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 id="2147484861" r:id="rId2"/>
    <p:sldMasterId id="2147485068" r:id="rId3"/>
  </p:sldMasterIdLst>
  <p:notesMasterIdLst>
    <p:notesMasterId r:id="rId58"/>
  </p:notesMasterIdLst>
  <p:handoutMasterIdLst>
    <p:handoutMasterId r:id="rId59"/>
  </p:handoutMasterIdLst>
  <p:sldIdLst>
    <p:sldId id="905" r:id="rId4"/>
    <p:sldId id="1021" r:id="rId5"/>
    <p:sldId id="1020" r:id="rId6"/>
    <p:sldId id="922" r:id="rId7"/>
    <p:sldId id="1034" r:id="rId8"/>
    <p:sldId id="1032" r:id="rId9"/>
    <p:sldId id="923" r:id="rId10"/>
    <p:sldId id="973" r:id="rId11"/>
    <p:sldId id="965" r:id="rId12"/>
    <p:sldId id="935" r:id="rId13"/>
    <p:sldId id="870" r:id="rId14"/>
    <p:sldId id="858" r:id="rId15"/>
    <p:sldId id="859" r:id="rId16"/>
    <p:sldId id="967" r:id="rId17"/>
    <p:sldId id="1022" r:id="rId18"/>
    <p:sldId id="1041" r:id="rId19"/>
    <p:sldId id="1042" r:id="rId20"/>
    <p:sldId id="1043" r:id="rId21"/>
    <p:sldId id="998" r:id="rId22"/>
    <p:sldId id="1050" r:id="rId23"/>
    <p:sldId id="1002" r:id="rId24"/>
    <p:sldId id="910" r:id="rId25"/>
    <p:sldId id="908" r:id="rId26"/>
    <p:sldId id="863" r:id="rId27"/>
    <p:sldId id="911" r:id="rId28"/>
    <p:sldId id="912" r:id="rId29"/>
    <p:sldId id="1023" r:id="rId30"/>
    <p:sldId id="1053" r:id="rId31"/>
    <p:sldId id="1048" r:id="rId32"/>
    <p:sldId id="1049" r:id="rId33"/>
    <p:sldId id="1027" r:id="rId34"/>
    <p:sldId id="1028" r:id="rId35"/>
    <p:sldId id="1029" r:id="rId36"/>
    <p:sldId id="1036" r:id="rId37"/>
    <p:sldId id="1030" r:id="rId38"/>
    <p:sldId id="1031" r:id="rId39"/>
    <p:sldId id="1024" r:id="rId40"/>
    <p:sldId id="1025" r:id="rId41"/>
    <p:sldId id="1026" r:id="rId42"/>
    <p:sldId id="1062" r:id="rId43"/>
    <p:sldId id="1007" r:id="rId44"/>
    <p:sldId id="1009" r:id="rId45"/>
    <p:sldId id="1010" r:id="rId46"/>
    <p:sldId id="1060" r:id="rId47"/>
    <p:sldId id="1011" r:id="rId48"/>
    <p:sldId id="1038" r:id="rId49"/>
    <p:sldId id="1039" r:id="rId50"/>
    <p:sldId id="1054" r:id="rId51"/>
    <p:sldId id="1015" r:id="rId52"/>
    <p:sldId id="1040" r:id="rId53"/>
    <p:sldId id="1057" r:id="rId54"/>
    <p:sldId id="914" r:id="rId55"/>
    <p:sldId id="906" r:id="rId56"/>
    <p:sldId id="1058" r:id="rId57"/>
  </p:sldIdLst>
  <p:sldSz cx="9144000" cy="6858000" type="screen4x3"/>
  <p:notesSz cx="6797675" cy="9928225"/>
  <p:defaultTex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рилов Павел Александрович" initials="ЕПА" lastIdx="8" clrIdx="0">
    <p:extLst/>
  </p:cmAuthor>
  <p:cmAuthor id="2" name="Герман Алексей Адольфович" initials="ГАА" lastIdx="2" clrIdx="1"/>
  <p:cmAuthor id="3" name="Герман_АА" initials="ГАА"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99"/>
    <a:srgbClr val="FF9933"/>
    <a:srgbClr val="FFE5E5"/>
    <a:srgbClr val="FFCC00"/>
    <a:srgbClr val="FFFF99"/>
    <a:srgbClr val="CC6600"/>
    <a:srgbClr val="C0C0C0"/>
    <a:srgbClr val="F60000"/>
    <a:srgbClr val="CC99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81" autoAdjust="0"/>
    <p:restoredTop sz="80115" autoAdjust="0"/>
  </p:normalViewPr>
  <p:slideViewPr>
    <p:cSldViewPr>
      <p:cViewPr varScale="1">
        <p:scale>
          <a:sx n="89" d="100"/>
          <a:sy n="89" d="100"/>
        </p:scale>
        <p:origin x="2400" y="66"/>
      </p:cViewPr>
      <p:guideLst>
        <p:guide orient="horz" pos="2160"/>
        <p:guide pos="2880"/>
      </p:guideLst>
    </p:cSldViewPr>
  </p:slideViewPr>
  <p:outlineViewPr>
    <p:cViewPr>
      <p:scale>
        <a:sx n="33" d="100"/>
        <a:sy n="33" d="100"/>
      </p:scale>
      <p:origin x="0" y="3288"/>
    </p:cViewPr>
  </p:outlineViewPr>
  <p:notesTextViewPr>
    <p:cViewPr>
      <p:scale>
        <a:sx n="100" d="100"/>
        <a:sy n="100" d="100"/>
      </p:scale>
      <p:origin x="0" y="0"/>
    </p:cViewPr>
  </p:notesTextViewPr>
  <p:notesViewPr>
    <p:cSldViewPr>
      <p:cViewPr varScale="1">
        <p:scale>
          <a:sx n="89" d="100"/>
          <a:sy n="89" d="100"/>
        </p:scale>
        <p:origin x="-2892"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dirty="0"/>
          </a:p>
        </p:txBody>
      </p:sp>
      <p:sp>
        <p:nvSpPr>
          <p:cNvPr id="8195" name="Rectangle 3"/>
          <p:cNvSpPr>
            <a:spLocks noGrp="1" noChangeArrowheads="1"/>
          </p:cNvSpPr>
          <p:nvPr>
            <p:ph type="dt" sz="quarter" idx="1"/>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endParaRPr lang="ru-RU" altLang="ru-RU" dirty="0"/>
          </a:p>
        </p:txBody>
      </p:sp>
      <p:sp>
        <p:nvSpPr>
          <p:cNvPr id="8196" name="Rectangle 4"/>
          <p:cNvSpPr>
            <a:spLocks noGrp="1" noChangeArrowheads="1"/>
          </p:cNvSpPr>
          <p:nvPr>
            <p:ph type="ftr" sz="quarter" idx="2"/>
          </p:nvPr>
        </p:nvSpPr>
        <p:spPr bwMode="auto">
          <a:xfrm>
            <a:off x="0" y="9431338"/>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dirty="0"/>
          </a:p>
        </p:txBody>
      </p:sp>
      <p:sp>
        <p:nvSpPr>
          <p:cNvPr id="8197" name="Rectangle 5"/>
          <p:cNvSpPr>
            <a:spLocks noGrp="1" noChangeArrowheads="1"/>
          </p:cNvSpPr>
          <p:nvPr>
            <p:ph type="sldNum" sz="quarter" idx="3"/>
          </p:nvPr>
        </p:nvSpPr>
        <p:spPr bwMode="auto">
          <a:xfrm>
            <a:off x="3851275" y="9431338"/>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fld id="{53071E4A-1112-420A-AA21-247798F5637B}" type="slidenum">
              <a:rPr lang="ru-RU" altLang="ru-RU"/>
              <a:pPr>
                <a:defRPr/>
              </a:pPr>
              <a:t>‹#›</a:t>
            </a:fld>
            <a:endParaRPr lang="ru-RU" altLang="ru-RU" dirty="0"/>
          </a:p>
        </p:txBody>
      </p:sp>
    </p:spTree>
    <p:extLst>
      <p:ext uri="{BB962C8B-B14F-4D97-AF65-F5344CB8AC3E}">
        <p14:creationId xmlns:p14="http://schemas.microsoft.com/office/powerpoint/2010/main" val="677125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dirty="0"/>
          </a:p>
        </p:txBody>
      </p:sp>
      <p:sp>
        <p:nvSpPr>
          <p:cNvPr id="4099" name="Rectangle 3"/>
          <p:cNvSpPr>
            <a:spLocks noGrp="1" noChangeArrowheads="1"/>
          </p:cNvSpPr>
          <p:nvPr>
            <p:ph type="dt" idx="1"/>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endParaRPr lang="ru-RU" altLang="ru-RU" dirty="0"/>
          </a:p>
        </p:txBody>
      </p:sp>
      <p:sp>
        <p:nvSpPr>
          <p:cNvPr id="297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dirty="0"/>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fld id="{8490E10A-8071-4CF6-9931-34C96C66F917}" type="slidenum">
              <a:rPr lang="ru-RU" altLang="ru-RU"/>
              <a:pPr>
                <a:defRPr/>
              </a:pPr>
              <a:t>‹#›</a:t>
            </a:fld>
            <a:endParaRPr lang="ru-RU" altLang="ru-RU" dirty="0"/>
          </a:p>
        </p:txBody>
      </p:sp>
    </p:spTree>
    <p:extLst>
      <p:ext uri="{BB962C8B-B14F-4D97-AF65-F5344CB8AC3E}">
        <p14:creationId xmlns:p14="http://schemas.microsoft.com/office/powerpoint/2010/main" val="1216216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a:ln/>
        </p:spPr>
      </p:sp>
      <p:sp>
        <p:nvSpPr>
          <p:cNvPr id="24579" name="Заметки 2"/>
          <p:cNvSpPr>
            <a:spLocks noGrp="1"/>
          </p:cNvSpPr>
          <p:nvPr>
            <p:ph type="body" idx="1"/>
          </p:nvPr>
        </p:nvSpPr>
        <p:spPr>
          <a:noFill/>
        </p:spPr>
        <p:txBody>
          <a:bodyPr/>
          <a:lstStyle/>
          <a:p>
            <a:r>
              <a:rPr lang="ru-RU" sz="1200" kern="1200" dirty="0" smtClean="0">
                <a:solidFill>
                  <a:schemeClr val="tx1"/>
                </a:solidFill>
                <a:effectLst/>
                <a:latin typeface="Times New Roman" pitchFamily="18" charset="0"/>
                <a:ea typeface="+mn-ea"/>
                <a:cs typeface="+mn-cs"/>
              </a:rPr>
              <a:t>1</a:t>
            </a:r>
            <a:r>
              <a:rPr lang="en-US" sz="1200" kern="1200" dirty="0" smtClean="0">
                <a:solidFill>
                  <a:schemeClr val="tx1"/>
                </a:solidFill>
                <a:effectLst/>
                <a:latin typeface="Times New Roman" pitchFamily="18" charset="0"/>
                <a:ea typeface="+mn-ea"/>
                <a:cs typeface="+mn-cs"/>
              </a:rPr>
              <a:t>C</a:t>
            </a:r>
            <a:r>
              <a:rPr lang="ru-RU" sz="1200" kern="1200" dirty="0" smtClean="0">
                <a:solidFill>
                  <a:schemeClr val="tx1"/>
                </a:solidFill>
                <a:effectLst/>
                <a:latin typeface="Times New Roman" pitchFamily="18" charset="0"/>
                <a:ea typeface="+mn-ea"/>
                <a:cs typeface="+mn-cs"/>
              </a:rPr>
              <a:t>:УХ – программный продукт, который обеспечивает наибольшее количество </a:t>
            </a:r>
            <a:r>
              <a:rPr lang="ru-RU" sz="1200" kern="1200" dirty="0" err="1" smtClean="0">
                <a:solidFill>
                  <a:schemeClr val="tx1"/>
                </a:solidFill>
                <a:effectLst/>
                <a:latin typeface="Times New Roman" pitchFamily="18" charset="0"/>
                <a:ea typeface="+mn-ea"/>
                <a:cs typeface="+mn-cs"/>
              </a:rPr>
              <a:t>автоматизиции</a:t>
            </a:r>
            <a:r>
              <a:rPr lang="ru-RU" sz="1200" kern="1200" dirty="0" smtClean="0">
                <a:solidFill>
                  <a:schemeClr val="tx1"/>
                </a:solidFill>
                <a:effectLst/>
                <a:latin typeface="Times New Roman" pitchFamily="18" charset="0"/>
                <a:ea typeface="+mn-ea"/>
                <a:cs typeface="+mn-cs"/>
              </a:rPr>
              <a:t> учёта для целей подготовки МСФО отчётности по сравнению с другими продуктами 1С</a:t>
            </a:r>
            <a:r>
              <a:rPr lang="ru-RU" sz="1200" kern="1200" baseline="0" dirty="0" smtClean="0">
                <a:solidFill>
                  <a:schemeClr val="tx1"/>
                </a:solidFill>
                <a:effectLst/>
                <a:latin typeface="Times New Roman" pitchFamily="18" charset="0"/>
                <a:ea typeface="+mn-ea"/>
                <a:cs typeface="+mn-cs"/>
              </a:rPr>
              <a:t>.</a:t>
            </a:r>
            <a:r>
              <a:rPr lang="ru-RU" sz="1200" kern="1200" dirty="0" smtClean="0">
                <a:solidFill>
                  <a:schemeClr val="tx1"/>
                </a:solidFill>
                <a:effectLst/>
                <a:latin typeface="Times New Roman" pitchFamily="18" charset="0"/>
                <a:ea typeface="+mn-ea"/>
                <a:cs typeface="+mn-cs"/>
              </a:rPr>
              <a:t>Компании, которые готовят консолидированную отчетность по МСФО, используются 2 варианта решений по автоматизации. Первый вариант это различные информационные системы: одна - для ведения учета, другая – для проведения консолидации. Второй вариант - это единая система. Каждый вариант имеет свои плюсы и минусы.  1</a:t>
            </a:r>
            <a:r>
              <a:rPr lang="en-US" sz="1200" kern="1200" dirty="0" smtClean="0">
                <a:solidFill>
                  <a:schemeClr val="tx1"/>
                </a:solidFill>
                <a:effectLst/>
                <a:latin typeface="Times New Roman" pitchFamily="18" charset="0"/>
                <a:ea typeface="+mn-ea"/>
                <a:cs typeface="+mn-cs"/>
              </a:rPr>
              <a:t>C</a:t>
            </a:r>
            <a:r>
              <a:rPr lang="ru-RU" sz="1200" kern="1200" dirty="0" smtClean="0">
                <a:solidFill>
                  <a:schemeClr val="tx1"/>
                </a:solidFill>
                <a:effectLst/>
                <a:latin typeface="Times New Roman" pitchFamily="18" charset="0"/>
                <a:ea typeface="+mn-ea"/>
                <a:cs typeface="+mn-cs"/>
              </a:rPr>
              <a:t>:УХ – это уникальный продукт, который поддерживает оба варианта. С одной стороны его можно использовать как единое информационное поле для бюджетирования, МСФО, учета, казначейства и консолидации нескольких компаний. С другой стороны – в нем можно собрать информацию из разных информационных систем и провести только консолидацию данных.</a:t>
            </a:r>
          </a:p>
          <a:p>
            <a:r>
              <a:rPr lang="ru-RU" sz="1200" kern="1200" dirty="0" smtClean="0">
                <a:solidFill>
                  <a:schemeClr val="tx1"/>
                </a:solidFill>
                <a:effectLst/>
                <a:latin typeface="Times New Roman" pitchFamily="18" charset="0"/>
                <a:ea typeface="+mn-ea"/>
                <a:cs typeface="+mn-cs"/>
              </a:rPr>
              <a:t>В программе предусмотрено 16 областей параллельной оценки, позволяющих вести учет по правилам, отличных от национальных стандартов учета. В этих областях предусмотрено свыше 50 типовых операций, часть из которых автоматические.</a:t>
            </a:r>
          </a:p>
          <a:p>
            <a:r>
              <a:rPr lang="ru-RU" sz="1200" kern="1200" dirty="0" smtClean="0">
                <a:solidFill>
                  <a:schemeClr val="tx1"/>
                </a:solidFill>
                <a:effectLst/>
                <a:latin typeface="Times New Roman" pitchFamily="18" charset="0"/>
                <a:ea typeface="+mn-ea"/>
                <a:cs typeface="+mn-cs"/>
              </a:rPr>
              <a:t>Также, одним из ключевых преимуществ продукта является автоматизация быстрого закрытия, позволяющая использовать незакрытые данные национального учета в качестве базы для подготовки отчетности по МСФО и «на лету» проводить документную трансляцию.</a:t>
            </a:r>
          </a:p>
          <a:p>
            <a:endParaRPr lang="ru-RU" altLang="ru-RU" dirty="0" smtClean="0"/>
          </a:p>
        </p:txBody>
      </p:sp>
      <p:sp>
        <p:nvSpPr>
          <p:cNvPr id="24580" name="Номер слайда 3"/>
          <p:cNvSpPr>
            <a:spLocks noGrp="1"/>
          </p:cNvSpPr>
          <p:nvPr>
            <p:ph type="sldNum" sz="quarter" idx="5"/>
          </p:nvPr>
        </p:nvSpPr>
        <p:spPr>
          <a:noFill/>
        </p:spPr>
        <p:txBody>
          <a:bodyPr/>
          <a:lstStyle>
            <a:lvl1pPr>
              <a:defRPr sz="2000">
                <a:solidFill>
                  <a:schemeClr val="tx1"/>
                </a:solidFill>
                <a:latin typeface="Arial" charset="0"/>
              </a:defRPr>
            </a:lvl1pPr>
            <a:lvl2pPr marL="743470" indent="-285950">
              <a:defRPr sz="2000">
                <a:solidFill>
                  <a:schemeClr val="tx1"/>
                </a:solidFill>
                <a:latin typeface="Arial" charset="0"/>
              </a:defRPr>
            </a:lvl2pPr>
            <a:lvl3pPr marL="1143800" indent="-228760">
              <a:defRPr sz="2000">
                <a:solidFill>
                  <a:schemeClr val="tx1"/>
                </a:solidFill>
                <a:latin typeface="Arial" charset="0"/>
              </a:defRPr>
            </a:lvl3pPr>
            <a:lvl4pPr marL="1601320" indent="-228760">
              <a:defRPr sz="2000">
                <a:solidFill>
                  <a:schemeClr val="tx1"/>
                </a:solidFill>
                <a:latin typeface="Arial" charset="0"/>
              </a:defRPr>
            </a:lvl4pPr>
            <a:lvl5pPr marL="2058840" indent="-228760">
              <a:defRPr sz="2000">
                <a:solidFill>
                  <a:schemeClr val="tx1"/>
                </a:solidFill>
                <a:latin typeface="Arial" charset="0"/>
              </a:defRPr>
            </a:lvl5pPr>
            <a:lvl6pPr marL="2516360" indent="-228760" eaLnBrk="0" fontAlgn="base" hangingPunct="0">
              <a:spcBef>
                <a:spcPct val="0"/>
              </a:spcBef>
              <a:spcAft>
                <a:spcPct val="0"/>
              </a:spcAft>
              <a:defRPr sz="2000">
                <a:solidFill>
                  <a:schemeClr val="tx1"/>
                </a:solidFill>
                <a:latin typeface="Arial" charset="0"/>
              </a:defRPr>
            </a:lvl6pPr>
            <a:lvl7pPr marL="2973880" indent="-228760" eaLnBrk="0" fontAlgn="base" hangingPunct="0">
              <a:spcBef>
                <a:spcPct val="0"/>
              </a:spcBef>
              <a:spcAft>
                <a:spcPct val="0"/>
              </a:spcAft>
              <a:defRPr sz="2000">
                <a:solidFill>
                  <a:schemeClr val="tx1"/>
                </a:solidFill>
                <a:latin typeface="Arial" charset="0"/>
              </a:defRPr>
            </a:lvl7pPr>
            <a:lvl8pPr marL="3431400" indent="-228760" eaLnBrk="0" fontAlgn="base" hangingPunct="0">
              <a:spcBef>
                <a:spcPct val="0"/>
              </a:spcBef>
              <a:spcAft>
                <a:spcPct val="0"/>
              </a:spcAft>
              <a:defRPr sz="2000">
                <a:solidFill>
                  <a:schemeClr val="tx1"/>
                </a:solidFill>
                <a:latin typeface="Arial" charset="0"/>
              </a:defRPr>
            </a:lvl8pPr>
            <a:lvl9pPr marL="3888920" indent="-228760" eaLnBrk="0" fontAlgn="base" hangingPunct="0">
              <a:spcBef>
                <a:spcPct val="0"/>
              </a:spcBef>
              <a:spcAft>
                <a:spcPct val="0"/>
              </a:spcAft>
              <a:defRPr sz="2000">
                <a:solidFill>
                  <a:schemeClr val="tx1"/>
                </a:solidFill>
                <a:latin typeface="Arial" charset="0"/>
              </a:defRPr>
            </a:lvl9pPr>
          </a:lstStyle>
          <a:p>
            <a:fld id="{895E0181-DE04-47E7-BC4D-8309F834F157}" type="slidenum">
              <a:rPr lang="ru-RU" altLang="ru-RU" sz="1200">
                <a:latin typeface="Times New Roman" pitchFamily="18" charset="0"/>
              </a:rPr>
              <a:pPr/>
              <a:t>3</a:t>
            </a:fld>
            <a:endParaRPr lang="ru-RU" altLang="ru-RU" sz="1200" dirty="0">
              <a:latin typeface="Times New Roman" pitchFamily="18" charset="0"/>
            </a:endParaRPr>
          </a:p>
        </p:txBody>
      </p:sp>
    </p:spTree>
    <p:extLst>
      <p:ext uri="{BB962C8B-B14F-4D97-AF65-F5344CB8AC3E}">
        <p14:creationId xmlns:p14="http://schemas.microsoft.com/office/powerpoint/2010/main" val="2792745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1200" kern="1200" dirty="0" smtClean="0">
                <a:solidFill>
                  <a:schemeClr val="tx1"/>
                </a:solidFill>
                <a:effectLst/>
                <a:latin typeface="Times New Roman" pitchFamily="18" charset="0"/>
                <a:ea typeface="+mn-ea"/>
                <a:cs typeface="+mn-cs"/>
              </a:rPr>
              <a:t>Перейдем к обзору блока работы с областями параллельной оценки, в том числе по </a:t>
            </a:r>
            <a:r>
              <a:rPr lang="ru-RU" sz="1200" kern="1200" dirty="0" err="1" smtClean="0">
                <a:solidFill>
                  <a:schemeClr val="tx1"/>
                </a:solidFill>
                <a:effectLst/>
                <a:latin typeface="Times New Roman" pitchFamily="18" charset="0"/>
                <a:ea typeface="+mn-ea"/>
                <a:cs typeface="+mn-cs"/>
              </a:rPr>
              <a:t>внеоборотным</a:t>
            </a:r>
            <a:r>
              <a:rPr lang="ru-RU" sz="1200" kern="1200" dirty="0" smtClean="0">
                <a:solidFill>
                  <a:schemeClr val="tx1"/>
                </a:solidFill>
                <a:effectLst/>
                <a:latin typeface="Times New Roman" pitchFamily="18" charset="0"/>
                <a:ea typeface="+mn-ea"/>
                <a:cs typeface="+mn-cs"/>
              </a:rPr>
              <a:t> активам, где обычно присутствует наибольшее количество расхождений между оценкой РСБУ и МСФО.</a:t>
            </a:r>
          </a:p>
          <a:p>
            <a:r>
              <a:rPr lang="ru-RU" sz="1200" kern="1200" dirty="0" smtClean="0">
                <a:solidFill>
                  <a:schemeClr val="tx1"/>
                </a:solidFill>
                <a:effectLst/>
                <a:latin typeface="Times New Roman" pitchFamily="18" charset="0"/>
                <a:ea typeface="+mn-ea"/>
                <a:cs typeface="+mn-cs"/>
              </a:rPr>
              <a:t>Подсистема параллельного учета ОС в 1С</a:t>
            </a:r>
            <a:r>
              <a:rPr lang="ru-RU" sz="1200" kern="1200" baseline="0" dirty="0" smtClean="0">
                <a:solidFill>
                  <a:schemeClr val="tx1"/>
                </a:solidFill>
                <a:effectLst/>
                <a:latin typeface="Times New Roman" pitchFamily="18" charset="0"/>
                <a:ea typeface="+mn-ea"/>
                <a:cs typeface="+mn-cs"/>
              </a:rPr>
              <a:t> УХ</a:t>
            </a:r>
            <a:r>
              <a:rPr lang="ru-RU" sz="1200" kern="1200" dirty="0" smtClean="0">
                <a:solidFill>
                  <a:schemeClr val="tx1"/>
                </a:solidFill>
                <a:effectLst/>
                <a:latin typeface="Times New Roman" pitchFamily="18" charset="0"/>
                <a:ea typeface="+mn-ea"/>
                <a:cs typeface="+mn-cs"/>
              </a:rPr>
              <a:t> позволяет автоматизировать параллельный учет ОС в соответствии с учетным</a:t>
            </a:r>
            <a:r>
              <a:rPr lang="ru-RU" sz="1200" kern="1200" baseline="0" dirty="0" smtClean="0">
                <a:solidFill>
                  <a:schemeClr val="tx1"/>
                </a:solidFill>
                <a:effectLst/>
                <a:latin typeface="Times New Roman" pitchFamily="18" charset="0"/>
                <a:ea typeface="+mn-ea"/>
                <a:cs typeface="+mn-cs"/>
              </a:rPr>
              <a:t> подходом для </a:t>
            </a:r>
            <a:r>
              <a:rPr lang="ru-RU" sz="1200" kern="1200" dirty="0" smtClean="0">
                <a:solidFill>
                  <a:schemeClr val="tx1"/>
                </a:solidFill>
                <a:effectLst/>
                <a:latin typeface="Times New Roman" pitchFamily="18" charset="0"/>
                <a:ea typeface="+mn-ea"/>
                <a:cs typeface="+mn-cs"/>
              </a:rPr>
              <a:t> МСФО. Когда количество инвентарных объектов исчисляется тысячами или десятками тысяч, и стоимость этих объектов отличается от стоимости</a:t>
            </a:r>
            <a:r>
              <a:rPr lang="ru-RU" sz="1200" kern="1200" baseline="0" dirty="0" smtClean="0">
                <a:solidFill>
                  <a:schemeClr val="tx1"/>
                </a:solidFill>
                <a:effectLst/>
                <a:latin typeface="Times New Roman" pitchFamily="18" charset="0"/>
                <a:ea typeface="+mn-ea"/>
                <a:cs typeface="+mn-cs"/>
              </a:rPr>
              <a:t> в РСБУ</a:t>
            </a:r>
            <a:r>
              <a:rPr lang="ru-RU" sz="1200" kern="1200" dirty="0" smtClean="0">
                <a:solidFill>
                  <a:schemeClr val="tx1"/>
                </a:solidFill>
                <a:effectLst/>
                <a:latin typeface="Times New Roman" pitchFamily="18" charset="0"/>
                <a:ea typeface="+mn-ea"/>
                <a:cs typeface="+mn-cs"/>
              </a:rPr>
              <a:t> программа дает огромную экономию трудозатрат,</a:t>
            </a:r>
            <a:r>
              <a:rPr lang="ru-RU" sz="1200" kern="1200" baseline="0" dirty="0" smtClean="0">
                <a:solidFill>
                  <a:schemeClr val="tx1"/>
                </a:solidFill>
                <a:effectLst/>
                <a:latin typeface="Times New Roman" pitchFamily="18" charset="0"/>
                <a:ea typeface="+mn-ea"/>
                <a:cs typeface="+mn-cs"/>
              </a:rPr>
              <a:t> так как избавляет от ручного пересчёта</a:t>
            </a:r>
            <a:r>
              <a:rPr lang="ru-RU" sz="1200" kern="1200" dirty="0" smtClean="0">
                <a:solidFill>
                  <a:schemeClr val="tx1"/>
                </a:solidFill>
                <a:effectLst/>
                <a:latin typeface="Times New Roman" pitchFamily="18" charset="0"/>
                <a:ea typeface="+mn-ea"/>
                <a:cs typeface="+mn-cs"/>
              </a:rPr>
              <a:t> финансового результата от выбытия переоцененных ОС, начисления</a:t>
            </a:r>
            <a:r>
              <a:rPr lang="ru-RU" sz="1200" kern="1200" baseline="0" dirty="0" smtClean="0">
                <a:solidFill>
                  <a:schemeClr val="tx1"/>
                </a:solidFill>
                <a:effectLst/>
                <a:latin typeface="Times New Roman" pitchFamily="18" charset="0"/>
                <a:ea typeface="+mn-ea"/>
                <a:cs typeface="+mn-cs"/>
              </a:rPr>
              <a:t> амортизации по ним</a:t>
            </a:r>
            <a:r>
              <a:rPr lang="ru-RU" sz="1200" kern="1200" dirty="0" smtClean="0">
                <a:solidFill>
                  <a:schemeClr val="tx1"/>
                </a:solidFill>
                <a:effectLst/>
                <a:latin typeface="Times New Roman" pitchFamily="18" charset="0"/>
                <a:ea typeface="+mn-ea"/>
                <a:cs typeface="+mn-cs"/>
              </a:rPr>
              <a:t>. </a:t>
            </a:r>
          </a:p>
          <a:p>
            <a:pPr marL="0" indent="0">
              <a:lnSpc>
                <a:spcPct val="90000"/>
              </a:lnSpc>
              <a:buFontTx/>
              <a:buNone/>
            </a:pPr>
            <a:endParaRPr lang="ru-RU" altLang="ru-RU" dirty="0" smtClean="0"/>
          </a:p>
        </p:txBody>
      </p:sp>
    </p:spTree>
    <p:extLst>
      <p:ext uri="{BB962C8B-B14F-4D97-AF65-F5344CB8AC3E}">
        <p14:creationId xmlns:p14="http://schemas.microsoft.com/office/powerpoint/2010/main" val="178983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Times New Roman" pitchFamily="18" charset="0"/>
                <a:ea typeface="+mn-ea"/>
                <a:cs typeface="+mn-cs"/>
              </a:rPr>
              <a:t>В части </a:t>
            </a:r>
            <a:r>
              <a:rPr lang="ru-RU" sz="1200" kern="1200" dirty="0" err="1" smtClean="0">
                <a:solidFill>
                  <a:schemeClr val="tx1"/>
                </a:solidFill>
                <a:effectLst/>
                <a:latin typeface="Times New Roman" pitchFamily="18" charset="0"/>
                <a:ea typeface="+mn-ea"/>
                <a:cs typeface="+mn-cs"/>
              </a:rPr>
              <a:t>внеоборотных</a:t>
            </a:r>
            <a:r>
              <a:rPr lang="ru-RU" sz="1200" kern="1200" dirty="0" smtClean="0">
                <a:solidFill>
                  <a:schemeClr val="tx1"/>
                </a:solidFill>
                <a:effectLst/>
                <a:latin typeface="Times New Roman" pitchFamily="18" charset="0"/>
                <a:ea typeface="+mn-ea"/>
                <a:cs typeface="+mn-cs"/>
              </a:rPr>
              <a:t> активов по МСФО предусмотрена собственная классификация ВНА, так как в одну базу для подготовки консолидированной отчетности собираются несколько источников данных из разных баз, в каждой из которых своя нормативно-справочная информация. В результате возможно вести параллельный учет отдельных категорий ВНА или отдельных объектов ВНА, и при этом транслировать остальные объекты ВНА. Именно такой подход и требуется в большинстве случаев на практике. Параллельный учет ведется для зданий, сооружений, крупных дорогостоящих объектов ВНА, независимая оценка которых обоснована. Стоимость мелких объектов ВНА, такие как офисное оборудование, инвентарь, а также транспортные средства в МСФО как правило не отличается от РСБУ и данные учета этих групп ВНА как правило транслируются.</a:t>
            </a:r>
          </a:p>
          <a:p>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13</a:t>
            </a:fld>
            <a:endParaRPr lang="ru-RU" altLang="ru-RU" dirty="0"/>
          </a:p>
        </p:txBody>
      </p:sp>
    </p:spTree>
    <p:extLst>
      <p:ext uri="{BB962C8B-B14F-4D97-AF65-F5344CB8AC3E}">
        <p14:creationId xmlns:p14="http://schemas.microsoft.com/office/powerpoint/2010/main" val="4238701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Параметрическая настройка для объектов параллельного учёта ВНА позволяет обеспечить настройку Модели учёта, Параметры начисления амортизации, Параметры переоценки. Все основные движения объектов ВНА производятся документами(Ввод</a:t>
            </a:r>
            <a:r>
              <a:rPr lang="ru-RU" baseline="0" dirty="0" smtClean="0"/>
              <a:t> событий, Ввод остатков, Поступление, Начисление амортизации), что позволяет полностью покрыть все варианты перемещений ОС документами ВНА, без операций.</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14</a:t>
            </a:fld>
            <a:endParaRPr lang="ru-RU" altLang="ru-RU" dirty="0"/>
          </a:p>
        </p:txBody>
      </p:sp>
    </p:spTree>
    <p:extLst>
      <p:ext uri="{BB962C8B-B14F-4D97-AF65-F5344CB8AC3E}">
        <p14:creationId xmlns:p14="http://schemas.microsoft.com/office/powerpoint/2010/main" val="1245944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ru-RU" altLang="ru-RU" dirty="0" smtClean="0"/>
              <a:t>Учет ФИ в УХ позволяет проводить следующие операции начисление дисконта по долгосрочным</a:t>
            </a:r>
            <a:r>
              <a:rPr lang="ru-RU" altLang="ru-RU" baseline="0" dirty="0" smtClean="0"/>
              <a:t> договорам/дебиторской задолженности.</a:t>
            </a:r>
          </a:p>
          <a:p>
            <a:pPr marL="0" indent="0">
              <a:lnSpc>
                <a:spcPct val="90000"/>
              </a:lnSpc>
              <a:buFontTx/>
              <a:buNone/>
            </a:pPr>
            <a:r>
              <a:rPr lang="ru-RU" altLang="ru-RU" baseline="0" dirty="0" smtClean="0"/>
              <a:t>Переоценка котируемых ФИ;</a:t>
            </a:r>
          </a:p>
          <a:p>
            <a:pPr marL="0" indent="0">
              <a:lnSpc>
                <a:spcPct val="90000"/>
              </a:lnSpc>
              <a:buFontTx/>
              <a:buNone/>
            </a:pPr>
            <a:r>
              <a:rPr lang="ru-RU" altLang="ru-RU" baseline="0" dirty="0" smtClean="0"/>
              <a:t>Расчёт кредита по эффективной ставке;</a:t>
            </a:r>
          </a:p>
          <a:p>
            <a:pPr marL="0" indent="0">
              <a:lnSpc>
                <a:spcPct val="90000"/>
              </a:lnSpc>
              <a:buFontTx/>
              <a:buNone/>
            </a:pPr>
            <a:r>
              <a:rPr lang="ru-RU" altLang="ru-RU" baseline="0" dirty="0" smtClean="0"/>
              <a:t>Пересчёт начислений процентов по эффективной ставке по договорам с отсрочкой оплаты;</a:t>
            </a:r>
          </a:p>
          <a:p>
            <a:pPr marL="0" indent="0">
              <a:lnSpc>
                <a:spcPct val="90000"/>
              </a:lnSpc>
              <a:buFontTx/>
              <a:buNone/>
            </a:pPr>
            <a:r>
              <a:rPr lang="ru-RU" altLang="ru-RU" baseline="0" dirty="0" smtClean="0"/>
              <a:t>Поддержка </a:t>
            </a:r>
            <a:r>
              <a:rPr lang="ru-RU" altLang="ru-RU" baseline="0" dirty="0" err="1" smtClean="0"/>
              <a:t>аннуитетных</a:t>
            </a:r>
            <a:r>
              <a:rPr lang="ru-RU" altLang="ru-RU" baseline="0" dirty="0" smtClean="0"/>
              <a:t> платежей и их распределение на основной долг и проценты;</a:t>
            </a:r>
          </a:p>
          <a:p>
            <a:pPr marL="0" marR="0" indent="0" algn="l" defTabSz="914400" rtl="0" eaLnBrk="0" fontAlgn="base" latinLnBrk="0" hangingPunct="0">
              <a:lnSpc>
                <a:spcPct val="90000"/>
              </a:lnSpc>
              <a:spcBef>
                <a:spcPct val="30000"/>
              </a:spcBef>
              <a:spcAft>
                <a:spcPct val="0"/>
              </a:spcAft>
              <a:buClrTx/>
              <a:buSzTx/>
              <a:buFontTx/>
              <a:buNone/>
              <a:tabLst/>
              <a:defRPr/>
            </a:pPr>
            <a:r>
              <a:rPr lang="ru-RU" altLang="ru-RU" baseline="0" dirty="0" smtClean="0"/>
              <a:t>Перевод задолженности по графику из Краткосрочной в долгосрочную;</a:t>
            </a:r>
          </a:p>
          <a:p>
            <a:pPr marL="0" indent="0">
              <a:lnSpc>
                <a:spcPct val="90000"/>
              </a:lnSpc>
              <a:buFontTx/>
              <a:buNone/>
            </a:pPr>
            <a:endParaRPr lang="ru-RU" altLang="ru-RU" dirty="0" smtClean="0"/>
          </a:p>
        </p:txBody>
      </p:sp>
    </p:spTree>
    <p:extLst>
      <p:ext uri="{BB962C8B-B14F-4D97-AF65-F5344CB8AC3E}">
        <p14:creationId xmlns:p14="http://schemas.microsoft.com/office/powerpoint/2010/main" val="4133652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1200" kern="1200" dirty="0" smtClean="0">
                <a:solidFill>
                  <a:schemeClr val="tx1"/>
                </a:solidFill>
                <a:effectLst/>
                <a:latin typeface="Times New Roman" pitchFamily="18" charset="0"/>
                <a:ea typeface="+mn-ea"/>
                <a:cs typeface="+mn-cs"/>
              </a:rPr>
              <a:t>Программа позволяет проводить реклассификацию затрат или запасов в состав объектов нематериальных активов или основных средств. Например, восстановить расходы по разработке программных продуктов и капитализировать их в качестве нематериальных активов, или расклассифицировать строительные материалы в состав незавершенного строительства. </a:t>
            </a:r>
            <a:endParaRPr lang="ru-RU" sz="120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2560556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1200" kern="1200" dirty="0" smtClean="0">
                <a:solidFill>
                  <a:schemeClr val="tx1"/>
                </a:solidFill>
                <a:effectLst/>
                <a:latin typeface="Times New Roman" pitchFamily="18" charset="0"/>
                <a:ea typeface="+mn-ea"/>
                <a:cs typeface="+mn-cs"/>
              </a:rPr>
              <a:t>Эта функция была доработана в последних версиях и теперь реклассификация РБП и Запасов осуществляется единым документом. В справочниках учета РБП и номенклатуры можно установить параметр «параллельный учет» для отдельных позиций или групп запасов или статей расходов будущих периодов. При установке этого параметра  необходимо выбрать счет учета этих статей в МСФО, класс актива, способ амортизации. Кроме того, программа сторнирует списания по этим статьям в российском учете. Например, РБП были отражены в качестве нематериальных активов в МСФО. При этом в НСБУ данные РБП были списаны в отчетном периоде. Программа сторнирует величину списания, таким образом, в МСФО в учете останется нематериальный актив.</a:t>
            </a:r>
          </a:p>
          <a:p>
            <a:pPr>
              <a:lnSpc>
                <a:spcPct val="90000"/>
              </a:lnSpc>
            </a:pPr>
            <a:endParaRPr lang="ru-RU" altLang="ru-RU" dirty="0" smtClean="0"/>
          </a:p>
        </p:txBody>
      </p:sp>
    </p:spTree>
    <p:extLst>
      <p:ext uri="{BB962C8B-B14F-4D97-AF65-F5344CB8AC3E}">
        <p14:creationId xmlns:p14="http://schemas.microsoft.com/office/powerpoint/2010/main" val="462143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1200" kern="1200" dirty="0" smtClean="0">
                <a:solidFill>
                  <a:schemeClr val="tx1"/>
                </a:solidFill>
                <a:effectLst/>
                <a:latin typeface="Times New Roman" pitchFamily="18" charset="0"/>
                <a:ea typeface="+mn-ea"/>
                <a:cs typeface="+mn-cs"/>
              </a:rPr>
              <a:t>Улучшена также функция </a:t>
            </a:r>
            <a:r>
              <a:rPr lang="ru-RU" sz="1200" kern="1200" dirty="0" err="1" smtClean="0">
                <a:solidFill>
                  <a:schemeClr val="tx1"/>
                </a:solidFill>
                <a:effectLst/>
                <a:latin typeface="Times New Roman" pitchFamily="18" charset="0"/>
                <a:ea typeface="+mn-ea"/>
                <a:cs typeface="+mn-cs"/>
              </a:rPr>
              <a:t>реклассификации</a:t>
            </a:r>
            <a:r>
              <a:rPr lang="ru-RU" sz="1200" kern="1200" dirty="0" smtClean="0">
                <a:solidFill>
                  <a:schemeClr val="tx1"/>
                </a:solidFill>
                <a:effectLst/>
                <a:latin typeface="Times New Roman" pitchFamily="18" charset="0"/>
                <a:ea typeface="+mn-ea"/>
                <a:cs typeface="+mn-cs"/>
              </a:rPr>
              <a:t> запасов во </a:t>
            </a:r>
            <a:r>
              <a:rPr lang="ru-RU" sz="1200" kern="1200" dirty="0" err="1" smtClean="0">
                <a:solidFill>
                  <a:schemeClr val="tx1"/>
                </a:solidFill>
                <a:effectLst/>
                <a:latin typeface="Times New Roman" pitchFamily="18" charset="0"/>
                <a:ea typeface="+mn-ea"/>
                <a:cs typeface="+mn-cs"/>
              </a:rPr>
              <a:t>внеоборотные</a:t>
            </a:r>
            <a:r>
              <a:rPr lang="ru-RU" sz="1200" kern="1200" dirty="0" smtClean="0">
                <a:solidFill>
                  <a:schemeClr val="tx1"/>
                </a:solidFill>
                <a:effectLst/>
                <a:latin typeface="Times New Roman" pitchFamily="18" charset="0"/>
                <a:ea typeface="+mn-ea"/>
                <a:cs typeface="+mn-cs"/>
              </a:rPr>
              <a:t> активы по превышении порога материальности. По запросу пользователя программа находит все объекты запасов, которые превышают заданный порог материальности. Для группы таких объектов или для любого отдельно взятого объекта можно установить параметры учета в МСФО – класс актива, счет, способ амортизации. Либо можно исключить объект или группу объектов из списка и не производить с ними действий по </a:t>
            </a:r>
            <a:r>
              <a:rPr lang="ru-RU" sz="1200" kern="1200" dirty="0" err="1" smtClean="0">
                <a:solidFill>
                  <a:schemeClr val="tx1"/>
                </a:solidFill>
                <a:effectLst/>
                <a:latin typeface="Times New Roman" pitchFamily="18" charset="0"/>
                <a:ea typeface="+mn-ea"/>
                <a:cs typeface="+mn-cs"/>
              </a:rPr>
              <a:t>реклассификации</a:t>
            </a:r>
            <a:r>
              <a:rPr lang="ru-RU" sz="1200" kern="1200" dirty="0" smtClean="0">
                <a:solidFill>
                  <a:schemeClr val="tx1"/>
                </a:solidFill>
                <a:effectLst/>
                <a:latin typeface="Times New Roman" pitchFamily="18" charset="0"/>
                <a:ea typeface="+mn-ea"/>
                <a:cs typeface="+mn-cs"/>
              </a:rPr>
              <a:t>.</a:t>
            </a:r>
            <a:endParaRPr lang="ru-RU" sz="120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1634695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a:t>
            </a:r>
            <a:r>
              <a:rPr lang="ru-RU" baseline="0" dirty="0" smtClean="0"/>
              <a:t> реализации параллельного учёта ФИ предусмотрены отражение ФИ по амортизированной/справедливой стоимости. </a:t>
            </a:r>
          </a:p>
          <a:p>
            <a:r>
              <a:rPr lang="ru-RU" baseline="0" dirty="0" smtClean="0"/>
              <a:t>Документы по Финансовым инструментам создают графики платежей/начислений, значения котировок для переоцениваемых Ценных Бумаг.</a:t>
            </a:r>
          </a:p>
          <a:p>
            <a:r>
              <a:rPr lang="ru-RU" baseline="0" dirty="0" smtClean="0"/>
              <a:t>Регламентные операции проводят начисление/списание дисконта и переоценку.</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19</a:t>
            </a:fld>
            <a:endParaRPr lang="ru-RU" altLang="ru-RU" dirty="0"/>
          </a:p>
        </p:txBody>
      </p:sp>
    </p:spTree>
    <p:extLst>
      <p:ext uri="{BB962C8B-B14F-4D97-AF65-F5344CB8AC3E}">
        <p14:creationId xmlns:p14="http://schemas.microsoft.com/office/powerpoint/2010/main" val="1418712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ru-RU" altLang="ru-RU" dirty="0" smtClean="0"/>
              <a:t>Для отражения</a:t>
            </a:r>
            <a:r>
              <a:rPr lang="ru-RU" altLang="ru-RU" baseline="0" dirty="0" smtClean="0"/>
              <a:t> резерва под ожидаемые кредитные убытки в системе Управление Холдингом 3.1 используются 2 документа. Начисление резерва под ожидаемые кредитные убытки выполняется при помощи документа «Резервы по дебиторской задолженности и авансам». Гибкая настройка критериев создания резерва позволяет зарезервировать непросроченную задолженность (то есть начислить резерв в момент образования задолженности) исходя из местоположения контрагента, его класса надежности, скорости оборота задолженности по другим договорам этого контрагента в прошлом.</a:t>
            </a:r>
          </a:p>
          <a:p>
            <a:pPr marL="0" marR="0" indent="0" algn="l" defTabSz="914400" rtl="0" eaLnBrk="0" fontAlgn="base" latinLnBrk="0" hangingPunct="0">
              <a:lnSpc>
                <a:spcPct val="90000"/>
              </a:lnSpc>
              <a:spcBef>
                <a:spcPct val="30000"/>
              </a:spcBef>
              <a:spcAft>
                <a:spcPct val="0"/>
              </a:spcAft>
              <a:buClrTx/>
              <a:buSzTx/>
              <a:buFontTx/>
              <a:buNone/>
              <a:tabLst/>
              <a:defRPr/>
            </a:pPr>
            <a:r>
              <a:rPr lang="ru-RU" altLang="ru-RU" baseline="0" dirty="0" smtClean="0"/>
              <a:t>Амортизация (списание) резерва под ожидаемые кредитные убытки происходит постепенно вплоть до наступления срока погашения задолженности, с использованием метода эффективной процентной ставки. Для отражения амортизации резерва следует использовать документ </a:t>
            </a:r>
            <a:r>
              <a:rPr lang="ru-RU" sz="1200" dirty="0" smtClean="0">
                <a:solidFill>
                  <a:schemeClr val="tx1"/>
                </a:solidFill>
                <a:latin typeface="Arial" charset="0"/>
              </a:rPr>
              <a:t>«Отражение финансовых инструментов по амортизированной стоимости».</a:t>
            </a:r>
            <a:endParaRPr kumimoji="0" lang="ru-RU" sz="12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927801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ru-RU" altLang="ru-RU" dirty="0" smtClean="0"/>
              <a:t>Мастер классификации договоров аренды помогает определить,</a:t>
            </a:r>
            <a:r>
              <a:rPr lang="ru-RU" altLang="ru-RU" baseline="0" dirty="0" smtClean="0"/>
              <a:t> отвечает ли аренда критериям признания по </a:t>
            </a:r>
            <a:r>
              <a:rPr lang="en-US" altLang="ru-RU" baseline="0" dirty="0" smtClean="0"/>
              <a:t>IFRS 16 </a:t>
            </a:r>
            <a:r>
              <a:rPr lang="ru-RU" altLang="ru-RU" baseline="0" dirty="0" smtClean="0"/>
              <a:t>«Аренда», либо это услуга по предоставлению в пользование/прокат какого-либо объекта. Параметры учета договора в МСФО определяются на основе ответов пользователя на вопросы чек листа. В результате договор признается либо «Арендой» и учитывается по </a:t>
            </a:r>
            <a:r>
              <a:rPr lang="en-US" altLang="ru-RU" baseline="0" dirty="0" smtClean="0"/>
              <a:t>IFRS 16</a:t>
            </a:r>
            <a:r>
              <a:rPr lang="ru-RU" altLang="ru-RU" baseline="0" dirty="0" smtClean="0"/>
              <a:t>, либо в случае несоответствия критериям признания финансовой аренды признается услугой и учитывается как обычный договор. </a:t>
            </a:r>
          </a:p>
          <a:p>
            <a:pPr marL="0" indent="0">
              <a:lnSpc>
                <a:spcPct val="90000"/>
              </a:lnSpc>
              <a:buFontTx/>
              <a:buNone/>
            </a:pPr>
            <a:r>
              <a:rPr lang="ru-RU" altLang="ru-RU" baseline="0" dirty="0" smtClean="0"/>
              <a:t>Ответы пользователя на вопросы чек листа, параметры учета договора, сумма и срок действия договора заносятся в регистр сведений, на основе которого составляется аналитический отчет по сравнению параметров учета различных договоров. Используя данный аналитический отчет можно оценить эффект перехода с </a:t>
            </a:r>
            <a:r>
              <a:rPr lang="en-US" altLang="ru-RU" baseline="0" dirty="0" smtClean="0"/>
              <a:t>IAS 17 </a:t>
            </a:r>
            <a:r>
              <a:rPr lang="ru-RU" altLang="ru-RU" baseline="0" dirty="0" smtClean="0"/>
              <a:t>на новый стандарт по аренде </a:t>
            </a:r>
            <a:r>
              <a:rPr lang="en-US" altLang="ru-RU" baseline="0" dirty="0" smtClean="0"/>
              <a:t>IFRS 16</a:t>
            </a:r>
            <a:r>
              <a:rPr lang="ru-RU" altLang="ru-RU" baseline="0" dirty="0" smtClean="0"/>
              <a:t>, а также выявлять ошибки в классификации договоров путем сравнения их параметров.</a:t>
            </a:r>
            <a:endParaRPr lang="ru-RU" altLang="ru-RU" dirty="0" smtClean="0"/>
          </a:p>
        </p:txBody>
      </p:sp>
    </p:spTree>
    <p:extLst>
      <p:ext uri="{BB962C8B-B14F-4D97-AF65-F5344CB8AC3E}">
        <p14:creationId xmlns:p14="http://schemas.microsoft.com/office/powerpoint/2010/main" val="1382281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a:t>
            </a:r>
            <a:r>
              <a:rPr lang="ru-RU" baseline="0" dirty="0" smtClean="0"/>
              <a:t> слайде представлена схема сбора данных и подготовки МСФО отчётности в решении УХ. Исходные данные- данные транзакционного учета РСБУ попадают в систему на план счетов как механизмами трансляции или же путем заполнения необходимых форм сбора данных. Далее по областям параллельной оценки производятся операции транзакционного учёта и корректируются трансформационными корректировками. Отличие от трансформационной модели заключается лишь в способе заведения данных регламентированного учета на счета МСФО.</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a:t>
            </a:fld>
            <a:endParaRPr lang="ru-RU" altLang="ru-RU" dirty="0"/>
          </a:p>
        </p:txBody>
      </p:sp>
    </p:spTree>
    <p:extLst>
      <p:ext uri="{BB962C8B-B14F-4D97-AF65-F5344CB8AC3E}">
        <p14:creationId xmlns:p14="http://schemas.microsoft.com/office/powerpoint/2010/main" val="3735016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ru-RU" altLang="ru-RU" dirty="0" smtClean="0"/>
              <a:t>Поддержка </a:t>
            </a:r>
            <a:r>
              <a:rPr lang="en-US" altLang="ru-RU" dirty="0" smtClean="0"/>
              <a:t>IFRS 9</a:t>
            </a:r>
            <a:r>
              <a:rPr lang="ru-RU" altLang="ru-RU" dirty="0" smtClean="0"/>
              <a:t> по ожидаемым кредитным убыткам позволяет настроить</a:t>
            </a:r>
            <a:r>
              <a:rPr lang="ru-RU" altLang="ru-RU" baseline="0" dirty="0" smtClean="0"/>
              <a:t> начисления резерва по параметрам на основе класса надежности, региона присутствия, срока просрочки с указанием срока резервирования.</a:t>
            </a:r>
            <a:endParaRPr lang="ru-RU" altLang="ru-RU" dirty="0" smtClean="0"/>
          </a:p>
        </p:txBody>
      </p:sp>
    </p:spTree>
    <p:extLst>
      <p:ext uri="{BB962C8B-B14F-4D97-AF65-F5344CB8AC3E}">
        <p14:creationId xmlns:p14="http://schemas.microsoft.com/office/powerpoint/2010/main" val="425947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ru-RU" altLang="ru-RU" dirty="0" smtClean="0"/>
              <a:t>Рассмотренный</a:t>
            </a:r>
            <a:r>
              <a:rPr lang="ru-RU" altLang="ru-RU" baseline="0" dirty="0" smtClean="0"/>
              <a:t> на предыдущем слайде пример может быть реализован в типовой версии Управление Холдингом 3.1. В документе «Отражение финансовых инструментов по амортизированной стоимости» в случае выбора параметров учета «Аренда» предусмотрены поля для ввода дополнительных расходов на организацию аренды и суммы неарендного компонента. Дополнительные расходы на организацию аренды увеличивают стоимость арендованного актива, неарендный компонент исключается из суммы минимального арендного платежа. Предусмотрена также кнопка для автоматического расчета стоимости объекта аренды, как чистой приведенной стоимости.</a:t>
            </a:r>
            <a:endParaRPr lang="ru-RU" altLang="ru-RU" dirty="0" smtClean="0"/>
          </a:p>
        </p:txBody>
      </p:sp>
    </p:spTree>
    <p:extLst>
      <p:ext uri="{BB962C8B-B14F-4D97-AF65-F5344CB8AC3E}">
        <p14:creationId xmlns:p14="http://schemas.microsoft.com/office/powerpoint/2010/main" val="3254119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ru-RU" altLang="ru-RU" dirty="0" smtClean="0"/>
              <a:t>На слайде</a:t>
            </a:r>
            <a:r>
              <a:rPr lang="ru-RU" altLang="ru-RU" baseline="0" dirty="0" smtClean="0"/>
              <a:t> показано поле ввода неарендного компонента в арендном платеже. Неарендный платеж учитывается как расход периода и не включается в расчет суммы обязательства по аренде. Платеж, за минусом неарендного компонента распределяется на сумму погашения начисленных процентов и сумму погашения обязательства по аренде.</a:t>
            </a:r>
            <a:endParaRPr lang="ru-RU" altLang="ru-RU" dirty="0" smtClean="0"/>
          </a:p>
        </p:txBody>
      </p:sp>
    </p:spTree>
    <p:extLst>
      <p:ext uri="{BB962C8B-B14F-4D97-AF65-F5344CB8AC3E}">
        <p14:creationId xmlns:p14="http://schemas.microsoft.com/office/powerpoint/2010/main" val="351212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ru-RU" altLang="ru-RU" dirty="0" smtClean="0"/>
              <a:t>Программа сторнирует выручку по РСБУ (в одном периоде) и вместо нее признает выручку по графику (в нескольких периодах по разной номенклатуре), кроме того начисляет</a:t>
            </a:r>
            <a:r>
              <a:rPr lang="ru-RU" altLang="ru-RU" baseline="0" dirty="0" smtClean="0"/>
              <a:t> дисконт на долгосрочную задолженность, которая образуется за счет отсрочки признания выручки и рассчитывает амортизацию этого дисконта. </a:t>
            </a:r>
            <a:endParaRPr lang="ru-RU" altLang="ru-RU" dirty="0" smtClean="0"/>
          </a:p>
        </p:txBody>
      </p:sp>
    </p:spTree>
    <p:extLst>
      <p:ext uri="{BB962C8B-B14F-4D97-AF65-F5344CB8AC3E}">
        <p14:creationId xmlns:p14="http://schemas.microsoft.com/office/powerpoint/2010/main" val="1383861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ru-RU" altLang="ru-RU" dirty="0" smtClean="0"/>
              <a:t>Установка параметров учета в МСФО автоматически добавляет договор в перечень договоров, по которым документ «Сторно доходов</a:t>
            </a:r>
            <a:r>
              <a:rPr lang="ru-RU" altLang="ru-RU" baseline="0" dirty="0" smtClean="0"/>
              <a:t> и расходов РСБУ» сторнирует российские проводки.</a:t>
            </a:r>
          </a:p>
          <a:p>
            <a:pPr marL="0" indent="0">
              <a:lnSpc>
                <a:spcPct val="90000"/>
              </a:lnSpc>
              <a:buFontTx/>
              <a:buNone/>
            </a:pPr>
            <a:r>
              <a:rPr lang="ru-RU" altLang="ru-RU" baseline="0" dirty="0" smtClean="0"/>
              <a:t>Регламентная операция по финансовым инструментам отражает начисление выручки и дебиторской задолженности по графику МСФО (график вводится в документе «Отражение финансовых инструментов по амортизированной стоимости»), при этом сумма выручки РСБУ сторнируется документом «Сторно доходов и расходов РСБУ»</a:t>
            </a:r>
          </a:p>
          <a:p>
            <a:pPr marL="0" indent="0">
              <a:lnSpc>
                <a:spcPct val="90000"/>
              </a:lnSpc>
              <a:buFontTx/>
              <a:buNone/>
            </a:pPr>
            <a:r>
              <a:rPr lang="ru-RU" altLang="ru-RU" baseline="0" dirty="0" smtClean="0"/>
              <a:t>Если в графике МСФО в результате изменения времени признания выручки возникает долгосрочная дебиторская задолженность, то программа начисляет дисконт по такой задолженности и амортизирует его на регулярной основе методом эффективной процентной ставки.</a:t>
            </a:r>
          </a:p>
          <a:p>
            <a:pPr marL="0" indent="0">
              <a:lnSpc>
                <a:spcPct val="90000"/>
              </a:lnSpc>
              <a:buFontTx/>
              <a:buNone/>
            </a:pPr>
            <a:endParaRPr lang="ru-RU" altLang="ru-RU" dirty="0" smtClean="0"/>
          </a:p>
        </p:txBody>
      </p:sp>
    </p:spTree>
    <p:extLst>
      <p:ext uri="{BB962C8B-B14F-4D97-AF65-F5344CB8AC3E}">
        <p14:creationId xmlns:p14="http://schemas.microsoft.com/office/powerpoint/2010/main" val="3936222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27</a:t>
            </a:fld>
            <a:endParaRPr lang="ru-RU" altLang="ru-RU" dirty="0"/>
          </a:p>
        </p:txBody>
      </p:sp>
    </p:spTree>
    <p:extLst>
      <p:ext uri="{BB962C8B-B14F-4D97-AF65-F5344CB8AC3E}">
        <p14:creationId xmlns:p14="http://schemas.microsoft.com/office/powerpoint/2010/main" val="4203347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Дополнительно</a:t>
            </a:r>
            <a:r>
              <a:rPr lang="ru-RU" baseline="0" dirty="0" smtClean="0"/>
              <a:t> хочется рассказать о функционале стандартных отчётов, которые позволяют из стандартных бухгалтерских отчетов ОСВ, ОСВ по счёту, доходить до документа, чтобы в кратчайшие сроки найти ошибку.</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28</a:t>
            </a:fld>
            <a:endParaRPr lang="ru-RU" altLang="ru-RU" dirty="0"/>
          </a:p>
        </p:txBody>
      </p:sp>
    </p:spTree>
    <p:extLst>
      <p:ext uri="{BB962C8B-B14F-4D97-AF65-F5344CB8AC3E}">
        <p14:creationId xmlns:p14="http://schemas.microsoft.com/office/powerpoint/2010/main" val="435800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рамках закрытия периода для расчёта себестоимости в</a:t>
            </a:r>
            <a:r>
              <a:rPr lang="ru-RU" baseline="0" dirty="0" smtClean="0"/>
              <a:t> системе предусмотрены настройки закрытия затратных счетов и включению их в себестоимость соответствующими типами: </a:t>
            </a:r>
          </a:p>
          <a:p>
            <a:r>
              <a:rPr lang="ru-RU" baseline="0" dirty="0" smtClean="0"/>
              <a:t>Пропорционально оттранслированному обороту НСБУ или признание затрат пропорционально оттранслированному обороту с российских счетов в </a:t>
            </a:r>
            <a:r>
              <a:rPr lang="ru-RU" baseline="0" dirty="0" err="1" smtClean="0"/>
              <a:t>Кт</a:t>
            </a:r>
            <a:r>
              <a:rPr lang="ru-RU" baseline="0" dirty="0" smtClean="0"/>
              <a:t> закрываемого счёта;</a:t>
            </a:r>
          </a:p>
          <a:p>
            <a:r>
              <a:rPr lang="ru-RU" baseline="0" dirty="0" smtClean="0"/>
              <a:t>Пропорционально оттранслированному обороту НСБУ </a:t>
            </a:r>
            <a:r>
              <a:rPr lang="ru-RU" baseline="0" dirty="0" err="1" smtClean="0"/>
              <a:t>Дт</a:t>
            </a:r>
            <a:r>
              <a:rPr lang="ru-RU" baseline="0" dirty="0" smtClean="0"/>
              <a:t> счёта закрытия;</a:t>
            </a:r>
          </a:p>
          <a:p>
            <a:r>
              <a:rPr lang="ru-RU" baseline="0" dirty="0" smtClean="0"/>
              <a:t>Можно так же задать пропорцию распределения пропорционально долям таблицы или пропорции, полученной произвольным запросом.</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29</a:t>
            </a:fld>
            <a:endParaRPr lang="ru-RU" altLang="ru-RU"/>
          </a:p>
        </p:txBody>
      </p:sp>
    </p:spTree>
    <p:extLst>
      <p:ext uri="{BB962C8B-B14F-4D97-AF65-F5344CB8AC3E}">
        <p14:creationId xmlns:p14="http://schemas.microsoft.com/office/powerpoint/2010/main" val="3981806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Times New Roman" pitchFamily="18" charset="0"/>
                <a:ea typeface="+mn-ea"/>
                <a:cs typeface="+mn-cs"/>
              </a:rPr>
              <a:t>Расчет себестоимости поддерживает быстрое закрытие, когда отчетный период в МСФО закрывается раньше, чем в РСБУ. В рамках программного продукта 1С:УХ реализовать быстрое закрытие позволяют такие инструменты как портал сверки ВГО и документы по работе с начислениями.</a:t>
            </a:r>
          </a:p>
          <a:p>
            <a:r>
              <a:rPr lang="ru-RU" sz="1200" kern="1200" dirty="0" smtClean="0">
                <a:solidFill>
                  <a:schemeClr val="tx1"/>
                </a:solidFill>
                <a:effectLst/>
                <a:latin typeface="Times New Roman" pitchFamily="18" charset="0"/>
                <a:ea typeface="+mn-ea"/>
                <a:cs typeface="+mn-cs"/>
              </a:rPr>
              <a:t>Итак, если какой-либо расход с высокой вероятностью прогнозируется в отчетном периоде, однако первичные документы в отношении данного расхода еще не поступили, его можно отразить в МСФО при помощи операции начисления. Если этот расход запланирован в бюджете – то начисление можно ввести как заявку на операцию – в это случае сумма начисления, статья затрат и другие параметры будут взяты из бюджета.</a:t>
            </a:r>
          </a:p>
          <a:p>
            <a:r>
              <a:rPr lang="ru-RU" sz="1200" kern="1200" dirty="0" smtClean="0">
                <a:solidFill>
                  <a:schemeClr val="tx1"/>
                </a:solidFill>
                <a:effectLst/>
                <a:latin typeface="Times New Roman" pitchFamily="18" charset="0"/>
                <a:ea typeface="+mn-ea"/>
                <a:cs typeface="+mn-cs"/>
              </a:rPr>
              <a:t>Часто начисления приходится делать в отношении внутригрупповых операций – например, если одно из дочерних обществ, входящих в группу своевременно не отразило операцию или отразило ее в другом отчетном периоде. В этом случае такие начисления можно делать автоматически в рамках сверки внутригрупповых расчетов. Во всех остальных случаях начисления вводятся в виде ручных операций. </a:t>
            </a:r>
          </a:p>
          <a:p>
            <a:endParaRPr lang="ru-RU" dirty="0"/>
          </a:p>
          <a:p>
            <a:endParaRPr lang="ru-RU" dirty="0"/>
          </a:p>
        </p:txBody>
      </p:sp>
      <p:sp>
        <p:nvSpPr>
          <p:cNvPr id="4" name="Номер слайда 3"/>
          <p:cNvSpPr>
            <a:spLocks noGrp="1"/>
          </p:cNvSpPr>
          <p:nvPr>
            <p:ph type="sldNum" sz="quarter" idx="10"/>
          </p:nvPr>
        </p:nvSpPr>
        <p:spPr/>
        <p:txBody>
          <a:bodyPr/>
          <a:lstStyle/>
          <a:p>
            <a:pPr>
              <a:defRPr/>
            </a:pPr>
            <a:fld id="{1172BCF4-1554-42CA-9C20-21A0F1661D60}" type="slidenum">
              <a:rPr lang="ru-RU" smtClean="0"/>
              <a:pPr>
                <a:defRPr/>
              </a:pPr>
              <a:t>30</a:t>
            </a:fld>
            <a:endParaRPr lang="ru-RU"/>
          </a:p>
        </p:txBody>
      </p:sp>
    </p:spTree>
    <p:extLst>
      <p:ext uri="{BB962C8B-B14F-4D97-AF65-F5344CB8AC3E}">
        <p14:creationId xmlns:p14="http://schemas.microsoft.com/office/powerpoint/2010/main" val="1936184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Закрытие периода</a:t>
            </a:r>
            <a:r>
              <a:rPr lang="ru-RU" baseline="0" dirty="0" smtClean="0"/>
              <a:t> в системе осуществляется отдельно по каждому из документов, так же доступно групповое проведение документов по команде «Выполнить все операции», что позволяет проводить закрытие нажатием одной волшебной кнопки «Выполнить все операции».</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31</a:t>
            </a:fld>
            <a:endParaRPr lang="ru-RU" altLang="ru-RU" dirty="0"/>
          </a:p>
        </p:txBody>
      </p:sp>
    </p:spTree>
    <p:extLst>
      <p:ext uri="{BB962C8B-B14F-4D97-AF65-F5344CB8AC3E}">
        <p14:creationId xmlns:p14="http://schemas.microsoft.com/office/powerpoint/2010/main" val="43580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a:t>
            </a:r>
            <a:r>
              <a:rPr lang="ru-RU" baseline="0" dirty="0" smtClean="0"/>
              <a:t> слайде схема Трансформационной модели подготовки МСФО отчетности в решении УХ. Основное отличие заключается в заведении исходных РСБУ данных для трансформации в виде форм сбора данных, необходимых для трансформации. Обычно пакет расшифровок с аналитиками контрагент/номенклатура/расчётные счета и пр.</a:t>
            </a:r>
          </a:p>
          <a:p>
            <a:r>
              <a:rPr lang="ru-RU" baseline="0" dirty="0" smtClean="0"/>
              <a:t>Заполнять ФСД возможны из совершенно разных информационных систем, что позволяет интегрировать в процесс подготовки консолидированной отчетности все имеющиеся бухгалтерские решения. Так же загрузка возможна на план счетов РСБУ(аналитической </a:t>
            </a:r>
            <a:r>
              <a:rPr lang="ru-RU" baseline="0" dirty="0" err="1" smtClean="0"/>
              <a:t>оборотно</a:t>
            </a:r>
            <a:r>
              <a:rPr lang="ru-RU" baseline="0" dirty="0" smtClean="0"/>
              <a:t>-сальдовой ведомости).</a:t>
            </a:r>
          </a:p>
          <a:p>
            <a:r>
              <a:rPr lang="ru-RU" baseline="0" dirty="0" smtClean="0"/>
              <a:t>Отсутствует количественный учёт и прямая корреспонденция, поэтому точность расчета себестоимости будет значительно ниже.</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5</a:t>
            </a:fld>
            <a:endParaRPr lang="ru-RU" altLang="ru-RU" dirty="0"/>
          </a:p>
        </p:txBody>
      </p:sp>
    </p:spTree>
    <p:extLst>
      <p:ext uri="{BB962C8B-B14F-4D97-AF65-F5344CB8AC3E}">
        <p14:creationId xmlns:p14="http://schemas.microsoft.com/office/powerpoint/2010/main" val="416880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программе предусмотрена возможность двойного закрытия так как бухгалтерские записи в период прохождения</a:t>
            </a:r>
            <a:r>
              <a:rPr lang="ru-RU" baseline="0" dirty="0" smtClean="0"/>
              <a:t> отчётного периода меняются очень быстро, поэтому чтобы получить предварительные данные консолидированной отчетности </a:t>
            </a:r>
            <a:r>
              <a:rPr lang="ru-RU" dirty="0" smtClean="0"/>
              <a:t> МСФО(из-за</a:t>
            </a:r>
            <a:r>
              <a:rPr lang="ru-RU" baseline="0" dirty="0" smtClean="0"/>
              <a:t> сжатых сроков) возможно провести плановое закрытие после отчетной даты и подготовить МСФО отчетность на основе их, а последующие дополнительные проводки провести уже в следующем отчетном периоде. В отражении документов по шаблонам.</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32</a:t>
            </a:fld>
            <a:endParaRPr lang="ru-RU" altLang="ru-RU" dirty="0"/>
          </a:p>
        </p:txBody>
      </p:sp>
    </p:spTree>
    <p:extLst>
      <p:ext uri="{BB962C8B-B14F-4D97-AF65-F5344CB8AC3E}">
        <p14:creationId xmlns:p14="http://schemas.microsoft.com/office/powerpoint/2010/main" val="504615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системе реализован блок стандартных отчетов, которые</a:t>
            </a:r>
            <a:r>
              <a:rPr lang="ru-RU" baseline="0" dirty="0" smtClean="0"/>
              <a:t> позволяют обычному пользователю из ОСВ и любого другого отчёта дойти до документа основания. Это значительно сокращает время на поиск возможных неточностей/расхождений.</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33</a:t>
            </a:fld>
            <a:endParaRPr lang="ru-RU" altLang="ru-RU" dirty="0"/>
          </a:p>
        </p:txBody>
      </p:sp>
    </p:spTree>
    <p:extLst>
      <p:ext uri="{BB962C8B-B14F-4D97-AF65-F5344CB8AC3E}">
        <p14:creationId xmlns:p14="http://schemas.microsoft.com/office/powerpoint/2010/main" val="1127975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en-US" dirty="0" smtClean="0"/>
              <a:t>По основным настройкам:</a:t>
            </a:r>
            <a:r>
              <a:rPr lang="ru-RU" altLang="en-US" baseline="0" dirty="0" smtClean="0"/>
              <a:t> Периметр, План счетов, Трансляция на этом всё. </a:t>
            </a:r>
            <a:r>
              <a:rPr lang="ru-RU" dirty="0" smtClean="0"/>
              <a:t>Основные этапы консолидации отчетности – загрузка данных</a:t>
            </a:r>
            <a:r>
              <a:rPr lang="ru-RU" baseline="0" dirty="0" smtClean="0"/>
              <a:t> из других систем, сверка и элиминация ВГО, Элиминация инвестиций, Расчёт НДУ и </a:t>
            </a:r>
            <a:r>
              <a:rPr lang="ru-RU" baseline="0" dirty="0" err="1" smtClean="0"/>
              <a:t>Гудвила</a:t>
            </a:r>
            <a:r>
              <a:rPr lang="ru-RU" baseline="0" dirty="0" smtClean="0"/>
              <a:t> и далее Сбор Отчетности.</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34</a:t>
            </a:fld>
            <a:endParaRPr lang="ru-RU" altLang="ru-RU" dirty="0"/>
          </a:p>
        </p:txBody>
      </p:sp>
    </p:spTree>
    <p:extLst>
      <p:ext uri="{BB962C8B-B14F-4D97-AF65-F5344CB8AC3E}">
        <p14:creationId xmlns:p14="http://schemas.microsoft.com/office/powerpoint/2010/main" val="1204108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Подготовка</a:t>
            </a:r>
            <a:r>
              <a:rPr lang="ru-RU" baseline="0" dirty="0" smtClean="0"/>
              <a:t> консолидированной отчётности начинается с определения периметра, в У Х периметр консолидации  формируют д</a:t>
            </a:r>
            <a:r>
              <a:rPr lang="ru-RU" dirty="0" smtClean="0"/>
              <a:t>анные</a:t>
            </a:r>
            <a:r>
              <a:rPr lang="ru-RU" baseline="0" dirty="0" smtClean="0"/>
              <a:t> записей документов по движению инвестиций. На слайде представлены документы по поступлению и выбытию инвестиций, которые  формируют движение инвестиций, для формирования периметра группы.</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35</a:t>
            </a:fld>
            <a:endParaRPr lang="ru-RU" altLang="ru-RU" dirty="0"/>
          </a:p>
        </p:txBody>
      </p:sp>
    </p:spTree>
    <p:extLst>
      <p:ext uri="{BB962C8B-B14F-4D97-AF65-F5344CB8AC3E}">
        <p14:creationId xmlns:p14="http://schemas.microsoft.com/office/powerpoint/2010/main" val="843071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ru-RU" sz="1200" kern="1200" dirty="0" smtClean="0">
                <a:solidFill>
                  <a:schemeClr val="tx1"/>
                </a:solidFill>
                <a:effectLst/>
                <a:latin typeface="Times New Roman" pitchFamily="18" charset="0"/>
                <a:ea typeface="+mn-ea"/>
                <a:cs typeface="+mn-cs"/>
              </a:rPr>
              <a:t>Периметр холдинга</a:t>
            </a:r>
            <a:r>
              <a:rPr lang="ru-RU" sz="1200" kern="1200" baseline="0" dirty="0" smtClean="0">
                <a:solidFill>
                  <a:schemeClr val="tx1"/>
                </a:solidFill>
                <a:effectLst/>
                <a:latin typeface="Times New Roman" pitchFamily="18" charset="0"/>
                <a:ea typeface="+mn-ea"/>
                <a:cs typeface="+mn-cs"/>
              </a:rPr>
              <a:t> также возможно сформировать в подсистеме «Корпоративные налоги» в отчете «Структура владения». </a:t>
            </a:r>
            <a:r>
              <a:rPr lang="ru-RU" sz="1200" kern="1200" dirty="0" smtClean="0">
                <a:solidFill>
                  <a:schemeClr val="tx1"/>
                </a:solidFill>
                <a:effectLst/>
                <a:latin typeface="Times New Roman" pitchFamily="18" charset="0"/>
                <a:ea typeface="+mn-ea"/>
                <a:cs typeface="+mn-cs"/>
              </a:rPr>
              <a:t>На основании проведенных документов для пользователя</a:t>
            </a:r>
            <a:r>
              <a:rPr lang="ru-RU" sz="1200" kern="1200" baseline="0" dirty="0" smtClean="0">
                <a:solidFill>
                  <a:schemeClr val="tx1"/>
                </a:solidFill>
                <a:effectLst/>
                <a:latin typeface="Times New Roman" pitchFamily="18" charset="0"/>
                <a:ea typeface="+mn-ea"/>
                <a:cs typeface="+mn-cs"/>
              </a:rPr>
              <a:t> формируется Схема/Таблица с периметром. Так же эти данные используются п</a:t>
            </a:r>
            <a:r>
              <a:rPr lang="ru-RU" sz="1200" kern="1200" dirty="0" smtClean="0">
                <a:solidFill>
                  <a:schemeClr val="tx1"/>
                </a:solidFill>
                <a:effectLst/>
                <a:latin typeface="Times New Roman" pitchFamily="18" charset="0"/>
                <a:ea typeface="+mn-ea"/>
                <a:cs typeface="+mn-cs"/>
              </a:rPr>
              <a:t>одсистемой управления корпоративными налогами обеспечивают минимизацию налоговых рисков за счет ведения структуры владения холдингом.</a:t>
            </a:r>
            <a:r>
              <a:rPr lang="ru-RU" sz="1200" kern="1200" baseline="0" dirty="0" smtClean="0">
                <a:solidFill>
                  <a:schemeClr val="tx1"/>
                </a:solidFill>
                <a:effectLst/>
                <a:latin typeface="Times New Roman" pitchFamily="18" charset="0"/>
                <a:ea typeface="+mn-ea"/>
                <a:cs typeface="+mn-cs"/>
              </a:rPr>
              <a:t> </a:t>
            </a:r>
            <a:r>
              <a:rPr lang="ru-RU" sz="1200" kern="1200" dirty="0" smtClean="0">
                <a:solidFill>
                  <a:schemeClr val="tx1"/>
                </a:solidFill>
                <a:effectLst/>
                <a:latin typeface="Times New Roman" pitchFamily="18" charset="0"/>
                <a:ea typeface="+mn-ea"/>
                <a:cs typeface="+mn-cs"/>
              </a:rPr>
              <a:t>На слайде приведен пример структуры холдинга с элементами прямого и перекрестного владения. Программа формирует графическую схему структуры владения, рассчитывает эффективные доли, определяет контролируемые иностранные компании и производит подготовку уведомлений о приобретении, изменении долей и прекращении участия в контролируемых иностранных компаниях в автоматизированном режиме.</a:t>
            </a:r>
            <a:endParaRPr lang="ru-RU" dirty="0" smtClean="0"/>
          </a:p>
          <a:p>
            <a:pPr>
              <a:buFont typeface="Arial" panose="020B0604020202020204" pitchFamily="34" charset="0"/>
              <a:buNone/>
              <a:defRPr/>
            </a:pPr>
            <a:endParaRPr lang="ru-RU" baseline="0" dirty="0" smtClean="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36</a:t>
            </a:fld>
            <a:endParaRPr lang="ru-RU" altLang="ru-RU" dirty="0"/>
          </a:p>
        </p:txBody>
      </p:sp>
    </p:spTree>
    <p:extLst>
      <p:ext uri="{BB962C8B-B14F-4D97-AF65-F5344CB8AC3E}">
        <p14:creationId xmlns:p14="http://schemas.microsoft.com/office/powerpoint/2010/main" val="2603005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ru-RU" altLang="en-US" dirty="0" smtClean="0"/>
              <a:t>По основным настройкам:</a:t>
            </a:r>
            <a:r>
              <a:rPr lang="ru-RU" altLang="en-US" baseline="0" dirty="0" smtClean="0"/>
              <a:t> Периметр, План счетов, Трансляция на этом всё. Перейдём возможностям проведения сверки ВГО возможностями программы 1С УХ, есть три основные возможности </a:t>
            </a:r>
          </a:p>
          <a:p>
            <a:pPr marL="228600" indent="-228600">
              <a:buFontTx/>
              <a:buAutoNum type="arabicPeriod"/>
            </a:pPr>
            <a:r>
              <a:rPr lang="ru-RU" altLang="en-US" baseline="0" dirty="0" smtClean="0"/>
              <a:t>Проведение простой элиминации;</a:t>
            </a:r>
          </a:p>
          <a:p>
            <a:pPr marL="228600" indent="-228600">
              <a:buFontTx/>
              <a:buAutoNum type="arabicPeriod"/>
            </a:pPr>
            <a:r>
              <a:rPr lang="ru-RU" altLang="en-US" baseline="0" dirty="0" smtClean="0"/>
              <a:t> «Сверка при помощи портала ВГО»;</a:t>
            </a:r>
          </a:p>
          <a:p>
            <a:pPr marL="0" indent="0">
              <a:buFontTx/>
              <a:buNone/>
            </a:pPr>
            <a:r>
              <a:rPr lang="ru-RU" altLang="en-US" baseline="0" dirty="0" smtClean="0"/>
              <a:t>3.«Отчёт по сверке ВГО».  </a:t>
            </a:r>
          </a:p>
          <a:p>
            <a:pPr marL="0" indent="0">
              <a:buFontTx/>
              <a:buNone/>
            </a:pPr>
            <a:r>
              <a:rPr lang="ru-RU" altLang="en-US" baseline="0" dirty="0" smtClean="0"/>
              <a:t>Начнем с первого, простой элиминации, она применима больше для бюджетирования. </a:t>
            </a:r>
          </a:p>
          <a:p>
            <a:pPr marL="0" indent="0">
              <a:buFontTx/>
              <a:buNone/>
            </a:pPr>
            <a:r>
              <a:rPr lang="ru-RU" altLang="en-US" baseline="0" dirty="0" smtClean="0"/>
              <a:t>Для реализации функций простой элиминации у аналитик предусмотрен реквизит ВГО. </a:t>
            </a:r>
            <a:endParaRPr lang="en-US"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344" eaLnBrk="0" hangingPunct="0">
              <a:spcBef>
                <a:spcPct val="30000"/>
              </a:spcBef>
              <a:defRPr sz="1200">
                <a:solidFill>
                  <a:schemeClr val="tx1"/>
                </a:solidFill>
                <a:latin typeface="Arial" charset="0"/>
                <a:cs typeface="Arial" charset="0"/>
              </a:defRPr>
            </a:lvl1pPr>
            <a:lvl2pPr marL="743470" indent="-285950" defTabSz="956344" eaLnBrk="0" hangingPunct="0">
              <a:spcBef>
                <a:spcPct val="30000"/>
              </a:spcBef>
              <a:defRPr sz="1200">
                <a:solidFill>
                  <a:schemeClr val="tx1"/>
                </a:solidFill>
                <a:latin typeface="Arial" charset="0"/>
                <a:cs typeface="Arial" charset="0"/>
              </a:defRPr>
            </a:lvl2pPr>
            <a:lvl3pPr marL="1143800" indent="-228760" defTabSz="956344" eaLnBrk="0" hangingPunct="0">
              <a:spcBef>
                <a:spcPct val="30000"/>
              </a:spcBef>
              <a:defRPr sz="1200">
                <a:solidFill>
                  <a:schemeClr val="tx1"/>
                </a:solidFill>
                <a:latin typeface="Arial" charset="0"/>
                <a:cs typeface="Arial" charset="0"/>
              </a:defRPr>
            </a:lvl3pPr>
            <a:lvl4pPr marL="1601320" indent="-228760" defTabSz="956344" eaLnBrk="0" hangingPunct="0">
              <a:spcBef>
                <a:spcPct val="30000"/>
              </a:spcBef>
              <a:defRPr sz="1200">
                <a:solidFill>
                  <a:schemeClr val="tx1"/>
                </a:solidFill>
                <a:latin typeface="Arial" charset="0"/>
                <a:cs typeface="Arial" charset="0"/>
              </a:defRPr>
            </a:lvl4pPr>
            <a:lvl5pPr marL="2058840" indent="-228760" defTabSz="956344" eaLnBrk="0" hangingPunct="0">
              <a:spcBef>
                <a:spcPct val="30000"/>
              </a:spcBef>
              <a:defRPr sz="1200">
                <a:solidFill>
                  <a:schemeClr val="tx1"/>
                </a:solidFill>
                <a:latin typeface="Arial" charset="0"/>
                <a:cs typeface="Arial" charset="0"/>
              </a:defRPr>
            </a:lvl5pPr>
            <a:lvl6pPr marL="2516360" indent="-228760" defTabSz="956344" eaLnBrk="0" fontAlgn="base" hangingPunct="0">
              <a:spcBef>
                <a:spcPct val="30000"/>
              </a:spcBef>
              <a:spcAft>
                <a:spcPct val="0"/>
              </a:spcAft>
              <a:defRPr sz="1200">
                <a:solidFill>
                  <a:schemeClr val="tx1"/>
                </a:solidFill>
                <a:latin typeface="Arial" charset="0"/>
                <a:cs typeface="Arial" charset="0"/>
              </a:defRPr>
            </a:lvl6pPr>
            <a:lvl7pPr marL="2973880" indent="-228760" defTabSz="956344" eaLnBrk="0" fontAlgn="base" hangingPunct="0">
              <a:spcBef>
                <a:spcPct val="30000"/>
              </a:spcBef>
              <a:spcAft>
                <a:spcPct val="0"/>
              </a:spcAft>
              <a:defRPr sz="1200">
                <a:solidFill>
                  <a:schemeClr val="tx1"/>
                </a:solidFill>
                <a:latin typeface="Arial" charset="0"/>
                <a:cs typeface="Arial" charset="0"/>
              </a:defRPr>
            </a:lvl7pPr>
            <a:lvl8pPr marL="3431400" indent="-228760" defTabSz="956344" eaLnBrk="0" fontAlgn="base" hangingPunct="0">
              <a:spcBef>
                <a:spcPct val="30000"/>
              </a:spcBef>
              <a:spcAft>
                <a:spcPct val="0"/>
              </a:spcAft>
              <a:defRPr sz="1200">
                <a:solidFill>
                  <a:schemeClr val="tx1"/>
                </a:solidFill>
                <a:latin typeface="Arial" charset="0"/>
                <a:cs typeface="Arial" charset="0"/>
              </a:defRPr>
            </a:lvl8pPr>
            <a:lvl9pPr marL="3888920" indent="-228760" defTabSz="956344"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67BA547-8DB0-4BAC-93F9-3B35F8087471}" type="slidenum">
              <a:rPr lang="en-US" altLang="en-US" sz="1300"/>
              <a:pPr eaLnBrk="1" hangingPunct="1">
                <a:spcBef>
                  <a:spcPct val="0"/>
                </a:spcBef>
              </a:pPr>
              <a:t>37</a:t>
            </a:fld>
            <a:endParaRPr lang="en-US" altLang="en-US" sz="1300" dirty="0"/>
          </a:p>
        </p:txBody>
      </p:sp>
    </p:spTree>
    <p:extLst>
      <p:ext uri="{BB962C8B-B14F-4D97-AF65-F5344CB8AC3E}">
        <p14:creationId xmlns:p14="http://schemas.microsoft.com/office/powerpoint/2010/main" val="2343560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ru-RU" altLang="en-US" dirty="0" smtClean="0"/>
              <a:t>Следующий этап это задать каждому из контрагентов</a:t>
            </a:r>
            <a:r>
              <a:rPr lang="ru-RU" altLang="en-US" baseline="0" dirty="0" smtClean="0"/>
              <a:t> признак отношение к Группе.</a:t>
            </a:r>
            <a:endParaRPr lang="en-US"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344" eaLnBrk="0" hangingPunct="0">
              <a:spcBef>
                <a:spcPct val="30000"/>
              </a:spcBef>
              <a:defRPr sz="1200">
                <a:solidFill>
                  <a:schemeClr val="tx1"/>
                </a:solidFill>
                <a:latin typeface="Arial" charset="0"/>
                <a:cs typeface="Arial" charset="0"/>
              </a:defRPr>
            </a:lvl1pPr>
            <a:lvl2pPr marL="743470" indent="-285950" defTabSz="956344" eaLnBrk="0" hangingPunct="0">
              <a:spcBef>
                <a:spcPct val="30000"/>
              </a:spcBef>
              <a:defRPr sz="1200">
                <a:solidFill>
                  <a:schemeClr val="tx1"/>
                </a:solidFill>
                <a:latin typeface="Arial" charset="0"/>
                <a:cs typeface="Arial" charset="0"/>
              </a:defRPr>
            </a:lvl2pPr>
            <a:lvl3pPr marL="1143800" indent="-228760" defTabSz="956344" eaLnBrk="0" hangingPunct="0">
              <a:spcBef>
                <a:spcPct val="30000"/>
              </a:spcBef>
              <a:defRPr sz="1200">
                <a:solidFill>
                  <a:schemeClr val="tx1"/>
                </a:solidFill>
                <a:latin typeface="Arial" charset="0"/>
                <a:cs typeface="Arial" charset="0"/>
              </a:defRPr>
            </a:lvl3pPr>
            <a:lvl4pPr marL="1601320" indent="-228760" defTabSz="956344" eaLnBrk="0" hangingPunct="0">
              <a:spcBef>
                <a:spcPct val="30000"/>
              </a:spcBef>
              <a:defRPr sz="1200">
                <a:solidFill>
                  <a:schemeClr val="tx1"/>
                </a:solidFill>
                <a:latin typeface="Arial" charset="0"/>
                <a:cs typeface="Arial" charset="0"/>
              </a:defRPr>
            </a:lvl4pPr>
            <a:lvl5pPr marL="2058840" indent="-228760" defTabSz="956344" eaLnBrk="0" hangingPunct="0">
              <a:spcBef>
                <a:spcPct val="30000"/>
              </a:spcBef>
              <a:defRPr sz="1200">
                <a:solidFill>
                  <a:schemeClr val="tx1"/>
                </a:solidFill>
                <a:latin typeface="Arial" charset="0"/>
                <a:cs typeface="Arial" charset="0"/>
              </a:defRPr>
            </a:lvl5pPr>
            <a:lvl6pPr marL="2516360" indent="-228760" defTabSz="956344" eaLnBrk="0" fontAlgn="base" hangingPunct="0">
              <a:spcBef>
                <a:spcPct val="30000"/>
              </a:spcBef>
              <a:spcAft>
                <a:spcPct val="0"/>
              </a:spcAft>
              <a:defRPr sz="1200">
                <a:solidFill>
                  <a:schemeClr val="tx1"/>
                </a:solidFill>
                <a:latin typeface="Arial" charset="0"/>
                <a:cs typeface="Arial" charset="0"/>
              </a:defRPr>
            </a:lvl6pPr>
            <a:lvl7pPr marL="2973880" indent="-228760" defTabSz="956344" eaLnBrk="0" fontAlgn="base" hangingPunct="0">
              <a:spcBef>
                <a:spcPct val="30000"/>
              </a:spcBef>
              <a:spcAft>
                <a:spcPct val="0"/>
              </a:spcAft>
              <a:defRPr sz="1200">
                <a:solidFill>
                  <a:schemeClr val="tx1"/>
                </a:solidFill>
                <a:latin typeface="Arial" charset="0"/>
                <a:cs typeface="Arial" charset="0"/>
              </a:defRPr>
            </a:lvl7pPr>
            <a:lvl8pPr marL="3431400" indent="-228760" defTabSz="956344" eaLnBrk="0" fontAlgn="base" hangingPunct="0">
              <a:spcBef>
                <a:spcPct val="30000"/>
              </a:spcBef>
              <a:spcAft>
                <a:spcPct val="0"/>
              </a:spcAft>
              <a:defRPr sz="1200">
                <a:solidFill>
                  <a:schemeClr val="tx1"/>
                </a:solidFill>
                <a:latin typeface="Arial" charset="0"/>
                <a:cs typeface="Arial" charset="0"/>
              </a:defRPr>
            </a:lvl8pPr>
            <a:lvl9pPr marL="3888920" indent="-228760" defTabSz="956344"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67BA547-8DB0-4BAC-93F9-3B35F8087471}" type="slidenum">
              <a:rPr lang="en-US" altLang="en-US" sz="1300"/>
              <a:pPr eaLnBrk="1" hangingPunct="1">
                <a:spcBef>
                  <a:spcPct val="0"/>
                </a:spcBef>
              </a:pPr>
              <a:t>38</a:t>
            </a:fld>
            <a:endParaRPr lang="en-US" altLang="en-US" sz="1300" dirty="0"/>
          </a:p>
        </p:txBody>
      </p:sp>
    </p:spTree>
    <p:extLst>
      <p:ext uri="{BB962C8B-B14F-4D97-AF65-F5344CB8AC3E}">
        <p14:creationId xmlns:p14="http://schemas.microsoft.com/office/powerpoint/2010/main" val="22506230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ru-RU" altLang="en-US" dirty="0" smtClean="0"/>
              <a:t>И наконец заполнение</a:t>
            </a:r>
            <a:r>
              <a:rPr lang="ru-RU" altLang="en-US" baseline="0" dirty="0" smtClean="0"/>
              <a:t> экземпляра отчёта на вкладке элиминировать. При заполнении все суммы с аналитикой ВГО будут исключены из отчёта.</a:t>
            </a:r>
            <a:endParaRPr lang="en-US"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344" eaLnBrk="0" hangingPunct="0">
              <a:spcBef>
                <a:spcPct val="30000"/>
              </a:spcBef>
              <a:defRPr sz="1200">
                <a:solidFill>
                  <a:schemeClr val="tx1"/>
                </a:solidFill>
                <a:latin typeface="Arial" charset="0"/>
                <a:cs typeface="Arial" charset="0"/>
              </a:defRPr>
            </a:lvl1pPr>
            <a:lvl2pPr marL="743470" indent="-285950" defTabSz="956344" eaLnBrk="0" hangingPunct="0">
              <a:spcBef>
                <a:spcPct val="30000"/>
              </a:spcBef>
              <a:defRPr sz="1200">
                <a:solidFill>
                  <a:schemeClr val="tx1"/>
                </a:solidFill>
                <a:latin typeface="Arial" charset="0"/>
                <a:cs typeface="Arial" charset="0"/>
              </a:defRPr>
            </a:lvl2pPr>
            <a:lvl3pPr marL="1143800" indent="-228760" defTabSz="956344" eaLnBrk="0" hangingPunct="0">
              <a:spcBef>
                <a:spcPct val="30000"/>
              </a:spcBef>
              <a:defRPr sz="1200">
                <a:solidFill>
                  <a:schemeClr val="tx1"/>
                </a:solidFill>
                <a:latin typeface="Arial" charset="0"/>
                <a:cs typeface="Arial" charset="0"/>
              </a:defRPr>
            </a:lvl3pPr>
            <a:lvl4pPr marL="1601320" indent="-228760" defTabSz="956344" eaLnBrk="0" hangingPunct="0">
              <a:spcBef>
                <a:spcPct val="30000"/>
              </a:spcBef>
              <a:defRPr sz="1200">
                <a:solidFill>
                  <a:schemeClr val="tx1"/>
                </a:solidFill>
                <a:latin typeface="Arial" charset="0"/>
                <a:cs typeface="Arial" charset="0"/>
              </a:defRPr>
            </a:lvl4pPr>
            <a:lvl5pPr marL="2058840" indent="-228760" defTabSz="956344" eaLnBrk="0" hangingPunct="0">
              <a:spcBef>
                <a:spcPct val="30000"/>
              </a:spcBef>
              <a:defRPr sz="1200">
                <a:solidFill>
                  <a:schemeClr val="tx1"/>
                </a:solidFill>
                <a:latin typeface="Arial" charset="0"/>
                <a:cs typeface="Arial" charset="0"/>
              </a:defRPr>
            </a:lvl5pPr>
            <a:lvl6pPr marL="2516360" indent="-228760" defTabSz="956344" eaLnBrk="0" fontAlgn="base" hangingPunct="0">
              <a:spcBef>
                <a:spcPct val="30000"/>
              </a:spcBef>
              <a:spcAft>
                <a:spcPct val="0"/>
              </a:spcAft>
              <a:defRPr sz="1200">
                <a:solidFill>
                  <a:schemeClr val="tx1"/>
                </a:solidFill>
                <a:latin typeface="Arial" charset="0"/>
                <a:cs typeface="Arial" charset="0"/>
              </a:defRPr>
            </a:lvl6pPr>
            <a:lvl7pPr marL="2973880" indent="-228760" defTabSz="956344" eaLnBrk="0" fontAlgn="base" hangingPunct="0">
              <a:spcBef>
                <a:spcPct val="30000"/>
              </a:spcBef>
              <a:spcAft>
                <a:spcPct val="0"/>
              </a:spcAft>
              <a:defRPr sz="1200">
                <a:solidFill>
                  <a:schemeClr val="tx1"/>
                </a:solidFill>
                <a:latin typeface="Arial" charset="0"/>
                <a:cs typeface="Arial" charset="0"/>
              </a:defRPr>
            </a:lvl7pPr>
            <a:lvl8pPr marL="3431400" indent="-228760" defTabSz="956344" eaLnBrk="0" fontAlgn="base" hangingPunct="0">
              <a:spcBef>
                <a:spcPct val="30000"/>
              </a:spcBef>
              <a:spcAft>
                <a:spcPct val="0"/>
              </a:spcAft>
              <a:defRPr sz="1200">
                <a:solidFill>
                  <a:schemeClr val="tx1"/>
                </a:solidFill>
                <a:latin typeface="Arial" charset="0"/>
                <a:cs typeface="Arial" charset="0"/>
              </a:defRPr>
            </a:lvl8pPr>
            <a:lvl9pPr marL="3888920" indent="-228760" defTabSz="956344"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67BA547-8DB0-4BAC-93F9-3B35F8087471}" type="slidenum">
              <a:rPr lang="en-US" altLang="en-US" sz="1300"/>
              <a:pPr eaLnBrk="1" hangingPunct="1">
                <a:spcBef>
                  <a:spcPct val="0"/>
                </a:spcBef>
              </a:pPr>
              <a:t>39</a:t>
            </a:fld>
            <a:endParaRPr lang="en-US" altLang="en-US" sz="1300" dirty="0"/>
          </a:p>
        </p:txBody>
      </p:sp>
    </p:spTree>
    <p:extLst>
      <p:ext uri="{BB962C8B-B14F-4D97-AF65-F5344CB8AC3E}">
        <p14:creationId xmlns:p14="http://schemas.microsoft.com/office/powerpoint/2010/main" val="3420973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a:t>
            </a:r>
            <a:r>
              <a:rPr lang="ru-RU" baseline="0" dirty="0" smtClean="0"/>
              <a:t> прохождения всех этапов сверки в системе предусмотрены автоматический и ручной импорт данных о внутригрупповых операциях, заполнение комментариев для последующего урегулирования, последующий пересчёт откорректированных значений, для обобщения хода сверки предусмотрен сводный анализ всех расхождений.</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40</a:t>
            </a:fld>
            <a:endParaRPr lang="ru-RU" altLang="ru-RU" dirty="0"/>
          </a:p>
        </p:txBody>
      </p:sp>
    </p:spTree>
    <p:extLst>
      <p:ext uri="{BB962C8B-B14F-4D97-AF65-F5344CB8AC3E}">
        <p14:creationId xmlns:p14="http://schemas.microsoft.com/office/powerpoint/2010/main" val="13577341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Портал сверки ВГО позволяет проводить сверку по данным учета/плана счетов РСБУ(если отсутствуют значительные разницы) или же по данным плана счетов МСФО (если в областях параллельной оценки имеются значительные отличия). Из преимуществ данного отчёта: имеются отборы и можно выводить данные по паре/парам компаний и периметрам консолидации(с использованием соответствующего регламента). </a:t>
            </a:r>
            <a:r>
              <a:rPr lang="ru-RU" dirty="0" smtClean="0"/>
              <a:t>После подъема</a:t>
            </a:r>
            <a:r>
              <a:rPr lang="ru-RU" baseline="0" dirty="0" smtClean="0"/>
              <a:t> данных РСБУ для подготовки отчётности МСФО следующим шагом является сверка остатков/оборотов внутригрупповых операций и их последующая элиминация. </a:t>
            </a:r>
            <a:r>
              <a:rPr lang="ru-RU" dirty="0" smtClean="0"/>
              <a:t>В</a:t>
            </a:r>
            <a:r>
              <a:rPr lang="ru-RU" baseline="0" dirty="0" smtClean="0"/>
              <a:t> портале сверки ВГО заносятся данные по внутригрупповым остаткам/оборотам и соответствующему периоду с указанием отборов. По итогам проведенной сверки формируется документ элиминация и данные по ВГО операциям записываются с зеркальным знаком на элиминирующей компании.</a:t>
            </a:r>
            <a:endParaRPr lang="ru-RU"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41</a:t>
            </a:fld>
            <a:endParaRPr lang="ru-RU" altLang="ru-RU" dirty="0"/>
          </a:p>
        </p:txBody>
      </p:sp>
    </p:spTree>
    <p:extLst>
      <p:ext uri="{BB962C8B-B14F-4D97-AF65-F5344CB8AC3E}">
        <p14:creationId xmlns:p14="http://schemas.microsoft.com/office/powerpoint/2010/main" val="2073909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схеме</a:t>
            </a:r>
            <a:r>
              <a:rPr lang="ru-RU" baseline="0" dirty="0" smtClean="0"/>
              <a:t> показаны способы заведения и движения данных в подсистеме МСФО. 4 основные способа заведения исходных данных для их дальнейшей трансформации:</a:t>
            </a:r>
          </a:p>
          <a:p>
            <a:pPr marL="228600" indent="-228600">
              <a:buAutoNum type="arabicPeriod"/>
            </a:pPr>
            <a:r>
              <a:rPr lang="ru-RU" baseline="0" dirty="0" smtClean="0"/>
              <a:t>Формы Сбора Данных, которые заполняются при трансформационной модели;</a:t>
            </a:r>
          </a:p>
          <a:p>
            <a:pPr marL="228600" indent="-228600">
              <a:buAutoNum type="arabicPeriod"/>
            </a:pPr>
            <a:r>
              <a:rPr lang="ru-RU" baseline="0" dirty="0" smtClean="0"/>
              <a:t>Проводки регламентированного чёта и Данные регистров оперативного учёта и Документы РСБУ применимы для транзакционной модели.</a:t>
            </a:r>
          </a:p>
          <a:p>
            <a:pPr marL="228600" indent="-228600">
              <a:buAutoNum type="arabicPeriod"/>
            </a:pPr>
            <a:endParaRPr lang="ru-RU" baseline="0" dirty="0" smtClean="0"/>
          </a:p>
          <a:p>
            <a:pPr marL="0" indent="0">
              <a:buNone/>
            </a:pPr>
            <a:r>
              <a:rPr lang="ru-RU" baseline="0" dirty="0" smtClean="0"/>
              <a:t>Дополнительно к исходным данным добавляются проводки МСФО на основании Документов МСФО.</a:t>
            </a:r>
            <a:endParaRPr lang="ru-RU" dirty="0"/>
          </a:p>
        </p:txBody>
      </p:sp>
      <p:sp>
        <p:nvSpPr>
          <p:cNvPr id="4" name="Номер слайда 3"/>
          <p:cNvSpPr>
            <a:spLocks noGrp="1"/>
          </p:cNvSpPr>
          <p:nvPr>
            <p:ph type="sldNum" sz="quarter" idx="10"/>
          </p:nvPr>
        </p:nvSpPr>
        <p:spPr/>
        <p:txBody>
          <a:bodyPr/>
          <a:lstStyle/>
          <a:p>
            <a:pPr>
              <a:defRPr/>
            </a:pPr>
            <a:fld id="{1172BCF4-1554-42CA-9C20-21A0F1661D60}" type="slidenum">
              <a:rPr lang="ru-RU" smtClean="0"/>
              <a:pPr>
                <a:defRPr/>
              </a:pPr>
              <a:t>6</a:t>
            </a:fld>
            <a:endParaRPr lang="ru-RU" dirty="0"/>
          </a:p>
        </p:txBody>
      </p:sp>
    </p:spTree>
    <p:extLst>
      <p:ext uri="{BB962C8B-B14F-4D97-AF65-F5344CB8AC3E}">
        <p14:creationId xmlns:p14="http://schemas.microsoft.com/office/powerpoint/2010/main" val="1936184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 урегулирования</a:t>
            </a:r>
            <a:r>
              <a:rPr lang="ru-RU" baseline="0" dirty="0" smtClean="0"/>
              <a:t> возникших расхождений можно использовать мастер урегулирований, который позволяет урегулировать незначительные расхождения, на сверку которых нецелесообразно расходовать драгоценное время.</a:t>
            </a:r>
          </a:p>
          <a:p>
            <a:r>
              <a:rPr lang="ru-RU" baseline="0" dirty="0" smtClean="0"/>
              <a:t>Основные этапы:</a:t>
            </a:r>
          </a:p>
          <a:p>
            <a:pPr marL="228600" indent="-228600">
              <a:buAutoNum type="arabicPeriod"/>
            </a:pPr>
            <a:r>
              <a:rPr lang="ru-RU" baseline="0" dirty="0" smtClean="0"/>
              <a:t>Задаем порог материальности;</a:t>
            </a:r>
          </a:p>
          <a:p>
            <a:pPr marL="228600" indent="-228600">
              <a:buAutoNum type="arabicPeriod"/>
            </a:pPr>
            <a:r>
              <a:rPr lang="ru-RU" baseline="0" dirty="0" smtClean="0"/>
              <a:t>Порог можно задать в % соотношении, в таком случае мастер самостоятельно </a:t>
            </a:r>
            <a:r>
              <a:rPr lang="ru-RU" baseline="0" dirty="0" err="1" smtClean="0"/>
              <a:t>расчитает</a:t>
            </a:r>
            <a:r>
              <a:rPr lang="ru-RU" baseline="0" dirty="0" smtClean="0"/>
              <a:t> отклонения, которые он будет урегулировать;</a:t>
            </a:r>
          </a:p>
          <a:p>
            <a:pPr marL="228600" indent="-228600">
              <a:buAutoNum type="arabicPeriod"/>
            </a:pPr>
            <a:r>
              <a:rPr lang="ru-RU" baseline="0" dirty="0" smtClean="0"/>
              <a:t>Определяем приоритет каждой из сторон, участвующих в сверке, при определении параметра по Дебитору, данные </a:t>
            </a:r>
            <a:r>
              <a:rPr lang="ru-RU" baseline="0" dirty="0" err="1" smtClean="0"/>
              <a:t>Дт</a:t>
            </a:r>
            <a:r>
              <a:rPr lang="ru-RU" baseline="0" dirty="0" smtClean="0"/>
              <a:t> задолженности в приоритете.</a:t>
            </a:r>
          </a:p>
          <a:p>
            <a:pPr marL="228600" indent="-228600">
              <a:buAutoNum type="arabicPeriod"/>
            </a:pPr>
            <a:r>
              <a:rPr lang="ru-RU" baseline="0" dirty="0" smtClean="0"/>
              <a:t>Способ урегулирования задается по мин/макс значению и программа правит значение либо по максимальному/минимальному.</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42</a:t>
            </a:fld>
            <a:endParaRPr lang="ru-RU" altLang="ru-RU" dirty="0"/>
          </a:p>
        </p:txBody>
      </p:sp>
    </p:spTree>
    <p:extLst>
      <p:ext uri="{BB962C8B-B14F-4D97-AF65-F5344CB8AC3E}">
        <p14:creationId xmlns:p14="http://schemas.microsoft.com/office/powerpoint/2010/main" val="3508496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 экономии</a:t>
            </a:r>
            <a:r>
              <a:rPr lang="ru-RU" baseline="0" dirty="0" smtClean="0"/>
              <a:t> времени на указание причины расхождений в системе можно использовать поле «Причина расхождения» с указанием и выбрать соответствующую причину «Деньги в пути»; «Ошибка в учёте»; «Позднее поступление документов».</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43</a:t>
            </a:fld>
            <a:endParaRPr lang="ru-RU" altLang="ru-RU" dirty="0"/>
          </a:p>
        </p:txBody>
      </p:sp>
    </p:spTree>
    <p:extLst>
      <p:ext uri="{BB962C8B-B14F-4D97-AF65-F5344CB8AC3E}">
        <p14:creationId xmlns:p14="http://schemas.microsoft.com/office/powerpoint/2010/main" val="22402707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1С так же реализована</a:t>
            </a:r>
            <a:r>
              <a:rPr lang="ru-RU" baseline="0" dirty="0" smtClean="0"/>
              <a:t> возможность исключения Нереализованной Прибыли двумя возможными вариантами по Нормативной Марже(обычно при реализации товаров/услуг внутри группы закладывается нормативная маржа) и Сообщенной себестоимости(Компания Группы передает своему контрагенту фактическую сумму себестоимости реализуемой номенклатуры).</a:t>
            </a:r>
          </a:p>
          <a:p>
            <a:r>
              <a:rPr lang="ru-RU" baseline="0" dirty="0" smtClean="0"/>
              <a:t>Для первого и второго варианта нужно установить/снять флаг «Определять себестоимость продавца по нормативной марже».</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44</a:t>
            </a:fld>
            <a:endParaRPr lang="ru-RU" altLang="ru-RU" dirty="0"/>
          </a:p>
        </p:txBody>
      </p:sp>
    </p:spTree>
    <p:extLst>
      <p:ext uri="{BB962C8B-B14F-4D97-AF65-F5344CB8AC3E}">
        <p14:creationId xmlns:p14="http://schemas.microsoft.com/office/powerpoint/2010/main" val="3261428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Остался последний третий способ проведения процедуры сверки ВГО и элиминации – это сверка при помощи простого отчёта «СВЕРКА ВГО» или элиминация</a:t>
            </a:r>
            <a:r>
              <a:rPr lang="ru-RU" baseline="0" dirty="0" smtClean="0"/>
              <a:t> по проводкам</a:t>
            </a:r>
            <a:r>
              <a:rPr lang="ru-RU" dirty="0" smtClean="0"/>
              <a:t>. Реализация его в системе представлена на слайде. Данные по ВГО можно</a:t>
            </a:r>
            <a:r>
              <a:rPr lang="ru-RU" baseline="0" dirty="0" smtClean="0"/>
              <a:t> использовать из регистра бухгалтерии РСБУ или МСФО и делать это в режиме реального времени, при изменении данных учёта достаточно перезаполнить отчёт. </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45</a:t>
            </a:fld>
            <a:endParaRPr lang="ru-RU" altLang="ru-RU" dirty="0"/>
          </a:p>
        </p:txBody>
      </p:sp>
    </p:spTree>
    <p:extLst>
      <p:ext uri="{BB962C8B-B14F-4D97-AF65-F5344CB8AC3E}">
        <p14:creationId xmlns:p14="http://schemas.microsoft.com/office/powerpoint/2010/main" val="4203347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Вид</a:t>
            </a:r>
            <a:r>
              <a:rPr lang="ru-RU" baseline="0" dirty="0" smtClean="0"/>
              <a:t> отчёта содержит отборы по регламенту консолидации и компаниям, по которым планируется провести сверку. Группировка производится по счетам учета с разбивкой сумм в по </a:t>
            </a:r>
            <a:r>
              <a:rPr lang="ru-RU" baseline="0" dirty="0" err="1" smtClean="0"/>
              <a:t>Дт</a:t>
            </a:r>
            <a:r>
              <a:rPr lang="ru-RU" baseline="0" dirty="0" smtClean="0"/>
              <a:t>/</a:t>
            </a:r>
            <a:r>
              <a:rPr lang="ru-RU" baseline="0" dirty="0" err="1" smtClean="0"/>
              <a:t>Кт</a:t>
            </a:r>
            <a:r>
              <a:rPr lang="ru-RU" baseline="0" dirty="0" smtClean="0"/>
              <a:t> и рассчитывает расхождение.</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46</a:t>
            </a:fld>
            <a:endParaRPr lang="ru-RU" altLang="ru-RU" dirty="0"/>
          </a:p>
        </p:txBody>
      </p:sp>
    </p:spTree>
    <p:extLst>
      <p:ext uri="{BB962C8B-B14F-4D97-AF65-F5344CB8AC3E}">
        <p14:creationId xmlns:p14="http://schemas.microsoft.com/office/powerpoint/2010/main" val="4203347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Элиминация проводок в</a:t>
            </a:r>
            <a:r>
              <a:rPr lang="ru-RU" baseline="0" dirty="0" smtClean="0"/>
              <a:t> версии 3.1 возможна с использованием мастера элиминации, который по заданному периметру создаёт необходимые документы по парам контрагентов, которые формируются из периметра консолидации. И Делают записи на элиминирующей компании.</a:t>
            </a:r>
          </a:p>
          <a:p>
            <a:r>
              <a:rPr lang="ru-RU" baseline="0" dirty="0" smtClean="0"/>
              <a:t>Важное ограничение по использованию этого отчёта- все участники сверки должны вести транзакционный учёт в 1:С и трансляция данных делается </a:t>
            </a:r>
            <a:r>
              <a:rPr lang="ru-RU" baseline="0" dirty="0" err="1" smtClean="0"/>
              <a:t>подокументно</a:t>
            </a:r>
            <a:r>
              <a:rPr lang="ru-RU" baseline="0" dirty="0" smtClean="0"/>
              <a:t>.</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47</a:t>
            </a:fld>
            <a:endParaRPr lang="ru-RU" altLang="ru-RU"/>
          </a:p>
        </p:txBody>
      </p:sp>
    </p:spTree>
    <p:extLst>
      <p:ext uri="{BB962C8B-B14F-4D97-AF65-F5344CB8AC3E}">
        <p14:creationId xmlns:p14="http://schemas.microsoft.com/office/powerpoint/2010/main" val="23807364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Элиминацию проводок так же можно использовать для расчёта Нереализованной</a:t>
            </a:r>
            <a:r>
              <a:rPr lang="ru-RU" baseline="0" dirty="0" smtClean="0"/>
              <a:t> прибыли. При формировании документов на элиминирующей компании мастером элиминации достаточно запустить механизм расчёта себестоимости, и оттранслированные проводки  включая по себестоимости реализованных внутри группы будут элиминированы вместе с результатом от реализации.</a:t>
            </a:r>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48</a:t>
            </a:fld>
            <a:endParaRPr lang="ru-RU" altLang="ru-RU"/>
          </a:p>
        </p:txBody>
      </p:sp>
    </p:spTree>
    <p:extLst>
      <p:ext uri="{BB962C8B-B14F-4D97-AF65-F5344CB8AC3E}">
        <p14:creationId xmlns:p14="http://schemas.microsoft.com/office/powerpoint/2010/main" val="2380736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После закрытия учета и проведения всех операций МСФО переходим</a:t>
            </a:r>
            <a:r>
              <a:rPr lang="ru-RU" baseline="0" dirty="0" smtClean="0"/>
              <a:t> к консолидационным корректировкам. Начисление НДУ, </a:t>
            </a:r>
            <a:r>
              <a:rPr lang="ru-RU" baseline="0" dirty="0" err="1" smtClean="0"/>
              <a:t>Гудвила</a:t>
            </a:r>
            <a:r>
              <a:rPr lang="ru-RU" baseline="0" dirty="0" smtClean="0"/>
              <a:t>, и прочего производится документом «Консолидационные поправки». </a:t>
            </a:r>
          </a:p>
          <a:p>
            <a:r>
              <a:rPr lang="ru-RU" dirty="0" smtClean="0"/>
              <a:t>Для</a:t>
            </a:r>
            <a:r>
              <a:rPr lang="ru-RU" baseline="0" dirty="0" smtClean="0"/>
              <a:t> проведения процедуры элиминации инвестиций предусмотрен документ элиминация, который автоматически заполняется значениями о величине чистых активов, сумме приобретения отдельной инвестиции и доле владения. Проводки данного документа формируются по умолчанию на все </a:t>
            </a:r>
            <a:r>
              <a:rPr lang="ru-RU" baseline="0" dirty="0" err="1" smtClean="0"/>
              <a:t>преднастроенные</a:t>
            </a:r>
            <a:r>
              <a:rPr lang="ru-RU" baseline="0" dirty="0" smtClean="0"/>
              <a:t>.</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49</a:t>
            </a:fld>
            <a:endParaRPr lang="ru-RU" altLang="ru-RU" dirty="0"/>
          </a:p>
        </p:txBody>
      </p:sp>
    </p:spTree>
    <p:extLst>
      <p:ext uri="{BB962C8B-B14F-4D97-AF65-F5344CB8AC3E}">
        <p14:creationId xmlns:p14="http://schemas.microsoft.com/office/powerpoint/2010/main" val="7133649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Сбор финальных данных консолидированной отчётности осуществляется из данных АОСВ многопериодными бланками отчётности,  которые можно использовать для подготовки примечаний к отчётности. </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50</a:t>
            </a:fld>
            <a:endParaRPr lang="ru-RU" altLang="ru-RU"/>
          </a:p>
        </p:txBody>
      </p:sp>
    </p:spTree>
    <p:extLst>
      <p:ext uri="{BB962C8B-B14F-4D97-AF65-F5344CB8AC3E}">
        <p14:creationId xmlns:p14="http://schemas.microsoft.com/office/powerpoint/2010/main" val="39821367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dirty="0" smtClean="0"/>
              <a:t>Из финального экземпляра отчетности можно провалиться до документа внешней информационной базы.</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solidFill>
                  <a:srgbClr val="000000"/>
                </a:solidFill>
              </a:rPr>
              <a:pPr>
                <a:defRPr/>
              </a:pPr>
              <a:t>51</a:t>
            </a:fld>
            <a:endParaRPr lang="ru-RU" altLang="ru-RU" dirty="0">
              <a:solidFill>
                <a:srgbClr val="000000"/>
              </a:solidFill>
            </a:endParaRPr>
          </a:p>
        </p:txBody>
      </p:sp>
    </p:spTree>
    <p:extLst>
      <p:ext uri="{BB962C8B-B14F-4D97-AF65-F5344CB8AC3E}">
        <p14:creationId xmlns:p14="http://schemas.microsoft.com/office/powerpoint/2010/main" val="90991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Начнем с настроек системы. Перейдём к базовым настройкам - загрузке плана счетов МСФО для консолидации. План счетов возможно загрузить из внешнего документа с указанием счетов и необходимых аналитик, а так же загрузить план счетов с указанием аналитик в соответствии с указанными аналитиками в плане счетов РСБУ. </a:t>
            </a:r>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7</a:t>
            </a:fld>
            <a:endParaRPr lang="ru-RU" altLang="ru-RU"/>
          </a:p>
        </p:txBody>
      </p:sp>
    </p:spTree>
    <p:extLst>
      <p:ext uri="{BB962C8B-B14F-4D97-AF65-F5344CB8AC3E}">
        <p14:creationId xmlns:p14="http://schemas.microsoft.com/office/powerpoint/2010/main" val="1247665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err="1" smtClean="0">
                <a:solidFill>
                  <a:schemeClr val="tx1"/>
                </a:solidFill>
                <a:effectLst/>
                <a:latin typeface="Times New Roman" pitchFamily="18" charset="0"/>
                <a:ea typeface="+mn-ea"/>
                <a:cs typeface="+mn-cs"/>
              </a:rPr>
              <a:t>Дашборды</a:t>
            </a:r>
            <a:r>
              <a:rPr lang="ru-RU" sz="1200" kern="1200" dirty="0" smtClean="0">
                <a:solidFill>
                  <a:schemeClr val="tx1"/>
                </a:solidFill>
                <a:effectLst/>
                <a:latin typeface="Times New Roman" pitchFamily="18" charset="0"/>
                <a:ea typeface="+mn-ea"/>
                <a:cs typeface="+mn-cs"/>
              </a:rPr>
              <a:t> позволяют отслеживать статус закрытия РСБУ – насколько полно проведены операции, можно ли импортировать эти данные в МСФО или надо еще ждать, сколько придется делать дополнительных корректировок по методу начисления. </a:t>
            </a:r>
          </a:p>
          <a:p>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52</a:t>
            </a:fld>
            <a:endParaRPr lang="ru-RU" altLang="ru-RU" dirty="0"/>
          </a:p>
        </p:txBody>
      </p:sp>
    </p:spTree>
    <p:extLst>
      <p:ext uri="{BB962C8B-B14F-4D97-AF65-F5344CB8AC3E}">
        <p14:creationId xmlns:p14="http://schemas.microsoft.com/office/powerpoint/2010/main" val="37919244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Times New Roman" pitchFamily="18" charset="0"/>
                <a:ea typeface="+mn-ea"/>
                <a:cs typeface="+mn-cs"/>
              </a:rPr>
              <a:t>На слайде представлено сравнение функциональных возможностей основных продуктов в части подсистемы МСФО Бух КОРП МСФО, УХ и </a:t>
            </a:r>
            <a:r>
              <a:rPr lang="en-US" sz="1200" kern="1200" dirty="0" smtClean="0">
                <a:solidFill>
                  <a:schemeClr val="tx1"/>
                </a:solidFill>
                <a:effectLst/>
                <a:latin typeface="Times New Roman" pitchFamily="18" charset="0"/>
                <a:ea typeface="+mn-ea"/>
                <a:cs typeface="+mn-cs"/>
              </a:rPr>
              <a:t>ERP </a:t>
            </a:r>
            <a:r>
              <a:rPr lang="ru-RU" sz="1200" kern="1200" dirty="0" smtClean="0">
                <a:solidFill>
                  <a:schemeClr val="tx1"/>
                </a:solidFill>
                <a:effectLst/>
                <a:latin typeface="Times New Roman" pitchFamily="18" charset="0"/>
                <a:ea typeface="+mn-ea"/>
                <a:cs typeface="+mn-cs"/>
              </a:rPr>
              <a:t>Управление холдингом.  Эти блоки связаны с автоматизацией консолидации отчетности – портал ВГО, автоматизация расчета </a:t>
            </a:r>
            <a:r>
              <a:rPr lang="ru-RU" sz="1200" kern="1200" dirty="0" err="1" smtClean="0">
                <a:solidFill>
                  <a:schemeClr val="tx1"/>
                </a:solidFill>
                <a:effectLst/>
                <a:latin typeface="Times New Roman" pitchFamily="18" charset="0"/>
                <a:ea typeface="+mn-ea"/>
                <a:cs typeface="+mn-cs"/>
              </a:rPr>
              <a:t>гудвила</a:t>
            </a:r>
            <a:r>
              <a:rPr lang="ru-RU" sz="1200" kern="1200" dirty="0" smtClean="0">
                <a:solidFill>
                  <a:schemeClr val="tx1"/>
                </a:solidFill>
                <a:effectLst/>
                <a:latin typeface="Times New Roman" pitchFamily="18" charset="0"/>
                <a:ea typeface="+mn-ea"/>
                <a:cs typeface="+mn-cs"/>
              </a:rPr>
              <a:t> и т.п. Все основные блоки, связанные с автоматизацией расчета типовых поправок по финансовым инструментам, поддержкой параллельного учета внеоборотных активов и быстрым закрытием отчетности переходят в новый программный продукт. </a:t>
            </a:r>
          </a:p>
          <a:p>
            <a:endParaRPr lang="ru-RU" dirty="0"/>
          </a:p>
        </p:txBody>
      </p:sp>
      <p:sp>
        <p:nvSpPr>
          <p:cNvPr id="4" name="Номер слайда 3"/>
          <p:cNvSpPr>
            <a:spLocks noGrp="1"/>
          </p:cNvSpPr>
          <p:nvPr>
            <p:ph type="sldNum" sz="quarter" idx="10"/>
          </p:nvPr>
        </p:nvSpPr>
        <p:spPr/>
        <p:txBody>
          <a:bodyPr/>
          <a:lstStyle/>
          <a:p>
            <a:pPr>
              <a:defRPr/>
            </a:pPr>
            <a:fld id="{1172BCF4-1554-42CA-9C20-21A0F1661D60}" type="slidenum">
              <a:rPr lang="ru-RU" smtClean="0"/>
              <a:pPr>
                <a:defRPr/>
              </a:pPr>
              <a:t>54</a:t>
            </a:fld>
            <a:endParaRPr lang="ru-RU"/>
          </a:p>
        </p:txBody>
      </p:sp>
    </p:spTree>
    <p:extLst>
      <p:ext uri="{BB962C8B-B14F-4D97-AF65-F5344CB8AC3E}">
        <p14:creationId xmlns:p14="http://schemas.microsoft.com/office/powerpoint/2010/main" val="1936184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И ещё немного по Плану счетов. Номера и аналитики плана счетов произвольные, так же в плане счетов можно осуществить настройку видов временных/постоянных разниц, чтобы при расчёте отложенного налога соответствующие данные счетов либо принимались либо не учитывались для расчёта ОНО/ОНА.</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8</a:t>
            </a:fld>
            <a:endParaRPr lang="ru-RU" altLang="ru-RU" dirty="0"/>
          </a:p>
        </p:txBody>
      </p:sp>
    </p:spTree>
    <p:extLst>
      <p:ext uri="{BB962C8B-B14F-4D97-AF65-F5344CB8AC3E}">
        <p14:creationId xmlns:p14="http://schemas.microsoft.com/office/powerpoint/2010/main" val="3676706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Настройка соответствия счетов доступна по полному соответствию</a:t>
            </a:r>
            <a:r>
              <a:rPr lang="ru-RU" baseline="0" dirty="0" smtClean="0"/>
              <a:t> счёт в счёт с детализацией до всех субконто, при детальном плане счетов РСБУ возможно использовать при настройке </a:t>
            </a:r>
            <a:r>
              <a:rPr lang="ru-RU" baseline="0" dirty="0" err="1" smtClean="0"/>
              <a:t>мэппинга</a:t>
            </a:r>
            <a:r>
              <a:rPr lang="ru-RU" baseline="0" dirty="0" smtClean="0"/>
              <a:t> только номера счетов без субконто, это значительно ускоряет процесс перехода на программный продукт 1:С.</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9</a:t>
            </a:fld>
            <a:endParaRPr lang="ru-RU" altLang="ru-RU" dirty="0"/>
          </a:p>
        </p:txBody>
      </p:sp>
    </p:spTree>
    <p:extLst>
      <p:ext uri="{BB962C8B-B14F-4D97-AF65-F5344CB8AC3E}">
        <p14:creationId xmlns:p14="http://schemas.microsoft.com/office/powerpoint/2010/main" val="241850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После настроек</a:t>
            </a:r>
            <a:r>
              <a:rPr lang="ru-RU" baseline="0" dirty="0" smtClean="0"/>
              <a:t> шаблона трансляции перейдем к самой трансляции. По времени проведения трансляция может быть отложенной или в момент проведения документа источника. По детализации </a:t>
            </a:r>
            <a:r>
              <a:rPr lang="ru-RU" baseline="0" dirty="0" err="1" smtClean="0"/>
              <a:t>подокументной</a:t>
            </a:r>
            <a:r>
              <a:rPr lang="ru-RU" baseline="0" dirty="0" smtClean="0"/>
              <a:t> (на каждый документ РСБУ создаётся документ МСФО) либо сводные проводки по датам (создается один документ с суммированными проводками). </a:t>
            </a:r>
          </a:p>
          <a:p>
            <a:r>
              <a:rPr lang="ru-RU" dirty="0" smtClean="0"/>
              <a:t>При</a:t>
            </a:r>
            <a:r>
              <a:rPr lang="ru-RU" baseline="0" dirty="0" smtClean="0"/>
              <a:t> проведении документа трансляции программа по настроенному шаблону формирует проводки МСФО, для проверки полноты и качества оттранслированных в системе предусмотрен отчёт по выверке трансляции, в котором перечислены счета источники, счета приемники и суммы, которые попали в регистр бухгалтерии РСБУ и МСФО.</a:t>
            </a:r>
            <a:r>
              <a:rPr lang="ru-RU" dirty="0" smtClean="0"/>
              <a:t> </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10</a:t>
            </a:fld>
            <a:endParaRPr lang="ru-RU" altLang="ru-RU" dirty="0"/>
          </a:p>
        </p:txBody>
      </p:sp>
    </p:spTree>
    <p:extLst>
      <p:ext uri="{BB962C8B-B14F-4D97-AF65-F5344CB8AC3E}">
        <p14:creationId xmlns:p14="http://schemas.microsoft.com/office/powerpoint/2010/main" val="600890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Эта</a:t>
            </a:r>
            <a:r>
              <a:rPr lang="ru-RU" baseline="0" dirty="0" smtClean="0"/>
              <a:t> доработка появилась в версии УХ 3.1 </a:t>
            </a:r>
            <a:r>
              <a:rPr lang="ru-RU" dirty="0" smtClean="0"/>
              <a:t>Для обеспечения параллельного учета МСФО в режиме реального времени в системе предусмотрена возможность настройки формирования записей</a:t>
            </a:r>
            <a:r>
              <a:rPr lang="ru-RU" baseline="0" dirty="0" smtClean="0"/>
              <a:t> в регистре бухгалтерии МСФО. П</a:t>
            </a:r>
            <a:r>
              <a:rPr lang="ru-RU" dirty="0" smtClean="0"/>
              <a:t>ри проведении первичного документа формируются дополнительные проводки по выбранному плану счетов. Источником данных для формирования проводок могут служить:</a:t>
            </a:r>
          </a:p>
          <a:p>
            <a:pPr lvl="0"/>
            <a:r>
              <a:rPr lang="ru-RU" dirty="0" smtClean="0"/>
              <a:t>Реквизиты шапки документа(например Списание по Р/С).</a:t>
            </a:r>
          </a:p>
          <a:p>
            <a:pPr lvl="0"/>
            <a:r>
              <a:rPr lang="ru-RU" dirty="0" smtClean="0"/>
              <a:t>Реквизиты табличных частей документа.</a:t>
            </a:r>
          </a:p>
          <a:p>
            <a:pPr lvl="0"/>
            <a:r>
              <a:rPr lang="ru-RU" dirty="0" smtClean="0"/>
              <a:t>Наборы записей регистров, для которых документ является регистратором:</a:t>
            </a:r>
          </a:p>
          <a:p>
            <a:pPr lvl="1"/>
            <a:r>
              <a:rPr lang="ru-RU" dirty="0" smtClean="0"/>
              <a:t>регистры бухгалтерии;</a:t>
            </a:r>
          </a:p>
          <a:p>
            <a:pPr lvl="1"/>
            <a:r>
              <a:rPr lang="ru-RU" dirty="0" smtClean="0"/>
              <a:t>регистры накопления;</a:t>
            </a:r>
          </a:p>
          <a:p>
            <a:pPr lvl="1"/>
            <a:r>
              <a:rPr lang="ru-RU" dirty="0" smtClean="0"/>
              <a:t>регистры сведений.</a:t>
            </a:r>
          </a:p>
          <a:p>
            <a:r>
              <a:rPr lang="ru-RU" dirty="0" smtClean="0"/>
              <a:t> </a:t>
            </a:r>
          </a:p>
          <a:p>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11</a:t>
            </a:fld>
            <a:endParaRPr lang="ru-RU" altLang="ru-RU" dirty="0"/>
          </a:p>
        </p:txBody>
      </p:sp>
    </p:spTree>
    <p:extLst>
      <p:ext uri="{BB962C8B-B14F-4D97-AF65-F5344CB8AC3E}">
        <p14:creationId xmlns:p14="http://schemas.microsoft.com/office/powerpoint/2010/main" val="581386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userDrawn="1"/>
        </p:nvSpPr>
        <p:spPr bwMode="auto">
          <a:xfrm>
            <a:off x="1747838" y="184150"/>
            <a:ext cx="7237412" cy="800100"/>
          </a:xfrm>
          <a:prstGeom prst="rect">
            <a:avLst/>
          </a:prstGeom>
          <a:noFill/>
          <a:ln>
            <a:noFill/>
          </a:ln>
          <a:effectLst/>
          <a:extLst/>
        </p:spPr>
        <p:txBody>
          <a:bodyPr>
            <a:spAutoFit/>
          </a:bodyPr>
          <a:lstStyle>
            <a:lvl1pPr>
              <a:lnSpc>
                <a:spcPct val="90000"/>
              </a:lnSpc>
              <a:spcBef>
                <a:spcPct val="20000"/>
              </a:spcBef>
              <a:spcAft>
                <a:spcPct val="50000"/>
              </a:spcAft>
              <a:buClr>
                <a:srgbClr val="CC0000"/>
              </a:buClr>
              <a:buSzPct val="60000"/>
              <a:buFont typeface="Wingdings" pitchFamily="2" charset="2"/>
              <a:buChar char="n"/>
              <a:defRPr>
                <a:solidFill>
                  <a:srgbClr val="333333"/>
                </a:solidFill>
                <a:latin typeface="Arial" charset="0"/>
              </a:defRPr>
            </a:lvl1pPr>
            <a:lvl2pPr marL="742950" indent="-285750">
              <a:lnSpc>
                <a:spcPct val="90000"/>
              </a:lnSpc>
              <a:spcBef>
                <a:spcPct val="20000"/>
              </a:spcBef>
              <a:spcAft>
                <a:spcPct val="30000"/>
              </a:spcAft>
              <a:buClr>
                <a:srgbClr val="CC0000"/>
              </a:buClr>
              <a:buFont typeface="Wingdings" pitchFamily="2" charset="2"/>
              <a:buChar char="§"/>
              <a:defRPr sz="1600">
                <a:solidFill>
                  <a:srgbClr val="333333"/>
                </a:solidFill>
                <a:latin typeface="Arial" charset="0"/>
              </a:defRPr>
            </a:lvl2pPr>
            <a:lvl3pPr marL="1143000" indent="-228600">
              <a:lnSpc>
                <a:spcPct val="90000"/>
              </a:lnSpc>
              <a:spcBef>
                <a:spcPct val="20000"/>
              </a:spcBef>
              <a:spcAft>
                <a:spcPct val="20000"/>
              </a:spcAft>
              <a:buClr>
                <a:srgbClr val="CC0000"/>
              </a:buClr>
              <a:buSzPct val="80000"/>
              <a:buFont typeface="Wingdings" pitchFamily="2" charset="2"/>
              <a:buChar char="§"/>
              <a:defRPr sz="1400">
                <a:solidFill>
                  <a:srgbClr val="333333"/>
                </a:solidFill>
                <a:latin typeface="Arial" charset="0"/>
              </a:defRPr>
            </a:lvl3pPr>
            <a:lvl4pPr marL="1600200" indent="-228600">
              <a:lnSpc>
                <a:spcPct val="90000"/>
              </a:lnSpc>
              <a:spcBef>
                <a:spcPct val="20000"/>
              </a:spcBef>
              <a:spcAft>
                <a:spcPct val="20000"/>
              </a:spcAft>
              <a:buClr>
                <a:srgbClr val="CC0000"/>
              </a:buClr>
              <a:buFont typeface="Times New Roman" pitchFamily="18" charset="0"/>
              <a:buChar char="▪"/>
              <a:defRPr sz="1200">
                <a:solidFill>
                  <a:srgbClr val="333333"/>
                </a:solidFill>
                <a:latin typeface="Arial" charset="0"/>
              </a:defRPr>
            </a:lvl4pPr>
            <a:lvl5pPr marL="2057400" indent="-228600">
              <a:lnSpc>
                <a:spcPct val="90000"/>
              </a:lnSpc>
              <a:spcBef>
                <a:spcPct val="20000"/>
              </a:spcBef>
              <a:buClr>
                <a:srgbClr val="CC0000"/>
              </a:buClr>
              <a:buFont typeface="Arial" charset="0"/>
              <a:buChar char="∙"/>
              <a:defRPr sz="1000">
                <a:solidFill>
                  <a:srgbClr val="333333"/>
                </a:solidFill>
                <a:latin typeface="Arial" charset="0"/>
              </a:defRPr>
            </a:lvl5pPr>
            <a:lvl6pPr marL="25146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6pPr>
            <a:lvl7pPr marL="29718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7pPr>
            <a:lvl8pPr marL="34290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8pPr>
            <a:lvl9pPr marL="38862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9pPr>
          </a:lstStyle>
          <a:p>
            <a:pPr algn="ctr" eaLnBrk="0" hangingPunct="0">
              <a:lnSpc>
                <a:spcPct val="100000"/>
              </a:lnSpc>
              <a:spcBef>
                <a:spcPct val="0"/>
              </a:spcBef>
              <a:spcAft>
                <a:spcPct val="0"/>
              </a:spcAft>
              <a:buClrTx/>
              <a:buSzTx/>
              <a:buFontTx/>
              <a:buNone/>
              <a:defRPr/>
            </a:pPr>
            <a:r>
              <a:rPr lang="ru-RU" altLang="ru-RU" sz="2800" b="1" dirty="0" smtClean="0">
                <a:solidFill>
                  <a:schemeClr val="tx2"/>
                </a:solidFill>
                <a:cs typeface="+mn-cs"/>
              </a:rPr>
              <a:t>Бизнес-форум 1С:</a:t>
            </a:r>
            <a:r>
              <a:rPr lang="en-US" altLang="ru-RU" sz="2800" b="1" dirty="0" smtClean="0">
                <a:solidFill>
                  <a:schemeClr val="tx2"/>
                </a:solidFill>
                <a:cs typeface="+mn-cs"/>
              </a:rPr>
              <a:t>ERP</a:t>
            </a:r>
            <a:r>
              <a:rPr lang="ru-RU" altLang="ru-RU" sz="2800" b="1" dirty="0" smtClean="0">
                <a:solidFill>
                  <a:schemeClr val="tx2"/>
                </a:solidFill>
                <a:cs typeface="+mn-cs"/>
              </a:rPr>
              <a:t>  </a:t>
            </a:r>
            <a:endParaRPr lang="en-US" altLang="ru-RU" sz="2800" b="1" dirty="0" smtClean="0">
              <a:solidFill>
                <a:schemeClr val="tx2"/>
              </a:solidFill>
              <a:cs typeface="+mn-cs"/>
            </a:endParaRPr>
          </a:p>
          <a:p>
            <a:pPr algn="ctr" eaLnBrk="0" hangingPunct="0">
              <a:lnSpc>
                <a:spcPct val="100000"/>
              </a:lnSpc>
              <a:spcBef>
                <a:spcPct val="0"/>
              </a:spcBef>
              <a:spcAft>
                <a:spcPct val="0"/>
              </a:spcAft>
              <a:buClrTx/>
              <a:buSzTx/>
              <a:buFontTx/>
              <a:buNone/>
              <a:defRPr/>
            </a:pPr>
            <a:r>
              <a:rPr lang="ru-RU" altLang="ru-RU" sz="1800" dirty="0" smtClean="0">
                <a:solidFill>
                  <a:schemeClr val="tx2"/>
                </a:solidFill>
                <a:cs typeface="+mn-cs"/>
              </a:rPr>
              <a:t>2</a:t>
            </a:r>
            <a:r>
              <a:rPr lang="en-US" altLang="ru-RU" sz="1800" dirty="0" smtClean="0">
                <a:solidFill>
                  <a:schemeClr val="tx2"/>
                </a:solidFill>
                <a:cs typeface="+mn-cs"/>
              </a:rPr>
              <a:t>3</a:t>
            </a:r>
            <a:r>
              <a:rPr lang="ru-RU" altLang="ru-RU" sz="1800" dirty="0" smtClean="0">
                <a:solidFill>
                  <a:schemeClr val="tx2"/>
                </a:solidFill>
                <a:cs typeface="+mn-cs"/>
              </a:rPr>
              <a:t> октября 2015 года</a:t>
            </a:r>
          </a:p>
        </p:txBody>
      </p:sp>
    </p:spTree>
    <p:extLst>
      <p:ext uri="{BB962C8B-B14F-4D97-AF65-F5344CB8AC3E}">
        <p14:creationId xmlns:p14="http://schemas.microsoft.com/office/powerpoint/2010/main" val="109272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8EF767AF-458B-459E-A5D1-BCAA49CFE85E}" type="slidenum">
              <a:rPr lang="ru-RU" altLang="ru-RU"/>
              <a:pPr>
                <a:defRPr/>
              </a:pPr>
              <a:t>‹#›</a:t>
            </a:fld>
            <a:endParaRPr lang="ru-RU" altLang="ru-RU" dirty="0"/>
          </a:p>
        </p:txBody>
      </p:sp>
    </p:spTree>
    <p:extLst>
      <p:ext uri="{BB962C8B-B14F-4D97-AF65-F5344CB8AC3E}">
        <p14:creationId xmlns:p14="http://schemas.microsoft.com/office/powerpoint/2010/main" val="51433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5" y="-26988"/>
            <a:ext cx="2232025" cy="65516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7950" y="-26988"/>
            <a:ext cx="6543675" cy="65516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26BE1C0D-6B7D-4E09-ABE4-D1AE821DE9BF}" type="slidenum">
              <a:rPr lang="ru-RU" altLang="ru-RU"/>
              <a:pPr>
                <a:defRPr/>
              </a:pPr>
              <a:t>‹#›</a:t>
            </a:fld>
            <a:endParaRPr lang="ru-RU" altLang="ru-RU" dirty="0"/>
          </a:p>
        </p:txBody>
      </p:sp>
    </p:spTree>
    <p:extLst>
      <p:ext uri="{BB962C8B-B14F-4D97-AF65-F5344CB8AC3E}">
        <p14:creationId xmlns:p14="http://schemas.microsoft.com/office/powerpoint/2010/main" val="3679268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08A46328-BC17-4E69-A3A8-99D215248DDF}" type="slidenum">
              <a:rPr lang="ru-RU" altLang="ru-RU"/>
              <a:pPr>
                <a:defRPr/>
              </a:pPr>
              <a:t>‹#›</a:t>
            </a:fld>
            <a:endParaRPr lang="ru-RU" altLang="ru-RU" dirty="0"/>
          </a:p>
        </p:txBody>
      </p:sp>
    </p:spTree>
    <p:extLst>
      <p:ext uri="{BB962C8B-B14F-4D97-AF65-F5344CB8AC3E}">
        <p14:creationId xmlns:p14="http://schemas.microsoft.com/office/powerpoint/2010/main" val="1160429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quarter" idx="1"/>
          </p:nvPr>
        </p:nvSpPr>
        <p:spPr>
          <a:xfrm>
            <a:off x="10795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10795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86B86EFE-0C71-46B8-A447-9219B69935D2}" type="slidenum">
              <a:rPr lang="ru-RU" altLang="ru-RU"/>
              <a:pPr>
                <a:defRPr/>
              </a:pPr>
              <a:t>‹#›</a:t>
            </a:fld>
            <a:endParaRPr lang="ru-RU" altLang="ru-RU" dirty="0"/>
          </a:p>
        </p:txBody>
      </p:sp>
    </p:spTree>
    <p:extLst>
      <p:ext uri="{BB962C8B-B14F-4D97-AF65-F5344CB8AC3E}">
        <p14:creationId xmlns:p14="http://schemas.microsoft.com/office/powerpoint/2010/main" val="2438046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23813" y="6524625"/>
            <a:ext cx="3082926" cy="398463"/>
          </a:xfrm>
          <a:prstGeom prst="rect">
            <a:avLst/>
          </a:prstGeom>
          <a:noFill/>
          <a:ln>
            <a:noFill/>
          </a:ln>
          <a:extLst/>
        </p:spPr>
        <p:txBody>
          <a:bodyPr wrap="none">
            <a:spAutoFit/>
          </a:bodyPr>
          <a:lstStyle>
            <a:lvl1pPr eaLnBrk="0" hangingPunct="0">
              <a:lnSpc>
                <a:spcPct val="110000"/>
              </a:lnSpc>
              <a:spcBef>
                <a:spcPct val="50000"/>
              </a:spcBef>
              <a:defRPr sz="2000">
                <a:solidFill>
                  <a:schemeClr val="tx1"/>
                </a:solidFill>
                <a:latin typeface="Arial" charset="0"/>
              </a:defRPr>
            </a:lvl1pPr>
            <a:lvl2pPr marL="742950" indent="-285750" eaLnBrk="0" hangingPunct="0">
              <a:lnSpc>
                <a:spcPct val="110000"/>
              </a:lnSpc>
              <a:spcBef>
                <a:spcPct val="50000"/>
              </a:spcBef>
              <a:defRPr sz="2000">
                <a:solidFill>
                  <a:schemeClr val="tx1"/>
                </a:solidFill>
                <a:latin typeface="Arial" charset="0"/>
              </a:defRPr>
            </a:lvl2pPr>
            <a:lvl3pPr marL="1143000" indent="-228600" eaLnBrk="0" hangingPunct="0">
              <a:lnSpc>
                <a:spcPct val="110000"/>
              </a:lnSpc>
              <a:spcBef>
                <a:spcPct val="50000"/>
              </a:spcBef>
              <a:defRPr sz="2000">
                <a:solidFill>
                  <a:schemeClr val="tx1"/>
                </a:solidFill>
                <a:latin typeface="Arial" charset="0"/>
              </a:defRPr>
            </a:lvl3pPr>
            <a:lvl4pPr marL="1600200" indent="-228600" eaLnBrk="0" hangingPunct="0">
              <a:lnSpc>
                <a:spcPct val="110000"/>
              </a:lnSpc>
              <a:spcBef>
                <a:spcPct val="50000"/>
              </a:spcBef>
              <a:defRPr sz="2000">
                <a:solidFill>
                  <a:schemeClr val="tx1"/>
                </a:solidFill>
                <a:latin typeface="Arial" charset="0"/>
              </a:defRPr>
            </a:lvl4pPr>
            <a:lvl5pPr marL="2057400" indent="-228600" eaLnBrk="0" hangingPunct="0">
              <a:lnSpc>
                <a:spcPct val="110000"/>
              </a:lnSpc>
              <a:spcBef>
                <a:spcPct val="50000"/>
              </a:spcBef>
              <a:defRPr sz="2000">
                <a:solidFill>
                  <a:schemeClr val="tx1"/>
                </a:solidFill>
                <a:latin typeface="Arial" charset="0"/>
              </a:defRPr>
            </a:lvl5pPr>
            <a:lvl6pPr marL="2514600" indent="-228600" eaLnBrk="0" fontAlgn="base" hangingPunct="0">
              <a:lnSpc>
                <a:spcPct val="110000"/>
              </a:lnSpc>
              <a:spcBef>
                <a:spcPct val="50000"/>
              </a:spcBef>
              <a:spcAft>
                <a:spcPct val="0"/>
              </a:spcAft>
              <a:defRPr sz="2000">
                <a:solidFill>
                  <a:schemeClr val="tx1"/>
                </a:solidFill>
                <a:latin typeface="Arial" charset="0"/>
              </a:defRPr>
            </a:lvl6pPr>
            <a:lvl7pPr marL="2971800" indent="-228600" eaLnBrk="0" fontAlgn="base" hangingPunct="0">
              <a:lnSpc>
                <a:spcPct val="110000"/>
              </a:lnSpc>
              <a:spcBef>
                <a:spcPct val="50000"/>
              </a:spcBef>
              <a:spcAft>
                <a:spcPct val="0"/>
              </a:spcAft>
              <a:defRPr sz="2000">
                <a:solidFill>
                  <a:schemeClr val="tx1"/>
                </a:solidFill>
                <a:latin typeface="Arial" charset="0"/>
              </a:defRPr>
            </a:lvl7pPr>
            <a:lvl8pPr marL="3429000" indent="-228600" eaLnBrk="0" fontAlgn="base" hangingPunct="0">
              <a:lnSpc>
                <a:spcPct val="110000"/>
              </a:lnSpc>
              <a:spcBef>
                <a:spcPct val="50000"/>
              </a:spcBef>
              <a:spcAft>
                <a:spcPct val="0"/>
              </a:spcAft>
              <a:defRPr sz="2000">
                <a:solidFill>
                  <a:schemeClr val="tx1"/>
                </a:solidFill>
                <a:latin typeface="Arial" charset="0"/>
              </a:defRPr>
            </a:lvl8pPr>
            <a:lvl9pPr marL="3886200" indent="-228600" eaLnBrk="0" fontAlgn="base" hangingPunct="0">
              <a:lnSpc>
                <a:spcPct val="110000"/>
              </a:lnSpc>
              <a:spcBef>
                <a:spcPct val="50000"/>
              </a:spcBef>
              <a:spcAft>
                <a:spcPct val="0"/>
              </a:spcAft>
              <a:defRPr sz="2000">
                <a:solidFill>
                  <a:schemeClr val="tx1"/>
                </a:solidFill>
                <a:latin typeface="Arial" charset="0"/>
              </a:defRPr>
            </a:lvl9pPr>
          </a:lstStyle>
          <a:p>
            <a:pPr>
              <a:defRPr/>
            </a:pPr>
            <a:r>
              <a:rPr lang="ru-RU" sz="1800" dirty="0" smtClean="0">
                <a:cs typeface="+mn-cs"/>
              </a:rPr>
              <a:t>1С: Управление холдингом</a:t>
            </a:r>
          </a:p>
        </p:txBody>
      </p:sp>
      <p:sp>
        <p:nvSpPr>
          <p:cNvPr id="2" name="Title 1"/>
          <p:cNvSpPr>
            <a:spLocks noGrp="1"/>
          </p:cNvSpPr>
          <p:nvPr>
            <p:ph type="title"/>
          </p:nvPr>
        </p:nvSpPr>
        <p:spPr>
          <a:xfrm>
            <a:off x="3817938" y="314325"/>
            <a:ext cx="5003800" cy="314325"/>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304800" y="1200150"/>
            <a:ext cx="4171950" cy="499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quarter" idx="2"/>
          </p:nvPr>
        </p:nvSpPr>
        <p:spPr>
          <a:xfrm>
            <a:off x="4629150" y="1200150"/>
            <a:ext cx="4171950" cy="2419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Content Placeholder 4"/>
          <p:cNvSpPr>
            <a:spLocks noGrp="1"/>
          </p:cNvSpPr>
          <p:nvPr>
            <p:ph sz="quarter" idx="3"/>
          </p:nvPr>
        </p:nvSpPr>
        <p:spPr>
          <a:xfrm>
            <a:off x="4629150" y="3771900"/>
            <a:ext cx="4171950" cy="2420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12"/>
          <p:cNvSpPr>
            <a:spLocks noGrp="1" noChangeArrowheads="1"/>
          </p:cNvSpPr>
          <p:nvPr>
            <p:ph type="sldNum" sz="quarter" idx="10"/>
          </p:nvPr>
        </p:nvSpPr>
        <p:spPr/>
        <p:txBody>
          <a:bodyPr/>
          <a:lstStyle>
            <a:lvl1pPr>
              <a:defRPr/>
            </a:lvl1pPr>
          </a:lstStyle>
          <a:p>
            <a:pPr>
              <a:defRPr/>
            </a:pPr>
            <a:fld id="{6794B1B6-EE44-4FD6-816D-7A1C6D6A565F}" type="slidenum">
              <a:rPr lang="ru-RU" altLang="ru-RU"/>
              <a:pPr>
                <a:defRPr/>
              </a:pPr>
              <a:t>‹#›</a:t>
            </a:fld>
            <a:endParaRPr lang="ru-RU" altLang="ru-RU" dirty="0"/>
          </a:p>
        </p:txBody>
      </p:sp>
    </p:spTree>
    <p:extLst>
      <p:ext uri="{BB962C8B-B14F-4D97-AF65-F5344CB8AC3E}">
        <p14:creationId xmlns:p14="http://schemas.microsoft.com/office/powerpoint/2010/main" val="2243146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1023938" y="331788"/>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85000"/>
              </a:lnSpc>
              <a:defRPr/>
            </a:pPr>
            <a:r>
              <a:rPr lang="ru-RU" altLang="ru-RU" sz="1900" b="1" dirty="0" smtClean="0">
                <a:solidFill>
                  <a:srgbClr val="FFFFFF"/>
                </a:solidFill>
              </a:rPr>
              <a:t>1С:УПРАВЛЕНИЕ</a:t>
            </a:r>
          </a:p>
          <a:p>
            <a:pPr eaLnBrk="1" hangingPunct="1">
              <a:lnSpc>
                <a:spcPct val="85000"/>
              </a:lnSpc>
              <a:defRPr/>
            </a:pPr>
            <a:r>
              <a:rPr lang="ru-RU" altLang="ru-RU" sz="1900" b="1" dirty="0" smtClean="0">
                <a:solidFill>
                  <a:srgbClr val="FFFFFF"/>
                </a:solidFill>
              </a:rPr>
              <a:t>ХОЛДИНГОМ 8</a:t>
            </a:r>
          </a:p>
        </p:txBody>
      </p:sp>
      <p:pic>
        <p:nvPicPr>
          <p:cNvPr id="3" name="Picture 16" descr="Layer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463" y="239713"/>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96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107504" y="1340768"/>
            <a:ext cx="892810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291CF282-6ACF-4085-9ADF-8D9C1CF6F6E3}" type="slidenum">
              <a:rPr lang="ru-RU" altLang="ru-RU"/>
              <a:pPr>
                <a:defRPr/>
              </a:pPr>
              <a:t>‹#›</a:t>
            </a:fld>
            <a:endParaRPr lang="ru-RU" altLang="ru-RU" dirty="0"/>
          </a:p>
        </p:txBody>
      </p:sp>
    </p:spTree>
    <p:extLst>
      <p:ext uri="{BB962C8B-B14F-4D97-AF65-F5344CB8AC3E}">
        <p14:creationId xmlns:p14="http://schemas.microsoft.com/office/powerpoint/2010/main" val="714615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8B71AD6D-C170-4723-8E2A-5CB324892959}" type="slidenum">
              <a:rPr lang="ru-RU" altLang="ru-RU"/>
              <a:pPr>
                <a:defRPr/>
              </a:pPr>
              <a:t>‹#›</a:t>
            </a:fld>
            <a:endParaRPr lang="ru-RU" altLang="ru-RU" dirty="0"/>
          </a:p>
        </p:txBody>
      </p:sp>
    </p:spTree>
    <p:extLst>
      <p:ext uri="{BB962C8B-B14F-4D97-AF65-F5344CB8AC3E}">
        <p14:creationId xmlns:p14="http://schemas.microsoft.com/office/powerpoint/2010/main" val="306566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DFADF1C0-E9A7-4D63-B683-B732CD00ACD4}" type="slidenum">
              <a:rPr lang="ru-RU" altLang="ru-RU"/>
              <a:pPr>
                <a:defRPr/>
              </a:pPr>
              <a:t>‹#›</a:t>
            </a:fld>
            <a:endParaRPr lang="ru-RU" altLang="ru-RU" dirty="0"/>
          </a:p>
        </p:txBody>
      </p:sp>
    </p:spTree>
    <p:extLst>
      <p:ext uri="{BB962C8B-B14F-4D97-AF65-F5344CB8AC3E}">
        <p14:creationId xmlns:p14="http://schemas.microsoft.com/office/powerpoint/2010/main" val="2041377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19DE855B-D462-4DB8-849E-2ED7BF9A205D}" type="slidenum">
              <a:rPr lang="ru-RU" altLang="ru-RU"/>
              <a:pPr>
                <a:defRPr/>
              </a:pPr>
              <a:t>‹#›</a:t>
            </a:fld>
            <a:endParaRPr lang="ru-RU" altLang="ru-RU" dirty="0"/>
          </a:p>
        </p:txBody>
      </p:sp>
    </p:spTree>
    <p:extLst>
      <p:ext uri="{BB962C8B-B14F-4D97-AF65-F5344CB8AC3E}">
        <p14:creationId xmlns:p14="http://schemas.microsoft.com/office/powerpoint/2010/main" val="105307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107504" y="1340768"/>
            <a:ext cx="892810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D5C4C353-6BD5-4057-8CDD-A7A39FDCB506}" type="slidenum">
              <a:rPr lang="ru-RU" altLang="ru-RU"/>
              <a:pPr>
                <a:defRPr/>
              </a:pPr>
              <a:t>‹#›</a:t>
            </a:fld>
            <a:endParaRPr lang="ru-RU" altLang="ru-RU" dirty="0"/>
          </a:p>
        </p:txBody>
      </p:sp>
    </p:spTree>
    <p:extLst>
      <p:ext uri="{BB962C8B-B14F-4D97-AF65-F5344CB8AC3E}">
        <p14:creationId xmlns:p14="http://schemas.microsoft.com/office/powerpoint/2010/main" val="8229232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0BF5F9BE-5C56-4311-AD10-A070B19D2229}" type="slidenum">
              <a:rPr lang="ru-RU" altLang="ru-RU"/>
              <a:pPr>
                <a:defRPr/>
              </a:pPr>
              <a:t>‹#›</a:t>
            </a:fld>
            <a:endParaRPr lang="ru-RU" altLang="ru-RU" dirty="0"/>
          </a:p>
        </p:txBody>
      </p:sp>
    </p:spTree>
    <p:extLst>
      <p:ext uri="{BB962C8B-B14F-4D97-AF65-F5344CB8AC3E}">
        <p14:creationId xmlns:p14="http://schemas.microsoft.com/office/powerpoint/2010/main" val="353737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BB5EFFB7-3425-4BB7-9578-97524A640E1D}" type="slidenum">
              <a:rPr lang="ru-RU" altLang="ru-RU"/>
              <a:pPr>
                <a:defRPr/>
              </a:pPr>
              <a:t>‹#›</a:t>
            </a:fld>
            <a:endParaRPr lang="ru-RU" altLang="ru-RU" dirty="0"/>
          </a:p>
        </p:txBody>
      </p:sp>
    </p:spTree>
    <p:extLst>
      <p:ext uri="{BB962C8B-B14F-4D97-AF65-F5344CB8AC3E}">
        <p14:creationId xmlns:p14="http://schemas.microsoft.com/office/powerpoint/2010/main" val="21270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EA2086D0-E710-4988-BD15-936AC9A9BF9F}" type="slidenum">
              <a:rPr lang="ru-RU" altLang="ru-RU"/>
              <a:pPr>
                <a:defRPr/>
              </a:pPr>
              <a:t>‹#›</a:t>
            </a:fld>
            <a:endParaRPr lang="ru-RU" altLang="ru-RU" dirty="0"/>
          </a:p>
        </p:txBody>
      </p:sp>
    </p:spTree>
    <p:extLst>
      <p:ext uri="{BB962C8B-B14F-4D97-AF65-F5344CB8AC3E}">
        <p14:creationId xmlns:p14="http://schemas.microsoft.com/office/powerpoint/2010/main" val="2788854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E33C541F-C761-4DA4-9578-88A4F4CB1C44}" type="slidenum">
              <a:rPr lang="ru-RU" altLang="ru-RU"/>
              <a:pPr>
                <a:defRPr/>
              </a:pPr>
              <a:t>‹#›</a:t>
            </a:fld>
            <a:endParaRPr lang="ru-RU" altLang="ru-RU" dirty="0"/>
          </a:p>
        </p:txBody>
      </p:sp>
    </p:spTree>
    <p:extLst>
      <p:ext uri="{BB962C8B-B14F-4D97-AF65-F5344CB8AC3E}">
        <p14:creationId xmlns:p14="http://schemas.microsoft.com/office/powerpoint/2010/main" val="1264143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EC707D93-E112-41A4-87BD-150C77AF3842}" type="slidenum">
              <a:rPr lang="ru-RU" altLang="ru-RU"/>
              <a:pPr>
                <a:defRPr/>
              </a:pPr>
              <a:t>‹#›</a:t>
            </a:fld>
            <a:endParaRPr lang="ru-RU" altLang="ru-RU" dirty="0"/>
          </a:p>
        </p:txBody>
      </p:sp>
    </p:spTree>
    <p:extLst>
      <p:ext uri="{BB962C8B-B14F-4D97-AF65-F5344CB8AC3E}">
        <p14:creationId xmlns:p14="http://schemas.microsoft.com/office/powerpoint/2010/main" val="305390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5" y="-26988"/>
            <a:ext cx="2232025" cy="65516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7950" y="-26988"/>
            <a:ext cx="6543675" cy="65516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49529C2D-0D94-4343-BCF3-B049E30A4E16}" type="slidenum">
              <a:rPr lang="ru-RU" altLang="ru-RU"/>
              <a:pPr>
                <a:defRPr/>
              </a:pPr>
              <a:t>‹#›</a:t>
            </a:fld>
            <a:endParaRPr lang="ru-RU" altLang="ru-RU" dirty="0"/>
          </a:p>
        </p:txBody>
      </p:sp>
    </p:spTree>
    <p:extLst>
      <p:ext uri="{BB962C8B-B14F-4D97-AF65-F5344CB8AC3E}">
        <p14:creationId xmlns:p14="http://schemas.microsoft.com/office/powerpoint/2010/main" val="2907128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B0EE0658-938F-4976-80CA-35FB727980A7}" type="slidenum">
              <a:rPr lang="ru-RU" altLang="ru-RU"/>
              <a:pPr>
                <a:defRPr/>
              </a:pPr>
              <a:t>‹#›</a:t>
            </a:fld>
            <a:endParaRPr lang="ru-RU" altLang="ru-RU" dirty="0"/>
          </a:p>
        </p:txBody>
      </p:sp>
    </p:spTree>
    <p:extLst>
      <p:ext uri="{BB962C8B-B14F-4D97-AF65-F5344CB8AC3E}">
        <p14:creationId xmlns:p14="http://schemas.microsoft.com/office/powerpoint/2010/main" val="3380412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quarter" idx="1"/>
          </p:nvPr>
        </p:nvSpPr>
        <p:spPr>
          <a:xfrm>
            <a:off x="10795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10795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74092B96-2410-4028-ADE9-07991EB55F87}" type="slidenum">
              <a:rPr lang="ru-RU" altLang="ru-RU"/>
              <a:pPr>
                <a:defRPr/>
              </a:pPr>
              <a:t>‹#›</a:t>
            </a:fld>
            <a:endParaRPr lang="ru-RU" altLang="ru-RU" dirty="0"/>
          </a:p>
        </p:txBody>
      </p:sp>
    </p:spTree>
    <p:extLst>
      <p:ext uri="{BB962C8B-B14F-4D97-AF65-F5344CB8AC3E}">
        <p14:creationId xmlns:p14="http://schemas.microsoft.com/office/powerpoint/2010/main" val="2328997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23813" y="6524625"/>
            <a:ext cx="3082926"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spcBef>
                <a:spcPct val="50000"/>
              </a:spcBef>
              <a:defRPr/>
            </a:pPr>
            <a:r>
              <a:rPr lang="ru-RU" altLang="ru-RU" sz="1800" dirty="0" smtClean="0">
                <a:solidFill>
                  <a:srgbClr val="5F0000"/>
                </a:solidFill>
              </a:rPr>
              <a:t>1С: Управление холдингом</a:t>
            </a:r>
          </a:p>
        </p:txBody>
      </p:sp>
      <p:sp>
        <p:nvSpPr>
          <p:cNvPr id="2" name="Title 1"/>
          <p:cNvSpPr>
            <a:spLocks noGrp="1"/>
          </p:cNvSpPr>
          <p:nvPr>
            <p:ph type="title"/>
          </p:nvPr>
        </p:nvSpPr>
        <p:spPr>
          <a:xfrm>
            <a:off x="3817938" y="314325"/>
            <a:ext cx="5003800" cy="314325"/>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304800" y="1200150"/>
            <a:ext cx="4171950" cy="499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quarter" idx="2"/>
          </p:nvPr>
        </p:nvSpPr>
        <p:spPr>
          <a:xfrm>
            <a:off x="4629150" y="1200150"/>
            <a:ext cx="4171950" cy="2419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Content Placeholder 4"/>
          <p:cNvSpPr>
            <a:spLocks noGrp="1"/>
          </p:cNvSpPr>
          <p:nvPr>
            <p:ph sz="quarter" idx="3"/>
          </p:nvPr>
        </p:nvSpPr>
        <p:spPr>
          <a:xfrm>
            <a:off x="4629150" y="3771900"/>
            <a:ext cx="4171950" cy="2420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12"/>
          <p:cNvSpPr>
            <a:spLocks noGrp="1" noChangeArrowheads="1"/>
          </p:cNvSpPr>
          <p:nvPr>
            <p:ph type="sldNum" sz="quarter" idx="10"/>
          </p:nvPr>
        </p:nvSpPr>
        <p:spPr/>
        <p:txBody>
          <a:bodyPr/>
          <a:lstStyle>
            <a:lvl1pPr>
              <a:defRPr/>
            </a:lvl1pPr>
          </a:lstStyle>
          <a:p>
            <a:pPr>
              <a:defRPr/>
            </a:pPr>
            <a:fld id="{5C780476-50E6-4D6E-850F-BD69A5C59596}" type="slidenum">
              <a:rPr lang="ru-RU" altLang="ru-RU"/>
              <a:pPr>
                <a:defRPr/>
              </a:pPr>
              <a:t>‹#›</a:t>
            </a:fld>
            <a:endParaRPr lang="ru-RU" altLang="ru-RU" dirty="0"/>
          </a:p>
        </p:txBody>
      </p:sp>
    </p:spTree>
    <p:extLst>
      <p:ext uri="{BB962C8B-B14F-4D97-AF65-F5344CB8AC3E}">
        <p14:creationId xmlns:p14="http://schemas.microsoft.com/office/powerpoint/2010/main" val="317856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1023938" y="331794"/>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85000"/>
              </a:lnSpc>
              <a:defRPr/>
            </a:pPr>
            <a:r>
              <a:rPr lang="ru-RU" altLang="ru-RU" sz="1900" b="1" dirty="0" smtClean="0">
                <a:solidFill>
                  <a:srgbClr val="FFFFFF"/>
                </a:solidFill>
              </a:rPr>
              <a:t>1С:УПРАВЛЕНИЕ</a:t>
            </a:r>
          </a:p>
          <a:p>
            <a:pPr eaLnBrk="1" hangingPunct="1">
              <a:lnSpc>
                <a:spcPct val="85000"/>
              </a:lnSpc>
              <a:defRPr/>
            </a:pPr>
            <a:r>
              <a:rPr lang="ru-RU" altLang="ru-RU" sz="1900" b="1" dirty="0" err="1" smtClean="0">
                <a:solidFill>
                  <a:srgbClr val="FFFFFF"/>
                </a:solidFill>
              </a:rPr>
              <a:t>холдингОМ</a:t>
            </a:r>
            <a:r>
              <a:rPr lang="ru-RU" altLang="ru-RU" sz="1900" b="1" dirty="0" smtClean="0">
                <a:solidFill>
                  <a:srgbClr val="FFFFFF"/>
                </a:solidFill>
              </a:rPr>
              <a:t> 8</a:t>
            </a:r>
          </a:p>
        </p:txBody>
      </p:sp>
      <p:pic>
        <p:nvPicPr>
          <p:cNvPr id="3" name="Picture 16" descr="Layer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463" y="239713"/>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31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DED9234E-2B2A-4E90-A96D-898B83F6E247}" type="slidenum">
              <a:rPr lang="ru-RU" altLang="ru-RU"/>
              <a:pPr>
                <a:defRPr/>
              </a:pPr>
              <a:t>‹#›</a:t>
            </a:fld>
            <a:endParaRPr lang="ru-RU" altLang="ru-RU" dirty="0"/>
          </a:p>
        </p:txBody>
      </p:sp>
    </p:spTree>
    <p:extLst>
      <p:ext uri="{BB962C8B-B14F-4D97-AF65-F5344CB8AC3E}">
        <p14:creationId xmlns:p14="http://schemas.microsoft.com/office/powerpoint/2010/main" val="93986456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107504" y="1340774"/>
            <a:ext cx="892810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291CF282-6ACF-4085-9ADF-8D9C1CF6F6E3}" type="slidenum">
              <a:rPr lang="ru-RU" altLang="ru-RU"/>
              <a:pPr>
                <a:defRPr/>
              </a:pPr>
              <a:t>‹#›</a:t>
            </a:fld>
            <a:endParaRPr lang="ru-RU" altLang="ru-RU" dirty="0"/>
          </a:p>
        </p:txBody>
      </p:sp>
    </p:spTree>
    <p:extLst>
      <p:ext uri="{BB962C8B-B14F-4D97-AF65-F5344CB8AC3E}">
        <p14:creationId xmlns:p14="http://schemas.microsoft.com/office/powerpoint/2010/main" val="302929940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9"/>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8B71AD6D-C170-4723-8E2A-5CB324892959}" type="slidenum">
              <a:rPr lang="ru-RU" altLang="ru-RU"/>
              <a:pPr>
                <a:defRPr/>
              </a:pPr>
              <a:t>‹#›</a:t>
            </a:fld>
            <a:endParaRPr lang="ru-RU" altLang="ru-RU" dirty="0"/>
          </a:p>
        </p:txBody>
      </p:sp>
    </p:spTree>
    <p:extLst>
      <p:ext uri="{BB962C8B-B14F-4D97-AF65-F5344CB8AC3E}">
        <p14:creationId xmlns:p14="http://schemas.microsoft.com/office/powerpoint/2010/main" val="857729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9"/>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68419"/>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DFADF1C0-E9A7-4D63-B683-B732CD00ACD4}" type="slidenum">
              <a:rPr lang="ru-RU" altLang="ru-RU"/>
              <a:pPr>
                <a:defRPr/>
              </a:pPr>
              <a:t>‹#›</a:t>
            </a:fld>
            <a:endParaRPr lang="ru-RU" altLang="ru-RU" dirty="0"/>
          </a:p>
        </p:txBody>
      </p:sp>
    </p:spTree>
    <p:extLst>
      <p:ext uri="{BB962C8B-B14F-4D97-AF65-F5344CB8AC3E}">
        <p14:creationId xmlns:p14="http://schemas.microsoft.com/office/powerpoint/2010/main" val="1058745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8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3" y="217488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19DE855B-D462-4DB8-849E-2ED7BF9A205D}" type="slidenum">
              <a:rPr lang="ru-RU" altLang="ru-RU"/>
              <a:pPr>
                <a:defRPr/>
              </a:pPr>
              <a:t>‹#›</a:t>
            </a:fld>
            <a:endParaRPr lang="ru-RU" altLang="ru-RU" dirty="0"/>
          </a:p>
        </p:txBody>
      </p:sp>
    </p:spTree>
    <p:extLst>
      <p:ext uri="{BB962C8B-B14F-4D97-AF65-F5344CB8AC3E}">
        <p14:creationId xmlns:p14="http://schemas.microsoft.com/office/powerpoint/2010/main" val="56292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0BF5F9BE-5C56-4311-AD10-A070B19D2229}" type="slidenum">
              <a:rPr lang="ru-RU" altLang="ru-RU"/>
              <a:pPr>
                <a:defRPr/>
              </a:pPr>
              <a:t>‹#›</a:t>
            </a:fld>
            <a:endParaRPr lang="ru-RU" altLang="ru-RU" dirty="0"/>
          </a:p>
        </p:txBody>
      </p:sp>
    </p:spTree>
    <p:extLst>
      <p:ext uri="{BB962C8B-B14F-4D97-AF65-F5344CB8AC3E}">
        <p14:creationId xmlns:p14="http://schemas.microsoft.com/office/powerpoint/2010/main" val="705073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BB5EFFB7-3425-4BB7-9578-97524A640E1D}" type="slidenum">
              <a:rPr lang="ru-RU" altLang="ru-RU"/>
              <a:pPr>
                <a:defRPr/>
              </a:pPr>
              <a:t>‹#›</a:t>
            </a:fld>
            <a:endParaRPr lang="ru-RU" altLang="ru-RU" dirty="0"/>
          </a:p>
        </p:txBody>
      </p:sp>
    </p:spTree>
    <p:extLst>
      <p:ext uri="{BB962C8B-B14F-4D97-AF65-F5344CB8AC3E}">
        <p14:creationId xmlns:p14="http://schemas.microsoft.com/office/powerpoint/2010/main" val="95705368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8"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8"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EA2086D0-E710-4988-BD15-936AC9A9BF9F}" type="slidenum">
              <a:rPr lang="ru-RU" altLang="ru-RU"/>
              <a:pPr>
                <a:defRPr/>
              </a:pPr>
              <a:t>‹#›</a:t>
            </a:fld>
            <a:endParaRPr lang="ru-RU" altLang="ru-RU" dirty="0"/>
          </a:p>
        </p:txBody>
      </p:sp>
    </p:spTree>
    <p:extLst>
      <p:ext uri="{BB962C8B-B14F-4D97-AF65-F5344CB8AC3E}">
        <p14:creationId xmlns:p14="http://schemas.microsoft.com/office/powerpoint/2010/main" val="217109908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6"/>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E33C541F-C761-4DA4-9578-88A4F4CB1C44}" type="slidenum">
              <a:rPr lang="ru-RU" altLang="ru-RU"/>
              <a:pPr>
                <a:defRPr/>
              </a:pPr>
              <a:t>‹#›</a:t>
            </a:fld>
            <a:endParaRPr lang="ru-RU" altLang="ru-RU" dirty="0"/>
          </a:p>
        </p:txBody>
      </p:sp>
    </p:spTree>
    <p:extLst>
      <p:ext uri="{BB962C8B-B14F-4D97-AF65-F5344CB8AC3E}">
        <p14:creationId xmlns:p14="http://schemas.microsoft.com/office/powerpoint/2010/main" val="1302206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EC707D93-E112-41A4-87BD-150C77AF3842}" type="slidenum">
              <a:rPr lang="ru-RU" altLang="ru-RU"/>
              <a:pPr>
                <a:defRPr/>
              </a:pPr>
              <a:t>‹#›</a:t>
            </a:fld>
            <a:endParaRPr lang="ru-RU" altLang="ru-RU" dirty="0"/>
          </a:p>
        </p:txBody>
      </p:sp>
    </p:spTree>
    <p:extLst>
      <p:ext uri="{BB962C8B-B14F-4D97-AF65-F5344CB8AC3E}">
        <p14:creationId xmlns:p14="http://schemas.microsoft.com/office/powerpoint/2010/main" val="2100224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8" y="-26988"/>
            <a:ext cx="2232025" cy="65516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7955" y="-26988"/>
            <a:ext cx="6543675" cy="65516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49529C2D-0D94-4343-BCF3-B049E30A4E16}" type="slidenum">
              <a:rPr lang="ru-RU" altLang="ru-RU"/>
              <a:pPr>
                <a:defRPr/>
              </a:pPr>
              <a:t>‹#›</a:t>
            </a:fld>
            <a:endParaRPr lang="ru-RU" altLang="ru-RU" dirty="0"/>
          </a:p>
        </p:txBody>
      </p:sp>
    </p:spTree>
    <p:extLst>
      <p:ext uri="{BB962C8B-B14F-4D97-AF65-F5344CB8AC3E}">
        <p14:creationId xmlns:p14="http://schemas.microsoft.com/office/powerpoint/2010/main" val="120496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72FBB43E-B1BE-45C8-A601-4CB143C22285}" type="slidenum">
              <a:rPr lang="ru-RU" altLang="ru-RU"/>
              <a:pPr>
                <a:defRPr/>
              </a:pPr>
              <a:t>‹#›</a:t>
            </a:fld>
            <a:endParaRPr lang="ru-RU" altLang="ru-RU" dirty="0"/>
          </a:p>
        </p:txBody>
      </p:sp>
    </p:spTree>
    <p:extLst>
      <p:ext uri="{BB962C8B-B14F-4D97-AF65-F5344CB8AC3E}">
        <p14:creationId xmlns:p14="http://schemas.microsoft.com/office/powerpoint/2010/main" val="35244457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1" y="-26988"/>
            <a:ext cx="4824413" cy="1081088"/>
          </a:xfrm>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9"/>
            <a:ext cx="438785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9"/>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71931"/>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B0EE0658-938F-4976-80CA-35FB727980A7}" type="slidenum">
              <a:rPr lang="ru-RU" altLang="ru-RU"/>
              <a:pPr>
                <a:defRPr/>
              </a:pPr>
              <a:t>‹#›</a:t>
            </a:fld>
            <a:endParaRPr lang="ru-RU" altLang="ru-RU" dirty="0"/>
          </a:p>
        </p:txBody>
      </p:sp>
    </p:spTree>
    <p:extLst>
      <p:ext uri="{BB962C8B-B14F-4D97-AF65-F5344CB8AC3E}">
        <p14:creationId xmlns:p14="http://schemas.microsoft.com/office/powerpoint/2010/main" val="2229857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1" y="-26988"/>
            <a:ext cx="4824413" cy="1081088"/>
          </a:xfrm>
        </p:spPr>
        <p:txBody>
          <a:bodyPr/>
          <a:lstStyle/>
          <a:p>
            <a:r>
              <a:rPr lang="ru-RU" smtClean="0"/>
              <a:t>Образец заголовка</a:t>
            </a:r>
            <a:endParaRPr lang="ru-RU"/>
          </a:p>
        </p:txBody>
      </p:sp>
      <p:sp>
        <p:nvSpPr>
          <p:cNvPr id="3" name="Объект 2"/>
          <p:cNvSpPr>
            <a:spLocks noGrp="1"/>
          </p:cNvSpPr>
          <p:nvPr>
            <p:ph sz="quarter" idx="1"/>
          </p:nvPr>
        </p:nvSpPr>
        <p:spPr>
          <a:xfrm>
            <a:off x="107950" y="1268419"/>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9"/>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107950" y="3971931"/>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71931"/>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74092B96-2410-4028-ADE9-07991EB55F87}" type="slidenum">
              <a:rPr lang="ru-RU" altLang="ru-RU"/>
              <a:pPr>
                <a:defRPr/>
              </a:pPr>
              <a:t>‹#›</a:t>
            </a:fld>
            <a:endParaRPr lang="ru-RU" altLang="ru-RU" dirty="0"/>
          </a:p>
        </p:txBody>
      </p:sp>
    </p:spTree>
    <p:extLst>
      <p:ext uri="{BB962C8B-B14F-4D97-AF65-F5344CB8AC3E}">
        <p14:creationId xmlns:p14="http://schemas.microsoft.com/office/powerpoint/2010/main" val="14794102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23813" y="6524631"/>
            <a:ext cx="3082926"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spcBef>
                <a:spcPct val="50000"/>
              </a:spcBef>
              <a:defRPr/>
            </a:pPr>
            <a:r>
              <a:rPr lang="ru-RU" altLang="ru-RU" sz="1800" dirty="0" smtClean="0">
                <a:solidFill>
                  <a:srgbClr val="5F0000"/>
                </a:solidFill>
              </a:rPr>
              <a:t>1С: Управление холдингом</a:t>
            </a:r>
          </a:p>
        </p:txBody>
      </p:sp>
      <p:sp>
        <p:nvSpPr>
          <p:cNvPr id="2" name="Title 1"/>
          <p:cNvSpPr>
            <a:spLocks noGrp="1"/>
          </p:cNvSpPr>
          <p:nvPr>
            <p:ph type="title"/>
          </p:nvPr>
        </p:nvSpPr>
        <p:spPr>
          <a:xfrm>
            <a:off x="3817938" y="314325"/>
            <a:ext cx="5003800" cy="314325"/>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304800" y="1200150"/>
            <a:ext cx="4171950" cy="499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quarter" idx="2"/>
          </p:nvPr>
        </p:nvSpPr>
        <p:spPr>
          <a:xfrm>
            <a:off x="4629150" y="1200150"/>
            <a:ext cx="4171950" cy="2419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Content Placeholder 4"/>
          <p:cNvSpPr>
            <a:spLocks noGrp="1"/>
          </p:cNvSpPr>
          <p:nvPr>
            <p:ph sz="quarter" idx="3"/>
          </p:nvPr>
        </p:nvSpPr>
        <p:spPr>
          <a:xfrm>
            <a:off x="4629150" y="3771900"/>
            <a:ext cx="4171950" cy="2420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12"/>
          <p:cNvSpPr>
            <a:spLocks noGrp="1" noChangeArrowheads="1"/>
          </p:cNvSpPr>
          <p:nvPr>
            <p:ph type="sldNum" sz="quarter" idx="10"/>
          </p:nvPr>
        </p:nvSpPr>
        <p:spPr/>
        <p:txBody>
          <a:bodyPr/>
          <a:lstStyle>
            <a:lvl1pPr>
              <a:defRPr/>
            </a:lvl1pPr>
          </a:lstStyle>
          <a:p>
            <a:pPr>
              <a:defRPr/>
            </a:pPr>
            <a:fld id="{5C780476-50E6-4D6E-850F-BD69A5C59596}" type="slidenum">
              <a:rPr lang="ru-RU" altLang="ru-RU"/>
              <a:pPr>
                <a:defRPr/>
              </a:pPr>
              <a:t>‹#›</a:t>
            </a:fld>
            <a:endParaRPr lang="ru-RU" altLang="ru-RU" dirty="0"/>
          </a:p>
        </p:txBody>
      </p:sp>
    </p:spTree>
    <p:extLst>
      <p:ext uri="{BB962C8B-B14F-4D97-AF65-F5344CB8AC3E}">
        <p14:creationId xmlns:p14="http://schemas.microsoft.com/office/powerpoint/2010/main" val="3694834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1C2D8F5B-CF8A-4D30-AE4D-EA3D19BFF6AF}" type="slidenum">
              <a:rPr lang="ru-RU" altLang="ru-RU"/>
              <a:pPr>
                <a:defRPr/>
              </a:pPr>
              <a:t>‹#›</a:t>
            </a:fld>
            <a:endParaRPr lang="ru-RU" altLang="ru-RU" dirty="0"/>
          </a:p>
        </p:txBody>
      </p:sp>
    </p:spTree>
    <p:extLst>
      <p:ext uri="{BB962C8B-B14F-4D97-AF65-F5344CB8AC3E}">
        <p14:creationId xmlns:p14="http://schemas.microsoft.com/office/powerpoint/2010/main" val="66105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023CE6A5-45A2-4D10-BDC7-015338AA975D}" type="slidenum">
              <a:rPr lang="ru-RU" altLang="ru-RU"/>
              <a:pPr>
                <a:defRPr/>
              </a:pPr>
              <a:t>‹#›</a:t>
            </a:fld>
            <a:endParaRPr lang="ru-RU" altLang="ru-RU" dirty="0"/>
          </a:p>
        </p:txBody>
      </p:sp>
    </p:spTree>
    <p:extLst>
      <p:ext uri="{BB962C8B-B14F-4D97-AF65-F5344CB8AC3E}">
        <p14:creationId xmlns:p14="http://schemas.microsoft.com/office/powerpoint/2010/main" val="237385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B82CD287-D2D2-4605-B897-8543140B1E72}" type="slidenum">
              <a:rPr lang="ru-RU" altLang="ru-RU"/>
              <a:pPr>
                <a:defRPr/>
              </a:pPr>
              <a:t>‹#›</a:t>
            </a:fld>
            <a:endParaRPr lang="ru-RU" altLang="ru-RU" dirty="0"/>
          </a:p>
        </p:txBody>
      </p:sp>
    </p:spTree>
    <p:extLst>
      <p:ext uri="{BB962C8B-B14F-4D97-AF65-F5344CB8AC3E}">
        <p14:creationId xmlns:p14="http://schemas.microsoft.com/office/powerpoint/2010/main" val="209426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4606A96F-6C80-4F1D-875E-0652E449B736}" type="slidenum">
              <a:rPr lang="ru-RU" altLang="ru-RU"/>
              <a:pPr>
                <a:defRPr/>
              </a:pPr>
              <a:t>‹#›</a:t>
            </a:fld>
            <a:endParaRPr lang="ru-RU" altLang="ru-RU" dirty="0"/>
          </a:p>
        </p:txBody>
      </p:sp>
    </p:spTree>
    <p:extLst>
      <p:ext uri="{BB962C8B-B14F-4D97-AF65-F5344CB8AC3E}">
        <p14:creationId xmlns:p14="http://schemas.microsoft.com/office/powerpoint/2010/main" val="25891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CADC4F2C-CD6C-41EF-AD4D-ED9F5433CD03}" type="slidenum">
              <a:rPr lang="ru-RU" altLang="ru-RU"/>
              <a:pPr>
                <a:defRPr/>
              </a:pPr>
              <a:t>‹#›</a:t>
            </a:fld>
            <a:endParaRPr lang="ru-RU" altLang="ru-RU" dirty="0"/>
          </a:p>
        </p:txBody>
      </p:sp>
    </p:spTree>
    <p:extLst>
      <p:ext uri="{BB962C8B-B14F-4D97-AF65-F5344CB8AC3E}">
        <p14:creationId xmlns:p14="http://schemas.microsoft.com/office/powerpoint/2010/main" val="302846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6"/>
          <p:cNvSpPr>
            <a:spLocks noGrp="1" noChangeArrowheads="1"/>
          </p:cNvSpPr>
          <p:nvPr>
            <p:ph type="title"/>
          </p:nvPr>
        </p:nvSpPr>
        <p:spPr bwMode="auto">
          <a:xfrm>
            <a:off x="1692275" y="152400"/>
            <a:ext cx="48244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48"/>
          <p:cNvSpPr>
            <a:spLocks noGrp="1" noChangeArrowheads="1"/>
          </p:cNvSpPr>
          <p:nvPr>
            <p:ph type="body" idx="1"/>
          </p:nvPr>
        </p:nvSpPr>
        <p:spPr bwMode="auto">
          <a:xfrm>
            <a:off x="112713" y="1363663"/>
            <a:ext cx="8928100"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3652" name="Rectangle 52"/>
          <p:cNvSpPr>
            <a:spLocks noGrp="1" noChangeArrowheads="1"/>
          </p:cNvSpPr>
          <p:nvPr>
            <p:ph type="ftr" sz="quarter" idx="3"/>
          </p:nvPr>
        </p:nvSpPr>
        <p:spPr bwMode="auto">
          <a:xfrm>
            <a:off x="0" y="6632575"/>
            <a:ext cx="8172450" cy="252413"/>
          </a:xfrm>
          <a:prstGeom prst="rect">
            <a:avLst/>
          </a:prstGeom>
          <a:noFill/>
          <a:ln>
            <a:noFill/>
          </a:ln>
          <a:effectLst/>
          <a:extLst/>
        </p:spPr>
        <p:txBody>
          <a:bodyPr vert="horz" wrap="square" lIns="0" tIns="0" rIns="0" bIns="0" numCol="1" anchor="t" anchorCtr="0" compatLnSpc="1">
            <a:prstTxWarp prst="textNoShape">
              <a:avLst/>
            </a:prstTxWarp>
          </a:bodyPr>
          <a:lstStyle>
            <a:lvl1pPr algn="ctr" eaLnBrk="1" hangingPunct="1">
              <a:lnSpc>
                <a:spcPct val="100000"/>
              </a:lnSpc>
              <a:spcBef>
                <a:spcPct val="0"/>
              </a:spcBef>
              <a:defRPr sz="1400">
                <a:solidFill>
                  <a:srgbClr val="5B0917"/>
                </a:solidFill>
                <a:cs typeface="+mn-cs"/>
              </a:defRPr>
            </a:lvl1pPr>
          </a:lstStyle>
          <a:p>
            <a:pPr>
              <a:defRPr/>
            </a:pPr>
            <a:r>
              <a:rPr lang="ru-RU" altLang="ru-RU" dirty="0"/>
              <a:t>Наименование слайда</a:t>
            </a:r>
          </a:p>
        </p:txBody>
      </p:sp>
      <p:sp>
        <p:nvSpPr>
          <p:cNvPr id="153655" name="Rectangle 55"/>
          <p:cNvSpPr>
            <a:spLocks noGrp="1" noChangeArrowheads="1"/>
          </p:cNvSpPr>
          <p:nvPr>
            <p:ph type="sldNum" sz="quarter" idx="4"/>
          </p:nvPr>
        </p:nvSpPr>
        <p:spPr bwMode="auto">
          <a:xfrm>
            <a:off x="8243888" y="6597650"/>
            <a:ext cx="766762"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00" b="1">
                <a:solidFill>
                  <a:srgbClr val="D20000"/>
                </a:solidFill>
                <a:cs typeface="+mn-cs"/>
              </a:defRPr>
            </a:lvl1pPr>
          </a:lstStyle>
          <a:p>
            <a:pPr>
              <a:defRPr/>
            </a:pPr>
            <a:fld id="{1E929581-C9F9-4ADF-8A08-A329939EAAA3}" type="slidenum">
              <a:rPr lang="ru-RU" altLang="ru-RU"/>
              <a:pPr>
                <a:defRPr/>
              </a:pPr>
              <a:t>‹#›</a:t>
            </a:fld>
            <a:endParaRPr lang="ru-RU" altLang="ru-RU" dirty="0"/>
          </a:p>
        </p:txBody>
      </p:sp>
      <p:pic>
        <p:nvPicPr>
          <p:cNvPr id="1030" name="Picture 16" descr="Layer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4463" y="144463"/>
            <a:ext cx="1549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64" r:id="rId1"/>
    <p:sldLayoutId id="2147485040" r:id="rId2"/>
    <p:sldLayoutId id="2147485041" r:id="rId3"/>
    <p:sldLayoutId id="2147485042" r:id="rId4"/>
    <p:sldLayoutId id="2147485043" r:id="rId5"/>
    <p:sldLayoutId id="2147485044" r:id="rId6"/>
    <p:sldLayoutId id="2147485045" r:id="rId7"/>
    <p:sldLayoutId id="2147485046" r:id="rId8"/>
    <p:sldLayoutId id="2147485047" r:id="rId9"/>
    <p:sldLayoutId id="2147485048" r:id="rId10"/>
    <p:sldLayoutId id="2147485049" r:id="rId11"/>
    <p:sldLayoutId id="2147485050" r:id="rId12"/>
    <p:sldLayoutId id="2147485051" r:id="rId13"/>
    <p:sldLayoutId id="2147485065" r:id="rId14"/>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sz="2400">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6"/>
          <p:cNvSpPr>
            <a:spLocks noGrp="1" noChangeArrowheads="1"/>
          </p:cNvSpPr>
          <p:nvPr>
            <p:ph type="title"/>
          </p:nvPr>
        </p:nvSpPr>
        <p:spPr bwMode="auto">
          <a:xfrm>
            <a:off x="1692275" y="152400"/>
            <a:ext cx="48244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Rectangle 48"/>
          <p:cNvSpPr>
            <a:spLocks noGrp="1" noChangeArrowheads="1"/>
          </p:cNvSpPr>
          <p:nvPr>
            <p:ph type="body" idx="1"/>
          </p:nvPr>
        </p:nvSpPr>
        <p:spPr bwMode="auto">
          <a:xfrm>
            <a:off x="112713" y="1363663"/>
            <a:ext cx="8928100"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3652" name="Rectangle 52"/>
          <p:cNvSpPr>
            <a:spLocks noGrp="1" noChangeArrowheads="1"/>
          </p:cNvSpPr>
          <p:nvPr>
            <p:ph type="ftr" sz="quarter" idx="3"/>
          </p:nvPr>
        </p:nvSpPr>
        <p:spPr bwMode="auto">
          <a:xfrm>
            <a:off x="0" y="6632575"/>
            <a:ext cx="8172450" cy="252413"/>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400">
                <a:solidFill>
                  <a:srgbClr val="5B0917"/>
                </a:solidFill>
              </a:defRPr>
            </a:lvl1pPr>
          </a:lstStyle>
          <a:p>
            <a:pPr>
              <a:defRPr/>
            </a:pPr>
            <a:r>
              <a:rPr lang="ru-RU" altLang="ru-RU" dirty="0"/>
              <a:t>Наименование слайда</a:t>
            </a:r>
          </a:p>
        </p:txBody>
      </p:sp>
      <p:sp>
        <p:nvSpPr>
          <p:cNvPr id="153655" name="Rectangle 55"/>
          <p:cNvSpPr>
            <a:spLocks noGrp="1" noChangeArrowheads="1"/>
          </p:cNvSpPr>
          <p:nvPr>
            <p:ph type="sldNum" sz="quarter" idx="4"/>
          </p:nvPr>
        </p:nvSpPr>
        <p:spPr bwMode="auto">
          <a:xfrm>
            <a:off x="8243888" y="6597650"/>
            <a:ext cx="766762"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00" b="1">
                <a:solidFill>
                  <a:srgbClr val="D20000"/>
                </a:solidFill>
              </a:defRPr>
            </a:lvl1pPr>
          </a:lstStyle>
          <a:p>
            <a:pPr>
              <a:defRPr/>
            </a:pPr>
            <a:fld id="{4B055D6D-AF42-45FE-8392-2D1D9DED2C91}" type="slidenum">
              <a:rPr lang="ru-RU" altLang="ru-RU"/>
              <a:pPr>
                <a:defRPr/>
              </a:pPr>
              <a:t>‹#›</a:t>
            </a:fld>
            <a:endParaRPr lang="ru-RU" altLang="ru-RU" dirty="0"/>
          </a:p>
        </p:txBody>
      </p:sp>
      <p:pic>
        <p:nvPicPr>
          <p:cNvPr id="2054" name="Picture 16" descr="Layer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4463" y="144463"/>
            <a:ext cx="1549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66" r:id="rId1"/>
    <p:sldLayoutId id="2147485052" r:id="rId2"/>
    <p:sldLayoutId id="2147485053" r:id="rId3"/>
    <p:sldLayoutId id="2147485054" r:id="rId4"/>
    <p:sldLayoutId id="2147485055" r:id="rId5"/>
    <p:sldLayoutId id="2147485056" r:id="rId6"/>
    <p:sldLayoutId id="2147485057" r:id="rId7"/>
    <p:sldLayoutId id="2147485058" r:id="rId8"/>
    <p:sldLayoutId id="2147485059" r:id="rId9"/>
    <p:sldLayoutId id="2147485060" r:id="rId10"/>
    <p:sldLayoutId id="2147485061" r:id="rId11"/>
    <p:sldLayoutId id="2147485062" r:id="rId12"/>
    <p:sldLayoutId id="2147485063" r:id="rId13"/>
    <p:sldLayoutId id="2147485067" r:id="rId14"/>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6"/>
          <p:cNvSpPr>
            <a:spLocks noGrp="1" noChangeArrowheads="1"/>
          </p:cNvSpPr>
          <p:nvPr>
            <p:ph type="title"/>
          </p:nvPr>
        </p:nvSpPr>
        <p:spPr bwMode="auto">
          <a:xfrm>
            <a:off x="1692285" y="152400"/>
            <a:ext cx="48244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Rectangle 48"/>
          <p:cNvSpPr>
            <a:spLocks noGrp="1" noChangeArrowheads="1"/>
          </p:cNvSpPr>
          <p:nvPr>
            <p:ph type="body" idx="1"/>
          </p:nvPr>
        </p:nvSpPr>
        <p:spPr bwMode="auto">
          <a:xfrm>
            <a:off x="112713" y="1363669"/>
            <a:ext cx="8928100"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3652" name="Rectangle 52"/>
          <p:cNvSpPr>
            <a:spLocks noGrp="1" noChangeArrowheads="1"/>
          </p:cNvSpPr>
          <p:nvPr>
            <p:ph type="ftr" sz="quarter" idx="3"/>
          </p:nvPr>
        </p:nvSpPr>
        <p:spPr bwMode="auto">
          <a:xfrm>
            <a:off x="0" y="6632581"/>
            <a:ext cx="8172450" cy="252413"/>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400">
                <a:solidFill>
                  <a:srgbClr val="5B0917"/>
                </a:solidFill>
              </a:defRPr>
            </a:lvl1pPr>
          </a:lstStyle>
          <a:p>
            <a:pPr>
              <a:defRPr/>
            </a:pPr>
            <a:r>
              <a:rPr lang="ru-RU" altLang="ru-RU" dirty="0"/>
              <a:t>Наименование слайда</a:t>
            </a:r>
          </a:p>
        </p:txBody>
      </p:sp>
      <p:sp>
        <p:nvSpPr>
          <p:cNvPr id="153655" name="Rectangle 55"/>
          <p:cNvSpPr>
            <a:spLocks noGrp="1" noChangeArrowheads="1"/>
          </p:cNvSpPr>
          <p:nvPr>
            <p:ph type="sldNum" sz="quarter" idx="4"/>
          </p:nvPr>
        </p:nvSpPr>
        <p:spPr bwMode="auto">
          <a:xfrm>
            <a:off x="8243888" y="6597650"/>
            <a:ext cx="766762"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00" b="1">
                <a:solidFill>
                  <a:srgbClr val="D20000"/>
                </a:solidFill>
              </a:defRPr>
            </a:lvl1pPr>
          </a:lstStyle>
          <a:p>
            <a:pPr>
              <a:defRPr/>
            </a:pPr>
            <a:fld id="{4B055D6D-AF42-45FE-8392-2D1D9DED2C91}" type="slidenum">
              <a:rPr lang="ru-RU" altLang="ru-RU"/>
              <a:pPr>
                <a:defRPr/>
              </a:pPr>
              <a:t>‹#›</a:t>
            </a:fld>
            <a:endParaRPr lang="ru-RU" altLang="ru-RU" dirty="0"/>
          </a:p>
        </p:txBody>
      </p:sp>
      <p:pic>
        <p:nvPicPr>
          <p:cNvPr id="2054" name="Picture 16" descr="Layer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4463" y="144463"/>
            <a:ext cx="1549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285789"/>
      </p:ext>
    </p:extLst>
  </p:cSld>
  <p:clrMap bg1="lt1" tx1="dk1" bg2="lt2" tx2="dk2" accent1="accent1" accent2="accent2" accent3="accent3" accent4="accent4" accent5="accent5" accent6="accent6" hlink="hlink" folHlink="folHlink"/>
  <p:sldLayoutIdLst>
    <p:sldLayoutId id="2147485069" r:id="rId1"/>
    <p:sldLayoutId id="2147485070" r:id="rId2"/>
    <p:sldLayoutId id="2147485071" r:id="rId3"/>
    <p:sldLayoutId id="2147485072" r:id="rId4"/>
    <p:sldLayoutId id="2147485073" r:id="rId5"/>
    <p:sldLayoutId id="2147485074" r:id="rId6"/>
    <p:sldLayoutId id="2147485075" r:id="rId7"/>
    <p:sldLayoutId id="2147485076" r:id="rId8"/>
    <p:sldLayoutId id="2147485077" r:id="rId9"/>
    <p:sldLayoutId id="2147485078" r:id="rId10"/>
    <p:sldLayoutId id="2147485079" r:id="rId11"/>
    <p:sldLayoutId id="2147485080" r:id="rId12"/>
    <p:sldLayoutId id="2147485081" r:id="rId13"/>
    <p:sldLayoutId id="2147485082" r:id="rId14"/>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4.xml"/><Relationship Id="rId5" Type="http://schemas.openxmlformats.org/officeDocument/2006/relationships/image" Target="../media/image3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4.xml"/><Relationship Id="rId5" Type="http://schemas.openxmlformats.org/officeDocument/2006/relationships/image" Target="../media/image22.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30.xm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3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30.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30.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4.xml"/><Relationship Id="rId1" Type="http://schemas.openxmlformats.org/officeDocument/2006/relationships/slideLayout" Target="../slideLayouts/slideLayout30.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30.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30.xml"/><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30.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2.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30.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30.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7.xml"/><Relationship Id="rId1" Type="http://schemas.openxmlformats.org/officeDocument/2006/relationships/slideLayout" Target="../slideLayouts/slideLayout30.xm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11.wmf"/><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8.xml"/><Relationship Id="rId1" Type="http://schemas.openxmlformats.org/officeDocument/2006/relationships/slideLayout" Target="../slideLayouts/slideLayout30.xml"/><Relationship Id="rId5" Type="http://schemas.openxmlformats.org/officeDocument/2006/relationships/image" Target="../media/image76.png"/><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9.xml"/><Relationship Id="rId1" Type="http://schemas.openxmlformats.org/officeDocument/2006/relationships/slideLayout" Target="../slideLayouts/slideLayout30.xml"/><Relationship Id="rId5" Type="http://schemas.openxmlformats.org/officeDocument/2006/relationships/image" Target="../media/image79.png"/><Relationship Id="rId4" Type="http://schemas.openxmlformats.org/officeDocument/2006/relationships/image" Target="../media/image78.png"/></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788024" y="1385888"/>
            <a:ext cx="3924176"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buNone/>
            </a:pPr>
            <a:r>
              <a:rPr lang="ru-RU" dirty="0">
                <a:solidFill>
                  <a:schemeClr val="bg1"/>
                </a:solidFill>
              </a:rPr>
              <a:t>Учет и отчетность МСФО «точно в </a:t>
            </a:r>
            <a:r>
              <a:rPr lang="ru-RU" dirty="0" smtClean="0">
                <a:solidFill>
                  <a:schemeClr val="bg1"/>
                </a:solidFill>
              </a:rPr>
              <a:t>срок» 1:С Управление холдингом учет </a:t>
            </a:r>
            <a:r>
              <a:rPr lang="ru-RU" dirty="0">
                <a:solidFill>
                  <a:schemeClr val="bg1"/>
                </a:solidFill>
              </a:rPr>
              <a:t>внеоборотных активов, IFRS 9, 15, 16, инструменты </a:t>
            </a:r>
            <a:r>
              <a:rPr lang="ru-RU" dirty="0" err="1">
                <a:solidFill>
                  <a:schemeClr val="bg1"/>
                </a:solidFill>
              </a:rPr>
              <a:t>Smart</a:t>
            </a:r>
            <a:r>
              <a:rPr lang="ru-RU" dirty="0">
                <a:solidFill>
                  <a:schemeClr val="bg1"/>
                </a:solidFill>
              </a:rPr>
              <a:t> </a:t>
            </a:r>
            <a:r>
              <a:rPr lang="ru-RU" dirty="0" err="1">
                <a:solidFill>
                  <a:schemeClr val="bg1"/>
                </a:solidFill>
              </a:rPr>
              <a:t>close</a:t>
            </a:r>
            <a:r>
              <a:rPr lang="ru-RU" dirty="0">
                <a:solidFill>
                  <a:schemeClr val="bg1"/>
                </a:solidFill>
              </a:rPr>
              <a:t> и </a:t>
            </a:r>
            <a:r>
              <a:rPr lang="ru-RU" dirty="0" err="1">
                <a:solidFill>
                  <a:schemeClr val="bg1"/>
                </a:solidFill>
              </a:rPr>
              <a:t>Disclosure</a:t>
            </a:r>
            <a:r>
              <a:rPr lang="ru-RU" dirty="0">
                <a:solidFill>
                  <a:schemeClr val="bg1"/>
                </a:solidFill>
              </a:rPr>
              <a:t> </a:t>
            </a:r>
            <a:r>
              <a:rPr lang="ru-RU" dirty="0" err="1">
                <a:solidFill>
                  <a:schemeClr val="bg1"/>
                </a:solidFill>
              </a:rPr>
              <a:t>management</a:t>
            </a:r>
            <a:r>
              <a:rPr lang="ru-RU" dirty="0">
                <a:solidFill>
                  <a:schemeClr val="bg1"/>
                </a:solidFill>
              </a:rPr>
              <a:t>, консолидация </a:t>
            </a:r>
            <a:r>
              <a:rPr lang="ru-RU" dirty="0" smtClean="0">
                <a:solidFill>
                  <a:schemeClr val="bg1"/>
                </a:solidFill>
              </a:rPr>
              <a:t>отчетности</a:t>
            </a:r>
            <a:r>
              <a:rPr lang="ru-RU" sz="2400" dirty="0" smtClean="0">
                <a:solidFill>
                  <a:schemeClr val="bg1"/>
                </a:solidFill>
              </a:rPr>
              <a:t> </a:t>
            </a:r>
            <a:endParaRPr lang="ru-RU" altLang="ru-RU" sz="2400" dirty="0">
              <a:solidFill>
                <a:schemeClr val="bg1"/>
              </a:solidFill>
            </a:endParaRPr>
          </a:p>
        </p:txBody>
      </p:sp>
    </p:spTree>
    <p:extLst>
      <p:ext uri="{BB962C8B-B14F-4D97-AF65-F5344CB8AC3E}">
        <p14:creationId xmlns:p14="http://schemas.microsoft.com/office/powerpoint/2010/main" val="136350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251521" y="1589995"/>
            <a:ext cx="5305517" cy="4318000"/>
          </a:xfrm>
          <a:prstGeom prst="rect">
            <a:avLst/>
          </a:prstGeom>
          <a:ln>
            <a:solidFill>
              <a:schemeClr val="tx1"/>
            </a:solidFill>
          </a:ln>
          <a:effectLst>
            <a:outerShdw blurRad="292100" dist="139700" dir="2700000" algn="tl" rotWithShape="0">
              <a:srgbClr val="333333">
                <a:alpha val="65000"/>
              </a:srgbClr>
            </a:outerShdw>
          </a:effectLst>
        </p:spPr>
      </p:pic>
      <p:sp>
        <p:nvSpPr>
          <p:cNvPr id="7" name="Прямоугольник 6"/>
          <p:cNvSpPr/>
          <p:nvPr/>
        </p:nvSpPr>
        <p:spPr>
          <a:xfrm>
            <a:off x="5660168" y="1573271"/>
            <a:ext cx="3254214" cy="1815882"/>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Трансляция проводок по шаблону (</a:t>
            </a:r>
            <a:r>
              <a:rPr lang="ru-RU" sz="1600" dirty="0" err="1"/>
              <a:t>мэппингу</a:t>
            </a:r>
            <a:r>
              <a:rPr lang="ru-RU" sz="1600" dirty="0"/>
              <a:t>)</a:t>
            </a:r>
          </a:p>
          <a:p>
            <a:pPr marL="285750" indent="-285750">
              <a:buClr>
                <a:srgbClr val="58C1C9"/>
              </a:buClr>
              <a:buFont typeface="Wingdings" panose="05000000000000000000" pitchFamily="2" charset="2"/>
              <a:buChar char="q"/>
            </a:pPr>
            <a:endParaRPr lang="ru-RU" sz="1600" dirty="0"/>
          </a:p>
          <a:p>
            <a:pPr marL="285750" indent="-285750">
              <a:buClr>
                <a:srgbClr val="58C1C9"/>
              </a:buClr>
              <a:buFont typeface="Wingdings" panose="05000000000000000000" pitchFamily="2" charset="2"/>
              <a:buChar char="q"/>
            </a:pPr>
            <a:r>
              <a:rPr lang="ru-RU" sz="1600" dirty="0"/>
              <a:t>Выверка результатов с помощью специального </a:t>
            </a:r>
            <a:r>
              <a:rPr lang="ru-RU" sz="1600" dirty="0" smtClean="0"/>
              <a:t>отчета «Выверка трансляции»</a:t>
            </a:r>
            <a:endParaRPr lang="ru-RU" sz="1600" dirty="0"/>
          </a:p>
        </p:txBody>
      </p:sp>
      <p:pic>
        <p:nvPicPr>
          <p:cNvPr id="8" name="Рисунок 7"/>
          <p:cNvPicPr>
            <a:picLocks noChangeAspect="1"/>
          </p:cNvPicPr>
          <p:nvPr/>
        </p:nvPicPr>
        <p:blipFill>
          <a:blip r:embed="rId4"/>
          <a:stretch>
            <a:fillRect/>
          </a:stretch>
        </p:blipFill>
        <p:spPr>
          <a:xfrm>
            <a:off x="1835606" y="3470803"/>
            <a:ext cx="7078776" cy="3146123"/>
          </a:xfrm>
          <a:prstGeom prst="rect">
            <a:avLst/>
          </a:prstGeom>
          <a:ln>
            <a:solidFill>
              <a:schemeClr val="tx1"/>
            </a:solidFill>
          </a:ln>
          <a:effectLst>
            <a:outerShdw blurRad="292100" dist="139700" dir="2700000" algn="tl" rotWithShape="0">
              <a:srgbClr val="333333">
                <a:alpha val="65000"/>
              </a:srgbClr>
            </a:outerShdw>
          </a:effectLst>
        </p:spPr>
      </p:pic>
      <p:sp>
        <p:nvSpPr>
          <p:cNvPr id="9"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smtClean="0"/>
              <a:t>2. НАСТРОЙКА СИСТЕМЫ. ТРАНСЛЯЦИЯ </a:t>
            </a:r>
            <a:r>
              <a:rPr lang="ru-RU" altLang="ru-RU" dirty="0"/>
              <a:t>и ВЫВЕРКА</a:t>
            </a:r>
          </a:p>
        </p:txBody>
      </p:sp>
      <p:sp>
        <p:nvSpPr>
          <p:cNvPr id="10"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10</a:t>
            </a:fld>
            <a:endParaRPr lang="ru-RU" altLang="ru-RU" dirty="0"/>
          </a:p>
        </p:txBody>
      </p:sp>
    </p:spTree>
    <p:extLst>
      <p:ext uri="{BB962C8B-B14F-4D97-AF65-F5344CB8AC3E}">
        <p14:creationId xmlns:p14="http://schemas.microsoft.com/office/powerpoint/2010/main" val="1183020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117489"/>
            <a:ext cx="5767388" cy="8792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lnSpc>
                <a:spcPct val="80000"/>
              </a:lnSpc>
            </a:pPr>
            <a:r>
              <a:rPr lang="ru-RU" dirty="0" smtClean="0">
                <a:solidFill>
                  <a:srgbClr val="D20000"/>
                </a:solidFill>
                <a:latin typeface="+mj-lt"/>
              </a:rPr>
              <a:t>2. НАСТРОЙКА СИСТЕМЫ. ШАБЛОНЫ ФОРМИРОВАНИЯ ПРОВОДОК</a:t>
            </a:r>
            <a:endParaRPr lang="ru-RU" dirty="0">
              <a:solidFill>
                <a:srgbClr val="D20000"/>
              </a:solidFill>
              <a:latin typeface="+mj-lt"/>
            </a:endParaRPr>
          </a:p>
        </p:txBody>
      </p:sp>
      <p:pic>
        <p:nvPicPr>
          <p:cNvPr id="641026" name="Picture 2" descr="C:\Users\mitrohin_s\Google Диск\Googldisk2\Маркетинг\2019\Осень\0919\ОбщаяНастрой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56792"/>
            <a:ext cx="8712968" cy="4752528"/>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11</a:t>
            </a:fld>
            <a:endParaRPr lang="ru-RU" altLang="ru-RU" dirty="0"/>
          </a:p>
        </p:txBody>
      </p:sp>
    </p:spTree>
    <p:extLst>
      <p:ext uri="{BB962C8B-B14F-4D97-AF65-F5344CB8AC3E}">
        <p14:creationId xmlns:p14="http://schemas.microsoft.com/office/powerpoint/2010/main" val="1743795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2488337" y="1927468"/>
            <a:ext cx="285752" cy="376240"/>
          </a:xfrm>
          <a:prstGeom prst="rect">
            <a:avLst/>
          </a:prstGeom>
          <a:noFill/>
          <a:ln w="9525">
            <a:noFill/>
            <a:miter lim="800000"/>
            <a:headEnd/>
            <a:tailEnd/>
          </a:ln>
        </p:spPr>
      </p:pic>
      <p:pic>
        <p:nvPicPr>
          <p:cNvPr id="20" name="Picture 2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4089" y="3311496"/>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98373" y="3317944"/>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4391963" y="1960284"/>
            <a:ext cx="285752" cy="376240"/>
          </a:xfrm>
          <a:prstGeom prst="rect">
            <a:avLst/>
          </a:prstGeom>
          <a:noFill/>
          <a:ln w="9525">
            <a:noFill/>
            <a:miter lim="800000"/>
            <a:headEnd/>
            <a:tailEnd/>
          </a:ln>
        </p:spPr>
      </p:pic>
      <p:pic>
        <p:nvPicPr>
          <p:cNvPr id="38" name="Picture 2"/>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6259046" y="1961460"/>
            <a:ext cx="285752" cy="376240"/>
          </a:xfrm>
          <a:prstGeom prst="rect">
            <a:avLst/>
          </a:prstGeom>
          <a:noFill/>
          <a:ln w="9525">
            <a:noFill/>
            <a:miter lim="800000"/>
            <a:headEnd/>
            <a:tailEnd/>
          </a:ln>
        </p:spPr>
      </p:pic>
      <p:pic>
        <p:nvPicPr>
          <p:cNvPr id="40" name="Picture 2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12608" y="3303331"/>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Соединительная линия уступом 40"/>
          <p:cNvCxnSpPr>
            <a:stCxn id="17" idx="1"/>
            <a:endCxn id="19" idx="3"/>
          </p:cNvCxnSpPr>
          <p:nvPr/>
        </p:nvCxnSpPr>
        <p:spPr bwMode="auto">
          <a:xfrm rot="10800000" flipV="1">
            <a:off x="4303486" y="1887334"/>
            <a:ext cx="388441" cy="1361981"/>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pic>
        <p:nvPicPr>
          <p:cNvPr id="43" name="Picture 2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48372" y="4655174"/>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Соединительная линия уступом 45"/>
          <p:cNvCxnSpPr>
            <a:stCxn id="35" idx="1"/>
            <a:endCxn id="42" idx="1"/>
          </p:cNvCxnSpPr>
          <p:nvPr/>
        </p:nvCxnSpPr>
        <p:spPr bwMode="auto">
          <a:xfrm rot="10800000" flipV="1">
            <a:off x="2727222" y="1887334"/>
            <a:ext cx="147210" cy="2725958"/>
          </a:xfrm>
          <a:prstGeom prst="bentConnector3">
            <a:avLst>
              <a:gd name="adj1" fmla="val 255288"/>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0" name="Соединительная линия уступом 49"/>
          <p:cNvCxnSpPr>
            <a:stCxn id="17" idx="2"/>
            <a:endCxn id="21" idx="0"/>
          </p:cNvCxnSpPr>
          <p:nvPr/>
        </p:nvCxnSpPr>
        <p:spPr bwMode="auto">
          <a:xfrm rot="5400000">
            <a:off x="5294134" y="2568325"/>
            <a:ext cx="371849" cy="1"/>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5" name="Соединительная линия уступом 54"/>
          <p:cNvCxnSpPr>
            <a:stCxn id="37" idx="2"/>
            <a:endCxn id="39" idx="0"/>
          </p:cNvCxnSpPr>
          <p:nvPr/>
        </p:nvCxnSpPr>
        <p:spPr bwMode="auto">
          <a:xfrm rot="5400000">
            <a:off x="7147007" y="2568325"/>
            <a:ext cx="371849" cy="1"/>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49" name="Title 1"/>
          <p:cNvSpPr>
            <a:spLocks noGrp="1"/>
          </p:cNvSpPr>
          <p:nvPr>
            <p:ph type="title"/>
          </p:nvPr>
        </p:nvSpPr>
        <p:spPr>
          <a:xfrm>
            <a:off x="1726980" y="260648"/>
            <a:ext cx="7165500" cy="860425"/>
          </a:xfrm>
        </p:spPr>
        <p:txBody>
          <a:bodyPr/>
          <a:lstStyle/>
          <a:p>
            <a:r>
              <a:rPr lang="ru-RU" dirty="0" smtClean="0"/>
              <a:t>3. МСФО НА УРОВНЕ КОМПАНИИ. ОБЗОР РЕАЛИЗОВАННЫХ КОРРЕКТИРОВОК МСФО В ЧАСТИ ВНЕОБОРОТНЫХ АКТИВОВ</a:t>
            </a:r>
            <a:endParaRPr lang="en-US" altLang="en-US" dirty="0" smtClean="0"/>
          </a:p>
        </p:txBody>
      </p:sp>
      <p:grpSp>
        <p:nvGrpSpPr>
          <p:cNvPr id="2" name="Группа 1"/>
          <p:cNvGrpSpPr/>
          <p:nvPr/>
        </p:nvGrpSpPr>
        <p:grpSpPr>
          <a:xfrm>
            <a:off x="844383" y="1392268"/>
            <a:ext cx="7549000" cy="4991435"/>
            <a:chOff x="928427" y="2067449"/>
            <a:chExt cx="7549000" cy="4991435"/>
          </a:xfrm>
        </p:grpSpPr>
        <p:sp>
          <p:nvSpPr>
            <p:cNvPr id="35" name="Прямоугольник 34"/>
            <p:cNvSpPr/>
            <p:nvPr/>
          </p:nvSpPr>
          <p:spPr bwMode="auto">
            <a:xfrm>
              <a:off x="2958476" y="2067449"/>
              <a:ext cx="1576263" cy="990132"/>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Справедливая стоимость ВНА</a:t>
              </a:r>
              <a:r>
                <a:rPr lang="en-US" sz="1300" b="0" dirty="0" smtClean="0">
                  <a:solidFill>
                    <a:schemeClr val="tx1"/>
                  </a:solidFill>
                  <a:latin typeface="Arial" charset="0"/>
                </a:rPr>
                <a:t>, </a:t>
              </a:r>
              <a:r>
                <a:rPr lang="ru-RU" sz="1300" b="0" dirty="0" smtClean="0">
                  <a:solidFill>
                    <a:schemeClr val="tx1"/>
                  </a:solidFill>
                  <a:latin typeface="Arial" charset="0"/>
                </a:rPr>
                <a:t>ценность использования группы объектов</a:t>
              </a:r>
              <a:endParaRPr kumimoji="0" lang="ru-RU" sz="1300" b="0" i="0" u="none" strike="noStrike" cap="none" normalizeH="0" baseline="0" dirty="0" smtClean="0">
                <a:ln>
                  <a:noFill/>
                </a:ln>
                <a:solidFill>
                  <a:schemeClr val="tx1"/>
                </a:solidFill>
                <a:effectLst/>
                <a:latin typeface="Arial" charset="0"/>
              </a:endParaRPr>
            </a:p>
          </p:txBody>
        </p:sp>
        <p:pic>
          <p:nvPicPr>
            <p:cNvPr id="10" name="Picture 2"/>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4975134" y="6292532"/>
              <a:ext cx="285752" cy="376240"/>
            </a:xfrm>
            <a:prstGeom prst="rect">
              <a:avLst/>
            </a:prstGeom>
            <a:noFill/>
            <a:ln w="9525">
              <a:noFill/>
              <a:miter lim="800000"/>
              <a:headEnd/>
              <a:tailEnd/>
            </a:ln>
          </p:spPr>
        </p:pic>
        <p:pic>
          <p:nvPicPr>
            <p:cNvPr id="11" name="Picture 2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0816" y="5783539"/>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437204" y="5783539"/>
              <a:ext cx="2915300" cy="292388"/>
            </a:xfrm>
            <a:prstGeom prst="rect">
              <a:avLst/>
            </a:prstGeom>
            <a:noFill/>
          </p:spPr>
          <p:txBody>
            <a:bodyPr wrap="square" rtlCol="0">
              <a:spAutoFit/>
            </a:bodyPr>
            <a:lstStyle/>
            <a:p>
              <a:r>
                <a:rPr lang="ru-RU" sz="1300" b="0" dirty="0" smtClean="0"/>
                <a:t>Автоматизированная процедура</a:t>
              </a:r>
              <a:endParaRPr lang="ru-RU" sz="1300" b="0" dirty="0"/>
            </a:p>
          </p:txBody>
        </p:sp>
        <p:sp>
          <p:nvSpPr>
            <p:cNvPr id="13" name="TextBox 12"/>
            <p:cNvSpPr txBox="1"/>
            <p:nvPr/>
          </p:nvSpPr>
          <p:spPr>
            <a:xfrm>
              <a:off x="5562127" y="6334458"/>
              <a:ext cx="2915300" cy="292388"/>
            </a:xfrm>
            <a:prstGeom prst="rect">
              <a:avLst/>
            </a:prstGeom>
            <a:noFill/>
          </p:spPr>
          <p:txBody>
            <a:bodyPr wrap="square" rtlCol="0">
              <a:spAutoFit/>
            </a:bodyPr>
            <a:lstStyle/>
            <a:p>
              <a:r>
                <a:rPr lang="ru-RU" sz="1300" b="0" dirty="0" smtClean="0"/>
                <a:t>Ручной ввод</a:t>
              </a:r>
              <a:endParaRPr lang="ru-RU" sz="1300" b="0" dirty="0"/>
            </a:p>
          </p:txBody>
        </p:sp>
        <p:sp>
          <p:nvSpPr>
            <p:cNvPr id="17" name="Прямоугольник 16"/>
            <p:cNvSpPr/>
            <p:nvPr/>
          </p:nvSpPr>
          <p:spPr bwMode="auto">
            <a:xfrm>
              <a:off x="4775970" y="2067450"/>
              <a:ext cx="1576263" cy="990132"/>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b="0" dirty="0">
                  <a:solidFill>
                    <a:schemeClr val="tx1"/>
                  </a:solidFill>
                  <a:latin typeface="Arial" charset="0"/>
                </a:rPr>
                <a:t>Информация о параметрах ВНА</a:t>
              </a:r>
            </a:p>
          </p:txBody>
        </p:sp>
        <p:sp>
          <p:nvSpPr>
            <p:cNvPr id="19" name="Прямоугольник 18"/>
            <p:cNvSpPr/>
            <p:nvPr/>
          </p:nvSpPr>
          <p:spPr bwMode="auto">
            <a:xfrm>
              <a:off x="2811266" y="3429431"/>
              <a:ext cx="1576263"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Пересчет амортизации пропорционально выработке</a:t>
              </a:r>
              <a:endParaRPr kumimoji="0" lang="ru-RU" sz="1300" b="0" i="0" u="none" strike="noStrike" cap="none" normalizeH="0" baseline="0" dirty="0" smtClean="0">
                <a:ln>
                  <a:noFill/>
                </a:ln>
                <a:solidFill>
                  <a:schemeClr val="tx1"/>
                </a:solidFill>
                <a:effectLst/>
                <a:latin typeface="Arial" charset="0"/>
              </a:endParaRPr>
            </a:p>
          </p:txBody>
        </p:sp>
        <p:sp>
          <p:nvSpPr>
            <p:cNvPr id="21" name="Прямоугольник 20"/>
            <p:cNvSpPr/>
            <p:nvPr/>
          </p:nvSpPr>
          <p:spPr bwMode="auto">
            <a:xfrm>
              <a:off x="4775969" y="3429431"/>
              <a:ext cx="1576263"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Корректировка финансового результата </a:t>
              </a:r>
              <a:r>
                <a:rPr lang="ru-RU" sz="1300" dirty="0" smtClean="0">
                  <a:solidFill>
                    <a:schemeClr val="tx1"/>
                  </a:solidFill>
                  <a:latin typeface="Arial" charset="0"/>
                </a:rPr>
                <a:t>от </a:t>
              </a:r>
              <a:r>
                <a:rPr lang="ru-RU" sz="1300" b="0" dirty="0" smtClean="0">
                  <a:solidFill>
                    <a:schemeClr val="tx1"/>
                  </a:solidFill>
                  <a:latin typeface="Arial" charset="0"/>
                </a:rPr>
                <a:t>выбытия </a:t>
              </a:r>
              <a:endParaRPr kumimoji="0" lang="ru-RU" sz="1300" b="0" i="0" u="none" strike="noStrike" cap="none" normalizeH="0" baseline="0" dirty="0" smtClean="0">
                <a:ln>
                  <a:noFill/>
                </a:ln>
                <a:solidFill>
                  <a:schemeClr val="tx1"/>
                </a:solidFill>
                <a:effectLst/>
                <a:latin typeface="Arial" charset="0"/>
              </a:endParaRPr>
            </a:p>
          </p:txBody>
        </p:sp>
        <p:grpSp>
          <p:nvGrpSpPr>
            <p:cNvPr id="27" name="Группа 1"/>
            <p:cNvGrpSpPr>
              <a:grpSpLocks/>
            </p:cNvGrpSpPr>
            <p:nvPr/>
          </p:nvGrpSpPr>
          <p:grpSpPr bwMode="auto">
            <a:xfrm>
              <a:off x="5065891" y="4715378"/>
              <a:ext cx="925862" cy="466868"/>
              <a:chOff x="5633938" y="1700501"/>
              <a:chExt cx="4103735" cy="1555080"/>
            </a:xfrm>
          </p:grpSpPr>
          <p:pic>
            <p:nvPicPr>
              <p:cNvPr id="28" name="Picture 16"/>
              <p:cNvPicPr>
                <a:picLocks noChangeAspect="1" noChangeArrowheads="1"/>
              </p:cNvPicPr>
              <p:nvPr/>
            </p:nvPicPr>
            <p:blipFill>
              <a:blip r:embed="rId5"/>
              <a:srcRect/>
              <a:stretch>
                <a:fillRect/>
              </a:stretch>
            </p:blipFill>
            <p:spPr bwMode="auto">
              <a:xfrm>
                <a:off x="5633938" y="1700501"/>
                <a:ext cx="2740024" cy="1555080"/>
              </a:xfrm>
              <a:prstGeom prst="rect">
                <a:avLst/>
              </a:prstGeom>
              <a:noFill/>
              <a:ln w="9525">
                <a:noFill/>
                <a:miter lim="800000"/>
                <a:headEnd/>
                <a:tailEnd/>
              </a:ln>
            </p:spPr>
          </p:pic>
          <p:pic>
            <p:nvPicPr>
              <p:cNvPr id="29" name="Picture 17"/>
              <p:cNvPicPr>
                <a:picLocks noChangeAspect="1" noChangeArrowheads="1"/>
              </p:cNvPicPr>
              <p:nvPr/>
            </p:nvPicPr>
            <p:blipFill>
              <a:blip r:embed="rId6"/>
              <a:srcRect/>
              <a:stretch>
                <a:fillRect/>
              </a:stretch>
            </p:blipFill>
            <p:spPr bwMode="auto">
              <a:xfrm>
                <a:off x="8442250" y="1709761"/>
                <a:ext cx="1295423" cy="1545820"/>
              </a:xfrm>
              <a:prstGeom prst="rect">
                <a:avLst/>
              </a:prstGeom>
              <a:noFill/>
              <a:ln w="9525">
                <a:noFill/>
                <a:miter lim="800000"/>
                <a:headEnd/>
                <a:tailEnd/>
              </a:ln>
            </p:spPr>
          </p:pic>
        </p:grpSp>
        <p:sp>
          <p:nvSpPr>
            <p:cNvPr id="30" name="TextBox 29"/>
            <p:cNvSpPr txBox="1"/>
            <p:nvPr/>
          </p:nvSpPr>
          <p:spPr>
            <a:xfrm>
              <a:off x="4739171" y="5282381"/>
              <a:ext cx="1583067" cy="400110"/>
            </a:xfrm>
            <a:prstGeom prst="rect">
              <a:avLst/>
            </a:prstGeom>
            <a:noFill/>
          </p:spPr>
          <p:txBody>
            <a:bodyPr wrap="square" rtlCol="0">
              <a:spAutoFit/>
            </a:bodyPr>
            <a:lstStyle/>
            <a:p>
              <a:pPr algn="ctr"/>
              <a:r>
                <a:rPr lang="ru-RU" dirty="0" smtClean="0"/>
                <a:t>МСФО</a:t>
              </a:r>
              <a:r>
                <a:rPr lang="en-US" b="0" dirty="0" smtClean="0"/>
                <a:t> 16</a:t>
              </a:r>
              <a:endParaRPr lang="ru-RU" b="0" dirty="0"/>
            </a:p>
          </p:txBody>
        </p:sp>
        <p:grpSp>
          <p:nvGrpSpPr>
            <p:cNvPr id="31" name="Группа 1"/>
            <p:cNvGrpSpPr>
              <a:grpSpLocks/>
            </p:cNvGrpSpPr>
            <p:nvPr/>
          </p:nvGrpSpPr>
          <p:grpSpPr bwMode="auto">
            <a:xfrm>
              <a:off x="6930085" y="4715378"/>
              <a:ext cx="925862" cy="466868"/>
              <a:chOff x="5633938" y="1700501"/>
              <a:chExt cx="4103735" cy="1555080"/>
            </a:xfrm>
          </p:grpSpPr>
          <p:pic>
            <p:nvPicPr>
              <p:cNvPr id="32" name="Picture 16"/>
              <p:cNvPicPr>
                <a:picLocks noChangeAspect="1" noChangeArrowheads="1"/>
              </p:cNvPicPr>
              <p:nvPr/>
            </p:nvPicPr>
            <p:blipFill>
              <a:blip r:embed="rId5"/>
              <a:srcRect/>
              <a:stretch>
                <a:fillRect/>
              </a:stretch>
            </p:blipFill>
            <p:spPr bwMode="auto">
              <a:xfrm>
                <a:off x="5633938" y="1700501"/>
                <a:ext cx="2740024" cy="1555080"/>
              </a:xfrm>
              <a:prstGeom prst="rect">
                <a:avLst/>
              </a:prstGeom>
              <a:noFill/>
              <a:ln w="9525">
                <a:noFill/>
                <a:miter lim="800000"/>
                <a:headEnd/>
                <a:tailEnd/>
              </a:ln>
            </p:spPr>
          </p:pic>
          <p:pic>
            <p:nvPicPr>
              <p:cNvPr id="33" name="Picture 17"/>
              <p:cNvPicPr>
                <a:picLocks noChangeAspect="1" noChangeArrowheads="1"/>
              </p:cNvPicPr>
              <p:nvPr/>
            </p:nvPicPr>
            <p:blipFill>
              <a:blip r:embed="rId6"/>
              <a:srcRect/>
              <a:stretch>
                <a:fillRect/>
              </a:stretch>
            </p:blipFill>
            <p:spPr bwMode="auto">
              <a:xfrm>
                <a:off x="8442250" y="1709761"/>
                <a:ext cx="1295423" cy="1545820"/>
              </a:xfrm>
              <a:prstGeom prst="rect">
                <a:avLst/>
              </a:prstGeom>
              <a:noFill/>
              <a:ln w="9525">
                <a:noFill/>
                <a:miter lim="800000"/>
                <a:headEnd/>
                <a:tailEnd/>
              </a:ln>
            </p:spPr>
          </p:pic>
        </p:grpSp>
        <p:sp>
          <p:nvSpPr>
            <p:cNvPr id="34" name="TextBox 33"/>
            <p:cNvSpPr txBox="1"/>
            <p:nvPr/>
          </p:nvSpPr>
          <p:spPr>
            <a:xfrm>
              <a:off x="6603365" y="5282381"/>
              <a:ext cx="1667731" cy="400110"/>
            </a:xfrm>
            <a:prstGeom prst="rect">
              <a:avLst/>
            </a:prstGeom>
            <a:noFill/>
          </p:spPr>
          <p:txBody>
            <a:bodyPr wrap="square" rtlCol="0">
              <a:spAutoFit/>
            </a:bodyPr>
            <a:lstStyle/>
            <a:p>
              <a:pPr algn="ctr"/>
              <a:r>
                <a:rPr lang="ru-RU" dirty="0" smtClean="0"/>
                <a:t>МСФО</a:t>
              </a:r>
              <a:r>
                <a:rPr lang="en-US" b="0" dirty="0" smtClean="0"/>
                <a:t> 38</a:t>
              </a:r>
              <a:endParaRPr lang="ru-RU" b="0" dirty="0"/>
            </a:p>
          </p:txBody>
        </p:sp>
        <p:sp>
          <p:nvSpPr>
            <p:cNvPr id="37" name="Прямоугольник 36"/>
            <p:cNvSpPr/>
            <p:nvPr/>
          </p:nvSpPr>
          <p:spPr bwMode="auto">
            <a:xfrm>
              <a:off x="6628843" y="2067450"/>
              <a:ext cx="1576263" cy="990132"/>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Группировка расходов будущих периодов (РБП) по видам</a:t>
              </a:r>
              <a:endParaRPr kumimoji="0" lang="ru-RU" sz="1300" b="0" i="0" u="none" strike="noStrike" cap="none" normalizeH="0" baseline="0" dirty="0" smtClean="0">
                <a:ln>
                  <a:noFill/>
                </a:ln>
                <a:solidFill>
                  <a:schemeClr val="tx1"/>
                </a:solidFill>
                <a:effectLst/>
                <a:latin typeface="Arial" charset="0"/>
              </a:endParaRPr>
            </a:p>
          </p:txBody>
        </p:sp>
        <p:sp>
          <p:nvSpPr>
            <p:cNvPr id="39" name="Прямоугольник 38"/>
            <p:cNvSpPr/>
            <p:nvPr/>
          </p:nvSpPr>
          <p:spPr bwMode="auto">
            <a:xfrm>
              <a:off x="6628842" y="3429431"/>
              <a:ext cx="1576263"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Перенос РБП в НМА, отнесение РБП на затраты</a:t>
              </a:r>
              <a:endParaRPr kumimoji="0" lang="ru-RU" sz="1300" b="0" i="0" u="none" strike="noStrike" cap="none" normalizeH="0" baseline="0" dirty="0" smtClean="0">
                <a:ln>
                  <a:noFill/>
                </a:ln>
                <a:solidFill>
                  <a:schemeClr val="tx1"/>
                </a:solidFill>
                <a:effectLst/>
                <a:latin typeface="Arial" charset="0"/>
              </a:endParaRPr>
            </a:p>
          </p:txBody>
        </p:sp>
        <p:sp>
          <p:nvSpPr>
            <p:cNvPr id="42" name="Прямоугольник 41"/>
            <p:cNvSpPr/>
            <p:nvPr/>
          </p:nvSpPr>
          <p:spPr bwMode="auto">
            <a:xfrm>
              <a:off x="2811266" y="4793407"/>
              <a:ext cx="1576263"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Переоценка, обесценение, </a:t>
              </a:r>
              <a:r>
                <a:rPr lang="ru-RU" sz="1300" b="0" dirty="0" err="1" smtClean="0">
                  <a:solidFill>
                    <a:schemeClr val="tx1"/>
                  </a:solidFill>
                  <a:latin typeface="Arial" charset="0"/>
                </a:rPr>
                <a:t>внеоборотных</a:t>
              </a:r>
              <a:r>
                <a:rPr lang="ru-RU" sz="1300" b="0" dirty="0" smtClean="0">
                  <a:solidFill>
                    <a:schemeClr val="tx1"/>
                  </a:solidFill>
                  <a:latin typeface="Arial" charset="0"/>
                </a:rPr>
                <a:t> активов</a:t>
              </a:r>
              <a:endParaRPr kumimoji="0" lang="ru-RU" sz="1300" b="0" i="0" u="none" strike="noStrike" cap="none" normalizeH="0" baseline="0" dirty="0" smtClean="0">
                <a:ln>
                  <a:noFill/>
                </a:ln>
                <a:solidFill>
                  <a:schemeClr val="tx1"/>
                </a:solidFill>
                <a:effectLst/>
                <a:latin typeface="Arial" charset="0"/>
              </a:endParaRPr>
            </a:p>
          </p:txBody>
        </p:sp>
        <p:grpSp>
          <p:nvGrpSpPr>
            <p:cNvPr id="44" name="Группа 1"/>
            <p:cNvGrpSpPr>
              <a:grpSpLocks/>
            </p:cNvGrpSpPr>
            <p:nvPr/>
          </p:nvGrpSpPr>
          <p:grpSpPr bwMode="auto">
            <a:xfrm>
              <a:off x="3113012" y="5884130"/>
              <a:ext cx="925862" cy="466868"/>
              <a:chOff x="5633938" y="1700501"/>
              <a:chExt cx="4103735" cy="1555080"/>
            </a:xfrm>
          </p:grpSpPr>
          <p:pic>
            <p:nvPicPr>
              <p:cNvPr id="45" name="Picture 16"/>
              <p:cNvPicPr>
                <a:picLocks noChangeAspect="1" noChangeArrowheads="1"/>
              </p:cNvPicPr>
              <p:nvPr/>
            </p:nvPicPr>
            <p:blipFill>
              <a:blip r:embed="rId5"/>
              <a:srcRect/>
              <a:stretch>
                <a:fillRect/>
              </a:stretch>
            </p:blipFill>
            <p:spPr bwMode="auto">
              <a:xfrm>
                <a:off x="5633938" y="1700501"/>
                <a:ext cx="2740024" cy="1555080"/>
              </a:xfrm>
              <a:prstGeom prst="rect">
                <a:avLst/>
              </a:prstGeom>
              <a:noFill/>
              <a:ln w="9525">
                <a:noFill/>
                <a:miter lim="800000"/>
                <a:headEnd/>
                <a:tailEnd/>
              </a:ln>
            </p:spPr>
          </p:pic>
          <p:pic>
            <p:nvPicPr>
              <p:cNvPr id="47" name="Picture 17"/>
              <p:cNvPicPr>
                <a:picLocks noChangeAspect="1" noChangeArrowheads="1"/>
              </p:cNvPicPr>
              <p:nvPr/>
            </p:nvPicPr>
            <p:blipFill>
              <a:blip r:embed="rId6"/>
              <a:srcRect/>
              <a:stretch>
                <a:fillRect/>
              </a:stretch>
            </p:blipFill>
            <p:spPr bwMode="auto">
              <a:xfrm>
                <a:off x="8442250" y="1709761"/>
                <a:ext cx="1295423" cy="1545820"/>
              </a:xfrm>
              <a:prstGeom prst="rect">
                <a:avLst/>
              </a:prstGeom>
              <a:noFill/>
              <a:ln w="9525">
                <a:noFill/>
                <a:miter lim="800000"/>
                <a:headEnd/>
                <a:tailEnd/>
              </a:ln>
            </p:spPr>
          </p:pic>
        </p:grpSp>
        <p:sp>
          <p:nvSpPr>
            <p:cNvPr id="48" name="TextBox 47"/>
            <p:cNvSpPr txBox="1"/>
            <p:nvPr/>
          </p:nvSpPr>
          <p:spPr>
            <a:xfrm>
              <a:off x="2435574" y="6350998"/>
              <a:ext cx="2183309" cy="707886"/>
            </a:xfrm>
            <a:prstGeom prst="rect">
              <a:avLst/>
            </a:prstGeom>
            <a:noFill/>
          </p:spPr>
          <p:txBody>
            <a:bodyPr wrap="square" rtlCol="0">
              <a:spAutoFit/>
            </a:bodyPr>
            <a:lstStyle/>
            <a:p>
              <a:pPr algn="ctr"/>
              <a:r>
                <a:rPr lang="ru-RU" dirty="0" smtClean="0"/>
                <a:t>МСФО</a:t>
              </a:r>
              <a:r>
                <a:rPr lang="en-US" b="0" dirty="0" smtClean="0"/>
                <a:t> </a:t>
              </a:r>
              <a:r>
                <a:rPr lang="ru-RU" b="0" dirty="0" smtClean="0"/>
                <a:t>36</a:t>
              </a:r>
              <a:r>
                <a:rPr lang="en-US" b="0" dirty="0" smtClean="0"/>
                <a:t>, </a:t>
              </a:r>
              <a:r>
                <a:rPr lang="ru-RU" dirty="0" smtClean="0"/>
                <a:t>МСФО</a:t>
              </a:r>
              <a:r>
                <a:rPr lang="en-US" b="0" dirty="0" smtClean="0"/>
                <a:t> 40</a:t>
              </a:r>
              <a:endParaRPr lang="ru-RU" b="0" dirty="0"/>
            </a:p>
          </p:txBody>
        </p:sp>
        <p:sp>
          <p:nvSpPr>
            <p:cNvPr id="52" name="TextBox 51"/>
            <p:cNvSpPr txBox="1"/>
            <p:nvPr/>
          </p:nvSpPr>
          <p:spPr>
            <a:xfrm>
              <a:off x="928427" y="2303708"/>
              <a:ext cx="1269487" cy="646331"/>
            </a:xfrm>
            <a:prstGeom prst="rect">
              <a:avLst/>
            </a:prstGeom>
            <a:noFill/>
          </p:spPr>
          <p:txBody>
            <a:bodyPr wrap="square" rtlCol="0">
              <a:spAutoFit/>
            </a:bodyPr>
            <a:lstStyle/>
            <a:p>
              <a:pPr algn="ctr"/>
              <a:r>
                <a:rPr lang="ru-RU" sz="1200" b="1" dirty="0" smtClean="0"/>
                <a:t>Исходная информация для ввода</a:t>
              </a:r>
              <a:endParaRPr lang="ru-RU" sz="1200" b="1" dirty="0"/>
            </a:p>
          </p:txBody>
        </p:sp>
      </p:grpSp>
      <p:sp>
        <p:nvSpPr>
          <p:cNvPr id="53" name="TextBox 52"/>
          <p:cNvSpPr txBox="1"/>
          <p:nvPr/>
        </p:nvSpPr>
        <p:spPr>
          <a:xfrm>
            <a:off x="782232" y="3593368"/>
            <a:ext cx="1561877" cy="461665"/>
          </a:xfrm>
          <a:prstGeom prst="rect">
            <a:avLst/>
          </a:prstGeom>
          <a:noFill/>
        </p:spPr>
        <p:txBody>
          <a:bodyPr wrap="square" rtlCol="0">
            <a:spAutoFit/>
          </a:bodyPr>
          <a:lstStyle/>
          <a:p>
            <a:pPr algn="ctr"/>
            <a:r>
              <a:rPr lang="ru-RU" sz="1200" b="1" dirty="0" smtClean="0"/>
              <a:t>Автоматический расчет</a:t>
            </a:r>
            <a:endParaRPr lang="ru-RU" sz="1200" b="1" dirty="0"/>
          </a:p>
        </p:txBody>
      </p:sp>
      <p:sp>
        <p:nvSpPr>
          <p:cNvPr id="54"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12</a:t>
            </a:fld>
            <a:endParaRPr lang="ru-RU" altLang="ru-RU" dirty="0"/>
          </a:p>
        </p:txBody>
      </p:sp>
    </p:spTree>
    <p:extLst>
      <p:ext uri="{BB962C8B-B14F-4D97-AF65-F5344CB8AC3E}">
        <p14:creationId xmlns:p14="http://schemas.microsoft.com/office/powerpoint/2010/main" val="101321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692275" y="152400"/>
            <a:ext cx="6984181" cy="1081088"/>
          </a:xfrm>
        </p:spPr>
        <p:txBody>
          <a:bodyPr/>
          <a:lstStyle/>
          <a:p>
            <a:r>
              <a:rPr lang="ru-RU" dirty="0"/>
              <a:t>3. МСФО НА УРОВНЕ КОМПАНИИ. </a:t>
            </a:r>
            <a:r>
              <a:rPr lang="ru-RU" altLang="ru-RU" dirty="0" smtClean="0"/>
              <a:t>ПАРАЛЕЛЬНЫЙ УЧЁТ ПО ВЫБОРОЧНЫМ ОБЪЕКТАМ</a:t>
            </a:r>
          </a:p>
        </p:txBody>
      </p:sp>
      <p:sp>
        <p:nvSpPr>
          <p:cNvPr id="4" name="Номер слайда 3"/>
          <p:cNvSpPr>
            <a:spLocks noGrp="1"/>
          </p:cNvSpPr>
          <p:nvPr>
            <p:ph type="sldNum" sz="quarter" idx="11"/>
          </p:nvPr>
        </p:nvSpPr>
        <p:spPr/>
        <p:txBody>
          <a:bodyPr/>
          <a:lstStyle/>
          <a:p>
            <a:pPr>
              <a:defRPr/>
            </a:pPr>
            <a:fld id="{C590AB3C-DAE9-4B7E-9BE0-6E242061DBED}" type="slidenum">
              <a:rPr lang="ru-RU" altLang="ru-RU" smtClean="0"/>
              <a:pPr>
                <a:defRPr/>
              </a:pPr>
              <a:t>13</a:t>
            </a:fld>
            <a:endParaRPr lang="ru-RU" altLang="ru-RU" dirty="0"/>
          </a:p>
        </p:txBody>
      </p:sp>
      <p:pic>
        <p:nvPicPr>
          <p:cNvPr id="1026" name="Picture 2" descr="C:\Users\Shuklov_L\Desktop\скриншот1_презентация.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680" y="4581128"/>
            <a:ext cx="5975583" cy="2026683"/>
          </a:xfrm>
          <a:prstGeom prst="rect">
            <a:avLst/>
          </a:prstGeom>
          <a:noFill/>
          <a:extLst>
            <a:ext uri="{909E8E84-426E-40DD-AFC4-6F175D3DCCD1}">
              <a14:hiddenFill xmlns:a14="http://schemas.microsoft.com/office/drawing/2010/main">
                <a:solidFill>
                  <a:srgbClr val="FFFFFF"/>
                </a:solidFill>
              </a14:hiddenFill>
            </a:ext>
          </a:extLst>
        </p:spPr>
      </p:pic>
      <p:sp>
        <p:nvSpPr>
          <p:cNvPr id="29" name="Прямоугольник 28"/>
          <p:cNvSpPr/>
          <p:nvPr/>
        </p:nvSpPr>
        <p:spPr bwMode="auto">
          <a:xfrm>
            <a:off x="4949666" y="2355928"/>
            <a:ext cx="1666276" cy="990132"/>
          </a:xfrm>
          <a:prstGeom prst="rect">
            <a:avLst/>
          </a:prstGeom>
          <a:solidFill>
            <a:schemeClr val="accent5">
              <a:lumMod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ru-RU" sz="1300" dirty="0" smtClean="0"/>
              <a:t>Здания и сооружения</a:t>
            </a:r>
            <a:endParaRPr lang="ru-RU" sz="1300" dirty="0"/>
          </a:p>
        </p:txBody>
      </p:sp>
      <p:sp>
        <p:nvSpPr>
          <p:cNvPr id="30" name="Прямоугольник 29"/>
          <p:cNvSpPr/>
          <p:nvPr/>
        </p:nvSpPr>
        <p:spPr bwMode="auto">
          <a:xfrm>
            <a:off x="3158478" y="2546706"/>
            <a:ext cx="1666276" cy="990132"/>
          </a:xfrm>
          <a:prstGeom prst="rect">
            <a:avLst/>
          </a:prstGeom>
          <a:solidFill>
            <a:schemeClr val="bg1">
              <a:lumMod val="9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Машины и оборудование</a:t>
            </a:r>
            <a:endParaRPr kumimoji="0" lang="ru-RU" sz="1300" b="0" i="0" u="none" strike="noStrike" cap="none" normalizeH="0" baseline="0" dirty="0" smtClean="0">
              <a:ln>
                <a:noFill/>
              </a:ln>
              <a:solidFill>
                <a:schemeClr val="tx1"/>
              </a:solidFill>
              <a:effectLst/>
              <a:latin typeface="Arial" charset="0"/>
            </a:endParaRPr>
          </a:p>
        </p:txBody>
      </p:sp>
      <p:sp>
        <p:nvSpPr>
          <p:cNvPr id="31" name="Прямоугольник 30"/>
          <p:cNvSpPr/>
          <p:nvPr/>
        </p:nvSpPr>
        <p:spPr bwMode="auto">
          <a:xfrm>
            <a:off x="6758878" y="2546706"/>
            <a:ext cx="1666276" cy="990132"/>
          </a:xfrm>
          <a:prstGeom prst="rect">
            <a:avLst/>
          </a:prstGeom>
          <a:solidFill>
            <a:schemeClr val="bg1">
              <a:lumMod val="9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dirty="0">
                <a:solidFill>
                  <a:schemeClr val="tx1"/>
                </a:solidFill>
                <a:latin typeface="Arial" charset="0"/>
              </a:rPr>
              <a:t>Транспорт</a:t>
            </a:r>
          </a:p>
        </p:txBody>
      </p:sp>
      <p:pic>
        <p:nvPicPr>
          <p:cNvPr id="33" name="Picture 24"/>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27030" y="3239976"/>
            <a:ext cx="4492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4"/>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09416" y="3338794"/>
            <a:ext cx="4492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Прямоугольник 35"/>
          <p:cNvSpPr/>
          <p:nvPr/>
        </p:nvSpPr>
        <p:spPr bwMode="auto">
          <a:xfrm>
            <a:off x="3150164" y="3717020"/>
            <a:ext cx="5266676" cy="404664"/>
          </a:xfrm>
          <a:prstGeom prst="rect">
            <a:avLst/>
          </a:prstGeom>
          <a:solidFill>
            <a:schemeClr val="bg1">
              <a:lumMod val="9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Трансляция</a:t>
            </a:r>
            <a:endParaRPr kumimoji="0" lang="ru-RU" sz="1300" b="0" i="0" u="none" strike="noStrike" cap="none" normalizeH="0" baseline="0" dirty="0" smtClean="0">
              <a:ln>
                <a:noFill/>
              </a:ln>
              <a:solidFill>
                <a:schemeClr val="tx1"/>
              </a:solidFill>
              <a:effectLst/>
              <a:latin typeface="Arial" charset="0"/>
            </a:endParaRPr>
          </a:p>
        </p:txBody>
      </p:sp>
      <p:sp>
        <p:nvSpPr>
          <p:cNvPr id="37" name="Прямоугольник 36"/>
          <p:cNvSpPr/>
          <p:nvPr/>
        </p:nvSpPr>
        <p:spPr bwMode="auto">
          <a:xfrm>
            <a:off x="3151280" y="1733135"/>
            <a:ext cx="5266676" cy="404664"/>
          </a:xfrm>
          <a:prstGeom prst="rect">
            <a:avLst/>
          </a:prstGeom>
          <a:solidFill>
            <a:schemeClr val="accent5">
              <a:lumMod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Параллельный учет</a:t>
            </a:r>
            <a:endParaRPr kumimoji="0" lang="ru-RU" sz="1300" b="0" i="0" u="none" strike="noStrike" cap="none" normalizeH="0" baseline="0" dirty="0" smtClean="0">
              <a:ln>
                <a:noFill/>
              </a:ln>
              <a:solidFill>
                <a:schemeClr val="tx1"/>
              </a:solidFill>
              <a:effectLst/>
              <a:latin typeface="Arial" charset="0"/>
            </a:endParaRPr>
          </a:p>
        </p:txBody>
      </p:sp>
      <p:cxnSp>
        <p:nvCxnSpPr>
          <p:cNvPr id="38" name="Соединительная линия уступом 37"/>
          <p:cNvCxnSpPr>
            <a:stCxn id="30" idx="1"/>
            <a:endCxn id="36" idx="1"/>
          </p:cNvCxnSpPr>
          <p:nvPr/>
        </p:nvCxnSpPr>
        <p:spPr bwMode="auto">
          <a:xfrm rot="10800000" flipV="1">
            <a:off x="3150164" y="3041772"/>
            <a:ext cx="8314" cy="877580"/>
          </a:xfrm>
          <a:prstGeom prst="bentConnector3">
            <a:avLst>
              <a:gd name="adj1" fmla="val 2849579"/>
            </a:avLst>
          </a:prstGeom>
          <a:ln w="25400">
            <a:solidFill>
              <a:schemeClr val="bg2">
                <a:lumMod val="75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39" name="Соединительная линия уступом 38"/>
          <p:cNvCxnSpPr>
            <a:stCxn id="31" idx="3"/>
            <a:endCxn id="36" idx="3"/>
          </p:cNvCxnSpPr>
          <p:nvPr/>
        </p:nvCxnSpPr>
        <p:spPr bwMode="auto">
          <a:xfrm flipH="1">
            <a:off x="8416840" y="3041772"/>
            <a:ext cx="8314" cy="877580"/>
          </a:xfrm>
          <a:prstGeom prst="bentConnector3">
            <a:avLst>
              <a:gd name="adj1" fmla="val -2749579"/>
            </a:avLst>
          </a:prstGeom>
          <a:ln w="25400">
            <a:solidFill>
              <a:schemeClr val="bg2">
                <a:lumMod val="75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40" name="Соединительная линия уступом 39"/>
          <p:cNvCxnSpPr>
            <a:stCxn id="29" idx="0"/>
            <a:endCxn id="37" idx="2"/>
          </p:cNvCxnSpPr>
          <p:nvPr/>
        </p:nvCxnSpPr>
        <p:spPr bwMode="auto">
          <a:xfrm rot="5400000" flipH="1" flipV="1">
            <a:off x="5674647" y="2245957"/>
            <a:ext cx="218129" cy="1814"/>
          </a:xfrm>
          <a:prstGeom prst="bentConnector3">
            <a:avLst>
              <a:gd name="adj1" fmla="val 50000"/>
            </a:avLst>
          </a:prstGeom>
          <a:ln w="25400">
            <a:solidFill>
              <a:schemeClr val="accent1">
                <a:lumMod val="75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62" name="Соединительная линия уступом 61"/>
          <p:cNvCxnSpPr/>
          <p:nvPr/>
        </p:nvCxnSpPr>
        <p:spPr bwMode="auto">
          <a:xfrm rot="16200000" flipV="1">
            <a:off x="180419" y="3788134"/>
            <a:ext cx="5184576" cy="1812"/>
          </a:xfrm>
          <a:prstGeom prst="bentConnector3">
            <a:avLst>
              <a:gd name="adj1" fmla="val 50000"/>
            </a:avLst>
          </a:prstGeom>
          <a:ln w="19050">
            <a:solidFill>
              <a:schemeClr val="bg2"/>
            </a:solidFill>
            <a:prstDash val="dash"/>
            <a:headEnd type="arrow" w="med" len="med"/>
            <a:tailEnd type="arrow" w="med" len="med"/>
          </a:ln>
          <a:extLst/>
        </p:spPr>
        <p:style>
          <a:lnRef idx="1">
            <a:schemeClr val="accent4"/>
          </a:lnRef>
          <a:fillRef idx="0">
            <a:schemeClr val="accent4"/>
          </a:fillRef>
          <a:effectRef idx="0">
            <a:schemeClr val="accent4"/>
          </a:effectRef>
          <a:fontRef idx="minor">
            <a:schemeClr val="tx1"/>
          </a:fontRef>
        </p:style>
      </p:cxnSp>
      <p:sp>
        <p:nvSpPr>
          <p:cNvPr id="65" name="TextBox 64"/>
          <p:cNvSpPr txBox="1"/>
          <p:nvPr/>
        </p:nvSpPr>
        <p:spPr>
          <a:xfrm>
            <a:off x="790944" y="1296756"/>
            <a:ext cx="1332783" cy="461665"/>
          </a:xfrm>
          <a:prstGeom prst="rect">
            <a:avLst/>
          </a:prstGeom>
          <a:noFill/>
        </p:spPr>
        <p:txBody>
          <a:bodyPr wrap="square" rtlCol="0">
            <a:spAutoFit/>
          </a:bodyPr>
          <a:lstStyle/>
          <a:p>
            <a:pPr algn="ctr"/>
            <a:r>
              <a:rPr lang="ru-RU" sz="1200" b="1" dirty="0" smtClean="0"/>
              <a:t>Практическая потребность</a:t>
            </a:r>
            <a:endParaRPr lang="ru-RU" sz="1200" b="1" dirty="0"/>
          </a:p>
        </p:txBody>
      </p:sp>
      <p:sp>
        <p:nvSpPr>
          <p:cNvPr id="66" name="TextBox 65"/>
          <p:cNvSpPr txBox="1"/>
          <p:nvPr/>
        </p:nvSpPr>
        <p:spPr>
          <a:xfrm>
            <a:off x="4509416" y="1288236"/>
            <a:ext cx="2330894" cy="276999"/>
          </a:xfrm>
          <a:prstGeom prst="rect">
            <a:avLst/>
          </a:prstGeom>
          <a:noFill/>
        </p:spPr>
        <p:txBody>
          <a:bodyPr wrap="square" rtlCol="0">
            <a:spAutoFit/>
          </a:bodyPr>
          <a:lstStyle/>
          <a:p>
            <a:pPr algn="ctr"/>
            <a:r>
              <a:rPr lang="ru-RU" sz="1200" b="1" dirty="0" smtClean="0"/>
              <a:t>Реализация в системе</a:t>
            </a:r>
            <a:endParaRPr lang="ru-RU" sz="1200" b="1" dirty="0"/>
          </a:p>
        </p:txBody>
      </p:sp>
      <p:sp>
        <p:nvSpPr>
          <p:cNvPr id="25" name="Прямоугольная выноска 24"/>
          <p:cNvSpPr/>
          <p:nvPr/>
        </p:nvSpPr>
        <p:spPr bwMode="auto">
          <a:xfrm>
            <a:off x="395536" y="5301208"/>
            <a:ext cx="1458204" cy="1023160"/>
          </a:xfrm>
          <a:prstGeom prst="wedgeRectCallout">
            <a:avLst>
              <a:gd name="adj1" fmla="val 103393"/>
              <a:gd name="adj2" fmla="val -65586"/>
            </a:avLst>
          </a:prstGeom>
          <a:solidFill>
            <a:schemeClr val="accent3">
              <a:lumMod val="95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endParaRPr lang="ru-RU" sz="1200" dirty="0"/>
          </a:p>
        </p:txBody>
      </p:sp>
      <p:sp>
        <p:nvSpPr>
          <p:cNvPr id="26" name="Прямоугольник 25"/>
          <p:cNvSpPr/>
          <p:nvPr/>
        </p:nvSpPr>
        <p:spPr bwMode="auto">
          <a:xfrm>
            <a:off x="251520" y="1844824"/>
            <a:ext cx="2088232" cy="4824535"/>
          </a:xfrm>
          <a:prstGeom prst="rect">
            <a:avLst/>
          </a:prstGeom>
          <a:solidFill>
            <a:schemeClr val="bg1">
              <a:lumMod val="9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r>
              <a:rPr lang="ru-RU" sz="1400" dirty="0">
                <a:solidFill>
                  <a:schemeClr val="tx1"/>
                </a:solidFill>
                <a:latin typeface="+mj-lt"/>
              </a:rPr>
              <a:t>Стоимость мелких </a:t>
            </a:r>
            <a:r>
              <a:rPr lang="ru-RU" sz="1400" dirty="0" smtClean="0">
                <a:solidFill>
                  <a:schemeClr val="tx1"/>
                </a:solidFill>
                <a:latin typeface="+mj-lt"/>
              </a:rPr>
              <a:t>объектов, </a:t>
            </a:r>
            <a:r>
              <a:rPr lang="ru-RU" sz="1400" dirty="0">
                <a:solidFill>
                  <a:schemeClr val="tx1"/>
                </a:solidFill>
                <a:latin typeface="+mj-lt"/>
              </a:rPr>
              <a:t>таких как офисное оборудование, инвентарь</a:t>
            </a:r>
            <a:r>
              <a:rPr lang="ru-RU" sz="1400" dirty="0" smtClean="0">
                <a:solidFill>
                  <a:schemeClr val="tx1"/>
                </a:solidFill>
                <a:latin typeface="+mj-lt"/>
              </a:rPr>
              <a:t>, </a:t>
            </a:r>
            <a:r>
              <a:rPr lang="ru-RU" sz="1400" dirty="0">
                <a:solidFill>
                  <a:schemeClr val="tx1"/>
                </a:solidFill>
                <a:latin typeface="+mj-lt"/>
              </a:rPr>
              <a:t>как правило, не отличается от РСБУ и данные учета </a:t>
            </a:r>
            <a:r>
              <a:rPr lang="ru-RU" sz="1400" dirty="0" smtClean="0">
                <a:solidFill>
                  <a:schemeClr val="tx1"/>
                </a:solidFill>
                <a:latin typeface="+mj-lt"/>
              </a:rPr>
              <a:t>транслируются. </a:t>
            </a:r>
            <a:endParaRPr lang="ru-RU" sz="1400" dirty="0">
              <a:solidFill>
                <a:schemeClr val="tx1"/>
              </a:solidFill>
              <a:latin typeface="+mj-lt"/>
            </a:endParaRPr>
          </a:p>
          <a:p>
            <a:endParaRPr lang="ru-RU" sz="1400" dirty="0" smtClean="0">
              <a:solidFill>
                <a:schemeClr val="tx1"/>
              </a:solidFill>
              <a:latin typeface="+mj-lt"/>
            </a:endParaRPr>
          </a:p>
          <a:p>
            <a:r>
              <a:rPr lang="ru-RU" sz="1400" dirty="0" smtClean="0">
                <a:solidFill>
                  <a:schemeClr val="tx1"/>
                </a:solidFill>
                <a:latin typeface="+mj-lt"/>
              </a:rPr>
              <a:t>Различия касаются стоимости, даты ввода и способа амортизации зданий, сооружений, дорогостоящего оборудования.</a:t>
            </a:r>
          </a:p>
          <a:p>
            <a:endParaRPr lang="ru-RU" sz="1400" dirty="0">
              <a:solidFill>
                <a:schemeClr val="tx1"/>
              </a:solidFill>
              <a:latin typeface="+mj-lt"/>
            </a:endParaRPr>
          </a:p>
          <a:p>
            <a:r>
              <a:rPr lang="ru-RU" sz="1400" dirty="0" smtClean="0">
                <a:solidFill>
                  <a:schemeClr val="tx1"/>
                </a:solidFill>
                <a:latin typeface="+mj-lt"/>
              </a:rPr>
              <a:t>Параметры можно задавать как для групп, так и для отдельных объектов</a:t>
            </a:r>
            <a:endParaRPr lang="ru-RU" sz="1400" dirty="0">
              <a:solidFill>
                <a:schemeClr val="tx1"/>
              </a:solidFill>
              <a:latin typeface="+mj-lt"/>
            </a:endParaRPr>
          </a:p>
        </p:txBody>
      </p:sp>
    </p:spTree>
    <p:extLst>
      <p:ext uri="{BB962C8B-B14F-4D97-AF65-F5344CB8AC3E}">
        <p14:creationId xmlns:p14="http://schemas.microsoft.com/office/powerpoint/2010/main" val="845657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558201" y="3140968"/>
            <a:ext cx="5229225" cy="3562350"/>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459168" y="1233547"/>
            <a:ext cx="2713646" cy="2062103"/>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Настройки учета ВНА, в </a:t>
            </a:r>
            <a:r>
              <a:rPr lang="ru-RU" sz="1600" dirty="0" err="1"/>
              <a:t>т.ч</a:t>
            </a:r>
            <a:r>
              <a:rPr lang="ru-RU" sz="1600" dirty="0" smtClean="0"/>
              <a:t>.:</a:t>
            </a:r>
            <a:endParaRPr lang="ru-RU" sz="1600" dirty="0"/>
          </a:p>
          <a:p>
            <a:pPr marL="742950" lvl="1" indent="-285750">
              <a:buClr>
                <a:srgbClr val="58C1C9"/>
              </a:buClr>
              <a:buFont typeface="Wingdings" panose="05000000000000000000" pitchFamily="2" charset="2"/>
              <a:buChar char="§"/>
            </a:pPr>
            <a:r>
              <a:rPr lang="ru-RU" sz="1600" dirty="0"/>
              <a:t>Модель учета</a:t>
            </a:r>
          </a:p>
          <a:p>
            <a:pPr marL="742950" lvl="1" indent="-285750">
              <a:buClr>
                <a:srgbClr val="58C1C9"/>
              </a:buClr>
              <a:buFont typeface="Wingdings" panose="05000000000000000000" pitchFamily="2" charset="2"/>
              <a:buChar char="§"/>
            </a:pPr>
            <a:r>
              <a:rPr lang="ru-RU" sz="1600" dirty="0"/>
              <a:t>Параметры амортизации</a:t>
            </a:r>
          </a:p>
          <a:p>
            <a:pPr marL="742950" lvl="1" indent="-285750">
              <a:buClr>
                <a:srgbClr val="58C1C9"/>
              </a:buClr>
              <a:buFont typeface="Wingdings" panose="05000000000000000000" pitchFamily="2" charset="2"/>
              <a:buChar char="§"/>
            </a:pPr>
            <a:r>
              <a:rPr lang="ru-RU" sz="1600" dirty="0"/>
              <a:t>Параметры переоценки</a:t>
            </a:r>
          </a:p>
          <a:p>
            <a:pPr marL="285750" indent="-285750">
              <a:buClr>
                <a:srgbClr val="58C1C9"/>
              </a:buClr>
              <a:buFont typeface="Wingdings" panose="05000000000000000000" pitchFamily="2" charset="2"/>
              <a:buChar char="§"/>
            </a:pPr>
            <a:endParaRPr lang="ru-RU" sz="1600" dirty="0"/>
          </a:p>
        </p:txBody>
      </p:sp>
      <p:pic>
        <p:nvPicPr>
          <p:cNvPr id="8" name="Рисунок 7"/>
          <p:cNvPicPr>
            <a:picLocks noChangeAspect="1"/>
          </p:cNvPicPr>
          <p:nvPr/>
        </p:nvPicPr>
        <p:blipFill>
          <a:blip r:embed="rId4"/>
          <a:stretch>
            <a:fillRect/>
          </a:stretch>
        </p:blipFill>
        <p:spPr>
          <a:xfrm>
            <a:off x="5787426" y="478731"/>
            <a:ext cx="3007519" cy="5324475"/>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3172814" y="1124744"/>
            <a:ext cx="2559697" cy="2062103"/>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Документы по ВНА, в </a:t>
            </a:r>
            <a:r>
              <a:rPr lang="ru-RU" sz="1600" dirty="0" err="1"/>
              <a:t>т.ч</a:t>
            </a:r>
            <a:r>
              <a:rPr lang="ru-RU" sz="1600" dirty="0" smtClean="0"/>
              <a:t>.:</a:t>
            </a:r>
            <a:endParaRPr lang="ru-RU" sz="1600" dirty="0"/>
          </a:p>
          <a:p>
            <a:pPr marL="742950" lvl="1" indent="-285750">
              <a:buClr>
                <a:srgbClr val="58C1C9"/>
              </a:buClr>
              <a:buFont typeface="Wingdings" panose="05000000000000000000" pitchFamily="2" charset="2"/>
              <a:buChar char="§"/>
            </a:pPr>
            <a:r>
              <a:rPr lang="ru-RU" sz="1600" dirty="0"/>
              <a:t>Ввод событий ВНА</a:t>
            </a:r>
          </a:p>
          <a:p>
            <a:pPr marL="742950" lvl="1" indent="-285750">
              <a:buClr>
                <a:srgbClr val="58C1C9"/>
              </a:buClr>
              <a:buFont typeface="Wingdings" panose="05000000000000000000" pitchFamily="2" charset="2"/>
              <a:buChar char="§"/>
            </a:pPr>
            <a:r>
              <a:rPr lang="ru-RU" sz="1600" dirty="0"/>
              <a:t>Ввод остатков</a:t>
            </a:r>
          </a:p>
          <a:p>
            <a:pPr marL="742950" lvl="1" indent="-285750">
              <a:buClr>
                <a:srgbClr val="58C1C9"/>
              </a:buClr>
              <a:buFont typeface="Wingdings" panose="05000000000000000000" pitchFamily="2" charset="2"/>
              <a:buChar char="§"/>
            </a:pPr>
            <a:r>
              <a:rPr lang="ru-RU" sz="1600" dirty="0"/>
              <a:t>Поступление</a:t>
            </a:r>
          </a:p>
          <a:p>
            <a:pPr marL="742950" lvl="1" indent="-285750">
              <a:buClr>
                <a:srgbClr val="58C1C9"/>
              </a:buClr>
              <a:buFont typeface="Wingdings" panose="05000000000000000000" pitchFamily="2" charset="2"/>
              <a:buChar char="§"/>
            </a:pPr>
            <a:r>
              <a:rPr lang="ru-RU" sz="1600" dirty="0"/>
              <a:t>Амортизация</a:t>
            </a:r>
          </a:p>
          <a:p>
            <a:pPr marL="742950" lvl="1" indent="-285750">
              <a:buClr>
                <a:srgbClr val="58C1C9"/>
              </a:buClr>
              <a:buFont typeface="Wingdings" panose="05000000000000000000" pitchFamily="2" charset="2"/>
              <a:buChar char="§"/>
            </a:pPr>
            <a:r>
              <a:rPr lang="ru-RU" sz="1600" dirty="0" smtClean="0"/>
              <a:t>Выбытие</a:t>
            </a:r>
            <a:endParaRPr lang="ru-RU" sz="1600" dirty="0" smtClean="0">
              <a:solidFill>
                <a:srgbClr val="234B67"/>
              </a:solidFill>
              <a:latin typeface="Tahoma" panose="020B0604030504040204" pitchFamily="34" charset="0"/>
              <a:ea typeface="Tahoma" panose="020B0604030504040204" pitchFamily="34" charset="0"/>
              <a:cs typeface="Tahoma" panose="020B0604030504040204" pitchFamily="34" charset="0"/>
            </a:endParaRPr>
          </a:p>
        </p:txBody>
      </p:sp>
      <p:sp>
        <p:nvSpPr>
          <p:cNvPr id="10"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smtClean="0"/>
              <a:t>3. МСФО НА УРОВНЕ КОМПАНИИ. </a:t>
            </a:r>
          </a:p>
          <a:p>
            <a:r>
              <a:rPr lang="ru-RU" altLang="ru-RU" dirty="0" smtClean="0"/>
              <a:t>ПАРАЛЛЕЛЬНЫЙ </a:t>
            </a:r>
            <a:r>
              <a:rPr lang="ru-RU" altLang="ru-RU" dirty="0"/>
              <a:t>УЧЕТ ВНА</a:t>
            </a:r>
          </a:p>
        </p:txBody>
      </p:sp>
      <p:sp>
        <p:nvSpPr>
          <p:cNvPr id="11"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14</a:t>
            </a:fld>
            <a:endParaRPr lang="ru-RU" altLang="ru-RU" dirty="0"/>
          </a:p>
        </p:txBody>
      </p:sp>
    </p:spTree>
    <p:extLst>
      <p:ext uri="{BB962C8B-B14F-4D97-AF65-F5344CB8AC3E}">
        <p14:creationId xmlns:p14="http://schemas.microsoft.com/office/powerpoint/2010/main" val="3858586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5" name="Title 1"/>
          <p:cNvSpPr>
            <a:spLocks noGrp="1"/>
          </p:cNvSpPr>
          <p:nvPr>
            <p:ph type="title"/>
          </p:nvPr>
        </p:nvSpPr>
        <p:spPr>
          <a:xfrm>
            <a:off x="1647443" y="332656"/>
            <a:ext cx="7239526" cy="860425"/>
          </a:xfrm>
        </p:spPr>
        <p:txBody>
          <a:bodyPr/>
          <a:lstStyle/>
          <a:p>
            <a:r>
              <a:rPr lang="ru-RU" dirty="0"/>
              <a:t>3. МСФО НА УРОВНЕ КОМПАНИИ. </a:t>
            </a:r>
            <a:r>
              <a:rPr lang="ru-RU" altLang="en-US" dirty="0" smtClean="0"/>
              <a:t>КЛЮЧЕВЫЕ ВОЗМОЖНОСТИ ПАРАЛЛЕЛЬНОГО УЧЁТА ФИНАНСОВЫХ ИНСТРУМЕНТОВ.</a:t>
            </a:r>
            <a:endParaRPr lang="en-US" altLang="en-US" dirty="0" smtClean="0"/>
          </a:p>
        </p:txBody>
      </p:sp>
      <p:sp>
        <p:nvSpPr>
          <p:cNvPr id="47"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15</a:t>
            </a:fld>
            <a:endParaRPr lang="ru-RU" altLang="ru-RU" dirty="0"/>
          </a:p>
        </p:txBody>
      </p:sp>
      <p:sp>
        <p:nvSpPr>
          <p:cNvPr id="9" name="Прямоугольник 8"/>
          <p:cNvSpPr/>
          <p:nvPr/>
        </p:nvSpPr>
        <p:spPr bwMode="auto">
          <a:xfrm>
            <a:off x="179512" y="1556792"/>
            <a:ext cx="2321109" cy="1206156"/>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smtClean="0">
                <a:solidFill>
                  <a:schemeClr val="tx1"/>
                </a:solidFill>
                <a:latin typeface="Arial" charset="0"/>
              </a:rPr>
              <a:t>Начисление дисконта по долгосрочным договорам и его амортизация</a:t>
            </a:r>
            <a:endParaRPr kumimoji="0" lang="ru-RU" sz="1300" b="1" i="0" u="none" strike="noStrike" cap="none" normalizeH="0" baseline="0" dirty="0" smtClean="0">
              <a:ln>
                <a:noFill/>
              </a:ln>
              <a:solidFill>
                <a:schemeClr val="tx1"/>
              </a:solidFill>
              <a:effectLst/>
              <a:latin typeface="Arial" charset="0"/>
            </a:endParaRPr>
          </a:p>
        </p:txBody>
      </p:sp>
      <p:sp>
        <p:nvSpPr>
          <p:cNvPr id="11" name="Прямоугольник 10"/>
          <p:cNvSpPr/>
          <p:nvPr/>
        </p:nvSpPr>
        <p:spPr bwMode="auto">
          <a:xfrm>
            <a:off x="6565860" y="1485675"/>
            <a:ext cx="2321109" cy="12337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smtClean="0">
                <a:solidFill>
                  <a:schemeClr val="tx1"/>
                </a:solidFill>
                <a:latin typeface="Arial" charset="0"/>
              </a:rPr>
              <a:t>Включение расходов (комиссий, страховок и т.п.) в процентную ставку и признание их расходом в течение срока действия договора</a:t>
            </a:r>
            <a:endParaRPr kumimoji="0" lang="ru-RU" sz="1300" b="1" i="0" u="none" strike="noStrike" cap="none" normalizeH="0" baseline="0" dirty="0" smtClean="0">
              <a:ln>
                <a:noFill/>
              </a:ln>
              <a:solidFill>
                <a:schemeClr val="tx1"/>
              </a:solidFill>
              <a:effectLst/>
              <a:latin typeface="Arial" charset="0"/>
            </a:endParaRPr>
          </a:p>
        </p:txBody>
      </p:sp>
      <p:sp>
        <p:nvSpPr>
          <p:cNvPr id="12" name="Прямоугольник 11"/>
          <p:cNvSpPr/>
          <p:nvPr/>
        </p:nvSpPr>
        <p:spPr bwMode="auto">
          <a:xfrm>
            <a:off x="6558819" y="3378602"/>
            <a:ext cx="2321109" cy="12337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smtClean="0">
                <a:solidFill>
                  <a:schemeClr val="tx1"/>
                </a:solidFill>
                <a:latin typeface="Arial" charset="0"/>
              </a:rPr>
              <a:t>Пересчет начислений процентов по эффективной ставке по договорам с отсрочкой выплаты процентов</a:t>
            </a:r>
            <a:endParaRPr kumimoji="0" lang="ru-RU" sz="1300" b="1" i="0" u="none" strike="noStrike" cap="none" normalizeH="0" baseline="0" dirty="0" smtClean="0">
              <a:ln>
                <a:noFill/>
              </a:ln>
              <a:solidFill>
                <a:schemeClr val="tx1"/>
              </a:solidFill>
              <a:effectLst/>
              <a:latin typeface="Arial" charset="0"/>
            </a:endParaRPr>
          </a:p>
        </p:txBody>
      </p:sp>
      <p:sp>
        <p:nvSpPr>
          <p:cNvPr id="13" name="Прямоугольник 12"/>
          <p:cNvSpPr/>
          <p:nvPr/>
        </p:nvSpPr>
        <p:spPr bwMode="auto">
          <a:xfrm>
            <a:off x="6525055" y="5390607"/>
            <a:ext cx="2321109" cy="12337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smtClean="0">
                <a:solidFill>
                  <a:schemeClr val="tx1"/>
                </a:solidFill>
                <a:latin typeface="Arial" charset="0"/>
              </a:rPr>
              <a:t>Поддержка аннуитетных платежей и их распределение на основной долг и проценты</a:t>
            </a:r>
            <a:endParaRPr kumimoji="0" lang="ru-RU" sz="1300" b="1" i="0" u="none" strike="noStrike" cap="none" normalizeH="0" baseline="0" dirty="0" smtClean="0">
              <a:ln>
                <a:noFill/>
              </a:ln>
              <a:solidFill>
                <a:schemeClr val="tx1"/>
              </a:solidFill>
              <a:effectLst/>
              <a:latin typeface="Arial" charset="0"/>
            </a:endParaRPr>
          </a:p>
        </p:txBody>
      </p:sp>
      <p:sp>
        <p:nvSpPr>
          <p:cNvPr id="15" name="Прямоугольник 14"/>
          <p:cNvSpPr/>
          <p:nvPr/>
        </p:nvSpPr>
        <p:spPr bwMode="auto">
          <a:xfrm>
            <a:off x="179510" y="3378602"/>
            <a:ext cx="2321109" cy="12337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smtClean="0">
                <a:solidFill>
                  <a:schemeClr val="tx1"/>
                </a:solidFill>
                <a:latin typeface="Arial" charset="0"/>
              </a:rPr>
              <a:t>Автоматическая переоценка котируемых финансовых инструментов в соответствии с актуальными котировками</a:t>
            </a:r>
            <a:endParaRPr kumimoji="0" lang="ru-RU" sz="1300" b="1" i="0" u="none" strike="noStrike" cap="none" normalizeH="0" baseline="0" dirty="0" smtClean="0">
              <a:ln>
                <a:noFill/>
              </a:ln>
              <a:solidFill>
                <a:schemeClr val="tx1"/>
              </a:solidFill>
              <a:effectLst/>
              <a:latin typeface="Arial" charset="0"/>
            </a:endParaRPr>
          </a:p>
        </p:txBody>
      </p:sp>
      <p:sp>
        <p:nvSpPr>
          <p:cNvPr id="14" name="Прямоугольник 13"/>
          <p:cNvSpPr/>
          <p:nvPr/>
        </p:nvSpPr>
        <p:spPr bwMode="auto">
          <a:xfrm>
            <a:off x="179512" y="5157192"/>
            <a:ext cx="2321109" cy="1385570"/>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smtClean="0">
                <a:solidFill>
                  <a:schemeClr val="tx1"/>
                </a:solidFill>
                <a:latin typeface="Arial" charset="0"/>
              </a:rPr>
              <a:t>Перевод задолженности из долгосрочной в краткосрочную по графику, актуализация аналитики интервалов погашения задолженности по месяцам</a:t>
            </a:r>
            <a:endParaRPr kumimoji="0" lang="ru-RU" sz="1300" b="1" i="0" u="none" strike="noStrike" cap="none" normalizeH="0" baseline="0" dirty="0" smtClean="0">
              <a:ln>
                <a:noFill/>
              </a:ln>
              <a:solidFill>
                <a:schemeClr val="tx1"/>
              </a:solidFill>
              <a:effectLst/>
              <a:latin typeface="Arial"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0" t="970" r="1004"/>
          <a:stretch/>
        </p:blipFill>
        <p:spPr bwMode="auto">
          <a:xfrm>
            <a:off x="2603500" y="1518591"/>
            <a:ext cx="3921555" cy="5067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0261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1763688" y="260648"/>
            <a:ext cx="7056784" cy="860425"/>
          </a:xfrm>
        </p:spPr>
        <p:txBody>
          <a:bodyPr/>
          <a:lstStyle/>
          <a:p>
            <a:r>
              <a:rPr lang="ru-RU" dirty="0"/>
              <a:t>3. МСФО НА УРОВНЕ КОМПАНИИ. </a:t>
            </a:r>
            <a:r>
              <a:rPr lang="ru-RU" dirty="0" smtClean="0"/>
              <a:t>ВОЗМОЖНОСТЬ РЕКЛАССИФИКАЦИИ ЗАПАСОВ</a:t>
            </a:r>
            <a:r>
              <a:rPr lang="ru-RU" altLang="en-US" dirty="0" smtClean="0"/>
              <a:t>, РБП ИЛИ ЗАТРАТ В СОСТАВ ОБЪЕКТОВ ПАРАЛЕЛЬНОГО УЧЕТА ВНА.</a:t>
            </a:r>
            <a:endParaRPr lang="en-US" altLang="en-US" dirty="0" smtClean="0"/>
          </a:p>
        </p:txBody>
      </p:sp>
      <p:sp>
        <p:nvSpPr>
          <p:cNvPr id="18"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16</a:t>
            </a:fld>
            <a:endParaRPr lang="ru-RU" alt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489056"/>
            <a:ext cx="8784976" cy="3724665"/>
          </a:xfrm>
          <a:prstGeom prst="rect">
            <a:avLst/>
          </a:prstGeom>
        </p:spPr>
      </p:pic>
      <p:sp>
        <p:nvSpPr>
          <p:cNvPr id="11" name="Прямоугольник 10"/>
          <p:cNvSpPr/>
          <p:nvPr/>
        </p:nvSpPr>
        <p:spPr bwMode="auto">
          <a:xfrm>
            <a:off x="4788024" y="5247482"/>
            <a:ext cx="3474840" cy="1351848"/>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Возможности документа расширены. Программа автоматически сторнирует списания РБП в НСБУ, если данные РБП признаны в МСФО как ОС или НМА</a:t>
            </a:r>
            <a:endParaRPr kumimoji="0" lang="ru-RU" sz="1300" b="0" i="0" u="none" strike="noStrike" cap="none" normalizeH="0" baseline="0" dirty="0" smtClean="0">
              <a:ln>
                <a:noFill/>
              </a:ln>
              <a:solidFill>
                <a:schemeClr val="tx1"/>
              </a:solidFill>
              <a:effectLst/>
              <a:latin typeface="Arial" charset="0"/>
            </a:endParaRPr>
          </a:p>
        </p:txBody>
      </p:sp>
      <p:sp>
        <p:nvSpPr>
          <p:cNvPr id="14" name="Прямоугольник 13"/>
          <p:cNvSpPr/>
          <p:nvPr/>
        </p:nvSpPr>
        <p:spPr bwMode="auto">
          <a:xfrm>
            <a:off x="700916" y="5247482"/>
            <a:ext cx="2358916" cy="1351848"/>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Функция рекласса РБП в НМА и ОС перенесена в документ «Рекласс ВНА из расходов и МПЗ»</a:t>
            </a:r>
            <a:endParaRPr kumimoji="0" lang="ru-RU" sz="1300" b="0" i="0" u="none" strike="noStrike" cap="none" normalizeH="0" baseline="0" dirty="0" smtClean="0">
              <a:ln>
                <a:noFill/>
              </a:ln>
              <a:solidFill>
                <a:schemeClr val="tx1"/>
              </a:solidFill>
              <a:effectLst/>
              <a:latin typeface="Arial" charset="0"/>
            </a:endParaRPr>
          </a:p>
        </p:txBody>
      </p:sp>
      <p:cxnSp>
        <p:nvCxnSpPr>
          <p:cNvPr id="34" name="Соединительная линия уступом 33"/>
          <p:cNvCxnSpPr>
            <a:stCxn id="11" idx="1"/>
            <a:endCxn id="14" idx="3"/>
          </p:cNvCxnSpPr>
          <p:nvPr/>
        </p:nvCxnSpPr>
        <p:spPr bwMode="auto">
          <a:xfrm flipH="1">
            <a:off x="3059832" y="5923406"/>
            <a:ext cx="1728192" cy="0"/>
          </a:xfrm>
          <a:prstGeom prst="straightConnector1">
            <a:avLst/>
          </a:prstGeom>
          <a:ln w="19050">
            <a:headEnd type="arrow" w="med" len="med"/>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89397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1763688" y="260648"/>
            <a:ext cx="7056784" cy="860425"/>
          </a:xfrm>
        </p:spPr>
        <p:txBody>
          <a:bodyPr/>
          <a:lstStyle/>
          <a:p>
            <a:r>
              <a:rPr lang="ru-RU" dirty="0"/>
              <a:t>3. МСФО НА УРОВНЕ КОМПАНИИ. </a:t>
            </a:r>
            <a:r>
              <a:rPr lang="ru-RU" dirty="0" smtClean="0"/>
              <a:t>ВОЗМОЖНОСТЬ РЕКЛАССИФИКАЦИИ ЗАПАСОВ, РБП ИЛИ ЗАТРАТ В СОСТАВ ОБЪЕКТОВ ПАРАЛЕЛЬНОГО УЧЁТА ВНА.</a:t>
            </a:r>
            <a:endParaRPr lang="en-US" altLang="en-US" dirty="0" smtClean="0"/>
          </a:p>
        </p:txBody>
      </p:sp>
      <p:sp>
        <p:nvSpPr>
          <p:cNvPr id="10" name="Прямоугольник 9"/>
          <p:cNvSpPr/>
          <p:nvPr/>
        </p:nvSpPr>
        <p:spPr bwMode="auto">
          <a:xfrm>
            <a:off x="6913321" y="3897794"/>
            <a:ext cx="1649648" cy="1008112"/>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Например, восстановить нематериальный актив из расходов НСБУ</a:t>
            </a:r>
            <a:endParaRPr kumimoji="0" lang="ru-RU" sz="1300" b="0" i="0" u="none" strike="noStrike" cap="none" normalizeH="0" baseline="0" dirty="0" smtClean="0">
              <a:ln>
                <a:noFill/>
              </a:ln>
              <a:solidFill>
                <a:schemeClr val="tx1"/>
              </a:solidFill>
              <a:effectLst/>
              <a:latin typeface="Arial" charset="0"/>
            </a:endParaRPr>
          </a:p>
        </p:txBody>
      </p:sp>
      <p:sp>
        <p:nvSpPr>
          <p:cNvPr id="11" name="Прямоугольник 10"/>
          <p:cNvSpPr/>
          <p:nvPr/>
        </p:nvSpPr>
        <p:spPr bwMode="auto">
          <a:xfrm>
            <a:off x="6913321" y="5101488"/>
            <a:ext cx="1674640" cy="1351848"/>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Для этого нужно указать соответствующий вариант учета в карточке объекта номенклатуры или статьи затрат</a:t>
            </a:r>
            <a:endParaRPr kumimoji="0" lang="ru-RU" sz="1300" b="0" i="0" u="none" strike="noStrike" cap="none" normalizeH="0" baseline="0" dirty="0" smtClean="0">
              <a:ln>
                <a:noFill/>
              </a:ln>
              <a:solidFill>
                <a:schemeClr val="tx1"/>
              </a:solidFill>
              <a:effectLst/>
              <a:latin typeface="Arial" charset="0"/>
            </a:endParaRPr>
          </a:p>
        </p:txBody>
      </p:sp>
      <p:sp>
        <p:nvSpPr>
          <p:cNvPr id="14" name="Прямоугольник 13"/>
          <p:cNvSpPr/>
          <p:nvPr/>
        </p:nvSpPr>
        <p:spPr bwMode="auto">
          <a:xfrm>
            <a:off x="6913321" y="1643658"/>
            <a:ext cx="1631740" cy="2064336"/>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Объекты номенклатуры, статьи РБП или затраты можно учитывать параллельно в качестве внеоборотных активов</a:t>
            </a:r>
            <a:endParaRPr kumimoji="0" lang="ru-RU" sz="1300" b="0" i="0" u="none" strike="noStrike" cap="none" normalizeH="0" baseline="0" dirty="0" smtClean="0">
              <a:ln>
                <a:noFill/>
              </a:ln>
              <a:solidFill>
                <a:schemeClr val="tx1"/>
              </a:solidFill>
              <a:effectLst/>
              <a:latin typeface="Arial" charset="0"/>
            </a:endParaRPr>
          </a:p>
        </p:txBody>
      </p:sp>
      <p:pic>
        <p:nvPicPr>
          <p:cNvPr id="15" name="Picture 29"/>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8785" y="1533890"/>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Соединительная линия уступом 33"/>
          <p:cNvCxnSpPr>
            <a:stCxn id="10" idx="3"/>
            <a:endCxn id="14" idx="3"/>
          </p:cNvCxnSpPr>
          <p:nvPr/>
        </p:nvCxnSpPr>
        <p:spPr bwMode="auto">
          <a:xfrm flipH="1" flipV="1">
            <a:off x="8545061" y="2675826"/>
            <a:ext cx="17908" cy="1726024"/>
          </a:xfrm>
          <a:prstGeom prst="bentConnector3">
            <a:avLst>
              <a:gd name="adj1" fmla="val -1276524"/>
            </a:avLst>
          </a:prstGeom>
          <a:ln w="19050">
            <a:headEnd type="none" w="med" len="med"/>
            <a:tailEnd type="none"/>
          </a:ln>
        </p:spPr>
        <p:style>
          <a:lnRef idx="1">
            <a:schemeClr val="accent5"/>
          </a:lnRef>
          <a:fillRef idx="0">
            <a:schemeClr val="accent5"/>
          </a:fillRef>
          <a:effectRef idx="0">
            <a:schemeClr val="accent5"/>
          </a:effectRef>
          <a:fontRef idx="minor">
            <a:schemeClr val="tx1"/>
          </a:fontRef>
        </p:style>
      </p:cxnSp>
      <p:sp>
        <p:nvSpPr>
          <p:cNvPr id="18"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17</a:t>
            </a:fld>
            <a:endParaRPr lang="ru-RU" altLang="ru-RU" dirty="0"/>
          </a:p>
        </p:txBody>
      </p:sp>
      <p:cxnSp>
        <p:nvCxnSpPr>
          <p:cNvPr id="21" name="Соединительная линия уступом 20"/>
          <p:cNvCxnSpPr>
            <a:stCxn id="11" idx="1"/>
            <a:endCxn id="10" idx="1"/>
          </p:cNvCxnSpPr>
          <p:nvPr/>
        </p:nvCxnSpPr>
        <p:spPr bwMode="auto">
          <a:xfrm rot="10800000">
            <a:off x="6913321" y="4401850"/>
            <a:ext cx="12700" cy="1375562"/>
          </a:xfrm>
          <a:prstGeom prst="bentConnector3">
            <a:avLst>
              <a:gd name="adj1" fmla="val 1800000"/>
            </a:avLst>
          </a:prstGeom>
          <a:ln w="19050">
            <a:headEnd type="none" w="med" len="med"/>
            <a:tailEnd type="none"/>
          </a:ln>
        </p:spPr>
        <p:style>
          <a:lnRef idx="1">
            <a:schemeClr val="accent5"/>
          </a:lnRef>
          <a:fillRef idx="0">
            <a:schemeClr val="accent5"/>
          </a:fillRef>
          <a:effectRef idx="0">
            <a:schemeClr val="accent5"/>
          </a:effectRef>
          <a:fontRef idx="minor">
            <a:schemeClr val="tx1"/>
          </a:fontRef>
        </p:style>
      </p:cxn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1285285"/>
            <a:ext cx="4740787" cy="5184576"/>
          </a:xfrm>
          <a:prstGeom prst="rect">
            <a:avLst/>
          </a:prstGeom>
        </p:spPr>
      </p:pic>
    </p:spTree>
    <p:extLst>
      <p:ext uri="{BB962C8B-B14F-4D97-AF65-F5344CB8AC3E}">
        <p14:creationId xmlns:p14="http://schemas.microsoft.com/office/powerpoint/2010/main" val="189359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1763688" y="260648"/>
            <a:ext cx="8229600" cy="860425"/>
          </a:xfrm>
        </p:spPr>
        <p:txBody>
          <a:bodyPr/>
          <a:lstStyle/>
          <a:p>
            <a:r>
              <a:rPr lang="ru-RU" altLang="en-US" dirty="0" smtClean="0"/>
              <a:t>3. РЕКЛАССИФИКАЦИЯ ЗАПАСОВ ВО ВНЕОБОРОТНЫЕ АКТИВЫ ПО ПОРОГУ МАТЕРИАЛЬНОСТИ</a:t>
            </a:r>
            <a:endParaRPr lang="en-US" altLang="en-US" dirty="0" smtClean="0"/>
          </a:p>
        </p:txBody>
      </p:sp>
      <p:sp>
        <p:nvSpPr>
          <p:cNvPr id="18"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18</a:t>
            </a:fld>
            <a:endParaRPr lang="ru-RU" altLang="ru-RU" dirty="0"/>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b="40394"/>
          <a:stretch/>
        </p:blipFill>
        <p:spPr>
          <a:xfrm>
            <a:off x="539552" y="1431467"/>
            <a:ext cx="8402344" cy="3672408"/>
          </a:xfrm>
          <a:prstGeom prst="rect">
            <a:avLst/>
          </a:prstGeom>
        </p:spPr>
      </p:pic>
      <p:sp>
        <p:nvSpPr>
          <p:cNvPr id="26" name="Прямоугольная выноска 25"/>
          <p:cNvSpPr/>
          <p:nvPr/>
        </p:nvSpPr>
        <p:spPr bwMode="auto">
          <a:xfrm>
            <a:off x="179512" y="4869160"/>
            <a:ext cx="4227569" cy="1817493"/>
          </a:xfrm>
          <a:prstGeom prst="wedgeRectCallout">
            <a:avLst>
              <a:gd name="adj1" fmla="val -31564"/>
              <a:gd name="adj2" fmla="val -183746"/>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400" dirty="0" smtClean="0"/>
              <a:t>Программа автоматически находит все объекты запасов, выше заданного порога материальности, чтобы затем признать их в качестве ОС или НЗС. В карточке объекта номенклатуры можно установить флаг «Не реклассифицировать», чтобы данный объект оставался в качестве запасов, несмотря на превышение порога материальности. </a:t>
            </a:r>
            <a:endParaRPr lang="ru-RU" sz="1400" dirty="0"/>
          </a:p>
        </p:txBody>
      </p:sp>
      <p:sp>
        <p:nvSpPr>
          <p:cNvPr id="27" name="Прямоугольная выноска 26"/>
          <p:cNvSpPr/>
          <p:nvPr/>
        </p:nvSpPr>
        <p:spPr bwMode="auto">
          <a:xfrm>
            <a:off x="4740724" y="4869160"/>
            <a:ext cx="4007740" cy="1817493"/>
          </a:xfrm>
          <a:prstGeom prst="wedgeRectCallout">
            <a:avLst>
              <a:gd name="adj1" fmla="val -32936"/>
              <a:gd name="adj2" fmla="val -95301"/>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400" dirty="0" smtClean="0"/>
              <a:t>Функцию реклассификации запасов в ОС пользователь может запустить по желанию, если такая процедура требуется. Для каждого объекта номенклатуры, стоимость которого превышает порог материальности необходимо выбрать параметры учета в качестве ОС или НЗС.</a:t>
            </a:r>
          </a:p>
        </p:txBody>
      </p:sp>
    </p:spTree>
    <p:extLst>
      <p:ext uri="{BB962C8B-B14F-4D97-AF65-F5344CB8AC3E}">
        <p14:creationId xmlns:p14="http://schemas.microsoft.com/office/powerpoint/2010/main" val="3435496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11205" y="1336700"/>
            <a:ext cx="4896656" cy="2308324"/>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Документы параллельного учета ФИ по МСФО</a:t>
            </a:r>
            <a:r>
              <a:rPr lang="ru-RU" sz="1600" dirty="0" smtClean="0"/>
              <a:t>:</a:t>
            </a:r>
            <a:endParaRPr lang="ru-RU" sz="1600" dirty="0"/>
          </a:p>
          <a:p>
            <a:pPr marL="742950" lvl="1" indent="-285750">
              <a:buClr>
                <a:srgbClr val="58C1C9"/>
              </a:buClr>
              <a:buFont typeface="Wingdings" panose="05000000000000000000" pitchFamily="2" charset="2"/>
              <a:buChar char="§"/>
            </a:pPr>
            <a:r>
              <a:rPr lang="ru-RU" sz="1600" dirty="0"/>
              <a:t>Документ формирования и изменения графика начислений (модель по амортизированной стоимости)</a:t>
            </a:r>
          </a:p>
          <a:p>
            <a:pPr marL="742950" lvl="1" indent="-285750">
              <a:buClr>
                <a:srgbClr val="58C1C9"/>
              </a:buClr>
              <a:buFont typeface="Wingdings" panose="05000000000000000000" pitchFamily="2" charset="2"/>
              <a:buChar char="§"/>
            </a:pPr>
            <a:r>
              <a:rPr lang="ru-RU" sz="1600" dirty="0"/>
              <a:t>Признание и переоценка ФИ (модель по справедливой стоимости, сравнение с котировками, ПФИ и проч.)</a:t>
            </a:r>
          </a:p>
          <a:p>
            <a:pPr marL="742950" lvl="1" indent="-285750">
              <a:buClr>
                <a:srgbClr val="58C1C9"/>
              </a:buClr>
              <a:buFont typeface="Wingdings" panose="05000000000000000000" pitchFamily="2" charset="2"/>
              <a:buChar char="§"/>
            </a:pPr>
            <a:r>
              <a:rPr lang="ru-RU" sz="1600" dirty="0"/>
              <a:t>Регламентная операция по ФИ</a:t>
            </a:r>
          </a:p>
        </p:txBody>
      </p:sp>
      <p:pic>
        <p:nvPicPr>
          <p:cNvPr id="7" name="Рисунок 6"/>
          <p:cNvPicPr>
            <a:picLocks noChangeAspect="1"/>
          </p:cNvPicPr>
          <p:nvPr/>
        </p:nvPicPr>
        <p:blipFill>
          <a:blip r:embed="rId3"/>
          <a:stretch>
            <a:fillRect/>
          </a:stretch>
        </p:blipFill>
        <p:spPr>
          <a:xfrm>
            <a:off x="322320" y="3645024"/>
            <a:ext cx="6844733" cy="3090618"/>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4"/>
          <a:stretch>
            <a:fillRect/>
          </a:stretch>
        </p:blipFill>
        <p:spPr>
          <a:xfrm>
            <a:off x="5296029" y="1104346"/>
            <a:ext cx="3600450" cy="2400300"/>
          </a:xfrm>
          <a:prstGeom prst="rect">
            <a:avLst/>
          </a:prstGeom>
          <a:ln>
            <a:noFill/>
          </a:ln>
          <a:effectLst>
            <a:outerShdw blurRad="292100" dist="139700" dir="2700000" algn="tl" rotWithShape="0">
              <a:srgbClr val="333333">
                <a:alpha val="65000"/>
              </a:srgbClr>
            </a:outerShdw>
          </a:effectLst>
        </p:spPr>
      </p:pic>
      <p:sp>
        <p:nvSpPr>
          <p:cNvPr id="9"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smtClean="0"/>
              <a:t>3. УЧЕТ МСФО НА УРОВНЕ КОМПАНИИ.</a:t>
            </a:r>
          </a:p>
          <a:p>
            <a:r>
              <a:rPr lang="ru-RU" altLang="ru-RU" dirty="0" smtClean="0"/>
              <a:t> ПАРАЛЛЕЛЬНЫЙ </a:t>
            </a:r>
            <a:r>
              <a:rPr lang="ru-RU" altLang="ru-RU" dirty="0"/>
              <a:t>УЧЕТ </a:t>
            </a:r>
            <a:r>
              <a:rPr lang="ru-RU" altLang="ru-RU" dirty="0" smtClean="0"/>
              <a:t>ФИ.</a:t>
            </a:r>
            <a:endParaRPr lang="ru-RU" altLang="ru-RU" dirty="0"/>
          </a:p>
        </p:txBody>
      </p:sp>
      <p:sp>
        <p:nvSpPr>
          <p:cNvPr id="10"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19</a:t>
            </a:fld>
            <a:endParaRPr lang="ru-RU" altLang="ru-RU" dirty="0"/>
          </a:p>
        </p:txBody>
      </p:sp>
    </p:spTree>
    <p:extLst>
      <p:ext uri="{BB962C8B-B14F-4D97-AF65-F5344CB8AC3E}">
        <p14:creationId xmlns:p14="http://schemas.microsoft.com/office/powerpoint/2010/main" val="1725720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СОДЕРЖАНИЕ</a:t>
            </a:r>
          </a:p>
        </p:txBody>
      </p:sp>
      <p:sp>
        <p:nvSpPr>
          <p:cNvPr id="4" name="Номер слайда 3"/>
          <p:cNvSpPr>
            <a:spLocks noGrp="1"/>
          </p:cNvSpPr>
          <p:nvPr>
            <p:ph type="sldNum" sz="quarter" idx="11"/>
          </p:nvPr>
        </p:nvSpPr>
        <p:spPr/>
        <p:txBody>
          <a:bodyPr/>
          <a:lstStyle/>
          <a:p>
            <a:pPr>
              <a:defRPr/>
            </a:pPr>
            <a:fld id="{291CF282-6ACF-4085-9ADF-8D9C1CF6F6E3}" type="slidenum">
              <a:rPr lang="ru-RU" altLang="ru-RU" smtClean="0"/>
              <a:pPr>
                <a:defRPr/>
              </a:pPr>
              <a:t>2</a:t>
            </a:fld>
            <a:endParaRPr lang="ru-RU" altLang="ru-RU" dirty="0"/>
          </a:p>
        </p:txBody>
      </p:sp>
      <p:graphicFrame>
        <p:nvGraphicFramePr>
          <p:cNvPr id="5" name="Table 5"/>
          <p:cNvGraphicFramePr>
            <a:graphicFrameLocks noGrp="1"/>
          </p:cNvGraphicFramePr>
          <p:nvPr>
            <p:extLst>
              <p:ext uri="{D42A27DB-BD31-4B8C-83A1-F6EECF244321}">
                <p14:modId xmlns:p14="http://schemas.microsoft.com/office/powerpoint/2010/main" val="980319280"/>
              </p:ext>
            </p:extLst>
          </p:nvPr>
        </p:nvGraphicFramePr>
        <p:xfrm>
          <a:off x="273746" y="1587500"/>
          <a:ext cx="8618734" cy="4297955"/>
        </p:xfrm>
        <a:graphic>
          <a:graphicData uri="http://schemas.openxmlformats.org/drawingml/2006/table">
            <a:tbl>
              <a:tblPr firstRow="1" bandRow="1">
                <a:tableStyleId>{5C22544A-7EE6-4342-B048-85BDC9FD1C3A}</a:tableStyleId>
              </a:tblPr>
              <a:tblGrid>
                <a:gridCol w="426435"/>
                <a:gridCol w="2090146"/>
                <a:gridCol w="6102153"/>
              </a:tblGrid>
              <a:tr h="304885">
                <a:tc>
                  <a:txBody>
                    <a:bodyPr/>
                    <a:lstStyle/>
                    <a:p>
                      <a:r>
                        <a:rPr lang="en-US" sz="2000" b="1" kern="1200" dirty="0" smtClean="0">
                          <a:solidFill>
                            <a:srgbClr val="C00000"/>
                          </a:solidFill>
                          <a:latin typeface="+mn-lt"/>
                          <a:ea typeface="+mn-ea"/>
                          <a:cs typeface="+mn-cs"/>
                        </a:rPr>
                        <a:t>#</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FFFF99"/>
                    </a:solidFill>
                  </a:tcPr>
                </a:tc>
                <a:tc>
                  <a:txBody>
                    <a:bodyPr/>
                    <a:lstStyle/>
                    <a:p>
                      <a:pPr algn="ctr"/>
                      <a:r>
                        <a:rPr lang="ru-RU" sz="2000" b="1" kern="1200" dirty="0" smtClean="0">
                          <a:solidFill>
                            <a:srgbClr val="C00000"/>
                          </a:solidFill>
                          <a:latin typeface="+mn-lt"/>
                          <a:ea typeface="+mn-ea"/>
                          <a:cs typeface="+mn-cs"/>
                        </a:rPr>
                        <a:t>РАЗДЕЛ</a:t>
                      </a:r>
                      <a:endParaRPr lang="en-US" sz="2000" b="1" kern="1200" dirty="0">
                        <a:solidFill>
                          <a:srgbClr val="C00000"/>
                        </a:solidFill>
                        <a:latin typeface="+mn-lt"/>
                        <a:ea typeface="+mn-ea"/>
                        <a:cs typeface="+mn-cs"/>
                      </a:endParaRP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rgbClr val="C00000"/>
                          </a:solidFill>
                          <a:latin typeface="+mn-lt"/>
                          <a:ea typeface="+mn-ea"/>
                          <a:cs typeface="+mn-cs"/>
                        </a:rPr>
                        <a:t>ОПИСАНИЕ</a:t>
                      </a:r>
                      <a:endParaRPr lang="en-US" sz="2000" b="1" kern="1200" dirty="0" smtClean="0">
                        <a:solidFill>
                          <a:srgbClr val="C00000"/>
                        </a:solidFill>
                        <a:latin typeface="+mn-lt"/>
                        <a:ea typeface="+mn-ea"/>
                        <a:cs typeface="+mn-cs"/>
                      </a:endParaRP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FFFF99"/>
                    </a:solidFill>
                  </a:tcPr>
                </a:tc>
              </a:tr>
              <a:tr h="762213">
                <a:tc>
                  <a:txBody>
                    <a:bodyPr/>
                    <a:lstStyle/>
                    <a:p>
                      <a:pPr algn="ctr" rtl="0" fontAlgn="ctr"/>
                      <a:r>
                        <a:rPr lang="en-US" sz="1800" b="1" i="0" u="none" strike="noStrike" dirty="0" smtClean="0">
                          <a:solidFill>
                            <a:srgbClr val="C00000"/>
                          </a:solidFill>
                          <a:latin typeface="Arial" panose="020B0604020202020204" pitchFamily="34" charset="0"/>
                          <a:cs typeface="Arial" panose="020B0604020202020204" pitchFamily="34" charset="0"/>
                        </a:rPr>
                        <a:t>1</a:t>
                      </a:r>
                      <a:endParaRPr lang="ru-RU" sz="1800" b="1" i="0" u="none" strike="noStrike" dirty="0">
                        <a:solidFill>
                          <a:srgbClr val="C00000"/>
                        </a:solidFill>
                        <a:latin typeface="Arial" panose="020B0604020202020204" pitchFamily="34" charset="0"/>
                        <a:cs typeface="Arial" panose="020B0604020202020204" pitchFamily="34" charset="0"/>
                      </a:endParaRPr>
                    </a:p>
                  </a:txBody>
                  <a:tcPr marL="9525" marR="9525" marT="95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ru-RU" sz="1800" b="1" dirty="0" smtClean="0">
                          <a:solidFill>
                            <a:srgbClr val="C00000"/>
                          </a:solidFill>
                          <a:latin typeface="Arial" panose="020B0604020202020204" pitchFamily="34" charset="0"/>
                          <a:cs typeface="Arial" panose="020B0604020202020204" pitchFamily="34" charset="0"/>
                        </a:rPr>
                        <a:t>Общее</a:t>
                      </a:r>
                      <a:r>
                        <a:rPr lang="ru-RU" sz="1800" b="1" baseline="0" dirty="0" smtClean="0">
                          <a:solidFill>
                            <a:srgbClr val="C00000"/>
                          </a:solidFill>
                          <a:latin typeface="Arial" panose="020B0604020202020204" pitchFamily="34" charset="0"/>
                          <a:cs typeface="Arial" panose="020B0604020202020204" pitchFamily="34" charset="0"/>
                        </a:rPr>
                        <a:t> описание системы</a:t>
                      </a:r>
                      <a:endParaRPr lang="en-US" sz="1800" b="1" dirty="0">
                        <a:solidFill>
                          <a:srgbClr val="C00000"/>
                        </a:solidFill>
                        <a:latin typeface="Arial" panose="020B0604020202020204" pitchFamily="34" charset="0"/>
                        <a:cs typeface="Arial" panose="020B0604020202020204" pitchFamily="34" charset="0"/>
                      </a:endParaRP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buFontTx/>
                        <a:buNone/>
                      </a:pPr>
                      <a:r>
                        <a:rPr lang="ru-RU" sz="1800" baseline="0" dirty="0" smtClean="0">
                          <a:solidFill>
                            <a:srgbClr val="C00000"/>
                          </a:solidFill>
                          <a:latin typeface="Arial" panose="020B0604020202020204" pitchFamily="34" charset="0"/>
                          <a:cs typeface="Arial" panose="020B0604020202020204" pitchFamily="34" charset="0"/>
                        </a:rPr>
                        <a:t>Обзор функциональности, процесс подготовки отчетности в трансформационной и транзакционной модели.</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326125">
                <a:tc>
                  <a:txBody>
                    <a:bodyPr/>
                    <a:lstStyle/>
                    <a:p>
                      <a:pPr algn="ctr" rtl="0" fontAlgn="ctr"/>
                      <a:r>
                        <a:rPr lang="en-US" sz="1800" b="1" i="0" u="none" strike="noStrike" dirty="0" smtClean="0">
                          <a:solidFill>
                            <a:srgbClr val="C00000"/>
                          </a:solidFill>
                          <a:latin typeface="Arial" panose="020B0604020202020204" pitchFamily="34" charset="0"/>
                          <a:cs typeface="Arial" panose="020B0604020202020204" pitchFamily="34" charset="0"/>
                        </a:rPr>
                        <a:t>2</a:t>
                      </a:r>
                      <a:endParaRPr lang="ru-RU" sz="1800" b="1" i="0" u="none" strike="noStrike" dirty="0">
                        <a:solidFill>
                          <a:srgbClr val="C00000"/>
                        </a:solidFill>
                        <a:latin typeface="Arial" panose="020B0604020202020204" pitchFamily="34" charset="0"/>
                        <a:cs typeface="Arial" panose="020B0604020202020204" pitchFamily="34" charset="0"/>
                      </a:endParaRPr>
                    </a:p>
                  </a:txBody>
                  <a:tcPr marL="9525" marR="9525" marT="95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ru-RU" sz="1800" b="1" dirty="0" smtClean="0">
                          <a:solidFill>
                            <a:srgbClr val="C00000"/>
                          </a:solidFill>
                          <a:latin typeface="Arial" panose="020B0604020202020204" pitchFamily="34" charset="0"/>
                          <a:cs typeface="Arial" panose="020B0604020202020204" pitchFamily="34" charset="0"/>
                        </a:rPr>
                        <a:t>Настройки</a:t>
                      </a:r>
                      <a:endParaRPr lang="en-US" sz="1800" b="1" dirty="0">
                        <a:solidFill>
                          <a:srgbClr val="C00000"/>
                        </a:solidFill>
                        <a:latin typeface="Arial" panose="020B0604020202020204" pitchFamily="34" charset="0"/>
                        <a:cs typeface="Arial" panose="020B0604020202020204" pitchFamily="34" charset="0"/>
                      </a:endParaRP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ru-RU" sz="1800" dirty="0" smtClean="0">
                          <a:solidFill>
                            <a:srgbClr val="C00000"/>
                          </a:solidFill>
                          <a:latin typeface="Arial" panose="020B0604020202020204" pitchFamily="34" charset="0"/>
                          <a:cs typeface="Arial" panose="020B0604020202020204" pitchFamily="34" charset="0"/>
                        </a:rPr>
                        <a:t>Загрузка плана счетов, План счетов, </a:t>
                      </a:r>
                      <a:r>
                        <a:rPr lang="ru-RU" sz="1800" dirty="0" err="1" smtClean="0">
                          <a:solidFill>
                            <a:srgbClr val="C00000"/>
                          </a:solidFill>
                          <a:latin typeface="Arial" panose="020B0604020202020204" pitchFamily="34" charset="0"/>
                          <a:cs typeface="Arial" panose="020B0604020202020204" pitchFamily="34" charset="0"/>
                        </a:rPr>
                        <a:t>Мэппинг</a:t>
                      </a:r>
                      <a:r>
                        <a:rPr lang="ru-RU" sz="1800" dirty="0" smtClean="0">
                          <a:solidFill>
                            <a:srgbClr val="C00000"/>
                          </a:solidFill>
                          <a:latin typeface="Arial" panose="020B0604020202020204" pitchFamily="34" charset="0"/>
                          <a:cs typeface="Arial" panose="020B0604020202020204" pitchFamily="34" charset="0"/>
                        </a:rPr>
                        <a:t>, Трансляция и Выверка.</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594526">
                <a:tc>
                  <a:txBody>
                    <a:bodyPr/>
                    <a:lstStyle/>
                    <a:p>
                      <a:pPr algn="ctr" rtl="0" fontAlgn="ctr"/>
                      <a:r>
                        <a:rPr lang="ru-RU" sz="1800" b="1" i="0" u="none" strike="noStrike" dirty="0" smtClean="0">
                          <a:solidFill>
                            <a:srgbClr val="C00000"/>
                          </a:solidFill>
                          <a:latin typeface="Arial" panose="020B0604020202020204" pitchFamily="34" charset="0"/>
                          <a:cs typeface="Arial" panose="020B0604020202020204" pitchFamily="34" charset="0"/>
                        </a:rPr>
                        <a:t>3</a:t>
                      </a:r>
                      <a:endParaRPr lang="ru-RU" sz="1800" b="1" i="0" u="none" strike="noStrike" dirty="0">
                        <a:solidFill>
                          <a:srgbClr val="C00000"/>
                        </a:solidFill>
                        <a:latin typeface="Arial" panose="020B0604020202020204" pitchFamily="34" charset="0"/>
                        <a:cs typeface="Arial" panose="020B0604020202020204" pitchFamily="34" charset="0"/>
                      </a:endParaRPr>
                    </a:p>
                  </a:txBody>
                  <a:tcPr marL="9525" marR="9525" marT="95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ru-RU" sz="1800" b="1" dirty="0" smtClean="0">
                          <a:solidFill>
                            <a:srgbClr val="C00000"/>
                          </a:solidFill>
                          <a:latin typeface="Arial" panose="020B0604020202020204" pitchFamily="34" charset="0"/>
                          <a:cs typeface="Arial" panose="020B0604020202020204" pitchFamily="34" charset="0"/>
                        </a:rPr>
                        <a:t>Учет</a:t>
                      </a:r>
                      <a:r>
                        <a:rPr lang="ru-RU" sz="1800" b="1" baseline="0" dirty="0" smtClean="0">
                          <a:solidFill>
                            <a:srgbClr val="C00000"/>
                          </a:solidFill>
                          <a:latin typeface="Arial" panose="020B0604020202020204" pitchFamily="34" charset="0"/>
                          <a:cs typeface="Arial" panose="020B0604020202020204" pitchFamily="34" charset="0"/>
                        </a:rPr>
                        <a:t> на уровне бизнес единицы</a:t>
                      </a:r>
                      <a:endParaRPr lang="ru-RU" sz="1800" b="1" dirty="0" smtClean="0">
                        <a:solidFill>
                          <a:srgbClr val="C00000"/>
                        </a:solidFill>
                        <a:latin typeface="Arial" panose="020B0604020202020204" pitchFamily="34" charset="0"/>
                        <a:cs typeface="Arial" panose="020B0604020202020204" pitchFamily="34" charset="0"/>
                      </a:endParaRP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buFontTx/>
                        <a:buNone/>
                      </a:pPr>
                      <a:r>
                        <a:rPr lang="ru-RU" sz="1800" baseline="0" dirty="0" smtClean="0">
                          <a:solidFill>
                            <a:srgbClr val="C00000"/>
                          </a:solidFill>
                          <a:latin typeface="Arial" panose="020B0604020202020204" pitchFamily="34" charset="0"/>
                          <a:cs typeface="Arial" panose="020B0604020202020204" pitchFamily="34" charset="0"/>
                        </a:rPr>
                        <a:t>Учет ВНА, УЧЁТ ФИ, Поддержка МСФО 9, 16.</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26839">
                <a:tc>
                  <a:txBody>
                    <a:bodyPr/>
                    <a:lstStyle/>
                    <a:p>
                      <a:pPr algn="ctr" rtl="0" fontAlgn="ctr"/>
                      <a:r>
                        <a:rPr lang="ru-RU" sz="1800" b="1" i="0" u="none" strike="noStrike" dirty="0" smtClean="0">
                          <a:solidFill>
                            <a:srgbClr val="C00000"/>
                          </a:solidFill>
                          <a:latin typeface="Arial" panose="020B0604020202020204" pitchFamily="34" charset="0"/>
                          <a:cs typeface="Arial" panose="020B0604020202020204" pitchFamily="34" charset="0"/>
                        </a:rPr>
                        <a:t>4</a:t>
                      </a:r>
                      <a:endParaRPr lang="ru-RU" sz="1800" b="1" i="0" u="none" strike="noStrike" dirty="0">
                        <a:solidFill>
                          <a:srgbClr val="C00000"/>
                        </a:solidFill>
                        <a:latin typeface="Arial" panose="020B0604020202020204" pitchFamily="34" charset="0"/>
                        <a:cs typeface="Arial" panose="020B0604020202020204" pitchFamily="34" charset="0"/>
                      </a:endParaRPr>
                    </a:p>
                  </a:txBody>
                  <a:tcPr marL="9525" marR="9525" marT="95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ru-RU" sz="1800" b="1" dirty="0" smtClean="0">
                          <a:solidFill>
                            <a:srgbClr val="C00000"/>
                          </a:solidFill>
                          <a:latin typeface="Arial" panose="020B0604020202020204" pitchFamily="34" charset="0"/>
                          <a:cs typeface="Arial" panose="020B0604020202020204" pitchFamily="34" charset="0"/>
                        </a:rPr>
                        <a:t>Консолидация</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buFontTx/>
                        <a:buNone/>
                      </a:pPr>
                      <a:r>
                        <a:rPr lang="ru-RU" sz="1800" baseline="0" dirty="0" smtClean="0">
                          <a:solidFill>
                            <a:srgbClr val="C00000"/>
                          </a:solidFill>
                          <a:latin typeface="Arial" panose="020B0604020202020204" pitchFamily="34" charset="0"/>
                          <a:cs typeface="Arial" panose="020B0604020202020204" pitchFamily="34" charset="0"/>
                        </a:rPr>
                        <a:t>Формирование периметра. Консолидационные корректировки, Расчёт НДУ, </a:t>
                      </a:r>
                      <a:r>
                        <a:rPr lang="ru-RU" sz="1800" baseline="0" dirty="0" err="1" smtClean="0">
                          <a:solidFill>
                            <a:srgbClr val="C00000"/>
                          </a:solidFill>
                          <a:latin typeface="Arial" panose="020B0604020202020204" pitchFamily="34" charset="0"/>
                          <a:cs typeface="Arial" panose="020B0604020202020204" pitchFamily="34" charset="0"/>
                        </a:rPr>
                        <a:t>Гудвила</a:t>
                      </a:r>
                      <a:r>
                        <a:rPr lang="ru-RU" sz="1800" baseline="0" dirty="0" smtClean="0">
                          <a:solidFill>
                            <a:srgbClr val="C00000"/>
                          </a:solidFill>
                          <a:latin typeface="Arial" panose="020B0604020202020204" pitchFamily="34" charset="0"/>
                          <a:cs typeface="Arial" panose="020B0604020202020204" pitchFamily="34" charset="0"/>
                        </a:rPr>
                        <a:t>.</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26839">
                <a:tc>
                  <a:txBody>
                    <a:bodyPr/>
                    <a:lstStyle/>
                    <a:p>
                      <a:pPr algn="ctr" rtl="0" fontAlgn="ctr"/>
                      <a:r>
                        <a:rPr lang="ru-RU" sz="1800" b="1" i="0" u="none" strike="noStrike" dirty="0" smtClean="0">
                          <a:solidFill>
                            <a:srgbClr val="C00000"/>
                          </a:solidFill>
                          <a:latin typeface="Arial" panose="020B0604020202020204" pitchFamily="34" charset="0"/>
                          <a:cs typeface="Arial" panose="020B0604020202020204" pitchFamily="34" charset="0"/>
                        </a:rPr>
                        <a:t>5</a:t>
                      </a:r>
                      <a:endParaRPr lang="ru-RU" sz="1800" b="1" i="0" u="none" strike="noStrike" dirty="0">
                        <a:solidFill>
                          <a:srgbClr val="C00000"/>
                        </a:solidFill>
                        <a:latin typeface="Arial" panose="020B0604020202020204" pitchFamily="34" charset="0"/>
                        <a:cs typeface="Arial" panose="020B0604020202020204" pitchFamily="34" charset="0"/>
                      </a:endParaRPr>
                    </a:p>
                  </a:txBody>
                  <a:tcPr marL="9525" marR="9525" marT="95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ru-RU" sz="1800" b="1" dirty="0" smtClean="0">
                          <a:solidFill>
                            <a:srgbClr val="C00000"/>
                          </a:solidFill>
                          <a:latin typeface="Arial" panose="020B0604020202020204" pitchFamily="34" charset="0"/>
                          <a:cs typeface="Arial" panose="020B0604020202020204" pitchFamily="34" charset="0"/>
                        </a:rPr>
                        <a:t>Сбор отчетности</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buFontTx/>
                        <a:buNone/>
                      </a:pPr>
                      <a:r>
                        <a:rPr lang="ru-RU" sz="1800" baseline="0" dirty="0" smtClean="0">
                          <a:solidFill>
                            <a:srgbClr val="C00000"/>
                          </a:solidFill>
                          <a:latin typeface="Arial" panose="020B0604020202020204" pitchFamily="34" charset="0"/>
                          <a:cs typeface="Arial" panose="020B0604020202020204" pitchFamily="34" charset="0"/>
                        </a:rPr>
                        <a:t>Использование многопериодных бланков для заполнения отчетности и пакета.</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26839">
                <a:tc>
                  <a:txBody>
                    <a:bodyPr/>
                    <a:lstStyle/>
                    <a:p>
                      <a:pPr algn="ctr" rtl="0" fontAlgn="ctr"/>
                      <a:r>
                        <a:rPr lang="ru-RU" sz="1800" b="1" i="0" u="none" strike="noStrike" dirty="0" smtClean="0">
                          <a:solidFill>
                            <a:srgbClr val="C00000"/>
                          </a:solidFill>
                          <a:latin typeface="Arial" panose="020B0604020202020204" pitchFamily="34" charset="0"/>
                          <a:cs typeface="Arial" panose="020B0604020202020204" pitchFamily="34" charset="0"/>
                        </a:rPr>
                        <a:t>6</a:t>
                      </a:r>
                      <a:endParaRPr lang="ru-RU" sz="1800" b="1" i="0" u="none" strike="noStrike" dirty="0">
                        <a:solidFill>
                          <a:srgbClr val="C00000"/>
                        </a:solidFill>
                        <a:latin typeface="Arial" panose="020B0604020202020204" pitchFamily="34" charset="0"/>
                        <a:cs typeface="Arial" panose="020B0604020202020204" pitchFamily="34" charset="0"/>
                      </a:endParaRPr>
                    </a:p>
                  </a:txBody>
                  <a:tcPr marL="9525" marR="9525" marT="95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ru-RU" sz="1800" b="1" dirty="0" smtClean="0">
                          <a:solidFill>
                            <a:srgbClr val="C00000"/>
                          </a:solidFill>
                          <a:latin typeface="Arial" panose="020B0604020202020204" pitchFamily="34" charset="0"/>
                          <a:cs typeface="Arial" panose="020B0604020202020204" pitchFamily="34" charset="0"/>
                        </a:rPr>
                        <a:t>Заключение</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buFontTx/>
                        <a:buNone/>
                      </a:pPr>
                      <a:r>
                        <a:rPr lang="ru-RU" sz="1800" baseline="0" dirty="0" smtClean="0">
                          <a:solidFill>
                            <a:srgbClr val="C00000"/>
                          </a:solidFill>
                          <a:latin typeface="Arial" panose="020B0604020202020204" pitchFamily="34" charset="0"/>
                          <a:cs typeface="Arial" panose="020B0604020202020204" pitchFamily="34" charset="0"/>
                        </a:rPr>
                        <a:t>Заключение.</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91377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bwMode="auto">
          <a:xfrm>
            <a:off x="6562463" y="3704314"/>
            <a:ext cx="2376264" cy="1143759"/>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Амортизация резерва при помощи документа «Отражение финансовых инструментов по амортизированной стоимости»</a:t>
            </a:r>
            <a:endParaRPr kumimoji="0" lang="ru-RU" sz="1300" b="0" i="0" u="none" strike="noStrike" cap="none" normalizeH="0" baseline="0" dirty="0" smtClean="0">
              <a:ln>
                <a:noFill/>
              </a:ln>
              <a:solidFill>
                <a:schemeClr val="tx1"/>
              </a:solidFill>
              <a:effectLst/>
              <a:latin typeface="Arial" charset="0"/>
            </a:endParaRPr>
          </a:p>
        </p:txBody>
      </p:sp>
      <p:sp>
        <p:nvSpPr>
          <p:cNvPr id="14385" name="Title 1"/>
          <p:cNvSpPr>
            <a:spLocks noGrp="1"/>
          </p:cNvSpPr>
          <p:nvPr>
            <p:ph type="title"/>
          </p:nvPr>
        </p:nvSpPr>
        <p:spPr>
          <a:xfrm>
            <a:off x="1647443" y="332656"/>
            <a:ext cx="7389053" cy="860425"/>
          </a:xfrm>
        </p:spPr>
        <p:txBody>
          <a:bodyPr/>
          <a:lstStyle/>
          <a:p>
            <a:r>
              <a:rPr lang="ru-RU" altLang="en-US" dirty="0" smtClean="0"/>
              <a:t>3. МСФО УЧЁТ НА УРОВНЕ КОМПАНИИ. ПОДДЕРЖКА НАЧИСЛЕНИЯ РЕЗЕРВА ПОД ОЖИДАЕМЫЕ КРЕДИТНЫЕ УБЫТКИ по </a:t>
            </a:r>
            <a:r>
              <a:rPr lang="en-US" altLang="en-US" dirty="0" smtClean="0"/>
              <a:t>IFRS 9</a:t>
            </a:r>
            <a:r>
              <a:rPr lang="ru-RU" altLang="en-US" dirty="0" smtClean="0"/>
              <a:t>.</a:t>
            </a:r>
            <a:endParaRPr lang="en-US" altLang="en-US" dirty="0" smtClean="0"/>
          </a:p>
        </p:txBody>
      </p:sp>
      <p:sp>
        <p:nvSpPr>
          <p:cNvPr id="7" name="Прямоугольник 6"/>
          <p:cNvSpPr/>
          <p:nvPr/>
        </p:nvSpPr>
        <p:spPr bwMode="auto">
          <a:xfrm>
            <a:off x="467545" y="1700809"/>
            <a:ext cx="2559552" cy="1006508"/>
          </a:xfrm>
          <a:prstGeom prst="rect">
            <a:avLst/>
          </a:prstGeom>
          <a:solidFill>
            <a:schemeClr val="tx1">
              <a:lumMod val="10000"/>
              <a:lumOff val="90000"/>
            </a:schemeClr>
          </a:solidFill>
          <a:ln>
            <a:solidFill>
              <a:schemeClr val="bg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Резерв под ожидаемые кредитные убытки</a:t>
            </a:r>
            <a:endParaRPr kumimoji="0" lang="ru-RU" sz="1300" b="0" i="0" u="none" strike="noStrike" cap="none" normalizeH="0" baseline="0" dirty="0" smtClean="0">
              <a:ln>
                <a:noFill/>
              </a:ln>
              <a:solidFill>
                <a:schemeClr val="tx1"/>
              </a:solidFill>
              <a:effectLst/>
              <a:latin typeface="Arial" charset="0"/>
            </a:endParaRPr>
          </a:p>
        </p:txBody>
      </p:sp>
      <p:grpSp>
        <p:nvGrpSpPr>
          <p:cNvPr id="27" name="Группа 1"/>
          <p:cNvGrpSpPr>
            <a:grpSpLocks/>
          </p:cNvGrpSpPr>
          <p:nvPr/>
        </p:nvGrpSpPr>
        <p:grpSpPr bwMode="auto">
          <a:xfrm>
            <a:off x="4499992" y="1828701"/>
            <a:ext cx="925862" cy="466868"/>
            <a:chOff x="5633938" y="1700501"/>
            <a:chExt cx="4103735" cy="1555080"/>
          </a:xfrm>
        </p:grpSpPr>
        <p:pic>
          <p:nvPicPr>
            <p:cNvPr id="28" name="Picture 16"/>
            <p:cNvPicPr>
              <a:picLocks noChangeAspect="1" noChangeArrowheads="1"/>
            </p:cNvPicPr>
            <p:nvPr/>
          </p:nvPicPr>
          <p:blipFill>
            <a:blip r:embed="rId3"/>
            <a:srcRect/>
            <a:stretch>
              <a:fillRect/>
            </a:stretch>
          </p:blipFill>
          <p:spPr bwMode="auto">
            <a:xfrm>
              <a:off x="5633938" y="1700501"/>
              <a:ext cx="2740024" cy="1555080"/>
            </a:xfrm>
            <a:prstGeom prst="rect">
              <a:avLst/>
            </a:prstGeom>
            <a:noFill/>
            <a:ln w="9525">
              <a:noFill/>
              <a:miter lim="800000"/>
              <a:headEnd/>
              <a:tailEnd/>
            </a:ln>
          </p:spPr>
        </p:pic>
        <p:pic>
          <p:nvPicPr>
            <p:cNvPr id="29" name="Picture 17"/>
            <p:cNvPicPr>
              <a:picLocks noChangeAspect="1" noChangeArrowheads="1"/>
            </p:cNvPicPr>
            <p:nvPr/>
          </p:nvPicPr>
          <p:blipFill>
            <a:blip r:embed="rId4"/>
            <a:srcRect/>
            <a:stretch>
              <a:fillRect/>
            </a:stretch>
          </p:blipFill>
          <p:spPr bwMode="auto">
            <a:xfrm>
              <a:off x="8442250" y="1709761"/>
              <a:ext cx="1295423" cy="1545820"/>
            </a:xfrm>
            <a:prstGeom prst="rect">
              <a:avLst/>
            </a:prstGeom>
            <a:noFill/>
            <a:ln w="9525">
              <a:noFill/>
              <a:miter lim="800000"/>
              <a:headEnd/>
              <a:tailEnd/>
            </a:ln>
          </p:spPr>
        </p:pic>
      </p:grpSp>
      <p:sp>
        <p:nvSpPr>
          <p:cNvPr id="30" name="TextBox 29"/>
          <p:cNvSpPr txBox="1"/>
          <p:nvPr/>
        </p:nvSpPr>
        <p:spPr>
          <a:xfrm>
            <a:off x="4139952" y="2348880"/>
            <a:ext cx="1583067" cy="400110"/>
          </a:xfrm>
          <a:prstGeom prst="rect">
            <a:avLst/>
          </a:prstGeom>
          <a:noFill/>
        </p:spPr>
        <p:txBody>
          <a:bodyPr wrap="square" rtlCol="0">
            <a:spAutoFit/>
          </a:bodyPr>
          <a:lstStyle/>
          <a:p>
            <a:pPr algn="ctr"/>
            <a:r>
              <a:rPr lang="en-US" b="0" dirty="0" smtClean="0"/>
              <a:t>IFRS </a:t>
            </a:r>
            <a:r>
              <a:rPr lang="ru-RU" b="0" dirty="0" smtClean="0"/>
              <a:t>9</a:t>
            </a:r>
            <a:endParaRPr lang="ru-RU" b="0" dirty="0"/>
          </a:p>
        </p:txBody>
      </p:sp>
      <p:sp>
        <p:nvSpPr>
          <p:cNvPr id="47"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20</a:t>
            </a:fld>
            <a:endParaRPr lang="ru-RU" altLang="ru-RU" dirty="0"/>
          </a:p>
        </p:txBody>
      </p:sp>
      <p:cxnSp>
        <p:nvCxnSpPr>
          <p:cNvPr id="68" name="Соединительная линия уступом 67"/>
          <p:cNvCxnSpPr>
            <a:stCxn id="7" idx="0"/>
            <a:endCxn id="9" idx="0"/>
          </p:cNvCxnSpPr>
          <p:nvPr/>
        </p:nvCxnSpPr>
        <p:spPr bwMode="auto">
          <a:xfrm rot="16200000" flipH="1">
            <a:off x="3747205" y="-299076"/>
            <a:ext cx="2003505" cy="6003274"/>
          </a:xfrm>
          <a:prstGeom prst="bentConnector3">
            <a:avLst>
              <a:gd name="adj1" fmla="val -11410"/>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26" name="Прямоугольник 25"/>
          <p:cNvSpPr/>
          <p:nvPr/>
        </p:nvSpPr>
        <p:spPr bwMode="auto">
          <a:xfrm>
            <a:off x="6598467" y="1884939"/>
            <a:ext cx="2304256" cy="1135750"/>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Создание резерва при помощи документа «Резервы по дебиторской задолженности и авансам»</a:t>
            </a:r>
            <a:endParaRPr kumimoji="0" lang="ru-RU" sz="1300" b="0" i="0" u="none" strike="noStrike" cap="none" normalizeH="0" baseline="0" dirty="0" smtClean="0">
              <a:ln>
                <a:noFill/>
              </a:ln>
              <a:solidFill>
                <a:schemeClr val="tx1"/>
              </a:solidFill>
              <a:effectLst/>
              <a:latin typeface="Arial" charset="0"/>
            </a:endParaRPr>
          </a:p>
        </p:txBody>
      </p:sp>
      <p:cxnSp>
        <p:nvCxnSpPr>
          <p:cNvPr id="31" name="Соединительная линия уступом 30"/>
          <p:cNvCxnSpPr>
            <a:stCxn id="7" idx="0"/>
            <a:endCxn id="26" idx="0"/>
          </p:cNvCxnSpPr>
          <p:nvPr/>
        </p:nvCxnSpPr>
        <p:spPr bwMode="auto">
          <a:xfrm rot="16200000" flipH="1">
            <a:off x="4656893" y="-1208763"/>
            <a:ext cx="184130" cy="6003274"/>
          </a:xfrm>
          <a:prstGeom prst="bentConnector3">
            <a:avLst>
              <a:gd name="adj1" fmla="val -124151"/>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996" y="2852937"/>
            <a:ext cx="5920196" cy="3665886"/>
          </a:xfrm>
          <a:prstGeom prst="rect">
            <a:avLst/>
          </a:prstGeom>
        </p:spPr>
      </p:pic>
    </p:spTree>
    <p:extLst>
      <p:ext uri="{BB962C8B-B14F-4D97-AF65-F5344CB8AC3E}">
        <p14:creationId xmlns:p14="http://schemas.microsoft.com/office/powerpoint/2010/main" val="2970795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5" name="Title 1"/>
          <p:cNvSpPr>
            <a:spLocks noGrp="1"/>
          </p:cNvSpPr>
          <p:nvPr>
            <p:ph type="title"/>
          </p:nvPr>
        </p:nvSpPr>
        <p:spPr>
          <a:xfrm>
            <a:off x="1647443" y="332656"/>
            <a:ext cx="7208525" cy="860425"/>
          </a:xfrm>
        </p:spPr>
        <p:txBody>
          <a:bodyPr/>
          <a:lstStyle/>
          <a:p>
            <a:r>
              <a:rPr lang="ru-RU" altLang="en-US" dirty="0" smtClean="0"/>
              <a:t>3. МСФО УЧЁТ НА УРОВНЕ КОМПАНИИ. </a:t>
            </a:r>
            <a:br>
              <a:rPr lang="ru-RU" altLang="en-US" dirty="0" smtClean="0"/>
            </a:br>
            <a:r>
              <a:rPr lang="ru-RU" altLang="en-US" dirty="0" smtClean="0"/>
              <a:t>ПОДДЕРЖКА </a:t>
            </a:r>
            <a:r>
              <a:rPr lang="en-US" altLang="en-US" dirty="0" smtClean="0"/>
              <a:t>IFRS 9</a:t>
            </a:r>
            <a:r>
              <a:rPr lang="ru-RU" altLang="en-US" dirty="0"/>
              <a:t> </a:t>
            </a:r>
            <a:r>
              <a:rPr lang="ru-RU" altLang="en-US" dirty="0" smtClean="0"/>
              <a:t>и </a:t>
            </a:r>
            <a:r>
              <a:rPr lang="en-US" altLang="en-US" dirty="0" smtClean="0"/>
              <a:t>IFRS </a:t>
            </a:r>
            <a:r>
              <a:rPr lang="ru-RU" altLang="en-US" dirty="0" smtClean="0"/>
              <a:t>16</a:t>
            </a:r>
            <a:endParaRPr lang="en-US" altLang="en-US" dirty="0" smtClean="0"/>
          </a:p>
        </p:txBody>
      </p:sp>
      <p:sp>
        <p:nvSpPr>
          <p:cNvPr id="47"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21</a:t>
            </a:fld>
            <a:endParaRPr lang="ru-RU" alt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12776"/>
            <a:ext cx="8604448" cy="5092428"/>
          </a:xfrm>
          <a:prstGeom prst="rect">
            <a:avLst/>
          </a:prstGeom>
        </p:spPr>
      </p:pic>
      <p:sp>
        <p:nvSpPr>
          <p:cNvPr id="8" name="Прямоугольник 7"/>
          <p:cNvSpPr/>
          <p:nvPr/>
        </p:nvSpPr>
        <p:spPr bwMode="auto">
          <a:xfrm>
            <a:off x="6300192" y="1383072"/>
            <a:ext cx="2574096" cy="990132"/>
          </a:xfrm>
          <a:prstGeom prst="rect">
            <a:avLst/>
          </a:prstGeom>
          <a:solidFill>
            <a:schemeClr val="accent4">
              <a:lumMod val="10000"/>
              <a:lumOff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Мастер классификации договоров аренды и финансовых инструментов</a:t>
            </a:r>
            <a:endParaRPr kumimoji="0" lang="ru-RU" sz="1300" b="0" i="0" u="none" strike="noStrike" cap="none" normalizeH="0" baseline="0" dirty="0" smtClean="0">
              <a:ln>
                <a:noFill/>
              </a:ln>
              <a:solidFill>
                <a:schemeClr val="tx1"/>
              </a:solidFill>
              <a:effectLst/>
              <a:latin typeface="Arial" charset="0"/>
            </a:endParaRPr>
          </a:p>
        </p:txBody>
      </p:sp>
      <p:sp>
        <p:nvSpPr>
          <p:cNvPr id="9" name="Прямоугольник 8"/>
          <p:cNvSpPr/>
          <p:nvPr/>
        </p:nvSpPr>
        <p:spPr bwMode="auto">
          <a:xfrm>
            <a:off x="6318835" y="4221088"/>
            <a:ext cx="2537133" cy="990132"/>
          </a:xfrm>
          <a:prstGeom prst="rect">
            <a:avLst/>
          </a:prstGeom>
          <a:solidFill>
            <a:schemeClr val="bg1">
              <a:lumMod val="8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Формирует аналитический отчет по сравнению параметров договоров  и их классификации в учете</a:t>
            </a:r>
            <a:endParaRPr kumimoji="0" lang="ru-RU" sz="1300" b="0" i="0" u="none" strike="noStrike" cap="none" normalizeH="0" baseline="0" dirty="0" smtClean="0">
              <a:ln>
                <a:noFill/>
              </a:ln>
              <a:solidFill>
                <a:schemeClr val="tx1"/>
              </a:solidFill>
              <a:effectLst/>
              <a:latin typeface="Arial" charset="0"/>
            </a:endParaRPr>
          </a:p>
        </p:txBody>
      </p:sp>
      <p:cxnSp>
        <p:nvCxnSpPr>
          <p:cNvPr id="10" name="Соединительная линия уступом 9"/>
          <p:cNvCxnSpPr>
            <a:stCxn id="8" idx="2"/>
          </p:cNvCxnSpPr>
          <p:nvPr/>
        </p:nvCxnSpPr>
        <p:spPr bwMode="auto">
          <a:xfrm>
            <a:off x="7587240" y="2373204"/>
            <a:ext cx="0" cy="428876"/>
          </a:xfrm>
          <a:prstGeom prst="straightConnector1">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11" name="Прямоугольник 10"/>
          <p:cNvSpPr/>
          <p:nvPr/>
        </p:nvSpPr>
        <p:spPr bwMode="auto">
          <a:xfrm>
            <a:off x="6318835" y="2802080"/>
            <a:ext cx="2574096" cy="990132"/>
          </a:xfrm>
          <a:prstGeom prst="rect">
            <a:avLst/>
          </a:prstGeom>
          <a:solidFill>
            <a:schemeClr val="bg1">
              <a:lumMod val="8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Запоминает ответы пользователя на вопросы чек-листа</a:t>
            </a:r>
            <a:endParaRPr kumimoji="0" lang="ru-RU" sz="1300" b="0" i="0" u="none" strike="noStrike" cap="none" normalizeH="0" baseline="0" dirty="0" smtClean="0">
              <a:ln>
                <a:noFill/>
              </a:ln>
              <a:solidFill>
                <a:schemeClr val="tx1"/>
              </a:solidFill>
              <a:effectLst/>
              <a:latin typeface="Arial" charset="0"/>
            </a:endParaRPr>
          </a:p>
        </p:txBody>
      </p:sp>
      <p:cxnSp>
        <p:nvCxnSpPr>
          <p:cNvPr id="12" name="Соединительная линия уступом 9"/>
          <p:cNvCxnSpPr/>
          <p:nvPr/>
        </p:nvCxnSpPr>
        <p:spPr bwMode="auto">
          <a:xfrm>
            <a:off x="7587240" y="3792212"/>
            <a:ext cx="0" cy="428876"/>
          </a:xfrm>
          <a:prstGeom prst="straightConnector1">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Tree>
    <p:extLst>
      <p:ext uri="{BB962C8B-B14F-4D97-AF65-F5344CB8AC3E}">
        <p14:creationId xmlns:p14="http://schemas.microsoft.com/office/powerpoint/2010/main" val="1053274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1763688" y="260648"/>
            <a:ext cx="7056784" cy="860425"/>
          </a:xfrm>
        </p:spPr>
        <p:txBody>
          <a:bodyPr/>
          <a:lstStyle/>
          <a:p>
            <a:r>
              <a:rPr lang="ru-RU" altLang="en-US" dirty="0" smtClean="0"/>
              <a:t>3. МСФО УЧЁТ НА УРОВНЕ КОМПАНИИ. НАЧИСЛЕНИЕ </a:t>
            </a:r>
            <a:r>
              <a:rPr lang="ru-RU" altLang="en-US" dirty="0"/>
              <a:t>РЕЗЕРВА ПОД ОЖИДАЕМЫЕ КРЕДИТНЫЕ УБЫТКИ по </a:t>
            </a:r>
            <a:r>
              <a:rPr lang="en-US" altLang="en-US" dirty="0"/>
              <a:t>IFRS 9</a:t>
            </a:r>
            <a:endParaRPr lang="en-US" altLang="en-US" dirty="0" smtClean="0"/>
          </a:p>
        </p:txBody>
      </p:sp>
      <p:sp>
        <p:nvSpPr>
          <p:cNvPr id="10" name="Прямоугольник 9"/>
          <p:cNvSpPr/>
          <p:nvPr/>
        </p:nvSpPr>
        <p:spPr bwMode="auto">
          <a:xfrm>
            <a:off x="7073824" y="3897794"/>
            <a:ext cx="1649648" cy="100811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Оборачиваемость, Класс надежности, Местоположение,</a:t>
            </a:r>
            <a:r>
              <a:rPr kumimoji="0" lang="ru-RU" sz="1300" b="0" i="0" u="none" strike="noStrike" cap="none" normalizeH="0" baseline="0" dirty="0" smtClean="0">
                <a:ln>
                  <a:noFill/>
                </a:ln>
                <a:solidFill>
                  <a:schemeClr val="tx1"/>
                </a:solidFill>
                <a:effectLst/>
                <a:latin typeface="Arial" charset="0"/>
              </a:rPr>
              <a:t>Срок</a:t>
            </a:r>
            <a:r>
              <a:rPr kumimoji="0" lang="ru-RU" sz="1300" b="0" i="0" u="none" strike="noStrike" cap="none" normalizeH="0" dirty="0" smtClean="0">
                <a:ln>
                  <a:noFill/>
                </a:ln>
                <a:solidFill>
                  <a:schemeClr val="tx1"/>
                </a:solidFill>
                <a:effectLst/>
                <a:latin typeface="Arial" charset="0"/>
              </a:rPr>
              <a:t> просрочки</a:t>
            </a:r>
            <a:endParaRPr kumimoji="0" lang="ru-RU" sz="1300" b="0" i="0" u="none" strike="noStrike" cap="none" normalizeH="0" baseline="0" dirty="0" smtClean="0">
              <a:ln>
                <a:noFill/>
              </a:ln>
              <a:solidFill>
                <a:schemeClr val="tx1"/>
              </a:solidFill>
              <a:effectLst/>
              <a:latin typeface="Arial" charset="0"/>
            </a:endParaRPr>
          </a:p>
        </p:txBody>
      </p:sp>
      <p:sp>
        <p:nvSpPr>
          <p:cNvPr id="11" name="Прямоугольник 10"/>
          <p:cNvSpPr/>
          <p:nvPr/>
        </p:nvSpPr>
        <p:spPr bwMode="auto">
          <a:xfrm>
            <a:off x="7073824" y="5101488"/>
            <a:ext cx="1674640" cy="1351848"/>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Установите % резервирования в зависимости от комбинации параметров</a:t>
            </a:r>
            <a:endParaRPr kumimoji="0" lang="ru-RU" sz="1300" b="0" i="0" u="none" strike="noStrike" cap="none" normalizeH="0" baseline="0" dirty="0" smtClean="0">
              <a:ln>
                <a:noFill/>
              </a:ln>
              <a:solidFill>
                <a:schemeClr val="tx1"/>
              </a:solidFill>
              <a:effectLst/>
              <a:latin typeface="Arial" charset="0"/>
            </a:endParaRPr>
          </a:p>
        </p:txBody>
      </p:sp>
      <p:sp>
        <p:nvSpPr>
          <p:cNvPr id="14" name="Прямоугольник 13"/>
          <p:cNvSpPr/>
          <p:nvPr/>
        </p:nvSpPr>
        <p:spPr bwMode="auto">
          <a:xfrm>
            <a:off x="7073824" y="1643658"/>
            <a:ext cx="1631740" cy="2064336"/>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smtClean="0">
                <a:solidFill>
                  <a:schemeClr val="tx1"/>
                </a:solidFill>
                <a:latin typeface="Arial" charset="0"/>
              </a:rPr>
              <a:t>Резерв под ожидаемые кредитные убытки </a:t>
            </a:r>
            <a:r>
              <a:rPr lang="ru-RU" sz="1300" b="0" dirty="0" smtClean="0">
                <a:solidFill>
                  <a:schemeClr val="tx1"/>
                </a:solidFill>
                <a:latin typeface="Arial" charset="0"/>
              </a:rPr>
              <a:t>начисляется автоматически в зависимости от набора параметров</a:t>
            </a:r>
            <a:endParaRPr kumimoji="0" lang="ru-RU" sz="1300" b="0" i="0" u="none" strike="noStrike" cap="none" normalizeH="0" baseline="0" dirty="0" smtClean="0">
              <a:ln>
                <a:noFill/>
              </a:ln>
              <a:solidFill>
                <a:schemeClr val="tx1"/>
              </a:solidFill>
              <a:effectLst/>
              <a:latin typeface="Arial" charset="0"/>
            </a:endParaRPr>
          </a:p>
        </p:txBody>
      </p:sp>
      <p:pic>
        <p:nvPicPr>
          <p:cNvPr id="15" name="Picture 29"/>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9288" y="1533890"/>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Соединительная линия уступом 33"/>
          <p:cNvCxnSpPr>
            <a:stCxn id="10" idx="3"/>
            <a:endCxn id="14" idx="3"/>
          </p:cNvCxnSpPr>
          <p:nvPr/>
        </p:nvCxnSpPr>
        <p:spPr bwMode="auto">
          <a:xfrm flipH="1" flipV="1">
            <a:off x="8705564" y="2675826"/>
            <a:ext cx="17908" cy="1726024"/>
          </a:xfrm>
          <a:prstGeom prst="bentConnector3">
            <a:avLst>
              <a:gd name="adj1" fmla="val -1276524"/>
            </a:avLst>
          </a:prstGeom>
          <a:ln w="19050">
            <a:solidFill>
              <a:schemeClr val="accent1">
                <a:lumMod val="50000"/>
              </a:schemeClr>
            </a:solidFill>
            <a:headEnd type="none" w="med" len="med"/>
            <a:tailEnd type="none"/>
          </a:ln>
        </p:spPr>
        <p:style>
          <a:lnRef idx="1">
            <a:schemeClr val="accent5"/>
          </a:lnRef>
          <a:fillRef idx="0">
            <a:schemeClr val="accent5"/>
          </a:fillRef>
          <a:effectRef idx="0">
            <a:schemeClr val="accent5"/>
          </a:effectRef>
          <a:fontRef idx="minor">
            <a:schemeClr val="tx1"/>
          </a:fontRef>
        </p:style>
      </p:cxnSp>
      <p:sp>
        <p:nvSpPr>
          <p:cNvPr id="18"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22</a:t>
            </a:fld>
            <a:endParaRPr lang="ru-RU" altLang="ru-RU" dirty="0"/>
          </a:p>
        </p:txBody>
      </p:sp>
      <p:cxnSp>
        <p:nvCxnSpPr>
          <p:cNvPr id="21" name="Соединительная линия уступом 20"/>
          <p:cNvCxnSpPr>
            <a:stCxn id="11" idx="1"/>
            <a:endCxn id="10" idx="1"/>
          </p:cNvCxnSpPr>
          <p:nvPr/>
        </p:nvCxnSpPr>
        <p:spPr bwMode="auto">
          <a:xfrm rot="10800000">
            <a:off x="7073824" y="4401850"/>
            <a:ext cx="12700" cy="1375562"/>
          </a:xfrm>
          <a:prstGeom prst="bentConnector3">
            <a:avLst>
              <a:gd name="adj1" fmla="val 1800000"/>
            </a:avLst>
          </a:prstGeom>
          <a:ln w="19050">
            <a:solidFill>
              <a:schemeClr val="accent1">
                <a:lumMod val="50000"/>
              </a:schemeClr>
            </a:solidFill>
            <a:headEnd type="none" w="med" len="med"/>
            <a:tailEnd type="none"/>
          </a:ln>
        </p:spPr>
        <p:style>
          <a:lnRef idx="1">
            <a:schemeClr val="accent5"/>
          </a:lnRef>
          <a:fillRef idx="0">
            <a:schemeClr val="accent5"/>
          </a:fillRef>
          <a:effectRef idx="0">
            <a:schemeClr val="accent5"/>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903046"/>
            <a:ext cx="6631492" cy="429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55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bwMode="auto">
          <a:xfrm>
            <a:off x="5560703" y="2204864"/>
            <a:ext cx="1889061" cy="9901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Поле для ввода неарендного компонента (коммунальный платеж)</a:t>
            </a:r>
            <a:endParaRPr kumimoji="0" lang="ru-RU" sz="1300" b="0" i="0" u="none" strike="noStrike" cap="none" normalizeH="0" baseline="0" dirty="0" smtClean="0">
              <a:ln>
                <a:noFill/>
              </a:ln>
              <a:solidFill>
                <a:schemeClr val="tx1"/>
              </a:solidFill>
              <a:effectLst/>
              <a:latin typeface="Arial" charset="0"/>
            </a:endParaRPr>
          </a:p>
        </p:txBody>
      </p:sp>
      <p:sp>
        <p:nvSpPr>
          <p:cNvPr id="14385" name="Title 1"/>
          <p:cNvSpPr>
            <a:spLocks noGrp="1"/>
          </p:cNvSpPr>
          <p:nvPr>
            <p:ph type="title"/>
          </p:nvPr>
        </p:nvSpPr>
        <p:spPr>
          <a:xfrm>
            <a:off x="1647443" y="332656"/>
            <a:ext cx="7245037" cy="860425"/>
          </a:xfrm>
        </p:spPr>
        <p:txBody>
          <a:bodyPr/>
          <a:lstStyle/>
          <a:p>
            <a:r>
              <a:rPr lang="ru-RU" altLang="en-US" dirty="0" smtClean="0"/>
              <a:t>3. МСФО УЧЁТ НА УРОВНЕ КОМПАНИИ. ПОДДЕРЖКА </a:t>
            </a:r>
            <a:r>
              <a:rPr lang="en-US" altLang="en-US" dirty="0" smtClean="0"/>
              <a:t>IFRS 1</a:t>
            </a:r>
            <a:r>
              <a:rPr lang="ru-RU" altLang="en-US" dirty="0" smtClean="0"/>
              <a:t>6</a:t>
            </a:r>
            <a:r>
              <a:rPr lang="en-US" altLang="en-US" dirty="0" smtClean="0"/>
              <a:t> </a:t>
            </a:r>
            <a:r>
              <a:rPr lang="ru-RU" altLang="en-US" dirty="0" smtClean="0"/>
              <a:t>«АРЕНДА»</a:t>
            </a:r>
            <a:endParaRPr lang="en-US" altLang="en-US" dirty="0" smtClean="0"/>
          </a:p>
        </p:txBody>
      </p:sp>
      <p:sp>
        <p:nvSpPr>
          <p:cNvPr id="7" name="Прямоугольник 6"/>
          <p:cNvSpPr/>
          <p:nvPr/>
        </p:nvSpPr>
        <p:spPr bwMode="auto">
          <a:xfrm>
            <a:off x="827583" y="2212871"/>
            <a:ext cx="2246537" cy="982125"/>
          </a:xfrm>
          <a:prstGeom prst="rect">
            <a:avLst/>
          </a:prstGeom>
          <a:solidFill>
            <a:schemeClr val="bg1">
              <a:lumMod val="8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В долгосрочную аренду получено помещение, арендодатель платит коммунальные платежи</a:t>
            </a:r>
            <a:endParaRPr kumimoji="0" lang="ru-RU" sz="1300" b="0" i="0" u="none" strike="noStrike" cap="none" normalizeH="0" baseline="0" dirty="0" smtClean="0">
              <a:ln>
                <a:noFill/>
              </a:ln>
              <a:solidFill>
                <a:schemeClr val="tx1"/>
              </a:solidFill>
              <a:effectLst/>
              <a:latin typeface="Arial" charset="0"/>
            </a:endParaRPr>
          </a:p>
        </p:txBody>
      </p:sp>
      <p:sp>
        <p:nvSpPr>
          <p:cNvPr id="21" name="Прямоугольник 20"/>
          <p:cNvSpPr/>
          <p:nvPr/>
        </p:nvSpPr>
        <p:spPr bwMode="auto">
          <a:xfrm>
            <a:off x="3074121" y="4815132"/>
            <a:ext cx="1964703" cy="9901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Обязательство по аренде – приведенная стоимость будущих платежей</a:t>
            </a:r>
            <a:endParaRPr kumimoji="0" lang="ru-RU" sz="1300" b="0" i="0" u="none" strike="noStrike" cap="none" normalizeH="0" baseline="0" dirty="0" smtClean="0">
              <a:ln>
                <a:noFill/>
              </a:ln>
              <a:solidFill>
                <a:schemeClr val="tx1"/>
              </a:solidFill>
              <a:effectLst/>
              <a:latin typeface="Arial" charset="0"/>
            </a:endParaRPr>
          </a:p>
        </p:txBody>
      </p:sp>
      <p:grpSp>
        <p:nvGrpSpPr>
          <p:cNvPr id="27" name="Группа 1"/>
          <p:cNvGrpSpPr>
            <a:grpSpLocks/>
          </p:cNvGrpSpPr>
          <p:nvPr/>
        </p:nvGrpSpPr>
        <p:grpSpPr bwMode="auto">
          <a:xfrm>
            <a:off x="7421312" y="3496042"/>
            <a:ext cx="925862" cy="466868"/>
            <a:chOff x="5633938" y="1700501"/>
            <a:chExt cx="4103735" cy="1555080"/>
          </a:xfrm>
        </p:grpSpPr>
        <p:pic>
          <p:nvPicPr>
            <p:cNvPr id="28" name="Picture 16"/>
            <p:cNvPicPr>
              <a:picLocks noChangeAspect="1" noChangeArrowheads="1"/>
            </p:cNvPicPr>
            <p:nvPr/>
          </p:nvPicPr>
          <p:blipFill>
            <a:blip r:embed="rId3"/>
            <a:srcRect/>
            <a:stretch>
              <a:fillRect/>
            </a:stretch>
          </p:blipFill>
          <p:spPr bwMode="auto">
            <a:xfrm>
              <a:off x="5633938" y="1700501"/>
              <a:ext cx="2740024" cy="1555080"/>
            </a:xfrm>
            <a:prstGeom prst="rect">
              <a:avLst/>
            </a:prstGeom>
            <a:noFill/>
            <a:ln w="9525">
              <a:noFill/>
              <a:miter lim="800000"/>
              <a:headEnd/>
              <a:tailEnd/>
            </a:ln>
          </p:spPr>
        </p:pic>
        <p:pic>
          <p:nvPicPr>
            <p:cNvPr id="29" name="Picture 17"/>
            <p:cNvPicPr>
              <a:picLocks noChangeAspect="1" noChangeArrowheads="1"/>
            </p:cNvPicPr>
            <p:nvPr/>
          </p:nvPicPr>
          <p:blipFill>
            <a:blip r:embed="rId4"/>
            <a:srcRect/>
            <a:stretch>
              <a:fillRect/>
            </a:stretch>
          </p:blipFill>
          <p:spPr bwMode="auto">
            <a:xfrm>
              <a:off x="8442250" y="1709761"/>
              <a:ext cx="1295423" cy="1545820"/>
            </a:xfrm>
            <a:prstGeom prst="rect">
              <a:avLst/>
            </a:prstGeom>
            <a:noFill/>
            <a:ln w="9525">
              <a:noFill/>
              <a:miter lim="800000"/>
              <a:headEnd/>
              <a:tailEnd/>
            </a:ln>
          </p:spPr>
        </p:pic>
      </p:grpSp>
      <p:sp>
        <p:nvSpPr>
          <p:cNvPr id="30" name="TextBox 29"/>
          <p:cNvSpPr txBox="1"/>
          <p:nvPr/>
        </p:nvSpPr>
        <p:spPr>
          <a:xfrm>
            <a:off x="7125451" y="3976608"/>
            <a:ext cx="1583067" cy="400110"/>
          </a:xfrm>
          <a:prstGeom prst="rect">
            <a:avLst/>
          </a:prstGeom>
          <a:noFill/>
        </p:spPr>
        <p:txBody>
          <a:bodyPr wrap="square" rtlCol="0">
            <a:spAutoFit/>
          </a:bodyPr>
          <a:lstStyle/>
          <a:p>
            <a:pPr algn="ctr"/>
            <a:r>
              <a:rPr lang="en-US" b="0" dirty="0" smtClean="0"/>
              <a:t>IFRS </a:t>
            </a:r>
            <a:r>
              <a:rPr lang="ru-RU" dirty="0" smtClean="0"/>
              <a:t>16</a:t>
            </a:r>
            <a:endParaRPr lang="ru-RU" b="0" dirty="0"/>
          </a:p>
        </p:txBody>
      </p:sp>
      <p:sp>
        <p:nvSpPr>
          <p:cNvPr id="39" name="Прямоугольник 38"/>
          <p:cNvSpPr/>
          <p:nvPr/>
        </p:nvSpPr>
        <p:spPr bwMode="auto">
          <a:xfrm>
            <a:off x="5375674" y="4815132"/>
            <a:ext cx="2045638" cy="9901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Коммунальные платежи в арендном платеже</a:t>
            </a:r>
            <a:endParaRPr kumimoji="0" lang="ru-RU" sz="1300" b="0" i="0" u="none" strike="noStrike" cap="none" normalizeH="0" baseline="0" dirty="0" smtClean="0">
              <a:ln>
                <a:noFill/>
              </a:ln>
              <a:solidFill>
                <a:schemeClr val="tx1"/>
              </a:solidFill>
              <a:effectLst/>
              <a:latin typeface="Arial" charset="0"/>
            </a:endParaRPr>
          </a:p>
        </p:txBody>
      </p:sp>
      <p:cxnSp>
        <p:nvCxnSpPr>
          <p:cNvPr id="50" name="Соединительная линия уступом 49"/>
          <p:cNvCxnSpPr>
            <a:endCxn id="39" idx="0"/>
          </p:cNvCxnSpPr>
          <p:nvPr/>
        </p:nvCxnSpPr>
        <p:spPr bwMode="auto">
          <a:xfrm>
            <a:off x="5053111" y="4123083"/>
            <a:ext cx="1345382" cy="692049"/>
          </a:xfrm>
          <a:prstGeom prst="bentConnector2">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5" name="Соединительная линия уступом 54"/>
          <p:cNvCxnSpPr>
            <a:stCxn id="25" idx="1"/>
            <a:endCxn id="48" idx="0"/>
          </p:cNvCxnSpPr>
          <p:nvPr/>
        </p:nvCxnSpPr>
        <p:spPr bwMode="auto">
          <a:xfrm rot="10800000" flipV="1">
            <a:off x="1676974" y="4091536"/>
            <a:ext cx="1238843" cy="723595"/>
          </a:xfrm>
          <a:prstGeom prst="bentConnector2">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47"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23</a:t>
            </a:fld>
            <a:endParaRPr lang="ru-RU" altLang="ru-RU" dirty="0"/>
          </a:p>
        </p:txBody>
      </p:sp>
      <p:sp>
        <p:nvSpPr>
          <p:cNvPr id="48" name="Прямоугольник 47"/>
          <p:cNvSpPr/>
          <p:nvPr/>
        </p:nvSpPr>
        <p:spPr bwMode="auto">
          <a:xfrm>
            <a:off x="654153" y="4815132"/>
            <a:ext cx="2045639" cy="9901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Основное средство = расходы на организацию аренды + приведенная стоимость будущих платежей </a:t>
            </a:r>
            <a:endParaRPr kumimoji="0" lang="ru-RU" sz="1300" b="0" i="0" u="none" strike="noStrike" cap="none" normalizeH="0" baseline="0" dirty="0" smtClean="0">
              <a:ln>
                <a:noFill/>
              </a:ln>
              <a:solidFill>
                <a:schemeClr val="tx1"/>
              </a:solidFill>
              <a:effectLst/>
              <a:latin typeface="Arial" charset="0"/>
            </a:endParaRPr>
          </a:p>
        </p:txBody>
      </p:sp>
      <p:cxnSp>
        <p:nvCxnSpPr>
          <p:cNvPr id="68" name="Соединительная линия уступом 67"/>
          <p:cNvCxnSpPr>
            <a:stCxn id="7" idx="0"/>
            <a:endCxn id="9" idx="0"/>
          </p:cNvCxnSpPr>
          <p:nvPr/>
        </p:nvCxnSpPr>
        <p:spPr bwMode="auto">
          <a:xfrm rot="5400000" flipH="1" flipV="1">
            <a:off x="4224040" y="-68323"/>
            <a:ext cx="8007" cy="4554382"/>
          </a:xfrm>
          <a:prstGeom prst="bentConnector3">
            <a:avLst>
              <a:gd name="adj1" fmla="val 2955002"/>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71" name="Соединительная линия уступом 70"/>
          <p:cNvCxnSpPr>
            <a:endCxn id="21" idx="0"/>
          </p:cNvCxnSpPr>
          <p:nvPr/>
        </p:nvCxnSpPr>
        <p:spPr bwMode="auto">
          <a:xfrm rot="16200000" flipH="1">
            <a:off x="3944910" y="4703569"/>
            <a:ext cx="223124" cy="1"/>
          </a:xfrm>
          <a:prstGeom prst="bentConnector3">
            <a:avLst>
              <a:gd name="adj1" fmla="val 50000"/>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25" name="Прямоугольник 24"/>
          <p:cNvSpPr/>
          <p:nvPr/>
        </p:nvSpPr>
        <p:spPr bwMode="auto">
          <a:xfrm>
            <a:off x="2915816" y="3596471"/>
            <a:ext cx="2293362" cy="9901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Автоматический расчет стоимости объекта аренды, как чистой приведенной стоимости арендных платежей</a:t>
            </a:r>
            <a:endParaRPr kumimoji="0" lang="ru-RU" sz="1300" b="0" i="0" u="none" strike="noStrike" cap="none" normalizeH="0" baseline="0" dirty="0" smtClean="0">
              <a:ln>
                <a:noFill/>
              </a:ln>
              <a:solidFill>
                <a:schemeClr val="tx1"/>
              </a:solidFill>
              <a:effectLst/>
              <a:latin typeface="Arial" charset="0"/>
            </a:endParaRPr>
          </a:p>
        </p:txBody>
      </p:sp>
      <p:sp>
        <p:nvSpPr>
          <p:cNvPr id="26" name="Прямоугольник 25"/>
          <p:cNvSpPr/>
          <p:nvPr/>
        </p:nvSpPr>
        <p:spPr bwMode="auto">
          <a:xfrm>
            <a:off x="3493469" y="2212872"/>
            <a:ext cx="1889061" cy="9901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Поле для ввода дополнительных расходов на организацию аренды (расходы риелтору)</a:t>
            </a:r>
            <a:endParaRPr kumimoji="0" lang="ru-RU" sz="1300" b="0" i="0" u="none" strike="noStrike" cap="none" normalizeH="0" baseline="0" dirty="0" smtClean="0">
              <a:ln>
                <a:noFill/>
              </a:ln>
              <a:solidFill>
                <a:schemeClr val="tx1"/>
              </a:solidFill>
              <a:effectLst/>
              <a:latin typeface="Arial" charset="0"/>
            </a:endParaRPr>
          </a:p>
        </p:txBody>
      </p:sp>
      <p:cxnSp>
        <p:nvCxnSpPr>
          <p:cNvPr id="31" name="Соединительная линия уступом 30"/>
          <p:cNvCxnSpPr>
            <a:stCxn id="7" idx="0"/>
            <a:endCxn id="26" idx="0"/>
          </p:cNvCxnSpPr>
          <p:nvPr/>
        </p:nvCxnSpPr>
        <p:spPr bwMode="auto">
          <a:xfrm rot="16200000" flipH="1">
            <a:off x="3194425" y="969297"/>
            <a:ext cx="1" cy="2487148"/>
          </a:xfrm>
          <a:prstGeom prst="bentConnector3">
            <a:avLst>
              <a:gd name="adj1" fmla="val -22860000000"/>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pic>
        <p:nvPicPr>
          <p:cNvPr id="22" name="Picture 2"/>
          <p:cNvPicPr>
            <a:picLocks noChangeAspect="1" noChangeArrowheads="1"/>
          </p:cNvPicPr>
          <p:nvPr/>
        </p:nvPicPr>
        <p:blipFill>
          <a:blip r:embed="rId5" cstate="print">
            <a:clrChange>
              <a:clrFrom>
                <a:srgbClr val="FFFFFF"/>
              </a:clrFrom>
              <a:clrTo>
                <a:srgbClr val="FFFFFF">
                  <a:alpha val="0"/>
                </a:srgbClr>
              </a:clrTo>
            </a:clrChange>
            <a:grayscl/>
          </a:blip>
          <a:srcRect/>
          <a:stretch>
            <a:fillRect/>
          </a:stretch>
        </p:blipFill>
        <p:spPr bwMode="auto">
          <a:xfrm>
            <a:off x="3350593" y="2024752"/>
            <a:ext cx="285752" cy="376240"/>
          </a:xfrm>
          <a:prstGeom prst="rect">
            <a:avLst/>
          </a:prstGeom>
          <a:noFill/>
          <a:ln w="9525">
            <a:noFill/>
            <a:miter lim="800000"/>
            <a:headEnd/>
            <a:tailEnd/>
          </a:ln>
        </p:spPr>
      </p:pic>
      <p:pic>
        <p:nvPicPr>
          <p:cNvPr id="23" name="Picture 2"/>
          <p:cNvPicPr>
            <a:picLocks noChangeAspect="1" noChangeArrowheads="1"/>
          </p:cNvPicPr>
          <p:nvPr/>
        </p:nvPicPr>
        <p:blipFill>
          <a:blip r:embed="rId5" cstate="print">
            <a:clrChange>
              <a:clrFrom>
                <a:srgbClr val="FFFFFF"/>
              </a:clrFrom>
              <a:clrTo>
                <a:srgbClr val="FFFFFF">
                  <a:alpha val="0"/>
                </a:srgbClr>
              </a:clrTo>
            </a:clrChange>
            <a:grayscl/>
          </a:blip>
          <a:srcRect/>
          <a:stretch>
            <a:fillRect/>
          </a:stretch>
        </p:blipFill>
        <p:spPr bwMode="auto">
          <a:xfrm>
            <a:off x="5440050" y="2015624"/>
            <a:ext cx="285752" cy="376240"/>
          </a:xfrm>
          <a:prstGeom prst="rect">
            <a:avLst/>
          </a:prstGeom>
          <a:noFill/>
          <a:ln w="9525">
            <a:noFill/>
            <a:miter lim="800000"/>
            <a:headEnd/>
            <a:tailEnd/>
          </a:ln>
        </p:spPr>
      </p:pic>
    </p:spTree>
    <p:extLst>
      <p:ext uri="{BB962C8B-B14F-4D97-AF65-F5344CB8AC3E}">
        <p14:creationId xmlns:p14="http://schemas.microsoft.com/office/powerpoint/2010/main" val="3494123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5" name="Title 1"/>
          <p:cNvSpPr>
            <a:spLocks noGrp="1"/>
          </p:cNvSpPr>
          <p:nvPr>
            <p:ph type="title"/>
          </p:nvPr>
        </p:nvSpPr>
        <p:spPr>
          <a:xfrm>
            <a:off x="1647443" y="332656"/>
            <a:ext cx="7173029" cy="860425"/>
          </a:xfrm>
        </p:spPr>
        <p:txBody>
          <a:bodyPr/>
          <a:lstStyle/>
          <a:p>
            <a:r>
              <a:rPr lang="ru-RU" altLang="en-US" dirty="0" smtClean="0"/>
              <a:t>3. МСФО УЧЁТ НА УРОВНЕ КОМПАНИИ. ПОДДЕРЖКА </a:t>
            </a:r>
            <a:r>
              <a:rPr lang="en-US" altLang="en-US" dirty="0" smtClean="0"/>
              <a:t>IFRS 1</a:t>
            </a:r>
            <a:r>
              <a:rPr lang="ru-RU" altLang="en-US" dirty="0" smtClean="0"/>
              <a:t>6</a:t>
            </a:r>
            <a:r>
              <a:rPr lang="en-US" altLang="en-US" dirty="0" smtClean="0"/>
              <a:t> </a:t>
            </a:r>
            <a:r>
              <a:rPr lang="ru-RU" altLang="en-US" dirty="0" smtClean="0"/>
              <a:t>«АРЕНДА»</a:t>
            </a:r>
            <a:endParaRPr lang="en-US" altLang="en-US" dirty="0" smtClean="0"/>
          </a:p>
        </p:txBody>
      </p:sp>
      <p:sp>
        <p:nvSpPr>
          <p:cNvPr id="47"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24</a:t>
            </a:fld>
            <a:endParaRPr lang="ru-RU" altLang="ru-RU" dirty="0"/>
          </a:p>
        </p:txBody>
      </p:sp>
      <p:cxnSp>
        <p:nvCxnSpPr>
          <p:cNvPr id="68" name="Соединительная линия уступом 67"/>
          <p:cNvCxnSpPr/>
          <p:nvPr/>
        </p:nvCxnSpPr>
        <p:spPr bwMode="auto">
          <a:xfrm rot="16200000" flipH="1">
            <a:off x="5624138" y="3560614"/>
            <a:ext cx="73459" cy="2457311"/>
          </a:xfrm>
          <a:prstGeom prst="bentConnector3">
            <a:avLst>
              <a:gd name="adj1" fmla="val -311194"/>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61344"/>
            <a:ext cx="8981341" cy="5099217"/>
          </a:xfrm>
          <a:prstGeom prst="rect">
            <a:avLst/>
          </a:prstGeom>
        </p:spPr>
      </p:pic>
      <p:sp>
        <p:nvSpPr>
          <p:cNvPr id="6" name="Прямоугольник 5"/>
          <p:cNvSpPr/>
          <p:nvPr/>
        </p:nvSpPr>
        <p:spPr bwMode="auto">
          <a:xfrm>
            <a:off x="6431307" y="4077072"/>
            <a:ext cx="2537133" cy="1152128"/>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Отдельная колонка для ввода неарендного компонента в арендном платежей (например, коммунальных платежей)</a:t>
            </a:r>
            <a:endParaRPr kumimoji="0" lang="ru-RU" sz="1300" b="0" i="0" u="none" strike="noStrike" cap="none" normalizeH="0" baseline="0" dirty="0" smtClean="0">
              <a:ln>
                <a:noFill/>
              </a:ln>
              <a:solidFill>
                <a:schemeClr val="tx1"/>
              </a:solidFill>
              <a:effectLst/>
              <a:latin typeface="Arial" charset="0"/>
            </a:endParaRPr>
          </a:p>
        </p:txBody>
      </p:sp>
      <p:sp>
        <p:nvSpPr>
          <p:cNvPr id="7" name="Прямоугольник 6"/>
          <p:cNvSpPr/>
          <p:nvPr/>
        </p:nvSpPr>
        <p:spPr bwMode="auto">
          <a:xfrm>
            <a:off x="6444208" y="5373216"/>
            <a:ext cx="2537133" cy="1152128"/>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Неарендный компонент вычитается из суммы платежа, а остаток распределяется на основной долг и проценты</a:t>
            </a:r>
            <a:endParaRPr kumimoji="0" lang="ru-RU" sz="1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557426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bwMode="auto">
          <a:xfrm>
            <a:off x="5560703" y="2204864"/>
            <a:ext cx="1889061"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Единовременная выручка</a:t>
            </a:r>
          </a:p>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 1 000 000 руб.</a:t>
            </a:r>
            <a:endParaRPr kumimoji="0" lang="ru-RU" sz="1300" b="0" i="0" u="none" strike="noStrike" cap="none" normalizeH="0" baseline="0" dirty="0" smtClean="0">
              <a:ln>
                <a:noFill/>
              </a:ln>
              <a:solidFill>
                <a:schemeClr val="tx1"/>
              </a:solidFill>
              <a:effectLst/>
              <a:latin typeface="Arial" charset="0"/>
            </a:endParaRPr>
          </a:p>
        </p:txBody>
      </p:sp>
      <p:sp>
        <p:nvSpPr>
          <p:cNvPr id="14385" name="Title 1"/>
          <p:cNvSpPr>
            <a:spLocks noGrp="1"/>
          </p:cNvSpPr>
          <p:nvPr>
            <p:ph type="title"/>
          </p:nvPr>
        </p:nvSpPr>
        <p:spPr>
          <a:xfrm>
            <a:off x="1647443" y="332656"/>
            <a:ext cx="8229600" cy="860425"/>
          </a:xfrm>
        </p:spPr>
        <p:txBody>
          <a:bodyPr/>
          <a:lstStyle/>
          <a:p>
            <a:r>
              <a:rPr lang="ru-RU" altLang="en-US" dirty="0" smtClean="0"/>
              <a:t>3. МСФО НА УРОВНЕ КОМПАНИИ. ПОДДЕРЖКА </a:t>
            </a:r>
            <a:r>
              <a:rPr lang="en-US" altLang="en-US" dirty="0" smtClean="0"/>
              <a:t>IFRS 15 </a:t>
            </a:r>
            <a:r>
              <a:rPr lang="ru-RU" altLang="en-US" dirty="0" smtClean="0"/>
              <a:t>«ДОГОВОРЫ С ПОКУПАТЕЛЯМИ»</a:t>
            </a:r>
            <a:endParaRPr lang="en-US" altLang="en-US" dirty="0" smtClean="0"/>
          </a:p>
        </p:txBody>
      </p:sp>
      <p:sp>
        <p:nvSpPr>
          <p:cNvPr id="7" name="Прямоугольник 6"/>
          <p:cNvSpPr/>
          <p:nvPr/>
        </p:nvSpPr>
        <p:spPr bwMode="auto">
          <a:xfrm>
            <a:off x="3062088" y="2131405"/>
            <a:ext cx="1971670" cy="990132"/>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Продан автомобиль с бесплатным сервисным обслуживанием</a:t>
            </a:r>
            <a:endParaRPr kumimoji="0" lang="ru-RU" sz="1300" b="0" i="0" u="none" strike="noStrike" cap="none" normalizeH="0" baseline="0" dirty="0" smtClean="0">
              <a:ln>
                <a:noFill/>
              </a:ln>
              <a:solidFill>
                <a:schemeClr val="tx1"/>
              </a:solidFill>
              <a:effectLst/>
              <a:latin typeface="Arial" charset="0"/>
            </a:endParaRPr>
          </a:p>
        </p:txBody>
      </p:sp>
      <p:sp>
        <p:nvSpPr>
          <p:cNvPr id="19" name="Прямоугольник 18"/>
          <p:cNvSpPr/>
          <p:nvPr/>
        </p:nvSpPr>
        <p:spPr bwMode="auto">
          <a:xfrm>
            <a:off x="395536" y="2130253"/>
            <a:ext cx="1937108" cy="990132"/>
          </a:xfrm>
          <a:prstGeom prst="rect">
            <a:avLst/>
          </a:prstGeom>
          <a:solidFill>
            <a:schemeClr val="accent4">
              <a:lumMod val="10000"/>
              <a:lumOff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Несколько компонентов товаров/услуг в одном договоре</a:t>
            </a:r>
            <a:endParaRPr kumimoji="0" lang="ru-RU" sz="1300" b="0" i="0" u="none" strike="noStrike" cap="none" normalizeH="0" baseline="0" dirty="0" smtClean="0">
              <a:ln>
                <a:noFill/>
              </a:ln>
              <a:solidFill>
                <a:schemeClr val="tx1"/>
              </a:solidFill>
              <a:effectLst/>
              <a:latin typeface="Arial" charset="0"/>
            </a:endParaRPr>
          </a:p>
        </p:txBody>
      </p:sp>
      <p:sp>
        <p:nvSpPr>
          <p:cNvPr id="21" name="Прямоугольник 20"/>
          <p:cNvSpPr/>
          <p:nvPr/>
        </p:nvSpPr>
        <p:spPr bwMode="auto">
          <a:xfrm>
            <a:off x="3074121" y="4815132"/>
            <a:ext cx="1964703"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Отложенный доход/аванс по услугам сервиса </a:t>
            </a:r>
          </a:p>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150 000 руб.</a:t>
            </a:r>
            <a:endParaRPr kumimoji="0" lang="ru-RU" sz="1300" b="0" i="0" u="none" strike="noStrike" cap="none" normalizeH="0" baseline="0" dirty="0" smtClean="0">
              <a:ln>
                <a:noFill/>
              </a:ln>
              <a:solidFill>
                <a:schemeClr val="tx1"/>
              </a:solidFill>
              <a:effectLst/>
              <a:latin typeface="Arial" charset="0"/>
            </a:endParaRPr>
          </a:p>
        </p:txBody>
      </p:sp>
      <p:grpSp>
        <p:nvGrpSpPr>
          <p:cNvPr id="27" name="Группа 1"/>
          <p:cNvGrpSpPr>
            <a:grpSpLocks/>
          </p:cNvGrpSpPr>
          <p:nvPr/>
        </p:nvGrpSpPr>
        <p:grpSpPr bwMode="auto">
          <a:xfrm>
            <a:off x="7421312" y="3496042"/>
            <a:ext cx="925862" cy="466868"/>
            <a:chOff x="5633938" y="1700501"/>
            <a:chExt cx="4103735" cy="1555080"/>
          </a:xfrm>
        </p:grpSpPr>
        <p:pic>
          <p:nvPicPr>
            <p:cNvPr id="28" name="Picture 16"/>
            <p:cNvPicPr>
              <a:picLocks noChangeAspect="1" noChangeArrowheads="1"/>
            </p:cNvPicPr>
            <p:nvPr/>
          </p:nvPicPr>
          <p:blipFill>
            <a:blip r:embed="rId3"/>
            <a:srcRect/>
            <a:stretch>
              <a:fillRect/>
            </a:stretch>
          </p:blipFill>
          <p:spPr bwMode="auto">
            <a:xfrm>
              <a:off x="5633938" y="1700501"/>
              <a:ext cx="2740024" cy="1555080"/>
            </a:xfrm>
            <a:prstGeom prst="rect">
              <a:avLst/>
            </a:prstGeom>
            <a:noFill/>
            <a:ln w="9525">
              <a:noFill/>
              <a:miter lim="800000"/>
              <a:headEnd/>
              <a:tailEnd/>
            </a:ln>
          </p:spPr>
        </p:pic>
        <p:pic>
          <p:nvPicPr>
            <p:cNvPr id="29" name="Picture 17"/>
            <p:cNvPicPr>
              <a:picLocks noChangeAspect="1" noChangeArrowheads="1"/>
            </p:cNvPicPr>
            <p:nvPr/>
          </p:nvPicPr>
          <p:blipFill>
            <a:blip r:embed="rId4"/>
            <a:srcRect/>
            <a:stretch>
              <a:fillRect/>
            </a:stretch>
          </p:blipFill>
          <p:spPr bwMode="auto">
            <a:xfrm>
              <a:off x="8442250" y="1709761"/>
              <a:ext cx="1295423" cy="1545820"/>
            </a:xfrm>
            <a:prstGeom prst="rect">
              <a:avLst/>
            </a:prstGeom>
            <a:noFill/>
            <a:ln w="9525">
              <a:noFill/>
              <a:miter lim="800000"/>
              <a:headEnd/>
              <a:tailEnd/>
            </a:ln>
          </p:spPr>
        </p:pic>
      </p:grpSp>
      <p:sp>
        <p:nvSpPr>
          <p:cNvPr id="30" name="TextBox 29"/>
          <p:cNvSpPr txBox="1"/>
          <p:nvPr/>
        </p:nvSpPr>
        <p:spPr>
          <a:xfrm>
            <a:off x="7125451" y="3976608"/>
            <a:ext cx="1583067" cy="400110"/>
          </a:xfrm>
          <a:prstGeom prst="rect">
            <a:avLst/>
          </a:prstGeom>
          <a:noFill/>
        </p:spPr>
        <p:txBody>
          <a:bodyPr wrap="square" rtlCol="0">
            <a:spAutoFit/>
          </a:bodyPr>
          <a:lstStyle/>
          <a:p>
            <a:pPr algn="ctr"/>
            <a:r>
              <a:rPr lang="en-US" b="0" dirty="0" smtClean="0"/>
              <a:t>IFRS </a:t>
            </a:r>
            <a:r>
              <a:rPr lang="ru-RU" dirty="0" smtClean="0"/>
              <a:t>15</a:t>
            </a:r>
            <a:endParaRPr lang="ru-RU" b="0" dirty="0"/>
          </a:p>
        </p:txBody>
      </p:sp>
      <p:sp>
        <p:nvSpPr>
          <p:cNvPr id="39" name="Прямоугольник 38"/>
          <p:cNvSpPr/>
          <p:nvPr/>
        </p:nvSpPr>
        <p:spPr bwMode="auto">
          <a:xfrm>
            <a:off x="5375674" y="4788991"/>
            <a:ext cx="2045638"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Выручка от продажи автомобиля </a:t>
            </a:r>
          </a:p>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900 000 руб.</a:t>
            </a:r>
            <a:endParaRPr kumimoji="0" lang="ru-RU" sz="1300" b="0" i="0" u="none" strike="noStrike" cap="none" normalizeH="0" baseline="0" dirty="0" smtClean="0">
              <a:ln>
                <a:noFill/>
              </a:ln>
              <a:solidFill>
                <a:schemeClr val="tx1"/>
              </a:solidFill>
              <a:effectLst/>
              <a:latin typeface="Arial" charset="0"/>
            </a:endParaRPr>
          </a:p>
        </p:txBody>
      </p:sp>
      <p:cxnSp>
        <p:nvCxnSpPr>
          <p:cNvPr id="46" name="Соединительная линия уступом 45"/>
          <p:cNvCxnSpPr>
            <a:stCxn id="19" idx="3"/>
            <a:endCxn id="7" idx="1"/>
          </p:cNvCxnSpPr>
          <p:nvPr/>
        </p:nvCxnSpPr>
        <p:spPr bwMode="auto">
          <a:xfrm>
            <a:off x="2332644" y="2625319"/>
            <a:ext cx="729444" cy="1152"/>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0" name="Соединительная линия уступом 49"/>
          <p:cNvCxnSpPr>
            <a:endCxn id="39" idx="0"/>
          </p:cNvCxnSpPr>
          <p:nvPr/>
        </p:nvCxnSpPr>
        <p:spPr bwMode="auto">
          <a:xfrm>
            <a:off x="5053111" y="4096942"/>
            <a:ext cx="1345382" cy="692049"/>
          </a:xfrm>
          <a:prstGeom prst="bentConnector2">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5" name="Соединительная линия уступом 54"/>
          <p:cNvCxnSpPr>
            <a:stCxn id="25" idx="1"/>
            <a:endCxn id="48" idx="0"/>
          </p:cNvCxnSpPr>
          <p:nvPr/>
        </p:nvCxnSpPr>
        <p:spPr bwMode="auto">
          <a:xfrm rot="10800000" flipV="1">
            <a:off x="1418356" y="4091536"/>
            <a:ext cx="1749102" cy="785293"/>
          </a:xfrm>
          <a:prstGeom prst="bentConnector2">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47"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25</a:t>
            </a:fld>
            <a:endParaRPr lang="ru-RU" altLang="ru-RU" dirty="0"/>
          </a:p>
        </p:txBody>
      </p:sp>
      <p:sp>
        <p:nvSpPr>
          <p:cNvPr id="48" name="Прямоугольник 47"/>
          <p:cNvSpPr/>
          <p:nvPr/>
        </p:nvSpPr>
        <p:spPr bwMode="auto">
          <a:xfrm>
            <a:off x="395536" y="4876830"/>
            <a:ext cx="2045639"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Дисконт по долгосрочной задолженности </a:t>
            </a:r>
          </a:p>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smtClean="0">
                <a:ln>
                  <a:noFill/>
                </a:ln>
                <a:solidFill>
                  <a:schemeClr val="tx1"/>
                </a:solidFill>
                <a:effectLst/>
                <a:latin typeface="Arial" charset="0"/>
              </a:rPr>
              <a:t>(50</a:t>
            </a:r>
            <a:r>
              <a:rPr kumimoji="0" lang="ru-RU" sz="1300" b="0" i="0" u="none" strike="noStrike" cap="none" normalizeH="0" dirty="0" smtClean="0">
                <a:ln>
                  <a:noFill/>
                </a:ln>
                <a:solidFill>
                  <a:schemeClr val="tx1"/>
                </a:solidFill>
                <a:effectLst/>
                <a:latin typeface="Arial" charset="0"/>
              </a:rPr>
              <a:t> 000) руб.</a:t>
            </a:r>
            <a:endParaRPr kumimoji="0" lang="ru-RU" sz="1300" b="0" i="0" u="none" strike="noStrike" cap="none" normalizeH="0" baseline="0" dirty="0" smtClean="0">
              <a:ln>
                <a:noFill/>
              </a:ln>
              <a:solidFill>
                <a:schemeClr val="tx1"/>
              </a:solidFill>
              <a:effectLst/>
              <a:latin typeface="Arial" charset="0"/>
            </a:endParaRPr>
          </a:p>
        </p:txBody>
      </p:sp>
      <p:cxnSp>
        <p:nvCxnSpPr>
          <p:cNvPr id="63" name="Соединительная линия уступом 62"/>
          <p:cNvCxnSpPr>
            <a:stCxn id="7" idx="2"/>
          </p:cNvCxnSpPr>
          <p:nvPr/>
        </p:nvCxnSpPr>
        <p:spPr bwMode="auto">
          <a:xfrm rot="16200000" flipH="1">
            <a:off x="3812028" y="3357431"/>
            <a:ext cx="480339" cy="8549"/>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68" name="Соединительная линия уступом 67"/>
          <p:cNvCxnSpPr>
            <a:stCxn id="7" idx="0"/>
            <a:endCxn id="9" idx="0"/>
          </p:cNvCxnSpPr>
          <p:nvPr/>
        </p:nvCxnSpPr>
        <p:spPr bwMode="auto">
          <a:xfrm rot="16200000" flipH="1">
            <a:off x="5239848" y="939479"/>
            <a:ext cx="73459" cy="2457311"/>
          </a:xfrm>
          <a:prstGeom prst="bentConnector3">
            <a:avLst>
              <a:gd name="adj1" fmla="val -311194"/>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71" name="Соединительная линия уступом 70"/>
          <p:cNvCxnSpPr>
            <a:endCxn id="21" idx="0"/>
          </p:cNvCxnSpPr>
          <p:nvPr/>
        </p:nvCxnSpPr>
        <p:spPr bwMode="auto">
          <a:xfrm rot="16200000" flipH="1">
            <a:off x="3944910" y="4703569"/>
            <a:ext cx="223124" cy="1"/>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25" name="Прямоугольник 24"/>
          <p:cNvSpPr/>
          <p:nvPr/>
        </p:nvSpPr>
        <p:spPr bwMode="auto">
          <a:xfrm>
            <a:off x="3167458" y="3596471"/>
            <a:ext cx="1889061"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Разделение на выручку от продажи авто и выручку от услуги по сервису</a:t>
            </a:r>
            <a:endParaRPr kumimoji="0" lang="ru-RU" sz="1300" b="0" i="0" u="none" strike="noStrike" cap="none" normalizeH="0" baseline="0" dirty="0" smtClean="0">
              <a:ln>
                <a:noFill/>
              </a:ln>
              <a:solidFill>
                <a:schemeClr val="tx1"/>
              </a:solidFill>
              <a:effectLst/>
              <a:latin typeface="Arial" charset="0"/>
            </a:endParaRPr>
          </a:p>
        </p:txBody>
      </p:sp>
      <p:sp>
        <p:nvSpPr>
          <p:cNvPr id="31" name="TextBox 30"/>
          <p:cNvSpPr txBox="1"/>
          <p:nvPr/>
        </p:nvSpPr>
        <p:spPr>
          <a:xfrm>
            <a:off x="6617974" y="2004809"/>
            <a:ext cx="1583067" cy="400110"/>
          </a:xfrm>
          <a:prstGeom prst="rect">
            <a:avLst/>
          </a:prstGeom>
          <a:noFill/>
        </p:spPr>
        <p:txBody>
          <a:bodyPr wrap="square" rtlCol="0">
            <a:spAutoFit/>
          </a:bodyPr>
          <a:lstStyle/>
          <a:p>
            <a:pPr algn="ctr"/>
            <a:r>
              <a:rPr lang="ru-RU" b="1" dirty="0" smtClean="0"/>
              <a:t>РСБУ</a:t>
            </a:r>
            <a:endParaRPr lang="ru-RU" b="1" dirty="0"/>
          </a:p>
        </p:txBody>
      </p:sp>
      <p:sp>
        <p:nvSpPr>
          <p:cNvPr id="32" name="TextBox 31"/>
          <p:cNvSpPr txBox="1"/>
          <p:nvPr/>
        </p:nvSpPr>
        <p:spPr>
          <a:xfrm>
            <a:off x="4264985" y="3329366"/>
            <a:ext cx="1583067" cy="400110"/>
          </a:xfrm>
          <a:prstGeom prst="rect">
            <a:avLst/>
          </a:prstGeom>
          <a:noFill/>
        </p:spPr>
        <p:txBody>
          <a:bodyPr wrap="square" rtlCol="0">
            <a:spAutoFit/>
          </a:bodyPr>
          <a:lstStyle/>
          <a:p>
            <a:pPr algn="ctr"/>
            <a:r>
              <a:rPr lang="ru-RU" b="1" dirty="0" smtClean="0"/>
              <a:t>МСФО</a:t>
            </a:r>
            <a:endParaRPr lang="ru-RU" b="1" dirty="0"/>
          </a:p>
        </p:txBody>
      </p:sp>
    </p:spTree>
    <p:extLst>
      <p:ext uri="{BB962C8B-B14F-4D97-AF65-F5344CB8AC3E}">
        <p14:creationId xmlns:p14="http://schemas.microsoft.com/office/powerpoint/2010/main" val="2566969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89" name="Рисунок 14388"/>
          <p:cNvPicPr>
            <a:picLocks noChangeAspect="1"/>
          </p:cNvPicPr>
          <p:nvPr/>
        </p:nvPicPr>
        <p:blipFill rotWithShape="1">
          <a:blip r:embed="rId3">
            <a:extLst>
              <a:ext uri="{28A0092B-C50C-407E-A947-70E740481C1C}">
                <a14:useLocalDpi xmlns:a14="http://schemas.microsoft.com/office/drawing/2010/main" val="0"/>
              </a:ext>
            </a:extLst>
          </a:blip>
          <a:srcRect t="9640" b="2018"/>
          <a:stretch/>
        </p:blipFill>
        <p:spPr>
          <a:xfrm>
            <a:off x="1501791" y="2204864"/>
            <a:ext cx="6166553" cy="4255588"/>
          </a:xfrm>
          <a:prstGeom prst="rect">
            <a:avLst/>
          </a:prstGeom>
        </p:spPr>
      </p:pic>
      <p:sp>
        <p:nvSpPr>
          <p:cNvPr id="14385" name="Title 1"/>
          <p:cNvSpPr>
            <a:spLocks noGrp="1"/>
          </p:cNvSpPr>
          <p:nvPr>
            <p:ph type="title"/>
          </p:nvPr>
        </p:nvSpPr>
        <p:spPr>
          <a:xfrm>
            <a:off x="1647443" y="332656"/>
            <a:ext cx="7361078" cy="860425"/>
          </a:xfrm>
        </p:spPr>
        <p:txBody>
          <a:bodyPr/>
          <a:lstStyle/>
          <a:p>
            <a:r>
              <a:rPr lang="ru-RU" altLang="en-US" dirty="0" smtClean="0"/>
              <a:t>3. МСФО НА УРОВНЕ КОМПАНИИ. ПОДДЕРЖКА </a:t>
            </a:r>
            <a:r>
              <a:rPr lang="en-US" altLang="en-US" dirty="0" smtClean="0"/>
              <a:t>IFRS 15 </a:t>
            </a:r>
            <a:r>
              <a:rPr lang="ru-RU" altLang="en-US" dirty="0" smtClean="0"/>
              <a:t>«ДОГОВОРЫ С ПОКУПАТЕЛЯМИ».</a:t>
            </a:r>
            <a:endParaRPr lang="en-US" altLang="en-US" dirty="0" smtClean="0"/>
          </a:p>
        </p:txBody>
      </p:sp>
      <p:sp>
        <p:nvSpPr>
          <p:cNvPr id="7" name="Прямоугольник 6"/>
          <p:cNvSpPr/>
          <p:nvPr/>
        </p:nvSpPr>
        <p:spPr bwMode="auto">
          <a:xfrm>
            <a:off x="3131840" y="1494983"/>
            <a:ext cx="2952328" cy="637873"/>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Разделение выручки на компоненты по разной номенклатуре</a:t>
            </a:r>
            <a:endParaRPr kumimoji="0" lang="ru-RU" sz="1300" b="0" i="0" u="none" strike="noStrike" cap="none" normalizeH="0" baseline="0" dirty="0" smtClean="0">
              <a:ln>
                <a:noFill/>
              </a:ln>
              <a:solidFill>
                <a:schemeClr val="tx1"/>
              </a:solidFill>
              <a:effectLst/>
              <a:latin typeface="Arial" charset="0"/>
            </a:endParaRPr>
          </a:p>
        </p:txBody>
      </p:sp>
      <p:sp>
        <p:nvSpPr>
          <p:cNvPr id="19" name="Прямоугольник 18"/>
          <p:cNvSpPr/>
          <p:nvPr/>
        </p:nvSpPr>
        <p:spPr bwMode="auto">
          <a:xfrm>
            <a:off x="179512" y="1507409"/>
            <a:ext cx="2448272" cy="625447"/>
          </a:xfrm>
          <a:prstGeom prst="rect">
            <a:avLst/>
          </a:prstGeom>
          <a:solidFill>
            <a:schemeClr val="accent4">
              <a:lumMod val="10000"/>
              <a:lumOff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Несколько компонентов товаров/услуг в одном договоре</a:t>
            </a:r>
            <a:endParaRPr kumimoji="0" lang="ru-RU" sz="1300" b="0" i="0" u="none" strike="noStrike" cap="none" normalizeH="0" baseline="0" dirty="0" smtClean="0">
              <a:ln>
                <a:noFill/>
              </a:ln>
              <a:solidFill>
                <a:schemeClr val="tx1"/>
              </a:solidFill>
              <a:effectLst/>
              <a:latin typeface="Arial" charset="0"/>
            </a:endParaRPr>
          </a:p>
        </p:txBody>
      </p:sp>
      <p:cxnSp>
        <p:nvCxnSpPr>
          <p:cNvPr id="46" name="Соединительная линия уступом 45"/>
          <p:cNvCxnSpPr>
            <a:stCxn id="19" idx="3"/>
            <a:endCxn id="7" idx="1"/>
          </p:cNvCxnSpPr>
          <p:nvPr/>
        </p:nvCxnSpPr>
        <p:spPr bwMode="auto">
          <a:xfrm flipV="1">
            <a:off x="2627784" y="1813920"/>
            <a:ext cx="504056" cy="6213"/>
          </a:xfrm>
          <a:prstGeom prst="straightConnector1">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0" name="Соединительная линия уступом 49"/>
          <p:cNvCxnSpPr>
            <a:endCxn id="48" idx="0"/>
          </p:cNvCxnSpPr>
          <p:nvPr/>
        </p:nvCxnSpPr>
        <p:spPr bwMode="auto">
          <a:xfrm>
            <a:off x="8342716" y="2132856"/>
            <a:ext cx="0" cy="864096"/>
          </a:xfrm>
          <a:prstGeom prst="straightConnector1">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47"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26</a:t>
            </a:fld>
            <a:endParaRPr lang="ru-RU" altLang="ru-RU" dirty="0"/>
          </a:p>
        </p:txBody>
      </p:sp>
      <p:sp>
        <p:nvSpPr>
          <p:cNvPr id="48" name="Прямоугольник 47"/>
          <p:cNvSpPr/>
          <p:nvPr/>
        </p:nvSpPr>
        <p:spPr bwMode="auto">
          <a:xfrm>
            <a:off x="7668344" y="2996952"/>
            <a:ext cx="1348743" cy="2114415"/>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Признание авансов в отношении одного из компонентов (отложенный доход)</a:t>
            </a:r>
            <a:endParaRPr kumimoji="0" lang="ru-RU" sz="1300" b="0" i="0" u="none" strike="noStrike" cap="none" normalizeH="0" baseline="0" dirty="0" smtClean="0">
              <a:ln>
                <a:noFill/>
              </a:ln>
              <a:solidFill>
                <a:schemeClr val="tx1"/>
              </a:solidFill>
              <a:effectLst/>
              <a:latin typeface="Arial" charset="0"/>
            </a:endParaRPr>
          </a:p>
        </p:txBody>
      </p:sp>
      <p:cxnSp>
        <p:nvCxnSpPr>
          <p:cNvPr id="22" name="Соединительная линия уступом 21"/>
          <p:cNvCxnSpPr>
            <a:stCxn id="7" idx="3"/>
            <a:endCxn id="25" idx="1"/>
          </p:cNvCxnSpPr>
          <p:nvPr/>
        </p:nvCxnSpPr>
        <p:spPr bwMode="auto">
          <a:xfrm>
            <a:off x="6084168" y="1813920"/>
            <a:ext cx="476081" cy="0"/>
          </a:xfrm>
          <a:prstGeom prst="straightConnector1">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25" name="Прямоугольник 24"/>
          <p:cNvSpPr/>
          <p:nvPr/>
        </p:nvSpPr>
        <p:spPr bwMode="auto">
          <a:xfrm>
            <a:off x="6560249" y="1515635"/>
            <a:ext cx="2448272" cy="596569"/>
          </a:xfrm>
          <a:prstGeom prst="rect">
            <a:avLst/>
          </a:prstGeom>
          <a:solidFill>
            <a:schemeClr val="accent4">
              <a:lumMod val="10000"/>
              <a:lumOff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Разный момент признания доходов по разным компонентам</a:t>
            </a:r>
            <a:endParaRPr kumimoji="0" lang="ru-RU" sz="1300" b="0" i="0" u="none" strike="noStrike" cap="none" normalizeH="0" baseline="0" dirty="0" smtClean="0">
              <a:ln>
                <a:noFill/>
              </a:ln>
              <a:solidFill>
                <a:schemeClr val="tx1"/>
              </a:solidFill>
              <a:effectLst/>
              <a:latin typeface="Arial" charset="0"/>
            </a:endParaRPr>
          </a:p>
        </p:txBody>
      </p:sp>
      <p:cxnSp>
        <p:nvCxnSpPr>
          <p:cNvPr id="30" name="Соединительная линия уступом 29"/>
          <p:cNvCxnSpPr>
            <a:endCxn id="33" idx="0"/>
          </p:cNvCxnSpPr>
          <p:nvPr/>
        </p:nvCxnSpPr>
        <p:spPr bwMode="auto">
          <a:xfrm>
            <a:off x="827584" y="2132856"/>
            <a:ext cx="0" cy="949195"/>
          </a:xfrm>
          <a:prstGeom prst="straightConnector1">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33" name="Прямоугольник 32"/>
          <p:cNvSpPr/>
          <p:nvPr/>
        </p:nvSpPr>
        <p:spPr bwMode="auto">
          <a:xfrm>
            <a:off x="179512" y="3082051"/>
            <a:ext cx="1296144" cy="1944216"/>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b="0" dirty="0" smtClean="0">
                <a:solidFill>
                  <a:schemeClr val="tx1"/>
                </a:solidFill>
                <a:latin typeface="Arial" charset="0"/>
              </a:rPr>
              <a:t>Возможность </a:t>
            </a:r>
            <a:r>
              <a:rPr lang="ru-RU" sz="1300" dirty="0" smtClean="0">
                <a:solidFill>
                  <a:schemeClr val="tx1"/>
                </a:solidFill>
                <a:latin typeface="Arial" charset="0"/>
              </a:rPr>
              <a:t>свернуть</a:t>
            </a:r>
            <a:r>
              <a:rPr lang="ru-RU" sz="1300" dirty="0">
                <a:solidFill>
                  <a:schemeClr val="tx1"/>
                </a:solidFill>
                <a:latin typeface="Arial" charset="0"/>
              </a:rPr>
              <a:t> затраты </a:t>
            </a:r>
            <a:r>
              <a:rPr lang="ru-RU" sz="1300" dirty="0" smtClean="0">
                <a:solidFill>
                  <a:schemeClr val="tx1"/>
                </a:solidFill>
                <a:latin typeface="Arial" charset="0"/>
              </a:rPr>
              <a:t>и доход, </a:t>
            </a:r>
            <a:r>
              <a:rPr lang="ru-RU" sz="1300" b="0" dirty="0" smtClean="0">
                <a:solidFill>
                  <a:schemeClr val="tx1"/>
                </a:solidFill>
                <a:latin typeface="Arial" charset="0"/>
              </a:rPr>
              <a:t>если он является компенсацией затрат</a:t>
            </a:r>
            <a:endParaRPr kumimoji="0" lang="ru-RU" sz="1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114247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8359" y="116632"/>
            <a:ext cx="5544616" cy="792088"/>
          </a:xfrm>
        </p:spPr>
        <p:txBody>
          <a:bodyPr/>
          <a:lstStyle/>
          <a:p>
            <a:r>
              <a:rPr lang="ru-RU" dirty="0" smtClean="0"/>
              <a:t>3. МСФО НА УРОВНЕ КОМПАНИИ. СТАНДАРТНЫЕ ОТЧЁТЫ </a:t>
            </a:r>
            <a:endParaRPr lang="ru-RU" dirty="0"/>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27</a:t>
            </a:fld>
            <a:endParaRPr lang="ru-RU" altLang="ru-RU" dirty="0"/>
          </a:p>
        </p:txBody>
      </p:sp>
      <p:sp>
        <p:nvSpPr>
          <p:cNvPr id="12" name="TextBox 11"/>
          <p:cNvSpPr txBox="1"/>
          <p:nvPr/>
        </p:nvSpPr>
        <p:spPr>
          <a:xfrm>
            <a:off x="1740297" y="1029849"/>
            <a:ext cx="3250452" cy="310919"/>
          </a:xfrm>
          <a:prstGeom prst="rect">
            <a:avLst/>
          </a:prstGeom>
          <a:noFill/>
        </p:spPr>
        <p:txBody>
          <a:bodyPr wrap="square" rtlCol="0">
            <a:spAutoFit/>
          </a:bodyPr>
          <a:lstStyle/>
          <a:p>
            <a:pPr algn="ctr"/>
            <a:r>
              <a:rPr lang="ru-RU" sz="1400" b="1" dirty="0" smtClean="0"/>
              <a:t>Реализация процесса в системе</a:t>
            </a:r>
            <a:endParaRPr lang="ru-RU" sz="1400" b="1" dirty="0"/>
          </a:p>
        </p:txBody>
      </p:sp>
      <p:cxnSp>
        <p:nvCxnSpPr>
          <p:cNvPr id="13" name="Соединительная линия уступом 12"/>
          <p:cNvCxnSpPr/>
          <p:nvPr/>
        </p:nvCxnSpPr>
        <p:spPr bwMode="auto">
          <a:xfrm rot="16200000" flipV="1">
            <a:off x="3636803" y="3817625"/>
            <a:ext cx="5184576" cy="1812"/>
          </a:xfrm>
          <a:prstGeom prst="bentConnector3">
            <a:avLst>
              <a:gd name="adj1" fmla="val 50000"/>
            </a:avLst>
          </a:prstGeom>
          <a:ln w="19050">
            <a:solidFill>
              <a:schemeClr val="bg2"/>
            </a:solidFill>
            <a:prstDash val="dash"/>
            <a:headEnd type="none" w="med" len="med"/>
            <a:tailEnd type="none" w="med" len="med"/>
          </a:ln>
          <a:extLst/>
        </p:spPr>
        <p:style>
          <a:lnRef idx="1">
            <a:schemeClr val="accent4"/>
          </a:lnRef>
          <a:fillRef idx="0">
            <a:schemeClr val="accent4"/>
          </a:fillRef>
          <a:effectRef idx="0">
            <a:schemeClr val="accent4"/>
          </a:effectRef>
          <a:fontRef idx="minor">
            <a:schemeClr val="tx1"/>
          </a:fontRef>
        </p:style>
      </p:cxnSp>
      <p:sp>
        <p:nvSpPr>
          <p:cNvPr id="34" name="Прямоугольник 33"/>
          <p:cNvSpPr/>
          <p:nvPr/>
        </p:nvSpPr>
        <p:spPr bwMode="auto">
          <a:xfrm>
            <a:off x="1190596" y="3556700"/>
            <a:ext cx="3960440" cy="710086"/>
          </a:xfrm>
          <a:prstGeom prst="rect">
            <a:avLst/>
          </a:prstGeom>
          <a:ln w="25400">
            <a:solidFill>
              <a:schemeClr val="tx1">
                <a:lumMod val="50000"/>
                <a:lumOff val="5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b="1" dirty="0" smtClean="0">
                <a:solidFill>
                  <a:schemeClr val="tx1"/>
                </a:solidFill>
                <a:latin typeface="Arial" charset="0"/>
              </a:rPr>
              <a:t>Стандартные отчёты(ОСВ, ОСВ по счёту, анализ счёта, карточка)</a:t>
            </a:r>
            <a:endParaRPr lang="ru-RU" sz="1400" b="1" dirty="0">
              <a:solidFill>
                <a:schemeClr val="tx1"/>
              </a:solidFill>
              <a:latin typeface="Arial" charset="0"/>
            </a:endParaRPr>
          </a:p>
        </p:txBody>
      </p:sp>
      <p:sp>
        <p:nvSpPr>
          <p:cNvPr id="35" name="Прямоугольник 34"/>
          <p:cNvSpPr/>
          <p:nvPr/>
        </p:nvSpPr>
        <p:spPr bwMode="auto">
          <a:xfrm>
            <a:off x="1190596" y="4798626"/>
            <a:ext cx="3960440" cy="497744"/>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b="1" dirty="0" smtClean="0">
                <a:solidFill>
                  <a:schemeClr val="tx1"/>
                </a:solidFill>
                <a:latin typeface="Arial" charset="0"/>
              </a:rPr>
              <a:t>Документ регистратор МСФО</a:t>
            </a:r>
            <a:endParaRPr lang="ru-RU" sz="1400" b="1" dirty="0">
              <a:solidFill>
                <a:schemeClr val="tx1"/>
              </a:solidFill>
              <a:latin typeface="Arial" charset="0"/>
            </a:endParaRPr>
          </a:p>
        </p:txBody>
      </p:sp>
      <p:cxnSp>
        <p:nvCxnSpPr>
          <p:cNvPr id="36" name="Прямая со стрелкой 35"/>
          <p:cNvCxnSpPr/>
          <p:nvPr/>
        </p:nvCxnSpPr>
        <p:spPr bwMode="auto">
          <a:xfrm flipH="1">
            <a:off x="4248721" y="2492123"/>
            <a:ext cx="823893" cy="1064577"/>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Прямая со стрелкой 38"/>
          <p:cNvCxnSpPr/>
          <p:nvPr/>
        </p:nvCxnSpPr>
        <p:spPr bwMode="auto">
          <a:xfrm>
            <a:off x="3096592" y="4266786"/>
            <a:ext cx="0" cy="531840"/>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Объект 2"/>
          <p:cNvSpPr txBox="1">
            <a:spLocks/>
          </p:cNvSpPr>
          <p:nvPr/>
        </p:nvSpPr>
        <p:spPr bwMode="auto">
          <a:xfrm>
            <a:off x="2283979" y="2263739"/>
            <a:ext cx="1625226" cy="38615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a:lstStyle>
          <a:p>
            <a:pPr marL="0" indent="0" algn="ctr" eaLnBrk="1" hangingPunct="1">
              <a:lnSpc>
                <a:spcPct val="100000"/>
              </a:lnSpc>
              <a:buFont typeface="Wingdings" pitchFamily="2" charset="2"/>
              <a:buNone/>
            </a:pPr>
            <a:r>
              <a:rPr lang="ru-RU" sz="1200" b="1" i="1" kern="0" dirty="0" smtClean="0">
                <a:latin typeface="Arial (Основной текст)"/>
              </a:rPr>
              <a:t>Трансляция </a:t>
            </a:r>
            <a:endParaRPr lang="ru-RU" sz="1200" b="1" i="1" kern="0" dirty="0">
              <a:latin typeface="Arial (Основной текст)"/>
            </a:endParaRPr>
          </a:p>
        </p:txBody>
      </p:sp>
      <p:sp>
        <p:nvSpPr>
          <p:cNvPr id="40" name="Прямоугольник 39"/>
          <p:cNvSpPr/>
          <p:nvPr/>
        </p:nvSpPr>
        <p:spPr bwMode="auto">
          <a:xfrm>
            <a:off x="1190596" y="5870740"/>
            <a:ext cx="3960440" cy="497744"/>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b="1" dirty="0" smtClean="0">
                <a:solidFill>
                  <a:schemeClr val="tx1"/>
                </a:solidFill>
                <a:latin typeface="Arial" charset="0"/>
              </a:rPr>
              <a:t>Документ РСБУ</a:t>
            </a:r>
            <a:endParaRPr lang="ru-RU" sz="1400" b="1" dirty="0">
              <a:solidFill>
                <a:schemeClr val="tx1"/>
              </a:solidFill>
              <a:latin typeface="Arial" charset="0"/>
            </a:endParaRPr>
          </a:p>
        </p:txBody>
      </p:sp>
      <p:cxnSp>
        <p:nvCxnSpPr>
          <p:cNvPr id="41" name="Прямая со стрелкой 40"/>
          <p:cNvCxnSpPr/>
          <p:nvPr/>
        </p:nvCxnSpPr>
        <p:spPr bwMode="auto">
          <a:xfrm>
            <a:off x="3077663" y="5296370"/>
            <a:ext cx="0" cy="574370"/>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2" name="Группа 51"/>
          <p:cNvGrpSpPr/>
          <p:nvPr/>
        </p:nvGrpSpPr>
        <p:grpSpPr>
          <a:xfrm>
            <a:off x="278188" y="1772816"/>
            <a:ext cx="5636809" cy="684001"/>
            <a:chOff x="3131840" y="2828531"/>
            <a:chExt cx="5636809" cy="684001"/>
          </a:xfrm>
        </p:grpSpPr>
        <p:sp>
          <p:nvSpPr>
            <p:cNvPr id="15" name="Прямоугольник 14"/>
            <p:cNvSpPr/>
            <p:nvPr/>
          </p:nvSpPr>
          <p:spPr bwMode="auto">
            <a:xfrm>
              <a:off x="3131840" y="2828532"/>
              <a:ext cx="1666276" cy="684000"/>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400" dirty="0" smtClean="0">
                  <a:solidFill>
                    <a:schemeClr val="tx1"/>
                  </a:solidFill>
                  <a:latin typeface="Arial" charset="0"/>
                </a:rPr>
                <a:t>Регистр бухгалтерии РСБУ</a:t>
              </a:r>
              <a:endParaRPr kumimoji="0" lang="ru-RU" sz="1400" b="0" i="0" u="none" strike="noStrike" cap="none" normalizeH="0" baseline="0" dirty="0" smtClean="0">
                <a:ln>
                  <a:noFill/>
                </a:ln>
                <a:solidFill>
                  <a:schemeClr val="tx1"/>
                </a:solidFill>
                <a:effectLst/>
                <a:latin typeface="Arial" charset="0"/>
              </a:endParaRPr>
            </a:p>
          </p:txBody>
        </p:sp>
        <p:sp>
          <p:nvSpPr>
            <p:cNvPr id="16" name="Прямоугольник 15"/>
            <p:cNvSpPr/>
            <p:nvPr/>
          </p:nvSpPr>
          <p:spPr bwMode="auto">
            <a:xfrm>
              <a:off x="7102373" y="2828531"/>
              <a:ext cx="1666276" cy="684000"/>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dirty="0">
                  <a:solidFill>
                    <a:schemeClr val="tx1"/>
                  </a:solidFill>
                  <a:latin typeface="Arial" charset="0"/>
                </a:rPr>
                <a:t>Регистр бухгалтерии МСФО</a:t>
              </a:r>
            </a:p>
          </p:txBody>
        </p:sp>
        <p:cxnSp>
          <p:nvCxnSpPr>
            <p:cNvPr id="42" name="Прямая со стрелкой 41"/>
            <p:cNvCxnSpPr>
              <a:stCxn id="15" idx="3"/>
              <a:endCxn id="16" idx="1"/>
            </p:cNvCxnSpPr>
            <p:nvPr/>
          </p:nvCxnSpPr>
          <p:spPr bwMode="auto">
            <a:xfrm flipV="1">
              <a:off x="4798116" y="3170531"/>
              <a:ext cx="2304257" cy="1"/>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1" name="Прямоугольник 50"/>
          <p:cNvSpPr/>
          <p:nvPr/>
        </p:nvSpPr>
        <p:spPr>
          <a:xfrm>
            <a:off x="6300192" y="1029849"/>
            <a:ext cx="2635219" cy="310919"/>
          </a:xfrm>
          <a:prstGeom prst="rect">
            <a:avLst/>
          </a:prstGeom>
        </p:spPr>
        <p:txBody>
          <a:bodyPr wrap="square">
            <a:spAutoFit/>
          </a:bodyPr>
          <a:lstStyle/>
          <a:p>
            <a:pPr>
              <a:buClr>
                <a:schemeClr val="tx2"/>
              </a:buClr>
            </a:pPr>
            <a:r>
              <a:rPr lang="ru-RU" sz="1400" b="1" dirty="0" smtClean="0"/>
              <a:t>Использование:</a:t>
            </a:r>
            <a:endParaRPr lang="ru-RU" sz="1600" b="1" dirty="0"/>
          </a:p>
        </p:txBody>
      </p:sp>
      <p:sp>
        <p:nvSpPr>
          <p:cNvPr id="21" name="Прямоугольник 20"/>
          <p:cNvSpPr/>
          <p:nvPr/>
        </p:nvSpPr>
        <p:spPr>
          <a:xfrm>
            <a:off x="6367210" y="1340768"/>
            <a:ext cx="2635219" cy="4133439"/>
          </a:xfrm>
          <a:prstGeom prst="rect">
            <a:avLst/>
          </a:prstGeom>
        </p:spPr>
        <p:txBody>
          <a:bodyPr wrap="square">
            <a:spAutoFit/>
          </a:bodyPr>
          <a:lstStyle/>
          <a:p>
            <a:pPr marL="285750" indent="-285750" algn="just">
              <a:buClr>
                <a:schemeClr val="tx2"/>
              </a:buClr>
              <a:buFont typeface="Wingdings" panose="05000000000000000000" pitchFamily="2" charset="2"/>
              <a:buChar char="q"/>
            </a:pPr>
            <a:r>
              <a:rPr lang="ru-RU" sz="1400" dirty="0" smtClean="0"/>
              <a:t>Наличие стандартных отчётов для проверки корректности сделанных МСФО корректировок и корректности оттранслированных данных НСБУ;</a:t>
            </a:r>
          </a:p>
          <a:p>
            <a:pPr marL="285750" indent="-285750" algn="just">
              <a:buClr>
                <a:schemeClr val="tx2"/>
              </a:buClr>
              <a:buFont typeface="Wingdings" panose="05000000000000000000" pitchFamily="2" charset="2"/>
              <a:buChar char="q"/>
            </a:pPr>
            <a:r>
              <a:rPr lang="ru-RU" sz="1400" dirty="0" smtClean="0"/>
              <a:t>Использование общеизвестных форм отчётов (ОСВ, ОСВ по счёту, Анализ счёта, Журнал проводок);</a:t>
            </a:r>
          </a:p>
          <a:p>
            <a:pPr marL="285750" indent="-285750" algn="just">
              <a:buClr>
                <a:schemeClr val="tx2"/>
              </a:buClr>
              <a:buFont typeface="Wingdings" panose="05000000000000000000" pitchFamily="2" charset="2"/>
              <a:buChar char="q"/>
            </a:pPr>
            <a:r>
              <a:rPr lang="en-US" sz="1400" dirty="0" smtClean="0"/>
              <a:t>Drill down </a:t>
            </a:r>
            <a:r>
              <a:rPr lang="ru-RU" sz="1400" dirty="0" smtClean="0"/>
              <a:t>с помощью стандартных отчетов  до документа регистратора МСФО</a:t>
            </a:r>
            <a:r>
              <a:rPr lang="ru-RU" sz="1600" dirty="0" smtClean="0"/>
              <a:t>.</a:t>
            </a:r>
          </a:p>
        </p:txBody>
      </p:sp>
    </p:spTree>
    <p:extLst>
      <p:ext uri="{BB962C8B-B14F-4D97-AF65-F5344CB8AC3E}">
        <p14:creationId xmlns:p14="http://schemas.microsoft.com/office/powerpoint/2010/main" val="232330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116632"/>
            <a:ext cx="5329014" cy="937468"/>
          </a:xfrm>
        </p:spPr>
        <p:txBody>
          <a:bodyPr/>
          <a:lstStyle/>
          <a:p>
            <a:r>
              <a:rPr lang="ru-RU" dirty="0" smtClean="0"/>
              <a:t>3. МСФО УЧЁТ НА УРОВНЕ КОМПАНИИ. СТАНДАРТНЫЕ ОТЧЁТЫ.</a:t>
            </a:r>
            <a:endParaRPr lang="ru-RU" dirty="0"/>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28</a:t>
            </a:fld>
            <a:endParaRPr lang="ru-RU" altLang="ru-RU" dirty="0"/>
          </a:p>
        </p:txBody>
      </p:sp>
      <p:sp>
        <p:nvSpPr>
          <p:cNvPr id="5" name="Прямоугольник 4"/>
          <p:cNvSpPr/>
          <p:nvPr/>
        </p:nvSpPr>
        <p:spPr>
          <a:xfrm>
            <a:off x="1187624" y="1038672"/>
            <a:ext cx="6552728" cy="646331"/>
          </a:xfrm>
          <a:prstGeom prst="rect">
            <a:avLst/>
          </a:prstGeom>
        </p:spPr>
        <p:txBody>
          <a:bodyPr wrap="square">
            <a:spAutoFit/>
          </a:bodyPr>
          <a:lstStyle/>
          <a:p>
            <a:pPr>
              <a:buClr>
                <a:schemeClr val="tx2"/>
              </a:buClr>
            </a:pPr>
            <a:r>
              <a:rPr lang="ru-RU" sz="1800" dirty="0" smtClean="0"/>
              <a:t>Из каждого стандартного отчёта возможно дойти до документа регистратора. </a:t>
            </a:r>
            <a:endParaRPr lang="ru-RU" sz="18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2" r="5548" b="4365"/>
          <a:stretch/>
        </p:blipFill>
        <p:spPr bwMode="auto">
          <a:xfrm>
            <a:off x="400596" y="1715939"/>
            <a:ext cx="7339756" cy="4089325"/>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3800" b="25529"/>
          <a:stretch/>
        </p:blipFill>
        <p:spPr bwMode="auto">
          <a:xfrm>
            <a:off x="1907704" y="2959720"/>
            <a:ext cx="6480720" cy="2845544"/>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26257" b="10295"/>
          <a:stretch/>
        </p:blipFill>
        <p:spPr bwMode="auto">
          <a:xfrm>
            <a:off x="2591644" y="3573016"/>
            <a:ext cx="6156820" cy="3128540"/>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343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332656"/>
            <a:ext cx="6581650" cy="792088"/>
          </a:xfrm>
        </p:spPr>
        <p:txBody>
          <a:bodyPr/>
          <a:lstStyle/>
          <a:p>
            <a:r>
              <a:rPr lang="ru-RU" dirty="0" smtClean="0"/>
              <a:t>3. МСФО УЧЁТ НА УРОВНЕ КОМПАНИИ. РАСЧЁТ СЕБЕСТОИМОСТИ В РАМКАХ СТАНДАРТНОГО ЗАКРЫТИЯ </a:t>
            </a:r>
            <a:endParaRPr lang="ru-RU" dirty="0"/>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29</a:t>
            </a:fld>
            <a:endParaRPr lang="ru-RU" altLang="ru-RU"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r="13022" b="30238"/>
          <a:stretch/>
        </p:blipFill>
        <p:spPr>
          <a:xfrm>
            <a:off x="463971" y="1412752"/>
            <a:ext cx="7953375" cy="2514972"/>
          </a:xfrm>
          <a:prstGeom prst="rect">
            <a:avLst/>
          </a:prstGeom>
          <a:effectLst>
            <a:outerShdw blurRad="292100" dist="139700" dir="2700000" algn="ctr" rotWithShape="0">
              <a:srgbClr val="000000">
                <a:alpha val="65000"/>
              </a:srgbClr>
            </a:outerShdw>
          </a:effectLst>
        </p:spPr>
      </p:pic>
      <p:sp>
        <p:nvSpPr>
          <p:cNvPr id="7" name="Прямоугольник 6"/>
          <p:cNvSpPr/>
          <p:nvPr/>
        </p:nvSpPr>
        <p:spPr bwMode="auto">
          <a:xfrm>
            <a:off x="1979712" y="2454238"/>
            <a:ext cx="4680520" cy="216000"/>
          </a:xfrm>
          <a:prstGeom prst="rect">
            <a:avLst/>
          </a:prstGeom>
          <a:noFill/>
          <a:ln w="44450" cap="flat" cmpd="sng" algn="ctr">
            <a:solidFill>
              <a:srgbClr val="CC33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 name="Прямоугольник 7"/>
          <p:cNvSpPr/>
          <p:nvPr/>
        </p:nvSpPr>
        <p:spPr bwMode="auto">
          <a:xfrm>
            <a:off x="1979712" y="2670238"/>
            <a:ext cx="4680520" cy="216000"/>
          </a:xfrm>
          <a:prstGeom prst="rect">
            <a:avLst/>
          </a:prstGeom>
          <a:noFill/>
          <a:ln w="44450" cap="flat" cmpd="sng" algn="ctr">
            <a:solidFill>
              <a:srgbClr val="CC33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9" name="Прямоугольник 8"/>
          <p:cNvSpPr/>
          <p:nvPr/>
        </p:nvSpPr>
        <p:spPr>
          <a:xfrm>
            <a:off x="467543" y="4005064"/>
            <a:ext cx="7953375" cy="2526846"/>
          </a:xfrm>
          <a:prstGeom prst="rect">
            <a:avLst/>
          </a:prstGeom>
        </p:spPr>
        <p:txBody>
          <a:bodyPr wrap="square">
            <a:spAutoFit/>
          </a:bodyPr>
          <a:lstStyle/>
          <a:p>
            <a:pPr algn="ctr">
              <a:buClr>
                <a:schemeClr val="tx2"/>
              </a:buClr>
            </a:pPr>
            <a:r>
              <a:rPr lang="ru-RU" sz="1400" b="1" dirty="0" smtClean="0"/>
              <a:t>Способы списания затрат на затраты отчётного периода:</a:t>
            </a:r>
          </a:p>
          <a:p>
            <a:pPr marL="285750" indent="-285750" algn="just">
              <a:buClr>
                <a:schemeClr val="tx2"/>
              </a:buClr>
              <a:buFont typeface="Wingdings" panose="05000000000000000000" pitchFamily="2" charset="2"/>
              <a:buChar char="q"/>
            </a:pPr>
            <a:r>
              <a:rPr lang="ru-RU" sz="1400" dirty="0" smtClean="0"/>
              <a:t>Пропорционально сумме транслированных НСБУ затрат и признанных расходами периода по отдельному счёту источнику НСБУ;</a:t>
            </a:r>
          </a:p>
          <a:p>
            <a:pPr marL="285750" indent="-285750" algn="just">
              <a:buClr>
                <a:schemeClr val="tx2"/>
              </a:buClr>
              <a:buFont typeface="Wingdings" panose="05000000000000000000" pitchFamily="2" charset="2"/>
              <a:buChar char="q"/>
            </a:pPr>
            <a:r>
              <a:rPr lang="ru-RU" sz="1400" dirty="0"/>
              <a:t>Пропорционально сумме </a:t>
            </a:r>
            <a:r>
              <a:rPr lang="ru-RU" sz="1400" dirty="0" smtClean="0"/>
              <a:t>всех транслированных </a:t>
            </a:r>
            <a:r>
              <a:rPr lang="ru-RU" sz="1400" dirty="0"/>
              <a:t>НСБУ затрат и признанных расходами </a:t>
            </a:r>
            <a:r>
              <a:rPr lang="ru-RU" sz="1400" dirty="0" smtClean="0"/>
              <a:t>периода;</a:t>
            </a:r>
            <a:endParaRPr lang="ru-RU" sz="1400" dirty="0"/>
          </a:p>
          <a:p>
            <a:pPr marL="285750" indent="-285750" algn="just">
              <a:buClr>
                <a:schemeClr val="tx2"/>
              </a:buClr>
              <a:buFont typeface="Wingdings" panose="05000000000000000000" pitchFamily="2" charset="2"/>
              <a:buChar char="q"/>
            </a:pPr>
            <a:r>
              <a:rPr lang="ru-RU" sz="1400" dirty="0" smtClean="0"/>
              <a:t>Пропорционально долям, заданным таблицей (табличным документом);</a:t>
            </a:r>
          </a:p>
          <a:p>
            <a:pPr marL="285750" indent="-285750" algn="just">
              <a:buClr>
                <a:schemeClr val="tx2"/>
              </a:buClr>
              <a:buFont typeface="Wingdings" panose="05000000000000000000" pitchFamily="2" charset="2"/>
              <a:buChar char="q"/>
            </a:pPr>
            <a:r>
              <a:rPr lang="ru-RU" sz="1400" dirty="0" err="1" smtClean="0"/>
              <a:t>Пропорциально</a:t>
            </a:r>
            <a:r>
              <a:rPr lang="ru-RU" sz="1400" dirty="0" smtClean="0"/>
              <a:t> долям, рассчитанным из учётных данных собственным запросом.</a:t>
            </a:r>
          </a:p>
          <a:p>
            <a:pPr algn="just">
              <a:buClr>
                <a:schemeClr val="tx2"/>
              </a:buClr>
            </a:pPr>
            <a:endParaRPr lang="ru-RU" sz="1400" dirty="0" smtClean="0">
              <a:solidFill>
                <a:schemeClr val="tx2"/>
              </a:solidFill>
            </a:endParaRPr>
          </a:p>
        </p:txBody>
      </p:sp>
    </p:spTree>
    <p:extLst>
      <p:ext uri="{BB962C8B-B14F-4D97-AF65-F5344CB8AC3E}">
        <p14:creationId xmlns:p14="http://schemas.microsoft.com/office/powerpoint/2010/main" val="311263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37" y="5866717"/>
            <a:ext cx="7048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17"/>
          <p:cNvSpPr/>
          <p:nvPr/>
        </p:nvSpPr>
        <p:spPr bwMode="auto">
          <a:xfrm>
            <a:off x="1373298" y="4606550"/>
            <a:ext cx="6390852" cy="1350180"/>
          </a:xfrm>
          <a:prstGeom prst="roundRect">
            <a:avLst/>
          </a:prstGeom>
          <a:solidFill>
            <a:schemeClr val="accent3"/>
          </a:solidFill>
          <a:ln>
            <a:solidFill>
              <a:schemeClr val="bg2">
                <a:lumMod val="50000"/>
              </a:schemeClr>
            </a:solidFill>
            <a:prstDash val="sys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endParaRPr>
          </a:p>
        </p:txBody>
      </p:sp>
      <p:sp>
        <p:nvSpPr>
          <p:cNvPr id="5" name="Rounded Rectangle 17"/>
          <p:cNvSpPr/>
          <p:nvPr/>
        </p:nvSpPr>
        <p:spPr bwMode="auto">
          <a:xfrm>
            <a:off x="1325016" y="1816177"/>
            <a:ext cx="6439134" cy="1890254"/>
          </a:xfrm>
          <a:prstGeom prst="roundRect">
            <a:avLst/>
          </a:prstGeom>
          <a:solidFill>
            <a:schemeClr val="accent3"/>
          </a:solidFill>
          <a:ln>
            <a:solidFill>
              <a:schemeClr val="bg2">
                <a:lumMod val="50000"/>
              </a:schemeClr>
            </a:solidFill>
            <a:prstDash val="sys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endParaRPr>
          </a:p>
        </p:txBody>
      </p:sp>
      <p:sp>
        <p:nvSpPr>
          <p:cNvPr id="4098" name="Заголовок 1"/>
          <p:cNvSpPr>
            <a:spLocks noGrp="1"/>
          </p:cNvSpPr>
          <p:nvPr>
            <p:ph type="title"/>
          </p:nvPr>
        </p:nvSpPr>
        <p:spPr>
          <a:xfrm>
            <a:off x="1692275" y="152400"/>
            <a:ext cx="6336109" cy="1081088"/>
          </a:xfrm>
        </p:spPr>
        <p:txBody>
          <a:bodyPr/>
          <a:lstStyle/>
          <a:p>
            <a:pPr eaLnBrk="1" hangingPunct="1">
              <a:lnSpc>
                <a:spcPct val="110000"/>
              </a:lnSpc>
            </a:pPr>
            <a:r>
              <a:rPr lang="ru-RU" altLang="en-US" dirty="0" smtClean="0"/>
              <a:t>1. ОБЗОР СИСТЕМЫ. МСФО В </a:t>
            </a:r>
            <a:r>
              <a:rPr lang="en-US" altLang="en-US" dirty="0" smtClean="0"/>
              <a:t>1C</a:t>
            </a:r>
            <a:r>
              <a:rPr lang="ru-RU" altLang="en-US" dirty="0"/>
              <a:t>: </a:t>
            </a:r>
            <a:r>
              <a:rPr lang="ru-RU" altLang="en-US" dirty="0" smtClean="0"/>
              <a:t>УПРАВЛЕНИИ ХОЛДИНГОМ И ОБЗОР ВОЗМОЖНОСТЕЙ</a:t>
            </a:r>
            <a:endParaRPr lang="ru-RU" altLang="ru-RU" dirty="0"/>
          </a:p>
        </p:txBody>
      </p:sp>
      <p:sp>
        <p:nvSpPr>
          <p:cNvPr id="4099" name="Объект 2"/>
          <p:cNvSpPr>
            <a:spLocks noGrp="1"/>
          </p:cNvSpPr>
          <p:nvPr>
            <p:ph idx="1"/>
          </p:nvPr>
        </p:nvSpPr>
        <p:spPr>
          <a:xfrm>
            <a:off x="1103262" y="1096081"/>
            <a:ext cx="7380984" cy="5127823"/>
          </a:xfrm>
        </p:spPr>
        <p:txBody>
          <a:bodyPr/>
          <a:lstStyle/>
          <a:p>
            <a:r>
              <a:rPr lang="ru-RU" altLang="ru-RU" sz="1600" b="1" dirty="0" smtClean="0"/>
              <a:t>16 областей параллельной оценки, в которых предусмотрено свыше 50 типовых операций, часть из которых автоматические</a:t>
            </a:r>
            <a:r>
              <a:rPr lang="ru-RU" altLang="ru-RU" sz="1600" dirty="0" smtClean="0"/>
              <a:t>:</a:t>
            </a:r>
          </a:p>
          <a:p>
            <a:pPr marL="0" indent="0">
              <a:buNone/>
            </a:pPr>
            <a:endParaRPr lang="ru-RU" altLang="ru-RU" sz="1600" dirty="0" smtClean="0"/>
          </a:p>
          <a:p>
            <a:pPr marL="0" indent="0">
              <a:buNone/>
            </a:pPr>
            <a:endParaRPr lang="ru-RU" altLang="ru-RU" sz="1600" dirty="0" smtClean="0"/>
          </a:p>
          <a:p>
            <a:pPr marL="0" indent="0">
              <a:buNone/>
            </a:pPr>
            <a:endParaRPr lang="ru-RU" altLang="ru-RU" sz="1600" dirty="0"/>
          </a:p>
          <a:p>
            <a:pPr marL="0" indent="0">
              <a:buNone/>
            </a:pPr>
            <a:endParaRPr lang="ru-RU" altLang="ru-RU" sz="1600" dirty="0" smtClean="0"/>
          </a:p>
          <a:p>
            <a:pPr marL="0" indent="0">
              <a:buNone/>
            </a:pPr>
            <a:endParaRPr lang="ru-RU" altLang="ru-RU" sz="1600" b="1" dirty="0" smtClean="0"/>
          </a:p>
          <a:p>
            <a:r>
              <a:rPr lang="ru-RU" altLang="ru-RU" sz="1600" b="1" dirty="0" smtClean="0"/>
              <a:t>Инструменты "быстрого закрытия":</a:t>
            </a:r>
          </a:p>
          <a:p>
            <a:endParaRPr lang="ru-RU" altLang="ru-RU" sz="1600" dirty="0"/>
          </a:p>
          <a:p>
            <a:pPr marL="0" indent="0">
              <a:buNone/>
            </a:pPr>
            <a:endParaRPr lang="ru-RU" altLang="ru-RU" sz="1600" dirty="0" smtClean="0"/>
          </a:p>
          <a:p>
            <a:pPr marL="0" indent="0">
              <a:buNone/>
            </a:pPr>
            <a:endParaRPr lang="ru-RU" altLang="ru-RU" sz="1600" dirty="0"/>
          </a:p>
          <a:p>
            <a:endParaRPr lang="en-US" altLang="ru-RU" sz="800" b="1" dirty="0" smtClean="0"/>
          </a:p>
          <a:p>
            <a:endParaRPr lang="ru-RU" altLang="ru-RU" sz="1600" b="1" dirty="0" smtClean="0"/>
          </a:p>
          <a:p>
            <a:pPr marL="0" indent="0">
              <a:buNone/>
            </a:pPr>
            <a:r>
              <a:rPr lang="ru-RU" altLang="ru-RU" sz="1000" i="1" dirty="0" smtClean="0"/>
              <a:t>*Подсистема разработана при консультационной поддержке </a:t>
            </a:r>
            <a:r>
              <a:rPr lang="en-US" altLang="ru-RU" sz="1000" i="1" dirty="0" smtClean="0"/>
              <a:t>Ernst &amp; Young</a:t>
            </a:r>
            <a:endParaRPr lang="ru-RU" altLang="ru-RU" sz="1000" i="1" dirty="0" smtClean="0"/>
          </a:p>
        </p:txBody>
      </p:sp>
      <p:sp>
        <p:nvSpPr>
          <p:cNvPr id="7" name="Объект 2"/>
          <p:cNvSpPr txBox="1">
            <a:spLocks/>
          </p:cNvSpPr>
          <p:nvPr/>
        </p:nvSpPr>
        <p:spPr bwMode="auto">
          <a:xfrm>
            <a:off x="964486" y="1636193"/>
            <a:ext cx="7063897" cy="222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CC3300"/>
              </a:buClr>
              <a:buFont typeface="Wingdings" pitchFamily="2" charset="2"/>
              <a:buBlip>
                <a:blip r:embed="rId4"/>
              </a:buBlip>
              <a:defRPr sz="1600">
                <a:solidFill>
                  <a:schemeClr val="tx1"/>
                </a:solidFill>
                <a:latin typeface="+mn-lt"/>
                <a:ea typeface="+mn-ea"/>
                <a:cs typeface="+mn-cs"/>
              </a:defRPr>
            </a:lvl1pPr>
            <a:lvl2pPr marL="742950" indent="-285750" algn="l" rtl="0" eaLnBrk="0" fontAlgn="base" hangingPunct="0">
              <a:spcBef>
                <a:spcPct val="20000"/>
              </a:spcBef>
              <a:spcAft>
                <a:spcPct val="0"/>
              </a:spcAft>
              <a:buBlip>
                <a:blip r:embed="rId5"/>
              </a:buBlip>
              <a:defRPr sz="16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000">
                <a:solidFill>
                  <a:schemeClr val="tx1"/>
                </a:solidFill>
                <a:latin typeface="+mn-lt"/>
              </a:defRPr>
            </a:lvl4pPr>
            <a:lvl5pPr marL="2057400" indent="-228600" algn="l" rtl="0" eaLnBrk="0" fontAlgn="base" hangingPunct="0">
              <a:spcBef>
                <a:spcPct val="20000"/>
              </a:spcBef>
              <a:spcAft>
                <a:spcPct val="0"/>
              </a:spcAft>
              <a:buChar char="»"/>
              <a:defRPr sz="800">
                <a:solidFill>
                  <a:schemeClr val="tx1"/>
                </a:solidFill>
                <a:latin typeface="+mn-lt"/>
              </a:defRPr>
            </a:lvl5pPr>
            <a:lvl6pPr marL="2514600" indent="-228600" algn="l" rtl="0" fontAlgn="base">
              <a:spcBef>
                <a:spcPct val="20000"/>
              </a:spcBef>
              <a:spcAft>
                <a:spcPct val="0"/>
              </a:spcAft>
              <a:buChar char="»"/>
              <a:defRPr sz="800">
                <a:solidFill>
                  <a:schemeClr val="tx1"/>
                </a:solidFill>
                <a:latin typeface="+mn-lt"/>
              </a:defRPr>
            </a:lvl6pPr>
            <a:lvl7pPr marL="2971800" indent="-228600" algn="l" rtl="0" fontAlgn="base">
              <a:spcBef>
                <a:spcPct val="20000"/>
              </a:spcBef>
              <a:spcAft>
                <a:spcPct val="0"/>
              </a:spcAft>
              <a:buChar char="»"/>
              <a:defRPr sz="800">
                <a:solidFill>
                  <a:schemeClr val="tx1"/>
                </a:solidFill>
                <a:latin typeface="+mn-lt"/>
              </a:defRPr>
            </a:lvl7pPr>
            <a:lvl8pPr marL="3429000" indent="-228600" algn="l" rtl="0" fontAlgn="base">
              <a:spcBef>
                <a:spcPct val="20000"/>
              </a:spcBef>
              <a:spcAft>
                <a:spcPct val="0"/>
              </a:spcAft>
              <a:buChar char="»"/>
              <a:defRPr sz="800">
                <a:solidFill>
                  <a:schemeClr val="tx1"/>
                </a:solidFill>
                <a:latin typeface="+mn-lt"/>
              </a:defRPr>
            </a:lvl8pPr>
            <a:lvl9pPr marL="3886200" indent="-228600" algn="l" rtl="0" fontAlgn="base">
              <a:spcBef>
                <a:spcPct val="20000"/>
              </a:spcBef>
              <a:spcAft>
                <a:spcPct val="0"/>
              </a:spcAft>
              <a:buChar char="»"/>
              <a:defRPr sz="800">
                <a:solidFill>
                  <a:schemeClr val="tx1"/>
                </a:solidFill>
                <a:latin typeface="+mn-lt"/>
              </a:defRPr>
            </a:lvl9pPr>
          </a:lstStyle>
          <a:p>
            <a:pPr lvl="1"/>
            <a:endParaRPr lang="ru-RU" altLang="ru-RU" b="0" kern="0" dirty="0" smtClean="0"/>
          </a:p>
          <a:p>
            <a:pPr lvl="1"/>
            <a:r>
              <a:rPr lang="ru-RU" altLang="ru-RU" kern="0" dirty="0" smtClean="0"/>
              <a:t>п</a:t>
            </a:r>
            <a:r>
              <a:rPr lang="ru-RU" altLang="ru-RU" b="0" kern="0" dirty="0" smtClean="0"/>
              <a:t>араллельный учет  </a:t>
            </a:r>
            <a:r>
              <a:rPr lang="ru-RU" altLang="ru-RU" b="0" kern="0" dirty="0" err="1" smtClean="0"/>
              <a:t>внеоборотных</a:t>
            </a:r>
            <a:r>
              <a:rPr lang="ru-RU" altLang="ru-RU" b="0" kern="0" dirty="0" smtClean="0"/>
              <a:t> </a:t>
            </a:r>
            <a:r>
              <a:rPr lang="ru-RU" altLang="ru-RU" kern="0" dirty="0"/>
              <a:t>активов и</a:t>
            </a:r>
            <a:r>
              <a:rPr lang="ru-RU" altLang="ru-RU" kern="0" dirty="0" smtClean="0"/>
              <a:t> </a:t>
            </a:r>
            <a:r>
              <a:rPr lang="ru-RU" altLang="ru-RU" kern="0" dirty="0"/>
              <a:t>финансовых инструментов </a:t>
            </a:r>
            <a:r>
              <a:rPr lang="ru-RU" altLang="ru-RU" kern="0" dirty="0" smtClean="0"/>
              <a:t>учёт долгосрочной аренды;</a:t>
            </a:r>
            <a:endParaRPr lang="ru-RU" altLang="ru-RU" b="0" kern="0" dirty="0" smtClean="0"/>
          </a:p>
          <a:p>
            <a:pPr lvl="1"/>
            <a:r>
              <a:rPr lang="ru-RU" altLang="ru-RU" kern="0" dirty="0" smtClean="0"/>
              <a:t>оценка ТМЦ и ДЗ по требованиям МСФО;</a:t>
            </a:r>
            <a:endParaRPr lang="ru-RU" altLang="ru-RU" b="0" kern="0" dirty="0"/>
          </a:p>
          <a:p>
            <a:pPr lvl="1"/>
            <a:r>
              <a:rPr lang="ru-RU" altLang="ru-RU" b="0" kern="0" dirty="0" smtClean="0"/>
              <a:t>приобретение</a:t>
            </a:r>
            <a:r>
              <a:rPr lang="en-US" altLang="ru-RU" b="0" kern="0" dirty="0" smtClean="0"/>
              <a:t> </a:t>
            </a:r>
            <a:r>
              <a:rPr lang="ru-RU" altLang="ru-RU" b="0" kern="0" dirty="0" smtClean="0"/>
              <a:t>и выбытие </a:t>
            </a:r>
            <a:r>
              <a:rPr lang="ru-RU" altLang="ru-RU" kern="0" dirty="0" smtClean="0"/>
              <a:t>компаний;</a:t>
            </a:r>
            <a:endParaRPr lang="ru-RU" altLang="ru-RU" b="0" kern="0" dirty="0" smtClean="0"/>
          </a:p>
          <a:p>
            <a:pPr lvl="1"/>
            <a:r>
              <a:rPr lang="ru-RU" altLang="ru-RU" b="0" kern="0" dirty="0" smtClean="0"/>
              <a:t>консолидационные корректировки и исключение ВГО.</a:t>
            </a:r>
          </a:p>
          <a:p>
            <a:pPr marL="457200" lvl="1" indent="0">
              <a:buNone/>
            </a:pPr>
            <a:endParaRPr lang="ru-RU" altLang="ru-RU" sz="1800" kern="0" dirty="0"/>
          </a:p>
          <a:p>
            <a:pPr marL="457200" lvl="1" indent="0">
              <a:buNone/>
            </a:pPr>
            <a:endParaRPr lang="ru-RU" altLang="ru-RU" b="1" dirty="0" smtClean="0">
              <a:solidFill>
                <a:srgbClr val="5B0917"/>
              </a:solidFill>
              <a:cs typeface="+mn-cs"/>
            </a:endParaRPr>
          </a:p>
          <a:p>
            <a:pPr marL="457200" lvl="1" indent="0">
              <a:buNone/>
            </a:pPr>
            <a:endParaRPr lang="ru-RU" altLang="ru-RU" b="1" dirty="0" smtClean="0">
              <a:solidFill>
                <a:srgbClr val="5B0917"/>
              </a:solidFill>
              <a:cs typeface="+mn-cs"/>
            </a:endParaRPr>
          </a:p>
          <a:p>
            <a:pPr marL="457200" lvl="1" indent="0">
              <a:buNone/>
            </a:pPr>
            <a:endParaRPr lang="ru-RU" altLang="ru-RU" b="1" dirty="0">
              <a:solidFill>
                <a:srgbClr val="5B0917"/>
              </a:solidFill>
              <a:cs typeface="+mn-cs"/>
            </a:endParaRPr>
          </a:p>
          <a:p>
            <a:pPr lvl="1"/>
            <a:r>
              <a:rPr lang="ru-RU" altLang="ru-RU" b="0" kern="0" dirty="0" smtClean="0"/>
              <a:t>портал начислений доходов и расходов (</a:t>
            </a:r>
            <a:r>
              <a:rPr lang="ru-RU" altLang="ru-RU" b="0" kern="0" dirty="0" err="1" smtClean="0"/>
              <a:t>accruals</a:t>
            </a:r>
            <a:r>
              <a:rPr lang="ru-RU" altLang="ru-RU" b="0" kern="0" dirty="0" smtClean="0"/>
              <a:t>);</a:t>
            </a:r>
          </a:p>
          <a:p>
            <a:pPr lvl="1"/>
            <a:r>
              <a:rPr lang="ru-RU" altLang="ru-RU" b="0" kern="0" dirty="0" smtClean="0"/>
              <a:t>портал сверки и </a:t>
            </a:r>
            <a:r>
              <a:rPr lang="ru-RU" altLang="ru-RU" kern="0" dirty="0" smtClean="0"/>
              <a:t>элиминации</a:t>
            </a:r>
            <a:r>
              <a:rPr lang="ru-RU" altLang="ru-RU" b="0" kern="0" dirty="0" smtClean="0"/>
              <a:t> ВГО;</a:t>
            </a:r>
          </a:p>
          <a:p>
            <a:pPr lvl="1"/>
            <a:r>
              <a:rPr lang="ru-RU" altLang="ru-RU" b="0" kern="0" dirty="0" smtClean="0"/>
              <a:t>«</a:t>
            </a:r>
            <a:r>
              <a:rPr lang="ru-RU" altLang="ru-RU" b="0" kern="0" dirty="0" err="1" smtClean="0"/>
              <a:t>подокументная</a:t>
            </a:r>
            <a:r>
              <a:rPr lang="ru-RU" altLang="ru-RU" b="0" kern="0" dirty="0" smtClean="0"/>
              <a:t>» и «отложенная трансляция» и «двойное закрытие».</a:t>
            </a:r>
          </a:p>
          <a:p>
            <a:pPr lvl="1"/>
            <a:endParaRPr lang="ru-RU" altLang="ru-RU" b="0" kern="0" dirty="0" smtClean="0"/>
          </a:p>
        </p:txBody>
      </p:sp>
      <p:sp>
        <p:nvSpPr>
          <p:cNvPr id="9"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3</a:t>
            </a:fld>
            <a:endParaRPr lang="ru-RU" altLang="ru-RU" dirty="0"/>
          </a:p>
        </p:txBody>
      </p:sp>
    </p:spTree>
    <p:extLst>
      <p:ext uri="{BB962C8B-B14F-4D97-AF65-F5344CB8AC3E}">
        <p14:creationId xmlns:p14="http://schemas.microsoft.com/office/powerpoint/2010/main" val="1630647573"/>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Прямоугольная выноска 162"/>
          <p:cNvSpPr/>
          <p:nvPr/>
        </p:nvSpPr>
        <p:spPr bwMode="auto">
          <a:xfrm>
            <a:off x="7384619" y="2199125"/>
            <a:ext cx="882140" cy="576064"/>
          </a:xfrm>
          <a:prstGeom prst="wedgeRectCallout">
            <a:avLst>
              <a:gd name="adj1" fmla="val -134731"/>
              <a:gd name="adj2" fmla="val 199358"/>
            </a:avLst>
          </a:prstGeom>
          <a:solidFill>
            <a:schemeClr val="accent3">
              <a:lumMod val="95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endParaRPr lang="ru-RU" sz="1200" dirty="0"/>
          </a:p>
        </p:txBody>
      </p:sp>
      <p:sp>
        <p:nvSpPr>
          <p:cNvPr id="162" name="Прямоугольная выноска 161"/>
          <p:cNvSpPr/>
          <p:nvPr/>
        </p:nvSpPr>
        <p:spPr bwMode="auto">
          <a:xfrm>
            <a:off x="7597906" y="2364761"/>
            <a:ext cx="882140" cy="576064"/>
          </a:xfrm>
          <a:prstGeom prst="wedgeRectCallout">
            <a:avLst>
              <a:gd name="adj1" fmla="val -15525"/>
              <a:gd name="adj2" fmla="val 269465"/>
            </a:avLst>
          </a:prstGeom>
          <a:solidFill>
            <a:schemeClr val="accent3">
              <a:lumMod val="95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endParaRPr lang="ru-RU" sz="1200" dirty="0"/>
          </a:p>
        </p:txBody>
      </p:sp>
      <p:sp>
        <p:nvSpPr>
          <p:cNvPr id="161" name="Прямоугольная выноска 160"/>
          <p:cNvSpPr/>
          <p:nvPr/>
        </p:nvSpPr>
        <p:spPr bwMode="auto">
          <a:xfrm>
            <a:off x="7647498" y="4631826"/>
            <a:ext cx="882140" cy="576064"/>
          </a:xfrm>
          <a:prstGeom prst="wedgeRectCallout">
            <a:avLst>
              <a:gd name="adj1" fmla="val 76903"/>
              <a:gd name="adj2" fmla="val 175548"/>
            </a:avLst>
          </a:prstGeom>
          <a:solidFill>
            <a:schemeClr val="accent3">
              <a:lumMod val="95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endParaRPr lang="ru-RU" sz="1200" dirty="0"/>
          </a:p>
        </p:txBody>
      </p:sp>
      <p:sp>
        <p:nvSpPr>
          <p:cNvPr id="160" name="Прямоугольная выноска 159"/>
          <p:cNvSpPr/>
          <p:nvPr/>
        </p:nvSpPr>
        <p:spPr bwMode="auto">
          <a:xfrm>
            <a:off x="7495098" y="4479426"/>
            <a:ext cx="882140" cy="576064"/>
          </a:xfrm>
          <a:prstGeom prst="wedgeRectCallout">
            <a:avLst>
              <a:gd name="adj1" fmla="val -49213"/>
              <a:gd name="adj2" fmla="val 196712"/>
            </a:avLst>
          </a:prstGeom>
          <a:solidFill>
            <a:schemeClr val="accent3">
              <a:lumMod val="95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endParaRPr lang="ru-RU" sz="1200" dirty="0"/>
          </a:p>
        </p:txBody>
      </p:sp>
      <p:sp>
        <p:nvSpPr>
          <p:cNvPr id="154" name="Прямоугольная выноска 153"/>
          <p:cNvSpPr/>
          <p:nvPr/>
        </p:nvSpPr>
        <p:spPr bwMode="auto">
          <a:xfrm>
            <a:off x="4319972" y="2132919"/>
            <a:ext cx="882140" cy="576064"/>
          </a:xfrm>
          <a:prstGeom prst="wedgeRectCallout">
            <a:avLst>
              <a:gd name="adj1" fmla="val 130460"/>
              <a:gd name="adj2" fmla="val 82954"/>
            </a:avLst>
          </a:prstGeom>
          <a:solidFill>
            <a:schemeClr val="accent3">
              <a:lumMod val="95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endParaRPr lang="ru-RU" sz="1200" dirty="0"/>
          </a:p>
        </p:txBody>
      </p:sp>
      <p:sp>
        <p:nvSpPr>
          <p:cNvPr id="153" name="Прямоугольная выноска 152"/>
          <p:cNvSpPr/>
          <p:nvPr/>
        </p:nvSpPr>
        <p:spPr bwMode="auto">
          <a:xfrm>
            <a:off x="4139952" y="2226455"/>
            <a:ext cx="882140" cy="576064"/>
          </a:xfrm>
          <a:prstGeom prst="wedgeRectCallout">
            <a:avLst>
              <a:gd name="adj1" fmla="val -108815"/>
              <a:gd name="adj2" fmla="val 168934"/>
            </a:avLst>
          </a:prstGeom>
          <a:solidFill>
            <a:schemeClr val="accent3">
              <a:lumMod val="95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endParaRPr lang="ru-RU" sz="1200" dirty="0"/>
          </a:p>
        </p:txBody>
      </p:sp>
      <p:sp>
        <p:nvSpPr>
          <p:cNvPr id="145" name="Прямоугольная выноска 144"/>
          <p:cNvSpPr/>
          <p:nvPr/>
        </p:nvSpPr>
        <p:spPr bwMode="auto">
          <a:xfrm>
            <a:off x="2717836" y="4203319"/>
            <a:ext cx="4086412" cy="2271174"/>
          </a:xfrm>
          <a:prstGeom prst="wedgeRectCallout">
            <a:avLst>
              <a:gd name="adj1" fmla="val -46692"/>
              <a:gd name="adj2" fmla="val -33544"/>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endParaRPr lang="ru-RU" sz="1200" dirty="0"/>
          </a:p>
        </p:txBody>
      </p:sp>
      <p:sp>
        <p:nvSpPr>
          <p:cNvPr id="53" name="Номер слайда 3"/>
          <p:cNvSpPr txBox="1">
            <a:spLocks/>
          </p:cNvSpPr>
          <p:nvPr/>
        </p:nvSpPr>
        <p:spPr bwMode="auto">
          <a:xfrm>
            <a:off x="8377238" y="6582290"/>
            <a:ext cx="76676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ru-RU"/>
            </a:defPPr>
            <a:lvl1pPr algn="ctr" rtl="0" eaLnBrk="0" fontAlgn="base" hangingPunct="0">
              <a:lnSpc>
                <a:spcPct val="100000"/>
              </a:lnSpc>
              <a:spcBef>
                <a:spcPct val="20000"/>
              </a:spcBef>
              <a:spcAft>
                <a:spcPct val="50000"/>
              </a:spcAft>
              <a:buClr>
                <a:srgbClr val="CC0000"/>
              </a:buClr>
              <a:buSzPct val="60000"/>
              <a:buFont typeface="Wingdings" pitchFamily="2" charset="2"/>
              <a:buChar char="n"/>
              <a:defRPr sz="2200" b="1" kern="1200">
                <a:solidFill>
                  <a:srgbClr val="5B0917"/>
                </a:solidFill>
                <a:latin typeface="Arial" charset="0"/>
                <a:ea typeface="+mn-ea"/>
                <a:cs typeface="+mn-cs"/>
              </a:defRPr>
            </a:lvl1pPr>
            <a:lvl2pPr marL="742950" indent="-285750" algn="l" rtl="0" fontAlgn="base">
              <a:spcBef>
                <a:spcPct val="20000"/>
              </a:spcBef>
              <a:spcAft>
                <a:spcPct val="30000"/>
              </a:spcAft>
              <a:buClr>
                <a:srgbClr val="CC0000"/>
              </a:buClr>
              <a:buFont typeface="Wingdings" pitchFamily="2" charset="2"/>
              <a:buChar char="§"/>
              <a:defRPr sz="2000" b="1" kern="1200">
                <a:solidFill>
                  <a:srgbClr val="5B0917"/>
                </a:solidFill>
                <a:latin typeface="Arial" charset="0"/>
                <a:ea typeface="+mn-ea"/>
                <a:cs typeface="+mn-cs"/>
              </a:defRPr>
            </a:lvl2pPr>
            <a:lvl3pPr marL="1143000" indent="-228600" algn="l" rtl="0" fontAlgn="base">
              <a:spcBef>
                <a:spcPct val="20000"/>
              </a:spcBef>
              <a:spcAft>
                <a:spcPct val="20000"/>
              </a:spcAft>
              <a:buClr>
                <a:srgbClr val="CC0000"/>
              </a:buClr>
              <a:buSzPct val="80000"/>
              <a:buFont typeface="Wingdings" pitchFamily="2" charset="2"/>
              <a:buChar char="§"/>
              <a:defRPr sz="1600" b="1" kern="1200">
                <a:solidFill>
                  <a:srgbClr val="5B0917"/>
                </a:solidFill>
                <a:latin typeface="Arial" charset="0"/>
                <a:ea typeface="+mn-ea"/>
                <a:cs typeface="+mn-cs"/>
              </a:defRPr>
            </a:lvl3pPr>
            <a:lvl4pPr marL="1600200" indent="-228600" algn="l" rtl="0" fontAlgn="base">
              <a:spcBef>
                <a:spcPct val="20000"/>
              </a:spcBef>
              <a:spcAft>
                <a:spcPct val="20000"/>
              </a:spcAft>
              <a:buClr>
                <a:srgbClr val="CC0000"/>
              </a:buClr>
              <a:buFont typeface="Times New Roman" pitchFamily="18" charset="0"/>
              <a:buChar char="▪"/>
              <a:defRPr sz="1600" b="1" kern="1200">
                <a:solidFill>
                  <a:srgbClr val="5B0917"/>
                </a:solidFill>
                <a:latin typeface="Arial" charset="0"/>
                <a:ea typeface="+mn-ea"/>
                <a:cs typeface="+mn-cs"/>
              </a:defRPr>
            </a:lvl4pPr>
            <a:lvl5pPr marL="2057400" indent="-228600" algn="l" rtl="0" fontAlgn="base">
              <a:spcBef>
                <a:spcPct val="20000"/>
              </a:spcBef>
              <a:spcAft>
                <a:spcPct val="0"/>
              </a:spcAft>
              <a:buClr>
                <a:srgbClr val="CC0000"/>
              </a:buClr>
              <a:buFont typeface="Arial" charset="0"/>
              <a:buChar char="∙"/>
              <a:defRPr sz="1400" b="1" kern="1200">
                <a:solidFill>
                  <a:srgbClr val="5B0917"/>
                </a:solidFill>
                <a:latin typeface="Arial" charset="0"/>
                <a:ea typeface="+mn-ea"/>
                <a:cs typeface="+mn-cs"/>
              </a:defRPr>
            </a:lvl5pPr>
            <a:lvl6pPr marL="2514600" indent="-228600" algn="l" defTabSz="914400" rtl="0" eaLnBrk="0" fontAlgn="base" latinLnBrk="0" hangingPunct="0">
              <a:spcBef>
                <a:spcPct val="20000"/>
              </a:spcBef>
              <a:spcAft>
                <a:spcPct val="0"/>
              </a:spcAft>
              <a:buClr>
                <a:srgbClr val="CC0000"/>
              </a:buClr>
              <a:buFont typeface="Arial" charset="0"/>
              <a:buChar char="∙"/>
              <a:defRPr sz="1400" b="1" kern="1200">
                <a:solidFill>
                  <a:srgbClr val="5B0917"/>
                </a:solidFill>
                <a:latin typeface="Arial" charset="0"/>
                <a:ea typeface="+mn-ea"/>
                <a:cs typeface="+mn-cs"/>
              </a:defRPr>
            </a:lvl6pPr>
            <a:lvl7pPr marL="2971800" indent="-228600" algn="l" defTabSz="914400" rtl="0" eaLnBrk="0" fontAlgn="base" latinLnBrk="0" hangingPunct="0">
              <a:spcBef>
                <a:spcPct val="20000"/>
              </a:spcBef>
              <a:spcAft>
                <a:spcPct val="0"/>
              </a:spcAft>
              <a:buClr>
                <a:srgbClr val="CC0000"/>
              </a:buClr>
              <a:buFont typeface="Arial" charset="0"/>
              <a:buChar char="∙"/>
              <a:defRPr sz="1400" b="1" kern="1200">
                <a:solidFill>
                  <a:srgbClr val="5B0917"/>
                </a:solidFill>
                <a:latin typeface="Arial" charset="0"/>
                <a:ea typeface="+mn-ea"/>
                <a:cs typeface="+mn-cs"/>
              </a:defRPr>
            </a:lvl7pPr>
            <a:lvl8pPr marL="3429000" indent="-228600" algn="l" defTabSz="914400" rtl="0" eaLnBrk="0" fontAlgn="base" latinLnBrk="0" hangingPunct="0">
              <a:spcBef>
                <a:spcPct val="20000"/>
              </a:spcBef>
              <a:spcAft>
                <a:spcPct val="0"/>
              </a:spcAft>
              <a:buClr>
                <a:srgbClr val="CC0000"/>
              </a:buClr>
              <a:buFont typeface="Arial" charset="0"/>
              <a:buChar char="∙"/>
              <a:defRPr sz="1400" b="1" kern="1200">
                <a:solidFill>
                  <a:srgbClr val="5B0917"/>
                </a:solidFill>
                <a:latin typeface="Arial" charset="0"/>
                <a:ea typeface="+mn-ea"/>
                <a:cs typeface="+mn-cs"/>
              </a:defRPr>
            </a:lvl8pPr>
            <a:lvl9pPr marL="3886200" indent="-228600" algn="l" defTabSz="914400" rtl="0" eaLnBrk="0" fontAlgn="base" latinLnBrk="0" hangingPunct="0">
              <a:spcBef>
                <a:spcPct val="20000"/>
              </a:spcBef>
              <a:spcAft>
                <a:spcPct val="0"/>
              </a:spcAft>
              <a:buClr>
                <a:srgbClr val="CC0000"/>
              </a:buClr>
              <a:buFont typeface="Arial" charset="0"/>
              <a:buChar char="∙"/>
              <a:defRPr sz="1400" b="1" kern="1200">
                <a:solidFill>
                  <a:srgbClr val="5B0917"/>
                </a:solidFill>
                <a:latin typeface="Arial" charset="0"/>
                <a:ea typeface="+mn-ea"/>
                <a:cs typeface="+mn-cs"/>
              </a:defRPr>
            </a:lvl9pPr>
          </a:lstStyle>
          <a:p>
            <a:pPr>
              <a:spcBef>
                <a:spcPct val="0"/>
              </a:spcBef>
              <a:spcAft>
                <a:spcPct val="0"/>
              </a:spcAft>
              <a:buClrTx/>
              <a:buSzTx/>
              <a:buFontTx/>
              <a:buNone/>
            </a:pPr>
            <a:fld id="{A1FF929F-07D3-4FE4-A35C-407DC4EFFE75}" type="slidenum">
              <a:rPr lang="ru-RU" altLang="ru-RU" sz="1400" smtClean="0"/>
              <a:pPr>
                <a:spcBef>
                  <a:spcPct val="0"/>
                </a:spcBef>
                <a:spcAft>
                  <a:spcPct val="0"/>
                </a:spcAft>
                <a:buClrTx/>
                <a:buSzTx/>
                <a:buFontTx/>
                <a:buNone/>
              </a:pPr>
              <a:t>30</a:t>
            </a:fld>
            <a:endParaRPr lang="ru-RU" altLang="ru-RU" sz="1400" dirty="0" smtClean="0"/>
          </a:p>
        </p:txBody>
      </p:sp>
      <p:sp>
        <p:nvSpPr>
          <p:cNvPr id="65" name="Прямоугольник 64"/>
          <p:cNvSpPr/>
          <p:nvPr/>
        </p:nvSpPr>
        <p:spPr bwMode="auto">
          <a:xfrm>
            <a:off x="309221" y="1845497"/>
            <a:ext cx="1890252" cy="1150909"/>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Нет документов, но расход заложен в бюджете</a:t>
            </a:r>
          </a:p>
          <a:p>
            <a:pPr marR="0" algn="ctr" defTabSz="914400" rtl="0" eaLnBrk="1" fontAlgn="base" latinLnBrk="0" hangingPunct="1">
              <a:lnSpc>
                <a:spcPct val="90000"/>
              </a:lnSpc>
              <a:spcBef>
                <a:spcPct val="50000"/>
              </a:spcBef>
              <a:spcAft>
                <a:spcPct val="0"/>
              </a:spcAft>
              <a:buClrTx/>
              <a:buSzTx/>
              <a:tabLst/>
            </a:pPr>
            <a:r>
              <a:rPr kumimoji="0" lang="ru-RU" sz="1300" b="1" i="0" u="none" strike="noStrike" cap="none" normalizeH="0" baseline="0" dirty="0" smtClean="0">
                <a:ln>
                  <a:noFill/>
                </a:ln>
                <a:solidFill>
                  <a:schemeClr val="tx1"/>
                </a:solidFill>
                <a:effectLst/>
                <a:latin typeface="Arial" charset="0"/>
              </a:rPr>
              <a:t>(бюджет:</a:t>
            </a:r>
            <a:r>
              <a:rPr kumimoji="0" lang="ru-RU" sz="1300" b="1" i="0" u="none" strike="noStrike" cap="none" normalizeH="0" dirty="0" smtClean="0">
                <a:ln>
                  <a:noFill/>
                </a:ln>
                <a:solidFill>
                  <a:schemeClr val="tx1"/>
                </a:solidFill>
                <a:effectLst/>
                <a:latin typeface="Arial" charset="0"/>
              </a:rPr>
              <a:t> </a:t>
            </a:r>
            <a:r>
              <a:rPr kumimoji="0" lang="ru-RU" sz="1300" b="1" i="0" u="none" strike="noStrike" cap="none" normalizeH="0" baseline="0" dirty="0" smtClean="0">
                <a:ln>
                  <a:noFill/>
                </a:ln>
                <a:solidFill>
                  <a:schemeClr val="tx1"/>
                </a:solidFill>
                <a:effectLst/>
                <a:latin typeface="Arial" charset="0"/>
              </a:rPr>
              <a:t>заявка на операцию)</a:t>
            </a:r>
          </a:p>
        </p:txBody>
      </p:sp>
      <p:sp>
        <p:nvSpPr>
          <p:cNvPr id="68" name="Прямоугольник 67"/>
          <p:cNvSpPr/>
          <p:nvPr/>
        </p:nvSpPr>
        <p:spPr bwMode="auto">
          <a:xfrm>
            <a:off x="309221" y="3081228"/>
            <a:ext cx="1890252" cy="1584176"/>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Документы по ВГО-транзакции</a:t>
            </a:r>
            <a:r>
              <a:rPr lang="ru-RU" sz="1300" b="0" dirty="0" smtClean="0">
                <a:solidFill>
                  <a:schemeClr val="tx1"/>
                </a:solidFill>
                <a:latin typeface="Arial" charset="0"/>
              </a:rPr>
              <a:t> еще не поступили, есть только скан-копии</a:t>
            </a:r>
          </a:p>
          <a:p>
            <a:pPr marR="0" algn="ctr" defTabSz="914400" rtl="0" eaLnBrk="1" fontAlgn="base" latinLnBrk="0" hangingPunct="1">
              <a:lnSpc>
                <a:spcPct val="90000"/>
              </a:lnSpc>
              <a:spcBef>
                <a:spcPct val="50000"/>
              </a:spcBef>
              <a:spcAft>
                <a:spcPct val="0"/>
              </a:spcAft>
              <a:buClrTx/>
              <a:buSzTx/>
              <a:tabLst/>
            </a:pPr>
            <a:r>
              <a:rPr kumimoji="0" lang="ru-RU" sz="1300" b="1" i="0" u="none" strike="noStrike" cap="none" normalizeH="0" baseline="0" dirty="0" smtClean="0">
                <a:ln>
                  <a:noFill/>
                </a:ln>
                <a:solidFill>
                  <a:schemeClr val="tx1"/>
                </a:solidFill>
                <a:effectLst/>
                <a:latin typeface="Arial" charset="0"/>
              </a:rPr>
              <a:t>(мастер урегулирования на портале сверки ВГО)</a:t>
            </a:r>
          </a:p>
        </p:txBody>
      </p:sp>
      <p:sp>
        <p:nvSpPr>
          <p:cNvPr id="69" name="Прямоугольник 68"/>
          <p:cNvSpPr/>
          <p:nvPr/>
        </p:nvSpPr>
        <p:spPr bwMode="auto">
          <a:xfrm>
            <a:off x="309221" y="4767458"/>
            <a:ext cx="1890252" cy="1142896"/>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Регулярный расход, не поступили документы </a:t>
            </a:r>
          </a:p>
          <a:p>
            <a:pPr marR="0" algn="ctr" defTabSz="914400" rtl="0" eaLnBrk="1" fontAlgn="base" latinLnBrk="0" hangingPunct="1">
              <a:lnSpc>
                <a:spcPct val="90000"/>
              </a:lnSpc>
              <a:spcBef>
                <a:spcPct val="50000"/>
              </a:spcBef>
              <a:spcAft>
                <a:spcPct val="0"/>
              </a:spcAft>
              <a:buClrTx/>
              <a:buSzTx/>
              <a:tabLst/>
            </a:pPr>
            <a:r>
              <a:rPr kumimoji="0" lang="ru-RU" sz="1300" b="1" i="0" u="none" strike="noStrike" cap="none" normalizeH="0" baseline="0" dirty="0" smtClean="0">
                <a:ln>
                  <a:noFill/>
                </a:ln>
                <a:solidFill>
                  <a:schemeClr val="tx1"/>
                </a:solidFill>
                <a:effectLst/>
                <a:latin typeface="Arial" charset="0"/>
              </a:rPr>
              <a:t>(операция начисления)</a:t>
            </a:r>
          </a:p>
        </p:txBody>
      </p:sp>
      <p:sp>
        <p:nvSpPr>
          <p:cNvPr id="70" name="Прямоугольник 69"/>
          <p:cNvSpPr/>
          <p:nvPr/>
        </p:nvSpPr>
        <p:spPr bwMode="auto">
          <a:xfrm>
            <a:off x="2933860" y="5530233"/>
            <a:ext cx="1647162" cy="80024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Начисляем </a:t>
            </a:r>
            <a:r>
              <a:rPr lang="en-US" sz="1300" b="0" dirty="0" smtClean="0">
                <a:solidFill>
                  <a:schemeClr val="tx1"/>
                </a:solidFill>
                <a:latin typeface="Arial" charset="0"/>
              </a:rPr>
              <a:t>Accrual</a:t>
            </a:r>
            <a:endParaRPr kumimoji="0" lang="ru-RU" sz="1300" b="0" i="0" u="none" strike="noStrike" cap="none" normalizeH="0" baseline="0" dirty="0" smtClean="0">
              <a:ln>
                <a:noFill/>
              </a:ln>
              <a:solidFill>
                <a:schemeClr val="tx1"/>
              </a:solidFill>
              <a:effectLst/>
              <a:latin typeface="Arial" charset="0"/>
            </a:endParaRPr>
          </a:p>
        </p:txBody>
      </p:sp>
      <p:sp>
        <p:nvSpPr>
          <p:cNvPr id="72" name="Прямоугольник 71"/>
          <p:cNvSpPr/>
          <p:nvPr/>
        </p:nvSpPr>
        <p:spPr bwMode="auto">
          <a:xfrm>
            <a:off x="4067944" y="1860854"/>
            <a:ext cx="1386196" cy="1145717"/>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Первичные документы поступили</a:t>
            </a:r>
            <a:endParaRPr kumimoji="0" lang="ru-RU" sz="1300" b="0" i="0" u="none" strike="noStrike" cap="none" normalizeH="0" baseline="0" dirty="0" smtClean="0">
              <a:ln>
                <a:noFill/>
              </a:ln>
              <a:solidFill>
                <a:schemeClr val="tx1"/>
              </a:solidFill>
              <a:effectLst/>
              <a:latin typeface="Arial" charset="0"/>
            </a:endParaRPr>
          </a:p>
        </p:txBody>
      </p:sp>
      <p:sp>
        <p:nvSpPr>
          <p:cNvPr id="73" name="Прямоугольник 72"/>
          <p:cNvSpPr/>
          <p:nvPr/>
        </p:nvSpPr>
        <p:spPr bwMode="auto">
          <a:xfrm>
            <a:off x="2933860" y="4344595"/>
            <a:ext cx="1647162" cy="833754"/>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Сторнируем </a:t>
            </a:r>
            <a:r>
              <a:rPr lang="en-US" sz="1300" b="0" dirty="0" smtClean="0">
                <a:solidFill>
                  <a:schemeClr val="tx1"/>
                </a:solidFill>
                <a:latin typeface="Arial" charset="0"/>
              </a:rPr>
              <a:t>Accrual</a:t>
            </a:r>
            <a:r>
              <a:rPr lang="ru-RU" sz="1300" b="0" dirty="0" smtClean="0">
                <a:solidFill>
                  <a:schemeClr val="tx1"/>
                </a:solidFill>
                <a:latin typeface="Arial" charset="0"/>
              </a:rPr>
              <a:t> и проводим факт</a:t>
            </a:r>
            <a:endParaRPr kumimoji="0" lang="ru-RU" sz="1300" b="0" i="0" u="none" strike="noStrike" cap="none" normalizeH="0" baseline="0" dirty="0" smtClean="0">
              <a:ln>
                <a:noFill/>
              </a:ln>
              <a:solidFill>
                <a:schemeClr val="tx1"/>
              </a:solidFill>
              <a:effectLst/>
              <a:latin typeface="Arial" charset="0"/>
            </a:endParaRPr>
          </a:p>
        </p:txBody>
      </p:sp>
      <p:sp>
        <p:nvSpPr>
          <p:cNvPr id="81" name="Прямоугольник 80"/>
          <p:cNvSpPr/>
          <p:nvPr/>
        </p:nvSpPr>
        <p:spPr bwMode="auto">
          <a:xfrm>
            <a:off x="5073904" y="4348815"/>
            <a:ext cx="1494124" cy="829534"/>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Сторнируем </a:t>
            </a:r>
            <a:r>
              <a:rPr lang="en-US" sz="1300" b="0" dirty="0" smtClean="0">
                <a:solidFill>
                  <a:schemeClr val="tx1"/>
                </a:solidFill>
                <a:latin typeface="Arial" charset="0"/>
              </a:rPr>
              <a:t>Accrual</a:t>
            </a:r>
            <a:endParaRPr kumimoji="0" lang="ru-RU" sz="1300" b="0" i="0" u="none" strike="noStrike" cap="none" normalizeH="0" baseline="0" dirty="0" smtClean="0">
              <a:ln>
                <a:noFill/>
              </a:ln>
              <a:solidFill>
                <a:schemeClr val="tx1"/>
              </a:solidFill>
              <a:effectLst/>
              <a:latin typeface="Arial" charset="0"/>
            </a:endParaRPr>
          </a:p>
        </p:txBody>
      </p:sp>
      <p:sp>
        <p:nvSpPr>
          <p:cNvPr id="82" name="TextBox 81"/>
          <p:cNvSpPr txBox="1"/>
          <p:nvPr/>
        </p:nvSpPr>
        <p:spPr>
          <a:xfrm>
            <a:off x="1431876" y="1506176"/>
            <a:ext cx="1838003" cy="292388"/>
          </a:xfrm>
          <a:prstGeom prst="rect">
            <a:avLst/>
          </a:prstGeom>
          <a:noFill/>
        </p:spPr>
        <p:txBody>
          <a:bodyPr wrap="square" rtlCol="0">
            <a:spAutoFit/>
          </a:bodyPr>
          <a:lstStyle/>
          <a:p>
            <a:r>
              <a:rPr lang="ru-RU" sz="1300" i="1" dirty="0" smtClean="0">
                <a:solidFill>
                  <a:srgbClr val="FF0000"/>
                </a:solidFill>
              </a:rPr>
              <a:t>Октябрь</a:t>
            </a:r>
            <a:endParaRPr lang="ru-RU" sz="1300" i="1" dirty="0">
              <a:solidFill>
                <a:srgbClr val="FF0000"/>
              </a:solidFill>
            </a:endParaRPr>
          </a:p>
        </p:txBody>
      </p:sp>
      <p:sp>
        <p:nvSpPr>
          <p:cNvPr id="168" name="TextBox 167"/>
          <p:cNvSpPr txBox="1"/>
          <p:nvPr/>
        </p:nvSpPr>
        <p:spPr>
          <a:xfrm>
            <a:off x="3531455" y="3023557"/>
            <a:ext cx="427675" cy="292388"/>
          </a:xfrm>
          <a:prstGeom prst="rect">
            <a:avLst/>
          </a:prstGeom>
          <a:noFill/>
        </p:spPr>
        <p:txBody>
          <a:bodyPr wrap="square" rtlCol="0">
            <a:spAutoFit/>
          </a:bodyPr>
          <a:lstStyle/>
          <a:p>
            <a:r>
              <a:rPr lang="ru-RU" sz="1300" b="0" dirty="0" smtClean="0"/>
              <a:t>Да</a:t>
            </a:r>
            <a:endParaRPr lang="ru-RU" sz="1300" b="0" dirty="0"/>
          </a:p>
        </p:txBody>
      </p:sp>
      <p:sp>
        <p:nvSpPr>
          <p:cNvPr id="171" name="Прямоугольник 170"/>
          <p:cNvSpPr/>
          <p:nvPr/>
        </p:nvSpPr>
        <p:spPr bwMode="auto">
          <a:xfrm>
            <a:off x="5051768" y="5551684"/>
            <a:ext cx="1516260" cy="778792"/>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Оставляем </a:t>
            </a:r>
            <a:r>
              <a:rPr lang="en-US" sz="1300" b="0" dirty="0" smtClean="0">
                <a:solidFill>
                  <a:schemeClr val="tx1"/>
                </a:solidFill>
                <a:latin typeface="Arial" charset="0"/>
              </a:rPr>
              <a:t>Accrual </a:t>
            </a:r>
            <a:r>
              <a:rPr lang="ru-RU" sz="1300" b="0" dirty="0" smtClean="0">
                <a:solidFill>
                  <a:schemeClr val="tx1"/>
                </a:solidFill>
                <a:latin typeface="Arial" charset="0"/>
              </a:rPr>
              <a:t>в отчетности</a:t>
            </a:r>
            <a:endParaRPr kumimoji="0" lang="ru-RU" sz="1300" b="0" i="0" u="none" strike="noStrike" cap="none" normalizeH="0" baseline="0" dirty="0" smtClean="0">
              <a:ln>
                <a:noFill/>
              </a:ln>
              <a:solidFill>
                <a:schemeClr val="tx1"/>
              </a:solidFill>
              <a:effectLst/>
              <a:latin typeface="Arial" charset="0"/>
            </a:endParaRPr>
          </a:p>
        </p:txBody>
      </p:sp>
      <p:sp>
        <p:nvSpPr>
          <p:cNvPr id="175" name="TextBox 174"/>
          <p:cNvSpPr txBox="1"/>
          <p:nvPr/>
        </p:nvSpPr>
        <p:spPr>
          <a:xfrm>
            <a:off x="5539554" y="2514487"/>
            <a:ext cx="540688" cy="292388"/>
          </a:xfrm>
          <a:prstGeom prst="rect">
            <a:avLst/>
          </a:prstGeom>
          <a:noFill/>
        </p:spPr>
        <p:txBody>
          <a:bodyPr wrap="square" rtlCol="0">
            <a:spAutoFit/>
          </a:bodyPr>
          <a:lstStyle/>
          <a:p>
            <a:r>
              <a:rPr lang="ru-RU" sz="1300" b="0" dirty="0" smtClean="0"/>
              <a:t>Нет</a:t>
            </a:r>
            <a:endParaRPr lang="ru-RU" sz="1300" b="0" dirty="0"/>
          </a:p>
        </p:txBody>
      </p:sp>
      <p:sp>
        <p:nvSpPr>
          <p:cNvPr id="34" name="Rectangle 8"/>
          <p:cNvSpPr>
            <a:spLocks noGrp="1" noChangeArrowheads="1"/>
          </p:cNvSpPr>
          <p:nvPr>
            <p:ph type="title"/>
          </p:nvPr>
        </p:nvSpPr>
        <p:spPr>
          <a:xfrm>
            <a:off x="1692275" y="152400"/>
            <a:ext cx="6552133" cy="1081088"/>
          </a:xfrm>
        </p:spPr>
        <p:txBody>
          <a:bodyPr/>
          <a:lstStyle/>
          <a:p>
            <a:pPr eaLnBrk="1" hangingPunct="1"/>
            <a:r>
              <a:rPr lang="ru-RU" altLang="en-US" dirty="0" smtClean="0"/>
              <a:t>3. МСФО УЧЁТ НА УРОВНЕ КОМПАНИИ. БЫСТРОЕ ЗАКРЫТИЕ </a:t>
            </a:r>
            <a:r>
              <a:rPr lang="ru-RU" altLang="en-US" dirty="0"/>
              <a:t>И</a:t>
            </a:r>
            <a:r>
              <a:rPr lang="ru-RU" altLang="en-US" dirty="0" smtClean="0"/>
              <a:t> ТРИ СПОСОБА ВЫВОДА НАЧИСЛЕНИЙ.</a:t>
            </a:r>
            <a:endParaRPr lang="en-US" altLang="en-US" sz="1800" dirty="0" smtClean="0"/>
          </a:p>
        </p:txBody>
      </p:sp>
      <p:sp>
        <p:nvSpPr>
          <p:cNvPr id="46" name="TextBox 45"/>
          <p:cNvSpPr txBox="1"/>
          <p:nvPr/>
        </p:nvSpPr>
        <p:spPr>
          <a:xfrm>
            <a:off x="4788024" y="1516621"/>
            <a:ext cx="1904949" cy="292388"/>
          </a:xfrm>
          <a:prstGeom prst="rect">
            <a:avLst/>
          </a:prstGeom>
          <a:noFill/>
        </p:spPr>
        <p:txBody>
          <a:bodyPr wrap="square" rtlCol="0">
            <a:spAutoFit/>
          </a:bodyPr>
          <a:lstStyle/>
          <a:p>
            <a:r>
              <a:rPr lang="ru-RU" sz="1300" i="1" dirty="0" smtClean="0">
                <a:solidFill>
                  <a:srgbClr val="FF0000"/>
                </a:solidFill>
              </a:rPr>
              <a:t>Ноябрь</a:t>
            </a:r>
            <a:endParaRPr lang="ru-RU" sz="1300" i="1" dirty="0">
              <a:solidFill>
                <a:srgbClr val="FF0000"/>
              </a:solidFill>
            </a:endParaRPr>
          </a:p>
        </p:txBody>
      </p:sp>
      <p:sp>
        <p:nvSpPr>
          <p:cNvPr id="47" name="TextBox 46"/>
          <p:cNvSpPr txBox="1"/>
          <p:nvPr/>
        </p:nvSpPr>
        <p:spPr>
          <a:xfrm>
            <a:off x="7825689" y="1506176"/>
            <a:ext cx="1838003" cy="292388"/>
          </a:xfrm>
          <a:prstGeom prst="rect">
            <a:avLst/>
          </a:prstGeom>
          <a:noFill/>
        </p:spPr>
        <p:txBody>
          <a:bodyPr wrap="square" rtlCol="0">
            <a:spAutoFit/>
          </a:bodyPr>
          <a:lstStyle/>
          <a:p>
            <a:r>
              <a:rPr lang="ru-RU" sz="1300" i="1" dirty="0" smtClean="0">
                <a:solidFill>
                  <a:srgbClr val="FF0000"/>
                </a:solidFill>
              </a:rPr>
              <a:t>Декабрь</a:t>
            </a:r>
            <a:endParaRPr lang="ru-RU" sz="1300" i="1" dirty="0">
              <a:solidFill>
                <a:srgbClr val="FF0000"/>
              </a:solidFill>
            </a:endParaRPr>
          </a:p>
        </p:txBody>
      </p:sp>
      <p:sp>
        <p:nvSpPr>
          <p:cNvPr id="140" name="Блок-схема: узел 139"/>
          <p:cNvSpPr/>
          <p:nvPr/>
        </p:nvSpPr>
        <p:spPr bwMode="auto">
          <a:xfrm>
            <a:off x="2754642" y="5756468"/>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a:t>
            </a:r>
          </a:p>
        </p:txBody>
      </p:sp>
      <p:sp>
        <p:nvSpPr>
          <p:cNvPr id="148" name="Блок-схема: узел 147"/>
          <p:cNvSpPr/>
          <p:nvPr/>
        </p:nvSpPr>
        <p:spPr bwMode="auto">
          <a:xfrm>
            <a:off x="4860008" y="5754413"/>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2</a:t>
            </a:r>
          </a:p>
        </p:txBody>
      </p:sp>
      <p:sp>
        <p:nvSpPr>
          <p:cNvPr id="149" name="Блок-схема: узел 148"/>
          <p:cNvSpPr/>
          <p:nvPr/>
        </p:nvSpPr>
        <p:spPr bwMode="auto">
          <a:xfrm>
            <a:off x="2754642" y="4587586"/>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3</a:t>
            </a:r>
          </a:p>
        </p:txBody>
      </p:sp>
      <p:sp>
        <p:nvSpPr>
          <p:cNvPr id="150" name="Блок-схема: узел 149"/>
          <p:cNvSpPr/>
          <p:nvPr/>
        </p:nvSpPr>
        <p:spPr bwMode="auto">
          <a:xfrm>
            <a:off x="4860008" y="4566100"/>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4</a:t>
            </a:r>
          </a:p>
        </p:txBody>
      </p:sp>
      <p:sp>
        <p:nvSpPr>
          <p:cNvPr id="155" name="Блок-схема: узел 154"/>
          <p:cNvSpPr/>
          <p:nvPr/>
        </p:nvSpPr>
        <p:spPr bwMode="auto">
          <a:xfrm>
            <a:off x="3269879" y="3429000"/>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3</a:t>
            </a:r>
          </a:p>
        </p:txBody>
      </p:sp>
      <p:sp>
        <p:nvSpPr>
          <p:cNvPr id="156" name="Блок-схема: узел 155"/>
          <p:cNvSpPr/>
          <p:nvPr/>
        </p:nvSpPr>
        <p:spPr bwMode="auto">
          <a:xfrm>
            <a:off x="5820966" y="2940825"/>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2</a:t>
            </a:r>
          </a:p>
        </p:txBody>
      </p:sp>
      <p:sp>
        <p:nvSpPr>
          <p:cNvPr id="158" name="Прямоугольник 157"/>
          <p:cNvSpPr/>
          <p:nvPr/>
        </p:nvSpPr>
        <p:spPr bwMode="auto">
          <a:xfrm>
            <a:off x="7236296" y="1914299"/>
            <a:ext cx="1386196" cy="1145717"/>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Первичные документы поступили</a:t>
            </a:r>
            <a:endParaRPr kumimoji="0" lang="ru-RU" sz="1300" b="0" i="0" u="none" strike="noStrike" cap="none" normalizeH="0" baseline="0" dirty="0" smtClean="0">
              <a:ln>
                <a:noFill/>
              </a:ln>
              <a:solidFill>
                <a:schemeClr val="tx1"/>
              </a:solidFill>
              <a:effectLst/>
              <a:latin typeface="Arial" charset="0"/>
            </a:endParaRPr>
          </a:p>
        </p:txBody>
      </p:sp>
      <p:sp>
        <p:nvSpPr>
          <p:cNvPr id="159" name="Прямоугольник 158"/>
          <p:cNvSpPr/>
          <p:nvPr/>
        </p:nvSpPr>
        <p:spPr bwMode="auto">
          <a:xfrm>
            <a:off x="7236296" y="4194599"/>
            <a:ext cx="1386196" cy="1145717"/>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План не выполнен, документы не поступят вовсе</a:t>
            </a:r>
            <a:endParaRPr kumimoji="0" lang="ru-RU" sz="1300" b="0" i="0" u="none" strike="noStrike" cap="none" normalizeH="0" baseline="0" dirty="0" smtClean="0">
              <a:ln>
                <a:noFill/>
              </a:ln>
              <a:solidFill>
                <a:schemeClr val="tx1"/>
              </a:solidFill>
              <a:effectLst/>
              <a:latin typeface="Arial" charset="0"/>
            </a:endParaRPr>
          </a:p>
        </p:txBody>
      </p:sp>
      <p:sp>
        <p:nvSpPr>
          <p:cNvPr id="165" name="TextBox 164"/>
          <p:cNvSpPr txBox="1"/>
          <p:nvPr/>
        </p:nvSpPr>
        <p:spPr>
          <a:xfrm>
            <a:off x="6745177" y="2996209"/>
            <a:ext cx="427675" cy="292388"/>
          </a:xfrm>
          <a:prstGeom prst="rect">
            <a:avLst/>
          </a:prstGeom>
          <a:noFill/>
        </p:spPr>
        <p:txBody>
          <a:bodyPr wrap="square" rtlCol="0">
            <a:spAutoFit/>
          </a:bodyPr>
          <a:lstStyle/>
          <a:p>
            <a:r>
              <a:rPr lang="ru-RU" sz="1300" b="0" dirty="0" smtClean="0"/>
              <a:t>Да</a:t>
            </a:r>
            <a:endParaRPr lang="ru-RU" sz="1300" b="0" dirty="0"/>
          </a:p>
        </p:txBody>
      </p:sp>
      <p:sp>
        <p:nvSpPr>
          <p:cNvPr id="166" name="Блок-схема: узел 165"/>
          <p:cNvSpPr/>
          <p:nvPr/>
        </p:nvSpPr>
        <p:spPr bwMode="auto">
          <a:xfrm>
            <a:off x="6395556" y="3566388"/>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3</a:t>
            </a:r>
          </a:p>
        </p:txBody>
      </p:sp>
      <p:sp>
        <p:nvSpPr>
          <p:cNvPr id="167" name="TextBox 166"/>
          <p:cNvSpPr txBox="1"/>
          <p:nvPr/>
        </p:nvSpPr>
        <p:spPr>
          <a:xfrm>
            <a:off x="7836550" y="3484384"/>
            <a:ext cx="540688" cy="292388"/>
          </a:xfrm>
          <a:prstGeom prst="rect">
            <a:avLst/>
          </a:prstGeom>
          <a:noFill/>
        </p:spPr>
        <p:txBody>
          <a:bodyPr wrap="square" rtlCol="0">
            <a:spAutoFit/>
          </a:bodyPr>
          <a:lstStyle/>
          <a:p>
            <a:r>
              <a:rPr lang="ru-RU" sz="1300" b="0" dirty="0" smtClean="0"/>
              <a:t>Нет</a:t>
            </a:r>
            <a:endParaRPr lang="ru-RU" sz="1300" b="0" dirty="0"/>
          </a:p>
        </p:txBody>
      </p:sp>
      <p:sp>
        <p:nvSpPr>
          <p:cNvPr id="169" name="Блок-схема: узел 168"/>
          <p:cNvSpPr/>
          <p:nvPr/>
        </p:nvSpPr>
        <p:spPr bwMode="auto">
          <a:xfrm>
            <a:off x="7239470" y="5910354"/>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4</a:t>
            </a:r>
          </a:p>
        </p:txBody>
      </p:sp>
      <p:sp>
        <p:nvSpPr>
          <p:cNvPr id="170" name="TextBox 169"/>
          <p:cNvSpPr txBox="1"/>
          <p:nvPr/>
        </p:nvSpPr>
        <p:spPr>
          <a:xfrm>
            <a:off x="7204850" y="5434351"/>
            <a:ext cx="427675" cy="292388"/>
          </a:xfrm>
          <a:prstGeom prst="rect">
            <a:avLst/>
          </a:prstGeom>
          <a:noFill/>
        </p:spPr>
        <p:txBody>
          <a:bodyPr wrap="square" rtlCol="0">
            <a:spAutoFit/>
          </a:bodyPr>
          <a:lstStyle/>
          <a:p>
            <a:r>
              <a:rPr lang="ru-RU" sz="1300" b="0" dirty="0" smtClean="0"/>
              <a:t>Да</a:t>
            </a:r>
            <a:endParaRPr lang="ru-RU" sz="1300" b="0" dirty="0"/>
          </a:p>
        </p:txBody>
      </p:sp>
      <p:sp>
        <p:nvSpPr>
          <p:cNvPr id="173" name="TextBox 172"/>
          <p:cNvSpPr txBox="1"/>
          <p:nvPr/>
        </p:nvSpPr>
        <p:spPr>
          <a:xfrm>
            <a:off x="8106894" y="5543951"/>
            <a:ext cx="540688" cy="292388"/>
          </a:xfrm>
          <a:prstGeom prst="rect">
            <a:avLst/>
          </a:prstGeom>
          <a:noFill/>
        </p:spPr>
        <p:txBody>
          <a:bodyPr wrap="square" rtlCol="0">
            <a:spAutoFit/>
          </a:bodyPr>
          <a:lstStyle/>
          <a:p>
            <a:r>
              <a:rPr lang="ru-RU" sz="1300" b="0" dirty="0" smtClean="0"/>
              <a:t>Нет</a:t>
            </a:r>
            <a:endParaRPr lang="ru-RU" sz="1300" b="0" dirty="0"/>
          </a:p>
        </p:txBody>
      </p:sp>
      <p:sp>
        <p:nvSpPr>
          <p:cNvPr id="174" name="Блок-схема: узел 173"/>
          <p:cNvSpPr/>
          <p:nvPr/>
        </p:nvSpPr>
        <p:spPr bwMode="auto">
          <a:xfrm>
            <a:off x="8565472" y="5912384"/>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2</a:t>
            </a:r>
          </a:p>
        </p:txBody>
      </p:sp>
    </p:spTree>
    <p:extLst>
      <p:ext uri="{BB962C8B-B14F-4D97-AF65-F5344CB8AC3E}">
        <p14:creationId xmlns:p14="http://schemas.microsoft.com/office/powerpoint/2010/main" val="1227769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116632"/>
            <a:ext cx="5329014" cy="937468"/>
          </a:xfrm>
        </p:spPr>
        <p:txBody>
          <a:bodyPr/>
          <a:lstStyle/>
          <a:p>
            <a:r>
              <a:rPr lang="ru-RU" dirty="0" smtClean="0"/>
              <a:t>3. МСФО УЧЁТ НА УРОВНЕ КОМПАНИИ. ЗАКРЫТИЕ ПЕРИОДА.</a:t>
            </a:r>
            <a:endParaRPr lang="ru-RU" dirty="0"/>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31</a:t>
            </a:fld>
            <a:endParaRPr lang="ru-RU" altLang="ru-RU" dirty="0"/>
          </a:p>
        </p:txBody>
      </p:sp>
      <p:sp>
        <p:nvSpPr>
          <p:cNvPr id="5" name="Прямоугольник 4"/>
          <p:cNvSpPr/>
          <p:nvPr/>
        </p:nvSpPr>
        <p:spPr>
          <a:xfrm>
            <a:off x="1403648" y="836712"/>
            <a:ext cx="6840760" cy="923330"/>
          </a:xfrm>
          <a:prstGeom prst="rect">
            <a:avLst/>
          </a:prstGeom>
        </p:spPr>
        <p:txBody>
          <a:bodyPr wrap="square">
            <a:spAutoFit/>
          </a:bodyPr>
          <a:lstStyle/>
          <a:p>
            <a:pPr marL="285750" indent="-285750">
              <a:buClr>
                <a:schemeClr val="tx2"/>
              </a:buClr>
              <a:buFont typeface="Wingdings" panose="05000000000000000000" pitchFamily="2" charset="2"/>
              <a:buChar char="q"/>
            </a:pPr>
            <a:r>
              <a:rPr lang="ru-RU" sz="1800" dirty="0" smtClean="0"/>
              <a:t>Закрытие периода производится по отдельным секциям;</a:t>
            </a:r>
          </a:p>
          <a:p>
            <a:pPr marL="285750" indent="-285750">
              <a:buClr>
                <a:schemeClr val="tx2"/>
              </a:buClr>
              <a:buFont typeface="Wingdings" panose="05000000000000000000" pitchFamily="2" charset="2"/>
              <a:buChar char="q"/>
            </a:pPr>
            <a:r>
              <a:rPr lang="ru-RU" sz="1800" dirty="0"/>
              <a:t>Д</a:t>
            </a:r>
            <a:r>
              <a:rPr lang="ru-RU" sz="1800" dirty="0" smtClean="0"/>
              <a:t>оступно групповое проведение документов по всем секциям по кнопке «Выполнить все операции»</a:t>
            </a:r>
            <a:r>
              <a:rPr lang="ru-RU" sz="1800" dirty="0"/>
              <a: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12776"/>
            <a:ext cx="8856984" cy="5112568"/>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8766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Рисунок 44"/>
          <p:cNvPicPr>
            <a:picLocks noChangeAspect="1"/>
          </p:cNvPicPr>
          <p:nvPr/>
        </p:nvPicPr>
        <p:blipFill>
          <a:blip r:embed="rId3"/>
          <a:stretch>
            <a:fillRect/>
          </a:stretch>
        </p:blipFill>
        <p:spPr>
          <a:xfrm>
            <a:off x="531627" y="3429769"/>
            <a:ext cx="4367484" cy="2880954"/>
          </a:xfrm>
          <a:prstGeom prst="rect">
            <a:avLst/>
          </a:prstGeom>
          <a:ln>
            <a:noFill/>
          </a:ln>
          <a:effectLst>
            <a:outerShdw blurRad="292100" dist="139700" dir="2700000" algn="tl" rotWithShape="0">
              <a:srgbClr val="333333">
                <a:alpha val="65000"/>
              </a:srgbClr>
            </a:outerShdw>
          </a:effectLst>
        </p:spPr>
      </p:pic>
      <p:sp>
        <p:nvSpPr>
          <p:cNvPr id="5" name="Rectangle 12"/>
          <p:cNvSpPr/>
          <p:nvPr/>
        </p:nvSpPr>
        <p:spPr>
          <a:xfrm>
            <a:off x="899592" y="1307133"/>
            <a:ext cx="3631554" cy="2088232"/>
          </a:xfrm>
          <a:prstGeom prst="rect">
            <a:avLst/>
          </a:prstGeom>
          <a:solidFill>
            <a:srgbClr val="FFF27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chemeClr val="tx1"/>
              </a:solidFill>
            </a:endParaRPr>
          </a:p>
        </p:txBody>
      </p:sp>
      <p:sp>
        <p:nvSpPr>
          <p:cNvPr id="7" name="AutoShape 34"/>
          <p:cNvSpPr>
            <a:spLocks noChangeArrowheads="1"/>
          </p:cNvSpPr>
          <p:nvPr/>
        </p:nvSpPr>
        <p:spPr bwMode="auto">
          <a:xfrm>
            <a:off x="953598" y="1595165"/>
            <a:ext cx="756084" cy="360040"/>
          </a:xfrm>
          <a:prstGeom prst="homePlate">
            <a:avLst>
              <a:gd name="adj" fmla="val 46946"/>
            </a:avLst>
          </a:prstGeom>
          <a:solidFill>
            <a:srgbClr val="7FC0D6"/>
          </a:solidFill>
          <a:ln w="19050" algn="ctr">
            <a:solidFill>
              <a:srgbClr val="0C2D83"/>
            </a:solidFill>
            <a:prstDash val="solid"/>
            <a:miter lim="800000"/>
            <a:headEnd/>
            <a:tailEnd/>
          </a:ln>
        </p:spPr>
        <p:txBody>
          <a:bodyPr anchor="ctr"/>
          <a:lstStyle/>
          <a:p>
            <a:pPr fontAlgn="auto">
              <a:spcBef>
                <a:spcPct val="25000"/>
              </a:spcBef>
              <a:spcAft>
                <a:spcPts val="0"/>
              </a:spcAft>
              <a:buClr>
                <a:srgbClr val="0C2D83"/>
              </a:buClr>
              <a:buSzPct val="80000"/>
              <a:defRPr/>
            </a:pPr>
            <a:r>
              <a:rPr lang="ru-RU" sz="1000" kern="0" dirty="0" smtClean="0">
                <a:solidFill>
                  <a:srgbClr val="000000"/>
                </a:solidFill>
                <a:latin typeface="Arial" pitchFamily="34" charset="0"/>
              </a:rPr>
              <a:t>Опер. учет</a:t>
            </a:r>
          </a:p>
        </p:txBody>
      </p:sp>
      <p:sp>
        <p:nvSpPr>
          <p:cNvPr id="8" name="AutoShape 34"/>
          <p:cNvSpPr>
            <a:spLocks noChangeArrowheads="1"/>
          </p:cNvSpPr>
          <p:nvPr/>
        </p:nvSpPr>
        <p:spPr bwMode="auto">
          <a:xfrm>
            <a:off x="1709682" y="1955205"/>
            <a:ext cx="702078" cy="288032"/>
          </a:xfrm>
          <a:prstGeom prst="homePlate">
            <a:avLst>
              <a:gd name="adj" fmla="val 46946"/>
            </a:avLst>
          </a:prstGeom>
          <a:solidFill>
            <a:srgbClr val="7FC0D6"/>
          </a:solidFill>
          <a:ln w="19050" algn="ctr">
            <a:solidFill>
              <a:srgbClr val="0C2D83"/>
            </a:solidFill>
            <a:prstDash val="solid"/>
            <a:miter lim="800000"/>
            <a:headEnd/>
            <a:tailEnd/>
          </a:ln>
        </p:spPr>
        <p:txBody>
          <a:bodyPr anchor="ctr"/>
          <a:lstStyle/>
          <a:p>
            <a:pPr fontAlgn="auto">
              <a:spcBef>
                <a:spcPct val="25000"/>
              </a:spcBef>
              <a:spcAft>
                <a:spcPts val="0"/>
              </a:spcAft>
              <a:buClr>
                <a:srgbClr val="0C2D83"/>
              </a:buClr>
              <a:buSzPct val="80000"/>
              <a:defRPr/>
            </a:pPr>
            <a:r>
              <a:rPr lang="ru-RU" sz="1000" kern="0" dirty="0" smtClean="0">
                <a:solidFill>
                  <a:srgbClr val="000000"/>
                </a:solidFill>
                <a:latin typeface="Arial" pitchFamily="34" charset="0"/>
              </a:rPr>
              <a:t>РСБУ</a:t>
            </a:r>
          </a:p>
        </p:txBody>
      </p:sp>
      <p:sp>
        <p:nvSpPr>
          <p:cNvPr id="9" name="AutoShape 34"/>
          <p:cNvSpPr>
            <a:spLocks noChangeArrowheads="1"/>
          </p:cNvSpPr>
          <p:nvPr/>
        </p:nvSpPr>
        <p:spPr bwMode="auto">
          <a:xfrm>
            <a:off x="2519772" y="2675285"/>
            <a:ext cx="864096" cy="288032"/>
          </a:xfrm>
          <a:prstGeom prst="homePlate">
            <a:avLst>
              <a:gd name="adj" fmla="val 46946"/>
            </a:avLst>
          </a:prstGeom>
          <a:solidFill>
            <a:srgbClr val="7FC0D6"/>
          </a:solidFill>
          <a:ln w="19050" algn="ctr">
            <a:solidFill>
              <a:srgbClr val="0C2D83"/>
            </a:solidFill>
            <a:prstDash val="solid"/>
            <a:miter lim="800000"/>
            <a:headEnd/>
            <a:tailEnd/>
          </a:ln>
        </p:spPr>
        <p:txBody>
          <a:bodyPr anchor="ctr"/>
          <a:lstStyle/>
          <a:p>
            <a:pPr fontAlgn="auto">
              <a:spcBef>
                <a:spcPct val="25000"/>
              </a:spcBef>
              <a:spcAft>
                <a:spcPts val="0"/>
              </a:spcAft>
              <a:buClr>
                <a:srgbClr val="0C2D83"/>
              </a:buClr>
              <a:buSzPct val="80000"/>
              <a:defRPr/>
            </a:pPr>
            <a:r>
              <a:rPr lang="ru-RU" sz="1000" kern="0" dirty="0" smtClean="0">
                <a:solidFill>
                  <a:srgbClr val="000000"/>
                </a:solidFill>
                <a:latin typeface="Arial" pitchFamily="34" charset="0"/>
              </a:rPr>
              <a:t>МСФО</a:t>
            </a:r>
          </a:p>
        </p:txBody>
      </p:sp>
      <p:sp>
        <p:nvSpPr>
          <p:cNvPr id="10" name="AutoShape 34"/>
          <p:cNvSpPr>
            <a:spLocks noChangeArrowheads="1"/>
          </p:cNvSpPr>
          <p:nvPr/>
        </p:nvSpPr>
        <p:spPr bwMode="auto">
          <a:xfrm>
            <a:off x="1709682" y="2315245"/>
            <a:ext cx="702078" cy="288032"/>
          </a:xfrm>
          <a:prstGeom prst="homePlate">
            <a:avLst>
              <a:gd name="adj" fmla="val 46946"/>
            </a:avLst>
          </a:prstGeom>
          <a:solidFill>
            <a:srgbClr val="7FC0D6"/>
          </a:solidFill>
          <a:ln w="19050" algn="ctr">
            <a:solidFill>
              <a:srgbClr val="0C2D83"/>
            </a:solidFill>
            <a:prstDash val="solid"/>
            <a:miter lim="800000"/>
            <a:headEnd/>
            <a:tailEnd/>
          </a:ln>
        </p:spPr>
        <p:txBody>
          <a:bodyPr anchor="ctr"/>
          <a:lstStyle/>
          <a:p>
            <a:pPr fontAlgn="auto">
              <a:spcBef>
                <a:spcPct val="25000"/>
              </a:spcBef>
              <a:spcAft>
                <a:spcPts val="0"/>
              </a:spcAft>
              <a:buClr>
                <a:srgbClr val="0C2D83"/>
              </a:buClr>
              <a:buSzPct val="80000"/>
              <a:defRPr/>
            </a:pPr>
            <a:r>
              <a:rPr lang="ru-RU" sz="1000" kern="0" dirty="0" smtClean="0">
                <a:solidFill>
                  <a:srgbClr val="000000"/>
                </a:solidFill>
                <a:latin typeface="Arial" pitchFamily="34" charset="0"/>
              </a:rPr>
              <a:t>НУ</a:t>
            </a:r>
          </a:p>
        </p:txBody>
      </p:sp>
      <p:cxnSp>
        <p:nvCxnSpPr>
          <p:cNvPr id="11" name="Straight Connector 33"/>
          <p:cNvCxnSpPr/>
          <p:nvPr/>
        </p:nvCxnSpPr>
        <p:spPr>
          <a:xfrm>
            <a:off x="2465766" y="1883197"/>
            <a:ext cx="0" cy="115212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41"/>
          <p:cNvCxnSpPr/>
          <p:nvPr/>
        </p:nvCxnSpPr>
        <p:spPr>
          <a:xfrm>
            <a:off x="3815916" y="1883197"/>
            <a:ext cx="0" cy="115212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3" name="U-Turn Arrow 52"/>
          <p:cNvSpPr/>
          <p:nvPr/>
        </p:nvSpPr>
        <p:spPr>
          <a:xfrm>
            <a:off x="3383868" y="1523157"/>
            <a:ext cx="864096" cy="720080"/>
          </a:xfrm>
          <a:prstGeom prst="uturnArrow">
            <a:avLst>
              <a:gd name="adj1" fmla="val 27953"/>
              <a:gd name="adj2" fmla="val 25000"/>
              <a:gd name="adj3" fmla="val 26477"/>
              <a:gd name="adj4" fmla="val 42273"/>
              <a:gd name="adj5" fmla="val 75000"/>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1200" dirty="0">
              <a:solidFill>
                <a:schemeClr val="tx1"/>
              </a:solidFill>
            </a:endParaRPr>
          </a:p>
        </p:txBody>
      </p:sp>
      <p:sp>
        <p:nvSpPr>
          <p:cNvPr id="14" name="AutoShape 34"/>
          <p:cNvSpPr>
            <a:spLocks noChangeArrowheads="1"/>
          </p:cNvSpPr>
          <p:nvPr/>
        </p:nvSpPr>
        <p:spPr bwMode="auto">
          <a:xfrm>
            <a:off x="3329862" y="1955205"/>
            <a:ext cx="432048" cy="288032"/>
          </a:xfrm>
          <a:prstGeom prst="homePlate">
            <a:avLst>
              <a:gd name="adj" fmla="val 46946"/>
            </a:avLst>
          </a:prstGeom>
          <a:solidFill>
            <a:srgbClr val="F1F1F1"/>
          </a:solidFill>
          <a:ln w="19050" algn="ctr">
            <a:solidFill>
              <a:srgbClr val="0C2D83"/>
            </a:solidFill>
            <a:prstDash val="solid"/>
            <a:miter lim="800000"/>
            <a:headEnd/>
            <a:tailEnd/>
          </a:ln>
        </p:spPr>
        <p:txBody>
          <a:bodyPr anchor="ctr"/>
          <a:lstStyle/>
          <a:p>
            <a:pPr fontAlgn="auto">
              <a:spcBef>
                <a:spcPct val="25000"/>
              </a:spcBef>
              <a:spcAft>
                <a:spcPts val="0"/>
              </a:spcAft>
              <a:buClr>
                <a:srgbClr val="0C2D83"/>
              </a:buClr>
              <a:buSzPct val="80000"/>
              <a:defRPr/>
            </a:pPr>
            <a:r>
              <a:rPr lang="ru-RU" sz="950" kern="0" dirty="0" smtClean="0">
                <a:solidFill>
                  <a:srgbClr val="000000"/>
                </a:solidFill>
                <a:latin typeface="Arial" pitchFamily="34" charset="0"/>
              </a:rPr>
              <a:t>РСБУ</a:t>
            </a:r>
          </a:p>
        </p:txBody>
      </p:sp>
      <p:sp>
        <p:nvSpPr>
          <p:cNvPr id="15" name="AutoShape 34"/>
          <p:cNvSpPr>
            <a:spLocks noChangeArrowheads="1"/>
          </p:cNvSpPr>
          <p:nvPr/>
        </p:nvSpPr>
        <p:spPr bwMode="auto">
          <a:xfrm>
            <a:off x="3329862" y="2315245"/>
            <a:ext cx="432048" cy="288032"/>
          </a:xfrm>
          <a:prstGeom prst="homePlate">
            <a:avLst>
              <a:gd name="adj" fmla="val 46946"/>
            </a:avLst>
          </a:prstGeom>
          <a:solidFill>
            <a:srgbClr val="F1F1F1"/>
          </a:solidFill>
          <a:ln w="19050" algn="ctr">
            <a:solidFill>
              <a:srgbClr val="0C2D83"/>
            </a:solidFill>
            <a:prstDash val="solid"/>
            <a:miter lim="800000"/>
            <a:headEnd/>
            <a:tailEnd/>
          </a:ln>
        </p:spPr>
        <p:txBody>
          <a:bodyPr anchor="ctr"/>
          <a:lstStyle/>
          <a:p>
            <a:pPr fontAlgn="auto">
              <a:spcBef>
                <a:spcPct val="25000"/>
              </a:spcBef>
              <a:spcAft>
                <a:spcPts val="0"/>
              </a:spcAft>
              <a:buClr>
                <a:srgbClr val="0C2D83"/>
              </a:buClr>
              <a:buSzPct val="80000"/>
              <a:defRPr/>
            </a:pPr>
            <a:r>
              <a:rPr lang="ru-RU" sz="1000" kern="0" dirty="0" smtClean="0">
                <a:solidFill>
                  <a:srgbClr val="000000"/>
                </a:solidFill>
                <a:latin typeface="Arial" pitchFamily="34" charset="0"/>
              </a:rPr>
              <a:t>НУ</a:t>
            </a:r>
          </a:p>
        </p:txBody>
      </p:sp>
      <p:sp>
        <p:nvSpPr>
          <p:cNvPr id="16" name="Rectangle 53"/>
          <p:cNvSpPr/>
          <p:nvPr/>
        </p:nvSpPr>
        <p:spPr>
          <a:xfrm>
            <a:off x="3815915" y="2111415"/>
            <a:ext cx="823242" cy="861774"/>
          </a:xfrm>
          <a:prstGeom prst="rect">
            <a:avLst/>
          </a:prstGeom>
        </p:spPr>
        <p:txBody>
          <a:bodyPr wrap="square">
            <a:spAutoFit/>
          </a:bodyPr>
          <a:lstStyle/>
          <a:p>
            <a:pPr eaLnBrk="0" hangingPunct="0">
              <a:spcBef>
                <a:spcPts val="1800"/>
              </a:spcBef>
              <a:spcAft>
                <a:spcPts val="0"/>
              </a:spcAft>
              <a:buClr>
                <a:schemeClr val="accent2"/>
              </a:buClr>
              <a:defRPr/>
            </a:pPr>
            <a:r>
              <a:rPr lang="ru-RU" sz="1000" dirty="0" smtClean="0"/>
              <a:t>Проведение в следующий период МСФО</a:t>
            </a:r>
            <a:endParaRPr lang="ru-RU" sz="1000" dirty="0"/>
          </a:p>
        </p:txBody>
      </p:sp>
      <p:sp>
        <p:nvSpPr>
          <p:cNvPr id="17" name="Rectangle 65"/>
          <p:cNvSpPr/>
          <p:nvPr/>
        </p:nvSpPr>
        <p:spPr>
          <a:xfrm>
            <a:off x="2087724" y="2995255"/>
            <a:ext cx="864096" cy="553998"/>
          </a:xfrm>
          <a:prstGeom prst="rect">
            <a:avLst/>
          </a:prstGeom>
        </p:spPr>
        <p:txBody>
          <a:bodyPr wrap="square">
            <a:spAutoFit/>
          </a:bodyPr>
          <a:lstStyle/>
          <a:p>
            <a:pPr eaLnBrk="0" hangingPunct="0">
              <a:spcBef>
                <a:spcPts val="1800"/>
              </a:spcBef>
              <a:spcAft>
                <a:spcPts val="0"/>
              </a:spcAft>
              <a:buClr>
                <a:schemeClr val="accent2"/>
              </a:buClr>
              <a:defRPr/>
            </a:pPr>
            <a:r>
              <a:rPr lang="ru-RU" sz="1000" dirty="0" smtClean="0"/>
              <a:t>Отсечение для целей МСФО</a:t>
            </a:r>
            <a:endParaRPr lang="ru-RU" sz="1000" dirty="0"/>
          </a:p>
        </p:txBody>
      </p:sp>
      <p:sp>
        <p:nvSpPr>
          <p:cNvPr id="18" name="Rectangle 66"/>
          <p:cNvSpPr/>
          <p:nvPr/>
        </p:nvSpPr>
        <p:spPr>
          <a:xfrm>
            <a:off x="4702394" y="2217726"/>
            <a:ext cx="918102" cy="461665"/>
          </a:xfrm>
          <a:prstGeom prst="rect">
            <a:avLst/>
          </a:prstGeom>
        </p:spPr>
        <p:txBody>
          <a:bodyPr wrap="square">
            <a:spAutoFit/>
          </a:bodyPr>
          <a:lstStyle/>
          <a:p>
            <a:pPr eaLnBrk="0" hangingPunct="0">
              <a:spcBef>
                <a:spcPts val="1800"/>
              </a:spcBef>
              <a:spcAft>
                <a:spcPts val="0"/>
              </a:spcAft>
              <a:buClr>
                <a:schemeClr val="accent2"/>
              </a:buClr>
              <a:defRPr/>
            </a:pPr>
            <a:r>
              <a:rPr lang="ru-RU" sz="1200" dirty="0" smtClean="0"/>
              <a:t>Отчетный период</a:t>
            </a:r>
            <a:endParaRPr lang="ru-RU" sz="1200" dirty="0"/>
          </a:p>
        </p:txBody>
      </p:sp>
      <p:cxnSp>
        <p:nvCxnSpPr>
          <p:cNvPr id="20" name="Straight Arrow Connector 2"/>
          <p:cNvCxnSpPr/>
          <p:nvPr/>
        </p:nvCxnSpPr>
        <p:spPr>
          <a:xfrm flipV="1">
            <a:off x="4639157" y="2665414"/>
            <a:ext cx="2438028" cy="139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5"/>
          <p:cNvCxnSpPr/>
          <p:nvPr/>
        </p:nvCxnSpPr>
        <p:spPr>
          <a:xfrm>
            <a:off x="4683371" y="2573801"/>
            <a:ext cx="0"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5"/>
          <p:cNvCxnSpPr/>
          <p:nvPr/>
        </p:nvCxnSpPr>
        <p:spPr>
          <a:xfrm>
            <a:off x="5606925" y="2571378"/>
            <a:ext cx="0"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Rectangle 26"/>
          <p:cNvSpPr/>
          <p:nvPr/>
        </p:nvSpPr>
        <p:spPr>
          <a:xfrm>
            <a:off x="3586041" y="3031220"/>
            <a:ext cx="918102" cy="553998"/>
          </a:xfrm>
          <a:prstGeom prst="rect">
            <a:avLst/>
          </a:prstGeom>
        </p:spPr>
        <p:txBody>
          <a:bodyPr wrap="square">
            <a:spAutoFit/>
          </a:bodyPr>
          <a:lstStyle/>
          <a:p>
            <a:pPr eaLnBrk="0" hangingPunct="0">
              <a:spcBef>
                <a:spcPts val="1800"/>
              </a:spcBef>
              <a:spcAft>
                <a:spcPts val="0"/>
              </a:spcAft>
              <a:buClr>
                <a:schemeClr val="accent2"/>
              </a:buClr>
              <a:defRPr/>
            </a:pPr>
            <a:r>
              <a:rPr lang="ru-RU" sz="1000" dirty="0" smtClean="0"/>
              <a:t>Отсечение для целей РСБУ</a:t>
            </a:r>
            <a:r>
              <a:rPr lang="en-US" sz="1000" dirty="0" smtClean="0"/>
              <a:t>/</a:t>
            </a:r>
            <a:r>
              <a:rPr lang="ru-RU" sz="1000" dirty="0" smtClean="0"/>
              <a:t>НУ</a:t>
            </a:r>
            <a:endParaRPr lang="ru-RU" sz="1000" dirty="0"/>
          </a:p>
        </p:txBody>
      </p:sp>
      <p:sp>
        <p:nvSpPr>
          <p:cNvPr id="24" name="Rectangle 27"/>
          <p:cNvSpPr/>
          <p:nvPr/>
        </p:nvSpPr>
        <p:spPr>
          <a:xfrm>
            <a:off x="5598706" y="2753256"/>
            <a:ext cx="466715" cy="400110"/>
          </a:xfrm>
          <a:prstGeom prst="rect">
            <a:avLst/>
          </a:prstGeom>
        </p:spPr>
        <p:txBody>
          <a:bodyPr wrap="square">
            <a:spAutoFit/>
          </a:bodyPr>
          <a:lstStyle/>
          <a:p>
            <a:pPr eaLnBrk="0" hangingPunct="0">
              <a:spcBef>
                <a:spcPts val="1800"/>
              </a:spcBef>
              <a:spcAft>
                <a:spcPts val="0"/>
              </a:spcAft>
              <a:buClr>
                <a:schemeClr val="accent2"/>
              </a:buClr>
              <a:defRPr/>
            </a:pPr>
            <a:r>
              <a:rPr lang="ru-RU" sz="1000" dirty="0" smtClean="0"/>
              <a:t>5 р</a:t>
            </a:r>
            <a:r>
              <a:rPr lang="en-US" sz="1000" dirty="0" smtClean="0"/>
              <a:t>/</a:t>
            </a:r>
            <a:r>
              <a:rPr lang="ru-RU" sz="1000" dirty="0" smtClean="0"/>
              <a:t>д</a:t>
            </a:r>
            <a:endParaRPr lang="ru-RU" sz="1000" dirty="0"/>
          </a:p>
        </p:txBody>
      </p:sp>
      <p:sp>
        <p:nvSpPr>
          <p:cNvPr id="25" name="Oval 6"/>
          <p:cNvSpPr/>
          <p:nvPr/>
        </p:nvSpPr>
        <p:spPr>
          <a:xfrm>
            <a:off x="5890843" y="2604838"/>
            <a:ext cx="96647" cy="131822"/>
          </a:xfrm>
          <a:prstGeom prst="ellips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6" name="Oval 31"/>
          <p:cNvSpPr/>
          <p:nvPr/>
        </p:nvSpPr>
        <p:spPr>
          <a:xfrm>
            <a:off x="5693592" y="2603277"/>
            <a:ext cx="96647" cy="131822"/>
          </a:xfrm>
          <a:prstGeom prst="ellips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7" name="Rectangle 32"/>
          <p:cNvSpPr/>
          <p:nvPr/>
        </p:nvSpPr>
        <p:spPr>
          <a:xfrm>
            <a:off x="5836837" y="2747294"/>
            <a:ext cx="466715" cy="400110"/>
          </a:xfrm>
          <a:prstGeom prst="rect">
            <a:avLst/>
          </a:prstGeom>
        </p:spPr>
        <p:txBody>
          <a:bodyPr wrap="square">
            <a:spAutoFit/>
          </a:bodyPr>
          <a:lstStyle/>
          <a:p>
            <a:pPr eaLnBrk="0" hangingPunct="0">
              <a:spcBef>
                <a:spcPts val="1800"/>
              </a:spcBef>
              <a:spcAft>
                <a:spcPts val="0"/>
              </a:spcAft>
              <a:buClr>
                <a:schemeClr val="accent2"/>
              </a:buClr>
              <a:defRPr/>
            </a:pPr>
            <a:r>
              <a:rPr lang="ru-RU" sz="1000" dirty="0"/>
              <a:t>8</a:t>
            </a:r>
            <a:r>
              <a:rPr lang="ru-RU" sz="1000" dirty="0" smtClean="0"/>
              <a:t> р</a:t>
            </a:r>
            <a:r>
              <a:rPr lang="en-US" sz="1000" dirty="0" smtClean="0"/>
              <a:t>/</a:t>
            </a:r>
            <a:r>
              <a:rPr lang="ru-RU" sz="1000" dirty="0" smtClean="0"/>
              <a:t>д</a:t>
            </a:r>
            <a:endParaRPr lang="ru-RU" sz="1000" dirty="0"/>
          </a:p>
        </p:txBody>
      </p:sp>
      <p:pic>
        <p:nvPicPr>
          <p:cNvPr id="34"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9307" y="2339541"/>
            <a:ext cx="254594" cy="335745"/>
          </a:xfrm>
          <a:prstGeom prst="rect">
            <a:avLst/>
          </a:prstGeom>
        </p:spPr>
      </p:pic>
      <p:sp>
        <p:nvSpPr>
          <p:cNvPr id="35" name="Oval 37"/>
          <p:cNvSpPr/>
          <p:nvPr/>
        </p:nvSpPr>
        <p:spPr>
          <a:xfrm>
            <a:off x="6367350" y="2603277"/>
            <a:ext cx="96647" cy="131822"/>
          </a:xfrm>
          <a:prstGeom prst="ellips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6" name="Rectangle 38"/>
          <p:cNvSpPr/>
          <p:nvPr/>
        </p:nvSpPr>
        <p:spPr>
          <a:xfrm>
            <a:off x="6313343" y="2745733"/>
            <a:ext cx="466715" cy="400110"/>
          </a:xfrm>
          <a:prstGeom prst="rect">
            <a:avLst/>
          </a:prstGeom>
        </p:spPr>
        <p:txBody>
          <a:bodyPr wrap="square">
            <a:spAutoFit/>
          </a:bodyPr>
          <a:lstStyle/>
          <a:p>
            <a:pPr eaLnBrk="0" hangingPunct="0">
              <a:spcBef>
                <a:spcPts val="1800"/>
              </a:spcBef>
              <a:spcAft>
                <a:spcPts val="0"/>
              </a:spcAft>
              <a:buClr>
                <a:schemeClr val="accent2"/>
              </a:buClr>
              <a:defRPr/>
            </a:pPr>
            <a:r>
              <a:rPr lang="ru-RU" sz="1000" dirty="0" smtClean="0"/>
              <a:t>20 р</a:t>
            </a:r>
            <a:r>
              <a:rPr lang="en-US" sz="1000" dirty="0" smtClean="0"/>
              <a:t>/</a:t>
            </a:r>
            <a:r>
              <a:rPr lang="ru-RU" sz="1000" dirty="0" smtClean="0"/>
              <a:t>д</a:t>
            </a:r>
            <a:endParaRPr lang="ru-RU" sz="1000" dirty="0"/>
          </a:p>
        </p:txBody>
      </p:sp>
      <p:cxnSp>
        <p:nvCxnSpPr>
          <p:cNvPr id="37" name="Straight Connector 43"/>
          <p:cNvCxnSpPr/>
          <p:nvPr/>
        </p:nvCxnSpPr>
        <p:spPr>
          <a:xfrm>
            <a:off x="6583373" y="2571378"/>
            <a:ext cx="0"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8" name="Rectangle 44"/>
          <p:cNvSpPr/>
          <p:nvPr/>
        </p:nvSpPr>
        <p:spPr>
          <a:xfrm rot="16200000">
            <a:off x="5002899" y="1734365"/>
            <a:ext cx="1491606" cy="246221"/>
          </a:xfrm>
          <a:prstGeom prst="rect">
            <a:avLst/>
          </a:prstGeom>
        </p:spPr>
        <p:txBody>
          <a:bodyPr wrap="square">
            <a:spAutoFit/>
          </a:bodyPr>
          <a:lstStyle/>
          <a:p>
            <a:pPr eaLnBrk="0" hangingPunct="0">
              <a:spcBef>
                <a:spcPts val="1800"/>
              </a:spcBef>
              <a:spcAft>
                <a:spcPts val="0"/>
              </a:spcAft>
              <a:buClr>
                <a:schemeClr val="accent2"/>
              </a:buClr>
              <a:defRPr/>
            </a:pPr>
            <a:r>
              <a:rPr lang="ru-RU" sz="1000" dirty="0" smtClean="0"/>
              <a:t>РСБУ </a:t>
            </a:r>
            <a:r>
              <a:rPr lang="en-US" sz="1000" dirty="0" smtClean="0"/>
              <a:t>/</a:t>
            </a:r>
            <a:r>
              <a:rPr lang="ru-RU" sz="1000" dirty="0" smtClean="0"/>
              <a:t> НУ (</a:t>
            </a:r>
            <a:r>
              <a:rPr lang="ru-RU" sz="1000" dirty="0" err="1" smtClean="0"/>
              <a:t>предвар</a:t>
            </a:r>
            <a:r>
              <a:rPr lang="ru-RU" sz="1000" dirty="0" smtClean="0"/>
              <a:t>.)</a:t>
            </a:r>
            <a:endParaRPr lang="ru-RU" sz="1000" dirty="0"/>
          </a:p>
        </p:txBody>
      </p:sp>
      <p:sp>
        <p:nvSpPr>
          <p:cNvPr id="39" name="Rectangle 47"/>
          <p:cNvSpPr/>
          <p:nvPr/>
        </p:nvSpPr>
        <p:spPr>
          <a:xfrm rot="16200000">
            <a:off x="5689028" y="1744998"/>
            <a:ext cx="1491606" cy="246221"/>
          </a:xfrm>
          <a:prstGeom prst="rect">
            <a:avLst/>
          </a:prstGeom>
        </p:spPr>
        <p:txBody>
          <a:bodyPr wrap="square">
            <a:spAutoFit/>
          </a:bodyPr>
          <a:lstStyle/>
          <a:p>
            <a:pPr eaLnBrk="0" hangingPunct="0">
              <a:spcBef>
                <a:spcPts val="1800"/>
              </a:spcBef>
              <a:spcAft>
                <a:spcPts val="0"/>
              </a:spcAft>
              <a:buClr>
                <a:schemeClr val="accent2"/>
              </a:buClr>
              <a:defRPr/>
            </a:pPr>
            <a:r>
              <a:rPr lang="ru-RU" sz="1000" dirty="0" smtClean="0"/>
              <a:t>РСБУ </a:t>
            </a:r>
            <a:r>
              <a:rPr lang="en-US" sz="1000" dirty="0" smtClean="0"/>
              <a:t>/</a:t>
            </a:r>
            <a:r>
              <a:rPr lang="ru-RU" sz="1000" dirty="0" smtClean="0"/>
              <a:t> НУ (</a:t>
            </a:r>
            <a:r>
              <a:rPr lang="ru-RU" sz="1000" dirty="0" err="1" smtClean="0"/>
              <a:t>финальн</a:t>
            </a:r>
            <a:r>
              <a:rPr lang="ru-RU" sz="1000" dirty="0" smtClean="0"/>
              <a:t>.)</a:t>
            </a:r>
            <a:endParaRPr lang="ru-RU" sz="1000" dirty="0"/>
          </a:p>
        </p:txBody>
      </p:sp>
      <p:sp>
        <p:nvSpPr>
          <p:cNvPr id="40" name="Rectangle 48"/>
          <p:cNvSpPr/>
          <p:nvPr/>
        </p:nvSpPr>
        <p:spPr>
          <a:xfrm rot="16200000">
            <a:off x="5194998" y="1745702"/>
            <a:ext cx="1491606" cy="246221"/>
          </a:xfrm>
          <a:prstGeom prst="rect">
            <a:avLst/>
          </a:prstGeom>
        </p:spPr>
        <p:txBody>
          <a:bodyPr wrap="square">
            <a:spAutoFit/>
          </a:bodyPr>
          <a:lstStyle/>
          <a:p>
            <a:pPr eaLnBrk="0" hangingPunct="0">
              <a:spcBef>
                <a:spcPts val="1800"/>
              </a:spcBef>
              <a:spcAft>
                <a:spcPts val="0"/>
              </a:spcAft>
              <a:buClr>
                <a:schemeClr val="accent2"/>
              </a:buClr>
              <a:defRPr/>
            </a:pPr>
            <a:r>
              <a:rPr lang="ru-RU" sz="1000" dirty="0" smtClean="0"/>
              <a:t>МСФО</a:t>
            </a:r>
            <a:endParaRPr lang="ru-RU" sz="1000" dirty="0"/>
          </a:p>
        </p:txBody>
      </p:sp>
      <p:sp>
        <p:nvSpPr>
          <p:cNvPr id="43"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dirty="0" smtClean="0"/>
              <a:t>3. МСФО УЧЁТ НА УРОВНЕ КОМПАНИИ. </a:t>
            </a:r>
          </a:p>
          <a:p>
            <a:r>
              <a:rPr lang="ru-RU" dirty="0" smtClean="0"/>
              <a:t>ДВОЙНОЕ </a:t>
            </a:r>
            <a:r>
              <a:rPr lang="ru-RU" dirty="0"/>
              <a:t>ЗАКРЫТИЕ</a:t>
            </a:r>
            <a:endParaRPr lang="ru-RU" altLang="ru-RU" dirty="0"/>
          </a:p>
        </p:txBody>
      </p:sp>
      <p:pic>
        <p:nvPicPr>
          <p:cNvPr id="46" name="Рисунок 45"/>
          <p:cNvPicPr>
            <a:picLocks noChangeAspect="1"/>
          </p:cNvPicPr>
          <p:nvPr/>
        </p:nvPicPr>
        <p:blipFill>
          <a:blip r:embed="rId5"/>
          <a:stretch>
            <a:fillRect/>
          </a:stretch>
        </p:blipFill>
        <p:spPr>
          <a:xfrm>
            <a:off x="1061082" y="3633429"/>
            <a:ext cx="6393656" cy="2686050"/>
          </a:xfrm>
          <a:prstGeom prst="rect">
            <a:avLst/>
          </a:prstGeom>
          <a:ln>
            <a:noFill/>
          </a:ln>
          <a:effectLst>
            <a:outerShdw blurRad="292100" dist="139700" dir="2700000" algn="tl" rotWithShape="0">
              <a:srgbClr val="333333">
                <a:alpha val="65000"/>
              </a:srgbClr>
            </a:outerShdw>
          </a:effectLst>
        </p:spPr>
      </p:pic>
      <p:pic>
        <p:nvPicPr>
          <p:cNvPr id="47" name="Рисунок 46"/>
          <p:cNvPicPr>
            <a:picLocks noChangeAspect="1"/>
          </p:cNvPicPr>
          <p:nvPr/>
        </p:nvPicPr>
        <p:blipFill>
          <a:blip r:embed="rId6"/>
          <a:stretch>
            <a:fillRect/>
          </a:stretch>
        </p:blipFill>
        <p:spPr>
          <a:xfrm>
            <a:off x="1624532" y="3828741"/>
            <a:ext cx="7000875" cy="2495550"/>
          </a:xfrm>
          <a:prstGeom prst="rect">
            <a:avLst/>
          </a:prstGeom>
          <a:ln>
            <a:noFill/>
          </a:ln>
          <a:effectLst>
            <a:outerShdw blurRad="292100" dist="139700" dir="2700000" algn="tl" rotWithShape="0">
              <a:srgbClr val="333333">
                <a:alpha val="65000"/>
              </a:srgbClr>
            </a:outerShdw>
          </a:effectLst>
        </p:spPr>
      </p:pic>
      <p:sp>
        <p:nvSpPr>
          <p:cNvPr id="41"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32</a:t>
            </a:fld>
            <a:endParaRPr lang="ru-RU" altLang="ru-RU" dirty="0"/>
          </a:p>
        </p:txBody>
      </p:sp>
    </p:spTree>
    <p:extLst>
      <p:ext uri="{BB962C8B-B14F-4D97-AF65-F5344CB8AC3E}">
        <p14:creationId xmlns:p14="http://schemas.microsoft.com/office/powerpoint/2010/main" val="36087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p:bldP spid="35" grpId="0" animBg="1"/>
      <p:bldP spid="36" grpId="0"/>
      <p:bldP spid="38" grpId="0"/>
      <p:bldP spid="39" grpId="0"/>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a:xfrm>
            <a:off x="8201481" y="7225387"/>
            <a:ext cx="766762" cy="260350"/>
          </a:xfrm>
        </p:spPr>
        <p:txBody>
          <a:bodyPr/>
          <a:lstStyle/>
          <a:p>
            <a:pPr>
              <a:defRPr/>
            </a:pPr>
            <a:fld id="{F95063E6-516A-4F1A-9806-6F5FECC5E6CF}" type="slidenum">
              <a:rPr lang="ru-RU" altLang="ru-RU" smtClean="0"/>
              <a:pPr>
                <a:defRPr/>
              </a:pPr>
              <a:t>33</a:t>
            </a:fld>
            <a:endParaRPr lang="ru-RU" altLang="ru-RU" dirty="0"/>
          </a:p>
        </p:txBody>
      </p:sp>
      <p:sp>
        <p:nvSpPr>
          <p:cNvPr id="10"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smtClean="0"/>
              <a:t>3. МСФО УЧЁТ НА УРОВНЕ КОМПАНИИ. </a:t>
            </a:r>
            <a:r>
              <a:rPr lang="en-US" altLang="ru-RU" dirty="0" smtClean="0"/>
              <a:t>DRILL-DOWN </a:t>
            </a:r>
            <a:r>
              <a:rPr lang="ru-RU" altLang="ru-RU" dirty="0"/>
              <a:t>ДО ДОКУМЕНТА-РЕГИСТРАТОРА</a:t>
            </a:r>
          </a:p>
        </p:txBody>
      </p:sp>
      <p:sp>
        <p:nvSpPr>
          <p:cNvPr id="13" name="Прямоугольник 12"/>
          <p:cNvSpPr/>
          <p:nvPr/>
        </p:nvSpPr>
        <p:spPr>
          <a:xfrm>
            <a:off x="5536222" y="909607"/>
            <a:ext cx="3707903" cy="1569660"/>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smtClean="0"/>
              <a:t>Стандартные бухгалтерские отчеты по МСФО:</a:t>
            </a:r>
          </a:p>
          <a:p>
            <a:pPr marL="742950" lvl="1" indent="-285750">
              <a:buClr>
                <a:srgbClr val="58C1C9"/>
              </a:buClr>
              <a:buFont typeface="Wingdings" panose="05000000000000000000" pitchFamily="2" charset="2"/>
              <a:buChar char="§"/>
            </a:pPr>
            <a:r>
              <a:rPr lang="ru-RU" sz="1600" dirty="0" smtClean="0"/>
              <a:t>ОСВ </a:t>
            </a:r>
            <a:r>
              <a:rPr lang="ru-RU" sz="1600" dirty="0"/>
              <a:t>(</a:t>
            </a:r>
            <a:r>
              <a:rPr lang="ru-RU" sz="1600" dirty="0" smtClean="0"/>
              <a:t>МСФО)</a:t>
            </a:r>
          </a:p>
          <a:p>
            <a:pPr marL="1200150" lvl="2" indent="-285750">
              <a:buClr>
                <a:srgbClr val="58C1C9"/>
              </a:buClr>
              <a:buFont typeface="Wingdings" panose="05000000000000000000" pitchFamily="2" charset="2"/>
              <a:buChar char="§"/>
            </a:pPr>
            <a:r>
              <a:rPr lang="ru-RU" sz="1600" dirty="0" smtClean="0"/>
              <a:t>ОСВ по счету (МСФО)</a:t>
            </a:r>
          </a:p>
          <a:p>
            <a:pPr marL="2114550" lvl="4" indent="-285750">
              <a:buClr>
                <a:srgbClr val="58C1C9"/>
              </a:buClr>
              <a:buFont typeface="Wingdings" panose="05000000000000000000" pitchFamily="2" charset="2"/>
              <a:buChar char="§"/>
            </a:pPr>
            <a:r>
              <a:rPr lang="ru-RU" sz="1600" dirty="0" smtClean="0"/>
              <a:t>Карточка счета (МСФО)</a:t>
            </a:r>
            <a:endParaRPr lang="ru-RU" sz="16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52" y="1925516"/>
            <a:ext cx="6984776" cy="3978200"/>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3140968"/>
            <a:ext cx="6708404" cy="3240360"/>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0296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071480" y="946594"/>
            <a:ext cx="7425274" cy="3421404"/>
          </a:xfrm>
          <a:prstGeom prst="roundRect">
            <a:avLst>
              <a:gd name="adj" fmla="val 11746"/>
            </a:avLst>
          </a:prstGeom>
          <a:solidFill>
            <a:srgbClr val="FFFF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endParaRPr lang="ru-RU" sz="1428" b="1" dirty="0">
              <a:solidFill>
                <a:srgbClr val="FFFF00"/>
              </a:solidFill>
              <a:latin typeface="Arial"/>
            </a:endParaRPr>
          </a:p>
        </p:txBody>
      </p:sp>
      <p:pic>
        <p:nvPicPr>
          <p:cNvPr id="7" name="Picture 724"/>
          <p:cNvPicPr>
            <a:picLocks noChangeAspect="1" noChangeArrowheads="1"/>
          </p:cNvPicPr>
          <p:nvPr/>
        </p:nvPicPr>
        <p:blipFill>
          <a:blip r:embed="rId3" cstate="print">
            <a:lum bright="14000"/>
            <a:grayscl/>
          </a:blip>
          <a:srcRect/>
          <a:stretch>
            <a:fillRect/>
          </a:stretch>
        </p:blipFill>
        <p:spPr bwMode="auto">
          <a:xfrm>
            <a:off x="5069761" y="2648884"/>
            <a:ext cx="855409" cy="952556"/>
          </a:xfrm>
          <a:prstGeom prst="rect">
            <a:avLst/>
          </a:prstGeom>
          <a:noFill/>
          <a:ln w="1270" algn="ctr">
            <a:noFill/>
            <a:miter lim="800000"/>
            <a:headEnd/>
            <a:tailEnd/>
          </a:ln>
          <a:effectLst/>
        </p:spPr>
      </p:pic>
      <p:sp>
        <p:nvSpPr>
          <p:cNvPr id="8" name="TextBox 70"/>
          <p:cNvSpPr txBox="1"/>
          <p:nvPr/>
        </p:nvSpPr>
        <p:spPr>
          <a:xfrm>
            <a:off x="5585407" y="2144336"/>
            <a:ext cx="813130" cy="5318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b="1" dirty="0" smtClean="0">
                <a:solidFill>
                  <a:srgbClr val="234B67"/>
                </a:solidFill>
                <a:latin typeface="Arial" charset="0"/>
              </a:rPr>
              <a:t>АОСВ</a:t>
            </a:r>
          </a:p>
          <a:p>
            <a:pPr defTabSz="932962" fontAlgn="base">
              <a:spcBef>
                <a:spcPct val="0"/>
              </a:spcBef>
              <a:spcAft>
                <a:spcPct val="0"/>
              </a:spcAft>
            </a:pPr>
            <a:r>
              <a:rPr lang="ru-RU" sz="1428" b="1" dirty="0" smtClean="0">
                <a:solidFill>
                  <a:srgbClr val="234B67"/>
                </a:solidFill>
                <a:latin typeface="Arial" charset="0"/>
              </a:rPr>
              <a:t>МСФО</a:t>
            </a:r>
            <a:endParaRPr lang="ru-RU" sz="1428" b="1" dirty="0">
              <a:solidFill>
                <a:srgbClr val="234B67"/>
              </a:solidFill>
              <a:latin typeface="Arial" charset="0"/>
            </a:endParaRPr>
          </a:p>
        </p:txBody>
      </p:sp>
      <p:cxnSp>
        <p:nvCxnSpPr>
          <p:cNvPr id="9" name="Прямая со стрелкой 8"/>
          <p:cNvCxnSpPr/>
          <p:nvPr/>
        </p:nvCxnSpPr>
        <p:spPr>
          <a:xfrm>
            <a:off x="5965872" y="3098043"/>
            <a:ext cx="865330" cy="6589"/>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Блок-схема: несколько документов 9"/>
          <p:cNvSpPr/>
          <p:nvPr/>
        </p:nvSpPr>
        <p:spPr>
          <a:xfrm>
            <a:off x="1624656" y="946593"/>
            <a:ext cx="2398399" cy="1892358"/>
          </a:xfrm>
          <a:prstGeom prst="flowChartMultidocumen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r>
              <a:rPr lang="ru-RU" sz="1200" dirty="0" smtClean="0">
                <a:solidFill>
                  <a:srgbClr val="000000"/>
                </a:solidFill>
                <a:latin typeface="Arial"/>
              </a:rPr>
              <a:t>Портал сверки ВГО</a:t>
            </a:r>
          </a:p>
          <a:p>
            <a:pPr algn="ctr" defTabSz="932962" fontAlgn="base">
              <a:spcBef>
                <a:spcPct val="0"/>
              </a:spcBef>
              <a:spcAft>
                <a:spcPct val="0"/>
              </a:spcAft>
            </a:pPr>
            <a:r>
              <a:rPr lang="ru-RU" sz="1200" dirty="0" smtClean="0">
                <a:solidFill>
                  <a:srgbClr val="000000"/>
                </a:solidFill>
                <a:latin typeface="Arial"/>
              </a:rPr>
              <a:t>Элиминация ВГО, вкл. НРП</a:t>
            </a:r>
          </a:p>
          <a:p>
            <a:pPr algn="ctr" defTabSz="932962" fontAlgn="base">
              <a:spcBef>
                <a:spcPct val="0"/>
              </a:spcBef>
              <a:spcAft>
                <a:spcPct val="0"/>
              </a:spcAft>
            </a:pPr>
            <a:r>
              <a:rPr lang="ru-RU" sz="1200" dirty="0" smtClean="0">
                <a:solidFill>
                  <a:srgbClr val="000000"/>
                </a:solidFill>
                <a:latin typeface="Arial"/>
              </a:rPr>
              <a:t>Консолидационные поправки на элиминирующей компании</a:t>
            </a:r>
            <a:endParaRPr lang="ru-RU" sz="1200" dirty="0">
              <a:solidFill>
                <a:srgbClr val="000000"/>
              </a:solidFill>
              <a:latin typeface="Arial"/>
            </a:endParaRPr>
          </a:p>
        </p:txBody>
      </p:sp>
      <p:cxnSp>
        <p:nvCxnSpPr>
          <p:cNvPr id="11" name="Соединительная линия уступом 10"/>
          <p:cNvCxnSpPr>
            <a:endCxn id="7" idx="0"/>
          </p:cNvCxnSpPr>
          <p:nvPr/>
        </p:nvCxnSpPr>
        <p:spPr>
          <a:xfrm>
            <a:off x="4023055" y="1764918"/>
            <a:ext cx="1474411" cy="883966"/>
          </a:xfrm>
          <a:prstGeom prst="bentConnector2">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64325" y="1491560"/>
            <a:ext cx="1404119" cy="461665"/>
          </a:xfrm>
          <a:prstGeom prst="rect">
            <a:avLst/>
          </a:prstGeom>
          <a:noFill/>
        </p:spPr>
        <p:txBody>
          <a:bodyPr wrap="square" rtlCol="0">
            <a:spAutoFit/>
          </a:bodyPr>
          <a:lstStyle/>
          <a:p>
            <a:r>
              <a:rPr lang="ru-RU" sz="2400" b="1" dirty="0" smtClean="0"/>
              <a:t>1С:УХ</a:t>
            </a:r>
            <a:endParaRPr lang="ru-RU" sz="2400" b="1" dirty="0"/>
          </a:p>
        </p:txBody>
      </p:sp>
      <p:pic>
        <p:nvPicPr>
          <p:cNvPr id="15" name="Рисунок 37" descr="Mimetypes-application-vnd-sun-xml-calc-template-icon.png"/>
          <p:cNvPicPr>
            <a:picLocks noChangeAspect="1"/>
          </p:cNvPicPr>
          <p:nvPr/>
        </p:nvPicPr>
        <p:blipFill>
          <a:blip r:embed="rId4" cstate="print"/>
          <a:stretch>
            <a:fillRect/>
          </a:stretch>
        </p:blipFill>
        <p:spPr>
          <a:xfrm>
            <a:off x="7052825" y="2391502"/>
            <a:ext cx="393923" cy="525231"/>
          </a:xfrm>
          <a:prstGeom prst="rect">
            <a:avLst/>
          </a:prstGeom>
        </p:spPr>
      </p:pic>
      <p:pic>
        <p:nvPicPr>
          <p:cNvPr id="16" name="Рисунок 15" descr="Mimetypes-application-vnd-sun-xml-calc-template-icon.png"/>
          <p:cNvPicPr>
            <a:picLocks noChangeAspect="1"/>
          </p:cNvPicPr>
          <p:nvPr/>
        </p:nvPicPr>
        <p:blipFill>
          <a:blip r:embed="rId4" cstate="print"/>
          <a:stretch>
            <a:fillRect/>
          </a:stretch>
        </p:blipFill>
        <p:spPr>
          <a:xfrm>
            <a:off x="6803479" y="2307605"/>
            <a:ext cx="398510" cy="531346"/>
          </a:xfrm>
          <a:prstGeom prst="rect">
            <a:avLst/>
          </a:prstGeom>
        </p:spPr>
      </p:pic>
      <p:pic>
        <p:nvPicPr>
          <p:cNvPr id="17"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9267" y="2534355"/>
            <a:ext cx="520688" cy="694251"/>
          </a:xfrm>
          <a:prstGeom prst="rect">
            <a:avLst/>
          </a:prstGeom>
        </p:spPr>
      </p:pic>
      <p:sp>
        <p:nvSpPr>
          <p:cNvPr id="18" name="TextBox 70"/>
          <p:cNvSpPr txBox="1"/>
          <p:nvPr/>
        </p:nvSpPr>
        <p:spPr>
          <a:xfrm>
            <a:off x="6799266" y="3184414"/>
            <a:ext cx="1697488" cy="97129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b="1" dirty="0" smtClean="0">
                <a:solidFill>
                  <a:srgbClr val="234B67"/>
                </a:solidFill>
                <a:latin typeface="Arial" charset="0"/>
              </a:rPr>
              <a:t>Пакет форм консолидированной отчетности</a:t>
            </a:r>
          </a:p>
          <a:p>
            <a:pPr defTabSz="932962" fontAlgn="base">
              <a:spcBef>
                <a:spcPct val="0"/>
              </a:spcBef>
              <a:spcAft>
                <a:spcPct val="0"/>
              </a:spcAft>
            </a:pPr>
            <a:r>
              <a:rPr lang="ru-RU" sz="1428" b="1" dirty="0" smtClean="0">
                <a:solidFill>
                  <a:srgbClr val="234B67"/>
                </a:solidFill>
                <a:latin typeface="Arial" charset="0"/>
              </a:rPr>
              <a:t>МСФО</a:t>
            </a:r>
            <a:endParaRPr lang="ru-RU" sz="1428" b="1" dirty="0">
              <a:solidFill>
                <a:srgbClr val="234B67"/>
              </a:solidFill>
              <a:latin typeface="Arial" charset="0"/>
            </a:endParaRPr>
          </a:p>
        </p:txBody>
      </p:sp>
      <p:cxnSp>
        <p:nvCxnSpPr>
          <p:cNvPr id="19" name="Прямая со стрелкой 18"/>
          <p:cNvCxnSpPr/>
          <p:nvPr/>
        </p:nvCxnSpPr>
        <p:spPr>
          <a:xfrm>
            <a:off x="4098094" y="3184415"/>
            <a:ext cx="956747" cy="2661"/>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20" name="Picture 31" descr="data001"/>
          <p:cNvPicPr>
            <a:picLocks noChangeAspect="1" noChangeArrowheads="1"/>
          </p:cNvPicPr>
          <p:nvPr/>
        </p:nvPicPr>
        <p:blipFill>
          <a:blip r:embed="rId6" cstate="print"/>
          <a:srcRect/>
          <a:stretch>
            <a:fillRect/>
          </a:stretch>
        </p:blipFill>
        <p:spPr bwMode="gray">
          <a:xfrm>
            <a:off x="2699792" y="2746283"/>
            <a:ext cx="1332279" cy="757494"/>
          </a:xfrm>
          <a:prstGeom prst="rect">
            <a:avLst/>
          </a:prstGeom>
          <a:noFill/>
        </p:spPr>
      </p:pic>
      <p:sp>
        <p:nvSpPr>
          <p:cNvPr id="21" name="TextBox 70"/>
          <p:cNvSpPr txBox="1"/>
          <p:nvPr/>
        </p:nvSpPr>
        <p:spPr>
          <a:xfrm>
            <a:off x="2887114" y="3019522"/>
            <a:ext cx="1065968"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500" b="1" dirty="0" smtClean="0">
                <a:solidFill>
                  <a:srgbClr val="234B67"/>
                </a:solidFill>
                <a:latin typeface="Arial" charset="0"/>
              </a:rPr>
              <a:t>Данные МСФО</a:t>
            </a:r>
            <a:endParaRPr lang="ru-RU" sz="1500" b="1" dirty="0">
              <a:solidFill>
                <a:srgbClr val="234B67"/>
              </a:solidFill>
              <a:latin typeface="Arial" charset="0"/>
            </a:endParaRPr>
          </a:p>
        </p:txBody>
      </p:sp>
      <p:sp>
        <p:nvSpPr>
          <p:cNvPr id="22" name="TextBox 70"/>
          <p:cNvSpPr txBox="1"/>
          <p:nvPr/>
        </p:nvSpPr>
        <p:spPr>
          <a:xfrm>
            <a:off x="4019107" y="3213015"/>
            <a:ext cx="1094189"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a:solidFill>
                  <a:srgbClr val="234B67"/>
                </a:solidFill>
                <a:latin typeface="Arial" charset="0"/>
              </a:rPr>
              <a:t>п</a:t>
            </a:r>
            <a:r>
              <a:rPr lang="ru-RU" sz="1200" dirty="0" smtClean="0">
                <a:solidFill>
                  <a:srgbClr val="234B67"/>
                </a:solidFill>
                <a:latin typeface="Arial" charset="0"/>
              </a:rPr>
              <a:t>равила сбора данных</a:t>
            </a:r>
            <a:endParaRPr lang="ru-RU" sz="1200" dirty="0">
              <a:solidFill>
                <a:srgbClr val="234B67"/>
              </a:solidFill>
              <a:latin typeface="Arial" charset="0"/>
            </a:endParaRPr>
          </a:p>
        </p:txBody>
      </p:sp>
      <p:sp>
        <p:nvSpPr>
          <p:cNvPr id="23" name="Заголовок 1"/>
          <p:cNvSpPr txBox="1">
            <a:spLocks/>
          </p:cNvSpPr>
          <p:nvPr/>
        </p:nvSpPr>
        <p:spPr>
          <a:xfrm>
            <a:off x="1624656" y="364301"/>
            <a:ext cx="6241710"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smtClean="0"/>
              <a:t>4. КОНСОЛИДАЦИЯ ОТЧЁТНОСТИ. ПРОЦЕСС КОНСОЛИДАЦИИ ОТЧЕТНОСТИ МСФО В </a:t>
            </a:r>
            <a:r>
              <a:rPr lang="en-US" altLang="ru-RU" dirty="0" smtClean="0"/>
              <a:t>1C</a:t>
            </a:r>
            <a:r>
              <a:rPr lang="ru-RU" altLang="ru-RU" dirty="0" smtClean="0"/>
              <a:t> УХ</a:t>
            </a:r>
          </a:p>
        </p:txBody>
      </p:sp>
      <p:cxnSp>
        <p:nvCxnSpPr>
          <p:cNvPr id="24" name="Соединительная линия уступом 23"/>
          <p:cNvCxnSpPr/>
          <p:nvPr/>
        </p:nvCxnSpPr>
        <p:spPr>
          <a:xfrm rot="5400000" flipH="1" flipV="1">
            <a:off x="4798590" y="4068288"/>
            <a:ext cx="1064218" cy="2"/>
          </a:xfrm>
          <a:prstGeom prst="bentConnector3">
            <a:avLst>
              <a:gd name="adj1" fmla="val 50000"/>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70"/>
          <p:cNvSpPr txBox="1"/>
          <p:nvPr/>
        </p:nvSpPr>
        <p:spPr>
          <a:xfrm>
            <a:off x="3429518" y="4501306"/>
            <a:ext cx="171888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b="1" dirty="0" smtClean="0">
                <a:latin typeface="Arial" charset="0"/>
                <a:cs typeface="Arial" charset="0"/>
              </a:rPr>
              <a:t>Данные  МСФО  из других учётных систем</a:t>
            </a:r>
            <a:endParaRPr lang="ru-RU" sz="1200" b="1" dirty="0">
              <a:latin typeface="Arial" charset="0"/>
              <a:cs typeface="Arial" charset="0"/>
            </a:endParaRPr>
          </a:p>
        </p:txBody>
      </p:sp>
      <p:pic>
        <p:nvPicPr>
          <p:cNvPr id="27" name="Picture 6" descr="Картинки по запросу excel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8138" y="4367997"/>
            <a:ext cx="565154" cy="753539"/>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5"/>
          <p:cNvSpPr>
            <a:spLocks noChangeArrowheads="1"/>
          </p:cNvSpPr>
          <p:nvPr/>
        </p:nvSpPr>
        <p:spPr bwMode="auto">
          <a:xfrm>
            <a:off x="514673" y="5870486"/>
            <a:ext cx="1624463"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smtClean="0"/>
              <a:t>Загрузка данных </a:t>
            </a:r>
          </a:p>
          <a:p>
            <a:pPr marL="177800" indent="-177800" algn="ctr"/>
            <a:r>
              <a:rPr lang="ru-RU" sz="1300" b="1" dirty="0" smtClean="0"/>
              <a:t>компаний</a:t>
            </a:r>
          </a:p>
        </p:txBody>
      </p:sp>
      <p:sp>
        <p:nvSpPr>
          <p:cNvPr id="29" name="AutoShape 5"/>
          <p:cNvSpPr>
            <a:spLocks noChangeArrowheads="1"/>
          </p:cNvSpPr>
          <p:nvPr/>
        </p:nvSpPr>
        <p:spPr bwMode="auto">
          <a:xfrm>
            <a:off x="2139137" y="5867719"/>
            <a:ext cx="1916575"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smtClean="0"/>
              <a:t>Сверка и </a:t>
            </a:r>
          </a:p>
          <a:p>
            <a:pPr marL="177800" indent="-177800" algn="ctr"/>
            <a:r>
              <a:rPr lang="ru-RU" sz="1300" b="1" dirty="0" smtClean="0"/>
              <a:t>Элиминация ВГО</a:t>
            </a:r>
          </a:p>
          <a:p>
            <a:pPr marL="177800" indent="-177800" algn="ctr"/>
            <a:endParaRPr lang="en-US" sz="1300" b="1" dirty="0"/>
          </a:p>
        </p:txBody>
      </p:sp>
      <p:sp>
        <p:nvSpPr>
          <p:cNvPr id="30" name="AutoShape 5"/>
          <p:cNvSpPr>
            <a:spLocks noChangeArrowheads="1"/>
          </p:cNvSpPr>
          <p:nvPr/>
        </p:nvSpPr>
        <p:spPr bwMode="auto">
          <a:xfrm>
            <a:off x="4055712" y="5867719"/>
            <a:ext cx="1624463"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smtClean="0"/>
              <a:t>Элиминация </a:t>
            </a:r>
          </a:p>
          <a:p>
            <a:pPr marL="177800" indent="-177800" algn="ctr"/>
            <a:r>
              <a:rPr lang="ru-RU" sz="1300" b="1" dirty="0" smtClean="0"/>
              <a:t>инвестиций</a:t>
            </a:r>
          </a:p>
        </p:txBody>
      </p:sp>
      <p:sp>
        <p:nvSpPr>
          <p:cNvPr id="31" name="AutoShape 5"/>
          <p:cNvSpPr>
            <a:spLocks noChangeArrowheads="1"/>
          </p:cNvSpPr>
          <p:nvPr/>
        </p:nvSpPr>
        <p:spPr bwMode="auto">
          <a:xfrm>
            <a:off x="5728817" y="5868128"/>
            <a:ext cx="1589527"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smtClean="0"/>
              <a:t>Расчет НДУ</a:t>
            </a:r>
          </a:p>
          <a:p>
            <a:pPr marL="177800" indent="-177800" algn="ctr"/>
            <a:r>
              <a:rPr lang="ru-RU" sz="1300" b="1" dirty="0" smtClean="0"/>
              <a:t> </a:t>
            </a:r>
            <a:r>
              <a:rPr lang="ru-RU" sz="1300" b="1" dirty="0" err="1" smtClean="0"/>
              <a:t>Гудвила</a:t>
            </a:r>
            <a:endParaRPr lang="en-US" sz="1300" b="1" dirty="0"/>
          </a:p>
        </p:txBody>
      </p:sp>
      <p:sp>
        <p:nvSpPr>
          <p:cNvPr id="32" name="AutoShape 5"/>
          <p:cNvSpPr>
            <a:spLocks noChangeArrowheads="1"/>
          </p:cNvSpPr>
          <p:nvPr/>
        </p:nvSpPr>
        <p:spPr bwMode="auto">
          <a:xfrm>
            <a:off x="7291373" y="5893475"/>
            <a:ext cx="1589527"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smtClean="0"/>
              <a:t>Сбор отчетности</a:t>
            </a:r>
          </a:p>
        </p:txBody>
      </p:sp>
      <p:sp>
        <p:nvSpPr>
          <p:cNvPr id="33"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34</a:t>
            </a:fld>
            <a:endParaRPr lang="ru-RU" altLang="ru-RU" dirty="0"/>
          </a:p>
        </p:txBody>
      </p:sp>
    </p:spTree>
    <p:extLst>
      <p:ext uri="{BB962C8B-B14F-4D97-AF65-F5344CB8AC3E}">
        <p14:creationId xmlns:p14="http://schemas.microsoft.com/office/powerpoint/2010/main" val="6743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984994" y="1095072"/>
            <a:ext cx="8136396" cy="646331"/>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800" dirty="0"/>
              <a:t>Построение периметра консолидации с помощью документов поступление/выбытие инвестиций</a:t>
            </a:r>
          </a:p>
        </p:txBody>
      </p:sp>
      <p:sp>
        <p:nvSpPr>
          <p:cNvPr id="9" name="Заголовок 1"/>
          <p:cNvSpPr txBox="1">
            <a:spLocks/>
          </p:cNvSpPr>
          <p:nvPr/>
        </p:nvSpPr>
        <p:spPr>
          <a:xfrm>
            <a:off x="1624657" y="364301"/>
            <a:ext cx="7195816"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smtClean="0"/>
              <a:t>4. КОНСОЛИДАЦИЯ. ПОСТРОЕНИЕ ПЕРИМЕТРА ЧЕРЕЗ ОПЕРАЦИИ С ИНВЕСТИЦИЯМИ</a:t>
            </a:r>
            <a:endParaRPr lang="ru-RU" altLang="ru-RU"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6078" b="12213"/>
          <a:stretch/>
        </p:blipFill>
        <p:spPr bwMode="auto">
          <a:xfrm>
            <a:off x="323529" y="1770251"/>
            <a:ext cx="5772472" cy="4431725"/>
          </a:xfrm>
          <a:prstGeom prst="rect">
            <a:avLst/>
          </a:prstGeom>
          <a:noFill/>
          <a:ln w="9525">
            <a:solidFill>
              <a:schemeClr val="tx1"/>
            </a:solidFill>
            <a:miter lim="800000"/>
            <a:headEnd/>
            <a:tailEnd/>
          </a:ln>
          <a:effectLst>
            <a:outerShdw blurRad="342900" dist="50800" dir="5400000" algn="ctr" rotWithShape="0">
              <a:srgbClr val="000000">
                <a:alpha val="59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74" r="16497" b="7246"/>
          <a:stretch/>
        </p:blipFill>
        <p:spPr bwMode="auto">
          <a:xfrm>
            <a:off x="3410273" y="1916832"/>
            <a:ext cx="5410200" cy="4461565"/>
          </a:xfrm>
          <a:prstGeom prst="rect">
            <a:avLst/>
          </a:prstGeom>
          <a:noFill/>
          <a:ln w="9525">
            <a:solidFill>
              <a:schemeClr val="tx1"/>
            </a:solidFill>
            <a:miter lim="800000"/>
            <a:headEnd/>
            <a:tailEnd/>
          </a:ln>
          <a:effectLst>
            <a:outerShdw blurRad="292100" dist="139700" dir="2700000" algn="ctr" rotWithShape="0">
              <a:srgbClr val="000000">
                <a:alpha val="65000"/>
              </a:srgbClr>
            </a:outerShdw>
          </a:effectLst>
          <a:extLst>
            <a:ext uri="{909E8E84-426E-40DD-AFC4-6F175D3DCCD1}">
              <a14:hiddenFill xmlns:a14="http://schemas.microsoft.com/office/drawing/2010/main">
                <a:solidFill>
                  <a:schemeClr val="accent1"/>
                </a:solidFill>
              </a14:hiddenFill>
            </a:ext>
          </a:extLst>
        </p:spPr>
      </p:pic>
      <p:sp>
        <p:nvSpPr>
          <p:cNvPr id="6"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35</a:t>
            </a:fld>
            <a:endParaRPr lang="ru-RU" altLang="ru-RU" dirty="0"/>
          </a:p>
        </p:txBody>
      </p:sp>
    </p:spTree>
    <p:extLst>
      <p:ext uri="{BB962C8B-B14F-4D97-AF65-F5344CB8AC3E}">
        <p14:creationId xmlns:p14="http://schemas.microsoft.com/office/powerpoint/2010/main" val="15988822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340768"/>
            <a:ext cx="7632848" cy="5360691"/>
          </a:xfrm>
          <a:prstGeom prst="rect">
            <a:avLst/>
          </a:prstGeom>
        </p:spPr>
      </p:pic>
      <p:sp>
        <p:nvSpPr>
          <p:cNvPr id="2" name="Заголовок 1"/>
          <p:cNvSpPr>
            <a:spLocks noGrp="1"/>
          </p:cNvSpPr>
          <p:nvPr>
            <p:ph type="title"/>
          </p:nvPr>
        </p:nvSpPr>
        <p:spPr>
          <a:xfrm>
            <a:off x="1692276" y="152400"/>
            <a:ext cx="6552132" cy="1081088"/>
          </a:xfrm>
        </p:spPr>
        <p:txBody>
          <a:bodyPr/>
          <a:lstStyle/>
          <a:p>
            <a:r>
              <a:rPr lang="ru-RU" altLang="en-US" dirty="0" smtClean="0"/>
              <a:t>4. КОНСОЛИДАЦИЯ. КОНСОЛИДАЦИЯ ДАННЫХ: ПЕРИМЕТР КОНСОЛИДАЦИИ И ЕГО ИЗМЕНЕНИЕ</a:t>
            </a:r>
            <a:endParaRPr lang="ru-RU" dirty="0"/>
          </a:p>
        </p:txBody>
      </p:sp>
      <p:sp>
        <p:nvSpPr>
          <p:cNvPr id="6" name="Прямоугольник 5"/>
          <p:cNvSpPr/>
          <p:nvPr/>
        </p:nvSpPr>
        <p:spPr bwMode="auto">
          <a:xfrm>
            <a:off x="6849909" y="1644559"/>
            <a:ext cx="1924902" cy="1712433"/>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lvl="1"/>
            <a:r>
              <a:rPr lang="ru-RU" sz="1200" dirty="0">
                <a:solidFill>
                  <a:schemeClr val="tx1"/>
                </a:solidFill>
              </a:rPr>
              <a:t>В 1С.УХ </a:t>
            </a:r>
            <a:r>
              <a:rPr lang="ru-RU" sz="1200" dirty="0" smtClean="0">
                <a:solidFill>
                  <a:schemeClr val="tx1"/>
                </a:solidFill>
              </a:rPr>
              <a:t>автоматически рассчитывается эффективная доля участия для периметра </a:t>
            </a:r>
            <a:r>
              <a:rPr lang="ru-RU" sz="1200" dirty="0">
                <a:solidFill>
                  <a:schemeClr val="tx1"/>
                </a:solidFill>
              </a:rPr>
              <a:t>компаний, включающего элементы косвенного </a:t>
            </a:r>
            <a:r>
              <a:rPr lang="ru-RU" sz="1200" dirty="0" smtClean="0">
                <a:solidFill>
                  <a:schemeClr val="tx1"/>
                </a:solidFill>
              </a:rPr>
              <a:t>и перекрестного владения</a:t>
            </a:r>
            <a:endParaRPr lang="ru-RU" altLang="ru-RU" sz="1200" dirty="0">
              <a:solidFill>
                <a:schemeClr val="tx1"/>
              </a:solidFill>
            </a:endParaRPr>
          </a:p>
        </p:txBody>
      </p:sp>
      <p:sp>
        <p:nvSpPr>
          <p:cNvPr id="15" name="Номер слайда 3"/>
          <p:cNvSpPr>
            <a:spLocks noGrp="1"/>
          </p:cNvSpPr>
          <p:nvPr>
            <p:ph type="sldNum" sz="quarter" idx="11"/>
          </p:nvPr>
        </p:nvSpPr>
        <p:spPr>
          <a:xfrm>
            <a:off x="8244408" y="6441109"/>
            <a:ext cx="766762" cy="260350"/>
          </a:xfrm>
        </p:spPr>
        <p:txBody>
          <a:bodyPr/>
          <a:lstStyle/>
          <a:p>
            <a:pPr>
              <a:defRPr/>
            </a:pPr>
            <a:fld id="{C590AB3C-DAE9-4B7E-9BE0-6E242061DBED}" type="slidenum">
              <a:rPr lang="ru-RU" altLang="ru-RU" smtClean="0"/>
              <a:pPr>
                <a:defRPr/>
              </a:pPr>
              <a:t>36</a:t>
            </a:fld>
            <a:endParaRPr lang="ru-RU" altLang="ru-RU" dirty="0"/>
          </a:p>
        </p:txBody>
      </p:sp>
      <p:pic>
        <p:nvPicPr>
          <p:cNvPr id="9" name="Рисунок 2"/>
          <p:cNvPicPr>
            <a:picLocks noChangeAspect="1"/>
          </p:cNvPicPr>
          <p:nvPr/>
        </p:nvPicPr>
        <p:blipFill rotWithShape="1">
          <a:blip r:embed="rId4"/>
          <a:srcRect r="17793"/>
          <a:stretch/>
        </p:blipFill>
        <p:spPr bwMode="auto">
          <a:xfrm>
            <a:off x="5475263" y="3356992"/>
            <a:ext cx="3392488" cy="3013075"/>
          </a:xfrm>
          <a:prstGeom prst="rect">
            <a:avLst/>
          </a:prstGeom>
          <a:ln>
            <a:noFill/>
          </a:ln>
          <a:effectLst>
            <a:softEdge rad="112500"/>
          </a:effectLst>
          <a:extLst/>
        </p:spPr>
      </p:pic>
    </p:spTree>
    <p:extLst>
      <p:ext uri="{BB962C8B-B14F-4D97-AF65-F5344CB8AC3E}">
        <p14:creationId xmlns:p14="http://schemas.microsoft.com/office/powerpoint/2010/main" val="14647474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ChangeArrowheads="1"/>
          </p:cNvSpPr>
          <p:nvPr>
            <p:ph type="title"/>
          </p:nvPr>
        </p:nvSpPr>
        <p:spPr>
          <a:xfrm>
            <a:off x="1692275" y="152400"/>
            <a:ext cx="7029365" cy="1081088"/>
          </a:xfrm>
        </p:spPr>
        <p:txBody>
          <a:bodyPr/>
          <a:lstStyle/>
          <a:p>
            <a:pPr eaLnBrk="1" hangingPunct="1"/>
            <a:r>
              <a:rPr lang="ru-RU" altLang="en-US" dirty="0" smtClean="0"/>
              <a:t>4. КОНСОЛИДАЦИЯ. ЭЛИМИНАЦИЯ ПО ПОКАЗАТЕЛЯМ.</a:t>
            </a:r>
            <a:endParaRPr lang="en-US" altLang="en-US" sz="1800" dirty="0" smtClean="0"/>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46" y="1554184"/>
            <a:ext cx="6346298" cy="5236220"/>
          </a:xfrm>
          <a:prstGeom prst="rect">
            <a:avLst/>
          </a:prstGeom>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r="34347"/>
          <a:stretch/>
        </p:blipFill>
        <p:spPr>
          <a:xfrm>
            <a:off x="4383190" y="1035687"/>
            <a:ext cx="4374908" cy="4075471"/>
          </a:xfrm>
          <a:prstGeom prst="rect">
            <a:avLst/>
          </a:prstGeom>
        </p:spPr>
      </p:pic>
      <p:sp>
        <p:nvSpPr>
          <p:cNvPr id="8" name="Номер слайда 3"/>
          <p:cNvSpPr>
            <a:spLocks noGrp="1"/>
          </p:cNvSpPr>
          <p:nvPr>
            <p:ph type="sldNum" sz="quarter" idx="11"/>
          </p:nvPr>
        </p:nvSpPr>
        <p:spPr>
          <a:xfrm>
            <a:off x="8244408" y="6493562"/>
            <a:ext cx="766762" cy="260350"/>
          </a:xfrm>
        </p:spPr>
        <p:txBody>
          <a:bodyPr/>
          <a:lstStyle/>
          <a:p>
            <a:pPr>
              <a:defRPr/>
            </a:pPr>
            <a:fld id="{C590AB3C-DAE9-4B7E-9BE0-6E242061DBED}" type="slidenum">
              <a:rPr lang="ru-RU" altLang="ru-RU" smtClean="0"/>
              <a:pPr>
                <a:defRPr/>
              </a:pPr>
              <a:t>37</a:t>
            </a:fld>
            <a:endParaRPr lang="ru-RU" altLang="ru-RU" dirty="0"/>
          </a:p>
        </p:txBody>
      </p:sp>
      <p:sp>
        <p:nvSpPr>
          <p:cNvPr id="6" name="Прямоугольник с двумя вырезанными противолежащими углами 5"/>
          <p:cNvSpPr/>
          <p:nvPr/>
        </p:nvSpPr>
        <p:spPr bwMode="auto">
          <a:xfrm>
            <a:off x="5638270" y="5076754"/>
            <a:ext cx="2808312" cy="1476164"/>
          </a:xfrm>
          <a:prstGeom prst="snip2DiagRect">
            <a:avLst>
              <a:gd name="adj1" fmla="val 0"/>
              <a:gd name="adj2" fmla="val 0"/>
            </a:avLst>
          </a:prstGeom>
          <a:solidFill>
            <a:schemeClr val="accent5">
              <a:lumMod val="75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400" dirty="0" smtClean="0"/>
              <a:t>Указать показатели экземпляров отчетов, которые содержат данные о внутригрупповых расчетах в разрезе контрагентов</a:t>
            </a:r>
            <a:endParaRPr lang="ru-RU" sz="1400" dirty="0"/>
          </a:p>
        </p:txBody>
      </p:sp>
      <p:sp>
        <p:nvSpPr>
          <p:cNvPr id="12" name="Овал 11"/>
          <p:cNvSpPr/>
          <p:nvPr/>
        </p:nvSpPr>
        <p:spPr bwMode="auto">
          <a:xfrm>
            <a:off x="5422246" y="4863098"/>
            <a:ext cx="432048" cy="427312"/>
          </a:xfrm>
          <a:prstGeom prst="ellipse">
            <a:avLst/>
          </a:prstGeom>
          <a:solidFill>
            <a:schemeClr val="tx2">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rPr>
              <a:t>1</a:t>
            </a:r>
          </a:p>
        </p:txBody>
      </p:sp>
    </p:spTree>
    <p:extLst>
      <p:ext uri="{BB962C8B-B14F-4D97-AF65-F5344CB8AC3E}">
        <p14:creationId xmlns:p14="http://schemas.microsoft.com/office/powerpoint/2010/main" val="13293167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ChangeArrowheads="1"/>
          </p:cNvSpPr>
          <p:nvPr>
            <p:ph type="title"/>
          </p:nvPr>
        </p:nvSpPr>
        <p:spPr>
          <a:xfrm>
            <a:off x="1692275" y="152400"/>
            <a:ext cx="7029365" cy="1081088"/>
          </a:xfrm>
        </p:spPr>
        <p:txBody>
          <a:bodyPr/>
          <a:lstStyle/>
          <a:p>
            <a:pPr eaLnBrk="1" hangingPunct="1"/>
            <a:r>
              <a:rPr lang="ru-RU" altLang="en-US" dirty="0" smtClean="0"/>
              <a:t>4. КОНСОЛИДАЦИЯ. </a:t>
            </a:r>
            <a:r>
              <a:rPr lang="ru-RU" altLang="en-US" sz="1800" dirty="0"/>
              <a:t>ЭЛИМИНАЦИЯ ПО ПОКАЗАТЕЛЯМ.</a:t>
            </a:r>
            <a:endParaRPr lang="en-US" altLang="en-US" sz="1800" dirty="0" smtClean="0"/>
          </a:p>
        </p:txBody>
      </p:sp>
      <p:sp>
        <p:nvSpPr>
          <p:cNvPr id="8" name="Номер слайда 3"/>
          <p:cNvSpPr>
            <a:spLocks noGrp="1"/>
          </p:cNvSpPr>
          <p:nvPr>
            <p:ph type="sldNum" sz="quarter" idx="11"/>
          </p:nvPr>
        </p:nvSpPr>
        <p:spPr>
          <a:xfrm>
            <a:off x="8244408" y="6493562"/>
            <a:ext cx="766762" cy="260350"/>
          </a:xfrm>
        </p:spPr>
        <p:txBody>
          <a:bodyPr/>
          <a:lstStyle/>
          <a:p>
            <a:pPr>
              <a:defRPr/>
            </a:pPr>
            <a:fld id="{C590AB3C-DAE9-4B7E-9BE0-6E242061DBED}" type="slidenum">
              <a:rPr lang="ru-RU" altLang="ru-RU" smtClean="0"/>
              <a:pPr>
                <a:defRPr/>
              </a:pPr>
              <a:t>38</a:t>
            </a:fld>
            <a:endParaRPr lang="ru-RU" altLang="ru-RU"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556792"/>
            <a:ext cx="6700284" cy="5101352"/>
          </a:xfrm>
          <a:prstGeom prst="rect">
            <a:avLst/>
          </a:prstGeom>
        </p:spPr>
      </p:pic>
      <p:pic>
        <p:nvPicPr>
          <p:cNvPr id="15" name="Рисунок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1104901"/>
            <a:ext cx="7438095" cy="2352381"/>
          </a:xfrm>
          <a:prstGeom prst="rect">
            <a:avLst/>
          </a:prstGeom>
        </p:spPr>
      </p:pic>
      <p:sp>
        <p:nvSpPr>
          <p:cNvPr id="16" name="Прямоугольник с двумя вырезанными противолежащими углами 15"/>
          <p:cNvSpPr/>
          <p:nvPr/>
        </p:nvSpPr>
        <p:spPr bwMode="auto">
          <a:xfrm>
            <a:off x="7236296" y="4056702"/>
            <a:ext cx="1800200" cy="1748562"/>
          </a:xfrm>
          <a:prstGeom prst="snip2DiagRect">
            <a:avLst>
              <a:gd name="adj1" fmla="val 0"/>
              <a:gd name="adj2" fmla="val 0"/>
            </a:avLst>
          </a:prstGeom>
          <a:solidFill>
            <a:schemeClr val="accent5">
              <a:lumMod val="75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400" dirty="0" smtClean="0"/>
              <a:t>Определить,</a:t>
            </a:r>
          </a:p>
          <a:p>
            <a:pPr algn="ctr"/>
            <a:r>
              <a:rPr lang="ru-RU" sz="1400" dirty="0" smtClean="0"/>
              <a:t>какие из контрагентов относятся к внутригрупповым</a:t>
            </a:r>
            <a:endParaRPr lang="ru-RU" sz="1400" dirty="0"/>
          </a:p>
        </p:txBody>
      </p:sp>
      <p:sp>
        <p:nvSpPr>
          <p:cNvPr id="17" name="Овал 16"/>
          <p:cNvSpPr/>
          <p:nvPr/>
        </p:nvSpPr>
        <p:spPr bwMode="auto">
          <a:xfrm>
            <a:off x="7020272" y="3813702"/>
            <a:ext cx="432048" cy="427312"/>
          </a:xfrm>
          <a:prstGeom prst="ellipse">
            <a:avLst/>
          </a:prstGeom>
          <a:solidFill>
            <a:schemeClr val="tx2">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rPr>
              <a:t>2</a:t>
            </a:r>
          </a:p>
        </p:txBody>
      </p:sp>
    </p:spTree>
    <p:extLst>
      <p:ext uri="{BB962C8B-B14F-4D97-AF65-F5344CB8AC3E}">
        <p14:creationId xmlns:p14="http://schemas.microsoft.com/office/powerpoint/2010/main" val="30305949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ChangeArrowheads="1"/>
          </p:cNvSpPr>
          <p:nvPr>
            <p:ph type="title"/>
          </p:nvPr>
        </p:nvSpPr>
        <p:spPr>
          <a:xfrm>
            <a:off x="1692275" y="152400"/>
            <a:ext cx="7029365" cy="1081088"/>
          </a:xfrm>
        </p:spPr>
        <p:txBody>
          <a:bodyPr/>
          <a:lstStyle/>
          <a:p>
            <a:pPr eaLnBrk="1" hangingPunct="1"/>
            <a:r>
              <a:rPr lang="ru-RU" altLang="en-US" dirty="0" smtClean="0"/>
              <a:t>4. КОНСОЛИДАЦИЯ. </a:t>
            </a:r>
            <a:r>
              <a:rPr lang="ru-RU" altLang="en-US" sz="1800" dirty="0"/>
              <a:t>ЭЛИМИНАЦИЯ ПО ПОКАЗАТЕЛЯМ.</a:t>
            </a:r>
            <a:endParaRPr lang="en-US" altLang="en-US" sz="1800" dirty="0" smtClean="0"/>
          </a:p>
        </p:txBody>
      </p:sp>
      <p:sp>
        <p:nvSpPr>
          <p:cNvPr id="8" name="Номер слайда 3"/>
          <p:cNvSpPr>
            <a:spLocks noGrp="1"/>
          </p:cNvSpPr>
          <p:nvPr>
            <p:ph type="sldNum" sz="quarter" idx="11"/>
          </p:nvPr>
        </p:nvSpPr>
        <p:spPr>
          <a:xfrm>
            <a:off x="8244408" y="6493562"/>
            <a:ext cx="766762" cy="260350"/>
          </a:xfrm>
        </p:spPr>
        <p:txBody>
          <a:bodyPr/>
          <a:lstStyle/>
          <a:p>
            <a:pPr>
              <a:defRPr/>
            </a:pPr>
            <a:fld id="{C590AB3C-DAE9-4B7E-9BE0-6E242061DBED}" type="slidenum">
              <a:rPr lang="ru-RU" altLang="ru-RU" smtClean="0"/>
              <a:pPr>
                <a:defRPr/>
              </a:pPr>
              <a:t>39</a:t>
            </a:fld>
            <a:endParaRPr lang="ru-RU" altLang="ru-RU" dirty="0"/>
          </a:p>
        </p:txBody>
      </p:sp>
      <p:pic>
        <p:nvPicPr>
          <p:cNvPr id="10" name="Рисунок 9"/>
          <p:cNvPicPr>
            <a:picLocks noChangeAspect="1"/>
          </p:cNvPicPr>
          <p:nvPr/>
        </p:nvPicPr>
        <p:blipFill rotWithShape="1">
          <a:blip r:embed="rId3">
            <a:extLst>
              <a:ext uri="{28A0092B-C50C-407E-A947-70E740481C1C}">
                <a14:useLocalDpi xmlns:a14="http://schemas.microsoft.com/office/drawing/2010/main" val="0"/>
              </a:ext>
            </a:extLst>
          </a:blip>
          <a:srcRect b="12339"/>
          <a:stretch/>
        </p:blipFill>
        <p:spPr>
          <a:xfrm>
            <a:off x="137344" y="1772816"/>
            <a:ext cx="7612135" cy="4872153"/>
          </a:xfrm>
          <a:prstGeom prst="rect">
            <a:avLst/>
          </a:prstGeom>
        </p:spPr>
      </p:pic>
      <p:pic>
        <p:nvPicPr>
          <p:cNvPr id="15" name="Рисунок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7618" y="3236828"/>
            <a:ext cx="4725382" cy="2328559"/>
          </a:xfrm>
          <a:prstGeom prst="rect">
            <a:avLst/>
          </a:prstGeom>
        </p:spPr>
      </p:pic>
      <p:sp>
        <p:nvSpPr>
          <p:cNvPr id="13" name="Прямоугольник с двумя вырезанными противолежащими углами 12"/>
          <p:cNvSpPr/>
          <p:nvPr/>
        </p:nvSpPr>
        <p:spPr bwMode="auto">
          <a:xfrm>
            <a:off x="5396153" y="1390472"/>
            <a:ext cx="2808312" cy="1476164"/>
          </a:xfrm>
          <a:prstGeom prst="snip2DiagRect">
            <a:avLst>
              <a:gd name="adj1" fmla="val 0"/>
              <a:gd name="adj2" fmla="val 0"/>
            </a:avLst>
          </a:prstGeom>
          <a:solidFill>
            <a:schemeClr val="accent5">
              <a:lumMod val="75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400" dirty="0" smtClean="0"/>
              <a:t>Заполнить экземпляр отчета по элиминирующей организации особым способом</a:t>
            </a:r>
            <a:endParaRPr lang="ru-RU" sz="1400" dirty="0"/>
          </a:p>
        </p:txBody>
      </p:sp>
      <p:sp>
        <p:nvSpPr>
          <p:cNvPr id="14" name="Овал 13"/>
          <p:cNvSpPr/>
          <p:nvPr/>
        </p:nvSpPr>
        <p:spPr bwMode="auto">
          <a:xfrm>
            <a:off x="5180129" y="1169152"/>
            <a:ext cx="432048" cy="427312"/>
          </a:xfrm>
          <a:prstGeom prst="ellipse">
            <a:avLst/>
          </a:prstGeom>
          <a:solidFill>
            <a:schemeClr val="tx2">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rPr>
              <a:t>3</a:t>
            </a:r>
          </a:p>
        </p:txBody>
      </p:sp>
    </p:spTree>
    <p:extLst>
      <p:ext uri="{BB962C8B-B14F-4D97-AF65-F5344CB8AC3E}">
        <p14:creationId xmlns:p14="http://schemas.microsoft.com/office/powerpoint/2010/main" val="2615437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359532" y="1628801"/>
            <a:ext cx="7726604" cy="3503275"/>
          </a:xfrm>
          <a:prstGeom prst="roundRect">
            <a:avLst>
              <a:gd name="adj" fmla="val 11746"/>
            </a:avLst>
          </a:prstGeom>
          <a:solidFill>
            <a:srgbClr val="FFFF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endParaRPr lang="ru-RU" sz="1428" b="1" dirty="0">
              <a:solidFill>
                <a:srgbClr val="FFFFFF"/>
              </a:solidFill>
              <a:latin typeface="Arial"/>
            </a:endParaRPr>
          </a:p>
        </p:txBody>
      </p:sp>
      <p:cxnSp>
        <p:nvCxnSpPr>
          <p:cNvPr id="7" name="Прямая со стрелкой 6"/>
          <p:cNvCxnSpPr/>
          <p:nvPr/>
        </p:nvCxnSpPr>
        <p:spPr>
          <a:xfrm flipV="1">
            <a:off x="5591899" y="3756992"/>
            <a:ext cx="1148734" cy="8352"/>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Блок-схема: несколько документов 7"/>
          <p:cNvSpPr/>
          <p:nvPr/>
        </p:nvSpPr>
        <p:spPr>
          <a:xfrm>
            <a:off x="1716054" y="1740995"/>
            <a:ext cx="2084101" cy="816738"/>
          </a:xfrm>
          <a:prstGeom prst="flowChartMultidocument">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r>
              <a:rPr lang="ru-RU" sz="1428" dirty="0" smtClean="0">
                <a:solidFill>
                  <a:srgbClr val="000000"/>
                </a:solidFill>
                <a:latin typeface="Arial"/>
              </a:rPr>
              <a:t>Параллельный учет 16 объектов учёта</a:t>
            </a:r>
            <a:endParaRPr lang="ru-RU" sz="1428" dirty="0">
              <a:solidFill>
                <a:srgbClr val="000000"/>
              </a:solidFill>
              <a:latin typeface="Arial"/>
            </a:endParaRPr>
          </a:p>
        </p:txBody>
      </p:sp>
      <p:cxnSp>
        <p:nvCxnSpPr>
          <p:cNvPr id="9" name="Соединительная линия уступом 8"/>
          <p:cNvCxnSpPr>
            <a:endCxn id="24" idx="0"/>
          </p:cNvCxnSpPr>
          <p:nvPr/>
        </p:nvCxnSpPr>
        <p:spPr>
          <a:xfrm>
            <a:off x="3846956" y="2018326"/>
            <a:ext cx="1169973" cy="907947"/>
          </a:xfrm>
          <a:prstGeom prst="bentConnector2">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Горизонтальный свиток 9"/>
          <p:cNvSpPr/>
          <p:nvPr/>
        </p:nvSpPr>
        <p:spPr>
          <a:xfrm>
            <a:off x="498624" y="2851212"/>
            <a:ext cx="1416320" cy="1922183"/>
          </a:xfrm>
          <a:prstGeom prst="horizontalScroll">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endParaRPr lang="ru-RU" sz="1428" dirty="0" err="1">
              <a:solidFill>
                <a:srgbClr val="000000"/>
              </a:solidFill>
              <a:latin typeface="Arial"/>
            </a:endParaRPr>
          </a:p>
        </p:txBody>
      </p:sp>
      <p:sp>
        <p:nvSpPr>
          <p:cNvPr id="11" name="TextBox 21"/>
          <p:cNvSpPr txBox="1"/>
          <p:nvPr/>
        </p:nvSpPr>
        <p:spPr>
          <a:xfrm>
            <a:off x="704102" y="3557786"/>
            <a:ext cx="1319792"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600" dirty="0" smtClean="0">
                <a:latin typeface="Arial" charset="0"/>
              </a:rPr>
              <a:t>Данные оперативного учёта </a:t>
            </a:r>
            <a:r>
              <a:rPr lang="en-US" sz="1600" dirty="0" smtClean="0">
                <a:latin typeface="Arial" charset="0"/>
              </a:rPr>
              <a:t>ERP</a:t>
            </a:r>
            <a:r>
              <a:rPr lang="ru-RU" sz="1600" dirty="0" smtClean="0">
                <a:latin typeface="Arial" charset="0"/>
              </a:rPr>
              <a:t> </a:t>
            </a:r>
            <a:endParaRPr lang="en-US" sz="1600" dirty="0">
              <a:latin typeface="Arial" charset="0"/>
            </a:endParaRPr>
          </a:p>
        </p:txBody>
      </p:sp>
      <p:sp>
        <p:nvSpPr>
          <p:cNvPr id="12" name="TextBox 11"/>
          <p:cNvSpPr txBox="1"/>
          <p:nvPr/>
        </p:nvSpPr>
        <p:spPr>
          <a:xfrm>
            <a:off x="5922151" y="1632057"/>
            <a:ext cx="1525466" cy="461665"/>
          </a:xfrm>
          <a:prstGeom prst="rect">
            <a:avLst/>
          </a:prstGeom>
          <a:noFill/>
        </p:spPr>
        <p:txBody>
          <a:bodyPr wrap="square" rtlCol="0">
            <a:spAutoFit/>
          </a:bodyPr>
          <a:lstStyle/>
          <a:p>
            <a:r>
              <a:rPr lang="ru-RU" sz="2400" b="1" dirty="0" smtClean="0"/>
              <a:t>1С: УХ</a:t>
            </a:r>
            <a:endParaRPr lang="ru-RU" sz="2400" b="1" dirty="0"/>
          </a:p>
        </p:txBody>
      </p:sp>
      <p:cxnSp>
        <p:nvCxnSpPr>
          <p:cNvPr id="13" name="Прямая со стрелкой 12"/>
          <p:cNvCxnSpPr/>
          <p:nvPr/>
        </p:nvCxnSpPr>
        <p:spPr>
          <a:xfrm>
            <a:off x="2023894" y="3256119"/>
            <a:ext cx="827916" cy="0"/>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14" name="Рисунок 37" descr="Mimetypes-application-vnd-sun-xml-calc-template-icon.png"/>
          <p:cNvPicPr>
            <a:picLocks noChangeAspect="1"/>
          </p:cNvPicPr>
          <p:nvPr/>
        </p:nvPicPr>
        <p:blipFill>
          <a:blip r:embed="rId3" cstate="print"/>
          <a:stretch>
            <a:fillRect/>
          </a:stretch>
        </p:blipFill>
        <p:spPr>
          <a:xfrm>
            <a:off x="6941424" y="3388033"/>
            <a:ext cx="393923" cy="525231"/>
          </a:xfrm>
          <a:prstGeom prst="rect">
            <a:avLst/>
          </a:prstGeom>
        </p:spPr>
      </p:pic>
      <p:pic>
        <p:nvPicPr>
          <p:cNvPr id="15" name="Рисунок 14" descr="Mimetypes-application-vnd-sun-xml-calc-template-icon.png"/>
          <p:cNvPicPr>
            <a:picLocks noChangeAspect="1"/>
          </p:cNvPicPr>
          <p:nvPr/>
        </p:nvPicPr>
        <p:blipFill>
          <a:blip r:embed="rId3" cstate="print"/>
          <a:stretch>
            <a:fillRect/>
          </a:stretch>
        </p:blipFill>
        <p:spPr>
          <a:xfrm>
            <a:off x="6692077" y="3304136"/>
            <a:ext cx="398510" cy="531346"/>
          </a:xfrm>
          <a:prstGeom prst="rect">
            <a:avLst/>
          </a:prstGeom>
        </p:spPr>
      </p:pic>
      <p:pic>
        <p:nvPicPr>
          <p:cNvPr id="16"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0685" y="3493556"/>
            <a:ext cx="520688" cy="694251"/>
          </a:xfrm>
          <a:prstGeom prst="rect">
            <a:avLst/>
          </a:prstGeom>
        </p:spPr>
      </p:pic>
      <p:sp>
        <p:nvSpPr>
          <p:cNvPr id="17" name="TextBox 70"/>
          <p:cNvSpPr txBox="1"/>
          <p:nvPr/>
        </p:nvSpPr>
        <p:spPr>
          <a:xfrm>
            <a:off x="6164389" y="4040659"/>
            <a:ext cx="1202376" cy="11910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32962" fontAlgn="base">
              <a:spcBef>
                <a:spcPct val="0"/>
              </a:spcBef>
              <a:spcAft>
                <a:spcPct val="0"/>
              </a:spcAft>
            </a:pPr>
            <a:r>
              <a:rPr lang="ru-RU" sz="1428" b="1" dirty="0" smtClean="0">
                <a:solidFill>
                  <a:srgbClr val="234B67"/>
                </a:solidFill>
                <a:latin typeface="Arial" charset="0"/>
              </a:rPr>
              <a:t>Пакет индивидуальной отчетности</a:t>
            </a:r>
          </a:p>
          <a:p>
            <a:pPr defTabSz="932962" fontAlgn="base">
              <a:spcBef>
                <a:spcPct val="0"/>
              </a:spcBef>
              <a:spcAft>
                <a:spcPct val="0"/>
              </a:spcAft>
            </a:pPr>
            <a:endParaRPr lang="ru-RU" sz="1428" b="1" dirty="0">
              <a:solidFill>
                <a:srgbClr val="234B67"/>
              </a:solidFill>
              <a:latin typeface="Arial" charset="0"/>
            </a:endParaRPr>
          </a:p>
        </p:txBody>
      </p:sp>
      <p:sp>
        <p:nvSpPr>
          <p:cNvPr id="18" name="AutoShape 5"/>
          <p:cNvSpPr>
            <a:spLocks noChangeArrowheads="1"/>
          </p:cNvSpPr>
          <p:nvPr/>
        </p:nvSpPr>
        <p:spPr bwMode="auto">
          <a:xfrm>
            <a:off x="514673" y="5870486"/>
            <a:ext cx="1624463"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smtClean="0"/>
              <a:t>Закрытие </a:t>
            </a:r>
          </a:p>
          <a:p>
            <a:pPr marL="177800" indent="-177800" algn="ctr"/>
            <a:r>
              <a:rPr lang="ru-RU" sz="1300" b="1" dirty="0" smtClean="0"/>
              <a:t> учета</a:t>
            </a:r>
          </a:p>
          <a:p>
            <a:pPr marL="177800" indent="-177800" algn="ctr"/>
            <a:r>
              <a:rPr lang="ru-RU" sz="1300" b="1" dirty="0" smtClean="0"/>
              <a:t>РСБУ</a:t>
            </a:r>
            <a:endParaRPr lang="en-US" sz="1300" b="1" dirty="0"/>
          </a:p>
        </p:txBody>
      </p:sp>
      <p:sp>
        <p:nvSpPr>
          <p:cNvPr id="19" name="AutoShape 5"/>
          <p:cNvSpPr>
            <a:spLocks noChangeArrowheads="1"/>
          </p:cNvSpPr>
          <p:nvPr/>
        </p:nvSpPr>
        <p:spPr bwMode="auto">
          <a:xfrm>
            <a:off x="2328619" y="5867719"/>
            <a:ext cx="1624463"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smtClean="0"/>
              <a:t>Трансляция </a:t>
            </a:r>
          </a:p>
          <a:p>
            <a:pPr marL="177800" indent="-177800" algn="ctr"/>
            <a:r>
              <a:rPr lang="ru-RU" sz="1300" b="1" dirty="0" smtClean="0"/>
              <a:t>на МСФО</a:t>
            </a:r>
            <a:endParaRPr lang="en-US" sz="1300" b="1" dirty="0"/>
          </a:p>
        </p:txBody>
      </p:sp>
      <p:sp>
        <p:nvSpPr>
          <p:cNvPr id="20" name="AutoShape 5"/>
          <p:cNvSpPr>
            <a:spLocks noChangeArrowheads="1"/>
          </p:cNvSpPr>
          <p:nvPr/>
        </p:nvSpPr>
        <p:spPr bwMode="auto">
          <a:xfrm>
            <a:off x="4055712" y="5867719"/>
            <a:ext cx="1624463"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smtClean="0"/>
              <a:t>Корректировки</a:t>
            </a:r>
          </a:p>
          <a:p>
            <a:pPr marL="177800" indent="-177800" algn="ctr"/>
            <a:r>
              <a:rPr lang="ru-RU" sz="1300" b="1" dirty="0" smtClean="0"/>
              <a:t>по МСФО</a:t>
            </a:r>
            <a:endParaRPr lang="en-US" sz="1300" b="1" dirty="0"/>
          </a:p>
        </p:txBody>
      </p:sp>
      <p:sp>
        <p:nvSpPr>
          <p:cNvPr id="21" name="AutoShape 5"/>
          <p:cNvSpPr>
            <a:spLocks noChangeArrowheads="1"/>
          </p:cNvSpPr>
          <p:nvPr/>
        </p:nvSpPr>
        <p:spPr bwMode="auto">
          <a:xfrm>
            <a:off x="5728817" y="5868128"/>
            <a:ext cx="1589527"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smtClean="0"/>
              <a:t>Закрытие</a:t>
            </a:r>
          </a:p>
          <a:p>
            <a:pPr marL="177800" indent="-177800" algn="ctr"/>
            <a:r>
              <a:rPr lang="ru-RU" sz="1300" b="1" dirty="0" smtClean="0"/>
              <a:t> по МСФО</a:t>
            </a:r>
            <a:endParaRPr lang="en-US" sz="1300" b="1" dirty="0"/>
          </a:p>
        </p:txBody>
      </p:sp>
      <p:sp>
        <p:nvSpPr>
          <p:cNvPr id="22" name="Прямоугольник 21"/>
          <p:cNvSpPr/>
          <p:nvPr/>
        </p:nvSpPr>
        <p:spPr>
          <a:xfrm>
            <a:off x="541012" y="5141403"/>
            <a:ext cx="5480419" cy="830997"/>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Процесс подготовки индивидуальной отчетности по МСФО:</a:t>
            </a:r>
          </a:p>
          <a:p>
            <a:pPr marL="285750" indent="-285750">
              <a:buClr>
                <a:srgbClr val="58C1C9"/>
              </a:buClr>
              <a:buFont typeface="Wingdings" panose="05000000000000000000" pitchFamily="2" charset="2"/>
              <a:buChar char="q"/>
            </a:pPr>
            <a:endParaRPr lang="ru-RU" sz="1600" dirty="0" smtClean="0">
              <a:solidFill>
                <a:srgbClr val="234B67"/>
              </a:solidFill>
              <a:latin typeface="Tahoma" panose="020B0604030504040204" pitchFamily="34" charset="0"/>
              <a:ea typeface="Tahoma" panose="020B0604030504040204" pitchFamily="34" charset="0"/>
              <a:cs typeface="Tahoma" panose="020B0604030504040204" pitchFamily="34" charset="0"/>
            </a:endParaRPr>
          </a:p>
        </p:txBody>
      </p:sp>
      <p:sp>
        <p:nvSpPr>
          <p:cNvPr id="23" name="AutoShape 5"/>
          <p:cNvSpPr>
            <a:spLocks noChangeArrowheads="1"/>
          </p:cNvSpPr>
          <p:nvPr/>
        </p:nvSpPr>
        <p:spPr bwMode="auto">
          <a:xfrm>
            <a:off x="7291373" y="5893475"/>
            <a:ext cx="1589527"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smtClean="0"/>
              <a:t>Сбор </a:t>
            </a:r>
          </a:p>
          <a:p>
            <a:pPr marL="177800" indent="-177800" algn="ctr"/>
            <a:r>
              <a:rPr lang="ru-RU" sz="1300" b="1" dirty="0" smtClean="0"/>
              <a:t>отчетности</a:t>
            </a:r>
          </a:p>
        </p:txBody>
      </p:sp>
      <p:pic>
        <p:nvPicPr>
          <p:cNvPr id="24" name="Picture 31" descr="data001"/>
          <p:cNvPicPr>
            <a:picLocks noChangeAspect="1" noChangeArrowheads="1"/>
          </p:cNvPicPr>
          <p:nvPr/>
        </p:nvPicPr>
        <p:blipFill>
          <a:blip r:embed="rId5" cstate="print"/>
          <a:srcRect/>
          <a:stretch>
            <a:fillRect/>
          </a:stretch>
        </p:blipFill>
        <p:spPr bwMode="gray">
          <a:xfrm>
            <a:off x="4441959" y="2926272"/>
            <a:ext cx="1149940" cy="1464528"/>
          </a:xfrm>
          <a:prstGeom prst="rect">
            <a:avLst/>
          </a:prstGeom>
          <a:noFill/>
        </p:spPr>
      </p:pic>
      <p:pic>
        <p:nvPicPr>
          <p:cNvPr id="25" name="Picture 31" descr="data001"/>
          <p:cNvPicPr>
            <a:picLocks noChangeAspect="1" noChangeArrowheads="1"/>
          </p:cNvPicPr>
          <p:nvPr/>
        </p:nvPicPr>
        <p:blipFill>
          <a:blip r:embed="rId5" cstate="print"/>
          <a:srcRect/>
          <a:stretch>
            <a:fillRect/>
          </a:stretch>
        </p:blipFill>
        <p:spPr bwMode="gray">
          <a:xfrm>
            <a:off x="2871542" y="2917606"/>
            <a:ext cx="810258" cy="619994"/>
          </a:xfrm>
          <a:prstGeom prst="rect">
            <a:avLst/>
          </a:prstGeom>
          <a:noFill/>
        </p:spPr>
      </p:pic>
      <p:cxnSp>
        <p:nvCxnSpPr>
          <p:cNvPr id="26" name="Прямая со стрелкой 25"/>
          <p:cNvCxnSpPr/>
          <p:nvPr/>
        </p:nvCxnSpPr>
        <p:spPr>
          <a:xfrm>
            <a:off x="3713439" y="3256119"/>
            <a:ext cx="684547" cy="0"/>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70"/>
          <p:cNvSpPr txBox="1"/>
          <p:nvPr/>
        </p:nvSpPr>
        <p:spPr>
          <a:xfrm>
            <a:off x="2887114" y="3149498"/>
            <a:ext cx="1065968"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00" b="1" dirty="0" smtClean="0">
                <a:solidFill>
                  <a:srgbClr val="234B67"/>
                </a:solidFill>
                <a:latin typeface="Arial" charset="0"/>
              </a:rPr>
              <a:t>РСБУ</a:t>
            </a:r>
            <a:endParaRPr lang="ru-RU" sz="1400" b="1" dirty="0">
              <a:solidFill>
                <a:srgbClr val="234B67"/>
              </a:solidFill>
              <a:latin typeface="Arial" charset="0"/>
            </a:endParaRPr>
          </a:p>
        </p:txBody>
      </p:sp>
      <p:sp>
        <p:nvSpPr>
          <p:cNvPr id="29" name="TextBox 70"/>
          <p:cNvSpPr txBox="1"/>
          <p:nvPr/>
        </p:nvSpPr>
        <p:spPr>
          <a:xfrm>
            <a:off x="4744623" y="3694138"/>
            <a:ext cx="1065968" cy="3120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b="1" dirty="0" smtClean="0">
                <a:solidFill>
                  <a:srgbClr val="234B67"/>
                </a:solidFill>
                <a:latin typeface="Arial" charset="0"/>
              </a:rPr>
              <a:t>МСФО</a:t>
            </a:r>
            <a:endParaRPr lang="ru-RU" sz="1428" b="1" dirty="0">
              <a:solidFill>
                <a:srgbClr val="234B67"/>
              </a:solidFill>
              <a:latin typeface="Arial" charset="0"/>
            </a:endParaRPr>
          </a:p>
        </p:txBody>
      </p:sp>
      <p:pic>
        <p:nvPicPr>
          <p:cNvPr id="30"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3056" y="3549276"/>
            <a:ext cx="359494" cy="479325"/>
          </a:xfrm>
          <a:prstGeom prst="rect">
            <a:avLst/>
          </a:prstGeom>
        </p:spPr>
      </p:pic>
      <p:pic>
        <p:nvPicPr>
          <p:cNvPr id="31"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4877" y="4439185"/>
            <a:ext cx="359494" cy="479325"/>
          </a:xfrm>
          <a:prstGeom prst="rect">
            <a:avLst/>
          </a:prstGeom>
        </p:spPr>
      </p:pic>
      <p:sp>
        <p:nvSpPr>
          <p:cNvPr id="32" name="TextBox 70"/>
          <p:cNvSpPr txBox="1"/>
          <p:nvPr/>
        </p:nvSpPr>
        <p:spPr>
          <a:xfrm>
            <a:off x="4882245" y="4474824"/>
            <a:ext cx="974009" cy="5318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dirty="0" smtClean="0">
                <a:solidFill>
                  <a:srgbClr val="234B67"/>
                </a:solidFill>
                <a:latin typeface="Arial" charset="0"/>
              </a:rPr>
              <a:t>ПС МСФО</a:t>
            </a:r>
            <a:endParaRPr lang="ru-RU" sz="1428" dirty="0">
              <a:solidFill>
                <a:srgbClr val="234B67"/>
              </a:solidFill>
              <a:latin typeface="Arial" charset="0"/>
            </a:endParaRPr>
          </a:p>
        </p:txBody>
      </p:sp>
      <p:sp>
        <p:nvSpPr>
          <p:cNvPr id="33" name="TextBox 70"/>
          <p:cNvSpPr txBox="1"/>
          <p:nvPr/>
        </p:nvSpPr>
        <p:spPr>
          <a:xfrm>
            <a:off x="3007596" y="3630295"/>
            <a:ext cx="769169" cy="5318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dirty="0" smtClean="0">
                <a:solidFill>
                  <a:srgbClr val="234B67"/>
                </a:solidFill>
                <a:latin typeface="Arial" charset="0"/>
              </a:rPr>
              <a:t>ПС РСБУ</a:t>
            </a:r>
            <a:endParaRPr lang="ru-RU" sz="1428" dirty="0">
              <a:solidFill>
                <a:srgbClr val="234B67"/>
              </a:solidFill>
              <a:latin typeface="Arial" charset="0"/>
            </a:endParaRPr>
          </a:p>
        </p:txBody>
      </p:sp>
      <p:cxnSp>
        <p:nvCxnSpPr>
          <p:cNvPr id="35" name="Прямая со стрелкой 34"/>
          <p:cNvCxnSpPr/>
          <p:nvPr/>
        </p:nvCxnSpPr>
        <p:spPr>
          <a:xfrm flipV="1">
            <a:off x="2043625" y="4247277"/>
            <a:ext cx="2398334" cy="1920"/>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70"/>
          <p:cNvSpPr txBox="1"/>
          <p:nvPr/>
        </p:nvSpPr>
        <p:spPr>
          <a:xfrm>
            <a:off x="2895308" y="4234764"/>
            <a:ext cx="1516594"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a:solidFill>
                  <a:srgbClr val="234B67"/>
                </a:solidFill>
                <a:latin typeface="Arial" charset="0"/>
              </a:rPr>
              <a:t>т</a:t>
            </a:r>
            <a:r>
              <a:rPr lang="ru-RU" sz="1200" dirty="0" smtClean="0">
                <a:solidFill>
                  <a:srgbClr val="234B67"/>
                </a:solidFill>
                <a:latin typeface="Arial" charset="0"/>
              </a:rPr>
              <a:t>рансляция</a:t>
            </a:r>
          </a:p>
          <a:p>
            <a:pPr defTabSz="932962" fontAlgn="base">
              <a:spcBef>
                <a:spcPct val="0"/>
              </a:spcBef>
              <a:spcAft>
                <a:spcPct val="0"/>
              </a:spcAft>
            </a:pPr>
            <a:r>
              <a:rPr lang="ru-RU" sz="1200" dirty="0" smtClean="0">
                <a:solidFill>
                  <a:srgbClr val="234B67"/>
                </a:solidFill>
                <a:latin typeface="Arial" charset="0"/>
              </a:rPr>
              <a:t>(механизм «шаблонов операций»)</a:t>
            </a:r>
            <a:endParaRPr lang="ru-RU" sz="1200" dirty="0">
              <a:solidFill>
                <a:srgbClr val="234B67"/>
              </a:solidFill>
              <a:latin typeface="Arial" charset="0"/>
            </a:endParaRPr>
          </a:p>
        </p:txBody>
      </p:sp>
      <p:sp>
        <p:nvSpPr>
          <p:cNvPr id="37" name="TextBox 70"/>
          <p:cNvSpPr txBox="1"/>
          <p:nvPr/>
        </p:nvSpPr>
        <p:spPr>
          <a:xfrm>
            <a:off x="3662774" y="3250216"/>
            <a:ext cx="769169"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smtClean="0">
                <a:solidFill>
                  <a:srgbClr val="234B67"/>
                </a:solidFill>
                <a:latin typeface="Arial" charset="0"/>
              </a:rPr>
              <a:t>трансляция</a:t>
            </a:r>
            <a:endParaRPr lang="ru-RU" sz="1200" dirty="0">
              <a:solidFill>
                <a:srgbClr val="234B67"/>
              </a:solidFill>
              <a:latin typeface="Arial" charset="0"/>
            </a:endParaRPr>
          </a:p>
        </p:txBody>
      </p:sp>
      <p:sp>
        <p:nvSpPr>
          <p:cNvPr id="39" name="Заголовок 1"/>
          <p:cNvSpPr txBox="1">
            <a:spLocks/>
          </p:cNvSpPr>
          <p:nvPr/>
        </p:nvSpPr>
        <p:spPr>
          <a:xfrm>
            <a:off x="1624656" y="364300"/>
            <a:ext cx="6241710" cy="76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smtClean="0"/>
              <a:t>1. ОБЗОР СИСТЕМЫ. ПРОЦЕСС </a:t>
            </a:r>
            <a:r>
              <a:rPr lang="ru-RU" altLang="ru-RU" dirty="0"/>
              <a:t>ПОДГОТОВКИ </a:t>
            </a:r>
            <a:r>
              <a:rPr lang="ru-RU" altLang="ru-RU" dirty="0" smtClean="0"/>
              <a:t>ДАННЫХ ОТЧЁТНОСТИ МСФО В </a:t>
            </a:r>
            <a:r>
              <a:rPr lang="en-US" altLang="ru-RU" dirty="0" smtClean="0"/>
              <a:t>1C</a:t>
            </a:r>
            <a:r>
              <a:rPr lang="ru-RU" altLang="ru-RU" dirty="0" smtClean="0"/>
              <a:t> </a:t>
            </a:r>
            <a:r>
              <a:rPr lang="en-US" altLang="ru-RU" dirty="0" smtClean="0"/>
              <a:t> </a:t>
            </a:r>
            <a:r>
              <a:rPr lang="ru-RU" altLang="ru-RU" dirty="0" smtClean="0"/>
              <a:t>УХ</a:t>
            </a:r>
            <a:r>
              <a:rPr lang="en-US" altLang="ru-RU" dirty="0" smtClean="0"/>
              <a:t> </a:t>
            </a:r>
            <a:r>
              <a:rPr lang="ru-RU" altLang="ru-RU" dirty="0" smtClean="0"/>
              <a:t>ТРАНЗАКЦИОННАЯ МОДЕЛЬ</a:t>
            </a:r>
          </a:p>
        </p:txBody>
      </p:sp>
      <p:sp>
        <p:nvSpPr>
          <p:cNvPr id="34"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4</a:t>
            </a:fld>
            <a:endParaRPr lang="ru-RU" altLang="ru-RU" dirty="0"/>
          </a:p>
        </p:txBody>
      </p:sp>
    </p:spTree>
    <p:extLst>
      <p:ext uri="{BB962C8B-B14F-4D97-AF65-F5344CB8AC3E}">
        <p14:creationId xmlns:p14="http://schemas.microsoft.com/office/powerpoint/2010/main" val="331220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692275" y="152400"/>
            <a:ext cx="6408117" cy="1081088"/>
          </a:xfrm>
        </p:spPr>
        <p:txBody>
          <a:bodyPr/>
          <a:lstStyle/>
          <a:p>
            <a:r>
              <a:rPr lang="ru-RU" altLang="ru-RU" dirty="0" smtClean="0"/>
              <a:t>4. КОНСОЛИДАЦИЯ ОТЧЁТНОСТИ. ЗАГРУЗКА, СВЕРКА, УРЕГУЛИРОВАНИЕ ДАННЫХ ВГО. </a:t>
            </a:r>
          </a:p>
        </p:txBody>
      </p:sp>
      <p:sp>
        <p:nvSpPr>
          <p:cNvPr id="4" name="Номер слайда 3"/>
          <p:cNvSpPr>
            <a:spLocks noGrp="1"/>
          </p:cNvSpPr>
          <p:nvPr>
            <p:ph type="sldNum" sz="quarter" idx="11"/>
          </p:nvPr>
        </p:nvSpPr>
        <p:spPr/>
        <p:txBody>
          <a:bodyPr/>
          <a:lstStyle/>
          <a:p>
            <a:pPr>
              <a:defRPr/>
            </a:pPr>
            <a:fld id="{C590AB3C-DAE9-4B7E-9BE0-6E242061DBED}" type="slidenum">
              <a:rPr lang="ru-RU" altLang="ru-RU" smtClean="0"/>
              <a:pPr>
                <a:defRPr/>
              </a:pPr>
              <a:t>40</a:t>
            </a:fld>
            <a:endParaRPr lang="ru-RU" altLang="ru-RU" dirty="0"/>
          </a:p>
        </p:txBody>
      </p:sp>
      <p:sp>
        <p:nvSpPr>
          <p:cNvPr id="12" name="Прямоугольник 11"/>
          <p:cNvSpPr/>
          <p:nvPr/>
        </p:nvSpPr>
        <p:spPr bwMode="auto">
          <a:xfrm>
            <a:off x="522358" y="1814300"/>
            <a:ext cx="1666276" cy="990132"/>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smtClean="0">
                <a:solidFill>
                  <a:schemeClr val="tx1"/>
                </a:solidFill>
                <a:latin typeface="Arial" charset="0"/>
              </a:rPr>
              <a:t>Первичная загрузка данных по ВГО</a:t>
            </a:r>
            <a:endParaRPr kumimoji="0" lang="ru-RU" sz="1300" b="1" i="0" u="none" strike="noStrike" cap="none" normalizeH="0" baseline="0" dirty="0" smtClean="0">
              <a:ln>
                <a:noFill/>
              </a:ln>
              <a:solidFill>
                <a:schemeClr val="tx1"/>
              </a:solidFill>
              <a:effectLst/>
              <a:latin typeface="Arial" charset="0"/>
            </a:endParaRPr>
          </a:p>
        </p:txBody>
      </p:sp>
      <p:sp>
        <p:nvSpPr>
          <p:cNvPr id="13" name="Прямоугольник 12"/>
          <p:cNvSpPr/>
          <p:nvPr/>
        </p:nvSpPr>
        <p:spPr bwMode="auto">
          <a:xfrm>
            <a:off x="5004047" y="1814300"/>
            <a:ext cx="1666276" cy="990132"/>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smtClean="0">
                <a:solidFill>
                  <a:schemeClr val="tx1"/>
                </a:solidFill>
                <a:latin typeface="Arial" charset="0"/>
              </a:rPr>
              <a:t>Повторная загрузка уточненных данных по ВГО</a:t>
            </a:r>
            <a:endParaRPr kumimoji="0" lang="ru-RU" sz="1300" b="1" i="0" u="none" strike="noStrike" cap="none" normalizeH="0" baseline="0" dirty="0" smtClean="0">
              <a:ln>
                <a:noFill/>
              </a:ln>
              <a:solidFill>
                <a:schemeClr val="tx1"/>
              </a:solidFill>
              <a:effectLst/>
              <a:latin typeface="Arial" charset="0"/>
            </a:endParaRPr>
          </a:p>
        </p:txBody>
      </p:sp>
      <p:sp>
        <p:nvSpPr>
          <p:cNvPr id="14" name="Прямоугольник 13"/>
          <p:cNvSpPr/>
          <p:nvPr/>
        </p:nvSpPr>
        <p:spPr bwMode="auto">
          <a:xfrm>
            <a:off x="2835820" y="1814300"/>
            <a:ext cx="1666276" cy="990132"/>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smtClean="0">
                <a:solidFill>
                  <a:schemeClr val="tx1"/>
                </a:solidFill>
                <a:latin typeface="Arial" charset="0"/>
              </a:rPr>
              <a:t>Сверка и ввод комментариев</a:t>
            </a:r>
            <a:endParaRPr kumimoji="0" lang="ru-RU" sz="1300" b="1" i="0" u="none" strike="noStrike" cap="none" normalizeH="0" baseline="0" dirty="0" smtClean="0">
              <a:ln>
                <a:noFill/>
              </a:ln>
              <a:solidFill>
                <a:schemeClr val="tx1"/>
              </a:solidFill>
              <a:effectLst/>
              <a:latin typeface="Arial" charset="0"/>
            </a:endParaRPr>
          </a:p>
        </p:txBody>
      </p:sp>
      <p:sp>
        <p:nvSpPr>
          <p:cNvPr id="15" name="Прямоугольник 14"/>
          <p:cNvSpPr/>
          <p:nvPr/>
        </p:nvSpPr>
        <p:spPr bwMode="auto">
          <a:xfrm>
            <a:off x="7178351" y="1814300"/>
            <a:ext cx="1666276" cy="990132"/>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smtClean="0">
                <a:solidFill>
                  <a:schemeClr val="tx1"/>
                </a:solidFill>
                <a:latin typeface="Arial" charset="0"/>
              </a:rPr>
              <a:t>Анализ отчета  «Ход сверки»</a:t>
            </a:r>
            <a:endParaRPr kumimoji="0" lang="ru-RU" sz="1300" b="1" i="0" u="none" strike="noStrike" cap="none" normalizeH="0" baseline="0" dirty="0" smtClean="0">
              <a:ln>
                <a:noFill/>
              </a:ln>
              <a:solidFill>
                <a:schemeClr val="tx1"/>
              </a:solidFill>
              <a:effectLst/>
              <a:latin typeface="Arial" charset="0"/>
            </a:endParaRPr>
          </a:p>
        </p:txBody>
      </p:sp>
      <p:sp>
        <p:nvSpPr>
          <p:cNvPr id="16" name="Прямоугольник 15"/>
          <p:cNvSpPr/>
          <p:nvPr/>
        </p:nvSpPr>
        <p:spPr bwMode="auto">
          <a:xfrm>
            <a:off x="522359" y="3357757"/>
            <a:ext cx="1666276" cy="2301857"/>
          </a:xfrm>
          <a:prstGeom prst="rect">
            <a:avLst/>
          </a:prstGeom>
          <a:solidFill>
            <a:schemeClr val="bg2">
              <a:lumMod val="20000"/>
              <a:lumOff val="80000"/>
            </a:schemeClr>
          </a:solidFill>
          <a:ln>
            <a:noFill/>
            <a:headEnd type="none" w="med" len="med"/>
            <a:tailEnd type="none" w="med" len="me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smtClean="0">
                <a:solidFill>
                  <a:schemeClr val="tx1"/>
                </a:solidFill>
                <a:latin typeface="Arial" charset="0"/>
              </a:rPr>
              <a:t>Автоматический импорт или ручной ввод данных в формы сбора данных о ВГО</a:t>
            </a:r>
            <a:endParaRPr kumimoji="0" lang="ru-RU" sz="1300" b="1" i="0" u="none" strike="noStrike" cap="none" normalizeH="0" baseline="0" dirty="0" smtClean="0">
              <a:ln>
                <a:noFill/>
              </a:ln>
              <a:solidFill>
                <a:schemeClr val="tx1"/>
              </a:solidFill>
              <a:effectLst/>
              <a:latin typeface="Arial" charset="0"/>
            </a:endParaRPr>
          </a:p>
        </p:txBody>
      </p:sp>
      <p:sp>
        <p:nvSpPr>
          <p:cNvPr id="17" name="Прямоугольник 16"/>
          <p:cNvSpPr/>
          <p:nvPr/>
        </p:nvSpPr>
        <p:spPr bwMode="auto">
          <a:xfrm>
            <a:off x="2838102" y="3357784"/>
            <a:ext cx="1666276" cy="2301857"/>
          </a:xfrm>
          <a:prstGeom prst="rect">
            <a:avLst/>
          </a:prstGeom>
          <a:solidFill>
            <a:schemeClr val="bg2">
              <a:lumMod val="20000"/>
              <a:lumOff val="80000"/>
            </a:schemeClr>
          </a:solidFill>
          <a:ln>
            <a:noFill/>
            <a:headEnd type="none" w="med" len="med"/>
            <a:tailEnd type="none" w="med" len="me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smtClean="0">
                <a:solidFill>
                  <a:schemeClr val="tx1"/>
                </a:solidFill>
                <a:latin typeface="Arial" charset="0"/>
              </a:rPr>
              <a:t>Ввод комментариев по возникшим расхождениям в «Портале сверки ВГО»</a:t>
            </a:r>
            <a:endParaRPr kumimoji="0" lang="ru-RU" sz="1300" b="1" i="0" u="none" strike="noStrike" cap="none" normalizeH="0" baseline="0" dirty="0" smtClean="0">
              <a:ln>
                <a:noFill/>
              </a:ln>
              <a:solidFill>
                <a:schemeClr val="tx1"/>
              </a:solidFill>
              <a:effectLst/>
              <a:latin typeface="Arial" charset="0"/>
            </a:endParaRPr>
          </a:p>
        </p:txBody>
      </p:sp>
      <p:sp>
        <p:nvSpPr>
          <p:cNvPr id="18" name="Прямоугольник 17"/>
          <p:cNvSpPr/>
          <p:nvPr/>
        </p:nvSpPr>
        <p:spPr bwMode="auto">
          <a:xfrm>
            <a:off x="5004048" y="3356992"/>
            <a:ext cx="1666276" cy="2301857"/>
          </a:xfrm>
          <a:prstGeom prst="rect">
            <a:avLst/>
          </a:prstGeom>
          <a:solidFill>
            <a:schemeClr val="bg2">
              <a:lumMod val="20000"/>
              <a:lumOff val="80000"/>
            </a:schemeClr>
          </a:solidFill>
          <a:ln>
            <a:noFill/>
            <a:headEnd type="none" w="med" len="med"/>
            <a:tailEnd type="none" w="med" len="me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smtClean="0">
                <a:solidFill>
                  <a:schemeClr val="tx1"/>
                </a:solidFill>
                <a:latin typeface="Arial" charset="0"/>
              </a:rPr>
              <a:t>Корректировка введенных данных в формах сбора данных о ВГО и перерасчет расхождений</a:t>
            </a:r>
            <a:endParaRPr kumimoji="0" lang="ru-RU" sz="1300" b="1" i="0" u="none" strike="noStrike" cap="none" normalizeH="0" baseline="0" dirty="0" smtClean="0">
              <a:ln>
                <a:noFill/>
              </a:ln>
              <a:solidFill>
                <a:schemeClr val="tx1"/>
              </a:solidFill>
              <a:effectLst/>
              <a:latin typeface="Arial" charset="0"/>
            </a:endParaRPr>
          </a:p>
        </p:txBody>
      </p:sp>
      <p:sp>
        <p:nvSpPr>
          <p:cNvPr id="19" name="Прямоугольник 18"/>
          <p:cNvSpPr/>
          <p:nvPr/>
        </p:nvSpPr>
        <p:spPr bwMode="auto">
          <a:xfrm>
            <a:off x="7179819" y="3357758"/>
            <a:ext cx="1666276" cy="2301857"/>
          </a:xfrm>
          <a:prstGeom prst="rect">
            <a:avLst/>
          </a:prstGeom>
          <a:solidFill>
            <a:schemeClr val="bg2">
              <a:lumMod val="20000"/>
              <a:lumOff val="80000"/>
            </a:schemeClr>
          </a:solidFill>
          <a:ln>
            <a:noFill/>
            <a:headEnd type="none" w="med" len="med"/>
            <a:tailEnd type="none" w="med" len="me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smtClean="0">
                <a:solidFill>
                  <a:schemeClr val="tx1"/>
                </a:solidFill>
                <a:latin typeface="Arial" charset="0"/>
              </a:rPr>
              <a:t>Сводный анализ всех расхождений в разрезе контрагентов и счетов в одном отчете</a:t>
            </a:r>
            <a:endParaRPr kumimoji="0" lang="ru-RU" sz="1300" b="1" i="0" u="none" strike="noStrike" cap="none" normalizeH="0" baseline="0" dirty="0" smtClean="0">
              <a:ln>
                <a:noFill/>
              </a:ln>
              <a:solidFill>
                <a:schemeClr val="tx1"/>
              </a:solidFill>
              <a:effectLst/>
              <a:latin typeface="Arial" charset="0"/>
            </a:endParaRPr>
          </a:p>
        </p:txBody>
      </p:sp>
      <p:cxnSp>
        <p:nvCxnSpPr>
          <p:cNvPr id="20" name="Соединительная линия уступом 19"/>
          <p:cNvCxnSpPr>
            <a:stCxn id="12" idx="2"/>
            <a:endCxn id="16" idx="0"/>
          </p:cNvCxnSpPr>
          <p:nvPr/>
        </p:nvCxnSpPr>
        <p:spPr bwMode="auto">
          <a:xfrm rot="16200000" flipH="1">
            <a:off x="1078834" y="3081093"/>
            <a:ext cx="553325" cy="1"/>
          </a:xfrm>
          <a:prstGeom prst="bentConnector3">
            <a:avLst>
              <a:gd name="adj1" fmla="val 50000"/>
            </a:avLst>
          </a:prstGeom>
          <a:ln>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23" name="Соединительная линия уступом 22"/>
          <p:cNvCxnSpPr>
            <a:stCxn id="14" idx="2"/>
            <a:endCxn id="17" idx="0"/>
          </p:cNvCxnSpPr>
          <p:nvPr/>
        </p:nvCxnSpPr>
        <p:spPr bwMode="auto">
          <a:xfrm rot="16200000" flipH="1">
            <a:off x="3393423" y="3079967"/>
            <a:ext cx="553352" cy="2282"/>
          </a:xfrm>
          <a:prstGeom prst="bentConnector3">
            <a:avLst>
              <a:gd name="adj1" fmla="val 50000"/>
            </a:avLst>
          </a:prstGeom>
          <a:ln>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28" name="Соединительная линия уступом 27"/>
          <p:cNvCxnSpPr>
            <a:stCxn id="13" idx="2"/>
            <a:endCxn id="18" idx="0"/>
          </p:cNvCxnSpPr>
          <p:nvPr/>
        </p:nvCxnSpPr>
        <p:spPr bwMode="auto">
          <a:xfrm rot="16200000" flipH="1">
            <a:off x="5560905" y="3080711"/>
            <a:ext cx="552560" cy="1"/>
          </a:xfrm>
          <a:prstGeom prst="bentConnector3">
            <a:avLst>
              <a:gd name="adj1" fmla="val 50000"/>
            </a:avLst>
          </a:prstGeom>
          <a:ln>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31" name="Соединительная линия уступом 30"/>
          <p:cNvCxnSpPr>
            <a:stCxn id="15" idx="2"/>
            <a:endCxn id="19" idx="0"/>
          </p:cNvCxnSpPr>
          <p:nvPr/>
        </p:nvCxnSpPr>
        <p:spPr bwMode="auto">
          <a:xfrm rot="16200000" flipH="1">
            <a:off x="7735560" y="3080361"/>
            <a:ext cx="553326" cy="1468"/>
          </a:xfrm>
          <a:prstGeom prst="bentConnector3">
            <a:avLst>
              <a:gd name="adj1" fmla="val 50000"/>
            </a:avLst>
          </a:prstGeom>
          <a:ln>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56" name="Прямая со стрелкой 55"/>
          <p:cNvCxnSpPr>
            <a:stCxn id="12" idx="3"/>
            <a:endCxn id="14" idx="1"/>
          </p:cNvCxnSpPr>
          <p:nvPr/>
        </p:nvCxnSpPr>
        <p:spPr bwMode="auto">
          <a:xfrm>
            <a:off x="2188634" y="2309366"/>
            <a:ext cx="647186" cy="0"/>
          </a:xfrm>
          <a:prstGeom prst="straightConnector1">
            <a:avLst/>
          </a:prstGeom>
          <a:ln>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a:stCxn id="14" idx="3"/>
            <a:endCxn id="13" idx="1"/>
          </p:cNvCxnSpPr>
          <p:nvPr/>
        </p:nvCxnSpPr>
        <p:spPr bwMode="auto">
          <a:xfrm>
            <a:off x="4502096" y="2309366"/>
            <a:ext cx="501951" cy="0"/>
          </a:xfrm>
          <a:prstGeom prst="straightConnector1">
            <a:avLst/>
          </a:prstGeom>
          <a:ln>
            <a:headEnd type="none" w="med" len="med"/>
            <a:tailEnd type="arrow"/>
          </a:ln>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6343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215662"/>
            <a:ext cx="6510836" cy="3168352"/>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bwMode="auto">
          <a:xfrm>
            <a:off x="1493659" y="4496740"/>
            <a:ext cx="1276262" cy="1831491"/>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В портале сверки ВГО предусмотрены фильтры, позволяющие делать отбор расхождений по определенным условиям</a:t>
            </a:r>
            <a:endParaRPr kumimoji="0" lang="ru-RU" sz="1300" b="0" i="0" u="none" strike="noStrike" cap="none" normalizeH="0" baseline="0" dirty="0" smtClean="0">
              <a:ln>
                <a:noFill/>
              </a:ln>
              <a:solidFill>
                <a:schemeClr val="tx1"/>
              </a:solidFill>
              <a:effectLst/>
              <a:latin typeface="Arial" charset="0"/>
            </a:endParaRPr>
          </a:p>
        </p:txBody>
      </p:sp>
      <p:sp>
        <p:nvSpPr>
          <p:cNvPr id="8" name="Прямоугольник 7"/>
          <p:cNvSpPr/>
          <p:nvPr/>
        </p:nvSpPr>
        <p:spPr bwMode="auto">
          <a:xfrm>
            <a:off x="3098518" y="4451018"/>
            <a:ext cx="1345589" cy="1862865"/>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Можно вывести расхождения, которые не прокомментированы и при этом выше определенного порога</a:t>
            </a:r>
            <a:endParaRPr kumimoji="0" lang="ru-RU" sz="1300" b="0" i="0" u="none" strike="noStrike" cap="none" normalizeH="0" baseline="0" dirty="0" smtClean="0">
              <a:ln>
                <a:noFill/>
              </a:ln>
              <a:solidFill>
                <a:schemeClr val="tx1"/>
              </a:solidFill>
              <a:effectLst/>
              <a:latin typeface="Arial" charset="0"/>
            </a:endParaRPr>
          </a:p>
        </p:txBody>
      </p:sp>
      <p:sp>
        <p:nvSpPr>
          <p:cNvPr id="9" name="Прямоугольник 8"/>
          <p:cNvSpPr/>
          <p:nvPr/>
        </p:nvSpPr>
        <p:spPr bwMode="auto">
          <a:xfrm>
            <a:off x="4822148" y="4441675"/>
            <a:ext cx="1242138" cy="1862865"/>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М</a:t>
            </a:r>
            <a:r>
              <a:rPr lang="ru-RU" sz="1300" dirty="0" smtClean="0">
                <a:solidFill>
                  <a:schemeClr val="tx1"/>
                </a:solidFill>
                <a:latin typeface="Arial" charset="0"/>
              </a:rPr>
              <a:t>ожно отобразить расхождения, по которым стороны не согласны друг с другом (спор), или сделать другой отбор</a:t>
            </a:r>
            <a:endParaRPr kumimoji="0" lang="ru-RU" sz="1300" b="0" i="0" u="none" strike="noStrike" cap="none" normalizeH="0" baseline="0" dirty="0" smtClean="0">
              <a:ln>
                <a:noFill/>
              </a:ln>
              <a:solidFill>
                <a:schemeClr val="tx1"/>
              </a:solidFill>
              <a:effectLst/>
              <a:latin typeface="Arial" charset="0"/>
            </a:endParaRPr>
          </a:p>
        </p:txBody>
      </p:sp>
      <p:sp>
        <p:nvSpPr>
          <p:cNvPr id="10" name="Прямоугольник 9"/>
          <p:cNvSpPr/>
          <p:nvPr/>
        </p:nvSpPr>
        <p:spPr bwMode="auto">
          <a:xfrm>
            <a:off x="6431505" y="4437112"/>
            <a:ext cx="1242138" cy="1867428"/>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smtClean="0">
                <a:solidFill>
                  <a:schemeClr val="tx1"/>
                </a:solidFill>
                <a:latin typeface="Arial" charset="0"/>
              </a:rPr>
              <a:t>Все расхождения  можно списать на отдельный счет, заданный в настройках шаблона сверки.</a:t>
            </a:r>
            <a:endParaRPr kumimoji="0" lang="ru-RU" sz="1300" b="0" i="0" u="none" strike="noStrike" cap="none" normalizeH="0" baseline="0" dirty="0" smtClean="0">
              <a:ln>
                <a:noFill/>
              </a:ln>
              <a:solidFill>
                <a:schemeClr val="tx1"/>
              </a:solidFill>
              <a:effectLst/>
              <a:latin typeface="Arial" charset="0"/>
            </a:endParaRPr>
          </a:p>
        </p:txBody>
      </p:sp>
      <p:cxnSp>
        <p:nvCxnSpPr>
          <p:cNvPr id="11" name="Прямая со стрелкой 10"/>
          <p:cNvCxnSpPr>
            <a:stCxn id="7" idx="3"/>
            <a:endCxn id="8" idx="1"/>
          </p:cNvCxnSpPr>
          <p:nvPr/>
        </p:nvCxnSpPr>
        <p:spPr bwMode="auto">
          <a:xfrm flipV="1">
            <a:off x="2769920" y="5382451"/>
            <a:ext cx="328598" cy="30035"/>
          </a:xfrm>
          <a:prstGeom prst="straightConnector1">
            <a:avLst/>
          </a:prstGeom>
          <a:ln>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8" idx="3"/>
            <a:endCxn id="9" idx="1"/>
          </p:cNvCxnSpPr>
          <p:nvPr/>
        </p:nvCxnSpPr>
        <p:spPr bwMode="auto">
          <a:xfrm flipV="1">
            <a:off x="4444106" y="5373108"/>
            <a:ext cx="378042" cy="9343"/>
          </a:xfrm>
          <a:prstGeom prst="straightConnector1">
            <a:avLst/>
          </a:prstGeom>
          <a:ln>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9" idx="3"/>
            <a:endCxn id="10" idx="1"/>
          </p:cNvCxnSpPr>
          <p:nvPr/>
        </p:nvCxnSpPr>
        <p:spPr bwMode="auto">
          <a:xfrm flipV="1">
            <a:off x="6064287" y="5370827"/>
            <a:ext cx="367219" cy="2281"/>
          </a:xfrm>
          <a:prstGeom prst="straightConnector1">
            <a:avLst/>
          </a:prstGeom>
          <a:ln>
            <a:headEnd type="none" w="med" len="med"/>
            <a:tailEnd type="arrow"/>
          </a:ln>
          <a:extLst/>
        </p:spPr>
        <p:style>
          <a:lnRef idx="1">
            <a:schemeClr val="accent1"/>
          </a:lnRef>
          <a:fillRef idx="0">
            <a:schemeClr val="accent1"/>
          </a:fillRef>
          <a:effectRef idx="0">
            <a:schemeClr val="accent1"/>
          </a:effectRef>
          <a:fontRef idx="minor">
            <a:schemeClr val="tx1"/>
          </a:fontRef>
        </p:style>
      </p:cxnSp>
      <p:sp>
        <p:nvSpPr>
          <p:cNvPr id="15"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en-US" dirty="0" smtClean="0"/>
              <a:t>4. КОНСОЛИДАЦИЯ ОТЧЁТНОСТИ. ПОРТАЛ СВЕРКИ ВГО.</a:t>
            </a:r>
            <a:endParaRPr lang="ru-RU" altLang="ru-RU" dirty="0"/>
          </a:p>
        </p:txBody>
      </p:sp>
      <p:sp>
        <p:nvSpPr>
          <p:cNvPr id="14"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41</a:t>
            </a:fld>
            <a:endParaRPr lang="ru-RU" altLang="ru-RU" dirty="0"/>
          </a:p>
        </p:txBody>
      </p:sp>
    </p:spTree>
    <p:extLst>
      <p:ext uri="{BB962C8B-B14F-4D97-AF65-F5344CB8AC3E}">
        <p14:creationId xmlns:p14="http://schemas.microsoft.com/office/powerpoint/2010/main" val="18169566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692275" y="152400"/>
            <a:ext cx="6048077" cy="1081088"/>
          </a:xfrm>
        </p:spPr>
        <p:txBody>
          <a:bodyPr/>
          <a:lstStyle/>
          <a:p>
            <a:r>
              <a:rPr lang="ru-RU" altLang="en-US" dirty="0" smtClean="0"/>
              <a:t>4. КОНСОЛИДАЦИЯ ОТЧЁТНОСТИ. МАСТЕР УРЕГУЛИРОВАНИЯ.</a:t>
            </a:r>
            <a:endParaRPr lang="ru-RU" altLang="ru-RU" dirty="0" smtClean="0"/>
          </a:p>
        </p:txBody>
      </p:sp>
      <p:sp>
        <p:nvSpPr>
          <p:cNvPr id="39" name="Прямоугольник 38"/>
          <p:cNvSpPr/>
          <p:nvPr/>
        </p:nvSpPr>
        <p:spPr bwMode="auto">
          <a:xfrm>
            <a:off x="221801" y="4765861"/>
            <a:ext cx="1944216" cy="1831491"/>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smtClean="0">
                <a:ln>
                  <a:noFill/>
                </a:ln>
                <a:solidFill>
                  <a:schemeClr val="tx1"/>
                </a:solidFill>
                <a:effectLst/>
                <a:latin typeface="Arial" charset="0"/>
              </a:rPr>
              <a:t>Мастер урегулирования</a:t>
            </a:r>
            <a:r>
              <a:rPr kumimoji="0" lang="ru-RU" sz="1300" b="0" i="0" u="none" strike="noStrike" cap="none" normalizeH="0" dirty="0" smtClean="0">
                <a:ln>
                  <a:noFill/>
                </a:ln>
                <a:solidFill>
                  <a:schemeClr val="tx1"/>
                </a:solidFill>
                <a:effectLst/>
                <a:latin typeface="Arial" charset="0"/>
              </a:rPr>
              <a:t> ВГО проводит принудительное урегулирование расхождений, сумма которых ниже порога существенности</a:t>
            </a:r>
            <a:endParaRPr kumimoji="0" lang="ru-RU" sz="1300" b="0" i="0" u="none" strike="noStrike" cap="none" normalizeH="0" baseline="0" dirty="0" smtClean="0">
              <a:ln>
                <a:noFill/>
              </a:ln>
              <a:solidFill>
                <a:schemeClr val="tx1"/>
              </a:solidFill>
              <a:effectLst/>
              <a:latin typeface="Arial" charset="0"/>
            </a:endParaRPr>
          </a:p>
        </p:txBody>
      </p:sp>
      <p:sp>
        <p:nvSpPr>
          <p:cNvPr id="42" name="Прямоугольник 41"/>
          <p:cNvSpPr/>
          <p:nvPr/>
        </p:nvSpPr>
        <p:spPr bwMode="auto">
          <a:xfrm>
            <a:off x="2431024" y="4742651"/>
            <a:ext cx="2016224" cy="1862865"/>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smtClean="0">
                <a:ln>
                  <a:noFill/>
                </a:ln>
                <a:solidFill>
                  <a:schemeClr val="tx1"/>
                </a:solidFill>
                <a:effectLst/>
                <a:latin typeface="Arial" charset="0"/>
              </a:rPr>
              <a:t>Порог существенности</a:t>
            </a:r>
            <a:r>
              <a:rPr kumimoji="0" lang="ru-RU" sz="1300" b="0" i="0" u="none" strike="noStrike" cap="none" normalizeH="0" dirty="0" smtClean="0">
                <a:ln>
                  <a:noFill/>
                </a:ln>
                <a:solidFill>
                  <a:schemeClr val="tx1"/>
                </a:solidFill>
                <a:effectLst/>
                <a:latin typeface="Arial" charset="0"/>
              </a:rPr>
              <a:t> устанавливается как процент от средней величины операций на вкладке «Автоматическое урегулирование» в «Шаблоне сверки»</a:t>
            </a:r>
            <a:endParaRPr kumimoji="0" lang="ru-RU" sz="1300" b="0" i="0" u="none" strike="noStrike" cap="none" normalizeH="0" baseline="0" dirty="0" smtClean="0">
              <a:ln>
                <a:noFill/>
              </a:ln>
              <a:solidFill>
                <a:schemeClr val="tx1"/>
              </a:solidFill>
              <a:effectLst/>
              <a:latin typeface="Arial" charset="0"/>
            </a:endParaRPr>
          </a:p>
        </p:txBody>
      </p:sp>
      <p:sp>
        <p:nvSpPr>
          <p:cNvPr id="43" name="Прямоугольник 42"/>
          <p:cNvSpPr/>
          <p:nvPr/>
        </p:nvSpPr>
        <p:spPr bwMode="auto">
          <a:xfrm>
            <a:off x="4799124" y="4733308"/>
            <a:ext cx="1872208" cy="1862865"/>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smtClean="0">
                <a:ln>
                  <a:noFill/>
                </a:ln>
                <a:solidFill>
                  <a:schemeClr val="tx1"/>
                </a:solidFill>
                <a:effectLst/>
                <a:latin typeface="Arial" charset="0"/>
              </a:rPr>
              <a:t>Способ урегулирования определяет</a:t>
            </a:r>
            <a:r>
              <a:rPr kumimoji="0" lang="ru-RU" sz="1300" b="0" i="0" u="none" strike="noStrike" cap="none" normalizeH="0" dirty="0" smtClean="0">
                <a:ln>
                  <a:noFill/>
                </a:ln>
                <a:solidFill>
                  <a:schemeClr val="tx1"/>
                </a:solidFill>
                <a:effectLst/>
                <a:latin typeface="Arial" charset="0"/>
              </a:rPr>
              <a:t> в каком обществе проводится операция по доначислению внутригрупповых операций</a:t>
            </a:r>
            <a:endParaRPr kumimoji="0" lang="ru-RU" sz="1300" b="0" i="0" u="none" strike="noStrike" cap="none" normalizeH="0" baseline="0" dirty="0" smtClean="0">
              <a:ln>
                <a:noFill/>
              </a:ln>
              <a:solidFill>
                <a:schemeClr val="tx1"/>
              </a:solidFill>
              <a:effectLst/>
              <a:latin typeface="Arial" charset="0"/>
            </a:endParaRPr>
          </a:p>
        </p:txBody>
      </p:sp>
      <p:sp>
        <p:nvSpPr>
          <p:cNvPr id="45" name="Прямоугольник 44"/>
          <p:cNvSpPr/>
          <p:nvPr/>
        </p:nvSpPr>
        <p:spPr bwMode="auto">
          <a:xfrm>
            <a:off x="6976120" y="4720582"/>
            <a:ext cx="1886640" cy="1867428"/>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smtClean="0">
                <a:ln>
                  <a:noFill/>
                </a:ln>
                <a:solidFill>
                  <a:schemeClr val="tx1"/>
                </a:solidFill>
                <a:effectLst/>
                <a:latin typeface="Arial" charset="0"/>
              </a:rPr>
              <a:t>При выборе способа «По максимальному значению»</a:t>
            </a:r>
            <a:r>
              <a:rPr kumimoji="0" lang="ru-RU" sz="1300" b="0" i="0" u="none" strike="noStrike" cap="none" normalizeH="0" dirty="0" smtClean="0">
                <a:ln>
                  <a:noFill/>
                </a:ln>
                <a:solidFill>
                  <a:schemeClr val="tx1"/>
                </a:solidFill>
                <a:effectLst/>
                <a:latin typeface="Arial" charset="0"/>
              </a:rPr>
              <a:t> сумма ВГО в обществе с максимальным значением считается верной, а в другом обществе проводится доначисление</a:t>
            </a:r>
            <a:endParaRPr kumimoji="0" lang="ru-RU" sz="1300" b="0" i="0" u="none" strike="noStrike" cap="none" normalizeH="0" baseline="0" dirty="0" smtClean="0">
              <a:ln>
                <a:noFill/>
              </a:ln>
              <a:solidFill>
                <a:schemeClr val="tx1"/>
              </a:solidFill>
              <a:effectLst/>
              <a:latin typeface="Arial" charset="0"/>
            </a:endParaRPr>
          </a:p>
        </p:txBody>
      </p:sp>
      <p:cxnSp>
        <p:nvCxnSpPr>
          <p:cNvPr id="46" name="Прямая со стрелкой 45"/>
          <p:cNvCxnSpPr>
            <a:stCxn id="39" idx="3"/>
            <a:endCxn id="42" idx="1"/>
          </p:cNvCxnSpPr>
          <p:nvPr/>
        </p:nvCxnSpPr>
        <p:spPr bwMode="auto">
          <a:xfrm flipV="1">
            <a:off x="2166017" y="5674084"/>
            <a:ext cx="265007" cy="7523"/>
          </a:xfrm>
          <a:prstGeom prst="straightConnector1">
            <a:avLst/>
          </a:prstGeom>
          <a:ln>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stCxn id="42" idx="3"/>
            <a:endCxn id="43" idx="1"/>
          </p:cNvCxnSpPr>
          <p:nvPr/>
        </p:nvCxnSpPr>
        <p:spPr bwMode="auto">
          <a:xfrm flipV="1">
            <a:off x="4447248" y="5664741"/>
            <a:ext cx="351876" cy="9343"/>
          </a:xfrm>
          <a:prstGeom prst="straightConnector1">
            <a:avLst/>
          </a:prstGeom>
          <a:ln>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a:stCxn id="43" idx="3"/>
            <a:endCxn id="45" idx="1"/>
          </p:cNvCxnSpPr>
          <p:nvPr/>
        </p:nvCxnSpPr>
        <p:spPr bwMode="auto">
          <a:xfrm flipV="1">
            <a:off x="6671332" y="5654296"/>
            <a:ext cx="304788" cy="10445"/>
          </a:xfrm>
          <a:prstGeom prst="straightConnector1">
            <a:avLst/>
          </a:prstGeom>
          <a:ln>
            <a:headEnd type="none" w="med" len="med"/>
            <a:tailEnd type="arrow"/>
          </a:ln>
          <a:extLst/>
        </p:spPr>
        <p:style>
          <a:lnRef idx="1">
            <a:schemeClr val="accent1"/>
          </a:lnRef>
          <a:fillRef idx="0">
            <a:schemeClr val="accent1"/>
          </a:fillRef>
          <a:effectRef idx="0">
            <a:schemeClr val="accent1"/>
          </a:effectRef>
          <a:fontRef idx="minor">
            <a:schemeClr val="tx1"/>
          </a:fontRef>
        </p:style>
      </p:cxnSp>
      <p:sp>
        <p:nvSpPr>
          <p:cNvPr id="12"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42</a:t>
            </a:fld>
            <a:endParaRPr lang="ru-RU" alt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583" y="1052736"/>
            <a:ext cx="5887949" cy="3537823"/>
          </a:xfrm>
          <a:prstGeom prst="rect">
            <a:avLst/>
          </a:prstGeom>
        </p:spPr>
      </p:pic>
    </p:spTree>
    <p:extLst>
      <p:ext uri="{BB962C8B-B14F-4D97-AF65-F5344CB8AC3E}">
        <p14:creationId xmlns:p14="http://schemas.microsoft.com/office/powerpoint/2010/main" val="25816345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619672" y="188640"/>
            <a:ext cx="6552728" cy="1081088"/>
          </a:xfrm>
        </p:spPr>
        <p:txBody>
          <a:bodyPr/>
          <a:lstStyle/>
          <a:p>
            <a:r>
              <a:rPr lang="ru-RU" altLang="en-US" dirty="0" smtClean="0"/>
              <a:t>4. КОНСОЛИДАЦИЯ. ПОРТАЛ СВЕРКИ ВГО.</a:t>
            </a:r>
            <a:endParaRPr lang="ru-RU" altLang="ru-RU" dirty="0" smtClean="0"/>
          </a:p>
        </p:txBody>
      </p:sp>
      <p:sp>
        <p:nvSpPr>
          <p:cNvPr id="39" name="Прямоугольник 38"/>
          <p:cNvSpPr/>
          <p:nvPr/>
        </p:nvSpPr>
        <p:spPr bwMode="auto">
          <a:xfrm>
            <a:off x="345315" y="5445224"/>
            <a:ext cx="2282469" cy="1224136"/>
          </a:xfrm>
          <a:prstGeom prst="rect">
            <a:avLst/>
          </a:prstGeom>
          <a:solidFill>
            <a:schemeClr val="accent5"/>
          </a:solidFill>
          <a:ln>
            <a:solidFill>
              <a:schemeClr val="accent5">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smtClean="0">
                <a:solidFill>
                  <a:schemeClr val="tx1"/>
                </a:solidFill>
                <a:latin typeface="Arial" charset="0"/>
              </a:rPr>
              <a:t>Для каждого расхождения, которое не было урегулировано путем перезагрузки ФСД нужно выбрать причину</a:t>
            </a:r>
            <a:endParaRPr kumimoji="0" lang="ru-RU" sz="1300" b="1" i="0" u="none" strike="noStrike" cap="none" normalizeH="0" baseline="0" dirty="0" smtClean="0">
              <a:ln>
                <a:noFill/>
              </a:ln>
              <a:solidFill>
                <a:schemeClr val="tx1"/>
              </a:solidFill>
              <a:effectLst/>
              <a:latin typeface="Arial" charset="0"/>
            </a:endParaRPr>
          </a:p>
        </p:txBody>
      </p:sp>
      <p:sp>
        <p:nvSpPr>
          <p:cNvPr id="42" name="Прямоугольник 41"/>
          <p:cNvSpPr/>
          <p:nvPr/>
        </p:nvSpPr>
        <p:spPr bwMode="auto">
          <a:xfrm>
            <a:off x="3287147" y="5445224"/>
            <a:ext cx="2304256" cy="1215015"/>
          </a:xfrm>
          <a:prstGeom prst="rect">
            <a:avLst/>
          </a:prstGeom>
          <a:solidFill>
            <a:schemeClr val="accent5"/>
          </a:solidFill>
          <a:ln>
            <a:solidFill>
              <a:schemeClr val="accent5">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smtClean="0">
                <a:solidFill>
                  <a:schemeClr val="tx1"/>
                </a:solidFill>
                <a:latin typeface="Arial" charset="0"/>
              </a:rPr>
              <a:t>Причина расхождения задает автоматическую проводку по урегулированию расхождению</a:t>
            </a:r>
            <a:endParaRPr kumimoji="0" lang="ru-RU" sz="1300" b="1" i="0" u="none" strike="noStrike" cap="none" normalizeH="0" baseline="0" dirty="0" smtClean="0">
              <a:ln>
                <a:noFill/>
              </a:ln>
              <a:solidFill>
                <a:schemeClr val="tx1"/>
              </a:solidFill>
              <a:effectLst/>
              <a:latin typeface="Arial" charset="0"/>
            </a:endParaRPr>
          </a:p>
        </p:txBody>
      </p:sp>
      <p:cxnSp>
        <p:nvCxnSpPr>
          <p:cNvPr id="46" name="Прямая со стрелкой 45"/>
          <p:cNvCxnSpPr>
            <a:stCxn id="39" idx="3"/>
            <a:endCxn id="42" idx="1"/>
          </p:cNvCxnSpPr>
          <p:nvPr/>
        </p:nvCxnSpPr>
        <p:spPr bwMode="auto">
          <a:xfrm flipV="1">
            <a:off x="2627784" y="6052732"/>
            <a:ext cx="659363" cy="4560"/>
          </a:xfrm>
          <a:prstGeom prst="straightConnector1">
            <a:avLst/>
          </a:prstGeom>
          <a:ln>
            <a:headEnd type="none" w="med" len="med"/>
            <a:tailEnd type="arrow"/>
          </a:ln>
          <a:extLst/>
        </p:spPr>
        <p:style>
          <a:lnRef idx="1">
            <a:schemeClr val="accent1"/>
          </a:lnRef>
          <a:fillRef idx="0">
            <a:schemeClr val="accent1"/>
          </a:fillRef>
          <a:effectRef idx="0">
            <a:schemeClr val="accent1"/>
          </a:effectRef>
          <a:fontRef idx="minor">
            <a:schemeClr val="tx1"/>
          </a:fontRef>
        </p:style>
      </p:cxn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86" y="1484784"/>
            <a:ext cx="8256378" cy="3504086"/>
          </a:xfrm>
          <a:prstGeom prst="rect">
            <a:avLst/>
          </a:prstGeom>
        </p:spPr>
      </p:pic>
      <p:sp>
        <p:nvSpPr>
          <p:cNvPr id="13" name="Прямоугольник 12"/>
          <p:cNvSpPr/>
          <p:nvPr/>
        </p:nvSpPr>
        <p:spPr bwMode="auto">
          <a:xfrm>
            <a:off x="6228184" y="5445224"/>
            <a:ext cx="2339280" cy="1193630"/>
          </a:xfrm>
          <a:prstGeom prst="rect">
            <a:avLst/>
          </a:prstGeom>
          <a:solidFill>
            <a:schemeClr val="accent5"/>
          </a:solidFill>
          <a:ln>
            <a:solidFill>
              <a:schemeClr val="accent5">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smtClean="0">
                <a:solidFill>
                  <a:schemeClr val="tx1"/>
                </a:solidFill>
                <a:latin typeface="Arial" charset="0"/>
              </a:rPr>
              <a:t>Справочник «Причины расхождений» содержит список возможных причин</a:t>
            </a:r>
            <a:endParaRPr kumimoji="0" lang="ru-RU" sz="1300" b="1" i="0" u="none" strike="noStrike" cap="none" normalizeH="0" baseline="0" dirty="0" smtClean="0">
              <a:ln>
                <a:noFill/>
              </a:ln>
              <a:solidFill>
                <a:schemeClr val="tx1"/>
              </a:solidFill>
              <a:effectLst/>
              <a:latin typeface="Arial" charset="0"/>
            </a:endParaRPr>
          </a:p>
        </p:txBody>
      </p:sp>
      <p:cxnSp>
        <p:nvCxnSpPr>
          <p:cNvPr id="20" name="Прямая со стрелкой 19"/>
          <p:cNvCxnSpPr>
            <a:stCxn id="42" idx="3"/>
            <a:endCxn id="13" idx="1"/>
          </p:cNvCxnSpPr>
          <p:nvPr/>
        </p:nvCxnSpPr>
        <p:spPr bwMode="auto">
          <a:xfrm flipV="1">
            <a:off x="5591403" y="6042039"/>
            <a:ext cx="636781" cy="10693"/>
          </a:xfrm>
          <a:prstGeom prst="straightConnector1">
            <a:avLst/>
          </a:prstGeom>
          <a:ln>
            <a:headEnd type="none" w="med" len="med"/>
            <a:tailEnd type="arrow"/>
          </a:ln>
          <a:extLst/>
        </p:spPr>
        <p:style>
          <a:lnRef idx="1">
            <a:schemeClr val="accent1"/>
          </a:lnRef>
          <a:fillRef idx="0">
            <a:schemeClr val="accent1"/>
          </a:fillRef>
          <a:effectRef idx="0">
            <a:schemeClr val="accent1"/>
          </a:effectRef>
          <a:fontRef idx="minor">
            <a:schemeClr val="tx1"/>
          </a:fontRef>
        </p:style>
      </p:cxnSp>
      <p:sp>
        <p:nvSpPr>
          <p:cNvPr id="25"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43</a:t>
            </a:fld>
            <a:endParaRPr lang="ru-RU" altLang="ru-RU" dirty="0"/>
          </a:p>
        </p:txBody>
      </p:sp>
    </p:spTree>
    <p:extLst>
      <p:ext uri="{BB962C8B-B14F-4D97-AF65-F5344CB8AC3E}">
        <p14:creationId xmlns:p14="http://schemas.microsoft.com/office/powerpoint/2010/main" val="42731332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bwMode="auto">
          <a:xfrm>
            <a:off x="3943459" y="1207316"/>
            <a:ext cx="1249706" cy="990132"/>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smtClean="0">
                <a:solidFill>
                  <a:schemeClr val="tx1"/>
                </a:solidFill>
                <a:latin typeface="Arial" charset="0"/>
              </a:rPr>
              <a:t>Методы расчета нереализованной прибыли (НРП)</a:t>
            </a:r>
            <a:endParaRPr kumimoji="0" lang="ru-RU" sz="1300" b="0" i="0" u="none" strike="noStrike" cap="none" normalizeH="0" baseline="0" dirty="0" smtClean="0">
              <a:ln>
                <a:noFill/>
              </a:ln>
              <a:solidFill>
                <a:schemeClr val="tx1"/>
              </a:solidFill>
              <a:effectLst/>
              <a:latin typeface="Arial" charset="0"/>
            </a:endParaRPr>
          </a:p>
        </p:txBody>
      </p:sp>
      <p:sp>
        <p:nvSpPr>
          <p:cNvPr id="7" name="Прямоугольник 6"/>
          <p:cNvSpPr/>
          <p:nvPr/>
        </p:nvSpPr>
        <p:spPr bwMode="auto">
          <a:xfrm>
            <a:off x="1455939" y="1878047"/>
            <a:ext cx="1182197" cy="990132"/>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smtClean="0">
                <a:ln>
                  <a:noFill/>
                </a:ln>
                <a:solidFill>
                  <a:schemeClr val="tx1"/>
                </a:solidFill>
                <a:effectLst/>
                <a:latin typeface="Arial" charset="0"/>
              </a:rPr>
              <a:t>Нормативная маржа</a:t>
            </a:r>
          </a:p>
        </p:txBody>
      </p:sp>
      <p:sp>
        <p:nvSpPr>
          <p:cNvPr id="8" name="Прямоугольник 7"/>
          <p:cNvSpPr/>
          <p:nvPr/>
        </p:nvSpPr>
        <p:spPr bwMode="auto">
          <a:xfrm>
            <a:off x="6390497" y="1880202"/>
            <a:ext cx="1182197" cy="987978"/>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smtClean="0">
                <a:ln>
                  <a:noFill/>
                </a:ln>
                <a:solidFill>
                  <a:schemeClr val="tx1"/>
                </a:solidFill>
                <a:effectLst/>
                <a:latin typeface="Arial" charset="0"/>
              </a:rPr>
              <a:t>Сообщенная себестоимость</a:t>
            </a:r>
          </a:p>
        </p:txBody>
      </p:sp>
      <p:sp>
        <p:nvSpPr>
          <p:cNvPr id="9" name="Прямоугольник 8"/>
          <p:cNvSpPr/>
          <p:nvPr/>
        </p:nvSpPr>
        <p:spPr bwMode="auto">
          <a:xfrm>
            <a:off x="6384154" y="4977408"/>
            <a:ext cx="1201985" cy="1410074"/>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dirty="0" smtClean="0">
                <a:solidFill>
                  <a:schemeClr val="tx1"/>
                </a:solidFill>
                <a:latin typeface="Arial" charset="0"/>
              </a:rPr>
              <a:t> Определяется вводом </a:t>
            </a:r>
            <a:r>
              <a:rPr lang="ru-RU" sz="1300" dirty="0">
                <a:solidFill>
                  <a:schemeClr val="tx1"/>
                </a:solidFill>
                <a:latin typeface="Arial" charset="0"/>
              </a:rPr>
              <a:t>информации в формы сбора данных (ФСД)</a:t>
            </a:r>
          </a:p>
          <a:p>
            <a:pPr marR="0" algn="ctr" defTabSz="914400" rtl="0" eaLnBrk="1" fontAlgn="base" latinLnBrk="0" hangingPunct="1">
              <a:lnSpc>
                <a:spcPct val="90000"/>
              </a:lnSpc>
              <a:spcBef>
                <a:spcPct val="50000"/>
              </a:spcBef>
              <a:spcAft>
                <a:spcPct val="0"/>
              </a:spcAft>
              <a:buClrTx/>
              <a:buSzTx/>
              <a:tabLst/>
            </a:pPr>
            <a:endParaRPr kumimoji="0" lang="ru-RU" sz="1300" b="0" i="0" u="none" strike="noStrike" cap="none" normalizeH="0" baseline="0" dirty="0" smtClean="0">
              <a:ln>
                <a:noFill/>
              </a:ln>
              <a:solidFill>
                <a:schemeClr val="tx1"/>
              </a:solidFill>
              <a:effectLst/>
              <a:latin typeface="Arial" charset="0"/>
            </a:endParaRPr>
          </a:p>
        </p:txBody>
      </p:sp>
      <p:sp>
        <p:nvSpPr>
          <p:cNvPr id="10" name="Прямоугольник 9"/>
          <p:cNvSpPr/>
          <p:nvPr/>
        </p:nvSpPr>
        <p:spPr bwMode="auto">
          <a:xfrm>
            <a:off x="1442494" y="3172926"/>
            <a:ext cx="1209088" cy="1332165"/>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dirty="0">
                <a:solidFill>
                  <a:schemeClr val="tx1"/>
                </a:solidFill>
                <a:latin typeface="Arial" charset="0"/>
              </a:rPr>
              <a:t>Установить флаг «Определять </a:t>
            </a:r>
            <a:r>
              <a:rPr lang="ru-RU" sz="1300" dirty="0" smtClean="0">
                <a:solidFill>
                  <a:schemeClr val="tx1"/>
                </a:solidFill>
                <a:latin typeface="Arial" charset="0"/>
              </a:rPr>
              <a:t>себестоимость </a:t>
            </a:r>
            <a:r>
              <a:rPr lang="ru-RU" sz="1300" dirty="0">
                <a:solidFill>
                  <a:schemeClr val="tx1"/>
                </a:solidFill>
                <a:latin typeface="Arial" charset="0"/>
              </a:rPr>
              <a:t>по нормативной марже»</a:t>
            </a:r>
            <a:endParaRPr kumimoji="0" lang="ru-RU" sz="1300" b="0" i="0" u="none" strike="noStrike" cap="none" normalizeH="0" baseline="0" dirty="0" smtClean="0">
              <a:ln>
                <a:noFill/>
              </a:ln>
              <a:solidFill>
                <a:schemeClr val="tx1"/>
              </a:solidFill>
              <a:effectLst/>
              <a:latin typeface="Arial" charset="0"/>
            </a:endParaRPr>
          </a:p>
        </p:txBody>
      </p:sp>
      <p:sp>
        <p:nvSpPr>
          <p:cNvPr id="11" name="Прямоугольник 10"/>
          <p:cNvSpPr/>
          <p:nvPr/>
        </p:nvSpPr>
        <p:spPr bwMode="auto">
          <a:xfrm>
            <a:off x="1442495" y="4977408"/>
            <a:ext cx="1209088" cy="1410074"/>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dirty="0" smtClean="0">
                <a:solidFill>
                  <a:schemeClr val="tx1"/>
                </a:solidFill>
                <a:latin typeface="Arial" charset="0"/>
              </a:rPr>
              <a:t>Определяется </a:t>
            </a:r>
            <a:r>
              <a:rPr lang="ru-RU" sz="1300" dirty="0">
                <a:solidFill>
                  <a:schemeClr val="tx1"/>
                </a:solidFill>
                <a:latin typeface="Arial" charset="0"/>
              </a:rPr>
              <a:t>косвенным </a:t>
            </a:r>
            <a:r>
              <a:rPr lang="ru-RU" sz="1300" dirty="0" smtClean="0">
                <a:solidFill>
                  <a:schemeClr val="tx1"/>
                </a:solidFill>
                <a:latin typeface="Arial" charset="0"/>
              </a:rPr>
              <a:t>по данным компании путем определения от выручки </a:t>
            </a:r>
            <a:endParaRPr kumimoji="0" lang="ru-RU" sz="1300" b="0" i="0" u="none" strike="noStrike" cap="none" normalizeH="0" baseline="0" dirty="0" smtClean="0">
              <a:ln>
                <a:noFill/>
              </a:ln>
              <a:solidFill>
                <a:schemeClr val="tx1"/>
              </a:solidFill>
              <a:effectLst/>
              <a:latin typeface="Arial" charset="0"/>
            </a:endParaRPr>
          </a:p>
        </p:txBody>
      </p:sp>
      <p:sp>
        <p:nvSpPr>
          <p:cNvPr id="12" name="Прямоугольник 11"/>
          <p:cNvSpPr/>
          <p:nvPr/>
        </p:nvSpPr>
        <p:spPr bwMode="auto">
          <a:xfrm>
            <a:off x="6377051" y="3172925"/>
            <a:ext cx="1209088" cy="1332168"/>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dirty="0" smtClean="0">
                <a:solidFill>
                  <a:schemeClr val="tx1"/>
                </a:solidFill>
                <a:latin typeface="Arial" charset="0"/>
              </a:rPr>
              <a:t>Снят </a:t>
            </a:r>
            <a:r>
              <a:rPr lang="ru-RU" sz="1300" dirty="0">
                <a:solidFill>
                  <a:schemeClr val="tx1"/>
                </a:solidFill>
                <a:latin typeface="Arial" charset="0"/>
              </a:rPr>
              <a:t>флаг «Определять себестоимость продавца по нормативной марже» </a:t>
            </a:r>
            <a:endParaRPr kumimoji="0" lang="ru-RU" sz="1300" b="0" i="0" u="none" strike="noStrike" cap="none" normalizeH="0" baseline="0" dirty="0" smtClean="0">
              <a:ln>
                <a:noFill/>
              </a:ln>
              <a:solidFill>
                <a:schemeClr val="tx1"/>
              </a:solidFill>
              <a:effectLst/>
              <a:latin typeface="Arial" charset="0"/>
            </a:endParaRPr>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584" y="2309581"/>
            <a:ext cx="3576600" cy="4391025"/>
          </a:xfrm>
          <a:prstGeom prst="rect">
            <a:avLst/>
          </a:prstGeom>
          <a:ln>
            <a:noFill/>
          </a:ln>
          <a:effectLst>
            <a:outerShdw blurRad="292100" dist="139700" dir="2700000" algn="tl" rotWithShape="0">
              <a:srgbClr val="333333">
                <a:alpha val="65000"/>
              </a:srgbClr>
            </a:outerShdw>
          </a:effectLst>
        </p:spPr>
      </p:pic>
      <p:cxnSp>
        <p:nvCxnSpPr>
          <p:cNvPr id="14" name="Соединительная линия уступом 13"/>
          <p:cNvCxnSpPr>
            <a:stCxn id="7" idx="2"/>
            <a:endCxn id="10" idx="0"/>
          </p:cNvCxnSpPr>
          <p:nvPr/>
        </p:nvCxnSpPr>
        <p:spPr bwMode="auto">
          <a:xfrm rot="16200000" flipH="1">
            <a:off x="1894664" y="3020552"/>
            <a:ext cx="304746" cy="1"/>
          </a:xfrm>
          <a:prstGeom prst="bentConnector3">
            <a:avLst>
              <a:gd name="adj1" fmla="val 50000"/>
            </a:avLst>
          </a:prstGeom>
          <a:ln>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15" name="Соединительная линия уступом 14"/>
          <p:cNvCxnSpPr>
            <a:stCxn id="10" idx="2"/>
            <a:endCxn id="11" idx="0"/>
          </p:cNvCxnSpPr>
          <p:nvPr/>
        </p:nvCxnSpPr>
        <p:spPr bwMode="auto">
          <a:xfrm rot="16200000" flipH="1">
            <a:off x="1810879" y="4741249"/>
            <a:ext cx="472318" cy="1"/>
          </a:xfrm>
          <a:prstGeom prst="bentConnector3">
            <a:avLst>
              <a:gd name="adj1" fmla="val 50000"/>
            </a:avLst>
          </a:prstGeom>
          <a:ln>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16" name="Соединительная линия уступом 15"/>
          <p:cNvCxnSpPr>
            <a:stCxn id="12" idx="2"/>
            <a:endCxn id="9" idx="0"/>
          </p:cNvCxnSpPr>
          <p:nvPr/>
        </p:nvCxnSpPr>
        <p:spPr bwMode="auto">
          <a:xfrm rot="16200000" flipH="1">
            <a:off x="6747213" y="4739475"/>
            <a:ext cx="472315" cy="3551"/>
          </a:xfrm>
          <a:prstGeom prst="bentConnector3">
            <a:avLst>
              <a:gd name="adj1" fmla="val 50000"/>
            </a:avLst>
          </a:prstGeom>
          <a:ln>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17" name="Соединительная линия уступом 16"/>
          <p:cNvCxnSpPr>
            <a:stCxn id="8" idx="2"/>
            <a:endCxn id="12" idx="0"/>
          </p:cNvCxnSpPr>
          <p:nvPr/>
        </p:nvCxnSpPr>
        <p:spPr bwMode="auto">
          <a:xfrm rot="5400000">
            <a:off x="6829224" y="3020553"/>
            <a:ext cx="304745" cy="1"/>
          </a:xfrm>
          <a:prstGeom prst="bentConnector3">
            <a:avLst>
              <a:gd name="adj1" fmla="val 50000"/>
            </a:avLst>
          </a:prstGeom>
          <a:ln>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18" name="Соединительная линия уступом 17"/>
          <p:cNvCxnSpPr>
            <a:stCxn id="6" idx="1"/>
            <a:endCxn id="7" idx="0"/>
          </p:cNvCxnSpPr>
          <p:nvPr/>
        </p:nvCxnSpPr>
        <p:spPr bwMode="auto">
          <a:xfrm rot="10800000" flipV="1">
            <a:off x="2047037" y="1702382"/>
            <a:ext cx="1896422" cy="175665"/>
          </a:xfrm>
          <a:prstGeom prst="bentConnector2">
            <a:avLst/>
          </a:prstGeom>
          <a:ln>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19" name="Соединительная линия уступом 18"/>
          <p:cNvCxnSpPr>
            <a:stCxn id="6" idx="3"/>
            <a:endCxn id="8" idx="0"/>
          </p:cNvCxnSpPr>
          <p:nvPr/>
        </p:nvCxnSpPr>
        <p:spPr bwMode="auto">
          <a:xfrm>
            <a:off x="5193165" y="1702382"/>
            <a:ext cx="1788431" cy="177820"/>
          </a:xfrm>
          <a:prstGeom prst="bentConnector2">
            <a:avLst/>
          </a:prstGeom>
          <a:ln>
            <a:headEnd type="none" w="med" len="med"/>
            <a:tailEnd type="arrow"/>
          </a:ln>
          <a:extLst/>
        </p:spPr>
        <p:style>
          <a:lnRef idx="1">
            <a:schemeClr val="accent5"/>
          </a:lnRef>
          <a:fillRef idx="0">
            <a:schemeClr val="accent5"/>
          </a:fillRef>
          <a:effectRef idx="0">
            <a:schemeClr val="accent5"/>
          </a:effectRef>
          <a:fontRef idx="minor">
            <a:schemeClr val="tx1"/>
          </a:fontRef>
        </p:style>
      </p:cxnSp>
      <p:pic>
        <p:nvPicPr>
          <p:cNvPr id="21" name="Picture 2"/>
          <p:cNvPicPr>
            <a:picLocks noChangeAspect="1" noChangeArrowheads="1"/>
          </p:cNvPicPr>
          <p:nvPr/>
        </p:nvPicPr>
        <p:blipFill>
          <a:blip r:embed="rId4" cstate="print">
            <a:clrChange>
              <a:clrFrom>
                <a:srgbClr val="FFFFFF"/>
              </a:clrFrom>
              <a:clrTo>
                <a:srgbClr val="FFFFFF">
                  <a:alpha val="0"/>
                </a:srgbClr>
              </a:clrTo>
            </a:clrChange>
            <a:grayscl/>
          </a:blip>
          <a:srcRect/>
          <a:stretch>
            <a:fillRect/>
          </a:stretch>
        </p:blipFill>
        <p:spPr bwMode="auto">
          <a:xfrm>
            <a:off x="1382374" y="3017882"/>
            <a:ext cx="147129" cy="258293"/>
          </a:xfrm>
          <a:prstGeom prst="rect">
            <a:avLst/>
          </a:prstGeom>
          <a:noFill/>
          <a:ln w="9525">
            <a:noFill/>
            <a:miter lim="800000"/>
            <a:headEnd/>
            <a:tailEnd/>
          </a:ln>
        </p:spPr>
      </p:pic>
      <p:pic>
        <p:nvPicPr>
          <p:cNvPr id="22" name="Picture 2"/>
          <p:cNvPicPr>
            <a:picLocks noChangeAspect="1" noChangeArrowheads="1"/>
          </p:cNvPicPr>
          <p:nvPr/>
        </p:nvPicPr>
        <p:blipFill>
          <a:blip r:embed="rId4" cstate="print">
            <a:clrChange>
              <a:clrFrom>
                <a:srgbClr val="FFFFFF"/>
              </a:clrFrom>
              <a:clrTo>
                <a:srgbClr val="FFFFFF">
                  <a:alpha val="0"/>
                </a:srgbClr>
              </a:clrTo>
            </a:clrChange>
            <a:grayscl/>
          </a:blip>
          <a:srcRect/>
          <a:stretch>
            <a:fillRect/>
          </a:stretch>
        </p:blipFill>
        <p:spPr bwMode="auto">
          <a:xfrm>
            <a:off x="6316932" y="3043779"/>
            <a:ext cx="147129" cy="258293"/>
          </a:xfrm>
          <a:prstGeom prst="rect">
            <a:avLst/>
          </a:prstGeom>
          <a:noFill/>
          <a:ln w="9525">
            <a:noFill/>
            <a:miter lim="800000"/>
            <a:headEnd/>
            <a:tailEnd/>
          </a:ln>
        </p:spPr>
      </p:pic>
      <p:sp>
        <p:nvSpPr>
          <p:cNvPr id="24" name="Заголовок 1"/>
          <p:cNvSpPr txBox="1">
            <a:spLocks/>
          </p:cNvSpPr>
          <p:nvPr/>
        </p:nvSpPr>
        <p:spPr>
          <a:xfrm>
            <a:off x="1624657" y="364301"/>
            <a:ext cx="7051800"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en-US" dirty="0" smtClean="0"/>
              <a:t>4. КОНСОЛИДАЦИЯ. ИСКЛЮЧЕНИЕ НРП ПРИ ЭЛИМИНАЦИИ ПО ПОКАЗАТЕЛЯМ.</a:t>
            </a:r>
            <a:endParaRPr lang="ru-RU" altLang="ru-RU" dirty="0"/>
          </a:p>
        </p:txBody>
      </p:sp>
      <p:sp>
        <p:nvSpPr>
          <p:cNvPr id="20"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44</a:t>
            </a:fld>
            <a:endParaRPr lang="ru-RU" altLang="ru-RU" dirty="0"/>
          </a:p>
        </p:txBody>
      </p:sp>
    </p:spTree>
    <p:extLst>
      <p:ext uri="{BB962C8B-B14F-4D97-AF65-F5344CB8AC3E}">
        <p14:creationId xmlns:p14="http://schemas.microsoft.com/office/powerpoint/2010/main" val="2615786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0296" y="116632"/>
            <a:ext cx="6504112" cy="792088"/>
          </a:xfrm>
        </p:spPr>
        <p:txBody>
          <a:bodyPr/>
          <a:lstStyle/>
          <a:p>
            <a:r>
              <a:rPr lang="ru-RU" dirty="0" smtClean="0"/>
              <a:t>4. КОНСОЛИДАЦИЯ. СВЕРКА ВГО И  ЭЛИМИНАЦИЯ ПО ПРОВОДКАМ.</a:t>
            </a:r>
            <a:endParaRPr lang="ru-RU" dirty="0"/>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45</a:t>
            </a:fld>
            <a:endParaRPr lang="ru-RU" altLang="ru-RU" dirty="0"/>
          </a:p>
        </p:txBody>
      </p:sp>
      <p:sp>
        <p:nvSpPr>
          <p:cNvPr id="12" name="TextBox 11"/>
          <p:cNvSpPr txBox="1"/>
          <p:nvPr/>
        </p:nvSpPr>
        <p:spPr>
          <a:xfrm>
            <a:off x="1740297" y="1029849"/>
            <a:ext cx="3250452" cy="310919"/>
          </a:xfrm>
          <a:prstGeom prst="rect">
            <a:avLst/>
          </a:prstGeom>
          <a:noFill/>
        </p:spPr>
        <p:txBody>
          <a:bodyPr wrap="square" rtlCol="0">
            <a:spAutoFit/>
          </a:bodyPr>
          <a:lstStyle/>
          <a:p>
            <a:pPr algn="ctr"/>
            <a:r>
              <a:rPr lang="ru-RU" sz="1400" b="1" dirty="0" smtClean="0"/>
              <a:t>Реализация процесса в системе</a:t>
            </a:r>
            <a:endParaRPr lang="ru-RU" sz="1400" b="1" dirty="0"/>
          </a:p>
        </p:txBody>
      </p:sp>
      <p:cxnSp>
        <p:nvCxnSpPr>
          <p:cNvPr id="13" name="Соединительная линия уступом 12"/>
          <p:cNvCxnSpPr/>
          <p:nvPr/>
        </p:nvCxnSpPr>
        <p:spPr bwMode="auto">
          <a:xfrm rot="16200000" flipV="1">
            <a:off x="3636803" y="3817625"/>
            <a:ext cx="5184576" cy="1812"/>
          </a:xfrm>
          <a:prstGeom prst="bentConnector3">
            <a:avLst>
              <a:gd name="adj1" fmla="val 50000"/>
            </a:avLst>
          </a:prstGeom>
          <a:ln w="19050">
            <a:solidFill>
              <a:schemeClr val="bg2"/>
            </a:solidFill>
            <a:prstDash val="dash"/>
            <a:headEnd type="none" w="med" len="med"/>
            <a:tailEnd type="none" w="med" len="med"/>
          </a:ln>
          <a:extLst/>
        </p:spPr>
        <p:style>
          <a:lnRef idx="1">
            <a:schemeClr val="accent4"/>
          </a:lnRef>
          <a:fillRef idx="0">
            <a:schemeClr val="accent4"/>
          </a:fillRef>
          <a:effectRef idx="0">
            <a:schemeClr val="accent4"/>
          </a:effectRef>
          <a:fontRef idx="minor">
            <a:schemeClr val="tx1"/>
          </a:fontRef>
        </p:style>
      </p:cxnSp>
      <p:sp>
        <p:nvSpPr>
          <p:cNvPr id="34" name="Прямоугольник 33"/>
          <p:cNvSpPr/>
          <p:nvPr/>
        </p:nvSpPr>
        <p:spPr bwMode="auto">
          <a:xfrm>
            <a:off x="1190596" y="3556700"/>
            <a:ext cx="3960440" cy="710086"/>
          </a:xfrm>
          <a:prstGeom prst="rect">
            <a:avLst/>
          </a:prstGeom>
          <a:ln w="25400">
            <a:solidFill>
              <a:schemeClr val="tx1">
                <a:lumMod val="50000"/>
                <a:lumOff val="5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b="1" dirty="0" smtClean="0">
                <a:solidFill>
                  <a:schemeClr val="tx1"/>
                </a:solidFill>
                <a:latin typeface="Arial" charset="0"/>
              </a:rPr>
              <a:t>Отчёт о сверке ВГО</a:t>
            </a:r>
            <a:endParaRPr lang="ru-RU" sz="1400" b="1" dirty="0">
              <a:solidFill>
                <a:schemeClr val="tx1"/>
              </a:solidFill>
              <a:latin typeface="Arial" charset="0"/>
            </a:endParaRPr>
          </a:p>
        </p:txBody>
      </p:sp>
      <p:sp>
        <p:nvSpPr>
          <p:cNvPr id="35" name="Прямоугольник 34"/>
          <p:cNvSpPr/>
          <p:nvPr/>
        </p:nvSpPr>
        <p:spPr bwMode="auto">
          <a:xfrm>
            <a:off x="1190596" y="4798626"/>
            <a:ext cx="3960440" cy="497744"/>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dirty="0" err="1">
                <a:solidFill>
                  <a:srgbClr val="FF0000"/>
                </a:solidFill>
                <a:latin typeface="Arial" charset="0"/>
              </a:rPr>
              <a:t>Сторнировочные</a:t>
            </a:r>
            <a:r>
              <a:rPr lang="ru-RU" sz="1400" dirty="0">
                <a:solidFill>
                  <a:srgbClr val="FF0000"/>
                </a:solidFill>
                <a:latin typeface="Arial" charset="0"/>
              </a:rPr>
              <a:t> проводки на элиминирующей </a:t>
            </a:r>
            <a:r>
              <a:rPr lang="ru-RU" sz="1400" dirty="0" smtClean="0">
                <a:solidFill>
                  <a:srgbClr val="FF0000"/>
                </a:solidFill>
                <a:latin typeface="Arial" charset="0"/>
              </a:rPr>
              <a:t>компании</a:t>
            </a:r>
            <a:endParaRPr lang="ru-RU" sz="1400" dirty="0">
              <a:solidFill>
                <a:srgbClr val="FF0000"/>
              </a:solidFill>
              <a:latin typeface="Arial" charset="0"/>
            </a:endParaRPr>
          </a:p>
        </p:txBody>
      </p:sp>
      <p:cxnSp>
        <p:nvCxnSpPr>
          <p:cNvPr id="36" name="Прямая со стрелкой 35"/>
          <p:cNvCxnSpPr/>
          <p:nvPr/>
        </p:nvCxnSpPr>
        <p:spPr bwMode="auto">
          <a:xfrm flipH="1">
            <a:off x="4248721" y="2492123"/>
            <a:ext cx="823893" cy="1064577"/>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Прямая со стрелкой 38"/>
          <p:cNvCxnSpPr/>
          <p:nvPr/>
        </p:nvCxnSpPr>
        <p:spPr bwMode="auto">
          <a:xfrm>
            <a:off x="3096592" y="4266786"/>
            <a:ext cx="0" cy="531840"/>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Объект 2"/>
          <p:cNvSpPr txBox="1">
            <a:spLocks/>
          </p:cNvSpPr>
          <p:nvPr/>
        </p:nvSpPr>
        <p:spPr bwMode="auto">
          <a:xfrm>
            <a:off x="2283979" y="2263739"/>
            <a:ext cx="1625226" cy="38615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a:lstStyle>
          <a:p>
            <a:pPr marL="0" indent="0" algn="ctr" eaLnBrk="1" hangingPunct="1">
              <a:lnSpc>
                <a:spcPct val="100000"/>
              </a:lnSpc>
              <a:buFont typeface="Wingdings" pitchFamily="2" charset="2"/>
              <a:buNone/>
            </a:pPr>
            <a:r>
              <a:rPr lang="ru-RU" sz="1200" b="1" i="1" kern="0" dirty="0" smtClean="0">
                <a:latin typeface="Arial (Основной текст)"/>
              </a:rPr>
              <a:t>Трансляция </a:t>
            </a:r>
            <a:endParaRPr lang="ru-RU" sz="1200" b="1" i="1" kern="0" dirty="0">
              <a:latin typeface="Arial (Основной текст)"/>
            </a:endParaRPr>
          </a:p>
        </p:txBody>
      </p:sp>
      <p:sp>
        <p:nvSpPr>
          <p:cNvPr id="40" name="Прямоугольник 39"/>
          <p:cNvSpPr/>
          <p:nvPr/>
        </p:nvSpPr>
        <p:spPr bwMode="auto">
          <a:xfrm>
            <a:off x="1190596" y="5870740"/>
            <a:ext cx="3960440" cy="497744"/>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b="1" dirty="0">
                <a:solidFill>
                  <a:schemeClr val="tx1"/>
                </a:solidFill>
                <a:latin typeface="Arial" charset="0"/>
              </a:rPr>
              <a:t>Консолидированные данные без </a:t>
            </a:r>
            <a:r>
              <a:rPr lang="ru-RU" sz="1400" b="1" dirty="0" smtClean="0">
                <a:solidFill>
                  <a:schemeClr val="tx1"/>
                </a:solidFill>
                <a:latin typeface="Arial" charset="0"/>
              </a:rPr>
              <a:t>ВГО</a:t>
            </a:r>
            <a:endParaRPr lang="ru-RU" sz="1400" b="1" dirty="0">
              <a:solidFill>
                <a:schemeClr val="tx1"/>
              </a:solidFill>
              <a:latin typeface="Arial" charset="0"/>
            </a:endParaRPr>
          </a:p>
        </p:txBody>
      </p:sp>
      <p:cxnSp>
        <p:nvCxnSpPr>
          <p:cNvPr id="41" name="Прямая со стрелкой 40"/>
          <p:cNvCxnSpPr/>
          <p:nvPr/>
        </p:nvCxnSpPr>
        <p:spPr bwMode="auto">
          <a:xfrm>
            <a:off x="3077663" y="5296370"/>
            <a:ext cx="0" cy="574370"/>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2" name="Группа 51"/>
          <p:cNvGrpSpPr/>
          <p:nvPr/>
        </p:nvGrpSpPr>
        <p:grpSpPr>
          <a:xfrm>
            <a:off x="278188" y="1772816"/>
            <a:ext cx="5636809" cy="684001"/>
            <a:chOff x="3131840" y="2828531"/>
            <a:chExt cx="5636809" cy="684001"/>
          </a:xfrm>
        </p:grpSpPr>
        <p:sp>
          <p:nvSpPr>
            <p:cNvPr id="15" name="Прямоугольник 14"/>
            <p:cNvSpPr/>
            <p:nvPr/>
          </p:nvSpPr>
          <p:spPr bwMode="auto">
            <a:xfrm>
              <a:off x="3131840" y="2828532"/>
              <a:ext cx="1666276" cy="684000"/>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400" dirty="0" smtClean="0">
                  <a:solidFill>
                    <a:schemeClr val="tx1"/>
                  </a:solidFill>
                  <a:latin typeface="Arial" charset="0"/>
                </a:rPr>
                <a:t>Регистр бухгалтерии РСБУ</a:t>
              </a:r>
              <a:endParaRPr kumimoji="0" lang="ru-RU" sz="1400" b="0" i="0" u="none" strike="noStrike" cap="none" normalizeH="0" baseline="0" dirty="0" smtClean="0">
                <a:ln>
                  <a:noFill/>
                </a:ln>
                <a:solidFill>
                  <a:schemeClr val="tx1"/>
                </a:solidFill>
                <a:effectLst/>
                <a:latin typeface="Arial" charset="0"/>
              </a:endParaRPr>
            </a:p>
          </p:txBody>
        </p:sp>
        <p:sp>
          <p:nvSpPr>
            <p:cNvPr id="16" name="Прямоугольник 15"/>
            <p:cNvSpPr/>
            <p:nvPr/>
          </p:nvSpPr>
          <p:spPr bwMode="auto">
            <a:xfrm>
              <a:off x="7102373" y="2828531"/>
              <a:ext cx="1666276" cy="684000"/>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dirty="0">
                  <a:solidFill>
                    <a:schemeClr val="tx1"/>
                  </a:solidFill>
                  <a:latin typeface="Arial" charset="0"/>
                </a:rPr>
                <a:t>Регистр бухгалтерии МСФО</a:t>
              </a:r>
            </a:p>
          </p:txBody>
        </p:sp>
        <p:cxnSp>
          <p:nvCxnSpPr>
            <p:cNvPr id="42" name="Прямая со стрелкой 41"/>
            <p:cNvCxnSpPr>
              <a:stCxn id="15" idx="3"/>
              <a:endCxn id="16" idx="1"/>
            </p:cNvCxnSpPr>
            <p:nvPr/>
          </p:nvCxnSpPr>
          <p:spPr bwMode="auto">
            <a:xfrm flipV="1">
              <a:off x="4798116" y="3170531"/>
              <a:ext cx="2304257" cy="1"/>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 name="Прямоугольник 23"/>
          <p:cNvSpPr/>
          <p:nvPr/>
        </p:nvSpPr>
        <p:spPr>
          <a:xfrm>
            <a:off x="6444208" y="1487320"/>
            <a:ext cx="2491203" cy="5050613"/>
          </a:xfrm>
          <a:prstGeom prst="rect">
            <a:avLst/>
          </a:prstGeom>
        </p:spPr>
        <p:txBody>
          <a:bodyPr wrap="square">
            <a:spAutoFit/>
          </a:bodyPr>
          <a:lstStyle/>
          <a:p>
            <a:pPr marL="285750" indent="-285750" algn="just">
              <a:buClr>
                <a:schemeClr val="tx2"/>
              </a:buClr>
              <a:buFont typeface="Wingdings" panose="05000000000000000000" pitchFamily="2" charset="2"/>
              <a:buChar char="q"/>
            </a:pPr>
            <a:r>
              <a:rPr lang="ru-RU" sz="1400" dirty="0" smtClean="0"/>
              <a:t>Отражать данные учёта о внутригрупповых остатках/оборотах в режиме реального времени;</a:t>
            </a:r>
          </a:p>
          <a:p>
            <a:pPr marL="285750" indent="-285750" algn="just">
              <a:buClr>
                <a:schemeClr val="tx2"/>
              </a:buClr>
              <a:buFont typeface="Wingdings" panose="05000000000000000000" pitchFamily="2" charset="2"/>
              <a:buChar char="q"/>
            </a:pPr>
            <a:r>
              <a:rPr lang="ru-RU" sz="1400" dirty="0" smtClean="0"/>
              <a:t>Проведение </a:t>
            </a:r>
            <a:r>
              <a:rPr lang="ru-RU" sz="1400" dirty="0"/>
              <a:t>сверки ВГО в момент закрытия отчётного периода, для </a:t>
            </a:r>
            <a:r>
              <a:rPr lang="ru-RU" sz="1400" dirty="0" smtClean="0"/>
              <a:t>оперативной правки бухгалтерских записей и исключения расхождений</a:t>
            </a:r>
            <a:r>
              <a:rPr lang="ru-RU" sz="1600" dirty="0" smtClean="0"/>
              <a:t>;</a:t>
            </a:r>
          </a:p>
          <a:p>
            <a:pPr marL="285750" indent="-285750" algn="just">
              <a:buClr>
                <a:schemeClr val="tx2"/>
              </a:buClr>
              <a:buFont typeface="Wingdings" panose="05000000000000000000" pitchFamily="2" charset="2"/>
              <a:buChar char="q"/>
            </a:pPr>
            <a:r>
              <a:rPr lang="ru-RU" sz="1400" dirty="0" smtClean="0"/>
              <a:t>Сторнирование </a:t>
            </a:r>
            <a:r>
              <a:rPr lang="ru-RU" sz="1400" dirty="0"/>
              <a:t>операций ВГО для исключения </a:t>
            </a:r>
            <a:r>
              <a:rPr lang="ru-RU" sz="1400" dirty="0" smtClean="0"/>
              <a:t>их из </a:t>
            </a:r>
            <a:r>
              <a:rPr lang="ru-RU" sz="1400" dirty="0"/>
              <a:t>данных консолидированной отчётности;</a:t>
            </a:r>
          </a:p>
          <a:p>
            <a:pPr marL="285750" indent="-285750" algn="just">
              <a:buClr>
                <a:schemeClr val="tx2"/>
              </a:buClr>
              <a:buFont typeface="Wingdings" panose="05000000000000000000" pitchFamily="2" charset="2"/>
              <a:buChar char="q"/>
            </a:pPr>
            <a:endParaRPr lang="ru-RU" sz="1800" dirty="0"/>
          </a:p>
        </p:txBody>
      </p:sp>
      <p:cxnSp>
        <p:nvCxnSpPr>
          <p:cNvPr id="27" name="Прямая со стрелкой 26"/>
          <p:cNvCxnSpPr/>
          <p:nvPr/>
        </p:nvCxnSpPr>
        <p:spPr bwMode="auto">
          <a:xfrm>
            <a:off x="1053891" y="2510941"/>
            <a:ext cx="1230088" cy="1045759"/>
          </a:xfrm>
          <a:prstGeom prst="straightConnector1">
            <a:avLst/>
          </a:prstGeom>
          <a:solidFill>
            <a:srgbClr val="F9E383">
              <a:alpha val="50000"/>
            </a:srgbClr>
          </a:solidFill>
          <a:ln w="22225" cap="flat" cmpd="sng" algn="ctr">
            <a:solidFill>
              <a:schemeClr val="bg2"/>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Объект 2"/>
          <p:cNvSpPr txBox="1">
            <a:spLocks/>
          </p:cNvSpPr>
          <p:nvPr/>
        </p:nvSpPr>
        <p:spPr bwMode="auto">
          <a:xfrm>
            <a:off x="478424" y="2906618"/>
            <a:ext cx="2381021" cy="272034"/>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a:lstStyle>
          <a:p>
            <a:pPr marL="0" indent="0" algn="ctr" eaLnBrk="1" hangingPunct="1">
              <a:lnSpc>
                <a:spcPct val="100000"/>
              </a:lnSpc>
              <a:buFont typeface="Wingdings" pitchFamily="2" charset="2"/>
              <a:buNone/>
            </a:pPr>
            <a:r>
              <a:rPr lang="ru-RU" sz="1400" i="1" kern="0" dirty="0" smtClean="0">
                <a:solidFill>
                  <a:srgbClr val="FF0000"/>
                </a:solidFill>
                <a:latin typeface="Arial (Основной текст)"/>
              </a:rPr>
              <a:t>Возможно </a:t>
            </a:r>
            <a:r>
              <a:rPr lang="ru-RU" sz="1400" i="1" kern="0" dirty="0" smtClean="0">
                <a:latin typeface="Arial (Основной текст)"/>
              </a:rPr>
              <a:t> </a:t>
            </a:r>
            <a:endParaRPr lang="ru-RU" sz="1400" i="1" kern="0" dirty="0">
              <a:latin typeface="Arial (Основной текст)"/>
            </a:endParaRPr>
          </a:p>
        </p:txBody>
      </p:sp>
    </p:spTree>
    <p:extLst>
      <p:ext uri="{BB962C8B-B14F-4D97-AF65-F5344CB8AC3E}">
        <p14:creationId xmlns:p14="http://schemas.microsoft.com/office/powerpoint/2010/main" val="1154677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116632"/>
            <a:ext cx="5833070" cy="792088"/>
          </a:xfrm>
        </p:spPr>
        <p:txBody>
          <a:bodyPr/>
          <a:lstStyle/>
          <a:p>
            <a:r>
              <a:rPr lang="ru-RU" dirty="0" smtClean="0"/>
              <a:t>4. КОНСОЛИДАЦИЯ. СВЕРКА ВГО И ЭЛИМИНАЦИЯ ПО ПРОВОДКАМ.</a:t>
            </a:r>
            <a:endParaRPr lang="ru-RU" dirty="0"/>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46</a:t>
            </a:fld>
            <a:endParaRPr lang="ru-RU" altLang="ru-RU" dirty="0"/>
          </a:p>
        </p:txBody>
      </p:sp>
      <p:sp>
        <p:nvSpPr>
          <p:cNvPr id="6" name="Прямоугольник 5"/>
          <p:cNvSpPr/>
          <p:nvPr/>
        </p:nvSpPr>
        <p:spPr>
          <a:xfrm>
            <a:off x="2195736" y="5492198"/>
            <a:ext cx="2004367" cy="1040285"/>
          </a:xfrm>
          <a:prstGeom prst="rect">
            <a:avLst/>
          </a:prstGeom>
        </p:spPr>
        <p:txBody>
          <a:bodyPr wrap="square">
            <a:spAutoFit/>
          </a:bodyPr>
          <a:lstStyle/>
          <a:p>
            <a:pPr marL="285750" indent="-285750">
              <a:buClr>
                <a:schemeClr val="tx2"/>
              </a:buClr>
              <a:buFont typeface="Wingdings" panose="05000000000000000000" pitchFamily="2" charset="2"/>
              <a:buChar char="q"/>
            </a:pPr>
            <a:r>
              <a:rPr lang="ru-RU" sz="1400" dirty="0"/>
              <a:t>О</a:t>
            </a:r>
            <a:r>
              <a:rPr lang="ru-RU" sz="1400" dirty="0" smtClean="0"/>
              <a:t>тражает данные в разрезе счетов учёта РСБУ/МСФО;</a:t>
            </a:r>
            <a:endParaRPr lang="ru-RU" sz="1400" dirty="0"/>
          </a:p>
        </p:txBody>
      </p:sp>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15727" b="38740"/>
          <a:stretch/>
        </p:blipFill>
        <p:spPr>
          <a:xfrm>
            <a:off x="251520" y="1340768"/>
            <a:ext cx="7705956" cy="3938434"/>
          </a:xfrm>
          <a:prstGeom prst="rect">
            <a:avLst/>
          </a:prstGeom>
          <a:effectLst>
            <a:outerShdw blurRad="292100" dist="139700" dir="2700000" algn="ctr" rotWithShape="0">
              <a:srgbClr val="000000">
                <a:alpha val="65000"/>
              </a:srgbClr>
            </a:outerShdw>
          </a:effectLst>
        </p:spPr>
      </p:pic>
      <p:sp>
        <p:nvSpPr>
          <p:cNvPr id="9" name="Прямоугольник 8"/>
          <p:cNvSpPr/>
          <p:nvPr/>
        </p:nvSpPr>
        <p:spPr>
          <a:xfrm>
            <a:off x="4089268" y="5546396"/>
            <a:ext cx="3024336" cy="566309"/>
          </a:xfrm>
          <a:prstGeom prst="rect">
            <a:avLst/>
          </a:prstGeom>
        </p:spPr>
        <p:txBody>
          <a:bodyPr wrap="square">
            <a:spAutoFit/>
          </a:bodyPr>
          <a:lstStyle/>
          <a:p>
            <a:pPr marL="285750" indent="-285750">
              <a:buClr>
                <a:schemeClr val="tx2"/>
              </a:buClr>
              <a:buFont typeface="Wingdings" panose="05000000000000000000" pitchFamily="2" charset="2"/>
              <a:buChar char="q"/>
            </a:pPr>
            <a:r>
              <a:rPr lang="ru-RU" sz="1400" dirty="0" smtClean="0"/>
              <a:t>Выводит суммы по Дт/Кт каждого из участников сверки;</a:t>
            </a:r>
            <a:endParaRPr lang="ru-RU" sz="1400" dirty="0"/>
          </a:p>
        </p:txBody>
      </p:sp>
      <p:sp>
        <p:nvSpPr>
          <p:cNvPr id="10" name="Прямоугольник 9"/>
          <p:cNvSpPr/>
          <p:nvPr/>
        </p:nvSpPr>
        <p:spPr>
          <a:xfrm>
            <a:off x="7084607" y="5490435"/>
            <a:ext cx="1742908" cy="547907"/>
          </a:xfrm>
          <a:prstGeom prst="rect">
            <a:avLst/>
          </a:prstGeom>
        </p:spPr>
        <p:txBody>
          <a:bodyPr wrap="square">
            <a:spAutoFit/>
          </a:bodyPr>
          <a:lstStyle/>
          <a:p>
            <a:pPr marL="285750" indent="-285750">
              <a:buClr>
                <a:schemeClr val="tx2"/>
              </a:buClr>
              <a:buFont typeface="Wingdings" panose="05000000000000000000" pitchFamily="2" charset="2"/>
              <a:buChar char="q"/>
            </a:pPr>
            <a:r>
              <a:rPr lang="ru-RU" sz="1400" dirty="0" smtClean="0"/>
              <a:t>Рассчитывает расхождение. </a:t>
            </a:r>
            <a:endParaRPr lang="ru-RU" sz="1800" dirty="0"/>
          </a:p>
        </p:txBody>
      </p:sp>
      <p:sp>
        <p:nvSpPr>
          <p:cNvPr id="11" name="Объект 2"/>
          <p:cNvSpPr>
            <a:spLocks noGrp="1"/>
          </p:cNvSpPr>
          <p:nvPr>
            <p:ph idx="1"/>
          </p:nvPr>
        </p:nvSpPr>
        <p:spPr>
          <a:xfrm>
            <a:off x="2662593" y="908720"/>
            <a:ext cx="3075020" cy="571273"/>
          </a:xfrm>
          <a:ln cmpd="sng"/>
        </p:spPr>
        <p:txBody>
          <a:bodyPr/>
          <a:lstStyle/>
          <a:p>
            <a:pPr marL="0" indent="0" algn="ctr" eaLnBrk="1" hangingPunct="1">
              <a:buNone/>
            </a:pPr>
            <a:r>
              <a:rPr lang="ru-RU" sz="2000" b="1" dirty="0">
                <a:solidFill>
                  <a:srgbClr val="D20000"/>
                </a:solidFill>
                <a:latin typeface="+mj-lt"/>
                <a:ea typeface="+mj-ea"/>
                <a:cs typeface="+mj-cs"/>
              </a:rPr>
              <a:t>ОТЧЁТ О СВЕРКЕ ВГО</a:t>
            </a:r>
          </a:p>
        </p:txBody>
      </p:sp>
      <p:sp>
        <p:nvSpPr>
          <p:cNvPr id="13" name="Прямоугольник 12"/>
          <p:cNvSpPr/>
          <p:nvPr/>
        </p:nvSpPr>
        <p:spPr>
          <a:xfrm>
            <a:off x="55737" y="5546396"/>
            <a:ext cx="2284015" cy="1040285"/>
          </a:xfrm>
          <a:prstGeom prst="rect">
            <a:avLst/>
          </a:prstGeom>
        </p:spPr>
        <p:txBody>
          <a:bodyPr wrap="square">
            <a:spAutoFit/>
          </a:bodyPr>
          <a:lstStyle/>
          <a:p>
            <a:pPr marL="285750" indent="-285750">
              <a:buClr>
                <a:schemeClr val="tx2"/>
              </a:buClr>
              <a:buFont typeface="Wingdings" panose="05000000000000000000" pitchFamily="2" charset="2"/>
              <a:buChar char="q"/>
            </a:pPr>
            <a:r>
              <a:rPr lang="ru-RU" sz="1400" dirty="0" smtClean="0"/>
              <a:t>Группировка по паре компаний, разделу сверки(Остатки/Обороты);</a:t>
            </a:r>
            <a:endParaRPr lang="ru-RU" sz="1400" dirty="0"/>
          </a:p>
        </p:txBody>
      </p:sp>
    </p:spTree>
    <p:extLst>
      <p:ext uri="{BB962C8B-B14F-4D97-AF65-F5344CB8AC3E}">
        <p14:creationId xmlns:p14="http://schemas.microsoft.com/office/powerpoint/2010/main" val="5409638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116632"/>
            <a:ext cx="5545038" cy="792088"/>
          </a:xfrm>
        </p:spPr>
        <p:txBody>
          <a:bodyPr/>
          <a:lstStyle/>
          <a:p>
            <a:r>
              <a:rPr lang="ru-RU" dirty="0" smtClean="0"/>
              <a:t>4. КОНСОЛИДАЦИЯ. ЭЛИМИНАЦИЯ ПРОВОДОК.</a:t>
            </a:r>
            <a:br>
              <a:rPr lang="ru-RU" dirty="0" smtClean="0"/>
            </a:br>
            <a:endParaRPr lang="ru-RU" dirty="0"/>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47</a:t>
            </a:fld>
            <a:endParaRPr lang="ru-RU" altLang="ru-RU" dirty="0"/>
          </a:p>
        </p:txBody>
      </p:sp>
      <p:sp>
        <p:nvSpPr>
          <p:cNvPr id="9" name="Прямоугольник 8"/>
          <p:cNvSpPr/>
          <p:nvPr/>
        </p:nvSpPr>
        <p:spPr>
          <a:xfrm>
            <a:off x="6877050" y="1772816"/>
            <a:ext cx="2159447" cy="4025717"/>
          </a:xfrm>
          <a:prstGeom prst="rect">
            <a:avLst/>
          </a:prstGeom>
        </p:spPr>
        <p:txBody>
          <a:bodyPr wrap="square">
            <a:spAutoFit/>
          </a:bodyPr>
          <a:lstStyle/>
          <a:p>
            <a:pPr marL="285750" indent="-285750" algn="ctr">
              <a:buClr>
                <a:schemeClr val="tx2"/>
              </a:buClr>
              <a:buFont typeface="Wingdings" panose="05000000000000000000" pitchFamily="2" charset="2"/>
              <a:buChar char="q"/>
            </a:pPr>
            <a:r>
              <a:rPr lang="ru-RU" sz="1800" dirty="0" smtClean="0"/>
              <a:t>Документы элиминации по каждой паре контрагентов создаются мастером;</a:t>
            </a:r>
          </a:p>
          <a:p>
            <a:pPr marL="285750" indent="-285750" algn="ctr">
              <a:buClr>
                <a:schemeClr val="tx2"/>
              </a:buClr>
              <a:buFont typeface="Wingdings" panose="05000000000000000000" pitchFamily="2" charset="2"/>
              <a:buChar char="q"/>
            </a:pPr>
            <a:r>
              <a:rPr lang="ru-RU" sz="1800" dirty="0" smtClean="0"/>
              <a:t>Возможность просмотра проводок по документу элиминации.</a:t>
            </a:r>
          </a:p>
          <a:p>
            <a:pPr marL="285750" indent="-285750">
              <a:buClr>
                <a:schemeClr val="tx2"/>
              </a:buClr>
              <a:buFont typeface="Wingdings" panose="05000000000000000000" pitchFamily="2" charset="2"/>
              <a:buChar char="q"/>
            </a:pPr>
            <a:endParaRPr lang="ru-RU" sz="1800"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417" r="25551" b="50000"/>
          <a:stretch/>
        </p:blipFill>
        <p:spPr>
          <a:xfrm>
            <a:off x="107504" y="1124745"/>
            <a:ext cx="6769546" cy="1785514"/>
          </a:xfrm>
          <a:prstGeom prst="rect">
            <a:avLst/>
          </a:prstGeom>
          <a:effectLst>
            <a:outerShdw blurRad="292100" dist="139700" dir="2700000" algn="ctr" rotWithShape="0">
              <a:srgbClr val="000000">
                <a:alpha val="65000"/>
              </a:srgbClr>
            </a:outerShdw>
          </a:effectLst>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r="19864" b="30492"/>
          <a:stretch/>
        </p:blipFill>
        <p:spPr>
          <a:xfrm>
            <a:off x="107505" y="1562932"/>
            <a:ext cx="6769546" cy="2628068"/>
          </a:xfrm>
          <a:prstGeom prst="rect">
            <a:avLst/>
          </a:prstGeom>
          <a:effectLst>
            <a:outerShdw blurRad="292100" dist="139700" dir="2700000" algn="ctr" rotWithShape="0">
              <a:srgbClr val="000000">
                <a:alpha val="65000"/>
              </a:srgbClr>
            </a:outerShdw>
          </a:effectLst>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l="16146" r="14896"/>
          <a:stretch/>
        </p:blipFill>
        <p:spPr>
          <a:xfrm>
            <a:off x="107505" y="2072854"/>
            <a:ext cx="6769546" cy="3149375"/>
          </a:xfrm>
          <a:prstGeom prst="rect">
            <a:avLst/>
          </a:prstGeom>
          <a:effectLst>
            <a:outerShdw blurRad="292100" dist="139700" dir="1380000" algn="ctr" rotWithShape="0">
              <a:srgbClr val="000000">
                <a:alpha val="65000"/>
              </a:srgbClr>
            </a:outerShdw>
          </a:effectLst>
        </p:spPr>
      </p:pic>
      <p:pic>
        <p:nvPicPr>
          <p:cNvPr id="10" name="Рисунок 9"/>
          <p:cNvPicPr>
            <a:picLocks noChangeAspect="1"/>
          </p:cNvPicPr>
          <p:nvPr/>
        </p:nvPicPr>
        <p:blipFill rotWithShape="1">
          <a:blip r:embed="rId6">
            <a:extLst>
              <a:ext uri="{28A0092B-C50C-407E-A947-70E740481C1C}">
                <a14:useLocalDpi xmlns:a14="http://schemas.microsoft.com/office/drawing/2010/main" val="0"/>
              </a:ext>
            </a:extLst>
          </a:blip>
          <a:srcRect r="13574" b="46609"/>
          <a:stretch/>
        </p:blipFill>
        <p:spPr>
          <a:xfrm>
            <a:off x="127299" y="2920206"/>
            <a:ext cx="6749751" cy="3661569"/>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252419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116632"/>
            <a:ext cx="5545038" cy="792088"/>
          </a:xfrm>
        </p:spPr>
        <p:txBody>
          <a:bodyPr/>
          <a:lstStyle/>
          <a:p>
            <a:r>
              <a:rPr lang="ru-RU" dirty="0" smtClean="0"/>
              <a:t>4. КОНСОЛИДАЦИЯ. ЭЛИМИНАЦИЯ ПРОВОДОК В ТОМ ЧИСЛЕ ДЛЯ НРП.</a:t>
            </a:r>
            <a:br>
              <a:rPr lang="ru-RU" dirty="0" smtClean="0"/>
            </a:br>
            <a:endParaRPr lang="ru-RU" dirty="0"/>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48</a:t>
            </a:fld>
            <a:endParaRPr lang="ru-RU" altLang="ru-RU" dirty="0"/>
          </a:p>
        </p:txBody>
      </p:sp>
      <p:sp>
        <p:nvSpPr>
          <p:cNvPr id="9" name="Прямоугольник 8"/>
          <p:cNvSpPr/>
          <p:nvPr/>
        </p:nvSpPr>
        <p:spPr>
          <a:xfrm>
            <a:off x="6877050" y="394692"/>
            <a:ext cx="2159447" cy="6740307"/>
          </a:xfrm>
          <a:prstGeom prst="rect">
            <a:avLst/>
          </a:prstGeom>
        </p:spPr>
        <p:txBody>
          <a:bodyPr wrap="square">
            <a:spAutoFit/>
          </a:bodyPr>
          <a:lstStyle/>
          <a:p>
            <a:pPr marL="285750" indent="-285750" algn="ctr">
              <a:buClr>
                <a:schemeClr val="tx2"/>
              </a:buClr>
              <a:buFont typeface="Wingdings" panose="05000000000000000000" pitchFamily="2" charset="2"/>
              <a:buChar char="q"/>
            </a:pPr>
            <a:r>
              <a:rPr lang="ru-RU" sz="1800" dirty="0" smtClean="0"/>
              <a:t>Возможно использование механизма элиминации по проводкам для элиминации НРП;</a:t>
            </a:r>
          </a:p>
          <a:p>
            <a:pPr marL="285750" indent="-285750" algn="ctr">
              <a:buClr>
                <a:schemeClr val="tx2"/>
              </a:buClr>
              <a:buFont typeface="Wingdings" panose="05000000000000000000" pitchFamily="2" charset="2"/>
              <a:buChar char="q"/>
            </a:pPr>
            <a:r>
              <a:rPr lang="ru-RU" sz="1800" dirty="0" smtClean="0"/>
              <a:t>Для этого достаточно запустить механизм расчета себестоимости.</a:t>
            </a:r>
          </a:p>
          <a:p>
            <a:pPr marL="285750" indent="-285750" algn="ctr">
              <a:buClr>
                <a:schemeClr val="tx2"/>
              </a:buClr>
              <a:buFont typeface="Wingdings" panose="05000000000000000000" pitchFamily="2" charset="2"/>
              <a:buChar char="q"/>
            </a:pPr>
            <a:r>
              <a:rPr lang="ru-RU" sz="1800" dirty="0" smtClean="0"/>
              <a:t>Расчет сформирует себестоимость реализуемых ТМЦ/ОС и сформируется сальдо НРП, которое будет элиминировано.</a:t>
            </a:r>
          </a:p>
          <a:p>
            <a:pPr marL="285750" indent="-285750">
              <a:buClr>
                <a:schemeClr val="tx2"/>
              </a:buClr>
              <a:buFont typeface="Wingdings" panose="05000000000000000000" pitchFamily="2" charset="2"/>
              <a:buChar char="q"/>
            </a:pPr>
            <a:endParaRPr lang="ru-RU" sz="18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12561" b="9165"/>
          <a:stretch/>
        </p:blipFill>
        <p:spPr bwMode="auto">
          <a:xfrm>
            <a:off x="231439" y="1340768"/>
            <a:ext cx="6788833"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Рисунок 10"/>
          <p:cNvPicPr>
            <a:picLocks noChangeAspect="1"/>
          </p:cNvPicPr>
          <p:nvPr/>
        </p:nvPicPr>
        <p:blipFill rotWithShape="1">
          <a:blip r:embed="rId4">
            <a:extLst>
              <a:ext uri="{28A0092B-C50C-407E-A947-70E740481C1C}">
                <a14:useLocalDpi xmlns:a14="http://schemas.microsoft.com/office/drawing/2010/main" val="0"/>
              </a:ext>
            </a:extLst>
          </a:blip>
          <a:srcRect r="13022" b="30238"/>
          <a:stretch/>
        </p:blipFill>
        <p:spPr>
          <a:xfrm>
            <a:off x="231439" y="4869160"/>
            <a:ext cx="6788833" cy="1728192"/>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4540024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1624656" y="364301"/>
            <a:ext cx="5647644"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smtClean="0"/>
              <a:t>4. КОНСОЛИДАЦИЯ. КОНСОЛИДАЦИОННЫЕ ПОПРАВКИ</a:t>
            </a:r>
            <a:endParaRPr lang="ru-RU" alt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32" y="1551608"/>
            <a:ext cx="5724128" cy="379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Прямоугольник 4"/>
          <p:cNvSpPr/>
          <p:nvPr/>
        </p:nvSpPr>
        <p:spPr>
          <a:xfrm>
            <a:off x="6012160" y="1198983"/>
            <a:ext cx="3109298" cy="1477328"/>
          </a:xfrm>
          <a:prstGeom prst="rect">
            <a:avLst/>
          </a:prstGeom>
        </p:spPr>
        <p:txBody>
          <a:bodyPr wrap="square">
            <a:spAutoFit/>
          </a:bodyPr>
          <a:lstStyle/>
          <a:p>
            <a:pPr>
              <a:buClr>
                <a:srgbClr val="58C1C9"/>
              </a:buClr>
            </a:pPr>
            <a:r>
              <a:rPr lang="ru-RU" sz="1800" dirty="0" smtClean="0"/>
              <a:t>Автоматический расчет показателей Гудвилла и НДУ, формирование операций по элиминации Инвестиций </a:t>
            </a:r>
            <a:r>
              <a:rPr lang="en-US" sz="1800" dirty="0" smtClean="0"/>
              <a:t>vs </a:t>
            </a:r>
            <a:r>
              <a:rPr lang="ru-RU" sz="1800" dirty="0" smtClean="0"/>
              <a:t>Капитала.</a:t>
            </a:r>
            <a:endParaRPr lang="ru-RU" sz="18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924945"/>
            <a:ext cx="7776864" cy="3744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835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359532" y="1628801"/>
            <a:ext cx="7088085" cy="3503275"/>
          </a:xfrm>
          <a:prstGeom prst="roundRect">
            <a:avLst>
              <a:gd name="adj" fmla="val 11746"/>
            </a:avLst>
          </a:prstGeom>
          <a:solidFill>
            <a:srgbClr val="FFFF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endParaRPr lang="ru-RU" sz="1428" b="1" dirty="0">
              <a:solidFill>
                <a:srgbClr val="FFFFFF"/>
              </a:solidFill>
              <a:latin typeface="Arial"/>
            </a:endParaRPr>
          </a:p>
        </p:txBody>
      </p:sp>
      <p:cxnSp>
        <p:nvCxnSpPr>
          <p:cNvPr id="7" name="Прямая со стрелкой 6"/>
          <p:cNvCxnSpPr/>
          <p:nvPr/>
        </p:nvCxnSpPr>
        <p:spPr>
          <a:xfrm flipV="1">
            <a:off x="5467079" y="3756992"/>
            <a:ext cx="1249692" cy="30913"/>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Блок-схема: несколько документов 7"/>
          <p:cNvSpPr/>
          <p:nvPr/>
        </p:nvSpPr>
        <p:spPr>
          <a:xfrm>
            <a:off x="1716054" y="1740995"/>
            <a:ext cx="2084101" cy="816738"/>
          </a:xfrm>
          <a:prstGeom prst="flowChartMultidocument">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r>
              <a:rPr lang="ru-RU" sz="1428" dirty="0" smtClean="0">
                <a:solidFill>
                  <a:srgbClr val="000000"/>
                </a:solidFill>
                <a:latin typeface="Arial"/>
              </a:rPr>
              <a:t>Параллельный учет </a:t>
            </a:r>
            <a:r>
              <a:rPr lang="en-US" sz="1428" dirty="0" smtClean="0">
                <a:solidFill>
                  <a:srgbClr val="000000"/>
                </a:solidFill>
                <a:latin typeface="Arial"/>
              </a:rPr>
              <a:t>16 </a:t>
            </a:r>
            <a:r>
              <a:rPr lang="ru-RU" sz="1428" dirty="0" smtClean="0">
                <a:solidFill>
                  <a:srgbClr val="000000"/>
                </a:solidFill>
                <a:latin typeface="Arial"/>
              </a:rPr>
              <a:t>объектов учёта</a:t>
            </a:r>
            <a:endParaRPr lang="ru-RU" sz="1428" dirty="0">
              <a:solidFill>
                <a:srgbClr val="000000"/>
              </a:solidFill>
              <a:latin typeface="Arial"/>
            </a:endParaRPr>
          </a:p>
        </p:txBody>
      </p:sp>
      <p:cxnSp>
        <p:nvCxnSpPr>
          <p:cNvPr id="9" name="Соединительная линия уступом 8"/>
          <p:cNvCxnSpPr>
            <a:endCxn id="53" idx="0"/>
          </p:cNvCxnSpPr>
          <p:nvPr/>
        </p:nvCxnSpPr>
        <p:spPr>
          <a:xfrm>
            <a:off x="3846957" y="2018326"/>
            <a:ext cx="1163878" cy="1216925"/>
          </a:xfrm>
          <a:prstGeom prst="bentConnector2">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22151" y="1632057"/>
            <a:ext cx="1525466" cy="461665"/>
          </a:xfrm>
          <a:prstGeom prst="rect">
            <a:avLst/>
          </a:prstGeom>
          <a:noFill/>
        </p:spPr>
        <p:txBody>
          <a:bodyPr wrap="square" rtlCol="0">
            <a:spAutoFit/>
          </a:bodyPr>
          <a:lstStyle/>
          <a:p>
            <a:r>
              <a:rPr lang="ru-RU" sz="2400" b="1" dirty="0" smtClean="0"/>
              <a:t>1С: УХ</a:t>
            </a:r>
            <a:endParaRPr lang="ru-RU" sz="2400" b="1" dirty="0"/>
          </a:p>
        </p:txBody>
      </p:sp>
      <p:pic>
        <p:nvPicPr>
          <p:cNvPr id="14" name="Рисунок 37" descr="Mimetypes-application-vnd-sun-xml-calc-template-icon.png"/>
          <p:cNvPicPr>
            <a:picLocks noChangeAspect="1"/>
          </p:cNvPicPr>
          <p:nvPr/>
        </p:nvPicPr>
        <p:blipFill>
          <a:blip r:embed="rId3" cstate="print"/>
          <a:stretch>
            <a:fillRect/>
          </a:stretch>
        </p:blipFill>
        <p:spPr>
          <a:xfrm>
            <a:off x="6941424" y="3388033"/>
            <a:ext cx="393923" cy="525231"/>
          </a:xfrm>
          <a:prstGeom prst="rect">
            <a:avLst/>
          </a:prstGeom>
        </p:spPr>
      </p:pic>
      <p:pic>
        <p:nvPicPr>
          <p:cNvPr id="15" name="Рисунок 14" descr="Mimetypes-application-vnd-sun-xml-calc-template-icon.png"/>
          <p:cNvPicPr>
            <a:picLocks noChangeAspect="1"/>
          </p:cNvPicPr>
          <p:nvPr/>
        </p:nvPicPr>
        <p:blipFill>
          <a:blip r:embed="rId3" cstate="print"/>
          <a:stretch>
            <a:fillRect/>
          </a:stretch>
        </p:blipFill>
        <p:spPr>
          <a:xfrm>
            <a:off x="6692077" y="3304136"/>
            <a:ext cx="398510" cy="531346"/>
          </a:xfrm>
          <a:prstGeom prst="rect">
            <a:avLst/>
          </a:prstGeom>
        </p:spPr>
      </p:pic>
      <p:pic>
        <p:nvPicPr>
          <p:cNvPr id="16"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0685" y="3493556"/>
            <a:ext cx="520688" cy="694251"/>
          </a:xfrm>
          <a:prstGeom prst="rect">
            <a:avLst/>
          </a:prstGeom>
        </p:spPr>
      </p:pic>
      <p:sp>
        <p:nvSpPr>
          <p:cNvPr id="17" name="TextBox 70"/>
          <p:cNvSpPr txBox="1"/>
          <p:nvPr/>
        </p:nvSpPr>
        <p:spPr>
          <a:xfrm>
            <a:off x="6164389" y="4040659"/>
            <a:ext cx="974009" cy="11910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32962" fontAlgn="base">
              <a:spcBef>
                <a:spcPct val="0"/>
              </a:spcBef>
              <a:spcAft>
                <a:spcPct val="0"/>
              </a:spcAft>
            </a:pPr>
            <a:r>
              <a:rPr lang="ru-RU" sz="1428" b="1" dirty="0" smtClean="0">
                <a:solidFill>
                  <a:srgbClr val="234B67"/>
                </a:solidFill>
                <a:latin typeface="Arial" charset="0"/>
              </a:rPr>
              <a:t>Пакет индивидуальной отчетности</a:t>
            </a:r>
          </a:p>
        </p:txBody>
      </p:sp>
      <p:pic>
        <p:nvPicPr>
          <p:cNvPr id="40" name="Picture 31" descr="data001"/>
          <p:cNvPicPr>
            <a:picLocks noChangeAspect="1" noChangeArrowheads="1"/>
          </p:cNvPicPr>
          <p:nvPr/>
        </p:nvPicPr>
        <p:blipFill>
          <a:blip r:embed="rId5" cstate="print"/>
          <a:srcRect/>
          <a:stretch>
            <a:fillRect/>
          </a:stretch>
        </p:blipFill>
        <p:spPr bwMode="gray">
          <a:xfrm>
            <a:off x="1473694" y="5672184"/>
            <a:ext cx="1154090" cy="1007146"/>
          </a:xfrm>
          <a:prstGeom prst="rect">
            <a:avLst/>
          </a:prstGeom>
          <a:noFill/>
        </p:spPr>
      </p:pic>
      <p:sp>
        <p:nvSpPr>
          <p:cNvPr id="41" name="Text Box 156"/>
          <p:cNvSpPr txBox="1">
            <a:spLocks noChangeArrowheads="1"/>
          </p:cNvSpPr>
          <p:nvPr/>
        </p:nvSpPr>
        <p:spPr bwMode="gray">
          <a:xfrm>
            <a:off x="1439653" y="5877272"/>
            <a:ext cx="1230722" cy="835460"/>
          </a:xfrm>
          <a:prstGeom prst="rect">
            <a:avLst/>
          </a:prstGeom>
          <a:noFill/>
          <a:ln w="9525" algn="ctr">
            <a:noFill/>
            <a:miter lim="800000"/>
            <a:headEnd/>
            <a:tailEnd/>
          </a:ln>
        </p:spPr>
        <p:txBody>
          <a:bodyPr lIns="89995" tIns="46798" rIns="89995" bIns="0" anchor="ctr"/>
          <a:lstStyle/>
          <a:p>
            <a:pPr algn="ctr" defTabSz="995082" eaLnBrk="0" fontAlgn="base" hangingPunct="0">
              <a:spcBef>
                <a:spcPct val="30000"/>
              </a:spcBef>
              <a:spcAft>
                <a:spcPct val="0"/>
              </a:spcAft>
            </a:pPr>
            <a:r>
              <a:rPr lang="ru-RU" sz="12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Внешние учетные системы (не 1С)</a:t>
            </a:r>
            <a:endParaRPr lang="en-US" sz="12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42" name="Picture 724"/>
          <p:cNvPicPr>
            <a:picLocks noChangeAspect="1" noChangeArrowheads="1"/>
          </p:cNvPicPr>
          <p:nvPr/>
        </p:nvPicPr>
        <p:blipFill>
          <a:blip r:embed="rId6" cstate="print">
            <a:lum bright="14000"/>
            <a:grayscl/>
          </a:blip>
          <a:srcRect/>
          <a:stretch>
            <a:fillRect/>
          </a:stretch>
        </p:blipFill>
        <p:spPr bwMode="auto">
          <a:xfrm>
            <a:off x="2770709" y="3339466"/>
            <a:ext cx="855409" cy="952556"/>
          </a:xfrm>
          <a:prstGeom prst="rect">
            <a:avLst/>
          </a:prstGeom>
          <a:noFill/>
          <a:ln w="1270" algn="ctr">
            <a:noFill/>
            <a:miter lim="800000"/>
            <a:headEnd/>
            <a:tailEnd/>
          </a:ln>
          <a:effectLst/>
        </p:spPr>
      </p:pic>
      <p:sp>
        <p:nvSpPr>
          <p:cNvPr id="43" name="TextBox 70"/>
          <p:cNvSpPr txBox="1"/>
          <p:nvPr/>
        </p:nvSpPr>
        <p:spPr>
          <a:xfrm>
            <a:off x="2908575" y="2856221"/>
            <a:ext cx="747594" cy="5318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b="1" dirty="0" smtClean="0">
                <a:solidFill>
                  <a:srgbClr val="234B67"/>
                </a:solidFill>
                <a:latin typeface="Arial" charset="0"/>
              </a:rPr>
              <a:t>АОСВ</a:t>
            </a:r>
          </a:p>
          <a:p>
            <a:pPr defTabSz="932962" fontAlgn="base">
              <a:spcBef>
                <a:spcPct val="0"/>
              </a:spcBef>
              <a:spcAft>
                <a:spcPct val="0"/>
              </a:spcAft>
            </a:pPr>
            <a:r>
              <a:rPr lang="ru-RU" sz="1428" b="1" dirty="0">
                <a:solidFill>
                  <a:srgbClr val="234B67"/>
                </a:solidFill>
                <a:latin typeface="Arial" charset="0"/>
              </a:rPr>
              <a:t>Р</a:t>
            </a:r>
            <a:r>
              <a:rPr lang="ru-RU" sz="1428" b="1" dirty="0" smtClean="0">
                <a:solidFill>
                  <a:srgbClr val="234B67"/>
                </a:solidFill>
                <a:latin typeface="Arial" charset="0"/>
              </a:rPr>
              <a:t>СБУ </a:t>
            </a:r>
            <a:endParaRPr lang="ru-RU" sz="1428" b="1" dirty="0">
              <a:solidFill>
                <a:srgbClr val="234B67"/>
              </a:solidFill>
              <a:latin typeface="Arial" charset="0"/>
            </a:endParaRPr>
          </a:p>
        </p:txBody>
      </p:sp>
      <p:pic>
        <p:nvPicPr>
          <p:cNvPr id="44"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1555" y="3405213"/>
            <a:ext cx="359494" cy="479325"/>
          </a:xfrm>
          <a:prstGeom prst="rect">
            <a:avLst/>
          </a:prstGeom>
        </p:spPr>
      </p:pic>
      <p:pic>
        <p:nvPicPr>
          <p:cNvPr id="45"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4516" y="3569310"/>
            <a:ext cx="359494" cy="479325"/>
          </a:xfrm>
          <a:prstGeom prst="rect">
            <a:avLst/>
          </a:prstGeom>
        </p:spPr>
      </p:pic>
      <p:pic>
        <p:nvPicPr>
          <p:cNvPr id="46"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2743" y="3687242"/>
            <a:ext cx="359494" cy="479325"/>
          </a:xfrm>
          <a:prstGeom prst="rect">
            <a:avLst/>
          </a:prstGeom>
        </p:spPr>
      </p:pic>
      <p:sp>
        <p:nvSpPr>
          <p:cNvPr id="47" name="TextBox 70"/>
          <p:cNvSpPr txBox="1"/>
          <p:nvPr/>
        </p:nvSpPr>
        <p:spPr>
          <a:xfrm>
            <a:off x="433208" y="3110615"/>
            <a:ext cx="1310759" cy="5318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b="1" dirty="0" smtClean="0">
                <a:solidFill>
                  <a:srgbClr val="234B67"/>
                </a:solidFill>
                <a:latin typeface="Arial" charset="0"/>
              </a:rPr>
              <a:t>ФСД</a:t>
            </a:r>
            <a:r>
              <a:rPr lang="en-US" sz="1428" b="1" dirty="0" smtClean="0">
                <a:solidFill>
                  <a:srgbClr val="234B67"/>
                </a:solidFill>
                <a:latin typeface="Arial" charset="0"/>
              </a:rPr>
              <a:t> </a:t>
            </a:r>
            <a:r>
              <a:rPr lang="ru-RU" sz="1428" b="1" dirty="0" smtClean="0">
                <a:solidFill>
                  <a:srgbClr val="234B67"/>
                </a:solidFill>
                <a:latin typeface="Arial" charset="0"/>
              </a:rPr>
              <a:t>в системе</a:t>
            </a:r>
          </a:p>
        </p:txBody>
      </p:sp>
      <p:cxnSp>
        <p:nvCxnSpPr>
          <p:cNvPr id="48" name="Соединительная линия уступом 47"/>
          <p:cNvCxnSpPr>
            <a:stCxn id="41" idx="1"/>
            <a:endCxn id="46" idx="2"/>
          </p:cNvCxnSpPr>
          <p:nvPr/>
        </p:nvCxnSpPr>
        <p:spPr>
          <a:xfrm rot="10800000">
            <a:off x="1372489" y="4166566"/>
            <a:ext cx="67163" cy="2128436"/>
          </a:xfrm>
          <a:prstGeom prst="bentConnector2">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Соединительная линия уступом 48"/>
          <p:cNvCxnSpPr>
            <a:stCxn id="57" idx="3"/>
            <a:endCxn id="46" idx="2"/>
          </p:cNvCxnSpPr>
          <p:nvPr/>
        </p:nvCxnSpPr>
        <p:spPr>
          <a:xfrm flipV="1">
            <a:off x="1121215" y="4166566"/>
            <a:ext cx="251275" cy="1573472"/>
          </a:xfrm>
          <a:prstGeom prst="bentConnector2">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1735150" y="3837775"/>
            <a:ext cx="956747" cy="2661"/>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TextBox 70"/>
          <p:cNvSpPr txBox="1"/>
          <p:nvPr/>
        </p:nvSpPr>
        <p:spPr>
          <a:xfrm>
            <a:off x="308809" y="5211216"/>
            <a:ext cx="1094189"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a:latin typeface="Arial" charset="0"/>
                <a:cs typeface="Arial" charset="0"/>
              </a:rPr>
              <a:t>ФСД по </a:t>
            </a:r>
            <a:r>
              <a:rPr lang="ru-RU" sz="1200" dirty="0" smtClean="0">
                <a:latin typeface="Arial" charset="0"/>
                <a:cs typeface="Arial" charset="0"/>
              </a:rPr>
              <a:t>РСБУ</a:t>
            </a:r>
            <a:endParaRPr lang="ru-RU" sz="1200" dirty="0">
              <a:latin typeface="Arial" charset="0"/>
              <a:cs typeface="Arial" charset="0"/>
            </a:endParaRPr>
          </a:p>
        </p:txBody>
      </p:sp>
      <p:sp>
        <p:nvSpPr>
          <p:cNvPr id="52" name="TextBox 70"/>
          <p:cNvSpPr txBox="1"/>
          <p:nvPr/>
        </p:nvSpPr>
        <p:spPr>
          <a:xfrm>
            <a:off x="1743967" y="3831255"/>
            <a:ext cx="1094189"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a:solidFill>
                  <a:srgbClr val="234B67"/>
                </a:solidFill>
                <a:latin typeface="Arial" charset="0"/>
              </a:rPr>
              <a:t>п</a:t>
            </a:r>
            <a:r>
              <a:rPr lang="ru-RU" sz="1200" dirty="0" smtClean="0">
                <a:solidFill>
                  <a:srgbClr val="234B67"/>
                </a:solidFill>
                <a:latin typeface="Arial" charset="0"/>
              </a:rPr>
              <a:t>равила сбора данных</a:t>
            </a:r>
            <a:endParaRPr lang="ru-RU" sz="1200" dirty="0">
              <a:solidFill>
                <a:srgbClr val="234B67"/>
              </a:solidFill>
              <a:latin typeface="Arial" charset="0"/>
            </a:endParaRPr>
          </a:p>
        </p:txBody>
      </p:sp>
      <p:pic>
        <p:nvPicPr>
          <p:cNvPr id="53" name="Picture 724"/>
          <p:cNvPicPr>
            <a:picLocks noChangeAspect="1" noChangeArrowheads="1"/>
          </p:cNvPicPr>
          <p:nvPr/>
        </p:nvPicPr>
        <p:blipFill>
          <a:blip r:embed="rId6" cstate="print">
            <a:lum bright="14000"/>
            <a:grayscl/>
          </a:blip>
          <a:srcRect/>
          <a:stretch>
            <a:fillRect/>
          </a:stretch>
        </p:blipFill>
        <p:spPr bwMode="auto">
          <a:xfrm>
            <a:off x="4583130" y="3235250"/>
            <a:ext cx="855409" cy="952556"/>
          </a:xfrm>
          <a:prstGeom prst="rect">
            <a:avLst/>
          </a:prstGeom>
          <a:noFill/>
          <a:ln w="1270" algn="ctr">
            <a:noFill/>
            <a:miter lim="800000"/>
            <a:headEnd/>
            <a:tailEnd/>
          </a:ln>
          <a:effectLst/>
        </p:spPr>
      </p:pic>
      <p:sp>
        <p:nvSpPr>
          <p:cNvPr id="54" name="TextBox 70"/>
          <p:cNvSpPr txBox="1"/>
          <p:nvPr/>
        </p:nvSpPr>
        <p:spPr>
          <a:xfrm>
            <a:off x="5207764" y="2703438"/>
            <a:ext cx="884161" cy="5318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b="1" dirty="0" smtClean="0">
                <a:solidFill>
                  <a:srgbClr val="234B67"/>
                </a:solidFill>
                <a:latin typeface="Arial" charset="0"/>
              </a:rPr>
              <a:t>АОСВ</a:t>
            </a:r>
          </a:p>
          <a:p>
            <a:pPr defTabSz="932962" fontAlgn="base">
              <a:spcBef>
                <a:spcPct val="0"/>
              </a:spcBef>
              <a:spcAft>
                <a:spcPct val="0"/>
              </a:spcAft>
            </a:pPr>
            <a:r>
              <a:rPr lang="ru-RU" sz="1428" b="1" dirty="0" smtClean="0">
                <a:solidFill>
                  <a:srgbClr val="234B67"/>
                </a:solidFill>
                <a:latin typeface="Arial" charset="0"/>
              </a:rPr>
              <a:t>МСФО</a:t>
            </a:r>
            <a:endParaRPr lang="ru-RU" sz="1428" b="1" dirty="0">
              <a:solidFill>
                <a:srgbClr val="234B67"/>
              </a:solidFill>
              <a:latin typeface="Arial" charset="0"/>
            </a:endParaRPr>
          </a:p>
        </p:txBody>
      </p:sp>
      <p:cxnSp>
        <p:nvCxnSpPr>
          <p:cNvPr id="55" name="Прямая со стрелкой 54"/>
          <p:cNvCxnSpPr/>
          <p:nvPr/>
        </p:nvCxnSpPr>
        <p:spPr>
          <a:xfrm>
            <a:off x="3642993" y="3787905"/>
            <a:ext cx="956747" cy="2661"/>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70"/>
          <p:cNvSpPr txBox="1"/>
          <p:nvPr/>
        </p:nvSpPr>
        <p:spPr>
          <a:xfrm>
            <a:off x="3656169" y="3788404"/>
            <a:ext cx="1094189"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smtClean="0">
                <a:solidFill>
                  <a:srgbClr val="234B67"/>
                </a:solidFill>
                <a:latin typeface="Arial" charset="0"/>
              </a:rPr>
              <a:t>трансляция</a:t>
            </a:r>
            <a:endParaRPr lang="ru-RU" sz="1200" dirty="0">
              <a:solidFill>
                <a:srgbClr val="234B67"/>
              </a:solidFill>
              <a:latin typeface="Arial" charset="0"/>
            </a:endParaRPr>
          </a:p>
        </p:txBody>
      </p:sp>
      <p:pic>
        <p:nvPicPr>
          <p:cNvPr id="57" name="Picture 6" descr="Картинки по запросу excel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6061" y="5363269"/>
            <a:ext cx="565154" cy="753539"/>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Соединительная линия уступом 60"/>
          <p:cNvCxnSpPr>
            <a:stCxn id="63" idx="1"/>
          </p:cNvCxnSpPr>
          <p:nvPr/>
        </p:nvCxnSpPr>
        <p:spPr>
          <a:xfrm rot="10800000">
            <a:off x="3108889" y="4269219"/>
            <a:ext cx="80179" cy="1641457"/>
          </a:xfrm>
          <a:prstGeom prst="bentConnector2">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62" name="Picture 31" descr="data001"/>
          <p:cNvPicPr>
            <a:picLocks noChangeAspect="1" noChangeArrowheads="1"/>
          </p:cNvPicPr>
          <p:nvPr/>
        </p:nvPicPr>
        <p:blipFill>
          <a:blip r:embed="rId5" cstate="print"/>
          <a:srcRect/>
          <a:stretch>
            <a:fillRect/>
          </a:stretch>
        </p:blipFill>
        <p:spPr bwMode="gray">
          <a:xfrm>
            <a:off x="3223109" y="5287856"/>
            <a:ext cx="1154090" cy="1007146"/>
          </a:xfrm>
          <a:prstGeom prst="rect">
            <a:avLst/>
          </a:prstGeom>
          <a:noFill/>
        </p:spPr>
      </p:pic>
      <p:sp>
        <p:nvSpPr>
          <p:cNvPr id="63" name="Text Box 156"/>
          <p:cNvSpPr txBox="1">
            <a:spLocks noChangeArrowheads="1"/>
          </p:cNvSpPr>
          <p:nvPr/>
        </p:nvSpPr>
        <p:spPr bwMode="gray">
          <a:xfrm>
            <a:off x="3189067" y="5492944"/>
            <a:ext cx="1230722" cy="835460"/>
          </a:xfrm>
          <a:prstGeom prst="rect">
            <a:avLst/>
          </a:prstGeom>
          <a:noFill/>
          <a:ln w="9525" algn="ctr">
            <a:noFill/>
            <a:miter lim="800000"/>
            <a:headEnd/>
            <a:tailEnd/>
          </a:ln>
        </p:spPr>
        <p:txBody>
          <a:bodyPr lIns="89995" tIns="46798" rIns="89995" bIns="0" anchor="ctr"/>
          <a:lstStyle/>
          <a:p>
            <a:pPr algn="ctr" defTabSz="995082" eaLnBrk="0" fontAlgn="base" hangingPunct="0">
              <a:spcBef>
                <a:spcPct val="30000"/>
              </a:spcBef>
              <a:spcAft>
                <a:spcPct val="0"/>
              </a:spcAft>
            </a:pPr>
            <a:r>
              <a:rPr lang="ru-RU" sz="12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Внешние учетные системы (1С)</a:t>
            </a:r>
            <a:endParaRPr lang="en-US" sz="12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65" name="TextBox 70"/>
          <p:cNvSpPr txBox="1"/>
          <p:nvPr/>
        </p:nvSpPr>
        <p:spPr>
          <a:xfrm>
            <a:off x="2374545" y="4639296"/>
            <a:ext cx="1094189"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a:solidFill>
                  <a:srgbClr val="234B67"/>
                </a:solidFill>
                <a:latin typeface="Arial" charset="0"/>
              </a:rPr>
              <a:t>б</a:t>
            </a:r>
            <a:r>
              <a:rPr lang="ru-RU" sz="1200" dirty="0" smtClean="0">
                <a:solidFill>
                  <a:srgbClr val="234B67"/>
                </a:solidFill>
                <a:latin typeface="Arial" charset="0"/>
              </a:rPr>
              <a:t>есшовная интеграция</a:t>
            </a:r>
            <a:endParaRPr lang="ru-RU" sz="1200" dirty="0">
              <a:solidFill>
                <a:srgbClr val="234B67"/>
              </a:solidFill>
              <a:latin typeface="Arial" charset="0"/>
            </a:endParaRPr>
          </a:p>
        </p:txBody>
      </p:sp>
      <p:sp>
        <p:nvSpPr>
          <p:cNvPr id="67" name="Прямоугольник 66"/>
          <p:cNvSpPr/>
          <p:nvPr/>
        </p:nvSpPr>
        <p:spPr>
          <a:xfrm>
            <a:off x="4655777" y="5493781"/>
            <a:ext cx="4229814" cy="1015663"/>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200" dirty="0" smtClean="0"/>
              <a:t>К </a:t>
            </a:r>
            <a:r>
              <a:rPr lang="ru-RU" sz="1200" dirty="0"/>
              <a:t>сформированной модели данных АОСВ </a:t>
            </a:r>
            <a:r>
              <a:rPr lang="ru-RU" sz="1200" dirty="0" smtClean="0"/>
              <a:t>МСФО </a:t>
            </a:r>
            <a:r>
              <a:rPr lang="ru-RU" sz="1200" dirty="0"/>
              <a:t>применяются корректировки и </a:t>
            </a:r>
            <a:r>
              <a:rPr lang="ru-RU" sz="1200" dirty="0" err="1"/>
              <a:t>реклассы</a:t>
            </a:r>
            <a:r>
              <a:rPr lang="ru-RU" sz="1200" dirty="0"/>
              <a:t> </a:t>
            </a:r>
            <a:r>
              <a:rPr lang="ru-RU" sz="1200" dirty="0" smtClean="0"/>
              <a:t> МСФО </a:t>
            </a:r>
            <a:r>
              <a:rPr lang="ru-RU" sz="1200" dirty="0"/>
              <a:t>(аналогично тому, как было представлено в транзакционной модели + повтор корректировок прошлого периода).</a:t>
            </a:r>
          </a:p>
        </p:txBody>
      </p:sp>
      <p:sp>
        <p:nvSpPr>
          <p:cNvPr id="58" name="Заголовок 1"/>
          <p:cNvSpPr txBox="1">
            <a:spLocks/>
          </p:cNvSpPr>
          <p:nvPr/>
        </p:nvSpPr>
        <p:spPr>
          <a:xfrm>
            <a:off x="1624656" y="364301"/>
            <a:ext cx="6241710"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smtClean="0"/>
              <a:t>2. ОБЗОР СИСТЕМЫ. ПРОЦЕСС </a:t>
            </a:r>
            <a:r>
              <a:rPr lang="ru-RU" altLang="ru-RU" dirty="0"/>
              <a:t>ПОДГОТОВКИ </a:t>
            </a:r>
            <a:r>
              <a:rPr lang="ru-RU" altLang="ru-RU" dirty="0" smtClean="0"/>
              <a:t>ПАКЕТА СБОРА ДАННЫХ МСФО </a:t>
            </a:r>
          </a:p>
          <a:p>
            <a:r>
              <a:rPr lang="ru-RU" altLang="ru-RU" dirty="0" smtClean="0"/>
              <a:t>В </a:t>
            </a:r>
            <a:r>
              <a:rPr lang="en-US" altLang="ru-RU" dirty="0" smtClean="0"/>
              <a:t>1C</a:t>
            </a:r>
            <a:r>
              <a:rPr lang="ru-RU" altLang="ru-RU" dirty="0" smtClean="0"/>
              <a:t> </a:t>
            </a:r>
            <a:r>
              <a:rPr lang="en-US" altLang="ru-RU" dirty="0" smtClean="0"/>
              <a:t>ERP </a:t>
            </a:r>
            <a:r>
              <a:rPr lang="ru-RU" altLang="ru-RU" dirty="0" smtClean="0"/>
              <a:t>УХ</a:t>
            </a:r>
          </a:p>
          <a:p>
            <a:r>
              <a:rPr lang="ru-RU" altLang="ru-RU" dirty="0"/>
              <a:t> </a:t>
            </a:r>
            <a:r>
              <a:rPr lang="ru-RU" altLang="ru-RU" dirty="0" smtClean="0"/>
              <a:t>ТРАНСФОРМАЦИОННАЯ МОДЕЛЬ</a:t>
            </a:r>
            <a:endParaRPr lang="ru-RU" altLang="ru-RU" dirty="0"/>
          </a:p>
        </p:txBody>
      </p:sp>
      <p:sp>
        <p:nvSpPr>
          <p:cNvPr id="35"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5</a:t>
            </a:fld>
            <a:endParaRPr lang="ru-RU" altLang="ru-RU" dirty="0"/>
          </a:p>
        </p:txBody>
      </p:sp>
    </p:spTree>
    <p:extLst>
      <p:ext uri="{BB962C8B-B14F-4D97-AF65-F5344CB8AC3E}">
        <p14:creationId xmlns:p14="http://schemas.microsoft.com/office/powerpoint/2010/main" val="16176688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60648"/>
            <a:ext cx="7304112" cy="792088"/>
          </a:xfrm>
        </p:spPr>
        <p:txBody>
          <a:bodyPr/>
          <a:lstStyle/>
          <a:p>
            <a:r>
              <a:rPr lang="ru-RU" dirty="0" smtClean="0"/>
              <a:t>5. СБОР ОТЧЕТНОСТИ. ИСПОЛЬЗОВАНИЕ МНОГОПЕРИОДНЫХ БЛАНКОВ ИЛИ ПОСЛЕДНЯЯ МИЛЯ ПОДГОТОВКИ ОТЧЁТНОСТИ</a:t>
            </a:r>
            <a:endParaRPr lang="ru-RU" dirty="0"/>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50</a:t>
            </a:fld>
            <a:endParaRPr lang="ru-RU" altLang="ru-RU"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r="7122" b="16673"/>
          <a:stretch/>
        </p:blipFill>
        <p:spPr>
          <a:xfrm>
            <a:off x="388492" y="1556792"/>
            <a:ext cx="7597402" cy="3537570"/>
          </a:xfrm>
          <a:prstGeom prst="rect">
            <a:avLst/>
          </a:prstGeom>
          <a:effectLst>
            <a:outerShdw blurRad="292100" dist="139700" dir="2700000" algn="ctr" rotWithShape="0">
              <a:srgbClr val="000000">
                <a:alpha val="65000"/>
              </a:srgbClr>
            </a:outerShdw>
          </a:effectLst>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16291" t="6310" r="6759" b="5759"/>
          <a:stretch/>
        </p:blipFill>
        <p:spPr>
          <a:xfrm>
            <a:off x="971600" y="1640068"/>
            <a:ext cx="7036246" cy="4653700"/>
          </a:xfrm>
          <a:prstGeom prst="rect">
            <a:avLst/>
          </a:prstGeom>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l="4271" t="3049"/>
          <a:stretch/>
        </p:blipFill>
        <p:spPr>
          <a:xfrm>
            <a:off x="1619672" y="2060848"/>
            <a:ext cx="7277992" cy="4547542"/>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25608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bwMode="auto">
          <a:xfrm>
            <a:off x="110563" y="3285201"/>
            <a:ext cx="1666276" cy="563450"/>
          </a:xfrm>
          <a:prstGeom prst="rect">
            <a:avLst/>
          </a:prstGeom>
          <a:solidFill>
            <a:srgbClr val="F9E9AC"/>
          </a:solidFill>
          <a:ln w="12700" cap="flat" cmpd="sng" algn="ctr">
            <a:solidFill>
              <a:srgbClr val="F6BB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b="1" dirty="0"/>
              <a:t>Расшифровка по дочерним обществам</a:t>
            </a:r>
          </a:p>
        </p:txBody>
      </p:sp>
      <p:sp>
        <p:nvSpPr>
          <p:cNvPr id="9218" name="Заголовок 1"/>
          <p:cNvSpPr>
            <a:spLocks noGrp="1"/>
          </p:cNvSpPr>
          <p:nvPr>
            <p:ph type="title"/>
          </p:nvPr>
        </p:nvSpPr>
        <p:spPr>
          <a:xfrm>
            <a:off x="611560" y="-26583"/>
            <a:ext cx="7872124" cy="915915"/>
          </a:xfrm>
          <a:noFill/>
        </p:spPr>
        <p:txBody>
          <a:bodyPr/>
          <a:lstStyle/>
          <a:p>
            <a:pPr algn="ctr"/>
            <a:r>
              <a:rPr lang="ru-RU" altLang="ru-RU" sz="2400" dirty="0" smtClean="0"/>
              <a:t>5. СБОР ОТЧЕТНОСТИ. РАСШИФРОВКА ДО ДОКУМЕНТА.</a:t>
            </a:r>
          </a:p>
        </p:txBody>
      </p:sp>
      <p:sp>
        <p:nvSpPr>
          <p:cNvPr id="16" name="Прямоугольник 15"/>
          <p:cNvSpPr/>
          <p:nvPr/>
        </p:nvSpPr>
        <p:spPr bwMode="auto">
          <a:xfrm>
            <a:off x="110563" y="1857555"/>
            <a:ext cx="1666276" cy="563450"/>
          </a:xfrm>
          <a:prstGeom prst="rect">
            <a:avLst/>
          </a:prstGeom>
          <a:solidFill>
            <a:srgbClr val="F9E9AC"/>
          </a:solidFill>
          <a:ln w="12700" cap="flat" cmpd="sng" algn="ctr">
            <a:solidFill>
              <a:srgbClr val="F6BB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ru-RU" sz="1200" b="1" dirty="0" smtClean="0">
                <a:latin typeface="Arial" charset="0"/>
                <a:cs typeface="Arial" charset="0"/>
              </a:rPr>
              <a:t>Консолидированная </a:t>
            </a:r>
            <a:r>
              <a:rPr lang="ru-RU" sz="1200" b="1" dirty="0">
                <a:latin typeface="Arial" charset="0"/>
                <a:cs typeface="Arial" charset="0"/>
              </a:rPr>
              <a:t>отчетность</a:t>
            </a:r>
          </a:p>
        </p:txBody>
      </p:sp>
      <p:sp>
        <p:nvSpPr>
          <p:cNvPr id="17" name="Прямоугольник 16"/>
          <p:cNvSpPr/>
          <p:nvPr/>
        </p:nvSpPr>
        <p:spPr bwMode="auto">
          <a:xfrm>
            <a:off x="107504" y="4691058"/>
            <a:ext cx="1666276" cy="563450"/>
          </a:xfrm>
          <a:prstGeom prst="rect">
            <a:avLst/>
          </a:prstGeom>
          <a:solidFill>
            <a:srgbClr val="F9E9AC"/>
          </a:solidFill>
          <a:ln w="12700" cap="flat" cmpd="sng" algn="ctr">
            <a:solidFill>
              <a:srgbClr val="F6BB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ru-RU" sz="1200" b="1" dirty="0"/>
              <a:t>Отчетность по дочернему обществу</a:t>
            </a:r>
          </a:p>
        </p:txBody>
      </p:sp>
      <p:sp>
        <p:nvSpPr>
          <p:cNvPr id="35" name="Прямоугольник 34"/>
          <p:cNvSpPr/>
          <p:nvPr/>
        </p:nvSpPr>
        <p:spPr bwMode="auto">
          <a:xfrm>
            <a:off x="130202" y="6104308"/>
            <a:ext cx="1666276" cy="563450"/>
          </a:xfrm>
          <a:prstGeom prst="rect">
            <a:avLst/>
          </a:prstGeom>
          <a:solidFill>
            <a:srgbClr val="F9E9AC"/>
          </a:solidFill>
          <a:ln w="12700" cap="flat" cmpd="sng" algn="ctr">
            <a:solidFill>
              <a:srgbClr val="F6BB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ru-RU" sz="1200" b="1" dirty="0">
                <a:latin typeface="Arial" charset="0"/>
                <a:cs typeface="Arial" charset="0"/>
              </a:rPr>
              <a:t>Расшифровка показателей отчета</a:t>
            </a:r>
          </a:p>
        </p:txBody>
      </p:sp>
      <p:cxnSp>
        <p:nvCxnSpPr>
          <p:cNvPr id="38" name="Прямая со стрелкой 37"/>
          <p:cNvCxnSpPr>
            <a:stCxn id="16" idx="2"/>
            <a:endCxn id="34" idx="0"/>
          </p:cNvCxnSpPr>
          <p:nvPr/>
        </p:nvCxnSpPr>
        <p:spPr bwMode="auto">
          <a:xfrm>
            <a:off x="943701" y="2421008"/>
            <a:ext cx="0" cy="864197"/>
          </a:xfrm>
          <a:prstGeom prst="straightConnector1">
            <a:avLst/>
          </a:prstGeom>
          <a:ln w="22225">
            <a:solidFill>
              <a:schemeClr val="bg1">
                <a:lumMod val="65000"/>
              </a:schemeClr>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40" name="Соединительная линия уступом 39"/>
          <p:cNvCxnSpPr>
            <a:stCxn id="34" idx="2"/>
            <a:endCxn id="17" idx="0"/>
          </p:cNvCxnSpPr>
          <p:nvPr/>
        </p:nvCxnSpPr>
        <p:spPr bwMode="auto">
          <a:xfrm rot="5400000">
            <a:off x="520969" y="4268329"/>
            <a:ext cx="842407" cy="3059"/>
          </a:xfrm>
          <a:prstGeom prst="bentConnector3">
            <a:avLst>
              <a:gd name="adj1" fmla="val 50000"/>
            </a:avLst>
          </a:prstGeom>
          <a:ln w="22225">
            <a:solidFill>
              <a:schemeClr val="bg1">
                <a:lumMod val="65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41" name="Прямая со стрелкой 40"/>
          <p:cNvCxnSpPr>
            <a:stCxn id="17" idx="2"/>
            <a:endCxn id="35" idx="0"/>
          </p:cNvCxnSpPr>
          <p:nvPr/>
        </p:nvCxnSpPr>
        <p:spPr bwMode="auto">
          <a:xfrm>
            <a:off x="940642" y="5254508"/>
            <a:ext cx="22698" cy="849800"/>
          </a:xfrm>
          <a:prstGeom prst="straightConnector1">
            <a:avLst/>
          </a:prstGeom>
          <a:ln w="22225">
            <a:solidFill>
              <a:schemeClr val="bg1">
                <a:lumMod val="65000"/>
              </a:schemeClr>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a:stCxn id="35" idx="3"/>
            <a:endCxn id="29" idx="1"/>
          </p:cNvCxnSpPr>
          <p:nvPr/>
        </p:nvCxnSpPr>
        <p:spPr bwMode="auto">
          <a:xfrm>
            <a:off x="1796478" y="6386033"/>
            <a:ext cx="548119" cy="852"/>
          </a:xfrm>
          <a:prstGeom prst="straightConnector1">
            <a:avLst/>
          </a:prstGeom>
          <a:ln w="22225">
            <a:solidFill>
              <a:schemeClr val="bg1">
                <a:lumMod val="65000"/>
              </a:schemeClr>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pic>
        <p:nvPicPr>
          <p:cNvPr id="50" name="Рисунок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722" y="837312"/>
            <a:ext cx="5018779" cy="4186555"/>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1484784"/>
            <a:ext cx="5098783" cy="3971789"/>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p:spPr>
      </p:pic>
      <p:pic>
        <p:nvPicPr>
          <p:cNvPr id="3" name="Рисунок 2"/>
          <p:cNvPicPr>
            <a:picLocks noChangeAspect="1"/>
          </p:cNvPicPr>
          <p:nvPr/>
        </p:nvPicPr>
        <p:blipFill rotWithShape="1">
          <a:blip r:embed="rId5">
            <a:extLst>
              <a:ext uri="{28A0092B-C50C-407E-A947-70E740481C1C}">
                <a14:useLocalDpi xmlns:a14="http://schemas.microsoft.com/office/drawing/2010/main" val="0"/>
              </a:ext>
            </a:extLst>
          </a:blip>
          <a:srcRect r="45008"/>
          <a:stretch/>
        </p:blipFill>
        <p:spPr>
          <a:xfrm>
            <a:off x="5224429" y="1806033"/>
            <a:ext cx="3361251" cy="3873800"/>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p:spPr>
      </p:pic>
      <p:sp>
        <p:nvSpPr>
          <p:cNvPr id="27" name="Прямоугольник 26"/>
          <p:cNvSpPr/>
          <p:nvPr/>
        </p:nvSpPr>
        <p:spPr bwMode="auto">
          <a:xfrm>
            <a:off x="4391291" y="6105160"/>
            <a:ext cx="1666276" cy="563450"/>
          </a:xfrm>
          <a:prstGeom prst="rect">
            <a:avLst/>
          </a:prstGeom>
          <a:solidFill>
            <a:schemeClr val="bg1">
              <a:lumMod val="8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spcBef>
                <a:spcPct val="50000"/>
              </a:spcBef>
            </a:pPr>
            <a:r>
              <a:rPr lang="ru-RU" sz="1300" b="1" dirty="0">
                <a:solidFill>
                  <a:schemeClr val="tx1"/>
                </a:solidFill>
              </a:rPr>
              <a:t>Карточка </a:t>
            </a:r>
            <a:r>
              <a:rPr lang="ru-RU" sz="1300" b="1" dirty="0" smtClean="0">
                <a:solidFill>
                  <a:schemeClr val="tx1"/>
                </a:solidFill>
              </a:rPr>
              <a:t>счета ВИБ</a:t>
            </a:r>
            <a:endParaRPr lang="ru-RU" sz="1300" b="1" dirty="0">
              <a:solidFill>
                <a:schemeClr val="tx1"/>
              </a:solidFill>
            </a:endParaRPr>
          </a:p>
        </p:txBody>
      </p:sp>
      <p:sp>
        <p:nvSpPr>
          <p:cNvPr id="28" name="Прямоугольник 27"/>
          <p:cNvSpPr/>
          <p:nvPr/>
        </p:nvSpPr>
        <p:spPr bwMode="auto">
          <a:xfrm>
            <a:off x="6618305" y="6104308"/>
            <a:ext cx="1666276" cy="563450"/>
          </a:xfrm>
          <a:prstGeom prst="rect">
            <a:avLst/>
          </a:prstGeom>
          <a:solidFill>
            <a:schemeClr val="bg1">
              <a:lumMod val="8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spcBef>
                <a:spcPct val="50000"/>
              </a:spcBef>
            </a:pPr>
            <a:r>
              <a:rPr lang="ru-RU" sz="1300" b="1" dirty="0">
                <a:solidFill>
                  <a:schemeClr val="tx1"/>
                </a:solidFill>
              </a:rPr>
              <a:t>Расшифровки до документа ВИБ</a:t>
            </a:r>
          </a:p>
        </p:txBody>
      </p:sp>
      <p:sp>
        <p:nvSpPr>
          <p:cNvPr id="29" name="Прямоугольник 28"/>
          <p:cNvSpPr/>
          <p:nvPr/>
        </p:nvSpPr>
        <p:spPr bwMode="auto">
          <a:xfrm>
            <a:off x="2344597" y="6105160"/>
            <a:ext cx="1666276" cy="563450"/>
          </a:xfrm>
          <a:prstGeom prst="rect">
            <a:avLst/>
          </a:prstGeom>
          <a:solidFill>
            <a:schemeClr val="bg1">
              <a:lumMod val="8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spcBef>
                <a:spcPct val="50000"/>
              </a:spcBef>
            </a:pPr>
            <a:r>
              <a:rPr lang="ru-RU" sz="1300" b="1" dirty="0" smtClean="0">
                <a:solidFill>
                  <a:schemeClr val="tx1"/>
                </a:solidFill>
              </a:rPr>
              <a:t>ОСВ ВИБ</a:t>
            </a:r>
            <a:endParaRPr lang="ru-RU" sz="1300" b="1" dirty="0">
              <a:solidFill>
                <a:schemeClr val="tx1"/>
              </a:solidFill>
            </a:endParaRPr>
          </a:p>
        </p:txBody>
      </p:sp>
      <p:cxnSp>
        <p:nvCxnSpPr>
          <p:cNvPr id="66" name="Прямая со стрелкой 65"/>
          <p:cNvCxnSpPr>
            <a:stCxn id="29" idx="3"/>
            <a:endCxn id="27" idx="1"/>
          </p:cNvCxnSpPr>
          <p:nvPr/>
        </p:nvCxnSpPr>
        <p:spPr bwMode="auto">
          <a:xfrm>
            <a:off x="4010873" y="6386885"/>
            <a:ext cx="380418" cy="0"/>
          </a:xfrm>
          <a:prstGeom prst="straightConnector1">
            <a:avLst/>
          </a:prstGeom>
          <a:ln w="22225">
            <a:solidFill>
              <a:schemeClr val="bg1">
                <a:lumMod val="65000"/>
              </a:schemeClr>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a:stCxn id="27" idx="3"/>
            <a:endCxn id="28" idx="1"/>
          </p:cNvCxnSpPr>
          <p:nvPr/>
        </p:nvCxnSpPr>
        <p:spPr bwMode="auto">
          <a:xfrm flipV="1">
            <a:off x="6057567" y="6386033"/>
            <a:ext cx="560738" cy="852"/>
          </a:xfrm>
          <a:prstGeom prst="straightConnector1">
            <a:avLst/>
          </a:prstGeom>
          <a:ln w="22225">
            <a:solidFill>
              <a:schemeClr val="bg1">
                <a:lumMod val="65000"/>
              </a:schemeClr>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68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a:xfrm>
            <a:off x="1692285" y="152400"/>
            <a:ext cx="6048067" cy="1081088"/>
          </a:xfrm>
        </p:spPr>
        <p:txBody>
          <a:bodyPr/>
          <a:lstStyle/>
          <a:p>
            <a:r>
              <a:rPr lang="ru-RU" altLang="ru-RU" dirty="0" smtClean="0"/>
              <a:t>5. </a:t>
            </a:r>
            <a:r>
              <a:rPr lang="ru-RU" altLang="ru-RU" dirty="0" smtClean="0"/>
              <a:t>КОНТРОЛЬ</a:t>
            </a:r>
            <a:r>
              <a:rPr lang="ru-RU" altLang="ru-RU" dirty="0" smtClean="0"/>
              <a:t> </a:t>
            </a:r>
            <a:r>
              <a:rPr lang="ru-RU" altLang="ru-RU" dirty="0" smtClean="0"/>
              <a:t>ПРОЦЕССА ЗАКРЫТИЯ. ДАШБОРД БЫСТРОГО ЗАКРЫТИЯ.</a:t>
            </a:r>
          </a:p>
        </p:txBody>
      </p:sp>
      <p:sp>
        <p:nvSpPr>
          <p:cNvPr id="45059" name="Номер слайда 3"/>
          <p:cNvSpPr>
            <a:spLocks noGrp="1"/>
          </p:cNvSpPr>
          <p:nvPr>
            <p:ph type="sldNum" sz="quarter" idx="11"/>
          </p:nvPr>
        </p:nvSpPr>
        <p:spPr>
          <a:noFill/>
        </p:spPr>
        <p:txBody>
          <a:bodyPr/>
          <a:lstStyle>
            <a:lvl1pPr>
              <a:spcBef>
                <a:spcPct val="20000"/>
              </a:spcBef>
              <a:spcAft>
                <a:spcPct val="50000"/>
              </a:spcAft>
              <a:buClr>
                <a:srgbClr val="CC0000"/>
              </a:buClr>
              <a:buSzPct val="60000"/>
              <a:buFont typeface="Wingdings" pitchFamily="2" charset="2"/>
              <a:buChar char="n"/>
              <a:defRPr sz="2200">
                <a:solidFill>
                  <a:srgbClr val="5B0917"/>
                </a:solidFill>
                <a:latin typeface="Arial" pitchFamily="34"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pitchFamily="34"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pitchFamily="34"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pitchFamily="34" charset="0"/>
              </a:defRPr>
            </a:lvl4pPr>
            <a:lvl5pPr marL="2057400" indent="-228600">
              <a:spcBef>
                <a:spcPct val="20000"/>
              </a:spcBef>
              <a:buClr>
                <a:srgbClr val="CC0000"/>
              </a:buClr>
              <a:buFont typeface="Arial" pitchFamily="34" charset="0"/>
              <a:buChar char="∙"/>
              <a:defRPr sz="1400">
                <a:solidFill>
                  <a:srgbClr val="5B0917"/>
                </a:solidFill>
                <a:latin typeface="Arial" pitchFamily="34" charset="0"/>
              </a:defRPr>
            </a:lvl5pPr>
            <a:lvl6pPr marL="2514600" indent="-228600" eaLnBrk="0" fontAlgn="base" hangingPunct="0">
              <a:spcBef>
                <a:spcPct val="20000"/>
              </a:spcBef>
              <a:spcAft>
                <a:spcPct val="0"/>
              </a:spcAft>
              <a:buClr>
                <a:srgbClr val="CC0000"/>
              </a:buClr>
              <a:buFont typeface="Arial" pitchFamily="34" charset="0"/>
              <a:buChar char="∙"/>
              <a:defRPr sz="1400">
                <a:solidFill>
                  <a:srgbClr val="5B0917"/>
                </a:solidFill>
                <a:latin typeface="Arial" pitchFamily="34" charset="0"/>
              </a:defRPr>
            </a:lvl6pPr>
            <a:lvl7pPr marL="2971800" indent="-228600" eaLnBrk="0" fontAlgn="base" hangingPunct="0">
              <a:spcBef>
                <a:spcPct val="20000"/>
              </a:spcBef>
              <a:spcAft>
                <a:spcPct val="0"/>
              </a:spcAft>
              <a:buClr>
                <a:srgbClr val="CC0000"/>
              </a:buClr>
              <a:buFont typeface="Arial" pitchFamily="34" charset="0"/>
              <a:buChar char="∙"/>
              <a:defRPr sz="1400">
                <a:solidFill>
                  <a:srgbClr val="5B0917"/>
                </a:solidFill>
                <a:latin typeface="Arial" pitchFamily="34" charset="0"/>
              </a:defRPr>
            </a:lvl7pPr>
            <a:lvl8pPr marL="3429000" indent="-228600" eaLnBrk="0" fontAlgn="base" hangingPunct="0">
              <a:spcBef>
                <a:spcPct val="20000"/>
              </a:spcBef>
              <a:spcAft>
                <a:spcPct val="0"/>
              </a:spcAft>
              <a:buClr>
                <a:srgbClr val="CC0000"/>
              </a:buClr>
              <a:buFont typeface="Arial" pitchFamily="34" charset="0"/>
              <a:buChar char="∙"/>
              <a:defRPr sz="1400">
                <a:solidFill>
                  <a:srgbClr val="5B0917"/>
                </a:solidFill>
                <a:latin typeface="Arial" pitchFamily="34" charset="0"/>
              </a:defRPr>
            </a:lvl8pPr>
            <a:lvl9pPr marL="3886200" indent="-228600" eaLnBrk="0" fontAlgn="base" hangingPunct="0">
              <a:spcBef>
                <a:spcPct val="20000"/>
              </a:spcBef>
              <a:spcAft>
                <a:spcPct val="0"/>
              </a:spcAft>
              <a:buClr>
                <a:srgbClr val="CC0000"/>
              </a:buClr>
              <a:buFont typeface="Arial" pitchFamily="34" charset="0"/>
              <a:buChar char="∙"/>
              <a:defRPr sz="1400">
                <a:solidFill>
                  <a:srgbClr val="5B0917"/>
                </a:solidFill>
                <a:latin typeface="Arial" pitchFamily="34" charset="0"/>
              </a:defRPr>
            </a:lvl9pPr>
          </a:lstStyle>
          <a:p>
            <a:pPr>
              <a:spcBef>
                <a:spcPct val="0"/>
              </a:spcBef>
              <a:spcAft>
                <a:spcPct val="0"/>
              </a:spcAft>
              <a:buClrTx/>
              <a:buSzTx/>
              <a:buFontTx/>
              <a:buNone/>
            </a:pPr>
            <a:fld id="{43A8C9D2-44FD-426A-B822-E5F5D74C1DF1}" type="slidenum">
              <a:rPr lang="ru-RU" altLang="ru-RU" sz="1000" smtClean="0">
                <a:solidFill>
                  <a:srgbClr val="D20000"/>
                </a:solidFill>
              </a:rPr>
              <a:pPr>
                <a:spcBef>
                  <a:spcPct val="0"/>
                </a:spcBef>
                <a:spcAft>
                  <a:spcPct val="0"/>
                </a:spcAft>
                <a:buClrTx/>
                <a:buSzTx/>
                <a:buFontTx/>
                <a:buNone/>
              </a:pPr>
              <a:t>52</a:t>
            </a:fld>
            <a:endParaRPr lang="ru-RU" altLang="ru-RU" sz="1000" smtClean="0">
              <a:solidFill>
                <a:srgbClr val="D20000"/>
              </a:solidFill>
            </a:endParaRPr>
          </a:p>
        </p:txBody>
      </p:sp>
      <p:pic>
        <p:nvPicPr>
          <p:cNvPr id="45060" name="Picture 2" descr="C:\Users\User\Desktop\Маркетинг\Весна-лето 2017\Сочи\Материалы\Закрытие\2017-06-01_16-49-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64" y="1556792"/>
            <a:ext cx="8352928" cy="5033540"/>
          </a:xfrm>
          <a:prstGeom prst="rect">
            <a:avLst/>
          </a:prstGeom>
          <a:noFill/>
          <a:ln>
            <a:noFill/>
          </a:ln>
          <a:effectLst>
            <a:outerShdw blurRad="482600" dist="190500" dir="5400000" algn="ctr" rotWithShape="0">
              <a:srgbClr val="000000">
                <a:alpha val="7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23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283968" y="1628800"/>
            <a:ext cx="4364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buFont typeface="Wingdings" pitchFamily="2" charset="2"/>
              <a:buNone/>
            </a:pPr>
            <a:r>
              <a:rPr lang="ru-RU" altLang="ru-RU" sz="2400" b="1" dirty="0" smtClean="0">
                <a:solidFill>
                  <a:srgbClr val="FFFFFF"/>
                </a:solidFill>
              </a:rPr>
              <a:t>СПАСИБО ЗА ВНИМАНИЕ</a:t>
            </a:r>
            <a:endParaRPr lang="ru-RU" altLang="ru-RU" sz="2400" b="1" dirty="0">
              <a:solidFill>
                <a:srgbClr val="FFFFFF"/>
              </a:solidFill>
            </a:endParaRPr>
          </a:p>
        </p:txBody>
      </p:sp>
      <p:sp>
        <p:nvSpPr>
          <p:cNvPr id="4" name="Rectangle 3"/>
          <p:cNvSpPr>
            <a:spLocks noChangeArrowheads="1"/>
          </p:cNvSpPr>
          <p:nvPr/>
        </p:nvSpPr>
        <p:spPr bwMode="auto">
          <a:xfrm>
            <a:off x="4724400" y="3437384"/>
            <a:ext cx="392417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buFont typeface="Wingdings" pitchFamily="2" charset="2"/>
              <a:buNone/>
            </a:pPr>
            <a:r>
              <a:rPr lang="ru-RU" dirty="0">
                <a:solidFill>
                  <a:srgbClr val="FFFFFF"/>
                </a:solidFill>
              </a:rPr>
              <a:t>Учет и отчетность МСФО «точно в срок» в «1С:Управление холдингом» </a:t>
            </a:r>
            <a:r>
              <a:rPr lang="ru-RU" dirty="0" smtClean="0">
                <a:solidFill>
                  <a:srgbClr val="FFFFFF"/>
                </a:solidFill>
              </a:rPr>
              <a:t>учет </a:t>
            </a:r>
            <a:r>
              <a:rPr lang="ru-RU" dirty="0">
                <a:solidFill>
                  <a:srgbClr val="FFFFFF"/>
                </a:solidFill>
              </a:rPr>
              <a:t>внеоборотных активов, </a:t>
            </a:r>
            <a:r>
              <a:rPr lang="ru-RU" dirty="0" smtClean="0">
                <a:solidFill>
                  <a:srgbClr val="FFFFFF"/>
                </a:solidFill>
              </a:rPr>
              <a:t>МСФО </a:t>
            </a:r>
            <a:r>
              <a:rPr lang="ru-RU" dirty="0">
                <a:solidFill>
                  <a:srgbClr val="FFFFFF"/>
                </a:solidFill>
              </a:rPr>
              <a:t>9, 15, 16, инструменты </a:t>
            </a:r>
            <a:r>
              <a:rPr lang="ru-RU" dirty="0" err="1">
                <a:solidFill>
                  <a:srgbClr val="FFFFFF"/>
                </a:solidFill>
              </a:rPr>
              <a:t>Smart</a:t>
            </a:r>
            <a:r>
              <a:rPr lang="ru-RU" dirty="0">
                <a:solidFill>
                  <a:srgbClr val="FFFFFF"/>
                </a:solidFill>
              </a:rPr>
              <a:t> </a:t>
            </a:r>
            <a:r>
              <a:rPr lang="ru-RU" dirty="0" err="1">
                <a:solidFill>
                  <a:srgbClr val="FFFFFF"/>
                </a:solidFill>
              </a:rPr>
              <a:t>close</a:t>
            </a:r>
            <a:r>
              <a:rPr lang="ru-RU" dirty="0">
                <a:solidFill>
                  <a:srgbClr val="FFFFFF"/>
                </a:solidFill>
              </a:rPr>
              <a:t> и </a:t>
            </a:r>
            <a:r>
              <a:rPr lang="ru-RU" dirty="0" err="1">
                <a:solidFill>
                  <a:srgbClr val="FFFFFF"/>
                </a:solidFill>
              </a:rPr>
              <a:t>Disclosure</a:t>
            </a:r>
            <a:r>
              <a:rPr lang="ru-RU" dirty="0">
                <a:solidFill>
                  <a:srgbClr val="FFFFFF"/>
                </a:solidFill>
              </a:rPr>
              <a:t> </a:t>
            </a:r>
            <a:r>
              <a:rPr lang="ru-RU" dirty="0" err="1">
                <a:solidFill>
                  <a:srgbClr val="FFFFFF"/>
                </a:solidFill>
              </a:rPr>
              <a:t>management</a:t>
            </a:r>
            <a:r>
              <a:rPr lang="ru-RU" dirty="0">
                <a:solidFill>
                  <a:srgbClr val="FFFFFF"/>
                </a:solidFill>
              </a:rPr>
              <a:t>, консолидация </a:t>
            </a:r>
            <a:r>
              <a:rPr lang="ru-RU" dirty="0" smtClean="0">
                <a:solidFill>
                  <a:srgbClr val="FFFFFF"/>
                </a:solidFill>
              </a:rPr>
              <a:t>отчетности</a:t>
            </a:r>
            <a:r>
              <a:rPr lang="ru-RU" sz="2400" dirty="0" smtClean="0">
                <a:solidFill>
                  <a:srgbClr val="FFFFFF"/>
                </a:solidFill>
              </a:rPr>
              <a:t> </a:t>
            </a:r>
            <a:endParaRPr lang="ru-RU" altLang="ru-RU" sz="2400" dirty="0">
              <a:solidFill>
                <a:srgbClr val="FFFFFF"/>
              </a:solidFill>
            </a:endParaRPr>
          </a:p>
        </p:txBody>
      </p:sp>
    </p:spTree>
    <p:extLst>
      <p:ext uri="{BB962C8B-B14F-4D97-AF65-F5344CB8AC3E}">
        <p14:creationId xmlns:p14="http://schemas.microsoft.com/office/powerpoint/2010/main" val="16866033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8"/>
          <p:cNvSpPr>
            <a:spLocks noGrp="1" noChangeArrowheads="1"/>
          </p:cNvSpPr>
          <p:nvPr>
            <p:ph type="title"/>
          </p:nvPr>
        </p:nvSpPr>
        <p:spPr>
          <a:xfrm>
            <a:off x="1692275" y="152400"/>
            <a:ext cx="6840165" cy="1081088"/>
          </a:xfrm>
        </p:spPr>
        <p:txBody>
          <a:bodyPr/>
          <a:lstStyle/>
          <a:p>
            <a:pPr eaLnBrk="1" hangingPunct="1">
              <a:lnSpc>
                <a:spcPct val="90000"/>
              </a:lnSpc>
            </a:pPr>
            <a:r>
              <a:rPr lang="ru-RU" altLang="ru-RU" dirty="0">
                <a:solidFill>
                  <a:schemeClr val="tx2"/>
                </a:solidFill>
              </a:rPr>
              <a:t>1</a:t>
            </a:r>
            <a:r>
              <a:rPr lang="ru-RU" altLang="ru-RU" dirty="0" smtClean="0">
                <a:solidFill>
                  <a:schemeClr val="tx2"/>
                </a:solidFill>
              </a:rPr>
              <a:t>. ОБЗОР СИСТЕМЫ. ПОДСИСТЕМА МСФО В ПРОГРАММНЫХ ПРОДУКТАХ 1С:УПРАВЛЕНИЕ ХОЛДИНГОМ</a:t>
            </a:r>
            <a:endParaRPr lang="ru-RU" altLang="ru-RU" dirty="0">
              <a:solidFill>
                <a:schemeClr val="tx2"/>
              </a:solidFill>
            </a:endParaRPr>
          </a:p>
        </p:txBody>
      </p:sp>
      <p:sp>
        <p:nvSpPr>
          <p:cNvPr id="21" name="Прямоугольник с двумя вырезанными противолежащими углами 20"/>
          <p:cNvSpPr/>
          <p:nvPr/>
        </p:nvSpPr>
        <p:spPr bwMode="auto">
          <a:xfrm>
            <a:off x="1187630" y="1196756"/>
            <a:ext cx="1845273" cy="576063"/>
          </a:xfrm>
          <a:prstGeom prst="snip2DiagRect">
            <a:avLst>
              <a:gd name="adj1" fmla="val 0"/>
              <a:gd name="adj2" fmla="val 0"/>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Параллельный учет ОС, НКС, НМА, РБП, Запасов</a:t>
            </a:r>
            <a:endParaRPr lang="ru-RU" sz="1200" dirty="0"/>
          </a:p>
        </p:txBody>
      </p:sp>
      <p:sp>
        <p:nvSpPr>
          <p:cNvPr id="24" name="Прямоугольник с двумя вырезанными противолежащими углами 23"/>
          <p:cNvSpPr/>
          <p:nvPr/>
        </p:nvSpPr>
        <p:spPr bwMode="auto">
          <a:xfrm>
            <a:off x="1187630" y="2636913"/>
            <a:ext cx="1845275" cy="576063"/>
          </a:xfrm>
          <a:prstGeom prst="snip2DiagRect">
            <a:avLst>
              <a:gd name="adj1" fmla="val 0"/>
              <a:gd name="adj2" fmla="val 0"/>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Параллельный учет финансовых инструментов</a:t>
            </a:r>
            <a:endParaRPr lang="ru-RU" sz="1200" dirty="0"/>
          </a:p>
        </p:txBody>
      </p:sp>
      <p:sp>
        <p:nvSpPr>
          <p:cNvPr id="25" name="Прямоугольник с двумя вырезанными противолежащими углами 24"/>
          <p:cNvSpPr/>
          <p:nvPr/>
        </p:nvSpPr>
        <p:spPr bwMode="auto">
          <a:xfrm>
            <a:off x="1187630" y="3403780"/>
            <a:ext cx="1845275" cy="576063"/>
          </a:xfrm>
          <a:prstGeom prst="snip2DiagRect">
            <a:avLst>
              <a:gd name="adj1" fmla="val 0"/>
              <a:gd name="adj2" fmla="val 0"/>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Пересчет отложенных налогов</a:t>
            </a:r>
            <a:endParaRPr lang="ru-RU" sz="1200" dirty="0"/>
          </a:p>
        </p:txBody>
      </p:sp>
      <p:sp>
        <p:nvSpPr>
          <p:cNvPr id="38" name="Прямоугольник с двумя вырезанными противолежащими углами 37"/>
          <p:cNvSpPr/>
          <p:nvPr/>
        </p:nvSpPr>
        <p:spPr bwMode="auto">
          <a:xfrm>
            <a:off x="1187630" y="4158337"/>
            <a:ext cx="1845275" cy="576063"/>
          </a:xfrm>
          <a:prstGeom prst="snip2DiagRect">
            <a:avLst>
              <a:gd name="adj1" fmla="val 0"/>
              <a:gd name="adj2" fmla="val 0"/>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Независимый от РСБУ механизм переоценки валют</a:t>
            </a:r>
            <a:endParaRPr lang="ru-RU" sz="1200" dirty="0"/>
          </a:p>
        </p:txBody>
      </p:sp>
      <p:sp>
        <p:nvSpPr>
          <p:cNvPr id="39" name="Прямоугольник с двумя вырезанными противолежащими углами 38"/>
          <p:cNvSpPr/>
          <p:nvPr/>
        </p:nvSpPr>
        <p:spPr bwMode="auto">
          <a:xfrm>
            <a:off x="1187624" y="4869161"/>
            <a:ext cx="1845274" cy="576063"/>
          </a:xfrm>
          <a:prstGeom prst="snip2DiagRect">
            <a:avLst>
              <a:gd name="adj1" fmla="val 0"/>
              <a:gd name="adj2" fmla="val 0"/>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Независимый от РСБУ механизм закрытия счетов</a:t>
            </a:r>
            <a:endParaRPr lang="ru-RU" sz="1200" dirty="0"/>
          </a:p>
        </p:txBody>
      </p:sp>
      <p:sp>
        <p:nvSpPr>
          <p:cNvPr id="40" name="Прямоугольник с двумя вырезанными противолежащими углами 39"/>
          <p:cNvSpPr/>
          <p:nvPr/>
        </p:nvSpPr>
        <p:spPr bwMode="auto">
          <a:xfrm>
            <a:off x="1187630" y="5589244"/>
            <a:ext cx="1845273" cy="576063"/>
          </a:xfrm>
          <a:prstGeom prst="snip2DiagRect">
            <a:avLst>
              <a:gd name="adj1" fmla="val 0"/>
              <a:gd name="adj2" fmla="val 0"/>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Конструктор отчетных форм</a:t>
            </a:r>
            <a:endParaRPr lang="ru-RU" sz="1200" dirty="0"/>
          </a:p>
        </p:txBody>
      </p:sp>
      <p:sp>
        <p:nvSpPr>
          <p:cNvPr id="41" name="Прямоугольник с двумя вырезанными противолежащими углами 40"/>
          <p:cNvSpPr/>
          <p:nvPr/>
        </p:nvSpPr>
        <p:spPr bwMode="auto">
          <a:xfrm>
            <a:off x="1187630" y="1917101"/>
            <a:ext cx="1845277" cy="576063"/>
          </a:xfrm>
          <a:prstGeom prst="snip2DiagRect">
            <a:avLst>
              <a:gd name="adj1" fmla="val 0"/>
              <a:gd name="adj2" fmla="val 0"/>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Быстрое закрытие и портал начислений </a:t>
            </a:r>
            <a:r>
              <a:rPr lang="en-US" sz="1200" dirty="0" smtClean="0"/>
              <a:t>(accruals)</a:t>
            </a:r>
            <a:endParaRPr lang="ru-RU" sz="1200" dirty="0"/>
          </a:p>
        </p:txBody>
      </p:sp>
      <p:sp>
        <p:nvSpPr>
          <p:cNvPr id="42" name="Прямоугольник с двумя вырезанными противолежащими углами 41"/>
          <p:cNvSpPr/>
          <p:nvPr/>
        </p:nvSpPr>
        <p:spPr bwMode="auto">
          <a:xfrm>
            <a:off x="3851920" y="1900137"/>
            <a:ext cx="1837968" cy="576063"/>
          </a:xfrm>
          <a:prstGeom prst="snip2DiagRect">
            <a:avLst>
              <a:gd name="adj1" fmla="val 0"/>
              <a:gd name="adj2" fmla="val 0"/>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Расчет поправок по заданной формуле (шаблону)</a:t>
            </a:r>
            <a:endParaRPr lang="ru-RU" sz="1200" dirty="0"/>
          </a:p>
        </p:txBody>
      </p:sp>
      <p:sp>
        <p:nvSpPr>
          <p:cNvPr id="43" name="Прямоугольник с двумя вырезанными противолежащими углами 42"/>
          <p:cNvSpPr/>
          <p:nvPr/>
        </p:nvSpPr>
        <p:spPr bwMode="auto">
          <a:xfrm>
            <a:off x="3851920" y="2635881"/>
            <a:ext cx="1837968" cy="576063"/>
          </a:xfrm>
          <a:prstGeom prst="snip2DiagRect">
            <a:avLst>
              <a:gd name="adj1" fmla="val 0"/>
              <a:gd name="adj2" fmla="val 0"/>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Портал сверки и исключения ВГО</a:t>
            </a:r>
            <a:endParaRPr lang="ru-RU" sz="1200" dirty="0"/>
          </a:p>
        </p:txBody>
      </p:sp>
      <p:sp>
        <p:nvSpPr>
          <p:cNvPr id="44" name="Прямоугольник с двумя вырезанными противолежащими углами 43"/>
          <p:cNvSpPr/>
          <p:nvPr/>
        </p:nvSpPr>
        <p:spPr bwMode="auto">
          <a:xfrm>
            <a:off x="3875544" y="3403779"/>
            <a:ext cx="1845780" cy="576063"/>
          </a:xfrm>
          <a:prstGeom prst="snip2DiagRect">
            <a:avLst>
              <a:gd name="adj1" fmla="val 0"/>
              <a:gd name="adj2" fmla="val 0"/>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Отчетность по КИК</a:t>
            </a:r>
            <a:endParaRPr lang="ru-RU" sz="1200" dirty="0"/>
          </a:p>
        </p:txBody>
      </p:sp>
      <p:sp>
        <p:nvSpPr>
          <p:cNvPr id="45" name="Прямоугольник с двумя вырезанными противолежащими углами 44"/>
          <p:cNvSpPr/>
          <p:nvPr/>
        </p:nvSpPr>
        <p:spPr bwMode="auto">
          <a:xfrm>
            <a:off x="3851920" y="4158336"/>
            <a:ext cx="1845780" cy="576063"/>
          </a:xfrm>
          <a:prstGeom prst="snip2DiagRect">
            <a:avLst>
              <a:gd name="adj1" fmla="val 0"/>
              <a:gd name="adj2" fmla="val 0"/>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Трансформационная модель учета (формы сбора данных)</a:t>
            </a:r>
            <a:endParaRPr lang="ru-RU" sz="1200" dirty="0"/>
          </a:p>
        </p:txBody>
      </p:sp>
      <p:sp>
        <p:nvSpPr>
          <p:cNvPr id="46" name="Прямоугольник с двумя вырезанными противолежащими углами 45"/>
          <p:cNvSpPr/>
          <p:nvPr/>
        </p:nvSpPr>
        <p:spPr bwMode="auto">
          <a:xfrm>
            <a:off x="3844108" y="4869160"/>
            <a:ext cx="1845780" cy="576063"/>
          </a:xfrm>
          <a:prstGeom prst="snip2DiagRect">
            <a:avLst>
              <a:gd name="adj1" fmla="val 0"/>
              <a:gd name="adj2" fmla="val 0"/>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Консолидация, приобретение и выбытие бизнеса</a:t>
            </a:r>
            <a:endParaRPr lang="ru-RU" sz="1200" dirty="0"/>
          </a:p>
        </p:txBody>
      </p:sp>
      <p:sp>
        <p:nvSpPr>
          <p:cNvPr id="47" name="Прямоугольная выноска 46"/>
          <p:cNvSpPr/>
          <p:nvPr/>
        </p:nvSpPr>
        <p:spPr bwMode="auto">
          <a:xfrm>
            <a:off x="666479" y="6331378"/>
            <a:ext cx="2663109" cy="368007"/>
          </a:xfrm>
          <a:prstGeom prst="wedgeRectCallout">
            <a:avLst>
              <a:gd name="adj1" fmla="val 27383"/>
              <a:gd name="adj2" fmla="val -37872"/>
            </a:avLst>
          </a:prstGeom>
          <a:solidFill>
            <a:schemeClr val="tx1">
              <a:lumMod val="10000"/>
              <a:lumOff val="9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b="1" dirty="0" smtClean="0"/>
              <a:t>1С Бухгалтерия 8 КОРП МСФО</a:t>
            </a:r>
            <a:endParaRPr lang="ru-RU" sz="1200" dirty="0"/>
          </a:p>
        </p:txBody>
      </p:sp>
      <p:sp>
        <p:nvSpPr>
          <p:cNvPr id="49"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54</a:t>
            </a:fld>
            <a:endParaRPr lang="ru-RU" altLang="ru-RU" dirty="0"/>
          </a:p>
        </p:txBody>
      </p:sp>
      <p:sp>
        <p:nvSpPr>
          <p:cNvPr id="20" name="Прямоугольник с двумя вырезанными противолежащими углами 19"/>
          <p:cNvSpPr/>
          <p:nvPr/>
        </p:nvSpPr>
        <p:spPr bwMode="auto">
          <a:xfrm>
            <a:off x="3851920" y="1196755"/>
            <a:ext cx="1837968" cy="576063"/>
          </a:xfrm>
          <a:prstGeom prst="snip2DiagRect">
            <a:avLst>
              <a:gd name="adj1" fmla="val 0"/>
              <a:gd name="adj2" fmla="val 0"/>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Загрузка данных из внешних систем (БП, </a:t>
            </a:r>
            <a:r>
              <a:rPr lang="en-US" sz="1200" dirty="0" smtClean="0"/>
              <a:t>ERP</a:t>
            </a:r>
            <a:r>
              <a:rPr lang="ru-RU" sz="1200" dirty="0" smtClean="0"/>
              <a:t>)</a:t>
            </a:r>
            <a:endParaRPr lang="ru-RU" sz="1200" dirty="0"/>
          </a:p>
        </p:txBody>
      </p:sp>
      <p:sp>
        <p:nvSpPr>
          <p:cNvPr id="23" name="Плюс 22"/>
          <p:cNvSpPr/>
          <p:nvPr/>
        </p:nvSpPr>
        <p:spPr>
          <a:xfrm>
            <a:off x="3084114" y="3391272"/>
            <a:ext cx="762000" cy="685800"/>
          </a:xfrm>
          <a:prstGeom prst="mathPlus">
            <a:avLst/>
          </a:prstGeom>
          <a:solidFill>
            <a:schemeClr val="accent4">
              <a:lumMod val="10000"/>
              <a:lumOff val="90000"/>
            </a:schemeClr>
          </a:solidFill>
          <a:ln>
            <a:solidFill>
              <a:schemeClr val="accent4">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a:defRPr/>
            </a:pPr>
            <a:endParaRPr lang="ru-RU"/>
          </a:p>
        </p:txBody>
      </p:sp>
      <p:sp>
        <p:nvSpPr>
          <p:cNvPr id="26" name="Прямоугольник с двумя вырезанными противолежащими углами 25"/>
          <p:cNvSpPr/>
          <p:nvPr/>
        </p:nvSpPr>
        <p:spPr bwMode="auto">
          <a:xfrm>
            <a:off x="3851920" y="5589243"/>
            <a:ext cx="1845780" cy="576063"/>
          </a:xfrm>
          <a:prstGeom prst="snip2DiagRect">
            <a:avLst>
              <a:gd name="adj1" fmla="val 0"/>
              <a:gd name="adj2" fmla="val 0"/>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Поддержка </a:t>
            </a:r>
            <a:r>
              <a:rPr lang="en-US" sz="1200" dirty="0" smtClean="0"/>
              <a:t>IFRS 15 </a:t>
            </a:r>
            <a:r>
              <a:rPr lang="ru-RU" sz="1200" dirty="0" smtClean="0"/>
              <a:t>и </a:t>
            </a:r>
            <a:r>
              <a:rPr lang="en-US" sz="1200" dirty="0" smtClean="0"/>
              <a:t>IFRS 16</a:t>
            </a:r>
            <a:endParaRPr lang="ru-RU" sz="1200" dirty="0"/>
          </a:p>
        </p:txBody>
      </p:sp>
      <p:sp>
        <p:nvSpPr>
          <p:cNvPr id="28" name="Прямоугольник с двумя вырезанными противолежащими углами 27"/>
          <p:cNvSpPr/>
          <p:nvPr/>
        </p:nvSpPr>
        <p:spPr bwMode="auto">
          <a:xfrm>
            <a:off x="6649041" y="3233317"/>
            <a:ext cx="1905309" cy="888504"/>
          </a:xfrm>
          <a:prstGeom prst="snip2DiagRect">
            <a:avLst>
              <a:gd name="adj1" fmla="val 0"/>
              <a:gd name="adj2" fmla="val 0"/>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Расширенный учет по настройке  и проведению документов ВНА</a:t>
            </a:r>
            <a:endParaRPr lang="ru-RU" sz="1200" dirty="0"/>
          </a:p>
        </p:txBody>
      </p:sp>
      <p:sp>
        <p:nvSpPr>
          <p:cNvPr id="30" name="Плюс 29"/>
          <p:cNvSpPr/>
          <p:nvPr/>
        </p:nvSpPr>
        <p:spPr>
          <a:xfrm>
            <a:off x="5787317" y="3391272"/>
            <a:ext cx="762000" cy="685800"/>
          </a:xfrm>
          <a:prstGeom prst="mathPlus">
            <a:avLst/>
          </a:prstGeom>
          <a:solidFill>
            <a:schemeClr val="accent4">
              <a:lumMod val="10000"/>
              <a:lumOff val="90000"/>
            </a:schemeClr>
          </a:solidFill>
          <a:ln>
            <a:solidFill>
              <a:schemeClr val="accent4">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a:defRPr/>
            </a:pPr>
            <a:endParaRPr lang="ru-RU"/>
          </a:p>
        </p:txBody>
      </p:sp>
      <p:sp>
        <p:nvSpPr>
          <p:cNvPr id="31" name="Прямоугольная выноска 30"/>
          <p:cNvSpPr/>
          <p:nvPr/>
        </p:nvSpPr>
        <p:spPr bwMode="auto">
          <a:xfrm>
            <a:off x="3563888" y="6331379"/>
            <a:ext cx="2663110" cy="368007"/>
          </a:xfrm>
          <a:prstGeom prst="wedgeRectCallout">
            <a:avLst>
              <a:gd name="adj1" fmla="val 27383"/>
              <a:gd name="adj2" fmla="val -37872"/>
            </a:avLst>
          </a:prstGeom>
          <a:solidFill>
            <a:schemeClr val="tx1">
              <a:lumMod val="10000"/>
              <a:lumOff val="9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b="1" dirty="0" smtClean="0"/>
              <a:t>1С Управление холдингом</a:t>
            </a:r>
            <a:endParaRPr lang="ru-RU" sz="1200" dirty="0"/>
          </a:p>
        </p:txBody>
      </p:sp>
      <p:sp>
        <p:nvSpPr>
          <p:cNvPr id="32" name="Прямоугольная выноска 31"/>
          <p:cNvSpPr/>
          <p:nvPr/>
        </p:nvSpPr>
        <p:spPr bwMode="auto">
          <a:xfrm>
            <a:off x="6469675" y="6331379"/>
            <a:ext cx="2662105" cy="368007"/>
          </a:xfrm>
          <a:prstGeom prst="wedgeRectCallout">
            <a:avLst>
              <a:gd name="adj1" fmla="val 27383"/>
              <a:gd name="adj2" fmla="val -37872"/>
            </a:avLst>
          </a:prstGeom>
          <a:solidFill>
            <a:schemeClr val="tx1">
              <a:lumMod val="10000"/>
              <a:lumOff val="9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b="1" dirty="0" smtClean="0"/>
              <a:t>1С </a:t>
            </a:r>
            <a:r>
              <a:rPr lang="en-US" sz="1200" b="1" dirty="0" smtClean="0"/>
              <a:t>ERP</a:t>
            </a:r>
            <a:r>
              <a:rPr lang="ru-RU" sz="1200" b="1" dirty="0" smtClean="0"/>
              <a:t>. Управление холдингом</a:t>
            </a:r>
            <a:endParaRPr lang="ru-RU" sz="1200" dirty="0"/>
          </a:p>
        </p:txBody>
      </p:sp>
    </p:spTree>
    <p:extLst>
      <p:ext uri="{BB962C8B-B14F-4D97-AF65-F5344CB8AC3E}">
        <p14:creationId xmlns:p14="http://schemas.microsoft.com/office/powerpoint/2010/main" val="2554214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8"/>
          <p:cNvSpPr>
            <a:spLocks noGrp="1" noChangeArrowheads="1"/>
          </p:cNvSpPr>
          <p:nvPr>
            <p:ph type="title"/>
          </p:nvPr>
        </p:nvSpPr>
        <p:spPr>
          <a:xfrm>
            <a:off x="1692275" y="152400"/>
            <a:ext cx="6883180" cy="1081088"/>
          </a:xfrm>
        </p:spPr>
        <p:txBody>
          <a:bodyPr/>
          <a:lstStyle/>
          <a:p>
            <a:pPr eaLnBrk="1" hangingPunct="1">
              <a:lnSpc>
                <a:spcPct val="90000"/>
              </a:lnSpc>
            </a:pPr>
            <a:r>
              <a:rPr lang="ru-RU" altLang="ru-RU" dirty="0">
                <a:solidFill>
                  <a:schemeClr val="tx2"/>
                </a:solidFill>
              </a:rPr>
              <a:t>2</a:t>
            </a:r>
            <a:r>
              <a:rPr lang="ru-RU" altLang="ru-RU" dirty="0" smtClean="0">
                <a:solidFill>
                  <a:schemeClr val="tx2"/>
                </a:solidFill>
              </a:rPr>
              <a:t>. ОБЗОР СИСТЕМЫ. СПОСОБЫ ОТРАЖЕНИЯ ОПЕРАЦИЙ В МСФО.</a:t>
            </a:r>
            <a:endParaRPr lang="ru-RU" altLang="ru-RU" dirty="0">
              <a:solidFill>
                <a:schemeClr val="tx2"/>
              </a:solidFill>
            </a:endParaRPr>
          </a:p>
        </p:txBody>
      </p:sp>
      <p:sp>
        <p:nvSpPr>
          <p:cNvPr id="42" name="Прямоугольник с двумя вырезанными противолежащими углами 41"/>
          <p:cNvSpPr/>
          <p:nvPr/>
        </p:nvSpPr>
        <p:spPr bwMode="auto">
          <a:xfrm>
            <a:off x="4582128" y="5301208"/>
            <a:ext cx="2114308" cy="677654"/>
          </a:xfrm>
          <a:prstGeom prst="snip2DiagRect">
            <a:avLst>
              <a:gd name="adj1" fmla="val 0"/>
              <a:gd name="adj2" fmla="val 0"/>
            </a:avLst>
          </a:prstGeom>
          <a:solidFill>
            <a:schemeClr val="accent3">
              <a:lumMod val="75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Документы МСФО</a:t>
            </a:r>
            <a:endParaRPr lang="ru-RU" sz="1200" dirty="0"/>
          </a:p>
        </p:txBody>
      </p:sp>
      <p:sp>
        <p:nvSpPr>
          <p:cNvPr id="49"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6</a:t>
            </a:fld>
            <a:endParaRPr lang="ru-RU" altLang="ru-RU" dirty="0"/>
          </a:p>
        </p:txBody>
      </p:sp>
      <p:sp>
        <p:nvSpPr>
          <p:cNvPr id="22" name="Прямоугольник с двумя вырезанными противолежащими углами 21"/>
          <p:cNvSpPr/>
          <p:nvPr/>
        </p:nvSpPr>
        <p:spPr bwMode="auto">
          <a:xfrm>
            <a:off x="457416" y="1700808"/>
            <a:ext cx="1963299" cy="691255"/>
          </a:xfrm>
          <a:prstGeom prst="snip2DiagRect">
            <a:avLst>
              <a:gd name="adj1" fmla="val 0"/>
              <a:gd name="adj2" fmla="val 0"/>
            </a:avLst>
          </a:prstGeom>
          <a:solidFill>
            <a:schemeClr val="accent5">
              <a:lumMod val="75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Формы сбора данных </a:t>
            </a:r>
          </a:p>
          <a:p>
            <a:pPr algn="ctr"/>
            <a:r>
              <a:rPr lang="ru-RU" sz="1200" dirty="0" smtClean="0"/>
              <a:t>(</a:t>
            </a:r>
            <a:r>
              <a:rPr lang="ru-RU" sz="1200" dirty="0" err="1" smtClean="0"/>
              <a:t>Оборотно</a:t>
            </a:r>
            <a:r>
              <a:rPr lang="ru-RU" sz="1200" dirty="0" smtClean="0"/>
              <a:t>-Сальдовая Ведомость)</a:t>
            </a:r>
            <a:endParaRPr lang="ru-RU" sz="1200" dirty="0"/>
          </a:p>
        </p:txBody>
      </p:sp>
      <p:sp>
        <p:nvSpPr>
          <p:cNvPr id="23" name="Прямоугольник с двумя вырезанными противолежащими углами 22"/>
          <p:cNvSpPr/>
          <p:nvPr/>
        </p:nvSpPr>
        <p:spPr bwMode="auto">
          <a:xfrm>
            <a:off x="4598076" y="3406874"/>
            <a:ext cx="2088232" cy="652520"/>
          </a:xfrm>
          <a:prstGeom prst="snip2DiagRect">
            <a:avLst>
              <a:gd name="adj1" fmla="val 0"/>
              <a:gd name="adj2" fmla="val 0"/>
            </a:avLst>
          </a:prstGeom>
          <a:solidFill>
            <a:schemeClr val="accent3">
              <a:lumMod val="75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Проводки МСФО</a:t>
            </a:r>
            <a:endParaRPr lang="ru-RU" sz="1200" dirty="0"/>
          </a:p>
        </p:txBody>
      </p:sp>
      <p:sp>
        <p:nvSpPr>
          <p:cNvPr id="26" name="Прямоугольник с двумя вырезанными противолежащими углами 25"/>
          <p:cNvSpPr/>
          <p:nvPr/>
        </p:nvSpPr>
        <p:spPr bwMode="auto">
          <a:xfrm>
            <a:off x="4589305" y="1700809"/>
            <a:ext cx="2097003" cy="686674"/>
          </a:xfrm>
          <a:prstGeom prst="snip2DiagRect">
            <a:avLst>
              <a:gd name="adj1" fmla="val 0"/>
              <a:gd name="adj2" fmla="val 0"/>
            </a:avLst>
          </a:prstGeom>
          <a:solidFill>
            <a:schemeClr val="accent3">
              <a:lumMod val="75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Отчетные формы МСФО</a:t>
            </a:r>
          </a:p>
          <a:p>
            <a:pPr algn="ctr"/>
            <a:r>
              <a:rPr lang="ru-RU" sz="1200" dirty="0"/>
              <a:t>(</a:t>
            </a:r>
            <a:r>
              <a:rPr lang="ru-RU" sz="1200" dirty="0" err="1" smtClean="0"/>
              <a:t>Оборотно</a:t>
            </a:r>
            <a:r>
              <a:rPr lang="ru-RU" sz="1200" dirty="0" smtClean="0"/>
              <a:t>-Сальдовая Ведомость)</a:t>
            </a:r>
            <a:endParaRPr lang="ru-RU" sz="1200" dirty="0"/>
          </a:p>
        </p:txBody>
      </p:sp>
      <p:sp>
        <p:nvSpPr>
          <p:cNvPr id="27" name="Прямоугольник с двумя вырезанными противолежащими углами 26"/>
          <p:cNvSpPr/>
          <p:nvPr/>
        </p:nvSpPr>
        <p:spPr bwMode="auto">
          <a:xfrm>
            <a:off x="459481" y="2823524"/>
            <a:ext cx="1952579" cy="644110"/>
          </a:xfrm>
          <a:prstGeom prst="snip2DiagRect">
            <a:avLst>
              <a:gd name="adj1" fmla="val 0"/>
              <a:gd name="adj2" fmla="val 0"/>
            </a:avLst>
          </a:prstGeom>
          <a:solidFill>
            <a:schemeClr val="accent5">
              <a:lumMod val="75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Проводки регламентированного учета</a:t>
            </a:r>
            <a:endParaRPr lang="ru-RU" sz="1200" dirty="0"/>
          </a:p>
        </p:txBody>
      </p:sp>
      <p:sp>
        <p:nvSpPr>
          <p:cNvPr id="29" name="TextBox 28"/>
          <p:cNvSpPr txBox="1"/>
          <p:nvPr/>
        </p:nvSpPr>
        <p:spPr>
          <a:xfrm>
            <a:off x="2926013" y="5709378"/>
            <a:ext cx="1471726" cy="461665"/>
          </a:xfrm>
          <a:prstGeom prst="rect">
            <a:avLst/>
          </a:prstGeom>
          <a:noFill/>
        </p:spPr>
        <p:txBody>
          <a:bodyPr wrap="square" rtlCol="0">
            <a:spAutoFit/>
          </a:bodyPr>
          <a:lstStyle/>
          <a:p>
            <a:r>
              <a:rPr lang="ru-RU" sz="1200" b="1" dirty="0" smtClean="0"/>
              <a:t>Параллельный учет</a:t>
            </a:r>
            <a:endParaRPr lang="ru-RU" sz="1200" b="1" dirty="0"/>
          </a:p>
        </p:txBody>
      </p:sp>
      <p:sp>
        <p:nvSpPr>
          <p:cNvPr id="50" name="TextBox 49"/>
          <p:cNvSpPr txBox="1"/>
          <p:nvPr/>
        </p:nvSpPr>
        <p:spPr>
          <a:xfrm>
            <a:off x="2926013" y="3207217"/>
            <a:ext cx="1471726" cy="276999"/>
          </a:xfrm>
          <a:prstGeom prst="rect">
            <a:avLst/>
          </a:prstGeom>
          <a:noFill/>
        </p:spPr>
        <p:txBody>
          <a:bodyPr wrap="square" rtlCol="0">
            <a:spAutoFit/>
          </a:bodyPr>
          <a:lstStyle/>
          <a:p>
            <a:r>
              <a:rPr lang="ru-RU" sz="1200" b="1" dirty="0" smtClean="0"/>
              <a:t>Трансляция</a:t>
            </a:r>
            <a:endParaRPr lang="ru-RU" sz="1200" b="1" dirty="0"/>
          </a:p>
        </p:txBody>
      </p:sp>
      <p:sp>
        <p:nvSpPr>
          <p:cNvPr id="59" name="TextBox 58"/>
          <p:cNvSpPr txBox="1"/>
          <p:nvPr/>
        </p:nvSpPr>
        <p:spPr>
          <a:xfrm>
            <a:off x="2926013" y="2110484"/>
            <a:ext cx="1471726" cy="276999"/>
          </a:xfrm>
          <a:prstGeom prst="rect">
            <a:avLst/>
          </a:prstGeom>
          <a:noFill/>
        </p:spPr>
        <p:txBody>
          <a:bodyPr wrap="square" rtlCol="0">
            <a:spAutoFit/>
          </a:bodyPr>
          <a:lstStyle/>
          <a:p>
            <a:r>
              <a:rPr lang="ru-RU" sz="1200" b="1" dirty="0" smtClean="0"/>
              <a:t>Трансформация</a:t>
            </a:r>
            <a:endParaRPr lang="ru-RU" sz="1200" b="1" dirty="0"/>
          </a:p>
        </p:txBody>
      </p:sp>
      <p:sp>
        <p:nvSpPr>
          <p:cNvPr id="65" name="TextBox 64"/>
          <p:cNvSpPr txBox="1"/>
          <p:nvPr/>
        </p:nvSpPr>
        <p:spPr>
          <a:xfrm>
            <a:off x="2926013" y="4299043"/>
            <a:ext cx="1584176" cy="461665"/>
          </a:xfrm>
          <a:prstGeom prst="rect">
            <a:avLst/>
          </a:prstGeom>
          <a:noFill/>
        </p:spPr>
        <p:txBody>
          <a:bodyPr wrap="square" rtlCol="0">
            <a:spAutoFit/>
          </a:bodyPr>
          <a:lstStyle/>
          <a:p>
            <a:r>
              <a:rPr lang="ru-RU" sz="1200" b="1" dirty="0" smtClean="0"/>
              <a:t>Корректировки</a:t>
            </a:r>
          </a:p>
          <a:p>
            <a:r>
              <a:rPr lang="ru-RU" sz="1200" b="1" dirty="0" smtClean="0"/>
              <a:t>по шаблону</a:t>
            </a:r>
            <a:endParaRPr lang="ru-RU" sz="1200" b="1" dirty="0"/>
          </a:p>
        </p:txBody>
      </p:sp>
      <p:sp>
        <p:nvSpPr>
          <p:cNvPr id="57" name="Прямоугольник с двумя вырезанными противолежащими углами 56"/>
          <p:cNvSpPr/>
          <p:nvPr/>
        </p:nvSpPr>
        <p:spPr bwMode="auto">
          <a:xfrm>
            <a:off x="467544" y="5301208"/>
            <a:ext cx="1954344" cy="677655"/>
          </a:xfrm>
          <a:prstGeom prst="snip2DiagRect">
            <a:avLst>
              <a:gd name="adj1" fmla="val 0"/>
              <a:gd name="adj2" fmla="val 0"/>
            </a:avLst>
          </a:prstGeom>
          <a:solidFill>
            <a:schemeClr val="accent5">
              <a:lumMod val="75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Документы РСБУ</a:t>
            </a:r>
            <a:endParaRPr lang="ru-RU" sz="1200" dirty="0"/>
          </a:p>
        </p:txBody>
      </p:sp>
      <p:sp>
        <p:nvSpPr>
          <p:cNvPr id="72" name="Прямоугольник с двумя вырезанными противолежащими углами 71"/>
          <p:cNvSpPr/>
          <p:nvPr/>
        </p:nvSpPr>
        <p:spPr bwMode="auto">
          <a:xfrm>
            <a:off x="467898" y="3972782"/>
            <a:ext cx="1945388" cy="652521"/>
          </a:xfrm>
          <a:prstGeom prst="snip2DiagRect">
            <a:avLst>
              <a:gd name="adj1" fmla="val 0"/>
              <a:gd name="adj2" fmla="val 0"/>
            </a:avLst>
          </a:prstGeom>
          <a:solidFill>
            <a:schemeClr val="accent5">
              <a:lumMod val="75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Данные регистров оперативного учета</a:t>
            </a:r>
            <a:endParaRPr lang="ru-RU" sz="1200" dirty="0"/>
          </a:p>
        </p:txBody>
      </p:sp>
      <p:sp>
        <p:nvSpPr>
          <p:cNvPr id="133" name="Овал 132"/>
          <p:cNvSpPr/>
          <p:nvPr/>
        </p:nvSpPr>
        <p:spPr bwMode="auto">
          <a:xfrm>
            <a:off x="2627784" y="2132856"/>
            <a:ext cx="288032" cy="288032"/>
          </a:xfrm>
          <a:prstGeom prst="ellipse">
            <a:avLst/>
          </a:prstGeom>
          <a:solidFill>
            <a:schemeClr val="tx1">
              <a:lumMod val="25000"/>
              <a:lumOff val="75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lang="ru-RU" sz="1200" b="1" dirty="0"/>
              <a:t>1</a:t>
            </a:r>
            <a:endParaRPr kumimoji="0" lang="ru-RU" sz="1200" b="1" i="0" u="none" strike="noStrike" cap="none" normalizeH="0" baseline="0" dirty="0" smtClean="0">
              <a:ln>
                <a:noFill/>
              </a:ln>
              <a:solidFill>
                <a:schemeClr val="tx1"/>
              </a:solidFill>
              <a:effectLst/>
            </a:endParaRPr>
          </a:p>
        </p:txBody>
      </p:sp>
      <p:sp>
        <p:nvSpPr>
          <p:cNvPr id="134" name="Овал 133"/>
          <p:cNvSpPr/>
          <p:nvPr/>
        </p:nvSpPr>
        <p:spPr bwMode="auto">
          <a:xfrm>
            <a:off x="2627784" y="5730014"/>
            <a:ext cx="288032" cy="288032"/>
          </a:xfrm>
          <a:prstGeom prst="ellipse">
            <a:avLst/>
          </a:prstGeom>
          <a:solidFill>
            <a:srgbClr val="00B0F0"/>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smtClean="0">
                <a:ln>
                  <a:noFill/>
                </a:ln>
                <a:solidFill>
                  <a:schemeClr val="tx1"/>
                </a:solidFill>
                <a:effectLst/>
              </a:rPr>
              <a:t>4</a:t>
            </a:r>
          </a:p>
        </p:txBody>
      </p:sp>
      <p:sp>
        <p:nvSpPr>
          <p:cNvPr id="136" name="Овал 135"/>
          <p:cNvSpPr/>
          <p:nvPr/>
        </p:nvSpPr>
        <p:spPr bwMode="auto">
          <a:xfrm>
            <a:off x="2627784" y="3195246"/>
            <a:ext cx="288032" cy="288032"/>
          </a:xfrm>
          <a:prstGeom prst="ellipse">
            <a:avLst/>
          </a:prstGeom>
          <a:solidFill>
            <a:schemeClr val="accent2"/>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smtClean="0">
                <a:ln>
                  <a:noFill/>
                </a:ln>
                <a:solidFill>
                  <a:schemeClr val="tx1"/>
                </a:solidFill>
                <a:effectLst/>
              </a:rPr>
              <a:t>2</a:t>
            </a:r>
          </a:p>
        </p:txBody>
      </p:sp>
      <p:sp>
        <p:nvSpPr>
          <p:cNvPr id="137" name="Овал 136"/>
          <p:cNvSpPr/>
          <p:nvPr/>
        </p:nvSpPr>
        <p:spPr bwMode="auto">
          <a:xfrm>
            <a:off x="2627784" y="4365104"/>
            <a:ext cx="288032" cy="288032"/>
          </a:xfrm>
          <a:prstGeom prst="ellipse">
            <a:avLst/>
          </a:prstGeom>
          <a:solidFill>
            <a:schemeClr val="accent1">
              <a:lumMod val="75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smtClean="0">
                <a:ln>
                  <a:noFill/>
                </a:ln>
                <a:solidFill>
                  <a:schemeClr val="tx1"/>
                </a:solidFill>
                <a:effectLst/>
              </a:rPr>
              <a:t>3</a:t>
            </a:r>
          </a:p>
        </p:txBody>
      </p:sp>
      <p:sp>
        <p:nvSpPr>
          <p:cNvPr id="5" name="TextBox 4"/>
          <p:cNvSpPr txBox="1"/>
          <p:nvPr/>
        </p:nvSpPr>
        <p:spPr>
          <a:xfrm>
            <a:off x="292235" y="6155763"/>
            <a:ext cx="2287070" cy="523220"/>
          </a:xfrm>
          <a:prstGeom prst="rect">
            <a:avLst/>
          </a:prstGeom>
          <a:noFill/>
        </p:spPr>
        <p:txBody>
          <a:bodyPr wrap="square" rtlCol="0">
            <a:spAutoFit/>
          </a:bodyPr>
          <a:lstStyle/>
          <a:p>
            <a:pPr algn="ctr"/>
            <a:r>
              <a:rPr lang="ru-RU" sz="1400" i="1" dirty="0" smtClean="0"/>
              <a:t>Источники данных </a:t>
            </a:r>
          </a:p>
          <a:p>
            <a:pPr algn="ctr"/>
            <a:r>
              <a:rPr lang="ru-RU" sz="1400" i="1" dirty="0" smtClean="0"/>
              <a:t>РСБУ</a:t>
            </a:r>
            <a:endParaRPr lang="ru-RU" sz="1400" i="1" dirty="0"/>
          </a:p>
        </p:txBody>
      </p:sp>
      <p:cxnSp>
        <p:nvCxnSpPr>
          <p:cNvPr id="46" name="Соединительная линия уступом 45"/>
          <p:cNvCxnSpPr>
            <a:stCxn id="23" idx="2"/>
            <a:endCxn id="72" idx="0"/>
          </p:cNvCxnSpPr>
          <p:nvPr/>
        </p:nvCxnSpPr>
        <p:spPr bwMode="auto">
          <a:xfrm rot="10800000" flipV="1">
            <a:off x="2413286" y="3733133"/>
            <a:ext cx="2184790" cy="565909"/>
          </a:xfrm>
          <a:prstGeom prst="bentConnector3">
            <a:avLst>
              <a:gd name="adj1" fmla="val 25586"/>
            </a:avLst>
          </a:prstGeom>
          <a:ln w="25400">
            <a:solidFill>
              <a:schemeClr val="tx2">
                <a:lumMod val="60000"/>
                <a:lumOff val="40000"/>
              </a:schemeClr>
            </a:solidFill>
            <a:headEnd type="triangle" w="med" len="med"/>
            <a:tailEnd type="none"/>
          </a:ln>
          <a:extLst/>
        </p:spPr>
        <p:style>
          <a:lnRef idx="1">
            <a:schemeClr val="accent5"/>
          </a:lnRef>
          <a:fillRef idx="0">
            <a:schemeClr val="accent5"/>
          </a:fillRef>
          <a:effectRef idx="0">
            <a:schemeClr val="accent5"/>
          </a:effectRef>
          <a:fontRef idx="minor">
            <a:schemeClr val="tx1"/>
          </a:fontRef>
        </p:style>
      </p:cxnSp>
      <p:cxnSp>
        <p:nvCxnSpPr>
          <p:cNvPr id="53" name="Соединительная линия уступом 52"/>
          <p:cNvCxnSpPr>
            <a:stCxn id="23" idx="2"/>
            <a:endCxn id="27" idx="0"/>
          </p:cNvCxnSpPr>
          <p:nvPr/>
        </p:nvCxnSpPr>
        <p:spPr bwMode="auto">
          <a:xfrm rot="10800000">
            <a:off x="2412060" y="3145580"/>
            <a:ext cx="2186016" cy="587555"/>
          </a:xfrm>
          <a:prstGeom prst="bentConnector3">
            <a:avLst>
              <a:gd name="adj1" fmla="val 25599"/>
            </a:avLst>
          </a:prstGeom>
          <a:ln w="25400">
            <a:solidFill>
              <a:schemeClr val="tx2">
                <a:lumMod val="60000"/>
                <a:lumOff val="40000"/>
              </a:schemeClr>
            </a:solidFill>
            <a:headEnd type="triangle" w="med" len="med"/>
            <a:tailEnd type="none"/>
          </a:ln>
          <a:extLst/>
        </p:spPr>
        <p:style>
          <a:lnRef idx="1">
            <a:schemeClr val="accent5"/>
          </a:lnRef>
          <a:fillRef idx="0">
            <a:schemeClr val="accent5"/>
          </a:fillRef>
          <a:effectRef idx="0">
            <a:schemeClr val="accent5"/>
          </a:effectRef>
          <a:fontRef idx="minor">
            <a:schemeClr val="tx1"/>
          </a:fontRef>
        </p:style>
      </p:cxnSp>
      <p:cxnSp>
        <p:nvCxnSpPr>
          <p:cNvPr id="61" name="Соединительная линия уступом 60"/>
          <p:cNvCxnSpPr>
            <a:stCxn id="42" idx="2"/>
            <a:endCxn id="57" idx="0"/>
          </p:cNvCxnSpPr>
          <p:nvPr/>
        </p:nvCxnSpPr>
        <p:spPr bwMode="auto">
          <a:xfrm rot="10800000" flipV="1">
            <a:off x="2421888" y="5640034"/>
            <a:ext cx="2160240" cy="1"/>
          </a:xfrm>
          <a:prstGeom prst="bentConnector3">
            <a:avLst>
              <a:gd name="adj1" fmla="val 50000"/>
            </a:avLst>
          </a:prstGeom>
          <a:ln w="25400">
            <a:solidFill>
              <a:schemeClr val="tx2">
                <a:lumMod val="60000"/>
                <a:lumOff val="40000"/>
              </a:schemeClr>
            </a:solidFill>
            <a:headEnd type="triangle" w="med" len="med"/>
            <a:tailEnd type="none"/>
          </a:ln>
          <a:extLst/>
        </p:spPr>
        <p:style>
          <a:lnRef idx="1">
            <a:schemeClr val="accent5"/>
          </a:lnRef>
          <a:fillRef idx="0">
            <a:schemeClr val="accent5"/>
          </a:fillRef>
          <a:effectRef idx="0">
            <a:schemeClr val="accent5"/>
          </a:effectRef>
          <a:fontRef idx="minor">
            <a:schemeClr val="tx1"/>
          </a:fontRef>
        </p:style>
      </p:cxnSp>
      <p:cxnSp>
        <p:nvCxnSpPr>
          <p:cNvPr id="63" name="Соединительная линия уступом 62"/>
          <p:cNvCxnSpPr>
            <a:stCxn id="26" idx="2"/>
            <a:endCxn id="22" idx="0"/>
          </p:cNvCxnSpPr>
          <p:nvPr/>
        </p:nvCxnSpPr>
        <p:spPr bwMode="auto">
          <a:xfrm rot="10800000" flipV="1">
            <a:off x="2420715" y="2044146"/>
            <a:ext cx="2168590" cy="2290"/>
          </a:xfrm>
          <a:prstGeom prst="bentConnector3">
            <a:avLst>
              <a:gd name="adj1" fmla="val 50000"/>
            </a:avLst>
          </a:prstGeom>
          <a:ln w="25400">
            <a:solidFill>
              <a:schemeClr val="tx2">
                <a:lumMod val="60000"/>
                <a:lumOff val="40000"/>
              </a:schemeClr>
            </a:solidFill>
            <a:headEnd type="triangle" w="med" len="med"/>
            <a:tailEnd type="none"/>
          </a:ln>
          <a:extLst/>
        </p:spPr>
        <p:style>
          <a:lnRef idx="1">
            <a:schemeClr val="accent5"/>
          </a:lnRef>
          <a:fillRef idx="0">
            <a:schemeClr val="accent5"/>
          </a:fillRef>
          <a:effectRef idx="0">
            <a:schemeClr val="accent5"/>
          </a:effectRef>
          <a:fontRef idx="minor">
            <a:schemeClr val="tx1"/>
          </a:fontRef>
        </p:style>
      </p:cxnSp>
      <p:sp>
        <p:nvSpPr>
          <p:cNvPr id="37" name="Крест 36"/>
          <p:cNvSpPr/>
          <p:nvPr/>
        </p:nvSpPr>
        <p:spPr bwMode="auto">
          <a:xfrm>
            <a:off x="6804248" y="3471079"/>
            <a:ext cx="504056" cy="507024"/>
          </a:xfrm>
          <a:prstGeom prst="plus">
            <a:avLst>
              <a:gd name="adj" fmla="val 35582"/>
            </a:avLst>
          </a:prstGeom>
          <a:solidFill>
            <a:schemeClr val="tx1">
              <a:lumMod val="25000"/>
              <a:lumOff val="75000"/>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79" name="Прямоугольник с двумя вырезанными противолежащими углами 78"/>
          <p:cNvSpPr/>
          <p:nvPr/>
        </p:nvSpPr>
        <p:spPr bwMode="auto">
          <a:xfrm>
            <a:off x="7444524" y="3406874"/>
            <a:ext cx="1447956" cy="652520"/>
          </a:xfrm>
          <a:prstGeom prst="snip2DiagRect">
            <a:avLst>
              <a:gd name="adj1" fmla="val 0"/>
              <a:gd name="adj2" fmla="val 0"/>
            </a:avLst>
          </a:prstGeom>
          <a:solidFill>
            <a:schemeClr val="accent4">
              <a:lumMod val="10000"/>
              <a:lumOff val="9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Проводки МСФО</a:t>
            </a:r>
            <a:endParaRPr lang="ru-RU" sz="1200" dirty="0"/>
          </a:p>
        </p:txBody>
      </p:sp>
      <p:cxnSp>
        <p:nvCxnSpPr>
          <p:cNvPr id="80" name="Соединительная линия уступом 35"/>
          <p:cNvCxnSpPr>
            <a:stCxn id="26" idx="0"/>
            <a:endCxn id="79" idx="3"/>
          </p:cNvCxnSpPr>
          <p:nvPr/>
        </p:nvCxnSpPr>
        <p:spPr bwMode="auto">
          <a:xfrm>
            <a:off x="6686308" y="2044146"/>
            <a:ext cx="1482194" cy="1362728"/>
          </a:xfrm>
          <a:prstGeom prst="bentConnector2">
            <a:avLst/>
          </a:prstGeom>
          <a:ln w="25400">
            <a:solidFill>
              <a:schemeClr val="bg1">
                <a:lumMod val="50000"/>
              </a:schemeClr>
            </a:solidFill>
            <a:prstDash val="sysDash"/>
            <a:headEnd type="triangle" w="med" len="med"/>
            <a:tailEnd type="none"/>
          </a:ln>
          <a:extLst/>
        </p:spPr>
        <p:style>
          <a:lnRef idx="1">
            <a:schemeClr val="accent5"/>
          </a:lnRef>
          <a:fillRef idx="0">
            <a:schemeClr val="accent5"/>
          </a:fillRef>
          <a:effectRef idx="0">
            <a:schemeClr val="accent5"/>
          </a:effectRef>
          <a:fontRef idx="minor">
            <a:schemeClr val="tx1"/>
          </a:fontRef>
        </p:style>
      </p:cxnSp>
      <p:cxnSp>
        <p:nvCxnSpPr>
          <p:cNvPr id="84" name="Соединительная линия уступом 35"/>
          <p:cNvCxnSpPr>
            <a:stCxn id="23" idx="1"/>
            <a:endCxn id="42" idx="3"/>
          </p:cNvCxnSpPr>
          <p:nvPr/>
        </p:nvCxnSpPr>
        <p:spPr bwMode="auto">
          <a:xfrm rot="5400000">
            <a:off x="5019830" y="4678846"/>
            <a:ext cx="1241814" cy="2910"/>
          </a:xfrm>
          <a:prstGeom prst="bentConnector3">
            <a:avLst>
              <a:gd name="adj1" fmla="val 50000"/>
            </a:avLst>
          </a:prstGeom>
          <a:ln w="25400">
            <a:solidFill>
              <a:schemeClr val="bg1">
                <a:lumMod val="50000"/>
              </a:schemeClr>
            </a:solidFill>
            <a:prstDash val="sysDash"/>
            <a:headEnd type="triangle" w="med" len="med"/>
            <a:tailEnd type="none"/>
          </a:ln>
          <a:extLst/>
        </p:spPr>
        <p:style>
          <a:lnRef idx="1">
            <a:schemeClr val="accent5"/>
          </a:lnRef>
          <a:fillRef idx="0">
            <a:schemeClr val="accent5"/>
          </a:fillRef>
          <a:effectRef idx="0">
            <a:schemeClr val="accent5"/>
          </a:effectRef>
          <a:fontRef idx="minor">
            <a:schemeClr val="tx1"/>
          </a:fontRef>
        </p:style>
      </p:cxnSp>
      <p:cxnSp>
        <p:nvCxnSpPr>
          <p:cNvPr id="102" name="Соединительная линия уступом 35"/>
          <p:cNvCxnSpPr>
            <a:stCxn id="26" idx="1"/>
            <a:endCxn id="23" idx="3"/>
          </p:cNvCxnSpPr>
          <p:nvPr/>
        </p:nvCxnSpPr>
        <p:spPr bwMode="auto">
          <a:xfrm>
            <a:off x="5637807" y="2387483"/>
            <a:ext cx="4385" cy="1019391"/>
          </a:xfrm>
          <a:prstGeom prst="straightConnector1">
            <a:avLst/>
          </a:prstGeom>
          <a:ln w="25400">
            <a:solidFill>
              <a:schemeClr val="bg1">
                <a:lumMod val="50000"/>
              </a:schemeClr>
            </a:solidFill>
            <a:prstDash val="sysDash"/>
            <a:headEnd type="triangle" w="med" len="med"/>
            <a:tailEnd type="none"/>
          </a:ln>
          <a:extLst/>
        </p:spPr>
        <p:style>
          <a:lnRef idx="1">
            <a:schemeClr val="accent5"/>
          </a:lnRef>
          <a:fillRef idx="0">
            <a:schemeClr val="accent5"/>
          </a:fillRef>
          <a:effectRef idx="0">
            <a:schemeClr val="accent5"/>
          </a:effectRef>
          <a:fontRef idx="minor">
            <a:schemeClr val="tx1"/>
          </a:fontRef>
        </p:style>
      </p:cxnSp>
      <p:sp>
        <p:nvSpPr>
          <p:cNvPr id="111" name="TextBox 110"/>
          <p:cNvSpPr txBox="1"/>
          <p:nvPr/>
        </p:nvSpPr>
        <p:spPr>
          <a:xfrm>
            <a:off x="7024966" y="6093296"/>
            <a:ext cx="2287070" cy="523220"/>
          </a:xfrm>
          <a:prstGeom prst="rect">
            <a:avLst/>
          </a:prstGeom>
          <a:noFill/>
        </p:spPr>
        <p:txBody>
          <a:bodyPr wrap="square" rtlCol="0">
            <a:spAutoFit/>
          </a:bodyPr>
          <a:lstStyle/>
          <a:p>
            <a:pPr algn="ctr"/>
            <a:r>
              <a:rPr lang="ru-RU" sz="1400" i="1" dirty="0" smtClean="0"/>
              <a:t>Дополнительные данные МСФО</a:t>
            </a:r>
            <a:endParaRPr lang="ru-RU" sz="1400" i="1" dirty="0"/>
          </a:p>
        </p:txBody>
      </p:sp>
      <p:sp>
        <p:nvSpPr>
          <p:cNvPr id="112" name="Прямоугольник с двумя вырезанными противолежащими углами 111"/>
          <p:cNvSpPr/>
          <p:nvPr/>
        </p:nvSpPr>
        <p:spPr bwMode="auto">
          <a:xfrm>
            <a:off x="7444524" y="5301208"/>
            <a:ext cx="1447955" cy="652520"/>
          </a:xfrm>
          <a:prstGeom prst="snip2DiagRect">
            <a:avLst>
              <a:gd name="adj1" fmla="val 0"/>
              <a:gd name="adj2" fmla="val 0"/>
            </a:avLst>
          </a:prstGeom>
          <a:solidFill>
            <a:schemeClr val="accent4">
              <a:lumMod val="10000"/>
              <a:lumOff val="9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dirty="0" smtClean="0"/>
              <a:t>Документы МСФО</a:t>
            </a:r>
            <a:endParaRPr lang="ru-RU" sz="1200" dirty="0"/>
          </a:p>
        </p:txBody>
      </p:sp>
      <p:cxnSp>
        <p:nvCxnSpPr>
          <p:cNvPr id="113" name="Соединительная линия уступом 35"/>
          <p:cNvCxnSpPr>
            <a:stCxn id="79" idx="1"/>
            <a:endCxn id="112" idx="3"/>
          </p:cNvCxnSpPr>
          <p:nvPr/>
        </p:nvCxnSpPr>
        <p:spPr bwMode="auto">
          <a:xfrm>
            <a:off x="8168502" y="4059394"/>
            <a:ext cx="0" cy="1241814"/>
          </a:xfrm>
          <a:prstGeom prst="straightConnector1">
            <a:avLst/>
          </a:prstGeom>
          <a:ln w="25400">
            <a:solidFill>
              <a:schemeClr val="bg1">
                <a:lumMod val="50000"/>
              </a:schemeClr>
            </a:solidFill>
            <a:prstDash val="sysDash"/>
            <a:headEnd type="triangle" w="med" len="med"/>
            <a:tailEnd type="none"/>
          </a:ln>
          <a:extLst/>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29787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188640"/>
            <a:ext cx="5544616" cy="792088"/>
          </a:xfrm>
        </p:spPr>
        <p:txBody>
          <a:bodyPr/>
          <a:lstStyle/>
          <a:p>
            <a:r>
              <a:rPr lang="ru-RU" dirty="0" smtClean="0"/>
              <a:t>2. НАСТРОЙКА СИСТЕМЫ. БАЗОВЫЕ НАСТРОЙКИ. ЗАГРУЗКА ПЛАНА СЧЕТОВ.</a:t>
            </a:r>
            <a:endParaRPr lang="ru-RU" dirty="0"/>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7</a:t>
            </a:fld>
            <a:endParaRPr lang="ru-RU" altLang="ru-RU"/>
          </a:p>
        </p:txBody>
      </p:sp>
      <p:sp>
        <p:nvSpPr>
          <p:cNvPr id="5" name="Прямоугольник 4"/>
          <p:cNvSpPr/>
          <p:nvPr/>
        </p:nvSpPr>
        <p:spPr>
          <a:xfrm>
            <a:off x="145028" y="980728"/>
            <a:ext cx="6875244" cy="1815882"/>
          </a:xfrm>
          <a:prstGeom prst="rect">
            <a:avLst/>
          </a:prstGeom>
        </p:spPr>
        <p:txBody>
          <a:bodyPr wrap="square">
            <a:spAutoFit/>
          </a:bodyPr>
          <a:lstStyle/>
          <a:p>
            <a:pPr algn="ctr">
              <a:buClr>
                <a:schemeClr val="tx2"/>
              </a:buClr>
            </a:pPr>
            <a:endParaRPr lang="en-US" sz="1400" b="1" dirty="0" smtClean="0"/>
          </a:p>
          <a:p>
            <a:pPr algn="ctr">
              <a:buClr>
                <a:schemeClr val="tx2"/>
              </a:buClr>
            </a:pPr>
            <a:r>
              <a:rPr lang="ru-RU" sz="1400" b="1" dirty="0" smtClean="0"/>
              <a:t>ЗАГРУЗКА ПЛАНА СЧЕТОВ ИЗ ВНЕШНЕГО ФАЙЛА:</a:t>
            </a:r>
          </a:p>
          <a:p>
            <a:pPr marL="285750" indent="-285750" algn="just">
              <a:buClr>
                <a:schemeClr val="tx2"/>
              </a:buClr>
              <a:buFont typeface="Wingdings" panose="05000000000000000000" pitchFamily="2" charset="2"/>
              <a:buChar char="q"/>
            </a:pPr>
            <a:r>
              <a:rPr lang="ru-RU" sz="1400" dirty="0"/>
              <a:t>п</a:t>
            </a:r>
            <a:r>
              <a:rPr lang="ru-RU" sz="1400" dirty="0" smtClean="0"/>
              <a:t>ри переходе в 1С из другой системы или модели </a:t>
            </a:r>
            <a:r>
              <a:rPr lang="en-US" sz="1400" dirty="0" err="1" smtClean="0"/>
              <a:t>xlsx</a:t>
            </a:r>
            <a:r>
              <a:rPr lang="en-US" sz="1400" dirty="0"/>
              <a:t> </a:t>
            </a:r>
            <a:r>
              <a:rPr lang="ru-RU" sz="1400" dirty="0" smtClean="0"/>
              <a:t> план счетов можно перенести из табличного документа, </a:t>
            </a:r>
            <a:r>
              <a:rPr lang="en-US" sz="1400" dirty="0" smtClean="0"/>
              <a:t>(</a:t>
            </a:r>
            <a:r>
              <a:rPr lang="ru-RU" sz="1400" dirty="0" smtClean="0"/>
              <a:t>в том числе  </a:t>
            </a:r>
            <a:r>
              <a:rPr lang="en-US" sz="1400" dirty="0" err="1" smtClean="0"/>
              <a:t>xlsx</a:t>
            </a:r>
            <a:r>
              <a:rPr lang="en-US" sz="1400" dirty="0" smtClean="0"/>
              <a:t>) </a:t>
            </a:r>
            <a:r>
              <a:rPr lang="ru-RU" sz="1400" dirty="0" smtClean="0"/>
              <a:t>с указанием необходимых аналитик на счетах(субконто)</a:t>
            </a:r>
            <a:r>
              <a:rPr lang="en-US" sz="1400" dirty="0" smtClean="0"/>
              <a:t> </a:t>
            </a:r>
            <a:r>
              <a:rPr lang="ru-RU" sz="1400" dirty="0" smtClean="0"/>
              <a:t>с возможностью дозагрузки и дополнения новыми значениями;</a:t>
            </a:r>
          </a:p>
          <a:p>
            <a:pPr marL="285750" indent="-285750" algn="just">
              <a:buClr>
                <a:schemeClr val="tx2"/>
              </a:buClr>
              <a:buFont typeface="Wingdings" panose="05000000000000000000" pitchFamily="2" charset="2"/>
              <a:buChar char="q"/>
            </a:pPr>
            <a:r>
              <a:rPr lang="ru-RU" sz="1400" dirty="0" smtClean="0"/>
              <a:t>загрузка с указанием счетов источников (аналог счета МСФО в учёте по НСБУ) и перечень аналитик будет взят со счёта источника;</a:t>
            </a: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t="1" r="7854" b="29121"/>
          <a:stretch/>
        </p:blipFill>
        <p:spPr>
          <a:xfrm>
            <a:off x="297209" y="2827769"/>
            <a:ext cx="8425755" cy="2930654"/>
          </a:xfrm>
          <a:prstGeom prst="rect">
            <a:avLst/>
          </a:prstGeom>
          <a:ln>
            <a:solidFill>
              <a:schemeClr val="tx1"/>
            </a:solidFill>
          </a:ln>
          <a:effectLst>
            <a:outerShdw blurRad="292100" dist="139700" dir="2700000" algn="ctr" rotWithShape="0">
              <a:srgbClr val="000000">
                <a:alpha val="65000"/>
              </a:srgbClr>
            </a:outerShdw>
          </a:effectLst>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1851" t="5037" r="12210" b="42313"/>
          <a:stretch/>
        </p:blipFill>
        <p:spPr>
          <a:xfrm>
            <a:off x="870271" y="4293096"/>
            <a:ext cx="7858125" cy="2421467"/>
          </a:xfrm>
          <a:prstGeom prst="rect">
            <a:avLst/>
          </a:prstGeom>
          <a:ln>
            <a:solidFill>
              <a:schemeClr val="tx1"/>
            </a:solidFill>
          </a:ln>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293219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3818256" y="1484784"/>
            <a:ext cx="4871002" cy="4967968"/>
          </a:xfrm>
          <a:prstGeom prst="rect">
            <a:avLst/>
          </a:prstGeom>
          <a:ln>
            <a:solidFill>
              <a:schemeClr val="tx1"/>
            </a:solidFill>
          </a:ln>
          <a:effectLst>
            <a:outerShdw blurRad="292100" dist="139700" dir="2700000" algn="tl" rotWithShape="0">
              <a:srgbClr val="333333">
                <a:alpha val="65000"/>
              </a:srgbClr>
            </a:outerShdw>
          </a:effectLst>
        </p:spPr>
      </p:pic>
      <p:sp>
        <p:nvSpPr>
          <p:cNvPr id="7" name="Прямоугольник 6"/>
          <p:cNvSpPr/>
          <p:nvPr/>
        </p:nvSpPr>
        <p:spPr>
          <a:xfrm>
            <a:off x="349097" y="1484784"/>
            <a:ext cx="3349613" cy="4770537"/>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smtClean="0"/>
              <a:t>Названия и номера счетов произвольные</a:t>
            </a:r>
          </a:p>
          <a:p>
            <a:pPr marL="285750" indent="-285750">
              <a:buClr>
                <a:srgbClr val="58C1C9"/>
              </a:buClr>
              <a:buFont typeface="Wingdings" panose="05000000000000000000" pitchFamily="2" charset="2"/>
              <a:buChar char="q"/>
            </a:pPr>
            <a:endParaRPr lang="ru-RU" sz="1600" dirty="0" smtClean="0"/>
          </a:p>
          <a:p>
            <a:pPr marL="285750" indent="-285750">
              <a:buClr>
                <a:srgbClr val="58C1C9"/>
              </a:buClr>
              <a:buFont typeface="Wingdings" panose="05000000000000000000" pitchFamily="2" charset="2"/>
              <a:buChar char="q"/>
            </a:pPr>
            <a:r>
              <a:rPr lang="ru-RU" sz="1600" dirty="0" smtClean="0"/>
              <a:t>Предусматривает </a:t>
            </a:r>
            <a:r>
              <a:rPr lang="ru-RU" sz="1600" dirty="0"/>
              <a:t>настройки:</a:t>
            </a:r>
          </a:p>
          <a:p>
            <a:pPr marL="742950" lvl="1" indent="-285750">
              <a:buClr>
                <a:srgbClr val="58C1C9"/>
              </a:buClr>
              <a:buFont typeface="Arial" panose="020B0604020202020204" pitchFamily="34" charset="0"/>
              <a:buChar char="•"/>
            </a:pPr>
            <a:endParaRPr lang="ru-RU" sz="1600" dirty="0"/>
          </a:p>
          <a:p>
            <a:pPr marL="742950" lvl="1" indent="-285750">
              <a:buClr>
                <a:srgbClr val="58C1C9"/>
              </a:buClr>
              <a:buFont typeface="Arial" panose="020B0604020202020204" pitchFamily="34" charset="0"/>
              <a:buChar char="•"/>
            </a:pPr>
            <a:r>
              <a:rPr lang="ru-RU" sz="1600" dirty="0"/>
              <a:t>Аналитик (</a:t>
            </a:r>
            <a:r>
              <a:rPr lang="ru-RU" sz="1600" dirty="0" smtClean="0"/>
              <a:t>субконто в зависимости от типа счета количество субконто от 2 до 3 на каждом из счетов);</a:t>
            </a:r>
            <a:endParaRPr lang="ru-RU" sz="1600" dirty="0"/>
          </a:p>
          <a:p>
            <a:pPr marL="742950" lvl="1" indent="-285750">
              <a:buClr>
                <a:srgbClr val="58C1C9"/>
              </a:buClr>
              <a:buFont typeface="Arial" panose="020B0604020202020204" pitchFamily="34" charset="0"/>
              <a:buChar char="•"/>
            </a:pPr>
            <a:r>
              <a:rPr lang="ru-RU" sz="1600" dirty="0"/>
              <a:t>Признаков: Количественный / Валютный/ </a:t>
            </a:r>
            <a:r>
              <a:rPr lang="ru-RU" sz="1600" dirty="0" err="1"/>
              <a:t>Забалансовый</a:t>
            </a:r>
            <a:r>
              <a:rPr lang="ru-RU" sz="1600" dirty="0"/>
              <a:t> / По подразделениям / По направлениям </a:t>
            </a:r>
            <a:r>
              <a:rPr lang="ru-RU" sz="1600" dirty="0" smtClean="0"/>
              <a:t>деятельности;</a:t>
            </a:r>
            <a:endParaRPr lang="ru-RU" sz="1600" dirty="0"/>
          </a:p>
          <a:p>
            <a:pPr marL="742950" lvl="1" indent="-285750">
              <a:buClr>
                <a:srgbClr val="58C1C9"/>
              </a:buClr>
              <a:buFont typeface="Arial" panose="020B0604020202020204" pitchFamily="34" charset="0"/>
              <a:buChar char="•"/>
            </a:pPr>
            <a:r>
              <a:rPr lang="ru-RU" sz="1600" dirty="0"/>
              <a:t>Виды временной разницы</a:t>
            </a:r>
            <a:r>
              <a:rPr lang="en-US" sz="1600" dirty="0"/>
              <a:t> </a:t>
            </a:r>
            <a:r>
              <a:rPr lang="ru-RU" sz="1600" dirty="0"/>
              <a:t>и проч.</a:t>
            </a:r>
          </a:p>
        </p:txBody>
      </p:sp>
      <p:sp>
        <p:nvSpPr>
          <p:cNvPr id="8"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smtClean="0"/>
              <a:t>2. НАСТРОЙКА СИСТЕМЫ. ПЛАН </a:t>
            </a:r>
            <a:r>
              <a:rPr lang="ru-RU" altLang="ru-RU" dirty="0"/>
              <a:t>СЧЕТОВ МСФО</a:t>
            </a:r>
          </a:p>
        </p:txBody>
      </p:sp>
      <p:pic>
        <p:nvPicPr>
          <p:cNvPr id="5" name="Рисунок 4"/>
          <p:cNvPicPr>
            <a:picLocks noChangeAspect="1"/>
          </p:cNvPicPr>
          <p:nvPr/>
        </p:nvPicPr>
        <p:blipFill>
          <a:blip r:embed="rId4"/>
          <a:stretch>
            <a:fillRect/>
          </a:stretch>
        </p:blipFill>
        <p:spPr>
          <a:xfrm>
            <a:off x="5580112" y="2618359"/>
            <a:ext cx="3361258" cy="3834393"/>
          </a:xfrm>
          <a:prstGeom prst="rect">
            <a:avLst/>
          </a:prstGeom>
          <a:ln>
            <a:solidFill>
              <a:schemeClr val="tx1"/>
            </a:solidFill>
          </a:ln>
          <a:effectLst>
            <a:outerShdw blurRad="292100" dist="139700" dir="2700000" algn="tl" rotWithShape="0">
              <a:srgbClr val="333333">
                <a:alpha val="65000"/>
              </a:srgbClr>
            </a:outerShdw>
          </a:effectLst>
        </p:spPr>
      </p:pic>
      <p:sp>
        <p:nvSpPr>
          <p:cNvPr id="9"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8</a:t>
            </a:fld>
            <a:endParaRPr lang="ru-RU" altLang="ru-RU" dirty="0"/>
          </a:p>
        </p:txBody>
      </p:sp>
    </p:spTree>
    <p:extLst>
      <p:ext uri="{BB962C8B-B14F-4D97-AF65-F5344CB8AC3E}">
        <p14:creationId xmlns:p14="http://schemas.microsoft.com/office/powerpoint/2010/main" val="1900635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pPr>
              <a:defRPr/>
            </a:pPr>
            <a:fld id="{F95063E6-516A-4F1A-9806-6F5FECC5E6CF}" type="slidenum">
              <a:rPr lang="ru-RU" altLang="ru-RU" smtClean="0"/>
              <a:pPr>
                <a:defRPr/>
              </a:pPr>
              <a:t>9</a:t>
            </a:fld>
            <a:endParaRPr lang="ru-RU" altLang="ru-RU" dirty="0"/>
          </a:p>
        </p:txBody>
      </p:sp>
      <p:pic>
        <p:nvPicPr>
          <p:cNvPr id="6" name="Рисунок 5"/>
          <p:cNvPicPr>
            <a:picLocks noChangeAspect="1"/>
          </p:cNvPicPr>
          <p:nvPr/>
        </p:nvPicPr>
        <p:blipFill>
          <a:blip r:embed="rId3"/>
          <a:stretch>
            <a:fillRect/>
          </a:stretch>
        </p:blipFill>
        <p:spPr>
          <a:xfrm>
            <a:off x="300945" y="1524972"/>
            <a:ext cx="4364831" cy="4095750"/>
          </a:xfrm>
          <a:prstGeom prst="rect">
            <a:avLst/>
          </a:prstGeom>
          <a:ln>
            <a:solidFill>
              <a:schemeClr val="tx1"/>
            </a:solid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4"/>
          <a:stretch>
            <a:fillRect/>
          </a:stretch>
        </p:blipFill>
        <p:spPr>
          <a:xfrm>
            <a:off x="3779912" y="3366758"/>
            <a:ext cx="5250656" cy="3267075"/>
          </a:xfrm>
          <a:prstGeom prst="rect">
            <a:avLst/>
          </a:prstGeom>
          <a:ln>
            <a:solidFill>
              <a:schemeClr val="tx1"/>
            </a:solidFill>
          </a:ln>
          <a:effectLst>
            <a:outerShdw blurRad="292100" dist="139700" dir="2700000" algn="tl" rotWithShape="0">
              <a:srgbClr val="333333">
                <a:alpha val="65000"/>
              </a:srgbClr>
            </a:outerShdw>
          </a:effectLst>
        </p:spPr>
      </p:pic>
      <p:sp>
        <p:nvSpPr>
          <p:cNvPr id="8" name="Прямоугольник 7"/>
          <p:cNvSpPr/>
          <p:nvPr/>
        </p:nvSpPr>
        <p:spPr>
          <a:xfrm>
            <a:off x="4964026" y="1843750"/>
            <a:ext cx="3887561" cy="1569660"/>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Настройка </a:t>
            </a:r>
            <a:r>
              <a:rPr lang="ru-RU" sz="1600" dirty="0" err="1"/>
              <a:t>мэппинга</a:t>
            </a:r>
            <a:r>
              <a:rPr lang="ru-RU" sz="1600" dirty="0"/>
              <a:t> счет в счет:</a:t>
            </a:r>
          </a:p>
          <a:p>
            <a:pPr marL="285750" indent="-285750">
              <a:buClr>
                <a:srgbClr val="58C1C9"/>
              </a:buClr>
              <a:buFont typeface="Wingdings" panose="05000000000000000000" pitchFamily="2" charset="2"/>
              <a:buChar char="q"/>
            </a:pPr>
            <a:endParaRPr lang="ru-RU" sz="1600" dirty="0"/>
          </a:p>
          <a:p>
            <a:pPr marL="742950" lvl="1" indent="-285750">
              <a:buClr>
                <a:srgbClr val="58C1C9"/>
              </a:buClr>
              <a:buFont typeface="Wingdings" panose="05000000000000000000" pitchFamily="2" charset="2"/>
              <a:buChar char="§"/>
            </a:pPr>
            <a:r>
              <a:rPr lang="ru-RU" sz="1600" dirty="0"/>
              <a:t>Отборы по корр. </a:t>
            </a:r>
            <a:r>
              <a:rPr lang="ru-RU" sz="1600" dirty="0" smtClean="0"/>
              <a:t>Счетам;</a:t>
            </a:r>
            <a:endParaRPr lang="ru-RU" sz="1600" dirty="0"/>
          </a:p>
          <a:p>
            <a:pPr marL="742950" lvl="1" indent="-285750">
              <a:buClr>
                <a:srgbClr val="58C1C9"/>
              </a:buClr>
              <a:buFont typeface="Wingdings" panose="05000000000000000000" pitchFamily="2" charset="2"/>
              <a:buChar char="§"/>
            </a:pPr>
            <a:r>
              <a:rPr lang="ru-RU" sz="1600" dirty="0"/>
              <a:t>Отборы по реквизитному составу источника и </a:t>
            </a:r>
            <a:r>
              <a:rPr lang="ru-RU" sz="1600" dirty="0" smtClean="0"/>
              <a:t>приемника.</a:t>
            </a:r>
            <a:endParaRPr lang="ru-RU" sz="1600" dirty="0"/>
          </a:p>
        </p:txBody>
      </p:sp>
      <p:sp>
        <p:nvSpPr>
          <p:cNvPr id="9"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smtClean="0"/>
              <a:t>2. НАСТРОЙКА СИСТЕМЫ. НАСТРОЙКА </a:t>
            </a:r>
          </a:p>
          <a:p>
            <a:r>
              <a:rPr lang="ru-RU" altLang="ru-RU" dirty="0" smtClean="0"/>
              <a:t>МЭППИНГА РСБУ </a:t>
            </a:r>
            <a:r>
              <a:rPr lang="ru-RU" altLang="ru-RU" dirty="0" smtClean="0">
                <a:sym typeface="Symbol" panose="05050102010706020507" pitchFamily="18" charset="2"/>
              </a:rPr>
              <a:t> </a:t>
            </a:r>
            <a:r>
              <a:rPr lang="ru-RU" altLang="ru-RU" dirty="0" smtClean="0"/>
              <a:t>МСФО</a:t>
            </a:r>
            <a:endParaRPr lang="ru-RU" altLang="ru-RU" dirty="0"/>
          </a:p>
        </p:txBody>
      </p:sp>
    </p:spTree>
    <p:extLst>
      <p:ext uri="{BB962C8B-B14F-4D97-AF65-F5344CB8AC3E}">
        <p14:creationId xmlns:p14="http://schemas.microsoft.com/office/powerpoint/2010/main" val="2796656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80768</TotalTime>
  <Words>6210</Words>
  <Application>Microsoft Office PowerPoint</Application>
  <PresentationFormat>Экран (4:3)</PresentationFormat>
  <Paragraphs>635</Paragraphs>
  <Slides>54</Slides>
  <Notes>51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3</vt:i4>
      </vt:variant>
      <vt:variant>
        <vt:lpstr>Заголовки слайдов</vt:lpstr>
      </vt:variant>
      <vt:variant>
        <vt:i4>54</vt:i4>
      </vt:variant>
    </vt:vector>
  </HeadingPairs>
  <TitlesOfParts>
    <vt:vector size="63" baseType="lpstr">
      <vt:lpstr>Arial</vt:lpstr>
      <vt:lpstr>Arial (Основной текст)</vt:lpstr>
      <vt:lpstr>Symbol</vt:lpstr>
      <vt:lpstr>Tahoma</vt:lpstr>
      <vt:lpstr>Times New Roman</vt:lpstr>
      <vt:lpstr>Wingdings</vt:lpstr>
      <vt:lpstr>1409_Шаблон</vt:lpstr>
      <vt:lpstr>1_1409_Шаблон</vt:lpstr>
      <vt:lpstr>2_1409_Шаблон</vt:lpstr>
      <vt:lpstr>Презентация PowerPoint</vt:lpstr>
      <vt:lpstr>СОДЕРЖАНИЕ</vt:lpstr>
      <vt:lpstr>1. ОБЗОР СИСТЕМЫ. МСФО В 1C: УПРАВЛЕНИИ ХОЛДИНГОМ И ОБЗОР ВОЗМОЖНОСТЕЙ</vt:lpstr>
      <vt:lpstr>Презентация PowerPoint</vt:lpstr>
      <vt:lpstr>Презентация PowerPoint</vt:lpstr>
      <vt:lpstr>2. ОБЗОР СИСТЕМЫ. СПОСОБЫ ОТРАЖЕНИЯ ОПЕРАЦИЙ В МСФО.</vt:lpstr>
      <vt:lpstr>2. НАСТРОЙКА СИСТЕМЫ. БАЗОВЫЕ НАСТРОЙКИ. ЗАГРУЗКА ПЛАНА СЧЕТОВ.</vt:lpstr>
      <vt:lpstr>Презентация PowerPoint</vt:lpstr>
      <vt:lpstr>Презентация PowerPoint</vt:lpstr>
      <vt:lpstr>Презентация PowerPoint</vt:lpstr>
      <vt:lpstr>2. НАСТРОЙКА СИСТЕМЫ. ШАБЛОНЫ ФОРМИРОВАНИЯ ПРОВОДОК</vt:lpstr>
      <vt:lpstr>3. МСФО НА УРОВНЕ КОМПАНИИ. ОБЗОР РЕАЛИЗОВАННЫХ КОРРЕКТИРОВОК МСФО В ЧАСТИ ВНЕОБОРОТНЫХ АКТИВОВ</vt:lpstr>
      <vt:lpstr>3. МСФО НА УРОВНЕ КОМПАНИИ. ПАРАЛЕЛЬНЫЙ УЧЁТ ПО ВЫБОРОЧНЫМ ОБЪЕКТАМ</vt:lpstr>
      <vt:lpstr>Презентация PowerPoint</vt:lpstr>
      <vt:lpstr>3. МСФО НА УРОВНЕ КОМПАНИИ. КЛЮЧЕВЫЕ ВОЗМОЖНОСТИ ПАРАЛЛЕЛЬНОГО УЧЁТА ФИНАНСОВЫХ ИНСТРУМЕНТОВ.</vt:lpstr>
      <vt:lpstr>3. МСФО НА УРОВНЕ КОМПАНИИ. ВОЗМОЖНОСТЬ РЕКЛАССИФИКАЦИИ ЗАПАСОВ, РБП ИЛИ ЗАТРАТ В СОСТАВ ОБЪЕКТОВ ПАРАЛЕЛЬНОГО УЧЕТА ВНА.</vt:lpstr>
      <vt:lpstr>3. МСФО НА УРОВНЕ КОМПАНИИ. ВОЗМОЖНОСТЬ РЕКЛАССИФИКАЦИИ ЗАПАСОВ, РБП ИЛИ ЗАТРАТ В СОСТАВ ОБЪЕКТОВ ПАРАЛЕЛЬНОГО УЧЁТА ВНА.</vt:lpstr>
      <vt:lpstr>3. РЕКЛАССИФИКАЦИЯ ЗАПАСОВ ВО ВНЕОБОРОТНЫЕ АКТИВЫ ПО ПОРОГУ МАТЕРИАЛЬНОСТИ</vt:lpstr>
      <vt:lpstr>Презентация PowerPoint</vt:lpstr>
      <vt:lpstr>3. МСФО УЧЁТ НА УРОВНЕ КОМПАНИИ. ПОДДЕРЖКА НАЧИСЛЕНИЯ РЕЗЕРВА ПОД ОЖИДАЕМЫЕ КРЕДИТНЫЕ УБЫТКИ по IFRS 9.</vt:lpstr>
      <vt:lpstr>3. МСФО УЧЁТ НА УРОВНЕ КОМПАНИИ.  ПОДДЕРЖКА IFRS 9 и IFRS 16</vt:lpstr>
      <vt:lpstr>3. МСФО УЧЁТ НА УРОВНЕ КОМПАНИИ. НАЧИСЛЕНИЕ РЕЗЕРВА ПОД ОЖИДАЕМЫЕ КРЕДИТНЫЕ УБЫТКИ по IFRS 9</vt:lpstr>
      <vt:lpstr>3. МСФО УЧЁТ НА УРОВНЕ КОМПАНИИ. ПОДДЕРЖКА IFRS 16 «АРЕНДА»</vt:lpstr>
      <vt:lpstr>3. МСФО УЧЁТ НА УРОВНЕ КОМПАНИИ. ПОДДЕРЖКА IFRS 16 «АРЕНДА»</vt:lpstr>
      <vt:lpstr>3. МСФО НА УРОВНЕ КОМПАНИИ. ПОДДЕРЖКА IFRS 15 «ДОГОВОРЫ С ПОКУПАТЕЛЯМИ»</vt:lpstr>
      <vt:lpstr>3. МСФО НА УРОВНЕ КОМПАНИИ. ПОДДЕРЖКА IFRS 15 «ДОГОВОРЫ С ПОКУПАТЕЛЯМИ».</vt:lpstr>
      <vt:lpstr>3. МСФО НА УРОВНЕ КОМПАНИИ. СТАНДАРТНЫЕ ОТЧЁТЫ </vt:lpstr>
      <vt:lpstr>3. МСФО УЧЁТ НА УРОВНЕ КОМПАНИИ. СТАНДАРТНЫЕ ОТЧЁТЫ.</vt:lpstr>
      <vt:lpstr>3. МСФО УЧЁТ НА УРОВНЕ КОМПАНИИ. РАСЧЁТ СЕБЕСТОИМОСТИ В РАМКАХ СТАНДАРТНОГО ЗАКРЫТИЯ </vt:lpstr>
      <vt:lpstr>3. МСФО УЧЁТ НА УРОВНЕ КОМПАНИИ. БЫСТРОЕ ЗАКРЫТИЕ И ТРИ СПОСОБА ВЫВОДА НАЧИСЛЕНИЙ.</vt:lpstr>
      <vt:lpstr>3. МСФО УЧЁТ НА УРОВНЕ КОМПАНИИ. ЗАКРЫТИЕ ПЕРИОДА.</vt:lpstr>
      <vt:lpstr>Презентация PowerPoint</vt:lpstr>
      <vt:lpstr>Презентация PowerPoint</vt:lpstr>
      <vt:lpstr>Презентация PowerPoint</vt:lpstr>
      <vt:lpstr>Презентация PowerPoint</vt:lpstr>
      <vt:lpstr>4. КОНСОЛИДАЦИЯ. КОНСОЛИДАЦИЯ ДАННЫХ: ПЕРИМЕТР КОНСОЛИДАЦИИ И ЕГО ИЗМЕНЕНИЕ</vt:lpstr>
      <vt:lpstr>4. КОНСОЛИДАЦИЯ. ЭЛИМИНАЦИЯ ПО ПОКАЗАТЕЛЯМ.</vt:lpstr>
      <vt:lpstr>4. КОНСОЛИДАЦИЯ. ЭЛИМИНАЦИЯ ПО ПОКАЗАТЕЛЯМ.</vt:lpstr>
      <vt:lpstr>4. КОНСОЛИДАЦИЯ. ЭЛИМИНАЦИЯ ПО ПОКАЗАТЕЛЯМ.</vt:lpstr>
      <vt:lpstr>4. КОНСОЛИДАЦИЯ ОТЧЁТНОСТИ. ЗАГРУЗКА, СВЕРКА, УРЕГУЛИРОВАНИЕ ДАННЫХ ВГО. </vt:lpstr>
      <vt:lpstr>Презентация PowerPoint</vt:lpstr>
      <vt:lpstr>4. КОНСОЛИДАЦИЯ ОТЧЁТНОСТИ. МАСТЕР УРЕГУЛИРОВАНИЯ.</vt:lpstr>
      <vt:lpstr>4. КОНСОЛИДАЦИЯ. ПОРТАЛ СВЕРКИ ВГО.</vt:lpstr>
      <vt:lpstr>Презентация PowerPoint</vt:lpstr>
      <vt:lpstr>4. КОНСОЛИДАЦИЯ. СВЕРКА ВГО И  ЭЛИМИНАЦИЯ ПО ПРОВОДКАМ.</vt:lpstr>
      <vt:lpstr>4. КОНСОЛИДАЦИЯ. СВЕРКА ВГО И ЭЛИМИНАЦИЯ ПО ПРОВОДКАМ.</vt:lpstr>
      <vt:lpstr>4. КОНСОЛИДАЦИЯ. ЭЛИМИНАЦИЯ ПРОВОДОК. </vt:lpstr>
      <vt:lpstr>4. КОНСОЛИДАЦИЯ. ЭЛИМИНАЦИЯ ПРОВОДОК В ТОМ ЧИСЛЕ ДЛЯ НРП. </vt:lpstr>
      <vt:lpstr>Презентация PowerPoint</vt:lpstr>
      <vt:lpstr>5. СБОР ОТЧЕТНОСТИ. ИСПОЛЬЗОВАНИЕ МНОГОПЕРИОДНЫХ БЛАНКОВ ИЛИ ПОСЛЕДНЯЯ МИЛЯ ПОДГОТОВКИ ОТЧЁТНОСТИ</vt:lpstr>
      <vt:lpstr>5. СБОР ОТЧЕТНОСТИ. РАСШИФРОВКА ДО ДОКУМЕНТА.</vt:lpstr>
      <vt:lpstr>5. КОНТРОЛЬ ПРОЦЕССА ЗАКРЫТИЯ. ДАШБОРД БЫСТРОГО ЗАКРЫТИЯ.</vt:lpstr>
      <vt:lpstr>Презентация PowerPoint</vt:lpstr>
      <vt:lpstr>1. ОБЗОР СИСТЕМЫ. ПОДСИСТЕМА МСФО В ПРОГРАММНЫХ ПРОДУКТАХ 1С:УПРАВЛЕНИЕ ХОЛДИНГОМ</vt:lpstr>
    </vt:vector>
  </TitlesOfParts>
  <Company>1C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Наименование доклада</dc:title>
  <dc:creator>admin</dc:creator>
  <cp:lastModifiedBy>Станислав Митрохин</cp:lastModifiedBy>
  <cp:revision>1727</cp:revision>
  <cp:lastPrinted>2016-10-27T11:13:39Z</cp:lastPrinted>
  <dcterms:created xsi:type="dcterms:W3CDTF">2014-08-20T11:28:12Z</dcterms:created>
  <dcterms:modified xsi:type="dcterms:W3CDTF">2020-07-10T13:24:21Z</dcterms:modified>
</cp:coreProperties>
</file>