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1" r:id="rId1"/>
  </p:sldMasterIdLst>
  <p:notesMasterIdLst>
    <p:notesMasterId r:id="rId70"/>
  </p:notesMasterIdLst>
  <p:handoutMasterIdLst>
    <p:handoutMasterId r:id="rId71"/>
  </p:handoutMasterIdLst>
  <p:sldIdLst>
    <p:sldId id="771" r:id="rId2"/>
    <p:sldId id="997" r:id="rId3"/>
    <p:sldId id="998" r:id="rId4"/>
    <p:sldId id="990" r:id="rId5"/>
    <p:sldId id="1188" r:id="rId6"/>
    <p:sldId id="1189" r:id="rId7"/>
    <p:sldId id="991" r:id="rId8"/>
    <p:sldId id="994" r:id="rId9"/>
    <p:sldId id="1194" r:id="rId10"/>
    <p:sldId id="999" r:id="rId11"/>
    <p:sldId id="925" r:id="rId12"/>
    <p:sldId id="1160" r:id="rId13"/>
    <p:sldId id="1201" r:id="rId14"/>
    <p:sldId id="1202" r:id="rId15"/>
    <p:sldId id="1212" r:id="rId16"/>
    <p:sldId id="1203" r:id="rId17"/>
    <p:sldId id="1209" r:id="rId18"/>
    <p:sldId id="1206" r:id="rId19"/>
    <p:sldId id="1204" r:id="rId20"/>
    <p:sldId id="1205" r:id="rId21"/>
    <p:sldId id="1008" r:id="rId22"/>
    <p:sldId id="1012" r:id="rId23"/>
    <p:sldId id="1207" r:id="rId24"/>
    <p:sldId id="1214" r:id="rId25"/>
    <p:sldId id="1213" r:id="rId26"/>
    <p:sldId id="1123" r:id="rId27"/>
    <p:sldId id="1020" r:id="rId28"/>
    <p:sldId id="1208" r:id="rId29"/>
    <p:sldId id="1026" r:id="rId30"/>
    <p:sldId id="1032" r:id="rId31"/>
    <p:sldId id="1028" r:id="rId32"/>
    <p:sldId id="1029" r:id="rId33"/>
    <p:sldId id="1031" r:id="rId34"/>
    <p:sldId id="1027" r:id="rId35"/>
    <p:sldId id="1034" r:id="rId36"/>
    <p:sldId id="1035" r:id="rId37"/>
    <p:sldId id="1036" r:id="rId38"/>
    <p:sldId id="1091" r:id="rId39"/>
    <p:sldId id="1093" r:id="rId40"/>
    <p:sldId id="1094" r:id="rId41"/>
    <p:sldId id="1113" r:id="rId42"/>
    <p:sldId id="1131" r:id="rId43"/>
    <p:sldId id="1210" r:id="rId44"/>
    <p:sldId id="1127" r:id="rId45"/>
    <p:sldId id="1186" r:id="rId46"/>
    <p:sldId id="1040" r:id="rId47"/>
    <p:sldId id="1041" r:id="rId48"/>
    <p:sldId id="1042" r:id="rId49"/>
    <p:sldId id="1043" r:id="rId50"/>
    <p:sldId id="1044" r:id="rId51"/>
    <p:sldId id="1045" r:id="rId52"/>
    <p:sldId id="912" r:id="rId53"/>
    <p:sldId id="913" r:id="rId54"/>
    <p:sldId id="914" r:id="rId55"/>
    <p:sldId id="915" r:id="rId56"/>
    <p:sldId id="1109" r:id="rId57"/>
    <p:sldId id="1133" r:id="rId58"/>
    <p:sldId id="1137" r:id="rId59"/>
    <p:sldId id="1148" r:id="rId60"/>
    <p:sldId id="1138" r:id="rId61"/>
    <p:sldId id="1141" r:id="rId62"/>
    <p:sldId id="1143" r:id="rId63"/>
    <p:sldId id="1144" r:id="rId64"/>
    <p:sldId id="1147" r:id="rId65"/>
    <p:sldId id="926" r:id="rId66"/>
    <p:sldId id="928" r:id="rId67"/>
    <p:sldId id="1215" r:id="rId68"/>
    <p:sldId id="1132" r:id="rId69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FC6E51"/>
    <a:srgbClr val="B2B2B2"/>
    <a:srgbClr val="14AA96"/>
    <a:srgbClr val="B9B9B9"/>
    <a:srgbClr val="E2271E"/>
    <a:srgbClr val="CCFFFF"/>
    <a:srgbClr val="F60000"/>
    <a:srgbClr val="FFE5E5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CE0F1-5B74-4B49-8486-5BD5B9BD1854}" v="18" dt="2021-09-15T14:35:08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3" autoAdjust="0"/>
    <p:restoredTop sz="91299" autoAdjust="0"/>
  </p:normalViewPr>
  <p:slideViewPr>
    <p:cSldViewPr>
      <p:cViewPr varScale="1">
        <p:scale>
          <a:sx n="148" d="100"/>
          <a:sy n="148" d="100"/>
        </p:scale>
        <p:origin x="27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3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la Spevak" userId="05b99bd437cdb497" providerId="LiveId" clId="{F95CE0F1-5B74-4B49-8486-5BD5B9BD1854}"/>
    <pc:docChg chg="undo custSel delSld modSld modShowInfo">
      <pc:chgData name="Danila Spevak" userId="05b99bd437cdb497" providerId="LiveId" clId="{F95CE0F1-5B74-4B49-8486-5BD5B9BD1854}" dt="2021-09-15T14:35:59.659" v="257" actId="1035"/>
      <pc:docMkLst>
        <pc:docMk/>
      </pc:docMkLst>
      <pc:sldChg chg="modSp mod">
        <pc:chgData name="Danila Spevak" userId="05b99bd437cdb497" providerId="LiveId" clId="{F95CE0F1-5B74-4B49-8486-5BD5B9BD1854}" dt="2021-09-15T14:14:15.165" v="74" actId="1076"/>
        <pc:sldMkLst>
          <pc:docMk/>
          <pc:sldMk cId="0" sldId="771"/>
        </pc:sldMkLst>
        <pc:spChg chg="mod">
          <ac:chgData name="Danila Spevak" userId="05b99bd437cdb497" providerId="LiveId" clId="{F95CE0F1-5B74-4B49-8486-5BD5B9BD1854}" dt="2021-09-15T14:14:15.165" v="74" actId="1076"/>
          <ac:spMkLst>
            <pc:docMk/>
            <pc:sldMk cId="0" sldId="771"/>
            <ac:spMk id="7171" creationId="{00000000-0000-0000-0000-000000000000}"/>
          </ac:spMkLst>
        </pc:spChg>
      </pc:sldChg>
      <pc:sldChg chg="modSp mod">
        <pc:chgData name="Danila Spevak" userId="05b99bd437cdb497" providerId="LiveId" clId="{F95CE0F1-5B74-4B49-8486-5BD5B9BD1854}" dt="2021-09-15T12:30:51.628" v="4" actId="1037"/>
        <pc:sldMkLst>
          <pc:docMk/>
          <pc:sldMk cId="665462939" sldId="997"/>
        </pc:sldMkLst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2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29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3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36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4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41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4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5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52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54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57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61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69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10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109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11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13321" creationId="{00000000-0000-0000-0000-000000000000}"/>
          </ac:spMkLst>
        </pc:sp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3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42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4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45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49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51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5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55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58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62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6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70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0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04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11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2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3312" creationId="{00000000-0000-0000-0000-000000000000}"/>
          </ac:cxnSpMkLst>
        </pc:cxnChg>
      </pc:sldChg>
      <pc:sldChg chg="modSp mod">
        <pc:chgData name="Danila Spevak" userId="05b99bd437cdb497" providerId="LiveId" clId="{F95CE0F1-5B74-4B49-8486-5BD5B9BD1854}" dt="2021-09-15T14:30:16.738" v="112" actId="20577"/>
        <pc:sldMkLst>
          <pc:docMk/>
          <pc:sldMk cId="3292802257" sldId="999"/>
        </pc:sldMkLst>
        <pc:spChg chg="mod">
          <ac:chgData name="Danila Spevak" userId="05b99bd437cdb497" providerId="LiveId" clId="{F95CE0F1-5B74-4B49-8486-5BD5B9BD1854}" dt="2021-09-15T14:30:16.738" v="112" actId="20577"/>
          <ac:spMkLst>
            <pc:docMk/>
            <pc:sldMk cId="3292802257" sldId="999"/>
            <ac:spMk id="8195" creationId="{00000000-0000-0000-0000-000000000000}"/>
          </ac:spMkLst>
        </pc:spChg>
      </pc:sldChg>
      <pc:sldChg chg="del">
        <pc:chgData name="Danila Spevak" userId="05b99bd437cdb497" providerId="LiveId" clId="{F95CE0F1-5B74-4B49-8486-5BD5B9BD1854}" dt="2021-09-15T14:31:20.413" v="113" actId="47"/>
        <pc:sldMkLst>
          <pc:docMk/>
          <pc:sldMk cId="50107869" sldId="1092"/>
        </pc:sldMkLst>
      </pc:sldChg>
      <pc:sldChg chg="modSp mod">
        <pc:chgData name="Danila Spevak" userId="05b99bd437cdb497" providerId="LiveId" clId="{F95CE0F1-5B74-4B49-8486-5BD5B9BD1854}" dt="2021-09-15T12:31:10.728" v="5" actId="20577"/>
        <pc:sldMkLst>
          <pc:docMk/>
          <pc:sldMk cId="2609642558" sldId="1123"/>
        </pc:sldMkLst>
        <pc:spChg chg="mod">
          <ac:chgData name="Danila Spevak" userId="05b99bd437cdb497" providerId="LiveId" clId="{F95CE0F1-5B74-4B49-8486-5BD5B9BD1854}" dt="2021-09-15T12:31:10.728" v="5" actId="20577"/>
          <ac:spMkLst>
            <pc:docMk/>
            <pc:sldMk cId="2609642558" sldId="1123"/>
            <ac:spMk id="5" creationId="{00000000-0000-0000-0000-000000000000}"/>
          </ac:spMkLst>
        </pc:spChg>
      </pc:sldChg>
      <pc:sldChg chg="addSp delSp modSp">
        <pc:chgData name="Danila Spevak" userId="05b99bd437cdb497" providerId="LiveId" clId="{F95CE0F1-5B74-4B49-8486-5BD5B9BD1854}" dt="2021-09-15T14:14:26.239" v="78"/>
        <pc:sldMkLst>
          <pc:docMk/>
          <pc:sldMk cId="469616740" sldId="1132"/>
        </pc:sldMkLst>
        <pc:spChg chg="add del mod">
          <ac:chgData name="Danila Spevak" userId="05b99bd437cdb497" providerId="LiveId" clId="{F95CE0F1-5B74-4B49-8486-5BD5B9BD1854}" dt="2021-09-15T14:14:23.655" v="76"/>
          <ac:spMkLst>
            <pc:docMk/>
            <pc:sldMk cId="469616740" sldId="1132"/>
            <ac:spMk id="3" creationId="{9110C6A9-F074-4CE5-89DA-83C7A3550C73}"/>
          </ac:spMkLst>
        </pc:spChg>
        <pc:spChg chg="add mod">
          <ac:chgData name="Danila Spevak" userId="05b99bd437cdb497" providerId="LiveId" clId="{F95CE0F1-5B74-4B49-8486-5BD5B9BD1854}" dt="2021-09-15T14:14:26.239" v="78"/>
          <ac:spMkLst>
            <pc:docMk/>
            <pc:sldMk cId="469616740" sldId="1132"/>
            <ac:spMk id="4" creationId="{48032B6B-8175-497A-9BBA-449C2D3FDFF6}"/>
          </ac:spMkLst>
        </pc:spChg>
        <pc:spChg chg="del">
          <ac:chgData name="Danila Spevak" userId="05b99bd437cdb497" providerId="LiveId" clId="{F95CE0F1-5B74-4B49-8486-5BD5B9BD1854}" dt="2021-09-15T14:14:25.882" v="77" actId="478"/>
          <ac:spMkLst>
            <pc:docMk/>
            <pc:sldMk cId="469616740" sldId="1132"/>
            <ac:spMk id="7171" creationId="{00000000-0000-0000-0000-000000000000}"/>
          </ac:spMkLst>
        </pc:spChg>
      </pc:sldChg>
      <pc:sldChg chg="addSp modSp mod">
        <pc:chgData name="Danila Spevak" userId="05b99bd437cdb497" providerId="LiveId" clId="{F95CE0F1-5B74-4B49-8486-5BD5B9BD1854}" dt="2021-09-15T14:32:35.724" v="167" actId="404"/>
        <pc:sldMkLst>
          <pc:docMk/>
          <pc:sldMk cId="1521995108" sldId="1141"/>
        </pc:sldMkLst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5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6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7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13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14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1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19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2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21" creationId="{00000000-0000-0000-0000-000000000000}"/>
          </ac:spMkLst>
        </pc:spChg>
        <pc:spChg chg="add mod">
          <ac:chgData name="Danila Spevak" userId="05b99bd437cdb497" providerId="LiveId" clId="{F95CE0F1-5B74-4B49-8486-5BD5B9BD1854}" dt="2021-09-15T14:32:35.724" v="167" actId="404"/>
          <ac:spMkLst>
            <pc:docMk/>
            <pc:sldMk cId="1521995108" sldId="1141"/>
            <ac:spMk id="23" creationId="{B6EAAF2B-8B28-4C8B-AE8E-104F8E45FAD7}"/>
          </ac:spMkLst>
        </pc:spChg>
        <pc:picChg chg="add mod">
          <ac:chgData name="Danila Spevak" userId="05b99bd437cdb497" providerId="LiveId" clId="{F95CE0F1-5B74-4B49-8486-5BD5B9BD1854}" dt="2021-09-15T14:32:13.085" v="161" actId="1076"/>
          <ac:picMkLst>
            <pc:docMk/>
            <pc:sldMk cId="1521995108" sldId="1141"/>
            <ac:picMk id="22" creationId="{E606B257-4CC6-4E3D-8280-7BD29E9AB1A3}"/>
          </ac:picMkLst>
        </pc:picChg>
        <pc:cxnChg chg="mod">
          <ac:chgData name="Danila Spevak" userId="05b99bd437cdb497" providerId="LiveId" clId="{F95CE0F1-5B74-4B49-8486-5BD5B9BD1854}" dt="2021-09-15T14:32:07.345" v="158" actId="1038"/>
          <ac:cxnSpMkLst>
            <pc:docMk/>
            <pc:sldMk cId="1521995108" sldId="1141"/>
            <ac:cxnSpMk id="10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4:32:07.345" v="158" actId="1038"/>
          <ac:cxnSpMkLst>
            <pc:docMk/>
            <pc:sldMk cId="1521995108" sldId="1141"/>
            <ac:cxnSpMk id="12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4:32:07.345" v="158" actId="1038"/>
          <ac:cxnSpMkLst>
            <pc:docMk/>
            <pc:sldMk cId="1521995108" sldId="1141"/>
            <ac:cxnSpMk id="16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4:32:07.345" v="158" actId="1038"/>
          <ac:cxnSpMkLst>
            <pc:docMk/>
            <pc:sldMk cId="1521995108" sldId="1141"/>
            <ac:cxnSpMk id="17" creationId="{00000000-0000-0000-0000-000000000000}"/>
          </ac:cxnSpMkLst>
        </pc:cxnChg>
      </pc:sldChg>
      <pc:sldChg chg="addSp delSp modSp del mod">
        <pc:chgData name="Danila Spevak" userId="05b99bd437cdb497" providerId="LiveId" clId="{F95CE0F1-5B74-4B49-8486-5BD5B9BD1854}" dt="2021-09-15T14:32:43.466" v="168" actId="47"/>
        <pc:sldMkLst>
          <pc:docMk/>
          <pc:sldMk cId="65494109" sldId="1142"/>
        </pc:sldMkLst>
        <pc:spChg chg="add mod">
          <ac:chgData name="Danila Spevak" userId="05b99bd437cdb497" providerId="LiveId" clId="{F95CE0F1-5B74-4B49-8486-5BD5B9BD1854}" dt="2021-09-15T14:32:22.388" v="164" actId="21"/>
          <ac:spMkLst>
            <pc:docMk/>
            <pc:sldMk cId="65494109" sldId="1142"/>
            <ac:spMk id="3" creationId="{8AF70888-68BF-45D9-BC2D-9C4B063B4932}"/>
          </ac:spMkLst>
        </pc:spChg>
        <pc:spChg chg="del mod">
          <ac:chgData name="Danila Spevak" userId="05b99bd437cdb497" providerId="LiveId" clId="{F95CE0F1-5B74-4B49-8486-5BD5B9BD1854}" dt="2021-09-15T14:32:22.388" v="164" actId="21"/>
          <ac:spMkLst>
            <pc:docMk/>
            <pc:sldMk cId="65494109" sldId="1142"/>
            <ac:spMk id="6" creationId="{00000000-0000-0000-0000-000000000000}"/>
          </ac:spMkLst>
        </pc:spChg>
        <pc:picChg chg="del">
          <ac:chgData name="Danila Spevak" userId="05b99bd437cdb497" providerId="LiveId" clId="{F95CE0F1-5B74-4B49-8486-5BD5B9BD1854}" dt="2021-09-15T14:32:09.648" v="159" actId="21"/>
          <ac:picMkLst>
            <pc:docMk/>
            <pc:sldMk cId="65494109" sldId="1142"/>
            <ac:picMk id="7" creationId="{00000000-0000-0000-0000-000000000000}"/>
          </ac:picMkLst>
        </pc:picChg>
      </pc:sldChg>
      <pc:sldChg chg="addSp modSp mod">
        <pc:chgData name="Danila Spevak" userId="05b99bd437cdb497" providerId="LiveId" clId="{F95CE0F1-5B74-4B49-8486-5BD5B9BD1854}" dt="2021-09-15T14:35:59.659" v="257" actId="1035"/>
        <pc:sldMkLst>
          <pc:docMk/>
          <pc:sldMk cId="3758629954" sldId="1144"/>
        </pc:sldMkLst>
        <pc:spChg chg="mod">
          <ac:chgData name="Danila Spevak" userId="05b99bd437cdb497" providerId="LiveId" clId="{F95CE0F1-5B74-4B49-8486-5BD5B9BD1854}" dt="2021-09-15T14:35:54.977" v="254" actId="1035"/>
          <ac:spMkLst>
            <pc:docMk/>
            <pc:sldMk cId="3758629954" sldId="1144"/>
            <ac:spMk id="3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20" v="171" actId="164"/>
          <ac:spMkLst>
            <pc:docMk/>
            <pc:sldMk cId="3758629954" sldId="1144"/>
            <ac:spMk id="5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20" v="171" actId="164"/>
          <ac:spMkLst>
            <pc:docMk/>
            <pc:sldMk cId="3758629954" sldId="1144"/>
            <ac:spMk id="6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20" v="171" actId="164"/>
          <ac:spMkLst>
            <pc:docMk/>
            <pc:sldMk cId="3758629954" sldId="1144"/>
            <ac:spMk id="7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20" v="171" actId="164"/>
          <ac:spMkLst>
            <pc:docMk/>
            <pc:sldMk cId="3758629954" sldId="1144"/>
            <ac:spMk id="8" creationId="{00000000-0000-0000-0000-000000000000}"/>
          </ac:spMkLst>
        </pc:spChg>
        <pc:spChg chg="add mod">
          <ac:chgData name="Danila Spevak" userId="05b99bd437cdb497" providerId="LiveId" clId="{F95CE0F1-5B74-4B49-8486-5BD5B9BD1854}" dt="2021-09-15T14:34:09.683" v="203" actId="164"/>
          <ac:spMkLst>
            <pc:docMk/>
            <pc:sldMk cId="3758629954" sldId="1144"/>
            <ac:spMk id="17" creationId="{AEE997B6-F34F-46E9-8D81-6F15176C2A20}"/>
          </ac:spMkLst>
        </pc:spChg>
        <pc:spChg chg="add mod">
          <ac:chgData name="Danila Spevak" userId="05b99bd437cdb497" providerId="LiveId" clId="{F95CE0F1-5B74-4B49-8486-5BD5B9BD1854}" dt="2021-09-15T14:34:09.683" v="203" actId="164"/>
          <ac:spMkLst>
            <pc:docMk/>
            <pc:sldMk cId="3758629954" sldId="1144"/>
            <ac:spMk id="18" creationId="{21F10BC5-226C-49D5-8857-10D35D41325F}"/>
          </ac:spMkLst>
        </pc:spChg>
        <pc:spChg chg="add mod">
          <ac:chgData name="Danila Spevak" userId="05b99bd437cdb497" providerId="LiveId" clId="{F95CE0F1-5B74-4B49-8486-5BD5B9BD1854}" dt="2021-09-15T14:34:09.683" v="203" actId="164"/>
          <ac:spMkLst>
            <pc:docMk/>
            <pc:sldMk cId="3758629954" sldId="1144"/>
            <ac:spMk id="19" creationId="{AC0D4413-B651-46CA-856C-F3DEB6E2D439}"/>
          </ac:spMkLst>
        </pc:spChg>
        <pc:spChg chg="add mod">
          <ac:chgData name="Danila Spevak" userId="05b99bd437cdb497" providerId="LiveId" clId="{F95CE0F1-5B74-4B49-8486-5BD5B9BD1854}" dt="2021-09-15T14:34:09.683" v="203" actId="164"/>
          <ac:spMkLst>
            <pc:docMk/>
            <pc:sldMk cId="3758629954" sldId="1144"/>
            <ac:spMk id="20" creationId="{41FC10D5-C18E-4444-AC41-3181ED91875A}"/>
          </ac:spMkLst>
        </pc:spChg>
        <pc:spChg chg="add mod">
          <ac:chgData name="Danila Spevak" userId="05b99bd437cdb497" providerId="LiveId" clId="{F95CE0F1-5B74-4B49-8486-5BD5B9BD1854}" dt="2021-09-15T14:35:54.977" v="254" actId="1035"/>
          <ac:spMkLst>
            <pc:docMk/>
            <pc:sldMk cId="3758629954" sldId="1144"/>
            <ac:spMk id="24" creationId="{95A1B6DA-5A4B-4A92-B692-EC8409B79D57}"/>
          </ac:spMkLst>
        </pc:spChg>
        <pc:spChg chg="mod">
          <ac:chgData name="Danila Spevak" userId="05b99bd437cdb497" providerId="LiveId" clId="{F95CE0F1-5B74-4B49-8486-5BD5B9BD1854}" dt="2021-09-15T14:33:46.178" v="178" actId="1035"/>
          <ac:spMkLst>
            <pc:docMk/>
            <pc:sldMk cId="3758629954" sldId="1144"/>
            <ac:spMk id="2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39.649" v="177" actId="14100"/>
          <ac:spMkLst>
            <pc:docMk/>
            <pc:sldMk cId="3758629954" sldId="1144"/>
            <ac:spMk id="29" creationId="{00000000-0000-0000-0000-000000000000}"/>
          </ac:spMkLst>
        </pc:spChg>
        <pc:spChg chg="add mod">
          <ac:chgData name="Danila Spevak" userId="05b99bd437cdb497" providerId="LiveId" clId="{F95CE0F1-5B74-4B49-8486-5BD5B9BD1854}" dt="2021-09-15T14:34:35.543" v="209" actId="1037"/>
          <ac:spMkLst>
            <pc:docMk/>
            <pc:sldMk cId="3758629954" sldId="1144"/>
            <ac:spMk id="30" creationId="{12516A1A-CB76-492D-A90F-B3674FECA467}"/>
          </ac:spMkLst>
        </pc:spChg>
        <pc:spChg chg="add mod">
          <ac:chgData name="Danila Spevak" userId="05b99bd437cdb497" providerId="LiveId" clId="{F95CE0F1-5B74-4B49-8486-5BD5B9BD1854}" dt="2021-09-15T14:34:38.922" v="213" actId="1038"/>
          <ac:spMkLst>
            <pc:docMk/>
            <pc:sldMk cId="3758629954" sldId="1144"/>
            <ac:spMk id="31" creationId="{B6725722-83A6-41A8-B6E9-2681D8DCFD23}"/>
          </ac:spMkLst>
        </pc:spChg>
        <pc:spChg chg="add mod">
          <ac:chgData name="Danila Spevak" userId="05b99bd437cdb497" providerId="LiveId" clId="{F95CE0F1-5B74-4B49-8486-5BD5B9BD1854}" dt="2021-09-15T14:35:08.563" v="228" actId="164"/>
          <ac:spMkLst>
            <pc:docMk/>
            <pc:sldMk cId="3758629954" sldId="1144"/>
            <ac:spMk id="32" creationId="{6EFA92C9-946F-4C1B-8500-3CC932D9FFF9}"/>
          </ac:spMkLst>
        </pc:spChg>
        <pc:spChg chg="add mod">
          <ac:chgData name="Danila Spevak" userId="05b99bd437cdb497" providerId="LiveId" clId="{F95CE0F1-5B74-4B49-8486-5BD5B9BD1854}" dt="2021-09-15T14:35:08.563" v="228" actId="164"/>
          <ac:spMkLst>
            <pc:docMk/>
            <pc:sldMk cId="3758629954" sldId="1144"/>
            <ac:spMk id="33" creationId="{947BAEE3-B0AD-44B0-BA8E-429DD56E0016}"/>
          </ac:spMkLst>
        </pc:spChg>
        <pc:spChg chg="add mod">
          <ac:chgData name="Danila Spevak" userId="05b99bd437cdb497" providerId="LiveId" clId="{F95CE0F1-5B74-4B49-8486-5BD5B9BD1854}" dt="2021-09-15T14:35:08.563" v="228" actId="164"/>
          <ac:spMkLst>
            <pc:docMk/>
            <pc:sldMk cId="3758629954" sldId="1144"/>
            <ac:spMk id="34" creationId="{83A7EE60-523B-415A-9824-D1136E2128B7}"/>
          </ac:spMkLst>
        </pc:spChg>
        <pc:spChg chg="add mod">
          <ac:chgData name="Danila Spevak" userId="05b99bd437cdb497" providerId="LiveId" clId="{F95CE0F1-5B74-4B49-8486-5BD5B9BD1854}" dt="2021-09-15T14:35:08.563" v="228" actId="164"/>
          <ac:spMkLst>
            <pc:docMk/>
            <pc:sldMk cId="3758629954" sldId="1144"/>
            <ac:spMk id="35" creationId="{BDD69980-EFD6-48A1-8EE7-A97A3326AE06}"/>
          </ac:spMkLst>
        </pc:spChg>
        <pc:spChg chg="add mod">
          <ac:chgData name="Danila Spevak" userId="05b99bd437cdb497" providerId="LiveId" clId="{F95CE0F1-5B74-4B49-8486-5BD5B9BD1854}" dt="2021-09-15T14:35:59.659" v="257" actId="1035"/>
          <ac:spMkLst>
            <pc:docMk/>
            <pc:sldMk cId="3758629954" sldId="1144"/>
            <ac:spMk id="38" creationId="{E0808BB2-DB3F-4324-99E2-FC17909AE932}"/>
          </ac:spMkLst>
        </pc:spChg>
        <pc:spChg chg="add mod">
          <ac:chgData name="Danila Spevak" userId="05b99bd437cdb497" providerId="LiveId" clId="{F95CE0F1-5B74-4B49-8486-5BD5B9BD1854}" dt="2021-09-15T14:35:22.291" v="237" actId="1038"/>
          <ac:spMkLst>
            <pc:docMk/>
            <pc:sldMk cId="3758629954" sldId="1144"/>
            <ac:spMk id="41" creationId="{D6AFE145-32A2-44EF-9F78-5903FBAF54E9}"/>
          </ac:spMkLst>
        </pc:spChg>
        <pc:spChg chg="add mod">
          <ac:chgData name="Danila Spevak" userId="05b99bd437cdb497" providerId="LiveId" clId="{F95CE0F1-5B74-4B49-8486-5BD5B9BD1854}" dt="2021-09-15T14:35:22.291" v="237" actId="1038"/>
          <ac:spMkLst>
            <pc:docMk/>
            <pc:sldMk cId="3758629954" sldId="1144"/>
            <ac:spMk id="42" creationId="{60DE803B-F635-488D-961B-AE5E8E64060D}"/>
          </ac:spMkLst>
        </pc:spChg>
        <pc:grpChg chg="add mod">
          <ac:chgData name="Danila Spevak" userId="05b99bd437cdb497" providerId="LiveId" clId="{F95CE0F1-5B74-4B49-8486-5BD5B9BD1854}" dt="2021-09-15T14:35:54.977" v="254" actId="1035"/>
          <ac:grpSpMkLst>
            <pc:docMk/>
            <pc:sldMk cId="3758629954" sldId="1144"/>
            <ac:grpSpMk id="11" creationId="{CC800FDA-5270-4288-9012-C62E6B479E4E}"/>
          </ac:grpSpMkLst>
        </pc:grpChg>
        <pc:grpChg chg="add mod">
          <ac:chgData name="Danila Spevak" userId="05b99bd437cdb497" providerId="LiveId" clId="{F95CE0F1-5B74-4B49-8486-5BD5B9BD1854}" dt="2021-09-15T14:35:54.977" v="254" actId="1035"/>
          <ac:grpSpMkLst>
            <pc:docMk/>
            <pc:sldMk cId="3758629954" sldId="1144"/>
            <ac:grpSpMk id="13" creationId="{913546F6-59D7-439B-B758-952F62720E9F}"/>
          </ac:grpSpMkLst>
        </pc:grpChg>
        <pc:grpChg chg="add mod">
          <ac:chgData name="Danila Spevak" userId="05b99bd437cdb497" providerId="LiveId" clId="{F95CE0F1-5B74-4B49-8486-5BD5B9BD1854}" dt="2021-09-15T14:35:59.659" v="257" actId="1035"/>
          <ac:grpSpMkLst>
            <pc:docMk/>
            <pc:sldMk cId="3758629954" sldId="1144"/>
            <ac:grpSpMk id="14" creationId="{F1680226-45AD-44F7-82CA-642693B131C0}"/>
          </ac:grpSpMkLst>
        </pc:grpChg>
        <pc:cxnChg chg="mod">
          <ac:chgData name="Danila Spevak" userId="05b99bd437cdb497" providerId="LiveId" clId="{F95CE0F1-5B74-4B49-8486-5BD5B9BD1854}" dt="2021-09-15T14:33:20" v="171" actId="164"/>
          <ac:cxnSpMkLst>
            <pc:docMk/>
            <pc:sldMk cId="3758629954" sldId="1144"/>
            <ac:cxnSpMk id="10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4:33:20" v="171" actId="164"/>
          <ac:cxnSpMkLst>
            <pc:docMk/>
            <pc:sldMk cId="3758629954" sldId="1144"/>
            <ac:cxnSpMk id="12" creationId="{00000000-0000-0000-0000-000000000000}"/>
          </ac:cxnSpMkLst>
        </pc:cxnChg>
        <pc:cxnChg chg="add mod">
          <ac:chgData name="Danila Spevak" userId="05b99bd437cdb497" providerId="LiveId" clId="{F95CE0F1-5B74-4B49-8486-5BD5B9BD1854}" dt="2021-09-15T14:34:09.683" v="203" actId="164"/>
          <ac:cxnSpMkLst>
            <pc:docMk/>
            <pc:sldMk cId="3758629954" sldId="1144"/>
            <ac:cxnSpMk id="21" creationId="{15250389-5F12-4789-A3A5-8E730D64EC92}"/>
          </ac:cxnSpMkLst>
        </pc:cxnChg>
        <pc:cxnChg chg="add mod">
          <ac:chgData name="Danila Spevak" userId="05b99bd437cdb497" providerId="LiveId" clId="{F95CE0F1-5B74-4B49-8486-5BD5B9BD1854}" dt="2021-09-15T14:34:09.683" v="203" actId="164"/>
          <ac:cxnSpMkLst>
            <pc:docMk/>
            <pc:sldMk cId="3758629954" sldId="1144"/>
            <ac:cxnSpMk id="22" creationId="{CBE9B10D-5718-4085-803E-A026EB212560}"/>
          </ac:cxnSpMkLst>
        </pc:cxnChg>
        <pc:cxnChg chg="mod">
          <ac:chgData name="Danila Spevak" userId="05b99bd437cdb497" providerId="LiveId" clId="{F95CE0F1-5B74-4B49-8486-5BD5B9BD1854}" dt="2021-09-15T14:33:20" v="171" actId="164"/>
          <ac:cxnSpMkLst>
            <pc:docMk/>
            <pc:sldMk cId="3758629954" sldId="1144"/>
            <ac:cxnSpMk id="23" creationId="{00000000-0000-0000-0000-000000000000}"/>
          </ac:cxnSpMkLst>
        </pc:cxnChg>
        <pc:cxnChg chg="add mod">
          <ac:chgData name="Danila Spevak" userId="05b99bd437cdb497" providerId="LiveId" clId="{F95CE0F1-5B74-4B49-8486-5BD5B9BD1854}" dt="2021-09-15T14:34:09.683" v="203" actId="164"/>
          <ac:cxnSpMkLst>
            <pc:docMk/>
            <pc:sldMk cId="3758629954" sldId="1144"/>
            <ac:cxnSpMk id="25" creationId="{B29E0C6A-036A-4BB7-991B-7D5AB1C056DC}"/>
          </ac:cxnSpMkLst>
        </pc:cxnChg>
        <pc:cxnChg chg="add mod">
          <ac:chgData name="Danila Spevak" userId="05b99bd437cdb497" providerId="LiveId" clId="{F95CE0F1-5B74-4B49-8486-5BD5B9BD1854}" dt="2021-09-15T14:34:09.683" v="203" actId="164"/>
          <ac:cxnSpMkLst>
            <pc:docMk/>
            <pc:sldMk cId="3758629954" sldId="1144"/>
            <ac:cxnSpMk id="26" creationId="{9F5C0D92-2B9E-4580-BB26-79574BE035BB}"/>
          </ac:cxnSpMkLst>
        </pc:cxnChg>
        <pc:cxnChg chg="mod">
          <ac:chgData name="Danila Spevak" userId="05b99bd437cdb497" providerId="LiveId" clId="{F95CE0F1-5B74-4B49-8486-5BD5B9BD1854}" dt="2021-09-15T14:33:20" v="171" actId="164"/>
          <ac:cxnSpMkLst>
            <pc:docMk/>
            <pc:sldMk cId="3758629954" sldId="1144"/>
            <ac:cxnSpMk id="27" creationId="{00000000-0000-0000-0000-000000000000}"/>
          </ac:cxnSpMkLst>
        </pc:cxnChg>
        <pc:cxnChg chg="add mod">
          <ac:chgData name="Danila Spevak" userId="05b99bd437cdb497" providerId="LiveId" clId="{F95CE0F1-5B74-4B49-8486-5BD5B9BD1854}" dt="2021-09-15T14:35:08.563" v="228" actId="164"/>
          <ac:cxnSpMkLst>
            <pc:docMk/>
            <pc:sldMk cId="3758629954" sldId="1144"/>
            <ac:cxnSpMk id="36" creationId="{E8EC950F-7BB4-41E6-8A8D-8F33CC40B28C}"/>
          </ac:cxnSpMkLst>
        </pc:cxnChg>
        <pc:cxnChg chg="add mod">
          <ac:chgData name="Danila Spevak" userId="05b99bd437cdb497" providerId="LiveId" clId="{F95CE0F1-5B74-4B49-8486-5BD5B9BD1854}" dt="2021-09-15T14:35:08.563" v="228" actId="164"/>
          <ac:cxnSpMkLst>
            <pc:docMk/>
            <pc:sldMk cId="3758629954" sldId="1144"/>
            <ac:cxnSpMk id="37" creationId="{380ACDB9-923A-4882-A82B-45ECD40D9E5B}"/>
          </ac:cxnSpMkLst>
        </pc:cxnChg>
        <pc:cxnChg chg="add mod">
          <ac:chgData name="Danila Spevak" userId="05b99bd437cdb497" providerId="LiveId" clId="{F95CE0F1-5B74-4B49-8486-5BD5B9BD1854}" dt="2021-09-15T14:35:08.563" v="228" actId="164"/>
          <ac:cxnSpMkLst>
            <pc:docMk/>
            <pc:sldMk cId="3758629954" sldId="1144"/>
            <ac:cxnSpMk id="39" creationId="{008492F6-4F99-49BD-BBEE-E7AE96048245}"/>
          </ac:cxnSpMkLst>
        </pc:cxnChg>
        <pc:cxnChg chg="add mod">
          <ac:chgData name="Danila Spevak" userId="05b99bd437cdb497" providerId="LiveId" clId="{F95CE0F1-5B74-4B49-8486-5BD5B9BD1854}" dt="2021-09-15T14:35:08.563" v="228" actId="164"/>
          <ac:cxnSpMkLst>
            <pc:docMk/>
            <pc:sldMk cId="3758629954" sldId="1144"/>
            <ac:cxnSpMk id="40" creationId="{370D3964-425F-480B-9A8D-97750F3F9E4B}"/>
          </ac:cxnSpMkLst>
        </pc:cxnChg>
      </pc:sldChg>
      <pc:sldChg chg="del">
        <pc:chgData name="Danila Spevak" userId="05b99bd437cdb497" providerId="LiveId" clId="{F95CE0F1-5B74-4B49-8486-5BD5B9BD1854}" dt="2021-09-15T14:35:40.414" v="248" actId="47"/>
        <pc:sldMkLst>
          <pc:docMk/>
          <pc:sldMk cId="103492988" sldId="1145"/>
        </pc:sldMkLst>
      </pc:sldChg>
      <pc:sldChg chg="del">
        <pc:chgData name="Danila Spevak" userId="05b99bd437cdb497" providerId="LiveId" clId="{F95CE0F1-5B74-4B49-8486-5BD5B9BD1854}" dt="2021-09-15T14:35:41.347" v="249" actId="47"/>
        <pc:sldMkLst>
          <pc:docMk/>
          <pc:sldMk cId="3936402177" sldId="11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92646A3-8C8F-45E1-B452-E06DE83AC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7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70CD32F-6851-46CA-B390-ED2F448B8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27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4CC329-E5E3-4816-8E3A-B0B7B0A2F1D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1270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Каждому контрагенту присваивается класс значимости и класс платежной дисциплины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Матрица рекомендуемых условий оплаты позволяет задать на пересечении класса и контрагента условие по оплате и размеру задолженности. 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В карточке договора при задании условия оплаты контролируется совпадение рекомендуемых условий оплаты и установленных. Расхождение выводится красным цветом. 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985127-C472-4E77-B3FE-D705431562F1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3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Каждому контрагенту присваивается класс значимости и класс платежной дисциплины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Матрица рекомендуемых условий оплаты позволяет задать на пересечении класса и контрагента условие по оплате и размеру задолженности. 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В карточке договора при задании условия оплаты контролируется совпадение рекомендуемых условий оплаты и установленных. Расхождение выводится красным цветом. 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985127-C472-4E77-B3FE-D705431562F1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</a:pPr>
              <a:t>25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42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Каждому контрагенту присваивается класс значимости и класс платежной дисциплины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Матрица рекомендуемых условий оплаты позволяет задать на пересечении класса и контрагента условие по оплате и размеру задолженности. 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В карточке договора при задании условия оплаты контролируется совпадение рекомендуемых условий оплаты и установленных. Расхождение выводится красным цветом. 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985127-C472-4E77-B3FE-D705431562F1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</a:pPr>
              <a:t>39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4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Каждому контрагенту присваивается класс значимости и класс платежной дисциплины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Матрица рекомендуемых условий оплаты позволяет задать на пересечении класса и контрагента условие по оплате и размеру задолженности. 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В карточке договора при задании условия оплаты контролируется совпадение рекомендуемых условий оплаты и установленных. Расхождение выводится красным цветом. 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985127-C472-4E77-B3FE-D705431562F1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</a:pPr>
              <a:t>40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12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760" indent="-228760">
              <a:buFontTx/>
              <a:buAutoNum type="arabicPeriod"/>
            </a:pP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82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08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Поддерживаются документарные операции (аккредитивы и банковские гарантии). Для учета в системе интерес представляют выданные аккредитивы и банковские гарантии так как по ним необходимо вести учет и расчет с банками. В случае полученных документарных операций расчет не требуется, достаточно зарегистрировать только факт предоставления гарантии или аккредитива. </a:t>
            </a:r>
          </a:p>
        </p:txBody>
      </p:sp>
      <p:sp>
        <p:nvSpPr>
          <p:cNvPr id="250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DD212C-73DC-4DAC-B0C5-4DB653BB7D90}" type="slidenum">
              <a:rPr lang="ru-RU" altLang="ru-RU" sz="1200" smtClean="0">
                <a:latin typeface="Times New Roman" pitchFamily="18" charset="0"/>
              </a:rPr>
              <a:pPr/>
              <a:t>47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0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08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Поддерживаются документарные операции (аккредитивы и банковские гарантии). Для учета в системе интерес представляют выданные аккредитивы и банковские гарантии так как по ним необходимо вести учет и расчет с банками. В случае полученных документарных операций расчет не требуется, достаточно зарегистрировать только факт предоставления гарантии или аккредитива. </a:t>
            </a:r>
          </a:p>
        </p:txBody>
      </p:sp>
      <p:sp>
        <p:nvSpPr>
          <p:cNvPr id="250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DD212C-73DC-4DAC-B0C5-4DB653BB7D90}" type="slidenum">
              <a:rPr lang="ru-RU" altLang="ru-RU" sz="1200" smtClean="0">
                <a:latin typeface="Times New Roman" pitchFamily="18" charset="0"/>
              </a:rPr>
              <a:pPr/>
              <a:t>48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58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08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Поддерживаются документарные операции (аккредитивы и банковские гарантии). Для учета в системе интерес представляют выданные аккредитивы и банковские гарантии так как по ним необходимо вести учет и расчет с банками. В случае полученных документарных операций расчет не требуется, достаточно зарегистрировать только факт предоставления гарантии или аккредитива. </a:t>
            </a:r>
          </a:p>
        </p:txBody>
      </p:sp>
      <p:sp>
        <p:nvSpPr>
          <p:cNvPr id="250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DD212C-73DC-4DAC-B0C5-4DB653BB7D90}" type="slidenum">
              <a:rPr lang="ru-RU" altLang="ru-RU" sz="1200" smtClean="0">
                <a:latin typeface="Times New Roman" pitchFamily="18" charset="0"/>
              </a:rPr>
              <a:pPr/>
              <a:t>50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87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08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Поддерживаются документарные операции (аккредитивы и банковские гарантии). Для учета в системе интерес представляют выданные аккредитивы и банковские гарантии так как по ним необходимо вести учет и расчет с банками. В случае полученных документарных операций расчет не требуется, достаточно зарегистрировать только факт предоставления гарантии или аккредитива. </a:t>
            </a:r>
          </a:p>
        </p:txBody>
      </p:sp>
      <p:sp>
        <p:nvSpPr>
          <p:cNvPr id="250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DD212C-73DC-4DAC-B0C5-4DB653BB7D90}" type="slidenum">
              <a:rPr lang="ru-RU" altLang="ru-RU" sz="1200" smtClean="0">
                <a:latin typeface="Times New Roman" pitchFamily="18" charset="0"/>
              </a:rPr>
              <a:pPr/>
              <a:t>51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08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15B5776-324F-4010-B57E-D359B6F32F41}" type="slidenum">
              <a:rPr lang="ru-RU" altLang="ru-RU" sz="13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59</a:t>
            </a:fld>
            <a:endParaRPr lang="ru-RU" altLang="ru-R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charset="0"/>
                <a:cs typeface="Arial" charset="0"/>
              </a:rPr>
              <a:t>Валютный своп используется для покрытия рисков значительного непрогнозируемого изменения курса валюты. Пользователь определяет условия (дата валютирования и дату окончания свопа) совершения конверсионных операций по заранее зафиксированным значениям, по которым стороны пришли к соглашению. В систем реализован чистый своп т.е. когда сделка заключается с одним контрагентом или банком. </a:t>
            </a:r>
          </a:p>
        </p:txBody>
      </p:sp>
    </p:spTree>
    <p:extLst>
      <p:ext uri="{BB962C8B-B14F-4D97-AF65-F5344CB8AC3E}">
        <p14:creationId xmlns:p14="http://schemas.microsoft.com/office/powerpoint/2010/main" val="64292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21C094-DC34-4C76-B2BD-206CDC51C38C}" type="slidenum">
              <a:rPr lang="ru-RU" altLang="ru-RU" sz="1300" smtClean="0"/>
              <a:pPr/>
              <a:t>2</a:t>
            </a:fld>
            <a:endParaRPr lang="ru-RU" altLang="ru-RU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65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999AAA4-8E57-4CB7-82DC-5960A8907922}" type="slidenum">
              <a:rPr lang="ru-RU" altLang="ru-RU" sz="1300" smtClean="0">
                <a:latin typeface="Arial" charset="0"/>
              </a:rPr>
              <a:pPr>
                <a:spcBef>
                  <a:spcPct val="0"/>
                </a:spcBef>
              </a:pPr>
              <a:t>60</a:t>
            </a:fld>
            <a:endParaRPr lang="ru-RU" altLang="ru-RU" sz="13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charset="0"/>
                <a:cs typeface="Arial" charset="0"/>
              </a:rPr>
              <a:t>Валютный своп используется для покрытия рисков значительного непрогнозируемого изменения курса валюты. Пользователь определяет условия (дата валютирования и дату окончания свопа) совершения конверсионных операций по заранее зафиксированным значениям, по которым стороны пришли к соглашению. В систем реализован чистый своп т.е. когда сделка заключается с одним контрагентом или банком. </a:t>
            </a:r>
          </a:p>
        </p:txBody>
      </p:sp>
    </p:spTree>
    <p:extLst>
      <p:ext uri="{BB962C8B-B14F-4D97-AF65-F5344CB8AC3E}">
        <p14:creationId xmlns:p14="http://schemas.microsoft.com/office/powerpoint/2010/main" val="3631534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21C094-DC34-4C76-B2BD-206CDC51C38C}" type="slidenum">
              <a:rPr lang="ru-RU" altLang="ru-RU" sz="1300" smtClean="0"/>
              <a:pPr/>
              <a:t>66</a:t>
            </a:fld>
            <a:endParaRPr lang="ru-RU" altLang="ru-RU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19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4CC329-E5E3-4816-8E3A-B0B7B0A2F1DA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15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F91775-B656-480A-855B-D812B565AA4F}" type="slidenum">
              <a:rPr lang="ru-RU" altLang="ru-RU" sz="1300" smtClean="0"/>
              <a:pPr/>
              <a:t>4</a:t>
            </a:fld>
            <a:endParaRPr lang="ru-RU" altLang="ru-RU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1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BF1428-C511-446A-954E-E18DBA26651A}" type="slidenum">
              <a:rPr lang="ru-RU" altLang="ru-RU" sz="1300" smtClean="0"/>
              <a:pPr/>
              <a:t>7</a:t>
            </a:fld>
            <a:endParaRPr lang="ru-RU" altLang="ru-RU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09A88C-59BC-40F4-BEBF-71D57819F374}" type="slidenum">
              <a:rPr lang="ru-RU" altLang="ru-RU" sz="1300" smtClean="0"/>
              <a:pPr/>
              <a:t>8</a:t>
            </a:fld>
            <a:endParaRPr lang="ru-RU" altLang="ru-RU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5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09A88C-59BC-40F4-BEBF-71D57819F374}" type="slidenum">
              <a:rPr lang="ru-RU" altLang="ru-RU" sz="1300" smtClean="0"/>
              <a:pPr/>
              <a:t>10</a:t>
            </a:fld>
            <a:endParaRPr lang="ru-RU" altLang="ru-RU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8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altLang="ru-RU" dirty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985127-C472-4E77-B3FE-D705431562F1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9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altLang="ru-RU" dirty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985127-C472-4E77-B3FE-D705431562F1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Каждому контрагенту присваивается класс значимости и класс платежной дисциплины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Матрица рекомендуемых условий оплаты позволяет задать на пересечении класса и контрагента условие по оплате и размеру задолженности. </a:t>
            </a:r>
          </a:p>
          <a:p>
            <a:pPr marL="228600" indent="-228600">
              <a:spcBef>
                <a:spcPct val="0"/>
              </a:spcBef>
              <a:buFontTx/>
              <a:buAutoNum type="arabicParenBoth"/>
            </a:pPr>
            <a:r>
              <a:rPr lang="ru-RU" altLang="ru-RU"/>
              <a:t>В карточке договора при задании условия оплаты контролируется совпадение рекомендуемых условий оплаты и установленных. Расхождение выводится красным цветом. 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985127-C472-4E77-B3FE-D705431562F1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9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365251" y="331788"/>
            <a:ext cx="6096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239714"/>
            <a:ext cx="129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1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D6CB0-85C2-45BC-94F8-E77C8016C2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1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-26988"/>
            <a:ext cx="2976033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34" y="-26988"/>
            <a:ext cx="8724900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15C19-2B02-4415-A87B-87634FAEA2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244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0AA9-C83B-44C0-BE7F-BE83DEBC91F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501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933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933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15B9-AEB5-4E94-8118-289E59487A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962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31751" y="6524626"/>
            <a:ext cx="3083345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84" y="314326"/>
            <a:ext cx="6671733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00150"/>
            <a:ext cx="556260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200150"/>
            <a:ext cx="5562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3771900"/>
            <a:ext cx="556260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24BD-20C5-46D9-B232-E59ED46CA0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98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340768"/>
            <a:ext cx="11904133" cy="5256212"/>
          </a:xfrm>
        </p:spPr>
        <p:txBody>
          <a:bodyPr/>
          <a:lstStyle>
            <a:lvl1pPr marL="342900" indent="-34290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1pPr>
            <a:lvl2pPr marL="742950" indent="-28575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2pPr>
            <a:lvl3pPr marL="1143000" indent="-22860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3pPr>
            <a:lvl4pPr marL="1600200" indent="-22860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4pPr>
            <a:lvl5pPr marL="2057400" indent="-22860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AF4B-D67C-4129-86EF-FE2A65D9E95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209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C768-8841-4102-A914-51FA0546F4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108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9B6D-A3E9-455F-A966-8A3C0FE51AC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397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EE48-0B0F-437F-9EEC-B4F1B58BDD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39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16E90-44C5-4E41-811D-88C6E62679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948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ED26-CF20-4F6D-B3EE-555BA1C695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329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0F497-914C-493F-B838-1717F2EA56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062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4CA5-FA97-4B20-BD26-C96EB65E2E8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896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152400"/>
            <a:ext cx="643255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284" y="1363664"/>
            <a:ext cx="1190413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1089660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  <a:endParaRPr lang="ru-RU" altLang="ru-RU" dirty="0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7650"/>
            <a:ext cx="1022349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C854A683-2599-41B4-AFAE-83D9BFC8D89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4463"/>
            <a:ext cx="1438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628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  <p:sldLayoutId id="2147485638" r:id="rId12"/>
    <p:sldLayoutId id="2147485639" r:id="rId13"/>
    <p:sldLayoutId id="2147485643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FC6E51"/>
        </a:buClr>
        <a:buSzPct val="60000"/>
        <a:buFont typeface="Wingdings" panose="05000000000000000000" pitchFamily="2" charset="2"/>
        <a:buChar char="§"/>
        <a:defRPr sz="22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FC6E51"/>
        </a:buClr>
        <a:buFont typeface="Wingdings" panose="05000000000000000000" pitchFamily="2" charset="2"/>
        <a:buChar char="§"/>
        <a:defRPr sz="20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FC6E51"/>
        </a:buClr>
        <a:buSzPct val="80000"/>
        <a:buFont typeface="Wingdings" panose="05000000000000000000" pitchFamily="2" charset="2"/>
        <a:buChar char="§"/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FC6E51"/>
        </a:buClr>
        <a:buFont typeface="Wingdings" panose="05000000000000000000" pitchFamily="2" charset="2"/>
        <a:buChar char="§"/>
        <a:defRPr sz="16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6E51"/>
        </a:buClr>
        <a:buFont typeface="Wingdings" panose="05000000000000000000" pitchFamily="2" charset="2"/>
        <a:buChar char="§"/>
        <a:defRPr sz="1400">
          <a:solidFill>
            <a:srgbClr val="8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19936" y="2924944"/>
            <a:ext cx="619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400" dirty="0">
                <a:solidFill>
                  <a:srgbClr val="FFFFFF"/>
                </a:solidFill>
              </a:rPr>
              <a:t>Линейка 1С:Управление Холдингом</a:t>
            </a:r>
            <a:br>
              <a:rPr lang="ru-RU" altLang="ru-RU" sz="2400" dirty="0">
                <a:solidFill>
                  <a:srgbClr val="FFFFFF"/>
                </a:solidFill>
              </a:rPr>
            </a:br>
            <a:r>
              <a:rPr lang="ru-RU" altLang="ru-RU" sz="2400" dirty="0">
                <a:solidFill>
                  <a:srgbClr val="FFFFFF"/>
                </a:solidFill>
              </a:rPr>
              <a:t>Финансовые инструменты в казначействе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6635750" y="188914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>
          <a:xfrm>
            <a:off x="3216276" y="152400"/>
            <a:ext cx="5616575" cy="1081088"/>
          </a:xfrm>
        </p:spPr>
        <p:txBody>
          <a:bodyPr/>
          <a:lstStyle/>
          <a:p>
            <a:r>
              <a:rPr lang="ru-RU" altLang="ru-RU" dirty="0"/>
              <a:t>Анализ исполнения договора</a:t>
            </a:r>
          </a:p>
        </p:txBody>
      </p:sp>
      <p:sp>
        <p:nvSpPr>
          <p:cNvPr id="8198" name="Прямоугольник 19"/>
          <p:cNvSpPr>
            <a:spLocks noChangeArrowheads="1"/>
          </p:cNvSpPr>
          <p:nvPr/>
        </p:nvSpPr>
        <p:spPr bwMode="auto">
          <a:xfrm>
            <a:off x="2903611" y="1106364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Ввод договора</a:t>
            </a:r>
          </a:p>
        </p:txBody>
      </p:sp>
      <p:sp>
        <p:nvSpPr>
          <p:cNvPr id="8199" name="Прямоугольник 19"/>
          <p:cNvSpPr>
            <a:spLocks noChangeArrowheads="1"/>
          </p:cNvSpPr>
          <p:nvPr/>
        </p:nvSpPr>
        <p:spPr bwMode="auto">
          <a:xfrm>
            <a:off x="4630811" y="1106364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</a:rPr>
              <a:t>Исполнение договора</a:t>
            </a:r>
          </a:p>
        </p:txBody>
      </p:sp>
      <p:cxnSp>
        <p:nvCxnSpPr>
          <p:cNvPr id="8201" name="Прямая со стрелкой 39"/>
          <p:cNvCxnSpPr>
            <a:cxnSpLocks noChangeShapeType="1"/>
            <a:stCxn id="8198" idx="3"/>
            <a:endCxn id="8199" idx="1"/>
          </p:cNvCxnSpPr>
          <p:nvPr/>
        </p:nvCxnSpPr>
        <p:spPr bwMode="auto">
          <a:xfrm>
            <a:off x="4199011" y="1393700"/>
            <a:ext cx="431800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Прямая со стрелкой 39"/>
          <p:cNvCxnSpPr>
            <a:cxnSpLocks noChangeShapeType="1"/>
            <a:stCxn id="8199" idx="3"/>
            <a:endCxn id="8203" idx="1"/>
          </p:cNvCxnSpPr>
          <p:nvPr/>
        </p:nvCxnSpPr>
        <p:spPr bwMode="auto">
          <a:xfrm>
            <a:off x="5926212" y="1393700"/>
            <a:ext cx="433387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3" name="Прямоугольник 19"/>
          <p:cNvSpPr>
            <a:spLocks noChangeArrowheads="1"/>
          </p:cNvSpPr>
          <p:nvPr/>
        </p:nvSpPr>
        <p:spPr bwMode="auto">
          <a:xfrm>
            <a:off x="6359598" y="1106364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Анализ исполнения</a:t>
            </a:r>
          </a:p>
        </p:txBody>
      </p:sp>
      <p:sp>
        <p:nvSpPr>
          <p:cNvPr id="8204" name="Прямоугольник 42"/>
          <p:cNvSpPr>
            <a:spLocks noChangeArrowheads="1"/>
          </p:cNvSpPr>
          <p:nvPr/>
        </p:nvSpPr>
        <p:spPr bwMode="auto">
          <a:xfrm>
            <a:off x="6358060" y="1088900"/>
            <a:ext cx="1295400" cy="574675"/>
          </a:xfrm>
          <a:prstGeom prst="rect">
            <a:avLst/>
          </a:prstGeom>
          <a:solidFill>
            <a:srgbClr val="F9E383">
              <a:alpha val="0"/>
            </a:srgbClr>
          </a:solidFill>
          <a:ln w="44450" algn="ctr">
            <a:solidFill>
              <a:srgbClr val="FC6E5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1703512" y="2659656"/>
            <a:ext cx="2351087" cy="2281512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Анализ версий графика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Поправки, история изменений конкретной цифры графика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Отчет «Сводный график»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Отчет «Динамика задолженности»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Отчет «Структура задолженности»</a:t>
            </a: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4270623" y="2659656"/>
            <a:ext cx="2352675" cy="2281513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 </a:t>
            </a:r>
            <a:r>
              <a:rPr lang="ru-RU" sz="1200" dirty="0" err="1">
                <a:solidFill>
                  <a:srgbClr val="808080"/>
                </a:solidFill>
              </a:rPr>
              <a:t>Дюрация</a:t>
            </a:r>
            <a:r>
              <a:rPr lang="ru-RU" sz="1200" dirty="0">
                <a:solidFill>
                  <a:srgbClr val="808080"/>
                </a:solidFill>
              </a:rPr>
              <a:t> финансовых инструментов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Лимиты размещения средств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Остатки кредитных лимитов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Средневзвешенные ставки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Эффективность факторинга</a:t>
            </a:r>
          </a:p>
        </p:txBody>
      </p:sp>
      <p:sp>
        <p:nvSpPr>
          <p:cNvPr id="33" name="Прямоугольник 19"/>
          <p:cNvSpPr>
            <a:spLocks noChangeArrowheads="1"/>
          </p:cNvSpPr>
          <p:nvPr/>
        </p:nvSpPr>
        <p:spPr bwMode="auto">
          <a:xfrm>
            <a:off x="1774999" y="2060848"/>
            <a:ext cx="1800225" cy="45878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rgbClr val="808080"/>
                </a:solidFill>
              </a:rPr>
              <a:t>Графики расчетов</a:t>
            </a:r>
          </a:p>
        </p:txBody>
      </p:sp>
      <p:sp>
        <p:nvSpPr>
          <p:cNvPr id="34" name="Прямоугольник 19"/>
          <p:cNvSpPr>
            <a:spLocks noChangeArrowheads="1"/>
          </p:cNvSpPr>
          <p:nvPr/>
        </p:nvSpPr>
        <p:spPr bwMode="auto">
          <a:xfrm>
            <a:off x="4328120" y="2060848"/>
            <a:ext cx="1800225" cy="45878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rgbClr val="808080"/>
                </a:solidFill>
              </a:rPr>
              <a:t>Отчетность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7003008" y="2659656"/>
            <a:ext cx="2066552" cy="1370149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 Отображение остатков по счетам с учетом МНО и овердрафтов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Цветовые схемы информирования о проблемах </a:t>
            </a:r>
          </a:p>
        </p:txBody>
      </p:sp>
      <p:sp>
        <p:nvSpPr>
          <p:cNvPr id="36" name="Прямоугольник 19"/>
          <p:cNvSpPr>
            <a:spLocks noChangeArrowheads="1"/>
          </p:cNvSpPr>
          <p:nvPr/>
        </p:nvSpPr>
        <p:spPr bwMode="auto">
          <a:xfrm>
            <a:off x="7060503" y="2060848"/>
            <a:ext cx="1908000" cy="45878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rgbClr val="808080"/>
                </a:solidFill>
              </a:rPr>
              <a:t>Визуализация в платежном календаре</a:t>
            </a:r>
          </a:p>
        </p:txBody>
      </p:sp>
      <p:cxnSp>
        <p:nvCxnSpPr>
          <p:cNvPr id="3" name="Прямая со стрелкой 2"/>
          <p:cNvCxnSpPr>
            <a:stCxn id="8204" idx="2"/>
            <a:endCxn id="36" idx="0"/>
          </p:cNvCxnSpPr>
          <p:nvPr/>
        </p:nvCxnSpPr>
        <p:spPr bwMode="auto">
          <a:xfrm rot="16200000" flipH="1">
            <a:off x="7311496" y="1357839"/>
            <a:ext cx="397273" cy="1008743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>
            <a:stCxn id="8204" idx="2"/>
            <a:endCxn id="33" idx="0"/>
          </p:cNvCxnSpPr>
          <p:nvPr/>
        </p:nvCxnSpPr>
        <p:spPr bwMode="auto">
          <a:xfrm rot="5400000">
            <a:off x="4641801" y="-303114"/>
            <a:ext cx="397273" cy="4330649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я со стрелкой 39"/>
          <p:cNvCxnSpPr>
            <a:stCxn id="8204" idx="2"/>
            <a:endCxn id="34" idx="0"/>
          </p:cNvCxnSpPr>
          <p:nvPr/>
        </p:nvCxnSpPr>
        <p:spPr bwMode="auto">
          <a:xfrm rot="5400000">
            <a:off x="5918361" y="973446"/>
            <a:ext cx="397273" cy="1777528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1721767" y="5589240"/>
            <a:ext cx="2520280" cy="720080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Привлечение кредита или транша кредитной линии 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Размещение депозитов</a:t>
            </a:r>
          </a:p>
        </p:txBody>
      </p:sp>
      <p:sp>
        <p:nvSpPr>
          <p:cNvPr id="49" name="Прямоугольник 19"/>
          <p:cNvSpPr>
            <a:spLocks noChangeArrowheads="1"/>
          </p:cNvSpPr>
          <p:nvPr/>
        </p:nvSpPr>
        <p:spPr bwMode="auto">
          <a:xfrm>
            <a:off x="4220344" y="5157193"/>
            <a:ext cx="1908000" cy="45878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rgbClr val="808080"/>
                </a:solidFill>
              </a:rPr>
              <a:t>Планирование сделок в платежном календаре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7006926" y="5589240"/>
            <a:ext cx="1961577" cy="648072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Внутригрупповое финансирование (подбор сумм по счетам и организациям)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 bwMode="auto">
          <a:xfrm>
            <a:off x="1823020" y="5013176"/>
            <a:ext cx="6696075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4261097" y="5752306"/>
            <a:ext cx="2520280" cy="720080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Выдача займов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Привлечение займа</a:t>
            </a:r>
          </a:p>
          <a:p>
            <a:pPr>
              <a:defRPr/>
            </a:pPr>
            <a:endParaRPr lang="ru-RU" sz="12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022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КРЕДИТЫ, КРЕДИТНЫЕ ЛИНИИ,</a:t>
            </a:r>
            <a:br>
              <a:rPr lang="ru-RU" dirty="0"/>
            </a:br>
            <a:r>
              <a:rPr lang="ru-RU" dirty="0"/>
              <a:t>ЗАЙМЫ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4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Кредит. Основная форма договора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46" y="1694451"/>
            <a:ext cx="8589085" cy="43924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6345" y="2234511"/>
            <a:ext cx="2520280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625" y="2223976"/>
            <a:ext cx="383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Статус согласования версии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18793" y="2795781"/>
            <a:ext cx="4320480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7892" y="2657727"/>
            <a:ext cx="383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Состояние жизненного цикла договора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18793" y="3062482"/>
            <a:ext cx="4320480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18793" y="3312663"/>
            <a:ext cx="4320480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18793" y="3492683"/>
            <a:ext cx="4320480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18793" y="3800276"/>
            <a:ext cx="4320480" cy="1062527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8793" y="4896021"/>
            <a:ext cx="4320480" cy="1062527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39273" y="2977181"/>
            <a:ext cx="383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Рамочный договор, Договор с условием или Спецификация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20654" y="3242141"/>
            <a:ext cx="383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Признак реструктуризации договора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5177" y="4100565"/>
            <a:ext cx="383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Описание текущей версии договора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8918" y="5258007"/>
            <a:ext cx="383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Сводка расчетов по договору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27225" y="3269568"/>
            <a:ext cx="383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Включает автоматические оповещения ответственному и фиксацию фактов нарушений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990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 animBg="1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Кредит. Основная форма договора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772816"/>
            <a:ext cx="7928004" cy="448808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26954" y="3224772"/>
            <a:ext cx="5400600" cy="288032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6954" y="3519587"/>
            <a:ext cx="5400600" cy="288032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6954" y="3814402"/>
            <a:ext cx="5400600" cy="288032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0766" y="4136782"/>
            <a:ext cx="5400600" cy="288032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6954" y="4472524"/>
            <a:ext cx="5400600" cy="408432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6954" y="4730211"/>
            <a:ext cx="5400600" cy="408432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6954" y="5138643"/>
            <a:ext cx="6696744" cy="1169971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9569" y="3224772"/>
            <a:ext cx="39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Кредит или кредитная линия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7554" y="3384650"/>
            <a:ext cx="391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Возобновляемый или </a:t>
            </a:r>
            <a:r>
              <a:rPr lang="ru-RU" sz="1600" dirty="0" err="1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невозобновляемый</a:t>
            </a: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 лимит (только КЛ)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4796" y="3852058"/>
            <a:ext cx="39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Сумма и валюта договора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2038" y="4096351"/>
            <a:ext cx="39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Период действия договора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0130" y="4150760"/>
            <a:ext cx="391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Производственные календари применяются в расчете графиков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2587" y="4587289"/>
            <a:ext cx="391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Не требуется создавать платежные поручения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6545" y="5581259"/>
            <a:ext cx="39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Ограничения транша (только КЛ)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932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Параметры расчета процентов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8" y="2397626"/>
            <a:ext cx="4255471" cy="65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389217"/>
            <a:ext cx="4138777" cy="66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830" y="2701603"/>
            <a:ext cx="1873373" cy="130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8760296" y="2964015"/>
            <a:ext cx="697184" cy="220695"/>
          </a:xfrm>
          <a:prstGeom prst="straightConnector1">
            <a:avLst/>
          </a:prstGeom>
          <a:noFill/>
          <a:ln w="38100">
            <a:solidFill>
              <a:srgbClr val="FC6E5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119336" y="2005232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Фиксированная ставка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98" y="4584645"/>
            <a:ext cx="5850715" cy="182953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6697" y="5088700"/>
            <a:ext cx="5544616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148" y="5447122"/>
            <a:ext cx="5544616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6697" y="5807162"/>
            <a:ext cx="5544616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5246" y="6060259"/>
            <a:ext cx="5544616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7234" y="5132955"/>
            <a:ext cx="348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Индикативная ставка и маржа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2764" y="5457576"/>
            <a:ext cx="348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Коридор ставки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5392" y="5758918"/>
            <a:ext cx="348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Параметры фиксации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9862" y="6084585"/>
            <a:ext cx="348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Возможность ручной корректировки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70" y="4232856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Плавающая ставка</a:t>
            </a:r>
          </a:p>
        </p:txBody>
      </p:sp>
    </p:spTree>
    <p:extLst>
      <p:ext uri="{BB962C8B-B14F-4D97-AF65-F5344CB8AC3E}">
        <p14:creationId xmlns:p14="http://schemas.microsoft.com/office/powerpoint/2010/main" val="3734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Параметры расчета процентов: </a:t>
            </a:r>
            <a:br>
              <a:rPr lang="ru-RU" dirty="0"/>
            </a:br>
            <a:r>
              <a:rPr lang="ru-RU" dirty="0"/>
              <a:t>Периодичность начисления и уплаты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132856"/>
            <a:ext cx="6269984" cy="30873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7154" y="2276872"/>
            <a:ext cx="6269984" cy="688176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7154" y="2996952"/>
            <a:ext cx="6269984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2964" y="3337071"/>
            <a:ext cx="6269984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2964" y="3661107"/>
            <a:ext cx="6269984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2005" y="3969918"/>
            <a:ext cx="6269984" cy="36004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2964" y="4275388"/>
            <a:ext cx="6269984" cy="625938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7154" y="4868460"/>
            <a:ext cx="6269984" cy="383649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2948" y="2300702"/>
            <a:ext cx="515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Есть ли периодическая уплата процентов и необходимость уплаты при досрочных погашениях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9780" y="2998517"/>
            <a:ext cx="5152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Параметры первого процентного периода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6612" y="3350185"/>
            <a:ext cx="5152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Отсрочка платежа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44342" y="3550863"/>
            <a:ext cx="515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Расчетная база (число дней в году и в месяце для целей расчета)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4342" y="3904151"/>
            <a:ext cx="515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Начисляются ли проценты на первый и последний день периода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60571" y="4459183"/>
            <a:ext cx="5152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Обработка нерабочих дней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4342" y="4791591"/>
            <a:ext cx="515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Дополнительные даты начисления для корректного отражения в учете</a:t>
            </a:r>
          </a:p>
        </p:txBody>
      </p:sp>
    </p:spTree>
    <p:extLst>
      <p:ext uri="{BB962C8B-B14F-4D97-AF65-F5344CB8AC3E}">
        <p14:creationId xmlns:p14="http://schemas.microsoft.com/office/powerpoint/2010/main" val="31218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 и </a:t>
            </a:r>
            <a:r>
              <a:rPr lang="ru-RU" dirty="0" err="1"/>
              <a:t>ковенанты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3051607"/>
            <a:ext cx="8275926" cy="32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476" y="1988840"/>
            <a:ext cx="4260568" cy="236698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969268" y="3172331"/>
            <a:ext cx="860209" cy="144016"/>
          </a:xfrm>
          <a:prstGeom prst="straightConnector1">
            <a:avLst/>
          </a:prstGeom>
          <a:noFill/>
          <a:ln w="38100">
            <a:solidFill>
              <a:srgbClr val="FC6E5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04879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ковенантами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E4F1C-D26E-4FA1-9A1E-206AB6CF313B}"/>
              </a:ext>
            </a:extLst>
          </p:cNvPr>
          <p:cNvSpPr/>
          <p:nvPr/>
        </p:nvSpPr>
        <p:spPr>
          <a:xfrm>
            <a:off x="1831170" y="1827354"/>
            <a:ext cx="2213670" cy="801127"/>
          </a:xfrm>
          <a:prstGeom prst="rec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Наступает срок проверки ковенанта</a:t>
            </a:r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DC0D9609-56C6-4ACF-A2CF-817DBE5195D9}"/>
              </a:ext>
            </a:extLst>
          </p:cNvPr>
          <p:cNvSpPr/>
          <p:nvPr/>
        </p:nvSpPr>
        <p:spPr>
          <a:xfrm>
            <a:off x="1831170" y="2886076"/>
            <a:ext cx="2213670" cy="801127"/>
          </a:xfrm>
          <a:prstGeom prst="flowChartDocumen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Оповещение ответственному</a:t>
            </a:r>
          </a:p>
        </p:txBody>
      </p:sp>
      <p:sp>
        <p:nvSpPr>
          <p:cNvPr id="8" name="Блок-схема: документ 7">
            <a:extLst>
              <a:ext uri="{FF2B5EF4-FFF2-40B4-BE49-F238E27FC236}">
                <a16:creationId xmlns:a16="http://schemas.microsoft.com/office/drawing/2014/main" id="{D4779346-766F-454D-B5EB-2E5451D1DF6C}"/>
              </a:ext>
            </a:extLst>
          </p:cNvPr>
          <p:cNvSpPr/>
          <p:nvPr/>
        </p:nvSpPr>
        <p:spPr>
          <a:xfrm>
            <a:off x="1834062" y="3944798"/>
            <a:ext cx="2213670" cy="801127"/>
          </a:xfrm>
          <a:prstGeom prst="flowChartDocumen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Документ «Исполнение ковенантов»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197F7FA-301C-4F23-BA8B-5E40363116D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938005" y="2628481"/>
            <a:ext cx="0" cy="257595"/>
          </a:xfrm>
          <a:prstGeom prst="straightConnector1">
            <a:avLst/>
          </a:prstGeom>
          <a:ln>
            <a:solidFill>
              <a:srgbClr val="FC6E51"/>
            </a:solidFill>
            <a:tailEnd type="stealth" w="lg" len="lg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FC4CA9E-85C7-424E-A8BB-79C72F508A15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2938006" y="3634239"/>
            <a:ext cx="2893" cy="310558"/>
          </a:xfrm>
          <a:prstGeom prst="straightConnector1">
            <a:avLst/>
          </a:prstGeom>
          <a:ln>
            <a:solidFill>
              <a:srgbClr val="FC6E51"/>
            </a:solidFill>
            <a:tailEnd type="stealth" w="lg" len="lg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2951C8-ACF1-48A8-AE6B-B00EC492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156" y="2565129"/>
            <a:ext cx="5290677" cy="323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Блок-схема: документ 18">
            <a:extLst>
              <a:ext uri="{FF2B5EF4-FFF2-40B4-BE49-F238E27FC236}">
                <a16:creationId xmlns:a16="http://schemas.microsoft.com/office/drawing/2014/main" id="{0F44D5B0-F72D-4FC3-9B79-B894415395D8}"/>
              </a:ext>
            </a:extLst>
          </p:cNvPr>
          <p:cNvSpPr/>
          <p:nvPr/>
        </p:nvSpPr>
        <p:spPr>
          <a:xfrm>
            <a:off x="1415480" y="5373216"/>
            <a:ext cx="1498010" cy="801127"/>
          </a:xfrm>
          <a:prstGeom prst="flowChartDocumen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Оповещение </a:t>
            </a:r>
            <a:br>
              <a:rPr lang="ru-RU" sz="15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о нарушении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523730E-AE30-4FB3-B651-B40E94AD0E44}"/>
              </a:ext>
            </a:extLst>
          </p:cNvPr>
          <p:cNvSpPr/>
          <p:nvPr/>
        </p:nvSpPr>
        <p:spPr>
          <a:xfrm>
            <a:off x="3082880" y="5374711"/>
            <a:ext cx="1498010" cy="801127"/>
          </a:xfrm>
          <a:prstGeom prst="rec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Сводный отчет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52508ED-51EA-4703-B903-DBF9F19B8E00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rot="5400000">
            <a:off x="2212564" y="4644883"/>
            <a:ext cx="680254" cy="776412"/>
          </a:xfrm>
          <a:prstGeom prst="bentConnector3">
            <a:avLst>
              <a:gd name="adj1" fmla="val 50000"/>
            </a:avLst>
          </a:prstGeom>
          <a:ln>
            <a:solidFill>
              <a:srgbClr val="FC6E51"/>
            </a:solidFill>
            <a:tailEnd type="stealth" w="lg" len="lg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0">
            <a:extLst>
              <a:ext uri="{FF2B5EF4-FFF2-40B4-BE49-F238E27FC236}">
                <a16:creationId xmlns:a16="http://schemas.microsoft.com/office/drawing/2014/main" id="{C9D8A066-60A9-4188-ABCE-7EF00E63B4ED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 rot="16200000" flipH="1">
            <a:off x="3045517" y="4588342"/>
            <a:ext cx="681749" cy="890988"/>
          </a:xfrm>
          <a:prstGeom prst="bentConnector3">
            <a:avLst>
              <a:gd name="adj1" fmla="val 50000"/>
            </a:avLst>
          </a:prstGeom>
          <a:ln>
            <a:solidFill>
              <a:srgbClr val="FC6E51"/>
            </a:solidFill>
            <a:tailEnd type="stealth" w="lg" len="lg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Отличия формы транша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3" y="1971306"/>
            <a:ext cx="9436075" cy="3473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1360" y="4077072"/>
            <a:ext cx="431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Отсутствует блок ограничений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Выводится невыбранный остаток кредитной линии</a:t>
            </a:r>
          </a:p>
        </p:txBody>
      </p:sp>
    </p:spTree>
    <p:extLst>
      <p:ext uri="{BB962C8B-B14F-4D97-AF65-F5344CB8AC3E}">
        <p14:creationId xmlns:p14="http://schemas.microsoft.com/office/powerpoint/2010/main" val="242928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Страница «Планирование и учет»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825207"/>
            <a:ext cx="7222869" cy="37734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9536" y="2204864"/>
            <a:ext cx="5400600" cy="288032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9536" y="2780928"/>
            <a:ext cx="5400600" cy="720080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9536" y="3789040"/>
            <a:ext cx="5400600" cy="1584176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136" y="2202437"/>
            <a:ext cx="348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Кредитная линия используется для устранения кассовых разрывов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0136" y="2872555"/>
            <a:ext cx="348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Параметры использования графиков и заявок по графику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0136" y="4411851"/>
            <a:ext cx="348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Аналитики бюджетирования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998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6635750" y="188914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Процесс: управление финансовыми договорами</a:t>
            </a:r>
            <a:endParaRPr lang="ru-RU" alt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Прямоугольник 19"/>
          <p:cNvSpPr>
            <a:spLocks noChangeArrowheads="1"/>
          </p:cNvSpPr>
          <p:nvPr/>
        </p:nvSpPr>
        <p:spPr bwMode="auto">
          <a:xfrm>
            <a:off x="3736748" y="1484785"/>
            <a:ext cx="1980000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Финансовый договор</a:t>
            </a:r>
          </a:p>
        </p:txBody>
      </p:sp>
      <p:sp>
        <p:nvSpPr>
          <p:cNvPr id="40" name="Прямоугольник 19"/>
          <p:cNvSpPr>
            <a:spLocks noChangeArrowheads="1"/>
          </p:cNvSpPr>
          <p:nvPr/>
        </p:nvSpPr>
        <p:spPr bwMode="auto">
          <a:xfrm>
            <a:off x="7556139" y="1488033"/>
            <a:ext cx="1980000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Версия договора</a:t>
            </a:r>
          </a:p>
        </p:txBody>
      </p:sp>
      <p:sp>
        <p:nvSpPr>
          <p:cNvPr id="30" name="Прямоугольник 19"/>
          <p:cNvSpPr>
            <a:spLocks noChangeArrowheads="1"/>
          </p:cNvSpPr>
          <p:nvPr/>
        </p:nvSpPr>
        <p:spPr bwMode="auto">
          <a:xfrm>
            <a:off x="5946203" y="3327575"/>
            <a:ext cx="1368000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Исполнение финансовых договоров</a:t>
            </a:r>
          </a:p>
        </p:txBody>
      </p:sp>
      <p:cxnSp>
        <p:nvCxnSpPr>
          <p:cNvPr id="51" name="Прямая со стрелкой 39"/>
          <p:cNvCxnSpPr>
            <a:cxnSpLocks noChangeShapeType="1"/>
            <a:stCxn id="40" idx="1"/>
            <a:endCxn id="30" idx="0"/>
          </p:cNvCxnSpPr>
          <p:nvPr/>
        </p:nvCxnSpPr>
        <p:spPr bwMode="auto">
          <a:xfrm rot="10800000" flipV="1">
            <a:off x="6630203" y="1775370"/>
            <a:ext cx="925936" cy="1552204"/>
          </a:xfrm>
          <a:prstGeom prst="bentConnector2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Прямоугольник 19"/>
          <p:cNvSpPr>
            <a:spLocks noChangeArrowheads="1"/>
          </p:cNvSpPr>
          <p:nvPr/>
        </p:nvSpPr>
        <p:spPr bwMode="auto">
          <a:xfrm>
            <a:off x="7556139" y="2347863"/>
            <a:ext cx="1980000" cy="574675"/>
          </a:xfrm>
          <a:prstGeom prst="rect">
            <a:avLst/>
          </a:prstGeom>
          <a:solidFill>
            <a:schemeClr val="accent1">
              <a:lumMod val="60000"/>
              <a:lumOff val="40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</a:rPr>
              <a:t>Параметры договора, график расчетов</a:t>
            </a:r>
          </a:p>
        </p:txBody>
      </p:sp>
      <p:cxnSp>
        <p:nvCxnSpPr>
          <p:cNvPr id="33" name="Прямая со стрелкой 39"/>
          <p:cNvCxnSpPr>
            <a:cxnSpLocks noChangeShapeType="1"/>
            <a:stCxn id="29" idx="2"/>
            <a:endCxn id="36" idx="0"/>
          </p:cNvCxnSpPr>
          <p:nvPr/>
        </p:nvCxnSpPr>
        <p:spPr bwMode="auto">
          <a:xfrm>
            <a:off x="4726748" y="2059460"/>
            <a:ext cx="0" cy="290115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Прямоугольник 19"/>
          <p:cNvSpPr>
            <a:spLocks noChangeArrowheads="1"/>
          </p:cNvSpPr>
          <p:nvPr/>
        </p:nvSpPr>
        <p:spPr bwMode="auto">
          <a:xfrm>
            <a:off x="5941639" y="4279419"/>
            <a:ext cx="1368000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Анализ исполнения</a:t>
            </a:r>
          </a:p>
        </p:txBody>
      </p:sp>
      <p:cxnSp>
        <p:nvCxnSpPr>
          <p:cNvPr id="42" name="Прямая со стрелкой 39"/>
          <p:cNvCxnSpPr>
            <a:cxnSpLocks noChangeShapeType="1"/>
            <a:stCxn id="30" idx="2"/>
            <a:endCxn id="41" idx="0"/>
          </p:cNvCxnSpPr>
          <p:nvPr/>
        </p:nvCxnSpPr>
        <p:spPr bwMode="auto">
          <a:xfrm flipH="1">
            <a:off x="6625639" y="3902250"/>
            <a:ext cx="4564" cy="377169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Прямоугольник 19"/>
          <p:cNvSpPr>
            <a:spLocks noChangeArrowheads="1"/>
          </p:cNvSpPr>
          <p:nvPr/>
        </p:nvSpPr>
        <p:spPr bwMode="auto">
          <a:xfrm>
            <a:off x="4315779" y="5455891"/>
            <a:ext cx="1368000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Перенастройка инструмента</a:t>
            </a:r>
          </a:p>
        </p:txBody>
      </p:sp>
      <p:cxnSp>
        <p:nvCxnSpPr>
          <p:cNvPr id="49" name="Прямая со стрелкой 39"/>
          <p:cNvCxnSpPr>
            <a:cxnSpLocks noChangeShapeType="1"/>
            <a:stCxn id="41" idx="2"/>
            <a:endCxn id="48" idx="0"/>
          </p:cNvCxnSpPr>
          <p:nvPr/>
        </p:nvCxnSpPr>
        <p:spPr bwMode="auto">
          <a:xfrm rot="5400000">
            <a:off x="5511812" y="4342061"/>
            <a:ext cx="601797" cy="162586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Прямоугольник 19"/>
          <p:cNvSpPr>
            <a:spLocks noChangeArrowheads="1"/>
          </p:cNvSpPr>
          <p:nvPr/>
        </p:nvSpPr>
        <p:spPr bwMode="auto">
          <a:xfrm>
            <a:off x="7556291" y="5460181"/>
            <a:ext cx="1368000" cy="574675"/>
          </a:xfrm>
          <a:prstGeom prst="rect">
            <a:avLst/>
          </a:prstGeom>
          <a:solidFill>
            <a:srgbClr val="FFE5E5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Претензионно-исковая работа</a:t>
            </a:r>
          </a:p>
        </p:txBody>
      </p:sp>
      <p:cxnSp>
        <p:nvCxnSpPr>
          <p:cNvPr id="63" name="Прямая со стрелкой 39"/>
          <p:cNvCxnSpPr>
            <a:cxnSpLocks noChangeShapeType="1"/>
            <a:stCxn id="41" idx="2"/>
            <a:endCxn id="52" idx="0"/>
          </p:cNvCxnSpPr>
          <p:nvPr/>
        </p:nvCxnSpPr>
        <p:spPr bwMode="auto">
          <a:xfrm rot="16200000" flipH="1">
            <a:off x="7129923" y="4349810"/>
            <a:ext cx="606087" cy="1614652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2" name="Прямая соединительная линия 13311"/>
          <p:cNvCxnSpPr/>
          <p:nvPr/>
        </p:nvCxnSpPr>
        <p:spPr bwMode="auto">
          <a:xfrm>
            <a:off x="1643261" y="3140968"/>
            <a:ext cx="8191536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Прямая соединительная линия 102"/>
          <p:cNvCxnSpPr/>
          <p:nvPr/>
        </p:nvCxnSpPr>
        <p:spPr bwMode="auto">
          <a:xfrm flipV="1">
            <a:off x="1643261" y="4064906"/>
            <a:ext cx="8145126" cy="12166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Прямая соединительная линия 103"/>
          <p:cNvCxnSpPr/>
          <p:nvPr/>
        </p:nvCxnSpPr>
        <p:spPr bwMode="auto">
          <a:xfrm>
            <a:off x="1643261" y="5001010"/>
            <a:ext cx="8145126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1" name="TextBox 13320"/>
          <p:cNvSpPr txBox="1"/>
          <p:nvPr/>
        </p:nvSpPr>
        <p:spPr>
          <a:xfrm>
            <a:off x="1559496" y="1898248"/>
            <a:ext cx="1420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</a:rPr>
              <a:t>Анализ рынка</a:t>
            </a:r>
          </a:p>
          <a:p>
            <a:r>
              <a:rPr lang="ru-RU" sz="1400" dirty="0">
                <a:solidFill>
                  <a:srgbClr val="808080"/>
                </a:solidFill>
              </a:rPr>
              <a:t>и заключение </a:t>
            </a:r>
          </a:p>
          <a:p>
            <a:r>
              <a:rPr lang="ru-RU" sz="1400" dirty="0">
                <a:solidFill>
                  <a:srgbClr val="808080"/>
                </a:solidFill>
              </a:rPr>
              <a:t>договора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603411" y="3448051"/>
            <a:ext cx="120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</a:rPr>
              <a:t>Исполнение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643262" y="434536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</a:rPr>
              <a:t>Анализ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624758" y="5433058"/>
            <a:ext cx="169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</a:rPr>
              <a:t>Управление отклонениями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 bwMode="auto">
          <a:xfrm>
            <a:off x="3324342" y="1340768"/>
            <a:ext cx="0" cy="489600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Прямая соединительная линия 122"/>
          <p:cNvCxnSpPr/>
          <p:nvPr/>
        </p:nvCxnSpPr>
        <p:spPr bwMode="auto">
          <a:xfrm flipV="1">
            <a:off x="1643261" y="6237312"/>
            <a:ext cx="8145126" cy="12166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19"/>
          <p:cNvSpPr>
            <a:spLocks noChangeArrowheads="1"/>
          </p:cNvSpPr>
          <p:nvPr/>
        </p:nvSpPr>
        <p:spPr bwMode="auto">
          <a:xfrm>
            <a:off x="3736748" y="2349575"/>
            <a:ext cx="1980000" cy="574675"/>
          </a:xfrm>
          <a:prstGeom prst="rect">
            <a:avLst/>
          </a:prstGeom>
          <a:solidFill>
            <a:schemeClr val="accent1">
              <a:lumMod val="60000"/>
              <a:lumOff val="40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altLang="ru-RU" sz="1100" dirty="0"/>
              <a:t>Неизменная ссылка</a:t>
            </a:r>
          </a:p>
        </p:txBody>
      </p:sp>
      <p:cxnSp>
        <p:nvCxnSpPr>
          <p:cNvPr id="43" name="Прямая со стрелкой 39"/>
          <p:cNvCxnSpPr>
            <a:cxnSpLocks noChangeShapeType="1"/>
            <a:stCxn id="40" idx="2"/>
            <a:endCxn id="28" idx="0"/>
          </p:cNvCxnSpPr>
          <p:nvPr/>
        </p:nvCxnSpPr>
        <p:spPr bwMode="auto">
          <a:xfrm>
            <a:off x="8546139" y="2062708"/>
            <a:ext cx="0" cy="285155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 стрелкой 39"/>
          <p:cNvCxnSpPr>
            <a:cxnSpLocks noChangeShapeType="1"/>
            <a:stCxn id="29" idx="3"/>
            <a:endCxn id="30" idx="0"/>
          </p:cNvCxnSpPr>
          <p:nvPr/>
        </p:nvCxnSpPr>
        <p:spPr bwMode="auto">
          <a:xfrm>
            <a:off x="5716749" y="1772122"/>
            <a:ext cx="913455" cy="1555452"/>
          </a:xfrm>
          <a:prstGeom prst="bentConnector2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Прямоугольник 19"/>
          <p:cNvSpPr>
            <a:spLocks noChangeArrowheads="1"/>
          </p:cNvSpPr>
          <p:nvPr/>
        </p:nvSpPr>
        <p:spPr bwMode="auto">
          <a:xfrm>
            <a:off x="7556139" y="3327575"/>
            <a:ext cx="1980000" cy="574675"/>
          </a:xfrm>
          <a:prstGeom prst="rect">
            <a:avLst/>
          </a:prstGeom>
          <a:solidFill>
            <a:schemeClr val="accent1">
              <a:lumMod val="60000"/>
              <a:lumOff val="40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altLang="ru-RU" sz="1100" dirty="0"/>
              <a:t>Исполнение расчетов</a:t>
            </a:r>
          </a:p>
        </p:txBody>
      </p:sp>
      <p:cxnSp>
        <p:nvCxnSpPr>
          <p:cNvPr id="53" name="Прямая со стрелкой 39"/>
          <p:cNvCxnSpPr>
            <a:cxnSpLocks noChangeShapeType="1"/>
            <a:stCxn id="30" idx="3"/>
            <a:endCxn id="50" idx="1"/>
          </p:cNvCxnSpPr>
          <p:nvPr/>
        </p:nvCxnSpPr>
        <p:spPr bwMode="auto">
          <a:xfrm>
            <a:off x="7314203" y="3614912"/>
            <a:ext cx="241936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Прямоугольник 19"/>
          <p:cNvSpPr>
            <a:spLocks noChangeArrowheads="1"/>
          </p:cNvSpPr>
          <p:nvPr/>
        </p:nvSpPr>
        <p:spPr bwMode="auto">
          <a:xfrm>
            <a:off x="7537064" y="4279419"/>
            <a:ext cx="1980000" cy="574675"/>
          </a:xfrm>
          <a:prstGeom prst="rect">
            <a:avLst/>
          </a:prstGeom>
          <a:solidFill>
            <a:schemeClr val="accent1">
              <a:lumMod val="60000"/>
              <a:lumOff val="40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altLang="ru-RU" sz="1100" dirty="0"/>
              <a:t>Отчеты по финансовым инструментам</a:t>
            </a:r>
          </a:p>
        </p:txBody>
      </p:sp>
      <p:cxnSp>
        <p:nvCxnSpPr>
          <p:cNvPr id="55" name="Прямая со стрелкой 39"/>
          <p:cNvCxnSpPr>
            <a:cxnSpLocks noChangeShapeType="1"/>
            <a:stCxn id="41" idx="3"/>
            <a:endCxn id="54" idx="1"/>
          </p:cNvCxnSpPr>
          <p:nvPr/>
        </p:nvCxnSpPr>
        <p:spPr bwMode="auto">
          <a:xfrm>
            <a:off x="7309640" y="4566756"/>
            <a:ext cx="227425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Прямоугольник 19"/>
          <p:cNvSpPr>
            <a:spLocks noChangeArrowheads="1"/>
          </p:cNvSpPr>
          <p:nvPr/>
        </p:nvSpPr>
        <p:spPr bwMode="auto">
          <a:xfrm>
            <a:off x="3736748" y="3327575"/>
            <a:ext cx="1980000" cy="574675"/>
          </a:xfrm>
          <a:prstGeom prst="rect">
            <a:avLst/>
          </a:prstGeom>
          <a:solidFill>
            <a:schemeClr val="accent1">
              <a:lumMod val="60000"/>
              <a:lumOff val="40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altLang="ru-RU" sz="1100" dirty="0"/>
              <a:t>Управление графиками расчетов и просроченными платежами</a:t>
            </a:r>
          </a:p>
        </p:txBody>
      </p:sp>
      <p:cxnSp>
        <p:nvCxnSpPr>
          <p:cNvPr id="58" name="Прямая со стрелкой 39"/>
          <p:cNvCxnSpPr>
            <a:cxnSpLocks noChangeShapeType="1"/>
            <a:stCxn id="30" idx="1"/>
            <a:endCxn id="57" idx="3"/>
          </p:cNvCxnSpPr>
          <p:nvPr/>
        </p:nvCxnSpPr>
        <p:spPr bwMode="auto">
          <a:xfrm flipH="1">
            <a:off x="5716749" y="3614912"/>
            <a:ext cx="229455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Прямоугольник 19"/>
          <p:cNvSpPr>
            <a:spLocks noChangeArrowheads="1"/>
          </p:cNvSpPr>
          <p:nvPr/>
        </p:nvSpPr>
        <p:spPr bwMode="auto">
          <a:xfrm>
            <a:off x="3727068" y="4279419"/>
            <a:ext cx="1980000" cy="574675"/>
          </a:xfrm>
          <a:prstGeom prst="rect">
            <a:avLst/>
          </a:prstGeom>
          <a:solidFill>
            <a:schemeClr val="accent1">
              <a:lumMod val="60000"/>
              <a:lumOff val="40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altLang="ru-RU" sz="1100" dirty="0"/>
              <a:t>Анализ графиков расчетов</a:t>
            </a:r>
          </a:p>
        </p:txBody>
      </p:sp>
      <p:cxnSp>
        <p:nvCxnSpPr>
          <p:cNvPr id="62" name="Прямая со стрелкой 39"/>
          <p:cNvCxnSpPr>
            <a:cxnSpLocks noChangeShapeType="1"/>
            <a:stCxn id="41" idx="1"/>
            <a:endCxn id="61" idx="3"/>
          </p:cNvCxnSpPr>
          <p:nvPr/>
        </p:nvCxnSpPr>
        <p:spPr bwMode="auto">
          <a:xfrm flipH="1">
            <a:off x="5707069" y="4566756"/>
            <a:ext cx="234571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Прямоугольник 19"/>
          <p:cNvSpPr>
            <a:spLocks noChangeArrowheads="1"/>
          </p:cNvSpPr>
          <p:nvPr/>
        </p:nvSpPr>
        <p:spPr bwMode="auto">
          <a:xfrm>
            <a:off x="5941639" y="5460181"/>
            <a:ext cx="1368000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Смена / Отказ от финансового инструмента</a:t>
            </a:r>
          </a:p>
        </p:txBody>
      </p:sp>
      <p:cxnSp>
        <p:nvCxnSpPr>
          <p:cNvPr id="70" name="Прямая со стрелкой 39"/>
          <p:cNvCxnSpPr>
            <a:cxnSpLocks noChangeShapeType="1"/>
            <a:stCxn id="41" idx="2"/>
            <a:endCxn id="69" idx="0"/>
          </p:cNvCxnSpPr>
          <p:nvPr/>
        </p:nvCxnSpPr>
        <p:spPr bwMode="auto">
          <a:xfrm>
            <a:off x="6625639" y="4854094"/>
            <a:ext cx="0" cy="606087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54629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Страница «График расчетов»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459910"/>
            <a:ext cx="9793088" cy="5114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1906" y="3662610"/>
            <a:ext cx="348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Общий график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2478110"/>
            <a:ext cx="348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Задолженность на сегодня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8565" y="5445224"/>
            <a:ext cx="348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Детализация выделенной строки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21460" y="1697921"/>
            <a:ext cx="898276" cy="184915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0456" y="1943961"/>
            <a:ext cx="336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Вывод план-</a:t>
            </a:r>
            <a:r>
              <a:rPr lang="ru-RU" sz="1600" dirty="0" err="1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фактного</a:t>
            </a: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 сравнения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35364" y="1668031"/>
            <a:ext cx="720675" cy="214805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0490" y="1916282"/>
            <a:ext cx="336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Обновление графика по факту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92344" y="1728889"/>
            <a:ext cx="819338" cy="185498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9710" y="1993858"/>
            <a:ext cx="3783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Сравнение с другой версией</a:t>
            </a:r>
          </a:p>
        </p:txBody>
      </p:sp>
    </p:spTree>
    <p:extLst>
      <p:ext uri="{BB962C8B-B14F-4D97-AF65-F5344CB8AC3E}">
        <p14:creationId xmlns:p14="http://schemas.microsoft.com/office/powerpoint/2010/main" val="19729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152400"/>
            <a:ext cx="6336109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Загрузка графика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2870" y="1333207"/>
            <a:ext cx="77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График можно загрузить через буфер обмена из </a:t>
            </a:r>
            <a:r>
              <a:rPr lang="en-US" sz="1400" dirty="0"/>
              <a:t>Excel </a:t>
            </a:r>
            <a:r>
              <a:rPr lang="ru-RU" sz="1400" dirty="0"/>
              <a:t>или любого табличного документа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904983-8413-4225-9058-FCE5A98B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244" y="1740701"/>
            <a:ext cx="7059513" cy="348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763508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152400"/>
            <a:ext cx="6336109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Кредитная линия. Анализ графика. </a:t>
            </a:r>
            <a:br>
              <a:rPr lang="ru-RU" altLang="ru-RU" dirty="0"/>
            </a:br>
            <a:r>
              <a:rPr lang="ru-RU" altLang="ru-RU" dirty="0"/>
              <a:t>Сводный график (по всем траншам)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9767888" y="6597650"/>
            <a:ext cx="766762" cy="260350"/>
          </a:xfrm>
        </p:spPr>
        <p:txBody>
          <a:bodyPr/>
          <a:lstStyle/>
          <a:p>
            <a:pPr>
              <a:defRPr/>
            </a:pPr>
            <a:endParaRPr lang="ru-RU" alt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4744"/>
            <a:ext cx="9144000" cy="1825388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Выноска 2 (с границей) 4"/>
          <p:cNvSpPr/>
          <p:nvPr/>
        </p:nvSpPr>
        <p:spPr bwMode="auto">
          <a:xfrm>
            <a:off x="1559496" y="3284984"/>
            <a:ext cx="864096" cy="216024"/>
          </a:xfrm>
          <a:prstGeom prst="accentCallout2">
            <a:avLst>
              <a:gd name="adj1" fmla="val 40796"/>
              <a:gd name="adj2" fmla="val 103000"/>
              <a:gd name="adj3" fmla="val 40796"/>
              <a:gd name="adj4" fmla="val 112303"/>
              <a:gd name="adj5" fmla="val -473927"/>
              <a:gd name="adj6" fmla="val 131906"/>
            </a:avLst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100" dirty="0"/>
              <a:t>1 транш</a:t>
            </a:r>
          </a:p>
        </p:txBody>
      </p:sp>
      <p:sp>
        <p:nvSpPr>
          <p:cNvPr id="14" name="Выноска 2 (с границей) 13"/>
          <p:cNvSpPr/>
          <p:nvPr/>
        </p:nvSpPr>
        <p:spPr bwMode="auto">
          <a:xfrm>
            <a:off x="1559496" y="3573016"/>
            <a:ext cx="864096" cy="216024"/>
          </a:xfrm>
          <a:prstGeom prst="accentCallout2">
            <a:avLst>
              <a:gd name="adj1" fmla="val 49615"/>
              <a:gd name="adj2" fmla="val 104102"/>
              <a:gd name="adj3" fmla="val 45206"/>
              <a:gd name="adj4" fmla="val 115610"/>
              <a:gd name="adj5" fmla="val -509201"/>
              <a:gd name="adj6" fmla="val 138520"/>
            </a:avLst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100" dirty="0"/>
              <a:t>2 транш</a:t>
            </a:r>
          </a:p>
        </p:txBody>
      </p:sp>
      <p:sp>
        <p:nvSpPr>
          <p:cNvPr id="13" name="Левая фигурная скобка 12"/>
          <p:cNvSpPr/>
          <p:nvPr/>
        </p:nvSpPr>
        <p:spPr bwMode="auto">
          <a:xfrm rot="16200000">
            <a:off x="6456040" y="1989980"/>
            <a:ext cx="288032" cy="2448272"/>
          </a:xfrm>
          <a:prstGeom prst="leftBrace">
            <a:avLst/>
          </a:prstGeom>
          <a:solidFill>
            <a:srgbClr val="F9E383">
              <a:alpha val="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07347" y="3309367"/>
            <a:ext cx="1417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Информация </a:t>
            </a:r>
          </a:p>
          <a:p>
            <a:r>
              <a:rPr lang="ru-RU" sz="1400" dirty="0"/>
              <a:t>о теле кредита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1111" y="3356992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Информация </a:t>
            </a:r>
          </a:p>
          <a:p>
            <a:r>
              <a:rPr lang="ru-RU" sz="1400" dirty="0"/>
              <a:t>о процентах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68" y="3947745"/>
            <a:ext cx="3701484" cy="2577571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7" name="Левая фигурная скобка 16"/>
          <p:cNvSpPr/>
          <p:nvPr/>
        </p:nvSpPr>
        <p:spPr bwMode="auto">
          <a:xfrm rot="16200000">
            <a:off x="3806282" y="1859362"/>
            <a:ext cx="288032" cy="2707228"/>
          </a:xfrm>
          <a:prstGeom prst="leftBrace">
            <a:avLst/>
          </a:prstGeom>
          <a:solidFill>
            <a:srgbClr val="F9E383">
              <a:alpha val="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60" y="3947744"/>
            <a:ext cx="3802080" cy="25776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9" name="Левая фигурная скобка 18"/>
          <p:cNvSpPr/>
          <p:nvPr/>
        </p:nvSpPr>
        <p:spPr bwMode="auto">
          <a:xfrm rot="16200000">
            <a:off x="8976320" y="1989981"/>
            <a:ext cx="288032" cy="2448272"/>
          </a:xfrm>
          <a:prstGeom prst="leftBrace">
            <a:avLst/>
          </a:prstGeom>
          <a:solidFill>
            <a:srgbClr val="F9E383">
              <a:alpha val="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500839" y="3311406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Итоговая</a:t>
            </a:r>
          </a:p>
          <a:p>
            <a:r>
              <a:rPr lang="ru-RU" sz="1400" dirty="0"/>
              <a:t>информация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45486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677388" y="1556792"/>
            <a:ext cx="1781901" cy="183546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dirty="0">
                <a:solidFill>
                  <a:srgbClr val="808080"/>
                </a:solidFill>
              </a:rPr>
              <a:t>Организация 1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567608" y="1556792"/>
            <a:ext cx="1781901" cy="183546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dirty="0">
                <a:solidFill>
                  <a:srgbClr val="808080"/>
                </a:solidFill>
              </a:rPr>
              <a:t>Организация 2</a:t>
            </a: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Внутригрупповые займы</a:t>
            </a:r>
          </a:p>
        </p:txBody>
      </p:sp>
      <p:sp>
        <p:nvSpPr>
          <p:cNvPr id="33798" name="Прямоугольник 19"/>
          <p:cNvSpPr>
            <a:spLocks noChangeArrowheads="1"/>
          </p:cNvSpPr>
          <p:nvPr/>
        </p:nvSpPr>
        <p:spPr bwMode="auto">
          <a:xfrm>
            <a:off x="1146370" y="1872226"/>
            <a:ext cx="971297" cy="430894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900" b="1">
              <a:solidFill>
                <a:srgbClr val="808080"/>
              </a:solidFill>
            </a:endParaRPr>
          </a:p>
        </p:txBody>
      </p:sp>
      <p:sp>
        <p:nvSpPr>
          <p:cNvPr id="33799" name="Прямоугольник 19"/>
          <p:cNvSpPr>
            <a:spLocks noChangeArrowheads="1"/>
          </p:cNvSpPr>
          <p:nvPr/>
        </p:nvSpPr>
        <p:spPr bwMode="auto">
          <a:xfrm>
            <a:off x="1146370" y="2623315"/>
            <a:ext cx="971297" cy="430894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900" b="1">
              <a:solidFill>
                <a:srgbClr val="808080"/>
              </a:solidFill>
            </a:endParaRPr>
          </a:p>
        </p:txBody>
      </p:sp>
      <p:sp>
        <p:nvSpPr>
          <p:cNvPr id="33800" name="Прямоугольник 20"/>
          <p:cNvSpPr>
            <a:spLocks noChangeArrowheads="1"/>
          </p:cNvSpPr>
          <p:nvPr/>
        </p:nvSpPr>
        <p:spPr bwMode="auto">
          <a:xfrm>
            <a:off x="1186841" y="1910314"/>
            <a:ext cx="971297" cy="432084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900" b="1">
                <a:solidFill>
                  <a:srgbClr val="808080"/>
                </a:solidFill>
              </a:rPr>
              <a:t>Договор</a:t>
            </a:r>
          </a:p>
        </p:txBody>
      </p:sp>
      <p:sp>
        <p:nvSpPr>
          <p:cNvPr id="33801" name="Прямоугольник 20"/>
          <p:cNvSpPr>
            <a:spLocks noChangeArrowheads="1"/>
          </p:cNvSpPr>
          <p:nvPr/>
        </p:nvSpPr>
        <p:spPr bwMode="auto">
          <a:xfrm>
            <a:off x="1191602" y="2662594"/>
            <a:ext cx="971297" cy="432084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900" b="1" dirty="0">
                <a:solidFill>
                  <a:srgbClr val="808080"/>
                </a:solidFill>
              </a:rPr>
              <a:t>Соглашение</a:t>
            </a:r>
          </a:p>
        </p:txBody>
      </p:sp>
      <p:sp>
        <p:nvSpPr>
          <p:cNvPr id="33802" name="Прямоугольник 19"/>
          <p:cNvSpPr>
            <a:spLocks noChangeArrowheads="1"/>
          </p:cNvSpPr>
          <p:nvPr/>
        </p:nvSpPr>
        <p:spPr bwMode="auto">
          <a:xfrm>
            <a:off x="2904465" y="1872226"/>
            <a:ext cx="971297" cy="430894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900" b="1">
              <a:solidFill>
                <a:srgbClr val="808080"/>
              </a:solidFill>
            </a:endParaRPr>
          </a:p>
        </p:txBody>
      </p:sp>
      <p:sp>
        <p:nvSpPr>
          <p:cNvPr id="33803" name="Прямоугольник 19"/>
          <p:cNvSpPr>
            <a:spLocks noChangeArrowheads="1"/>
          </p:cNvSpPr>
          <p:nvPr/>
        </p:nvSpPr>
        <p:spPr bwMode="auto">
          <a:xfrm>
            <a:off x="2904465" y="2623315"/>
            <a:ext cx="971297" cy="430894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900" b="1">
              <a:solidFill>
                <a:srgbClr val="808080"/>
              </a:solidFill>
            </a:endParaRPr>
          </a:p>
        </p:txBody>
      </p:sp>
      <p:sp>
        <p:nvSpPr>
          <p:cNvPr id="33804" name="Прямоугольник 20"/>
          <p:cNvSpPr>
            <a:spLocks noChangeArrowheads="1"/>
          </p:cNvSpPr>
          <p:nvPr/>
        </p:nvSpPr>
        <p:spPr bwMode="auto">
          <a:xfrm>
            <a:off x="2944936" y="1910314"/>
            <a:ext cx="971297" cy="432084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900" b="1" dirty="0">
                <a:solidFill>
                  <a:srgbClr val="808080"/>
                </a:solidFill>
              </a:rPr>
              <a:t>Договор</a:t>
            </a:r>
          </a:p>
        </p:txBody>
      </p:sp>
      <p:sp>
        <p:nvSpPr>
          <p:cNvPr id="33805" name="Прямоугольник 20"/>
          <p:cNvSpPr>
            <a:spLocks noChangeArrowheads="1"/>
          </p:cNvSpPr>
          <p:nvPr/>
        </p:nvSpPr>
        <p:spPr bwMode="auto">
          <a:xfrm>
            <a:off x="2949697" y="2662594"/>
            <a:ext cx="971297" cy="432084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900" b="1">
                <a:solidFill>
                  <a:srgbClr val="808080"/>
                </a:solidFill>
              </a:rPr>
              <a:t>Соглашение</a:t>
            </a:r>
          </a:p>
        </p:txBody>
      </p:sp>
      <p:cxnSp>
        <p:nvCxnSpPr>
          <p:cNvPr id="3380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2512851" y="1556792"/>
            <a:ext cx="0" cy="1835466"/>
          </a:xfrm>
          <a:prstGeom prst="line">
            <a:avLst/>
          </a:prstGeom>
          <a:noFill/>
          <a:ln w="254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7" name="Прямая со стрелкой 28"/>
          <p:cNvCxnSpPr>
            <a:cxnSpLocks noChangeShapeType="1"/>
            <a:stCxn id="33800" idx="2"/>
            <a:endCxn id="33801" idx="0"/>
          </p:cNvCxnSpPr>
          <p:nvPr/>
        </p:nvCxnSpPr>
        <p:spPr bwMode="auto">
          <a:xfrm>
            <a:off x="1672489" y="2342400"/>
            <a:ext cx="4761" cy="320195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8" name="Прямая со стрелкой 31"/>
          <p:cNvCxnSpPr>
            <a:cxnSpLocks noChangeShapeType="1"/>
            <a:stCxn id="33804" idx="2"/>
            <a:endCxn id="33805" idx="0"/>
          </p:cNvCxnSpPr>
          <p:nvPr/>
        </p:nvCxnSpPr>
        <p:spPr bwMode="auto">
          <a:xfrm>
            <a:off x="3430584" y="2342400"/>
            <a:ext cx="4761" cy="320195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9" name="Прямая со стрелкой 9"/>
          <p:cNvCxnSpPr>
            <a:cxnSpLocks noChangeShapeType="1"/>
            <a:stCxn id="33800" idx="3"/>
            <a:endCxn id="33804" idx="1"/>
          </p:cNvCxnSpPr>
          <p:nvPr/>
        </p:nvCxnSpPr>
        <p:spPr bwMode="auto">
          <a:xfrm flipV="1">
            <a:off x="2158139" y="2126952"/>
            <a:ext cx="786798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0" name="Прямая со стрелкой 37"/>
          <p:cNvCxnSpPr>
            <a:cxnSpLocks noChangeShapeType="1"/>
            <a:stCxn id="33801" idx="3"/>
            <a:endCxn id="33805" idx="1"/>
          </p:cNvCxnSpPr>
          <p:nvPr/>
        </p:nvCxnSpPr>
        <p:spPr bwMode="auto">
          <a:xfrm flipV="1">
            <a:off x="2162900" y="2879231"/>
            <a:ext cx="786798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Стрелка влево 33"/>
          <p:cNvSpPr/>
          <p:nvPr/>
        </p:nvSpPr>
        <p:spPr bwMode="auto">
          <a:xfrm rot="10800000">
            <a:off x="2242652" y="2317402"/>
            <a:ext cx="216637" cy="309482"/>
          </a:xfrm>
          <a:prstGeom prst="leftArrow">
            <a:avLst/>
          </a:prstGeom>
          <a:solidFill>
            <a:srgbClr val="FC6E51">
              <a:alpha val="50000"/>
            </a:srgbClr>
          </a:solidFill>
          <a:ln w="63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sz="1500">
              <a:solidFill>
                <a:srgbClr val="8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2806" y="3617226"/>
            <a:ext cx="1000595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Организация</a:t>
            </a:r>
          </a:p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Контрагент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66362" y="3611274"/>
            <a:ext cx="1000595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Организация</a:t>
            </a:r>
          </a:p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Контрагент</a:t>
            </a:r>
          </a:p>
        </p:txBody>
      </p:sp>
      <p:cxnSp>
        <p:nvCxnSpPr>
          <p:cNvPr id="33814" name="Прямая со стрелкой 43"/>
          <p:cNvCxnSpPr>
            <a:cxnSpLocks noChangeShapeType="1"/>
          </p:cNvCxnSpPr>
          <p:nvPr/>
        </p:nvCxnSpPr>
        <p:spPr bwMode="auto">
          <a:xfrm>
            <a:off x="2080767" y="3766017"/>
            <a:ext cx="810605" cy="270202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5" name="Прямая со стрелкой 44"/>
          <p:cNvCxnSpPr>
            <a:cxnSpLocks noChangeShapeType="1"/>
          </p:cNvCxnSpPr>
          <p:nvPr/>
        </p:nvCxnSpPr>
        <p:spPr bwMode="auto">
          <a:xfrm flipV="1">
            <a:off x="2047438" y="3766017"/>
            <a:ext cx="810605" cy="270202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33" y="2662594"/>
            <a:ext cx="4615769" cy="393195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25761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операций с кредитами и займами из платежного календаря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2060848"/>
            <a:ext cx="8928100" cy="4536132"/>
          </a:xfrm>
        </p:spPr>
        <p:txBody>
          <a:bodyPr/>
          <a:lstStyle/>
          <a:p>
            <a:r>
              <a:rPr lang="ru-RU" dirty="0"/>
              <a:t>Выдача и получение внутригруппового займа</a:t>
            </a:r>
          </a:p>
          <a:p>
            <a:r>
              <a:rPr lang="ru-RU" dirty="0"/>
              <a:t>Привлечение кредитных средств</a:t>
            </a:r>
          </a:p>
          <a:p>
            <a:pPr lvl="1"/>
            <a:r>
              <a:rPr lang="ru-RU" dirty="0"/>
              <a:t>Транш существующей кредитной линии</a:t>
            </a:r>
          </a:p>
          <a:p>
            <a:pPr lvl="1"/>
            <a:r>
              <a:rPr lang="ru-RU" dirty="0"/>
              <a:t>Новый договор кредита</a:t>
            </a:r>
          </a:p>
          <a:p>
            <a:r>
              <a:rPr lang="ru-RU" dirty="0"/>
              <a:t>Досрочное погашение кредита</a:t>
            </a:r>
          </a:p>
        </p:txBody>
      </p:sp>
    </p:spTree>
    <p:extLst>
      <p:ext uri="{BB962C8B-B14F-4D97-AF65-F5344CB8AC3E}">
        <p14:creationId xmlns:p14="http://schemas.microsoft.com/office/powerpoint/2010/main" val="3046148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152400"/>
            <a:ext cx="6336109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Распределение кредита по ДЗО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5" y="1281708"/>
            <a:ext cx="9076191" cy="3371429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99555" y="4869160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/>
              <a:t>Создает встречные внутригрупповые договоры заимствования</a:t>
            </a:r>
          </a:p>
          <a:p>
            <a:pPr marL="342900" indent="-342900">
              <a:buAutoNum type="arabicPeriod"/>
            </a:pPr>
            <a:r>
              <a:rPr lang="ru-RU" sz="1400" dirty="0"/>
              <a:t>Заполняет параметры расчета графика аналогично основному договору кредита</a:t>
            </a:r>
          </a:p>
          <a:p>
            <a:pPr marL="342900" indent="-342900">
              <a:buAutoNum type="arabicPeriod"/>
            </a:pPr>
            <a:r>
              <a:rPr lang="ru-RU" sz="1400" dirty="0"/>
              <a:t>Рассчитывает графики созданных договоров.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99149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Загрузка индикаторов </a:t>
            </a:r>
            <a:r>
              <a:rPr lang="en-US"/>
              <a:t>MosPrime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339" y="1700808"/>
            <a:ext cx="11904133" cy="4896172"/>
          </a:xfrm>
        </p:spPr>
        <p:txBody>
          <a:bodyPr/>
          <a:lstStyle/>
          <a:p>
            <a:r>
              <a:rPr lang="en-US" sz="1800" dirty="0" err="1">
                <a:solidFill>
                  <a:srgbClr val="FC6E51"/>
                </a:solidFill>
              </a:rPr>
              <a:t>MosPrime</a:t>
            </a:r>
            <a:r>
              <a:rPr lang="en-US" sz="1800" dirty="0"/>
              <a:t> - </a:t>
            </a:r>
            <a:r>
              <a:rPr lang="ru-RU" sz="1800" dirty="0"/>
              <a:t>усредненная ставка предоставления рублёвых кредитов (депозитов</a:t>
            </a:r>
            <a:r>
              <a:rPr lang="ru-RU" sz="1800"/>
              <a:t>) </a:t>
            </a:r>
            <a:br>
              <a:rPr lang="ru-RU" sz="1800"/>
            </a:br>
            <a:r>
              <a:rPr lang="ru-RU" sz="1800"/>
              <a:t>на </a:t>
            </a:r>
            <a:r>
              <a:rPr lang="ru-RU" sz="1800" dirty="0"/>
              <a:t>московском денежном рынке</a:t>
            </a:r>
          </a:p>
          <a:p>
            <a:r>
              <a:rPr lang="ru-RU" sz="1800" dirty="0"/>
              <a:t>Используется как плавающая часть ставки кредита или в бизнес-анализе</a:t>
            </a:r>
          </a:p>
          <a:p>
            <a:r>
              <a:rPr lang="ru-RU" sz="1800" dirty="0"/>
              <a:t>Загружаем ставки с веб-сервиса ЦБ РФ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978" y="3545011"/>
            <a:ext cx="6382853" cy="31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4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ДЕПОЗИТ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2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расчета процентов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4" y="1341438"/>
            <a:ext cx="6074034" cy="52562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31504" y="3573016"/>
            <a:ext cx="5832648" cy="288032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1504" y="3865612"/>
            <a:ext cx="5832648" cy="427484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7337" y="4324970"/>
            <a:ext cx="5832648" cy="760214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9985" y="3192526"/>
            <a:ext cx="2998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Управление возможностью пополнения и досрочного возврата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3016" y="3861048"/>
            <a:ext cx="29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Только фиксированная ставка; капитализация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9985" y="4412689"/>
            <a:ext cx="29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Параметры досрочного возврата</a:t>
            </a:r>
          </a:p>
        </p:txBody>
      </p:sp>
    </p:spTree>
    <p:extLst>
      <p:ext uri="{BB962C8B-B14F-4D97-AF65-F5344CB8AC3E}">
        <p14:creationId xmlns:p14="http://schemas.microsoft.com/office/powerpoint/2010/main" val="28652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Депозит. </a:t>
            </a:r>
            <a:r>
              <a:rPr lang="ru-RU" altLang="ru-RU" dirty="0">
                <a:sym typeface="Wingdings" panose="05000000000000000000" pitchFamily="2" charset="2"/>
              </a:rPr>
              <a:t>График расчетов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6276" y="152400"/>
            <a:ext cx="6336109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38" y="1988840"/>
            <a:ext cx="8829713" cy="41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8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ФИНАНСОВЫЕ ДОГОВОРЫ</a:t>
            </a:r>
            <a:br>
              <a:rPr lang="ru-RU"/>
            </a:br>
            <a:r>
              <a:rPr lang="ru-RU"/>
              <a:t>ОБЩАЯ АРХИТЕКТУРА</a:t>
            </a:r>
            <a:br>
              <a:rPr lang="ru-RU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64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МИНИМАЛЬНЫЙ НЕСНИЖАЕМЫЙ ОСТАТОК</a:t>
            </a:r>
            <a:br>
              <a:rPr lang="ru-RU" dirty="0"/>
            </a:br>
            <a:r>
              <a:rPr lang="ru-RU" dirty="0"/>
              <a:t>НА БАНКОВСКОМ СЧЕТЕ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1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6276" y="152400"/>
            <a:ext cx="6336109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kern="0" dirty="0">
                <a:solidFill>
                  <a:srgbClr val="808080"/>
                </a:solidFill>
              </a:rPr>
              <a:t>Минимальные неснижаемые остатки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871864" y="3049216"/>
            <a:ext cx="432048" cy="514275"/>
          </a:xfrm>
          <a:prstGeom prst="rect">
            <a:avLst/>
          </a:prstGeom>
          <a:solidFill>
            <a:srgbClr val="92D050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V="1">
            <a:off x="1854728" y="3563492"/>
            <a:ext cx="4320000" cy="952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H="1" flipV="1">
            <a:off x="2485971" y="1268760"/>
            <a:ext cx="0" cy="2304256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775521" y="328498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0 млн.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4096" y="2534072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2 млн.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37574" y="1753072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4 млн.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9937" y="304921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0 -1%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19936" y="231287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2 - 4%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37580" y="159918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5 - 6%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999656" y="1547267"/>
            <a:ext cx="432048" cy="2056000"/>
            <a:chOff x="1475656" y="1907307"/>
            <a:chExt cx="432048" cy="2056000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1475656" y="1907307"/>
              <a:ext cx="432048" cy="2016224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10000"/>
                </a:lnSpc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1401792" y="3555824"/>
              <a:ext cx="553357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100" dirty="0"/>
                <a:t>*</a:t>
              </a:r>
              <a:r>
                <a:rPr lang="ru-RU" sz="1100" dirty="0"/>
                <a:t>4512</a:t>
              </a: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 bwMode="auto">
          <a:xfrm>
            <a:off x="1854728" y="2060848"/>
            <a:ext cx="4320000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Группа 26"/>
          <p:cNvGrpSpPr/>
          <p:nvPr/>
        </p:nvGrpSpPr>
        <p:grpSpPr>
          <a:xfrm>
            <a:off x="3935760" y="2420888"/>
            <a:ext cx="432048" cy="1185281"/>
            <a:chOff x="2411760" y="2780927"/>
            <a:chExt cx="432048" cy="1185281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2411760" y="2780927"/>
              <a:ext cx="432048" cy="114260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10000"/>
                </a:lnSpc>
                <a:spcBef>
                  <a:spcPct val="50000"/>
                </a:spcBef>
              </a:pP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 rot="16200000">
              <a:off x="2351107" y="3558725"/>
              <a:ext cx="553357" cy="2616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ru-RU" sz="1100" dirty="0"/>
                <a:t>*4512</a:t>
              </a: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 bwMode="auto">
          <a:xfrm>
            <a:off x="1854728" y="2852936"/>
            <a:ext cx="4320000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Прямоугольник 28"/>
          <p:cNvSpPr/>
          <p:nvPr/>
        </p:nvSpPr>
        <p:spPr>
          <a:xfrm>
            <a:off x="2684208" y="3582541"/>
            <a:ext cx="34117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</a:t>
            </a:r>
            <a:r>
              <a:rPr lang="en-US" sz="1100" dirty="0"/>
              <a:t>/c</a:t>
            </a:r>
            <a:r>
              <a:rPr lang="ru-RU" sz="1100" dirty="0"/>
              <a:t> 40702810600000004512</a:t>
            </a:r>
            <a:r>
              <a:rPr lang="en-US" sz="1100" dirty="0"/>
              <a:t> / *4512 (RUB)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4811211" y="3180739"/>
            <a:ext cx="55335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100" dirty="0"/>
              <a:t>*4512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6041" y="1460392"/>
            <a:ext cx="404642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Преимущество инструмента:</a:t>
            </a:r>
          </a:p>
          <a:p>
            <a:endParaRPr lang="ru-RU" sz="1400" b="1" dirty="0"/>
          </a:p>
          <a:p>
            <a:r>
              <a:rPr lang="ru-RU" sz="1200" b="1" dirty="0">
                <a:solidFill>
                  <a:srgbClr val="0070C0"/>
                </a:solidFill>
              </a:rPr>
              <a:t>Простой </a:t>
            </a:r>
          </a:p>
          <a:p>
            <a:endParaRPr lang="ru-RU" sz="1200" b="1" dirty="0">
              <a:solidFill>
                <a:srgbClr val="0070C0"/>
              </a:solidFill>
            </a:endParaRPr>
          </a:p>
          <a:p>
            <a:r>
              <a:rPr lang="ru-RU" sz="1200" b="1" dirty="0">
                <a:solidFill>
                  <a:srgbClr val="0070C0"/>
                </a:solidFill>
              </a:rPr>
              <a:t>Легко открыть:</a:t>
            </a:r>
            <a:r>
              <a:rPr lang="ru-RU" sz="1200" dirty="0"/>
              <a:t> достаточно заявления. </a:t>
            </a:r>
          </a:p>
          <a:p>
            <a:r>
              <a:rPr lang="ru-RU" sz="1200" dirty="0"/>
              <a:t>Отдельный счет открывать не требуется.</a:t>
            </a:r>
          </a:p>
          <a:p>
            <a:endParaRPr lang="ru-RU" sz="1200" dirty="0"/>
          </a:p>
          <a:p>
            <a:r>
              <a:rPr lang="ru-RU" sz="1200" b="1" dirty="0">
                <a:solidFill>
                  <a:srgbClr val="0070C0"/>
                </a:solidFill>
              </a:rPr>
              <a:t>Легко закрыть:</a:t>
            </a:r>
            <a:r>
              <a:rPr lang="ru-RU" sz="1200" dirty="0"/>
              <a:t> Организация сама решает забирать</a:t>
            </a:r>
          </a:p>
          <a:p>
            <a:r>
              <a:rPr lang="ru-RU" sz="1200" dirty="0"/>
              <a:t>или оставлять деньги. Работа как с обычным счетом. </a:t>
            </a:r>
          </a:p>
          <a:p>
            <a:endParaRPr lang="ru-RU" sz="1200" dirty="0"/>
          </a:p>
          <a:p>
            <a:r>
              <a:rPr lang="ru-RU" sz="1200" b="1" dirty="0">
                <a:solidFill>
                  <a:srgbClr val="0070C0"/>
                </a:solidFill>
              </a:rPr>
              <a:t>Безопасно:</a:t>
            </a:r>
            <a:r>
              <a:rPr lang="ru-RU" sz="1200" dirty="0"/>
              <a:t> поддерживается остаток на счете, </a:t>
            </a:r>
          </a:p>
          <a:p>
            <a:r>
              <a:rPr lang="ru-RU" sz="1200" dirty="0"/>
              <a:t>всегда есть резерв, которым можно воспользоваться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12546" y="4061972"/>
            <a:ext cx="88496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Разновидности инструмента:</a:t>
            </a:r>
          </a:p>
          <a:p>
            <a:endParaRPr lang="ru-RU" sz="1400" b="1" dirty="0"/>
          </a:p>
          <a:p>
            <a:r>
              <a:rPr lang="ru-RU" sz="1200" b="1" dirty="0">
                <a:solidFill>
                  <a:srgbClr val="0070C0"/>
                </a:solidFill>
              </a:rPr>
              <a:t>Жесткий срок:</a:t>
            </a:r>
            <a:r>
              <a:rPr lang="ru-RU" sz="1200" dirty="0"/>
              <a:t> Организация получит проценты (%) только если удержит остаток в течении всего установленного срока.</a:t>
            </a:r>
          </a:p>
          <a:p>
            <a:r>
              <a:rPr lang="ru-RU" sz="1200" dirty="0"/>
              <a:t>Если не удержит – условный минимальный процент или 0%. </a:t>
            </a:r>
          </a:p>
          <a:p>
            <a:endParaRPr lang="ru-RU" sz="1200" dirty="0"/>
          </a:p>
          <a:p>
            <a:r>
              <a:rPr lang="ru-RU" sz="1200" b="1" dirty="0">
                <a:solidFill>
                  <a:srgbClr val="0070C0"/>
                </a:solidFill>
              </a:rPr>
              <a:t>Плавающий срок:</a:t>
            </a:r>
            <a:r>
              <a:rPr lang="ru-RU" sz="1200" dirty="0"/>
              <a:t> Можно опускаться ниже установленного лимита. Проценты (%) начисляются только за дни в лимите.</a:t>
            </a:r>
          </a:p>
          <a:p>
            <a:endParaRPr lang="ru-RU" sz="1200" dirty="0"/>
          </a:p>
          <a:p>
            <a:r>
              <a:rPr lang="ru-RU" sz="1200" b="1" dirty="0">
                <a:solidFill>
                  <a:srgbClr val="0070C0"/>
                </a:solidFill>
              </a:rPr>
              <a:t>Публичный МНО:</a:t>
            </a:r>
            <a:r>
              <a:rPr lang="ru-RU" sz="1200" dirty="0"/>
              <a:t> При открытии счета банк самостоятельно устанавливает процент (%) от остатка на счете. Проценты </a:t>
            </a:r>
          </a:p>
          <a:p>
            <a:r>
              <a:rPr lang="ru-RU" sz="1200" dirty="0"/>
              <a:t>начисляются от суммы остатка за дни в лимите согласно прописанным в договоре границам.</a:t>
            </a:r>
          </a:p>
          <a:p>
            <a:r>
              <a:rPr lang="ru-RU" sz="1200" dirty="0">
                <a:solidFill>
                  <a:srgbClr val="FC6E51"/>
                </a:solidFill>
              </a:rPr>
              <a:t>Не поддерживается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1940494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57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6276" y="152400"/>
            <a:ext cx="6336109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kern="0" dirty="0">
                <a:solidFill>
                  <a:srgbClr val="808080"/>
                </a:solidFill>
              </a:rPr>
              <a:t>Минимальные неснижаемые остатки. Настройка инструмента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0B4002-C301-4E4C-B69E-33322FCD9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556792"/>
            <a:ext cx="7744045" cy="284338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4CFE4B-835C-4273-8B52-4772E412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2114290"/>
            <a:ext cx="6522969" cy="457177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02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Минимальные неснижаемые остатки. Отображение в платежном календаре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6276" y="152400"/>
            <a:ext cx="6336109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kern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2776"/>
            <a:ext cx="9144000" cy="330699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 bwMode="auto">
          <a:xfrm flipH="1">
            <a:off x="6096000" y="3933056"/>
            <a:ext cx="648072" cy="36004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ямоугольник 9"/>
          <p:cNvSpPr/>
          <p:nvPr/>
        </p:nvSpPr>
        <p:spPr bwMode="auto">
          <a:xfrm>
            <a:off x="6744072" y="3769990"/>
            <a:ext cx="2304256" cy="216024"/>
          </a:xfrm>
          <a:prstGeom prst="rect">
            <a:avLst/>
          </a:prstGeom>
          <a:solidFill>
            <a:srgbClr val="F9E383">
              <a:alpha val="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98757" y="5085185"/>
            <a:ext cx="8266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Визуально контролируется лимит остатка по счету, по которому открыт</a:t>
            </a:r>
          </a:p>
          <a:p>
            <a:r>
              <a:rPr lang="ru-RU" sz="1800" dirty="0"/>
              <a:t>договор  МНО. При нарушении лимита неснижаемого остатка цифры</a:t>
            </a:r>
          </a:p>
          <a:p>
            <a:r>
              <a:rPr lang="ru-RU" sz="1800" dirty="0"/>
              <a:t>выделяются желтой жирной рамочкой.  Пользователь принимает решение.</a:t>
            </a:r>
          </a:p>
          <a:p>
            <a:r>
              <a:rPr lang="ru-RU" sz="1800" dirty="0"/>
              <a:t>Система предупреждает, но не запрещает. </a:t>
            </a:r>
          </a:p>
        </p:txBody>
      </p:sp>
    </p:spTree>
    <p:extLst>
      <p:ext uri="{BB962C8B-B14F-4D97-AF65-F5344CB8AC3E}">
        <p14:creationId xmlns:p14="http://schemas.microsoft.com/office/powerpoint/2010/main" val="2543407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ОВЕРДРАФТ</a:t>
            </a:r>
            <a:br>
              <a:rPr lang="ru-RU" dirty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02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Договор овердрафта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6276" y="152400"/>
            <a:ext cx="6336109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kern="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>
            <a:off x="2423592" y="3088010"/>
            <a:ext cx="1296144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8FAE4-9813-4B04-8703-6E472A3D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639" y="1527145"/>
            <a:ext cx="8330722" cy="3803711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307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Овердрафт. Настройка инструмента 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6276" y="152400"/>
            <a:ext cx="6336109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kern="0" dirty="0"/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>
            <a:off x="2711625" y="2204864"/>
            <a:ext cx="504651" cy="1224136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B4FD66-7744-4A13-A854-F49693B86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233488"/>
            <a:ext cx="7443896" cy="476684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265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Отображение в платежном календаре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6276" y="152400"/>
            <a:ext cx="6336109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kern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3"/>
          <a:stretch/>
        </p:blipFill>
        <p:spPr>
          <a:xfrm>
            <a:off x="1522412" y="980729"/>
            <a:ext cx="9144000" cy="330437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4869161"/>
            <a:ext cx="9144000" cy="171889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Стрелка вниз 6"/>
          <p:cNvSpPr/>
          <p:nvPr/>
        </p:nvSpPr>
        <p:spPr bwMode="auto">
          <a:xfrm>
            <a:off x="6168009" y="4437112"/>
            <a:ext cx="576361" cy="216024"/>
          </a:xfrm>
          <a:prstGeom prst="downArrow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35" y="4409678"/>
            <a:ext cx="44291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0096" y="4434959"/>
            <a:ext cx="26100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Лимит по овердрафту </a:t>
            </a:r>
            <a:r>
              <a:rPr lang="ru-RU" sz="1100" b="1" dirty="0"/>
              <a:t>3 000 000 </a:t>
            </a:r>
            <a:r>
              <a:rPr lang="ru-RU" sz="1100" dirty="0"/>
              <a:t>руб.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3791744" y="4077072"/>
            <a:ext cx="396000" cy="32400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Овал 11"/>
          <p:cNvSpPr/>
          <p:nvPr/>
        </p:nvSpPr>
        <p:spPr bwMode="auto">
          <a:xfrm>
            <a:off x="3791744" y="1897782"/>
            <a:ext cx="540000" cy="540000"/>
          </a:xfrm>
          <a:prstGeom prst="ellipse">
            <a:avLst/>
          </a:prstGeom>
          <a:solidFill>
            <a:srgbClr val="F9E383">
              <a:alpha val="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76010" y="4533504"/>
            <a:ext cx="2787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</a:rPr>
              <a:t>Заявка на расход на сумму: 19 850 000 руб.</a:t>
            </a:r>
          </a:p>
        </p:txBody>
      </p:sp>
    </p:spTree>
    <p:extLst>
      <p:ext uri="{BB962C8B-B14F-4D97-AF65-F5344CB8AC3E}">
        <p14:creationId xmlns:p14="http://schemas.microsoft.com/office/powerpoint/2010/main" val="158257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КРЕДИТНЫЙ ЛИМИТ</a:t>
            </a:r>
            <a:br>
              <a:rPr lang="ru-RU" dirty="0"/>
            </a:br>
            <a:r>
              <a:rPr lang="ru-RU" dirty="0" err="1"/>
              <a:t>ЛИМИТ</a:t>
            </a:r>
            <a:r>
              <a:rPr lang="ru-RU" dirty="0"/>
              <a:t> РАЗМЕЩЕНИЯ СРЕДСТВ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41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152400"/>
            <a:ext cx="6336109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Кредитный лимит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1872" y="2132857"/>
            <a:ext cx="3445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Указанному в документе списку организаций в течении заданного периода может быть предоставлен кредит на сумму, не превышающую заданный лимит.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1971872" y="2214389"/>
            <a:ext cx="0" cy="720000"/>
          </a:xfrm>
          <a:prstGeom prst="lin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289117" y="1628800"/>
            <a:ext cx="2432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Уровень доверия банка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88" y="4700538"/>
            <a:ext cx="5115075" cy="1811589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971872" y="3645025"/>
            <a:ext cx="344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Остаток кредитного лимита анализируется одноименным отчетом.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1969987" y="3662680"/>
            <a:ext cx="0" cy="468000"/>
          </a:xfrm>
          <a:prstGeom prst="lin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837192"/>
            <a:ext cx="4262014" cy="43200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222352" y="5606332"/>
            <a:ext cx="277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 30 млн. в «</a:t>
            </a:r>
            <a:r>
              <a:rPr lang="ru-RU" sz="1200" dirty="0" err="1"/>
              <a:t>Хард</a:t>
            </a:r>
            <a:r>
              <a:rPr lang="ru-RU" sz="1200" dirty="0"/>
              <a:t> банк» открыта</a:t>
            </a:r>
          </a:p>
          <a:p>
            <a:r>
              <a:rPr lang="ru-RU" sz="1200" dirty="0"/>
              <a:t>кредитная линия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6340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6635750" y="188914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Финансовые инструменты</a:t>
            </a:r>
            <a:endParaRPr lang="ru-RU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102" name="Прямоугольник 19"/>
          <p:cNvSpPr>
            <a:spLocks noChangeArrowheads="1"/>
          </p:cNvSpPr>
          <p:nvPr/>
        </p:nvSpPr>
        <p:spPr bwMode="auto">
          <a:xfrm>
            <a:off x="3575720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808080"/>
                </a:solidFill>
              </a:rPr>
              <a:t>Ввод договора</a:t>
            </a:r>
          </a:p>
        </p:txBody>
      </p:sp>
      <p:sp>
        <p:nvSpPr>
          <p:cNvPr id="4103" name="Прямоугольник 19"/>
          <p:cNvSpPr>
            <a:spLocks noChangeArrowheads="1"/>
          </p:cNvSpPr>
          <p:nvPr/>
        </p:nvSpPr>
        <p:spPr bwMode="auto">
          <a:xfrm>
            <a:off x="5302920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rgbClr val="808080"/>
                </a:solidFill>
              </a:rPr>
              <a:t>Исполнение договора</a:t>
            </a:r>
          </a:p>
        </p:txBody>
      </p:sp>
      <p:cxnSp>
        <p:nvCxnSpPr>
          <p:cNvPr id="4105" name="Прямая со стрелкой 39"/>
          <p:cNvCxnSpPr>
            <a:cxnSpLocks noChangeShapeType="1"/>
            <a:stCxn id="4102" idx="3"/>
            <a:endCxn id="4103" idx="1"/>
          </p:cNvCxnSpPr>
          <p:nvPr/>
        </p:nvCxnSpPr>
        <p:spPr bwMode="auto">
          <a:xfrm>
            <a:off x="4871120" y="1725613"/>
            <a:ext cx="431800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" name="Прямая со стрелкой 39"/>
          <p:cNvCxnSpPr>
            <a:cxnSpLocks noChangeShapeType="1"/>
            <a:stCxn id="4103" idx="3"/>
            <a:endCxn id="4107" idx="1"/>
          </p:cNvCxnSpPr>
          <p:nvPr/>
        </p:nvCxnSpPr>
        <p:spPr bwMode="auto">
          <a:xfrm>
            <a:off x="6598321" y="1725613"/>
            <a:ext cx="433387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7" name="Прямоугольник 19"/>
          <p:cNvSpPr>
            <a:spLocks noChangeArrowheads="1"/>
          </p:cNvSpPr>
          <p:nvPr/>
        </p:nvSpPr>
        <p:spPr bwMode="auto">
          <a:xfrm>
            <a:off x="7031707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808080"/>
                </a:solidFill>
              </a:rPr>
              <a:t>Анализ исполнения</a:t>
            </a:r>
          </a:p>
        </p:txBody>
      </p:sp>
      <p:sp>
        <p:nvSpPr>
          <p:cNvPr id="107" name="Прямоугольник 106"/>
          <p:cNvSpPr>
            <a:spLocks noChangeArrowheads="1"/>
          </p:cNvSpPr>
          <p:nvPr/>
        </p:nvSpPr>
        <p:spPr bwMode="auto">
          <a:xfrm>
            <a:off x="2540000" y="2808809"/>
            <a:ext cx="1968500" cy="1547813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Кредит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Кредитная линия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Заем полученный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Овердрафт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Факторинг</a:t>
            </a:r>
            <a:endParaRPr lang="ru-RU" altLang="ru-RU" sz="1200" dirty="0">
              <a:solidFill>
                <a:srgbClr val="808080"/>
              </a:solidFill>
            </a:endParaRPr>
          </a:p>
        </p:txBody>
      </p:sp>
      <p:sp>
        <p:nvSpPr>
          <p:cNvPr id="108" name="Прямоугольник 107"/>
          <p:cNvSpPr>
            <a:spLocks noChangeArrowheads="1"/>
          </p:cNvSpPr>
          <p:nvPr/>
        </p:nvSpPr>
        <p:spPr bwMode="auto">
          <a:xfrm>
            <a:off x="5132388" y="2808809"/>
            <a:ext cx="1968500" cy="1152525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Заем выданный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Депозит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Минимальные неснижаемые остатки</a:t>
            </a:r>
          </a:p>
        </p:txBody>
      </p:sp>
      <p:sp>
        <p:nvSpPr>
          <p:cNvPr id="109" name="Прямоугольник 108"/>
          <p:cNvSpPr>
            <a:spLocks noChangeArrowheads="1"/>
          </p:cNvSpPr>
          <p:nvPr/>
        </p:nvSpPr>
        <p:spPr bwMode="auto">
          <a:xfrm>
            <a:off x="7682706" y="2810397"/>
            <a:ext cx="1968500" cy="790575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Банковская гарантия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Аккредитив</a:t>
            </a:r>
          </a:p>
        </p:txBody>
      </p:sp>
      <p:sp>
        <p:nvSpPr>
          <p:cNvPr id="111" name="Прямоугольник 110"/>
          <p:cNvSpPr>
            <a:spLocks noChangeArrowheads="1"/>
          </p:cNvSpPr>
          <p:nvPr/>
        </p:nvSpPr>
        <p:spPr bwMode="auto">
          <a:xfrm>
            <a:off x="7687468" y="3967360"/>
            <a:ext cx="1966912" cy="1549872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Валютный своп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Валютный форвард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Процентно-валютный своп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Процентный своп</a:t>
            </a:r>
          </a:p>
        </p:txBody>
      </p:sp>
      <p:sp>
        <p:nvSpPr>
          <p:cNvPr id="4114" name="TextBox 91"/>
          <p:cNvSpPr txBox="1">
            <a:spLocks noChangeArrowheads="1"/>
          </p:cNvSpPr>
          <p:nvPr/>
        </p:nvSpPr>
        <p:spPr bwMode="auto">
          <a:xfrm>
            <a:off x="7679532" y="2497659"/>
            <a:ext cx="2592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u="sng" dirty="0">
                <a:solidFill>
                  <a:srgbClr val="808080"/>
                </a:solidFill>
              </a:rPr>
              <a:t>Документарные операции</a:t>
            </a:r>
          </a:p>
        </p:txBody>
      </p:sp>
      <p:sp>
        <p:nvSpPr>
          <p:cNvPr id="4116" name="TextBox 113"/>
          <p:cNvSpPr txBox="1">
            <a:spLocks noChangeArrowheads="1"/>
          </p:cNvSpPr>
          <p:nvPr/>
        </p:nvSpPr>
        <p:spPr bwMode="auto">
          <a:xfrm>
            <a:off x="2540001" y="2492896"/>
            <a:ext cx="2003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u="sng">
                <a:solidFill>
                  <a:srgbClr val="808080"/>
                </a:solidFill>
              </a:rPr>
              <a:t>Привлечение средств</a:t>
            </a:r>
          </a:p>
        </p:txBody>
      </p:sp>
      <p:sp>
        <p:nvSpPr>
          <p:cNvPr id="4117" name="TextBox 114"/>
          <p:cNvSpPr txBox="1">
            <a:spLocks noChangeArrowheads="1"/>
          </p:cNvSpPr>
          <p:nvPr/>
        </p:nvSpPr>
        <p:spPr bwMode="auto">
          <a:xfrm>
            <a:off x="5132388" y="2492896"/>
            <a:ext cx="19685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u="sng" dirty="0">
                <a:solidFill>
                  <a:srgbClr val="808080"/>
                </a:solidFill>
              </a:rPr>
              <a:t>Размещение средств</a:t>
            </a:r>
          </a:p>
        </p:txBody>
      </p:sp>
      <p:sp>
        <p:nvSpPr>
          <p:cNvPr id="4118" name="TextBox 115"/>
          <p:cNvSpPr txBox="1">
            <a:spLocks noChangeArrowheads="1"/>
          </p:cNvSpPr>
          <p:nvPr/>
        </p:nvSpPr>
        <p:spPr bwMode="auto">
          <a:xfrm>
            <a:off x="7687468" y="3651448"/>
            <a:ext cx="1955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u="sng" dirty="0" err="1">
                <a:solidFill>
                  <a:srgbClr val="808080"/>
                </a:solidFill>
              </a:rPr>
              <a:t>Деривативы</a:t>
            </a:r>
            <a:endParaRPr lang="ru-RU" altLang="ru-RU" sz="1400" u="sng" dirty="0">
              <a:solidFill>
                <a:srgbClr val="808080"/>
              </a:solidFill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132388" y="4356622"/>
            <a:ext cx="1968500" cy="368523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Лизинг полученный</a:t>
            </a:r>
          </a:p>
        </p:txBody>
      </p:sp>
      <p:sp>
        <p:nvSpPr>
          <p:cNvPr id="34" name="TextBox 114"/>
          <p:cNvSpPr txBox="1">
            <a:spLocks noChangeArrowheads="1"/>
          </p:cNvSpPr>
          <p:nvPr/>
        </p:nvSpPr>
        <p:spPr bwMode="auto">
          <a:xfrm>
            <a:off x="5187068" y="4048845"/>
            <a:ext cx="7521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u="sng" dirty="0">
                <a:solidFill>
                  <a:srgbClr val="808080"/>
                </a:solidFill>
              </a:rPr>
              <a:t>Лизинг</a:t>
            </a:r>
          </a:p>
        </p:txBody>
      </p:sp>
    </p:spTree>
    <p:extLst>
      <p:ext uri="{BB962C8B-B14F-4D97-AF65-F5344CB8AC3E}">
        <p14:creationId xmlns:p14="http://schemas.microsoft.com/office/powerpoint/2010/main" val="366799101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152400"/>
            <a:ext cx="6336109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Лимиты размещения средств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1940" y="2780929"/>
            <a:ext cx="3445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Для каждого банка из списка</a:t>
            </a:r>
          </a:p>
          <a:p>
            <a:r>
              <a:rPr lang="ru-RU" sz="1200" dirty="0"/>
              <a:t>задан лимит. Работа с документом может быть регламентирована в финансовой</a:t>
            </a:r>
          </a:p>
          <a:p>
            <a:r>
              <a:rPr lang="ru-RU" sz="1200" dirty="0"/>
              <a:t>политике группы компаний.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1721940" y="2862461"/>
            <a:ext cx="0" cy="720000"/>
          </a:xfrm>
          <a:prstGeom prst="lin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885628" y="2276872"/>
            <a:ext cx="288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Наш уровень доверия банку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1940" y="4293097"/>
            <a:ext cx="344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Анализ выполняется отчетом </a:t>
            </a:r>
          </a:p>
          <a:p>
            <a:r>
              <a:rPr lang="ru-RU" sz="1200" dirty="0"/>
              <a:t>«Лимиты размещения средств»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1720055" y="4310752"/>
            <a:ext cx="0" cy="468000"/>
          </a:xfrm>
          <a:prstGeom prst="lin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8" y="1628800"/>
            <a:ext cx="5570152" cy="350288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67854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ЦЕННЫЕ БУМАГИ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7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 стрелкой 69"/>
          <p:cNvCxnSpPr/>
          <p:nvPr/>
        </p:nvCxnSpPr>
        <p:spPr>
          <a:xfrm>
            <a:off x="6182638" y="4184887"/>
            <a:ext cx="2008625" cy="0"/>
          </a:xfrm>
          <a:prstGeom prst="straightConnector1">
            <a:avLst/>
          </a:prstGeom>
          <a:ln w="15875">
            <a:solidFill>
              <a:srgbClr val="F6BB4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6182638" y="2673113"/>
            <a:ext cx="2008625" cy="0"/>
          </a:xfrm>
          <a:prstGeom prst="straightConnector1">
            <a:avLst/>
          </a:prstGeom>
          <a:ln w="15875">
            <a:solidFill>
              <a:srgbClr val="14AA9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Операции с ценными бумагами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7136" y="1856268"/>
            <a:ext cx="4020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14AA96"/>
                </a:solidFill>
              </a:rPr>
              <a:t>Собственные биржевые ценные бумаги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5801" y="2872710"/>
            <a:ext cx="894773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14AA96"/>
                </a:solidFill>
              </a:rPr>
              <a:t>Эмитент</a:t>
            </a:r>
          </a:p>
        </p:txBody>
      </p:sp>
      <p:sp>
        <p:nvSpPr>
          <p:cNvPr id="7" name="Freeform 100"/>
          <p:cNvSpPr>
            <a:spLocks noChangeAspect="1" noEditPoints="1"/>
          </p:cNvSpPr>
          <p:nvPr/>
        </p:nvSpPr>
        <p:spPr bwMode="auto">
          <a:xfrm>
            <a:off x="4631298" y="2229934"/>
            <a:ext cx="223779" cy="574923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>
              <a:solidFill>
                <a:srgbClr val="14AA9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6681" y="2872710"/>
            <a:ext cx="1253360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14AA96"/>
                </a:solidFill>
              </a:rPr>
              <a:t>Андеррайтер</a:t>
            </a:r>
          </a:p>
        </p:txBody>
      </p:sp>
      <p:sp>
        <p:nvSpPr>
          <p:cNvPr id="11" name="Freeform 104"/>
          <p:cNvSpPr>
            <a:spLocks noChangeAspect="1" noEditPoints="1"/>
          </p:cNvSpPr>
          <p:nvPr/>
        </p:nvSpPr>
        <p:spPr bwMode="auto">
          <a:xfrm>
            <a:off x="5668819" y="2203758"/>
            <a:ext cx="269089" cy="607718"/>
          </a:xfrm>
          <a:custGeom>
            <a:avLst/>
            <a:gdLst>
              <a:gd name="T0" fmla="*/ 2147483647 w 2104"/>
              <a:gd name="T1" fmla="*/ 2147483647 h 4763"/>
              <a:gd name="T2" fmla="*/ 2147483647 w 2104"/>
              <a:gd name="T3" fmla="*/ 2147483647 h 4763"/>
              <a:gd name="T4" fmla="*/ 2147483647 w 2104"/>
              <a:gd name="T5" fmla="*/ 2147483647 h 4763"/>
              <a:gd name="T6" fmla="*/ 2147483647 w 2104"/>
              <a:gd name="T7" fmla="*/ 2147483647 h 4763"/>
              <a:gd name="T8" fmla="*/ 2147483647 w 2104"/>
              <a:gd name="T9" fmla="*/ 2147483647 h 4763"/>
              <a:gd name="T10" fmla="*/ 2147483647 w 2104"/>
              <a:gd name="T11" fmla="*/ 2147483647 h 4763"/>
              <a:gd name="T12" fmla="*/ 2147483647 w 2104"/>
              <a:gd name="T13" fmla="*/ 2147483647 h 4763"/>
              <a:gd name="T14" fmla="*/ 2147483647 w 2104"/>
              <a:gd name="T15" fmla="*/ 2147483647 h 4763"/>
              <a:gd name="T16" fmla="*/ 0 w 2104"/>
              <a:gd name="T17" fmla="*/ 2147483647 h 4763"/>
              <a:gd name="T18" fmla="*/ 2147483647 w 2104"/>
              <a:gd name="T19" fmla="*/ 2147483647 h 4763"/>
              <a:gd name="T20" fmla="*/ 2147483647 w 2104"/>
              <a:gd name="T21" fmla="*/ 2147483647 h 4763"/>
              <a:gd name="T22" fmla="*/ 2147483647 w 2104"/>
              <a:gd name="T23" fmla="*/ 2147483647 h 4763"/>
              <a:gd name="T24" fmla="*/ 2147483647 w 2104"/>
              <a:gd name="T25" fmla="*/ 2147483647 h 4763"/>
              <a:gd name="T26" fmla="*/ 2147483647 w 2104"/>
              <a:gd name="T27" fmla="*/ 2147483647 h 4763"/>
              <a:gd name="T28" fmla="*/ 2147483647 w 2104"/>
              <a:gd name="T29" fmla="*/ 2147483647 h 4763"/>
              <a:gd name="T30" fmla="*/ 2147483647 w 2104"/>
              <a:gd name="T31" fmla="*/ 2147483647 h 4763"/>
              <a:gd name="T32" fmla="*/ 2147483647 w 2104"/>
              <a:gd name="T33" fmla="*/ 2147483647 h 4763"/>
              <a:gd name="T34" fmla="*/ 2147483647 w 2104"/>
              <a:gd name="T35" fmla="*/ 2147483647 h 4763"/>
              <a:gd name="T36" fmla="*/ 2147483647 w 2104"/>
              <a:gd name="T37" fmla="*/ 2147483647 h 4763"/>
              <a:gd name="T38" fmla="*/ 2147483647 w 2104"/>
              <a:gd name="T39" fmla="*/ 2147483647 h 4763"/>
              <a:gd name="T40" fmla="*/ 2147483647 w 2104"/>
              <a:gd name="T41" fmla="*/ 2147483647 h 4763"/>
              <a:gd name="T42" fmla="*/ 2147483647 w 2104"/>
              <a:gd name="T43" fmla="*/ 0 h 4763"/>
              <a:gd name="T44" fmla="*/ 2147483647 w 2104"/>
              <a:gd name="T45" fmla="*/ 2147483647 h 4763"/>
              <a:gd name="T46" fmla="*/ 2147483647 w 2104"/>
              <a:gd name="T47" fmla="*/ 2147483647 h 4763"/>
              <a:gd name="T48" fmla="*/ 2147483647 w 2104"/>
              <a:gd name="T49" fmla="*/ 2147483647 h 4763"/>
              <a:gd name="T50" fmla="*/ 2147483647 w 2104"/>
              <a:gd name="T51" fmla="*/ 2147483647 h 4763"/>
              <a:gd name="T52" fmla="*/ 2147483647 w 2104"/>
              <a:gd name="T53" fmla="*/ 2147483647 h 4763"/>
              <a:gd name="T54" fmla="*/ 2147483647 w 2104"/>
              <a:gd name="T55" fmla="*/ 2147483647 h 4763"/>
              <a:gd name="T56" fmla="*/ 2147483647 w 2104"/>
              <a:gd name="T57" fmla="*/ 2147483647 h 4763"/>
              <a:gd name="T58" fmla="*/ 2147483647 w 2104"/>
              <a:gd name="T59" fmla="*/ 2147483647 h 4763"/>
              <a:gd name="T60" fmla="*/ 2147483647 w 2104"/>
              <a:gd name="T61" fmla="*/ 2147483647 h 4763"/>
              <a:gd name="T62" fmla="*/ 2147483647 w 2104"/>
              <a:gd name="T63" fmla="*/ 2147483647 h 4763"/>
              <a:gd name="T64" fmla="*/ 2147483647 w 2104"/>
              <a:gd name="T65" fmla="*/ 2147483647 h 4763"/>
              <a:gd name="T66" fmla="*/ 2147483647 w 2104"/>
              <a:gd name="T67" fmla="*/ 2147483647 h 4763"/>
              <a:gd name="T68" fmla="*/ 2147483647 w 2104"/>
              <a:gd name="T69" fmla="*/ 2147483647 h 4763"/>
              <a:gd name="T70" fmla="*/ 2147483647 w 2104"/>
              <a:gd name="T71" fmla="*/ 2147483647 h 4763"/>
              <a:gd name="T72" fmla="*/ 2147483647 w 2104"/>
              <a:gd name="T73" fmla="*/ 2147483647 h 4763"/>
              <a:gd name="T74" fmla="*/ 2147483647 w 2104"/>
              <a:gd name="T75" fmla="*/ 2147483647 h 4763"/>
              <a:gd name="T76" fmla="*/ 2147483647 w 2104"/>
              <a:gd name="T77" fmla="*/ 2147483647 h 4763"/>
              <a:gd name="T78" fmla="*/ 2147483647 w 2104"/>
              <a:gd name="T79" fmla="*/ 2147483647 h 4763"/>
              <a:gd name="T80" fmla="*/ 2147483647 w 2104"/>
              <a:gd name="T81" fmla="*/ 2147483647 h 4763"/>
              <a:gd name="T82" fmla="*/ 2147483647 w 2104"/>
              <a:gd name="T83" fmla="*/ 2147483647 h 4763"/>
              <a:gd name="T84" fmla="*/ 2147483647 w 2104"/>
              <a:gd name="T85" fmla="*/ 2147483647 h 4763"/>
              <a:gd name="T86" fmla="*/ 2147483647 w 2104"/>
              <a:gd name="T87" fmla="*/ 2147483647 h 4763"/>
              <a:gd name="T88" fmla="*/ 2147483647 w 2104"/>
              <a:gd name="T89" fmla="*/ 2147483647 h 4763"/>
              <a:gd name="T90" fmla="*/ 2147483647 w 2104"/>
              <a:gd name="T91" fmla="*/ 2147483647 h 4763"/>
              <a:gd name="T92" fmla="*/ 2147483647 w 2104"/>
              <a:gd name="T93" fmla="*/ 2147483647 h 4763"/>
              <a:gd name="T94" fmla="*/ 2147483647 w 2104"/>
              <a:gd name="T95" fmla="*/ 2147483647 h 4763"/>
              <a:gd name="T96" fmla="*/ 2147483647 w 2104"/>
              <a:gd name="T97" fmla="*/ 2147483647 h 4763"/>
              <a:gd name="T98" fmla="*/ 2147483647 w 2104"/>
              <a:gd name="T99" fmla="*/ 2147483647 h 4763"/>
              <a:gd name="T100" fmla="*/ 2147483647 w 2104"/>
              <a:gd name="T101" fmla="*/ 2147483647 h 4763"/>
              <a:gd name="T102" fmla="*/ 2147483647 w 2104"/>
              <a:gd name="T103" fmla="*/ 2147483647 h 4763"/>
              <a:gd name="T104" fmla="*/ 2147483647 w 2104"/>
              <a:gd name="T105" fmla="*/ 2147483647 h 4763"/>
              <a:gd name="T106" fmla="*/ 2147483647 w 2104"/>
              <a:gd name="T107" fmla="*/ 2147483647 h 4763"/>
              <a:gd name="T108" fmla="*/ 2147483647 w 2104"/>
              <a:gd name="T109" fmla="*/ 2147483647 h 4763"/>
              <a:gd name="T110" fmla="*/ 2147483647 w 2104"/>
              <a:gd name="T111" fmla="*/ 2147483647 h 4763"/>
              <a:gd name="T112" fmla="*/ 2147483647 w 2104"/>
              <a:gd name="T113" fmla="*/ 2147483647 h 4763"/>
              <a:gd name="T114" fmla="*/ 2147483647 w 2104"/>
              <a:gd name="T115" fmla="*/ 2147483647 h 4763"/>
              <a:gd name="T116" fmla="*/ 2147483647 w 2104"/>
              <a:gd name="T117" fmla="*/ 2147483647 h 4763"/>
              <a:gd name="T118" fmla="*/ 2147483647 w 2104"/>
              <a:gd name="T119" fmla="*/ 2147483647 h 4763"/>
              <a:gd name="T120" fmla="*/ 2147483647 w 2104"/>
              <a:gd name="T121" fmla="*/ 2147483647 h 4763"/>
              <a:gd name="T122" fmla="*/ 2147483647 w 2104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04"/>
              <a:gd name="T187" fmla="*/ 0 h 4763"/>
              <a:gd name="T188" fmla="*/ 2104 w 2104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04" h="4763">
                <a:moveTo>
                  <a:pt x="1807" y="3008"/>
                </a:moveTo>
                <a:lnTo>
                  <a:pt x="1901" y="3008"/>
                </a:lnTo>
                <a:lnTo>
                  <a:pt x="1901" y="3933"/>
                </a:lnTo>
                <a:lnTo>
                  <a:pt x="1752" y="3933"/>
                </a:lnTo>
                <a:lnTo>
                  <a:pt x="1752" y="3012"/>
                </a:lnTo>
                <a:lnTo>
                  <a:pt x="1752" y="3008"/>
                </a:lnTo>
                <a:lnTo>
                  <a:pt x="1752" y="2835"/>
                </a:lnTo>
                <a:lnTo>
                  <a:pt x="1475" y="2835"/>
                </a:lnTo>
                <a:lnTo>
                  <a:pt x="1475" y="2782"/>
                </a:lnTo>
                <a:lnTo>
                  <a:pt x="1807" y="2782"/>
                </a:lnTo>
                <a:lnTo>
                  <a:pt x="1807" y="3008"/>
                </a:lnTo>
                <a:close/>
                <a:moveTo>
                  <a:pt x="1954" y="3008"/>
                </a:moveTo>
                <a:lnTo>
                  <a:pt x="2104" y="3008"/>
                </a:lnTo>
                <a:lnTo>
                  <a:pt x="2104" y="3933"/>
                </a:lnTo>
                <a:lnTo>
                  <a:pt x="1954" y="3933"/>
                </a:lnTo>
                <a:lnTo>
                  <a:pt x="1954" y="3008"/>
                </a:lnTo>
                <a:close/>
                <a:moveTo>
                  <a:pt x="1694" y="3008"/>
                </a:moveTo>
                <a:lnTo>
                  <a:pt x="1694" y="3933"/>
                </a:lnTo>
                <a:lnTo>
                  <a:pt x="1381" y="3933"/>
                </a:lnTo>
                <a:lnTo>
                  <a:pt x="1342" y="4763"/>
                </a:lnTo>
                <a:lnTo>
                  <a:pt x="896" y="4763"/>
                </a:lnTo>
                <a:lnTo>
                  <a:pt x="896" y="2726"/>
                </a:lnTo>
                <a:lnTo>
                  <a:pt x="843" y="2726"/>
                </a:lnTo>
                <a:lnTo>
                  <a:pt x="843" y="4763"/>
                </a:lnTo>
                <a:lnTo>
                  <a:pt x="397" y="4763"/>
                </a:lnTo>
                <a:lnTo>
                  <a:pt x="325" y="3219"/>
                </a:lnTo>
                <a:lnTo>
                  <a:pt x="151" y="3077"/>
                </a:lnTo>
                <a:lnTo>
                  <a:pt x="82" y="2792"/>
                </a:lnTo>
                <a:lnTo>
                  <a:pt x="137" y="2792"/>
                </a:lnTo>
                <a:lnTo>
                  <a:pt x="199" y="3046"/>
                </a:lnTo>
                <a:lnTo>
                  <a:pt x="323" y="3147"/>
                </a:lnTo>
                <a:lnTo>
                  <a:pt x="304" y="2739"/>
                </a:lnTo>
                <a:lnTo>
                  <a:pt x="299" y="2739"/>
                </a:lnTo>
                <a:lnTo>
                  <a:pt x="0" y="2739"/>
                </a:lnTo>
                <a:lnTo>
                  <a:pt x="0" y="1086"/>
                </a:lnTo>
                <a:lnTo>
                  <a:pt x="0" y="1065"/>
                </a:lnTo>
                <a:lnTo>
                  <a:pt x="4" y="1046"/>
                </a:lnTo>
                <a:lnTo>
                  <a:pt x="9" y="1029"/>
                </a:lnTo>
                <a:lnTo>
                  <a:pt x="16" y="1012"/>
                </a:lnTo>
                <a:lnTo>
                  <a:pt x="24" y="997"/>
                </a:lnTo>
                <a:lnTo>
                  <a:pt x="35" y="984"/>
                </a:lnTo>
                <a:lnTo>
                  <a:pt x="46" y="971"/>
                </a:lnTo>
                <a:lnTo>
                  <a:pt x="58" y="959"/>
                </a:lnTo>
                <a:lnTo>
                  <a:pt x="73" y="948"/>
                </a:lnTo>
                <a:lnTo>
                  <a:pt x="89" y="939"/>
                </a:lnTo>
                <a:lnTo>
                  <a:pt x="105" y="929"/>
                </a:lnTo>
                <a:lnTo>
                  <a:pt x="123" y="922"/>
                </a:lnTo>
                <a:lnTo>
                  <a:pt x="161" y="904"/>
                </a:lnTo>
                <a:lnTo>
                  <a:pt x="200" y="890"/>
                </a:lnTo>
                <a:lnTo>
                  <a:pt x="605" y="744"/>
                </a:lnTo>
                <a:lnTo>
                  <a:pt x="737" y="1523"/>
                </a:lnTo>
                <a:lnTo>
                  <a:pt x="806" y="918"/>
                </a:lnTo>
                <a:lnTo>
                  <a:pt x="789" y="910"/>
                </a:lnTo>
                <a:lnTo>
                  <a:pt x="773" y="899"/>
                </a:lnTo>
                <a:lnTo>
                  <a:pt x="759" y="886"/>
                </a:lnTo>
                <a:lnTo>
                  <a:pt x="749" y="871"/>
                </a:lnTo>
                <a:lnTo>
                  <a:pt x="850" y="775"/>
                </a:lnTo>
                <a:lnTo>
                  <a:pt x="950" y="871"/>
                </a:lnTo>
                <a:lnTo>
                  <a:pt x="940" y="886"/>
                </a:lnTo>
                <a:lnTo>
                  <a:pt x="927" y="899"/>
                </a:lnTo>
                <a:lnTo>
                  <a:pt x="911" y="910"/>
                </a:lnTo>
                <a:lnTo>
                  <a:pt x="895" y="918"/>
                </a:lnTo>
                <a:lnTo>
                  <a:pt x="962" y="1523"/>
                </a:lnTo>
                <a:lnTo>
                  <a:pt x="1094" y="744"/>
                </a:lnTo>
                <a:lnTo>
                  <a:pt x="1499" y="890"/>
                </a:lnTo>
                <a:lnTo>
                  <a:pt x="1539" y="904"/>
                </a:lnTo>
                <a:lnTo>
                  <a:pt x="1577" y="922"/>
                </a:lnTo>
                <a:lnTo>
                  <a:pt x="1594" y="929"/>
                </a:lnTo>
                <a:lnTo>
                  <a:pt x="1610" y="939"/>
                </a:lnTo>
                <a:lnTo>
                  <a:pt x="1626" y="948"/>
                </a:lnTo>
                <a:lnTo>
                  <a:pt x="1641" y="959"/>
                </a:lnTo>
                <a:lnTo>
                  <a:pt x="1654" y="971"/>
                </a:lnTo>
                <a:lnTo>
                  <a:pt x="1666" y="984"/>
                </a:lnTo>
                <a:lnTo>
                  <a:pt x="1675" y="997"/>
                </a:lnTo>
                <a:lnTo>
                  <a:pt x="1685" y="1012"/>
                </a:lnTo>
                <a:lnTo>
                  <a:pt x="1691" y="1029"/>
                </a:lnTo>
                <a:lnTo>
                  <a:pt x="1696" y="1046"/>
                </a:lnTo>
                <a:lnTo>
                  <a:pt x="1699" y="1065"/>
                </a:lnTo>
                <a:lnTo>
                  <a:pt x="1700" y="1086"/>
                </a:lnTo>
                <a:lnTo>
                  <a:pt x="1700" y="2739"/>
                </a:lnTo>
                <a:lnTo>
                  <a:pt x="1435" y="2739"/>
                </a:lnTo>
                <a:lnTo>
                  <a:pt x="1423" y="3008"/>
                </a:lnTo>
                <a:lnTo>
                  <a:pt x="1694" y="3008"/>
                </a:lnTo>
                <a:close/>
                <a:moveTo>
                  <a:pt x="840" y="0"/>
                </a:moveTo>
                <a:lnTo>
                  <a:pt x="840" y="0"/>
                </a:lnTo>
                <a:lnTo>
                  <a:pt x="868" y="1"/>
                </a:lnTo>
                <a:lnTo>
                  <a:pt x="895" y="7"/>
                </a:lnTo>
                <a:lnTo>
                  <a:pt x="921" y="13"/>
                </a:lnTo>
                <a:lnTo>
                  <a:pt x="945" y="24"/>
                </a:lnTo>
                <a:lnTo>
                  <a:pt x="969" y="37"/>
                </a:lnTo>
                <a:lnTo>
                  <a:pt x="990" y="52"/>
                </a:lnTo>
                <a:lnTo>
                  <a:pt x="1012" y="69"/>
                </a:lnTo>
                <a:lnTo>
                  <a:pt x="1030" y="89"/>
                </a:lnTo>
                <a:lnTo>
                  <a:pt x="1047" y="110"/>
                </a:lnTo>
                <a:lnTo>
                  <a:pt x="1062" y="133"/>
                </a:lnTo>
                <a:lnTo>
                  <a:pt x="1075" y="157"/>
                </a:lnTo>
                <a:lnTo>
                  <a:pt x="1087" y="183"/>
                </a:lnTo>
                <a:lnTo>
                  <a:pt x="1095" y="210"/>
                </a:lnTo>
                <a:lnTo>
                  <a:pt x="1102" y="238"/>
                </a:lnTo>
                <a:lnTo>
                  <a:pt x="1106" y="267"/>
                </a:lnTo>
                <a:lnTo>
                  <a:pt x="1107" y="297"/>
                </a:lnTo>
                <a:lnTo>
                  <a:pt x="1108" y="340"/>
                </a:lnTo>
                <a:lnTo>
                  <a:pt x="1108" y="370"/>
                </a:lnTo>
                <a:lnTo>
                  <a:pt x="1107" y="381"/>
                </a:lnTo>
                <a:lnTo>
                  <a:pt x="1106" y="385"/>
                </a:lnTo>
                <a:lnTo>
                  <a:pt x="1104" y="414"/>
                </a:lnTo>
                <a:lnTo>
                  <a:pt x="1100" y="442"/>
                </a:lnTo>
                <a:lnTo>
                  <a:pt x="1094" y="469"/>
                </a:lnTo>
                <a:lnTo>
                  <a:pt x="1085" y="494"/>
                </a:lnTo>
                <a:lnTo>
                  <a:pt x="1074" y="519"/>
                </a:lnTo>
                <a:lnTo>
                  <a:pt x="1061" y="542"/>
                </a:lnTo>
                <a:lnTo>
                  <a:pt x="1045" y="563"/>
                </a:lnTo>
                <a:lnTo>
                  <a:pt x="1027" y="583"/>
                </a:lnTo>
                <a:lnTo>
                  <a:pt x="1009" y="602"/>
                </a:lnTo>
                <a:lnTo>
                  <a:pt x="988" y="617"/>
                </a:lnTo>
                <a:lnTo>
                  <a:pt x="966" y="632"/>
                </a:lnTo>
                <a:lnTo>
                  <a:pt x="942" y="644"/>
                </a:lnTo>
                <a:lnTo>
                  <a:pt x="919" y="653"/>
                </a:lnTo>
                <a:lnTo>
                  <a:pt x="893" y="660"/>
                </a:lnTo>
                <a:lnTo>
                  <a:pt x="867" y="664"/>
                </a:lnTo>
                <a:lnTo>
                  <a:pt x="840" y="665"/>
                </a:lnTo>
                <a:lnTo>
                  <a:pt x="814" y="664"/>
                </a:lnTo>
                <a:lnTo>
                  <a:pt x="787" y="660"/>
                </a:lnTo>
                <a:lnTo>
                  <a:pt x="762" y="653"/>
                </a:lnTo>
                <a:lnTo>
                  <a:pt x="738" y="644"/>
                </a:lnTo>
                <a:lnTo>
                  <a:pt x="714" y="632"/>
                </a:lnTo>
                <a:lnTo>
                  <a:pt x="693" y="617"/>
                </a:lnTo>
                <a:lnTo>
                  <a:pt x="672" y="602"/>
                </a:lnTo>
                <a:lnTo>
                  <a:pt x="653" y="583"/>
                </a:lnTo>
                <a:lnTo>
                  <a:pt x="636" y="563"/>
                </a:lnTo>
                <a:lnTo>
                  <a:pt x="620" y="542"/>
                </a:lnTo>
                <a:lnTo>
                  <a:pt x="607" y="519"/>
                </a:lnTo>
                <a:lnTo>
                  <a:pt x="596" y="494"/>
                </a:lnTo>
                <a:lnTo>
                  <a:pt x="587" y="469"/>
                </a:lnTo>
                <a:lnTo>
                  <a:pt x="580" y="442"/>
                </a:lnTo>
                <a:lnTo>
                  <a:pt x="576" y="414"/>
                </a:lnTo>
                <a:lnTo>
                  <a:pt x="573" y="385"/>
                </a:lnTo>
                <a:lnTo>
                  <a:pt x="573" y="381"/>
                </a:lnTo>
                <a:lnTo>
                  <a:pt x="572" y="370"/>
                </a:lnTo>
                <a:lnTo>
                  <a:pt x="572" y="340"/>
                </a:lnTo>
                <a:lnTo>
                  <a:pt x="573" y="297"/>
                </a:lnTo>
                <a:lnTo>
                  <a:pt x="575" y="267"/>
                </a:lnTo>
                <a:lnTo>
                  <a:pt x="579" y="238"/>
                </a:lnTo>
                <a:lnTo>
                  <a:pt x="585" y="210"/>
                </a:lnTo>
                <a:lnTo>
                  <a:pt x="593" y="183"/>
                </a:lnTo>
                <a:lnTo>
                  <a:pt x="605" y="157"/>
                </a:lnTo>
                <a:lnTo>
                  <a:pt x="619" y="133"/>
                </a:lnTo>
                <a:lnTo>
                  <a:pt x="633" y="110"/>
                </a:lnTo>
                <a:lnTo>
                  <a:pt x="650" y="89"/>
                </a:lnTo>
                <a:lnTo>
                  <a:pt x="669" y="69"/>
                </a:lnTo>
                <a:lnTo>
                  <a:pt x="689" y="52"/>
                </a:lnTo>
                <a:lnTo>
                  <a:pt x="712" y="37"/>
                </a:lnTo>
                <a:lnTo>
                  <a:pt x="735" y="24"/>
                </a:lnTo>
                <a:lnTo>
                  <a:pt x="759" y="13"/>
                </a:lnTo>
                <a:lnTo>
                  <a:pt x="786" y="7"/>
                </a:lnTo>
                <a:lnTo>
                  <a:pt x="812" y="1"/>
                </a:lnTo>
                <a:lnTo>
                  <a:pt x="840" y="0"/>
                </a:lnTo>
                <a:close/>
                <a:moveTo>
                  <a:pt x="639" y="218"/>
                </a:moveTo>
                <a:lnTo>
                  <a:pt x="639" y="218"/>
                </a:lnTo>
                <a:lnTo>
                  <a:pt x="633" y="236"/>
                </a:lnTo>
                <a:lnTo>
                  <a:pt x="629" y="256"/>
                </a:lnTo>
                <a:lnTo>
                  <a:pt x="628" y="276"/>
                </a:lnTo>
                <a:lnTo>
                  <a:pt x="627" y="297"/>
                </a:lnTo>
                <a:lnTo>
                  <a:pt x="627" y="368"/>
                </a:lnTo>
                <a:lnTo>
                  <a:pt x="628" y="394"/>
                </a:lnTo>
                <a:lnTo>
                  <a:pt x="631" y="418"/>
                </a:lnTo>
                <a:lnTo>
                  <a:pt x="636" y="442"/>
                </a:lnTo>
                <a:lnTo>
                  <a:pt x="644" y="465"/>
                </a:lnTo>
                <a:lnTo>
                  <a:pt x="653" y="486"/>
                </a:lnTo>
                <a:lnTo>
                  <a:pt x="664" y="506"/>
                </a:lnTo>
                <a:lnTo>
                  <a:pt x="676" y="525"/>
                </a:lnTo>
                <a:lnTo>
                  <a:pt x="690" y="542"/>
                </a:lnTo>
                <a:lnTo>
                  <a:pt x="706" y="558"/>
                </a:lnTo>
                <a:lnTo>
                  <a:pt x="722" y="572"/>
                </a:lnTo>
                <a:lnTo>
                  <a:pt x="739" y="584"/>
                </a:lnTo>
                <a:lnTo>
                  <a:pt x="758" y="594"/>
                </a:lnTo>
                <a:lnTo>
                  <a:pt x="778" y="602"/>
                </a:lnTo>
                <a:lnTo>
                  <a:pt x="798" y="608"/>
                </a:lnTo>
                <a:lnTo>
                  <a:pt x="819" y="611"/>
                </a:lnTo>
                <a:lnTo>
                  <a:pt x="840" y="612"/>
                </a:lnTo>
                <a:lnTo>
                  <a:pt x="862" y="611"/>
                </a:lnTo>
                <a:lnTo>
                  <a:pt x="883" y="608"/>
                </a:lnTo>
                <a:lnTo>
                  <a:pt x="903" y="602"/>
                </a:lnTo>
                <a:lnTo>
                  <a:pt x="923" y="594"/>
                </a:lnTo>
                <a:lnTo>
                  <a:pt x="941" y="584"/>
                </a:lnTo>
                <a:lnTo>
                  <a:pt x="958" y="572"/>
                </a:lnTo>
                <a:lnTo>
                  <a:pt x="974" y="558"/>
                </a:lnTo>
                <a:lnTo>
                  <a:pt x="990" y="542"/>
                </a:lnTo>
                <a:lnTo>
                  <a:pt x="1004" y="525"/>
                </a:lnTo>
                <a:lnTo>
                  <a:pt x="1017" y="506"/>
                </a:lnTo>
                <a:lnTo>
                  <a:pt x="1027" y="486"/>
                </a:lnTo>
                <a:lnTo>
                  <a:pt x="1037" y="465"/>
                </a:lnTo>
                <a:lnTo>
                  <a:pt x="1043" y="442"/>
                </a:lnTo>
                <a:lnTo>
                  <a:pt x="1049" y="418"/>
                </a:lnTo>
                <a:lnTo>
                  <a:pt x="1053" y="394"/>
                </a:lnTo>
                <a:lnTo>
                  <a:pt x="1054" y="368"/>
                </a:lnTo>
                <a:lnTo>
                  <a:pt x="1054" y="297"/>
                </a:lnTo>
                <a:lnTo>
                  <a:pt x="1053" y="274"/>
                </a:lnTo>
                <a:lnTo>
                  <a:pt x="1050" y="252"/>
                </a:lnTo>
                <a:lnTo>
                  <a:pt x="1046" y="230"/>
                </a:lnTo>
                <a:lnTo>
                  <a:pt x="1039" y="208"/>
                </a:lnTo>
                <a:lnTo>
                  <a:pt x="1033" y="199"/>
                </a:lnTo>
                <a:lnTo>
                  <a:pt x="1025" y="190"/>
                </a:lnTo>
                <a:lnTo>
                  <a:pt x="1015" y="181"/>
                </a:lnTo>
                <a:lnTo>
                  <a:pt x="1006" y="173"/>
                </a:lnTo>
                <a:lnTo>
                  <a:pt x="996" y="165"/>
                </a:lnTo>
                <a:lnTo>
                  <a:pt x="985" y="158"/>
                </a:lnTo>
                <a:lnTo>
                  <a:pt x="962" y="146"/>
                </a:lnTo>
                <a:lnTo>
                  <a:pt x="950" y="159"/>
                </a:lnTo>
                <a:lnTo>
                  <a:pt x="937" y="171"/>
                </a:lnTo>
                <a:lnTo>
                  <a:pt x="923" y="182"/>
                </a:lnTo>
                <a:lnTo>
                  <a:pt x="908" y="191"/>
                </a:lnTo>
                <a:lnTo>
                  <a:pt x="891" y="198"/>
                </a:lnTo>
                <a:lnTo>
                  <a:pt x="873" y="203"/>
                </a:lnTo>
                <a:lnTo>
                  <a:pt x="855" y="206"/>
                </a:lnTo>
                <a:lnTo>
                  <a:pt x="835" y="207"/>
                </a:lnTo>
                <a:lnTo>
                  <a:pt x="818" y="206"/>
                </a:lnTo>
                <a:lnTo>
                  <a:pt x="799" y="203"/>
                </a:lnTo>
                <a:lnTo>
                  <a:pt x="782" y="198"/>
                </a:lnTo>
                <a:lnTo>
                  <a:pt x="766" y="191"/>
                </a:lnTo>
                <a:lnTo>
                  <a:pt x="751" y="183"/>
                </a:lnTo>
                <a:lnTo>
                  <a:pt x="737" y="174"/>
                </a:lnTo>
                <a:lnTo>
                  <a:pt x="723" y="162"/>
                </a:lnTo>
                <a:lnTo>
                  <a:pt x="712" y="150"/>
                </a:lnTo>
                <a:lnTo>
                  <a:pt x="689" y="162"/>
                </a:lnTo>
                <a:lnTo>
                  <a:pt x="680" y="170"/>
                </a:lnTo>
                <a:lnTo>
                  <a:pt x="669" y="178"/>
                </a:lnTo>
                <a:lnTo>
                  <a:pt x="660" y="187"/>
                </a:lnTo>
                <a:lnTo>
                  <a:pt x="652" y="197"/>
                </a:lnTo>
                <a:lnTo>
                  <a:pt x="645" y="206"/>
                </a:lnTo>
                <a:lnTo>
                  <a:pt x="639" y="218"/>
                </a:lnTo>
                <a:close/>
              </a:path>
            </a:pathLst>
          </a:custGeom>
          <a:solidFill>
            <a:srgbClr val="14AA96"/>
          </a:solidFill>
          <a:ln>
            <a:noFill/>
          </a:ln>
        </p:spPr>
        <p:txBody>
          <a:bodyPr/>
          <a:lstStyle/>
          <a:p>
            <a:endParaRPr lang="ru-RU" sz="1500">
              <a:solidFill>
                <a:srgbClr val="14AA96"/>
              </a:solidFill>
            </a:endParaRPr>
          </a:p>
        </p:txBody>
      </p:sp>
      <p:sp>
        <p:nvSpPr>
          <p:cNvPr id="12" name="Freeform 92"/>
          <p:cNvSpPr>
            <a:spLocks noChangeAspect="1" noEditPoints="1"/>
          </p:cNvSpPr>
          <p:nvPr/>
        </p:nvSpPr>
        <p:spPr bwMode="auto">
          <a:xfrm>
            <a:off x="8276387" y="2187186"/>
            <a:ext cx="520101" cy="613153"/>
          </a:xfrm>
          <a:custGeom>
            <a:avLst/>
            <a:gdLst>
              <a:gd name="T0" fmla="*/ 2147483647 w 3994"/>
              <a:gd name="T1" fmla="*/ 2147483647 h 4711"/>
              <a:gd name="T2" fmla="*/ 2147483647 w 3994"/>
              <a:gd name="T3" fmla="*/ 2147483647 h 4711"/>
              <a:gd name="T4" fmla="*/ 2147483647 w 3994"/>
              <a:gd name="T5" fmla="*/ 2147483647 h 4711"/>
              <a:gd name="T6" fmla="*/ 2147483647 w 3994"/>
              <a:gd name="T7" fmla="*/ 2147483647 h 4711"/>
              <a:gd name="T8" fmla="*/ 2147483647 w 3994"/>
              <a:gd name="T9" fmla="*/ 2147483647 h 4711"/>
              <a:gd name="T10" fmla="*/ 2147483647 w 3994"/>
              <a:gd name="T11" fmla="*/ 2147483647 h 4711"/>
              <a:gd name="T12" fmla="*/ 2147483647 w 3994"/>
              <a:gd name="T13" fmla="*/ 2147483647 h 4711"/>
              <a:gd name="T14" fmla="*/ 2147483647 w 3994"/>
              <a:gd name="T15" fmla="*/ 2147483647 h 4711"/>
              <a:gd name="T16" fmla="*/ 2147483647 w 3994"/>
              <a:gd name="T17" fmla="*/ 2147483647 h 4711"/>
              <a:gd name="T18" fmla="*/ 2147483647 w 3994"/>
              <a:gd name="T19" fmla="*/ 2147483647 h 4711"/>
              <a:gd name="T20" fmla="*/ 2147483647 w 3994"/>
              <a:gd name="T21" fmla="*/ 2147483647 h 4711"/>
              <a:gd name="T22" fmla="*/ 2147483647 w 3994"/>
              <a:gd name="T23" fmla="*/ 2147483647 h 4711"/>
              <a:gd name="T24" fmla="*/ 2147483647 w 3994"/>
              <a:gd name="T25" fmla="*/ 2147483647 h 4711"/>
              <a:gd name="T26" fmla="*/ 2147483647 w 3994"/>
              <a:gd name="T27" fmla="*/ 2147483647 h 4711"/>
              <a:gd name="T28" fmla="*/ 2147483647 w 3994"/>
              <a:gd name="T29" fmla="*/ 2147483647 h 4711"/>
              <a:gd name="T30" fmla="*/ 2147483647 w 3994"/>
              <a:gd name="T31" fmla="*/ 2147483647 h 4711"/>
              <a:gd name="T32" fmla="*/ 2147483647 w 3994"/>
              <a:gd name="T33" fmla="*/ 2147483647 h 4711"/>
              <a:gd name="T34" fmla="*/ 2147483647 w 3994"/>
              <a:gd name="T35" fmla="*/ 2147483647 h 4711"/>
              <a:gd name="T36" fmla="*/ 2147483647 w 3994"/>
              <a:gd name="T37" fmla="*/ 2147483647 h 4711"/>
              <a:gd name="T38" fmla="*/ 2147483647 w 3994"/>
              <a:gd name="T39" fmla="*/ 2147483647 h 4711"/>
              <a:gd name="T40" fmla="*/ 2147483647 w 3994"/>
              <a:gd name="T41" fmla="*/ 2147483647 h 4711"/>
              <a:gd name="T42" fmla="*/ 2147483647 w 3994"/>
              <a:gd name="T43" fmla="*/ 2147483647 h 4711"/>
              <a:gd name="T44" fmla="*/ 2147483647 w 3994"/>
              <a:gd name="T45" fmla="*/ 2147483647 h 4711"/>
              <a:gd name="T46" fmla="*/ 2147483647 w 3994"/>
              <a:gd name="T47" fmla="*/ 2147483647 h 4711"/>
              <a:gd name="T48" fmla="*/ 2147483647 w 3994"/>
              <a:gd name="T49" fmla="*/ 2147483647 h 4711"/>
              <a:gd name="T50" fmla="*/ 2147483647 w 3994"/>
              <a:gd name="T51" fmla="*/ 2147483647 h 4711"/>
              <a:gd name="T52" fmla="*/ 2147483647 w 3994"/>
              <a:gd name="T53" fmla="*/ 2147483647 h 4711"/>
              <a:gd name="T54" fmla="*/ 2147483647 w 3994"/>
              <a:gd name="T55" fmla="*/ 2147483647 h 4711"/>
              <a:gd name="T56" fmla="*/ 2147483647 w 3994"/>
              <a:gd name="T57" fmla="*/ 2147483647 h 4711"/>
              <a:gd name="T58" fmla="*/ 2147483647 w 3994"/>
              <a:gd name="T59" fmla="*/ 2147483647 h 4711"/>
              <a:gd name="T60" fmla="*/ 2147483647 w 3994"/>
              <a:gd name="T61" fmla="*/ 2147483647 h 4711"/>
              <a:gd name="T62" fmla="*/ 2147483647 w 3994"/>
              <a:gd name="T63" fmla="*/ 2147483647 h 4711"/>
              <a:gd name="T64" fmla="*/ 2147483647 w 3994"/>
              <a:gd name="T65" fmla="*/ 2147483647 h 4711"/>
              <a:gd name="T66" fmla="*/ 2147483647 w 3994"/>
              <a:gd name="T67" fmla="*/ 2147483647 h 4711"/>
              <a:gd name="T68" fmla="*/ 2147483647 w 3994"/>
              <a:gd name="T69" fmla="*/ 2147483647 h 4711"/>
              <a:gd name="T70" fmla="*/ 2147483647 w 3994"/>
              <a:gd name="T71" fmla="*/ 2147483647 h 4711"/>
              <a:gd name="T72" fmla="*/ 2147483647 w 3994"/>
              <a:gd name="T73" fmla="*/ 2147483647 h 4711"/>
              <a:gd name="T74" fmla="*/ 2147483647 w 3994"/>
              <a:gd name="T75" fmla="*/ 2147483647 h 4711"/>
              <a:gd name="T76" fmla="*/ 2147483647 w 3994"/>
              <a:gd name="T77" fmla="*/ 2147483647 h 4711"/>
              <a:gd name="T78" fmla="*/ 2147483647 w 3994"/>
              <a:gd name="T79" fmla="*/ 2147483647 h 4711"/>
              <a:gd name="T80" fmla="*/ 2147483647 w 3994"/>
              <a:gd name="T81" fmla="*/ 2147483647 h 4711"/>
              <a:gd name="T82" fmla="*/ 2147483647 w 3994"/>
              <a:gd name="T83" fmla="*/ 2147483647 h 4711"/>
              <a:gd name="T84" fmla="*/ 2147483647 w 3994"/>
              <a:gd name="T85" fmla="*/ 2147483647 h 4711"/>
              <a:gd name="T86" fmla="*/ 2147483647 w 3994"/>
              <a:gd name="T87" fmla="*/ 2147483647 h 4711"/>
              <a:gd name="T88" fmla="*/ 2147483647 w 3994"/>
              <a:gd name="T89" fmla="*/ 2147483647 h 4711"/>
              <a:gd name="T90" fmla="*/ 2147483647 w 3994"/>
              <a:gd name="T91" fmla="*/ 2147483647 h 4711"/>
              <a:gd name="T92" fmla="*/ 2147483647 w 3994"/>
              <a:gd name="T93" fmla="*/ 2147483647 h 4711"/>
              <a:gd name="T94" fmla="*/ 2147483647 w 3994"/>
              <a:gd name="T95" fmla="*/ 2147483647 h 4711"/>
              <a:gd name="T96" fmla="*/ 2147483647 w 3994"/>
              <a:gd name="T97" fmla="*/ 2147483647 h 4711"/>
              <a:gd name="T98" fmla="*/ 2147483647 w 3994"/>
              <a:gd name="T99" fmla="*/ 2147483647 h 4711"/>
              <a:gd name="T100" fmla="*/ 2147483647 w 3994"/>
              <a:gd name="T101" fmla="*/ 2147483647 h 4711"/>
              <a:gd name="T102" fmla="*/ 2147483647 w 3994"/>
              <a:gd name="T103" fmla="*/ 2147483647 h 4711"/>
              <a:gd name="T104" fmla="*/ 2147483647 w 3994"/>
              <a:gd name="T105" fmla="*/ 2147483647 h 4711"/>
              <a:gd name="T106" fmla="*/ 2147483647 w 3994"/>
              <a:gd name="T107" fmla="*/ 2147483647 h 4711"/>
              <a:gd name="T108" fmla="*/ 2147483647 w 3994"/>
              <a:gd name="T109" fmla="*/ 2147483647 h 4711"/>
              <a:gd name="T110" fmla="*/ 2147483647 w 3994"/>
              <a:gd name="T111" fmla="*/ 2147483647 h 4711"/>
              <a:gd name="T112" fmla="*/ 2147483647 w 3994"/>
              <a:gd name="T113" fmla="*/ 2147483647 h 4711"/>
              <a:gd name="T114" fmla="*/ 2147483647 w 3994"/>
              <a:gd name="T115" fmla="*/ 2147483647 h 4711"/>
              <a:gd name="T116" fmla="*/ 2147483647 w 3994"/>
              <a:gd name="T117" fmla="*/ 2147483647 h 4711"/>
              <a:gd name="T118" fmla="*/ 2147483647 w 3994"/>
              <a:gd name="T119" fmla="*/ 2147483647 h 4711"/>
              <a:gd name="T120" fmla="*/ 2147483647 w 3994"/>
              <a:gd name="T121" fmla="*/ 2147483647 h 4711"/>
              <a:gd name="T122" fmla="*/ 2147483647 w 3994"/>
              <a:gd name="T123" fmla="*/ 2147483647 h 4711"/>
              <a:gd name="T124" fmla="*/ 2147483647 w 3994"/>
              <a:gd name="T125" fmla="*/ 2147483647 h 47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94"/>
              <a:gd name="T190" fmla="*/ 0 h 4711"/>
              <a:gd name="T191" fmla="*/ 3994 w 3994"/>
              <a:gd name="T192" fmla="*/ 4711 h 47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94" h="4711">
                <a:moveTo>
                  <a:pt x="1052" y="492"/>
                </a:moveTo>
                <a:lnTo>
                  <a:pt x="1052" y="563"/>
                </a:lnTo>
                <a:lnTo>
                  <a:pt x="1050" y="588"/>
                </a:lnTo>
                <a:lnTo>
                  <a:pt x="1048" y="613"/>
                </a:lnTo>
                <a:lnTo>
                  <a:pt x="1042" y="638"/>
                </a:lnTo>
                <a:lnTo>
                  <a:pt x="1035" y="660"/>
                </a:lnTo>
                <a:lnTo>
                  <a:pt x="1026" y="682"/>
                </a:lnTo>
                <a:lnTo>
                  <a:pt x="1015" y="701"/>
                </a:lnTo>
                <a:lnTo>
                  <a:pt x="1002" y="720"/>
                </a:lnTo>
                <a:lnTo>
                  <a:pt x="989" y="738"/>
                </a:lnTo>
                <a:lnTo>
                  <a:pt x="973" y="753"/>
                </a:lnTo>
                <a:lnTo>
                  <a:pt x="957" y="767"/>
                </a:lnTo>
                <a:lnTo>
                  <a:pt x="939" y="779"/>
                </a:lnTo>
                <a:lnTo>
                  <a:pt x="920" y="789"/>
                </a:lnTo>
                <a:lnTo>
                  <a:pt x="900" y="797"/>
                </a:lnTo>
                <a:lnTo>
                  <a:pt x="880" y="804"/>
                </a:lnTo>
                <a:lnTo>
                  <a:pt x="859" y="807"/>
                </a:lnTo>
                <a:lnTo>
                  <a:pt x="837" y="808"/>
                </a:lnTo>
                <a:lnTo>
                  <a:pt x="816" y="807"/>
                </a:lnTo>
                <a:lnTo>
                  <a:pt x="796" y="804"/>
                </a:lnTo>
                <a:lnTo>
                  <a:pt x="775" y="797"/>
                </a:lnTo>
                <a:lnTo>
                  <a:pt x="754" y="789"/>
                </a:lnTo>
                <a:lnTo>
                  <a:pt x="737" y="779"/>
                </a:lnTo>
                <a:lnTo>
                  <a:pt x="719" y="767"/>
                </a:lnTo>
                <a:lnTo>
                  <a:pt x="702" y="753"/>
                </a:lnTo>
                <a:lnTo>
                  <a:pt x="687" y="738"/>
                </a:lnTo>
                <a:lnTo>
                  <a:pt x="672" y="720"/>
                </a:lnTo>
                <a:lnTo>
                  <a:pt x="659" y="701"/>
                </a:lnTo>
                <a:lnTo>
                  <a:pt x="648" y="682"/>
                </a:lnTo>
                <a:lnTo>
                  <a:pt x="640" y="660"/>
                </a:lnTo>
                <a:lnTo>
                  <a:pt x="632" y="638"/>
                </a:lnTo>
                <a:lnTo>
                  <a:pt x="628" y="613"/>
                </a:lnTo>
                <a:lnTo>
                  <a:pt x="624" y="588"/>
                </a:lnTo>
                <a:lnTo>
                  <a:pt x="622" y="563"/>
                </a:lnTo>
                <a:lnTo>
                  <a:pt x="624" y="449"/>
                </a:lnTo>
                <a:lnTo>
                  <a:pt x="646" y="454"/>
                </a:lnTo>
                <a:lnTo>
                  <a:pt x="670" y="459"/>
                </a:lnTo>
                <a:lnTo>
                  <a:pt x="694" y="460"/>
                </a:lnTo>
                <a:lnTo>
                  <a:pt x="719" y="461"/>
                </a:lnTo>
                <a:lnTo>
                  <a:pt x="738" y="461"/>
                </a:lnTo>
                <a:lnTo>
                  <a:pt x="756" y="459"/>
                </a:lnTo>
                <a:lnTo>
                  <a:pt x="775" y="457"/>
                </a:lnTo>
                <a:lnTo>
                  <a:pt x="793" y="453"/>
                </a:lnTo>
                <a:lnTo>
                  <a:pt x="811" y="449"/>
                </a:lnTo>
                <a:lnTo>
                  <a:pt x="829" y="443"/>
                </a:lnTo>
                <a:lnTo>
                  <a:pt x="847" y="438"/>
                </a:lnTo>
                <a:lnTo>
                  <a:pt x="863" y="431"/>
                </a:lnTo>
                <a:lnTo>
                  <a:pt x="880" y="423"/>
                </a:lnTo>
                <a:lnTo>
                  <a:pt x="896" y="414"/>
                </a:lnTo>
                <a:lnTo>
                  <a:pt x="911" y="405"/>
                </a:lnTo>
                <a:lnTo>
                  <a:pt x="927" y="395"/>
                </a:lnTo>
                <a:lnTo>
                  <a:pt x="940" y="384"/>
                </a:lnTo>
                <a:lnTo>
                  <a:pt x="954" y="373"/>
                </a:lnTo>
                <a:lnTo>
                  <a:pt x="968" y="361"/>
                </a:lnTo>
                <a:lnTo>
                  <a:pt x="980" y="348"/>
                </a:lnTo>
                <a:lnTo>
                  <a:pt x="990" y="354"/>
                </a:lnTo>
                <a:lnTo>
                  <a:pt x="1001" y="361"/>
                </a:lnTo>
                <a:lnTo>
                  <a:pt x="1013" y="370"/>
                </a:lnTo>
                <a:lnTo>
                  <a:pt x="1019" y="376"/>
                </a:lnTo>
                <a:lnTo>
                  <a:pt x="1024" y="383"/>
                </a:lnTo>
                <a:lnTo>
                  <a:pt x="1030" y="391"/>
                </a:lnTo>
                <a:lnTo>
                  <a:pt x="1035" y="401"/>
                </a:lnTo>
                <a:lnTo>
                  <a:pt x="1039" y="412"/>
                </a:lnTo>
                <a:lnTo>
                  <a:pt x="1044" y="424"/>
                </a:lnTo>
                <a:lnTo>
                  <a:pt x="1048" y="438"/>
                </a:lnTo>
                <a:lnTo>
                  <a:pt x="1050" y="454"/>
                </a:lnTo>
                <a:lnTo>
                  <a:pt x="1052" y="471"/>
                </a:lnTo>
                <a:lnTo>
                  <a:pt x="1052" y="492"/>
                </a:lnTo>
                <a:close/>
                <a:moveTo>
                  <a:pt x="570" y="598"/>
                </a:moveTo>
                <a:lnTo>
                  <a:pt x="505" y="403"/>
                </a:lnTo>
                <a:lnTo>
                  <a:pt x="501" y="384"/>
                </a:lnTo>
                <a:lnTo>
                  <a:pt x="500" y="365"/>
                </a:lnTo>
                <a:lnTo>
                  <a:pt x="501" y="347"/>
                </a:lnTo>
                <a:lnTo>
                  <a:pt x="505" y="329"/>
                </a:lnTo>
                <a:lnTo>
                  <a:pt x="512" y="313"/>
                </a:lnTo>
                <a:lnTo>
                  <a:pt x="522" y="296"/>
                </a:lnTo>
                <a:lnTo>
                  <a:pt x="534" y="280"/>
                </a:lnTo>
                <a:lnTo>
                  <a:pt x="548" y="264"/>
                </a:lnTo>
                <a:lnTo>
                  <a:pt x="564" y="251"/>
                </a:lnTo>
                <a:lnTo>
                  <a:pt x="582" y="237"/>
                </a:lnTo>
                <a:lnTo>
                  <a:pt x="600" y="223"/>
                </a:lnTo>
                <a:lnTo>
                  <a:pt x="621" y="211"/>
                </a:lnTo>
                <a:lnTo>
                  <a:pt x="643" y="200"/>
                </a:lnTo>
                <a:lnTo>
                  <a:pt x="665" y="189"/>
                </a:lnTo>
                <a:lnTo>
                  <a:pt x="688" y="178"/>
                </a:lnTo>
                <a:lnTo>
                  <a:pt x="712" y="169"/>
                </a:lnTo>
                <a:lnTo>
                  <a:pt x="735" y="161"/>
                </a:lnTo>
                <a:lnTo>
                  <a:pt x="760" y="153"/>
                </a:lnTo>
                <a:lnTo>
                  <a:pt x="783" y="146"/>
                </a:lnTo>
                <a:lnTo>
                  <a:pt x="807" y="140"/>
                </a:lnTo>
                <a:lnTo>
                  <a:pt x="830" y="136"/>
                </a:lnTo>
                <a:lnTo>
                  <a:pt x="854" y="132"/>
                </a:lnTo>
                <a:lnTo>
                  <a:pt x="874" y="129"/>
                </a:lnTo>
                <a:lnTo>
                  <a:pt x="895" y="128"/>
                </a:lnTo>
                <a:lnTo>
                  <a:pt x="914" y="127"/>
                </a:lnTo>
                <a:lnTo>
                  <a:pt x="932" y="128"/>
                </a:lnTo>
                <a:lnTo>
                  <a:pt x="949" y="129"/>
                </a:lnTo>
                <a:lnTo>
                  <a:pt x="962" y="132"/>
                </a:lnTo>
                <a:lnTo>
                  <a:pt x="975" y="136"/>
                </a:lnTo>
                <a:lnTo>
                  <a:pt x="986" y="140"/>
                </a:lnTo>
                <a:lnTo>
                  <a:pt x="993" y="147"/>
                </a:lnTo>
                <a:lnTo>
                  <a:pt x="998" y="154"/>
                </a:lnTo>
                <a:lnTo>
                  <a:pt x="1013" y="187"/>
                </a:lnTo>
                <a:lnTo>
                  <a:pt x="1073" y="209"/>
                </a:lnTo>
                <a:lnTo>
                  <a:pt x="1082" y="215"/>
                </a:lnTo>
                <a:lnTo>
                  <a:pt x="1092" y="220"/>
                </a:lnTo>
                <a:lnTo>
                  <a:pt x="1100" y="227"/>
                </a:lnTo>
                <a:lnTo>
                  <a:pt x="1108" y="235"/>
                </a:lnTo>
                <a:lnTo>
                  <a:pt x="1117" y="245"/>
                </a:lnTo>
                <a:lnTo>
                  <a:pt x="1123" y="255"/>
                </a:lnTo>
                <a:lnTo>
                  <a:pt x="1129" y="267"/>
                </a:lnTo>
                <a:lnTo>
                  <a:pt x="1136" y="278"/>
                </a:lnTo>
                <a:lnTo>
                  <a:pt x="1140" y="292"/>
                </a:lnTo>
                <a:lnTo>
                  <a:pt x="1144" y="306"/>
                </a:lnTo>
                <a:lnTo>
                  <a:pt x="1147" y="319"/>
                </a:lnTo>
                <a:lnTo>
                  <a:pt x="1150" y="333"/>
                </a:lnTo>
                <a:lnTo>
                  <a:pt x="1150" y="348"/>
                </a:lnTo>
                <a:lnTo>
                  <a:pt x="1150" y="364"/>
                </a:lnTo>
                <a:lnTo>
                  <a:pt x="1148" y="379"/>
                </a:lnTo>
                <a:lnTo>
                  <a:pt x="1147" y="394"/>
                </a:lnTo>
                <a:lnTo>
                  <a:pt x="1107" y="587"/>
                </a:lnTo>
                <a:lnTo>
                  <a:pt x="1103" y="614"/>
                </a:lnTo>
                <a:lnTo>
                  <a:pt x="1097" y="642"/>
                </a:lnTo>
                <a:lnTo>
                  <a:pt x="1090" y="669"/>
                </a:lnTo>
                <a:lnTo>
                  <a:pt x="1081" y="694"/>
                </a:lnTo>
                <a:lnTo>
                  <a:pt x="1068" y="719"/>
                </a:lnTo>
                <a:lnTo>
                  <a:pt x="1055" y="741"/>
                </a:lnTo>
                <a:lnTo>
                  <a:pt x="1039" y="763"/>
                </a:lnTo>
                <a:lnTo>
                  <a:pt x="1022" y="782"/>
                </a:lnTo>
                <a:lnTo>
                  <a:pt x="1004" y="800"/>
                </a:lnTo>
                <a:lnTo>
                  <a:pt x="983" y="817"/>
                </a:lnTo>
                <a:lnTo>
                  <a:pt x="962" y="830"/>
                </a:lnTo>
                <a:lnTo>
                  <a:pt x="939" y="841"/>
                </a:lnTo>
                <a:lnTo>
                  <a:pt x="916" y="851"/>
                </a:lnTo>
                <a:lnTo>
                  <a:pt x="891" y="858"/>
                </a:lnTo>
                <a:lnTo>
                  <a:pt x="865" y="862"/>
                </a:lnTo>
                <a:lnTo>
                  <a:pt x="837" y="863"/>
                </a:lnTo>
                <a:lnTo>
                  <a:pt x="811" y="862"/>
                </a:lnTo>
                <a:lnTo>
                  <a:pt x="786" y="858"/>
                </a:lnTo>
                <a:lnTo>
                  <a:pt x="761" y="851"/>
                </a:lnTo>
                <a:lnTo>
                  <a:pt x="738" y="843"/>
                </a:lnTo>
                <a:lnTo>
                  <a:pt x="716" y="832"/>
                </a:lnTo>
                <a:lnTo>
                  <a:pt x="695" y="818"/>
                </a:lnTo>
                <a:lnTo>
                  <a:pt x="675" y="803"/>
                </a:lnTo>
                <a:lnTo>
                  <a:pt x="657" y="786"/>
                </a:lnTo>
                <a:lnTo>
                  <a:pt x="639" y="767"/>
                </a:lnTo>
                <a:lnTo>
                  <a:pt x="624" y="746"/>
                </a:lnTo>
                <a:lnTo>
                  <a:pt x="610" y="724"/>
                </a:lnTo>
                <a:lnTo>
                  <a:pt x="598" y="701"/>
                </a:lnTo>
                <a:lnTo>
                  <a:pt x="588" y="676"/>
                </a:lnTo>
                <a:lnTo>
                  <a:pt x="580" y="651"/>
                </a:lnTo>
                <a:lnTo>
                  <a:pt x="574" y="625"/>
                </a:lnTo>
                <a:lnTo>
                  <a:pt x="570" y="598"/>
                </a:lnTo>
                <a:close/>
                <a:moveTo>
                  <a:pt x="2740" y="2532"/>
                </a:moveTo>
                <a:lnTo>
                  <a:pt x="2740" y="2532"/>
                </a:lnTo>
                <a:lnTo>
                  <a:pt x="2748" y="2534"/>
                </a:lnTo>
                <a:lnTo>
                  <a:pt x="2755" y="2535"/>
                </a:lnTo>
                <a:lnTo>
                  <a:pt x="2760" y="2539"/>
                </a:lnTo>
                <a:lnTo>
                  <a:pt x="2767" y="2543"/>
                </a:lnTo>
                <a:lnTo>
                  <a:pt x="2771" y="2549"/>
                </a:lnTo>
                <a:lnTo>
                  <a:pt x="2774" y="2556"/>
                </a:lnTo>
                <a:lnTo>
                  <a:pt x="2777" y="2563"/>
                </a:lnTo>
                <a:lnTo>
                  <a:pt x="2777" y="2571"/>
                </a:lnTo>
                <a:lnTo>
                  <a:pt x="2777" y="2578"/>
                </a:lnTo>
                <a:lnTo>
                  <a:pt x="2774" y="2585"/>
                </a:lnTo>
                <a:lnTo>
                  <a:pt x="2771" y="2591"/>
                </a:lnTo>
                <a:lnTo>
                  <a:pt x="2767" y="2597"/>
                </a:lnTo>
                <a:lnTo>
                  <a:pt x="2760" y="2601"/>
                </a:lnTo>
                <a:lnTo>
                  <a:pt x="2755" y="2605"/>
                </a:lnTo>
                <a:lnTo>
                  <a:pt x="2748" y="2607"/>
                </a:lnTo>
                <a:lnTo>
                  <a:pt x="2740" y="2608"/>
                </a:lnTo>
                <a:lnTo>
                  <a:pt x="2733" y="2607"/>
                </a:lnTo>
                <a:lnTo>
                  <a:pt x="2726" y="2605"/>
                </a:lnTo>
                <a:lnTo>
                  <a:pt x="2719" y="2601"/>
                </a:lnTo>
                <a:lnTo>
                  <a:pt x="2714" y="2597"/>
                </a:lnTo>
                <a:lnTo>
                  <a:pt x="2709" y="2591"/>
                </a:lnTo>
                <a:lnTo>
                  <a:pt x="2705" y="2585"/>
                </a:lnTo>
                <a:lnTo>
                  <a:pt x="2703" y="2578"/>
                </a:lnTo>
                <a:lnTo>
                  <a:pt x="2703" y="2571"/>
                </a:lnTo>
                <a:lnTo>
                  <a:pt x="2703" y="2563"/>
                </a:lnTo>
                <a:lnTo>
                  <a:pt x="2705" y="2556"/>
                </a:lnTo>
                <a:lnTo>
                  <a:pt x="2709" y="2549"/>
                </a:lnTo>
                <a:lnTo>
                  <a:pt x="2714" y="2543"/>
                </a:lnTo>
                <a:lnTo>
                  <a:pt x="2719" y="2539"/>
                </a:lnTo>
                <a:lnTo>
                  <a:pt x="2726" y="2535"/>
                </a:lnTo>
                <a:lnTo>
                  <a:pt x="2733" y="2534"/>
                </a:lnTo>
                <a:lnTo>
                  <a:pt x="2740" y="2532"/>
                </a:lnTo>
                <a:close/>
                <a:moveTo>
                  <a:pt x="1256" y="2571"/>
                </a:moveTo>
                <a:lnTo>
                  <a:pt x="1256" y="2571"/>
                </a:lnTo>
                <a:lnTo>
                  <a:pt x="1256" y="2578"/>
                </a:lnTo>
                <a:lnTo>
                  <a:pt x="1258" y="2585"/>
                </a:lnTo>
                <a:lnTo>
                  <a:pt x="1261" y="2591"/>
                </a:lnTo>
                <a:lnTo>
                  <a:pt x="1267" y="2597"/>
                </a:lnTo>
                <a:lnTo>
                  <a:pt x="1272" y="2601"/>
                </a:lnTo>
                <a:lnTo>
                  <a:pt x="1278" y="2605"/>
                </a:lnTo>
                <a:lnTo>
                  <a:pt x="1285" y="2607"/>
                </a:lnTo>
                <a:lnTo>
                  <a:pt x="1293" y="2608"/>
                </a:lnTo>
                <a:lnTo>
                  <a:pt x="1300" y="2607"/>
                </a:lnTo>
                <a:lnTo>
                  <a:pt x="1308" y="2605"/>
                </a:lnTo>
                <a:lnTo>
                  <a:pt x="1313" y="2601"/>
                </a:lnTo>
                <a:lnTo>
                  <a:pt x="1319" y="2597"/>
                </a:lnTo>
                <a:lnTo>
                  <a:pt x="1324" y="2591"/>
                </a:lnTo>
                <a:lnTo>
                  <a:pt x="1327" y="2585"/>
                </a:lnTo>
                <a:lnTo>
                  <a:pt x="1330" y="2578"/>
                </a:lnTo>
                <a:lnTo>
                  <a:pt x="1330" y="2571"/>
                </a:lnTo>
                <a:lnTo>
                  <a:pt x="1330" y="2563"/>
                </a:lnTo>
                <a:lnTo>
                  <a:pt x="1327" y="2556"/>
                </a:lnTo>
                <a:lnTo>
                  <a:pt x="1324" y="2549"/>
                </a:lnTo>
                <a:lnTo>
                  <a:pt x="1319" y="2543"/>
                </a:lnTo>
                <a:lnTo>
                  <a:pt x="1313" y="2539"/>
                </a:lnTo>
                <a:lnTo>
                  <a:pt x="1308" y="2535"/>
                </a:lnTo>
                <a:lnTo>
                  <a:pt x="1300" y="2534"/>
                </a:lnTo>
                <a:lnTo>
                  <a:pt x="1293" y="2532"/>
                </a:lnTo>
                <a:lnTo>
                  <a:pt x="1285" y="2534"/>
                </a:lnTo>
                <a:lnTo>
                  <a:pt x="1278" y="2535"/>
                </a:lnTo>
                <a:lnTo>
                  <a:pt x="1272" y="2539"/>
                </a:lnTo>
                <a:lnTo>
                  <a:pt x="1267" y="2543"/>
                </a:lnTo>
                <a:lnTo>
                  <a:pt x="1261" y="2549"/>
                </a:lnTo>
                <a:lnTo>
                  <a:pt x="1258" y="2556"/>
                </a:lnTo>
                <a:lnTo>
                  <a:pt x="1256" y="2563"/>
                </a:lnTo>
                <a:lnTo>
                  <a:pt x="1256" y="2571"/>
                </a:lnTo>
                <a:close/>
                <a:moveTo>
                  <a:pt x="1251" y="2704"/>
                </a:moveTo>
                <a:lnTo>
                  <a:pt x="1505" y="3027"/>
                </a:lnTo>
                <a:lnTo>
                  <a:pt x="1486" y="2704"/>
                </a:lnTo>
                <a:lnTo>
                  <a:pt x="1251" y="2704"/>
                </a:lnTo>
                <a:close/>
                <a:moveTo>
                  <a:pt x="2785" y="2704"/>
                </a:moveTo>
                <a:lnTo>
                  <a:pt x="2546" y="2704"/>
                </a:lnTo>
                <a:lnTo>
                  <a:pt x="2526" y="3034"/>
                </a:lnTo>
                <a:lnTo>
                  <a:pt x="2785" y="2704"/>
                </a:lnTo>
                <a:close/>
                <a:moveTo>
                  <a:pt x="3814" y="2411"/>
                </a:moveTo>
                <a:lnTo>
                  <a:pt x="3636" y="2411"/>
                </a:lnTo>
                <a:lnTo>
                  <a:pt x="3704" y="2710"/>
                </a:lnTo>
                <a:lnTo>
                  <a:pt x="3814" y="2412"/>
                </a:lnTo>
                <a:lnTo>
                  <a:pt x="3814" y="2411"/>
                </a:lnTo>
                <a:close/>
                <a:moveTo>
                  <a:pt x="3072" y="1142"/>
                </a:moveTo>
                <a:lnTo>
                  <a:pt x="2858" y="1197"/>
                </a:lnTo>
                <a:lnTo>
                  <a:pt x="2858" y="2601"/>
                </a:lnTo>
                <a:lnTo>
                  <a:pt x="2939" y="2200"/>
                </a:lnTo>
                <a:lnTo>
                  <a:pt x="3552" y="2200"/>
                </a:lnTo>
                <a:lnTo>
                  <a:pt x="3552" y="1625"/>
                </a:lnTo>
                <a:lnTo>
                  <a:pt x="3581" y="1462"/>
                </a:lnTo>
                <a:lnTo>
                  <a:pt x="3635" y="1472"/>
                </a:lnTo>
                <a:lnTo>
                  <a:pt x="3607" y="1630"/>
                </a:lnTo>
                <a:lnTo>
                  <a:pt x="3607" y="2278"/>
                </a:lnTo>
                <a:lnTo>
                  <a:pt x="3624" y="2356"/>
                </a:lnTo>
                <a:lnTo>
                  <a:pt x="3811" y="2356"/>
                </a:lnTo>
                <a:lnTo>
                  <a:pt x="3750" y="1301"/>
                </a:lnTo>
                <a:lnTo>
                  <a:pt x="3749" y="1287"/>
                </a:lnTo>
                <a:lnTo>
                  <a:pt x="3743" y="1275"/>
                </a:lnTo>
                <a:lnTo>
                  <a:pt x="3737" y="1263"/>
                </a:lnTo>
                <a:lnTo>
                  <a:pt x="3727" y="1250"/>
                </a:lnTo>
                <a:lnTo>
                  <a:pt x="3715" y="1239"/>
                </a:lnTo>
                <a:lnTo>
                  <a:pt x="3701" y="1230"/>
                </a:lnTo>
                <a:lnTo>
                  <a:pt x="3686" y="1220"/>
                </a:lnTo>
                <a:lnTo>
                  <a:pt x="3668" y="1213"/>
                </a:lnTo>
                <a:lnTo>
                  <a:pt x="3471" y="1142"/>
                </a:lnTo>
                <a:lnTo>
                  <a:pt x="3388" y="1471"/>
                </a:lnTo>
                <a:lnTo>
                  <a:pt x="3385" y="1483"/>
                </a:lnTo>
                <a:lnTo>
                  <a:pt x="3381" y="1494"/>
                </a:lnTo>
                <a:lnTo>
                  <a:pt x="3376" y="1504"/>
                </a:lnTo>
                <a:lnTo>
                  <a:pt x="3370" y="1513"/>
                </a:lnTo>
                <a:lnTo>
                  <a:pt x="3363" y="1522"/>
                </a:lnTo>
                <a:lnTo>
                  <a:pt x="3357" y="1530"/>
                </a:lnTo>
                <a:lnTo>
                  <a:pt x="3350" y="1537"/>
                </a:lnTo>
                <a:lnTo>
                  <a:pt x="3341" y="1542"/>
                </a:lnTo>
                <a:lnTo>
                  <a:pt x="3333" y="1548"/>
                </a:lnTo>
                <a:lnTo>
                  <a:pt x="3325" y="1552"/>
                </a:lnTo>
                <a:lnTo>
                  <a:pt x="3307" y="1559"/>
                </a:lnTo>
                <a:lnTo>
                  <a:pt x="3289" y="1562"/>
                </a:lnTo>
                <a:lnTo>
                  <a:pt x="3270" y="1562"/>
                </a:lnTo>
                <a:lnTo>
                  <a:pt x="3251" y="1560"/>
                </a:lnTo>
                <a:lnTo>
                  <a:pt x="3233" y="1555"/>
                </a:lnTo>
                <a:lnTo>
                  <a:pt x="3215" y="1546"/>
                </a:lnTo>
                <a:lnTo>
                  <a:pt x="3198" y="1537"/>
                </a:lnTo>
                <a:lnTo>
                  <a:pt x="3183" y="1523"/>
                </a:lnTo>
                <a:lnTo>
                  <a:pt x="3178" y="1516"/>
                </a:lnTo>
                <a:lnTo>
                  <a:pt x="3171" y="1508"/>
                </a:lnTo>
                <a:lnTo>
                  <a:pt x="3165" y="1500"/>
                </a:lnTo>
                <a:lnTo>
                  <a:pt x="3161" y="1491"/>
                </a:lnTo>
                <a:lnTo>
                  <a:pt x="3157" y="1482"/>
                </a:lnTo>
                <a:lnTo>
                  <a:pt x="3154" y="1471"/>
                </a:lnTo>
                <a:lnTo>
                  <a:pt x="3072" y="1142"/>
                </a:lnTo>
                <a:close/>
                <a:moveTo>
                  <a:pt x="114" y="2687"/>
                </a:moveTo>
                <a:lnTo>
                  <a:pt x="179" y="2687"/>
                </a:lnTo>
                <a:lnTo>
                  <a:pt x="346" y="2687"/>
                </a:lnTo>
                <a:lnTo>
                  <a:pt x="295" y="1435"/>
                </a:lnTo>
                <a:lnTo>
                  <a:pt x="350" y="1433"/>
                </a:lnTo>
                <a:lnTo>
                  <a:pt x="392" y="2458"/>
                </a:lnTo>
                <a:lnTo>
                  <a:pt x="1179" y="2458"/>
                </a:lnTo>
                <a:lnTo>
                  <a:pt x="1179" y="1078"/>
                </a:lnTo>
                <a:lnTo>
                  <a:pt x="1035" y="1040"/>
                </a:lnTo>
                <a:lnTo>
                  <a:pt x="1082" y="938"/>
                </a:lnTo>
                <a:lnTo>
                  <a:pt x="1212" y="975"/>
                </a:lnTo>
                <a:lnTo>
                  <a:pt x="1227" y="958"/>
                </a:lnTo>
                <a:lnTo>
                  <a:pt x="1243" y="945"/>
                </a:lnTo>
                <a:lnTo>
                  <a:pt x="1261" y="932"/>
                </a:lnTo>
                <a:lnTo>
                  <a:pt x="1282" y="920"/>
                </a:lnTo>
                <a:lnTo>
                  <a:pt x="1304" y="909"/>
                </a:lnTo>
                <a:lnTo>
                  <a:pt x="1327" y="899"/>
                </a:lnTo>
                <a:lnTo>
                  <a:pt x="1378" y="880"/>
                </a:lnTo>
                <a:lnTo>
                  <a:pt x="1777" y="735"/>
                </a:lnTo>
                <a:lnTo>
                  <a:pt x="1907" y="1502"/>
                </a:lnTo>
                <a:lnTo>
                  <a:pt x="1973" y="949"/>
                </a:lnTo>
                <a:lnTo>
                  <a:pt x="1956" y="940"/>
                </a:lnTo>
                <a:lnTo>
                  <a:pt x="1941" y="931"/>
                </a:lnTo>
                <a:lnTo>
                  <a:pt x="1929" y="918"/>
                </a:lnTo>
                <a:lnTo>
                  <a:pt x="1919" y="905"/>
                </a:lnTo>
                <a:lnTo>
                  <a:pt x="2018" y="810"/>
                </a:lnTo>
                <a:lnTo>
                  <a:pt x="2117" y="905"/>
                </a:lnTo>
                <a:lnTo>
                  <a:pt x="2108" y="918"/>
                </a:lnTo>
                <a:lnTo>
                  <a:pt x="2094" y="931"/>
                </a:lnTo>
                <a:lnTo>
                  <a:pt x="2080" y="940"/>
                </a:lnTo>
                <a:lnTo>
                  <a:pt x="2064" y="949"/>
                </a:lnTo>
                <a:lnTo>
                  <a:pt x="2130" y="1502"/>
                </a:lnTo>
                <a:lnTo>
                  <a:pt x="2259" y="735"/>
                </a:lnTo>
                <a:lnTo>
                  <a:pt x="2659" y="880"/>
                </a:lnTo>
                <a:lnTo>
                  <a:pt x="2698" y="895"/>
                </a:lnTo>
                <a:lnTo>
                  <a:pt x="2736" y="910"/>
                </a:lnTo>
                <a:lnTo>
                  <a:pt x="2754" y="920"/>
                </a:lnTo>
                <a:lnTo>
                  <a:pt x="2770" y="928"/>
                </a:lnTo>
                <a:lnTo>
                  <a:pt x="2785" y="938"/>
                </a:lnTo>
                <a:lnTo>
                  <a:pt x="2799" y="949"/>
                </a:lnTo>
                <a:lnTo>
                  <a:pt x="2811" y="960"/>
                </a:lnTo>
                <a:lnTo>
                  <a:pt x="2824" y="972"/>
                </a:lnTo>
                <a:lnTo>
                  <a:pt x="2833" y="986"/>
                </a:lnTo>
                <a:lnTo>
                  <a:pt x="2842" y="1001"/>
                </a:lnTo>
                <a:lnTo>
                  <a:pt x="2849" y="1018"/>
                </a:lnTo>
                <a:lnTo>
                  <a:pt x="2854" y="1034"/>
                </a:lnTo>
                <a:lnTo>
                  <a:pt x="2857" y="1053"/>
                </a:lnTo>
                <a:lnTo>
                  <a:pt x="2858" y="1074"/>
                </a:lnTo>
                <a:lnTo>
                  <a:pt x="2858" y="1084"/>
                </a:lnTo>
                <a:lnTo>
                  <a:pt x="3098" y="1022"/>
                </a:lnTo>
                <a:lnTo>
                  <a:pt x="3208" y="1458"/>
                </a:lnTo>
                <a:lnTo>
                  <a:pt x="3212" y="1468"/>
                </a:lnTo>
                <a:lnTo>
                  <a:pt x="3218" y="1478"/>
                </a:lnTo>
                <a:lnTo>
                  <a:pt x="3224" y="1484"/>
                </a:lnTo>
                <a:lnTo>
                  <a:pt x="3231" y="1491"/>
                </a:lnTo>
                <a:lnTo>
                  <a:pt x="3241" y="1495"/>
                </a:lnTo>
                <a:lnTo>
                  <a:pt x="3251" y="1500"/>
                </a:lnTo>
                <a:lnTo>
                  <a:pt x="3262" y="1501"/>
                </a:lnTo>
                <a:lnTo>
                  <a:pt x="3271" y="1502"/>
                </a:lnTo>
                <a:lnTo>
                  <a:pt x="3282" y="1501"/>
                </a:lnTo>
                <a:lnTo>
                  <a:pt x="3292" y="1500"/>
                </a:lnTo>
                <a:lnTo>
                  <a:pt x="3301" y="1495"/>
                </a:lnTo>
                <a:lnTo>
                  <a:pt x="3311" y="1491"/>
                </a:lnTo>
                <a:lnTo>
                  <a:pt x="3319" y="1484"/>
                </a:lnTo>
                <a:lnTo>
                  <a:pt x="3326" y="1478"/>
                </a:lnTo>
                <a:lnTo>
                  <a:pt x="3332" y="1468"/>
                </a:lnTo>
                <a:lnTo>
                  <a:pt x="3335" y="1458"/>
                </a:lnTo>
                <a:lnTo>
                  <a:pt x="3446" y="1016"/>
                </a:lnTo>
                <a:lnTo>
                  <a:pt x="3719" y="1115"/>
                </a:lnTo>
                <a:lnTo>
                  <a:pt x="3732" y="1121"/>
                </a:lnTo>
                <a:lnTo>
                  <a:pt x="3748" y="1128"/>
                </a:lnTo>
                <a:lnTo>
                  <a:pt x="3761" y="1136"/>
                </a:lnTo>
                <a:lnTo>
                  <a:pt x="3774" y="1144"/>
                </a:lnTo>
                <a:lnTo>
                  <a:pt x="3786" y="1154"/>
                </a:lnTo>
                <a:lnTo>
                  <a:pt x="3797" y="1164"/>
                </a:lnTo>
                <a:lnTo>
                  <a:pt x="3808" y="1173"/>
                </a:lnTo>
                <a:lnTo>
                  <a:pt x="3818" y="1186"/>
                </a:lnTo>
                <a:lnTo>
                  <a:pt x="3826" y="1197"/>
                </a:lnTo>
                <a:lnTo>
                  <a:pt x="3834" y="1209"/>
                </a:lnTo>
                <a:lnTo>
                  <a:pt x="3841" y="1223"/>
                </a:lnTo>
                <a:lnTo>
                  <a:pt x="3848" y="1235"/>
                </a:lnTo>
                <a:lnTo>
                  <a:pt x="3852" y="1250"/>
                </a:lnTo>
                <a:lnTo>
                  <a:pt x="3856" y="1264"/>
                </a:lnTo>
                <a:lnTo>
                  <a:pt x="3859" y="1279"/>
                </a:lnTo>
                <a:lnTo>
                  <a:pt x="3860" y="1294"/>
                </a:lnTo>
                <a:lnTo>
                  <a:pt x="3925" y="2429"/>
                </a:lnTo>
                <a:lnTo>
                  <a:pt x="3796" y="2777"/>
                </a:lnTo>
                <a:lnTo>
                  <a:pt x="3994" y="3791"/>
                </a:lnTo>
                <a:lnTo>
                  <a:pt x="3943" y="3791"/>
                </a:lnTo>
                <a:lnTo>
                  <a:pt x="3657" y="3791"/>
                </a:lnTo>
                <a:lnTo>
                  <a:pt x="3529" y="4711"/>
                </a:lnTo>
                <a:lnTo>
                  <a:pt x="3417" y="4711"/>
                </a:lnTo>
                <a:lnTo>
                  <a:pt x="3545" y="3791"/>
                </a:lnTo>
                <a:lnTo>
                  <a:pt x="3304" y="3791"/>
                </a:lnTo>
                <a:lnTo>
                  <a:pt x="3299" y="4711"/>
                </a:lnTo>
                <a:lnTo>
                  <a:pt x="3244" y="4711"/>
                </a:lnTo>
                <a:lnTo>
                  <a:pt x="3249" y="3791"/>
                </a:lnTo>
                <a:lnTo>
                  <a:pt x="2970" y="3791"/>
                </a:lnTo>
                <a:lnTo>
                  <a:pt x="3098" y="4711"/>
                </a:lnTo>
                <a:lnTo>
                  <a:pt x="3043" y="4711"/>
                </a:lnTo>
                <a:lnTo>
                  <a:pt x="2915" y="3791"/>
                </a:lnTo>
                <a:lnTo>
                  <a:pt x="2613" y="3791"/>
                </a:lnTo>
                <a:lnTo>
                  <a:pt x="2829" y="2740"/>
                </a:lnTo>
                <a:lnTo>
                  <a:pt x="2519" y="3130"/>
                </a:lnTo>
                <a:lnTo>
                  <a:pt x="2424" y="4704"/>
                </a:lnTo>
                <a:lnTo>
                  <a:pt x="2043" y="4704"/>
                </a:lnTo>
                <a:lnTo>
                  <a:pt x="2043" y="2839"/>
                </a:lnTo>
                <a:lnTo>
                  <a:pt x="1988" y="2839"/>
                </a:lnTo>
                <a:lnTo>
                  <a:pt x="1988" y="4704"/>
                </a:lnTo>
                <a:lnTo>
                  <a:pt x="1607" y="4704"/>
                </a:lnTo>
                <a:lnTo>
                  <a:pt x="1512" y="3123"/>
                </a:lnTo>
                <a:lnTo>
                  <a:pt x="1348" y="2916"/>
                </a:lnTo>
                <a:lnTo>
                  <a:pt x="1231" y="4700"/>
                </a:lnTo>
                <a:lnTo>
                  <a:pt x="865" y="4700"/>
                </a:lnTo>
                <a:lnTo>
                  <a:pt x="865" y="2839"/>
                </a:lnTo>
                <a:lnTo>
                  <a:pt x="810" y="2839"/>
                </a:lnTo>
                <a:lnTo>
                  <a:pt x="810" y="4700"/>
                </a:lnTo>
                <a:lnTo>
                  <a:pt x="423" y="4700"/>
                </a:lnTo>
                <a:lnTo>
                  <a:pt x="304" y="3207"/>
                </a:lnTo>
                <a:lnTo>
                  <a:pt x="112" y="2797"/>
                </a:lnTo>
                <a:lnTo>
                  <a:pt x="0" y="2797"/>
                </a:lnTo>
                <a:lnTo>
                  <a:pt x="52" y="1274"/>
                </a:lnTo>
                <a:lnTo>
                  <a:pt x="54" y="1257"/>
                </a:lnTo>
                <a:lnTo>
                  <a:pt x="56" y="1242"/>
                </a:lnTo>
                <a:lnTo>
                  <a:pt x="59" y="1227"/>
                </a:lnTo>
                <a:lnTo>
                  <a:pt x="65" y="1212"/>
                </a:lnTo>
                <a:lnTo>
                  <a:pt x="70" y="1197"/>
                </a:lnTo>
                <a:lnTo>
                  <a:pt x="78" y="1183"/>
                </a:lnTo>
                <a:lnTo>
                  <a:pt x="87" y="1169"/>
                </a:lnTo>
                <a:lnTo>
                  <a:pt x="95" y="1157"/>
                </a:lnTo>
                <a:lnTo>
                  <a:pt x="106" y="1144"/>
                </a:lnTo>
                <a:lnTo>
                  <a:pt x="117" y="1133"/>
                </a:lnTo>
                <a:lnTo>
                  <a:pt x="128" y="1122"/>
                </a:lnTo>
                <a:lnTo>
                  <a:pt x="140" y="1113"/>
                </a:lnTo>
                <a:lnTo>
                  <a:pt x="154" y="1103"/>
                </a:lnTo>
                <a:lnTo>
                  <a:pt x="168" y="1096"/>
                </a:lnTo>
                <a:lnTo>
                  <a:pt x="183" y="1089"/>
                </a:lnTo>
                <a:lnTo>
                  <a:pt x="198" y="1084"/>
                </a:lnTo>
                <a:lnTo>
                  <a:pt x="596" y="951"/>
                </a:lnTo>
                <a:lnTo>
                  <a:pt x="643" y="1052"/>
                </a:lnTo>
                <a:lnTo>
                  <a:pt x="233" y="1188"/>
                </a:lnTo>
                <a:lnTo>
                  <a:pt x="218" y="1194"/>
                </a:lnTo>
                <a:lnTo>
                  <a:pt x="205" y="1202"/>
                </a:lnTo>
                <a:lnTo>
                  <a:pt x="193" y="1212"/>
                </a:lnTo>
                <a:lnTo>
                  <a:pt x="183" y="1224"/>
                </a:lnTo>
                <a:lnTo>
                  <a:pt x="175" y="1237"/>
                </a:lnTo>
                <a:lnTo>
                  <a:pt x="168" y="1249"/>
                </a:lnTo>
                <a:lnTo>
                  <a:pt x="164" y="1263"/>
                </a:lnTo>
                <a:lnTo>
                  <a:pt x="162" y="1278"/>
                </a:lnTo>
                <a:lnTo>
                  <a:pt x="114" y="2687"/>
                </a:lnTo>
                <a:close/>
                <a:moveTo>
                  <a:pt x="348" y="2742"/>
                </a:moveTo>
                <a:lnTo>
                  <a:pt x="205" y="2742"/>
                </a:lnTo>
                <a:lnTo>
                  <a:pt x="362" y="3069"/>
                </a:lnTo>
                <a:lnTo>
                  <a:pt x="348" y="2742"/>
                </a:lnTo>
                <a:close/>
                <a:moveTo>
                  <a:pt x="2211" y="209"/>
                </a:moveTo>
                <a:lnTo>
                  <a:pt x="2211" y="209"/>
                </a:lnTo>
                <a:lnTo>
                  <a:pt x="2206" y="194"/>
                </a:lnTo>
                <a:lnTo>
                  <a:pt x="2197" y="180"/>
                </a:lnTo>
                <a:lnTo>
                  <a:pt x="2188" y="167"/>
                </a:lnTo>
                <a:lnTo>
                  <a:pt x="2178" y="154"/>
                </a:lnTo>
                <a:lnTo>
                  <a:pt x="2168" y="143"/>
                </a:lnTo>
                <a:lnTo>
                  <a:pt x="2156" y="134"/>
                </a:lnTo>
                <a:lnTo>
                  <a:pt x="2145" y="125"/>
                </a:lnTo>
                <a:lnTo>
                  <a:pt x="2133" y="117"/>
                </a:lnTo>
                <a:lnTo>
                  <a:pt x="2122" y="132"/>
                </a:lnTo>
                <a:lnTo>
                  <a:pt x="2108" y="146"/>
                </a:lnTo>
                <a:lnTo>
                  <a:pt x="2094" y="158"/>
                </a:lnTo>
                <a:lnTo>
                  <a:pt x="2079" y="168"/>
                </a:lnTo>
                <a:lnTo>
                  <a:pt x="2064" y="176"/>
                </a:lnTo>
                <a:lnTo>
                  <a:pt x="2046" y="183"/>
                </a:lnTo>
                <a:lnTo>
                  <a:pt x="2029" y="186"/>
                </a:lnTo>
                <a:lnTo>
                  <a:pt x="2010" y="187"/>
                </a:lnTo>
                <a:lnTo>
                  <a:pt x="1992" y="186"/>
                </a:lnTo>
                <a:lnTo>
                  <a:pt x="1976" y="183"/>
                </a:lnTo>
                <a:lnTo>
                  <a:pt x="1959" y="178"/>
                </a:lnTo>
                <a:lnTo>
                  <a:pt x="1944" y="169"/>
                </a:lnTo>
                <a:lnTo>
                  <a:pt x="1929" y="160"/>
                </a:lnTo>
                <a:lnTo>
                  <a:pt x="1915" y="149"/>
                </a:lnTo>
                <a:lnTo>
                  <a:pt x="1903" y="136"/>
                </a:lnTo>
                <a:lnTo>
                  <a:pt x="1892" y="123"/>
                </a:lnTo>
                <a:lnTo>
                  <a:pt x="1881" y="129"/>
                </a:lnTo>
                <a:lnTo>
                  <a:pt x="1870" y="138"/>
                </a:lnTo>
                <a:lnTo>
                  <a:pt x="1859" y="147"/>
                </a:lnTo>
                <a:lnTo>
                  <a:pt x="1849" y="158"/>
                </a:lnTo>
                <a:lnTo>
                  <a:pt x="1841" y="171"/>
                </a:lnTo>
                <a:lnTo>
                  <a:pt x="1832" y="183"/>
                </a:lnTo>
                <a:lnTo>
                  <a:pt x="1826" y="197"/>
                </a:lnTo>
                <a:lnTo>
                  <a:pt x="1819" y="211"/>
                </a:lnTo>
                <a:lnTo>
                  <a:pt x="1815" y="227"/>
                </a:lnTo>
                <a:lnTo>
                  <a:pt x="1810" y="242"/>
                </a:lnTo>
                <a:lnTo>
                  <a:pt x="1808" y="259"/>
                </a:lnTo>
                <a:lnTo>
                  <a:pt x="1806" y="277"/>
                </a:lnTo>
                <a:lnTo>
                  <a:pt x="1806" y="365"/>
                </a:lnTo>
                <a:lnTo>
                  <a:pt x="1808" y="390"/>
                </a:lnTo>
                <a:lnTo>
                  <a:pt x="1810" y="414"/>
                </a:lnTo>
                <a:lnTo>
                  <a:pt x="1816" y="437"/>
                </a:lnTo>
                <a:lnTo>
                  <a:pt x="1823" y="460"/>
                </a:lnTo>
                <a:lnTo>
                  <a:pt x="1832" y="481"/>
                </a:lnTo>
                <a:lnTo>
                  <a:pt x="1842" y="500"/>
                </a:lnTo>
                <a:lnTo>
                  <a:pt x="1855" y="519"/>
                </a:lnTo>
                <a:lnTo>
                  <a:pt x="1868" y="536"/>
                </a:lnTo>
                <a:lnTo>
                  <a:pt x="1883" y="551"/>
                </a:lnTo>
                <a:lnTo>
                  <a:pt x="1900" y="565"/>
                </a:lnTo>
                <a:lnTo>
                  <a:pt x="1916" y="576"/>
                </a:lnTo>
                <a:lnTo>
                  <a:pt x="1936" y="587"/>
                </a:lnTo>
                <a:lnTo>
                  <a:pt x="1955" y="593"/>
                </a:lnTo>
                <a:lnTo>
                  <a:pt x="1974" y="599"/>
                </a:lnTo>
                <a:lnTo>
                  <a:pt x="1995" y="603"/>
                </a:lnTo>
                <a:lnTo>
                  <a:pt x="2016" y="604"/>
                </a:lnTo>
                <a:lnTo>
                  <a:pt x="2036" y="603"/>
                </a:lnTo>
                <a:lnTo>
                  <a:pt x="2057" y="599"/>
                </a:lnTo>
                <a:lnTo>
                  <a:pt x="2076" y="593"/>
                </a:lnTo>
                <a:lnTo>
                  <a:pt x="2095" y="587"/>
                </a:lnTo>
                <a:lnTo>
                  <a:pt x="2115" y="576"/>
                </a:lnTo>
                <a:lnTo>
                  <a:pt x="2131" y="565"/>
                </a:lnTo>
                <a:lnTo>
                  <a:pt x="2148" y="551"/>
                </a:lnTo>
                <a:lnTo>
                  <a:pt x="2163" y="536"/>
                </a:lnTo>
                <a:lnTo>
                  <a:pt x="2177" y="519"/>
                </a:lnTo>
                <a:lnTo>
                  <a:pt x="2189" y="500"/>
                </a:lnTo>
                <a:lnTo>
                  <a:pt x="2199" y="481"/>
                </a:lnTo>
                <a:lnTo>
                  <a:pt x="2208" y="460"/>
                </a:lnTo>
                <a:lnTo>
                  <a:pt x="2215" y="437"/>
                </a:lnTo>
                <a:lnTo>
                  <a:pt x="2221" y="414"/>
                </a:lnTo>
                <a:lnTo>
                  <a:pt x="2223" y="390"/>
                </a:lnTo>
                <a:lnTo>
                  <a:pt x="2225" y="365"/>
                </a:lnTo>
                <a:lnTo>
                  <a:pt x="2225" y="281"/>
                </a:lnTo>
                <a:lnTo>
                  <a:pt x="2223" y="262"/>
                </a:lnTo>
                <a:lnTo>
                  <a:pt x="2221" y="244"/>
                </a:lnTo>
                <a:lnTo>
                  <a:pt x="2217" y="226"/>
                </a:lnTo>
                <a:lnTo>
                  <a:pt x="2211" y="209"/>
                </a:lnTo>
                <a:close/>
                <a:moveTo>
                  <a:pt x="2016" y="0"/>
                </a:moveTo>
                <a:lnTo>
                  <a:pt x="2016" y="0"/>
                </a:lnTo>
                <a:lnTo>
                  <a:pt x="2043" y="1"/>
                </a:lnTo>
                <a:lnTo>
                  <a:pt x="2069" y="6"/>
                </a:lnTo>
                <a:lnTo>
                  <a:pt x="2095" y="14"/>
                </a:lnTo>
                <a:lnTo>
                  <a:pt x="2120" y="23"/>
                </a:lnTo>
                <a:lnTo>
                  <a:pt x="2144" y="36"/>
                </a:lnTo>
                <a:lnTo>
                  <a:pt x="2164" y="51"/>
                </a:lnTo>
                <a:lnTo>
                  <a:pt x="2185" y="67"/>
                </a:lnTo>
                <a:lnTo>
                  <a:pt x="2204" y="87"/>
                </a:lnTo>
                <a:lnTo>
                  <a:pt x="2221" y="109"/>
                </a:lnTo>
                <a:lnTo>
                  <a:pt x="2236" y="131"/>
                </a:lnTo>
                <a:lnTo>
                  <a:pt x="2248" y="156"/>
                </a:lnTo>
                <a:lnTo>
                  <a:pt x="2259" y="182"/>
                </a:lnTo>
                <a:lnTo>
                  <a:pt x="2269" y="208"/>
                </a:lnTo>
                <a:lnTo>
                  <a:pt x="2274" y="235"/>
                </a:lnTo>
                <a:lnTo>
                  <a:pt x="2279" y="264"/>
                </a:lnTo>
                <a:lnTo>
                  <a:pt x="2280" y="295"/>
                </a:lnTo>
                <a:lnTo>
                  <a:pt x="2280" y="365"/>
                </a:lnTo>
                <a:lnTo>
                  <a:pt x="2279" y="394"/>
                </a:lnTo>
                <a:lnTo>
                  <a:pt x="2274" y="423"/>
                </a:lnTo>
                <a:lnTo>
                  <a:pt x="2269" y="452"/>
                </a:lnTo>
                <a:lnTo>
                  <a:pt x="2259" y="478"/>
                </a:lnTo>
                <a:lnTo>
                  <a:pt x="2248" y="504"/>
                </a:lnTo>
                <a:lnTo>
                  <a:pt x="2236" y="527"/>
                </a:lnTo>
                <a:lnTo>
                  <a:pt x="2221" y="551"/>
                </a:lnTo>
                <a:lnTo>
                  <a:pt x="2204" y="571"/>
                </a:lnTo>
                <a:lnTo>
                  <a:pt x="2185" y="591"/>
                </a:lnTo>
                <a:lnTo>
                  <a:pt x="2164" y="609"/>
                </a:lnTo>
                <a:lnTo>
                  <a:pt x="2144" y="624"/>
                </a:lnTo>
                <a:lnTo>
                  <a:pt x="2120" y="636"/>
                </a:lnTo>
                <a:lnTo>
                  <a:pt x="2095" y="646"/>
                </a:lnTo>
                <a:lnTo>
                  <a:pt x="2069" y="653"/>
                </a:lnTo>
                <a:lnTo>
                  <a:pt x="2043" y="658"/>
                </a:lnTo>
                <a:lnTo>
                  <a:pt x="2016" y="660"/>
                </a:lnTo>
                <a:lnTo>
                  <a:pt x="1988" y="658"/>
                </a:lnTo>
                <a:lnTo>
                  <a:pt x="1962" y="653"/>
                </a:lnTo>
                <a:lnTo>
                  <a:pt x="1936" y="646"/>
                </a:lnTo>
                <a:lnTo>
                  <a:pt x="1911" y="636"/>
                </a:lnTo>
                <a:lnTo>
                  <a:pt x="1888" y="624"/>
                </a:lnTo>
                <a:lnTo>
                  <a:pt x="1867" y="609"/>
                </a:lnTo>
                <a:lnTo>
                  <a:pt x="1846" y="591"/>
                </a:lnTo>
                <a:lnTo>
                  <a:pt x="1827" y="571"/>
                </a:lnTo>
                <a:lnTo>
                  <a:pt x="1810" y="551"/>
                </a:lnTo>
                <a:lnTo>
                  <a:pt x="1795" y="527"/>
                </a:lnTo>
                <a:lnTo>
                  <a:pt x="1783" y="504"/>
                </a:lnTo>
                <a:lnTo>
                  <a:pt x="1772" y="478"/>
                </a:lnTo>
                <a:lnTo>
                  <a:pt x="1762" y="452"/>
                </a:lnTo>
                <a:lnTo>
                  <a:pt x="1757" y="423"/>
                </a:lnTo>
                <a:lnTo>
                  <a:pt x="1753" y="394"/>
                </a:lnTo>
                <a:lnTo>
                  <a:pt x="1751" y="365"/>
                </a:lnTo>
                <a:lnTo>
                  <a:pt x="1751" y="295"/>
                </a:lnTo>
                <a:lnTo>
                  <a:pt x="1753" y="264"/>
                </a:lnTo>
                <a:lnTo>
                  <a:pt x="1757" y="235"/>
                </a:lnTo>
                <a:lnTo>
                  <a:pt x="1762" y="208"/>
                </a:lnTo>
                <a:lnTo>
                  <a:pt x="1772" y="182"/>
                </a:lnTo>
                <a:lnTo>
                  <a:pt x="1783" y="156"/>
                </a:lnTo>
                <a:lnTo>
                  <a:pt x="1795" y="131"/>
                </a:lnTo>
                <a:lnTo>
                  <a:pt x="1810" y="109"/>
                </a:lnTo>
                <a:lnTo>
                  <a:pt x="1827" y="87"/>
                </a:lnTo>
                <a:lnTo>
                  <a:pt x="1846" y="67"/>
                </a:lnTo>
                <a:lnTo>
                  <a:pt x="1867" y="51"/>
                </a:lnTo>
                <a:lnTo>
                  <a:pt x="1888" y="36"/>
                </a:lnTo>
                <a:lnTo>
                  <a:pt x="1911" y="23"/>
                </a:lnTo>
                <a:lnTo>
                  <a:pt x="1936" y="14"/>
                </a:lnTo>
                <a:lnTo>
                  <a:pt x="1962" y="6"/>
                </a:lnTo>
                <a:lnTo>
                  <a:pt x="1988" y="1"/>
                </a:lnTo>
                <a:lnTo>
                  <a:pt x="2016" y="0"/>
                </a:lnTo>
                <a:close/>
                <a:moveTo>
                  <a:pt x="3508" y="792"/>
                </a:moveTo>
                <a:lnTo>
                  <a:pt x="3508" y="792"/>
                </a:lnTo>
                <a:lnTo>
                  <a:pt x="3526" y="800"/>
                </a:lnTo>
                <a:lnTo>
                  <a:pt x="3547" y="806"/>
                </a:lnTo>
                <a:lnTo>
                  <a:pt x="3567" y="808"/>
                </a:lnTo>
                <a:lnTo>
                  <a:pt x="3588" y="808"/>
                </a:lnTo>
                <a:lnTo>
                  <a:pt x="3591" y="807"/>
                </a:lnTo>
                <a:lnTo>
                  <a:pt x="3588" y="819"/>
                </a:lnTo>
                <a:lnTo>
                  <a:pt x="3585" y="830"/>
                </a:lnTo>
                <a:lnTo>
                  <a:pt x="3581" y="841"/>
                </a:lnTo>
                <a:lnTo>
                  <a:pt x="3577" y="852"/>
                </a:lnTo>
                <a:lnTo>
                  <a:pt x="3571" y="862"/>
                </a:lnTo>
                <a:lnTo>
                  <a:pt x="3564" y="872"/>
                </a:lnTo>
                <a:lnTo>
                  <a:pt x="3558" y="881"/>
                </a:lnTo>
                <a:lnTo>
                  <a:pt x="3549" y="890"/>
                </a:lnTo>
                <a:lnTo>
                  <a:pt x="3541" y="896"/>
                </a:lnTo>
                <a:lnTo>
                  <a:pt x="3533" y="903"/>
                </a:lnTo>
                <a:lnTo>
                  <a:pt x="3523" y="910"/>
                </a:lnTo>
                <a:lnTo>
                  <a:pt x="3512" y="914"/>
                </a:lnTo>
                <a:lnTo>
                  <a:pt x="3501" y="920"/>
                </a:lnTo>
                <a:lnTo>
                  <a:pt x="3490" y="923"/>
                </a:lnTo>
                <a:lnTo>
                  <a:pt x="3479" y="925"/>
                </a:lnTo>
                <a:lnTo>
                  <a:pt x="3467" y="927"/>
                </a:lnTo>
                <a:lnTo>
                  <a:pt x="3446" y="927"/>
                </a:lnTo>
                <a:lnTo>
                  <a:pt x="3425" y="924"/>
                </a:lnTo>
                <a:lnTo>
                  <a:pt x="3406" y="920"/>
                </a:lnTo>
                <a:lnTo>
                  <a:pt x="3388" y="912"/>
                </a:lnTo>
                <a:lnTo>
                  <a:pt x="3374" y="920"/>
                </a:lnTo>
                <a:lnTo>
                  <a:pt x="3359" y="927"/>
                </a:lnTo>
                <a:lnTo>
                  <a:pt x="3346" y="934"/>
                </a:lnTo>
                <a:lnTo>
                  <a:pt x="3329" y="938"/>
                </a:lnTo>
                <a:lnTo>
                  <a:pt x="3314" y="942"/>
                </a:lnTo>
                <a:lnTo>
                  <a:pt x="3297" y="945"/>
                </a:lnTo>
                <a:lnTo>
                  <a:pt x="3281" y="947"/>
                </a:lnTo>
                <a:lnTo>
                  <a:pt x="3264" y="947"/>
                </a:lnTo>
                <a:lnTo>
                  <a:pt x="3248" y="947"/>
                </a:lnTo>
                <a:lnTo>
                  <a:pt x="3231" y="945"/>
                </a:lnTo>
                <a:lnTo>
                  <a:pt x="3215" y="942"/>
                </a:lnTo>
                <a:lnTo>
                  <a:pt x="3200" y="938"/>
                </a:lnTo>
                <a:lnTo>
                  <a:pt x="3184" y="934"/>
                </a:lnTo>
                <a:lnTo>
                  <a:pt x="3169" y="927"/>
                </a:lnTo>
                <a:lnTo>
                  <a:pt x="3154" y="920"/>
                </a:lnTo>
                <a:lnTo>
                  <a:pt x="3140" y="912"/>
                </a:lnTo>
                <a:lnTo>
                  <a:pt x="3123" y="920"/>
                </a:lnTo>
                <a:lnTo>
                  <a:pt x="3103" y="924"/>
                </a:lnTo>
                <a:lnTo>
                  <a:pt x="3083" y="927"/>
                </a:lnTo>
                <a:lnTo>
                  <a:pt x="3063" y="927"/>
                </a:lnTo>
                <a:lnTo>
                  <a:pt x="3051" y="925"/>
                </a:lnTo>
                <a:lnTo>
                  <a:pt x="3039" y="923"/>
                </a:lnTo>
                <a:lnTo>
                  <a:pt x="3028" y="920"/>
                </a:lnTo>
                <a:lnTo>
                  <a:pt x="3016" y="914"/>
                </a:lnTo>
                <a:lnTo>
                  <a:pt x="3007" y="910"/>
                </a:lnTo>
                <a:lnTo>
                  <a:pt x="2997" y="903"/>
                </a:lnTo>
                <a:lnTo>
                  <a:pt x="2988" y="896"/>
                </a:lnTo>
                <a:lnTo>
                  <a:pt x="2979" y="890"/>
                </a:lnTo>
                <a:lnTo>
                  <a:pt x="2971" y="881"/>
                </a:lnTo>
                <a:lnTo>
                  <a:pt x="2964" y="872"/>
                </a:lnTo>
                <a:lnTo>
                  <a:pt x="2957" y="862"/>
                </a:lnTo>
                <a:lnTo>
                  <a:pt x="2952" y="852"/>
                </a:lnTo>
                <a:lnTo>
                  <a:pt x="2948" y="841"/>
                </a:lnTo>
                <a:lnTo>
                  <a:pt x="2944" y="830"/>
                </a:lnTo>
                <a:lnTo>
                  <a:pt x="2941" y="819"/>
                </a:lnTo>
                <a:lnTo>
                  <a:pt x="2939" y="807"/>
                </a:lnTo>
                <a:lnTo>
                  <a:pt x="2941" y="808"/>
                </a:lnTo>
                <a:lnTo>
                  <a:pt x="2963" y="808"/>
                </a:lnTo>
                <a:lnTo>
                  <a:pt x="2982" y="806"/>
                </a:lnTo>
                <a:lnTo>
                  <a:pt x="3003" y="800"/>
                </a:lnTo>
                <a:lnTo>
                  <a:pt x="3022" y="792"/>
                </a:lnTo>
                <a:lnTo>
                  <a:pt x="3012" y="777"/>
                </a:lnTo>
                <a:lnTo>
                  <a:pt x="3004" y="761"/>
                </a:lnTo>
                <a:lnTo>
                  <a:pt x="2997" y="745"/>
                </a:lnTo>
                <a:lnTo>
                  <a:pt x="2992" y="726"/>
                </a:lnTo>
                <a:lnTo>
                  <a:pt x="2988" y="706"/>
                </a:lnTo>
                <a:lnTo>
                  <a:pt x="2983" y="687"/>
                </a:lnTo>
                <a:lnTo>
                  <a:pt x="2982" y="665"/>
                </a:lnTo>
                <a:lnTo>
                  <a:pt x="2981" y="642"/>
                </a:lnTo>
                <a:lnTo>
                  <a:pt x="2981" y="574"/>
                </a:lnTo>
                <a:lnTo>
                  <a:pt x="2982" y="541"/>
                </a:lnTo>
                <a:lnTo>
                  <a:pt x="2986" y="508"/>
                </a:lnTo>
                <a:lnTo>
                  <a:pt x="2993" y="475"/>
                </a:lnTo>
                <a:lnTo>
                  <a:pt x="3003" y="445"/>
                </a:lnTo>
                <a:lnTo>
                  <a:pt x="3014" y="414"/>
                </a:lnTo>
                <a:lnTo>
                  <a:pt x="3028" y="387"/>
                </a:lnTo>
                <a:lnTo>
                  <a:pt x="3044" y="361"/>
                </a:lnTo>
                <a:lnTo>
                  <a:pt x="3062" y="336"/>
                </a:lnTo>
                <a:lnTo>
                  <a:pt x="3083" y="314"/>
                </a:lnTo>
                <a:lnTo>
                  <a:pt x="3103" y="293"/>
                </a:lnTo>
                <a:lnTo>
                  <a:pt x="3127" y="275"/>
                </a:lnTo>
                <a:lnTo>
                  <a:pt x="3151" y="262"/>
                </a:lnTo>
                <a:lnTo>
                  <a:pt x="3165" y="255"/>
                </a:lnTo>
                <a:lnTo>
                  <a:pt x="3178" y="249"/>
                </a:lnTo>
                <a:lnTo>
                  <a:pt x="3191" y="245"/>
                </a:lnTo>
                <a:lnTo>
                  <a:pt x="3205" y="241"/>
                </a:lnTo>
                <a:lnTo>
                  <a:pt x="3220" y="237"/>
                </a:lnTo>
                <a:lnTo>
                  <a:pt x="3234" y="235"/>
                </a:lnTo>
                <a:lnTo>
                  <a:pt x="3249" y="234"/>
                </a:lnTo>
                <a:lnTo>
                  <a:pt x="3264" y="233"/>
                </a:lnTo>
                <a:lnTo>
                  <a:pt x="3279" y="234"/>
                </a:lnTo>
                <a:lnTo>
                  <a:pt x="3295" y="235"/>
                </a:lnTo>
                <a:lnTo>
                  <a:pt x="3308" y="237"/>
                </a:lnTo>
                <a:lnTo>
                  <a:pt x="3324" y="241"/>
                </a:lnTo>
                <a:lnTo>
                  <a:pt x="3337" y="245"/>
                </a:lnTo>
                <a:lnTo>
                  <a:pt x="3351" y="249"/>
                </a:lnTo>
                <a:lnTo>
                  <a:pt x="3365" y="255"/>
                </a:lnTo>
                <a:lnTo>
                  <a:pt x="3377" y="262"/>
                </a:lnTo>
                <a:lnTo>
                  <a:pt x="3402" y="275"/>
                </a:lnTo>
                <a:lnTo>
                  <a:pt x="3425" y="293"/>
                </a:lnTo>
                <a:lnTo>
                  <a:pt x="3447" y="314"/>
                </a:lnTo>
                <a:lnTo>
                  <a:pt x="3467" y="336"/>
                </a:lnTo>
                <a:lnTo>
                  <a:pt x="3485" y="361"/>
                </a:lnTo>
                <a:lnTo>
                  <a:pt x="3501" y="387"/>
                </a:lnTo>
                <a:lnTo>
                  <a:pt x="3515" y="414"/>
                </a:lnTo>
                <a:lnTo>
                  <a:pt x="3526" y="445"/>
                </a:lnTo>
                <a:lnTo>
                  <a:pt x="3536" y="475"/>
                </a:lnTo>
                <a:lnTo>
                  <a:pt x="3542" y="508"/>
                </a:lnTo>
                <a:lnTo>
                  <a:pt x="3547" y="541"/>
                </a:lnTo>
                <a:lnTo>
                  <a:pt x="3548" y="574"/>
                </a:lnTo>
                <a:lnTo>
                  <a:pt x="3548" y="642"/>
                </a:lnTo>
                <a:lnTo>
                  <a:pt x="3547" y="665"/>
                </a:lnTo>
                <a:lnTo>
                  <a:pt x="3545" y="687"/>
                </a:lnTo>
                <a:lnTo>
                  <a:pt x="3541" y="706"/>
                </a:lnTo>
                <a:lnTo>
                  <a:pt x="3537" y="726"/>
                </a:lnTo>
                <a:lnTo>
                  <a:pt x="3531" y="745"/>
                </a:lnTo>
                <a:lnTo>
                  <a:pt x="3525" y="761"/>
                </a:lnTo>
                <a:lnTo>
                  <a:pt x="3516" y="777"/>
                </a:lnTo>
                <a:lnTo>
                  <a:pt x="3508" y="792"/>
                </a:lnTo>
                <a:close/>
                <a:moveTo>
                  <a:pt x="3385" y="406"/>
                </a:moveTo>
                <a:lnTo>
                  <a:pt x="3385" y="406"/>
                </a:lnTo>
                <a:lnTo>
                  <a:pt x="3376" y="424"/>
                </a:lnTo>
                <a:lnTo>
                  <a:pt x="3365" y="441"/>
                </a:lnTo>
                <a:lnTo>
                  <a:pt x="3352" y="456"/>
                </a:lnTo>
                <a:lnTo>
                  <a:pt x="3340" y="471"/>
                </a:lnTo>
                <a:lnTo>
                  <a:pt x="3326" y="486"/>
                </a:lnTo>
                <a:lnTo>
                  <a:pt x="3311" y="498"/>
                </a:lnTo>
                <a:lnTo>
                  <a:pt x="3295" y="511"/>
                </a:lnTo>
                <a:lnTo>
                  <a:pt x="3278" y="522"/>
                </a:lnTo>
                <a:lnTo>
                  <a:pt x="3260" y="532"/>
                </a:lnTo>
                <a:lnTo>
                  <a:pt x="3242" y="541"/>
                </a:lnTo>
                <a:lnTo>
                  <a:pt x="3224" y="548"/>
                </a:lnTo>
                <a:lnTo>
                  <a:pt x="3205" y="555"/>
                </a:lnTo>
                <a:lnTo>
                  <a:pt x="3184" y="559"/>
                </a:lnTo>
                <a:lnTo>
                  <a:pt x="3164" y="563"/>
                </a:lnTo>
                <a:lnTo>
                  <a:pt x="3143" y="566"/>
                </a:lnTo>
                <a:lnTo>
                  <a:pt x="3123" y="566"/>
                </a:lnTo>
                <a:lnTo>
                  <a:pt x="3095" y="565"/>
                </a:lnTo>
                <a:lnTo>
                  <a:pt x="3067" y="562"/>
                </a:lnTo>
                <a:lnTo>
                  <a:pt x="3066" y="585"/>
                </a:lnTo>
                <a:lnTo>
                  <a:pt x="3066" y="665"/>
                </a:lnTo>
                <a:lnTo>
                  <a:pt x="3067" y="690"/>
                </a:lnTo>
                <a:lnTo>
                  <a:pt x="3070" y="712"/>
                </a:lnTo>
                <a:lnTo>
                  <a:pt x="3076" y="734"/>
                </a:lnTo>
                <a:lnTo>
                  <a:pt x="3083" y="755"/>
                </a:lnTo>
                <a:lnTo>
                  <a:pt x="3091" y="775"/>
                </a:lnTo>
                <a:lnTo>
                  <a:pt x="3100" y="793"/>
                </a:lnTo>
                <a:lnTo>
                  <a:pt x="3113" y="811"/>
                </a:lnTo>
                <a:lnTo>
                  <a:pt x="3125" y="828"/>
                </a:lnTo>
                <a:lnTo>
                  <a:pt x="3139" y="841"/>
                </a:lnTo>
                <a:lnTo>
                  <a:pt x="3156" y="855"/>
                </a:lnTo>
                <a:lnTo>
                  <a:pt x="3171" y="866"/>
                </a:lnTo>
                <a:lnTo>
                  <a:pt x="3189" y="874"/>
                </a:lnTo>
                <a:lnTo>
                  <a:pt x="3206" y="883"/>
                </a:lnTo>
                <a:lnTo>
                  <a:pt x="3226" y="888"/>
                </a:lnTo>
                <a:lnTo>
                  <a:pt x="3245" y="891"/>
                </a:lnTo>
                <a:lnTo>
                  <a:pt x="3264" y="892"/>
                </a:lnTo>
                <a:lnTo>
                  <a:pt x="3284" y="891"/>
                </a:lnTo>
                <a:lnTo>
                  <a:pt x="3303" y="888"/>
                </a:lnTo>
                <a:lnTo>
                  <a:pt x="3322" y="883"/>
                </a:lnTo>
                <a:lnTo>
                  <a:pt x="3340" y="874"/>
                </a:lnTo>
                <a:lnTo>
                  <a:pt x="3358" y="866"/>
                </a:lnTo>
                <a:lnTo>
                  <a:pt x="3374" y="855"/>
                </a:lnTo>
                <a:lnTo>
                  <a:pt x="3390" y="841"/>
                </a:lnTo>
                <a:lnTo>
                  <a:pt x="3403" y="828"/>
                </a:lnTo>
                <a:lnTo>
                  <a:pt x="3416" y="811"/>
                </a:lnTo>
                <a:lnTo>
                  <a:pt x="3428" y="793"/>
                </a:lnTo>
                <a:lnTo>
                  <a:pt x="3438" y="775"/>
                </a:lnTo>
                <a:lnTo>
                  <a:pt x="3446" y="755"/>
                </a:lnTo>
                <a:lnTo>
                  <a:pt x="3453" y="734"/>
                </a:lnTo>
                <a:lnTo>
                  <a:pt x="3458" y="712"/>
                </a:lnTo>
                <a:lnTo>
                  <a:pt x="3461" y="690"/>
                </a:lnTo>
                <a:lnTo>
                  <a:pt x="3463" y="665"/>
                </a:lnTo>
                <a:lnTo>
                  <a:pt x="3463" y="585"/>
                </a:lnTo>
                <a:lnTo>
                  <a:pt x="3461" y="558"/>
                </a:lnTo>
                <a:lnTo>
                  <a:pt x="3457" y="532"/>
                </a:lnTo>
                <a:lnTo>
                  <a:pt x="3450" y="507"/>
                </a:lnTo>
                <a:lnTo>
                  <a:pt x="3442" y="483"/>
                </a:lnTo>
                <a:lnTo>
                  <a:pt x="3431" y="461"/>
                </a:lnTo>
                <a:lnTo>
                  <a:pt x="3417" y="441"/>
                </a:lnTo>
                <a:lnTo>
                  <a:pt x="3402" y="423"/>
                </a:lnTo>
                <a:lnTo>
                  <a:pt x="3385" y="406"/>
                </a:lnTo>
                <a:close/>
                <a:moveTo>
                  <a:pt x="186" y="2587"/>
                </a:moveTo>
                <a:lnTo>
                  <a:pt x="186" y="2587"/>
                </a:lnTo>
                <a:lnTo>
                  <a:pt x="186" y="2579"/>
                </a:lnTo>
                <a:lnTo>
                  <a:pt x="189" y="2572"/>
                </a:lnTo>
                <a:lnTo>
                  <a:pt x="193" y="2565"/>
                </a:lnTo>
                <a:lnTo>
                  <a:pt x="197" y="2560"/>
                </a:lnTo>
                <a:lnTo>
                  <a:pt x="202" y="2556"/>
                </a:lnTo>
                <a:lnTo>
                  <a:pt x="209" y="2552"/>
                </a:lnTo>
                <a:lnTo>
                  <a:pt x="216" y="2550"/>
                </a:lnTo>
                <a:lnTo>
                  <a:pt x="223" y="2549"/>
                </a:lnTo>
                <a:lnTo>
                  <a:pt x="231" y="2550"/>
                </a:lnTo>
                <a:lnTo>
                  <a:pt x="238" y="2552"/>
                </a:lnTo>
                <a:lnTo>
                  <a:pt x="244" y="2556"/>
                </a:lnTo>
                <a:lnTo>
                  <a:pt x="249" y="2560"/>
                </a:lnTo>
                <a:lnTo>
                  <a:pt x="255" y="2565"/>
                </a:lnTo>
                <a:lnTo>
                  <a:pt x="257" y="2572"/>
                </a:lnTo>
                <a:lnTo>
                  <a:pt x="260" y="2579"/>
                </a:lnTo>
                <a:lnTo>
                  <a:pt x="260" y="2587"/>
                </a:lnTo>
                <a:lnTo>
                  <a:pt x="260" y="2594"/>
                </a:lnTo>
                <a:lnTo>
                  <a:pt x="257" y="2601"/>
                </a:lnTo>
                <a:lnTo>
                  <a:pt x="255" y="2608"/>
                </a:lnTo>
                <a:lnTo>
                  <a:pt x="249" y="2614"/>
                </a:lnTo>
                <a:lnTo>
                  <a:pt x="244" y="2618"/>
                </a:lnTo>
                <a:lnTo>
                  <a:pt x="238" y="2622"/>
                </a:lnTo>
                <a:lnTo>
                  <a:pt x="231" y="2623"/>
                </a:lnTo>
                <a:lnTo>
                  <a:pt x="223" y="2625"/>
                </a:lnTo>
                <a:lnTo>
                  <a:pt x="216" y="2623"/>
                </a:lnTo>
                <a:lnTo>
                  <a:pt x="209" y="2622"/>
                </a:lnTo>
                <a:lnTo>
                  <a:pt x="202" y="2618"/>
                </a:lnTo>
                <a:lnTo>
                  <a:pt x="197" y="2614"/>
                </a:lnTo>
                <a:lnTo>
                  <a:pt x="193" y="2608"/>
                </a:lnTo>
                <a:lnTo>
                  <a:pt x="189" y="2601"/>
                </a:lnTo>
                <a:lnTo>
                  <a:pt x="186" y="2594"/>
                </a:lnTo>
                <a:lnTo>
                  <a:pt x="186" y="2587"/>
                </a:lnTo>
                <a:close/>
                <a:moveTo>
                  <a:pt x="720" y="2260"/>
                </a:moveTo>
                <a:lnTo>
                  <a:pt x="792" y="1121"/>
                </a:lnTo>
                <a:lnTo>
                  <a:pt x="783" y="1115"/>
                </a:lnTo>
                <a:lnTo>
                  <a:pt x="776" y="1108"/>
                </a:lnTo>
                <a:lnTo>
                  <a:pt x="770" y="1102"/>
                </a:lnTo>
                <a:lnTo>
                  <a:pt x="764" y="1095"/>
                </a:lnTo>
                <a:lnTo>
                  <a:pt x="760" y="1086"/>
                </a:lnTo>
                <a:lnTo>
                  <a:pt x="756" y="1078"/>
                </a:lnTo>
                <a:lnTo>
                  <a:pt x="753" y="1069"/>
                </a:lnTo>
                <a:lnTo>
                  <a:pt x="752" y="1059"/>
                </a:lnTo>
                <a:lnTo>
                  <a:pt x="837" y="980"/>
                </a:lnTo>
                <a:lnTo>
                  <a:pt x="924" y="1059"/>
                </a:lnTo>
                <a:lnTo>
                  <a:pt x="922" y="1069"/>
                </a:lnTo>
                <a:lnTo>
                  <a:pt x="920" y="1078"/>
                </a:lnTo>
                <a:lnTo>
                  <a:pt x="916" y="1086"/>
                </a:lnTo>
                <a:lnTo>
                  <a:pt x="910" y="1095"/>
                </a:lnTo>
                <a:lnTo>
                  <a:pt x="905" y="1102"/>
                </a:lnTo>
                <a:lnTo>
                  <a:pt x="899" y="1108"/>
                </a:lnTo>
                <a:lnTo>
                  <a:pt x="892" y="1115"/>
                </a:lnTo>
                <a:lnTo>
                  <a:pt x="884" y="1121"/>
                </a:lnTo>
                <a:lnTo>
                  <a:pt x="955" y="2260"/>
                </a:lnTo>
                <a:lnTo>
                  <a:pt x="837" y="2397"/>
                </a:lnTo>
                <a:lnTo>
                  <a:pt x="720" y="2260"/>
                </a:lnTo>
                <a:close/>
              </a:path>
            </a:pathLst>
          </a:custGeom>
          <a:solidFill>
            <a:srgbClr val="14AA96"/>
          </a:solidFill>
          <a:ln>
            <a:noFill/>
          </a:ln>
        </p:spPr>
        <p:txBody>
          <a:bodyPr/>
          <a:lstStyle/>
          <a:p>
            <a:endParaRPr lang="ru-RU" sz="1500">
              <a:solidFill>
                <a:srgbClr val="14AA96"/>
              </a:solidFill>
            </a:endParaRPr>
          </a:p>
        </p:txBody>
      </p:sp>
      <p:grpSp>
        <p:nvGrpSpPr>
          <p:cNvPr id="13" name="Group 75"/>
          <p:cNvGrpSpPr>
            <a:grpSpLocks noChangeAspect="1"/>
          </p:cNvGrpSpPr>
          <p:nvPr/>
        </p:nvGrpSpPr>
        <p:grpSpPr bwMode="auto">
          <a:xfrm>
            <a:off x="6751649" y="2244589"/>
            <a:ext cx="710999" cy="566408"/>
            <a:chOff x="4533" y="810"/>
            <a:chExt cx="883" cy="704"/>
          </a:xfrm>
        </p:grpSpPr>
        <p:sp>
          <p:nvSpPr>
            <p:cNvPr id="14" name="AutoShape 74"/>
            <p:cNvSpPr>
              <a:spLocks noChangeAspect="1" noChangeArrowheads="1" noTextEdit="1"/>
            </p:cNvSpPr>
            <p:nvPr/>
          </p:nvSpPr>
          <p:spPr bwMode="auto">
            <a:xfrm>
              <a:off x="4533" y="810"/>
              <a:ext cx="883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  <p:sp>
          <p:nvSpPr>
            <p:cNvPr id="15" name="Freeform 76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  <p:sp>
          <p:nvSpPr>
            <p:cNvPr id="16" name="Freeform 77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  <p:sp>
          <p:nvSpPr>
            <p:cNvPr id="17" name="Freeform 78"/>
            <p:cNvSpPr>
              <a:spLocks/>
            </p:cNvSpPr>
            <p:nvPr/>
          </p:nvSpPr>
          <p:spPr bwMode="auto">
            <a:xfrm>
              <a:off x="4841" y="1430"/>
              <a:ext cx="271" cy="84"/>
            </a:xfrm>
            <a:custGeom>
              <a:avLst/>
              <a:gdLst>
                <a:gd name="T0" fmla="*/ 559 w 226"/>
                <a:gd name="T1" fmla="*/ 0 h 70"/>
                <a:gd name="T2" fmla="*/ 673 w 226"/>
                <a:gd name="T3" fmla="*/ 209 h 70"/>
                <a:gd name="T4" fmla="*/ 0 w 226"/>
                <a:gd name="T5" fmla="*/ 209 h 70"/>
                <a:gd name="T6" fmla="*/ 107 w 226"/>
                <a:gd name="T7" fmla="*/ 0 h 70"/>
                <a:gd name="T8" fmla="*/ 559 w 22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"/>
                <a:gd name="T17" fmla="*/ 226 w 22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">
                  <a:moveTo>
                    <a:pt x="188" y="0"/>
                  </a:moveTo>
                  <a:cubicBezTo>
                    <a:pt x="188" y="53"/>
                    <a:pt x="226" y="70"/>
                    <a:pt x="2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36" y="49"/>
                    <a:pt x="36" y="0"/>
                  </a:cubicBezTo>
                  <a:cubicBezTo>
                    <a:pt x="87" y="0"/>
                    <a:pt x="138" y="0"/>
                    <a:pt x="188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  <p:sp>
          <p:nvSpPr>
            <p:cNvPr id="18" name="Freeform 79"/>
            <p:cNvSpPr>
              <a:spLocks/>
            </p:cNvSpPr>
            <p:nvPr/>
          </p:nvSpPr>
          <p:spPr bwMode="auto">
            <a:xfrm>
              <a:off x="4682" y="917"/>
              <a:ext cx="547" cy="170"/>
            </a:xfrm>
            <a:custGeom>
              <a:avLst/>
              <a:gdLst>
                <a:gd name="T0" fmla="*/ 0 w 455"/>
                <a:gd name="T1" fmla="*/ 356 h 141"/>
                <a:gd name="T2" fmla="*/ 602 w 455"/>
                <a:gd name="T3" fmla="*/ 35 h 141"/>
                <a:gd name="T4" fmla="*/ 643 w 455"/>
                <a:gd name="T5" fmla="*/ 41 h 141"/>
                <a:gd name="T6" fmla="*/ 973 w 455"/>
                <a:gd name="T7" fmla="*/ 257 h 141"/>
                <a:gd name="T8" fmla="*/ 1324 w 455"/>
                <a:gd name="T9" fmla="*/ 0 h 141"/>
                <a:gd name="T10" fmla="*/ 1374 w 455"/>
                <a:gd name="T11" fmla="*/ 74 h 141"/>
                <a:gd name="T12" fmla="*/ 980 w 455"/>
                <a:gd name="T13" fmla="*/ 363 h 141"/>
                <a:gd name="T14" fmla="*/ 653 w 455"/>
                <a:gd name="T15" fmla="*/ 153 h 141"/>
                <a:gd name="T16" fmla="*/ 585 w 455"/>
                <a:gd name="T17" fmla="*/ 151 h 141"/>
                <a:gd name="T18" fmla="*/ 42 w 455"/>
                <a:gd name="T19" fmla="*/ 433 h 141"/>
                <a:gd name="T20" fmla="*/ 0 w 455"/>
                <a:gd name="T21" fmla="*/ 356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5"/>
                <a:gd name="T34" fmla="*/ 0 h 141"/>
                <a:gd name="T35" fmla="*/ 455 w 45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5" h="141">
                  <a:moveTo>
                    <a:pt x="0" y="115"/>
                  </a:moveTo>
                  <a:cubicBezTo>
                    <a:pt x="36" y="97"/>
                    <a:pt x="168" y="29"/>
                    <a:pt x="200" y="12"/>
                  </a:cubicBezTo>
                  <a:cubicBezTo>
                    <a:pt x="205" y="10"/>
                    <a:pt x="208" y="10"/>
                    <a:pt x="213" y="13"/>
                  </a:cubicBezTo>
                  <a:cubicBezTo>
                    <a:pt x="247" y="35"/>
                    <a:pt x="323" y="84"/>
                    <a:pt x="323" y="84"/>
                  </a:cubicBezTo>
                  <a:cubicBezTo>
                    <a:pt x="323" y="84"/>
                    <a:pt x="388" y="36"/>
                    <a:pt x="438" y="0"/>
                  </a:cubicBezTo>
                  <a:cubicBezTo>
                    <a:pt x="443" y="8"/>
                    <a:pt x="449" y="16"/>
                    <a:pt x="455" y="24"/>
                  </a:cubicBezTo>
                  <a:cubicBezTo>
                    <a:pt x="400" y="64"/>
                    <a:pt x="324" y="119"/>
                    <a:pt x="324" y="119"/>
                  </a:cubicBezTo>
                  <a:cubicBezTo>
                    <a:pt x="324" y="119"/>
                    <a:pt x="220" y="54"/>
                    <a:pt x="216" y="50"/>
                  </a:cubicBezTo>
                  <a:cubicBezTo>
                    <a:pt x="208" y="43"/>
                    <a:pt x="202" y="44"/>
                    <a:pt x="194" y="49"/>
                  </a:cubicBezTo>
                  <a:cubicBezTo>
                    <a:pt x="137" y="79"/>
                    <a:pt x="17" y="140"/>
                    <a:pt x="14" y="141"/>
                  </a:cubicBezTo>
                  <a:cubicBezTo>
                    <a:pt x="9" y="133"/>
                    <a:pt x="5" y="124"/>
                    <a:pt x="0" y="115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  <p:sp>
          <p:nvSpPr>
            <p:cNvPr id="19" name="Freeform 80"/>
            <p:cNvSpPr>
              <a:spLocks/>
            </p:cNvSpPr>
            <p:nvPr/>
          </p:nvSpPr>
          <p:spPr bwMode="auto">
            <a:xfrm>
              <a:off x="4886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7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  <p:sp>
          <p:nvSpPr>
            <p:cNvPr id="20" name="Freeform 81"/>
            <p:cNvSpPr>
              <a:spLocks/>
            </p:cNvSpPr>
            <p:nvPr/>
          </p:nvSpPr>
          <p:spPr bwMode="auto">
            <a:xfrm>
              <a:off x="5160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8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  <p:sp>
          <p:nvSpPr>
            <p:cNvPr id="21" name="Freeform 82"/>
            <p:cNvSpPr>
              <a:spLocks/>
            </p:cNvSpPr>
            <p:nvPr/>
          </p:nvSpPr>
          <p:spPr bwMode="auto">
            <a:xfrm>
              <a:off x="4735" y="1106"/>
              <a:ext cx="69" cy="131"/>
            </a:xfrm>
            <a:custGeom>
              <a:avLst/>
              <a:gdLst>
                <a:gd name="T0" fmla="*/ 165 w 58"/>
                <a:gd name="T1" fmla="*/ 328 h 109"/>
                <a:gd name="T2" fmla="*/ 0 w 58"/>
                <a:gd name="T3" fmla="*/ 328 h 109"/>
                <a:gd name="T4" fmla="*/ 0 w 58"/>
                <a:gd name="T5" fmla="*/ 0 h 109"/>
                <a:gd name="T6" fmla="*/ 165 w 58"/>
                <a:gd name="T7" fmla="*/ 0 h 109"/>
                <a:gd name="T8" fmla="*/ 165 w 58"/>
                <a:gd name="T9" fmla="*/ 328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9"/>
                <a:gd name="T17" fmla="*/ 58 w 58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9">
                  <a:moveTo>
                    <a:pt x="58" y="109"/>
                  </a:moveTo>
                  <a:cubicBezTo>
                    <a:pt x="39" y="109"/>
                    <a:pt x="20" y="109"/>
                    <a:pt x="0" y="109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09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  <p:sp>
          <p:nvSpPr>
            <p:cNvPr id="22" name="Freeform 83"/>
            <p:cNvSpPr>
              <a:spLocks/>
            </p:cNvSpPr>
            <p:nvPr/>
          </p:nvSpPr>
          <p:spPr bwMode="auto">
            <a:xfrm>
              <a:off x="5027" y="1106"/>
              <a:ext cx="69" cy="132"/>
            </a:xfrm>
            <a:custGeom>
              <a:avLst/>
              <a:gdLst>
                <a:gd name="T0" fmla="*/ 165 w 58"/>
                <a:gd name="T1" fmla="*/ 329 h 110"/>
                <a:gd name="T2" fmla="*/ 0 w 58"/>
                <a:gd name="T3" fmla="*/ 329 h 110"/>
                <a:gd name="T4" fmla="*/ 0 w 58"/>
                <a:gd name="T5" fmla="*/ 0 h 110"/>
                <a:gd name="T6" fmla="*/ 165 w 58"/>
                <a:gd name="T7" fmla="*/ 0 h 110"/>
                <a:gd name="T8" fmla="*/ 165 w 58"/>
                <a:gd name="T9" fmla="*/ 32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0"/>
                <a:gd name="T17" fmla="*/ 58 w 5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0">
                  <a:moveTo>
                    <a:pt x="58" y="110"/>
                  </a:moveTo>
                  <a:cubicBezTo>
                    <a:pt x="39" y="110"/>
                    <a:pt x="20" y="110"/>
                    <a:pt x="0" y="110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1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  <p:sp>
          <p:nvSpPr>
            <p:cNvPr id="23" name="Freeform 84"/>
            <p:cNvSpPr>
              <a:spLocks/>
            </p:cNvSpPr>
            <p:nvPr/>
          </p:nvSpPr>
          <p:spPr bwMode="auto">
            <a:xfrm>
              <a:off x="5183" y="901"/>
              <a:ext cx="77" cy="71"/>
            </a:xfrm>
            <a:custGeom>
              <a:avLst/>
              <a:gdLst>
                <a:gd name="T0" fmla="*/ 77 w 77"/>
                <a:gd name="T1" fmla="*/ 0 h 71"/>
                <a:gd name="T2" fmla="*/ 47 w 77"/>
                <a:gd name="T3" fmla="*/ 71 h 71"/>
                <a:gd name="T4" fmla="*/ 0 w 77"/>
                <a:gd name="T5" fmla="*/ 7 h 71"/>
                <a:gd name="T6" fmla="*/ 77 w 77"/>
                <a:gd name="T7" fmla="*/ 0 h 71"/>
                <a:gd name="T8" fmla="*/ 77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77" y="0"/>
                  </a:moveTo>
                  <a:lnTo>
                    <a:pt x="47" y="71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14AA96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46605" y="2348633"/>
            <a:ext cx="1745252" cy="40937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marL="161957" indent="-161957">
              <a:buAutoNum type="arabicPeriod"/>
            </a:pPr>
            <a:r>
              <a:rPr lang="ru-RU" sz="1500" b="1" dirty="0">
                <a:solidFill>
                  <a:srgbClr val="14AA96"/>
                </a:solidFill>
              </a:rPr>
              <a:t>Выпуск ЦБ</a:t>
            </a:r>
          </a:p>
          <a:p>
            <a:pPr marL="161957" indent="-161957">
              <a:buAutoNum type="arabicPeriod"/>
            </a:pPr>
            <a:r>
              <a:rPr lang="ru-RU" sz="1500" b="1" dirty="0">
                <a:solidFill>
                  <a:srgbClr val="14AA96"/>
                </a:solidFill>
              </a:rPr>
              <a:t>Выкуп ЦБ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80466" y="2868122"/>
            <a:ext cx="1253360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14AA96"/>
                </a:solidFill>
              </a:rPr>
              <a:t>Биржа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09757" y="2870858"/>
            <a:ext cx="1253360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14AA96"/>
                </a:solidFill>
              </a:rPr>
              <a:t>Инвесторы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27135" y="3368042"/>
            <a:ext cx="37600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6BB42"/>
                </a:solidFill>
              </a:rPr>
              <a:t>Сторонние биржевые ценные бумаги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95801" y="4379526"/>
            <a:ext cx="894773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F6BB42"/>
                </a:solidFill>
              </a:rPr>
              <a:t>Эмитент</a:t>
            </a:r>
          </a:p>
        </p:txBody>
      </p:sp>
      <p:sp>
        <p:nvSpPr>
          <p:cNvPr id="29" name="Freeform 100"/>
          <p:cNvSpPr>
            <a:spLocks noChangeAspect="1" noEditPoints="1"/>
          </p:cNvSpPr>
          <p:nvPr/>
        </p:nvSpPr>
        <p:spPr bwMode="auto">
          <a:xfrm>
            <a:off x="4631298" y="3736749"/>
            <a:ext cx="223779" cy="574923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rgbClr val="F6BB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>
              <a:solidFill>
                <a:srgbClr val="F6BB4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6681" y="4379526"/>
            <a:ext cx="1253360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F6BB42"/>
                </a:solidFill>
              </a:rPr>
              <a:t>Брокер</a:t>
            </a:r>
          </a:p>
        </p:txBody>
      </p:sp>
      <p:sp>
        <p:nvSpPr>
          <p:cNvPr id="31" name="Freeform 104"/>
          <p:cNvSpPr>
            <a:spLocks noChangeAspect="1" noEditPoints="1"/>
          </p:cNvSpPr>
          <p:nvPr/>
        </p:nvSpPr>
        <p:spPr bwMode="auto">
          <a:xfrm>
            <a:off x="5668819" y="3710574"/>
            <a:ext cx="269089" cy="607718"/>
          </a:xfrm>
          <a:custGeom>
            <a:avLst/>
            <a:gdLst>
              <a:gd name="T0" fmla="*/ 2147483647 w 2104"/>
              <a:gd name="T1" fmla="*/ 2147483647 h 4763"/>
              <a:gd name="T2" fmla="*/ 2147483647 w 2104"/>
              <a:gd name="T3" fmla="*/ 2147483647 h 4763"/>
              <a:gd name="T4" fmla="*/ 2147483647 w 2104"/>
              <a:gd name="T5" fmla="*/ 2147483647 h 4763"/>
              <a:gd name="T6" fmla="*/ 2147483647 w 2104"/>
              <a:gd name="T7" fmla="*/ 2147483647 h 4763"/>
              <a:gd name="T8" fmla="*/ 2147483647 w 2104"/>
              <a:gd name="T9" fmla="*/ 2147483647 h 4763"/>
              <a:gd name="T10" fmla="*/ 2147483647 w 2104"/>
              <a:gd name="T11" fmla="*/ 2147483647 h 4763"/>
              <a:gd name="T12" fmla="*/ 2147483647 w 2104"/>
              <a:gd name="T13" fmla="*/ 2147483647 h 4763"/>
              <a:gd name="T14" fmla="*/ 2147483647 w 2104"/>
              <a:gd name="T15" fmla="*/ 2147483647 h 4763"/>
              <a:gd name="T16" fmla="*/ 0 w 2104"/>
              <a:gd name="T17" fmla="*/ 2147483647 h 4763"/>
              <a:gd name="T18" fmla="*/ 2147483647 w 2104"/>
              <a:gd name="T19" fmla="*/ 2147483647 h 4763"/>
              <a:gd name="T20" fmla="*/ 2147483647 w 2104"/>
              <a:gd name="T21" fmla="*/ 2147483647 h 4763"/>
              <a:gd name="T22" fmla="*/ 2147483647 w 2104"/>
              <a:gd name="T23" fmla="*/ 2147483647 h 4763"/>
              <a:gd name="T24" fmla="*/ 2147483647 w 2104"/>
              <a:gd name="T25" fmla="*/ 2147483647 h 4763"/>
              <a:gd name="T26" fmla="*/ 2147483647 w 2104"/>
              <a:gd name="T27" fmla="*/ 2147483647 h 4763"/>
              <a:gd name="T28" fmla="*/ 2147483647 w 2104"/>
              <a:gd name="T29" fmla="*/ 2147483647 h 4763"/>
              <a:gd name="T30" fmla="*/ 2147483647 w 2104"/>
              <a:gd name="T31" fmla="*/ 2147483647 h 4763"/>
              <a:gd name="T32" fmla="*/ 2147483647 w 2104"/>
              <a:gd name="T33" fmla="*/ 2147483647 h 4763"/>
              <a:gd name="T34" fmla="*/ 2147483647 w 2104"/>
              <a:gd name="T35" fmla="*/ 2147483647 h 4763"/>
              <a:gd name="T36" fmla="*/ 2147483647 w 2104"/>
              <a:gd name="T37" fmla="*/ 2147483647 h 4763"/>
              <a:gd name="T38" fmla="*/ 2147483647 w 2104"/>
              <a:gd name="T39" fmla="*/ 2147483647 h 4763"/>
              <a:gd name="T40" fmla="*/ 2147483647 w 2104"/>
              <a:gd name="T41" fmla="*/ 2147483647 h 4763"/>
              <a:gd name="T42" fmla="*/ 2147483647 w 2104"/>
              <a:gd name="T43" fmla="*/ 0 h 4763"/>
              <a:gd name="T44" fmla="*/ 2147483647 w 2104"/>
              <a:gd name="T45" fmla="*/ 2147483647 h 4763"/>
              <a:gd name="T46" fmla="*/ 2147483647 w 2104"/>
              <a:gd name="T47" fmla="*/ 2147483647 h 4763"/>
              <a:gd name="T48" fmla="*/ 2147483647 w 2104"/>
              <a:gd name="T49" fmla="*/ 2147483647 h 4763"/>
              <a:gd name="T50" fmla="*/ 2147483647 w 2104"/>
              <a:gd name="T51" fmla="*/ 2147483647 h 4763"/>
              <a:gd name="T52" fmla="*/ 2147483647 w 2104"/>
              <a:gd name="T53" fmla="*/ 2147483647 h 4763"/>
              <a:gd name="T54" fmla="*/ 2147483647 w 2104"/>
              <a:gd name="T55" fmla="*/ 2147483647 h 4763"/>
              <a:gd name="T56" fmla="*/ 2147483647 w 2104"/>
              <a:gd name="T57" fmla="*/ 2147483647 h 4763"/>
              <a:gd name="T58" fmla="*/ 2147483647 w 2104"/>
              <a:gd name="T59" fmla="*/ 2147483647 h 4763"/>
              <a:gd name="T60" fmla="*/ 2147483647 w 2104"/>
              <a:gd name="T61" fmla="*/ 2147483647 h 4763"/>
              <a:gd name="T62" fmla="*/ 2147483647 w 2104"/>
              <a:gd name="T63" fmla="*/ 2147483647 h 4763"/>
              <a:gd name="T64" fmla="*/ 2147483647 w 2104"/>
              <a:gd name="T65" fmla="*/ 2147483647 h 4763"/>
              <a:gd name="T66" fmla="*/ 2147483647 w 2104"/>
              <a:gd name="T67" fmla="*/ 2147483647 h 4763"/>
              <a:gd name="T68" fmla="*/ 2147483647 w 2104"/>
              <a:gd name="T69" fmla="*/ 2147483647 h 4763"/>
              <a:gd name="T70" fmla="*/ 2147483647 w 2104"/>
              <a:gd name="T71" fmla="*/ 2147483647 h 4763"/>
              <a:gd name="T72" fmla="*/ 2147483647 w 2104"/>
              <a:gd name="T73" fmla="*/ 2147483647 h 4763"/>
              <a:gd name="T74" fmla="*/ 2147483647 w 2104"/>
              <a:gd name="T75" fmla="*/ 2147483647 h 4763"/>
              <a:gd name="T76" fmla="*/ 2147483647 w 2104"/>
              <a:gd name="T77" fmla="*/ 2147483647 h 4763"/>
              <a:gd name="T78" fmla="*/ 2147483647 w 2104"/>
              <a:gd name="T79" fmla="*/ 2147483647 h 4763"/>
              <a:gd name="T80" fmla="*/ 2147483647 w 2104"/>
              <a:gd name="T81" fmla="*/ 2147483647 h 4763"/>
              <a:gd name="T82" fmla="*/ 2147483647 w 2104"/>
              <a:gd name="T83" fmla="*/ 2147483647 h 4763"/>
              <a:gd name="T84" fmla="*/ 2147483647 w 2104"/>
              <a:gd name="T85" fmla="*/ 2147483647 h 4763"/>
              <a:gd name="T86" fmla="*/ 2147483647 w 2104"/>
              <a:gd name="T87" fmla="*/ 2147483647 h 4763"/>
              <a:gd name="T88" fmla="*/ 2147483647 w 2104"/>
              <a:gd name="T89" fmla="*/ 2147483647 h 4763"/>
              <a:gd name="T90" fmla="*/ 2147483647 w 2104"/>
              <a:gd name="T91" fmla="*/ 2147483647 h 4763"/>
              <a:gd name="T92" fmla="*/ 2147483647 w 2104"/>
              <a:gd name="T93" fmla="*/ 2147483647 h 4763"/>
              <a:gd name="T94" fmla="*/ 2147483647 w 2104"/>
              <a:gd name="T95" fmla="*/ 2147483647 h 4763"/>
              <a:gd name="T96" fmla="*/ 2147483647 w 2104"/>
              <a:gd name="T97" fmla="*/ 2147483647 h 4763"/>
              <a:gd name="T98" fmla="*/ 2147483647 w 2104"/>
              <a:gd name="T99" fmla="*/ 2147483647 h 4763"/>
              <a:gd name="T100" fmla="*/ 2147483647 w 2104"/>
              <a:gd name="T101" fmla="*/ 2147483647 h 4763"/>
              <a:gd name="T102" fmla="*/ 2147483647 w 2104"/>
              <a:gd name="T103" fmla="*/ 2147483647 h 4763"/>
              <a:gd name="T104" fmla="*/ 2147483647 w 2104"/>
              <a:gd name="T105" fmla="*/ 2147483647 h 4763"/>
              <a:gd name="T106" fmla="*/ 2147483647 w 2104"/>
              <a:gd name="T107" fmla="*/ 2147483647 h 4763"/>
              <a:gd name="T108" fmla="*/ 2147483647 w 2104"/>
              <a:gd name="T109" fmla="*/ 2147483647 h 4763"/>
              <a:gd name="T110" fmla="*/ 2147483647 w 2104"/>
              <a:gd name="T111" fmla="*/ 2147483647 h 4763"/>
              <a:gd name="T112" fmla="*/ 2147483647 w 2104"/>
              <a:gd name="T113" fmla="*/ 2147483647 h 4763"/>
              <a:gd name="T114" fmla="*/ 2147483647 w 2104"/>
              <a:gd name="T115" fmla="*/ 2147483647 h 4763"/>
              <a:gd name="T116" fmla="*/ 2147483647 w 2104"/>
              <a:gd name="T117" fmla="*/ 2147483647 h 4763"/>
              <a:gd name="T118" fmla="*/ 2147483647 w 2104"/>
              <a:gd name="T119" fmla="*/ 2147483647 h 4763"/>
              <a:gd name="T120" fmla="*/ 2147483647 w 2104"/>
              <a:gd name="T121" fmla="*/ 2147483647 h 4763"/>
              <a:gd name="T122" fmla="*/ 2147483647 w 2104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04"/>
              <a:gd name="T187" fmla="*/ 0 h 4763"/>
              <a:gd name="T188" fmla="*/ 2104 w 2104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04" h="4763">
                <a:moveTo>
                  <a:pt x="1807" y="3008"/>
                </a:moveTo>
                <a:lnTo>
                  <a:pt x="1901" y="3008"/>
                </a:lnTo>
                <a:lnTo>
                  <a:pt x="1901" y="3933"/>
                </a:lnTo>
                <a:lnTo>
                  <a:pt x="1752" y="3933"/>
                </a:lnTo>
                <a:lnTo>
                  <a:pt x="1752" y="3012"/>
                </a:lnTo>
                <a:lnTo>
                  <a:pt x="1752" y="3008"/>
                </a:lnTo>
                <a:lnTo>
                  <a:pt x="1752" y="2835"/>
                </a:lnTo>
                <a:lnTo>
                  <a:pt x="1475" y="2835"/>
                </a:lnTo>
                <a:lnTo>
                  <a:pt x="1475" y="2782"/>
                </a:lnTo>
                <a:lnTo>
                  <a:pt x="1807" y="2782"/>
                </a:lnTo>
                <a:lnTo>
                  <a:pt x="1807" y="3008"/>
                </a:lnTo>
                <a:close/>
                <a:moveTo>
                  <a:pt x="1954" y="3008"/>
                </a:moveTo>
                <a:lnTo>
                  <a:pt x="2104" y="3008"/>
                </a:lnTo>
                <a:lnTo>
                  <a:pt x="2104" y="3933"/>
                </a:lnTo>
                <a:lnTo>
                  <a:pt x="1954" y="3933"/>
                </a:lnTo>
                <a:lnTo>
                  <a:pt x="1954" y="3008"/>
                </a:lnTo>
                <a:close/>
                <a:moveTo>
                  <a:pt x="1694" y="3008"/>
                </a:moveTo>
                <a:lnTo>
                  <a:pt x="1694" y="3933"/>
                </a:lnTo>
                <a:lnTo>
                  <a:pt x="1381" y="3933"/>
                </a:lnTo>
                <a:lnTo>
                  <a:pt x="1342" y="4763"/>
                </a:lnTo>
                <a:lnTo>
                  <a:pt x="896" y="4763"/>
                </a:lnTo>
                <a:lnTo>
                  <a:pt x="896" y="2726"/>
                </a:lnTo>
                <a:lnTo>
                  <a:pt x="843" y="2726"/>
                </a:lnTo>
                <a:lnTo>
                  <a:pt x="843" y="4763"/>
                </a:lnTo>
                <a:lnTo>
                  <a:pt x="397" y="4763"/>
                </a:lnTo>
                <a:lnTo>
                  <a:pt x="325" y="3219"/>
                </a:lnTo>
                <a:lnTo>
                  <a:pt x="151" y="3077"/>
                </a:lnTo>
                <a:lnTo>
                  <a:pt x="82" y="2792"/>
                </a:lnTo>
                <a:lnTo>
                  <a:pt x="137" y="2792"/>
                </a:lnTo>
                <a:lnTo>
                  <a:pt x="199" y="3046"/>
                </a:lnTo>
                <a:lnTo>
                  <a:pt x="323" y="3147"/>
                </a:lnTo>
                <a:lnTo>
                  <a:pt x="304" y="2739"/>
                </a:lnTo>
                <a:lnTo>
                  <a:pt x="299" y="2739"/>
                </a:lnTo>
                <a:lnTo>
                  <a:pt x="0" y="2739"/>
                </a:lnTo>
                <a:lnTo>
                  <a:pt x="0" y="1086"/>
                </a:lnTo>
                <a:lnTo>
                  <a:pt x="0" y="1065"/>
                </a:lnTo>
                <a:lnTo>
                  <a:pt x="4" y="1046"/>
                </a:lnTo>
                <a:lnTo>
                  <a:pt x="9" y="1029"/>
                </a:lnTo>
                <a:lnTo>
                  <a:pt x="16" y="1012"/>
                </a:lnTo>
                <a:lnTo>
                  <a:pt x="24" y="997"/>
                </a:lnTo>
                <a:lnTo>
                  <a:pt x="35" y="984"/>
                </a:lnTo>
                <a:lnTo>
                  <a:pt x="46" y="971"/>
                </a:lnTo>
                <a:lnTo>
                  <a:pt x="58" y="959"/>
                </a:lnTo>
                <a:lnTo>
                  <a:pt x="73" y="948"/>
                </a:lnTo>
                <a:lnTo>
                  <a:pt x="89" y="939"/>
                </a:lnTo>
                <a:lnTo>
                  <a:pt x="105" y="929"/>
                </a:lnTo>
                <a:lnTo>
                  <a:pt x="123" y="922"/>
                </a:lnTo>
                <a:lnTo>
                  <a:pt x="161" y="904"/>
                </a:lnTo>
                <a:lnTo>
                  <a:pt x="200" y="890"/>
                </a:lnTo>
                <a:lnTo>
                  <a:pt x="605" y="744"/>
                </a:lnTo>
                <a:lnTo>
                  <a:pt x="737" y="1523"/>
                </a:lnTo>
                <a:lnTo>
                  <a:pt x="806" y="918"/>
                </a:lnTo>
                <a:lnTo>
                  <a:pt x="789" y="910"/>
                </a:lnTo>
                <a:lnTo>
                  <a:pt x="773" y="899"/>
                </a:lnTo>
                <a:lnTo>
                  <a:pt x="759" y="886"/>
                </a:lnTo>
                <a:lnTo>
                  <a:pt x="749" y="871"/>
                </a:lnTo>
                <a:lnTo>
                  <a:pt x="850" y="775"/>
                </a:lnTo>
                <a:lnTo>
                  <a:pt x="950" y="871"/>
                </a:lnTo>
                <a:lnTo>
                  <a:pt x="940" y="886"/>
                </a:lnTo>
                <a:lnTo>
                  <a:pt x="927" y="899"/>
                </a:lnTo>
                <a:lnTo>
                  <a:pt x="911" y="910"/>
                </a:lnTo>
                <a:lnTo>
                  <a:pt x="895" y="918"/>
                </a:lnTo>
                <a:lnTo>
                  <a:pt x="962" y="1523"/>
                </a:lnTo>
                <a:lnTo>
                  <a:pt x="1094" y="744"/>
                </a:lnTo>
                <a:lnTo>
                  <a:pt x="1499" y="890"/>
                </a:lnTo>
                <a:lnTo>
                  <a:pt x="1539" y="904"/>
                </a:lnTo>
                <a:lnTo>
                  <a:pt x="1577" y="922"/>
                </a:lnTo>
                <a:lnTo>
                  <a:pt x="1594" y="929"/>
                </a:lnTo>
                <a:lnTo>
                  <a:pt x="1610" y="939"/>
                </a:lnTo>
                <a:lnTo>
                  <a:pt x="1626" y="948"/>
                </a:lnTo>
                <a:lnTo>
                  <a:pt x="1641" y="959"/>
                </a:lnTo>
                <a:lnTo>
                  <a:pt x="1654" y="971"/>
                </a:lnTo>
                <a:lnTo>
                  <a:pt x="1666" y="984"/>
                </a:lnTo>
                <a:lnTo>
                  <a:pt x="1675" y="997"/>
                </a:lnTo>
                <a:lnTo>
                  <a:pt x="1685" y="1012"/>
                </a:lnTo>
                <a:lnTo>
                  <a:pt x="1691" y="1029"/>
                </a:lnTo>
                <a:lnTo>
                  <a:pt x="1696" y="1046"/>
                </a:lnTo>
                <a:lnTo>
                  <a:pt x="1699" y="1065"/>
                </a:lnTo>
                <a:lnTo>
                  <a:pt x="1700" y="1086"/>
                </a:lnTo>
                <a:lnTo>
                  <a:pt x="1700" y="2739"/>
                </a:lnTo>
                <a:lnTo>
                  <a:pt x="1435" y="2739"/>
                </a:lnTo>
                <a:lnTo>
                  <a:pt x="1423" y="3008"/>
                </a:lnTo>
                <a:lnTo>
                  <a:pt x="1694" y="3008"/>
                </a:lnTo>
                <a:close/>
                <a:moveTo>
                  <a:pt x="840" y="0"/>
                </a:moveTo>
                <a:lnTo>
                  <a:pt x="840" y="0"/>
                </a:lnTo>
                <a:lnTo>
                  <a:pt x="868" y="1"/>
                </a:lnTo>
                <a:lnTo>
                  <a:pt x="895" y="7"/>
                </a:lnTo>
                <a:lnTo>
                  <a:pt x="921" y="13"/>
                </a:lnTo>
                <a:lnTo>
                  <a:pt x="945" y="24"/>
                </a:lnTo>
                <a:lnTo>
                  <a:pt x="969" y="37"/>
                </a:lnTo>
                <a:lnTo>
                  <a:pt x="990" y="52"/>
                </a:lnTo>
                <a:lnTo>
                  <a:pt x="1012" y="69"/>
                </a:lnTo>
                <a:lnTo>
                  <a:pt x="1030" y="89"/>
                </a:lnTo>
                <a:lnTo>
                  <a:pt x="1047" y="110"/>
                </a:lnTo>
                <a:lnTo>
                  <a:pt x="1062" y="133"/>
                </a:lnTo>
                <a:lnTo>
                  <a:pt x="1075" y="157"/>
                </a:lnTo>
                <a:lnTo>
                  <a:pt x="1087" y="183"/>
                </a:lnTo>
                <a:lnTo>
                  <a:pt x="1095" y="210"/>
                </a:lnTo>
                <a:lnTo>
                  <a:pt x="1102" y="238"/>
                </a:lnTo>
                <a:lnTo>
                  <a:pt x="1106" y="267"/>
                </a:lnTo>
                <a:lnTo>
                  <a:pt x="1107" y="297"/>
                </a:lnTo>
                <a:lnTo>
                  <a:pt x="1108" y="340"/>
                </a:lnTo>
                <a:lnTo>
                  <a:pt x="1108" y="370"/>
                </a:lnTo>
                <a:lnTo>
                  <a:pt x="1107" y="381"/>
                </a:lnTo>
                <a:lnTo>
                  <a:pt x="1106" y="385"/>
                </a:lnTo>
                <a:lnTo>
                  <a:pt x="1104" y="414"/>
                </a:lnTo>
                <a:lnTo>
                  <a:pt x="1100" y="442"/>
                </a:lnTo>
                <a:lnTo>
                  <a:pt x="1094" y="469"/>
                </a:lnTo>
                <a:lnTo>
                  <a:pt x="1085" y="494"/>
                </a:lnTo>
                <a:lnTo>
                  <a:pt x="1074" y="519"/>
                </a:lnTo>
                <a:lnTo>
                  <a:pt x="1061" y="542"/>
                </a:lnTo>
                <a:lnTo>
                  <a:pt x="1045" y="563"/>
                </a:lnTo>
                <a:lnTo>
                  <a:pt x="1027" y="583"/>
                </a:lnTo>
                <a:lnTo>
                  <a:pt x="1009" y="602"/>
                </a:lnTo>
                <a:lnTo>
                  <a:pt x="988" y="617"/>
                </a:lnTo>
                <a:lnTo>
                  <a:pt x="966" y="632"/>
                </a:lnTo>
                <a:lnTo>
                  <a:pt x="942" y="644"/>
                </a:lnTo>
                <a:lnTo>
                  <a:pt x="919" y="653"/>
                </a:lnTo>
                <a:lnTo>
                  <a:pt x="893" y="660"/>
                </a:lnTo>
                <a:lnTo>
                  <a:pt x="867" y="664"/>
                </a:lnTo>
                <a:lnTo>
                  <a:pt x="840" y="665"/>
                </a:lnTo>
                <a:lnTo>
                  <a:pt x="814" y="664"/>
                </a:lnTo>
                <a:lnTo>
                  <a:pt x="787" y="660"/>
                </a:lnTo>
                <a:lnTo>
                  <a:pt x="762" y="653"/>
                </a:lnTo>
                <a:lnTo>
                  <a:pt x="738" y="644"/>
                </a:lnTo>
                <a:lnTo>
                  <a:pt x="714" y="632"/>
                </a:lnTo>
                <a:lnTo>
                  <a:pt x="693" y="617"/>
                </a:lnTo>
                <a:lnTo>
                  <a:pt x="672" y="602"/>
                </a:lnTo>
                <a:lnTo>
                  <a:pt x="653" y="583"/>
                </a:lnTo>
                <a:lnTo>
                  <a:pt x="636" y="563"/>
                </a:lnTo>
                <a:lnTo>
                  <a:pt x="620" y="542"/>
                </a:lnTo>
                <a:lnTo>
                  <a:pt x="607" y="519"/>
                </a:lnTo>
                <a:lnTo>
                  <a:pt x="596" y="494"/>
                </a:lnTo>
                <a:lnTo>
                  <a:pt x="587" y="469"/>
                </a:lnTo>
                <a:lnTo>
                  <a:pt x="580" y="442"/>
                </a:lnTo>
                <a:lnTo>
                  <a:pt x="576" y="414"/>
                </a:lnTo>
                <a:lnTo>
                  <a:pt x="573" y="385"/>
                </a:lnTo>
                <a:lnTo>
                  <a:pt x="573" y="381"/>
                </a:lnTo>
                <a:lnTo>
                  <a:pt x="572" y="370"/>
                </a:lnTo>
                <a:lnTo>
                  <a:pt x="572" y="340"/>
                </a:lnTo>
                <a:lnTo>
                  <a:pt x="573" y="297"/>
                </a:lnTo>
                <a:lnTo>
                  <a:pt x="575" y="267"/>
                </a:lnTo>
                <a:lnTo>
                  <a:pt x="579" y="238"/>
                </a:lnTo>
                <a:lnTo>
                  <a:pt x="585" y="210"/>
                </a:lnTo>
                <a:lnTo>
                  <a:pt x="593" y="183"/>
                </a:lnTo>
                <a:lnTo>
                  <a:pt x="605" y="157"/>
                </a:lnTo>
                <a:lnTo>
                  <a:pt x="619" y="133"/>
                </a:lnTo>
                <a:lnTo>
                  <a:pt x="633" y="110"/>
                </a:lnTo>
                <a:lnTo>
                  <a:pt x="650" y="89"/>
                </a:lnTo>
                <a:lnTo>
                  <a:pt x="669" y="69"/>
                </a:lnTo>
                <a:lnTo>
                  <a:pt x="689" y="52"/>
                </a:lnTo>
                <a:lnTo>
                  <a:pt x="712" y="37"/>
                </a:lnTo>
                <a:lnTo>
                  <a:pt x="735" y="24"/>
                </a:lnTo>
                <a:lnTo>
                  <a:pt x="759" y="13"/>
                </a:lnTo>
                <a:lnTo>
                  <a:pt x="786" y="7"/>
                </a:lnTo>
                <a:lnTo>
                  <a:pt x="812" y="1"/>
                </a:lnTo>
                <a:lnTo>
                  <a:pt x="840" y="0"/>
                </a:lnTo>
                <a:close/>
                <a:moveTo>
                  <a:pt x="639" y="218"/>
                </a:moveTo>
                <a:lnTo>
                  <a:pt x="639" y="218"/>
                </a:lnTo>
                <a:lnTo>
                  <a:pt x="633" y="236"/>
                </a:lnTo>
                <a:lnTo>
                  <a:pt x="629" y="256"/>
                </a:lnTo>
                <a:lnTo>
                  <a:pt x="628" y="276"/>
                </a:lnTo>
                <a:lnTo>
                  <a:pt x="627" y="297"/>
                </a:lnTo>
                <a:lnTo>
                  <a:pt x="627" y="368"/>
                </a:lnTo>
                <a:lnTo>
                  <a:pt x="628" y="394"/>
                </a:lnTo>
                <a:lnTo>
                  <a:pt x="631" y="418"/>
                </a:lnTo>
                <a:lnTo>
                  <a:pt x="636" y="442"/>
                </a:lnTo>
                <a:lnTo>
                  <a:pt x="644" y="465"/>
                </a:lnTo>
                <a:lnTo>
                  <a:pt x="653" y="486"/>
                </a:lnTo>
                <a:lnTo>
                  <a:pt x="664" y="506"/>
                </a:lnTo>
                <a:lnTo>
                  <a:pt x="676" y="525"/>
                </a:lnTo>
                <a:lnTo>
                  <a:pt x="690" y="542"/>
                </a:lnTo>
                <a:lnTo>
                  <a:pt x="706" y="558"/>
                </a:lnTo>
                <a:lnTo>
                  <a:pt x="722" y="572"/>
                </a:lnTo>
                <a:lnTo>
                  <a:pt x="739" y="584"/>
                </a:lnTo>
                <a:lnTo>
                  <a:pt x="758" y="594"/>
                </a:lnTo>
                <a:lnTo>
                  <a:pt x="778" y="602"/>
                </a:lnTo>
                <a:lnTo>
                  <a:pt x="798" y="608"/>
                </a:lnTo>
                <a:lnTo>
                  <a:pt x="819" y="611"/>
                </a:lnTo>
                <a:lnTo>
                  <a:pt x="840" y="612"/>
                </a:lnTo>
                <a:lnTo>
                  <a:pt x="862" y="611"/>
                </a:lnTo>
                <a:lnTo>
                  <a:pt x="883" y="608"/>
                </a:lnTo>
                <a:lnTo>
                  <a:pt x="903" y="602"/>
                </a:lnTo>
                <a:lnTo>
                  <a:pt x="923" y="594"/>
                </a:lnTo>
                <a:lnTo>
                  <a:pt x="941" y="584"/>
                </a:lnTo>
                <a:lnTo>
                  <a:pt x="958" y="572"/>
                </a:lnTo>
                <a:lnTo>
                  <a:pt x="974" y="558"/>
                </a:lnTo>
                <a:lnTo>
                  <a:pt x="990" y="542"/>
                </a:lnTo>
                <a:lnTo>
                  <a:pt x="1004" y="525"/>
                </a:lnTo>
                <a:lnTo>
                  <a:pt x="1017" y="506"/>
                </a:lnTo>
                <a:lnTo>
                  <a:pt x="1027" y="486"/>
                </a:lnTo>
                <a:lnTo>
                  <a:pt x="1037" y="465"/>
                </a:lnTo>
                <a:lnTo>
                  <a:pt x="1043" y="442"/>
                </a:lnTo>
                <a:lnTo>
                  <a:pt x="1049" y="418"/>
                </a:lnTo>
                <a:lnTo>
                  <a:pt x="1053" y="394"/>
                </a:lnTo>
                <a:lnTo>
                  <a:pt x="1054" y="368"/>
                </a:lnTo>
                <a:lnTo>
                  <a:pt x="1054" y="297"/>
                </a:lnTo>
                <a:lnTo>
                  <a:pt x="1053" y="274"/>
                </a:lnTo>
                <a:lnTo>
                  <a:pt x="1050" y="252"/>
                </a:lnTo>
                <a:lnTo>
                  <a:pt x="1046" y="230"/>
                </a:lnTo>
                <a:lnTo>
                  <a:pt x="1039" y="208"/>
                </a:lnTo>
                <a:lnTo>
                  <a:pt x="1033" y="199"/>
                </a:lnTo>
                <a:lnTo>
                  <a:pt x="1025" y="190"/>
                </a:lnTo>
                <a:lnTo>
                  <a:pt x="1015" y="181"/>
                </a:lnTo>
                <a:lnTo>
                  <a:pt x="1006" y="173"/>
                </a:lnTo>
                <a:lnTo>
                  <a:pt x="996" y="165"/>
                </a:lnTo>
                <a:lnTo>
                  <a:pt x="985" y="158"/>
                </a:lnTo>
                <a:lnTo>
                  <a:pt x="962" y="146"/>
                </a:lnTo>
                <a:lnTo>
                  <a:pt x="950" y="159"/>
                </a:lnTo>
                <a:lnTo>
                  <a:pt x="937" y="171"/>
                </a:lnTo>
                <a:lnTo>
                  <a:pt x="923" y="182"/>
                </a:lnTo>
                <a:lnTo>
                  <a:pt x="908" y="191"/>
                </a:lnTo>
                <a:lnTo>
                  <a:pt x="891" y="198"/>
                </a:lnTo>
                <a:lnTo>
                  <a:pt x="873" y="203"/>
                </a:lnTo>
                <a:lnTo>
                  <a:pt x="855" y="206"/>
                </a:lnTo>
                <a:lnTo>
                  <a:pt x="835" y="207"/>
                </a:lnTo>
                <a:lnTo>
                  <a:pt x="818" y="206"/>
                </a:lnTo>
                <a:lnTo>
                  <a:pt x="799" y="203"/>
                </a:lnTo>
                <a:lnTo>
                  <a:pt x="782" y="198"/>
                </a:lnTo>
                <a:lnTo>
                  <a:pt x="766" y="191"/>
                </a:lnTo>
                <a:lnTo>
                  <a:pt x="751" y="183"/>
                </a:lnTo>
                <a:lnTo>
                  <a:pt x="737" y="174"/>
                </a:lnTo>
                <a:lnTo>
                  <a:pt x="723" y="162"/>
                </a:lnTo>
                <a:lnTo>
                  <a:pt x="712" y="150"/>
                </a:lnTo>
                <a:lnTo>
                  <a:pt x="689" y="162"/>
                </a:lnTo>
                <a:lnTo>
                  <a:pt x="680" y="170"/>
                </a:lnTo>
                <a:lnTo>
                  <a:pt x="669" y="178"/>
                </a:lnTo>
                <a:lnTo>
                  <a:pt x="660" y="187"/>
                </a:lnTo>
                <a:lnTo>
                  <a:pt x="652" y="197"/>
                </a:lnTo>
                <a:lnTo>
                  <a:pt x="645" y="206"/>
                </a:lnTo>
                <a:lnTo>
                  <a:pt x="639" y="218"/>
                </a:lnTo>
                <a:close/>
              </a:path>
            </a:pathLst>
          </a:custGeom>
          <a:solidFill>
            <a:srgbClr val="F6BB42"/>
          </a:solidFill>
          <a:ln>
            <a:noFill/>
          </a:ln>
        </p:spPr>
        <p:txBody>
          <a:bodyPr/>
          <a:lstStyle/>
          <a:p>
            <a:endParaRPr lang="ru-RU" sz="1500">
              <a:solidFill>
                <a:srgbClr val="F6BB42"/>
              </a:solidFill>
            </a:endParaRPr>
          </a:p>
        </p:txBody>
      </p:sp>
      <p:sp>
        <p:nvSpPr>
          <p:cNvPr id="32" name="Freeform 92"/>
          <p:cNvSpPr>
            <a:spLocks noChangeAspect="1" noEditPoints="1"/>
          </p:cNvSpPr>
          <p:nvPr/>
        </p:nvSpPr>
        <p:spPr bwMode="auto">
          <a:xfrm>
            <a:off x="8276387" y="3694002"/>
            <a:ext cx="520101" cy="613153"/>
          </a:xfrm>
          <a:custGeom>
            <a:avLst/>
            <a:gdLst>
              <a:gd name="T0" fmla="*/ 2147483647 w 3994"/>
              <a:gd name="T1" fmla="*/ 2147483647 h 4711"/>
              <a:gd name="T2" fmla="*/ 2147483647 w 3994"/>
              <a:gd name="T3" fmla="*/ 2147483647 h 4711"/>
              <a:gd name="T4" fmla="*/ 2147483647 w 3994"/>
              <a:gd name="T5" fmla="*/ 2147483647 h 4711"/>
              <a:gd name="T6" fmla="*/ 2147483647 w 3994"/>
              <a:gd name="T7" fmla="*/ 2147483647 h 4711"/>
              <a:gd name="T8" fmla="*/ 2147483647 w 3994"/>
              <a:gd name="T9" fmla="*/ 2147483647 h 4711"/>
              <a:gd name="T10" fmla="*/ 2147483647 w 3994"/>
              <a:gd name="T11" fmla="*/ 2147483647 h 4711"/>
              <a:gd name="T12" fmla="*/ 2147483647 w 3994"/>
              <a:gd name="T13" fmla="*/ 2147483647 h 4711"/>
              <a:gd name="T14" fmla="*/ 2147483647 w 3994"/>
              <a:gd name="T15" fmla="*/ 2147483647 h 4711"/>
              <a:gd name="T16" fmla="*/ 2147483647 w 3994"/>
              <a:gd name="T17" fmla="*/ 2147483647 h 4711"/>
              <a:gd name="T18" fmla="*/ 2147483647 w 3994"/>
              <a:gd name="T19" fmla="*/ 2147483647 h 4711"/>
              <a:gd name="T20" fmla="*/ 2147483647 w 3994"/>
              <a:gd name="T21" fmla="*/ 2147483647 h 4711"/>
              <a:gd name="T22" fmla="*/ 2147483647 w 3994"/>
              <a:gd name="T23" fmla="*/ 2147483647 h 4711"/>
              <a:gd name="T24" fmla="*/ 2147483647 w 3994"/>
              <a:gd name="T25" fmla="*/ 2147483647 h 4711"/>
              <a:gd name="T26" fmla="*/ 2147483647 w 3994"/>
              <a:gd name="T27" fmla="*/ 2147483647 h 4711"/>
              <a:gd name="T28" fmla="*/ 2147483647 w 3994"/>
              <a:gd name="T29" fmla="*/ 2147483647 h 4711"/>
              <a:gd name="T30" fmla="*/ 2147483647 w 3994"/>
              <a:gd name="T31" fmla="*/ 2147483647 h 4711"/>
              <a:gd name="T32" fmla="*/ 2147483647 w 3994"/>
              <a:gd name="T33" fmla="*/ 2147483647 h 4711"/>
              <a:gd name="T34" fmla="*/ 2147483647 w 3994"/>
              <a:gd name="T35" fmla="*/ 2147483647 h 4711"/>
              <a:gd name="T36" fmla="*/ 2147483647 w 3994"/>
              <a:gd name="T37" fmla="*/ 2147483647 h 4711"/>
              <a:gd name="T38" fmla="*/ 2147483647 w 3994"/>
              <a:gd name="T39" fmla="*/ 2147483647 h 4711"/>
              <a:gd name="T40" fmla="*/ 2147483647 w 3994"/>
              <a:gd name="T41" fmla="*/ 2147483647 h 4711"/>
              <a:gd name="T42" fmla="*/ 2147483647 w 3994"/>
              <a:gd name="T43" fmla="*/ 2147483647 h 4711"/>
              <a:gd name="T44" fmla="*/ 2147483647 w 3994"/>
              <a:gd name="T45" fmla="*/ 2147483647 h 4711"/>
              <a:gd name="T46" fmla="*/ 2147483647 w 3994"/>
              <a:gd name="T47" fmla="*/ 2147483647 h 4711"/>
              <a:gd name="T48" fmla="*/ 2147483647 w 3994"/>
              <a:gd name="T49" fmla="*/ 2147483647 h 4711"/>
              <a:gd name="T50" fmla="*/ 2147483647 w 3994"/>
              <a:gd name="T51" fmla="*/ 2147483647 h 4711"/>
              <a:gd name="T52" fmla="*/ 2147483647 w 3994"/>
              <a:gd name="T53" fmla="*/ 2147483647 h 4711"/>
              <a:gd name="T54" fmla="*/ 2147483647 w 3994"/>
              <a:gd name="T55" fmla="*/ 2147483647 h 4711"/>
              <a:gd name="T56" fmla="*/ 2147483647 w 3994"/>
              <a:gd name="T57" fmla="*/ 2147483647 h 4711"/>
              <a:gd name="T58" fmla="*/ 2147483647 w 3994"/>
              <a:gd name="T59" fmla="*/ 2147483647 h 4711"/>
              <a:gd name="T60" fmla="*/ 2147483647 w 3994"/>
              <a:gd name="T61" fmla="*/ 2147483647 h 4711"/>
              <a:gd name="T62" fmla="*/ 2147483647 w 3994"/>
              <a:gd name="T63" fmla="*/ 2147483647 h 4711"/>
              <a:gd name="T64" fmla="*/ 2147483647 w 3994"/>
              <a:gd name="T65" fmla="*/ 2147483647 h 4711"/>
              <a:gd name="T66" fmla="*/ 2147483647 w 3994"/>
              <a:gd name="T67" fmla="*/ 2147483647 h 4711"/>
              <a:gd name="T68" fmla="*/ 2147483647 w 3994"/>
              <a:gd name="T69" fmla="*/ 2147483647 h 4711"/>
              <a:gd name="T70" fmla="*/ 2147483647 w 3994"/>
              <a:gd name="T71" fmla="*/ 2147483647 h 4711"/>
              <a:gd name="T72" fmla="*/ 2147483647 w 3994"/>
              <a:gd name="T73" fmla="*/ 2147483647 h 4711"/>
              <a:gd name="T74" fmla="*/ 2147483647 w 3994"/>
              <a:gd name="T75" fmla="*/ 2147483647 h 4711"/>
              <a:gd name="T76" fmla="*/ 2147483647 w 3994"/>
              <a:gd name="T77" fmla="*/ 2147483647 h 4711"/>
              <a:gd name="T78" fmla="*/ 2147483647 w 3994"/>
              <a:gd name="T79" fmla="*/ 2147483647 h 4711"/>
              <a:gd name="T80" fmla="*/ 2147483647 w 3994"/>
              <a:gd name="T81" fmla="*/ 2147483647 h 4711"/>
              <a:gd name="T82" fmla="*/ 2147483647 w 3994"/>
              <a:gd name="T83" fmla="*/ 2147483647 h 4711"/>
              <a:gd name="T84" fmla="*/ 2147483647 w 3994"/>
              <a:gd name="T85" fmla="*/ 2147483647 h 4711"/>
              <a:gd name="T86" fmla="*/ 2147483647 w 3994"/>
              <a:gd name="T87" fmla="*/ 2147483647 h 4711"/>
              <a:gd name="T88" fmla="*/ 2147483647 w 3994"/>
              <a:gd name="T89" fmla="*/ 2147483647 h 4711"/>
              <a:gd name="T90" fmla="*/ 2147483647 w 3994"/>
              <a:gd name="T91" fmla="*/ 2147483647 h 4711"/>
              <a:gd name="T92" fmla="*/ 2147483647 w 3994"/>
              <a:gd name="T93" fmla="*/ 2147483647 h 4711"/>
              <a:gd name="T94" fmla="*/ 2147483647 w 3994"/>
              <a:gd name="T95" fmla="*/ 2147483647 h 4711"/>
              <a:gd name="T96" fmla="*/ 2147483647 w 3994"/>
              <a:gd name="T97" fmla="*/ 2147483647 h 4711"/>
              <a:gd name="T98" fmla="*/ 2147483647 w 3994"/>
              <a:gd name="T99" fmla="*/ 2147483647 h 4711"/>
              <a:gd name="T100" fmla="*/ 2147483647 w 3994"/>
              <a:gd name="T101" fmla="*/ 2147483647 h 4711"/>
              <a:gd name="T102" fmla="*/ 2147483647 w 3994"/>
              <a:gd name="T103" fmla="*/ 2147483647 h 4711"/>
              <a:gd name="T104" fmla="*/ 2147483647 w 3994"/>
              <a:gd name="T105" fmla="*/ 2147483647 h 4711"/>
              <a:gd name="T106" fmla="*/ 2147483647 w 3994"/>
              <a:gd name="T107" fmla="*/ 2147483647 h 4711"/>
              <a:gd name="T108" fmla="*/ 2147483647 w 3994"/>
              <a:gd name="T109" fmla="*/ 2147483647 h 4711"/>
              <a:gd name="T110" fmla="*/ 2147483647 w 3994"/>
              <a:gd name="T111" fmla="*/ 2147483647 h 4711"/>
              <a:gd name="T112" fmla="*/ 2147483647 w 3994"/>
              <a:gd name="T113" fmla="*/ 2147483647 h 4711"/>
              <a:gd name="T114" fmla="*/ 2147483647 w 3994"/>
              <a:gd name="T115" fmla="*/ 2147483647 h 4711"/>
              <a:gd name="T116" fmla="*/ 2147483647 w 3994"/>
              <a:gd name="T117" fmla="*/ 2147483647 h 4711"/>
              <a:gd name="T118" fmla="*/ 2147483647 w 3994"/>
              <a:gd name="T119" fmla="*/ 2147483647 h 4711"/>
              <a:gd name="T120" fmla="*/ 2147483647 w 3994"/>
              <a:gd name="T121" fmla="*/ 2147483647 h 4711"/>
              <a:gd name="T122" fmla="*/ 2147483647 w 3994"/>
              <a:gd name="T123" fmla="*/ 2147483647 h 4711"/>
              <a:gd name="T124" fmla="*/ 2147483647 w 3994"/>
              <a:gd name="T125" fmla="*/ 2147483647 h 47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94"/>
              <a:gd name="T190" fmla="*/ 0 h 4711"/>
              <a:gd name="T191" fmla="*/ 3994 w 3994"/>
              <a:gd name="T192" fmla="*/ 4711 h 47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94" h="4711">
                <a:moveTo>
                  <a:pt x="1052" y="492"/>
                </a:moveTo>
                <a:lnTo>
                  <a:pt x="1052" y="563"/>
                </a:lnTo>
                <a:lnTo>
                  <a:pt x="1050" y="588"/>
                </a:lnTo>
                <a:lnTo>
                  <a:pt x="1048" y="613"/>
                </a:lnTo>
                <a:lnTo>
                  <a:pt x="1042" y="638"/>
                </a:lnTo>
                <a:lnTo>
                  <a:pt x="1035" y="660"/>
                </a:lnTo>
                <a:lnTo>
                  <a:pt x="1026" y="682"/>
                </a:lnTo>
                <a:lnTo>
                  <a:pt x="1015" y="701"/>
                </a:lnTo>
                <a:lnTo>
                  <a:pt x="1002" y="720"/>
                </a:lnTo>
                <a:lnTo>
                  <a:pt x="989" y="738"/>
                </a:lnTo>
                <a:lnTo>
                  <a:pt x="973" y="753"/>
                </a:lnTo>
                <a:lnTo>
                  <a:pt x="957" y="767"/>
                </a:lnTo>
                <a:lnTo>
                  <a:pt x="939" y="779"/>
                </a:lnTo>
                <a:lnTo>
                  <a:pt x="920" y="789"/>
                </a:lnTo>
                <a:lnTo>
                  <a:pt x="900" y="797"/>
                </a:lnTo>
                <a:lnTo>
                  <a:pt x="880" y="804"/>
                </a:lnTo>
                <a:lnTo>
                  <a:pt x="859" y="807"/>
                </a:lnTo>
                <a:lnTo>
                  <a:pt x="837" y="808"/>
                </a:lnTo>
                <a:lnTo>
                  <a:pt x="816" y="807"/>
                </a:lnTo>
                <a:lnTo>
                  <a:pt x="796" y="804"/>
                </a:lnTo>
                <a:lnTo>
                  <a:pt x="775" y="797"/>
                </a:lnTo>
                <a:lnTo>
                  <a:pt x="754" y="789"/>
                </a:lnTo>
                <a:lnTo>
                  <a:pt x="737" y="779"/>
                </a:lnTo>
                <a:lnTo>
                  <a:pt x="719" y="767"/>
                </a:lnTo>
                <a:lnTo>
                  <a:pt x="702" y="753"/>
                </a:lnTo>
                <a:lnTo>
                  <a:pt x="687" y="738"/>
                </a:lnTo>
                <a:lnTo>
                  <a:pt x="672" y="720"/>
                </a:lnTo>
                <a:lnTo>
                  <a:pt x="659" y="701"/>
                </a:lnTo>
                <a:lnTo>
                  <a:pt x="648" y="682"/>
                </a:lnTo>
                <a:lnTo>
                  <a:pt x="640" y="660"/>
                </a:lnTo>
                <a:lnTo>
                  <a:pt x="632" y="638"/>
                </a:lnTo>
                <a:lnTo>
                  <a:pt x="628" y="613"/>
                </a:lnTo>
                <a:lnTo>
                  <a:pt x="624" y="588"/>
                </a:lnTo>
                <a:lnTo>
                  <a:pt x="622" y="563"/>
                </a:lnTo>
                <a:lnTo>
                  <a:pt x="624" y="449"/>
                </a:lnTo>
                <a:lnTo>
                  <a:pt x="646" y="454"/>
                </a:lnTo>
                <a:lnTo>
                  <a:pt x="670" y="459"/>
                </a:lnTo>
                <a:lnTo>
                  <a:pt x="694" y="460"/>
                </a:lnTo>
                <a:lnTo>
                  <a:pt x="719" y="461"/>
                </a:lnTo>
                <a:lnTo>
                  <a:pt x="738" y="461"/>
                </a:lnTo>
                <a:lnTo>
                  <a:pt x="756" y="459"/>
                </a:lnTo>
                <a:lnTo>
                  <a:pt x="775" y="457"/>
                </a:lnTo>
                <a:lnTo>
                  <a:pt x="793" y="453"/>
                </a:lnTo>
                <a:lnTo>
                  <a:pt x="811" y="449"/>
                </a:lnTo>
                <a:lnTo>
                  <a:pt x="829" y="443"/>
                </a:lnTo>
                <a:lnTo>
                  <a:pt x="847" y="438"/>
                </a:lnTo>
                <a:lnTo>
                  <a:pt x="863" y="431"/>
                </a:lnTo>
                <a:lnTo>
                  <a:pt x="880" y="423"/>
                </a:lnTo>
                <a:lnTo>
                  <a:pt x="896" y="414"/>
                </a:lnTo>
                <a:lnTo>
                  <a:pt x="911" y="405"/>
                </a:lnTo>
                <a:lnTo>
                  <a:pt x="927" y="395"/>
                </a:lnTo>
                <a:lnTo>
                  <a:pt x="940" y="384"/>
                </a:lnTo>
                <a:lnTo>
                  <a:pt x="954" y="373"/>
                </a:lnTo>
                <a:lnTo>
                  <a:pt x="968" y="361"/>
                </a:lnTo>
                <a:lnTo>
                  <a:pt x="980" y="348"/>
                </a:lnTo>
                <a:lnTo>
                  <a:pt x="990" y="354"/>
                </a:lnTo>
                <a:lnTo>
                  <a:pt x="1001" y="361"/>
                </a:lnTo>
                <a:lnTo>
                  <a:pt x="1013" y="370"/>
                </a:lnTo>
                <a:lnTo>
                  <a:pt x="1019" y="376"/>
                </a:lnTo>
                <a:lnTo>
                  <a:pt x="1024" y="383"/>
                </a:lnTo>
                <a:lnTo>
                  <a:pt x="1030" y="391"/>
                </a:lnTo>
                <a:lnTo>
                  <a:pt x="1035" y="401"/>
                </a:lnTo>
                <a:lnTo>
                  <a:pt x="1039" y="412"/>
                </a:lnTo>
                <a:lnTo>
                  <a:pt x="1044" y="424"/>
                </a:lnTo>
                <a:lnTo>
                  <a:pt x="1048" y="438"/>
                </a:lnTo>
                <a:lnTo>
                  <a:pt x="1050" y="454"/>
                </a:lnTo>
                <a:lnTo>
                  <a:pt x="1052" y="471"/>
                </a:lnTo>
                <a:lnTo>
                  <a:pt x="1052" y="492"/>
                </a:lnTo>
                <a:close/>
                <a:moveTo>
                  <a:pt x="570" y="598"/>
                </a:moveTo>
                <a:lnTo>
                  <a:pt x="505" y="403"/>
                </a:lnTo>
                <a:lnTo>
                  <a:pt x="501" y="384"/>
                </a:lnTo>
                <a:lnTo>
                  <a:pt x="500" y="365"/>
                </a:lnTo>
                <a:lnTo>
                  <a:pt x="501" y="347"/>
                </a:lnTo>
                <a:lnTo>
                  <a:pt x="505" y="329"/>
                </a:lnTo>
                <a:lnTo>
                  <a:pt x="512" y="313"/>
                </a:lnTo>
                <a:lnTo>
                  <a:pt x="522" y="296"/>
                </a:lnTo>
                <a:lnTo>
                  <a:pt x="534" y="280"/>
                </a:lnTo>
                <a:lnTo>
                  <a:pt x="548" y="264"/>
                </a:lnTo>
                <a:lnTo>
                  <a:pt x="564" y="251"/>
                </a:lnTo>
                <a:lnTo>
                  <a:pt x="582" y="237"/>
                </a:lnTo>
                <a:lnTo>
                  <a:pt x="600" y="223"/>
                </a:lnTo>
                <a:lnTo>
                  <a:pt x="621" y="211"/>
                </a:lnTo>
                <a:lnTo>
                  <a:pt x="643" y="200"/>
                </a:lnTo>
                <a:lnTo>
                  <a:pt x="665" y="189"/>
                </a:lnTo>
                <a:lnTo>
                  <a:pt x="688" y="178"/>
                </a:lnTo>
                <a:lnTo>
                  <a:pt x="712" y="169"/>
                </a:lnTo>
                <a:lnTo>
                  <a:pt x="735" y="161"/>
                </a:lnTo>
                <a:lnTo>
                  <a:pt x="760" y="153"/>
                </a:lnTo>
                <a:lnTo>
                  <a:pt x="783" y="146"/>
                </a:lnTo>
                <a:lnTo>
                  <a:pt x="807" y="140"/>
                </a:lnTo>
                <a:lnTo>
                  <a:pt x="830" y="136"/>
                </a:lnTo>
                <a:lnTo>
                  <a:pt x="854" y="132"/>
                </a:lnTo>
                <a:lnTo>
                  <a:pt x="874" y="129"/>
                </a:lnTo>
                <a:lnTo>
                  <a:pt x="895" y="128"/>
                </a:lnTo>
                <a:lnTo>
                  <a:pt x="914" y="127"/>
                </a:lnTo>
                <a:lnTo>
                  <a:pt x="932" y="128"/>
                </a:lnTo>
                <a:lnTo>
                  <a:pt x="949" y="129"/>
                </a:lnTo>
                <a:lnTo>
                  <a:pt x="962" y="132"/>
                </a:lnTo>
                <a:lnTo>
                  <a:pt x="975" y="136"/>
                </a:lnTo>
                <a:lnTo>
                  <a:pt x="986" y="140"/>
                </a:lnTo>
                <a:lnTo>
                  <a:pt x="993" y="147"/>
                </a:lnTo>
                <a:lnTo>
                  <a:pt x="998" y="154"/>
                </a:lnTo>
                <a:lnTo>
                  <a:pt x="1013" y="187"/>
                </a:lnTo>
                <a:lnTo>
                  <a:pt x="1073" y="209"/>
                </a:lnTo>
                <a:lnTo>
                  <a:pt x="1082" y="215"/>
                </a:lnTo>
                <a:lnTo>
                  <a:pt x="1092" y="220"/>
                </a:lnTo>
                <a:lnTo>
                  <a:pt x="1100" y="227"/>
                </a:lnTo>
                <a:lnTo>
                  <a:pt x="1108" y="235"/>
                </a:lnTo>
                <a:lnTo>
                  <a:pt x="1117" y="245"/>
                </a:lnTo>
                <a:lnTo>
                  <a:pt x="1123" y="255"/>
                </a:lnTo>
                <a:lnTo>
                  <a:pt x="1129" y="267"/>
                </a:lnTo>
                <a:lnTo>
                  <a:pt x="1136" y="278"/>
                </a:lnTo>
                <a:lnTo>
                  <a:pt x="1140" y="292"/>
                </a:lnTo>
                <a:lnTo>
                  <a:pt x="1144" y="306"/>
                </a:lnTo>
                <a:lnTo>
                  <a:pt x="1147" y="319"/>
                </a:lnTo>
                <a:lnTo>
                  <a:pt x="1150" y="333"/>
                </a:lnTo>
                <a:lnTo>
                  <a:pt x="1150" y="348"/>
                </a:lnTo>
                <a:lnTo>
                  <a:pt x="1150" y="364"/>
                </a:lnTo>
                <a:lnTo>
                  <a:pt x="1148" y="379"/>
                </a:lnTo>
                <a:lnTo>
                  <a:pt x="1147" y="394"/>
                </a:lnTo>
                <a:lnTo>
                  <a:pt x="1107" y="587"/>
                </a:lnTo>
                <a:lnTo>
                  <a:pt x="1103" y="614"/>
                </a:lnTo>
                <a:lnTo>
                  <a:pt x="1097" y="642"/>
                </a:lnTo>
                <a:lnTo>
                  <a:pt x="1090" y="669"/>
                </a:lnTo>
                <a:lnTo>
                  <a:pt x="1081" y="694"/>
                </a:lnTo>
                <a:lnTo>
                  <a:pt x="1068" y="719"/>
                </a:lnTo>
                <a:lnTo>
                  <a:pt x="1055" y="741"/>
                </a:lnTo>
                <a:lnTo>
                  <a:pt x="1039" y="763"/>
                </a:lnTo>
                <a:lnTo>
                  <a:pt x="1022" y="782"/>
                </a:lnTo>
                <a:lnTo>
                  <a:pt x="1004" y="800"/>
                </a:lnTo>
                <a:lnTo>
                  <a:pt x="983" y="817"/>
                </a:lnTo>
                <a:lnTo>
                  <a:pt x="962" y="830"/>
                </a:lnTo>
                <a:lnTo>
                  <a:pt x="939" y="841"/>
                </a:lnTo>
                <a:lnTo>
                  <a:pt x="916" y="851"/>
                </a:lnTo>
                <a:lnTo>
                  <a:pt x="891" y="858"/>
                </a:lnTo>
                <a:lnTo>
                  <a:pt x="865" y="862"/>
                </a:lnTo>
                <a:lnTo>
                  <a:pt x="837" y="863"/>
                </a:lnTo>
                <a:lnTo>
                  <a:pt x="811" y="862"/>
                </a:lnTo>
                <a:lnTo>
                  <a:pt x="786" y="858"/>
                </a:lnTo>
                <a:lnTo>
                  <a:pt x="761" y="851"/>
                </a:lnTo>
                <a:lnTo>
                  <a:pt x="738" y="843"/>
                </a:lnTo>
                <a:lnTo>
                  <a:pt x="716" y="832"/>
                </a:lnTo>
                <a:lnTo>
                  <a:pt x="695" y="818"/>
                </a:lnTo>
                <a:lnTo>
                  <a:pt x="675" y="803"/>
                </a:lnTo>
                <a:lnTo>
                  <a:pt x="657" y="786"/>
                </a:lnTo>
                <a:lnTo>
                  <a:pt x="639" y="767"/>
                </a:lnTo>
                <a:lnTo>
                  <a:pt x="624" y="746"/>
                </a:lnTo>
                <a:lnTo>
                  <a:pt x="610" y="724"/>
                </a:lnTo>
                <a:lnTo>
                  <a:pt x="598" y="701"/>
                </a:lnTo>
                <a:lnTo>
                  <a:pt x="588" y="676"/>
                </a:lnTo>
                <a:lnTo>
                  <a:pt x="580" y="651"/>
                </a:lnTo>
                <a:lnTo>
                  <a:pt x="574" y="625"/>
                </a:lnTo>
                <a:lnTo>
                  <a:pt x="570" y="598"/>
                </a:lnTo>
                <a:close/>
                <a:moveTo>
                  <a:pt x="2740" y="2532"/>
                </a:moveTo>
                <a:lnTo>
                  <a:pt x="2740" y="2532"/>
                </a:lnTo>
                <a:lnTo>
                  <a:pt x="2748" y="2534"/>
                </a:lnTo>
                <a:lnTo>
                  <a:pt x="2755" y="2535"/>
                </a:lnTo>
                <a:lnTo>
                  <a:pt x="2760" y="2539"/>
                </a:lnTo>
                <a:lnTo>
                  <a:pt x="2767" y="2543"/>
                </a:lnTo>
                <a:lnTo>
                  <a:pt x="2771" y="2549"/>
                </a:lnTo>
                <a:lnTo>
                  <a:pt x="2774" y="2556"/>
                </a:lnTo>
                <a:lnTo>
                  <a:pt x="2777" y="2563"/>
                </a:lnTo>
                <a:lnTo>
                  <a:pt x="2777" y="2571"/>
                </a:lnTo>
                <a:lnTo>
                  <a:pt x="2777" y="2578"/>
                </a:lnTo>
                <a:lnTo>
                  <a:pt x="2774" y="2585"/>
                </a:lnTo>
                <a:lnTo>
                  <a:pt x="2771" y="2591"/>
                </a:lnTo>
                <a:lnTo>
                  <a:pt x="2767" y="2597"/>
                </a:lnTo>
                <a:lnTo>
                  <a:pt x="2760" y="2601"/>
                </a:lnTo>
                <a:lnTo>
                  <a:pt x="2755" y="2605"/>
                </a:lnTo>
                <a:lnTo>
                  <a:pt x="2748" y="2607"/>
                </a:lnTo>
                <a:lnTo>
                  <a:pt x="2740" y="2608"/>
                </a:lnTo>
                <a:lnTo>
                  <a:pt x="2733" y="2607"/>
                </a:lnTo>
                <a:lnTo>
                  <a:pt x="2726" y="2605"/>
                </a:lnTo>
                <a:lnTo>
                  <a:pt x="2719" y="2601"/>
                </a:lnTo>
                <a:lnTo>
                  <a:pt x="2714" y="2597"/>
                </a:lnTo>
                <a:lnTo>
                  <a:pt x="2709" y="2591"/>
                </a:lnTo>
                <a:lnTo>
                  <a:pt x="2705" y="2585"/>
                </a:lnTo>
                <a:lnTo>
                  <a:pt x="2703" y="2578"/>
                </a:lnTo>
                <a:lnTo>
                  <a:pt x="2703" y="2571"/>
                </a:lnTo>
                <a:lnTo>
                  <a:pt x="2703" y="2563"/>
                </a:lnTo>
                <a:lnTo>
                  <a:pt x="2705" y="2556"/>
                </a:lnTo>
                <a:lnTo>
                  <a:pt x="2709" y="2549"/>
                </a:lnTo>
                <a:lnTo>
                  <a:pt x="2714" y="2543"/>
                </a:lnTo>
                <a:lnTo>
                  <a:pt x="2719" y="2539"/>
                </a:lnTo>
                <a:lnTo>
                  <a:pt x="2726" y="2535"/>
                </a:lnTo>
                <a:lnTo>
                  <a:pt x="2733" y="2534"/>
                </a:lnTo>
                <a:lnTo>
                  <a:pt x="2740" y="2532"/>
                </a:lnTo>
                <a:close/>
                <a:moveTo>
                  <a:pt x="1256" y="2571"/>
                </a:moveTo>
                <a:lnTo>
                  <a:pt x="1256" y="2571"/>
                </a:lnTo>
                <a:lnTo>
                  <a:pt x="1256" y="2578"/>
                </a:lnTo>
                <a:lnTo>
                  <a:pt x="1258" y="2585"/>
                </a:lnTo>
                <a:lnTo>
                  <a:pt x="1261" y="2591"/>
                </a:lnTo>
                <a:lnTo>
                  <a:pt x="1267" y="2597"/>
                </a:lnTo>
                <a:lnTo>
                  <a:pt x="1272" y="2601"/>
                </a:lnTo>
                <a:lnTo>
                  <a:pt x="1278" y="2605"/>
                </a:lnTo>
                <a:lnTo>
                  <a:pt x="1285" y="2607"/>
                </a:lnTo>
                <a:lnTo>
                  <a:pt x="1293" y="2608"/>
                </a:lnTo>
                <a:lnTo>
                  <a:pt x="1300" y="2607"/>
                </a:lnTo>
                <a:lnTo>
                  <a:pt x="1308" y="2605"/>
                </a:lnTo>
                <a:lnTo>
                  <a:pt x="1313" y="2601"/>
                </a:lnTo>
                <a:lnTo>
                  <a:pt x="1319" y="2597"/>
                </a:lnTo>
                <a:lnTo>
                  <a:pt x="1324" y="2591"/>
                </a:lnTo>
                <a:lnTo>
                  <a:pt x="1327" y="2585"/>
                </a:lnTo>
                <a:lnTo>
                  <a:pt x="1330" y="2578"/>
                </a:lnTo>
                <a:lnTo>
                  <a:pt x="1330" y="2571"/>
                </a:lnTo>
                <a:lnTo>
                  <a:pt x="1330" y="2563"/>
                </a:lnTo>
                <a:lnTo>
                  <a:pt x="1327" y="2556"/>
                </a:lnTo>
                <a:lnTo>
                  <a:pt x="1324" y="2549"/>
                </a:lnTo>
                <a:lnTo>
                  <a:pt x="1319" y="2543"/>
                </a:lnTo>
                <a:lnTo>
                  <a:pt x="1313" y="2539"/>
                </a:lnTo>
                <a:lnTo>
                  <a:pt x="1308" y="2535"/>
                </a:lnTo>
                <a:lnTo>
                  <a:pt x="1300" y="2534"/>
                </a:lnTo>
                <a:lnTo>
                  <a:pt x="1293" y="2532"/>
                </a:lnTo>
                <a:lnTo>
                  <a:pt x="1285" y="2534"/>
                </a:lnTo>
                <a:lnTo>
                  <a:pt x="1278" y="2535"/>
                </a:lnTo>
                <a:lnTo>
                  <a:pt x="1272" y="2539"/>
                </a:lnTo>
                <a:lnTo>
                  <a:pt x="1267" y="2543"/>
                </a:lnTo>
                <a:lnTo>
                  <a:pt x="1261" y="2549"/>
                </a:lnTo>
                <a:lnTo>
                  <a:pt x="1258" y="2556"/>
                </a:lnTo>
                <a:lnTo>
                  <a:pt x="1256" y="2563"/>
                </a:lnTo>
                <a:lnTo>
                  <a:pt x="1256" y="2571"/>
                </a:lnTo>
                <a:close/>
                <a:moveTo>
                  <a:pt x="1251" y="2704"/>
                </a:moveTo>
                <a:lnTo>
                  <a:pt x="1505" y="3027"/>
                </a:lnTo>
                <a:lnTo>
                  <a:pt x="1486" y="2704"/>
                </a:lnTo>
                <a:lnTo>
                  <a:pt x="1251" y="2704"/>
                </a:lnTo>
                <a:close/>
                <a:moveTo>
                  <a:pt x="2785" y="2704"/>
                </a:moveTo>
                <a:lnTo>
                  <a:pt x="2546" y="2704"/>
                </a:lnTo>
                <a:lnTo>
                  <a:pt x="2526" y="3034"/>
                </a:lnTo>
                <a:lnTo>
                  <a:pt x="2785" y="2704"/>
                </a:lnTo>
                <a:close/>
                <a:moveTo>
                  <a:pt x="3814" y="2411"/>
                </a:moveTo>
                <a:lnTo>
                  <a:pt x="3636" y="2411"/>
                </a:lnTo>
                <a:lnTo>
                  <a:pt x="3704" y="2710"/>
                </a:lnTo>
                <a:lnTo>
                  <a:pt x="3814" y="2412"/>
                </a:lnTo>
                <a:lnTo>
                  <a:pt x="3814" y="2411"/>
                </a:lnTo>
                <a:close/>
                <a:moveTo>
                  <a:pt x="3072" y="1142"/>
                </a:moveTo>
                <a:lnTo>
                  <a:pt x="2858" y="1197"/>
                </a:lnTo>
                <a:lnTo>
                  <a:pt x="2858" y="2601"/>
                </a:lnTo>
                <a:lnTo>
                  <a:pt x="2939" y="2200"/>
                </a:lnTo>
                <a:lnTo>
                  <a:pt x="3552" y="2200"/>
                </a:lnTo>
                <a:lnTo>
                  <a:pt x="3552" y="1625"/>
                </a:lnTo>
                <a:lnTo>
                  <a:pt x="3581" y="1462"/>
                </a:lnTo>
                <a:lnTo>
                  <a:pt x="3635" y="1472"/>
                </a:lnTo>
                <a:lnTo>
                  <a:pt x="3607" y="1630"/>
                </a:lnTo>
                <a:lnTo>
                  <a:pt x="3607" y="2278"/>
                </a:lnTo>
                <a:lnTo>
                  <a:pt x="3624" y="2356"/>
                </a:lnTo>
                <a:lnTo>
                  <a:pt x="3811" y="2356"/>
                </a:lnTo>
                <a:lnTo>
                  <a:pt x="3750" y="1301"/>
                </a:lnTo>
                <a:lnTo>
                  <a:pt x="3749" y="1287"/>
                </a:lnTo>
                <a:lnTo>
                  <a:pt x="3743" y="1275"/>
                </a:lnTo>
                <a:lnTo>
                  <a:pt x="3737" y="1263"/>
                </a:lnTo>
                <a:lnTo>
                  <a:pt x="3727" y="1250"/>
                </a:lnTo>
                <a:lnTo>
                  <a:pt x="3715" y="1239"/>
                </a:lnTo>
                <a:lnTo>
                  <a:pt x="3701" y="1230"/>
                </a:lnTo>
                <a:lnTo>
                  <a:pt x="3686" y="1220"/>
                </a:lnTo>
                <a:lnTo>
                  <a:pt x="3668" y="1213"/>
                </a:lnTo>
                <a:lnTo>
                  <a:pt x="3471" y="1142"/>
                </a:lnTo>
                <a:lnTo>
                  <a:pt x="3388" y="1471"/>
                </a:lnTo>
                <a:lnTo>
                  <a:pt x="3385" y="1483"/>
                </a:lnTo>
                <a:lnTo>
                  <a:pt x="3381" y="1494"/>
                </a:lnTo>
                <a:lnTo>
                  <a:pt x="3376" y="1504"/>
                </a:lnTo>
                <a:lnTo>
                  <a:pt x="3370" y="1513"/>
                </a:lnTo>
                <a:lnTo>
                  <a:pt x="3363" y="1522"/>
                </a:lnTo>
                <a:lnTo>
                  <a:pt x="3357" y="1530"/>
                </a:lnTo>
                <a:lnTo>
                  <a:pt x="3350" y="1537"/>
                </a:lnTo>
                <a:lnTo>
                  <a:pt x="3341" y="1542"/>
                </a:lnTo>
                <a:lnTo>
                  <a:pt x="3333" y="1548"/>
                </a:lnTo>
                <a:lnTo>
                  <a:pt x="3325" y="1552"/>
                </a:lnTo>
                <a:lnTo>
                  <a:pt x="3307" y="1559"/>
                </a:lnTo>
                <a:lnTo>
                  <a:pt x="3289" y="1562"/>
                </a:lnTo>
                <a:lnTo>
                  <a:pt x="3270" y="1562"/>
                </a:lnTo>
                <a:lnTo>
                  <a:pt x="3251" y="1560"/>
                </a:lnTo>
                <a:lnTo>
                  <a:pt x="3233" y="1555"/>
                </a:lnTo>
                <a:lnTo>
                  <a:pt x="3215" y="1546"/>
                </a:lnTo>
                <a:lnTo>
                  <a:pt x="3198" y="1537"/>
                </a:lnTo>
                <a:lnTo>
                  <a:pt x="3183" y="1523"/>
                </a:lnTo>
                <a:lnTo>
                  <a:pt x="3178" y="1516"/>
                </a:lnTo>
                <a:lnTo>
                  <a:pt x="3171" y="1508"/>
                </a:lnTo>
                <a:lnTo>
                  <a:pt x="3165" y="1500"/>
                </a:lnTo>
                <a:lnTo>
                  <a:pt x="3161" y="1491"/>
                </a:lnTo>
                <a:lnTo>
                  <a:pt x="3157" y="1482"/>
                </a:lnTo>
                <a:lnTo>
                  <a:pt x="3154" y="1471"/>
                </a:lnTo>
                <a:lnTo>
                  <a:pt x="3072" y="1142"/>
                </a:lnTo>
                <a:close/>
                <a:moveTo>
                  <a:pt x="114" y="2687"/>
                </a:moveTo>
                <a:lnTo>
                  <a:pt x="179" y="2687"/>
                </a:lnTo>
                <a:lnTo>
                  <a:pt x="346" y="2687"/>
                </a:lnTo>
                <a:lnTo>
                  <a:pt x="295" y="1435"/>
                </a:lnTo>
                <a:lnTo>
                  <a:pt x="350" y="1433"/>
                </a:lnTo>
                <a:lnTo>
                  <a:pt x="392" y="2458"/>
                </a:lnTo>
                <a:lnTo>
                  <a:pt x="1179" y="2458"/>
                </a:lnTo>
                <a:lnTo>
                  <a:pt x="1179" y="1078"/>
                </a:lnTo>
                <a:lnTo>
                  <a:pt x="1035" y="1040"/>
                </a:lnTo>
                <a:lnTo>
                  <a:pt x="1082" y="938"/>
                </a:lnTo>
                <a:lnTo>
                  <a:pt x="1212" y="975"/>
                </a:lnTo>
                <a:lnTo>
                  <a:pt x="1227" y="958"/>
                </a:lnTo>
                <a:lnTo>
                  <a:pt x="1243" y="945"/>
                </a:lnTo>
                <a:lnTo>
                  <a:pt x="1261" y="932"/>
                </a:lnTo>
                <a:lnTo>
                  <a:pt x="1282" y="920"/>
                </a:lnTo>
                <a:lnTo>
                  <a:pt x="1304" y="909"/>
                </a:lnTo>
                <a:lnTo>
                  <a:pt x="1327" y="899"/>
                </a:lnTo>
                <a:lnTo>
                  <a:pt x="1378" y="880"/>
                </a:lnTo>
                <a:lnTo>
                  <a:pt x="1777" y="735"/>
                </a:lnTo>
                <a:lnTo>
                  <a:pt x="1907" y="1502"/>
                </a:lnTo>
                <a:lnTo>
                  <a:pt x="1973" y="949"/>
                </a:lnTo>
                <a:lnTo>
                  <a:pt x="1956" y="940"/>
                </a:lnTo>
                <a:lnTo>
                  <a:pt x="1941" y="931"/>
                </a:lnTo>
                <a:lnTo>
                  <a:pt x="1929" y="918"/>
                </a:lnTo>
                <a:lnTo>
                  <a:pt x="1919" y="905"/>
                </a:lnTo>
                <a:lnTo>
                  <a:pt x="2018" y="810"/>
                </a:lnTo>
                <a:lnTo>
                  <a:pt x="2117" y="905"/>
                </a:lnTo>
                <a:lnTo>
                  <a:pt x="2108" y="918"/>
                </a:lnTo>
                <a:lnTo>
                  <a:pt x="2094" y="931"/>
                </a:lnTo>
                <a:lnTo>
                  <a:pt x="2080" y="940"/>
                </a:lnTo>
                <a:lnTo>
                  <a:pt x="2064" y="949"/>
                </a:lnTo>
                <a:lnTo>
                  <a:pt x="2130" y="1502"/>
                </a:lnTo>
                <a:lnTo>
                  <a:pt x="2259" y="735"/>
                </a:lnTo>
                <a:lnTo>
                  <a:pt x="2659" y="880"/>
                </a:lnTo>
                <a:lnTo>
                  <a:pt x="2698" y="895"/>
                </a:lnTo>
                <a:lnTo>
                  <a:pt x="2736" y="910"/>
                </a:lnTo>
                <a:lnTo>
                  <a:pt x="2754" y="920"/>
                </a:lnTo>
                <a:lnTo>
                  <a:pt x="2770" y="928"/>
                </a:lnTo>
                <a:lnTo>
                  <a:pt x="2785" y="938"/>
                </a:lnTo>
                <a:lnTo>
                  <a:pt x="2799" y="949"/>
                </a:lnTo>
                <a:lnTo>
                  <a:pt x="2811" y="960"/>
                </a:lnTo>
                <a:lnTo>
                  <a:pt x="2824" y="972"/>
                </a:lnTo>
                <a:lnTo>
                  <a:pt x="2833" y="986"/>
                </a:lnTo>
                <a:lnTo>
                  <a:pt x="2842" y="1001"/>
                </a:lnTo>
                <a:lnTo>
                  <a:pt x="2849" y="1018"/>
                </a:lnTo>
                <a:lnTo>
                  <a:pt x="2854" y="1034"/>
                </a:lnTo>
                <a:lnTo>
                  <a:pt x="2857" y="1053"/>
                </a:lnTo>
                <a:lnTo>
                  <a:pt x="2858" y="1074"/>
                </a:lnTo>
                <a:lnTo>
                  <a:pt x="2858" y="1084"/>
                </a:lnTo>
                <a:lnTo>
                  <a:pt x="3098" y="1022"/>
                </a:lnTo>
                <a:lnTo>
                  <a:pt x="3208" y="1458"/>
                </a:lnTo>
                <a:lnTo>
                  <a:pt x="3212" y="1468"/>
                </a:lnTo>
                <a:lnTo>
                  <a:pt x="3218" y="1478"/>
                </a:lnTo>
                <a:lnTo>
                  <a:pt x="3224" y="1484"/>
                </a:lnTo>
                <a:lnTo>
                  <a:pt x="3231" y="1491"/>
                </a:lnTo>
                <a:lnTo>
                  <a:pt x="3241" y="1495"/>
                </a:lnTo>
                <a:lnTo>
                  <a:pt x="3251" y="1500"/>
                </a:lnTo>
                <a:lnTo>
                  <a:pt x="3262" y="1501"/>
                </a:lnTo>
                <a:lnTo>
                  <a:pt x="3271" y="1502"/>
                </a:lnTo>
                <a:lnTo>
                  <a:pt x="3282" y="1501"/>
                </a:lnTo>
                <a:lnTo>
                  <a:pt x="3292" y="1500"/>
                </a:lnTo>
                <a:lnTo>
                  <a:pt x="3301" y="1495"/>
                </a:lnTo>
                <a:lnTo>
                  <a:pt x="3311" y="1491"/>
                </a:lnTo>
                <a:lnTo>
                  <a:pt x="3319" y="1484"/>
                </a:lnTo>
                <a:lnTo>
                  <a:pt x="3326" y="1478"/>
                </a:lnTo>
                <a:lnTo>
                  <a:pt x="3332" y="1468"/>
                </a:lnTo>
                <a:lnTo>
                  <a:pt x="3335" y="1458"/>
                </a:lnTo>
                <a:lnTo>
                  <a:pt x="3446" y="1016"/>
                </a:lnTo>
                <a:lnTo>
                  <a:pt x="3719" y="1115"/>
                </a:lnTo>
                <a:lnTo>
                  <a:pt x="3732" y="1121"/>
                </a:lnTo>
                <a:lnTo>
                  <a:pt x="3748" y="1128"/>
                </a:lnTo>
                <a:lnTo>
                  <a:pt x="3761" y="1136"/>
                </a:lnTo>
                <a:lnTo>
                  <a:pt x="3774" y="1144"/>
                </a:lnTo>
                <a:lnTo>
                  <a:pt x="3786" y="1154"/>
                </a:lnTo>
                <a:lnTo>
                  <a:pt x="3797" y="1164"/>
                </a:lnTo>
                <a:lnTo>
                  <a:pt x="3808" y="1173"/>
                </a:lnTo>
                <a:lnTo>
                  <a:pt x="3818" y="1186"/>
                </a:lnTo>
                <a:lnTo>
                  <a:pt x="3826" y="1197"/>
                </a:lnTo>
                <a:lnTo>
                  <a:pt x="3834" y="1209"/>
                </a:lnTo>
                <a:lnTo>
                  <a:pt x="3841" y="1223"/>
                </a:lnTo>
                <a:lnTo>
                  <a:pt x="3848" y="1235"/>
                </a:lnTo>
                <a:lnTo>
                  <a:pt x="3852" y="1250"/>
                </a:lnTo>
                <a:lnTo>
                  <a:pt x="3856" y="1264"/>
                </a:lnTo>
                <a:lnTo>
                  <a:pt x="3859" y="1279"/>
                </a:lnTo>
                <a:lnTo>
                  <a:pt x="3860" y="1294"/>
                </a:lnTo>
                <a:lnTo>
                  <a:pt x="3925" y="2429"/>
                </a:lnTo>
                <a:lnTo>
                  <a:pt x="3796" y="2777"/>
                </a:lnTo>
                <a:lnTo>
                  <a:pt x="3994" y="3791"/>
                </a:lnTo>
                <a:lnTo>
                  <a:pt x="3943" y="3791"/>
                </a:lnTo>
                <a:lnTo>
                  <a:pt x="3657" y="3791"/>
                </a:lnTo>
                <a:lnTo>
                  <a:pt x="3529" y="4711"/>
                </a:lnTo>
                <a:lnTo>
                  <a:pt x="3417" y="4711"/>
                </a:lnTo>
                <a:lnTo>
                  <a:pt x="3545" y="3791"/>
                </a:lnTo>
                <a:lnTo>
                  <a:pt x="3304" y="3791"/>
                </a:lnTo>
                <a:lnTo>
                  <a:pt x="3299" y="4711"/>
                </a:lnTo>
                <a:lnTo>
                  <a:pt x="3244" y="4711"/>
                </a:lnTo>
                <a:lnTo>
                  <a:pt x="3249" y="3791"/>
                </a:lnTo>
                <a:lnTo>
                  <a:pt x="2970" y="3791"/>
                </a:lnTo>
                <a:lnTo>
                  <a:pt x="3098" y="4711"/>
                </a:lnTo>
                <a:lnTo>
                  <a:pt x="3043" y="4711"/>
                </a:lnTo>
                <a:lnTo>
                  <a:pt x="2915" y="3791"/>
                </a:lnTo>
                <a:lnTo>
                  <a:pt x="2613" y="3791"/>
                </a:lnTo>
                <a:lnTo>
                  <a:pt x="2829" y="2740"/>
                </a:lnTo>
                <a:lnTo>
                  <a:pt x="2519" y="3130"/>
                </a:lnTo>
                <a:lnTo>
                  <a:pt x="2424" y="4704"/>
                </a:lnTo>
                <a:lnTo>
                  <a:pt x="2043" y="4704"/>
                </a:lnTo>
                <a:lnTo>
                  <a:pt x="2043" y="2839"/>
                </a:lnTo>
                <a:lnTo>
                  <a:pt x="1988" y="2839"/>
                </a:lnTo>
                <a:lnTo>
                  <a:pt x="1988" y="4704"/>
                </a:lnTo>
                <a:lnTo>
                  <a:pt x="1607" y="4704"/>
                </a:lnTo>
                <a:lnTo>
                  <a:pt x="1512" y="3123"/>
                </a:lnTo>
                <a:lnTo>
                  <a:pt x="1348" y="2916"/>
                </a:lnTo>
                <a:lnTo>
                  <a:pt x="1231" y="4700"/>
                </a:lnTo>
                <a:lnTo>
                  <a:pt x="865" y="4700"/>
                </a:lnTo>
                <a:lnTo>
                  <a:pt x="865" y="2839"/>
                </a:lnTo>
                <a:lnTo>
                  <a:pt x="810" y="2839"/>
                </a:lnTo>
                <a:lnTo>
                  <a:pt x="810" y="4700"/>
                </a:lnTo>
                <a:lnTo>
                  <a:pt x="423" y="4700"/>
                </a:lnTo>
                <a:lnTo>
                  <a:pt x="304" y="3207"/>
                </a:lnTo>
                <a:lnTo>
                  <a:pt x="112" y="2797"/>
                </a:lnTo>
                <a:lnTo>
                  <a:pt x="0" y="2797"/>
                </a:lnTo>
                <a:lnTo>
                  <a:pt x="52" y="1274"/>
                </a:lnTo>
                <a:lnTo>
                  <a:pt x="54" y="1257"/>
                </a:lnTo>
                <a:lnTo>
                  <a:pt x="56" y="1242"/>
                </a:lnTo>
                <a:lnTo>
                  <a:pt x="59" y="1227"/>
                </a:lnTo>
                <a:lnTo>
                  <a:pt x="65" y="1212"/>
                </a:lnTo>
                <a:lnTo>
                  <a:pt x="70" y="1197"/>
                </a:lnTo>
                <a:lnTo>
                  <a:pt x="78" y="1183"/>
                </a:lnTo>
                <a:lnTo>
                  <a:pt x="87" y="1169"/>
                </a:lnTo>
                <a:lnTo>
                  <a:pt x="95" y="1157"/>
                </a:lnTo>
                <a:lnTo>
                  <a:pt x="106" y="1144"/>
                </a:lnTo>
                <a:lnTo>
                  <a:pt x="117" y="1133"/>
                </a:lnTo>
                <a:lnTo>
                  <a:pt x="128" y="1122"/>
                </a:lnTo>
                <a:lnTo>
                  <a:pt x="140" y="1113"/>
                </a:lnTo>
                <a:lnTo>
                  <a:pt x="154" y="1103"/>
                </a:lnTo>
                <a:lnTo>
                  <a:pt x="168" y="1096"/>
                </a:lnTo>
                <a:lnTo>
                  <a:pt x="183" y="1089"/>
                </a:lnTo>
                <a:lnTo>
                  <a:pt x="198" y="1084"/>
                </a:lnTo>
                <a:lnTo>
                  <a:pt x="596" y="951"/>
                </a:lnTo>
                <a:lnTo>
                  <a:pt x="643" y="1052"/>
                </a:lnTo>
                <a:lnTo>
                  <a:pt x="233" y="1188"/>
                </a:lnTo>
                <a:lnTo>
                  <a:pt x="218" y="1194"/>
                </a:lnTo>
                <a:lnTo>
                  <a:pt x="205" y="1202"/>
                </a:lnTo>
                <a:lnTo>
                  <a:pt x="193" y="1212"/>
                </a:lnTo>
                <a:lnTo>
                  <a:pt x="183" y="1224"/>
                </a:lnTo>
                <a:lnTo>
                  <a:pt x="175" y="1237"/>
                </a:lnTo>
                <a:lnTo>
                  <a:pt x="168" y="1249"/>
                </a:lnTo>
                <a:lnTo>
                  <a:pt x="164" y="1263"/>
                </a:lnTo>
                <a:lnTo>
                  <a:pt x="162" y="1278"/>
                </a:lnTo>
                <a:lnTo>
                  <a:pt x="114" y="2687"/>
                </a:lnTo>
                <a:close/>
                <a:moveTo>
                  <a:pt x="348" y="2742"/>
                </a:moveTo>
                <a:lnTo>
                  <a:pt x="205" y="2742"/>
                </a:lnTo>
                <a:lnTo>
                  <a:pt x="362" y="3069"/>
                </a:lnTo>
                <a:lnTo>
                  <a:pt x="348" y="2742"/>
                </a:lnTo>
                <a:close/>
                <a:moveTo>
                  <a:pt x="2211" y="209"/>
                </a:moveTo>
                <a:lnTo>
                  <a:pt x="2211" y="209"/>
                </a:lnTo>
                <a:lnTo>
                  <a:pt x="2206" y="194"/>
                </a:lnTo>
                <a:lnTo>
                  <a:pt x="2197" y="180"/>
                </a:lnTo>
                <a:lnTo>
                  <a:pt x="2188" y="167"/>
                </a:lnTo>
                <a:lnTo>
                  <a:pt x="2178" y="154"/>
                </a:lnTo>
                <a:lnTo>
                  <a:pt x="2168" y="143"/>
                </a:lnTo>
                <a:lnTo>
                  <a:pt x="2156" y="134"/>
                </a:lnTo>
                <a:lnTo>
                  <a:pt x="2145" y="125"/>
                </a:lnTo>
                <a:lnTo>
                  <a:pt x="2133" y="117"/>
                </a:lnTo>
                <a:lnTo>
                  <a:pt x="2122" y="132"/>
                </a:lnTo>
                <a:lnTo>
                  <a:pt x="2108" y="146"/>
                </a:lnTo>
                <a:lnTo>
                  <a:pt x="2094" y="158"/>
                </a:lnTo>
                <a:lnTo>
                  <a:pt x="2079" y="168"/>
                </a:lnTo>
                <a:lnTo>
                  <a:pt x="2064" y="176"/>
                </a:lnTo>
                <a:lnTo>
                  <a:pt x="2046" y="183"/>
                </a:lnTo>
                <a:lnTo>
                  <a:pt x="2029" y="186"/>
                </a:lnTo>
                <a:lnTo>
                  <a:pt x="2010" y="187"/>
                </a:lnTo>
                <a:lnTo>
                  <a:pt x="1992" y="186"/>
                </a:lnTo>
                <a:lnTo>
                  <a:pt x="1976" y="183"/>
                </a:lnTo>
                <a:lnTo>
                  <a:pt x="1959" y="178"/>
                </a:lnTo>
                <a:lnTo>
                  <a:pt x="1944" y="169"/>
                </a:lnTo>
                <a:lnTo>
                  <a:pt x="1929" y="160"/>
                </a:lnTo>
                <a:lnTo>
                  <a:pt x="1915" y="149"/>
                </a:lnTo>
                <a:lnTo>
                  <a:pt x="1903" y="136"/>
                </a:lnTo>
                <a:lnTo>
                  <a:pt x="1892" y="123"/>
                </a:lnTo>
                <a:lnTo>
                  <a:pt x="1881" y="129"/>
                </a:lnTo>
                <a:lnTo>
                  <a:pt x="1870" y="138"/>
                </a:lnTo>
                <a:lnTo>
                  <a:pt x="1859" y="147"/>
                </a:lnTo>
                <a:lnTo>
                  <a:pt x="1849" y="158"/>
                </a:lnTo>
                <a:lnTo>
                  <a:pt x="1841" y="171"/>
                </a:lnTo>
                <a:lnTo>
                  <a:pt x="1832" y="183"/>
                </a:lnTo>
                <a:lnTo>
                  <a:pt x="1826" y="197"/>
                </a:lnTo>
                <a:lnTo>
                  <a:pt x="1819" y="211"/>
                </a:lnTo>
                <a:lnTo>
                  <a:pt x="1815" y="227"/>
                </a:lnTo>
                <a:lnTo>
                  <a:pt x="1810" y="242"/>
                </a:lnTo>
                <a:lnTo>
                  <a:pt x="1808" y="259"/>
                </a:lnTo>
                <a:lnTo>
                  <a:pt x="1806" y="277"/>
                </a:lnTo>
                <a:lnTo>
                  <a:pt x="1806" y="365"/>
                </a:lnTo>
                <a:lnTo>
                  <a:pt x="1808" y="390"/>
                </a:lnTo>
                <a:lnTo>
                  <a:pt x="1810" y="414"/>
                </a:lnTo>
                <a:lnTo>
                  <a:pt x="1816" y="437"/>
                </a:lnTo>
                <a:lnTo>
                  <a:pt x="1823" y="460"/>
                </a:lnTo>
                <a:lnTo>
                  <a:pt x="1832" y="481"/>
                </a:lnTo>
                <a:lnTo>
                  <a:pt x="1842" y="500"/>
                </a:lnTo>
                <a:lnTo>
                  <a:pt x="1855" y="519"/>
                </a:lnTo>
                <a:lnTo>
                  <a:pt x="1868" y="536"/>
                </a:lnTo>
                <a:lnTo>
                  <a:pt x="1883" y="551"/>
                </a:lnTo>
                <a:lnTo>
                  <a:pt x="1900" y="565"/>
                </a:lnTo>
                <a:lnTo>
                  <a:pt x="1916" y="576"/>
                </a:lnTo>
                <a:lnTo>
                  <a:pt x="1936" y="587"/>
                </a:lnTo>
                <a:lnTo>
                  <a:pt x="1955" y="593"/>
                </a:lnTo>
                <a:lnTo>
                  <a:pt x="1974" y="599"/>
                </a:lnTo>
                <a:lnTo>
                  <a:pt x="1995" y="603"/>
                </a:lnTo>
                <a:lnTo>
                  <a:pt x="2016" y="604"/>
                </a:lnTo>
                <a:lnTo>
                  <a:pt x="2036" y="603"/>
                </a:lnTo>
                <a:lnTo>
                  <a:pt x="2057" y="599"/>
                </a:lnTo>
                <a:lnTo>
                  <a:pt x="2076" y="593"/>
                </a:lnTo>
                <a:lnTo>
                  <a:pt x="2095" y="587"/>
                </a:lnTo>
                <a:lnTo>
                  <a:pt x="2115" y="576"/>
                </a:lnTo>
                <a:lnTo>
                  <a:pt x="2131" y="565"/>
                </a:lnTo>
                <a:lnTo>
                  <a:pt x="2148" y="551"/>
                </a:lnTo>
                <a:lnTo>
                  <a:pt x="2163" y="536"/>
                </a:lnTo>
                <a:lnTo>
                  <a:pt x="2177" y="519"/>
                </a:lnTo>
                <a:lnTo>
                  <a:pt x="2189" y="500"/>
                </a:lnTo>
                <a:lnTo>
                  <a:pt x="2199" y="481"/>
                </a:lnTo>
                <a:lnTo>
                  <a:pt x="2208" y="460"/>
                </a:lnTo>
                <a:lnTo>
                  <a:pt x="2215" y="437"/>
                </a:lnTo>
                <a:lnTo>
                  <a:pt x="2221" y="414"/>
                </a:lnTo>
                <a:lnTo>
                  <a:pt x="2223" y="390"/>
                </a:lnTo>
                <a:lnTo>
                  <a:pt x="2225" y="365"/>
                </a:lnTo>
                <a:lnTo>
                  <a:pt x="2225" y="281"/>
                </a:lnTo>
                <a:lnTo>
                  <a:pt x="2223" y="262"/>
                </a:lnTo>
                <a:lnTo>
                  <a:pt x="2221" y="244"/>
                </a:lnTo>
                <a:lnTo>
                  <a:pt x="2217" y="226"/>
                </a:lnTo>
                <a:lnTo>
                  <a:pt x="2211" y="209"/>
                </a:lnTo>
                <a:close/>
                <a:moveTo>
                  <a:pt x="2016" y="0"/>
                </a:moveTo>
                <a:lnTo>
                  <a:pt x="2016" y="0"/>
                </a:lnTo>
                <a:lnTo>
                  <a:pt x="2043" y="1"/>
                </a:lnTo>
                <a:lnTo>
                  <a:pt x="2069" y="6"/>
                </a:lnTo>
                <a:lnTo>
                  <a:pt x="2095" y="14"/>
                </a:lnTo>
                <a:lnTo>
                  <a:pt x="2120" y="23"/>
                </a:lnTo>
                <a:lnTo>
                  <a:pt x="2144" y="36"/>
                </a:lnTo>
                <a:lnTo>
                  <a:pt x="2164" y="51"/>
                </a:lnTo>
                <a:lnTo>
                  <a:pt x="2185" y="67"/>
                </a:lnTo>
                <a:lnTo>
                  <a:pt x="2204" y="87"/>
                </a:lnTo>
                <a:lnTo>
                  <a:pt x="2221" y="109"/>
                </a:lnTo>
                <a:lnTo>
                  <a:pt x="2236" y="131"/>
                </a:lnTo>
                <a:lnTo>
                  <a:pt x="2248" y="156"/>
                </a:lnTo>
                <a:lnTo>
                  <a:pt x="2259" y="182"/>
                </a:lnTo>
                <a:lnTo>
                  <a:pt x="2269" y="208"/>
                </a:lnTo>
                <a:lnTo>
                  <a:pt x="2274" y="235"/>
                </a:lnTo>
                <a:lnTo>
                  <a:pt x="2279" y="264"/>
                </a:lnTo>
                <a:lnTo>
                  <a:pt x="2280" y="295"/>
                </a:lnTo>
                <a:lnTo>
                  <a:pt x="2280" y="365"/>
                </a:lnTo>
                <a:lnTo>
                  <a:pt x="2279" y="394"/>
                </a:lnTo>
                <a:lnTo>
                  <a:pt x="2274" y="423"/>
                </a:lnTo>
                <a:lnTo>
                  <a:pt x="2269" y="452"/>
                </a:lnTo>
                <a:lnTo>
                  <a:pt x="2259" y="478"/>
                </a:lnTo>
                <a:lnTo>
                  <a:pt x="2248" y="504"/>
                </a:lnTo>
                <a:lnTo>
                  <a:pt x="2236" y="527"/>
                </a:lnTo>
                <a:lnTo>
                  <a:pt x="2221" y="551"/>
                </a:lnTo>
                <a:lnTo>
                  <a:pt x="2204" y="571"/>
                </a:lnTo>
                <a:lnTo>
                  <a:pt x="2185" y="591"/>
                </a:lnTo>
                <a:lnTo>
                  <a:pt x="2164" y="609"/>
                </a:lnTo>
                <a:lnTo>
                  <a:pt x="2144" y="624"/>
                </a:lnTo>
                <a:lnTo>
                  <a:pt x="2120" y="636"/>
                </a:lnTo>
                <a:lnTo>
                  <a:pt x="2095" y="646"/>
                </a:lnTo>
                <a:lnTo>
                  <a:pt x="2069" y="653"/>
                </a:lnTo>
                <a:lnTo>
                  <a:pt x="2043" y="658"/>
                </a:lnTo>
                <a:lnTo>
                  <a:pt x="2016" y="660"/>
                </a:lnTo>
                <a:lnTo>
                  <a:pt x="1988" y="658"/>
                </a:lnTo>
                <a:lnTo>
                  <a:pt x="1962" y="653"/>
                </a:lnTo>
                <a:lnTo>
                  <a:pt x="1936" y="646"/>
                </a:lnTo>
                <a:lnTo>
                  <a:pt x="1911" y="636"/>
                </a:lnTo>
                <a:lnTo>
                  <a:pt x="1888" y="624"/>
                </a:lnTo>
                <a:lnTo>
                  <a:pt x="1867" y="609"/>
                </a:lnTo>
                <a:lnTo>
                  <a:pt x="1846" y="591"/>
                </a:lnTo>
                <a:lnTo>
                  <a:pt x="1827" y="571"/>
                </a:lnTo>
                <a:lnTo>
                  <a:pt x="1810" y="551"/>
                </a:lnTo>
                <a:lnTo>
                  <a:pt x="1795" y="527"/>
                </a:lnTo>
                <a:lnTo>
                  <a:pt x="1783" y="504"/>
                </a:lnTo>
                <a:lnTo>
                  <a:pt x="1772" y="478"/>
                </a:lnTo>
                <a:lnTo>
                  <a:pt x="1762" y="452"/>
                </a:lnTo>
                <a:lnTo>
                  <a:pt x="1757" y="423"/>
                </a:lnTo>
                <a:lnTo>
                  <a:pt x="1753" y="394"/>
                </a:lnTo>
                <a:lnTo>
                  <a:pt x="1751" y="365"/>
                </a:lnTo>
                <a:lnTo>
                  <a:pt x="1751" y="295"/>
                </a:lnTo>
                <a:lnTo>
                  <a:pt x="1753" y="264"/>
                </a:lnTo>
                <a:lnTo>
                  <a:pt x="1757" y="235"/>
                </a:lnTo>
                <a:lnTo>
                  <a:pt x="1762" y="208"/>
                </a:lnTo>
                <a:lnTo>
                  <a:pt x="1772" y="182"/>
                </a:lnTo>
                <a:lnTo>
                  <a:pt x="1783" y="156"/>
                </a:lnTo>
                <a:lnTo>
                  <a:pt x="1795" y="131"/>
                </a:lnTo>
                <a:lnTo>
                  <a:pt x="1810" y="109"/>
                </a:lnTo>
                <a:lnTo>
                  <a:pt x="1827" y="87"/>
                </a:lnTo>
                <a:lnTo>
                  <a:pt x="1846" y="67"/>
                </a:lnTo>
                <a:lnTo>
                  <a:pt x="1867" y="51"/>
                </a:lnTo>
                <a:lnTo>
                  <a:pt x="1888" y="36"/>
                </a:lnTo>
                <a:lnTo>
                  <a:pt x="1911" y="23"/>
                </a:lnTo>
                <a:lnTo>
                  <a:pt x="1936" y="14"/>
                </a:lnTo>
                <a:lnTo>
                  <a:pt x="1962" y="6"/>
                </a:lnTo>
                <a:lnTo>
                  <a:pt x="1988" y="1"/>
                </a:lnTo>
                <a:lnTo>
                  <a:pt x="2016" y="0"/>
                </a:lnTo>
                <a:close/>
                <a:moveTo>
                  <a:pt x="3508" y="792"/>
                </a:moveTo>
                <a:lnTo>
                  <a:pt x="3508" y="792"/>
                </a:lnTo>
                <a:lnTo>
                  <a:pt x="3526" y="800"/>
                </a:lnTo>
                <a:lnTo>
                  <a:pt x="3547" y="806"/>
                </a:lnTo>
                <a:lnTo>
                  <a:pt x="3567" y="808"/>
                </a:lnTo>
                <a:lnTo>
                  <a:pt x="3588" y="808"/>
                </a:lnTo>
                <a:lnTo>
                  <a:pt x="3591" y="807"/>
                </a:lnTo>
                <a:lnTo>
                  <a:pt x="3588" y="819"/>
                </a:lnTo>
                <a:lnTo>
                  <a:pt x="3585" y="830"/>
                </a:lnTo>
                <a:lnTo>
                  <a:pt x="3581" y="841"/>
                </a:lnTo>
                <a:lnTo>
                  <a:pt x="3577" y="852"/>
                </a:lnTo>
                <a:lnTo>
                  <a:pt x="3571" y="862"/>
                </a:lnTo>
                <a:lnTo>
                  <a:pt x="3564" y="872"/>
                </a:lnTo>
                <a:lnTo>
                  <a:pt x="3558" y="881"/>
                </a:lnTo>
                <a:lnTo>
                  <a:pt x="3549" y="890"/>
                </a:lnTo>
                <a:lnTo>
                  <a:pt x="3541" y="896"/>
                </a:lnTo>
                <a:lnTo>
                  <a:pt x="3533" y="903"/>
                </a:lnTo>
                <a:lnTo>
                  <a:pt x="3523" y="910"/>
                </a:lnTo>
                <a:lnTo>
                  <a:pt x="3512" y="914"/>
                </a:lnTo>
                <a:lnTo>
                  <a:pt x="3501" y="920"/>
                </a:lnTo>
                <a:lnTo>
                  <a:pt x="3490" y="923"/>
                </a:lnTo>
                <a:lnTo>
                  <a:pt x="3479" y="925"/>
                </a:lnTo>
                <a:lnTo>
                  <a:pt x="3467" y="927"/>
                </a:lnTo>
                <a:lnTo>
                  <a:pt x="3446" y="927"/>
                </a:lnTo>
                <a:lnTo>
                  <a:pt x="3425" y="924"/>
                </a:lnTo>
                <a:lnTo>
                  <a:pt x="3406" y="920"/>
                </a:lnTo>
                <a:lnTo>
                  <a:pt x="3388" y="912"/>
                </a:lnTo>
                <a:lnTo>
                  <a:pt x="3374" y="920"/>
                </a:lnTo>
                <a:lnTo>
                  <a:pt x="3359" y="927"/>
                </a:lnTo>
                <a:lnTo>
                  <a:pt x="3346" y="934"/>
                </a:lnTo>
                <a:lnTo>
                  <a:pt x="3329" y="938"/>
                </a:lnTo>
                <a:lnTo>
                  <a:pt x="3314" y="942"/>
                </a:lnTo>
                <a:lnTo>
                  <a:pt x="3297" y="945"/>
                </a:lnTo>
                <a:lnTo>
                  <a:pt x="3281" y="947"/>
                </a:lnTo>
                <a:lnTo>
                  <a:pt x="3264" y="947"/>
                </a:lnTo>
                <a:lnTo>
                  <a:pt x="3248" y="947"/>
                </a:lnTo>
                <a:lnTo>
                  <a:pt x="3231" y="945"/>
                </a:lnTo>
                <a:lnTo>
                  <a:pt x="3215" y="942"/>
                </a:lnTo>
                <a:lnTo>
                  <a:pt x="3200" y="938"/>
                </a:lnTo>
                <a:lnTo>
                  <a:pt x="3184" y="934"/>
                </a:lnTo>
                <a:lnTo>
                  <a:pt x="3169" y="927"/>
                </a:lnTo>
                <a:lnTo>
                  <a:pt x="3154" y="920"/>
                </a:lnTo>
                <a:lnTo>
                  <a:pt x="3140" y="912"/>
                </a:lnTo>
                <a:lnTo>
                  <a:pt x="3123" y="920"/>
                </a:lnTo>
                <a:lnTo>
                  <a:pt x="3103" y="924"/>
                </a:lnTo>
                <a:lnTo>
                  <a:pt x="3083" y="927"/>
                </a:lnTo>
                <a:lnTo>
                  <a:pt x="3063" y="927"/>
                </a:lnTo>
                <a:lnTo>
                  <a:pt x="3051" y="925"/>
                </a:lnTo>
                <a:lnTo>
                  <a:pt x="3039" y="923"/>
                </a:lnTo>
                <a:lnTo>
                  <a:pt x="3028" y="920"/>
                </a:lnTo>
                <a:lnTo>
                  <a:pt x="3016" y="914"/>
                </a:lnTo>
                <a:lnTo>
                  <a:pt x="3007" y="910"/>
                </a:lnTo>
                <a:lnTo>
                  <a:pt x="2997" y="903"/>
                </a:lnTo>
                <a:lnTo>
                  <a:pt x="2988" y="896"/>
                </a:lnTo>
                <a:lnTo>
                  <a:pt x="2979" y="890"/>
                </a:lnTo>
                <a:lnTo>
                  <a:pt x="2971" y="881"/>
                </a:lnTo>
                <a:lnTo>
                  <a:pt x="2964" y="872"/>
                </a:lnTo>
                <a:lnTo>
                  <a:pt x="2957" y="862"/>
                </a:lnTo>
                <a:lnTo>
                  <a:pt x="2952" y="852"/>
                </a:lnTo>
                <a:lnTo>
                  <a:pt x="2948" y="841"/>
                </a:lnTo>
                <a:lnTo>
                  <a:pt x="2944" y="830"/>
                </a:lnTo>
                <a:lnTo>
                  <a:pt x="2941" y="819"/>
                </a:lnTo>
                <a:lnTo>
                  <a:pt x="2939" y="807"/>
                </a:lnTo>
                <a:lnTo>
                  <a:pt x="2941" y="808"/>
                </a:lnTo>
                <a:lnTo>
                  <a:pt x="2963" y="808"/>
                </a:lnTo>
                <a:lnTo>
                  <a:pt x="2982" y="806"/>
                </a:lnTo>
                <a:lnTo>
                  <a:pt x="3003" y="800"/>
                </a:lnTo>
                <a:lnTo>
                  <a:pt x="3022" y="792"/>
                </a:lnTo>
                <a:lnTo>
                  <a:pt x="3012" y="777"/>
                </a:lnTo>
                <a:lnTo>
                  <a:pt x="3004" y="761"/>
                </a:lnTo>
                <a:lnTo>
                  <a:pt x="2997" y="745"/>
                </a:lnTo>
                <a:lnTo>
                  <a:pt x="2992" y="726"/>
                </a:lnTo>
                <a:lnTo>
                  <a:pt x="2988" y="706"/>
                </a:lnTo>
                <a:lnTo>
                  <a:pt x="2983" y="687"/>
                </a:lnTo>
                <a:lnTo>
                  <a:pt x="2982" y="665"/>
                </a:lnTo>
                <a:lnTo>
                  <a:pt x="2981" y="642"/>
                </a:lnTo>
                <a:lnTo>
                  <a:pt x="2981" y="574"/>
                </a:lnTo>
                <a:lnTo>
                  <a:pt x="2982" y="541"/>
                </a:lnTo>
                <a:lnTo>
                  <a:pt x="2986" y="508"/>
                </a:lnTo>
                <a:lnTo>
                  <a:pt x="2993" y="475"/>
                </a:lnTo>
                <a:lnTo>
                  <a:pt x="3003" y="445"/>
                </a:lnTo>
                <a:lnTo>
                  <a:pt x="3014" y="414"/>
                </a:lnTo>
                <a:lnTo>
                  <a:pt x="3028" y="387"/>
                </a:lnTo>
                <a:lnTo>
                  <a:pt x="3044" y="361"/>
                </a:lnTo>
                <a:lnTo>
                  <a:pt x="3062" y="336"/>
                </a:lnTo>
                <a:lnTo>
                  <a:pt x="3083" y="314"/>
                </a:lnTo>
                <a:lnTo>
                  <a:pt x="3103" y="293"/>
                </a:lnTo>
                <a:lnTo>
                  <a:pt x="3127" y="275"/>
                </a:lnTo>
                <a:lnTo>
                  <a:pt x="3151" y="262"/>
                </a:lnTo>
                <a:lnTo>
                  <a:pt x="3165" y="255"/>
                </a:lnTo>
                <a:lnTo>
                  <a:pt x="3178" y="249"/>
                </a:lnTo>
                <a:lnTo>
                  <a:pt x="3191" y="245"/>
                </a:lnTo>
                <a:lnTo>
                  <a:pt x="3205" y="241"/>
                </a:lnTo>
                <a:lnTo>
                  <a:pt x="3220" y="237"/>
                </a:lnTo>
                <a:lnTo>
                  <a:pt x="3234" y="235"/>
                </a:lnTo>
                <a:lnTo>
                  <a:pt x="3249" y="234"/>
                </a:lnTo>
                <a:lnTo>
                  <a:pt x="3264" y="233"/>
                </a:lnTo>
                <a:lnTo>
                  <a:pt x="3279" y="234"/>
                </a:lnTo>
                <a:lnTo>
                  <a:pt x="3295" y="235"/>
                </a:lnTo>
                <a:lnTo>
                  <a:pt x="3308" y="237"/>
                </a:lnTo>
                <a:lnTo>
                  <a:pt x="3324" y="241"/>
                </a:lnTo>
                <a:lnTo>
                  <a:pt x="3337" y="245"/>
                </a:lnTo>
                <a:lnTo>
                  <a:pt x="3351" y="249"/>
                </a:lnTo>
                <a:lnTo>
                  <a:pt x="3365" y="255"/>
                </a:lnTo>
                <a:lnTo>
                  <a:pt x="3377" y="262"/>
                </a:lnTo>
                <a:lnTo>
                  <a:pt x="3402" y="275"/>
                </a:lnTo>
                <a:lnTo>
                  <a:pt x="3425" y="293"/>
                </a:lnTo>
                <a:lnTo>
                  <a:pt x="3447" y="314"/>
                </a:lnTo>
                <a:lnTo>
                  <a:pt x="3467" y="336"/>
                </a:lnTo>
                <a:lnTo>
                  <a:pt x="3485" y="361"/>
                </a:lnTo>
                <a:lnTo>
                  <a:pt x="3501" y="387"/>
                </a:lnTo>
                <a:lnTo>
                  <a:pt x="3515" y="414"/>
                </a:lnTo>
                <a:lnTo>
                  <a:pt x="3526" y="445"/>
                </a:lnTo>
                <a:lnTo>
                  <a:pt x="3536" y="475"/>
                </a:lnTo>
                <a:lnTo>
                  <a:pt x="3542" y="508"/>
                </a:lnTo>
                <a:lnTo>
                  <a:pt x="3547" y="541"/>
                </a:lnTo>
                <a:lnTo>
                  <a:pt x="3548" y="574"/>
                </a:lnTo>
                <a:lnTo>
                  <a:pt x="3548" y="642"/>
                </a:lnTo>
                <a:lnTo>
                  <a:pt x="3547" y="665"/>
                </a:lnTo>
                <a:lnTo>
                  <a:pt x="3545" y="687"/>
                </a:lnTo>
                <a:lnTo>
                  <a:pt x="3541" y="706"/>
                </a:lnTo>
                <a:lnTo>
                  <a:pt x="3537" y="726"/>
                </a:lnTo>
                <a:lnTo>
                  <a:pt x="3531" y="745"/>
                </a:lnTo>
                <a:lnTo>
                  <a:pt x="3525" y="761"/>
                </a:lnTo>
                <a:lnTo>
                  <a:pt x="3516" y="777"/>
                </a:lnTo>
                <a:lnTo>
                  <a:pt x="3508" y="792"/>
                </a:lnTo>
                <a:close/>
                <a:moveTo>
                  <a:pt x="3385" y="406"/>
                </a:moveTo>
                <a:lnTo>
                  <a:pt x="3385" y="406"/>
                </a:lnTo>
                <a:lnTo>
                  <a:pt x="3376" y="424"/>
                </a:lnTo>
                <a:lnTo>
                  <a:pt x="3365" y="441"/>
                </a:lnTo>
                <a:lnTo>
                  <a:pt x="3352" y="456"/>
                </a:lnTo>
                <a:lnTo>
                  <a:pt x="3340" y="471"/>
                </a:lnTo>
                <a:lnTo>
                  <a:pt x="3326" y="486"/>
                </a:lnTo>
                <a:lnTo>
                  <a:pt x="3311" y="498"/>
                </a:lnTo>
                <a:lnTo>
                  <a:pt x="3295" y="511"/>
                </a:lnTo>
                <a:lnTo>
                  <a:pt x="3278" y="522"/>
                </a:lnTo>
                <a:lnTo>
                  <a:pt x="3260" y="532"/>
                </a:lnTo>
                <a:lnTo>
                  <a:pt x="3242" y="541"/>
                </a:lnTo>
                <a:lnTo>
                  <a:pt x="3224" y="548"/>
                </a:lnTo>
                <a:lnTo>
                  <a:pt x="3205" y="555"/>
                </a:lnTo>
                <a:lnTo>
                  <a:pt x="3184" y="559"/>
                </a:lnTo>
                <a:lnTo>
                  <a:pt x="3164" y="563"/>
                </a:lnTo>
                <a:lnTo>
                  <a:pt x="3143" y="566"/>
                </a:lnTo>
                <a:lnTo>
                  <a:pt x="3123" y="566"/>
                </a:lnTo>
                <a:lnTo>
                  <a:pt x="3095" y="565"/>
                </a:lnTo>
                <a:lnTo>
                  <a:pt x="3067" y="562"/>
                </a:lnTo>
                <a:lnTo>
                  <a:pt x="3066" y="585"/>
                </a:lnTo>
                <a:lnTo>
                  <a:pt x="3066" y="665"/>
                </a:lnTo>
                <a:lnTo>
                  <a:pt x="3067" y="690"/>
                </a:lnTo>
                <a:lnTo>
                  <a:pt x="3070" y="712"/>
                </a:lnTo>
                <a:lnTo>
                  <a:pt x="3076" y="734"/>
                </a:lnTo>
                <a:lnTo>
                  <a:pt x="3083" y="755"/>
                </a:lnTo>
                <a:lnTo>
                  <a:pt x="3091" y="775"/>
                </a:lnTo>
                <a:lnTo>
                  <a:pt x="3100" y="793"/>
                </a:lnTo>
                <a:lnTo>
                  <a:pt x="3113" y="811"/>
                </a:lnTo>
                <a:lnTo>
                  <a:pt x="3125" y="828"/>
                </a:lnTo>
                <a:lnTo>
                  <a:pt x="3139" y="841"/>
                </a:lnTo>
                <a:lnTo>
                  <a:pt x="3156" y="855"/>
                </a:lnTo>
                <a:lnTo>
                  <a:pt x="3171" y="866"/>
                </a:lnTo>
                <a:lnTo>
                  <a:pt x="3189" y="874"/>
                </a:lnTo>
                <a:lnTo>
                  <a:pt x="3206" y="883"/>
                </a:lnTo>
                <a:lnTo>
                  <a:pt x="3226" y="888"/>
                </a:lnTo>
                <a:lnTo>
                  <a:pt x="3245" y="891"/>
                </a:lnTo>
                <a:lnTo>
                  <a:pt x="3264" y="892"/>
                </a:lnTo>
                <a:lnTo>
                  <a:pt x="3284" y="891"/>
                </a:lnTo>
                <a:lnTo>
                  <a:pt x="3303" y="888"/>
                </a:lnTo>
                <a:lnTo>
                  <a:pt x="3322" y="883"/>
                </a:lnTo>
                <a:lnTo>
                  <a:pt x="3340" y="874"/>
                </a:lnTo>
                <a:lnTo>
                  <a:pt x="3358" y="866"/>
                </a:lnTo>
                <a:lnTo>
                  <a:pt x="3374" y="855"/>
                </a:lnTo>
                <a:lnTo>
                  <a:pt x="3390" y="841"/>
                </a:lnTo>
                <a:lnTo>
                  <a:pt x="3403" y="828"/>
                </a:lnTo>
                <a:lnTo>
                  <a:pt x="3416" y="811"/>
                </a:lnTo>
                <a:lnTo>
                  <a:pt x="3428" y="793"/>
                </a:lnTo>
                <a:lnTo>
                  <a:pt x="3438" y="775"/>
                </a:lnTo>
                <a:lnTo>
                  <a:pt x="3446" y="755"/>
                </a:lnTo>
                <a:lnTo>
                  <a:pt x="3453" y="734"/>
                </a:lnTo>
                <a:lnTo>
                  <a:pt x="3458" y="712"/>
                </a:lnTo>
                <a:lnTo>
                  <a:pt x="3461" y="690"/>
                </a:lnTo>
                <a:lnTo>
                  <a:pt x="3463" y="665"/>
                </a:lnTo>
                <a:lnTo>
                  <a:pt x="3463" y="585"/>
                </a:lnTo>
                <a:lnTo>
                  <a:pt x="3461" y="558"/>
                </a:lnTo>
                <a:lnTo>
                  <a:pt x="3457" y="532"/>
                </a:lnTo>
                <a:lnTo>
                  <a:pt x="3450" y="507"/>
                </a:lnTo>
                <a:lnTo>
                  <a:pt x="3442" y="483"/>
                </a:lnTo>
                <a:lnTo>
                  <a:pt x="3431" y="461"/>
                </a:lnTo>
                <a:lnTo>
                  <a:pt x="3417" y="441"/>
                </a:lnTo>
                <a:lnTo>
                  <a:pt x="3402" y="423"/>
                </a:lnTo>
                <a:lnTo>
                  <a:pt x="3385" y="406"/>
                </a:lnTo>
                <a:close/>
                <a:moveTo>
                  <a:pt x="186" y="2587"/>
                </a:moveTo>
                <a:lnTo>
                  <a:pt x="186" y="2587"/>
                </a:lnTo>
                <a:lnTo>
                  <a:pt x="186" y="2579"/>
                </a:lnTo>
                <a:lnTo>
                  <a:pt x="189" y="2572"/>
                </a:lnTo>
                <a:lnTo>
                  <a:pt x="193" y="2565"/>
                </a:lnTo>
                <a:lnTo>
                  <a:pt x="197" y="2560"/>
                </a:lnTo>
                <a:lnTo>
                  <a:pt x="202" y="2556"/>
                </a:lnTo>
                <a:lnTo>
                  <a:pt x="209" y="2552"/>
                </a:lnTo>
                <a:lnTo>
                  <a:pt x="216" y="2550"/>
                </a:lnTo>
                <a:lnTo>
                  <a:pt x="223" y="2549"/>
                </a:lnTo>
                <a:lnTo>
                  <a:pt x="231" y="2550"/>
                </a:lnTo>
                <a:lnTo>
                  <a:pt x="238" y="2552"/>
                </a:lnTo>
                <a:lnTo>
                  <a:pt x="244" y="2556"/>
                </a:lnTo>
                <a:lnTo>
                  <a:pt x="249" y="2560"/>
                </a:lnTo>
                <a:lnTo>
                  <a:pt x="255" y="2565"/>
                </a:lnTo>
                <a:lnTo>
                  <a:pt x="257" y="2572"/>
                </a:lnTo>
                <a:lnTo>
                  <a:pt x="260" y="2579"/>
                </a:lnTo>
                <a:lnTo>
                  <a:pt x="260" y="2587"/>
                </a:lnTo>
                <a:lnTo>
                  <a:pt x="260" y="2594"/>
                </a:lnTo>
                <a:lnTo>
                  <a:pt x="257" y="2601"/>
                </a:lnTo>
                <a:lnTo>
                  <a:pt x="255" y="2608"/>
                </a:lnTo>
                <a:lnTo>
                  <a:pt x="249" y="2614"/>
                </a:lnTo>
                <a:lnTo>
                  <a:pt x="244" y="2618"/>
                </a:lnTo>
                <a:lnTo>
                  <a:pt x="238" y="2622"/>
                </a:lnTo>
                <a:lnTo>
                  <a:pt x="231" y="2623"/>
                </a:lnTo>
                <a:lnTo>
                  <a:pt x="223" y="2625"/>
                </a:lnTo>
                <a:lnTo>
                  <a:pt x="216" y="2623"/>
                </a:lnTo>
                <a:lnTo>
                  <a:pt x="209" y="2622"/>
                </a:lnTo>
                <a:lnTo>
                  <a:pt x="202" y="2618"/>
                </a:lnTo>
                <a:lnTo>
                  <a:pt x="197" y="2614"/>
                </a:lnTo>
                <a:lnTo>
                  <a:pt x="193" y="2608"/>
                </a:lnTo>
                <a:lnTo>
                  <a:pt x="189" y="2601"/>
                </a:lnTo>
                <a:lnTo>
                  <a:pt x="186" y="2594"/>
                </a:lnTo>
                <a:lnTo>
                  <a:pt x="186" y="2587"/>
                </a:lnTo>
                <a:close/>
                <a:moveTo>
                  <a:pt x="720" y="2260"/>
                </a:moveTo>
                <a:lnTo>
                  <a:pt x="792" y="1121"/>
                </a:lnTo>
                <a:lnTo>
                  <a:pt x="783" y="1115"/>
                </a:lnTo>
                <a:lnTo>
                  <a:pt x="776" y="1108"/>
                </a:lnTo>
                <a:lnTo>
                  <a:pt x="770" y="1102"/>
                </a:lnTo>
                <a:lnTo>
                  <a:pt x="764" y="1095"/>
                </a:lnTo>
                <a:lnTo>
                  <a:pt x="760" y="1086"/>
                </a:lnTo>
                <a:lnTo>
                  <a:pt x="756" y="1078"/>
                </a:lnTo>
                <a:lnTo>
                  <a:pt x="753" y="1069"/>
                </a:lnTo>
                <a:lnTo>
                  <a:pt x="752" y="1059"/>
                </a:lnTo>
                <a:lnTo>
                  <a:pt x="837" y="980"/>
                </a:lnTo>
                <a:lnTo>
                  <a:pt x="924" y="1059"/>
                </a:lnTo>
                <a:lnTo>
                  <a:pt x="922" y="1069"/>
                </a:lnTo>
                <a:lnTo>
                  <a:pt x="920" y="1078"/>
                </a:lnTo>
                <a:lnTo>
                  <a:pt x="916" y="1086"/>
                </a:lnTo>
                <a:lnTo>
                  <a:pt x="910" y="1095"/>
                </a:lnTo>
                <a:lnTo>
                  <a:pt x="905" y="1102"/>
                </a:lnTo>
                <a:lnTo>
                  <a:pt x="899" y="1108"/>
                </a:lnTo>
                <a:lnTo>
                  <a:pt x="892" y="1115"/>
                </a:lnTo>
                <a:lnTo>
                  <a:pt x="884" y="1121"/>
                </a:lnTo>
                <a:lnTo>
                  <a:pt x="955" y="2260"/>
                </a:lnTo>
                <a:lnTo>
                  <a:pt x="837" y="2397"/>
                </a:lnTo>
                <a:lnTo>
                  <a:pt x="720" y="2260"/>
                </a:lnTo>
                <a:close/>
              </a:path>
            </a:pathLst>
          </a:custGeom>
          <a:solidFill>
            <a:srgbClr val="F6BB42"/>
          </a:solidFill>
          <a:ln>
            <a:noFill/>
          </a:ln>
        </p:spPr>
        <p:txBody>
          <a:bodyPr/>
          <a:lstStyle/>
          <a:p>
            <a:endParaRPr lang="ru-RU" sz="1500">
              <a:solidFill>
                <a:srgbClr val="F6BB42"/>
              </a:solidFill>
            </a:endParaRPr>
          </a:p>
        </p:txBody>
      </p:sp>
      <p:grpSp>
        <p:nvGrpSpPr>
          <p:cNvPr id="33" name="Group 75"/>
          <p:cNvGrpSpPr>
            <a:grpSpLocks noChangeAspect="1"/>
          </p:cNvGrpSpPr>
          <p:nvPr/>
        </p:nvGrpSpPr>
        <p:grpSpPr bwMode="auto">
          <a:xfrm>
            <a:off x="6751649" y="3750602"/>
            <a:ext cx="711804" cy="567213"/>
            <a:chOff x="4533" y="809"/>
            <a:chExt cx="884" cy="705"/>
          </a:xfrm>
        </p:grpSpPr>
        <p:sp>
          <p:nvSpPr>
            <p:cNvPr id="34" name="AutoShape 74"/>
            <p:cNvSpPr>
              <a:spLocks noChangeAspect="1" noChangeArrowheads="1" noTextEdit="1"/>
            </p:cNvSpPr>
            <p:nvPr/>
          </p:nvSpPr>
          <p:spPr bwMode="auto">
            <a:xfrm>
              <a:off x="4533" y="810"/>
              <a:ext cx="883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  <p:sp>
          <p:nvSpPr>
            <p:cNvPr id="35" name="Freeform 76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  <p:sp>
          <p:nvSpPr>
            <p:cNvPr id="36" name="Freeform 77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  <p:sp>
          <p:nvSpPr>
            <p:cNvPr id="37" name="Freeform 78"/>
            <p:cNvSpPr>
              <a:spLocks/>
            </p:cNvSpPr>
            <p:nvPr/>
          </p:nvSpPr>
          <p:spPr bwMode="auto">
            <a:xfrm>
              <a:off x="4841" y="1430"/>
              <a:ext cx="271" cy="84"/>
            </a:xfrm>
            <a:custGeom>
              <a:avLst/>
              <a:gdLst>
                <a:gd name="T0" fmla="*/ 559 w 226"/>
                <a:gd name="T1" fmla="*/ 0 h 70"/>
                <a:gd name="T2" fmla="*/ 673 w 226"/>
                <a:gd name="T3" fmla="*/ 209 h 70"/>
                <a:gd name="T4" fmla="*/ 0 w 226"/>
                <a:gd name="T5" fmla="*/ 209 h 70"/>
                <a:gd name="T6" fmla="*/ 107 w 226"/>
                <a:gd name="T7" fmla="*/ 0 h 70"/>
                <a:gd name="T8" fmla="*/ 559 w 22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"/>
                <a:gd name="T17" fmla="*/ 226 w 22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">
                  <a:moveTo>
                    <a:pt x="188" y="0"/>
                  </a:moveTo>
                  <a:cubicBezTo>
                    <a:pt x="188" y="53"/>
                    <a:pt x="226" y="70"/>
                    <a:pt x="2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36" y="49"/>
                    <a:pt x="36" y="0"/>
                  </a:cubicBezTo>
                  <a:cubicBezTo>
                    <a:pt x="87" y="0"/>
                    <a:pt x="138" y="0"/>
                    <a:pt x="188" y="0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  <p:sp>
          <p:nvSpPr>
            <p:cNvPr id="38" name="Freeform 79"/>
            <p:cNvSpPr>
              <a:spLocks/>
            </p:cNvSpPr>
            <p:nvPr/>
          </p:nvSpPr>
          <p:spPr bwMode="auto">
            <a:xfrm>
              <a:off x="4682" y="917"/>
              <a:ext cx="547" cy="170"/>
            </a:xfrm>
            <a:custGeom>
              <a:avLst/>
              <a:gdLst>
                <a:gd name="T0" fmla="*/ 0 w 455"/>
                <a:gd name="T1" fmla="*/ 356 h 141"/>
                <a:gd name="T2" fmla="*/ 602 w 455"/>
                <a:gd name="T3" fmla="*/ 35 h 141"/>
                <a:gd name="T4" fmla="*/ 643 w 455"/>
                <a:gd name="T5" fmla="*/ 41 h 141"/>
                <a:gd name="T6" fmla="*/ 973 w 455"/>
                <a:gd name="T7" fmla="*/ 257 h 141"/>
                <a:gd name="T8" fmla="*/ 1324 w 455"/>
                <a:gd name="T9" fmla="*/ 0 h 141"/>
                <a:gd name="T10" fmla="*/ 1374 w 455"/>
                <a:gd name="T11" fmla="*/ 74 h 141"/>
                <a:gd name="T12" fmla="*/ 980 w 455"/>
                <a:gd name="T13" fmla="*/ 363 h 141"/>
                <a:gd name="T14" fmla="*/ 653 w 455"/>
                <a:gd name="T15" fmla="*/ 153 h 141"/>
                <a:gd name="T16" fmla="*/ 585 w 455"/>
                <a:gd name="T17" fmla="*/ 151 h 141"/>
                <a:gd name="T18" fmla="*/ 42 w 455"/>
                <a:gd name="T19" fmla="*/ 433 h 141"/>
                <a:gd name="T20" fmla="*/ 0 w 455"/>
                <a:gd name="T21" fmla="*/ 356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5"/>
                <a:gd name="T34" fmla="*/ 0 h 141"/>
                <a:gd name="T35" fmla="*/ 455 w 45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5" h="141">
                  <a:moveTo>
                    <a:pt x="0" y="115"/>
                  </a:moveTo>
                  <a:cubicBezTo>
                    <a:pt x="36" y="97"/>
                    <a:pt x="168" y="29"/>
                    <a:pt x="200" y="12"/>
                  </a:cubicBezTo>
                  <a:cubicBezTo>
                    <a:pt x="205" y="10"/>
                    <a:pt x="208" y="10"/>
                    <a:pt x="213" y="13"/>
                  </a:cubicBezTo>
                  <a:cubicBezTo>
                    <a:pt x="247" y="35"/>
                    <a:pt x="323" y="84"/>
                    <a:pt x="323" y="84"/>
                  </a:cubicBezTo>
                  <a:cubicBezTo>
                    <a:pt x="323" y="84"/>
                    <a:pt x="388" y="36"/>
                    <a:pt x="438" y="0"/>
                  </a:cubicBezTo>
                  <a:cubicBezTo>
                    <a:pt x="443" y="8"/>
                    <a:pt x="449" y="16"/>
                    <a:pt x="455" y="24"/>
                  </a:cubicBezTo>
                  <a:cubicBezTo>
                    <a:pt x="400" y="64"/>
                    <a:pt x="324" y="119"/>
                    <a:pt x="324" y="119"/>
                  </a:cubicBezTo>
                  <a:cubicBezTo>
                    <a:pt x="324" y="119"/>
                    <a:pt x="220" y="54"/>
                    <a:pt x="216" y="50"/>
                  </a:cubicBezTo>
                  <a:cubicBezTo>
                    <a:pt x="208" y="43"/>
                    <a:pt x="202" y="44"/>
                    <a:pt x="194" y="49"/>
                  </a:cubicBezTo>
                  <a:cubicBezTo>
                    <a:pt x="137" y="79"/>
                    <a:pt x="17" y="140"/>
                    <a:pt x="14" y="141"/>
                  </a:cubicBezTo>
                  <a:cubicBezTo>
                    <a:pt x="9" y="133"/>
                    <a:pt x="5" y="124"/>
                    <a:pt x="0" y="115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  <p:sp>
          <p:nvSpPr>
            <p:cNvPr id="39" name="Freeform 80"/>
            <p:cNvSpPr>
              <a:spLocks/>
            </p:cNvSpPr>
            <p:nvPr/>
          </p:nvSpPr>
          <p:spPr bwMode="auto">
            <a:xfrm>
              <a:off x="4886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7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  <p:sp>
          <p:nvSpPr>
            <p:cNvPr id="40" name="Freeform 81"/>
            <p:cNvSpPr>
              <a:spLocks/>
            </p:cNvSpPr>
            <p:nvPr/>
          </p:nvSpPr>
          <p:spPr bwMode="auto">
            <a:xfrm>
              <a:off x="5160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8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4735" y="1106"/>
              <a:ext cx="69" cy="131"/>
            </a:xfrm>
            <a:custGeom>
              <a:avLst/>
              <a:gdLst>
                <a:gd name="T0" fmla="*/ 165 w 58"/>
                <a:gd name="T1" fmla="*/ 328 h 109"/>
                <a:gd name="T2" fmla="*/ 0 w 58"/>
                <a:gd name="T3" fmla="*/ 328 h 109"/>
                <a:gd name="T4" fmla="*/ 0 w 58"/>
                <a:gd name="T5" fmla="*/ 0 h 109"/>
                <a:gd name="T6" fmla="*/ 165 w 58"/>
                <a:gd name="T7" fmla="*/ 0 h 109"/>
                <a:gd name="T8" fmla="*/ 165 w 58"/>
                <a:gd name="T9" fmla="*/ 328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9"/>
                <a:gd name="T17" fmla="*/ 58 w 58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9">
                  <a:moveTo>
                    <a:pt x="58" y="109"/>
                  </a:moveTo>
                  <a:cubicBezTo>
                    <a:pt x="39" y="109"/>
                    <a:pt x="20" y="109"/>
                    <a:pt x="0" y="109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09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  <p:sp>
          <p:nvSpPr>
            <p:cNvPr id="42" name="Freeform 83"/>
            <p:cNvSpPr>
              <a:spLocks/>
            </p:cNvSpPr>
            <p:nvPr/>
          </p:nvSpPr>
          <p:spPr bwMode="auto">
            <a:xfrm>
              <a:off x="5027" y="1105"/>
              <a:ext cx="69" cy="132"/>
            </a:xfrm>
            <a:custGeom>
              <a:avLst/>
              <a:gdLst>
                <a:gd name="T0" fmla="*/ 165 w 58"/>
                <a:gd name="T1" fmla="*/ 329 h 110"/>
                <a:gd name="T2" fmla="*/ 0 w 58"/>
                <a:gd name="T3" fmla="*/ 329 h 110"/>
                <a:gd name="T4" fmla="*/ 0 w 58"/>
                <a:gd name="T5" fmla="*/ 0 h 110"/>
                <a:gd name="T6" fmla="*/ 165 w 58"/>
                <a:gd name="T7" fmla="*/ 0 h 110"/>
                <a:gd name="T8" fmla="*/ 165 w 58"/>
                <a:gd name="T9" fmla="*/ 32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0"/>
                <a:gd name="T17" fmla="*/ 58 w 5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0">
                  <a:moveTo>
                    <a:pt x="58" y="110"/>
                  </a:moveTo>
                  <a:cubicBezTo>
                    <a:pt x="39" y="110"/>
                    <a:pt x="20" y="110"/>
                    <a:pt x="0" y="110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10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5183" y="901"/>
              <a:ext cx="77" cy="71"/>
            </a:xfrm>
            <a:custGeom>
              <a:avLst/>
              <a:gdLst>
                <a:gd name="T0" fmla="*/ 77 w 77"/>
                <a:gd name="T1" fmla="*/ 0 h 71"/>
                <a:gd name="T2" fmla="*/ 47 w 77"/>
                <a:gd name="T3" fmla="*/ 71 h 71"/>
                <a:gd name="T4" fmla="*/ 0 w 77"/>
                <a:gd name="T5" fmla="*/ 7 h 71"/>
                <a:gd name="T6" fmla="*/ 77 w 77"/>
                <a:gd name="T7" fmla="*/ 0 h 71"/>
                <a:gd name="T8" fmla="*/ 77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77" y="0"/>
                  </a:moveTo>
                  <a:lnTo>
                    <a:pt x="47" y="71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00">
                <a:solidFill>
                  <a:srgbClr val="F6BB42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046605" y="3855449"/>
            <a:ext cx="1856883" cy="40937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marL="161957" indent="-161957">
              <a:buAutoNum type="arabicPeriod"/>
            </a:pPr>
            <a:r>
              <a:rPr lang="ru-RU" sz="1500" b="1" dirty="0">
                <a:solidFill>
                  <a:srgbClr val="F6BB42"/>
                </a:solidFill>
              </a:rPr>
              <a:t>Покупка ЦБ</a:t>
            </a:r>
          </a:p>
          <a:p>
            <a:pPr marL="161957" indent="-161957">
              <a:buAutoNum type="arabicPeriod"/>
            </a:pPr>
            <a:r>
              <a:rPr lang="ru-RU" sz="1500" b="1" dirty="0">
                <a:solidFill>
                  <a:srgbClr val="F6BB42"/>
                </a:solidFill>
              </a:rPr>
              <a:t>Продажа ЦБ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80466" y="4374938"/>
            <a:ext cx="1253360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F6BB42"/>
                </a:solidFill>
              </a:rPr>
              <a:t>Биржа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09757" y="4377674"/>
            <a:ext cx="1253360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F6BB42"/>
                </a:solidFill>
              </a:rPr>
              <a:t>Инвесторы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7134" y="4717841"/>
            <a:ext cx="30274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00B0F0"/>
                </a:solidFill>
              </a:rPr>
              <a:t>Внебиржевые ценные бумаги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95801" y="5727967"/>
            <a:ext cx="894773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00B0F0"/>
                </a:solidFill>
              </a:rPr>
              <a:t>Эмитент</a:t>
            </a:r>
          </a:p>
        </p:txBody>
      </p:sp>
      <p:sp>
        <p:nvSpPr>
          <p:cNvPr id="49" name="Freeform 100"/>
          <p:cNvSpPr>
            <a:spLocks noChangeAspect="1" noEditPoints="1"/>
          </p:cNvSpPr>
          <p:nvPr/>
        </p:nvSpPr>
        <p:spPr bwMode="auto">
          <a:xfrm>
            <a:off x="4631298" y="5085191"/>
            <a:ext cx="223779" cy="574923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76681" y="5727967"/>
            <a:ext cx="1253360" cy="184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050" b="1" dirty="0">
                <a:solidFill>
                  <a:srgbClr val="00B0F0"/>
                </a:solidFill>
              </a:rPr>
              <a:t>Инвесторы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46606" y="5040918"/>
            <a:ext cx="1524967" cy="86712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marL="161957" indent="-161957">
              <a:buAutoNum type="arabicPeriod"/>
            </a:pPr>
            <a:r>
              <a:rPr lang="ru-RU" sz="1500" b="1" dirty="0">
                <a:solidFill>
                  <a:srgbClr val="00B0F0"/>
                </a:solidFill>
              </a:rPr>
              <a:t>Выпуск ЦБ</a:t>
            </a:r>
          </a:p>
          <a:p>
            <a:pPr marL="161957" indent="-161957">
              <a:buAutoNum type="arabicPeriod"/>
            </a:pPr>
            <a:r>
              <a:rPr lang="ru-RU" sz="1500" b="1" dirty="0">
                <a:solidFill>
                  <a:srgbClr val="00B0F0"/>
                </a:solidFill>
              </a:rPr>
              <a:t>Выкуп ЦБ</a:t>
            </a:r>
          </a:p>
          <a:p>
            <a:pPr marL="161957" indent="-161957">
              <a:buAutoNum type="arabicPeriod"/>
            </a:pPr>
            <a:r>
              <a:rPr lang="ru-RU" sz="1500" b="1" dirty="0">
                <a:solidFill>
                  <a:srgbClr val="00B0F0"/>
                </a:solidFill>
              </a:rPr>
              <a:t>Покупка ЦБ</a:t>
            </a:r>
          </a:p>
          <a:p>
            <a:pPr marL="161957" indent="-161957">
              <a:buAutoNum type="arabicPeriod"/>
            </a:pPr>
            <a:r>
              <a:rPr lang="ru-RU" sz="1500" b="1" dirty="0">
                <a:solidFill>
                  <a:srgbClr val="00B0F0"/>
                </a:solidFill>
              </a:rPr>
              <a:t>Продажа ЦБ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059729" y="2665015"/>
            <a:ext cx="431936" cy="0"/>
          </a:xfrm>
          <a:prstGeom prst="straightConnector1">
            <a:avLst/>
          </a:prstGeom>
          <a:ln w="15875">
            <a:solidFill>
              <a:srgbClr val="14AA9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059729" y="4176789"/>
            <a:ext cx="431936" cy="0"/>
          </a:xfrm>
          <a:prstGeom prst="straightConnector1">
            <a:avLst/>
          </a:prstGeom>
          <a:ln w="15875">
            <a:solidFill>
              <a:srgbClr val="F6BB4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5059729" y="5526588"/>
            <a:ext cx="431936" cy="0"/>
          </a:xfrm>
          <a:prstGeom prst="straightConnector1">
            <a:avLst/>
          </a:prstGeom>
          <a:ln w="15875">
            <a:solidFill>
              <a:srgbClr val="00B0F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92"/>
          <p:cNvSpPr>
            <a:spLocks noChangeAspect="1" noEditPoints="1"/>
          </p:cNvSpPr>
          <p:nvPr/>
        </p:nvSpPr>
        <p:spPr bwMode="auto">
          <a:xfrm>
            <a:off x="5543199" y="5042443"/>
            <a:ext cx="520101" cy="613153"/>
          </a:xfrm>
          <a:custGeom>
            <a:avLst/>
            <a:gdLst>
              <a:gd name="T0" fmla="*/ 2147483647 w 3994"/>
              <a:gd name="T1" fmla="*/ 2147483647 h 4711"/>
              <a:gd name="T2" fmla="*/ 2147483647 w 3994"/>
              <a:gd name="T3" fmla="*/ 2147483647 h 4711"/>
              <a:gd name="T4" fmla="*/ 2147483647 w 3994"/>
              <a:gd name="T5" fmla="*/ 2147483647 h 4711"/>
              <a:gd name="T6" fmla="*/ 2147483647 w 3994"/>
              <a:gd name="T7" fmla="*/ 2147483647 h 4711"/>
              <a:gd name="T8" fmla="*/ 2147483647 w 3994"/>
              <a:gd name="T9" fmla="*/ 2147483647 h 4711"/>
              <a:gd name="T10" fmla="*/ 2147483647 w 3994"/>
              <a:gd name="T11" fmla="*/ 2147483647 h 4711"/>
              <a:gd name="T12" fmla="*/ 2147483647 w 3994"/>
              <a:gd name="T13" fmla="*/ 2147483647 h 4711"/>
              <a:gd name="T14" fmla="*/ 2147483647 w 3994"/>
              <a:gd name="T15" fmla="*/ 2147483647 h 4711"/>
              <a:gd name="T16" fmla="*/ 2147483647 w 3994"/>
              <a:gd name="T17" fmla="*/ 2147483647 h 4711"/>
              <a:gd name="T18" fmla="*/ 2147483647 w 3994"/>
              <a:gd name="T19" fmla="*/ 2147483647 h 4711"/>
              <a:gd name="T20" fmla="*/ 2147483647 w 3994"/>
              <a:gd name="T21" fmla="*/ 2147483647 h 4711"/>
              <a:gd name="T22" fmla="*/ 2147483647 w 3994"/>
              <a:gd name="T23" fmla="*/ 2147483647 h 4711"/>
              <a:gd name="T24" fmla="*/ 2147483647 w 3994"/>
              <a:gd name="T25" fmla="*/ 2147483647 h 4711"/>
              <a:gd name="T26" fmla="*/ 2147483647 w 3994"/>
              <a:gd name="T27" fmla="*/ 2147483647 h 4711"/>
              <a:gd name="T28" fmla="*/ 2147483647 w 3994"/>
              <a:gd name="T29" fmla="*/ 2147483647 h 4711"/>
              <a:gd name="T30" fmla="*/ 2147483647 w 3994"/>
              <a:gd name="T31" fmla="*/ 2147483647 h 4711"/>
              <a:gd name="T32" fmla="*/ 2147483647 w 3994"/>
              <a:gd name="T33" fmla="*/ 2147483647 h 4711"/>
              <a:gd name="T34" fmla="*/ 2147483647 w 3994"/>
              <a:gd name="T35" fmla="*/ 2147483647 h 4711"/>
              <a:gd name="T36" fmla="*/ 2147483647 w 3994"/>
              <a:gd name="T37" fmla="*/ 2147483647 h 4711"/>
              <a:gd name="T38" fmla="*/ 2147483647 w 3994"/>
              <a:gd name="T39" fmla="*/ 2147483647 h 4711"/>
              <a:gd name="T40" fmla="*/ 2147483647 w 3994"/>
              <a:gd name="T41" fmla="*/ 2147483647 h 4711"/>
              <a:gd name="T42" fmla="*/ 2147483647 w 3994"/>
              <a:gd name="T43" fmla="*/ 2147483647 h 4711"/>
              <a:gd name="T44" fmla="*/ 2147483647 w 3994"/>
              <a:gd name="T45" fmla="*/ 2147483647 h 4711"/>
              <a:gd name="T46" fmla="*/ 2147483647 w 3994"/>
              <a:gd name="T47" fmla="*/ 2147483647 h 4711"/>
              <a:gd name="T48" fmla="*/ 2147483647 w 3994"/>
              <a:gd name="T49" fmla="*/ 2147483647 h 4711"/>
              <a:gd name="T50" fmla="*/ 2147483647 w 3994"/>
              <a:gd name="T51" fmla="*/ 2147483647 h 4711"/>
              <a:gd name="T52" fmla="*/ 2147483647 w 3994"/>
              <a:gd name="T53" fmla="*/ 2147483647 h 4711"/>
              <a:gd name="T54" fmla="*/ 2147483647 w 3994"/>
              <a:gd name="T55" fmla="*/ 2147483647 h 4711"/>
              <a:gd name="T56" fmla="*/ 2147483647 w 3994"/>
              <a:gd name="T57" fmla="*/ 2147483647 h 4711"/>
              <a:gd name="T58" fmla="*/ 2147483647 w 3994"/>
              <a:gd name="T59" fmla="*/ 2147483647 h 4711"/>
              <a:gd name="T60" fmla="*/ 2147483647 w 3994"/>
              <a:gd name="T61" fmla="*/ 2147483647 h 4711"/>
              <a:gd name="T62" fmla="*/ 2147483647 w 3994"/>
              <a:gd name="T63" fmla="*/ 2147483647 h 4711"/>
              <a:gd name="T64" fmla="*/ 2147483647 w 3994"/>
              <a:gd name="T65" fmla="*/ 2147483647 h 4711"/>
              <a:gd name="T66" fmla="*/ 2147483647 w 3994"/>
              <a:gd name="T67" fmla="*/ 2147483647 h 4711"/>
              <a:gd name="T68" fmla="*/ 2147483647 w 3994"/>
              <a:gd name="T69" fmla="*/ 2147483647 h 4711"/>
              <a:gd name="T70" fmla="*/ 2147483647 w 3994"/>
              <a:gd name="T71" fmla="*/ 2147483647 h 4711"/>
              <a:gd name="T72" fmla="*/ 2147483647 w 3994"/>
              <a:gd name="T73" fmla="*/ 2147483647 h 4711"/>
              <a:gd name="T74" fmla="*/ 2147483647 w 3994"/>
              <a:gd name="T75" fmla="*/ 2147483647 h 4711"/>
              <a:gd name="T76" fmla="*/ 2147483647 w 3994"/>
              <a:gd name="T77" fmla="*/ 2147483647 h 4711"/>
              <a:gd name="T78" fmla="*/ 2147483647 w 3994"/>
              <a:gd name="T79" fmla="*/ 2147483647 h 4711"/>
              <a:gd name="T80" fmla="*/ 2147483647 w 3994"/>
              <a:gd name="T81" fmla="*/ 2147483647 h 4711"/>
              <a:gd name="T82" fmla="*/ 2147483647 w 3994"/>
              <a:gd name="T83" fmla="*/ 2147483647 h 4711"/>
              <a:gd name="T84" fmla="*/ 2147483647 w 3994"/>
              <a:gd name="T85" fmla="*/ 2147483647 h 4711"/>
              <a:gd name="T86" fmla="*/ 2147483647 w 3994"/>
              <a:gd name="T87" fmla="*/ 2147483647 h 4711"/>
              <a:gd name="T88" fmla="*/ 2147483647 w 3994"/>
              <a:gd name="T89" fmla="*/ 2147483647 h 4711"/>
              <a:gd name="T90" fmla="*/ 2147483647 w 3994"/>
              <a:gd name="T91" fmla="*/ 2147483647 h 4711"/>
              <a:gd name="T92" fmla="*/ 2147483647 w 3994"/>
              <a:gd name="T93" fmla="*/ 2147483647 h 4711"/>
              <a:gd name="T94" fmla="*/ 2147483647 w 3994"/>
              <a:gd name="T95" fmla="*/ 2147483647 h 4711"/>
              <a:gd name="T96" fmla="*/ 2147483647 w 3994"/>
              <a:gd name="T97" fmla="*/ 2147483647 h 4711"/>
              <a:gd name="T98" fmla="*/ 2147483647 w 3994"/>
              <a:gd name="T99" fmla="*/ 2147483647 h 4711"/>
              <a:gd name="T100" fmla="*/ 2147483647 w 3994"/>
              <a:gd name="T101" fmla="*/ 2147483647 h 4711"/>
              <a:gd name="T102" fmla="*/ 2147483647 w 3994"/>
              <a:gd name="T103" fmla="*/ 2147483647 h 4711"/>
              <a:gd name="T104" fmla="*/ 2147483647 w 3994"/>
              <a:gd name="T105" fmla="*/ 2147483647 h 4711"/>
              <a:gd name="T106" fmla="*/ 2147483647 w 3994"/>
              <a:gd name="T107" fmla="*/ 2147483647 h 4711"/>
              <a:gd name="T108" fmla="*/ 2147483647 w 3994"/>
              <a:gd name="T109" fmla="*/ 2147483647 h 4711"/>
              <a:gd name="T110" fmla="*/ 2147483647 w 3994"/>
              <a:gd name="T111" fmla="*/ 2147483647 h 4711"/>
              <a:gd name="T112" fmla="*/ 2147483647 w 3994"/>
              <a:gd name="T113" fmla="*/ 2147483647 h 4711"/>
              <a:gd name="T114" fmla="*/ 2147483647 w 3994"/>
              <a:gd name="T115" fmla="*/ 2147483647 h 4711"/>
              <a:gd name="T116" fmla="*/ 2147483647 w 3994"/>
              <a:gd name="T117" fmla="*/ 2147483647 h 4711"/>
              <a:gd name="T118" fmla="*/ 2147483647 w 3994"/>
              <a:gd name="T119" fmla="*/ 2147483647 h 4711"/>
              <a:gd name="T120" fmla="*/ 2147483647 w 3994"/>
              <a:gd name="T121" fmla="*/ 2147483647 h 4711"/>
              <a:gd name="T122" fmla="*/ 2147483647 w 3994"/>
              <a:gd name="T123" fmla="*/ 2147483647 h 4711"/>
              <a:gd name="T124" fmla="*/ 2147483647 w 3994"/>
              <a:gd name="T125" fmla="*/ 2147483647 h 47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94"/>
              <a:gd name="T190" fmla="*/ 0 h 4711"/>
              <a:gd name="T191" fmla="*/ 3994 w 3994"/>
              <a:gd name="T192" fmla="*/ 4711 h 47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94" h="4711">
                <a:moveTo>
                  <a:pt x="1052" y="492"/>
                </a:moveTo>
                <a:lnTo>
                  <a:pt x="1052" y="563"/>
                </a:lnTo>
                <a:lnTo>
                  <a:pt x="1050" y="588"/>
                </a:lnTo>
                <a:lnTo>
                  <a:pt x="1048" y="613"/>
                </a:lnTo>
                <a:lnTo>
                  <a:pt x="1042" y="638"/>
                </a:lnTo>
                <a:lnTo>
                  <a:pt x="1035" y="660"/>
                </a:lnTo>
                <a:lnTo>
                  <a:pt x="1026" y="682"/>
                </a:lnTo>
                <a:lnTo>
                  <a:pt x="1015" y="701"/>
                </a:lnTo>
                <a:lnTo>
                  <a:pt x="1002" y="720"/>
                </a:lnTo>
                <a:lnTo>
                  <a:pt x="989" y="738"/>
                </a:lnTo>
                <a:lnTo>
                  <a:pt x="973" y="753"/>
                </a:lnTo>
                <a:lnTo>
                  <a:pt x="957" y="767"/>
                </a:lnTo>
                <a:lnTo>
                  <a:pt x="939" y="779"/>
                </a:lnTo>
                <a:lnTo>
                  <a:pt x="920" y="789"/>
                </a:lnTo>
                <a:lnTo>
                  <a:pt x="900" y="797"/>
                </a:lnTo>
                <a:lnTo>
                  <a:pt x="880" y="804"/>
                </a:lnTo>
                <a:lnTo>
                  <a:pt x="859" y="807"/>
                </a:lnTo>
                <a:lnTo>
                  <a:pt x="837" y="808"/>
                </a:lnTo>
                <a:lnTo>
                  <a:pt x="816" y="807"/>
                </a:lnTo>
                <a:lnTo>
                  <a:pt x="796" y="804"/>
                </a:lnTo>
                <a:lnTo>
                  <a:pt x="775" y="797"/>
                </a:lnTo>
                <a:lnTo>
                  <a:pt x="754" y="789"/>
                </a:lnTo>
                <a:lnTo>
                  <a:pt x="737" y="779"/>
                </a:lnTo>
                <a:lnTo>
                  <a:pt x="719" y="767"/>
                </a:lnTo>
                <a:lnTo>
                  <a:pt x="702" y="753"/>
                </a:lnTo>
                <a:lnTo>
                  <a:pt x="687" y="738"/>
                </a:lnTo>
                <a:lnTo>
                  <a:pt x="672" y="720"/>
                </a:lnTo>
                <a:lnTo>
                  <a:pt x="659" y="701"/>
                </a:lnTo>
                <a:lnTo>
                  <a:pt x="648" y="682"/>
                </a:lnTo>
                <a:lnTo>
                  <a:pt x="640" y="660"/>
                </a:lnTo>
                <a:lnTo>
                  <a:pt x="632" y="638"/>
                </a:lnTo>
                <a:lnTo>
                  <a:pt x="628" y="613"/>
                </a:lnTo>
                <a:lnTo>
                  <a:pt x="624" y="588"/>
                </a:lnTo>
                <a:lnTo>
                  <a:pt x="622" y="563"/>
                </a:lnTo>
                <a:lnTo>
                  <a:pt x="624" y="449"/>
                </a:lnTo>
                <a:lnTo>
                  <a:pt x="646" y="454"/>
                </a:lnTo>
                <a:lnTo>
                  <a:pt x="670" y="459"/>
                </a:lnTo>
                <a:lnTo>
                  <a:pt x="694" y="460"/>
                </a:lnTo>
                <a:lnTo>
                  <a:pt x="719" y="461"/>
                </a:lnTo>
                <a:lnTo>
                  <a:pt x="738" y="461"/>
                </a:lnTo>
                <a:lnTo>
                  <a:pt x="756" y="459"/>
                </a:lnTo>
                <a:lnTo>
                  <a:pt x="775" y="457"/>
                </a:lnTo>
                <a:lnTo>
                  <a:pt x="793" y="453"/>
                </a:lnTo>
                <a:lnTo>
                  <a:pt x="811" y="449"/>
                </a:lnTo>
                <a:lnTo>
                  <a:pt x="829" y="443"/>
                </a:lnTo>
                <a:lnTo>
                  <a:pt x="847" y="438"/>
                </a:lnTo>
                <a:lnTo>
                  <a:pt x="863" y="431"/>
                </a:lnTo>
                <a:lnTo>
                  <a:pt x="880" y="423"/>
                </a:lnTo>
                <a:lnTo>
                  <a:pt x="896" y="414"/>
                </a:lnTo>
                <a:lnTo>
                  <a:pt x="911" y="405"/>
                </a:lnTo>
                <a:lnTo>
                  <a:pt x="927" y="395"/>
                </a:lnTo>
                <a:lnTo>
                  <a:pt x="940" y="384"/>
                </a:lnTo>
                <a:lnTo>
                  <a:pt x="954" y="373"/>
                </a:lnTo>
                <a:lnTo>
                  <a:pt x="968" y="361"/>
                </a:lnTo>
                <a:lnTo>
                  <a:pt x="980" y="348"/>
                </a:lnTo>
                <a:lnTo>
                  <a:pt x="990" y="354"/>
                </a:lnTo>
                <a:lnTo>
                  <a:pt x="1001" y="361"/>
                </a:lnTo>
                <a:lnTo>
                  <a:pt x="1013" y="370"/>
                </a:lnTo>
                <a:lnTo>
                  <a:pt x="1019" y="376"/>
                </a:lnTo>
                <a:lnTo>
                  <a:pt x="1024" y="383"/>
                </a:lnTo>
                <a:lnTo>
                  <a:pt x="1030" y="391"/>
                </a:lnTo>
                <a:lnTo>
                  <a:pt x="1035" y="401"/>
                </a:lnTo>
                <a:lnTo>
                  <a:pt x="1039" y="412"/>
                </a:lnTo>
                <a:lnTo>
                  <a:pt x="1044" y="424"/>
                </a:lnTo>
                <a:lnTo>
                  <a:pt x="1048" y="438"/>
                </a:lnTo>
                <a:lnTo>
                  <a:pt x="1050" y="454"/>
                </a:lnTo>
                <a:lnTo>
                  <a:pt x="1052" y="471"/>
                </a:lnTo>
                <a:lnTo>
                  <a:pt x="1052" y="492"/>
                </a:lnTo>
                <a:close/>
                <a:moveTo>
                  <a:pt x="570" y="598"/>
                </a:moveTo>
                <a:lnTo>
                  <a:pt x="505" y="403"/>
                </a:lnTo>
                <a:lnTo>
                  <a:pt x="501" y="384"/>
                </a:lnTo>
                <a:lnTo>
                  <a:pt x="500" y="365"/>
                </a:lnTo>
                <a:lnTo>
                  <a:pt x="501" y="347"/>
                </a:lnTo>
                <a:lnTo>
                  <a:pt x="505" y="329"/>
                </a:lnTo>
                <a:lnTo>
                  <a:pt x="512" y="313"/>
                </a:lnTo>
                <a:lnTo>
                  <a:pt x="522" y="296"/>
                </a:lnTo>
                <a:lnTo>
                  <a:pt x="534" y="280"/>
                </a:lnTo>
                <a:lnTo>
                  <a:pt x="548" y="264"/>
                </a:lnTo>
                <a:lnTo>
                  <a:pt x="564" y="251"/>
                </a:lnTo>
                <a:lnTo>
                  <a:pt x="582" y="237"/>
                </a:lnTo>
                <a:lnTo>
                  <a:pt x="600" y="223"/>
                </a:lnTo>
                <a:lnTo>
                  <a:pt x="621" y="211"/>
                </a:lnTo>
                <a:lnTo>
                  <a:pt x="643" y="200"/>
                </a:lnTo>
                <a:lnTo>
                  <a:pt x="665" y="189"/>
                </a:lnTo>
                <a:lnTo>
                  <a:pt x="688" y="178"/>
                </a:lnTo>
                <a:lnTo>
                  <a:pt x="712" y="169"/>
                </a:lnTo>
                <a:lnTo>
                  <a:pt x="735" y="161"/>
                </a:lnTo>
                <a:lnTo>
                  <a:pt x="760" y="153"/>
                </a:lnTo>
                <a:lnTo>
                  <a:pt x="783" y="146"/>
                </a:lnTo>
                <a:lnTo>
                  <a:pt x="807" y="140"/>
                </a:lnTo>
                <a:lnTo>
                  <a:pt x="830" y="136"/>
                </a:lnTo>
                <a:lnTo>
                  <a:pt x="854" y="132"/>
                </a:lnTo>
                <a:lnTo>
                  <a:pt x="874" y="129"/>
                </a:lnTo>
                <a:lnTo>
                  <a:pt x="895" y="128"/>
                </a:lnTo>
                <a:lnTo>
                  <a:pt x="914" y="127"/>
                </a:lnTo>
                <a:lnTo>
                  <a:pt x="932" y="128"/>
                </a:lnTo>
                <a:lnTo>
                  <a:pt x="949" y="129"/>
                </a:lnTo>
                <a:lnTo>
                  <a:pt x="962" y="132"/>
                </a:lnTo>
                <a:lnTo>
                  <a:pt x="975" y="136"/>
                </a:lnTo>
                <a:lnTo>
                  <a:pt x="986" y="140"/>
                </a:lnTo>
                <a:lnTo>
                  <a:pt x="993" y="147"/>
                </a:lnTo>
                <a:lnTo>
                  <a:pt x="998" y="154"/>
                </a:lnTo>
                <a:lnTo>
                  <a:pt x="1013" y="187"/>
                </a:lnTo>
                <a:lnTo>
                  <a:pt x="1073" y="209"/>
                </a:lnTo>
                <a:lnTo>
                  <a:pt x="1082" y="215"/>
                </a:lnTo>
                <a:lnTo>
                  <a:pt x="1092" y="220"/>
                </a:lnTo>
                <a:lnTo>
                  <a:pt x="1100" y="227"/>
                </a:lnTo>
                <a:lnTo>
                  <a:pt x="1108" y="235"/>
                </a:lnTo>
                <a:lnTo>
                  <a:pt x="1117" y="245"/>
                </a:lnTo>
                <a:lnTo>
                  <a:pt x="1123" y="255"/>
                </a:lnTo>
                <a:lnTo>
                  <a:pt x="1129" y="267"/>
                </a:lnTo>
                <a:lnTo>
                  <a:pt x="1136" y="278"/>
                </a:lnTo>
                <a:lnTo>
                  <a:pt x="1140" y="292"/>
                </a:lnTo>
                <a:lnTo>
                  <a:pt x="1144" y="306"/>
                </a:lnTo>
                <a:lnTo>
                  <a:pt x="1147" y="319"/>
                </a:lnTo>
                <a:lnTo>
                  <a:pt x="1150" y="333"/>
                </a:lnTo>
                <a:lnTo>
                  <a:pt x="1150" y="348"/>
                </a:lnTo>
                <a:lnTo>
                  <a:pt x="1150" y="364"/>
                </a:lnTo>
                <a:lnTo>
                  <a:pt x="1148" y="379"/>
                </a:lnTo>
                <a:lnTo>
                  <a:pt x="1147" y="394"/>
                </a:lnTo>
                <a:lnTo>
                  <a:pt x="1107" y="587"/>
                </a:lnTo>
                <a:lnTo>
                  <a:pt x="1103" y="614"/>
                </a:lnTo>
                <a:lnTo>
                  <a:pt x="1097" y="642"/>
                </a:lnTo>
                <a:lnTo>
                  <a:pt x="1090" y="669"/>
                </a:lnTo>
                <a:lnTo>
                  <a:pt x="1081" y="694"/>
                </a:lnTo>
                <a:lnTo>
                  <a:pt x="1068" y="719"/>
                </a:lnTo>
                <a:lnTo>
                  <a:pt x="1055" y="741"/>
                </a:lnTo>
                <a:lnTo>
                  <a:pt x="1039" y="763"/>
                </a:lnTo>
                <a:lnTo>
                  <a:pt x="1022" y="782"/>
                </a:lnTo>
                <a:lnTo>
                  <a:pt x="1004" y="800"/>
                </a:lnTo>
                <a:lnTo>
                  <a:pt x="983" y="817"/>
                </a:lnTo>
                <a:lnTo>
                  <a:pt x="962" y="830"/>
                </a:lnTo>
                <a:lnTo>
                  <a:pt x="939" y="841"/>
                </a:lnTo>
                <a:lnTo>
                  <a:pt x="916" y="851"/>
                </a:lnTo>
                <a:lnTo>
                  <a:pt x="891" y="858"/>
                </a:lnTo>
                <a:lnTo>
                  <a:pt x="865" y="862"/>
                </a:lnTo>
                <a:lnTo>
                  <a:pt x="837" y="863"/>
                </a:lnTo>
                <a:lnTo>
                  <a:pt x="811" y="862"/>
                </a:lnTo>
                <a:lnTo>
                  <a:pt x="786" y="858"/>
                </a:lnTo>
                <a:lnTo>
                  <a:pt x="761" y="851"/>
                </a:lnTo>
                <a:lnTo>
                  <a:pt x="738" y="843"/>
                </a:lnTo>
                <a:lnTo>
                  <a:pt x="716" y="832"/>
                </a:lnTo>
                <a:lnTo>
                  <a:pt x="695" y="818"/>
                </a:lnTo>
                <a:lnTo>
                  <a:pt x="675" y="803"/>
                </a:lnTo>
                <a:lnTo>
                  <a:pt x="657" y="786"/>
                </a:lnTo>
                <a:lnTo>
                  <a:pt x="639" y="767"/>
                </a:lnTo>
                <a:lnTo>
                  <a:pt x="624" y="746"/>
                </a:lnTo>
                <a:lnTo>
                  <a:pt x="610" y="724"/>
                </a:lnTo>
                <a:lnTo>
                  <a:pt x="598" y="701"/>
                </a:lnTo>
                <a:lnTo>
                  <a:pt x="588" y="676"/>
                </a:lnTo>
                <a:lnTo>
                  <a:pt x="580" y="651"/>
                </a:lnTo>
                <a:lnTo>
                  <a:pt x="574" y="625"/>
                </a:lnTo>
                <a:lnTo>
                  <a:pt x="570" y="598"/>
                </a:lnTo>
                <a:close/>
                <a:moveTo>
                  <a:pt x="2740" y="2532"/>
                </a:moveTo>
                <a:lnTo>
                  <a:pt x="2740" y="2532"/>
                </a:lnTo>
                <a:lnTo>
                  <a:pt x="2748" y="2534"/>
                </a:lnTo>
                <a:lnTo>
                  <a:pt x="2755" y="2535"/>
                </a:lnTo>
                <a:lnTo>
                  <a:pt x="2760" y="2539"/>
                </a:lnTo>
                <a:lnTo>
                  <a:pt x="2767" y="2543"/>
                </a:lnTo>
                <a:lnTo>
                  <a:pt x="2771" y="2549"/>
                </a:lnTo>
                <a:lnTo>
                  <a:pt x="2774" y="2556"/>
                </a:lnTo>
                <a:lnTo>
                  <a:pt x="2777" y="2563"/>
                </a:lnTo>
                <a:lnTo>
                  <a:pt x="2777" y="2571"/>
                </a:lnTo>
                <a:lnTo>
                  <a:pt x="2777" y="2578"/>
                </a:lnTo>
                <a:lnTo>
                  <a:pt x="2774" y="2585"/>
                </a:lnTo>
                <a:lnTo>
                  <a:pt x="2771" y="2591"/>
                </a:lnTo>
                <a:lnTo>
                  <a:pt x="2767" y="2597"/>
                </a:lnTo>
                <a:lnTo>
                  <a:pt x="2760" y="2601"/>
                </a:lnTo>
                <a:lnTo>
                  <a:pt x="2755" y="2605"/>
                </a:lnTo>
                <a:lnTo>
                  <a:pt x="2748" y="2607"/>
                </a:lnTo>
                <a:lnTo>
                  <a:pt x="2740" y="2608"/>
                </a:lnTo>
                <a:lnTo>
                  <a:pt x="2733" y="2607"/>
                </a:lnTo>
                <a:lnTo>
                  <a:pt x="2726" y="2605"/>
                </a:lnTo>
                <a:lnTo>
                  <a:pt x="2719" y="2601"/>
                </a:lnTo>
                <a:lnTo>
                  <a:pt x="2714" y="2597"/>
                </a:lnTo>
                <a:lnTo>
                  <a:pt x="2709" y="2591"/>
                </a:lnTo>
                <a:lnTo>
                  <a:pt x="2705" y="2585"/>
                </a:lnTo>
                <a:lnTo>
                  <a:pt x="2703" y="2578"/>
                </a:lnTo>
                <a:lnTo>
                  <a:pt x="2703" y="2571"/>
                </a:lnTo>
                <a:lnTo>
                  <a:pt x="2703" y="2563"/>
                </a:lnTo>
                <a:lnTo>
                  <a:pt x="2705" y="2556"/>
                </a:lnTo>
                <a:lnTo>
                  <a:pt x="2709" y="2549"/>
                </a:lnTo>
                <a:lnTo>
                  <a:pt x="2714" y="2543"/>
                </a:lnTo>
                <a:lnTo>
                  <a:pt x="2719" y="2539"/>
                </a:lnTo>
                <a:lnTo>
                  <a:pt x="2726" y="2535"/>
                </a:lnTo>
                <a:lnTo>
                  <a:pt x="2733" y="2534"/>
                </a:lnTo>
                <a:lnTo>
                  <a:pt x="2740" y="2532"/>
                </a:lnTo>
                <a:close/>
                <a:moveTo>
                  <a:pt x="1256" y="2571"/>
                </a:moveTo>
                <a:lnTo>
                  <a:pt x="1256" y="2571"/>
                </a:lnTo>
                <a:lnTo>
                  <a:pt x="1256" y="2578"/>
                </a:lnTo>
                <a:lnTo>
                  <a:pt x="1258" y="2585"/>
                </a:lnTo>
                <a:lnTo>
                  <a:pt x="1261" y="2591"/>
                </a:lnTo>
                <a:lnTo>
                  <a:pt x="1267" y="2597"/>
                </a:lnTo>
                <a:lnTo>
                  <a:pt x="1272" y="2601"/>
                </a:lnTo>
                <a:lnTo>
                  <a:pt x="1278" y="2605"/>
                </a:lnTo>
                <a:lnTo>
                  <a:pt x="1285" y="2607"/>
                </a:lnTo>
                <a:lnTo>
                  <a:pt x="1293" y="2608"/>
                </a:lnTo>
                <a:lnTo>
                  <a:pt x="1300" y="2607"/>
                </a:lnTo>
                <a:lnTo>
                  <a:pt x="1308" y="2605"/>
                </a:lnTo>
                <a:lnTo>
                  <a:pt x="1313" y="2601"/>
                </a:lnTo>
                <a:lnTo>
                  <a:pt x="1319" y="2597"/>
                </a:lnTo>
                <a:lnTo>
                  <a:pt x="1324" y="2591"/>
                </a:lnTo>
                <a:lnTo>
                  <a:pt x="1327" y="2585"/>
                </a:lnTo>
                <a:lnTo>
                  <a:pt x="1330" y="2578"/>
                </a:lnTo>
                <a:lnTo>
                  <a:pt x="1330" y="2571"/>
                </a:lnTo>
                <a:lnTo>
                  <a:pt x="1330" y="2563"/>
                </a:lnTo>
                <a:lnTo>
                  <a:pt x="1327" y="2556"/>
                </a:lnTo>
                <a:lnTo>
                  <a:pt x="1324" y="2549"/>
                </a:lnTo>
                <a:lnTo>
                  <a:pt x="1319" y="2543"/>
                </a:lnTo>
                <a:lnTo>
                  <a:pt x="1313" y="2539"/>
                </a:lnTo>
                <a:lnTo>
                  <a:pt x="1308" y="2535"/>
                </a:lnTo>
                <a:lnTo>
                  <a:pt x="1300" y="2534"/>
                </a:lnTo>
                <a:lnTo>
                  <a:pt x="1293" y="2532"/>
                </a:lnTo>
                <a:lnTo>
                  <a:pt x="1285" y="2534"/>
                </a:lnTo>
                <a:lnTo>
                  <a:pt x="1278" y="2535"/>
                </a:lnTo>
                <a:lnTo>
                  <a:pt x="1272" y="2539"/>
                </a:lnTo>
                <a:lnTo>
                  <a:pt x="1267" y="2543"/>
                </a:lnTo>
                <a:lnTo>
                  <a:pt x="1261" y="2549"/>
                </a:lnTo>
                <a:lnTo>
                  <a:pt x="1258" y="2556"/>
                </a:lnTo>
                <a:lnTo>
                  <a:pt x="1256" y="2563"/>
                </a:lnTo>
                <a:lnTo>
                  <a:pt x="1256" y="2571"/>
                </a:lnTo>
                <a:close/>
                <a:moveTo>
                  <a:pt x="1251" y="2704"/>
                </a:moveTo>
                <a:lnTo>
                  <a:pt x="1505" y="3027"/>
                </a:lnTo>
                <a:lnTo>
                  <a:pt x="1486" y="2704"/>
                </a:lnTo>
                <a:lnTo>
                  <a:pt x="1251" y="2704"/>
                </a:lnTo>
                <a:close/>
                <a:moveTo>
                  <a:pt x="2785" y="2704"/>
                </a:moveTo>
                <a:lnTo>
                  <a:pt x="2546" y="2704"/>
                </a:lnTo>
                <a:lnTo>
                  <a:pt x="2526" y="3034"/>
                </a:lnTo>
                <a:lnTo>
                  <a:pt x="2785" y="2704"/>
                </a:lnTo>
                <a:close/>
                <a:moveTo>
                  <a:pt x="3814" y="2411"/>
                </a:moveTo>
                <a:lnTo>
                  <a:pt x="3636" y="2411"/>
                </a:lnTo>
                <a:lnTo>
                  <a:pt x="3704" y="2710"/>
                </a:lnTo>
                <a:lnTo>
                  <a:pt x="3814" y="2412"/>
                </a:lnTo>
                <a:lnTo>
                  <a:pt x="3814" y="2411"/>
                </a:lnTo>
                <a:close/>
                <a:moveTo>
                  <a:pt x="3072" y="1142"/>
                </a:moveTo>
                <a:lnTo>
                  <a:pt x="2858" y="1197"/>
                </a:lnTo>
                <a:lnTo>
                  <a:pt x="2858" y="2601"/>
                </a:lnTo>
                <a:lnTo>
                  <a:pt x="2939" y="2200"/>
                </a:lnTo>
                <a:lnTo>
                  <a:pt x="3552" y="2200"/>
                </a:lnTo>
                <a:lnTo>
                  <a:pt x="3552" y="1625"/>
                </a:lnTo>
                <a:lnTo>
                  <a:pt x="3581" y="1462"/>
                </a:lnTo>
                <a:lnTo>
                  <a:pt x="3635" y="1472"/>
                </a:lnTo>
                <a:lnTo>
                  <a:pt x="3607" y="1630"/>
                </a:lnTo>
                <a:lnTo>
                  <a:pt x="3607" y="2278"/>
                </a:lnTo>
                <a:lnTo>
                  <a:pt x="3624" y="2356"/>
                </a:lnTo>
                <a:lnTo>
                  <a:pt x="3811" y="2356"/>
                </a:lnTo>
                <a:lnTo>
                  <a:pt x="3750" y="1301"/>
                </a:lnTo>
                <a:lnTo>
                  <a:pt x="3749" y="1287"/>
                </a:lnTo>
                <a:lnTo>
                  <a:pt x="3743" y="1275"/>
                </a:lnTo>
                <a:lnTo>
                  <a:pt x="3737" y="1263"/>
                </a:lnTo>
                <a:lnTo>
                  <a:pt x="3727" y="1250"/>
                </a:lnTo>
                <a:lnTo>
                  <a:pt x="3715" y="1239"/>
                </a:lnTo>
                <a:lnTo>
                  <a:pt x="3701" y="1230"/>
                </a:lnTo>
                <a:lnTo>
                  <a:pt x="3686" y="1220"/>
                </a:lnTo>
                <a:lnTo>
                  <a:pt x="3668" y="1213"/>
                </a:lnTo>
                <a:lnTo>
                  <a:pt x="3471" y="1142"/>
                </a:lnTo>
                <a:lnTo>
                  <a:pt x="3388" y="1471"/>
                </a:lnTo>
                <a:lnTo>
                  <a:pt x="3385" y="1483"/>
                </a:lnTo>
                <a:lnTo>
                  <a:pt x="3381" y="1494"/>
                </a:lnTo>
                <a:lnTo>
                  <a:pt x="3376" y="1504"/>
                </a:lnTo>
                <a:lnTo>
                  <a:pt x="3370" y="1513"/>
                </a:lnTo>
                <a:lnTo>
                  <a:pt x="3363" y="1522"/>
                </a:lnTo>
                <a:lnTo>
                  <a:pt x="3357" y="1530"/>
                </a:lnTo>
                <a:lnTo>
                  <a:pt x="3350" y="1537"/>
                </a:lnTo>
                <a:lnTo>
                  <a:pt x="3341" y="1542"/>
                </a:lnTo>
                <a:lnTo>
                  <a:pt x="3333" y="1548"/>
                </a:lnTo>
                <a:lnTo>
                  <a:pt x="3325" y="1552"/>
                </a:lnTo>
                <a:lnTo>
                  <a:pt x="3307" y="1559"/>
                </a:lnTo>
                <a:lnTo>
                  <a:pt x="3289" y="1562"/>
                </a:lnTo>
                <a:lnTo>
                  <a:pt x="3270" y="1562"/>
                </a:lnTo>
                <a:lnTo>
                  <a:pt x="3251" y="1560"/>
                </a:lnTo>
                <a:lnTo>
                  <a:pt x="3233" y="1555"/>
                </a:lnTo>
                <a:lnTo>
                  <a:pt x="3215" y="1546"/>
                </a:lnTo>
                <a:lnTo>
                  <a:pt x="3198" y="1537"/>
                </a:lnTo>
                <a:lnTo>
                  <a:pt x="3183" y="1523"/>
                </a:lnTo>
                <a:lnTo>
                  <a:pt x="3178" y="1516"/>
                </a:lnTo>
                <a:lnTo>
                  <a:pt x="3171" y="1508"/>
                </a:lnTo>
                <a:lnTo>
                  <a:pt x="3165" y="1500"/>
                </a:lnTo>
                <a:lnTo>
                  <a:pt x="3161" y="1491"/>
                </a:lnTo>
                <a:lnTo>
                  <a:pt x="3157" y="1482"/>
                </a:lnTo>
                <a:lnTo>
                  <a:pt x="3154" y="1471"/>
                </a:lnTo>
                <a:lnTo>
                  <a:pt x="3072" y="1142"/>
                </a:lnTo>
                <a:close/>
                <a:moveTo>
                  <a:pt x="114" y="2687"/>
                </a:moveTo>
                <a:lnTo>
                  <a:pt x="179" y="2687"/>
                </a:lnTo>
                <a:lnTo>
                  <a:pt x="346" y="2687"/>
                </a:lnTo>
                <a:lnTo>
                  <a:pt x="295" y="1435"/>
                </a:lnTo>
                <a:lnTo>
                  <a:pt x="350" y="1433"/>
                </a:lnTo>
                <a:lnTo>
                  <a:pt x="392" y="2458"/>
                </a:lnTo>
                <a:lnTo>
                  <a:pt x="1179" y="2458"/>
                </a:lnTo>
                <a:lnTo>
                  <a:pt x="1179" y="1078"/>
                </a:lnTo>
                <a:lnTo>
                  <a:pt x="1035" y="1040"/>
                </a:lnTo>
                <a:lnTo>
                  <a:pt x="1082" y="938"/>
                </a:lnTo>
                <a:lnTo>
                  <a:pt x="1212" y="975"/>
                </a:lnTo>
                <a:lnTo>
                  <a:pt x="1227" y="958"/>
                </a:lnTo>
                <a:lnTo>
                  <a:pt x="1243" y="945"/>
                </a:lnTo>
                <a:lnTo>
                  <a:pt x="1261" y="932"/>
                </a:lnTo>
                <a:lnTo>
                  <a:pt x="1282" y="920"/>
                </a:lnTo>
                <a:lnTo>
                  <a:pt x="1304" y="909"/>
                </a:lnTo>
                <a:lnTo>
                  <a:pt x="1327" y="899"/>
                </a:lnTo>
                <a:lnTo>
                  <a:pt x="1378" y="880"/>
                </a:lnTo>
                <a:lnTo>
                  <a:pt x="1777" y="735"/>
                </a:lnTo>
                <a:lnTo>
                  <a:pt x="1907" y="1502"/>
                </a:lnTo>
                <a:lnTo>
                  <a:pt x="1973" y="949"/>
                </a:lnTo>
                <a:lnTo>
                  <a:pt x="1956" y="940"/>
                </a:lnTo>
                <a:lnTo>
                  <a:pt x="1941" y="931"/>
                </a:lnTo>
                <a:lnTo>
                  <a:pt x="1929" y="918"/>
                </a:lnTo>
                <a:lnTo>
                  <a:pt x="1919" y="905"/>
                </a:lnTo>
                <a:lnTo>
                  <a:pt x="2018" y="810"/>
                </a:lnTo>
                <a:lnTo>
                  <a:pt x="2117" y="905"/>
                </a:lnTo>
                <a:lnTo>
                  <a:pt x="2108" y="918"/>
                </a:lnTo>
                <a:lnTo>
                  <a:pt x="2094" y="931"/>
                </a:lnTo>
                <a:lnTo>
                  <a:pt x="2080" y="940"/>
                </a:lnTo>
                <a:lnTo>
                  <a:pt x="2064" y="949"/>
                </a:lnTo>
                <a:lnTo>
                  <a:pt x="2130" y="1502"/>
                </a:lnTo>
                <a:lnTo>
                  <a:pt x="2259" y="735"/>
                </a:lnTo>
                <a:lnTo>
                  <a:pt x="2659" y="880"/>
                </a:lnTo>
                <a:lnTo>
                  <a:pt x="2698" y="895"/>
                </a:lnTo>
                <a:lnTo>
                  <a:pt x="2736" y="910"/>
                </a:lnTo>
                <a:lnTo>
                  <a:pt x="2754" y="920"/>
                </a:lnTo>
                <a:lnTo>
                  <a:pt x="2770" y="928"/>
                </a:lnTo>
                <a:lnTo>
                  <a:pt x="2785" y="938"/>
                </a:lnTo>
                <a:lnTo>
                  <a:pt x="2799" y="949"/>
                </a:lnTo>
                <a:lnTo>
                  <a:pt x="2811" y="960"/>
                </a:lnTo>
                <a:lnTo>
                  <a:pt x="2824" y="972"/>
                </a:lnTo>
                <a:lnTo>
                  <a:pt x="2833" y="986"/>
                </a:lnTo>
                <a:lnTo>
                  <a:pt x="2842" y="1001"/>
                </a:lnTo>
                <a:lnTo>
                  <a:pt x="2849" y="1018"/>
                </a:lnTo>
                <a:lnTo>
                  <a:pt x="2854" y="1034"/>
                </a:lnTo>
                <a:lnTo>
                  <a:pt x="2857" y="1053"/>
                </a:lnTo>
                <a:lnTo>
                  <a:pt x="2858" y="1074"/>
                </a:lnTo>
                <a:lnTo>
                  <a:pt x="2858" y="1084"/>
                </a:lnTo>
                <a:lnTo>
                  <a:pt x="3098" y="1022"/>
                </a:lnTo>
                <a:lnTo>
                  <a:pt x="3208" y="1458"/>
                </a:lnTo>
                <a:lnTo>
                  <a:pt x="3212" y="1468"/>
                </a:lnTo>
                <a:lnTo>
                  <a:pt x="3218" y="1478"/>
                </a:lnTo>
                <a:lnTo>
                  <a:pt x="3224" y="1484"/>
                </a:lnTo>
                <a:lnTo>
                  <a:pt x="3231" y="1491"/>
                </a:lnTo>
                <a:lnTo>
                  <a:pt x="3241" y="1495"/>
                </a:lnTo>
                <a:lnTo>
                  <a:pt x="3251" y="1500"/>
                </a:lnTo>
                <a:lnTo>
                  <a:pt x="3262" y="1501"/>
                </a:lnTo>
                <a:lnTo>
                  <a:pt x="3271" y="1502"/>
                </a:lnTo>
                <a:lnTo>
                  <a:pt x="3282" y="1501"/>
                </a:lnTo>
                <a:lnTo>
                  <a:pt x="3292" y="1500"/>
                </a:lnTo>
                <a:lnTo>
                  <a:pt x="3301" y="1495"/>
                </a:lnTo>
                <a:lnTo>
                  <a:pt x="3311" y="1491"/>
                </a:lnTo>
                <a:lnTo>
                  <a:pt x="3319" y="1484"/>
                </a:lnTo>
                <a:lnTo>
                  <a:pt x="3326" y="1478"/>
                </a:lnTo>
                <a:lnTo>
                  <a:pt x="3332" y="1468"/>
                </a:lnTo>
                <a:lnTo>
                  <a:pt x="3335" y="1458"/>
                </a:lnTo>
                <a:lnTo>
                  <a:pt x="3446" y="1016"/>
                </a:lnTo>
                <a:lnTo>
                  <a:pt x="3719" y="1115"/>
                </a:lnTo>
                <a:lnTo>
                  <a:pt x="3732" y="1121"/>
                </a:lnTo>
                <a:lnTo>
                  <a:pt x="3748" y="1128"/>
                </a:lnTo>
                <a:lnTo>
                  <a:pt x="3761" y="1136"/>
                </a:lnTo>
                <a:lnTo>
                  <a:pt x="3774" y="1144"/>
                </a:lnTo>
                <a:lnTo>
                  <a:pt x="3786" y="1154"/>
                </a:lnTo>
                <a:lnTo>
                  <a:pt x="3797" y="1164"/>
                </a:lnTo>
                <a:lnTo>
                  <a:pt x="3808" y="1173"/>
                </a:lnTo>
                <a:lnTo>
                  <a:pt x="3818" y="1186"/>
                </a:lnTo>
                <a:lnTo>
                  <a:pt x="3826" y="1197"/>
                </a:lnTo>
                <a:lnTo>
                  <a:pt x="3834" y="1209"/>
                </a:lnTo>
                <a:lnTo>
                  <a:pt x="3841" y="1223"/>
                </a:lnTo>
                <a:lnTo>
                  <a:pt x="3848" y="1235"/>
                </a:lnTo>
                <a:lnTo>
                  <a:pt x="3852" y="1250"/>
                </a:lnTo>
                <a:lnTo>
                  <a:pt x="3856" y="1264"/>
                </a:lnTo>
                <a:lnTo>
                  <a:pt x="3859" y="1279"/>
                </a:lnTo>
                <a:lnTo>
                  <a:pt x="3860" y="1294"/>
                </a:lnTo>
                <a:lnTo>
                  <a:pt x="3925" y="2429"/>
                </a:lnTo>
                <a:lnTo>
                  <a:pt x="3796" y="2777"/>
                </a:lnTo>
                <a:lnTo>
                  <a:pt x="3994" y="3791"/>
                </a:lnTo>
                <a:lnTo>
                  <a:pt x="3943" y="3791"/>
                </a:lnTo>
                <a:lnTo>
                  <a:pt x="3657" y="3791"/>
                </a:lnTo>
                <a:lnTo>
                  <a:pt x="3529" y="4711"/>
                </a:lnTo>
                <a:lnTo>
                  <a:pt x="3417" y="4711"/>
                </a:lnTo>
                <a:lnTo>
                  <a:pt x="3545" y="3791"/>
                </a:lnTo>
                <a:lnTo>
                  <a:pt x="3304" y="3791"/>
                </a:lnTo>
                <a:lnTo>
                  <a:pt x="3299" y="4711"/>
                </a:lnTo>
                <a:lnTo>
                  <a:pt x="3244" y="4711"/>
                </a:lnTo>
                <a:lnTo>
                  <a:pt x="3249" y="3791"/>
                </a:lnTo>
                <a:lnTo>
                  <a:pt x="2970" y="3791"/>
                </a:lnTo>
                <a:lnTo>
                  <a:pt x="3098" y="4711"/>
                </a:lnTo>
                <a:lnTo>
                  <a:pt x="3043" y="4711"/>
                </a:lnTo>
                <a:lnTo>
                  <a:pt x="2915" y="3791"/>
                </a:lnTo>
                <a:lnTo>
                  <a:pt x="2613" y="3791"/>
                </a:lnTo>
                <a:lnTo>
                  <a:pt x="2829" y="2740"/>
                </a:lnTo>
                <a:lnTo>
                  <a:pt x="2519" y="3130"/>
                </a:lnTo>
                <a:lnTo>
                  <a:pt x="2424" y="4704"/>
                </a:lnTo>
                <a:lnTo>
                  <a:pt x="2043" y="4704"/>
                </a:lnTo>
                <a:lnTo>
                  <a:pt x="2043" y="2839"/>
                </a:lnTo>
                <a:lnTo>
                  <a:pt x="1988" y="2839"/>
                </a:lnTo>
                <a:lnTo>
                  <a:pt x="1988" y="4704"/>
                </a:lnTo>
                <a:lnTo>
                  <a:pt x="1607" y="4704"/>
                </a:lnTo>
                <a:lnTo>
                  <a:pt x="1512" y="3123"/>
                </a:lnTo>
                <a:lnTo>
                  <a:pt x="1348" y="2916"/>
                </a:lnTo>
                <a:lnTo>
                  <a:pt x="1231" y="4700"/>
                </a:lnTo>
                <a:lnTo>
                  <a:pt x="865" y="4700"/>
                </a:lnTo>
                <a:lnTo>
                  <a:pt x="865" y="2839"/>
                </a:lnTo>
                <a:lnTo>
                  <a:pt x="810" y="2839"/>
                </a:lnTo>
                <a:lnTo>
                  <a:pt x="810" y="4700"/>
                </a:lnTo>
                <a:lnTo>
                  <a:pt x="423" y="4700"/>
                </a:lnTo>
                <a:lnTo>
                  <a:pt x="304" y="3207"/>
                </a:lnTo>
                <a:lnTo>
                  <a:pt x="112" y="2797"/>
                </a:lnTo>
                <a:lnTo>
                  <a:pt x="0" y="2797"/>
                </a:lnTo>
                <a:lnTo>
                  <a:pt x="52" y="1274"/>
                </a:lnTo>
                <a:lnTo>
                  <a:pt x="54" y="1257"/>
                </a:lnTo>
                <a:lnTo>
                  <a:pt x="56" y="1242"/>
                </a:lnTo>
                <a:lnTo>
                  <a:pt x="59" y="1227"/>
                </a:lnTo>
                <a:lnTo>
                  <a:pt x="65" y="1212"/>
                </a:lnTo>
                <a:lnTo>
                  <a:pt x="70" y="1197"/>
                </a:lnTo>
                <a:lnTo>
                  <a:pt x="78" y="1183"/>
                </a:lnTo>
                <a:lnTo>
                  <a:pt x="87" y="1169"/>
                </a:lnTo>
                <a:lnTo>
                  <a:pt x="95" y="1157"/>
                </a:lnTo>
                <a:lnTo>
                  <a:pt x="106" y="1144"/>
                </a:lnTo>
                <a:lnTo>
                  <a:pt x="117" y="1133"/>
                </a:lnTo>
                <a:lnTo>
                  <a:pt x="128" y="1122"/>
                </a:lnTo>
                <a:lnTo>
                  <a:pt x="140" y="1113"/>
                </a:lnTo>
                <a:lnTo>
                  <a:pt x="154" y="1103"/>
                </a:lnTo>
                <a:lnTo>
                  <a:pt x="168" y="1096"/>
                </a:lnTo>
                <a:lnTo>
                  <a:pt x="183" y="1089"/>
                </a:lnTo>
                <a:lnTo>
                  <a:pt x="198" y="1084"/>
                </a:lnTo>
                <a:lnTo>
                  <a:pt x="596" y="951"/>
                </a:lnTo>
                <a:lnTo>
                  <a:pt x="643" y="1052"/>
                </a:lnTo>
                <a:lnTo>
                  <a:pt x="233" y="1188"/>
                </a:lnTo>
                <a:lnTo>
                  <a:pt x="218" y="1194"/>
                </a:lnTo>
                <a:lnTo>
                  <a:pt x="205" y="1202"/>
                </a:lnTo>
                <a:lnTo>
                  <a:pt x="193" y="1212"/>
                </a:lnTo>
                <a:lnTo>
                  <a:pt x="183" y="1224"/>
                </a:lnTo>
                <a:lnTo>
                  <a:pt x="175" y="1237"/>
                </a:lnTo>
                <a:lnTo>
                  <a:pt x="168" y="1249"/>
                </a:lnTo>
                <a:lnTo>
                  <a:pt x="164" y="1263"/>
                </a:lnTo>
                <a:lnTo>
                  <a:pt x="162" y="1278"/>
                </a:lnTo>
                <a:lnTo>
                  <a:pt x="114" y="2687"/>
                </a:lnTo>
                <a:close/>
                <a:moveTo>
                  <a:pt x="348" y="2742"/>
                </a:moveTo>
                <a:lnTo>
                  <a:pt x="205" y="2742"/>
                </a:lnTo>
                <a:lnTo>
                  <a:pt x="362" y="3069"/>
                </a:lnTo>
                <a:lnTo>
                  <a:pt x="348" y="2742"/>
                </a:lnTo>
                <a:close/>
                <a:moveTo>
                  <a:pt x="2211" y="209"/>
                </a:moveTo>
                <a:lnTo>
                  <a:pt x="2211" y="209"/>
                </a:lnTo>
                <a:lnTo>
                  <a:pt x="2206" y="194"/>
                </a:lnTo>
                <a:lnTo>
                  <a:pt x="2197" y="180"/>
                </a:lnTo>
                <a:lnTo>
                  <a:pt x="2188" y="167"/>
                </a:lnTo>
                <a:lnTo>
                  <a:pt x="2178" y="154"/>
                </a:lnTo>
                <a:lnTo>
                  <a:pt x="2168" y="143"/>
                </a:lnTo>
                <a:lnTo>
                  <a:pt x="2156" y="134"/>
                </a:lnTo>
                <a:lnTo>
                  <a:pt x="2145" y="125"/>
                </a:lnTo>
                <a:lnTo>
                  <a:pt x="2133" y="117"/>
                </a:lnTo>
                <a:lnTo>
                  <a:pt x="2122" y="132"/>
                </a:lnTo>
                <a:lnTo>
                  <a:pt x="2108" y="146"/>
                </a:lnTo>
                <a:lnTo>
                  <a:pt x="2094" y="158"/>
                </a:lnTo>
                <a:lnTo>
                  <a:pt x="2079" y="168"/>
                </a:lnTo>
                <a:lnTo>
                  <a:pt x="2064" y="176"/>
                </a:lnTo>
                <a:lnTo>
                  <a:pt x="2046" y="183"/>
                </a:lnTo>
                <a:lnTo>
                  <a:pt x="2029" y="186"/>
                </a:lnTo>
                <a:lnTo>
                  <a:pt x="2010" y="187"/>
                </a:lnTo>
                <a:lnTo>
                  <a:pt x="1992" y="186"/>
                </a:lnTo>
                <a:lnTo>
                  <a:pt x="1976" y="183"/>
                </a:lnTo>
                <a:lnTo>
                  <a:pt x="1959" y="178"/>
                </a:lnTo>
                <a:lnTo>
                  <a:pt x="1944" y="169"/>
                </a:lnTo>
                <a:lnTo>
                  <a:pt x="1929" y="160"/>
                </a:lnTo>
                <a:lnTo>
                  <a:pt x="1915" y="149"/>
                </a:lnTo>
                <a:lnTo>
                  <a:pt x="1903" y="136"/>
                </a:lnTo>
                <a:lnTo>
                  <a:pt x="1892" y="123"/>
                </a:lnTo>
                <a:lnTo>
                  <a:pt x="1881" y="129"/>
                </a:lnTo>
                <a:lnTo>
                  <a:pt x="1870" y="138"/>
                </a:lnTo>
                <a:lnTo>
                  <a:pt x="1859" y="147"/>
                </a:lnTo>
                <a:lnTo>
                  <a:pt x="1849" y="158"/>
                </a:lnTo>
                <a:lnTo>
                  <a:pt x="1841" y="171"/>
                </a:lnTo>
                <a:lnTo>
                  <a:pt x="1832" y="183"/>
                </a:lnTo>
                <a:lnTo>
                  <a:pt x="1826" y="197"/>
                </a:lnTo>
                <a:lnTo>
                  <a:pt x="1819" y="211"/>
                </a:lnTo>
                <a:lnTo>
                  <a:pt x="1815" y="227"/>
                </a:lnTo>
                <a:lnTo>
                  <a:pt x="1810" y="242"/>
                </a:lnTo>
                <a:lnTo>
                  <a:pt x="1808" y="259"/>
                </a:lnTo>
                <a:lnTo>
                  <a:pt x="1806" y="277"/>
                </a:lnTo>
                <a:lnTo>
                  <a:pt x="1806" y="365"/>
                </a:lnTo>
                <a:lnTo>
                  <a:pt x="1808" y="390"/>
                </a:lnTo>
                <a:lnTo>
                  <a:pt x="1810" y="414"/>
                </a:lnTo>
                <a:lnTo>
                  <a:pt x="1816" y="437"/>
                </a:lnTo>
                <a:lnTo>
                  <a:pt x="1823" y="460"/>
                </a:lnTo>
                <a:lnTo>
                  <a:pt x="1832" y="481"/>
                </a:lnTo>
                <a:lnTo>
                  <a:pt x="1842" y="500"/>
                </a:lnTo>
                <a:lnTo>
                  <a:pt x="1855" y="519"/>
                </a:lnTo>
                <a:lnTo>
                  <a:pt x="1868" y="536"/>
                </a:lnTo>
                <a:lnTo>
                  <a:pt x="1883" y="551"/>
                </a:lnTo>
                <a:lnTo>
                  <a:pt x="1900" y="565"/>
                </a:lnTo>
                <a:lnTo>
                  <a:pt x="1916" y="576"/>
                </a:lnTo>
                <a:lnTo>
                  <a:pt x="1936" y="587"/>
                </a:lnTo>
                <a:lnTo>
                  <a:pt x="1955" y="593"/>
                </a:lnTo>
                <a:lnTo>
                  <a:pt x="1974" y="599"/>
                </a:lnTo>
                <a:lnTo>
                  <a:pt x="1995" y="603"/>
                </a:lnTo>
                <a:lnTo>
                  <a:pt x="2016" y="604"/>
                </a:lnTo>
                <a:lnTo>
                  <a:pt x="2036" y="603"/>
                </a:lnTo>
                <a:lnTo>
                  <a:pt x="2057" y="599"/>
                </a:lnTo>
                <a:lnTo>
                  <a:pt x="2076" y="593"/>
                </a:lnTo>
                <a:lnTo>
                  <a:pt x="2095" y="587"/>
                </a:lnTo>
                <a:lnTo>
                  <a:pt x="2115" y="576"/>
                </a:lnTo>
                <a:lnTo>
                  <a:pt x="2131" y="565"/>
                </a:lnTo>
                <a:lnTo>
                  <a:pt x="2148" y="551"/>
                </a:lnTo>
                <a:lnTo>
                  <a:pt x="2163" y="536"/>
                </a:lnTo>
                <a:lnTo>
                  <a:pt x="2177" y="519"/>
                </a:lnTo>
                <a:lnTo>
                  <a:pt x="2189" y="500"/>
                </a:lnTo>
                <a:lnTo>
                  <a:pt x="2199" y="481"/>
                </a:lnTo>
                <a:lnTo>
                  <a:pt x="2208" y="460"/>
                </a:lnTo>
                <a:lnTo>
                  <a:pt x="2215" y="437"/>
                </a:lnTo>
                <a:lnTo>
                  <a:pt x="2221" y="414"/>
                </a:lnTo>
                <a:lnTo>
                  <a:pt x="2223" y="390"/>
                </a:lnTo>
                <a:lnTo>
                  <a:pt x="2225" y="365"/>
                </a:lnTo>
                <a:lnTo>
                  <a:pt x="2225" y="281"/>
                </a:lnTo>
                <a:lnTo>
                  <a:pt x="2223" y="262"/>
                </a:lnTo>
                <a:lnTo>
                  <a:pt x="2221" y="244"/>
                </a:lnTo>
                <a:lnTo>
                  <a:pt x="2217" y="226"/>
                </a:lnTo>
                <a:lnTo>
                  <a:pt x="2211" y="209"/>
                </a:lnTo>
                <a:close/>
                <a:moveTo>
                  <a:pt x="2016" y="0"/>
                </a:moveTo>
                <a:lnTo>
                  <a:pt x="2016" y="0"/>
                </a:lnTo>
                <a:lnTo>
                  <a:pt x="2043" y="1"/>
                </a:lnTo>
                <a:lnTo>
                  <a:pt x="2069" y="6"/>
                </a:lnTo>
                <a:lnTo>
                  <a:pt x="2095" y="14"/>
                </a:lnTo>
                <a:lnTo>
                  <a:pt x="2120" y="23"/>
                </a:lnTo>
                <a:lnTo>
                  <a:pt x="2144" y="36"/>
                </a:lnTo>
                <a:lnTo>
                  <a:pt x="2164" y="51"/>
                </a:lnTo>
                <a:lnTo>
                  <a:pt x="2185" y="67"/>
                </a:lnTo>
                <a:lnTo>
                  <a:pt x="2204" y="87"/>
                </a:lnTo>
                <a:lnTo>
                  <a:pt x="2221" y="109"/>
                </a:lnTo>
                <a:lnTo>
                  <a:pt x="2236" y="131"/>
                </a:lnTo>
                <a:lnTo>
                  <a:pt x="2248" y="156"/>
                </a:lnTo>
                <a:lnTo>
                  <a:pt x="2259" y="182"/>
                </a:lnTo>
                <a:lnTo>
                  <a:pt x="2269" y="208"/>
                </a:lnTo>
                <a:lnTo>
                  <a:pt x="2274" y="235"/>
                </a:lnTo>
                <a:lnTo>
                  <a:pt x="2279" y="264"/>
                </a:lnTo>
                <a:lnTo>
                  <a:pt x="2280" y="295"/>
                </a:lnTo>
                <a:lnTo>
                  <a:pt x="2280" y="365"/>
                </a:lnTo>
                <a:lnTo>
                  <a:pt x="2279" y="394"/>
                </a:lnTo>
                <a:lnTo>
                  <a:pt x="2274" y="423"/>
                </a:lnTo>
                <a:lnTo>
                  <a:pt x="2269" y="452"/>
                </a:lnTo>
                <a:lnTo>
                  <a:pt x="2259" y="478"/>
                </a:lnTo>
                <a:lnTo>
                  <a:pt x="2248" y="504"/>
                </a:lnTo>
                <a:lnTo>
                  <a:pt x="2236" y="527"/>
                </a:lnTo>
                <a:lnTo>
                  <a:pt x="2221" y="551"/>
                </a:lnTo>
                <a:lnTo>
                  <a:pt x="2204" y="571"/>
                </a:lnTo>
                <a:lnTo>
                  <a:pt x="2185" y="591"/>
                </a:lnTo>
                <a:lnTo>
                  <a:pt x="2164" y="609"/>
                </a:lnTo>
                <a:lnTo>
                  <a:pt x="2144" y="624"/>
                </a:lnTo>
                <a:lnTo>
                  <a:pt x="2120" y="636"/>
                </a:lnTo>
                <a:lnTo>
                  <a:pt x="2095" y="646"/>
                </a:lnTo>
                <a:lnTo>
                  <a:pt x="2069" y="653"/>
                </a:lnTo>
                <a:lnTo>
                  <a:pt x="2043" y="658"/>
                </a:lnTo>
                <a:lnTo>
                  <a:pt x="2016" y="660"/>
                </a:lnTo>
                <a:lnTo>
                  <a:pt x="1988" y="658"/>
                </a:lnTo>
                <a:lnTo>
                  <a:pt x="1962" y="653"/>
                </a:lnTo>
                <a:lnTo>
                  <a:pt x="1936" y="646"/>
                </a:lnTo>
                <a:lnTo>
                  <a:pt x="1911" y="636"/>
                </a:lnTo>
                <a:lnTo>
                  <a:pt x="1888" y="624"/>
                </a:lnTo>
                <a:lnTo>
                  <a:pt x="1867" y="609"/>
                </a:lnTo>
                <a:lnTo>
                  <a:pt x="1846" y="591"/>
                </a:lnTo>
                <a:lnTo>
                  <a:pt x="1827" y="571"/>
                </a:lnTo>
                <a:lnTo>
                  <a:pt x="1810" y="551"/>
                </a:lnTo>
                <a:lnTo>
                  <a:pt x="1795" y="527"/>
                </a:lnTo>
                <a:lnTo>
                  <a:pt x="1783" y="504"/>
                </a:lnTo>
                <a:lnTo>
                  <a:pt x="1772" y="478"/>
                </a:lnTo>
                <a:lnTo>
                  <a:pt x="1762" y="452"/>
                </a:lnTo>
                <a:lnTo>
                  <a:pt x="1757" y="423"/>
                </a:lnTo>
                <a:lnTo>
                  <a:pt x="1753" y="394"/>
                </a:lnTo>
                <a:lnTo>
                  <a:pt x="1751" y="365"/>
                </a:lnTo>
                <a:lnTo>
                  <a:pt x="1751" y="295"/>
                </a:lnTo>
                <a:lnTo>
                  <a:pt x="1753" y="264"/>
                </a:lnTo>
                <a:lnTo>
                  <a:pt x="1757" y="235"/>
                </a:lnTo>
                <a:lnTo>
                  <a:pt x="1762" y="208"/>
                </a:lnTo>
                <a:lnTo>
                  <a:pt x="1772" y="182"/>
                </a:lnTo>
                <a:lnTo>
                  <a:pt x="1783" y="156"/>
                </a:lnTo>
                <a:lnTo>
                  <a:pt x="1795" y="131"/>
                </a:lnTo>
                <a:lnTo>
                  <a:pt x="1810" y="109"/>
                </a:lnTo>
                <a:lnTo>
                  <a:pt x="1827" y="87"/>
                </a:lnTo>
                <a:lnTo>
                  <a:pt x="1846" y="67"/>
                </a:lnTo>
                <a:lnTo>
                  <a:pt x="1867" y="51"/>
                </a:lnTo>
                <a:lnTo>
                  <a:pt x="1888" y="36"/>
                </a:lnTo>
                <a:lnTo>
                  <a:pt x="1911" y="23"/>
                </a:lnTo>
                <a:lnTo>
                  <a:pt x="1936" y="14"/>
                </a:lnTo>
                <a:lnTo>
                  <a:pt x="1962" y="6"/>
                </a:lnTo>
                <a:lnTo>
                  <a:pt x="1988" y="1"/>
                </a:lnTo>
                <a:lnTo>
                  <a:pt x="2016" y="0"/>
                </a:lnTo>
                <a:close/>
                <a:moveTo>
                  <a:pt x="3508" y="792"/>
                </a:moveTo>
                <a:lnTo>
                  <a:pt x="3508" y="792"/>
                </a:lnTo>
                <a:lnTo>
                  <a:pt x="3526" y="800"/>
                </a:lnTo>
                <a:lnTo>
                  <a:pt x="3547" y="806"/>
                </a:lnTo>
                <a:lnTo>
                  <a:pt x="3567" y="808"/>
                </a:lnTo>
                <a:lnTo>
                  <a:pt x="3588" y="808"/>
                </a:lnTo>
                <a:lnTo>
                  <a:pt x="3591" y="807"/>
                </a:lnTo>
                <a:lnTo>
                  <a:pt x="3588" y="819"/>
                </a:lnTo>
                <a:lnTo>
                  <a:pt x="3585" y="830"/>
                </a:lnTo>
                <a:lnTo>
                  <a:pt x="3581" y="841"/>
                </a:lnTo>
                <a:lnTo>
                  <a:pt x="3577" y="852"/>
                </a:lnTo>
                <a:lnTo>
                  <a:pt x="3571" y="862"/>
                </a:lnTo>
                <a:lnTo>
                  <a:pt x="3564" y="872"/>
                </a:lnTo>
                <a:lnTo>
                  <a:pt x="3558" y="881"/>
                </a:lnTo>
                <a:lnTo>
                  <a:pt x="3549" y="890"/>
                </a:lnTo>
                <a:lnTo>
                  <a:pt x="3541" y="896"/>
                </a:lnTo>
                <a:lnTo>
                  <a:pt x="3533" y="903"/>
                </a:lnTo>
                <a:lnTo>
                  <a:pt x="3523" y="910"/>
                </a:lnTo>
                <a:lnTo>
                  <a:pt x="3512" y="914"/>
                </a:lnTo>
                <a:lnTo>
                  <a:pt x="3501" y="920"/>
                </a:lnTo>
                <a:lnTo>
                  <a:pt x="3490" y="923"/>
                </a:lnTo>
                <a:lnTo>
                  <a:pt x="3479" y="925"/>
                </a:lnTo>
                <a:lnTo>
                  <a:pt x="3467" y="927"/>
                </a:lnTo>
                <a:lnTo>
                  <a:pt x="3446" y="927"/>
                </a:lnTo>
                <a:lnTo>
                  <a:pt x="3425" y="924"/>
                </a:lnTo>
                <a:lnTo>
                  <a:pt x="3406" y="920"/>
                </a:lnTo>
                <a:lnTo>
                  <a:pt x="3388" y="912"/>
                </a:lnTo>
                <a:lnTo>
                  <a:pt x="3374" y="920"/>
                </a:lnTo>
                <a:lnTo>
                  <a:pt x="3359" y="927"/>
                </a:lnTo>
                <a:lnTo>
                  <a:pt x="3346" y="934"/>
                </a:lnTo>
                <a:lnTo>
                  <a:pt x="3329" y="938"/>
                </a:lnTo>
                <a:lnTo>
                  <a:pt x="3314" y="942"/>
                </a:lnTo>
                <a:lnTo>
                  <a:pt x="3297" y="945"/>
                </a:lnTo>
                <a:lnTo>
                  <a:pt x="3281" y="947"/>
                </a:lnTo>
                <a:lnTo>
                  <a:pt x="3264" y="947"/>
                </a:lnTo>
                <a:lnTo>
                  <a:pt x="3248" y="947"/>
                </a:lnTo>
                <a:lnTo>
                  <a:pt x="3231" y="945"/>
                </a:lnTo>
                <a:lnTo>
                  <a:pt x="3215" y="942"/>
                </a:lnTo>
                <a:lnTo>
                  <a:pt x="3200" y="938"/>
                </a:lnTo>
                <a:lnTo>
                  <a:pt x="3184" y="934"/>
                </a:lnTo>
                <a:lnTo>
                  <a:pt x="3169" y="927"/>
                </a:lnTo>
                <a:lnTo>
                  <a:pt x="3154" y="920"/>
                </a:lnTo>
                <a:lnTo>
                  <a:pt x="3140" y="912"/>
                </a:lnTo>
                <a:lnTo>
                  <a:pt x="3123" y="920"/>
                </a:lnTo>
                <a:lnTo>
                  <a:pt x="3103" y="924"/>
                </a:lnTo>
                <a:lnTo>
                  <a:pt x="3083" y="927"/>
                </a:lnTo>
                <a:lnTo>
                  <a:pt x="3063" y="927"/>
                </a:lnTo>
                <a:lnTo>
                  <a:pt x="3051" y="925"/>
                </a:lnTo>
                <a:lnTo>
                  <a:pt x="3039" y="923"/>
                </a:lnTo>
                <a:lnTo>
                  <a:pt x="3028" y="920"/>
                </a:lnTo>
                <a:lnTo>
                  <a:pt x="3016" y="914"/>
                </a:lnTo>
                <a:lnTo>
                  <a:pt x="3007" y="910"/>
                </a:lnTo>
                <a:lnTo>
                  <a:pt x="2997" y="903"/>
                </a:lnTo>
                <a:lnTo>
                  <a:pt x="2988" y="896"/>
                </a:lnTo>
                <a:lnTo>
                  <a:pt x="2979" y="890"/>
                </a:lnTo>
                <a:lnTo>
                  <a:pt x="2971" y="881"/>
                </a:lnTo>
                <a:lnTo>
                  <a:pt x="2964" y="872"/>
                </a:lnTo>
                <a:lnTo>
                  <a:pt x="2957" y="862"/>
                </a:lnTo>
                <a:lnTo>
                  <a:pt x="2952" y="852"/>
                </a:lnTo>
                <a:lnTo>
                  <a:pt x="2948" y="841"/>
                </a:lnTo>
                <a:lnTo>
                  <a:pt x="2944" y="830"/>
                </a:lnTo>
                <a:lnTo>
                  <a:pt x="2941" y="819"/>
                </a:lnTo>
                <a:lnTo>
                  <a:pt x="2939" y="807"/>
                </a:lnTo>
                <a:lnTo>
                  <a:pt x="2941" y="808"/>
                </a:lnTo>
                <a:lnTo>
                  <a:pt x="2963" y="808"/>
                </a:lnTo>
                <a:lnTo>
                  <a:pt x="2982" y="806"/>
                </a:lnTo>
                <a:lnTo>
                  <a:pt x="3003" y="800"/>
                </a:lnTo>
                <a:lnTo>
                  <a:pt x="3022" y="792"/>
                </a:lnTo>
                <a:lnTo>
                  <a:pt x="3012" y="777"/>
                </a:lnTo>
                <a:lnTo>
                  <a:pt x="3004" y="761"/>
                </a:lnTo>
                <a:lnTo>
                  <a:pt x="2997" y="745"/>
                </a:lnTo>
                <a:lnTo>
                  <a:pt x="2992" y="726"/>
                </a:lnTo>
                <a:lnTo>
                  <a:pt x="2988" y="706"/>
                </a:lnTo>
                <a:lnTo>
                  <a:pt x="2983" y="687"/>
                </a:lnTo>
                <a:lnTo>
                  <a:pt x="2982" y="665"/>
                </a:lnTo>
                <a:lnTo>
                  <a:pt x="2981" y="642"/>
                </a:lnTo>
                <a:lnTo>
                  <a:pt x="2981" y="574"/>
                </a:lnTo>
                <a:lnTo>
                  <a:pt x="2982" y="541"/>
                </a:lnTo>
                <a:lnTo>
                  <a:pt x="2986" y="508"/>
                </a:lnTo>
                <a:lnTo>
                  <a:pt x="2993" y="475"/>
                </a:lnTo>
                <a:lnTo>
                  <a:pt x="3003" y="445"/>
                </a:lnTo>
                <a:lnTo>
                  <a:pt x="3014" y="414"/>
                </a:lnTo>
                <a:lnTo>
                  <a:pt x="3028" y="387"/>
                </a:lnTo>
                <a:lnTo>
                  <a:pt x="3044" y="361"/>
                </a:lnTo>
                <a:lnTo>
                  <a:pt x="3062" y="336"/>
                </a:lnTo>
                <a:lnTo>
                  <a:pt x="3083" y="314"/>
                </a:lnTo>
                <a:lnTo>
                  <a:pt x="3103" y="293"/>
                </a:lnTo>
                <a:lnTo>
                  <a:pt x="3127" y="275"/>
                </a:lnTo>
                <a:lnTo>
                  <a:pt x="3151" y="262"/>
                </a:lnTo>
                <a:lnTo>
                  <a:pt x="3165" y="255"/>
                </a:lnTo>
                <a:lnTo>
                  <a:pt x="3178" y="249"/>
                </a:lnTo>
                <a:lnTo>
                  <a:pt x="3191" y="245"/>
                </a:lnTo>
                <a:lnTo>
                  <a:pt x="3205" y="241"/>
                </a:lnTo>
                <a:lnTo>
                  <a:pt x="3220" y="237"/>
                </a:lnTo>
                <a:lnTo>
                  <a:pt x="3234" y="235"/>
                </a:lnTo>
                <a:lnTo>
                  <a:pt x="3249" y="234"/>
                </a:lnTo>
                <a:lnTo>
                  <a:pt x="3264" y="233"/>
                </a:lnTo>
                <a:lnTo>
                  <a:pt x="3279" y="234"/>
                </a:lnTo>
                <a:lnTo>
                  <a:pt x="3295" y="235"/>
                </a:lnTo>
                <a:lnTo>
                  <a:pt x="3308" y="237"/>
                </a:lnTo>
                <a:lnTo>
                  <a:pt x="3324" y="241"/>
                </a:lnTo>
                <a:lnTo>
                  <a:pt x="3337" y="245"/>
                </a:lnTo>
                <a:lnTo>
                  <a:pt x="3351" y="249"/>
                </a:lnTo>
                <a:lnTo>
                  <a:pt x="3365" y="255"/>
                </a:lnTo>
                <a:lnTo>
                  <a:pt x="3377" y="262"/>
                </a:lnTo>
                <a:lnTo>
                  <a:pt x="3402" y="275"/>
                </a:lnTo>
                <a:lnTo>
                  <a:pt x="3425" y="293"/>
                </a:lnTo>
                <a:lnTo>
                  <a:pt x="3447" y="314"/>
                </a:lnTo>
                <a:lnTo>
                  <a:pt x="3467" y="336"/>
                </a:lnTo>
                <a:lnTo>
                  <a:pt x="3485" y="361"/>
                </a:lnTo>
                <a:lnTo>
                  <a:pt x="3501" y="387"/>
                </a:lnTo>
                <a:lnTo>
                  <a:pt x="3515" y="414"/>
                </a:lnTo>
                <a:lnTo>
                  <a:pt x="3526" y="445"/>
                </a:lnTo>
                <a:lnTo>
                  <a:pt x="3536" y="475"/>
                </a:lnTo>
                <a:lnTo>
                  <a:pt x="3542" y="508"/>
                </a:lnTo>
                <a:lnTo>
                  <a:pt x="3547" y="541"/>
                </a:lnTo>
                <a:lnTo>
                  <a:pt x="3548" y="574"/>
                </a:lnTo>
                <a:lnTo>
                  <a:pt x="3548" y="642"/>
                </a:lnTo>
                <a:lnTo>
                  <a:pt x="3547" y="665"/>
                </a:lnTo>
                <a:lnTo>
                  <a:pt x="3545" y="687"/>
                </a:lnTo>
                <a:lnTo>
                  <a:pt x="3541" y="706"/>
                </a:lnTo>
                <a:lnTo>
                  <a:pt x="3537" y="726"/>
                </a:lnTo>
                <a:lnTo>
                  <a:pt x="3531" y="745"/>
                </a:lnTo>
                <a:lnTo>
                  <a:pt x="3525" y="761"/>
                </a:lnTo>
                <a:lnTo>
                  <a:pt x="3516" y="777"/>
                </a:lnTo>
                <a:lnTo>
                  <a:pt x="3508" y="792"/>
                </a:lnTo>
                <a:close/>
                <a:moveTo>
                  <a:pt x="3385" y="406"/>
                </a:moveTo>
                <a:lnTo>
                  <a:pt x="3385" y="406"/>
                </a:lnTo>
                <a:lnTo>
                  <a:pt x="3376" y="424"/>
                </a:lnTo>
                <a:lnTo>
                  <a:pt x="3365" y="441"/>
                </a:lnTo>
                <a:lnTo>
                  <a:pt x="3352" y="456"/>
                </a:lnTo>
                <a:lnTo>
                  <a:pt x="3340" y="471"/>
                </a:lnTo>
                <a:lnTo>
                  <a:pt x="3326" y="486"/>
                </a:lnTo>
                <a:lnTo>
                  <a:pt x="3311" y="498"/>
                </a:lnTo>
                <a:lnTo>
                  <a:pt x="3295" y="511"/>
                </a:lnTo>
                <a:lnTo>
                  <a:pt x="3278" y="522"/>
                </a:lnTo>
                <a:lnTo>
                  <a:pt x="3260" y="532"/>
                </a:lnTo>
                <a:lnTo>
                  <a:pt x="3242" y="541"/>
                </a:lnTo>
                <a:lnTo>
                  <a:pt x="3224" y="548"/>
                </a:lnTo>
                <a:lnTo>
                  <a:pt x="3205" y="555"/>
                </a:lnTo>
                <a:lnTo>
                  <a:pt x="3184" y="559"/>
                </a:lnTo>
                <a:lnTo>
                  <a:pt x="3164" y="563"/>
                </a:lnTo>
                <a:lnTo>
                  <a:pt x="3143" y="566"/>
                </a:lnTo>
                <a:lnTo>
                  <a:pt x="3123" y="566"/>
                </a:lnTo>
                <a:lnTo>
                  <a:pt x="3095" y="565"/>
                </a:lnTo>
                <a:lnTo>
                  <a:pt x="3067" y="562"/>
                </a:lnTo>
                <a:lnTo>
                  <a:pt x="3066" y="585"/>
                </a:lnTo>
                <a:lnTo>
                  <a:pt x="3066" y="665"/>
                </a:lnTo>
                <a:lnTo>
                  <a:pt x="3067" y="690"/>
                </a:lnTo>
                <a:lnTo>
                  <a:pt x="3070" y="712"/>
                </a:lnTo>
                <a:lnTo>
                  <a:pt x="3076" y="734"/>
                </a:lnTo>
                <a:lnTo>
                  <a:pt x="3083" y="755"/>
                </a:lnTo>
                <a:lnTo>
                  <a:pt x="3091" y="775"/>
                </a:lnTo>
                <a:lnTo>
                  <a:pt x="3100" y="793"/>
                </a:lnTo>
                <a:lnTo>
                  <a:pt x="3113" y="811"/>
                </a:lnTo>
                <a:lnTo>
                  <a:pt x="3125" y="828"/>
                </a:lnTo>
                <a:lnTo>
                  <a:pt x="3139" y="841"/>
                </a:lnTo>
                <a:lnTo>
                  <a:pt x="3156" y="855"/>
                </a:lnTo>
                <a:lnTo>
                  <a:pt x="3171" y="866"/>
                </a:lnTo>
                <a:lnTo>
                  <a:pt x="3189" y="874"/>
                </a:lnTo>
                <a:lnTo>
                  <a:pt x="3206" y="883"/>
                </a:lnTo>
                <a:lnTo>
                  <a:pt x="3226" y="888"/>
                </a:lnTo>
                <a:lnTo>
                  <a:pt x="3245" y="891"/>
                </a:lnTo>
                <a:lnTo>
                  <a:pt x="3264" y="892"/>
                </a:lnTo>
                <a:lnTo>
                  <a:pt x="3284" y="891"/>
                </a:lnTo>
                <a:lnTo>
                  <a:pt x="3303" y="888"/>
                </a:lnTo>
                <a:lnTo>
                  <a:pt x="3322" y="883"/>
                </a:lnTo>
                <a:lnTo>
                  <a:pt x="3340" y="874"/>
                </a:lnTo>
                <a:lnTo>
                  <a:pt x="3358" y="866"/>
                </a:lnTo>
                <a:lnTo>
                  <a:pt x="3374" y="855"/>
                </a:lnTo>
                <a:lnTo>
                  <a:pt x="3390" y="841"/>
                </a:lnTo>
                <a:lnTo>
                  <a:pt x="3403" y="828"/>
                </a:lnTo>
                <a:lnTo>
                  <a:pt x="3416" y="811"/>
                </a:lnTo>
                <a:lnTo>
                  <a:pt x="3428" y="793"/>
                </a:lnTo>
                <a:lnTo>
                  <a:pt x="3438" y="775"/>
                </a:lnTo>
                <a:lnTo>
                  <a:pt x="3446" y="755"/>
                </a:lnTo>
                <a:lnTo>
                  <a:pt x="3453" y="734"/>
                </a:lnTo>
                <a:lnTo>
                  <a:pt x="3458" y="712"/>
                </a:lnTo>
                <a:lnTo>
                  <a:pt x="3461" y="690"/>
                </a:lnTo>
                <a:lnTo>
                  <a:pt x="3463" y="665"/>
                </a:lnTo>
                <a:lnTo>
                  <a:pt x="3463" y="585"/>
                </a:lnTo>
                <a:lnTo>
                  <a:pt x="3461" y="558"/>
                </a:lnTo>
                <a:lnTo>
                  <a:pt x="3457" y="532"/>
                </a:lnTo>
                <a:lnTo>
                  <a:pt x="3450" y="507"/>
                </a:lnTo>
                <a:lnTo>
                  <a:pt x="3442" y="483"/>
                </a:lnTo>
                <a:lnTo>
                  <a:pt x="3431" y="461"/>
                </a:lnTo>
                <a:lnTo>
                  <a:pt x="3417" y="441"/>
                </a:lnTo>
                <a:lnTo>
                  <a:pt x="3402" y="423"/>
                </a:lnTo>
                <a:lnTo>
                  <a:pt x="3385" y="406"/>
                </a:lnTo>
                <a:close/>
                <a:moveTo>
                  <a:pt x="186" y="2587"/>
                </a:moveTo>
                <a:lnTo>
                  <a:pt x="186" y="2587"/>
                </a:lnTo>
                <a:lnTo>
                  <a:pt x="186" y="2579"/>
                </a:lnTo>
                <a:lnTo>
                  <a:pt x="189" y="2572"/>
                </a:lnTo>
                <a:lnTo>
                  <a:pt x="193" y="2565"/>
                </a:lnTo>
                <a:lnTo>
                  <a:pt x="197" y="2560"/>
                </a:lnTo>
                <a:lnTo>
                  <a:pt x="202" y="2556"/>
                </a:lnTo>
                <a:lnTo>
                  <a:pt x="209" y="2552"/>
                </a:lnTo>
                <a:lnTo>
                  <a:pt x="216" y="2550"/>
                </a:lnTo>
                <a:lnTo>
                  <a:pt x="223" y="2549"/>
                </a:lnTo>
                <a:lnTo>
                  <a:pt x="231" y="2550"/>
                </a:lnTo>
                <a:lnTo>
                  <a:pt x="238" y="2552"/>
                </a:lnTo>
                <a:lnTo>
                  <a:pt x="244" y="2556"/>
                </a:lnTo>
                <a:lnTo>
                  <a:pt x="249" y="2560"/>
                </a:lnTo>
                <a:lnTo>
                  <a:pt x="255" y="2565"/>
                </a:lnTo>
                <a:lnTo>
                  <a:pt x="257" y="2572"/>
                </a:lnTo>
                <a:lnTo>
                  <a:pt x="260" y="2579"/>
                </a:lnTo>
                <a:lnTo>
                  <a:pt x="260" y="2587"/>
                </a:lnTo>
                <a:lnTo>
                  <a:pt x="260" y="2594"/>
                </a:lnTo>
                <a:lnTo>
                  <a:pt x="257" y="2601"/>
                </a:lnTo>
                <a:lnTo>
                  <a:pt x="255" y="2608"/>
                </a:lnTo>
                <a:lnTo>
                  <a:pt x="249" y="2614"/>
                </a:lnTo>
                <a:lnTo>
                  <a:pt x="244" y="2618"/>
                </a:lnTo>
                <a:lnTo>
                  <a:pt x="238" y="2622"/>
                </a:lnTo>
                <a:lnTo>
                  <a:pt x="231" y="2623"/>
                </a:lnTo>
                <a:lnTo>
                  <a:pt x="223" y="2625"/>
                </a:lnTo>
                <a:lnTo>
                  <a:pt x="216" y="2623"/>
                </a:lnTo>
                <a:lnTo>
                  <a:pt x="209" y="2622"/>
                </a:lnTo>
                <a:lnTo>
                  <a:pt x="202" y="2618"/>
                </a:lnTo>
                <a:lnTo>
                  <a:pt x="197" y="2614"/>
                </a:lnTo>
                <a:lnTo>
                  <a:pt x="193" y="2608"/>
                </a:lnTo>
                <a:lnTo>
                  <a:pt x="189" y="2601"/>
                </a:lnTo>
                <a:lnTo>
                  <a:pt x="186" y="2594"/>
                </a:lnTo>
                <a:lnTo>
                  <a:pt x="186" y="2587"/>
                </a:lnTo>
                <a:close/>
                <a:moveTo>
                  <a:pt x="720" y="2260"/>
                </a:moveTo>
                <a:lnTo>
                  <a:pt x="792" y="1121"/>
                </a:lnTo>
                <a:lnTo>
                  <a:pt x="783" y="1115"/>
                </a:lnTo>
                <a:lnTo>
                  <a:pt x="776" y="1108"/>
                </a:lnTo>
                <a:lnTo>
                  <a:pt x="770" y="1102"/>
                </a:lnTo>
                <a:lnTo>
                  <a:pt x="764" y="1095"/>
                </a:lnTo>
                <a:lnTo>
                  <a:pt x="760" y="1086"/>
                </a:lnTo>
                <a:lnTo>
                  <a:pt x="756" y="1078"/>
                </a:lnTo>
                <a:lnTo>
                  <a:pt x="753" y="1069"/>
                </a:lnTo>
                <a:lnTo>
                  <a:pt x="752" y="1059"/>
                </a:lnTo>
                <a:lnTo>
                  <a:pt x="837" y="980"/>
                </a:lnTo>
                <a:lnTo>
                  <a:pt x="924" y="1059"/>
                </a:lnTo>
                <a:lnTo>
                  <a:pt x="922" y="1069"/>
                </a:lnTo>
                <a:lnTo>
                  <a:pt x="920" y="1078"/>
                </a:lnTo>
                <a:lnTo>
                  <a:pt x="916" y="1086"/>
                </a:lnTo>
                <a:lnTo>
                  <a:pt x="910" y="1095"/>
                </a:lnTo>
                <a:lnTo>
                  <a:pt x="905" y="1102"/>
                </a:lnTo>
                <a:lnTo>
                  <a:pt x="899" y="1108"/>
                </a:lnTo>
                <a:lnTo>
                  <a:pt x="892" y="1115"/>
                </a:lnTo>
                <a:lnTo>
                  <a:pt x="884" y="1121"/>
                </a:lnTo>
                <a:lnTo>
                  <a:pt x="955" y="2260"/>
                </a:lnTo>
                <a:lnTo>
                  <a:pt x="837" y="2397"/>
                </a:lnTo>
                <a:lnTo>
                  <a:pt x="720" y="226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ru-RU" sz="15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50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Облигации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873710" y="2137607"/>
            <a:ext cx="1086387" cy="3404140"/>
          </a:xfrm>
          <a:prstGeom prst="rightBrace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3" name="Freeform 46"/>
          <p:cNvSpPr>
            <a:spLocks noChangeAspect="1" noEditPoints="1"/>
          </p:cNvSpPr>
          <p:nvPr/>
        </p:nvSpPr>
        <p:spPr bwMode="auto">
          <a:xfrm>
            <a:off x="1749678" y="2279010"/>
            <a:ext cx="849721" cy="1179204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22780" y="2270018"/>
            <a:ext cx="3514224" cy="1188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rgbClr val="14AA96"/>
                </a:solidFill>
              </a:rPr>
              <a:t>Справочник «Ценные бумаги»: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AA96"/>
                </a:solidFill>
              </a:rPr>
              <a:t>Параметры расчета купонов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AA96"/>
                </a:solidFill>
              </a:rPr>
              <a:t>График амортизации и выплаты купонов по 1 облигации</a:t>
            </a:r>
            <a:br>
              <a:rPr lang="ru-RU" sz="1600" dirty="0">
                <a:solidFill>
                  <a:srgbClr val="14AA96"/>
                </a:solidFill>
              </a:rPr>
            </a:br>
            <a:endParaRPr lang="ru-RU" sz="1600" dirty="0">
              <a:solidFill>
                <a:srgbClr val="14AA9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1625" y="4234590"/>
            <a:ext cx="3047157" cy="1077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rgbClr val="14AA96"/>
                </a:solidFill>
              </a:rPr>
              <a:t>Документы приобретения / выбытия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AA96"/>
                </a:solidFill>
              </a:rPr>
              <a:t>Изменение количества облигаций</a:t>
            </a:r>
          </a:p>
        </p:txBody>
      </p:sp>
      <p:sp>
        <p:nvSpPr>
          <p:cNvPr id="16" name="Freeform 38"/>
          <p:cNvSpPr>
            <a:spLocks noChangeAspect="1" noEditPoints="1"/>
          </p:cNvSpPr>
          <p:nvPr/>
        </p:nvSpPr>
        <p:spPr bwMode="auto">
          <a:xfrm>
            <a:off x="1749678" y="4348624"/>
            <a:ext cx="849721" cy="1096600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30"/>
          <p:cNvSpPr>
            <a:spLocks noChangeAspect="1" noEditPoints="1"/>
          </p:cNvSpPr>
          <p:nvPr/>
        </p:nvSpPr>
        <p:spPr bwMode="auto">
          <a:xfrm>
            <a:off x="7550329" y="3086367"/>
            <a:ext cx="1477789" cy="1112230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Прямоугольник 17"/>
          <p:cNvSpPr/>
          <p:nvPr/>
        </p:nvSpPr>
        <p:spPr>
          <a:xfrm>
            <a:off x="6830248" y="4284386"/>
            <a:ext cx="3514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14AA96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График </a:t>
            </a:r>
            <a:r>
              <a:rPr lang="ru-RU" sz="1600" dirty="0">
                <a:solidFill>
                  <a:srgbClr val="14AA96"/>
                </a:solidFill>
              </a:rPr>
              <a:t>начислений</a:t>
            </a:r>
            <a:r>
              <a:rPr lang="ru-RU" sz="1600" dirty="0">
                <a:solidFill>
                  <a:srgbClr val="14AA96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и платежей</a:t>
            </a:r>
            <a:br>
              <a:rPr lang="ru-RU" sz="1600" dirty="0">
                <a:solidFill>
                  <a:srgbClr val="14AA96"/>
                </a:solidFill>
                <a:latin typeface="Arial" panose="020B0604020202020204" pitchFamily="34" charset="0"/>
                <a:cs typeface="Tahoma" panose="020B0604030504040204" pitchFamily="34" charset="0"/>
              </a:rPr>
            </a:br>
            <a:endParaRPr lang="ru-RU" sz="1600" dirty="0">
              <a:solidFill>
                <a:srgbClr val="14AA96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39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3216276" y="152400"/>
            <a:ext cx="7029365" cy="1081088"/>
          </a:xfrm>
        </p:spPr>
        <p:txBody>
          <a:bodyPr/>
          <a:lstStyle/>
          <a:p>
            <a:pPr eaLnBrk="1" hangingPunct="1"/>
            <a:r>
              <a:rPr lang="ru-RU" altLang="en-US" dirty="0"/>
              <a:t>Отражение векселей</a:t>
            </a:r>
            <a:endParaRPr lang="en-US" altLang="en-US" sz="18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43803" y="1662526"/>
            <a:ext cx="2047696" cy="10463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Выпуск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простого /переводного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векселя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336292" y="1662526"/>
            <a:ext cx="2008181" cy="10463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Погашение векселя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138813" y="1667094"/>
            <a:ext cx="2080189" cy="104182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Уведомление об акцепте/протесте</a:t>
            </a: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1812588" y="1667094"/>
            <a:ext cx="1763133" cy="1041826"/>
          </a:xfrm>
          <a:prstGeom prst="wedgeRectCallout">
            <a:avLst>
              <a:gd name="adj1" fmla="val 21810"/>
              <a:gd name="adj2" fmla="val -46107"/>
            </a:avLst>
          </a:prstGeom>
          <a:solidFill>
            <a:schemeClr val="bg1"/>
          </a:solidFill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solidFill>
                  <a:srgbClr val="5F0000"/>
                </a:solidFill>
              </a:rPr>
              <a:t>Сторона векселедателя</a:t>
            </a:r>
          </a:p>
        </p:txBody>
      </p:sp>
      <p:sp>
        <p:nvSpPr>
          <p:cNvPr id="16" name="Прямоугольная выноска 15"/>
          <p:cNvSpPr/>
          <p:nvPr/>
        </p:nvSpPr>
        <p:spPr bwMode="auto">
          <a:xfrm>
            <a:off x="1826726" y="3045257"/>
            <a:ext cx="1748994" cy="1041826"/>
          </a:xfrm>
          <a:prstGeom prst="wedgeRectCallout">
            <a:avLst>
              <a:gd name="adj1" fmla="val 21810"/>
              <a:gd name="adj2" fmla="val -46107"/>
            </a:avLst>
          </a:prstGeom>
          <a:solidFill>
            <a:schemeClr val="bg1"/>
          </a:solidFill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solidFill>
                  <a:srgbClr val="5F0000"/>
                </a:solidFill>
              </a:rPr>
              <a:t>Сторона векселедержателя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943804" y="3034984"/>
            <a:ext cx="1504125" cy="10463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Приобретение векселя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591944" y="3031933"/>
            <a:ext cx="1368152" cy="10463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Продажа векселя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114148" y="3031933"/>
            <a:ext cx="1646149" cy="10463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Предъявление векселя к погашению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925650" y="3023524"/>
            <a:ext cx="1418822" cy="10463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Предъявление к акцепту</a:t>
            </a:r>
          </a:p>
        </p:txBody>
      </p:sp>
      <p:sp>
        <p:nvSpPr>
          <p:cNvPr id="21" name="Прямоугольная выноска 20"/>
          <p:cNvSpPr/>
          <p:nvPr/>
        </p:nvSpPr>
        <p:spPr bwMode="auto">
          <a:xfrm>
            <a:off x="1826726" y="4365104"/>
            <a:ext cx="1748994" cy="1041826"/>
          </a:xfrm>
          <a:prstGeom prst="wedgeRectCallout">
            <a:avLst>
              <a:gd name="adj1" fmla="val 21810"/>
              <a:gd name="adj2" fmla="val -46107"/>
            </a:avLst>
          </a:prstGeom>
          <a:solidFill>
            <a:schemeClr val="bg1"/>
          </a:solidFill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solidFill>
                  <a:srgbClr val="5F0000"/>
                </a:solidFill>
              </a:rPr>
              <a:t>Сторона плательщика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943804" y="4365104"/>
            <a:ext cx="3016293" cy="10463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Акцепт векселя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149562" y="4360536"/>
            <a:ext cx="3194910" cy="10463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5F0000"/>
                </a:solidFill>
              </a:rPr>
              <a:t>Погашение векселя</a:t>
            </a:r>
          </a:p>
        </p:txBody>
      </p:sp>
    </p:spTree>
    <p:extLst>
      <p:ext uri="{BB962C8B-B14F-4D97-AF65-F5344CB8AC3E}">
        <p14:creationId xmlns:p14="http://schemas.microsoft.com/office/powerpoint/2010/main" val="2637658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ДОГОВОРЫ ОБЕСПЕЧЕНИЯ</a:t>
            </a:r>
            <a:br>
              <a:rPr lang="ru-RU" sz="2800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307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16276" y="152400"/>
            <a:ext cx="6480175" cy="1081088"/>
          </a:xfrm>
        </p:spPr>
        <p:txBody>
          <a:bodyPr/>
          <a:lstStyle/>
          <a:p>
            <a:r>
              <a:rPr lang="ru-RU" altLang="ru-RU">
                <a:cs typeface="Arial" charset="0"/>
              </a:rPr>
              <a:t>Аккредитив выданный</a:t>
            </a:r>
            <a:endParaRPr lang="ru-RU" altLang="ru-RU"/>
          </a:p>
        </p:txBody>
      </p:sp>
      <p:sp>
        <p:nvSpPr>
          <p:cNvPr id="11268" name="Прямоугольник 27"/>
          <p:cNvSpPr>
            <a:spLocks noChangeArrowheads="1"/>
          </p:cNvSpPr>
          <p:nvPr/>
        </p:nvSpPr>
        <p:spPr bwMode="auto">
          <a:xfrm>
            <a:off x="2887663" y="2057401"/>
            <a:ext cx="1295400" cy="576263"/>
          </a:xfrm>
          <a:prstGeom prst="rect">
            <a:avLst/>
          </a:prstGeom>
          <a:solidFill>
            <a:srgbClr val="00B0F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11269" name="Прямоугольник 28"/>
          <p:cNvSpPr>
            <a:spLocks noChangeArrowheads="1"/>
          </p:cNvSpPr>
          <p:nvPr/>
        </p:nvSpPr>
        <p:spPr bwMode="auto">
          <a:xfrm>
            <a:off x="2970213" y="2144713"/>
            <a:ext cx="1295400" cy="576262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tx1"/>
                </a:solidFill>
              </a:rPr>
              <a:t>Банк-эмитент  </a:t>
            </a:r>
          </a:p>
        </p:txBody>
      </p:sp>
      <p:sp>
        <p:nvSpPr>
          <p:cNvPr id="18" name="Прямоугольник 19"/>
          <p:cNvSpPr>
            <a:spLocks noChangeArrowheads="1"/>
          </p:cNvSpPr>
          <p:nvPr/>
        </p:nvSpPr>
        <p:spPr bwMode="auto">
          <a:xfrm>
            <a:off x="2887663" y="4411664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11271" name="Прямоугольник 20"/>
          <p:cNvSpPr>
            <a:spLocks noChangeArrowheads="1"/>
          </p:cNvSpPr>
          <p:nvPr/>
        </p:nvSpPr>
        <p:spPr bwMode="auto">
          <a:xfrm>
            <a:off x="2981325" y="4506913"/>
            <a:ext cx="1295400" cy="576262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tx1"/>
                </a:solidFill>
              </a:rPr>
              <a:t>Покупатель</a:t>
            </a:r>
          </a:p>
        </p:txBody>
      </p:sp>
      <p:sp>
        <p:nvSpPr>
          <p:cNvPr id="21" name="Прямоугольник 19"/>
          <p:cNvSpPr>
            <a:spLocks noChangeArrowheads="1"/>
          </p:cNvSpPr>
          <p:nvPr/>
        </p:nvSpPr>
        <p:spPr bwMode="auto">
          <a:xfrm>
            <a:off x="6878638" y="4411664"/>
            <a:ext cx="1295400" cy="574675"/>
          </a:xfrm>
          <a:prstGeom prst="rect">
            <a:avLst/>
          </a:prstGeom>
          <a:solidFill>
            <a:schemeClr val="bg2">
              <a:lumMod val="60000"/>
              <a:lumOff val="40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11273" name="Прямоугольник 20"/>
          <p:cNvSpPr>
            <a:spLocks noChangeArrowheads="1"/>
          </p:cNvSpPr>
          <p:nvPr/>
        </p:nvSpPr>
        <p:spPr bwMode="auto">
          <a:xfrm>
            <a:off x="6972300" y="4506913"/>
            <a:ext cx="1295400" cy="576262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tx1"/>
                </a:solidFill>
              </a:rPr>
              <a:t>Поставщик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899275" y="2054226"/>
            <a:ext cx="1296988" cy="576263"/>
          </a:xfrm>
          <a:prstGeom prst="rect">
            <a:avLst/>
          </a:prstGeom>
          <a:solidFill>
            <a:schemeClr val="accent4">
              <a:lumMod val="50000"/>
              <a:lumOff val="50000"/>
              <a:alpha val="5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200" dirty="0"/>
          </a:p>
        </p:txBody>
      </p:sp>
      <p:sp>
        <p:nvSpPr>
          <p:cNvPr id="11275" name="Прямоугольник 79"/>
          <p:cNvSpPr>
            <a:spLocks noChangeArrowheads="1"/>
          </p:cNvSpPr>
          <p:nvPr/>
        </p:nvSpPr>
        <p:spPr bwMode="auto">
          <a:xfrm>
            <a:off x="6992939" y="2144713"/>
            <a:ext cx="1296987" cy="576262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tx1"/>
                </a:solidFill>
              </a:rPr>
              <a:t>Авизующий банк</a:t>
            </a:r>
          </a:p>
        </p:txBody>
      </p:sp>
      <p:cxnSp>
        <p:nvCxnSpPr>
          <p:cNvPr id="27" name="Прямая со стрелкой 26"/>
          <p:cNvCxnSpPr>
            <a:stCxn id="11271" idx="3"/>
            <a:endCxn id="11273" idx="1"/>
          </p:cNvCxnSpPr>
          <p:nvPr/>
        </p:nvCxnSpPr>
        <p:spPr bwMode="auto">
          <a:xfrm flipV="1">
            <a:off x="4276726" y="4794250"/>
            <a:ext cx="2695575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Выноска 2 (с границей) 7"/>
          <p:cNvSpPr/>
          <p:nvPr/>
        </p:nvSpPr>
        <p:spPr bwMode="auto">
          <a:xfrm>
            <a:off x="5037138" y="4217989"/>
            <a:ext cx="1008062" cy="288925"/>
          </a:xfrm>
          <a:prstGeom prst="accentCallout2">
            <a:avLst>
              <a:gd name="adj1" fmla="val 38592"/>
              <a:gd name="adj2" fmla="val -4725"/>
              <a:gd name="adj3" fmla="val 38591"/>
              <a:gd name="adj4" fmla="val -10053"/>
              <a:gd name="adj5" fmla="val 195173"/>
              <a:gd name="adj6" fmla="val -33094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1.Заключение договора</a:t>
            </a: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279577" y="5395913"/>
            <a:ext cx="1992097" cy="828000"/>
            <a:chOff x="143624" y="3963530"/>
            <a:chExt cx="1044000" cy="612648"/>
          </a:xfrm>
        </p:grpSpPr>
        <p:sp>
          <p:nvSpPr>
            <p:cNvPr id="11301" name="Выноска-облако 8"/>
            <p:cNvSpPr>
              <a:spLocks noChangeArrowheads="1"/>
            </p:cNvSpPr>
            <p:nvPr/>
          </p:nvSpPr>
          <p:spPr bwMode="auto">
            <a:xfrm>
              <a:off x="143624" y="3963530"/>
              <a:ext cx="1044000" cy="612648"/>
            </a:xfrm>
            <a:prstGeom prst="cloudCallout">
              <a:avLst>
                <a:gd name="adj1" fmla="val 10453"/>
                <a:gd name="adj2" fmla="val -105384"/>
              </a:avLst>
            </a:prstGeom>
            <a:solidFill>
              <a:srgbClr val="F9E383">
                <a:alpha val="50195"/>
              </a:srgbClr>
            </a:solidFill>
            <a:ln w="317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 sz="900"/>
            </a:p>
          </p:txBody>
        </p:sp>
        <p:sp>
          <p:nvSpPr>
            <p:cNvPr id="11302" name="TextBox 9"/>
            <p:cNvSpPr txBox="1">
              <a:spLocks noChangeArrowheads="1"/>
            </p:cNvSpPr>
            <p:nvPr/>
          </p:nvSpPr>
          <p:spPr bwMode="auto">
            <a:xfrm>
              <a:off x="233916" y="4053296"/>
              <a:ext cx="844456" cy="40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000" dirty="0"/>
                <a:t>Рискую оплатить и</a:t>
              </a:r>
            </a:p>
            <a:p>
              <a:pPr algn="ctr"/>
              <a:r>
                <a:rPr lang="ru-RU" altLang="ru-RU" sz="1000" dirty="0"/>
                <a:t>не получить товары. </a:t>
              </a:r>
            </a:p>
            <a:p>
              <a:pPr algn="ctr"/>
              <a:r>
                <a:rPr lang="ru-RU" altLang="ru-RU" sz="1000" dirty="0"/>
                <a:t>Инициирую аккредитив!</a:t>
              </a:r>
            </a:p>
          </p:txBody>
        </p:sp>
      </p:grpSp>
      <p:cxnSp>
        <p:nvCxnSpPr>
          <p:cNvPr id="37" name="Прямая со стрелкой 36"/>
          <p:cNvCxnSpPr>
            <a:stCxn id="11269" idx="2"/>
            <a:endCxn id="11271" idx="0"/>
          </p:cNvCxnSpPr>
          <p:nvPr/>
        </p:nvCxnSpPr>
        <p:spPr bwMode="auto">
          <a:xfrm>
            <a:off x="3617913" y="2720975"/>
            <a:ext cx="11112" cy="178593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Выноска 2 (с границей) 39"/>
          <p:cNvSpPr/>
          <p:nvPr/>
        </p:nvSpPr>
        <p:spPr bwMode="auto">
          <a:xfrm>
            <a:off x="3952876" y="3298826"/>
            <a:ext cx="1008063" cy="631825"/>
          </a:xfrm>
          <a:prstGeom prst="accentCallout2">
            <a:avLst>
              <a:gd name="adj1" fmla="val 41899"/>
              <a:gd name="adj2" fmla="val -3153"/>
              <a:gd name="adj3" fmla="val 41898"/>
              <a:gd name="adj4" fmla="val -11487"/>
              <a:gd name="adj5" fmla="val 101359"/>
              <a:gd name="adj6" fmla="val -32427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2.Открытие аккредитива сумма сделки</a:t>
            </a:r>
          </a:p>
        </p:txBody>
      </p:sp>
      <p:cxnSp>
        <p:nvCxnSpPr>
          <p:cNvPr id="41" name="Прямая со стрелкой 40"/>
          <p:cNvCxnSpPr>
            <a:stCxn id="11275" idx="1"/>
            <a:endCxn id="11269" idx="3"/>
          </p:cNvCxnSpPr>
          <p:nvPr/>
        </p:nvCxnSpPr>
        <p:spPr bwMode="auto">
          <a:xfrm flipH="1">
            <a:off x="4265614" y="2433638"/>
            <a:ext cx="2727325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Выноска 2 (с границей) 43"/>
          <p:cNvSpPr/>
          <p:nvPr/>
        </p:nvSpPr>
        <p:spPr bwMode="auto">
          <a:xfrm>
            <a:off x="4887914" y="2727325"/>
            <a:ext cx="1152525" cy="287338"/>
          </a:xfrm>
          <a:prstGeom prst="accentCallout2">
            <a:avLst>
              <a:gd name="adj1" fmla="val 41899"/>
              <a:gd name="adj2" fmla="val 104716"/>
              <a:gd name="adj3" fmla="val 41898"/>
              <a:gd name="adj4" fmla="val 109611"/>
              <a:gd name="adj5" fmla="val -95837"/>
              <a:gd name="adj6" fmla="val 128377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3.Выставление аккредитива</a:t>
            </a:r>
          </a:p>
        </p:txBody>
      </p:sp>
      <p:cxnSp>
        <p:nvCxnSpPr>
          <p:cNvPr id="45" name="Прямая со стрелкой 44"/>
          <p:cNvCxnSpPr/>
          <p:nvPr/>
        </p:nvCxnSpPr>
        <p:spPr bwMode="auto">
          <a:xfrm flipV="1">
            <a:off x="7264400" y="2727326"/>
            <a:ext cx="0" cy="1700213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Выноска 2 (с границей) 47"/>
          <p:cNvSpPr/>
          <p:nvPr/>
        </p:nvSpPr>
        <p:spPr bwMode="auto">
          <a:xfrm>
            <a:off x="5824539" y="3325814"/>
            <a:ext cx="1152525" cy="287337"/>
          </a:xfrm>
          <a:prstGeom prst="accentCallout2">
            <a:avLst>
              <a:gd name="adj1" fmla="val 41899"/>
              <a:gd name="adj2" fmla="val 104716"/>
              <a:gd name="adj3" fmla="val 41898"/>
              <a:gd name="adj4" fmla="val 109611"/>
              <a:gd name="adj5" fmla="val 109192"/>
              <a:gd name="adj6" fmla="val 124243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4.Передача аккредитива</a:t>
            </a:r>
          </a:p>
        </p:txBody>
      </p:sp>
      <p:cxnSp>
        <p:nvCxnSpPr>
          <p:cNvPr id="49" name="Прямая со стрелкой 48"/>
          <p:cNvCxnSpPr>
            <a:cxnSpLocks noChangeShapeType="1"/>
          </p:cNvCxnSpPr>
          <p:nvPr/>
        </p:nvCxnSpPr>
        <p:spPr bwMode="auto">
          <a:xfrm>
            <a:off x="4276725" y="4986338"/>
            <a:ext cx="2598738" cy="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dash"/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Выноска 2 (с границей) 50"/>
          <p:cNvSpPr/>
          <p:nvPr/>
        </p:nvSpPr>
        <p:spPr bwMode="auto">
          <a:xfrm>
            <a:off x="5072063" y="5299075"/>
            <a:ext cx="1008062" cy="287338"/>
          </a:xfrm>
          <a:prstGeom prst="accentCallout2">
            <a:avLst>
              <a:gd name="adj1" fmla="val 38592"/>
              <a:gd name="adj2" fmla="val -4725"/>
              <a:gd name="adj3" fmla="val 38591"/>
              <a:gd name="adj4" fmla="val -10053"/>
              <a:gd name="adj5" fmla="val -102450"/>
              <a:gd name="adj6" fmla="val -35929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5.Поставка товара</a:t>
            </a:r>
          </a:p>
        </p:txBody>
      </p:sp>
      <p:cxnSp>
        <p:nvCxnSpPr>
          <p:cNvPr id="52" name="Прямая со стрелкой 51"/>
          <p:cNvCxnSpPr>
            <a:cxnSpLocks noChangeShapeType="1"/>
          </p:cNvCxnSpPr>
          <p:nvPr/>
        </p:nvCxnSpPr>
        <p:spPr bwMode="auto">
          <a:xfrm>
            <a:off x="7553325" y="2720976"/>
            <a:ext cx="0" cy="1706563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dash"/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Выноска 2 (с границей) 54"/>
          <p:cNvSpPr/>
          <p:nvPr/>
        </p:nvSpPr>
        <p:spPr bwMode="auto">
          <a:xfrm>
            <a:off x="7821613" y="3328989"/>
            <a:ext cx="900112" cy="288925"/>
          </a:xfrm>
          <a:prstGeom prst="accentCallout2">
            <a:avLst>
              <a:gd name="adj1" fmla="val 31978"/>
              <a:gd name="adj2" fmla="val -6905"/>
              <a:gd name="adj3" fmla="val 31977"/>
              <a:gd name="adj4" fmla="val -14412"/>
              <a:gd name="adj5" fmla="val 125727"/>
              <a:gd name="adj6" fmla="val -29546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6.Передача документов</a:t>
            </a:r>
          </a:p>
        </p:txBody>
      </p:sp>
      <p:cxnSp>
        <p:nvCxnSpPr>
          <p:cNvPr id="56" name="Прямая со стрелкой 55"/>
          <p:cNvCxnSpPr>
            <a:cxnSpLocks noChangeShapeType="1"/>
          </p:cNvCxnSpPr>
          <p:nvPr/>
        </p:nvCxnSpPr>
        <p:spPr bwMode="auto">
          <a:xfrm>
            <a:off x="4265614" y="2273300"/>
            <a:ext cx="2613025" cy="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dash"/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Выноска 2 (с границей) 59"/>
          <p:cNvSpPr/>
          <p:nvPr/>
        </p:nvSpPr>
        <p:spPr bwMode="auto">
          <a:xfrm>
            <a:off x="4938714" y="1792289"/>
            <a:ext cx="1152525" cy="288925"/>
          </a:xfrm>
          <a:prstGeom prst="accentCallout2">
            <a:avLst>
              <a:gd name="adj1" fmla="val 31978"/>
              <a:gd name="adj2" fmla="val -6905"/>
              <a:gd name="adj3" fmla="val 31977"/>
              <a:gd name="adj4" fmla="val -14412"/>
              <a:gd name="adj5" fmla="val 158796"/>
              <a:gd name="adj6" fmla="val -31200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7.Передача документов</a:t>
            </a:r>
          </a:p>
        </p:txBody>
      </p:sp>
      <p:cxnSp>
        <p:nvCxnSpPr>
          <p:cNvPr id="61" name="Прямая со стрелкой 60"/>
          <p:cNvCxnSpPr>
            <a:cxnSpLocks noChangeShapeType="1"/>
          </p:cNvCxnSpPr>
          <p:nvPr/>
        </p:nvCxnSpPr>
        <p:spPr bwMode="auto">
          <a:xfrm flipV="1">
            <a:off x="3232150" y="2727326"/>
            <a:ext cx="0" cy="1700213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dash"/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Выноска 2 (с границей) 63"/>
          <p:cNvSpPr/>
          <p:nvPr/>
        </p:nvSpPr>
        <p:spPr bwMode="auto">
          <a:xfrm>
            <a:off x="2135188" y="3316289"/>
            <a:ext cx="900112" cy="288925"/>
          </a:xfrm>
          <a:prstGeom prst="accentCallout2">
            <a:avLst>
              <a:gd name="adj1" fmla="val 41899"/>
              <a:gd name="adj2" fmla="val 104716"/>
              <a:gd name="adj3" fmla="val 41898"/>
              <a:gd name="adj4" fmla="val 110438"/>
              <a:gd name="adj5" fmla="val 86044"/>
              <a:gd name="adj6" fmla="val 120935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8.Передача документов</a:t>
            </a:r>
          </a:p>
        </p:txBody>
      </p:sp>
      <p:cxnSp>
        <p:nvCxnSpPr>
          <p:cNvPr id="50" name="Скругленная соединительная линия 49"/>
          <p:cNvCxnSpPr>
            <a:cxnSpLocks noChangeShapeType="1"/>
            <a:stCxn id="11268" idx="0"/>
            <a:endCxn id="25" idx="0"/>
          </p:cNvCxnSpPr>
          <p:nvPr/>
        </p:nvCxnSpPr>
        <p:spPr bwMode="auto">
          <a:xfrm rot="5400000" flipH="1" flipV="1">
            <a:off x="5540376" y="49213"/>
            <a:ext cx="3175" cy="4013200"/>
          </a:xfrm>
          <a:prstGeom prst="curvedConnector3">
            <a:avLst>
              <a:gd name="adj1" fmla="val 15700000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Выноска 2 (с границей) 69"/>
          <p:cNvSpPr/>
          <p:nvPr/>
        </p:nvSpPr>
        <p:spPr bwMode="auto">
          <a:xfrm>
            <a:off x="7480300" y="1338264"/>
            <a:ext cx="757238" cy="287337"/>
          </a:xfrm>
          <a:prstGeom prst="accentCallout2">
            <a:avLst>
              <a:gd name="adj1" fmla="val 31978"/>
              <a:gd name="adj2" fmla="val -6905"/>
              <a:gd name="adj3" fmla="val 31977"/>
              <a:gd name="adj4" fmla="val -14412"/>
              <a:gd name="adj5" fmla="val 145568"/>
              <a:gd name="adj6" fmla="val -52934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9.Оплата</a:t>
            </a:r>
          </a:p>
        </p:txBody>
      </p:sp>
      <p:cxnSp>
        <p:nvCxnSpPr>
          <p:cNvPr id="74" name="Скругленная соединительная линия 73"/>
          <p:cNvCxnSpPr>
            <a:cxnSpLocks noChangeShapeType="1"/>
            <a:stCxn id="11275" idx="3"/>
            <a:endCxn id="11273" idx="3"/>
          </p:cNvCxnSpPr>
          <p:nvPr/>
        </p:nvCxnSpPr>
        <p:spPr bwMode="auto">
          <a:xfrm flipH="1">
            <a:off x="8267701" y="2433638"/>
            <a:ext cx="22225" cy="2360612"/>
          </a:xfrm>
          <a:prstGeom prst="curvedConnector3">
            <a:avLst>
              <a:gd name="adj1" fmla="val -2583319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Выноска 2 (с границей) 77"/>
          <p:cNvSpPr/>
          <p:nvPr/>
        </p:nvSpPr>
        <p:spPr bwMode="auto">
          <a:xfrm>
            <a:off x="8921750" y="2562225"/>
            <a:ext cx="971550" cy="287338"/>
          </a:xfrm>
          <a:prstGeom prst="accentCallout2">
            <a:avLst>
              <a:gd name="adj1" fmla="val 31978"/>
              <a:gd name="adj2" fmla="val -6905"/>
              <a:gd name="adj3" fmla="val 31977"/>
              <a:gd name="adj4" fmla="val -14412"/>
              <a:gd name="adj5" fmla="val 82736"/>
              <a:gd name="adj6" fmla="val -24516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10.Расчеты с поставщиком</a:t>
            </a:r>
          </a:p>
        </p:txBody>
      </p:sp>
      <p:pic>
        <p:nvPicPr>
          <p:cNvPr id="11277" name="Рисунок 112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9" y="5246688"/>
            <a:ext cx="6810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" descr="C:\Users\Spevak_D\OneDrive\Pics\Свободные изображения\cash1-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9" y="1052514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 descr="C:\Users\Spevak_D\OneDrive\Pics\Свободные изображения\cash1-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4" y="2219326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7264400" y="5395911"/>
            <a:ext cx="1999952" cy="864000"/>
            <a:chOff x="143624" y="3963530"/>
            <a:chExt cx="1044000" cy="612648"/>
          </a:xfrm>
        </p:grpSpPr>
        <p:sp>
          <p:nvSpPr>
            <p:cNvPr id="42" name="Выноска-облако 8"/>
            <p:cNvSpPr>
              <a:spLocks noChangeArrowheads="1"/>
            </p:cNvSpPr>
            <p:nvPr/>
          </p:nvSpPr>
          <p:spPr bwMode="auto">
            <a:xfrm>
              <a:off x="143624" y="3963530"/>
              <a:ext cx="1044000" cy="612648"/>
            </a:xfrm>
            <a:prstGeom prst="cloudCallout">
              <a:avLst>
                <a:gd name="adj1" fmla="val -35325"/>
                <a:gd name="adj2" fmla="val -104294"/>
              </a:avLst>
            </a:prstGeom>
            <a:solidFill>
              <a:srgbClr val="F9E383">
                <a:alpha val="50195"/>
              </a:srgbClr>
            </a:solidFill>
            <a:ln w="317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 sz="900"/>
            </a:p>
          </p:txBody>
        </p:sp>
        <p:sp>
          <p:nvSpPr>
            <p:cNvPr id="43" name="TextBox 9"/>
            <p:cNvSpPr txBox="1">
              <a:spLocks noChangeArrowheads="1"/>
            </p:cNvSpPr>
            <p:nvPr/>
          </p:nvSpPr>
          <p:spPr bwMode="auto">
            <a:xfrm>
              <a:off x="231057" y="4056311"/>
              <a:ext cx="951595" cy="39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000" dirty="0"/>
                <a:t>Рискую не получить оплату</a:t>
              </a:r>
            </a:p>
            <a:p>
              <a:pPr algn="ctr"/>
              <a:r>
                <a:rPr lang="ru-RU" altLang="ru-RU" sz="1000" dirty="0"/>
                <a:t>за товары. Требую</a:t>
              </a:r>
            </a:p>
            <a:p>
              <a:pPr algn="ctr"/>
              <a:r>
                <a:rPr lang="ru-RU" altLang="ru-RU" sz="1000" dirty="0"/>
                <a:t>гарантий по оплате!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0970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4" grpId="0" animBg="1"/>
      <p:bldP spid="48" grpId="0" animBg="1"/>
      <p:bldP spid="51" grpId="0" animBg="1"/>
      <p:bldP spid="55" grpId="0" animBg="1"/>
      <p:bldP spid="60" grpId="0" animBg="1"/>
      <p:bldP spid="64" grpId="0" animBg="1"/>
      <p:bldP spid="70" grpId="0" animBg="1"/>
      <p:bldP spid="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Аккредитивы. Отражение в системе. Основные данные договора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844824"/>
            <a:ext cx="8414054" cy="38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09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152400"/>
            <a:ext cx="5976069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Аккредитивы. Отражение в системе. Данные графика: расчет комиссии за открытие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1" y="1518772"/>
            <a:ext cx="7108523" cy="50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7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16276" y="152400"/>
            <a:ext cx="6480175" cy="1081088"/>
          </a:xfrm>
        </p:spPr>
        <p:txBody>
          <a:bodyPr/>
          <a:lstStyle/>
          <a:p>
            <a:r>
              <a:rPr lang="ru-RU" altLang="ru-RU" dirty="0">
                <a:cs typeface="Arial" charset="0"/>
              </a:rPr>
              <a:t>Банковская гарантия выданная.</a:t>
            </a:r>
            <a:br>
              <a:rPr lang="ru-RU" altLang="ru-RU" dirty="0">
                <a:cs typeface="Arial" charset="0"/>
              </a:rPr>
            </a:br>
            <a:r>
              <a:rPr lang="ru-RU" altLang="ru-RU" dirty="0">
                <a:cs typeface="Arial" charset="0"/>
              </a:rPr>
              <a:t>Покупка товара с отсрочкой платежа.</a:t>
            </a:r>
            <a:endParaRPr lang="ru-RU" altLang="ru-RU" dirty="0"/>
          </a:p>
        </p:txBody>
      </p:sp>
      <p:sp>
        <p:nvSpPr>
          <p:cNvPr id="11268" name="Прямоугольник 27"/>
          <p:cNvSpPr>
            <a:spLocks noChangeArrowheads="1"/>
          </p:cNvSpPr>
          <p:nvPr/>
        </p:nvSpPr>
        <p:spPr bwMode="auto">
          <a:xfrm>
            <a:off x="5294114" y="1484785"/>
            <a:ext cx="1295400" cy="576263"/>
          </a:xfrm>
          <a:prstGeom prst="rect">
            <a:avLst/>
          </a:prstGeom>
          <a:solidFill>
            <a:srgbClr val="00B0F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11269" name="Прямоугольник 28"/>
          <p:cNvSpPr>
            <a:spLocks noChangeArrowheads="1"/>
          </p:cNvSpPr>
          <p:nvPr/>
        </p:nvSpPr>
        <p:spPr bwMode="auto">
          <a:xfrm>
            <a:off x="5376664" y="1572097"/>
            <a:ext cx="1295400" cy="576262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Банк-гарант  эмитент</a:t>
            </a:r>
          </a:p>
        </p:txBody>
      </p:sp>
      <p:sp>
        <p:nvSpPr>
          <p:cNvPr id="18" name="Прямоугольник 19"/>
          <p:cNvSpPr>
            <a:spLocks noChangeArrowheads="1"/>
          </p:cNvSpPr>
          <p:nvPr/>
        </p:nvSpPr>
        <p:spPr bwMode="auto">
          <a:xfrm>
            <a:off x="3493927" y="3839048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11271" name="Прямоугольник 20"/>
          <p:cNvSpPr>
            <a:spLocks noChangeArrowheads="1"/>
          </p:cNvSpPr>
          <p:nvPr/>
        </p:nvSpPr>
        <p:spPr bwMode="auto">
          <a:xfrm>
            <a:off x="3587589" y="3934297"/>
            <a:ext cx="1295400" cy="576262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Покупатель-Принципал</a:t>
            </a:r>
          </a:p>
        </p:txBody>
      </p:sp>
      <p:sp>
        <p:nvSpPr>
          <p:cNvPr id="21" name="Прямоугольник 19"/>
          <p:cNvSpPr>
            <a:spLocks noChangeArrowheads="1"/>
          </p:cNvSpPr>
          <p:nvPr/>
        </p:nvSpPr>
        <p:spPr bwMode="auto">
          <a:xfrm>
            <a:off x="7484902" y="3839048"/>
            <a:ext cx="1295400" cy="574675"/>
          </a:xfrm>
          <a:prstGeom prst="rect">
            <a:avLst/>
          </a:prstGeom>
          <a:solidFill>
            <a:schemeClr val="bg2">
              <a:lumMod val="60000"/>
              <a:lumOff val="40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11273" name="Прямоугольник 20"/>
          <p:cNvSpPr>
            <a:spLocks noChangeArrowheads="1"/>
          </p:cNvSpPr>
          <p:nvPr/>
        </p:nvSpPr>
        <p:spPr bwMode="auto">
          <a:xfrm>
            <a:off x="7578564" y="3934297"/>
            <a:ext cx="1295400" cy="576262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Поставщик-Бенефициар</a:t>
            </a: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 flipV="1">
            <a:off x="4882990" y="4128145"/>
            <a:ext cx="2695575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Выноска 2 (с границей) 7"/>
          <p:cNvSpPr/>
          <p:nvPr/>
        </p:nvSpPr>
        <p:spPr bwMode="auto">
          <a:xfrm>
            <a:off x="5643402" y="3547890"/>
            <a:ext cx="1008062" cy="288925"/>
          </a:xfrm>
          <a:prstGeom prst="accentCallout2">
            <a:avLst>
              <a:gd name="adj1" fmla="val 38592"/>
              <a:gd name="adj2" fmla="val -4725"/>
              <a:gd name="adj3" fmla="val 38591"/>
              <a:gd name="adj4" fmla="val -10053"/>
              <a:gd name="adj5" fmla="val 195173"/>
              <a:gd name="adj6" fmla="val -33094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1.Заключение договора</a:t>
            </a: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063552" y="2784376"/>
            <a:ext cx="1454330" cy="828000"/>
            <a:chOff x="143624" y="3963530"/>
            <a:chExt cx="1044000" cy="612648"/>
          </a:xfrm>
        </p:grpSpPr>
        <p:sp>
          <p:nvSpPr>
            <p:cNvPr id="11301" name="Выноска-облако 8"/>
            <p:cNvSpPr>
              <a:spLocks noChangeArrowheads="1"/>
            </p:cNvSpPr>
            <p:nvPr/>
          </p:nvSpPr>
          <p:spPr bwMode="auto">
            <a:xfrm>
              <a:off x="143624" y="3963530"/>
              <a:ext cx="1044000" cy="612648"/>
            </a:xfrm>
            <a:prstGeom prst="cloudCallout">
              <a:avLst>
                <a:gd name="adj1" fmla="val 44530"/>
                <a:gd name="adj2" fmla="val 76373"/>
              </a:avLst>
            </a:prstGeom>
            <a:solidFill>
              <a:srgbClr val="F9E383">
                <a:alpha val="50195"/>
              </a:srgbClr>
            </a:solidFill>
            <a:ln w="317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 sz="900"/>
            </a:p>
          </p:txBody>
        </p:sp>
        <p:sp>
          <p:nvSpPr>
            <p:cNvPr id="11302" name="TextBox 9"/>
            <p:cNvSpPr txBox="1">
              <a:spLocks noChangeArrowheads="1"/>
            </p:cNvSpPr>
            <p:nvPr/>
          </p:nvSpPr>
          <p:spPr bwMode="auto">
            <a:xfrm>
              <a:off x="286645" y="4106575"/>
              <a:ext cx="738996" cy="40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000" dirty="0"/>
                <a:t>Хочу купить с </a:t>
              </a:r>
            </a:p>
            <a:p>
              <a:pPr algn="ctr"/>
              <a:r>
                <a:rPr lang="ru-RU" altLang="ru-RU" sz="1000" dirty="0"/>
                <a:t>отсрочкой</a:t>
              </a:r>
            </a:p>
            <a:p>
              <a:pPr algn="ctr"/>
              <a:r>
                <a:rPr lang="ru-RU" altLang="ru-RU" sz="1000" dirty="0"/>
                <a:t>оплаты</a:t>
              </a:r>
            </a:p>
          </p:txBody>
        </p:sp>
      </p:grpSp>
      <p:cxnSp>
        <p:nvCxnSpPr>
          <p:cNvPr id="37" name="Прямая со стрелкой 36"/>
          <p:cNvCxnSpPr>
            <a:stCxn id="11268" idx="1"/>
            <a:endCxn id="18" idx="0"/>
          </p:cNvCxnSpPr>
          <p:nvPr/>
        </p:nvCxnSpPr>
        <p:spPr bwMode="auto">
          <a:xfrm flipH="1">
            <a:off x="4141628" y="1772917"/>
            <a:ext cx="1152487" cy="206613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Выноска 2 (с границей) 39"/>
          <p:cNvSpPr/>
          <p:nvPr/>
        </p:nvSpPr>
        <p:spPr bwMode="auto">
          <a:xfrm>
            <a:off x="3421211" y="2024896"/>
            <a:ext cx="1119188" cy="468000"/>
          </a:xfrm>
          <a:prstGeom prst="accentCallout2">
            <a:avLst>
              <a:gd name="adj1" fmla="val 44914"/>
              <a:gd name="adj2" fmla="val 103230"/>
              <a:gd name="adj3" fmla="val 45441"/>
              <a:gd name="adj4" fmla="val 117024"/>
              <a:gd name="adj5" fmla="val 59148"/>
              <a:gd name="adj6" fmla="val 139488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2. Открытие банковской гарантии</a:t>
            </a:r>
          </a:p>
        </p:txBody>
      </p:sp>
      <p:cxnSp>
        <p:nvCxnSpPr>
          <p:cNvPr id="45" name="Прямая со стрелкой 44"/>
          <p:cNvCxnSpPr>
            <a:stCxn id="21" idx="0"/>
            <a:endCxn id="11269" idx="3"/>
          </p:cNvCxnSpPr>
          <p:nvPr/>
        </p:nvCxnSpPr>
        <p:spPr bwMode="auto">
          <a:xfrm flipH="1" flipV="1">
            <a:off x="6672064" y="1860229"/>
            <a:ext cx="1460538" cy="1978819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Прямая со стрелкой 48"/>
          <p:cNvCxnSpPr>
            <a:cxnSpLocks noChangeShapeType="1"/>
          </p:cNvCxnSpPr>
          <p:nvPr/>
        </p:nvCxnSpPr>
        <p:spPr bwMode="auto">
          <a:xfrm>
            <a:off x="4882989" y="4296544"/>
            <a:ext cx="2598738" cy="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dash"/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Выноска 2 (с границей) 50"/>
          <p:cNvSpPr/>
          <p:nvPr/>
        </p:nvSpPr>
        <p:spPr bwMode="auto">
          <a:xfrm>
            <a:off x="6384082" y="4656584"/>
            <a:ext cx="1008062" cy="287338"/>
          </a:xfrm>
          <a:prstGeom prst="accentCallout2">
            <a:avLst>
              <a:gd name="adj1" fmla="val 38592"/>
              <a:gd name="adj2" fmla="val -4725"/>
              <a:gd name="adj3" fmla="val 38591"/>
              <a:gd name="adj4" fmla="val -10053"/>
              <a:gd name="adj5" fmla="val -128970"/>
              <a:gd name="adj6" fmla="val -48212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4.Поставка товара</a:t>
            </a:r>
          </a:p>
        </p:txBody>
      </p:sp>
      <p:sp>
        <p:nvSpPr>
          <p:cNvPr id="60" name="Выноска 2 (с границей) 59"/>
          <p:cNvSpPr/>
          <p:nvPr/>
        </p:nvSpPr>
        <p:spPr bwMode="auto">
          <a:xfrm>
            <a:off x="7536160" y="2024896"/>
            <a:ext cx="1440000" cy="468000"/>
          </a:xfrm>
          <a:prstGeom prst="accentCallout2">
            <a:avLst>
              <a:gd name="adj1" fmla="val 31978"/>
              <a:gd name="adj2" fmla="val -6905"/>
              <a:gd name="adj3" fmla="val 31977"/>
              <a:gd name="adj4" fmla="val -16891"/>
              <a:gd name="adj5" fmla="val 73771"/>
              <a:gd name="adj6" fmla="val -32682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3.Передача банковской гарантии бенефициару</a:t>
            </a:r>
          </a:p>
        </p:txBody>
      </p:sp>
      <p:cxnSp>
        <p:nvCxnSpPr>
          <p:cNvPr id="50" name="Скругленная соединительная линия 49"/>
          <p:cNvCxnSpPr>
            <a:cxnSpLocks noChangeShapeType="1"/>
            <a:stCxn id="11271" idx="2"/>
            <a:endCxn id="11273" idx="2"/>
          </p:cNvCxnSpPr>
          <p:nvPr/>
        </p:nvCxnSpPr>
        <p:spPr bwMode="auto">
          <a:xfrm rot="16200000" flipH="1">
            <a:off x="6230776" y="2515072"/>
            <a:ext cx="12700" cy="3990975"/>
          </a:xfrm>
          <a:prstGeom prst="curvedConnector3">
            <a:avLst>
              <a:gd name="adj1" fmla="val 6450016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Выноска 2 (с границей) 69"/>
          <p:cNvSpPr/>
          <p:nvPr/>
        </p:nvSpPr>
        <p:spPr bwMode="auto">
          <a:xfrm>
            <a:off x="3647071" y="5260852"/>
            <a:ext cx="900000" cy="287337"/>
          </a:xfrm>
          <a:prstGeom prst="accentCallout2">
            <a:avLst>
              <a:gd name="adj1" fmla="val 48552"/>
              <a:gd name="adj2" fmla="val 103787"/>
              <a:gd name="adj3" fmla="val 31977"/>
              <a:gd name="adj4" fmla="val 120179"/>
              <a:gd name="adj5" fmla="val -43383"/>
              <a:gd name="adj6" fmla="val 152097"/>
            </a:avLst>
          </a:prstGeom>
          <a:solidFill>
            <a:srgbClr val="CCF3F4">
              <a:alpha val="50000"/>
            </a:srgbClr>
          </a:solidFill>
          <a:ln w="63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 dirty="0"/>
              <a:t>5.Оплата поставщику</a:t>
            </a:r>
          </a:p>
        </p:txBody>
      </p:sp>
      <p:pic>
        <p:nvPicPr>
          <p:cNvPr id="11277" name="Рисунок 112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01" y="4080520"/>
            <a:ext cx="6810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" descr="C:\Users\Spevak_D\OneDrive\Pics\Свободные изображения\cash1-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89" y="5160641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8780303" y="2784376"/>
            <a:ext cx="1542171" cy="864000"/>
            <a:chOff x="143624" y="3963530"/>
            <a:chExt cx="1076297" cy="612648"/>
          </a:xfrm>
        </p:grpSpPr>
        <p:sp>
          <p:nvSpPr>
            <p:cNvPr id="42" name="Выноска-облако 8"/>
            <p:cNvSpPr>
              <a:spLocks noChangeArrowheads="1"/>
            </p:cNvSpPr>
            <p:nvPr/>
          </p:nvSpPr>
          <p:spPr bwMode="auto">
            <a:xfrm>
              <a:off x="143624" y="3963530"/>
              <a:ext cx="1044000" cy="612648"/>
            </a:xfrm>
            <a:prstGeom prst="cloudCallout">
              <a:avLst>
                <a:gd name="adj1" fmla="val -45834"/>
                <a:gd name="adj2" fmla="val 72095"/>
              </a:avLst>
            </a:prstGeom>
            <a:solidFill>
              <a:srgbClr val="F9E383">
                <a:alpha val="50195"/>
              </a:srgbClr>
            </a:solidFill>
            <a:ln w="317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 sz="900"/>
            </a:p>
          </p:txBody>
        </p:sp>
        <p:sp>
          <p:nvSpPr>
            <p:cNvPr id="43" name="TextBox 9"/>
            <p:cNvSpPr txBox="1">
              <a:spLocks noChangeArrowheads="1"/>
            </p:cNvSpPr>
            <p:nvPr/>
          </p:nvSpPr>
          <p:spPr bwMode="auto">
            <a:xfrm>
              <a:off x="193801" y="4056311"/>
              <a:ext cx="1026120" cy="39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000" dirty="0"/>
                <a:t>Готов поставлять с </a:t>
              </a:r>
            </a:p>
            <a:p>
              <a:pPr algn="ctr"/>
              <a:r>
                <a:rPr lang="ru-RU" altLang="ru-RU" sz="1000" dirty="0"/>
                <a:t>отсрочкой оплаты, но</a:t>
              </a:r>
            </a:p>
            <a:p>
              <a:pPr algn="ctr"/>
              <a:r>
                <a:rPr lang="ru-RU" altLang="ru-RU" sz="1000" dirty="0"/>
                <a:t>Нужна гарантия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040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51" grpId="0" animBg="1"/>
      <p:bldP spid="60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875" y="188172"/>
            <a:ext cx="4824413" cy="1081088"/>
          </a:xfrm>
        </p:spPr>
        <p:txBody>
          <a:bodyPr/>
          <a:lstStyle/>
          <a:p>
            <a:r>
              <a:rPr lang="ru-RU" dirty="0"/>
              <a:t>Общая архитектура договоров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5409" y="2285815"/>
            <a:ext cx="713492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99" b="1" dirty="0">
                <a:solidFill>
                  <a:schemeClr val="bg2"/>
                </a:solidFill>
              </a:rPr>
              <a:t>УХ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9470" y="2276872"/>
            <a:ext cx="1618979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b="1" dirty="0">
                <a:solidFill>
                  <a:schemeClr val="bg2"/>
                </a:solidFill>
              </a:rPr>
              <a:t>ERP.</a:t>
            </a:r>
            <a:r>
              <a:rPr lang="ru-RU" sz="3199" b="1" dirty="0">
                <a:solidFill>
                  <a:schemeClr val="bg2"/>
                </a:solidFill>
              </a:rPr>
              <a:t>УХ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0397" y="2420888"/>
            <a:ext cx="4300293" cy="165603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ВерсияСоглашенияАккредитив</a:t>
            </a:r>
            <a:endParaRPr lang="ru-RU" sz="1400" dirty="0">
              <a:solidFill>
                <a:schemeClr val="bg2"/>
              </a:solidFill>
            </a:endParaRPr>
          </a:p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ВерсияСоглашенияБанковскаяГарантия</a:t>
            </a:r>
            <a:endParaRPr lang="ru-RU" sz="1400" dirty="0">
              <a:solidFill>
                <a:schemeClr val="bg2"/>
              </a:solidFill>
            </a:endParaRPr>
          </a:p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ВерсияСоглашенияВалютныйСвоп</a:t>
            </a:r>
            <a:endParaRPr lang="ru-RU" sz="1400" dirty="0">
              <a:solidFill>
                <a:schemeClr val="bg2"/>
              </a:solidFill>
            </a:endParaRPr>
          </a:p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ВерсияСоглашенияВалютноПроцентныйСвоп</a:t>
            </a:r>
            <a:endParaRPr lang="ru-RU" sz="1400" dirty="0">
              <a:solidFill>
                <a:schemeClr val="bg2"/>
              </a:solidFill>
            </a:endParaRPr>
          </a:p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ВерсияСоглашенияВалютныйФорвард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0397" y="4364888"/>
            <a:ext cx="4300293" cy="79190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ВерсияСоглашенияДепозит</a:t>
            </a:r>
            <a:endParaRPr lang="ru-RU" sz="1400" dirty="0">
              <a:solidFill>
                <a:schemeClr val="bg2"/>
              </a:solidFill>
            </a:endParaRPr>
          </a:p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ВерсияСоглашенияКредит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0396" y="5368156"/>
            <a:ext cx="4300293" cy="42581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ВерсияСоглашенияЛизинг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4529" y="4364888"/>
            <a:ext cx="1655255" cy="791905"/>
          </a:xfrm>
          <a:prstGeom prst="rect">
            <a:avLst/>
          </a:prstGeom>
          <a:solidFill>
            <a:srgbClr val="FFCE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Договоры с контрагентами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95278" y="2852937"/>
            <a:ext cx="1944930" cy="791905"/>
          </a:xfrm>
          <a:prstGeom prst="rect">
            <a:avLst/>
          </a:prstGeom>
          <a:solidFill>
            <a:srgbClr val="FFCE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Договоры с контрагентами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5278" y="4364888"/>
            <a:ext cx="1944930" cy="791905"/>
          </a:xfrm>
          <a:prstGeom prst="rect">
            <a:avLst/>
          </a:prstGeom>
          <a:solidFill>
            <a:srgbClr val="FFCE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Договоры кредитов и депозитов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16958" y="5836191"/>
            <a:ext cx="1944930" cy="791905"/>
          </a:xfrm>
          <a:prstGeom prst="rect">
            <a:avLst/>
          </a:prstGeom>
          <a:solidFill>
            <a:srgbClr val="FFCE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Договоры лизинга</a:t>
            </a:r>
          </a:p>
        </p:txBody>
      </p:sp>
      <p:cxnSp>
        <p:nvCxnSpPr>
          <p:cNvPr id="14" name="Прямая со стрелкой 13"/>
          <p:cNvCxnSpPr>
            <a:stCxn id="6" idx="1"/>
            <a:endCxn id="9" idx="0"/>
          </p:cNvCxnSpPr>
          <p:nvPr/>
        </p:nvCxnSpPr>
        <p:spPr>
          <a:xfrm rot="10800000" flipV="1">
            <a:off x="2532156" y="3248905"/>
            <a:ext cx="1188240" cy="1115982"/>
          </a:xfrm>
          <a:prstGeom prst="bentConnector2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7" idx="1"/>
            <a:endCxn id="9" idx="3"/>
          </p:cNvCxnSpPr>
          <p:nvPr/>
        </p:nvCxnSpPr>
        <p:spPr>
          <a:xfrm flipH="1">
            <a:off x="3359784" y="4760840"/>
            <a:ext cx="36061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8" idx="1"/>
            <a:endCxn id="9" idx="2"/>
          </p:cNvCxnSpPr>
          <p:nvPr/>
        </p:nvCxnSpPr>
        <p:spPr>
          <a:xfrm rot="10800000">
            <a:off x="2532158" y="5156794"/>
            <a:ext cx="1188239" cy="424271"/>
          </a:xfrm>
          <a:prstGeom prst="bentConnector2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3"/>
            <a:endCxn id="11" idx="1"/>
          </p:cNvCxnSpPr>
          <p:nvPr/>
        </p:nvCxnSpPr>
        <p:spPr>
          <a:xfrm>
            <a:off x="8020690" y="4760840"/>
            <a:ext cx="37458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3"/>
            <a:endCxn id="10" idx="1"/>
          </p:cNvCxnSpPr>
          <p:nvPr/>
        </p:nvCxnSpPr>
        <p:spPr>
          <a:xfrm flipV="1">
            <a:off x="8020690" y="3248889"/>
            <a:ext cx="374589" cy="1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042260" y="6309320"/>
            <a:ext cx="37469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06100" y="5977016"/>
            <a:ext cx="4300293" cy="65107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ЗаключениеДоговораЛизинга</a:t>
            </a:r>
            <a:endParaRPr lang="ru-RU" sz="1400" dirty="0">
              <a:solidFill>
                <a:schemeClr val="bg2"/>
              </a:solidFill>
            </a:endParaRPr>
          </a:p>
          <a:p>
            <a:pPr marL="171416" indent="-17141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/>
                </a:solidFill>
              </a:rPr>
              <a:t>ИзменениеУсловийДоговораЛизинга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864893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Ввод договора</a:t>
            </a:r>
          </a:p>
        </p:txBody>
      </p:sp>
      <p:sp>
        <p:nvSpPr>
          <p:cNvPr id="21" name="Прямоугольник 42"/>
          <p:cNvSpPr>
            <a:spLocks noChangeArrowheads="1"/>
          </p:cNvSpPr>
          <p:nvPr/>
        </p:nvSpPr>
        <p:spPr bwMode="auto">
          <a:xfrm>
            <a:off x="3864893" y="1443039"/>
            <a:ext cx="1295400" cy="574675"/>
          </a:xfrm>
          <a:prstGeom prst="rect">
            <a:avLst/>
          </a:prstGeom>
          <a:solidFill>
            <a:srgbClr val="F9E383">
              <a:alpha val="0"/>
            </a:srgbClr>
          </a:solidFill>
          <a:ln w="44450" algn="ctr">
            <a:solidFill>
              <a:srgbClr val="FC6E5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19"/>
          <p:cNvSpPr>
            <a:spLocks noChangeArrowheads="1"/>
          </p:cNvSpPr>
          <p:nvPr/>
        </p:nvSpPr>
        <p:spPr bwMode="auto">
          <a:xfrm>
            <a:off x="5592093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</a:rPr>
              <a:t>Исполнение договора</a:t>
            </a:r>
          </a:p>
        </p:txBody>
      </p:sp>
      <p:cxnSp>
        <p:nvCxnSpPr>
          <p:cNvPr id="23" name="Прямая со стрелкой 39"/>
          <p:cNvCxnSpPr>
            <a:cxnSpLocks noChangeShapeType="1"/>
            <a:stCxn id="20" idx="3"/>
            <a:endCxn id="22" idx="1"/>
          </p:cNvCxnSpPr>
          <p:nvPr/>
        </p:nvCxnSpPr>
        <p:spPr bwMode="auto">
          <a:xfrm>
            <a:off x="5160293" y="1725613"/>
            <a:ext cx="431800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39"/>
          <p:cNvCxnSpPr>
            <a:cxnSpLocks noChangeShapeType="1"/>
            <a:stCxn id="22" idx="3"/>
            <a:endCxn id="26" idx="1"/>
          </p:cNvCxnSpPr>
          <p:nvPr/>
        </p:nvCxnSpPr>
        <p:spPr bwMode="auto">
          <a:xfrm>
            <a:off x="6887494" y="1725613"/>
            <a:ext cx="433387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ямоугольник 19"/>
          <p:cNvSpPr>
            <a:spLocks noChangeArrowheads="1"/>
          </p:cNvSpPr>
          <p:nvPr/>
        </p:nvSpPr>
        <p:spPr bwMode="auto">
          <a:xfrm>
            <a:off x="7320880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Анализ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11123110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152400"/>
            <a:ext cx="6120085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Банковские гарантии. Отражение в системе. Основные данные договора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988840"/>
            <a:ext cx="8099964" cy="3104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76" y="4231495"/>
            <a:ext cx="2295238" cy="1952381"/>
          </a:xfrm>
          <a:prstGeom prst="rect">
            <a:avLst/>
          </a:prstGeom>
        </p:spPr>
      </p:pic>
      <p:cxnSp>
        <p:nvCxnSpPr>
          <p:cNvPr id="9" name="Прямая со стрелкой 43"/>
          <p:cNvCxnSpPr>
            <a:cxnSpLocks noChangeShapeType="1"/>
          </p:cNvCxnSpPr>
          <p:nvPr/>
        </p:nvCxnSpPr>
        <p:spPr bwMode="auto">
          <a:xfrm>
            <a:off x="5726509" y="3540866"/>
            <a:ext cx="549809" cy="690628"/>
          </a:xfrm>
          <a:prstGeom prst="straightConnector1">
            <a:avLst/>
          </a:prstGeom>
          <a:noFill/>
          <a:ln w="28575" algn="ctr">
            <a:solidFill>
              <a:srgbClr val="FC6E5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0372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3" y="1233488"/>
            <a:ext cx="6679725" cy="4897830"/>
          </a:xfrm>
          <a:prstGeom prst="rect">
            <a:avLst/>
          </a:prstGeom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Банковские гарантии. Отражение в системе. Действующий график.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5" y="4866291"/>
            <a:ext cx="5653092" cy="170244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116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47728" y="1179824"/>
            <a:ext cx="1800000" cy="737009"/>
          </a:xfrm>
          <a:prstGeom prst="rect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400" dirty="0"/>
              <a:t>Выданное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657977" y="1179823"/>
            <a:ext cx="1800000" cy="737008"/>
          </a:xfrm>
          <a:prstGeom prst="rect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400" dirty="0"/>
              <a:t>Полученное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1625" y="1954968"/>
            <a:ext cx="2164439" cy="206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Обеспечение третьих лиц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1200" dirty="0"/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Денежные средства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Банковская гарантия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Аккредитив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Залог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Поручительство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Иное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174199" y="1359203"/>
            <a:ext cx="1800000" cy="792088"/>
          </a:xfrm>
          <a:prstGeom prst="rect">
            <a:avLst/>
          </a:prstGeom>
          <a:solidFill>
            <a:srgbClr val="F9E383"/>
          </a:solidFill>
          <a:ln w="444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dirty="0"/>
              <a:t>Обеспечение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20137" y="1954968"/>
            <a:ext cx="2275681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Собственное обеспечение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 err="1"/>
              <a:t>Внеоборотный</a:t>
            </a:r>
            <a:r>
              <a:rPr lang="ru-RU" sz="1200" dirty="0"/>
              <a:t> актив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Договор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Нематериальный актив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Номенклатура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Основное средство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Ценная бумага</a:t>
            </a:r>
          </a:p>
        </p:txBody>
      </p:sp>
      <p:cxnSp>
        <p:nvCxnSpPr>
          <p:cNvPr id="84" name="Прямая со стрелкой 83"/>
          <p:cNvCxnSpPr>
            <a:stCxn id="6" idx="2"/>
            <a:endCxn id="16" idx="3"/>
          </p:cNvCxnSpPr>
          <p:nvPr/>
        </p:nvCxnSpPr>
        <p:spPr bwMode="auto">
          <a:xfrm flipH="1">
            <a:off x="4876063" y="2151292"/>
            <a:ext cx="1198136" cy="83857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 стрелкой 57"/>
          <p:cNvCxnSpPr>
            <a:stCxn id="6" idx="2"/>
            <a:endCxn id="42" idx="1"/>
          </p:cNvCxnSpPr>
          <p:nvPr/>
        </p:nvCxnSpPr>
        <p:spPr bwMode="auto">
          <a:xfrm>
            <a:off x="6074200" y="2151292"/>
            <a:ext cx="1245937" cy="83857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63" y="3996189"/>
            <a:ext cx="7190477" cy="242857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92" name="Прямая соединительная линия 91"/>
          <p:cNvCxnSpPr/>
          <p:nvPr/>
        </p:nvCxnSpPr>
        <p:spPr bwMode="auto">
          <a:xfrm>
            <a:off x="4876063" y="2060848"/>
            <a:ext cx="0" cy="1872208"/>
          </a:xfrm>
          <a:prstGeom prst="line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Прямая соединительная линия 92"/>
          <p:cNvCxnSpPr/>
          <p:nvPr/>
        </p:nvCxnSpPr>
        <p:spPr bwMode="auto">
          <a:xfrm>
            <a:off x="7320136" y="2060848"/>
            <a:ext cx="0" cy="1872208"/>
          </a:xfrm>
          <a:prstGeom prst="line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93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3216275" y="152400"/>
            <a:ext cx="6457850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kern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Договор вида «Залоги и поручительство»</a:t>
            </a:r>
            <a:br>
              <a:rPr lang="en-US" alt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484785"/>
            <a:ext cx="8303942" cy="4690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284984"/>
            <a:ext cx="1720950" cy="165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 стрелкой 11"/>
          <p:cNvCxnSpPr/>
          <p:nvPr/>
        </p:nvCxnSpPr>
        <p:spPr bwMode="auto">
          <a:xfrm flipH="1">
            <a:off x="2999656" y="4005064"/>
            <a:ext cx="3600400" cy="129614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arrow" w="lg" len="lg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7395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Обеспечение третьих лиц</a:t>
            </a:r>
            <a:br>
              <a:rPr lang="en-US" alt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3216275" y="152400"/>
            <a:ext cx="6457850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84" y="1773256"/>
            <a:ext cx="7140572" cy="39600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293536"/>
            <a:ext cx="1329668" cy="14167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" name="Прямая со стрелкой 6"/>
          <p:cNvCxnSpPr>
            <a:endCxn id="5" idx="3"/>
          </p:cNvCxnSpPr>
          <p:nvPr/>
        </p:nvCxnSpPr>
        <p:spPr bwMode="auto">
          <a:xfrm flipH="1" flipV="1">
            <a:off x="2673140" y="5001902"/>
            <a:ext cx="290540" cy="83723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43024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Договор страхования</a:t>
            </a:r>
            <a:br>
              <a:rPr lang="en-US" alt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3216275" y="152400"/>
            <a:ext cx="6457850" cy="1081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400778"/>
            <a:ext cx="7344816" cy="51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43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ПРОИЗВОДНЫЕ </a:t>
            </a:r>
            <a:br>
              <a:rPr lang="ru-RU" dirty="0"/>
            </a:br>
            <a:r>
              <a:rPr lang="ru-RU" dirty="0"/>
              <a:t>ФИНАНСОВЫЕ ИНСТРУМЕНТЫ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74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Деривативы как инструмент воздействия на риски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22609"/>
              </p:ext>
            </p:extLst>
          </p:nvPr>
        </p:nvGraphicFramePr>
        <p:xfrm>
          <a:off x="479376" y="2564904"/>
          <a:ext cx="11064018" cy="3717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9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C6E51"/>
                          </a:solidFill>
                        </a:rPr>
                        <a:t>Валютные риски</a:t>
                      </a:r>
                    </a:p>
                  </a:txBody>
                  <a:tcPr marL="118086" marR="118086" marT="34281" marB="3428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C6E51"/>
                          </a:solidFill>
                        </a:rPr>
                        <a:t>Процентные</a:t>
                      </a:r>
                      <a:r>
                        <a:rPr lang="ru-RU" sz="2400" b="1" baseline="0" dirty="0">
                          <a:solidFill>
                            <a:srgbClr val="FC6E51"/>
                          </a:solidFill>
                        </a:rPr>
                        <a:t> риски</a:t>
                      </a:r>
                      <a:endParaRPr lang="ru-RU" sz="2400" b="1" dirty="0">
                        <a:solidFill>
                          <a:srgbClr val="FC6E51"/>
                        </a:solidFill>
                      </a:endParaRPr>
                    </a:p>
                  </a:txBody>
                  <a:tcPr marL="118086" marR="118086" marT="34281" marB="3428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106">
                <a:tc>
                  <a:txBody>
                    <a:bodyPr/>
                    <a:lstStyle/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rgbClr val="808080"/>
                          </a:solidFill>
                        </a:rPr>
                        <a:t>Валютный своп</a:t>
                      </a:r>
                    </a:p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rgbClr val="808080"/>
                          </a:solidFill>
                        </a:rPr>
                        <a:t>Валютный форвард (поставочный, расчетный)</a:t>
                      </a: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solidFill>
                          <a:srgbClr val="808080"/>
                        </a:solidFill>
                      </a:endParaRPr>
                    </a:p>
                  </a:txBody>
                  <a:tcPr marL="118086" marR="118086" marT="34281" marB="3428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rgbClr val="808080"/>
                          </a:solidFill>
                        </a:rPr>
                        <a:t>Процентный своп</a:t>
                      </a:r>
                    </a:p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rgbClr val="808080"/>
                          </a:solidFill>
                        </a:rPr>
                        <a:t>Валютно-процентный своп</a:t>
                      </a: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solidFill>
                          <a:srgbClr val="808080"/>
                        </a:solidFill>
                      </a:endParaRPr>
                    </a:p>
                  </a:txBody>
                  <a:tcPr marL="118086" marR="118086" marT="34281" marB="3428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703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Валютный форвард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885524"/>
            <a:ext cx="3971073" cy="394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 bwMode="auto">
          <a:xfrm>
            <a:off x="6797433" y="2193984"/>
            <a:ext cx="1998164" cy="594049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8" tIns="34289" rIns="68578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754">
              <a:lnSpc>
                <a:spcPct val="110000"/>
              </a:lnSpc>
              <a:spcBef>
                <a:spcPct val="50000"/>
              </a:spcBef>
            </a:pPr>
            <a:r>
              <a:rPr lang="ru-RU" sz="1800" b="1" dirty="0">
                <a:solidFill>
                  <a:srgbClr val="808080"/>
                </a:solidFill>
              </a:rPr>
              <a:t>Валютный форвард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18057" y="4104140"/>
            <a:ext cx="1998164" cy="594049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8" tIns="34289" rIns="68578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754">
              <a:lnSpc>
                <a:spcPct val="110000"/>
              </a:lnSpc>
              <a:spcBef>
                <a:spcPct val="50000"/>
              </a:spcBef>
            </a:pPr>
            <a:r>
              <a:rPr lang="ru-RU" sz="1800" b="1" dirty="0">
                <a:solidFill>
                  <a:srgbClr val="808080"/>
                </a:solidFill>
              </a:rPr>
              <a:t>Поставочный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877735" y="4104140"/>
            <a:ext cx="1998164" cy="594049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8" tIns="34289" rIns="68578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754">
              <a:lnSpc>
                <a:spcPct val="110000"/>
              </a:lnSpc>
              <a:spcBef>
                <a:spcPct val="50000"/>
              </a:spcBef>
            </a:pPr>
            <a:r>
              <a:rPr lang="ru-RU" sz="1800" b="1" dirty="0">
                <a:solidFill>
                  <a:srgbClr val="808080"/>
                </a:solidFill>
              </a:rPr>
              <a:t>Расчетный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0070" y="4804922"/>
            <a:ext cx="16741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808080"/>
                </a:solidFill>
              </a:rPr>
              <a:t>Осуществляется поставка валюты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9748" y="4804923"/>
            <a:ext cx="16741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808080"/>
                </a:solidFill>
              </a:rPr>
              <a:t>Выплачивается разница между форвардным и спот-курсом на дату расчетов</a:t>
            </a:r>
          </a:p>
        </p:txBody>
      </p:sp>
      <p:cxnSp>
        <p:nvCxnSpPr>
          <p:cNvPr id="14" name="Прямая со стрелкой 13"/>
          <p:cNvCxnSpPr>
            <a:stCxn id="8" idx="2"/>
            <a:endCxn id="9" idx="0"/>
          </p:cNvCxnSpPr>
          <p:nvPr/>
        </p:nvCxnSpPr>
        <p:spPr bwMode="auto">
          <a:xfrm rot="5400000">
            <a:off x="6598774" y="2906398"/>
            <a:ext cx="1316108" cy="1079376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44450" cap="sq" cmpd="sng" algn="ctr">
            <a:solidFill>
              <a:srgbClr val="FC6E51"/>
            </a:solidFill>
            <a:prstDash val="solid"/>
            <a:miter lim="800000"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Соединительная линия уступом 16"/>
          <p:cNvCxnSpPr>
            <a:stCxn id="8" idx="2"/>
            <a:endCxn id="10" idx="0"/>
          </p:cNvCxnSpPr>
          <p:nvPr/>
        </p:nvCxnSpPr>
        <p:spPr bwMode="auto">
          <a:xfrm rot="16200000" flipH="1">
            <a:off x="7678612" y="2905936"/>
            <a:ext cx="1316108" cy="1080301"/>
          </a:xfrm>
          <a:prstGeom prst="bentConnector3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7830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6635750" y="188914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rgbClr val="5F0000"/>
              </a:solidFill>
            </a:endParaRPr>
          </a:p>
        </p:txBody>
      </p:sp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>
          <a:xfrm>
            <a:off x="3082926" y="161925"/>
            <a:ext cx="6696075" cy="1081088"/>
          </a:xfrm>
        </p:spPr>
        <p:txBody>
          <a:bodyPr/>
          <a:lstStyle/>
          <a:p>
            <a:pPr>
              <a:defRPr/>
            </a:pPr>
            <a:r>
              <a:rPr lang="ru-RU" dirty="0"/>
              <a:t>Хеджирование валютных рисков:</a:t>
            </a:r>
            <a:br>
              <a:rPr lang="ru-RU" dirty="0"/>
            </a:br>
            <a:r>
              <a:rPr lang="ru-RU" dirty="0"/>
              <a:t>Валютный своп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044701" y="1268413"/>
            <a:ext cx="73183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808080"/>
                </a:solidFill>
                <a:latin typeface="Arial"/>
              </a:rPr>
              <a:t>Валютный своп — это комбинация двух противоположных конверсионных сделок на одинаковую сумму с разными датами валютирования. </a:t>
            </a:r>
          </a:p>
        </p:txBody>
      </p:sp>
      <p:cxnSp>
        <p:nvCxnSpPr>
          <p:cNvPr id="31749" name="Прямая со стрелкой 2"/>
          <p:cNvCxnSpPr>
            <a:cxnSpLocks noChangeShapeType="1"/>
          </p:cNvCxnSpPr>
          <p:nvPr/>
        </p:nvCxnSpPr>
        <p:spPr bwMode="auto">
          <a:xfrm>
            <a:off x="2495551" y="4797425"/>
            <a:ext cx="6867525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0" name="Прямая со стрелкой 12"/>
          <p:cNvCxnSpPr>
            <a:cxnSpLocks noChangeShapeType="1"/>
          </p:cNvCxnSpPr>
          <p:nvPr/>
        </p:nvCxnSpPr>
        <p:spPr bwMode="auto">
          <a:xfrm>
            <a:off x="4235450" y="2565400"/>
            <a:ext cx="0" cy="2376488"/>
          </a:xfrm>
          <a:prstGeom prst="straightConnector1">
            <a:avLst/>
          </a:prstGeom>
          <a:noFill/>
          <a:ln w="6350" algn="ctr">
            <a:solidFill>
              <a:srgbClr val="FC6E5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Прямая со стрелкой 13"/>
          <p:cNvCxnSpPr>
            <a:cxnSpLocks noChangeShapeType="1"/>
          </p:cNvCxnSpPr>
          <p:nvPr/>
        </p:nvCxnSpPr>
        <p:spPr bwMode="auto">
          <a:xfrm>
            <a:off x="7175500" y="2565400"/>
            <a:ext cx="0" cy="2376488"/>
          </a:xfrm>
          <a:prstGeom prst="straightConnector1">
            <a:avLst/>
          </a:prstGeom>
          <a:noFill/>
          <a:ln w="6350" algn="ctr">
            <a:solidFill>
              <a:srgbClr val="FC6E5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8975725" y="4738688"/>
            <a:ext cx="2555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000">
                <a:solidFill>
                  <a:srgbClr val="808080"/>
                </a:solidFill>
              </a:rPr>
              <a:t>t</a:t>
            </a:r>
            <a:endParaRPr lang="ru-RU" altLang="ru-RU" sz="2000">
              <a:solidFill>
                <a:srgbClr val="808080"/>
              </a:solidFill>
            </a:endParaRPr>
          </a:p>
        </p:txBody>
      </p:sp>
      <p:cxnSp>
        <p:nvCxnSpPr>
          <p:cNvPr id="31753" name="Прямая со стрелкой 14"/>
          <p:cNvCxnSpPr>
            <a:cxnSpLocks noChangeShapeType="1"/>
          </p:cNvCxnSpPr>
          <p:nvPr/>
        </p:nvCxnSpPr>
        <p:spPr bwMode="auto">
          <a:xfrm flipH="1">
            <a:off x="4235451" y="4292601"/>
            <a:ext cx="360363" cy="144463"/>
          </a:xfrm>
          <a:prstGeom prst="straightConnector1">
            <a:avLst/>
          </a:prstGeom>
          <a:noFill/>
          <a:ln w="444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4" name="TextBox 22"/>
          <p:cNvSpPr txBox="1">
            <a:spLocks noChangeArrowheads="1"/>
          </p:cNvSpPr>
          <p:nvPr/>
        </p:nvSpPr>
        <p:spPr bwMode="auto">
          <a:xfrm>
            <a:off x="4367213" y="3825875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808080"/>
                </a:solidFill>
              </a:rPr>
              <a:t>ПЕРВЫЙ ПЛАТЕЖ</a:t>
            </a:r>
          </a:p>
        </p:txBody>
      </p:sp>
      <p:sp>
        <p:nvSpPr>
          <p:cNvPr id="31755" name="TextBox 23"/>
          <p:cNvSpPr txBox="1">
            <a:spLocks noChangeArrowheads="1"/>
          </p:cNvSpPr>
          <p:nvPr/>
        </p:nvSpPr>
        <p:spPr bwMode="auto">
          <a:xfrm>
            <a:off x="7212014" y="3825875"/>
            <a:ext cx="1366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808080"/>
                </a:solidFill>
              </a:rPr>
              <a:t>ОКОНЧАТЕЛЬНЫЙ ПЛАТЕЖ</a:t>
            </a:r>
          </a:p>
        </p:txBody>
      </p:sp>
      <p:sp>
        <p:nvSpPr>
          <p:cNvPr id="31756" name="TextBox 24"/>
          <p:cNvSpPr txBox="1">
            <a:spLocks noChangeArrowheads="1"/>
          </p:cNvSpPr>
          <p:nvPr/>
        </p:nvSpPr>
        <p:spPr bwMode="auto">
          <a:xfrm>
            <a:off x="2513014" y="2816225"/>
            <a:ext cx="14049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srgbClr val="808080"/>
                </a:solidFill>
              </a:rPr>
              <a:t>ВАЛЮТНАЯ ПАРА</a:t>
            </a:r>
            <a:r>
              <a:rPr lang="ru-RU" altLang="ru-RU" sz="1000">
                <a:solidFill>
                  <a:srgbClr val="808080"/>
                </a:solidFill>
              </a:rPr>
              <a:t> </a:t>
            </a:r>
            <a:endParaRPr lang="en-US" altLang="ru-RU" sz="1000">
              <a:solidFill>
                <a:srgbClr val="808080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000">
                <a:solidFill>
                  <a:srgbClr val="808080"/>
                </a:solidFill>
              </a:rPr>
              <a:t>     RUB</a:t>
            </a:r>
            <a:r>
              <a:rPr lang="ru-RU" altLang="ru-RU" sz="1000">
                <a:solidFill>
                  <a:srgbClr val="808080"/>
                </a:solidFill>
              </a:rPr>
              <a:t> / </a:t>
            </a:r>
            <a:r>
              <a:rPr lang="en-US" altLang="ru-RU" sz="1000">
                <a:solidFill>
                  <a:srgbClr val="808080"/>
                </a:solidFill>
              </a:rPr>
              <a:t>USD</a:t>
            </a:r>
            <a:endParaRPr lang="ru-RU" altLang="ru-RU" sz="1000">
              <a:solidFill>
                <a:srgbClr val="80808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7213" y="2693989"/>
            <a:ext cx="1873250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308A00"/>
                </a:solidFill>
              </a:rPr>
              <a:t>К оплате:       </a:t>
            </a:r>
            <a:r>
              <a:rPr lang="en-US" sz="1050" b="1" dirty="0">
                <a:solidFill>
                  <a:srgbClr val="308A00"/>
                </a:solidFill>
              </a:rPr>
              <a:t>100 000</a:t>
            </a:r>
            <a:r>
              <a:rPr lang="en-US" sz="1050" dirty="0">
                <a:solidFill>
                  <a:srgbClr val="308A00"/>
                </a:solidFill>
              </a:rPr>
              <a:t> RUB</a:t>
            </a:r>
          </a:p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К получению:</a:t>
            </a:r>
            <a:r>
              <a:rPr lang="en-US" sz="1050" dirty="0">
                <a:solidFill>
                  <a:srgbClr val="808080"/>
                </a:solidFill>
              </a:rPr>
              <a:t>    1 538 USD</a:t>
            </a:r>
          </a:p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Курс:               </a:t>
            </a:r>
            <a:r>
              <a:rPr lang="en-US" sz="1050" dirty="0">
                <a:solidFill>
                  <a:srgbClr val="808080"/>
                </a:solidFill>
              </a:rPr>
              <a:t>65</a:t>
            </a:r>
            <a:r>
              <a:rPr lang="ru-RU" sz="1050" dirty="0">
                <a:solidFill>
                  <a:srgbClr val="808080"/>
                </a:solidFill>
              </a:rPr>
              <a:t> </a:t>
            </a:r>
            <a:r>
              <a:rPr lang="en-US" sz="1050" dirty="0">
                <a:solidFill>
                  <a:srgbClr val="808080"/>
                </a:solidFill>
              </a:rPr>
              <a:t>RUB/USD</a:t>
            </a:r>
            <a:endParaRPr lang="ru-RU" sz="1050" dirty="0">
              <a:solidFill>
                <a:srgbClr val="8080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1600" y="4903789"/>
            <a:ext cx="755650" cy="257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808080"/>
                </a:solidFill>
              </a:rPr>
              <a:t>16.05.17</a:t>
            </a:r>
            <a:endParaRPr lang="ru-RU" sz="1050" b="1" dirty="0">
              <a:solidFill>
                <a:srgbClr val="80808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1650" y="4910139"/>
            <a:ext cx="757238" cy="255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808080"/>
                </a:solidFill>
              </a:rPr>
              <a:t>21.10.17</a:t>
            </a:r>
            <a:endParaRPr lang="ru-RU" sz="1050" b="1" dirty="0">
              <a:solidFill>
                <a:srgbClr val="80808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3600" y="2693989"/>
            <a:ext cx="1873250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К оплате:            </a:t>
            </a:r>
            <a:r>
              <a:rPr lang="en-US" sz="1050" dirty="0">
                <a:solidFill>
                  <a:srgbClr val="808080"/>
                </a:solidFill>
              </a:rPr>
              <a:t>1 538 USD</a:t>
            </a:r>
          </a:p>
          <a:p>
            <a:pPr>
              <a:defRPr/>
            </a:pPr>
            <a:r>
              <a:rPr lang="ru-RU" sz="1050" dirty="0">
                <a:solidFill>
                  <a:srgbClr val="308A00"/>
                </a:solidFill>
              </a:rPr>
              <a:t>К получению: </a:t>
            </a:r>
            <a:r>
              <a:rPr lang="en-US" sz="1050" b="1" dirty="0">
                <a:solidFill>
                  <a:srgbClr val="308A00"/>
                </a:solidFill>
              </a:rPr>
              <a:t>1</a:t>
            </a:r>
            <a:r>
              <a:rPr lang="ru-RU" sz="1050" b="1" dirty="0">
                <a:solidFill>
                  <a:srgbClr val="308A00"/>
                </a:solidFill>
              </a:rPr>
              <a:t>03 146</a:t>
            </a:r>
            <a:r>
              <a:rPr lang="en-US" sz="1050" dirty="0">
                <a:solidFill>
                  <a:srgbClr val="308A00"/>
                </a:solidFill>
              </a:rPr>
              <a:t> RUB</a:t>
            </a:r>
            <a:endParaRPr lang="ru-RU" sz="1050" dirty="0">
              <a:solidFill>
                <a:srgbClr val="308A00"/>
              </a:solidFill>
            </a:endParaRPr>
          </a:p>
          <a:p>
            <a:pPr algn="r">
              <a:defRPr/>
            </a:pPr>
            <a:r>
              <a:rPr lang="ru-RU" sz="1050" dirty="0">
                <a:solidFill>
                  <a:srgbClr val="808080"/>
                </a:solidFill>
              </a:rPr>
              <a:t>Курс:               </a:t>
            </a:r>
            <a:r>
              <a:rPr lang="en-US" sz="1050" dirty="0">
                <a:solidFill>
                  <a:srgbClr val="808080"/>
                </a:solidFill>
              </a:rPr>
              <a:t>67</a:t>
            </a:r>
            <a:r>
              <a:rPr lang="ru-RU" sz="1050" dirty="0">
                <a:solidFill>
                  <a:srgbClr val="808080"/>
                </a:solidFill>
              </a:rPr>
              <a:t> </a:t>
            </a:r>
            <a:r>
              <a:rPr lang="en-US" sz="1050" dirty="0">
                <a:solidFill>
                  <a:srgbClr val="808080"/>
                </a:solidFill>
              </a:rPr>
              <a:t>RUB/USD</a:t>
            </a:r>
            <a:endParaRPr lang="ru-RU" sz="1050" dirty="0">
              <a:solidFill>
                <a:srgbClr val="808080"/>
              </a:solidFill>
            </a:endParaRPr>
          </a:p>
        </p:txBody>
      </p:sp>
      <p:cxnSp>
        <p:nvCxnSpPr>
          <p:cNvPr id="31761" name="Прямая со стрелкой 31"/>
          <p:cNvCxnSpPr>
            <a:cxnSpLocks noChangeShapeType="1"/>
          </p:cNvCxnSpPr>
          <p:nvPr/>
        </p:nvCxnSpPr>
        <p:spPr bwMode="auto">
          <a:xfrm flipH="1">
            <a:off x="7224713" y="4275139"/>
            <a:ext cx="360362" cy="142875"/>
          </a:xfrm>
          <a:prstGeom prst="straightConnector1">
            <a:avLst/>
          </a:prstGeom>
          <a:noFill/>
          <a:ln w="444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2" name="TextBox 32"/>
          <p:cNvSpPr txBox="1">
            <a:spLocks noChangeArrowheads="1"/>
          </p:cNvSpPr>
          <p:nvPr/>
        </p:nvSpPr>
        <p:spPr bwMode="auto">
          <a:xfrm>
            <a:off x="2495551" y="3568700"/>
            <a:ext cx="143986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srgbClr val="808080"/>
                </a:solidFill>
              </a:rPr>
              <a:t>   ВИД СДЕЛКИ</a:t>
            </a:r>
            <a:endParaRPr lang="en-US" altLang="ru-RU" sz="1000">
              <a:solidFill>
                <a:srgbClr val="808080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000">
                <a:solidFill>
                  <a:srgbClr val="808080"/>
                </a:solidFill>
              </a:rPr>
              <a:t> </a:t>
            </a:r>
            <a:r>
              <a:rPr lang="ru-RU" altLang="ru-RU" sz="1000">
                <a:solidFill>
                  <a:srgbClr val="808080"/>
                </a:solidFill>
              </a:rPr>
              <a:t>КУПИЛ / ПРОДАЛ</a:t>
            </a:r>
          </a:p>
        </p:txBody>
      </p:sp>
    </p:spTree>
    <p:extLst>
      <p:ext uri="{BB962C8B-B14F-4D97-AF65-F5344CB8AC3E}">
        <p14:creationId xmlns:p14="http://schemas.microsoft.com/office/powerpoint/2010/main" val="16609429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 и справочник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022642"/>
              </p:ext>
            </p:extLst>
          </p:nvPr>
        </p:nvGraphicFramePr>
        <p:xfrm>
          <a:off x="1920502" y="1412776"/>
          <a:ext cx="8279004" cy="26616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2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5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Документ «Версия соглашения…»</a:t>
                      </a:r>
                    </a:p>
                  </a:txBody>
                  <a:tcPr marL="91419" marR="91419" marT="45709" marB="45709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Справочник «Договоры…»</a:t>
                      </a:r>
                    </a:p>
                  </a:txBody>
                  <a:tcPr marL="91419" marR="91419" marT="45709" marB="45709">
                    <a:solidFill>
                      <a:srgbClr val="FBE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Форма</a:t>
                      </a:r>
                      <a:r>
                        <a:rPr lang="ru-RU" sz="1800" baseline="0" dirty="0">
                          <a:solidFill>
                            <a:schemeClr val="bg2"/>
                          </a:solidFill>
                        </a:rPr>
                        <a:t> объекта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19" marR="91419" marT="45709" marB="45709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Формы</a:t>
                      </a:r>
                      <a:r>
                        <a:rPr lang="ru-RU" sz="1800" baseline="0" dirty="0">
                          <a:solidFill>
                            <a:schemeClr val="bg2"/>
                          </a:solidFill>
                        </a:rPr>
                        <a:t> списка и выбора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19" marR="91419" marT="45709" marB="45709">
                    <a:solidFill>
                      <a:srgbClr val="FBE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Содержит все реквизиты и табличные части (в </a:t>
                      </a:r>
                      <a:r>
                        <a:rPr lang="ru-RU" sz="1800" dirty="0" err="1">
                          <a:solidFill>
                            <a:schemeClr val="bg2"/>
                          </a:solidFill>
                        </a:rPr>
                        <a:t>т.ч</a:t>
                      </a: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. график)</a:t>
                      </a:r>
                    </a:p>
                  </a:txBody>
                  <a:tcPr marL="91419" marR="91419" marT="45709" marB="45709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Содержит только реквизиты, которые бывают</a:t>
                      </a:r>
                      <a:r>
                        <a:rPr lang="ru-RU" sz="1800" baseline="0" dirty="0">
                          <a:solidFill>
                            <a:schemeClr val="bg2"/>
                          </a:solidFill>
                        </a:rPr>
                        <a:t> у всех договоров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19" marR="91419" marT="45709" marB="45709">
                    <a:solidFill>
                      <a:srgbClr val="FBE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Точка ввода данных</a:t>
                      </a:r>
                    </a:p>
                  </a:txBody>
                  <a:tcPr marL="91419" marR="91419" marT="45709" marB="45709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Приемник части введенных данных</a:t>
                      </a:r>
                    </a:p>
                  </a:txBody>
                  <a:tcPr marL="91419" marR="91419" marT="45709" marB="45709">
                    <a:solidFill>
                      <a:srgbClr val="FBE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Используется объектами УХ</a:t>
                      </a:r>
                    </a:p>
                  </a:txBody>
                  <a:tcPr marL="91419" marR="91419" marT="45709" marB="45709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Используется объектами</a:t>
                      </a:r>
                      <a:r>
                        <a:rPr lang="ru-RU" sz="1800" baseline="0" dirty="0">
                          <a:solidFill>
                            <a:schemeClr val="bg2"/>
                          </a:solidFill>
                        </a:rPr>
                        <a:t> УХ и учетным ядром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19" marR="91419" marT="45709" marB="45709">
                    <a:solidFill>
                      <a:srgbClr val="FBE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20504" y="4378942"/>
            <a:ext cx="1403675" cy="791905"/>
          </a:xfrm>
          <a:prstGeom prst="rect">
            <a:avLst/>
          </a:prstGeom>
          <a:solidFill>
            <a:srgbClr val="FFCE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Форма списка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0504" y="5516283"/>
            <a:ext cx="1403675" cy="791905"/>
          </a:xfrm>
          <a:prstGeom prst="rect">
            <a:avLst/>
          </a:prstGeom>
          <a:solidFill>
            <a:srgbClr val="FFCE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Форма выбора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89932" y="5012343"/>
            <a:ext cx="1403675" cy="79190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bg2"/>
                </a:solidFill>
              </a:rPr>
              <a:t>Форма версии соглашения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6259361" y="5012343"/>
            <a:ext cx="1584973" cy="791905"/>
          </a:xfrm>
          <a:prstGeom prst="flowChartDocumen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bg2"/>
                </a:solidFill>
              </a:rPr>
              <a:t>Объект версии соглашения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8610089" y="5012343"/>
            <a:ext cx="1584973" cy="791905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bg2"/>
                </a:solidFill>
              </a:rPr>
              <a:t>Объект договора</a:t>
            </a:r>
          </a:p>
        </p:txBody>
      </p:sp>
      <p:cxnSp>
        <p:nvCxnSpPr>
          <p:cNvPr id="13" name="Соединительная линия уступом 12"/>
          <p:cNvCxnSpPr>
            <a:stCxn id="5" idx="3"/>
            <a:endCxn id="7" idx="1"/>
          </p:cNvCxnSpPr>
          <p:nvPr/>
        </p:nvCxnSpPr>
        <p:spPr>
          <a:xfrm>
            <a:off x="3324178" y="4774895"/>
            <a:ext cx="765754" cy="633401"/>
          </a:xfrm>
          <a:prstGeom prst="bentConnector3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6" idx="3"/>
            <a:endCxn id="7" idx="1"/>
          </p:cNvCxnSpPr>
          <p:nvPr/>
        </p:nvCxnSpPr>
        <p:spPr>
          <a:xfrm flipV="1">
            <a:off x="3324178" y="5408296"/>
            <a:ext cx="765754" cy="503939"/>
          </a:xfrm>
          <a:prstGeom prst="bentConnector3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7" idx="3"/>
            <a:endCxn id="8" idx="1"/>
          </p:cNvCxnSpPr>
          <p:nvPr/>
        </p:nvCxnSpPr>
        <p:spPr>
          <a:xfrm>
            <a:off x="5493607" y="5408295"/>
            <a:ext cx="76575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5"/>
          <p:cNvCxnSpPr>
            <a:stCxn id="8" idx="3"/>
            <a:endCxn id="9" idx="1"/>
          </p:cNvCxnSpPr>
          <p:nvPr/>
        </p:nvCxnSpPr>
        <p:spPr>
          <a:xfrm>
            <a:off x="7844334" y="5408295"/>
            <a:ext cx="76575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9862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6500801" y="999006"/>
            <a:ext cx="2600250" cy="2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498" tIns="35099" rIns="67498" bIns="35099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350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Валютный своп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2080095"/>
            <a:ext cx="8442562" cy="37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8781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Процентный своп (</a:t>
            </a:r>
            <a:r>
              <a:rPr lang="en-US" dirty="0"/>
              <a:t>IRS)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598165" y="2078890"/>
            <a:ext cx="1242102" cy="1026085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8" tIns="34289" rIns="68578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754">
              <a:lnSpc>
                <a:spcPct val="110000"/>
              </a:lnSpc>
              <a:spcBef>
                <a:spcPct val="50000"/>
              </a:spcBef>
            </a:pPr>
            <a:r>
              <a:rPr lang="en-US" sz="8624" dirty="0">
                <a:solidFill>
                  <a:srgbClr val="808080"/>
                </a:solidFill>
              </a:rPr>
              <a:t>A</a:t>
            </a:r>
            <a:endParaRPr lang="ru-RU" sz="8624" dirty="0">
              <a:solidFill>
                <a:srgbClr val="80808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000444" y="2078890"/>
            <a:ext cx="1242102" cy="1026085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8" tIns="34289" rIns="68578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754">
              <a:lnSpc>
                <a:spcPct val="110000"/>
              </a:lnSpc>
              <a:spcBef>
                <a:spcPct val="50000"/>
              </a:spcBef>
            </a:pPr>
            <a:r>
              <a:rPr lang="en-US" sz="8624" dirty="0">
                <a:solidFill>
                  <a:srgbClr val="808080"/>
                </a:solidFill>
              </a:rPr>
              <a:t>B</a:t>
            </a:r>
            <a:endParaRPr lang="ru-RU" sz="8624" dirty="0">
              <a:solidFill>
                <a:srgbClr val="80808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220134" y="3827886"/>
            <a:ext cx="1998164" cy="594049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8" tIns="34289" rIns="68578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754">
              <a:lnSpc>
                <a:spcPct val="110000"/>
              </a:lnSpc>
              <a:spcBef>
                <a:spcPct val="50000"/>
              </a:spcBef>
            </a:pPr>
            <a:r>
              <a:rPr lang="ru-RU" sz="1800" b="1" dirty="0">
                <a:solidFill>
                  <a:srgbClr val="808080"/>
                </a:solidFill>
              </a:rPr>
              <a:t>Плавающая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622413" y="3827886"/>
            <a:ext cx="1998164" cy="594049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8" tIns="34289" rIns="68578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754">
              <a:lnSpc>
                <a:spcPct val="110000"/>
              </a:lnSpc>
              <a:spcBef>
                <a:spcPct val="50000"/>
              </a:spcBef>
            </a:pPr>
            <a:r>
              <a:rPr lang="ru-RU" sz="1800" b="1" dirty="0">
                <a:solidFill>
                  <a:srgbClr val="808080"/>
                </a:solidFill>
              </a:rPr>
              <a:t>Фиксированная</a:t>
            </a:r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 bwMode="auto">
          <a:xfrm>
            <a:off x="7219216" y="3104975"/>
            <a:ext cx="0" cy="72291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>
            <a:stCxn id="6" idx="2"/>
            <a:endCxn id="8" idx="0"/>
          </p:cNvCxnSpPr>
          <p:nvPr/>
        </p:nvCxnSpPr>
        <p:spPr bwMode="auto">
          <a:xfrm>
            <a:off x="10621495" y="3104975"/>
            <a:ext cx="0" cy="72291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7220090" y="3317416"/>
            <a:ext cx="15263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808080"/>
                </a:solidFill>
              </a:rPr>
              <a:t>LIBOR + 1,50%</a:t>
            </a:r>
            <a:endParaRPr lang="ru-RU" sz="1500" dirty="0">
              <a:solidFill>
                <a:srgbClr val="8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3738" y="3317416"/>
            <a:ext cx="731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808080"/>
                </a:solidFill>
              </a:rPr>
              <a:t>8,50%</a:t>
            </a:r>
            <a:endParaRPr lang="ru-RU" sz="1500" dirty="0">
              <a:solidFill>
                <a:srgbClr val="80808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7840266" y="2402915"/>
            <a:ext cx="2160178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7840266" y="2780947"/>
            <a:ext cx="2160178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arrow" w="lg" len="lg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8554710" y="2079860"/>
            <a:ext cx="731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808080"/>
                </a:solidFill>
              </a:rPr>
              <a:t>8,65%</a:t>
            </a:r>
            <a:endParaRPr lang="ru-RU" sz="1500" dirty="0">
              <a:solidFill>
                <a:srgbClr val="8080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1472" y="2806612"/>
            <a:ext cx="15263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808080"/>
                </a:solidFill>
              </a:rPr>
              <a:t>LIBOR + 0,70%</a:t>
            </a:r>
            <a:endParaRPr lang="ru-RU" sz="1500" dirty="0">
              <a:solidFill>
                <a:srgbClr val="808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2465" y="4482294"/>
            <a:ext cx="12004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808080"/>
                </a:solidFill>
              </a:rPr>
              <a:t>NET: </a:t>
            </a:r>
            <a:r>
              <a:rPr lang="ru-RU" sz="1500" dirty="0">
                <a:solidFill>
                  <a:srgbClr val="808080"/>
                </a:solidFill>
              </a:rPr>
              <a:t>9</a:t>
            </a:r>
            <a:r>
              <a:rPr lang="en-US" sz="1500" dirty="0">
                <a:solidFill>
                  <a:srgbClr val="808080"/>
                </a:solidFill>
              </a:rPr>
              <a:t>,</a:t>
            </a:r>
            <a:r>
              <a:rPr lang="ru-RU" sz="1500" dirty="0">
                <a:solidFill>
                  <a:srgbClr val="808080"/>
                </a:solidFill>
              </a:rPr>
              <a:t>45</a:t>
            </a:r>
            <a:r>
              <a:rPr lang="en-US" sz="1500" dirty="0">
                <a:solidFill>
                  <a:srgbClr val="808080"/>
                </a:solidFill>
              </a:rPr>
              <a:t>%</a:t>
            </a:r>
            <a:endParaRPr lang="ru-RU" sz="1500" dirty="0">
              <a:solidFill>
                <a:srgbClr val="80808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5070" y="4482294"/>
            <a:ext cx="19955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808080"/>
                </a:solidFill>
              </a:rPr>
              <a:t>NET: LIBOR + </a:t>
            </a:r>
            <a:r>
              <a:rPr lang="ru-RU" sz="1500" dirty="0">
                <a:solidFill>
                  <a:srgbClr val="808080"/>
                </a:solidFill>
              </a:rPr>
              <a:t>0</a:t>
            </a:r>
            <a:r>
              <a:rPr lang="en-US" sz="1500" dirty="0">
                <a:solidFill>
                  <a:srgbClr val="808080"/>
                </a:solidFill>
              </a:rPr>
              <a:t>,</a:t>
            </a:r>
            <a:r>
              <a:rPr lang="ru-RU" sz="1500" dirty="0">
                <a:solidFill>
                  <a:srgbClr val="808080"/>
                </a:solidFill>
              </a:rPr>
              <a:t>55</a:t>
            </a:r>
            <a:r>
              <a:rPr lang="en-US" sz="1500" dirty="0">
                <a:solidFill>
                  <a:srgbClr val="808080"/>
                </a:solidFill>
              </a:rPr>
              <a:t>%</a:t>
            </a:r>
            <a:endParaRPr lang="ru-RU" sz="1500" dirty="0">
              <a:solidFill>
                <a:srgbClr val="80808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06B257-4CC6-4E3D-8280-7BD29E9A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48" y="1756835"/>
            <a:ext cx="3833261" cy="414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Объект 5">
            <a:extLst>
              <a:ext uri="{FF2B5EF4-FFF2-40B4-BE49-F238E27FC236}">
                <a16:creationId xmlns:a16="http://schemas.microsoft.com/office/drawing/2014/main" id="{B6EAAF2B-8B28-4C8B-AE8E-104F8E45F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527" y="5157797"/>
            <a:ext cx="3941655" cy="1547803"/>
          </a:xfrm>
        </p:spPr>
        <p:txBody>
          <a:bodyPr/>
          <a:lstStyle/>
          <a:p>
            <a:pPr marL="0" indent="0">
              <a:spcAft>
                <a:spcPts val="450"/>
              </a:spcAft>
              <a:buNone/>
            </a:pPr>
            <a:r>
              <a:rPr lang="ru-RU" sz="2000" dirty="0">
                <a:solidFill>
                  <a:srgbClr val="FC6E51"/>
                </a:solidFill>
              </a:rPr>
              <a:t>Основные виды сделок:</a:t>
            </a:r>
            <a:endParaRPr lang="en-US" sz="2000" dirty="0">
              <a:solidFill>
                <a:srgbClr val="FC6E51"/>
              </a:solidFill>
            </a:endParaRP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800" dirty="0"/>
              <a:t>Fixed-for-Floating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800" dirty="0"/>
              <a:t>Floating-For-Fixed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800" dirty="0"/>
              <a:t>Floating-For-Floating</a:t>
            </a:r>
            <a:endParaRPr 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Валютно-процентный своп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7725" y="2726942"/>
            <a:ext cx="6695882" cy="3077974"/>
          </a:xfrm>
        </p:spPr>
        <p:txBody>
          <a:bodyPr/>
          <a:lstStyle/>
          <a:p>
            <a:r>
              <a:rPr lang="ru-RU" dirty="0"/>
              <a:t>Сторона </a:t>
            </a:r>
            <a:r>
              <a:rPr lang="ru-RU" b="1" dirty="0">
                <a:solidFill>
                  <a:srgbClr val="FC6E51"/>
                </a:solidFill>
              </a:rPr>
              <a:t>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- нуждается в </a:t>
            </a:r>
            <a:r>
              <a:rPr lang="en-US" b="1" dirty="0">
                <a:solidFill>
                  <a:srgbClr val="FC6E51"/>
                </a:solidFill>
              </a:rPr>
              <a:t>USD</a:t>
            </a:r>
            <a:r>
              <a:rPr lang="ru-RU" dirty="0"/>
              <a:t>, может дешево привлечь </a:t>
            </a:r>
            <a:r>
              <a:rPr lang="en-US" b="1" dirty="0">
                <a:solidFill>
                  <a:srgbClr val="FC6E51"/>
                </a:solidFill>
              </a:rPr>
              <a:t>CHF</a:t>
            </a:r>
            <a:endParaRPr lang="ru-RU" b="1" dirty="0">
              <a:solidFill>
                <a:srgbClr val="FC6E51"/>
              </a:solidFill>
            </a:endParaRPr>
          </a:p>
          <a:p>
            <a:r>
              <a:rPr lang="ru-RU" dirty="0"/>
              <a:t>Сторона </a:t>
            </a:r>
            <a:r>
              <a:rPr lang="en-US" b="1" dirty="0">
                <a:solidFill>
                  <a:srgbClr val="FC6E51"/>
                </a:solidFill>
              </a:rPr>
              <a:t>B</a:t>
            </a:r>
            <a:r>
              <a:rPr lang="en-US" dirty="0">
                <a:solidFill>
                  <a:srgbClr val="FC6E51"/>
                </a:solidFill>
              </a:rPr>
              <a:t> </a:t>
            </a:r>
            <a:r>
              <a:rPr lang="ru-RU" dirty="0"/>
              <a:t>– нуждается в </a:t>
            </a:r>
            <a:r>
              <a:rPr lang="en-US" b="1" dirty="0">
                <a:solidFill>
                  <a:srgbClr val="FC6E51"/>
                </a:solidFill>
              </a:rPr>
              <a:t>CHF</a:t>
            </a:r>
            <a:r>
              <a:rPr lang="ru-RU" dirty="0"/>
              <a:t>, может дешево привлечь </a:t>
            </a:r>
            <a:r>
              <a:rPr lang="en-US" b="1" dirty="0">
                <a:solidFill>
                  <a:srgbClr val="FC6E51"/>
                </a:solidFill>
              </a:rPr>
              <a:t>USD</a:t>
            </a:r>
            <a:endParaRPr lang="ru-RU" b="1" dirty="0">
              <a:solidFill>
                <a:srgbClr val="FC6E51"/>
              </a:solidFill>
            </a:endParaRPr>
          </a:p>
          <a:p>
            <a:r>
              <a:rPr lang="en-US" dirty="0"/>
              <a:t>A </a:t>
            </a:r>
            <a:r>
              <a:rPr lang="ru-RU" dirty="0"/>
              <a:t>и </a:t>
            </a:r>
            <a:r>
              <a:rPr lang="en-US" dirty="0"/>
              <a:t>B </a:t>
            </a:r>
            <a:r>
              <a:rPr lang="ru-RU" dirty="0"/>
              <a:t>заключают сделку «валютно-процентный своп».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2932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Валютно-процентный своп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096" y="1700808"/>
            <a:ext cx="29129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808080"/>
                </a:solidFill>
              </a:rPr>
              <a:t>1. Обмен основными суммами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C800FDA-5270-4288-9012-C62E6B479E4E}"/>
              </a:ext>
            </a:extLst>
          </p:cNvPr>
          <p:cNvGrpSpPr/>
          <p:nvPr/>
        </p:nvGrpSpPr>
        <p:grpSpPr>
          <a:xfrm>
            <a:off x="455537" y="2041682"/>
            <a:ext cx="3582327" cy="2031109"/>
            <a:chOff x="3665801" y="2748841"/>
            <a:chExt cx="4644381" cy="2516312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3665801" y="2922107"/>
              <a:ext cx="1242102" cy="1026085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8624" dirty="0">
                  <a:solidFill>
                    <a:srgbClr val="808080"/>
                  </a:solidFill>
                </a:rPr>
                <a:t>A</a:t>
              </a:r>
              <a:endParaRPr lang="ru-RU" sz="8624" dirty="0">
                <a:solidFill>
                  <a:srgbClr val="80808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7068080" y="2922107"/>
              <a:ext cx="1242102" cy="1026085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8624" dirty="0">
                  <a:solidFill>
                    <a:srgbClr val="808080"/>
                  </a:solidFill>
                </a:rPr>
                <a:t>B</a:t>
              </a:r>
              <a:endParaRPr lang="ru-RU" sz="8624" dirty="0">
                <a:solidFill>
                  <a:srgbClr val="80808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3665801" y="4671104"/>
              <a:ext cx="1242102" cy="594049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808080"/>
                  </a:solidFill>
                </a:rPr>
                <a:t>CHF</a:t>
              </a:r>
              <a:endParaRPr lang="ru-RU" sz="1800" b="1" dirty="0">
                <a:solidFill>
                  <a:srgbClr val="80808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7068080" y="4671104"/>
              <a:ext cx="1242102" cy="594049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808080"/>
                  </a:solidFill>
                </a:rPr>
                <a:t>USD</a:t>
              </a:r>
              <a:endParaRPr lang="ru-RU" sz="1800" b="1" dirty="0">
                <a:solidFill>
                  <a:srgbClr val="808080"/>
                </a:solidFill>
              </a:endParaRPr>
            </a:p>
          </p:txBody>
        </p:sp>
        <p:cxnSp>
          <p:nvCxnSpPr>
            <p:cNvPr id="10" name="Прямая со стрелкой 9"/>
            <p:cNvCxnSpPr>
              <a:stCxn id="5" idx="2"/>
              <a:endCxn id="7" idx="0"/>
            </p:cNvCxnSpPr>
            <p:nvPr/>
          </p:nvCxnSpPr>
          <p:spPr bwMode="auto">
            <a:xfrm>
              <a:off x="4286852" y="3948192"/>
              <a:ext cx="0" cy="722911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Прямая со стрелкой 11"/>
            <p:cNvCxnSpPr>
              <a:stCxn id="6" idx="2"/>
              <a:endCxn id="8" idx="0"/>
            </p:cNvCxnSpPr>
            <p:nvPr/>
          </p:nvCxnSpPr>
          <p:spPr bwMode="auto">
            <a:xfrm>
              <a:off x="7689131" y="3948192"/>
              <a:ext cx="0" cy="722911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FC6E51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Прямая со стрелкой 22"/>
            <p:cNvCxnSpPr>
              <a:cxnSpLocks/>
            </p:cNvCxnSpPr>
            <p:nvPr/>
          </p:nvCxnSpPr>
          <p:spPr bwMode="auto">
            <a:xfrm flipH="1">
              <a:off x="4907902" y="3138124"/>
              <a:ext cx="2160178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arrow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 стрелкой 26"/>
            <p:cNvCxnSpPr>
              <a:cxnSpLocks/>
            </p:cNvCxnSpPr>
            <p:nvPr/>
          </p:nvCxnSpPr>
          <p:spPr bwMode="auto">
            <a:xfrm flipH="1">
              <a:off x="4914190" y="3678168"/>
              <a:ext cx="2160178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FC6E5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Прямоугольник 27"/>
            <p:cNvSpPr/>
            <p:nvPr/>
          </p:nvSpPr>
          <p:spPr>
            <a:xfrm>
              <a:off x="5720379" y="2748841"/>
              <a:ext cx="853870" cy="400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rgbClr val="808080"/>
                  </a:solidFill>
                </a:rPr>
                <a:t>CHF</a:t>
              </a:r>
              <a:endParaRPr lang="ru-RU" sz="1500" dirty="0">
                <a:solidFill>
                  <a:srgbClr val="80808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720377" y="3678169"/>
              <a:ext cx="870371" cy="400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rgbClr val="808080"/>
                  </a:solidFill>
                </a:rPr>
                <a:t>USD</a:t>
              </a:r>
              <a:endParaRPr lang="ru-RU" sz="15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5A1B6DA-5A4B-4A92-B692-EC8409B79D57}"/>
              </a:ext>
            </a:extLst>
          </p:cNvPr>
          <p:cNvSpPr txBox="1"/>
          <p:nvPr/>
        </p:nvSpPr>
        <p:spPr>
          <a:xfrm>
            <a:off x="5943202" y="1700808"/>
            <a:ext cx="33051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808080"/>
                </a:solidFill>
              </a:rPr>
              <a:t>2. Обмен процентными платежами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13546F6-59D7-439B-B758-952F62720E9F}"/>
              </a:ext>
            </a:extLst>
          </p:cNvPr>
          <p:cNvGrpSpPr/>
          <p:nvPr/>
        </p:nvGrpSpPr>
        <p:grpSpPr>
          <a:xfrm>
            <a:off x="5654100" y="1969675"/>
            <a:ext cx="3898284" cy="2114738"/>
            <a:chOff x="5268043" y="2745673"/>
            <a:chExt cx="4644381" cy="251948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E997B6-F34F-46E9-8D81-6F15176C2A20}"/>
                </a:ext>
              </a:extLst>
            </p:cNvPr>
            <p:cNvSpPr/>
            <p:nvPr/>
          </p:nvSpPr>
          <p:spPr bwMode="auto">
            <a:xfrm>
              <a:off x="5268043" y="2922107"/>
              <a:ext cx="1242102" cy="1026085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8624" dirty="0">
                  <a:solidFill>
                    <a:srgbClr val="808080"/>
                  </a:solidFill>
                </a:rPr>
                <a:t>A</a:t>
              </a:r>
              <a:endParaRPr lang="ru-RU" sz="8624" dirty="0">
                <a:solidFill>
                  <a:srgbClr val="808080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1F10BC5-226C-49D5-8857-10D35D41325F}"/>
                </a:ext>
              </a:extLst>
            </p:cNvPr>
            <p:cNvSpPr/>
            <p:nvPr/>
          </p:nvSpPr>
          <p:spPr bwMode="auto">
            <a:xfrm>
              <a:off x="8670322" y="2922107"/>
              <a:ext cx="1242102" cy="1026085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8624" dirty="0">
                  <a:solidFill>
                    <a:srgbClr val="808080"/>
                  </a:solidFill>
                </a:rPr>
                <a:t>B</a:t>
              </a:r>
              <a:endParaRPr lang="ru-RU" sz="8624" dirty="0">
                <a:solidFill>
                  <a:srgbClr val="808080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C0D4413-B651-46CA-856C-F3DEB6E2D439}"/>
                </a:ext>
              </a:extLst>
            </p:cNvPr>
            <p:cNvSpPr/>
            <p:nvPr/>
          </p:nvSpPr>
          <p:spPr bwMode="auto">
            <a:xfrm>
              <a:off x="5268043" y="4671104"/>
              <a:ext cx="1242102" cy="594049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808080"/>
                  </a:solidFill>
                </a:rPr>
                <a:t>CHF</a:t>
              </a:r>
              <a:endParaRPr lang="ru-RU" sz="1800" b="1" dirty="0">
                <a:solidFill>
                  <a:srgbClr val="808080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1FC10D5-C18E-4444-AC41-3181ED91875A}"/>
                </a:ext>
              </a:extLst>
            </p:cNvPr>
            <p:cNvSpPr/>
            <p:nvPr/>
          </p:nvSpPr>
          <p:spPr bwMode="auto">
            <a:xfrm>
              <a:off x="8670322" y="4671104"/>
              <a:ext cx="1242102" cy="594049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808080"/>
                  </a:solidFill>
                </a:rPr>
                <a:t>USD</a:t>
              </a:r>
              <a:endParaRPr lang="ru-RU" sz="1800" b="1" dirty="0">
                <a:solidFill>
                  <a:srgbClr val="808080"/>
                </a:solidFill>
              </a:endParaRP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15250389-5F12-4789-A3A5-8E730D64EC92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 bwMode="auto">
            <a:xfrm>
              <a:off x="5889094" y="3948192"/>
              <a:ext cx="0" cy="722911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CBE9B10D-5718-4085-803E-A026EB212560}"/>
                </a:ext>
              </a:extLst>
            </p:cNvPr>
            <p:cNvCxnSpPr>
              <a:stCxn id="18" idx="2"/>
              <a:endCxn id="20" idx="0"/>
            </p:cNvCxnSpPr>
            <p:nvPr/>
          </p:nvCxnSpPr>
          <p:spPr bwMode="auto">
            <a:xfrm>
              <a:off x="9291373" y="3948192"/>
              <a:ext cx="0" cy="722911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FC6E5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B29E0C6A-036A-4BB7-991B-7D5AB1C056DC}"/>
                </a:ext>
              </a:extLst>
            </p:cNvPr>
            <p:cNvCxnSpPr/>
            <p:nvPr/>
          </p:nvCxnSpPr>
          <p:spPr bwMode="auto">
            <a:xfrm flipH="1">
              <a:off x="6510144" y="3138124"/>
              <a:ext cx="2160178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FC6E51"/>
              </a:solidFill>
              <a:prstDash val="solid"/>
              <a:round/>
              <a:headEnd type="arrow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9F5C0D92-2B9E-4580-BB26-79574BE035BB}"/>
                </a:ext>
              </a:extLst>
            </p:cNvPr>
            <p:cNvCxnSpPr/>
            <p:nvPr/>
          </p:nvCxnSpPr>
          <p:spPr bwMode="auto">
            <a:xfrm flipH="1">
              <a:off x="6516432" y="3678168"/>
              <a:ext cx="2160178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2516A1A-CB76-492D-A90F-B3674FECA467}"/>
                </a:ext>
              </a:extLst>
            </p:cNvPr>
            <p:cNvSpPr/>
            <p:nvPr/>
          </p:nvSpPr>
          <p:spPr>
            <a:xfrm>
              <a:off x="6894617" y="2745673"/>
              <a:ext cx="127310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808080"/>
                  </a:solidFill>
                </a:rPr>
                <a:t>%% по </a:t>
              </a:r>
              <a:r>
                <a:rPr lang="en-US" sz="1500" b="1" dirty="0">
                  <a:solidFill>
                    <a:srgbClr val="808080"/>
                  </a:solidFill>
                </a:rPr>
                <a:t>USD</a:t>
              </a:r>
              <a:endParaRPr lang="ru-RU" sz="1500" dirty="0">
                <a:solidFill>
                  <a:srgbClr val="808080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B6725722-83A6-41A8-B6E9-2681D8DCFD23}"/>
                </a:ext>
              </a:extLst>
            </p:cNvPr>
            <p:cNvSpPr/>
            <p:nvPr/>
          </p:nvSpPr>
          <p:spPr>
            <a:xfrm>
              <a:off x="7005368" y="3648117"/>
              <a:ext cx="126188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808080"/>
                  </a:solidFill>
                </a:rPr>
                <a:t>%% по </a:t>
              </a:r>
              <a:r>
                <a:rPr lang="en-US" sz="1500" b="1" dirty="0">
                  <a:solidFill>
                    <a:srgbClr val="808080"/>
                  </a:solidFill>
                </a:rPr>
                <a:t>CHF</a:t>
              </a:r>
              <a:endParaRPr lang="ru-RU" sz="1500" dirty="0">
                <a:solidFill>
                  <a:srgbClr val="808080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0808BB2-DB3F-4324-99E2-FC17909AE932}"/>
              </a:ext>
            </a:extLst>
          </p:cNvPr>
          <p:cNvSpPr txBox="1"/>
          <p:nvPr/>
        </p:nvSpPr>
        <p:spPr>
          <a:xfrm>
            <a:off x="2927648" y="4437112"/>
            <a:ext cx="38336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808080"/>
                </a:solidFill>
              </a:rPr>
              <a:t>3. Обратный обмен основными суммами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1680226-45AD-44F7-82CA-642693B131C0}"/>
              </a:ext>
            </a:extLst>
          </p:cNvPr>
          <p:cNvGrpSpPr/>
          <p:nvPr/>
        </p:nvGrpSpPr>
        <p:grpSpPr>
          <a:xfrm>
            <a:off x="3029364" y="4743747"/>
            <a:ext cx="3833678" cy="2034246"/>
            <a:chOff x="3029363" y="4422451"/>
            <a:chExt cx="4644381" cy="2464425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EFA92C9-946F-4C1B-8500-3CC932D9FFF9}"/>
                </a:ext>
              </a:extLst>
            </p:cNvPr>
            <p:cNvSpPr/>
            <p:nvPr/>
          </p:nvSpPr>
          <p:spPr bwMode="auto">
            <a:xfrm>
              <a:off x="3029363" y="4543830"/>
              <a:ext cx="1242102" cy="1026085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8624" dirty="0">
                  <a:solidFill>
                    <a:srgbClr val="808080"/>
                  </a:solidFill>
                </a:rPr>
                <a:t>A</a:t>
              </a:r>
              <a:endParaRPr lang="ru-RU" sz="8624" dirty="0">
                <a:solidFill>
                  <a:srgbClr val="808080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947BAEE3-B0AD-44B0-BA8E-429DD56E0016}"/>
                </a:ext>
              </a:extLst>
            </p:cNvPr>
            <p:cNvSpPr/>
            <p:nvPr/>
          </p:nvSpPr>
          <p:spPr bwMode="auto">
            <a:xfrm>
              <a:off x="6431642" y="4543830"/>
              <a:ext cx="1242102" cy="1026085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8624" dirty="0">
                  <a:solidFill>
                    <a:srgbClr val="808080"/>
                  </a:solidFill>
                </a:rPr>
                <a:t>B</a:t>
              </a:r>
              <a:endParaRPr lang="ru-RU" sz="8624" dirty="0">
                <a:solidFill>
                  <a:srgbClr val="808080"/>
                </a:solidFill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3A7EE60-523B-415A-9824-D1136E2128B7}"/>
                </a:ext>
              </a:extLst>
            </p:cNvPr>
            <p:cNvSpPr/>
            <p:nvPr/>
          </p:nvSpPr>
          <p:spPr bwMode="auto">
            <a:xfrm>
              <a:off x="3029363" y="6292827"/>
              <a:ext cx="1242102" cy="594049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808080"/>
                  </a:solidFill>
                </a:rPr>
                <a:t>CHF</a:t>
              </a:r>
              <a:endParaRPr lang="ru-RU" sz="1800" b="1" dirty="0">
                <a:solidFill>
                  <a:srgbClr val="808080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BDD69980-EFD6-48A1-8EE7-A97A3326AE06}"/>
                </a:ext>
              </a:extLst>
            </p:cNvPr>
            <p:cNvSpPr/>
            <p:nvPr/>
          </p:nvSpPr>
          <p:spPr bwMode="auto">
            <a:xfrm>
              <a:off x="6431642" y="6292827"/>
              <a:ext cx="1242102" cy="594049"/>
            </a:xfrm>
            <a:prstGeom prst="rect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8" tIns="34289" rIns="68578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54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808080"/>
                  </a:solidFill>
                </a:rPr>
                <a:t>USD</a:t>
              </a:r>
              <a:endParaRPr lang="ru-RU" sz="1800" b="1" dirty="0">
                <a:solidFill>
                  <a:srgbClr val="808080"/>
                </a:solidFill>
              </a:endParaRPr>
            </a:p>
          </p:txBody>
        </p: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E8EC950F-7BB4-41E6-8A8D-8F33CC40B28C}"/>
                </a:ext>
              </a:extLst>
            </p:cNvPr>
            <p:cNvCxnSpPr>
              <a:stCxn id="32" idx="2"/>
              <a:endCxn id="34" idx="0"/>
            </p:cNvCxnSpPr>
            <p:nvPr/>
          </p:nvCxnSpPr>
          <p:spPr bwMode="auto">
            <a:xfrm>
              <a:off x="3650414" y="5569915"/>
              <a:ext cx="0" cy="722911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380ACDB9-923A-4882-A82B-45ECD40D9E5B}"/>
                </a:ext>
              </a:extLst>
            </p:cNvPr>
            <p:cNvCxnSpPr>
              <a:stCxn id="33" idx="2"/>
              <a:endCxn id="35" idx="0"/>
            </p:cNvCxnSpPr>
            <p:nvPr/>
          </p:nvCxnSpPr>
          <p:spPr bwMode="auto">
            <a:xfrm>
              <a:off x="7052693" y="5569915"/>
              <a:ext cx="0" cy="722911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FC6E5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008492F6-4F99-49BD-BBEE-E7AE96048245}"/>
                </a:ext>
              </a:extLst>
            </p:cNvPr>
            <p:cNvCxnSpPr/>
            <p:nvPr/>
          </p:nvCxnSpPr>
          <p:spPr bwMode="auto">
            <a:xfrm flipH="1">
              <a:off x="4271464" y="4759847"/>
              <a:ext cx="2160178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FC6E51"/>
              </a:solidFill>
              <a:prstDash val="solid"/>
              <a:round/>
              <a:headEnd type="arrow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370D3964-425F-480B-9A8D-97750F3F9E4B}"/>
                </a:ext>
              </a:extLst>
            </p:cNvPr>
            <p:cNvCxnSpPr/>
            <p:nvPr/>
          </p:nvCxnSpPr>
          <p:spPr bwMode="auto">
            <a:xfrm flipH="1">
              <a:off x="4277752" y="5299891"/>
              <a:ext cx="2160178" cy="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D6AFE145-32A2-44EF-9F78-5903FBAF54E9}"/>
                </a:ext>
              </a:extLst>
            </p:cNvPr>
            <p:cNvSpPr/>
            <p:nvPr/>
          </p:nvSpPr>
          <p:spPr>
            <a:xfrm>
              <a:off x="5105842" y="4422451"/>
              <a:ext cx="59182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rgbClr val="808080"/>
                  </a:solidFill>
                </a:rPr>
                <a:t>USD</a:t>
              </a:r>
              <a:endParaRPr lang="ru-RU" sz="1500" dirty="0">
                <a:solidFill>
                  <a:srgbClr val="808080"/>
                </a:solidFill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0DE803B-F635-488D-961B-AE5E8E64060D}"/>
                </a:ext>
              </a:extLst>
            </p:cNvPr>
            <p:cNvSpPr/>
            <p:nvPr/>
          </p:nvSpPr>
          <p:spPr>
            <a:xfrm>
              <a:off x="5116662" y="5253372"/>
              <a:ext cx="58060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rgbClr val="808080"/>
                  </a:solidFill>
                </a:rPr>
                <a:t>CHF</a:t>
              </a:r>
              <a:endParaRPr lang="ru-RU" sz="1500" dirty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6299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Валютно-процентный своп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310" y="2132857"/>
            <a:ext cx="4744234" cy="3942045"/>
          </a:xfrm>
        </p:spPr>
        <p:txBody>
          <a:bodyPr/>
          <a:lstStyle/>
          <a:p>
            <a:r>
              <a:rPr lang="ru-RU" dirty="0"/>
              <a:t>Проценты начисляются на разные базовые суммы в разных валютах</a:t>
            </a:r>
          </a:p>
          <a:p>
            <a:r>
              <a:rPr lang="ru-RU" dirty="0"/>
              <a:t>Обмен самими базовыми суммами возможен, но необязателен.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755250"/>
            <a:ext cx="3792050" cy="462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5671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</a:t>
            </a:r>
            <a:br>
              <a:rPr lang="ru-RU" dirty="0"/>
            </a:br>
            <a:r>
              <a:rPr lang="ru-RU" dirty="0"/>
              <a:t>ФИНАНСОВЫХ ДОГОВОРОВ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9704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91"/>
          <p:cNvSpPr/>
          <p:nvPr/>
        </p:nvSpPr>
        <p:spPr bwMode="auto">
          <a:xfrm>
            <a:off x="2603784" y="1249711"/>
            <a:ext cx="1548000" cy="2615449"/>
          </a:xfrm>
          <a:prstGeom prst="rect">
            <a:avLst/>
          </a:prstGeom>
          <a:solidFill>
            <a:srgbClr val="F9E383">
              <a:alpha val="20000"/>
            </a:srgb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Исполнение финансового договора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13318" name="Прямая со стрелкой 39"/>
          <p:cNvCxnSpPr>
            <a:cxnSpLocks noChangeShapeType="1"/>
            <a:stCxn id="29" idx="3"/>
            <a:endCxn id="40" idx="1"/>
          </p:cNvCxnSpPr>
          <p:nvPr/>
        </p:nvCxnSpPr>
        <p:spPr bwMode="auto">
          <a:xfrm>
            <a:off x="4022960" y="1412082"/>
            <a:ext cx="776897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9" name="Прямая со стрелкой 39"/>
          <p:cNvCxnSpPr>
            <a:cxnSpLocks noChangeShapeType="1"/>
            <a:stCxn id="40" idx="3"/>
            <a:endCxn id="13320" idx="0"/>
          </p:cNvCxnSpPr>
          <p:nvPr/>
        </p:nvCxnSpPr>
        <p:spPr bwMode="auto">
          <a:xfrm>
            <a:off x="6419857" y="1412083"/>
            <a:ext cx="2618947" cy="432743"/>
          </a:xfrm>
          <a:prstGeom prst="bentConnector2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0" name="Прямоугольник 19"/>
          <p:cNvSpPr>
            <a:spLocks noChangeArrowheads="1"/>
          </p:cNvSpPr>
          <p:nvPr/>
        </p:nvSpPr>
        <p:spPr bwMode="auto">
          <a:xfrm>
            <a:off x="8391103" y="184482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Заявка на оплату (БДДС)</a:t>
            </a:r>
          </a:p>
        </p:txBody>
      </p:sp>
      <p:sp>
        <p:nvSpPr>
          <p:cNvPr id="40" name="Прямоугольник 19"/>
          <p:cNvSpPr>
            <a:spLocks noChangeArrowheads="1"/>
          </p:cNvSpPr>
          <p:nvPr/>
        </p:nvSpPr>
        <p:spPr bwMode="auto">
          <a:xfrm>
            <a:off x="4799856" y="1124745"/>
            <a:ext cx="16200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Управление отклонениями</a:t>
            </a:r>
          </a:p>
        </p:txBody>
      </p:sp>
      <p:sp>
        <p:nvSpPr>
          <p:cNvPr id="30" name="Прямоугольник 19"/>
          <p:cNvSpPr>
            <a:spLocks noChangeArrowheads="1"/>
          </p:cNvSpPr>
          <p:nvPr/>
        </p:nvSpPr>
        <p:spPr bwMode="auto">
          <a:xfrm>
            <a:off x="2727559" y="2110135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Параметры графика расчетов</a:t>
            </a:r>
          </a:p>
        </p:txBody>
      </p:sp>
      <p:cxnSp>
        <p:nvCxnSpPr>
          <p:cNvPr id="31" name="Прямая со стрелкой 39"/>
          <p:cNvCxnSpPr>
            <a:cxnSpLocks noChangeShapeType="1"/>
            <a:stCxn id="30" idx="0"/>
            <a:endCxn id="29" idx="2"/>
          </p:cNvCxnSpPr>
          <p:nvPr/>
        </p:nvCxnSpPr>
        <p:spPr bwMode="auto">
          <a:xfrm flipV="1">
            <a:off x="3375259" y="1699420"/>
            <a:ext cx="0" cy="410715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Прямоугольник 19"/>
          <p:cNvSpPr>
            <a:spLocks noChangeArrowheads="1"/>
          </p:cNvSpPr>
          <p:nvPr/>
        </p:nvSpPr>
        <p:spPr bwMode="auto">
          <a:xfrm>
            <a:off x="2719597" y="3142358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График по договору</a:t>
            </a:r>
          </a:p>
        </p:txBody>
      </p:sp>
      <p:cxnSp>
        <p:nvCxnSpPr>
          <p:cNvPr id="36" name="Прямая со стрелкой 39"/>
          <p:cNvCxnSpPr>
            <a:cxnSpLocks noChangeShapeType="1"/>
            <a:stCxn id="35" idx="0"/>
            <a:endCxn id="30" idx="2"/>
          </p:cNvCxnSpPr>
          <p:nvPr/>
        </p:nvCxnSpPr>
        <p:spPr bwMode="auto">
          <a:xfrm flipV="1">
            <a:off x="3367297" y="2684809"/>
            <a:ext cx="7962" cy="457548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Прямоугольник 19"/>
          <p:cNvSpPr>
            <a:spLocks noChangeArrowheads="1"/>
          </p:cNvSpPr>
          <p:nvPr/>
        </p:nvSpPr>
        <p:spPr bwMode="auto">
          <a:xfrm>
            <a:off x="8391103" y="2636913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Банковская выписка</a:t>
            </a:r>
          </a:p>
        </p:txBody>
      </p:sp>
      <p:cxnSp>
        <p:nvCxnSpPr>
          <p:cNvPr id="58" name="Прямая со стрелкой 39"/>
          <p:cNvCxnSpPr>
            <a:cxnSpLocks noChangeShapeType="1"/>
            <a:stCxn id="13320" idx="2"/>
            <a:endCxn id="43" idx="0"/>
          </p:cNvCxnSpPr>
          <p:nvPr/>
        </p:nvCxnSpPr>
        <p:spPr bwMode="auto">
          <a:xfrm>
            <a:off x="9038803" y="2419500"/>
            <a:ext cx="0" cy="217412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Прямоугольник 19"/>
          <p:cNvSpPr>
            <a:spLocks noChangeArrowheads="1"/>
          </p:cNvSpPr>
          <p:nvPr/>
        </p:nvSpPr>
        <p:spPr bwMode="auto">
          <a:xfrm>
            <a:off x="8391103" y="3429001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Отражение фактических данных</a:t>
            </a:r>
          </a:p>
        </p:txBody>
      </p:sp>
      <p:cxnSp>
        <p:nvCxnSpPr>
          <p:cNvPr id="71" name="Прямая со стрелкой 39"/>
          <p:cNvCxnSpPr>
            <a:cxnSpLocks noChangeShapeType="1"/>
            <a:stCxn id="43" idx="2"/>
            <a:endCxn id="66" idx="0"/>
          </p:cNvCxnSpPr>
          <p:nvPr/>
        </p:nvCxnSpPr>
        <p:spPr bwMode="auto">
          <a:xfrm>
            <a:off x="9038803" y="3211588"/>
            <a:ext cx="0" cy="217413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Прямая со стрелкой 39"/>
          <p:cNvCxnSpPr>
            <a:cxnSpLocks noChangeShapeType="1"/>
            <a:stCxn id="66" idx="2"/>
            <a:endCxn id="35" idx="2"/>
          </p:cNvCxnSpPr>
          <p:nvPr/>
        </p:nvCxnSpPr>
        <p:spPr bwMode="auto">
          <a:xfrm rot="5400000" flipH="1">
            <a:off x="6059729" y="1024601"/>
            <a:ext cx="286643" cy="5671506"/>
          </a:xfrm>
          <a:prstGeom prst="bentConnector3">
            <a:avLst>
              <a:gd name="adj1" fmla="val -79751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Прямая со стрелкой 39"/>
          <p:cNvCxnSpPr>
            <a:cxnSpLocks noChangeShapeType="1"/>
            <a:stCxn id="40" idx="2"/>
            <a:endCxn id="35" idx="3"/>
          </p:cNvCxnSpPr>
          <p:nvPr/>
        </p:nvCxnSpPr>
        <p:spPr bwMode="auto">
          <a:xfrm rot="5400000">
            <a:off x="3947289" y="1767129"/>
            <a:ext cx="1730276" cy="1594859"/>
          </a:xfrm>
          <a:prstGeom prst="bentConnector2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Прямоугольник 19"/>
          <p:cNvSpPr>
            <a:spLocks noChangeArrowheads="1"/>
          </p:cNvSpPr>
          <p:nvPr/>
        </p:nvSpPr>
        <p:spPr bwMode="auto">
          <a:xfrm>
            <a:off x="2727559" y="1124745"/>
            <a:ext cx="1295400" cy="574675"/>
          </a:xfrm>
          <a:prstGeom prst="rect">
            <a:avLst/>
          </a:prstGeom>
          <a:solidFill>
            <a:srgbClr val="FFC000"/>
          </a:solidFill>
          <a:ln w="19050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Договор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323235" y="3173835"/>
            <a:ext cx="124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Корректировка</a:t>
            </a:r>
          </a:p>
          <a:p>
            <a:r>
              <a:rPr lang="ru-RU" sz="1200" dirty="0"/>
              <a:t>графика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3592" y="4595064"/>
            <a:ext cx="770485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200" dirty="0"/>
              <a:t>Обработка </a:t>
            </a:r>
            <a:r>
              <a:rPr lang="en-US" sz="1200" dirty="0"/>
              <a:t>“</a:t>
            </a:r>
            <a:r>
              <a:rPr lang="ru-RU" sz="1200" dirty="0"/>
              <a:t>Управление отклонениями</a:t>
            </a:r>
            <a:r>
              <a:rPr lang="en-US" sz="1200" dirty="0"/>
              <a:t>”</a:t>
            </a:r>
            <a:r>
              <a:rPr lang="ru-RU" sz="1200" dirty="0"/>
              <a:t> позволяет корректировать графики, создавать заявки на операцию (БДР и БДДС).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200" dirty="0"/>
              <a:t>Три среза данных: Просроченная задолженность, Расхождение плана с фактом, Расхождения с заявками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200" dirty="0"/>
              <a:t>Из графика регламентным заданием или вручную создаются заявки на операцию (плановые поступления) для отображения в платежном календаре.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200" dirty="0"/>
              <a:t>Изменение взаиморасчетов выполняют документы «Отражение фактических данных», которые могут формироваться автоматически по первичным документам</a:t>
            </a:r>
          </a:p>
        </p:txBody>
      </p:sp>
      <p:sp>
        <p:nvSpPr>
          <p:cNvPr id="39" name="Прямоугольник 19"/>
          <p:cNvSpPr>
            <a:spLocks noChangeArrowheads="1"/>
          </p:cNvSpPr>
          <p:nvPr/>
        </p:nvSpPr>
        <p:spPr bwMode="auto">
          <a:xfrm>
            <a:off x="6672064" y="3451512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Отражение фактических данных</a:t>
            </a:r>
          </a:p>
        </p:txBody>
      </p:sp>
      <p:cxnSp>
        <p:nvCxnSpPr>
          <p:cNvPr id="41" name="Прямая со стрелкой 39"/>
          <p:cNvCxnSpPr>
            <a:cxnSpLocks noChangeShapeType="1"/>
            <a:stCxn id="39" idx="2"/>
            <a:endCxn id="35" idx="2"/>
          </p:cNvCxnSpPr>
          <p:nvPr/>
        </p:nvCxnSpPr>
        <p:spPr bwMode="auto">
          <a:xfrm rot="5400000" flipH="1">
            <a:off x="5188954" y="1895377"/>
            <a:ext cx="309154" cy="3952467"/>
          </a:xfrm>
          <a:prstGeom prst="bentConnector3">
            <a:avLst>
              <a:gd name="adj1" fmla="val -67784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Прямоугольник 19"/>
          <p:cNvSpPr>
            <a:spLocks noChangeArrowheads="1"/>
          </p:cNvSpPr>
          <p:nvPr/>
        </p:nvSpPr>
        <p:spPr bwMode="auto">
          <a:xfrm>
            <a:off x="6672064" y="1844825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Заявка на расход (БДР)</a:t>
            </a:r>
          </a:p>
        </p:txBody>
      </p:sp>
      <p:cxnSp>
        <p:nvCxnSpPr>
          <p:cNvPr id="47" name="Прямая со стрелкой 39"/>
          <p:cNvCxnSpPr>
            <a:cxnSpLocks noChangeShapeType="1"/>
            <a:stCxn id="46" idx="2"/>
            <a:endCxn id="39" idx="0"/>
          </p:cNvCxnSpPr>
          <p:nvPr/>
        </p:nvCxnSpPr>
        <p:spPr bwMode="auto">
          <a:xfrm>
            <a:off x="7319764" y="2419499"/>
            <a:ext cx="0" cy="1032012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 стрелкой 39"/>
          <p:cNvCxnSpPr>
            <a:cxnSpLocks noChangeShapeType="1"/>
            <a:stCxn id="40" idx="3"/>
            <a:endCxn id="46" idx="0"/>
          </p:cNvCxnSpPr>
          <p:nvPr/>
        </p:nvCxnSpPr>
        <p:spPr bwMode="auto">
          <a:xfrm>
            <a:off x="6419856" y="1412082"/>
            <a:ext cx="899908" cy="432742"/>
          </a:xfrm>
          <a:prstGeom prst="bentConnector2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290976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Отчеты и оповещения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sz="1800" dirty="0"/>
              <a:t>Отчеты</a:t>
            </a:r>
          </a:p>
          <a:p>
            <a:pPr lvl="1"/>
            <a:r>
              <a:rPr lang="ru-RU" sz="1600" dirty="0"/>
              <a:t>Исполнение графиков оплаты</a:t>
            </a:r>
          </a:p>
          <a:p>
            <a:pPr lvl="1"/>
            <a:r>
              <a:rPr lang="ru-RU" sz="1600" dirty="0"/>
              <a:t>Стресс-тестирование процентного риска</a:t>
            </a:r>
          </a:p>
          <a:p>
            <a:pPr lvl="1"/>
            <a:r>
              <a:rPr lang="ru-RU" sz="1600" dirty="0"/>
              <a:t>Ведомость по партиям ценных бумаг</a:t>
            </a:r>
          </a:p>
          <a:p>
            <a:pPr lvl="1"/>
            <a:r>
              <a:rPr lang="ru-RU" sz="1600" dirty="0"/>
              <a:t>Кредитный портфель</a:t>
            </a:r>
          </a:p>
          <a:p>
            <a:pPr lvl="1"/>
            <a:r>
              <a:rPr lang="ru-RU" sz="1600" dirty="0"/>
              <a:t>Ведомость по партиям ценных бумаг</a:t>
            </a:r>
          </a:p>
          <a:p>
            <a:pPr lvl="1"/>
            <a:r>
              <a:rPr lang="ru-RU" sz="1600" dirty="0" err="1"/>
              <a:t>Дюрация</a:t>
            </a:r>
            <a:r>
              <a:rPr lang="ru-RU" sz="1600" dirty="0"/>
              <a:t> финансовых инструментов</a:t>
            </a:r>
          </a:p>
          <a:p>
            <a:pPr lvl="1"/>
            <a:r>
              <a:rPr lang="ru-RU" sz="1600" dirty="0"/>
              <a:t>Журнал валютных свопов</a:t>
            </a:r>
          </a:p>
          <a:p>
            <a:pPr lvl="1"/>
            <a:r>
              <a:rPr lang="ru-RU" sz="1600" dirty="0"/>
              <a:t>Остатки кредитных лимитов</a:t>
            </a:r>
          </a:p>
          <a:p>
            <a:pPr lvl="1"/>
            <a:r>
              <a:rPr lang="ru-RU" sz="1600" dirty="0"/>
              <a:t>Лимиты размещения средств</a:t>
            </a:r>
          </a:p>
          <a:p>
            <a:pPr lvl="1"/>
            <a:r>
              <a:rPr lang="ru-RU" sz="1600" dirty="0"/>
              <a:t>Отчет по залогам</a:t>
            </a:r>
          </a:p>
          <a:p>
            <a:pPr lvl="1"/>
            <a:r>
              <a:rPr lang="ru-RU" sz="1600" dirty="0"/>
              <a:t>Отчет по </a:t>
            </a:r>
            <a:r>
              <a:rPr lang="ru-RU" sz="1600" dirty="0" err="1"/>
              <a:t>ковенантам</a:t>
            </a:r>
            <a:endParaRPr lang="ru-RU" sz="1600" dirty="0"/>
          </a:p>
          <a:p>
            <a:pPr lvl="1"/>
            <a:r>
              <a:rPr lang="ru-RU" sz="1600" dirty="0"/>
              <a:t>Средневзвешенные ставки по финансовым инструментам</a:t>
            </a:r>
          </a:p>
          <a:p>
            <a:r>
              <a:rPr lang="ru-RU" sz="1800" dirty="0"/>
              <a:t>Оповещения пользователя</a:t>
            </a:r>
          </a:p>
          <a:p>
            <a:pPr lvl="1"/>
            <a:r>
              <a:rPr lang="ru-RU" sz="1600" dirty="0"/>
              <a:t>Наступает срок оплаты по графику</a:t>
            </a:r>
          </a:p>
          <a:p>
            <a:pPr lvl="1"/>
            <a:r>
              <a:rPr lang="ru-RU" sz="1600" dirty="0"/>
              <a:t>Нарушены обязательства организации</a:t>
            </a:r>
          </a:p>
          <a:p>
            <a:pPr lvl="1"/>
            <a:r>
              <a:rPr lang="ru-RU" sz="1600" dirty="0"/>
              <a:t>Нарушены обязательства контрагента</a:t>
            </a:r>
          </a:p>
          <a:p>
            <a:pPr marL="457200" lvl="1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7484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32B6B-8175-497A-9BBA-449C2D3F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36" y="2924944"/>
            <a:ext cx="619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400" dirty="0">
                <a:solidFill>
                  <a:srgbClr val="FFFFFF"/>
                </a:solidFill>
              </a:rPr>
              <a:t>Линейка 1С:Управление Холдингом</a:t>
            </a:r>
            <a:br>
              <a:rPr lang="ru-RU" altLang="ru-RU" sz="2400" dirty="0">
                <a:solidFill>
                  <a:srgbClr val="FFFFFF"/>
                </a:solidFill>
              </a:rPr>
            </a:br>
            <a:r>
              <a:rPr lang="ru-RU" altLang="ru-RU" sz="2400" dirty="0">
                <a:solidFill>
                  <a:srgbClr val="FFFFFF"/>
                </a:solidFill>
              </a:rPr>
              <a:t>Финансовые инструменты в казначействе</a:t>
            </a:r>
          </a:p>
        </p:txBody>
      </p:sp>
    </p:spTree>
    <p:extLst>
      <p:ext uri="{BB962C8B-B14F-4D97-AF65-F5344CB8AC3E}">
        <p14:creationId xmlns:p14="http://schemas.microsoft.com/office/powerpoint/2010/main" val="4696167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Прямоугольник 19"/>
          <p:cNvSpPr>
            <a:spLocks noChangeArrowheads="1"/>
          </p:cNvSpPr>
          <p:nvPr/>
        </p:nvSpPr>
        <p:spPr bwMode="auto">
          <a:xfrm>
            <a:off x="3864893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Ввод договора</a:t>
            </a:r>
          </a:p>
        </p:txBody>
      </p:sp>
      <p:sp>
        <p:nvSpPr>
          <p:cNvPr id="5132" name="Прямоугольник 42"/>
          <p:cNvSpPr>
            <a:spLocks noChangeArrowheads="1"/>
          </p:cNvSpPr>
          <p:nvPr/>
        </p:nvSpPr>
        <p:spPr bwMode="auto">
          <a:xfrm>
            <a:off x="3864893" y="1443039"/>
            <a:ext cx="1295400" cy="574675"/>
          </a:xfrm>
          <a:prstGeom prst="rect">
            <a:avLst/>
          </a:prstGeom>
          <a:solidFill>
            <a:srgbClr val="F9E383">
              <a:alpha val="0"/>
            </a:srgbClr>
          </a:solidFill>
          <a:ln w="44450" algn="ctr">
            <a:solidFill>
              <a:srgbClr val="FC6E5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6635750" y="188914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5123" name="Заголовок 3"/>
          <p:cNvSpPr>
            <a:spLocks noGrp="1"/>
          </p:cNvSpPr>
          <p:nvPr>
            <p:ph type="title"/>
          </p:nvPr>
        </p:nvSpPr>
        <p:spPr>
          <a:xfrm>
            <a:off x="3216275" y="152400"/>
            <a:ext cx="6886575" cy="1081088"/>
          </a:xfrm>
        </p:spPr>
        <p:txBody>
          <a:bodyPr/>
          <a:lstStyle/>
          <a:p>
            <a:r>
              <a:rPr lang="ru-RU" altLang="ru-RU" dirty="0"/>
              <a:t>Связи между договорами</a:t>
            </a:r>
          </a:p>
        </p:txBody>
      </p:sp>
      <p:sp>
        <p:nvSpPr>
          <p:cNvPr id="5127" name="Прямоугольник 19"/>
          <p:cNvSpPr>
            <a:spLocks noChangeArrowheads="1"/>
          </p:cNvSpPr>
          <p:nvPr/>
        </p:nvSpPr>
        <p:spPr bwMode="auto">
          <a:xfrm>
            <a:off x="5592093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</a:rPr>
              <a:t>Исполнение договора</a:t>
            </a:r>
          </a:p>
        </p:txBody>
      </p:sp>
      <p:cxnSp>
        <p:nvCxnSpPr>
          <p:cNvPr id="5129" name="Прямая со стрелкой 39"/>
          <p:cNvCxnSpPr>
            <a:cxnSpLocks noChangeShapeType="1"/>
            <a:stCxn id="5126" idx="3"/>
            <a:endCxn id="5127" idx="1"/>
          </p:cNvCxnSpPr>
          <p:nvPr/>
        </p:nvCxnSpPr>
        <p:spPr bwMode="auto">
          <a:xfrm>
            <a:off x="5160293" y="1725613"/>
            <a:ext cx="431800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0" name="Прямая со стрелкой 39"/>
          <p:cNvCxnSpPr>
            <a:cxnSpLocks noChangeShapeType="1"/>
            <a:stCxn id="5127" idx="3"/>
            <a:endCxn id="5131" idx="1"/>
          </p:cNvCxnSpPr>
          <p:nvPr/>
        </p:nvCxnSpPr>
        <p:spPr bwMode="auto">
          <a:xfrm>
            <a:off x="6887494" y="1725613"/>
            <a:ext cx="433387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1" name="Прямоугольник 19"/>
          <p:cNvSpPr>
            <a:spLocks noChangeArrowheads="1"/>
          </p:cNvSpPr>
          <p:nvPr/>
        </p:nvSpPr>
        <p:spPr bwMode="auto">
          <a:xfrm>
            <a:off x="7320880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Анализ исполнения</a:t>
            </a:r>
          </a:p>
        </p:txBody>
      </p:sp>
      <p:sp>
        <p:nvSpPr>
          <p:cNvPr id="5133" name="Прямоугольник 19"/>
          <p:cNvSpPr>
            <a:spLocks noChangeArrowheads="1"/>
          </p:cNvSpPr>
          <p:nvPr/>
        </p:nvSpPr>
        <p:spPr bwMode="auto">
          <a:xfrm>
            <a:off x="2989263" y="3046414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</a:rPr>
              <a:t>Договор с условием</a:t>
            </a:r>
          </a:p>
        </p:txBody>
      </p:sp>
      <p:cxnSp>
        <p:nvCxnSpPr>
          <p:cNvPr id="5134" name="Прямая со стрелкой 39"/>
          <p:cNvCxnSpPr>
            <a:cxnSpLocks noChangeShapeType="1"/>
            <a:stCxn id="5137" idx="2"/>
            <a:endCxn id="5135" idx="1"/>
          </p:cNvCxnSpPr>
          <p:nvPr/>
        </p:nvCxnSpPr>
        <p:spPr bwMode="auto">
          <a:xfrm rot="16200000" flipH="1">
            <a:off x="3514725" y="4656138"/>
            <a:ext cx="515938" cy="271462"/>
          </a:xfrm>
          <a:prstGeom prst="bentConnector2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5" name="Прямоугольник 118"/>
          <p:cNvSpPr>
            <a:spLocks noChangeArrowheads="1"/>
          </p:cNvSpPr>
          <p:nvPr/>
        </p:nvSpPr>
        <p:spPr bwMode="auto">
          <a:xfrm>
            <a:off x="3908425" y="4762501"/>
            <a:ext cx="1295400" cy="576263"/>
          </a:xfrm>
          <a:prstGeom prst="rect">
            <a:avLst/>
          </a:prstGeom>
          <a:solidFill>
            <a:srgbClr val="00B0F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5136" name="Прямоугольник 119"/>
          <p:cNvSpPr>
            <a:spLocks noChangeArrowheads="1"/>
          </p:cNvSpPr>
          <p:nvPr/>
        </p:nvSpPr>
        <p:spPr bwMode="auto">
          <a:xfrm>
            <a:off x="3990975" y="4849813"/>
            <a:ext cx="1295400" cy="576262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</a:rPr>
              <a:t>Спецификация</a:t>
            </a:r>
          </a:p>
        </p:txBody>
      </p:sp>
      <p:sp>
        <p:nvSpPr>
          <p:cNvPr id="5137" name="Прямоугольник 120"/>
          <p:cNvSpPr>
            <a:spLocks noChangeArrowheads="1"/>
          </p:cNvSpPr>
          <p:nvPr/>
        </p:nvSpPr>
        <p:spPr bwMode="auto">
          <a:xfrm>
            <a:off x="2989263" y="3957638"/>
            <a:ext cx="1295400" cy="576262"/>
          </a:xfrm>
          <a:prstGeom prst="rect">
            <a:avLst/>
          </a:prstGeom>
          <a:solidFill>
            <a:srgbClr val="00B0F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</a:rPr>
              <a:t>Рамочный договор</a:t>
            </a:r>
          </a:p>
        </p:txBody>
      </p:sp>
      <p:sp>
        <p:nvSpPr>
          <p:cNvPr id="5138" name="TextBox 121"/>
          <p:cNvSpPr txBox="1">
            <a:spLocks noChangeArrowheads="1"/>
          </p:cNvSpPr>
          <p:nvPr/>
        </p:nvSpPr>
        <p:spPr bwMode="auto">
          <a:xfrm>
            <a:off x="2844801" y="2438401"/>
            <a:ext cx="26638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u="sng">
                <a:solidFill>
                  <a:schemeClr val="tx1"/>
                </a:solidFill>
              </a:rPr>
              <a:t>Вид соглашения</a:t>
            </a:r>
          </a:p>
        </p:txBody>
      </p:sp>
      <p:sp>
        <p:nvSpPr>
          <p:cNvPr id="5139" name="Прямоугольник 93"/>
          <p:cNvSpPr>
            <a:spLocks noChangeArrowheads="1"/>
          </p:cNvSpPr>
          <p:nvPr/>
        </p:nvSpPr>
        <p:spPr bwMode="auto">
          <a:xfrm>
            <a:off x="2844801" y="2849563"/>
            <a:ext cx="2663825" cy="2740025"/>
          </a:xfrm>
          <a:prstGeom prst="rect">
            <a:avLst/>
          </a:prstGeom>
          <a:solidFill>
            <a:srgbClr val="F9E383">
              <a:alpha val="0"/>
            </a:srgbClr>
          </a:solidFill>
          <a:ln w="3175" algn="ctr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359525" y="2751138"/>
            <a:ext cx="3481388" cy="2838450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rgbClr val="808080"/>
                </a:solidFill>
              </a:rPr>
              <a:t>Объект залога</a:t>
            </a:r>
          </a:p>
          <a:p>
            <a:pPr lvl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Банковская гарантия / Аккредитив</a:t>
            </a:r>
          </a:p>
          <a:p>
            <a:pPr lvl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Номенклатура</a:t>
            </a:r>
          </a:p>
          <a:p>
            <a:pPr lvl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</a:t>
            </a:r>
            <a:r>
              <a:rPr lang="ru-RU" sz="1200" dirty="0" err="1">
                <a:solidFill>
                  <a:srgbClr val="808080"/>
                </a:solidFill>
              </a:rPr>
              <a:t>Внеоборотный</a:t>
            </a:r>
            <a:r>
              <a:rPr lang="ru-RU" sz="1200" dirty="0">
                <a:solidFill>
                  <a:srgbClr val="808080"/>
                </a:solidFill>
              </a:rPr>
              <a:t> актив</a:t>
            </a:r>
          </a:p>
          <a:p>
            <a:pPr lvl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808080"/>
                </a:solidFill>
              </a:rPr>
              <a:t> Ценные бумаги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b="1" dirty="0">
                <a:solidFill>
                  <a:srgbClr val="808080"/>
                </a:solidFill>
              </a:rPr>
              <a:t> Поручители (третьи лица) 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b="1" dirty="0">
                <a:solidFill>
                  <a:srgbClr val="808080"/>
                </a:solidFill>
              </a:rPr>
              <a:t> </a:t>
            </a:r>
            <a:r>
              <a:rPr lang="ru-RU" sz="1200" b="1" dirty="0" err="1">
                <a:solidFill>
                  <a:srgbClr val="808080"/>
                </a:solidFill>
              </a:rPr>
              <a:t>Ковенанты</a:t>
            </a:r>
            <a:r>
              <a:rPr lang="ru-RU" sz="1200" b="1" dirty="0">
                <a:solidFill>
                  <a:srgbClr val="808080"/>
                </a:solidFill>
              </a:rPr>
              <a:t> </a:t>
            </a:r>
            <a:r>
              <a:rPr lang="ru-RU" sz="1200" dirty="0">
                <a:solidFill>
                  <a:srgbClr val="808080"/>
                </a:solidFill>
              </a:rPr>
              <a:t>(активные / пассивные)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b="1" dirty="0">
                <a:solidFill>
                  <a:srgbClr val="808080"/>
                </a:solidFill>
              </a:rPr>
              <a:t> Договор страхования</a:t>
            </a:r>
          </a:p>
        </p:txBody>
      </p:sp>
      <p:sp>
        <p:nvSpPr>
          <p:cNvPr id="5141" name="TextBox 33"/>
          <p:cNvSpPr txBox="1">
            <a:spLocks noChangeArrowheads="1"/>
          </p:cNvSpPr>
          <p:nvPr/>
        </p:nvSpPr>
        <p:spPr bwMode="auto">
          <a:xfrm>
            <a:off x="6348413" y="2438401"/>
            <a:ext cx="25483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u="sng">
                <a:solidFill>
                  <a:schemeClr val="tx1"/>
                </a:solidFill>
              </a:rPr>
              <a:t>Обеспечение и страхование</a:t>
            </a:r>
          </a:p>
        </p:txBody>
      </p:sp>
      <p:sp>
        <p:nvSpPr>
          <p:cNvPr id="2" name="Стрелка влево 1"/>
          <p:cNvSpPr/>
          <p:nvPr/>
        </p:nvSpPr>
        <p:spPr bwMode="auto">
          <a:xfrm>
            <a:off x="5724526" y="3759201"/>
            <a:ext cx="288925" cy="411163"/>
          </a:xfrm>
          <a:prstGeom prst="leftArrow">
            <a:avLst/>
          </a:prstGeom>
          <a:solidFill>
            <a:srgbClr val="CC9900">
              <a:alpha val="50000"/>
            </a:srgb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514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9" y="5864226"/>
            <a:ext cx="320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5075239" y="5799139"/>
            <a:ext cx="2185987" cy="515937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808080"/>
                </a:solidFill>
              </a:rPr>
              <a:t>Отчет по связанным договорам</a:t>
            </a:r>
          </a:p>
        </p:txBody>
      </p:sp>
    </p:spTree>
    <p:extLst>
      <p:ext uri="{BB962C8B-B14F-4D97-AF65-F5344CB8AC3E}">
        <p14:creationId xmlns:p14="http://schemas.microsoft.com/office/powerpoint/2010/main" val="11461610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6635750" y="188914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>
          <a:xfrm>
            <a:off x="3216276" y="152400"/>
            <a:ext cx="5616575" cy="1081088"/>
          </a:xfrm>
        </p:spPr>
        <p:txBody>
          <a:bodyPr/>
          <a:lstStyle/>
          <a:p>
            <a:r>
              <a:rPr lang="ru-RU" altLang="ru-RU"/>
              <a:t>Исполнение договора</a:t>
            </a:r>
          </a:p>
        </p:txBody>
      </p:sp>
      <p:sp>
        <p:nvSpPr>
          <p:cNvPr id="8198" name="Прямоугольник 19"/>
          <p:cNvSpPr>
            <a:spLocks noChangeArrowheads="1"/>
          </p:cNvSpPr>
          <p:nvPr/>
        </p:nvSpPr>
        <p:spPr bwMode="auto">
          <a:xfrm>
            <a:off x="3720877" y="1322389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Ввод договора</a:t>
            </a:r>
          </a:p>
        </p:txBody>
      </p:sp>
      <p:sp>
        <p:nvSpPr>
          <p:cNvPr id="8199" name="Прямоугольник 19"/>
          <p:cNvSpPr>
            <a:spLocks noChangeArrowheads="1"/>
          </p:cNvSpPr>
          <p:nvPr/>
        </p:nvSpPr>
        <p:spPr bwMode="auto">
          <a:xfrm>
            <a:off x="5448077" y="1322389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</a:rPr>
              <a:t>Исполнение договора</a:t>
            </a:r>
          </a:p>
        </p:txBody>
      </p:sp>
      <p:cxnSp>
        <p:nvCxnSpPr>
          <p:cNvPr id="8201" name="Прямая со стрелкой 39"/>
          <p:cNvCxnSpPr>
            <a:cxnSpLocks noChangeShapeType="1"/>
            <a:stCxn id="8198" idx="3"/>
            <a:endCxn id="8199" idx="1"/>
          </p:cNvCxnSpPr>
          <p:nvPr/>
        </p:nvCxnSpPr>
        <p:spPr bwMode="auto">
          <a:xfrm>
            <a:off x="5016277" y="1609725"/>
            <a:ext cx="431800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Прямая со стрелкой 39"/>
          <p:cNvCxnSpPr>
            <a:cxnSpLocks noChangeShapeType="1"/>
            <a:stCxn id="8199" idx="3"/>
            <a:endCxn id="8203" idx="1"/>
          </p:cNvCxnSpPr>
          <p:nvPr/>
        </p:nvCxnSpPr>
        <p:spPr bwMode="auto">
          <a:xfrm>
            <a:off x="6743478" y="1609725"/>
            <a:ext cx="433387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3" name="Прямоугольник 19"/>
          <p:cNvSpPr>
            <a:spLocks noChangeArrowheads="1"/>
          </p:cNvSpPr>
          <p:nvPr/>
        </p:nvSpPr>
        <p:spPr bwMode="auto">
          <a:xfrm>
            <a:off x="7176864" y="1322389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Анализ исполнения</a:t>
            </a:r>
          </a:p>
        </p:txBody>
      </p:sp>
      <p:sp>
        <p:nvSpPr>
          <p:cNvPr id="8204" name="Прямоугольник 42"/>
          <p:cNvSpPr>
            <a:spLocks noChangeArrowheads="1"/>
          </p:cNvSpPr>
          <p:nvPr/>
        </p:nvSpPr>
        <p:spPr bwMode="auto">
          <a:xfrm>
            <a:off x="5449664" y="1304926"/>
            <a:ext cx="1295400" cy="574675"/>
          </a:xfrm>
          <a:prstGeom prst="rect">
            <a:avLst/>
          </a:prstGeom>
          <a:solidFill>
            <a:srgbClr val="F9E383">
              <a:alpha val="0"/>
            </a:srgbClr>
          </a:solidFill>
          <a:ln w="44450" algn="ctr">
            <a:solidFill>
              <a:srgbClr val="FC6E5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65" name="Прямоугольник 19"/>
          <p:cNvSpPr>
            <a:spLocks noChangeArrowheads="1"/>
          </p:cNvSpPr>
          <p:nvPr/>
        </p:nvSpPr>
        <p:spPr bwMode="auto">
          <a:xfrm>
            <a:off x="2808289" y="2284414"/>
            <a:ext cx="1800225" cy="45878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Просроченная задолженность</a:t>
            </a:r>
          </a:p>
        </p:txBody>
      </p:sp>
      <p:sp>
        <p:nvSpPr>
          <p:cNvPr id="69" name="Прямоугольник 19"/>
          <p:cNvSpPr>
            <a:spLocks noChangeArrowheads="1"/>
          </p:cNvSpPr>
          <p:nvPr/>
        </p:nvSpPr>
        <p:spPr bwMode="auto">
          <a:xfrm>
            <a:off x="5159376" y="2273300"/>
            <a:ext cx="1800225" cy="469900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Отклонение с фактом</a:t>
            </a:r>
          </a:p>
        </p:txBody>
      </p:sp>
      <p:sp>
        <p:nvSpPr>
          <p:cNvPr id="71" name="Прямоугольник 19"/>
          <p:cNvSpPr>
            <a:spLocks noChangeArrowheads="1"/>
          </p:cNvSpPr>
          <p:nvPr/>
        </p:nvSpPr>
        <p:spPr bwMode="auto">
          <a:xfrm>
            <a:off x="7559676" y="2284413"/>
            <a:ext cx="1800225" cy="469900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Плановые операции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2735264" y="2924175"/>
            <a:ext cx="2352675" cy="865188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Погасить целиком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Погасить выделенные позиции</a:t>
            </a: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5087939" y="2924175"/>
            <a:ext cx="2351087" cy="865188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Редактировать график (перенос просроченных дат вперед)</a:t>
            </a:r>
          </a:p>
          <a:p>
            <a:pPr>
              <a:defRPr/>
            </a:pP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7488239" y="2924175"/>
            <a:ext cx="2352675" cy="865188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Создать / актуализировать заявки на оплату</a:t>
            </a:r>
          </a:p>
          <a:p>
            <a:pPr>
              <a:defRPr/>
            </a:pPr>
            <a:r>
              <a:rPr lang="ru-RU" sz="1200" dirty="0">
                <a:solidFill>
                  <a:srgbClr val="808080"/>
                </a:solidFill>
              </a:rPr>
              <a:t> Редактировать график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2747964" y="5157788"/>
            <a:ext cx="6696075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Прямоугольник 101"/>
          <p:cNvSpPr>
            <a:spLocks noChangeArrowheads="1"/>
          </p:cNvSpPr>
          <p:nvPr/>
        </p:nvSpPr>
        <p:spPr bwMode="auto">
          <a:xfrm>
            <a:off x="3384550" y="5384801"/>
            <a:ext cx="6072188" cy="252413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808080"/>
                </a:solidFill>
              </a:rPr>
              <a:t>Отбор по менеджеру договора / по организации / по контрагенту / по горизонту</a:t>
            </a:r>
          </a:p>
        </p:txBody>
      </p:sp>
      <p:pic>
        <p:nvPicPr>
          <p:cNvPr id="821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4" y="5303839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Группа 104"/>
          <p:cNvGrpSpPr>
            <a:grpSpLocks/>
          </p:cNvGrpSpPr>
          <p:nvPr/>
        </p:nvGrpSpPr>
        <p:grpSpPr bwMode="auto">
          <a:xfrm>
            <a:off x="2904050" y="5762601"/>
            <a:ext cx="288000" cy="348601"/>
            <a:chOff x="664185" y="5349231"/>
            <a:chExt cx="1225550" cy="1504568"/>
          </a:xfrm>
          <a:effectLst>
            <a:outerShdw dist="50800" dir="5400000" sx="1000" sy="1000" algn="ctr" rotWithShape="0">
              <a:srgbClr val="000000">
                <a:alpha val="43137"/>
              </a:srgbClr>
            </a:outerShdw>
          </a:effectLst>
        </p:grpSpPr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85" y="5349231"/>
              <a:ext cx="1225550" cy="124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883912" y="5724686"/>
              <a:ext cx="786101" cy="112911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21540000" lon="0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endParaRPr lang="ru-RU" sz="1100" b="1" dirty="0">
                <a:solidFill>
                  <a:srgbClr val="808080"/>
                </a:solidFill>
              </a:endParaRPr>
            </a:p>
          </p:txBody>
        </p:sp>
      </p:grpSp>
      <p:sp>
        <p:nvSpPr>
          <p:cNvPr id="109" name="Прямоугольник 108"/>
          <p:cNvSpPr>
            <a:spLocks noChangeArrowheads="1"/>
          </p:cNvSpPr>
          <p:nvPr/>
        </p:nvSpPr>
        <p:spPr bwMode="auto">
          <a:xfrm>
            <a:off x="3408364" y="5762626"/>
            <a:ext cx="6072187" cy="252413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808080"/>
                </a:solidFill>
              </a:rPr>
              <a:t>Регламентное задание: формирование заявок по графикам оплат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 bwMode="auto">
          <a:xfrm>
            <a:off x="2747964" y="3933825"/>
            <a:ext cx="6696075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Прямоугольник 110"/>
          <p:cNvSpPr>
            <a:spLocks noChangeArrowheads="1"/>
          </p:cNvSpPr>
          <p:nvPr/>
        </p:nvSpPr>
        <p:spPr bwMode="auto">
          <a:xfrm>
            <a:off x="3143250" y="4508501"/>
            <a:ext cx="1081088" cy="555625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808080"/>
                </a:solidFill>
              </a:rPr>
              <a:t>СРОЧНО ОПЛАТИТЬ</a:t>
            </a:r>
          </a:p>
        </p:txBody>
      </p:sp>
      <p:sp>
        <p:nvSpPr>
          <p:cNvPr id="112" name="Прямоугольник 111"/>
          <p:cNvSpPr>
            <a:spLocks noChangeArrowheads="1"/>
          </p:cNvSpPr>
          <p:nvPr/>
        </p:nvSpPr>
        <p:spPr bwMode="auto">
          <a:xfrm>
            <a:off x="5159376" y="4538663"/>
            <a:ext cx="1768475" cy="495300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808080"/>
                </a:solidFill>
              </a:rPr>
              <a:t>АКТУАЛИЗИРОВАТЬ</a:t>
            </a:r>
          </a:p>
        </p:txBody>
      </p:sp>
      <p:sp>
        <p:nvSpPr>
          <p:cNvPr id="113" name="Прямоугольник 112"/>
          <p:cNvSpPr>
            <a:spLocks noChangeArrowheads="1"/>
          </p:cNvSpPr>
          <p:nvPr/>
        </p:nvSpPr>
        <p:spPr bwMode="auto">
          <a:xfrm>
            <a:off x="7896226" y="4538663"/>
            <a:ext cx="1031875" cy="495300"/>
          </a:xfrm>
          <a:prstGeom prst="rect">
            <a:avLst/>
          </a:prstGeom>
          <a:solidFill>
            <a:schemeClr val="bg1">
              <a:alpha val="30000"/>
            </a:schemeClr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808080"/>
                </a:solidFill>
              </a:rPr>
              <a:t>ЖДАТЬ </a:t>
            </a:r>
            <a:r>
              <a:rPr lang="en-US" sz="1200" b="1" dirty="0">
                <a:solidFill>
                  <a:srgbClr val="808080"/>
                </a:solidFill>
              </a:rPr>
              <a:t>/</a:t>
            </a:r>
            <a:r>
              <a:rPr lang="ru-RU" sz="1200" b="1" dirty="0">
                <a:solidFill>
                  <a:srgbClr val="808080"/>
                </a:solidFill>
              </a:rPr>
              <a:t> ОПЛАТИТЬ</a:t>
            </a:r>
          </a:p>
        </p:txBody>
      </p:sp>
      <p:sp>
        <p:nvSpPr>
          <p:cNvPr id="114" name="Стрелка влево 113"/>
          <p:cNvSpPr/>
          <p:nvPr/>
        </p:nvSpPr>
        <p:spPr bwMode="auto">
          <a:xfrm rot="16200000">
            <a:off x="3446464" y="4025901"/>
            <a:ext cx="287337" cy="411163"/>
          </a:xfrm>
          <a:prstGeom prst="leftArrow">
            <a:avLst/>
          </a:prstGeom>
          <a:solidFill>
            <a:srgbClr val="CC9900">
              <a:alpha val="50000"/>
            </a:srgb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15" name="Стрелка влево 114"/>
          <p:cNvSpPr/>
          <p:nvPr/>
        </p:nvSpPr>
        <p:spPr bwMode="auto">
          <a:xfrm rot="16200000">
            <a:off x="5797551" y="4025901"/>
            <a:ext cx="287337" cy="411162"/>
          </a:xfrm>
          <a:prstGeom prst="leftArrow">
            <a:avLst/>
          </a:prstGeom>
          <a:solidFill>
            <a:srgbClr val="CC9900">
              <a:alpha val="50000"/>
            </a:srgb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20" name="Стрелка влево 119"/>
          <p:cNvSpPr/>
          <p:nvPr/>
        </p:nvSpPr>
        <p:spPr bwMode="auto">
          <a:xfrm rot="16200000">
            <a:off x="8104982" y="4009232"/>
            <a:ext cx="288925" cy="411162"/>
          </a:xfrm>
          <a:prstGeom prst="leftArrow">
            <a:avLst/>
          </a:prstGeom>
          <a:solidFill>
            <a:srgbClr val="CC9900">
              <a:alpha val="50000"/>
            </a:srgb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839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9"/>
          <p:cNvSpPr>
            <a:spLocks noChangeArrowheads="1"/>
          </p:cNvSpPr>
          <p:nvPr/>
        </p:nvSpPr>
        <p:spPr bwMode="auto">
          <a:xfrm>
            <a:off x="4942880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Исполнение договора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Два подхода к исполнению графиков расчетов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714491"/>
              </p:ext>
            </p:extLst>
          </p:nvPr>
        </p:nvGraphicFramePr>
        <p:xfrm>
          <a:off x="407368" y="2754071"/>
          <a:ext cx="10657184" cy="2331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05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C6E51"/>
                          </a:solidFill>
                        </a:rPr>
                        <a:t>Создание</a:t>
                      </a:r>
                      <a:r>
                        <a:rPr lang="ru-RU" sz="1800" baseline="0" dirty="0">
                          <a:solidFill>
                            <a:srgbClr val="FC6E51"/>
                          </a:solidFill>
                        </a:rPr>
                        <a:t> заявок</a:t>
                      </a:r>
                      <a:endParaRPr lang="ru-RU" sz="1800" dirty="0">
                        <a:solidFill>
                          <a:srgbClr val="FC6E51"/>
                        </a:solidFill>
                      </a:endParaRPr>
                    </a:p>
                  </a:txBody>
                  <a:tcPr marL="68562" marR="68562" marT="34281" marB="3428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C6E51"/>
                          </a:solidFill>
                        </a:rPr>
                        <a:t>Создание</a:t>
                      </a:r>
                      <a:r>
                        <a:rPr lang="ru-RU" sz="1800" baseline="0" dirty="0">
                          <a:solidFill>
                            <a:srgbClr val="FC6E51"/>
                          </a:solidFill>
                        </a:rPr>
                        <a:t> позиций и контроль лимитов</a:t>
                      </a:r>
                      <a:endParaRPr lang="ru-RU" sz="1800" dirty="0">
                        <a:solidFill>
                          <a:srgbClr val="FC6E51"/>
                        </a:solidFill>
                      </a:endParaRPr>
                    </a:p>
                  </a:txBody>
                  <a:tcPr marL="68562" marR="68562" marT="34281" marB="3428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0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808080"/>
                          </a:solidFill>
                        </a:rPr>
                        <a:t>Контроль лимитов по каждой операции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808080"/>
                          </a:solidFill>
                        </a:rPr>
                        <a:t>Согласование каждой операции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808080"/>
                          </a:solidFill>
                        </a:rPr>
                        <a:t>Заявки обновляются</a:t>
                      </a:r>
                      <a:r>
                        <a:rPr lang="ru-RU" sz="1800" baseline="0" dirty="0">
                          <a:solidFill>
                            <a:srgbClr val="808080"/>
                          </a:solidFill>
                        </a:rPr>
                        <a:t> по расписанию</a:t>
                      </a:r>
                      <a:endParaRPr lang="ru-RU" sz="1800" dirty="0">
                        <a:solidFill>
                          <a:srgbClr val="80808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808080"/>
                        </a:solidFill>
                      </a:endParaRPr>
                    </a:p>
                  </a:txBody>
                  <a:tcPr marL="68562" marR="68562" marT="34281" marB="34281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808080"/>
                          </a:solidFill>
                        </a:rPr>
                        <a:t>Контролируется весь график</a:t>
                      </a:r>
                      <a:r>
                        <a:rPr lang="ru-RU" sz="1800" baseline="0" dirty="0">
                          <a:solidFill>
                            <a:srgbClr val="808080"/>
                          </a:solidFill>
                        </a:rPr>
                        <a:t> расчетов</a:t>
                      </a:r>
                      <a:endParaRPr lang="ru-RU" sz="1800" dirty="0">
                        <a:solidFill>
                          <a:srgbClr val="80808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808080"/>
                          </a:solidFill>
                        </a:rPr>
                        <a:t>Согласование сделки в целом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808080"/>
                          </a:solidFill>
                        </a:rPr>
                        <a:t>Онлайн-обновление платежной</a:t>
                      </a:r>
                      <a:r>
                        <a:rPr lang="ru-RU" sz="1800" baseline="0" dirty="0">
                          <a:solidFill>
                            <a:srgbClr val="808080"/>
                          </a:solidFill>
                        </a:rPr>
                        <a:t> позиции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808080"/>
                        </a:solidFill>
                      </a:endParaRPr>
                    </a:p>
                  </a:txBody>
                  <a:tcPr marL="68562" marR="68562" marT="34281" marB="3428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479376" y="4883270"/>
            <a:ext cx="809879" cy="483395"/>
          </a:xfrm>
          <a:prstGeom prst="flowChartDocumen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050" b="1" dirty="0">
                <a:solidFill>
                  <a:srgbClr val="808080"/>
                </a:solidFill>
                <a:cs typeface="Tahoma" panose="020B0604030504040204" pitchFamily="34" charset="0"/>
              </a:rPr>
              <a:t>График расчетов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560396" y="4883270"/>
            <a:ext cx="863196" cy="483395"/>
          </a:xfrm>
          <a:prstGeom prst="flowChartDocumen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05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Заявки на оплату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70718" y="4437112"/>
            <a:ext cx="1023595" cy="464917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05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Контроль лимитов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68465" y="5556533"/>
            <a:ext cx="1023596" cy="464917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05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Позиции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56288" y="5556532"/>
            <a:ext cx="1103608" cy="464917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05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Исполнение</a:t>
            </a:r>
          </a:p>
        </p:txBody>
      </p:sp>
      <p:cxnSp>
        <p:nvCxnSpPr>
          <p:cNvPr id="11" name="Прямая со стрелкой 4"/>
          <p:cNvCxnSpPr>
            <a:stCxn id="6" idx="3"/>
            <a:endCxn id="7" idx="1"/>
          </p:cNvCxnSpPr>
          <p:nvPr/>
        </p:nvCxnSpPr>
        <p:spPr>
          <a:xfrm>
            <a:off x="1289255" y="5124968"/>
            <a:ext cx="271141" cy="0"/>
          </a:xfrm>
          <a:prstGeom prst="straightConnector1">
            <a:avLst/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4"/>
          <p:cNvCxnSpPr>
            <a:stCxn id="7" idx="3"/>
            <a:endCxn id="8" idx="1"/>
          </p:cNvCxnSpPr>
          <p:nvPr/>
        </p:nvCxnSpPr>
        <p:spPr>
          <a:xfrm flipV="1">
            <a:off x="2423592" y="4669571"/>
            <a:ext cx="447126" cy="455397"/>
          </a:xfrm>
          <a:prstGeom prst="bentConnector3">
            <a:avLst>
              <a:gd name="adj1" fmla="val 50000"/>
            </a:avLst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4"/>
          <p:cNvCxnSpPr>
            <a:stCxn id="7" idx="3"/>
            <a:endCxn id="9" idx="1"/>
          </p:cNvCxnSpPr>
          <p:nvPr/>
        </p:nvCxnSpPr>
        <p:spPr>
          <a:xfrm>
            <a:off x="2423592" y="5124968"/>
            <a:ext cx="444873" cy="664024"/>
          </a:xfrm>
          <a:prstGeom prst="bentConnector3">
            <a:avLst>
              <a:gd name="adj1" fmla="val 50000"/>
            </a:avLst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4"/>
          <p:cNvCxnSpPr>
            <a:stCxn id="9" idx="3"/>
            <a:endCxn id="10" idx="1"/>
          </p:cNvCxnSpPr>
          <p:nvPr/>
        </p:nvCxnSpPr>
        <p:spPr>
          <a:xfrm flipV="1">
            <a:off x="3892061" y="5788991"/>
            <a:ext cx="164227" cy="1"/>
          </a:xfrm>
          <a:prstGeom prst="straightConnector1">
            <a:avLst/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документ 25"/>
          <p:cNvSpPr/>
          <p:nvPr/>
        </p:nvSpPr>
        <p:spPr>
          <a:xfrm>
            <a:off x="5807968" y="4894960"/>
            <a:ext cx="809879" cy="483395"/>
          </a:xfrm>
          <a:prstGeom prst="flowChartDocument">
            <a:avLst/>
          </a:prstGeom>
          <a:solidFill>
            <a:srgbClr val="DBFDAA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050" b="1" dirty="0">
                <a:solidFill>
                  <a:srgbClr val="808080"/>
                </a:solidFill>
                <a:cs typeface="Tahoma" panose="020B0604030504040204" pitchFamily="34" charset="0"/>
              </a:rPr>
              <a:t>График расчетов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90241" y="4448802"/>
            <a:ext cx="976030" cy="464917"/>
          </a:xfrm>
          <a:prstGeom prst="roundRect">
            <a:avLst/>
          </a:prstGeom>
          <a:solidFill>
            <a:srgbClr val="DBFDAA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05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Контроль лимитов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87989" y="5568224"/>
            <a:ext cx="976030" cy="464917"/>
          </a:xfrm>
          <a:prstGeom prst="roundRect">
            <a:avLst/>
          </a:prstGeom>
          <a:solidFill>
            <a:srgbClr val="DBFDAA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05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Позиции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82295" y="5561341"/>
            <a:ext cx="1104564" cy="464917"/>
          </a:xfrm>
          <a:prstGeom prst="roundRect">
            <a:avLst/>
          </a:prstGeom>
          <a:solidFill>
            <a:srgbClr val="DBFDAA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05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Исполнение</a:t>
            </a:r>
          </a:p>
        </p:txBody>
      </p:sp>
      <p:cxnSp>
        <p:nvCxnSpPr>
          <p:cNvPr id="32" name="Прямая со стрелкой 4"/>
          <p:cNvCxnSpPr>
            <a:stCxn id="26" idx="3"/>
            <a:endCxn id="28" idx="1"/>
          </p:cNvCxnSpPr>
          <p:nvPr/>
        </p:nvCxnSpPr>
        <p:spPr>
          <a:xfrm flipV="1">
            <a:off x="6617847" y="4681261"/>
            <a:ext cx="572395" cy="455397"/>
          </a:xfrm>
          <a:prstGeom prst="bentConnector3">
            <a:avLst>
              <a:gd name="adj1" fmla="val 50000"/>
            </a:avLst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4"/>
          <p:cNvCxnSpPr>
            <a:stCxn id="26" idx="3"/>
            <a:endCxn id="29" idx="1"/>
          </p:cNvCxnSpPr>
          <p:nvPr/>
        </p:nvCxnSpPr>
        <p:spPr>
          <a:xfrm>
            <a:off x="6617847" y="5136658"/>
            <a:ext cx="570143" cy="664025"/>
          </a:xfrm>
          <a:prstGeom prst="bentConnector3">
            <a:avLst>
              <a:gd name="adj1" fmla="val 50000"/>
            </a:avLst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4"/>
          <p:cNvCxnSpPr>
            <a:stCxn id="29" idx="3"/>
            <a:endCxn id="30" idx="1"/>
          </p:cNvCxnSpPr>
          <p:nvPr/>
        </p:nvCxnSpPr>
        <p:spPr>
          <a:xfrm flipV="1">
            <a:off x="8164019" y="5793800"/>
            <a:ext cx="218276" cy="6883"/>
          </a:xfrm>
          <a:prstGeom prst="straightConnector1">
            <a:avLst/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215680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Ввод договора</a:t>
            </a:r>
          </a:p>
        </p:txBody>
      </p:sp>
      <p:sp>
        <p:nvSpPr>
          <p:cNvPr id="21" name="Прямоугольник 42"/>
          <p:cNvSpPr>
            <a:spLocks noChangeArrowheads="1"/>
          </p:cNvSpPr>
          <p:nvPr/>
        </p:nvSpPr>
        <p:spPr bwMode="auto">
          <a:xfrm>
            <a:off x="4942880" y="1447187"/>
            <a:ext cx="1295400" cy="543874"/>
          </a:xfrm>
          <a:prstGeom prst="rect">
            <a:avLst/>
          </a:prstGeom>
          <a:solidFill>
            <a:srgbClr val="F9E383">
              <a:alpha val="0"/>
            </a:srgbClr>
          </a:solidFill>
          <a:ln w="44450" algn="ctr">
            <a:solidFill>
              <a:srgbClr val="FC6E5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39"/>
          <p:cNvCxnSpPr>
            <a:cxnSpLocks noChangeShapeType="1"/>
            <a:stCxn id="20" idx="3"/>
            <a:endCxn id="22" idx="1"/>
          </p:cNvCxnSpPr>
          <p:nvPr/>
        </p:nvCxnSpPr>
        <p:spPr bwMode="auto">
          <a:xfrm>
            <a:off x="4511080" y="1725613"/>
            <a:ext cx="431800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39"/>
          <p:cNvCxnSpPr>
            <a:cxnSpLocks noChangeShapeType="1"/>
            <a:stCxn id="22" idx="3"/>
            <a:endCxn id="25" idx="1"/>
          </p:cNvCxnSpPr>
          <p:nvPr/>
        </p:nvCxnSpPr>
        <p:spPr bwMode="auto">
          <a:xfrm>
            <a:off x="6238281" y="1725613"/>
            <a:ext cx="433387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Прямоугольник 19"/>
          <p:cNvSpPr>
            <a:spLocks noChangeArrowheads="1"/>
          </p:cNvSpPr>
          <p:nvPr/>
        </p:nvSpPr>
        <p:spPr bwMode="auto">
          <a:xfrm>
            <a:off x="6671667" y="143827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Анализ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2827246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1_1409_Шаблон">
  <a:themeElements>
    <a:clrScheme name="Другая 1">
      <a:dk1>
        <a:srgbClr val="7F7F7F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60167</TotalTime>
  <Words>2604</Words>
  <Application>Microsoft Office PowerPoint</Application>
  <PresentationFormat>Широкоэкранный</PresentationFormat>
  <Paragraphs>582</Paragraphs>
  <Slides>68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2" baseType="lpstr">
      <vt:lpstr>Arial</vt:lpstr>
      <vt:lpstr>Times New Roman</vt:lpstr>
      <vt:lpstr>Wingdings</vt:lpstr>
      <vt:lpstr>1_1409_Шаблон</vt:lpstr>
      <vt:lpstr>Презентация PowerPoint</vt:lpstr>
      <vt:lpstr>Процесс: управление финансовыми договорами</vt:lpstr>
      <vt:lpstr>ФИНАНСОВЫЕ ДОГОВОРЫ ОБЩАЯ АРХИТЕКТУРА </vt:lpstr>
      <vt:lpstr>Финансовые инструменты</vt:lpstr>
      <vt:lpstr>Общая архитектура договоров</vt:lpstr>
      <vt:lpstr>Документ и справочник</vt:lpstr>
      <vt:lpstr>Связи между договорами</vt:lpstr>
      <vt:lpstr>Исполнение договора</vt:lpstr>
      <vt:lpstr>Два подхода к исполнению графиков расчетов</vt:lpstr>
      <vt:lpstr>Анализ исполнения договора</vt:lpstr>
      <vt:lpstr>КРЕДИТЫ, КРЕДИТНЫЕ ЛИНИИ, ЗАЙМЫ </vt:lpstr>
      <vt:lpstr>Кредит. Основная форма договора</vt:lpstr>
      <vt:lpstr>Кредит. Основная форма договора</vt:lpstr>
      <vt:lpstr>Параметры расчета процентов</vt:lpstr>
      <vt:lpstr>Параметры расчета процентов:  Периодичность начисления и уплаты</vt:lpstr>
      <vt:lpstr>Обеспечение и ковенанты</vt:lpstr>
      <vt:lpstr>Управление ковенантами</vt:lpstr>
      <vt:lpstr>Отличия формы транша</vt:lpstr>
      <vt:lpstr>Страница «Планирование и учет»</vt:lpstr>
      <vt:lpstr>Страница «График расчетов»</vt:lpstr>
      <vt:lpstr>Загрузка графика</vt:lpstr>
      <vt:lpstr>Кредитная линия. Анализ графика.  Сводный график (по всем траншам)</vt:lpstr>
      <vt:lpstr>Внутригрупповые займы</vt:lpstr>
      <vt:lpstr>Планирование операций с кредитами и займами из платежного календаря </vt:lpstr>
      <vt:lpstr>Распределение кредита по ДЗО</vt:lpstr>
      <vt:lpstr>Загрузка индикаторов MosPrime</vt:lpstr>
      <vt:lpstr>ДЕПОЗИТ </vt:lpstr>
      <vt:lpstr>Особенности расчета процентов</vt:lpstr>
      <vt:lpstr>Депозит. График расчетов </vt:lpstr>
      <vt:lpstr>МИНИМАЛЬНЫЙ НЕСНИЖАЕМЫЙ ОСТАТОК НА БАНКОВСКОМ СЧЕТЕ </vt:lpstr>
      <vt:lpstr>Презентация PowerPoint</vt:lpstr>
      <vt:lpstr>Презентация PowerPoint</vt:lpstr>
      <vt:lpstr>Минимальные неснижаемые остатки. Отображение в платежном календаре </vt:lpstr>
      <vt:lpstr>ОВЕРДРАФТ </vt:lpstr>
      <vt:lpstr>Договор овердрафта </vt:lpstr>
      <vt:lpstr>Овердрафт. Настройка инструмента  </vt:lpstr>
      <vt:lpstr>Отображение в платежном календаре </vt:lpstr>
      <vt:lpstr>КРЕДИТНЫЙ ЛИМИТ ЛИМИТ РАЗМЕЩЕНИЯ СРЕДСТВ </vt:lpstr>
      <vt:lpstr>Кредитный лимит</vt:lpstr>
      <vt:lpstr>Лимиты размещения средств</vt:lpstr>
      <vt:lpstr>ЦЕННЫЕ БУМАГИ </vt:lpstr>
      <vt:lpstr>Операции с ценными бумагами</vt:lpstr>
      <vt:lpstr>Облигации</vt:lpstr>
      <vt:lpstr>Отражение векселей</vt:lpstr>
      <vt:lpstr>ДОГОВОРЫ ОБЕСПЕЧЕНИЯ </vt:lpstr>
      <vt:lpstr>Аккредитив выданный</vt:lpstr>
      <vt:lpstr>Аккредитивы. Отражение в системе. Основные данные договора</vt:lpstr>
      <vt:lpstr>Аккредитивы. Отражение в системе. Данные графика: расчет комиссии за открытие</vt:lpstr>
      <vt:lpstr>Банковская гарантия выданная. Покупка товара с отсрочкой платежа.</vt:lpstr>
      <vt:lpstr>Банковские гарантии. Отражение в системе. Основные данные договора</vt:lpstr>
      <vt:lpstr>Банковские гарантии. Отражение в системе. Действующий график.</vt:lpstr>
      <vt:lpstr>Обеспечение</vt:lpstr>
      <vt:lpstr>Договор вида «Залоги и поручительство» </vt:lpstr>
      <vt:lpstr>Обеспечение третьих лиц </vt:lpstr>
      <vt:lpstr>Договор страхования </vt:lpstr>
      <vt:lpstr>ПРОИЗВОДНЫЕ  ФИНАНСОВЫЕ ИНСТРУМЕНТЫ </vt:lpstr>
      <vt:lpstr>Деривативы как инструмент воздействия на риски</vt:lpstr>
      <vt:lpstr>Валютный форвард</vt:lpstr>
      <vt:lpstr>Хеджирование валютных рисков: Валютный своп</vt:lpstr>
      <vt:lpstr>Валютный своп</vt:lpstr>
      <vt:lpstr>Процентный своп (IRS)</vt:lpstr>
      <vt:lpstr>Валютно-процентный своп</vt:lpstr>
      <vt:lpstr>Валютно-процентный своп</vt:lpstr>
      <vt:lpstr>Валютно-процентный своп</vt:lpstr>
      <vt:lpstr>ИСПОЛНЕНИЕ ФИНАНСОВЫХ ДОГОВОРОВ </vt:lpstr>
      <vt:lpstr>Исполнение финансового договора </vt:lpstr>
      <vt:lpstr>Отчеты и оповещения</vt:lpstr>
      <vt:lpstr>Презентация PowerPoint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Danila Spevak</cp:lastModifiedBy>
  <cp:revision>1966</cp:revision>
  <cp:lastPrinted>2017-06-05T17:45:43Z</cp:lastPrinted>
  <dcterms:created xsi:type="dcterms:W3CDTF">2014-08-20T11:28:12Z</dcterms:created>
  <dcterms:modified xsi:type="dcterms:W3CDTF">2021-09-15T14:36:06Z</dcterms:modified>
</cp:coreProperties>
</file>