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3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4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1"/>
  </p:notesMasterIdLst>
  <p:sldIdLst>
    <p:sldId id="362" r:id="rId3"/>
    <p:sldId id="342" r:id="rId4"/>
    <p:sldId id="340" r:id="rId5"/>
    <p:sldId id="260" r:id="rId6"/>
    <p:sldId id="347" r:id="rId7"/>
    <p:sldId id="346" r:id="rId8"/>
    <p:sldId id="279" r:id="rId9"/>
    <p:sldId id="344" r:id="rId10"/>
    <p:sldId id="270" r:id="rId11"/>
    <p:sldId id="273" r:id="rId12"/>
    <p:sldId id="275" r:id="rId13"/>
    <p:sldId id="276" r:id="rId14"/>
    <p:sldId id="335" r:id="rId15"/>
    <p:sldId id="348" r:id="rId16"/>
    <p:sldId id="310" r:id="rId17"/>
    <p:sldId id="309" r:id="rId18"/>
    <p:sldId id="278" r:id="rId19"/>
    <p:sldId id="345" r:id="rId20"/>
    <p:sldId id="280" r:id="rId21"/>
    <p:sldId id="324" r:id="rId22"/>
    <p:sldId id="326" r:id="rId23"/>
    <p:sldId id="294" r:id="rId24"/>
    <p:sldId id="295" r:id="rId25"/>
    <p:sldId id="357" r:id="rId26"/>
    <p:sldId id="300" r:id="rId27"/>
    <p:sldId id="358" r:id="rId28"/>
    <p:sldId id="302" r:id="rId29"/>
    <p:sldId id="343" r:id="rId30"/>
    <p:sldId id="350" r:id="rId31"/>
    <p:sldId id="352" r:id="rId32"/>
    <p:sldId id="353" r:id="rId33"/>
    <p:sldId id="354" r:id="rId34"/>
    <p:sldId id="288" r:id="rId35"/>
    <p:sldId id="290" r:id="rId36"/>
    <p:sldId id="355" r:id="rId37"/>
    <p:sldId id="356" r:id="rId38"/>
    <p:sldId id="328" r:id="rId39"/>
    <p:sldId id="363" r:id="rId40"/>
  </p:sldIdLst>
  <p:sldSz cx="11520488" cy="6480175"/>
  <p:notesSz cx="11520488" cy="6480175"/>
  <p:defaultTextStyle>
    <a:defPPr>
      <a:defRPr lang="en-US"/>
    </a:defPPr>
    <a:lvl1pPr algn="l">
      <a:spcBef>
        <a:spcPts val="0"/>
      </a:spcBef>
      <a:spcAft>
        <a:spcPts val="0"/>
      </a:spcAft>
      <a:defRPr sz="2100" b="1">
        <a:solidFill>
          <a:srgbClr val="006600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2100" b="1">
        <a:solidFill>
          <a:srgbClr val="006600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2100" b="1">
        <a:solidFill>
          <a:srgbClr val="006600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2100" b="1">
        <a:solidFill>
          <a:srgbClr val="006600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2100" b="1">
        <a:solidFill>
          <a:srgbClr val="006600"/>
        </a:solidFill>
        <a:latin typeface="Arial"/>
        <a:ea typeface="+mn-ea"/>
        <a:cs typeface="+mn-cs"/>
      </a:defRPr>
    </a:lvl5pPr>
    <a:lvl6pPr marL="2286000" algn="l" defTabSz="914400">
      <a:defRPr sz="2100" b="1">
        <a:solidFill>
          <a:srgbClr val="006600"/>
        </a:solidFill>
        <a:latin typeface="Arial"/>
        <a:ea typeface="+mn-ea"/>
        <a:cs typeface="+mn-cs"/>
      </a:defRPr>
    </a:lvl6pPr>
    <a:lvl7pPr marL="2743200" algn="l" defTabSz="914400">
      <a:defRPr sz="2100" b="1">
        <a:solidFill>
          <a:srgbClr val="006600"/>
        </a:solidFill>
        <a:latin typeface="Arial"/>
        <a:ea typeface="+mn-ea"/>
        <a:cs typeface="+mn-cs"/>
      </a:defRPr>
    </a:lvl7pPr>
    <a:lvl8pPr marL="3200400" algn="l" defTabSz="914400">
      <a:defRPr sz="2100" b="1">
        <a:solidFill>
          <a:srgbClr val="006600"/>
        </a:solidFill>
        <a:latin typeface="Arial"/>
        <a:ea typeface="+mn-ea"/>
        <a:cs typeface="+mn-cs"/>
      </a:defRPr>
    </a:lvl8pPr>
    <a:lvl9pPr marL="3657600" algn="l" defTabSz="914400">
      <a:defRPr sz="2100" b="1">
        <a:solidFill>
          <a:srgbClr val="006600"/>
        </a:solidFill>
        <a:latin typeface="Arial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2BD139-9556-473F-99DD-9D18258A3F95}">
          <p14:sldIdLst>
            <p14:sldId id="362"/>
            <p14:sldId id="342"/>
          </p14:sldIdLst>
        </p14:section>
        <p14:section name="Установка планов и лимитов" id="{EDDF6BFB-405A-4752-9A77-C20A2D6C995D}">
          <p14:sldIdLst>
            <p14:sldId id="340"/>
            <p14:sldId id="260"/>
            <p14:sldId id="347"/>
            <p14:sldId id="346"/>
          </p14:sldIdLst>
        </p14:section>
        <p14:section name="Резервирование" id="{21D99D65-E8AB-483F-B91F-54A8E6DD073C}">
          <p14:sldIdLst>
            <p14:sldId id="279"/>
            <p14:sldId id="344"/>
            <p14:sldId id="270"/>
            <p14:sldId id="273"/>
            <p14:sldId id="275"/>
            <p14:sldId id="276"/>
            <p14:sldId id="335"/>
            <p14:sldId id="348"/>
          </p14:sldIdLst>
        </p14:section>
        <p14:section name="Отражение фактических данных" id="{2B376634-0E4F-4676-88D2-BEBD88C0B3DF}">
          <p14:sldIdLst>
            <p14:sldId id="310"/>
            <p14:sldId id="309"/>
          </p14:sldIdLst>
        </p14:section>
        <p14:section name="Контроль лимитов и резервов" id="{A78AE814-AE4C-45BD-A6D7-3D52182E21B1}">
          <p14:sldIdLst>
            <p14:sldId id="278"/>
            <p14:sldId id="345"/>
            <p14:sldId id="280"/>
            <p14:sldId id="324"/>
            <p14:sldId id="326"/>
          </p14:sldIdLst>
        </p14:section>
        <p14:section name="Корректировка планов и лимитов" id="{FEB850E5-322A-4A69-A793-C42CD8984BDD}">
          <p14:sldIdLst>
            <p14:sldId id="294"/>
            <p14:sldId id="295"/>
            <p14:sldId id="357"/>
            <p14:sldId id="300"/>
            <p14:sldId id="358"/>
            <p14:sldId id="302"/>
          </p14:sldIdLst>
        </p14:section>
        <p14:section name="Резервирование по договору" id="{A21AC869-9B87-48C5-A74D-2CC246776A22}">
          <p14:sldIdLst>
            <p14:sldId id="343"/>
            <p14:sldId id="350"/>
            <p14:sldId id="352"/>
            <p14:sldId id="353"/>
            <p14:sldId id="354"/>
            <p14:sldId id="288"/>
            <p14:sldId id="290"/>
            <p14:sldId id="355"/>
            <p14:sldId id="356"/>
            <p14:sldId id="328"/>
          </p14:sldIdLst>
        </p14:section>
        <p14:section name="Раздел без заголовка" id="{76695547-B994-48BA-85B1-C66797EE0409}">
          <p14:sldIdLst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855" userDrawn="1">
          <p15:clr>
            <a:srgbClr val="A4A3A4"/>
          </p15:clr>
        </p15:guide>
        <p15:guide id="3" pos="2857" userDrawn="1">
          <p15:clr>
            <a:srgbClr val="A4A3A4"/>
          </p15:clr>
        </p15:guide>
        <p15:guide id="5" pos="2585" userDrawn="1">
          <p15:clr>
            <a:srgbClr val="A4A3A4"/>
          </p15:clr>
        </p15:guide>
        <p15:guide id="6" pos="3402" userDrawn="1">
          <p15:clr>
            <a:srgbClr val="A4A3A4"/>
          </p15:clr>
        </p15:guide>
        <p15:guide id="7" orient="horz" pos="272" userDrawn="1">
          <p15:clr>
            <a:srgbClr val="A4A3A4"/>
          </p15:clr>
        </p15:guide>
        <p15:guide id="8" pos="7030" userDrawn="1">
          <p15:clr>
            <a:srgbClr val="A4A3A4"/>
          </p15:clr>
        </p15:guide>
        <p15:guide id="9" orient="horz" pos="952" userDrawn="1">
          <p15:clr>
            <a:srgbClr val="A4A3A4"/>
          </p15:clr>
        </p15:guide>
        <p15:guide id="10" orient="horz" pos="3039" userDrawn="1">
          <p15:clr>
            <a:srgbClr val="A4A3A4"/>
          </p15:clr>
        </p15:guide>
        <p15:guide id="11" pos="499" userDrawn="1">
          <p15:clr>
            <a:srgbClr val="A4A3A4"/>
          </p15:clr>
        </p15:guide>
        <p15:guide id="12" orient="horz" pos="2585" userDrawn="1">
          <p15:clr>
            <a:srgbClr val="A4A3A4"/>
          </p15:clr>
        </p15:guide>
        <p15:guide id="13" pos="1134" userDrawn="1">
          <p15:clr>
            <a:srgbClr val="A4A3A4"/>
          </p15:clr>
        </p15:guide>
        <p15:guide id="14" orient="horz" pos="2041" userDrawn="1">
          <p15:clr>
            <a:srgbClr val="A4A3A4"/>
          </p15:clr>
        </p15:guide>
        <p15:guide id="16" orient="horz" pos="12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9" autoAdjust="0"/>
    <p:restoredTop sz="81361" autoAdjust="0"/>
  </p:normalViewPr>
  <p:slideViewPr>
    <p:cSldViewPr>
      <p:cViewPr varScale="1">
        <p:scale>
          <a:sx n="104" d="100"/>
          <a:sy n="104" d="100"/>
        </p:scale>
        <p:origin x="1616" y="200"/>
      </p:cViewPr>
      <p:guideLst>
        <p:guide orient="horz" pos="3855"/>
        <p:guide pos="2857"/>
        <p:guide pos="2585"/>
        <p:guide pos="3402"/>
        <p:guide orient="horz" pos="272"/>
        <p:guide pos="7030"/>
        <p:guide orient="horz" pos="952"/>
        <p:guide orient="horz" pos="3039"/>
        <p:guide pos="499"/>
        <p:guide orient="horz" pos="2585"/>
        <p:guide pos="1134"/>
        <p:guide orient="horz" pos="2041"/>
        <p:guide orient="horz" pos="12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31" d="100"/>
          <a:sy n="131" d="100"/>
        </p:scale>
        <p:origin x="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C484F-2781-44C5-BF4E-B02AE0E16D8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FB65573-C431-40FE-97D8-19A96BBF7B9C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Настроить справочники</a:t>
          </a:r>
        </a:p>
      </dgm:t>
    </dgm:pt>
    <dgm:pt modelId="{0291D4E9-A044-4F1D-B5C0-B2EC4007BC96}" type="parTrans" cxnId="{2F860866-FD01-4D5A-B47F-69ADB8621BF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F4700C5-F3B7-4243-B22A-65F3E52AF58C}" type="sibTrans" cxnId="{2F860866-FD01-4D5A-B47F-69ADB8621BF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99E2930-54BC-4AFE-9B66-53AA4A942B77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ЦФО</a:t>
          </a:r>
        </a:p>
      </dgm:t>
    </dgm:pt>
    <dgm:pt modelId="{9D942EE7-39E5-4403-B63C-E5C15182EF0E}" type="parTrans" cxnId="{463F772F-FEAA-43B6-8BFD-D62A3AB71298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F97C6CD-C6BB-49AF-8F02-2C55FB520286}" type="sibTrans" cxnId="{463F772F-FEAA-43B6-8BFD-D62A3AB71298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0937074-B77B-49D8-819D-892069CCE48F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Периоды</a:t>
          </a:r>
        </a:p>
      </dgm:t>
    </dgm:pt>
    <dgm:pt modelId="{A3ECB65C-F9FD-459E-94C0-D8092D8B591A}" type="parTrans" cxnId="{EECA27CB-4AE5-4226-8A7F-C709EBA4A1CA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695238F-B4C7-46B2-8528-724FA9A5ADF0}" type="sibTrans" cxnId="{EECA27CB-4AE5-4226-8A7F-C709EBA4A1CA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12B6CCA-632E-43D0-B2C5-3ADDD3822C93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Настроить параметры лимитирования</a:t>
          </a:r>
        </a:p>
      </dgm:t>
    </dgm:pt>
    <dgm:pt modelId="{D45E04EA-82F3-4E7F-88CB-8CA7C741D0C5}" type="parTrans" cxnId="{6C5C4B7E-5A42-4490-BF55-A0494F18242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3FE6F69-DFDC-430E-9B30-BC95543F6054}" type="sibTrans" cxnId="{6C5C4B7E-5A42-4490-BF55-A0494F18242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AEDF5F-3B60-4BF7-B6FB-0DBEE72969CC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Периодичность лимитирования</a:t>
          </a:r>
        </a:p>
      </dgm:t>
    </dgm:pt>
    <dgm:pt modelId="{FDE87821-16A9-4A13-BC00-630E2DD9687D}" type="parTrans" cxnId="{C31D7A94-0399-4542-A28E-B35C1A3D1F43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C3A3B74-6FFC-4982-9D01-14F6D75695C1}" type="sibTrans" cxnId="{C31D7A94-0399-4542-A28E-B35C1A3D1F43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3948CC8-028F-4CAD-AFE4-4EDC08964F04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Настроить параметры планирования</a:t>
          </a:r>
        </a:p>
      </dgm:t>
    </dgm:pt>
    <dgm:pt modelId="{32EF0DE4-8B46-4F56-A18A-AE9E7C377279}" type="parTrans" cxnId="{A3FD5DB4-1E44-445C-B7D8-290269D70792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EC1D5A7-68CC-486A-98BF-4AC15E8422B5}" type="sibTrans" cxnId="{A3FD5DB4-1E44-445C-B7D8-290269D70792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C2DD62F-C3ED-47F5-B966-F44F972F3D13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Периодичность планирования</a:t>
          </a:r>
        </a:p>
      </dgm:t>
    </dgm:pt>
    <dgm:pt modelId="{028024D5-AB98-48AE-A935-9FF00F5F4947}" type="parTrans" cxnId="{3AECE8D7-278C-4DFC-B1E4-AF19DAE4F26C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4B1C639-9E6B-4C91-B72E-D4F515574B73}" type="sibTrans" cxnId="{3AECE8D7-278C-4DFC-B1E4-AF19DAE4F26C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812B550-2C7E-428C-BAA2-18FFBB36026D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Проекты</a:t>
          </a:r>
        </a:p>
      </dgm:t>
    </dgm:pt>
    <dgm:pt modelId="{17B888A6-CF6F-4CCA-8B3A-34FE8EFFB945}" type="parTrans" cxnId="{0474487B-3141-408E-96EE-D18F95696819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7CB7E74-CE3F-414B-9B9E-393F6BFA6CE3}" type="sibTrans" cxnId="{0474487B-3141-408E-96EE-D18F95696819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B54E6EB-0D12-47E2-A653-9E2EB5C2B8EB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Статьи бюджета</a:t>
          </a:r>
        </a:p>
      </dgm:t>
    </dgm:pt>
    <dgm:pt modelId="{3DC68F16-5212-4849-96E6-F46292BF8AF3}" type="parTrans" cxnId="{BB26862E-9FA2-46AA-B4DC-4AB32A978370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3FCAB43-0C1A-4E5D-90CD-C4B6534BA41F}" type="sibTrans" cxnId="{BB26862E-9FA2-46AA-B4DC-4AB32A978370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EC1E500-D305-4360-BC23-250A1B893E35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Аналитики статьи (1-6)</a:t>
          </a:r>
        </a:p>
      </dgm:t>
    </dgm:pt>
    <dgm:pt modelId="{D837F4B8-1E8B-4CB1-B113-1456207B07DB}" type="parTrans" cxnId="{D0F1FC06-127E-46D0-919F-B301BFCBAC5E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C12CA1D-5D87-4294-AF2D-DF38A643E6EC}" type="sibTrans" cxnId="{D0F1FC06-127E-46D0-919F-B301BFCBAC5E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84B21DF-77A5-47B8-9F69-883E1E07EE32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Курсы валют</a:t>
          </a:r>
        </a:p>
      </dgm:t>
    </dgm:pt>
    <dgm:pt modelId="{1DD72E9F-E1DE-4B54-9F8B-C3C3E681CD3E}" type="parTrans" cxnId="{D364D8D0-9F36-4A69-B7D5-88FAD9A5ADAE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908AC05-87F2-4D83-9F89-28C3BF6D1A5F}" type="sibTrans" cxnId="{D364D8D0-9F36-4A69-B7D5-88FAD9A5ADAE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EEC1C86-2435-4EDD-B4E5-29A110C924F3}">
      <dgm:prSet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Внешний вид плана</a:t>
          </a:r>
        </a:p>
      </dgm:t>
    </dgm:pt>
    <dgm:pt modelId="{D330FA2C-513B-400B-A3DC-7AF51DF133F3}" type="parTrans" cxnId="{6E06765E-02A0-49F1-9474-4A48DEA07052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71E2DB6-30AA-45C1-9C0C-00F63839EF0B}" type="sibTrans" cxnId="{6E06765E-02A0-49F1-9474-4A48DEA07052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073FF29-E089-48A8-9A2D-E653A64C65E6}">
      <dgm:prSet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Реакция системы на превышение контроля</a:t>
          </a:r>
        </a:p>
      </dgm:t>
    </dgm:pt>
    <dgm:pt modelId="{8FC0CF04-70F8-4953-A626-70C5DA7AB5F1}" type="parTrans" cxnId="{6F2A9915-911D-48A5-A2A0-47B9773F89A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4A33FE7-770F-47AC-B2F4-5F33D1D8BDBF}" type="sibTrans" cxnId="{6F2A9915-911D-48A5-A2A0-47B9773F89A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53545FC-DFAC-4885-96AD-8BF6A85202FA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Горизонт планирования</a:t>
          </a:r>
        </a:p>
      </dgm:t>
    </dgm:pt>
    <dgm:pt modelId="{999DD4CA-433E-4DE2-BC02-607FE8617BF6}" type="parTrans" cxnId="{6DD32C70-94EE-4FC2-8E14-89220EE849A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D7AD10D-32F5-47EC-8A5E-BBB621FC904F}" type="sibTrans" cxnId="{6DD32C70-94EE-4FC2-8E14-89220EE849A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07AE7B2-973B-4221-93F1-09E2B1088EFA}">
      <dgm:prSet custT="1"/>
      <dgm:spPr/>
      <dgm:t>
        <a:bodyPr/>
        <a:lstStyle/>
        <a:p>
          <a:endParaRPr lang="ru-RU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5FB169-E480-4AED-AC77-2B68F6E2C0F9}" type="parTrans" cxnId="{A2D77181-081E-4C0E-9350-CC98A883C6EF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324341F-BD94-4DF7-A724-18A468ADFFB4}" type="sibTrans" cxnId="{A2D77181-081E-4C0E-9350-CC98A883C6EF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60EE677-2630-4610-B12F-F0DB7C37A7EC}" type="pres">
      <dgm:prSet presAssocID="{50FC484F-2781-44C5-BF4E-B02AE0E16D87}" presName="linear" presStyleCnt="0">
        <dgm:presLayoutVars>
          <dgm:dir/>
          <dgm:animLvl val="lvl"/>
          <dgm:resizeHandles val="exact"/>
        </dgm:presLayoutVars>
      </dgm:prSet>
      <dgm:spPr/>
    </dgm:pt>
    <dgm:pt modelId="{8CCD6EA7-FD9E-4F55-9FFC-6B1F73ACA391}" type="pres">
      <dgm:prSet presAssocID="{0FB65573-C431-40FE-97D8-19A96BBF7B9C}" presName="parentLin" presStyleCnt="0"/>
      <dgm:spPr/>
    </dgm:pt>
    <dgm:pt modelId="{124A4E23-245A-4642-8840-F9F5C3012087}" type="pres">
      <dgm:prSet presAssocID="{0FB65573-C431-40FE-97D8-19A96BBF7B9C}" presName="parentLeftMargin" presStyleLbl="node1" presStyleIdx="0" presStyleCnt="3"/>
      <dgm:spPr/>
    </dgm:pt>
    <dgm:pt modelId="{758E596C-FEAF-45D6-B48F-B6B9A4A0EA6C}" type="pres">
      <dgm:prSet presAssocID="{0FB65573-C431-40FE-97D8-19A96BBF7B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8239C4-FA6F-4D28-8F6D-0BB6AEF2BBE5}" type="pres">
      <dgm:prSet presAssocID="{0FB65573-C431-40FE-97D8-19A96BBF7B9C}" presName="negativeSpace" presStyleCnt="0"/>
      <dgm:spPr/>
    </dgm:pt>
    <dgm:pt modelId="{AD930F71-12BB-409D-BA1F-375DE88A0A0E}" type="pres">
      <dgm:prSet presAssocID="{0FB65573-C431-40FE-97D8-19A96BBF7B9C}" presName="childText" presStyleLbl="conFgAcc1" presStyleIdx="0" presStyleCnt="3">
        <dgm:presLayoutVars>
          <dgm:bulletEnabled val="1"/>
        </dgm:presLayoutVars>
      </dgm:prSet>
      <dgm:spPr/>
    </dgm:pt>
    <dgm:pt modelId="{460553E6-A5ED-42E6-8803-B22C48F3C233}" type="pres">
      <dgm:prSet presAssocID="{AF4700C5-F3B7-4243-B22A-65F3E52AF58C}" presName="spaceBetweenRectangles" presStyleCnt="0"/>
      <dgm:spPr/>
    </dgm:pt>
    <dgm:pt modelId="{159C2178-A4AA-4CED-A06F-5CBDCD0A1E4B}" type="pres">
      <dgm:prSet presAssocID="{312B6CCA-632E-43D0-B2C5-3ADDD3822C93}" presName="parentLin" presStyleCnt="0"/>
      <dgm:spPr/>
    </dgm:pt>
    <dgm:pt modelId="{5C0BA5F8-1A65-412B-812D-118FE906FFC9}" type="pres">
      <dgm:prSet presAssocID="{312B6CCA-632E-43D0-B2C5-3ADDD3822C93}" presName="parentLeftMargin" presStyleLbl="node1" presStyleIdx="0" presStyleCnt="3"/>
      <dgm:spPr/>
    </dgm:pt>
    <dgm:pt modelId="{63C9FAF4-72A5-4FEF-97F1-FD93FCF102CC}" type="pres">
      <dgm:prSet presAssocID="{312B6CCA-632E-43D0-B2C5-3ADDD3822C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B9B371-A053-416D-9E38-F3D2EA6DA56F}" type="pres">
      <dgm:prSet presAssocID="{312B6CCA-632E-43D0-B2C5-3ADDD3822C93}" presName="negativeSpace" presStyleCnt="0"/>
      <dgm:spPr/>
    </dgm:pt>
    <dgm:pt modelId="{41E33C39-EA88-4AE5-8D84-38D79CC59151}" type="pres">
      <dgm:prSet presAssocID="{312B6CCA-632E-43D0-B2C5-3ADDD3822C93}" presName="childText" presStyleLbl="conFgAcc1" presStyleIdx="1" presStyleCnt="3">
        <dgm:presLayoutVars>
          <dgm:bulletEnabled val="1"/>
        </dgm:presLayoutVars>
      </dgm:prSet>
      <dgm:spPr/>
    </dgm:pt>
    <dgm:pt modelId="{93675B73-0FB2-4FE8-A5E5-BD645FDCD84A}" type="pres">
      <dgm:prSet presAssocID="{13FE6F69-DFDC-430E-9B30-BC95543F6054}" presName="spaceBetweenRectangles" presStyleCnt="0"/>
      <dgm:spPr/>
    </dgm:pt>
    <dgm:pt modelId="{32CE2698-11E8-4FB1-B4D3-D9A6D989E27D}" type="pres">
      <dgm:prSet presAssocID="{73948CC8-028F-4CAD-AFE4-4EDC08964F04}" presName="parentLin" presStyleCnt="0"/>
      <dgm:spPr/>
    </dgm:pt>
    <dgm:pt modelId="{3973AB7F-0687-4F16-87EE-76AC72549635}" type="pres">
      <dgm:prSet presAssocID="{73948CC8-028F-4CAD-AFE4-4EDC08964F04}" presName="parentLeftMargin" presStyleLbl="node1" presStyleIdx="1" presStyleCnt="3"/>
      <dgm:spPr/>
    </dgm:pt>
    <dgm:pt modelId="{F67B23DA-AECC-4490-9B94-6FDE4C5519D0}" type="pres">
      <dgm:prSet presAssocID="{73948CC8-028F-4CAD-AFE4-4EDC08964F0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20EB7D3-2A23-4FB6-B424-F7DF6D2A81C4}" type="pres">
      <dgm:prSet presAssocID="{73948CC8-028F-4CAD-AFE4-4EDC08964F04}" presName="negativeSpace" presStyleCnt="0"/>
      <dgm:spPr/>
    </dgm:pt>
    <dgm:pt modelId="{83493916-AEEE-4854-B290-46954F7E2C37}" type="pres">
      <dgm:prSet presAssocID="{73948CC8-028F-4CAD-AFE4-4EDC08964F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F1FC06-127E-46D0-919F-B301BFCBAC5E}" srcId="{0FB65573-C431-40FE-97D8-19A96BBF7B9C}" destId="{EEC1E500-D305-4360-BC23-250A1B893E35}" srcOrd="4" destOrd="0" parTransId="{D837F4B8-1E8B-4CB1-B113-1456207B07DB}" sibTransId="{DC12CA1D-5D87-4294-AF2D-DF38A643E6EC}"/>
    <dgm:cxn modelId="{D8844309-4183-4B99-B09E-BDBC303896FC}" type="presOf" srcId="{8EEC1C86-2435-4EDD-B4E5-29A110C924F3}" destId="{83493916-AEEE-4854-B290-46954F7E2C37}" srcOrd="0" destOrd="2" presId="urn:microsoft.com/office/officeart/2005/8/layout/list1"/>
    <dgm:cxn modelId="{6F2A9915-911D-48A5-A2A0-47B9773F89A1}" srcId="{312B6CCA-632E-43D0-B2C5-3ADDD3822C93}" destId="{A073FF29-E089-48A8-9A2D-E653A64C65E6}" srcOrd="1" destOrd="0" parTransId="{8FC0CF04-70F8-4953-A626-70C5DA7AB5F1}" sibTransId="{94A33FE7-770F-47AC-B2F4-5F33D1D8BDBF}"/>
    <dgm:cxn modelId="{EDB9831A-D846-4D8B-AC1D-FB504DAC07BA}" type="presOf" srcId="{73948CC8-028F-4CAD-AFE4-4EDC08964F04}" destId="{3973AB7F-0687-4F16-87EE-76AC72549635}" srcOrd="0" destOrd="0" presId="urn:microsoft.com/office/officeart/2005/8/layout/list1"/>
    <dgm:cxn modelId="{BB26862E-9FA2-46AA-B4DC-4AB32A978370}" srcId="{0FB65573-C431-40FE-97D8-19A96BBF7B9C}" destId="{2B54E6EB-0D12-47E2-A653-9E2EB5C2B8EB}" srcOrd="3" destOrd="0" parTransId="{3DC68F16-5212-4849-96E6-F46292BF8AF3}" sibTransId="{43FCAB43-0C1A-4E5D-90CD-C4B6534BA41F}"/>
    <dgm:cxn modelId="{463F772F-FEAA-43B6-8BFD-D62A3AB71298}" srcId="{0FB65573-C431-40FE-97D8-19A96BBF7B9C}" destId="{099E2930-54BC-4AFE-9B66-53AA4A942B77}" srcOrd="0" destOrd="0" parTransId="{9D942EE7-39E5-4403-B63C-E5C15182EF0E}" sibTransId="{BF97C6CD-C6BB-49AF-8F02-2C55FB520286}"/>
    <dgm:cxn modelId="{0C0D1B39-1D06-4AF9-A25D-7B161DB0A1A6}" type="presOf" srcId="{71AEDF5F-3B60-4BF7-B6FB-0DBEE72969CC}" destId="{41E33C39-EA88-4AE5-8D84-38D79CC59151}" srcOrd="0" destOrd="0" presId="urn:microsoft.com/office/officeart/2005/8/layout/list1"/>
    <dgm:cxn modelId="{91516839-F208-454E-B86A-F18ED7244F8D}" type="presOf" srcId="{50FC484F-2781-44C5-BF4E-B02AE0E16D87}" destId="{E60EE677-2630-4610-B12F-F0DB7C37A7EC}" srcOrd="0" destOrd="0" presId="urn:microsoft.com/office/officeart/2005/8/layout/list1"/>
    <dgm:cxn modelId="{4A36FB5D-B925-46AC-B32B-1F5FC20A8338}" type="presOf" srcId="{70937074-B77B-49D8-819D-892069CCE48F}" destId="{AD930F71-12BB-409D-BA1F-375DE88A0A0E}" srcOrd="0" destOrd="1" presId="urn:microsoft.com/office/officeart/2005/8/layout/list1"/>
    <dgm:cxn modelId="{6E06765E-02A0-49F1-9474-4A48DEA07052}" srcId="{73948CC8-028F-4CAD-AFE4-4EDC08964F04}" destId="{8EEC1C86-2435-4EDD-B4E5-29A110C924F3}" srcOrd="2" destOrd="0" parTransId="{D330FA2C-513B-400B-A3DC-7AF51DF133F3}" sibTransId="{471E2DB6-30AA-45C1-9C0C-00F63839EF0B}"/>
    <dgm:cxn modelId="{5AEE755F-AF29-47C9-B223-3D13FABD1BC3}" type="presOf" srcId="{312B6CCA-632E-43D0-B2C5-3ADDD3822C93}" destId="{63C9FAF4-72A5-4FEF-97F1-FD93FCF102CC}" srcOrd="1" destOrd="0" presId="urn:microsoft.com/office/officeart/2005/8/layout/list1"/>
    <dgm:cxn modelId="{2F860866-FD01-4D5A-B47F-69ADB8621BF1}" srcId="{50FC484F-2781-44C5-BF4E-B02AE0E16D87}" destId="{0FB65573-C431-40FE-97D8-19A96BBF7B9C}" srcOrd="0" destOrd="0" parTransId="{0291D4E9-A044-4F1D-B5C0-B2EC4007BC96}" sibTransId="{AF4700C5-F3B7-4243-B22A-65F3E52AF58C}"/>
    <dgm:cxn modelId="{CD345F69-B3A3-4F8D-BBA6-36BFDD8BB6C3}" type="presOf" srcId="{984B21DF-77A5-47B8-9F69-883E1E07EE32}" destId="{AD930F71-12BB-409D-BA1F-375DE88A0A0E}" srcOrd="0" destOrd="5" presId="urn:microsoft.com/office/officeart/2005/8/layout/list1"/>
    <dgm:cxn modelId="{6DD32C70-94EE-4FC2-8E14-89220EE849A1}" srcId="{73948CC8-028F-4CAD-AFE4-4EDC08964F04}" destId="{653545FC-DFAC-4885-96AD-8BF6A85202FA}" srcOrd="1" destOrd="0" parTransId="{999DD4CA-433E-4DE2-BC02-607FE8617BF6}" sibTransId="{7D7AD10D-32F5-47EC-8A5E-BBB621FC904F}"/>
    <dgm:cxn modelId="{F8E86575-8C48-420D-9098-02E4BA854046}" type="presOf" srcId="{EEC1E500-D305-4360-BC23-250A1B893E35}" destId="{AD930F71-12BB-409D-BA1F-375DE88A0A0E}" srcOrd="0" destOrd="4" presId="urn:microsoft.com/office/officeart/2005/8/layout/list1"/>
    <dgm:cxn modelId="{0474487B-3141-408E-96EE-D18F95696819}" srcId="{0FB65573-C431-40FE-97D8-19A96BBF7B9C}" destId="{0812B550-2C7E-428C-BAA2-18FFBB36026D}" srcOrd="2" destOrd="0" parTransId="{17B888A6-CF6F-4CCA-8B3A-34FE8EFFB945}" sibTransId="{F7CB7E74-CE3F-414B-9B9E-393F6BFA6CE3}"/>
    <dgm:cxn modelId="{60EB4C7B-8523-4B47-AFA9-FC6BFE7E3A22}" type="presOf" srcId="{E07AE7B2-973B-4221-93F1-09E2B1088EFA}" destId="{41E33C39-EA88-4AE5-8D84-38D79CC59151}" srcOrd="0" destOrd="2" presId="urn:microsoft.com/office/officeart/2005/8/layout/list1"/>
    <dgm:cxn modelId="{6C5C4B7E-5A42-4490-BF55-A0494F182421}" srcId="{50FC484F-2781-44C5-BF4E-B02AE0E16D87}" destId="{312B6CCA-632E-43D0-B2C5-3ADDD3822C93}" srcOrd="1" destOrd="0" parTransId="{D45E04EA-82F3-4E7F-88CB-8CA7C741D0C5}" sibTransId="{13FE6F69-DFDC-430E-9B30-BC95543F6054}"/>
    <dgm:cxn modelId="{DECF637F-A53A-442F-B9F4-31E44124474D}" type="presOf" srcId="{0812B550-2C7E-428C-BAA2-18FFBB36026D}" destId="{AD930F71-12BB-409D-BA1F-375DE88A0A0E}" srcOrd="0" destOrd="2" presId="urn:microsoft.com/office/officeart/2005/8/layout/list1"/>
    <dgm:cxn modelId="{A2D77181-081E-4C0E-9350-CC98A883C6EF}" srcId="{312B6CCA-632E-43D0-B2C5-3ADDD3822C93}" destId="{E07AE7B2-973B-4221-93F1-09E2B1088EFA}" srcOrd="2" destOrd="0" parTransId="{865FB169-E480-4AED-AC77-2B68F6E2C0F9}" sibTransId="{A324341F-BD94-4DF7-A724-18A468ADFFB4}"/>
    <dgm:cxn modelId="{C31D7A94-0399-4542-A28E-B35C1A3D1F43}" srcId="{312B6CCA-632E-43D0-B2C5-3ADDD3822C93}" destId="{71AEDF5F-3B60-4BF7-B6FB-0DBEE72969CC}" srcOrd="0" destOrd="0" parTransId="{FDE87821-16A9-4A13-BC00-630E2DD9687D}" sibTransId="{EC3A3B74-6FFC-4982-9D01-14F6D75695C1}"/>
    <dgm:cxn modelId="{4C2A70A7-13A7-46AA-8A53-236554A2E53B}" type="presOf" srcId="{653545FC-DFAC-4885-96AD-8BF6A85202FA}" destId="{83493916-AEEE-4854-B290-46954F7E2C37}" srcOrd="0" destOrd="1" presId="urn:microsoft.com/office/officeart/2005/8/layout/list1"/>
    <dgm:cxn modelId="{578736AB-78FF-4BB8-8D59-3F7F8E6F55C5}" type="presOf" srcId="{312B6CCA-632E-43D0-B2C5-3ADDD3822C93}" destId="{5C0BA5F8-1A65-412B-812D-118FE906FFC9}" srcOrd="0" destOrd="0" presId="urn:microsoft.com/office/officeart/2005/8/layout/list1"/>
    <dgm:cxn modelId="{6F78CFAC-5F01-4F37-A749-BE95A7B2B85F}" type="presOf" srcId="{0FB65573-C431-40FE-97D8-19A96BBF7B9C}" destId="{758E596C-FEAF-45D6-B48F-B6B9A4A0EA6C}" srcOrd="1" destOrd="0" presId="urn:microsoft.com/office/officeart/2005/8/layout/list1"/>
    <dgm:cxn modelId="{A3FD5DB4-1E44-445C-B7D8-290269D70792}" srcId="{50FC484F-2781-44C5-BF4E-B02AE0E16D87}" destId="{73948CC8-028F-4CAD-AFE4-4EDC08964F04}" srcOrd="2" destOrd="0" parTransId="{32EF0DE4-8B46-4F56-A18A-AE9E7C377279}" sibTransId="{7EC1D5A7-68CC-486A-98BF-4AC15E8422B5}"/>
    <dgm:cxn modelId="{78C2D4C3-A560-4E07-8623-885393C74C00}" type="presOf" srcId="{6C2DD62F-C3ED-47F5-B966-F44F972F3D13}" destId="{83493916-AEEE-4854-B290-46954F7E2C37}" srcOrd="0" destOrd="0" presId="urn:microsoft.com/office/officeart/2005/8/layout/list1"/>
    <dgm:cxn modelId="{EECA27CB-4AE5-4226-8A7F-C709EBA4A1CA}" srcId="{0FB65573-C431-40FE-97D8-19A96BBF7B9C}" destId="{70937074-B77B-49D8-819D-892069CCE48F}" srcOrd="1" destOrd="0" parTransId="{A3ECB65C-F9FD-459E-94C0-D8092D8B591A}" sibTransId="{4695238F-B4C7-46B2-8528-724FA9A5ADF0}"/>
    <dgm:cxn modelId="{2FB86FD0-7829-41AB-9380-09C7B8EC4225}" type="presOf" srcId="{0FB65573-C431-40FE-97D8-19A96BBF7B9C}" destId="{124A4E23-245A-4642-8840-F9F5C3012087}" srcOrd="0" destOrd="0" presId="urn:microsoft.com/office/officeart/2005/8/layout/list1"/>
    <dgm:cxn modelId="{D364D8D0-9F36-4A69-B7D5-88FAD9A5ADAE}" srcId="{0FB65573-C431-40FE-97D8-19A96BBF7B9C}" destId="{984B21DF-77A5-47B8-9F69-883E1E07EE32}" srcOrd="5" destOrd="0" parTransId="{1DD72E9F-E1DE-4B54-9F8B-C3C3E681CD3E}" sibTransId="{C908AC05-87F2-4D83-9F89-28C3BF6D1A5F}"/>
    <dgm:cxn modelId="{3AECE8D7-278C-4DFC-B1E4-AF19DAE4F26C}" srcId="{73948CC8-028F-4CAD-AFE4-4EDC08964F04}" destId="{6C2DD62F-C3ED-47F5-B966-F44F972F3D13}" srcOrd="0" destOrd="0" parTransId="{028024D5-AB98-48AE-A935-9FF00F5F4947}" sibTransId="{64B1C639-9E6B-4C91-B72E-D4F515574B73}"/>
    <dgm:cxn modelId="{36ADEFDC-7E31-4D3C-B758-2F0617065BAB}" type="presOf" srcId="{099E2930-54BC-4AFE-9B66-53AA4A942B77}" destId="{AD930F71-12BB-409D-BA1F-375DE88A0A0E}" srcOrd="0" destOrd="0" presId="urn:microsoft.com/office/officeart/2005/8/layout/list1"/>
    <dgm:cxn modelId="{2CC62DE1-5113-4E1F-AD7D-569BC7C4A98F}" type="presOf" srcId="{73948CC8-028F-4CAD-AFE4-4EDC08964F04}" destId="{F67B23DA-AECC-4490-9B94-6FDE4C5519D0}" srcOrd="1" destOrd="0" presId="urn:microsoft.com/office/officeart/2005/8/layout/list1"/>
    <dgm:cxn modelId="{B1FC56E9-1B28-4891-92D5-6510D12262BA}" type="presOf" srcId="{2B54E6EB-0D12-47E2-A653-9E2EB5C2B8EB}" destId="{AD930F71-12BB-409D-BA1F-375DE88A0A0E}" srcOrd="0" destOrd="3" presId="urn:microsoft.com/office/officeart/2005/8/layout/list1"/>
    <dgm:cxn modelId="{9DBAB8FF-F834-41C8-AF14-84FF48F6AEC7}" type="presOf" srcId="{A073FF29-E089-48A8-9A2D-E653A64C65E6}" destId="{41E33C39-EA88-4AE5-8D84-38D79CC59151}" srcOrd="0" destOrd="1" presId="urn:microsoft.com/office/officeart/2005/8/layout/list1"/>
    <dgm:cxn modelId="{A7056253-2CDA-41B5-B575-E42CB6BB465E}" type="presParOf" srcId="{E60EE677-2630-4610-B12F-F0DB7C37A7EC}" destId="{8CCD6EA7-FD9E-4F55-9FFC-6B1F73ACA391}" srcOrd="0" destOrd="0" presId="urn:microsoft.com/office/officeart/2005/8/layout/list1"/>
    <dgm:cxn modelId="{9096B151-4620-4BD0-A37D-03CFC530A06A}" type="presParOf" srcId="{8CCD6EA7-FD9E-4F55-9FFC-6B1F73ACA391}" destId="{124A4E23-245A-4642-8840-F9F5C3012087}" srcOrd="0" destOrd="0" presId="urn:microsoft.com/office/officeart/2005/8/layout/list1"/>
    <dgm:cxn modelId="{5C19249A-54C6-40B5-8D6A-6C430E851A9E}" type="presParOf" srcId="{8CCD6EA7-FD9E-4F55-9FFC-6B1F73ACA391}" destId="{758E596C-FEAF-45D6-B48F-B6B9A4A0EA6C}" srcOrd="1" destOrd="0" presId="urn:microsoft.com/office/officeart/2005/8/layout/list1"/>
    <dgm:cxn modelId="{E16D7C2E-1DCB-4190-8A57-9FD6D9DA1F03}" type="presParOf" srcId="{E60EE677-2630-4610-B12F-F0DB7C37A7EC}" destId="{4F8239C4-FA6F-4D28-8F6D-0BB6AEF2BBE5}" srcOrd="1" destOrd="0" presId="urn:microsoft.com/office/officeart/2005/8/layout/list1"/>
    <dgm:cxn modelId="{75BEC6E8-D631-4E56-9007-9E92A1F4963B}" type="presParOf" srcId="{E60EE677-2630-4610-B12F-F0DB7C37A7EC}" destId="{AD930F71-12BB-409D-BA1F-375DE88A0A0E}" srcOrd="2" destOrd="0" presId="urn:microsoft.com/office/officeart/2005/8/layout/list1"/>
    <dgm:cxn modelId="{5F2337D5-51EB-415F-BD63-943F9E1D0F2A}" type="presParOf" srcId="{E60EE677-2630-4610-B12F-F0DB7C37A7EC}" destId="{460553E6-A5ED-42E6-8803-B22C48F3C233}" srcOrd="3" destOrd="0" presId="urn:microsoft.com/office/officeart/2005/8/layout/list1"/>
    <dgm:cxn modelId="{1C06E078-EAAF-49BF-A904-E980DE297033}" type="presParOf" srcId="{E60EE677-2630-4610-B12F-F0DB7C37A7EC}" destId="{159C2178-A4AA-4CED-A06F-5CBDCD0A1E4B}" srcOrd="4" destOrd="0" presId="urn:microsoft.com/office/officeart/2005/8/layout/list1"/>
    <dgm:cxn modelId="{F4393AC7-0D8B-45A3-A520-7DBD2875FEEC}" type="presParOf" srcId="{159C2178-A4AA-4CED-A06F-5CBDCD0A1E4B}" destId="{5C0BA5F8-1A65-412B-812D-118FE906FFC9}" srcOrd="0" destOrd="0" presId="urn:microsoft.com/office/officeart/2005/8/layout/list1"/>
    <dgm:cxn modelId="{27732D2E-B7F5-4D0F-A407-554631F8AAC0}" type="presParOf" srcId="{159C2178-A4AA-4CED-A06F-5CBDCD0A1E4B}" destId="{63C9FAF4-72A5-4FEF-97F1-FD93FCF102CC}" srcOrd="1" destOrd="0" presId="urn:microsoft.com/office/officeart/2005/8/layout/list1"/>
    <dgm:cxn modelId="{E6A91171-E570-4305-B2CE-76838D184303}" type="presParOf" srcId="{E60EE677-2630-4610-B12F-F0DB7C37A7EC}" destId="{04B9B371-A053-416D-9E38-F3D2EA6DA56F}" srcOrd="5" destOrd="0" presId="urn:microsoft.com/office/officeart/2005/8/layout/list1"/>
    <dgm:cxn modelId="{A53D15FA-E4CA-4A9D-B03B-C73413595CD8}" type="presParOf" srcId="{E60EE677-2630-4610-B12F-F0DB7C37A7EC}" destId="{41E33C39-EA88-4AE5-8D84-38D79CC59151}" srcOrd="6" destOrd="0" presId="urn:microsoft.com/office/officeart/2005/8/layout/list1"/>
    <dgm:cxn modelId="{5EDA2C4F-FA68-417D-B5FC-A19D95A2EC87}" type="presParOf" srcId="{E60EE677-2630-4610-B12F-F0DB7C37A7EC}" destId="{93675B73-0FB2-4FE8-A5E5-BD645FDCD84A}" srcOrd="7" destOrd="0" presId="urn:microsoft.com/office/officeart/2005/8/layout/list1"/>
    <dgm:cxn modelId="{17498A03-C92F-42EC-A171-1EB6BBE393ED}" type="presParOf" srcId="{E60EE677-2630-4610-B12F-F0DB7C37A7EC}" destId="{32CE2698-11E8-4FB1-B4D3-D9A6D989E27D}" srcOrd="8" destOrd="0" presId="urn:microsoft.com/office/officeart/2005/8/layout/list1"/>
    <dgm:cxn modelId="{56D80056-0139-4E2C-B1BB-A12E1117E99E}" type="presParOf" srcId="{32CE2698-11E8-4FB1-B4D3-D9A6D989E27D}" destId="{3973AB7F-0687-4F16-87EE-76AC72549635}" srcOrd="0" destOrd="0" presId="urn:microsoft.com/office/officeart/2005/8/layout/list1"/>
    <dgm:cxn modelId="{61DCF85C-6004-461F-9478-862C2C6F4E4A}" type="presParOf" srcId="{32CE2698-11E8-4FB1-B4D3-D9A6D989E27D}" destId="{F67B23DA-AECC-4490-9B94-6FDE4C5519D0}" srcOrd="1" destOrd="0" presId="urn:microsoft.com/office/officeart/2005/8/layout/list1"/>
    <dgm:cxn modelId="{2BAD7F58-C915-4E88-9158-A1843EF20DD5}" type="presParOf" srcId="{E60EE677-2630-4610-B12F-F0DB7C37A7EC}" destId="{820EB7D3-2A23-4FB6-B424-F7DF6D2A81C4}" srcOrd="9" destOrd="0" presId="urn:microsoft.com/office/officeart/2005/8/layout/list1"/>
    <dgm:cxn modelId="{9E183E2C-8165-49D6-8432-F129F1834F5A}" type="presParOf" srcId="{E60EE677-2630-4610-B12F-F0DB7C37A7EC}" destId="{83493916-AEEE-4854-B290-46954F7E2C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 custT="1"/>
      <dgm:spPr/>
      <dgm:t>
        <a:bodyPr/>
        <a:lstStyle/>
        <a:p>
          <a:r>
            <a:rPr lang="ru-RU" sz="1600" dirty="0">
              <a:latin typeface="Calibri Light" panose="020F0302020204030204" pitchFamily="34" charset="0"/>
              <a:cs typeface="Calibri Light" panose="020F0302020204030204" pitchFamily="34" charset="0"/>
            </a:rPr>
            <a:t>Обеспечить построчно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6289CF-F042-4AE1-AE62-6AF4CEA1157B}">
      <dgm:prSet phldrT="[Текст]"/>
      <dgm:spPr/>
      <dgm:t>
        <a:bodyPr/>
        <a:lstStyle/>
        <a:p>
          <a:r>
            <a:rPr lang="ru-RU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Верхняя таблица содержит позиции, требующие обеспечения</a:t>
          </a:r>
          <a:endParaRPr lang="ru-RU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2811E6-94D9-492A-A5EC-C5F6FFAB22B2}" type="par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610842-190F-49D1-9E4D-AF6437E2686E}" type="sib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0016748-22BB-4019-BBDB-6CC8484D8DDF}">
      <dgm:prSet/>
      <dgm:spPr/>
      <dgm:t>
        <a:bodyPr/>
        <a:lstStyle/>
        <a:p>
          <a:r>
            <a:rPr lang="ru-RU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Нижняя таблица содержит позиции, за счет которых обеспечивается позиция из верхней таблицы</a:t>
          </a:r>
          <a:endParaRPr lang="ru-RU" b="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gm:t>
    </dgm:pt>
    <dgm:pt modelId="{39CC01F8-3E46-4EC4-9BA8-985AC2C35725}" type="parTrans" cxnId="{59F16B8B-7BAC-43A3-BA6C-D6D25D494B47}">
      <dgm:prSet/>
      <dgm:spPr/>
      <dgm:t>
        <a:bodyPr/>
        <a:lstStyle/>
        <a:p>
          <a:endParaRPr lang="ru-RU"/>
        </a:p>
      </dgm:t>
    </dgm:pt>
    <dgm:pt modelId="{1A21A3B5-F538-472B-949A-5AD41C841A71}" type="sibTrans" cxnId="{59F16B8B-7BAC-43A3-BA6C-D6D25D494B47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3A86008-80B6-43BE-A251-D34D4BBFA261}" type="presOf" srcId="{80016748-22BB-4019-BBDB-6CC8484D8DDF}" destId="{5E75E132-4A46-463A-9424-CD0B68AAFA45}" srcOrd="0" destOrd="1" presId="urn:microsoft.com/office/officeart/2005/8/layout/list1"/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DB790D5D-3E88-4D93-8548-3CF30B30CC7F}" srcId="{FEDABB49-3F31-48F3-A89F-40C7A845AB7B}" destId="{B16289CF-F042-4AE1-AE62-6AF4CEA1157B}" srcOrd="0" destOrd="0" parTransId="{0C2811E6-94D9-492A-A5EC-C5F6FFAB22B2}" sibTransId="{85610842-190F-49D1-9E4D-AF6437E2686E}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0438088A-BB3C-4C01-8926-8B5F53441E7F}" type="presOf" srcId="{B16289CF-F042-4AE1-AE62-6AF4CEA1157B}" destId="{5E75E132-4A46-463A-9424-CD0B68AAFA45}" srcOrd="0" destOrd="0" presId="urn:microsoft.com/office/officeart/2005/8/layout/list1"/>
    <dgm:cxn modelId="{59F16B8B-7BAC-43A3-BA6C-D6D25D494B47}" srcId="{FEDABB49-3F31-48F3-A89F-40C7A845AB7B}" destId="{80016748-22BB-4019-BBDB-6CC8484D8DDF}" srcOrd="1" destOrd="0" parTransId="{39CC01F8-3E46-4EC4-9BA8-985AC2C35725}" sibTransId="{1A21A3B5-F538-472B-949A-5AD41C841A71}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 custT="1"/>
      <dgm:spPr/>
      <dgm:t>
        <a:bodyPr/>
        <a:lstStyle/>
        <a:p>
          <a:r>
            <a:rPr lang="ru-RU" sz="1600" dirty="0">
              <a:latin typeface="Calibri Light" panose="020F0302020204030204" pitchFamily="34" charset="0"/>
              <a:cs typeface="Calibri Light" panose="020F0302020204030204" pitchFamily="34" charset="0"/>
            </a:rPr>
            <a:t>Обеспечить </a:t>
          </a:r>
          <a:r>
            <a:rPr lang="ru-RU" sz="1600" dirty="0" err="1">
              <a:latin typeface="Calibri Light" panose="020F0302020204030204" pitchFamily="34" charset="0"/>
              <a:cs typeface="Calibri Light" panose="020F0302020204030204" pitchFamily="34" charset="0"/>
            </a:rPr>
            <a:t>сводно</a:t>
          </a:r>
          <a:endParaRPr lang="ru-RU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6289CF-F042-4AE1-AE62-6AF4CEA1157B}">
      <dgm:prSet phldrT="[Текст]"/>
      <dgm:spPr/>
      <dgm:t>
        <a:bodyPr/>
        <a:lstStyle/>
        <a:p>
          <a:r>
            <a:rPr lang="ru-RU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сократить трудозатраты </a:t>
          </a:r>
          <a:endParaRPr lang="ru-RU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2811E6-94D9-492A-A5EC-C5F6FFAB22B2}" type="par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610842-190F-49D1-9E4D-AF6437E2686E}" type="sib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0016748-22BB-4019-BBDB-6CC8484D8DDF}">
      <dgm:prSet/>
      <dgm:spPr/>
      <dgm:t>
        <a:bodyPr/>
        <a:lstStyle/>
        <a:p>
          <a:r>
            <a:rPr lang="ru-RU" b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не предоставляет информацию о конкретных источниках</a:t>
          </a:r>
          <a:endParaRPr lang="ru-RU" b="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gm:t>
    </dgm:pt>
    <dgm:pt modelId="{39CC01F8-3E46-4EC4-9BA8-985AC2C35725}" type="parTrans" cxnId="{59F16B8B-7BAC-43A3-BA6C-D6D25D494B47}">
      <dgm:prSet/>
      <dgm:spPr/>
      <dgm:t>
        <a:bodyPr/>
        <a:lstStyle/>
        <a:p>
          <a:endParaRPr lang="ru-RU"/>
        </a:p>
      </dgm:t>
    </dgm:pt>
    <dgm:pt modelId="{1A21A3B5-F538-472B-949A-5AD41C841A71}" type="sibTrans" cxnId="{59F16B8B-7BAC-43A3-BA6C-D6D25D494B47}">
      <dgm:prSet/>
      <dgm:spPr/>
      <dgm:t>
        <a:bodyPr/>
        <a:lstStyle/>
        <a:p>
          <a:endParaRPr lang="ru-RU"/>
        </a:p>
      </dgm:t>
    </dgm:pt>
    <dgm:pt modelId="{8CE77B0C-B3D5-4DD1-8A55-9C6E5010788F}">
      <dgm:prSet/>
      <dgm:spPr/>
      <dgm:t>
        <a:bodyPr/>
        <a:lstStyle/>
        <a:p>
          <a:r>
            <a:rPr lang="ru-RU" b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распределяется на все позиции документа</a:t>
          </a:r>
          <a:endParaRPr lang="ru-RU" b="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gm:t>
    </dgm:pt>
    <dgm:pt modelId="{EA6C4FCD-2C89-4FE4-8A4B-0E0188A6F777}" type="parTrans" cxnId="{A89D0D47-489F-455F-851A-B053BE58E101}">
      <dgm:prSet/>
      <dgm:spPr/>
      <dgm:t>
        <a:bodyPr/>
        <a:lstStyle/>
        <a:p>
          <a:endParaRPr lang="ru-RU"/>
        </a:p>
      </dgm:t>
    </dgm:pt>
    <dgm:pt modelId="{16809695-F37B-4C90-AB76-8B5A920CABC7}" type="sibTrans" cxnId="{A89D0D47-489F-455F-851A-B053BE58E101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3A86008-80B6-43BE-A251-D34D4BBFA261}" type="presOf" srcId="{80016748-22BB-4019-BBDB-6CC8484D8DDF}" destId="{5E75E132-4A46-463A-9424-CD0B68AAFA45}" srcOrd="0" destOrd="1" presId="urn:microsoft.com/office/officeart/2005/8/layout/list1"/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A89D0D47-489F-455F-851A-B053BE58E101}" srcId="{FEDABB49-3F31-48F3-A89F-40C7A845AB7B}" destId="{8CE77B0C-B3D5-4DD1-8A55-9C6E5010788F}" srcOrd="2" destOrd="0" parTransId="{EA6C4FCD-2C89-4FE4-8A4B-0E0188A6F777}" sibTransId="{16809695-F37B-4C90-AB76-8B5A920CABC7}"/>
    <dgm:cxn modelId="{DB790D5D-3E88-4D93-8548-3CF30B30CC7F}" srcId="{FEDABB49-3F31-48F3-A89F-40C7A845AB7B}" destId="{B16289CF-F042-4AE1-AE62-6AF4CEA1157B}" srcOrd="0" destOrd="0" parTransId="{0C2811E6-94D9-492A-A5EC-C5F6FFAB22B2}" sibTransId="{85610842-190F-49D1-9E4D-AF6437E2686E}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0438088A-BB3C-4C01-8926-8B5F53441E7F}" type="presOf" srcId="{B16289CF-F042-4AE1-AE62-6AF4CEA1157B}" destId="{5E75E132-4A46-463A-9424-CD0B68AAFA45}" srcOrd="0" destOrd="0" presId="urn:microsoft.com/office/officeart/2005/8/layout/list1"/>
    <dgm:cxn modelId="{59F16B8B-7BAC-43A3-BA6C-D6D25D494B47}" srcId="{FEDABB49-3F31-48F3-A89F-40C7A845AB7B}" destId="{80016748-22BB-4019-BBDB-6CC8484D8DDF}" srcOrd="1" destOrd="0" parTransId="{39CC01F8-3E46-4EC4-9BA8-985AC2C35725}" sibTransId="{1A21A3B5-F538-472B-949A-5AD41C841A71}"/>
    <dgm:cxn modelId="{FF106B8F-77BA-4E24-BE58-F7BF73760D82}" type="presOf" srcId="{8CE77B0C-B3D5-4DD1-8A55-9C6E5010788F}" destId="{5E75E132-4A46-463A-9424-CD0B68AAFA45}" srcOrd="0" destOrd="2" presId="urn:microsoft.com/office/officeart/2005/8/layout/list1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BFF4F0-FBDC-4B3A-AFFD-3C8038067D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F676A84-31B0-44FD-BD8F-D75621BA7D41}">
      <dgm:prSet phldrT="[Текст]"/>
      <dgm:spPr/>
      <dgm:t>
        <a:bodyPr/>
        <a:lstStyle/>
        <a:p>
          <a:r>
            <a:rPr lang="ru-RU" b="1" dirty="0"/>
            <a:t>Отключение механизма резервирования</a:t>
          </a:r>
          <a:endParaRPr lang="ru-RU" dirty="0"/>
        </a:p>
      </dgm:t>
    </dgm:pt>
    <dgm:pt modelId="{195A1B31-2D25-483A-812C-78F33B385459}" type="parTrans" cxnId="{96B7DCCF-730D-4140-B1C4-C64585914CE3}">
      <dgm:prSet/>
      <dgm:spPr/>
      <dgm:t>
        <a:bodyPr/>
        <a:lstStyle/>
        <a:p>
          <a:endParaRPr lang="ru-RU"/>
        </a:p>
      </dgm:t>
    </dgm:pt>
    <dgm:pt modelId="{59F7B054-AD1C-4863-9E3D-11F489C0DE68}" type="sibTrans" cxnId="{96B7DCCF-730D-4140-B1C4-C64585914CE3}">
      <dgm:prSet/>
      <dgm:spPr/>
      <dgm:t>
        <a:bodyPr/>
        <a:lstStyle/>
        <a:p>
          <a:endParaRPr lang="ru-RU"/>
        </a:p>
      </dgm:t>
    </dgm:pt>
    <dgm:pt modelId="{9E023157-3F24-42C1-9751-23214BBA9FBB}">
      <dgm:prSet phldrT="[Текст]"/>
      <dgm:spPr/>
      <dgm:t>
        <a:bodyPr/>
        <a:lstStyle/>
        <a:p>
          <a:r>
            <a:rPr lang="ru-RU" dirty="0"/>
            <a:t>Если включена опция «Использовать резервирование», пользователи могут создавать и использовать резервы</a:t>
          </a:r>
        </a:p>
      </dgm:t>
    </dgm:pt>
    <dgm:pt modelId="{8CD82460-F4B1-4A21-A83C-F4C058126DB3}" type="parTrans" cxnId="{F186B39F-A339-4F69-90B3-FB2EFEB3EE0D}">
      <dgm:prSet/>
      <dgm:spPr/>
      <dgm:t>
        <a:bodyPr/>
        <a:lstStyle/>
        <a:p>
          <a:endParaRPr lang="ru-RU"/>
        </a:p>
      </dgm:t>
    </dgm:pt>
    <dgm:pt modelId="{ADB02E29-D0CF-4AB4-A50F-A3AFFAD16EF7}" type="sibTrans" cxnId="{F186B39F-A339-4F69-90B3-FB2EFEB3EE0D}">
      <dgm:prSet/>
      <dgm:spPr/>
      <dgm:t>
        <a:bodyPr/>
        <a:lstStyle/>
        <a:p>
          <a:endParaRPr lang="ru-RU"/>
        </a:p>
      </dgm:t>
    </dgm:pt>
    <dgm:pt modelId="{C1C6141B-FF38-4917-8D6F-FFF7177BB4EA}">
      <dgm:prSet phldrT="[Текст]"/>
      <dgm:spPr/>
      <dgm:t>
        <a:bodyPr/>
        <a:lstStyle/>
        <a:p>
          <a:r>
            <a:rPr lang="ru-RU" b="1" dirty="0"/>
            <a:t>Раздельное управление контролями лимитов и резервов</a:t>
          </a:r>
          <a:endParaRPr lang="ru-RU" dirty="0"/>
        </a:p>
      </dgm:t>
    </dgm:pt>
    <dgm:pt modelId="{2141FB22-CBDD-40AA-AA60-CF24155982B9}" type="parTrans" cxnId="{7B21B029-533D-4390-BCF0-251DE8DF2004}">
      <dgm:prSet/>
      <dgm:spPr/>
      <dgm:t>
        <a:bodyPr/>
        <a:lstStyle/>
        <a:p>
          <a:endParaRPr lang="ru-RU"/>
        </a:p>
      </dgm:t>
    </dgm:pt>
    <dgm:pt modelId="{6095AFA7-2578-41E4-9051-83BF120F385B}" type="sibTrans" cxnId="{7B21B029-533D-4390-BCF0-251DE8DF2004}">
      <dgm:prSet/>
      <dgm:spPr/>
      <dgm:t>
        <a:bodyPr/>
        <a:lstStyle/>
        <a:p>
          <a:endParaRPr lang="ru-RU"/>
        </a:p>
      </dgm:t>
    </dgm:pt>
    <dgm:pt modelId="{B9EA2A38-4B4B-479F-894B-070BD46870E8}">
      <dgm:prSet phldrT="[Текст]"/>
      <dgm:spPr/>
      <dgm:t>
        <a:bodyPr/>
        <a:lstStyle/>
        <a:p>
          <a:r>
            <a:rPr lang="ru-RU" dirty="0"/>
            <a:t>Раздельное управление контролями лимитов и резервов возможно только при включенной опции «</a:t>
          </a:r>
          <a:r>
            <a:rPr lang="ru-RU" b="0" dirty="0"/>
            <a:t>Использовать резервирование»</a:t>
          </a:r>
        </a:p>
      </dgm:t>
    </dgm:pt>
    <dgm:pt modelId="{B5EBC406-8821-4DEB-9AFC-2449C3D5B82C}" type="parTrans" cxnId="{AA0BBAE9-16B0-43A4-AB7C-2B414B2CB93B}">
      <dgm:prSet/>
      <dgm:spPr/>
      <dgm:t>
        <a:bodyPr/>
        <a:lstStyle/>
        <a:p>
          <a:endParaRPr lang="ru-RU"/>
        </a:p>
      </dgm:t>
    </dgm:pt>
    <dgm:pt modelId="{8CC1ACB0-B05B-4938-9B4E-1732BF288455}" type="sibTrans" cxnId="{AA0BBAE9-16B0-43A4-AB7C-2B414B2CB93B}">
      <dgm:prSet/>
      <dgm:spPr/>
      <dgm:t>
        <a:bodyPr/>
        <a:lstStyle/>
        <a:p>
          <a:endParaRPr lang="ru-RU"/>
        </a:p>
      </dgm:t>
    </dgm:pt>
    <dgm:pt modelId="{8A8148B9-8D41-44BC-9432-30E49BDC1831}">
      <dgm:prSet phldrT="[Текст]"/>
      <dgm:spPr/>
      <dgm:t>
        <a:bodyPr/>
        <a:lstStyle/>
        <a:p>
          <a:r>
            <a:rPr lang="ru-RU" dirty="0"/>
            <a:t>Контроль резерва не может быть более строгим, чем контроль лимитов</a:t>
          </a:r>
        </a:p>
      </dgm:t>
    </dgm:pt>
    <dgm:pt modelId="{72969651-C587-4538-AF8E-1D2711B21CB1}" type="parTrans" cxnId="{28192537-527A-49CA-8F1D-C42896F92925}">
      <dgm:prSet/>
      <dgm:spPr/>
      <dgm:t>
        <a:bodyPr/>
        <a:lstStyle/>
        <a:p>
          <a:endParaRPr lang="ru-RU"/>
        </a:p>
      </dgm:t>
    </dgm:pt>
    <dgm:pt modelId="{8C20C0E8-B7AD-48E3-B19B-34A7A72D2AC7}" type="sibTrans" cxnId="{28192537-527A-49CA-8F1D-C42896F92925}">
      <dgm:prSet/>
      <dgm:spPr/>
      <dgm:t>
        <a:bodyPr/>
        <a:lstStyle/>
        <a:p>
          <a:endParaRPr lang="ru-RU"/>
        </a:p>
      </dgm:t>
    </dgm:pt>
    <dgm:pt modelId="{1DDE525C-E5FF-4404-926D-13E2CA872E2F}">
      <dgm:prSet phldrT="[Текст]"/>
      <dgm:spPr/>
      <dgm:t>
        <a:bodyPr/>
        <a:lstStyle/>
        <a:p>
          <a:r>
            <a:rPr lang="ru-RU" dirty="0"/>
            <a:t>Если выключена опция «Использовать резервирование», то возможность резервирования отключается</a:t>
          </a:r>
        </a:p>
      </dgm:t>
    </dgm:pt>
    <dgm:pt modelId="{E33FF95D-71E6-4E3E-9D6B-0E13C53BD391}" type="sibTrans" cxnId="{82A55AFB-5949-46C2-BA71-C4818409E5A0}">
      <dgm:prSet/>
      <dgm:spPr/>
      <dgm:t>
        <a:bodyPr/>
        <a:lstStyle/>
        <a:p>
          <a:endParaRPr lang="ru-RU"/>
        </a:p>
      </dgm:t>
    </dgm:pt>
    <dgm:pt modelId="{A3FC2AFA-7D6F-4014-954C-798A9DE6A075}" type="parTrans" cxnId="{82A55AFB-5949-46C2-BA71-C4818409E5A0}">
      <dgm:prSet/>
      <dgm:spPr/>
      <dgm:t>
        <a:bodyPr/>
        <a:lstStyle/>
        <a:p>
          <a:endParaRPr lang="ru-RU"/>
        </a:p>
      </dgm:t>
    </dgm:pt>
    <dgm:pt modelId="{C3F9F2CB-3413-451E-98A4-204AD1F5C8E9}">
      <dgm:prSet phldrT="[Текст]"/>
      <dgm:spPr/>
      <dgm:t>
        <a:bodyPr/>
        <a:lstStyle/>
        <a:p>
          <a:r>
            <a:rPr lang="ru-RU" dirty="0"/>
            <a:t>Высвобождение резервов в свободный остаток лимитов</a:t>
          </a:r>
        </a:p>
      </dgm:t>
    </dgm:pt>
    <dgm:pt modelId="{967C7D2B-68BC-4780-842B-031C6D4F6550}" type="parTrans" cxnId="{A95BDF90-8827-4938-B0DC-7C285D082198}">
      <dgm:prSet/>
      <dgm:spPr/>
      <dgm:t>
        <a:bodyPr/>
        <a:lstStyle/>
        <a:p>
          <a:endParaRPr lang="ru-RU"/>
        </a:p>
      </dgm:t>
    </dgm:pt>
    <dgm:pt modelId="{F8C83C9C-729F-4584-AAE6-D9F21689C282}" type="sibTrans" cxnId="{A95BDF90-8827-4938-B0DC-7C285D082198}">
      <dgm:prSet/>
      <dgm:spPr/>
      <dgm:t>
        <a:bodyPr/>
        <a:lstStyle/>
        <a:p>
          <a:endParaRPr lang="ru-RU"/>
        </a:p>
      </dgm:t>
    </dgm:pt>
    <dgm:pt modelId="{7AD592F8-752D-4BE4-9697-020E0F1B55D3}">
      <dgm:prSet phldrT="[Текст]"/>
      <dgm:spPr/>
      <dgm:t>
        <a:bodyPr/>
        <a:lstStyle/>
        <a:p>
          <a:r>
            <a:rPr lang="ru-RU" dirty="0"/>
            <a:t>Высвобождение резервов в Корректировке планов и лимитов по документу планирования</a:t>
          </a:r>
        </a:p>
      </dgm:t>
    </dgm:pt>
    <dgm:pt modelId="{1C08B40A-B657-44D5-B0BE-4AD8E4DF41BA}" type="parTrans" cxnId="{846536E1-DBB0-41FD-A84D-589D0FF98CE9}">
      <dgm:prSet/>
      <dgm:spPr/>
      <dgm:t>
        <a:bodyPr/>
        <a:lstStyle/>
        <a:p>
          <a:endParaRPr lang="ru-RU"/>
        </a:p>
      </dgm:t>
    </dgm:pt>
    <dgm:pt modelId="{04188E75-973C-42D4-AECB-2275AF3D524A}" type="sibTrans" cxnId="{846536E1-DBB0-41FD-A84D-589D0FF98CE9}">
      <dgm:prSet/>
      <dgm:spPr/>
      <dgm:t>
        <a:bodyPr/>
        <a:lstStyle/>
        <a:p>
          <a:endParaRPr lang="ru-RU"/>
        </a:p>
      </dgm:t>
    </dgm:pt>
    <dgm:pt modelId="{D1497DBF-EE21-4057-91BF-7789D3C2F2D3}" type="pres">
      <dgm:prSet presAssocID="{6EBFF4F0-FBDC-4B3A-AFFD-3C8038067D14}" presName="Name0" presStyleCnt="0">
        <dgm:presLayoutVars>
          <dgm:chMax val="7"/>
          <dgm:chPref val="7"/>
          <dgm:dir/>
        </dgm:presLayoutVars>
      </dgm:prSet>
      <dgm:spPr/>
    </dgm:pt>
    <dgm:pt modelId="{CC642600-08EA-4485-A1D2-40AE2576B25B}" type="pres">
      <dgm:prSet presAssocID="{6EBFF4F0-FBDC-4B3A-AFFD-3C8038067D14}" presName="Name1" presStyleCnt="0"/>
      <dgm:spPr/>
    </dgm:pt>
    <dgm:pt modelId="{D1AF06F5-98DA-44E9-91D8-62E28EBF4C7E}" type="pres">
      <dgm:prSet presAssocID="{6EBFF4F0-FBDC-4B3A-AFFD-3C8038067D14}" presName="cycle" presStyleCnt="0"/>
      <dgm:spPr/>
    </dgm:pt>
    <dgm:pt modelId="{01E036B0-CAD6-4462-8125-60DB93C60896}" type="pres">
      <dgm:prSet presAssocID="{6EBFF4F0-FBDC-4B3A-AFFD-3C8038067D14}" presName="srcNode" presStyleLbl="node1" presStyleIdx="0" presStyleCnt="3"/>
      <dgm:spPr/>
    </dgm:pt>
    <dgm:pt modelId="{38324384-833C-4281-9FA5-23B7A5E47BE8}" type="pres">
      <dgm:prSet presAssocID="{6EBFF4F0-FBDC-4B3A-AFFD-3C8038067D14}" presName="conn" presStyleLbl="parChTrans1D2" presStyleIdx="0" presStyleCnt="1"/>
      <dgm:spPr/>
    </dgm:pt>
    <dgm:pt modelId="{1AB054A1-3CAA-4525-8316-224FB5E6BFB5}" type="pres">
      <dgm:prSet presAssocID="{6EBFF4F0-FBDC-4B3A-AFFD-3C8038067D14}" presName="extraNode" presStyleLbl="node1" presStyleIdx="0" presStyleCnt="3"/>
      <dgm:spPr/>
    </dgm:pt>
    <dgm:pt modelId="{7FF4CDF2-72CF-4404-A75A-4F78D18146BE}" type="pres">
      <dgm:prSet presAssocID="{6EBFF4F0-FBDC-4B3A-AFFD-3C8038067D14}" presName="dstNode" presStyleLbl="node1" presStyleIdx="0" presStyleCnt="3"/>
      <dgm:spPr/>
    </dgm:pt>
    <dgm:pt modelId="{347EC4D3-4A6F-409B-A33B-98162B09D332}" type="pres">
      <dgm:prSet presAssocID="{6F676A84-31B0-44FD-BD8F-D75621BA7D41}" presName="text_1" presStyleLbl="node1" presStyleIdx="0" presStyleCnt="3">
        <dgm:presLayoutVars>
          <dgm:bulletEnabled val="1"/>
        </dgm:presLayoutVars>
      </dgm:prSet>
      <dgm:spPr/>
    </dgm:pt>
    <dgm:pt modelId="{EC9582FD-3B37-475C-8D16-BC432A7EC018}" type="pres">
      <dgm:prSet presAssocID="{6F676A84-31B0-44FD-BD8F-D75621BA7D41}" presName="accent_1" presStyleCnt="0"/>
      <dgm:spPr/>
    </dgm:pt>
    <dgm:pt modelId="{C1AF0753-6D11-4B40-B3F8-708F7CAEB12D}" type="pres">
      <dgm:prSet presAssocID="{6F676A84-31B0-44FD-BD8F-D75621BA7D41}" presName="accentRepeatNode" presStyleLbl="solidFgAcc1" presStyleIdx="0" presStyleCnt="3"/>
      <dgm:spPr/>
    </dgm:pt>
    <dgm:pt modelId="{6D2DEF57-B038-4BC3-980C-CA4FD5384E38}" type="pres">
      <dgm:prSet presAssocID="{C1C6141B-FF38-4917-8D6F-FFF7177BB4EA}" presName="text_2" presStyleLbl="node1" presStyleIdx="1" presStyleCnt="3">
        <dgm:presLayoutVars>
          <dgm:bulletEnabled val="1"/>
        </dgm:presLayoutVars>
      </dgm:prSet>
      <dgm:spPr/>
    </dgm:pt>
    <dgm:pt modelId="{D073EACD-FF08-4AF4-819B-2A679D9C880B}" type="pres">
      <dgm:prSet presAssocID="{C1C6141B-FF38-4917-8D6F-FFF7177BB4EA}" presName="accent_2" presStyleCnt="0"/>
      <dgm:spPr/>
    </dgm:pt>
    <dgm:pt modelId="{E7B57D52-CF7D-44AB-86A0-B1CA16830138}" type="pres">
      <dgm:prSet presAssocID="{C1C6141B-FF38-4917-8D6F-FFF7177BB4EA}" presName="accentRepeatNode" presStyleLbl="solidFgAcc1" presStyleIdx="1" presStyleCnt="3"/>
      <dgm:spPr/>
    </dgm:pt>
    <dgm:pt modelId="{DF6E7C1E-CC61-4F9E-B4AA-76ED049EB0E8}" type="pres">
      <dgm:prSet presAssocID="{C3F9F2CB-3413-451E-98A4-204AD1F5C8E9}" presName="text_3" presStyleLbl="node1" presStyleIdx="2" presStyleCnt="3">
        <dgm:presLayoutVars>
          <dgm:bulletEnabled val="1"/>
        </dgm:presLayoutVars>
      </dgm:prSet>
      <dgm:spPr/>
    </dgm:pt>
    <dgm:pt modelId="{C3B436F8-7228-416E-875D-3F4EB5D302D6}" type="pres">
      <dgm:prSet presAssocID="{C3F9F2CB-3413-451E-98A4-204AD1F5C8E9}" presName="accent_3" presStyleCnt="0"/>
      <dgm:spPr/>
    </dgm:pt>
    <dgm:pt modelId="{4BA54EE2-F522-4550-B070-6AD421573638}" type="pres">
      <dgm:prSet presAssocID="{C3F9F2CB-3413-451E-98A4-204AD1F5C8E9}" presName="accentRepeatNode" presStyleLbl="solidFgAcc1" presStyleIdx="2" presStyleCnt="3"/>
      <dgm:spPr/>
    </dgm:pt>
  </dgm:ptLst>
  <dgm:cxnLst>
    <dgm:cxn modelId="{E35AED0B-4D23-4598-8B9B-6E2DBF2D6D89}" type="presOf" srcId="{8A8148B9-8D41-44BC-9432-30E49BDC1831}" destId="{6D2DEF57-B038-4BC3-980C-CA4FD5384E38}" srcOrd="0" destOrd="2" presId="urn:microsoft.com/office/officeart/2008/layout/VerticalCurvedList"/>
    <dgm:cxn modelId="{7B21B029-533D-4390-BCF0-251DE8DF2004}" srcId="{6EBFF4F0-FBDC-4B3A-AFFD-3C8038067D14}" destId="{C1C6141B-FF38-4917-8D6F-FFF7177BB4EA}" srcOrd="1" destOrd="0" parTransId="{2141FB22-CBDD-40AA-AA60-CF24155982B9}" sibTransId="{6095AFA7-2578-41E4-9051-83BF120F385B}"/>
    <dgm:cxn modelId="{28192537-527A-49CA-8F1D-C42896F92925}" srcId="{C1C6141B-FF38-4917-8D6F-FFF7177BB4EA}" destId="{8A8148B9-8D41-44BC-9432-30E49BDC1831}" srcOrd="1" destOrd="0" parTransId="{72969651-C587-4538-AF8E-1D2711B21CB1}" sibTransId="{8C20C0E8-B7AD-48E3-B19B-34A7A72D2AC7}"/>
    <dgm:cxn modelId="{76E61351-9875-46A9-833C-BD4D2EB104E5}" type="presOf" srcId="{7AD592F8-752D-4BE4-9697-020E0F1B55D3}" destId="{DF6E7C1E-CC61-4F9E-B4AA-76ED049EB0E8}" srcOrd="0" destOrd="1" presId="urn:microsoft.com/office/officeart/2008/layout/VerticalCurvedList"/>
    <dgm:cxn modelId="{28B2E956-6EE1-437F-9840-C7E2A558DFDF}" type="presOf" srcId="{6F676A84-31B0-44FD-BD8F-D75621BA7D41}" destId="{347EC4D3-4A6F-409B-A33B-98162B09D332}" srcOrd="0" destOrd="0" presId="urn:microsoft.com/office/officeart/2008/layout/VerticalCurvedList"/>
    <dgm:cxn modelId="{A251AD67-95DE-4DA5-B1DF-C08D8745BB00}" type="presOf" srcId="{6EBFF4F0-FBDC-4B3A-AFFD-3C8038067D14}" destId="{D1497DBF-EE21-4057-91BF-7789D3C2F2D3}" srcOrd="0" destOrd="0" presId="urn:microsoft.com/office/officeart/2008/layout/VerticalCurvedList"/>
    <dgm:cxn modelId="{A95BDF90-8827-4938-B0DC-7C285D082198}" srcId="{6EBFF4F0-FBDC-4B3A-AFFD-3C8038067D14}" destId="{C3F9F2CB-3413-451E-98A4-204AD1F5C8E9}" srcOrd="2" destOrd="0" parTransId="{967C7D2B-68BC-4780-842B-031C6D4F6550}" sibTransId="{F8C83C9C-729F-4584-AAE6-D9F21689C282}"/>
    <dgm:cxn modelId="{98767B97-F128-4DF4-A790-F0A2711A63D8}" type="presOf" srcId="{1DDE525C-E5FF-4404-926D-13E2CA872E2F}" destId="{347EC4D3-4A6F-409B-A33B-98162B09D332}" srcOrd="0" destOrd="2" presId="urn:microsoft.com/office/officeart/2008/layout/VerticalCurvedList"/>
    <dgm:cxn modelId="{C249B79E-461A-4338-AA8C-08466F5ED909}" type="presOf" srcId="{B9EA2A38-4B4B-479F-894B-070BD46870E8}" destId="{6D2DEF57-B038-4BC3-980C-CA4FD5384E38}" srcOrd="0" destOrd="1" presId="urn:microsoft.com/office/officeart/2008/layout/VerticalCurvedList"/>
    <dgm:cxn modelId="{F186B39F-A339-4F69-90B3-FB2EFEB3EE0D}" srcId="{6F676A84-31B0-44FD-BD8F-D75621BA7D41}" destId="{9E023157-3F24-42C1-9751-23214BBA9FBB}" srcOrd="0" destOrd="0" parTransId="{8CD82460-F4B1-4A21-A83C-F4C058126DB3}" sibTransId="{ADB02E29-D0CF-4AB4-A50F-A3AFFAD16EF7}"/>
    <dgm:cxn modelId="{357B27AD-B5E9-4CFF-BF86-E612B5F2802C}" type="presOf" srcId="{9E023157-3F24-42C1-9751-23214BBA9FBB}" destId="{347EC4D3-4A6F-409B-A33B-98162B09D332}" srcOrd="0" destOrd="1" presId="urn:microsoft.com/office/officeart/2008/layout/VerticalCurvedList"/>
    <dgm:cxn modelId="{0042A4AF-6F55-4F83-96B5-5AE48D792F71}" type="presOf" srcId="{C3F9F2CB-3413-451E-98A4-204AD1F5C8E9}" destId="{DF6E7C1E-CC61-4F9E-B4AA-76ED049EB0E8}" srcOrd="0" destOrd="0" presId="urn:microsoft.com/office/officeart/2008/layout/VerticalCurvedList"/>
    <dgm:cxn modelId="{EECD15C1-6800-4955-A11B-288139D4920A}" type="presOf" srcId="{C1C6141B-FF38-4917-8D6F-FFF7177BB4EA}" destId="{6D2DEF57-B038-4BC3-980C-CA4FD5384E38}" srcOrd="0" destOrd="0" presId="urn:microsoft.com/office/officeart/2008/layout/VerticalCurvedList"/>
    <dgm:cxn modelId="{96B7DCCF-730D-4140-B1C4-C64585914CE3}" srcId="{6EBFF4F0-FBDC-4B3A-AFFD-3C8038067D14}" destId="{6F676A84-31B0-44FD-BD8F-D75621BA7D41}" srcOrd="0" destOrd="0" parTransId="{195A1B31-2D25-483A-812C-78F33B385459}" sibTransId="{59F7B054-AD1C-4863-9E3D-11F489C0DE68}"/>
    <dgm:cxn modelId="{F6F671DB-5B26-4091-AF6E-CCAB9448FCDB}" type="presOf" srcId="{ADB02E29-D0CF-4AB4-A50F-A3AFFAD16EF7}" destId="{38324384-833C-4281-9FA5-23B7A5E47BE8}" srcOrd="0" destOrd="0" presId="urn:microsoft.com/office/officeart/2008/layout/VerticalCurvedList"/>
    <dgm:cxn modelId="{846536E1-DBB0-41FD-A84D-589D0FF98CE9}" srcId="{C3F9F2CB-3413-451E-98A4-204AD1F5C8E9}" destId="{7AD592F8-752D-4BE4-9697-020E0F1B55D3}" srcOrd="0" destOrd="0" parTransId="{1C08B40A-B657-44D5-B0BE-4AD8E4DF41BA}" sibTransId="{04188E75-973C-42D4-AECB-2275AF3D524A}"/>
    <dgm:cxn modelId="{AA0BBAE9-16B0-43A4-AB7C-2B414B2CB93B}" srcId="{C1C6141B-FF38-4917-8D6F-FFF7177BB4EA}" destId="{B9EA2A38-4B4B-479F-894B-070BD46870E8}" srcOrd="0" destOrd="0" parTransId="{B5EBC406-8821-4DEB-9AFC-2449C3D5B82C}" sibTransId="{8CC1ACB0-B05B-4938-9B4E-1732BF288455}"/>
    <dgm:cxn modelId="{82A55AFB-5949-46C2-BA71-C4818409E5A0}" srcId="{6F676A84-31B0-44FD-BD8F-D75621BA7D41}" destId="{1DDE525C-E5FF-4404-926D-13E2CA872E2F}" srcOrd="1" destOrd="0" parTransId="{A3FC2AFA-7D6F-4014-954C-798A9DE6A075}" sibTransId="{E33FF95D-71E6-4E3E-9D6B-0E13C53BD391}"/>
    <dgm:cxn modelId="{5A2D532D-BBE6-42BE-8FAB-E064E22CBEE9}" type="presParOf" srcId="{D1497DBF-EE21-4057-91BF-7789D3C2F2D3}" destId="{CC642600-08EA-4485-A1D2-40AE2576B25B}" srcOrd="0" destOrd="0" presId="urn:microsoft.com/office/officeart/2008/layout/VerticalCurvedList"/>
    <dgm:cxn modelId="{4D66708B-F980-4AAD-BEBC-8BC411AFFBEB}" type="presParOf" srcId="{CC642600-08EA-4485-A1D2-40AE2576B25B}" destId="{D1AF06F5-98DA-44E9-91D8-62E28EBF4C7E}" srcOrd="0" destOrd="0" presId="urn:microsoft.com/office/officeart/2008/layout/VerticalCurvedList"/>
    <dgm:cxn modelId="{B1FA867E-462C-4C97-B1D7-23898F09B370}" type="presParOf" srcId="{D1AF06F5-98DA-44E9-91D8-62E28EBF4C7E}" destId="{01E036B0-CAD6-4462-8125-60DB93C60896}" srcOrd="0" destOrd="0" presId="urn:microsoft.com/office/officeart/2008/layout/VerticalCurvedList"/>
    <dgm:cxn modelId="{BF4EC211-503D-4578-B50F-F7B162CFD716}" type="presParOf" srcId="{D1AF06F5-98DA-44E9-91D8-62E28EBF4C7E}" destId="{38324384-833C-4281-9FA5-23B7A5E47BE8}" srcOrd="1" destOrd="0" presId="urn:microsoft.com/office/officeart/2008/layout/VerticalCurvedList"/>
    <dgm:cxn modelId="{1A8444AC-9CEC-49C2-A0AC-CFDA7B354088}" type="presParOf" srcId="{D1AF06F5-98DA-44E9-91D8-62E28EBF4C7E}" destId="{1AB054A1-3CAA-4525-8316-224FB5E6BFB5}" srcOrd="2" destOrd="0" presId="urn:microsoft.com/office/officeart/2008/layout/VerticalCurvedList"/>
    <dgm:cxn modelId="{4B142609-8166-4BF1-B3FB-41B10AFD8E6F}" type="presParOf" srcId="{D1AF06F5-98DA-44E9-91D8-62E28EBF4C7E}" destId="{7FF4CDF2-72CF-4404-A75A-4F78D18146BE}" srcOrd="3" destOrd="0" presId="urn:microsoft.com/office/officeart/2008/layout/VerticalCurvedList"/>
    <dgm:cxn modelId="{10FD4720-BEC7-4A05-982A-ED4D48658B06}" type="presParOf" srcId="{CC642600-08EA-4485-A1D2-40AE2576B25B}" destId="{347EC4D3-4A6F-409B-A33B-98162B09D332}" srcOrd="1" destOrd="0" presId="urn:microsoft.com/office/officeart/2008/layout/VerticalCurvedList"/>
    <dgm:cxn modelId="{4967A39C-6C81-4308-B2CA-2A07044389AA}" type="presParOf" srcId="{CC642600-08EA-4485-A1D2-40AE2576B25B}" destId="{EC9582FD-3B37-475C-8D16-BC432A7EC018}" srcOrd="2" destOrd="0" presId="urn:microsoft.com/office/officeart/2008/layout/VerticalCurvedList"/>
    <dgm:cxn modelId="{778EC0BD-A1E6-426C-99D4-A312BBB8E3F7}" type="presParOf" srcId="{EC9582FD-3B37-475C-8D16-BC432A7EC018}" destId="{C1AF0753-6D11-4B40-B3F8-708F7CAEB12D}" srcOrd="0" destOrd="0" presId="urn:microsoft.com/office/officeart/2008/layout/VerticalCurvedList"/>
    <dgm:cxn modelId="{033FE943-3E14-4C0C-97BA-5A30910A6082}" type="presParOf" srcId="{CC642600-08EA-4485-A1D2-40AE2576B25B}" destId="{6D2DEF57-B038-4BC3-980C-CA4FD5384E38}" srcOrd="3" destOrd="0" presId="urn:microsoft.com/office/officeart/2008/layout/VerticalCurvedList"/>
    <dgm:cxn modelId="{E162FCE4-14D7-4069-8A60-58E2CB9B5B32}" type="presParOf" srcId="{CC642600-08EA-4485-A1D2-40AE2576B25B}" destId="{D073EACD-FF08-4AF4-819B-2A679D9C880B}" srcOrd="4" destOrd="0" presId="urn:microsoft.com/office/officeart/2008/layout/VerticalCurvedList"/>
    <dgm:cxn modelId="{6B9D32C5-196B-4DE6-8EA4-67A12988A14B}" type="presParOf" srcId="{D073EACD-FF08-4AF4-819B-2A679D9C880B}" destId="{E7B57D52-CF7D-44AB-86A0-B1CA16830138}" srcOrd="0" destOrd="0" presId="urn:microsoft.com/office/officeart/2008/layout/VerticalCurvedList"/>
    <dgm:cxn modelId="{E90647F2-6D35-4FDE-B001-D56B4A47230D}" type="presParOf" srcId="{CC642600-08EA-4485-A1D2-40AE2576B25B}" destId="{DF6E7C1E-CC61-4F9E-B4AA-76ED049EB0E8}" srcOrd="5" destOrd="0" presId="urn:microsoft.com/office/officeart/2008/layout/VerticalCurvedList"/>
    <dgm:cxn modelId="{A635AB9D-7296-4DD9-A875-E6E841050D2F}" type="presParOf" srcId="{CC642600-08EA-4485-A1D2-40AE2576B25B}" destId="{C3B436F8-7228-416E-875D-3F4EB5D302D6}" srcOrd="6" destOrd="0" presId="urn:microsoft.com/office/officeart/2008/layout/VerticalCurvedList"/>
    <dgm:cxn modelId="{7C90BDBA-04AE-4AD4-8CAD-9BA1F30A5144}" type="presParOf" srcId="{C3B436F8-7228-416E-875D-3F4EB5D302D6}" destId="{4BA54EE2-F522-4550-B070-6AD4215736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221D07-ECFE-4117-8140-FF69CF7423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5C2C344-9E20-4C12-8692-1FF74E349555}">
      <dgm:prSet phldrT="[Текст]"/>
      <dgm:spPr/>
      <dgm:t>
        <a:bodyPr/>
        <a:lstStyle/>
        <a:p>
          <a:r>
            <a:rPr lang="ru-RU" dirty="0"/>
            <a:t>Договор</a:t>
          </a:r>
        </a:p>
      </dgm:t>
    </dgm:pt>
    <dgm:pt modelId="{C7AAB2EC-B39E-49DA-9CFF-1681764D2206}" type="parTrans" cxnId="{B4A4C00C-3011-4A7F-AE0F-1E098D982CE0}">
      <dgm:prSet/>
      <dgm:spPr/>
      <dgm:t>
        <a:bodyPr/>
        <a:lstStyle/>
        <a:p>
          <a:endParaRPr lang="ru-RU"/>
        </a:p>
      </dgm:t>
    </dgm:pt>
    <dgm:pt modelId="{94E29280-8B00-48B8-A1F3-187ADA264F01}" type="sibTrans" cxnId="{B4A4C00C-3011-4A7F-AE0F-1E098D982CE0}">
      <dgm:prSet/>
      <dgm:spPr/>
      <dgm:t>
        <a:bodyPr/>
        <a:lstStyle/>
        <a:p>
          <a:endParaRPr lang="ru-RU"/>
        </a:p>
      </dgm:t>
    </dgm:pt>
    <dgm:pt modelId="{D674B7BF-91ED-4A4D-801F-D772C02B36FE}" type="asst">
      <dgm:prSet phldrT="[Текст]"/>
      <dgm:spPr/>
      <dgm:t>
        <a:bodyPr/>
        <a:lstStyle/>
        <a:p>
          <a:r>
            <a:rPr lang="ru-RU" dirty="0"/>
            <a:t>Не резервировать</a:t>
          </a:r>
        </a:p>
      </dgm:t>
    </dgm:pt>
    <dgm:pt modelId="{B6A58CA7-DC95-49D9-9B35-280B20B22603}" type="sibTrans" cxnId="{AFFBAAFA-072C-4202-82D0-9BAA675C0CE2}">
      <dgm:prSet/>
      <dgm:spPr/>
      <dgm:t>
        <a:bodyPr/>
        <a:lstStyle/>
        <a:p>
          <a:endParaRPr lang="ru-RU"/>
        </a:p>
      </dgm:t>
    </dgm:pt>
    <dgm:pt modelId="{94E62030-0215-4218-84D8-0CE65908AA73}" type="parTrans" cxnId="{AFFBAAFA-072C-4202-82D0-9BAA675C0CE2}">
      <dgm:prSet/>
      <dgm:spPr/>
      <dgm:t>
        <a:bodyPr/>
        <a:lstStyle/>
        <a:p>
          <a:endParaRPr lang="ru-RU"/>
        </a:p>
      </dgm:t>
    </dgm:pt>
    <dgm:pt modelId="{AE9664EE-6B0C-49B3-9536-F699B446484D}" type="asst">
      <dgm:prSet phldrT="[Текст]"/>
      <dgm:spPr/>
      <dgm:t>
        <a:bodyPr/>
        <a:lstStyle/>
        <a:p>
          <a:r>
            <a:rPr lang="ru-RU" dirty="0"/>
            <a:t>Из свободного резерва</a:t>
          </a:r>
        </a:p>
      </dgm:t>
    </dgm:pt>
    <dgm:pt modelId="{8FFEDBD5-A7EB-4F38-B865-4F31E7DF365C}" type="parTrans" cxnId="{5185E7F5-DC1A-40D1-A371-0986464A4C71}">
      <dgm:prSet/>
      <dgm:spPr/>
      <dgm:t>
        <a:bodyPr/>
        <a:lstStyle/>
        <a:p>
          <a:endParaRPr lang="ru-RU"/>
        </a:p>
      </dgm:t>
    </dgm:pt>
    <dgm:pt modelId="{C3BE897B-9CEC-4724-BEA0-2E100C139B60}" type="sibTrans" cxnId="{5185E7F5-DC1A-40D1-A371-0986464A4C71}">
      <dgm:prSet/>
      <dgm:spPr/>
      <dgm:t>
        <a:bodyPr/>
        <a:lstStyle/>
        <a:p>
          <a:endParaRPr lang="ru-RU"/>
        </a:p>
      </dgm:t>
    </dgm:pt>
    <dgm:pt modelId="{BF38999B-452D-463F-90BC-CDCBAD758733}" type="asst">
      <dgm:prSet phldrT="[Текст]"/>
      <dgm:spPr/>
      <dgm:t>
        <a:bodyPr/>
        <a:lstStyle/>
        <a:p>
          <a:r>
            <a:rPr lang="ru-RU" dirty="0"/>
            <a:t>Из свободного лимита</a:t>
          </a:r>
        </a:p>
      </dgm:t>
    </dgm:pt>
    <dgm:pt modelId="{579B2BBB-0882-448B-8893-FB99BEB179C1}" type="parTrans" cxnId="{A9552F16-DB8E-4655-A9F0-45DA711FCE28}">
      <dgm:prSet/>
      <dgm:spPr/>
      <dgm:t>
        <a:bodyPr/>
        <a:lstStyle/>
        <a:p>
          <a:endParaRPr lang="ru-RU"/>
        </a:p>
      </dgm:t>
    </dgm:pt>
    <dgm:pt modelId="{3F473E6C-6A76-4D06-8BDB-D4237581C09E}" type="sibTrans" cxnId="{A9552F16-DB8E-4655-A9F0-45DA711FCE28}">
      <dgm:prSet/>
      <dgm:spPr/>
      <dgm:t>
        <a:bodyPr/>
        <a:lstStyle/>
        <a:p>
          <a:endParaRPr lang="ru-RU"/>
        </a:p>
      </dgm:t>
    </dgm:pt>
    <dgm:pt modelId="{F6CDE47D-386B-4C58-8BFA-4F9E98BC3614}" type="pres">
      <dgm:prSet presAssocID="{CF221D07-ECFE-4117-8140-FF69CF742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B5015D-83DB-4C34-BB57-863EB876D71E}" type="pres">
      <dgm:prSet presAssocID="{95C2C344-9E20-4C12-8692-1FF74E349555}" presName="centerShape" presStyleLbl="node0" presStyleIdx="0" presStyleCnt="1" custScaleX="85979" custScaleY="72645"/>
      <dgm:spPr/>
    </dgm:pt>
    <dgm:pt modelId="{65F4FA7D-6C45-489D-935B-25BEA9A519EA}" type="pres">
      <dgm:prSet presAssocID="{94E62030-0215-4218-84D8-0CE65908AA73}" presName="parTrans" presStyleLbl="bgSibTrans2D1" presStyleIdx="0" presStyleCnt="3"/>
      <dgm:spPr/>
    </dgm:pt>
    <dgm:pt modelId="{A118FB0F-E7EB-4A0A-91E7-1918812C4358}" type="pres">
      <dgm:prSet presAssocID="{D674B7BF-91ED-4A4D-801F-D772C02B36FE}" presName="node" presStyleLbl="node1" presStyleIdx="0" presStyleCnt="3">
        <dgm:presLayoutVars>
          <dgm:bulletEnabled val="1"/>
        </dgm:presLayoutVars>
      </dgm:prSet>
      <dgm:spPr/>
    </dgm:pt>
    <dgm:pt modelId="{1B964471-B2BC-4F96-94E0-28BD06FED28B}" type="pres">
      <dgm:prSet presAssocID="{8FFEDBD5-A7EB-4F38-B865-4F31E7DF365C}" presName="parTrans" presStyleLbl="bgSibTrans2D1" presStyleIdx="1" presStyleCnt="3"/>
      <dgm:spPr/>
    </dgm:pt>
    <dgm:pt modelId="{2A97A207-8489-477D-86F9-02B793BEFF79}" type="pres">
      <dgm:prSet presAssocID="{AE9664EE-6B0C-49B3-9536-F699B446484D}" presName="node" presStyleLbl="node1" presStyleIdx="1" presStyleCnt="3">
        <dgm:presLayoutVars>
          <dgm:bulletEnabled val="1"/>
        </dgm:presLayoutVars>
      </dgm:prSet>
      <dgm:spPr/>
    </dgm:pt>
    <dgm:pt modelId="{A1CB4EB3-18BC-4309-A255-D9DFB91C61E7}" type="pres">
      <dgm:prSet presAssocID="{579B2BBB-0882-448B-8893-FB99BEB179C1}" presName="parTrans" presStyleLbl="bgSibTrans2D1" presStyleIdx="2" presStyleCnt="3"/>
      <dgm:spPr/>
    </dgm:pt>
    <dgm:pt modelId="{26EC1F98-AB01-4406-9F18-FE82AD265522}" type="pres">
      <dgm:prSet presAssocID="{BF38999B-452D-463F-90BC-CDCBAD758733}" presName="node" presStyleLbl="node1" presStyleIdx="2" presStyleCnt="3">
        <dgm:presLayoutVars>
          <dgm:bulletEnabled val="1"/>
        </dgm:presLayoutVars>
      </dgm:prSet>
      <dgm:spPr/>
    </dgm:pt>
  </dgm:ptLst>
  <dgm:cxnLst>
    <dgm:cxn modelId="{8AB0F501-853E-41E7-873B-85A92338F22E}" type="presOf" srcId="{579B2BBB-0882-448B-8893-FB99BEB179C1}" destId="{A1CB4EB3-18BC-4309-A255-D9DFB91C61E7}" srcOrd="0" destOrd="0" presId="urn:microsoft.com/office/officeart/2005/8/layout/radial4"/>
    <dgm:cxn modelId="{B4A4C00C-3011-4A7F-AE0F-1E098D982CE0}" srcId="{CF221D07-ECFE-4117-8140-FF69CF742355}" destId="{95C2C344-9E20-4C12-8692-1FF74E349555}" srcOrd="0" destOrd="0" parTransId="{C7AAB2EC-B39E-49DA-9CFF-1681764D2206}" sibTransId="{94E29280-8B00-48B8-A1F3-187ADA264F01}"/>
    <dgm:cxn modelId="{8D66D30E-5387-48DC-9CD7-52A5B1F38C27}" type="presOf" srcId="{95C2C344-9E20-4C12-8692-1FF74E349555}" destId="{C5B5015D-83DB-4C34-BB57-863EB876D71E}" srcOrd="0" destOrd="0" presId="urn:microsoft.com/office/officeart/2005/8/layout/radial4"/>
    <dgm:cxn modelId="{18130C16-3E9E-442A-8F62-374EAE4DF684}" type="presOf" srcId="{94E62030-0215-4218-84D8-0CE65908AA73}" destId="{65F4FA7D-6C45-489D-935B-25BEA9A519EA}" srcOrd="0" destOrd="0" presId="urn:microsoft.com/office/officeart/2005/8/layout/radial4"/>
    <dgm:cxn modelId="{A9552F16-DB8E-4655-A9F0-45DA711FCE28}" srcId="{95C2C344-9E20-4C12-8692-1FF74E349555}" destId="{BF38999B-452D-463F-90BC-CDCBAD758733}" srcOrd="2" destOrd="0" parTransId="{579B2BBB-0882-448B-8893-FB99BEB179C1}" sibTransId="{3F473E6C-6A76-4D06-8BDB-D4237581C09E}"/>
    <dgm:cxn modelId="{997F3742-68F3-4400-8F0F-55C9ADB4DE7A}" type="presOf" srcId="{BF38999B-452D-463F-90BC-CDCBAD758733}" destId="{26EC1F98-AB01-4406-9F18-FE82AD265522}" srcOrd="0" destOrd="0" presId="urn:microsoft.com/office/officeart/2005/8/layout/radial4"/>
    <dgm:cxn modelId="{20C22E62-0957-4B07-9E24-418AEFAC9962}" type="presOf" srcId="{AE9664EE-6B0C-49B3-9536-F699B446484D}" destId="{2A97A207-8489-477D-86F9-02B793BEFF79}" srcOrd="0" destOrd="0" presId="urn:microsoft.com/office/officeart/2005/8/layout/radial4"/>
    <dgm:cxn modelId="{7538A7CB-54A4-4FCA-846C-E98C3A09AEFE}" type="presOf" srcId="{D674B7BF-91ED-4A4D-801F-D772C02B36FE}" destId="{A118FB0F-E7EB-4A0A-91E7-1918812C4358}" srcOrd="0" destOrd="0" presId="urn:microsoft.com/office/officeart/2005/8/layout/radial4"/>
    <dgm:cxn modelId="{6AEC83D5-98BD-4BEA-A26B-6CCC4C475BDA}" type="presOf" srcId="{CF221D07-ECFE-4117-8140-FF69CF742355}" destId="{F6CDE47D-386B-4C58-8BFA-4F9E98BC3614}" srcOrd="0" destOrd="0" presId="urn:microsoft.com/office/officeart/2005/8/layout/radial4"/>
    <dgm:cxn modelId="{550DFAE6-5693-413D-BDD2-77AC27B02890}" type="presOf" srcId="{8FFEDBD5-A7EB-4F38-B865-4F31E7DF365C}" destId="{1B964471-B2BC-4F96-94E0-28BD06FED28B}" srcOrd="0" destOrd="0" presId="urn:microsoft.com/office/officeart/2005/8/layout/radial4"/>
    <dgm:cxn modelId="{5185E7F5-DC1A-40D1-A371-0986464A4C71}" srcId="{95C2C344-9E20-4C12-8692-1FF74E349555}" destId="{AE9664EE-6B0C-49B3-9536-F699B446484D}" srcOrd="1" destOrd="0" parTransId="{8FFEDBD5-A7EB-4F38-B865-4F31E7DF365C}" sibTransId="{C3BE897B-9CEC-4724-BEA0-2E100C139B60}"/>
    <dgm:cxn modelId="{AFFBAAFA-072C-4202-82D0-9BAA675C0CE2}" srcId="{95C2C344-9E20-4C12-8692-1FF74E349555}" destId="{D674B7BF-91ED-4A4D-801F-D772C02B36FE}" srcOrd="0" destOrd="0" parTransId="{94E62030-0215-4218-84D8-0CE65908AA73}" sibTransId="{B6A58CA7-DC95-49D9-9B35-280B20B22603}"/>
    <dgm:cxn modelId="{62E4D562-B987-4B96-B932-DB5A2B6B2F03}" type="presParOf" srcId="{F6CDE47D-386B-4C58-8BFA-4F9E98BC3614}" destId="{C5B5015D-83DB-4C34-BB57-863EB876D71E}" srcOrd="0" destOrd="0" presId="urn:microsoft.com/office/officeart/2005/8/layout/radial4"/>
    <dgm:cxn modelId="{80B8DABE-18FC-42C3-A10D-F716171018FE}" type="presParOf" srcId="{F6CDE47D-386B-4C58-8BFA-4F9E98BC3614}" destId="{65F4FA7D-6C45-489D-935B-25BEA9A519EA}" srcOrd="1" destOrd="0" presId="urn:microsoft.com/office/officeart/2005/8/layout/radial4"/>
    <dgm:cxn modelId="{0BE11958-9579-441E-B00B-7A4E7A082B09}" type="presParOf" srcId="{F6CDE47D-386B-4C58-8BFA-4F9E98BC3614}" destId="{A118FB0F-E7EB-4A0A-91E7-1918812C4358}" srcOrd="2" destOrd="0" presId="urn:microsoft.com/office/officeart/2005/8/layout/radial4"/>
    <dgm:cxn modelId="{7EB48F4C-4579-45B4-B767-9F81D9CD2AB4}" type="presParOf" srcId="{F6CDE47D-386B-4C58-8BFA-4F9E98BC3614}" destId="{1B964471-B2BC-4F96-94E0-28BD06FED28B}" srcOrd="3" destOrd="0" presId="urn:microsoft.com/office/officeart/2005/8/layout/radial4"/>
    <dgm:cxn modelId="{ADBF4683-6F5B-451A-A9C6-48335AFFF8DF}" type="presParOf" srcId="{F6CDE47D-386B-4C58-8BFA-4F9E98BC3614}" destId="{2A97A207-8489-477D-86F9-02B793BEFF79}" srcOrd="4" destOrd="0" presId="urn:microsoft.com/office/officeart/2005/8/layout/radial4"/>
    <dgm:cxn modelId="{7A3DA390-709A-45DC-A71A-9150466E54FB}" type="presParOf" srcId="{F6CDE47D-386B-4C58-8BFA-4F9E98BC3614}" destId="{A1CB4EB3-18BC-4309-A255-D9DFB91C61E7}" srcOrd="5" destOrd="0" presId="urn:microsoft.com/office/officeart/2005/8/layout/radial4"/>
    <dgm:cxn modelId="{65BA937A-935F-4B2D-A47B-B7DE2A68012E}" type="presParOf" srcId="{F6CDE47D-386B-4C58-8BFA-4F9E98BC3614}" destId="{26EC1F98-AB01-4406-9F18-FE82AD26552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221D07-ECFE-4117-8140-FF69CF7423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5C2C344-9E20-4C12-8692-1FF74E349555}">
      <dgm:prSet phldrT="[Текст]"/>
      <dgm:spPr/>
      <dgm:t>
        <a:bodyPr/>
        <a:lstStyle/>
        <a:p>
          <a:r>
            <a:rPr lang="ru-RU" dirty="0"/>
            <a:t>Договор</a:t>
          </a:r>
        </a:p>
      </dgm:t>
    </dgm:pt>
    <dgm:pt modelId="{C7AAB2EC-B39E-49DA-9CFF-1681764D2206}" type="parTrans" cxnId="{B4A4C00C-3011-4A7F-AE0F-1E098D982CE0}">
      <dgm:prSet/>
      <dgm:spPr/>
      <dgm:t>
        <a:bodyPr/>
        <a:lstStyle/>
        <a:p>
          <a:endParaRPr lang="ru-RU"/>
        </a:p>
      </dgm:t>
    </dgm:pt>
    <dgm:pt modelId="{94E29280-8B00-48B8-A1F3-187ADA264F01}" type="sibTrans" cxnId="{B4A4C00C-3011-4A7F-AE0F-1E098D982CE0}">
      <dgm:prSet/>
      <dgm:spPr/>
      <dgm:t>
        <a:bodyPr/>
        <a:lstStyle/>
        <a:p>
          <a:endParaRPr lang="ru-RU"/>
        </a:p>
      </dgm:t>
    </dgm:pt>
    <dgm:pt modelId="{D674B7BF-91ED-4A4D-801F-D772C02B36FE}" type="asst">
      <dgm:prSet phldrT="[Текст]"/>
      <dgm:spPr/>
      <dgm:t>
        <a:bodyPr/>
        <a:lstStyle/>
        <a:p>
          <a:r>
            <a:rPr lang="ru-RU" dirty="0"/>
            <a:t>Не резервировать</a:t>
          </a:r>
        </a:p>
      </dgm:t>
    </dgm:pt>
    <dgm:pt modelId="{B6A58CA7-DC95-49D9-9B35-280B20B22603}" type="sibTrans" cxnId="{AFFBAAFA-072C-4202-82D0-9BAA675C0CE2}">
      <dgm:prSet/>
      <dgm:spPr/>
      <dgm:t>
        <a:bodyPr/>
        <a:lstStyle/>
        <a:p>
          <a:endParaRPr lang="ru-RU"/>
        </a:p>
      </dgm:t>
    </dgm:pt>
    <dgm:pt modelId="{94E62030-0215-4218-84D8-0CE65908AA73}" type="parTrans" cxnId="{AFFBAAFA-072C-4202-82D0-9BAA675C0CE2}">
      <dgm:prSet/>
      <dgm:spPr/>
      <dgm:t>
        <a:bodyPr/>
        <a:lstStyle/>
        <a:p>
          <a:endParaRPr lang="ru-RU"/>
        </a:p>
      </dgm:t>
    </dgm:pt>
    <dgm:pt modelId="{AE9664EE-6B0C-49B3-9536-F699B446484D}" type="asst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8FFEDBD5-A7EB-4F38-B865-4F31E7DF365C}" type="parTrans" cxnId="{5185E7F5-DC1A-40D1-A371-0986464A4C71}">
      <dgm:prSet/>
      <dgm:spPr>
        <a:noFill/>
      </dgm:spPr>
      <dgm:t>
        <a:bodyPr/>
        <a:lstStyle/>
        <a:p>
          <a:endParaRPr lang="ru-RU"/>
        </a:p>
      </dgm:t>
    </dgm:pt>
    <dgm:pt modelId="{C3BE897B-9CEC-4724-BEA0-2E100C139B60}" type="sibTrans" cxnId="{5185E7F5-DC1A-40D1-A371-0986464A4C71}">
      <dgm:prSet/>
      <dgm:spPr/>
      <dgm:t>
        <a:bodyPr/>
        <a:lstStyle/>
        <a:p>
          <a:endParaRPr lang="ru-RU"/>
        </a:p>
      </dgm:t>
    </dgm:pt>
    <dgm:pt modelId="{C4605E6C-C514-4029-AEED-10DC18BCA582}" type="asst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4042EAF2-AA8F-462E-AE2B-4A51AD0741BE}" type="parTrans" cxnId="{93E3A546-2093-4512-B62D-76462F2C8D82}">
      <dgm:prSet/>
      <dgm:spPr>
        <a:noFill/>
      </dgm:spPr>
      <dgm:t>
        <a:bodyPr/>
        <a:lstStyle/>
        <a:p>
          <a:endParaRPr lang="ru-RU"/>
        </a:p>
      </dgm:t>
    </dgm:pt>
    <dgm:pt modelId="{69F6A5A3-B09D-4DA2-8380-F6C91A8BD4EB}" type="sibTrans" cxnId="{93E3A546-2093-4512-B62D-76462F2C8D82}">
      <dgm:prSet/>
      <dgm:spPr/>
      <dgm:t>
        <a:bodyPr/>
        <a:lstStyle/>
        <a:p>
          <a:endParaRPr lang="ru-RU"/>
        </a:p>
      </dgm:t>
    </dgm:pt>
    <dgm:pt modelId="{F6CDE47D-386B-4C58-8BFA-4F9E98BC3614}" type="pres">
      <dgm:prSet presAssocID="{CF221D07-ECFE-4117-8140-FF69CF742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B5015D-83DB-4C34-BB57-863EB876D71E}" type="pres">
      <dgm:prSet presAssocID="{95C2C344-9E20-4C12-8692-1FF74E349555}" presName="centerShape" presStyleLbl="node0" presStyleIdx="0" presStyleCnt="1" custScaleX="85979" custScaleY="72645"/>
      <dgm:spPr/>
    </dgm:pt>
    <dgm:pt modelId="{65F4FA7D-6C45-489D-935B-25BEA9A519EA}" type="pres">
      <dgm:prSet presAssocID="{94E62030-0215-4218-84D8-0CE65908AA73}" presName="parTrans" presStyleLbl="bgSibTrans2D1" presStyleIdx="0" presStyleCnt="3"/>
      <dgm:spPr/>
    </dgm:pt>
    <dgm:pt modelId="{A118FB0F-E7EB-4A0A-91E7-1918812C4358}" type="pres">
      <dgm:prSet presAssocID="{D674B7BF-91ED-4A4D-801F-D772C02B36FE}" presName="node" presStyleLbl="node1" presStyleIdx="0" presStyleCnt="3">
        <dgm:presLayoutVars>
          <dgm:bulletEnabled val="1"/>
        </dgm:presLayoutVars>
      </dgm:prSet>
      <dgm:spPr/>
    </dgm:pt>
    <dgm:pt modelId="{1B964471-B2BC-4F96-94E0-28BD06FED28B}" type="pres">
      <dgm:prSet presAssocID="{8FFEDBD5-A7EB-4F38-B865-4F31E7DF365C}" presName="parTrans" presStyleLbl="bgSibTrans2D1" presStyleIdx="1" presStyleCnt="3"/>
      <dgm:spPr/>
    </dgm:pt>
    <dgm:pt modelId="{2A97A207-8489-477D-86F9-02B793BEFF79}" type="pres">
      <dgm:prSet presAssocID="{AE9664EE-6B0C-49B3-9536-F699B446484D}" presName="node" presStyleLbl="node1" presStyleIdx="1" presStyleCnt="3">
        <dgm:presLayoutVars>
          <dgm:bulletEnabled val="1"/>
        </dgm:presLayoutVars>
      </dgm:prSet>
      <dgm:spPr/>
    </dgm:pt>
    <dgm:pt modelId="{8F36EFC4-5663-4046-8AD9-0F7BFB99195F}" type="pres">
      <dgm:prSet presAssocID="{4042EAF2-AA8F-462E-AE2B-4A51AD0741BE}" presName="parTrans" presStyleLbl="bgSibTrans2D1" presStyleIdx="2" presStyleCnt="3"/>
      <dgm:spPr/>
    </dgm:pt>
    <dgm:pt modelId="{B323C0B6-5E33-4768-9181-21741BE69E8E}" type="pres">
      <dgm:prSet presAssocID="{C4605E6C-C514-4029-AEED-10DC18BCA582}" presName="node" presStyleLbl="node1" presStyleIdx="2" presStyleCnt="3">
        <dgm:presLayoutVars>
          <dgm:bulletEnabled val="1"/>
        </dgm:presLayoutVars>
      </dgm:prSet>
      <dgm:spPr/>
    </dgm:pt>
  </dgm:ptLst>
  <dgm:cxnLst>
    <dgm:cxn modelId="{B4A4C00C-3011-4A7F-AE0F-1E098D982CE0}" srcId="{CF221D07-ECFE-4117-8140-FF69CF742355}" destId="{95C2C344-9E20-4C12-8692-1FF74E349555}" srcOrd="0" destOrd="0" parTransId="{C7AAB2EC-B39E-49DA-9CFF-1681764D2206}" sibTransId="{94E29280-8B00-48B8-A1F3-187ADA264F01}"/>
    <dgm:cxn modelId="{8D66D30E-5387-48DC-9CD7-52A5B1F38C27}" type="presOf" srcId="{95C2C344-9E20-4C12-8692-1FF74E349555}" destId="{C5B5015D-83DB-4C34-BB57-863EB876D71E}" srcOrd="0" destOrd="0" presId="urn:microsoft.com/office/officeart/2005/8/layout/radial4"/>
    <dgm:cxn modelId="{18130C16-3E9E-442A-8F62-374EAE4DF684}" type="presOf" srcId="{94E62030-0215-4218-84D8-0CE65908AA73}" destId="{65F4FA7D-6C45-489D-935B-25BEA9A519EA}" srcOrd="0" destOrd="0" presId="urn:microsoft.com/office/officeart/2005/8/layout/radial4"/>
    <dgm:cxn modelId="{633C053A-66D1-464E-A005-6392A4BD628A}" type="presOf" srcId="{C4605E6C-C514-4029-AEED-10DC18BCA582}" destId="{B323C0B6-5E33-4768-9181-21741BE69E8E}" srcOrd="0" destOrd="0" presId="urn:microsoft.com/office/officeart/2005/8/layout/radial4"/>
    <dgm:cxn modelId="{93E3A546-2093-4512-B62D-76462F2C8D82}" srcId="{95C2C344-9E20-4C12-8692-1FF74E349555}" destId="{C4605E6C-C514-4029-AEED-10DC18BCA582}" srcOrd="2" destOrd="0" parTransId="{4042EAF2-AA8F-462E-AE2B-4A51AD0741BE}" sibTransId="{69F6A5A3-B09D-4DA2-8380-F6C91A8BD4EB}"/>
    <dgm:cxn modelId="{E5CF8957-387C-448D-8CC5-011E91BDE40C}" type="presOf" srcId="{4042EAF2-AA8F-462E-AE2B-4A51AD0741BE}" destId="{8F36EFC4-5663-4046-8AD9-0F7BFB99195F}" srcOrd="0" destOrd="0" presId="urn:microsoft.com/office/officeart/2005/8/layout/radial4"/>
    <dgm:cxn modelId="{20C22E62-0957-4B07-9E24-418AEFAC9962}" type="presOf" srcId="{AE9664EE-6B0C-49B3-9536-F699B446484D}" destId="{2A97A207-8489-477D-86F9-02B793BEFF79}" srcOrd="0" destOrd="0" presId="urn:microsoft.com/office/officeart/2005/8/layout/radial4"/>
    <dgm:cxn modelId="{7538A7CB-54A4-4FCA-846C-E98C3A09AEFE}" type="presOf" srcId="{D674B7BF-91ED-4A4D-801F-D772C02B36FE}" destId="{A118FB0F-E7EB-4A0A-91E7-1918812C4358}" srcOrd="0" destOrd="0" presId="urn:microsoft.com/office/officeart/2005/8/layout/radial4"/>
    <dgm:cxn modelId="{6AEC83D5-98BD-4BEA-A26B-6CCC4C475BDA}" type="presOf" srcId="{CF221D07-ECFE-4117-8140-FF69CF742355}" destId="{F6CDE47D-386B-4C58-8BFA-4F9E98BC3614}" srcOrd="0" destOrd="0" presId="urn:microsoft.com/office/officeart/2005/8/layout/radial4"/>
    <dgm:cxn modelId="{550DFAE6-5693-413D-BDD2-77AC27B02890}" type="presOf" srcId="{8FFEDBD5-A7EB-4F38-B865-4F31E7DF365C}" destId="{1B964471-B2BC-4F96-94E0-28BD06FED28B}" srcOrd="0" destOrd="0" presId="urn:microsoft.com/office/officeart/2005/8/layout/radial4"/>
    <dgm:cxn modelId="{5185E7F5-DC1A-40D1-A371-0986464A4C71}" srcId="{95C2C344-9E20-4C12-8692-1FF74E349555}" destId="{AE9664EE-6B0C-49B3-9536-F699B446484D}" srcOrd="1" destOrd="0" parTransId="{8FFEDBD5-A7EB-4F38-B865-4F31E7DF365C}" sibTransId="{C3BE897B-9CEC-4724-BEA0-2E100C139B60}"/>
    <dgm:cxn modelId="{AFFBAAFA-072C-4202-82D0-9BAA675C0CE2}" srcId="{95C2C344-9E20-4C12-8692-1FF74E349555}" destId="{D674B7BF-91ED-4A4D-801F-D772C02B36FE}" srcOrd="0" destOrd="0" parTransId="{94E62030-0215-4218-84D8-0CE65908AA73}" sibTransId="{B6A58CA7-DC95-49D9-9B35-280B20B22603}"/>
    <dgm:cxn modelId="{62E4D562-B987-4B96-B932-DB5A2B6B2F03}" type="presParOf" srcId="{F6CDE47D-386B-4C58-8BFA-4F9E98BC3614}" destId="{C5B5015D-83DB-4C34-BB57-863EB876D71E}" srcOrd="0" destOrd="0" presId="urn:microsoft.com/office/officeart/2005/8/layout/radial4"/>
    <dgm:cxn modelId="{80B8DABE-18FC-42C3-A10D-F716171018FE}" type="presParOf" srcId="{F6CDE47D-386B-4C58-8BFA-4F9E98BC3614}" destId="{65F4FA7D-6C45-489D-935B-25BEA9A519EA}" srcOrd="1" destOrd="0" presId="urn:microsoft.com/office/officeart/2005/8/layout/radial4"/>
    <dgm:cxn modelId="{0BE11958-9579-441E-B00B-7A4E7A082B09}" type="presParOf" srcId="{F6CDE47D-386B-4C58-8BFA-4F9E98BC3614}" destId="{A118FB0F-E7EB-4A0A-91E7-1918812C4358}" srcOrd="2" destOrd="0" presId="urn:microsoft.com/office/officeart/2005/8/layout/radial4"/>
    <dgm:cxn modelId="{7EB48F4C-4579-45B4-B767-9F81D9CD2AB4}" type="presParOf" srcId="{F6CDE47D-386B-4C58-8BFA-4F9E98BC3614}" destId="{1B964471-B2BC-4F96-94E0-28BD06FED28B}" srcOrd="3" destOrd="0" presId="urn:microsoft.com/office/officeart/2005/8/layout/radial4"/>
    <dgm:cxn modelId="{ADBF4683-6F5B-451A-A9C6-48335AFFF8DF}" type="presParOf" srcId="{F6CDE47D-386B-4C58-8BFA-4F9E98BC3614}" destId="{2A97A207-8489-477D-86F9-02B793BEFF79}" srcOrd="4" destOrd="0" presId="urn:microsoft.com/office/officeart/2005/8/layout/radial4"/>
    <dgm:cxn modelId="{1869B751-96FC-4F50-ACBC-856701912FA6}" type="presParOf" srcId="{F6CDE47D-386B-4C58-8BFA-4F9E98BC3614}" destId="{8F36EFC4-5663-4046-8AD9-0F7BFB99195F}" srcOrd="5" destOrd="0" presId="urn:microsoft.com/office/officeart/2005/8/layout/radial4"/>
    <dgm:cxn modelId="{432A10A6-0B66-48FD-99C7-D6688C946ACB}" type="presParOf" srcId="{F6CDE47D-386B-4C58-8BFA-4F9E98BC3614}" destId="{B323C0B6-5E33-4768-9181-21741BE69E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221D07-ECFE-4117-8140-FF69CF7423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5C2C344-9E20-4C12-8692-1FF74E349555}">
      <dgm:prSet phldrT="[Текст]"/>
      <dgm:spPr/>
      <dgm:t>
        <a:bodyPr/>
        <a:lstStyle/>
        <a:p>
          <a:r>
            <a:rPr lang="ru-RU" dirty="0"/>
            <a:t>Договор</a:t>
          </a:r>
        </a:p>
      </dgm:t>
    </dgm:pt>
    <dgm:pt modelId="{C7AAB2EC-B39E-49DA-9CFF-1681764D2206}" type="parTrans" cxnId="{B4A4C00C-3011-4A7F-AE0F-1E098D982CE0}">
      <dgm:prSet/>
      <dgm:spPr/>
      <dgm:t>
        <a:bodyPr/>
        <a:lstStyle/>
        <a:p>
          <a:endParaRPr lang="ru-RU"/>
        </a:p>
      </dgm:t>
    </dgm:pt>
    <dgm:pt modelId="{94E29280-8B00-48B8-A1F3-187ADA264F01}" type="sibTrans" cxnId="{B4A4C00C-3011-4A7F-AE0F-1E098D982CE0}">
      <dgm:prSet/>
      <dgm:spPr/>
      <dgm:t>
        <a:bodyPr/>
        <a:lstStyle/>
        <a:p>
          <a:endParaRPr lang="ru-RU"/>
        </a:p>
      </dgm:t>
    </dgm:pt>
    <dgm:pt modelId="{D674B7BF-91ED-4A4D-801F-D772C02B36FE}" type="asst">
      <dgm:prSet phldrT="[Текст]"/>
      <dgm:spPr/>
      <dgm:t>
        <a:bodyPr/>
        <a:lstStyle/>
        <a:p>
          <a:r>
            <a:rPr lang="ru-RU" dirty="0"/>
            <a:t>Не резервировать</a:t>
          </a:r>
        </a:p>
      </dgm:t>
    </dgm:pt>
    <dgm:pt modelId="{B6A58CA7-DC95-49D9-9B35-280B20B22603}" type="sibTrans" cxnId="{AFFBAAFA-072C-4202-82D0-9BAA675C0CE2}">
      <dgm:prSet/>
      <dgm:spPr/>
      <dgm:t>
        <a:bodyPr/>
        <a:lstStyle/>
        <a:p>
          <a:endParaRPr lang="ru-RU"/>
        </a:p>
      </dgm:t>
    </dgm:pt>
    <dgm:pt modelId="{94E62030-0215-4218-84D8-0CE65908AA73}" type="parTrans" cxnId="{AFFBAAFA-072C-4202-82D0-9BAA675C0CE2}">
      <dgm:prSet/>
      <dgm:spPr/>
      <dgm:t>
        <a:bodyPr/>
        <a:lstStyle/>
        <a:p>
          <a:endParaRPr lang="ru-RU"/>
        </a:p>
      </dgm:t>
    </dgm:pt>
    <dgm:pt modelId="{AE9664EE-6B0C-49B3-9536-F699B446484D}" type="asst">
      <dgm:prSet phldrT="[Текст]"/>
      <dgm:spPr/>
      <dgm:t>
        <a:bodyPr/>
        <a:lstStyle/>
        <a:p>
          <a:r>
            <a:rPr lang="ru-RU" dirty="0"/>
            <a:t>Из свободного резерва</a:t>
          </a:r>
        </a:p>
      </dgm:t>
    </dgm:pt>
    <dgm:pt modelId="{8FFEDBD5-A7EB-4F38-B865-4F31E7DF365C}" type="parTrans" cxnId="{5185E7F5-DC1A-40D1-A371-0986464A4C71}">
      <dgm:prSet/>
      <dgm:spPr/>
      <dgm:t>
        <a:bodyPr/>
        <a:lstStyle/>
        <a:p>
          <a:endParaRPr lang="ru-RU"/>
        </a:p>
      </dgm:t>
    </dgm:pt>
    <dgm:pt modelId="{C3BE897B-9CEC-4724-BEA0-2E100C139B60}" type="sibTrans" cxnId="{5185E7F5-DC1A-40D1-A371-0986464A4C71}">
      <dgm:prSet/>
      <dgm:spPr/>
      <dgm:t>
        <a:bodyPr/>
        <a:lstStyle/>
        <a:p>
          <a:endParaRPr lang="ru-RU"/>
        </a:p>
      </dgm:t>
    </dgm:pt>
    <dgm:pt modelId="{C4605E6C-C514-4029-AEED-10DC18BCA582}" type="asst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4042EAF2-AA8F-462E-AE2B-4A51AD0741BE}" type="parTrans" cxnId="{93E3A546-2093-4512-B62D-76462F2C8D82}">
      <dgm:prSet/>
      <dgm:spPr>
        <a:noFill/>
      </dgm:spPr>
      <dgm:t>
        <a:bodyPr/>
        <a:lstStyle/>
        <a:p>
          <a:endParaRPr lang="ru-RU"/>
        </a:p>
      </dgm:t>
    </dgm:pt>
    <dgm:pt modelId="{69F6A5A3-B09D-4DA2-8380-F6C91A8BD4EB}" type="sibTrans" cxnId="{93E3A546-2093-4512-B62D-76462F2C8D82}">
      <dgm:prSet/>
      <dgm:spPr/>
      <dgm:t>
        <a:bodyPr/>
        <a:lstStyle/>
        <a:p>
          <a:endParaRPr lang="ru-RU"/>
        </a:p>
      </dgm:t>
    </dgm:pt>
    <dgm:pt modelId="{F6CDE47D-386B-4C58-8BFA-4F9E98BC3614}" type="pres">
      <dgm:prSet presAssocID="{CF221D07-ECFE-4117-8140-FF69CF742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B5015D-83DB-4C34-BB57-863EB876D71E}" type="pres">
      <dgm:prSet presAssocID="{95C2C344-9E20-4C12-8692-1FF74E349555}" presName="centerShape" presStyleLbl="node0" presStyleIdx="0" presStyleCnt="1" custScaleX="85979" custScaleY="72645"/>
      <dgm:spPr/>
    </dgm:pt>
    <dgm:pt modelId="{65F4FA7D-6C45-489D-935B-25BEA9A519EA}" type="pres">
      <dgm:prSet presAssocID="{94E62030-0215-4218-84D8-0CE65908AA73}" presName="parTrans" presStyleLbl="bgSibTrans2D1" presStyleIdx="0" presStyleCnt="3"/>
      <dgm:spPr/>
    </dgm:pt>
    <dgm:pt modelId="{A118FB0F-E7EB-4A0A-91E7-1918812C4358}" type="pres">
      <dgm:prSet presAssocID="{D674B7BF-91ED-4A4D-801F-D772C02B36FE}" presName="node" presStyleLbl="node1" presStyleIdx="0" presStyleCnt="3">
        <dgm:presLayoutVars>
          <dgm:bulletEnabled val="1"/>
        </dgm:presLayoutVars>
      </dgm:prSet>
      <dgm:spPr/>
    </dgm:pt>
    <dgm:pt modelId="{1B964471-B2BC-4F96-94E0-28BD06FED28B}" type="pres">
      <dgm:prSet presAssocID="{8FFEDBD5-A7EB-4F38-B865-4F31E7DF365C}" presName="parTrans" presStyleLbl="bgSibTrans2D1" presStyleIdx="1" presStyleCnt="3"/>
      <dgm:spPr/>
    </dgm:pt>
    <dgm:pt modelId="{2A97A207-8489-477D-86F9-02B793BEFF79}" type="pres">
      <dgm:prSet presAssocID="{AE9664EE-6B0C-49B3-9536-F699B446484D}" presName="node" presStyleLbl="node1" presStyleIdx="1" presStyleCnt="3">
        <dgm:presLayoutVars>
          <dgm:bulletEnabled val="1"/>
        </dgm:presLayoutVars>
      </dgm:prSet>
      <dgm:spPr/>
    </dgm:pt>
    <dgm:pt modelId="{8F36EFC4-5663-4046-8AD9-0F7BFB99195F}" type="pres">
      <dgm:prSet presAssocID="{4042EAF2-AA8F-462E-AE2B-4A51AD0741BE}" presName="parTrans" presStyleLbl="bgSibTrans2D1" presStyleIdx="2" presStyleCnt="3"/>
      <dgm:spPr/>
    </dgm:pt>
    <dgm:pt modelId="{B323C0B6-5E33-4768-9181-21741BE69E8E}" type="pres">
      <dgm:prSet presAssocID="{C4605E6C-C514-4029-AEED-10DC18BCA582}" presName="node" presStyleLbl="node1" presStyleIdx="2" presStyleCnt="3">
        <dgm:presLayoutVars>
          <dgm:bulletEnabled val="1"/>
        </dgm:presLayoutVars>
      </dgm:prSet>
      <dgm:spPr/>
    </dgm:pt>
  </dgm:ptLst>
  <dgm:cxnLst>
    <dgm:cxn modelId="{B4A4C00C-3011-4A7F-AE0F-1E098D982CE0}" srcId="{CF221D07-ECFE-4117-8140-FF69CF742355}" destId="{95C2C344-9E20-4C12-8692-1FF74E349555}" srcOrd="0" destOrd="0" parTransId="{C7AAB2EC-B39E-49DA-9CFF-1681764D2206}" sibTransId="{94E29280-8B00-48B8-A1F3-187ADA264F01}"/>
    <dgm:cxn modelId="{8D66D30E-5387-48DC-9CD7-52A5B1F38C27}" type="presOf" srcId="{95C2C344-9E20-4C12-8692-1FF74E349555}" destId="{C5B5015D-83DB-4C34-BB57-863EB876D71E}" srcOrd="0" destOrd="0" presId="urn:microsoft.com/office/officeart/2005/8/layout/radial4"/>
    <dgm:cxn modelId="{18130C16-3E9E-442A-8F62-374EAE4DF684}" type="presOf" srcId="{94E62030-0215-4218-84D8-0CE65908AA73}" destId="{65F4FA7D-6C45-489D-935B-25BEA9A519EA}" srcOrd="0" destOrd="0" presId="urn:microsoft.com/office/officeart/2005/8/layout/radial4"/>
    <dgm:cxn modelId="{633C053A-66D1-464E-A005-6392A4BD628A}" type="presOf" srcId="{C4605E6C-C514-4029-AEED-10DC18BCA582}" destId="{B323C0B6-5E33-4768-9181-21741BE69E8E}" srcOrd="0" destOrd="0" presId="urn:microsoft.com/office/officeart/2005/8/layout/radial4"/>
    <dgm:cxn modelId="{93E3A546-2093-4512-B62D-76462F2C8D82}" srcId="{95C2C344-9E20-4C12-8692-1FF74E349555}" destId="{C4605E6C-C514-4029-AEED-10DC18BCA582}" srcOrd="2" destOrd="0" parTransId="{4042EAF2-AA8F-462E-AE2B-4A51AD0741BE}" sibTransId="{69F6A5A3-B09D-4DA2-8380-F6C91A8BD4EB}"/>
    <dgm:cxn modelId="{E5CF8957-387C-448D-8CC5-011E91BDE40C}" type="presOf" srcId="{4042EAF2-AA8F-462E-AE2B-4A51AD0741BE}" destId="{8F36EFC4-5663-4046-8AD9-0F7BFB99195F}" srcOrd="0" destOrd="0" presId="urn:microsoft.com/office/officeart/2005/8/layout/radial4"/>
    <dgm:cxn modelId="{20C22E62-0957-4B07-9E24-418AEFAC9962}" type="presOf" srcId="{AE9664EE-6B0C-49B3-9536-F699B446484D}" destId="{2A97A207-8489-477D-86F9-02B793BEFF79}" srcOrd="0" destOrd="0" presId="urn:microsoft.com/office/officeart/2005/8/layout/radial4"/>
    <dgm:cxn modelId="{7538A7CB-54A4-4FCA-846C-E98C3A09AEFE}" type="presOf" srcId="{D674B7BF-91ED-4A4D-801F-D772C02B36FE}" destId="{A118FB0F-E7EB-4A0A-91E7-1918812C4358}" srcOrd="0" destOrd="0" presId="urn:microsoft.com/office/officeart/2005/8/layout/radial4"/>
    <dgm:cxn modelId="{6AEC83D5-98BD-4BEA-A26B-6CCC4C475BDA}" type="presOf" srcId="{CF221D07-ECFE-4117-8140-FF69CF742355}" destId="{F6CDE47D-386B-4C58-8BFA-4F9E98BC3614}" srcOrd="0" destOrd="0" presId="urn:microsoft.com/office/officeart/2005/8/layout/radial4"/>
    <dgm:cxn modelId="{550DFAE6-5693-413D-BDD2-77AC27B02890}" type="presOf" srcId="{8FFEDBD5-A7EB-4F38-B865-4F31E7DF365C}" destId="{1B964471-B2BC-4F96-94E0-28BD06FED28B}" srcOrd="0" destOrd="0" presId="urn:microsoft.com/office/officeart/2005/8/layout/radial4"/>
    <dgm:cxn modelId="{5185E7F5-DC1A-40D1-A371-0986464A4C71}" srcId="{95C2C344-9E20-4C12-8692-1FF74E349555}" destId="{AE9664EE-6B0C-49B3-9536-F699B446484D}" srcOrd="1" destOrd="0" parTransId="{8FFEDBD5-A7EB-4F38-B865-4F31E7DF365C}" sibTransId="{C3BE897B-9CEC-4724-BEA0-2E100C139B60}"/>
    <dgm:cxn modelId="{AFFBAAFA-072C-4202-82D0-9BAA675C0CE2}" srcId="{95C2C344-9E20-4C12-8692-1FF74E349555}" destId="{D674B7BF-91ED-4A4D-801F-D772C02B36FE}" srcOrd="0" destOrd="0" parTransId="{94E62030-0215-4218-84D8-0CE65908AA73}" sibTransId="{B6A58CA7-DC95-49D9-9B35-280B20B22603}"/>
    <dgm:cxn modelId="{62E4D562-B987-4B96-B932-DB5A2B6B2F03}" type="presParOf" srcId="{F6CDE47D-386B-4C58-8BFA-4F9E98BC3614}" destId="{C5B5015D-83DB-4C34-BB57-863EB876D71E}" srcOrd="0" destOrd="0" presId="urn:microsoft.com/office/officeart/2005/8/layout/radial4"/>
    <dgm:cxn modelId="{80B8DABE-18FC-42C3-A10D-F716171018FE}" type="presParOf" srcId="{F6CDE47D-386B-4C58-8BFA-4F9E98BC3614}" destId="{65F4FA7D-6C45-489D-935B-25BEA9A519EA}" srcOrd="1" destOrd="0" presId="urn:microsoft.com/office/officeart/2005/8/layout/radial4"/>
    <dgm:cxn modelId="{0BE11958-9579-441E-B00B-7A4E7A082B09}" type="presParOf" srcId="{F6CDE47D-386B-4C58-8BFA-4F9E98BC3614}" destId="{A118FB0F-E7EB-4A0A-91E7-1918812C4358}" srcOrd="2" destOrd="0" presId="urn:microsoft.com/office/officeart/2005/8/layout/radial4"/>
    <dgm:cxn modelId="{7EB48F4C-4579-45B4-B767-9F81D9CD2AB4}" type="presParOf" srcId="{F6CDE47D-386B-4C58-8BFA-4F9E98BC3614}" destId="{1B964471-B2BC-4F96-94E0-28BD06FED28B}" srcOrd="3" destOrd="0" presId="urn:microsoft.com/office/officeart/2005/8/layout/radial4"/>
    <dgm:cxn modelId="{ADBF4683-6F5B-451A-A9C6-48335AFFF8DF}" type="presParOf" srcId="{F6CDE47D-386B-4C58-8BFA-4F9E98BC3614}" destId="{2A97A207-8489-477D-86F9-02B793BEFF79}" srcOrd="4" destOrd="0" presId="urn:microsoft.com/office/officeart/2005/8/layout/radial4"/>
    <dgm:cxn modelId="{1869B751-96FC-4F50-ACBC-856701912FA6}" type="presParOf" srcId="{F6CDE47D-386B-4C58-8BFA-4F9E98BC3614}" destId="{8F36EFC4-5663-4046-8AD9-0F7BFB99195F}" srcOrd="5" destOrd="0" presId="urn:microsoft.com/office/officeart/2005/8/layout/radial4"/>
    <dgm:cxn modelId="{432A10A6-0B66-48FD-99C7-D6688C946ACB}" type="presParOf" srcId="{F6CDE47D-386B-4C58-8BFA-4F9E98BC3614}" destId="{B323C0B6-5E33-4768-9181-21741BE69E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221D07-ECFE-4117-8140-FF69CF7423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5C2C344-9E20-4C12-8692-1FF74E349555}">
      <dgm:prSet phldrT="[Текст]"/>
      <dgm:spPr/>
      <dgm:t>
        <a:bodyPr/>
        <a:lstStyle/>
        <a:p>
          <a:r>
            <a:rPr lang="ru-RU" dirty="0"/>
            <a:t>Договор</a:t>
          </a:r>
        </a:p>
      </dgm:t>
    </dgm:pt>
    <dgm:pt modelId="{C7AAB2EC-B39E-49DA-9CFF-1681764D2206}" type="parTrans" cxnId="{B4A4C00C-3011-4A7F-AE0F-1E098D982CE0}">
      <dgm:prSet/>
      <dgm:spPr/>
      <dgm:t>
        <a:bodyPr/>
        <a:lstStyle/>
        <a:p>
          <a:endParaRPr lang="ru-RU"/>
        </a:p>
      </dgm:t>
    </dgm:pt>
    <dgm:pt modelId="{94E29280-8B00-48B8-A1F3-187ADA264F01}" type="sibTrans" cxnId="{B4A4C00C-3011-4A7F-AE0F-1E098D982CE0}">
      <dgm:prSet/>
      <dgm:spPr/>
      <dgm:t>
        <a:bodyPr/>
        <a:lstStyle/>
        <a:p>
          <a:endParaRPr lang="ru-RU"/>
        </a:p>
      </dgm:t>
    </dgm:pt>
    <dgm:pt modelId="{D674B7BF-91ED-4A4D-801F-D772C02B36FE}" type="asst">
      <dgm:prSet phldrT="[Текст]"/>
      <dgm:spPr/>
      <dgm:t>
        <a:bodyPr/>
        <a:lstStyle/>
        <a:p>
          <a:r>
            <a:rPr lang="ru-RU" dirty="0"/>
            <a:t>Не резервировать</a:t>
          </a:r>
        </a:p>
      </dgm:t>
    </dgm:pt>
    <dgm:pt modelId="{B6A58CA7-DC95-49D9-9B35-280B20B22603}" type="sibTrans" cxnId="{AFFBAAFA-072C-4202-82D0-9BAA675C0CE2}">
      <dgm:prSet/>
      <dgm:spPr/>
      <dgm:t>
        <a:bodyPr/>
        <a:lstStyle/>
        <a:p>
          <a:endParaRPr lang="ru-RU"/>
        </a:p>
      </dgm:t>
    </dgm:pt>
    <dgm:pt modelId="{94E62030-0215-4218-84D8-0CE65908AA73}" type="parTrans" cxnId="{AFFBAAFA-072C-4202-82D0-9BAA675C0CE2}">
      <dgm:prSet/>
      <dgm:spPr/>
      <dgm:t>
        <a:bodyPr/>
        <a:lstStyle/>
        <a:p>
          <a:endParaRPr lang="ru-RU"/>
        </a:p>
      </dgm:t>
    </dgm:pt>
    <dgm:pt modelId="{AE9664EE-6B0C-49B3-9536-F699B446484D}" type="asst">
      <dgm:prSet phldrT="[Текст]"/>
      <dgm:spPr/>
      <dgm:t>
        <a:bodyPr/>
        <a:lstStyle/>
        <a:p>
          <a:r>
            <a:rPr lang="ru-RU" dirty="0"/>
            <a:t>Из свободного резерва</a:t>
          </a:r>
        </a:p>
      </dgm:t>
    </dgm:pt>
    <dgm:pt modelId="{8FFEDBD5-A7EB-4F38-B865-4F31E7DF365C}" type="parTrans" cxnId="{5185E7F5-DC1A-40D1-A371-0986464A4C71}">
      <dgm:prSet/>
      <dgm:spPr/>
      <dgm:t>
        <a:bodyPr/>
        <a:lstStyle/>
        <a:p>
          <a:endParaRPr lang="ru-RU"/>
        </a:p>
      </dgm:t>
    </dgm:pt>
    <dgm:pt modelId="{C3BE897B-9CEC-4724-BEA0-2E100C139B60}" type="sibTrans" cxnId="{5185E7F5-DC1A-40D1-A371-0986464A4C71}">
      <dgm:prSet/>
      <dgm:spPr/>
      <dgm:t>
        <a:bodyPr/>
        <a:lstStyle/>
        <a:p>
          <a:endParaRPr lang="ru-RU"/>
        </a:p>
      </dgm:t>
    </dgm:pt>
    <dgm:pt modelId="{BF38999B-452D-463F-90BC-CDCBAD758733}" type="asst">
      <dgm:prSet phldrT="[Текст]"/>
      <dgm:spPr/>
      <dgm:t>
        <a:bodyPr/>
        <a:lstStyle/>
        <a:p>
          <a:r>
            <a:rPr lang="ru-RU" dirty="0"/>
            <a:t>Из свободного лимита</a:t>
          </a:r>
        </a:p>
      </dgm:t>
    </dgm:pt>
    <dgm:pt modelId="{579B2BBB-0882-448B-8893-FB99BEB179C1}" type="parTrans" cxnId="{A9552F16-DB8E-4655-A9F0-45DA711FCE28}">
      <dgm:prSet/>
      <dgm:spPr/>
      <dgm:t>
        <a:bodyPr/>
        <a:lstStyle/>
        <a:p>
          <a:endParaRPr lang="ru-RU"/>
        </a:p>
      </dgm:t>
    </dgm:pt>
    <dgm:pt modelId="{3F473E6C-6A76-4D06-8BDB-D4237581C09E}" type="sibTrans" cxnId="{A9552F16-DB8E-4655-A9F0-45DA711FCE28}">
      <dgm:prSet/>
      <dgm:spPr/>
      <dgm:t>
        <a:bodyPr/>
        <a:lstStyle/>
        <a:p>
          <a:endParaRPr lang="ru-RU"/>
        </a:p>
      </dgm:t>
    </dgm:pt>
    <dgm:pt modelId="{F6CDE47D-386B-4C58-8BFA-4F9E98BC3614}" type="pres">
      <dgm:prSet presAssocID="{CF221D07-ECFE-4117-8140-FF69CF742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B5015D-83DB-4C34-BB57-863EB876D71E}" type="pres">
      <dgm:prSet presAssocID="{95C2C344-9E20-4C12-8692-1FF74E349555}" presName="centerShape" presStyleLbl="node0" presStyleIdx="0" presStyleCnt="1" custScaleX="92612" custScaleY="76049"/>
      <dgm:spPr/>
    </dgm:pt>
    <dgm:pt modelId="{65F4FA7D-6C45-489D-935B-25BEA9A519EA}" type="pres">
      <dgm:prSet presAssocID="{94E62030-0215-4218-84D8-0CE65908AA73}" presName="parTrans" presStyleLbl="bgSibTrans2D1" presStyleIdx="0" presStyleCnt="3"/>
      <dgm:spPr/>
    </dgm:pt>
    <dgm:pt modelId="{A118FB0F-E7EB-4A0A-91E7-1918812C4358}" type="pres">
      <dgm:prSet presAssocID="{D674B7BF-91ED-4A4D-801F-D772C02B36FE}" presName="node" presStyleLbl="node1" presStyleIdx="0" presStyleCnt="3">
        <dgm:presLayoutVars>
          <dgm:bulletEnabled val="1"/>
        </dgm:presLayoutVars>
      </dgm:prSet>
      <dgm:spPr/>
    </dgm:pt>
    <dgm:pt modelId="{1B964471-B2BC-4F96-94E0-28BD06FED28B}" type="pres">
      <dgm:prSet presAssocID="{8FFEDBD5-A7EB-4F38-B865-4F31E7DF365C}" presName="parTrans" presStyleLbl="bgSibTrans2D1" presStyleIdx="1" presStyleCnt="3"/>
      <dgm:spPr/>
    </dgm:pt>
    <dgm:pt modelId="{2A97A207-8489-477D-86F9-02B793BEFF79}" type="pres">
      <dgm:prSet presAssocID="{AE9664EE-6B0C-49B3-9536-F699B446484D}" presName="node" presStyleLbl="node1" presStyleIdx="1" presStyleCnt="3">
        <dgm:presLayoutVars>
          <dgm:bulletEnabled val="1"/>
        </dgm:presLayoutVars>
      </dgm:prSet>
      <dgm:spPr/>
    </dgm:pt>
    <dgm:pt modelId="{A1CB4EB3-18BC-4309-A255-D9DFB91C61E7}" type="pres">
      <dgm:prSet presAssocID="{579B2BBB-0882-448B-8893-FB99BEB179C1}" presName="parTrans" presStyleLbl="bgSibTrans2D1" presStyleIdx="2" presStyleCnt="3"/>
      <dgm:spPr/>
    </dgm:pt>
    <dgm:pt modelId="{26EC1F98-AB01-4406-9F18-FE82AD265522}" type="pres">
      <dgm:prSet presAssocID="{BF38999B-452D-463F-90BC-CDCBAD758733}" presName="node" presStyleLbl="node1" presStyleIdx="2" presStyleCnt="3">
        <dgm:presLayoutVars>
          <dgm:bulletEnabled val="1"/>
        </dgm:presLayoutVars>
      </dgm:prSet>
      <dgm:spPr/>
    </dgm:pt>
  </dgm:ptLst>
  <dgm:cxnLst>
    <dgm:cxn modelId="{8AB0F501-853E-41E7-873B-85A92338F22E}" type="presOf" srcId="{579B2BBB-0882-448B-8893-FB99BEB179C1}" destId="{A1CB4EB3-18BC-4309-A255-D9DFB91C61E7}" srcOrd="0" destOrd="0" presId="urn:microsoft.com/office/officeart/2005/8/layout/radial4"/>
    <dgm:cxn modelId="{B4A4C00C-3011-4A7F-AE0F-1E098D982CE0}" srcId="{CF221D07-ECFE-4117-8140-FF69CF742355}" destId="{95C2C344-9E20-4C12-8692-1FF74E349555}" srcOrd="0" destOrd="0" parTransId="{C7AAB2EC-B39E-49DA-9CFF-1681764D2206}" sibTransId="{94E29280-8B00-48B8-A1F3-187ADA264F01}"/>
    <dgm:cxn modelId="{8D66D30E-5387-48DC-9CD7-52A5B1F38C27}" type="presOf" srcId="{95C2C344-9E20-4C12-8692-1FF74E349555}" destId="{C5B5015D-83DB-4C34-BB57-863EB876D71E}" srcOrd="0" destOrd="0" presId="urn:microsoft.com/office/officeart/2005/8/layout/radial4"/>
    <dgm:cxn modelId="{18130C16-3E9E-442A-8F62-374EAE4DF684}" type="presOf" srcId="{94E62030-0215-4218-84D8-0CE65908AA73}" destId="{65F4FA7D-6C45-489D-935B-25BEA9A519EA}" srcOrd="0" destOrd="0" presId="urn:microsoft.com/office/officeart/2005/8/layout/radial4"/>
    <dgm:cxn modelId="{A9552F16-DB8E-4655-A9F0-45DA711FCE28}" srcId="{95C2C344-9E20-4C12-8692-1FF74E349555}" destId="{BF38999B-452D-463F-90BC-CDCBAD758733}" srcOrd="2" destOrd="0" parTransId="{579B2BBB-0882-448B-8893-FB99BEB179C1}" sibTransId="{3F473E6C-6A76-4D06-8BDB-D4237581C09E}"/>
    <dgm:cxn modelId="{997F3742-68F3-4400-8F0F-55C9ADB4DE7A}" type="presOf" srcId="{BF38999B-452D-463F-90BC-CDCBAD758733}" destId="{26EC1F98-AB01-4406-9F18-FE82AD265522}" srcOrd="0" destOrd="0" presId="urn:microsoft.com/office/officeart/2005/8/layout/radial4"/>
    <dgm:cxn modelId="{20C22E62-0957-4B07-9E24-418AEFAC9962}" type="presOf" srcId="{AE9664EE-6B0C-49B3-9536-F699B446484D}" destId="{2A97A207-8489-477D-86F9-02B793BEFF79}" srcOrd="0" destOrd="0" presId="urn:microsoft.com/office/officeart/2005/8/layout/radial4"/>
    <dgm:cxn modelId="{7538A7CB-54A4-4FCA-846C-E98C3A09AEFE}" type="presOf" srcId="{D674B7BF-91ED-4A4D-801F-D772C02B36FE}" destId="{A118FB0F-E7EB-4A0A-91E7-1918812C4358}" srcOrd="0" destOrd="0" presId="urn:microsoft.com/office/officeart/2005/8/layout/radial4"/>
    <dgm:cxn modelId="{6AEC83D5-98BD-4BEA-A26B-6CCC4C475BDA}" type="presOf" srcId="{CF221D07-ECFE-4117-8140-FF69CF742355}" destId="{F6CDE47D-386B-4C58-8BFA-4F9E98BC3614}" srcOrd="0" destOrd="0" presId="urn:microsoft.com/office/officeart/2005/8/layout/radial4"/>
    <dgm:cxn modelId="{550DFAE6-5693-413D-BDD2-77AC27B02890}" type="presOf" srcId="{8FFEDBD5-A7EB-4F38-B865-4F31E7DF365C}" destId="{1B964471-B2BC-4F96-94E0-28BD06FED28B}" srcOrd="0" destOrd="0" presId="urn:microsoft.com/office/officeart/2005/8/layout/radial4"/>
    <dgm:cxn modelId="{5185E7F5-DC1A-40D1-A371-0986464A4C71}" srcId="{95C2C344-9E20-4C12-8692-1FF74E349555}" destId="{AE9664EE-6B0C-49B3-9536-F699B446484D}" srcOrd="1" destOrd="0" parTransId="{8FFEDBD5-A7EB-4F38-B865-4F31E7DF365C}" sibTransId="{C3BE897B-9CEC-4724-BEA0-2E100C139B60}"/>
    <dgm:cxn modelId="{AFFBAAFA-072C-4202-82D0-9BAA675C0CE2}" srcId="{95C2C344-9E20-4C12-8692-1FF74E349555}" destId="{D674B7BF-91ED-4A4D-801F-D772C02B36FE}" srcOrd="0" destOrd="0" parTransId="{94E62030-0215-4218-84D8-0CE65908AA73}" sibTransId="{B6A58CA7-DC95-49D9-9B35-280B20B22603}"/>
    <dgm:cxn modelId="{62E4D562-B987-4B96-B932-DB5A2B6B2F03}" type="presParOf" srcId="{F6CDE47D-386B-4C58-8BFA-4F9E98BC3614}" destId="{C5B5015D-83DB-4C34-BB57-863EB876D71E}" srcOrd="0" destOrd="0" presId="urn:microsoft.com/office/officeart/2005/8/layout/radial4"/>
    <dgm:cxn modelId="{80B8DABE-18FC-42C3-A10D-F716171018FE}" type="presParOf" srcId="{F6CDE47D-386B-4C58-8BFA-4F9E98BC3614}" destId="{65F4FA7D-6C45-489D-935B-25BEA9A519EA}" srcOrd="1" destOrd="0" presId="urn:microsoft.com/office/officeart/2005/8/layout/radial4"/>
    <dgm:cxn modelId="{0BE11958-9579-441E-B00B-7A4E7A082B09}" type="presParOf" srcId="{F6CDE47D-386B-4C58-8BFA-4F9E98BC3614}" destId="{A118FB0F-E7EB-4A0A-91E7-1918812C4358}" srcOrd="2" destOrd="0" presId="urn:microsoft.com/office/officeart/2005/8/layout/radial4"/>
    <dgm:cxn modelId="{7EB48F4C-4579-45B4-B767-9F81D9CD2AB4}" type="presParOf" srcId="{F6CDE47D-386B-4C58-8BFA-4F9E98BC3614}" destId="{1B964471-B2BC-4F96-94E0-28BD06FED28B}" srcOrd="3" destOrd="0" presId="urn:microsoft.com/office/officeart/2005/8/layout/radial4"/>
    <dgm:cxn modelId="{ADBF4683-6F5B-451A-A9C6-48335AFFF8DF}" type="presParOf" srcId="{F6CDE47D-386B-4C58-8BFA-4F9E98BC3614}" destId="{2A97A207-8489-477D-86F9-02B793BEFF79}" srcOrd="4" destOrd="0" presId="urn:microsoft.com/office/officeart/2005/8/layout/radial4"/>
    <dgm:cxn modelId="{7A3DA390-709A-45DC-A71A-9150466E54FB}" type="presParOf" srcId="{F6CDE47D-386B-4C58-8BFA-4F9E98BC3614}" destId="{A1CB4EB3-18BC-4309-A255-D9DFB91C61E7}" srcOrd="5" destOrd="0" presId="urn:microsoft.com/office/officeart/2005/8/layout/radial4"/>
    <dgm:cxn modelId="{65BA937A-935F-4B2D-A47B-B7DE2A68012E}" type="presParOf" srcId="{F6CDE47D-386B-4C58-8BFA-4F9E98BC3614}" destId="{26EC1F98-AB01-4406-9F18-FE82AD26552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 custT="1"/>
      <dgm:spPr/>
      <dgm:t>
        <a:bodyPr/>
        <a:lstStyle/>
        <a:p>
          <a:r>
            <a:rPr lang="ru-RU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График поставок 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6289CF-F042-4AE1-AE62-6AF4CEA1157B}">
      <dgm:prSet phldrT="[Текст]"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можно ввести вручную или заполнить по потребностям</a:t>
          </a:r>
        </a:p>
      </dgm:t>
    </dgm:pt>
    <dgm:pt modelId="{0C2811E6-94D9-492A-A5EC-C5F6FFAB22B2}" type="par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610842-190F-49D1-9E4D-AF6437E2686E}" type="sib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0CA3D51-E7A4-4520-AABB-835373DAA91F}">
      <dgm:prSet phldrT="[Текст]"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содержит перечень номенклатурных позиций с указанием их характеристик </a:t>
          </a:r>
        </a:p>
      </dgm:t>
    </dgm:pt>
    <dgm:pt modelId="{0AA3E5CD-083F-42E6-94AE-6FF422F9308A}" type="parTrans" cxnId="{7C356804-A619-4DBB-810B-E76E5F3001C3}">
      <dgm:prSet/>
      <dgm:spPr/>
      <dgm:t>
        <a:bodyPr/>
        <a:lstStyle/>
        <a:p>
          <a:endParaRPr lang="ru-RU"/>
        </a:p>
      </dgm:t>
    </dgm:pt>
    <dgm:pt modelId="{2D2CAAE7-C59F-449F-9E51-5FA8D75883EA}" type="sibTrans" cxnId="{7C356804-A619-4DBB-810B-E76E5F3001C3}">
      <dgm:prSet/>
      <dgm:spPr/>
      <dgm:t>
        <a:bodyPr/>
        <a:lstStyle/>
        <a:p>
          <a:endParaRPr lang="ru-RU"/>
        </a:p>
      </dgm:t>
    </dgm:pt>
    <dgm:pt modelId="{471F28CF-A115-4239-BF70-3D2071536082}">
      <dgm:prSet phldrT="[Текст]"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каждая позиция поставки привязана к конкретным финансовым и проектным источникам</a:t>
          </a:r>
        </a:p>
      </dgm:t>
    </dgm:pt>
    <dgm:pt modelId="{8A37B025-13EB-481B-8AA4-786963011BF5}" type="parTrans" cxnId="{F2705007-A74C-4A43-ADCE-6BE82A8C279B}">
      <dgm:prSet/>
      <dgm:spPr/>
      <dgm:t>
        <a:bodyPr/>
        <a:lstStyle/>
        <a:p>
          <a:endParaRPr lang="ru-RU"/>
        </a:p>
      </dgm:t>
    </dgm:pt>
    <dgm:pt modelId="{ECEEDADC-88B4-4644-B00E-6D07B04BE7E4}" type="sibTrans" cxnId="{F2705007-A74C-4A43-ADCE-6BE82A8C279B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C356804-A619-4DBB-810B-E76E5F3001C3}" srcId="{FEDABB49-3F31-48F3-A89F-40C7A845AB7B}" destId="{10CA3D51-E7A4-4520-AABB-835373DAA91F}" srcOrd="0" destOrd="0" parTransId="{0AA3E5CD-083F-42E6-94AE-6FF422F9308A}" sibTransId="{2D2CAAE7-C59F-449F-9E51-5FA8D75883EA}"/>
    <dgm:cxn modelId="{F2705007-A74C-4A43-ADCE-6BE82A8C279B}" srcId="{FEDABB49-3F31-48F3-A89F-40C7A845AB7B}" destId="{471F28CF-A115-4239-BF70-3D2071536082}" srcOrd="2" destOrd="0" parTransId="{8A37B025-13EB-481B-8AA4-786963011BF5}" sibTransId="{ECEEDADC-88B4-4644-B00E-6D07B04BE7E4}"/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DB790D5D-3E88-4D93-8548-3CF30B30CC7F}" srcId="{FEDABB49-3F31-48F3-A89F-40C7A845AB7B}" destId="{B16289CF-F042-4AE1-AE62-6AF4CEA1157B}" srcOrd="1" destOrd="0" parTransId="{0C2811E6-94D9-492A-A5EC-C5F6FFAB22B2}" sibTransId="{85610842-190F-49D1-9E4D-AF6437E2686E}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0438088A-BB3C-4C01-8926-8B5F53441E7F}" type="presOf" srcId="{B16289CF-F042-4AE1-AE62-6AF4CEA1157B}" destId="{5E75E132-4A46-463A-9424-CD0B68AAFA45}" srcOrd="0" destOrd="1" presId="urn:microsoft.com/office/officeart/2005/8/layout/list1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80E459C0-5E06-4388-9256-ADF7CCE6CA24}" type="presOf" srcId="{471F28CF-A115-4239-BF70-3D2071536082}" destId="{5E75E132-4A46-463A-9424-CD0B68AAFA45}" srcOrd="0" destOrd="2" presId="urn:microsoft.com/office/officeart/2005/8/layout/list1"/>
    <dgm:cxn modelId="{0EEF5BDC-E0F3-4FB9-A829-D96960821838}" type="presOf" srcId="{10CA3D51-E7A4-4520-AABB-835373DAA91F}" destId="{5E75E132-4A46-463A-9424-CD0B68AAFA45}" srcOrd="0" destOrd="0" presId="urn:microsoft.com/office/officeart/2005/8/layout/list1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 custT="1"/>
      <dgm:spPr/>
      <dgm:t>
        <a:bodyPr/>
        <a:lstStyle/>
        <a:p>
          <a:r>
            <a:rPr lang="ru-RU" sz="1600" dirty="0">
              <a:latin typeface="Calibri Light" panose="020F0302020204030204" pitchFamily="34" charset="0"/>
              <a:cs typeface="Calibri Light" panose="020F0302020204030204" pitchFamily="34" charset="0"/>
            </a:rPr>
            <a:t>График расчетов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A524D7E-9DE1-4B0F-9226-951BB19B214E}">
      <dgm:prSet phldrT="[Текст]"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Каждая позиция оплаты и начислений детализируется до бюджетных аналитик (статьи, ЦФО, проекты и т. д.). </a:t>
          </a:r>
        </a:p>
      </dgm:t>
    </dgm:pt>
    <dgm:pt modelId="{9CA177E2-AF93-4DD3-823D-262C69E3FEEA}" type="parTrans" cxnId="{A21F9B14-827A-48BB-A46A-6B13E7FC42C5}">
      <dgm:prSet/>
      <dgm:spPr/>
      <dgm:t>
        <a:bodyPr/>
        <a:lstStyle/>
        <a:p>
          <a:endParaRPr lang="ru-RU"/>
        </a:p>
      </dgm:t>
    </dgm:pt>
    <dgm:pt modelId="{46FEC3D1-484A-41C3-91A4-BEA04FFC3006}" type="sibTrans" cxnId="{A21F9B14-827A-48BB-A46A-6B13E7FC42C5}">
      <dgm:prSet/>
      <dgm:spPr/>
      <dgm:t>
        <a:bodyPr/>
        <a:lstStyle/>
        <a:p>
          <a:endParaRPr lang="ru-RU"/>
        </a:p>
      </dgm:t>
    </dgm:pt>
    <dgm:pt modelId="{10CA3D51-E7A4-4520-AABB-835373DAA91F}">
      <dgm:prSet phldrT="[Текст]"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график расчетов нельзя ввести вручную вычисляется по графику поставок</a:t>
          </a:r>
        </a:p>
      </dgm:t>
    </dgm:pt>
    <dgm:pt modelId="{0AA3E5CD-083F-42E6-94AE-6FF422F9308A}" type="parTrans" cxnId="{7C356804-A619-4DBB-810B-E76E5F3001C3}">
      <dgm:prSet/>
      <dgm:spPr/>
      <dgm:t>
        <a:bodyPr/>
        <a:lstStyle/>
        <a:p>
          <a:endParaRPr lang="ru-RU"/>
        </a:p>
      </dgm:t>
    </dgm:pt>
    <dgm:pt modelId="{2D2CAAE7-C59F-449F-9E51-5FA8D75883EA}" type="sibTrans" cxnId="{7C356804-A619-4DBB-810B-E76E5F3001C3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C356804-A619-4DBB-810B-E76E5F3001C3}" srcId="{FEDABB49-3F31-48F3-A89F-40C7A845AB7B}" destId="{10CA3D51-E7A4-4520-AABB-835373DAA91F}" srcOrd="0" destOrd="0" parTransId="{0AA3E5CD-083F-42E6-94AE-6FF422F9308A}" sibTransId="{2D2CAAE7-C59F-449F-9E51-5FA8D75883EA}"/>
    <dgm:cxn modelId="{A21F9B14-827A-48BB-A46A-6B13E7FC42C5}" srcId="{FEDABB49-3F31-48F3-A89F-40C7A845AB7B}" destId="{FA524D7E-9DE1-4B0F-9226-951BB19B214E}" srcOrd="1" destOrd="0" parTransId="{9CA177E2-AF93-4DD3-823D-262C69E3FEEA}" sibTransId="{46FEC3D1-484A-41C3-91A4-BEA04FFC3006}"/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D28B0E67-E0D9-4A1A-B5EF-33B389FF3A8E}" type="presOf" srcId="{FA524D7E-9DE1-4B0F-9226-951BB19B214E}" destId="{5E75E132-4A46-463A-9424-CD0B68AAFA45}" srcOrd="0" destOrd="1" presId="urn:microsoft.com/office/officeart/2005/8/layout/list1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0EEF5BDC-E0F3-4FB9-A829-D96960821838}" type="presOf" srcId="{10CA3D51-E7A4-4520-AABB-835373DAA91F}" destId="{5E75E132-4A46-463A-9424-CD0B68AAFA45}" srcOrd="0" destOrd="0" presId="urn:microsoft.com/office/officeart/2005/8/layout/list1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 custT="1"/>
      <dgm:spPr/>
      <dgm:t>
        <a:bodyPr/>
        <a:lstStyle/>
        <a:p>
          <a:r>
            <a:rPr lang="ru-RU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График расчетов 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0CA3D51-E7A4-4520-AABB-835373DAA91F}">
      <dgm:prSet phldrT="[Текст]"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можно внести вручную, рассчитать по условиям оплаты от даты аванса, даты договора или от суммы поставок </a:t>
          </a:r>
        </a:p>
      </dgm:t>
    </dgm:pt>
    <dgm:pt modelId="{0AA3E5CD-083F-42E6-94AE-6FF422F9308A}" type="parTrans" cxnId="{7C356804-A619-4DBB-810B-E76E5F3001C3}">
      <dgm:prSet/>
      <dgm:spPr/>
      <dgm:t>
        <a:bodyPr/>
        <a:lstStyle/>
        <a:p>
          <a:endParaRPr lang="ru-RU"/>
        </a:p>
      </dgm:t>
    </dgm:pt>
    <dgm:pt modelId="{2D2CAAE7-C59F-449F-9E51-5FA8D75883EA}" type="sibTrans" cxnId="{7C356804-A619-4DBB-810B-E76E5F3001C3}">
      <dgm:prSet/>
      <dgm:spPr/>
      <dgm:t>
        <a:bodyPr/>
        <a:lstStyle/>
        <a:p>
          <a:endParaRPr lang="ru-RU"/>
        </a:p>
      </dgm:t>
    </dgm:pt>
    <dgm:pt modelId="{301A32BC-0206-4B9A-9764-6D188DD9D690}">
      <dgm:prSet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rPr>
            <a:t>возможность ручного редактирования, </a:t>
          </a:r>
        </a:p>
      </dgm:t>
    </dgm:pt>
    <dgm:pt modelId="{B555F9C6-138C-441D-BE0D-69610C2BEDAC}" type="parTrans" cxnId="{305E0EF9-C248-462B-A4C3-CDB6ECD98011}">
      <dgm:prSet/>
      <dgm:spPr/>
      <dgm:t>
        <a:bodyPr/>
        <a:lstStyle/>
        <a:p>
          <a:endParaRPr lang="ru-RU"/>
        </a:p>
      </dgm:t>
    </dgm:pt>
    <dgm:pt modelId="{40B44671-F282-4638-9E4C-2378E2262F1D}" type="sibTrans" cxnId="{305E0EF9-C248-462B-A4C3-CDB6ECD98011}">
      <dgm:prSet/>
      <dgm:spPr/>
      <dgm:t>
        <a:bodyPr/>
        <a:lstStyle/>
        <a:p>
          <a:endParaRPr lang="ru-RU"/>
        </a:p>
      </dgm:t>
    </dgm:pt>
    <dgm:pt modelId="{A391D7CB-14CE-4783-A217-8C908520E516}">
      <dgm:prSet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rPr>
            <a:t>сравнение версий</a:t>
          </a:r>
        </a:p>
      </dgm:t>
    </dgm:pt>
    <dgm:pt modelId="{BF96E285-B7DD-458A-B3A5-B0C9AE855FF4}" type="parTrans" cxnId="{478B0097-3DF7-41F2-A0C2-494E01CE45A1}">
      <dgm:prSet/>
      <dgm:spPr/>
      <dgm:t>
        <a:bodyPr/>
        <a:lstStyle/>
        <a:p>
          <a:endParaRPr lang="ru-RU"/>
        </a:p>
      </dgm:t>
    </dgm:pt>
    <dgm:pt modelId="{A08E5326-2AC8-4BC8-8C26-79A97E4F6D31}" type="sibTrans" cxnId="{478B0097-3DF7-41F2-A0C2-494E01CE45A1}">
      <dgm:prSet/>
      <dgm:spPr/>
      <dgm:t>
        <a:bodyPr/>
        <a:lstStyle/>
        <a:p>
          <a:endParaRPr lang="ru-RU"/>
        </a:p>
      </dgm:t>
    </dgm:pt>
    <dgm:pt modelId="{DEE2458A-5A01-4D09-A8D4-462E9273EC24}">
      <dgm:prSet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rPr>
            <a:t>актуализацией факта исполнения графика</a:t>
          </a:r>
        </a:p>
      </dgm:t>
    </dgm:pt>
    <dgm:pt modelId="{6278D314-18A0-4E94-939D-902CE95B8E40}" type="parTrans" cxnId="{9A909FC0-1F1D-4062-ABE5-562E873501F7}">
      <dgm:prSet/>
      <dgm:spPr/>
      <dgm:t>
        <a:bodyPr/>
        <a:lstStyle/>
        <a:p>
          <a:endParaRPr lang="ru-RU"/>
        </a:p>
      </dgm:t>
    </dgm:pt>
    <dgm:pt modelId="{228D156A-AFA9-4F58-9076-B2553AC39120}" type="sibTrans" cxnId="{9A909FC0-1F1D-4062-ABE5-562E873501F7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 custLinFactNeighborX="3231" custLinFactNeighborY="-7687">
        <dgm:presLayoutVars>
          <dgm:bulletEnabled val="1"/>
        </dgm:presLayoutVars>
      </dgm:prSet>
      <dgm:spPr/>
    </dgm:pt>
  </dgm:ptLst>
  <dgm:cxnLst>
    <dgm:cxn modelId="{7C356804-A619-4DBB-810B-E76E5F3001C3}" srcId="{FEDABB49-3F31-48F3-A89F-40C7A845AB7B}" destId="{10CA3D51-E7A4-4520-AABB-835373DAA91F}" srcOrd="0" destOrd="0" parTransId="{0AA3E5CD-083F-42E6-94AE-6FF422F9308A}" sibTransId="{2D2CAAE7-C59F-449F-9E51-5FA8D75883EA}"/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FA966355-C3B5-4AEB-AD73-5D847D218062}" type="presOf" srcId="{DEE2458A-5A01-4D09-A8D4-462E9273EC24}" destId="{5E75E132-4A46-463A-9424-CD0B68AAFA45}" srcOrd="0" destOrd="3" presId="urn:microsoft.com/office/officeart/2005/8/layout/list1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8C87FA65-E201-4DEB-8FBA-CF7B50696D91}" type="presOf" srcId="{A391D7CB-14CE-4783-A217-8C908520E516}" destId="{5E75E132-4A46-463A-9424-CD0B68AAFA45}" srcOrd="0" destOrd="2" presId="urn:microsoft.com/office/officeart/2005/8/layout/list1"/>
    <dgm:cxn modelId="{478B0097-3DF7-41F2-A0C2-494E01CE45A1}" srcId="{FEDABB49-3F31-48F3-A89F-40C7A845AB7B}" destId="{A391D7CB-14CE-4783-A217-8C908520E516}" srcOrd="2" destOrd="0" parTransId="{BF96E285-B7DD-458A-B3A5-B0C9AE855FF4}" sibTransId="{A08E5326-2AC8-4BC8-8C26-79A97E4F6D31}"/>
    <dgm:cxn modelId="{A4CDC29A-D872-4685-960F-1810BA361B4A}" type="presOf" srcId="{301A32BC-0206-4B9A-9764-6D188DD9D690}" destId="{5E75E132-4A46-463A-9424-CD0B68AAFA45}" srcOrd="0" destOrd="1" presId="urn:microsoft.com/office/officeart/2005/8/layout/list1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9A909FC0-1F1D-4062-ABE5-562E873501F7}" srcId="{FEDABB49-3F31-48F3-A89F-40C7A845AB7B}" destId="{DEE2458A-5A01-4D09-A8D4-462E9273EC24}" srcOrd="3" destOrd="0" parTransId="{6278D314-18A0-4E94-939D-902CE95B8E40}" sibTransId="{228D156A-AFA9-4F58-9076-B2553AC39120}"/>
    <dgm:cxn modelId="{0EEF5BDC-E0F3-4FB9-A829-D96960821838}" type="presOf" srcId="{10CA3D51-E7A4-4520-AABB-835373DAA91F}" destId="{5E75E132-4A46-463A-9424-CD0B68AAFA45}" srcOrd="0" destOrd="0" presId="urn:microsoft.com/office/officeart/2005/8/layout/list1"/>
    <dgm:cxn modelId="{305E0EF9-C248-462B-A4C3-CDB6ECD98011}" srcId="{FEDABB49-3F31-48F3-A89F-40C7A845AB7B}" destId="{301A32BC-0206-4B9A-9764-6D188DD9D690}" srcOrd="1" destOrd="0" parTransId="{B555F9C6-138C-441D-BE0D-69610C2BEDAC}" sibTransId="{40B44671-F282-4638-9E4C-2378E2262F1D}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C484F-2781-44C5-BF4E-B02AE0E16D8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FB65573-C431-40FE-97D8-19A96BBF7B9C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Лимиты устанавливаются </a:t>
          </a:r>
        </a:p>
      </dgm:t>
    </dgm:pt>
    <dgm:pt modelId="{0291D4E9-A044-4F1D-B5C0-B2EC4007BC96}" type="parTrans" cxnId="{2F860866-FD01-4D5A-B47F-69ADB8621BF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F4700C5-F3B7-4243-B22A-65F3E52AF58C}" type="sibTrans" cxnId="{2F860866-FD01-4D5A-B47F-69ADB8621BF1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99E2930-54BC-4AFE-9B66-53AA4A942B77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По данным бюджетирования</a:t>
          </a:r>
        </a:p>
      </dgm:t>
    </dgm:pt>
    <dgm:pt modelId="{9D942EE7-39E5-4403-B63C-E5C15182EF0E}" type="parTrans" cxnId="{463F772F-FEAA-43B6-8BFD-D62A3AB71298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F97C6CD-C6BB-49AF-8F02-2C55FB520286}" type="sibTrans" cxnId="{463F772F-FEAA-43B6-8BFD-D62A3AB71298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3948CC8-028F-4CAD-AFE4-4EDC08964F04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По видам бюджетов</a:t>
          </a:r>
        </a:p>
      </dgm:t>
    </dgm:pt>
    <dgm:pt modelId="{32EF0DE4-8B46-4F56-A18A-AE9E7C377279}" type="parTrans" cxnId="{A3FD5DB4-1E44-445C-B7D8-290269D70792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EC1D5A7-68CC-486A-98BF-4AC15E8422B5}" type="sibTrans" cxnId="{A3FD5DB4-1E44-445C-B7D8-290269D70792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C2DD62F-C3ED-47F5-B966-F44F972F3D13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БДР (Бюджет доходов и расходов)</a:t>
          </a:r>
        </a:p>
      </dgm:t>
    </dgm:pt>
    <dgm:pt modelId="{028024D5-AB98-48AE-A935-9FF00F5F4947}" type="parTrans" cxnId="{3AECE8D7-278C-4DFC-B1E4-AF19DAE4F26C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4B1C639-9E6B-4C91-B72E-D4F515574B73}" type="sibTrans" cxnId="{3AECE8D7-278C-4DFC-B1E4-AF19DAE4F26C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BEBAD48-0D3F-45A4-A828-43BE7CA9BC5A}">
      <dgm:prSet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БДДС (Бюджет движения денежных средств)</a:t>
          </a:r>
        </a:p>
      </dgm:t>
    </dgm:pt>
    <dgm:pt modelId="{05D2725C-4209-4543-A0B7-1F3DC6C3B299}" type="parTrans" cxnId="{662663F8-86F7-4286-821A-BDBD875D8C99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500CBFA-6CAB-48F9-A481-8F5D3E12CBE6}" type="sibTrans" cxnId="{662663F8-86F7-4286-821A-BDBD875D8C99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69E7F7B-1C16-4849-9BB2-8B5F8BE0B44E}">
      <dgm:prSet phldrT="[Текст]" custT="1"/>
      <dgm:spPr/>
      <dgm:t>
        <a:bodyPr/>
        <a:lstStyle/>
        <a:p>
          <a:r>
            <a:rPr lang="ru-RU" sz="1400" dirty="0">
              <a:latin typeface="Calibri Light" panose="020F0302020204030204" pitchFamily="34" charset="0"/>
              <a:cs typeface="Calibri Light" panose="020F0302020204030204" pitchFamily="34" charset="0"/>
            </a:rPr>
            <a:t>По данным планирования</a:t>
          </a:r>
        </a:p>
      </dgm:t>
    </dgm:pt>
    <dgm:pt modelId="{8C419E33-D7FA-440C-B48D-3B749E38E6E1}" type="parTrans" cxnId="{A66FD455-C1CA-4DE4-BA44-DB9DAEC17E33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5BFFC7D-17D3-439C-9613-CD7226512FF1}" type="sibTrans" cxnId="{A66FD455-C1CA-4DE4-BA44-DB9DAEC17E33}">
      <dgm:prSet/>
      <dgm:spPr/>
      <dgm:t>
        <a:bodyPr/>
        <a:lstStyle/>
        <a:p>
          <a:endParaRPr lang="ru-RU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60EE677-2630-4610-B12F-F0DB7C37A7EC}" type="pres">
      <dgm:prSet presAssocID="{50FC484F-2781-44C5-BF4E-B02AE0E16D87}" presName="linear" presStyleCnt="0">
        <dgm:presLayoutVars>
          <dgm:dir/>
          <dgm:animLvl val="lvl"/>
          <dgm:resizeHandles val="exact"/>
        </dgm:presLayoutVars>
      </dgm:prSet>
      <dgm:spPr/>
    </dgm:pt>
    <dgm:pt modelId="{8CCD6EA7-FD9E-4F55-9FFC-6B1F73ACA391}" type="pres">
      <dgm:prSet presAssocID="{0FB65573-C431-40FE-97D8-19A96BBF7B9C}" presName="parentLin" presStyleCnt="0"/>
      <dgm:spPr/>
    </dgm:pt>
    <dgm:pt modelId="{124A4E23-245A-4642-8840-F9F5C3012087}" type="pres">
      <dgm:prSet presAssocID="{0FB65573-C431-40FE-97D8-19A96BBF7B9C}" presName="parentLeftMargin" presStyleLbl="node1" presStyleIdx="0" presStyleCnt="2"/>
      <dgm:spPr/>
    </dgm:pt>
    <dgm:pt modelId="{758E596C-FEAF-45D6-B48F-B6B9A4A0EA6C}" type="pres">
      <dgm:prSet presAssocID="{0FB65573-C431-40FE-97D8-19A96BBF7B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8239C4-FA6F-4D28-8F6D-0BB6AEF2BBE5}" type="pres">
      <dgm:prSet presAssocID="{0FB65573-C431-40FE-97D8-19A96BBF7B9C}" presName="negativeSpace" presStyleCnt="0"/>
      <dgm:spPr/>
    </dgm:pt>
    <dgm:pt modelId="{AD930F71-12BB-409D-BA1F-375DE88A0A0E}" type="pres">
      <dgm:prSet presAssocID="{0FB65573-C431-40FE-97D8-19A96BBF7B9C}" presName="childText" presStyleLbl="conFgAcc1" presStyleIdx="0" presStyleCnt="2">
        <dgm:presLayoutVars>
          <dgm:bulletEnabled val="1"/>
        </dgm:presLayoutVars>
      </dgm:prSet>
      <dgm:spPr/>
    </dgm:pt>
    <dgm:pt modelId="{460553E6-A5ED-42E6-8803-B22C48F3C233}" type="pres">
      <dgm:prSet presAssocID="{AF4700C5-F3B7-4243-B22A-65F3E52AF58C}" presName="spaceBetweenRectangles" presStyleCnt="0"/>
      <dgm:spPr/>
    </dgm:pt>
    <dgm:pt modelId="{32CE2698-11E8-4FB1-B4D3-D9A6D989E27D}" type="pres">
      <dgm:prSet presAssocID="{73948CC8-028F-4CAD-AFE4-4EDC08964F04}" presName="parentLin" presStyleCnt="0"/>
      <dgm:spPr/>
    </dgm:pt>
    <dgm:pt modelId="{3973AB7F-0687-4F16-87EE-76AC72549635}" type="pres">
      <dgm:prSet presAssocID="{73948CC8-028F-4CAD-AFE4-4EDC08964F04}" presName="parentLeftMargin" presStyleLbl="node1" presStyleIdx="0" presStyleCnt="2"/>
      <dgm:spPr/>
    </dgm:pt>
    <dgm:pt modelId="{F67B23DA-AECC-4490-9B94-6FDE4C5519D0}" type="pres">
      <dgm:prSet presAssocID="{73948CC8-028F-4CAD-AFE4-4EDC08964F0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0EB7D3-2A23-4FB6-B424-F7DF6D2A81C4}" type="pres">
      <dgm:prSet presAssocID="{73948CC8-028F-4CAD-AFE4-4EDC08964F04}" presName="negativeSpace" presStyleCnt="0"/>
      <dgm:spPr/>
    </dgm:pt>
    <dgm:pt modelId="{83493916-AEEE-4854-B290-46954F7E2C37}" type="pres">
      <dgm:prSet presAssocID="{73948CC8-028F-4CAD-AFE4-4EDC08964F0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DB9831A-D846-4D8B-AC1D-FB504DAC07BA}" type="presOf" srcId="{73948CC8-028F-4CAD-AFE4-4EDC08964F04}" destId="{3973AB7F-0687-4F16-87EE-76AC72549635}" srcOrd="0" destOrd="0" presId="urn:microsoft.com/office/officeart/2005/8/layout/list1"/>
    <dgm:cxn modelId="{C858ED1C-F8EA-44B0-9BF1-356B1C7A9665}" type="presOf" srcId="{969E7F7B-1C16-4849-9BB2-8B5F8BE0B44E}" destId="{AD930F71-12BB-409D-BA1F-375DE88A0A0E}" srcOrd="0" destOrd="1" presId="urn:microsoft.com/office/officeart/2005/8/layout/list1"/>
    <dgm:cxn modelId="{463F772F-FEAA-43B6-8BFD-D62A3AB71298}" srcId="{0FB65573-C431-40FE-97D8-19A96BBF7B9C}" destId="{099E2930-54BC-4AFE-9B66-53AA4A942B77}" srcOrd="0" destOrd="0" parTransId="{9D942EE7-39E5-4403-B63C-E5C15182EF0E}" sibTransId="{BF97C6CD-C6BB-49AF-8F02-2C55FB520286}"/>
    <dgm:cxn modelId="{91516839-F208-454E-B86A-F18ED7244F8D}" type="presOf" srcId="{50FC484F-2781-44C5-BF4E-B02AE0E16D87}" destId="{E60EE677-2630-4610-B12F-F0DB7C37A7EC}" srcOrd="0" destOrd="0" presId="urn:microsoft.com/office/officeart/2005/8/layout/list1"/>
    <dgm:cxn modelId="{27FDA042-DC9A-4883-80AC-413D3438C6AE}" type="presOf" srcId="{7BEBAD48-0D3F-45A4-A828-43BE7CA9BC5A}" destId="{83493916-AEEE-4854-B290-46954F7E2C37}" srcOrd="0" destOrd="1" presId="urn:microsoft.com/office/officeart/2005/8/layout/list1"/>
    <dgm:cxn modelId="{A66FD455-C1CA-4DE4-BA44-DB9DAEC17E33}" srcId="{0FB65573-C431-40FE-97D8-19A96BBF7B9C}" destId="{969E7F7B-1C16-4849-9BB2-8B5F8BE0B44E}" srcOrd="1" destOrd="0" parTransId="{8C419E33-D7FA-440C-B48D-3B749E38E6E1}" sibTransId="{F5BFFC7D-17D3-439C-9613-CD7226512FF1}"/>
    <dgm:cxn modelId="{2F860866-FD01-4D5A-B47F-69ADB8621BF1}" srcId="{50FC484F-2781-44C5-BF4E-B02AE0E16D87}" destId="{0FB65573-C431-40FE-97D8-19A96BBF7B9C}" srcOrd="0" destOrd="0" parTransId="{0291D4E9-A044-4F1D-B5C0-B2EC4007BC96}" sibTransId="{AF4700C5-F3B7-4243-B22A-65F3E52AF58C}"/>
    <dgm:cxn modelId="{6F78CFAC-5F01-4F37-A749-BE95A7B2B85F}" type="presOf" srcId="{0FB65573-C431-40FE-97D8-19A96BBF7B9C}" destId="{758E596C-FEAF-45D6-B48F-B6B9A4A0EA6C}" srcOrd="1" destOrd="0" presId="urn:microsoft.com/office/officeart/2005/8/layout/list1"/>
    <dgm:cxn modelId="{A3FD5DB4-1E44-445C-B7D8-290269D70792}" srcId="{50FC484F-2781-44C5-BF4E-B02AE0E16D87}" destId="{73948CC8-028F-4CAD-AFE4-4EDC08964F04}" srcOrd="1" destOrd="0" parTransId="{32EF0DE4-8B46-4F56-A18A-AE9E7C377279}" sibTransId="{7EC1D5A7-68CC-486A-98BF-4AC15E8422B5}"/>
    <dgm:cxn modelId="{78C2D4C3-A560-4E07-8623-885393C74C00}" type="presOf" srcId="{6C2DD62F-C3ED-47F5-B966-F44F972F3D13}" destId="{83493916-AEEE-4854-B290-46954F7E2C37}" srcOrd="0" destOrd="0" presId="urn:microsoft.com/office/officeart/2005/8/layout/list1"/>
    <dgm:cxn modelId="{2FB86FD0-7829-41AB-9380-09C7B8EC4225}" type="presOf" srcId="{0FB65573-C431-40FE-97D8-19A96BBF7B9C}" destId="{124A4E23-245A-4642-8840-F9F5C3012087}" srcOrd="0" destOrd="0" presId="urn:microsoft.com/office/officeart/2005/8/layout/list1"/>
    <dgm:cxn modelId="{3AECE8D7-278C-4DFC-B1E4-AF19DAE4F26C}" srcId="{73948CC8-028F-4CAD-AFE4-4EDC08964F04}" destId="{6C2DD62F-C3ED-47F5-B966-F44F972F3D13}" srcOrd="0" destOrd="0" parTransId="{028024D5-AB98-48AE-A935-9FF00F5F4947}" sibTransId="{64B1C639-9E6B-4C91-B72E-D4F515574B73}"/>
    <dgm:cxn modelId="{36ADEFDC-7E31-4D3C-B758-2F0617065BAB}" type="presOf" srcId="{099E2930-54BC-4AFE-9B66-53AA4A942B77}" destId="{AD930F71-12BB-409D-BA1F-375DE88A0A0E}" srcOrd="0" destOrd="0" presId="urn:microsoft.com/office/officeart/2005/8/layout/list1"/>
    <dgm:cxn modelId="{2CC62DE1-5113-4E1F-AD7D-569BC7C4A98F}" type="presOf" srcId="{73948CC8-028F-4CAD-AFE4-4EDC08964F04}" destId="{F67B23DA-AECC-4490-9B94-6FDE4C5519D0}" srcOrd="1" destOrd="0" presId="urn:microsoft.com/office/officeart/2005/8/layout/list1"/>
    <dgm:cxn modelId="{662663F8-86F7-4286-821A-BDBD875D8C99}" srcId="{73948CC8-028F-4CAD-AFE4-4EDC08964F04}" destId="{7BEBAD48-0D3F-45A4-A828-43BE7CA9BC5A}" srcOrd="1" destOrd="0" parTransId="{05D2725C-4209-4543-A0B7-1F3DC6C3B299}" sibTransId="{9500CBFA-6CAB-48F9-A481-8F5D3E12CBE6}"/>
    <dgm:cxn modelId="{A7056253-2CDA-41B5-B575-E42CB6BB465E}" type="presParOf" srcId="{E60EE677-2630-4610-B12F-F0DB7C37A7EC}" destId="{8CCD6EA7-FD9E-4F55-9FFC-6B1F73ACA391}" srcOrd="0" destOrd="0" presId="urn:microsoft.com/office/officeart/2005/8/layout/list1"/>
    <dgm:cxn modelId="{9096B151-4620-4BD0-A37D-03CFC530A06A}" type="presParOf" srcId="{8CCD6EA7-FD9E-4F55-9FFC-6B1F73ACA391}" destId="{124A4E23-245A-4642-8840-F9F5C3012087}" srcOrd="0" destOrd="0" presId="urn:microsoft.com/office/officeart/2005/8/layout/list1"/>
    <dgm:cxn modelId="{5C19249A-54C6-40B5-8D6A-6C430E851A9E}" type="presParOf" srcId="{8CCD6EA7-FD9E-4F55-9FFC-6B1F73ACA391}" destId="{758E596C-FEAF-45D6-B48F-B6B9A4A0EA6C}" srcOrd="1" destOrd="0" presId="urn:microsoft.com/office/officeart/2005/8/layout/list1"/>
    <dgm:cxn modelId="{E16D7C2E-1DCB-4190-8A57-9FD6D9DA1F03}" type="presParOf" srcId="{E60EE677-2630-4610-B12F-F0DB7C37A7EC}" destId="{4F8239C4-FA6F-4D28-8F6D-0BB6AEF2BBE5}" srcOrd="1" destOrd="0" presId="urn:microsoft.com/office/officeart/2005/8/layout/list1"/>
    <dgm:cxn modelId="{75BEC6E8-D631-4E56-9007-9E92A1F4963B}" type="presParOf" srcId="{E60EE677-2630-4610-B12F-F0DB7C37A7EC}" destId="{AD930F71-12BB-409D-BA1F-375DE88A0A0E}" srcOrd="2" destOrd="0" presId="urn:microsoft.com/office/officeart/2005/8/layout/list1"/>
    <dgm:cxn modelId="{5F2337D5-51EB-415F-BD63-943F9E1D0F2A}" type="presParOf" srcId="{E60EE677-2630-4610-B12F-F0DB7C37A7EC}" destId="{460553E6-A5ED-42E6-8803-B22C48F3C233}" srcOrd="3" destOrd="0" presId="urn:microsoft.com/office/officeart/2005/8/layout/list1"/>
    <dgm:cxn modelId="{17498A03-C92F-42EC-A171-1EB6BBE393ED}" type="presParOf" srcId="{E60EE677-2630-4610-B12F-F0DB7C37A7EC}" destId="{32CE2698-11E8-4FB1-B4D3-D9A6D989E27D}" srcOrd="4" destOrd="0" presId="urn:microsoft.com/office/officeart/2005/8/layout/list1"/>
    <dgm:cxn modelId="{56D80056-0139-4E2C-B1BB-A12E1117E99E}" type="presParOf" srcId="{32CE2698-11E8-4FB1-B4D3-D9A6D989E27D}" destId="{3973AB7F-0687-4F16-87EE-76AC72549635}" srcOrd="0" destOrd="0" presId="urn:microsoft.com/office/officeart/2005/8/layout/list1"/>
    <dgm:cxn modelId="{61DCF85C-6004-461F-9478-862C2C6F4E4A}" type="presParOf" srcId="{32CE2698-11E8-4FB1-B4D3-D9A6D989E27D}" destId="{F67B23DA-AECC-4490-9B94-6FDE4C5519D0}" srcOrd="1" destOrd="0" presId="urn:microsoft.com/office/officeart/2005/8/layout/list1"/>
    <dgm:cxn modelId="{2BAD7F58-C915-4E88-9158-A1843EF20DD5}" type="presParOf" srcId="{E60EE677-2630-4610-B12F-F0DB7C37A7EC}" destId="{820EB7D3-2A23-4FB6-B424-F7DF6D2A81C4}" srcOrd="5" destOrd="0" presId="urn:microsoft.com/office/officeart/2005/8/layout/list1"/>
    <dgm:cxn modelId="{9E183E2C-8165-49D6-8432-F129F1834F5A}" type="presParOf" srcId="{E60EE677-2630-4610-B12F-F0DB7C37A7EC}" destId="{83493916-AEEE-4854-B290-46954F7E2C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 custT="1"/>
      <dgm:spPr/>
      <dgm:t>
        <a:bodyPr/>
        <a:lstStyle/>
        <a:p>
          <a:r>
            <a:rPr lang="ru-RU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График резервирования 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0CA3D51-E7A4-4520-AABB-835373DAA91F}">
      <dgm:prSet phldrT="[Текст]"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можно ввести на разные виды бюджетов БДДС и/или БДР</a:t>
          </a:r>
        </a:p>
      </dgm:t>
    </dgm:pt>
    <dgm:pt modelId="{0AA3E5CD-083F-42E6-94AE-6FF422F9308A}" type="parTrans" cxnId="{7C356804-A619-4DBB-810B-E76E5F3001C3}">
      <dgm:prSet/>
      <dgm:spPr/>
      <dgm:t>
        <a:bodyPr/>
        <a:lstStyle/>
        <a:p>
          <a:endParaRPr lang="ru-RU"/>
        </a:p>
      </dgm:t>
    </dgm:pt>
    <dgm:pt modelId="{2D2CAAE7-C59F-449F-9E51-5FA8D75883EA}" type="sibTrans" cxnId="{7C356804-A619-4DBB-810B-E76E5F3001C3}">
      <dgm:prSet/>
      <dgm:spPr/>
      <dgm:t>
        <a:bodyPr/>
        <a:lstStyle/>
        <a:p>
          <a:endParaRPr lang="ru-RU"/>
        </a:p>
      </dgm:t>
    </dgm:pt>
    <dgm:pt modelId="{048B244B-4EE2-4E88-A8A1-05937ACBA719}">
      <dgm:prSet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вводятся в периодичности лимитирования статьи</a:t>
          </a:r>
        </a:p>
      </dgm:t>
    </dgm:pt>
    <dgm:pt modelId="{1F3FC031-6FBD-4040-8F27-A1ED73A3D60A}" type="parTrans" cxnId="{B2188D67-6A00-456C-AB8D-DC19FC6802F7}">
      <dgm:prSet/>
      <dgm:spPr/>
      <dgm:t>
        <a:bodyPr/>
        <a:lstStyle/>
        <a:p>
          <a:endParaRPr lang="ru-RU"/>
        </a:p>
      </dgm:t>
    </dgm:pt>
    <dgm:pt modelId="{47C7EBB9-6C12-4F61-9796-74B260E0A2C5}" type="sibTrans" cxnId="{B2188D67-6A00-456C-AB8D-DC19FC6802F7}">
      <dgm:prSet/>
      <dgm:spPr/>
      <dgm:t>
        <a:bodyPr/>
        <a:lstStyle/>
        <a:p>
          <a:endParaRPr lang="ru-RU"/>
        </a:p>
      </dgm:t>
    </dgm:pt>
    <dgm:pt modelId="{33E75C3C-0BE6-49AB-A52A-130071D8BE27}">
      <dgm:prSet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лимиты контролируются по виду бюджета</a:t>
          </a:r>
          <a:endParaRPr lang="ru-RU" b="0" dirty="0">
            <a:solidFill>
              <a:schemeClr val="tx1">
                <a:lumMod val="50000"/>
                <a:lumOff val="50000"/>
              </a:schemeClr>
            </a:solidFill>
            <a:latin typeface="Calibri Light"/>
            <a:cs typeface="Calibri Light"/>
          </a:endParaRPr>
        </a:p>
      </dgm:t>
    </dgm:pt>
    <dgm:pt modelId="{626C793D-C0AF-4592-897E-ED5CEF89B88C}" type="parTrans" cxnId="{4EF2973C-5788-4CF5-A5A7-A2B2E44BFFED}">
      <dgm:prSet/>
      <dgm:spPr/>
      <dgm:t>
        <a:bodyPr/>
        <a:lstStyle/>
        <a:p>
          <a:endParaRPr lang="ru-RU"/>
        </a:p>
      </dgm:t>
    </dgm:pt>
    <dgm:pt modelId="{4C537345-FD4D-4EBB-A785-DF8BB0D759FA}" type="sibTrans" cxnId="{4EF2973C-5788-4CF5-A5A7-A2B2E44BFFED}">
      <dgm:prSet/>
      <dgm:spPr/>
      <dgm:t>
        <a:bodyPr/>
        <a:lstStyle/>
        <a:p>
          <a:endParaRPr lang="ru-RU"/>
        </a:p>
      </dgm:t>
    </dgm:pt>
    <dgm:pt modelId="{F2F17655-6427-455C-9C0D-70C966AB8F21}">
      <dgm:prSet/>
      <dgm:spPr/>
      <dgm:t>
        <a:bodyPr/>
        <a:lstStyle/>
        <a:p>
          <a:r>
            <a:rPr lang="ru-RU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документы по договору контролируются на резервы графика</a:t>
          </a:r>
          <a:endParaRPr lang="ru-RU" b="0" dirty="0">
            <a:solidFill>
              <a:schemeClr val="accent3">
                <a:lumMod val="50000"/>
              </a:schemeClr>
            </a:solidFill>
            <a:latin typeface="Calibri Light"/>
            <a:ea typeface="Calibri Light"/>
            <a:cs typeface="Calibri Light"/>
          </a:endParaRPr>
        </a:p>
      </dgm:t>
    </dgm:pt>
    <dgm:pt modelId="{B736BF1E-BFB2-40D4-983B-07425CE3FBE9}" type="parTrans" cxnId="{DB5316E8-E37B-47F2-AC92-DD8A1C97C68D}">
      <dgm:prSet/>
      <dgm:spPr/>
      <dgm:t>
        <a:bodyPr/>
        <a:lstStyle/>
        <a:p>
          <a:endParaRPr lang="ru-RU"/>
        </a:p>
      </dgm:t>
    </dgm:pt>
    <dgm:pt modelId="{865A8350-9633-46D9-A271-B1F59941B128}" type="sibTrans" cxnId="{DB5316E8-E37B-47F2-AC92-DD8A1C97C68D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 custLinFactNeighborX="3231" custLinFactNeighborY="-7687">
        <dgm:presLayoutVars>
          <dgm:bulletEnabled val="1"/>
        </dgm:presLayoutVars>
      </dgm:prSet>
      <dgm:spPr/>
    </dgm:pt>
  </dgm:ptLst>
  <dgm:cxnLst>
    <dgm:cxn modelId="{7C356804-A619-4DBB-810B-E76E5F3001C3}" srcId="{FEDABB49-3F31-48F3-A89F-40C7A845AB7B}" destId="{10CA3D51-E7A4-4520-AABB-835373DAA91F}" srcOrd="0" destOrd="0" parTransId="{0AA3E5CD-083F-42E6-94AE-6FF422F9308A}" sibTransId="{2D2CAAE7-C59F-449F-9E51-5FA8D75883EA}"/>
    <dgm:cxn modelId="{48F00B1E-313F-4B26-B728-282BEA04D592}" type="presOf" srcId="{F2F17655-6427-455C-9C0D-70C966AB8F21}" destId="{5E75E132-4A46-463A-9424-CD0B68AAFA45}" srcOrd="0" destOrd="3" presId="urn:microsoft.com/office/officeart/2005/8/layout/list1"/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4EF2973C-5788-4CF5-A5A7-A2B2E44BFFED}" srcId="{FEDABB49-3F31-48F3-A89F-40C7A845AB7B}" destId="{33E75C3C-0BE6-49AB-A52A-130071D8BE27}" srcOrd="2" destOrd="0" parTransId="{626C793D-C0AF-4592-897E-ED5CEF89B88C}" sibTransId="{4C537345-FD4D-4EBB-A785-DF8BB0D759FA}"/>
    <dgm:cxn modelId="{5577BF4D-D04B-46A8-B9CB-E54F26952E4F}" type="presOf" srcId="{048B244B-4EE2-4E88-A8A1-05937ACBA719}" destId="{5E75E132-4A46-463A-9424-CD0B68AAFA45}" srcOrd="0" destOrd="1" presId="urn:microsoft.com/office/officeart/2005/8/layout/list1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B2188D67-6A00-456C-AB8D-DC19FC6802F7}" srcId="{FEDABB49-3F31-48F3-A89F-40C7A845AB7B}" destId="{048B244B-4EE2-4E88-A8A1-05937ACBA719}" srcOrd="1" destOrd="0" parTransId="{1F3FC031-6FBD-4040-8F27-A1ED73A3D60A}" sibTransId="{47C7EBB9-6C12-4F61-9796-74B260E0A2C5}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0EEF5BDC-E0F3-4FB9-A829-D96960821838}" type="presOf" srcId="{10CA3D51-E7A4-4520-AABB-835373DAA91F}" destId="{5E75E132-4A46-463A-9424-CD0B68AAFA45}" srcOrd="0" destOrd="0" presId="urn:microsoft.com/office/officeart/2005/8/layout/list1"/>
    <dgm:cxn modelId="{DB5316E8-E37B-47F2-AC92-DD8A1C97C68D}" srcId="{FEDABB49-3F31-48F3-A89F-40C7A845AB7B}" destId="{F2F17655-6427-455C-9C0D-70C966AB8F21}" srcOrd="3" destOrd="0" parTransId="{B736BF1E-BFB2-40D4-983B-07425CE3FBE9}" sibTransId="{865A8350-9633-46D9-A271-B1F59941B128}"/>
    <dgm:cxn modelId="{81F951FA-D92B-4C15-BF52-03F0124655FF}" type="presOf" srcId="{33E75C3C-0BE6-49AB-A52A-130071D8BE27}" destId="{5E75E132-4A46-463A-9424-CD0B68AAFA45}" srcOrd="0" destOrd="2" presId="urn:microsoft.com/office/officeart/2005/8/layout/list1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/>
      <dgm:spPr/>
      <dgm:t>
        <a:bodyPr/>
        <a:lstStyle/>
        <a:p>
          <a:r>
            <a:rPr lang="ru-RU" dirty="0">
              <a:latin typeface="Calibri Light" panose="020F0302020204030204" pitchFamily="34" charset="0"/>
              <a:cs typeface="Calibri Light" panose="020F0302020204030204" pitchFamily="34" charset="0"/>
            </a:rPr>
            <a:t>Лимиты можно устанавливать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6289CF-F042-4AE1-AE62-6AF4CEA1157B}">
      <dgm:prSet phldrT="[Текст]"/>
      <dgm:spPr/>
      <dgm:t>
        <a:bodyPr/>
        <a:lstStyle/>
        <a:p>
          <a:r>
            <a:rPr lang="ru-RU" b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по любым сценариям, </a:t>
          </a:r>
          <a:endParaRPr lang="ru-RU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2811E6-94D9-492A-A5EC-C5F6FFAB22B2}" type="par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610842-190F-49D1-9E4D-AF6437E2686E}" type="sib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B885037-D406-4396-8592-F33ABB6AE6B2}">
      <dgm:prSet/>
      <dgm:spPr/>
      <dgm:t>
        <a:bodyPr/>
        <a:lstStyle/>
        <a:p>
          <a:r>
            <a:rPr lang="ru-RU" b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по неутвержденным данным</a:t>
          </a:r>
        </a:p>
      </dgm:t>
    </dgm:pt>
    <dgm:pt modelId="{6FD3E03F-EC05-4CBF-9E45-A8CC4C5198B1}" type="parTrans" cxnId="{A3F6C878-66B5-40C3-B7F8-87710D215B32}">
      <dgm:prSet/>
      <dgm:spPr/>
      <dgm:t>
        <a:bodyPr/>
        <a:lstStyle/>
        <a:p>
          <a:endParaRPr lang="ru-RU"/>
        </a:p>
      </dgm:t>
    </dgm:pt>
    <dgm:pt modelId="{79DFEB5A-7737-464D-A387-95ABFA3AAD87}" type="sibTrans" cxnId="{A3F6C878-66B5-40C3-B7F8-87710D215B32}">
      <dgm:prSet/>
      <dgm:spPr/>
      <dgm:t>
        <a:bodyPr/>
        <a:lstStyle/>
        <a:p>
          <a:endParaRPr lang="ru-RU"/>
        </a:p>
      </dgm:t>
    </dgm:pt>
    <dgm:pt modelId="{8A3298F4-50D8-4D32-A301-79522AF5B964}">
      <dgm:prSet/>
      <dgm:spPr/>
      <dgm:t>
        <a:bodyPr/>
        <a:lstStyle/>
        <a:p>
          <a:r>
            <a:rPr lang="ru-RU" b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можно заблокировать период (запретить корректировки)</a:t>
          </a:r>
          <a:endParaRPr lang="ru-RU" b="0" dirty="0">
            <a:solidFill>
              <a:schemeClr val="accent3">
                <a:lumMod val="50000"/>
              </a:schemeClr>
            </a:solidFill>
            <a:latin typeface="Calibri Light"/>
            <a:ea typeface="Calibri Light"/>
            <a:cs typeface="Calibri Light"/>
          </a:endParaRPr>
        </a:p>
      </dgm:t>
    </dgm:pt>
    <dgm:pt modelId="{687AF591-4644-40FA-BDDF-C8D824ED5745}" type="parTrans" cxnId="{A3AAADD6-3B49-4061-85B5-7931487F478C}">
      <dgm:prSet/>
      <dgm:spPr/>
      <dgm:t>
        <a:bodyPr/>
        <a:lstStyle/>
        <a:p>
          <a:endParaRPr lang="ru-RU"/>
        </a:p>
      </dgm:t>
    </dgm:pt>
    <dgm:pt modelId="{AF60F73C-4558-4B10-A5A4-77E9C36EEF2D}" type="sibTrans" cxnId="{A3AAADD6-3B49-4061-85B5-7931487F478C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DB790D5D-3E88-4D93-8548-3CF30B30CC7F}" srcId="{FEDABB49-3F31-48F3-A89F-40C7A845AB7B}" destId="{B16289CF-F042-4AE1-AE62-6AF4CEA1157B}" srcOrd="0" destOrd="0" parTransId="{0C2811E6-94D9-492A-A5EC-C5F6FFAB22B2}" sibTransId="{85610842-190F-49D1-9E4D-AF6437E2686E}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A3F6C878-66B5-40C3-B7F8-87710D215B32}" srcId="{FEDABB49-3F31-48F3-A89F-40C7A845AB7B}" destId="{CB885037-D406-4396-8592-F33ABB6AE6B2}" srcOrd="1" destOrd="0" parTransId="{6FD3E03F-EC05-4CBF-9E45-A8CC4C5198B1}" sibTransId="{79DFEB5A-7737-464D-A387-95ABFA3AAD87}"/>
    <dgm:cxn modelId="{0F13767D-3004-420E-9961-2C442BA44AD4}" type="presOf" srcId="{CB885037-D406-4396-8592-F33ABB6AE6B2}" destId="{5E75E132-4A46-463A-9424-CD0B68AAFA45}" srcOrd="0" destOrd="1" presId="urn:microsoft.com/office/officeart/2005/8/layout/list1"/>
    <dgm:cxn modelId="{0438088A-BB3C-4C01-8926-8B5F53441E7F}" type="presOf" srcId="{B16289CF-F042-4AE1-AE62-6AF4CEA1157B}" destId="{5E75E132-4A46-463A-9424-CD0B68AAFA45}" srcOrd="0" destOrd="0" presId="urn:microsoft.com/office/officeart/2005/8/layout/list1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B5C537A7-712B-4084-93CC-4A4D8827E65B}" type="presOf" srcId="{8A3298F4-50D8-4D32-A301-79522AF5B964}" destId="{5E75E132-4A46-463A-9424-CD0B68AAFA45}" srcOrd="0" destOrd="2" presId="urn:microsoft.com/office/officeart/2005/8/layout/list1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A3AAADD6-3B49-4061-85B5-7931487F478C}" srcId="{FEDABB49-3F31-48F3-A89F-40C7A845AB7B}" destId="{8A3298F4-50D8-4D32-A301-79522AF5B964}" srcOrd="2" destOrd="0" parTransId="{687AF591-4644-40FA-BDDF-C8D824ED5745}" sibTransId="{AF60F73C-4558-4B10-A5A4-77E9C36EEF2D}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 custT="1"/>
      <dgm:spPr/>
      <dgm:t>
        <a:bodyPr/>
        <a:lstStyle/>
        <a:p>
          <a:r>
            <a:rPr lang="ru-RU" sz="1300" dirty="0">
              <a:latin typeface="Calibri Light" panose="020F0302020204030204" pitchFamily="34" charset="0"/>
              <a:cs typeface="Calibri Light" panose="020F0302020204030204" pitchFamily="34" charset="0"/>
            </a:rPr>
            <a:t>Планы/лимиты можно устанавливать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6289CF-F042-4AE1-AE62-6AF4CEA1157B}">
      <dgm:prSet phldrT="[Текст]"/>
      <dgm:spPr/>
      <dgm:t>
        <a:bodyPr/>
        <a:lstStyle/>
        <a:p>
          <a:r>
            <a:rPr lang="ru-RU" b="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по определенному виду бюджета (БДДС или БДР) </a:t>
          </a:r>
          <a:endParaRPr lang="ru-RU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2811E6-94D9-492A-A5EC-C5F6FFAB22B2}" type="par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610842-190F-49D1-9E4D-AF6437E2686E}" type="sib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710AB29-DF4D-4560-AE72-292B50C2FE61}">
      <dgm:prSet/>
      <dgm:spPr/>
      <dgm:t>
        <a:bodyPr/>
        <a:lstStyle/>
        <a:p>
          <a:r>
            <a:rPr lang="ru-RU" b="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в валюте УУ, в валюте операции или в валюте лимитирования ЦФО</a:t>
          </a:r>
        </a:p>
      </dgm:t>
    </dgm:pt>
    <dgm:pt modelId="{553798D5-D19C-46A1-B6D9-DF883B4CAB33}" type="parTrans" cxnId="{FBBF5F7D-3EA1-4CD4-B9FF-DF2747ED4BB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F623823-7969-40EA-B9D8-4044CD0BD977}" type="sibTrans" cxnId="{FBBF5F7D-3EA1-4CD4-B9FF-DF2747ED4BB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3052057-2BAF-4EED-BB03-9C6777766904}">
      <dgm:prSet/>
      <dgm:spPr/>
      <dgm:t>
        <a:bodyPr/>
        <a:lstStyle/>
        <a:p>
          <a:r>
            <a:rPr lang="ru-RU" b="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по статьям бюджета и их аналитикам по периодам</a:t>
          </a:r>
        </a:p>
      </dgm:t>
    </dgm:pt>
    <dgm:pt modelId="{92DFBFD7-B02A-4C5B-9BB2-55239FA6A4D8}" type="parTrans" cxnId="{5B3680A7-45EE-4462-898B-D0E6BF46673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4EF4C8-9862-4492-9162-1F48425FECAD}" type="sibTrans" cxnId="{5B3680A7-45EE-4462-898B-D0E6BF46673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734DA04-7852-4F20-9D98-8C249DA2D22A}" type="presOf" srcId="{63052057-2BAF-4EED-BB03-9C6777766904}" destId="{5E75E132-4A46-463A-9424-CD0B68AAFA45}" srcOrd="0" destOrd="2" presId="urn:microsoft.com/office/officeart/2005/8/layout/list1"/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DB790D5D-3E88-4D93-8548-3CF30B30CC7F}" srcId="{FEDABB49-3F31-48F3-A89F-40C7A845AB7B}" destId="{B16289CF-F042-4AE1-AE62-6AF4CEA1157B}" srcOrd="0" destOrd="0" parTransId="{0C2811E6-94D9-492A-A5EC-C5F6FFAB22B2}" sibTransId="{85610842-190F-49D1-9E4D-AF6437E2686E}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FBBF5F7D-3EA1-4CD4-B9FF-DF2747ED4BBF}" srcId="{FEDABB49-3F31-48F3-A89F-40C7A845AB7B}" destId="{0710AB29-DF4D-4560-AE72-292B50C2FE61}" srcOrd="1" destOrd="0" parTransId="{553798D5-D19C-46A1-B6D9-DF883B4CAB33}" sibTransId="{0F623823-7969-40EA-B9D8-4044CD0BD977}"/>
    <dgm:cxn modelId="{0438088A-BB3C-4C01-8926-8B5F53441E7F}" type="presOf" srcId="{B16289CF-F042-4AE1-AE62-6AF4CEA1157B}" destId="{5E75E132-4A46-463A-9424-CD0B68AAFA45}" srcOrd="0" destOrd="0" presId="urn:microsoft.com/office/officeart/2005/8/layout/list1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5B3680A7-45EE-4462-898B-D0E6BF466738}" srcId="{FEDABB49-3F31-48F3-A89F-40C7A845AB7B}" destId="{63052057-2BAF-4EED-BB03-9C6777766904}" srcOrd="2" destOrd="0" parTransId="{92DFBFD7-B02A-4C5B-9BB2-55239FA6A4D8}" sibTransId="{D84EF4C8-9862-4492-9162-1F48425FECA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42BF05D5-5F8F-4B98-9FF7-A066BBF4E4C6}" type="presOf" srcId="{0710AB29-DF4D-4560-AE72-292B50C2FE61}" destId="{5E75E132-4A46-463A-9424-CD0B68AAFA45}" srcOrd="0" destOrd="1" presId="urn:microsoft.com/office/officeart/2005/8/layout/list1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C484F-2781-44C5-BF4E-B02AE0E16D8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FB65573-C431-40FE-97D8-19A96BBF7B9C}">
      <dgm:prSet phldrT="[Текст]" custT="1"/>
      <dgm:spPr/>
      <dgm:t>
        <a:bodyPr/>
        <a:lstStyle/>
        <a:p>
          <a:r>
            <a:rPr lang="ru-RU" sz="1300" dirty="0">
              <a:latin typeface="Calibri Light" panose="020F0302020204030204" pitchFamily="34" charset="0"/>
              <a:cs typeface="Calibri Light" panose="020F0302020204030204" pitchFamily="34" charset="0"/>
            </a:rPr>
            <a:t>Периодичность планирования</a:t>
          </a:r>
        </a:p>
      </dgm:t>
    </dgm:pt>
    <dgm:pt modelId="{0291D4E9-A044-4F1D-B5C0-B2EC4007BC96}" type="parTrans" cxnId="{2F860866-FD01-4D5A-B47F-69ADB8621BF1}">
      <dgm:prSet/>
      <dgm:spPr/>
      <dgm:t>
        <a:bodyPr/>
        <a:lstStyle/>
        <a:p>
          <a:endParaRPr lang="ru-RU"/>
        </a:p>
      </dgm:t>
    </dgm:pt>
    <dgm:pt modelId="{AF4700C5-F3B7-4243-B22A-65F3E52AF58C}" type="sibTrans" cxnId="{2F860866-FD01-4D5A-B47F-69ADB8621BF1}">
      <dgm:prSet/>
      <dgm:spPr/>
      <dgm:t>
        <a:bodyPr/>
        <a:lstStyle/>
        <a:p>
          <a:endParaRPr lang="ru-RU"/>
        </a:p>
      </dgm:t>
    </dgm:pt>
    <dgm:pt modelId="{099E2930-54BC-4AFE-9B66-53AA4A942B77}">
      <dgm:prSet phldrT="[Текст]" custT="1"/>
      <dgm:spPr/>
      <dgm:t>
        <a:bodyPr/>
        <a:lstStyle/>
        <a:p>
          <a:r>
            <a:rPr lang="ru-RU" sz="11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День</a:t>
          </a:r>
        </a:p>
      </dgm:t>
    </dgm:pt>
    <dgm:pt modelId="{9D942EE7-39E5-4403-B63C-E5C15182EF0E}" type="parTrans" cxnId="{463F772F-FEAA-43B6-8BFD-D62A3AB71298}">
      <dgm:prSet/>
      <dgm:spPr/>
      <dgm:t>
        <a:bodyPr/>
        <a:lstStyle/>
        <a:p>
          <a:endParaRPr lang="ru-RU"/>
        </a:p>
      </dgm:t>
    </dgm:pt>
    <dgm:pt modelId="{BF97C6CD-C6BB-49AF-8F02-2C55FB520286}" type="sibTrans" cxnId="{463F772F-FEAA-43B6-8BFD-D62A3AB71298}">
      <dgm:prSet/>
      <dgm:spPr/>
      <dgm:t>
        <a:bodyPr/>
        <a:lstStyle/>
        <a:p>
          <a:endParaRPr lang="ru-RU"/>
        </a:p>
      </dgm:t>
    </dgm:pt>
    <dgm:pt modelId="{1BB58429-C63C-458E-A97A-1E75380B8B38}">
      <dgm:prSet phldrT="[Текст]" custT="1"/>
      <dgm:spPr/>
      <dgm:t>
        <a:bodyPr/>
        <a:lstStyle/>
        <a:p>
          <a:r>
            <a:rPr lang="ru-RU" sz="11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Неделя</a:t>
          </a:r>
        </a:p>
      </dgm:t>
    </dgm:pt>
    <dgm:pt modelId="{B9314B15-3A10-463E-91B4-0A1E5E39785E}" type="parTrans" cxnId="{8F9C317E-0D85-42D8-8E6F-1807061BAF72}">
      <dgm:prSet/>
      <dgm:spPr/>
      <dgm:t>
        <a:bodyPr/>
        <a:lstStyle/>
        <a:p>
          <a:endParaRPr lang="ru-RU"/>
        </a:p>
      </dgm:t>
    </dgm:pt>
    <dgm:pt modelId="{0A4805ED-A491-4BC7-95E5-E52F7F1D1632}" type="sibTrans" cxnId="{8F9C317E-0D85-42D8-8E6F-1807061BAF72}">
      <dgm:prSet/>
      <dgm:spPr/>
      <dgm:t>
        <a:bodyPr/>
        <a:lstStyle/>
        <a:p>
          <a:endParaRPr lang="ru-RU"/>
        </a:p>
      </dgm:t>
    </dgm:pt>
    <dgm:pt modelId="{1F2F48DB-28BA-4BD7-BF29-D97EC8796779}">
      <dgm:prSet phldrT="[Текст]" custT="1"/>
      <dgm:spPr/>
      <dgm:t>
        <a:bodyPr/>
        <a:lstStyle/>
        <a:p>
          <a:r>
            <a:rPr lang="ru-RU" sz="11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Декада</a:t>
          </a:r>
        </a:p>
      </dgm:t>
    </dgm:pt>
    <dgm:pt modelId="{7E7B75CF-02AD-4760-8544-C47342E5010C}" type="parTrans" cxnId="{C00EEFB0-3A37-43EA-9836-F2B8FEEA25D9}">
      <dgm:prSet/>
      <dgm:spPr/>
      <dgm:t>
        <a:bodyPr/>
        <a:lstStyle/>
        <a:p>
          <a:endParaRPr lang="ru-RU"/>
        </a:p>
      </dgm:t>
    </dgm:pt>
    <dgm:pt modelId="{EF830674-F079-420B-B815-DDA06E3A974F}" type="sibTrans" cxnId="{C00EEFB0-3A37-43EA-9836-F2B8FEEA25D9}">
      <dgm:prSet/>
      <dgm:spPr/>
      <dgm:t>
        <a:bodyPr/>
        <a:lstStyle/>
        <a:p>
          <a:endParaRPr lang="ru-RU"/>
        </a:p>
      </dgm:t>
    </dgm:pt>
    <dgm:pt modelId="{76BA40B3-8E37-42D9-926A-13DB8DE1FD31}">
      <dgm:prSet phldrT="[Текст]" custT="1"/>
      <dgm:spPr/>
      <dgm:t>
        <a:bodyPr/>
        <a:lstStyle/>
        <a:p>
          <a:r>
            <a:rPr lang="ru-RU" sz="11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Месяц</a:t>
          </a:r>
        </a:p>
      </dgm:t>
    </dgm:pt>
    <dgm:pt modelId="{4B16F5C3-E5C0-4B5E-BB99-97FF553E4D05}" type="parTrans" cxnId="{E171EE2B-4732-4F38-852E-BA0FA0AF388E}">
      <dgm:prSet/>
      <dgm:spPr/>
      <dgm:t>
        <a:bodyPr/>
        <a:lstStyle/>
        <a:p>
          <a:endParaRPr lang="ru-RU"/>
        </a:p>
      </dgm:t>
    </dgm:pt>
    <dgm:pt modelId="{B5A4CD63-8309-4558-ACB4-73A4DE84A9FB}" type="sibTrans" cxnId="{E171EE2B-4732-4F38-852E-BA0FA0AF388E}">
      <dgm:prSet/>
      <dgm:spPr/>
      <dgm:t>
        <a:bodyPr/>
        <a:lstStyle/>
        <a:p>
          <a:endParaRPr lang="ru-RU"/>
        </a:p>
      </dgm:t>
    </dgm:pt>
    <dgm:pt modelId="{7346D1D6-61AB-4FB3-A75A-348E3F379362}">
      <dgm:prSet phldrT="[Текст]" custT="1"/>
      <dgm:spPr/>
      <dgm:t>
        <a:bodyPr/>
        <a:lstStyle/>
        <a:p>
          <a:r>
            <a:rPr lang="ru-RU" sz="11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Квартал</a:t>
          </a:r>
        </a:p>
      </dgm:t>
    </dgm:pt>
    <dgm:pt modelId="{94C2C112-866A-4C8C-928C-BD7E19B2476C}" type="parTrans" cxnId="{534B38BD-B98B-4588-B8DF-5DAAE37A3799}">
      <dgm:prSet/>
      <dgm:spPr/>
      <dgm:t>
        <a:bodyPr/>
        <a:lstStyle/>
        <a:p>
          <a:endParaRPr lang="ru-RU"/>
        </a:p>
      </dgm:t>
    </dgm:pt>
    <dgm:pt modelId="{DD8A2F7E-A4DB-4543-85C1-D0C002411F2D}" type="sibTrans" cxnId="{534B38BD-B98B-4588-B8DF-5DAAE37A3799}">
      <dgm:prSet/>
      <dgm:spPr/>
      <dgm:t>
        <a:bodyPr/>
        <a:lstStyle/>
        <a:p>
          <a:endParaRPr lang="ru-RU"/>
        </a:p>
      </dgm:t>
    </dgm:pt>
    <dgm:pt modelId="{784F1BB1-BADC-4413-934B-D97B910F8279}">
      <dgm:prSet phldrT="[Текст]" custT="1"/>
      <dgm:spPr/>
      <dgm:t>
        <a:bodyPr/>
        <a:lstStyle/>
        <a:p>
          <a:r>
            <a:rPr lang="ru-RU" sz="11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Полугодие</a:t>
          </a:r>
        </a:p>
      </dgm:t>
    </dgm:pt>
    <dgm:pt modelId="{4070660A-6725-4442-A0C0-2AC9DFAD0612}" type="parTrans" cxnId="{4B96EE2C-E016-4DFD-B1A0-D3EB3B256BFB}">
      <dgm:prSet/>
      <dgm:spPr/>
      <dgm:t>
        <a:bodyPr/>
        <a:lstStyle/>
        <a:p>
          <a:endParaRPr lang="ru-RU"/>
        </a:p>
      </dgm:t>
    </dgm:pt>
    <dgm:pt modelId="{0BA614DC-F74A-41F3-8CFE-1CDD89FCCA61}" type="sibTrans" cxnId="{4B96EE2C-E016-4DFD-B1A0-D3EB3B256BFB}">
      <dgm:prSet/>
      <dgm:spPr/>
      <dgm:t>
        <a:bodyPr/>
        <a:lstStyle/>
        <a:p>
          <a:endParaRPr lang="ru-RU"/>
        </a:p>
      </dgm:t>
    </dgm:pt>
    <dgm:pt modelId="{69086727-6334-4664-87AD-6270DAFE90B9}">
      <dgm:prSet phldrT="[Текст]" custT="1"/>
      <dgm:spPr/>
      <dgm:t>
        <a:bodyPr/>
        <a:lstStyle/>
        <a:p>
          <a:r>
            <a:rPr lang="ru-RU" sz="11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Год</a:t>
          </a:r>
        </a:p>
      </dgm:t>
    </dgm:pt>
    <dgm:pt modelId="{6E112278-F490-4CB6-B142-7E9253B2779E}" type="parTrans" cxnId="{43DCA9B9-E3B2-4F3D-9FB1-16DCB9FF0557}">
      <dgm:prSet/>
      <dgm:spPr/>
      <dgm:t>
        <a:bodyPr/>
        <a:lstStyle/>
        <a:p>
          <a:endParaRPr lang="ru-RU"/>
        </a:p>
      </dgm:t>
    </dgm:pt>
    <dgm:pt modelId="{8ED7CA6B-B573-4A6E-9E65-229C8508CEAB}" type="sibTrans" cxnId="{43DCA9B9-E3B2-4F3D-9FB1-16DCB9FF0557}">
      <dgm:prSet/>
      <dgm:spPr/>
      <dgm:t>
        <a:bodyPr/>
        <a:lstStyle/>
        <a:p>
          <a:endParaRPr lang="ru-RU"/>
        </a:p>
      </dgm:t>
    </dgm:pt>
    <dgm:pt modelId="{E60EE677-2630-4610-B12F-F0DB7C37A7EC}" type="pres">
      <dgm:prSet presAssocID="{50FC484F-2781-44C5-BF4E-B02AE0E16D87}" presName="linear" presStyleCnt="0">
        <dgm:presLayoutVars>
          <dgm:dir/>
          <dgm:animLvl val="lvl"/>
          <dgm:resizeHandles val="exact"/>
        </dgm:presLayoutVars>
      </dgm:prSet>
      <dgm:spPr/>
    </dgm:pt>
    <dgm:pt modelId="{8CCD6EA7-FD9E-4F55-9FFC-6B1F73ACA391}" type="pres">
      <dgm:prSet presAssocID="{0FB65573-C431-40FE-97D8-19A96BBF7B9C}" presName="parentLin" presStyleCnt="0"/>
      <dgm:spPr/>
    </dgm:pt>
    <dgm:pt modelId="{124A4E23-245A-4642-8840-F9F5C3012087}" type="pres">
      <dgm:prSet presAssocID="{0FB65573-C431-40FE-97D8-19A96BBF7B9C}" presName="parentLeftMargin" presStyleLbl="node1" presStyleIdx="0" presStyleCnt="1"/>
      <dgm:spPr/>
    </dgm:pt>
    <dgm:pt modelId="{758E596C-FEAF-45D6-B48F-B6B9A4A0EA6C}" type="pres">
      <dgm:prSet presAssocID="{0FB65573-C431-40FE-97D8-19A96BBF7B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F8239C4-FA6F-4D28-8F6D-0BB6AEF2BBE5}" type="pres">
      <dgm:prSet presAssocID="{0FB65573-C431-40FE-97D8-19A96BBF7B9C}" presName="negativeSpace" presStyleCnt="0"/>
      <dgm:spPr/>
    </dgm:pt>
    <dgm:pt modelId="{AD930F71-12BB-409D-BA1F-375DE88A0A0E}" type="pres">
      <dgm:prSet presAssocID="{0FB65573-C431-40FE-97D8-19A96BBF7B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F159E13-ABF4-4AC3-9499-F028DC44A971}" type="presOf" srcId="{784F1BB1-BADC-4413-934B-D97B910F8279}" destId="{AD930F71-12BB-409D-BA1F-375DE88A0A0E}" srcOrd="0" destOrd="5" presId="urn:microsoft.com/office/officeart/2005/8/layout/list1"/>
    <dgm:cxn modelId="{E171EE2B-4732-4F38-852E-BA0FA0AF388E}" srcId="{0FB65573-C431-40FE-97D8-19A96BBF7B9C}" destId="{76BA40B3-8E37-42D9-926A-13DB8DE1FD31}" srcOrd="3" destOrd="0" parTransId="{4B16F5C3-E5C0-4B5E-BB99-97FF553E4D05}" sibTransId="{B5A4CD63-8309-4558-ACB4-73A4DE84A9FB}"/>
    <dgm:cxn modelId="{4B96EE2C-E016-4DFD-B1A0-D3EB3B256BFB}" srcId="{0FB65573-C431-40FE-97D8-19A96BBF7B9C}" destId="{784F1BB1-BADC-4413-934B-D97B910F8279}" srcOrd="5" destOrd="0" parTransId="{4070660A-6725-4442-A0C0-2AC9DFAD0612}" sibTransId="{0BA614DC-F74A-41F3-8CFE-1CDD89FCCA61}"/>
    <dgm:cxn modelId="{463F772F-FEAA-43B6-8BFD-D62A3AB71298}" srcId="{0FB65573-C431-40FE-97D8-19A96BBF7B9C}" destId="{099E2930-54BC-4AFE-9B66-53AA4A942B77}" srcOrd="0" destOrd="0" parTransId="{9D942EE7-39E5-4403-B63C-E5C15182EF0E}" sibTransId="{BF97C6CD-C6BB-49AF-8F02-2C55FB520286}"/>
    <dgm:cxn modelId="{91516839-F208-454E-B86A-F18ED7244F8D}" type="presOf" srcId="{50FC484F-2781-44C5-BF4E-B02AE0E16D87}" destId="{E60EE677-2630-4610-B12F-F0DB7C37A7EC}" srcOrd="0" destOrd="0" presId="urn:microsoft.com/office/officeart/2005/8/layout/list1"/>
    <dgm:cxn modelId="{FFB44B49-DB03-49D9-829A-4F7774ACE4A6}" type="presOf" srcId="{69086727-6334-4664-87AD-6270DAFE90B9}" destId="{AD930F71-12BB-409D-BA1F-375DE88A0A0E}" srcOrd="0" destOrd="6" presId="urn:microsoft.com/office/officeart/2005/8/layout/list1"/>
    <dgm:cxn modelId="{93202850-1F0A-4B42-9C77-F6BD81513C26}" type="presOf" srcId="{7346D1D6-61AB-4FB3-A75A-348E3F379362}" destId="{AD930F71-12BB-409D-BA1F-375DE88A0A0E}" srcOrd="0" destOrd="4" presId="urn:microsoft.com/office/officeart/2005/8/layout/list1"/>
    <dgm:cxn modelId="{2F860866-FD01-4D5A-B47F-69ADB8621BF1}" srcId="{50FC484F-2781-44C5-BF4E-B02AE0E16D87}" destId="{0FB65573-C431-40FE-97D8-19A96BBF7B9C}" srcOrd="0" destOrd="0" parTransId="{0291D4E9-A044-4F1D-B5C0-B2EC4007BC96}" sibTransId="{AF4700C5-F3B7-4243-B22A-65F3E52AF58C}"/>
    <dgm:cxn modelId="{8F9C317E-0D85-42D8-8E6F-1807061BAF72}" srcId="{0FB65573-C431-40FE-97D8-19A96BBF7B9C}" destId="{1BB58429-C63C-458E-A97A-1E75380B8B38}" srcOrd="1" destOrd="0" parTransId="{B9314B15-3A10-463E-91B4-0A1E5E39785E}" sibTransId="{0A4805ED-A491-4BC7-95E5-E52F7F1D1632}"/>
    <dgm:cxn modelId="{6F78CFAC-5F01-4F37-A749-BE95A7B2B85F}" type="presOf" srcId="{0FB65573-C431-40FE-97D8-19A96BBF7B9C}" destId="{758E596C-FEAF-45D6-B48F-B6B9A4A0EA6C}" srcOrd="1" destOrd="0" presId="urn:microsoft.com/office/officeart/2005/8/layout/list1"/>
    <dgm:cxn modelId="{C00EEFB0-3A37-43EA-9836-F2B8FEEA25D9}" srcId="{0FB65573-C431-40FE-97D8-19A96BBF7B9C}" destId="{1F2F48DB-28BA-4BD7-BF29-D97EC8796779}" srcOrd="2" destOrd="0" parTransId="{7E7B75CF-02AD-4760-8544-C47342E5010C}" sibTransId="{EF830674-F079-420B-B815-DDA06E3A974F}"/>
    <dgm:cxn modelId="{43DCA9B9-E3B2-4F3D-9FB1-16DCB9FF0557}" srcId="{0FB65573-C431-40FE-97D8-19A96BBF7B9C}" destId="{69086727-6334-4664-87AD-6270DAFE90B9}" srcOrd="6" destOrd="0" parTransId="{6E112278-F490-4CB6-B142-7E9253B2779E}" sibTransId="{8ED7CA6B-B573-4A6E-9E65-229C8508CEAB}"/>
    <dgm:cxn modelId="{534B38BD-B98B-4588-B8DF-5DAAE37A3799}" srcId="{0FB65573-C431-40FE-97D8-19A96BBF7B9C}" destId="{7346D1D6-61AB-4FB3-A75A-348E3F379362}" srcOrd="4" destOrd="0" parTransId="{94C2C112-866A-4C8C-928C-BD7E19B2476C}" sibTransId="{DD8A2F7E-A4DB-4543-85C1-D0C002411F2D}"/>
    <dgm:cxn modelId="{3548E6BF-C931-4F52-9B2E-4101CDF9A641}" type="presOf" srcId="{1F2F48DB-28BA-4BD7-BF29-D97EC8796779}" destId="{AD930F71-12BB-409D-BA1F-375DE88A0A0E}" srcOrd="0" destOrd="2" presId="urn:microsoft.com/office/officeart/2005/8/layout/list1"/>
    <dgm:cxn modelId="{793E82C7-2AED-4347-8812-EA1958BD3C00}" type="presOf" srcId="{76BA40B3-8E37-42D9-926A-13DB8DE1FD31}" destId="{AD930F71-12BB-409D-BA1F-375DE88A0A0E}" srcOrd="0" destOrd="3" presId="urn:microsoft.com/office/officeart/2005/8/layout/list1"/>
    <dgm:cxn modelId="{A0915BCD-650F-4C04-947B-45171381F718}" type="presOf" srcId="{1BB58429-C63C-458E-A97A-1E75380B8B38}" destId="{AD930F71-12BB-409D-BA1F-375DE88A0A0E}" srcOrd="0" destOrd="1" presId="urn:microsoft.com/office/officeart/2005/8/layout/list1"/>
    <dgm:cxn modelId="{2FB86FD0-7829-41AB-9380-09C7B8EC4225}" type="presOf" srcId="{0FB65573-C431-40FE-97D8-19A96BBF7B9C}" destId="{124A4E23-245A-4642-8840-F9F5C3012087}" srcOrd="0" destOrd="0" presId="urn:microsoft.com/office/officeart/2005/8/layout/list1"/>
    <dgm:cxn modelId="{36ADEFDC-7E31-4D3C-B758-2F0617065BAB}" type="presOf" srcId="{099E2930-54BC-4AFE-9B66-53AA4A942B77}" destId="{AD930F71-12BB-409D-BA1F-375DE88A0A0E}" srcOrd="0" destOrd="0" presId="urn:microsoft.com/office/officeart/2005/8/layout/list1"/>
    <dgm:cxn modelId="{A7056253-2CDA-41B5-B575-E42CB6BB465E}" type="presParOf" srcId="{E60EE677-2630-4610-B12F-F0DB7C37A7EC}" destId="{8CCD6EA7-FD9E-4F55-9FFC-6B1F73ACA391}" srcOrd="0" destOrd="0" presId="urn:microsoft.com/office/officeart/2005/8/layout/list1"/>
    <dgm:cxn modelId="{9096B151-4620-4BD0-A37D-03CFC530A06A}" type="presParOf" srcId="{8CCD6EA7-FD9E-4F55-9FFC-6B1F73ACA391}" destId="{124A4E23-245A-4642-8840-F9F5C3012087}" srcOrd="0" destOrd="0" presId="urn:microsoft.com/office/officeart/2005/8/layout/list1"/>
    <dgm:cxn modelId="{5C19249A-54C6-40B5-8D6A-6C430E851A9E}" type="presParOf" srcId="{8CCD6EA7-FD9E-4F55-9FFC-6B1F73ACA391}" destId="{758E596C-FEAF-45D6-B48F-B6B9A4A0EA6C}" srcOrd="1" destOrd="0" presId="urn:microsoft.com/office/officeart/2005/8/layout/list1"/>
    <dgm:cxn modelId="{E16D7C2E-1DCB-4190-8A57-9FD6D9DA1F03}" type="presParOf" srcId="{E60EE677-2630-4610-B12F-F0DB7C37A7EC}" destId="{4F8239C4-FA6F-4D28-8F6D-0BB6AEF2BBE5}" srcOrd="1" destOrd="0" presId="urn:microsoft.com/office/officeart/2005/8/layout/list1"/>
    <dgm:cxn modelId="{75BEC6E8-D631-4E56-9007-9E92A1F4963B}" type="presParOf" srcId="{E60EE677-2630-4610-B12F-F0DB7C37A7EC}" destId="{AD930F71-12BB-409D-BA1F-375DE88A0A0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/>
      <dgm:spPr/>
      <dgm:t>
        <a:bodyPr/>
        <a:lstStyle/>
        <a:p>
          <a:r>
            <a:rPr lang="ru-RU" dirty="0">
              <a:latin typeface="Calibri Light" panose="020F0302020204030204" pitchFamily="34" charset="0"/>
              <a:cs typeface="Calibri Light" panose="020F0302020204030204" pitchFamily="34" charset="0"/>
            </a:rPr>
            <a:t>Резервы можно устанавливать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6289CF-F042-4AE1-AE62-6AF4CEA1157B}">
      <dgm:prSet phldrT="[Текст]"/>
      <dgm:spPr/>
      <dgm:t>
        <a:bodyPr/>
        <a:lstStyle/>
        <a:p>
          <a:r>
            <a:rPr lang="ru-RU" b="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по определенному виду бюджета (БДДС или БДР) </a:t>
          </a:r>
          <a:endParaRPr lang="ru-RU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2811E6-94D9-492A-A5EC-C5F6FFAB22B2}" type="par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610842-190F-49D1-9E4D-AF6437E2686E}" type="sib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710AB29-DF4D-4560-AE72-292B50C2FE61}">
      <dgm:prSet/>
      <dgm:spPr/>
      <dgm:t>
        <a:bodyPr/>
        <a:lstStyle/>
        <a:p>
          <a:r>
            <a:rPr lang="ru-RU" b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в детальных разрезах в соответствии с аналитикой, в которой был установлен лимит</a:t>
          </a:r>
          <a:endParaRPr lang="ru-RU" b="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gm:t>
    </dgm:pt>
    <dgm:pt modelId="{553798D5-D19C-46A1-B6D9-DF883B4CAB33}" type="parTrans" cxnId="{FBBF5F7D-3EA1-4CD4-B9FF-DF2747ED4BB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F623823-7969-40EA-B9D8-4044CD0BD977}" type="sibTrans" cxnId="{FBBF5F7D-3EA1-4CD4-B9FF-DF2747ED4BB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DB790D5D-3E88-4D93-8548-3CF30B30CC7F}" srcId="{FEDABB49-3F31-48F3-A89F-40C7A845AB7B}" destId="{B16289CF-F042-4AE1-AE62-6AF4CEA1157B}" srcOrd="0" destOrd="0" parTransId="{0C2811E6-94D9-492A-A5EC-C5F6FFAB22B2}" sibTransId="{85610842-190F-49D1-9E4D-AF6437E2686E}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FBBF5F7D-3EA1-4CD4-B9FF-DF2747ED4BBF}" srcId="{FEDABB49-3F31-48F3-A89F-40C7A845AB7B}" destId="{0710AB29-DF4D-4560-AE72-292B50C2FE61}" srcOrd="1" destOrd="0" parTransId="{553798D5-D19C-46A1-B6D9-DF883B4CAB33}" sibTransId="{0F623823-7969-40EA-B9D8-4044CD0BD977}"/>
    <dgm:cxn modelId="{0438088A-BB3C-4C01-8926-8B5F53441E7F}" type="presOf" srcId="{B16289CF-F042-4AE1-AE62-6AF4CEA1157B}" destId="{5E75E132-4A46-463A-9424-CD0B68AAFA45}" srcOrd="0" destOrd="0" presId="urn:microsoft.com/office/officeart/2005/8/layout/list1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42BF05D5-5F8F-4B98-9FF7-A066BBF4E4C6}" type="presOf" srcId="{0710AB29-DF4D-4560-AE72-292B50C2FE61}" destId="{5E75E132-4A46-463A-9424-CD0B68AAFA45}" srcOrd="0" destOrd="1" presId="urn:microsoft.com/office/officeart/2005/8/layout/list1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/>
      <dgm:spPr/>
      <dgm:t>
        <a:bodyPr/>
        <a:lstStyle/>
        <a:p>
          <a:r>
            <a:rPr lang="ru-RU" dirty="0">
              <a:latin typeface="Calibri Light" panose="020F0302020204030204" pitchFamily="34" charset="0"/>
              <a:cs typeface="Calibri Light" panose="020F0302020204030204" pitchFamily="34" charset="0"/>
            </a:rPr>
            <a:t>Расходы по операциям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6289CF-F042-4AE1-AE62-6AF4CEA1157B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Налоги</a:t>
          </a:r>
        </a:p>
      </dgm:t>
    </dgm:pt>
    <dgm:pt modelId="{0C2811E6-94D9-492A-A5EC-C5F6FFAB22B2}" type="par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610842-190F-49D1-9E4D-AF6437E2686E}" type="sib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75C897-32ED-4313-8125-1B40421A7CDB}">
      <dgm:prSet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Амортизация</a:t>
          </a:r>
        </a:p>
      </dgm:t>
    </dgm:pt>
    <dgm:pt modelId="{4DFEACB7-1112-436C-A826-CF2DF14B4766}" type="parTrans" cxnId="{FBEBF603-7792-47E9-9555-0041D7756802}">
      <dgm:prSet/>
      <dgm:spPr/>
      <dgm:t>
        <a:bodyPr/>
        <a:lstStyle/>
        <a:p>
          <a:endParaRPr lang="ru-RU"/>
        </a:p>
      </dgm:t>
    </dgm:pt>
    <dgm:pt modelId="{BE80651A-7EF5-4EB4-A854-56CC11565AB4}" type="sibTrans" cxnId="{FBEBF603-7792-47E9-9555-0041D7756802}">
      <dgm:prSet/>
      <dgm:spPr/>
      <dgm:t>
        <a:bodyPr/>
        <a:lstStyle/>
        <a:p>
          <a:endParaRPr lang="ru-RU"/>
        </a:p>
      </dgm:t>
    </dgm:pt>
    <dgm:pt modelId="{8A0C8226-4B20-4AF5-8F22-DFFC56692F37}">
      <dgm:prSet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Расходы на подотчетных лиц</a:t>
          </a:r>
        </a:p>
      </dgm:t>
    </dgm:pt>
    <dgm:pt modelId="{C1ACB33D-149D-4D12-A7C0-B2114019D097}" type="parTrans" cxnId="{A5454754-C97D-4205-8ED7-8F1B9EFDC159}">
      <dgm:prSet/>
      <dgm:spPr/>
      <dgm:t>
        <a:bodyPr/>
        <a:lstStyle/>
        <a:p>
          <a:endParaRPr lang="ru-RU"/>
        </a:p>
      </dgm:t>
    </dgm:pt>
    <dgm:pt modelId="{79086B93-E081-4B87-8CBA-A73F1FC62A77}" type="sibTrans" cxnId="{A5454754-C97D-4205-8ED7-8F1B9EFDC159}">
      <dgm:prSet/>
      <dgm:spPr/>
      <dgm:t>
        <a:bodyPr/>
        <a:lstStyle/>
        <a:p>
          <a:endParaRPr lang="ru-RU"/>
        </a:p>
      </dgm:t>
    </dgm:pt>
    <dgm:pt modelId="{ED6A2457-9F9B-490F-B4CC-100A7EADAF2D}">
      <dgm:prSet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И другие</a:t>
          </a:r>
        </a:p>
      </dgm:t>
    </dgm:pt>
    <dgm:pt modelId="{5DA76DDC-49F6-4455-B286-4F5805268C7D}" type="parTrans" cxnId="{630BDCD1-2FAD-45A4-AA37-58968E6BDFCB}">
      <dgm:prSet/>
      <dgm:spPr/>
      <dgm:t>
        <a:bodyPr/>
        <a:lstStyle/>
        <a:p>
          <a:endParaRPr lang="ru-RU"/>
        </a:p>
      </dgm:t>
    </dgm:pt>
    <dgm:pt modelId="{DAC29DBB-9C45-4B58-B0F3-58C8E7220955}" type="sibTrans" cxnId="{630BDCD1-2FAD-45A4-AA37-58968E6BDFCB}">
      <dgm:prSet/>
      <dgm:spPr/>
      <dgm:t>
        <a:bodyPr/>
        <a:lstStyle/>
        <a:p>
          <a:endParaRPr lang="ru-RU"/>
        </a:p>
      </dgm:t>
    </dgm:pt>
    <dgm:pt modelId="{5DD1B3A6-D1C6-4DBC-B369-62E313A003DE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Расчеты с поставщиками</a:t>
          </a:r>
        </a:p>
      </dgm:t>
    </dgm:pt>
    <dgm:pt modelId="{FDB12313-DE20-48B5-8EE2-59F424D12101}" type="parTrans" cxnId="{FCF502DA-6996-4B0B-BFCC-7FBBDC809FFB}">
      <dgm:prSet/>
      <dgm:spPr/>
      <dgm:t>
        <a:bodyPr/>
        <a:lstStyle/>
        <a:p>
          <a:endParaRPr lang="ru-RU"/>
        </a:p>
      </dgm:t>
    </dgm:pt>
    <dgm:pt modelId="{49E0A6EA-131C-48C8-BDA1-A7CE0BB8D99B}" type="sibTrans" cxnId="{FCF502DA-6996-4B0B-BFCC-7FBBDC809FFB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BEBF603-7792-47E9-9555-0041D7756802}" srcId="{FEDABB49-3F31-48F3-A89F-40C7A845AB7B}" destId="{BE75C897-32ED-4313-8125-1B40421A7CDB}" srcOrd="2" destOrd="0" parTransId="{4DFEACB7-1112-436C-A826-CF2DF14B4766}" sibTransId="{BE80651A-7EF5-4EB4-A854-56CC11565AB4}"/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3C3CB934-06DF-4EC5-BFC3-E9E541D26DAD}" type="presOf" srcId="{8A0C8226-4B20-4AF5-8F22-DFFC56692F37}" destId="{5E75E132-4A46-463A-9424-CD0B68AAFA45}" srcOrd="0" destOrd="3" presId="urn:microsoft.com/office/officeart/2005/8/layout/list1"/>
    <dgm:cxn modelId="{A5454754-C97D-4205-8ED7-8F1B9EFDC159}" srcId="{FEDABB49-3F31-48F3-A89F-40C7A845AB7B}" destId="{8A0C8226-4B20-4AF5-8F22-DFFC56692F37}" srcOrd="3" destOrd="0" parTransId="{C1ACB33D-149D-4D12-A7C0-B2114019D097}" sibTransId="{79086B93-E081-4B87-8CBA-A73F1FC62A77}"/>
    <dgm:cxn modelId="{DB790D5D-3E88-4D93-8548-3CF30B30CC7F}" srcId="{FEDABB49-3F31-48F3-A89F-40C7A845AB7B}" destId="{B16289CF-F042-4AE1-AE62-6AF4CEA1157B}" srcOrd="1" destOrd="0" parTransId="{0C2811E6-94D9-492A-A5EC-C5F6FFAB22B2}" sibTransId="{85610842-190F-49D1-9E4D-AF6437E2686E}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0438088A-BB3C-4C01-8926-8B5F53441E7F}" type="presOf" srcId="{B16289CF-F042-4AE1-AE62-6AF4CEA1157B}" destId="{5E75E132-4A46-463A-9424-CD0B68AAFA45}" srcOrd="0" destOrd="1" presId="urn:microsoft.com/office/officeart/2005/8/layout/list1"/>
    <dgm:cxn modelId="{15EF7A99-DD56-4CC2-B4D9-1C8D0F81330E}" type="presOf" srcId="{5DD1B3A6-D1C6-4DBC-B369-62E313A003DE}" destId="{5E75E132-4A46-463A-9424-CD0B68AAFA45}" srcOrd="0" destOrd="0" presId="urn:microsoft.com/office/officeart/2005/8/layout/list1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6967109E-8F78-46AA-BF93-9406FA1B0AE6}" type="presOf" srcId="{BE75C897-32ED-4313-8125-1B40421A7CDB}" destId="{5E75E132-4A46-463A-9424-CD0B68AAFA45}" srcOrd="0" destOrd="2" presId="urn:microsoft.com/office/officeart/2005/8/layout/list1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15BA6EBF-3EE8-4786-BFED-14E459F50007}" type="presOf" srcId="{ED6A2457-9F9B-490F-B4CC-100A7EADAF2D}" destId="{5E75E132-4A46-463A-9424-CD0B68AAFA45}" srcOrd="0" destOrd="4" presId="urn:microsoft.com/office/officeart/2005/8/layout/list1"/>
    <dgm:cxn modelId="{630BDCD1-2FAD-45A4-AA37-58968E6BDFCB}" srcId="{FEDABB49-3F31-48F3-A89F-40C7A845AB7B}" destId="{ED6A2457-9F9B-490F-B4CC-100A7EADAF2D}" srcOrd="4" destOrd="0" parTransId="{5DA76DDC-49F6-4455-B286-4F5805268C7D}" sibTransId="{DAC29DBB-9C45-4B58-B0F3-58C8E7220955}"/>
    <dgm:cxn modelId="{FCF502DA-6996-4B0B-BFCC-7FBBDC809FFB}" srcId="{FEDABB49-3F31-48F3-A89F-40C7A845AB7B}" destId="{5DD1B3A6-D1C6-4DBC-B369-62E313A003DE}" srcOrd="0" destOrd="0" parTransId="{FDB12313-DE20-48B5-8EE2-59F424D12101}" sibTransId="{49E0A6EA-131C-48C8-BDA1-A7CE0BB8D99B}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 custT="1"/>
      <dgm:spPr/>
      <dgm:t>
        <a:bodyPr/>
        <a:lstStyle/>
        <a:p>
          <a:r>
            <a:rPr lang="ru-RU" sz="1250" dirty="0">
              <a:latin typeface="Calibri Light" panose="020F0302020204030204" pitchFamily="34" charset="0"/>
              <a:cs typeface="Calibri Light" panose="020F0302020204030204" pitchFamily="34" charset="0"/>
            </a:rPr>
            <a:t>Результаты прохождения контролей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DD1B3A6-D1C6-4DBC-B369-62E313A003DE}">
      <dgm:prSet phldrT="[Текст]"/>
      <dgm:spPr/>
      <dgm:t>
        <a:bodyPr/>
        <a:lstStyle/>
        <a:p>
          <a:r>
            <a:rPr lang="ru-RU" b="0" i="0" u="none" strike="noStrike" cap="none" spc="0" dirty="0">
              <a:solidFill>
                <a:srgbClr val="323537"/>
              </a:solidFill>
              <a:latin typeface="Calibri Light"/>
              <a:ea typeface="Calibri Light"/>
              <a:cs typeface="Calibri Light"/>
            </a:rPr>
            <a:t>положительный результат (ОК) – все проверки пройдены успешно и перерасходов не обнаружено.</a:t>
          </a:r>
          <a:endParaRPr lang="ru-RU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DB12313-DE20-48B5-8EE2-59F424D12101}" type="parTrans" cxnId="{FCF502DA-6996-4B0B-BFCC-7FBBDC809FFB}">
      <dgm:prSet/>
      <dgm:spPr/>
      <dgm:t>
        <a:bodyPr/>
        <a:lstStyle/>
        <a:p>
          <a:endParaRPr lang="ru-RU"/>
        </a:p>
      </dgm:t>
    </dgm:pt>
    <dgm:pt modelId="{49E0A6EA-131C-48C8-BDA1-A7CE0BB8D99B}" type="sibTrans" cxnId="{FCF502DA-6996-4B0B-BFCC-7FBBDC809FFB}">
      <dgm:prSet/>
      <dgm:spPr/>
      <dgm:t>
        <a:bodyPr/>
        <a:lstStyle/>
        <a:p>
          <a:endParaRPr lang="ru-RU"/>
        </a:p>
      </dgm:t>
    </dgm:pt>
    <dgm:pt modelId="{A2C77535-A11F-4AEE-8A32-D47F0F4F8F76}">
      <dgm:prSet/>
      <dgm:spPr/>
      <dgm:t>
        <a:bodyPr/>
        <a:lstStyle/>
        <a:p>
          <a:r>
            <a:rPr lang="ru-RU" b="0" i="0" u="none" strike="noStrike" cap="none" spc="0" dirty="0">
              <a:solidFill>
                <a:srgbClr val="323537"/>
              </a:solidFill>
              <a:latin typeface="Calibri Light"/>
              <a:ea typeface="Calibri Light"/>
              <a:cs typeface="Calibri Light"/>
            </a:rPr>
            <a:t>отрицательный результат (Нарушен) – указывает на нарушение лимита и/или резерва по виду бюджета</a:t>
          </a:r>
          <a:endParaRPr lang="ru-RU" dirty="0"/>
        </a:p>
      </dgm:t>
    </dgm:pt>
    <dgm:pt modelId="{A468A7F9-8DC7-41A3-945A-26049BA5C107}" type="parTrans" cxnId="{1D4816B4-35E5-45A3-94B4-EA2AA5165707}">
      <dgm:prSet/>
      <dgm:spPr/>
      <dgm:t>
        <a:bodyPr/>
        <a:lstStyle/>
        <a:p>
          <a:endParaRPr lang="ru-RU"/>
        </a:p>
      </dgm:t>
    </dgm:pt>
    <dgm:pt modelId="{698E9157-B4E3-419B-A2D2-575E4D7295C8}" type="sibTrans" cxnId="{1D4816B4-35E5-45A3-94B4-EA2AA5165707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52B35D3B-53F9-4AFE-83C4-E47606E42F3E}" type="presOf" srcId="{A2C77535-A11F-4AEE-8A32-D47F0F4F8F76}" destId="{5E75E132-4A46-463A-9424-CD0B68AAFA45}" srcOrd="0" destOrd="1" presId="urn:microsoft.com/office/officeart/2005/8/layout/list1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15EF7A99-DD56-4CC2-B4D9-1C8D0F81330E}" type="presOf" srcId="{5DD1B3A6-D1C6-4DBC-B369-62E313A003DE}" destId="{5E75E132-4A46-463A-9424-CD0B68AAFA45}" srcOrd="0" destOrd="0" presId="urn:microsoft.com/office/officeart/2005/8/layout/list1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1D4816B4-35E5-45A3-94B4-EA2AA5165707}" srcId="{FEDABB49-3F31-48F3-A89F-40C7A845AB7B}" destId="{A2C77535-A11F-4AEE-8A32-D47F0F4F8F76}" srcOrd="1" destOrd="0" parTransId="{A468A7F9-8DC7-41A3-945A-26049BA5C107}" sibTransId="{698E9157-B4E3-419B-A2D2-575E4D7295C8}"/>
    <dgm:cxn modelId="{FCF502DA-6996-4B0B-BFCC-7FBBDC809FFB}" srcId="{FEDABB49-3F31-48F3-A89F-40C7A845AB7B}" destId="{5DD1B3A6-D1C6-4DBC-B369-62E313A003DE}" srcOrd="0" destOrd="0" parTransId="{FDB12313-DE20-48B5-8EE2-59F424D12101}" sibTransId="{49E0A6EA-131C-48C8-BDA1-A7CE0BB8D99B}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84B24E-09E3-4307-830B-C459F3E8566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EDABB49-3F31-48F3-A89F-40C7A845AB7B}">
      <dgm:prSet phldrT="[Текст]" custT="1"/>
      <dgm:spPr/>
      <dgm:t>
        <a:bodyPr/>
        <a:lstStyle/>
        <a:p>
          <a:r>
            <a:rPr lang="ru-RU" sz="1600" dirty="0">
              <a:latin typeface="Calibri Light" panose="020F0302020204030204" pitchFamily="34" charset="0"/>
              <a:cs typeface="Calibri Light" panose="020F0302020204030204" pitchFamily="34" charset="0"/>
            </a:rPr>
            <a:t>Корректировку можно вводить</a:t>
          </a:r>
        </a:p>
      </dgm:t>
    </dgm:pt>
    <dgm:pt modelId="{11691501-93ED-4C8F-9F57-FF0E87372C18}" type="par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41EE1C-E656-48D3-A01C-BCF1E91EC18D}" type="sibTrans" cxnId="{46D6439D-7522-4739-968F-7D8D422E3C08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6289CF-F042-4AE1-AE62-6AF4CEA1157B}">
      <dgm:prSet phldrT="[Текст]"/>
      <dgm:spPr/>
      <dgm:t>
        <a:bodyPr/>
        <a:lstStyle/>
        <a:p>
          <a:r>
            <a:rPr lang="ru-RU" b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по определенному виду бюджета (БДДС или БДР) </a:t>
          </a:r>
          <a:endParaRPr lang="ru-RU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2811E6-94D9-492A-A5EC-C5F6FFAB22B2}" type="par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610842-190F-49D1-9E4D-AF6437E2686E}" type="sibTrans" cxnId="{DB790D5D-3E88-4D93-8548-3CF30B30CC7F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0016748-22BB-4019-BBDB-6CC8484D8DDF}">
      <dgm:prSet/>
      <dgm:spPr/>
      <dgm:t>
        <a:bodyPr/>
        <a:lstStyle/>
        <a:p>
          <a:r>
            <a:rPr lang="ru-RU" b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по документу основанию или независимо</a:t>
          </a:r>
          <a:endParaRPr lang="ru-RU" b="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gm:t>
    </dgm:pt>
    <dgm:pt modelId="{39CC01F8-3E46-4EC4-9BA8-985AC2C35725}" type="parTrans" cxnId="{59F16B8B-7BAC-43A3-BA6C-D6D25D494B47}">
      <dgm:prSet/>
      <dgm:spPr/>
      <dgm:t>
        <a:bodyPr/>
        <a:lstStyle/>
        <a:p>
          <a:endParaRPr lang="ru-RU"/>
        </a:p>
      </dgm:t>
    </dgm:pt>
    <dgm:pt modelId="{1A21A3B5-F538-472B-949A-5AD41C841A71}" type="sibTrans" cxnId="{59F16B8B-7BAC-43A3-BA6C-D6D25D494B47}">
      <dgm:prSet/>
      <dgm:spPr/>
      <dgm:t>
        <a:bodyPr/>
        <a:lstStyle/>
        <a:p>
          <a:endParaRPr lang="ru-RU"/>
        </a:p>
      </dgm:t>
    </dgm:pt>
    <dgm:pt modelId="{B663A054-90CE-49CC-9D79-AC598E80E8CB}">
      <dgm:prSet/>
      <dgm:spPr/>
      <dgm:t>
        <a:bodyPr/>
        <a:lstStyle/>
        <a:p>
          <a:r>
            <a:rPr lang="ru-RU" b="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обеспечить построчно или </a:t>
          </a:r>
          <a:r>
            <a:rPr lang="ru-RU" b="0" dirty="0" err="1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сводно</a:t>
          </a:r>
          <a:endParaRPr lang="ru-RU" b="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gm:t>
    </dgm:pt>
    <dgm:pt modelId="{F256B169-B5CB-48B0-A2E8-B8713E1360AD}" type="parTrans" cxnId="{3011851B-1768-40FF-838A-B4C58DEAA706}">
      <dgm:prSet/>
      <dgm:spPr/>
      <dgm:t>
        <a:bodyPr/>
        <a:lstStyle/>
        <a:p>
          <a:endParaRPr lang="ru-RU"/>
        </a:p>
      </dgm:t>
    </dgm:pt>
    <dgm:pt modelId="{1C4018CB-D79C-4D0B-80C5-0E1F2EA985AF}" type="sibTrans" cxnId="{3011851B-1768-40FF-838A-B4C58DEAA706}">
      <dgm:prSet/>
      <dgm:spPr/>
      <dgm:t>
        <a:bodyPr/>
        <a:lstStyle/>
        <a:p>
          <a:endParaRPr lang="ru-RU"/>
        </a:p>
      </dgm:t>
    </dgm:pt>
    <dgm:pt modelId="{06045732-1AFD-47D0-A175-7594A1E64CD0}" type="pres">
      <dgm:prSet presAssocID="{DD84B24E-09E3-4307-830B-C459F3E85662}" presName="linear" presStyleCnt="0">
        <dgm:presLayoutVars>
          <dgm:dir/>
          <dgm:animLvl val="lvl"/>
          <dgm:resizeHandles val="exact"/>
        </dgm:presLayoutVars>
      </dgm:prSet>
      <dgm:spPr/>
    </dgm:pt>
    <dgm:pt modelId="{3E674B74-1C96-4BCA-9268-2C38E3732981}" type="pres">
      <dgm:prSet presAssocID="{FEDABB49-3F31-48F3-A89F-40C7A845AB7B}" presName="parentLin" presStyleCnt="0"/>
      <dgm:spPr/>
    </dgm:pt>
    <dgm:pt modelId="{243C5B7E-8877-4963-ABDD-C0F90CC6C20A}" type="pres">
      <dgm:prSet presAssocID="{FEDABB49-3F31-48F3-A89F-40C7A845AB7B}" presName="parentLeftMargin" presStyleLbl="node1" presStyleIdx="0" presStyleCnt="1"/>
      <dgm:spPr/>
    </dgm:pt>
    <dgm:pt modelId="{0524E104-F979-4EB1-A2BD-73C867FD513F}" type="pres">
      <dgm:prSet presAssocID="{FEDABB49-3F31-48F3-A89F-40C7A845AB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F54ECCF-D63F-4034-86A2-EFDCEC688DC8}" type="pres">
      <dgm:prSet presAssocID="{FEDABB49-3F31-48F3-A89F-40C7A845AB7B}" presName="negativeSpace" presStyleCnt="0"/>
      <dgm:spPr/>
    </dgm:pt>
    <dgm:pt modelId="{5E75E132-4A46-463A-9424-CD0B68AAFA45}" type="pres">
      <dgm:prSet presAssocID="{FEDABB49-3F31-48F3-A89F-40C7A845AB7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3A86008-80B6-43BE-A251-D34D4BBFA261}" type="presOf" srcId="{80016748-22BB-4019-BBDB-6CC8484D8DDF}" destId="{5E75E132-4A46-463A-9424-CD0B68AAFA45}" srcOrd="0" destOrd="1" presId="urn:microsoft.com/office/officeart/2005/8/layout/list1"/>
    <dgm:cxn modelId="{3011851B-1768-40FF-838A-B4C58DEAA706}" srcId="{FEDABB49-3F31-48F3-A89F-40C7A845AB7B}" destId="{B663A054-90CE-49CC-9D79-AC598E80E8CB}" srcOrd="2" destOrd="0" parTransId="{F256B169-B5CB-48B0-A2E8-B8713E1360AD}" sibTransId="{1C4018CB-D79C-4D0B-80C5-0E1F2EA985AF}"/>
    <dgm:cxn modelId="{4E716F20-872C-426A-9B36-046102D85711}" type="presOf" srcId="{FEDABB49-3F31-48F3-A89F-40C7A845AB7B}" destId="{243C5B7E-8877-4963-ABDD-C0F90CC6C20A}" srcOrd="0" destOrd="0" presId="urn:microsoft.com/office/officeart/2005/8/layout/list1"/>
    <dgm:cxn modelId="{8F21A63F-22F1-44B7-B6ED-91B79DB53F0F}" type="presOf" srcId="{B663A054-90CE-49CC-9D79-AC598E80E8CB}" destId="{5E75E132-4A46-463A-9424-CD0B68AAFA45}" srcOrd="0" destOrd="2" presId="urn:microsoft.com/office/officeart/2005/8/layout/list1"/>
    <dgm:cxn modelId="{DB790D5D-3E88-4D93-8548-3CF30B30CC7F}" srcId="{FEDABB49-3F31-48F3-A89F-40C7A845AB7B}" destId="{B16289CF-F042-4AE1-AE62-6AF4CEA1157B}" srcOrd="0" destOrd="0" parTransId="{0C2811E6-94D9-492A-A5EC-C5F6FFAB22B2}" sibTransId="{85610842-190F-49D1-9E4D-AF6437E2686E}"/>
    <dgm:cxn modelId="{ED51C35D-AA71-4321-B23E-7B93902DBCF3}" type="presOf" srcId="{FEDABB49-3F31-48F3-A89F-40C7A845AB7B}" destId="{0524E104-F979-4EB1-A2BD-73C867FD513F}" srcOrd="1" destOrd="0" presId="urn:microsoft.com/office/officeart/2005/8/layout/list1"/>
    <dgm:cxn modelId="{0438088A-BB3C-4C01-8926-8B5F53441E7F}" type="presOf" srcId="{B16289CF-F042-4AE1-AE62-6AF4CEA1157B}" destId="{5E75E132-4A46-463A-9424-CD0B68AAFA45}" srcOrd="0" destOrd="0" presId="urn:microsoft.com/office/officeart/2005/8/layout/list1"/>
    <dgm:cxn modelId="{59F16B8B-7BAC-43A3-BA6C-D6D25D494B47}" srcId="{FEDABB49-3F31-48F3-A89F-40C7A845AB7B}" destId="{80016748-22BB-4019-BBDB-6CC8484D8DDF}" srcOrd="1" destOrd="0" parTransId="{39CC01F8-3E46-4EC4-9BA8-985AC2C35725}" sibTransId="{1A21A3B5-F538-472B-949A-5AD41C841A71}"/>
    <dgm:cxn modelId="{46D6439D-7522-4739-968F-7D8D422E3C08}" srcId="{DD84B24E-09E3-4307-830B-C459F3E85662}" destId="{FEDABB49-3F31-48F3-A89F-40C7A845AB7B}" srcOrd="0" destOrd="0" parTransId="{11691501-93ED-4C8F-9F57-FF0E87372C18}" sibTransId="{7141EE1C-E656-48D3-A01C-BCF1E91EC18D}"/>
    <dgm:cxn modelId="{853DFFAB-0D5A-44A2-B5CC-D097CFE40D6E}" type="presOf" srcId="{DD84B24E-09E3-4307-830B-C459F3E85662}" destId="{06045732-1AFD-47D0-A175-7594A1E64CD0}" srcOrd="0" destOrd="0" presId="urn:microsoft.com/office/officeart/2005/8/layout/list1"/>
    <dgm:cxn modelId="{E7016DC0-E41B-4510-A893-A1DA0AEB5F00}" type="presParOf" srcId="{06045732-1AFD-47D0-A175-7594A1E64CD0}" destId="{3E674B74-1C96-4BCA-9268-2C38E3732981}" srcOrd="0" destOrd="0" presId="urn:microsoft.com/office/officeart/2005/8/layout/list1"/>
    <dgm:cxn modelId="{1748EDDD-EFEC-4DAE-9492-2C2E3C41BF5C}" type="presParOf" srcId="{3E674B74-1C96-4BCA-9268-2C38E3732981}" destId="{243C5B7E-8877-4963-ABDD-C0F90CC6C20A}" srcOrd="0" destOrd="0" presId="urn:microsoft.com/office/officeart/2005/8/layout/list1"/>
    <dgm:cxn modelId="{1DEE332F-1446-458F-8CE0-FB9F459DF922}" type="presParOf" srcId="{3E674B74-1C96-4BCA-9268-2C38E3732981}" destId="{0524E104-F979-4EB1-A2BD-73C867FD513F}" srcOrd="1" destOrd="0" presId="urn:microsoft.com/office/officeart/2005/8/layout/list1"/>
    <dgm:cxn modelId="{1B5FEE8E-97CF-43AE-BFDE-6DB4D3FAB57E}" type="presParOf" srcId="{06045732-1AFD-47D0-A175-7594A1E64CD0}" destId="{1F54ECCF-D63F-4034-86A2-EFDCEC688DC8}" srcOrd="1" destOrd="0" presId="urn:microsoft.com/office/officeart/2005/8/layout/list1"/>
    <dgm:cxn modelId="{1F434AB5-E1DE-4922-864F-3605F694629E}" type="presParOf" srcId="{06045732-1AFD-47D0-A175-7594A1E64CD0}" destId="{5E75E132-4A46-463A-9424-CD0B68AAFA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30F71-12BB-409D-BA1F-375DE88A0A0E}">
      <dsp:nvSpPr>
        <dsp:cNvPr id="0" name=""/>
        <dsp:cNvSpPr/>
      </dsp:nvSpPr>
      <dsp:spPr>
        <a:xfrm>
          <a:off x="0" y="186479"/>
          <a:ext cx="4608512" cy="166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72" tIns="208280" rIns="35767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ЦФО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Периоды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Проекты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Статьи бюджета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Аналитики статьи (1-6)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Курсы валют</a:t>
          </a:r>
        </a:p>
      </dsp:txBody>
      <dsp:txXfrm>
        <a:off x="0" y="186479"/>
        <a:ext cx="4608512" cy="1669500"/>
      </dsp:txXfrm>
    </dsp:sp>
    <dsp:sp modelId="{758E596C-FEAF-45D6-B48F-B6B9A4A0EA6C}">
      <dsp:nvSpPr>
        <dsp:cNvPr id="0" name=""/>
        <dsp:cNvSpPr/>
      </dsp:nvSpPr>
      <dsp:spPr>
        <a:xfrm>
          <a:off x="230425" y="38879"/>
          <a:ext cx="3225958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Настроить справочники</a:t>
          </a:r>
        </a:p>
      </dsp:txBody>
      <dsp:txXfrm>
        <a:off x="244835" y="53289"/>
        <a:ext cx="3197138" cy="266380"/>
      </dsp:txXfrm>
    </dsp:sp>
    <dsp:sp modelId="{41E33C39-EA88-4AE5-8D84-38D79CC59151}">
      <dsp:nvSpPr>
        <dsp:cNvPr id="0" name=""/>
        <dsp:cNvSpPr/>
      </dsp:nvSpPr>
      <dsp:spPr>
        <a:xfrm>
          <a:off x="0" y="2057579"/>
          <a:ext cx="4608512" cy="96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72" tIns="208280" rIns="35767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Периодичность лимитирования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Реакция системы на превышение контроля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2057579"/>
        <a:ext cx="4608512" cy="960750"/>
      </dsp:txXfrm>
    </dsp:sp>
    <dsp:sp modelId="{63C9FAF4-72A5-4FEF-97F1-FD93FCF102CC}">
      <dsp:nvSpPr>
        <dsp:cNvPr id="0" name=""/>
        <dsp:cNvSpPr/>
      </dsp:nvSpPr>
      <dsp:spPr>
        <a:xfrm>
          <a:off x="230425" y="1909979"/>
          <a:ext cx="3225958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Настроить параметры лимитирования</a:t>
          </a:r>
        </a:p>
      </dsp:txBody>
      <dsp:txXfrm>
        <a:off x="244835" y="1924389"/>
        <a:ext cx="3197138" cy="266380"/>
      </dsp:txXfrm>
    </dsp:sp>
    <dsp:sp modelId="{83493916-AEEE-4854-B290-46954F7E2C37}">
      <dsp:nvSpPr>
        <dsp:cNvPr id="0" name=""/>
        <dsp:cNvSpPr/>
      </dsp:nvSpPr>
      <dsp:spPr>
        <a:xfrm>
          <a:off x="0" y="3219930"/>
          <a:ext cx="4608512" cy="96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72" tIns="208280" rIns="35767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Периодичность планирования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Горизонт планирования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Внешний вид плана</a:t>
          </a:r>
        </a:p>
      </dsp:txBody>
      <dsp:txXfrm>
        <a:off x="0" y="3219930"/>
        <a:ext cx="4608512" cy="960750"/>
      </dsp:txXfrm>
    </dsp:sp>
    <dsp:sp modelId="{F67B23DA-AECC-4490-9B94-6FDE4C5519D0}">
      <dsp:nvSpPr>
        <dsp:cNvPr id="0" name=""/>
        <dsp:cNvSpPr/>
      </dsp:nvSpPr>
      <dsp:spPr>
        <a:xfrm>
          <a:off x="230425" y="3072330"/>
          <a:ext cx="3225958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Настроить параметры планирования</a:t>
          </a:r>
        </a:p>
      </dsp:txBody>
      <dsp:txXfrm>
        <a:off x="244835" y="3086740"/>
        <a:ext cx="3197138" cy="2663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224418"/>
          <a:ext cx="4339758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813" tIns="312420" rIns="33681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0" i="0" u="none" strike="noStrike" kern="1200" cap="none" spc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Верхняя таблица содержит позиции, требующие обеспечения</a:t>
          </a:r>
          <a:endParaRPr lang="ru-RU" sz="150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0" i="0" u="none" strike="noStrike" kern="1200" cap="none" spc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Нижняя таблица содержит позиции, за счет которых обеспечивается позиция из верхней таблицы</a:t>
          </a:r>
          <a:endParaRPr lang="ru-RU" sz="1500" b="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sp:txBody>
      <dsp:txXfrm>
        <a:off x="0" y="224418"/>
        <a:ext cx="4339758" cy="1512000"/>
      </dsp:txXfrm>
    </dsp:sp>
    <dsp:sp modelId="{0524E104-F979-4EB1-A2BD-73C867FD513F}">
      <dsp:nvSpPr>
        <dsp:cNvPr id="0" name=""/>
        <dsp:cNvSpPr/>
      </dsp:nvSpPr>
      <dsp:spPr>
        <a:xfrm>
          <a:off x="216987" y="3018"/>
          <a:ext cx="303783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823" tIns="0" rIns="1148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Обеспечить построчно</a:t>
          </a:r>
        </a:p>
      </dsp:txBody>
      <dsp:txXfrm>
        <a:off x="238603" y="24634"/>
        <a:ext cx="2994598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226650"/>
          <a:ext cx="4238306" cy="1167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940" tIns="270764" rIns="3289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i="0" u="none" strike="noStrike" kern="1200" cap="none" spc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сократить трудозатраты </a:t>
          </a:r>
          <a:endParaRPr lang="ru-RU" sz="130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не предоставляет информацию о конкретных источниках</a:t>
          </a:r>
          <a:endParaRPr lang="ru-RU" sz="1300" b="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распределяется на все позиции документа</a:t>
          </a:r>
          <a:endParaRPr lang="ru-RU" sz="1300" b="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sp:txBody>
      <dsp:txXfrm>
        <a:off x="0" y="226650"/>
        <a:ext cx="4238306" cy="1167074"/>
      </dsp:txXfrm>
    </dsp:sp>
    <dsp:sp modelId="{0524E104-F979-4EB1-A2BD-73C867FD513F}">
      <dsp:nvSpPr>
        <dsp:cNvPr id="0" name=""/>
        <dsp:cNvSpPr/>
      </dsp:nvSpPr>
      <dsp:spPr>
        <a:xfrm>
          <a:off x="211915" y="34770"/>
          <a:ext cx="2966814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39" tIns="0" rIns="1121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Обеспечить </a:t>
          </a:r>
          <a:r>
            <a:rPr lang="ru-RU" sz="16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сводно</a:t>
          </a:r>
          <a:endParaRPr lang="ru-RU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30649" y="53504"/>
        <a:ext cx="2929346" cy="346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24384-833C-4281-9FA5-23B7A5E47BE8}">
      <dsp:nvSpPr>
        <dsp:cNvPr id="0" name=""/>
        <dsp:cNvSpPr/>
      </dsp:nvSpPr>
      <dsp:spPr>
        <a:xfrm>
          <a:off x="-3988021" y="-612232"/>
          <a:ext cx="4752558" cy="4752558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EC4D3-4A6F-409B-A33B-98162B09D332}">
      <dsp:nvSpPr>
        <dsp:cNvPr id="0" name=""/>
        <dsp:cNvSpPr/>
      </dsp:nvSpPr>
      <dsp:spPr>
        <a:xfrm>
          <a:off x="491664" y="352809"/>
          <a:ext cx="9822771" cy="70561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85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Отключение механизма резервирования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Если включена опция «Использовать резервирование», пользователи могут создавать и использовать резервы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Если выключена опция «Использовать резервирование», то возможность резервирования отключается</a:t>
          </a:r>
        </a:p>
      </dsp:txBody>
      <dsp:txXfrm>
        <a:off x="491664" y="352809"/>
        <a:ext cx="9822771" cy="705618"/>
      </dsp:txXfrm>
    </dsp:sp>
    <dsp:sp modelId="{C1AF0753-6D11-4B40-B3F8-708F7CAEB12D}">
      <dsp:nvSpPr>
        <dsp:cNvPr id="0" name=""/>
        <dsp:cNvSpPr/>
      </dsp:nvSpPr>
      <dsp:spPr>
        <a:xfrm>
          <a:off x="50652" y="264607"/>
          <a:ext cx="882023" cy="882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DEF57-B038-4BC3-980C-CA4FD5384E38}">
      <dsp:nvSpPr>
        <dsp:cNvPr id="0" name=""/>
        <dsp:cNvSpPr/>
      </dsp:nvSpPr>
      <dsp:spPr>
        <a:xfrm>
          <a:off x="748157" y="1411237"/>
          <a:ext cx="9566279" cy="705618"/>
        </a:xfrm>
        <a:prstGeom prst="rect">
          <a:avLst/>
        </a:prstGeom>
        <a:solidFill>
          <a:schemeClr val="accent2">
            <a:shade val="50000"/>
            <a:hueOff val="-223559"/>
            <a:satOff val="36051"/>
            <a:lumOff val="260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85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Раздельное управление контролями лимитов и резервов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Раздельное управление контролями лимитов и резервов возможно только при включенной опции «</a:t>
          </a:r>
          <a:r>
            <a:rPr lang="ru-RU" sz="1100" b="0" kern="1200" dirty="0"/>
            <a:t>Использовать резервирование»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Контроль резерва не может быть более строгим, чем контроль лимитов</a:t>
          </a:r>
        </a:p>
      </dsp:txBody>
      <dsp:txXfrm>
        <a:off x="748157" y="1411237"/>
        <a:ext cx="9566279" cy="705618"/>
      </dsp:txXfrm>
    </dsp:sp>
    <dsp:sp modelId="{E7B57D52-CF7D-44AB-86A0-B1CA16830138}">
      <dsp:nvSpPr>
        <dsp:cNvPr id="0" name=""/>
        <dsp:cNvSpPr/>
      </dsp:nvSpPr>
      <dsp:spPr>
        <a:xfrm>
          <a:off x="307145" y="1323035"/>
          <a:ext cx="882023" cy="882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02691"/>
              <a:satOff val="36051"/>
              <a:lumOff val="243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E7C1E-CC61-4F9E-B4AA-76ED049EB0E8}">
      <dsp:nvSpPr>
        <dsp:cNvPr id="0" name=""/>
        <dsp:cNvSpPr/>
      </dsp:nvSpPr>
      <dsp:spPr>
        <a:xfrm>
          <a:off x="491664" y="2469665"/>
          <a:ext cx="9822771" cy="705618"/>
        </a:xfrm>
        <a:prstGeom prst="rect">
          <a:avLst/>
        </a:prstGeom>
        <a:solidFill>
          <a:schemeClr val="accent2">
            <a:shade val="50000"/>
            <a:hueOff val="-223559"/>
            <a:satOff val="36051"/>
            <a:lumOff val="260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85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Высвобождение резервов в свободный остаток лимитов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Высвобождение резервов в Корректировке планов и лимитов по документу планирования</a:t>
          </a:r>
        </a:p>
      </dsp:txBody>
      <dsp:txXfrm>
        <a:off x="491664" y="2469665"/>
        <a:ext cx="9822771" cy="705618"/>
      </dsp:txXfrm>
    </dsp:sp>
    <dsp:sp modelId="{4BA54EE2-F522-4550-B070-6AD421573638}">
      <dsp:nvSpPr>
        <dsp:cNvPr id="0" name=""/>
        <dsp:cNvSpPr/>
      </dsp:nvSpPr>
      <dsp:spPr>
        <a:xfrm>
          <a:off x="50652" y="2381463"/>
          <a:ext cx="882023" cy="882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02691"/>
              <a:satOff val="36051"/>
              <a:lumOff val="243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5015D-83DB-4C34-BB57-863EB876D71E}">
      <dsp:nvSpPr>
        <dsp:cNvPr id="0" name=""/>
        <dsp:cNvSpPr/>
      </dsp:nvSpPr>
      <dsp:spPr>
        <a:xfrm>
          <a:off x="3037587" y="2648304"/>
          <a:ext cx="1629680" cy="1376942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Договор</a:t>
          </a:r>
        </a:p>
      </dsp:txBody>
      <dsp:txXfrm>
        <a:off x="3276248" y="2849952"/>
        <a:ext cx="1152358" cy="973646"/>
      </dsp:txXfrm>
    </dsp:sp>
    <dsp:sp modelId="{65F4FA7D-6C45-489D-935B-25BEA9A519EA}">
      <dsp:nvSpPr>
        <dsp:cNvPr id="0" name=""/>
        <dsp:cNvSpPr/>
      </dsp:nvSpPr>
      <dsp:spPr>
        <a:xfrm rot="12900000">
          <a:off x="1668618" y="2106796"/>
          <a:ext cx="1625920" cy="5402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FB0F-E7EB-4A0A-91E7-1918812C4358}">
      <dsp:nvSpPr>
        <dsp:cNvPr id="0" name=""/>
        <dsp:cNvSpPr/>
      </dsp:nvSpPr>
      <dsp:spPr>
        <a:xfrm>
          <a:off x="915306" y="1190334"/>
          <a:ext cx="1800667" cy="144053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 резервировать</a:t>
          </a:r>
        </a:p>
      </dsp:txBody>
      <dsp:txXfrm>
        <a:off x="957498" y="1232526"/>
        <a:ext cx="1716283" cy="1356150"/>
      </dsp:txXfrm>
    </dsp:sp>
    <dsp:sp modelId="{1B964471-B2BC-4F96-94E0-28BD06FED28B}">
      <dsp:nvSpPr>
        <dsp:cNvPr id="0" name=""/>
        <dsp:cNvSpPr/>
      </dsp:nvSpPr>
      <dsp:spPr>
        <a:xfrm rot="16200000">
          <a:off x="3002878" y="1429766"/>
          <a:ext cx="1699098" cy="5402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23033"/>
            <a:satOff val="785"/>
            <a:lumOff val="172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7A207-8489-477D-86F9-02B793BEFF79}">
      <dsp:nvSpPr>
        <dsp:cNvPr id="0" name=""/>
        <dsp:cNvSpPr/>
      </dsp:nvSpPr>
      <dsp:spPr>
        <a:xfrm>
          <a:off x="2952094" y="130050"/>
          <a:ext cx="1800667" cy="144053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13362"/>
            <a:satOff val="15445"/>
            <a:lumOff val="25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Из свободного резерва</a:t>
          </a:r>
        </a:p>
      </dsp:txBody>
      <dsp:txXfrm>
        <a:off x="2994286" y="172242"/>
        <a:ext cx="1716283" cy="1356150"/>
      </dsp:txXfrm>
    </dsp:sp>
    <dsp:sp modelId="{A1CB4EB3-18BC-4309-A255-D9DFB91C61E7}">
      <dsp:nvSpPr>
        <dsp:cNvPr id="0" name=""/>
        <dsp:cNvSpPr/>
      </dsp:nvSpPr>
      <dsp:spPr>
        <a:xfrm rot="19500000">
          <a:off x="4410317" y="2106796"/>
          <a:ext cx="1625920" cy="5402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23033"/>
            <a:satOff val="785"/>
            <a:lumOff val="172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1F98-AB01-4406-9F18-FE82AD265522}">
      <dsp:nvSpPr>
        <dsp:cNvPr id="0" name=""/>
        <dsp:cNvSpPr/>
      </dsp:nvSpPr>
      <dsp:spPr>
        <a:xfrm>
          <a:off x="4988881" y="1190334"/>
          <a:ext cx="1800667" cy="144053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13362"/>
            <a:satOff val="15445"/>
            <a:lumOff val="25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Из свободного лимита</a:t>
          </a:r>
        </a:p>
      </dsp:txBody>
      <dsp:txXfrm>
        <a:off x="5031073" y="1232526"/>
        <a:ext cx="1716283" cy="13561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5015D-83DB-4C34-BB57-863EB876D71E}">
      <dsp:nvSpPr>
        <dsp:cNvPr id="0" name=""/>
        <dsp:cNvSpPr/>
      </dsp:nvSpPr>
      <dsp:spPr>
        <a:xfrm>
          <a:off x="2368248" y="2609346"/>
          <a:ext cx="1593664" cy="1346511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Договор</a:t>
          </a:r>
        </a:p>
      </dsp:txBody>
      <dsp:txXfrm>
        <a:off x="2601635" y="2806538"/>
        <a:ext cx="1126890" cy="952127"/>
      </dsp:txXfrm>
    </dsp:sp>
    <dsp:sp modelId="{65F4FA7D-6C45-489D-935B-25BEA9A519EA}">
      <dsp:nvSpPr>
        <dsp:cNvPr id="0" name=""/>
        <dsp:cNvSpPr/>
      </dsp:nvSpPr>
      <dsp:spPr>
        <a:xfrm rot="12900000">
          <a:off x="1012061" y="2073961"/>
          <a:ext cx="1608239" cy="528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FB0F-E7EB-4A0A-91E7-1918812C4358}">
      <dsp:nvSpPr>
        <dsp:cNvPr id="0" name=""/>
        <dsp:cNvSpPr/>
      </dsp:nvSpPr>
      <dsp:spPr>
        <a:xfrm>
          <a:off x="277048" y="1172519"/>
          <a:ext cx="1760873" cy="1408698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 резервировать</a:t>
          </a:r>
        </a:p>
      </dsp:txBody>
      <dsp:txXfrm>
        <a:off x="318307" y="1213778"/>
        <a:ext cx="1678355" cy="1326180"/>
      </dsp:txXfrm>
    </dsp:sp>
    <dsp:sp modelId="{1B964471-B2BC-4F96-94E0-28BD06FED28B}">
      <dsp:nvSpPr>
        <dsp:cNvPr id="0" name=""/>
        <dsp:cNvSpPr/>
      </dsp:nvSpPr>
      <dsp:spPr>
        <a:xfrm rot="16200000">
          <a:off x="2325181" y="1407549"/>
          <a:ext cx="1679799" cy="528261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7A207-8489-477D-86F9-02B793BEFF79}">
      <dsp:nvSpPr>
        <dsp:cNvPr id="0" name=""/>
        <dsp:cNvSpPr/>
      </dsp:nvSpPr>
      <dsp:spPr>
        <a:xfrm>
          <a:off x="2284644" y="127430"/>
          <a:ext cx="1760873" cy="140869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2325903" y="168689"/>
        <a:ext cx="1678355" cy="1326180"/>
      </dsp:txXfrm>
    </dsp:sp>
    <dsp:sp modelId="{8F36EFC4-5663-4046-8AD9-0F7BFB99195F}">
      <dsp:nvSpPr>
        <dsp:cNvPr id="0" name=""/>
        <dsp:cNvSpPr/>
      </dsp:nvSpPr>
      <dsp:spPr>
        <a:xfrm rot="19500000">
          <a:off x="3709861" y="2073961"/>
          <a:ext cx="1608239" cy="528261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3C0B6-5E33-4768-9181-21741BE69E8E}">
      <dsp:nvSpPr>
        <dsp:cNvPr id="0" name=""/>
        <dsp:cNvSpPr/>
      </dsp:nvSpPr>
      <dsp:spPr>
        <a:xfrm>
          <a:off x="4292240" y="1172519"/>
          <a:ext cx="1760873" cy="140869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4333499" y="1213778"/>
        <a:ext cx="1678355" cy="13261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5015D-83DB-4C34-BB57-863EB876D71E}">
      <dsp:nvSpPr>
        <dsp:cNvPr id="0" name=""/>
        <dsp:cNvSpPr/>
      </dsp:nvSpPr>
      <dsp:spPr>
        <a:xfrm>
          <a:off x="2368248" y="2609346"/>
          <a:ext cx="1593664" cy="1346511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Договор</a:t>
          </a:r>
        </a:p>
      </dsp:txBody>
      <dsp:txXfrm>
        <a:off x="2601635" y="2806538"/>
        <a:ext cx="1126890" cy="952127"/>
      </dsp:txXfrm>
    </dsp:sp>
    <dsp:sp modelId="{65F4FA7D-6C45-489D-935B-25BEA9A519EA}">
      <dsp:nvSpPr>
        <dsp:cNvPr id="0" name=""/>
        <dsp:cNvSpPr/>
      </dsp:nvSpPr>
      <dsp:spPr>
        <a:xfrm rot="12900000">
          <a:off x="1012061" y="2073961"/>
          <a:ext cx="1608239" cy="528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FB0F-E7EB-4A0A-91E7-1918812C4358}">
      <dsp:nvSpPr>
        <dsp:cNvPr id="0" name=""/>
        <dsp:cNvSpPr/>
      </dsp:nvSpPr>
      <dsp:spPr>
        <a:xfrm>
          <a:off x="277048" y="1172519"/>
          <a:ext cx="1760873" cy="1408698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 резервировать</a:t>
          </a:r>
        </a:p>
      </dsp:txBody>
      <dsp:txXfrm>
        <a:off x="318307" y="1213778"/>
        <a:ext cx="1678355" cy="1326180"/>
      </dsp:txXfrm>
    </dsp:sp>
    <dsp:sp modelId="{1B964471-B2BC-4F96-94E0-28BD06FED28B}">
      <dsp:nvSpPr>
        <dsp:cNvPr id="0" name=""/>
        <dsp:cNvSpPr/>
      </dsp:nvSpPr>
      <dsp:spPr>
        <a:xfrm rot="16200000">
          <a:off x="2325181" y="1407549"/>
          <a:ext cx="1679799" cy="528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23033"/>
            <a:satOff val="785"/>
            <a:lumOff val="172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7A207-8489-477D-86F9-02B793BEFF79}">
      <dsp:nvSpPr>
        <dsp:cNvPr id="0" name=""/>
        <dsp:cNvSpPr/>
      </dsp:nvSpPr>
      <dsp:spPr>
        <a:xfrm>
          <a:off x="2284644" y="127430"/>
          <a:ext cx="1760873" cy="1408698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13362"/>
            <a:satOff val="15445"/>
            <a:lumOff val="25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Из свободного резерва</a:t>
          </a:r>
        </a:p>
      </dsp:txBody>
      <dsp:txXfrm>
        <a:off x="2325903" y="168689"/>
        <a:ext cx="1678355" cy="1326180"/>
      </dsp:txXfrm>
    </dsp:sp>
    <dsp:sp modelId="{8F36EFC4-5663-4046-8AD9-0F7BFB99195F}">
      <dsp:nvSpPr>
        <dsp:cNvPr id="0" name=""/>
        <dsp:cNvSpPr/>
      </dsp:nvSpPr>
      <dsp:spPr>
        <a:xfrm rot="19500000">
          <a:off x="3709861" y="2073961"/>
          <a:ext cx="1608239" cy="528261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3C0B6-5E33-4768-9181-21741BE69E8E}">
      <dsp:nvSpPr>
        <dsp:cNvPr id="0" name=""/>
        <dsp:cNvSpPr/>
      </dsp:nvSpPr>
      <dsp:spPr>
        <a:xfrm>
          <a:off x="4292240" y="1172519"/>
          <a:ext cx="1760873" cy="140869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4333499" y="1213778"/>
        <a:ext cx="1678355" cy="13261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5015D-83DB-4C34-BB57-863EB876D71E}">
      <dsp:nvSpPr>
        <dsp:cNvPr id="0" name=""/>
        <dsp:cNvSpPr/>
      </dsp:nvSpPr>
      <dsp:spPr>
        <a:xfrm>
          <a:off x="1690696" y="2462176"/>
          <a:ext cx="1396655" cy="1146873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Договор</a:t>
          </a:r>
        </a:p>
      </dsp:txBody>
      <dsp:txXfrm>
        <a:off x="1895231" y="2630132"/>
        <a:ext cx="987585" cy="810961"/>
      </dsp:txXfrm>
    </dsp:sp>
    <dsp:sp modelId="{65F4FA7D-6C45-489D-935B-25BEA9A519EA}">
      <dsp:nvSpPr>
        <dsp:cNvPr id="0" name=""/>
        <dsp:cNvSpPr/>
      </dsp:nvSpPr>
      <dsp:spPr>
        <a:xfrm rot="12900000">
          <a:off x="599836" y="2027941"/>
          <a:ext cx="1313986" cy="4298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FB0F-E7EB-4A0A-91E7-1918812C4358}">
      <dsp:nvSpPr>
        <dsp:cNvPr id="0" name=""/>
        <dsp:cNvSpPr/>
      </dsp:nvSpPr>
      <dsp:spPr>
        <a:xfrm>
          <a:off x="2317" y="1292938"/>
          <a:ext cx="1432668" cy="114613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Не резервировать</a:t>
          </a:r>
        </a:p>
      </dsp:txBody>
      <dsp:txXfrm>
        <a:off x="35886" y="1326507"/>
        <a:ext cx="1365530" cy="1078996"/>
      </dsp:txXfrm>
    </dsp:sp>
    <dsp:sp modelId="{1B964471-B2BC-4F96-94E0-28BD06FED28B}">
      <dsp:nvSpPr>
        <dsp:cNvPr id="0" name=""/>
        <dsp:cNvSpPr/>
      </dsp:nvSpPr>
      <dsp:spPr>
        <a:xfrm rot="16200000">
          <a:off x="1696475" y="1474113"/>
          <a:ext cx="1385097" cy="4298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23033"/>
            <a:satOff val="785"/>
            <a:lumOff val="172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7A207-8489-477D-86F9-02B793BEFF79}">
      <dsp:nvSpPr>
        <dsp:cNvPr id="0" name=""/>
        <dsp:cNvSpPr/>
      </dsp:nvSpPr>
      <dsp:spPr>
        <a:xfrm>
          <a:off x="1672690" y="423397"/>
          <a:ext cx="1432668" cy="114613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13362"/>
            <a:satOff val="15445"/>
            <a:lumOff val="25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Из свободного резерва</a:t>
          </a:r>
        </a:p>
      </dsp:txBody>
      <dsp:txXfrm>
        <a:off x="1706259" y="456966"/>
        <a:ext cx="1365530" cy="1078996"/>
      </dsp:txXfrm>
    </dsp:sp>
    <dsp:sp modelId="{A1CB4EB3-18BC-4309-A255-D9DFB91C61E7}">
      <dsp:nvSpPr>
        <dsp:cNvPr id="0" name=""/>
        <dsp:cNvSpPr/>
      </dsp:nvSpPr>
      <dsp:spPr>
        <a:xfrm rot="19500000">
          <a:off x="2864226" y="2027941"/>
          <a:ext cx="1313986" cy="4298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23033"/>
            <a:satOff val="785"/>
            <a:lumOff val="172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1F98-AB01-4406-9F18-FE82AD265522}">
      <dsp:nvSpPr>
        <dsp:cNvPr id="0" name=""/>
        <dsp:cNvSpPr/>
      </dsp:nvSpPr>
      <dsp:spPr>
        <a:xfrm>
          <a:off x="3343062" y="1292938"/>
          <a:ext cx="1432668" cy="114613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13362"/>
            <a:satOff val="15445"/>
            <a:lumOff val="25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Из свободного лимита</a:t>
          </a:r>
        </a:p>
      </dsp:txBody>
      <dsp:txXfrm>
        <a:off x="3376631" y="1326507"/>
        <a:ext cx="1365530" cy="10789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256798"/>
          <a:ext cx="4608512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72" tIns="249936" rIns="35767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содержит перечень номенклатурных позиций с указанием их характеристик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можно ввести вручную или заполнить по потребностям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каждая позиция поставки привязана к конкретным финансовым и проектным источникам</a:t>
          </a:r>
        </a:p>
      </dsp:txBody>
      <dsp:txXfrm>
        <a:off x="0" y="256798"/>
        <a:ext cx="4608512" cy="1247400"/>
      </dsp:txXfrm>
    </dsp:sp>
    <dsp:sp modelId="{0524E104-F979-4EB1-A2BD-73C867FD513F}">
      <dsp:nvSpPr>
        <dsp:cNvPr id="0" name=""/>
        <dsp:cNvSpPr/>
      </dsp:nvSpPr>
      <dsp:spPr>
        <a:xfrm>
          <a:off x="230425" y="79678"/>
          <a:ext cx="322595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График поставок </a:t>
          </a:r>
        </a:p>
      </dsp:txBody>
      <dsp:txXfrm>
        <a:off x="247718" y="96971"/>
        <a:ext cx="3191372" cy="3196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266883"/>
          <a:ext cx="4608512" cy="10394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72" tIns="249936" rIns="35767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график расчетов нельзя ввести вручную вычисляется по графику поставок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Каждая позиция оплаты и начислений детализируется до бюджетных аналитик (статьи, ЦФО, проекты и т. д.). </a:t>
          </a:r>
        </a:p>
      </dsp:txBody>
      <dsp:txXfrm>
        <a:off x="0" y="266883"/>
        <a:ext cx="4608512" cy="1039499"/>
      </dsp:txXfrm>
    </dsp:sp>
    <dsp:sp modelId="{0524E104-F979-4EB1-A2BD-73C867FD513F}">
      <dsp:nvSpPr>
        <dsp:cNvPr id="0" name=""/>
        <dsp:cNvSpPr/>
      </dsp:nvSpPr>
      <dsp:spPr>
        <a:xfrm>
          <a:off x="230425" y="89763"/>
          <a:ext cx="322595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График расчетов</a:t>
          </a:r>
        </a:p>
      </dsp:txBody>
      <dsp:txXfrm>
        <a:off x="247718" y="107056"/>
        <a:ext cx="3191372" cy="3196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188279"/>
          <a:ext cx="4464025" cy="1285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458" tIns="249936" rIns="3464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можно внести вручную, рассчитать по условиям оплаты от даты аванса, даты договора или от суммы поставок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rPr>
            <a:t>возможность ручного редактирования,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rPr>
            <a:t>сравнение версий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rPr>
            <a:t>актуализацией факта исполнения графика</a:t>
          </a:r>
        </a:p>
      </dsp:txBody>
      <dsp:txXfrm>
        <a:off x="0" y="188279"/>
        <a:ext cx="4464025" cy="1285199"/>
      </dsp:txXfrm>
    </dsp:sp>
    <dsp:sp modelId="{0524E104-F979-4EB1-A2BD-73C867FD513F}">
      <dsp:nvSpPr>
        <dsp:cNvPr id="0" name=""/>
        <dsp:cNvSpPr/>
      </dsp:nvSpPr>
      <dsp:spPr>
        <a:xfrm>
          <a:off x="223201" y="24775"/>
          <a:ext cx="3124817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1" tIns="0" rIns="1181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График расчетов </a:t>
          </a:r>
        </a:p>
      </dsp:txBody>
      <dsp:txXfrm>
        <a:off x="240494" y="42068"/>
        <a:ext cx="3090231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30F71-12BB-409D-BA1F-375DE88A0A0E}">
      <dsp:nvSpPr>
        <dsp:cNvPr id="0" name=""/>
        <dsp:cNvSpPr/>
      </dsp:nvSpPr>
      <dsp:spPr>
        <a:xfrm>
          <a:off x="0" y="180107"/>
          <a:ext cx="4248472" cy="76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729" tIns="229108" rIns="329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По данным бюджетирования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По данным планирования</a:t>
          </a:r>
        </a:p>
      </dsp:txBody>
      <dsp:txXfrm>
        <a:off x="0" y="180107"/>
        <a:ext cx="4248472" cy="762300"/>
      </dsp:txXfrm>
    </dsp:sp>
    <dsp:sp modelId="{758E596C-FEAF-45D6-B48F-B6B9A4A0EA6C}">
      <dsp:nvSpPr>
        <dsp:cNvPr id="0" name=""/>
        <dsp:cNvSpPr/>
      </dsp:nvSpPr>
      <dsp:spPr>
        <a:xfrm>
          <a:off x="212423" y="17747"/>
          <a:ext cx="297393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Лимиты устанавливаются </a:t>
          </a:r>
        </a:p>
      </dsp:txBody>
      <dsp:txXfrm>
        <a:off x="228275" y="33599"/>
        <a:ext cx="2942226" cy="293016"/>
      </dsp:txXfrm>
    </dsp:sp>
    <dsp:sp modelId="{83493916-AEEE-4854-B290-46954F7E2C37}">
      <dsp:nvSpPr>
        <dsp:cNvPr id="0" name=""/>
        <dsp:cNvSpPr/>
      </dsp:nvSpPr>
      <dsp:spPr>
        <a:xfrm>
          <a:off x="0" y="1164167"/>
          <a:ext cx="4248472" cy="76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729" tIns="229108" rIns="329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БДР (Бюджет доходов и расходов)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БДДС (Бюджет движения денежных средств)</a:t>
          </a:r>
        </a:p>
      </dsp:txBody>
      <dsp:txXfrm>
        <a:off x="0" y="1164167"/>
        <a:ext cx="4248472" cy="762300"/>
      </dsp:txXfrm>
    </dsp:sp>
    <dsp:sp modelId="{F67B23DA-AECC-4490-9B94-6FDE4C5519D0}">
      <dsp:nvSpPr>
        <dsp:cNvPr id="0" name=""/>
        <dsp:cNvSpPr/>
      </dsp:nvSpPr>
      <dsp:spPr>
        <a:xfrm>
          <a:off x="212423" y="1001807"/>
          <a:ext cx="297393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По видам бюджетов</a:t>
          </a:r>
        </a:p>
      </dsp:txBody>
      <dsp:txXfrm>
        <a:off x="228275" y="1017659"/>
        <a:ext cx="2942226" cy="2930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243350"/>
          <a:ext cx="5293845" cy="118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861" tIns="270764" rIns="4108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можно ввести на разные виды бюджетов БДДС и/или БДР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вводятся в периодичности лимитирования статьи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лимиты контролируются по виду бюджета</a:t>
          </a:r>
          <a:endParaRPr lang="ru-RU" sz="1300" b="0" kern="1200" dirty="0">
            <a:solidFill>
              <a:schemeClr val="tx1">
                <a:lumMod val="50000"/>
                <a:lumOff val="50000"/>
              </a:schemeClr>
            </a:solidFill>
            <a:latin typeface="Calibri Light"/>
            <a:cs typeface="Calibri Ligh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rPr>
            <a:t>документы по договору контролируются на резервы графика</a:t>
          </a:r>
          <a:endParaRPr lang="ru-RU" sz="1300" b="0" kern="1200" dirty="0">
            <a:solidFill>
              <a:schemeClr val="accent3">
                <a:lumMod val="50000"/>
              </a:schemeClr>
            </a:solidFill>
            <a:latin typeface="Calibri Light"/>
            <a:ea typeface="Calibri Light"/>
            <a:cs typeface="Calibri Light"/>
          </a:endParaRPr>
        </a:p>
      </dsp:txBody>
      <dsp:txXfrm>
        <a:off x="0" y="243350"/>
        <a:ext cx="5293845" cy="1187549"/>
      </dsp:txXfrm>
    </dsp:sp>
    <dsp:sp modelId="{0524E104-F979-4EB1-A2BD-73C867FD513F}">
      <dsp:nvSpPr>
        <dsp:cNvPr id="0" name=""/>
        <dsp:cNvSpPr/>
      </dsp:nvSpPr>
      <dsp:spPr>
        <a:xfrm>
          <a:off x="264692" y="66220"/>
          <a:ext cx="3705691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66" tIns="0" rIns="1400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График резервирования </a:t>
          </a:r>
        </a:p>
      </dsp:txBody>
      <dsp:txXfrm>
        <a:off x="283426" y="84954"/>
        <a:ext cx="3668223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244024"/>
          <a:ext cx="4578337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330" tIns="270764" rIns="35533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по любым сценариям, </a:t>
          </a:r>
          <a:endParaRPr lang="ru-RU" sz="130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по неутвержденным данным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можно заблокировать период (запретить корректировки)</a:t>
          </a:r>
          <a:endParaRPr lang="ru-RU" sz="1300" b="0" kern="1200" dirty="0">
            <a:solidFill>
              <a:schemeClr val="accent3">
                <a:lumMod val="50000"/>
              </a:schemeClr>
            </a:solidFill>
            <a:latin typeface="Calibri Light"/>
            <a:ea typeface="Calibri Light"/>
            <a:cs typeface="Calibri Light"/>
          </a:endParaRPr>
        </a:p>
      </dsp:txBody>
      <dsp:txXfrm>
        <a:off x="0" y="244024"/>
        <a:ext cx="4578337" cy="1167075"/>
      </dsp:txXfrm>
    </dsp:sp>
    <dsp:sp modelId="{0524E104-F979-4EB1-A2BD-73C867FD513F}">
      <dsp:nvSpPr>
        <dsp:cNvPr id="0" name=""/>
        <dsp:cNvSpPr/>
      </dsp:nvSpPr>
      <dsp:spPr>
        <a:xfrm>
          <a:off x="228916" y="52143"/>
          <a:ext cx="320483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35" tIns="0" rIns="12113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Лимиты можно устанавливать</a:t>
          </a:r>
        </a:p>
      </dsp:txBody>
      <dsp:txXfrm>
        <a:off x="247650" y="70877"/>
        <a:ext cx="3167367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197981"/>
          <a:ext cx="423176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32" tIns="249936" rIns="32843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по определенному виду бюджета (БДДС или БДР) </a:t>
          </a:r>
          <a:endParaRPr lang="ru-RU" sz="120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в валюте УУ, в валюте операции или в валюте лимитирования ЦФО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по статьям бюджета и их аналитикам по периодам</a:t>
          </a:r>
        </a:p>
      </dsp:txBody>
      <dsp:txXfrm>
        <a:off x="0" y="197981"/>
        <a:ext cx="4231760" cy="1077300"/>
      </dsp:txXfrm>
    </dsp:sp>
    <dsp:sp modelId="{0524E104-F979-4EB1-A2BD-73C867FD513F}">
      <dsp:nvSpPr>
        <dsp:cNvPr id="0" name=""/>
        <dsp:cNvSpPr/>
      </dsp:nvSpPr>
      <dsp:spPr>
        <a:xfrm>
          <a:off x="211588" y="20861"/>
          <a:ext cx="2962232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65" tIns="0" rIns="11196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Планы/лимиты можно устанавливать</a:t>
          </a:r>
        </a:p>
      </dsp:txBody>
      <dsp:txXfrm>
        <a:off x="228881" y="38154"/>
        <a:ext cx="2927646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30F71-12BB-409D-BA1F-375DE88A0A0E}">
      <dsp:nvSpPr>
        <dsp:cNvPr id="0" name=""/>
        <dsp:cNvSpPr/>
      </dsp:nvSpPr>
      <dsp:spPr>
        <a:xfrm>
          <a:off x="0" y="143088"/>
          <a:ext cx="3758046" cy="1502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666" tIns="187452" rIns="2916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День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Неделя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Декада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Месяц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Квартал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Полугодие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Год</a:t>
          </a:r>
        </a:p>
      </dsp:txBody>
      <dsp:txXfrm>
        <a:off x="0" y="143088"/>
        <a:ext cx="3758046" cy="1502550"/>
      </dsp:txXfrm>
    </dsp:sp>
    <dsp:sp modelId="{758E596C-FEAF-45D6-B48F-B6B9A4A0EA6C}">
      <dsp:nvSpPr>
        <dsp:cNvPr id="0" name=""/>
        <dsp:cNvSpPr/>
      </dsp:nvSpPr>
      <dsp:spPr>
        <a:xfrm>
          <a:off x="187902" y="10248"/>
          <a:ext cx="2630632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432" tIns="0" rIns="9943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Периодичность планирования</a:t>
          </a:r>
        </a:p>
      </dsp:txBody>
      <dsp:txXfrm>
        <a:off x="200871" y="23217"/>
        <a:ext cx="2604694" cy="239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273086"/>
          <a:ext cx="4536504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083" tIns="270764" rIns="35208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по определенному виду бюджета (БДДС или БДР) </a:t>
          </a:r>
          <a:endParaRPr lang="ru-RU" sz="130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в детальных разрезах в соответствии с аналитикой, в которой был установлен лимит</a:t>
          </a:r>
          <a:endParaRPr lang="ru-RU" sz="1300" b="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sp:txBody>
      <dsp:txXfrm>
        <a:off x="0" y="273086"/>
        <a:ext cx="4536504" cy="941850"/>
      </dsp:txXfrm>
    </dsp:sp>
    <dsp:sp modelId="{0524E104-F979-4EB1-A2BD-73C867FD513F}">
      <dsp:nvSpPr>
        <dsp:cNvPr id="0" name=""/>
        <dsp:cNvSpPr/>
      </dsp:nvSpPr>
      <dsp:spPr>
        <a:xfrm>
          <a:off x="226825" y="81206"/>
          <a:ext cx="317555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Резервы можно устанавливать</a:t>
          </a:r>
        </a:p>
      </dsp:txBody>
      <dsp:txXfrm>
        <a:off x="245559" y="99940"/>
        <a:ext cx="3138084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233143"/>
          <a:ext cx="4248002" cy="1392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692" tIns="270764" rIns="32969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Расчеты с поставщиками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Налоги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Амортизация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Расходы на подотчетных лиц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И другие</a:t>
          </a:r>
        </a:p>
      </dsp:txBody>
      <dsp:txXfrm>
        <a:off x="0" y="233143"/>
        <a:ext cx="4248002" cy="1392299"/>
      </dsp:txXfrm>
    </dsp:sp>
    <dsp:sp modelId="{0524E104-F979-4EB1-A2BD-73C867FD513F}">
      <dsp:nvSpPr>
        <dsp:cNvPr id="0" name=""/>
        <dsp:cNvSpPr/>
      </dsp:nvSpPr>
      <dsp:spPr>
        <a:xfrm>
          <a:off x="212400" y="41263"/>
          <a:ext cx="2973601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0" rIns="1123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Расходы по операциям</a:t>
          </a:r>
        </a:p>
      </dsp:txBody>
      <dsp:txXfrm>
        <a:off x="231134" y="59997"/>
        <a:ext cx="2936133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202461"/>
          <a:ext cx="4031728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07" tIns="270764" rIns="31290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i="0" u="none" strike="noStrike" kern="1200" cap="none" spc="0" dirty="0">
              <a:solidFill>
                <a:srgbClr val="323537"/>
              </a:solidFill>
              <a:latin typeface="Calibri Light"/>
              <a:ea typeface="Calibri Light"/>
              <a:cs typeface="Calibri Light"/>
            </a:rPr>
            <a:t>положительный результат (ОК) – все проверки пройдены успешно и перерасходов не обнаружено.</a:t>
          </a:r>
          <a:endParaRPr lang="ru-RU" sz="130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i="0" u="none" strike="noStrike" kern="1200" cap="none" spc="0" dirty="0">
              <a:solidFill>
                <a:srgbClr val="323537"/>
              </a:solidFill>
              <a:latin typeface="Calibri Light"/>
              <a:ea typeface="Calibri Light"/>
              <a:cs typeface="Calibri Light"/>
            </a:rPr>
            <a:t>отрицательный результат (Нарушен) – указывает на нарушение лимита и/или резерва по виду бюджета</a:t>
          </a:r>
          <a:endParaRPr lang="ru-RU" sz="1300" kern="1200" dirty="0"/>
        </a:p>
      </dsp:txBody>
      <dsp:txXfrm>
        <a:off x="0" y="202461"/>
        <a:ext cx="4031728" cy="1515150"/>
      </dsp:txXfrm>
    </dsp:sp>
    <dsp:sp modelId="{0524E104-F979-4EB1-A2BD-73C867FD513F}">
      <dsp:nvSpPr>
        <dsp:cNvPr id="0" name=""/>
        <dsp:cNvSpPr/>
      </dsp:nvSpPr>
      <dsp:spPr>
        <a:xfrm>
          <a:off x="201586" y="10581"/>
          <a:ext cx="2822209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73" tIns="0" rIns="106673" bIns="0" numCol="1" spcCol="1270" anchor="ctr" anchorCtr="0">
          <a:noAutofit/>
        </a:bodyPr>
        <a:lstStyle/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Calibri Light" panose="020F0302020204030204" pitchFamily="34" charset="0"/>
              <a:cs typeface="Calibri Light" panose="020F0302020204030204" pitchFamily="34" charset="0"/>
            </a:rPr>
            <a:t>Результаты прохождения контролей</a:t>
          </a:r>
        </a:p>
      </dsp:txBody>
      <dsp:txXfrm>
        <a:off x="220320" y="29315"/>
        <a:ext cx="2784741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E132-4A46-463A-9424-CD0B68AAFA45}">
      <dsp:nvSpPr>
        <dsp:cNvPr id="0" name=""/>
        <dsp:cNvSpPr/>
      </dsp:nvSpPr>
      <dsp:spPr>
        <a:xfrm>
          <a:off x="0" y="305741"/>
          <a:ext cx="457833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330" tIns="291592" rIns="35533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по определенному виду бюджета (БДДС или БДР) </a:t>
          </a:r>
          <a:endParaRPr lang="ru-RU" sz="140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rPr>
            <a:t>по документу основанию или независимо</a:t>
          </a:r>
          <a:endParaRPr lang="ru-RU" sz="1400" b="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обеспечить построчно или </a:t>
          </a:r>
          <a:r>
            <a:rPr lang="ru-RU" sz="1400" b="0" kern="1200" dirty="0" err="1">
              <a:solidFill>
                <a:schemeClr val="accent4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rPr>
            <a:t>сводно</a:t>
          </a:r>
          <a:endParaRPr lang="ru-RU" sz="1400" b="0" kern="1200" dirty="0">
            <a:solidFill>
              <a:schemeClr val="accent4">
                <a:lumMod val="50000"/>
                <a:lumOff val="50000"/>
              </a:schemeClr>
            </a:solidFill>
            <a:latin typeface="Calibri Light" panose="020F0302020204030204" pitchFamily="34" charset="0"/>
            <a:ea typeface="Calibri Light"/>
            <a:cs typeface="Calibri Light" panose="020F0302020204030204" pitchFamily="34" charset="0"/>
          </a:endParaRPr>
        </a:p>
      </dsp:txBody>
      <dsp:txXfrm>
        <a:off x="0" y="305741"/>
        <a:ext cx="4578337" cy="1058400"/>
      </dsp:txXfrm>
    </dsp:sp>
    <dsp:sp modelId="{0524E104-F979-4EB1-A2BD-73C867FD513F}">
      <dsp:nvSpPr>
        <dsp:cNvPr id="0" name=""/>
        <dsp:cNvSpPr/>
      </dsp:nvSpPr>
      <dsp:spPr>
        <a:xfrm>
          <a:off x="228916" y="99101"/>
          <a:ext cx="3204835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35" tIns="0" rIns="1211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Корректировку можно вводить</a:t>
          </a:r>
        </a:p>
      </dsp:txBody>
      <dsp:txXfrm>
        <a:off x="249091" y="119276"/>
        <a:ext cx="3164485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2688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526213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B3A91-57E1-44E7-A527-9332B8E2E53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7788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5438" cy="255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154738"/>
            <a:ext cx="4992688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526213" y="6154738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2AA9-B162-41FA-B9BE-5F5789F2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6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коллеги, добрый день!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 зовут Мария Хакимова, и сегодня я хотела бы рассказать про бюджетный контроль в линейке Управление холдингом.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68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Предположим, пользователь получил счет от поставщика </a:t>
            </a:r>
            <a:endParaRPr lang="ru-RU" dirty="0"/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 </a:t>
            </a:r>
            <a:endParaRPr lang="ru-RU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Чтобы система учла</a:t>
            </a:r>
            <a:r>
              <a:rPr lang="ru-RU" sz="1200" b="0" i="0" u="none" strike="noStrike" cap="none" spc="0" baseline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1200" b="0" i="0" u="none" strike="noStrike" cap="none" spc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Резерв по контрагенту, ему</a:t>
            </a:r>
            <a:r>
              <a:rPr lang="ru-RU" sz="1200" b="0" i="0" u="none" strike="noStrike" cap="none" spc="0" baseline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1200" b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необходимо указать, что источником лимита является созданное </a:t>
            </a:r>
            <a:r>
              <a:rPr lang="ru-RU" sz="120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Резервирование</a:t>
            </a:r>
            <a:r>
              <a:rPr lang="ru-RU" sz="1200" b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 по данному контрагенту. В противном случае, система будет проверять сумму операции исходя из свободного остатка лимита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И в этом</a:t>
            </a:r>
            <a:r>
              <a:rPr lang="ru-RU" sz="1200" b="0" i="0" u="none" strike="noStrike" cap="none" spc="0" baseline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 случае он может заполнить</a:t>
            </a: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аналитики учета по резерву,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подобрав нужные строки,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необходимые для прохождения бюджетного контроля лимитов и резервов</a:t>
            </a:r>
            <a:endParaRPr lang="ru-RU" dirty="0"/>
          </a:p>
          <a:p>
            <a:pPr algn="just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2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Зная заложенный резерв по данному контрагенту, система проверит, 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достаточно ли резервов 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на оплату данного счета</a:t>
            </a:r>
            <a:r>
              <a:rPr lang="ru-RU" sz="12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по указанным аналитикам учета и планирования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. Результат проверки будет отражен непосредственно на форме документа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18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Сумма операции по Заявке на оплату  отображается в колонке «Заявлено». Остаток резерва будет уменьшен на заявленную</a:t>
            </a:r>
            <a:r>
              <a:rPr lang="ru-RU" sz="1200" b="0" i="0" u="none" strike="noStrike" cap="none" spc="0" baseline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сумму</a:t>
            </a: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11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Аналогичный подход можно применить</a:t>
            </a:r>
            <a:r>
              <a:rPr lang="ru-RU" sz="1200" b="0" baseline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и к заявке на Расход., когда нам требуется проконтролировать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операцию</a:t>
            </a:r>
            <a:r>
              <a:rPr lang="ru-RU" sz="1200" b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, относящуюся к расходной </a:t>
            </a: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части бюджета доходов и расходов</a:t>
            </a:r>
            <a:endParaRPr lang="ru-RU" sz="1200" b="0" i="0" u="none" strike="noStrike" cap="none" spc="0" dirty="0">
              <a:solidFill>
                <a:srgbClr val="323537"/>
              </a:solidFill>
              <a:latin typeface="Times New Roman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Например, когда требуется начислить и отразить расходы для приобретения определенных товаров или услуг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 этом случае в качестве источника лимита указывается документ резервирования по виду бюджета БДР.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Зная заложенный резерв по бюджету доходов и расходов, система проверит, достаточно ли резервов для начисления расходов </a:t>
            </a: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по указанным аналитикам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4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Каждая запланированная статья, показатель и их аналитические срезы должны подкрепляться данными, отражаемыми по факту деятельности компании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Документ содержит ссылку на первичный учетный документ, на основании которого отражен факт исполнения лимитов, и связанную с ним информацию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Информация по аналитическим разрезам отображается на соответствующих вкладках в зависимости от вида списанных расходов (БДДС или БДР)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 Отчете по лимитам сумма операции по Отражению фактических данных отображается в колонке «Факт»</a:t>
            </a: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Тем самым уменьшая сумму в колонке «Заявлено» на сумму фактического списания</a:t>
            </a: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3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Осуществляется документом «Отражение фактических данных»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* Для прочих учетных документов предусмотрена возможность настройки правил заполнения и генерации документов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обработкой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и заполнение документов по правилам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Правила автоматического заполнения документа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Отражение фактических данных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 данным определенного учетного документа объединяются в записи регистра сведений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Настройка заполнения объектов ИБ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7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На</a:t>
            </a:r>
            <a:r>
              <a:rPr lang="ru-RU" sz="1200" b="0" i="0" u="none" strike="noStrike" cap="none" spc="0" baseline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примере заявок мы коснулись 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контроля использования лимитов, который позволяет на стадии обработки первичных документов понимать, выходит компания за бюджет или нет - об этом система будет автоматически уведомлять</a:t>
            </a:r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Отображает результаты прохождения контролей, закрепленных за документом:</a:t>
            </a:r>
            <a:endParaRPr lang="ru-RU" dirty="0"/>
          </a:p>
          <a:p>
            <a:pPr marL="261850" indent="-261850" algn="just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на не превышение свободного остатка лимита</a:t>
            </a:r>
            <a:endParaRPr lang="ru-RU" dirty="0"/>
          </a:p>
          <a:p>
            <a:pPr marL="261850" indent="-261850" algn="just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на не превышение свободного остатка резерва</a:t>
            </a:r>
            <a:endParaRPr lang="ru-RU" dirty="0"/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Положительный результат (ОК) означает, что все проверки пройдены успешно и перерасходов не обнаружено.</a:t>
            </a:r>
            <a:endParaRPr lang="ru-RU" dirty="0"/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Отрицательный результат (Нарушен) указывает на нарушение лимита и/или резерва по виду бюджета</a:t>
            </a:r>
            <a:endParaRPr lang="ru-RU" dirty="0"/>
          </a:p>
          <a:p>
            <a:pPr algn="just">
              <a:defRPr/>
            </a:pP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53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Реализованы следующие режимы контроля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жестком контроле пользователю выдается сообщение о превышении лимита, дальнейшее проведение операций по документу невозможно.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мягком контроле будет выводиться предупреждение о нарушении контроля, документ не будет блокирован для дальнейших действий. Эту информацию будут использовать при принятии решении о согласовании документа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3 варианта контроль лимитов не осуществляется, документы не блокируются для выполнения операций.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40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Предположим, что сотрудник из Департамента ИТ хочет увеличить сумму резерва до 5,5 млн. рублей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Разница с предыдущим документом составит 3,5 </a:t>
            </a:r>
            <a:r>
              <a:rPr lang="ru-RU" sz="1200" b="0" i="0" u="none" strike="noStrike" cap="none" spc="0" dirty="0" err="1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млн.руб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., однако доступно в свободном остатке только 3 </a:t>
            </a:r>
            <a:r>
              <a:rPr lang="ru-RU" sz="1200" b="0" i="0" u="none" strike="noStrike" cap="none" spc="0" dirty="0" err="1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млн.руб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 данном случае, система не позволит отправить документ и сообщит о превышении доступного остатка лимита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Отчет </a:t>
            </a:r>
            <a:r>
              <a:rPr lang="ru-RU" sz="1200" b="1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Контроль лимита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содержит информацию о доступном </a:t>
            </a:r>
            <a:r>
              <a:rPr lang="ru-RU" sz="1200" b="1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Остатке лимита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, который мог быть уменьшен другими объектами резервирования</a:t>
            </a: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Дополнительная информация позволяет открыть детальный отчет и подробнее уточнить результаты контроля для каждого вида проверки </a:t>
            </a: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Доступно до операции = 3 </a:t>
            </a:r>
            <a:r>
              <a:rPr lang="ru-RU" sz="1200" b="0" i="0" u="none" strike="noStrike" cap="none" spc="0" dirty="0" err="1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млн.руб</a:t>
            </a:r>
            <a:endParaRPr lang="ru-RU" dirty="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Текущая операция = 3,5 </a:t>
            </a:r>
            <a:r>
              <a:rPr lang="ru-RU" sz="1200" b="0" i="0" u="none" strike="noStrike" cap="none" spc="0" dirty="0" err="1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мнл.руб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.</a:t>
            </a:r>
            <a:endParaRPr lang="ru-RU" dirty="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rgbClr val="C00000"/>
                </a:solidFill>
                <a:latin typeface="Calibri Light"/>
                <a:ea typeface="Calibri Light"/>
                <a:cs typeface="Calibri Light"/>
              </a:rPr>
              <a:t>Доступно после (3 - 3,5) = -0,5 </a:t>
            </a:r>
            <a:r>
              <a:rPr lang="ru-RU" sz="1200" b="0" i="0" u="none" strike="noStrike" cap="none" spc="0" dirty="0" err="1">
                <a:solidFill>
                  <a:srgbClr val="C00000"/>
                </a:solidFill>
                <a:latin typeface="Calibri Light"/>
                <a:ea typeface="Calibri Light"/>
                <a:cs typeface="Calibri Light"/>
              </a:rPr>
              <a:t>млн.руб</a:t>
            </a:r>
            <a:endParaRPr lang="ru-RU" sz="1200" b="0" i="0" u="none" strike="noStrike" cap="none" spc="0" dirty="0">
              <a:solidFill>
                <a:srgbClr val="C00000"/>
              </a:solidFill>
              <a:latin typeface="Calibri Light"/>
              <a:cs typeface="Calibri Ligh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19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Дополнительно</a:t>
            </a:r>
            <a:r>
              <a:rPr lang="ru-RU" baseline="0" dirty="0"/>
              <a:t> в системе можно включить другие виды контролей: контроль задолженности по договору, по контрагенте, по объему закупок, либо контроль расходов по договору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1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Бюджетный контроль 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включает в себя несколько этапов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начиная от установки планов и лимитов, и заканчивая анализом их выполнения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все прекрасно понимаем, что эффективное управление лимитами играет ключевую роль в финансовой стабильности и успехе организации. 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я хочу на примере базового сценария показать, какие механизмы и инструменты в системе помогают достичь эти цели.</a:t>
            </a:r>
            <a:endParaRPr lang="ru-RU" b="0" dirty="0">
              <a:effectLst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01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По договору установлена фиксированная сумма в размере 800 </a:t>
            </a:r>
            <a:r>
              <a:rPr lang="ru-RU" sz="1200" b="0" i="0" u="none" strike="noStrike" cap="none" spc="0" dirty="0" err="1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тыс.руб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. Ранее по договору была внесена предоплата на сумму 240 </a:t>
            </a:r>
            <a:r>
              <a:rPr lang="ru-RU" sz="1200" b="0" i="0" u="none" strike="noStrike" cap="none" spc="0" dirty="0" err="1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тыс.руб</a:t>
            </a: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>
              <a:defRPr/>
            </a:pP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Пользователь создает Заявку на оплату, указывая полную стоимость договора на 800 </a:t>
            </a:r>
            <a:r>
              <a:rPr lang="ru-RU" sz="1200" b="0" i="0" u="none" strike="noStrike" cap="none" spc="0" dirty="0" err="1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тыс.руб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 данном случае, система не даст возможность отправить заявку и сообщит о превышении расходов по договору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64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Существуют различные подходы к организации процесса управления изменениями лимитов</a:t>
            </a:r>
          </a:p>
          <a:p>
            <a:pPr algn="just">
              <a:defRPr/>
            </a:pPr>
            <a:r>
              <a:rPr lang="ru-RU" sz="1200" b="1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1 подход</a:t>
            </a: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:</a:t>
            </a:r>
            <a:endParaRPr lang="ru-RU" dirty="0"/>
          </a:p>
          <a:p>
            <a:pPr marL="261849" indent="-261849" algn="just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заключается в том, чтобы Инициатор подавал заявки на изменение планов, а затем эти заявки обрабатывались с помощью Корректировки планов и лимитов </a:t>
            </a:r>
            <a:endParaRPr lang="ru-RU" dirty="0"/>
          </a:p>
          <a:p>
            <a:pPr algn="just">
              <a:defRPr/>
            </a:pPr>
            <a:r>
              <a:rPr lang="ru-RU" sz="1200" b="1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2 подход</a:t>
            </a: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:</a:t>
            </a:r>
            <a:endParaRPr lang="ru-RU" dirty="0"/>
          </a:p>
          <a:p>
            <a:pPr marL="261850" indent="-261850" algn="just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основан на обеспечении лимитов без необходимости предварительной подачи заявок </a:t>
            </a:r>
            <a:endParaRPr lang="ru-RU" sz="1200" b="0" i="0" u="none" strike="noStrike" cap="none" spc="0" dirty="0">
              <a:solidFill>
                <a:srgbClr val="323537"/>
              </a:solidFill>
              <a:latin typeface="Calibri Light"/>
              <a:cs typeface="Calibri Ligh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60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Регистрирует намерение пользователя (Инициатора) запросить изменение лимита </a:t>
            </a:r>
            <a:endParaRPr lang="ru-RU" dirty="0"/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Может вводиться на основании документа, по которому требуется пересмотреть лимит, или независимо</a:t>
            </a:r>
            <a:endParaRPr lang="ru-RU" dirty="0"/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Таким образом, Департамент ИТ может подать заявку на увеличение резерва по контрагенту, указав документ, служащий основанием для заявки на корректировку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Система автоматически заполнит аналитики из документа-основания (ЦФО, проект, статьи и пр.), отобразит доступный остаток лимита и недостающую сумму 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 Отчете по лимитам сумма операции по Заявке на корректировку отображается в колонке «К обеспечению»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При этом не изменяя свободный остаток Лимита</a:t>
            </a: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75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Предназначен как для изменения лимитов, так и для обеспечения лимитами какого-либо документа (заявка, договор и пр.)</a:t>
            </a:r>
            <a:endParaRPr lang="ru-RU" dirty="0"/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Может вводиться на основании документа, по которому требуется пересмотреть лимит, или независимо</a:t>
            </a:r>
            <a:endParaRPr lang="ru-RU" dirty="0"/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Предлагает пользователю  два метода обеспечения требуемой суммы: построчно и </a:t>
            </a:r>
            <a:r>
              <a:rPr lang="ru-RU" sz="1200" b="0" i="0" u="none" strike="noStrike" cap="none" spc="0" dirty="0" err="1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сводно</a:t>
            </a:r>
            <a:endParaRPr lang="ru-RU" sz="1200" b="0" i="0" u="none" strike="noStrike" cap="none" spc="0" dirty="0">
              <a:solidFill>
                <a:srgbClr val="323537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 Отчете по лимитам сумма операции по Корректировке отображается в колонке «Корректировка», уменьшая сумму в колонке «К Обеспечению»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Тем самым изменяя свободный остаток Лимита</a:t>
            </a: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lang="ru-RU" sz="1200" b="0" i="0" u="none" strike="noStrike" cap="none" spc="0" dirty="0">
              <a:solidFill>
                <a:srgbClr val="323537"/>
              </a:solidFill>
              <a:latin typeface="Calibri Light"/>
              <a:cs typeface="Calibri Ligh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30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cap="none" spc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Обеспечить построчно – метод, при котором по каждого набора аналитик требуется указать источник, за счет которого будет выполнено обеспечение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29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cap="none" spc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Обеспечить </a:t>
            </a:r>
            <a:r>
              <a:rPr lang="ru-RU" sz="1200" b="0" i="0" u="none" strike="noStrike" cap="none" spc="0" dirty="0" err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сводно</a:t>
            </a:r>
            <a:r>
              <a:rPr lang="ru-RU" sz="1200" b="0" i="0" u="none" strike="noStrike" cap="none" spc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 – метод, при котором требуется указать источник, за счет которого будет выполнено обеспечение</a:t>
            </a:r>
            <a:r>
              <a:rPr lang="ru-RU" sz="1200" b="0" i="0" u="none" strike="noStrike" cap="none" spc="0" dirty="0">
                <a:solidFill>
                  <a:srgbClr val="808080"/>
                </a:solidFill>
                <a:latin typeface="Calibri Light"/>
                <a:cs typeface="Calibri Light"/>
              </a:rPr>
              <a:t>, без привязки к конкретным позициям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Позволяет сократить трудозатраты на корректировку, но 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не предоставляет информацию о конкретных источниках, которые финансируют каждую отдельную позицию плана. Вместо этого, обеспечение автоматически распределяется на все позиции документа, без указания источников покрытия для каждой из них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Обеспечение записывается ко всему документу и распределяется на позициям автоматически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3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Компания,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которая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использует механизм резервирования в своей текущей системе управления финансами,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сможет отключить данный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механизм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Раздельное управление дает возможность сохранить механизм резервирования, но с более гибким контролем, чем в случае с лимитами. Например, отключить строгое соблюдение прохождения бюджетного контроля резервов при проверке соответствия лимитам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dirty="0"/>
              <a:t>Высвобождение резервов в Корректировке планов и лимитов по документу планирования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96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пользователя есть возможность выбора подхода к формированию резервов на Договоре: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45A6-EA4A-4BBA-BB11-06AB86A18EC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63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Применяется, когда в договоре отсутствуют четкие сроки исполнения или конкретные этапы, и исполнение осуществляется отдельными расчетами, в этом случае резервирование средств под таким договорам, как правило, не требуется. В этом случае договор не содержит аналитик планирования, ссылок на документы резервирования и графика.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45A6-EA4A-4BBA-BB11-06AB86A18EC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27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если в организации установлен строгий контроль за расходами, ЦФО может быть запрещено использовать средства напрямую из бюджета. Вместо этого им предоставляется определенная сумма, согласованная в рамках отдельного документа резервирования. В таких ситуациях ЦФО обязаны использовать документ резервирования в качестве источника финансовых лимитов для заключения собственных договоров. В этом случае в договоре указываются документы резервирования (для каждого вида бюджета свой документ) и аналитики договора.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Например, оставшиеся 800 тыс. руб. из резерва в 2 млн. были заложены на заключение нового договора с текущим контрагентом</a:t>
            </a:r>
            <a:endParaRPr lang="ru-RU" sz="1200" b="0" i="0" u="none" strike="noStrike" cap="none" spc="0" dirty="0">
              <a:solidFill>
                <a:srgbClr val="323537"/>
              </a:solidFill>
              <a:latin typeface="Times New Roman"/>
              <a:cs typeface="Times New Roman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45A6-EA4A-4BBA-BB11-06AB86A18EC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 чем переходить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установке лимитов, в системе необходимо выполнить ряд специальных мероприятий, благодаря которым возможен бюджетный контроль</a:t>
            </a:r>
          </a:p>
          <a:p>
            <a:pPr rtl="0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именно: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Настроить минимальный набор справочников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(ЦФО, проекты, статьи и т.д.)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Определить параметры планирования и лимитирования для каждого вида бюджета. Напомню, что лимиты в системе можно установить по 2-м предопределенным видам бюджета: БДР и БДДС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необходимости настроить индивидуальные ограничения контроля для отдельных категорий статей бюджета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Настройки бюджетного контроля выполняются в едином рабочем месте Управление лимитами. С помощью данного инструмента можно выполнить не только настройку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бюджетных контролей, но и установить лимиты по данным бюджетирования, отследить их исполнение, а также выполнить корректировки, которые возникают в ходе исполнения лимитов.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12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подход, когда договор резервирует средства напрямую из бюджета, без предварительного резервирования другими документами. Он является наиболее распространенным и востребованным к использованию.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Например, из оставшейся суммы в размере 3 млн. рублей, предусмотренной в плане, другой пользователь планирует использовать средства для заключения договора с новым поставщиком</a:t>
            </a:r>
            <a:endParaRPr lang="ru-RU" sz="1200" b="0" i="0" u="none" strike="noStrike" cap="none" spc="0" dirty="0">
              <a:solidFill>
                <a:srgbClr val="323537"/>
              </a:solidFill>
              <a:latin typeface="Times New Roman"/>
              <a:cs typeface="Times New Roman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случае не требуется указывать документ резервирования, а нужно только составить график исполнения договора, который определяет дальнейшее резервирование по договору.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45A6-EA4A-4BBA-BB11-06AB86A18EC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73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1200" b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В зависимости от указанного порядка расчетов в договоре, некоторые документы принимают на себя роль основных носителей информации о графике расчетов: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Заказ поставщику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Заказ покупателя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Приобретение (акты, накладные, УПД)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Эти документы также участвуют в процессе резервирования средств. </a:t>
            </a:r>
            <a:r>
              <a:rPr lang="ru-RU" sz="2400" b="0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Выбор ведения расчетов по договору в</a:t>
            </a:r>
            <a:r>
              <a:rPr lang="ru-RU" sz="12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лияет на местонахождение графика расчетов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29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6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Хочу</a:t>
            </a:r>
            <a:r>
              <a:rPr lang="ru-RU" baseline="0" dirty="0"/>
              <a:t> отменить, что в данном инструменте установка лимитов выполняется только по данным бюджетирования, если оно ведется в системе.</a:t>
            </a:r>
          </a:p>
          <a:p>
            <a:r>
              <a:rPr lang="ru-RU" baseline="0" dirty="0"/>
              <a:t>Справка: </a:t>
            </a:r>
            <a:endParaRPr lang="ru-RU" dirty="0"/>
          </a:p>
          <a:p>
            <a:pPr marL="228600" indent="-228600">
              <a:buAutoNum type="arabicParenR"/>
            </a:pPr>
            <a:r>
              <a:rPr lang="ru-RU" dirty="0"/>
              <a:t>в виде отчета связываем строки со статьями бюджета</a:t>
            </a:r>
            <a:r>
              <a:rPr lang="ru-RU" baseline="0" dirty="0"/>
              <a:t> и </a:t>
            </a:r>
            <a:r>
              <a:rPr lang="ru-RU" dirty="0"/>
              <a:t>включаем флажок «</a:t>
            </a:r>
            <a:r>
              <a:rPr lang="ru-RU" sz="1200" b="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Может использоваться для установки лимитов»</a:t>
            </a:r>
          </a:p>
          <a:p>
            <a:pPr marL="228600" indent="-228600">
              <a:buAutoNum type="arabicParenR"/>
            </a:pPr>
            <a:r>
              <a:rPr lang="ru-RU" sz="1200" b="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 УОП (управление отчетным периодом) включаем флажок «Устанавливать лимиты» и выбираем виды отчетов для установки</a:t>
            </a:r>
          </a:p>
          <a:p>
            <a:pPr marL="228600" indent="-228600">
              <a:buAutoNum type="arabicParenR"/>
            </a:pPr>
            <a:r>
              <a:rPr lang="ru-RU" sz="1200" b="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Выходим на установку лимитов из конкретного УОП по кнопке «Установка лимитов» или открываем АРМ «управление планами и лимитами» и выбираем сценарий.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1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бюджеты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утверждаются вне системы, то установить лимиты можно с помощью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Опер.планов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ЦФО получают свой бюджет, он строит операционный план для выбранного вида бюджета (БДДС или БДР) на предстоящий период планирования.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"Данные планирования" заполняют плановые суммы с подробной детализацией по статьям бюджета и заданным периодам.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приведенном примере видно, что план составлен по трём статьям бюджета с помесячной детализацией на 2024 год.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План содержит все статьи приходные и расходные, контролируемые и неконтролируемые. При проведении лимиты устанавливаются по контролируемым расходным статьям.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9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</a:t>
            </a:r>
            <a:r>
              <a:rPr lang="ru-RU" baseline="0" dirty="0"/>
              <a:t> анализа установленных планов и лимитов предназначены 2 отчета: Отчет по планам и Отчет по лимитам.</a:t>
            </a:r>
          </a:p>
          <a:p>
            <a:r>
              <a:rPr lang="ru-RU" baseline="0" dirty="0"/>
              <a:t>Основное отличие, что отчет по лимитам формируется только в разрезе контролируемых аналитик.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3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Резервирование лимитов позволяет осуществлять исполнение обязательств, не превышая установленный лимит на период, с учетом предстоящих затрат</a:t>
            </a: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Документами резервирования могут выступать все документы закупочного процесса, договоры и различные виды заявок.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рамках базового сценария рассмотрим самый простой документ для создания резерва </a:t>
            </a: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внутри установленного лимита под</a:t>
            </a:r>
            <a:r>
              <a:rPr lang="ru-RU" sz="1200" b="0" i="0" u="none" strike="noStrike" cap="none" spc="0" baseline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исполнение обязательств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4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Например, отделу Департамента ИТ выделили конкретную сумму. Ему не придется бороться за лимиты, но потребуется зарезервировать их под своих контрагентов</a:t>
            </a:r>
            <a:endParaRPr lang="ru-RU" dirty="0"/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При оформлении документа основной акцент делается на сумме и наборе статей, которые необходимо обеспечить для исполнения операции</a:t>
            </a:r>
            <a:endParaRPr lang="ru-RU" sz="1200" b="0" dirty="0">
              <a:solidFill>
                <a:srgbClr val="323537"/>
              </a:solidFill>
              <a:latin typeface="Calibri Light"/>
              <a:ea typeface="Calibri Light"/>
              <a:cs typeface="Calibri Light"/>
            </a:endParaRPr>
          </a:p>
          <a:p>
            <a:pPr algn="just">
              <a:defRPr/>
            </a:pP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Выбранную сумму из свободного остатка</a:t>
            </a:r>
            <a:r>
              <a:rPr lang="ru-RU" sz="1200" b="0" i="0" u="none" strike="noStrike" cap="none" spc="0" baseline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 лимита </a:t>
            </a:r>
            <a:r>
              <a:rPr lang="ru-RU" sz="12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он успешно резервирует под контрагента. Далее система будет следить за тем, чтобы сумма резерва не превышала 2 млн. руб.</a:t>
            </a:r>
            <a:endParaRPr lang="ru-RU" sz="1200" dirty="0">
              <a:latin typeface="Calibri Light"/>
              <a:cs typeface="Calibri Ligh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9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Отчете по лимитам зарезервированные средства отображаются в колонке Зарезервировано.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при этом происходит со свободным остатком: Изначально был установлен лимит в размере 5 млн.. Из этой суммы было выделено 2 млн. на резерв. Следовательно, свободный остаток лимита уменьшается на сумму зарезервированных средств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Воспользоваться резервом можно, только явно сославшись на документ резерва в оформляемых документах: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Договор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Заявка на оплату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Заявка на расход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График расчетов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AA9-B162-41FA-B9BE-5F5789F253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8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39662" y="1060448"/>
            <a:ext cx="8641158" cy="225583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39662" y="3403602"/>
            <a:ext cx="8641158" cy="15652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47326" y="0"/>
            <a:ext cx="45717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>
            <a:off x="22104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471322" y="107951"/>
            <a:ext cx="2733296" cy="4492623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271424" y="107951"/>
            <a:ext cx="8047514" cy="449262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 bwMode="auto">
          <a:xfrm>
            <a:off x="271424" y="107951"/>
            <a:ext cx="10933192" cy="449262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664" y="1060450"/>
            <a:ext cx="8641160" cy="2255838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664" y="3403601"/>
            <a:ext cx="864116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828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270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05" y="1616076"/>
            <a:ext cx="9936381" cy="2695575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05" y="4337050"/>
            <a:ext cx="9936381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9" indent="0">
              <a:buNone/>
              <a:defRPr sz="18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2160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26" y="1606551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4212" y="1606551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959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344489"/>
            <a:ext cx="9936381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641" y="1589088"/>
            <a:ext cx="4872954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641" y="2366963"/>
            <a:ext cx="4872954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1672" y="1589088"/>
            <a:ext cx="4898350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1672" y="2366963"/>
            <a:ext cx="4898350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6658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4334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2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0963901" name="Блок-схема: документ 80963900"/>
          <p:cNvSpPr/>
          <p:nvPr/>
        </p:nvSpPr>
        <p:spPr bwMode="auto">
          <a:xfrm rot="5399976" flipH="1">
            <a:off x="4950884" y="-69564"/>
            <a:ext cx="6496263" cy="6613987"/>
          </a:xfrm>
          <a:prstGeom prst="flowChartDocument">
            <a:avLst/>
          </a:prstGeom>
          <a:solidFill>
            <a:srgbClr val="FFCF40">
              <a:alpha val="71000"/>
            </a:srgb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351" y="933450"/>
            <a:ext cx="5831672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1259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351" y="933450"/>
            <a:ext cx="5831672" cy="4605338"/>
          </a:xfr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63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51681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1322" y="107951"/>
            <a:ext cx="2733298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26" y="107951"/>
            <a:ext cx="8047516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195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26" y="107951"/>
            <a:ext cx="10933194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01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5703" y="1616076"/>
            <a:ext cx="9936379" cy="269557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85703" y="4337048"/>
            <a:ext cx="9936379" cy="141763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89766218" name="Блок-схема: документ 989766217"/>
          <p:cNvSpPr/>
          <p:nvPr/>
        </p:nvSpPr>
        <p:spPr bwMode="auto">
          <a:xfrm rot="5399976" flipH="1">
            <a:off x="5618706" y="564310"/>
            <a:ext cx="6470429" cy="5375603"/>
          </a:xfrm>
          <a:prstGeom prst="flowChartDocument">
            <a:avLst/>
          </a:prstGeom>
          <a:solidFill>
            <a:srgbClr val="FFCF4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271425" y="1606551"/>
            <a:ext cx="5390406" cy="299402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814210" y="1606551"/>
            <a:ext cx="5390406" cy="299402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3640" y="344487"/>
            <a:ext cx="9936379" cy="125253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3639" y="1589086"/>
            <a:ext cx="4872952" cy="7778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793639" y="2366961"/>
            <a:ext cx="4872952" cy="348138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831670" y="1589086"/>
            <a:ext cx="4898349" cy="7778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831670" y="2366961"/>
            <a:ext cx="4898349" cy="348138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3639" y="431798"/>
            <a:ext cx="3715824" cy="151288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898350" y="933448"/>
            <a:ext cx="5831670" cy="46053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793639" y="1944686"/>
            <a:ext cx="3715824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3639" y="431798"/>
            <a:ext cx="3715824" cy="151288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898350" y="933448"/>
            <a:ext cx="5831670" cy="4605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793639" y="1944686"/>
            <a:ext cx="3715824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24" y="1606551"/>
            <a:ext cx="10933192" cy="29940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669" y="107948"/>
            <a:ext cx="8891948" cy="10223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/>
          <a:stretch/>
        </p:blipFill>
        <p:spPr bwMode="auto">
          <a:xfrm>
            <a:off x="141268" y="152398"/>
            <a:ext cx="1550772" cy="12191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>
        <a:spcBef>
          <a:spcPts val="0"/>
        </a:spcBef>
        <a:spcAft>
          <a:spcPts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900">
          <a:solidFill>
            <a:schemeClr val="tx2"/>
          </a:solidFill>
          <a:latin typeface="Futura PT Demi"/>
        </a:defRPr>
      </a:lvl2pPr>
      <a:lvl3pPr algn="l">
        <a:spcBef>
          <a:spcPts val="0"/>
        </a:spcBef>
        <a:spcAft>
          <a:spcPts val="0"/>
        </a:spcAft>
        <a:defRPr sz="2900">
          <a:solidFill>
            <a:schemeClr val="tx2"/>
          </a:solidFill>
          <a:latin typeface="Futura PT Demi"/>
        </a:defRPr>
      </a:lvl3pPr>
      <a:lvl4pPr algn="l">
        <a:spcBef>
          <a:spcPts val="0"/>
        </a:spcBef>
        <a:spcAft>
          <a:spcPts val="0"/>
        </a:spcAft>
        <a:defRPr sz="2900">
          <a:solidFill>
            <a:schemeClr val="tx2"/>
          </a:solidFill>
          <a:latin typeface="Futura PT Demi"/>
        </a:defRPr>
      </a:lvl4pPr>
      <a:lvl5pPr algn="l">
        <a:spcBef>
          <a:spcPts val="0"/>
        </a:spcBef>
        <a:spcAft>
          <a:spcPts val="0"/>
        </a:spcAft>
        <a:defRPr sz="2900">
          <a:solidFill>
            <a:schemeClr val="tx2"/>
          </a:solidFill>
          <a:latin typeface="Futura PT Demi"/>
        </a:defRPr>
      </a:lvl5pPr>
      <a:lvl6pPr marL="457200" algn="l">
        <a:spcBef>
          <a:spcPts val="0"/>
        </a:spcBef>
        <a:spcAft>
          <a:spcPts val="0"/>
        </a:spcAft>
        <a:defRPr sz="2900">
          <a:solidFill>
            <a:schemeClr val="tx2"/>
          </a:solidFill>
          <a:latin typeface="Futura PT Demi"/>
        </a:defRPr>
      </a:lvl6pPr>
      <a:lvl7pPr marL="914400" algn="l">
        <a:spcBef>
          <a:spcPts val="0"/>
        </a:spcBef>
        <a:spcAft>
          <a:spcPts val="0"/>
        </a:spcAft>
        <a:defRPr sz="2900">
          <a:solidFill>
            <a:schemeClr val="tx2"/>
          </a:solidFill>
          <a:latin typeface="Futura PT Demi"/>
        </a:defRPr>
      </a:lvl7pPr>
      <a:lvl8pPr marL="1371600" algn="l">
        <a:spcBef>
          <a:spcPts val="0"/>
        </a:spcBef>
        <a:spcAft>
          <a:spcPts val="0"/>
        </a:spcAft>
        <a:defRPr sz="2900">
          <a:solidFill>
            <a:schemeClr val="tx2"/>
          </a:solidFill>
          <a:latin typeface="Futura PT Demi"/>
        </a:defRPr>
      </a:lvl8pPr>
      <a:lvl9pPr marL="1828800" algn="l">
        <a:spcBef>
          <a:spcPts val="0"/>
        </a:spcBef>
        <a:spcAft>
          <a:spcPts val="0"/>
        </a:spcAft>
        <a:defRPr sz="2900">
          <a:solidFill>
            <a:schemeClr val="tx2"/>
          </a:solidFill>
          <a:latin typeface="Futura PT Dem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rgbClr val="CC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>
        <a:spcBef>
          <a:spcPts val="0"/>
        </a:spcBef>
        <a:spcAft>
          <a:spcPts val="0"/>
        </a:spcAft>
        <a:buClr>
          <a:srgbClr val="CC0000"/>
        </a:buClr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>
        <a:spcBef>
          <a:spcPts val="0"/>
        </a:spcBef>
        <a:spcAft>
          <a:spcPts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>
        <a:spcBef>
          <a:spcPts val="0"/>
        </a:spcBef>
        <a:spcAft>
          <a:spcPts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231718" y="1944688"/>
            <a:ext cx="88919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Наименование доклада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9" y="152400"/>
            <a:ext cx="15507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2160290" y="1079500"/>
            <a:ext cx="3382496" cy="304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0">
                <a:solidFill>
                  <a:srgbClr val="800000"/>
                </a:solidFill>
              </a:rPr>
              <a:t>2</a:t>
            </a:r>
            <a:r>
              <a:rPr lang="en-US" altLang="ru-RU" sz="1400" b="0">
                <a:solidFill>
                  <a:srgbClr val="800000"/>
                </a:solidFill>
              </a:rPr>
              <a:t>–</a:t>
            </a:r>
            <a:r>
              <a:rPr lang="ru-RU" altLang="ru-RU" sz="1400" b="0">
                <a:solidFill>
                  <a:srgbClr val="800000"/>
                </a:solidFill>
              </a:rPr>
              <a:t>4</a:t>
            </a:r>
            <a:r>
              <a:rPr lang="ru-RU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 марта </a:t>
            </a:r>
            <a:r>
              <a:rPr lang="en-US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20</a:t>
            </a:r>
            <a:r>
              <a:rPr lang="ru-RU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24</a:t>
            </a:r>
            <a:r>
              <a:rPr lang="en-US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13" name="Text Box 44"/>
          <p:cNvSpPr txBox="1">
            <a:spLocks noChangeArrowheads="1"/>
          </p:cNvSpPr>
          <p:nvPr userDrawn="1"/>
        </p:nvSpPr>
        <p:spPr bwMode="auto">
          <a:xfrm>
            <a:off x="2160290" y="360364"/>
            <a:ext cx="4749146" cy="4270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2000">
                <a:solidFill>
                  <a:srgbClr val="D20000"/>
                </a:solidFill>
                <a:latin typeface="Arial" charset="0"/>
              </a:rPr>
              <a:t>Семинар партнеров фирмы «1С»</a:t>
            </a:r>
          </a:p>
        </p:txBody>
      </p:sp>
    </p:spTree>
    <p:extLst>
      <p:ext uri="{BB962C8B-B14F-4D97-AF65-F5344CB8AC3E}">
        <p14:creationId xmlns:p14="http://schemas.microsoft.com/office/powerpoint/2010/main" val="7077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154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309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463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617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7309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474" indent="-23016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07" indent="-22699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8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0.png"/><Relationship Id="rId10" Type="http://schemas.microsoft.com/office/2007/relationships/diagramDrawing" Target="../diagrams/drawing7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6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7.png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55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30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63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6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6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6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8.1c.ru/cpm/" TargetMode="External"/><Relationship Id="rId11" Type="http://schemas.openxmlformats.org/officeDocument/2006/relationships/image" Target="../media/image67.png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www.youtube.com/channel/UCcqLClFBq1HOSUDEDBLygFg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9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4680126" y="1947186"/>
            <a:ext cx="64841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b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Бюджетный контроль</a:t>
            </a:r>
            <a:r>
              <a:rPr lang="ru-RU" sz="2400" dirty="0">
                <a:solidFill>
                  <a:schemeClr val="tx1"/>
                </a:solidFill>
              </a:rPr>
              <a:t>: базовый сценарий</a:t>
            </a:r>
            <a:endParaRPr lang="ru-RU" sz="20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r>
              <a:rPr lang="ru-RU" sz="2000" b="0" dirty="0">
                <a:solidFill>
                  <a:schemeClr val="bg2">
                    <a:lumMod val="50000"/>
                  </a:schemeClr>
                </a:solidFill>
              </a:rPr>
              <a:t>в линейке Управление холдингом</a:t>
            </a:r>
            <a:endParaRPr dirty="0"/>
          </a:p>
        </p:txBody>
      </p:sp>
      <p:pic>
        <p:nvPicPr>
          <p:cNvPr id="1853641491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99026" y="1799927"/>
            <a:ext cx="2919074" cy="3204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2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2162" y="1534760"/>
            <a:ext cx="6552257" cy="4134252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593841414" name="Заголовок 1"/>
          <p:cNvSpPr>
            <a:spLocks noGrp="1"/>
          </p:cNvSpPr>
          <p:nvPr>
            <p:ph type="title"/>
          </p:nvPr>
        </p:nvSpPr>
        <p:spPr bwMode="auto">
          <a:xfrm>
            <a:off x="1783547" y="422484"/>
            <a:ext cx="8102070" cy="683869"/>
          </a:xfrm>
        </p:spPr>
        <p:txBody>
          <a:bodyPr vertOverflow="overflow" horzOverflow="overflow" vert="horz" wrap="square" lIns="91431" tIns="45713" rIns="91431" bIns="45713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Заявка на оплату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spc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Пример, когда заявка должна использовать резерв бюджета</a:t>
            </a:r>
            <a:endParaRPr lang="ru-RU" sz="1600" b="0" i="0" u="none" strike="noStrike" cap="none" spc="0" dirty="0">
              <a:solidFill>
                <a:srgbClr val="808080"/>
              </a:solidFill>
              <a:latin typeface="Calibri Light"/>
              <a:cs typeface="Calibri Ligh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58032" y="2738932"/>
            <a:ext cx="10296425" cy="2807935"/>
            <a:chOff x="863700" y="2664023"/>
            <a:chExt cx="10296425" cy="2807935"/>
          </a:xfrm>
        </p:grpSpPr>
        <p:pic>
          <p:nvPicPr>
            <p:cNvPr id="541674003" name="Рисунок 541674002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4564932" y="3748326"/>
              <a:ext cx="6595193" cy="17236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33362043" name="Стрелка: изогнутая вверх 813427681"/>
            <p:cNvSpPr/>
            <p:nvPr/>
          </p:nvSpPr>
          <p:spPr bwMode="auto">
            <a:xfrm rot="5399976">
              <a:off x="2030447" y="2649824"/>
              <a:ext cx="2304267" cy="2764695"/>
            </a:xfrm>
            <a:prstGeom prst="bentUpArrow">
              <a:avLst>
                <a:gd name="adj1" fmla="val 7762"/>
                <a:gd name="adj2" fmla="val 8657"/>
                <a:gd name="adj3" fmla="val 12849"/>
              </a:avLst>
            </a:prstGeom>
            <a:gradFill>
              <a:gsLst>
                <a:gs pos="0">
                  <a:schemeClr val="accent6">
                    <a:alpha val="75000"/>
                  </a:schemeClr>
                </a:gs>
                <a:gs pos="100000">
                  <a:srgbClr val="FFFFFF">
                    <a:alpha val="7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863700" y="2664023"/>
              <a:ext cx="2952328" cy="2880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296147" y="2230258"/>
            <a:ext cx="8863978" cy="3919412"/>
            <a:chOff x="2244567" y="2231975"/>
            <a:chExt cx="8863978" cy="39194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244567" y="2231975"/>
              <a:ext cx="8863978" cy="39194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5475661" y="4176191"/>
              <a:ext cx="5627216" cy="19436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184880" name="Блок-схема: документ 1022184879"/>
          <p:cNvSpPr/>
          <p:nvPr/>
        </p:nvSpPr>
        <p:spPr bwMode="auto">
          <a:xfrm flipH="1" flipV="1">
            <a:off x="46033" y="5359654"/>
            <a:ext cx="11484740" cy="1127671"/>
          </a:xfrm>
          <a:prstGeom prst="flowChartDocument">
            <a:avLst/>
          </a:prstGeom>
          <a:solidFill>
            <a:srgbClr val="FFCF4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81895093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54808"/>
            <a:ext cx="8102070" cy="683869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Заявка на оплату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</a:b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Контроль лимитов и резервов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18" y="1780580"/>
            <a:ext cx="10333507" cy="3475731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3536256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31800"/>
            <a:ext cx="8102070" cy="646365"/>
          </a:xfrm>
        </p:spPr>
        <p:txBody>
          <a:bodyPr vertOverflow="overflow" horzOverflow="overflow" vert="horz" wrap="square" lIns="91431" tIns="45713" rIns="91431" bIns="45713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Заявка на оплату 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</a:b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Анализ данных: результат проведения документа в системе</a:t>
            </a:r>
            <a:endParaRPr dirty="0"/>
          </a:p>
        </p:txBody>
      </p:sp>
      <p:sp>
        <p:nvSpPr>
          <p:cNvPr id="852974634" name="TextBox 2013394241"/>
          <p:cNvSpPr txBox="1"/>
          <p:nvPr/>
        </p:nvSpPr>
        <p:spPr bwMode="auto">
          <a:xfrm>
            <a:off x="1299156" y="3418313"/>
            <a:ext cx="3397775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 Отчете по лимитам сумма операции по Заявке на оплату  отображается в колонке «Заявлено»</a:t>
            </a:r>
            <a:endParaRPr lang="ru-RU" sz="16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291413689" name="Блок-схема: документ 291413688"/>
          <p:cNvSpPr/>
          <p:nvPr/>
        </p:nvSpPr>
        <p:spPr bwMode="auto">
          <a:xfrm flipH="1" flipV="1">
            <a:off x="46034" y="5359655"/>
            <a:ext cx="11484741" cy="1127672"/>
          </a:xfrm>
          <a:prstGeom prst="flowChartDocument">
            <a:avLst/>
          </a:prstGeom>
          <a:solidFill>
            <a:srgbClr val="FFCF4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17372876" name="Стрелка: изогнутая вверх 1662181844"/>
          <p:cNvSpPr/>
          <p:nvPr/>
        </p:nvSpPr>
        <p:spPr bwMode="auto">
          <a:xfrm>
            <a:off x="4984802" y="3415313"/>
            <a:ext cx="2779764" cy="927721"/>
          </a:xfrm>
          <a:prstGeom prst="bentUpArrow">
            <a:avLst>
              <a:gd name="adj1" fmla="val 17391"/>
              <a:gd name="adj2" fmla="val 18291"/>
              <a:gd name="adj3" fmla="val 20062"/>
            </a:avLst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68426461" name="TextBox 2013394241"/>
          <p:cNvSpPr txBox="1"/>
          <p:nvPr/>
        </p:nvSpPr>
        <p:spPr bwMode="auto">
          <a:xfrm>
            <a:off x="6018122" y="4785004"/>
            <a:ext cx="2687997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Тем самым уменьшая свободный остаток Резерва</a:t>
            </a:r>
            <a:endParaRPr lang="ru-RU" sz="16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177896339" name="Стрелка: изогнутая вверх 1662181844"/>
          <p:cNvSpPr/>
          <p:nvPr/>
        </p:nvSpPr>
        <p:spPr bwMode="auto">
          <a:xfrm>
            <a:off x="8706120" y="3415312"/>
            <a:ext cx="1900221" cy="1707930"/>
          </a:xfrm>
          <a:prstGeom prst="bentUpArrow">
            <a:avLst>
              <a:gd name="adj1" fmla="val 8542"/>
              <a:gd name="adj2" fmla="val 9689"/>
              <a:gd name="adj3" fmla="val 10552"/>
            </a:avLst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67065731" name="Рисунок 7670657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433" y="1751039"/>
            <a:ext cx="11353615" cy="1667275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762289653" name="TextBox 2013394241"/>
          <p:cNvSpPr txBox="1"/>
          <p:nvPr/>
        </p:nvSpPr>
        <p:spPr bwMode="auto">
          <a:xfrm>
            <a:off x="1353897" y="4892856"/>
            <a:ext cx="4004524" cy="579479"/>
          </a:xfrm>
          <a:prstGeom prst="rect">
            <a:avLst/>
          </a:prstGeom>
          <a:noFill/>
          <a:ln w="63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 i="0" u="none" strike="noStrike" cap="none" spc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Остаток резерва = Зарезервировано  - Заявлено - Факт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9031939" name="Заголовок 1"/>
          <p:cNvSpPr>
            <a:spLocks noGrp="1"/>
          </p:cNvSpPr>
          <p:nvPr>
            <p:ph type="title"/>
          </p:nvPr>
        </p:nvSpPr>
        <p:spPr bwMode="auto">
          <a:xfrm>
            <a:off x="1799022" y="431800"/>
            <a:ext cx="8102070" cy="683869"/>
          </a:xfrm>
        </p:spPr>
        <p:txBody>
          <a:bodyPr vertOverflow="overflow" horzOverflow="overflow" vert="horz" wrap="square" lIns="91431" tIns="45713" rIns="91431" bIns="45713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Заявка на расход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r>
              <a:rPr lang="ru-RU" sz="160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Пример, когда заявка должна использовать резерв бюджета</a:t>
            </a:r>
            <a:endParaRPr lang="ru-RU" sz="1600" b="0" i="0" u="none" strike="noStrike" cap="none" spc="0" dirty="0">
              <a:solidFill>
                <a:srgbClr val="808080"/>
              </a:solidFill>
              <a:latin typeface="Calibri Light"/>
              <a:cs typeface="Calibri Ligh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1566385"/>
            <a:ext cx="7272337" cy="3222259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grpSp>
        <p:nvGrpSpPr>
          <p:cNvPr id="9" name="Группа 8"/>
          <p:cNvGrpSpPr/>
          <p:nvPr/>
        </p:nvGrpSpPr>
        <p:grpSpPr>
          <a:xfrm>
            <a:off x="2375862" y="3391041"/>
            <a:ext cx="7344822" cy="2028278"/>
            <a:chOff x="2375862" y="3391041"/>
            <a:chExt cx="7344822" cy="20282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0004" y="3531150"/>
              <a:ext cx="6120680" cy="18881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Стрелка: изогнутая вверх 813427681"/>
            <p:cNvSpPr/>
            <p:nvPr/>
          </p:nvSpPr>
          <p:spPr bwMode="auto">
            <a:xfrm rot="5399976">
              <a:off x="2199313" y="3567590"/>
              <a:ext cx="1577233" cy="1224136"/>
            </a:xfrm>
            <a:prstGeom prst="bentUpArrow">
              <a:avLst>
                <a:gd name="adj1" fmla="val 13440"/>
                <a:gd name="adj2" fmla="val 14253"/>
                <a:gd name="adj3" fmla="val 15355"/>
              </a:avLst>
            </a:prstGeom>
            <a:gradFill>
              <a:gsLst>
                <a:gs pos="0">
                  <a:schemeClr val="accent6">
                    <a:alpha val="75000"/>
                  </a:schemeClr>
                </a:gs>
                <a:gs pos="100000">
                  <a:srgbClr val="FFFFFF">
                    <a:alpha val="7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932" y="2034416"/>
            <a:ext cx="6984776" cy="3439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743" y="3112813"/>
            <a:ext cx="7333522" cy="2979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5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701002" name="Блок-схема: документ 958261599"/>
          <p:cNvSpPr/>
          <p:nvPr/>
        </p:nvSpPr>
        <p:spPr bwMode="auto">
          <a:xfrm rot="5399875" flipH="1">
            <a:off x="7462658" y="2408945"/>
            <a:ext cx="6445246" cy="1660069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52865555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42774"/>
            <a:ext cx="8102070" cy="633564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Использование заявки на расход 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67298BD-4ABA-FCBD-A08B-4C55136F688E}"/>
              </a:ext>
            </a:extLst>
          </p:cNvPr>
          <p:cNvGrpSpPr/>
          <p:nvPr/>
        </p:nvGrpSpPr>
        <p:grpSpPr>
          <a:xfrm>
            <a:off x="758391" y="3526248"/>
            <a:ext cx="2777498" cy="2407079"/>
            <a:chOff x="423158" y="1677885"/>
            <a:chExt cx="2868741" cy="3032994"/>
          </a:xfrm>
        </p:grpSpPr>
        <p:pic>
          <p:nvPicPr>
            <p:cNvPr id="9" name="Рисунок 8" descr="Изображение выглядит как текст, снимок экрана, число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00959BD9-DBC8-18F8-801B-0A3DBCB2D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37"/>
            <a:stretch/>
          </p:blipFill>
          <p:spPr>
            <a:xfrm>
              <a:off x="498629" y="2015951"/>
              <a:ext cx="2793270" cy="269492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D02988-DAC0-0F77-F2AA-BFE32EFCBE3E}"/>
                </a:ext>
              </a:extLst>
            </p:cNvPr>
            <p:cNvSpPr txBox="1"/>
            <p:nvPr/>
          </p:nvSpPr>
          <p:spPr>
            <a:xfrm>
              <a:off x="423158" y="1677885"/>
              <a:ext cx="26933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Виды операций заявки на расход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BF523F7-DBA3-FB1C-ADC3-55D3EBA3ECEC}"/>
              </a:ext>
            </a:extLst>
          </p:cNvPr>
          <p:cNvGrpSpPr/>
          <p:nvPr/>
        </p:nvGrpSpPr>
        <p:grpSpPr>
          <a:xfrm>
            <a:off x="5421359" y="1485156"/>
            <a:ext cx="4032415" cy="4634657"/>
            <a:chOff x="3528029" y="1686357"/>
            <a:chExt cx="4032415" cy="4760691"/>
          </a:xfrm>
        </p:grpSpPr>
        <p:pic>
          <p:nvPicPr>
            <p:cNvPr id="12" name="Рисунок 11" descr="Изображение выглядит как текст, снимок экрана, число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BC542C3D-B8AA-42DB-5501-F2E0D1EE6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23"/>
            <a:stretch/>
          </p:blipFill>
          <p:spPr>
            <a:xfrm>
              <a:off x="3528029" y="1985662"/>
              <a:ext cx="2385569" cy="366281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снимок экрана, число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3FE256E0-D84E-FAA6-0DB6-6D6A36EBB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29"/>
            <a:stretch/>
          </p:blipFill>
          <p:spPr>
            <a:xfrm>
              <a:off x="4831983" y="2414069"/>
              <a:ext cx="2084243" cy="36628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308C26-B2A8-0F87-C28F-897ECD62E7CA}"/>
                </a:ext>
              </a:extLst>
            </p:cNvPr>
            <p:cNvSpPr txBox="1"/>
            <p:nvPr/>
          </p:nvSpPr>
          <p:spPr>
            <a:xfrm>
              <a:off x="3550739" y="1686357"/>
              <a:ext cx="1423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Виды договоров</a:t>
              </a:r>
            </a:p>
          </p:txBody>
        </p:sp>
        <p:pic>
          <p:nvPicPr>
            <p:cNvPr id="15" name="Рисунок 14" descr="Изображение выглядит как текст, снимок экрана, число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8B0C8F23-75EF-3FB0-8075-A37576CBA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44"/>
            <a:stretch/>
          </p:blipFill>
          <p:spPr>
            <a:xfrm>
              <a:off x="5739711" y="2991431"/>
              <a:ext cx="1820733" cy="3455617"/>
            </a:xfrm>
            <a:prstGeom prst="rect">
              <a:avLst/>
            </a:prstGeom>
          </p:spPr>
        </p:pic>
      </p:grp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005653990"/>
              </p:ext>
            </p:extLst>
          </p:nvPr>
        </p:nvGraphicFramePr>
        <p:xfrm>
          <a:off x="792163" y="1588088"/>
          <a:ext cx="4248002" cy="166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9690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27062" name="Рисунок 1632706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2163" y="1583903"/>
            <a:ext cx="7969283" cy="2868941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739185795" name="Заголовок 1"/>
          <p:cNvSpPr>
            <a:spLocks noGrp="1"/>
          </p:cNvSpPr>
          <p:nvPr>
            <p:ph type="title"/>
          </p:nvPr>
        </p:nvSpPr>
        <p:spPr bwMode="auto">
          <a:xfrm>
            <a:off x="1778589" y="440088"/>
            <a:ext cx="7476536" cy="698492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Отражение фактических данных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spc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Основные сведения по документу</a:t>
            </a:r>
            <a:endParaRPr lang="ru-RU" sz="1600" b="0" i="0" u="none" strike="noStrike" cap="none" spc="0" dirty="0">
              <a:solidFill>
                <a:srgbClr val="808080"/>
              </a:solidFill>
              <a:latin typeface="Calibri Light"/>
              <a:cs typeface="Calibri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08" y="2462740"/>
            <a:ext cx="10358417" cy="2391420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grpSp>
        <p:nvGrpSpPr>
          <p:cNvPr id="2" name="Группа 1"/>
          <p:cNvGrpSpPr/>
          <p:nvPr/>
        </p:nvGrpSpPr>
        <p:grpSpPr>
          <a:xfrm>
            <a:off x="46032" y="4452844"/>
            <a:ext cx="11474456" cy="2007432"/>
            <a:chOff x="46032" y="4452844"/>
            <a:chExt cx="11474456" cy="200743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6032" y="4752932"/>
              <a:ext cx="11474456" cy="1707344"/>
            </a:xfrm>
            <a:prstGeom prst="rect">
              <a:avLst/>
            </a:prstGeom>
            <a:ln w="6349">
              <a:solidFill>
                <a:schemeClr val="accent1">
                  <a:lumMod val="50196"/>
                </a:schemeClr>
              </a:solidFill>
              <a:prstDash val="solid"/>
            </a:ln>
          </p:spPr>
        </p:pic>
        <p:sp>
          <p:nvSpPr>
            <p:cNvPr id="12" name="Стрелка: изогнутая вверх 1662181844"/>
            <p:cNvSpPr/>
            <p:nvPr/>
          </p:nvSpPr>
          <p:spPr bwMode="auto">
            <a:xfrm rot="10800000" flipH="1">
              <a:off x="6120284" y="4463318"/>
              <a:ext cx="3816424" cy="997571"/>
            </a:xfrm>
            <a:prstGeom prst="bentUpArrow">
              <a:avLst>
                <a:gd name="adj1" fmla="val 13532"/>
                <a:gd name="adj2" fmla="val 14914"/>
                <a:gd name="adj3" fmla="val 16203"/>
              </a:avLst>
            </a:prstGeom>
            <a:gradFill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Стрелка: изогнутая вверх 1662181844"/>
            <p:cNvSpPr/>
            <p:nvPr/>
          </p:nvSpPr>
          <p:spPr bwMode="auto">
            <a:xfrm rot="10800000" flipH="1">
              <a:off x="6480324" y="4452844"/>
              <a:ext cx="1855733" cy="1008045"/>
            </a:xfrm>
            <a:prstGeom prst="bentUpArrow">
              <a:avLst>
                <a:gd name="adj1" fmla="val 13240"/>
                <a:gd name="adj2" fmla="val 12499"/>
                <a:gd name="adj3" fmla="val 16005"/>
              </a:avLst>
            </a:prstGeom>
            <a:gradFill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Стрелка: изогнутая вверх 1662181844"/>
            <p:cNvSpPr/>
            <p:nvPr/>
          </p:nvSpPr>
          <p:spPr bwMode="auto">
            <a:xfrm rot="10800000" flipH="1">
              <a:off x="5688236" y="4463318"/>
              <a:ext cx="1855733" cy="1008045"/>
            </a:xfrm>
            <a:prstGeom prst="bentUpArrow">
              <a:avLst>
                <a:gd name="adj1" fmla="val 13240"/>
                <a:gd name="adj2" fmla="val 12499"/>
                <a:gd name="adj3" fmla="val 16005"/>
              </a:avLst>
            </a:prstGeom>
            <a:gradFill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6084121" name="Блок-схема: документ 1453712941"/>
          <p:cNvSpPr/>
          <p:nvPr/>
        </p:nvSpPr>
        <p:spPr bwMode="auto">
          <a:xfrm rot="5399875">
            <a:off x="7462658" y="2408917"/>
            <a:ext cx="6445246" cy="1660069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54947750" name="TextBox 1065241499"/>
          <p:cNvSpPr txBox="1"/>
          <p:nvPr/>
        </p:nvSpPr>
        <p:spPr bwMode="auto">
          <a:xfrm>
            <a:off x="804199" y="2664023"/>
            <a:ext cx="4091949" cy="411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01.</a:t>
            </a:r>
            <a:r>
              <a:rPr lang="ru-RU" dirty="0"/>
              <a:t> 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Поступление на расчетный счет</a:t>
            </a:r>
            <a:endParaRPr lang="ru-RU" dirty="0"/>
          </a:p>
        </p:txBody>
      </p:sp>
      <p:sp>
        <p:nvSpPr>
          <p:cNvPr id="1217473135" name="TextBox 602501214"/>
          <p:cNvSpPr txBox="1"/>
          <p:nvPr/>
        </p:nvSpPr>
        <p:spPr bwMode="auto">
          <a:xfrm>
            <a:off x="804919" y="3777861"/>
            <a:ext cx="3970797" cy="411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03.</a:t>
            </a:r>
            <a:r>
              <a:rPr lang="ru-RU" dirty="0"/>
              <a:t> 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Поступление наличных</a:t>
            </a:r>
            <a:endParaRPr lang="ru-RU" dirty="0"/>
          </a:p>
        </p:txBody>
      </p:sp>
      <p:sp>
        <p:nvSpPr>
          <p:cNvPr id="488751670" name="TextBox 1457621278"/>
          <p:cNvSpPr txBox="1"/>
          <p:nvPr/>
        </p:nvSpPr>
        <p:spPr bwMode="auto">
          <a:xfrm>
            <a:off x="804919" y="3220942"/>
            <a:ext cx="3916056" cy="411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02.</a:t>
            </a:r>
            <a:r>
              <a:rPr lang="ru-RU" dirty="0"/>
              <a:t> 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Списание с расчетного счета</a:t>
            </a:r>
            <a:endParaRPr lang="ru-RU" dirty="0"/>
          </a:p>
        </p:txBody>
      </p:sp>
      <p:sp>
        <p:nvSpPr>
          <p:cNvPr id="875088334" name="Заголовок 1"/>
          <p:cNvSpPr>
            <a:spLocks noGrp="1"/>
          </p:cNvSpPr>
          <p:nvPr/>
        </p:nvSpPr>
        <p:spPr bwMode="auto">
          <a:xfrm>
            <a:off x="1739689" y="389852"/>
            <a:ext cx="7684965" cy="720537"/>
          </a:xfrm>
        </p:spPr>
        <p:txBody>
          <a:bodyPr vertOverflow="overflow" horzOverflow="overflow" vert="horz" wrap="square" lIns="91431" tIns="45712" rIns="91431" bIns="45712" numCol="1" spcCol="0" rtlCol="0" fromWordArt="0" anchor="ctr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Исполнение операционных планов</a:t>
            </a:r>
          </a:p>
          <a:p>
            <a:pPr algn="l"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Осуществляется на основании следующих документов</a:t>
            </a:r>
            <a:endParaRPr sz="16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134096571" name="TextBox 602501214"/>
          <p:cNvSpPr txBox="1"/>
          <p:nvPr/>
        </p:nvSpPr>
        <p:spPr bwMode="auto">
          <a:xfrm>
            <a:off x="804919" y="4334780"/>
            <a:ext cx="3971877" cy="411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04.</a:t>
            </a:r>
            <a:r>
              <a:rPr lang="ru-RU" dirty="0"/>
              <a:t> 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Выдача наличных</a:t>
            </a:r>
            <a:endParaRPr lang="ru-RU" dirty="0"/>
          </a:p>
        </p:txBody>
      </p:sp>
      <p:sp>
        <p:nvSpPr>
          <p:cNvPr id="1349981648" name="TextBox 1065241499"/>
          <p:cNvSpPr txBox="1"/>
          <p:nvPr/>
        </p:nvSpPr>
        <p:spPr bwMode="auto">
          <a:xfrm>
            <a:off x="4900791" y="2664023"/>
            <a:ext cx="4093389" cy="411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01.</a:t>
            </a:r>
            <a:r>
              <a:rPr lang="ru-RU" dirty="0"/>
              <a:t> 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Поступление (акты, накладные)</a:t>
            </a:r>
            <a:endParaRPr lang="ru-RU" dirty="0"/>
          </a:p>
        </p:txBody>
      </p:sp>
      <p:sp>
        <p:nvSpPr>
          <p:cNvPr id="1488508323" name="TextBox 602501214"/>
          <p:cNvSpPr txBox="1"/>
          <p:nvPr/>
        </p:nvSpPr>
        <p:spPr bwMode="auto">
          <a:xfrm>
            <a:off x="4901510" y="3777861"/>
            <a:ext cx="3971157" cy="411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03.</a:t>
            </a:r>
            <a:r>
              <a:rPr lang="ru-RU" dirty="0"/>
              <a:t> 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Поступление наличных</a:t>
            </a:r>
            <a:endParaRPr lang="ru-RU" dirty="0"/>
          </a:p>
        </p:txBody>
      </p:sp>
      <p:sp>
        <p:nvSpPr>
          <p:cNvPr id="1324669178" name="TextBox 1457621278"/>
          <p:cNvSpPr txBox="1"/>
          <p:nvPr/>
        </p:nvSpPr>
        <p:spPr bwMode="auto">
          <a:xfrm>
            <a:off x="4901510" y="3220942"/>
            <a:ext cx="3917495" cy="411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02.</a:t>
            </a:r>
            <a:r>
              <a:rPr lang="ru-RU" dirty="0"/>
              <a:t> 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Реализация (акты, накладные)</a:t>
            </a:r>
            <a:endParaRPr lang="ru-RU" dirty="0"/>
          </a:p>
        </p:txBody>
      </p:sp>
      <p:sp>
        <p:nvSpPr>
          <p:cNvPr id="1061687642" name="TextBox 602501214"/>
          <p:cNvSpPr txBox="1"/>
          <p:nvPr/>
        </p:nvSpPr>
        <p:spPr bwMode="auto">
          <a:xfrm>
            <a:off x="4901510" y="4334780"/>
            <a:ext cx="3972957" cy="411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04.</a:t>
            </a:r>
            <a:r>
              <a:rPr lang="ru-RU" dirty="0"/>
              <a:t> 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Возврат товаров от покупателя</a:t>
            </a:r>
            <a:endParaRPr lang="ru-RU" dirty="0"/>
          </a:p>
        </p:txBody>
      </p:sp>
      <p:sp>
        <p:nvSpPr>
          <p:cNvPr id="263277925" name=" 263277924"/>
          <p:cNvSpPr/>
          <p:nvPr/>
        </p:nvSpPr>
        <p:spPr bwMode="auto">
          <a:xfrm>
            <a:off x="794314" y="1799927"/>
            <a:ext cx="3637183" cy="7013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Документы движения денежных средств</a:t>
            </a:r>
            <a:endParaRPr lang="ru-RU" sz="20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20895527" name=" 820895526"/>
          <p:cNvSpPr/>
          <p:nvPr/>
        </p:nvSpPr>
        <p:spPr bwMode="auto">
          <a:xfrm>
            <a:off x="4896148" y="1830005"/>
            <a:ext cx="3637903" cy="7013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Документы поступления и реализации</a:t>
            </a:r>
            <a:endParaRPr lang="ru-RU" sz="20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887" y="2029934"/>
            <a:ext cx="1663997" cy="2911995"/>
          </a:xfrm>
          <a:prstGeom prst="round2Diag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60" y="1799927"/>
            <a:ext cx="9029700" cy="3916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819589" name="Блок-схема: документ 958261599"/>
          <p:cNvSpPr/>
          <p:nvPr/>
        </p:nvSpPr>
        <p:spPr bwMode="auto">
          <a:xfrm rot="5399875" flipH="1">
            <a:off x="7462658" y="2392610"/>
            <a:ext cx="6445246" cy="1660069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73041219" name="Заголовок 1"/>
          <p:cNvSpPr>
            <a:spLocks noGrp="1"/>
          </p:cNvSpPr>
          <p:nvPr/>
        </p:nvSpPr>
        <p:spPr bwMode="auto">
          <a:xfrm>
            <a:off x="1786851" y="429834"/>
            <a:ext cx="8365882" cy="920888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Контроль лимитов и резервов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</a:b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Как только пользователь пытается превысить установленный лимит, автоматически включается контроль документа расхода</a:t>
            </a:r>
            <a:endParaRPr dirty="0"/>
          </a:p>
        </p:txBody>
      </p:sp>
      <p:pic>
        <p:nvPicPr>
          <p:cNvPr id="939510225" name="Рисунок 9395102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6563" y="2157746"/>
            <a:ext cx="6083160" cy="1624203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875529095" name="Рисунок 187552909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6563" y="4414637"/>
            <a:ext cx="6083160" cy="1644097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937567722" name="TextBox 937567721"/>
          <p:cNvSpPr txBox="1"/>
          <p:nvPr/>
        </p:nvSpPr>
        <p:spPr bwMode="auto">
          <a:xfrm>
            <a:off x="816563" y="1800225"/>
            <a:ext cx="4429223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Пример положительного результата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2063923488" name="TextBox 2063923487"/>
          <p:cNvSpPr txBox="1"/>
          <p:nvPr/>
        </p:nvSpPr>
        <p:spPr bwMode="auto">
          <a:xfrm>
            <a:off x="816563" y="4078996"/>
            <a:ext cx="4434982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Пример отрицательного результата</a:t>
            </a:r>
            <a:endParaRPr dirty="0">
              <a:latin typeface="Calibri Light"/>
              <a:cs typeface="Calibri Light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45024828"/>
              </p:ext>
            </p:extLst>
          </p:nvPr>
        </p:nvGraphicFramePr>
        <p:xfrm>
          <a:off x="7128397" y="3093683"/>
          <a:ext cx="403172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3712942" name="Блок-схема: документ 1453712941"/>
          <p:cNvSpPr/>
          <p:nvPr/>
        </p:nvSpPr>
        <p:spPr bwMode="auto">
          <a:xfrm rot="5399976">
            <a:off x="7462661" y="2408920"/>
            <a:ext cx="6445249" cy="1660072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65241500" name="TextBox 1065241499"/>
          <p:cNvSpPr txBox="1"/>
          <p:nvPr/>
        </p:nvSpPr>
        <p:spPr bwMode="auto">
          <a:xfrm>
            <a:off x="791692" y="1799927"/>
            <a:ext cx="3653209" cy="17041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01.</a:t>
            </a:r>
            <a:endParaRPr lang="ru-RU" dirty="0"/>
          </a:p>
          <a:p>
            <a:pPr>
              <a:lnSpc>
                <a:spcPct val="114999"/>
              </a:lnSpc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Блокировать проведение документа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endParaRPr dirty="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«Жесткий» вид контроля: </a:t>
            </a: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выдается сообщение, дальнейшее проведение операций по документу невозможно</a:t>
            </a:r>
            <a:endParaRPr sz="16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02501215" name="TextBox 602501214"/>
          <p:cNvSpPr txBox="1"/>
          <p:nvPr/>
        </p:nvSpPr>
        <p:spPr bwMode="auto">
          <a:xfrm>
            <a:off x="791692" y="3947984"/>
            <a:ext cx="3669432" cy="1631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03.</a:t>
            </a:r>
            <a:endParaRPr lang="ru-RU" dirty="0"/>
          </a:p>
          <a:p>
            <a:pPr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Не контролировать</a:t>
            </a:r>
            <a:endParaRPr lang="ru-RU" sz="1600" dirty="0">
              <a:solidFill>
                <a:schemeClr val="accent4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Контроль не осуществляется: не выдается сообщение, документы не блокируются для выполнения дальнейших операций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1457621279" name="TextBox 1457621278"/>
          <p:cNvSpPr txBox="1"/>
          <p:nvPr/>
        </p:nvSpPr>
        <p:spPr bwMode="auto">
          <a:xfrm>
            <a:off x="4536108" y="1799927"/>
            <a:ext cx="3925409" cy="14246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02.</a:t>
            </a:r>
            <a:endParaRPr lang="ru-RU" dirty="0"/>
          </a:p>
          <a:p>
            <a:pPr>
              <a:lnSpc>
                <a:spcPct val="114999"/>
              </a:lnSpc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Информировать </a:t>
            </a:r>
            <a:endParaRPr lang="ru-RU" sz="1600" dirty="0">
              <a:solidFill>
                <a:schemeClr val="accent4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«Мягкий» вид контроля: при нарушении контроля будет выводиться предупреждение</a:t>
            </a:r>
            <a:endParaRPr lang="ru-RU" sz="16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234729609" name="TextBox 1234729608"/>
          <p:cNvSpPr txBox="1"/>
          <p:nvPr/>
        </p:nvSpPr>
        <p:spPr bwMode="auto">
          <a:xfrm>
            <a:off x="4536108" y="3947984"/>
            <a:ext cx="3974243" cy="1874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04.</a:t>
            </a:r>
            <a:endParaRPr lang="ru-RU" dirty="0"/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&lt;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Как в бюджете</a:t>
            </a:r>
            <a:r>
              <a:rPr lang="en-US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&gt;</a:t>
            </a:r>
            <a:endParaRPr lang="ru-RU" sz="1600" dirty="0">
              <a:solidFill>
                <a:schemeClr val="accent4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Arial"/>
                <a:cs typeface="Arial"/>
              </a:rPr>
              <a:t>Если для статьи и/или группы статей не указаны индивидуальные настройки контроля, тогда параметры контроля статьи /группы статей определяются настройками, установленные на уровне вида бюджета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100441020" name="Заголовок 1"/>
          <p:cNvSpPr>
            <a:spLocks noGrp="1"/>
          </p:cNvSpPr>
          <p:nvPr/>
        </p:nvSpPr>
        <p:spPr bwMode="auto">
          <a:xfrm>
            <a:off x="1783584" y="399746"/>
            <a:ext cx="7684967" cy="714244"/>
          </a:xfr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Режимы контроля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Для каждого вида контроля предусмотрена возможность установить режим контроля</a:t>
            </a:r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2017" y="2391672"/>
            <a:ext cx="2450058" cy="245005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9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26" y="1513030"/>
            <a:ext cx="6662523" cy="3161479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252865555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21134"/>
            <a:ext cx="7361052" cy="908621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Пример с увеличением расхода по лимиту</a:t>
            </a: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591103792" name="Прямоугольник 1760777361"/>
          <p:cNvSpPr/>
          <p:nvPr/>
        </p:nvSpPr>
        <p:spPr bwMode="auto">
          <a:xfrm>
            <a:off x="6786930" y="1569952"/>
            <a:ext cx="4374783" cy="338554"/>
          </a:xfrm>
          <a:prstGeom prst="rect">
            <a:avLst/>
          </a:prstGeom>
          <a:grp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256393" y="1611224"/>
            <a:ext cx="3903732" cy="1980983"/>
            <a:chOff x="7022455" y="1591356"/>
            <a:chExt cx="3903732" cy="1980983"/>
          </a:xfrm>
          <a:effectLst/>
        </p:grpSpPr>
        <p:pic>
          <p:nvPicPr>
            <p:cNvPr id="960377199" name="Рисунок 96037719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022455" y="2255187"/>
              <a:ext cx="3903732" cy="131715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69545427" name="Стрелка: изогнутая вверх 1662181844"/>
            <p:cNvSpPr/>
            <p:nvPr/>
          </p:nvSpPr>
          <p:spPr bwMode="auto">
            <a:xfrm rot="10800000" flipH="1">
              <a:off x="7300831" y="1591356"/>
              <a:ext cx="1439552" cy="653627"/>
            </a:xfrm>
            <a:prstGeom prst="bentUpArrow">
              <a:avLst>
                <a:gd name="adj1" fmla="val 17391"/>
                <a:gd name="adj2" fmla="val 18291"/>
                <a:gd name="adj3" fmla="val 20062"/>
              </a:avLst>
            </a:prstGeom>
            <a:gradFill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748" y="3592207"/>
            <a:ext cx="11484740" cy="2878744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0990303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26240"/>
            <a:ext cx="8102070" cy="552242"/>
          </a:xfrm>
        </p:spPr>
        <p:txBody>
          <a:bodyPr vertOverflow="overflow" horzOverflow="overflow" vert="horz" wrap="square" lIns="91431" tIns="45715" rIns="91431" bIns="45715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Бюджетный контроль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Процесс управления планами и лимитами 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</a:b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cxnSp>
        <p:nvCxnSpPr>
          <p:cNvPr id="409897483" name="Прямая соединительная линия 409897482"/>
          <p:cNvCxnSpPr>
            <a:cxnSpLocks/>
          </p:cNvCxnSpPr>
          <p:nvPr/>
        </p:nvCxnSpPr>
        <p:spPr bwMode="auto">
          <a:xfrm rot="10799989" flipV="1">
            <a:off x="7713962" y="1130933"/>
            <a:ext cx="3192263" cy="909042"/>
          </a:xfrm>
          <a:prstGeom prst="line">
            <a:avLst/>
          </a:prstGeom>
          <a:solidFill>
            <a:srgbClr val="00FF00">
              <a:alpha val="75000"/>
            </a:srgbClr>
          </a:solidFill>
          <a:ln>
            <a:noFill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изогнутый 1029376614"/>
          <p:cNvCxnSpPr>
            <a:cxnSpLocks/>
          </p:cNvCxnSpPr>
          <p:nvPr/>
        </p:nvCxnSpPr>
        <p:spPr bwMode="auto">
          <a:xfrm rot="5400000">
            <a:off x="1503579" y="2377939"/>
            <a:ext cx="251261" cy="0"/>
          </a:xfrm>
          <a:prstGeom prst="curved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190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824866" y="2497220"/>
            <a:ext cx="5583450" cy="504993"/>
            <a:chOff x="824866" y="2497220"/>
            <a:chExt cx="5583450" cy="504993"/>
          </a:xfrm>
        </p:grpSpPr>
        <p:sp>
          <p:nvSpPr>
            <p:cNvPr id="41" name="Rounded Rectangle 99"/>
            <p:cNvSpPr/>
            <p:nvPr/>
          </p:nvSpPr>
          <p:spPr bwMode="auto">
            <a:xfrm>
              <a:off x="2819050" y="2497220"/>
              <a:ext cx="3589266" cy="504000"/>
            </a:xfrm>
            <a:prstGeom prst="roundRect">
              <a:avLst>
                <a:gd name="adj" fmla="val 1065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marL="88900" marR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Установка лимитов по данным бюджетирования Операционные планы (лимиты)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42" name="Rounded Rectangle 99"/>
            <p:cNvSpPr/>
            <p:nvPr/>
          </p:nvSpPr>
          <p:spPr bwMode="auto">
            <a:xfrm>
              <a:off x="824866" y="2498213"/>
              <a:ext cx="2084921" cy="50400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Установка планов и лимитов</a:t>
              </a:r>
              <a:endParaRPr sz="16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58F3F8F-7D67-1C36-84B0-FBC96D363D8A}"/>
              </a:ext>
            </a:extLst>
          </p:cNvPr>
          <p:cNvGrpSpPr/>
          <p:nvPr/>
        </p:nvGrpSpPr>
        <p:grpSpPr>
          <a:xfrm>
            <a:off x="824866" y="3254467"/>
            <a:ext cx="6529913" cy="721429"/>
            <a:chOff x="3072877" y="3254467"/>
            <a:chExt cx="6529913" cy="721429"/>
          </a:xfrm>
        </p:grpSpPr>
        <p:sp>
          <p:nvSpPr>
            <p:cNvPr id="44" name="Rounded Rectangle 99"/>
            <p:cNvSpPr/>
            <p:nvPr/>
          </p:nvSpPr>
          <p:spPr bwMode="auto">
            <a:xfrm>
              <a:off x="4680124" y="3254467"/>
              <a:ext cx="4922666" cy="721429"/>
            </a:xfrm>
            <a:prstGeom prst="roundRect">
              <a:avLst>
                <a:gd name="adj" fmla="val 1065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rtlCol="0" anchor="ctr"/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Резервирование 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endParaRPr>
            </a:p>
            <a:p>
              <a:pPr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Договоры</a:t>
              </a:r>
            </a:p>
            <a:p>
              <a:pPr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Заказы поставщикам</a:t>
              </a:r>
              <a:endParaRPr lang="ru-RU" dirty="0"/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График расчетов с покупателем или поставщиком</a:t>
              </a:r>
              <a:endParaRPr dirty="0"/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Заказы покупателей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endParaRPr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Заявки на оплату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endParaRPr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Заявки на расход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45" name="Rounded Rectangle 99"/>
            <p:cNvSpPr/>
            <p:nvPr/>
          </p:nvSpPr>
          <p:spPr bwMode="auto">
            <a:xfrm>
              <a:off x="3072877" y="3254467"/>
              <a:ext cx="1645225" cy="50400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Резервирование и контроль</a:t>
              </a:r>
              <a:endParaRPr sz="16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5CED2F-A4BF-5AF0-654F-FBCC1571B7F6}"/>
              </a:ext>
            </a:extLst>
          </p:cNvPr>
          <p:cNvGrpSpPr/>
          <p:nvPr/>
        </p:nvGrpSpPr>
        <p:grpSpPr>
          <a:xfrm>
            <a:off x="824866" y="5582443"/>
            <a:ext cx="4784061" cy="504000"/>
            <a:chOff x="6377652" y="5523227"/>
            <a:chExt cx="4784061" cy="504000"/>
          </a:xfrm>
        </p:grpSpPr>
        <p:sp>
          <p:nvSpPr>
            <p:cNvPr id="47" name="Rounded Rectangle 99"/>
            <p:cNvSpPr/>
            <p:nvPr/>
          </p:nvSpPr>
          <p:spPr bwMode="auto">
            <a:xfrm>
              <a:off x="7870710" y="5523227"/>
              <a:ext cx="3291003" cy="504000"/>
            </a:xfrm>
            <a:prstGeom prst="roundRect">
              <a:avLst>
                <a:gd name="adj" fmla="val 1065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Отчет по планам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endParaRPr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Отчет по лимитам</a:t>
              </a:r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Анализ задолженности</a:t>
              </a:r>
              <a:endParaRPr dirty="0"/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Прочие отчеты</a:t>
              </a:r>
              <a:endParaRPr dirty="0"/>
            </a:p>
          </p:txBody>
        </p:sp>
        <p:sp>
          <p:nvSpPr>
            <p:cNvPr id="48" name="Rounded Rectangle 99"/>
            <p:cNvSpPr/>
            <p:nvPr/>
          </p:nvSpPr>
          <p:spPr bwMode="auto">
            <a:xfrm>
              <a:off x="6377652" y="5523227"/>
              <a:ext cx="1542832" cy="50400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Анализ</a:t>
              </a:r>
              <a:endParaRPr sz="16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574783A-E1CF-35F8-3320-E29B93A153E2}"/>
              </a:ext>
            </a:extLst>
          </p:cNvPr>
          <p:cNvGrpSpPr/>
          <p:nvPr/>
        </p:nvGrpSpPr>
        <p:grpSpPr>
          <a:xfrm>
            <a:off x="824866" y="1741959"/>
            <a:ext cx="4399050" cy="504000"/>
            <a:chOff x="824866" y="1741959"/>
            <a:chExt cx="4399050" cy="504000"/>
          </a:xfrm>
        </p:grpSpPr>
        <p:sp>
          <p:nvSpPr>
            <p:cNvPr id="50" name="Rounded Rectangle 99"/>
            <p:cNvSpPr/>
            <p:nvPr/>
          </p:nvSpPr>
          <p:spPr bwMode="auto">
            <a:xfrm>
              <a:off x="2303860" y="1741959"/>
              <a:ext cx="2920056" cy="504000"/>
            </a:xfrm>
            <a:prstGeom prst="roundRect">
              <a:avLst>
                <a:gd name="adj" fmla="val 1065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marR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АРМ Управление планами и лимитами</a:t>
              </a:r>
              <a:endParaRPr dirty="0"/>
            </a:p>
            <a:p>
              <a:pPr marL="88900" marR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НСИ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1" name="Rounded Rectangle 99"/>
            <p:cNvSpPr/>
            <p:nvPr/>
          </p:nvSpPr>
          <p:spPr bwMode="auto">
            <a:xfrm>
              <a:off x="824866" y="1741959"/>
              <a:ext cx="1542832" cy="50400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Настройка</a:t>
              </a:r>
              <a:endParaRPr sz="16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22F869-A1FE-E51E-D175-9167E08B3394}"/>
              </a:ext>
            </a:extLst>
          </p:cNvPr>
          <p:cNvGrpSpPr/>
          <p:nvPr/>
        </p:nvGrpSpPr>
        <p:grpSpPr>
          <a:xfrm>
            <a:off x="824866" y="4849719"/>
            <a:ext cx="3040617" cy="504000"/>
            <a:chOff x="5380678" y="4824319"/>
            <a:chExt cx="3040617" cy="504000"/>
          </a:xfrm>
        </p:grpSpPr>
        <p:sp>
          <p:nvSpPr>
            <p:cNvPr id="53" name="Rounded Rectangle 99"/>
            <p:cNvSpPr/>
            <p:nvPr/>
          </p:nvSpPr>
          <p:spPr bwMode="auto">
            <a:xfrm>
              <a:off x="6878464" y="4824319"/>
              <a:ext cx="1542831" cy="504000"/>
            </a:xfrm>
            <a:prstGeom prst="roundRect">
              <a:avLst>
                <a:gd name="adj" fmla="val 1065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Отражение фактических данных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4" name="Rounded Rectangle 99"/>
            <p:cNvSpPr/>
            <p:nvPr/>
          </p:nvSpPr>
          <p:spPr bwMode="auto">
            <a:xfrm>
              <a:off x="5380678" y="4824319"/>
              <a:ext cx="1542831" cy="50400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Исполнение</a:t>
              </a:r>
              <a:endParaRPr sz="16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6D9642E-2FDF-62F6-8D2A-97DC2FE0463A}"/>
              </a:ext>
            </a:extLst>
          </p:cNvPr>
          <p:cNvGrpSpPr/>
          <p:nvPr/>
        </p:nvGrpSpPr>
        <p:grpSpPr>
          <a:xfrm>
            <a:off x="824866" y="4103730"/>
            <a:ext cx="4568565" cy="504509"/>
            <a:chOff x="4104060" y="4103730"/>
            <a:chExt cx="4568565" cy="504509"/>
          </a:xfrm>
        </p:grpSpPr>
        <p:sp>
          <p:nvSpPr>
            <p:cNvPr id="56" name="Rounded Rectangle 99"/>
            <p:cNvSpPr/>
            <p:nvPr/>
          </p:nvSpPr>
          <p:spPr bwMode="auto">
            <a:xfrm>
              <a:off x="6120284" y="4103730"/>
              <a:ext cx="2552341" cy="504000"/>
            </a:xfrm>
            <a:prstGeom prst="roundRect">
              <a:avLst>
                <a:gd name="adj" fmla="val 1065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Заявка на корректировку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endParaRPr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Корректировка планов и лимитов</a:t>
              </a:r>
              <a:endParaRPr sz="12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7" name="Rounded Rectangle 99"/>
            <p:cNvSpPr/>
            <p:nvPr/>
          </p:nvSpPr>
          <p:spPr bwMode="auto">
            <a:xfrm>
              <a:off x="4104060" y="4104239"/>
              <a:ext cx="2042318" cy="50400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0" i="0" u="none" strike="noStrike" cap="none" spc="0" dirty="0">
                  <a:solidFill>
                    <a:schemeClr val="tx1"/>
                  </a:solidFill>
                  <a:latin typeface="Calibri Light"/>
                  <a:ea typeface="Calibri Light"/>
                  <a:cs typeface="Calibri Light"/>
                </a:rPr>
                <a:t>Корректировка лимитов и резервов</a:t>
              </a:r>
              <a:endParaRPr sz="1600" b="0" i="0" u="none" strike="noStrike" cap="none" spc="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  <p:cxnSp>
        <p:nvCxnSpPr>
          <p:cNvPr id="58" name="Соединитель: изогнутый 15">
            <a:extLst>
              <a:ext uri="{FF2B5EF4-FFF2-40B4-BE49-F238E27FC236}">
                <a16:creationId xmlns:a16="http://schemas.microsoft.com/office/drawing/2014/main" id="{E6D25D6F-AF0C-B294-D0D2-E3426A0A25D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503579" y="3128837"/>
            <a:ext cx="251261" cy="0"/>
          </a:xfrm>
          <a:prstGeom prst="curved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190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: изогнутый 16">
            <a:extLst>
              <a:ext uri="{FF2B5EF4-FFF2-40B4-BE49-F238E27FC236}">
                <a16:creationId xmlns:a16="http://schemas.microsoft.com/office/drawing/2014/main" id="{4775FA2A-EE9C-2BD5-E46A-1C04E393611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474807" y="3955637"/>
            <a:ext cx="308805" cy="0"/>
          </a:xfrm>
          <a:prstGeom prst="curved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190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изогнутый 18">
            <a:extLst>
              <a:ext uri="{FF2B5EF4-FFF2-40B4-BE49-F238E27FC236}">
                <a16:creationId xmlns:a16="http://schemas.microsoft.com/office/drawing/2014/main" id="{6442D9BD-C719-A251-D622-2C17B22D2DF1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503579" y="4733361"/>
            <a:ext cx="251261" cy="0"/>
          </a:xfrm>
          <a:prstGeom prst="curved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190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изогнутый 19">
            <a:extLst>
              <a:ext uri="{FF2B5EF4-FFF2-40B4-BE49-F238E27FC236}">
                <a16:creationId xmlns:a16="http://schemas.microsoft.com/office/drawing/2014/main" id="{4E1D64D3-59D6-843B-4B3A-62D8301B3C18}"/>
              </a:ext>
            </a:extLst>
          </p:cNvPr>
          <p:cNvCxnSpPr>
            <a:cxnSpLocks/>
            <a:endCxn id="48" idx="0"/>
          </p:cNvCxnSpPr>
          <p:nvPr/>
        </p:nvCxnSpPr>
        <p:spPr bwMode="auto">
          <a:xfrm rot="5400000">
            <a:off x="1520537" y="5473766"/>
            <a:ext cx="217353" cy="0"/>
          </a:xfrm>
          <a:prstGeom prst="curved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190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1760777361">
            <a:extLst>
              <a:ext uri="{FF2B5EF4-FFF2-40B4-BE49-F238E27FC236}">
                <a16:creationId xmlns:a16="http://schemas.microsoft.com/office/drawing/2014/main" id="{36DE5EC6-5063-4B7F-00BA-F62D60737891}"/>
              </a:ext>
            </a:extLst>
          </p:cNvPr>
          <p:cNvSpPr/>
          <p:nvPr/>
        </p:nvSpPr>
        <p:spPr bwMode="auto">
          <a:xfrm>
            <a:off x="7903073" y="1770305"/>
            <a:ext cx="3052116" cy="4278094"/>
          </a:xfrm>
          <a:prstGeom prst="rect">
            <a:avLst/>
          </a:prstGeom>
          <a:grp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Процесс управления планами и лимитами является важной составляющей эффективного функционирования любой организации. Он включает в себя несколько этапов, начиная от установки планов и лимитов, и заканчивая анализом их выполнения.</a:t>
            </a:r>
          </a:p>
          <a:p>
            <a:pPr>
              <a:defRPr/>
            </a:pP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Вы получите информацию о том, как установить или скорректировать лимиты, зарезервировать их для выполнения обязательств, а также узнаете об особенностях контроля и исполнения документов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533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3712942" name="Блок-схема: документ 1453712941"/>
          <p:cNvSpPr/>
          <p:nvPr/>
        </p:nvSpPr>
        <p:spPr bwMode="auto">
          <a:xfrm rot="5399976">
            <a:off x="7462661" y="2408920"/>
            <a:ext cx="6445249" cy="1660072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65241500" name="TextBox 1065241499"/>
          <p:cNvSpPr txBox="1"/>
          <p:nvPr/>
        </p:nvSpPr>
        <p:spPr bwMode="auto">
          <a:xfrm>
            <a:off x="791713" y="1799927"/>
            <a:ext cx="3311976" cy="207191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01.</a:t>
            </a:r>
            <a:endParaRPr lang="ru-RU" dirty="0"/>
          </a:p>
          <a:p>
            <a:pPr>
              <a:lnSpc>
                <a:spcPct val="114999"/>
              </a:lnSpc>
              <a:defRPr/>
            </a:pPr>
            <a:r>
              <a:rPr lang="ru-RU" sz="1600" dirty="0">
                <a:solidFill>
                  <a:schemeClr val="accent4"/>
                </a:solidFill>
              </a:rPr>
              <a:t>Контроль задолженности по договору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 договоре (с поставщиками, с покупателями) указывается допустимая сумма задолженности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Система 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учитывает заданное ограничение с суммой расходов по договору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Контроль срабатывает в заявках на оплату</a:t>
            </a:r>
          </a:p>
        </p:txBody>
      </p:sp>
      <p:sp>
        <p:nvSpPr>
          <p:cNvPr id="602501215" name="TextBox 602501214"/>
          <p:cNvSpPr txBox="1"/>
          <p:nvPr/>
        </p:nvSpPr>
        <p:spPr bwMode="auto">
          <a:xfrm>
            <a:off x="791692" y="4128550"/>
            <a:ext cx="3456384" cy="200112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03.</a:t>
            </a:r>
            <a:endParaRPr lang="ru-RU" dirty="0"/>
          </a:p>
          <a:p>
            <a:pPr>
              <a:defRPr/>
            </a:pPr>
            <a:r>
              <a:rPr lang="ru-RU" sz="1600" dirty="0">
                <a:solidFill>
                  <a:schemeClr val="accent4"/>
                </a:solidFill>
              </a:rPr>
              <a:t>Контроль подтвержденного объема закупок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 заказе указывается количество номенклатуры, 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которое контролирует система на не превышение общему объему закупок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Контроль срабатывает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в документе Заказ поставщику с договором, содержащим заполненный график поставок</a:t>
            </a:r>
            <a:endParaRPr sz="1200" b="0" dirty="0">
              <a:solidFill>
                <a:schemeClr val="accent3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57621279" name="TextBox 1457621278"/>
          <p:cNvSpPr txBox="1"/>
          <p:nvPr/>
        </p:nvSpPr>
        <p:spPr bwMode="auto">
          <a:xfrm>
            <a:off x="4543009" y="1812278"/>
            <a:ext cx="4138847" cy="22597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02.</a:t>
            </a:r>
            <a:endParaRPr lang="ru-RU" dirty="0"/>
          </a:p>
          <a:p>
            <a:pPr>
              <a:lnSpc>
                <a:spcPct val="114999"/>
              </a:lnSpc>
              <a:defRPr/>
            </a:pPr>
            <a:r>
              <a:rPr lang="ru-RU" sz="1600" dirty="0">
                <a:solidFill>
                  <a:schemeClr val="accent4"/>
                </a:solidFill>
              </a:rPr>
              <a:t>Контроль задолженности по контрагенту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Разрешенная сумма задолженности по контрагенту, которую контролирует система на не превышение, устанавливается документом «Установка условий оплаты и лимита задолженности»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Система учитывает заданное ограничение задолженности по контрагенту </a:t>
            </a:r>
            <a:r>
              <a:rPr lang="ru-RU" sz="12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с учетом суммы всех его договоров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Контроль срабатывает в договоре и заявке на оплату</a:t>
            </a:r>
          </a:p>
        </p:txBody>
      </p:sp>
      <p:sp>
        <p:nvSpPr>
          <p:cNvPr id="1234729609" name="TextBox 1234729608"/>
          <p:cNvSpPr txBox="1"/>
          <p:nvPr/>
        </p:nvSpPr>
        <p:spPr bwMode="auto">
          <a:xfrm>
            <a:off x="4557833" y="4099509"/>
            <a:ext cx="4124023" cy="19530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04.</a:t>
            </a:r>
            <a:endParaRPr lang="ru-RU" dirty="0"/>
          </a:p>
          <a:p>
            <a:pPr>
              <a:defRPr/>
            </a:pPr>
            <a:r>
              <a:rPr lang="ru-RU" sz="1600" dirty="0">
                <a:solidFill>
                  <a:schemeClr val="accent4"/>
                </a:solidFill>
              </a:rPr>
              <a:t>Контроль расходов по договору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 договоре (с поставщиками) указывается максимальная сумма договора, в рамках которой система контролирует расходы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Система учитывает суммы заявок, ожидающих оплаты, и исполненные платежи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Контроль срабатывает в договоре, в заявке на оплату, заказе поставщику, РТУ и заявке на расход</a:t>
            </a:r>
          </a:p>
        </p:txBody>
      </p:sp>
      <p:sp>
        <p:nvSpPr>
          <p:cNvPr id="100441020" name="Заголовок 1"/>
          <p:cNvSpPr>
            <a:spLocks noGrp="1"/>
          </p:cNvSpPr>
          <p:nvPr/>
        </p:nvSpPr>
        <p:spPr bwMode="auto">
          <a:xfrm>
            <a:off x="1917756" y="221587"/>
            <a:ext cx="7684967" cy="1022346"/>
          </a:xfr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Виды контроля документа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Содержат следующи</a:t>
            </a: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е контроли</a:t>
            </a: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8974" y="2448000"/>
            <a:ext cx="2376264" cy="237626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4" y="4608239"/>
            <a:ext cx="10369550" cy="1490281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782081833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46726"/>
            <a:ext cx="7454900" cy="557121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Пример контроля расхода по договору</a:t>
            </a:r>
            <a:endParaRPr dirty="0"/>
          </a:p>
        </p:txBody>
      </p:sp>
      <p:sp>
        <p:nvSpPr>
          <p:cNvPr id="1868245651" name="Прямоугольник 1760777361"/>
          <p:cNvSpPr/>
          <p:nvPr/>
        </p:nvSpPr>
        <p:spPr bwMode="auto">
          <a:xfrm>
            <a:off x="6819653" y="1439863"/>
            <a:ext cx="4342061" cy="415498"/>
          </a:xfrm>
          <a:prstGeom prst="rect">
            <a:avLst/>
          </a:prstGeom>
          <a:grp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63" y="1652911"/>
            <a:ext cx="5578778" cy="2523280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069" y="2049784"/>
            <a:ext cx="4469787" cy="1362839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6974890" name="Стрелка: изогнутая вверх 1662181844"/>
          <p:cNvSpPr/>
          <p:nvPr/>
        </p:nvSpPr>
        <p:spPr bwMode="auto">
          <a:xfrm rot="10800000" flipH="1" flipV="1">
            <a:off x="6624340" y="3448305"/>
            <a:ext cx="2016224" cy="750143"/>
          </a:xfrm>
          <a:prstGeom prst="bentUpArrow">
            <a:avLst>
              <a:gd name="adj1" fmla="val 25879"/>
              <a:gd name="adj2" fmla="val 29177"/>
              <a:gd name="adj3" fmla="val 25155"/>
            </a:avLst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70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1440098" name="Блок-схема: документ 958261599"/>
          <p:cNvSpPr/>
          <p:nvPr/>
        </p:nvSpPr>
        <p:spPr bwMode="auto">
          <a:xfrm rot="5399838" flipH="1">
            <a:off x="7462657" y="2392609"/>
            <a:ext cx="6445245" cy="1660068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7813013" name="Заголовок 1"/>
          <p:cNvSpPr>
            <a:spLocks noGrp="1"/>
          </p:cNvSpPr>
          <p:nvPr/>
        </p:nvSpPr>
        <p:spPr bwMode="auto">
          <a:xfrm>
            <a:off x="1836427" y="239322"/>
            <a:ext cx="8102070" cy="1022346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Корректировка лимитов и резервов</a:t>
            </a:r>
            <a:endParaRPr dirty="0"/>
          </a:p>
        </p:txBody>
      </p:sp>
      <p:sp>
        <p:nvSpPr>
          <p:cNvPr id="23" name="Блок-схема: узел 22"/>
          <p:cNvSpPr/>
          <p:nvPr/>
        </p:nvSpPr>
        <p:spPr bwMode="auto">
          <a:xfrm>
            <a:off x="4483788" y="2094184"/>
            <a:ext cx="613103" cy="605858"/>
          </a:xfrm>
          <a:prstGeom prst="flowChartConnector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sz="2400"/>
          </a:p>
        </p:txBody>
      </p:sp>
      <p:sp>
        <p:nvSpPr>
          <p:cNvPr id="25" name="Блок-схема: решение 24"/>
          <p:cNvSpPr/>
          <p:nvPr/>
        </p:nvSpPr>
        <p:spPr bwMode="auto">
          <a:xfrm>
            <a:off x="3755952" y="2915023"/>
            <a:ext cx="2076300" cy="843145"/>
          </a:xfrm>
          <a:prstGeom prst="flowChartDecision">
            <a:avLst/>
          </a:prstGeom>
          <a:solidFill>
            <a:schemeClr val="bg1">
              <a:alpha val="75000"/>
            </a:scheme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Способ изменения</a:t>
            </a:r>
            <a:endParaRPr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26" name="Прямая соединительная линия 25"/>
          <p:cNvCxnSpPr>
            <a:cxnSpLocks/>
            <a:stCxn id="23" idx="4"/>
            <a:endCxn id="25" idx="0"/>
          </p:cNvCxnSpPr>
          <p:nvPr/>
        </p:nvCxnSpPr>
        <p:spPr bwMode="auto">
          <a:xfrm>
            <a:off x="4790340" y="2700042"/>
            <a:ext cx="3762" cy="214981"/>
          </a:xfrm>
          <a:prstGeom prst="line">
            <a:avLst/>
          </a:prstGeom>
          <a:solidFill>
            <a:srgbClr val="00FF00">
              <a:alpha val="75000"/>
            </a:srgb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3244282" y="1400568"/>
            <a:ext cx="3092114" cy="7185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0" i="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Требуется корректировка</a:t>
            </a:r>
            <a:r>
              <a:rPr sz="2000" b="0" i="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sz="2000" b="0" i="0" u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лимитов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28" name="Блок-схема: документ 27"/>
          <p:cNvSpPr/>
          <p:nvPr/>
        </p:nvSpPr>
        <p:spPr bwMode="auto">
          <a:xfrm>
            <a:off x="1800225" y="3002609"/>
            <a:ext cx="1484950" cy="821120"/>
          </a:xfrm>
          <a:prstGeom prst="flowChartDocument">
            <a:avLst/>
          </a:prstGeom>
          <a:solidFill>
            <a:schemeClr val="accent6">
              <a:lumMod val="75000"/>
              <a:alpha val="75000"/>
            </a:scheme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Заявка на корректировку</a:t>
            </a:r>
            <a:endParaRPr sz="16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9" name="Блок-схема: документ 28"/>
          <p:cNvSpPr/>
          <p:nvPr/>
        </p:nvSpPr>
        <p:spPr bwMode="auto">
          <a:xfrm>
            <a:off x="1800225" y="4195095"/>
            <a:ext cx="1484950" cy="821119"/>
          </a:xfrm>
          <a:prstGeom prst="flowChartDocumen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Корректировка лимитов</a:t>
            </a:r>
            <a:endParaRPr sz="16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0" name="Блок-схема: документ 29"/>
          <p:cNvSpPr/>
          <p:nvPr/>
        </p:nvSpPr>
        <p:spPr bwMode="auto">
          <a:xfrm>
            <a:off x="6490319" y="2947868"/>
            <a:ext cx="1502173" cy="821119"/>
          </a:xfrm>
          <a:prstGeom prst="flowChartDocumen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Корректировка лимитов</a:t>
            </a:r>
            <a:endParaRPr sz="16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1" name="Блок-схема: узел 30"/>
          <p:cNvSpPr/>
          <p:nvPr/>
        </p:nvSpPr>
        <p:spPr bwMode="auto">
          <a:xfrm>
            <a:off x="4467439" y="4920057"/>
            <a:ext cx="613103" cy="600558"/>
          </a:xfrm>
          <a:prstGeom prst="flowChartConnector">
            <a:avLst/>
          </a:prstGeom>
          <a:solidFill>
            <a:srgbClr val="92D050">
              <a:alpha val="75000"/>
            </a:srgb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 bwMode="auto">
          <a:xfrm>
            <a:off x="3415007" y="5470717"/>
            <a:ext cx="2717966" cy="7185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0" i="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Изменен установленный лимит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33" name="Прямая соединительная линия 32"/>
          <p:cNvCxnSpPr>
            <a:cxnSpLocks/>
            <a:stCxn id="25" idx="3"/>
            <a:endCxn id="30" idx="1"/>
          </p:cNvCxnSpPr>
          <p:nvPr/>
        </p:nvCxnSpPr>
        <p:spPr bwMode="auto">
          <a:xfrm>
            <a:off x="5832252" y="3336596"/>
            <a:ext cx="658067" cy="21832"/>
          </a:xfrm>
          <a:prstGeom prst="line">
            <a:avLst/>
          </a:prstGeom>
          <a:solidFill>
            <a:srgbClr val="00FF00">
              <a:alpha val="75000"/>
            </a:srgb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  <a:stCxn id="25" idx="1"/>
          </p:cNvCxnSpPr>
          <p:nvPr/>
        </p:nvCxnSpPr>
        <p:spPr bwMode="auto">
          <a:xfrm flipH="1" flipV="1">
            <a:off x="3296126" y="3328352"/>
            <a:ext cx="459826" cy="8244"/>
          </a:xfrm>
          <a:prstGeom prst="line">
            <a:avLst/>
          </a:prstGeom>
          <a:solidFill>
            <a:srgbClr val="00FF00">
              <a:alpha val="75000"/>
            </a:srgb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cxnSpLocks/>
            <a:stCxn id="28" idx="2"/>
            <a:endCxn id="29" idx="0"/>
          </p:cNvCxnSpPr>
          <p:nvPr/>
        </p:nvCxnSpPr>
        <p:spPr bwMode="auto">
          <a:xfrm>
            <a:off x="2542700" y="3769444"/>
            <a:ext cx="0" cy="425651"/>
          </a:xfrm>
          <a:prstGeom prst="line">
            <a:avLst/>
          </a:prstGeom>
          <a:solidFill>
            <a:srgbClr val="00FF00">
              <a:alpha val="75000"/>
            </a:srgb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5"/>
          <p:cNvCxnSpPr>
            <a:cxnSpLocks/>
            <a:stCxn id="29" idx="2"/>
            <a:endCxn id="31" idx="2"/>
          </p:cNvCxnSpPr>
          <p:nvPr/>
        </p:nvCxnSpPr>
        <p:spPr bwMode="auto">
          <a:xfrm rot="16200000" flipH="1">
            <a:off x="3375866" y="4128762"/>
            <a:ext cx="258407" cy="1924739"/>
          </a:xfrm>
          <a:prstGeom prst="bentConnector2">
            <a:avLst/>
          </a:prstGeom>
          <a:solidFill>
            <a:srgbClr val="00FF00">
              <a:alpha val="75000"/>
            </a:srgb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6"/>
          <p:cNvCxnSpPr>
            <a:cxnSpLocks/>
            <a:stCxn id="30" idx="2"/>
            <a:endCxn id="31" idx="6"/>
          </p:cNvCxnSpPr>
          <p:nvPr/>
        </p:nvCxnSpPr>
        <p:spPr bwMode="auto">
          <a:xfrm rot="5400000">
            <a:off x="5408157" y="3387087"/>
            <a:ext cx="1505634" cy="2160864"/>
          </a:xfrm>
          <a:prstGeom prst="bentConnector2">
            <a:avLst/>
          </a:prstGeom>
          <a:solidFill>
            <a:srgbClr val="00FF00">
              <a:alpha val="75000"/>
            </a:srgbClr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2365150" y="2442473"/>
            <a:ext cx="355867" cy="446212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/>
              <a:t>1</a:t>
            </a:r>
            <a:endParaRPr sz="2400"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7106502" y="2442473"/>
            <a:ext cx="281279" cy="4462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/>
              <a:t>2</a:t>
            </a:r>
            <a:endParaRPr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t="-2172" r="24849" b="2172"/>
          <a:stretch/>
        </p:blipFill>
        <p:spPr>
          <a:xfrm>
            <a:off x="8779424" y="2310682"/>
            <a:ext cx="2741460" cy="2513731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8449188" name="Заголовок 1"/>
          <p:cNvSpPr>
            <a:spLocks noGrp="1"/>
          </p:cNvSpPr>
          <p:nvPr/>
        </p:nvSpPr>
        <p:spPr bwMode="auto">
          <a:xfrm>
            <a:off x="1800225" y="627326"/>
            <a:ext cx="7272387" cy="480486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Заявка на корректировку</a:t>
            </a:r>
            <a:endParaRPr dirty="0"/>
          </a:p>
        </p:txBody>
      </p:sp>
      <p:pic>
        <p:nvPicPr>
          <p:cNvPr id="1316628780" name="Рисунок 131662877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6639" y="1735138"/>
            <a:ext cx="6614098" cy="3146361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grpSp>
        <p:nvGrpSpPr>
          <p:cNvPr id="4" name="Группа 3"/>
          <p:cNvGrpSpPr/>
          <p:nvPr/>
        </p:nvGrpSpPr>
        <p:grpSpPr>
          <a:xfrm>
            <a:off x="791692" y="2375990"/>
            <a:ext cx="10353334" cy="2654748"/>
            <a:chOff x="791692" y="2375990"/>
            <a:chExt cx="10353334" cy="265474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692" y="2664023"/>
              <a:ext cx="10353334" cy="2366715"/>
            </a:xfrm>
            <a:prstGeom prst="rect">
              <a:avLst/>
            </a:prstGeom>
            <a:ln w="6349">
              <a:solidFill>
                <a:schemeClr val="accent1">
                  <a:lumMod val="50196"/>
                </a:schemeClr>
              </a:solidFill>
              <a:prstDash val="solid"/>
            </a:ln>
          </p:spPr>
        </p:pic>
        <p:sp>
          <p:nvSpPr>
            <p:cNvPr id="14" name="Стрелка: изогнутая вверх 813427681"/>
            <p:cNvSpPr/>
            <p:nvPr/>
          </p:nvSpPr>
          <p:spPr bwMode="auto">
            <a:xfrm flipV="1">
              <a:off x="7426570" y="2375990"/>
              <a:ext cx="2030304" cy="863979"/>
            </a:xfrm>
            <a:prstGeom prst="bentUpArrow">
              <a:avLst>
                <a:gd name="adj1" fmla="val 16219"/>
                <a:gd name="adj2" fmla="val 20739"/>
                <a:gd name="adj3" fmla="val 20053"/>
              </a:avLst>
            </a:prstGeom>
            <a:gradFill>
              <a:gsLst>
                <a:gs pos="0">
                  <a:schemeClr val="accent6">
                    <a:alpha val="75000"/>
                  </a:schemeClr>
                </a:gs>
                <a:gs pos="100000">
                  <a:srgbClr val="FFFFFF">
                    <a:alpha val="75000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396" y="5107893"/>
            <a:ext cx="11520488" cy="1329817"/>
            <a:chOff x="-396" y="5107893"/>
            <a:chExt cx="11520488" cy="132981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6" y="5107893"/>
              <a:ext cx="11520488" cy="1329817"/>
            </a:xfrm>
            <a:prstGeom prst="rect">
              <a:avLst/>
            </a:prstGeom>
            <a:ln w="6349">
              <a:solidFill>
                <a:schemeClr val="accent1">
                  <a:lumMod val="50196"/>
                </a:schemeClr>
              </a:solidFill>
              <a:prstDash val="solid"/>
            </a:ln>
          </p:spPr>
        </p:pic>
        <p:sp>
          <p:nvSpPr>
            <p:cNvPr id="17" name="Стрелка: изогнутая вверх 1662181844"/>
            <p:cNvSpPr/>
            <p:nvPr/>
          </p:nvSpPr>
          <p:spPr bwMode="auto">
            <a:xfrm rot="10800000">
              <a:off x="4392092" y="5169532"/>
              <a:ext cx="1512639" cy="573096"/>
            </a:xfrm>
            <a:prstGeom prst="bentUpArrow">
              <a:avLst>
                <a:gd name="adj1" fmla="val 24328"/>
                <a:gd name="adj2" fmla="val 26095"/>
                <a:gd name="adj3" fmla="val 30468"/>
              </a:avLst>
            </a:prstGeom>
            <a:gradFill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9158629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31800"/>
            <a:ext cx="7056363" cy="711835"/>
          </a:xfrm>
        </p:spPr>
        <p:txBody>
          <a:bodyPr vertOverflow="overflow" horzOverflow="overflow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900" b="1" dirty="0">
                <a:solidFill>
                  <a:srgbClr val="2E343B"/>
                </a:solidFill>
                <a:latin typeface="Arial"/>
              </a:rPr>
              <a:t>Корректировка лимитов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503386747"/>
              </p:ext>
            </p:extLst>
          </p:nvPr>
        </p:nvGraphicFramePr>
        <p:xfrm>
          <a:off x="6567419" y="1943943"/>
          <a:ext cx="4578337" cy="146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308" y="1511300"/>
            <a:ext cx="5030912" cy="2819254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grpSp>
        <p:nvGrpSpPr>
          <p:cNvPr id="4" name="Группа 3"/>
          <p:cNvGrpSpPr/>
          <p:nvPr/>
        </p:nvGrpSpPr>
        <p:grpSpPr>
          <a:xfrm>
            <a:off x="0" y="4632758"/>
            <a:ext cx="11520488" cy="1847690"/>
            <a:chOff x="0" y="4632758"/>
            <a:chExt cx="11520488" cy="184769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4632758"/>
              <a:ext cx="11520488" cy="1847690"/>
            </a:xfrm>
            <a:prstGeom prst="rect">
              <a:avLst/>
            </a:prstGeom>
            <a:ln w="6349">
              <a:solidFill>
                <a:schemeClr val="accent1">
                  <a:lumMod val="50196"/>
                </a:schemeClr>
              </a:solidFill>
              <a:prstDash val="solid"/>
            </a:ln>
          </p:spPr>
        </p:pic>
        <p:sp>
          <p:nvSpPr>
            <p:cNvPr id="12" name="Стрелка: изогнутая вверх 1662181844"/>
            <p:cNvSpPr/>
            <p:nvPr/>
          </p:nvSpPr>
          <p:spPr bwMode="auto">
            <a:xfrm rot="10800000">
              <a:off x="5039544" y="4719744"/>
              <a:ext cx="1298732" cy="671240"/>
            </a:xfrm>
            <a:prstGeom prst="bentUpArrow">
              <a:avLst>
                <a:gd name="adj1" fmla="val 17813"/>
                <a:gd name="adj2" fmla="val 14849"/>
                <a:gd name="adj3" fmla="val 19156"/>
              </a:avLst>
            </a:prstGeom>
            <a:gradFill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Стрелка: изогнутая вверх 1662181844"/>
            <p:cNvSpPr/>
            <p:nvPr/>
          </p:nvSpPr>
          <p:spPr bwMode="auto">
            <a:xfrm rot="10800000">
              <a:off x="4320085" y="4680246"/>
              <a:ext cx="641952" cy="710738"/>
            </a:xfrm>
            <a:prstGeom prst="bentUpArrow">
              <a:avLst>
                <a:gd name="adj1" fmla="val 17391"/>
                <a:gd name="adj2" fmla="val 18291"/>
                <a:gd name="adj3" fmla="val 20062"/>
              </a:avLst>
            </a:prstGeom>
            <a:gradFill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Стрелка: изогнутая вверх 1662181844"/>
            <p:cNvSpPr/>
            <p:nvPr/>
          </p:nvSpPr>
          <p:spPr bwMode="auto">
            <a:xfrm rot="10800000">
              <a:off x="9828754" y="4719745"/>
              <a:ext cx="1298732" cy="671239"/>
            </a:xfrm>
            <a:prstGeom prst="bentUpArrow">
              <a:avLst>
                <a:gd name="adj1" fmla="val 17813"/>
                <a:gd name="adj2" fmla="val 14849"/>
                <a:gd name="adj3" fmla="val 19156"/>
              </a:avLst>
            </a:prstGeom>
            <a:gradFill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23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1224264" name="Рисунок 82122426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2163" y="1800225"/>
            <a:ext cx="5850346" cy="3456086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372391621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40088"/>
            <a:ext cx="7272387" cy="698492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Корректировка лимитов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endParaRPr lang="ru-RU" sz="1600" b="0" i="0" u="none" strike="noStrike" cap="none" spc="0" dirty="0">
              <a:solidFill>
                <a:srgbClr val="808080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92634375"/>
              </p:ext>
            </p:extLst>
          </p:nvPr>
        </p:nvGraphicFramePr>
        <p:xfrm>
          <a:off x="6820367" y="2592015"/>
          <a:ext cx="4339758" cy="173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2391621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40088"/>
            <a:ext cx="7272387" cy="698492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Корректировка лимитов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endParaRPr lang="ru-RU" sz="1600" b="0" i="0" u="none" strike="noStrike" cap="none" spc="0" dirty="0">
              <a:solidFill>
                <a:srgbClr val="808080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38739521"/>
              </p:ext>
            </p:extLst>
          </p:nvPr>
        </p:nvGraphicFramePr>
        <p:xfrm>
          <a:off x="5904260" y="1655911"/>
          <a:ext cx="4238306" cy="142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91318" y="1696175"/>
            <a:ext cx="4842662" cy="2696040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904260" y="3203707"/>
            <a:ext cx="5255865" cy="2916106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88" y="4536281"/>
            <a:ext cx="1583532" cy="158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4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6194645" name="Блок-схема: документ 1453712941"/>
          <p:cNvSpPr/>
          <p:nvPr/>
        </p:nvSpPr>
        <p:spPr bwMode="auto">
          <a:xfrm rot="5399909">
            <a:off x="7462659" y="2408918"/>
            <a:ext cx="6445247" cy="1660070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02563353" name="TextBox 1065241499"/>
          <p:cNvSpPr txBox="1"/>
          <p:nvPr/>
        </p:nvSpPr>
        <p:spPr bwMode="auto">
          <a:xfrm>
            <a:off x="796761" y="1807291"/>
            <a:ext cx="3306928" cy="21552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01.</a:t>
            </a:r>
            <a:endParaRPr lang="ru-RU" dirty="0"/>
          </a:p>
          <a:p>
            <a:pPr>
              <a:lnSpc>
                <a:spcPct val="114999"/>
              </a:lnSpc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Увеличение </a:t>
            </a:r>
            <a:endParaRPr dirty="0"/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Лимит бюджета по аналитикам, указанным в строке «Требуется обеспечить», будет увеличен без соответствующего уменьшения других лимитов</a:t>
            </a: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6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909532659" name="TextBox 602501214"/>
          <p:cNvSpPr txBox="1"/>
          <p:nvPr/>
        </p:nvSpPr>
        <p:spPr bwMode="auto">
          <a:xfrm>
            <a:off x="2519884" y="4104183"/>
            <a:ext cx="3995809" cy="164064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03.</a:t>
            </a:r>
            <a:endParaRPr lang="ru-RU" dirty="0"/>
          </a:p>
          <a:p>
            <a:pPr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Перенос</a:t>
            </a: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Лимит бюджета по аналитикам, указанным в строке «Требуется обеспечить», будет изменен за счет уменьшения других лимитов</a:t>
            </a:r>
            <a:endParaRPr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69859332" name="TextBox 1457621278"/>
          <p:cNvSpPr txBox="1"/>
          <p:nvPr/>
        </p:nvSpPr>
        <p:spPr bwMode="auto">
          <a:xfrm>
            <a:off x="4536108" y="1807291"/>
            <a:ext cx="3727282" cy="192559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02.</a:t>
            </a:r>
            <a:endParaRPr lang="ru-RU" dirty="0"/>
          </a:p>
          <a:p>
            <a:pPr>
              <a:lnSpc>
                <a:spcPct val="114999"/>
              </a:lnSpc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Уменьшение</a:t>
            </a:r>
            <a:endParaRPr lang="ru-RU" sz="1600" dirty="0">
              <a:solidFill>
                <a:schemeClr val="accent4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Лимит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бюджета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по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аналитикам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,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указанным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в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строке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«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Требуется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обеспечить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»,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будет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уменьшен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без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соответствующего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увеличения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других</a:t>
            </a:r>
            <a:r>
              <a:rPr lang="en-US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лимитов</a:t>
            </a:r>
            <a:endParaRPr sz="16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937292803" name="Заголовок 1"/>
          <p:cNvSpPr>
            <a:spLocks noGrp="1"/>
          </p:cNvSpPr>
          <p:nvPr/>
        </p:nvSpPr>
        <p:spPr bwMode="auto">
          <a:xfrm>
            <a:off x="1800225" y="431800"/>
            <a:ext cx="7684965" cy="740147"/>
          </a:xfrm>
        </p:spPr>
        <p:txBody>
          <a:bodyPr vert="horz" wrap="square" lIns="91431" tIns="45713" rIns="91431" bIns="45713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Режимы обеспечения лимитов</a:t>
            </a: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16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Корректировка поддерживает следующие виды изменений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86" y="2929520"/>
            <a:ext cx="2984389" cy="1678719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5173216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31800"/>
            <a:ext cx="9432329" cy="927791"/>
          </a:xfrm>
        </p:spPr>
        <p:txBody>
          <a:bodyPr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Новые возможности в механизме резервирования 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56157135"/>
              </p:ext>
            </p:extLst>
          </p:nvPr>
        </p:nvGraphicFramePr>
        <p:xfrm>
          <a:off x="800553" y="1800225"/>
          <a:ext cx="10361159" cy="352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59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324384-833C-4281-9FA5-23B7A5E47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8324384-833C-4281-9FA5-23B7A5E47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AF0753-6D11-4B40-B3F8-708F7CAE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C1AF0753-6D11-4B40-B3F8-708F7CAEB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7EC4D3-4A6F-409B-A33B-98162B09D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347EC4D3-4A6F-409B-A33B-98162B09D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B57D52-CF7D-44AB-86A0-B1CA16830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E7B57D52-CF7D-44AB-86A0-B1CA16830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2DEF57-B038-4BC3-980C-CA4FD5384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6D2DEF57-B038-4BC3-980C-CA4FD5384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A54EE2-F522-4550-B070-6AD421573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BA54EE2-F522-4550-B070-6AD421573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6E7C1E-CC61-4F9E-B4AA-76ED049EB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DF6E7C1E-CC61-4F9E-B4AA-76ED049EB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884319855"/>
          <p:cNvSpPr/>
          <p:nvPr/>
        </p:nvSpPr>
        <p:spPr bwMode="auto">
          <a:xfrm rot="5399909">
            <a:off x="7405911" y="2352169"/>
            <a:ext cx="6445247" cy="1773570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70990303" name="Заголовок 1"/>
          <p:cNvSpPr>
            <a:spLocks noGrp="1"/>
          </p:cNvSpPr>
          <p:nvPr>
            <p:ph type="title"/>
          </p:nvPr>
        </p:nvSpPr>
        <p:spPr bwMode="auto">
          <a:xfrm>
            <a:off x="1812096" y="431800"/>
            <a:ext cx="9380815" cy="663661"/>
          </a:xfrm>
        </p:spPr>
        <p:txBody>
          <a:bodyPr vertOverflow="overflow" horzOverflow="overflow" vert="horz" wrap="square" lIns="91431" tIns="45715" rIns="91431" bIns="45715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2E343B"/>
                </a:solidFill>
                <a:latin typeface="Arial"/>
              </a:rPr>
              <a:t>Резервирование в договоре</a:t>
            </a:r>
            <a:br>
              <a:rPr lang="ru-RU" sz="2800" b="1" dirty="0">
                <a:solidFill>
                  <a:srgbClr val="2E343B"/>
                </a:solidFill>
                <a:latin typeface="Arial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Выбор подхода к формированию резервов по договору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cxnSp>
        <p:nvCxnSpPr>
          <p:cNvPr id="409897483" name="Прямая соединительная линия 409897482"/>
          <p:cNvCxnSpPr>
            <a:cxnSpLocks/>
          </p:cNvCxnSpPr>
          <p:nvPr/>
        </p:nvCxnSpPr>
        <p:spPr bwMode="auto">
          <a:xfrm rot="10799989" flipV="1">
            <a:off x="7713962" y="1130933"/>
            <a:ext cx="3192263" cy="909042"/>
          </a:xfrm>
          <a:prstGeom prst="line">
            <a:avLst/>
          </a:prstGeom>
          <a:solidFill>
            <a:srgbClr val="00FF00">
              <a:alpha val="75000"/>
            </a:srgbClr>
          </a:solidFill>
          <a:ln>
            <a:noFill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35038758"/>
              </p:ext>
            </p:extLst>
          </p:nvPr>
        </p:nvGraphicFramePr>
        <p:xfrm>
          <a:off x="-144412" y="1510954"/>
          <a:ext cx="7704856" cy="415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5757" y="1942157"/>
            <a:ext cx="2882106" cy="2882106"/>
          </a:xfrm>
          <a:prstGeom prst="round2Diag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21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9"/>
          <a:stretch/>
        </p:blipFill>
        <p:spPr>
          <a:xfrm>
            <a:off x="1662499" y="4307250"/>
            <a:ext cx="2297545" cy="1812563"/>
          </a:xfrm>
          <a:prstGeom prst="rect">
            <a:avLst/>
          </a:prstGeom>
        </p:spPr>
      </p:pic>
      <p:sp>
        <p:nvSpPr>
          <p:cNvPr id="1192535746" name="Блок-схема: документ 1192535745"/>
          <p:cNvSpPr/>
          <p:nvPr/>
        </p:nvSpPr>
        <p:spPr bwMode="auto">
          <a:xfrm rot="5399976">
            <a:off x="7462661" y="2408920"/>
            <a:ext cx="6445249" cy="1660072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55173216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43989"/>
            <a:ext cx="8298534" cy="707865"/>
          </a:xfrm>
        </p:spPr>
        <p:txBody>
          <a:bodyPr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Настройки</a:t>
            </a: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 бюджетного контроля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Использование АРМ Управление лимитами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4476300"/>
              </p:ext>
            </p:extLst>
          </p:nvPr>
        </p:nvGraphicFramePr>
        <p:xfrm>
          <a:off x="5976268" y="1756831"/>
          <a:ext cx="4608512" cy="421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484155913"/>
              </p:ext>
            </p:extLst>
          </p:nvPr>
        </p:nvGraphicFramePr>
        <p:xfrm>
          <a:off x="797232" y="1812563"/>
          <a:ext cx="4248472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3359" y="2298998"/>
            <a:ext cx="8388553" cy="378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013E-7 2.40568E-6 L -0.07538 2.4056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884319855"/>
          <p:cNvSpPr/>
          <p:nvPr/>
        </p:nvSpPr>
        <p:spPr bwMode="auto">
          <a:xfrm rot="5399909">
            <a:off x="7405911" y="2352169"/>
            <a:ext cx="6445247" cy="1773570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70990303" name="Заголовок 1"/>
          <p:cNvSpPr>
            <a:spLocks noGrp="1"/>
          </p:cNvSpPr>
          <p:nvPr>
            <p:ph type="title"/>
          </p:nvPr>
        </p:nvSpPr>
        <p:spPr bwMode="auto">
          <a:xfrm>
            <a:off x="1812096" y="431800"/>
            <a:ext cx="9380815" cy="663661"/>
          </a:xfrm>
        </p:spPr>
        <p:txBody>
          <a:bodyPr vertOverflow="overflow" horzOverflow="overflow" vert="horz" wrap="square" lIns="91431" tIns="45715" rIns="91431" bIns="45715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2E343B"/>
                </a:solidFill>
                <a:latin typeface="Arial"/>
              </a:rPr>
              <a:t>Резервирование в договоре</a:t>
            </a:r>
            <a:br>
              <a:rPr lang="ru-RU" sz="2800" b="1" dirty="0">
                <a:solidFill>
                  <a:srgbClr val="2E343B"/>
                </a:solidFill>
                <a:latin typeface="Arial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Выбор подхода к формированию резервов по договору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cxnSp>
        <p:nvCxnSpPr>
          <p:cNvPr id="409897483" name="Прямая соединительная линия 409897482"/>
          <p:cNvCxnSpPr>
            <a:cxnSpLocks/>
          </p:cNvCxnSpPr>
          <p:nvPr/>
        </p:nvCxnSpPr>
        <p:spPr bwMode="auto">
          <a:xfrm rot="10799989" flipV="1">
            <a:off x="7713962" y="1130933"/>
            <a:ext cx="3192263" cy="909042"/>
          </a:xfrm>
          <a:prstGeom prst="line">
            <a:avLst/>
          </a:prstGeom>
          <a:solidFill>
            <a:srgbClr val="00FF00">
              <a:alpha val="75000"/>
            </a:srgbClr>
          </a:solidFill>
          <a:ln>
            <a:noFill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5280815"/>
              </p:ext>
            </p:extLst>
          </p:nvPr>
        </p:nvGraphicFramePr>
        <p:xfrm>
          <a:off x="503660" y="1540196"/>
          <a:ext cx="6330162" cy="408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8235" y="2008382"/>
            <a:ext cx="5471889" cy="3960950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40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884319855"/>
          <p:cNvSpPr/>
          <p:nvPr/>
        </p:nvSpPr>
        <p:spPr bwMode="auto">
          <a:xfrm rot="5399909">
            <a:off x="7405911" y="2352169"/>
            <a:ext cx="6445247" cy="1773570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70990303" name="Заголовок 1"/>
          <p:cNvSpPr>
            <a:spLocks noGrp="1"/>
          </p:cNvSpPr>
          <p:nvPr>
            <p:ph type="title"/>
          </p:nvPr>
        </p:nvSpPr>
        <p:spPr bwMode="auto">
          <a:xfrm>
            <a:off x="1812096" y="431800"/>
            <a:ext cx="9380815" cy="663661"/>
          </a:xfrm>
        </p:spPr>
        <p:txBody>
          <a:bodyPr vertOverflow="overflow" horzOverflow="overflow" vert="horz" wrap="square" lIns="91431" tIns="45715" rIns="91431" bIns="45715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2E343B"/>
                </a:solidFill>
                <a:latin typeface="Arial"/>
              </a:rPr>
              <a:t>Резервирование в договоре</a:t>
            </a:r>
            <a:br>
              <a:rPr lang="ru-RU" sz="2800" b="1" dirty="0">
                <a:solidFill>
                  <a:srgbClr val="2E343B"/>
                </a:solidFill>
                <a:latin typeface="Arial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Выбор подхода к формированию резервов по договору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</a:b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cxnSp>
        <p:nvCxnSpPr>
          <p:cNvPr id="409897483" name="Прямая соединительная линия 409897482"/>
          <p:cNvCxnSpPr>
            <a:cxnSpLocks/>
          </p:cNvCxnSpPr>
          <p:nvPr/>
        </p:nvCxnSpPr>
        <p:spPr bwMode="auto">
          <a:xfrm rot="10799989" flipV="1">
            <a:off x="7713962" y="1130933"/>
            <a:ext cx="3192263" cy="909042"/>
          </a:xfrm>
          <a:prstGeom prst="line">
            <a:avLst/>
          </a:prstGeom>
          <a:solidFill>
            <a:srgbClr val="00FF00">
              <a:alpha val="75000"/>
            </a:srgbClr>
          </a:solidFill>
          <a:ln>
            <a:noFill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5237341"/>
              </p:ext>
            </p:extLst>
          </p:nvPr>
        </p:nvGraphicFramePr>
        <p:xfrm>
          <a:off x="503660" y="1511895"/>
          <a:ext cx="6330162" cy="408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701705" y="2016125"/>
            <a:ext cx="5458419" cy="3914784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584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884319855"/>
          <p:cNvSpPr/>
          <p:nvPr/>
        </p:nvSpPr>
        <p:spPr bwMode="auto">
          <a:xfrm rot="5399909">
            <a:off x="7405911" y="2352169"/>
            <a:ext cx="6445247" cy="1773570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70990303" name="Заголовок 1"/>
          <p:cNvSpPr>
            <a:spLocks noGrp="1"/>
          </p:cNvSpPr>
          <p:nvPr>
            <p:ph type="title"/>
          </p:nvPr>
        </p:nvSpPr>
        <p:spPr bwMode="auto">
          <a:xfrm>
            <a:off x="1812096" y="431800"/>
            <a:ext cx="9380815" cy="663661"/>
          </a:xfrm>
        </p:spPr>
        <p:txBody>
          <a:bodyPr vertOverflow="overflow" horzOverflow="overflow" vert="horz" wrap="square" lIns="91431" tIns="45715" rIns="91431" bIns="45715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2E343B"/>
                </a:solidFill>
                <a:latin typeface="Arial"/>
              </a:rPr>
              <a:t>Резервирование в договоре</a:t>
            </a:r>
            <a:br>
              <a:rPr lang="ru-RU" sz="2800" b="1" dirty="0">
                <a:solidFill>
                  <a:srgbClr val="2E343B"/>
                </a:solidFill>
                <a:latin typeface="Arial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Выбор подхода к формированию резервов по договору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cxnSp>
        <p:nvCxnSpPr>
          <p:cNvPr id="409897483" name="Прямая соединительная линия 409897482"/>
          <p:cNvCxnSpPr>
            <a:cxnSpLocks/>
          </p:cNvCxnSpPr>
          <p:nvPr/>
        </p:nvCxnSpPr>
        <p:spPr bwMode="auto">
          <a:xfrm rot="10799989" flipV="1">
            <a:off x="7713962" y="1130933"/>
            <a:ext cx="3192263" cy="909042"/>
          </a:xfrm>
          <a:prstGeom prst="line">
            <a:avLst/>
          </a:prstGeom>
          <a:solidFill>
            <a:srgbClr val="00FF00">
              <a:alpha val="75000"/>
            </a:srgbClr>
          </a:solidFill>
          <a:ln>
            <a:noFill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9643839"/>
              </p:ext>
            </p:extLst>
          </p:nvPr>
        </p:nvGraphicFramePr>
        <p:xfrm>
          <a:off x="792162" y="1655912"/>
          <a:ext cx="477804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819460" y="2016125"/>
            <a:ext cx="5336015" cy="4103688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382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0167895" name="Блок-схема: документ 1453712941"/>
          <p:cNvSpPr/>
          <p:nvPr/>
        </p:nvSpPr>
        <p:spPr bwMode="auto">
          <a:xfrm rot="5399942">
            <a:off x="7462660" y="2408919"/>
            <a:ext cx="6445248" cy="1660071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12208787" name="TextBox 1065241499"/>
          <p:cNvSpPr txBox="1"/>
          <p:nvPr/>
        </p:nvSpPr>
        <p:spPr bwMode="auto">
          <a:xfrm>
            <a:off x="787965" y="1793421"/>
            <a:ext cx="3315724" cy="245791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01.</a:t>
            </a:r>
            <a:endParaRPr lang="ru-RU" dirty="0"/>
          </a:p>
          <a:p>
            <a:pPr>
              <a:lnSpc>
                <a:spcPct val="114999"/>
              </a:lnSpc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Поставок и расчетов 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Добавляются графики поставок и расчетов. График расчетов заполняется по данным графика поставок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Лимиты контролируются только по графику расчетов </a:t>
            </a:r>
            <a:r>
              <a:rPr lang="en-US" sz="14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по</a:t>
            </a:r>
            <a:r>
              <a:rPr lang="en-US" sz="14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14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виду бюджета </a:t>
            </a:r>
            <a:r>
              <a:rPr lang="en-US" sz="14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БДДС и БДР</a:t>
            </a:r>
            <a:endParaRPr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6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07359604" name="TextBox 602501214"/>
          <p:cNvSpPr txBox="1"/>
          <p:nvPr/>
        </p:nvSpPr>
        <p:spPr bwMode="auto">
          <a:xfrm>
            <a:off x="780665" y="4098631"/>
            <a:ext cx="3323024" cy="195290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03.</a:t>
            </a:r>
            <a:endParaRPr lang="ru-RU" dirty="0"/>
          </a:p>
          <a:p>
            <a:pPr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Резервирования</a:t>
            </a:r>
            <a:endParaRPr lang="ru-RU" sz="16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Добавляется таблица для установления плановых периодов под исполнение договора под разные виды бюджета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Лимиты контролируются по виду бюджета БДДС и/или БДР</a:t>
            </a:r>
            <a:endParaRPr lang="ru-RU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839696200" name="TextBox 1457621278"/>
          <p:cNvSpPr txBox="1"/>
          <p:nvPr/>
        </p:nvSpPr>
        <p:spPr bwMode="auto">
          <a:xfrm>
            <a:off x="4538879" y="1793421"/>
            <a:ext cx="3741645" cy="17691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02.</a:t>
            </a:r>
            <a:endParaRPr lang="ru-RU" dirty="0"/>
          </a:p>
          <a:p>
            <a:pPr>
              <a:lnSpc>
                <a:spcPct val="114999"/>
              </a:lnSpc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Только расчетов</a:t>
            </a:r>
            <a:endParaRPr lang="ru-RU" sz="16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Добавляется только график расчетов. Заполняется от начала договора, по дате аванса или вручную 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Лимиты контролируются </a:t>
            </a:r>
            <a:r>
              <a:rPr lang="en-US" sz="1400" b="0" i="0" u="none" strike="noStrike" cap="none" spc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по</a:t>
            </a:r>
            <a:r>
              <a:rPr lang="en-US" sz="14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14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виду бюджета </a:t>
            </a:r>
            <a:r>
              <a:rPr lang="en-US" sz="14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БДДС и</a:t>
            </a:r>
            <a:r>
              <a:rPr lang="ru-RU" sz="14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/или</a:t>
            </a:r>
            <a:r>
              <a:rPr lang="en-US" sz="14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БДР</a:t>
            </a:r>
            <a:endParaRPr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44789768" name="TextBox 1234729608"/>
          <p:cNvSpPr txBox="1"/>
          <p:nvPr/>
        </p:nvSpPr>
        <p:spPr bwMode="auto">
          <a:xfrm>
            <a:off x="4536109" y="4108046"/>
            <a:ext cx="3744416" cy="10762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04.</a:t>
            </a:r>
            <a:endParaRPr lang="ru-RU" dirty="0"/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&lt;</a:t>
            </a: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Нет графика</a:t>
            </a:r>
            <a:r>
              <a:rPr lang="en-US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&gt;</a:t>
            </a:r>
            <a:endParaRPr lang="ru-RU" sz="1600" dirty="0">
              <a:solidFill>
                <a:schemeClr val="accent4"/>
              </a:solidFill>
            </a:endParaRPr>
          </a:p>
          <a:p>
            <a:pPr marL="285750" marR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Если график не применяется, то контроль лимитов и резервов не осуществляется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346523501" name="Заголовок 1"/>
          <p:cNvSpPr>
            <a:spLocks noGrp="1"/>
          </p:cNvSpPr>
          <p:nvPr/>
        </p:nvSpPr>
        <p:spPr bwMode="auto">
          <a:xfrm>
            <a:off x="1784247" y="440088"/>
            <a:ext cx="6506784" cy="930270"/>
          </a:xfrm>
        </p:spPr>
        <p:txBody>
          <a:bodyPr vert="horz" wrap="square" lIns="91431" tIns="45714" rIns="91431" bIns="45714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Режимы используемого графика</a:t>
            </a: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1600" b="0" i="0" u="none" strike="noStrike" cap="none" spc="0" dirty="0">
                <a:solidFill>
                  <a:srgbClr val="323537"/>
                </a:solidFill>
                <a:latin typeface="Calibri Light"/>
                <a:ea typeface="Calibri Light"/>
                <a:cs typeface="Calibri Light"/>
              </a:rPr>
              <a:t>Выбор стратегии планирования договора является опциональным и зависит от режима используемого графика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82" y="1942157"/>
            <a:ext cx="2882106" cy="2882106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0193065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31800"/>
            <a:ext cx="7272387" cy="539853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Пример графика поставок и расчетов</a:t>
            </a: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2922243"/>
              </p:ext>
            </p:extLst>
          </p:nvPr>
        </p:nvGraphicFramePr>
        <p:xfrm>
          <a:off x="792163" y="2088257"/>
          <a:ext cx="4608512" cy="158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32305068"/>
              </p:ext>
            </p:extLst>
          </p:nvPr>
        </p:nvGraphicFramePr>
        <p:xfrm>
          <a:off x="792163" y="4104183"/>
          <a:ext cx="4608512" cy="139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616228" y="4103688"/>
            <a:ext cx="5538356" cy="1639567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228" y="2087959"/>
            <a:ext cx="5543896" cy="1692724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0193065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46600"/>
            <a:ext cx="7344395" cy="468655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Пример графика только расчетов</a:t>
            </a: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194680"/>
              </p:ext>
            </p:extLst>
          </p:nvPr>
        </p:nvGraphicFramePr>
        <p:xfrm>
          <a:off x="6696100" y="1943943"/>
          <a:ext cx="4464025" cy="151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92163" y="1978066"/>
            <a:ext cx="5760169" cy="2525470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544220" y="4103688"/>
            <a:ext cx="4248472" cy="1767190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308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0193065" name="Заголовок 1"/>
          <p:cNvSpPr>
            <a:spLocks noGrp="1"/>
          </p:cNvSpPr>
          <p:nvPr>
            <p:ph type="title"/>
          </p:nvPr>
        </p:nvSpPr>
        <p:spPr bwMode="auto">
          <a:xfrm>
            <a:off x="1812268" y="446600"/>
            <a:ext cx="7176813" cy="468655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Пример графика резервирования</a:t>
            </a: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8211381"/>
              </p:ext>
            </p:extLst>
          </p:nvPr>
        </p:nvGraphicFramePr>
        <p:xfrm>
          <a:off x="826439" y="1439887"/>
          <a:ext cx="5293845" cy="151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92163" y="3240088"/>
            <a:ext cx="10366134" cy="2249012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644142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819589" name="Блок-схема: документ 958261599"/>
          <p:cNvSpPr/>
          <p:nvPr/>
        </p:nvSpPr>
        <p:spPr bwMode="auto">
          <a:xfrm rot="5399875" flipH="1">
            <a:off x="7462658" y="2392610"/>
            <a:ext cx="6445246" cy="1660069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73041219" name="Заголовок 1"/>
          <p:cNvSpPr>
            <a:spLocks noGrp="1"/>
          </p:cNvSpPr>
          <p:nvPr/>
        </p:nvSpPr>
        <p:spPr bwMode="auto">
          <a:xfrm>
            <a:off x="1800225" y="431800"/>
            <a:ext cx="8102070" cy="624500"/>
          </a:xfrm>
        </p:spPr>
        <p:txBody>
          <a:bodyPr vertOverflow="overflow" horzOverflow="overflow" vert="horz" wrap="square" lIns="91431" tIns="45711" rIns="91431" bIns="45711" numCol="1" spcCol="0" rtlCol="0" fromWordArt="0" anchor="ctr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Резервирование в заказах и накладных</a:t>
            </a:r>
            <a:endParaRPr lang="ru-RU" sz="2900" b="1" i="0" u="none" strike="noStrike" cap="none" spc="0" dirty="0">
              <a:solidFill>
                <a:srgbClr val="2E343B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69730" y="1800111"/>
            <a:ext cx="5235076" cy="1656000"/>
            <a:chOff x="1534745" y="2612795"/>
            <a:chExt cx="5235076" cy="1656000"/>
          </a:xfrm>
          <a:effectLst/>
        </p:grpSpPr>
        <p:sp>
          <p:nvSpPr>
            <p:cNvPr id="14" name="Прямоугольник 13"/>
            <p:cNvSpPr/>
            <p:nvPr/>
          </p:nvSpPr>
          <p:spPr bwMode="auto">
            <a:xfrm>
              <a:off x="1534745" y="2612795"/>
              <a:ext cx="5235076" cy="1656000"/>
            </a:xfrm>
            <a:prstGeom prst="rect">
              <a:avLst/>
            </a:prstGeom>
            <a:noFill/>
            <a:ln>
              <a:solidFill>
                <a:srgbClr val="CB7950"/>
              </a:solidFill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567462" y="2754016"/>
              <a:ext cx="5053126" cy="1484658"/>
              <a:chOff x="2793459" y="3367126"/>
              <a:chExt cx="5053126" cy="148465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793459" y="3367126"/>
                <a:ext cx="163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dirty="0">
                    <a:solidFill>
                      <a:srgbClr val="FC846B"/>
                    </a:solidFill>
                  </a:rPr>
                  <a:t>По договору</a:t>
                </a:r>
              </a:p>
            </p:txBody>
          </p:sp>
          <p:sp>
            <p:nvSpPr>
              <p:cNvPr id="17" name="Прямоугольник 19"/>
              <p:cNvSpPr>
                <a:spLocks noChangeArrowheads="1"/>
              </p:cNvSpPr>
              <p:nvPr/>
            </p:nvSpPr>
            <p:spPr bwMode="auto">
              <a:xfrm>
                <a:off x="2910746" y="3797355"/>
                <a:ext cx="1296144" cy="574675"/>
              </a:xfrm>
              <a:prstGeom prst="rect">
                <a:avLst/>
              </a:prstGeom>
              <a:solidFill>
                <a:srgbClr val="CB7950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Договор</a:t>
                </a:r>
                <a:endPara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18" name="Прямая со стрелкой 61"/>
              <p:cNvCxnSpPr>
                <a:stCxn id="23" idx="3"/>
                <a:endCxn id="19" idx="1"/>
              </p:cNvCxnSpPr>
              <p:nvPr/>
            </p:nvCxnSpPr>
            <p:spPr bwMode="auto">
              <a:xfrm>
                <a:off x="4281507" y="4541052"/>
                <a:ext cx="1911949" cy="233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93456" y="4277109"/>
                <a:ext cx="1653129" cy="574675"/>
              </a:xfrm>
              <a:prstGeom prst="rect">
                <a:avLst/>
              </a:prstGeom>
              <a:solidFill>
                <a:srgbClr val="FF9A69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altLang="ru-RU" sz="1200" b="0" dirty="0">
                    <a:solidFill>
                      <a:schemeClr val="bg1"/>
                    </a:solidFill>
                    <a:latin typeface="Arial" charset="0"/>
                  </a:rPr>
                  <a:t>Заявка на оплату / платежные позиции</a:t>
                </a:r>
              </a:p>
            </p:txBody>
          </p:sp>
          <p:sp>
            <p:nvSpPr>
              <p:cNvPr id="20" name="Овал 19"/>
              <p:cNvSpPr/>
              <p:nvPr/>
            </p:nvSpPr>
            <p:spPr bwMode="auto">
              <a:xfrm>
                <a:off x="3956926" y="4667070"/>
                <a:ext cx="180000" cy="1800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3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21" name="Прямая со стрелкой 61"/>
              <p:cNvCxnSpPr>
                <a:stCxn id="17" idx="3"/>
                <a:endCxn id="22" idx="1"/>
              </p:cNvCxnSpPr>
              <p:nvPr/>
            </p:nvCxnSpPr>
            <p:spPr bwMode="auto">
              <a:xfrm flipV="1">
                <a:off x="4206890" y="4078052"/>
                <a:ext cx="478943" cy="6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Прямоугольник 19"/>
              <p:cNvSpPr>
                <a:spLocks noChangeArrowheads="1"/>
              </p:cNvSpPr>
              <p:nvPr/>
            </p:nvSpPr>
            <p:spPr bwMode="auto">
              <a:xfrm>
                <a:off x="4685833" y="3790714"/>
                <a:ext cx="1296144" cy="574675"/>
              </a:xfrm>
              <a:prstGeom prst="rect">
                <a:avLst/>
              </a:prstGeom>
              <a:solidFill>
                <a:srgbClr val="E78A5C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Заказ поставщику</a:t>
                </a:r>
              </a:p>
            </p:txBody>
          </p:sp>
          <p:sp>
            <p:nvSpPr>
              <p:cNvPr id="23" name="Прямоугольник 19"/>
              <p:cNvSpPr>
                <a:spLocks noChangeArrowheads="1"/>
              </p:cNvSpPr>
              <p:nvPr/>
            </p:nvSpPr>
            <p:spPr bwMode="auto">
              <a:xfrm>
                <a:off x="3417659" y="4307052"/>
                <a:ext cx="863848" cy="468000"/>
              </a:xfrm>
              <a:prstGeom prst="rect">
                <a:avLst/>
              </a:prstGeom>
              <a:solidFill>
                <a:schemeClr val="bg1"/>
              </a:solidFill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График расчетов</a:t>
                </a:r>
              </a:p>
            </p:txBody>
          </p:sp>
          <p:sp>
            <p:nvSpPr>
              <p:cNvPr id="24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93457" y="3540342"/>
                <a:ext cx="1296144" cy="574675"/>
              </a:xfrm>
              <a:prstGeom prst="rect">
                <a:avLst/>
              </a:prstGeom>
              <a:solidFill>
                <a:srgbClr val="FF9A69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ПТУ</a:t>
                </a:r>
              </a:p>
            </p:txBody>
          </p:sp>
          <p:cxnSp>
            <p:nvCxnSpPr>
              <p:cNvPr id="25" name="Прямая со стрелкой 61"/>
              <p:cNvCxnSpPr>
                <a:stCxn id="22" idx="3"/>
                <a:endCxn id="24" idx="1"/>
              </p:cNvCxnSpPr>
              <p:nvPr/>
            </p:nvCxnSpPr>
            <p:spPr bwMode="auto">
              <a:xfrm flipV="1">
                <a:off x="5981977" y="3827680"/>
                <a:ext cx="211480" cy="2503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Группа 25"/>
          <p:cNvGrpSpPr/>
          <p:nvPr/>
        </p:nvGrpSpPr>
        <p:grpSpPr>
          <a:xfrm>
            <a:off x="5926636" y="1800111"/>
            <a:ext cx="5235076" cy="1656000"/>
            <a:chOff x="1534745" y="2612795"/>
            <a:chExt cx="5235076" cy="1656000"/>
          </a:xfrm>
          <a:effectLst/>
        </p:grpSpPr>
        <p:sp>
          <p:nvSpPr>
            <p:cNvPr id="27" name="Прямоугольник 26"/>
            <p:cNvSpPr/>
            <p:nvPr/>
          </p:nvSpPr>
          <p:spPr bwMode="auto">
            <a:xfrm>
              <a:off x="1534745" y="2612795"/>
              <a:ext cx="5235076" cy="1656000"/>
            </a:xfrm>
            <a:prstGeom prst="rect">
              <a:avLst/>
            </a:prstGeom>
            <a:noFill/>
            <a:ln>
              <a:solidFill>
                <a:srgbClr val="CB7950"/>
              </a:solidFill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1567462" y="2754016"/>
              <a:ext cx="5053126" cy="1484658"/>
              <a:chOff x="2793459" y="3367126"/>
              <a:chExt cx="5053126" cy="148465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793459" y="3367126"/>
                <a:ext cx="1459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dirty="0">
                    <a:solidFill>
                      <a:srgbClr val="FC846B"/>
                    </a:solidFill>
                  </a:rPr>
                  <a:t>По заказам</a:t>
                </a:r>
              </a:p>
            </p:txBody>
          </p:sp>
          <p:sp>
            <p:nvSpPr>
              <p:cNvPr id="30" name="Прямоугольник 19"/>
              <p:cNvSpPr>
                <a:spLocks noChangeArrowheads="1"/>
              </p:cNvSpPr>
              <p:nvPr/>
            </p:nvSpPr>
            <p:spPr bwMode="auto">
              <a:xfrm>
                <a:off x="2910746" y="3797355"/>
                <a:ext cx="1296144" cy="574675"/>
              </a:xfrm>
              <a:prstGeom prst="rect">
                <a:avLst/>
              </a:prstGeom>
              <a:solidFill>
                <a:srgbClr val="CB7950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Договор</a:t>
                </a:r>
                <a:endPara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31" name="Прямая со стрелкой 61"/>
              <p:cNvCxnSpPr>
                <a:stCxn id="36" idx="3"/>
                <a:endCxn id="32" idx="1"/>
              </p:cNvCxnSpPr>
              <p:nvPr/>
            </p:nvCxnSpPr>
            <p:spPr bwMode="auto">
              <a:xfrm>
                <a:off x="5810204" y="4564446"/>
                <a:ext cx="383252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93456" y="4277109"/>
                <a:ext cx="1653129" cy="574675"/>
              </a:xfrm>
              <a:prstGeom prst="rect">
                <a:avLst/>
              </a:prstGeom>
              <a:solidFill>
                <a:srgbClr val="FF9A69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altLang="ru-RU" sz="1200" b="0" dirty="0">
                    <a:solidFill>
                      <a:schemeClr val="bg1"/>
                    </a:solidFill>
                    <a:latin typeface="Arial" charset="0"/>
                  </a:rPr>
                  <a:t>Заявка на оплату / платежные позиции</a:t>
                </a:r>
              </a:p>
            </p:txBody>
          </p:sp>
          <p:sp>
            <p:nvSpPr>
              <p:cNvPr id="33" name="Овал 32"/>
              <p:cNvSpPr/>
              <p:nvPr/>
            </p:nvSpPr>
            <p:spPr bwMode="auto">
              <a:xfrm>
                <a:off x="3956926" y="4667070"/>
                <a:ext cx="180000" cy="1800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3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4" name="Прямая со стрелкой 61"/>
              <p:cNvCxnSpPr>
                <a:stCxn id="30" idx="3"/>
                <a:endCxn id="35" idx="1"/>
              </p:cNvCxnSpPr>
              <p:nvPr/>
            </p:nvCxnSpPr>
            <p:spPr bwMode="auto">
              <a:xfrm flipV="1">
                <a:off x="4206890" y="4078052"/>
                <a:ext cx="478943" cy="6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19"/>
              <p:cNvSpPr>
                <a:spLocks noChangeArrowheads="1"/>
              </p:cNvSpPr>
              <p:nvPr/>
            </p:nvSpPr>
            <p:spPr bwMode="auto">
              <a:xfrm>
                <a:off x="4685833" y="3790714"/>
                <a:ext cx="1296144" cy="574675"/>
              </a:xfrm>
              <a:prstGeom prst="rect">
                <a:avLst/>
              </a:prstGeom>
              <a:solidFill>
                <a:srgbClr val="E78A5C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Заказ поставщику</a:t>
                </a:r>
              </a:p>
            </p:txBody>
          </p:sp>
          <p:sp>
            <p:nvSpPr>
              <p:cNvPr id="36" name="Прямоугольник 19"/>
              <p:cNvSpPr>
                <a:spLocks noChangeArrowheads="1"/>
              </p:cNvSpPr>
              <p:nvPr/>
            </p:nvSpPr>
            <p:spPr bwMode="auto">
              <a:xfrm>
                <a:off x="4946356" y="4330446"/>
                <a:ext cx="863848" cy="468000"/>
              </a:xfrm>
              <a:prstGeom prst="rect">
                <a:avLst/>
              </a:prstGeom>
              <a:solidFill>
                <a:schemeClr val="bg1"/>
              </a:solidFill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График расчетов</a:t>
                </a:r>
              </a:p>
            </p:txBody>
          </p:sp>
          <p:sp>
            <p:nvSpPr>
              <p:cNvPr id="37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93457" y="3540342"/>
                <a:ext cx="1296144" cy="574675"/>
              </a:xfrm>
              <a:prstGeom prst="rect">
                <a:avLst/>
              </a:prstGeom>
              <a:solidFill>
                <a:srgbClr val="FF9A69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ПТУ</a:t>
                </a:r>
              </a:p>
            </p:txBody>
          </p:sp>
          <p:cxnSp>
            <p:nvCxnSpPr>
              <p:cNvPr id="38" name="Прямая со стрелкой 61"/>
              <p:cNvCxnSpPr>
                <a:stCxn id="35" idx="3"/>
                <a:endCxn id="37" idx="1"/>
              </p:cNvCxnSpPr>
              <p:nvPr/>
            </p:nvCxnSpPr>
            <p:spPr bwMode="auto">
              <a:xfrm flipV="1">
                <a:off x="5981977" y="3827680"/>
                <a:ext cx="211480" cy="2503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>
            <a:off x="386079" y="3744143"/>
            <a:ext cx="5235076" cy="1656000"/>
            <a:chOff x="1534745" y="2612795"/>
            <a:chExt cx="5235076" cy="1656000"/>
          </a:xfrm>
          <a:effectLst/>
        </p:grpSpPr>
        <p:sp>
          <p:nvSpPr>
            <p:cNvPr id="40" name="Прямоугольник 39"/>
            <p:cNvSpPr/>
            <p:nvPr/>
          </p:nvSpPr>
          <p:spPr bwMode="auto">
            <a:xfrm>
              <a:off x="1534745" y="2612795"/>
              <a:ext cx="5235076" cy="1656000"/>
            </a:xfrm>
            <a:prstGeom prst="rect">
              <a:avLst/>
            </a:prstGeom>
            <a:noFill/>
            <a:ln>
              <a:solidFill>
                <a:srgbClr val="CB7950"/>
              </a:solidFill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1567462" y="2754016"/>
              <a:ext cx="5053126" cy="1484658"/>
              <a:chOff x="2793459" y="3367126"/>
              <a:chExt cx="5053126" cy="148465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793459" y="3367126"/>
                <a:ext cx="1867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dirty="0">
                    <a:solidFill>
                      <a:srgbClr val="FC846B"/>
                    </a:solidFill>
                  </a:rPr>
                  <a:t>По накладным</a:t>
                </a:r>
              </a:p>
            </p:txBody>
          </p:sp>
          <p:sp>
            <p:nvSpPr>
              <p:cNvPr id="43" name="Прямоугольник 19"/>
              <p:cNvSpPr>
                <a:spLocks noChangeArrowheads="1"/>
              </p:cNvSpPr>
              <p:nvPr/>
            </p:nvSpPr>
            <p:spPr bwMode="auto">
              <a:xfrm>
                <a:off x="2910746" y="3797355"/>
                <a:ext cx="1296144" cy="574675"/>
              </a:xfrm>
              <a:prstGeom prst="rect">
                <a:avLst/>
              </a:prstGeom>
              <a:solidFill>
                <a:srgbClr val="CB7950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Договор</a:t>
                </a:r>
                <a:endPara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4" name="Прямая со стрелкой 61"/>
              <p:cNvCxnSpPr>
                <a:stCxn id="49" idx="3"/>
                <a:endCxn id="45" idx="1"/>
              </p:cNvCxnSpPr>
              <p:nvPr/>
            </p:nvCxnSpPr>
            <p:spPr bwMode="auto">
              <a:xfrm>
                <a:off x="5828447" y="4556983"/>
                <a:ext cx="365009" cy="74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93456" y="4277109"/>
                <a:ext cx="1653129" cy="574675"/>
              </a:xfrm>
              <a:prstGeom prst="rect">
                <a:avLst/>
              </a:prstGeom>
              <a:solidFill>
                <a:srgbClr val="FF9A69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altLang="ru-RU" sz="1200" b="0" dirty="0">
                    <a:solidFill>
                      <a:schemeClr val="bg1"/>
                    </a:solidFill>
                    <a:latin typeface="Arial" charset="0"/>
                  </a:rPr>
                  <a:t>Заявка на оплату / платежные позиции</a:t>
                </a:r>
              </a:p>
            </p:txBody>
          </p:sp>
          <p:sp>
            <p:nvSpPr>
              <p:cNvPr id="46" name="Овал 45"/>
              <p:cNvSpPr/>
              <p:nvPr/>
            </p:nvSpPr>
            <p:spPr bwMode="auto">
              <a:xfrm>
                <a:off x="3956926" y="4667070"/>
                <a:ext cx="180000" cy="1800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3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7" name="Прямая со стрелкой 61"/>
              <p:cNvCxnSpPr>
                <a:stCxn id="43" idx="3"/>
                <a:endCxn id="48" idx="1"/>
              </p:cNvCxnSpPr>
              <p:nvPr/>
            </p:nvCxnSpPr>
            <p:spPr bwMode="auto">
              <a:xfrm flipV="1">
                <a:off x="4206890" y="4078052"/>
                <a:ext cx="478943" cy="6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Прямоугольник 19"/>
              <p:cNvSpPr>
                <a:spLocks noChangeArrowheads="1"/>
              </p:cNvSpPr>
              <p:nvPr/>
            </p:nvSpPr>
            <p:spPr bwMode="auto">
              <a:xfrm>
                <a:off x="4685833" y="3790714"/>
                <a:ext cx="1296144" cy="574675"/>
              </a:xfrm>
              <a:prstGeom prst="rect">
                <a:avLst/>
              </a:prstGeom>
              <a:solidFill>
                <a:srgbClr val="E78A5C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ПТУ</a:t>
                </a:r>
              </a:p>
            </p:txBody>
          </p:sp>
          <p:sp>
            <p:nvSpPr>
              <p:cNvPr id="49" name="Прямоугольник 19"/>
              <p:cNvSpPr>
                <a:spLocks noChangeArrowheads="1"/>
              </p:cNvSpPr>
              <p:nvPr/>
            </p:nvSpPr>
            <p:spPr bwMode="auto">
              <a:xfrm>
                <a:off x="4964599" y="4322983"/>
                <a:ext cx="863848" cy="468000"/>
              </a:xfrm>
              <a:prstGeom prst="rect">
                <a:avLst/>
              </a:prstGeom>
              <a:solidFill>
                <a:schemeClr val="bg1"/>
              </a:solidFill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График расчетов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5926637" y="3744143"/>
            <a:ext cx="5235076" cy="1656000"/>
            <a:chOff x="1534745" y="2612795"/>
            <a:chExt cx="5235076" cy="1656000"/>
          </a:xfrm>
          <a:effectLst/>
        </p:grpSpPr>
        <p:sp>
          <p:nvSpPr>
            <p:cNvPr id="51" name="Прямоугольник 50"/>
            <p:cNvSpPr/>
            <p:nvPr/>
          </p:nvSpPr>
          <p:spPr bwMode="auto">
            <a:xfrm>
              <a:off x="1534745" y="2612795"/>
              <a:ext cx="5235076" cy="1656000"/>
            </a:xfrm>
            <a:prstGeom prst="rect">
              <a:avLst/>
            </a:prstGeom>
            <a:noFill/>
            <a:ln>
              <a:solidFill>
                <a:srgbClr val="CB7950"/>
              </a:solidFill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1567462" y="2754016"/>
              <a:ext cx="5053126" cy="1484658"/>
              <a:chOff x="2793459" y="3367126"/>
              <a:chExt cx="5053126" cy="1484658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793459" y="3367126"/>
                <a:ext cx="1459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dirty="0">
                    <a:solidFill>
                      <a:srgbClr val="FC846B"/>
                    </a:solidFill>
                  </a:rPr>
                  <a:t>По заказам</a:t>
                </a:r>
              </a:p>
            </p:txBody>
          </p:sp>
          <p:sp>
            <p:nvSpPr>
              <p:cNvPr id="54" name="Прямоугольник 19"/>
              <p:cNvSpPr>
                <a:spLocks noChangeArrowheads="1"/>
              </p:cNvSpPr>
              <p:nvPr/>
            </p:nvSpPr>
            <p:spPr bwMode="auto">
              <a:xfrm>
                <a:off x="2910746" y="3797355"/>
                <a:ext cx="1296144" cy="574675"/>
              </a:xfrm>
              <a:prstGeom prst="rect">
                <a:avLst/>
              </a:prstGeom>
              <a:solidFill>
                <a:srgbClr val="CB7950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Договор</a:t>
                </a:r>
                <a:endPara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55" name="Прямая со стрелкой 61"/>
              <p:cNvCxnSpPr>
                <a:stCxn id="60" idx="3"/>
                <a:endCxn id="56" idx="1"/>
              </p:cNvCxnSpPr>
              <p:nvPr/>
            </p:nvCxnSpPr>
            <p:spPr bwMode="auto">
              <a:xfrm>
                <a:off x="5810204" y="4564446"/>
                <a:ext cx="383252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93456" y="4277109"/>
                <a:ext cx="1653129" cy="574675"/>
              </a:xfrm>
              <a:prstGeom prst="rect">
                <a:avLst/>
              </a:prstGeom>
              <a:solidFill>
                <a:srgbClr val="FF9A69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altLang="ru-RU" sz="1200" b="0" dirty="0">
                    <a:solidFill>
                      <a:schemeClr val="bg1"/>
                    </a:solidFill>
                    <a:latin typeface="Arial" charset="0"/>
                  </a:rPr>
                  <a:t>Плановое поступление / платежные позиции</a:t>
                </a:r>
              </a:p>
            </p:txBody>
          </p:sp>
          <p:sp>
            <p:nvSpPr>
              <p:cNvPr id="57" name="Овал 56"/>
              <p:cNvSpPr/>
              <p:nvPr/>
            </p:nvSpPr>
            <p:spPr bwMode="auto">
              <a:xfrm>
                <a:off x="3956926" y="4667070"/>
                <a:ext cx="180000" cy="1800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3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58" name="Прямая со стрелкой 61"/>
              <p:cNvCxnSpPr>
                <a:stCxn id="54" idx="3"/>
                <a:endCxn id="59" idx="1"/>
              </p:cNvCxnSpPr>
              <p:nvPr/>
            </p:nvCxnSpPr>
            <p:spPr bwMode="auto">
              <a:xfrm flipV="1">
                <a:off x="4206890" y="4078052"/>
                <a:ext cx="478943" cy="6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Прямоугольник 19"/>
              <p:cNvSpPr>
                <a:spLocks noChangeArrowheads="1"/>
              </p:cNvSpPr>
              <p:nvPr/>
            </p:nvSpPr>
            <p:spPr bwMode="auto">
              <a:xfrm>
                <a:off x="4685833" y="3790714"/>
                <a:ext cx="1296144" cy="574675"/>
              </a:xfrm>
              <a:prstGeom prst="rect">
                <a:avLst/>
              </a:prstGeom>
              <a:solidFill>
                <a:srgbClr val="E78A5C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Заказ покупателя</a:t>
                </a:r>
              </a:p>
            </p:txBody>
          </p:sp>
          <p:sp>
            <p:nvSpPr>
              <p:cNvPr id="60" name="Прямоугольник 19"/>
              <p:cNvSpPr>
                <a:spLocks noChangeArrowheads="1"/>
              </p:cNvSpPr>
              <p:nvPr/>
            </p:nvSpPr>
            <p:spPr bwMode="auto">
              <a:xfrm>
                <a:off x="4946356" y="4330446"/>
                <a:ext cx="863848" cy="468000"/>
              </a:xfrm>
              <a:prstGeom prst="rect">
                <a:avLst/>
              </a:prstGeom>
              <a:solidFill>
                <a:schemeClr val="bg1"/>
              </a:solidFill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График расчетов</a:t>
                </a:r>
              </a:p>
            </p:txBody>
          </p:sp>
          <p:sp>
            <p:nvSpPr>
              <p:cNvPr id="61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93457" y="3540342"/>
                <a:ext cx="1296144" cy="574675"/>
              </a:xfrm>
              <a:prstGeom prst="rect">
                <a:avLst/>
              </a:prstGeom>
              <a:solidFill>
                <a:srgbClr val="FF9A69"/>
              </a:solidFill>
              <a:ln w="1905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1200" b="0" dirty="0">
                    <a:solidFill>
                      <a:schemeClr val="bg1"/>
                    </a:solidFill>
                  </a:rPr>
                  <a:t>РТУ</a:t>
                </a:r>
                <a:endPara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62" name="Прямая со стрелкой 61"/>
              <p:cNvCxnSpPr>
                <a:stCxn id="59" idx="3"/>
                <a:endCxn id="61" idx="1"/>
              </p:cNvCxnSpPr>
              <p:nvPr/>
            </p:nvCxnSpPr>
            <p:spPr bwMode="auto">
              <a:xfrm flipV="1">
                <a:off x="5981977" y="3827680"/>
                <a:ext cx="211480" cy="2503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6603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76499" y="126922"/>
            <a:ext cx="7379773" cy="101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900" b="1" i="0" u="none" strike="noStrike" cap="none" spc="0" dirty="0">
              <a:ln>
                <a:noFill/>
              </a:ln>
              <a:solidFill>
                <a:srgbClr val="808080">
                  <a:lumMod val="50000"/>
                </a:srgbClr>
              </a:solidFill>
              <a:latin typeface="Arial"/>
              <a:ea typeface="+mn-ea"/>
              <a:cs typeface="Arial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900" b="1" i="0" u="none" strike="noStrike" cap="none" spc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latin typeface="Arial"/>
                <a:ea typeface="Arial"/>
                <a:cs typeface="Arial"/>
              </a:rPr>
              <a:t>Узнать больше на наших ресурсах  </a:t>
            </a:r>
            <a:endParaRPr sz="2900" b="1" i="0" u="none" strike="noStrike" cap="none" spc="0" dirty="0">
              <a:ln>
                <a:noFill/>
              </a:ln>
              <a:solidFill>
                <a:srgbClr val="808080">
                  <a:lumMod val="50000"/>
                </a:srgbClr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900" b="1" i="0" u="none" strike="noStrike" cap="none" spc="0" dirty="0">
              <a:ln>
                <a:noFill/>
              </a:ln>
              <a:solidFill>
                <a:srgbClr val="808080">
                  <a:lumMod val="50000"/>
                </a:srgb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6768356" y="2675868"/>
            <a:ext cx="4152111" cy="1581131"/>
          </a:xfrm>
          <a:prstGeom prst="rect">
            <a:avLst/>
          </a:prstGeom>
          <a:noFill/>
          <a:ln>
            <a:noFill/>
          </a:ln>
        </p:spPr>
        <p:txBody>
          <a:bodyPr lIns="91418" tIns="45708" rIns="91418" bIns="45708" anchor="ctr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/>
              </a:defRPr>
            </a:lvl1pPr>
            <a:lvl2pPr marL="742950" indent="-287338">
              <a:spcBef>
                <a:spcPts val="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/>
              </a:defRPr>
            </a:lvl2pPr>
            <a:lvl3pPr marL="1144588" indent="-230188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5813" indent="-227013">
              <a:spcBef>
                <a:spcPts val="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5pPr>
            <a:lvl6pPr marL="25130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6pPr>
            <a:lvl7pPr marL="29702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7pPr>
            <a:lvl8pPr marL="34274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8pPr>
            <a:lvl9pPr marL="3884613" indent="-227013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/>
              </a:defRPr>
            </a:lvl9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Calibri Light"/>
                <a:cs typeface="Calibri Light"/>
              </a:rPr>
              <a:t>Дополнительная информация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92163" y="2016125"/>
            <a:ext cx="50944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Сайт 1С</a:t>
            </a:r>
            <a:r>
              <a:rPr lang="en-US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:ERP.</a:t>
            </a: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Управление холдингом: </a:t>
            </a:r>
            <a:r>
              <a:rPr lang="en-US" sz="14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  <a:hlinkClick r:id="rId3" tooltip="https://v8.1c.ru/cpm-erp/"/>
              </a:rPr>
              <a:t>https://v8.1c.ru/cpm-erp/</a:t>
            </a:r>
            <a:endParaRPr sz="1400" b="0" i="0" u="none" strike="noStrike" cap="none" spc="0" dirty="0">
              <a:ln>
                <a:noFill/>
              </a:ln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Презентации </a:t>
            </a:r>
            <a:r>
              <a:rPr lang="en-US" sz="14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  <a:hlinkClick r:id="rId4" tooltip="https://v8.1c.ru/cpm-erp/poleznye-materialy/presentations/"/>
              </a:rPr>
              <a:t>https://v8.1c.ru/cpm-erp/poleznye-materialy/presentations/</a:t>
            </a:r>
            <a:endParaRPr sz="1400" b="0" i="0" u="none" strike="noStrike" cap="none" spc="0" dirty="0">
              <a:ln>
                <a:noFill/>
              </a:ln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Видео: </a:t>
            </a:r>
            <a:r>
              <a:rPr lang="en-US" sz="14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  <a:hlinkClick r:id="rId5" tooltip="https://v8.1c.ru/cpm-erp/poleznye-materialy/video/"/>
              </a:rPr>
              <a:t>https://v8.1c.ru/cpm-erp/poleznye-materialy/video/</a:t>
            </a:r>
            <a:endParaRPr sz="1400" b="0" i="0" u="none" strike="noStrike" cap="none" spc="0" dirty="0">
              <a:ln>
                <a:noFill/>
              </a:ln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400" b="0" i="0" u="none" strike="noStrike" cap="none" spc="0" dirty="0">
              <a:ln>
                <a:noFill/>
              </a:ln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Сайт 1С</a:t>
            </a:r>
            <a:r>
              <a:rPr lang="en-US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:</a:t>
            </a: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Управление холдингом: </a:t>
            </a:r>
            <a:r>
              <a:rPr lang="en-US" sz="14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  <a:hlinkClick r:id="rId6" tooltip="https://v8.1c.ru/cpm/"/>
              </a:rPr>
              <a:t>https://v8.1c.ru/cpm/</a:t>
            </a:r>
            <a:endParaRPr sz="1400" b="0" i="0" u="none" strike="noStrike" cap="none" spc="0" dirty="0">
              <a:ln>
                <a:noFill/>
              </a:ln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Презентации </a:t>
            </a:r>
            <a:r>
              <a:rPr lang="en-US" sz="14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  <a:hlinkClick r:id="rId7" tooltip="https://v8.1c.ru/cpm/poleznye-materialy/presentations/"/>
              </a:rPr>
              <a:t>https://v8.1c.ru/cpm/poleznye-materialy/presentations/</a:t>
            </a:r>
            <a:endParaRPr sz="1400" b="0" i="0" u="none" strike="noStrike" cap="none" spc="0" dirty="0">
              <a:ln>
                <a:noFill/>
              </a:ln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Видео: </a:t>
            </a:r>
            <a:r>
              <a:rPr lang="en-US" sz="14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  <a:hlinkClick r:id="rId8" tooltip="https://v8.1c.ru/cpm/poleznye-materialy/video/"/>
              </a:rPr>
              <a:t>https://v8.1c.ru/cpm/poleznye-materialy/video/</a:t>
            </a: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endParaRPr sz="1400" dirty="0">
              <a:latin typeface="Calibri Light"/>
              <a:cs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400" b="0" i="0" u="none" strike="noStrike" cap="none" spc="0" dirty="0">
              <a:ln>
                <a:noFill/>
              </a:ln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Наиболее интересные внедрения: </a:t>
            </a:r>
            <a:r>
              <a:rPr lang="en-US" sz="14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  <a:hlinkClick r:id="rId9" tooltip="https://v8.1c.ru/cpm/istorii-uspekha/"/>
              </a:rPr>
              <a:t>https://v8.1c.ru/cpm/istorii-uspekha/</a:t>
            </a:r>
            <a:endParaRPr sz="1400" b="0" i="0" u="none" strike="noStrike" cap="none" spc="0" dirty="0">
              <a:ln>
                <a:noFill/>
              </a:ln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  <a:hlinkClick r:id="rId10" tooltip="https://www.youtube.com/channel/UCcqLClFBq1HOSUDEDBLygFg"/>
              </a:rPr>
              <a:t>Канал линейки продуктов «1С:Управление холдингом» на </a:t>
            </a:r>
            <a:r>
              <a:rPr lang="en-US" sz="1400" b="0" i="0" u="sng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  <a:hlinkClick r:id="rId10" tooltip="https://www.youtube.com/channel/UCcqLClFBq1HOSUDEDBLygFg"/>
              </a:rPr>
              <a:t>YouTube</a:t>
            </a:r>
            <a:endParaRPr dirty="0">
              <a:latin typeface="Calibri Light"/>
              <a:cs typeface="Calibri Light"/>
            </a:endParaRPr>
          </a:p>
        </p:txBody>
      </p:sp>
      <p:pic>
        <p:nvPicPr>
          <p:cNvPr id="1399859561" name="Рисунок 1399859560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403798" y="327508"/>
            <a:ext cx="752474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49"/>
    </mc:Choice>
    <mc:Fallback xmlns:w="http://schemas.openxmlformats.org/wordprocessingml/2006/main" xmlns:m="http://schemas.openxmlformats.org/officeDocument/2006/math" xmlns="">
      <p:transition advClick="1" advTm="55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93" y="1756198"/>
            <a:ext cx="9505056" cy="2868340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609158629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31800"/>
            <a:ext cx="8102070" cy="711835"/>
          </a:xfrm>
        </p:spPr>
        <p:txBody>
          <a:bodyPr vertOverflow="overflow" horzOverflow="overflow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Установка лимитов</a:t>
            </a:r>
            <a:b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По данным бюджетирования с помощью АРМ Управление лимитами</a:t>
            </a: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332" y="3927123"/>
            <a:ext cx="4588873" cy="2211789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423569200"/>
              </p:ext>
            </p:extLst>
          </p:nvPr>
        </p:nvGraphicFramePr>
        <p:xfrm>
          <a:off x="791692" y="4680247"/>
          <a:ext cx="4578337" cy="146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2163" y="1533133"/>
            <a:ext cx="4332947" cy="2427034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673253759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31800"/>
            <a:ext cx="8102070" cy="676252"/>
          </a:xfrm>
        </p:spPr>
        <p:txBody>
          <a:bodyPr vertOverflow="overflow" horzOverflow="overflow" vert="horz" wrap="square" lIns="91431" tIns="45714" rIns="91431" bIns="45714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900" b="1" dirty="0">
                <a:solidFill>
                  <a:srgbClr val="2E343B"/>
                </a:solidFill>
                <a:latin typeface="Arial"/>
              </a:rPr>
              <a:t>Установка лимитов</a:t>
            </a:r>
            <a:br>
              <a:rPr lang="ru-RU" sz="2900" b="1" dirty="0">
                <a:solidFill>
                  <a:srgbClr val="2E343B"/>
                </a:solidFill>
                <a:latin typeface="Arial"/>
              </a:rPr>
            </a:br>
            <a:r>
              <a:rPr lang="ru-RU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/>
                <a:ea typeface="Calibri Light"/>
                <a:cs typeface="Calibri Light"/>
              </a:rPr>
              <a:t>По данным планирования с помощью документа Операционный план</a:t>
            </a:r>
            <a:endParaRPr lang="ru-RU" sz="1600" b="0" i="0" u="none" strike="noStrike" cap="none" spc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1961886360" name="Рисунок 196188635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400675" y="3259451"/>
            <a:ext cx="5743457" cy="2860362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3602323"/>
              </p:ext>
            </p:extLst>
          </p:nvPr>
        </p:nvGraphicFramePr>
        <p:xfrm>
          <a:off x="6929084" y="1799928"/>
          <a:ext cx="4231760" cy="129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07240239"/>
              </p:ext>
            </p:extLst>
          </p:nvPr>
        </p:nvGraphicFramePr>
        <p:xfrm>
          <a:off x="777442" y="4463925"/>
          <a:ext cx="3758046" cy="16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8799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 bwMode="auto">
          <a:xfrm rot="5399976">
            <a:off x="7462661" y="2408920"/>
            <a:ext cx="6445249" cy="1660072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31103626" name="Заголовок 1"/>
          <p:cNvSpPr>
            <a:spLocks noGrp="1"/>
          </p:cNvSpPr>
          <p:nvPr>
            <p:ph type="title"/>
          </p:nvPr>
        </p:nvSpPr>
        <p:spPr bwMode="auto">
          <a:xfrm>
            <a:off x="1790607" y="431799"/>
            <a:ext cx="8102070" cy="648047"/>
          </a:xfrm>
        </p:spPr>
        <p:txBody>
          <a:bodyPr vertOverflow="overflow" horzOverflow="overflow" vert="horz" wrap="square" lIns="91431" tIns="45713" rIns="91431" bIns="45713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Анализ данных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Р</a:t>
            </a: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езультат проведения документов планирования в системе</a:t>
            </a:r>
            <a:endParaRPr dirty="0"/>
          </a:p>
        </p:txBody>
      </p:sp>
      <p:sp>
        <p:nvSpPr>
          <p:cNvPr id="1017525797" name="TextBox 2013394241"/>
          <p:cNvSpPr txBox="1"/>
          <p:nvPr/>
        </p:nvSpPr>
        <p:spPr bwMode="auto">
          <a:xfrm>
            <a:off x="792163" y="1486215"/>
            <a:ext cx="8712497" cy="6715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0" u="none" strike="noStrike" cap="none" spc="0" dirty="0">
                <a:solidFill>
                  <a:schemeClr val="bg2"/>
                </a:solidFill>
                <a:latin typeface="Calibri Light" panose="020F0302020204030204" pitchFamily="34" charset="0"/>
                <a:ea typeface="Futura PT Demi"/>
                <a:cs typeface="Calibri Light" panose="020F0302020204030204" pitchFamily="34" charset="0"/>
              </a:rPr>
              <a:t>Отчет по планам</a:t>
            </a: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ea typeface="Calibri Light"/>
                <a:cs typeface="Calibri Light" panose="020F0302020204030204" pitchFamily="34" charset="0"/>
              </a:rPr>
              <a:t> </a:t>
            </a: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позволяет проанализировать данные по установленным планам по всем аналитикам статей бюджета (в </a:t>
            </a:r>
            <a:r>
              <a:rPr lang="ru-RU" sz="1600" b="0" i="0" u="none" strike="noStrike" cap="none" spc="0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т.ч</a:t>
            </a: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контролируемым и не контролируемым)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50560315" name="Рисунок 6505603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2163" y="2159967"/>
            <a:ext cx="8712497" cy="1776443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7" name="TextBox 2013394241"/>
          <p:cNvSpPr txBox="1"/>
          <p:nvPr/>
        </p:nvSpPr>
        <p:spPr bwMode="auto">
          <a:xfrm>
            <a:off x="792163" y="4054973"/>
            <a:ext cx="8712497" cy="6715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0" u="none" strike="noStrike" cap="none" spc="0" dirty="0">
                <a:solidFill>
                  <a:schemeClr val="bg2"/>
                </a:solidFill>
                <a:latin typeface="Calibri Light" panose="020F0302020204030204" pitchFamily="34" charset="0"/>
                <a:ea typeface="Futura PT Demi"/>
                <a:cs typeface="Calibri Light" panose="020F0302020204030204" pitchFamily="34" charset="0"/>
              </a:rPr>
              <a:t>Отчет по лимитам </a:t>
            </a: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позволяет проанализировать данные по установленным лимитам в разрезе контролируемых аналитик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62" y="4726503"/>
            <a:ext cx="8712497" cy="1693758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28668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3712942" name="Блок-схема: документ 1453712941"/>
          <p:cNvSpPr/>
          <p:nvPr/>
        </p:nvSpPr>
        <p:spPr bwMode="auto">
          <a:xfrm rot="5399976">
            <a:off x="7462661" y="2408920"/>
            <a:ext cx="6445249" cy="1660072"/>
          </a:xfrm>
          <a:prstGeom prst="flowChartDocumen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65241500" name="TextBox 1065241499"/>
          <p:cNvSpPr txBox="1"/>
          <p:nvPr/>
        </p:nvSpPr>
        <p:spPr bwMode="auto">
          <a:xfrm>
            <a:off x="791692" y="1799927"/>
            <a:ext cx="3653209" cy="1615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Документы закупочного процесса</a:t>
            </a:r>
            <a:endParaRPr dirty="0"/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Заявка на обеспечение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Строка плана закупок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Лот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Протокол выбора победителя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Заказы поставщикам</a:t>
            </a:r>
          </a:p>
        </p:txBody>
      </p:sp>
      <p:sp>
        <p:nvSpPr>
          <p:cNvPr id="602501215" name="TextBox 602501214"/>
          <p:cNvSpPr txBox="1"/>
          <p:nvPr/>
        </p:nvSpPr>
        <p:spPr bwMode="auto">
          <a:xfrm>
            <a:off x="5400675" y="1804812"/>
            <a:ext cx="3669432" cy="256788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4"/>
                </a:solidFill>
              </a:rPr>
              <a:t>Договоры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Аккредитивы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Банковские гарантии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Валютные и процентные свопы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Депозиты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Договоры с поставщиками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Кредиты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Лизинг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Форварды</a:t>
            </a:r>
          </a:p>
          <a:p>
            <a:pPr>
              <a:defRPr/>
            </a:pP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457621279" name="TextBox 1457621278"/>
          <p:cNvSpPr txBox="1"/>
          <p:nvPr/>
        </p:nvSpPr>
        <p:spPr bwMode="auto">
          <a:xfrm>
            <a:off x="792163" y="4304874"/>
            <a:ext cx="3925409" cy="180382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1600" b="1" i="0" u="none" strike="noStrike" cap="none" spc="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Документы планирования</a:t>
            </a:r>
          </a:p>
          <a:p>
            <a:pPr>
              <a:lnSpc>
                <a:spcPct val="114999"/>
              </a:lnSpc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Резервирование планов и лимитов</a:t>
            </a:r>
          </a:p>
          <a:p>
            <a:pPr>
              <a:lnSpc>
                <a:spcPct val="114999"/>
              </a:lnSpc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Графики расчетов с покупателем или с поставщиками</a:t>
            </a:r>
          </a:p>
          <a:p>
            <a:pPr>
              <a:lnSpc>
                <a:spcPct val="114999"/>
              </a:lnSpc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Планируемые поступления</a:t>
            </a:r>
          </a:p>
          <a:p>
            <a:pPr>
              <a:lnSpc>
                <a:spcPct val="114999"/>
              </a:lnSpc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Планируемые доходы</a:t>
            </a:r>
          </a:p>
        </p:txBody>
      </p:sp>
      <p:sp>
        <p:nvSpPr>
          <p:cNvPr id="1234729609" name="TextBox 1234729608"/>
          <p:cNvSpPr txBox="1"/>
          <p:nvPr/>
        </p:nvSpPr>
        <p:spPr bwMode="auto">
          <a:xfrm>
            <a:off x="5400675" y="4304874"/>
            <a:ext cx="3974243" cy="10796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4"/>
                </a:solidFill>
                <a:cs typeface="Arial"/>
              </a:rPr>
              <a:t>Различные заявки</a:t>
            </a:r>
            <a:endParaRPr lang="ru-RU" sz="16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Заявка на оплату 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Заявка на расход </a:t>
            </a: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Заявка на привлечение финансирования</a:t>
            </a:r>
          </a:p>
        </p:txBody>
      </p:sp>
      <p:sp>
        <p:nvSpPr>
          <p:cNvPr id="100441020" name="Заголовок 1"/>
          <p:cNvSpPr>
            <a:spLocks noGrp="1"/>
          </p:cNvSpPr>
          <p:nvPr/>
        </p:nvSpPr>
        <p:spPr bwMode="auto">
          <a:xfrm>
            <a:off x="1777700" y="449345"/>
            <a:ext cx="7684967" cy="702510"/>
          </a:xfr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2"/>
                </a:solidFill>
                <a:latin typeface="Futura PT Demi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Резервирование лимитов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Документами резервирования могут выступать</a:t>
            </a: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1254" y="1930730"/>
            <a:ext cx="2893533" cy="2893533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5762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5762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5762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2163" y="1550276"/>
            <a:ext cx="4575596" cy="2448867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673253759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431800"/>
            <a:ext cx="8102070" cy="676252"/>
          </a:xfrm>
        </p:spPr>
        <p:txBody>
          <a:bodyPr vertOverflow="overflow" horzOverflow="overflow" vert="horz" wrap="square" lIns="91431" tIns="45714" rIns="91431" bIns="45714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900" b="1" dirty="0">
                <a:solidFill>
                  <a:srgbClr val="2E343B"/>
                </a:solidFill>
                <a:latin typeface="Arial"/>
              </a:rPr>
              <a:t>Резервирование лимитов</a:t>
            </a:r>
            <a:br>
              <a:rPr lang="ru-RU" sz="2900" b="1" dirty="0">
                <a:solidFill>
                  <a:srgbClr val="2E343B"/>
                </a:solidFill>
                <a:latin typeface="Arial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Как правильно резервировать, чтобы никто не «съел» ваш бюджет?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164" y="3101001"/>
            <a:ext cx="6120680" cy="3018812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58650281"/>
              </p:ext>
            </p:extLst>
          </p:nvPr>
        </p:nvGraphicFramePr>
        <p:xfrm>
          <a:off x="6624340" y="1727919"/>
          <a:ext cx="453650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04" y="4319613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717845" name="Заголовок 1"/>
          <p:cNvSpPr>
            <a:spLocks noGrp="1"/>
          </p:cNvSpPr>
          <p:nvPr>
            <p:ph type="title"/>
          </p:nvPr>
        </p:nvSpPr>
        <p:spPr bwMode="auto">
          <a:xfrm>
            <a:off x="1802108" y="431800"/>
            <a:ext cx="8102070" cy="683869"/>
          </a:xfrm>
        </p:spPr>
        <p:txBody>
          <a:bodyPr vertOverflow="overflow" horzOverflow="overflow" vert="horz" wrap="square" lIns="91431" tIns="45713" rIns="91431" bIns="45713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0" u="none" strike="noStrike" cap="none" spc="0" dirty="0">
                <a:solidFill>
                  <a:srgbClr val="2E343B"/>
                </a:solidFill>
                <a:latin typeface="Arial"/>
                <a:ea typeface="Arial"/>
                <a:cs typeface="Arial"/>
              </a:rPr>
              <a:t>Резервирование лимитов</a:t>
            </a:r>
            <a:b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</a:br>
            <a:r>
              <a:rPr lang="ru-RU" sz="1600" b="0" i="0" u="none" strike="noStrike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</a:rPr>
              <a:t>Анализ данных: результат проведения документа в системе</a:t>
            </a:r>
            <a:endParaRPr dirty="0"/>
          </a:p>
        </p:txBody>
      </p:sp>
      <p:sp>
        <p:nvSpPr>
          <p:cNvPr id="515265047" name="Блок-схема: документ 515265046"/>
          <p:cNvSpPr/>
          <p:nvPr/>
        </p:nvSpPr>
        <p:spPr bwMode="auto">
          <a:xfrm flipH="1" flipV="1">
            <a:off x="46034" y="5359655"/>
            <a:ext cx="11484741" cy="1127672"/>
          </a:xfrm>
          <a:prstGeom prst="flowChartDocument">
            <a:avLst/>
          </a:prstGeom>
          <a:solidFill>
            <a:srgbClr val="FFCF4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35843124" name="Стрелка: изогнутая вверх 1662181844"/>
          <p:cNvSpPr/>
          <p:nvPr/>
        </p:nvSpPr>
        <p:spPr bwMode="auto">
          <a:xfrm>
            <a:off x="4388963" y="3497288"/>
            <a:ext cx="2663964" cy="943418"/>
          </a:xfrm>
          <a:prstGeom prst="bentUpArrow">
            <a:avLst>
              <a:gd name="adj1" fmla="val 18567"/>
              <a:gd name="adj2" fmla="val 18291"/>
              <a:gd name="adj3" fmla="val 20062"/>
            </a:avLst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826003850" name="Рисунок 182600384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032" y="1762324"/>
            <a:ext cx="11484741" cy="1702647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381670117" name="Стрелка: изогнутая вверх 1662181844"/>
          <p:cNvSpPr/>
          <p:nvPr/>
        </p:nvSpPr>
        <p:spPr bwMode="auto">
          <a:xfrm>
            <a:off x="7994482" y="3497288"/>
            <a:ext cx="2036379" cy="1689721"/>
          </a:xfrm>
          <a:prstGeom prst="bentUpArrow">
            <a:avLst>
              <a:gd name="adj1" fmla="val 9227"/>
              <a:gd name="adj2" fmla="val 9689"/>
              <a:gd name="adj3" fmla="val 10552"/>
            </a:avLst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80352101" name="TextBox 2013394241"/>
          <p:cNvSpPr txBox="1"/>
          <p:nvPr/>
        </p:nvSpPr>
        <p:spPr bwMode="auto">
          <a:xfrm>
            <a:off x="5975514" y="4649016"/>
            <a:ext cx="2154826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Тем самым уменьшая свободный остаток Лимита</a:t>
            </a:r>
            <a:endParaRPr lang="ru-RU" sz="16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204776529" name="TextBox 2013394241"/>
          <p:cNvSpPr txBox="1"/>
          <p:nvPr/>
        </p:nvSpPr>
        <p:spPr bwMode="auto">
          <a:xfrm>
            <a:off x="1353897" y="3564845"/>
            <a:ext cx="2860407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chemeClr val="accent3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В Отчете по лимитам зарезервированные суммы отображаются в колонке «Зарезервировано»</a:t>
            </a:r>
            <a:endParaRPr lang="ru-RU" sz="1600" b="0" i="0" u="none" strike="noStrike" cap="none" spc="0" dirty="0">
              <a:solidFill>
                <a:schemeClr val="accent3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274204906" name="TextBox 2013394241"/>
          <p:cNvSpPr txBox="1"/>
          <p:nvPr/>
        </p:nvSpPr>
        <p:spPr bwMode="auto">
          <a:xfrm>
            <a:off x="1353897" y="4892855"/>
            <a:ext cx="4017124" cy="579479"/>
          </a:xfrm>
          <a:prstGeom prst="rect">
            <a:avLst/>
          </a:prstGeom>
          <a:noFill/>
          <a:ln w="63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 i="0" u="none" strike="noStrike" cap="none" spc="0" dirty="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Остаток лимита = Всего лимит - Зарезервировано - Заявлено - Факт</a:t>
            </a:r>
            <a:endParaRPr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CFEB13A-67C2-421D-B8B5-CC5FF96BEEAB}"/>
  <p:tag name="GENSWF_ADVANCE_TIME" val="18.508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CFEB13A-67C2-421D-B8B5-CC5FF96BEEAB}"/>
  <p:tag name="GENSWF_ADVANCE_TIME" val="18.508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CFEB13A-67C2-421D-B8B5-CC5FF96BEEAB}"/>
  <p:tag name="GENSWF_ADVANCE_TIME" val="18.508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CFEB13A-67C2-421D-B8B5-CC5FF96BEEAB}"/>
  <p:tag name="GENSWF_ADVANCE_TIME" val="18.508"/>
  <p:tag name="ISPRING_CUSTOM_TIMING_US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_Специальное оформление">
      <a:majorFont>
        <a:latin typeface="Futura PT Demi"/>
        <a:ea typeface="Arial"/>
        <a:cs typeface="Arial"/>
      </a:majorFont>
      <a:minorFont>
        <a:latin typeface="Futura PT Dem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</a:spPr>
      <a:bodyPr/>
      <a:lstStyle/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5793</TotalTime>
  <Words>3741</Words>
  <Application>Microsoft Macintosh PowerPoint</Application>
  <DocSecurity>0</DocSecurity>
  <PresentationFormat>Произвольный</PresentationFormat>
  <Paragraphs>454</Paragraphs>
  <Slides>38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Futura PT Demi</vt:lpstr>
      <vt:lpstr>Times New Roman</vt:lpstr>
      <vt:lpstr>3_Специальное оформление</vt:lpstr>
      <vt:lpstr>4_Специальное оформление</vt:lpstr>
      <vt:lpstr>Презентация PowerPoint</vt:lpstr>
      <vt:lpstr>Бюджетный контроль Процесс управления планами и лимитами  </vt:lpstr>
      <vt:lpstr>Настройки бюджетного контроля Использование АРМ Управление лимитами</vt:lpstr>
      <vt:lpstr>Установка лимитов По данным бюджетирования с помощью АРМ Управление лимитами</vt:lpstr>
      <vt:lpstr>Установка лимитов По данным планирования с помощью документа Операционный план</vt:lpstr>
      <vt:lpstr>Анализ данных Результат проведения документов планирования в системе</vt:lpstr>
      <vt:lpstr>Презентация PowerPoint</vt:lpstr>
      <vt:lpstr>Резервирование лимитов Как правильно резервировать, чтобы никто не «съел» ваш бюджет?</vt:lpstr>
      <vt:lpstr>Резервирование лимитов Анализ данных: результат проведения документа в системе</vt:lpstr>
      <vt:lpstr>Заявка на оплату Пример, когда заявка должна использовать резерв бюджета</vt:lpstr>
      <vt:lpstr>Заявка на оплату Контроль лимитов и резервов</vt:lpstr>
      <vt:lpstr>Заявка на оплату  Анализ данных: результат проведения документа в системе</vt:lpstr>
      <vt:lpstr>Заявка на расход Пример, когда заявка должна использовать резерв бюджета</vt:lpstr>
      <vt:lpstr>Использование заявки на расход  </vt:lpstr>
      <vt:lpstr>Отражение фактических данных Основные сведения по документу</vt:lpstr>
      <vt:lpstr>Презентация PowerPoint</vt:lpstr>
      <vt:lpstr>Презентация PowerPoint</vt:lpstr>
      <vt:lpstr>Презентация PowerPoint</vt:lpstr>
      <vt:lpstr>Пример с увеличением расхода по лимиту</vt:lpstr>
      <vt:lpstr>Презентация PowerPoint</vt:lpstr>
      <vt:lpstr>Пример контроля расхода по договору</vt:lpstr>
      <vt:lpstr>Презентация PowerPoint</vt:lpstr>
      <vt:lpstr>Презентация PowerPoint</vt:lpstr>
      <vt:lpstr>Корректировка лимитов </vt:lpstr>
      <vt:lpstr>Корректировка лимитов </vt:lpstr>
      <vt:lpstr>Корректировка лимитов </vt:lpstr>
      <vt:lpstr>Презентация PowerPoint</vt:lpstr>
      <vt:lpstr>Новые возможности в механизме резервирования </vt:lpstr>
      <vt:lpstr>Резервирование в договоре Выбор подхода к формированию резервов по договору</vt:lpstr>
      <vt:lpstr>Резервирование в договоре Выбор подхода к формированию резервов по договору</vt:lpstr>
      <vt:lpstr>Резервирование в договоре Выбор подхода к формированию резервов по договору </vt:lpstr>
      <vt:lpstr>Резервирование в договоре Выбор подхода к формированию резервов по договору</vt:lpstr>
      <vt:lpstr>Презентация PowerPoint</vt:lpstr>
      <vt:lpstr>Пример графика поставок и расчетов</vt:lpstr>
      <vt:lpstr>Пример графика только расчетов</vt:lpstr>
      <vt:lpstr>Пример графика резервирования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Хакимова Мария</dc:creator>
  <cp:keywords/>
  <dc:description/>
  <cp:lastModifiedBy>Станислав Митрохин</cp:lastModifiedBy>
  <cp:revision>4577</cp:revision>
  <dcterms:created xsi:type="dcterms:W3CDTF">2004-06-25T18:36:23Z</dcterms:created>
  <dcterms:modified xsi:type="dcterms:W3CDTF">2024-03-06T12:24:50Z</dcterms:modified>
  <cp:category/>
  <dc:identifier/>
  <cp:contentStatus/>
  <dc:language/>
  <cp:version/>
</cp:coreProperties>
</file>