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1522075" cy="6480175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48" y="-96"/>
      </p:cViewPr>
      <p:guideLst>
        <p:guide orient="horz" pos="2041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7600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08204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58808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9440" cy="5015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08204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588080" y="151632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7600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08204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588080" y="3479400"/>
            <a:ext cx="33386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1036944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76000" y="258480"/>
            <a:ext cx="10369440" cy="5015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37580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889600" y="347940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76000" y="258480"/>
            <a:ext cx="10369440" cy="108180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760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889600" y="1516320"/>
            <a:ext cx="506016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76000" y="3479400"/>
            <a:ext cx="10369440" cy="1792440"/>
          </a:xfrm>
          <a:prstGeom prst="rect">
            <a:avLst/>
          </a:prstGeom>
          <a:noFill/>
          <a:ln w="0">
            <a:noFill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/>
              <a:t>Для правки текста заглавия щёлкните мышью</a:t>
            </a:r>
          </a:p>
        </p:txBody>
      </p:sp>
      <p:pic>
        <p:nvPicPr>
          <p:cNvPr id="1026" name="Picture 16" descr="Layer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1288" y="152400"/>
            <a:ext cx="1547812" cy="12176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76263" y="1516063"/>
            <a:ext cx="10369550" cy="37576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10153650" y="5616575"/>
            <a:ext cx="1168400" cy="558800"/>
          </a:xfrm>
          <a:prstGeom prst="rect">
            <a:avLst/>
          </a:prstGeom>
          <a:noFill/>
          <a:ln w="444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ru-RU" altLang="ru-RU" sz="1400" b="1">
                <a:solidFill>
                  <a:srgbClr val="CC3300"/>
                </a:solidFill>
              </a:rPr>
              <a:t>Докладчик</a:t>
            </a:r>
            <a:br>
              <a:rPr lang="ru-RU" altLang="ru-RU" sz="1400" b="1">
                <a:solidFill>
                  <a:srgbClr val="CC3300"/>
                </a:solidFill>
              </a:rPr>
            </a:br>
            <a:r>
              <a:rPr lang="ru-RU" altLang="ru-RU" sz="1400" b="1">
                <a:solidFill>
                  <a:srgbClr val="CC3300"/>
                </a:solidFill>
              </a:rPr>
              <a:t>Должность</a:t>
            </a:r>
            <a:endParaRPr lang="ru-RU" altLang="ru-RU" sz="2000"/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1968500" y="344488"/>
            <a:ext cx="4249738" cy="36036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50000"/>
              </a:spcBef>
            </a:pPr>
            <a:r>
              <a:rPr lang="ru-RU" altLang="ru-RU" sz="1600" b="1">
                <a:solidFill>
                  <a:srgbClr val="D9241C"/>
                </a:solidFill>
              </a:rPr>
              <a:t>Дата и место проведения мероприятия</a:t>
            </a:r>
            <a:endParaRPr lang="ru-RU" altLang="ru-RU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6" descr="Layer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1288" y="152400"/>
            <a:ext cx="1547812" cy="12176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pic>
        <p:nvPicPr>
          <p:cNvPr id="14339" name="Picture 16" descr="Layer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1288" y="152400"/>
            <a:ext cx="1547812" cy="12176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43" name="Text Box 4"/>
          <p:cNvSpPr/>
          <p:nvPr/>
        </p:nvSpPr>
        <p:spPr>
          <a:xfrm>
            <a:off x="10602913" y="6035675"/>
            <a:ext cx="917575" cy="357188"/>
          </a:xfrm>
          <a:prstGeom prst="rect">
            <a:avLst/>
          </a:prstGeom>
          <a:noFill/>
          <a:ln w="444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 fontAlgn="auto">
              <a:lnSpc>
                <a:spcPct val="110000"/>
              </a:lnSpc>
              <a:spcBef>
                <a:spcPts val="799"/>
              </a:spcBef>
              <a:spcAft>
                <a:spcPts val="0"/>
              </a:spcAft>
              <a:defRPr/>
            </a:pPr>
            <a:fld id="{EB2DCF68-A393-409C-8989-06D74A045E21}" type="slidenum">
              <a:rPr lang="ru-RU" sz="1600" b="1" spc="-1">
                <a:solidFill>
                  <a:srgbClr val="000000"/>
                </a:solidFill>
              </a:rPr>
              <a:pPr algn="r" fontAlgn="auto">
                <a:lnSpc>
                  <a:spcPct val="110000"/>
                </a:lnSpc>
                <a:spcBef>
                  <a:spcPts val="799"/>
                </a:spcBef>
                <a:spcAft>
                  <a:spcPts val="0"/>
                </a:spcAft>
                <a:defRPr/>
              </a:pPr>
              <a:t>‹#›</a:t>
            </a:fld>
            <a:endParaRPr lang="ru-RU" sz="1600" spc="-1"/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76263" y="258763"/>
            <a:ext cx="10369550" cy="108108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/>
              <a:t>Для правки текста заглавия щёлкните мышью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76263" y="1516063"/>
            <a:ext cx="10369550" cy="375761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Box 6"/>
          <p:cNvSpPr/>
          <p:nvPr/>
        </p:nvSpPr>
        <p:spPr>
          <a:xfrm>
            <a:off x="5794375" y="1727200"/>
            <a:ext cx="179388" cy="118745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/>
              <a:t/>
            </a:r>
            <a:br>
              <a:rPr sz="2400"/>
            </a:br>
            <a:endParaRPr lang="ru-RU" sz="2400" spc="-1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spc="-1"/>
          </a:p>
        </p:txBody>
      </p:sp>
      <p:sp>
        <p:nvSpPr>
          <p:cNvPr id="84" name="PlaceHolder 1"/>
          <p:cNvSpPr>
            <a:spLocks noGrp="1"/>
          </p:cNvSpPr>
          <p:nvPr>
            <p:ph type="title" idx="4294967295"/>
          </p:nvPr>
        </p:nvSpPr>
        <p:spPr>
          <a:xfrm>
            <a:off x="2160588" y="2016125"/>
            <a:ext cx="8963025" cy="1020763"/>
          </a:xfrm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52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Поддержка МЭДО </a:t>
            </a:r>
            <a: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  <a:t/>
            </a:r>
            <a:b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</a:br>
            <a:r>
              <a:rPr lang="ru-RU" sz="52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в 1С:Документообороте </a:t>
            </a:r>
            <a: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  <a:t/>
            </a:r>
            <a:b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</a:br>
            <a:r>
              <a:rPr lang="ru-RU" sz="52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в версиях 2.1 и 3.0</a:t>
            </a:r>
            <a:endParaRPr lang="ru-RU" sz="5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Включение МЭДО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6866" name="Рисунок 1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" y="1495425"/>
            <a:ext cx="5046663" cy="39020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pic>
        <p:nvPicPr>
          <p:cNvPr id="36867" name="Рисунок 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8988" y="2970213"/>
            <a:ext cx="6019800" cy="9874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112" name="Прямая соединительная линия 111"/>
          <p:cNvSpPr/>
          <p:nvPr/>
        </p:nvSpPr>
        <p:spPr>
          <a:xfrm flipV="1">
            <a:off x="5040313" y="3959225"/>
            <a:ext cx="1619250" cy="900113"/>
          </a:xfrm>
          <a:prstGeom prst="line">
            <a:avLst/>
          </a:prstGeom>
          <a:ln w="360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Права доступа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7890" name="Рисунок 1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675" y="1079500"/>
            <a:ext cx="5553075" cy="390207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115" name="Rectangle 1"/>
          <p:cNvSpPr/>
          <p:nvPr/>
        </p:nvSpPr>
        <p:spPr>
          <a:xfrm>
            <a:off x="271463" y="1606550"/>
            <a:ext cx="4946650" cy="18113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Полномочие «Ответственные за МЭДО» 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Роль «Работа с МЭДО» 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В полномочие «Пользователи» добавлена техническая роль «Базовые права МЭДО»</a:t>
            </a: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Настройки для нашей организации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8914" name="Рисунок 1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8" y="1800225"/>
            <a:ext cx="9142412" cy="411003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Версии МЭДО и настройки контрагента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Rectangle 4"/>
          <p:cNvSpPr/>
          <p:nvPr/>
        </p:nvSpPr>
        <p:spPr>
          <a:xfrm>
            <a:off x="360363" y="1966913"/>
            <a:ext cx="4225925" cy="27114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Принимаем сообщения </a:t>
            </a:r>
            <a:r>
              <a:rPr lang="ru-RU" sz="2100">
                <a:solidFill>
                  <a:srgbClr val="000000"/>
                </a:solidFill>
              </a:rPr>
              <a:t/>
            </a:r>
            <a:br>
              <a:rPr lang="ru-RU" sz="2100">
                <a:solidFill>
                  <a:srgbClr val="000000"/>
                </a:solidFill>
              </a:rPr>
            </a:b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в версиях 2.7.1, 2.7, 2.5 – самых распространенных</a:t>
            </a:r>
            <a:endParaRPr lang="ru-RU" sz="2100"/>
          </a:p>
          <a:p>
            <a:pPr marL="342900" indent="-342900">
              <a:spcBef>
                <a:spcPts val="425"/>
              </a:spcBef>
            </a:pP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Отправляем в версии контрагента</a:t>
            </a:r>
            <a:endParaRPr lang="ru-RU" sz="2100"/>
          </a:p>
          <a:p>
            <a:pPr marL="342900" indent="-342900">
              <a:spcBef>
                <a:spcPts val="425"/>
              </a:spcBef>
            </a:pPr>
            <a:endParaRPr lang="ru-RU" sz="2100"/>
          </a:p>
          <a:p>
            <a:pPr marL="342900" indent="-342900">
              <a:spcBef>
                <a:spcPts val="425"/>
              </a:spcBef>
            </a:pPr>
            <a:endParaRPr lang="ru-RU" sz="2100"/>
          </a:p>
          <a:p>
            <a:pPr marL="342900" indent="-342900">
              <a:spcBef>
                <a:spcPts val="425"/>
              </a:spcBef>
            </a:pPr>
            <a:endParaRPr lang="ru-RU" sz="2100"/>
          </a:p>
          <a:p>
            <a:pPr marL="342900" indent="-342900">
              <a:spcBef>
                <a:spcPts val="425"/>
              </a:spcBef>
            </a:pPr>
            <a:endParaRPr lang="ru-RU" sz="2100"/>
          </a:p>
          <a:p>
            <a:pPr marL="342900" indent="-342900">
              <a:spcBef>
                <a:spcPts val="425"/>
              </a:spcBef>
            </a:pPr>
            <a:endParaRPr lang="ru-RU" sz="2100"/>
          </a:p>
        </p:txBody>
      </p:sp>
      <p:pic>
        <p:nvPicPr>
          <p:cNvPr id="39939" name="Рисунок 1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9163" y="1177925"/>
            <a:ext cx="5889625" cy="36306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 idx="4294967295"/>
          </p:nvPr>
        </p:nvSpPr>
        <p:spPr>
          <a:xfrm>
            <a:off x="2133600" y="179388"/>
            <a:ext cx="8664575" cy="790575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Отправка и прием сообщений по расписанию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Объект 7"/>
          <p:cNvSpPr/>
          <p:nvPr/>
        </p:nvSpPr>
        <p:spPr>
          <a:xfrm>
            <a:off x="720725" y="1619250"/>
            <a:ext cx="7558088" cy="1631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Документы</a:t>
            </a: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Уведомления</a:t>
            </a: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Квитанции о доставке</a:t>
            </a: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Расписание настраивается</a:t>
            </a: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Размер порции настраивается</a:t>
            </a: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Журнал событий содержит и сами файлы сообщений – для расследований ошибок</a:t>
            </a: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Удаление старых записей журнала событий</a:t>
            </a:r>
            <a:endParaRPr lang="ru-RU" sz="210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 idx="4294967295"/>
          </p:nvPr>
        </p:nvSpPr>
        <p:spPr>
          <a:xfrm>
            <a:off x="2133600" y="215900"/>
            <a:ext cx="8664575" cy="790575"/>
          </a:xfrm>
        </p:spPr>
        <p:txBody>
          <a:bodyPr vert="horz" wrap="square" lIns="90000" tIns="45000" rIns="90000" bIns="4500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9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Рабочее место оператора МЭДО </a:t>
            </a:r>
            <a:r>
              <a:rPr lang="ru-RU" sz="2900">
                <a:solidFill>
                  <a:srgbClr val="000000"/>
                </a:solidFill>
                <a:ea typeface="DejaVu Sans"/>
                <a:cs typeface="DejaVu Sans"/>
              </a:rPr>
              <a:t/>
            </a:r>
            <a:br>
              <a:rPr lang="ru-RU" sz="2900">
                <a:solidFill>
                  <a:srgbClr val="000000"/>
                </a:solidFill>
                <a:ea typeface="DejaVu Sans"/>
                <a:cs typeface="DejaVu Sans"/>
              </a:rPr>
            </a:br>
            <a:r>
              <a:rPr lang="ru-RU" sz="29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«Текущие дела МЭДО»</a:t>
            </a:r>
            <a:endParaRPr lang="ru-RU" sz="2900">
              <a:solidFill>
                <a:srgbClr val="000000"/>
              </a:solidFill>
            </a:endParaRPr>
          </a:p>
        </p:txBody>
      </p:sp>
      <p:pic>
        <p:nvPicPr>
          <p:cNvPr id="41986" name="Рисунок 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1265238"/>
            <a:ext cx="7558088" cy="472916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Заголовок 15"/>
          <p:cNvSpPr/>
          <p:nvPr/>
        </p:nvSpPr>
        <p:spPr>
          <a:xfrm>
            <a:off x="2133600" y="230188"/>
            <a:ext cx="8664575" cy="7889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</a:rPr>
              <a:t>Миграция с 2.1 на 3.0</a:t>
            </a:r>
            <a:endParaRPr lang="ru-RU" sz="2900" spc="-1"/>
          </a:p>
        </p:txBody>
      </p:sp>
      <p:sp>
        <p:nvSpPr>
          <p:cNvPr id="126" name="Объект 8"/>
          <p:cNvSpPr/>
          <p:nvPr/>
        </p:nvSpPr>
        <p:spPr>
          <a:xfrm>
            <a:off x="1547813" y="1116013"/>
            <a:ext cx="7558087" cy="16303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Дополнительно ничего не требуется, объекты переносятся также, как все остальное, настройки тоже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После завершения миграции в 2.1 надо отключить обмен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Рекомендации аналогичные, т. е. сначала надо завершить все процессы по документам в 2.1, отправить уведомления по текущим документам</a:t>
            </a:r>
            <a:endParaRPr lang="ru-RU" sz="2100" spc="-1"/>
          </a:p>
        </p:txBody>
      </p:sp>
      <p:sp>
        <p:nvSpPr>
          <p:cNvPr id="127" name="Заголовок 16"/>
          <p:cNvSpPr/>
          <p:nvPr/>
        </p:nvSpPr>
        <p:spPr>
          <a:xfrm>
            <a:off x="1989138" y="3387725"/>
            <a:ext cx="4705350" cy="7889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</a:rPr>
              <a:t>МЭДО как библиотека</a:t>
            </a:r>
            <a:endParaRPr lang="ru-RU" sz="2900" spc="-1"/>
          </a:p>
        </p:txBody>
      </p:sp>
      <p:sp>
        <p:nvSpPr>
          <p:cNvPr id="128" name="Объект 9"/>
          <p:cNvSpPr/>
          <p:nvPr/>
        </p:nvSpPr>
        <p:spPr>
          <a:xfrm>
            <a:off x="1547813" y="3997325"/>
            <a:ext cx="7558087" cy="16303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Минимум отличий в 2.1 и 3.0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Потенциально можно адаптировать для другой конфигурации на БСП</a:t>
            </a:r>
            <a:endParaRPr lang="ru-RU" sz="2100" spc="-1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6"/>
          <p:cNvSpPr/>
          <p:nvPr/>
        </p:nvSpPr>
        <p:spPr>
          <a:xfrm>
            <a:off x="5794375" y="1727200"/>
            <a:ext cx="179388" cy="118745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400"/>
              <a:t/>
            </a:r>
            <a:br>
              <a:rPr sz="2400"/>
            </a:br>
            <a:endParaRPr lang="ru-RU" sz="2400" spc="-1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spc="-1"/>
          </a:p>
        </p:txBody>
      </p:sp>
      <p:sp>
        <p:nvSpPr>
          <p:cNvPr id="131" name="PlaceHolder 1"/>
          <p:cNvSpPr>
            <a:spLocks noGrp="1"/>
          </p:cNvSpPr>
          <p:nvPr>
            <p:ph type="title" idx="4294967295"/>
          </p:nvPr>
        </p:nvSpPr>
        <p:spPr>
          <a:xfrm>
            <a:off x="2232025" y="2124075"/>
            <a:ext cx="8891588" cy="1020763"/>
          </a:xfrm>
        </p:spPr>
        <p:txBody>
          <a:bodyPr vert="horz"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52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Поддержка МЭДО </a:t>
            </a:r>
            <a: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  <a:t/>
            </a:r>
            <a:b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</a:br>
            <a:r>
              <a:rPr lang="ru-RU" sz="52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в 1С:Документообороте </a:t>
            </a:r>
            <a: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  <a:t/>
            </a:r>
            <a:br>
              <a:rPr lang="ru-RU" sz="5200">
                <a:solidFill>
                  <a:srgbClr val="000000"/>
                </a:solidFill>
                <a:ea typeface="DejaVu Sans"/>
                <a:cs typeface="DejaVu Sans"/>
              </a:rPr>
            </a:br>
            <a:r>
              <a:rPr lang="ru-RU" sz="52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в версиях 2.1 и 3.0</a:t>
            </a:r>
            <a:endParaRPr lang="ru-RU" sz="5200">
              <a:solidFill>
                <a:srgbClr val="000000"/>
              </a:solidFill>
            </a:endParaRPr>
          </a:p>
        </p:txBody>
      </p:sp>
      <p:sp>
        <p:nvSpPr>
          <p:cNvPr id="132" name="Text Box 5"/>
          <p:cNvSpPr/>
          <p:nvPr/>
        </p:nvSpPr>
        <p:spPr>
          <a:xfrm>
            <a:off x="2305050" y="4679950"/>
            <a:ext cx="4391025" cy="4556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fontAlgn="auto">
              <a:spcBef>
                <a:spcPts val="1199"/>
              </a:spcBef>
              <a:spcAft>
                <a:spcPts val="0"/>
              </a:spcAft>
              <a:defRPr/>
            </a:pPr>
            <a:r>
              <a:rPr lang="ru-RU" sz="2400" b="1" spc="-1">
                <a:solidFill>
                  <a:srgbClr val="D9241C"/>
                </a:solidFill>
              </a:rPr>
              <a:t>Спасибо за внимание!</a:t>
            </a:r>
            <a:endParaRPr lang="ru-RU" sz="2400" spc="-1"/>
          </a:p>
        </p:txBody>
      </p:sp>
      <p:pic>
        <p:nvPicPr>
          <p:cNvPr id="44037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8863" y="5126038"/>
            <a:ext cx="909637" cy="8397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134" name="Rectangle 2"/>
          <p:cNvSpPr/>
          <p:nvPr/>
        </p:nvSpPr>
        <p:spPr>
          <a:xfrm>
            <a:off x="3106738" y="5230813"/>
            <a:ext cx="3144837" cy="5619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>
                <a:solidFill>
                  <a:srgbClr val="CC3300"/>
                </a:solidFill>
                <a:cs typeface="Arial" charset="0"/>
              </a:rPr>
              <a:t>Последние новости из мира 1С:ДО </a:t>
            </a:r>
            <a:endParaRPr lang="ru-RU" sz="1400"/>
          </a:p>
          <a:p>
            <a:pPr>
              <a:lnSpc>
                <a:spcPct val="11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>
                <a:solidFill>
                  <a:srgbClr val="CC3300"/>
                </a:solidFill>
                <a:cs typeface="Arial" charset="0"/>
              </a:rPr>
              <a:t>в </a:t>
            </a:r>
            <a:r>
              <a:rPr lang="en-US" sz="1400">
                <a:solidFill>
                  <a:srgbClr val="CC3300"/>
                </a:solidFill>
                <a:cs typeface="Arial" charset="0"/>
              </a:rPr>
              <a:t>Telegram-</a:t>
            </a:r>
            <a:r>
              <a:rPr lang="ru-RU" sz="1400">
                <a:solidFill>
                  <a:srgbClr val="CC3300"/>
                </a:solidFill>
                <a:cs typeface="Arial" charset="0"/>
              </a:rPr>
              <a:t>канале партнеров ЦКД </a:t>
            </a:r>
            <a:endParaRPr lang="ru-RU" sz="140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 idx="4294967295"/>
          </p:nvPr>
        </p:nvSpPr>
        <p:spPr>
          <a:xfrm>
            <a:off x="2097088" y="323850"/>
            <a:ext cx="8124825" cy="611188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Основные вводные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idx="4294967295"/>
          </p:nvPr>
        </p:nvSpPr>
        <p:spPr>
          <a:xfrm>
            <a:off x="431800" y="1476375"/>
            <a:ext cx="9764713" cy="4822825"/>
          </a:xfrm>
        </p:spPr>
        <p:txBody>
          <a:bodyPr vert="horz" wrap="square" lIns="90000" tIns="45000" rIns="90000" bIns="4500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18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МЭДО – межведомственный электронный документооборот </a:t>
            </a:r>
            <a:endParaRPr lang="ru-RU" sz="1800">
              <a:solidFill>
                <a:srgbClr val="000000"/>
              </a:solidFill>
            </a:endParaRPr>
          </a:p>
          <a:p>
            <a:pPr marL="863600" lvl="1" indent="-323850" eaLnBrk="1" hangingPunct="1">
              <a:spcBef>
                <a:spcPts val="1138"/>
              </a:spcBef>
              <a:buClr>
                <a:srgbClr val="000000"/>
              </a:buClr>
              <a:buSzPct val="75000"/>
              <a:buFont typeface="Symbol" pitchFamily="18" charset="2"/>
              <a:buChar char=""/>
            </a:pPr>
            <a:r>
              <a:rPr lang="ru-RU" sz="16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утвержденный формат обмена электронными сообщениями между учреждениями, требования к содержимому сообщений, порядок взаимодействия, каналы связи</a:t>
            </a:r>
            <a:endParaRPr lang="ru-RU" sz="1600">
              <a:solidFill>
                <a:srgbClr val="000000"/>
              </a:solidFill>
            </a:endParaRPr>
          </a:p>
          <a:p>
            <a:pPr eaLnBrk="1" hangingPunct="1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18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Сообщения - это документы, уведомления, квитанции о доставке</a:t>
            </a:r>
            <a:endParaRPr lang="ru-RU" sz="1800">
              <a:solidFill>
                <a:srgbClr val="000000"/>
              </a:solidFill>
            </a:endParaRPr>
          </a:p>
          <a:p>
            <a:pPr eaLnBrk="1" hangingPunct="1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18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Актуальный формат обмена версии 2.7.1, но в более ранних версиях обмен еще на данный момент также по факту возможен</a:t>
            </a:r>
            <a:endParaRPr lang="ru-RU" sz="1800">
              <a:solidFill>
                <a:srgbClr val="000000"/>
              </a:solidFill>
            </a:endParaRPr>
          </a:p>
          <a:p>
            <a:pPr marL="863600" lvl="1" indent="-323850" eaLnBrk="1" hangingPunct="1">
              <a:spcBef>
                <a:spcPts val="1138"/>
              </a:spcBef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Постановление Правительства Российской Федерации от 22.09.2009 г. №754 – положение о системе МЭДО</a:t>
            </a:r>
            <a:endParaRPr lang="ru-RU" sz="1600">
              <a:solidFill>
                <a:srgbClr val="000000"/>
              </a:solidFill>
            </a:endParaRPr>
          </a:p>
          <a:p>
            <a:pPr marL="863600" lvl="1" indent="-323850" eaLnBrk="1" hangingPunct="1">
              <a:spcBef>
                <a:spcPts val="1138"/>
              </a:spcBef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Постановление Правительства РФ от 24.07.2021 г. №1264 – порядок, как вести обмен</a:t>
            </a:r>
            <a:endParaRPr lang="ru-RU" sz="1600">
              <a:solidFill>
                <a:srgbClr val="000000"/>
              </a:solidFill>
            </a:endParaRPr>
          </a:p>
          <a:p>
            <a:pPr marL="863600" lvl="1" indent="-323850" eaLnBrk="1" hangingPunct="1">
              <a:spcBef>
                <a:spcPts val="1138"/>
              </a:spcBef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Приказ Минцифры РФ и Федеральной службы охраны РФ от 04.12.2020 г. №667/233 – требования к техническому взаимодействию. Как все устроено – форматы сообщений</a:t>
            </a:r>
            <a:endParaRPr lang="ru-RU" sz="1600">
              <a:solidFill>
                <a:srgbClr val="000000"/>
              </a:solidFill>
            </a:endParaRPr>
          </a:p>
          <a:p>
            <a:pPr marL="863600" lvl="1" indent="-323850" eaLnBrk="1" hangingPunct="1">
              <a:spcBef>
                <a:spcPts val="1138"/>
              </a:spcBef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Приказ Минкомсвязи России от 2 сентября 2011 г. №221 - требования к информационным системам ЭДО органов власти</a:t>
            </a:r>
            <a:endParaRPr lang="ru-RU" sz="1600">
              <a:solidFill>
                <a:srgbClr val="000000"/>
              </a:solidFill>
            </a:endParaRPr>
          </a:p>
          <a:p>
            <a:pPr marL="863600" lvl="1" indent="-323850" eaLnBrk="1" hangingPunct="1">
              <a:spcBef>
                <a:spcPts val="1138"/>
              </a:spcBef>
              <a:buClr>
                <a:srgbClr val="000000"/>
              </a:buClr>
              <a:buSzPct val="75000"/>
              <a:buFont typeface="Arial" charset="0"/>
              <a:buChar char="•"/>
            </a:pPr>
            <a:r>
              <a:rPr lang="ru-RU" sz="16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Приказ Минцифры РФ и ФСО РФ от 29.06.2022 г. №500/82 – о ГАС НСИ</a:t>
            </a:r>
            <a:endParaRPr lang="ru-RU" sz="16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1413"/>
              </a:spcBef>
              <a:buFontTx/>
              <a:buNone/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spcBef>
                <a:spcPts val="425"/>
              </a:spcBef>
              <a:buFontTx/>
              <a:buNone/>
            </a:pPr>
            <a:endParaRPr lang="ru-RU" sz="1800">
              <a:solidFill>
                <a:srgbClr val="000000"/>
              </a:solidFill>
            </a:endParaRPr>
          </a:p>
          <a:p>
            <a:pPr eaLnBrk="1" hangingPunct="1">
              <a:spcBef>
                <a:spcPts val="425"/>
              </a:spcBef>
              <a:buFontTx/>
              <a:buNone/>
            </a:pPr>
            <a:endParaRPr lang="ru-RU" sz="2100">
              <a:solidFill>
                <a:srgbClr val="000000"/>
              </a:solidFill>
            </a:endParaRPr>
          </a:p>
          <a:p>
            <a:pPr eaLnBrk="1" hangingPunct="1">
              <a:spcBef>
                <a:spcPts val="425"/>
              </a:spcBef>
              <a:buFontTx/>
              <a:buNone/>
            </a:pPr>
            <a:endParaRPr lang="ru-RU" sz="2100">
              <a:solidFill>
                <a:srgbClr val="000000"/>
              </a:solidFill>
            </a:endParaRPr>
          </a:p>
          <a:p>
            <a:pPr eaLnBrk="1" hangingPunct="1">
              <a:spcBef>
                <a:spcPts val="425"/>
              </a:spcBef>
              <a:buFontTx/>
              <a:buNone/>
            </a:pPr>
            <a:endParaRPr lang="ru-RU" sz="2100">
              <a:solidFill>
                <a:srgbClr val="000000"/>
              </a:solidFill>
            </a:endParaRPr>
          </a:p>
          <a:p>
            <a:pPr eaLnBrk="1" hangingPunct="1">
              <a:spcBef>
                <a:spcPts val="425"/>
              </a:spcBef>
              <a:buFontTx/>
              <a:buNone/>
            </a:pPr>
            <a:endParaRPr lang="ru-RU" sz="21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Выпуск 1С: Документооборот с МЭДО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idx="4294967295"/>
          </p:nvPr>
        </p:nvSpPr>
        <p:spPr>
          <a:xfrm>
            <a:off x="271463" y="1606550"/>
            <a:ext cx="10933112" cy="2711450"/>
          </a:xfrm>
        </p:spPr>
        <p:txBody>
          <a:bodyPr lIns="90000" tIns="45000" rIns="90000" bIns="45000" numCol="1" spcCol="0">
            <a:noAutofit/>
          </a:bodyPr>
          <a:lstStyle/>
          <a:p>
            <a:pPr marL="343080" indent="-343080" eaLnBrk="1" fontAlgn="auto" hangingPunct="1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  <a:ea typeface="DejaVu Sans"/>
              </a:rPr>
              <a:t>Версия ДО 2.1.32 – перед новым годом в декабре 2022.</a:t>
            </a:r>
            <a:endParaRPr lang="ru-RU" sz="2100" spc="-1">
              <a:solidFill>
                <a:srgbClr val="000000"/>
              </a:solidFill>
              <a:latin typeface="Arial"/>
            </a:endParaRPr>
          </a:p>
          <a:p>
            <a:pPr marL="343080" indent="-343080" eaLnBrk="1" fontAlgn="auto" hangingPunct="1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  <a:ea typeface="DejaVu Sans"/>
              </a:rPr>
              <a:t>Версия ДО 3.0.10 – в начале марта 2023</a:t>
            </a:r>
            <a:endParaRPr lang="ru-RU" sz="2100" spc="-1">
              <a:solidFill>
                <a:srgbClr val="000000"/>
              </a:solidFill>
              <a:latin typeface="Arial"/>
            </a:endParaRPr>
          </a:p>
          <a:p>
            <a:pPr marL="343080" indent="-343080" eaLnBrk="1" fontAlgn="auto" hangingPunct="1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  <a:ea typeface="DejaVu Sans"/>
              </a:rPr>
              <a:t>Редакции КОРП, ДГУ, ДГУ Регион</a:t>
            </a:r>
            <a:endParaRPr lang="ru-RU" sz="2100" spc="-1">
              <a:solidFill>
                <a:srgbClr val="000000"/>
              </a:solidFill>
              <a:latin typeface="Arial"/>
            </a:endParaRPr>
          </a:p>
          <a:p>
            <a:pPr marL="343080" indent="-343080" eaLnBrk="1" fontAlgn="auto" hangingPunct="1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  <a:ea typeface="DejaVu Sans"/>
              </a:rPr>
              <a:t>Поддержали самые распространенные версии 2.7.1, 2.7, 2.5, более ранние крайне редко встречаются</a:t>
            </a:r>
            <a:endParaRPr lang="ru-RU" sz="2100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Отправка исходящего документа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Rectangle 6"/>
          <p:cNvSpPr/>
          <p:nvPr/>
        </p:nvSpPr>
        <p:spPr>
          <a:xfrm>
            <a:off x="395288" y="1439863"/>
            <a:ext cx="4105275" cy="43195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Критерии готовности: 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 </a:t>
            </a:r>
            <a:endParaRPr lang="ru-RU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</p:txBody>
      </p:sp>
      <p:pic>
        <p:nvPicPr>
          <p:cNvPr id="30723" name="Рисунок 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7075" y="1368425"/>
            <a:ext cx="5108575" cy="460216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92" name="TextBox 91"/>
          <p:cNvSpPr/>
          <p:nvPr/>
        </p:nvSpPr>
        <p:spPr>
          <a:xfrm>
            <a:off x="720725" y="1979613"/>
            <a:ext cx="3743325" cy="32400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60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tarSymbol"/>
              <a:buAutoNum type="arabicParenR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Заданы настройки контрагента - id, адрес МЭДО, версия МЭДО</a:t>
            </a:r>
            <a:endParaRPr lang="ru-RU" spc="-1"/>
          </a:p>
          <a:p>
            <a:pPr marL="216000" indent="-2160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tarSymbol"/>
              <a:buAutoNum type="arabicParenR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Способ отправки «МЭДО»</a:t>
            </a:r>
            <a:endParaRPr lang="ru-RU" spc="-1"/>
          </a:p>
          <a:p>
            <a:pPr marL="216000" indent="-2160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tarSymbol"/>
              <a:buAutoNum type="arabicParenR"/>
              <a:defRPr/>
            </a:pPr>
            <a:r>
              <a:rPr lang="en-US" spc="-1">
                <a:solidFill>
                  <a:srgbClr val="000000"/>
                </a:solidFill>
                <a:latin typeface="Futura PT Demi"/>
              </a:rPr>
              <a:t>Заполнены поля: Вид, Место, Главный файл</a:t>
            </a:r>
            <a:endParaRPr lang="ru-RU" spc="-1"/>
          </a:p>
          <a:p>
            <a:pPr marL="216000" indent="-2160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tarSymbol"/>
              <a:buAutoNum type="arabicParenR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Подписан ЭП главный файл (как минимум) </a:t>
            </a:r>
            <a:endParaRPr lang="ru-RU" spc="-1"/>
          </a:p>
          <a:p>
            <a:pPr marL="216000" indent="-2160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tarSymbol"/>
              <a:buAutoNum type="arabicParenR"/>
              <a:defRPr/>
            </a:pPr>
            <a:r>
              <a:rPr lang="en-US" spc="-1">
                <a:solidFill>
                  <a:srgbClr val="000000"/>
                </a:solidFill>
                <a:latin typeface="Futura PT Demi"/>
              </a:rPr>
              <a:t>Документ зарегистрирован</a:t>
            </a:r>
            <a:endParaRPr lang="ru-RU" spc="-1"/>
          </a:p>
          <a:p>
            <a:pPr marL="216000" indent="-2160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StarSymbol"/>
              <a:buAutoNum type="arabicParenR"/>
              <a:defRPr/>
            </a:pPr>
            <a:r>
              <a:rPr lang="en-US" spc="-1">
                <a:solidFill>
                  <a:srgbClr val="000000"/>
                </a:solidFill>
                <a:latin typeface="Futura PT Demi"/>
              </a:rPr>
              <a:t>Установлен признак “Готов к отправке”</a:t>
            </a:r>
            <a:endParaRPr lang="ru-RU" spc="-1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 idx="4294967295"/>
          </p:nvPr>
        </p:nvSpPr>
        <p:spPr>
          <a:xfrm>
            <a:off x="1881188" y="107950"/>
            <a:ext cx="8890000" cy="1020763"/>
          </a:xfrm>
        </p:spPr>
        <p:txBody>
          <a:bodyPr vert="horz" wrap="square" lIns="90000" tIns="45000" rIns="90000" bIns="4500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900">
                <a:solidFill>
                  <a:srgbClr val="000000"/>
                </a:solidFill>
                <a:latin typeface="Futura PT Demi" pitchFamily="34" charset="0"/>
                <a:ea typeface="DejaVu Sans"/>
                <a:cs typeface="DejaVu Sans"/>
              </a:rPr>
              <a:t>Отправка исходящего документа – часть 2</a:t>
            </a:r>
            <a:endParaRPr lang="ru-RU" sz="2900">
              <a:solidFill>
                <a:srgbClr val="000000"/>
              </a:solidFill>
            </a:endParaRPr>
          </a:p>
        </p:txBody>
      </p:sp>
      <p:pic>
        <p:nvPicPr>
          <p:cNvPr id="31746" name="Рисунок 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1693863"/>
            <a:ext cx="3957637" cy="30924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pic>
        <p:nvPicPr>
          <p:cNvPr id="31747" name="Рисунок 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08513" y="1266825"/>
            <a:ext cx="5757862" cy="35909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96" name="Rectangle 3"/>
          <p:cNvSpPr/>
          <p:nvPr/>
        </p:nvSpPr>
        <p:spPr>
          <a:xfrm>
            <a:off x="2881313" y="5221288"/>
            <a:ext cx="5937250" cy="5381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Администратор может отправить кнопкой</a:t>
            </a: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tabLst>
                <a:tab pos="0" algn="l"/>
              </a:tabLst>
              <a:defRPr/>
            </a:pPr>
            <a:endParaRPr lang="ru-RU" sz="2100" spc="-1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Отбор в общем списке документов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770" name="Рисунок 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1692275"/>
            <a:ext cx="6992937" cy="34178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sp>
        <p:nvSpPr>
          <p:cNvPr id="99" name="Объект 1"/>
          <p:cNvSpPr/>
          <p:nvPr/>
        </p:nvSpPr>
        <p:spPr>
          <a:xfrm>
            <a:off x="271463" y="1606550"/>
            <a:ext cx="3506787" cy="23510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Колонка «Состояние МЭДО» </a:t>
            </a:r>
            <a:endParaRPr lang="ru-RU" sz="2100"/>
          </a:p>
          <a:p>
            <a:pPr marL="342900" indent="-342900">
              <a:spcBef>
                <a:spcPts val="425"/>
              </a:spcBef>
              <a:buClr>
                <a:srgbClr val="CC0000"/>
              </a:buClr>
              <a:buFont typeface="Symbol" pitchFamily="18" charset="2"/>
              <a:buChar char=""/>
            </a:pP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Видно только  «Ответственным </a:t>
            </a:r>
            <a:r>
              <a:rPr lang="ru-RU" sz="2100">
                <a:solidFill>
                  <a:srgbClr val="000000"/>
                </a:solidFill>
              </a:rPr>
              <a:t/>
            </a:r>
            <a:br>
              <a:rPr lang="ru-RU" sz="2100">
                <a:solidFill>
                  <a:srgbClr val="000000"/>
                </a:solidFill>
              </a:rPr>
            </a:b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за МЭДО</a:t>
            </a:r>
            <a:r>
              <a:rPr lang="ru-RU" sz="2100">
                <a:solidFill>
                  <a:srgbClr val="000000"/>
                </a:solidFill>
              </a:rPr>
              <a:t>»</a:t>
            </a: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 </a:t>
            </a:r>
            <a:r>
              <a:rPr lang="ru-RU" sz="2100">
                <a:solidFill>
                  <a:srgbClr val="000000"/>
                </a:solidFill>
              </a:rPr>
              <a:t/>
            </a:r>
            <a:br>
              <a:rPr lang="ru-RU" sz="2100">
                <a:solidFill>
                  <a:srgbClr val="000000"/>
                </a:solidFill>
              </a:rPr>
            </a:br>
            <a:r>
              <a:rPr lang="ru-RU" sz="2100">
                <a:solidFill>
                  <a:srgbClr val="000000"/>
                </a:solidFill>
                <a:latin typeface="Futura PT Demi" pitchFamily="34" charset="0"/>
              </a:rPr>
              <a:t>и администратору</a:t>
            </a:r>
            <a:endParaRPr lang="ru-RU" sz="2100"/>
          </a:p>
          <a:p>
            <a:pPr marL="342900" indent="-342900">
              <a:spcBef>
                <a:spcPts val="425"/>
              </a:spcBef>
            </a:pPr>
            <a:endParaRPr lang="ru-RU" sz="210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 idx="4294967295"/>
          </p:nvPr>
        </p:nvSpPr>
        <p:spPr>
          <a:xfrm>
            <a:off x="2312988" y="107950"/>
            <a:ext cx="8891587" cy="1020763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Полученный по МЭДО документ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Объект 3"/>
          <p:cNvSpPr/>
          <p:nvPr/>
        </p:nvSpPr>
        <p:spPr>
          <a:xfrm>
            <a:off x="179388" y="1606550"/>
            <a:ext cx="4140200" cy="36131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Вид для администратора</a:t>
            </a:r>
            <a:endParaRPr lang="ru-RU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Идентификаторы, служебная информация</a:t>
            </a:r>
            <a:endParaRPr lang="ru-RU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История состояний прохождения документа, например:</a:t>
            </a:r>
            <a:endParaRPr lang="ru-RU" spc="-1"/>
          </a:p>
          <a:p>
            <a:pPr marL="432000" lvl="1" indent="-216000" fontAlgn="auto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Получен</a:t>
            </a:r>
            <a:endParaRPr lang="ru-RU" spc="-1"/>
          </a:p>
          <a:p>
            <a:pPr marL="432000" lvl="1" indent="-216000" fontAlgn="auto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Создана квитанция о доставке</a:t>
            </a:r>
            <a:endParaRPr lang="ru-RU" spc="-1"/>
          </a:p>
          <a:p>
            <a:pPr marL="432000" lvl="1" indent="-216000" fontAlgn="auto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Зарегистрирован</a:t>
            </a:r>
            <a:endParaRPr lang="ru-RU" spc="-1"/>
          </a:p>
          <a:p>
            <a:pPr marL="432000" lvl="1" indent="-216000" fontAlgn="auto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Отправлено получателю уведомление о регистрации</a:t>
            </a:r>
            <a:endParaRPr lang="ru-RU" spc="-1"/>
          </a:p>
          <a:p>
            <a:pPr marL="432000" lvl="1" indent="-216000" fontAlgn="auto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Направлен в исполнение</a:t>
            </a:r>
            <a:endParaRPr lang="ru-RU" spc="-1"/>
          </a:p>
          <a:p>
            <a:pPr marL="432000" lvl="1" indent="-216000" fontAlgn="auto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Направлен доклад</a:t>
            </a:r>
            <a:endParaRPr lang="ru-RU" spc="-1"/>
          </a:p>
          <a:p>
            <a:pPr marL="432000" lvl="1" indent="-216000" fontAlgn="auto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charset="2"/>
              <a:buChar char="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и т.п.</a:t>
            </a:r>
            <a:endParaRPr lang="ru-RU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pc="-1">
                <a:solidFill>
                  <a:srgbClr val="000000"/>
                </a:solidFill>
                <a:latin typeface="Futura PT Demi"/>
              </a:rPr>
              <a:t>Файл входящего сообщения</a:t>
            </a:r>
            <a:endParaRPr lang="ru-RU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</p:txBody>
      </p:sp>
      <p:pic>
        <p:nvPicPr>
          <p:cNvPr id="33795" name="Рисунок 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6738" y="1692275"/>
            <a:ext cx="6708775" cy="3886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 idx="4294967295"/>
          </p:nvPr>
        </p:nvSpPr>
        <p:spPr>
          <a:xfrm>
            <a:off x="1800225" y="179388"/>
            <a:ext cx="8997950" cy="790575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Входящий документ, для ответственного по МЭДО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Объект 4"/>
          <p:cNvSpPr/>
          <p:nvPr/>
        </p:nvSpPr>
        <p:spPr>
          <a:xfrm>
            <a:off x="179388" y="1606550"/>
            <a:ext cx="3238500" cy="1631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Для обычного пользователя немного меньше элементов</a:t>
            </a: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Создание ответного уведомления</a:t>
            </a:r>
            <a:endParaRPr lang="ru-RU" sz="2100" spc="-1"/>
          </a:p>
          <a:p>
            <a:pPr fontAlgn="auto">
              <a:spcBef>
                <a:spcPts val="420"/>
              </a:spcBef>
              <a:spcAft>
                <a:spcPts val="0"/>
              </a:spcAft>
              <a:defRPr/>
            </a:pPr>
            <a:endParaRPr lang="ru-RU" sz="2100" spc="-1"/>
          </a:p>
        </p:txBody>
      </p:sp>
      <p:pic>
        <p:nvPicPr>
          <p:cNvPr id="34819" name="Рисунок 1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9163" y="1384300"/>
            <a:ext cx="7135812" cy="401478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 idx="4294967295"/>
          </p:nvPr>
        </p:nvSpPr>
        <p:spPr>
          <a:xfrm>
            <a:off x="2133600" y="179388"/>
            <a:ext cx="8664575" cy="790575"/>
          </a:xfrm>
        </p:spPr>
        <p:txBody>
          <a:bodyPr lIns="90000" tIns="45000" rIns="90000" bIns="45000" numCol="1" spcCol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900" spc="-1">
                <a:solidFill>
                  <a:srgbClr val="000000"/>
                </a:solidFill>
                <a:latin typeface="Futura PT Demi"/>
                <a:ea typeface="DejaVu Sans"/>
              </a:rPr>
              <a:t>Уведомление</a:t>
            </a:r>
            <a:endParaRPr lang="ru-RU" sz="29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Объект 5"/>
          <p:cNvSpPr/>
          <p:nvPr/>
        </p:nvSpPr>
        <p:spPr>
          <a:xfrm>
            <a:off x="179388" y="1606550"/>
            <a:ext cx="3238500" cy="16319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8 типов уведомлений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Наполнение полей зависит от типа, согласно схеме утвержденного формата сообщения</a:t>
            </a:r>
            <a:endParaRPr lang="ru-RU" sz="2100" spc="-1"/>
          </a:p>
          <a:p>
            <a:pPr marL="343080" indent="-343080" fontAlgn="auto">
              <a:spcBef>
                <a:spcPts val="420"/>
              </a:spcBef>
              <a:spcAft>
                <a:spcPts val="0"/>
              </a:spcAft>
              <a:buClr>
                <a:srgbClr val="CC0000"/>
              </a:buClr>
              <a:buFont typeface="Symbol"/>
              <a:buChar char=""/>
              <a:defRPr/>
            </a:pPr>
            <a:r>
              <a:rPr lang="ru-RU" sz="2100" spc="-1">
                <a:solidFill>
                  <a:srgbClr val="000000"/>
                </a:solidFill>
                <a:latin typeface="Futura PT Demi"/>
              </a:rPr>
              <a:t>Контрагенту с МЭДО версии 2.5 отправить уведомление нельзя</a:t>
            </a:r>
            <a:endParaRPr lang="ru-RU" sz="2100" spc="-1"/>
          </a:p>
        </p:txBody>
      </p:sp>
      <p:pic>
        <p:nvPicPr>
          <p:cNvPr id="35843" name="Рисунок 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0450" y="1235075"/>
            <a:ext cx="6907213" cy="38036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2023_03</Template>
  <TotalTime>2335</TotalTime>
  <Words>462</Words>
  <Application>LibreOffice/7.3.4.2$Windows_X86_64 LibreOffice_project/728fec16bd5f605073805c3c9e7c4212a0120dc5</Application>
  <PresentationFormat>Произвольный</PresentationFormat>
  <Paragraphs>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DejaVu Sans</vt:lpstr>
      <vt:lpstr>Calibri</vt:lpstr>
      <vt:lpstr>Futura PT Demi</vt:lpstr>
      <vt:lpstr>Symbol</vt:lpstr>
      <vt:lpstr>StarSymbol</vt:lpstr>
      <vt:lpstr>Wingdings</vt:lpstr>
      <vt:lpstr>Office Theme</vt:lpstr>
      <vt:lpstr>Office Theme</vt:lpstr>
      <vt:lpstr>Поддержка МЭДО  в 1С:Документообороте  в версиях 2.1 и 3.0</vt:lpstr>
      <vt:lpstr>Основные вводные</vt:lpstr>
      <vt:lpstr>Выпуск 1С: Документооборот с МЭДО</vt:lpstr>
      <vt:lpstr>Отправка исходящего документа</vt:lpstr>
      <vt:lpstr>Отправка исходящего документа – часть 2</vt:lpstr>
      <vt:lpstr>Отбор в общем списке документов</vt:lpstr>
      <vt:lpstr>Полученный по МЭДО документ</vt:lpstr>
      <vt:lpstr>Входящий документ, для ответственного по МЭДО</vt:lpstr>
      <vt:lpstr>Уведомление</vt:lpstr>
      <vt:lpstr>Включение МЭДО</vt:lpstr>
      <vt:lpstr>Права доступа</vt:lpstr>
      <vt:lpstr>Настройки для нашей организации</vt:lpstr>
      <vt:lpstr>Версии МЭДО и настройки контрагента</vt:lpstr>
      <vt:lpstr>Отправка и прием сообщений по расписанию</vt:lpstr>
      <vt:lpstr>Рабочее место оператора МЭДО  «Текущие дела МЭДО»</vt:lpstr>
      <vt:lpstr>Слайд 16</vt:lpstr>
      <vt:lpstr>Поддержка МЭДО  в 1С:Документообороте  в версиях 2.1 и 3.0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Наименование доклада</dc:title>
  <dc:subject/>
  <dc:creator>Бузинов Евгений Игоревич</dc:creator>
  <dc:description/>
  <cp:lastModifiedBy>shestakova</cp:lastModifiedBy>
  <cp:revision>84</cp:revision>
  <cp:lastPrinted>2015-05-12T12:08:53Z</cp:lastPrinted>
  <dcterms:created xsi:type="dcterms:W3CDTF">2023-02-18T12:26:05Z</dcterms:created>
  <dcterms:modified xsi:type="dcterms:W3CDTF">2023-03-09T05:47:38Z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r8>18</vt:r8>
  </property>
</Properties>
</file>