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</p:sldMasterIdLst>
  <p:notesMasterIdLst>
    <p:notesMasterId r:id="rId37"/>
  </p:notesMasterIdLst>
  <p:handoutMasterIdLst>
    <p:handoutMasterId r:id="rId38"/>
  </p:handoutMasterIdLst>
  <p:sldIdLst>
    <p:sldId id="2634" r:id="rId7"/>
    <p:sldId id="2684" r:id="rId8"/>
    <p:sldId id="2685" r:id="rId9"/>
    <p:sldId id="2686" r:id="rId10"/>
    <p:sldId id="2689" r:id="rId11"/>
    <p:sldId id="2688" r:id="rId12"/>
    <p:sldId id="2687" r:id="rId13"/>
    <p:sldId id="2690" r:id="rId14"/>
    <p:sldId id="2691" r:id="rId15"/>
    <p:sldId id="2692" r:id="rId16"/>
    <p:sldId id="2693" r:id="rId17"/>
    <p:sldId id="2694" r:id="rId18"/>
    <p:sldId id="2695" r:id="rId19"/>
    <p:sldId id="2696" r:id="rId20"/>
    <p:sldId id="2705" r:id="rId21"/>
    <p:sldId id="2707" r:id="rId22"/>
    <p:sldId id="2708" r:id="rId23"/>
    <p:sldId id="2709" r:id="rId24"/>
    <p:sldId id="2706" r:id="rId25"/>
    <p:sldId id="2701" r:id="rId26"/>
    <p:sldId id="2702" r:id="rId27"/>
    <p:sldId id="2703" r:id="rId28"/>
    <p:sldId id="2704" r:id="rId29"/>
    <p:sldId id="2714" r:id="rId30"/>
    <p:sldId id="2710" r:id="rId31"/>
    <p:sldId id="2711" r:id="rId32"/>
    <p:sldId id="2713" r:id="rId33"/>
    <p:sldId id="2712" r:id="rId34"/>
    <p:sldId id="2715" r:id="rId35"/>
    <p:sldId id="2683" r:id="rId36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EF5E"/>
    <a:srgbClr val="FC6E51"/>
    <a:srgbClr val="FFFFDB"/>
    <a:srgbClr val="FFFFBE"/>
    <a:srgbClr val="9C9CDF"/>
    <a:srgbClr val="FFC000"/>
    <a:srgbClr val="FFFF99"/>
    <a:srgbClr val="BA3A3B"/>
    <a:srgbClr val="F9E383"/>
    <a:srgbClr val="FF9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0" autoAdjust="0"/>
    <p:restoredTop sz="96404" autoAdjust="0"/>
  </p:normalViewPr>
  <p:slideViewPr>
    <p:cSldViewPr>
      <p:cViewPr>
        <p:scale>
          <a:sx n="95" d="100"/>
          <a:sy n="95" d="100"/>
        </p:scale>
        <p:origin x="-114" y="-7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66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10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12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14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15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16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17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18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19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20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22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24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25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26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27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28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29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4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5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6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7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8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9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970682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917" y="2171805"/>
            <a:ext cx="6480175" cy="26087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3834">
              <a:defRPr/>
            </a:pPr>
            <a:r>
              <a:rPr lang="ru-RU" sz="2800" dirty="0">
                <a:solidFill>
                  <a:srgbClr val="FC6E51"/>
                </a:solidFill>
              </a:rPr>
              <a:t>Согласование, напоминания </a:t>
            </a:r>
            <a:r>
              <a:rPr lang="ru-RU" sz="2800" dirty="0" smtClean="0">
                <a:solidFill>
                  <a:srgbClr val="FC6E51"/>
                </a:solidFill>
              </a:rPr>
              <a:t>и  оповещения.</a:t>
            </a:r>
          </a:p>
          <a:p>
            <a:pPr algn="ctr" defTabSz="863834">
              <a:defRPr/>
            </a:pPr>
            <a:endParaRPr lang="ru-RU" sz="2800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r>
              <a:rPr lang="ru-RU" sz="2000" b="0" dirty="0" smtClean="0">
                <a:solidFill>
                  <a:srgbClr val="FC6E51"/>
                </a:solidFill>
              </a:rPr>
              <a:t>Примеры решения практических задач.</a:t>
            </a:r>
          </a:p>
          <a:p>
            <a:pPr algn="ctr" defTabSz="863834">
              <a:defRPr/>
            </a:pPr>
            <a:endParaRPr lang="ru-RU" sz="1984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1С:Управление </a:t>
            </a: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холдингом</a:t>
            </a: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1С:</a:t>
            </a:r>
            <a:r>
              <a:rPr lang="en-US" sz="1984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холдингом</a:t>
            </a:r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629" y="710515"/>
            <a:ext cx="534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Семинар партнеров, февраль  2021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3286" y="5340513"/>
            <a:ext cx="331236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ru-RU" dirty="0"/>
              <a:t>Дмитрий Зинковский, </a:t>
            </a:r>
            <a:r>
              <a:rPr lang="ru-RU" dirty="0" smtClean="0"/>
              <a:t>1С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37" y="359767"/>
            <a:ext cx="1098426" cy="11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749" y="494491"/>
            <a:ext cx="948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</a:rPr>
              <a:t> настроить связь между ролями и пользователями в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517" y="1079847"/>
            <a:ext cx="9433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В 1С:Управление холдингом 3.0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холдингом 3.0 используется регистр сведений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Ответственные по организациям или Ответственные по проектам.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Регистр редактируется непосредственно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Для каждой роли по каждой организации добавляется запись с пользователем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Для роли по всем организациям вводится запись с пустой организацией</a:t>
            </a: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7" y="3312095"/>
            <a:ext cx="6552728" cy="2838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03583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749" y="494491"/>
            <a:ext cx="948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</a:rPr>
              <a:t> настроить связь между ролями и пользователями в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517" y="863823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В 1С:Управление холдингом 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холдингом 3.1 используется</a:t>
            </a:r>
          </a:p>
          <a:p>
            <a:pPr algn="ctr" defTabSz="863834"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Матрица адресации</a:t>
            </a: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1570825"/>
            <a:ext cx="9073008" cy="46189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504453" y="2592015"/>
            <a:ext cx="3348372" cy="936104"/>
          </a:xfrm>
          <a:prstGeom prst="wedgeRectCallout">
            <a:avLst>
              <a:gd name="adj1" fmla="val 72446"/>
              <a:gd name="adj2" fmla="val -1106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Выбираем любой справочник, относительно которого задаются роли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04453" y="4968279"/>
            <a:ext cx="3348372" cy="936104"/>
          </a:xfrm>
          <a:prstGeom prst="wedgeRectCallout">
            <a:avLst>
              <a:gd name="adj1" fmla="val 9126"/>
              <a:gd name="adj2" fmla="val -14821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Заполняем вручную или автоматически состав элементов адресации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481117" y="4896271"/>
            <a:ext cx="3348372" cy="936104"/>
          </a:xfrm>
          <a:prstGeom prst="wedgeRectCallout">
            <a:avLst>
              <a:gd name="adj1" fmla="val 18729"/>
              <a:gd name="adj2" fmla="val -2018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Присваиваем пользователей ролям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456781" y="3744143"/>
            <a:ext cx="3348372" cy="936104"/>
          </a:xfrm>
          <a:prstGeom prst="wedgeRectCallout">
            <a:avLst>
              <a:gd name="adj1" fmla="val 83551"/>
              <a:gd name="adj2" fmla="val -2190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Переключаем режимы в табличный вид или дерево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37912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749" y="494491"/>
            <a:ext cx="948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</a:rPr>
              <a:t> настроить связь между ролями и пользователями в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517" y="1454983"/>
            <a:ext cx="9433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Основные преимущества матрицы адресации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Можно в качестве элемента адресации выбрать любой справочник.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Групповое добавление элементов адресации.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Отображение иерархии элементов адресации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Работа в режиме Дерево или Таблица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Автоматизированный режим заполнения руководителей.</a:t>
            </a: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31698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749" y="494491"/>
            <a:ext cx="948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</a:rPr>
              <a:t> настроить связь между ролями и пользователями в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517" y="1079847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В 1С:Управление холдингом 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холдингом 3.1 нельзя непосредственно редактировать регистр сведений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Ответственные по объектам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99" y="2201837"/>
            <a:ext cx="8381310" cy="36305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множение 2"/>
          <p:cNvSpPr/>
          <p:nvPr/>
        </p:nvSpPr>
        <p:spPr bwMode="auto">
          <a:xfrm>
            <a:off x="3456781" y="2478417"/>
            <a:ext cx="4608512" cy="295232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4668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4533" y="1439887"/>
            <a:ext cx="94330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Основные виды расширенной адресации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Роль по реквизиту объекта согласования.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Пользователь по реквизиту объекта согласования </a:t>
            </a:r>
            <a:r>
              <a:rPr lang="ru-RU" sz="1800" dirty="0">
                <a:solidFill>
                  <a:srgbClr val="0070C0"/>
                </a:solidFill>
              </a:rPr>
              <a:t>(с поддержкой адресации руководителям</a:t>
            </a:r>
            <a:r>
              <a:rPr lang="ru-RU" sz="18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Роль по фиксированному объекту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Текущий инициатор (с поддержкой адресации руководителям)</a:t>
            </a:r>
          </a:p>
          <a:p>
            <a:pPr marL="342900" indent="-342900" defTabSz="863834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Произвольный запрос для определения согласующего</a:t>
            </a:r>
          </a:p>
          <a:p>
            <a:pPr defTabSz="863834"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algn="ctr" defTabSz="863834"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45674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372541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реквизитам объекта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317357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Задача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r>
              <a:rPr lang="ru-RU" sz="1600" b="0" dirty="0" smtClean="0">
                <a:solidFill>
                  <a:schemeClr val="tx1"/>
                </a:solidFill>
              </a:rPr>
              <a:t> заявку на оплату должен согласовывать куратор проекта, указанного в реквизите </a:t>
            </a:r>
            <a:r>
              <a:rPr lang="ru-RU" sz="1600" dirty="0" smtClean="0">
                <a:solidFill>
                  <a:schemeClr val="tx1"/>
                </a:solidFill>
              </a:rPr>
              <a:t>Проект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1936650"/>
            <a:ext cx="9591675" cy="3895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96540" y="3744143"/>
            <a:ext cx="4579813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46700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372541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реквизитам объекта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295871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1 Шаг. Заполним матрицу адресации для справочника Проекты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49" y="1719857"/>
            <a:ext cx="8639175" cy="4400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07844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372541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реквизитам объекта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295871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2 Шаг. Создадим элемент расширенной адресации для Заявки на оплату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3" y="1943943"/>
            <a:ext cx="5943600" cy="3438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8146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45" y="1471957"/>
            <a:ext cx="6048672" cy="47924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079847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3 Шаг. Присвоим элемент расширенной адресации этапу согласования в маршруте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3005" y="5040287"/>
            <a:ext cx="2664296" cy="288032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13705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317357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Задача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r>
              <a:rPr lang="ru-RU" sz="1600" b="0" dirty="0" smtClean="0">
                <a:solidFill>
                  <a:schemeClr val="tx1"/>
                </a:solidFill>
              </a:rPr>
              <a:t> организовать согласование заявки на оплату с учетом организационной иерархии предприятия. (Справочник  Организации)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Система на этапе утверждения должна автоматически определять руководителей для текущего исполнителя вышестоящих ЦФО по  иерархии.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10" y="2600349"/>
            <a:ext cx="7800975" cy="3448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1981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591421"/>
            <a:ext cx="274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Источники информации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68549" y="4611773"/>
            <a:ext cx="8928992" cy="811638"/>
            <a:chOff x="539552" y="4854566"/>
            <a:chExt cx="8928992" cy="811638"/>
          </a:xfrm>
        </p:grpSpPr>
        <p:pic>
          <p:nvPicPr>
            <p:cNvPr id="16" name="Picture 2" descr="https://avatars.mds.yandex.net/get-zen_doc/1350031/pub_5d12253a4e1b7300ae116679_5d1225869b710800af8997fb/scale_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5456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87624" y="4942929"/>
              <a:ext cx="8280920" cy="7232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ru-RU" sz="2000" dirty="0"/>
                <a:t>Неофициальный канал в </a:t>
              </a:r>
              <a:r>
                <a:rPr lang="ru-RU" sz="2000" dirty="0" smtClean="0"/>
                <a:t>телеграмме</a:t>
              </a:r>
              <a:r>
                <a:rPr lang="en-US" sz="2000" dirty="0" smtClean="0"/>
                <a:t>:</a:t>
              </a:r>
              <a:r>
                <a:rPr lang="ru-RU" sz="2000" dirty="0" smtClean="0"/>
                <a:t> </a:t>
              </a:r>
              <a:r>
                <a:rPr lang="en-US" sz="2000" b="1" dirty="0">
                  <a:solidFill>
                    <a:srgbClr val="00B0F0"/>
                  </a:solidFill>
                </a:rPr>
                <a:t>https://t.me/CPMRussia</a:t>
              </a:r>
              <a:r>
                <a:rPr lang="ru-RU" sz="2000" b="1" dirty="0">
                  <a:solidFill>
                    <a:srgbClr val="00B0F0"/>
                  </a:solidFill>
                </a:rPr>
                <a:t>  </a:t>
              </a:r>
            </a:p>
            <a:p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88629" y="3796986"/>
            <a:ext cx="756084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dirty="0" smtClean="0"/>
              <a:t>Партнерский форум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https</a:t>
            </a:r>
            <a:r>
              <a:rPr lang="en-US" b="1" dirty="0" smtClean="0">
                <a:solidFill>
                  <a:srgbClr val="00B0F0"/>
                </a:solidFill>
              </a:rPr>
              <a:t>://partners.v8.1c.ru/forum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9" name="Picture 5" descr="http://www.fa.ru/org/chair/1c/Documents/vEFq3LuQA3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9" y="369112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s://www.clipartmax.com/png/full/237-2375961_htcs-exclusive-mail-app-arrives-in-the-play-store-android-email-a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49" y="2664023"/>
            <a:ext cx="697798" cy="6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60637" y="2839977"/>
            <a:ext cx="756084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dirty="0" err="1" smtClean="0"/>
              <a:t>Хотлайн</a:t>
            </a:r>
            <a:r>
              <a:rPr lang="ru-RU" sz="2000" dirty="0" smtClean="0"/>
              <a:t> 1С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v8@1c.ru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2" name="Picture 7" descr="https://www.clipartmax.com/png/full/237-2375961_htcs-exclusive-mail-app-arrives-in-the-play-store-android-email-a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49" y="1674833"/>
            <a:ext cx="697798" cy="6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60637" y="1890857"/>
            <a:ext cx="756084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dirty="0" err="1" smtClean="0"/>
              <a:t>Хотлайн</a:t>
            </a:r>
            <a:r>
              <a:rPr lang="ru-RU" sz="2000" dirty="0" smtClean="0"/>
              <a:t> УХ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CPM@1c.ru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7290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317357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1. Шаг  - добавляем в матрицу адресации нашу орг. структуру.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5" y="1843682"/>
            <a:ext cx="8724900" cy="4276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81362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223863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2</a:t>
            </a:r>
            <a:r>
              <a:rPr lang="ru-RU" sz="1600" b="0" dirty="0" smtClean="0">
                <a:solidFill>
                  <a:schemeClr val="tx1"/>
                </a:solidFill>
              </a:rPr>
              <a:t>. Шаг  - заполняем руководителей каждой организации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5" y="1655911"/>
            <a:ext cx="8686800" cy="46005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481117" y="4680247"/>
            <a:ext cx="3348372" cy="936104"/>
          </a:xfrm>
          <a:prstGeom prst="wedgeRectCallout">
            <a:avLst>
              <a:gd name="adj1" fmla="val 18729"/>
              <a:gd name="adj2" fmla="val -2018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Присваиваем пользователей для предопределенной роли Руководитель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736701" y="4680247"/>
            <a:ext cx="3348372" cy="936104"/>
          </a:xfrm>
          <a:prstGeom prst="wedgeRectCallout">
            <a:avLst>
              <a:gd name="adj1" fmla="val 18729"/>
              <a:gd name="adj2" fmla="val -2018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Групповое создание роли Руководитель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41910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317357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3</a:t>
            </a:r>
            <a:r>
              <a:rPr lang="ru-RU" sz="1600" b="0" dirty="0" smtClean="0">
                <a:solidFill>
                  <a:schemeClr val="tx1"/>
                </a:solidFill>
              </a:rPr>
              <a:t>. Шаг  -  создаем элемент</a:t>
            </a:r>
            <a:r>
              <a:rPr lang="ru-RU" sz="1600" b="0" dirty="0">
                <a:solidFill>
                  <a:schemeClr val="tx1"/>
                </a:solidFill>
              </a:rPr>
              <a:t>ы</a:t>
            </a:r>
            <a:r>
              <a:rPr lang="ru-RU" sz="1600" b="0" dirty="0" smtClean="0">
                <a:solidFill>
                  <a:schemeClr val="tx1"/>
                </a:solidFill>
              </a:rPr>
              <a:t> расширенной адресации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47" y="1943943"/>
            <a:ext cx="6413402" cy="35234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7669249" y="4896271"/>
            <a:ext cx="3348372" cy="936104"/>
          </a:xfrm>
          <a:prstGeom prst="wedgeRectCallout">
            <a:avLst>
              <a:gd name="adj1" fmla="val -55095"/>
              <a:gd name="adj2" fmla="val -1256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Будем определять руководителя относительно текущего инициатора.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4453" y="2375991"/>
            <a:ext cx="3348372" cy="936104"/>
          </a:xfrm>
          <a:prstGeom prst="wedgeRectCallout">
            <a:avLst>
              <a:gd name="adj1" fmla="val 37635"/>
              <a:gd name="adj2" fmla="val 2113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Включим адресацию для руководителя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3307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4147" y="287759"/>
            <a:ext cx="758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Возможности расширенной адресации в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1С:УХ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3.1 и 1С:</a:t>
            </a:r>
            <a:r>
              <a:rPr lang="en-US" sz="1800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.УХ 3.1</a:t>
            </a:r>
            <a:r>
              <a:rPr lang="en-US" sz="18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</a:rPr>
              <a:t>адресация по организационной иерархии </a:t>
            </a:r>
            <a:endParaRPr lang="ru-RU" sz="1800" b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41" y="1079847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4. Шаг  -  присвоим элемент расширенной адресации этапу согласования в маршруте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511895"/>
            <a:ext cx="7839075" cy="46101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21077" y="5040287"/>
            <a:ext cx="3024336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10049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597" y="107984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Рассмотрим ситуацию, когда оповещение о согласовании не пришло нужному адресату. (не отображается в форме Мои задачи и оповещения)</a:t>
            </a:r>
            <a:endParaRPr lang="ru-RU" sz="16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597" y="179121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1. </a:t>
            </a:r>
            <a:r>
              <a:rPr lang="ru-RU" sz="1600" b="0" dirty="0" smtClean="0">
                <a:solidFill>
                  <a:schemeClr val="tx1"/>
                </a:solidFill>
              </a:rPr>
              <a:t>Необходимо открыть регистр сведений </a:t>
            </a:r>
            <a:r>
              <a:rPr lang="ru-RU" sz="1600" dirty="0" smtClean="0">
                <a:solidFill>
                  <a:schemeClr val="tx1"/>
                </a:solidFill>
              </a:rPr>
              <a:t>События оповещений </a:t>
            </a:r>
            <a:r>
              <a:rPr lang="ru-RU" sz="1600" b="0" dirty="0" smtClean="0">
                <a:solidFill>
                  <a:schemeClr val="tx1"/>
                </a:solidFill>
              </a:rPr>
              <a:t>и посмотреть есть ли запись по нужному объекту и кому она адресована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447999"/>
            <a:ext cx="10820400" cy="361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55059" y="3765139"/>
            <a:ext cx="1512168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6461" y="4752255"/>
            <a:ext cx="3348372" cy="936104"/>
          </a:xfrm>
          <a:prstGeom prst="wedgeRectCallout">
            <a:avLst>
              <a:gd name="adj1" fmla="val -36489"/>
              <a:gd name="adj2" fmla="val -1278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Отбираем внутренние оповещения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744813" y="2447999"/>
            <a:ext cx="3348372" cy="936104"/>
          </a:xfrm>
          <a:prstGeom prst="wedgeRectCallout">
            <a:avLst>
              <a:gd name="adj1" fmla="val -74901"/>
              <a:gd name="adj2" fmla="val 1072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Отбираем  по адресату оповещения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5040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581" y="1223863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2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 smtClean="0">
                <a:solidFill>
                  <a:schemeClr val="tx1"/>
                </a:solidFill>
              </a:rPr>
              <a:t>Если нужная запись найдена обращаем внимание на поле дата оповещения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943943"/>
            <a:ext cx="10820400" cy="361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793485" y="3240087"/>
            <a:ext cx="1512168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805153" y="3744143"/>
            <a:ext cx="3348372" cy="1224136"/>
          </a:xfrm>
          <a:prstGeom prst="wedgeRectCallout">
            <a:avLst>
              <a:gd name="adj1" fmla="val 54140"/>
              <a:gd name="adj2" fmla="val -784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дата оповещения не заполнена – значит </a:t>
            </a:r>
            <a:r>
              <a:rPr lang="ru-RU" sz="1400" dirty="0">
                <a:solidFill>
                  <a:schemeClr val="tx1"/>
                </a:solidFill>
              </a:rPr>
              <a:t>не отработало регламентное задание Отправка оповещений </a:t>
            </a:r>
            <a:r>
              <a:rPr lang="ru-RU" sz="1400" dirty="0" smtClean="0">
                <a:solidFill>
                  <a:schemeClr val="tx1"/>
                </a:solidFill>
              </a:rPr>
              <a:t>событий. Необходимо проверить настройки задания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82947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581" y="107984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3. </a:t>
            </a:r>
            <a:r>
              <a:rPr lang="ru-RU" sz="1600" b="0" dirty="0" smtClean="0">
                <a:solidFill>
                  <a:schemeClr val="tx1"/>
                </a:solidFill>
              </a:rPr>
              <a:t>Если дата оповещения заполнена, то в регистре сведений </a:t>
            </a:r>
            <a:r>
              <a:rPr lang="ru-RU" sz="1600" dirty="0" smtClean="0">
                <a:solidFill>
                  <a:schemeClr val="tx1"/>
                </a:solidFill>
              </a:rPr>
              <a:t>Оповещения пользователей  </a:t>
            </a:r>
            <a:r>
              <a:rPr lang="ru-RU" sz="1600" b="0" dirty="0" smtClean="0">
                <a:solidFill>
                  <a:schemeClr val="tx1"/>
                </a:solidFill>
              </a:rPr>
              <a:t>должна появиться запись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3" y="1943943"/>
            <a:ext cx="5581650" cy="3600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9168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597" y="93583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Рассмотрим ситуацию, когда оповещение о согласовании не пришло почту адресату. </a:t>
            </a:r>
            <a:endParaRPr lang="ru-RU" sz="16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517" y="1511895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1. </a:t>
            </a:r>
            <a:r>
              <a:rPr lang="ru-RU" sz="1600" b="0" dirty="0" smtClean="0">
                <a:solidFill>
                  <a:schemeClr val="tx1"/>
                </a:solidFill>
              </a:rPr>
              <a:t>Необходимо открыть справочник пользователи и проверить настройки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пользователя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81" y="2162224"/>
            <a:ext cx="7362825" cy="20859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76661" y="3672135"/>
            <a:ext cx="1800200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80517" y="4536231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2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 smtClean="0">
                <a:solidFill>
                  <a:schemeClr val="tx1"/>
                </a:solidFill>
              </a:rPr>
              <a:t>Необходимо проверить настройки системной учетной записи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16140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9" y="2007517"/>
            <a:ext cx="106965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581" y="122386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3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 smtClean="0">
                <a:solidFill>
                  <a:schemeClr val="tx1"/>
                </a:solidFill>
              </a:rPr>
              <a:t>Необходимо открыть регистр сведений </a:t>
            </a:r>
            <a:r>
              <a:rPr lang="ru-RU" sz="1600" dirty="0" smtClean="0">
                <a:solidFill>
                  <a:schemeClr val="tx1"/>
                </a:solidFill>
              </a:rPr>
              <a:t>События оповещений  </a:t>
            </a:r>
            <a:r>
              <a:rPr lang="ru-RU" sz="1600" b="0" dirty="0" smtClean="0">
                <a:solidFill>
                  <a:schemeClr val="tx1"/>
                </a:solidFill>
              </a:rPr>
              <a:t>и посмотреть есть ли запись по нужному объекту и кому она адресована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445" y="3333091"/>
            <a:ext cx="1512168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6461" y="4392215"/>
            <a:ext cx="3348372" cy="936104"/>
          </a:xfrm>
          <a:prstGeom prst="wedgeRectCallout">
            <a:avLst>
              <a:gd name="adj1" fmla="val -36489"/>
              <a:gd name="adj2" fmla="val -1278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Отбираем оповещения по </a:t>
            </a:r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744813" y="2087959"/>
            <a:ext cx="3348372" cy="936104"/>
          </a:xfrm>
          <a:prstGeom prst="wedgeRectCallout">
            <a:avLst>
              <a:gd name="adj1" fmla="val -74901"/>
              <a:gd name="adj2" fmla="val 1072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Отбираем  по адресату оповещения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77161" y="4104183"/>
            <a:ext cx="3348372" cy="1224136"/>
          </a:xfrm>
          <a:prstGeom prst="wedgeRectCallout">
            <a:avLst>
              <a:gd name="adj1" fmla="val 52339"/>
              <a:gd name="adj2" fmla="val -882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дата оповещения не заполнена – значит </a:t>
            </a:r>
            <a:r>
              <a:rPr lang="ru-RU" sz="1400" dirty="0">
                <a:solidFill>
                  <a:schemeClr val="tx1"/>
                </a:solidFill>
              </a:rPr>
              <a:t>не отработало регламентное задание Отправка оповещений </a:t>
            </a:r>
            <a:r>
              <a:rPr lang="ru-RU" sz="1400" dirty="0" smtClean="0">
                <a:solidFill>
                  <a:schemeClr val="tx1"/>
                </a:solidFill>
              </a:rPr>
              <a:t>событий. Необходимо проверить настройки задания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29747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44638"/>
            <a:ext cx="10620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7227" y="494491"/>
            <a:ext cx="7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разобраться почему не пришло оповещение о событии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581" y="1223863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4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 smtClean="0">
                <a:solidFill>
                  <a:schemeClr val="tx1"/>
                </a:solidFill>
              </a:rPr>
              <a:t>Необходимо открыть регистр сведений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Уведомления по электронной почте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5263" y="1799927"/>
            <a:ext cx="1512168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428889" y="2808039"/>
            <a:ext cx="3348372" cy="936104"/>
          </a:xfrm>
          <a:prstGeom prst="wedgeRectCallout">
            <a:avLst>
              <a:gd name="adj1" fmla="val 61042"/>
              <a:gd name="adj2" fmla="val -1278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Отбираем оповещения по нужной </a:t>
            </a:r>
            <a:r>
              <a:rPr lang="ru-RU" sz="1400" dirty="0" smtClean="0">
                <a:solidFill>
                  <a:schemeClr val="tx1"/>
                </a:solidFill>
              </a:rPr>
              <a:t>дате создания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77161" y="4104183"/>
            <a:ext cx="3348372" cy="1224136"/>
          </a:xfrm>
          <a:prstGeom prst="wedgeRectCallout">
            <a:avLst>
              <a:gd name="adj1" fmla="val 55340"/>
              <a:gd name="adj2" fmla="val -2212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дата отправки не заполнена – значит </a:t>
            </a:r>
            <a:r>
              <a:rPr lang="ru-RU" sz="1400" dirty="0">
                <a:solidFill>
                  <a:schemeClr val="tx1"/>
                </a:solidFill>
              </a:rPr>
              <a:t>не отработало регламентное задание Отправка </a:t>
            </a:r>
            <a:r>
              <a:rPr lang="ru-RU" sz="1400" dirty="0" smtClean="0">
                <a:solidFill>
                  <a:schemeClr val="tx1"/>
                </a:solidFill>
              </a:rPr>
              <a:t>уведомлений. Необходимо проверить настройки задания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05453" y="1799927"/>
            <a:ext cx="1512168" cy="339044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80542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05" y="1245349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Если в системе появился новый  справочник или документ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ru-RU" sz="1600" b="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13" y="1655911"/>
            <a:ext cx="8003437" cy="3600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671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05" y="86382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1 Шаг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ru-RU" sz="1600" b="0" dirty="0">
                <a:solidFill>
                  <a:schemeClr val="tx1"/>
                </a:solidFill>
              </a:rPr>
              <a:t>Добавить новый объект в конфигураторе в  определяемый тип </a:t>
            </a:r>
            <a:r>
              <a:rPr lang="ru-RU" sz="1600" dirty="0">
                <a:solidFill>
                  <a:schemeClr val="tx1"/>
                </a:solidFill>
              </a:rPr>
              <a:t>Объекты для согласования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55" y="1511895"/>
            <a:ext cx="41767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6778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05" y="85511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2</a:t>
            </a:r>
            <a:r>
              <a:rPr lang="ru-RU" sz="1600" b="0" dirty="0">
                <a:solidFill>
                  <a:schemeClr val="tx1"/>
                </a:solidFill>
              </a:rPr>
              <a:t> Шаг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ru-RU" sz="1600" b="0" dirty="0">
                <a:solidFill>
                  <a:schemeClr val="tx1"/>
                </a:solidFill>
              </a:rPr>
              <a:t>Обновить информацию о текущих справочниках или документах ИБ </a:t>
            </a:r>
            <a:r>
              <a:rPr lang="ru-RU" sz="1600" dirty="0"/>
              <a:t>(</a:t>
            </a:r>
            <a:r>
              <a:rPr lang="ru-RU" sz="1600" dirty="0">
                <a:solidFill>
                  <a:srgbClr val="0070C0"/>
                </a:solidFill>
              </a:rPr>
              <a:t>Интеграция и управление мастер –данными\Настройки справочников, Настройки документов</a:t>
            </a:r>
            <a:r>
              <a:rPr lang="ru-RU" sz="1600" dirty="0"/>
              <a:t>)</a:t>
            </a: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21" y="1552599"/>
            <a:ext cx="8208912" cy="4495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88629" y="2231975"/>
            <a:ext cx="2448272" cy="288032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30335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05" y="79181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4 Шаг</a:t>
            </a:r>
            <a:r>
              <a:rPr lang="en-US" sz="1600" b="0" dirty="0">
                <a:solidFill>
                  <a:schemeClr val="tx1"/>
                </a:solidFill>
              </a:rPr>
              <a:t>:</a:t>
            </a:r>
            <a:r>
              <a:rPr lang="ru-RU" sz="1600" b="0" dirty="0">
                <a:solidFill>
                  <a:schemeClr val="tx1"/>
                </a:solidFill>
              </a:rPr>
              <a:t> заполнить настройки статусов и реквизиты для разделения ответственных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по организациям и</a:t>
            </a:r>
            <a:r>
              <a:rPr lang="en-US" sz="1600" b="0" dirty="0">
                <a:solidFill>
                  <a:schemeClr val="tx1"/>
                </a:solidFill>
              </a:rPr>
              <a:t>/</a:t>
            </a:r>
            <a:r>
              <a:rPr lang="ru-RU" sz="1600" b="0" dirty="0">
                <a:solidFill>
                  <a:schemeClr val="tx1"/>
                </a:solidFill>
              </a:rPr>
              <a:t>или проектам</a:t>
            </a:r>
            <a:r>
              <a:rPr lang="en-US" sz="1600" b="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016621" y="1530402"/>
            <a:ext cx="7848872" cy="4517997"/>
            <a:chOff x="971600" y="1845618"/>
            <a:chExt cx="7848872" cy="45179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845618"/>
              <a:ext cx="7200800" cy="451799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5472100" y="1917626"/>
              <a:ext cx="3348372" cy="936104"/>
            </a:xfrm>
            <a:prstGeom prst="wedgeRectCallout">
              <a:avLst>
                <a:gd name="adj1" fmla="val -84804"/>
                <a:gd name="adj2" fmla="val 8257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Заполняем, если у объекта есть реквизиты с типами организации и проекты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5472100" y="2925738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перечисление, которое содержит статусы нашего объекта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5472100" y="3861842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соответствие  элементов перечисления системным состояниям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5472100" y="4797946"/>
              <a:ext cx="3348372" cy="864096"/>
            </a:xfrm>
            <a:prstGeom prst="wedgeRectCallout">
              <a:avLst>
                <a:gd name="adj1" fmla="val -109143"/>
                <a:gd name="adj2" fmla="val 8317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Задаем разделители для матрицы полномочий, если применимо.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007491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6581" y="791815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Готово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ru-RU" sz="1600" b="0" dirty="0" smtClean="0">
                <a:solidFill>
                  <a:schemeClr val="tx1"/>
                </a:solidFill>
              </a:rPr>
              <a:t>в форме списка и форме объекта появились команды для работы с согласованием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7" y="1151855"/>
            <a:ext cx="7616899" cy="24482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7" y="3672135"/>
            <a:ext cx="7600950" cy="26642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53827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597" y="791815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5</a:t>
            </a:r>
            <a:r>
              <a:rPr lang="ru-RU" sz="1600" b="0" dirty="0">
                <a:solidFill>
                  <a:schemeClr val="tx1"/>
                </a:solidFill>
              </a:rPr>
              <a:t> Шаг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(</a:t>
            </a:r>
            <a:r>
              <a:rPr lang="ru-RU" sz="1600" b="0" dirty="0" smtClean="0">
                <a:solidFill>
                  <a:schemeClr val="tx1"/>
                </a:solidFill>
              </a:rPr>
              <a:t>необязательный</a:t>
            </a:r>
            <a:r>
              <a:rPr lang="en-US" sz="1600" b="0" dirty="0">
                <a:solidFill>
                  <a:schemeClr val="tx1"/>
                </a:solidFill>
              </a:rPr>
              <a:t>): </a:t>
            </a:r>
            <a:r>
              <a:rPr lang="ru-RU" sz="1600" b="0" dirty="0">
                <a:solidFill>
                  <a:schemeClr val="tx1"/>
                </a:solidFill>
              </a:rPr>
              <a:t>добавить стандартную для УХ панель </a:t>
            </a:r>
            <a:r>
              <a:rPr lang="ru-RU" sz="1600" b="0" dirty="0" smtClean="0">
                <a:solidFill>
                  <a:schemeClr val="tx1"/>
                </a:solidFill>
              </a:rPr>
              <a:t>согласования и отображение статусов </a:t>
            </a:r>
            <a:r>
              <a:rPr lang="ru-RU" sz="1600" b="0" dirty="0">
                <a:solidFill>
                  <a:schemeClr val="tx1"/>
                </a:solidFill>
              </a:rPr>
              <a:t>на форму</a:t>
            </a:r>
            <a:r>
              <a:rPr lang="en-US" sz="1600" b="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1799927"/>
            <a:ext cx="9704236" cy="39604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3888829" y="1295871"/>
            <a:ext cx="7272808" cy="936104"/>
          </a:xfrm>
          <a:prstGeom prst="wedgeRectCallout">
            <a:avLst>
              <a:gd name="adj1" fmla="val -29073"/>
              <a:gd name="adj2" fmla="val 962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Копируем из любой типовой формы, где есть согласование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код с </a:t>
            </a:r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b="1" dirty="0" smtClean="0">
                <a:solidFill>
                  <a:schemeClr val="tx1"/>
                </a:solidFill>
              </a:rPr>
              <a:t>эгом </a:t>
            </a:r>
            <a:r>
              <a:rPr lang="en-US" sz="1400" b="1" dirty="0" smtClean="0">
                <a:solidFill>
                  <a:schemeClr val="tx1"/>
                </a:solidFill>
              </a:rPr>
              <a:t>#</a:t>
            </a:r>
            <a:r>
              <a:rPr lang="ru-RU" sz="1400" b="1" dirty="0">
                <a:solidFill>
                  <a:schemeClr val="tx1"/>
                </a:solidFill>
              </a:rPr>
              <a:t>Область </a:t>
            </a:r>
            <a:r>
              <a:rPr lang="ru-RU" sz="1400" b="1" dirty="0" err="1">
                <a:solidFill>
                  <a:schemeClr val="tx1"/>
                </a:solidFill>
              </a:rPr>
              <a:t>УниверсальныеПроцессыСогласование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11729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605" y="359767"/>
            <a:ext cx="82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Задача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подключить новый объект метаданных к подсистеме согласования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2565" y="1317357"/>
            <a:ext cx="96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Результат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4" y="1871935"/>
            <a:ext cx="8688583" cy="38884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7168" y="4823412"/>
            <a:ext cx="5758045" cy="678088"/>
          </a:xfrm>
          <a:prstGeom prst="roundRect">
            <a:avLst/>
          </a:prstGeom>
          <a:solidFill>
            <a:schemeClr val="bg1">
              <a:alpha val="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7388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101472</TotalTime>
  <Words>1150</Words>
  <Application>Microsoft Office PowerPoint</Application>
  <PresentationFormat>Произвольный</PresentationFormat>
  <Paragraphs>175</Paragraphs>
  <Slides>30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Зинковский Дмитрий Валентинов</cp:lastModifiedBy>
  <cp:revision>3607</cp:revision>
  <cp:lastPrinted>2015-05-12T12:08:53Z</cp:lastPrinted>
  <dcterms:created xsi:type="dcterms:W3CDTF">2004-06-25T18:36:23Z</dcterms:created>
  <dcterms:modified xsi:type="dcterms:W3CDTF">2021-02-12T09:26:30Z</dcterms:modified>
</cp:coreProperties>
</file>