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526825" r:id="rId1"/>
    <p:sldMasterId id="2147527238" r:id="rId2"/>
  </p:sldMasterIdLst>
  <p:notesMasterIdLst>
    <p:notesMasterId r:id="rId23"/>
  </p:notesMasterIdLst>
  <p:sldIdLst>
    <p:sldId id="1554" r:id="rId3"/>
    <p:sldId id="1535" r:id="rId4"/>
    <p:sldId id="1549" r:id="rId5"/>
    <p:sldId id="1550" r:id="rId6"/>
    <p:sldId id="1490" r:id="rId7"/>
    <p:sldId id="1523" r:id="rId8"/>
    <p:sldId id="1524" r:id="rId9"/>
    <p:sldId id="1560" r:id="rId10"/>
    <p:sldId id="1548" r:id="rId11"/>
    <p:sldId id="1528" r:id="rId12"/>
    <p:sldId id="1542" r:id="rId13"/>
    <p:sldId id="1557" r:id="rId14"/>
    <p:sldId id="1558" r:id="rId15"/>
    <p:sldId id="1559" r:id="rId16"/>
    <p:sldId id="1614" r:id="rId17"/>
    <p:sldId id="1615" r:id="rId18"/>
    <p:sldId id="1616" r:id="rId19"/>
    <p:sldId id="1617" r:id="rId20"/>
    <p:sldId id="1618" r:id="rId21"/>
    <p:sldId id="1555" r:id="rId22"/>
  </p:sldIdLst>
  <p:sldSz cx="12195175" cy="6859588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5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71921"/>
    <a:srgbClr val="FFC100"/>
    <a:srgbClr val="FFCF00"/>
    <a:srgbClr val="FFFFCC"/>
    <a:srgbClr val="FFFF81"/>
    <a:srgbClr val="FFCC00"/>
    <a:srgbClr val="B0AC00"/>
    <a:srgbClr val="960000"/>
    <a:srgbClr val="F5F6D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74" autoAdjust="0"/>
    <p:restoredTop sz="95646" autoAdjust="0"/>
  </p:normalViewPr>
  <p:slideViewPr>
    <p:cSldViewPr showGuides="1">
      <p:cViewPr varScale="1">
        <p:scale>
          <a:sx n="118" d="100"/>
          <a:sy n="118" d="100"/>
        </p:scale>
        <p:origin x="296" y="192"/>
      </p:cViewPr>
      <p:guideLst>
        <p:guide orient="horz" pos="3975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771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179AC66-C47A-4850-98A1-5E60515D89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35491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Добрый</a:t>
            </a:r>
            <a:r>
              <a:rPr lang="ru-RU" baseline="0" dirty="0"/>
              <a:t> день, коллеги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0E10A-8071-4CF6-9931-34C96C66F917}" type="slidenum">
              <a:rPr lang="ru-RU" altLang="ru-RU" smtClean="0"/>
              <a:pPr>
                <a:defRPr/>
              </a:pPr>
              <a:t>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59752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10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29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11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29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12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29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13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29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14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29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15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6254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16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0702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17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3835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18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681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19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916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298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0E10A-8071-4CF6-9931-34C96C66F917}" type="slidenum">
              <a:rPr lang="ru-RU" altLang="ru-RU" smtClean="0"/>
              <a:pPr>
                <a:defRPr/>
              </a:pPr>
              <a:t>20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33429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29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29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29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29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29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29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29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78" y="1122539"/>
            <a:ext cx="9147221" cy="2387917"/>
          </a:xfrm>
        </p:spPr>
        <p:txBody>
          <a:bodyPr anchor="b"/>
          <a:lstStyle>
            <a:lvl1pPr algn="ctr">
              <a:defRPr sz="635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78" y="3602880"/>
            <a:ext cx="9147221" cy="1656922"/>
          </a:xfrm>
        </p:spPr>
        <p:txBody>
          <a:bodyPr/>
          <a:lstStyle>
            <a:lvl1pPr marL="0" indent="0" algn="ctr">
              <a:buNone/>
              <a:defRPr sz="2540"/>
            </a:lvl1pPr>
            <a:lvl2pPr marL="483900" indent="0" algn="ctr">
              <a:buNone/>
              <a:defRPr sz="2117"/>
            </a:lvl2pPr>
            <a:lvl3pPr marL="967801" indent="0" algn="ctr">
              <a:buNone/>
              <a:defRPr sz="1905"/>
            </a:lvl3pPr>
            <a:lvl4pPr marL="1451701" indent="0" algn="ctr">
              <a:buNone/>
              <a:defRPr sz="1693"/>
            </a:lvl4pPr>
            <a:lvl5pPr marL="1935602" indent="0" algn="ctr">
              <a:buNone/>
              <a:defRPr sz="1693"/>
            </a:lvl5pPr>
            <a:lvl6pPr marL="2419502" indent="0" algn="ctr">
              <a:buNone/>
              <a:defRPr sz="1693"/>
            </a:lvl6pPr>
            <a:lvl7pPr marL="2903403" indent="0" algn="ctr">
              <a:buNone/>
              <a:defRPr sz="1693"/>
            </a:lvl7pPr>
            <a:lvl8pPr marL="3387303" indent="0" algn="ctr">
              <a:buNone/>
              <a:defRPr sz="1693"/>
            </a:lvl8pPr>
            <a:lvl9pPr marL="3871204" indent="0" algn="ctr">
              <a:buNone/>
              <a:defRPr sz="1693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5004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0097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67437" y="114271"/>
            <a:ext cx="2893372" cy="475566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322" y="114271"/>
            <a:ext cx="8518812" cy="47556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92374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87321" y="114271"/>
            <a:ext cx="11573487" cy="475566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62557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8109" y="114271"/>
            <a:ext cx="9412699" cy="108220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287321" y="1700614"/>
            <a:ext cx="11573487" cy="3169325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66972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1365606" y="331865"/>
            <a:ext cx="6097588" cy="71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78" tIns="54439" rIns="108878" bIns="54439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  <a:defRPr/>
            </a:pPr>
            <a:r>
              <a:rPr lang="ru-RU" altLang="ru-RU" sz="2300" b="1" dirty="0">
                <a:solidFill>
                  <a:srgbClr val="FFFFFF"/>
                </a:solidFill>
              </a:rPr>
              <a:t>1С:УПРАВЛЕНИЕ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ru-RU" altLang="ru-RU" sz="2300" b="1" dirty="0">
                <a:solidFill>
                  <a:srgbClr val="FFFFFF"/>
                </a:solidFill>
              </a:rPr>
              <a:t>ХОЛДИНГОМ 8</a:t>
            </a:r>
          </a:p>
        </p:txBody>
      </p:sp>
      <p:pic>
        <p:nvPicPr>
          <p:cNvPr id="3" name="Picture 16" descr="Layer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68" y="239769"/>
            <a:ext cx="1295737" cy="76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720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397" y="1122623"/>
            <a:ext cx="9146381" cy="2388153"/>
          </a:xfrm>
        </p:spPr>
        <p:txBody>
          <a:bodyPr anchor="b"/>
          <a:lstStyle>
            <a:lvl1pPr algn="ctr">
              <a:defRPr sz="600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397" y="3602872"/>
            <a:ext cx="9146381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91" indent="0" algn="ctr">
              <a:buNone/>
              <a:defRPr sz="2000"/>
            </a:lvl2pPr>
            <a:lvl3pPr marL="914583" indent="0" algn="ctr">
              <a:buNone/>
              <a:defRPr sz="1800"/>
            </a:lvl3pPr>
            <a:lvl4pPr marL="1371874" indent="0" algn="ctr">
              <a:buNone/>
              <a:defRPr sz="1600"/>
            </a:lvl4pPr>
            <a:lvl5pPr marL="1829166" indent="0" algn="ctr">
              <a:buNone/>
              <a:defRPr sz="1600"/>
            </a:lvl5pPr>
            <a:lvl6pPr marL="2286457" indent="0" algn="ctr">
              <a:buNone/>
              <a:defRPr sz="1600"/>
            </a:lvl6pPr>
            <a:lvl7pPr marL="2743749" indent="0" algn="ctr">
              <a:buNone/>
              <a:defRPr sz="1600"/>
            </a:lvl7pPr>
            <a:lvl8pPr marL="3201040" indent="0" algn="ctr">
              <a:buNone/>
              <a:defRPr sz="1600"/>
            </a:lvl8pPr>
            <a:lvl9pPr marL="3658332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12/21/23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421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067" y="45418"/>
            <a:ext cx="9939690" cy="1325870"/>
          </a:xfrm>
        </p:spPr>
        <p:txBody>
          <a:bodyPr/>
          <a:lstStyle>
            <a:lvl1pPr>
              <a:defRPr sz="2000" b="1">
                <a:solidFill>
                  <a:schemeClr val="bg1">
                    <a:lumMod val="50000"/>
                  </a:schemeClr>
                </a:solidFill>
                <a:latin typeface="Proxima Nova 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12/21/23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594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067" y="1710134"/>
            <a:ext cx="10518338" cy="2853398"/>
          </a:xfrm>
        </p:spPr>
        <p:txBody>
          <a:bodyPr anchor="b"/>
          <a:lstStyle>
            <a:lvl1pPr>
              <a:defRPr sz="600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067" y="4590526"/>
            <a:ext cx="10518338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1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4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7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0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3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12/21/23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99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418" y="1826048"/>
            <a:ext cx="5182949" cy="4352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808" y="1826048"/>
            <a:ext cx="5182949" cy="4352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12/21/23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34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7" y="365210"/>
            <a:ext cx="10518338" cy="132587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7" y="1681552"/>
            <a:ext cx="5159130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91" indent="0">
              <a:buNone/>
              <a:defRPr sz="2000" b="1"/>
            </a:lvl2pPr>
            <a:lvl3pPr marL="914583" indent="0">
              <a:buNone/>
              <a:defRPr sz="1800" b="1"/>
            </a:lvl3pPr>
            <a:lvl4pPr marL="1371874" indent="0">
              <a:buNone/>
              <a:defRPr sz="1600" b="1"/>
            </a:lvl4pPr>
            <a:lvl5pPr marL="1829166" indent="0">
              <a:buNone/>
              <a:defRPr sz="1600" b="1"/>
            </a:lvl5pPr>
            <a:lvl6pPr marL="2286457" indent="0">
              <a:buNone/>
              <a:defRPr sz="1600" b="1"/>
            </a:lvl6pPr>
            <a:lvl7pPr marL="2743749" indent="0">
              <a:buNone/>
              <a:defRPr sz="1600" b="1"/>
            </a:lvl7pPr>
            <a:lvl8pPr marL="3201040" indent="0">
              <a:buNone/>
              <a:defRPr sz="1600" b="1"/>
            </a:lvl8pPr>
            <a:lvl9pPr marL="365833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7" y="2505655"/>
            <a:ext cx="5159130" cy="3685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3807" y="1681552"/>
            <a:ext cx="5184538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91" indent="0">
              <a:buNone/>
              <a:defRPr sz="2000" b="1"/>
            </a:lvl2pPr>
            <a:lvl3pPr marL="914583" indent="0">
              <a:buNone/>
              <a:defRPr sz="1800" b="1"/>
            </a:lvl3pPr>
            <a:lvl4pPr marL="1371874" indent="0">
              <a:buNone/>
              <a:defRPr sz="1600" b="1"/>
            </a:lvl4pPr>
            <a:lvl5pPr marL="1829166" indent="0">
              <a:buNone/>
              <a:defRPr sz="1600" b="1"/>
            </a:lvl5pPr>
            <a:lvl6pPr marL="2286457" indent="0">
              <a:buNone/>
              <a:defRPr sz="1600" b="1"/>
            </a:lvl6pPr>
            <a:lvl7pPr marL="2743749" indent="0">
              <a:buNone/>
              <a:defRPr sz="1600" b="1"/>
            </a:lvl7pPr>
            <a:lvl8pPr marL="3201040" indent="0">
              <a:buNone/>
              <a:defRPr sz="1600" b="1"/>
            </a:lvl8pPr>
            <a:lvl9pPr marL="365833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807" y="2505655"/>
            <a:ext cx="5184538" cy="3685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12/21/23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866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63571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12/21/23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0892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12/21/23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436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7" y="457306"/>
            <a:ext cx="3933261" cy="1600571"/>
          </a:xfrm>
        </p:spPr>
        <p:txBody>
          <a:bodyPr anchor="b"/>
          <a:lstStyle>
            <a:lvl1pPr>
              <a:defRPr sz="320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538" y="987654"/>
            <a:ext cx="6173807" cy="4874754"/>
          </a:xfrm>
        </p:spPr>
        <p:txBody>
          <a:bodyPr/>
          <a:lstStyle>
            <a:lvl1pPr>
              <a:defRPr sz="3201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7" y="2057876"/>
            <a:ext cx="3933261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91" indent="0">
              <a:buNone/>
              <a:defRPr sz="1400"/>
            </a:lvl2pPr>
            <a:lvl3pPr marL="914583" indent="0">
              <a:buNone/>
              <a:defRPr sz="1200"/>
            </a:lvl3pPr>
            <a:lvl4pPr marL="1371874" indent="0">
              <a:buNone/>
              <a:defRPr sz="1000"/>
            </a:lvl4pPr>
            <a:lvl5pPr marL="1829166" indent="0">
              <a:buNone/>
              <a:defRPr sz="1000"/>
            </a:lvl5pPr>
            <a:lvl6pPr marL="2286457" indent="0">
              <a:buNone/>
              <a:defRPr sz="1000"/>
            </a:lvl6pPr>
            <a:lvl7pPr marL="2743749" indent="0">
              <a:buNone/>
              <a:defRPr sz="1000"/>
            </a:lvl7pPr>
            <a:lvl8pPr marL="3201040" indent="0">
              <a:buNone/>
              <a:defRPr sz="1000"/>
            </a:lvl8pPr>
            <a:lvl9pPr marL="3658332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12/21/23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031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7" y="457306"/>
            <a:ext cx="3933261" cy="1600571"/>
          </a:xfrm>
        </p:spPr>
        <p:txBody>
          <a:bodyPr anchor="b"/>
          <a:lstStyle>
            <a:lvl1pPr>
              <a:defRPr sz="320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538" y="987654"/>
            <a:ext cx="6173807" cy="4874754"/>
          </a:xfrm>
        </p:spPr>
        <p:txBody>
          <a:bodyPr anchor="t"/>
          <a:lstStyle>
            <a:lvl1pPr marL="0" indent="0">
              <a:buNone/>
              <a:defRPr sz="3201"/>
            </a:lvl1pPr>
            <a:lvl2pPr marL="457291" indent="0">
              <a:buNone/>
              <a:defRPr sz="2801"/>
            </a:lvl2pPr>
            <a:lvl3pPr marL="914583" indent="0">
              <a:buNone/>
              <a:defRPr sz="2400"/>
            </a:lvl3pPr>
            <a:lvl4pPr marL="1371874" indent="0">
              <a:buNone/>
              <a:defRPr sz="2000"/>
            </a:lvl4pPr>
            <a:lvl5pPr marL="1829166" indent="0">
              <a:buNone/>
              <a:defRPr sz="2000"/>
            </a:lvl5pPr>
            <a:lvl6pPr marL="2286457" indent="0">
              <a:buNone/>
              <a:defRPr sz="2000"/>
            </a:lvl6pPr>
            <a:lvl7pPr marL="2743749" indent="0">
              <a:buNone/>
              <a:defRPr sz="2000"/>
            </a:lvl7pPr>
            <a:lvl8pPr marL="3201040" indent="0">
              <a:buNone/>
              <a:defRPr sz="2000"/>
            </a:lvl8pPr>
            <a:lvl9pPr marL="3658332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7" y="2057876"/>
            <a:ext cx="3933261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91" indent="0">
              <a:buNone/>
              <a:defRPr sz="1400"/>
            </a:lvl2pPr>
            <a:lvl3pPr marL="914583" indent="0">
              <a:buNone/>
              <a:defRPr sz="1200"/>
            </a:lvl3pPr>
            <a:lvl4pPr marL="1371874" indent="0">
              <a:buNone/>
              <a:defRPr sz="1000"/>
            </a:lvl4pPr>
            <a:lvl5pPr marL="1829166" indent="0">
              <a:buNone/>
              <a:defRPr sz="1000"/>
            </a:lvl5pPr>
            <a:lvl6pPr marL="2286457" indent="0">
              <a:buNone/>
              <a:defRPr sz="1000"/>
            </a:lvl6pPr>
            <a:lvl7pPr marL="2743749" indent="0">
              <a:buNone/>
              <a:defRPr sz="1000"/>
            </a:lvl7pPr>
            <a:lvl8pPr marL="3201040" indent="0">
              <a:buNone/>
              <a:defRPr sz="1000"/>
            </a:lvl8pPr>
            <a:lvl9pPr marL="3658332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12/21/23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6692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12/21/23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5635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7172" y="365209"/>
            <a:ext cx="2629585" cy="581318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418" y="365209"/>
            <a:ext cx="7736314" cy="581318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12/21/23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53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1365606" y="331865"/>
            <a:ext cx="6097588" cy="71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78" tIns="54439" rIns="108878" bIns="54439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  <a:defRPr/>
            </a:pPr>
            <a:r>
              <a:rPr lang="ru-RU" altLang="ru-RU" sz="2300" b="1" dirty="0">
                <a:solidFill>
                  <a:srgbClr val="FFFFFF"/>
                </a:solidFill>
              </a:rPr>
              <a:t>1С:УПРАВЛЕНИЕ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ru-RU" altLang="ru-RU" sz="2300" b="1" dirty="0">
                <a:solidFill>
                  <a:srgbClr val="FFFFFF"/>
                </a:solidFill>
              </a:rPr>
              <a:t>ХОЛДИНГОМ 8</a:t>
            </a:r>
          </a:p>
        </p:txBody>
      </p:sp>
      <p:pic>
        <p:nvPicPr>
          <p:cNvPr id="3" name="Picture 16" descr="Layer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68" y="239769"/>
            <a:ext cx="1295737" cy="76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22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719" y="1710697"/>
            <a:ext cx="10518296" cy="2853400"/>
          </a:xfrm>
        </p:spPr>
        <p:txBody>
          <a:bodyPr anchor="b"/>
          <a:lstStyle>
            <a:lvl1pPr>
              <a:defRPr sz="635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719" y="4590984"/>
            <a:ext cx="10518296" cy="1500640"/>
          </a:xfrm>
        </p:spPr>
        <p:txBody>
          <a:bodyPr/>
          <a:lstStyle>
            <a:lvl1pPr marL="0" indent="0">
              <a:buNone/>
              <a:defRPr sz="2540"/>
            </a:lvl1pPr>
            <a:lvl2pPr marL="483900" indent="0">
              <a:buNone/>
              <a:defRPr sz="2117"/>
            </a:lvl2pPr>
            <a:lvl3pPr marL="967801" indent="0">
              <a:buNone/>
              <a:defRPr sz="1905"/>
            </a:lvl3pPr>
            <a:lvl4pPr marL="1451701" indent="0">
              <a:buNone/>
              <a:defRPr sz="1693"/>
            </a:lvl4pPr>
            <a:lvl5pPr marL="1935602" indent="0">
              <a:buNone/>
              <a:defRPr sz="1693"/>
            </a:lvl5pPr>
            <a:lvl6pPr marL="2419502" indent="0">
              <a:buNone/>
              <a:defRPr sz="1693"/>
            </a:lvl6pPr>
            <a:lvl7pPr marL="2903403" indent="0">
              <a:buNone/>
              <a:defRPr sz="1693"/>
            </a:lvl7pPr>
            <a:lvl8pPr marL="3387303" indent="0">
              <a:buNone/>
              <a:defRPr sz="1693"/>
            </a:lvl8pPr>
            <a:lvl9pPr marL="3871204" indent="0">
              <a:buNone/>
              <a:defRPr sz="169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31022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7321" y="1700614"/>
            <a:ext cx="5706092" cy="31693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54716" y="1700614"/>
            <a:ext cx="5706092" cy="31693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8137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120" y="364658"/>
            <a:ext cx="10518296" cy="132587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120" y="1682130"/>
            <a:ext cx="5158334" cy="823419"/>
          </a:xfrm>
        </p:spPr>
        <p:txBody>
          <a:bodyPr anchor="b"/>
          <a:lstStyle>
            <a:lvl1pPr marL="0" indent="0">
              <a:buNone/>
              <a:defRPr sz="2540" b="1"/>
            </a:lvl1pPr>
            <a:lvl2pPr marL="483900" indent="0">
              <a:buNone/>
              <a:defRPr sz="2117" b="1"/>
            </a:lvl2pPr>
            <a:lvl3pPr marL="967801" indent="0">
              <a:buNone/>
              <a:defRPr sz="1905" b="1"/>
            </a:lvl3pPr>
            <a:lvl4pPr marL="1451701" indent="0">
              <a:buNone/>
              <a:defRPr sz="1693" b="1"/>
            </a:lvl4pPr>
            <a:lvl5pPr marL="1935602" indent="0">
              <a:buNone/>
              <a:defRPr sz="1693" b="1"/>
            </a:lvl5pPr>
            <a:lvl6pPr marL="2419502" indent="0">
              <a:buNone/>
              <a:defRPr sz="1693" b="1"/>
            </a:lvl6pPr>
            <a:lvl7pPr marL="2903403" indent="0">
              <a:buNone/>
              <a:defRPr sz="1693" b="1"/>
            </a:lvl7pPr>
            <a:lvl8pPr marL="3387303" indent="0">
              <a:buNone/>
              <a:defRPr sz="1693" b="1"/>
            </a:lvl8pPr>
            <a:lvl9pPr marL="3871204" indent="0">
              <a:buNone/>
              <a:defRPr sz="169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120" y="2505549"/>
            <a:ext cx="5158334" cy="36852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3199" y="1682130"/>
            <a:ext cx="5185218" cy="823419"/>
          </a:xfrm>
        </p:spPr>
        <p:txBody>
          <a:bodyPr anchor="b"/>
          <a:lstStyle>
            <a:lvl1pPr marL="0" indent="0">
              <a:buNone/>
              <a:defRPr sz="2540" b="1"/>
            </a:lvl1pPr>
            <a:lvl2pPr marL="483900" indent="0">
              <a:buNone/>
              <a:defRPr sz="2117" b="1"/>
            </a:lvl2pPr>
            <a:lvl3pPr marL="967801" indent="0">
              <a:buNone/>
              <a:defRPr sz="1905" b="1"/>
            </a:lvl3pPr>
            <a:lvl4pPr marL="1451701" indent="0">
              <a:buNone/>
              <a:defRPr sz="1693" b="1"/>
            </a:lvl4pPr>
            <a:lvl5pPr marL="1935602" indent="0">
              <a:buNone/>
              <a:defRPr sz="1693" b="1"/>
            </a:lvl5pPr>
            <a:lvl6pPr marL="2419502" indent="0">
              <a:buNone/>
              <a:defRPr sz="1693" b="1"/>
            </a:lvl6pPr>
            <a:lvl7pPr marL="2903403" indent="0">
              <a:buNone/>
              <a:defRPr sz="1693" b="1"/>
            </a:lvl7pPr>
            <a:lvl8pPr marL="3387303" indent="0">
              <a:buNone/>
              <a:defRPr sz="1693" b="1"/>
            </a:lvl8pPr>
            <a:lvl9pPr marL="3871204" indent="0">
              <a:buNone/>
              <a:defRPr sz="169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3199" y="2505549"/>
            <a:ext cx="5185218" cy="36852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48440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07714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6284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120" y="457082"/>
            <a:ext cx="3933440" cy="1601467"/>
          </a:xfrm>
        </p:spPr>
        <p:txBody>
          <a:bodyPr anchor="b"/>
          <a:lstStyle>
            <a:lvl1pPr>
              <a:defRPr sz="338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5218" y="988103"/>
            <a:ext cx="6173198" cy="4874980"/>
          </a:xfrm>
        </p:spPr>
        <p:txBody>
          <a:bodyPr/>
          <a:lstStyle>
            <a:lvl1pPr>
              <a:defRPr sz="3387"/>
            </a:lvl1pPr>
            <a:lvl2pPr>
              <a:defRPr sz="2964"/>
            </a:lvl2pPr>
            <a:lvl3pPr>
              <a:defRPr sz="2540"/>
            </a:lvl3pPr>
            <a:lvl4pPr>
              <a:defRPr sz="2117"/>
            </a:lvl4pPr>
            <a:lvl5pPr>
              <a:defRPr sz="2117"/>
            </a:lvl5pPr>
            <a:lvl6pPr>
              <a:defRPr sz="2117"/>
            </a:lvl6pPr>
            <a:lvl7pPr>
              <a:defRPr sz="2117"/>
            </a:lvl7pPr>
            <a:lvl8pPr>
              <a:defRPr sz="2117"/>
            </a:lvl8pPr>
            <a:lvl9pPr>
              <a:defRPr sz="211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120" y="2058549"/>
            <a:ext cx="3933440" cy="3811256"/>
          </a:xfrm>
        </p:spPr>
        <p:txBody>
          <a:bodyPr/>
          <a:lstStyle>
            <a:lvl1pPr marL="0" indent="0">
              <a:buNone/>
              <a:defRPr sz="1693"/>
            </a:lvl1pPr>
            <a:lvl2pPr marL="483900" indent="0">
              <a:buNone/>
              <a:defRPr sz="1482"/>
            </a:lvl2pPr>
            <a:lvl3pPr marL="967801" indent="0">
              <a:buNone/>
              <a:defRPr sz="1270"/>
            </a:lvl3pPr>
            <a:lvl4pPr marL="1451701" indent="0">
              <a:buNone/>
              <a:defRPr sz="1058"/>
            </a:lvl4pPr>
            <a:lvl5pPr marL="1935602" indent="0">
              <a:buNone/>
              <a:defRPr sz="1058"/>
            </a:lvl5pPr>
            <a:lvl6pPr marL="2419502" indent="0">
              <a:buNone/>
              <a:defRPr sz="1058"/>
            </a:lvl6pPr>
            <a:lvl7pPr marL="2903403" indent="0">
              <a:buNone/>
              <a:defRPr sz="1058"/>
            </a:lvl7pPr>
            <a:lvl8pPr marL="3387303" indent="0">
              <a:buNone/>
              <a:defRPr sz="1058"/>
            </a:lvl8pPr>
            <a:lvl9pPr marL="3871204" indent="0">
              <a:buNone/>
              <a:defRPr sz="105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63200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120" y="457082"/>
            <a:ext cx="3933440" cy="1601467"/>
          </a:xfrm>
        </p:spPr>
        <p:txBody>
          <a:bodyPr anchor="b"/>
          <a:lstStyle>
            <a:lvl1pPr>
              <a:defRPr sz="338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5218" y="988103"/>
            <a:ext cx="6173198" cy="4874980"/>
          </a:xfrm>
        </p:spPr>
        <p:txBody>
          <a:bodyPr/>
          <a:lstStyle>
            <a:lvl1pPr marL="0" indent="0">
              <a:buNone/>
              <a:defRPr sz="3387"/>
            </a:lvl1pPr>
            <a:lvl2pPr marL="483900" indent="0">
              <a:buNone/>
              <a:defRPr sz="2964"/>
            </a:lvl2pPr>
            <a:lvl3pPr marL="967801" indent="0">
              <a:buNone/>
              <a:defRPr sz="2540"/>
            </a:lvl3pPr>
            <a:lvl4pPr marL="1451701" indent="0">
              <a:buNone/>
              <a:defRPr sz="2117"/>
            </a:lvl4pPr>
            <a:lvl5pPr marL="1935602" indent="0">
              <a:buNone/>
              <a:defRPr sz="2117"/>
            </a:lvl5pPr>
            <a:lvl6pPr marL="2419502" indent="0">
              <a:buNone/>
              <a:defRPr sz="2117"/>
            </a:lvl6pPr>
            <a:lvl7pPr marL="2903403" indent="0">
              <a:buNone/>
              <a:defRPr sz="2117"/>
            </a:lvl7pPr>
            <a:lvl8pPr marL="3387303" indent="0">
              <a:buNone/>
              <a:defRPr sz="2117"/>
            </a:lvl8pPr>
            <a:lvl9pPr marL="3871204" indent="0">
              <a:buNone/>
              <a:defRPr sz="2117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120" y="2058549"/>
            <a:ext cx="3933440" cy="3811256"/>
          </a:xfrm>
        </p:spPr>
        <p:txBody>
          <a:bodyPr/>
          <a:lstStyle>
            <a:lvl1pPr marL="0" indent="0">
              <a:buNone/>
              <a:defRPr sz="1693"/>
            </a:lvl1pPr>
            <a:lvl2pPr marL="483900" indent="0">
              <a:buNone/>
              <a:defRPr sz="1482"/>
            </a:lvl2pPr>
            <a:lvl3pPr marL="967801" indent="0">
              <a:buNone/>
              <a:defRPr sz="1270"/>
            </a:lvl3pPr>
            <a:lvl4pPr marL="1451701" indent="0">
              <a:buNone/>
              <a:defRPr sz="1058"/>
            </a:lvl4pPr>
            <a:lvl5pPr marL="1935602" indent="0">
              <a:buNone/>
              <a:defRPr sz="1058"/>
            </a:lvl5pPr>
            <a:lvl6pPr marL="2419502" indent="0">
              <a:buNone/>
              <a:defRPr sz="1058"/>
            </a:lvl6pPr>
            <a:lvl7pPr marL="2903403" indent="0">
              <a:buNone/>
              <a:defRPr sz="1058"/>
            </a:lvl7pPr>
            <a:lvl8pPr marL="3387303" indent="0">
              <a:buNone/>
              <a:defRPr sz="1058"/>
            </a:lvl8pPr>
            <a:lvl9pPr marL="3871204" indent="0">
              <a:buNone/>
              <a:defRPr sz="105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44856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16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21" y="1700614"/>
            <a:ext cx="11573487" cy="316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05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448109" y="114271"/>
            <a:ext cx="9412699" cy="108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2" name="Picture 16" descr="Layer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" y="161323"/>
            <a:ext cx="1641593" cy="129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6" descr="Layer 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" y="161323"/>
            <a:ext cx="1641593" cy="129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9795794" y="-7273"/>
            <a:ext cx="2399381" cy="1851276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endParaRPr lang="en-US" altLang="ru-RU" sz="254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en-US" altLang="ru-RU" sz="254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ru-RU" altLang="ru-RU" sz="254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720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26826" r:id="rId1"/>
    <p:sldLayoutId id="2147526827" r:id="rId2"/>
    <p:sldLayoutId id="2147526828" r:id="rId3"/>
    <p:sldLayoutId id="2147526829" r:id="rId4"/>
    <p:sldLayoutId id="2147526830" r:id="rId5"/>
    <p:sldLayoutId id="2147526831" r:id="rId6"/>
    <p:sldLayoutId id="2147526832" r:id="rId7"/>
    <p:sldLayoutId id="2147526833" r:id="rId8"/>
    <p:sldLayoutId id="2147526834" r:id="rId9"/>
    <p:sldLayoutId id="2147526835" r:id="rId10"/>
    <p:sldLayoutId id="2147526836" r:id="rId11"/>
    <p:sldLayoutId id="2147526837" r:id="rId12"/>
    <p:sldLayoutId id="2147526838" r:id="rId13"/>
    <p:sldLayoutId id="2147527317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69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69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69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69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69">
          <a:solidFill>
            <a:schemeClr val="tx2"/>
          </a:solidFill>
          <a:latin typeface="Futura PT Demi" panose="020B0702020204020303" pitchFamily="34" charset="0"/>
        </a:defRPr>
      </a:lvl5pPr>
      <a:lvl6pPr marL="483900" algn="l" rtl="0" eaLnBrk="0" fontAlgn="base" hangingPunct="0">
        <a:spcBef>
          <a:spcPct val="0"/>
        </a:spcBef>
        <a:spcAft>
          <a:spcPct val="0"/>
        </a:spcAft>
        <a:defRPr sz="3069">
          <a:solidFill>
            <a:schemeClr val="tx2"/>
          </a:solidFill>
          <a:latin typeface="Futura PT Demi" panose="020B0702020204020303" pitchFamily="34" charset="0"/>
        </a:defRPr>
      </a:lvl6pPr>
      <a:lvl7pPr marL="967801" algn="l" rtl="0" eaLnBrk="0" fontAlgn="base" hangingPunct="0">
        <a:spcBef>
          <a:spcPct val="0"/>
        </a:spcBef>
        <a:spcAft>
          <a:spcPct val="0"/>
        </a:spcAft>
        <a:defRPr sz="3069">
          <a:solidFill>
            <a:schemeClr val="tx2"/>
          </a:solidFill>
          <a:latin typeface="Futura PT Demi" panose="020B0702020204020303" pitchFamily="34" charset="0"/>
        </a:defRPr>
      </a:lvl7pPr>
      <a:lvl8pPr marL="1451701" algn="l" rtl="0" eaLnBrk="0" fontAlgn="base" hangingPunct="0">
        <a:spcBef>
          <a:spcPct val="0"/>
        </a:spcBef>
        <a:spcAft>
          <a:spcPct val="0"/>
        </a:spcAft>
        <a:defRPr sz="3069">
          <a:solidFill>
            <a:schemeClr val="tx2"/>
          </a:solidFill>
          <a:latin typeface="Futura PT Demi" panose="020B0702020204020303" pitchFamily="34" charset="0"/>
        </a:defRPr>
      </a:lvl8pPr>
      <a:lvl9pPr marL="1935602" algn="l" rtl="0" eaLnBrk="0" fontAlgn="base" hangingPunct="0">
        <a:spcBef>
          <a:spcPct val="0"/>
        </a:spcBef>
        <a:spcAft>
          <a:spcPct val="0"/>
        </a:spcAft>
        <a:defRPr sz="3069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62925" indent="-362925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223" kern="1200">
          <a:solidFill>
            <a:schemeClr val="tx1"/>
          </a:solidFill>
          <a:latin typeface="+mn-lt"/>
          <a:ea typeface="+mn-ea"/>
          <a:cs typeface="+mn-cs"/>
        </a:defRPr>
      </a:lvl1pPr>
      <a:lvl2pPr marL="786338" indent="-304119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1211432" indent="-243631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93" kern="1200">
          <a:solidFill>
            <a:schemeClr val="tx1"/>
          </a:solidFill>
          <a:latin typeface="+mn-lt"/>
          <a:ea typeface="+mn-ea"/>
          <a:cs typeface="+mn-cs"/>
        </a:defRPr>
      </a:lvl3pPr>
      <a:lvl4pPr marL="1693652" indent="-2419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82" kern="1200">
          <a:solidFill>
            <a:schemeClr val="tx1"/>
          </a:solidFill>
          <a:latin typeface="+mn-lt"/>
          <a:ea typeface="+mn-ea"/>
          <a:cs typeface="+mn-cs"/>
        </a:defRPr>
      </a:lvl4pPr>
      <a:lvl5pPr marL="2175872" indent="-240271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76" kern="1200">
          <a:solidFill>
            <a:schemeClr val="tx1"/>
          </a:solidFill>
          <a:latin typeface="+mn-lt"/>
          <a:ea typeface="+mn-ea"/>
          <a:cs typeface="+mn-cs"/>
        </a:defRPr>
      </a:lvl5pPr>
      <a:lvl6pPr marL="2661453" indent="-241950" algn="l" defTabSz="967801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353" indent="-241950" algn="l" defTabSz="967801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254" indent="-241950" algn="l" defTabSz="967801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3154" indent="-241950" algn="l" defTabSz="967801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67801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900" algn="l" defTabSz="967801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801" algn="l" defTabSz="967801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701" algn="l" defTabSz="967801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602" algn="l" defTabSz="967801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502" algn="l" defTabSz="967801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403" algn="l" defTabSz="967801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303" algn="l" defTabSz="967801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1204" algn="l" defTabSz="967801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6375" y="87700"/>
            <a:ext cx="9880382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419" y="1826048"/>
            <a:ext cx="10518338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418" y="6357822"/>
            <a:ext cx="274391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12/21/23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9652" y="6357822"/>
            <a:ext cx="4115872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2843" y="6357822"/>
            <a:ext cx="274391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0"/>
          <p:cNvSpPr>
            <a:spLocks noChangeArrowheads="1"/>
          </p:cNvSpPr>
          <p:nvPr userDrawn="1"/>
        </p:nvSpPr>
        <p:spPr bwMode="auto">
          <a:xfrm>
            <a:off x="1" y="3735370"/>
            <a:ext cx="181822" cy="371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10899438" y="6310313"/>
            <a:ext cx="918873" cy="360362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50000"/>
              </a:spcBef>
              <a:defRPr/>
            </a:pPr>
            <a:fld id="{45647A1D-7CAD-4C0D-BF60-D7508C1EC10C}" type="slidenum">
              <a:rPr lang="ru-RU" altLang="ru-RU" sz="1600" b="1" smtClean="0">
                <a:solidFill>
                  <a:srgbClr val="44546A"/>
                </a:solidFill>
              </a:rPr>
              <a:pPr algn="r">
                <a:lnSpc>
                  <a:spcPct val="110000"/>
                </a:lnSpc>
                <a:spcBef>
                  <a:spcPct val="50000"/>
                </a:spcBef>
                <a:defRPr/>
              </a:pPr>
              <a:t>‹#›</a:t>
            </a:fld>
            <a:endParaRPr lang="ru-RU" altLang="ru-RU" sz="1600" b="1">
              <a:solidFill>
                <a:srgbClr val="44546A"/>
              </a:solidFill>
            </a:endParaRPr>
          </a:p>
        </p:txBody>
      </p:sp>
      <p:sp>
        <p:nvSpPr>
          <p:cNvPr id="9" name="Rectangle 36"/>
          <p:cNvSpPr>
            <a:spLocks noChangeArrowheads="1"/>
          </p:cNvSpPr>
          <p:nvPr userDrawn="1"/>
        </p:nvSpPr>
        <p:spPr bwMode="auto">
          <a:xfrm>
            <a:off x="1" y="3733782"/>
            <a:ext cx="181822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graphicFrame>
        <p:nvGraphicFramePr>
          <p:cNvPr id="10" name="Object 39"/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360" imgH="360" progId="">
                  <p:embed/>
                </p:oleObj>
              </mc:Choice>
              <mc:Fallback>
                <p:oleObj name="think-cell Slide" r:id="rId1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0"/>
          <p:cNvGraphicFramePr>
            <a:graphicFrameLocks noChangeAspect="1"/>
          </p:cNvGraphicFramePr>
          <p:nvPr userDrawn="1">
            <p:custDataLst>
              <p:tags r:id="rId15"/>
            </p:custData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1" descr="Layer 2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73554"/>
            <a:ext cx="128428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96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27239" r:id="rId1"/>
    <p:sldLayoutId id="2147527240" r:id="rId2"/>
    <p:sldLayoutId id="2147527241" r:id="rId3"/>
    <p:sldLayoutId id="2147527242" r:id="rId4"/>
    <p:sldLayoutId id="2147527243" r:id="rId5"/>
    <p:sldLayoutId id="2147527244" r:id="rId6"/>
    <p:sldLayoutId id="2147527245" r:id="rId7"/>
    <p:sldLayoutId id="2147527246" r:id="rId8"/>
    <p:sldLayoutId id="2147527247" r:id="rId9"/>
    <p:sldLayoutId id="2147527248" r:id="rId10"/>
    <p:sldLayoutId id="2147527249" r:id="rId11"/>
    <p:sldLayoutId id="2147527318" r:id="rId12"/>
  </p:sldLayoutIdLst>
  <p:txStyles>
    <p:titleStyle>
      <a:lvl1pPr algn="l" defTabSz="914583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bg1">
              <a:lumMod val="50000"/>
            </a:schemeClr>
          </a:solidFill>
          <a:latin typeface="Proxima Nova Lt"/>
          <a:ea typeface="+mj-ea"/>
          <a:cs typeface="+mj-cs"/>
        </a:defRPr>
      </a:lvl1pPr>
    </p:titleStyle>
    <p:bodyStyle>
      <a:lvl1pPr marL="228646" indent="-228646" algn="l" defTabSz="9145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685937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229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520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811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103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394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86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977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91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83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74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66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457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749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4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332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385695" y="1386209"/>
            <a:ext cx="5233597" cy="112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78" tIns="54439" rIns="108878" bIns="54439"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Новое в подсистеме «Бюджетирование отчетность и анализ» в редакции 3.2</a:t>
            </a:r>
            <a:endParaRPr lang="ru-RU" alt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86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777107" y="294772"/>
            <a:ext cx="7272808" cy="9027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583" eaLnBrk="1" hangingPunct="1">
              <a:lnSpc>
                <a:spcPct val="90000"/>
              </a:lnSpc>
            </a:pPr>
            <a:r>
              <a:rPr lang="ru-RU" alt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Факторный анализ и диаграмма </a:t>
            </a:r>
            <a:r>
              <a:rPr lang="en-US" alt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alt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водопад</a:t>
            </a:r>
            <a:r>
              <a:rPr lang="en-US" alt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altLang="ru-RU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31" y="1341562"/>
            <a:ext cx="9713539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ая выноска 3"/>
          <p:cNvSpPr/>
          <p:nvPr/>
        </p:nvSpPr>
        <p:spPr>
          <a:xfrm>
            <a:off x="6938193" y="2057105"/>
            <a:ext cx="2615778" cy="580601"/>
          </a:xfrm>
          <a:prstGeom prst="wedgeRectCallout">
            <a:avLst>
              <a:gd name="adj1" fmla="val -68198"/>
              <a:gd name="adj2" fmla="val 19556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Факторы можно заполнить руками или подобрать по формулам</a:t>
            </a: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1057027" y="2705177"/>
            <a:ext cx="2615778" cy="580601"/>
          </a:xfrm>
          <a:prstGeom prst="wedgeRectCallout">
            <a:avLst>
              <a:gd name="adj1" fmla="val 28371"/>
              <a:gd name="adj2" fmla="val -12532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Выбираем два показателя для анализа</a:t>
            </a:r>
            <a:r>
              <a:rPr lang="en-US" sz="1200" dirty="0">
                <a:solidFill>
                  <a:schemeClr val="tx1"/>
                </a:solidFill>
              </a:rPr>
              <a:t>: </a:t>
            </a:r>
            <a:r>
              <a:rPr lang="ru-RU" sz="1200" dirty="0">
                <a:solidFill>
                  <a:schemeClr val="tx1"/>
                </a:solidFill>
              </a:rPr>
              <a:t>базовый и текущий</a:t>
            </a: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8450361" y="4221882"/>
            <a:ext cx="2615778" cy="580601"/>
          </a:xfrm>
          <a:prstGeom prst="wedgeRectCallout">
            <a:avLst>
              <a:gd name="adj1" fmla="val -101844"/>
              <a:gd name="adj2" fmla="val 1839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Интерактивная диаграмма </a:t>
            </a:r>
            <a:r>
              <a:rPr lang="en-US" sz="1200" dirty="0">
                <a:solidFill>
                  <a:schemeClr val="tx1"/>
                </a:solidFill>
              </a:rPr>
              <a:t>“</a:t>
            </a:r>
            <a:r>
              <a:rPr lang="ru-RU" sz="1200" dirty="0">
                <a:solidFill>
                  <a:schemeClr val="tx1"/>
                </a:solidFill>
              </a:rPr>
              <a:t>Водопад</a:t>
            </a:r>
            <a:r>
              <a:rPr lang="en-US" sz="1200" dirty="0">
                <a:solidFill>
                  <a:schemeClr val="tx1"/>
                </a:solidFill>
              </a:rPr>
              <a:t>”</a:t>
            </a:r>
            <a:r>
              <a:rPr lang="ru-RU" sz="1200" dirty="0">
                <a:solidFill>
                  <a:schemeClr val="tx1"/>
                </a:solidFill>
              </a:rPr>
              <a:t>, с возможностью расшифровки</a:t>
            </a:r>
          </a:p>
        </p:txBody>
      </p:sp>
    </p:spTree>
    <p:extLst>
      <p:ext uri="{BB962C8B-B14F-4D97-AF65-F5344CB8AC3E}">
        <p14:creationId xmlns:p14="http://schemas.microsoft.com/office/powerpoint/2010/main" val="4176952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777107" y="294772"/>
            <a:ext cx="7776864" cy="9027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583" eaLnBrk="1" hangingPunct="1">
              <a:lnSpc>
                <a:spcPct val="90000"/>
              </a:lnSpc>
            </a:pPr>
            <a:r>
              <a:rPr lang="ru-RU" alt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Упрощенная настройка формул расчета показателей</a:t>
            </a:r>
            <a:endParaRPr lang="ru-RU" altLang="ru-RU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EF737FC4-6D68-4F1D-9A70-927C70930EDC}"/>
              </a:ext>
            </a:extLst>
          </p:cNvPr>
          <p:cNvSpPr txBox="1">
            <a:spLocks/>
          </p:cNvSpPr>
          <p:nvPr/>
        </p:nvSpPr>
        <p:spPr>
          <a:xfrm>
            <a:off x="264939" y="1701602"/>
            <a:ext cx="11129903" cy="2520280"/>
          </a:xfrm>
          <a:prstGeom prst="rect">
            <a:avLst/>
          </a:prstGeom>
        </p:spPr>
        <p:txBody>
          <a:bodyPr lIns="96780" tIns="48390" rIns="96780" bIns="483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конструкторе формул добавили отдельную панель для быстрого заполнения формул по шаблонам.</a:t>
            </a:r>
          </a:p>
          <a:p>
            <a:r>
              <a:rPr lang="ru-RU" sz="2000" b="0" dirty="0">
                <a:latin typeface="Arial" panose="020B0604020202020204" pitchFamily="34" charset="0"/>
                <a:cs typeface="Arial" panose="020B0604020202020204" pitchFamily="34" charset="0"/>
              </a:rPr>
              <a:t>Добавили несколько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способов быстрой настройки </a:t>
            </a:r>
            <a:r>
              <a:rPr lang="ru-RU" sz="2000" b="0" dirty="0">
                <a:latin typeface="Arial" panose="020B0604020202020204" pitchFamily="34" charset="0"/>
                <a:cs typeface="Arial" panose="020B0604020202020204" pitchFamily="34" charset="0"/>
              </a:rPr>
              <a:t>формул.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Добавление формулы по шаблону осуществляется перетаскиванием </a:t>
            </a:r>
          </a:p>
          <a:p>
            <a:pPr marL="0" indent="0">
              <a:buNone/>
            </a:pPr>
            <a:endParaRPr lang="ru-RU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BD85245-91A8-41F3-A210-6D6D86753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969" y="3213770"/>
            <a:ext cx="8253066" cy="3330679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096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777107" y="294772"/>
            <a:ext cx="7776864" cy="9027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583" eaLnBrk="1" hangingPunct="1">
              <a:lnSpc>
                <a:spcPct val="90000"/>
              </a:lnSpc>
            </a:pPr>
            <a:r>
              <a:rPr lang="ru-RU" alt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Сохраняемые настройки отборов в операндах</a:t>
            </a:r>
            <a:endParaRPr lang="ru-RU" altLang="ru-RU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1F03EF91-132D-4C28-96F1-0DED9D209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71" y="2061642"/>
            <a:ext cx="10515600" cy="324036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Достаточно часто в отборах источников данных используются отборы, например, по фиксированному набору элементов справочника,  объединенных каким – то общим признаком, не вынесенным в его реквизит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 необходимости добавить или удалить элемент из набора настройка производилась везде, где он использовался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Появилась возможность сохранять такие наборы (или более сложные настройки отборов) в отдельном справочнике и использовать при необходимости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Изменение отбора производится непосредственно в справочнике и автоматически распространяется на все источники, где он используется</a:t>
            </a:r>
          </a:p>
        </p:txBody>
      </p:sp>
    </p:spTree>
    <p:extLst>
      <p:ext uri="{BB962C8B-B14F-4D97-AF65-F5344CB8AC3E}">
        <p14:creationId xmlns:p14="http://schemas.microsoft.com/office/powerpoint/2010/main" val="4247906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777107" y="294772"/>
            <a:ext cx="7776864" cy="9027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583" eaLnBrk="1" hangingPunct="1">
              <a:lnSpc>
                <a:spcPct val="90000"/>
              </a:lnSpc>
            </a:pPr>
            <a:r>
              <a:rPr lang="ru-RU" alt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Шаблоны источников данных</a:t>
            </a:r>
            <a:endParaRPr lang="ru-RU" altLang="ru-RU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EF737FC4-6D68-4F1D-9A70-927C70930EDC}"/>
              </a:ext>
            </a:extLst>
          </p:cNvPr>
          <p:cNvSpPr txBox="1">
            <a:spLocks/>
          </p:cNvSpPr>
          <p:nvPr/>
        </p:nvSpPr>
        <p:spPr>
          <a:xfrm>
            <a:off x="192931" y="1485578"/>
            <a:ext cx="11129903" cy="1368152"/>
          </a:xfrm>
          <a:prstGeom prst="rect">
            <a:avLst/>
          </a:prstGeom>
        </p:spPr>
        <p:txBody>
          <a:bodyPr lIns="96780" tIns="48390" rIns="96780" bIns="483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Появилась возможность сохранять предварительно настроенные шаблоны для их дальнейшего использования при создании источников данных.</a:t>
            </a:r>
          </a:p>
          <a:p>
            <a:r>
              <a:rPr lang="ru-RU" sz="2000" dirty="0"/>
              <a:t>Шаблон может быть создан на основании уже существующего источника.</a:t>
            </a:r>
          </a:p>
          <a:p>
            <a:r>
              <a:rPr lang="ru-RU" sz="2000" dirty="0"/>
              <a:t>Изменения отборов шаблона автоматически распространяются на все источники, созданные на его основании.</a:t>
            </a:r>
          </a:p>
          <a:p>
            <a:endParaRPr lang="ru-RU" sz="2000" dirty="0"/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665BAD-7DB2-4A79-81B0-61994DC03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371" y="2925738"/>
            <a:ext cx="7704856" cy="368378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4637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777107" y="294772"/>
            <a:ext cx="7776864" cy="9027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583" eaLnBrk="1" hangingPunct="1">
              <a:lnSpc>
                <a:spcPct val="90000"/>
              </a:lnSpc>
            </a:pPr>
            <a:r>
              <a:rPr lang="ru-RU" alt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Шаблоны источников данных</a:t>
            </a:r>
            <a:endParaRPr lang="ru-RU" altLang="ru-RU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EF737FC4-6D68-4F1D-9A70-927C70930EDC}"/>
              </a:ext>
            </a:extLst>
          </p:cNvPr>
          <p:cNvSpPr txBox="1">
            <a:spLocks/>
          </p:cNvSpPr>
          <p:nvPr/>
        </p:nvSpPr>
        <p:spPr>
          <a:xfrm>
            <a:off x="264939" y="1557586"/>
            <a:ext cx="11129903" cy="1368152"/>
          </a:xfrm>
          <a:prstGeom prst="rect">
            <a:avLst/>
          </a:prstGeom>
        </p:spPr>
        <p:txBody>
          <a:bodyPr lIns="96780" tIns="48390" rIns="96780" bIns="483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При необходимости настройки шаблона могут быть доопределены в источнике, созданном на его основании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9A2A38-C0E7-491B-A020-4CB5699A6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61" y="2349674"/>
            <a:ext cx="7718534" cy="443139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1520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777107" y="294772"/>
            <a:ext cx="7776864" cy="9027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583" eaLnBrk="1" hangingPunct="1">
              <a:lnSpc>
                <a:spcPct val="90000"/>
              </a:lnSpc>
            </a:pPr>
            <a:r>
              <a:rPr lang="ru-RU" altLang="ru-RU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Пакеты данных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DCEE8340-E469-43AC-8630-4986A63FE92B}"/>
              </a:ext>
            </a:extLst>
          </p:cNvPr>
          <p:cNvSpPr txBox="1">
            <a:spLocks/>
          </p:cNvSpPr>
          <p:nvPr/>
        </p:nvSpPr>
        <p:spPr>
          <a:xfrm>
            <a:off x="480963" y="1773610"/>
            <a:ext cx="11129903" cy="3616594"/>
          </a:xfrm>
          <a:prstGeom prst="rect">
            <a:avLst/>
          </a:prstGeom>
        </p:spPr>
        <p:txBody>
          <a:bodyPr lIns="96780" tIns="48390" rIns="96780" bIns="483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Пакет данных – это объединение в одну виртуальную таблицу различных источников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Показателей отчетов</a:t>
            </a:r>
          </a:p>
          <a:p>
            <a:pPr lvl="1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Источников данных по метаданным текущей ИБ</a:t>
            </a:r>
          </a:p>
          <a:p>
            <a:pPr lvl="1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Источников данных по метаданным внешней ИБ</a:t>
            </a:r>
          </a:p>
          <a:p>
            <a:pPr lvl="1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Источников данных - произвольных запросов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Пакет данных позволяет объединять в измерения и ресурсы поля из разных источников.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показателей отчетов текущей ИБ используется быстрая настройка источников.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Можно группировать показатели источники по различным признакам.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Основная функция пакета данных – универсальный источник данных для аналитических панелей</a:t>
            </a:r>
          </a:p>
          <a:p>
            <a:pPr marL="0" indent="0">
              <a:buNone/>
            </a:pPr>
            <a:endParaRPr lang="ru-RU" b="0" dirty="0"/>
          </a:p>
          <a:p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3048680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777107" y="294772"/>
            <a:ext cx="7776864" cy="9027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583" eaLnBrk="1" hangingPunct="1">
              <a:lnSpc>
                <a:spcPct val="90000"/>
              </a:lnSpc>
            </a:pPr>
            <a:r>
              <a:rPr lang="ru-RU" altLang="ru-RU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Пакеты данных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A1A5A9-B661-452F-A4EA-1DD24FB3B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107" y="1125538"/>
            <a:ext cx="8205559" cy="532859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ая выноска 8">
            <a:extLst>
              <a:ext uri="{FF2B5EF4-FFF2-40B4-BE49-F238E27FC236}">
                <a16:creationId xmlns:a16="http://schemas.microsoft.com/office/drawing/2014/main" id="{93080FBE-591A-4A9F-9ED9-3E8F0201B175}"/>
              </a:ext>
            </a:extLst>
          </p:cNvPr>
          <p:cNvSpPr/>
          <p:nvPr/>
        </p:nvSpPr>
        <p:spPr>
          <a:xfrm>
            <a:off x="8113810" y="3344788"/>
            <a:ext cx="2592289" cy="373038"/>
          </a:xfrm>
          <a:prstGeom prst="wedgeRectCallout">
            <a:avLst>
              <a:gd name="adj1" fmla="val -88002"/>
              <a:gd name="adj2" fmla="val 219519"/>
            </a:avLst>
          </a:prstGeom>
          <a:solidFill>
            <a:srgbClr val="FFC00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Простая настройка.</a:t>
            </a:r>
          </a:p>
        </p:txBody>
      </p:sp>
    </p:spTree>
    <p:extLst>
      <p:ext uri="{BB962C8B-B14F-4D97-AF65-F5344CB8AC3E}">
        <p14:creationId xmlns:p14="http://schemas.microsoft.com/office/powerpoint/2010/main" val="3045002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777107" y="294772"/>
            <a:ext cx="7776864" cy="9027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583" eaLnBrk="1" hangingPunct="1">
              <a:lnSpc>
                <a:spcPct val="90000"/>
              </a:lnSpc>
            </a:pPr>
            <a:r>
              <a:rPr lang="ru-RU" altLang="ru-RU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Пакеты данных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D7AB35-B69A-44D6-A125-180528533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525" y="1102830"/>
            <a:ext cx="8213494" cy="527629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ая выноска 8">
            <a:extLst>
              <a:ext uri="{FF2B5EF4-FFF2-40B4-BE49-F238E27FC236}">
                <a16:creationId xmlns:a16="http://schemas.microsoft.com/office/drawing/2014/main" id="{376AF937-973D-472C-8F5E-A9BF993AD928}"/>
              </a:ext>
            </a:extLst>
          </p:cNvPr>
          <p:cNvSpPr/>
          <p:nvPr/>
        </p:nvSpPr>
        <p:spPr>
          <a:xfrm>
            <a:off x="7969794" y="3285778"/>
            <a:ext cx="2592289" cy="373038"/>
          </a:xfrm>
          <a:prstGeom prst="wedgeRectCallout">
            <a:avLst>
              <a:gd name="adj1" fmla="val -88002"/>
              <a:gd name="adj2" fmla="val 219519"/>
            </a:avLst>
          </a:prstGeom>
          <a:solidFill>
            <a:srgbClr val="FFC00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Расширенная настройка.</a:t>
            </a:r>
          </a:p>
        </p:txBody>
      </p:sp>
    </p:spTree>
    <p:extLst>
      <p:ext uri="{BB962C8B-B14F-4D97-AF65-F5344CB8AC3E}">
        <p14:creationId xmlns:p14="http://schemas.microsoft.com/office/powerpoint/2010/main" val="3745736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777107" y="294772"/>
            <a:ext cx="7776864" cy="9027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583" eaLnBrk="1" hangingPunct="1">
              <a:lnSpc>
                <a:spcPct val="90000"/>
              </a:lnSpc>
            </a:pPr>
            <a:r>
              <a:rPr lang="ru-RU" altLang="ru-RU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Аналитические панели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B15B9918-275A-4B60-AF3D-9A73727428D8}"/>
              </a:ext>
            </a:extLst>
          </p:cNvPr>
          <p:cNvSpPr txBox="1">
            <a:spLocks/>
          </p:cNvSpPr>
          <p:nvPr/>
        </p:nvSpPr>
        <p:spPr>
          <a:xfrm>
            <a:off x="480963" y="1917626"/>
            <a:ext cx="11129903" cy="3616594"/>
          </a:xfrm>
          <a:prstGeom prst="rect">
            <a:avLst/>
          </a:prstGeom>
        </p:spPr>
        <p:txBody>
          <a:bodyPr lIns="96780" tIns="48390" rIns="96780" bIns="483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Справочник Аналитические панели предназначен для визуализации пакета данных с помощью различных типов таблиц, диаграмм, индикаторов и произвольных элементов оформления.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Аналитическая панель в качестве источника использует пакет данных.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панели максимально упрощена.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 элементов, расположенных на панели не ограничено.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Отличия от предыдущих версий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Справочник Аналитические панели больше не собирается из аналитических отчетов.</a:t>
            </a:r>
          </a:p>
          <a:p>
            <a:pPr lvl="1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Справочник Аналитические отчеты больше не используется(является частным случаем панели из одного элемента)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b="0" dirty="0"/>
          </a:p>
          <a:p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723107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777107" y="294772"/>
            <a:ext cx="7776864" cy="9027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583" eaLnBrk="1" hangingPunct="1">
              <a:lnSpc>
                <a:spcPct val="90000"/>
              </a:lnSpc>
            </a:pPr>
            <a:r>
              <a:rPr lang="ru-RU" altLang="ru-RU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Аналитические панели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A5640D-1D80-4268-8E5F-91260573C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043" y="1125538"/>
            <a:ext cx="9217024" cy="54006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3088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777107" y="294772"/>
            <a:ext cx="7272808" cy="9027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583" eaLnBrk="1" hangingPunct="1">
              <a:lnSpc>
                <a:spcPct val="90000"/>
              </a:lnSpc>
            </a:pPr>
            <a:r>
              <a:rPr lang="ru-RU" altLang="ru-RU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Новые функции бюджетирования в УХ 3.2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737FC4-6D68-4F1D-9A70-927C70930EDC}"/>
              </a:ext>
            </a:extLst>
          </p:cNvPr>
          <p:cNvSpPr txBox="1">
            <a:spLocks/>
          </p:cNvSpPr>
          <p:nvPr/>
        </p:nvSpPr>
        <p:spPr>
          <a:xfrm>
            <a:off x="552971" y="1845618"/>
            <a:ext cx="11129903" cy="3256554"/>
          </a:xfrm>
          <a:prstGeom prst="rect">
            <a:avLst/>
          </a:prstGeom>
        </p:spPr>
        <p:txBody>
          <a:bodyPr lIns="96780" tIns="48390" rIns="96780" bIns="483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Поддержка вывода иерархий аналитик в многопериодном бланке.</a:t>
            </a:r>
            <a:endParaRPr lang="ru-RU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Поддержка вывода итогов по периодам в многопериодном бланке.</a:t>
            </a:r>
            <a:endParaRPr lang="ru-RU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Упрощенная настройка импорта фактических данных показателей  бюджетов (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мэппинг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по аналогии с планами счетов) .</a:t>
            </a:r>
            <a:endParaRPr lang="ru-RU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0" dirty="0">
                <a:latin typeface="Arial" panose="020B0604020202020204" pitchFamily="34" charset="0"/>
                <a:cs typeface="Arial" panose="020B0604020202020204" pitchFamily="34" charset="0"/>
              </a:rPr>
              <a:t>Улучшение импорта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бланков отчетов </a:t>
            </a:r>
            <a:r>
              <a:rPr lang="ru-RU" sz="2000" b="0" dirty="0"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MS Excel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(отказ от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000" b="0" dirty="0">
                <a:latin typeface="Arial" panose="020B0604020202020204" pitchFamily="34" charset="0"/>
                <a:cs typeface="Arial" panose="020B0604020202020204" pitchFamily="34" charset="0"/>
              </a:rPr>
              <a:t>Полностью переработанный функционал факторного анализа и моделирования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Шаблоны источников данных и новые функции упрощенного создания формул</a:t>
            </a:r>
            <a:endParaRPr lang="ru-RU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079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713445" y="1629178"/>
            <a:ext cx="5820993" cy="55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78" tIns="54439" rIns="108878" bIns="54439"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altLang="ru-RU" sz="2900" b="1" dirty="0">
                <a:solidFill>
                  <a:srgbClr val="FFFFFF"/>
                </a:solidFill>
              </a:rPr>
              <a:t>СПАСИБО ЗА ВНИМАНИЕ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300841" y="2709714"/>
            <a:ext cx="5233597" cy="112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78" tIns="54439" rIns="108878" bIns="54439"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Новое в подсистеме «Бюджетирование отчетность и анализ» в редакции 3.2</a:t>
            </a:r>
            <a:endParaRPr lang="ru-RU" alt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87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777107" y="294772"/>
            <a:ext cx="7272808" cy="9027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583" eaLnBrk="1" hangingPunct="1">
              <a:lnSpc>
                <a:spcPct val="90000"/>
              </a:lnSpc>
            </a:pPr>
            <a:r>
              <a:rPr lang="ru-RU" altLang="ru-RU" sz="24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Важно</a:t>
            </a:r>
            <a:r>
              <a:rPr lang="en-US" altLang="ru-RU" sz="24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r>
              <a:rPr lang="en-US" altLang="ru-RU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altLang="ru-RU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Бланки отчетов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737FC4-6D68-4F1D-9A70-927C70930EDC}"/>
              </a:ext>
            </a:extLst>
          </p:cNvPr>
          <p:cNvSpPr txBox="1">
            <a:spLocks/>
          </p:cNvSpPr>
          <p:nvPr/>
        </p:nvSpPr>
        <p:spPr>
          <a:xfrm>
            <a:off x="552971" y="1829424"/>
            <a:ext cx="11129903" cy="3256554"/>
          </a:xfrm>
          <a:prstGeom prst="rect">
            <a:avLst/>
          </a:prstGeom>
        </p:spPr>
        <p:txBody>
          <a:bodyPr lIns="96780" tIns="48390" rIns="96780" bIns="483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УХ 3.2 остаются только многопериодные бланки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Однопериодные бланки будут автоматически сконвертированы в многопериодные.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Данные не пропадут, так как бланки – это лишь способ отображения информации.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Понятия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Однопериодный – Многопериодный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применительно к бланкам исчезнет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Будут бланки сводных таблиц и бланки экземпляров отчетов.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конфигураций НМ, БМ остаются только однопериодные бланки.</a:t>
            </a:r>
          </a:p>
          <a:p>
            <a:pPr marL="0" indent="0">
              <a:buNone/>
            </a:pPr>
            <a:endParaRPr lang="ru-RU" b="0" dirty="0"/>
          </a:p>
          <a:p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202591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777107" y="294772"/>
            <a:ext cx="7272808" cy="9027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583" eaLnBrk="1" hangingPunct="1">
              <a:lnSpc>
                <a:spcPct val="90000"/>
              </a:lnSpc>
            </a:pPr>
            <a:r>
              <a:rPr lang="ru-RU" altLang="ru-RU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Поддержка иерархического вывода аналитики и периодов бланками экземпляров отчетов</a:t>
            </a:r>
          </a:p>
        </p:txBody>
      </p:sp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79" y="1561331"/>
            <a:ext cx="9704332" cy="503681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ая выноска 5"/>
          <p:cNvSpPr/>
          <p:nvPr/>
        </p:nvSpPr>
        <p:spPr>
          <a:xfrm>
            <a:off x="8329835" y="2267089"/>
            <a:ext cx="3617953" cy="3682985"/>
          </a:xfrm>
          <a:prstGeom prst="wedgeRectCallout">
            <a:avLst>
              <a:gd name="adj1" fmla="val -78319"/>
              <a:gd name="adj2" fmla="val -4566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2048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835" y="2277666"/>
            <a:ext cx="3617953" cy="366504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3937348" y="3992860"/>
            <a:ext cx="3528392" cy="2749302"/>
          </a:xfrm>
          <a:prstGeom prst="wedgeRectCallout">
            <a:avLst>
              <a:gd name="adj1" fmla="val -86418"/>
              <a:gd name="adj2" fmla="val -38178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2048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347" y="3713212"/>
            <a:ext cx="3562350" cy="30289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263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777107" y="294772"/>
            <a:ext cx="7272808" cy="9027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583" eaLnBrk="1" hangingPunct="1">
              <a:lnSpc>
                <a:spcPct val="90000"/>
              </a:lnSpc>
            </a:pPr>
            <a:r>
              <a:rPr lang="ru-RU" altLang="ru-RU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Анализ данных и моделирование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EF737FC4-6D68-4F1D-9A70-927C70930EDC}"/>
              </a:ext>
            </a:extLst>
          </p:cNvPr>
          <p:cNvSpPr txBox="1">
            <a:spLocks/>
          </p:cNvSpPr>
          <p:nvPr/>
        </p:nvSpPr>
        <p:spPr>
          <a:xfrm>
            <a:off x="408955" y="1989634"/>
            <a:ext cx="11129903" cy="2520280"/>
          </a:xfrm>
          <a:prstGeom prst="rect">
            <a:avLst/>
          </a:prstGeom>
        </p:spPr>
        <p:txBody>
          <a:bodyPr lIns="96780" tIns="48390" rIns="96780" bIns="483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Сводная таблица – новый инструмент факторного анализа и работы с моделями.</a:t>
            </a:r>
            <a:endParaRPr lang="ru-RU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Полностью переписан движок  - ушли от экземпляров отчетов, кратно увеличили скорость анализа.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Добавлена возможность анализа влияния любой аналитики на изменение целевого показателя</a:t>
            </a:r>
          </a:p>
          <a:p>
            <a:r>
              <a:rPr lang="ru-RU" sz="2000" b="0" dirty="0">
                <a:latin typeface="Arial" panose="020B0604020202020204" pitchFamily="34" charset="0"/>
                <a:cs typeface="Arial" panose="020B0604020202020204" pitchFamily="34" charset="0"/>
              </a:rPr>
              <a:t>Добавлена возможность факторного анализа методом цепных подстановок.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Добавлена возможность подбора целевого  значения методом градиентного спуска.</a:t>
            </a:r>
          </a:p>
          <a:p>
            <a:r>
              <a:rPr lang="ru-RU" sz="2000" b="0" dirty="0">
                <a:latin typeface="Arial" panose="020B0604020202020204" pitchFamily="34" charset="0"/>
                <a:cs typeface="Arial" panose="020B0604020202020204" pitchFamily="34" charset="0"/>
              </a:rPr>
              <a:t>Добавлена возможность быстрого сохранения и загрузки вариантов анализа и данных моделирования.</a:t>
            </a:r>
          </a:p>
          <a:p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3498565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11" y="1197546"/>
            <a:ext cx="9050217" cy="54726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777107" y="294772"/>
            <a:ext cx="7272808" cy="9027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583" eaLnBrk="1" hangingPunct="1">
              <a:lnSpc>
                <a:spcPct val="90000"/>
              </a:lnSpc>
            </a:pPr>
            <a:r>
              <a:rPr lang="ru-RU" altLang="ru-RU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Новый интерфейс  для работы с функциями анализа и моделирования</a:t>
            </a: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7753771" y="5374010"/>
            <a:ext cx="2615778" cy="603248"/>
          </a:xfrm>
          <a:prstGeom prst="wedgeRectCallout">
            <a:avLst>
              <a:gd name="adj1" fmla="val -87863"/>
              <a:gd name="adj2" fmla="val -6142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Область работы со связанными показателями</a:t>
            </a: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6218113" y="3618634"/>
            <a:ext cx="2615778" cy="603248"/>
          </a:xfrm>
          <a:prstGeom prst="wedgeRectCallout">
            <a:avLst>
              <a:gd name="adj1" fmla="val -126752"/>
              <a:gd name="adj2" fmla="val 110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Варианты анализа и построения моделей</a:t>
            </a: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8905899" y="2709714"/>
            <a:ext cx="2615778" cy="603248"/>
          </a:xfrm>
          <a:prstGeom prst="wedgeRectCallout">
            <a:avLst>
              <a:gd name="adj1" fmla="val -87863"/>
              <a:gd name="adj2" fmla="val -6142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Область выбора целевых показателей для анализа</a:t>
            </a: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408955" y="2898554"/>
            <a:ext cx="2615778" cy="603248"/>
          </a:xfrm>
          <a:prstGeom prst="wedgeRectCallout">
            <a:avLst>
              <a:gd name="adj1" fmla="val 71192"/>
              <a:gd name="adj2" fmla="val -7279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Выбранный для анализа показатель выделяется иконкой</a:t>
            </a:r>
          </a:p>
        </p:txBody>
      </p:sp>
    </p:spTree>
    <p:extLst>
      <p:ext uri="{BB962C8B-B14F-4D97-AF65-F5344CB8AC3E}">
        <p14:creationId xmlns:p14="http://schemas.microsoft.com/office/powerpoint/2010/main" val="2705296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47" y="1413570"/>
            <a:ext cx="10126539" cy="5256584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777107" y="294772"/>
            <a:ext cx="7272808" cy="9027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583" eaLnBrk="1" hangingPunct="1">
              <a:lnSpc>
                <a:spcPct val="90000"/>
              </a:lnSpc>
            </a:pPr>
            <a:r>
              <a:rPr lang="ru-RU" altLang="ru-RU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Анализ влияния в виде таблицы</a:t>
            </a: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9409955" y="2421682"/>
            <a:ext cx="2615778" cy="603248"/>
          </a:xfrm>
          <a:prstGeom prst="wedgeRectCallout">
            <a:avLst>
              <a:gd name="adj1" fmla="val -132870"/>
              <a:gd name="adj2" fmla="val 4468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Показывает отклонение модели от текущих данных</a:t>
            </a: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2761729" y="4005858"/>
            <a:ext cx="2615778" cy="603248"/>
          </a:xfrm>
          <a:prstGeom prst="wedgeRectCallout">
            <a:avLst>
              <a:gd name="adj1" fmla="val -66452"/>
              <a:gd name="adj2" fmla="val -35700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Показатели раскрываются по выбранным аналитикам</a:t>
            </a: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3505299" y="1269554"/>
            <a:ext cx="2615778" cy="603248"/>
          </a:xfrm>
          <a:prstGeom prst="wedgeRectCallout">
            <a:avLst>
              <a:gd name="adj1" fmla="val 73377"/>
              <a:gd name="adj2" fmla="val 17162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Вариант моделирования снизу -вверх</a:t>
            </a: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9314457" y="5346826"/>
            <a:ext cx="2615778" cy="603248"/>
          </a:xfrm>
          <a:prstGeom prst="wedgeRectCallout">
            <a:avLst>
              <a:gd name="adj1" fmla="val -54653"/>
              <a:gd name="adj2" fmla="val -16184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Показывает коэффициенты влияния каждого фактора на целевой показатель</a:t>
            </a:r>
          </a:p>
        </p:txBody>
      </p:sp>
    </p:spTree>
    <p:extLst>
      <p:ext uri="{BB962C8B-B14F-4D97-AF65-F5344CB8AC3E}">
        <p14:creationId xmlns:p14="http://schemas.microsoft.com/office/powerpoint/2010/main" val="3815482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777107" y="294772"/>
            <a:ext cx="7272808" cy="9027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583" eaLnBrk="1" hangingPunct="1">
              <a:lnSpc>
                <a:spcPct val="90000"/>
              </a:lnSpc>
            </a:pPr>
            <a:r>
              <a:rPr lang="ru-RU" altLang="ru-RU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Автоматический подбор целевого значения</a:t>
            </a:r>
          </a:p>
        </p:txBody>
      </p:sp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71" y="1494224"/>
            <a:ext cx="10225136" cy="524793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Прямоугольная выноска 9"/>
          <p:cNvSpPr/>
          <p:nvPr/>
        </p:nvSpPr>
        <p:spPr>
          <a:xfrm>
            <a:off x="9386465" y="3114578"/>
            <a:ext cx="2615778" cy="603248"/>
          </a:xfrm>
          <a:prstGeom prst="wedgeRectCallout">
            <a:avLst>
              <a:gd name="adj1" fmla="val -23192"/>
              <a:gd name="adj2" fmla="val -29069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Вариант моделирования сверху -вниз</a:t>
            </a: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5377507" y="4482730"/>
            <a:ext cx="2808312" cy="819272"/>
          </a:xfrm>
          <a:prstGeom prst="wedgeRectCallout">
            <a:avLst>
              <a:gd name="adj1" fmla="val 46723"/>
              <a:gd name="adj2" fmla="val -2869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Подбирает значения выбранных факторов в заданных границах для получения указанного целевого значения</a:t>
            </a:r>
          </a:p>
        </p:txBody>
      </p:sp>
    </p:spTree>
    <p:extLst>
      <p:ext uri="{BB962C8B-B14F-4D97-AF65-F5344CB8AC3E}">
        <p14:creationId xmlns:p14="http://schemas.microsoft.com/office/powerpoint/2010/main" val="470930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777107" y="294772"/>
            <a:ext cx="7272808" cy="9027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583" eaLnBrk="1" hangingPunct="1">
              <a:lnSpc>
                <a:spcPct val="90000"/>
              </a:lnSpc>
            </a:pPr>
            <a:r>
              <a:rPr lang="ru-RU" altLang="ru-RU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Факторный анализ и диаграмма </a:t>
            </a:r>
            <a:r>
              <a:rPr lang="en-US" altLang="ru-RU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lang="ru-RU" altLang="ru-RU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водопад</a:t>
            </a:r>
            <a:r>
              <a:rPr lang="en-US" altLang="ru-RU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  <a:endParaRPr lang="ru-RU" altLang="ru-RU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EF737FC4-6D68-4F1D-9A70-927C70930EDC}"/>
              </a:ext>
            </a:extLst>
          </p:cNvPr>
          <p:cNvSpPr txBox="1">
            <a:spLocks/>
          </p:cNvSpPr>
          <p:nvPr/>
        </p:nvSpPr>
        <p:spPr>
          <a:xfrm>
            <a:off x="408955" y="1845618"/>
            <a:ext cx="11129903" cy="2520280"/>
          </a:xfrm>
          <a:prstGeom prst="rect">
            <a:avLst/>
          </a:prstGeom>
        </p:spPr>
        <p:txBody>
          <a:bodyPr lIns="96780" tIns="48390" rIns="96780" bIns="483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Факторный анализ выполняется методом цепных подстановок.</a:t>
            </a:r>
          </a:p>
          <a:p>
            <a:r>
              <a:rPr lang="ru-RU" sz="2000" b="0" dirty="0">
                <a:latin typeface="Arial" panose="020B0604020202020204" pitchFamily="34" charset="0"/>
                <a:cs typeface="Arial" panose="020B0604020202020204" pitchFamily="34" charset="0"/>
              </a:rPr>
              <a:t>Позволяет оценивать как влияние показателей, для которых заданы формулы, так и влияние показателей значения которых пересчитываются кодом.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Автоматически определяет знак влияния факторов (увеличение дохода – это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увеличение расходов – это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Позволяет оценивать влияние отдельных аналитик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7749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5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6_Оформление по умолчанию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773</Words>
  <Application>Microsoft Macintosh PowerPoint</Application>
  <PresentationFormat>Произвольный</PresentationFormat>
  <Paragraphs>109</Paragraphs>
  <Slides>20</Slides>
  <Notes>20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Proxima Nova Lt</vt:lpstr>
      <vt:lpstr>Arial</vt:lpstr>
      <vt:lpstr>Calibri</vt:lpstr>
      <vt:lpstr>Futura PT Demi</vt:lpstr>
      <vt:lpstr>Times New Roman</vt:lpstr>
      <vt:lpstr>Wingdings</vt:lpstr>
      <vt:lpstr>5_Специальное оформление</vt:lpstr>
      <vt:lpstr>36_Оформление по умолчанию</vt:lpstr>
      <vt:lpstr>think-cell Slide</vt:lpstr>
      <vt:lpstr>Презентация PowerPoint</vt:lpstr>
      <vt:lpstr>Новые функции бюджетирования в УХ 3.2</vt:lpstr>
      <vt:lpstr>Важно! Бланки отчетов</vt:lpstr>
      <vt:lpstr>Поддержка иерархического вывода аналитики и периодов бланками экземпляров отчетов</vt:lpstr>
      <vt:lpstr>Анализ данных и моделирование</vt:lpstr>
      <vt:lpstr>Новый интерфейс  для работы с функциями анализа и моделирования</vt:lpstr>
      <vt:lpstr>Анализ влияния в виде таблицы</vt:lpstr>
      <vt:lpstr>Автоматический подбор целевого значения</vt:lpstr>
      <vt:lpstr>Факторный анализ и диаграмма “водопад”</vt:lpstr>
      <vt:lpstr>Факторный анализ и диаграмма “водопад”</vt:lpstr>
      <vt:lpstr>Упрощенная настройка формул расчета показателей</vt:lpstr>
      <vt:lpstr>Сохраняемые настройки отборов в операндах</vt:lpstr>
      <vt:lpstr>Шаблоны источников данных</vt:lpstr>
      <vt:lpstr>Шаблоны источников данных</vt:lpstr>
      <vt:lpstr>Пакеты данных</vt:lpstr>
      <vt:lpstr>Пакеты данных</vt:lpstr>
      <vt:lpstr>Пакеты данных</vt:lpstr>
      <vt:lpstr>Аналитические панели</vt:lpstr>
      <vt:lpstr>Аналитические панели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2018-02-08T09:59:48Z</dcterms:created>
  <dcterms:modified xsi:type="dcterms:W3CDTF">2023-12-21T20:32:08Z</dcterms:modified>
</cp:coreProperties>
</file>