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11518900" cy="6483350"/>
  <p:notesSz cx="11518900" cy="64833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594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4393" y="2009838"/>
            <a:ext cx="9796463" cy="136150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8787" y="3630676"/>
            <a:ext cx="8067675" cy="16208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D20B8-E38F-4FDE-AE08-B2510CAE644E}" type="datetimeFigureOut">
              <a:rPr lang="en-US"/>
              <a:pPr>
                <a:defRPr/>
              </a:pPr>
              <a:t>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C7A0A-E431-4337-8809-F43CB720BA0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2B9DD-3B78-47BD-A9AE-3C85EC572086}" type="datetimeFigureOut">
              <a:rPr lang="en-US"/>
              <a:pPr>
                <a:defRPr/>
              </a:pPr>
              <a:t>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2C623-FAE4-444B-8865-87E2667BDDF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262" y="1491170"/>
            <a:ext cx="5013484" cy="42790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5503" y="1491170"/>
            <a:ext cx="5013484" cy="42790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A7019-8BD9-4D10-94FA-CB55F3311A41}" type="datetimeFigureOut">
              <a:rPr lang="en-US"/>
              <a:pPr>
                <a:defRPr/>
              </a:pPr>
              <a:t>1/19/2024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562DA-F719-4329-8799-B6A3A08ED33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ADC50-75D8-417F-AB54-5C5CEA154715}" type="datetimeFigureOut">
              <a:rPr lang="en-US"/>
              <a:pPr>
                <a:defRPr/>
              </a:pPr>
              <a:t>1/19/2024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ED680-6F32-4D81-9F38-9800742C063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 object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C761608-F004-401C-9444-D30B43C4C427}" type="datetimeFigureOut">
              <a:rPr lang="en-US"/>
              <a:pPr>
                <a:defRPr/>
              </a:pPr>
              <a:t>1/19/2024</a:t>
            </a:fld>
            <a:endParaRPr lang="en-US"/>
          </a:p>
        </p:txBody>
      </p:sp>
      <p:sp>
        <p:nvSpPr>
          <p:cNvPr id="5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9133FC-02F6-45E5-9B46-4375DA83B3B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g object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563" y="179388"/>
            <a:ext cx="1481137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1327150" y="376238"/>
            <a:ext cx="88709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2347913" y="1077913"/>
            <a:ext cx="6696075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17950" y="6029325"/>
            <a:ext cx="3689350" cy="323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263" y="6029325"/>
            <a:ext cx="2651125" cy="323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930437-67E0-4F97-89E9-589EB65E6C52}" type="datetimeFigureOut">
              <a:rPr lang="en-US"/>
              <a:pPr>
                <a:defRPr/>
              </a:pPr>
              <a:t>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97863" y="6029325"/>
            <a:ext cx="2651125" cy="2746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785716-BACE-4170-BBBE-AB6E7D6694A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1" r:id="rId3"/>
    <p:sldLayoutId id="2147483650" r:id="rId4"/>
    <p:sldLayoutId id="2147483654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doc@1c.r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mailto:doc@1c.r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di.1cfresh.com/files/docs/tarifs.pdf" TargetMode="External"/><Relationship Id="rId2" Type="http://schemas.openxmlformats.org/officeDocument/2006/relationships/hyperlink" Target="mailto:edi@1c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08488" y="5283200"/>
            <a:ext cx="3003550" cy="33020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2000" b="1" spc="-5" dirty="0">
                <a:latin typeface="Arial"/>
                <a:cs typeface="Arial"/>
              </a:rPr>
              <a:t>Александр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Безбородов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55950" y="4054475"/>
            <a:ext cx="5211763" cy="51276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3200" b="1" spc="-5" dirty="0">
                <a:latin typeface="Arial"/>
                <a:cs typeface="Arial"/>
              </a:rPr>
              <a:t>Новые</a:t>
            </a:r>
            <a:r>
              <a:rPr sz="3200" b="1" spc="-6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возможности</a:t>
            </a:r>
            <a:r>
              <a:rPr sz="3200" b="1" spc="-7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ЭДО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13335"/>
          <a:lstStyle/>
          <a:p>
            <a:pPr marL="1076325" eaLnBrk="1" hangingPunct="1">
              <a:spcBef>
                <a:spcPts val="100"/>
              </a:spcBef>
            </a:pPr>
            <a:r>
              <a:rPr lang="ru-RU" smtClean="0">
                <a:latin typeface="Verdana" pitchFamily="34" charset="0"/>
              </a:rPr>
              <a:t>Как сделать доверенность на сотрудника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0838" y="1331913"/>
            <a:ext cx="6361112" cy="793750"/>
          </a:xfrm>
          <a:prstGeom prst="rect">
            <a:avLst/>
          </a:prstGeom>
        </p:spPr>
        <p:txBody>
          <a:bodyPr lIns="0" tIns="76200" rIns="0" bIns="0">
            <a:spAutoFit/>
          </a:bodyPr>
          <a:lstStyle/>
          <a:p>
            <a:pPr marL="355600" indent="-342900">
              <a:spcBef>
                <a:spcPts val="600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100">
                <a:latin typeface="Verdana" pitchFamily="34" charset="0"/>
              </a:rPr>
              <a:t>Заполняем все поля карточки доверенности</a:t>
            </a:r>
          </a:p>
          <a:p>
            <a:pPr marL="355600" indent="-342900">
              <a:spcBef>
                <a:spcPts val="500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100">
                <a:latin typeface="Verdana" pitchFamily="34" charset="0"/>
              </a:rPr>
              <a:t>Программа помогает чем может</a:t>
            </a:r>
          </a:p>
        </p:txBody>
      </p:sp>
      <p:pic>
        <p:nvPicPr>
          <p:cNvPr id="16387" name="object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2388" y="2376488"/>
            <a:ext cx="6164262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13335"/>
          <a:lstStyle/>
          <a:p>
            <a:pPr marL="1076325" eaLnBrk="1" hangingPunct="1">
              <a:spcBef>
                <a:spcPts val="100"/>
              </a:spcBef>
            </a:pPr>
            <a:r>
              <a:rPr lang="ru-RU" smtClean="0">
                <a:latin typeface="Verdana" pitchFamily="34" charset="0"/>
              </a:rPr>
              <a:t>Как сделать доверенность на сотрудника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0838" y="1331913"/>
            <a:ext cx="9023350" cy="1177925"/>
          </a:xfrm>
          <a:prstGeom prst="rect">
            <a:avLst/>
          </a:prstGeom>
        </p:spPr>
        <p:txBody>
          <a:bodyPr lIns="0" tIns="76200" rIns="0" bIns="0">
            <a:spAutoFit/>
          </a:bodyPr>
          <a:lstStyle/>
          <a:p>
            <a:pPr marL="355600" indent="-342900">
              <a:spcBef>
                <a:spcPts val="600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100">
                <a:latin typeface="Verdana" pitchFamily="34" charset="0"/>
              </a:rPr>
              <a:t>Подписываем руководителем</a:t>
            </a:r>
          </a:p>
          <a:p>
            <a:pPr marL="355600" indent="-342900">
              <a:spcBef>
                <a:spcPts val="500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100">
                <a:latin typeface="Verdana" pitchFamily="34" charset="0"/>
              </a:rPr>
              <a:t>Отправляем на регистрацию в распределенный реестр ФНС</a:t>
            </a:r>
          </a:p>
          <a:p>
            <a:pPr marL="355600" indent="-342900">
              <a:spcBef>
                <a:spcPts val="513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100">
                <a:latin typeface="Verdana" pitchFamily="34" charset="0"/>
              </a:rPr>
              <a:t>Ждем положительного ответа о регистрации и можно работать</a:t>
            </a:r>
          </a:p>
        </p:txBody>
      </p:sp>
      <p:grpSp>
        <p:nvGrpSpPr>
          <p:cNvPr id="17411" name="object 4"/>
          <p:cNvGrpSpPr>
            <a:grpSpLocks/>
          </p:cNvGrpSpPr>
          <p:nvPr/>
        </p:nvGrpSpPr>
        <p:grpSpPr bwMode="auto">
          <a:xfrm>
            <a:off x="2376488" y="2808288"/>
            <a:ext cx="7137400" cy="3671887"/>
            <a:chOff x="2375916" y="2808731"/>
            <a:chExt cx="7137400" cy="3671570"/>
          </a:xfrm>
        </p:grpSpPr>
        <p:pic>
          <p:nvPicPr>
            <p:cNvPr id="17412" name="object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75916" y="2808731"/>
              <a:ext cx="6958583" cy="3671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3" name="object 6"/>
            <p:cNvSpPr>
              <a:spLocks/>
            </p:cNvSpPr>
            <p:nvPr/>
          </p:nvSpPr>
          <p:spPr bwMode="auto">
            <a:xfrm>
              <a:off x="9073896" y="3456431"/>
              <a:ext cx="434340" cy="431800"/>
            </a:xfrm>
            <a:custGeom>
              <a:avLst/>
              <a:gdLst/>
              <a:ahLst/>
              <a:cxnLst>
                <a:cxn ang="0">
                  <a:pos x="216407" y="0"/>
                </a:cxn>
                <a:cxn ang="0">
                  <a:pos x="0" y="215646"/>
                </a:cxn>
                <a:cxn ang="0">
                  <a:pos x="216407" y="431292"/>
                </a:cxn>
                <a:cxn ang="0">
                  <a:pos x="216407" y="323469"/>
                </a:cxn>
                <a:cxn ang="0">
                  <a:pos x="434339" y="323469"/>
                </a:cxn>
                <a:cxn ang="0">
                  <a:pos x="434339" y="107823"/>
                </a:cxn>
                <a:cxn ang="0">
                  <a:pos x="216407" y="107823"/>
                </a:cxn>
                <a:cxn ang="0">
                  <a:pos x="216407" y="0"/>
                </a:cxn>
              </a:cxnLst>
              <a:rect l="0" t="0" r="r" b="b"/>
              <a:pathLst>
                <a:path w="434340" h="431800">
                  <a:moveTo>
                    <a:pt x="216407" y="0"/>
                  </a:moveTo>
                  <a:lnTo>
                    <a:pt x="0" y="215646"/>
                  </a:lnTo>
                  <a:lnTo>
                    <a:pt x="216407" y="431292"/>
                  </a:lnTo>
                  <a:lnTo>
                    <a:pt x="216407" y="323469"/>
                  </a:lnTo>
                  <a:lnTo>
                    <a:pt x="434339" y="323469"/>
                  </a:lnTo>
                  <a:lnTo>
                    <a:pt x="434339" y="107823"/>
                  </a:lnTo>
                  <a:lnTo>
                    <a:pt x="216407" y="107823"/>
                  </a:lnTo>
                  <a:lnTo>
                    <a:pt x="216407" y="0"/>
                  </a:lnTo>
                  <a:close/>
                </a:path>
              </a:pathLst>
            </a:custGeom>
            <a:solidFill>
              <a:srgbClr val="FFCC00">
                <a:alpha val="74901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7414" name="object 7"/>
            <p:cNvSpPr>
              <a:spLocks/>
            </p:cNvSpPr>
            <p:nvPr/>
          </p:nvSpPr>
          <p:spPr bwMode="auto">
            <a:xfrm>
              <a:off x="9073896" y="3456431"/>
              <a:ext cx="434340" cy="431800"/>
            </a:xfrm>
            <a:custGeom>
              <a:avLst/>
              <a:gdLst/>
              <a:ahLst/>
              <a:cxnLst>
                <a:cxn ang="0">
                  <a:pos x="434339" y="323469"/>
                </a:cxn>
                <a:cxn ang="0">
                  <a:pos x="216407" y="323469"/>
                </a:cxn>
                <a:cxn ang="0">
                  <a:pos x="216407" y="431292"/>
                </a:cxn>
                <a:cxn ang="0">
                  <a:pos x="0" y="215646"/>
                </a:cxn>
                <a:cxn ang="0">
                  <a:pos x="216407" y="0"/>
                </a:cxn>
                <a:cxn ang="0">
                  <a:pos x="216407" y="107823"/>
                </a:cxn>
                <a:cxn ang="0">
                  <a:pos x="434339" y="107823"/>
                </a:cxn>
                <a:cxn ang="0">
                  <a:pos x="434339" y="323469"/>
                </a:cxn>
              </a:cxnLst>
              <a:rect l="0" t="0" r="r" b="b"/>
              <a:pathLst>
                <a:path w="434340" h="431800">
                  <a:moveTo>
                    <a:pt x="434339" y="323469"/>
                  </a:moveTo>
                  <a:lnTo>
                    <a:pt x="216407" y="323469"/>
                  </a:lnTo>
                  <a:lnTo>
                    <a:pt x="216407" y="431292"/>
                  </a:lnTo>
                  <a:lnTo>
                    <a:pt x="0" y="215646"/>
                  </a:lnTo>
                  <a:lnTo>
                    <a:pt x="216407" y="0"/>
                  </a:lnTo>
                  <a:lnTo>
                    <a:pt x="216407" y="107823"/>
                  </a:lnTo>
                  <a:lnTo>
                    <a:pt x="434339" y="107823"/>
                  </a:lnTo>
                  <a:lnTo>
                    <a:pt x="434339" y="323469"/>
                  </a:lnTo>
                  <a:close/>
                </a:path>
              </a:pathLst>
            </a:custGeom>
            <a:noFill/>
            <a:ln w="9143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6725" y="452438"/>
            <a:ext cx="9051925" cy="500062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3200" b="1" spc="10" dirty="0">
                <a:latin typeface="Arial"/>
                <a:cs typeface="Arial"/>
              </a:rPr>
              <a:t>Как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-20" dirty="0">
                <a:latin typeface="Arial"/>
                <a:cs typeface="Arial"/>
              </a:rPr>
              <a:t>регулируется</a:t>
            </a:r>
            <a:r>
              <a:rPr sz="3200" b="1" spc="-7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применение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МЧД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36725" y="1633538"/>
            <a:ext cx="8621713" cy="444500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55600" indent="-342900">
              <a:spcBef>
                <a:spcPts val="100"/>
              </a:spcBef>
              <a:buFont typeface="Microsoft Sans Serif" pitchFamily="34" charset="0"/>
              <a:buChar char="•"/>
              <a:tabLst>
                <a:tab pos="355600" algn="l"/>
              </a:tabLst>
            </a:pPr>
            <a:r>
              <a:rPr lang="ru-RU" sz="1600" b="1">
                <a:solidFill>
                  <a:srgbClr val="006FC0"/>
                </a:solidFill>
              </a:rPr>
              <a:t>63-ФЗ </a:t>
            </a:r>
            <a:r>
              <a:rPr lang="ru-RU" sz="1600">
                <a:latin typeface="Microsoft Sans Serif" pitchFamily="34" charset="0"/>
                <a:cs typeface="Microsoft Sans Serif" pitchFamily="34" charset="0"/>
              </a:rPr>
              <a:t>от 06.04.2011 «Федеральный закон Об электронной подписи»</a:t>
            </a:r>
          </a:p>
          <a:p>
            <a:pPr marL="355600" indent="-342900">
              <a:spcBef>
                <a:spcPts val="1200"/>
              </a:spcBef>
              <a:buFont typeface="Microsoft Sans Serif" pitchFamily="34" charset="0"/>
              <a:buChar char="•"/>
              <a:tabLst>
                <a:tab pos="355600" algn="l"/>
              </a:tabLst>
            </a:pPr>
            <a:r>
              <a:rPr lang="ru-RU" sz="1600" b="1">
                <a:solidFill>
                  <a:srgbClr val="006FC0"/>
                </a:solidFill>
              </a:rPr>
              <a:t>476-ФЗ </a:t>
            </a:r>
            <a:r>
              <a:rPr lang="ru-RU" sz="1600">
                <a:latin typeface="Microsoft Sans Serif" pitchFamily="34" charset="0"/>
                <a:cs typeface="Microsoft Sans Serif" pitchFamily="34" charset="0"/>
              </a:rPr>
              <a:t>от 27.12.2019 – вносит изменения по ЭП и МЧД в 63-ФЗ</a:t>
            </a:r>
          </a:p>
          <a:p>
            <a:pPr marL="355600" indent="-342900">
              <a:spcBef>
                <a:spcPts val="1200"/>
              </a:spcBef>
              <a:buFont typeface="Microsoft Sans Serif" pitchFamily="34" charset="0"/>
              <a:buChar char="•"/>
              <a:tabLst>
                <a:tab pos="355600" algn="l"/>
              </a:tabLst>
            </a:pPr>
            <a:r>
              <a:rPr lang="ru-RU" sz="1600" b="1">
                <a:solidFill>
                  <a:srgbClr val="006FC0"/>
                </a:solidFill>
              </a:rPr>
              <a:t>443-ФЗ </a:t>
            </a:r>
            <a:r>
              <a:rPr lang="ru-RU" sz="1600">
                <a:latin typeface="Microsoft Sans Serif" pitchFamily="34" charset="0"/>
                <a:cs typeface="Microsoft Sans Serif" pitchFamily="34" charset="0"/>
              </a:rPr>
              <a:t>от 30.12.2021 – определяет порядок поэтапного перехода на МЧД</a:t>
            </a:r>
          </a:p>
          <a:p>
            <a:pPr marL="355600" indent="-342900">
              <a:spcBef>
                <a:spcPts val="1200"/>
              </a:spcBef>
              <a:buFontTx/>
              <a:buChar char="•"/>
              <a:tabLst>
                <a:tab pos="355600" algn="l"/>
              </a:tabLst>
            </a:pPr>
            <a:r>
              <a:rPr lang="ru-RU" sz="1600">
                <a:latin typeface="Microsoft Sans Serif" pitchFamily="34" charset="0"/>
                <a:cs typeface="Microsoft Sans Serif" pitchFamily="34" charset="0"/>
              </a:rPr>
              <a:t>Приказ Минцифры от 18.08.2021 </a:t>
            </a:r>
            <a:r>
              <a:rPr lang="ru-RU" sz="1600" b="1">
                <a:solidFill>
                  <a:srgbClr val="006FC0"/>
                </a:solidFill>
              </a:rPr>
              <a:t>№856 </a:t>
            </a:r>
            <a:r>
              <a:rPr lang="ru-RU" sz="1600">
                <a:latin typeface="Microsoft Sans Serif" pitchFamily="34" charset="0"/>
                <a:cs typeface="Microsoft Sans Serif" pitchFamily="34" charset="0"/>
              </a:rPr>
              <a:t>«О порядке формирования, актуализации</a:t>
            </a:r>
          </a:p>
          <a:p>
            <a:pPr marL="355600" indent="-342900">
              <a:tabLst>
                <a:tab pos="355600" algn="l"/>
              </a:tabLst>
            </a:pPr>
            <a:r>
              <a:rPr lang="ru-RU" sz="1600">
                <a:latin typeface="Microsoft Sans Serif" pitchFamily="34" charset="0"/>
                <a:cs typeface="Microsoft Sans Serif" pitchFamily="34" charset="0"/>
              </a:rPr>
              <a:t>классификатора полномочий и обеспечения доступа к нему» -</a:t>
            </a:r>
          </a:p>
          <a:p>
            <a:pPr marL="355600" indent="-342900">
              <a:spcBef>
                <a:spcPts val="1200"/>
              </a:spcBef>
              <a:buFontTx/>
              <a:buChar char="•"/>
              <a:tabLst>
                <a:tab pos="355600" algn="l"/>
              </a:tabLst>
            </a:pPr>
            <a:r>
              <a:rPr lang="ru-RU" sz="1600">
                <a:latin typeface="Microsoft Sans Serif" pitchFamily="34" charset="0"/>
                <a:cs typeface="Microsoft Sans Serif" pitchFamily="34" charset="0"/>
              </a:rPr>
              <a:t>Приказ Минцифры от 18.08.2021 </a:t>
            </a:r>
            <a:r>
              <a:rPr lang="ru-RU" sz="1600" b="1">
                <a:solidFill>
                  <a:srgbClr val="006FC0"/>
                </a:solidFill>
              </a:rPr>
              <a:t>№857 </a:t>
            </a:r>
            <a:r>
              <a:rPr lang="ru-RU" sz="1600">
                <a:latin typeface="Microsoft Sans Serif" pitchFamily="34" charset="0"/>
                <a:cs typeface="Microsoft Sans Serif" pitchFamily="34" charset="0"/>
              </a:rPr>
              <a:t>«Об утверждении требований к формам  доверенностей, используемых для подтверждения полномочий в электронной форме»</a:t>
            </a:r>
          </a:p>
          <a:p>
            <a:pPr marL="355600" indent="-342900">
              <a:spcBef>
                <a:spcPts val="1200"/>
              </a:spcBef>
              <a:buFontTx/>
              <a:buChar char="•"/>
              <a:tabLst>
                <a:tab pos="355600" algn="l"/>
              </a:tabLst>
            </a:pPr>
            <a:r>
              <a:rPr lang="ru-RU" sz="1600">
                <a:latin typeface="Microsoft Sans Serif" pitchFamily="34" charset="0"/>
                <a:cs typeface="Microsoft Sans Serif" pitchFamily="34" charset="0"/>
              </a:rPr>
              <a:t>Приказ Минцифры от 18.08.2021 </a:t>
            </a:r>
            <a:r>
              <a:rPr lang="ru-RU" sz="1600" b="1">
                <a:solidFill>
                  <a:srgbClr val="006FC0"/>
                </a:solidFill>
              </a:rPr>
              <a:t>№858 </a:t>
            </a:r>
            <a:r>
              <a:rPr lang="ru-RU" sz="1600">
                <a:latin typeface="Microsoft Sans Serif" pitchFamily="34" charset="0"/>
                <a:cs typeface="Microsoft Sans Serif" pitchFamily="34" charset="0"/>
              </a:rPr>
              <a:t>«Об утверждении единых требований к</a:t>
            </a:r>
          </a:p>
          <a:p>
            <a:pPr marL="355600" indent="-342900">
              <a:tabLst>
                <a:tab pos="355600" algn="l"/>
              </a:tabLst>
            </a:pPr>
            <a:r>
              <a:rPr lang="ru-RU" sz="1600">
                <a:latin typeface="Microsoft Sans Serif" pitchFamily="34" charset="0"/>
                <a:cs typeface="Microsoft Sans Serif" pitchFamily="34" charset="0"/>
              </a:rPr>
              <a:t>машиночитаемым формам документов о полномочиях»</a:t>
            </a:r>
          </a:p>
          <a:p>
            <a:pPr marL="355600" indent="-342900">
              <a:spcBef>
                <a:spcPts val="1200"/>
              </a:spcBef>
              <a:buFontTx/>
              <a:buChar char="•"/>
              <a:tabLst>
                <a:tab pos="355600" algn="l"/>
              </a:tabLst>
            </a:pPr>
            <a:r>
              <a:rPr lang="ru-RU" sz="1600">
                <a:latin typeface="Microsoft Sans Serif" pitchFamily="34" charset="0"/>
                <a:cs typeface="Microsoft Sans Serif" pitchFamily="34" charset="0"/>
              </a:rPr>
              <a:t>Постановления Правительства от 21.02.2022 </a:t>
            </a:r>
            <a:r>
              <a:rPr lang="ru-RU" sz="1600" b="1">
                <a:solidFill>
                  <a:srgbClr val="006FC0"/>
                </a:solidFill>
              </a:rPr>
              <a:t>№ 222</a:t>
            </a:r>
            <a:r>
              <a:rPr lang="ru-RU" sz="1600">
                <a:latin typeface="Microsoft Sans Serif" pitchFamily="34" charset="0"/>
                <a:cs typeface="Microsoft Sans Serif" pitchFamily="34" charset="0"/>
              </a:rPr>
              <a:t>, </a:t>
            </a:r>
            <a:r>
              <a:rPr lang="ru-RU" sz="1600" b="1">
                <a:solidFill>
                  <a:srgbClr val="006FC0"/>
                </a:solidFill>
              </a:rPr>
              <a:t>№ 223</a:t>
            </a:r>
            <a:r>
              <a:rPr lang="ru-RU" sz="1600">
                <a:latin typeface="Microsoft Sans Serif" pitchFamily="34" charset="0"/>
                <a:cs typeface="Microsoft Sans Serif" pitchFamily="34" charset="0"/>
              </a:rPr>
              <a:t>, </a:t>
            </a:r>
            <a:r>
              <a:rPr lang="ru-RU" sz="1600" b="1">
                <a:solidFill>
                  <a:srgbClr val="006FC0"/>
                </a:solidFill>
              </a:rPr>
              <a:t>№ 224</a:t>
            </a:r>
            <a:r>
              <a:rPr lang="ru-RU" sz="1600">
                <a:latin typeface="Microsoft Sans Serif" pitchFamily="34" charset="0"/>
                <a:cs typeface="Microsoft Sans Serif" pitchFamily="34" charset="0"/>
              </a:rPr>
              <a:t>, в которых описан  порядок представления, использования, хранения и отзыва МЧД</a:t>
            </a:r>
          </a:p>
          <a:p>
            <a:pPr marL="355600" indent="-342900">
              <a:buFontTx/>
              <a:buChar char="•"/>
              <a:tabLst>
                <a:tab pos="355600" algn="l"/>
              </a:tabLst>
            </a:pPr>
            <a:endParaRPr lang="ru-RU">
              <a:latin typeface="Microsoft Sans Serif" pitchFamily="34" charset="0"/>
              <a:cs typeface="Microsoft Sans Serif" pitchFamily="34" charset="0"/>
            </a:endParaRPr>
          </a:p>
          <a:p>
            <a:pPr marL="355600" indent="-342900">
              <a:spcBef>
                <a:spcPts val="13"/>
              </a:spcBef>
              <a:buFontTx/>
              <a:buChar char="•"/>
              <a:tabLst>
                <a:tab pos="355600" algn="l"/>
              </a:tabLst>
            </a:pPr>
            <a:endParaRPr lang="ru-RU" sz="2000">
              <a:latin typeface="Microsoft Sans Serif" pitchFamily="34" charset="0"/>
              <a:cs typeface="Microsoft Sans Serif" pitchFamily="34" charset="0"/>
            </a:endParaRPr>
          </a:p>
          <a:p>
            <a:pPr marL="355600" indent="-342900">
              <a:buFontTx/>
              <a:buChar char="•"/>
              <a:tabLst>
                <a:tab pos="355600" algn="l"/>
              </a:tabLst>
            </a:pPr>
            <a:r>
              <a:rPr lang="ru-RU">
                <a:latin typeface="Microsoft Sans Serif" pitchFamily="34" charset="0"/>
                <a:cs typeface="Microsoft Sans Serif" pitchFamily="34" charset="0"/>
              </a:rPr>
              <a:t>Это не полный список…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6650" y="269875"/>
            <a:ext cx="6291263" cy="895350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smtClean="0">
                <a:latin typeface="Verdana" pitchFamily="34" charset="0"/>
              </a:rPr>
              <a:t>Пилот ФНС по распределенному  реестру МЧД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0838" y="1570038"/>
            <a:ext cx="10360025" cy="3592512"/>
          </a:xfrm>
          <a:prstGeom prst="rect">
            <a:avLst/>
          </a:prstGeom>
        </p:spPr>
        <p:txBody>
          <a:bodyPr lIns="0" tIns="76835" rIns="0" bIns="0">
            <a:spAutoFit/>
          </a:bodyPr>
          <a:lstStyle/>
          <a:p>
            <a:pPr marL="355600" indent="-342900">
              <a:spcBef>
                <a:spcPts val="600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100">
                <a:latin typeface="Verdana" pitchFamily="34" charset="0"/>
              </a:rPr>
              <a:t>Ведется распределенный реестр МЧД по технологии блокчейн</a:t>
            </a:r>
          </a:p>
          <a:p>
            <a:pPr marL="355600" indent="-342900">
              <a:spcBef>
                <a:spcPts val="513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100">
                <a:latin typeface="Verdana" pitchFamily="34" charset="0"/>
              </a:rPr>
              <a:t>1С является держателем одного из узлов распределенного реестра МЧД</a:t>
            </a:r>
          </a:p>
          <a:p>
            <a:pPr marL="355600" indent="-342900">
              <a:spcBef>
                <a:spcPts val="500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100">
                <a:latin typeface="Verdana" pitchFamily="34" charset="0"/>
              </a:rPr>
              <a:t>Каждой МЧД присваивается уникальный номер</a:t>
            </a:r>
          </a:p>
          <a:p>
            <a:pPr marL="355600" indent="-342900">
              <a:spcBef>
                <a:spcPts val="500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100">
                <a:latin typeface="Verdana" pitchFamily="34" charset="0"/>
              </a:rPr>
              <a:t>По номеру можно получить сведения о МЧД</a:t>
            </a:r>
          </a:p>
          <a:p>
            <a:pPr marL="755650" lvl="1" indent="-288925">
              <a:spcBef>
                <a:spcPts val="425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1700">
                <a:latin typeface="Verdana" pitchFamily="34" charset="0"/>
              </a:rPr>
              <a:t>Карточку</a:t>
            </a:r>
          </a:p>
          <a:p>
            <a:pPr marL="755650" lvl="1" indent="-288925">
              <a:spcBef>
                <a:spcPts val="400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1700">
                <a:latin typeface="Verdana" pitchFamily="34" charset="0"/>
              </a:rPr>
              <a:t>Статус (действительна, истекла, отозвана)</a:t>
            </a:r>
          </a:p>
          <a:p>
            <a:pPr marL="355600" indent="-342900">
              <a:spcBef>
                <a:spcPts val="488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100">
                <a:latin typeface="Verdana" pitchFamily="34" charset="0"/>
              </a:rPr>
              <a:t>В документах УПД и УКД, подписанных по доверенности, предусмотрены</a:t>
            </a:r>
          </a:p>
          <a:p>
            <a:pPr marL="355600" indent="-342900">
              <a:tabLst>
                <a:tab pos="354013" algn="l"/>
                <a:tab pos="355600" algn="l"/>
              </a:tabLst>
            </a:pPr>
            <a:r>
              <a:rPr lang="ru-RU" sz="2100">
                <a:latin typeface="Verdana" pitchFamily="34" charset="0"/>
              </a:rPr>
              <a:t>поля, для указания в них идентификаторов МЧД подписантов</a:t>
            </a:r>
          </a:p>
          <a:p>
            <a:pPr marL="355600" indent="-342900">
              <a:spcBef>
                <a:spcPts val="500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100">
                <a:latin typeface="Verdana" pitchFamily="34" charset="0"/>
              </a:rPr>
              <a:t>Остальные документы пока вне пилота – МЧД передается вместе с  документом в одном пакете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6650" y="346075"/>
            <a:ext cx="8305800" cy="454025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smtClean="0">
                <a:latin typeface="Verdana" pitchFamily="34" charset="0"/>
              </a:rPr>
              <a:t>Как сейчас подписывать документы</a:t>
            </a:r>
          </a:p>
        </p:txBody>
      </p:sp>
      <p:grpSp>
        <p:nvGrpSpPr>
          <p:cNvPr id="20482" name="object 3"/>
          <p:cNvGrpSpPr>
            <a:grpSpLocks/>
          </p:cNvGrpSpPr>
          <p:nvPr/>
        </p:nvGrpSpPr>
        <p:grpSpPr bwMode="auto">
          <a:xfrm>
            <a:off x="820738" y="5321300"/>
            <a:ext cx="5013325" cy="11113"/>
            <a:chOff x="820089" y="5322061"/>
            <a:chExt cx="5013960" cy="10795"/>
          </a:xfrm>
        </p:grpSpPr>
        <p:sp>
          <p:nvSpPr>
            <p:cNvPr id="20484" name="object 4"/>
            <p:cNvSpPr>
              <a:spLocks/>
            </p:cNvSpPr>
            <p:nvPr/>
          </p:nvSpPr>
          <p:spPr bwMode="auto">
            <a:xfrm>
              <a:off x="820089" y="5322061"/>
              <a:ext cx="79375" cy="10795"/>
            </a:xfrm>
            <a:custGeom>
              <a:avLst/>
              <a:gdLst/>
              <a:ahLst/>
              <a:cxnLst>
                <a:cxn ang="0">
                  <a:pos x="79247" y="0"/>
                </a:cxn>
                <a:cxn ang="0">
                  <a:pos x="0" y="0"/>
                </a:cxn>
                <a:cxn ang="0">
                  <a:pos x="0" y="10668"/>
                </a:cxn>
                <a:cxn ang="0">
                  <a:pos x="79247" y="10668"/>
                </a:cxn>
                <a:cxn ang="0">
                  <a:pos x="79247" y="0"/>
                </a:cxn>
              </a:cxnLst>
              <a:rect l="0" t="0" r="r" b="b"/>
              <a:pathLst>
                <a:path w="79375" h="10795">
                  <a:moveTo>
                    <a:pt x="79247" y="0"/>
                  </a:moveTo>
                  <a:lnTo>
                    <a:pt x="0" y="0"/>
                  </a:lnTo>
                  <a:lnTo>
                    <a:pt x="0" y="10668"/>
                  </a:lnTo>
                  <a:lnTo>
                    <a:pt x="79247" y="10668"/>
                  </a:lnTo>
                  <a:lnTo>
                    <a:pt x="79247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0485" name="object 5"/>
            <p:cNvSpPr>
              <a:spLocks/>
            </p:cNvSpPr>
            <p:nvPr/>
          </p:nvSpPr>
          <p:spPr bwMode="auto">
            <a:xfrm>
              <a:off x="899337" y="5322061"/>
              <a:ext cx="4935220" cy="10795"/>
            </a:xfrm>
            <a:custGeom>
              <a:avLst/>
              <a:gdLst/>
              <a:ahLst/>
              <a:cxnLst>
                <a:cxn ang="0">
                  <a:pos x="4934661" y="0"/>
                </a:cxn>
                <a:cxn ang="0">
                  <a:pos x="0" y="0"/>
                </a:cxn>
                <a:cxn ang="0">
                  <a:pos x="0" y="10668"/>
                </a:cxn>
                <a:cxn ang="0">
                  <a:pos x="4934661" y="10668"/>
                </a:cxn>
                <a:cxn ang="0">
                  <a:pos x="4934661" y="0"/>
                </a:cxn>
              </a:cxnLst>
              <a:rect l="0" t="0" r="r" b="b"/>
              <a:pathLst>
                <a:path w="4935220" h="10795">
                  <a:moveTo>
                    <a:pt x="4934661" y="0"/>
                  </a:moveTo>
                  <a:lnTo>
                    <a:pt x="0" y="0"/>
                  </a:lnTo>
                  <a:lnTo>
                    <a:pt x="0" y="10668"/>
                  </a:lnTo>
                  <a:lnTo>
                    <a:pt x="4934661" y="10668"/>
                  </a:lnTo>
                  <a:lnTo>
                    <a:pt x="4934661" y="0"/>
                  </a:lnTo>
                  <a:close/>
                </a:path>
              </a:pathLst>
            </a:custGeom>
            <a:solidFill>
              <a:srgbClr val="BEBEB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50838" y="1573213"/>
            <a:ext cx="9975850" cy="4197350"/>
          </a:xfrm>
          <a:prstGeom prst="rect">
            <a:avLst/>
          </a:prstGeom>
        </p:spPr>
        <p:txBody>
          <a:bodyPr lIns="0" tIns="73660" rIns="0" bIns="0">
            <a:spAutoFit/>
          </a:bodyPr>
          <a:lstStyle/>
          <a:p>
            <a:pPr marL="355600" indent="-342900">
              <a:spcBef>
                <a:spcPts val="575"/>
              </a:spcBef>
              <a:buClr>
                <a:srgbClr val="CC0000"/>
              </a:buClr>
              <a:buFont typeface="Microsoft Sans Serif" pitchFamily="34" charset="0"/>
              <a:buChar char="•"/>
              <a:tabLst>
                <a:tab pos="354013" algn="l"/>
                <a:tab pos="355600" algn="l"/>
              </a:tabLst>
            </a:pPr>
            <a:r>
              <a:rPr lang="ru-RU" sz="2000">
                <a:latin typeface="Verdana" pitchFamily="34" charset="0"/>
              </a:rPr>
              <a:t>Применение МЧД будет обязательным с сентября 2023 года</a:t>
            </a:r>
          </a:p>
          <a:p>
            <a:pPr marL="355600" indent="-342900">
              <a:spcBef>
                <a:spcPts val="488"/>
              </a:spcBef>
              <a:buClr>
                <a:srgbClr val="CC0000"/>
              </a:buClr>
              <a:buFont typeface="Microsoft Sans Serif" pitchFamily="34" charset="0"/>
              <a:buChar char="•"/>
              <a:tabLst>
                <a:tab pos="354013" algn="l"/>
                <a:tab pos="355600" algn="l"/>
              </a:tabLst>
            </a:pPr>
            <a:r>
              <a:rPr lang="ru-RU" sz="2000">
                <a:latin typeface="Verdana" pitchFamily="34" charset="0"/>
              </a:rPr>
              <a:t>Сейчас действует переходный период добровольного использования МЧД</a:t>
            </a:r>
          </a:p>
          <a:p>
            <a:pPr marL="355600" indent="-342900">
              <a:spcBef>
                <a:spcPts val="13"/>
              </a:spcBef>
              <a:buClr>
                <a:srgbClr val="CC0000"/>
              </a:buClr>
              <a:buFont typeface="Microsoft Sans Serif" pitchFamily="34" charset="0"/>
              <a:buChar char="•"/>
              <a:tabLst>
                <a:tab pos="354013" algn="l"/>
                <a:tab pos="355600" algn="l"/>
              </a:tabLst>
            </a:pPr>
            <a:endParaRPr lang="ru-RU" sz="2700">
              <a:latin typeface="Verdana" pitchFamily="34" charset="0"/>
            </a:endParaRPr>
          </a:p>
          <a:p>
            <a:pPr marL="355600" indent="-342900">
              <a:buClr>
                <a:srgbClr val="CC0000"/>
              </a:buClr>
              <a:buFont typeface="Microsoft Sans Serif" pitchFamily="34" charset="0"/>
              <a:buChar char="•"/>
              <a:tabLst>
                <a:tab pos="354013" algn="l"/>
                <a:tab pos="355600" algn="l"/>
              </a:tabLst>
            </a:pPr>
            <a:r>
              <a:rPr lang="ru-RU" sz="2000">
                <a:latin typeface="Verdana" pitchFamily="34" charset="0"/>
              </a:rPr>
              <a:t>На переходный период документы можно подписывать:</a:t>
            </a:r>
          </a:p>
          <a:p>
            <a:pPr marL="812800" lvl="1" indent="-342900">
              <a:spcBef>
                <a:spcPts val="450"/>
              </a:spcBef>
              <a:buClr>
                <a:srgbClr val="CC0000"/>
              </a:buClr>
              <a:buFont typeface="Microsoft Sans Serif" pitchFamily="34" charset="0"/>
              <a:buChar char="•"/>
              <a:tabLst>
                <a:tab pos="354013" algn="l"/>
                <a:tab pos="355600" algn="l"/>
              </a:tabLst>
            </a:pPr>
            <a:r>
              <a:rPr lang="ru-RU">
                <a:latin typeface="Verdana" pitchFamily="34" charset="0"/>
              </a:rPr>
              <a:t>Сертификатом руководителя (без МЧД)</a:t>
            </a:r>
          </a:p>
          <a:p>
            <a:pPr marL="812800" lvl="1" indent="-342900">
              <a:spcBef>
                <a:spcPts val="425"/>
              </a:spcBef>
              <a:buClr>
                <a:srgbClr val="CC0000"/>
              </a:buClr>
              <a:buFont typeface="Microsoft Sans Serif" pitchFamily="34" charset="0"/>
              <a:buChar char="•"/>
              <a:tabLst>
                <a:tab pos="354013" algn="l"/>
                <a:tab pos="355600" algn="l"/>
              </a:tabLst>
            </a:pPr>
            <a:r>
              <a:rPr lang="ru-RU">
                <a:latin typeface="Verdana" pitchFamily="34" charset="0"/>
              </a:rPr>
              <a:t>Сертификатами сотрудников (без МЧД)</a:t>
            </a:r>
          </a:p>
          <a:p>
            <a:pPr marL="812800" lvl="1" indent="-342900">
              <a:spcBef>
                <a:spcPts val="438"/>
              </a:spcBef>
              <a:buClr>
                <a:srgbClr val="CC0000"/>
              </a:buClr>
              <a:buFont typeface="Microsoft Sans Serif" pitchFamily="34" charset="0"/>
              <a:buChar char="•"/>
              <a:tabLst>
                <a:tab pos="354013" algn="l"/>
                <a:tab pos="355600" algn="l"/>
              </a:tabLst>
            </a:pPr>
            <a:r>
              <a:rPr lang="ru-RU">
                <a:latin typeface="Verdana" pitchFamily="34" charset="0"/>
              </a:rPr>
              <a:t>Сертификатами физлиц (</a:t>
            </a:r>
            <a:r>
              <a:rPr lang="ru-RU">
                <a:solidFill>
                  <a:srgbClr val="006FC0"/>
                </a:solidFill>
                <a:latin typeface="Verdana" pitchFamily="34" charset="0"/>
              </a:rPr>
              <a:t>только с МЧД</a:t>
            </a:r>
            <a:r>
              <a:rPr lang="ru-RU">
                <a:latin typeface="Verdana" pitchFamily="34" charset="0"/>
              </a:rPr>
              <a:t>)</a:t>
            </a:r>
          </a:p>
          <a:p>
            <a:pPr marL="812800" lvl="1" indent="-342900">
              <a:spcBef>
                <a:spcPts val="13"/>
              </a:spcBef>
              <a:buClr>
                <a:srgbClr val="CC0000"/>
              </a:buClr>
              <a:buFont typeface="Microsoft Sans Serif" pitchFamily="34" charset="0"/>
              <a:buChar char="•"/>
              <a:tabLst>
                <a:tab pos="354013" algn="l"/>
                <a:tab pos="355600" algn="l"/>
              </a:tabLst>
            </a:pPr>
            <a:endParaRPr lang="ru-RU" sz="2700">
              <a:latin typeface="Verdana" pitchFamily="34" charset="0"/>
            </a:endParaRPr>
          </a:p>
          <a:p>
            <a:pPr marL="355600" indent="-342900">
              <a:buClr>
                <a:srgbClr val="CC0000"/>
              </a:buClr>
              <a:buFont typeface="Microsoft Sans Serif" pitchFamily="34" charset="0"/>
              <a:buChar char="•"/>
              <a:tabLst>
                <a:tab pos="354013" algn="l"/>
                <a:tab pos="355600" algn="l"/>
              </a:tabLst>
            </a:pPr>
            <a:r>
              <a:rPr lang="ru-RU" sz="2000">
                <a:latin typeface="Verdana" pitchFamily="34" charset="0"/>
              </a:rPr>
              <a:t>С 1 сентября 2023 только:</a:t>
            </a:r>
          </a:p>
          <a:p>
            <a:pPr marL="812800" lvl="1" indent="-342900">
              <a:spcBef>
                <a:spcPts val="438"/>
              </a:spcBef>
              <a:buClr>
                <a:srgbClr val="CC0000"/>
              </a:buClr>
              <a:buFont typeface="Microsoft Sans Serif" pitchFamily="34" charset="0"/>
              <a:buChar char="•"/>
              <a:tabLst>
                <a:tab pos="354013" algn="l"/>
                <a:tab pos="355600" algn="l"/>
              </a:tabLst>
            </a:pPr>
            <a:r>
              <a:rPr lang="ru-RU">
                <a:latin typeface="Verdana" pitchFamily="34" charset="0"/>
              </a:rPr>
              <a:t>Сертификатом руководителя (без МЧД)</a:t>
            </a:r>
          </a:p>
          <a:p>
            <a:pPr marL="812800" lvl="1" indent="-342900">
              <a:spcBef>
                <a:spcPts val="438"/>
              </a:spcBef>
              <a:buClr>
                <a:srgbClr val="CC0000"/>
              </a:buClr>
              <a:buFont typeface="Microsoft Sans Serif" pitchFamily="34" charset="0"/>
              <a:buChar char="•"/>
              <a:tabLst>
                <a:tab pos="354013" algn="l"/>
                <a:tab pos="355600" algn="l"/>
              </a:tabLst>
            </a:pPr>
            <a:r>
              <a:rPr lang="ru-RU">
                <a:solidFill>
                  <a:srgbClr val="BEBEBE"/>
                </a:solidFill>
                <a:latin typeface="Verdana" pitchFamily="34" charset="0"/>
              </a:rPr>
              <a:t>Сертификатами сотрудников (без МЧД)</a:t>
            </a:r>
            <a:endParaRPr lang="ru-RU">
              <a:latin typeface="Verdana" pitchFamily="34" charset="0"/>
            </a:endParaRPr>
          </a:p>
          <a:p>
            <a:pPr marL="812800" lvl="1" indent="-342900">
              <a:spcBef>
                <a:spcPts val="425"/>
              </a:spcBef>
              <a:buClr>
                <a:srgbClr val="CC0000"/>
              </a:buClr>
              <a:buFont typeface="Microsoft Sans Serif" pitchFamily="34" charset="0"/>
              <a:buChar char="•"/>
              <a:tabLst>
                <a:tab pos="354013" algn="l"/>
                <a:tab pos="355600" algn="l"/>
              </a:tabLst>
            </a:pPr>
            <a:r>
              <a:rPr lang="ru-RU">
                <a:latin typeface="Verdana" pitchFamily="34" charset="0"/>
              </a:rPr>
              <a:t>Сертификатами физлиц (</a:t>
            </a:r>
            <a:r>
              <a:rPr lang="ru-RU">
                <a:solidFill>
                  <a:srgbClr val="006FC0"/>
                </a:solidFill>
                <a:latin typeface="Verdana" pitchFamily="34" charset="0"/>
              </a:rPr>
              <a:t>только с МЧД</a:t>
            </a:r>
            <a:r>
              <a:rPr lang="ru-RU">
                <a:latin typeface="Verdana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6650" y="346075"/>
            <a:ext cx="8077200" cy="454025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smtClean="0">
                <a:latin typeface="Verdana" pitchFamily="34" charset="0"/>
              </a:rPr>
              <a:t>Кому нужна МЧД сейчас и после 09.23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65113" y="1289050"/>
          <a:ext cx="10934700" cy="5133975"/>
        </p:xfrm>
        <a:graphic>
          <a:graphicData uri="http://schemas.openxmlformats.org/drawingml/2006/table">
            <a:tbl>
              <a:tblPr/>
              <a:tblGrid>
                <a:gridCol w="1528762"/>
                <a:gridCol w="3097213"/>
                <a:gridCol w="3167062"/>
                <a:gridCol w="3141663"/>
              </a:tblGrid>
              <a:tr h="1120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Юрлицо/ИП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Кто подписывает ЭДО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МЧД нужна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на переходный период  до 09.2023</a:t>
                      </a:r>
                    </a:p>
                  </a:txBody>
                  <a:tcPr marL="0" marR="0" marT="189865" marB="0" horzOverflow="overflow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МЧД нужна  после 09.2023</a:t>
                      </a:r>
                    </a:p>
                  </a:txBody>
                  <a:tcPr marL="0" marR="0" marT="5080" marB="0" horzOverflow="overflow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FE2"/>
                    </a:solidFill>
                  </a:tcPr>
                </a:tc>
              </a:tr>
              <a:tr h="64928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Юрлицо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ООО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«Знаменский СГЦ»  Свиноводство  Орел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Руководитель</a:t>
                      </a:r>
                    </a:p>
                  </a:txBody>
                  <a:tcPr marL="0" marR="0" marT="183515" marB="0" horzOverflow="overflow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AF5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НЕТ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183515" marB="0" horzOverflow="overflow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AF5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НЕТ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183515" marB="0" horzOverflow="overflow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9"/>
                    </a:solidFill>
                  </a:tcPr>
                </a:tc>
              </a:tr>
              <a:tr h="701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Руководитель 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сотрудники или внешние</a:t>
                      </a:r>
                    </a:p>
                  </a:txBody>
                  <a:tcPr marL="0" marR="0" marT="6350" marB="0" horzOverflow="overflow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AF5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НЕТ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Но можно пробовать</a:t>
                      </a:r>
                    </a:p>
                  </a:txBody>
                  <a:tcPr marL="0" marR="0" marT="1270" marB="0" horzOverflow="overflow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AF5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НЕТ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Руководитель готов передать свою ЭП  сотрудникам</a:t>
                      </a:r>
                    </a:p>
                  </a:txBody>
                  <a:tcPr marL="0" marR="0" marT="41910" marB="0" horzOverflow="overflow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9"/>
                    </a:solidFill>
                  </a:tcPr>
                </a:tc>
              </a:tr>
              <a:tr h="319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1" fontAlgn="base" latinLnBrk="0" hangingPunct="1">
                        <a:lnSpc>
                          <a:spcPts val="2075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ДА, МЧД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41910" marB="0" horzOverflow="overflow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DEF"/>
                    </a:solidFill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1" fontAlgn="base" latinLnBrk="0" hangingPunct="1">
                        <a:lnSpc>
                          <a:spcPts val="12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Руководитель НЕ ГОТОВ передать свою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DEF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ЭП сотрудникам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DEF"/>
                    </a:solidFill>
                  </a:tcPr>
                </a:tc>
              </a:tr>
              <a:tr h="64928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ИП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ИП Десятов С.М.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Прудовое  рыбоводство  Волгодонск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Руководитель</a:t>
                      </a:r>
                    </a:p>
                  </a:txBody>
                  <a:tcPr marL="0" marR="0" marT="184150" marB="0" horzOverflow="overflow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AF5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НЕТ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184150" marB="0" horzOverflow="overflow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AF5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НЕТ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184150" marB="0" horzOverflow="overflow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52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Руководитель 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сотрудники или внешние</a:t>
                      </a:r>
                    </a:p>
                  </a:txBody>
                  <a:tcPr marL="0" marR="0" marT="2540" marB="0" horzOverflow="overflow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AF5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НЕТ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Руководитель готов передать свою ЭП сотрудникам</a:t>
                      </a:r>
                    </a:p>
                  </a:txBody>
                  <a:tcPr marL="0" marR="0" marT="101600" marB="0" horzOverflow="overflow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9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75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ДА, МЧД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102235" marB="0" horzOverflow="overflow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Руководитель НЕ ГОТОВ передать свою ЭП сотрудникам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31338" y="5116513"/>
            <a:ext cx="1452562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2363" y="376238"/>
            <a:ext cx="7481887" cy="454025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smtClean="0">
                <a:latin typeface="Verdana" pitchFamily="34" charset="0"/>
              </a:rPr>
              <a:t>Что нового в получении подписи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0838" y="1633538"/>
            <a:ext cx="10229850" cy="453548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355600" indent="-342900">
              <a:spcBef>
                <a:spcPts val="100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100">
                <a:latin typeface="Verdana" pitchFamily="34" charset="0"/>
              </a:rPr>
              <a:t>Физические лица – как и раньше могут получить сертификат в</a:t>
            </a:r>
          </a:p>
          <a:p>
            <a:pPr marL="355600" indent="-342900">
              <a:tabLst>
                <a:tab pos="354013" algn="l"/>
                <a:tab pos="355600" algn="l"/>
              </a:tabLst>
            </a:pPr>
            <a:r>
              <a:rPr lang="ru-RU" sz="2100">
                <a:latin typeface="Verdana" pitchFamily="34" charset="0"/>
              </a:rPr>
              <a:t>любом коммерческом УЦ</a:t>
            </a:r>
          </a:p>
          <a:p>
            <a:pPr marL="755650" lvl="1" indent="-288925">
              <a:spcBef>
                <a:spcPts val="425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1700">
                <a:latin typeface="Verdana" pitchFamily="34" charset="0"/>
              </a:rPr>
              <a:t>Рекомендуем </a:t>
            </a:r>
            <a:r>
              <a:rPr lang="ru-RU" sz="1700">
                <a:solidFill>
                  <a:srgbClr val="006FC0"/>
                </a:solidFill>
                <a:latin typeface="Verdana" pitchFamily="34" charset="0"/>
              </a:rPr>
              <a:t>АУЦ НПЦ «1С»</a:t>
            </a:r>
            <a:endParaRPr lang="ru-RU" sz="1700">
              <a:latin typeface="Verdana" pitchFamily="34" charset="0"/>
            </a:endParaRPr>
          </a:p>
          <a:p>
            <a:pPr marL="755650" lvl="1" indent="-288925">
              <a:spcBef>
                <a:spcPts val="50"/>
              </a:spcBef>
              <a:buClr>
                <a:srgbClr val="CC0000"/>
              </a:buClr>
              <a:buFont typeface="Verdana" pitchFamily="34" charset="0"/>
              <a:buChar char="•"/>
              <a:tabLst>
                <a:tab pos="354013" algn="l"/>
                <a:tab pos="355600" algn="l"/>
              </a:tabLst>
            </a:pPr>
            <a:endParaRPr lang="ru-RU" sz="2800">
              <a:latin typeface="Verdana" pitchFamily="34" charset="0"/>
            </a:endParaRPr>
          </a:p>
          <a:p>
            <a:pPr marL="355600" indent="-342900"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100">
                <a:latin typeface="Verdana" pitchFamily="34" charset="0"/>
              </a:rPr>
              <a:t>Юридические лица и ИП теперь могут получить сертификаты </a:t>
            </a:r>
            <a:r>
              <a:rPr lang="ru-RU" sz="2100">
                <a:solidFill>
                  <a:srgbClr val="006FC0"/>
                </a:solidFill>
                <a:latin typeface="Verdana" pitchFamily="34" charset="0"/>
              </a:rPr>
              <a:t>только в УЦ  ФНС </a:t>
            </a:r>
            <a:r>
              <a:rPr lang="ru-RU" sz="2100">
                <a:latin typeface="Verdana" pitchFamily="34" charset="0"/>
              </a:rPr>
              <a:t>или у доверенных лиц</a:t>
            </a:r>
          </a:p>
          <a:p>
            <a:pPr marL="755650" lvl="1" indent="-288925">
              <a:spcBef>
                <a:spcPts val="425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1700">
                <a:latin typeface="Verdana" pitchFamily="34" charset="0"/>
              </a:rPr>
              <a:t>Руководители кредитных организаций – в ЦБ</a:t>
            </a:r>
          </a:p>
          <a:p>
            <a:pPr marL="755650" lvl="1" indent="-288925">
              <a:spcBef>
                <a:spcPts val="413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1700">
                <a:latin typeface="Verdana" pitchFamily="34" charset="0"/>
              </a:rPr>
              <a:t>Руководители  государственных и бюджетных учреждений - в ФК</a:t>
            </a:r>
          </a:p>
          <a:p>
            <a:pPr marL="355600" indent="-342900">
              <a:spcBef>
                <a:spcPts val="488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100">
                <a:latin typeface="Verdana" pitchFamily="34" charset="0"/>
              </a:rPr>
              <a:t>Сертификат записывается </a:t>
            </a:r>
            <a:r>
              <a:rPr lang="ru-RU" sz="2100">
                <a:solidFill>
                  <a:srgbClr val="006FC0"/>
                </a:solidFill>
                <a:latin typeface="Verdana" pitchFamily="34" charset="0"/>
              </a:rPr>
              <a:t>только на токен</a:t>
            </a:r>
            <a:endParaRPr lang="ru-RU" sz="2100">
              <a:latin typeface="Verdana" pitchFamily="34" charset="0"/>
            </a:endParaRPr>
          </a:p>
          <a:p>
            <a:pPr marL="355600" indent="-342900">
              <a:spcBef>
                <a:spcPts val="500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100">
                <a:solidFill>
                  <a:srgbClr val="006FC0"/>
                </a:solidFill>
                <a:latin typeface="Verdana" pitchFamily="34" charset="0"/>
              </a:rPr>
              <a:t>Один </a:t>
            </a:r>
            <a:r>
              <a:rPr lang="ru-RU" sz="2100">
                <a:latin typeface="Verdana" pitchFamily="34" charset="0"/>
              </a:rPr>
              <a:t>на организацию и его </a:t>
            </a:r>
            <a:r>
              <a:rPr lang="ru-RU" sz="2100">
                <a:solidFill>
                  <a:srgbClr val="006FC0"/>
                </a:solidFill>
                <a:latin typeface="Verdana" pitchFamily="34" charset="0"/>
              </a:rPr>
              <a:t>нельзя скопировать </a:t>
            </a:r>
            <a:r>
              <a:rPr lang="ru-RU" sz="2100">
                <a:latin typeface="Verdana" pitchFamily="34" charset="0"/>
              </a:rPr>
              <a:t>или размножить</a:t>
            </a:r>
          </a:p>
          <a:p>
            <a:pPr marL="355600" indent="-342900">
              <a:spcBef>
                <a:spcPts val="500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100">
                <a:latin typeface="Verdana" pitchFamily="34" charset="0"/>
              </a:rPr>
              <a:t>Первичная выдача происходит </a:t>
            </a:r>
            <a:r>
              <a:rPr lang="ru-RU" sz="2100">
                <a:solidFill>
                  <a:srgbClr val="006FC0"/>
                </a:solidFill>
                <a:latin typeface="Verdana" pitchFamily="34" charset="0"/>
              </a:rPr>
              <a:t>лично, </a:t>
            </a:r>
            <a:r>
              <a:rPr lang="ru-RU" sz="2100">
                <a:latin typeface="Verdana" pitchFamily="34" charset="0"/>
              </a:rPr>
              <a:t>по доверенности не выдают</a:t>
            </a:r>
          </a:p>
          <a:p>
            <a:pPr marL="355600" indent="-342900">
              <a:spcBef>
                <a:spcPts val="38"/>
              </a:spcBef>
              <a:buClr>
                <a:srgbClr val="CC0000"/>
              </a:buClr>
              <a:buFont typeface="Verdana" pitchFamily="34" charset="0"/>
              <a:buChar char="•"/>
              <a:tabLst>
                <a:tab pos="354013" algn="l"/>
                <a:tab pos="355600" algn="l"/>
              </a:tabLst>
            </a:pPr>
            <a:endParaRPr lang="ru-RU" sz="2400">
              <a:latin typeface="Verdana" pitchFamily="34" charset="0"/>
            </a:endParaRPr>
          </a:p>
          <a:p>
            <a:pPr marL="355600" indent="-342900"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100">
                <a:latin typeface="Verdana" pitchFamily="34" charset="0"/>
              </a:rPr>
              <a:t>Передавать свой токен сотрудникам теперь будет </a:t>
            </a:r>
            <a:r>
              <a:rPr lang="ru-RU" sz="2100">
                <a:solidFill>
                  <a:srgbClr val="006FC0"/>
                </a:solidFill>
                <a:latin typeface="Verdana" pitchFamily="34" charset="0"/>
              </a:rPr>
              <a:t>сложнее</a:t>
            </a:r>
            <a:endParaRPr lang="ru-RU" sz="210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2363" y="155575"/>
            <a:ext cx="6184900" cy="909638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Передача подписи руководителя  другим лицам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0838" y="1633538"/>
            <a:ext cx="10741025" cy="443706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355600" indent="-342900">
              <a:spcBef>
                <a:spcPts val="100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100">
                <a:latin typeface="Verdana" pitchFamily="34" charset="0"/>
              </a:rPr>
              <a:t>Многие предприятия используют передачу ЭП руководителя другому</a:t>
            </a:r>
          </a:p>
          <a:p>
            <a:pPr marL="355600" indent="-342900">
              <a:tabLst>
                <a:tab pos="354013" algn="l"/>
                <a:tab pos="355600" algn="l"/>
              </a:tabLst>
            </a:pPr>
            <a:r>
              <a:rPr lang="ru-RU" sz="2100">
                <a:latin typeface="Verdana" pitchFamily="34" charset="0"/>
              </a:rPr>
              <a:t>сотруднику для подписания электронных документов</a:t>
            </a:r>
          </a:p>
          <a:p>
            <a:pPr marL="355600" indent="-342900">
              <a:spcBef>
                <a:spcPts val="500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100">
                <a:latin typeface="Verdana" pitchFamily="34" charset="0"/>
              </a:rPr>
              <a:t>ФНС не одобряет и не рекомендует такое использование подписи</a:t>
            </a:r>
          </a:p>
          <a:p>
            <a:pPr marL="355600" indent="-342900">
              <a:tabLst>
                <a:tab pos="354013" algn="l"/>
                <a:tab pos="355600" algn="l"/>
              </a:tabLst>
            </a:pPr>
            <a:r>
              <a:rPr lang="ru-RU" sz="2100">
                <a:latin typeface="Verdana" pitchFamily="34" charset="0"/>
              </a:rPr>
              <a:t>руководителя и не планирует поддерживать этот сценарий при разработке  новых НПА по электронному документообороту</a:t>
            </a:r>
          </a:p>
          <a:p>
            <a:pPr marL="755650" lvl="1" indent="-288925">
              <a:spcBef>
                <a:spcPts val="425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1700">
                <a:latin typeface="Verdana" pitchFamily="34" charset="0"/>
              </a:rPr>
              <a:t>См. статью ФНС «Не передавайте ключи электронной подписи другим лицам»</a:t>
            </a:r>
          </a:p>
          <a:p>
            <a:pPr marL="355600" indent="-342900">
              <a:spcBef>
                <a:spcPts val="488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100">
                <a:latin typeface="Verdana" pitchFamily="34" charset="0"/>
              </a:rPr>
              <a:t>Цитата из материалов одного судебного дела</a:t>
            </a:r>
          </a:p>
          <a:p>
            <a:pPr marL="755650" lvl="1" indent="-288925">
              <a:spcBef>
                <a:spcPts val="425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1700">
                <a:latin typeface="Verdana" pitchFamily="34" charset="0"/>
              </a:rPr>
              <a:t>«Тем не менее норма п. 1 ст. 10 Закона N 63-ФЗ предполагает </a:t>
            </a:r>
            <a:r>
              <a:rPr lang="ru-RU" sz="1700">
                <a:solidFill>
                  <a:srgbClr val="C00000"/>
                </a:solidFill>
                <a:latin typeface="Verdana" pitchFamily="34" charset="0"/>
              </a:rPr>
              <a:t>не передачу права</a:t>
            </a:r>
            <a:endParaRPr lang="ru-RU" sz="1700">
              <a:latin typeface="Verdana" pitchFamily="34" charset="0"/>
            </a:endParaRPr>
          </a:p>
          <a:p>
            <a:pPr marL="355600" indent="-342900">
              <a:tabLst>
                <a:tab pos="354013" algn="l"/>
                <a:tab pos="355600" algn="l"/>
              </a:tabLst>
            </a:pPr>
            <a:r>
              <a:rPr lang="ru-RU" sz="1700">
                <a:solidFill>
                  <a:srgbClr val="C00000"/>
                </a:solidFill>
                <a:latin typeface="Verdana" pitchFamily="34" charset="0"/>
              </a:rPr>
              <a:t>использования усиленной ЭП другому лицу </a:t>
            </a:r>
            <a:r>
              <a:rPr lang="ru-RU" sz="1700">
                <a:latin typeface="Verdana" pitchFamily="34" charset="0"/>
              </a:rPr>
              <a:t>на основании какого-либо распорядительного  документа либо доверенности (ст. 185 ГК РФ), но только </a:t>
            </a:r>
            <a:r>
              <a:rPr lang="ru-RU" sz="1700">
                <a:solidFill>
                  <a:srgbClr val="C00000"/>
                </a:solidFill>
                <a:latin typeface="Verdana" pitchFamily="34" charset="0"/>
              </a:rPr>
              <a:t>указывает на техническую</a:t>
            </a:r>
            <a:endParaRPr lang="ru-RU" sz="1700">
              <a:latin typeface="Verdana" pitchFamily="34" charset="0"/>
            </a:endParaRPr>
          </a:p>
          <a:p>
            <a:pPr marL="355600" indent="-342900">
              <a:tabLst>
                <a:tab pos="354013" algn="l"/>
                <a:tab pos="355600" algn="l"/>
              </a:tabLst>
            </a:pPr>
            <a:r>
              <a:rPr lang="ru-RU" sz="1700">
                <a:solidFill>
                  <a:srgbClr val="C00000"/>
                </a:solidFill>
                <a:latin typeface="Verdana" pitchFamily="34" charset="0"/>
              </a:rPr>
              <a:t>возможность простановки ЭП другим лицом </a:t>
            </a:r>
            <a:r>
              <a:rPr lang="ru-RU" sz="1700">
                <a:latin typeface="Verdana" pitchFamily="34" charset="0"/>
              </a:rPr>
              <a:t>(например, техническим специалистом) </a:t>
            </a:r>
            <a:r>
              <a:rPr lang="ru-RU" sz="1700">
                <a:solidFill>
                  <a:srgbClr val="C00000"/>
                </a:solidFill>
                <a:latin typeface="Verdana" pitchFamily="34" charset="0"/>
              </a:rPr>
              <a:t>с  согласия владельца </a:t>
            </a:r>
            <a:r>
              <a:rPr lang="ru-RU" sz="1700">
                <a:latin typeface="Verdana" pitchFamily="34" charset="0"/>
              </a:rPr>
              <a:t>сертификата ключа проверки ЭП»</a:t>
            </a:r>
          </a:p>
          <a:p>
            <a:pPr marL="355600" indent="-342900">
              <a:spcBef>
                <a:spcPts val="488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100">
                <a:latin typeface="Verdana" pitchFamily="34" charset="0"/>
              </a:rPr>
              <a:t>ГК разрешает передавать подпись, но на каждое подписание должна быть  отдельная санкция руководителя, но тогда смысл передачи теряется</a:t>
            </a:r>
          </a:p>
        </p:txBody>
      </p:sp>
      <p:pic>
        <p:nvPicPr>
          <p:cNvPr id="23555" name="object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5225" y="3024188"/>
            <a:ext cx="1046163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6725" y="608013"/>
            <a:ext cx="6869113" cy="666750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2100" b="1" spc="-5" dirty="0">
                <a:latin typeface="Tahoma"/>
                <a:cs typeface="Tahoma"/>
              </a:rPr>
              <a:t>Пример: Дорожная</a:t>
            </a:r>
            <a:r>
              <a:rPr sz="2100" b="1" dirty="0">
                <a:latin typeface="Tahoma"/>
                <a:cs typeface="Tahoma"/>
              </a:rPr>
              <a:t> </a:t>
            </a:r>
            <a:r>
              <a:rPr sz="2100" b="1" spc="-5" dirty="0">
                <a:latin typeface="Tahoma"/>
                <a:cs typeface="Tahoma"/>
              </a:rPr>
              <a:t>карта</a:t>
            </a:r>
            <a:r>
              <a:rPr sz="2100" b="1" spc="-30" dirty="0">
                <a:latin typeface="Tahoma"/>
                <a:cs typeface="Tahoma"/>
              </a:rPr>
              <a:t> </a:t>
            </a:r>
            <a:r>
              <a:rPr sz="2100" b="1" spc="-5" dirty="0">
                <a:latin typeface="Tahoma"/>
                <a:cs typeface="Tahoma"/>
              </a:rPr>
              <a:t>перехода</a:t>
            </a:r>
            <a:r>
              <a:rPr sz="2100" b="1" spc="15" dirty="0">
                <a:latin typeface="Tahoma"/>
                <a:cs typeface="Tahoma"/>
              </a:rPr>
              <a:t> </a:t>
            </a:r>
            <a:r>
              <a:rPr sz="2100" b="1" spc="-5" dirty="0">
                <a:latin typeface="Tahoma"/>
                <a:cs typeface="Tahoma"/>
              </a:rPr>
              <a:t>предприятия</a:t>
            </a:r>
            <a:r>
              <a:rPr sz="2100">
                <a:latin typeface="Tahoma"/>
                <a:cs typeface="Tahoma"/>
              </a:rPr>
              <a:t/>
            </a:r>
            <a:br>
              <a:rPr sz="2100">
                <a:latin typeface="Tahoma"/>
                <a:cs typeface="Tahoma"/>
              </a:rPr>
            </a:br>
            <a:r>
              <a:rPr sz="2100" b="1" spc="-5" dirty="0">
                <a:latin typeface="Tahoma"/>
                <a:cs typeface="Tahoma"/>
              </a:rPr>
              <a:t>на</a:t>
            </a:r>
            <a:r>
              <a:rPr sz="2100" b="1" spc="-45" dirty="0">
                <a:latin typeface="Tahoma"/>
                <a:cs typeface="Tahoma"/>
              </a:rPr>
              <a:t> </a:t>
            </a:r>
            <a:r>
              <a:rPr sz="2100" b="1" spc="-5" dirty="0">
                <a:latin typeface="Tahoma"/>
                <a:cs typeface="Tahoma"/>
              </a:rPr>
              <a:t>МЧД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36725" y="1568450"/>
            <a:ext cx="7308850" cy="46894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469900" indent="-457200">
              <a:spcBef>
                <a:spcPts val="100"/>
              </a:spcBef>
              <a:buFontTx/>
              <a:buAutoNum type="arabicPeriod"/>
              <a:tabLst>
                <a:tab pos="469900" algn="l"/>
              </a:tabLst>
            </a:pPr>
            <a:r>
              <a:rPr lang="ru-RU">
                <a:latin typeface="Tahoma" pitchFamily="34" charset="0"/>
                <a:cs typeface="Tahoma" pitchFamily="34" charset="0"/>
              </a:rPr>
              <a:t>Определить ответственного за доверенности</a:t>
            </a:r>
          </a:p>
          <a:p>
            <a:pPr marL="469900" indent="-457200">
              <a:buFontTx/>
              <a:buAutoNum type="arabicPeriod"/>
              <a:tabLst>
                <a:tab pos="469900" algn="l"/>
              </a:tabLst>
            </a:pPr>
            <a:r>
              <a:rPr lang="ru-RU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Разработать положение об использовании МЧД на предприятии  и ввести его приказом</a:t>
            </a:r>
            <a:endParaRPr lang="ru-RU">
              <a:latin typeface="Tahoma" pitchFamily="34" charset="0"/>
              <a:cs typeface="Tahoma" pitchFamily="34" charset="0"/>
            </a:endParaRPr>
          </a:p>
          <a:p>
            <a:pPr marL="469900" indent="-457200">
              <a:buFontTx/>
              <a:buAutoNum type="arabicPeriod"/>
              <a:tabLst>
                <a:tab pos="469900" algn="l"/>
              </a:tabLst>
            </a:pPr>
            <a:r>
              <a:rPr lang="ru-RU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Разработать инструкции по использования МЧД в  информационных системах предприятия</a:t>
            </a:r>
            <a:endParaRPr lang="ru-RU">
              <a:latin typeface="Tahoma" pitchFamily="34" charset="0"/>
              <a:cs typeface="Tahoma" pitchFamily="34" charset="0"/>
            </a:endParaRPr>
          </a:p>
          <a:p>
            <a:pPr marL="469900" indent="-457200">
              <a:buFontTx/>
              <a:buAutoNum type="arabicPeriod"/>
              <a:tabLst>
                <a:tab pos="469900" algn="l"/>
              </a:tabLst>
            </a:pPr>
            <a:r>
              <a:rPr lang="ru-RU">
                <a:latin typeface="Tahoma" pitchFamily="34" charset="0"/>
                <a:cs typeface="Tahoma" pitchFamily="34" charset="0"/>
              </a:rPr>
              <a:t>Сообщить контрагентам о сроках перехода на МЧД вашего</a:t>
            </a:r>
          </a:p>
          <a:p>
            <a:pPr marL="469900" indent="-457200">
              <a:tabLst>
                <a:tab pos="469900" algn="l"/>
              </a:tabLst>
            </a:pPr>
            <a:r>
              <a:rPr lang="ru-RU">
                <a:latin typeface="Tahoma" pitchFamily="34" charset="0"/>
                <a:cs typeface="Tahoma" pitchFamily="34" charset="0"/>
              </a:rPr>
              <a:t>предприятия</a:t>
            </a:r>
          </a:p>
          <a:p>
            <a:pPr marL="469900" indent="-457200">
              <a:buFontTx/>
              <a:buAutoNum type="arabicPeriod" startAt="5"/>
              <a:tabLst>
                <a:tab pos="469900" algn="l"/>
              </a:tabLst>
            </a:pPr>
            <a:r>
              <a:rPr lang="ru-RU">
                <a:latin typeface="Tahoma" pitchFamily="34" charset="0"/>
                <a:cs typeface="Tahoma" pitchFamily="34" charset="0"/>
              </a:rPr>
              <a:t>Определить список ваших сотрудников, работающих с ЭДО</a:t>
            </a:r>
          </a:p>
          <a:p>
            <a:pPr marL="469900" indent="-457200">
              <a:buFontTx/>
              <a:buAutoNum type="arabicPeriod" startAt="5"/>
              <a:tabLst>
                <a:tab pos="469900" algn="l"/>
              </a:tabLst>
            </a:pPr>
            <a:r>
              <a:rPr lang="ru-RU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Провести инструктаж сотрудников по работе с МЧД, как при  формировании исходящих документов, так и при обработке  входящих</a:t>
            </a:r>
            <a:endParaRPr lang="ru-RU">
              <a:latin typeface="Tahoma" pitchFamily="34" charset="0"/>
              <a:cs typeface="Tahoma" pitchFamily="34" charset="0"/>
            </a:endParaRPr>
          </a:p>
          <a:p>
            <a:pPr marL="469900" indent="-457200">
              <a:buFontTx/>
              <a:buAutoNum type="arabicPeriod" startAt="5"/>
              <a:tabLst>
                <a:tab pos="469900" algn="l"/>
              </a:tabLst>
            </a:pPr>
            <a:r>
              <a:rPr lang="ru-RU">
                <a:latin typeface="Tahoma" pitchFamily="34" charset="0"/>
                <a:cs typeface="Tahoma" pitchFamily="34" charset="0"/>
              </a:rPr>
              <a:t>Организовать получение сертификатов физлиц на сотрудников</a:t>
            </a:r>
          </a:p>
          <a:p>
            <a:pPr marL="469900" indent="-457200">
              <a:buFontTx/>
              <a:buAutoNum type="arabicPeriod" startAt="5"/>
              <a:tabLst>
                <a:tab pos="469900" algn="l"/>
              </a:tabLst>
            </a:pPr>
            <a:r>
              <a:rPr lang="ru-RU">
                <a:latin typeface="Tahoma" pitchFamily="34" charset="0"/>
                <a:cs typeface="Tahoma" pitchFamily="34" charset="0"/>
              </a:rPr>
              <a:t>Силами ответственного сформировать доверенности на этих  сотрудников, подписать их сертификатом Директора</a:t>
            </a:r>
          </a:p>
          <a:p>
            <a:pPr marL="469900" indent="-457200">
              <a:tabLst>
                <a:tab pos="469900" algn="l"/>
              </a:tabLst>
            </a:pPr>
            <a:endParaRPr lang="ru-RU" sz="2100">
              <a:latin typeface="Tahoma" pitchFamily="34" charset="0"/>
              <a:cs typeface="Tahoma" pitchFamily="34" charset="0"/>
            </a:endParaRPr>
          </a:p>
          <a:p>
            <a:pPr marL="469900" indent="-457200">
              <a:spcBef>
                <a:spcPts val="1788"/>
              </a:spcBef>
              <a:tabLst>
                <a:tab pos="469900" algn="l"/>
              </a:tabLst>
            </a:pPr>
            <a:r>
              <a:rPr lang="ru-RU" b="1">
                <a:latin typeface="Tahoma" pitchFamily="34" charset="0"/>
                <a:cs typeface="Tahoma" pitchFamily="34" charset="0"/>
              </a:rPr>
              <a:t>Все красное у нас тоже есть! Пишите на </a:t>
            </a:r>
            <a:r>
              <a:rPr lang="ru-RU" b="1" u="sng">
                <a:solidFill>
                  <a:srgbClr val="009999"/>
                </a:solidFill>
                <a:latin typeface="Tahoma" pitchFamily="34" charset="0"/>
                <a:cs typeface="Tahoma" pitchFamily="34" charset="0"/>
                <a:hlinkClick r:id="rId2"/>
              </a:rPr>
              <a:t>doc@1c.ru</a:t>
            </a:r>
            <a:endParaRPr lang="ru-RU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2363" y="155575"/>
            <a:ext cx="7781925" cy="909638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Изменения формата корректировочного  счета-фактуры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0838" y="1466850"/>
            <a:ext cx="10382250" cy="13700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355600" indent="-342900">
              <a:spcBef>
                <a:spcPts val="100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100">
                <a:latin typeface="Verdana" pitchFamily="34" charset="0"/>
              </a:rPr>
              <a:t>Изменения формата корректировочного счета-фактуры в соответствии</a:t>
            </a:r>
          </a:p>
          <a:p>
            <a:pPr marL="355600" indent="-342900">
              <a:tabLst>
                <a:tab pos="354013" algn="l"/>
                <a:tab pos="355600" algn="l"/>
              </a:tabLst>
            </a:pPr>
            <a:r>
              <a:rPr lang="ru-RU" sz="2100">
                <a:latin typeface="Verdana" pitchFamily="34" charset="0"/>
              </a:rPr>
              <a:t>с приказом ФНС России от 12.10.2020 № ЕД-7-26/736@</a:t>
            </a:r>
          </a:p>
          <a:p>
            <a:pPr marL="355600" indent="-342900">
              <a:spcBef>
                <a:spcPts val="500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100">
                <a:latin typeface="Verdana" pitchFamily="34" charset="0"/>
              </a:rPr>
              <a:t>Реквизит номер заполняется номером измененной позиции из основного  документа, а не порядкового номера в УКД</a:t>
            </a:r>
          </a:p>
        </p:txBody>
      </p:sp>
      <p:grpSp>
        <p:nvGrpSpPr>
          <p:cNvPr id="26627" name="object 4"/>
          <p:cNvGrpSpPr>
            <a:grpSpLocks/>
          </p:cNvGrpSpPr>
          <p:nvPr/>
        </p:nvGrpSpPr>
        <p:grpSpPr bwMode="auto">
          <a:xfrm>
            <a:off x="1712913" y="2954338"/>
            <a:ext cx="8091487" cy="3525837"/>
            <a:chOff x="1712972" y="2955017"/>
            <a:chExt cx="8091170" cy="3525520"/>
          </a:xfrm>
        </p:grpSpPr>
        <p:pic>
          <p:nvPicPr>
            <p:cNvPr id="26628" name="object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12972" y="2955017"/>
              <a:ext cx="8090922" cy="3525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29" name="object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99844" y="3023615"/>
              <a:ext cx="7921752" cy="3456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2363" y="376238"/>
            <a:ext cx="2443162" cy="468312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Новое в ЭДО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0838" y="1471613"/>
            <a:ext cx="8088312" cy="347662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55600" indent="-342900" fontAlgn="auto">
              <a:spcBef>
                <a:spcPts val="95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200" spc="-5" dirty="0">
                <a:latin typeface="Tahoma"/>
                <a:cs typeface="Tahoma"/>
              </a:rPr>
              <a:t>С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января</a:t>
            </a:r>
            <a:r>
              <a:rPr sz="220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поддержали</a:t>
            </a:r>
            <a:r>
              <a:rPr sz="2200" spc="3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20+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новых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НПА</a:t>
            </a:r>
            <a:r>
              <a:rPr sz="2200" spc="1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и </a:t>
            </a:r>
            <a:r>
              <a:rPr sz="2200" spc="-10" dirty="0">
                <a:latin typeface="Tahoma"/>
                <a:cs typeface="Tahoma"/>
              </a:rPr>
              <a:t>регламентов</a:t>
            </a:r>
            <a:r>
              <a:rPr sz="2200" spc="2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по</a:t>
            </a:r>
            <a:endParaRPr sz="2200">
              <a:latin typeface="Tahoma"/>
              <a:cs typeface="Tahoma"/>
            </a:endParaRPr>
          </a:p>
          <a:p>
            <a:pPr marL="355600" fontAlgn="auto">
              <a:spcBef>
                <a:spcPts val="5"/>
              </a:spcBef>
              <a:spcAft>
                <a:spcPts val="0"/>
              </a:spcAft>
              <a:defRPr/>
            </a:pPr>
            <a:r>
              <a:rPr sz="2200" spc="-10" dirty="0">
                <a:latin typeface="Tahoma"/>
                <a:cs typeface="Tahoma"/>
              </a:rPr>
              <a:t>электронному</a:t>
            </a:r>
            <a:r>
              <a:rPr sz="2200" spc="2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документообороту</a:t>
            </a:r>
            <a:endParaRPr sz="2200">
              <a:latin typeface="Tahoma"/>
              <a:cs typeface="Tahoma"/>
            </a:endParaRPr>
          </a:p>
          <a:p>
            <a:pPr fontAlgn="auto">
              <a:spcBef>
                <a:spcPts val="15"/>
              </a:spcBef>
              <a:spcAft>
                <a:spcPts val="0"/>
              </a:spcAft>
              <a:defRPr/>
            </a:pPr>
            <a:endParaRPr sz="3050">
              <a:latin typeface="Tahoma"/>
              <a:cs typeface="Tahoma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200" spc="-10" dirty="0">
                <a:latin typeface="Tahoma"/>
                <a:cs typeface="Tahoma"/>
              </a:rPr>
              <a:t>Например</a:t>
            </a:r>
            <a:endParaRPr sz="2200">
              <a:latin typeface="Tahoma"/>
              <a:cs typeface="Tahoma"/>
            </a:endParaRPr>
          </a:p>
          <a:p>
            <a:pPr marL="756285" lvl="1" indent="-288925" fontAlgn="auto">
              <a:spcBef>
                <a:spcPts val="434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756285" algn="l"/>
                <a:tab pos="756920" algn="l"/>
              </a:tabLst>
              <a:defRPr/>
            </a:pPr>
            <a:r>
              <a:rPr spc="-5" dirty="0">
                <a:latin typeface="Tahoma"/>
                <a:cs typeface="Tahoma"/>
              </a:rPr>
              <a:t>Машиночитаемые</a:t>
            </a:r>
            <a:r>
              <a:rPr spc="-25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доверенности</a:t>
            </a:r>
            <a:r>
              <a:rPr spc="-10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(МЧД)</a:t>
            </a:r>
            <a:endParaRPr>
              <a:latin typeface="Tahoma"/>
              <a:cs typeface="Tahoma"/>
            </a:endParaRPr>
          </a:p>
          <a:p>
            <a:pPr marL="756285" lvl="1" indent="-288925" fontAlgn="auto">
              <a:spcBef>
                <a:spcPts val="434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756285" algn="l"/>
                <a:tab pos="756920" algn="l"/>
              </a:tabLst>
              <a:defRPr/>
            </a:pPr>
            <a:r>
              <a:rPr spc="-5" dirty="0">
                <a:latin typeface="Tahoma"/>
                <a:cs typeface="Tahoma"/>
              </a:rPr>
              <a:t>Изменения</a:t>
            </a:r>
            <a:r>
              <a:rPr dirty="0">
                <a:latin typeface="Tahoma"/>
                <a:cs typeface="Tahoma"/>
              </a:rPr>
              <a:t> формата</a:t>
            </a:r>
            <a:r>
              <a:rPr spc="5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корректировочного</a:t>
            </a:r>
            <a:r>
              <a:rPr spc="30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счета-фактуры</a:t>
            </a:r>
            <a:endParaRPr>
              <a:latin typeface="Tahoma"/>
              <a:cs typeface="Tahoma"/>
            </a:endParaRPr>
          </a:p>
          <a:p>
            <a:pPr marL="756285" lvl="1" indent="-288925" fontAlgn="auto">
              <a:spcBef>
                <a:spcPts val="430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756285" algn="l"/>
                <a:tab pos="756920" algn="l"/>
              </a:tabLst>
              <a:defRPr/>
            </a:pPr>
            <a:r>
              <a:rPr spc="-5" dirty="0">
                <a:latin typeface="Tahoma"/>
                <a:cs typeface="Tahoma"/>
              </a:rPr>
              <a:t>Изменения</a:t>
            </a:r>
            <a:r>
              <a:rPr spc="-25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в</a:t>
            </a:r>
            <a:r>
              <a:rPr spc="-15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схеме</a:t>
            </a:r>
            <a:r>
              <a:rPr spc="-2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формата</a:t>
            </a:r>
            <a:r>
              <a:rPr spc="-15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УКД</a:t>
            </a:r>
            <a:endParaRPr>
              <a:latin typeface="Tahoma"/>
              <a:cs typeface="Tahoma"/>
            </a:endParaRPr>
          </a:p>
          <a:p>
            <a:pPr marL="756285" lvl="1" indent="-288925" fontAlgn="auto">
              <a:spcBef>
                <a:spcPts val="434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756285" algn="l"/>
                <a:tab pos="756920" algn="l"/>
              </a:tabLst>
              <a:defRPr/>
            </a:pPr>
            <a:r>
              <a:rPr spc="-5" dirty="0">
                <a:latin typeface="Tahoma"/>
                <a:cs typeface="Tahoma"/>
              </a:rPr>
              <a:t>Маркировка</a:t>
            </a:r>
            <a:r>
              <a:rPr spc="-1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и </a:t>
            </a:r>
            <a:r>
              <a:rPr spc="-5" dirty="0">
                <a:latin typeface="Tahoma"/>
                <a:cs typeface="Tahoma"/>
              </a:rPr>
              <a:t>интеркампани</a:t>
            </a:r>
            <a:endParaRPr>
              <a:latin typeface="Tahoma"/>
              <a:cs typeface="Tahoma"/>
            </a:endParaRPr>
          </a:p>
          <a:p>
            <a:pPr marL="756285" lvl="1" indent="-288925" fontAlgn="auto">
              <a:spcBef>
                <a:spcPts val="430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756285" algn="l"/>
                <a:tab pos="756920" algn="l"/>
              </a:tabLst>
              <a:defRPr/>
            </a:pPr>
            <a:r>
              <a:rPr spc="-5" dirty="0">
                <a:latin typeface="Tahoma"/>
                <a:cs typeface="Tahoma"/>
              </a:rPr>
              <a:t>Электронные перевозочные</a:t>
            </a:r>
            <a:r>
              <a:rPr spc="15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документы</a:t>
            </a:r>
            <a:endParaRPr>
              <a:latin typeface="Tahoma"/>
              <a:cs typeface="Tahoma"/>
            </a:endParaRPr>
          </a:p>
          <a:p>
            <a:pPr marL="756285" lvl="1" indent="-288925" fontAlgn="auto">
              <a:spcBef>
                <a:spcPts val="434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756285" algn="l"/>
                <a:tab pos="756920" algn="l"/>
              </a:tabLst>
              <a:defRPr/>
            </a:pPr>
            <a:r>
              <a:rPr spc="-5" dirty="0">
                <a:latin typeface="Tahoma"/>
                <a:cs typeface="Tahoma"/>
              </a:rPr>
              <a:t>EDI</a:t>
            </a:r>
            <a:r>
              <a:rPr spc="5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–</a:t>
            </a:r>
            <a:r>
              <a:rPr spc="-5" dirty="0">
                <a:latin typeface="Tahoma"/>
                <a:cs typeface="Tahoma"/>
              </a:rPr>
              <a:t> электронный</a:t>
            </a:r>
            <a:r>
              <a:rPr spc="10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документооборот</a:t>
            </a:r>
            <a:r>
              <a:rPr spc="5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по</a:t>
            </a:r>
            <a:r>
              <a:rPr spc="-25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заказам</a:t>
            </a:r>
            <a:r>
              <a:rPr spc="-5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с</a:t>
            </a:r>
            <a:r>
              <a:rPr spc="-10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торговыми</a:t>
            </a:r>
            <a:r>
              <a:rPr spc="5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сетями</a:t>
            </a:r>
            <a:endParaRPr>
              <a:latin typeface="Tahoma"/>
              <a:cs typeface="Tahoma"/>
            </a:endParaRPr>
          </a:p>
        </p:txBody>
      </p:sp>
      <p:grpSp>
        <p:nvGrpSpPr>
          <p:cNvPr id="8195" name="object 4"/>
          <p:cNvGrpSpPr>
            <a:grpSpLocks/>
          </p:cNvGrpSpPr>
          <p:nvPr/>
        </p:nvGrpSpPr>
        <p:grpSpPr bwMode="auto">
          <a:xfrm>
            <a:off x="8667750" y="2532063"/>
            <a:ext cx="2593975" cy="2790825"/>
            <a:chOff x="8668480" y="2531314"/>
            <a:chExt cx="2592705" cy="2790825"/>
          </a:xfrm>
        </p:grpSpPr>
        <p:pic>
          <p:nvPicPr>
            <p:cNvPr id="8196" name="object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68480" y="2531314"/>
              <a:ext cx="2592387" cy="2790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7" name="object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727947" y="2592323"/>
              <a:ext cx="2478024" cy="2663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2363" y="376238"/>
            <a:ext cx="6477000" cy="468312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Изменения в схеме формата УКД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0838" y="1712913"/>
            <a:ext cx="9750425" cy="344646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355600" indent="-342900">
              <a:spcBef>
                <a:spcPts val="100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100">
                <a:latin typeface="Verdana" pitchFamily="34" charset="0"/>
              </a:rPr>
              <a:t>Изменения в схемах формата УКД согласно письму ФНС России от  21.03.2022 № 26-3-03/0054@</a:t>
            </a:r>
          </a:p>
          <a:p>
            <a:pPr marL="755650" lvl="1" indent="-288925">
              <a:spcBef>
                <a:spcPts val="425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1700">
                <a:latin typeface="Verdana" pitchFamily="34" charset="0"/>
              </a:rPr>
              <a:t>В XSD-схемах УКД (КНД 1115133 и 1115134)</a:t>
            </a:r>
          </a:p>
          <a:p>
            <a:pPr marL="755650" lvl="1" indent="-288925">
              <a:spcBef>
                <a:spcPts val="413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1700">
                <a:latin typeface="Verdana" pitchFamily="34" charset="0"/>
              </a:rPr>
              <a:t>Снято ограничение в 20 дополнительных полей к документу</a:t>
            </a:r>
          </a:p>
          <a:p>
            <a:pPr marL="755650" lvl="1" indent="-288925">
              <a:spcBef>
                <a:spcPts val="400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1700">
                <a:latin typeface="Verdana" pitchFamily="34" charset="0"/>
              </a:rPr>
              <a:t>Но остались ограничения для доп.полей товаров</a:t>
            </a:r>
          </a:p>
          <a:p>
            <a:pPr marL="755650" lvl="1" indent="-288925">
              <a:spcBef>
                <a:spcPts val="25"/>
              </a:spcBef>
              <a:buClr>
                <a:srgbClr val="CC0000"/>
              </a:buClr>
              <a:buFont typeface="Verdana" pitchFamily="34" charset="0"/>
              <a:buChar char="•"/>
              <a:tabLst>
                <a:tab pos="354013" algn="l"/>
                <a:tab pos="355600" algn="l"/>
              </a:tabLst>
            </a:pPr>
            <a:endParaRPr lang="ru-RU" sz="2400">
              <a:latin typeface="Verdana" pitchFamily="34" charset="0"/>
            </a:endParaRPr>
          </a:p>
          <a:p>
            <a:pPr marL="355600" indent="-342900"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100">
                <a:latin typeface="Verdana" pitchFamily="34" charset="0"/>
              </a:rPr>
              <a:t>Теперь к УКД можно добавить больше 20 дополнительных полей</a:t>
            </a:r>
          </a:p>
          <a:p>
            <a:pPr marL="355600" indent="-342900">
              <a:spcBef>
                <a:spcPts val="500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100">
                <a:latin typeface="Verdana" pitchFamily="34" charset="0"/>
              </a:rPr>
              <a:t>Но к товарам по прежнему нельзя, ждем решения от ФНС</a:t>
            </a:r>
          </a:p>
          <a:p>
            <a:pPr marL="355600" indent="-342900">
              <a:buClr>
                <a:srgbClr val="CC0000"/>
              </a:buClr>
              <a:buFont typeface="Verdana" pitchFamily="34" charset="0"/>
              <a:buChar char="•"/>
              <a:tabLst>
                <a:tab pos="354013" algn="l"/>
                <a:tab pos="355600" algn="l"/>
              </a:tabLst>
            </a:pPr>
            <a:endParaRPr lang="ru-RU" sz="2900">
              <a:latin typeface="Verdana" pitchFamily="34" charset="0"/>
            </a:endParaRPr>
          </a:p>
          <a:p>
            <a:pPr marL="355600" indent="-342900"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100">
                <a:latin typeface="Verdana" pitchFamily="34" charset="0"/>
              </a:rPr>
              <a:t>Возможно клиенты будут обращаться к вам по этому вопросу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2363" y="376238"/>
            <a:ext cx="5567362" cy="468312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Маркировка и интеркампани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0838" y="1611313"/>
            <a:ext cx="10229850" cy="48450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355600" indent="-342900">
              <a:spcBef>
                <a:spcPts val="100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100">
                <a:latin typeface="Verdana" pitchFamily="34" charset="0"/>
              </a:rPr>
              <a:t>Поддержка обмена электронными документами между собственными</a:t>
            </a:r>
          </a:p>
          <a:p>
            <a:pPr marL="355600" indent="-342900">
              <a:tabLst>
                <a:tab pos="354013" algn="l"/>
                <a:tab pos="355600" algn="l"/>
              </a:tabLst>
            </a:pPr>
            <a:r>
              <a:rPr lang="ru-RU" sz="2100">
                <a:latin typeface="Verdana" pitchFamily="34" charset="0"/>
              </a:rPr>
              <a:t>организациями через оператора ЭДО согласно Постановлению  Правительства от 31.12.2020 № 2464</a:t>
            </a:r>
          </a:p>
          <a:p>
            <a:pPr marL="755650" lvl="1" indent="-288925">
              <a:spcBef>
                <a:spcPts val="425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1700">
                <a:latin typeface="Verdana" pitchFamily="34" charset="0"/>
              </a:rPr>
              <a:t>В 1С:Бухгалтерии передача товаров между собственными организациями и раньше</a:t>
            </a:r>
          </a:p>
          <a:p>
            <a:pPr marL="355600" indent="-342900">
              <a:tabLst>
                <a:tab pos="354013" algn="l"/>
                <a:tab pos="355600" algn="l"/>
              </a:tabLst>
            </a:pPr>
            <a:r>
              <a:rPr lang="ru-RU" sz="1700">
                <a:latin typeface="Verdana" pitchFamily="34" charset="0"/>
              </a:rPr>
              <a:t>выполнялась парой документов Реализация + Поступление через ЭДО</a:t>
            </a:r>
          </a:p>
          <a:p>
            <a:pPr marL="755650" lvl="1" indent="-288925">
              <a:spcBef>
                <a:spcPts val="413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1700">
                <a:latin typeface="Verdana" pitchFamily="34" charset="0"/>
              </a:rPr>
              <a:t>В других типовых решениях не так - оформляется документ «Передача товаров между  организациями»</a:t>
            </a:r>
          </a:p>
          <a:p>
            <a:pPr marL="755650" lvl="1" indent="-288925">
              <a:spcBef>
                <a:spcPts val="413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1700">
                <a:latin typeface="Verdana" pitchFamily="34" charset="0"/>
              </a:rPr>
              <a:t>Теперь этот документ должен проходить по ЭДО, если речь идет о маркированной</a:t>
            </a:r>
          </a:p>
          <a:p>
            <a:pPr marL="355600" indent="-342900">
              <a:tabLst>
                <a:tab pos="354013" algn="l"/>
                <a:tab pos="355600" algn="l"/>
              </a:tabLst>
            </a:pPr>
            <a:r>
              <a:rPr lang="ru-RU" sz="1700">
                <a:latin typeface="Verdana" pitchFamily="34" charset="0"/>
              </a:rPr>
              <a:t>продукции</a:t>
            </a:r>
          </a:p>
          <a:p>
            <a:pPr marL="355600" indent="-342900">
              <a:spcBef>
                <a:spcPts val="488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100">
                <a:latin typeface="Verdana" pitchFamily="34" charset="0"/>
              </a:rPr>
              <a:t>В модуле ЭДО поддержаны оба сценария для внедренцев</a:t>
            </a:r>
          </a:p>
          <a:p>
            <a:pPr marL="755650" lvl="1" indent="-288925">
              <a:spcBef>
                <a:spcPts val="425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1700">
                <a:latin typeface="Verdana" pitchFamily="34" charset="0"/>
              </a:rPr>
              <a:t>Если «маркировка», то в параметре «Направление» указываем значение</a:t>
            </a:r>
          </a:p>
          <a:p>
            <a:pPr marL="355600" indent="-342900">
              <a:tabLst>
                <a:tab pos="354013" algn="l"/>
                <a:tab pos="355600" algn="l"/>
              </a:tabLst>
            </a:pPr>
            <a:r>
              <a:rPr lang="ru-RU" sz="1700">
                <a:latin typeface="Verdana" pitchFamily="34" charset="0"/>
              </a:rPr>
              <a:t>«Перечисление.НаправленияЭДО.Исходящий»</a:t>
            </a:r>
          </a:p>
          <a:p>
            <a:pPr marL="755650" lvl="1" indent="-288925">
              <a:spcBef>
                <a:spcPts val="413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1700">
                <a:latin typeface="Verdana" pitchFamily="34" charset="0"/>
              </a:rPr>
              <a:t>Иначе указываем значение «Перечисление.НаправленияЭДО. Интеркампани»</a:t>
            </a:r>
          </a:p>
          <a:p>
            <a:pPr marL="755650" lvl="1" indent="-288925">
              <a:spcBef>
                <a:spcPts val="413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1700">
                <a:latin typeface="Verdana" pitchFamily="34" charset="0"/>
              </a:rPr>
              <a:t>Получателями ЭДО теперь могут быть не только контрагенты, но и собственные  организации – их теперь можно приглашать к обмену</a:t>
            </a:r>
          </a:p>
          <a:p>
            <a:pPr marL="755650" lvl="1" indent="-288925">
              <a:spcBef>
                <a:spcPts val="400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1700">
                <a:latin typeface="Verdana" pitchFamily="34" charset="0"/>
              </a:rPr>
              <a:t>При обмене в базе будет только один учетный документ «Передача товаров между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6650" y="269875"/>
            <a:ext cx="7177088" cy="1336675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</a:pPr>
            <a:r>
              <a:rPr lang="ru-RU" smtClean="0">
                <a:latin typeface="Verdana" pitchFamily="34" charset="0"/>
              </a:rPr>
              <a:t>1С-ЭПД – сервис обмена  электронными перевозочными  документами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1313" y="2043113"/>
            <a:ext cx="10680700" cy="33559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355600" indent="-342900">
              <a:spcBef>
                <a:spcPts val="100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100">
                <a:latin typeface="Verdana" pitchFamily="34" charset="0"/>
              </a:rPr>
              <a:t>С 1 января 2022 года вступил в силу 336-ФЗ “О внесении изменений в статью  31 Федерального закона "Об автомобильных дорогах и о дорожной</a:t>
            </a:r>
          </a:p>
          <a:p>
            <a:pPr marL="355600" indent="-342900">
              <a:tabLst>
                <a:tab pos="354013" algn="l"/>
                <a:tab pos="355600" algn="l"/>
              </a:tabLst>
            </a:pPr>
            <a:r>
              <a:rPr lang="ru-RU" sz="2100">
                <a:latin typeface="Verdana" pitchFamily="34" charset="0"/>
              </a:rPr>
              <a:t>деятельности в Российской Федерации и о внесении изменений в</a:t>
            </a:r>
          </a:p>
          <a:p>
            <a:pPr marL="355600" indent="-342900">
              <a:tabLst>
                <a:tab pos="354013" algn="l"/>
                <a:tab pos="355600" algn="l"/>
              </a:tabLst>
            </a:pPr>
            <a:r>
              <a:rPr lang="ru-RU" sz="2100">
                <a:latin typeface="Verdana" pitchFamily="34" charset="0"/>
              </a:rPr>
              <a:t>отдельные законодательные акты Российской Федерации" и Федеральный  закон "Устав автомобильного транспорта и городского наземного  электрического транспорта””</a:t>
            </a:r>
          </a:p>
          <a:p>
            <a:pPr marL="355600" indent="-342900">
              <a:spcBef>
                <a:spcPts val="500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100">
                <a:latin typeface="Verdana" pitchFamily="34" charset="0"/>
              </a:rPr>
              <a:t>С 1 сентября 2022 года начинают действовать “Правила обмена  электронными документами”, утвержденные Постановлением  Правительства РФ от 21 мая 2022 г. N 931</a:t>
            </a:r>
          </a:p>
          <a:p>
            <a:pPr marL="355600" indent="-342900">
              <a:spcBef>
                <a:spcPts val="500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100">
                <a:latin typeface="Verdana" pitchFamily="34" charset="0"/>
              </a:rPr>
              <a:t>С 1 сентября 2022 введена в эксплуатацию ГИС ЭПД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2363" y="377825"/>
            <a:ext cx="4662487" cy="454025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b="1" smtClean="0">
                <a:latin typeface="Verdana" pitchFamily="34" charset="0"/>
              </a:rPr>
              <a:t>Документы ЭПД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1175" y="2051050"/>
            <a:ext cx="9944100" cy="3592513"/>
          </a:xfrm>
          <a:prstGeom prst="rect">
            <a:avLst/>
          </a:prstGeom>
        </p:spPr>
        <p:txBody>
          <a:bodyPr lIns="0" tIns="76835" rIns="0" bIns="0">
            <a:spAutoFit/>
          </a:bodyPr>
          <a:lstStyle/>
          <a:p>
            <a:pPr marL="12700">
              <a:spcBef>
                <a:spcPts val="600"/>
              </a:spcBef>
            </a:pPr>
            <a:r>
              <a:rPr lang="ru-RU" sz="2100">
                <a:latin typeface="Verdana" pitchFamily="34" charset="0"/>
              </a:rPr>
              <a:t>На данный момент ФНС разработала форматы следующих документов</a:t>
            </a:r>
          </a:p>
          <a:p>
            <a:pPr marL="12700">
              <a:spcBef>
                <a:spcPts val="525"/>
              </a:spcBef>
              <a:buClr>
                <a:srgbClr val="CC0000"/>
              </a:buClr>
              <a:buFontTx/>
              <a:buChar char="•"/>
            </a:pPr>
            <a:r>
              <a:rPr lang="ru-RU" sz="2200">
                <a:latin typeface="Verdana" pitchFamily="34" charset="0"/>
              </a:rPr>
              <a:t>Электронная транспортная накладная</a:t>
            </a:r>
          </a:p>
          <a:p>
            <a:pPr marL="12700">
              <a:spcBef>
                <a:spcPts val="538"/>
              </a:spcBef>
              <a:buClr>
                <a:srgbClr val="CC0000"/>
              </a:buClr>
              <a:buFontTx/>
              <a:buChar char="•"/>
            </a:pPr>
            <a:r>
              <a:rPr lang="ru-RU" sz="2200">
                <a:latin typeface="Verdana" pitchFamily="34" charset="0"/>
              </a:rPr>
              <a:t>Электронный заказ-наряд</a:t>
            </a:r>
          </a:p>
          <a:p>
            <a:pPr marL="12700">
              <a:spcBef>
                <a:spcPts val="525"/>
              </a:spcBef>
              <a:buClr>
                <a:srgbClr val="CC0000"/>
              </a:buClr>
              <a:buFontTx/>
              <a:buChar char="•"/>
            </a:pPr>
            <a:r>
              <a:rPr lang="ru-RU" sz="2200">
                <a:latin typeface="Verdana" pitchFamily="34" charset="0"/>
              </a:rPr>
              <a:t>Электронная сопроводительная ведомость</a:t>
            </a:r>
          </a:p>
          <a:p>
            <a:pPr marL="12700">
              <a:spcBef>
                <a:spcPts val="513"/>
              </a:spcBef>
            </a:pPr>
            <a:r>
              <a:rPr lang="ru-RU" sz="2100">
                <a:latin typeface="Verdana" pitchFamily="34" charset="0"/>
              </a:rPr>
              <a:t>Все три документа поддержаны в сервисе 1С-ЭПД</a:t>
            </a:r>
          </a:p>
          <a:p>
            <a:pPr marL="12700">
              <a:spcBef>
                <a:spcPts val="500"/>
              </a:spcBef>
            </a:pPr>
            <a:r>
              <a:rPr lang="ru-RU" sz="2100">
                <a:latin typeface="Verdana" pitchFamily="34" charset="0"/>
              </a:rPr>
              <a:t>С 01.03.2023 в планах Минтранса ввести еще 3 вида документа:</a:t>
            </a:r>
          </a:p>
          <a:p>
            <a:pPr marL="12700">
              <a:spcBef>
                <a:spcPts val="525"/>
              </a:spcBef>
              <a:buClr>
                <a:srgbClr val="CC0000"/>
              </a:buClr>
              <a:buFont typeface="Microsoft Sans Serif" pitchFamily="34" charset="0"/>
              <a:buChar char="•"/>
            </a:pPr>
            <a:r>
              <a:rPr lang="ru-RU" sz="2200">
                <a:latin typeface="Verdana" pitchFamily="34" charset="0"/>
              </a:rPr>
              <a:t>Электронный путевой лист</a:t>
            </a:r>
          </a:p>
          <a:p>
            <a:pPr marL="12700">
              <a:spcBef>
                <a:spcPts val="525"/>
              </a:spcBef>
              <a:buClr>
                <a:srgbClr val="CC0000"/>
              </a:buClr>
              <a:buFont typeface="Microsoft Sans Serif" pitchFamily="34" charset="0"/>
              <a:buChar char="•"/>
            </a:pPr>
            <a:r>
              <a:rPr lang="ru-RU" sz="2200">
                <a:latin typeface="Verdana" pitchFamily="34" charset="0"/>
              </a:rPr>
              <a:t>Электронный заказ (заявки)</a:t>
            </a:r>
          </a:p>
          <a:p>
            <a:pPr marL="12700">
              <a:spcBef>
                <a:spcPts val="538"/>
              </a:spcBef>
              <a:buClr>
                <a:srgbClr val="CC0000"/>
              </a:buClr>
              <a:buFont typeface="Microsoft Sans Serif" pitchFamily="34" charset="0"/>
              <a:buChar char="•"/>
            </a:pPr>
            <a:r>
              <a:rPr lang="ru-RU" sz="2200">
                <a:latin typeface="Verdana" pitchFamily="34" charset="0"/>
              </a:rPr>
              <a:t>Электронный договор фрахтования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object 2"/>
          <p:cNvGrpSpPr>
            <a:grpSpLocks/>
          </p:cNvGrpSpPr>
          <p:nvPr/>
        </p:nvGrpSpPr>
        <p:grpSpPr bwMode="auto">
          <a:xfrm>
            <a:off x="182563" y="179388"/>
            <a:ext cx="8839200" cy="6300787"/>
            <a:chOff x="183062" y="179952"/>
            <a:chExt cx="8839200" cy="6300470"/>
          </a:xfrm>
        </p:grpSpPr>
        <p:pic>
          <p:nvPicPr>
            <p:cNvPr id="31747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7666" y="1368551"/>
              <a:ext cx="8534419" cy="5111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48" name="object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072" y="1440179"/>
              <a:ext cx="8353044" cy="4959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92363" y="377825"/>
            <a:ext cx="6186487" cy="454025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b="1" smtClean="0">
                <a:latin typeface="Verdana" pitchFamily="34" charset="0"/>
              </a:rPr>
              <a:t>Настройка ЭДО для ЭПД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object 2"/>
          <p:cNvGrpSpPr>
            <a:grpSpLocks/>
          </p:cNvGrpSpPr>
          <p:nvPr/>
        </p:nvGrpSpPr>
        <p:grpSpPr bwMode="auto">
          <a:xfrm>
            <a:off x="273050" y="1133475"/>
            <a:ext cx="11249025" cy="5221288"/>
            <a:chOff x="272795" y="1133855"/>
            <a:chExt cx="11249025" cy="5221605"/>
          </a:xfrm>
        </p:grpSpPr>
        <p:pic>
          <p:nvPicPr>
            <p:cNvPr id="32771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63592" y="2019270"/>
              <a:ext cx="8657847" cy="4335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2" name="object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53512" y="2087879"/>
              <a:ext cx="8496300" cy="4194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3" name="object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2795" y="1133855"/>
              <a:ext cx="4378452" cy="5012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4" name="object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9663" y="1223771"/>
              <a:ext cx="4209288" cy="4837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5" name="object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30624" y="4245876"/>
              <a:ext cx="4928616" cy="1757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6" name="object 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20540" y="4319015"/>
              <a:ext cx="4753356" cy="1615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92363" y="377825"/>
            <a:ext cx="6796087" cy="454025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b="1" smtClean="0">
                <a:latin typeface="Verdana" pitchFamily="34" charset="0"/>
              </a:rPr>
              <a:t>Работа с документами ЭПД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object 2"/>
          <p:cNvGrpSpPr>
            <a:grpSpLocks/>
          </p:cNvGrpSpPr>
          <p:nvPr/>
        </p:nvGrpSpPr>
        <p:grpSpPr bwMode="auto">
          <a:xfrm>
            <a:off x="182563" y="179388"/>
            <a:ext cx="10355262" cy="6175375"/>
            <a:chOff x="183062" y="179952"/>
            <a:chExt cx="10354310" cy="6175375"/>
          </a:xfrm>
        </p:grpSpPr>
        <p:pic>
          <p:nvPicPr>
            <p:cNvPr id="33795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81456" y="915921"/>
              <a:ext cx="9555480" cy="5439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6" name="object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94231" y="1007363"/>
              <a:ext cx="9334500" cy="5260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92363" y="376238"/>
            <a:ext cx="7177087" cy="454025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smtClean="0">
                <a:latin typeface="Verdana" pitchFamily="34" charset="0"/>
              </a:rPr>
              <a:t>Окно «Текущие дела ЭДО»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063" y="115888"/>
            <a:ext cx="8612187" cy="758825"/>
          </a:xfrm>
        </p:spPr>
        <p:txBody>
          <a:bodyPr tIns="13335"/>
          <a:lstStyle/>
          <a:p>
            <a:pPr marL="12700" eaLnBrk="1" hangingPunct="1">
              <a:spcBef>
                <a:spcPts val="25"/>
              </a:spcBef>
            </a:pPr>
            <a:r>
              <a:rPr lang="ru-RU" smtClean="0">
                <a:latin typeface="Verdana" pitchFamily="34" charset="0"/>
              </a:rPr>
              <a:t>Новый вариант легкого интерфейса ЭДО</a:t>
            </a:r>
            <a:br>
              <a:rPr lang="ru-RU" smtClean="0">
                <a:latin typeface="Verdana" pitchFamily="34" charset="0"/>
              </a:rPr>
            </a:br>
            <a:r>
              <a:rPr lang="ru-RU" sz="2000" smtClean="0">
                <a:latin typeface="Verdana" pitchFamily="34" charset="0"/>
              </a:rPr>
              <a:t>Хотите попробовать – напишите нам на </a:t>
            </a:r>
            <a:r>
              <a:rPr lang="ru-RU" sz="2000" u="sng" smtClean="0">
                <a:solidFill>
                  <a:srgbClr val="009999"/>
                </a:solidFill>
                <a:latin typeface="Verdana" pitchFamily="34" charset="0"/>
                <a:hlinkClick r:id="rId2"/>
              </a:rPr>
              <a:t>doc@1c.ru</a:t>
            </a:r>
            <a:endParaRPr lang="ru-RU" sz="2000" smtClean="0">
              <a:latin typeface="Verdana" pitchFamily="34" charset="0"/>
            </a:endParaRPr>
          </a:p>
        </p:txBody>
      </p:sp>
      <p:grpSp>
        <p:nvGrpSpPr>
          <p:cNvPr id="34818" name="object 3"/>
          <p:cNvGrpSpPr>
            <a:grpSpLocks/>
          </p:cNvGrpSpPr>
          <p:nvPr/>
        </p:nvGrpSpPr>
        <p:grpSpPr bwMode="auto">
          <a:xfrm>
            <a:off x="989013" y="927100"/>
            <a:ext cx="9559925" cy="5422900"/>
            <a:chOff x="989075" y="926591"/>
            <a:chExt cx="9560560" cy="5424170"/>
          </a:xfrm>
        </p:grpSpPr>
        <p:pic>
          <p:nvPicPr>
            <p:cNvPr id="34819" name="object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89075" y="926591"/>
              <a:ext cx="9560052" cy="542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0" name="object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01851" y="1018031"/>
              <a:ext cx="9339072" cy="5245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7350" y="1597025"/>
            <a:ext cx="7724775" cy="310515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355600" indent="-342900">
              <a:spcBef>
                <a:spcPts val="100"/>
              </a:spcBef>
              <a:buClr>
                <a:srgbClr val="CC0000"/>
              </a:buClr>
              <a:buSzPct val="60000"/>
              <a:buFont typeface="Wingdings" pitchFamily="2" charset="2"/>
              <a:buChar char=""/>
              <a:tabLst>
                <a:tab pos="354013" algn="l"/>
                <a:tab pos="355600" algn="l"/>
                <a:tab pos="877888" algn="l"/>
              </a:tabLst>
            </a:pPr>
            <a:r>
              <a:rPr lang="ru-RU" sz="2000">
                <a:latin typeface="Verdana" pitchFamily="34" charset="0"/>
              </a:rPr>
              <a:t>EDI	- это специальный электронный документооборот  между торговыми сетями и их поставщиками</a:t>
            </a:r>
          </a:p>
          <a:p>
            <a:pPr marL="355600" indent="-342900">
              <a:spcBef>
                <a:spcPts val="1675"/>
              </a:spcBef>
              <a:buClr>
                <a:srgbClr val="CC0000"/>
              </a:buClr>
              <a:buSzPct val="60000"/>
              <a:buFont typeface="Wingdings" pitchFamily="2" charset="2"/>
              <a:buChar char=""/>
              <a:tabLst>
                <a:tab pos="354013" algn="l"/>
                <a:tab pos="355600" algn="l"/>
                <a:tab pos="877888" algn="l"/>
              </a:tabLst>
            </a:pPr>
            <a:r>
              <a:rPr lang="ru-RU" sz="2000">
                <a:latin typeface="Verdana" pitchFamily="34" charset="0"/>
              </a:rPr>
              <a:t>Предметом этого ЭДО является «Заказ»	и все что к нему  примыкает</a:t>
            </a:r>
          </a:p>
          <a:p>
            <a:pPr marL="355600" indent="-342900">
              <a:spcBef>
                <a:spcPts val="1675"/>
              </a:spcBef>
              <a:buClr>
                <a:srgbClr val="CC0000"/>
              </a:buClr>
              <a:buSzPct val="60000"/>
              <a:buFont typeface="Wingdings" pitchFamily="2" charset="2"/>
              <a:buChar char=""/>
              <a:tabLst>
                <a:tab pos="354013" algn="l"/>
                <a:tab pos="355600" algn="l"/>
                <a:tab pos="877888" algn="l"/>
              </a:tabLst>
            </a:pPr>
            <a:r>
              <a:rPr lang="ru-RU" sz="2000">
                <a:latin typeface="Verdana" pitchFamily="34" charset="0"/>
              </a:rPr>
              <a:t>В декабре 2021 мы выпустили первую версию модуля EDI</a:t>
            </a:r>
          </a:p>
          <a:p>
            <a:pPr marL="355600" indent="-342900">
              <a:tabLst>
                <a:tab pos="354013" algn="l"/>
                <a:tab pos="355600" algn="l"/>
                <a:tab pos="877888" algn="l"/>
              </a:tabLst>
            </a:pPr>
            <a:r>
              <a:rPr lang="ru-RU" sz="2000">
                <a:latin typeface="Verdana" pitchFamily="34" charset="0"/>
              </a:rPr>
              <a:t>и активно развиваем его</a:t>
            </a:r>
          </a:p>
          <a:p>
            <a:pPr marL="355600" indent="-342900">
              <a:spcBef>
                <a:spcPts val="1675"/>
              </a:spcBef>
              <a:buClr>
                <a:srgbClr val="CC0000"/>
              </a:buClr>
              <a:buSzPct val="60000"/>
              <a:buFont typeface="Wingdings" pitchFamily="2" charset="2"/>
              <a:buChar char=""/>
              <a:tabLst>
                <a:tab pos="354013" algn="l"/>
                <a:tab pos="355600" algn="l"/>
                <a:tab pos="877888" algn="l"/>
              </a:tabLst>
            </a:pPr>
            <a:r>
              <a:rPr lang="ru-RU" sz="2000">
                <a:latin typeface="Verdana" pitchFamily="34" charset="0"/>
              </a:rPr>
              <a:t>Модуль не требует внедрения - просто скачайте его,  запустите и сразу можно работать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2363" y="401638"/>
            <a:ext cx="3519487" cy="409575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sz="2600" smtClean="0">
                <a:latin typeface="Verdana" pitchFamily="34" charset="0"/>
              </a:rPr>
              <a:t>Что такое EDI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object 2"/>
          <p:cNvGrpSpPr>
            <a:grpSpLocks/>
          </p:cNvGrpSpPr>
          <p:nvPr/>
        </p:nvGrpSpPr>
        <p:grpSpPr bwMode="auto">
          <a:xfrm>
            <a:off x="0" y="1368425"/>
            <a:ext cx="11522075" cy="5111750"/>
            <a:chOff x="0" y="1368551"/>
            <a:chExt cx="11521440" cy="5111750"/>
          </a:xfrm>
        </p:grpSpPr>
        <p:sp>
          <p:nvSpPr>
            <p:cNvPr id="36867" name="object 3"/>
            <p:cNvSpPr>
              <a:spLocks/>
            </p:cNvSpPr>
            <p:nvPr/>
          </p:nvSpPr>
          <p:spPr bwMode="auto">
            <a:xfrm>
              <a:off x="0" y="4248911"/>
              <a:ext cx="11521440" cy="22313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31135"/>
                </a:cxn>
                <a:cxn ang="0">
                  <a:pos x="11521439" y="2231135"/>
                </a:cxn>
                <a:cxn ang="0">
                  <a:pos x="11521439" y="0"/>
                </a:cxn>
                <a:cxn ang="0">
                  <a:pos x="0" y="0"/>
                </a:cxn>
              </a:cxnLst>
              <a:rect l="0" t="0" r="r" b="b"/>
              <a:pathLst>
                <a:path w="11521440" h="2231390">
                  <a:moveTo>
                    <a:pt x="0" y="0"/>
                  </a:moveTo>
                  <a:lnTo>
                    <a:pt x="0" y="2231135"/>
                  </a:lnTo>
                  <a:lnTo>
                    <a:pt x="11521439" y="2231135"/>
                  </a:lnTo>
                  <a:lnTo>
                    <a:pt x="115214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966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36868" name="object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2692" y="1368551"/>
              <a:ext cx="11111484" cy="5111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92363" y="401638"/>
            <a:ext cx="5957887" cy="409575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sz="2600" smtClean="0">
                <a:latin typeface="Verdana" pitchFamily="34" charset="0"/>
              </a:rPr>
              <a:t>Главное окно модуля EDI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5950" y="3351213"/>
            <a:ext cx="7908925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9963" y="384175"/>
            <a:ext cx="8167687" cy="1293813"/>
          </a:xfrm>
        </p:spPr>
        <p:txBody>
          <a:bodyPr tIns="12065"/>
          <a:lstStyle/>
          <a:p>
            <a:pPr marL="12700" eaLnBrk="1" hangingPunct="1"/>
            <a:r>
              <a:rPr lang="ru-RU" sz="2800" b="1" smtClean="0">
                <a:latin typeface="Arial" charset="0"/>
                <a:cs typeface="Arial" charset="0"/>
              </a:rPr>
              <a:t>МЧД это не скан бумажной</a:t>
            </a:r>
            <a:r>
              <a:rPr lang="ru-RU" sz="2800" smtClean="0">
                <a:latin typeface="Arial" charset="0"/>
                <a:cs typeface="Arial" charset="0"/>
              </a:rPr>
              <a:t/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b="1" smtClean="0">
                <a:latin typeface="Arial" charset="0"/>
                <a:cs typeface="Arial" charset="0"/>
              </a:rPr>
              <a:t>доверенности, а XML-документ  утвержденного формата</a:t>
            </a:r>
            <a:endParaRPr lang="ru-RU" sz="2800" smtClean="0">
              <a:latin typeface="Arial" charset="0"/>
              <a:cs typeface="Arial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78050" y="1870075"/>
            <a:ext cx="5091113" cy="12954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355600" indent="-342900" fontAlgn="auto">
              <a:spcBef>
                <a:spcPts val="10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100" spc="-110" dirty="0">
                <a:latin typeface="Microsoft Sans Serif"/>
                <a:cs typeface="Microsoft Sans Serif"/>
              </a:rPr>
              <a:t>ИД</a:t>
            </a:r>
            <a:r>
              <a:rPr sz="2100" spc="5" dirty="0">
                <a:latin typeface="Microsoft Sans Serif"/>
                <a:cs typeface="Microsoft Sans Serif"/>
              </a:rPr>
              <a:t> </a:t>
            </a:r>
            <a:r>
              <a:rPr sz="2100" spc="-10" dirty="0">
                <a:latin typeface="Microsoft Sans Serif"/>
                <a:cs typeface="Microsoft Sans Serif"/>
              </a:rPr>
              <a:t>доверенности</a:t>
            </a:r>
            <a:endParaRPr sz="2100">
              <a:latin typeface="Microsoft Sans Serif"/>
              <a:cs typeface="Microsoft Sans Serif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100" spc="-10" dirty="0">
                <a:latin typeface="Microsoft Sans Serif"/>
                <a:cs typeface="Microsoft Sans Serif"/>
              </a:rPr>
              <a:t>Сведения</a:t>
            </a:r>
            <a:r>
              <a:rPr sz="2100" spc="10" dirty="0">
                <a:latin typeface="Microsoft Sans Serif"/>
                <a:cs typeface="Microsoft Sans Serif"/>
              </a:rPr>
              <a:t> </a:t>
            </a:r>
            <a:r>
              <a:rPr sz="2100" dirty="0">
                <a:latin typeface="Microsoft Sans Serif"/>
                <a:cs typeface="Microsoft Sans Serif"/>
              </a:rPr>
              <a:t>о</a:t>
            </a:r>
            <a:r>
              <a:rPr sz="2100" spc="10" dirty="0">
                <a:latin typeface="Microsoft Sans Serif"/>
                <a:cs typeface="Microsoft Sans Serif"/>
              </a:rPr>
              <a:t> </a:t>
            </a:r>
            <a:r>
              <a:rPr sz="2100" spc="-5" dirty="0">
                <a:latin typeface="Microsoft Sans Serif"/>
                <a:cs typeface="Microsoft Sans Serif"/>
              </a:rPr>
              <a:t>доверителе</a:t>
            </a:r>
            <a:r>
              <a:rPr sz="2100" dirty="0">
                <a:latin typeface="Microsoft Sans Serif"/>
                <a:cs typeface="Microsoft Sans Serif"/>
              </a:rPr>
              <a:t> </a:t>
            </a:r>
            <a:r>
              <a:rPr sz="2100" spc="-5" dirty="0">
                <a:latin typeface="Microsoft Sans Serif"/>
                <a:cs typeface="Microsoft Sans Serif"/>
              </a:rPr>
              <a:t>и</a:t>
            </a:r>
            <a:r>
              <a:rPr sz="2100" spc="20" dirty="0">
                <a:latin typeface="Microsoft Sans Serif"/>
                <a:cs typeface="Microsoft Sans Serif"/>
              </a:rPr>
              <a:t> </a:t>
            </a:r>
            <a:r>
              <a:rPr sz="2100" spc="-10" dirty="0">
                <a:latin typeface="Microsoft Sans Serif"/>
                <a:cs typeface="Microsoft Sans Serif"/>
              </a:rPr>
              <a:t>подписанте</a:t>
            </a:r>
            <a:endParaRPr sz="2100">
              <a:latin typeface="Microsoft Sans Serif"/>
              <a:cs typeface="Microsoft Sans Serif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100" spc="-10" dirty="0">
                <a:latin typeface="Microsoft Sans Serif"/>
                <a:cs typeface="Microsoft Sans Serif"/>
              </a:rPr>
              <a:t>Сведения</a:t>
            </a:r>
            <a:r>
              <a:rPr sz="2100" dirty="0">
                <a:latin typeface="Microsoft Sans Serif"/>
                <a:cs typeface="Microsoft Sans Serif"/>
              </a:rPr>
              <a:t> о</a:t>
            </a:r>
            <a:r>
              <a:rPr sz="2100" spc="10" dirty="0">
                <a:latin typeface="Microsoft Sans Serif"/>
                <a:cs typeface="Microsoft Sans Serif"/>
              </a:rPr>
              <a:t> </a:t>
            </a:r>
            <a:r>
              <a:rPr sz="2100" spc="-5" dirty="0">
                <a:latin typeface="Microsoft Sans Serif"/>
                <a:cs typeface="Microsoft Sans Serif"/>
              </a:rPr>
              <a:t>представителе</a:t>
            </a:r>
            <a:endParaRPr sz="2100">
              <a:latin typeface="Microsoft Sans Serif"/>
              <a:cs typeface="Microsoft Sans Serif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100" spc="-40" dirty="0">
                <a:latin typeface="Microsoft Sans Serif"/>
                <a:cs typeface="Microsoft Sans Serif"/>
              </a:rPr>
              <a:t>Срок</a:t>
            </a:r>
            <a:r>
              <a:rPr sz="2100" spc="10" dirty="0">
                <a:latin typeface="Microsoft Sans Serif"/>
                <a:cs typeface="Microsoft Sans Serif"/>
              </a:rPr>
              <a:t> </a:t>
            </a:r>
            <a:r>
              <a:rPr sz="2100" spc="-5" dirty="0">
                <a:latin typeface="Microsoft Sans Serif"/>
                <a:cs typeface="Microsoft Sans Serif"/>
              </a:rPr>
              <a:t>действия</a:t>
            </a:r>
            <a:r>
              <a:rPr sz="2100" spc="15" dirty="0">
                <a:latin typeface="Microsoft Sans Serif"/>
                <a:cs typeface="Microsoft Sans Serif"/>
              </a:rPr>
              <a:t> </a:t>
            </a:r>
            <a:r>
              <a:rPr sz="2100" spc="-5" dirty="0">
                <a:latin typeface="Microsoft Sans Serif"/>
                <a:cs typeface="Microsoft Sans Serif"/>
              </a:rPr>
              <a:t>и</a:t>
            </a:r>
            <a:r>
              <a:rPr sz="2100" spc="15" dirty="0">
                <a:latin typeface="Microsoft Sans Serif"/>
                <a:cs typeface="Microsoft Sans Serif"/>
              </a:rPr>
              <a:t> </a:t>
            </a:r>
            <a:r>
              <a:rPr sz="2100" spc="-15" dirty="0">
                <a:latin typeface="Microsoft Sans Serif"/>
                <a:cs typeface="Microsoft Sans Serif"/>
              </a:rPr>
              <a:t>пр.</a:t>
            </a:r>
            <a:endParaRPr sz="2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object 2"/>
          <p:cNvGrpSpPr>
            <a:grpSpLocks/>
          </p:cNvGrpSpPr>
          <p:nvPr/>
        </p:nvGrpSpPr>
        <p:grpSpPr bwMode="auto">
          <a:xfrm>
            <a:off x="0" y="3095625"/>
            <a:ext cx="11522075" cy="3384550"/>
            <a:chOff x="0" y="3095243"/>
            <a:chExt cx="11521440" cy="3385185"/>
          </a:xfrm>
        </p:grpSpPr>
        <p:sp>
          <p:nvSpPr>
            <p:cNvPr id="37902" name="object 3"/>
            <p:cNvSpPr>
              <a:spLocks/>
            </p:cNvSpPr>
            <p:nvPr/>
          </p:nvSpPr>
          <p:spPr bwMode="auto">
            <a:xfrm>
              <a:off x="0" y="4352543"/>
              <a:ext cx="11521440" cy="21278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27504"/>
                </a:cxn>
                <a:cxn ang="0">
                  <a:pos x="11521439" y="2127504"/>
                </a:cxn>
                <a:cxn ang="0">
                  <a:pos x="11521439" y="0"/>
                </a:cxn>
                <a:cxn ang="0">
                  <a:pos x="0" y="0"/>
                </a:cxn>
              </a:cxnLst>
              <a:rect l="0" t="0" r="r" b="b"/>
              <a:pathLst>
                <a:path w="11521440" h="2127885">
                  <a:moveTo>
                    <a:pt x="0" y="0"/>
                  </a:moveTo>
                  <a:lnTo>
                    <a:pt x="0" y="2127504"/>
                  </a:lnTo>
                  <a:lnTo>
                    <a:pt x="11521439" y="2127504"/>
                  </a:lnTo>
                  <a:lnTo>
                    <a:pt x="115214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966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37903" name="object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16823" y="3095243"/>
              <a:ext cx="3404616" cy="3384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92363" y="401638"/>
            <a:ext cx="6262687" cy="409575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sz="2600" smtClean="0">
                <a:latin typeface="Verdana" pitchFamily="34" charset="0"/>
              </a:rPr>
              <a:t>Клиентский Модуль 1C:EDI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1650" y="1382713"/>
            <a:ext cx="7097713" cy="5149850"/>
          </a:xfrm>
          <a:prstGeom prst="rect">
            <a:avLst/>
          </a:prstGeom>
        </p:spPr>
        <p:txBody>
          <a:bodyPr lIns="0" tIns="73660" rIns="0" bIns="0">
            <a:spAutoFit/>
          </a:bodyPr>
          <a:lstStyle/>
          <a:p>
            <a:pPr marL="363538" indent="-342900">
              <a:spcBef>
                <a:spcPts val="575"/>
              </a:spcBef>
              <a:buClr>
                <a:srgbClr val="CC0000"/>
              </a:buClr>
              <a:buFont typeface="Microsoft Sans Serif" pitchFamily="34" charset="0"/>
              <a:buChar char="•"/>
              <a:tabLst>
                <a:tab pos="363538" algn="l"/>
                <a:tab pos="365125" algn="l"/>
              </a:tabLst>
            </a:pPr>
            <a:r>
              <a:rPr lang="ru-RU" sz="2000">
                <a:latin typeface="Verdana" pitchFamily="34" charset="0"/>
              </a:rPr>
              <a:t>Бухгалтерия предприятия 3 </a:t>
            </a:r>
            <a:r>
              <a:rPr lang="ru-RU" sz="1600">
                <a:latin typeface="Verdana" pitchFamily="34" charset="0"/>
              </a:rPr>
              <a:t>(с 3.0.89)</a:t>
            </a:r>
          </a:p>
          <a:p>
            <a:pPr marL="363538" indent="-342900">
              <a:spcBef>
                <a:spcPts val="475"/>
              </a:spcBef>
              <a:buClr>
                <a:srgbClr val="CC0000"/>
              </a:buClr>
              <a:buFont typeface="Microsoft Sans Serif" pitchFamily="34" charset="0"/>
              <a:buChar char="•"/>
              <a:tabLst>
                <a:tab pos="363538" algn="l"/>
                <a:tab pos="365125" algn="l"/>
              </a:tabLst>
            </a:pPr>
            <a:r>
              <a:rPr lang="ru-RU" sz="2000">
                <a:latin typeface="Verdana" pitchFamily="34" charset="0"/>
              </a:rPr>
              <a:t>Управление нашей фирмой </a:t>
            </a:r>
            <a:r>
              <a:rPr lang="ru-RU" sz="1600">
                <a:latin typeface="Verdana" pitchFamily="34" charset="0"/>
              </a:rPr>
              <a:t>(с 1.6.19)</a:t>
            </a:r>
          </a:p>
          <a:p>
            <a:pPr marL="363538" indent="-342900">
              <a:spcBef>
                <a:spcPts val="475"/>
              </a:spcBef>
              <a:buClr>
                <a:srgbClr val="CC0000"/>
              </a:buClr>
              <a:buFont typeface="Microsoft Sans Serif" pitchFamily="34" charset="0"/>
              <a:buChar char="•"/>
              <a:tabLst>
                <a:tab pos="363538" algn="l"/>
                <a:tab pos="365125" algn="l"/>
              </a:tabLst>
            </a:pPr>
            <a:r>
              <a:rPr lang="ru-RU" sz="2000">
                <a:latin typeface="Verdana" pitchFamily="34" charset="0"/>
              </a:rPr>
              <a:t>Управление торговлей 11 </a:t>
            </a:r>
            <a:r>
              <a:rPr lang="ru-RU" sz="1600">
                <a:latin typeface="Verdana" pitchFamily="34" charset="0"/>
              </a:rPr>
              <a:t>(с 2.4.13 и 2.5.5)</a:t>
            </a:r>
          </a:p>
          <a:p>
            <a:pPr marL="363538" indent="-342900">
              <a:spcBef>
                <a:spcPts val="475"/>
              </a:spcBef>
              <a:buClr>
                <a:srgbClr val="CC0000"/>
              </a:buClr>
              <a:buFont typeface="Microsoft Sans Serif" pitchFamily="34" charset="0"/>
              <a:buChar char="•"/>
              <a:tabLst>
                <a:tab pos="363538" algn="l"/>
                <a:tab pos="365125" algn="l"/>
              </a:tabLst>
            </a:pPr>
            <a:r>
              <a:rPr lang="ru-RU" sz="2000">
                <a:latin typeface="Verdana" pitchFamily="34" charset="0"/>
              </a:rPr>
              <a:t>Комплексная автоматизация 11 </a:t>
            </a:r>
            <a:r>
              <a:rPr lang="ru-RU" sz="1600">
                <a:latin typeface="Verdana" pitchFamily="34" charset="0"/>
              </a:rPr>
              <a:t>(с 2.4.13 и 2.5.5)</a:t>
            </a:r>
          </a:p>
          <a:p>
            <a:pPr marL="363538" indent="-342900">
              <a:spcBef>
                <a:spcPts val="475"/>
              </a:spcBef>
              <a:buClr>
                <a:srgbClr val="CC0000"/>
              </a:buClr>
              <a:buFont typeface="Microsoft Sans Serif" pitchFamily="34" charset="0"/>
              <a:buChar char="•"/>
              <a:tabLst>
                <a:tab pos="363538" algn="l"/>
                <a:tab pos="365125" algn="l"/>
              </a:tabLst>
            </a:pPr>
            <a:r>
              <a:rPr lang="ru-RU" sz="2000">
                <a:latin typeface="Verdana" pitchFamily="34" charset="0"/>
              </a:rPr>
              <a:t>ERP 2 </a:t>
            </a:r>
            <a:r>
              <a:rPr lang="ru-RU" sz="1600">
                <a:latin typeface="Verdana" pitchFamily="34" charset="0"/>
              </a:rPr>
              <a:t>(с 2.4.13 и 2.5.5)</a:t>
            </a:r>
          </a:p>
          <a:p>
            <a:pPr marL="363538" indent="-342900">
              <a:spcBef>
                <a:spcPts val="488"/>
              </a:spcBef>
              <a:buClr>
                <a:srgbClr val="CC0000"/>
              </a:buClr>
              <a:buFont typeface="Microsoft Sans Serif" pitchFamily="34" charset="0"/>
              <a:buChar char="•"/>
              <a:tabLst>
                <a:tab pos="363538" algn="l"/>
                <a:tab pos="365125" algn="l"/>
              </a:tabLst>
            </a:pPr>
            <a:r>
              <a:rPr lang="ru-RU" sz="2000">
                <a:latin typeface="Verdana" pitchFamily="34" charset="0"/>
              </a:rPr>
              <a:t>Управление торговлей 10.3 </a:t>
            </a:r>
            <a:r>
              <a:rPr lang="ru-RU" sz="1600">
                <a:latin typeface="Verdana" pitchFamily="34" charset="0"/>
              </a:rPr>
              <a:t>(с 10.3.68)</a:t>
            </a:r>
          </a:p>
          <a:p>
            <a:pPr marL="363538" indent="-342900">
              <a:spcBef>
                <a:spcPts val="475"/>
              </a:spcBef>
              <a:buClr>
                <a:srgbClr val="CC0000"/>
              </a:buClr>
              <a:buFont typeface="Microsoft Sans Serif" pitchFamily="34" charset="0"/>
              <a:buChar char="•"/>
              <a:tabLst>
                <a:tab pos="363538" algn="l"/>
                <a:tab pos="365125" algn="l"/>
              </a:tabLst>
            </a:pPr>
            <a:r>
              <a:rPr lang="ru-RU" sz="2000">
                <a:latin typeface="Verdana" pitchFamily="34" charset="0"/>
              </a:rPr>
              <a:t>Управление производственным предприятием 1.3 </a:t>
            </a:r>
            <a:r>
              <a:rPr lang="ru-RU" sz="1600">
                <a:latin typeface="Verdana" pitchFamily="34" charset="0"/>
              </a:rPr>
              <a:t>(с</a:t>
            </a:r>
          </a:p>
          <a:p>
            <a:pPr marL="363538" indent="-342900">
              <a:tabLst>
                <a:tab pos="363538" algn="l"/>
                <a:tab pos="365125" algn="l"/>
              </a:tabLst>
            </a:pPr>
            <a:r>
              <a:rPr lang="ru-RU" sz="1600">
                <a:latin typeface="Verdana" pitchFamily="34" charset="0"/>
              </a:rPr>
              <a:t>1.3.157)</a:t>
            </a:r>
          </a:p>
          <a:p>
            <a:pPr marL="363538" indent="-342900">
              <a:spcBef>
                <a:spcPts val="25"/>
              </a:spcBef>
              <a:tabLst>
                <a:tab pos="363538" algn="l"/>
                <a:tab pos="365125" algn="l"/>
              </a:tabLst>
            </a:pPr>
            <a:endParaRPr lang="ru-RU" sz="2400">
              <a:latin typeface="Verdana" pitchFamily="34" charset="0"/>
            </a:endParaRPr>
          </a:p>
          <a:p>
            <a:pPr marL="363538" indent="-342900">
              <a:tabLst>
                <a:tab pos="363538" algn="l"/>
                <a:tab pos="365125" algn="l"/>
              </a:tabLst>
            </a:pPr>
            <a:r>
              <a:rPr lang="ru-RU" sz="2000">
                <a:latin typeface="Verdana" pitchFamily="34" charset="0"/>
              </a:rPr>
              <a:t>Модуль 1С:EDI </a:t>
            </a:r>
            <a:r>
              <a:rPr lang="ru-RU" sz="2000">
                <a:solidFill>
                  <a:srgbClr val="C00000"/>
                </a:solidFill>
                <a:latin typeface="Verdana" pitchFamily="34" charset="0"/>
              </a:rPr>
              <a:t>не требует встраивания </a:t>
            </a:r>
            <a:r>
              <a:rPr lang="ru-RU" sz="2000">
                <a:latin typeface="Verdana" pitchFamily="34" charset="0"/>
              </a:rPr>
              <a:t>или  доработки типовых конфигураций</a:t>
            </a:r>
          </a:p>
          <a:p>
            <a:pPr marL="363538" indent="-342900">
              <a:spcBef>
                <a:spcPts val="38"/>
              </a:spcBef>
              <a:tabLst>
                <a:tab pos="363538" algn="l"/>
                <a:tab pos="365125" algn="l"/>
              </a:tabLst>
            </a:pPr>
            <a:endParaRPr lang="ru-RU" sz="2500">
              <a:latin typeface="Verdana" pitchFamily="34" charset="0"/>
            </a:endParaRPr>
          </a:p>
          <a:p>
            <a:pPr marL="363538" indent="-342900">
              <a:buClr>
                <a:srgbClr val="CC0000"/>
              </a:buClr>
              <a:buFontTx/>
              <a:buChar char="•"/>
              <a:tabLst>
                <a:tab pos="363538" algn="l"/>
                <a:tab pos="365125" algn="l"/>
              </a:tabLst>
            </a:pPr>
            <a:r>
              <a:rPr lang="ru-RU" sz="2000">
                <a:solidFill>
                  <a:srgbClr val="C00000"/>
                </a:solidFill>
                <a:latin typeface="Verdana" pitchFamily="34" charset="0"/>
              </a:rPr>
              <a:t>Для 8.3 </a:t>
            </a:r>
            <a:r>
              <a:rPr lang="ru-RU">
                <a:latin typeface="Verdana" pitchFamily="34" charset="0"/>
              </a:rPr>
              <a:t>– расширение и обработка, в т.ч. для  облаков</a:t>
            </a:r>
          </a:p>
          <a:p>
            <a:pPr marL="363538" indent="-342900">
              <a:spcBef>
                <a:spcPts val="475"/>
              </a:spcBef>
              <a:buClr>
                <a:srgbClr val="CC0000"/>
              </a:buClr>
              <a:buFontTx/>
              <a:buChar char="•"/>
              <a:tabLst>
                <a:tab pos="363538" algn="l"/>
                <a:tab pos="365125" algn="l"/>
              </a:tabLst>
            </a:pPr>
            <a:r>
              <a:rPr lang="ru-RU" sz="2000">
                <a:solidFill>
                  <a:srgbClr val="C00000"/>
                </a:solidFill>
                <a:latin typeface="Verdana" pitchFamily="34" charset="0"/>
              </a:rPr>
              <a:t>Для 8.2 </a:t>
            </a:r>
            <a:r>
              <a:rPr lang="ru-RU">
                <a:latin typeface="Verdana" pitchFamily="34" charset="0"/>
              </a:rPr>
              <a:t>– внешняя обработка</a:t>
            </a:r>
          </a:p>
        </p:txBody>
      </p:sp>
      <p:grpSp>
        <p:nvGrpSpPr>
          <p:cNvPr id="37892" name="object 7"/>
          <p:cNvGrpSpPr>
            <a:grpSpLocks/>
          </p:cNvGrpSpPr>
          <p:nvPr/>
        </p:nvGrpSpPr>
        <p:grpSpPr bwMode="auto">
          <a:xfrm>
            <a:off x="5145088" y="1277938"/>
            <a:ext cx="1133475" cy="1035050"/>
            <a:chOff x="5145023" y="1278635"/>
            <a:chExt cx="1134110" cy="1035050"/>
          </a:xfrm>
        </p:grpSpPr>
        <p:pic>
          <p:nvPicPr>
            <p:cNvPr id="37898" name="object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45023" y="1645919"/>
              <a:ext cx="667512" cy="667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9" name="object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83579" y="1845563"/>
              <a:ext cx="495300" cy="312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0" name="object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45023" y="1278635"/>
              <a:ext cx="667512" cy="66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1" name="object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69863" y="1463039"/>
              <a:ext cx="495300" cy="31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893" name="object 12"/>
          <p:cNvGrpSpPr>
            <a:grpSpLocks/>
          </p:cNvGrpSpPr>
          <p:nvPr/>
        </p:nvGrpSpPr>
        <p:grpSpPr bwMode="auto">
          <a:xfrm>
            <a:off x="6775450" y="1554163"/>
            <a:ext cx="3833813" cy="1935162"/>
            <a:chOff x="6775957" y="1554098"/>
            <a:chExt cx="3832860" cy="1934845"/>
          </a:xfrm>
        </p:grpSpPr>
        <p:sp>
          <p:nvSpPr>
            <p:cNvPr id="37895" name="object 13"/>
            <p:cNvSpPr>
              <a:spLocks/>
            </p:cNvSpPr>
            <p:nvPr/>
          </p:nvSpPr>
          <p:spPr bwMode="auto">
            <a:xfrm>
              <a:off x="6788657" y="1566798"/>
              <a:ext cx="3807460" cy="1883410"/>
            </a:xfrm>
            <a:custGeom>
              <a:avLst/>
              <a:gdLst/>
              <a:ahLst/>
              <a:cxnLst>
                <a:cxn ang="0">
                  <a:pos x="0" y="771906"/>
                </a:cxn>
                <a:cxn ang="0">
                  <a:pos x="3567049" y="0"/>
                </a:cxn>
                <a:cxn ang="0">
                  <a:pos x="3807460" y="1110996"/>
                </a:cxn>
                <a:cxn ang="0">
                  <a:pos x="240284" y="1882902"/>
                </a:cxn>
                <a:cxn ang="0">
                  <a:pos x="0" y="771906"/>
                </a:cxn>
              </a:cxnLst>
              <a:rect l="0" t="0" r="r" b="b"/>
              <a:pathLst>
                <a:path w="3807459" h="1883410">
                  <a:moveTo>
                    <a:pt x="0" y="771906"/>
                  </a:moveTo>
                  <a:lnTo>
                    <a:pt x="3567049" y="0"/>
                  </a:lnTo>
                  <a:lnTo>
                    <a:pt x="3807460" y="1110996"/>
                  </a:lnTo>
                  <a:lnTo>
                    <a:pt x="240284" y="1882902"/>
                  </a:lnTo>
                  <a:lnTo>
                    <a:pt x="0" y="771906"/>
                  </a:lnTo>
                  <a:close/>
                </a:path>
              </a:pathLst>
            </a:custGeom>
            <a:noFill/>
            <a:ln w="25400">
              <a:solidFill>
                <a:srgbClr val="33339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37896" name="object 1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75271" y="1734057"/>
              <a:ext cx="3270123" cy="1718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7" name="object 15"/>
            <p:cNvSpPr>
              <a:spLocks/>
            </p:cNvSpPr>
            <p:nvPr/>
          </p:nvSpPr>
          <p:spPr bwMode="auto">
            <a:xfrm>
              <a:off x="7128764" y="2957321"/>
              <a:ext cx="1919605" cy="531495"/>
            </a:xfrm>
            <a:custGeom>
              <a:avLst/>
              <a:gdLst/>
              <a:ahLst/>
              <a:cxnLst>
                <a:cxn ang="0">
                  <a:pos x="669036" y="358775"/>
                </a:cxn>
                <a:cxn ang="0">
                  <a:pos x="797433" y="298958"/>
                </a:cxn>
                <a:cxn ang="0">
                  <a:pos x="780161" y="323215"/>
                </a:cxn>
                <a:cxn ang="0">
                  <a:pos x="724027" y="299466"/>
                </a:cxn>
                <a:cxn ang="0">
                  <a:pos x="791972" y="253606"/>
                </a:cxn>
                <a:cxn ang="0">
                  <a:pos x="791972" y="273939"/>
                </a:cxn>
                <a:cxn ang="0">
                  <a:pos x="760056" y="240880"/>
                </a:cxn>
                <a:cxn ang="0">
                  <a:pos x="759447" y="340829"/>
                </a:cxn>
                <a:cxn ang="0">
                  <a:pos x="877265" y="276987"/>
                </a:cxn>
                <a:cxn ang="0">
                  <a:pos x="823087" y="228600"/>
                </a:cxn>
                <a:cxn ang="0">
                  <a:pos x="895858" y="309753"/>
                </a:cxn>
                <a:cxn ang="0">
                  <a:pos x="922782" y="303911"/>
                </a:cxn>
                <a:cxn ang="0">
                  <a:pos x="1110272" y="224993"/>
                </a:cxn>
                <a:cxn ang="0">
                  <a:pos x="1098296" y="231533"/>
                </a:cxn>
                <a:cxn ang="0">
                  <a:pos x="1038098" y="256667"/>
                </a:cxn>
                <a:cxn ang="0">
                  <a:pos x="1023823" y="224993"/>
                </a:cxn>
                <a:cxn ang="0">
                  <a:pos x="1098537" y="193725"/>
                </a:cxn>
                <a:cxn ang="0">
                  <a:pos x="1060716" y="175679"/>
                </a:cxn>
                <a:cxn ang="0">
                  <a:pos x="1060983" y="275615"/>
                </a:cxn>
                <a:cxn ang="0">
                  <a:pos x="1231633" y="239776"/>
                </a:cxn>
                <a:cxn ang="0">
                  <a:pos x="1151890" y="243840"/>
                </a:cxn>
                <a:cxn ang="0">
                  <a:pos x="1158113" y="156083"/>
                </a:cxn>
                <a:cxn ang="0">
                  <a:pos x="1200721" y="243840"/>
                </a:cxn>
                <a:cxn ang="0">
                  <a:pos x="1335151" y="206629"/>
                </a:cxn>
                <a:cxn ang="0">
                  <a:pos x="1270762" y="151003"/>
                </a:cxn>
                <a:cxn ang="0">
                  <a:pos x="1245997" y="223393"/>
                </a:cxn>
                <a:cxn ang="0">
                  <a:pos x="1325372" y="216789"/>
                </a:cxn>
                <a:cxn ang="0">
                  <a:pos x="1419733" y="175133"/>
                </a:cxn>
                <a:cxn ang="0">
                  <a:pos x="1431759" y="136817"/>
                </a:cxn>
                <a:cxn ang="0">
                  <a:pos x="1371841" y="119862"/>
                </a:cxn>
                <a:cxn ang="0">
                  <a:pos x="1417447" y="116332"/>
                </a:cxn>
                <a:cxn ang="0">
                  <a:pos x="1337525" y="157048"/>
                </a:cxn>
                <a:cxn ang="0">
                  <a:pos x="1433830" y="173482"/>
                </a:cxn>
                <a:cxn ang="0">
                  <a:pos x="1649095" y="93091"/>
                </a:cxn>
                <a:cxn ang="0">
                  <a:pos x="1621917" y="98552"/>
                </a:cxn>
                <a:cxn ang="0">
                  <a:pos x="1616710" y="106934"/>
                </a:cxn>
                <a:cxn ang="0">
                  <a:pos x="1642237" y="101346"/>
                </a:cxn>
                <a:cxn ang="0">
                  <a:pos x="1733715" y="75311"/>
                </a:cxn>
                <a:cxn ang="0">
                  <a:pos x="1719707" y="131572"/>
                </a:cxn>
                <a:cxn ang="0">
                  <a:pos x="1899793" y="92583"/>
                </a:cxn>
                <a:cxn ang="0">
                  <a:pos x="1876298" y="75311"/>
                </a:cxn>
                <a:cxn ang="0">
                  <a:pos x="1806829" y="71120"/>
                </a:cxn>
                <a:cxn ang="0">
                  <a:pos x="1878838" y="49149"/>
                </a:cxn>
                <a:cxn ang="0">
                  <a:pos x="1870430" y="18415"/>
                </a:cxn>
                <a:cxn ang="0">
                  <a:pos x="1795411" y="38417"/>
                </a:cxn>
                <a:cxn ang="0">
                  <a:pos x="1858772" y="103886"/>
                </a:cxn>
                <a:cxn ang="0">
                  <a:pos x="1884553" y="79121"/>
                </a:cxn>
                <a:cxn ang="0">
                  <a:pos x="1475105" y="167767"/>
                </a:cxn>
                <a:cxn ang="0">
                  <a:pos x="1554124" y="128397"/>
                </a:cxn>
                <a:cxn ang="0">
                  <a:pos x="1542034" y="135001"/>
                </a:cxn>
                <a:cxn ang="0">
                  <a:pos x="1506093" y="168783"/>
                </a:cxn>
                <a:cxn ang="0">
                  <a:pos x="1502791" y="91059"/>
                </a:cxn>
                <a:cxn ang="0">
                  <a:pos x="1536446" y="109347"/>
                </a:cxn>
                <a:cxn ang="0">
                  <a:pos x="1535798" y="91059"/>
                </a:cxn>
                <a:cxn ang="0">
                  <a:pos x="1462151" y="108077"/>
                </a:cxn>
                <a:cxn ang="0">
                  <a:pos x="1472438" y="213131"/>
                </a:cxn>
              </a:cxnLst>
              <a:rect l="0" t="0" r="r" b="b"/>
              <a:pathLst>
                <a:path w="1919604" h="531495">
                  <a:moveTo>
                    <a:pt x="685292" y="237121"/>
                  </a:moveTo>
                  <a:lnTo>
                    <a:pt x="682625" y="224917"/>
                  </a:lnTo>
                  <a:lnTo>
                    <a:pt x="614045" y="239649"/>
                  </a:lnTo>
                  <a:lnTo>
                    <a:pt x="616712" y="251968"/>
                  </a:lnTo>
                  <a:lnTo>
                    <a:pt x="644652" y="245884"/>
                  </a:lnTo>
                  <a:lnTo>
                    <a:pt x="669036" y="358775"/>
                  </a:lnTo>
                  <a:lnTo>
                    <a:pt x="681863" y="356108"/>
                  </a:lnTo>
                  <a:lnTo>
                    <a:pt x="658050" y="245884"/>
                  </a:lnTo>
                  <a:lnTo>
                    <a:pt x="657479" y="243205"/>
                  </a:lnTo>
                  <a:lnTo>
                    <a:pt x="685292" y="237121"/>
                  </a:lnTo>
                  <a:close/>
                </a:path>
                <a:path w="1919604" h="531495">
                  <a:moveTo>
                    <a:pt x="808609" y="302006"/>
                  </a:moveTo>
                  <a:lnTo>
                    <a:pt x="797433" y="298958"/>
                  </a:lnTo>
                  <a:lnTo>
                    <a:pt x="795147" y="305689"/>
                  </a:lnTo>
                  <a:lnTo>
                    <a:pt x="792607" y="310896"/>
                  </a:lnTo>
                  <a:lnTo>
                    <a:pt x="790194" y="314198"/>
                  </a:lnTo>
                  <a:lnTo>
                    <a:pt x="787654" y="317627"/>
                  </a:lnTo>
                  <a:lnTo>
                    <a:pt x="784225" y="320675"/>
                  </a:lnTo>
                  <a:lnTo>
                    <a:pt x="780161" y="323215"/>
                  </a:lnTo>
                  <a:lnTo>
                    <a:pt x="776097" y="325882"/>
                  </a:lnTo>
                  <a:lnTo>
                    <a:pt x="771652" y="327660"/>
                  </a:lnTo>
                  <a:lnTo>
                    <a:pt x="766953" y="328676"/>
                  </a:lnTo>
                  <a:lnTo>
                    <a:pt x="759777" y="329565"/>
                  </a:lnTo>
                  <a:lnTo>
                    <a:pt x="752919" y="329018"/>
                  </a:lnTo>
                  <a:lnTo>
                    <a:pt x="724027" y="299466"/>
                  </a:lnTo>
                  <a:lnTo>
                    <a:pt x="772718" y="288925"/>
                  </a:lnTo>
                  <a:lnTo>
                    <a:pt x="807339" y="281432"/>
                  </a:lnTo>
                  <a:lnTo>
                    <a:pt x="804697" y="272516"/>
                  </a:lnTo>
                  <a:lnTo>
                    <a:pt x="800963" y="264604"/>
                  </a:lnTo>
                  <a:lnTo>
                    <a:pt x="796175" y="257759"/>
                  </a:lnTo>
                  <a:lnTo>
                    <a:pt x="791972" y="253606"/>
                  </a:lnTo>
                  <a:lnTo>
                    <a:pt x="791972" y="273939"/>
                  </a:lnTo>
                  <a:lnTo>
                    <a:pt x="723011" y="288925"/>
                  </a:lnTo>
                  <a:lnTo>
                    <a:pt x="744778" y="255574"/>
                  </a:lnTo>
                  <a:lnTo>
                    <a:pt x="756793" y="252349"/>
                  </a:lnTo>
                  <a:lnTo>
                    <a:pt x="762254" y="252476"/>
                  </a:lnTo>
                  <a:lnTo>
                    <a:pt x="791972" y="273939"/>
                  </a:lnTo>
                  <a:lnTo>
                    <a:pt x="791972" y="253606"/>
                  </a:lnTo>
                  <a:lnTo>
                    <a:pt x="790702" y="252349"/>
                  </a:lnTo>
                  <a:lnTo>
                    <a:pt x="790321" y="251968"/>
                  </a:lnTo>
                  <a:lnTo>
                    <a:pt x="780923" y="245783"/>
                  </a:lnTo>
                  <a:lnTo>
                    <a:pt x="770851" y="242087"/>
                  </a:lnTo>
                  <a:lnTo>
                    <a:pt x="760056" y="240880"/>
                  </a:lnTo>
                  <a:lnTo>
                    <a:pt x="748538" y="242189"/>
                  </a:lnTo>
                  <a:lnTo>
                    <a:pt x="715645" y="267716"/>
                  </a:lnTo>
                  <a:lnTo>
                    <a:pt x="710514" y="292747"/>
                  </a:lnTo>
                  <a:lnTo>
                    <a:pt x="711708" y="301498"/>
                  </a:lnTo>
                  <a:lnTo>
                    <a:pt x="740067" y="337248"/>
                  </a:lnTo>
                  <a:lnTo>
                    <a:pt x="759447" y="340829"/>
                  </a:lnTo>
                  <a:lnTo>
                    <a:pt x="770382" y="339471"/>
                  </a:lnTo>
                  <a:lnTo>
                    <a:pt x="804037" y="315214"/>
                  </a:lnTo>
                  <a:lnTo>
                    <a:pt x="806704" y="309245"/>
                  </a:lnTo>
                  <a:lnTo>
                    <a:pt x="808609" y="302006"/>
                  </a:lnTo>
                  <a:close/>
                </a:path>
                <a:path w="1919604" h="531495">
                  <a:moveTo>
                    <a:pt x="910336" y="306578"/>
                  </a:moveTo>
                  <a:lnTo>
                    <a:pt x="877265" y="276987"/>
                  </a:lnTo>
                  <a:lnTo>
                    <a:pt x="864362" y="265430"/>
                  </a:lnTo>
                  <a:lnTo>
                    <a:pt x="867943" y="257175"/>
                  </a:lnTo>
                  <a:lnTo>
                    <a:pt x="886333" y="214896"/>
                  </a:lnTo>
                  <a:lnTo>
                    <a:pt x="871982" y="218071"/>
                  </a:lnTo>
                  <a:lnTo>
                    <a:pt x="854964" y="257175"/>
                  </a:lnTo>
                  <a:lnTo>
                    <a:pt x="823087" y="228600"/>
                  </a:lnTo>
                  <a:lnTo>
                    <a:pt x="808736" y="231648"/>
                  </a:lnTo>
                  <a:lnTo>
                    <a:pt x="850011" y="268605"/>
                  </a:lnTo>
                  <a:lnTo>
                    <a:pt x="825500" y="324993"/>
                  </a:lnTo>
                  <a:lnTo>
                    <a:pt x="839724" y="321945"/>
                  </a:lnTo>
                  <a:lnTo>
                    <a:pt x="859282" y="276987"/>
                  </a:lnTo>
                  <a:lnTo>
                    <a:pt x="895858" y="309753"/>
                  </a:lnTo>
                  <a:lnTo>
                    <a:pt x="910336" y="306578"/>
                  </a:lnTo>
                  <a:close/>
                </a:path>
                <a:path w="1919604" h="531495">
                  <a:moveTo>
                    <a:pt x="1000379" y="287147"/>
                  </a:moveTo>
                  <a:lnTo>
                    <a:pt x="983411" y="208407"/>
                  </a:lnTo>
                  <a:lnTo>
                    <a:pt x="980440" y="194564"/>
                  </a:lnTo>
                  <a:lnTo>
                    <a:pt x="902716" y="211328"/>
                  </a:lnTo>
                  <a:lnTo>
                    <a:pt x="922782" y="303911"/>
                  </a:lnTo>
                  <a:lnTo>
                    <a:pt x="934720" y="301371"/>
                  </a:lnTo>
                  <a:lnTo>
                    <a:pt x="917067" y="219964"/>
                  </a:lnTo>
                  <a:lnTo>
                    <a:pt x="970915" y="208407"/>
                  </a:lnTo>
                  <a:lnTo>
                    <a:pt x="988568" y="289687"/>
                  </a:lnTo>
                  <a:lnTo>
                    <a:pt x="1000379" y="287147"/>
                  </a:lnTo>
                  <a:close/>
                </a:path>
                <a:path w="1919604" h="531495">
                  <a:moveTo>
                    <a:pt x="1110272" y="224993"/>
                  </a:moveTo>
                  <a:lnTo>
                    <a:pt x="1109091" y="215392"/>
                  </a:lnTo>
                  <a:lnTo>
                    <a:pt x="1106271" y="206260"/>
                  </a:lnTo>
                  <a:lnTo>
                    <a:pt x="1102017" y="198094"/>
                  </a:lnTo>
                  <a:lnTo>
                    <a:pt x="1098537" y="193725"/>
                  </a:lnTo>
                  <a:lnTo>
                    <a:pt x="1098537" y="224993"/>
                  </a:lnTo>
                  <a:lnTo>
                    <a:pt x="1098296" y="231533"/>
                  </a:lnTo>
                  <a:lnTo>
                    <a:pt x="1068832" y="263017"/>
                  </a:lnTo>
                  <a:lnTo>
                    <a:pt x="1062228" y="264414"/>
                  </a:lnTo>
                  <a:lnTo>
                    <a:pt x="1055878" y="264172"/>
                  </a:lnTo>
                  <a:lnTo>
                    <a:pt x="1049655" y="262255"/>
                  </a:lnTo>
                  <a:lnTo>
                    <a:pt x="1043432" y="260223"/>
                  </a:lnTo>
                  <a:lnTo>
                    <a:pt x="1038098" y="256667"/>
                  </a:lnTo>
                  <a:lnTo>
                    <a:pt x="1033653" y="251587"/>
                  </a:lnTo>
                  <a:lnTo>
                    <a:pt x="1029081" y="246507"/>
                  </a:lnTo>
                  <a:lnTo>
                    <a:pt x="1026160" y="240665"/>
                  </a:lnTo>
                  <a:lnTo>
                    <a:pt x="1024636" y="233946"/>
                  </a:lnTo>
                  <a:lnTo>
                    <a:pt x="1023785" y="226872"/>
                  </a:lnTo>
                  <a:lnTo>
                    <a:pt x="1023823" y="224993"/>
                  </a:lnTo>
                  <a:lnTo>
                    <a:pt x="1045794" y="190842"/>
                  </a:lnTo>
                  <a:lnTo>
                    <a:pt x="1060069" y="187744"/>
                  </a:lnTo>
                  <a:lnTo>
                    <a:pt x="1067117" y="188379"/>
                  </a:lnTo>
                  <a:lnTo>
                    <a:pt x="1097153" y="218313"/>
                  </a:lnTo>
                  <a:lnTo>
                    <a:pt x="1098537" y="224993"/>
                  </a:lnTo>
                  <a:lnTo>
                    <a:pt x="1098537" y="193725"/>
                  </a:lnTo>
                  <a:lnTo>
                    <a:pt x="1096314" y="190931"/>
                  </a:lnTo>
                  <a:lnTo>
                    <a:pt x="1092593" y="187744"/>
                  </a:lnTo>
                  <a:lnTo>
                    <a:pt x="1089152" y="184785"/>
                  </a:lnTo>
                  <a:lnTo>
                    <a:pt x="1080147" y="179590"/>
                  </a:lnTo>
                  <a:lnTo>
                    <a:pt x="1070673" y="176568"/>
                  </a:lnTo>
                  <a:lnTo>
                    <a:pt x="1060716" y="175679"/>
                  </a:lnTo>
                  <a:lnTo>
                    <a:pt x="1050290" y="176911"/>
                  </a:lnTo>
                  <a:lnTo>
                    <a:pt x="1018159" y="200152"/>
                  </a:lnTo>
                  <a:lnTo>
                    <a:pt x="1011351" y="226872"/>
                  </a:lnTo>
                  <a:lnTo>
                    <a:pt x="1012571" y="236359"/>
                  </a:lnTo>
                  <a:lnTo>
                    <a:pt x="1041984" y="272135"/>
                  </a:lnTo>
                  <a:lnTo>
                    <a:pt x="1060983" y="275615"/>
                  </a:lnTo>
                  <a:lnTo>
                    <a:pt x="1071372" y="274320"/>
                  </a:lnTo>
                  <a:lnTo>
                    <a:pt x="1102995" y="252234"/>
                  </a:lnTo>
                  <a:lnTo>
                    <a:pt x="1109649" y="234340"/>
                  </a:lnTo>
                  <a:lnTo>
                    <a:pt x="1110272" y="224993"/>
                  </a:lnTo>
                  <a:close/>
                </a:path>
                <a:path w="1919604" h="531495">
                  <a:moveTo>
                    <a:pt x="1233678" y="249059"/>
                  </a:moveTo>
                  <a:lnTo>
                    <a:pt x="1231633" y="239776"/>
                  </a:lnTo>
                  <a:lnTo>
                    <a:pt x="1229372" y="229489"/>
                  </a:lnTo>
                  <a:lnTo>
                    <a:pt x="1228852" y="227076"/>
                  </a:lnTo>
                  <a:lnTo>
                    <a:pt x="1217803" y="229489"/>
                  </a:lnTo>
                  <a:lnTo>
                    <a:pt x="1204849" y="211404"/>
                  </a:lnTo>
                  <a:lnTo>
                    <a:pt x="1204849" y="232295"/>
                  </a:lnTo>
                  <a:lnTo>
                    <a:pt x="1151890" y="243840"/>
                  </a:lnTo>
                  <a:lnTo>
                    <a:pt x="1165098" y="173863"/>
                  </a:lnTo>
                  <a:lnTo>
                    <a:pt x="1204849" y="232295"/>
                  </a:lnTo>
                  <a:lnTo>
                    <a:pt x="1204849" y="211404"/>
                  </a:lnTo>
                  <a:lnTo>
                    <a:pt x="1177963" y="173863"/>
                  </a:lnTo>
                  <a:lnTo>
                    <a:pt x="1164336" y="154813"/>
                  </a:lnTo>
                  <a:lnTo>
                    <a:pt x="1158113" y="156083"/>
                  </a:lnTo>
                  <a:lnTo>
                    <a:pt x="1140206" y="246253"/>
                  </a:lnTo>
                  <a:lnTo>
                    <a:pt x="1129030" y="248666"/>
                  </a:lnTo>
                  <a:lnTo>
                    <a:pt x="1133856" y="271157"/>
                  </a:lnTo>
                  <a:lnTo>
                    <a:pt x="1145667" y="268605"/>
                  </a:lnTo>
                  <a:lnTo>
                    <a:pt x="1143000" y="256286"/>
                  </a:lnTo>
                  <a:lnTo>
                    <a:pt x="1200721" y="243840"/>
                  </a:lnTo>
                  <a:lnTo>
                    <a:pt x="1219581" y="239776"/>
                  </a:lnTo>
                  <a:lnTo>
                    <a:pt x="1222121" y="251587"/>
                  </a:lnTo>
                  <a:lnTo>
                    <a:pt x="1233678" y="249059"/>
                  </a:lnTo>
                  <a:close/>
                </a:path>
                <a:path w="1919604" h="531495">
                  <a:moveTo>
                    <a:pt x="1339342" y="226187"/>
                  </a:moveTo>
                  <a:lnTo>
                    <a:pt x="1337322" y="216789"/>
                  </a:lnTo>
                  <a:lnTo>
                    <a:pt x="1335151" y="206629"/>
                  </a:lnTo>
                  <a:lnTo>
                    <a:pt x="1334643" y="204216"/>
                  </a:lnTo>
                  <a:lnTo>
                    <a:pt x="1323467" y="206629"/>
                  </a:lnTo>
                  <a:lnTo>
                    <a:pt x="1310640" y="188645"/>
                  </a:lnTo>
                  <a:lnTo>
                    <a:pt x="1310640" y="209423"/>
                  </a:lnTo>
                  <a:lnTo>
                    <a:pt x="1257554" y="220853"/>
                  </a:lnTo>
                  <a:lnTo>
                    <a:pt x="1270762" y="151003"/>
                  </a:lnTo>
                  <a:lnTo>
                    <a:pt x="1310640" y="209423"/>
                  </a:lnTo>
                  <a:lnTo>
                    <a:pt x="1310640" y="188645"/>
                  </a:lnTo>
                  <a:lnTo>
                    <a:pt x="1283792" y="151003"/>
                  </a:lnTo>
                  <a:lnTo>
                    <a:pt x="1270127" y="131826"/>
                  </a:lnTo>
                  <a:lnTo>
                    <a:pt x="1263904" y="133223"/>
                  </a:lnTo>
                  <a:lnTo>
                    <a:pt x="1245997" y="223393"/>
                  </a:lnTo>
                  <a:lnTo>
                    <a:pt x="1234821" y="225806"/>
                  </a:lnTo>
                  <a:lnTo>
                    <a:pt x="1239647" y="248297"/>
                  </a:lnTo>
                  <a:lnTo>
                    <a:pt x="1251458" y="245757"/>
                  </a:lnTo>
                  <a:lnTo>
                    <a:pt x="1248791" y="233426"/>
                  </a:lnTo>
                  <a:lnTo>
                    <a:pt x="1306664" y="220853"/>
                  </a:lnTo>
                  <a:lnTo>
                    <a:pt x="1325372" y="216789"/>
                  </a:lnTo>
                  <a:lnTo>
                    <a:pt x="1327912" y="228727"/>
                  </a:lnTo>
                  <a:lnTo>
                    <a:pt x="1339342" y="226187"/>
                  </a:lnTo>
                  <a:close/>
                </a:path>
                <a:path w="1919604" h="531495">
                  <a:moveTo>
                    <a:pt x="1435735" y="166370"/>
                  </a:moveTo>
                  <a:lnTo>
                    <a:pt x="1424559" y="163195"/>
                  </a:lnTo>
                  <a:lnTo>
                    <a:pt x="1422146" y="170053"/>
                  </a:lnTo>
                  <a:lnTo>
                    <a:pt x="1419733" y="175133"/>
                  </a:lnTo>
                  <a:lnTo>
                    <a:pt x="1386878" y="193827"/>
                  </a:lnTo>
                  <a:lnTo>
                    <a:pt x="1379994" y="193306"/>
                  </a:lnTo>
                  <a:lnTo>
                    <a:pt x="1351153" y="163830"/>
                  </a:lnTo>
                  <a:lnTo>
                    <a:pt x="1400429" y="153162"/>
                  </a:lnTo>
                  <a:lnTo>
                    <a:pt x="1434465" y="145796"/>
                  </a:lnTo>
                  <a:lnTo>
                    <a:pt x="1431759" y="136817"/>
                  </a:lnTo>
                  <a:lnTo>
                    <a:pt x="1428051" y="128930"/>
                  </a:lnTo>
                  <a:lnTo>
                    <a:pt x="1423276" y="122097"/>
                  </a:lnTo>
                  <a:lnTo>
                    <a:pt x="1419098" y="117970"/>
                  </a:lnTo>
                  <a:lnTo>
                    <a:pt x="1419098" y="138303"/>
                  </a:lnTo>
                  <a:lnTo>
                    <a:pt x="1350137" y="153162"/>
                  </a:lnTo>
                  <a:lnTo>
                    <a:pt x="1371841" y="119862"/>
                  </a:lnTo>
                  <a:lnTo>
                    <a:pt x="1383792" y="116713"/>
                  </a:lnTo>
                  <a:lnTo>
                    <a:pt x="1389380" y="116713"/>
                  </a:lnTo>
                  <a:lnTo>
                    <a:pt x="1419098" y="138303"/>
                  </a:lnTo>
                  <a:lnTo>
                    <a:pt x="1419098" y="117970"/>
                  </a:lnTo>
                  <a:lnTo>
                    <a:pt x="1417828" y="116713"/>
                  </a:lnTo>
                  <a:lnTo>
                    <a:pt x="1417447" y="116332"/>
                  </a:lnTo>
                  <a:lnTo>
                    <a:pt x="1408036" y="110147"/>
                  </a:lnTo>
                  <a:lnTo>
                    <a:pt x="1397927" y="106451"/>
                  </a:lnTo>
                  <a:lnTo>
                    <a:pt x="1387132" y="105244"/>
                  </a:lnTo>
                  <a:lnTo>
                    <a:pt x="1375664" y="106553"/>
                  </a:lnTo>
                  <a:lnTo>
                    <a:pt x="1342771" y="131953"/>
                  </a:lnTo>
                  <a:lnTo>
                    <a:pt x="1337525" y="157048"/>
                  </a:lnTo>
                  <a:lnTo>
                    <a:pt x="1338707" y="165735"/>
                  </a:lnTo>
                  <a:lnTo>
                    <a:pt x="1367180" y="201549"/>
                  </a:lnTo>
                  <a:lnTo>
                    <a:pt x="1386471" y="205117"/>
                  </a:lnTo>
                  <a:lnTo>
                    <a:pt x="1397381" y="203720"/>
                  </a:lnTo>
                  <a:lnTo>
                    <a:pt x="1431163" y="179578"/>
                  </a:lnTo>
                  <a:lnTo>
                    <a:pt x="1433830" y="173482"/>
                  </a:lnTo>
                  <a:lnTo>
                    <a:pt x="1435735" y="166370"/>
                  </a:lnTo>
                  <a:close/>
                </a:path>
                <a:path w="1919604" h="531495">
                  <a:moveTo>
                    <a:pt x="1707261" y="134239"/>
                  </a:moveTo>
                  <a:lnTo>
                    <a:pt x="1660753" y="101346"/>
                  </a:lnTo>
                  <a:lnTo>
                    <a:pt x="1656803" y="98552"/>
                  </a:lnTo>
                  <a:lnTo>
                    <a:pt x="1653222" y="96012"/>
                  </a:lnTo>
                  <a:lnTo>
                    <a:pt x="1649095" y="93091"/>
                  </a:lnTo>
                  <a:lnTo>
                    <a:pt x="1683893" y="42291"/>
                  </a:lnTo>
                  <a:lnTo>
                    <a:pt x="1669415" y="45466"/>
                  </a:lnTo>
                  <a:lnTo>
                    <a:pt x="1633982" y="96012"/>
                  </a:lnTo>
                  <a:lnTo>
                    <a:pt x="1625092" y="54991"/>
                  </a:lnTo>
                  <a:lnTo>
                    <a:pt x="1613027" y="57658"/>
                  </a:lnTo>
                  <a:lnTo>
                    <a:pt x="1621917" y="98552"/>
                  </a:lnTo>
                  <a:lnTo>
                    <a:pt x="1569339" y="67183"/>
                  </a:lnTo>
                  <a:lnTo>
                    <a:pt x="1554734" y="70231"/>
                  </a:lnTo>
                  <a:lnTo>
                    <a:pt x="1606677" y="102235"/>
                  </a:lnTo>
                  <a:lnTo>
                    <a:pt x="1571244" y="163576"/>
                  </a:lnTo>
                  <a:lnTo>
                    <a:pt x="1586611" y="160274"/>
                  </a:lnTo>
                  <a:lnTo>
                    <a:pt x="1616710" y="106934"/>
                  </a:lnTo>
                  <a:lnTo>
                    <a:pt x="1624584" y="111125"/>
                  </a:lnTo>
                  <a:lnTo>
                    <a:pt x="1633093" y="150241"/>
                  </a:lnTo>
                  <a:lnTo>
                    <a:pt x="1645158" y="147574"/>
                  </a:lnTo>
                  <a:lnTo>
                    <a:pt x="1636649" y="108585"/>
                  </a:lnTo>
                  <a:lnTo>
                    <a:pt x="1637919" y="106934"/>
                  </a:lnTo>
                  <a:lnTo>
                    <a:pt x="1642237" y="101346"/>
                  </a:lnTo>
                  <a:lnTo>
                    <a:pt x="1692021" y="137541"/>
                  </a:lnTo>
                  <a:lnTo>
                    <a:pt x="1707261" y="134239"/>
                  </a:lnTo>
                  <a:close/>
                </a:path>
                <a:path w="1919604" h="531495">
                  <a:moveTo>
                    <a:pt x="1794764" y="115316"/>
                  </a:moveTo>
                  <a:lnTo>
                    <a:pt x="1747710" y="85344"/>
                  </a:lnTo>
                  <a:lnTo>
                    <a:pt x="1733169" y="76073"/>
                  </a:lnTo>
                  <a:lnTo>
                    <a:pt x="1733715" y="75311"/>
                  </a:lnTo>
                  <a:lnTo>
                    <a:pt x="1771015" y="23495"/>
                  </a:lnTo>
                  <a:lnTo>
                    <a:pt x="1754378" y="27051"/>
                  </a:lnTo>
                  <a:lnTo>
                    <a:pt x="1719961" y="75311"/>
                  </a:lnTo>
                  <a:lnTo>
                    <a:pt x="1711579" y="36322"/>
                  </a:lnTo>
                  <a:lnTo>
                    <a:pt x="1699641" y="38989"/>
                  </a:lnTo>
                  <a:lnTo>
                    <a:pt x="1719707" y="131572"/>
                  </a:lnTo>
                  <a:lnTo>
                    <a:pt x="1731518" y="128905"/>
                  </a:lnTo>
                  <a:lnTo>
                    <a:pt x="1723009" y="89408"/>
                  </a:lnTo>
                  <a:lnTo>
                    <a:pt x="1726057" y="85344"/>
                  </a:lnTo>
                  <a:lnTo>
                    <a:pt x="1777873" y="118872"/>
                  </a:lnTo>
                  <a:lnTo>
                    <a:pt x="1794764" y="115316"/>
                  </a:lnTo>
                  <a:close/>
                </a:path>
                <a:path w="1919604" h="531495">
                  <a:moveTo>
                    <a:pt x="1899793" y="92583"/>
                  </a:moveTo>
                  <a:lnTo>
                    <a:pt x="1896872" y="79121"/>
                  </a:lnTo>
                  <a:lnTo>
                    <a:pt x="1883956" y="19558"/>
                  </a:lnTo>
                  <a:lnTo>
                    <a:pt x="1880235" y="2349"/>
                  </a:lnTo>
                  <a:lnTo>
                    <a:pt x="1880235" y="62738"/>
                  </a:lnTo>
                  <a:lnTo>
                    <a:pt x="1878203" y="69088"/>
                  </a:lnTo>
                  <a:lnTo>
                    <a:pt x="1876298" y="75311"/>
                  </a:lnTo>
                  <a:lnTo>
                    <a:pt x="1872742" y="80772"/>
                  </a:lnTo>
                  <a:lnTo>
                    <a:pt x="1862582" y="89916"/>
                  </a:lnTo>
                  <a:lnTo>
                    <a:pt x="1856740" y="92837"/>
                  </a:lnTo>
                  <a:lnTo>
                    <a:pt x="1843786" y="95631"/>
                  </a:lnTo>
                  <a:lnTo>
                    <a:pt x="1837309" y="95250"/>
                  </a:lnTo>
                  <a:lnTo>
                    <a:pt x="1806829" y="71120"/>
                  </a:lnTo>
                  <a:lnTo>
                    <a:pt x="1804035" y="58039"/>
                  </a:lnTo>
                  <a:lnTo>
                    <a:pt x="1804289" y="51435"/>
                  </a:lnTo>
                  <a:lnTo>
                    <a:pt x="1827403" y="20828"/>
                  </a:lnTo>
                  <a:lnTo>
                    <a:pt x="1841677" y="18415"/>
                  </a:lnTo>
                  <a:lnTo>
                    <a:pt x="1848904" y="18961"/>
                  </a:lnTo>
                  <a:lnTo>
                    <a:pt x="1878838" y="49149"/>
                  </a:lnTo>
                  <a:lnTo>
                    <a:pt x="1880235" y="62738"/>
                  </a:lnTo>
                  <a:lnTo>
                    <a:pt x="1880235" y="2349"/>
                  </a:lnTo>
                  <a:lnTo>
                    <a:pt x="1879727" y="0"/>
                  </a:lnTo>
                  <a:lnTo>
                    <a:pt x="1868043" y="2540"/>
                  </a:lnTo>
                  <a:lnTo>
                    <a:pt x="1871726" y="19558"/>
                  </a:lnTo>
                  <a:lnTo>
                    <a:pt x="1870430" y="18415"/>
                  </a:lnTo>
                  <a:lnTo>
                    <a:pt x="1865630" y="14097"/>
                  </a:lnTo>
                  <a:lnTo>
                    <a:pt x="1859153" y="10414"/>
                  </a:lnTo>
                  <a:lnTo>
                    <a:pt x="1845437" y="6604"/>
                  </a:lnTo>
                  <a:lnTo>
                    <a:pt x="1838198" y="6477"/>
                  </a:lnTo>
                  <a:lnTo>
                    <a:pt x="1830578" y="8128"/>
                  </a:lnTo>
                  <a:lnTo>
                    <a:pt x="1795411" y="38417"/>
                  </a:lnTo>
                  <a:lnTo>
                    <a:pt x="1792198" y="58039"/>
                  </a:lnTo>
                  <a:lnTo>
                    <a:pt x="1793240" y="66802"/>
                  </a:lnTo>
                  <a:lnTo>
                    <a:pt x="1814703" y="98552"/>
                  </a:lnTo>
                  <a:lnTo>
                    <a:pt x="1841677" y="106680"/>
                  </a:lnTo>
                  <a:lnTo>
                    <a:pt x="1851406" y="105537"/>
                  </a:lnTo>
                  <a:lnTo>
                    <a:pt x="1858772" y="103886"/>
                  </a:lnTo>
                  <a:lnTo>
                    <a:pt x="1865249" y="100965"/>
                  </a:lnTo>
                  <a:lnTo>
                    <a:pt x="1870710" y="96520"/>
                  </a:lnTo>
                  <a:lnTo>
                    <a:pt x="1871827" y="95631"/>
                  </a:lnTo>
                  <a:lnTo>
                    <a:pt x="1876298" y="92075"/>
                  </a:lnTo>
                  <a:lnTo>
                    <a:pt x="1880870" y="86360"/>
                  </a:lnTo>
                  <a:lnTo>
                    <a:pt x="1884553" y="79121"/>
                  </a:lnTo>
                  <a:lnTo>
                    <a:pt x="1887982" y="95123"/>
                  </a:lnTo>
                  <a:lnTo>
                    <a:pt x="1899793" y="92583"/>
                  </a:lnTo>
                  <a:close/>
                </a:path>
                <a:path w="1919604" h="531495">
                  <a:moveTo>
                    <a:pt x="1919224" y="116459"/>
                  </a:moveTo>
                  <a:lnTo>
                    <a:pt x="1916938" y="105918"/>
                  </a:lnTo>
                  <a:lnTo>
                    <a:pt x="1482090" y="200037"/>
                  </a:lnTo>
                  <a:lnTo>
                    <a:pt x="1475105" y="167767"/>
                  </a:lnTo>
                  <a:lnTo>
                    <a:pt x="1481328" y="172720"/>
                  </a:lnTo>
                  <a:lnTo>
                    <a:pt x="1487932" y="176149"/>
                  </a:lnTo>
                  <a:lnTo>
                    <a:pt x="1494790" y="177800"/>
                  </a:lnTo>
                  <a:lnTo>
                    <a:pt x="1501648" y="179578"/>
                  </a:lnTo>
                  <a:lnTo>
                    <a:pt x="1540598" y="164338"/>
                  </a:lnTo>
                  <a:lnTo>
                    <a:pt x="1554124" y="128397"/>
                  </a:lnTo>
                  <a:lnTo>
                    <a:pt x="1552956" y="118872"/>
                  </a:lnTo>
                  <a:lnTo>
                    <a:pt x="1549971" y="109423"/>
                  </a:lnTo>
                  <a:lnTo>
                    <a:pt x="1545412" y="101066"/>
                  </a:lnTo>
                  <a:lnTo>
                    <a:pt x="1542288" y="97383"/>
                  </a:lnTo>
                  <a:lnTo>
                    <a:pt x="1542288" y="128397"/>
                  </a:lnTo>
                  <a:lnTo>
                    <a:pt x="1542034" y="135001"/>
                  </a:lnTo>
                  <a:lnTo>
                    <a:pt x="1540002" y="141605"/>
                  </a:lnTo>
                  <a:lnTo>
                    <a:pt x="1537970" y="148336"/>
                  </a:lnTo>
                  <a:lnTo>
                    <a:pt x="1534414" y="153924"/>
                  </a:lnTo>
                  <a:lnTo>
                    <a:pt x="1524635" y="162941"/>
                  </a:lnTo>
                  <a:lnTo>
                    <a:pt x="1518920" y="165989"/>
                  </a:lnTo>
                  <a:lnTo>
                    <a:pt x="1506093" y="168783"/>
                  </a:lnTo>
                  <a:lnTo>
                    <a:pt x="1499489" y="168402"/>
                  </a:lnTo>
                  <a:lnTo>
                    <a:pt x="1469263" y="145034"/>
                  </a:lnTo>
                  <a:lnTo>
                    <a:pt x="1466735" y="130225"/>
                  </a:lnTo>
                  <a:lnTo>
                    <a:pt x="1467180" y="122745"/>
                  </a:lnTo>
                  <a:lnTo>
                    <a:pt x="1496187" y="92456"/>
                  </a:lnTo>
                  <a:lnTo>
                    <a:pt x="1502791" y="91059"/>
                  </a:lnTo>
                  <a:lnTo>
                    <a:pt x="1509268" y="91313"/>
                  </a:lnTo>
                  <a:lnTo>
                    <a:pt x="1515618" y="93345"/>
                  </a:lnTo>
                  <a:lnTo>
                    <a:pt x="1521841" y="95504"/>
                  </a:lnTo>
                  <a:lnTo>
                    <a:pt x="1527302" y="99060"/>
                  </a:lnTo>
                  <a:lnTo>
                    <a:pt x="1531874" y="104267"/>
                  </a:lnTo>
                  <a:lnTo>
                    <a:pt x="1536446" y="109347"/>
                  </a:lnTo>
                  <a:lnTo>
                    <a:pt x="1539494" y="115316"/>
                  </a:lnTo>
                  <a:lnTo>
                    <a:pt x="1540891" y="121920"/>
                  </a:lnTo>
                  <a:lnTo>
                    <a:pt x="1542288" y="128397"/>
                  </a:lnTo>
                  <a:lnTo>
                    <a:pt x="1542288" y="97383"/>
                  </a:lnTo>
                  <a:lnTo>
                    <a:pt x="1539252" y="93802"/>
                  </a:lnTo>
                  <a:lnTo>
                    <a:pt x="1535798" y="91059"/>
                  </a:lnTo>
                  <a:lnTo>
                    <a:pt x="1531493" y="87630"/>
                  </a:lnTo>
                  <a:lnTo>
                    <a:pt x="1522768" y="83058"/>
                  </a:lnTo>
                  <a:lnTo>
                    <a:pt x="1513738" y="80391"/>
                  </a:lnTo>
                  <a:lnTo>
                    <a:pt x="1504378" y="79629"/>
                  </a:lnTo>
                  <a:lnTo>
                    <a:pt x="1494663" y="80772"/>
                  </a:lnTo>
                  <a:lnTo>
                    <a:pt x="1462151" y="108077"/>
                  </a:lnTo>
                  <a:lnTo>
                    <a:pt x="1458468" y="91059"/>
                  </a:lnTo>
                  <a:lnTo>
                    <a:pt x="1446530" y="93726"/>
                  </a:lnTo>
                  <a:lnTo>
                    <a:pt x="1470164" y="202628"/>
                  </a:lnTo>
                  <a:lnTo>
                    <a:pt x="0" y="520827"/>
                  </a:lnTo>
                  <a:lnTo>
                    <a:pt x="2159" y="531241"/>
                  </a:lnTo>
                  <a:lnTo>
                    <a:pt x="1472438" y="213131"/>
                  </a:lnTo>
                  <a:lnTo>
                    <a:pt x="1473962" y="220091"/>
                  </a:lnTo>
                  <a:lnTo>
                    <a:pt x="1485900" y="217551"/>
                  </a:lnTo>
                  <a:lnTo>
                    <a:pt x="1484376" y="210553"/>
                  </a:lnTo>
                  <a:lnTo>
                    <a:pt x="1919224" y="116459"/>
                  </a:lnTo>
                  <a:close/>
                </a:path>
              </a:pathLst>
            </a:custGeom>
            <a:solidFill>
              <a:srgbClr val="00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37894" name="object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2625" y="272415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2363" y="376238"/>
            <a:ext cx="5195887" cy="454025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smtClean="0">
                <a:latin typeface="Verdana" pitchFamily="34" charset="0"/>
              </a:rPr>
              <a:t>Что умеет модуль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0838" y="1635125"/>
            <a:ext cx="5230812" cy="4659313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55600" indent="-342900">
              <a:spcBef>
                <a:spcPts val="100"/>
              </a:spcBef>
              <a:buClr>
                <a:srgbClr val="CC0000"/>
              </a:buClr>
              <a:buFontTx/>
              <a:buAutoNum type="arabicPeriod"/>
              <a:tabLst>
                <a:tab pos="354013" algn="l"/>
                <a:tab pos="355600" algn="l"/>
              </a:tabLst>
            </a:pPr>
            <a:r>
              <a:rPr lang="ru-RU" sz="1600">
                <a:latin typeface="Verdana" pitchFamily="34" charset="0"/>
              </a:rPr>
              <a:t>Позволяет не только обмениваться с торговыми  сетями, но и отражать</a:t>
            </a:r>
          </a:p>
          <a:p>
            <a:pPr marL="355600" indent="-342900">
              <a:tabLst>
                <a:tab pos="354013" algn="l"/>
                <a:tab pos="355600" algn="l"/>
              </a:tabLst>
            </a:pPr>
            <a:r>
              <a:rPr lang="ru-RU" sz="1600">
                <a:latin typeface="Verdana" pitchFamily="34" charset="0"/>
              </a:rPr>
              <a:t>в учете все связанные операции</a:t>
            </a:r>
          </a:p>
          <a:p>
            <a:pPr marL="355600" indent="-342900">
              <a:spcBef>
                <a:spcPts val="388"/>
              </a:spcBef>
              <a:buClr>
                <a:srgbClr val="CC0000"/>
              </a:buClr>
              <a:buFontTx/>
              <a:buAutoNum type="arabicPeriod" startAt="2"/>
              <a:tabLst>
                <a:tab pos="354013" algn="l"/>
                <a:tab pos="355600" algn="l"/>
              </a:tabLst>
            </a:pPr>
            <a:r>
              <a:rPr lang="ru-RU" sz="1600">
                <a:latin typeface="Verdana" pitchFamily="34" charset="0"/>
              </a:rPr>
              <a:t>Подсказывает пользователю, какое  дальнейшее действие ему необходимо  совершить</a:t>
            </a:r>
          </a:p>
          <a:p>
            <a:pPr marL="355600" indent="-342900">
              <a:spcBef>
                <a:spcPts val="388"/>
              </a:spcBef>
              <a:buClr>
                <a:srgbClr val="CC0000"/>
              </a:buClr>
              <a:buFontTx/>
              <a:buAutoNum type="arabicPeriod" startAt="2"/>
              <a:tabLst>
                <a:tab pos="354013" algn="l"/>
                <a:tab pos="355600" algn="l"/>
              </a:tabLst>
            </a:pPr>
            <a:r>
              <a:rPr lang="ru-RU" sz="1600">
                <a:latin typeface="Verdana" pitchFamily="34" charset="0"/>
              </a:rPr>
              <a:t>Помогает с сопоставлением номенклатуры  поставщика и торговой сети в заказах</a:t>
            </a:r>
          </a:p>
          <a:p>
            <a:pPr marL="355600" indent="-342900">
              <a:spcBef>
                <a:spcPts val="375"/>
              </a:spcBef>
              <a:buClr>
                <a:srgbClr val="CC0000"/>
              </a:buClr>
              <a:buFontTx/>
              <a:buAutoNum type="arabicPeriod" startAt="2"/>
              <a:tabLst>
                <a:tab pos="354013" algn="l"/>
                <a:tab pos="355600" algn="l"/>
              </a:tabLst>
            </a:pPr>
            <a:r>
              <a:rPr lang="ru-RU" sz="1600">
                <a:latin typeface="Verdana" pitchFamily="34" charset="0"/>
              </a:rPr>
              <a:t>Поддержана работа с государственными  системами ВЕТИС, ЕГАИС и Маркировкой</a:t>
            </a:r>
          </a:p>
          <a:p>
            <a:pPr marL="355600" indent="-342900">
              <a:spcBef>
                <a:spcPts val="388"/>
              </a:spcBef>
              <a:buClr>
                <a:srgbClr val="CC0000"/>
              </a:buClr>
              <a:buFontTx/>
              <a:buAutoNum type="arabicPeriod" startAt="2"/>
              <a:tabLst>
                <a:tab pos="354013" algn="l"/>
                <a:tab pos="355600" algn="l"/>
              </a:tabLst>
            </a:pPr>
            <a:r>
              <a:rPr lang="ru-RU" sz="1600">
                <a:latin typeface="Verdana" pitchFamily="34" charset="0"/>
              </a:rPr>
              <a:t>Позволяет формировать и печатать  паллетные листы с SSCC-кодами для обмен с  РЦ (распределительным центрами)</a:t>
            </a:r>
          </a:p>
          <a:p>
            <a:pPr marL="355600" indent="-342900">
              <a:spcBef>
                <a:spcPts val="375"/>
              </a:spcBef>
              <a:buClr>
                <a:srgbClr val="CC0000"/>
              </a:buClr>
              <a:buFontTx/>
              <a:buAutoNum type="arabicPeriod" startAt="2"/>
              <a:tabLst>
                <a:tab pos="354013" algn="l"/>
                <a:tab pos="355600" algn="l"/>
              </a:tabLst>
            </a:pPr>
            <a:r>
              <a:rPr lang="ru-RU" sz="1600">
                <a:latin typeface="Verdana" pitchFamily="34" charset="0"/>
              </a:rPr>
              <a:t>Поддерживает работу с УПД, УКД и Испр. УПД  с автоматизированной обработкой и  переносом расхождений при приемке в  учетные документы 1С, подписанием в модуле  1C:EDI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45175" y="1635125"/>
            <a:ext cx="5133975" cy="4951413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55600" indent="-342900">
              <a:spcBef>
                <a:spcPts val="100"/>
              </a:spcBef>
              <a:buClr>
                <a:srgbClr val="CC0000"/>
              </a:buClr>
              <a:buFontTx/>
              <a:buAutoNum type="arabicPeriod" startAt="7"/>
              <a:tabLst>
                <a:tab pos="355600" algn="l"/>
              </a:tabLst>
            </a:pPr>
            <a:r>
              <a:rPr lang="ru-RU" sz="1600">
                <a:latin typeface="Verdana" pitchFamily="34" charset="0"/>
              </a:rPr>
              <a:t>Контролирует недогруз по заказу и</a:t>
            </a:r>
          </a:p>
          <a:p>
            <a:pPr marL="355600" indent="-342900">
              <a:tabLst>
                <a:tab pos="355600" algn="l"/>
              </a:tabLst>
            </a:pPr>
            <a:r>
              <a:rPr lang="ru-RU" sz="1600">
                <a:latin typeface="Verdana" pitchFamily="34" charset="0"/>
              </a:rPr>
              <a:t>поддерживает формирование нескольких  отгрузок по одному заказу</a:t>
            </a:r>
          </a:p>
          <a:p>
            <a:pPr marL="355600" indent="-342900">
              <a:spcBef>
                <a:spcPts val="388"/>
              </a:spcBef>
              <a:buClr>
                <a:srgbClr val="CC0000"/>
              </a:buClr>
              <a:buFontTx/>
              <a:buAutoNum type="arabicPeriod" startAt="8"/>
              <a:tabLst>
                <a:tab pos="355600" algn="l"/>
              </a:tabLst>
            </a:pPr>
            <a:r>
              <a:rPr lang="ru-RU" sz="1600">
                <a:latin typeface="Verdana" pitchFamily="34" charset="0"/>
              </a:rPr>
              <a:t>Поддерживает групповую обработку  документов, в том числе и подписание</a:t>
            </a:r>
          </a:p>
          <a:p>
            <a:pPr marL="355600" indent="-342900">
              <a:spcBef>
                <a:spcPts val="388"/>
              </a:spcBef>
              <a:buClr>
                <a:srgbClr val="CC0000"/>
              </a:buClr>
              <a:buFontTx/>
              <a:buAutoNum type="arabicPeriod" startAt="8"/>
              <a:tabLst>
                <a:tab pos="355600" algn="l"/>
              </a:tabLst>
            </a:pPr>
            <a:r>
              <a:rPr lang="ru-RU" sz="1600">
                <a:latin typeface="Verdana" pitchFamily="34" charset="0"/>
              </a:rPr>
              <a:t>Позволяет печатать комплекты</a:t>
            </a:r>
          </a:p>
          <a:p>
            <a:pPr marL="355600" indent="-342900">
              <a:tabLst>
                <a:tab pos="355600" algn="l"/>
              </a:tabLst>
            </a:pPr>
            <a:r>
              <a:rPr lang="ru-RU" sz="1600">
                <a:latin typeface="Verdana" pitchFamily="34" charset="0"/>
              </a:rPr>
              <a:t>сопроводительных документов по списку  заказов прямо из модуля</a:t>
            </a:r>
          </a:p>
          <a:p>
            <a:pPr marL="355600" indent="-342900">
              <a:spcBef>
                <a:spcPts val="375"/>
              </a:spcBef>
              <a:buClr>
                <a:srgbClr val="CC0000"/>
              </a:buClr>
              <a:buFontTx/>
              <a:buAutoNum type="arabicPeriod" startAt="10"/>
              <a:tabLst>
                <a:tab pos="355600" algn="l"/>
              </a:tabLst>
            </a:pPr>
            <a:r>
              <a:rPr lang="ru-RU" sz="1600">
                <a:latin typeface="Verdana" pitchFamily="34" charset="0"/>
              </a:rPr>
              <a:t>Позволяет фильтровать и группировать список  заказов по рекомендуемым действиям</a:t>
            </a:r>
          </a:p>
          <a:p>
            <a:pPr marL="355600" indent="-342900">
              <a:spcBef>
                <a:spcPts val="388"/>
              </a:spcBef>
              <a:buClr>
                <a:srgbClr val="CC0000"/>
              </a:buClr>
              <a:buFontTx/>
              <a:buAutoNum type="arabicPeriod" startAt="10"/>
              <a:tabLst>
                <a:tab pos="355600" algn="l"/>
              </a:tabLst>
            </a:pPr>
            <a:r>
              <a:rPr lang="ru-RU" sz="1600">
                <a:latin typeface="Verdana" pitchFamily="34" charset="0"/>
              </a:rPr>
              <a:t>Показывает состояние и транспортную  информацию доставки EDI-документов в  торговую сеть</a:t>
            </a:r>
          </a:p>
          <a:p>
            <a:pPr marL="355600" indent="-342900">
              <a:spcBef>
                <a:spcPts val="375"/>
              </a:spcBef>
              <a:buClr>
                <a:srgbClr val="CC0000"/>
              </a:buClr>
              <a:buFontTx/>
              <a:buAutoNum type="arabicPeriod" startAt="10"/>
              <a:tabLst>
                <a:tab pos="355600" algn="l"/>
              </a:tabLst>
            </a:pPr>
            <a:r>
              <a:rPr lang="ru-RU" sz="1600">
                <a:latin typeface="Verdana" pitchFamily="34" charset="0"/>
              </a:rPr>
              <a:t>Информирует пользователя о обновлениях  торговой сетью ранее полученных EDI-</a:t>
            </a:r>
          </a:p>
          <a:p>
            <a:pPr marL="355600" indent="-342900">
              <a:tabLst>
                <a:tab pos="355600" algn="l"/>
              </a:tabLst>
            </a:pPr>
            <a:r>
              <a:rPr lang="ru-RU" sz="1600">
                <a:latin typeface="Verdana" pitchFamily="34" charset="0"/>
              </a:rPr>
              <a:t>документов</a:t>
            </a:r>
          </a:p>
          <a:p>
            <a:pPr marL="355600" indent="-342900">
              <a:spcBef>
                <a:spcPts val="388"/>
              </a:spcBef>
              <a:buClr>
                <a:srgbClr val="CC0000"/>
              </a:buClr>
              <a:buFontTx/>
              <a:buAutoNum type="arabicPeriod" startAt="13"/>
              <a:tabLst>
                <a:tab pos="355600" algn="l"/>
              </a:tabLst>
            </a:pPr>
            <a:r>
              <a:rPr lang="ru-RU" sz="1600">
                <a:latin typeface="Verdana" pitchFamily="34" charset="0"/>
              </a:rPr>
              <a:t>Информирует пользователя об ошибках</a:t>
            </a:r>
          </a:p>
          <a:p>
            <a:pPr marL="355600" indent="-342900">
              <a:tabLst>
                <a:tab pos="355600" algn="l"/>
              </a:tabLst>
            </a:pPr>
            <a:r>
              <a:rPr lang="ru-RU" sz="1600">
                <a:latin typeface="Verdana" pitchFamily="34" charset="0"/>
              </a:rPr>
              <a:t>доставки и замечаниях торговых сетей к EDI-</a:t>
            </a:r>
          </a:p>
          <a:p>
            <a:pPr marL="355600" indent="-342900">
              <a:tabLst>
                <a:tab pos="355600" algn="l"/>
              </a:tabLst>
            </a:pPr>
            <a:r>
              <a:rPr lang="ru-RU" sz="1600">
                <a:latin typeface="Verdana" pitchFamily="34" charset="0"/>
              </a:rPr>
              <a:t>документам и позволяет их исправить и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object 2"/>
          <p:cNvSpPr>
            <a:spLocks/>
          </p:cNvSpPr>
          <p:nvPr/>
        </p:nvSpPr>
        <p:spPr bwMode="auto">
          <a:xfrm>
            <a:off x="0" y="4808538"/>
            <a:ext cx="11522075" cy="16716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71828"/>
              </a:cxn>
              <a:cxn ang="0">
                <a:pos x="11521439" y="1671828"/>
              </a:cxn>
              <a:cxn ang="0">
                <a:pos x="11521439" y="0"/>
              </a:cxn>
              <a:cxn ang="0">
                <a:pos x="0" y="0"/>
              </a:cxn>
            </a:cxnLst>
            <a:rect l="0" t="0" r="r" b="b"/>
            <a:pathLst>
              <a:path w="11521440" h="1671954">
                <a:moveTo>
                  <a:pt x="0" y="0"/>
                </a:moveTo>
                <a:lnTo>
                  <a:pt x="0" y="1671828"/>
                </a:lnTo>
                <a:lnTo>
                  <a:pt x="11521439" y="1671828"/>
                </a:lnTo>
                <a:lnTo>
                  <a:pt x="1152143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96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6650" y="422275"/>
            <a:ext cx="6553200" cy="409575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sz="2600" smtClean="0">
                <a:latin typeface="Verdana" pitchFamily="34" charset="0"/>
              </a:rPr>
              <a:t>Цепочки документов в EDI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347913" y="1077913"/>
          <a:ext cx="6662737" cy="3186112"/>
        </p:xfrm>
        <a:graphic>
          <a:graphicData uri="http://schemas.openxmlformats.org/drawingml/2006/table">
            <a:tbl>
              <a:tblPr/>
              <a:tblGrid>
                <a:gridCol w="965200"/>
                <a:gridCol w="942975"/>
                <a:gridCol w="944562"/>
                <a:gridCol w="944563"/>
                <a:gridCol w="947737"/>
                <a:gridCol w="950913"/>
                <a:gridCol w="966787"/>
              </a:tblGrid>
              <a:tr h="269875">
                <a:tc gridSpan="6">
                  <a:txBody>
                    <a:bodyPr/>
                    <a:lstStyle/>
                    <a:p>
                      <a:pPr marL="222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Цепочки документов</a:t>
                      </a:r>
                    </a:p>
                  </a:txBody>
                  <a:tcPr marL="0" marR="0" marT="52069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D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2698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ORDER</a:t>
                      </a:r>
                    </a:p>
                  </a:txBody>
                  <a:tcPr marL="0" marR="0" marT="57785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ORDERSP</a:t>
                      </a:r>
                    </a:p>
                  </a:txBody>
                  <a:tcPr marL="0" marR="0" marT="57785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DESADV</a:t>
                      </a:r>
                    </a:p>
                  </a:txBody>
                  <a:tcPr marL="0" marR="0" marT="57785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УПД</a:t>
                      </a:r>
                    </a:p>
                  </a:txBody>
                  <a:tcPr marL="0" marR="0" marT="55880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RECADV</a:t>
                      </a:r>
                    </a:p>
                  </a:txBody>
                  <a:tcPr marL="0" marR="0" marT="55880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УКД</a:t>
                      </a:r>
                    </a:p>
                  </a:txBody>
                  <a:tcPr marL="0" marR="0" marT="64135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2698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ORDER</a:t>
                      </a:r>
                    </a:p>
                  </a:txBody>
                  <a:tcPr marL="0" marR="0" marT="50800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ORDERSP</a:t>
                      </a:r>
                    </a:p>
                  </a:txBody>
                  <a:tcPr marL="0" marR="0" marT="50800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DESADV</a:t>
                      </a:r>
                    </a:p>
                  </a:txBody>
                  <a:tcPr marL="0" marR="0" marT="50800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  <a:tc>
                  <a:txBody>
                    <a:bodyPr/>
                    <a:lstStyle/>
                    <a:p>
                      <a:pPr marL="222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RECADV</a:t>
                      </a:r>
                    </a:p>
                  </a:txBody>
                  <a:tcPr marL="0" marR="0" marT="50800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УПД</a:t>
                      </a:r>
                    </a:p>
                  </a:txBody>
                  <a:tcPr marL="0" marR="0" marT="49530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2698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ORDER</a:t>
                      </a:r>
                    </a:p>
                  </a:txBody>
                  <a:tcPr marL="0" marR="0" marT="70485" marB="0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ORDERSP</a:t>
                      </a:r>
                    </a:p>
                  </a:txBody>
                  <a:tcPr marL="0" marR="0" marT="70485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DESADV</a:t>
                      </a:r>
                    </a:p>
                  </a:txBody>
                  <a:tcPr marL="0" marR="0" marT="70485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  <a:tc>
                  <a:txBody>
                    <a:bodyPr/>
                    <a:lstStyle/>
                    <a:p>
                      <a:pPr marL="222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RECADV</a:t>
                      </a:r>
                    </a:p>
                  </a:txBody>
                  <a:tcPr marL="0" marR="0" marT="70485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938">
                <a:tc>
                  <a:txBody>
                    <a:bodyPr/>
                    <a:lstStyle/>
                    <a:p>
                      <a:pPr marL="2698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ORDER</a:t>
                      </a:r>
                    </a:p>
                  </a:txBody>
                  <a:tcPr marL="0" marR="0" marT="51435" marB="0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ORDERSP</a:t>
                      </a:r>
                    </a:p>
                  </a:txBody>
                  <a:tcPr marL="0" marR="0" marT="51435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УПД</a:t>
                      </a:r>
                    </a:p>
                  </a:txBody>
                  <a:tcPr marL="0" marR="0" marT="50165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RECADV</a:t>
                      </a:r>
                    </a:p>
                  </a:txBody>
                  <a:tcPr marL="0" marR="0" marT="50165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УКД</a:t>
                      </a:r>
                    </a:p>
                  </a:txBody>
                  <a:tcPr marL="0" marR="0" marT="53975" marB="0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2698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ORDER</a:t>
                      </a:r>
                    </a:p>
                  </a:txBody>
                  <a:tcPr marL="0" marR="0" marT="51435" marB="0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ORDERSP</a:t>
                      </a:r>
                    </a:p>
                  </a:txBody>
                  <a:tcPr marL="0" marR="0" marT="51435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DESADV</a:t>
                      </a:r>
                    </a:p>
                  </a:txBody>
                  <a:tcPr marL="0" marR="0" marT="51435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УПД</a:t>
                      </a:r>
                    </a:p>
                  </a:txBody>
                  <a:tcPr marL="0" marR="0" marT="49530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УКД</a:t>
                      </a:r>
                    </a:p>
                  </a:txBody>
                  <a:tcPr marL="0" marR="0" marT="69215" marB="0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2698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ORDER</a:t>
                      </a:r>
                    </a:p>
                  </a:txBody>
                  <a:tcPr marL="0" marR="0" marT="50800" marB="0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ORDERSP</a:t>
                      </a:r>
                    </a:p>
                  </a:txBody>
                  <a:tcPr marL="0" marR="0" marT="50800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DESADV</a:t>
                      </a:r>
                    </a:p>
                  </a:txBody>
                  <a:tcPr marL="0" marR="0" marT="50800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2698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ORDER</a:t>
                      </a:r>
                    </a:p>
                  </a:txBody>
                  <a:tcPr marL="0" marR="0" marT="52069" marB="0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DESADV</a:t>
                      </a:r>
                    </a:p>
                  </a:txBody>
                  <a:tcPr marL="0" marR="0" marT="52069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  <a:tc>
                  <a:txBody>
                    <a:bodyPr/>
                    <a:lstStyle/>
                    <a:p>
                      <a:pPr marL="222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RECADV</a:t>
                      </a:r>
                    </a:p>
                  </a:txBody>
                  <a:tcPr marL="0" marR="0" marT="52069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УПД</a:t>
                      </a:r>
                    </a:p>
                  </a:txBody>
                  <a:tcPr marL="0" marR="0" marT="50165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113">
                <a:tc>
                  <a:txBody>
                    <a:bodyPr/>
                    <a:lstStyle/>
                    <a:p>
                      <a:pPr marL="2698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ORDER</a:t>
                      </a:r>
                    </a:p>
                  </a:txBody>
                  <a:tcPr marL="0" marR="0" marT="52069" marB="0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DESADV</a:t>
                      </a:r>
                    </a:p>
                  </a:txBody>
                  <a:tcPr marL="0" marR="0" marT="52069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  <a:tc>
                  <a:txBody>
                    <a:bodyPr/>
                    <a:lstStyle/>
                    <a:p>
                      <a:pPr marL="222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RECADV</a:t>
                      </a:r>
                    </a:p>
                  </a:txBody>
                  <a:tcPr marL="0" marR="0" marT="52069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525">
                <a:tc>
                  <a:txBody>
                    <a:bodyPr/>
                    <a:lstStyle/>
                    <a:p>
                      <a:pPr marL="279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ORDER</a:t>
                      </a:r>
                    </a:p>
                  </a:txBody>
                  <a:tcPr marL="0" marR="0" marT="50800" marB="0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DESADV</a:t>
                      </a:r>
                    </a:p>
                  </a:txBody>
                  <a:tcPr marL="0" marR="0" marT="50800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875">
                <a:tc>
                  <a:txBody>
                    <a:bodyPr/>
                    <a:lstStyle/>
                    <a:p>
                      <a:pPr marL="2698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ORDER</a:t>
                      </a:r>
                    </a:p>
                  </a:txBody>
                  <a:tcPr marL="0" marR="0" marT="52705" marB="0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УПД</a:t>
                      </a:r>
                    </a:p>
                  </a:txBody>
                  <a:tcPr marL="0" marR="0" marT="51435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УКД</a:t>
                      </a:r>
                    </a:p>
                  </a:txBody>
                  <a:tcPr marL="0" marR="0" marT="59055" marB="0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2698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ORDER</a:t>
                      </a:r>
                    </a:p>
                  </a:txBody>
                  <a:tcPr marL="0" marR="0" marT="52069" marB="0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УПД</a:t>
                      </a:r>
                    </a:p>
                  </a:txBody>
                  <a:tcPr marL="0" marR="0" marT="50800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RECADV</a:t>
                      </a:r>
                    </a:p>
                  </a:txBody>
                  <a:tcPr marL="0" marR="0" marT="50800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УКД</a:t>
                      </a:r>
                    </a:p>
                  </a:txBody>
                  <a:tcPr marL="0" marR="0" marT="62230" marB="0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73063" y="5008563"/>
            <a:ext cx="5367337" cy="1196975"/>
          </a:xfrm>
          <a:prstGeom prst="rect">
            <a:avLst/>
          </a:prstGeom>
        </p:spPr>
        <p:txBody>
          <a:bodyPr lIns="0" tIns="61594" rIns="0" bIns="0">
            <a:spAutoFit/>
          </a:bodyPr>
          <a:lstStyle/>
          <a:p>
            <a:pPr marL="355600" indent="-342900">
              <a:spcBef>
                <a:spcPts val="488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1600">
                <a:latin typeface="Verdana" pitchFamily="34" charset="0"/>
              </a:rPr>
              <a:t>ORDER – заказ (входящий)</a:t>
            </a:r>
          </a:p>
          <a:p>
            <a:pPr marL="355600" indent="-342900">
              <a:spcBef>
                <a:spcPts val="388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1600">
                <a:latin typeface="Verdana" pitchFamily="34" charset="0"/>
              </a:rPr>
              <a:t>ORDERSP – подтверждение заказа (исходящий)</a:t>
            </a:r>
          </a:p>
          <a:p>
            <a:pPr marL="355600" indent="-342900">
              <a:spcBef>
                <a:spcPts val="388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1600">
                <a:latin typeface="Verdana" pitchFamily="34" charset="0"/>
              </a:rPr>
              <a:t>DESADV – уведомление об отгрузке (исходящий)</a:t>
            </a:r>
          </a:p>
          <a:p>
            <a:pPr marL="355600" indent="-342900">
              <a:spcBef>
                <a:spcPts val="388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1600">
                <a:latin typeface="Verdana" pitchFamily="34" charset="0"/>
              </a:rPr>
              <a:t>RECADV – уведомление о приемке (входящий)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7075" y="1600200"/>
            <a:ext cx="1365250" cy="239713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400" spc="-5" dirty="0">
                <a:solidFill>
                  <a:srgbClr val="369900"/>
                </a:solidFill>
                <a:latin typeface="Microsoft Sans Serif"/>
                <a:cs typeface="Microsoft Sans Serif"/>
              </a:rPr>
              <a:t>Стандартные</a:t>
            </a:r>
            <a:r>
              <a:rPr sz="1400" spc="-75" dirty="0">
                <a:solidFill>
                  <a:srgbClr val="36990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369900"/>
                </a:solidFill>
                <a:latin typeface="Microsoft Sans Serif"/>
                <a:cs typeface="Microsoft Sans Serif"/>
              </a:rPr>
              <a:t>→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40051" name="object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1512888"/>
            <a:ext cx="139700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052" name="object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3725" y="3016250"/>
            <a:ext cx="112713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053" name="object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2138" y="2622550"/>
            <a:ext cx="138112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054" name="object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18600" y="3752850"/>
            <a:ext cx="9128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055" name="object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0700" y="3221038"/>
            <a:ext cx="7747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056" name="object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74150" y="4025900"/>
            <a:ext cx="10017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057" name="object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12125" y="2919413"/>
            <a:ext cx="962025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058" name="object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166350" y="3749675"/>
            <a:ext cx="60483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059" name="object 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334375" y="1069975"/>
            <a:ext cx="86677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060" name="object 1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145588" y="2212975"/>
            <a:ext cx="915987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bject 17"/>
          <p:cNvSpPr txBox="1"/>
          <p:nvPr/>
        </p:nvSpPr>
        <p:spPr>
          <a:xfrm>
            <a:off x="5840413" y="5054600"/>
            <a:ext cx="5357812" cy="1049338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55600" indent="-342900">
              <a:spcBef>
                <a:spcPts val="100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1600">
                <a:latin typeface="Verdana" pitchFamily="34" charset="0"/>
              </a:rPr>
              <a:t>УПД – Универсальный передаточный документ с  ЭП (исходящий)</a:t>
            </a:r>
          </a:p>
          <a:p>
            <a:pPr marL="355600" indent="-342900">
              <a:spcBef>
                <a:spcPts val="388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1600">
                <a:latin typeface="Verdana" pitchFamily="34" charset="0"/>
              </a:rPr>
              <a:t>УКД – Универсальный корректировочный  документ с ЭП (исходящий)</a:t>
            </a:r>
          </a:p>
        </p:txBody>
      </p:sp>
      <p:grpSp>
        <p:nvGrpSpPr>
          <p:cNvPr id="40062" name="object 18"/>
          <p:cNvGrpSpPr>
            <a:grpSpLocks/>
          </p:cNvGrpSpPr>
          <p:nvPr/>
        </p:nvGrpSpPr>
        <p:grpSpPr bwMode="auto">
          <a:xfrm>
            <a:off x="349250" y="3241675"/>
            <a:ext cx="1773238" cy="1382713"/>
            <a:chOff x="109728" y="3240023"/>
            <a:chExt cx="1772920" cy="1382395"/>
          </a:xfrm>
        </p:grpSpPr>
        <p:sp>
          <p:nvSpPr>
            <p:cNvPr id="40064" name="object 19"/>
            <p:cNvSpPr>
              <a:spLocks/>
            </p:cNvSpPr>
            <p:nvPr/>
          </p:nvSpPr>
          <p:spPr bwMode="auto">
            <a:xfrm>
              <a:off x="131826" y="3262121"/>
              <a:ext cx="1728470" cy="1338580"/>
            </a:xfrm>
            <a:custGeom>
              <a:avLst/>
              <a:gdLst/>
              <a:ahLst/>
              <a:cxnLst>
                <a:cxn ang="0">
                  <a:pos x="1505204" y="0"/>
                </a:cxn>
                <a:cxn ang="0">
                  <a:pos x="223012" y="0"/>
                </a:cxn>
                <a:cxn ang="0">
                  <a:pos x="178067" y="4529"/>
                </a:cxn>
                <a:cxn ang="0">
                  <a:pos x="136206" y="17522"/>
                </a:cxn>
                <a:cxn ang="0">
                  <a:pos x="98324" y="38080"/>
                </a:cxn>
                <a:cxn ang="0">
                  <a:pos x="65319" y="65309"/>
                </a:cxn>
                <a:cxn ang="0">
                  <a:pos x="38087" y="98313"/>
                </a:cxn>
                <a:cxn ang="0">
                  <a:pos x="17525" y="136195"/>
                </a:cxn>
                <a:cxn ang="0">
                  <a:pos x="4530" y="178060"/>
                </a:cxn>
                <a:cxn ang="0">
                  <a:pos x="0" y="223012"/>
                </a:cxn>
                <a:cxn ang="0">
                  <a:pos x="0" y="1115059"/>
                </a:cxn>
                <a:cxn ang="0">
                  <a:pos x="4530" y="1160011"/>
                </a:cxn>
                <a:cxn ang="0">
                  <a:pos x="17525" y="1201876"/>
                </a:cxn>
                <a:cxn ang="0">
                  <a:pos x="38087" y="1239758"/>
                </a:cxn>
                <a:cxn ang="0">
                  <a:pos x="65319" y="1272762"/>
                </a:cxn>
                <a:cxn ang="0">
                  <a:pos x="98324" y="1299991"/>
                </a:cxn>
                <a:cxn ang="0">
                  <a:pos x="136206" y="1320549"/>
                </a:cxn>
                <a:cxn ang="0">
                  <a:pos x="178067" y="1333542"/>
                </a:cxn>
                <a:cxn ang="0">
                  <a:pos x="223012" y="1338071"/>
                </a:cxn>
                <a:cxn ang="0">
                  <a:pos x="1505204" y="1338071"/>
                </a:cxn>
                <a:cxn ang="0">
                  <a:pos x="1550155" y="1333542"/>
                </a:cxn>
                <a:cxn ang="0">
                  <a:pos x="1592020" y="1320549"/>
                </a:cxn>
                <a:cxn ang="0">
                  <a:pos x="1629902" y="1299991"/>
                </a:cxn>
                <a:cxn ang="0">
                  <a:pos x="1662906" y="1272762"/>
                </a:cxn>
                <a:cxn ang="0">
                  <a:pos x="1690135" y="1239758"/>
                </a:cxn>
                <a:cxn ang="0">
                  <a:pos x="1710693" y="1201876"/>
                </a:cxn>
                <a:cxn ang="0">
                  <a:pos x="1723686" y="1160011"/>
                </a:cxn>
                <a:cxn ang="0">
                  <a:pos x="1728216" y="1115059"/>
                </a:cxn>
                <a:cxn ang="0">
                  <a:pos x="1728216" y="223012"/>
                </a:cxn>
                <a:cxn ang="0">
                  <a:pos x="1723686" y="178060"/>
                </a:cxn>
                <a:cxn ang="0">
                  <a:pos x="1710693" y="136195"/>
                </a:cxn>
                <a:cxn ang="0">
                  <a:pos x="1690135" y="98313"/>
                </a:cxn>
                <a:cxn ang="0">
                  <a:pos x="1662906" y="65309"/>
                </a:cxn>
                <a:cxn ang="0">
                  <a:pos x="1629902" y="38080"/>
                </a:cxn>
                <a:cxn ang="0">
                  <a:pos x="1592020" y="17522"/>
                </a:cxn>
                <a:cxn ang="0">
                  <a:pos x="1550155" y="4529"/>
                </a:cxn>
                <a:cxn ang="0">
                  <a:pos x="1505204" y="0"/>
                </a:cxn>
              </a:cxnLst>
              <a:rect l="0" t="0" r="r" b="b"/>
              <a:pathLst>
                <a:path w="1728470" h="1338579">
                  <a:moveTo>
                    <a:pt x="1505204" y="0"/>
                  </a:moveTo>
                  <a:lnTo>
                    <a:pt x="223012" y="0"/>
                  </a:lnTo>
                  <a:lnTo>
                    <a:pt x="178067" y="4529"/>
                  </a:lnTo>
                  <a:lnTo>
                    <a:pt x="136206" y="17522"/>
                  </a:lnTo>
                  <a:lnTo>
                    <a:pt x="98324" y="38080"/>
                  </a:lnTo>
                  <a:lnTo>
                    <a:pt x="65319" y="65309"/>
                  </a:lnTo>
                  <a:lnTo>
                    <a:pt x="38087" y="98313"/>
                  </a:lnTo>
                  <a:lnTo>
                    <a:pt x="17525" y="136195"/>
                  </a:lnTo>
                  <a:lnTo>
                    <a:pt x="4530" y="178060"/>
                  </a:lnTo>
                  <a:lnTo>
                    <a:pt x="0" y="223012"/>
                  </a:lnTo>
                  <a:lnTo>
                    <a:pt x="0" y="1115059"/>
                  </a:lnTo>
                  <a:lnTo>
                    <a:pt x="4530" y="1160011"/>
                  </a:lnTo>
                  <a:lnTo>
                    <a:pt x="17525" y="1201876"/>
                  </a:lnTo>
                  <a:lnTo>
                    <a:pt x="38087" y="1239758"/>
                  </a:lnTo>
                  <a:lnTo>
                    <a:pt x="65319" y="1272762"/>
                  </a:lnTo>
                  <a:lnTo>
                    <a:pt x="98324" y="1299991"/>
                  </a:lnTo>
                  <a:lnTo>
                    <a:pt x="136206" y="1320549"/>
                  </a:lnTo>
                  <a:lnTo>
                    <a:pt x="178067" y="1333542"/>
                  </a:lnTo>
                  <a:lnTo>
                    <a:pt x="223012" y="1338071"/>
                  </a:lnTo>
                  <a:lnTo>
                    <a:pt x="1505204" y="1338071"/>
                  </a:lnTo>
                  <a:lnTo>
                    <a:pt x="1550155" y="1333542"/>
                  </a:lnTo>
                  <a:lnTo>
                    <a:pt x="1592020" y="1320549"/>
                  </a:lnTo>
                  <a:lnTo>
                    <a:pt x="1629902" y="1299991"/>
                  </a:lnTo>
                  <a:lnTo>
                    <a:pt x="1662906" y="1272762"/>
                  </a:lnTo>
                  <a:lnTo>
                    <a:pt x="1690135" y="1239758"/>
                  </a:lnTo>
                  <a:lnTo>
                    <a:pt x="1710693" y="1201876"/>
                  </a:lnTo>
                  <a:lnTo>
                    <a:pt x="1723686" y="1160011"/>
                  </a:lnTo>
                  <a:lnTo>
                    <a:pt x="1728216" y="1115059"/>
                  </a:lnTo>
                  <a:lnTo>
                    <a:pt x="1728216" y="223012"/>
                  </a:lnTo>
                  <a:lnTo>
                    <a:pt x="1723686" y="178060"/>
                  </a:lnTo>
                  <a:lnTo>
                    <a:pt x="1710693" y="136195"/>
                  </a:lnTo>
                  <a:lnTo>
                    <a:pt x="1690135" y="98313"/>
                  </a:lnTo>
                  <a:lnTo>
                    <a:pt x="1662906" y="65309"/>
                  </a:lnTo>
                  <a:lnTo>
                    <a:pt x="1629902" y="38080"/>
                  </a:lnTo>
                  <a:lnTo>
                    <a:pt x="1592020" y="17522"/>
                  </a:lnTo>
                  <a:lnTo>
                    <a:pt x="1550155" y="4529"/>
                  </a:lnTo>
                  <a:lnTo>
                    <a:pt x="1505204" y="0"/>
                  </a:lnTo>
                  <a:close/>
                </a:path>
              </a:pathLst>
            </a:custGeom>
            <a:solidFill>
              <a:srgbClr val="F8E283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0065" name="object 20"/>
            <p:cNvSpPr>
              <a:spLocks/>
            </p:cNvSpPr>
            <p:nvPr/>
          </p:nvSpPr>
          <p:spPr bwMode="auto">
            <a:xfrm>
              <a:off x="131826" y="3262121"/>
              <a:ext cx="1728470" cy="1338580"/>
            </a:xfrm>
            <a:custGeom>
              <a:avLst/>
              <a:gdLst/>
              <a:ahLst/>
              <a:cxnLst>
                <a:cxn ang="0">
                  <a:pos x="0" y="223012"/>
                </a:cxn>
                <a:cxn ang="0">
                  <a:pos x="4530" y="178060"/>
                </a:cxn>
                <a:cxn ang="0">
                  <a:pos x="17525" y="136195"/>
                </a:cxn>
                <a:cxn ang="0">
                  <a:pos x="38087" y="98313"/>
                </a:cxn>
                <a:cxn ang="0">
                  <a:pos x="65319" y="65309"/>
                </a:cxn>
                <a:cxn ang="0">
                  <a:pos x="98324" y="38080"/>
                </a:cxn>
                <a:cxn ang="0">
                  <a:pos x="136206" y="17522"/>
                </a:cxn>
                <a:cxn ang="0">
                  <a:pos x="178067" y="4529"/>
                </a:cxn>
                <a:cxn ang="0">
                  <a:pos x="223012" y="0"/>
                </a:cxn>
                <a:cxn ang="0">
                  <a:pos x="1505204" y="0"/>
                </a:cxn>
                <a:cxn ang="0">
                  <a:pos x="1550155" y="4529"/>
                </a:cxn>
                <a:cxn ang="0">
                  <a:pos x="1592020" y="17522"/>
                </a:cxn>
                <a:cxn ang="0">
                  <a:pos x="1629902" y="38080"/>
                </a:cxn>
                <a:cxn ang="0">
                  <a:pos x="1662906" y="65309"/>
                </a:cxn>
                <a:cxn ang="0">
                  <a:pos x="1690135" y="98313"/>
                </a:cxn>
                <a:cxn ang="0">
                  <a:pos x="1710693" y="136195"/>
                </a:cxn>
                <a:cxn ang="0">
                  <a:pos x="1723686" y="178060"/>
                </a:cxn>
                <a:cxn ang="0">
                  <a:pos x="1728216" y="223012"/>
                </a:cxn>
                <a:cxn ang="0">
                  <a:pos x="1728216" y="1115059"/>
                </a:cxn>
                <a:cxn ang="0">
                  <a:pos x="1723686" y="1160011"/>
                </a:cxn>
                <a:cxn ang="0">
                  <a:pos x="1710693" y="1201876"/>
                </a:cxn>
                <a:cxn ang="0">
                  <a:pos x="1690135" y="1239758"/>
                </a:cxn>
                <a:cxn ang="0">
                  <a:pos x="1662906" y="1272762"/>
                </a:cxn>
                <a:cxn ang="0">
                  <a:pos x="1629902" y="1299991"/>
                </a:cxn>
                <a:cxn ang="0">
                  <a:pos x="1592020" y="1320549"/>
                </a:cxn>
                <a:cxn ang="0">
                  <a:pos x="1550155" y="1333542"/>
                </a:cxn>
                <a:cxn ang="0">
                  <a:pos x="1505204" y="1338071"/>
                </a:cxn>
                <a:cxn ang="0">
                  <a:pos x="223012" y="1338071"/>
                </a:cxn>
                <a:cxn ang="0">
                  <a:pos x="178067" y="1333542"/>
                </a:cxn>
                <a:cxn ang="0">
                  <a:pos x="136206" y="1320549"/>
                </a:cxn>
                <a:cxn ang="0">
                  <a:pos x="98324" y="1299991"/>
                </a:cxn>
                <a:cxn ang="0">
                  <a:pos x="65319" y="1272762"/>
                </a:cxn>
                <a:cxn ang="0">
                  <a:pos x="38087" y="1239758"/>
                </a:cxn>
                <a:cxn ang="0">
                  <a:pos x="17525" y="1201876"/>
                </a:cxn>
                <a:cxn ang="0">
                  <a:pos x="4530" y="1160011"/>
                </a:cxn>
                <a:cxn ang="0">
                  <a:pos x="0" y="1115059"/>
                </a:cxn>
                <a:cxn ang="0">
                  <a:pos x="0" y="223012"/>
                </a:cxn>
              </a:cxnLst>
              <a:rect l="0" t="0" r="r" b="b"/>
              <a:pathLst>
                <a:path w="1728470" h="1338579">
                  <a:moveTo>
                    <a:pt x="0" y="223012"/>
                  </a:moveTo>
                  <a:lnTo>
                    <a:pt x="4530" y="178060"/>
                  </a:lnTo>
                  <a:lnTo>
                    <a:pt x="17525" y="136195"/>
                  </a:lnTo>
                  <a:lnTo>
                    <a:pt x="38087" y="98313"/>
                  </a:lnTo>
                  <a:lnTo>
                    <a:pt x="65319" y="65309"/>
                  </a:lnTo>
                  <a:lnTo>
                    <a:pt x="98324" y="38080"/>
                  </a:lnTo>
                  <a:lnTo>
                    <a:pt x="136206" y="17522"/>
                  </a:lnTo>
                  <a:lnTo>
                    <a:pt x="178067" y="4529"/>
                  </a:lnTo>
                  <a:lnTo>
                    <a:pt x="223012" y="0"/>
                  </a:lnTo>
                  <a:lnTo>
                    <a:pt x="1505204" y="0"/>
                  </a:lnTo>
                  <a:lnTo>
                    <a:pt x="1550155" y="4529"/>
                  </a:lnTo>
                  <a:lnTo>
                    <a:pt x="1592020" y="17522"/>
                  </a:lnTo>
                  <a:lnTo>
                    <a:pt x="1629902" y="38080"/>
                  </a:lnTo>
                  <a:lnTo>
                    <a:pt x="1662906" y="65309"/>
                  </a:lnTo>
                  <a:lnTo>
                    <a:pt x="1690135" y="98313"/>
                  </a:lnTo>
                  <a:lnTo>
                    <a:pt x="1710693" y="136195"/>
                  </a:lnTo>
                  <a:lnTo>
                    <a:pt x="1723686" y="178060"/>
                  </a:lnTo>
                  <a:lnTo>
                    <a:pt x="1728216" y="223012"/>
                  </a:lnTo>
                  <a:lnTo>
                    <a:pt x="1728216" y="1115059"/>
                  </a:lnTo>
                  <a:lnTo>
                    <a:pt x="1723686" y="1160011"/>
                  </a:lnTo>
                  <a:lnTo>
                    <a:pt x="1710693" y="1201876"/>
                  </a:lnTo>
                  <a:lnTo>
                    <a:pt x="1690135" y="1239758"/>
                  </a:lnTo>
                  <a:lnTo>
                    <a:pt x="1662906" y="1272762"/>
                  </a:lnTo>
                  <a:lnTo>
                    <a:pt x="1629902" y="1299991"/>
                  </a:lnTo>
                  <a:lnTo>
                    <a:pt x="1592020" y="1320549"/>
                  </a:lnTo>
                  <a:lnTo>
                    <a:pt x="1550155" y="1333542"/>
                  </a:lnTo>
                  <a:lnTo>
                    <a:pt x="1505204" y="1338071"/>
                  </a:lnTo>
                  <a:lnTo>
                    <a:pt x="223012" y="1338071"/>
                  </a:lnTo>
                  <a:lnTo>
                    <a:pt x="178067" y="1333542"/>
                  </a:lnTo>
                  <a:lnTo>
                    <a:pt x="136206" y="1320549"/>
                  </a:lnTo>
                  <a:lnTo>
                    <a:pt x="98324" y="1299991"/>
                  </a:lnTo>
                  <a:lnTo>
                    <a:pt x="65319" y="1272762"/>
                  </a:lnTo>
                  <a:lnTo>
                    <a:pt x="38087" y="1239758"/>
                  </a:lnTo>
                  <a:lnTo>
                    <a:pt x="17525" y="1201876"/>
                  </a:lnTo>
                  <a:lnTo>
                    <a:pt x="4530" y="1160011"/>
                  </a:lnTo>
                  <a:lnTo>
                    <a:pt x="0" y="1115059"/>
                  </a:lnTo>
                  <a:lnTo>
                    <a:pt x="0" y="223012"/>
                  </a:lnTo>
                  <a:close/>
                </a:path>
              </a:pathLst>
            </a:custGeom>
            <a:noFill/>
            <a:ln w="44196">
              <a:solidFill>
                <a:srgbClr val="CC33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96850" y="2784475"/>
            <a:ext cx="1616075" cy="1693863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446088">
              <a:spcBef>
                <a:spcPts val="100"/>
              </a:spcBef>
            </a:pPr>
            <a:r>
              <a:rPr lang="ru-RU" sz="140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Остальные →</a:t>
            </a:r>
            <a:endParaRPr lang="ru-RU" sz="1400">
              <a:latin typeface="Microsoft Sans Serif" pitchFamily="34" charset="0"/>
              <a:cs typeface="Microsoft Sans Serif" pitchFamily="34" charset="0"/>
            </a:endParaRPr>
          </a:p>
          <a:p>
            <a:pPr marL="446088"/>
            <a:endParaRPr lang="ru-RU" sz="1500">
              <a:latin typeface="Microsoft Sans Serif" pitchFamily="34" charset="0"/>
              <a:cs typeface="Microsoft Sans Serif" pitchFamily="34" charset="0"/>
            </a:endParaRPr>
          </a:p>
          <a:p>
            <a:pPr marL="446088">
              <a:spcBef>
                <a:spcPts val="50"/>
              </a:spcBef>
            </a:pPr>
            <a:endParaRPr lang="ru-RU" sz="1700">
              <a:latin typeface="Microsoft Sans Serif" pitchFamily="34" charset="0"/>
              <a:cs typeface="Microsoft Sans Serif" pitchFamily="34" charset="0"/>
            </a:endParaRPr>
          </a:p>
          <a:p>
            <a:pPr marL="446088" algn="ctr"/>
            <a:r>
              <a:rPr lang="ru-RU" sz="2000">
                <a:latin typeface="Verdana" pitchFamily="34" charset="0"/>
              </a:rPr>
              <a:t>260+</a:t>
            </a:r>
          </a:p>
          <a:p>
            <a:pPr marL="446088" algn="ctr">
              <a:lnSpc>
                <a:spcPct val="110000"/>
              </a:lnSpc>
            </a:pPr>
            <a:r>
              <a:rPr lang="ru-RU" sz="2000">
                <a:latin typeface="Verdana" pitchFamily="34" charset="0"/>
              </a:rPr>
              <a:t>торговых  сетей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object 2"/>
          <p:cNvGrpSpPr>
            <a:grpSpLocks/>
          </p:cNvGrpSpPr>
          <p:nvPr/>
        </p:nvGrpSpPr>
        <p:grpSpPr bwMode="auto">
          <a:xfrm>
            <a:off x="1406525" y="1844675"/>
            <a:ext cx="8709025" cy="4635500"/>
            <a:chOff x="1406652" y="1844039"/>
            <a:chExt cx="8709660" cy="4636135"/>
          </a:xfrm>
        </p:grpSpPr>
        <p:pic>
          <p:nvPicPr>
            <p:cNvPr id="40987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06652" y="1844039"/>
              <a:ext cx="8709660" cy="4636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88" name="object 4"/>
            <p:cNvSpPr>
              <a:spLocks/>
            </p:cNvSpPr>
            <p:nvPr/>
          </p:nvSpPr>
          <p:spPr bwMode="auto">
            <a:xfrm>
              <a:off x="4608575" y="2811779"/>
              <a:ext cx="433070" cy="431800"/>
            </a:xfrm>
            <a:custGeom>
              <a:avLst/>
              <a:gdLst/>
              <a:ahLst/>
              <a:cxnLst>
                <a:cxn ang="0">
                  <a:pos x="216408" y="0"/>
                </a:cxn>
                <a:cxn ang="0">
                  <a:pos x="216408" y="107822"/>
                </a:cxn>
                <a:cxn ang="0">
                  <a:pos x="0" y="107822"/>
                </a:cxn>
                <a:cxn ang="0">
                  <a:pos x="0" y="323468"/>
                </a:cxn>
                <a:cxn ang="0">
                  <a:pos x="216408" y="323468"/>
                </a:cxn>
                <a:cxn ang="0">
                  <a:pos x="216408" y="431291"/>
                </a:cxn>
                <a:cxn ang="0">
                  <a:pos x="432815" y="215645"/>
                </a:cxn>
                <a:cxn ang="0">
                  <a:pos x="216408" y="0"/>
                </a:cxn>
              </a:cxnLst>
              <a:rect l="0" t="0" r="r" b="b"/>
              <a:pathLst>
                <a:path w="433070" h="431800">
                  <a:moveTo>
                    <a:pt x="216408" y="0"/>
                  </a:moveTo>
                  <a:lnTo>
                    <a:pt x="216408" y="107822"/>
                  </a:lnTo>
                  <a:lnTo>
                    <a:pt x="0" y="107822"/>
                  </a:lnTo>
                  <a:lnTo>
                    <a:pt x="0" y="323468"/>
                  </a:lnTo>
                  <a:lnTo>
                    <a:pt x="216408" y="323468"/>
                  </a:lnTo>
                  <a:lnTo>
                    <a:pt x="216408" y="431291"/>
                  </a:lnTo>
                  <a:lnTo>
                    <a:pt x="432815" y="215645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FFCC00">
                <a:alpha val="74901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0989" name="object 5"/>
            <p:cNvSpPr>
              <a:spLocks/>
            </p:cNvSpPr>
            <p:nvPr/>
          </p:nvSpPr>
          <p:spPr bwMode="auto">
            <a:xfrm>
              <a:off x="4608575" y="2811779"/>
              <a:ext cx="433070" cy="431800"/>
            </a:xfrm>
            <a:custGeom>
              <a:avLst/>
              <a:gdLst/>
              <a:ahLst/>
              <a:cxnLst>
                <a:cxn ang="0">
                  <a:pos x="0" y="107822"/>
                </a:cxn>
                <a:cxn ang="0">
                  <a:pos x="216408" y="107822"/>
                </a:cxn>
                <a:cxn ang="0">
                  <a:pos x="216408" y="0"/>
                </a:cxn>
                <a:cxn ang="0">
                  <a:pos x="432815" y="215645"/>
                </a:cxn>
                <a:cxn ang="0">
                  <a:pos x="216408" y="431291"/>
                </a:cxn>
                <a:cxn ang="0">
                  <a:pos x="216408" y="323468"/>
                </a:cxn>
                <a:cxn ang="0">
                  <a:pos x="0" y="323468"/>
                </a:cxn>
                <a:cxn ang="0">
                  <a:pos x="0" y="107822"/>
                </a:cxn>
              </a:cxnLst>
              <a:rect l="0" t="0" r="r" b="b"/>
              <a:pathLst>
                <a:path w="433070" h="431800">
                  <a:moveTo>
                    <a:pt x="0" y="107822"/>
                  </a:moveTo>
                  <a:lnTo>
                    <a:pt x="216408" y="107822"/>
                  </a:lnTo>
                  <a:lnTo>
                    <a:pt x="216408" y="0"/>
                  </a:lnTo>
                  <a:lnTo>
                    <a:pt x="432815" y="215645"/>
                  </a:lnTo>
                  <a:lnTo>
                    <a:pt x="216408" y="431291"/>
                  </a:lnTo>
                  <a:lnTo>
                    <a:pt x="216408" y="323468"/>
                  </a:lnTo>
                  <a:lnTo>
                    <a:pt x="0" y="323468"/>
                  </a:lnTo>
                  <a:lnTo>
                    <a:pt x="0" y="107822"/>
                  </a:lnTo>
                  <a:close/>
                </a:path>
              </a:pathLst>
            </a:custGeom>
            <a:noFill/>
            <a:ln w="9144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0990" name="object 6"/>
            <p:cNvSpPr>
              <a:spLocks/>
            </p:cNvSpPr>
            <p:nvPr/>
          </p:nvSpPr>
          <p:spPr bwMode="auto">
            <a:xfrm>
              <a:off x="4539996" y="3747516"/>
              <a:ext cx="434340" cy="433070"/>
            </a:xfrm>
            <a:custGeom>
              <a:avLst/>
              <a:gdLst/>
              <a:ahLst/>
              <a:cxnLst>
                <a:cxn ang="0">
                  <a:pos x="217169" y="0"/>
                </a:cxn>
                <a:cxn ang="0">
                  <a:pos x="217169" y="108203"/>
                </a:cxn>
                <a:cxn ang="0">
                  <a:pos x="0" y="108203"/>
                </a:cxn>
                <a:cxn ang="0">
                  <a:pos x="0" y="324611"/>
                </a:cxn>
                <a:cxn ang="0">
                  <a:pos x="217169" y="324611"/>
                </a:cxn>
                <a:cxn ang="0">
                  <a:pos x="217169" y="432815"/>
                </a:cxn>
                <a:cxn ang="0">
                  <a:pos x="434339" y="216407"/>
                </a:cxn>
                <a:cxn ang="0">
                  <a:pos x="217169" y="0"/>
                </a:cxn>
              </a:cxnLst>
              <a:rect l="0" t="0" r="r" b="b"/>
              <a:pathLst>
                <a:path w="434339" h="433070">
                  <a:moveTo>
                    <a:pt x="217169" y="0"/>
                  </a:moveTo>
                  <a:lnTo>
                    <a:pt x="217169" y="108203"/>
                  </a:lnTo>
                  <a:lnTo>
                    <a:pt x="0" y="108203"/>
                  </a:lnTo>
                  <a:lnTo>
                    <a:pt x="0" y="324611"/>
                  </a:lnTo>
                  <a:lnTo>
                    <a:pt x="217169" y="324611"/>
                  </a:lnTo>
                  <a:lnTo>
                    <a:pt x="217169" y="432815"/>
                  </a:lnTo>
                  <a:lnTo>
                    <a:pt x="434339" y="216407"/>
                  </a:lnTo>
                  <a:lnTo>
                    <a:pt x="217169" y="0"/>
                  </a:lnTo>
                  <a:close/>
                </a:path>
              </a:pathLst>
            </a:custGeom>
            <a:solidFill>
              <a:srgbClr val="FFCC00">
                <a:alpha val="74901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0991" name="object 7"/>
            <p:cNvSpPr>
              <a:spLocks/>
            </p:cNvSpPr>
            <p:nvPr/>
          </p:nvSpPr>
          <p:spPr bwMode="auto">
            <a:xfrm>
              <a:off x="4539996" y="3747516"/>
              <a:ext cx="434340" cy="433070"/>
            </a:xfrm>
            <a:custGeom>
              <a:avLst/>
              <a:gdLst/>
              <a:ahLst/>
              <a:cxnLst>
                <a:cxn ang="0">
                  <a:pos x="0" y="108203"/>
                </a:cxn>
                <a:cxn ang="0">
                  <a:pos x="217169" y="108203"/>
                </a:cxn>
                <a:cxn ang="0">
                  <a:pos x="217169" y="0"/>
                </a:cxn>
                <a:cxn ang="0">
                  <a:pos x="434339" y="216407"/>
                </a:cxn>
                <a:cxn ang="0">
                  <a:pos x="217169" y="432815"/>
                </a:cxn>
                <a:cxn ang="0">
                  <a:pos x="217169" y="324611"/>
                </a:cxn>
                <a:cxn ang="0">
                  <a:pos x="0" y="324611"/>
                </a:cxn>
                <a:cxn ang="0">
                  <a:pos x="0" y="108203"/>
                </a:cxn>
              </a:cxnLst>
              <a:rect l="0" t="0" r="r" b="b"/>
              <a:pathLst>
                <a:path w="434339" h="433070">
                  <a:moveTo>
                    <a:pt x="0" y="108203"/>
                  </a:moveTo>
                  <a:lnTo>
                    <a:pt x="217169" y="108203"/>
                  </a:lnTo>
                  <a:lnTo>
                    <a:pt x="217169" y="0"/>
                  </a:lnTo>
                  <a:lnTo>
                    <a:pt x="434339" y="216407"/>
                  </a:lnTo>
                  <a:lnTo>
                    <a:pt x="217169" y="432815"/>
                  </a:lnTo>
                  <a:lnTo>
                    <a:pt x="217169" y="324611"/>
                  </a:lnTo>
                  <a:lnTo>
                    <a:pt x="0" y="324611"/>
                  </a:lnTo>
                  <a:lnTo>
                    <a:pt x="0" y="108203"/>
                  </a:lnTo>
                  <a:close/>
                </a:path>
              </a:pathLst>
            </a:custGeom>
            <a:noFill/>
            <a:ln w="9144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92363" y="401638"/>
            <a:ext cx="6338887" cy="409575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sz="2600" smtClean="0">
                <a:latin typeface="Verdana" pitchFamily="34" charset="0"/>
              </a:rPr>
              <a:t>Поддержка работы с МЕТРО</a:t>
            </a: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373313" y="1077913"/>
          <a:ext cx="6653212" cy="541337"/>
        </p:xfrm>
        <a:graphic>
          <a:graphicData uri="http://schemas.openxmlformats.org/drawingml/2006/table">
            <a:tbl>
              <a:tblPr/>
              <a:tblGrid>
                <a:gridCol w="952500"/>
                <a:gridCol w="942975"/>
                <a:gridCol w="944562"/>
                <a:gridCol w="946150"/>
                <a:gridCol w="947738"/>
                <a:gridCol w="952500"/>
                <a:gridCol w="966787"/>
              </a:tblGrid>
              <a:tr h="274638">
                <a:tc gridSpan="6"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Цепочки документов</a:t>
                      </a:r>
                    </a:p>
                  </a:txBody>
                  <a:tcPr marL="0" marR="0" marT="52069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D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2682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ORDER</a:t>
                      </a:r>
                    </a:p>
                  </a:txBody>
                  <a:tcPr marL="0" marR="0" marT="53340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DESADV</a:t>
                      </a:r>
                    </a:p>
                  </a:txBody>
                  <a:tcPr marL="0" marR="0" marT="53340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RECADV</a:t>
                      </a:r>
                    </a:p>
                  </a:txBody>
                  <a:tcPr marL="0" marR="0" marT="54610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  <a:tc>
                  <a:txBody>
                    <a:bodyPr/>
                    <a:lstStyle/>
                    <a:p>
                      <a:pPr marL="223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INVOICE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56515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  <a:tc>
                  <a:txBody>
                    <a:bodyPr/>
                    <a:lstStyle/>
                    <a:p>
                      <a:pPr marL="158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УПД</a:t>
                      </a:r>
                    </a:p>
                  </a:txBody>
                  <a:tcPr marL="0" marR="0" marT="51435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УКД</a:t>
                      </a:r>
                    </a:p>
                  </a:txBody>
                  <a:tcPr marL="0" marR="0" marT="59690" marB="0" horzOverflow="overflow">
                    <a:lnL w="12700" cap="flat" cmpd="sng" algn="ctr">
                      <a:solidFill>
                        <a:srgbClr val="3D5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C4"/>
                    </a:solidFill>
                  </a:tcPr>
                </a:tc>
              </a:tr>
            </a:tbl>
          </a:graphicData>
        </a:graphic>
      </p:graphicFrame>
      <p:pic>
        <p:nvPicPr>
          <p:cNvPr id="40986" name="object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2038" y="1327150"/>
            <a:ext cx="10572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5500" y="376238"/>
            <a:ext cx="7931150" cy="454025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smtClean="0">
                <a:latin typeface="Verdana" pitchFamily="34" charset="0"/>
              </a:rPr>
              <a:t>Опыт использования сервиса 1С:EDI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6450" y="1573213"/>
            <a:ext cx="9671050" cy="4049712"/>
          </a:xfrm>
          <a:prstGeom prst="rect">
            <a:avLst/>
          </a:prstGeom>
        </p:spPr>
        <p:txBody>
          <a:bodyPr lIns="0" tIns="73660" rIns="0" bIns="0">
            <a:spAutoFit/>
          </a:bodyPr>
          <a:lstStyle/>
          <a:p>
            <a:pPr marL="300038" indent="-287338">
              <a:spcBef>
                <a:spcPts val="575"/>
              </a:spcBef>
              <a:buClr>
                <a:srgbClr val="CC0000"/>
              </a:buClr>
              <a:buFontTx/>
              <a:buChar char="•"/>
              <a:tabLst>
                <a:tab pos="300038" algn="l"/>
              </a:tabLst>
            </a:pPr>
            <a:r>
              <a:rPr lang="ru-RU" sz="2000">
                <a:latin typeface="Verdana" pitchFamily="34" charset="0"/>
              </a:rPr>
              <a:t>Сейчас сервис 1C:EDI используют 120+ организаций</a:t>
            </a:r>
          </a:p>
          <a:p>
            <a:pPr marL="300038" indent="-287338">
              <a:spcBef>
                <a:spcPts val="488"/>
              </a:spcBef>
              <a:buClr>
                <a:srgbClr val="CC0000"/>
              </a:buClr>
              <a:buFontTx/>
              <a:buChar char="•"/>
              <a:tabLst>
                <a:tab pos="300038" algn="l"/>
              </a:tabLst>
            </a:pPr>
            <a:r>
              <a:rPr lang="ru-RU" sz="2000">
                <a:latin typeface="Verdana" pitchFamily="34" charset="0"/>
              </a:rPr>
              <a:t>Поддержано 260+ торговых сетей</a:t>
            </a:r>
          </a:p>
          <a:p>
            <a:pPr marL="300038" indent="-287338">
              <a:spcBef>
                <a:spcPts val="13"/>
              </a:spcBef>
              <a:buClr>
                <a:srgbClr val="CC0000"/>
              </a:buClr>
              <a:buFont typeface="Verdana" pitchFamily="34" charset="0"/>
              <a:buChar char="•"/>
              <a:tabLst>
                <a:tab pos="300038" algn="l"/>
              </a:tabLst>
            </a:pPr>
            <a:endParaRPr lang="ru-RU" sz="2700">
              <a:latin typeface="Verdana" pitchFamily="34" charset="0"/>
            </a:endParaRPr>
          </a:p>
          <a:p>
            <a:pPr marL="300038" indent="-287338">
              <a:buClr>
                <a:srgbClr val="CC0000"/>
              </a:buClr>
              <a:buFontTx/>
              <a:buChar char="•"/>
              <a:tabLst>
                <a:tab pos="300038" algn="l"/>
              </a:tabLst>
            </a:pPr>
            <a:r>
              <a:rPr lang="ru-RU" sz="2000">
                <a:latin typeface="Verdana" pitchFamily="34" charset="0"/>
              </a:rPr>
              <a:t>В месяц через нас проходит</a:t>
            </a:r>
          </a:p>
          <a:p>
            <a:pPr marL="700088" lvl="1" indent="-230188">
              <a:spcBef>
                <a:spcPts val="488"/>
              </a:spcBef>
              <a:buClr>
                <a:srgbClr val="CC0000"/>
              </a:buClr>
              <a:buFontTx/>
              <a:buChar char="•"/>
              <a:tabLst>
                <a:tab pos="300038" algn="l"/>
              </a:tabLst>
            </a:pPr>
            <a:r>
              <a:rPr lang="ru-RU" sz="2000">
                <a:latin typeface="Verdana" pitchFamily="34" charset="0"/>
              </a:rPr>
              <a:t>310+ тыс. входящих документов</a:t>
            </a:r>
          </a:p>
          <a:p>
            <a:pPr marL="700088" lvl="1" indent="-230188">
              <a:spcBef>
                <a:spcPts val="475"/>
              </a:spcBef>
              <a:buClr>
                <a:srgbClr val="CC0000"/>
              </a:buClr>
              <a:buFontTx/>
              <a:buChar char="•"/>
              <a:tabLst>
                <a:tab pos="300038" algn="l"/>
              </a:tabLst>
            </a:pPr>
            <a:r>
              <a:rPr lang="ru-RU" sz="2000">
                <a:latin typeface="Verdana" pitchFamily="34" charset="0"/>
              </a:rPr>
              <a:t>43,5 тыс. исходящих документов</a:t>
            </a:r>
          </a:p>
          <a:p>
            <a:pPr marL="700088" lvl="1" indent="-230188">
              <a:spcBef>
                <a:spcPts val="475"/>
              </a:spcBef>
              <a:buClr>
                <a:srgbClr val="CC0000"/>
              </a:buClr>
              <a:buFontTx/>
              <a:buChar char="•"/>
              <a:tabLst>
                <a:tab pos="300038" algn="l"/>
              </a:tabLst>
            </a:pPr>
            <a:r>
              <a:rPr lang="ru-RU" sz="2000">
                <a:latin typeface="Verdana" pitchFamily="34" charset="0"/>
              </a:rPr>
              <a:t>в том числе и юридически значимых</a:t>
            </a:r>
          </a:p>
          <a:p>
            <a:pPr marL="700088" lvl="1" indent="-230188">
              <a:spcBef>
                <a:spcPts val="25"/>
              </a:spcBef>
              <a:buClr>
                <a:srgbClr val="CC0000"/>
              </a:buClr>
              <a:buFont typeface="Verdana" pitchFamily="34" charset="0"/>
              <a:buChar char="•"/>
              <a:tabLst>
                <a:tab pos="300038" algn="l"/>
              </a:tabLst>
            </a:pPr>
            <a:endParaRPr lang="ru-RU" sz="2700">
              <a:latin typeface="Verdana" pitchFamily="34" charset="0"/>
            </a:endParaRPr>
          </a:p>
          <a:p>
            <a:pPr marL="300038" indent="-287338">
              <a:buClr>
                <a:srgbClr val="CC0000"/>
              </a:buClr>
              <a:buFontTx/>
              <a:buChar char="•"/>
              <a:tabLst>
                <a:tab pos="300038" algn="l"/>
              </a:tabLst>
            </a:pPr>
            <a:r>
              <a:rPr lang="ru-RU" sz="2000">
                <a:latin typeface="Verdana" pitchFamily="34" charset="0"/>
              </a:rPr>
              <a:t>Есть клиенты, которые в некоторые дни обрабатывают более 800 заказов</a:t>
            </a:r>
          </a:p>
          <a:p>
            <a:pPr marL="300038" indent="-287338">
              <a:spcBef>
                <a:spcPts val="13"/>
              </a:spcBef>
              <a:buClr>
                <a:srgbClr val="CC0000"/>
              </a:buClr>
              <a:buFont typeface="Verdana" pitchFamily="34" charset="0"/>
              <a:buChar char="•"/>
              <a:tabLst>
                <a:tab pos="300038" algn="l"/>
              </a:tabLst>
            </a:pPr>
            <a:endParaRPr lang="ru-RU" sz="2700">
              <a:latin typeface="Verdana" pitchFamily="34" charset="0"/>
            </a:endParaRPr>
          </a:p>
          <a:p>
            <a:pPr marL="300038" indent="-287338">
              <a:buClr>
                <a:srgbClr val="CC0000"/>
              </a:buClr>
              <a:buFontTx/>
              <a:buChar char="•"/>
              <a:tabLst>
                <a:tab pos="300038" algn="l"/>
              </a:tabLst>
            </a:pPr>
            <a:r>
              <a:rPr lang="ru-RU" sz="2000">
                <a:latin typeface="Verdana" pitchFamily="34" charset="0"/>
              </a:rPr>
              <a:t>Обеспечиваем круглосуточную линию поддержки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0388" y="473075"/>
            <a:ext cx="7205662" cy="333375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2100" b="1" spc="5" dirty="0">
                <a:latin typeface="Arial"/>
                <a:cs typeface="Arial"/>
              </a:rPr>
              <a:t>Как</a:t>
            </a:r>
            <a:r>
              <a:rPr sz="2100" b="1" dirty="0">
                <a:latin typeface="Arial"/>
                <a:cs typeface="Arial"/>
              </a:rPr>
              <a:t> </a:t>
            </a:r>
            <a:r>
              <a:rPr sz="2100" b="1" spc="-15" dirty="0">
                <a:latin typeface="Arial"/>
                <a:cs typeface="Arial"/>
              </a:rPr>
              <a:t>подключиться</a:t>
            </a:r>
            <a:r>
              <a:rPr sz="2100" b="1" spc="2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и </a:t>
            </a:r>
            <a:r>
              <a:rPr sz="2100" b="1" spc="-20" dirty="0">
                <a:latin typeface="Arial"/>
                <a:cs typeface="Arial"/>
              </a:rPr>
              <a:t>сколько </a:t>
            </a:r>
            <a:r>
              <a:rPr sz="2100" b="1" spc="-15" dirty="0">
                <a:latin typeface="Arial"/>
                <a:cs typeface="Arial"/>
              </a:rPr>
              <a:t>стоит</a:t>
            </a:r>
            <a:r>
              <a:rPr sz="2100" b="1" spc="2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EDI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3063" y="1406525"/>
            <a:ext cx="7866062" cy="1489075"/>
          </a:xfrm>
          <a:prstGeom prst="rect">
            <a:avLst/>
          </a:prstGeom>
        </p:spPr>
        <p:txBody>
          <a:bodyPr lIns="0" tIns="73660" rIns="0" bIns="0">
            <a:spAutoFit/>
          </a:bodyPr>
          <a:lstStyle/>
          <a:p>
            <a:pPr marL="355600" indent="-342900">
              <a:spcBef>
                <a:spcPts val="575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000">
                <a:latin typeface="Verdana" pitchFamily="34" charset="0"/>
              </a:rPr>
              <a:t>Для подключения обратитесь к любому нашему партнеру</a:t>
            </a:r>
          </a:p>
          <a:p>
            <a:pPr marL="355600" indent="-342900">
              <a:spcBef>
                <a:spcPts val="488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000">
                <a:latin typeface="Verdana" pitchFamily="34" charset="0"/>
              </a:rPr>
              <a:t>Или напишите нам на </a:t>
            </a:r>
            <a:r>
              <a:rPr lang="ru-RU" sz="2000" u="sng">
                <a:solidFill>
                  <a:srgbClr val="009999"/>
                </a:solidFill>
                <a:latin typeface="Verdana" pitchFamily="34" charset="0"/>
                <a:hlinkClick r:id="rId2"/>
              </a:rPr>
              <a:t>edi@1c.ru</a:t>
            </a:r>
            <a:endParaRPr lang="ru-RU" sz="2000">
              <a:latin typeface="Verdana" pitchFamily="34" charset="0"/>
            </a:endParaRPr>
          </a:p>
          <a:p>
            <a:pPr marL="355600" indent="-342900">
              <a:spcBef>
                <a:spcPts val="13"/>
              </a:spcBef>
              <a:buClr>
                <a:srgbClr val="CC0000"/>
              </a:buClr>
              <a:buFont typeface="Verdana" pitchFamily="34" charset="0"/>
              <a:buChar char="•"/>
              <a:tabLst>
                <a:tab pos="354013" algn="l"/>
                <a:tab pos="355600" algn="l"/>
              </a:tabLst>
            </a:pPr>
            <a:endParaRPr lang="ru-RU" sz="2700">
              <a:latin typeface="Verdana" pitchFamily="34" charset="0"/>
            </a:endParaRPr>
          </a:p>
          <a:p>
            <a:pPr marL="355600" indent="-342900"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000">
                <a:latin typeface="Verdana" pitchFamily="34" charset="0"/>
              </a:rPr>
              <a:t>Модуль 1C:EDI - </a:t>
            </a:r>
            <a:r>
              <a:rPr lang="ru-RU" sz="2000">
                <a:solidFill>
                  <a:srgbClr val="C00000"/>
                </a:solidFill>
                <a:latin typeface="Verdana" pitchFamily="34" charset="0"/>
              </a:rPr>
              <a:t>бесплатный</a:t>
            </a:r>
            <a:endParaRPr lang="ru-RU" sz="2000">
              <a:latin typeface="Verdana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3063" y="3236913"/>
            <a:ext cx="8839200" cy="2281237"/>
          </a:xfrm>
          <a:prstGeom prst="rect">
            <a:avLst/>
          </a:prstGeom>
        </p:spPr>
        <p:txBody>
          <a:bodyPr lIns="0" tIns="73660" rIns="0" bIns="0">
            <a:spAutoFit/>
          </a:bodyPr>
          <a:lstStyle/>
          <a:p>
            <a:pPr marL="355600" indent="-342900">
              <a:spcBef>
                <a:spcPts val="575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000">
                <a:latin typeface="Verdana" pitchFamily="34" charset="0"/>
              </a:rPr>
              <a:t>Необходимо оплатить:</a:t>
            </a:r>
          </a:p>
          <a:p>
            <a:pPr marL="844550" lvl="1" indent="-153988">
              <a:spcBef>
                <a:spcPts val="475"/>
              </a:spcBef>
              <a:buFontTx/>
              <a:buChar char="-"/>
              <a:tabLst>
                <a:tab pos="354013" algn="l"/>
                <a:tab pos="355600" algn="l"/>
              </a:tabLst>
            </a:pPr>
            <a:r>
              <a:rPr lang="ru-RU" sz="2000">
                <a:latin typeface="Verdana" pitchFamily="34" charset="0"/>
              </a:rPr>
              <a:t>Разово </a:t>
            </a:r>
            <a:r>
              <a:rPr lang="ru-RU" sz="2000">
                <a:solidFill>
                  <a:srgbClr val="C00000"/>
                </a:solidFill>
                <a:latin typeface="Verdana" pitchFamily="34" charset="0"/>
              </a:rPr>
              <a:t>17 880 руб. (с НДС) </a:t>
            </a:r>
            <a:r>
              <a:rPr lang="ru-RU" sz="2000">
                <a:latin typeface="Verdana" pitchFamily="34" charset="0"/>
              </a:rPr>
              <a:t>за подключение к оператору и EDI-</a:t>
            </a:r>
          </a:p>
          <a:p>
            <a:pPr marL="355600" indent="-342900">
              <a:tabLst>
                <a:tab pos="354013" algn="l"/>
                <a:tab pos="355600" algn="l"/>
              </a:tabLst>
            </a:pPr>
            <a:r>
              <a:rPr lang="ru-RU" sz="2000">
                <a:latin typeface="Verdana" pitchFamily="34" charset="0"/>
              </a:rPr>
              <a:t>обмену</a:t>
            </a:r>
          </a:p>
          <a:p>
            <a:pPr marL="844550" lvl="1" indent="-153988">
              <a:buClr>
                <a:srgbClr val="000000"/>
              </a:buClr>
              <a:buFontTx/>
              <a:buChar char="-"/>
              <a:tabLst>
                <a:tab pos="354013" algn="l"/>
                <a:tab pos="355600" algn="l"/>
              </a:tabLst>
            </a:pPr>
            <a:r>
              <a:rPr lang="ru-RU" sz="2000">
                <a:solidFill>
                  <a:srgbClr val="C00000"/>
                </a:solidFill>
                <a:latin typeface="Verdana" pitchFamily="34" charset="0"/>
              </a:rPr>
              <a:t>тарифный пакет EDI* </a:t>
            </a:r>
            <a:r>
              <a:rPr lang="ru-RU" sz="2000">
                <a:latin typeface="Verdana" pitchFamily="34" charset="0"/>
              </a:rPr>
              <a:t>(типовые цены – cм. qr-код)</a:t>
            </a:r>
          </a:p>
          <a:p>
            <a:pPr marL="355600" indent="-342900">
              <a:tabLst>
                <a:tab pos="354013" algn="l"/>
                <a:tab pos="355600" algn="l"/>
              </a:tabLst>
            </a:pPr>
            <a:r>
              <a:rPr lang="ru-RU" sz="2000">
                <a:latin typeface="Verdana" pitchFamily="34" charset="0"/>
              </a:rPr>
              <a:t>- Пример: 500 транзакций в месяц – 3360 р</a:t>
            </a:r>
          </a:p>
          <a:p>
            <a:pPr marL="355600" indent="-342900">
              <a:spcBef>
                <a:spcPts val="875"/>
              </a:spcBef>
              <a:tabLst>
                <a:tab pos="354013" algn="l"/>
                <a:tab pos="355600" algn="l"/>
              </a:tabLst>
            </a:pPr>
            <a:r>
              <a:rPr lang="ru-RU" sz="1600">
                <a:latin typeface="Verdana" pitchFamily="34" charset="0"/>
              </a:rPr>
              <a:t>* Тарифы EDI подразумевают оплату как входящих так и исходящих</a:t>
            </a:r>
          </a:p>
          <a:p>
            <a:pPr marL="355600" indent="-342900">
              <a:spcBef>
                <a:spcPts val="88"/>
              </a:spcBef>
              <a:tabLst>
                <a:tab pos="354013" algn="l"/>
                <a:tab pos="355600" algn="l"/>
              </a:tabLst>
            </a:pPr>
            <a:r>
              <a:rPr lang="ru-RU" sz="1600">
                <a:latin typeface="Verdana" pitchFamily="34" charset="0"/>
              </a:rPr>
              <a:t>документов на стороне поставщика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910763" y="4278313"/>
            <a:ext cx="820737" cy="574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ru-RU">
                <a:solidFill>
                  <a:srgbClr val="C00000"/>
                </a:solidFill>
                <a:latin typeface="Verdana" pitchFamily="34" charset="0"/>
              </a:rPr>
              <a:t>Тариф</a:t>
            </a:r>
            <a:endParaRPr lang="ru-RU">
              <a:latin typeface="Verdana" pitchFamily="34" charset="0"/>
            </a:endParaRPr>
          </a:p>
          <a:p>
            <a:pPr algn="ctr"/>
            <a:r>
              <a:rPr lang="ru-RU">
                <a:solidFill>
                  <a:srgbClr val="C00000"/>
                </a:solidFill>
                <a:latin typeface="Verdana" pitchFamily="34" charset="0"/>
              </a:rPr>
              <a:t>ы</a:t>
            </a:r>
            <a:endParaRPr lang="ru-RU">
              <a:latin typeface="Verdana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74238" y="5754688"/>
            <a:ext cx="1360487" cy="33020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000" u="sng">
                <a:solidFill>
                  <a:srgbClr val="009999"/>
                </a:solidFill>
                <a:latin typeface="Verdana" pitchFamily="34" charset="0"/>
                <a:hlinkClick r:id="rId3"/>
              </a:rPr>
              <a:t>https://edi.1cfresh.co </a:t>
            </a:r>
            <a:r>
              <a:rPr lang="ru-RU" sz="1000">
                <a:solidFill>
                  <a:srgbClr val="009999"/>
                </a:solidFill>
                <a:latin typeface="Verdana" pitchFamily="34" charset="0"/>
                <a:hlinkClick r:id="rId3"/>
              </a:rPr>
              <a:t> </a:t>
            </a:r>
            <a:r>
              <a:rPr lang="ru-RU" sz="1000" u="sng">
                <a:solidFill>
                  <a:srgbClr val="009999"/>
                </a:solidFill>
                <a:latin typeface="Verdana" pitchFamily="34" charset="0"/>
                <a:hlinkClick r:id="rId3"/>
              </a:rPr>
              <a:t>m/files/docs/tarifs.pdf</a:t>
            </a:r>
            <a:endParaRPr lang="ru-RU" sz="1000">
              <a:latin typeface="Verdana" pitchFamily="34" charset="0"/>
            </a:endParaRPr>
          </a:p>
        </p:txBody>
      </p:sp>
      <p:pic>
        <p:nvPicPr>
          <p:cNvPr id="43014" name="object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55200" y="4662488"/>
            <a:ext cx="11096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0225" y="5640388"/>
            <a:ext cx="2998788" cy="3302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000" b="1" spc="-5" dirty="0">
                <a:latin typeface="Arial"/>
                <a:cs typeface="Arial"/>
              </a:rPr>
              <a:t>Александр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Безбородов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56100" y="3773488"/>
            <a:ext cx="2954338" cy="2984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D20000"/>
                </a:solidFill>
                <a:latin typeface="Arial"/>
                <a:cs typeface="Arial"/>
              </a:rPr>
              <a:t>СПАСИБО</a:t>
            </a:r>
            <a:r>
              <a:rPr b="1" spc="20" dirty="0">
                <a:solidFill>
                  <a:srgbClr val="D2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D20000"/>
                </a:solidFill>
                <a:latin typeface="Arial"/>
                <a:cs typeface="Arial"/>
              </a:rPr>
              <a:t>ЗА</a:t>
            </a:r>
            <a:r>
              <a:rPr b="1" spc="-40" dirty="0">
                <a:solidFill>
                  <a:srgbClr val="D20000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D20000"/>
                </a:solidFill>
                <a:latin typeface="Arial"/>
                <a:cs typeface="Arial"/>
              </a:rPr>
              <a:t>ВНИМАНИЕ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0438" y="1368425"/>
            <a:ext cx="96012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2363" y="155575"/>
            <a:ext cx="8396287" cy="895350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smtClean="0">
                <a:latin typeface="Verdana" pitchFamily="34" charset="0"/>
              </a:rPr>
              <a:t>Штамп подписи теперь показывает  сведения о доверенности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2363" y="376238"/>
            <a:ext cx="7558087" cy="454025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smtClean="0">
                <a:latin typeface="Verdana" pitchFamily="34" charset="0"/>
              </a:rPr>
              <a:t>Штамп подписи по доверенности</a:t>
            </a:r>
          </a:p>
        </p:txBody>
      </p:sp>
      <p:grpSp>
        <p:nvGrpSpPr>
          <p:cNvPr id="11266" name="object 3"/>
          <p:cNvGrpSpPr>
            <a:grpSpLocks/>
          </p:cNvGrpSpPr>
          <p:nvPr/>
        </p:nvGrpSpPr>
        <p:grpSpPr bwMode="auto">
          <a:xfrm>
            <a:off x="1204913" y="2528888"/>
            <a:ext cx="9791700" cy="1847850"/>
            <a:chOff x="1205475" y="2528380"/>
            <a:chExt cx="9791065" cy="1849120"/>
          </a:xfrm>
        </p:grpSpPr>
        <p:pic>
          <p:nvPicPr>
            <p:cNvPr id="11267" name="object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05475" y="2528380"/>
              <a:ext cx="9790573" cy="1848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68" name="object 5"/>
            <p:cNvSpPr>
              <a:spLocks/>
            </p:cNvSpPr>
            <p:nvPr/>
          </p:nvSpPr>
          <p:spPr bwMode="auto">
            <a:xfrm>
              <a:off x="2232660" y="3645408"/>
              <a:ext cx="433070" cy="431800"/>
            </a:xfrm>
            <a:custGeom>
              <a:avLst/>
              <a:gdLst/>
              <a:ahLst/>
              <a:cxnLst>
                <a:cxn ang="0">
                  <a:pos x="216407" y="0"/>
                </a:cxn>
                <a:cxn ang="0">
                  <a:pos x="216407" y="107822"/>
                </a:cxn>
                <a:cxn ang="0">
                  <a:pos x="0" y="107822"/>
                </a:cxn>
                <a:cxn ang="0">
                  <a:pos x="0" y="323469"/>
                </a:cxn>
                <a:cxn ang="0">
                  <a:pos x="216407" y="323469"/>
                </a:cxn>
                <a:cxn ang="0">
                  <a:pos x="216407" y="431291"/>
                </a:cxn>
                <a:cxn ang="0">
                  <a:pos x="432815" y="215645"/>
                </a:cxn>
                <a:cxn ang="0">
                  <a:pos x="216407" y="0"/>
                </a:cxn>
              </a:cxnLst>
              <a:rect l="0" t="0" r="r" b="b"/>
              <a:pathLst>
                <a:path w="433069" h="431800">
                  <a:moveTo>
                    <a:pt x="216407" y="0"/>
                  </a:moveTo>
                  <a:lnTo>
                    <a:pt x="216407" y="107822"/>
                  </a:lnTo>
                  <a:lnTo>
                    <a:pt x="0" y="107822"/>
                  </a:lnTo>
                  <a:lnTo>
                    <a:pt x="0" y="323469"/>
                  </a:lnTo>
                  <a:lnTo>
                    <a:pt x="216407" y="323469"/>
                  </a:lnTo>
                  <a:lnTo>
                    <a:pt x="216407" y="431291"/>
                  </a:lnTo>
                  <a:lnTo>
                    <a:pt x="432815" y="215645"/>
                  </a:lnTo>
                  <a:lnTo>
                    <a:pt x="216407" y="0"/>
                  </a:lnTo>
                  <a:close/>
                </a:path>
              </a:pathLst>
            </a:custGeom>
            <a:solidFill>
              <a:srgbClr val="FFCC00">
                <a:alpha val="74901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1269" name="object 6"/>
            <p:cNvSpPr>
              <a:spLocks/>
            </p:cNvSpPr>
            <p:nvPr/>
          </p:nvSpPr>
          <p:spPr bwMode="auto">
            <a:xfrm>
              <a:off x="2232660" y="3645408"/>
              <a:ext cx="433070" cy="431800"/>
            </a:xfrm>
            <a:custGeom>
              <a:avLst/>
              <a:gdLst/>
              <a:ahLst/>
              <a:cxnLst>
                <a:cxn ang="0">
                  <a:pos x="0" y="107822"/>
                </a:cxn>
                <a:cxn ang="0">
                  <a:pos x="216407" y="107822"/>
                </a:cxn>
                <a:cxn ang="0">
                  <a:pos x="216407" y="0"/>
                </a:cxn>
                <a:cxn ang="0">
                  <a:pos x="432815" y="215645"/>
                </a:cxn>
                <a:cxn ang="0">
                  <a:pos x="216407" y="431291"/>
                </a:cxn>
                <a:cxn ang="0">
                  <a:pos x="216407" y="323469"/>
                </a:cxn>
                <a:cxn ang="0">
                  <a:pos x="0" y="323469"/>
                </a:cxn>
                <a:cxn ang="0">
                  <a:pos x="0" y="107822"/>
                </a:cxn>
              </a:cxnLst>
              <a:rect l="0" t="0" r="r" b="b"/>
              <a:pathLst>
                <a:path w="433069" h="431800">
                  <a:moveTo>
                    <a:pt x="0" y="107822"/>
                  </a:moveTo>
                  <a:lnTo>
                    <a:pt x="216407" y="107822"/>
                  </a:lnTo>
                  <a:lnTo>
                    <a:pt x="216407" y="0"/>
                  </a:lnTo>
                  <a:lnTo>
                    <a:pt x="432815" y="215645"/>
                  </a:lnTo>
                  <a:lnTo>
                    <a:pt x="216407" y="431291"/>
                  </a:lnTo>
                  <a:lnTo>
                    <a:pt x="216407" y="323469"/>
                  </a:lnTo>
                  <a:lnTo>
                    <a:pt x="0" y="323469"/>
                  </a:lnTo>
                  <a:lnTo>
                    <a:pt x="0" y="107822"/>
                  </a:lnTo>
                  <a:close/>
                </a:path>
              </a:pathLst>
            </a:custGeom>
            <a:noFill/>
            <a:ln w="9144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1270" name="object 7"/>
            <p:cNvSpPr>
              <a:spLocks/>
            </p:cNvSpPr>
            <p:nvPr/>
          </p:nvSpPr>
          <p:spPr bwMode="auto">
            <a:xfrm>
              <a:off x="9072371" y="3645408"/>
              <a:ext cx="434340" cy="431800"/>
            </a:xfrm>
            <a:custGeom>
              <a:avLst/>
              <a:gdLst/>
              <a:ahLst/>
              <a:cxnLst>
                <a:cxn ang="0">
                  <a:pos x="217931" y="0"/>
                </a:cxn>
                <a:cxn ang="0">
                  <a:pos x="217931" y="107822"/>
                </a:cxn>
                <a:cxn ang="0">
                  <a:pos x="0" y="107822"/>
                </a:cxn>
                <a:cxn ang="0">
                  <a:pos x="0" y="323469"/>
                </a:cxn>
                <a:cxn ang="0">
                  <a:pos x="217931" y="323469"/>
                </a:cxn>
                <a:cxn ang="0">
                  <a:pos x="217931" y="431291"/>
                </a:cxn>
                <a:cxn ang="0">
                  <a:pos x="434339" y="215645"/>
                </a:cxn>
                <a:cxn ang="0">
                  <a:pos x="217931" y="0"/>
                </a:cxn>
              </a:cxnLst>
              <a:rect l="0" t="0" r="r" b="b"/>
              <a:pathLst>
                <a:path w="434340" h="431800">
                  <a:moveTo>
                    <a:pt x="217931" y="0"/>
                  </a:moveTo>
                  <a:lnTo>
                    <a:pt x="217931" y="107822"/>
                  </a:lnTo>
                  <a:lnTo>
                    <a:pt x="0" y="107822"/>
                  </a:lnTo>
                  <a:lnTo>
                    <a:pt x="0" y="323469"/>
                  </a:lnTo>
                  <a:lnTo>
                    <a:pt x="217931" y="323469"/>
                  </a:lnTo>
                  <a:lnTo>
                    <a:pt x="217931" y="431291"/>
                  </a:lnTo>
                  <a:lnTo>
                    <a:pt x="434339" y="215645"/>
                  </a:lnTo>
                  <a:lnTo>
                    <a:pt x="217931" y="0"/>
                  </a:lnTo>
                  <a:close/>
                </a:path>
              </a:pathLst>
            </a:custGeom>
            <a:solidFill>
              <a:srgbClr val="FFCC00">
                <a:alpha val="74901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1271" name="object 8"/>
            <p:cNvSpPr>
              <a:spLocks/>
            </p:cNvSpPr>
            <p:nvPr/>
          </p:nvSpPr>
          <p:spPr bwMode="auto">
            <a:xfrm>
              <a:off x="9072371" y="3645408"/>
              <a:ext cx="434340" cy="431800"/>
            </a:xfrm>
            <a:custGeom>
              <a:avLst/>
              <a:gdLst/>
              <a:ahLst/>
              <a:cxnLst>
                <a:cxn ang="0">
                  <a:pos x="0" y="107822"/>
                </a:cxn>
                <a:cxn ang="0">
                  <a:pos x="217931" y="107822"/>
                </a:cxn>
                <a:cxn ang="0">
                  <a:pos x="217931" y="0"/>
                </a:cxn>
                <a:cxn ang="0">
                  <a:pos x="434339" y="215645"/>
                </a:cxn>
                <a:cxn ang="0">
                  <a:pos x="217931" y="431291"/>
                </a:cxn>
                <a:cxn ang="0">
                  <a:pos x="217931" y="323469"/>
                </a:cxn>
                <a:cxn ang="0">
                  <a:pos x="0" y="323469"/>
                </a:cxn>
                <a:cxn ang="0">
                  <a:pos x="0" y="107822"/>
                </a:cxn>
              </a:cxnLst>
              <a:rect l="0" t="0" r="r" b="b"/>
              <a:pathLst>
                <a:path w="434340" h="431800">
                  <a:moveTo>
                    <a:pt x="0" y="107822"/>
                  </a:moveTo>
                  <a:lnTo>
                    <a:pt x="217931" y="107822"/>
                  </a:lnTo>
                  <a:lnTo>
                    <a:pt x="217931" y="0"/>
                  </a:lnTo>
                  <a:lnTo>
                    <a:pt x="434339" y="215645"/>
                  </a:lnTo>
                  <a:lnTo>
                    <a:pt x="217931" y="431291"/>
                  </a:lnTo>
                  <a:lnTo>
                    <a:pt x="217931" y="323469"/>
                  </a:lnTo>
                  <a:lnTo>
                    <a:pt x="0" y="323469"/>
                  </a:lnTo>
                  <a:lnTo>
                    <a:pt x="0" y="107822"/>
                  </a:lnTo>
                  <a:close/>
                </a:path>
              </a:pathLst>
            </a:custGeom>
            <a:noFill/>
            <a:ln w="9143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2363" y="155575"/>
            <a:ext cx="7786687" cy="895350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smtClean="0">
                <a:latin typeface="Verdana" pitchFamily="34" charset="0"/>
              </a:rPr>
              <a:t>Подробные сведения о проверке  подписи по доверенности</a:t>
            </a:r>
          </a:p>
        </p:txBody>
      </p:sp>
      <p:grpSp>
        <p:nvGrpSpPr>
          <p:cNvPr id="12290" name="object 3"/>
          <p:cNvGrpSpPr>
            <a:grpSpLocks/>
          </p:cNvGrpSpPr>
          <p:nvPr/>
        </p:nvGrpSpPr>
        <p:grpSpPr bwMode="auto">
          <a:xfrm>
            <a:off x="1111250" y="971550"/>
            <a:ext cx="9590088" cy="5468938"/>
            <a:chOff x="1110996" y="972315"/>
            <a:chExt cx="9591040" cy="5468620"/>
          </a:xfrm>
        </p:grpSpPr>
        <p:pic>
          <p:nvPicPr>
            <p:cNvPr id="12291" name="object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10996" y="972315"/>
              <a:ext cx="9590532" cy="546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2" name="object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23772" y="1063751"/>
              <a:ext cx="9369552" cy="5289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0850" y="422275"/>
            <a:ext cx="9126538" cy="454025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smtClean="0">
                <a:latin typeface="Verdana" pitchFamily="34" charset="0"/>
              </a:rPr>
              <a:t>Проверка подписи по доверенности</a:t>
            </a:r>
          </a:p>
        </p:txBody>
      </p:sp>
      <p:grpSp>
        <p:nvGrpSpPr>
          <p:cNvPr id="13314" name="object 3"/>
          <p:cNvGrpSpPr>
            <a:grpSpLocks/>
          </p:cNvGrpSpPr>
          <p:nvPr/>
        </p:nvGrpSpPr>
        <p:grpSpPr bwMode="auto">
          <a:xfrm>
            <a:off x="3597275" y="1439863"/>
            <a:ext cx="4195763" cy="4351337"/>
            <a:chOff x="3596640" y="1440179"/>
            <a:chExt cx="4196080" cy="4351020"/>
          </a:xfrm>
        </p:grpSpPr>
        <p:pic>
          <p:nvPicPr>
            <p:cNvPr id="13315" name="object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86556" y="1440179"/>
              <a:ext cx="4105655" cy="4351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6" name="object 5"/>
            <p:cNvSpPr>
              <a:spLocks/>
            </p:cNvSpPr>
            <p:nvPr/>
          </p:nvSpPr>
          <p:spPr bwMode="auto">
            <a:xfrm>
              <a:off x="3601212" y="4384547"/>
              <a:ext cx="433070" cy="431800"/>
            </a:xfrm>
            <a:custGeom>
              <a:avLst/>
              <a:gdLst/>
              <a:ahLst/>
              <a:cxnLst>
                <a:cxn ang="0">
                  <a:pos x="216408" y="0"/>
                </a:cxn>
                <a:cxn ang="0">
                  <a:pos x="216408" y="107823"/>
                </a:cxn>
                <a:cxn ang="0">
                  <a:pos x="0" y="107823"/>
                </a:cxn>
                <a:cxn ang="0">
                  <a:pos x="0" y="323469"/>
                </a:cxn>
                <a:cxn ang="0">
                  <a:pos x="216408" y="323469"/>
                </a:cxn>
                <a:cxn ang="0">
                  <a:pos x="216408" y="431292"/>
                </a:cxn>
                <a:cxn ang="0">
                  <a:pos x="432815" y="215645"/>
                </a:cxn>
                <a:cxn ang="0">
                  <a:pos x="216408" y="0"/>
                </a:cxn>
              </a:cxnLst>
              <a:rect l="0" t="0" r="r" b="b"/>
              <a:pathLst>
                <a:path w="433070" h="431800">
                  <a:moveTo>
                    <a:pt x="216408" y="0"/>
                  </a:moveTo>
                  <a:lnTo>
                    <a:pt x="216408" y="107823"/>
                  </a:lnTo>
                  <a:lnTo>
                    <a:pt x="0" y="107823"/>
                  </a:lnTo>
                  <a:lnTo>
                    <a:pt x="0" y="323469"/>
                  </a:lnTo>
                  <a:lnTo>
                    <a:pt x="216408" y="323469"/>
                  </a:lnTo>
                  <a:lnTo>
                    <a:pt x="216408" y="431292"/>
                  </a:lnTo>
                  <a:lnTo>
                    <a:pt x="432815" y="215645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FFCC00">
                <a:alpha val="74901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317" name="object 6"/>
            <p:cNvSpPr>
              <a:spLocks/>
            </p:cNvSpPr>
            <p:nvPr/>
          </p:nvSpPr>
          <p:spPr bwMode="auto">
            <a:xfrm>
              <a:off x="3601212" y="4384547"/>
              <a:ext cx="433070" cy="431800"/>
            </a:xfrm>
            <a:custGeom>
              <a:avLst/>
              <a:gdLst/>
              <a:ahLst/>
              <a:cxnLst>
                <a:cxn ang="0">
                  <a:pos x="0" y="107823"/>
                </a:cxn>
                <a:cxn ang="0">
                  <a:pos x="216408" y="107823"/>
                </a:cxn>
                <a:cxn ang="0">
                  <a:pos x="216408" y="0"/>
                </a:cxn>
                <a:cxn ang="0">
                  <a:pos x="432815" y="215645"/>
                </a:cxn>
                <a:cxn ang="0">
                  <a:pos x="216408" y="431292"/>
                </a:cxn>
                <a:cxn ang="0">
                  <a:pos x="216408" y="323469"/>
                </a:cxn>
                <a:cxn ang="0">
                  <a:pos x="0" y="323469"/>
                </a:cxn>
                <a:cxn ang="0">
                  <a:pos x="0" y="107823"/>
                </a:cxn>
              </a:cxnLst>
              <a:rect l="0" t="0" r="r" b="b"/>
              <a:pathLst>
                <a:path w="433070" h="431800">
                  <a:moveTo>
                    <a:pt x="0" y="107823"/>
                  </a:moveTo>
                  <a:lnTo>
                    <a:pt x="216408" y="107823"/>
                  </a:lnTo>
                  <a:lnTo>
                    <a:pt x="216408" y="0"/>
                  </a:lnTo>
                  <a:lnTo>
                    <a:pt x="432815" y="215645"/>
                  </a:lnTo>
                  <a:lnTo>
                    <a:pt x="216408" y="431292"/>
                  </a:lnTo>
                  <a:lnTo>
                    <a:pt x="216408" y="323469"/>
                  </a:lnTo>
                  <a:lnTo>
                    <a:pt x="0" y="323469"/>
                  </a:lnTo>
                  <a:lnTo>
                    <a:pt x="0" y="107823"/>
                  </a:lnTo>
                  <a:close/>
                </a:path>
              </a:pathLst>
            </a:custGeom>
            <a:noFill/>
            <a:ln w="9144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063" y="155575"/>
            <a:ext cx="7796212" cy="909638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Как подключить своего сотрудника к ЭДО  по доверенности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0838" y="1576388"/>
            <a:ext cx="10574337" cy="3517900"/>
          </a:xfrm>
          <a:prstGeom prst="rect">
            <a:avLst/>
          </a:prstGeom>
        </p:spPr>
        <p:txBody>
          <a:bodyPr lIns="0" tIns="71120" rIns="0" bIns="0">
            <a:spAutoFit/>
          </a:bodyPr>
          <a:lstStyle/>
          <a:p>
            <a:pPr marL="498475" indent="-485775">
              <a:spcBef>
                <a:spcPts val="563"/>
              </a:spcBef>
              <a:buClr>
                <a:srgbClr val="CC0000"/>
              </a:buClr>
              <a:buFontTx/>
              <a:buAutoNum type="arabicPeriod"/>
              <a:tabLst>
                <a:tab pos="498475" algn="l"/>
              </a:tabLst>
            </a:pPr>
            <a:r>
              <a:rPr lang="ru-RU" sz="1900">
                <a:latin typeface="Verdana" pitchFamily="34" charset="0"/>
              </a:rPr>
              <a:t>Сотрудник должен получить на себя сертификат физического лица</a:t>
            </a:r>
          </a:p>
          <a:p>
            <a:pPr marL="498475" indent="-485775">
              <a:spcBef>
                <a:spcPts val="463"/>
              </a:spcBef>
              <a:buClr>
                <a:srgbClr val="CC0000"/>
              </a:buClr>
              <a:buFontTx/>
              <a:buAutoNum type="arabicPeriod"/>
              <a:tabLst>
                <a:tab pos="498475" algn="l"/>
              </a:tabLst>
            </a:pPr>
            <a:r>
              <a:rPr lang="ru-RU" sz="1900">
                <a:latin typeface="Verdana" pitchFamily="34" charset="0"/>
              </a:rPr>
              <a:t>Сотрудник должен добавить полученный сертификат в список сертификатов,  зарегистрированных в программе</a:t>
            </a:r>
          </a:p>
          <a:p>
            <a:pPr marL="755650" lvl="1" indent="-287338">
              <a:spcBef>
                <a:spcPts val="375"/>
              </a:spcBef>
              <a:buClr>
                <a:srgbClr val="CC0000"/>
              </a:buClr>
              <a:buFontTx/>
              <a:buChar char="•"/>
              <a:tabLst>
                <a:tab pos="498475" algn="l"/>
              </a:tabLst>
            </a:pPr>
            <a:r>
              <a:rPr lang="ru-RU" sz="1600">
                <a:latin typeface="Verdana" pitchFamily="34" charset="0"/>
              </a:rPr>
              <a:t>Добавить его можно самостоятельно при наличии соответствующих прав или с помощью  администратора.</a:t>
            </a:r>
          </a:p>
          <a:p>
            <a:pPr marL="498475" indent="-485775">
              <a:spcBef>
                <a:spcPts val="463"/>
              </a:spcBef>
              <a:buClr>
                <a:srgbClr val="CC0000"/>
              </a:buClr>
              <a:buFontTx/>
              <a:buAutoNum type="arabicPeriod"/>
              <a:tabLst>
                <a:tab pos="498475" algn="l"/>
              </a:tabLst>
            </a:pPr>
            <a:r>
              <a:rPr lang="ru-RU" sz="1900">
                <a:latin typeface="Verdana" pitchFamily="34" charset="0"/>
              </a:rPr>
              <a:t>Директор должен оформить МЧД на данного сотрудника</a:t>
            </a:r>
          </a:p>
          <a:p>
            <a:pPr marL="498475" indent="-485775">
              <a:spcBef>
                <a:spcPts val="450"/>
              </a:spcBef>
              <a:buClr>
                <a:srgbClr val="CC0000"/>
              </a:buClr>
              <a:buFontTx/>
              <a:buAutoNum type="arabicPeriod"/>
              <a:tabLst>
                <a:tab pos="498475" algn="l"/>
              </a:tabLst>
            </a:pPr>
            <a:r>
              <a:rPr lang="ru-RU" sz="1900">
                <a:latin typeface="Verdana" pitchFamily="34" charset="0"/>
              </a:rPr>
              <a:t>Директор должен добавить данного сотрудника в учетную запись ЭДО, указав его  сертификат и оформленную выше доверенность</a:t>
            </a:r>
          </a:p>
          <a:p>
            <a:pPr marL="498475" indent="-485775">
              <a:spcBef>
                <a:spcPts val="38"/>
              </a:spcBef>
              <a:tabLst>
                <a:tab pos="498475" algn="l"/>
              </a:tabLst>
            </a:pPr>
            <a:endParaRPr lang="ru-RU" sz="2600">
              <a:latin typeface="Verdana" pitchFamily="34" charset="0"/>
            </a:endParaRPr>
          </a:p>
          <a:p>
            <a:pPr marL="498475" indent="-485775">
              <a:tabLst>
                <a:tab pos="498475" algn="l"/>
              </a:tabLst>
            </a:pPr>
            <a:r>
              <a:rPr lang="ru-RU" sz="1900">
                <a:latin typeface="Verdana" pitchFamily="34" charset="0"/>
              </a:rPr>
              <a:t>После этого сотрудник сможет подписывать любые электронные документы своей  подписью.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13335"/>
          <a:lstStyle/>
          <a:p>
            <a:pPr marL="1076325" eaLnBrk="1" hangingPunct="1">
              <a:spcBef>
                <a:spcPts val="100"/>
              </a:spcBef>
            </a:pPr>
            <a:r>
              <a:rPr lang="ru-RU" smtClean="0">
                <a:latin typeface="Verdana" pitchFamily="34" charset="0"/>
              </a:rPr>
              <a:t>Как сделать доверенность на сотрудника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0838" y="1633538"/>
            <a:ext cx="8166100" cy="3460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355600" indent="-342900">
              <a:spcBef>
                <a:spcPts val="100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100">
                <a:latin typeface="Verdana" pitchFamily="34" charset="0"/>
              </a:rPr>
              <a:t>Открываем список доверенностей из главного окна ЭДО</a:t>
            </a:r>
          </a:p>
        </p:txBody>
      </p:sp>
      <p:grpSp>
        <p:nvGrpSpPr>
          <p:cNvPr id="15363" name="object 4"/>
          <p:cNvGrpSpPr>
            <a:grpSpLocks/>
          </p:cNvGrpSpPr>
          <p:nvPr/>
        </p:nvGrpSpPr>
        <p:grpSpPr bwMode="auto">
          <a:xfrm>
            <a:off x="266700" y="2735263"/>
            <a:ext cx="10825163" cy="2509837"/>
            <a:chOff x="266700" y="2735579"/>
            <a:chExt cx="10825480" cy="2508885"/>
          </a:xfrm>
        </p:grpSpPr>
        <p:pic>
          <p:nvPicPr>
            <p:cNvPr id="15364" name="object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6072" y="2735579"/>
              <a:ext cx="10515600" cy="2508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5" name="object 6"/>
            <p:cNvSpPr>
              <a:spLocks/>
            </p:cNvSpPr>
            <p:nvPr/>
          </p:nvSpPr>
          <p:spPr bwMode="auto">
            <a:xfrm>
              <a:off x="271272" y="3311651"/>
              <a:ext cx="434340" cy="431800"/>
            </a:xfrm>
            <a:custGeom>
              <a:avLst/>
              <a:gdLst/>
              <a:ahLst/>
              <a:cxnLst>
                <a:cxn ang="0">
                  <a:pos x="217906" y="0"/>
                </a:cxn>
                <a:cxn ang="0">
                  <a:pos x="217906" y="107823"/>
                </a:cxn>
                <a:cxn ang="0">
                  <a:pos x="0" y="107823"/>
                </a:cxn>
                <a:cxn ang="0">
                  <a:pos x="0" y="323469"/>
                </a:cxn>
                <a:cxn ang="0">
                  <a:pos x="217906" y="323469"/>
                </a:cxn>
                <a:cxn ang="0">
                  <a:pos x="217906" y="431292"/>
                </a:cxn>
                <a:cxn ang="0">
                  <a:pos x="434340" y="215646"/>
                </a:cxn>
                <a:cxn ang="0">
                  <a:pos x="217906" y="0"/>
                </a:cxn>
              </a:cxnLst>
              <a:rect l="0" t="0" r="r" b="b"/>
              <a:pathLst>
                <a:path w="434340" h="431800">
                  <a:moveTo>
                    <a:pt x="217906" y="0"/>
                  </a:moveTo>
                  <a:lnTo>
                    <a:pt x="217906" y="107823"/>
                  </a:lnTo>
                  <a:lnTo>
                    <a:pt x="0" y="107823"/>
                  </a:lnTo>
                  <a:lnTo>
                    <a:pt x="0" y="323469"/>
                  </a:lnTo>
                  <a:lnTo>
                    <a:pt x="217906" y="323469"/>
                  </a:lnTo>
                  <a:lnTo>
                    <a:pt x="217906" y="431292"/>
                  </a:lnTo>
                  <a:lnTo>
                    <a:pt x="434340" y="215646"/>
                  </a:lnTo>
                  <a:lnTo>
                    <a:pt x="217906" y="0"/>
                  </a:lnTo>
                  <a:close/>
                </a:path>
              </a:pathLst>
            </a:custGeom>
            <a:solidFill>
              <a:srgbClr val="FFCC00">
                <a:alpha val="74901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366" name="object 7"/>
            <p:cNvSpPr>
              <a:spLocks/>
            </p:cNvSpPr>
            <p:nvPr/>
          </p:nvSpPr>
          <p:spPr bwMode="auto">
            <a:xfrm>
              <a:off x="271272" y="3311651"/>
              <a:ext cx="434340" cy="431800"/>
            </a:xfrm>
            <a:custGeom>
              <a:avLst/>
              <a:gdLst/>
              <a:ahLst/>
              <a:cxnLst>
                <a:cxn ang="0">
                  <a:pos x="0" y="107823"/>
                </a:cxn>
                <a:cxn ang="0">
                  <a:pos x="217906" y="107823"/>
                </a:cxn>
                <a:cxn ang="0">
                  <a:pos x="217906" y="0"/>
                </a:cxn>
                <a:cxn ang="0">
                  <a:pos x="434340" y="215646"/>
                </a:cxn>
                <a:cxn ang="0">
                  <a:pos x="217906" y="431292"/>
                </a:cxn>
                <a:cxn ang="0">
                  <a:pos x="217906" y="323469"/>
                </a:cxn>
                <a:cxn ang="0">
                  <a:pos x="0" y="323469"/>
                </a:cxn>
                <a:cxn ang="0">
                  <a:pos x="0" y="107823"/>
                </a:cxn>
              </a:cxnLst>
              <a:rect l="0" t="0" r="r" b="b"/>
              <a:pathLst>
                <a:path w="434340" h="431800">
                  <a:moveTo>
                    <a:pt x="0" y="107823"/>
                  </a:moveTo>
                  <a:lnTo>
                    <a:pt x="217906" y="107823"/>
                  </a:lnTo>
                  <a:lnTo>
                    <a:pt x="217906" y="0"/>
                  </a:lnTo>
                  <a:lnTo>
                    <a:pt x="434340" y="215646"/>
                  </a:lnTo>
                  <a:lnTo>
                    <a:pt x="217906" y="431292"/>
                  </a:lnTo>
                  <a:lnTo>
                    <a:pt x="217906" y="323469"/>
                  </a:lnTo>
                  <a:lnTo>
                    <a:pt x="0" y="323469"/>
                  </a:lnTo>
                  <a:lnTo>
                    <a:pt x="0" y="107823"/>
                  </a:lnTo>
                  <a:close/>
                </a:path>
              </a:pathLst>
            </a:custGeom>
            <a:noFill/>
            <a:ln w="9144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1678</Words>
  <Application>Microsoft Office PowerPoint</Application>
  <PresentationFormat>Произвольный</PresentationFormat>
  <Paragraphs>336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45" baseType="lpstr">
      <vt:lpstr>Calibri</vt:lpstr>
      <vt:lpstr>Arial</vt:lpstr>
      <vt:lpstr>Verdana</vt:lpstr>
      <vt:lpstr>Tahoma</vt:lpstr>
      <vt:lpstr>Microsoft Sans Serif</vt:lpstr>
      <vt:lpstr>Times New Roman</vt:lpstr>
      <vt:lpstr>Wingdings</vt:lpstr>
      <vt:lpstr>Office Theme</vt:lpstr>
      <vt:lpstr>Office Theme</vt:lpstr>
      <vt:lpstr>Слайд 1</vt:lpstr>
      <vt:lpstr>Новое в ЭДО</vt:lpstr>
      <vt:lpstr>МЧД это не скан бумажной доверенности, а XML-документ  утвержденного формата</vt:lpstr>
      <vt:lpstr>Штамп подписи теперь показывает  сведения о доверенности</vt:lpstr>
      <vt:lpstr>Штамп подписи по доверенности</vt:lpstr>
      <vt:lpstr>Подробные сведения о проверке  подписи по доверенности</vt:lpstr>
      <vt:lpstr>Проверка подписи по доверенности</vt:lpstr>
      <vt:lpstr>Как подключить своего сотрудника к ЭДО  по доверенности</vt:lpstr>
      <vt:lpstr>Как сделать доверенность на сотрудника</vt:lpstr>
      <vt:lpstr>Как сделать доверенность на сотрудника</vt:lpstr>
      <vt:lpstr>Как сделать доверенность на сотрудника</vt:lpstr>
      <vt:lpstr>Как регулируется применение МЧД</vt:lpstr>
      <vt:lpstr>Пилот ФНС по распределенному  реестру МЧД</vt:lpstr>
      <vt:lpstr>Как сейчас подписывать документы</vt:lpstr>
      <vt:lpstr>Кому нужна МЧД сейчас и после 09.23</vt:lpstr>
      <vt:lpstr>Что нового в получении подписи</vt:lpstr>
      <vt:lpstr>Передача подписи руководителя  другим лицам</vt:lpstr>
      <vt:lpstr>Пример: Дорожная карта перехода предприятия на МЧД</vt:lpstr>
      <vt:lpstr>Изменения формата корректировочного  счета-фактуры</vt:lpstr>
      <vt:lpstr>Изменения в схеме формата УКД</vt:lpstr>
      <vt:lpstr>Маркировка и интеркампани</vt:lpstr>
      <vt:lpstr>1С-ЭПД – сервис обмена  электронными перевозочными  документами</vt:lpstr>
      <vt:lpstr>Документы ЭПД</vt:lpstr>
      <vt:lpstr>Настройка ЭДО для ЭПД</vt:lpstr>
      <vt:lpstr>Работа с документами ЭПД</vt:lpstr>
      <vt:lpstr>Окно «Текущие дела ЭДО»</vt:lpstr>
      <vt:lpstr>Новый вариант легкого интерфейса ЭДО Хотите попробовать – напишите нам на doc@1c.ru</vt:lpstr>
      <vt:lpstr>Что такое EDI</vt:lpstr>
      <vt:lpstr>Главное окно модуля EDI</vt:lpstr>
      <vt:lpstr>Клиентский Модуль 1C:EDI</vt:lpstr>
      <vt:lpstr>Что умеет модуль</vt:lpstr>
      <vt:lpstr>Цепочки документов в EDI</vt:lpstr>
      <vt:lpstr>Поддержка работы с МЕТРО</vt:lpstr>
      <vt:lpstr>Опыт использования сервиса 1С:EDI</vt:lpstr>
      <vt:lpstr>Как подключиться и сколько стоит EDI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Кузора Игорь Вячеславович</dc:creator>
  <cp:lastModifiedBy>ryabokon_a</cp:lastModifiedBy>
  <cp:revision>1</cp:revision>
  <dcterms:created xsi:type="dcterms:W3CDTF">2024-01-19T13:40:58Z</dcterms:created>
  <dcterms:modified xsi:type="dcterms:W3CDTF">2024-01-19T14:42:34Z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2022-11-03T00:00:00Z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2024-01-19T00:00:00Z</vt:filetime>
  </property>
</Properties>
</file>