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4861" r:id="rId2"/>
  </p:sldMasterIdLst>
  <p:notesMasterIdLst>
    <p:notesMasterId r:id="rId25"/>
  </p:notesMasterIdLst>
  <p:handoutMasterIdLst>
    <p:handoutMasterId r:id="rId26"/>
  </p:handoutMasterIdLst>
  <p:sldIdLst>
    <p:sldId id="837" r:id="rId3"/>
    <p:sldId id="859" r:id="rId4"/>
    <p:sldId id="875" r:id="rId5"/>
    <p:sldId id="883" r:id="rId6"/>
    <p:sldId id="880" r:id="rId7"/>
    <p:sldId id="887" r:id="rId8"/>
    <p:sldId id="884" r:id="rId9"/>
    <p:sldId id="881" r:id="rId10"/>
    <p:sldId id="878" r:id="rId11"/>
    <p:sldId id="890" r:id="rId12"/>
    <p:sldId id="891" r:id="rId13"/>
    <p:sldId id="842" r:id="rId14"/>
    <p:sldId id="844" r:id="rId15"/>
    <p:sldId id="845" r:id="rId16"/>
    <p:sldId id="847" r:id="rId17"/>
    <p:sldId id="849" r:id="rId18"/>
    <p:sldId id="877" r:id="rId19"/>
    <p:sldId id="830" r:id="rId20"/>
    <p:sldId id="886" r:id="rId21"/>
    <p:sldId id="889" r:id="rId22"/>
    <p:sldId id="888" r:id="rId23"/>
    <p:sldId id="838" r:id="rId24"/>
  </p:sldIdLst>
  <p:sldSz cx="9144000" cy="6858000" type="screen4x3"/>
  <p:notesSz cx="6797675" cy="9928225"/>
  <p:defaultTex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F60000"/>
    <a:srgbClr val="CC9900"/>
    <a:srgbClr val="FFE5E5"/>
    <a:srgbClr val="CCFFFF"/>
    <a:srgbClr val="FFCC00"/>
    <a:srgbClr val="FFFF99"/>
    <a:srgbClr val="B2B2B2"/>
    <a:srgbClr val="E2271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0" autoAdjust="0"/>
    <p:restoredTop sz="95119" autoAdjust="0"/>
  </p:normalViewPr>
  <p:slideViewPr>
    <p:cSldViewPr>
      <p:cViewPr varScale="1">
        <p:scale>
          <a:sx n="97" d="100"/>
          <a:sy n="97" d="100"/>
        </p:scale>
        <p:origin x="-1200" y="-102"/>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2892"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6" name="Rectangle 4"/>
          <p:cNvSpPr>
            <a:spLocks noGrp="1" noChangeArrowheads="1"/>
          </p:cNvSpPr>
          <p:nvPr>
            <p:ph type="ftr" sz="quarter" idx="2"/>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8197" name="Rectangle 5"/>
          <p:cNvSpPr>
            <a:spLocks noGrp="1" noChangeArrowheads="1"/>
          </p:cNvSpPr>
          <p:nvPr>
            <p:ph type="sldNum" sz="quarter" idx="3"/>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C3569D83-E847-49C5-9D9B-D7A9F22CEA79}"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463" y="4716463"/>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defRPr sz="1200">
                <a:latin typeface="Times New Roman" pitchFamily="18" charset="0"/>
                <a:cs typeface="+mn-cs"/>
              </a:defRPr>
            </a:lvl1pPr>
          </a:lstStyle>
          <a:p>
            <a:pPr>
              <a:defRPr/>
            </a:pPr>
            <a:endParaRPr lang="ru-RU" altLang="ru-RU"/>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defRPr sz="1200">
                <a:latin typeface="Times New Roman" pitchFamily="18" charset="0"/>
                <a:cs typeface="+mn-cs"/>
              </a:defRPr>
            </a:lvl1pPr>
          </a:lstStyle>
          <a:p>
            <a:pPr>
              <a:defRPr/>
            </a:pPr>
            <a:fld id="{64863C24-68B9-4ED6-85E1-673BD1ED8F71}"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noTextEdit="1"/>
          </p:cNvSpPr>
          <p:nvPr>
            <p:ph type="sldImg"/>
          </p:nvPr>
        </p:nvSpPr>
        <p:spPr>
          <a:ln/>
        </p:spPr>
      </p:sp>
      <p:sp>
        <p:nvSpPr>
          <p:cNvPr id="34818" name="Заметки 2"/>
          <p:cNvSpPr>
            <a:spLocks noGrp="1"/>
          </p:cNvSpPr>
          <p:nvPr>
            <p:ph type="body" idx="1"/>
          </p:nvPr>
        </p:nvSpPr>
        <p:spPr>
          <a:noFill/>
        </p:spPr>
        <p:txBody>
          <a:bodyPr/>
          <a:lstStyle/>
          <a:p>
            <a:endParaRPr lang="ru-RU" altLang="ru-RU" smtClean="0"/>
          </a:p>
        </p:txBody>
      </p:sp>
      <p:sp>
        <p:nvSpPr>
          <p:cNvPr id="62468" name="Номер слайда 3"/>
          <p:cNvSpPr>
            <a:spLocks noGrp="1"/>
          </p:cNvSpPr>
          <p:nvPr>
            <p:ph type="sldNum" sz="quarter" idx="5"/>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fld id="{F8C9CF28-41F7-4CE9-8E1D-1FB2F4A483BC}" type="slidenum">
              <a:rPr lang="ru-RU" altLang="ru-RU" sz="1200" smtClean="0">
                <a:solidFill>
                  <a:srgbClr val="000000"/>
                </a:solidFill>
                <a:latin typeface="Times New Roman" pitchFamily="18" charset="0"/>
              </a:rPr>
              <a:pPr>
                <a:defRPr/>
              </a:pPr>
              <a:t>1</a:t>
            </a:fld>
            <a:endParaRPr lang="ru-RU" altLang="ru-RU" sz="1200" dirty="0" smtClean="0">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p:spPr>
        <p:txBody>
          <a:bodyPr/>
          <a:lstStyle/>
          <a:p>
            <a:r>
              <a:rPr lang="ru-RU" smtClean="0"/>
              <a:t>На слайде представлен пример, одного из удобных решений - документа для реклассификации РБП в состав НМА.  Документ позволяет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внеоборотных активов. Преимущество данного документа перед аналогичной ручной операцией в том, что документ автоматически отслеживает, ежемесячные изменения по реклассифицируемой статье и также переносит в состав внеоборотных активов. </a:t>
            </a:r>
          </a:p>
          <a:p>
            <a:pPr>
              <a:lnSpc>
                <a:spcPct val="90000"/>
              </a:lnSpc>
            </a:pPr>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p:spPr>
        <p:txBody>
          <a:bodyPr/>
          <a:lstStyle/>
          <a:p>
            <a:pPr>
              <a:lnSpc>
                <a:spcPct val="90000"/>
              </a:lnSpc>
            </a:pPr>
            <a:r>
              <a:rPr lang="ru-RU" smtClean="0"/>
              <a:t>Расчет резервов под снижение стоимости материалов, а также резервов по сомнительным долгам автоматизирован в 1С.Управление Холдингом максимально гибко и отвечает всем требованиям стандартов </a:t>
            </a:r>
            <a:r>
              <a:rPr lang="en-US" smtClean="0"/>
              <a:t>IAS</a:t>
            </a:r>
            <a:r>
              <a:rPr lang="ru-RU" smtClean="0"/>
              <a:t> 2, </a:t>
            </a:r>
            <a:r>
              <a:rPr lang="en-US" smtClean="0"/>
              <a:t>IAS</a:t>
            </a:r>
            <a:r>
              <a:rPr lang="ru-RU" smtClean="0"/>
              <a:t> 39.  Пользователь вводит в настройках программы ряд критериев для создания резерва, таких как класс надежности контрагента, срок просрочки, коэффициент оборачиваемости задолженности, регион. Программа автоматически рассчитывает эти параметры для каждой позиции запасов и для каждого договора с покупателями и сравнивает с критериями резервирования заданными пользователем, после чего автоматически формирует проводки по начислению, восстановлению или списанию резерва.</a:t>
            </a:r>
          </a:p>
          <a:p>
            <a:pPr>
              <a:lnSpc>
                <a:spcPct val="90000"/>
              </a:lnSpc>
            </a:pPr>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p:spPr>
        <p:txBody>
          <a:bodyPr/>
          <a:lstStyle/>
          <a:p>
            <a:r>
              <a:rPr lang="ru-RU" smtClean="0"/>
              <a:t>Подсистема параллельного учета ОС в 1С.УХ позволяет автоматизировать параллельный учет ОС в соответствии с правилами МСФО. Когда количество инвентарных объектов исчисляется тысячами или десятками тысяч, и стоимость этих объектов отличается от национальных стандартов из-за того при покупке каждого нового предприятия, в качестве первоначальной стоимости ОС берется справедливая стоимость, определённая оценщиком – программа делает огромную экономию трудозатрат, в результате автоматического расчета финансового результата от выбытия таких переоцененных ОС, пересчета их амортизации. </a:t>
            </a:r>
          </a:p>
          <a:p>
            <a:r>
              <a:rPr lang="ru-RU" smtClean="0"/>
              <a:t>В текущей реализации блок параллельного учета ВНА решает очень много ключевых задач и экономит огромное количество времени специалистам по МСФО, однако в ближайших планах его дальнейшее улучшение.</a:t>
            </a:r>
          </a:p>
          <a:p>
            <a:pPr>
              <a:lnSpc>
                <a:spcPct val="90000"/>
              </a:lnSpc>
            </a:pPr>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раз слайда 1"/>
          <p:cNvSpPr>
            <a:spLocks noGrp="1" noRot="1" noChangeAspect="1"/>
          </p:cNvSpPr>
          <p:nvPr>
            <p:ph type="sldImg"/>
          </p:nvPr>
        </p:nvSpPr>
        <p:spPr>
          <a:ln/>
        </p:spPr>
      </p:sp>
      <p:sp>
        <p:nvSpPr>
          <p:cNvPr id="59394" name="Заметки 2"/>
          <p:cNvSpPr>
            <a:spLocks noGrp="1"/>
          </p:cNvSpPr>
          <p:nvPr>
            <p:ph type="body" idx="1"/>
          </p:nvPr>
        </p:nvSpPr>
        <p:spPr>
          <a:noFill/>
        </p:spPr>
        <p:txBody>
          <a:bodyPr/>
          <a:lstStyle/>
          <a:p>
            <a:r>
              <a:rPr lang="ru-RU" smtClean="0"/>
              <a:t>В блоке учета внеоборотных активов по МСФО предусмотрена классификация ВНА единая с НСБУ, если учет по НСБУ также ведется в программном продукте УХ. Это позволяет вести параллельный учет отдельных категорий ВНА или отдельных объектов ВНА, и при этом транслировать остальные объекты ВНА. Именно такой подход и требуется в большинстве случаев на практике. Параллельный учет ведется для зданий, сооружений, крупных дорогостоящих объектов ВНА, независимая оценка которых обоснована. Стоимость мелких объектов ВНА, таких как офисное оборудование, инвентарь, а также транспортных средств в МСФО, как правило, не отличается от РСБУ и данные учета этих групп ВНА транслируются.</a:t>
            </a:r>
          </a:p>
          <a:p>
            <a:endParaRPr lang="ru-RU" smtClean="0"/>
          </a:p>
        </p:txBody>
      </p:sp>
      <p:sp>
        <p:nvSpPr>
          <p:cNvPr id="4" name="Номер слайда 3"/>
          <p:cNvSpPr>
            <a:spLocks noGrp="1"/>
          </p:cNvSpPr>
          <p:nvPr>
            <p:ph type="sldNum" sz="quarter" idx="5"/>
          </p:nvPr>
        </p:nvSpPr>
        <p:spPr/>
        <p:txBody>
          <a:bodyPr/>
          <a:lstStyle/>
          <a:p>
            <a:pPr>
              <a:defRPr/>
            </a:pPr>
            <a:fld id="{51FB072B-5439-4AB1-AABD-A44C612EE5AE}" type="slidenum">
              <a:rPr lang="ru-RU" altLang="ru-RU" smtClean="0"/>
              <a:pPr>
                <a:defRPr/>
              </a:pPr>
              <a:t>13</a:t>
            </a:fld>
            <a:endParaRPr lang="ru-RU" altLang="ru-R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a:ln/>
        </p:spPr>
      </p:sp>
      <p:sp>
        <p:nvSpPr>
          <p:cNvPr id="61442" name="Заметки 2"/>
          <p:cNvSpPr>
            <a:spLocks noGrp="1"/>
          </p:cNvSpPr>
          <p:nvPr>
            <p:ph type="body" idx="1"/>
          </p:nvPr>
        </p:nvSpPr>
        <p:spPr>
          <a:noFill/>
        </p:spPr>
        <p:txBody>
          <a:bodyPr/>
          <a:lstStyle/>
          <a:p>
            <a:r>
              <a:rPr lang="ru-RU" smtClean="0"/>
              <a:t>В программе реализован отдельный документ учета обесценения, позволяющий автоматически подобрать группу объектов, входящих ОС в ЕГДП, в качестве которой может выступать магазин в каком-либо регионе или месторождение природных ресурсов, после чего документ позволяет распределить стоимость после обесценения на все объекты, входящие в ЕГДП и рассчитать сумму, на которую следует уценить каждый из объектов. Это существенно экономит трудозатраты в случае последующей амортизации обесцененных объектов ОС, когда величина обесценения, приходящегося на каждый из объектов, используется в дальнейшем для расчета амортизации. </a:t>
            </a:r>
          </a:p>
          <a:p>
            <a:endParaRPr lang="ru-RU" smtClean="0"/>
          </a:p>
        </p:txBody>
      </p:sp>
      <p:sp>
        <p:nvSpPr>
          <p:cNvPr id="4" name="Номер слайда 3"/>
          <p:cNvSpPr>
            <a:spLocks noGrp="1"/>
          </p:cNvSpPr>
          <p:nvPr>
            <p:ph type="sldNum" sz="quarter" idx="5"/>
          </p:nvPr>
        </p:nvSpPr>
        <p:spPr/>
        <p:txBody>
          <a:bodyPr/>
          <a:lstStyle/>
          <a:p>
            <a:pPr>
              <a:defRPr/>
            </a:pPr>
            <a:fld id="{13FEEC6F-1FDB-4BD4-A5D2-5757B6626B74}" type="slidenum">
              <a:rPr lang="ru-RU" altLang="ru-RU" smtClean="0"/>
              <a:pPr>
                <a:defRPr/>
              </a:pPr>
              <a:t>14</a:t>
            </a:fld>
            <a:endParaRPr lang="ru-RU" alt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p:spPr>
        <p:txBody>
          <a:bodyPr/>
          <a:lstStyle/>
          <a:p>
            <a:r>
              <a:rPr lang="ru-RU" smtClean="0"/>
              <a:t>Другой значительной областью параллельного учета является учет финансовых инструментов.  Количество различий между правилами учета финансовых инструментов по НСБУ и МСФО превышает количество различий по ОС, и , более того произошли существенные изменения в стандартах МСФО, которые вступают в силу уже с отчетных периодов за 2018 год – это новый стандарт по учету финансовых инструментов </a:t>
            </a:r>
            <a:r>
              <a:rPr lang="en-US" smtClean="0"/>
              <a:t>IFRS</a:t>
            </a:r>
            <a:r>
              <a:rPr lang="ru-RU" smtClean="0"/>
              <a:t> 9, стандарт по учету аренды </a:t>
            </a:r>
            <a:r>
              <a:rPr lang="en-US" smtClean="0"/>
              <a:t>IFRS</a:t>
            </a:r>
            <a:r>
              <a:rPr lang="ru-RU" smtClean="0"/>
              <a:t> 16, стандарт по учету договоров выручки </a:t>
            </a:r>
            <a:r>
              <a:rPr lang="en-US" smtClean="0"/>
              <a:t>IFRS</a:t>
            </a:r>
            <a:r>
              <a:rPr lang="ru-RU" smtClean="0"/>
              <a:t> 15. </a:t>
            </a:r>
          </a:p>
          <a:p>
            <a:r>
              <a:rPr lang="ru-RU" smtClean="0"/>
              <a:t>Подсистема учета финансовых инструментов в 1С.УХ может выполнять огромное количество автоматизированных поправок – например, дисконтирование или расчет резерва по сомнительным долгам. Именно эти поправки являются наиболее трудоемкими для расчета. Методология, задолженная в программный продукт является гибкой и позволяет, например,  изменять параметры расчета резерва в соответствии с учетной политикой организации. </a:t>
            </a:r>
          </a:p>
          <a:p>
            <a:pPr>
              <a:lnSpc>
                <a:spcPct val="90000"/>
              </a:lnSpc>
            </a:pPr>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a:ln/>
        </p:spPr>
      </p:sp>
      <p:sp>
        <p:nvSpPr>
          <p:cNvPr id="65538" name="Заметки 2"/>
          <p:cNvSpPr>
            <a:spLocks noGrp="1"/>
          </p:cNvSpPr>
          <p:nvPr>
            <p:ph type="body" idx="1"/>
          </p:nvPr>
        </p:nvSpPr>
        <p:spPr>
          <a:noFill/>
        </p:spPr>
        <p:txBody>
          <a:bodyPr/>
          <a:lstStyle/>
          <a:p>
            <a:r>
              <a:rPr lang="ru-RU" smtClean="0"/>
              <a:t>В программе учтены самые последние изменения в стандартах МСФО, в частности реализован помощник выбора категории учета финансовых инструментов в соответствии с </a:t>
            </a:r>
            <a:r>
              <a:rPr lang="en-US" smtClean="0"/>
              <a:t>IFRS</a:t>
            </a:r>
            <a:r>
              <a:rPr lang="ru-RU" smtClean="0"/>
              <a:t> 9, который позволяет автоматически определить категорию и параметры учета инструмента в зависимости от ответов пользователя на вопросы чек-листа.</a:t>
            </a:r>
          </a:p>
          <a:p>
            <a:endParaRPr lang="ru-RU" smtClean="0"/>
          </a:p>
        </p:txBody>
      </p:sp>
      <p:sp>
        <p:nvSpPr>
          <p:cNvPr id="4" name="Номер слайда 3"/>
          <p:cNvSpPr>
            <a:spLocks noGrp="1"/>
          </p:cNvSpPr>
          <p:nvPr>
            <p:ph type="sldNum" sz="quarter" idx="5"/>
          </p:nvPr>
        </p:nvSpPr>
        <p:spPr/>
        <p:txBody>
          <a:bodyPr/>
          <a:lstStyle/>
          <a:p>
            <a:pPr>
              <a:defRPr/>
            </a:pPr>
            <a:fld id="{9FD5E6A7-09AE-4F84-8F53-9A1EA5B68AAB}" type="slidenum">
              <a:rPr lang="ru-RU" altLang="ru-RU" smtClean="0"/>
              <a:pPr>
                <a:defRPr/>
              </a:pPr>
              <a:t>16</a:t>
            </a:fld>
            <a:endParaRPr lang="ru-RU" alt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p:spPr>
        <p:txBody>
          <a:bodyPr/>
          <a:lstStyle/>
          <a:p>
            <a:pPr>
              <a:lnSpc>
                <a:spcPct val="90000"/>
              </a:lnSpc>
            </a:pPr>
            <a:r>
              <a:rPr lang="ru-RU" smtClean="0"/>
              <a:t>Расчет отложенных налогов в подсистеме МСФО реализован балансовым методом в соответствии с </a:t>
            </a:r>
            <a:r>
              <a:rPr lang="en-US" smtClean="0"/>
              <a:t>IAS</a:t>
            </a:r>
            <a:r>
              <a:rPr lang="ru-RU" smtClean="0"/>
              <a:t> 12, и является независимым от НСБУ. Отложенные налоги рассчитываются в рамках процедуры закрытия периода в МСФО на основе данных параллельного учета отдельных блоков, данных НСБУ и трансформационных корректировок МСФО.  </a:t>
            </a:r>
          </a:p>
          <a:p>
            <a:pPr>
              <a:lnSpc>
                <a:spcPct val="90000"/>
              </a:lnSpc>
            </a:pPr>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ln/>
          <a:extLst>
            <a:ext uri="{909E8E84-426E-40DD-AFC4-6F175D3DCCD1}"/>
            <a:ext uri="{91240B29-F687-4F45-9708-019B960494DF}"/>
          </a:extLst>
        </p:spPr>
        <p:txBody>
          <a:bodyPr/>
          <a:lstStyle/>
          <a:p>
            <a:pPr>
              <a:defRPr/>
            </a:pPr>
            <a:r>
              <a:rPr lang="ru-RU" dirty="0" smtClean="0"/>
              <a:t>Для мониторинга актуальности начислений в системе имеется инструмент сопоставления план-факта по начислениям. Не всегда сделанные начисления требуется сторнировать в следующем отчетном периоде и заменять на фактические данные о расходе. При ежемесячной подготовке отчетности, прежде чем поступят документы, подтверждающие факт может пройти 2 или 3 месяца, в течение которых расход продолжает отражаться в учете по плановой величине. </a:t>
            </a:r>
          </a:p>
          <a:p>
            <a:pPr>
              <a:defRPr/>
            </a:pPr>
            <a:r>
              <a:rPr lang="ru-RU" dirty="0" smtClean="0"/>
              <a:t>Окно сопоставления план-факта по начислениям позволяет провести отбор по статье затрат, названию контрагента или другим параметрам и проверить были ли проведены в отчетном периоде фактические расходы, аналогичные сделанным ранее начислениям. </a:t>
            </a:r>
          </a:p>
          <a:p>
            <a:pPr>
              <a:defRPr/>
            </a:pPr>
            <a:r>
              <a:rPr lang="ru-RU" dirty="0" smtClean="0"/>
              <a:t>Пользователю необходимо подтвердить, какие документы факта соответствуют текущим начислениям, после чего программа автоматически сторнирует неактуальные начисления или сделает проводку на разницу между планом и фактом. Подтверждение производится путем перетаскивание суммы расхода в левую нижнюю часть экрана.</a:t>
            </a:r>
          </a:p>
          <a:p>
            <a:pPr>
              <a:defRPr/>
            </a:pPr>
            <a:r>
              <a:rPr lang="ru-RU" dirty="0" smtClean="0"/>
              <a:t> Такой подход позволяет сопоставлять неравные по сумме начисления, когда одному плановому расходу соответствует несколько документов, подтверждающих факт, а также сопоставлять начисления разных периодов, не последовательно идущих друг за другом. Например, начисления января, февраля и марта и факт апреля (общей суммой за 3 месяца).</a:t>
            </a:r>
          </a:p>
          <a:p>
            <a:pPr marL="228760" indent="-228760">
              <a:buFontTx/>
              <a:buAutoNum type="arabicPeriod"/>
              <a:defRPr/>
            </a:pPr>
            <a:endParaRPr lang="en-US" altLang="en-US" dirty="0" smtClean="0"/>
          </a:p>
        </p:txBody>
      </p:sp>
      <p:sp>
        <p:nvSpPr>
          <p:cNvPr id="69635" name="Slide Number Placeholder 3"/>
          <p:cNvSpPr>
            <a:spLocks noGrp="1"/>
          </p:cNvSpPr>
          <p:nvPr>
            <p:ph type="sldNum" sz="quarter" idx="5"/>
          </p:nvPr>
        </p:nvSpPr>
        <p:spPr>
          <a:noFill/>
          <a:ln>
            <a:miter lim="800000"/>
            <a:headEnd/>
            <a:tailEnd/>
          </a:ln>
        </p:spPr>
        <p:txBody>
          <a:bodyPr/>
          <a:lstStyle/>
          <a:p>
            <a:pPr defTabSz="955675"/>
            <a:fld id="{A404FDEE-CF34-4780-8644-856E1F851B88}" type="slidenum">
              <a:rPr lang="en-US" altLang="en-US" sz="1300" smtClean="0">
                <a:latin typeface="Arial" charset="0"/>
                <a:cs typeface="Arial" charset="0"/>
              </a:rPr>
              <a:pPr defTabSz="955675"/>
              <a:t>18</a:t>
            </a:fld>
            <a:endParaRPr lang="en-US" altLang="en-US" sz="130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Образ слайда 1"/>
          <p:cNvSpPr>
            <a:spLocks noGrp="1" noRot="1" noChangeAspect="1"/>
          </p:cNvSpPr>
          <p:nvPr>
            <p:ph type="sldImg"/>
          </p:nvPr>
        </p:nvSpPr>
        <p:spPr>
          <a:ln/>
        </p:spPr>
      </p:sp>
      <p:sp>
        <p:nvSpPr>
          <p:cNvPr id="71682" name="Заметки 2"/>
          <p:cNvSpPr>
            <a:spLocks noGrp="1"/>
          </p:cNvSpPr>
          <p:nvPr>
            <p:ph type="body" idx="1"/>
          </p:nvPr>
        </p:nvSpPr>
        <p:spPr>
          <a:noFill/>
        </p:spPr>
        <p:txBody>
          <a:bodyPr/>
          <a:lstStyle/>
          <a:p>
            <a:r>
              <a:rPr lang="ru-RU" smtClean="0"/>
              <a:t>На слайде представлено сравнение функциональных возможностей 1С:Управление Холдингом и 1С:БП КОРП МСФО в части подсистемы МСФО. Ярким цветом выделены блоки, которые переходят в новый программный продукт. Темным цветом выделены те блоки, которые остаются только в 1С.Управление холдингом и в новом программном продукте их не будет. Эти блоки связаны с автоматизацией консолидации отчетности – портал ВГО, автоматизация расчета гудвила и т.п. Все основные блоки, связанные с автоматизацией расчета типовых поправок по финансовым инструментам, поддержкой параллельного учета внеоборотных активов и быстрым закрытием отчетности переходят в новый программный продукт. </a:t>
            </a:r>
          </a:p>
          <a:p>
            <a:endParaRPr lang="ru-RU" smtClean="0"/>
          </a:p>
        </p:txBody>
      </p:sp>
      <p:sp>
        <p:nvSpPr>
          <p:cNvPr id="4" name="Номер слайда 3"/>
          <p:cNvSpPr>
            <a:spLocks noGrp="1"/>
          </p:cNvSpPr>
          <p:nvPr>
            <p:ph type="sldNum" sz="quarter" idx="5"/>
          </p:nvPr>
        </p:nvSpPr>
        <p:spPr/>
        <p:txBody>
          <a:bodyPr/>
          <a:lstStyle/>
          <a:p>
            <a:pPr>
              <a:defRPr/>
            </a:pPr>
            <a:fld id="{627ED629-281C-4509-A726-91A3BC77979D}" type="slidenum">
              <a:rPr lang="ru-RU" smtClean="0"/>
              <a:pPr>
                <a:defRPr/>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p:spPr>
      </p:sp>
      <p:sp>
        <p:nvSpPr>
          <p:cNvPr id="36866" name="Заметки 2"/>
          <p:cNvSpPr>
            <a:spLocks noGrp="1"/>
          </p:cNvSpPr>
          <p:nvPr>
            <p:ph type="body" idx="1"/>
          </p:nvPr>
        </p:nvSpPr>
        <p:spPr>
          <a:noFill/>
        </p:spPr>
        <p:txBody>
          <a:bodyPr/>
          <a:lstStyle/>
          <a:p>
            <a:r>
              <a:rPr lang="ru-RU" smtClean="0"/>
              <a:t>Новое решение 1С Бухгалтерия 8 МСФО это наиболее функциональный на российском рынке учет по МСФО для отдельных компаний на базе продукта 1С:Управление Холдингом. Это «Легкое» учетное решение без интеграции и консолидации.  В результате использования оно существенно снижает трудоемкость подготовки отчетности МСФО для одного юридического лица.</a:t>
            </a:r>
          </a:p>
          <a:p>
            <a:endParaRPr lang="ru-RU" smtClean="0"/>
          </a:p>
        </p:txBody>
      </p:sp>
      <p:sp>
        <p:nvSpPr>
          <p:cNvPr id="4" name="Номер слайда 3"/>
          <p:cNvSpPr>
            <a:spLocks noGrp="1"/>
          </p:cNvSpPr>
          <p:nvPr>
            <p:ph type="sldNum" sz="quarter" idx="5"/>
          </p:nvPr>
        </p:nvSpPr>
        <p:spPr/>
        <p:txBody>
          <a:bodyPr/>
          <a:lstStyle/>
          <a:p>
            <a:pPr>
              <a:defRPr/>
            </a:pPr>
            <a:fld id="{103E85C6-4E57-4048-8215-761C46A08DF9}" type="slidenum">
              <a:rPr lang="ru-RU" smtClean="0"/>
              <a:pPr>
                <a:defRPr/>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xfrm>
            <a:off x="1165225" y="1241425"/>
            <a:ext cx="4467225" cy="3349625"/>
          </a:xfrm>
          <a:ln/>
        </p:spPr>
      </p:sp>
      <p:sp>
        <p:nvSpPr>
          <p:cNvPr id="73730" name="Notes Placeholder 2"/>
          <p:cNvSpPr>
            <a:spLocks noGrp="1"/>
          </p:cNvSpPr>
          <p:nvPr>
            <p:ph type="body" idx="1"/>
          </p:nvPr>
        </p:nvSpPr>
        <p:spPr>
          <a:xfrm>
            <a:off x="679450" y="4778375"/>
            <a:ext cx="5438775" cy="3908425"/>
          </a:xfrm>
          <a:noFill/>
        </p:spPr>
        <p:txBody>
          <a:bodyPr/>
          <a:lstStyle/>
          <a:p>
            <a:r>
              <a:rPr lang="ru-RU" smtClean="0"/>
              <a:t>Пользователь может сформировать сводную таблицу по расчету освобождений КИК по ссылке </a:t>
            </a:r>
            <a:r>
              <a:rPr lang="ru-RU" b="1" smtClean="0"/>
              <a:t>Свод освобождений КИК</a:t>
            </a:r>
            <a:r>
              <a:rPr lang="ru-RU" smtClean="0"/>
              <a:t>.</a:t>
            </a:r>
          </a:p>
          <a:p>
            <a:r>
              <a:rPr lang="ru-RU" smtClean="0"/>
              <a:t>Ссылка доступна в </a:t>
            </a:r>
            <a:r>
              <a:rPr lang="ru-RU" b="1" smtClean="0"/>
              <a:t>Модели отчетности КИК</a:t>
            </a:r>
            <a:r>
              <a:rPr lang="ru-RU" smtClean="0"/>
              <a:t>.</a:t>
            </a:r>
          </a:p>
          <a:p>
            <a:r>
              <a:rPr lang="ru-RU" smtClean="0"/>
              <a:t>В верхнем правом углу сводной таблицы имеется красная стрелка. По ней открывается окно с отборами.</a:t>
            </a:r>
          </a:p>
          <a:p>
            <a:r>
              <a:rPr lang="ru-RU" smtClean="0"/>
              <a:t>Она может использоваться в сценарии </a:t>
            </a:r>
            <a:r>
              <a:rPr lang="ru-RU" b="1" smtClean="0"/>
              <a:t>План</a:t>
            </a:r>
            <a:r>
              <a:rPr lang="ru-RU" smtClean="0"/>
              <a:t> для прогнозирования налоговой нагрузки контролирующих лиц.</a:t>
            </a:r>
          </a:p>
          <a:p>
            <a:pPr eaLnBrk="1" hangingPunct="1">
              <a:spcBef>
                <a:spcPct val="0"/>
              </a:spcBef>
            </a:pPr>
            <a:endParaRPr lang="ru-RU" altLang="ru-RU" smtClean="0"/>
          </a:p>
        </p:txBody>
      </p:sp>
      <p:sp>
        <p:nvSpPr>
          <p:cNvPr id="38916" name="Slide Number Placeholder 3"/>
          <p:cNvSpPr txBox="1">
            <a:spLocks noGrp="1"/>
          </p:cNvSpPr>
          <p:nvPr/>
        </p:nvSpPr>
        <p:spPr bwMode="auto">
          <a:xfrm>
            <a:off x="3849688" y="9429750"/>
            <a:ext cx="2946400" cy="498475"/>
          </a:xfrm>
          <a:prstGeom prst="rect">
            <a:avLst/>
          </a:prstGeom>
          <a:noFill/>
          <a:extLst/>
        </p:spPr>
        <p:txBody>
          <a:bodyPr anchor="b"/>
          <a:lstStyle>
            <a:lvl1pPr>
              <a:defRPr sz="1900">
                <a:solidFill>
                  <a:schemeClr val="tx1"/>
                </a:solidFill>
                <a:latin typeface="Calibri" pitchFamily="34" charset="0"/>
              </a:defRPr>
            </a:lvl1pPr>
            <a:lvl2pPr marL="742950" indent="-285750">
              <a:defRPr sz="1900">
                <a:solidFill>
                  <a:schemeClr val="tx1"/>
                </a:solidFill>
                <a:latin typeface="Calibri" pitchFamily="34" charset="0"/>
              </a:defRPr>
            </a:lvl2pPr>
            <a:lvl3pPr marL="1143000" indent="-228600">
              <a:defRPr sz="1900">
                <a:solidFill>
                  <a:schemeClr val="tx1"/>
                </a:solidFill>
                <a:latin typeface="Calibri" pitchFamily="34" charset="0"/>
              </a:defRPr>
            </a:lvl3pPr>
            <a:lvl4pPr marL="1600200" indent="-228600">
              <a:defRPr sz="1900">
                <a:solidFill>
                  <a:schemeClr val="tx1"/>
                </a:solidFill>
                <a:latin typeface="Calibri" pitchFamily="34" charset="0"/>
              </a:defRPr>
            </a:lvl4pPr>
            <a:lvl5pPr marL="2057400" indent="-228600">
              <a:defRPr sz="1900">
                <a:solidFill>
                  <a:schemeClr val="tx1"/>
                </a:solidFill>
                <a:latin typeface="Calibri" pitchFamily="34" charset="0"/>
              </a:defRPr>
            </a:lvl5pPr>
            <a:lvl6pPr marL="2514600" indent="-228600" defTabSz="995363" fontAlgn="base">
              <a:spcBef>
                <a:spcPct val="0"/>
              </a:spcBef>
              <a:spcAft>
                <a:spcPct val="0"/>
              </a:spcAft>
              <a:defRPr sz="1900">
                <a:solidFill>
                  <a:schemeClr val="tx1"/>
                </a:solidFill>
                <a:latin typeface="Calibri" pitchFamily="34" charset="0"/>
              </a:defRPr>
            </a:lvl6pPr>
            <a:lvl7pPr marL="2971800" indent="-228600" defTabSz="995363" fontAlgn="base">
              <a:spcBef>
                <a:spcPct val="0"/>
              </a:spcBef>
              <a:spcAft>
                <a:spcPct val="0"/>
              </a:spcAft>
              <a:defRPr sz="1900">
                <a:solidFill>
                  <a:schemeClr val="tx1"/>
                </a:solidFill>
                <a:latin typeface="Calibri" pitchFamily="34" charset="0"/>
              </a:defRPr>
            </a:lvl7pPr>
            <a:lvl8pPr marL="3429000" indent="-228600" defTabSz="995363" fontAlgn="base">
              <a:spcBef>
                <a:spcPct val="0"/>
              </a:spcBef>
              <a:spcAft>
                <a:spcPct val="0"/>
              </a:spcAft>
              <a:defRPr sz="1900">
                <a:solidFill>
                  <a:schemeClr val="tx1"/>
                </a:solidFill>
                <a:latin typeface="Calibri" pitchFamily="34" charset="0"/>
              </a:defRPr>
            </a:lvl8pPr>
            <a:lvl9pPr marL="3886200" indent="-228600" defTabSz="995363" fontAlgn="base">
              <a:spcBef>
                <a:spcPct val="0"/>
              </a:spcBef>
              <a:spcAft>
                <a:spcPct val="0"/>
              </a:spcAft>
              <a:defRPr sz="1900">
                <a:solidFill>
                  <a:schemeClr val="tx1"/>
                </a:solidFill>
                <a:latin typeface="Calibri" pitchFamily="34" charset="0"/>
              </a:defRPr>
            </a:lvl9pPr>
          </a:lstStyle>
          <a:p>
            <a:pPr algn="r" defTabSz="995363">
              <a:defRPr/>
            </a:pPr>
            <a:fld id="{D4578C7A-C326-4E51-9A9F-1EBF5A52699E}" type="slidenum">
              <a:rPr lang="en-US" altLang="ru-RU" sz="1200" smtClean="0">
                <a:cs typeface="+mn-cs"/>
              </a:rPr>
              <a:pPr algn="r" defTabSz="995363">
                <a:defRPr/>
              </a:pPr>
              <a:t>20</a:t>
            </a:fld>
            <a:endParaRPr lang="en-US" altLang="ru-RU" sz="1200"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Образ слайда 1"/>
          <p:cNvSpPr>
            <a:spLocks noGrp="1" noRot="1" noChangeAspect="1"/>
          </p:cNvSpPr>
          <p:nvPr>
            <p:ph type="sldImg"/>
          </p:nvPr>
        </p:nvSpPr>
        <p:spPr>
          <a:ln/>
        </p:spPr>
      </p:sp>
      <p:sp>
        <p:nvSpPr>
          <p:cNvPr id="75778" name="Заметки 2"/>
          <p:cNvSpPr>
            <a:spLocks noGrp="1"/>
          </p:cNvSpPr>
          <p:nvPr>
            <p:ph type="body" idx="1"/>
          </p:nvPr>
        </p:nvSpPr>
        <p:spPr>
          <a:noFill/>
        </p:spPr>
        <p:txBody>
          <a:bodyPr/>
          <a:lstStyle/>
          <a:p>
            <a:r>
              <a:rPr lang="ru-RU" smtClean="0"/>
              <a:t>Например, в программе 1С.УХ поддерживается консолидация периметра компаний, включающего элементы косвенного и перекрестного владения. Документы по приобретению и выбытию инвестиций позволяют вводить в систему информацию об изменениях в периметре группы. Автоматизированы поправки по приобретению и выбытию бизнеса – программа автоматически рассчитывают гудвилл и неконтрольные доли и их изменения в случае изменений в структуре владения. Программа поддерживает как полную консолидацию, так и консолидацию ассоциированных и совместно-контролируемых предприятий по методу долевого участия.</a:t>
            </a:r>
          </a:p>
          <a:p>
            <a:endParaRPr lang="ru-RU" smtClean="0"/>
          </a:p>
        </p:txBody>
      </p:sp>
      <p:sp>
        <p:nvSpPr>
          <p:cNvPr id="4" name="Номер слайда 3"/>
          <p:cNvSpPr>
            <a:spLocks noGrp="1"/>
          </p:cNvSpPr>
          <p:nvPr>
            <p:ph type="sldNum" sz="quarter" idx="5"/>
          </p:nvPr>
        </p:nvSpPr>
        <p:spPr/>
        <p:txBody>
          <a:bodyPr/>
          <a:lstStyle/>
          <a:p>
            <a:pPr>
              <a:defRPr/>
            </a:pPr>
            <a:fld id="{5CE206C5-2EF8-4986-90A9-2ECB17B33451}" type="slidenum">
              <a:rPr lang="ru-RU" altLang="ru-RU" smtClean="0"/>
              <a:pPr>
                <a:defRPr/>
              </a:pPr>
              <a:t>21</a:t>
            </a:fld>
            <a:endParaRPr lang="ru-RU" alt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Образ слайда 1"/>
          <p:cNvSpPr>
            <a:spLocks noGrp="1" noRot="1" noChangeAspect="1" noTextEdit="1"/>
          </p:cNvSpPr>
          <p:nvPr>
            <p:ph type="sldImg"/>
          </p:nvPr>
        </p:nvSpPr>
        <p:spPr>
          <a:ln/>
        </p:spPr>
      </p:sp>
      <p:sp>
        <p:nvSpPr>
          <p:cNvPr id="77826" name="Заметки 2"/>
          <p:cNvSpPr>
            <a:spLocks noGrp="1"/>
          </p:cNvSpPr>
          <p:nvPr>
            <p:ph type="body" idx="1"/>
          </p:nvPr>
        </p:nvSpPr>
        <p:spPr>
          <a:noFill/>
        </p:spPr>
        <p:txBody>
          <a:bodyPr/>
          <a:lstStyle/>
          <a:p>
            <a:endParaRPr lang="ru-RU" altLang="ru-RU" smtClean="0"/>
          </a:p>
        </p:txBody>
      </p:sp>
      <p:sp>
        <p:nvSpPr>
          <p:cNvPr id="62468" name="Номер слайда 3"/>
          <p:cNvSpPr>
            <a:spLocks noGrp="1"/>
          </p:cNvSpPr>
          <p:nvPr>
            <p:ph type="sldNum" sz="quarter" idx="5"/>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defRPr/>
            </a:pPr>
            <a:fld id="{C73333A2-9796-4B0A-ADA7-5410053CDE62}" type="slidenum">
              <a:rPr lang="ru-RU" altLang="ru-RU" sz="1200" smtClean="0">
                <a:solidFill>
                  <a:srgbClr val="000000"/>
                </a:solidFill>
                <a:latin typeface="Times New Roman" pitchFamily="18" charset="0"/>
              </a:rPr>
              <a:pPr>
                <a:defRPr/>
              </a:pPr>
              <a:t>22</a:t>
            </a:fld>
            <a:endParaRPr lang="ru-RU" altLang="ru-RU" sz="1200" dirty="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a:ln/>
        </p:spPr>
      </p:sp>
      <p:sp>
        <p:nvSpPr>
          <p:cNvPr id="38914" name="Заметки 2"/>
          <p:cNvSpPr>
            <a:spLocks noGrp="1"/>
          </p:cNvSpPr>
          <p:nvPr>
            <p:ph type="body" idx="1"/>
          </p:nvPr>
        </p:nvSpPr>
        <p:spPr>
          <a:noFill/>
        </p:spPr>
        <p:txBody>
          <a:bodyPr/>
          <a:lstStyle/>
          <a:p>
            <a:r>
              <a:rPr lang="ru-RU" smtClean="0"/>
              <a:t>1С Бухгалтерия МСФО это комплексное решение, позволяющее обеспечить высокую степень автоматизации учета по МСФО. Оно охватывает все области, где количество расхождений между российскими и международными стандартами наибольшее – это учет основных средств, обесценение активов, учет финансовых инструментов и аренды, учет отложенных налогов. В программе собраны инструменты автоматизации, позволяющие сократить трудозатраты бухгалтера на трансформацию данных учета РСБУ в формат МСФО по вышеуказанным областям. Для этого разработаны документы параллельного учета ОС, НМА, финансовых инструментов. В рамках закрытия периода реализован автоматический пересчет отложенных налогов в соответствии с принципами МСФО и независимый от РСБУ механизм закрытия счетов, позволяющий рассчитывать себестоимость с учетом поправок МСФО, а также закрывать период раньше, чем в РСБУ при необходимости.</a:t>
            </a:r>
          </a:p>
          <a:p>
            <a:endParaRPr lang="ru-RU" smtClean="0"/>
          </a:p>
        </p:txBody>
      </p:sp>
      <p:sp>
        <p:nvSpPr>
          <p:cNvPr id="4" name="Номер слайда 3"/>
          <p:cNvSpPr>
            <a:spLocks noGrp="1"/>
          </p:cNvSpPr>
          <p:nvPr>
            <p:ph type="sldNum" sz="quarter" idx="5"/>
          </p:nvPr>
        </p:nvSpPr>
        <p:spPr/>
        <p:txBody>
          <a:bodyPr/>
          <a:lstStyle/>
          <a:p>
            <a:pPr>
              <a:defRPr/>
            </a:pPr>
            <a:fld id="{5D835494-6A1A-4231-AAA1-2875471C0C6C}" type="slidenum">
              <a:rPr lang="ru-RU" smtClean="0"/>
              <a:pPr>
                <a:defRPr/>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a:ln/>
        </p:spPr>
      </p:sp>
      <p:sp>
        <p:nvSpPr>
          <p:cNvPr id="40962" name="Заметки 2"/>
          <p:cNvSpPr>
            <a:spLocks noGrp="1"/>
          </p:cNvSpPr>
          <p:nvPr>
            <p:ph type="body" idx="1"/>
          </p:nvPr>
        </p:nvSpPr>
        <p:spPr>
          <a:noFill/>
        </p:spPr>
        <p:txBody>
          <a:bodyPr/>
          <a:lstStyle/>
          <a:p>
            <a:r>
              <a:rPr lang="ru-RU" smtClean="0"/>
              <a:t>Большое количество расхождений по таким участкам учета, как основные средства и финансовые инструменты связано с тем, что в МСФО приняты стандарты, которые не имеют соответствующих аналогов в виде российских ПБУ. Например, это Стандарт 36 по учету обесценения, Стандарт 17 по учету Аренды. В результате бухгалтеру придется столкнуться в МСФО с такими непривычными в РСБУ учетными процедурами, как начисление обесценение основных средств или признание арендованного имущества в качестве активов. Однако некоторые учетные процедуры, порядок которых регулируется российскими ПБУ до сих пор являются непривычными. Это касается в частности дисконтирования, необходимость применения которого упоминается в ПБУ 8 и 19, однако эта процедура трудно применима для РСБУ из-за отсутствия практики формирования бизнес-планов, оценки инвестиционных проектов и проведения иных расчетов, базирующихся на использовании дисконтированных оценок, а также недостаточной личной квалификации.  В программе 1С Бухгалтерия 8 МСФО расчет дисконтирования автоматизирован.</a:t>
            </a:r>
          </a:p>
          <a:p>
            <a:endParaRPr lang="ru-RU" smtClean="0"/>
          </a:p>
        </p:txBody>
      </p:sp>
      <p:sp>
        <p:nvSpPr>
          <p:cNvPr id="4" name="Номер слайда 3"/>
          <p:cNvSpPr>
            <a:spLocks noGrp="1"/>
          </p:cNvSpPr>
          <p:nvPr>
            <p:ph type="sldNum" sz="quarter" idx="5"/>
          </p:nvPr>
        </p:nvSpPr>
        <p:spPr/>
        <p:txBody>
          <a:bodyPr/>
          <a:lstStyle/>
          <a:p>
            <a:pPr>
              <a:defRPr/>
            </a:pPr>
            <a:fld id="{3900B2CD-3E46-426C-AD14-086823E7A16F}" type="slidenum">
              <a:rPr lang="ru-RU" smtClean="0"/>
              <a:pPr>
                <a:defRPr/>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p:spPr>
        <p:txBody>
          <a:bodyPr/>
          <a:lstStyle/>
          <a:p>
            <a:r>
              <a:rPr lang="ru-RU" smtClean="0"/>
              <a:t>Процесс подготовки отчетности по МСФО в программном продукте 1С Бухгалтерия 8 МСФО представлен на слайде. В виде красных стрелок на схеме представлен процесс переноса данных учета из РСБУ в МСФО. Как видно из схемы, подготовка отчетности по МСФО происходит, отталкиваясь от проводок РСБУ и документов РСБУ, а не от отчетности по РСБУ. Это позволяет закрывать период в МСФО раньше, чем в РСБУ не дожидаясь поступления всех первичных документов, а сделав временные «начисления» по плановым данным в отношении недостающих документов при помощи проведения документов и операций в МСФО. В программном продукте поддерживаются 2 способа переноса данных из РСБУ в МСФО – это параллельный учет и трансляция. В случае трансляции проводки РСБУ переносятся в МСФО по определенной карте соответствий. В случае параллельного учета на основе документов РСБУ создаются аналогичные им документы МСФО, но параметры учета в них могут быть другими – например, для основного средства может быть установлен другой срок амортизации или метод амортизации или дату документа. </a:t>
            </a:r>
          </a:p>
          <a:p>
            <a:endParaRPr lang="ru-RU" smtClean="0"/>
          </a:p>
        </p:txBody>
      </p:sp>
      <p:sp>
        <p:nvSpPr>
          <p:cNvPr id="4" name="Номер слайда 3"/>
          <p:cNvSpPr>
            <a:spLocks noGrp="1"/>
          </p:cNvSpPr>
          <p:nvPr>
            <p:ph type="sldNum" sz="quarter" idx="5"/>
          </p:nvPr>
        </p:nvSpPr>
        <p:spPr/>
        <p:txBody>
          <a:bodyPr/>
          <a:lstStyle/>
          <a:p>
            <a:pPr>
              <a:defRPr/>
            </a:pPr>
            <a:fld id="{D846B69C-29E6-47D6-993F-A8BACAE46933}" type="slidenum">
              <a:rPr lang="ru-RU" smtClean="0"/>
              <a:pPr>
                <a:defRPr/>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p:spPr>
        <p:txBody>
          <a:bodyPr/>
          <a:lstStyle/>
          <a:p>
            <a:r>
              <a:rPr lang="ru-RU" smtClean="0"/>
              <a:t>После завершения переноса данных из РСБУ в МСФО, в МСФО проводятся дополнительные поправки, в отношении тех операций, которые отсутствуют в учете по РСБУ. Например, дисконтирование финансовых инструментов, признание аренды или обесценение основных средств. После чего происходит закрытие периода, механизм которого независим от РСБУ. Закрытие периода, в частности подразумевает автоматический пересчет отложенных налогов в соответствии с МСФО 12.</a:t>
            </a:r>
          </a:p>
          <a:p>
            <a:endParaRPr lang="ru-RU" smtClean="0"/>
          </a:p>
        </p:txBody>
      </p:sp>
      <p:sp>
        <p:nvSpPr>
          <p:cNvPr id="4" name="Номер слайда 3"/>
          <p:cNvSpPr>
            <a:spLocks noGrp="1"/>
          </p:cNvSpPr>
          <p:nvPr>
            <p:ph type="sldNum" sz="quarter" idx="5"/>
          </p:nvPr>
        </p:nvSpPr>
        <p:spPr/>
        <p:txBody>
          <a:bodyPr/>
          <a:lstStyle/>
          <a:p>
            <a:pPr>
              <a:defRPr/>
            </a:pPr>
            <a:fld id="{782566EA-BFF9-42E3-8267-CD416B984B5F}" type="slidenum">
              <a:rPr lang="ru-RU" smtClean="0"/>
              <a:pPr>
                <a:defRPr/>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a:ln/>
        </p:spPr>
      </p:sp>
      <p:sp>
        <p:nvSpPr>
          <p:cNvPr id="47106" name="Заметки 2"/>
          <p:cNvSpPr>
            <a:spLocks noGrp="1"/>
          </p:cNvSpPr>
          <p:nvPr>
            <p:ph type="body" idx="1"/>
          </p:nvPr>
        </p:nvSpPr>
        <p:spPr>
          <a:noFill/>
        </p:spPr>
        <p:txBody>
          <a:bodyPr/>
          <a:lstStyle/>
          <a:p>
            <a:r>
              <a:rPr lang="ru-RU" smtClean="0"/>
              <a:t>Для ведения учета в МСФО разработан отдельный план счетов. Стандарты МСФО не регулируют порядок нумерации счетов, и каждая организация вправе устанавливать кодификацию счетов в соответствии со своими потребностями. В программе представлен рекомендованный для использования план счетов, нумерация которого состоит из 4 разделов. Первые 2 раздела соответствуют тому определяют класс активов и обязательств – то есть показывают, в каком разделе баланса или отчета о прибылях и убытках отражаются данные операции. Внутри разделов счета сгруппированы по степени убывания ликвидности. Последние 2 раздела соответствуют номеру счета и субсчета в РСБУ.</a:t>
            </a:r>
          </a:p>
          <a:p>
            <a:endParaRPr lang="ru-RU" smtClean="0"/>
          </a:p>
        </p:txBody>
      </p:sp>
      <p:sp>
        <p:nvSpPr>
          <p:cNvPr id="4" name="Номер слайда 3"/>
          <p:cNvSpPr>
            <a:spLocks noGrp="1"/>
          </p:cNvSpPr>
          <p:nvPr>
            <p:ph type="sldNum" sz="quarter" idx="5"/>
          </p:nvPr>
        </p:nvSpPr>
        <p:spPr/>
        <p:txBody>
          <a:bodyPr/>
          <a:lstStyle/>
          <a:p>
            <a:pPr>
              <a:defRPr/>
            </a:pPr>
            <a:fld id="{DEBA8E73-4371-440D-8E6B-87E4541B20A2}" type="slidenum">
              <a:rPr lang="ru-RU" smtClean="0"/>
              <a:pPr>
                <a:defRPr/>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a:ln/>
        </p:spPr>
      </p:sp>
      <p:sp>
        <p:nvSpPr>
          <p:cNvPr id="49154" name="Заметки 2"/>
          <p:cNvSpPr>
            <a:spLocks noGrp="1"/>
          </p:cNvSpPr>
          <p:nvPr>
            <p:ph type="body" idx="1"/>
          </p:nvPr>
        </p:nvSpPr>
        <p:spPr>
          <a:noFill/>
        </p:spPr>
        <p:txBody>
          <a:bodyPr/>
          <a:lstStyle/>
          <a:p>
            <a:r>
              <a:rPr lang="ru-RU" smtClean="0"/>
              <a:t>Ряд удобных решений, реализованных в программе позволяют сократить трудозатраты бухгалтера на трансформацию данных учета РСБУ в формат МСФО. К числу таких решений можно отнести документ по начислению резерва по сомнительным долгам, который позволят автоматически рассчитывать сумму резерва исходя из таких параметров учета задолженности как ее оборачиваемость, срок просрочки, местоположение, класс надежности. При этом пользователь может изменять правила создания резерва для различных сочетаний этих параметров.</a:t>
            </a:r>
          </a:p>
          <a:p>
            <a:r>
              <a:rPr lang="ru-RU" smtClean="0"/>
              <a:t>Поскольку понятие РБП отсутствует в МСФО их необходимо распределить на расходы периода, авансы и нематериальные активы.  Специализированный документ предназначен для того, чтобы сократить затраты времени на эту операцию. </a:t>
            </a:r>
          </a:p>
          <a:p>
            <a:r>
              <a:rPr lang="ru-RU" smtClean="0"/>
              <a:t>Поскольку формат регламентированных отчетов в МСФО стандартами не регулируется, в программе предусмотрен конструктор отчетных форм, который позволяет пользователю создавать отчетные формы произвольного формата и настраивать правила их заполнения при помощи конструктора формул.</a:t>
            </a:r>
          </a:p>
          <a:p>
            <a:r>
              <a:rPr lang="ru-RU" smtClean="0"/>
              <a:t>Специализированный документ выверки плана и факта, встроенный в программный продукт позволяет проводить закрытие периода в МСФО раньше, чем в РСБУ и выверять расхождения в отношении операций, проведенных после закрытия периода в МСФО, но до его закрытия в РСБУ.</a:t>
            </a:r>
          </a:p>
          <a:p>
            <a:endParaRPr lang="ru-RU" smtClean="0"/>
          </a:p>
        </p:txBody>
      </p:sp>
      <p:sp>
        <p:nvSpPr>
          <p:cNvPr id="4" name="Номер слайда 3"/>
          <p:cNvSpPr>
            <a:spLocks noGrp="1"/>
          </p:cNvSpPr>
          <p:nvPr>
            <p:ph type="sldNum" sz="quarter" idx="5"/>
          </p:nvPr>
        </p:nvSpPr>
        <p:spPr/>
        <p:txBody>
          <a:bodyPr/>
          <a:lstStyle/>
          <a:p>
            <a:pPr>
              <a:defRPr/>
            </a:pPr>
            <a:fld id="{FC7DB99D-8A09-4E5D-B375-EAE6F9AF2CC9}" type="slidenum">
              <a:rPr lang="ru-RU" smtClean="0"/>
              <a:pPr>
                <a:defRPr/>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p:spPr>
        <p:txBody>
          <a:bodyPr/>
          <a:lstStyle/>
          <a:p>
            <a:r>
              <a:rPr lang="ru-RU" smtClean="0"/>
              <a:t>На слайде представлен пример, одного из удобных решений - документа для реклассификации РБП в состав НМА.  Документ позволяет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внеоборотных активов. Преимущество данного документа перед аналогичной ручной операцией в том, что документ автоматически отслеживает, ежемесячные изменения по реклассифицируемой статье и также переносит в состав внеоборотных активов. </a:t>
            </a:r>
          </a:p>
          <a:p>
            <a:pPr>
              <a:lnSpc>
                <a:spcPct val="90000"/>
              </a:lnSpc>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1747838" y="184150"/>
            <a:ext cx="7237412" cy="800100"/>
          </a:xfrm>
          <a:prstGeom prst="rect">
            <a:avLst/>
          </a:prstGeom>
          <a:noFill/>
          <a:ln>
            <a:noFill/>
          </a:ln>
          <a:effectLst/>
          <a:extLst/>
        </p:spPr>
        <p:txBody>
          <a:bodyPr>
            <a:spAutoFit/>
          </a:bodyPr>
          <a:lstStyle>
            <a:lvl1pPr>
              <a:lnSpc>
                <a:spcPct val="90000"/>
              </a:lnSpc>
              <a:spcBef>
                <a:spcPct val="20000"/>
              </a:spcBef>
              <a:spcAft>
                <a:spcPct val="50000"/>
              </a:spcAft>
              <a:buClr>
                <a:srgbClr val="CC0000"/>
              </a:buClr>
              <a:buSzPct val="60000"/>
              <a:buFont typeface="Wingdings" pitchFamily="2" charset="2"/>
              <a:buChar char="n"/>
              <a:defRPr>
                <a:solidFill>
                  <a:srgbClr val="333333"/>
                </a:solidFill>
                <a:latin typeface="Arial" charset="0"/>
              </a:defRPr>
            </a:lvl1pPr>
            <a:lvl2pPr marL="742950" indent="-285750">
              <a:lnSpc>
                <a:spcPct val="90000"/>
              </a:lnSpc>
              <a:spcBef>
                <a:spcPct val="20000"/>
              </a:spcBef>
              <a:spcAft>
                <a:spcPct val="30000"/>
              </a:spcAft>
              <a:buClr>
                <a:srgbClr val="CC0000"/>
              </a:buClr>
              <a:buFont typeface="Wingdings" pitchFamily="2" charset="2"/>
              <a:buChar char="§"/>
              <a:defRPr sz="1600">
                <a:solidFill>
                  <a:srgbClr val="333333"/>
                </a:solidFill>
                <a:latin typeface="Arial" charset="0"/>
              </a:defRPr>
            </a:lvl2pPr>
            <a:lvl3pPr marL="1143000" indent="-228600">
              <a:lnSpc>
                <a:spcPct val="90000"/>
              </a:lnSpc>
              <a:spcBef>
                <a:spcPct val="20000"/>
              </a:spcBef>
              <a:spcAft>
                <a:spcPct val="20000"/>
              </a:spcAft>
              <a:buClr>
                <a:srgbClr val="CC0000"/>
              </a:buClr>
              <a:buSzPct val="80000"/>
              <a:buFont typeface="Wingdings" pitchFamily="2" charset="2"/>
              <a:buChar char="§"/>
              <a:defRPr sz="1400">
                <a:solidFill>
                  <a:srgbClr val="333333"/>
                </a:solidFill>
                <a:latin typeface="Arial" charset="0"/>
              </a:defRPr>
            </a:lvl3pPr>
            <a:lvl4pPr marL="1600200" indent="-228600">
              <a:lnSpc>
                <a:spcPct val="90000"/>
              </a:lnSpc>
              <a:spcBef>
                <a:spcPct val="20000"/>
              </a:spcBef>
              <a:spcAft>
                <a:spcPct val="20000"/>
              </a:spcAft>
              <a:buClr>
                <a:srgbClr val="CC0000"/>
              </a:buClr>
              <a:buFont typeface="Times New Roman" pitchFamily="18" charset="0"/>
              <a:buChar char="▪"/>
              <a:defRPr sz="1200">
                <a:solidFill>
                  <a:srgbClr val="333333"/>
                </a:solidFill>
                <a:latin typeface="Arial" charset="0"/>
              </a:defRPr>
            </a:lvl4pPr>
            <a:lvl5pPr marL="2057400" indent="-228600">
              <a:lnSpc>
                <a:spcPct val="90000"/>
              </a:lnSpc>
              <a:spcBef>
                <a:spcPct val="20000"/>
              </a:spcBef>
              <a:buClr>
                <a:srgbClr val="CC0000"/>
              </a:buClr>
              <a:buFont typeface="Arial" charset="0"/>
              <a:buChar char="∙"/>
              <a:defRPr sz="1000">
                <a:solidFill>
                  <a:srgbClr val="333333"/>
                </a:solidFill>
                <a:latin typeface="Arial" charset="0"/>
              </a:defRPr>
            </a:lvl5pPr>
            <a:lvl6pPr marL="25146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6pPr>
            <a:lvl7pPr marL="29718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7pPr>
            <a:lvl8pPr marL="34290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8pPr>
            <a:lvl9pPr marL="3886200" indent="-228600" eaLnBrk="0" fontAlgn="base" hangingPunct="0">
              <a:lnSpc>
                <a:spcPct val="90000"/>
              </a:lnSpc>
              <a:spcBef>
                <a:spcPct val="20000"/>
              </a:spcBef>
              <a:spcAft>
                <a:spcPct val="0"/>
              </a:spcAft>
              <a:buClr>
                <a:srgbClr val="CC0000"/>
              </a:buClr>
              <a:buFont typeface="Arial" charset="0"/>
              <a:buChar char="∙"/>
              <a:defRPr sz="1000">
                <a:solidFill>
                  <a:srgbClr val="333333"/>
                </a:solidFill>
                <a:latin typeface="Arial" charset="0"/>
              </a:defRPr>
            </a:lvl9pPr>
          </a:lstStyle>
          <a:p>
            <a:pPr algn="ctr" eaLnBrk="0" hangingPunct="0">
              <a:lnSpc>
                <a:spcPct val="100000"/>
              </a:lnSpc>
              <a:spcBef>
                <a:spcPct val="0"/>
              </a:spcBef>
              <a:spcAft>
                <a:spcPct val="0"/>
              </a:spcAft>
              <a:buClrTx/>
              <a:buSzTx/>
              <a:buFontTx/>
              <a:buNone/>
              <a:defRPr/>
            </a:pPr>
            <a:r>
              <a:rPr lang="ru-RU" altLang="ru-RU" sz="2800" b="1" dirty="0" smtClean="0">
                <a:solidFill>
                  <a:schemeClr val="tx2"/>
                </a:solidFill>
                <a:cs typeface="+mn-cs"/>
              </a:rPr>
              <a:t>Бизнес-форум 1С:</a:t>
            </a:r>
            <a:r>
              <a:rPr lang="en-US" altLang="ru-RU" sz="2800" b="1" dirty="0" smtClean="0">
                <a:solidFill>
                  <a:schemeClr val="tx2"/>
                </a:solidFill>
                <a:cs typeface="+mn-cs"/>
              </a:rPr>
              <a:t>ERP</a:t>
            </a:r>
            <a:r>
              <a:rPr lang="ru-RU" altLang="ru-RU" sz="2800" b="1" dirty="0" smtClean="0">
                <a:solidFill>
                  <a:schemeClr val="tx2"/>
                </a:solidFill>
                <a:cs typeface="+mn-cs"/>
              </a:rPr>
              <a:t>  </a:t>
            </a:r>
            <a:endParaRPr lang="en-US" altLang="ru-RU" sz="2800" b="1" dirty="0" smtClean="0">
              <a:solidFill>
                <a:schemeClr val="tx2"/>
              </a:solidFill>
              <a:cs typeface="+mn-cs"/>
            </a:endParaRPr>
          </a:p>
          <a:p>
            <a:pPr algn="ctr" eaLnBrk="0" hangingPunct="0">
              <a:lnSpc>
                <a:spcPct val="100000"/>
              </a:lnSpc>
              <a:spcBef>
                <a:spcPct val="0"/>
              </a:spcBef>
              <a:spcAft>
                <a:spcPct val="0"/>
              </a:spcAft>
              <a:buClrTx/>
              <a:buSzTx/>
              <a:buFontTx/>
              <a:buNone/>
              <a:defRPr/>
            </a:pPr>
            <a:r>
              <a:rPr lang="ru-RU" altLang="ru-RU" sz="1800" dirty="0" smtClean="0">
                <a:solidFill>
                  <a:schemeClr val="tx2"/>
                </a:solidFill>
                <a:cs typeface="+mn-cs"/>
              </a:rPr>
              <a:t>2</a:t>
            </a:r>
            <a:r>
              <a:rPr lang="en-US" altLang="ru-RU" sz="1800" dirty="0" smtClean="0">
                <a:solidFill>
                  <a:schemeClr val="tx2"/>
                </a:solidFill>
                <a:cs typeface="+mn-cs"/>
              </a:rPr>
              <a:t>3</a:t>
            </a:r>
            <a:r>
              <a:rPr lang="ru-RU" altLang="ru-RU" sz="1800" dirty="0" smtClean="0">
                <a:solidFill>
                  <a:schemeClr val="tx2"/>
                </a:solidFill>
                <a:cs typeface="+mn-cs"/>
              </a:rPr>
              <a:t> октября 2015 года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3F19D15-1136-43E6-8A06-7FA7DB8FC1BA}" type="slidenum">
              <a:rPr lang="ru-RU" altLang="ru-RU"/>
              <a:pPr>
                <a:defRPr/>
              </a:pPr>
              <a:t>‹#›</a:t>
            </a:fld>
            <a:endParaRPr lang="ru-RU" alt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95516054-4452-4264-AF64-A542C89F1910}" type="slidenum">
              <a:rPr lang="ru-RU" altLang="ru-RU"/>
              <a:pPr>
                <a:defRPr/>
              </a:pPr>
              <a:t>‹#›</a:t>
            </a:fld>
            <a:endParaRPr lang="ru-RU" alt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343E8E02-8446-49DD-979F-7AACE0BB6958}" type="slidenum">
              <a:rPr lang="ru-RU" altLang="ru-RU"/>
              <a:pPr>
                <a:defRPr/>
              </a:pPr>
              <a:t>‹#›</a:t>
            </a:fld>
            <a:endParaRPr lang="ru-RU" alt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FDCCFDD1-1F99-4214-A8C5-44372C8BB84B}" type="slidenum">
              <a:rPr lang="ru-RU" altLang="ru-RU"/>
              <a:pPr>
                <a:defRPr/>
              </a:pPr>
              <a:t>‹#›</a:t>
            </a:fld>
            <a:endParaRPr lang="ru-RU" alt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p:spPr>
        <p:txBody>
          <a:bodyPr wrap="none">
            <a:spAutoFit/>
          </a:bodyPr>
          <a:lstStyle>
            <a:lvl1pPr eaLnBrk="0" hangingPunct="0">
              <a:lnSpc>
                <a:spcPct val="110000"/>
              </a:lnSpc>
              <a:spcBef>
                <a:spcPct val="50000"/>
              </a:spcBef>
              <a:defRPr sz="2000">
                <a:solidFill>
                  <a:schemeClr val="tx1"/>
                </a:solidFill>
                <a:latin typeface="Arial" charset="0"/>
              </a:defRPr>
            </a:lvl1pPr>
            <a:lvl2pPr marL="742950" indent="-285750" eaLnBrk="0" hangingPunct="0">
              <a:lnSpc>
                <a:spcPct val="110000"/>
              </a:lnSpc>
              <a:spcBef>
                <a:spcPct val="50000"/>
              </a:spcBef>
              <a:defRPr sz="2000">
                <a:solidFill>
                  <a:schemeClr val="tx1"/>
                </a:solidFill>
                <a:latin typeface="Arial" charset="0"/>
              </a:defRPr>
            </a:lvl2pPr>
            <a:lvl3pPr marL="1143000" indent="-228600" eaLnBrk="0" hangingPunct="0">
              <a:lnSpc>
                <a:spcPct val="110000"/>
              </a:lnSpc>
              <a:spcBef>
                <a:spcPct val="50000"/>
              </a:spcBef>
              <a:defRPr sz="2000">
                <a:solidFill>
                  <a:schemeClr val="tx1"/>
                </a:solidFill>
                <a:latin typeface="Arial" charset="0"/>
              </a:defRPr>
            </a:lvl3pPr>
            <a:lvl4pPr marL="1600200" indent="-228600" eaLnBrk="0" hangingPunct="0">
              <a:lnSpc>
                <a:spcPct val="110000"/>
              </a:lnSpc>
              <a:spcBef>
                <a:spcPct val="50000"/>
              </a:spcBef>
              <a:defRPr sz="2000">
                <a:solidFill>
                  <a:schemeClr val="tx1"/>
                </a:solidFill>
                <a:latin typeface="Arial" charset="0"/>
              </a:defRPr>
            </a:lvl4pPr>
            <a:lvl5pPr marL="2057400" indent="-228600" eaLnBrk="0" hangingPunct="0">
              <a:lnSpc>
                <a:spcPct val="110000"/>
              </a:lnSpc>
              <a:spcBef>
                <a:spcPct val="50000"/>
              </a:spcBef>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defRPr/>
            </a:pPr>
            <a:r>
              <a:rPr lang="ru-RU" sz="1800" dirty="0" smtClean="0">
                <a:cs typeface="+mn-cs"/>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EA6015EA-DA5F-4C3F-AD8F-FE40A40635E2}" type="slidenum">
              <a:rPr lang="ru-RU" altLang="ru-RU"/>
              <a:pPr>
                <a:defRPr/>
              </a:pPr>
              <a:t>‹#›</a:t>
            </a:fld>
            <a:endParaRPr lang="ru-RU" alt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023938" y="331788"/>
            <a:ext cx="4572000" cy="584200"/>
          </a:xfrm>
          <a:prstGeom prst="rect">
            <a:avLst/>
          </a:prstGeom>
          <a:noFill/>
          <a:ln>
            <a:noFill/>
          </a:ln>
          <a:extLst>
            <a:ext uri="{909E8E84-426E-40DD-AFC4-6F175D3DCCD1}"/>
            <a:ext uri="{91240B29-F687-4F45-9708-019B960494DF}"/>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5000"/>
              </a:lnSpc>
              <a:defRPr/>
            </a:pPr>
            <a:r>
              <a:rPr lang="ru-RU" altLang="ru-RU" sz="1900" b="1" dirty="0" smtClean="0">
                <a:solidFill>
                  <a:srgbClr val="FFFFFF"/>
                </a:solidFill>
              </a:rPr>
              <a:t>1С:УПРАВЛЕНИЕ</a:t>
            </a:r>
          </a:p>
          <a:p>
            <a:pPr eaLnBrk="1" hangingPunct="1">
              <a:lnSpc>
                <a:spcPct val="85000"/>
              </a:lnSpc>
              <a:defRPr/>
            </a:pPr>
            <a:r>
              <a:rPr lang="ru-RU" altLang="ru-RU" sz="1900" b="1" dirty="0" smtClean="0">
                <a:solidFill>
                  <a:srgbClr val="FFFFFF"/>
                </a:solidFill>
              </a:rPr>
              <a:t>ХОЛДИНГОМ 8</a:t>
            </a:r>
          </a:p>
        </p:txBody>
      </p:sp>
      <p:pic>
        <p:nvPicPr>
          <p:cNvPr id="3" name="Picture 16" descr="Layer 2"/>
          <p:cNvPicPr>
            <a:picLocks noChangeAspect="1" noChangeArrowheads="1"/>
          </p:cNvPicPr>
          <p:nvPr userDrawn="1"/>
        </p:nvPicPr>
        <p:blipFill>
          <a:blip r:embed="rId3"/>
          <a:srcRect/>
          <a:stretch>
            <a:fillRect/>
          </a:stretch>
        </p:blipFill>
        <p:spPr bwMode="auto">
          <a:xfrm>
            <a:off x="144463" y="239713"/>
            <a:ext cx="971550" cy="765175"/>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06BC03FA-F74A-4EB4-B057-30A2FEFF81A6}" type="slidenum">
              <a:rPr lang="ru-RU" altLang="ru-RU"/>
              <a:pPr>
                <a:defRPr/>
              </a:pPr>
              <a:t>‹#›</a:t>
            </a:fld>
            <a:endParaRPr lang="ru-RU" alt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E336A5F-E33F-4D50-9425-D9FB51BE81C7}" type="slidenum">
              <a:rPr lang="ru-RU" altLang="ru-RU"/>
              <a:pPr>
                <a:defRPr/>
              </a:pPr>
              <a:t>‹#›</a:t>
            </a:fld>
            <a:endParaRPr lang="ru-RU" alt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BEBF40FC-5C8F-425C-AAFD-ADCDE4BA40EC}" type="slidenum">
              <a:rPr lang="ru-RU" altLang="ru-RU"/>
              <a:pPr>
                <a:defRPr/>
              </a:pPr>
              <a:t>‹#›</a:t>
            </a:fld>
            <a:endParaRPr lang="ru-RU" alt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742D6FD3-6B7E-4C30-8B19-985692D111E0}" type="slidenum">
              <a:rPr lang="ru-RU" altLang="ru-RU"/>
              <a:pPr>
                <a:defRPr/>
              </a:pPr>
              <a:t>‹#›</a:t>
            </a:fld>
            <a:endParaRPr lang="ru-RU" alt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D20000"/>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107504" y="1340768"/>
            <a:ext cx="89281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5069B33C-64B0-42D8-BF25-E270993FAB23}" type="slidenum">
              <a:rPr lang="ru-RU" altLang="ru-RU"/>
              <a:pPr>
                <a:defRPr/>
              </a:pPr>
              <a:t>‹#›</a:t>
            </a:fld>
            <a:endParaRPr lang="ru-RU" alt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E2CE6871-D321-4E4F-B89E-CE3FDEA03B80}" type="slidenum">
              <a:rPr lang="ru-RU" altLang="ru-RU"/>
              <a:pPr>
                <a:defRPr/>
              </a:pPr>
              <a:t>‹#›</a:t>
            </a:fld>
            <a:endParaRPr lang="ru-RU" alt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C41801B7-DC5F-47CE-ACA0-023AEE71108B}" type="slidenum">
              <a:rPr lang="ru-RU" altLang="ru-RU"/>
              <a:pPr>
                <a:defRPr/>
              </a:pPr>
              <a:t>‹#›</a:t>
            </a:fld>
            <a:endParaRPr lang="ru-RU" alt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86267F81-0044-41A8-9B8E-27A01E5923C8}" type="slidenum">
              <a:rPr lang="ru-RU" altLang="ru-RU"/>
              <a:pPr>
                <a:defRPr/>
              </a:pPr>
              <a:t>‹#›</a:t>
            </a:fld>
            <a:endParaRPr lang="ru-RU" alt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BB9A3C7A-8F18-4800-B7D2-C2A5610B674A}" type="slidenum">
              <a:rPr lang="ru-RU" altLang="ru-RU"/>
              <a:pPr>
                <a:defRPr/>
              </a:pPr>
              <a:t>‹#›</a:t>
            </a:fld>
            <a:endParaRPr lang="ru-RU" alt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3E43CF8B-C841-494D-BE2E-08B80F80D6C1}" type="slidenum">
              <a:rPr lang="ru-RU" altLang="ru-RU"/>
              <a:pPr>
                <a:defRPr/>
              </a:pPr>
              <a:t>‹#›</a:t>
            </a:fld>
            <a:endParaRPr lang="ru-RU" alt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5" y="-26988"/>
            <a:ext cx="2232025" cy="65516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0" y="-26988"/>
            <a:ext cx="6543675" cy="65516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D9B48BB8-25EB-4207-8FA4-66EC912D6EAF}" type="slidenum">
              <a:rPr lang="ru-RU" altLang="ru-RU"/>
              <a:pPr>
                <a:defRPr/>
              </a:pPr>
              <a:t>‹#›</a:t>
            </a:fld>
            <a:endParaRPr lang="ru-RU" alt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7" name="Rectangle 55"/>
          <p:cNvSpPr>
            <a:spLocks noGrp="1" noChangeArrowheads="1"/>
          </p:cNvSpPr>
          <p:nvPr>
            <p:ph type="sldNum" sz="quarter" idx="11"/>
          </p:nvPr>
        </p:nvSpPr>
        <p:spPr>
          <a:ln/>
        </p:spPr>
        <p:txBody>
          <a:bodyPr/>
          <a:lstStyle>
            <a:lvl1pPr>
              <a:defRPr/>
            </a:lvl1pPr>
          </a:lstStyle>
          <a:p>
            <a:pPr>
              <a:defRPr/>
            </a:pPr>
            <a:fld id="{BE6996E0-6D43-49C4-BEFE-E459EA123033}" type="slidenum">
              <a:rPr lang="ru-RU" altLang="ru-RU"/>
              <a:pPr>
                <a:defRPr/>
              </a:pPr>
              <a:t>‹#›</a:t>
            </a:fld>
            <a:endParaRPr lang="ru-RU" alt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619250" y="-26988"/>
            <a:ext cx="4824413" cy="1081088"/>
          </a:xfrm>
        </p:spPr>
        <p:txBody>
          <a:bodyPr/>
          <a:lstStyle/>
          <a:p>
            <a:r>
              <a:rPr lang="ru-RU" smtClean="0"/>
              <a:t>Образец заголовка</a:t>
            </a:r>
            <a:endParaRPr lang="ru-RU"/>
          </a:p>
        </p:txBody>
      </p:sp>
      <p:sp>
        <p:nvSpPr>
          <p:cNvPr id="3" name="Объект 2"/>
          <p:cNvSpPr>
            <a:spLocks noGrp="1"/>
          </p:cNvSpPr>
          <p:nvPr>
            <p:ph sz="quarter" idx="1"/>
          </p:nvPr>
        </p:nvSpPr>
        <p:spPr>
          <a:xfrm>
            <a:off x="10795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268413"/>
            <a:ext cx="438785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10795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71925"/>
            <a:ext cx="438785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55F2807E-7BFB-4678-8ED4-5084AAADFA85}" type="slidenum">
              <a:rPr lang="ru-RU" altLang="ru-RU"/>
              <a:pPr>
                <a:defRPr/>
              </a:pPr>
              <a:t>‹#›</a:t>
            </a:fld>
            <a:endParaRPr lang="ru-RU" alt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6" name="TextBox 7"/>
          <p:cNvSpPr txBox="1">
            <a:spLocks noChangeArrowheads="1"/>
          </p:cNvSpPr>
          <p:nvPr userDrawn="1"/>
        </p:nvSpPr>
        <p:spPr bwMode="auto">
          <a:xfrm>
            <a:off x="-23813" y="6524625"/>
            <a:ext cx="3082926" cy="398463"/>
          </a:xfrm>
          <a:prstGeom prst="rect">
            <a:avLst/>
          </a:prstGeom>
          <a:noFill/>
          <a:ln>
            <a:noFill/>
          </a:ln>
          <a:extLst>
            <a:ext uri="{909E8E84-426E-40DD-AFC4-6F175D3DCCD1}"/>
            <a:ext uri="{91240B29-F687-4F45-9708-019B960494DF}"/>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110000"/>
              </a:lnSpc>
              <a:spcBef>
                <a:spcPct val="50000"/>
              </a:spcBef>
              <a:defRPr/>
            </a:pPr>
            <a:r>
              <a:rPr lang="ru-RU" altLang="ru-RU" sz="1800" dirty="0" smtClean="0">
                <a:solidFill>
                  <a:srgbClr val="5F0000"/>
                </a:solidFill>
              </a:rPr>
              <a:t>1С: Управление холдингом</a:t>
            </a:r>
          </a:p>
        </p:txBody>
      </p:sp>
      <p:sp>
        <p:nvSpPr>
          <p:cNvPr id="2" name="Title 1"/>
          <p:cNvSpPr>
            <a:spLocks noGrp="1"/>
          </p:cNvSpPr>
          <p:nvPr>
            <p:ph type="title"/>
          </p:nvPr>
        </p:nvSpPr>
        <p:spPr>
          <a:xfrm>
            <a:off x="3817938" y="314325"/>
            <a:ext cx="5003800" cy="3143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304800" y="1200150"/>
            <a:ext cx="4171950" cy="499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quarter" idx="2"/>
          </p:nvPr>
        </p:nvSpPr>
        <p:spPr>
          <a:xfrm>
            <a:off x="4629150" y="1200150"/>
            <a:ext cx="4171950" cy="2419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Content Placeholder 4"/>
          <p:cNvSpPr>
            <a:spLocks noGrp="1"/>
          </p:cNvSpPr>
          <p:nvPr>
            <p:ph sz="quarter" idx="3"/>
          </p:nvPr>
        </p:nvSpPr>
        <p:spPr>
          <a:xfrm>
            <a:off x="4629150" y="3771900"/>
            <a:ext cx="4171950" cy="2420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2"/>
          <p:cNvSpPr>
            <a:spLocks noGrp="1" noChangeArrowheads="1"/>
          </p:cNvSpPr>
          <p:nvPr>
            <p:ph type="sldNum" sz="quarter" idx="10"/>
          </p:nvPr>
        </p:nvSpPr>
        <p:spPr/>
        <p:txBody>
          <a:bodyPr/>
          <a:lstStyle>
            <a:lvl1pPr>
              <a:defRPr/>
            </a:lvl1pPr>
          </a:lstStyle>
          <a:p>
            <a:pPr>
              <a:defRPr/>
            </a:pPr>
            <a:fld id="{04725C01-7B40-4E40-81C0-5D40F0ACD881}" type="slidenum">
              <a:rPr lang="ru-RU" altLang="ru-RU"/>
              <a:pPr>
                <a:defRPr/>
              </a:pPr>
              <a:t>‹#›</a:t>
            </a:fld>
            <a:endParaRPr lang="ru-RU"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5" name="Rectangle 55"/>
          <p:cNvSpPr>
            <a:spLocks noGrp="1" noChangeArrowheads="1"/>
          </p:cNvSpPr>
          <p:nvPr>
            <p:ph type="sldNum" sz="quarter" idx="11"/>
          </p:nvPr>
        </p:nvSpPr>
        <p:spPr>
          <a:ln/>
        </p:spPr>
        <p:txBody>
          <a:bodyPr/>
          <a:lstStyle>
            <a:lvl1pPr>
              <a:defRPr/>
            </a:lvl1pPr>
          </a:lstStyle>
          <a:p>
            <a:pPr>
              <a:defRPr/>
            </a:pPr>
            <a:fld id="{E7BB7DCE-96BD-4251-A0EF-F89C00D1F478}" type="slidenum">
              <a:rPr lang="ru-RU" altLang="ru-RU"/>
              <a:pPr>
                <a:defRPr/>
              </a:pPr>
              <a:t>‹#›</a:t>
            </a:fld>
            <a:endParaRPr lang="ru-RU" alt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3"/>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2C2E03F5-EC71-44A5-B879-FAECBC6B28FD}" type="slidenum">
              <a:rPr lang="ru-RU" altLang="ru-RU"/>
              <a:pPr>
                <a:defRPr/>
              </a:pPr>
              <a:t>‹#›</a:t>
            </a:fld>
            <a:endParaRPr lang="ru-RU" alt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8" name="Rectangle 55"/>
          <p:cNvSpPr>
            <a:spLocks noGrp="1" noChangeArrowheads="1"/>
          </p:cNvSpPr>
          <p:nvPr>
            <p:ph type="sldNum" sz="quarter" idx="11"/>
          </p:nvPr>
        </p:nvSpPr>
        <p:spPr>
          <a:ln/>
        </p:spPr>
        <p:txBody>
          <a:bodyPr/>
          <a:lstStyle>
            <a:lvl1pPr>
              <a:defRPr/>
            </a:lvl1pPr>
          </a:lstStyle>
          <a:p>
            <a:pPr>
              <a:defRPr/>
            </a:pPr>
            <a:fld id="{8DB76A31-B52D-4832-8AB7-9F7146D240DB}" type="slidenum">
              <a:rPr lang="ru-RU" altLang="ru-RU"/>
              <a:pPr>
                <a:defRPr/>
              </a:pPr>
              <a:t>‹#›</a:t>
            </a:fld>
            <a:endParaRPr lang="ru-RU" alt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4" name="Rectangle 55"/>
          <p:cNvSpPr>
            <a:spLocks noGrp="1" noChangeArrowheads="1"/>
          </p:cNvSpPr>
          <p:nvPr>
            <p:ph type="sldNum" sz="quarter" idx="11"/>
          </p:nvPr>
        </p:nvSpPr>
        <p:spPr>
          <a:ln/>
        </p:spPr>
        <p:txBody>
          <a:bodyPr/>
          <a:lstStyle>
            <a:lvl1pPr>
              <a:defRPr/>
            </a:lvl1pPr>
          </a:lstStyle>
          <a:p>
            <a:pPr>
              <a:defRPr/>
            </a:pPr>
            <a:fld id="{5607E7A6-6260-42F8-A067-DAE69B56066D}" type="slidenum">
              <a:rPr lang="ru-RU" altLang="ru-RU"/>
              <a:pPr>
                <a:defRPr/>
              </a:pPr>
              <a:t>‹#›</a:t>
            </a:fld>
            <a:endParaRPr lang="ru-RU" alt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3" name="Rectangle 55"/>
          <p:cNvSpPr>
            <a:spLocks noGrp="1" noChangeArrowheads="1"/>
          </p:cNvSpPr>
          <p:nvPr>
            <p:ph type="sldNum" sz="quarter" idx="11"/>
          </p:nvPr>
        </p:nvSpPr>
        <p:spPr>
          <a:ln/>
        </p:spPr>
        <p:txBody>
          <a:bodyPr/>
          <a:lstStyle>
            <a:lvl1pPr>
              <a:defRPr/>
            </a:lvl1pPr>
          </a:lstStyle>
          <a:p>
            <a:pPr>
              <a:defRPr/>
            </a:pPr>
            <a:fld id="{BDCED55F-AC6D-4585-A661-062074F05EE6}" type="slidenum">
              <a:rPr lang="ru-RU" altLang="ru-RU"/>
              <a:pPr>
                <a:defRPr/>
              </a:pPr>
              <a:t>‹#›</a:t>
            </a:fld>
            <a:endParaRPr lang="ru-RU" alt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4277AD5C-AEC5-4ACB-AB39-01112FAE7EE9}" type="slidenum">
              <a:rPr lang="ru-RU" altLang="ru-RU"/>
              <a:pPr>
                <a:defRPr/>
              </a:pPr>
              <a:t>‹#›</a:t>
            </a:fld>
            <a:endParaRPr lang="ru-RU" alt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2"/>
          <p:cNvSpPr>
            <a:spLocks noGrp="1" noChangeArrowheads="1"/>
          </p:cNvSpPr>
          <p:nvPr>
            <p:ph type="ftr" sz="quarter" idx="10"/>
          </p:nvPr>
        </p:nvSpPr>
        <p:spPr>
          <a:ln/>
        </p:spPr>
        <p:txBody>
          <a:bodyPr/>
          <a:lstStyle>
            <a:lvl1pPr>
              <a:defRPr/>
            </a:lvl1pPr>
          </a:lstStyle>
          <a:p>
            <a:pPr>
              <a:defRPr/>
            </a:pPr>
            <a:r>
              <a:rPr lang="ru-RU" altLang="ru-RU"/>
              <a:t>Наименование слайда</a:t>
            </a:r>
          </a:p>
        </p:txBody>
      </p:sp>
      <p:sp>
        <p:nvSpPr>
          <p:cNvPr id="6" name="Rectangle 55"/>
          <p:cNvSpPr>
            <a:spLocks noGrp="1" noChangeArrowheads="1"/>
          </p:cNvSpPr>
          <p:nvPr>
            <p:ph type="sldNum" sz="quarter" idx="11"/>
          </p:nvPr>
        </p:nvSpPr>
        <p:spPr>
          <a:ln/>
        </p:spPr>
        <p:txBody>
          <a:bodyPr/>
          <a:lstStyle>
            <a:lvl1pPr>
              <a:defRPr/>
            </a:lvl1pPr>
          </a:lstStyle>
          <a:p>
            <a:pPr>
              <a:defRPr/>
            </a:pPr>
            <a:fld id="{1EE863C0-3A24-46CE-95E3-1810D3AA30DA}" type="slidenum">
              <a:rPr lang="ru-RU" altLang="ru-RU"/>
              <a:pPr>
                <a:defRPr/>
              </a:pPr>
              <a:t>‹#›</a:t>
            </a:fld>
            <a:endParaRPr lang="ru-RU" alt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48"/>
          <p:cNvSpPr>
            <a:spLocks noGrp="1" noChangeArrowheads="1"/>
          </p:cNvSpPr>
          <p:nvPr>
            <p:ph type="body" idx="1"/>
          </p:nvPr>
        </p:nvSpPr>
        <p:spPr bwMode="auto">
          <a:xfrm>
            <a:off x="112713" y="1363663"/>
            <a:ext cx="8928100"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cs typeface="+mn-cs"/>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cs typeface="+mn-cs"/>
              </a:defRPr>
            </a:lvl1pPr>
          </a:lstStyle>
          <a:p>
            <a:pPr>
              <a:defRPr/>
            </a:pPr>
            <a:fld id="{DB4E7927-E772-4D49-A607-ED3DECEC43DA}" type="slidenum">
              <a:rPr lang="ru-RU" altLang="ru-RU"/>
              <a:pPr>
                <a:defRPr/>
              </a:pPr>
              <a:t>‹#›</a:t>
            </a:fld>
            <a:endParaRPr lang="ru-RU" altLang="ru-RU" dirty="0"/>
          </a:p>
        </p:txBody>
      </p:sp>
      <p:pic>
        <p:nvPicPr>
          <p:cNvPr id="1030" name="Picture 16" descr="Layer 2"/>
          <p:cNvPicPr>
            <a:picLocks noChangeAspect="1" noChangeArrowheads="1"/>
          </p:cNvPicPr>
          <p:nvPr/>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0" r:id="rId1"/>
    <p:sldLayoutId id="2147484877" r:id="rId2"/>
    <p:sldLayoutId id="2147484876" r:id="rId3"/>
    <p:sldLayoutId id="2147484875" r:id="rId4"/>
    <p:sldLayoutId id="2147484874" r:id="rId5"/>
    <p:sldLayoutId id="2147484873" r:id="rId6"/>
    <p:sldLayoutId id="2147484872" r:id="rId7"/>
    <p:sldLayoutId id="2147484871" r:id="rId8"/>
    <p:sldLayoutId id="2147484870" r:id="rId9"/>
    <p:sldLayoutId id="2147484869" r:id="rId10"/>
    <p:sldLayoutId id="2147484868" r:id="rId11"/>
    <p:sldLayoutId id="2147484867" r:id="rId12"/>
    <p:sldLayoutId id="2147484866" r:id="rId13"/>
    <p:sldLayoutId id="2147484891"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sz="2400">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46"/>
          <p:cNvSpPr>
            <a:spLocks noGrp="1" noChangeArrowheads="1"/>
          </p:cNvSpPr>
          <p:nvPr>
            <p:ph type="title"/>
          </p:nvPr>
        </p:nvSpPr>
        <p:spPr bwMode="auto">
          <a:xfrm>
            <a:off x="1692275" y="152400"/>
            <a:ext cx="4824413"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6387" name="Rectangle 48"/>
          <p:cNvSpPr>
            <a:spLocks noGrp="1" noChangeArrowheads="1"/>
          </p:cNvSpPr>
          <p:nvPr>
            <p:ph type="body" idx="1"/>
          </p:nvPr>
        </p:nvSpPr>
        <p:spPr bwMode="auto">
          <a:xfrm>
            <a:off x="112713" y="1363663"/>
            <a:ext cx="8928100" cy="5233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53652" name="Rectangle 52"/>
          <p:cNvSpPr>
            <a:spLocks noGrp="1" noChangeArrowheads="1"/>
          </p:cNvSpPr>
          <p:nvPr>
            <p:ph type="ftr" sz="quarter" idx="3"/>
          </p:nvPr>
        </p:nvSpPr>
        <p:spPr bwMode="auto">
          <a:xfrm>
            <a:off x="0" y="6632575"/>
            <a:ext cx="8172450" cy="252413"/>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rgbClr val="5B0917"/>
                </a:solidFill>
              </a:defRPr>
            </a:lvl1pPr>
          </a:lstStyle>
          <a:p>
            <a:pPr>
              <a:defRPr/>
            </a:pPr>
            <a:r>
              <a:rPr lang="ru-RU" altLang="ru-RU"/>
              <a:t>Наименование слайда</a:t>
            </a:r>
          </a:p>
        </p:txBody>
      </p:sp>
      <p:sp>
        <p:nvSpPr>
          <p:cNvPr id="153655" name="Rectangle 55"/>
          <p:cNvSpPr>
            <a:spLocks noGrp="1" noChangeArrowheads="1"/>
          </p:cNvSpPr>
          <p:nvPr>
            <p:ph type="sldNum" sz="quarter" idx="4"/>
          </p:nvPr>
        </p:nvSpPr>
        <p:spPr bwMode="auto">
          <a:xfrm>
            <a:off x="8243888" y="6597650"/>
            <a:ext cx="76676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000" b="1">
                <a:solidFill>
                  <a:srgbClr val="D20000"/>
                </a:solidFill>
              </a:defRPr>
            </a:lvl1pPr>
          </a:lstStyle>
          <a:p>
            <a:pPr>
              <a:defRPr/>
            </a:pPr>
            <a:fld id="{396E8A24-580D-4ED1-A13C-3AA0BEF9516B}" type="slidenum">
              <a:rPr lang="ru-RU" altLang="ru-RU"/>
              <a:pPr>
                <a:defRPr/>
              </a:pPr>
              <a:t>‹#›</a:t>
            </a:fld>
            <a:endParaRPr lang="ru-RU" altLang="ru-RU" dirty="0"/>
          </a:p>
        </p:txBody>
      </p:sp>
      <p:pic>
        <p:nvPicPr>
          <p:cNvPr id="16390" name="Picture 16" descr="Layer 2"/>
          <p:cNvPicPr>
            <a:picLocks noChangeAspect="1" noChangeArrowheads="1"/>
          </p:cNvPicPr>
          <p:nvPr userDrawn="1"/>
        </p:nvPicPr>
        <p:blipFill>
          <a:blip r:embed="rId16"/>
          <a:srcRect/>
          <a:stretch>
            <a:fillRect/>
          </a:stretch>
        </p:blipFill>
        <p:spPr bwMode="auto">
          <a:xfrm>
            <a:off x="144463" y="144463"/>
            <a:ext cx="15494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92" r:id="rId1"/>
    <p:sldLayoutId id="2147484889" r:id="rId2"/>
    <p:sldLayoutId id="2147484888" r:id="rId3"/>
    <p:sldLayoutId id="2147484887" r:id="rId4"/>
    <p:sldLayoutId id="2147484886" r:id="rId5"/>
    <p:sldLayoutId id="2147484885" r:id="rId6"/>
    <p:sldLayoutId id="2147484884" r:id="rId7"/>
    <p:sldLayoutId id="2147484883" r:id="rId8"/>
    <p:sldLayoutId id="2147484882" r:id="rId9"/>
    <p:sldLayoutId id="2147484881" r:id="rId10"/>
    <p:sldLayoutId id="2147484880" r:id="rId11"/>
    <p:sldLayoutId id="2147484879" r:id="rId12"/>
    <p:sldLayoutId id="2147484878" r:id="rId13"/>
    <p:sldLayoutId id="2147484893" r:id="rId14"/>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000" b="1">
          <a:solidFill>
            <a:srgbClr val="D20000"/>
          </a:solidFill>
          <a:latin typeface="+mj-lt"/>
          <a:ea typeface="+mj-ea"/>
          <a:cs typeface="+mj-cs"/>
        </a:defRPr>
      </a:lvl1pPr>
      <a:lvl2pPr algn="l" rtl="0" eaLnBrk="0" fontAlgn="base" hangingPunct="0">
        <a:lnSpc>
          <a:spcPct val="80000"/>
        </a:lnSpc>
        <a:spcBef>
          <a:spcPct val="0"/>
        </a:spcBef>
        <a:spcAft>
          <a:spcPct val="0"/>
        </a:spcAft>
        <a:defRPr sz="2000" b="1">
          <a:solidFill>
            <a:srgbClr val="D20000"/>
          </a:solidFill>
          <a:latin typeface="Arial" charset="0"/>
        </a:defRPr>
      </a:lvl2pPr>
      <a:lvl3pPr algn="l" rtl="0" eaLnBrk="0" fontAlgn="base" hangingPunct="0">
        <a:lnSpc>
          <a:spcPct val="80000"/>
        </a:lnSpc>
        <a:spcBef>
          <a:spcPct val="0"/>
        </a:spcBef>
        <a:spcAft>
          <a:spcPct val="0"/>
        </a:spcAft>
        <a:defRPr sz="2000" b="1">
          <a:solidFill>
            <a:srgbClr val="D20000"/>
          </a:solidFill>
          <a:latin typeface="Arial" charset="0"/>
        </a:defRPr>
      </a:lvl3pPr>
      <a:lvl4pPr algn="l" rtl="0" eaLnBrk="0" fontAlgn="base" hangingPunct="0">
        <a:lnSpc>
          <a:spcPct val="80000"/>
        </a:lnSpc>
        <a:spcBef>
          <a:spcPct val="0"/>
        </a:spcBef>
        <a:spcAft>
          <a:spcPct val="0"/>
        </a:spcAft>
        <a:defRPr sz="2000" b="1">
          <a:solidFill>
            <a:srgbClr val="D20000"/>
          </a:solidFill>
          <a:latin typeface="Arial" charset="0"/>
        </a:defRPr>
      </a:lvl4pPr>
      <a:lvl5pPr algn="l" rtl="0" eaLnBrk="0" fontAlgn="base" hangingPunct="0">
        <a:lnSpc>
          <a:spcPct val="80000"/>
        </a:lnSpc>
        <a:spcBef>
          <a:spcPct val="0"/>
        </a:spcBef>
        <a:spcAft>
          <a:spcPct val="0"/>
        </a:spcAft>
        <a:defRPr sz="2000" b="1">
          <a:solidFill>
            <a:srgbClr val="D20000"/>
          </a:solidFill>
          <a:latin typeface="Arial" charset="0"/>
        </a:defRPr>
      </a:lvl5pPr>
      <a:lvl6pPr marL="457200" algn="l" rtl="0" fontAlgn="base">
        <a:lnSpc>
          <a:spcPct val="80000"/>
        </a:lnSpc>
        <a:spcBef>
          <a:spcPct val="0"/>
        </a:spcBef>
        <a:spcAft>
          <a:spcPct val="0"/>
        </a:spcAft>
        <a:defRPr sz="2000" b="1">
          <a:solidFill>
            <a:srgbClr val="E2271E"/>
          </a:solidFill>
          <a:latin typeface="Arial" charset="0"/>
        </a:defRPr>
      </a:lvl6pPr>
      <a:lvl7pPr marL="914400" algn="l" rtl="0" fontAlgn="base">
        <a:lnSpc>
          <a:spcPct val="80000"/>
        </a:lnSpc>
        <a:spcBef>
          <a:spcPct val="0"/>
        </a:spcBef>
        <a:spcAft>
          <a:spcPct val="0"/>
        </a:spcAft>
        <a:defRPr sz="2000" b="1">
          <a:solidFill>
            <a:srgbClr val="E2271E"/>
          </a:solidFill>
          <a:latin typeface="Arial" charset="0"/>
        </a:defRPr>
      </a:lvl7pPr>
      <a:lvl8pPr marL="1371600" algn="l" rtl="0" fontAlgn="base">
        <a:lnSpc>
          <a:spcPct val="80000"/>
        </a:lnSpc>
        <a:spcBef>
          <a:spcPct val="0"/>
        </a:spcBef>
        <a:spcAft>
          <a:spcPct val="0"/>
        </a:spcAft>
        <a:defRPr sz="2000" b="1">
          <a:solidFill>
            <a:srgbClr val="E2271E"/>
          </a:solidFill>
          <a:latin typeface="Arial" charset="0"/>
        </a:defRPr>
      </a:lvl8pPr>
      <a:lvl9pPr marL="1828800" algn="l" rtl="0" fontAlgn="base">
        <a:lnSpc>
          <a:spcPct val="80000"/>
        </a:lnSpc>
        <a:spcBef>
          <a:spcPct val="0"/>
        </a:spcBef>
        <a:spcAft>
          <a:spcPct val="0"/>
        </a:spcAft>
        <a:defRPr sz="2000" b="1">
          <a:solidFill>
            <a:srgbClr val="E2271E"/>
          </a:solidFill>
          <a:latin typeface="Arial" charset="0"/>
        </a:defRPr>
      </a:lvl9pPr>
    </p:titleStyle>
    <p:bodyStyle>
      <a:lvl1pPr marL="342900" indent="-342900" algn="l" rtl="0" eaLnBrk="0" fontAlgn="base" hangingPunct="0">
        <a:spcBef>
          <a:spcPct val="20000"/>
        </a:spcBef>
        <a:spcAft>
          <a:spcPct val="50000"/>
        </a:spcAft>
        <a:buClr>
          <a:srgbClr val="CC0000"/>
        </a:buClr>
        <a:buSzPct val="60000"/>
        <a:buFont typeface="Wingdings"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Spevak_D\Desktop\УХ_Главный слайд_белый фон.png"/>
          <p:cNvPicPr>
            <a:picLocks noChangeAspect="1" noChangeArrowheads="1"/>
          </p:cNvPicPr>
          <p:nvPr/>
        </p:nvPicPr>
        <p:blipFill>
          <a:blip r:embed="rId3"/>
          <a:srcRect/>
          <a:stretch>
            <a:fillRect/>
          </a:stretch>
        </p:blipFill>
        <p:spPr bwMode="auto">
          <a:xfrm>
            <a:off x="-180975" y="1839913"/>
            <a:ext cx="4284663" cy="4902200"/>
          </a:xfrm>
          <a:prstGeom prst="rect">
            <a:avLst/>
          </a:prstGeom>
          <a:noFill/>
          <a:ln w="9525">
            <a:noFill/>
            <a:miter lim="800000"/>
            <a:headEnd/>
            <a:tailEnd/>
          </a:ln>
        </p:spPr>
      </p:pic>
      <p:sp>
        <p:nvSpPr>
          <p:cNvPr id="33796" name="Rectangle 3"/>
          <p:cNvSpPr>
            <a:spLocks noChangeArrowheads="1"/>
          </p:cNvSpPr>
          <p:nvPr/>
        </p:nvSpPr>
        <p:spPr bwMode="auto">
          <a:xfrm>
            <a:off x="4427538" y="2492375"/>
            <a:ext cx="4608512" cy="822325"/>
          </a:xfrm>
          <a:prstGeom prst="rect">
            <a:avLst/>
          </a:prstGeom>
          <a:noFill/>
          <a:ln w="9525">
            <a:noFill/>
            <a:miter lim="800000"/>
            <a:headEnd/>
            <a:tailEnd/>
          </a:ln>
        </p:spPr>
        <p:txBody>
          <a:bodyPr>
            <a:spAutoFit/>
          </a:bodyPr>
          <a:lstStyle/>
          <a:p>
            <a:pPr eaLnBrk="0" hangingPunct="0">
              <a:spcBef>
                <a:spcPct val="20000"/>
              </a:spcBef>
              <a:spcAft>
                <a:spcPct val="50000"/>
              </a:spcAft>
              <a:buClr>
                <a:srgbClr val="CC0000"/>
              </a:buClr>
              <a:buSzPct val="60000"/>
              <a:buFont typeface="Wingdings" pitchFamily="2" charset="2"/>
              <a:buNone/>
            </a:pPr>
            <a:r>
              <a:rPr lang="ru-RU" sz="2400" b="1">
                <a:solidFill>
                  <a:srgbClr val="C00000"/>
                </a:solidFill>
              </a:rPr>
              <a:t>1С:Бухгалтерия 8</a:t>
            </a:r>
            <a:r>
              <a:rPr lang="en-US" sz="2400" b="1">
                <a:solidFill>
                  <a:srgbClr val="C00000"/>
                </a:solidFill>
              </a:rPr>
              <a:t> </a:t>
            </a:r>
            <a:r>
              <a:rPr lang="ru-RU" sz="2400" b="1">
                <a:solidFill>
                  <a:srgbClr val="C00000"/>
                </a:solidFill>
              </a:rPr>
              <a:t>КОРП МСФО </a:t>
            </a:r>
            <a:r>
              <a:rPr lang="en-US" sz="2400" b="1">
                <a:solidFill>
                  <a:srgbClr val="C00000"/>
                </a:solidFill>
              </a:rPr>
              <a:t>–</a:t>
            </a:r>
            <a:r>
              <a:rPr lang="ru-RU" sz="2400" b="1">
                <a:solidFill>
                  <a:srgbClr val="C00000"/>
                </a:solidFill>
              </a:rPr>
              <a:t> доступно и всерьез!</a:t>
            </a:r>
            <a:endParaRPr lang="ru-RU" altLang="ru-RU" sz="2400">
              <a:solidFill>
                <a:srgbClr val="C00000"/>
              </a:solidFill>
            </a:endParaRPr>
          </a:p>
        </p:txBody>
      </p:sp>
      <p:sp>
        <p:nvSpPr>
          <p:cNvPr id="9" name="Rectangle 10"/>
          <p:cNvSpPr>
            <a:spLocks noChangeArrowheads="1"/>
          </p:cNvSpPr>
          <p:nvPr/>
        </p:nvSpPr>
        <p:spPr bwMode="auto">
          <a:xfrm>
            <a:off x="7524750" y="5445125"/>
            <a:ext cx="1168400" cy="625475"/>
          </a:xfrm>
          <a:prstGeom prst="rect">
            <a:avLst/>
          </a:prstGeom>
          <a:noFill/>
          <a:ln w="44450" algn="ctr">
            <a:noFill/>
            <a:miter lim="800000"/>
            <a:headEnd/>
            <a:tailEnd/>
          </a:ln>
          <a:effectLst/>
        </p:spPr>
        <p:txBody>
          <a:bodyPr wrap="none">
            <a:spAutoFit/>
          </a:bodyPr>
          <a:lstStyle/>
          <a:p>
            <a:pPr algn="r" eaLnBrk="0" hangingPunct="0">
              <a:lnSpc>
                <a:spcPct val="110000"/>
              </a:lnSpc>
              <a:spcBef>
                <a:spcPct val="50000"/>
              </a:spcBef>
              <a:defRPr/>
            </a:pPr>
            <a:r>
              <a:rPr lang="ru-RU" altLang="ru-RU" sz="1400" b="1">
                <a:solidFill>
                  <a:srgbClr val="CC3300"/>
                </a:solidFill>
              </a:rPr>
              <a:t>Докладчик</a:t>
            </a:r>
            <a:br>
              <a:rPr lang="ru-RU" altLang="ru-RU" sz="1400" b="1">
                <a:solidFill>
                  <a:srgbClr val="CC3300"/>
                </a:solidFill>
              </a:rPr>
            </a:br>
            <a:r>
              <a:rPr lang="ru-RU" altLang="ru-RU" sz="1400" b="1">
                <a:solidFill>
                  <a:srgbClr val="CC3300"/>
                </a:solidFill>
              </a:rPr>
              <a:t>Должность</a:t>
            </a:r>
            <a:endParaRPr lang="ru-RU" altLang="ru-RU"/>
          </a:p>
        </p:txBody>
      </p:sp>
      <p:sp>
        <p:nvSpPr>
          <p:cNvPr id="10" name="Text Box 11"/>
          <p:cNvSpPr txBox="1">
            <a:spLocks noChangeArrowheads="1"/>
          </p:cNvSpPr>
          <p:nvPr/>
        </p:nvSpPr>
        <p:spPr bwMode="auto">
          <a:xfrm>
            <a:off x="1619250" y="333375"/>
            <a:ext cx="4249738" cy="360363"/>
          </a:xfrm>
          <a:prstGeom prst="rect">
            <a:avLst/>
          </a:prstGeom>
          <a:noFill/>
          <a:ln w="12699">
            <a:noFill/>
            <a:miter lim="800000"/>
            <a:headEnd type="none" w="sm" len="sm"/>
            <a:tailEnd type="none" w="sm" len="sm"/>
          </a:ln>
          <a:effectLst/>
        </p:spPr>
        <p:txBody>
          <a:bodyPr>
            <a:spAutoFit/>
          </a:bodyPr>
          <a:lstStyle/>
          <a:p>
            <a:pPr algn="ctr" eaLnBrk="0" hangingPunct="0">
              <a:lnSpc>
                <a:spcPct val="110000"/>
              </a:lnSpc>
              <a:spcBef>
                <a:spcPct val="50000"/>
              </a:spcBef>
              <a:defRPr/>
            </a:pPr>
            <a:r>
              <a:rPr lang="ru-RU" altLang="ru-RU" sz="1600" b="1">
                <a:solidFill>
                  <a:srgbClr val="D9241C"/>
                </a:solidFill>
              </a:rPr>
              <a:t>Дата и место проведения мероприятия</a:t>
            </a:r>
            <a:endParaRPr lang="ru-RU" altLang="ru-RU"/>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763713" y="260350"/>
            <a:ext cx="7056437" cy="860425"/>
          </a:xfrm>
        </p:spPr>
        <p:txBody>
          <a:bodyPr/>
          <a:lstStyle/>
          <a:p>
            <a:r>
              <a:rPr lang="ru-RU" altLang="ru-RU" smtClean="0">
                <a:solidFill>
                  <a:schemeClr val="tx2"/>
                </a:solidFill>
              </a:rPr>
              <a:t>Удобные решения, реализованные в новом продукте</a:t>
            </a:r>
            <a:endParaRPr lang="en-US" altLang="en-US" smtClean="0"/>
          </a:p>
        </p:txBody>
      </p:sp>
      <p:sp>
        <p:nvSpPr>
          <p:cNvPr id="10" name="Прямоугольник 9"/>
          <p:cNvSpPr/>
          <p:nvPr/>
        </p:nvSpPr>
        <p:spPr bwMode="auto">
          <a:xfrm>
            <a:off x="7073900" y="3897313"/>
            <a:ext cx="1649413" cy="100806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Оборачиваемость, Класс надежности, Местоположение,Срок просрочки</a:t>
            </a:r>
          </a:p>
        </p:txBody>
      </p:sp>
      <p:sp>
        <p:nvSpPr>
          <p:cNvPr id="11" name="Прямоугольник 10"/>
          <p:cNvSpPr/>
          <p:nvPr/>
        </p:nvSpPr>
        <p:spPr bwMode="auto">
          <a:xfrm>
            <a:off x="7073900" y="5102225"/>
            <a:ext cx="1674813" cy="135096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Установите % резервирования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в зависимости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от сочетания параметров</a:t>
            </a:r>
          </a:p>
        </p:txBody>
      </p:sp>
      <p:sp>
        <p:nvSpPr>
          <p:cNvPr id="14" name="Прямоугольник 13"/>
          <p:cNvSpPr/>
          <p:nvPr/>
        </p:nvSpPr>
        <p:spPr bwMode="auto">
          <a:xfrm>
            <a:off x="7073900" y="1643063"/>
            <a:ext cx="1631950" cy="2065337"/>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b="1">
                <a:solidFill>
                  <a:schemeClr val="tx1"/>
                </a:solidFill>
                <a:cs typeface="Arial" charset="0"/>
              </a:rPr>
              <a:t>Резерв по сомнительным долгам </a:t>
            </a:r>
            <a:r>
              <a:rPr lang="ru-RU" sz="1300">
                <a:solidFill>
                  <a:schemeClr val="tx1"/>
                </a:solidFill>
                <a:cs typeface="Arial" charset="0"/>
              </a:rPr>
              <a:t>начисляется автоматически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в зависимости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от набора параметров</a:t>
            </a: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7039288" y="1533890"/>
            <a:ext cx="337186" cy="334025"/>
          </a:xfrm>
          <a:prstGeom prst="rect">
            <a:avLst/>
          </a:prstGeom>
          <a:noFill/>
          <a:ln>
            <a:noFill/>
          </a:ln>
          <a:extLst>
            <a:ext uri="{909E8E84-426E-40DD-AFC4-6F175D3DCCD1}"/>
            <a:ext uri="{91240B29-F687-4F45-9708-019B960494DF}"/>
          </a:extLst>
        </p:spPr>
      </p:pic>
      <p:cxnSp>
        <p:nvCxnSpPr>
          <p:cNvPr id="34" name="Соединительная линия уступом 33"/>
          <p:cNvCxnSpPr>
            <a:stCxn id="10" idx="3"/>
            <a:endCxn id="14" idx="3"/>
          </p:cNvCxnSpPr>
          <p:nvPr/>
        </p:nvCxnSpPr>
        <p:spPr bwMode="auto">
          <a:xfrm flipH="1" flipV="1">
            <a:off x="8705850" y="2676525"/>
            <a:ext cx="17463" cy="1725613"/>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p:txBody>
          <a:bodyPr/>
          <a:lstStyle/>
          <a:p>
            <a:pPr>
              <a:defRPr/>
            </a:pPr>
            <a:fld id="{67E969D1-23E0-4DE1-8CBF-1A255D5CFABF}" type="slidenum">
              <a:rPr lang="ru-RU" altLang="ru-RU" smtClean="0"/>
              <a:pPr>
                <a:defRPr/>
              </a:pPr>
              <a:t>10</a:t>
            </a:fld>
            <a:endParaRPr lang="ru-RU" altLang="ru-RU" dirty="0"/>
          </a:p>
        </p:txBody>
      </p:sp>
      <p:cxnSp>
        <p:nvCxnSpPr>
          <p:cNvPr id="21" name="Соединительная линия уступом 20"/>
          <p:cNvCxnSpPr>
            <a:stCxn id="11" idx="1"/>
            <a:endCxn id="10" idx="1"/>
          </p:cNvCxnSpPr>
          <p:nvPr/>
        </p:nvCxnSpPr>
        <p:spPr bwMode="auto">
          <a:xfrm rot="10800000">
            <a:off x="7073900" y="4402138"/>
            <a:ext cx="12700" cy="1374775"/>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52233" name="Picture 2"/>
          <p:cNvPicPr>
            <a:picLocks noChangeAspect="1" noChangeArrowheads="1"/>
          </p:cNvPicPr>
          <p:nvPr/>
        </p:nvPicPr>
        <p:blipFill>
          <a:blip r:embed="rId4"/>
          <a:srcRect/>
          <a:stretch>
            <a:fillRect/>
          </a:stretch>
        </p:blipFill>
        <p:spPr bwMode="auto">
          <a:xfrm>
            <a:off x="107950" y="1903413"/>
            <a:ext cx="6630988" cy="4291012"/>
          </a:xfrm>
          <a:prstGeom prst="rect">
            <a:avLst/>
          </a:prstGeom>
          <a:noFill/>
          <a:ln w="9525">
            <a:noFill/>
            <a:miter lim="800000"/>
            <a:headEnd/>
            <a:tailEnd/>
          </a:ln>
        </p:spPr>
      </p:pic>
      <p:sp>
        <p:nvSpPr>
          <p:cNvPr id="12" name="Прямоугольник с двумя вырезанными противолежащими углами 11"/>
          <p:cNvSpPr/>
          <p:nvPr/>
        </p:nvSpPr>
        <p:spPr bwMode="auto">
          <a:xfrm>
            <a:off x="4721225" y="974725"/>
            <a:ext cx="2089150" cy="720725"/>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Управляйте величиной резерва, подбирая параметры его создания</a:t>
            </a:r>
          </a:p>
        </p:txBody>
      </p:sp>
      <p:cxnSp>
        <p:nvCxnSpPr>
          <p:cNvPr id="52235" name="Скругленная соединительная линия 5"/>
          <p:cNvCxnSpPr>
            <a:cxnSpLocks noChangeShapeType="1"/>
            <a:stCxn id="12" idx="2"/>
          </p:cNvCxnSpPr>
          <p:nvPr/>
        </p:nvCxnSpPr>
        <p:spPr bwMode="auto">
          <a:xfrm rot="10800000" flipV="1">
            <a:off x="3422650" y="1335088"/>
            <a:ext cx="1298575" cy="568325"/>
          </a:xfrm>
          <a:prstGeom prst="curvedConnector2">
            <a:avLst/>
          </a:prstGeom>
          <a:noFill/>
          <a:ln w="44450" algn="ctr">
            <a:solidFill>
              <a:srgbClr val="CC33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bwMode="auto">
          <a:xfrm>
            <a:off x="720725" y="1549400"/>
            <a:ext cx="1576388" cy="2079625"/>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Пользователь вводит возможную рыночную цену продажи запасов и иные параметры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для создания резерва</a:t>
            </a:r>
          </a:p>
        </p:txBody>
      </p:sp>
      <p:pic>
        <p:nvPicPr>
          <p:cNvPr id="8" name="Picture 2"/>
          <p:cNvPicPr>
            <a:picLocks noChangeAspect="1" noChangeArrowheads="1"/>
          </p:cNvPicPr>
          <p:nvPr/>
        </p:nvPicPr>
        <p:blipFill>
          <a:blip r:embed="rId3"/>
          <a:srcRect/>
          <a:stretch>
            <a:fillRect/>
          </a:stretch>
        </p:blipFill>
        <p:spPr bwMode="auto">
          <a:xfrm>
            <a:off x="573088" y="1414463"/>
            <a:ext cx="298450" cy="384175"/>
          </a:xfrm>
          <a:prstGeom prst="rect">
            <a:avLst/>
          </a:prstGeom>
          <a:noFill/>
        </p:spPr>
      </p:pic>
      <p:sp>
        <p:nvSpPr>
          <p:cNvPr id="54275" name="Title 1"/>
          <p:cNvSpPr>
            <a:spLocks noGrp="1"/>
          </p:cNvSpPr>
          <p:nvPr>
            <p:ph type="title"/>
          </p:nvPr>
        </p:nvSpPr>
        <p:spPr>
          <a:xfrm>
            <a:off x="1763713" y="260350"/>
            <a:ext cx="7129462" cy="860425"/>
          </a:xfrm>
        </p:spPr>
        <p:txBody>
          <a:bodyPr/>
          <a:lstStyle/>
          <a:p>
            <a:r>
              <a:rPr lang="ru-RU" altLang="ru-RU" smtClean="0">
                <a:solidFill>
                  <a:schemeClr val="tx2"/>
                </a:solidFill>
              </a:rPr>
              <a:t>Удобные решения, реализованные в новом продукте</a:t>
            </a:r>
            <a:endParaRPr lang="en-US" altLang="en-US" smtClean="0"/>
          </a:p>
        </p:txBody>
      </p:sp>
      <p:sp>
        <p:nvSpPr>
          <p:cNvPr id="10" name="Прямоугольник 9"/>
          <p:cNvSpPr/>
          <p:nvPr/>
        </p:nvSpPr>
        <p:spPr bwMode="auto">
          <a:xfrm>
            <a:off x="3775075" y="1579563"/>
            <a:ext cx="1649413" cy="911225"/>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Проводится сравнение учетной цены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и возможной цены продажи</a:t>
            </a:r>
          </a:p>
        </p:txBody>
      </p:sp>
      <p:sp>
        <p:nvSpPr>
          <p:cNvPr id="11" name="Прямоугольник 10"/>
          <p:cNvSpPr/>
          <p:nvPr/>
        </p:nvSpPr>
        <p:spPr bwMode="auto">
          <a:xfrm>
            <a:off x="3749675" y="2724150"/>
            <a:ext cx="1674813" cy="904875"/>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Рассчитывается коэффициент оборачиваемости запасов</a:t>
            </a:r>
          </a:p>
        </p:txBody>
      </p:sp>
      <p:pic>
        <p:nvPicPr>
          <p:cNvPr id="12"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3581595" y="2605000"/>
            <a:ext cx="337186" cy="334025"/>
          </a:xfrm>
          <a:prstGeom prst="rect">
            <a:avLst/>
          </a:prstGeom>
          <a:noFill/>
          <a:ln>
            <a:noFill/>
          </a:ln>
          <a:extLst>
            <a:ext uri="{909E8E84-426E-40DD-AFC4-6F175D3DCCD1}"/>
            <a:ext uri="{91240B29-F687-4F45-9708-019B960494DF}"/>
          </a:extLst>
        </p:spPr>
      </p:pic>
      <p:sp>
        <p:nvSpPr>
          <p:cNvPr id="14" name="Прямоугольник 13"/>
          <p:cNvSpPr/>
          <p:nvPr/>
        </p:nvSpPr>
        <p:spPr bwMode="auto">
          <a:xfrm>
            <a:off x="6969125" y="1565275"/>
            <a:ext cx="1576388" cy="2063750"/>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b="1" dirty="0">
                <a:solidFill>
                  <a:schemeClr val="tx1"/>
                </a:solidFill>
              </a:rPr>
              <a:t>Резерв под снижение стоимости запасов </a:t>
            </a:r>
            <a:r>
              <a:rPr lang="ru-RU" sz="1300" dirty="0">
                <a:solidFill>
                  <a:schemeClr val="tx1"/>
                </a:solidFill>
              </a:rPr>
              <a:t>рассчитывается автоматически при помощи специального документа</a:t>
            </a:r>
          </a:p>
        </p:txBody>
      </p:sp>
      <p:pic>
        <p:nvPicPr>
          <p:cNvPr id="15"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6878785" y="1455126"/>
            <a:ext cx="337186" cy="334025"/>
          </a:xfrm>
          <a:prstGeom prst="rect">
            <a:avLst/>
          </a:prstGeom>
          <a:noFill/>
          <a:ln>
            <a:noFill/>
          </a:ln>
          <a:extLst>
            <a:ext uri="{909E8E84-426E-40DD-AFC4-6F175D3DCCD1}"/>
            <a:ext uri="{91240B29-F687-4F45-9708-019B960494DF}"/>
          </a:extLst>
        </p:spPr>
      </p:pic>
      <p:pic>
        <p:nvPicPr>
          <p:cNvPr id="17"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3674985" y="1412776"/>
            <a:ext cx="337186" cy="334025"/>
          </a:xfrm>
          <a:prstGeom prst="rect">
            <a:avLst/>
          </a:prstGeom>
          <a:noFill/>
          <a:ln>
            <a:noFill/>
          </a:ln>
          <a:extLst>
            <a:ext uri="{909E8E84-426E-40DD-AFC4-6F175D3DCCD1}"/>
            <a:ext uri="{91240B29-F687-4F45-9708-019B960494DF}"/>
          </a:extLst>
        </p:spPr>
      </p:pic>
      <p:cxnSp>
        <p:nvCxnSpPr>
          <p:cNvPr id="20" name="Соединительная линия уступом 19"/>
          <p:cNvCxnSpPr>
            <a:stCxn id="9" idx="3"/>
            <a:endCxn id="11" idx="1"/>
          </p:cNvCxnSpPr>
          <p:nvPr/>
        </p:nvCxnSpPr>
        <p:spPr bwMode="auto">
          <a:xfrm>
            <a:off x="2297113" y="2589213"/>
            <a:ext cx="1452562" cy="587375"/>
          </a:xfrm>
          <a:prstGeom prst="bentConnector3">
            <a:avLst/>
          </a:prstGeom>
          <a:ln w="19050">
            <a:headEnd type="none" w="med" len="med"/>
            <a:tailEnd type="arrow"/>
          </a:ln>
        </p:spPr>
        <p:style>
          <a:lnRef idx="1">
            <a:schemeClr val="accent5"/>
          </a:lnRef>
          <a:fillRef idx="0">
            <a:schemeClr val="accent5"/>
          </a:fillRef>
          <a:effectRef idx="0">
            <a:schemeClr val="accent5"/>
          </a:effectRef>
          <a:fontRef idx="minor">
            <a:schemeClr val="tx1"/>
          </a:fontRef>
        </p:style>
      </p:cxnSp>
      <p:pic>
        <p:nvPicPr>
          <p:cNvPr id="2" name="Picture 2"/>
          <p:cNvPicPr>
            <a:picLocks noChangeAspect="1" noChangeArrowheads="1"/>
          </p:cNvPicPr>
          <p:nvPr/>
        </p:nvPicPr>
        <p:blipFill>
          <a:blip r:embed="rId5"/>
          <a:srcRect/>
          <a:stretch>
            <a:fillRect/>
          </a:stretch>
        </p:blipFill>
        <p:spPr bwMode="auto">
          <a:xfrm>
            <a:off x="244475" y="3713163"/>
            <a:ext cx="8680450" cy="3101975"/>
          </a:xfrm>
          <a:prstGeom prst="rect">
            <a:avLst/>
          </a:prstGeom>
          <a:noFill/>
        </p:spPr>
      </p:pic>
      <p:cxnSp>
        <p:nvCxnSpPr>
          <p:cNvPr id="28" name="Соединительная линия уступом 27"/>
          <p:cNvCxnSpPr>
            <a:stCxn id="9" idx="3"/>
            <a:endCxn id="10" idx="1"/>
          </p:cNvCxnSpPr>
          <p:nvPr/>
        </p:nvCxnSpPr>
        <p:spPr bwMode="auto">
          <a:xfrm flipV="1">
            <a:off x="2297113" y="2035175"/>
            <a:ext cx="1477962" cy="554038"/>
          </a:xfrm>
          <a:prstGeom prst="bentConnector3">
            <a:avLst/>
          </a:prstGeom>
          <a:ln w="19050">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1" name="Соединительная линия уступом 30"/>
          <p:cNvCxnSpPr>
            <a:stCxn id="11" idx="3"/>
            <a:endCxn id="14" idx="1"/>
          </p:cNvCxnSpPr>
          <p:nvPr/>
        </p:nvCxnSpPr>
        <p:spPr bwMode="auto">
          <a:xfrm flipV="1">
            <a:off x="5424488" y="2597150"/>
            <a:ext cx="1544637" cy="579438"/>
          </a:xfrm>
          <a:prstGeom prst="bentConnector3">
            <a:avLst/>
          </a:prstGeom>
          <a:ln w="19050">
            <a:headEnd type="none" w="med" len="med"/>
            <a:tailEnd type="arrow"/>
          </a:ln>
        </p:spPr>
        <p:style>
          <a:lnRef idx="1">
            <a:schemeClr val="accent5"/>
          </a:lnRef>
          <a:fillRef idx="0">
            <a:schemeClr val="accent5"/>
          </a:fillRef>
          <a:effectRef idx="0">
            <a:schemeClr val="accent5"/>
          </a:effectRef>
          <a:fontRef idx="minor">
            <a:schemeClr val="tx1"/>
          </a:fontRef>
        </p:style>
      </p:cxnSp>
      <p:cxnSp>
        <p:nvCxnSpPr>
          <p:cNvPr id="34" name="Соединительная линия уступом 33"/>
          <p:cNvCxnSpPr>
            <a:stCxn id="10" idx="3"/>
            <a:endCxn id="14" idx="1"/>
          </p:cNvCxnSpPr>
          <p:nvPr/>
        </p:nvCxnSpPr>
        <p:spPr bwMode="auto">
          <a:xfrm>
            <a:off x="5424488" y="2035175"/>
            <a:ext cx="1544637" cy="561975"/>
          </a:xfrm>
          <a:prstGeom prst="bentConnector3">
            <a:avLst/>
          </a:prstGeom>
          <a:ln w="19050">
            <a:headEnd type="none" w="med" len="med"/>
            <a:tailEnd type="arrow"/>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p:txBody>
          <a:bodyPr/>
          <a:lstStyle/>
          <a:p>
            <a:pPr>
              <a:defRPr/>
            </a:pPr>
            <a:fld id="{22854C55-2AC7-47BD-BEE2-DF2208C87BB2}" type="slidenum">
              <a:rPr lang="ru-RU" altLang="ru-RU" smtClean="0"/>
              <a:pPr>
                <a:defRPr/>
              </a:pPr>
              <a:t>11</a:t>
            </a:fld>
            <a:endParaRPr lang="ru-RU" alt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bwMode="auto">
          <a:xfrm>
            <a:off x="2773363" y="2074863"/>
            <a:ext cx="1576387"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Справедливая стоимость ВНА</a:t>
            </a:r>
            <a:r>
              <a:rPr lang="en-US" sz="1300" dirty="0">
                <a:solidFill>
                  <a:schemeClr val="tx1"/>
                </a:solidFill>
              </a:rPr>
              <a:t>, </a:t>
            </a:r>
            <a:r>
              <a:rPr lang="ru-RU" sz="1300" dirty="0">
                <a:solidFill>
                  <a:schemeClr val="tx1"/>
                </a:solidFill>
              </a:rPr>
              <a:t>ценность использования группы объектов</a:t>
            </a:r>
          </a:p>
        </p:txBody>
      </p:sp>
      <p:pic>
        <p:nvPicPr>
          <p:cNvPr id="56322" name="Picture 2"/>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4975225" y="6292850"/>
            <a:ext cx="285750" cy="376238"/>
          </a:xfrm>
          <a:prstGeom prst="rect">
            <a:avLst/>
          </a:prstGeom>
          <a:noFill/>
          <a:ln w="9525">
            <a:noFill/>
            <a:miter lim="800000"/>
            <a:headEnd/>
            <a:tailEnd/>
          </a:ln>
        </p:spPr>
      </p:pic>
      <p:pic>
        <p:nvPicPr>
          <p:cNvPr id="11"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4970816" y="5783539"/>
            <a:ext cx="337186" cy="334025"/>
          </a:xfrm>
          <a:prstGeom prst="rect">
            <a:avLst/>
          </a:prstGeom>
          <a:noFill/>
          <a:ln>
            <a:noFill/>
          </a:ln>
          <a:extLst>
            <a:ext uri="{909E8E84-426E-40DD-AFC4-6F175D3DCCD1}"/>
            <a:ext uri="{91240B29-F687-4F45-9708-019B960494DF}"/>
          </a:extLst>
        </p:spPr>
      </p:pic>
      <p:sp>
        <p:nvSpPr>
          <p:cNvPr id="56324" name="TextBox 11"/>
          <p:cNvSpPr txBox="1">
            <a:spLocks noChangeArrowheads="1"/>
          </p:cNvSpPr>
          <p:nvPr/>
        </p:nvSpPr>
        <p:spPr bwMode="auto">
          <a:xfrm>
            <a:off x="5437188" y="5783263"/>
            <a:ext cx="2914650" cy="292100"/>
          </a:xfrm>
          <a:prstGeom prst="rect">
            <a:avLst/>
          </a:prstGeom>
          <a:noFill/>
          <a:ln w="9525">
            <a:noFill/>
            <a:miter lim="800000"/>
            <a:headEnd/>
            <a:tailEnd/>
          </a:ln>
        </p:spPr>
        <p:txBody>
          <a:bodyPr>
            <a:spAutoFit/>
          </a:bodyPr>
          <a:lstStyle/>
          <a:p>
            <a:r>
              <a:rPr lang="ru-RU" sz="1300"/>
              <a:t>Автоматизированная процедура</a:t>
            </a:r>
          </a:p>
        </p:txBody>
      </p:sp>
      <p:sp>
        <p:nvSpPr>
          <p:cNvPr id="56325" name="TextBox 12"/>
          <p:cNvSpPr txBox="1">
            <a:spLocks noChangeArrowheads="1"/>
          </p:cNvSpPr>
          <p:nvPr/>
        </p:nvSpPr>
        <p:spPr bwMode="auto">
          <a:xfrm>
            <a:off x="5562600" y="6334125"/>
            <a:ext cx="2914650" cy="292100"/>
          </a:xfrm>
          <a:prstGeom prst="rect">
            <a:avLst/>
          </a:prstGeom>
          <a:noFill/>
          <a:ln w="9525">
            <a:noFill/>
            <a:miter lim="800000"/>
            <a:headEnd/>
            <a:tailEnd/>
          </a:ln>
        </p:spPr>
        <p:txBody>
          <a:bodyPr>
            <a:spAutoFit/>
          </a:bodyPr>
          <a:lstStyle/>
          <a:p>
            <a:r>
              <a:rPr lang="ru-RU" sz="1300"/>
              <a:t>Ручной ввод</a:t>
            </a:r>
          </a:p>
        </p:txBody>
      </p:sp>
      <p:sp>
        <p:nvSpPr>
          <p:cNvPr id="17" name="Прямоугольник 16"/>
          <p:cNvSpPr/>
          <p:nvPr/>
        </p:nvSpPr>
        <p:spPr bwMode="auto">
          <a:xfrm>
            <a:off x="4775200" y="2066925"/>
            <a:ext cx="1576388"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Информация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о параметрах ВНА</a:t>
            </a:r>
          </a:p>
        </p:txBody>
      </p:sp>
      <p:pic>
        <p:nvPicPr>
          <p:cNvPr id="56327" name="Picture 2"/>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2630488" y="1927225"/>
            <a:ext cx="285750" cy="376238"/>
          </a:xfrm>
          <a:prstGeom prst="rect">
            <a:avLst/>
          </a:prstGeom>
          <a:noFill/>
          <a:ln w="9525">
            <a:noFill/>
            <a:miter lim="800000"/>
            <a:headEnd/>
            <a:tailEnd/>
          </a:ln>
        </p:spPr>
      </p:pic>
      <p:sp>
        <p:nvSpPr>
          <p:cNvPr id="19" name="Прямоугольник 18"/>
          <p:cNvSpPr/>
          <p:nvPr/>
        </p:nvSpPr>
        <p:spPr bwMode="auto">
          <a:xfrm>
            <a:off x="2811463" y="3429000"/>
            <a:ext cx="1576387" cy="990600"/>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Пересчет амортизации пропорционально выработке</a:t>
            </a:r>
          </a:p>
        </p:txBody>
      </p:sp>
      <p:pic>
        <p:nvPicPr>
          <p:cNvPr id="20"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2774089" y="3311496"/>
            <a:ext cx="337186" cy="334025"/>
          </a:xfrm>
          <a:prstGeom prst="rect">
            <a:avLst/>
          </a:prstGeom>
          <a:noFill/>
          <a:ln>
            <a:noFill/>
          </a:ln>
          <a:extLst>
            <a:ext uri="{909E8E84-426E-40DD-AFC4-6F175D3DCCD1}"/>
            <a:ext uri="{91240B29-F687-4F45-9708-019B960494DF}"/>
          </a:extLst>
        </p:spPr>
      </p:pic>
      <p:sp>
        <p:nvSpPr>
          <p:cNvPr id="21" name="Прямоугольник 20"/>
          <p:cNvSpPr/>
          <p:nvPr/>
        </p:nvSpPr>
        <p:spPr bwMode="auto">
          <a:xfrm>
            <a:off x="4775200" y="3429000"/>
            <a:ext cx="1576388" cy="990600"/>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Корректировка финансового результата выбытия ОС</a:t>
            </a:r>
          </a:p>
        </p:txBody>
      </p:sp>
      <p:pic>
        <p:nvPicPr>
          <p:cNvPr id="22"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4698373" y="3317944"/>
            <a:ext cx="337186" cy="334025"/>
          </a:xfrm>
          <a:prstGeom prst="rect">
            <a:avLst/>
          </a:prstGeom>
          <a:noFill/>
          <a:ln>
            <a:noFill/>
          </a:ln>
          <a:extLst>
            <a:ext uri="{909E8E84-426E-40DD-AFC4-6F175D3DCCD1}"/>
            <a:ext uri="{91240B29-F687-4F45-9708-019B960494DF}"/>
          </a:extLst>
        </p:spPr>
      </p:pic>
      <p:grpSp>
        <p:nvGrpSpPr>
          <p:cNvPr id="56332" name="Группа 1"/>
          <p:cNvGrpSpPr>
            <a:grpSpLocks/>
          </p:cNvGrpSpPr>
          <p:nvPr/>
        </p:nvGrpSpPr>
        <p:grpSpPr bwMode="auto">
          <a:xfrm>
            <a:off x="5065713" y="4714875"/>
            <a:ext cx="925512" cy="466725"/>
            <a:chOff x="5633938" y="1700501"/>
            <a:chExt cx="4103735" cy="1555080"/>
          </a:xfrm>
        </p:grpSpPr>
        <p:pic>
          <p:nvPicPr>
            <p:cNvPr id="56357"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56358"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56333" name="TextBox 29"/>
          <p:cNvSpPr txBox="1">
            <a:spLocks noChangeArrowheads="1"/>
          </p:cNvSpPr>
          <p:nvPr/>
        </p:nvSpPr>
        <p:spPr bwMode="auto">
          <a:xfrm>
            <a:off x="4738688" y="5281613"/>
            <a:ext cx="1584325" cy="339725"/>
          </a:xfrm>
          <a:prstGeom prst="rect">
            <a:avLst/>
          </a:prstGeom>
          <a:noFill/>
          <a:ln w="9525">
            <a:noFill/>
            <a:miter lim="800000"/>
            <a:headEnd/>
            <a:tailEnd/>
          </a:ln>
        </p:spPr>
        <p:txBody>
          <a:bodyPr>
            <a:spAutoFit/>
          </a:bodyPr>
          <a:lstStyle/>
          <a:p>
            <a:pPr algn="ctr"/>
            <a:r>
              <a:rPr lang="en-US"/>
              <a:t>IAS 16</a:t>
            </a:r>
            <a:endParaRPr lang="ru-RU"/>
          </a:p>
        </p:txBody>
      </p:sp>
      <p:grpSp>
        <p:nvGrpSpPr>
          <p:cNvPr id="56334" name="Группа 1"/>
          <p:cNvGrpSpPr>
            <a:grpSpLocks/>
          </p:cNvGrpSpPr>
          <p:nvPr/>
        </p:nvGrpSpPr>
        <p:grpSpPr bwMode="auto">
          <a:xfrm>
            <a:off x="6929438" y="4714875"/>
            <a:ext cx="927100" cy="466725"/>
            <a:chOff x="5633938" y="1700501"/>
            <a:chExt cx="4103735" cy="1555080"/>
          </a:xfrm>
        </p:grpSpPr>
        <p:pic>
          <p:nvPicPr>
            <p:cNvPr id="56355"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56356"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56335" name="TextBox 33"/>
          <p:cNvSpPr txBox="1">
            <a:spLocks noChangeArrowheads="1"/>
          </p:cNvSpPr>
          <p:nvPr/>
        </p:nvSpPr>
        <p:spPr bwMode="auto">
          <a:xfrm>
            <a:off x="6604000" y="5281613"/>
            <a:ext cx="1666875" cy="339725"/>
          </a:xfrm>
          <a:prstGeom prst="rect">
            <a:avLst/>
          </a:prstGeom>
          <a:noFill/>
          <a:ln w="9525">
            <a:noFill/>
            <a:miter lim="800000"/>
            <a:headEnd/>
            <a:tailEnd/>
          </a:ln>
        </p:spPr>
        <p:txBody>
          <a:bodyPr>
            <a:spAutoFit/>
          </a:bodyPr>
          <a:lstStyle/>
          <a:p>
            <a:pPr algn="ctr"/>
            <a:r>
              <a:rPr lang="en-US"/>
              <a:t>IAS 38</a:t>
            </a:r>
            <a:endParaRPr lang="ru-RU"/>
          </a:p>
        </p:txBody>
      </p:sp>
      <p:pic>
        <p:nvPicPr>
          <p:cNvPr id="56336" name="Picture 2"/>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4619625" y="1927225"/>
            <a:ext cx="285750" cy="376238"/>
          </a:xfrm>
          <a:prstGeom prst="rect">
            <a:avLst/>
          </a:prstGeom>
          <a:noFill/>
          <a:ln w="9525">
            <a:noFill/>
            <a:miter lim="800000"/>
            <a:headEnd/>
            <a:tailEnd/>
          </a:ln>
        </p:spPr>
      </p:pic>
      <p:sp>
        <p:nvSpPr>
          <p:cNvPr id="37" name="Прямоугольник 36"/>
          <p:cNvSpPr/>
          <p:nvPr/>
        </p:nvSpPr>
        <p:spPr bwMode="auto">
          <a:xfrm>
            <a:off x="6629400" y="2066925"/>
            <a:ext cx="1576388"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Группировка расходов будущих периодов (РБП) по видам</a:t>
            </a:r>
          </a:p>
        </p:txBody>
      </p:sp>
      <p:pic>
        <p:nvPicPr>
          <p:cNvPr id="56338" name="Picture 2"/>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6494463" y="1927225"/>
            <a:ext cx="285750" cy="376238"/>
          </a:xfrm>
          <a:prstGeom prst="rect">
            <a:avLst/>
          </a:prstGeom>
          <a:noFill/>
          <a:ln w="9525">
            <a:noFill/>
            <a:miter lim="800000"/>
            <a:headEnd/>
            <a:tailEnd/>
          </a:ln>
        </p:spPr>
      </p:pic>
      <p:sp>
        <p:nvSpPr>
          <p:cNvPr id="39" name="Прямоугольник 38"/>
          <p:cNvSpPr/>
          <p:nvPr/>
        </p:nvSpPr>
        <p:spPr bwMode="auto">
          <a:xfrm>
            <a:off x="6629400" y="3429000"/>
            <a:ext cx="1576388" cy="990600"/>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Перенос РБП в НМА, отнесение РБП на затраты</a:t>
            </a:r>
          </a:p>
        </p:txBody>
      </p:sp>
      <p:pic>
        <p:nvPicPr>
          <p:cNvPr id="40"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6512608" y="3303331"/>
            <a:ext cx="337186" cy="334025"/>
          </a:xfrm>
          <a:prstGeom prst="rect">
            <a:avLst/>
          </a:prstGeom>
          <a:noFill/>
          <a:ln>
            <a:noFill/>
          </a:ln>
          <a:extLst>
            <a:ext uri="{909E8E84-426E-40DD-AFC4-6F175D3DCCD1}"/>
            <a:ext uri="{91240B29-F687-4F45-9708-019B960494DF}"/>
          </a:extLst>
        </p:spPr>
      </p:pic>
      <p:cxnSp>
        <p:nvCxnSpPr>
          <p:cNvPr id="41" name="Соединительная линия уступом 40"/>
          <p:cNvCxnSpPr>
            <a:stCxn id="17" idx="1"/>
            <a:endCxn id="19" idx="3"/>
          </p:cNvCxnSpPr>
          <p:nvPr/>
        </p:nvCxnSpPr>
        <p:spPr bwMode="auto">
          <a:xfrm rot="10800000" flipV="1">
            <a:off x="4387850" y="2562225"/>
            <a:ext cx="387350" cy="1362075"/>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2" name="Прямоугольник 41"/>
          <p:cNvSpPr/>
          <p:nvPr/>
        </p:nvSpPr>
        <p:spPr bwMode="auto">
          <a:xfrm>
            <a:off x="2811463" y="4792663"/>
            <a:ext cx="1576387" cy="990600"/>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Переоценка основных средств, обесценение</a:t>
            </a:r>
          </a:p>
        </p:txBody>
      </p:sp>
      <p:pic>
        <p:nvPicPr>
          <p:cNvPr id="43" name="Picture 29"/>
          <p:cNvPicPr>
            <a:picLocks noChangeAspect="1"/>
          </p:cNvPicPr>
          <p:nvPr/>
        </p:nvPicPr>
        <p:blipFill>
          <a:blip r:embed="rId4" cstate="print">
            <a:duotone>
              <a:schemeClr val="accent1">
                <a:shade val="45000"/>
                <a:satMod val="135000"/>
              </a:schemeClr>
              <a:prstClr val="white"/>
            </a:duotone>
            <a:extLst>
              <a:ext uri="{28A0092B-C50C-407E-A947-70E740481C1C}"/>
            </a:extLst>
          </a:blip>
          <a:srcRect/>
          <a:stretch>
            <a:fillRect/>
          </a:stretch>
        </p:blipFill>
        <p:spPr bwMode="auto">
          <a:xfrm>
            <a:off x="2748372" y="4655174"/>
            <a:ext cx="337186" cy="334025"/>
          </a:xfrm>
          <a:prstGeom prst="rect">
            <a:avLst/>
          </a:prstGeom>
          <a:noFill/>
          <a:ln>
            <a:noFill/>
          </a:ln>
          <a:extLst>
            <a:ext uri="{909E8E84-426E-40DD-AFC4-6F175D3DCCD1}"/>
            <a:ext uri="{91240B29-F687-4F45-9708-019B960494DF}"/>
          </a:extLst>
        </p:spPr>
      </p:pic>
      <p:cxnSp>
        <p:nvCxnSpPr>
          <p:cNvPr id="46" name="Соединительная линия уступом 45"/>
          <p:cNvCxnSpPr>
            <a:stCxn id="35" idx="1"/>
            <a:endCxn id="42" idx="1"/>
          </p:cNvCxnSpPr>
          <p:nvPr/>
        </p:nvCxnSpPr>
        <p:spPr bwMode="auto">
          <a:xfrm rot="10800000" flipH="1" flipV="1">
            <a:off x="2773363" y="2570163"/>
            <a:ext cx="38100" cy="2717800"/>
          </a:xfrm>
          <a:prstGeom prst="bentConnector3">
            <a:avLst>
              <a:gd name="adj1" fmla="val -45518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stCxn id="17" idx="2"/>
            <a:endCxn id="21" idx="0"/>
          </p:cNvCxnSpPr>
          <p:nvPr/>
        </p:nvCxnSpPr>
        <p:spPr bwMode="auto">
          <a:xfrm rot="5400000">
            <a:off x="5378450" y="3243263"/>
            <a:ext cx="371475"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37" idx="2"/>
            <a:endCxn id="39" idx="0"/>
          </p:cNvCxnSpPr>
          <p:nvPr/>
        </p:nvCxnSpPr>
        <p:spPr bwMode="auto">
          <a:xfrm rot="5400000">
            <a:off x="7231062" y="3243263"/>
            <a:ext cx="371475"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grpSp>
        <p:nvGrpSpPr>
          <p:cNvPr id="56347" name="Группа 1"/>
          <p:cNvGrpSpPr>
            <a:grpSpLocks/>
          </p:cNvGrpSpPr>
          <p:nvPr/>
        </p:nvGrpSpPr>
        <p:grpSpPr bwMode="auto">
          <a:xfrm>
            <a:off x="3113088" y="5884863"/>
            <a:ext cx="925512" cy="466725"/>
            <a:chOff x="5633938" y="1700501"/>
            <a:chExt cx="4103735" cy="1555080"/>
          </a:xfrm>
        </p:grpSpPr>
        <p:pic>
          <p:nvPicPr>
            <p:cNvPr id="56353"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56354"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56348" name="TextBox 47"/>
          <p:cNvSpPr txBox="1">
            <a:spLocks noChangeArrowheads="1"/>
          </p:cNvSpPr>
          <p:nvPr/>
        </p:nvSpPr>
        <p:spPr bwMode="auto">
          <a:xfrm>
            <a:off x="2435225" y="6351588"/>
            <a:ext cx="2184400" cy="400050"/>
          </a:xfrm>
          <a:prstGeom prst="rect">
            <a:avLst/>
          </a:prstGeom>
          <a:noFill/>
          <a:ln w="9525">
            <a:noFill/>
            <a:miter lim="800000"/>
            <a:headEnd/>
            <a:tailEnd/>
          </a:ln>
        </p:spPr>
        <p:txBody>
          <a:bodyPr>
            <a:spAutoFit/>
          </a:bodyPr>
          <a:lstStyle/>
          <a:p>
            <a:pPr algn="ctr"/>
            <a:r>
              <a:rPr lang="en-US"/>
              <a:t>IAS </a:t>
            </a:r>
            <a:r>
              <a:rPr lang="ru-RU"/>
              <a:t>36</a:t>
            </a:r>
            <a:r>
              <a:rPr lang="en-US"/>
              <a:t>, IAS 40</a:t>
            </a:r>
            <a:endParaRPr lang="ru-RU"/>
          </a:p>
        </p:txBody>
      </p:sp>
      <p:sp>
        <p:nvSpPr>
          <p:cNvPr id="56349" name="Title 1"/>
          <p:cNvSpPr>
            <a:spLocks noGrp="1"/>
          </p:cNvSpPr>
          <p:nvPr>
            <p:ph type="title"/>
          </p:nvPr>
        </p:nvSpPr>
        <p:spPr>
          <a:xfrm>
            <a:off x="1727200" y="260350"/>
            <a:ext cx="7165975" cy="860425"/>
          </a:xfrm>
        </p:spPr>
        <p:txBody>
          <a:bodyPr/>
          <a:lstStyle/>
          <a:p>
            <a:r>
              <a:rPr lang="ru-RU" smtClean="0"/>
              <a:t>Обзор автоматических корректировок МСФО </a:t>
            </a:r>
            <a:r>
              <a:rPr lang="en-US" smtClean="0"/>
              <a:t/>
            </a:r>
            <a:br>
              <a:rPr lang="en-US" smtClean="0"/>
            </a:br>
            <a:r>
              <a:rPr lang="ru-RU" smtClean="0"/>
              <a:t>по внеоборотным активам</a:t>
            </a:r>
            <a:endParaRPr lang="en-US" altLang="en-US" smtClean="0"/>
          </a:p>
        </p:txBody>
      </p:sp>
      <p:sp>
        <p:nvSpPr>
          <p:cNvPr id="56350" name="TextBox 51"/>
          <p:cNvSpPr txBox="1">
            <a:spLocks noChangeArrowheads="1"/>
          </p:cNvSpPr>
          <p:nvPr/>
        </p:nvSpPr>
        <p:spPr bwMode="auto">
          <a:xfrm>
            <a:off x="928688" y="2303463"/>
            <a:ext cx="1270000" cy="646112"/>
          </a:xfrm>
          <a:prstGeom prst="rect">
            <a:avLst/>
          </a:prstGeom>
          <a:noFill/>
          <a:ln w="9525">
            <a:noFill/>
            <a:miter lim="800000"/>
            <a:headEnd/>
            <a:tailEnd/>
          </a:ln>
        </p:spPr>
        <p:txBody>
          <a:bodyPr>
            <a:spAutoFit/>
          </a:bodyPr>
          <a:lstStyle/>
          <a:p>
            <a:pPr algn="ctr"/>
            <a:r>
              <a:rPr lang="ru-RU" sz="1200" b="1"/>
              <a:t>Исходная информация для ввода</a:t>
            </a:r>
          </a:p>
        </p:txBody>
      </p:sp>
      <p:sp>
        <p:nvSpPr>
          <p:cNvPr id="56351" name="TextBox 52"/>
          <p:cNvSpPr txBox="1">
            <a:spLocks noChangeArrowheads="1"/>
          </p:cNvSpPr>
          <p:nvPr/>
        </p:nvSpPr>
        <p:spPr bwMode="auto">
          <a:xfrm>
            <a:off x="782638" y="3594100"/>
            <a:ext cx="1562100" cy="460375"/>
          </a:xfrm>
          <a:prstGeom prst="rect">
            <a:avLst/>
          </a:prstGeom>
          <a:noFill/>
          <a:ln w="9525">
            <a:noFill/>
            <a:miter lim="800000"/>
            <a:headEnd/>
            <a:tailEnd/>
          </a:ln>
        </p:spPr>
        <p:txBody>
          <a:bodyPr>
            <a:spAutoFit/>
          </a:bodyPr>
          <a:lstStyle/>
          <a:p>
            <a:pPr algn="ctr"/>
            <a:r>
              <a:rPr lang="ru-RU" sz="1200" b="1"/>
              <a:t>Автоматический расчет</a:t>
            </a:r>
          </a:p>
        </p:txBody>
      </p:sp>
      <p:sp>
        <p:nvSpPr>
          <p:cNvPr id="54" name="Номер слайда 3"/>
          <p:cNvSpPr>
            <a:spLocks noGrp="1"/>
          </p:cNvSpPr>
          <p:nvPr>
            <p:ph type="sldNum" sz="quarter" idx="11"/>
          </p:nvPr>
        </p:nvSpPr>
        <p:spPr/>
        <p:txBody>
          <a:bodyPr/>
          <a:lstStyle/>
          <a:p>
            <a:pPr>
              <a:defRPr/>
            </a:pPr>
            <a:fld id="{BD06BA12-F7FA-4C90-8645-D0FD933C10B7}" type="slidenum">
              <a:rPr lang="ru-RU" altLang="ru-RU" smtClean="0"/>
              <a:pPr>
                <a:defRPr/>
              </a:pPr>
              <a:t>12</a:t>
            </a:fld>
            <a:endParaRPr lang="ru-RU" alt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1692275" y="152400"/>
            <a:ext cx="6983413" cy="1081088"/>
          </a:xfrm>
        </p:spPr>
        <p:txBody>
          <a:bodyPr/>
          <a:lstStyle/>
          <a:p>
            <a:r>
              <a:rPr lang="ru-RU" altLang="ru-RU" smtClean="0"/>
              <a:t>Параллельный учет по выборочным объектам ВНА</a:t>
            </a:r>
          </a:p>
        </p:txBody>
      </p:sp>
      <p:sp>
        <p:nvSpPr>
          <p:cNvPr id="4" name="Номер слайда 3"/>
          <p:cNvSpPr>
            <a:spLocks noGrp="1"/>
          </p:cNvSpPr>
          <p:nvPr>
            <p:ph type="sldNum" sz="quarter" idx="11"/>
          </p:nvPr>
        </p:nvSpPr>
        <p:spPr/>
        <p:txBody>
          <a:bodyPr/>
          <a:lstStyle/>
          <a:p>
            <a:pPr>
              <a:defRPr/>
            </a:pPr>
            <a:fld id="{5A1F6943-9897-485A-8EB4-A7EBFE196756}" type="slidenum">
              <a:rPr lang="ru-RU" altLang="ru-RU" smtClean="0"/>
              <a:pPr>
                <a:defRPr/>
              </a:pPr>
              <a:t>13</a:t>
            </a:fld>
            <a:endParaRPr lang="ru-RU" altLang="ru-RU" dirty="0"/>
          </a:p>
        </p:txBody>
      </p:sp>
      <p:pic>
        <p:nvPicPr>
          <p:cNvPr id="58371" name="Picture 2" descr="C:\Users\Shuklov_L\Desktop\скриншот1_презентация.PNG"/>
          <p:cNvPicPr>
            <a:picLocks noChangeAspect="1" noChangeArrowheads="1"/>
          </p:cNvPicPr>
          <p:nvPr/>
        </p:nvPicPr>
        <p:blipFill>
          <a:blip r:embed="rId3"/>
          <a:srcRect/>
          <a:stretch>
            <a:fillRect/>
          </a:stretch>
        </p:blipFill>
        <p:spPr bwMode="auto">
          <a:xfrm>
            <a:off x="2924175" y="4581525"/>
            <a:ext cx="5975350" cy="2025650"/>
          </a:xfrm>
          <a:prstGeom prst="rect">
            <a:avLst/>
          </a:prstGeom>
          <a:noFill/>
          <a:ln w="9525">
            <a:noFill/>
            <a:miter lim="800000"/>
            <a:headEnd/>
            <a:tailEnd/>
          </a:ln>
        </p:spPr>
      </p:pic>
      <p:sp>
        <p:nvSpPr>
          <p:cNvPr id="29" name="Прямоугольник 28"/>
          <p:cNvSpPr/>
          <p:nvPr/>
        </p:nvSpPr>
        <p:spPr bwMode="auto">
          <a:xfrm>
            <a:off x="4949825" y="2355850"/>
            <a:ext cx="1666875" cy="990600"/>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300" dirty="0"/>
              <a:t>Здания и сооружения</a:t>
            </a:r>
          </a:p>
        </p:txBody>
      </p:sp>
      <p:sp>
        <p:nvSpPr>
          <p:cNvPr id="30" name="Прямоугольник 29"/>
          <p:cNvSpPr/>
          <p:nvPr/>
        </p:nvSpPr>
        <p:spPr bwMode="auto">
          <a:xfrm>
            <a:off x="3159125" y="2546350"/>
            <a:ext cx="1665288" cy="990600"/>
          </a:xfrm>
          <a:prstGeom prst="rect">
            <a:avLst/>
          </a:prstGeom>
          <a:solidFill>
            <a:schemeClr val="accent3">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Машины и оборудование</a:t>
            </a:r>
          </a:p>
        </p:txBody>
      </p:sp>
      <p:sp>
        <p:nvSpPr>
          <p:cNvPr id="31" name="Прямоугольник 30"/>
          <p:cNvSpPr/>
          <p:nvPr/>
        </p:nvSpPr>
        <p:spPr bwMode="auto">
          <a:xfrm>
            <a:off x="6759575" y="2546350"/>
            <a:ext cx="1665288" cy="990600"/>
          </a:xfrm>
          <a:prstGeom prst="rect">
            <a:avLst/>
          </a:prstGeom>
          <a:solidFill>
            <a:schemeClr val="accent3">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Транспорт</a:t>
            </a:r>
          </a:p>
        </p:txBody>
      </p:sp>
      <p:pic>
        <p:nvPicPr>
          <p:cNvPr id="58375" name="Picture 24"/>
          <p:cNvPicPr>
            <a:picLocks noChangeAspect="1"/>
          </p:cNvPicPr>
          <p:nvPr/>
        </p:nvPicPr>
        <p:blipFill>
          <a:blip r:embed="rId4"/>
          <a:srcRect/>
          <a:stretch>
            <a:fillRect/>
          </a:stretch>
        </p:blipFill>
        <p:spPr bwMode="auto">
          <a:xfrm>
            <a:off x="8126413" y="3240088"/>
            <a:ext cx="449262" cy="296862"/>
          </a:xfrm>
          <a:prstGeom prst="rect">
            <a:avLst/>
          </a:prstGeom>
          <a:noFill/>
          <a:ln w="9525">
            <a:noFill/>
            <a:miter lim="800000"/>
            <a:headEnd/>
            <a:tailEnd/>
          </a:ln>
        </p:spPr>
      </p:pic>
      <p:pic>
        <p:nvPicPr>
          <p:cNvPr id="58376" name="Picture 24"/>
          <p:cNvPicPr>
            <a:picLocks noChangeAspect="1"/>
          </p:cNvPicPr>
          <p:nvPr/>
        </p:nvPicPr>
        <p:blipFill>
          <a:blip r:embed="rId4"/>
          <a:srcRect/>
          <a:stretch>
            <a:fillRect/>
          </a:stretch>
        </p:blipFill>
        <p:spPr bwMode="auto">
          <a:xfrm>
            <a:off x="4510088" y="3338513"/>
            <a:ext cx="449262" cy="296862"/>
          </a:xfrm>
          <a:prstGeom prst="rect">
            <a:avLst/>
          </a:prstGeom>
          <a:noFill/>
          <a:ln w="9525">
            <a:noFill/>
            <a:miter lim="800000"/>
            <a:headEnd/>
            <a:tailEnd/>
          </a:ln>
        </p:spPr>
      </p:pic>
      <p:sp>
        <p:nvSpPr>
          <p:cNvPr id="36" name="Прямоугольник 35"/>
          <p:cNvSpPr/>
          <p:nvPr/>
        </p:nvSpPr>
        <p:spPr bwMode="auto">
          <a:xfrm>
            <a:off x="3149600" y="3716338"/>
            <a:ext cx="5267325" cy="40481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Трансляция</a:t>
            </a:r>
          </a:p>
        </p:txBody>
      </p:sp>
      <p:sp>
        <p:nvSpPr>
          <p:cNvPr id="37" name="Прямоугольник 36"/>
          <p:cNvSpPr/>
          <p:nvPr/>
        </p:nvSpPr>
        <p:spPr bwMode="auto">
          <a:xfrm>
            <a:off x="3151188" y="1733550"/>
            <a:ext cx="5267325" cy="404813"/>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Параллельный учет</a:t>
            </a:r>
          </a:p>
        </p:txBody>
      </p:sp>
      <p:cxnSp>
        <p:nvCxnSpPr>
          <p:cNvPr id="38" name="Соединительная линия уступом 37"/>
          <p:cNvCxnSpPr>
            <a:stCxn id="30" idx="1"/>
            <a:endCxn id="36" idx="1"/>
          </p:cNvCxnSpPr>
          <p:nvPr/>
        </p:nvCxnSpPr>
        <p:spPr bwMode="auto">
          <a:xfrm rot="10800000" flipV="1">
            <a:off x="3149600" y="3041650"/>
            <a:ext cx="9525" cy="877888"/>
          </a:xfrm>
          <a:prstGeom prst="bentConnector3">
            <a:avLst>
              <a:gd name="adj1" fmla="val 2849579"/>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39" name="Соединительная линия уступом 38"/>
          <p:cNvCxnSpPr>
            <a:stCxn id="31" idx="3"/>
            <a:endCxn id="36" idx="3"/>
          </p:cNvCxnSpPr>
          <p:nvPr/>
        </p:nvCxnSpPr>
        <p:spPr bwMode="auto">
          <a:xfrm flipH="1">
            <a:off x="8416925" y="3041650"/>
            <a:ext cx="7938" cy="877888"/>
          </a:xfrm>
          <a:prstGeom prst="bentConnector3">
            <a:avLst>
              <a:gd name="adj1" fmla="val -2749579"/>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40" name="Соединительная линия уступом 39"/>
          <p:cNvCxnSpPr>
            <a:stCxn id="29" idx="0"/>
            <a:endCxn id="37" idx="2"/>
          </p:cNvCxnSpPr>
          <p:nvPr/>
        </p:nvCxnSpPr>
        <p:spPr bwMode="auto">
          <a:xfrm rot="5400000" flipH="1" flipV="1">
            <a:off x="5675313" y="2246313"/>
            <a:ext cx="217487" cy="1587"/>
          </a:xfrm>
          <a:prstGeom prst="bentConnector3">
            <a:avLst>
              <a:gd name="adj1" fmla="val 50000"/>
            </a:avLst>
          </a:prstGeom>
          <a:ln w="25400">
            <a:solidFill>
              <a:schemeClr val="accent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62" name="Соединительная линия уступом 61"/>
          <p:cNvCxnSpPr/>
          <p:nvPr/>
        </p:nvCxnSpPr>
        <p:spPr bwMode="auto">
          <a:xfrm rot="16200000" flipV="1">
            <a:off x="180181" y="3788569"/>
            <a:ext cx="5184775" cy="1588"/>
          </a:xfrm>
          <a:prstGeom prst="bentConnector3">
            <a:avLst>
              <a:gd name="adj1" fmla="val 50000"/>
            </a:avLst>
          </a:prstGeom>
          <a:ln w="19050">
            <a:solidFill>
              <a:schemeClr val="bg2"/>
            </a:solidFill>
            <a:prstDash val="dash"/>
            <a:headEnd type="arrow"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58383" name="TextBox 64"/>
          <p:cNvSpPr txBox="1">
            <a:spLocks noChangeArrowheads="1"/>
          </p:cNvSpPr>
          <p:nvPr/>
        </p:nvSpPr>
        <p:spPr bwMode="auto">
          <a:xfrm>
            <a:off x="790575" y="1296988"/>
            <a:ext cx="1333500" cy="461962"/>
          </a:xfrm>
          <a:prstGeom prst="rect">
            <a:avLst/>
          </a:prstGeom>
          <a:noFill/>
          <a:ln w="9525">
            <a:noFill/>
            <a:miter lim="800000"/>
            <a:headEnd/>
            <a:tailEnd/>
          </a:ln>
        </p:spPr>
        <p:txBody>
          <a:bodyPr>
            <a:spAutoFit/>
          </a:bodyPr>
          <a:lstStyle/>
          <a:p>
            <a:pPr algn="ctr"/>
            <a:r>
              <a:rPr lang="ru-RU" sz="1200" b="1"/>
              <a:t>Практическая потребность</a:t>
            </a:r>
          </a:p>
        </p:txBody>
      </p:sp>
      <p:sp>
        <p:nvSpPr>
          <p:cNvPr id="58384" name="TextBox 65"/>
          <p:cNvSpPr txBox="1">
            <a:spLocks noChangeArrowheads="1"/>
          </p:cNvSpPr>
          <p:nvPr/>
        </p:nvSpPr>
        <p:spPr bwMode="auto">
          <a:xfrm>
            <a:off x="4510088" y="1287463"/>
            <a:ext cx="2330450" cy="277812"/>
          </a:xfrm>
          <a:prstGeom prst="rect">
            <a:avLst/>
          </a:prstGeom>
          <a:noFill/>
          <a:ln w="9525">
            <a:noFill/>
            <a:miter lim="800000"/>
            <a:headEnd/>
            <a:tailEnd/>
          </a:ln>
        </p:spPr>
        <p:txBody>
          <a:bodyPr>
            <a:spAutoFit/>
          </a:bodyPr>
          <a:lstStyle/>
          <a:p>
            <a:pPr algn="ctr"/>
            <a:r>
              <a:rPr lang="ru-RU" sz="1200" b="1"/>
              <a:t>Реализация в системе</a:t>
            </a:r>
          </a:p>
        </p:txBody>
      </p:sp>
      <p:sp>
        <p:nvSpPr>
          <p:cNvPr id="25" name="Прямоугольная выноска 24"/>
          <p:cNvSpPr/>
          <p:nvPr/>
        </p:nvSpPr>
        <p:spPr bwMode="auto">
          <a:xfrm>
            <a:off x="395288" y="5300663"/>
            <a:ext cx="1458912" cy="1023937"/>
          </a:xfrm>
          <a:prstGeom prst="wedgeRectCallout">
            <a:avLst>
              <a:gd name="adj1" fmla="val 103393"/>
              <a:gd name="adj2" fmla="val -65586"/>
            </a:avLst>
          </a:prstGeom>
          <a:solidFill>
            <a:schemeClr val="accent3">
              <a:lumMod val="95000"/>
            </a:schemeClr>
          </a:solidFill>
          <a:ln w="44450" cap="flat" cmpd="sng" algn="ctr">
            <a:noFill/>
            <a:prstDash val="solid"/>
            <a:round/>
            <a:headEnd type="none" w="med" len="med"/>
            <a:tailEnd type="none" w="med" len="med"/>
          </a:ln>
          <a:effectLst/>
          <a:extLst/>
        </p:spPr>
        <p:txBody>
          <a:bodyPr anchor="ctr"/>
          <a:lstStyle/>
          <a:p>
            <a:pPr>
              <a:defRPr/>
            </a:pPr>
            <a:endParaRPr lang="ru-RU" sz="1200" dirty="0"/>
          </a:p>
        </p:txBody>
      </p:sp>
      <p:sp>
        <p:nvSpPr>
          <p:cNvPr id="26" name="Прямоугольник 25"/>
          <p:cNvSpPr/>
          <p:nvPr/>
        </p:nvSpPr>
        <p:spPr bwMode="auto">
          <a:xfrm>
            <a:off x="250825" y="2133600"/>
            <a:ext cx="1944688" cy="4175125"/>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ru-RU" sz="1400" dirty="0">
                <a:solidFill>
                  <a:schemeClr val="tx1"/>
                </a:solidFill>
                <a:latin typeface="+mj-lt"/>
              </a:rPr>
              <a:t>Стоимость мелких объектов, таких как офисное оборудование, инвентарь, как правило, не отличается от РСБУ и данные учета транслируются. </a:t>
            </a:r>
          </a:p>
          <a:p>
            <a:pPr>
              <a:defRPr/>
            </a:pPr>
            <a:endParaRPr lang="ru-RU" sz="1400" dirty="0">
              <a:solidFill>
                <a:schemeClr val="tx1"/>
              </a:solidFill>
              <a:latin typeface="+mj-lt"/>
            </a:endParaRPr>
          </a:p>
          <a:p>
            <a:pPr>
              <a:defRPr/>
            </a:pPr>
            <a:r>
              <a:rPr lang="ru-RU" sz="1400" dirty="0">
                <a:solidFill>
                  <a:schemeClr val="tx1"/>
                </a:solidFill>
                <a:latin typeface="+mj-lt"/>
              </a:rPr>
              <a:t>Различия касаются стоимости, даты ввода и способа амортизации зданий, сооружений, дорогостоящего оборудования.</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1692275" y="152400"/>
            <a:ext cx="6983413" cy="1081088"/>
          </a:xfrm>
        </p:spPr>
        <p:txBody>
          <a:bodyPr/>
          <a:lstStyle/>
          <a:p>
            <a:r>
              <a:rPr lang="ru-RU" altLang="ru-RU" smtClean="0"/>
              <a:t>Обесценение внеоборотных активов по </a:t>
            </a:r>
            <a:r>
              <a:rPr lang="en-US" altLang="ru-RU" smtClean="0"/>
              <a:t>IAS 36</a:t>
            </a:r>
            <a:endParaRPr lang="ru-RU" altLang="ru-RU" smtClean="0"/>
          </a:p>
        </p:txBody>
      </p:sp>
      <p:sp>
        <p:nvSpPr>
          <p:cNvPr id="4" name="Номер слайда 3"/>
          <p:cNvSpPr>
            <a:spLocks noGrp="1"/>
          </p:cNvSpPr>
          <p:nvPr>
            <p:ph type="sldNum" sz="quarter" idx="11"/>
          </p:nvPr>
        </p:nvSpPr>
        <p:spPr/>
        <p:txBody>
          <a:bodyPr/>
          <a:lstStyle/>
          <a:p>
            <a:pPr>
              <a:defRPr/>
            </a:pPr>
            <a:fld id="{29A85BC3-B958-4790-9C3D-F74C2CD035A1}" type="slidenum">
              <a:rPr lang="ru-RU" altLang="ru-RU" smtClean="0"/>
              <a:pPr>
                <a:defRPr/>
              </a:pPr>
              <a:t>14</a:t>
            </a:fld>
            <a:endParaRPr lang="ru-RU" altLang="ru-RU" dirty="0"/>
          </a:p>
        </p:txBody>
      </p:sp>
      <p:sp>
        <p:nvSpPr>
          <p:cNvPr id="18" name="Прямоугольник 17"/>
          <p:cNvSpPr/>
          <p:nvPr/>
        </p:nvSpPr>
        <p:spPr bwMode="auto">
          <a:xfrm>
            <a:off x="4960938" y="1968500"/>
            <a:ext cx="1665287" cy="989013"/>
          </a:xfrm>
          <a:prstGeom prst="rect">
            <a:avLst/>
          </a:prstGeom>
          <a:solidFill>
            <a:schemeClr val="accent5"/>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300" dirty="0"/>
              <a:t>Отдельный документ учета обесценения</a:t>
            </a:r>
          </a:p>
        </p:txBody>
      </p:sp>
      <p:sp>
        <p:nvSpPr>
          <p:cNvPr id="19" name="Прямоугольник 18"/>
          <p:cNvSpPr/>
          <p:nvPr/>
        </p:nvSpPr>
        <p:spPr bwMode="auto">
          <a:xfrm>
            <a:off x="3160713" y="1968500"/>
            <a:ext cx="1665287" cy="989013"/>
          </a:xfrm>
          <a:prstGeom prst="rect">
            <a:avLst/>
          </a:prstGeom>
          <a:solidFill>
            <a:schemeClr val="accent3">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Распределения обесценения на все объекты ЕГДП</a:t>
            </a:r>
          </a:p>
        </p:txBody>
      </p:sp>
      <p:sp>
        <p:nvSpPr>
          <p:cNvPr id="20" name="Прямоугольник 19"/>
          <p:cNvSpPr/>
          <p:nvPr/>
        </p:nvSpPr>
        <p:spPr bwMode="auto">
          <a:xfrm>
            <a:off x="6761163" y="1968500"/>
            <a:ext cx="1665287" cy="989013"/>
          </a:xfrm>
          <a:prstGeom prst="rect">
            <a:avLst/>
          </a:prstGeom>
          <a:solidFill>
            <a:schemeClr val="accent3">
              <a:lumMod val="9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Автоматический подбор объектов, входящих в ЕГДП</a:t>
            </a:r>
          </a:p>
        </p:txBody>
      </p:sp>
      <p:pic>
        <p:nvPicPr>
          <p:cNvPr id="60422" name="Picture 24"/>
          <p:cNvPicPr>
            <a:picLocks noChangeAspect="1"/>
          </p:cNvPicPr>
          <p:nvPr/>
        </p:nvPicPr>
        <p:blipFill>
          <a:blip r:embed="rId3"/>
          <a:srcRect/>
          <a:stretch>
            <a:fillRect/>
          </a:stretch>
        </p:blipFill>
        <p:spPr bwMode="auto">
          <a:xfrm>
            <a:off x="8129588" y="2660650"/>
            <a:ext cx="449262" cy="296863"/>
          </a:xfrm>
          <a:prstGeom prst="rect">
            <a:avLst/>
          </a:prstGeom>
          <a:noFill/>
          <a:ln w="9525">
            <a:noFill/>
            <a:miter lim="800000"/>
            <a:headEnd/>
            <a:tailEnd/>
          </a:ln>
        </p:spPr>
      </p:pic>
      <p:pic>
        <p:nvPicPr>
          <p:cNvPr id="60423" name="Picture 24"/>
          <p:cNvPicPr>
            <a:picLocks noChangeAspect="1"/>
          </p:cNvPicPr>
          <p:nvPr/>
        </p:nvPicPr>
        <p:blipFill>
          <a:blip r:embed="rId3"/>
          <a:srcRect/>
          <a:stretch>
            <a:fillRect/>
          </a:stretch>
        </p:blipFill>
        <p:spPr bwMode="auto">
          <a:xfrm>
            <a:off x="4511675" y="2760663"/>
            <a:ext cx="449263" cy="296862"/>
          </a:xfrm>
          <a:prstGeom prst="rect">
            <a:avLst/>
          </a:prstGeom>
          <a:noFill/>
          <a:ln w="9525">
            <a:noFill/>
            <a:miter lim="800000"/>
            <a:headEnd/>
            <a:tailEnd/>
          </a:ln>
        </p:spPr>
      </p:pic>
      <p:cxnSp>
        <p:nvCxnSpPr>
          <p:cNvPr id="43" name="Соединительная линия уступом 42"/>
          <p:cNvCxnSpPr/>
          <p:nvPr/>
        </p:nvCxnSpPr>
        <p:spPr bwMode="auto">
          <a:xfrm rot="16200000" flipV="1">
            <a:off x="180181" y="3788569"/>
            <a:ext cx="5184775" cy="1588"/>
          </a:xfrm>
          <a:prstGeom prst="bentConnector3">
            <a:avLst>
              <a:gd name="adj1" fmla="val 50000"/>
            </a:avLst>
          </a:prstGeom>
          <a:ln w="19050">
            <a:solidFill>
              <a:schemeClr val="bg2"/>
            </a:solidFill>
            <a:prstDash val="dash"/>
            <a:headEnd type="arrow"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60425" name="TextBox 44"/>
          <p:cNvSpPr txBox="1">
            <a:spLocks noChangeArrowheads="1"/>
          </p:cNvSpPr>
          <p:nvPr/>
        </p:nvSpPr>
        <p:spPr bwMode="auto">
          <a:xfrm>
            <a:off x="4572000" y="1427163"/>
            <a:ext cx="2520950" cy="276225"/>
          </a:xfrm>
          <a:prstGeom prst="rect">
            <a:avLst/>
          </a:prstGeom>
          <a:noFill/>
          <a:ln w="9525">
            <a:noFill/>
            <a:miter lim="800000"/>
            <a:headEnd/>
            <a:tailEnd/>
          </a:ln>
        </p:spPr>
        <p:txBody>
          <a:bodyPr>
            <a:spAutoFit/>
          </a:bodyPr>
          <a:lstStyle/>
          <a:p>
            <a:pPr algn="ctr"/>
            <a:r>
              <a:rPr lang="ru-RU" sz="1200" b="1"/>
              <a:t>Реализация в системе</a:t>
            </a:r>
          </a:p>
        </p:txBody>
      </p:sp>
      <p:pic>
        <p:nvPicPr>
          <p:cNvPr id="2053" name="Picture 5"/>
          <p:cNvPicPr>
            <a:picLocks noChangeAspect="1" noChangeArrowheads="1"/>
          </p:cNvPicPr>
          <p:nvPr/>
        </p:nvPicPr>
        <p:blipFill>
          <a:blip r:embed="rId4"/>
          <a:srcRect/>
          <a:stretch>
            <a:fillRect/>
          </a:stretch>
        </p:blipFill>
        <p:spPr bwMode="auto">
          <a:xfrm>
            <a:off x="2925763" y="3057525"/>
            <a:ext cx="5494337" cy="3224213"/>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3298825" y="3860800"/>
            <a:ext cx="5688013" cy="2743200"/>
          </a:xfrm>
          <a:prstGeom prst="rect">
            <a:avLst/>
          </a:prstGeom>
          <a:noFill/>
          <a:ln w="9525">
            <a:noFill/>
            <a:miter lim="800000"/>
            <a:headEnd/>
            <a:tailEnd/>
          </a:ln>
        </p:spPr>
      </p:pic>
      <p:sp>
        <p:nvSpPr>
          <p:cNvPr id="60428" name="TextBox 22"/>
          <p:cNvSpPr txBox="1">
            <a:spLocks noChangeArrowheads="1"/>
          </p:cNvSpPr>
          <p:nvPr/>
        </p:nvSpPr>
        <p:spPr bwMode="auto">
          <a:xfrm>
            <a:off x="790575" y="1296988"/>
            <a:ext cx="1333500" cy="461962"/>
          </a:xfrm>
          <a:prstGeom prst="rect">
            <a:avLst/>
          </a:prstGeom>
          <a:noFill/>
          <a:ln w="9525">
            <a:noFill/>
            <a:miter lim="800000"/>
            <a:headEnd/>
            <a:tailEnd/>
          </a:ln>
        </p:spPr>
        <p:txBody>
          <a:bodyPr>
            <a:spAutoFit/>
          </a:bodyPr>
          <a:lstStyle/>
          <a:p>
            <a:pPr algn="ctr"/>
            <a:r>
              <a:rPr lang="ru-RU" sz="1200" b="1"/>
              <a:t>Практическая потребность</a:t>
            </a:r>
          </a:p>
        </p:txBody>
      </p:sp>
      <p:sp>
        <p:nvSpPr>
          <p:cNvPr id="24" name="Прямоугольная выноска 23"/>
          <p:cNvSpPr/>
          <p:nvPr/>
        </p:nvSpPr>
        <p:spPr bwMode="auto">
          <a:xfrm>
            <a:off x="395288" y="5300663"/>
            <a:ext cx="1458912" cy="1023937"/>
          </a:xfrm>
          <a:prstGeom prst="wedgeRectCallout">
            <a:avLst>
              <a:gd name="adj1" fmla="val 103393"/>
              <a:gd name="adj2" fmla="val -65586"/>
            </a:avLst>
          </a:prstGeom>
          <a:solidFill>
            <a:schemeClr val="accent3">
              <a:lumMod val="95000"/>
            </a:schemeClr>
          </a:solidFill>
          <a:ln w="44450" cap="flat" cmpd="sng" algn="ctr">
            <a:noFill/>
            <a:prstDash val="solid"/>
            <a:round/>
            <a:headEnd type="none" w="med" len="med"/>
            <a:tailEnd type="none" w="med" len="med"/>
          </a:ln>
          <a:effectLst/>
          <a:extLst/>
        </p:spPr>
        <p:txBody>
          <a:bodyPr anchor="ctr"/>
          <a:lstStyle/>
          <a:p>
            <a:pPr>
              <a:defRPr/>
            </a:pPr>
            <a:endParaRPr lang="ru-RU" sz="1200" dirty="0"/>
          </a:p>
        </p:txBody>
      </p:sp>
      <p:sp>
        <p:nvSpPr>
          <p:cNvPr id="25" name="Прямоугольник 24"/>
          <p:cNvSpPr/>
          <p:nvPr/>
        </p:nvSpPr>
        <p:spPr bwMode="auto">
          <a:xfrm>
            <a:off x="250825" y="2133600"/>
            <a:ext cx="1944688" cy="424815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r>
              <a:rPr lang="ru-RU" sz="1400">
                <a:solidFill>
                  <a:schemeClr val="tx1"/>
                </a:solidFill>
                <a:cs typeface="Arial" charset="0"/>
              </a:rPr>
              <a:t>Ухудшение экономической ситуации привело </a:t>
            </a:r>
            <a:br>
              <a:rPr lang="ru-RU" sz="1400">
                <a:solidFill>
                  <a:schemeClr val="tx1"/>
                </a:solidFill>
                <a:cs typeface="Arial" charset="0"/>
              </a:rPr>
            </a:br>
            <a:r>
              <a:rPr lang="ru-RU" sz="1400">
                <a:solidFill>
                  <a:schemeClr val="tx1"/>
                </a:solidFill>
                <a:cs typeface="Arial" charset="0"/>
              </a:rPr>
              <a:t>к необходимости признания обесценения </a:t>
            </a:r>
            <a:r>
              <a:rPr lang="en-US" sz="1400">
                <a:solidFill>
                  <a:schemeClr val="tx1"/>
                </a:solidFill>
                <a:cs typeface="Arial" charset="0"/>
              </a:rPr>
              <a:t/>
            </a:r>
            <a:br>
              <a:rPr lang="en-US" sz="1400">
                <a:solidFill>
                  <a:schemeClr val="tx1"/>
                </a:solidFill>
                <a:cs typeface="Arial" charset="0"/>
              </a:rPr>
            </a:br>
            <a:r>
              <a:rPr lang="ru-RU" sz="1400">
                <a:solidFill>
                  <a:schemeClr val="tx1"/>
                </a:solidFill>
                <a:cs typeface="Arial" charset="0"/>
              </a:rPr>
              <a:t>у все большего количества предприятий </a:t>
            </a:r>
          </a:p>
          <a:p>
            <a:endParaRPr lang="ru-RU" sz="1400">
              <a:solidFill>
                <a:schemeClr val="tx1"/>
              </a:solidFill>
              <a:cs typeface="Arial" charset="0"/>
            </a:endParaRPr>
          </a:p>
          <a:p>
            <a:r>
              <a:rPr lang="ru-RU" sz="1400">
                <a:solidFill>
                  <a:schemeClr val="tx1"/>
                </a:solidFill>
                <a:cs typeface="Arial" charset="0"/>
              </a:rPr>
              <a:t>Процедура распределения обесценения на объекты, входящие в ЕГДП технически сложна и требует автоматизации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bwMode="auto">
          <a:xfrm>
            <a:off x="2776538" y="2130425"/>
            <a:ext cx="1576387"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Справедливая стоимость</a:t>
            </a:r>
          </a:p>
        </p:txBody>
      </p:sp>
      <p:sp>
        <p:nvSpPr>
          <p:cNvPr id="9" name="Прямоугольник 8"/>
          <p:cNvSpPr/>
          <p:nvPr/>
        </p:nvSpPr>
        <p:spPr bwMode="auto">
          <a:xfrm>
            <a:off x="862013" y="3490913"/>
            <a:ext cx="1574800" cy="98901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Автоматическая проверка условий и расчет резерва</a:t>
            </a:r>
          </a:p>
        </p:txBody>
      </p:sp>
      <p:sp>
        <p:nvSpPr>
          <p:cNvPr id="62467" name="Title 1"/>
          <p:cNvSpPr>
            <a:spLocks noGrp="1"/>
          </p:cNvSpPr>
          <p:nvPr>
            <p:ph type="title"/>
          </p:nvPr>
        </p:nvSpPr>
        <p:spPr>
          <a:xfrm>
            <a:off x="1647825" y="333375"/>
            <a:ext cx="7172325" cy="860425"/>
          </a:xfrm>
        </p:spPr>
        <p:txBody>
          <a:bodyPr/>
          <a:lstStyle/>
          <a:p>
            <a:r>
              <a:rPr lang="ru-RU" smtClean="0"/>
              <a:t>Обзор автоматических корректировок МСФО </a:t>
            </a:r>
            <a:br>
              <a:rPr lang="ru-RU" smtClean="0"/>
            </a:br>
            <a:r>
              <a:rPr lang="ru-RU" smtClean="0"/>
              <a:t>по финансовым инструментам</a:t>
            </a:r>
            <a:endParaRPr lang="en-US" altLang="en-US" smtClean="0"/>
          </a:p>
        </p:txBody>
      </p:sp>
      <p:pic>
        <p:nvPicPr>
          <p:cNvPr id="5"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836661" y="3366140"/>
            <a:ext cx="337186" cy="334025"/>
          </a:xfrm>
          <a:prstGeom prst="rect">
            <a:avLst/>
          </a:prstGeom>
          <a:noFill/>
          <a:ln>
            <a:noFill/>
          </a:ln>
          <a:extLst>
            <a:ext uri="{909E8E84-426E-40DD-AFC4-6F175D3DCCD1}"/>
            <a:ext uri="{91240B29-F687-4F45-9708-019B960494DF}"/>
          </a:extLst>
        </p:spPr>
      </p:pic>
      <p:sp>
        <p:nvSpPr>
          <p:cNvPr id="7" name="Прямоугольник 6"/>
          <p:cNvSpPr/>
          <p:nvPr/>
        </p:nvSpPr>
        <p:spPr bwMode="auto">
          <a:xfrm>
            <a:off x="862013" y="2122488"/>
            <a:ext cx="1574800" cy="98901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Условия резервирования</a:t>
            </a:r>
          </a:p>
        </p:txBody>
      </p:sp>
      <p:pic>
        <p:nvPicPr>
          <p:cNvPr id="62470" name="Picture 2"/>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700088" y="1982788"/>
            <a:ext cx="285750" cy="376237"/>
          </a:xfrm>
          <a:prstGeom prst="rect">
            <a:avLst/>
          </a:prstGeom>
          <a:noFill/>
          <a:ln w="9525">
            <a:noFill/>
            <a:miter lim="800000"/>
            <a:headEnd/>
            <a:tailEnd/>
          </a:ln>
        </p:spPr>
      </p:pic>
      <p:pic>
        <p:nvPicPr>
          <p:cNvPr id="62471" name="Picture 2"/>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4976813" y="6346825"/>
            <a:ext cx="285750" cy="376238"/>
          </a:xfrm>
          <a:prstGeom prst="rect">
            <a:avLst/>
          </a:prstGeom>
          <a:noFill/>
          <a:ln w="9525">
            <a:noFill/>
            <a:miter lim="800000"/>
            <a:headEnd/>
            <a:tailEnd/>
          </a:ln>
        </p:spPr>
      </p:pic>
      <p:pic>
        <p:nvPicPr>
          <p:cNvPr id="11"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4972792" y="5838183"/>
            <a:ext cx="337186" cy="334025"/>
          </a:xfrm>
          <a:prstGeom prst="rect">
            <a:avLst/>
          </a:prstGeom>
          <a:noFill/>
          <a:ln>
            <a:noFill/>
          </a:ln>
          <a:extLst>
            <a:ext uri="{909E8E84-426E-40DD-AFC4-6F175D3DCCD1}"/>
            <a:ext uri="{91240B29-F687-4F45-9708-019B960494DF}"/>
          </a:extLst>
        </p:spPr>
      </p:pic>
      <p:sp>
        <p:nvSpPr>
          <p:cNvPr id="62473" name="TextBox 11"/>
          <p:cNvSpPr txBox="1">
            <a:spLocks noChangeArrowheads="1"/>
          </p:cNvSpPr>
          <p:nvPr/>
        </p:nvSpPr>
        <p:spPr bwMode="auto">
          <a:xfrm>
            <a:off x="5438775" y="5838825"/>
            <a:ext cx="2916238" cy="292100"/>
          </a:xfrm>
          <a:prstGeom prst="rect">
            <a:avLst/>
          </a:prstGeom>
          <a:noFill/>
          <a:ln w="9525">
            <a:noFill/>
            <a:miter lim="800000"/>
            <a:headEnd/>
            <a:tailEnd/>
          </a:ln>
        </p:spPr>
        <p:txBody>
          <a:bodyPr>
            <a:spAutoFit/>
          </a:bodyPr>
          <a:lstStyle/>
          <a:p>
            <a:r>
              <a:rPr lang="ru-RU" sz="1300"/>
              <a:t>Автоматизированная процедура</a:t>
            </a:r>
          </a:p>
        </p:txBody>
      </p:sp>
      <p:sp>
        <p:nvSpPr>
          <p:cNvPr id="62474" name="TextBox 12"/>
          <p:cNvSpPr txBox="1">
            <a:spLocks noChangeArrowheads="1"/>
          </p:cNvSpPr>
          <p:nvPr/>
        </p:nvSpPr>
        <p:spPr bwMode="auto">
          <a:xfrm>
            <a:off x="5564188" y="6389688"/>
            <a:ext cx="2914650" cy="292100"/>
          </a:xfrm>
          <a:prstGeom prst="rect">
            <a:avLst/>
          </a:prstGeom>
          <a:noFill/>
          <a:ln w="9525">
            <a:noFill/>
            <a:miter lim="800000"/>
            <a:headEnd/>
            <a:tailEnd/>
          </a:ln>
        </p:spPr>
        <p:txBody>
          <a:bodyPr>
            <a:spAutoFit/>
          </a:bodyPr>
          <a:lstStyle/>
          <a:p>
            <a:r>
              <a:rPr lang="ru-RU" sz="1300"/>
              <a:t>Ручной ввод</a:t>
            </a:r>
          </a:p>
        </p:txBody>
      </p:sp>
      <p:grpSp>
        <p:nvGrpSpPr>
          <p:cNvPr id="62475" name="Группа 1"/>
          <p:cNvGrpSpPr>
            <a:grpSpLocks/>
          </p:cNvGrpSpPr>
          <p:nvPr/>
        </p:nvGrpSpPr>
        <p:grpSpPr bwMode="auto">
          <a:xfrm>
            <a:off x="1163638" y="4803775"/>
            <a:ext cx="925512" cy="466725"/>
            <a:chOff x="5633938" y="1700501"/>
            <a:chExt cx="4103735" cy="1555080"/>
          </a:xfrm>
        </p:grpSpPr>
        <p:pic>
          <p:nvPicPr>
            <p:cNvPr id="62504"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62505"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62476" name="TextBox 1"/>
          <p:cNvSpPr txBox="1">
            <a:spLocks noChangeArrowheads="1"/>
          </p:cNvSpPr>
          <p:nvPr/>
        </p:nvSpPr>
        <p:spPr bwMode="auto">
          <a:xfrm>
            <a:off x="836613" y="5370513"/>
            <a:ext cx="1582737" cy="338137"/>
          </a:xfrm>
          <a:prstGeom prst="rect">
            <a:avLst/>
          </a:prstGeom>
          <a:noFill/>
          <a:ln w="9525">
            <a:noFill/>
            <a:miter lim="800000"/>
            <a:headEnd/>
            <a:tailEnd/>
          </a:ln>
        </p:spPr>
        <p:txBody>
          <a:bodyPr>
            <a:spAutoFit/>
          </a:bodyPr>
          <a:lstStyle/>
          <a:p>
            <a:pPr algn="ctr"/>
            <a:r>
              <a:rPr lang="en-US"/>
              <a:t>IAS 39, IFRS 9</a:t>
            </a:r>
            <a:endParaRPr lang="ru-RU"/>
          </a:p>
        </p:txBody>
      </p:sp>
      <p:sp>
        <p:nvSpPr>
          <p:cNvPr id="17" name="Прямоугольник 16"/>
          <p:cNvSpPr/>
          <p:nvPr/>
        </p:nvSpPr>
        <p:spPr bwMode="auto">
          <a:xfrm>
            <a:off x="4778375" y="2122488"/>
            <a:ext cx="1576388" cy="98901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Графики платежей</a:t>
            </a:r>
          </a:p>
        </p:txBody>
      </p:sp>
      <p:pic>
        <p:nvPicPr>
          <p:cNvPr id="62478" name="Picture 2"/>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2633663" y="1982788"/>
            <a:ext cx="285750" cy="376237"/>
          </a:xfrm>
          <a:prstGeom prst="rect">
            <a:avLst/>
          </a:prstGeom>
          <a:noFill/>
          <a:ln w="9525">
            <a:noFill/>
            <a:miter lim="800000"/>
            <a:headEnd/>
            <a:tailEnd/>
          </a:ln>
        </p:spPr>
      </p:pic>
      <p:sp>
        <p:nvSpPr>
          <p:cNvPr id="19" name="Прямоугольник 18"/>
          <p:cNvSpPr/>
          <p:nvPr/>
        </p:nvSpPr>
        <p:spPr bwMode="auto">
          <a:xfrm>
            <a:off x="2813050" y="3484563"/>
            <a:ext cx="1576388" cy="98901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Приведенная стоимость и эффективная процентная ставка</a:t>
            </a:r>
          </a:p>
        </p:txBody>
      </p:sp>
      <p:pic>
        <p:nvPicPr>
          <p:cNvPr id="20"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2776065" y="3366140"/>
            <a:ext cx="337186" cy="334025"/>
          </a:xfrm>
          <a:prstGeom prst="rect">
            <a:avLst/>
          </a:prstGeom>
          <a:noFill/>
          <a:ln>
            <a:noFill/>
          </a:ln>
          <a:extLst>
            <a:ext uri="{909E8E84-426E-40DD-AFC4-6F175D3DCCD1}"/>
            <a:ext uri="{91240B29-F687-4F45-9708-019B960494DF}"/>
          </a:extLst>
        </p:spPr>
      </p:pic>
      <p:sp>
        <p:nvSpPr>
          <p:cNvPr id="21" name="Прямоугольник 20"/>
          <p:cNvSpPr/>
          <p:nvPr/>
        </p:nvSpPr>
        <p:spPr bwMode="auto">
          <a:xfrm>
            <a:off x="4778375" y="3484563"/>
            <a:ext cx="1576388" cy="98901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Долгосрочная задолженность, распределение по периодам</a:t>
            </a:r>
          </a:p>
        </p:txBody>
      </p:sp>
      <p:pic>
        <p:nvPicPr>
          <p:cNvPr id="22"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4700349" y="3372588"/>
            <a:ext cx="337186" cy="334025"/>
          </a:xfrm>
          <a:prstGeom prst="rect">
            <a:avLst/>
          </a:prstGeom>
          <a:noFill/>
          <a:ln>
            <a:noFill/>
          </a:ln>
          <a:extLst>
            <a:ext uri="{909E8E84-426E-40DD-AFC4-6F175D3DCCD1}"/>
            <a:ext uri="{91240B29-F687-4F45-9708-019B960494DF}"/>
          </a:extLst>
        </p:spPr>
      </p:pic>
      <p:grpSp>
        <p:nvGrpSpPr>
          <p:cNvPr id="62483" name="Группа 1"/>
          <p:cNvGrpSpPr>
            <a:grpSpLocks/>
          </p:cNvGrpSpPr>
          <p:nvPr/>
        </p:nvGrpSpPr>
        <p:grpSpPr bwMode="auto">
          <a:xfrm>
            <a:off x="5067300" y="4770438"/>
            <a:ext cx="927100" cy="466725"/>
            <a:chOff x="5633938" y="1700501"/>
            <a:chExt cx="4103735" cy="1555080"/>
          </a:xfrm>
        </p:grpSpPr>
        <p:pic>
          <p:nvPicPr>
            <p:cNvPr id="62502"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62503"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62484" name="TextBox 29"/>
          <p:cNvSpPr txBox="1">
            <a:spLocks noChangeArrowheads="1"/>
          </p:cNvSpPr>
          <p:nvPr/>
        </p:nvSpPr>
        <p:spPr bwMode="auto">
          <a:xfrm>
            <a:off x="4741863" y="5337175"/>
            <a:ext cx="1582737" cy="338138"/>
          </a:xfrm>
          <a:prstGeom prst="rect">
            <a:avLst/>
          </a:prstGeom>
          <a:noFill/>
          <a:ln w="9525">
            <a:noFill/>
            <a:miter lim="800000"/>
            <a:headEnd/>
            <a:tailEnd/>
          </a:ln>
        </p:spPr>
        <p:txBody>
          <a:bodyPr>
            <a:spAutoFit/>
          </a:bodyPr>
          <a:lstStyle/>
          <a:p>
            <a:pPr algn="ctr"/>
            <a:r>
              <a:rPr lang="en-US"/>
              <a:t>IFRS </a:t>
            </a:r>
            <a:r>
              <a:rPr lang="ru-RU"/>
              <a:t>7</a:t>
            </a:r>
          </a:p>
        </p:txBody>
      </p:sp>
      <p:grpSp>
        <p:nvGrpSpPr>
          <p:cNvPr id="62485" name="Группа 1"/>
          <p:cNvGrpSpPr>
            <a:grpSpLocks/>
          </p:cNvGrpSpPr>
          <p:nvPr/>
        </p:nvGrpSpPr>
        <p:grpSpPr bwMode="auto">
          <a:xfrm>
            <a:off x="6932613" y="4770438"/>
            <a:ext cx="925512" cy="466725"/>
            <a:chOff x="5633938" y="1700501"/>
            <a:chExt cx="4103735" cy="1555080"/>
          </a:xfrm>
        </p:grpSpPr>
        <p:pic>
          <p:nvPicPr>
            <p:cNvPr id="62500" name="Picture 16"/>
            <p:cNvPicPr>
              <a:picLocks noChangeAspect="1" noChangeArrowheads="1"/>
            </p:cNvPicPr>
            <p:nvPr/>
          </p:nvPicPr>
          <p:blipFill>
            <a:blip r:embed="rId5"/>
            <a:srcRect/>
            <a:stretch>
              <a:fillRect/>
            </a:stretch>
          </p:blipFill>
          <p:spPr bwMode="auto">
            <a:xfrm>
              <a:off x="5633938" y="1700501"/>
              <a:ext cx="2740024" cy="1555080"/>
            </a:xfrm>
            <a:prstGeom prst="rect">
              <a:avLst/>
            </a:prstGeom>
            <a:noFill/>
            <a:ln w="9525">
              <a:noFill/>
              <a:miter lim="800000"/>
              <a:headEnd/>
              <a:tailEnd/>
            </a:ln>
          </p:spPr>
        </p:pic>
        <p:pic>
          <p:nvPicPr>
            <p:cNvPr id="62501" name="Picture 17"/>
            <p:cNvPicPr>
              <a:picLocks noChangeAspect="1" noChangeArrowheads="1"/>
            </p:cNvPicPr>
            <p:nvPr/>
          </p:nvPicPr>
          <p:blipFill>
            <a:blip r:embed="rId6"/>
            <a:srcRect/>
            <a:stretch>
              <a:fillRect/>
            </a:stretch>
          </p:blipFill>
          <p:spPr bwMode="auto">
            <a:xfrm>
              <a:off x="8442250" y="1709761"/>
              <a:ext cx="1295423" cy="1545820"/>
            </a:xfrm>
            <a:prstGeom prst="rect">
              <a:avLst/>
            </a:prstGeom>
            <a:noFill/>
            <a:ln w="9525">
              <a:noFill/>
              <a:miter lim="800000"/>
              <a:headEnd/>
              <a:tailEnd/>
            </a:ln>
          </p:spPr>
        </p:pic>
      </p:grpSp>
      <p:sp>
        <p:nvSpPr>
          <p:cNvPr id="62486" name="TextBox 33"/>
          <p:cNvSpPr txBox="1">
            <a:spLocks noChangeArrowheads="1"/>
          </p:cNvSpPr>
          <p:nvPr/>
        </p:nvSpPr>
        <p:spPr bwMode="auto">
          <a:xfrm>
            <a:off x="6446838" y="5337175"/>
            <a:ext cx="2232025" cy="400050"/>
          </a:xfrm>
          <a:prstGeom prst="rect">
            <a:avLst/>
          </a:prstGeom>
          <a:noFill/>
          <a:ln w="9525">
            <a:noFill/>
            <a:miter lim="800000"/>
            <a:headEnd/>
            <a:tailEnd/>
          </a:ln>
        </p:spPr>
        <p:txBody>
          <a:bodyPr>
            <a:spAutoFit/>
          </a:bodyPr>
          <a:lstStyle/>
          <a:p>
            <a:pPr algn="ctr"/>
            <a:r>
              <a:rPr lang="en-US"/>
              <a:t>IAS 1</a:t>
            </a:r>
            <a:r>
              <a:rPr lang="ru-RU"/>
              <a:t>7</a:t>
            </a:r>
            <a:r>
              <a:rPr lang="en-US"/>
              <a:t>, IFRS 16</a:t>
            </a:r>
            <a:endParaRPr lang="ru-RU"/>
          </a:p>
        </p:txBody>
      </p:sp>
      <p:sp>
        <p:nvSpPr>
          <p:cNvPr id="37" name="Прямоугольник 36"/>
          <p:cNvSpPr/>
          <p:nvPr/>
        </p:nvSpPr>
        <p:spPr bwMode="auto">
          <a:xfrm>
            <a:off x="6630988" y="2122488"/>
            <a:ext cx="1576387" cy="989012"/>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Информация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о параметрах ВНА объекта лизинга, дате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и сумме аванса</a:t>
            </a:r>
          </a:p>
        </p:txBody>
      </p:sp>
      <p:pic>
        <p:nvPicPr>
          <p:cNvPr id="62488" name="Picture 2"/>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6496050" y="1982788"/>
            <a:ext cx="285750" cy="376237"/>
          </a:xfrm>
          <a:prstGeom prst="rect">
            <a:avLst/>
          </a:prstGeom>
          <a:noFill/>
          <a:ln w="9525">
            <a:noFill/>
            <a:miter lim="800000"/>
            <a:headEnd/>
            <a:tailEnd/>
          </a:ln>
        </p:spPr>
      </p:pic>
      <p:sp>
        <p:nvSpPr>
          <p:cNvPr id="39" name="Прямоугольник 38"/>
          <p:cNvSpPr/>
          <p:nvPr/>
        </p:nvSpPr>
        <p:spPr bwMode="auto">
          <a:xfrm>
            <a:off x="6630988" y="3484563"/>
            <a:ext cx="1576387" cy="989012"/>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Пересчет обязательств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по лизингу, амортизация активов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в лизинге</a:t>
            </a:r>
          </a:p>
        </p:txBody>
      </p:sp>
      <p:pic>
        <p:nvPicPr>
          <p:cNvPr id="40"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6514584" y="3357975"/>
            <a:ext cx="337186" cy="334025"/>
          </a:xfrm>
          <a:prstGeom prst="rect">
            <a:avLst/>
          </a:prstGeom>
          <a:noFill/>
          <a:ln>
            <a:noFill/>
          </a:ln>
          <a:extLst>
            <a:ext uri="{909E8E84-426E-40DD-AFC4-6F175D3DCCD1}"/>
            <a:ext uri="{91240B29-F687-4F45-9708-019B960494DF}"/>
          </a:extLst>
        </p:spPr>
      </p:pic>
      <p:cxnSp>
        <p:nvCxnSpPr>
          <p:cNvPr id="41" name="Соединительная линия уступом 40"/>
          <p:cNvCxnSpPr>
            <a:stCxn id="17" idx="1"/>
            <a:endCxn id="19" idx="3"/>
          </p:cNvCxnSpPr>
          <p:nvPr/>
        </p:nvCxnSpPr>
        <p:spPr bwMode="auto">
          <a:xfrm rot="10800000" flipV="1">
            <a:off x="4389438" y="2617788"/>
            <a:ext cx="388937" cy="1362075"/>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42" name="Прямоугольник 41"/>
          <p:cNvSpPr/>
          <p:nvPr/>
        </p:nvSpPr>
        <p:spPr bwMode="auto">
          <a:xfrm>
            <a:off x="2813050" y="4848225"/>
            <a:ext cx="1576388" cy="990600"/>
          </a:xfrm>
          <a:prstGeom prst="rect">
            <a:avLst/>
          </a:prstGeom>
          <a:solidFill>
            <a:schemeClr val="accent5"/>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Переоценка финансовых инструментов</a:t>
            </a:r>
          </a:p>
        </p:txBody>
      </p:sp>
      <p:pic>
        <p:nvPicPr>
          <p:cNvPr id="43"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2750348" y="4709818"/>
            <a:ext cx="337186" cy="334025"/>
          </a:xfrm>
          <a:prstGeom prst="rect">
            <a:avLst/>
          </a:prstGeom>
          <a:noFill/>
          <a:ln>
            <a:noFill/>
          </a:ln>
          <a:extLst>
            <a:ext uri="{909E8E84-426E-40DD-AFC4-6F175D3DCCD1}"/>
            <a:ext uri="{91240B29-F687-4F45-9708-019B960494DF}"/>
          </a:extLst>
        </p:spPr>
      </p:pic>
      <p:cxnSp>
        <p:nvCxnSpPr>
          <p:cNvPr id="46" name="Соединительная линия уступом 45"/>
          <p:cNvCxnSpPr>
            <a:stCxn id="35" idx="1"/>
            <a:endCxn id="42" idx="1"/>
          </p:cNvCxnSpPr>
          <p:nvPr/>
        </p:nvCxnSpPr>
        <p:spPr bwMode="auto">
          <a:xfrm rot="10800000" flipH="1" flipV="1">
            <a:off x="2776538" y="2625725"/>
            <a:ext cx="36512" cy="2717800"/>
          </a:xfrm>
          <a:prstGeom prst="bentConnector3">
            <a:avLst>
              <a:gd name="adj1" fmla="val -45518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0" name="Соединительная линия уступом 49"/>
          <p:cNvCxnSpPr>
            <a:stCxn id="17" idx="2"/>
            <a:endCxn id="21" idx="0"/>
          </p:cNvCxnSpPr>
          <p:nvPr/>
        </p:nvCxnSpPr>
        <p:spPr bwMode="auto">
          <a:xfrm rot="5400000">
            <a:off x="5379243" y="3298032"/>
            <a:ext cx="373063"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55" name="Соединительная линия уступом 54"/>
          <p:cNvCxnSpPr>
            <a:stCxn id="37" idx="2"/>
            <a:endCxn id="39" idx="0"/>
          </p:cNvCxnSpPr>
          <p:nvPr/>
        </p:nvCxnSpPr>
        <p:spPr bwMode="auto">
          <a:xfrm rot="5400000">
            <a:off x="7231856" y="3298032"/>
            <a:ext cx="373063"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0" name="Соединительная линия уступом 69"/>
          <p:cNvCxnSpPr>
            <a:stCxn id="7" idx="2"/>
            <a:endCxn id="9" idx="0"/>
          </p:cNvCxnSpPr>
          <p:nvPr/>
        </p:nvCxnSpPr>
        <p:spPr bwMode="auto">
          <a:xfrm rot="16200000" flipH="1">
            <a:off x="1459706" y="3301207"/>
            <a:ext cx="379413"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45"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4635606" y="1982112"/>
            <a:ext cx="337186" cy="334025"/>
          </a:xfrm>
          <a:prstGeom prst="rect">
            <a:avLst/>
          </a:prstGeom>
          <a:noFill/>
          <a:ln>
            <a:noFill/>
          </a:ln>
          <a:extLst>
            <a:ext uri="{909E8E84-426E-40DD-AFC4-6F175D3DCCD1}"/>
            <a:ext uri="{91240B29-F687-4F45-9708-019B960494DF}"/>
          </a:extLst>
        </p:spPr>
      </p:pic>
      <p:sp>
        <p:nvSpPr>
          <p:cNvPr id="47" name="Номер слайда 3"/>
          <p:cNvSpPr>
            <a:spLocks noGrp="1"/>
          </p:cNvSpPr>
          <p:nvPr>
            <p:ph type="sldNum" sz="quarter" idx="11"/>
          </p:nvPr>
        </p:nvSpPr>
        <p:spPr/>
        <p:txBody>
          <a:bodyPr/>
          <a:lstStyle/>
          <a:p>
            <a:pPr>
              <a:defRPr/>
            </a:pPr>
            <a:fld id="{C67741EC-90DE-4FCC-BF6A-B73803B0F014}" type="slidenum">
              <a:rPr lang="ru-RU" altLang="ru-RU" smtClean="0"/>
              <a:pPr>
                <a:defRPr/>
              </a:pPr>
              <a:t>15</a:t>
            </a:fld>
            <a:endParaRPr lang="ru-RU" alt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p:nvPr>
        </p:nvSpPr>
        <p:spPr>
          <a:xfrm>
            <a:off x="1692275" y="152400"/>
            <a:ext cx="6983413" cy="1081088"/>
          </a:xfrm>
        </p:spPr>
        <p:txBody>
          <a:bodyPr/>
          <a:lstStyle/>
          <a:p>
            <a:r>
              <a:rPr lang="ru-RU" altLang="ru-RU" smtClean="0"/>
              <a:t>Помощник выбора параметров учета </a:t>
            </a:r>
            <a:r>
              <a:rPr lang="en-US" altLang="ru-RU" smtClean="0"/>
              <a:t/>
            </a:r>
            <a:br>
              <a:rPr lang="en-US" altLang="ru-RU" smtClean="0"/>
            </a:br>
            <a:r>
              <a:rPr lang="ru-RU" altLang="ru-RU" smtClean="0"/>
              <a:t>в соответствии с </a:t>
            </a:r>
            <a:r>
              <a:rPr lang="en-US" altLang="ru-RU" smtClean="0"/>
              <a:t>IFRS 9</a:t>
            </a:r>
            <a:endParaRPr lang="ru-RU" altLang="ru-RU" smtClean="0"/>
          </a:p>
        </p:txBody>
      </p:sp>
      <p:sp>
        <p:nvSpPr>
          <p:cNvPr id="4" name="Номер слайда 3"/>
          <p:cNvSpPr>
            <a:spLocks noGrp="1"/>
          </p:cNvSpPr>
          <p:nvPr>
            <p:ph type="sldNum" sz="quarter" idx="11"/>
          </p:nvPr>
        </p:nvSpPr>
        <p:spPr/>
        <p:txBody>
          <a:bodyPr/>
          <a:lstStyle/>
          <a:p>
            <a:pPr>
              <a:defRPr/>
            </a:pPr>
            <a:fld id="{19189966-0337-4F9B-9C2B-7BA052F6BCBD}" type="slidenum">
              <a:rPr lang="ru-RU" altLang="ru-RU" smtClean="0"/>
              <a:pPr>
                <a:defRPr/>
              </a:pPr>
              <a:t>16</a:t>
            </a:fld>
            <a:endParaRPr lang="ru-RU" altLang="ru-RU" dirty="0"/>
          </a:p>
        </p:txBody>
      </p:sp>
      <p:pic>
        <p:nvPicPr>
          <p:cNvPr id="4098" name="Picture 2" descr="C:\Users\Shuklov_L\Desktop\схема классификации ФИ.PNG"/>
          <p:cNvPicPr>
            <a:picLocks noChangeAspect="1" noChangeArrowheads="1"/>
          </p:cNvPicPr>
          <p:nvPr/>
        </p:nvPicPr>
        <p:blipFill>
          <a:blip r:embed="rId3"/>
          <a:srcRect/>
          <a:stretch>
            <a:fillRect/>
          </a:stretch>
        </p:blipFill>
        <p:spPr bwMode="auto">
          <a:xfrm>
            <a:off x="171450" y="1408113"/>
            <a:ext cx="7375525" cy="4194175"/>
          </a:xfrm>
          <a:prstGeom prst="rect">
            <a:avLst/>
          </a:prstGeom>
          <a:noFill/>
        </p:spPr>
      </p:pic>
      <p:pic>
        <p:nvPicPr>
          <p:cNvPr id="2" name="Рисунок 1"/>
          <p:cNvPicPr>
            <a:picLocks noChangeAspect="1" noChangeArrowheads="1"/>
          </p:cNvPicPr>
          <p:nvPr/>
        </p:nvPicPr>
        <p:blipFill>
          <a:blip r:embed="rId4"/>
          <a:srcRect/>
          <a:stretch>
            <a:fillRect/>
          </a:stretch>
        </p:blipFill>
        <p:spPr bwMode="auto">
          <a:xfrm>
            <a:off x="1000125" y="2200275"/>
            <a:ext cx="8174038" cy="3938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763713" y="260350"/>
            <a:ext cx="6824662" cy="860425"/>
          </a:xfrm>
        </p:spPr>
        <p:txBody>
          <a:bodyPr/>
          <a:lstStyle/>
          <a:p>
            <a:r>
              <a:rPr lang="ru-RU" altLang="en-US" smtClean="0"/>
              <a:t>Расчет отложенных налогов в подсистеме МСФО</a:t>
            </a:r>
            <a:endParaRPr lang="en-US" altLang="en-US" smtClean="0"/>
          </a:p>
        </p:txBody>
      </p:sp>
      <p:sp>
        <p:nvSpPr>
          <p:cNvPr id="10" name="Прямоугольник 9"/>
          <p:cNvSpPr/>
          <p:nvPr/>
        </p:nvSpPr>
        <p:spPr bwMode="auto">
          <a:xfrm>
            <a:off x="6913563" y="3897313"/>
            <a:ext cx="1649412" cy="100806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a:solidFill>
                  <a:schemeClr val="tx1"/>
                </a:solidFill>
                <a:cs typeface="Arial" charset="0"/>
              </a:rPr>
              <a:t>Отложенные налоги учитывают поправки, сделанные </a:t>
            </a:r>
            <a:br>
              <a:rPr lang="ru-RU" sz="1300">
                <a:solidFill>
                  <a:schemeClr val="tx1"/>
                </a:solidFill>
                <a:cs typeface="Arial" charset="0"/>
              </a:rPr>
            </a:br>
            <a:r>
              <a:rPr lang="ru-RU" sz="1300">
                <a:solidFill>
                  <a:schemeClr val="tx1"/>
                </a:solidFill>
                <a:cs typeface="Arial" charset="0"/>
              </a:rPr>
              <a:t>в МСФО</a:t>
            </a:r>
          </a:p>
        </p:txBody>
      </p:sp>
      <p:sp>
        <p:nvSpPr>
          <p:cNvPr id="11" name="Прямоугольник 10"/>
          <p:cNvSpPr/>
          <p:nvPr/>
        </p:nvSpPr>
        <p:spPr bwMode="auto">
          <a:xfrm>
            <a:off x="6913563" y="5102225"/>
            <a:ext cx="1674812" cy="135096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a:solidFill>
                  <a:schemeClr val="tx1"/>
                </a:solidFill>
                <a:cs typeface="Arial" charset="0"/>
              </a:rPr>
              <a:t>Отложенные налоги учитывают разницы, возникшие </a:t>
            </a:r>
            <a:br>
              <a:rPr lang="ru-RU" sz="1300">
                <a:solidFill>
                  <a:schemeClr val="tx1"/>
                </a:solidFill>
                <a:cs typeface="Arial" charset="0"/>
              </a:rPr>
            </a:br>
            <a:r>
              <a:rPr lang="ru-RU" sz="1300">
                <a:solidFill>
                  <a:schemeClr val="tx1"/>
                </a:solidFill>
                <a:cs typeface="Arial" charset="0"/>
              </a:rPr>
              <a:t>в результате параллельного учета</a:t>
            </a:r>
          </a:p>
        </p:txBody>
      </p:sp>
      <p:sp>
        <p:nvSpPr>
          <p:cNvPr id="14" name="Прямоугольник 13"/>
          <p:cNvSpPr/>
          <p:nvPr/>
        </p:nvSpPr>
        <p:spPr bwMode="auto">
          <a:xfrm>
            <a:off x="6913563" y="1643063"/>
            <a:ext cx="1631950" cy="2065337"/>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a:solidFill>
                  <a:schemeClr val="tx1"/>
                </a:solidFill>
                <a:cs typeface="Arial" charset="0"/>
              </a:rPr>
              <a:t>Отложенные налоги рассчитываются независимо </a:t>
            </a:r>
            <a:br>
              <a:rPr lang="ru-RU" sz="1300">
                <a:solidFill>
                  <a:schemeClr val="tx1"/>
                </a:solidFill>
                <a:cs typeface="Arial" charset="0"/>
              </a:rPr>
            </a:br>
            <a:r>
              <a:rPr lang="ru-RU" sz="1300">
                <a:solidFill>
                  <a:schemeClr val="tx1"/>
                </a:solidFill>
                <a:cs typeface="Arial" charset="0"/>
              </a:rPr>
              <a:t>от РСБУ </a:t>
            </a:r>
            <a:br>
              <a:rPr lang="ru-RU" sz="1300">
                <a:solidFill>
                  <a:schemeClr val="tx1"/>
                </a:solidFill>
                <a:cs typeface="Arial" charset="0"/>
              </a:rPr>
            </a:br>
            <a:r>
              <a:rPr lang="ru-RU" sz="1300">
                <a:solidFill>
                  <a:schemeClr val="tx1"/>
                </a:solidFill>
                <a:cs typeface="Arial" charset="0"/>
              </a:rPr>
              <a:t>на основе балансового метода по каждой статье баланса</a:t>
            </a: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6878785" y="1533890"/>
            <a:ext cx="337186" cy="334025"/>
          </a:xfrm>
          <a:prstGeom prst="rect">
            <a:avLst/>
          </a:prstGeom>
          <a:noFill/>
          <a:ln>
            <a:noFill/>
          </a:ln>
          <a:extLst>
            <a:ext uri="{909E8E84-426E-40DD-AFC4-6F175D3DCCD1}"/>
            <a:ext uri="{91240B29-F687-4F45-9708-019B960494DF}"/>
          </a:extLst>
        </p:spPr>
      </p:pic>
      <p:cxnSp>
        <p:nvCxnSpPr>
          <p:cNvPr id="34" name="Соединительная линия уступом 33"/>
          <p:cNvCxnSpPr>
            <a:stCxn id="10" idx="3"/>
            <a:endCxn id="14" idx="3"/>
          </p:cNvCxnSpPr>
          <p:nvPr/>
        </p:nvCxnSpPr>
        <p:spPr bwMode="auto">
          <a:xfrm flipH="1" flipV="1">
            <a:off x="8545513" y="2676525"/>
            <a:ext cx="17462" cy="1725613"/>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p:txBody>
          <a:bodyPr/>
          <a:lstStyle/>
          <a:p>
            <a:pPr>
              <a:defRPr/>
            </a:pPr>
            <a:fld id="{70D48A26-6F80-4B0B-8CD7-D5F152581C66}" type="slidenum">
              <a:rPr lang="ru-RU" altLang="ru-RU" smtClean="0"/>
              <a:pPr>
                <a:defRPr/>
              </a:pPr>
              <a:t>17</a:t>
            </a:fld>
            <a:endParaRPr lang="ru-RU" altLang="ru-RU" dirty="0"/>
          </a:p>
        </p:txBody>
      </p:sp>
      <p:pic>
        <p:nvPicPr>
          <p:cNvPr id="3" name="Рисунок 2"/>
          <p:cNvPicPr>
            <a:picLocks noChangeAspect="1" noChangeArrowheads="1"/>
          </p:cNvPicPr>
          <p:nvPr/>
        </p:nvPicPr>
        <p:blipFill>
          <a:blip r:embed="rId4"/>
          <a:srcRect/>
          <a:stretch>
            <a:fillRect/>
          </a:stretch>
        </p:blipFill>
        <p:spPr bwMode="auto">
          <a:xfrm>
            <a:off x="317500" y="1858963"/>
            <a:ext cx="6259513" cy="4243387"/>
          </a:xfrm>
          <a:prstGeom prst="rect">
            <a:avLst/>
          </a:prstGeom>
          <a:noFill/>
        </p:spPr>
      </p:pic>
      <p:cxnSp>
        <p:nvCxnSpPr>
          <p:cNvPr id="21" name="Соединительная линия уступом 20"/>
          <p:cNvCxnSpPr>
            <a:stCxn id="11" idx="1"/>
            <a:endCxn id="10" idx="1"/>
          </p:cNvCxnSpPr>
          <p:nvPr/>
        </p:nvCxnSpPr>
        <p:spPr bwMode="auto">
          <a:xfrm rot="10800000">
            <a:off x="6913563" y="4402138"/>
            <a:ext cx="12700" cy="1374775"/>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Shuklov_L\Desktop\быстрое закрытие1.jpg"/>
          <p:cNvPicPr>
            <a:picLocks noChangeAspect="1" noChangeArrowheads="1"/>
          </p:cNvPicPr>
          <p:nvPr/>
        </p:nvPicPr>
        <p:blipFill>
          <a:blip r:embed="rId3"/>
          <a:srcRect/>
          <a:stretch>
            <a:fillRect/>
          </a:stretch>
        </p:blipFill>
        <p:spPr bwMode="auto">
          <a:xfrm>
            <a:off x="2255838" y="2816225"/>
            <a:ext cx="6632575" cy="3938588"/>
          </a:xfrm>
          <a:prstGeom prst="rect">
            <a:avLst/>
          </a:prstGeom>
          <a:noFill/>
        </p:spPr>
      </p:pic>
      <p:sp>
        <p:nvSpPr>
          <p:cNvPr id="68610" name="Rectangle 8"/>
          <p:cNvSpPr>
            <a:spLocks noGrp="1" noChangeArrowheads="1"/>
          </p:cNvSpPr>
          <p:nvPr>
            <p:ph type="title"/>
          </p:nvPr>
        </p:nvSpPr>
        <p:spPr>
          <a:xfrm>
            <a:off x="1692275" y="115888"/>
            <a:ext cx="7110413" cy="1081087"/>
          </a:xfrm>
        </p:spPr>
        <p:txBody>
          <a:bodyPr/>
          <a:lstStyle/>
          <a:p>
            <a:pPr eaLnBrk="1" hangingPunct="1"/>
            <a:r>
              <a:rPr lang="ru-RU" altLang="en-US" smtClean="0"/>
              <a:t>Инструменты быстрого закрытия </a:t>
            </a:r>
            <a:br>
              <a:rPr lang="ru-RU" altLang="en-US" smtClean="0"/>
            </a:br>
            <a:r>
              <a:rPr lang="ru-RU" altLang="en-US" smtClean="0"/>
              <a:t>в «1С Бухгалтери</a:t>
            </a:r>
            <a:r>
              <a:rPr lang="en-US" altLang="en-US" smtClean="0"/>
              <a:t>и</a:t>
            </a:r>
            <a:r>
              <a:rPr lang="ru-RU" altLang="en-US" smtClean="0"/>
              <a:t> КОРП МСФО»</a:t>
            </a:r>
            <a:endParaRPr lang="en-US" altLang="en-US" sz="1800" smtClean="0"/>
          </a:p>
        </p:txBody>
      </p:sp>
      <p:sp>
        <p:nvSpPr>
          <p:cNvPr id="10" name="Прямоугольная выноска 9"/>
          <p:cNvSpPr/>
          <p:nvPr/>
        </p:nvSpPr>
        <p:spPr bwMode="auto">
          <a:xfrm>
            <a:off x="5795963" y="1196975"/>
            <a:ext cx="3006725" cy="1403350"/>
          </a:xfrm>
          <a:prstGeom prst="wedgeRectCallout">
            <a:avLst>
              <a:gd name="adj1" fmla="val -13353"/>
              <a:gd name="adj2" fmla="val 10556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200"/>
              <a:t>В «1С Бухгалтерии КОРП  МСФО» разработан инструмент автоматического поиска фактических данных, соответствующих начислениям (</a:t>
            </a:r>
            <a:r>
              <a:rPr lang="en-US" sz="1200"/>
              <a:t>accruals) </a:t>
            </a:r>
            <a:r>
              <a:rPr lang="ru-RU" sz="1200"/>
              <a:t>сделанным </a:t>
            </a:r>
            <a:r>
              <a:rPr lang="en-US" sz="1200"/>
              <a:t/>
            </a:r>
            <a:br>
              <a:rPr lang="en-US" sz="1200"/>
            </a:br>
            <a:r>
              <a:rPr lang="ru-RU" sz="1200"/>
              <a:t>в прошлых периодах.</a:t>
            </a:r>
          </a:p>
          <a:p>
            <a:endParaRPr lang="ru-RU" sz="1200"/>
          </a:p>
        </p:txBody>
      </p:sp>
      <p:sp>
        <p:nvSpPr>
          <p:cNvPr id="6" name="Прямоугольная выноска 5"/>
          <p:cNvSpPr/>
          <p:nvPr/>
        </p:nvSpPr>
        <p:spPr bwMode="auto">
          <a:xfrm>
            <a:off x="5435600" y="5013325"/>
            <a:ext cx="3367088" cy="1590675"/>
          </a:xfrm>
          <a:prstGeom prst="wedgeRectCallout">
            <a:avLst>
              <a:gd name="adj1" fmla="val -85184"/>
              <a:gd name="adj2" fmla="val 36575"/>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defRPr/>
            </a:pPr>
            <a:r>
              <a:rPr lang="ru-RU" sz="1200" dirty="0"/>
              <a:t>Пользователю необходимо подтвердить </a:t>
            </a:r>
            <a:r>
              <a:rPr lang="ru-RU" sz="1200" b="1" dirty="0"/>
              <a:t>какие документы факта соответствуют текущим начислениям</a:t>
            </a:r>
            <a:r>
              <a:rPr lang="ru-RU" sz="1200" dirty="0"/>
              <a:t>, после чего программа автоматически сторнирует неактуальные начисления или сделает проводку на разницу между планом и фактом</a:t>
            </a:r>
          </a:p>
        </p:txBody>
      </p:sp>
      <p:sp>
        <p:nvSpPr>
          <p:cNvPr id="8" name="Номер слайда 3"/>
          <p:cNvSpPr>
            <a:spLocks noGrp="1"/>
          </p:cNvSpPr>
          <p:nvPr>
            <p:ph type="sldNum" sz="quarter" idx="11"/>
          </p:nvPr>
        </p:nvSpPr>
        <p:spPr/>
        <p:txBody>
          <a:bodyPr/>
          <a:lstStyle/>
          <a:p>
            <a:pPr>
              <a:defRPr/>
            </a:pPr>
            <a:fld id="{164BB200-E81E-4F2D-B07A-BEB29DFDD1A6}" type="slidenum">
              <a:rPr lang="ru-RU" altLang="ru-RU" smtClean="0"/>
              <a:pPr>
                <a:defRPr/>
              </a:pPr>
              <a:t>18</a:t>
            </a:fld>
            <a:endParaRPr lang="ru-RU" altLang="ru-RU" dirty="0"/>
          </a:p>
        </p:txBody>
      </p:sp>
      <p:sp>
        <p:nvSpPr>
          <p:cNvPr id="11" name="Прямоугольник с двумя вырезанными противолежащими углами 10"/>
          <p:cNvSpPr/>
          <p:nvPr/>
        </p:nvSpPr>
        <p:spPr bwMode="auto">
          <a:xfrm>
            <a:off x="166688" y="2420938"/>
            <a:ext cx="1847850"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Двойное закрытие</a:t>
            </a:r>
            <a:endParaRPr lang="ru-RU" sz="1200" b="1" dirty="0"/>
          </a:p>
        </p:txBody>
      </p:sp>
      <p:sp>
        <p:nvSpPr>
          <p:cNvPr id="12" name="Прямоугольник с двумя вырезанными противолежащими углами 11"/>
          <p:cNvSpPr/>
          <p:nvPr/>
        </p:nvSpPr>
        <p:spPr bwMode="auto">
          <a:xfrm>
            <a:off x="165100" y="3789363"/>
            <a:ext cx="1847850"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Ввод начислений</a:t>
            </a:r>
          </a:p>
        </p:txBody>
      </p:sp>
      <p:sp>
        <p:nvSpPr>
          <p:cNvPr id="13" name="Прямоугольник с двумя вырезанными противолежащими углами 12"/>
          <p:cNvSpPr/>
          <p:nvPr/>
        </p:nvSpPr>
        <p:spPr bwMode="auto">
          <a:xfrm>
            <a:off x="166688" y="5251450"/>
            <a:ext cx="1847850"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Выверка плана и факта по начислениям</a:t>
            </a:r>
          </a:p>
        </p:txBody>
      </p:sp>
      <p:sp>
        <p:nvSpPr>
          <p:cNvPr id="15" name="Прямоугольник с двумя вырезанными противолежащими углами 14"/>
          <p:cNvSpPr/>
          <p:nvPr/>
        </p:nvSpPr>
        <p:spPr bwMode="auto">
          <a:xfrm>
            <a:off x="2370138" y="1196975"/>
            <a:ext cx="3281362" cy="1390650"/>
          </a:xfrm>
          <a:prstGeom prst="snip2DiagRect">
            <a:avLst>
              <a:gd name="adj1" fmla="val 0"/>
              <a:gd name="adj2" fmla="val 0"/>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Когда период в МСФО закрыт, а в РСБУ еще нет – документы РСБУ введенные после закрытия МСФО транслируются следующим периодом. Сумма исправлений в ранее проведенных документах также транслируется следующим периодом.</a:t>
            </a:r>
          </a:p>
        </p:txBody>
      </p:sp>
      <p:cxnSp>
        <p:nvCxnSpPr>
          <p:cNvPr id="68618" name="Скругленная соединительная линия 4"/>
          <p:cNvCxnSpPr>
            <a:cxnSpLocks noChangeShapeType="1"/>
            <a:stCxn id="11" idx="3"/>
            <a:endCxn id="15" idx="2"/>
          </p:cNvCxnSpPr>
          <p:nvPr/>
        </p:nvCxnSpPr>
        <p:spPr bwMode="auto">
          <a:xfrm rot="5400000" flipH="1" flipV="1">
            <a:off x="1466057" y="1516856"/>
            <a:ext cx="528638" cy="1279525"/>
          </a:xfrm>
          <a:prstGeom prst="curvedConnector2">
            <a:avLst/>
          </a:prstGeom>
          <a:noFill/>
          <a:ln w="44450" algn="ctr">
            <a:solidFill>
              <a:srgbClr val="CC3300"/>
            </a:solidFill>
            <a:round/>
            <a:headEnd/>
            <a:tailEnd type="arrow" w="med" len="med"/>
          </a:ln>
        </p:spPr>
      </p:cxnSp>
      <p:cxnSp>
        <p:nvCxnSpPr>
          <p:cNvPr id="68619" name="Скругленная соединительная линия 15"/>
          <p:cNvCxnSpPr>
            <a:cxnSpLocks noChangeShapeType="1"/>
            <a:stCxn id="13" idx="3"/>
          </p:cNvCxnSpPr>
          <p:nvPr/>
        </p:nvCxnSpPr>
        <p:spPr bwMode="auto">
          <a:xfrm rot="5400000" flipH="1" flipV="1">
            <a:off x="1489076" y="4370387"/>
            <a:ext cx="482600" cy="1279525"/>
          </a:xfrm>
          <a:prstGeom prst="curvedConnector2">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Сравнение «1C:Бухгалтерии КОРП МСФО» </a:t>
            </a:r>
            <a:r>
              <a:rPr lang="en-US" altLang="ru-RU" smtClean="0">
                <a:solidFill>
                  <a:schemeClr val="tx2"/>
                </a:solidFill>
              </a:rPr>
              <a:t/>
            </a:r>
            <a:br>
              <a:rPr lang="en-US" altLang="ru-RU" smtClean="0">
                <a:solidFill>
                  <a:schemeClr val="tx2"/>
                </a:solidFill>
              </a:rPr>
            </a:br>
            <a:r>
              <a:rPr lang="ru-RU" altLang="ru-RU" smtClean="0">
                <a:solidFill>
                  <a:schemeClr val="tx2"/>
                </a:solidFill>
              </a:rPr>
              <a:t>и «1С:Управления холдингом»</a:t>
            </a:r>
          </a:p>
        </p:txBody>
      </p:sp>
      <p:sp>
        <p:nvSpPr>
          <p:cNvPr id="21" name="Прямоугольник с двумя вырезанными противолежащими углами 20"/>
          <p:cNvSpPr/>
          <p:nvPr/>
        </p:nvSpPr>
        <p:spPr bwMode="auto">
          <a:xfrm>
            <a:off x="2270125" y="1341438"/>
            <a:ext cx="2097088" cy="57467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Параллельный учет ОС, НКС, НМА, РБП, Запасов</a:t>
            </a:r>
          </a:p>
        </p:txBody>
      </p:sp>
      <p:sp>
        <p:nvSpPr>
          <p:cNvPr id="24" name="Прямоугольник с двумя вырезанными противолежащими углами 23"/>
          <p:cNvSpPr/>
          <p:nvPr/>
        </p:nvSpPr>
        <p:spPr bwMode="auto">
          <a:xfrm>
            <a:off x="2303463" y="2781300"/>
            <a:ext cx="2032000" cy="576263"/>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Параллельный учет финансовых инструментов и лизинга</a:t>
            </a:r>
          </a:p>
        </p:txBody>
      </p:sp>
      <p:sp>
        <p:nvSpPr>
          <p:cNvPr id="25" name="Прямоугольник с двумя вырезанными противолежащими углами 24"/>
          <p:cNvSpPr/>
          <p:nvPr/>
        </p:nvSpPr>
        <p:spPr bwMode="auto">
          <a:xfrm>
            <a:off x="2297113" y="3548063"/>
            <a:ext cx="2032000" cy="576262"/>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Пересчет отложенных налогов</a:t>
            </a:r>
          </a:p>
        </p:txBody>
      </p:sp>
      <p:sp>
        <p:nvSpPr>
          <p:cNvPr id="38" name="Прямоугольник с двумя вырезанными противолежащими углами 37"/>
          <p:cNvSpPr/>
          <p:nvPr/>
        </p:nvSpPr>
        <p:spPr bwMode="auto">
          <a:xfrm>
            <a:off x="2303463" y="4302125"/>
            <a:ext cx="2032000" cy="576263"/>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Независимый от РСБУ механизм переоценки валют</a:t>
            </a:r>
          </a:p>
        </p:txBody>
      </p:sp>
      <p:sp>
        <p:nvSpPr>
          <p:cNvPr id="39" name="Прямоугольник с двумя вырезанными противолежащими углами 38"/>
          <p:cNvSpPr/>
          <p:nvPr/>
        </p:nvSpPr>
        <p:spPr bwMode="auto">
          <a:xfrm>
            <a:off x="2303463" y="5013325"/>
            <a:ext cx="2032000" cy="576263"/>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Независимый от РСБУ механизм закрытия счетов</a:t>
            </a:r>
          </a:p>
        </p:txBody>
      </p:sp>
      <p:sp>
        <p:nvSpPr>
          <p:cNvPr id="40" name="Прямоугольник с двумя вырезанными противолежащими углами 39"/>
          <p:cNvSpPr/>
          <p:nvPr/>
        </p:nvSpPr>
        <p:spPr bwMode="auto">
          <a:xfrm>
            <a:off x="2303463" y="5734050"/>
            <a:ext cx="2032000" cy="57467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Конструктор отчетных форм</a:t>
            </a:r>
          </a:p>
        </p:txBody>
      </p:sp>
      <p:sp>
        <p:nvSpPr>
          <p:cNvPr id="41" name="Прямоугольник с двумя вырезанными противолежащими углами 40"/>
          <p:cNvSpPr/>
          <p:nvPr/>
        </p:nvSpPr>
        <p:spPr bwMode="auto">
          <a:xfrm>
            <a:off x="2297113" y="2060575"/>
            <a:ext cx="2032000" cy="576263"/>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Быстрое закрытие и портал начислений </a:t>
            </a:r>
            <a:r>
              <a:rPr lang="en-US" sz="1200" dirty="0"/>
              <a:t>(accruals)</a:t>
            </a:r>
            <a:endParaRPr lang="ru-RU" sz="1200" dirty="0"/>
          </a:p>
        </p:txBody>
      </p:sp>
      <p:sp>
        <p:nvSpPr>
          <p:cNvPr id="42" name="Прямоугольник с двумя вырезанными противолежащими углами 41"/>
          <p:cNvSpPr/>
          <p:nvPr/>
        </p:nvSpPr>
        <p:spPr bwMode="auto">
          <a:xfrm>
            <a:off x="5113338" y="2260600"/>
            <a:ext cx="2087562" cy="576263"/>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Расчет поправок по заданной формуле (шаблону)</a:t>
            </a:r>
          </a:p>
        </p:txBody>
      </p:sp>
      <p:sp>
        <p:nvSpPr>
          <p:cNvPr id="43" name="Прямоугольник с двумя вырезанными противолежащими углами 42"/>
          <p:cNvSpPr/>
          <p:nvPr/>
        </p:nvSpPr>
        <p:spPr bwMode="auto">
          <a:xfrm>
            <a:off x="5113338" y="2995613"/>
            <a:ext cx="2087562" cy="576262"/>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Портал сверки и исключения ВГО</a:t>
            </a:r>
          </a:p>
        </p:txBody>
      </p:sp>
      <p:sp>
        <p:nvSpPr>
          <p:cNvPr id="44" name="Прямоугольник с двумя вырезанными противолежащими углами 43"/>
          <p:cNvSpPr/>
          <p:nvPr/>
        </p:nvSpPr>
        <p:spPr bwMode="auto">
          <a:xfrm>
            <a:off x="5137150" y="3778250"/>
            <a:ext cx="2097088" cy="574675"/>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Отчетность по КИК</a:t>
            </a:r>
          </a:p>
        </p:txBody>
      </p:sp>
      <p:sp>
        <p:nvSpPr>
          <p:cNvPr id="45" name="Прямоугольник с двумя вырезанными противолежащими углами 44"/>
          <p:cNvSpPr/>
          <p:nvPr/>
        </p:nvSpPr>
        <p:spPr bwMode="auto">
          <a:xfrm>
            <a:off x="5148263" y="4556125"/>
            <a:ext cx="2097087" cy="576263"/>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Трансформационная модель учета (формы сбора данных)</a:t>
            </a:r>
          </a:p>
        </p:txBody>
      </p:sp>
      <p:sp>
        <p:nvSpPr>
          <p:cNvPr id="46" name="Прямоугольник с двумя вырезанными противолежащими углами 45"/>
          <p:cNvSpPr/>
          <p:nvPr/>
        </p:nvSpPr>
        <p:spPr bwMode="auto">
          <a:xfrm>
            <a:off x="5148263" y="5372100"/>
            <a:ext cx="2097087" cy="576263"/>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Консолидация, приобретение и выбытие бизнеса</a:t>
            </a:r>
          </a:p>
        </p:txBody>
      </p:sp>
      <p:sp>
        <p:nvSpPr>
          <p:cNvPr id="47" name="Прямоугольная выноска 46"/>
          <p:cNvSpPr/>
          <p:nvPr/>
        </p:nvSpPr>
        <p:spPr bwMode="auto">
          <a:xfrm>
            <a:off x="179388" y="4573588"/>
            <a:ext cx="1560512" cy="735012"/>
          </a:xfrm>
          <a:prstGeom prst="wedgeRectCallout">
            <a:avLst>
              <a:gd name="adj1" fmla="val 73710"/>
              <a:gd name="adj2" fmla="val -20707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defRPr/>
            </a:pPr>
            <a:r>
              <a:rPr lang="ru-RU" sz="1200" b="1"/>
              <a:t>1С Бухгалтерия</a:t>
            </a:r>
          </a:p>
          <a:p>
            <a:pPr>
              <a:defRPr/>
            </a:pPr>
            <a:r>
              <a:rPr lang="ru-RU" sz="1200" b="1"/>
              <a:t>КОРП МСФО</a:t>
            </a:r>
            <a:endParaRPr lang="ru-RU" sz="1200"/>
          </a:p>
        </p:txBody>
      </p:sp>
      <p:sp>
        <p:nvSpPr>
          <p:cNvPr id="48" name="Прямоугольная выноска 47"/>
          <p:cNvSpPr/>
          <p:nvPr/>
        </p:nvSpPr>
        <p:spPr bwMode="auto">
          <a:xfrm>
            <a:off x="7524750" y="3697288"/>
            <a:ext cx="1511300" cy="736600"/>
          </a:xfrm>
          <a:prstGeom prst="wedgeRectCallout">
            <a:avLst>
              <a:gd name="adj1" fmla="val -66899"/>
              <a:gd name="adj2" fmla="val -244717"/>
            </a:avLst>
          </a:prstGeom>
          <a:solidFill>
            <a:schemeClr val="accent3">
              <a:lumMod val="95000"/>
            </a:schemeClr>
          </a:solidFill>
          <a:ln w="44450" cap="flat" cmpd="sng" algn="ctr">
            <a:noFill/>
            <a:prstDash val="solid"/>
            <a:round/>
            <a:headEnd type="none" w="med" len="med"/>
            <a:tailEnd type="none" w="med" len="med"/>
          </a:ln>
          <a:effectLst/>
          <a:extLst/>
        </p:spPr>
        <p:txBody>
          <a:bodyPr anchor="ctr"/>
          <a:lstStyle/>
          <a:p>
            <a:pPr>
              <a:defRPr/>
            </a:pPr>
            <a:r>
              <a:rPr lang="ru-RU" sz="1200" b="1"/>
              <a:t>1С:Управление холдингом</a:t>
            </a:r>
            <a:endParaRPr lang="ru-RU" sz="1200"/>
          </a:p>
        </p:txBody>
      </p:sp>
      <p:sp>
        <p:nvSpPr>
          <p:cNvPr id="49" name="Номер слайда 3"/>
          <p:cNvSpPr>
            <a:spLocks noGrp="1"/>
          </p:cNvSpPr>
          <p:nvPr>
            <p:ph type="sldNum" sz="quarter" idx="11"/>
          </p:nvPr>
        </p:nvSpPr>
        <p:spPr/>
        <p:txBody>
          <a:bodyPr/>
          <a:lstStyle/>
          <a:p>
            <a:pPr>
              <a:defRPr/>
            </a:pPr>
            <a:fld id="{B4E1BB74-3BDD-4F20-B84B-EC2F79E1D226}" type="slidenum">
              <a:rPr lang="ru-RU" altLang="ru-RU" smtClean="0"/>
              <a:pPr>
                <a:defRPr/>
              </a:pPr>
              <a:t>19</a:t>
            </a:fld>
            <a:endParaRPr lang="ru-RU" altLang="ru-RU" dirty="0"/>
          </a:p>
        </p:txBody>
      </p:sp>
      <p:sp>
        <p:nvSpPr>
          <p:cNvPr id="20" name="Прямоугольник с двумя вырезанными противолежащими углами 19"/>
          <p:cNvSpPr/>
          <p:nvPr/>
        </p:nvSpPr>
        <p:spPr bwMode="auto">
          <a:xfrm>
            <a:off x="5097463" y="1557338"/>
            <a:ext cx="2087562" cy="576262"/>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Загрузка данных из внешних систем (БП, </a:t>
            </a:r>
            <a:r>
              <a:rPr lang="en-US" sz="1200" dirty="0"/>
              <a:t>ERP</a:t>
            </a:r>
            <a:r>
              <a:rPr lang="ru-RU" sz="1200" dirty="0"/>
              <a:t>)</a:t>
            </a:r>
          </a:p>
        </p:txBody>
      </p:sp>
      <p:sp>
        <p:nvSpPr>
          <p:cNvPr id="19" name="Прямоугольник с двумя вырезанными противолежащими углами 18"/>
          <p:cNvSpPr/>
          <p:nvPr/>
        </p:nvSpPr>
        <p:spPr bwMode="auto">
          <a:xfrm>
            <a:off x="287338" y="5372100"/>
            <a:ext cx="1344612" cy="863600"/>
          </a:xfrm>
          <a:prstGeom prst="snip2Diag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Для отдельных предприятий</a:t>
            </a:r>
          </a:p>
        </p:txBody>
      </p:sp>
      <p:sp>
        <p:nvSpPr>
          <p:cNvPr id="22" name="Прямоугольник с двумя вырезанными противолежащими углами 21"/>
          <p:cNvSpPr/>
          <p:nvPr/>
        </p:nvSpPr>
        <p:spPr bwMode="auto">
          <a:xfrm>
            <a:off x="7654925" y="4556125"/>
            <a:ext cx="1346200" cy="865188"/>
          </a:xfrm>
          <a:prstGeom prst="snip2Diag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Для групп компаний</a:t>
            </a:r>
          </a:p>
        </p:txBody>
      </p:sp>
      <p:sp>
        <p:nvSpPr>
          <p:cNvPr id="23" name="Плюс 22"/>
          <p:cNvSpPr/>
          <p:nvPr/>
        </p:nvSpPr>
        <p:spPr>
          <a:xfrm>
            <a:off x="4356100" y="3379788"/>
            <a:ext cx="762000" cy="685800"/>
          </a:xfrm>
          <a:prstGeom prst="mathPlus">
            <a:avLst/>
          </a:prstGeom>
          <a:solidFill>
            <a:schemeClr val="accent4">
              <a:lumMod val="10000"/>
              <a:lumOff val="90000"/>
            </a:schemeClr>
          </a:solidFill>
          <a:ln>
            <a:solidFill>
              <a:schemeClr val="accent4">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Новое решение «1C:Бухгалтерия КОРП МСФО»</a:t>
            </a:r>
          </a:p>
        </p:txBody>
      </p:sp>
      <p:sp>
        <p:nvSpPr>
          <p:cNvPr id="13" name="Прямоугольник 12"/>
          <p:cNvSpPr/>
          <p:nvPr/>
        </p:nvSpPr>
        <p:spPr bwMode="auto">
          <a:xfrm>
            <a:off x="935038" y="2033588"/>
            <a:ext cx="3060700" cy="1323975"/>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defRPr/>
            </a:pPr>
            <a:r>
              <a:rPr lang="ru-RU" altLang="ru-RU" sz="1400">
                <a:solidFill>
                  <a:schemeClr val="tx1"/>
                </a:solidFill>
                <a:cs typeface="Arial" charset="0"/>
              </a:rPr>
              <a:t>«Легкое» учетное решение </a:t>
            </a:r>
            <a:br>
              <a:rPr lang="ru-RU" altLang="ru-RU" sz="1400">
                <a:solidFill>
                  <a:schemeClr val="tx1"/>
                </a:solidFill>
                <a:cs typeface="Arial" charset="0"/>
              </a:rPr>
            </a:br>
            <a:r>
              <a:rPr lang="ru-RU" altLang="ru-RU" sz="1400">
                <a:solidFill>
                  <a:schemeClr val="tx1"/>
                </a:solidFill>
                <a:cs typeface="Arial" charset="0"/>
              </a:rPr>
              <a:t>без интеграции и консолидации</a:t>
            </a:r>
          </a:p>
        </p:txBody>
      </p:sp>
      <p:sp>
        <p:nvSpPr>
          <p:cNvPr id="22" name="Прямоугольник 21"/>
          <p:cNvSpPr/>
          <p:nvPr/>
        </p:nvSpPr>
        <p:spPr bwMode="auto">
          <a:xfrm>
            <a:off x="755650" y="4532313"/>
            <a:ext cx="2952750" cy="1593850"/>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defRPr/>
            </a:pPr>
            <a:r>
              <a:rPr lang="ru-RU" altLang="ru-RU" sz="1400">
                <a:solidFill>
                  <a:schemeClr val="tx1"/>
                </a:solidFill>
                <a:cs typeface="Arial" charset="0"/>
              </a:rPr>
              <a:t>Наиболее функциональный </a:t>
            </a:r>
            <a:br>
              <a:rPr lang="ru-RU" altLang="ru-RU" sz="1400">
                <a:solidFill>
                  <a:schemeClr val="tx1"/>
                </a:solidFill>
                <a:cs typeface="Arial" charset="0"/>
              </a:rPr>
            </a:br>
            <a:r>
              <a:rPr lang="ru-RU" altLang="ru-RU" sz="1400">
                <a:solidFill>
                  <a:schemeClr val="tx1"/>
                </a:solidFill>
                <a:cs typeface="Arial" charset="0"/>
              </a:rPr>
              <a:t>на российском рынке учет </a:t>
            </a:r>
            <a:br>
              <a:rPr lang="ru-RU" altLang="ru-RU" sz="1400">
                <a:solidFill>
                  <a:schemeClr val="tx1"/>
                </a:solidFill>
                <a:cs typeface="Arial" charset="0"/>
              </a:rPr>
            </a:br>
            <a:r>
              <a:rPr lang="ru-RU" altLang="ru-RU" sz="1400">
                <a:solidFill>
                  <a:schemeClr val="tx1"/>
                </a:solidFill>
                <a:cs typeface="Arial" charset="0"/>
              </a:rPr>
              <a:t>по МСФО для отдельных компаний от 1С:УХ</a:t>
            </a:r>
          </a:p>
        </p:txBody>
      </p:sp>
      <p:sp>
        <p:nvSpPr>
          <p:cNvPr id="23" name="Прямоугольник 22"/>
          <p:cNvSpPr/>
          <p:nvPr/>
        </p:nvSpPr>
        <p:spPr bwMode="auto">
          <a:xfrm>
            <a:off x="4905375" y="1677988"/>
            <a:ext cx="3076575" cy="143986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r>
              <a:rPr lang="ru-RU" altLang="ru-RU" sz="1400">
                <a:solidFill>
                  <a:schemeClr val="tx1"/>
                </a:solidFill>
                <a:cs typeface="Arial" charset="0"/>
              </a:rPr>
              <a:t>Сниженная трудоемкость подготовки отчетности МСФО </a:t>
            </a:r>
            <a:r>
              <a:rPr lang="en-US" altLang="ru-RU" sz="1400">
                <a:solidFill>
                  <a:schemeClr val="tx1"/>
                </a:solidFill>
                <a:cs typeface="Arial" charset="0"/>
              </a:rPr>
              <a:t/>
            </a:r>
            <a:br>
              <a:rPr lang="en-US" altLang="ru-RU" sz="1400">
                <a:solidFill>
                  <a:schemeClr val="tx1"/>
                </a:solidFill>
                <a:cs typeface="Arial" charset="0"/>
              </a:rPr>
            </a:br>
            <a:r>
              <a:rPr lang="ru-RU" altLang="ru-RU" sz="1400">
                <a:solidFill>
                  <a:schemeClr val="tx1"/>
                </a:solidFill>
                <a:cs typeface="Arial" charset="0"/>
              </a:rPr>
              <a:t>и форм сбора данных для передачи в управляющую компанию</a:t>
            </a:r>
          </a:p>
        </p:txBody>
      </p:sp>
      <p:sp>
        <p:nvSpPr>
          <p:cNvPr id="26" name="Прямоугольник 25"/>
          <p:cNvSpPr/>
          <p:nvPr/>
        </p:nvSpPr>
        <p:spPr bwMode="auto">
          <a:xfrm>
            <a:off x="4303713" y="3768725"/>
            <a:ext cx="2257425" cy="160813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defRPr/>
            </a:pPr>
            <a:r>
              <a:rPr lang="ru-RU" altLang="ru-RU" sz="1400" dirty="0">
                <a:solidFill>
                  <a:schemeClr val="tx1"/>
                </a:solidFill>
              </a:rPr>
              <a:t>Руководство пользователя подсистемы МСФО уже больше по объему, чем подсистемы РСБУ</a:t>
            </a:r>
          </a:p>
        </p:txBody>
      </p:sp>
      <p:sp>
        <p:nvSpPr>
          <p:cNvPr id="27" name="Прямоугольник 26"/>
          <p:cNvSpPr/>
          <p:nvPr/>
        </p:nvSpPr>
        <p:spPr bwMode="auto">
          <a:xfrm>
            <a:off x="6978650" y="4640263"/>
            <a:ext cx="1943100" cy="1554162"/>
          </a:xfrm>
          <a:prstGeom prst="rect">
            <a:avLst/>
          </a:prstGeom>
          <a:solidFill>
            <a:schemeClr val="accent4">
              <a:lumMod val="10000"/>
              <a:lumOff val="90000"/>
              <a:alpha val="4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altLang="ru-RU" sz="1400">
                <a:solidFill>
                  <a:srgbClr val="5F0000"/>
                </a:solidFill>
                <a:cs typeface="Arial" charset="0"/>
              </a:rPr>
              <a:t>Цена бета-версии – 50 тысяч рублей</a:t>
            </a:r>
          </a:p>
        </p:txBody>
      </p:sp>
      <p:sp>
        <p:nvSpPr>
          <p:cNvPr id="28" name="Блок-схема: узел 27"/>
          <p:cNvSpPr/>
          <p:nvPr/>
        </p:nvSpPr>
        <p:spPr bwMode="auto">
          <a:xfrm>
            <a:off x="6854825" y="4532313"/>
            <a:ext cx="247650" cy="217487"/>
          </a:xfrm>
          <a:prstGeom prst="flowChartConnector">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eaLnBrk="0" hangingPunct="0">
              <a:spcBef>
                <a:spcPts val="0"/>
              </a:spcBef>
              <a:defRPr/>
            </a:pPr>
            <a:r>
              <a:rPr lang="ru-RU" sz="1400" b="1" dirty="0"/>
              <a:t>!</a:t>
            </a:r>
          </a:p>
        </p:txBody>
      </p:sp>
      <p:pic>
        <p:nvPicPr>
          <p:cNvPr id="29" name="Picture 29"/>
          <p:cNvPicPr>
            <a:picLocks noChangeAspect="1" noChangeArrowheads="1"/>
          </p:cNvPicPr>
          <p:nvPr/>
        </p:nvPicPr>
        <p:blipFill>
          <a:blip r:embed="rId3"/>
          <a:srcRect/>
          <a:stretch>
            <a:fillRect/>
          </a:stretch>
        </p:blipFill>
        <p:spPr bwMode="auto">
          <a:xfrm>
            <a:off x="639763" y="4359275"/>
            <a:ext cx="384175" cy="377825"/>
          </a:xfrm>
          <a:prstGeom prst="rect">
            <a:avLst/>
          </a:prstGeom>
          <a:noFill/>
        </p:spPr>
      </p:pic>
      <p:pic>
        <p:nvPicPr>
          <p:cNvPr id="30" name="Picture 29"/>
          <p:cNvPicPr>
            <a:picLocks noChangeAspect="1" noChangeArrowheads="1"/>
          </p:cNvPicPr>
          <p:nvPr/>
        </p:nvPicPr>
        <p:blipFill>
          <a:blip r:embed="rId4"/>
          <a:srcRect/>
          <a:stretch>
            <a:fillRect/>
          </a:stretch>
        </p:blipFill>
        <p:spPr bwMode="auto">
          <a:xfrm>
            <a:off x="895350" y="1858963"/>
            <a:ext cx="373063" cy="366712"/>
          </a:xfrm>
          <a:prstGeom prst="rect">
            <a:avLst/>
          </a:prstGeom>
          <a:noFill/>
        </p:spPr>
      </p:pic>
      <p:pic>
        <p:nvPicPr>
          <p:cNvPr id="31" name="Picture 29"/>
          <p:cNvPicPr>
            <a:picLocks noChangeAspect="1"/>
          </p:cNvPicPr>
          <p:nvPr/>
        </p:nvPicPr>
        <p:blipFill>
          <a:blip r:embed="rId5" cstate="print">
            <a:duotone>
              <a:schemeClr val="accent1">
                <a:shade val="45000"/>
                <a:satMod val="135000"/>
              </a:schemeClr>
              <a:prstClr val="white"/>
            </a:duotone>
            <a:extLst>
              <a:ext uri="{28A0092B-C50C-407E-A947-70E740481C1C}"/>
            </a:extLst>
          </a:blip>
          <a:srcRect/>
          <a:stretch>
            <a:fillRect/>
          </a:stretch>
        </p:blipFill>
        <p:spPr bwMode="auto">
          <a:xfrm>
            <a:off x="4813692" y="1510798"/>
            <a:ext cx="337186" cy="334025"/>
          </a:xfrm>
          <a:prstGeom prst="rect">
            <a:avLst/>
          </a:prstGeom>
          <a:noFill/>
          <a:ln>
            <a:noFill/>
          </a:ln>
          <a:extLst>
            <a:ext uri="{909E8E84-426E-40DD-AFC4-6F175D3DCCD1}"/>
            <a:ext uri="{91240B29-F687-4F45-9708-019B960494DF}"/>
          </a:extLst>
        </p:spPr>
      </p:pic>
      <p:pic>
        <p:nvPicPr>
          <p:cNvPr id="32" name="Picture 29"/>
          <p:cNvPicPr>
            <a:picLocks noChangeAspect="1" noChangeArrowheads="1"/>
          </p:cNvPicPr>
          <p:nvPr/>
        </p:nvPicPr>
        <p:blipFill>
          <a:blip r:embed="rId6"/>
          <a:srcRect/>
          <a:stretch>
            <a:fillRect/>
          </a:stretch>
        </p:blipFill>
        <p:spPr bwMode="auto">
          <a:xfrm>
            <a:off x="4237038" y="3560763"/>
            <a:ext cx="420687" cy="420687"/>
          </a:xfrm>
          <a:prstGeom prst="rect">
            <a:avLst/>
          </a:prstGeom>
          <a:noFill/>
        </p:spPr>
      </p:pic>
      <p:cxnSp>
        <p:nvCxnSpPr>
          <p:cNvPr id="33" name="Соединительная линия уступом 32"/>
          <p:cNvCxnSpPr>
            <a:stCxn id="22" idx="0"/>
            <a:endCxn id="13" idx="2"/>
          </p:cNvCxnSpPr>
          <p:nvPr/>
        </p:nvCxnSpPr>
        <p:spPr bwMode="auto">
          <a:xfrm rot="5400000" flipH="1" flipV="1">
            <a:off x="1761332" y="3828256"/>
            <a:ext cx="1174750" cy="233363"/>
          </a:xfrm>
          <a:prstGeom prst="bentConnector3">
            <a:avLst>
              <a:gd name="adj1" fmla="val 50000"/>
            </a:avLst>
          </a:prstGeom>
          <a:ln w="25400">
            <a:solidFill>
              <a:schemeClr val="accent5">
                <a:lumMod val="75000"/>
              </a:schemeClr>
            </a:solidFill>
            <a:headEnd type="none" w="med" len="med"/>
            <a:tailEnd type="none"/>
          </a:ln>
          <a:extLst/>
        </p:spPr>
        <p:style>
          <a:lnRef idx="1">
            <a:schemeClr val="accent5"/>
          </a:lnRef>
          <a:fillRef idx="0">
            <a:schemeClr val="accent5"/>
          </a:fillRef>
          <a:effectRef idx="0">
            <a:schemeClr val="accent5"/>
          </a:effectRef>
          <a:fontRef idx="minor">
            <a:schemeClr val="tx1"/>
          </a:fontRef>
        </p:style>
      </p:cxnSp>
      <p:cxnSp>
        <p:nvCxnSpPr>
          <p:cNvPr id="35" name="Соединительная линия уступом 34"/>
          <p:cNvCxnSpPr>
            <a:stCxn id="23" idx="1"/>
            <a:endCxn id="13" idx="3"/>
          </p:cNvCxnSpPr>
          <p:nvPr/>
        </p:nvCxnSpPr>
        <p:spPr bwMode="auto">
          <a:xfrm rot="10800000" flipV="1">
            <a:off x="3995738" y="2397125"/>
            <a:ext cx="909637" cy="298450"/>
          </a:xfrm>
          <a:prstGeom prst="bentConnector3">
            <a:avLst>
              <a:gd name="adj1" fmla="val 50000"/>
            </a:avLst>
          </a:prstGeom>
          <a:ln w="25400">
            <a:solidFill>
              <a:schemeClr val="accent5">
                <a:lumMod val="75000"/>
              </a:schemeClr>
            </a:solidFill>
            <a:headEnd type="none" w="med" len="med"/>
            <a:tailEnd type="none"/>
          </a:ln>
          <a:extLst/>
        </p:spPr>
        <p:style>
          <a:lnRef idx="1">
            <a:schemeClr val="accent5"/>
          </a:lnRef>
          <a:fillRef idx="0">
            <a:schemeClr val="accent5"/>
          </a:fillRef>
          <a:effectRef idx="0">
            <a:schemeClr val="accent5"/>
          </a:effectRef>
          <a:fontRef idx="minor">
            <a:schemeClr val="tx1"/>
          </a:fontRef>
        </p:style>
      </p:cxnSp>
      <p:cxnSp>
        <p:nvCxnSpPr>
          <p:cNvPr id="36" name="Соединительная линия уступом 35"/>
          <p:cNvCxnSpPr>
            <a:stCxn id="26" idx="0"/>
            <a:endCxn id="23" idx="2"/>
          </p:cNvCxnSpPr>
          <p:nvPr/>
        </p:nvCxnSpPr>
        <p:spPr bwMode="auto">
          <a:xfrm rot="5400000" flipH="1" flipV="1">
            <a:off x="5612606" y="2937669"/>
            <a:ext cx="650875" cy="1011238"/>
          </a:xfrm>
          <a:prstGeom prst="bentConnector3">
            <a:avLst>
              <a:gd name="adj1" fmla="val 50000"/>
            </a:avLst>
          </a:prstGeom>
          <a:ln w="25400">
            <a:solidFill>
              <a:schemeClr val="accent5">
                <a:lumMod val="75000"/>
              </a:schemeClr>
            </a:solidFill>
            <a:headEnd type="none" w="med" len="med"/>
            <a:tailEnd type="none"/>
          </a:ln>
          <a:extLst/>
        </p:spPr>
        <p:style>
          <a:lnRef idx="1">
            <a:schemeClr val="accent5"/>
          </a:lnRef>
          <a:fillRef idx="0">
            <a:schemeClr val="accent5"/>
          </a:fillRef>
          <a:effectRef idx="0">
            <a:schemeClr val="accent5"/>
          </a:effectRef>
          <a:fontRef idx="minor">
            <a:schemeClr val="tx1"/>
          </a:fontRef>
        </p:style>
      </p:cxnSp>
      <p:cxnSp>
        <p:nvCxnSpPr>
          <p:cNvPr id="37" name="Соединительная линия уступом 36"/>
          <p:cNvCxnSpPr>
            <a:stCxn id="22" idx="3"/>
            <a:endCxn id="26" idx="1"/>
          </p:cNvCxnSpPr>
          <p:nvPr/>
        </p:nvCxnSpPr>
        <p:spPr bwMode="auto">
          <a:xfrm flipV="1">
            <a:off x="3708400" y="4573588"/>
            <a:ext cx="595313" cy="755650"/>
          </a:xfrm>
          <a:prstGeom prst="bentConnector3">
            <a:avLst>
              <a:gd name="adj1" fmla="val 50000"/>
            </a:avLst>
          </a:prstGeom>
          <a:ln w="25400">
            <a:solidFill>
              <a:schemeClr val="accent5">
                <a:lumMod val="75000"/>
              </a:schemeClr>
            </a:solidFill>
            <a:headEnd type="none" w="med" len="med"/>
            <a:tailEnd type="none"/>
          </a:ln>
          <a:extLst/>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p:txBody>
          <a:bodyPr/>
          <a:lstStyle/>
          <a:p>
            <a:pPr>
              <a:defRPr/>
            </a:pPr>
            <a:fld id="{F7023798-2B9F-4949-BA93-DB037947790F}" type="slidenum">
              <a:rPr lang="ru-RU" altLang="ru-RU" smtClean="0"/>
              <a:pPr>
                <a:defRPr/>
              </a:pPr>
              <a:t>2</a:t>
            </a:fld>
            <a:endParaRPr lang="ru-RU" alt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Прямоугольник 1"/>
          <p:cNvSpPr>
            <a:spLocks noChangeArrowheads="1"/>
          </p:cNvSpPr>
          <p:nvPr/>
        </p:nvSpPr>
        <p:spPr bwMode="auto">
          <a:xfrm>
            <a:off x="6011863" y="1125538"/>
            <a:ext cx="2774950" cy="1682750"/>
          </a:xfrm>
          <a:prstGeom prst="rect">
            <a:avLst/>
          </a:prstGeom>
          <a:solidFill>
            <a:schemeClr val="tx1">
              <a:lumMod val="10000"/>
              <a:lumOff val="90000"/>
            </a:schemeClr>
          </a:solidFill>
          <a:ln w="9525">
            <a:noFill/>
            <a:miter lim="800000"/>
            <a:headEnd/>
            <a:tailEnd/>
          </a:ln>
        </p:spPr>
        <p:txBody>
          <a:bodyPr lIns="83945" tIns="41974" rIns="83945" bIns="41974">
            <a:spAutoFit/>
          </a:bodyPr>
          <a:lstStyle/>
          <a:p>
            <a:pPr defTabSz="912813">
              <a:defRPr/>
            </a:pPr>
            <a:r>
              <a:rPr lang="ru-RU" altLang="ru-RU" sz="1500">
                <a:latin typeface="Museo Sans Cyrl 700"/>
              </a:rPr>
              <a:t>Программа «</a:t>
            </a:r>
            <a:r>
              <a:rPr lang="ru-RU" altLang="ru-RU" sz="1500" b="1">
                <a:latin typeface="Museo Sans Cyrl 700"/>
              </a:rPr>
              <a:t>1С:Управление холдингом» </a:t>
            </a:r>
            <a:r>
              <a:rPr lang="ru-RU" altLang="ru-RU" sz="1500">
                <a:latin typeface="Museo Sans Cyrl 700"/>
              </a:rPr>
              <a:t>позволяет</a:t>
            </a:r>
          </a:p>
          <a:p>
            <a:pPr defTabSz="912813">
              <a:defRPr/>
            </a:pPr>
            <a:r>
              <a:rPr lang="ru-RU" altLang="ru-RU" sz="1500">
                <a:latin typeface="Museo Sans Cyrl 700"/>
              </a:rPr>
              <a:t>подготовить отчетность контролируемых иностранных компаний (КИК) в соответствии с Налоговым Кодексом</a:t>
            </a:r>
            <a:endParaRPr lang="ru-RU" altLang="ru-RU" sz="1500" b="1">
              <a:latin typeface="Museo Sans Cyrl 700"/>
            </a:endParaRPr>
          </a:p>
        </p:txBody>
      </p:sp>
      <p:pic>
        <p:nvPicPr>
          <p:cNvPr id="72706" name="Picture 21" descr="свод осовобждений КИК"/>
          <p:cNvPicPr>
            <a:picLocks noChangeAspect="1" noChangeArrowheads="1"/>
          </p:cNvPicPr>
          <p:nvPr/>
        </p:nvPicPr>
        <p:blipFill>
          <a:blip r:embed="rId3"/>
          <a:srcRect/>
          <a:stretch>
            <a:fillRect/>
          </a:stretch>
        </p:blipFill>
        <p:spPr bwMode="auto">
          <a:xfrm>
            <a:off x="514350" y="1628775"/>
            <a:ext cx="4994275" cy="4419600"/>
          </a:xfrm>
          <a:prstGeom prst="rect">
            <a:avLst/>
          </a:prstGeom>
          <a:noFill/>
          <a:ln w="9525">
            <a:noFill/>
            <a:miter lim="800000"/>
            <a:headEnd/>
            <a:tailEnd/>
          </a:ln>
        </p:spPr>
      </p:pic>
      <p:sp>
        <p:nvSpPr>
          <p:cNvPr id="16" name="Прямоугольник с двумя вырезанными противолежащими углами 15"/>
          <p:cNvSpPr/>
          <p:nvPr/>
        </p:nvSpPr>
        <p:spPr bwMode="auto">
          <a:xfrm>
            <a:off x="6011863" y="3306763"/>
            <a:ext cx="2773362"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buClr>
                <a:srgbClr val="C00000"/>
              </a:buClr>
              <a:defRPr/>
            </a:pPr>
            <a:r>
              <a:rPr lang="ru-RU" sz="1200" dirty="0"/>
              <a:t>Формировать сводный отчет об освобождениях по всем КИКам</a:t>
            </a:r>
          </a:p>
        </p:txBody>
      </p:sp>
      <p:sp>
        <p:nvSpPr>
          <p:cNvPr id="17" name="Прямоугольник с двумя вырезанными противолежащими углами 16"/>
          <p:cNvSpPr/>
          <p:nvPr/>
        </p:nvSpPr>
        <p:spPr bwMode="auto">
          <a:xfrm>
            <a:off x="6011863" y="4437063"/>
            <a:ext cx="2774950"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buClr>
                <a:srgbClr val="C00000"/>
              </a:buClr>
              <a:defRPr/>
            </a:pPr>
            <a:r>
              <a:rPr lang="ru-RU" sz="1200" dirty="0"/>
              <a:t>Проводить автоматический расчет показателей</a:t>
            </a:r>
            <a:r>
              <a:rPr lang="en-US" sz="1200" dirty="0"/>
              <a:t> </a:t>
            </a:r>
            <a:r>
              <a:rPr lang="ru-RU" sz="1200" dirty="0"/>
              <a:t>налоговой декларации в отношении КИК</a:t>
            </a:r>
          </a:p>
        </p:txBody>
      </p:sp>
      <p:sp>
        <p:nvSpPr>
          <p:cNvPr id="18" name="Прямоугольник с двумя вырезанными противолежащими углами 17"/>
          <p:cNvSpPr/>
          <p:nvPr/>
        </p:nvSpPr>
        <p:spPr bwMode="auto">
          <a:xfrm>
            <a:off x="6013450" y="5548313"/>
            <a:ext cx="2773363"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buClr>
                <a:srgbClr val="C00000"/>
              </a:buClr>
              <a:defRPr/>
            </a:pPr>
            <a:r>
              <a:rPr lang="ru-RU" sz="1200" dirty="0"/>
              <a:t>Проводить планирование налоговой нагрузки по КИКу</a:t>
            </a:r>
          </a:p>
        </p:txBody>
      </p:sp>
      <p:cxnSp>
        <p:nvCxnSpPr>
          <p:cNvPr id="72710" name="Соединительная линия уступом 26"/>
          <p:cNvCxnSpPr>
            <a:cxnSpLocks noChangeShapeType="1"/>
            <a:stCxn id="16" idx="3"/>
            <a:endCxn id="212999" idx="2"/>
          </p:cNvCxnSpPr>
          <p:nvPr/>
        </p:nvCxnSpPr>
        <p:spPr bwMode="auto">
          <a:xfrm rot="-5400000">
            <a:off x="7150100" y="3057526"/>
            <a:ext cx="498475" cy="0"/>
          </a:xfrm>
          <a:prstGeom prst="straightConnector1">
            <a:avLst/>
          </a:prstGeom>
          <a:noFill/>
          <a:ln w="25400" algn="ctr">
            <a:solidFill>
              <a:srgbClr val="FF7547"/>
            </a:solidFill>
            <a:round/>
            <a:headEnd type="triangle" w="med" len="med"/>
            <a:tailEnd/>
          </a:ln>
        </p:spPr>
      </p:cxnSp>
      <p:cxnSp>
        <p:nvCxnSpPr>
          <p:cNvPr id="30" name="Соединительная линия уступом 29"/>
          <p:cNvCxnSpPr>
            <a:stCxn id="17" idx="3"/>
            <a:endCxn id="16" idx="1"/>
          </p:cNvCxnSpPr>
          <p:nvPr/>
        </p:nvCxnSpPr>
        <p:spPr bwMode="auto">
          <a:xfrm rot="16200000" flipV="1">
            <a:off x="7193756" y="4231482"/>
            <a:ext cx="411163" cy="0"/>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33" name="Соединительная линия уступом 32"/>
          <p:cNvCxnSpPr>
            <a:stCxn id="18" idx="3"/>
            <a:endCxn id="17" idx="1"/>
          </p:cNvCxnSpPr>
          <p:nvPr/>
        </p:nvCxnSpPr>
        <p:spPr bwMode="auto">
          <a:xfrm rot="16200000" flipV="1">
            <a:off x="7204075" y="5353051"/>
            <a:ext cx="390525" cy="0"/>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72713" name="Rectangle 8"/>
          <p:cNvSpPr txBox="1">
            <a:spLocks noChangeArrowheads="1"/>
          </p:cNvSpPr>
          <p:nvPr/>
        </p:nvSpPr>
        <p:spPr bwMode="auto">
          <a:xfrm>
            <a:off x="1692275" y="152400"/>
            <a:ext cx="7200900" cy="1081088"/>
          </a:xfrm>
          <a:prstGeom prst="rect">
            <a:avLst/>
          </a:prstGeom>
          <a:noFill/>
          <a:ln w="9525">
            <a:noFill/>
            <a:miter lim="800000"/>
            <a:headEnd/>
            <a:tailEnd/>
          </a:ln>
        </p:spPr>
        <p:txBody>
          <a:bodyPr/>
          <a:lstStyle/>
          <a:p>
            <a:pPr>
              <a:lnSpc>
                <a:spcPct val="90000"/>
              </a:lnSpc>
            </a:pPr>
            <a:endParaRPr lang="ru-RU" altLang="ru-RU" b="1">
              <a:solidFill>
                <a:schemeClr val="tx2"/>
              </a:solidFill>
            </a:endParaRPr>
          </a:p>
          <a:p>
            <a:pPr>
              <a:lnSpc>
                <a:spcPct val="90000"/>
              </a:lnSpc>
            </a:pPr>
            <a:r>
              <a:rPr lang="ru-RU" altLang="ru-RU" b="1">
                <a:solidFill>
                  <a:schemeClr val="tx2"/>
                </a:solidFill>
              </a:rPr>
              <a:t>Отчетность по КИК в «1С:Управлении холдингом»</a:t>
            </a:r>
          </a:p>
        </p:txBody>
      </p:sp>
      <p:pic>
        <p:nvPicPr>
          <p:cNvPr id="11" name="Picture 3" descr="F:\Новая папка (5)\image70.png"/>
          <p:cNvPicPr>
            <a:picLocks noChangeAspect="1" noChangeArrowheads="1"/>
          </p:cNvPicPr>
          <p:nvPr/>
        </p:nvPicPr>
        <p:blipFill>
          <a:blip r:embed="rId4"/>
          <a:srcRect/>
          <a:stretch>
            <a:fillRect/>
          </a:stretch>
        </p:blipFill>
        <p:spPr bwMode="auto">
          <a:xfrm>
            <a:off x="255588" y="1328738"/>
            <a:ext cx="5511800" cy="5413375"/>
          </a:xfrm>
          <a:prstGeom prst="rect">
            <a:avLst/>
          </a:prstGeom>
          <a:noFill/>
        </p:spPr>
      </p:pic>
      <p:sp>
        <p:nvSpPr>
          <p:cNvPr id="15" name="Номер слайда 3"/>
          <p:cNvSpPr txBox="1">
            <a:spLocks noGrp="1"/>
          </p:cNvSpPr>
          <p:nvPr/>
        </p:nvSpPr>
        <p:spPr bwMode="auto">
          <a:xfrm>
            <a:off x="8243888" y="6597650"/>
            <a:ext cx="766762" cy="260350"/>
          </a:xfrm>
          <a:prstGeom prst="rect">
            <a:avLst/>
          </a:prstGeom>
          <a:noFill/>
          <a:extLst/>
        </p:spPr>
        <p:txBody>
          <a:bodyPr/>
          <a:lstStyle/>
          <a:p>
            <a:pPr algn="r">
              <a:defRPr/>
            </a:pPr>
            <a:fld id="{3CE82F4A-D946-4EC0-93BC-34F5CDE1A8ED}" type="slidenum">
              <a:rPr lang="ru-RU" altLang="ru-RU" sz="1000" b="1">
                <a:solidFill>
                  <a:srgbClr val="D20000"/>
                </a:solidFill>
                <a:cs typeface="+mn-cs"/>
              </a:rPr>
              <a:pPr algn="r">
                <a:defRPr/>
              </a:pPr>
              <a:t>20</a:t>
            </a:fld>
            <a:endParaRPr lang="ru-RU" altLang="ru-RU" sz="1000" b="1" dirty="0">
              <a:solidFill>
                <a:srgbClr val="D20000"/>
              </a:solidFill>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Рисунок 3"/>
          <p:cNvPicPr>
            <a:picLocks noChangeAspect="1"/>
          </p:cNvPicPr>
          <p:nvPr/>
        </p:nvPicPr>
        <p:blipFill>
          <a:blip r:embed="rId3"/>
          <a:srcRect/>
          <a:stretch>
            <a:fillRect/>
          </a:stretch>
        </p:blipFill>
        <p:spPr bwMode="auto">
          <a:xfrm>
            <a:off x="179388" y="1341438"/>
            <a:ext cx="7632700" cy="5359400"/>
          </a:xfrm>
          <a:prstGeom prst="rect">
            <a:avLst/>
          </a:prstGeom>
          <a:noFill/>
          <a:ln w="9525">
            <a:noFill/>
            <a:miter lim="800000"/>
            <a:headEnd/>
            <a:tailEnd/>
          </a:ln>
        </p:spPr>
      </p:pic>
      <p:sp>
        <p:nvSpPr>
          <p:cNvPr id="74754" name="Заголовок 1"/>
          <p:cNvSpPr>
            <a:spLocks noGrp="1"/>
          </p:cNvSpPr>
          <p:nvPr>
            <p:ph type="title"/>
          </p:nvPr>
        </p:nvSpPr>
        <p:spPr>
          <a:xfrm>
            <a:off x="1692275" y="152400"/>
            <a:ext cx="6767513" cy="1081088"/>
          </a:xfrm>
        </p:spPr>
        <p:txBody>
          <a:bodyPr/>
          <a:lstStyle/>
          <a:p>
            <a:r>
              <a:rPr lang="ru-RU" altLang="en-US" smtClean="0"/>
              <a:t>Консолидация данных: периметр консолидации </a:t>
            </a:r>
            <a:r>
              <a:rPr lang="en-US" altLang="en-US" smtClean="0"/>
              <a:t/>
            </a:r>
            <a:br>
              <a:rPr lang="en-US" altLang="en-US" smtClean="0"/>
            </a:br>
            <a:r>
              <a:rPr lang="ru-RU" altLang="en-US" smtClean="0"/>
              <a:t>и его изменение</a:t>
            </a:r>
            <a:endParaRPr lang="ru-RU" smtClean="0"/>
          </a:p>
        </p:txBody>
      </p:sp>
      <p:grpSp>
        <p:nvGrpSpPr>
          <p:cNvPr id="74755" name="Группа 2"/>
          <p:cNvGrpSpPr>
            <a:grpSpLocks/>
          </p:cNvGrpSpPr>
          <p:nvPr/>
        </p:nvGrpSpPr>
        <p:grpSpPr bwMode="auto">
          <a:xfrm>
            <a:off x="6948488" y="4437063"/>
            <a:ext cx="1944687" cy="1800225"/>
            <a:chOff x="903703" y="1965556"/>
            <a:chExt cx="3092232" cy="1391436"/>
          </a:xfrm>
        </p:grpSpPr>
        <p:sp>
          <p:nvSpPr>
            <p:cNvPr id="6" name="Прямоугольник 5"/>
            <p:cNvSpPr/>
            <p:nvPr/>
          </p:nvSpPr>
          <p:spPr bwMode="auto">
            <a:xfrm>
              <a:off x="933994" y="2033041"/>
              <a:ext cx="3061941" cy="1323951"/>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lvl="1"/>
              <a:r>
                <a:rPr lang="ru-RU" sz="1200">
                  <a:solidFill>
                    <a:schemeClr val="tx1"/>
                  </a:solidFill>
                  <a:cs typeface="Arial" charset="0"/>
                </a:rPr>
                <a:t>В 1С:УХ поддерживается консолидация периметра компаний, включающего элементы косвенного </a:t>
              </a:r>
              <a:r>
                <a:rPr lang="en-US" sz="1200">
                  <a:solidFill>
                    <a:schemeClr val="tx1"/>
                  </a:solidFill>
                  <a:cs typeface="Arial" charset="0"/>
                </a:rPr>
                <a:t/>
              </a:r>
              <a:br>
                <a:rPr lang="en-US" sz="1200">
                  <a:solidFill>
                    <a:schemeClr val="tx1"/>
                  </a:solidFill>
                  <a:cs typeface="Arial" charset="0"/>
                </a:rPr>
              </a:br>
              <a:r>
                <a:rPr lang="ru-RU" sz="1200">
                  <a:solidFill>
                    <a:schemeClr val="tx1"/>
                  </a:solidFill>
                  <a:cs typeface="Arial" charset="0"/>
                </a:rPr>
                <a:t>и перекрестного владения</a:t>
              </a:r>
              <a:endParaRPr lang="ru-RU" altLang="ru-RU" sz="1200">
                <a:solidFill>
                  <a:schemeClr val="tx1"/>
                </a:solidFill>
                <a:cs typeface="Arial" charset="0"/>
              </a:endParaRPr>
            </a:p>
          </p:txBody>
        </p:sp>
        <p:pic>
          <p:nvPicPr>
            <p:cNvPr id="8" name="Picture 29"/>
            <p:cNvPicPr>
              <a:picLocks noChangeAspect="1" noChangeArrowheads="1"/>
            </p:cNvPicPr>
            <p:nvPr/>
          </p:nvPicPr>
          <p:blipFill>
            <a:blip r:embed="rId4"/>
            <a:srcRect/>
            <a:stretch>
              <a:fillRect/>
            </a:stretch>
          </p:blipFill>
          <p:spPr bwMode="auto">
            <a:xfrm>
              <a:off x="895524" y="1961482"/>
              <a:ext cx="474967" cy="263857"/>
            </a:xfrm>
            <a:prstGeom prst="rect">
              <a:avLst/>
            </a:prstGeom>
            <a:noFill/>
          </p:spPr>
        </p:pic>
      </p:grpSp>
      <p:sp>
        <p:nvSpPr>
          <p:cNvPr id="10" name="Прямоугольник 9"/>
          <p:cNvSpPr/>
          <p:nvPr/>
        </p:nvSpPr>
        <p:spPr bwMode="auto">
          <a:xfrm>
            <a:off x="5867400" y="1501775"/>
            <a:ext cx="3025775" cy="903288"/>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r>
              <a:rPr lang="ru-RU" sz="1200">
                <a:solidFill>
                  <a:schemeClr val="tx1"/>
                </a:solidFill>
                <a:cs typeface="Arial" charset="0"/>
              </a:rPr>
              <a:t>Документы по приобретению </a:t>
            </a:r>
            <a:r>
              <a:rPr lang="en-US" sz="1200">
                <a:solidFill>
                  <a:schemeClr val="tx1"/>
                </a:solidFill>
                <a:cs typeface="Arial" charset="0"/>
              </a:rPr>
              <a:t/>
            </a:r>
            <a:br>
              <a:rPr lang="en-US" sz="1200">
                <a:solidFill>
                  <a:schemeClr val="tx1"/>
                </a:solidFill>
                <a:cs typeface="Arial" charset="0"/>
              </a:rPr>
            </a:br>
            <a:r>
              <a:rPr lang="ru-RU" sz="1200">
                <a:solidFill>
                  <a:schemeClr val="tx1"/>
                </a:solidFill>
                <a:cs typeface="Arial" charset="0"/>
              </a:rPr>
              <a:t>и выбытию инвестиций позволяют вводить в систему информацию </a:t>
            </a:r>
            <a:r>
              <a:rPr lang="en-US" sz="1200">
                <a:solidFill>
                  <a:schemeClr val="tx1"/>
                </a:solidFill>
                <a:cs typeface="Arial" charset="0"/>
              </a:rPr>
              <a:t/>
            </a:r>
            <a:br>
              <a:rPr lang="en-US" sz="1200">
                <a:solidFill>
                  <a:schemeClr val="tx1"/>
                </a:solidFill>
                <a:cs typeface="Arial" charset="0"/>
              </a:rPr>
            </a:br>
            <a:r>
              <a:rPr lang="ru-RU" sz="1200">
                <a:solidFill>
                  <a:schemeClr val="tx1"/>
                </a:solidFill>
                <a:cs typeface="Arial" charset="0"/>
              </a:rPr>
              <a:t>об изменениях в периметре группы</a:t>
            </a:r>
          </a:p>
        </p:txBody>
      </p:sp>
      <p:grpSp>
        <p:nvGrpSpPr>
          <p:cNvPr id="74757" name="Группа 11"/>
          <p:cNvGrpSpPr>
            <a:grpSpLocks/>
          </p:cNvGrpSpPr>
          <p:nvPr/>
        </p:nvGrpSpPr>
        <p:grpSpPr bwMode="auto">
          <a:xfrm>
            <a:off x="323850" y="2492375"/>
            <a:ext cx="8569325" cy="2965450"/>
            <a:chOff x="903706" y="-1438301"/>
            <a:chExt cx="8568952" cy="3657272"/>
          </a:xfrm>
        </p:grpSpPr>
        <p:sp>
          <p:nvSpPr>
            <p:cNvPr id="13" name="Прямоугольник 12"/>
            <p:cNvSpPr/>
            <p:nvPr/>
          </p:nvSpPr>
          <p:spPr bwMode="auto">
            <a:xfrm>
              <a:off x="6448603" y="-1438301"/>
              <a:ext cx="3024055" cy="620640"/>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r>
                <a:rPr lang="ru-RU" sz="1200">
                  <a:solidFill>
                    <a:schemeClr val="tx1"/>
                  </a:solidFill>
                  <a:cs typeface="Arial" charset="0"/>
                </a:rPr>
                <a:t>Автоматизированы поправки </a:t>
              </a:r>
              <a:r>
                <a:rPr lang="en-US" sz="1200">
                  <a:solidFill>
                    <a:schemeClr val="tx1"/>
                  </a:solidFill>
                  <a:cs typeface="Arial" charset="0"/>
                </a:rPr>
                <a:t/>
              </a:r>
              <a:br>
                <a:rPr lang="en-US" sz="1200">
                  <a:solidFill>
                    <a:schemeClr val="tx1"/>
                  </a:solidFill>
                  <a:cs typeface="Arial" charset="0"/>
                </a:rPr>
              </a:br>
              <a:r>
                <a:rPr lang="ru-RU" sz="1200">
                  <a:solidFill>
                    <a:schemeClr val="tx1"/>
                  </a:solidFill>
                  <a:cs typeface="Arial" charset="0"/>
                </a:rPr>
                <a:t>по приобретению и выбытию бизнеса</a:t>
              </a:r>
              <a:endParaRPr lang="ru-RU" altLang="ru-RU" sz="1200">
                <a:solidFill>
                  <a:schemeClr val="tx1"/>
                </a:solidFill>
                <a:cs typeface="Arial" charset="0"/>
              </a:endParaRPr>
            </a:p>
          </p:txBody>
        </p:sp>
        <p:pic>
          <p:nvPicPr>
            <p:cNvPr id="14" name="Picture 29"/>
            <p:cNvPicPr>
              <a:picLocks noChangeAspect="1" noChangeArrowheads="1"/>
            </p:cNvPicPr>
            <p:nvPr/>
          </p:nvPicPr>
          <p:blipFill>
            <a:blip r:embed="rId5"/>
            <a:srcRect/>
            <a:stretch>
              <a:fillRect/>
            </a:stretch>
          </p:blipFill>
          <p:spPr bwMode="auto">
            <a:xfrm>
              <a:off x="896848" y="1855750"/>
              <a:ext cx="298691" cy="368390"/>
            </a:xfrm>
            <a:prstGeom prst="rect">
              <a:avLst/>
            </a:prstGeom>
            <a:noFill/>
          </p:spPr>
        </p:pic>
      </p:grpSp>
      <p:sp>
        <p:nvSpPr>
          <p:cNvPr id="15" name="Номер слайда 3"/>
          <p:cNvSpPr>
            <a:spLocks noGrp="1"/>
          </p:cNvSpPr>
          <p:nvPr>
            <p:ph type="sldNum" sz="quarter" idx="11"/>
          </p:nvPr>
        </p:nvSpPr>
        <p:spPr/>
        <p:txBody>
          <a:bodyPr/>
          <a:lstStyle/>
          <a:p>
            <a:pPr>
              <a:defRPr/>
            </a:pPr>
            <a:fld id="{10146B1D-1165-4787-8D31-65A7900996CC}" type="slidenum">
              <a:rPr lang="ru-RU" altLang="ru-RU" smtClean="0"/>
              <a:pPr>
                <a:defRPr/>
              </a:pPr>
              <a:t>21</a:t>
            </a:fld>
            <a:endParaRPr lang="ru-RU" alt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ChangeArrowheads="1"/>
          </p:cNvSpPr>
          <p:nvPr/>
        </p:nvSpPr>
        <p:spPr bwMode="auto">
          <a:xfrm>
            <a:off x="2484438" y="4340225"/>
            <a:ext cx="4068762" cy="457200"/>
          </a:xfrm>
          <a:prstGeom prst="rect">
            <a:avLst/>
          </a:prstGeom>
          <a:noFill/>
          <a:ln w="9525">
            <a:noFill/>
            <a:miter lim="800000"/>
            <a:headEnd/>
            <a:tailEnd/>
          </a:ln>
        </p:spPr>
        <p:txBody>
          <a:bodyPr>
            <a:spAutoFit/>
          </a:bodyPr>
          <a:lstStyle/>
          <a:p>
            <a:pPr eaLnBrk="0" hangingPunct="0">
              <a:spcBef>
                <a:spcPct val="20000"/>
              </a:spcBef>
              <a:spcAft>
                <a:spcPct val="50000"/>
              </a:spcAft>
              <a:buClr>
                <a:srgbClr val="CC0000"/>
              </a:buClr>
              <a:buSzPct val="60000"/>
              <a:buFont typeface="Wingdings" pitchFamily="2" charset="2"/>
              <a:buNone/>
            </a:pPr>
            <a:r>
              <a:rPr lang="ru-RU" sz="2400" b="1">
                <a:solidFill>
                  <a:srgbClr val="C00000"/>
                </a:solidFill>
              </a:rPr>
              <a:t>Спасибо за внимание!</a:t>
            </a:r>
            <a:endParaRPr lang="ru-RU" altLang="ru-RU" sz="2400">
              <a:solidFill>
                <a:srgbClr val="C00000"/>
              </a:solidFill>
            </a:endParaRPr>
          </a:p>
        </p:txBody>
      </p:sp>
      <p:sp>
        <p:nvSpPr>
          <p:cNvPr id="9" name="Rectangle 10"/>
          <p:cNvSpPr>
            <a:spLocks noChangeArrowheads="1"/>
          </p:cNvSpPr>
          <p:nvPr/>
        </p:nvSpPr>
        <p:spPr bwMode="auto">
          <a:xfrm>
            <a:off x="7524750" y="5445125"/>
            <a:ext cx="1168400" cy="625475"/>
          </a:xfrm>
          <a:prstGeom prst="rect">
            <a:avLst/>
          </a:prstGeom>
          <a:noFill/>
          <a:ln w="44450" algn="ctr">
            <a:noFill/>
            <a:miter lim="800000"/>
            <a:headEnd/>
            <a:tailEnd/>
          </a:ln>
          <a:effectLst/>
        </p:spPr>
        <p:txBody>
          <a:bodyPr wrap="none">
            <a:spAutoFit/>
          </a:bodyPr>
          <a:lstStyle/>
          <a:p>
            <a:pPr algn="r" eaLnBrk="0" hangingPunct="0">
              <a:lnSpc>
                <a:spcPct val="110000"/>
              </a:lnSpc>
              <a:spcBef>
                <a:spcPct val="50000"/>
              </a:spcBef>
              <a:defRPr/>
            </a:pPr>
            <a:r>
              <a:rPr lang="ru-RU" altLang="ru-RU" sz="1400" b="1">
                <a:solidFill>
                  <a:srgbClr val="CC3300"/>
                </a:solidFill>
              </a:rPr>
              <a:t>Докладчик</a:t>
            </a:r>
            <a:br>
              <a:rPr lang="ru-RU" altLang="ru-RU" sz="1400" b="1">
                <a:solidFill>
                  <a:srgbClr val="CC3300"/>
                </a:solidFill>
              </a:rPr>
            </a:br>
            <a:r>
              <a:rPr lang="ru-RU" altLang="ru-RU" sz="1400" b="1">
                <a:solidFill>
                  <a:srgbClr val="CC3300"/>
                </a:solidFill>
              </a:rPr>
              <a:t>Должность</a:t>
            </a:r>
            <a:endParaRPr lang="ru-RU" altLang="ru-RU"/>
          </a:p>
        </p:txBody>
      </p:sp>
      <p:sp>
        <p:nvSpPr>
          <p:cNvPr id="10" name="Text Box 11"/>
          <p:cNvSpPr txBox="1">
            <a:spLocks noChangeArrowheads="1"/>
          </p:cNvSpPr>
          <p:nvPr/>
        </p:nvSpPr>
        <p:spPr bwMode="auto">
          <a:xfrm>
            <a:off x="1619250" y="333375"/>
            <a:ext cx="4249738" cy="360363"/>
          </a:xfrm>
          <a:prstGeom prst="rect">
            <a:avLst/>
          </a:prstGeom>
          <a:noFill/>
          <a:ln w="12699">
            <a:noFill/>
            <a:miter lim="800000"/>
            <a:headEnd type="none" w="sm" len="sm"/>
            <a:tailEnd type="none" w="sm" len="sm"/>
          </a:ln>
          <a:effectLst/>
        </p:spPr>
        <p:txBody>
          <a:bodyPr>
            <a:spAutoFit/>
          </a:bodyPr>
          <a:lstStyle/>
          <a:p>
            <a:pPr algn="ctr" eaLnBrk="0" hangingPunct="0">
              <a:lnSpc>
                <a:spcPct val="110000"/>
              </a:lnSpc>
              <a:spcBef>
                <a:spcPct val="50000"/>
              </a:spcBef>
              <a:defRPr/>
            </a:pPr>
            <a:r>
              <a:rPr lang="ru-RU" altLang="ru-RU" sz="1600" b="1">
                <a:solidFill>
                  <a:srgbClr val="D9241C"/>
                </a:solidFill>
              </a:rPr>
              <a:t>Дата и место проведения мероприятия</a:t>
            </a:r>
            <a:endParaRPr lang="ru-RU" altLang="ru-RU"/>
          </a:p>
        </p:txBody>
      </p:sp>
      <p:sp>
        <p:nvSpPr>
          <p:cNvPr id="76805" name="Rectangle 3"/>
          <p:cNvSpPr>
            <a:spLocks noChangeArrowheads="1"/>
          </p:cNvSpPr>
          <p:nvPr/>
        </p:nvSpPr>
        <p:spPr bwMode="auto">
          <a:xfrm>
            <a:off x="2266950" y="1989138"/>
            <a:ext cx="4608513" cy="822325"/>
          </a:xfrm>
          <a:prstGeom prst="rect">
            <a:avLst/>
          </a:prstGeom>
          <a:noFill/>
          <a:ln w="9525">
            <a:noFill/>
            <a:miter lim="800000"/>
            <a:headEnd/>
            <a:tailEnd/>
          </a:ln>
        </p:spPr>
        <p:txBody>
          <a:bodyPr>
            <a:spAutoFit/>
          </a:bodyPr>
          <a:lstStyle/>
          <a:p>
            <a:pPr eaLnBrk="0" hangingPunct="0">
              <a:spcBef>
                <a:spcPct val="20000"/>
              </a:spcBef>
              <a:spcAft>
                <a:spcPct val="50000"/>
              </a:spcAft>
              <a:buClr>
                <a:srgbClr val="CC0000"/>
              </a:buClr>
              <a:buSzPct val="60000"/>
              <a:buFont typeface="Wingdings" pitchFamily="2" charset="2"/>
              <a:buNone/>
            </a:pPr>
            <a:r>
              <a:rPr lang="ru-RU" sz="2400" b="1">
                <a:solidFill>
                  <a:srgbClr val="C00000"/>
                </a:solidFill>
              </a:rPr>
              <a:t>1С:Бухгалтерия 8</a:t>
            </a:r>
            <a:r>
              <a:rPr lang="en-US" sz="2400" b="1">
                <a:solidFill>
                  <a:srgbClr val="C00000"/>
                </a:solidFill>
              </a:rPr>
              <a:t> </a:t>
            </a:r>
            <a:r>
              <a:rPr lang="ru-RU" sz="2400" b="1">
                <a:solidFill>
                  <a:srgbClr val="C00000"/>
                </a:solidFill>
              </a:rPr>
              <a:t>КОРП МСФО </a:t>
            </a:r>
            <a:r>
              <a:rPr lang="en-US" sz="2400" b="1">
                <a:solidFill>
                  <a:srgbClr val="C00000"/>
                </a:solidFill>
              </a:rPr>
              <a:t>–</a:t>
            </a:r>
            <a:r>
              <a:rPr lang="ru-RU" sz="2400" b="1">
                <a:solidFill>
                  <a:srgbClr val="C00000"/>
                </a:solidFill>
              </a:rPr>
              <a:t> доступно и всерьез!</a:t>
            </a:r>
            <a:endParaRPr lang="ru-RU" altLang="ru-RU" sz="2400">
              <a:solidFill>
                <a:srgbClr val="C00000"/>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Новое решение «1C:Бухгалтерия КОРП МСФО»</a:t>
            </a:r>
          </a:p>
        </p:txBody>
      </p:sp>
      <p:sp>
        <p:nvSpPr>
          <p:cNvPr id="21" name="Прямоугольник с двумя вырезанными противолежащими углами 20"/>
          <p:cNvSpPr/>
          <p:nvPr/>
        </p:nvSpPr>
        <p:spPr bwMode="auto">
          <a:xfrm>
            <a:off x="3254375" y="1268413"/>
            <a:ext cx="2097088"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Параллельный учет ОС, НКС, НМА, РБП, Запасов</a:t>
            </a:r>
          </a:p>
        </p:txBody>
      </p:sp>
      <p:sp>
        <p:nvSpPr>
          <p:cNvPr id="24" name="Прямоугольник с двумя вырезанными противолежащими углами 23"/>
          <p:cNvSpPr/>
          <p:nvPr/>
        </p:nvSpPr>
        <p:spPr bwMode="auto">
          <a:xfrm>
            <a:off x="755650" y="2084388"/>
            <a:ext cx="2030413"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Параллельный учет финансовых инструментов и лизинга</a:t>
            </a:r>
          </a:p>
        </p:txBody>
      </p:sp>
      <p:sp>
        <p:nvSpPr>
          <p:cNvPr id="25" name="Прямоугольник с двумя вырезанными противолежащими углами 24"/>
          <p:cNvSpPr/>
          <p:nvPr/>
        </p:nvSpPr>
        <p:spPr bwMode="auto">
          <a:xfrm>
            <a:off x="6335713" y="3381375"/>
            <a:ext cx="2030412" cy="719138"/>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Пересчет отложенных налогов</a:t>
            </a:r>
          </a:p>
        </p:txBody>
      </p:sp>
      <p:sp>
        <p:nvSpPr>
          <p:cNvPr id="38" name="Прямоугольник с двумя вырезанными противолежащими углами 37"/>
          <p:cNvSpPr/>
          <p:nvPr/>
        </p:nvSpPr>
        <p:spPr bwMode="auto">
          <a:xfrm>
            <a:off x="755650" y="3500438"/>
            <a:ext cx="2030413"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Независимый от РСБУ механизм переоценки валют</a:t>
            </a:r>
          </a:p>
        </p:txBody>
      </p:sp>
      <p:sp>
        <p:nvSpPr>
          <p:cNvPr id="39" name="Прямоугольник с двумя вырезанными противолежащими углами 38"/>
          <p:cNvSpPr/>
          <p:nvPr/>
        </p:nvSpPr>
        <p:spPr bwMode="auto">
          <a:xfrm>
            <a:off x="1042988" y="4797425"/>
            <a:ext cx="2032000" cy="719138"/>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Независимый от РСБУ механизм закрытия счетов</a:t>
            </a:r>
          </a:p>
        </p:txBody>
      </p:sp>
      <p:sp>
        <p:nvSpPr>
          <p:cNvPr id="40" name="Прямоугольник с двумя вырезанными противолежащими углами 39"/>
          <p:cNvSpPr/>
          <p:nvPr/>
        </p:nvSpPr>
        <p:spPr bwMode="auto">
          <a:xfrm>
            <a:off x="3517900" y="5527675"/>
            <a:ext cx="2032000"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Конструктор отчетных форм</a:t>
            </a:r>
          </a:p>
        </p:txBody>
      </p:sp>
      <p:sp>
        <p:nvSpPr>
          <p:cNvPr id="41" name="Прямоугольник с двумя вырезанными противолежащими углами 40"/>
          <p:cNvSpPr/>
          <p:nvPr/>
        </p:nvSpPr>
        <p:spPr bwMode="auto">
          <a:xfrm>
            <a:off x="5816600" y="1989138"/>
            <a:ext cx="2030413"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Портал начислений </a:t>
            </a:r>
            <a:r>
              <a:rPr lang="en-US" sz="1200" dirty="0"/>
              <a:t>(accruals)</a:t>
            </a:r>
            <a:endParaRPr lang="ru-RU" sz="1200" dirty="0"/>
          </a:p>
        </p:txBody>
      </p:sp>
      <p:sp>
        <p:nvSpPr>
          <p:cNvPr id="44" name="Прямоугольник с двумя вырезанными противолежащими углами 43"/>
          <p:cNvSpPr/>
          <p:nvPr/>
        </p:nvSpPr>
        <p:spPr bwMode="auto">
          <a:xfrm>
            <a:off x="5857875" y="4789488"/>
            <a:ext cx="2097088"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Трансформационная таблица и проверочные отчеты</a:t>
            </a:r>
          </a:p>
        </p:txBody>
      </p:sp>
      <p:sp>
        <p:nvSpPr>
          <p:cNvPr id="49" name="Номер слайда 3"/>
          <p:cNvSpPr>
            <a:spLocks noGrp="1"/>
          </p:cNvSpPr>
          <p:nvPr>
            <p:ph type="sldNum" sz="quarter" idx="11"/>
          </p:nvPr>
        </p:nvSpPr>
        <p:spPr/>
        <p:txBody>
          <a:bodyPr/>
          <a:lstStyle/>
          <a:p>
            <a:pPr>
              <a:defRPr/>
            </a:pPr>
            <a:fld id="{49A4E34B-C4F2-46DB-97F6-DAF79993AAD8}" type="slidenum">
              <a:rPr lang="ru-RU" altLang="ru-RU" smtClean="0"/>
              <a:pPr>
                <a:defRPr/>
              </a:pPr>
              <a:t>3</a:t>
            </a:fld>
            <a:endParaRPr lang="ru-RU" altLang="ru-RU" dirty="0"/>
          </a:p>
        </p:txBody>
      </p:sp>
      <p:sp>
        <p:nvSpPr>
          <p:cNvPr id="20" name="Овал 19"/>
          <p:cNvSpPr/>
          <p:nvPr/>
        </p:nvSpPr>
        <p:spPr bwMode="auto">
          <a:xfrm>
            <a:off x="3316953" y="2552720"/>
            <a:ext cx="2433612" cy="2377061"/>
          </a:xfrm>
          <a:prstGeom prst="ellipse">
            <a:avLst/>
          </a:prstGeom>
          <a:solidFill>
            <a:schemeClr val="accent5">
              <a:lumMod val="90000"/>
            </a:schemeClr>
          </a:solidFill>
          <a:ln w="44450" cap="flat" cmpd="sng" algn="ctr">
            <a:solidFill>
              <a:schemeClr val="tx2">
                <a:lumMod val="20000"/>
                <a:lumOff val="80000"/>
              </a:schemeClr>
            </a:solidFill>
            <a:prstDash val="solid"/>
            <a:round/>
            <a:headEnd type="none" w="med" len="med"/>
            <a:tailEnd type="none" w="med" len="med"/>
          </a:ln>
          <a:effectLst/>
          <a:scene3d>
            <a:camera prst="orthographicFront"/>
            <a:lightRig rig="threePt" dir="t"/>
          </a:scene3d>
          <a:sp3d extrusionH="419100">
            <a:bevelB/>
            <a:extrusionClr>
              <a:srgbClr val="C00000"/>
            </a:extrusionClr>
          </a:sp3d>
          <a:extLst/>
        </p:spPr>
        <p:txBody>
          <a:bodyPr wrap="none" anchor="ctr"/>
          <a:lstStyle/>
          <a:p>
            <a:pPr algn="ctr">
              <a:lnSpc>
                <a:spcPct val="110000"/>
              </a:lnSpc>
              <a:spcBef>
                <a:spcPct val="50000"/>
              </a:spcBef>
              <a:defRPr/>
            </a:pPr>
            <a:r>
              <a:rPr lang="ru-RU" sz="1800" b="1"/>
              <a:t>1С:БУХГАЛТЕРИЯ</a:t>
            </a:r>
          </a:p>
          <a:p>
            <a:pPr algn="ctr">
              <a:lnSpc>
                <a:spcPct val="110000"/>
              </a:lnSpc>
              <a:spcBef>
                <a:spcPct val="50000"/>
              </a:spcBef>
              <a:defRPr/>
            </a:pPr>
            <a:r>
              <a:rPr lang="ru-RU" sz="1800" b="1"/>
              <a:t>КОРП МСФО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Облако 41"/>
          <p:cNvSpPr/>
          <p:nvPr/>
        </p:nvSpPr>
        <p:spPr bwMode="auto">
          <a:xfrm>
            <a:off x="3086100" y="990600"/>
            <a:ext cx="5942013" cy="5761038"/>
          </a:xfrm>
          <a:prstGeom prst="cloud">
            <a:avLst/>
          </a:prstGeom>
          <a:solidFill>
            <a:schemeClr val="accent1">
              <a:lumMod val="20000"/>
              <a:lumOff val="80000"/>
              <a:alpha val="50000"/>
            </a:schemeClr>
          </a:solidFill>
          <a:ln w="44450" cap="flat" cmpd="sng" algn="ctr">
            <a:no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p>
        </p:txBody>
      </p:sp>
      <p:sp>
        <p:nvSpPr>
          <p:cNvPr id="39938"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Непривычные для РСБУ учетные процедуры</a:t>
            </a:r>
          </a:p>
        </p:txBody>
      </p:sp>
      <p:sp>
        <p:nvSpPr>
          <p:cNvPr id="49" name="Номер слайда 3"/>
          <p:cNvSpPr>
            <a:spLocks noGrp="1"/>
          </p:cNvSpPr>
          <p:nvPr>
            <p:ph type="sldNum" sz="quarter" idx="11"/>
          </p:nvPr>
        </p:nvSpPr>
        <p:spPr/>
        <p:txBody>
          <a:bodyPr/>
          <a:lstStyle/>
          <a:p>
            <a:pPr>
              <a:defRPr/>
            </a:pPr>
            <a:fld id="{47A1DE00-7CF5-44D4-9D45-F02E14BAB28E}" type="slidenum">
              <a:rPr lang="ru-RU" altLang="ru-RU" smtClean="0"/>
              <a:pPr>
                <a:defRPr/>
              </a:pPr>
              <a:t>4</a:t>
            </a:fld>
            <a:endParaRPr lang="ru-RU" altLang="ru-RU" dirty="0"/>
          </a:p>
        </p:txBody>
      </p:sp>
      <p:grpSp>
        <p:nvGrpSpPr>
          <p:cNvPr id="39940" name="Группа 1"/>
          <p:cNvGrpSpPr>
            <a:grpSpLocks/>
          </p:cNvGrpSpPr>
          <p:nvPr/>
        </p:nvGrpSpPr>
        <p:grpSpPr bwMode="auto">
          <a:xfrm>
            <a:off x="3643313" y="5046663"/>
            <a:ext cx="677862" cy="341312"/>
            <a:chOff x="5633938" y="1700501"/>
            <a:chExt cx="4103735" cy="1555080"/>
          </a:xfrm>
        </p:grpSpPr>
        <p:pic>
          <p:nvPicPr>
            <p:cNvPr id="39960"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39961"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9941" name="TextBox 30"/>
          <p:cNvSpPr txBox="1">
            <a:spLocks noChangeArrowheads="1"/>
          </p:cNvSpPr>
          <p:nvPr/>
        </p:nvSpPr>
        <p:spPr bwMode="auto">
          <a:xfrm>
            <a:off x="3228975" y="5375275"/>
            <a:ext cx="1582738" cy="276225"/>
          </a:xfrm>
          <a:prstGeom prst="rect">
            <a:avLst/>
          </a:prstGeom>
          <a:noFill/>
          <a:ln w="9525">
            <a:noFill/>
            <a:miter lim="800000"/>
            <a:headEnd/>
            <a:tailEnd/>
          </a:ln>
        </p:spPr>
        <p:txBody>
          <a:bodyPr>
            <a:spAutoFit/>
          </a:bodyPr>
          <a:lstStyle/>
          <a:p>
            <a:pPr algn="ctr"/>
            <a:r>
              <a:rPr lang="en-US" sz="1200"/>
              <a:t>IAS </a:t>
            </a:r>
            <a:r>
              <a:rPr lang="ru-RU" sz="1200"/>
              <a:t>39, </a:t>
            </a:r>
            <a:r>
              <a:rPr lang="en-US" sz="1200"/>
              <a:t>IFRS 9</a:t>
            </a:r>
            <a:endParaRPr lang="ru-RU" sz="1200"/>
          </a:p>
        </p:txBody>
      </p:sp>
      <p:sp>
        <p:nvSpPr>
          <p:cNvPr id="39942" name="TextBox 32"/>
          <p:cNvSpPr txBox="1">
            <a:spLocks noChangeArrowheads="1"/>
          </p:cNvSpPr>
          <p:nvPr/>
        </p:nvSpPr>
        <p:spPr bwMode="auto">
          <a:xfrm>
            <a:off x="3187700" y="3943350"/>
            <a:ext cx="1582738" cy="277813"/>
          </a:xfrm>
          <a:prstGeom prst="rect">
            <a:avLst/>
          </a:prstGeom>
          <a:noFill/>
          <a:ln w="9525">
            <a:noFill/>
            <a:miter lim="800000"/>
            <a:headEnd/>
            <a:tailEnd/>
          </a:ln>
        </p:spPr>
        <p:txBody>
          <a:bodyPr>
            <a:spAutoFit/>
          </a:bodyPr>
          <a:lstStyle/>
          <a:p>
            <a:pPr algn="ctr"/>
            <a:r>
              <a:rPr lang="en-US" sz="1200"/>
              <a:t>IAS 36</a:t>
            </a:r>
            <a:endParaRPr lang="ru-RU" sz="1200"/>
          </a:p>
        </p:txBody>
      </p:sp>
      <p:sp>
        <p:nvSpPr>
          <p:cNvPr id="39943" name="TextBox 34"/>
          <p:cNvSpPr txBox="1">
            <a:spLocks noChangeArrowheads="1"/>
          </p:cNvSpPr>
          <p:nvPr/>
        </p:nvSpPr>
        <p:spPr bwMode="auto">
          <a:xfrm>
            <a:off x="3192463" y="5583238"/>
            <a:ext cx="1582737" cy="276225"/>
          </a:xfrm>
          <a:prstGeom prst="rect">
            <a:avLst/>
          </a:prstGeom>
          <a:noFill/>
          <a:ln w="9525">
            <a:noFill/>
            <a:miter lim="800000"/>
            <a:headEnd/>
            <a:tailEnd/>
          </a:ln>
        </p:spPr>
        <p:txBody>
          <a:bodyPr>
            <a:spAutoFit/>
          </a:bodyPr>
          <a:lstStyle/>
          <a:p>
            <a:pPr algn="ctr"/>
            <a:r>
              <a:rPr lang="en-US" sz="1200"/>
              <a:t>IAS 17, IFRS 16</a:t>
            </a:r>
            <a:endParaRPr lang="ru-RU" sz="1200"/>
          </a:p>
        </p:txBody>
      </p:sp>
      <p:sp>
        <p:nvSpPr>
          <p:cNvPr id="39944" name="Прямоугольник 1"/>
          <p:cNvSpPr>
            <a:spLocks noChangeArrowheads="1"/>
          </p:cNvSpPr>
          <p:nvPr/>
        </p:nvSpPr>
        <p:spPr bwMode="auto">
          <a:xfrm>
            <a:off x="5148263" y="1514475"/>
            <a:ext cx="3527425" cy="1581150"/>
          </a:xfrm>
          <a:prstGeom prst="rect">
            <a:avLst/>
          </a:prstGeom>
          <a:noFill/>
          <a:ln w="9525">
            <a:noFill/>
            <a:miter lim="800000"/>
            <a:headEnd/>
            <a:tailEnd/>
          </a:ln>
        </p:spPr>
        <p:txBody>
          <a:bodyPr>
            <a:spAutoFit/>
          </a:bodyPr>
          <a:lstStyle/>
          <a:p>
            <a:r>
              <a:rPr lang="ru-RU" sz="1400"/>
              <a:t>Дисконтирование трудноприменимо для РСБУ из-за отсутствия практики формирования бизнес-планов, оценки инвестиционных проектов </a:t>
            </a:r>
            <a:r>
              <a:rPr lang="en-US" sz="1400"/>
              <a:t/>
            </a:r>
            <a:br>
              <a:rPr lang="en-US" sz="1400"/>
            </a:br>
            <a:r>
              <a:rPr lang="ru-RU" sz="1400"/>
              <a:t>и проведения иных расчетов, базирующихся на использовании дисконтированных оценок</a:t>
            </a:r>
          </a:p>
        </p:txBody>
      </p:sp>
      <p:sp>
        <p:nvSpPr>
          <p:cNvPr id="39945" name="TextBox 38"/>
          <p:cNvSpPr txBox="1">
            <a:spLocks noChangeArrowheads="1"/>
          </p:cNvSpPr>
          <p:nvPr/>
        </p:nvSpPr>
        <p:spPr bwMode="auto">
          <a:xfrm>
            <a:off x="3205163" y="1774825"/>
            <a:ext cx="1582737" cy="277813"/>
          </a:xfrm>
          <a:prstGeom prst="rect">
            <a:avLst/>
          </a:prstGeom>
          <a:noFill/>
          <a:ln w="9525">
            <a:noFill/>
            <a:miter lim="800000"/>
            <a:headEnd/>
            <a:tailEnd/>
          </a:ln>
        </p:spPr>
        <p:txBody>
          <a:bodyPr>
            <a:spAutoFit/>
          </a:bodyPr>
          <a:lstStyle/>
          <a:p>
            <a:pPr algn="ctr"/>
            <a:r>
              <a:rPr lang="ru-RU" sz="1200"/>
              <a:t>ПБУ 8, ПБУ 19</a:t>
            </a:r>
          </a:p>
        </p:txBody>
      </p:sp>
      <p:sp>
        <p:nvSpPr>
          <p:cNvPr id="39946" name="TextBox 39"/>
          <p:cNvSpPr txBox="1">
            <a:spLocks noChangeArrowheads="1"/>
          </p:cNvSpPr>
          <p:nvPr/>
        </p:nvSpPr>
        <p:spPr bwMode="auto">
          <a:xfrm>
            <a:off x="3187700" y="3197225"/>
            <a:ext cx="1582738" cy="276225"/>
          </a:xfrm>
          <a:prstGeom prst="rect">
            <a:avLst/>
          </a:prstGeom>
          <a:noFill/>
          <a:ln w="9525">
            <a:noFill/>
            <a:miter lim="800000"/>
            <a:headEnd/>
            <a:tailEnd/>
          </a:ln>
        </p:spPr>
        <p:txBody>
          <a:bodyPr>
            <a:spAutoFit/>
          </a:bodyPr>
          <a:lstStyle/>
          <a:p>
            <a:pPr algn="ctr"/>
            <a:r>
              <a:rPr lang="ru-RU" sz="1200"/>
              <a:t>нет аналога ПБУ</a:t>
            </a:r>
          </a:p>
        </p:txBody>
      </p:sp>
      <p:sp>
        <p:nvSpPr>
          <p:cNvPr id="39947" name="Прямоугольник 46"/>
          <p:cNvSpPr>
            <a:spLocks noChangeArrowheads="1"/>
          </p:cNvSpPr>
          <p:nvPr/>
        </p:nvSpPr>
        <p:spPr bwMode="auto">
          <a:xfrm>
            <a:off x="5284788" y="3571875"/>
            <a:ext cx="3743325" cy="1155700"/>
          </a:xfrm>
          <a:prstGeom prst="rect">
            <a:avLst/>
          </a:prstGeom>
          <a:noFill/>
          <a:ln w="9525">
            <a:noFill/>
            <a:miter lim="800000"/>
            <a:headEnd/>
            <a:tailEnd/>
          </a:ln>
        </p:spPr>
        <p:txBody>
          <a:bodyPr>
            <a:spAutoFit/>
          </a:bodyPr>
          <a:lstStyle/>
          <a:p>
            <a:r>
              <a:rPr lang="ru-RU" sz="1400"/>
              <a:t>Установление связи между ОС </a:t>
            </a:r>
            <a:r>
              <a:rPr lang="en-US" sz="1400"/>
              <a:t/>
            </a:r>
            <a:br>
              <a:rPr lang="en-US" sz="1400"/>
            </a:br>
            <a:r>
              <a:rPr lang="ru-RU" sz="1400"/>
              <a:t>и денежными потоками, генерируемыми ими. Снижение стоимости относится </a:t>
            </a:r>
            <a:r>
              <a:rPr lang="en-US" sz="1400"/>
              <a:t/>
            </a:r>
            <a:br>
              <a:rPr lang="en-US" sz="1400"/>
            </a:br>
            <a:r>
              <a:rPr lang="ru-RU" sz="1400"/>
              <a:t>в целом к группе ОС и распределяется между ними</a:t>
            </a:r>
          </a:p>
        </p:txBody>
      </p:sp>
      <p:sp>
        <p:nvSpPr>
          <p:cNvPr id="39948" name="Прямоугольник 49"/>
          <p:cNvSpPr>
            <a:spLocks noChangeArrowheads="1"/>
          </p:cNvSpPr>
          <p:nvPr/>
        </p:nvSpPr>
        <p:spPr bwMode="auto">
          <a:xfrm>
            <a:off x="5003800" y="5002213"/>
            <a:ext cx="2808288" cy="954087"/>
          </a:xfrm>
          <a:prstGeom prst="rect">
            <a:avLst/>
          </a:prstGeom>
          <a:noFill/>
          <a:ln w="9525">
            <a:noFill/>
            <a:miter lim="800000"/>
            <a:headEnd/>
            <a:tailEnd/>
          </a:ln>
        </p:spPr>
        <p:txBody>
          <a:bodyPr>
            <a:spAutoFit/>
          </a:bodyPr>
          <a:lstStyle/>
          <a:p>
            <a:r>
              <a:rPr lang="ru-RU" sz="1400"/>
              <a:t>Отсутствие в РСБУ нормативной базы, сложность определения справедливой стоимости</a:t>
            </a:r>
          </a:p>
        </p:txBody>
      </p:sp>
      <p:grpSp>
        <p:nvGrpSpPr>
          <p:cNvPr id="39949" name="Группа 1"/>
          <p:cNvGrpSpPr>
            <a:grpSpLocks/>
          </p:cNvGrpSpPr>
          <p:nvPr/>
        </p:nvGrpSpPr>
        <p:grpSpPr bwMode="auto">
          <a:xfrm>
            <a:off x="3640138" y="3543300"/>
            <a:ext cx="677862" cy="341313"/>
            <a:chOff x="5633938" y="1700501"/>
            <a:chExt cx="4103735" cy="1555080"/>
          </a:xfrm>
        </p:grpSpPr>
        <p:pic>
          <p:nvPicPr>
            <p:cNvPr id="39958"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39959"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8" name="Прямоугольник с двумя вырезанными противолежащими углами 37"/>
          <p:cNvSpPr/>
          <p:nvPr/>
        </p:nvSpPr>
        <p:spPr bwMode="auto">
          <a:xfrm>
            <a:off x="450850" y="4826000"/>
            <a:ext cx="2330450" cy="936625"/>
          </a:xfrm>
          <a:prstGeom prst="snip2DiagRect">
            <a:avLst/>
          </a:prstGeom>
          <a:solidFill>
            <a:schemeClr val="accent5">
              <a:lumMod val="9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Признание арендованных активов, обязательств по аренде и производных финансовых инструментов</a:t>
            </a:r>
          </a:p>
        </p:txBody>
      </p:sp>
      <p:sp>
        <p:nvSpPr>
          <p:cNvPr id="27" name="Прямоугольник с двумя вырезанными противолежащими углами 26"/>
          <p:cNvSpPr/>
          <p:nvPr/>
        </p:nvSpPr>
        <p:spPr bwMode="auto">
          <a:xfrm>
            <a:off x="460375" y="1612900"/>
            <a:ext cx="2311400" cy="855663"/>
          </a:xfrm>
          <a:prstGeom prst="snip2DiagRect">
            <a:avLst/>
          </a:prstGeom>
          <a:solidFill>
            <a:schemeClr val="accent5">
              <a:lumMod val="9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Дисконтирование финансовых инструментов</a:t>
            </a:r>
          </a:p>
        </p:txBody>
      </p:sp>
      <p:grpSp>
        <p:nvGrpSpPr>
          <p:cNvPr id="39952" name="Группа 1"/>
          <p:cNvGrpSpPr>
            <a:grpSpLocks/>
          </p:cNvGrpSpPr>
          <p:nvPr/>
        </p:nvGrpSpPr>
        <p:grpSpPr bwMode="auto">
          <a:xfrm>
            <a:off x="3657600" y="2079625"/>
            <a:ext cx="677863" cy="341313"/>
            <a:chOff x="5633938" y="1700501"/>
            <a:chExt cx="4103735" cy="1555080"/>
          </a:xfrm>
        </p:grpSpPr>
        <p:pic>
          <p:nvPicPr>
            <p:cNvPr id="39956" name="Picture 16"/>
            <p:cNvPicPr>
              <a:picLocks noChangeAspect="1" noChangeArrowheads="1"/>
            </p:cNvPicPr>
            <p:nvPr/>
          </p:nvPicPr>
          <p:blipFill>
            <a:blip r:embed="rId3"/>
            <a:srcRect/>
            <a:stretch>
              <a:fillRect/>
            </a:stretch>
          </p:blipFill>
          <p:spPr bwMode="auto">
            <a:xfrm>
              <a:off x="5633938" y="1700501"/>
              <a:ext cx="2740024" cy="1555080"/>
            </a:xfrm>
            <a:prstGeom prst="rect">
              <a:avLst/>
            </a:prstGeom>
            <a:noFill/>
            <a:ln w="9525">
              <a:noFill/>
              <a:miter lim="800000"/>
              <a:headEnd/>
              <a:tailEnd/>
            </a:ln>
          </p:spPr>
        </p:pic>
        <p:pic>
          <p:nvPicPr>
            <p:cNvPr id="39957" name="Picture 17"/>
            <p:cNvPicPr>
              <a:picLocks noChangeAspect="1" noChangeArrowheads="1"/>
            </p:cNvPicPr>
            <p:nvPr/>
          </p:nvPicPr>
          <p:blipFill>
            <a:blip r:embed="rId4"/>
            <a:srcRect/>
            <a:stretch>
              <a:fillRect/>
            </a:stretch>
          </p:blipFill>
          <p:spPr bwMode="auto">
            <a:xfrm>
              <a:off x="8442250" y="1709761"/>
              <a:ext cx="1295423" cy="1545820"/>
            </a:xfrm>
            <a:prstGeom prst="rect">
              <a:avLst/>
            </a:prstGeom>
            <a:noFill/>
            <a:ln w="9525">
              <a:noFill/>
              <a:miter lim="800000"/>
              <a:headEnd/>
              <a:tailEnd/>
            </a:ln>
          </p:spPr>
        </p:pic>
      </p:grpSp>
      <p:sp>
        <p:nvSpPr>
          <p:cNvPr id="39953" name="TextBox 35"/>
          <p:cNvSpPr txBox="1">
            <a:spLocks noChangeArrowheads="1"/>
          </p:cNvSpPr>
          <p:nvPr/>
        </p:nvSpPr>
        <p:spPr bwMode="auto">
          <a:xfrm>
            <a:off x="3235325" y="2420938"/>
            <a:ext cx="1582738" cy="277812"/>
          </a:xfrm>
          <a:prstGeom prst="rect">
            <a:avLst/>
          </a:prstGeom>
          <a:noFill/>
          <a:ln w="9525">
            <a:noFill/>
            <a:miter lim="800000"/>
            <a:headEnd/>
            <a:tailEnd/>
          </a:ln>
        </p:spPr>
        <p:txBody>
          <a:bodyPr>
            <a:spAutoFit/>
          </a:bodyPr>
          <a:lstStyle/>
          <a:p>
            <a:pPr algn="ctr"/>
            <a:r>
              <a:rPr lang="en-US" sz="1200"/>
              <a:t>IAS </a:t>
            </a:r>
            <a:r>
              <a:rPr lang="ru-RU" sz="1200"/>
              <a:t>39, </a:t>
            </a:r>
            <a:r>
              <a:rPr lang="en-US" sz="1200"/>
              <a:t>IFRS 9</a:t>
            </a:r>
            <a:endParaRPr lang="ru-RU" sz="1200"/>
          </a:p>
        </p:txBody>
      </p:sp>
      <p:sp>
        <p:nvSpPr>
          <p:cNvPr id="32" name="Прямоугольник с двумя вырезанными противолежащими углами 31"/>
          <p:cNvSpPr/>
          <p:nvPr/>
        </p:nvSpPr>
        <p:spPr bwMode="auto">
          <a:xfrm>
            <a:off x="466725" y="3184525"/>
            <a:ext cx="2311400" cy="946150"/>
          </a:xfrm>
          <a:prstGeom prst="snip2DiagRect">
            <a:avLst/>
          </a:prstGeom>
          <a:solidFill>
            <a:schemeClr val="accent5">
              <a:lumMod val="9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Обесценение основных средств и НЗС</a:t>
            </a:r>
          </a:p>
        </p:txBody>
      </p:sp>
      <p:sp>
        <p:nvSpPr>
          <p:cNvPr id="39955" name="TextBox 40"/>
          <p:cNvSpPr txBox="1">
            <a:spLocks noChangeArrowheads="1"/>
          </p:cNvSpPr>
          <p:nvPr/>
        </p:nvSpPr>
        <p:spPr bwMode="auto">
          <a:xfrm>
            <a:off x="3187700" y="4776788"/>
            <a:ext cx="1582738" cy="277812"/>
          </a:xfrm>
          <a:prstGeom prst="rect">
            <a:avLst/>
          </a:prstGeom>
          <a:noFill/>
          <a:ln w="9525">
            <a:noFill/>
            <a:miter lim="800000"/>
            <a:headEnd/>
            <a:tailEnd/>
          </a:ln>
        </p:spPr>
        <p:txBody>
          <a:bodyPr>
            <a:spAutoFit/>
          </a:bodyPr>
          <a:lstStyle/>
          <a:p>
            <a:pPr algn="ctr"/>
            <a:r>
              <a:rPr lang="ru-RU" sz="1200"/>
              <a:t>нет аналога ПБУ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Отражение операций в учете МСФО</a:t>
            </a:r>
          </a:p>
        </p:txBody>
      </p:sp>
      <p:sp>
        <p:nvSpPr>
          <p:cNvPr id="21" name="Прямоугольник с двумя вырезанными противолежащими углами 20"/>
          <p:cNvSpPr/>
          <p:nvPr/>
        </p:nvSpPr>
        <p:spPr bwMode="auto">
          <a:xfrm>
            <a:off x="2098675" y="3141663"/>
            <a:ext cx="2097088"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Документы РСБУ</a:t>
            </a:r>
          </a:p>
        </p:txBody>
      </p:sp>
      <p:sp>
        <p:nvSpPr>
          <p:cNvPr id="42" name="Прямоугольник с двумя вырезанными противолежащими углами 41"/>
          <p:cNvSpPr/>
          <p:nvPr/>
        </p:nvSpPr>
        <p:spPr bwMode="auto">
          <a:xfrm>
            <a:off x="468313" y="5019675"/>
            <a:ext cx="2087562" cy="719138"/>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Документы МСФО</a:t>
            </a:r>
          </a:p>
        </p:txBody>
      </p:sp>
      <p:sp>
        <p:nvSpPr>
          <p:cNvPr id="49" name="Номер слайда 3"/>
          <p:cNvSpPr>
            <a:spLocks noGrp="1"/>
          </p:cNvSpPr>
          <p:nvPr>
            <p:ph type="sldNum" sz="quarter" idx="11"/>
          </p:nvPr>
        </p:nvSpPr>
        <p:spPr/>
        <p:txBody>
          <a:bodyPr/>
          <a:lstStyle/>
          <a:p>
            <a:pPr>
              <a:defRPr/>
            </a:pPr>
            <a:fld id="{BBA205B1-6F82-4546-94C6-DC78AB365BDF}" type="slidenum">
              <a:rPr lang="ru-RU" altLang="ru-RU" smtClean="0"/>
              <a:pPr>
                <a:defRPr/>
              </a:pPr>
              <a:t>5</a:t>
            </a:fld>
            <a:endParaRPr lang="ru-RU" altLang="ru-RU" dirty="0"/>
          </a:p>
        </p:txBody>
      </p:sp>
      <p:sp>
        <p:nvSpPr>
          <p:cNvPr id="20" name="Прямоугольник с двумя вырезанными противолежащими углами 19"/>
          <p:cNvSpPr/>
          <p:nvPr/>
        </p:nvSpPr>
        <p:spPr bwMode="auto">
          <a:xfrm>
            <a:off x="4805363" y="3141663"/>
            <a:ext cx="1263650"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Проводки РСБУ</a:t>
            </a:r>
          </a:p>
        </p:txBody>
      </p:sp>
      <p:sp>
        <p:nvSpPr>
          <p:cNvPr id="22" name="Прямоугольник с двумя вырезанными противолежащими углами 21"/>
          <p:cNvSpPr/>
          <p:nvPr/>
        </p:nvSpPr>
        <p:spPr bwMode="auto">
          <a:xfrm>
            <a:off x="6796088" y="3138488"/>
            <a:ext cx="2097087"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Отчетность РСБУ</a:t>
            </a:r>
          </a:p>
        </p:txBody>
      </p:sp>
      <p:sp>
        <p:nvSpPr>
          <p:cNvPr id="23" name="Прямоугольник с двумя вырезанными противолежащими углами 22"/>
          <p:cNvSpPr/>
          <p:nvPr/>
        </p:nvSpPr>
        <p:spPr bwMode="auto">
          <a:xfrm>
            <a:off x="4805363" y="5013325"/>
            <a:ext cx="1263650" cy="719138"/>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Проводки МСФО</a:t>
            </a:r>
          </a:p>
        </p:txBody>
      </p:sp>
      <p:sp>
        <p:nvSpPr>
          <p:cNvPr id="26" name="Прямоугольник с двумя вырезанными противолежащими углами 25"/>
          <p:cNvSpPr/>
          <p:nvPr/>
        </p:nvSpPr>
        <p:spPr bwMode="auto">
          <a:xfrm>
            <a:off x="6777038" y="5016500"/>
            <a:ext cx="2087562" cy="719138"/>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Отчетность МСФО</a:t>
            </a:r>
          </a:p>
        </p:txBody>
      </p:sp>
      <p:sp>
        <p:nvSpPr>
          <p:cNvPr id="27" name="Прямоугольник с двумя вырезанными противолежащими углами 26"/>
          <p:cNvSpPr/>
          <p:nvPr/>
        </p:nvSpPr>
        <p:spPr bwMode="auto">
          <a:xfrm>
            <a:off x="458788" y="2109788"/>
            <a:ext cx="2097087"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Документы РСБУ</a:t>
            </a:r>
          </a:p>
        </p:txBody>
      </p:sp>
      <p:cxnSp>
        <p:nvCxnSpPr>
          <p:cNvPr id="28" name="Соединительная линия уступом 27"/>
          <p:cNvCxnSpPr>
            <a:stCxn id="42" idx="3"/>
            <a:endCxn id="27" idx="1"/>
          </p:cNvCxnSpPr>
          <p:nvPr/>
        </p:nvCxnSpPr>
        <p:spPr bwMode="auto">
          <a:xfrm rot="16200000" flipV="1">
            <a:off x="414338" y="3922713"/>
            <a:ext cx="2189162" cy="4762"/>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41995" name="TextBox 28"/>
          <p:cNvSpPr txBox="1">
            <a:spLocks noChangeArrowheads="1"/>
          </p:cNvSpPr>
          <p:nvPr/>
        </p:nvSpPr>
        <p:spPr bwMode="auto">
          <a:xfrm>
            <a:off x="101600" y="4011613"/>
            <a:ext cx="1471613" cy="461962"/>
          </a:xfrm>
          <a:prstGeom prst="rect">
            <a:avLst/>
          </a:prstGeom>
          <a:noFill/>
          <a:ln w="9525">
            <a:noFill/>
            <a:miter lim="800000"/>
            <a:headEnd/>
            <a:tailEnd/>
          </a:ln>
        </p:spPr>
        <p:txBody>
          <a:bodyPr>
            <a:spAutoFit/>
          </a:bodyPr>
          <a:lstStyle/>
          <a:p>
            <a:pPr algn="ctr"/>
            <a:r>
              <a:rPr lang="ru-RU" sz="1200" b="1"/>
              <a:t>Параллельный учет</a:t>
            </a:r>
          </a:p>
        </p:txBody>
      </p:sp>
      <p:cxnSp>
        <p:nvCxnSpPr>
          <p:cNvPr id="30" name="Соединительная линия уступом 29"/>
          <p:cNvCxnSpPr>
            <a:stCxn id="20" idx="2"/>
            <a:endCxn id="21" idx="0"/>
          </p:cNvCxnSpPr>
          <p:nvPr/>
        </p:nvCxnSpPr>
        <p:spPr bwMode="auto">
          <a:xfrm rot="10800000" flipV="1">
            <a:off x="4195763" y="3500438"/>
            <a:ext cx="609600" cy="0"/>
          </a:xfrm>
          <a:prstGeom prst="bentConnector3">
            <a:avLst>
              <a:gd name="adj1" fmla="val 50000"/>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36" name="Соединительная линия уступом 35"/>
          <p:cNvCxnSpPr>
            <a:stCxn id="23" idx="3"/>
            <a:endCxn id="20" idx="1"/>
          </p:cNvCxnSpPr>
          <p:nvPr/>
        </p:nvCxnSpPr>
        <p:spPr bwMode="auto">
          <a:xfrm rot="16200000" flipV="1">
            <a:off x="4860925" y="4437063"/>
            <a:ext cx="1152525" cy="0"/>
          </a:xfrm>
          <a:prstGeom prst="bentConnector3">
            <a:avLst>
              <a:gd name="adj1" fmla="val 5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41998" name="TextBox 49"/>
          <p:cNvSpPr txBox="1">
            <a:spLocks noChangeArrowheads="1"/>
          </p:cNvSpPr>
          <p:nvPr/>
        </p:nvSpPr>
        <p:spPr bwMode="auto">
          <a:xfrm>
            <a:off x="4113213" y="4554538"/>
            <a:ext cx="1471612" cy="276225"/>
          </a:xfrm>
          <a:prstGeom prst="rect">
            <a:avLst/>
          </a:prstGeom>
          <a:noFill/>
          <a:ln w="9525">
            <a:noFill/>
            <a:miter lim="800000"/>
            <a:headEnd/>
            <a:tailEnd/>
          </a:ln>
        </p:spPr>
        <p:txBody>
          <a:bodyPr>
            <a:spAutoFit/>
          </a:bodyPr>
          <a:lstStyle/>
          <a:p>
            <a:pPr algn="ctr"/>
            <a:r>
              <a:rPr lang="ru-RU" sz="1200" b="1"/>
              <a:t>Трансляция</a:t>
            </a:r>
          </a:p>
        </p:txBody>
      </p:sp>
      <p:cxnSp>
        <p:nvCxnSpPr>
          <p:cNvPr id="51" name="Соединительная линия уступом 50"/>
          <p:cNvCxnSpPr>
            <a:stCxn id="22" idx="2"/>
            <a:endCxn id="20" idx="0"/>
          </p:cNvCxnSpPr>
          <p:nvPr/>
        </p:nvCxnSpPr>
        <p:spPr bwMode="auto">
          <a:xfrm rot="10800000" flipV="1">
            <a:off x="6069013" y="3498850"/>
            <a:ext cx="727075" cy="1588"/>
          </a:xfrm>
          <a:prstGeom prst="bentConnector3">
            <a:avLst>
              <a:gd name="adj1" fmla="val 50000"/>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52" name="Соединительная линия уступом 51"/>
          <p:cNvCxnSpPr>
            <a:stCxn id="93" idx="2"/>
            <a:endCxn id="27" idx="0"/>
          </p:cNvCxnSpPr>
          <p:nvPr/>
        </p:nvCxnSpPr>
        <p:spPr bwMode="auto">
          <a:xfrm rot="10800000" flipV="1">
            <a:off x="2555875" y="2465388"/>
            <a:ext cx="1122363" cy="4762"/>
          </a:xfrm>
          <a:prstGeom prst="bentConnector3">
            <a:avLst>
              <a:gd name="adj1" fmla="val 50000"/>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sp>
        <p:nvSpPr>
          <p:cNvPr id="42001" name="TextBox 52"/>
          <p:cNvSpPr txBox="1">
            <a:spLocks noChangeArrowheads="1"/>
          </p:cNvSpPr>
          <p:nvPr/>
        </p:nvSpPr>
        <p:spPr bwMode="auto">
          <a:xfrm>
            <a:off x="2251075" y="3919538"/>
            <a:ext cx="1793875" cy="646112"/>
          </a:xfrm>
          <a:prstGeom prst="rect">
            <a:avLst/>
          </a:prstGeom>
          <a:noFill/>
          <a:ln w="9525">
            <a:noFill/>
            <a:miter lim="800000"/>
            <a:headEnd/>
            <a:tailEnd/>
          </a:ln>
        </p:spPr>
        <p:txBody>
          <a:bodyPr>
            <a:spAutoFit/>
          </a:bodyPr>
          <a:lstStyle/>
          <a:p>
            <a:pPr algn="ctr"/>
            <a:r>
              <a:rPr lang="ru-RU" sz="1200" i="1"/>
              <a:t>Участки по которым мало различий в принципах учета</a:t>
            </a:r>
          </a:p>
        </p:txBody>
      </p:sp>
      <p:sp>
        <p:nvSpPr>
          <p:cNvPr id="42002" name="TextBox 53"/>
          <p:cNvSpPr txBox="1">
            <a:spLocks noChangeArrowheads="1"/>
          </p:cNvSpPr>
          <p:nvPr/>
        </p:nvSpPr>
        <p:spPr bwMode="auto">
          <a:xfrm>
            <a:off x="530225" y="1412875"/>
            <a:ext cx="2087563" cy="646113"/>
          </a:xfrm>
          <a:prstGeom prst="rect">
            <a:avLst/>
          </a:prstGeom>
          <a:noFill/>
          <a:ln w="9525">
            <a:noFill/>
            <a:miter lim="800000"/>
            <a:headEnd/>
            <a:tailEnd/>
          </a:ln>
        </p:spPr>
        <p:txBody>
          <a:bodyPr>
            <a:spAutoFit/>
          </a:bodyPr>
          <a:lstStyle/>
          <a:p>
            <a:pPr algn="ctr"/>
            <a:r>
              <a:rPr lang="ru-RU" sz="1200" i="1"/>
              <a:t>Участки по которым много различий в принципах учета</a:t>
            </a:r>
          </a:p>
        </p:txBody>
      </p:sp>
      <p:cxnSp>
        <p:nvCxnSpPr>
          <p:cNvPr id="55" name="Соединительная линия уступом 54"/>
          <p:cNvCxnSpPr>
            <a:stCxn id="42" idx="0"/>
            <a:endCxn id="23" idx="2"/>
          </p:cNvCxnSpPr>
          <p:nvPr/>
        </p:nvCxnSpPr>
        <p:spPr bwMode="auto">
          <a:xfrm flipV="1">
            <a:off x="2555875" y="5373688"/>
            <a:ext cx="2249488" cy="6350"/>
          </a:xfrm>
          <a:prstGeom prst="bentConnector3">
            <a:avLst>
              <a:gd name="adj1" fmla="val 50000"/>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58" name="Соединительная линия уступом 57"/>
          <p:cNvCxnSpPr>
            <a:stCxn id="23" idx="0"/>
            <a:endCxn id="26" idx="2"/>
          </p:cNvCxnSpPr>
          <p:nvPr/>
        </p:nvCxnSpPr>
        <p:spPr bwMode="auto">
          <a:xfrm>
            <a:off x="6069013" y="5373688"/>
            <a:ext cx="708025" cy="3175"/>
          </a:xfrm>
          <a:prstGeom prst="bentConnector3">
            <a:avLst>
              <a:gd name="adj1" fmla="val 50000"/>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sp>
        <p:nvSpPr>
          <p:cNvPr id="93" name="Прямоугольник с двумя вырезанными противолежащими углами 92"/>
          <p:cNvSpPr/>
          <p:nvPr/>
        </p:nvSpPr>
        <p:spPr bwMode="auto">
          <a:xfrm>
            <a:off x="3678238" y="2105025"/>
            <a:ext cx="1212850" cy="719138"/>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Проводки РСБУ</a:t>
            </a:r>
          </a:p>
        </p:txBody>
      </p:sp>
      <p:cxnSp>
        <p:nvCxnSpPr>
          <p:cNvPr id="112" name="Соединительная линия уступом 111"/>
          <p:cNvCxnSpPr>
            <a:stCxn id="22" idx="3"/>
            <a:endCxn id="93" idx="0"/>
          </p:cNvCxnSpPr>
          <p:nvPr/>
        </p:nvCxnSpPr>
        <p:spPr bwMode="auto">
          <a:xfrm rot="16200000" flipV="1">
            <a:off x="6030913" y="1325563"/>
            <a:ext cx="673100" cy="2952750"/>
          </a:xfrm>
          <a:prstGeom prst="bentConnector2">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sp>
        <p:nvSpPr>
          <p:cNvPr id="24" name="Прямоугольник с двумя вырезанными противолежащими углами 23"/>
          <p:cNvSpPr/>
          <p:nvPr/>
        </p:nvSpPr>
        <p:spPr bwMode="auto">
          <a:xfrm>
            <a:off x="2098675" y="6032500"/>
            <a:ext cx="1706563" cy="709613"/>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Документы МСФО</a:t>
            </a:r>
          </a:p>
        </p:txBody>
      </p:sp>
      <p:cxnSp>
        <p:nvCxnSpPr>
          <p:cNvPr id="25" name="Соединительная линия уступом 24"/>
          <p:cNvCxnSpPr>
            <a:stCxn id="24" idx="0"/>
            <a:endCxn id="23" idx="2"/>
          </p:cNvCxnSpPr>
          <p:nvPr/>
        </p:nvCxnSpPr>
        <p:spPr bwMode="auto">
          <a:xfrm flipV="1">
            <a:off x="3805238" y="5373688"/>
            <a:ext cx="1000125" cy="1012825"/>
          </a:xfrm>
          <a:prstGeom prst="bentConnector3">
            <a:avLst>
              <a:gd name="adj1" fmla="val 50000"/>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sp>
        <p:nvSpPr>
          <p:cNvPr id="42009" name="TextBox 30"/>
          <p:cNvSpPr txBox="1">
            <a:spLocks noChangeArrowheads="1"/>
          </p:cNvSpPr>
          <p:nvPr/>
        </p:nvSpPr>
        <p:spPr bwMode="auto">
          <a:xfrm>
            <a:off x="250825" y="6156325"/>
            <a:ext cx="1793875" cy="460375"/>
          </a:xfrm>
          <a:prstGeom prst="rect">
            <a:avLst/>
          </a:prstGeom>
          <a:noFill/>
          <a:ln w="9525">
            <a:noFill/>
            <a:miter lim="800000"/>
            <a:headEnd/>
            <a:tailEnd/>
          </a:ln>
        </p:spPr>
        <p:txBody>
          <a:bodyPr>
            <a:spAutoFit/>
          </a:bodyPr>
          <a:lstStyle/>
          <a:p>
            <a:pPr algn="ctr"/>
            <a:r>
              <a:rPr lang="ru-RU" sz="1200" i="1"/>
              <a:t>Трансформационные поправки МСФО</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Процесс подготовки отчетности МСФО</a:t>
            </a:r>
          </a:p>
        </p:txBody>
      </p:sp>
      <p:sp>
        <p:nvSpPr>
          <p:cNvPr id="49" name="Номер слайда 3"/>
          <p:cNvSpPr>
            <a:spLocks noGrp="1"/>
          </p:cNvSpPr>
          <p:nvPr>
            <p:ph type="sldNum" sz="quarter" idx="11"/>
          </p:nvPr>
        </p:nvSpPr>
        <p:spPr/>
        <p:txBody>
          <a:bodyPr/>
          <a:lstStyle/>
          <a:p>
            <a:pPr>
              <a:defRPr/>
            </a:pPr>
            <a:fld id="{C80F16C6-4184-4035-913D-7A02A95B42BF}" type="slidenum">
              <a:rPr lang="ru-RU" altLang="ru-RU" smtClean="0"/>
              <a:pPr>
                <a:defRPr/>
              </a:pPr>
              <a:t>6</a:t>
            </a:fld>
            <a:endParaRPr lang="ru-RU" altLang="ru-RU" dirty="0"/>
          </a:p>
        </p:txBody>
      </p:sp>
      <p:sp>
        <p:nvSpPr>
          <p:cNvPr id="20" name="Прямоугольник с двумя вырезанными противолежащими углами 19"/>
          <p:cNvSpPr/>
          <p:nvPr/>
        </p:nvSpPr>
        <p:spPr bwMode="auto">
          <a:xfrm>
            <a:off x="5513388" y="2357438"/>
            <a:ext cx="2460625"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r>
              <a:rPr lang="ru-RU" sz="1200"/>
              <a:t>Временные начисления </a:t>
            </a:r>
            <a:r>
              <a:rPr lang="en-US" sz="1200"/>
              <a:t/>
            </a:r>
            <a:br>
              <a:rPr lang="en-US" sz="1200"/>
            </a:br>
            <a:r>
              <a:rPr lang="ru-RU" sz="1200"/>
              <a:t>по плановым данным </a:t>
            </a:r>
            <a:r>
              <a:rPr lang="en-US" sz="1200"/>
              <a:t/>
            </a:r>
            <a:br>
              <a:rPr lang="en-US" sz="1200"/>
            </a:br>
            <a:r>
              <a:rPr lang="ru-RU" sz="1200"/>
              <a:t>для быстрого закрытия</a:t>
            </a:r>
          </a:p>
        </p:txBody>
      </p:sp>
      <p:sp>
        <p:nvSpPr>
          <p:cNvPr id="27" name="Прямоугольник с двумя вырезанными противолежащими углами 26"/>
          <p:cNvSpPr/>
          <p:nvPr/>
        </p:nvSpPr>
        <p:spPr bwMode="auto">
          <a:xfrm>
            <a:off x="371475" y="1571625"/>
            <a:ext cx="2598738" cy="720725"/>
          </a:xfrm>
          <a:prstGeom prst="snip2DiagRect">
            <a:avLst/>
          </a:prstGeom>
          <a:solidFill>
            <a:schemeClr val="accent3">
              <a:lumMod val="8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Трансляция проводок в МСФО</a:t>
            </a:r>
          </a:p>
        </p:txBody>
      </p:sp>
      <p:sp>
        <p:nvSpPr>
          <p:cNvPr id="93" name="Прямоугольник с двумя вырезанными противолежащими углами 92"/>
          <p:cNvSpPr/>
          <p:nvPr/>
        </p:nvSpPr>
        <p:spPr bwMode="auto">
          <a:xfrm>
            <a:off x="358775" y="3078163"/>
            <a:ext cx="2574925" cy="720725"/>
          </a:xfrm>
          <a:prstGeom prst="snip2DiagRect">
            <a:avLst/>
          </a:prstGeom>
          <a:solidFill>
            <a:schemeClr val="accent3">
              <a:lumMod val="85000"/>
              <a:alpha val="50000"/>
            </a:schemeClr>
          </a:solidFill>
          <a:ln w="44450" cap="flat" cmpd="sng" algn="ctr">
            <a:noFill/>
            <a:prstDash val="solid"/>
            <a:round/>
            <a:headEnd type="none" w="med" len="med"/>
            <a:tailEnd type="none" w="med" len="med"/>
          </a:ln>
          <a:effectLst/>
          <a:extLst/>
        </p:spPr>
        <p:txBody>
          <a:bodyPr anchor="ctr"/>
          <a:lstStyle/>
          <a:p>
            <a:pPr algn="ctr"/>
            <a:r>
              <a:rPr lang="ru-RU" sz="1200"/>
              <a:t>Создание документов параллельного учета МСФО </a:t>
            </a:r>
            <a:r>
              <a:rPr lang="en-US" sz="1200"/>
              <a:t/>
            </a:r>
            <a:br>
              <a:rPr lang="en-US" sz="1200"/>
            </a:br>
            <a:r>
              <a:rPr lang="ru-RU" sz="1200"/>
              <a:t>на основе документов РСБУ </a:t>
            </a:r>
          </a:p>
        </p:txBody>
      </p:sp>
      <p:sp>
        <p:nvSpPr>
          <p:cNvPr id="32" name="Прямоугольник с двумя вырезанными противолежащими углами 31"/>
          <p:cNvSpPr/>
          <p:nvPr/>
        </p:nvSpPr>
        <p:spPr bwMode="auto">
          <a:xfrm>
            <a:off x="3419475" y="2359025"/>
            <a:ext cx="1439863" cy="719138"/>
          </a:xfrm>
          <a:prstGeom prst="snip2DiagRect">
            <a:avLst/>
          </a:prstGeom>
          <a:solidFill>
            <a:schemeClr val="accent3">
              <a:lumMod val="85000"/>
              <a:alpha val="50000"/>
            </a:schemeClr>
          </a:solidFill>
          <a:ln w="44450" cap="flat" cmpd="sng" algn="ctr">
            <a:noFill/>
            <a:prstDash val="solid"/>
            <a:round/>
            <a:headEnd type="none" w="med" len="med"/>
            <a:tailEnd type="none" w="med" len="med"/>
          </a:ln>
          <a:effectLst/>
          <a:extLst/>
        </p:spPr>
        <p:txBody>
          <a:bodyPr anchor="ctr"/>
          <a:lstStyle/>
          <a:p>
            <a:pPr algn="ctr"/>
            <a:r>
              <a:rPr lang="ru-RU" sz="1200"/>
              <a:t>Данные РСБУ перенесены </a:t>
            </a:r>
            <a:r>
              <a:rPr lang="en-US" sz="1200"/>
              <a:t/>
            </a:r>
            <a:br>
              <a:rPr lang="en-US" sz="1200"/>
            </a:br>
            <a:r>
              <a:rPr lang="ru-RU" sz="1200"/>
              <a:t>в МСФО</a:t>
            </a:r>
          </a:p>
        </p:txBody>
      </p:sp>
      <p:sp>
        <p:nvSpPr>
          <p:cNvPr id="33" name="Прямоугольник с двумя вырезанными противолежащими углами 32"/>
          <p:cNvSpPr/>
          <p:nvPr/>
        </p:nvSpPr>
        <p:spPr bwMode="auto">
          <a:xfrm>
            <a:off x="5513388" y="3414713"/>
            <a:ext cx="2462212"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r>
              <a:rPr lang="ru-RU" sz="1200"/>
              <a:t>Документы МСФО </a:t>
            </a:r>
            <a:r>
              <a:rPr lang="en-US" sz="1200"/>
              <a:t/>
            </a:r>
            <a:br>
              <a:rPr lang="en-US" sz="1200"/>
            </a:br>
            <a:r>
              <a:rPr lang="ru-RU" sz="1200"/>
              <a:t>в отношении непривычных для РСБУ учетных процедур</a:t>
            </a:r>
          </a:p>
        </p:txBody>
      </p:sp>
      <p:sp>
        <p:nvSpPr>
          <p:cNvPr id="35" name="Прямоугольник с двумя вырезанными противолежащими углами 34"/>
          <p:cNvSpPr/>
          <p:nvPr/>
        </p:nvSpPr>
        <p:spPr bwMode="auto">
          <a:xfrm>
            <a:off x="5514975" y="4581525"/>
            <a:ext cx="2462213" cy="719138"/>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Независимый от РСБУ механизм закрытия с учетом всех поправок</a:t>
            </a:r>
          </a:p>
        </p:txBody>
      </p:sp>
      <p:sp>
        <p:nvSpPr>
          <p:cNvPr id="37" name="Прямоугольник с двумя вырезанными противолежащими углами 36"/>
          <p:cNvSpPr/>
          <p:nvPr/>
        </p:nvSpPr>
        <p:spPr bwMode="auto">
          <a:xfrm>
            <a:off x="463550" y="4583113"/>
            <a:ext cx="2462213" cy="720725"/>
          </a:xfrm>
          <a:prstGeom prst="snip2DiagRect">
            <a:avLst/>
          </a:prstGeom>
          <a:solidFill>
            <a:schemeClr val="tx1">
              <a:lumMod val="10000"/>
              <a:lumOff val="9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Отчетность по МСФО</a:t>
            </a:r>
          </a:p>
        </p:txBody>
      </p:sp>
      <p:grpSp>
        <p:nvGrpSpPr>
          <p:cNvPr id="44042" name="Группа 63"/>
          <p:cNvGrpSpPr>
            <a:grpSpLocks/>
          </p:cNvGrpSpPr>
          <p:nvPr/>
        </p:nvGrpSpPr>
        <p:grpSpPr bwMode="auto">
          <a:xfrm>
            <a:off x="4697413" y="5746750"/>
            <a:ext cx="4098925" cy="1008063"/>
            <a:chOff x="4583577" y="5746923"/>
            <a:chExt cx="4097893" cy="1008112"/>
          </a:xfrm>
        </p:grpSpPr>
        <p:sp>
          <p:nvSpPr>
            <p:cNvPr id="62" name="Прямоугольник 61"/>
            <p:cNvSpPr/>
            <p:nvPr/>
          </p:nvSpPr>
          <p:spPr bwMode="auto">
            <a:xfrm>
              <a:off x="4583577" y="5746923"/>
              <a:ext cx="4097893" cy="1008112"/>
            </a:xfrm>
            <a:prstGeom prst="rect">
              <a:avLst/>
            </a:prstGeom>
            <a:solidFill>
              <a:schemeClr val="bg1"/>
            </a:solidFill>
            <a:ln>
              <a:solidFill>
                <a:schemeClr val="accent1"/>
              </a:solidFill>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endParaRPr lang="ru-RU" sz="1300" dirty="0">
                <a:solidFill>
                  <a:schemeClr val="tx1"/>
                </a:solidFill>
              </a:endParaRPr>
            </a:p>
          </p:txBody>
        </p:sp>
        <p:sp>
          <p:nvSpPr>
            <p:cNvPr id="39" name="Прямоугольник с двумя вырезанными противолежащими углами 38"/>
            <p:cNvSpPr/>
            <p:nvPr/>
          </p:nvSpPr>
          <p:spPr bwMode="auto">
            <a:xfrm>
              <a:off x="5675502" y="6180332"/>
              <a:ext cx="1993398" cy="490561"/>
            </a:xfrm>
            <a:prstGeom prst="snip2DiagRect">
              <a:avLst/>
            </a:prstGeom>
            <a:solidFill>
              <a:schemeClr val="accent1">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Расчет отложенных налогов</a:t>
              </a:r>
            </a:p>
          </p:txBody>
        </p:sp>
        <p:sp>
          <p:nvSpPr>
            <p:cNvPr id="40" name="Прямоугольник с двумя вырезанными противолежащими углами 39"/>
            <p:cNvSpPr/>
            <p:nvPr/>
          </p:nvSpPr>
          <p:spPr bwMode="auto">
            <a:xfrm>
              <a:off x="6596020" y="5805664"/>
              <a:ext cx="1993398" cy="493736"/>
            </a:xfrm>
            <a:prstGeom prst="snip2DiagRect">
              <a:avLst/>
            </a:prstGeom>
            <a:solidFill>
              <a:schemeClr val="accent1">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Переоценка валютных остатков</a:t>
              </a:r>
            </a:p>
          </p:txBody>
        </p:sp>
        <p:sp>
          <p:nvSpPr>
            <p:cNvPr id="38" name="Прямоугольник с двумя вырезанными противолежащими углами 37"/>
            <p:cNvSpPr/>
            <p:nvPr/>
          </p:nvSpPr>
          <p:spPr bwMode="auto">
            <a:xfrm>
              <a:off x="4651822" y="5805664"/>
              <a:ext cx="1993398" cy="490561"/>
            </a:xfrm>
            <a:prstGeom prst="snip2DiagRect">
              <a:avLst/>
            </a:prstGeom>
            <a:solidFill>
              <a:schemeClr val="accent1">
                <a:lumMod val="20000"/>
                <a:lumOff val="80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Расчет себестоимости</a:t>
              </a:r>
            </a:p>
          </p:txBody>
        </p:sp>
      </p:grpSp>
      <p:cxnSp>
        <p:nvCxnSpPr>
          <p:cNvPr id="41" name="Соединительная линия уступом 40"/>
          <p:cNvCxnSpPr>
            <a:stCxn id="32" idx="3"/>
            <a:endCxn id="27" idx="0"/>
          </p:cNvCxnSpPr>
          <p:nvPr/>
        </p:nvCxnSpPr>
        <p:spPr bwMode="auto">
          <a:xfrm rot="16200000" flipV="1">
            <a:off x="3341688" y="1560513"/>
            <a:ext cx="427037" cy="1169987"/>
          </a:xfrm>
          <a:prstGeom prst="bentConnector2">
            <a:avLst/>
          </a:prstGeom>
          <a:ln w="25400">
            <a:solidFill>
              <a:schemeClr val="accent3">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43" name="Соединительная линия уступом 42"/>
          <p:cNvCxnSpPr>
            <a:stCxn id="32" idx="1"/>
            <a:endCxn id="93" idx="0"/>
          </p:cNvCxnSpPr>
          <p:nvPr/>
        </p:nvCxnSpPr>
        <p:spPr bwMode="auto">
          <a:xfrm rot="5400000">
            <a:off x="3356769" y="2655094"/>
            <a:ext cx="360362" cy="1206500"/>
          </a:xfrm>
          <a:prstGeom prst="bentConnector2">
            <a:avLst/>
          </a:prstGeom>
          <a:ln w="25400">
            <a:solidFill>
              <a:schemeClr val="accent3">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56" name="Соединительная линия уступом 55"/>
          <p:cNvCxnSpPr>
            <a:stCxn id="20" idx="2"/>
            <a:endCxn id="32" idx="0"/>
          </p:cNvCxnSpPr>
          <p:nvPr/>
        </p:nvCxnSpPr>
        <p:spPr bwMode="auto">
          <a:xfrm rot="10800000" flipV="1">
            <a:off x="4859338" y="2717800"/>
            <a:ext cx="654050" cy="0"/>
          </a:xfrm>
          <a:prstGeom prst="bentConnector3">
            <a:avLst>
              <a:gd name="adj1" fmla="val 50000"/>
            </a:avLst>
          </a:prstGeom>
          <a:ln w="25400">
            <a:solidFill>
              <a:schemeClr val="accent3">
                <a:lumMod val="8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57" name="Соединительная линия уступом 56"/>
          <p:cNvCxnSpPr>
            <a:stCxn id="33" idx="3"/>
            <a:endCxn id="20" idx="1"/>
          </p:cNvCxnSpPr>
          <p:nvPr/>
        </p:nvCxnSpPr>
        <p:spPr bwMode="auto">
          <a:xfrm rot="16200000" flipV="1">
            <a:off x="6576219" y="3245644"/>
            <a:ext cx="336550" cy="1588"/>
          </a:xfrm>
          <a:prstGeom prst="bentConnector3">
            <a:avLst>
              <a:gd name="adj1" fmla="val 50000"/>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59" name="Соединительная линия уступом 58"/>
          <p:cNvCxnSpPr>
            <a:stCxn id="35" idx="3"/>
            <a:endCxn id="33" idx="1"/>
          </p:cNvCxnSpPr>
          <p:nvPr/>
        </p:nvCxnSpPr>
        <p:spPr bwMode="auto">
          <a:xfrm rot="16200000" flipV="1">
            <a:off x="6521450" y="4357688"/>
            <a:ext cx="447675" cy="0"/>
          </a:xfrm>
          <a:prstGeom prst="bentConnector3">
            <a:avLst>
              <a:gd name="adj1" fmla="val 50000"/>
            </a:avLst>
          </a:prstGeom>
          <a:ln w="25400">
            <a:solidFill>
              <a:schemeClr val="accent5">
                <a:lumMod val="75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60" name="Соединительная линия уступом 59"/>
          <p:cNvCxnSpPr>
            <a:stCxn id="37" idx="0"/>
            <a:endCxn id="35" idx="2"/>
          </p:cNvCxnSpPr>
          <p:nvPr/>
        </p:nvCxnSpPr>
        <p:spPr bwMode="auto">
          <a:xfrm flipV="1">
            <a:off x="2925763" y="4941888"/>
            <a:ext cx="2589212" cy="1587"/>
          </a:xfrm>
          <a:prstGeom prst="bentConnector3">
            <a:avLst>
              <a:gd name="adj1" fmla="val 50000"/>
            </a:avLst>
          </a:prstGeom>
          <a:ln w="25400">
            <a:solidFill>
              <a:schemeClr val="tx1">
                <a:lumMod val="10000"/>
                <a:lumOff val="90000"/>
              </a:schemeClr>
            </a:solidFill>
            <a:headEnd type="arrow" w="med" len="med"/>
            <a:tailEnd type="none"/>
          </a:ln>
          <a:extLst/>
        </p:spPr>
        <p:style>
          <a:lnRef idx="1">
            <a:schemeClr val="accent5"/>
          </a:lnRef>
          <a:fillRef idx="0">
            <a:schemeClr val="accent5"/>
          </a:fillRef>
          <a:effectRef idx="0">
            <a:schemeClr val="accent5"/>
          </a:effectRef>
          <a:fontRef idx="minor">
            <a:schemeClr val="tx1"/>
          </a:fontRef>
        </p:style>
      </p:cxnSp>
      <p:cxnSp>
        <p:nvCxnSpPr>
          <p:cNvPr id="63" name="Соединительная линия уступом 62"/>
          <p:cNvCxnSpPr>
            <a:stCxn id="62" idx="0"/>
            <a:endCxn id="35" idx="1"/>
          </p:cNvCxnSpPr>
          <p:nvPr/>
        </p:nvCxnSpPr>
        <p:spPr bwMode="auto">
          <a:xfrm rot="16200000" flipV="1">
            <a:off x="6523038" y="5522913"/>
            <a:ext cx="446087" cy="1587"/>
          </a:xfrm>
          <a:prstGeom prst="bentConnector3">
            <a:avLst>
              <a:gd name="adj1" fmla="val 50000"/>
            </a:avLst>
          </a:prstGeom>
          <a:ln w="25400">
            <a:solidFill>
              <a:schemeClr val="accent5">
                <a:lumMod val="75000"/>
              </a:schemeClr>
            </a:solidFill>
            <a:prstDash val="sysDash"/>
            <a:headEnd type="arrow" w="med" len="med"/>
            <a:tailEnd type="none"/>
          </a:ln>
          <a:extLst/>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
          <p:cNvSpPr>
            <a:spLocks noGrp="1" noChangeArrowheads="1"/>
          </p:cNvSpPr>
          <p:nvPr>
            <p:ph type="title"/>
          </p:nvPr>
        </p:nvSpPr>
        <p:spPr>
          <a:xfrm>
            <a:off x="1692275" y="152400"/>
            <a:ext cx="6551613" cy="1081088"/>
          </a:xfrm>
        </p:spPr>
        <p:txBody>
          <a:bodyPr/>
          <a:lstStyle/>
          <a:p>
            <a:pPr eaLnBrk="1" hangingPunct="1">
              <a:lnSpc>
                <a:spcPct val="90000"/>
              </a:lnSpc>
            </a:pPr>
            <a:r>
              <a:rPr lang="ru-RU" altLang="ru-RU" smtClean="0">
                <a:solidFill>
                  <a:schemeClr val="tx2"/>
                </a:solidFill>
              </a:rPr>
              <a:t>Структура плана счетов в МСФО</a:t>
            </a:r>
          </a:p>
        </p:txBody>
      </p:sp>
      <p:sp>
        <p:nvSpPr>
          <p:cNvPr id="49" name="Номер слайда 3"/>
          <p:cNvSpPr>
            <a:spLocks noGrp="1"/>
          </p:cNvSpPr>
          <p:nvPr>
            <p:ph type="sldNum" sz="quarter" idx="11"/>
          </p:nvPr>
        </p:nvSpPr>
        <p:spPr/>
        <p:txBody>
          <a:bodyPr/>
          <a:lstStyle/>
          <a:p>
            <a:pPr>
              <a:defRPr/>
            </a:pPr>
            <a:fld id="{53EFD2B1-79A6-424D-922B-7713622C324B}" type="slidenum">
              <a:rPr lang="ru-RU" altLang="ru-RU" smtClean="0"/>
              <a:pPr>
                <a:defRPr/>
              </a:pPr>
              <a:t>7</a:t>
            </a:fld>
            <a:endParaRPr lang="ru-RU" altLang="ru-RU" dirty="0"/>
          </a:p>
        </p:txBody>
      </p:sp>
      <p:pic>
        <p:nvPicPr>
          <p:cNvPr id="46083" name="Picture 2" descr="C:\Users\Shuklov_L\Desktop\план счетов.jpg"/>
          <p:cNvPicPr>
            <a:picLocks noChangeAspect="1" noChangeArrowheads="1"/>
          </p:cNvPicPr>
          <p:nvPr/>
        </p:nvPicPr>
        <p:blipFill>
          <a:blip r:embed="rId3"/>
          <a:srcRect/>
          <a:stretch>
            <a:fillRect/>
          </a:stretch>
        </p:blipFill>
        <p:spPr bwMode="auto">
          <a:xfrm>
            <a:off x="161925" y="1412875"/>
            <a:ext cx="8745538" cy="5111750"/>
          </a:xfrm>
          <a:prstGeom prst="rect">
            <a:avLst/>
          </a:prstGeom>
          <a:noFill/>
          <a:ln w="9525">
            <a:noFill/>
            <a:miter lim="800000"/>
            <a:headEnd/>
            <a:tailEnd/>
          </a:ln>
        </p:spPr>
      </p:pic>
      <p:sp>
        <p:nvSpPr>
          <p:cNvPr id="5" name="Прямоугольник с двумя вырезанными противолежащими углами 4"/>
          <p:cNvSpPr/>
          <p:nvPr/>
        </p:nvSpPr>
        <p:spPr bwMode="auto">
          <a:xfrm>
            <a:off x="4643438" y="1919288"/>
            <a:ext cx="4176712" cy="1285875"/>
          </a:xfrm>
          <a:prstGeom prst="snip2DiagRect">
            <a:avLst>
              <a:gd name="adj1" fmla="val 0"/>
              <a:gd name="adj2" fmla="val 0"/>
            </a:avLst>
          </a:prstGeom>
          <a:solidFill>
            <a:schemeClr val="accent5">
              <a:lumMod val="90000"/>
            </a:schemeClr>
          </a:solidFill>
          <a:ln w="44450" cap="flat" cmpd="sng" algn="ctr">
            <a:noFill/>
            <a:prstDash val="solid"/>
            <a:round/>
            <a:headEnd type="none" w="med" len="med"/>
            <a:tailEnd type="none" w="med" len="med"/>
          </a:ln>
          <a:effectLst/>
          <a:extLst/>
        </p:spPr>
        <p:txBody>
          <a:bodyPr anchor="ctr"/>
          <a:lstStyle/>
          <a:p>
            <a:pPr algn="ctr">
              <a:defRPr/>
            </a:pPr>
            <a:r>
              <a:rPr lang="ru-RU" sz="1600" b="1" dirty="0"/>
              <a:t>1.3.01.62.01</a:t>
            </a:r>
          </a:p>
        </p:txBody>
      </p:sp>
      <p:sp>
        <p:nvSpPr>
          <p:cNvPr id="46085" name="Левая фигурная скобка 5"/>
          <p:cNvSpPr>
            <a:spLocks/>
          </p:cNvSpPr>
          <p:nvPr/>
        </p:nvSpPr>
        <p:spPr bwMode="auto">
          <a:xfrm rot="-5400000">
            <a:off x="6963569" y="2502694"/>
            <a:ext cx="252412" cy="571500"/>
          </a:xfrm>
          <a:prstGeom prst="leftBrace">
            <a:avLst>
              <a:gd name="adj1" fmla="val 8333"/>
              <a:gd name="adj2" fmla="val 50000"/>
            </a:avLst>
          </a:prstGeom>
          <a:solidFill>
            <a:schemeClr val="bg1">
              <a:alpha val="0"/>
            </a:schemeClr>
          </a:solidFill>
          <a:ln w="63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46086" name="Левая фигурная скобка 8"/>
          <p:cNvSpPr>
            <a:spLocks/>
          </p:cNvSpPr>
          <p:nvPr/>
        </p:nvSpPr>
        <p:spPr bwMode="auto">
          <a:xfrm rot="5400000">
            <a:off x="6385718" y="2043907"/>
            <a:ext cx="252413" cy="571500"/>
          </a:xfrm>
          <a:prstGeom prst="leftBrace">
            <a:avLst>
              <a:gd name="adj1" fmla="val 8333"/>
              <a:gd name="adj2" fmla="val 50000"/>
            </a:avLst>
          </a:prstGeom>
          <a:solidFill>
            <a:schemeClr val="bg1">
              <a:alpha val="0"/>
            </a:schemeClr>
          </a:solidFill>
          <a:ln w="6350" algn="ctr">
            <a:solidFill>
              <a:srgbClr val="CC3300"/>
            </a:solidFill>
            <a:round/>
            <a:headEnd/>
            <a:tailEnd/>
          </a:ln>
        </p:spPr>
        <p:txBody>
          <a:bodyPr anchor="ctr"/>
          <a:lstStyle/>
          <a:p>
            <a:pPr eaLnBrk="0" hangingPunct="0">
              <a:lnSpc>
                <a:spcPct val="110000"/>
              </a:lnSpc>
              <a:spcBef>
                <a:spcPct val="50000"/>
              </a:spcBef>
            </a:pPr>
            <a:endParaRPr lang="ru-RU"/>
          </a:p>
        </p:txBody>
      </p:sp>
      <p:sp>
        <p:nvSpPr>
          <p:cNvPr id="10" name="Прямоугольник 9"/>
          <p:cNvSpPr/>
          <p:nvPr/>
        </p:nvSpPr>
        <p:spPr bwMode="auto">
          <a:xfrm>
            <a:off x="5651500" y="1912938"/>
            <a:ext cx="1728788" cy="290512"/>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lnSpc>
                <a:spcPct val="90000"/>
              </a:lnSpc>
              <a:spcBef>
                <a:spcPct val="50000"/>
              </a:spcBef>
              <a:defRPr/>
            </a:pPr>
            <a:r>
              <a:rPr lang="ru-RU" sz="1000" dirty="0">
                <a:solidFill>
                  <a:schemeClr val="tx1"/>
                </a:solidFill>
              </a:rPr>
              <a:t>Раздел баланса МСФО</a:t>
            </a:r>
          </a:p>
        </p:txBody>
      </p:sp>
      <p:sp>
        <p:nvSpPr>
          <p:cNvPr id="12" name="Прямоугольник 11"/>
          <p:cNvSpPr/>
          <p:nvPr/>
        </p:nvSpPr>
        <p:spPr bwMode="auto">
          <a:xfrm>
            <a:off x="6226175" y="2914650"/>
            <a:ext cx="1727200" cy="290513"/>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lnSpc>
                <a:spcPct val="90000"/>
              </a:lnSpc>
              <a:spcBef>
                <a:spcPct val="50000"/>
              </a:spcBef>
              <a:defRPr/>
            </a:pPr>
            <a:r>
              <a:rPr lang="ru-RU" sz="1000" dirty="0">
                <a:solidFill>
                  <a:schemeClr val="tx1"/>
                </a:solidFill>
              </a:rPr>
              <a:t>Код счета РСБУ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Облако 38"/>
          <p:cNvSpPr/>
          <p:nvPr/>
        </p:nvSpPr>
        <p:spPr bwMode="auto">
          <a:xfrm>
            <a:off x="2159000" y="765175"/>
            <a:ext cx="5942013" cy="5759450"/>
          </a:xfrm>
          <a:prstGeom prst="cloud">
            <a:avLst/>
          </a:prstGeom>
          <a:solidFill>
            <a:schemeClr val="accent1">
              <a:lumMod val="20000"/>
              <a:lumOff val="80000"/>
              <a:alpha val="50000"/>
            </a:schemeClr>
          </a:solidFill>
          <a:ln w="44450" cap="flat" cmpd="sng" algn="ctr">
            <a:noFill/>
            <a:prstDash val="solid"/>
            <a:round/>
            <a:headEnd type="none" w="med" len="med"/>
            <a:tailEnd type="none" w="med" len="med"/>
          </a:ln>
          <a:effectLst/>
          <a:extLst/>
        </p:spPr>
        <p:txBody>
          <a:bodyPr anchor="ctr"/>
          <a:lstStyle/>
          <a:p>
            <a:pPr eaLnBrk="0" hangingPunct="0">
              <a:lnSpc>
                <a:spcPct val="110000"/>
              </a:lnSpc>
              <a:spcBef>
                <a:spcPct val="50000"/>
              </a:spcBef>
              <a:defRPr/>
            </a:pPr>
            <a:endParaRPr lang="ru-RU" dirty="0"/>
          </a:p>
        </p:txBody>
      </p:sp>
      <p:sp>
        <p:nvSpPr>
          <p:cNvPr id="48130" name="Rectangle 8"/>
          <p:cNvSpPr>
            <a:spLocks noGrp="1" noChangeArrowheads="1"/>
          </p:cNvSpPr>
          <p:nvPr>
            <p:ph type="title"/>
          </p:nvPr>
        </p:nvSpPr>
        <p:spPr>
          <a:xfrm>
            <a:off x="1692275" y="152400"/>
            <a:ext cx="7135813" cy="1081088"/>
          </a:xfrm>
        </p:spPr>
        <p:txBody>
          <a:bodyPr/>
          <a:lstStyle/>
          <a:p>
            <a:pPr eaLnBrk="1" hangingPunct="1">
              <a:lnSpc>
                <a:spcPct val="90000"/>
              </a:lnSpc>
            </a:pPr>
            <a:r>
              <a:rPr lang="ru-RU" altLang="ru-RU" smtClean="0">
                <a:solidFill>
                  <a:schemeClr val="tx2"/>
                </a:solidFill>
              </a:rPr>
              <a:t>Удобные решения, реализованные в новом продукте</a:t>
            </a:r>
          </a:p>
        </p:txBody>
      </p:sp>
      <p:sp>
        <p:nvSpPr>
          <p:cNvPr id="49" name="Номер слайда 3"/>
          <p:cNvSpPr>
            <a:spLocks noGrp="1"/>
          </p:cNvSpPr>
          <p:nvPr>
            <p:ph type="sldNum" sz="quarter" idx="11"/>
          </p:nvPr>
        </p:nvSpPr>
        <p:spPr/>
        <p:txBody>
          <a:bodyPr/>
          <a:lstStyle/>
          <a:p>
            <a:pPr>
              <a:defRPr/>
            </a:pPr>
            <a:fld id="{3499780E-727B-4709-AFA5-5E4403C336C5}" type="slidenum">
              <a:rPr lang="ru-RU" altLang="ru-RU" smtClean="0"/>
              <a:pPr>
                <a:defRPr/>
              </a:pPr>
              <a:t>8</a:t>
            </a:fld>
            <a:endParaRPr lang="ru-RU" altLang="ru-RU" dirty="0"/>
          </a:p>
        </p:txBody>
      </p:sp>
      <p:sp>
        <p:nvSpPr>
          <p:cNvPr id="27" name="Прямоугольник с двумя вырезанными противолежащими углами 26"/>
          <p:cNvSpPr/>
          <p:nvPr/>
        </p:nvSpPr>
        <p:spPr bwMode="auto">
          <a:xfrm>
            <a:off x="293688" y="2038350"/>
            <a:ext cx="1847850" cy="720725"/>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Прогноз и расчет резерва по сомнительным долгам</a:t>
            </a:r>
          </a:p>
        </p:txBody>
      </p:sp>
      <p:sp>
        <p:nvSpPr>
          <p:cNvPr id="32" name="Прямоугольник с двумя вырезанными противолежащими углами 31"/>
          <p:cNvSpPr/>
          <p:nvPr/>
        </p:nvSpPr>
        <p:spPr bwMode="auto">
          <a:xfrm>
            <a:off x="7037388" y="2709863"/>
            <a:ext cx="1768475"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Документ для распределения РБП в МСФО</a:t>
            </a:r>
          </a:p>
        </p:txBody>
      </p:sp>
      <p:sp>
        <p:nvSpPr>
          <p:cNvPr id="37" name="Прямоугольник с двумя вырезанными противолежащими углами 36"/>
          <p:cNvSpPr/>
          <p:nvPr/>
        </p:nvSpPr>
        <p:spPr bwMode="auto">
          <a:xfrm>
            <a:off x="293688" y="3563938"/>
            <a:ext cx="1847850" cy="719137"/>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Конструктор отчетных форм</a:t>
            </a:r>
          </a:p>
        </p:txBody>
      </p:sp>
      <p:sp>
        <p:nvSpPr>
          <p:cNvPr id="64" name="Прямоугольник 63"/>
          <p:cNvSpPr/>
          <p:nvPr/>
        </p:nvSpPr>
        <p:spPr bwMode="auto">
          <a:xfrm>
            <a:off x="5435600" y="1171575"/>
            <a:ext cx="2165350" cy="290513"/>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Коэффициент оборачиваемости</a:t>
            </a:r>
          </a:p>
        </p:txBody>
      </p:sp>
      <p:sp>
        <p:nvSpPr>
          <p:cNvPr id="65" name="Прямоугольник 64"/>
          <p:cNvSpPr/>
          <p:nvPr/>
        </p:nvSpPr>
        <p:spPr bwMode="auto">
          <a:xfrm>
            <a:off x="5292725" y="1628775"/>
            <a:ext cx="2163763" cy="292100"/>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Класс надежности контрагента</a:t>
            </a:r>
          </a:p>
        </p:txBody>
      </p:sp>
      <p:sp>
        <p:nvSpPr>
          <p:cNvPr id="66" name="Прямоугольник 65"/>
          <p:cNvSpPr/>
          <p:nvPr/>
        </p:nvSpPr>
        <p:spPr bwMode="auto">
          <a:xfrm>
            <a:off x="4922838" y="2038350"/>
            <a:ext cx="2163762" cy="290513"/>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Длительность просрочки</a:t>
            </a:r>
          </a:p>
        </p:txBody>
      </p:sp>
      <p:sp>
        <p:nvSpPr>
          <p:cNvPr id="67" name="Прямоугольник 66"/>
          <p:cNvSpPr/>
          <p:nvPr/>
        </p:nvSpPr>
        <p:spPr bwMode="auto">
          <a:xfrm>
            <a:off x="4781550" y="2393950"/>
            <a:ext cx="2165350" cy="292100"/>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Местоположение</a:t>
            </a:r>
          </a:p>
        </p:txBody>
      </p:sp>
      <p:sp>
        <p:nvSpPr>
          <p:cNvPr id="69" name="Прямоугольник с двумя вырезанными противолежащими углами 68"/>
          <p:cNvSpPr/>
          <p:nvPr/>
        </p:nvSpPr>
        <p:spPr bwMode="auto">
          <a:xfrm>
            <a:off x="3703638" y="1878013"/>
            <a:ext cx="936625" cy="831850"/>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 резерва</a:t>
            </a:r>
          </a:p>
        </p:txBody>
      </p:sp>
      <p:sp>
        <p:nvSpPr>
          <p:cNvPr id="70" name="Прямоугольник 69"/>
          <p:cNvSpPr/>
          <p:nvPr/>
        </p:nvSpPr>
        <p:spPr bwMode="auto">
          <a:xfrm>
            <a:off x="5073650" y="4021138"/>
            <a:ext cx="1844675" cy="292100"/>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Нематериальные активы</a:t>
            </a:r>
          </a:p>
        </p:txBody>
      </p:sp>
      <p:sp>
        <p:nvSpPr>
          <p:cNvPr id="71" name="Прямоугольник 70"/>
          <p:cNvSpPr/>
          <p:nvPr/>
        </p:nvSpPr>
        <p:spPr bwMode="auto">
          <a:xfrm>
            <a:off x="2555875" y="3648075"/>
            <a:ext cx="2633663" cy="290513"/>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Дебиторская задолженность и авансы</a:t>
            </a:r>
          </a:p>
        </p:txBody>
      </p:sp>
      <p:sp>
        <p:nvSpPr>
          <p:cNvPr id="72" name="Прямоугольник 71"/>
          <p:cNvSpPr/>
          <p:nvPr/>
        </p:nvSpPr>
        <p:spPr bwMode="auto">
          <a:xfrm>
            <a:off x="5651500" y="3248025"/>
            <a:ext cx="1266825" cy="292100"/>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Расходы периода</a:t>
            </a:r>
          </a:p>
        </p:txBody>
      </p:sp>
      <p:sp>
        <p:nvSpPr>
          <p:cNvPr id="74" name="Прямоугольник с двумя вырезанными противолежащими углами 73"/>
          <p:cNvSpPr/>
          <p:nvPr/>
        </p:nvSpPr>
        <p:spPr bwMode="auto">
          <a:xfrm>
            <a:off x="5334000" y="3648075"/>
            <a:ext cx="1584325" cy="293688"/>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000" dirty="0"/>
              <a:t>РБП в РСБУ</a:t>
            </a:r>
          </a:p>
        </p:txBody>
      </p:sp>
      <p:sp>
        <p:nvSpPr>
          <p:cNvPr id="75" name="Прямоугольник с двумя вырезанными противолежащими углами 74"/>
          <p:cNvSpPr/>
          <p:nvPr/>
        </p:nvSpPr>
        <p:spPr bwMode="auto">
          <a:xfrm>
            <a:off x="2692400" y="4487863"/>
            <a:ext cx="1152525" cy="831850"/>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Создайте альбом форм</a:t>
            </a:r>
          </a:p>
        </p:txBody>
      </p:sp>
      <p:sp>
        <p:nvSpPr>
          <p:cNvPr id="76" name="Прямоугольник с двумя вырезанными противолежащими углами 75"/>
          <p:cNvSpPr/>
          <p:nvPr/>
        </p:nvSpPr>
        <p:spPr bwMode="auto">
          <a:xfrm>
            <a:off x="3922713" y="4487863"/>
            <a:ext cx="1150937" cy="831850"/>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Настройте правила их заполнения</a:t>
            </a:r>
          </a:p>
        </p:txBody>
      </p:sp>
      <p:sp>
        <p:nvSpPr>
          <p:cNvPr id="77" name="Прямоугольник 76"/>
          <p:cNvSpPr/>
          <p:nvPr/>
        </p:nvSpPr>
        <p:spPr bwMode="auto">
          <a:xfrm>
            <a:off x="2940050" y="5711825"/>
            <a:ext cx="3378200" cy="290513"/>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Отдельный документ для временных начислений</a:t>
            </a:r>
          </a:p>
        </p:txBody>
      </p:sp>
      <p:sp>
        <p:nvSpPr>
          <p:cNvPr id="78" name="Прямоугольник 77"/>
          <p:cNvSpPr/>
          <p:nvPr/>
        </p:nvSpPr>
        <p:spPr bwMode="auto">
          <a:xfrm>
            <a:off x="3486150" y="6091238"/>
            <a:ext cx="3382963" cy="292100"/>
          </a:xfrm>
          <a:prstGeom prst="rect">
            <a:avLst/>
          </a:prstGeom>
          <a:solidFill>
            <a:schemeClr val="tx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90000"/>
              </a:lnSpc>
              <a:spcBef>
                <a:spcPct val="50000"/>
              </a:spcBef>
              <a:defRPr/>
            </a:pPr>
            <a:r>
              <a:rPr lang="ru-RU" sz="1000" dirty="0">
                <a:solidFill>
                  <a:schemeClr val="tx1"/>
                </a:solidFill>
              </a:rPr>
              <a:t>Инструмент выверки план-факта начислений</a:t>
            </a:r>
          </a:p>
        </p:txBody>
      </p:sp>
      <p:sp>
        <p:nvSpPr>
          <p:cNvPr id="61" name="Прямоугольник с двумя вырезанными противолежащими углами 60"/>
          <p:cNvSpPr/>
          <p:nvPr/>
        </p:nvSpPr>
        <p:spPr bwMode="auto">
          <a:xfrm>
            <a:off x="3062288" y="1268413"/>
            <a:ext cx="2089150" cy="720725"/>
          </a:xfrm>
          <a:prstGeom prst="snip2DiagRect">
            <a:avLst/>
          </a:prstGeom>
          <a:solidFill>
            <a:schemeClr val="accent3">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Управляйте величиной резерва, подбирая параметры его создания</a:t>
            </a:r>
          </a:p>
        </p:txBody>
      </p:sp>
      <p:cxnSp>
        <p:nvCxnSpPr>
          <p:cNvPr id="48149" name="Скругленная соединительная линия 15"/>
          <p:cNvCxnSpPr>
            <a:cxnSpLocks noChangeShapeType="1"/>
            <a:stCxn id="27" idx="3"/>
          </p:cNvCxnSpPr>
          <p:nvPr/>
        </p:nvCxnSpPr>
        <p:spPr bwMode="auto">
          <a:xfrm rot="5400000" flipH="1" flipV="1">
            <a:off x="1874044" y="972344"/>
            <a:ext cx="409575" cy="1722437"/>
          </a:xfrm>
          <a:prstGeom prst="curvedConnector2">
            <a:avLst/>
          </a:prstGeom>
          <a:noFill/>
          <a:ln w="44450" algn="ctr">
            <a:solidFill>
              <a:srgbClr val="CC3300"/>
            </a:solidFill>
            <a:round/>
            <a:headEnd/>
            <a:tailEnd type="arrow" w="med" len="med"/>
          </a:ln>
        </p:spPr>
      </p:cxnSp>
      <p:cxnSp>
        <p:nvCxnSpPr>
          <p:cNvPr id="48150" name="Скругленная соединительная линия 8"/>
          <p:cNvCxnSpPr>
            <a:cxnSpLocks noChangeShapeType="1"/>
            <a:stCxn id="37" idx="1"/>
          </p:cNvCxnSpPr>
          <p:nvPr/>
        </p:nvCxnSpPr>
        <p:spPr bwMode="auto">
          <a:xfrm rot="16200000" flipH="1">
            <a:off x="1588294" y="3912394"/>
            <a:ext cx="525463" cy="1266825"/>
          </a:xfrm>
          <a:prstGeom prst="curvedConnector2">
            <a:avLst/>
          </a:prstGeom>
          <a:noFill/>
          <a:ln w="44450" algn="ctr">
            <a:solidFill>
              <a:srgbClr val="CC3300"/>
            </a:solidFill>
            <a:round/>
            <a:headEnd/>
            <a:tailEnd type="arrow" w="med" len="med"/>
          </a:ln>
        </p:spPr>
      </p:cxnSp>
      <p:cxnSp>
        <p:nvCxnSpPr>
          <p:cNvPr id="48151" name="Скругленная соединительная линия 10"/>
          <p:cNvCxnSpPr>
            <a:cxnSpLocks noChangeShapeType="1"/>
            <a:stCxn id="38" idx="1"/>
          </p:cNvCxnSpPr>
          <p:nvPr/>
        </p:nvCxnSpPr>
        <p:spPr bwMode="auto">
          <a:xfrm rot="5400000">
            <a:off x="7148513" y="5029200"/>
            <a:ext cx="476250" cy="1146175"/>
          </a:xfrm>
          <a:prstGeom prst="curvedConnector2">
            <a:avLst/>
          </a:prstGeom>
          <a:noFill/>
          <a:ln w="44450" algn="ctr">
            <a:solidFill>
              <a:srgbClr val="CC3300"/>
            </a:solidFill>
            <a:round/>
            <a:headEnd/>
            <a:tailEnd type="arrow" w="med" len="med"/>
          </a:ln>
        </p:spPr>
      </p:cxnSp>
      <p:sp>
        <p:nvSpPr>
          <p:cNvPr id="38" name="Прямоугольник с двумя вырезанными противолежащими углами 37"/>
          <p:cNvSpPr/>
          <p:nvPr/>
        </p:nvSpPr>
        <p:spPr bwMode="auto">
          <a:xfrm>
            <a:off x="7091363" y="4645025"/>
            <a:ext cx="1736725" cy="719138"/>
          </a:xfrm>
          <a:prstGeom prst="snip2DiagRect">
            <a:avLst/>
          </a:prstGeom>
          <a:solidFill>
            <a:schemeClr val="accent5">
              <a:lumMod val="75000"/>
              <a:alpha val="5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t>Начисление неотфактурованных расходов</a:t>
            </a:r>
          </a:p>
        </p:txBody>
      </p:sp>
      <p:cxnSp>
        <p:nvCxnSpPr>
          <p:cNvPr id="48153" name="Скругленная соединительная линия 20"/>
          <p:cNvCxnSpPr>
            <a:cxnSpLocks noChangeShapeType="1"/>
            <a:stCxn id="32" idx="1"/>
          </p:cNvCxnSpPr>
          <p:nvPr/>
        </p:nvCxnSpPr>
        <p:spPr bwMode="auto">
          <a:xfrm rot="5400000">
            <a:off x="7296944" y="3169444"/>
            <a:ext cx="365125" cy="884237"/>
          </a:xfrm>
          <a:prstGeom prst="curvedConnector2">
            <a:avLst/>
          </a:prstGeom>
          <a:noFill/>
          <a:ln w="44450" algn="ctr">
            <a:solidFill>
              <a:srgbClr val="CC3300"/>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763713" y="260350"/>
            <a:ext cx="7056437" cy="860425"/>
          </a:xfrm>
        </p:spPr>
        <p:txBody>
          <a:bodyPr/>
          <a:lstStyle/>
          <a:p>
            <a:r>
              <a:rPr lang="ru-RU" altLang="ru-RU" smtClean="0">
                <a:solidFill>
                  <a:schemeClr val="tx2"/>
                </a:solidFill>
              </a:rPr>
              <a:t>Удобные решения, реализованные в новом продукте</a:t>
            </a:r>
            <a:endParaRPr lang="en-US" altLang="en-US" smtClean="0"/>
          </a:p>
        </p:txBody>
      </p:sp>
      <p:sp>
        <p:nvSpPr>
          <p:cNvPr id="10" name="Прямоугольник 9"/>
          <p:cNvSpPr/>
          <p:nvPr/>
        </p:nvSpPr>
        <p:spPr bwMode="auto">
          <a:xfrm>
            <a:off x="6913563" y="3897313"/>
            <a:ext cx="1649412" cy="1008062"/>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Например, восстановить нематериальный актив из расходов НСБУ</a:t>
            </a:r>
          </a:p>
        </p:txBody>
      </p:sp>
      <p:sp>
        <p:nvSpPr>
          <p:cNvPr id="11" name="Прямоугольник 10"/>
          <p:cNvSpPr/>
          <p:nvPr/>
        </p:nvSpPr>
        <p:spPr bwMode="auto">
          <a:xfrm>
            <a:off x="6913563" y="5102225"/>
            <a:ext cx="1674812" cy="1350963"/>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Для этого нужно указать соответствующий вариант учета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в карточке объекта номенклатуры или статьи затрат</a:t>
            </a:r>
          </a:p>
        </p:txBody>
      </p:sp>
      <p:sp>
        <p:nvSpPr>
          <p:cNvPr id="14" name="Прямоугольник 13"/>
          <p:cNvSpPr/>
          <p:nvPr/>
        </p:nvSpPr>
        <p:spPr bwMode="auto">
          <a:xfrm>
            <a:off x="6913563" y="1643063"/>
            <a:ext cx="1631950" cy="2065337"/>
          </a:xfrm>
          <a:prstGeom prst="rect">
            <a:avLst/>
          </a:prstGeom>
          <a:solidFill>
            <a:schemeClr val="accent5"/>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pPr>
            <a:r>
              <a:rPr lang="ru-RU" sz="1300">
                <a:solidFill>
                  <a:schemeClr val="tx1"/>
                </a:solidFill>
                <a:cs typeface="Arial" charset="0"/>
              </a:rPr>
              <a:t>Объекты номенклатуры, статьи РБП или затраты можно учитывать параллельно </a:t>
            </a:r>
            <a:r>
              <a:rPr lang="en-US" sz="1300">
                <a:solidFill>
                  <a:schemeClr val="tx1"/>
                </a:solidFill>
                <a:cs typeface="Arial" charset="0"/>
              </a:rPr>
              <a:t/>
            </a:r>
            <a:br>
              <a:rPr lang="en-US" sz="1300">
                <a:solidFill>
                  <a:schemeClr val="tx1"/>
                </a:solidFill>
                <a:cs typeface="Arial" charset="0"/>
              </a:rPr>
            </a:br>
            <a:r>
              <a:rPr lang="ru-RU" sz="1300">
                <a:solidFill>
                  <a:schemeClr val="tx1"/>
                </a:solidFill>
                <a:cs typeface="Arial" charset="0"/>
              </a:rPr>
              <a:t>в качестве внеоборотных активов</a:t>
            </a:r>
          </a:p>
        </p:txBody>
      </p:sp>
      <p:pic>
        <p:nvPicPr>
          <p:cNvPr id="15" name="Picture 29"/>
          <p:cNvPicPr>
            <a:picLocks noChangeAspect="1"/>
          </p:cNvPicPr>
          <p:nvPr/>
        </p:nvPicPr>
        <p:blipFill>
          <a:blip r:embed="rId3" cstate="print">
            <a:duotone>
              <a:schemeClr val="accent1">
                <a:shade val="45000"/>
                <a:satMod val="135000"/>
              </a:schemeClr>
              <a:prstClr val="white"/>
            </a:duotone>
            <a:extLst>
              <a:ext uri="{28A0092B-C50C-407E-A947-70E740481C1C}"/>
            </a:extLst>
          </a:blip>
          <a:srcRect/>
          <a:stretch>
            <a:fillRect/>
          </a:stretch>
        </p:blipFill>
        <p:spPr bwMode="auto">
          <a:xfrm>
            <a:off x="6878785" y="1533890"/>
            <a:ext cx="337186" cy="334025"/>
          </a:xfrm>
          <a:prstGeom prst="rect">
            <a:avLst/>
          </a:prstGeom>
          <a:noFill/>
          <a:ln>
            <a:noFill/>
          </a:ln>
          <a:extLst>
            <a:ext uri="{909E8E84-426E-40DD-AFC4-6F175D3DCCD1}"/>
            <a:ext uri="{91240B29-F687-4F45-9708-019B960494DF}"/>
          </a:extLst>
        </p:spPr>
      </p:pic>
      <p:cxnSp>
        <p:nvCxnSpPr>
          <p:cNvPr id="34" name="Соединительная линия уступом 33"/>
          <p:cNvCxnSpPr>
            <a:stCxn id="10" idx="3"/>
            <a:endCxn id="14" idx="3"/>
          </p:cNvCxnSpPr>
          <p:nvPr/>
        </p:nvCxnSpPr>
        <p:spPr bwMode="auto">
          <a:xfrm flipH="1" flipV="1">
            <a:off x="8545513" y="2676525"/>
            <a:ext cx="17462" cy="1725613"/>
          </a:xfrm>
          <a:prstGeom prst="bentConnector3">
            <a:avLst>
              <a:gd name="adj1" fmla="val -1276524"/>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8" name="Номер слайда 3"/>
          <p:cNvSpPr>
            <a:spLocks noGrp="1"/>
          </p:cNvSpPr>
          <p:nvPr>
            <p:ph type="sldNum" sz="quarter" idx="11"/>
          </p:nvPr>
        </p:nvSpPr>
        <p:spPr/>
        <p:txBody>
          <a:bodyPr/>
          <a:lstStyle/>
          <a:p>
            <a:pPr>
              <a:defRPr/>
            </a:pPr>
            <a:fld id="{863D8E2A-C3CF-400B-A22D-1863C0319AAC}" type="slidenum">
              <a:rPr lang="ru-RU" altLang="ru-RU" smtClean="0"/>
              <a:pPr>
                <a:defRPr/>
              </a:pPr>
              <a:t>9</a:t>
            </a:fld>
            <a:endParaRPr lang="ru-RU" altLang="ru-RU" dirty="0"/>
          </a:p>
        </p:txBody>
      </p:sp>
      <p:cxnSp>
        <p:nvCxnSpPr>
          <p:cNvPr id="21" name="Соединительная линия уступом 20"/>
          <p:cNvCxnSpPr>
            <a:stCxn id="11" idx="1"/>
            <a:endCxn id="10" idx="1"/>
          </p:cNvCxnSpPr>
          <p:nvPr/>
        </p:nvCxnSpPr>
        <p:spPr bwMode="auto">
          <a:xfrm rot="10800000">
            <a:off x="6913563" y="4402138"/>
            <a:ext cx="12700" cy="1374775"/>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50185" name="Рисунок 1"/>
          <p:cNvPicPr>
            <a:picLocks noChangeAspect="1"/>
          </p:cNvPicPr>
          <p:nvPr/>
        </p:nvPicPr>
        <p:blipFill>
          <a:blip r:embed="rId4"/>
          <a:srcRect/>
          <a:stretch>
            <a:fillRect/>
          </a:stretch>
        </p:blipFill>
        <p:spPr bwMode="auto">
          <a:xfrm>
            <a:off x="1763713" y="1285875"/>
            <a:ext cx="4740275"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409_Шаблон">
  <a:themeElements>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fontScheme name="14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14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43998</TotalTime>
  <Words>2897</Words>
  <Application>Microsoft Office PowerPoint</Application>
  <PresentationFormat>Экран (4:3)</PresentationFormat>
  <Paragraphs>261</Paragraphs>
  <Slides>22</Slides>
  <Notes>22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6</vt:i4>
      </vt:variant>
      <vt:variant>
        <vt:lpstr>Заголовки слайдов</vt:lpstr>
      </vt:variant>
      <vt:variant>
        <vt:i4>22</vt:i4>
      </vt:variant>
    </vt:vector>
  </HeadingPairs>
  <TitlesOfParts>
    <vt:vector size="33" baseType="lpstr">
      <vt:lpstr>Arial</vt:lpstr>
      <vt:lpstr>Wingdings</vt:lpstr>
      <vt:lpstr>Times New Roman</vt:lpstr>
      <vt:lpstr>Museo Sans Cyrl 700</vt:lpstr>
      <vt:lpstr>Calibri</vt:lpstr>
      <vt:lpstr>1409_Шаблон</vt:lpstr>
      <vt:lpstr>1_1409_Шаблон</vt:lpstr>
      <vt:lpstr>1409_Шаблон</vt:lpstr>
      <vt:lpstr>1409_Шаблон</vt:lpstr>
      <vt:lpstr>1_1409_Шаблон</vt:lpstr>
      <vt:lpstr>1_1409_Шаблон</vt:lpstr>
      <vt:lpstr>Слайд 1</vt:lpstr>
      <vt:lpstr>Новое решение «1C:Бухгалтерия КОРП МСФО»</vt:lpstr>
      <vt:lpstr>Новое решение «1C:Бухгалтерия КОРП МСФО»</vt:lpstr>
      <vt:lpstr>Непривычные для РСБУ учетные процедуры</vt:lpstr>
      <vt:lpstr>Отражение операций в учете МСФО</vt:lpstr>
      <vt:lpstr>Процесс подготовки отчетности МСФО</vt:lpstr>
      <vt:lpstr>Структура плана счетов в МСФО</vt:lpstr>
      <vt:lpstr>Удобные решения, реализованные в новом продукте</vt:lpstr>
      <vt:lpstr>Удобные решения, реализованные в новом продукте</vt:lpstr>
      <vt:lpstr>Удобные решения, реализованные в новом продукте</vt:lpstr>
      <vt:lpstr>Удобные решения, реализованные в новом продукте</vt:lpstr>
      <vt:lpstr>Обзор автоматических корректировок МСФО  по внеоборотным активам</vt:lpstr>
      <vt:lpstr>Параллельный учет по выборочным объектам ВНА</vt:lpstr>
      <vt:lpstr>Обесценение внеоборотных активов по IAS 36</vt:lpstr>
      <vt:lpstr>Обзор автоматических корректировок МСФО  по финансовым инструментам</vt:lpstr>
      <vt:lpstr>Помощник выбора параметров учета  в соответствии с IFRS 9</vt:lpstr>
      <vt:lpstr>Расчет отложенных налогов в подсистеме МСФО</vt:lpstr>
      <vt:lpstr>Инструменты быстрого закрытия  в «1С Бухгалтерии КОРП МСФО»</vt:lpstr>
      <vt:lpstr>Сравнение «1C:Бухгалтерии КОРП МСФО»  и «1С:Управления холдингом»</vt:lpstr>
      <vt:lpstr>Слайд 20</vt:lpstr>
      <vt:lpstr>Консолидация данных: периметр консолидации  и его изменение</vt:lpstr>
      <vt:lpstr>Слайд 22</vt:lpstr>
    </vt:vector>
  </TitlesOfParts>
  <Company>1C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Наименование доклада</dc:title>
  <dc:creator>admin</dc:creator>
  <cp:lastModifiedBy>shestakova</cp:lastModifiedBy>
  <cp:revision>1609</cp:revision>
  <cp:lastPrinted>2016-10-27T11:13:39Z</cp:lastPrinted>
  <dcterms:created xsi:type="dcterms:W3CDTF">2014-08-20T11:28:12Z</dcterms:created>
  <dcterms:modified xsi:type="dcterms:W3CDTF">2017-12-12T10:58:26Z</dcterms:modified>
</cp:coreProperties>
</file>