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789" r:id="rId1"/>
    <p:sldMasterId id="2147486790" r:id="rId2"/>
  </p:sldMasterIdLst>
  <p:notesMasterIdLst>
    <p:notesMasterId r:id="rId21"/>
  </p:notesMasterIdLst>
  <p:handoutMasterIdLst>
    <p:handoutMasterId r:id="rId22"/>
  </p:handoutMasterIdLst>
  <p:sldIdLst>
    <p:sldId id="2632" r:id="rId3"/>
    <p:sldId id="2634" r:id="rId4"/>
    <p:sldId id="2637" r:id="rId5"/>
    <p:sldId id="2653" r:id="rId6"/>
    <p:sldId id="2641" r:id="rId7"/>
    <p:sldId id="2650" r:id="rId8"/>
    <p:sldId id="2651" r:id="rId9"/>
    <p:sldId id="2652" r:id="rId10"/>
    <p:sldId id="2640" r:id="rId11"/>
    <p:sldId id="2643" r:id="rId12"/>
    <p:sldId id="2649" r:id="rId13"/>
    <p:sldId id="2644" r:id="rId14"/>
    <p:sldId id="2645" r:id="rId15"/>
    <p:sldId id="2646" r:id="rId16"/>
    <p:sldId id="2642" r:id="rId17"/>
    <p:sldId id="2647" r:id="rId18"/>
    <p:sldId id="2648" r:id="rId19"/>
    <p:sldId id="2636" r:id="rId20"/>
  </p:sldIdLst>
  <p:sldSz cx="11522075" cy="6480175"/>
  <p:notesSz cx="6797675" cy="9926638"/>
  <p:defaultTextStyle>
    <a:defPPr>
      <a:defRPr lang="en-US"/>
    </a:defPPr>
    <a:lvl1pPr algn="l" rtl="0" fontAlgn="base">
      <a:spcBef>
        <a:spcPct val="0"/>
      </a:spcBef>
      <a:spcAft>
        <a:spcPct val="0"/>
      </a:spcAft>
      <a:defRPr sz="2100" b="1" kern="1200">
        <a:solidFill>
          <a:srgbClr val="006600"/>
        </a:solidFill>
        <a:latin typeface="Arial" charset="0"/>
        <a:ea typeface="+mn-ea"/>
        <a:cs typeface="Arial" charset="0"/>
      </a:defRPr>
    </a:lvl1pPr>
    <a:lvl2pPr marL="457200" algn="l" rtl="0" fontAlgn="base">
      <a:spcBef>
        <a:spcPct val="0"/>
      </a:spcBef>
      <a:spcAft>
        <a:spcPct val="0"/>
      </a:spcAft>
      <a:defRPr sz="2100" b="1" kern="1200">
        <a:solidFill>
          <a:srgbClr val="006600"/>
        </a:solidFill>
        <a:latin typeface="Arial" charset="0"/>
        <a:ea typeface="+mn-ea"/>
        <a:cs typeface="Arial" charset="0"/>
      </a:defRPr>
    </a:lvl2pPr>
    <a:lvl3pPr marL="914400" algn="l" rtl="0" fontAlgn="base">
      <a:spcBef>
        <a:spcPct val="0"/>
      </a:spcBef>
      <a:spcAft>
        <a:spcPct val="0"/>
      </a:spcAft>
      <a:defRPr sz="2100" b="1" kern="1200">
        <a:solidFill>
          <a:srgbClr val="006600"/>
        </a:solidFill>
        <a:latin typeface="Arial" charset="0"/>
        <a:ea typeface="+mn-ea"/>
        <a:cs typeface="Arial" charset="0"/>
      </a:defRPr>
    </a:lvl3pPr>
    <a:lvl4pPr marL="1371600" algn="l" rtl="0" fontAlgn="base">
      <a:spcBef>
        <a:spcPct val="0"/>
      </a:spcBef>
      <a:spcAft>
        <a:spcPct val="0"/>
      </a:spcAft>
      <a:defRPr sz="2100" b="1" kern="1200">
        <a:solidFill>
          <a:srgbClr val="006600"/>
        </a:solidFill>
        <a:latin typeface="Arial" charset="0"/>
        <a:ea typeface="+mn-ea"/>
        <a:cs typeface="Arial" charset="0"/>
      </a:defRPr>
    </a:lvl4pPr>
    <a:lvl5pPr marL="1828800" algn="l" rtl="0" fontAlgn="base">
      <a:spcBef>
        <a:spcPct val="0"/>
      </a:spcBef>
      <a:spcAft>
        <a:spcPct val="0"/>
      </a:spcAft>
      <a:defRPr sz="2100" b="1" kern="1200">
        <a:solidFill>
          <a:srgbClr val="006600"/>
        </a:solidFill>
        <a:latin typeface="Arial" charset="0"/>
        <a:ea typeface="+mn-ea"/>
        <a:cs typeface="Arial" charset="0"/>
      </a:defRPr>
    </a:lvl5pPr>
    <a:lvl6pPr marL="2286000" algn="l" defTabSz="914400" rtl="0" eaLnBrk="1" latinLnBrk="0" hangingPunct="1">
      <a:defRPr sz="2100" b="1" kern="1200">
        <a:solidFill>
          <a:srgbClr val="006600"/>
        </a:solidFill>
        <a:latin typeface="Arial" charset="0"/>
        <a:ea typeface="+mn-ea"/>
        <a:cs typeface="Arial" charset="0"/>
      </a:defRPr>
    </a:lvl6pPr>
    <a:lvl7pPr marL="2743200" algn="l" defTabSz="914400" rtl="0" eaLnBrk="1" latinLnBrk="0" hangingPunct="1">
      <a:defRPr sz="2100" b="1" kern="1200">
        <a:solidFill>
          <a:srgbClr val="006600"/>
        </a:solidFill>
        <a:latin typeface="Arial" charset="0"/>
        <a:ea typeface="+mn-ea"/>
        <a:cs typeface="Arial" charset="0"/>
      </a:defRPr>
    </a:lvl7pPr>
    <a:lvl8pPr marL="3200400" algn="l" defTabSz="914400" rtl="0" eaLnBrk="1" latinLnBrk="0" hangingPunct="1">
      <a:defRPr sz="2100" b="1" kern="1200">
        <a:solidFill>
          <a:srgbClr val="006600"/>
        </a:solidFill>
        <a:latin typeface="Arial" charset="0"/>
        <a:ea typeface="+mn-ea"/>
        <a:cs typeface="Arial" charset="0"/>
      </a:defRPr>
    </a:lvl8pPr>
    <a:lvl9pPr marL="3657600" algn="l" defTabSz="914400" rtl="0" eaLnBrk="1" latinLnBrk="0" hangingPunct="1">
      <a:defRPr sz="2100" b="1" kern="1200">
        <a:solidFill>
          <a:srgbClr val="0066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A0F973"/>
    <a:srgbClr val="CCFFFF"/>
    <a:srgbClr val="F8F8F8"/>
    <a:srgbClr val="EAEAEA"/>
    <a:srgbClr val="99FFCC"/>
    <a:srgbClr val="FF3300"/>
    <a:srgbClr val="CC0000"/>
    <a:srgbClr val="00808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5580" autoAdjust="0"/>
  </p:normalViewPr>
  <p:slideViewPr>
    <p:cSldViewPr>
      <p:cViewPr varScale="1">
        <p:scale>
          <a:sx n="64" d="100"/>
          <a:sy n="64" d="100"/>
        </p:scale>
        <p:origin x="-426" y="-102"/>
      </p:cViewPr>
      <p:guideLst>
        <p:guide orient="horz" pos="2041"/>
        <p:guide pos="3629"/>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cs typeface="+mn-cs"/>
              </a:defRPr>
            </a:lvl1pPr>
          </a:lstStyle>
          <a:p>
            <a:pPr>
              <a:defRPr/>
            </a:pPr>
            <a:endParaRPr lang="ru-RU"/>
          </a:p>
        </p:txBody>
      </p:sp>
      <p:sp>
        <p:nvSpPr>
          <p:cNvPr id="20483" name="Rectangle 3"/>
          <p:cNvSpPr>
            <a:spLocks noGrp="1" noChangeArrowheads="1"/>
          </p:cNvSpPr>
          <p:nvPr>
            <p:ph type="dt" sz="quarter" idx="1"/>
          </p:nvPr>
        </p:nvSpPr>
        <p:spPr bwMode="auto">
          <a:xfrm>
            <a:off x="3851275"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itchFamily="18" charset="0"/>
                <a:cs typeface="+mn-cs"/>
              </a:defRPr>
            </a:lvl1pPr>
          </a:lstStyle>
          <a:p>
            <a:pPr>
              <a:defRPr/>
            </a:pPr>
            <a:endParaRPr lang="ru-RU"/>
          </a:p>
        </p:txBody>
      </p:sp>
      <p:sp>
        <p:nvSpPr>
          <p:cNvPr id="20484" name="Rectangle 4"/>
          <p:cNvSpPr>
            <a:spLocks noGrp="1" noChangeArrowheads="1"/>
          </p:cNvSpPr>
          <p:nvPr>
            <p:ph type="ftr" sz="quarter" idx="2"/>
          </p:nvPr>
        </p:nvSpPr>
        <p:spPr bwMode="auto">
          <a:xfrm>
            <a:off x="0"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cs typeface="+mn-cs"/>
              </a:defRPr>
            </a:lvl1pPr>
          </a:lstStyle>
          <a:p>
            <a:pPr>
              <a:defRPr/>
            </a:pPr>
            <a:endParaRPr lang="ru-RU"/>
          </a:p>
        </p:txBody>
      </p:sp>
      <p:sp>
        <p:nvSpPr>
          <p:cNvPr id="20485" name="Rectangle 5"/>
          <p:cNvSpPr>
            <a:spLocks noGrp="1" noChangeArrowheads="1"/>
          </p:cNvSpPr>
          <p:nvPr>
            <p:ph type="sldNum" sz="quarter" idx="3"/>
          </p:nvPr>
        </p:nvSpPr>
        <p:spPr bwMode="auto">
          <a:xfrm>
            <a:off x="3851275"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anose="02020603050405020304" pitchFamily="18" charset="0"/>
                <a:cs typeface="+mn-cs"/>
              </a:defRPr>
            </a:lvl1pPr>
          </a:lstStyle>
          <a:p>
            <a:pPr>
              <a:defRPr/>
            </a:pPr>
            <a:fld id="{AD2F6551-B8F5-4D39-B810-38BDD8074CA7}"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cs typeface="+mn-cs"/>
              </a:defRPr>
            </a:lvl1pPr>
          </a:lstStyle>
          <a:p>
            <a:pPr>
              <a:defRPr/>
            </a:pPr>
            <a:endParaRPr lang="ru-RU"/>
          </a:p>
        </p:txBody>
      </p:sp>
      <p:sp>
        <p:nvSpPr>
          <p:cNvPr id="28675" name="Rectangle 3"/>
          <p:cNvSpPr>
            <a:spLocks noGrp="1" noRot="1" noChangeArrowheads="1"/>
          </p:cNvSpPr>
          <p:nvPr>
            <p:ph type="sldImg" idx="2"/>
          </p:nvPr>
        </p:nvSpPr>
        <p:spPr bwMode="auto">
          <a:xfrm>
            <a:off x="90488" y="742950"/>
            <a:ext cx="6616700" cy="3722688"/>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06463" y="4714875"/>
            <a:ext cx="4984750" cy="446881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2053" name="Rectangle 5"/>
          <p:cNvSpPr>
            <a:spLocks noGrp="1" noChangeArrowheads="1"/>
          </p:cNvSpPr>
          <p:nvPr>
            <p:ph type="dt" idx="1"/>
          </p:nvPr>
        </p:nvSpPr>
        <p:spPr bwMode="auto">
          <a:xfrm>
            <a:off x="3851275" y="0"/>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t"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itchFamily="18" charset="0"/>
                <a:cs typeface="+mn-cs"/>
              </a:defRPr>
            </a:lvl1pPr>
          </a:lstStyle>
          <a:p>
            <a:pPr>
              <a:defRPr/>
            </a:pPr>
            <a:endParaRPr lang="ru-RU"/>
          </a:p>
        </p:txBody>
      </p:sp>
      <p:sp>
        <p:nvSpPr>
          <p:cNvPr id="2054" name="Rectangle 6"/>
          <p:cNvSpPr>
            <a:spLocks noGrp="1" noChangeArrowheads="1"/>
          </p:cNvSpPr>
          <p:nvPr>
            <p:ph type="ftr" sz="quarter" idx="4"/>
          </p:nvPr>
        </p:nvSpPr>
        <p:spPr bwMode="auto">
          <a:xfrm>
            <a:off x="0"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defTabSz="912813" eaLnBrk="0" hangingPunct="0">
              <a:lnSpc>
                <a:spcPct val="100000"/>
              </a:lnSpc>
              <a:spcBef>
                <a:spcPct val="0"/>
              </a:spcBef>
              <a:buSzTx/>
              <a:buFontTx/>
              <a:buNone/>
              <a:defRPr sz="1200" b="0">
                <a:solidFill>
                  <a:schemeClr val="tx1"/>
                </a:solidFill>
                <a:latin typeface="Times New Roman" pitchFamily="18" charset="0"/>
                <a:cs typeface="+mn-cs"/>
              </a:defRPr>
            </a:lvl1pPr>
          </a:lstStyle>
          <a:p>
            <a:pPr>
              <a:defRPr/>
            </a:pPr>
            <a:endParaRPr lang="ru-RU"/>
          </a:p>
        </p:txBody>
      </p:sp>
      <p:sp>
        <p:nvSpPr>
          <p:cNvPr id="2055" name="Rectangle 7"/>
          <p:cNvSpPr>
            <a:spLocks noGrp="1" noChangeArrowheads="1"/>
          </p:cNvSpPr>
          <p:nvPr>
            <p:ph type="sldNum" sz="quarter" idx="5"/>
          </p:nvPr>
        </p:nvSpPr>
        <p:spPr bwMode="auto">
          <a:xfrm>
            <a:off x="3851275" y="9426575"/>
            <a:ext cx="2946400" cy="500063"/>
          </a:xfrm>
          <a:prstGeom prst="rect">
            <a:avLst/>
          </a:prstGeom>
          <a:noFill/>
          <a:ln w="12700" cap="sq">
            <a:noFill/>
            <a:miter lim="800000"/>
            <a:headEnd type="none" w="sm" len="sm"/>
            <a:tailEnd type="none" w="sm" len="sm"/>
          </a:ln>
          <a:effectLst/>
        </p:spPr>
        <p:txBody>
          <a:bodyPr vert="horz" wrap="square" lIns="91370" tIns="45685" rIns="91370" bIns="45685" numCol="1" anchor="b" anchorCtr="0" compatLnSpc="1">
            <a:prstTxWarp prst="textNoShape">
              <a:avLst/>
            </a:prstTxWarp>
          </a:bodyPr>
          <a:lstStyle>
            <a:lvl1pPr algn="r" defTabSz="912813" eaLnBrk="0" hangingPunct="0">
              <a:lnSpc>
                <a:spcPct val="100000"/>
              </a:lnSpc>
              <a:spcBef>
                <a:spcPct val="0"/>
              </a:spcBef>
              <a:buSzTx/>
              <a:buFontTx/>
              <a:buNone/>
              <a:defRPr sz="1200" b="0">
                <a:solidFill>
                  <a:schemeClr val="tx1"/>
                </a:solidFill>
                <a:latin typeface="Times New Roman" panose="02020603050405020304" pitchFamily="18" charset="0"/>
                <a:cs typeface="+mn-cs"/>
              </a:defRPr>
            </a:lvl1pPr>
          </a:lstStyle>
          <a:p>
            <a:pPr>
              <a:defRPr/>
            </a:pPr>
            <a:fld id="{B965FAC8-B519-4D56-8554-E73718CB37C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Образ слайда 1"/>
          <p:cNvSpPr>
            <a:spLocks noGrp="1" noRot="1" noChangeAspect="1"/>
          </p:cNvSpPr>
          <p:nvPr>
            <p:ph type="sldImg"/>
          </p:nvPr>
        </p:nvSpPr>
        <p:spPr>
          <a:ln/>
        </p:spPr>
      </p:sp>
      <p:sp>
        <p:nvSpPr>
          <p:cNvPr id="32770" name="Заметки 2"/>
          <p:cNvSpPr>
            <a:spLocks noGrp="1"/>
          </p:cNvSpPr>
          <p:nvPr>
            <p:ph type="body" idx="1"/>
          </p:nvPr>
        </p:nvSpPr>
        <p:spPr>
          <a:noFill/>
          <a:ln w="9525"/>
        </p:spPr>
        <p:txBody>
          <a:bodyPr/>
          <a:lstStyle/>
          <a:p>
            <a:pPr eaLnBrk="1" hangingPunct="1"/>
            <a:r>
              <a:rPr lang="ru-RU" smtClean="0">
                <a:cs typeface="Arial" charset="0"/>
              </a:rPr>
              <a:t>Давайте </a:t>
            </a:r>
            <a:r>
              <a:rPr lang="ru-RU" altLang="ru-RU" smtClean="0">
                <a:cs typeface="Arial" charset="0"/>
              </a:rPr>
              <a:t>в начале поговорим о том что уже доступно на текущий момент.</a:t>
            </a:r>
          </a:p>
          <a:p>
            <a:pPr eaLnBrk="1" hangingPunct="1"/>
            <a:endParaRPr lang="ru-RU" smtClean="0">
              <a:cs typeface="Arial" charset="0"/>
            </a:endParaRPr>
          </a:p>
          <a:p>
            <a:pPr eaLnBrk="1" hangingPunct="1"/>
            <a:r>
              <a:rPr lang="ru-RU" smtClean="0">
                <a:cs typeface="Arial" charset="0"/>
              </a:rPr>
              <a:t>В конце прошлого года был выпущен и опубликован финальный релиз Библиотеки интеграции 3.0.2. Данный релиз доступен в Бухгалтерии предприятия начиная с версии 3.0.131, а также в ЕРП, комплексной автоматизации и в УТ начиная с релиза 2.5.12, которые будут выпущены в ближайшее время. Позднее библиотека также появится в управлении холдингом, ЗУП и БГУ.</a:t>
            </a:r>
          </a:p>
          <a:p>
            <a:pPr eaLnBrk="1" hangingPunct="1"/>
            <a:endParaRPr lang="ru-RU" smtClean="0">
              <a:cs typeface="Arial" charset="0"/>
            </a:endParaRPr>
          </a:p>
          <a:p>
            <a:pPr eaLnBrk="1" hangingPunct="1"/>
            <a:r>
              <a:rPr lang="ru-RU" smtClean="0">
                <a:cs typeface="Arial" charset="0"/>
              </a:rPr>
              <a:t>Библиотека интеграции может быть интегрирована с любой версией Документооборота. Единственный нюанс касается функционала работы с задачами. Этот функционал будет доступен только при интеграции с Документооборотом версии 3.0.10, которую планируется выпустить в ближайшее время.</a:t>
            </a:r>
          </a:p>
        </p:txBody>
      </p:sp>
      <p:sp>
        <p:nvSpPr>
          <p:cNvPr id="32771" name="Номер слайда 3"/>
          <p:cNvSpPr>
            <a:spLocks noGrp="1"/>
          </p:cNvSpPr>
          <p:nvPr>
            <p:ph type="sldNum" sz="quarter" idx="5"/>
          </p:nvPr>
        </p:nvSpPr>
        <p:spPr>
          <a:noFill/>
        </p:spPr>
        <p:txBody>
          <a:bodyPr/>
          <a:lstStyle/>
          <a:p>
            <a:fld id="{67F056D8-F2A7-4CAC-A962-3B75EBDBA3CB}" type="slidenum">
              <a:rPr lang="ru-RU" altLang="ru-RU" smtClean="0">
                <a:cs typeface="Arial" charset="0"/>
              </a:rPr>
              <a:pPr/>
              <a:t>2</a:t>
            </a:fld>
            <a:endParaRPr lang="ru-RU" altLang="ru-RU"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lstStyle/>
          <a:p>
            <a:pPr eaLnBrk="1" hangingPunct="1">
              <a:defRPr/>
            </a:pPr>
            <a:r>
              <a:rPr lang="ru-RU" dirty="0" smtClean="0"/>
              <a:t>Как реализовать эту задачу?</a:t>
            </a:r>
          </a:p>
          <a:p>
            <a:pPr eaLnBrk="1" hangingPunct="1">
              <a:defRPr/>
            </a:pPr>
            <a:endParaRPr lang="ru-RU" dirty="0" smtClean="0"/>
          </a:p>
          <a:p>
            <a:pPr eaLnBrk="1" hangingPunct="1">
              <a:defRPr/>
            </a:pPr>
            <a:r>
              <a:rPr lang="ru-RU" dirty="0" smtClean="0"/>
              <a:t>Первое что приходит в голову – почему бы просто не создать новый элемент справочника «Документы предприятия», заполнить его известными данными и записать? Казалось бы хорошее простое решение. Но нет. Давайте разберемся что с ним не так. Во-первых, проблемы возникнут уже на этапе заполнения реквизитов:</a:t>
            </a:r>
          </a:p>
          <a:p>
            <a:pPr marL="171450" indent="-171450" eaLnBrk="1" hangingPunct="1">
              <a:buFont typeface="Arial" panose="020B0604020202020204" pitchFamily="34" charset="0"/>
              <a:buChar char="•"/>
              <a:defRPr/>
            </a:pPr>
            <a:r>
              <a:rPr lang="ru-RU" dirty="0" smtClean="0"/>
              <a:t>К примеру, наш документ является корреспонденцией, и мы хотим заполнить входящий или исходящий номер. Мы не найдем такие реквизиты в справочнике «Документы предприятия». Почему? Они хранятся в другом месте.</a:t>
            </a:r>
          </a:p>
          <a:p>
            <a:pPr marL="171450" indent="-171450" eaLnBrk="1" hangingPunct="1">
              <a:buFont typeface="Arial" panose="020B0604020202020204" pitchFamily="34" charset="0"/>
              <a:buChar char="•"/>
              <a:defRPr/>
            </a:pPr>
            <a:r>
              <a:rPr lang="ru-RU" dirty="0" smtClean="0"/>
              <a:t>Или если нам нужно заполнить статью ДДС. Опять же, в справочнике «Документы предприятия» ничего связанного со статьей ДДС мы не найдем.</a:t>
            </a:r>
          </a:p>
          <a:p>
            <a:pPr marL="171450" indent="-171450" eaLnBrk="1" hangingPunct="1">
              <a:buFont typeface="Arial" panose="020B0604020202020204" pitchFamily="34" charset="0"/>
              <a:buChar char="•"/>
              <a:defRPr/>
            </a:pPr>
            <a:r>
              <a:rPr lang="ru-RU" dirty="0" smtClean="0"/>
              <a:t>А что если документ является заявкой на расход ДС, и нам нужно заполнить плательщика и получателя? Таких реквизитов также нигде нет.</a:t>
            </a:r>
          </a:p>
          <a:p>
            <a:pPr eaLnBrk="1" hangingPunct="1">
              <a:defRPr/>
            </a:pPr>
            <a:endParaRPr lang="ru-RU" dirty="0" smtClean="0"/>
          </a:p>
          <a:p>
            <a:pPr eaLnBrk="1" hangingPunct="1">
              <a:defRPr/>
            </a:pPr>
            <a:r>
              <a:rPr lang="ru-RU" dirty="0" smtClean="0"/>
              <a:t>Хорошо, допустим мы справились с заполнением документа и записали его. Можно ли будет с таким документом работать, будет ли он консистентным? Не факт. Перед записью документа нужно было выполнить различные проверки, которые не выполняются автоматически, или выполняются при записи на форме: например, проверить наличие обязательных связей, проверить заполнение реквизитов, статей ДДС и прочего.</a:t>
            </a:r>
          </a:p>
          <a:p>
            <a:pPr eaLnBrk="1" hangingPunct="1">
              <a:defRPr/>
            </a:pPr>
            <a:endParaRPr lang="ru-RU" dirty="0" smtClean="0"/>
          </a:p>
          <a:p>
            <a:pPr eaLnBrk="1" hangingPunct="1">
              <a:defRPr/>
            </a:pPr>
            <a:r>
              <a:rPr lang="ru-RU" dirty="0" smtClean="0"/>
              <a:t>Но и это не все. Помимо проверок при записи документа должны выполняться еще дополнительные действия. Например должен выполниться код, который заполнит обработку документов, который заполнит рабочую группу, который заполнит файлы из шаблона. Если все это не выполнить – формально документ мы создадим, но он будет битый, с ним много чего нельзя будет сделать.</a:t>
            </a:r>
          </a:p>
          <a:p>
            <a:pPr eaLnBrk="1" hangingPunct="1">
              <a:defRPr/>
            </a:pPr>
            <a:endParaRPr lang="ru-RU" dirty="0" smtClean="0"/>
          </a:p>
          <a:p>
            <a:pPr eaLnBrk="1" hangingPunct="1">
              <a:defRPr/>
            </a:pPr>
            <a:r>
              <a:rPr lang="ru-RU" dirty="0" smtClean="0"/>
              <a:t>Отсюда просматривается первая очевидная сложность: для того чтобы качественно реализовать собственный механизм программного создания документов – нужно досконально разобраться в устройстве конфигурации Документооборота, в структуре хранения метаданных, в обработках и проверках, которые выполняются при записи.</a:t>
            </a:r>
          </a:p>
          <a:p>
            <a:pPr eaLnBrk="1" hangingPunct="1">
              <a:defRPr/>
            </a:pPr>
            <a:endParaRPr lang="ru-RU" dirty="0" smtClean="0"/>
          </a:p>
          <a:p>
            <a:pPr eaLnBrk="1" hangingPunct="1">
              <a:defRPr/>
            </a:pPr>
            <a:r>
              <a:rPr lang="ru-RU" dirty="0" smtClean="0"/>
              <a:t>Вторая сложность – при выходе новых релизов Документооборота наш код может внезапно перестать работать. В документ могут добавиться новые обязательные реквизиты, или обработки при записи, которые мы не учитывали ранее.</a:t>
            </a:r>
            <a:endParaRPr lang="ru-RU" dirty="0"/>
          </a:p>
        </p:txBody>
      </p:sp>
      <p:sp>
        <p:nvSpPr>
          <p:cNvPr id="51203" name="Номер слайда 3"/>
          <p:cNvSpPr>
            <a:spLocks noGrp="1"/>
          </p:cNvSpPr>
          <p:nvPr>
            <p:ph type="sldNum" sz="quarter" idx="5"/>
          </p:nvPr>
        </p:nvSpPr>
        <p:spPr>
          <a:noFill/>
        </p:spPr>
        <p:txBody>
          <a:bodyPr/>
          <a:lstStyle/>
          <a:p>
            <a:fld id="{37E3E561-18C0-4A76-8AC5-3C823379E2E4}" type="slidenum">
              <a:rPr lang="ru-RU" altLang="ru-RU" smtClean="0">
                <a:cs typeface="Arial" charset="0"/>
              </a:rPr>
              <a:pPr/>
              <a:t>11</a:t>
            </a:fld>
            <a:endParaRPr lang="ru-RU" altLang="ru-RU"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lstStyle/>
          <a:p>
            <a:pPr eaLnBrk="1" hangingPunct="1">
              <a:defRPr/>
            </a:pPr>
            <a:r>
              <a:rPr lang="ru-RU" dirty="0" smtClean="0"/>
              <a:t>Напрашивается вопрос. Что с этим делать? Есть ли альтернативный, более простой способ программного создания документов в ДО. Да, есть. Это механизм загрузки документов из входящих данных. По умолчанию этот механизм используется для бесшовной интеграции. Но на самом деле возможности этого механизма куда более обширные. Его можно, и нужно, использовать на внедрениях для загрузки документов.</a:t>
            </a:r>
          </a:p>
          <a:p>
            <a:pPr eaLnBrk="1" hangingPunct="1">
              <a:defRPr/>
            </a:pPr>
            <a:endParaRPr lang="ru-RU" dirty="0" smtClean="0"/>
          </a:p>
          <a:p>
            <a:pPr eaLnBrk="1" hangingPunct="1">
              <a:defRPr/>
            </a:pPr>
            <a:r>
              <a:rPr lang="ru-RU" dirty="0" smtClean="0"/>
              <a:t>Давайте разберемся как он работает.</a:t>
            </a:r>
          </a:p>
          <a:p>
            <a:pPr eaLnBrk="1" hangingPunct="1">
              <a:defRPr/>
            </a:pPr>
            <a:endParaRPr lang="ru-RU" dirty="0" smtClean="0"/>
          </a:p>
          <a:p>
            <a:pPr eaLnBrk="1" hangingPunct="1">
              <a:defRPr/>
            </a:pPr>
            <a:r>
              <a:rPr lang="ru-RU" dirty="0" smtClean="0"/>
              <a:t>Первым делом нам нужно добавить макет, в котором мы опишем данные, которые могут быть получены из нашего файла.</a:t>
            </a:r>
          </a:p>
          <a:p>
            <a:pPr eaLnBrk="1" hangingPunct="1">
              <a:defRPr/>
            </a:pPr>
            <a:r>
              <a:rPr lang="ru-RU" dirty="0" smtClean="0"/>
              <a:t>Снимать конфигурацию с поддержки при этом не требуется. Макет можно добавить через расширение конфигурации.</a:t>
            </a:r>
          </a:p>
          <a:p>
            <a:pPr eaLnBrk="1" hangingPunct="1">
              <a:defRPr/>
            </a:pPr>
            <a:endParaRPr lang="ru-RU" dirty="0" smtClean="0"/>
          </a:p>
          <a:p>
            <a:pPr eaLnBrk="1" hangingPunct="1">
              <a:defRPr/>
            </a:pPr>
            <a:r>
              <a:rPr lang="ru-RU" dirty="0" smtClean="0"/>
              <a:t>Макет добавляется к плану обмена «Интегрированные системы».</a:t>
            </a:r>
          </a:p>
          <a:p>
            <a:pPr eaLnBrk="1" hangingPunct="1">
              <a:defRPr/>
            </a:pPr>
            <a:endParaRPr lang="ru-RU" dirty="0" smtClean="0"/>
          </a:p>
          <a:p>
            <a:pPr eaLnBrk="1" hangingPunct="1">
              <a:defRPr/>
            </a:pPr>
            <a:r>
              <a:rPr lang="ru-RU" dirty="0" smtClean="0"/>
              <a:t>По своей структуре макет крайне простой:</a:t>
            </a:r>
          </a:p>
          <a:p>
            <a:pPr marL="171450" indent="-171450" eaLnBrk="1" hangingPunct="1">
              <a:buFont typeface="Arial" panose="020B0604020202020204" pitchFamily="34" charset="0"/>
              <a:buChar char="•"/>
              <a:defRPr/>
            </a:pPr>
            <a:r>
              <a:rPr lang="ru-RU" dirty="0" smtClean="0"/>
              <a:t>Первую строку нужно заполнить строго определенным образом. В ней должны быть ключевые слова «Имя реквизита», «Имя табличной части», «Имя документа». По этим ключевым словам система понимает что наш макет предназначен для загрузки данных.</a:t>
            </a:r>
          </a:p>
          <a:p>
            <a:pPr marL="171450" indent="-171450" eaLnBrk="1" hangingPunct="1">
              <a:buFont typeface="Arial" panose="020B0604020202020204" pitchFamily="34" charset="0"/>
              <a:buChar char="•"/>
              <a:defRPr/>
            </a:pPr>
            <a:r>
              <a:rPr lang="ru-RU" altLang="ru-RU" dirty="0" smtClean="0"/>
              <a:t>В следующих строках описываем какие реквизиты приходят из внешней системы.</a:t>
            </a:r>
          </a:p>
          <a:p>
            <a:pPr marL="171450" indent="-171450" eaLnBrk="1" hangingPunct="1">
              <a:buFont typeface="Arial" panose="020B0604020202020204" pitchFamily="34" charset="0"/>
              <a:buChar char="•"/>
              <a:defRPr/>
            </a:pPr>
            <a:r>
              <a:rPr lang="ru-RU" altLang="ru-RU" dirty="0" smtClean="0"/>
              <a:t>Обязательно указываем имя документа, к которому относится реквизит. Документов в одном макете может быть несколько.</a:t>
            </a:r>
          </a:p>
          <a:p>
            <a:pPr marL="171450" indent="-171450" eaLnBrk="1" hangingPunct="1">
              <a:buFont typeface="Arial" panose="020B0604020202020204" pitchFamily="34" charset="0"/>
              <a:buChar char="•"/>
              <a:defRPr/>
            </a:pPr>
            <a:r>
              <a:rPr lang="ru-RU" altLang="ru-RU" dirty="0" smtClean="0"/>
              <a:t>Опционально можно указать имя табличной части, к которой относится реквизит.</a:t>
            </a:r>
          </a:p>
          <a:p>
            <a:pPr marL="171450" indent="-171450" eaLnBrk="1" hangingPunct="1">
              <a:buFont typeface="Arial" panose="020B0604020202020204" pitchFamily="34" charset="0"/>
              <a:buChar char="•"/>
              <a:defRPr/>
            </a:pPr>
            <a:endParaRPr lang="ru-RU" altLang="ru-RU" dirty="0" smtClean="0"/>
          </a:p>
          <a:p>
            <a:pPr eaLnBrk="1" hangingPunct="1">
              <a:buFont typeface="Arial" panose="020B0604020202020204" pitchFamily="34" charset="0"/>
              <a:buNone/>
              <a:defRPr/>
            </a:pPr>
            <a:r>
              <a:rPr lang="ru-RU" altLang="ru-RU" dirty="0" smtClean="0"/>
              <a:t>В нашем примере в файле содержится контрагент, номер, дата и сумма договора. Эти реквизиты и впишем в макет.</a:t>
            </a:r>
          </a:p>
          <a:p>
            <a:pPr marL="171450" indent="-171450" eaLnBrk="1" hangingPunct="1">
              <a:buFont typeface="Arial" panose="020B0604020202020204" pitchFamily="34" charset="0"/>
              <a:buChar char="•"/>
              <a:defRPr/>
            </a:pPr>
            <a:endParaRPr lang="ru-RU" dirty="0" smtClean="0"/>
          </a:p>
        </p:txBody>
      </p:sp>
      <p:sp>
        <p:nvSpPr>
          <p:cNvPr id="53251" name="Номер слайда 3"/>
          <p:cNvSpPr>
            <a:spLocks noGrp="1"/>
          </p:cNvSpPr>
          <p:nvPr>
            <p:ph type="sldNum" sz="quarter" idx="5"/>
          </p:nvPr>
        </p:nvSpPr>
        <p:spPr>
          <a:noFill/>
        </p:spPr>
        <p:txBody>
          <a:bodyPr/>
          <a:lstStyle/>
          <a:p>
            <a:fld id="{BAFAA500-3C13-4D52-ACCB-AB37A58C6DAC}" type="slidenum">
              <a:rPr lang="ru-RU" altLang="ru-RU" smtClean="0">
                <a:cs typeface="Arial" charset="0"/>
              </a:rPr>
              <a:pPr/>
              <a:t>12</a:t>
            </a:fld>
            <a:endParaRPr lang="ru-RU" altLang="ru-RU"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lstStyle/>
          <a:p>
            <a:pPr eaLnBrk="1" hangingPunct="1">
              <a:defRPr/>
            </a:pPr>
            <a:r>
              <a:rPr lang="ru-RU" dirty="0" smtClean="0"/>
              <a:t>Далее запускаем Документооборот в режиме Предприятие и настроим правило загрузки данных.</a:t>
            </a:r>
          </a:p>
          <a:p>
            <a:pPr eaLnBrk="1" hangingPunct="1">
              <a:defRPr/>
            </a:pPr>
            <a:endParaRPr lang="ru-RU" dirty="0" smtClean="0"/>
          </a:p>
          <a:p>
            <a:pPr eaLnBrk="1" hangingPunct="1">
              <a:defRPr/>
            </a:pPr>
            <a:r>
              <a:rPr lang="ru-RU" dirty="0" smtClean="0"/>
              <a:t>Правила настраиваются точно также, как и для бесшовной интеграции. Перейдем в раздел меню «Настройки интеграции». Там в списке интегрированных систем автоматически отобразится добавленный нами макет. Ничего дополнительно программировать при этом не требуется.</a:t>
            </a:r>
          </a:p>
          <a:p>
            <a:pPr eaLnBrk="1" hangingPunct="1">
              <a:defRPr/>
            </a:pPr>
            <a:endParaRPr lang="ru-RU" dirty="0" smtClean="0"/>
          </a:p>
          <a:p>
            <a:pPr eaLnBrk="1" hangingPunct="1">
              <a:defRPr/>
            </a:pPr>
            <a:r>
              <a:rPr lang="ru-RU" dirty="0" smtClean="0"/>
              <a:t>Далее мы создаем новое правило загрузки, указываем какой вид документа мы хотим создавать, выбираем из какого внешнего документа мы будем выполнять заполнение. Название документа мы задали в макете. </a:t>
            </a:r>
          </a:p>
          <a:p>
            <a:pPr eaLnBrk="1" hangingPunct="1">
              <a:defRPr/>
            </a:pPr>
            <a:endParaRPr lang="ru-RU" dirty="0" smtClean="0"/>
          </a:p>
          <a:p>
            <a:pPr eaLnBrk="1" hangingPunct="1">
              <a:defRPr/>
            </a:pPr>
            <a:r>
              <a:rPr lang="ru-RU" dirty="0" smtClean="0"/>
              <a:t>Тем кто сталкивался с бесшовной интеграцией – этот интерфейс будет знаком. Любой реквизит документа можно гибко заполнять разными способами:</a:t>
            </a:r>
          </a:p>
          <a:p>
            <a:pPr marL="171450" indent="-171450" eaLnBrk="1" hangingPunct="1">
              <a:buFont typeface="Arial" panose="020B0604020202020204" pitchFamily="34" charset="0"/>
              <a:buChar char="•"/>
              <a:defRPr/>
            </a:pPr>
            <a:r>
              <a:rPr lang="ru-RU" dirty="0" smtClean="0"/>
              <a:t>Из реквизита внешнего объекта.</a:t>
            </a:r>
          </a:p>
          <a:p>
            <a:pPr marL="171450" indent="-171450" eaLnBrk="1" hangingPunct="1">
              <a:buFont typeface="Arial" panose="020B0604020202020204" pitchFamily="34" charset="0"/>
              <a:buChar char="•"/>
              <a:defRPr/>
            </a:pPr>
            <a:r>
              <a:rPr lang="ru-RU" dirty="0" smtClean="0"/>
              <a:t>Из указанного значения.</a:t>
            </a:r>
          </a:p>
          <a:p>
            <a:pPr marL="171450" indent="-171450" eaLnBrk="1" hangingPunct="1">
              <a:buFont typeface="Arial" panose="020B0604020202020204" pitchFamily="34" charset="0"/>
              <a:buChar char="•"/>
              <a:defRPr/>
            </a:pPr>
            <a:r>
              <a:rPr lang="ru-RU" dirty="0" smtClean="0"/>
              <a:t>С помощью выражения на встроенном языке.</a:t>
            </a:r>
            <a:endParaRPr lang="ru-RU" dirty="0"/>
          </a:p>
        </p:txBody>
      </p:sp>
      <p:sp>
        <p:nvSpPr>
          <p:cNvPr id="55299" name="Номер слайда 3"/>
          <p:cNvSpPr>
            <a:spLocks noGrp="1"/>
          </p:cNvSpPr>
          <p:nvPr>
            <p:ph type="sldNum" sz="quarter" idx="5"/>
          </p:nvPr>
        </p:nvSpPr>
        <p:spPr>
          <a:noFill/>
        </p:spPr>
        <p:txBody>
          <a:bodyPr/>
          <a:lstStyle/>
          <a:p>
            <a:fld id="{1387C734-49B3-464F-AB57-4E2B033AA145}" type="slidenum">
              <a:rPr lang="ru-RU" altLang="ru-RU" smtClean="0">
                <a:cs typeface="Arial" charset="0"/>
              </a:rPr>
              <a:pPr/>
              <a:t>13</a:t>
            </a:fld>
            <a:endParaRPr lang="ru-RU" altLang="ru-RU"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a:ln/>
        </p:spPr>
      </p:sp>
      <p:sp>
        <p:nvSpPr>
          <p:cNvPr id="57346" name="Заметки 2"/>
          <p:cNvSpPr>
            <a:spLocks noGrp="1"/>
          </p:cNvSpPr>
          <p:nvPr>
            <p:ph type="body" idx="1"/>
          </p:nvPr>
        </p:nvSpPr>
        <p:spPr>
          <a:noFill/>
          <a:ln w="9525"/>
        </p:spPr>
        <p:txBody>
          <a:bodyPr/>
          <a:lstStyle/>
          <a:p>
            <a:pPr eaLnBrk="1" hangingPunct="1"/>
            <a:r>
              <a:rPr lang="ru-RU" smtClean="0">
                <a:cs typeface="Arial" charset="0"/>
              </a:rPr>
              <a:t>В нашем примере реквизит договора Документооборота «Контрагент» мы будем заполнять из контрагента, который мы получаем из файла.</a:t>
            </a:r>
          </a:p>
        </p:txBody>
      </p:sp>
      <p:sp>
        <p:nvSpPr>
          <p:cNvPr id="57347" name="Номер слайда 3"/>
          <p:cNvSpPr>
            <a:spLocks noGrp="1"/>
          </p:cNvSpPr>
          <p:nvPr>
            <p:ph type="sldNum" sz="quarter" idx="5"/>
          </p:nvPr>
        </p:nvSpPr>
        <p:spPr>
          <a:noFill/>
        </p:spPr>
        <p:txBody>
          <a:bodyPr/>
          <a:lstStyle/>
          <a:p>
            <a:fld id="{4B0C9806-20D0-47F1-9046-37F59C077CED}" type="slidenum">
              <a:rPr lang="ru-RU" altLang="ru-RU" smtClean="0">
                <a:cs typeface="Arial" charset="0"/>
              </a:rPr>
              <a:pPr/>
              <a:t>14</a:t>
            </a:fld>
            <a:endParaRPr lang="ru-RU" altLang="ru-RU"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lstStyle/>
          <a:p>
            <a:pPr eaLnBrk="1" hangingPunct="1">
              <a:defRPr/>
            </a:pPr>
            <a:r>
              <a:rPr lang="ru-RU" dirty="0" smtClean="0"/>
              <a:t>Последнее что осталось сделать – инициировать саму загрузку. Для этого также не требуется снимать базу с поддержки, весь код можно написать где угодно, хоть во внешней обработке.</a:t>
            </a:r>
          </a:p>
          <a:p>
            <a:pPr eaLnBrk="1" hangingPunct="1">
              <a:defRPr/>
            </a:pPr>
            <a:endParaRPr lang="ru-RU" dirty="0" smtClean="0"/>
          </a:p>
          <a:p>
            <a:pPr eaLnBrk="1" hangingPunct="1">
              <a:defRPr/>
            </a:pPr>
            <a:r>
              <a:rPr lang="ru-RU" dirty="0" smtClean="0"/>
              <a:t>На чем хочу заострить внимание:</a:t>
            </a:r>
          </a:p>
          <a:p>
            <a:pPr marL="171450" indent="-171450" eaLnBrk="1" hangingPunct="1">
              <a:buFont typeface="Arial" panose="020B0604020202020204" pitchFamily="34" charset="0"/>
              <a:buChar char="•"/>
              <a:defRPr/>
            </a:pPr>
            <a:r>
              <a:rPr lang="ru-RU" dirty="0" smtClean="0"/>
              <a:t>Кода мало. На экране сейчас представлен вообще весь код целиком, которые требуется для загрузки документов из файла.</a:t>
            </a:r>
          </a:p>
          <a:p>
            <a:pPr marL="171450" indent="-171450" eaLnBrk="1" hangingPunct="1">
              <a:buFont typeface="Arial" panose="020B0604020202020204" pitchFamily="34" charset="0"/>
              <a:buChar char="•"/>
              <a:defRPr/>
            </a:pPr>
            <a:r>
              <a:rPr lang="ru-RU" dirty="0" smtClean="0"/>
              <a:t>Код очень простой. С ним справится даже начинающий разработчик. Не требуется публикация базы на веб-сервере, не требуются специфические знания о том как работает фабрика </a:t>
            </a:r>
            <a:r>
              <a:rPr lang="en-US" dirty="0" smtClean="0"/>
              <a:t>XDTO</a:t>
            </a:r>
            <a:r>
              <a:rPr lang="ru-RU" dirty="0" smtClean="0"/>
              <a:t>. Все это зашито внутри программного интерфейса Документооборота. От разработчика требуется только вызвать правильные методы программного интерфейса. И что самое главное – в этом коде сложно ошибиться. От нас не требуется досконально разбираться в структуре метаданных Документооборота, этот код не сломается при обновлениях, он продолжит работать даже если в документ добавятся новые обязательные реквизиты.</a:t>
            </a:r>
          </a:p>
          <a:p>
            <a:pPr marL="171450" indent="-171450" eaLnBrk="1" hangingPunct="1">
              <a:buFont typeface="Arial" panose="020B0604020202020204" pitchFamily="34" charset="0"/>
              <a:buChar char="•"/>
              <a:defRPr/>
            </a:pPr>
            <a:endParaRPr lang="ru-RU" dirty="0" smtClean="0"/>
          </a:p>
          <a:p>
            <a:pPr eaLnBrk="1" hangingPunct="1">
              <a:buFont typeface="Arial" panose="020B0604020202020204" pitchFamily="34" charset="0"/>
              <a:buNone/>
              <a:defRPr/>
            </a:pPr>
            <a:r>
              <a:rPr lang="ru-RU" dirty="0" smtClean="0"/>
              <a:t>В первом блоке кода выполняется чтение из файла. Мы обходим его по строкам, читаем имя контрагента, ИНН, КПП, и прочие данные.</a:t>
            </a:r>
          </a:p>
          <a:p>
            <a:pPr eaLnBrk="1" hangingPunct="1">
              <a:buFont typeface="Arial" panose="020B0604020202020204" pitchFamily="34" charset="0"/>
              <a:buNone/>
              <a:defRPr/>
            </a:pPr>
            <a:endParaRPr lang="ru-RU" dirty="0" smtClean="0"/>
          </a:p>
          <a:p>
            <a:pPr eaLnBrk="1" hangingPunct="1">
              <a:buFont typeface="Arial" panose="020B0604020202020204" pitchFamily="34" charset="0"/>
              <a:buNone/>
              <a:defRPr/>
            </a:pPr>
            <a:r>
              <a:rPr lang="ru-RU" dirty="0" smtClean="0"/>
              <a:t>В реквизит «Правило загрузки» мы передаем ссылку на созданное нами в режиме Предприятие правило. В данном примере мы просто получаем правило по его наименованию.</a:t>
            </a:r>
          </a:p>
          <a:p>
            <a:pPr eaLnBrk="1" hangingPunct="1">
              <a:buFont typeface="Arial" panose="020B0604020202020204" pitchFamily="34" charset="0"/>
              <a:buNone/>
              <a:defRPr/>
            </a:pPr>
            <a:endParaRPr lang="ru-RU" dirty="0" smtClean="0"/>
          </a:p>
          <a:p>
            <a:pPr eaLnBrk="1" hangingPunct="1">
              <a:buFont typeface="Arial" panose="020B0604020202020204" pitchFamily="34" charset="0"/>
              <a:buNone/>
              <a:defRPr/>
            </a:pPr>
            <a:r>
              <a:rPr lang="ru-RU" dirty="0" smtClean="0"/>
              <a:t>Далее, с помощью методов программного интерфейса, мы формируем структуру входящих данных. И в конце, с помощью метода «Создать Объект ДО Из Входящих Данных» мы создаем новый документ.</a:t>
            </a:r>
            <a:endParaRPr lang="ru-RU" dirty="0"/>
          </a:p>
        </p:txBody>
      </p:sp>
      <p:sp>
        <p:nvSpPr>
          <p:cNvPr id="59395" name="Номер слайда 3"/>
          <p:cNvSpPr>
            <a:spLocks noGrp="1"/>
          </p:cNvSpPr>
          <p:nvPr>
            <p:ph type="sldNum" sz="quarter" idx="5"/>
          </p:nvPr>
        </p:nvSpPr>
        <p:spPr>
          <a:noFill/>
        </p:spPr>
        <p:txBody>
          <a:bodyPr/>
          <a:lstStyle/>
          <a:p>
            <a:fld id="{1612AC35-96EA-4DE5-B738-300330A8D70C}" type="slidenum">
              <a:rPr lang="ru-RU" altLang="ru-RU" smtClean="0">
                <a:cs typeface="Arial" charset="0"/>
              </a:rPr>
              <a:pPr/>
              <a:t>15</a:t>
            </a:fld>
            <a:endParaRPr lang="ru-RU" altLang="ru-RU"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lstStyle/>
          <a:p>
            <a:pPr eaLnBrk="1" hangingPunct="1">
              <a:defRPr/>
            </a:pPr>
            <a:r>
              <a:rPr lang="ru-RU" dirty="0" smtClean="0"/>
              <a:t>Подробнее остановлюсь вот на этом куске кода:</a:t>
            </a:r>
          </a:p>
          <a:p>
            <a:pPr marL="171450" indent="-171450" eaLnBrk="1" hangingPunct="1">
              <a:buFont typeface="Arial" panose="020B0604020202020204" pitchFamily="34" charset="0"/>
              <a:buChar char="•"/>
              <a:defRPr/>
            </a:pPr>
            <a:r>
              <a:rPr lang="ru-RU" dirty="0" smtClean="0"/>
              <a:t>Как вы заметили реквизиты Дата, Сумма, Номер договора имеют простой тип. Мы читаем их из файла, и сразу помещаем в структуру входящих данных.</a:t>
            </a:r>
          </a:p>
          <a:p>
            <a:pPr marL="171450" indent="-171450" eaLnBrk="1" hangingPunct="1">
              <a:buFont typeface="Arial" panose="020B0604020202020204" pitchFamily="34" charset="0"/>
              <a:buChar char="•"/>
              <a:defRPr/>
            </a:pPr>
            <a:r>
              <a:rPr lang="ru-RU" dirty="0" smtClean="0"/>
              <a:t>С контрагентом все немного сложнее. Контрагент – это ссылочный объект, который, во-первых, внутри себя несет некоторые дополнительные данные, вроде ИНН и КПП, а, во-вторых, Контрагент может как уже присутствовать в нашей базе, так и может потребоваться его создание с нуля.</a:t>
            </a:r>
          </a:p>
          <a:p>
            <a:pPr marL="171450" indent="-171450" eaLnBrk="1" hangingPunct="1">
              <a:buFont typeface="Arial" panose="020B0604020202020204" pitchFamily="34" charset="0"/>
              <a:buChar char="•"/>
              <a:defRPr/>
            </a:pPr>
            <a:r>
              <a:rPr lang="ru-RU" dirty="0" smtClean="0"/>
              <a:t>Программный интерфейс Документооборота умеет автоматически решать подобные вопросы, он сам выполнит поиск существующего контрагента по ключевым реквизитам, а если такого нет – создаст нового. Но для корректной работы этого механизма – нужно дать ему на вход минимально необходимый набор данных. Именно это и показано сейчас на экране.</a:t>
            </a:r>
          </a:p>
          <a:p>
            <a:pPr marL="171450" indent="-171450" eaLnBrk="1" hangingPunct="1">
              <a:buFont typeface="Arial" panose="020B0604020202020204" pitchFamily="34" charset="0"/>
              <a:buChar char="•"/>
              <a:defRPr/>
            </a:pPr>
            <a:r>
              <a:rPr lang="ru-RU" dirty="0" smtClean="0"/>
              <a:t>Мы создаем объект типа </a:t>
            </a:r>
            <a:r>
              <a:rPr lang="en-US" dirty="0" smtClean="0"/>
              <a:t>DMCorrespondent</a:t>
            </a:r>
            <a:r>
              <a:rPr lang="ru-RU" dirty="0" smtClean="0"/>
              <a:t> и заполняем его ИНН и КПП.</a:t>
            </a:r>
          </a:p>
          <a:p>
            <a:pPr marL="171450" indent="-171450" eaLnBrk="1" hangingPunct="1">
              <a:buFont typeface="Arial" panose="020B0604020202020204" pitchFamily="34" charset="0"/>
              <a:buChar char="•"/>
              <a:defRPr/>
            </a:pPr>
            <a:r>
              <a:rPr lang="ru-RU" dirty="0" smtClean="0"/>
              <a:t>Может возникнуть закономерный вопрос – где узнать какие реквизиты есть у того или иного объекта </a:t>
            </a:r>
            <a:r>
              <a:rPr lang="en-US" dirty="0" smtClean="0"/>
              <a:t>XDTO</a:t>
            </a:r>
            <a:r>
              <a:rPr lang="ru-RU" dirty="0" smtClean="0"/>
              <a:t>. Ответ прост – в комплекте с дистрибутивом Документооборота вы найдете файл «Описание веб-сервисов», в котором подробно расписана структура всех объектов, с которыми может работать Документооборот.</a:t>
            </a:r>
            <a:endParaRPr lang="ru-RU" dirty="0"/>
          </a:p>
        </p:txBody>
      </p:sp>
      <p:sp>
        <p:nvSpPr>
          <p:cNvPr id="61443" name="Номер слайда 3"/>
          <p:cNvSpPr>
            <a:spLocks noGrp="1"/>
          </p:cNvSpPr>
          <p:nvPr>
            <p:ph type="sldNum" sz="quarter" idx="5"/>
          </p:nvPr>
        </p:nvSpPr>
        <p:spPr>
          <a:noFill/>
        </p:spPr>
        <p:txBody>
          <a:bodyPr/>
          <a:lstStyle/>
          <a:p>
            <a:fld id="{C45E74E1-20D4-4B9F-BCF9-8D7105D1C8D8}" type="slidenum">
              <a:rPr lang="ru-RU" altLang="ru-RU" smtClean="0">
                <a:cs typeface="Arial" charset="0"/>
              </a:rPr>
              <a:pPr/>
              <a:t>16</a:t>
            </a:fld>
            <a:endParaRPr lang="ru-RU" altLang="ru-RU"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lstStyle/>
          <a:p>
            <a:pPr eaLnBrk="1" hangingPunct="1">
              <a:defRPr/>
            </a:pPr>
            <a:r>
              <a:rPr lang="ru-RU" dirty="0" smtClean="0"/>
              <a:t>В конце хочу кратко рассказать про еще один сценарий. Что если, к примеру, нам нужна не разовая загрузка из файла, а загрузка документов на постоянной основе. Причем не из файла, а через веб-сервис.</a:t>
            </a:r>
          </a:p>
          <a:p>
            <a:pPr eaLnBrk="1" hangingPunct="1">
              <a:defRPr/>
            </a:pPr>
            <a:endParaRPr lang="ru-RU" dirty="0" smtClean="0"/>
          </a:p>
          <a:p>
            <a:pPr eaLnBrk="1" hangingPunct="1">
              <a:defRPr/>
            </a:pPr>
            <a:r>
              <a:rPr lang="ru-RU" dirty="0" smtClean="0"/>
              <a:t>Например, у нас есть какой-то корпоративный портал, на котором сотрудники заводят заявки на расход ДС, которые мы хотим направлять в Документооборот на согласование.</a:t>
            </a:r>
          </a:p>
          <a:p>
            <a:pPr eaLnBrk="1" hangingPunct="1">
              <a:defRPr/>
            </a:pPr>
            <a:endParaRPr lang="ru-RU" dirty="0" smtClean="0"/>
          </a:p>
          <a:p>
            <a:pPr eaLnBrk="1" hangingPunct="1">
              <a:defRPr/>
            </a:pPr>
            <a:r>
              <a:rPr lang="ru-RU" dirty="0" smtClean="0"/>
              <a:t>Для этого случая в </a:t>
            </a:r>
            <a:r>
              <a:rPr lang="en-US" dirty="0" smtClean="0"/>
              <a:t>API </a:t>
            </a:r>
            <a:r>
              <a:rPr lang="ru-RU" dirty="0" smtClean="0"/>
              <a:t>веб-сервиса Документооборота редакции 3 существует специальный метод. На экране вы сейчас видите скриншоты из файла «Описание веб-сервисов», про который я говорил ранее, где описан данный метод.</a:t>
            </a:r>
          </a:p>
          <a:p>
            <a:pPr eaLnBrk="1" hangingPunct="1">
              <a:defRPr/>
            </a:pPr>
            <a:endParaRPr lang="ru-RU" dirty="0" smtClean="0"/>
          </a:p>
          <a:p>
            <a:pPr eaLnBrk="1" hangingPunct="1">
              <a:defRPr/>
            </a:pPr>
            <a:r>
              <a:rPr lang="ru-RU" dirty="0" smtClean="0"/>
              <a:t>Базу Документооборота в этом случае, естественно, придется опубликовать на веб-сервере. На стороне корпоративного портала нужно будет вызывать метод веб-сервиса </a:t>
            </a:r>
            <a:r>
              <a:rPr lang="en-US" dirty="0" smtClean="0"/>
              <a:t>DMCreateFromIncomingDataRequest</a:t>
            </a:r>
            <a:r>
              <a:rPr lang="ru-RU" dirty="0" smtClean="0"/>
              <a:t>.</a:t>
            </a:r>
          </a:p>
          <a:p>
            <a:pPr eaLnBrk="1" hangingPunct="1">
              <a:defRPr/>
            </a:pPr>
            <a:endParaRPr lang="ru-RU" dirty="0" smtClean="0"/>
          </a:p>
          <a:p>
            <a:pPr eaLnBrk="1" hangingPunct="1">
              <a:defRPr/>
            </a:pPr>
            <a:r>
              <a:rPr lang="ru-RU" dirty="0" smtClean="0"/>
              <a:t>В параметры этого метода, во-первых, нужно будет передать ссылку на правило загрузки данных. Правило загрузки данных создается на стороне Документооборота, точно также, как это было реализовано в предыдущем примере. Во-вторых, в метод нужно будет передать структуру входящих данных, которая помещается в реквизит </a:t>
            </a:r>
            <a:r>
              <a:rPr lang="en-US" dirty="0" smtClean="0"/>
              <a:t>incomingData</a:t>
            </a:r>
            <a:r>
              <a:rPr lang="ru-RU" dirty="0" smtClean="0"/>
              <a:t>.</a:t>
            </a:r>
          </a:p>
          <a:p>
            <a:pPr eaLnBrk="1" hangingPunct="1">
              <a:defRPr/>
            </a:pPr>
            <a:endParaRPr lang="ru-RU" dirty="0" smtClean="0"/>
          </a:p>
          <a:p>
            <a:pPr eaLnBrk="1" hangingPunct="1">
              <a:defRPr/>
            </a:pPr>
            <a:r>
              <a:rPr lang="ru-RU" dirty="0" smtClean="0"/>
              <a:t>Преимущества такого подхода очевидны:</a:t>
            </a:r>
          </a:p>
          <a:p>
            <a:pPr marL="171450" indent="-171450" eaLnBrk="1" hangingPunct="1">
              <a:buFont typeface="Arial" panose="020B0604020202020204" pitchFamily="34" charset="0"/>
              <a:buChar char="•"/>
              <a:defRPr/>
            </a:pPr>
            <a:r>
              <a:rPr lang="ru-RU" dirty="0" smtClean="0"/>
              <a:t>На стороне корпоративного портала у нас будет выполняться фиксированный код, который будет устойчив к смене версий Документооборота.</a:t>
            </a:r>
          </a:p>
          <a:p>
            <a:pPr marL="171450" indent="-171450" eaLnBrk="1" hangingPunct="1">
              <a:buFont typeface="Arial" panose="020B0604020202020204" pitchFamily="34" charset="0"/>
              <a:buChar char="•"/>
              <a:defRPr/>
            </a:pPr>
            <a:r>
              <a:rPr lang="ru-RU" dirty="0" smtClean="0"/>
              <a:t>Мы явно не заполняем какие-то определенные реквизиты документа, мы просто через структуру данных отдаем на сторону Документооборота все данные, что у нас есть. Непосредственно логика создания документа, отвязана от интегрированной системы и находится на стороне Документооборота.</a:t>
            </a:r>
          </a:p>
          <a:p>
            <a:pPr marL="171450" indent="-171450" eaLnBrk="1" hangingPunct="1">
              <a:buFont typeface="Arial" panose="020B0604020202020204" pitchFamily="34" charset="0"/>
              <a:buChar char="•"/>
              <a:defRPr/>
            </a:pPr>
            <a:r>
              <a:rPr lang="ru-RU" dirty="0" smtClean="0"/>
              <a:t>Тем самым, при очередном обновлении Документооборота, если в документе появятся какие-то новые обязательные реквизиты – нам ничего не потребуется менять в коде. Единственное что нужно будет сделать – до настроить в режиме предприятие правила загрузки данных в Документооборот.</a:t>
            </a:r>
            <a:endParaRPr lang="ru-RU" dirty="0"/>
          </a:p>
        </p:txBody>
      </p:sp>
      <p:sp>
        <p:nvSpPr>
          <p:cNvPr id="63491" name="Номер слайда 3"/>
          <p:cNvSpPr>
            <a:spLocks noGrp="1"/>
          </p:cNvSpPr>
          <p:nvPr>
            <p:ph type="sldNum" sz="quarter" idx="5"/>
          </p:nvPr>
        </p:nvSpPr>
        <p:spPr>
          <a:noFill/>
        </p:spPr>
        <p:txBody>
          <a:bodyPr/>
          <a:lstStyle/>
          <a:p>
            <a:fld id="{C5D54962-DBAD-44BA-A658-88EE2AE8F1CE}" type="slidenum">
              <a:rPr lang="ru-RU" altLang="ru-RU" smtClean="0">
                <a:cs typeface="Arial" charset="0"/>
              </a:rPr>
              <a:pPr/>
              <a:t>17</a:t>
            </a:fld>
            <a:endParaRPr lang="ru-RU" altLang="ru-RU"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Образ слайда 1"/>
          <p:cNvSpPr>
            <a:spLocks noGrp="1" noRot="1" noChangeAspect="1"/>
          </p:cNvSpPr>
          <p:nvPr>
            <p:ph type="sldImg"/>
          </p:nvPr>
        </p:nvSpPr>
        <p:spPr>
          <a:ln/>
        </p:spPr>
      </p:sp>
      <p:sp>
        <p:nvSpPr>
          <p:cNvPr id="65538" name="Заметки 2"/>
          <p:cNvSpPr>
            <a:spLocks noGrp="1"/>
          </p:cNvSpPr>
          <p:nvPr>
            <p:ph type="body" idx="1"/>
          </p:nvPr>
        </p:nvSpPr>
        <p:spPr>
          <a:noFill/>
          <a:ln w="9525"/>
        </p:spPr>
        <p:txBody>
          <a:bodyPr/>
          <a:lstStyle/>
          <a:p>
            <a:pPr eaLnBrk="1" hangingPunct="1"/>
            <a:endParaRPr lang="ru-RU" smtClean="0">
              <a:cs typeface="Arial" charset="0"/>
            </a:endParaRPr>
          </a:p>
        </p:txBody>
      </p:sp>
      <p:sp>
        <p:nvSpPr>
          <p:cNvPr id="65539" name="Номер слайда 3"/>
          <p:cNvSpPr>
            <a:spLocks noGrp="1"/>
          </p:cNvSpPr>
          <p:nvPr>
            <p:ph type="sldNum" sz="quarter" idx="5"/>
          </p:nvPr>
        </p:nvSpPr>
        <p:spPr>
          <a:noFill/>
        </p:spPr>
        <p:txBody>
          <a:bodyPr/>
          <a:lstStyle/>
          <a:p>
            <a:fld id="{E983DD2D-E034-4565-B9D6-0C1DE3483D07}" type="slidenum">
              <a:rPr lang="ru-RU" altLang="ru-RU" smtClean="0">
                <a:cs typeface="Arial" charset="0"/>
              </a:rPr>
              <a:pPr/>
              <a:t>18</a:t>
            </a:fld>
            <a:endParaRPr lang="ru-RU" altLang="ru-RU"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Образ слайда 1"/>
          <p:cNvSpPr>
            <a:spLocks noGrp="1" noRot="1" noChangeAspect="1"/>
          </p:cNvSpPr>
          <p:nvPr>
            <p:ph type="sldImg"/>
          </p:nvPr>
        </p:nvSpPr>
        <p:spPr>
          <a:ln/>
        </p:spPr>
      </p:sp>
      <p:sp>
        <p:nvSpPr>
          <p:cNvPr id="34818" name="Заметки 2"/>
          <p:cNvSpPr>
            <a:spLocks noGrp="1"/>
          </p:cNvSpPr>
          <p:nvPr>
            <p:ph type="body" idx="1"/>
          </p:nvPr>
        </p:nvSpPr>
        <p:spPr>
          <a:noFill/>
          <a:ln w="9525"/>
        </p:spPr>
        <p:txBody>
          <a:bodyPr/>
          <a:lstStyle/>
          <a:p>
            <a:pPr eaLnBrk="1" hangingPunct="1"/>
            <a:r>
              <a:rPr lang="ru-RU" smtClean="0">
                <a:cs typeface="Arial" charset="0"/>
              </a:rPr>
              <a:t>Кратко перечислю какие возможности появились в последнем релизе Библиотеки интеграции.</a:t>
            </a:r>
          </a:p>
          <a:p>
            <a:pPr eaLnBrk="1" hangingPunct="1"/>
            <a:endParaRPr lang="ru-RU" smtClean="0">
              <a:cs typeface="Arial" charset="0"/>
            </a:endParaRPr>
          </a:p>
          <a:p>
            <a:pPr eaLnBrk="1" hangingPunct="1"/>
            <a:r>
              <a:rPr lang="ru-RU" smtClean="0">
                <a:cs typeface="Arial" charset="0"/>
              </a:rPr>
              <a:t>Во-первых, стала доступна авторизация в Документообороте без ввода логина и пароля. О том как это работает, как это настраивается, можно прочитать в документации к Библиотеке на ИТС. Документация уже опубликована, и уже доступна.</a:t>
            </a:r>
          </a:p>
          <a:p>
            <a:pPr eaLnBrk="1" hangingPunct="1"/>
            <a:endParaRPr lang="ru-RU" smtClean="0">
              <a:cs typeface="Arial" charset="0"/>
            </a:endParaRPr>
          </a:p>
          <a:p>
            <a:pPr eaLnBrk="1" hangingPunct="1"/>
            <a:r>
              <a:rPr lang="ru-RU" smtClean="0">
                <a:cs typeface="Arial" charset="0"/>
              </a:rPr>
              <a:t>Во-вторых, был реализован функционал работы с файлами. Теперь можно использовать Документооборот редакции 3 для хранения файлов документов интегрированной системы, также можно использовать автоматическую выгрузку в Документооборот печатных форм из связанных документов.</a:t>
            </a:r>
          </a:p>
          <a:p>
            <a:pPr eaLnBrk="1" hangingPunct="1"/>
            <a:endParaRPr lang="ru-RU" smtClean="0">
              <a:cs typeface="Arial" charset="0"/>
            </a:endParaRPr>
          </a:p>
          <a:p>
            <a:pPr eaLnBrk="1" hangingPunct="1"/>
            <a:r>
              <a:rPr lang="ru-RU" smtClean="0">
                <a:cs typeface="Arial" charset="0"/>
              </a:rPr>
              <a:t>И кроме этого, в последней версии Библиотеки был реализован функционал работы с задачами Документооборота редакции 3. Как я упоминал ранее, этот функционал можно будет начать использовать сразу после того, как будет выпущен Документооборот версии 3.0.10.</a:t>
            </a:r>
          </a:p>
        </p:txBody>
      </p:sp>
      <p:sp>
        <p:nvSpPr>
          <p:cNvPr id="34819" name="Номер слайда 3"/>
          <p:cNvSpPr>
            <a:spLocks noGrp="1"/>
          </p:cNvSpPr>
          <p:nvPr>
            <p:ph type="sldNum" sz="quarter" idx="5"/>
          </p:nvPr>
        </p:nvSpPr>
        <p:spPr>
          <a:noFill/>
        </p:spPr>
        <p:txBody>
          <a:bodyPr/>
          <a:lstStyle/>
          <a:p>
            <a:fld id="{4C88312F-F248-4725-BEDD-DDFA1F10F8B0}" type="slidenum">
              <a:rPr lang="ru-RU" altLang="ru-RU" smtClean="0">
                <a:cs typeface="Arial" charset="0"/>
              </a:rPr>
              <a:pPr/>
              <a:t>3</a:t>
            </a:fld>
            <a:endParaRPr lang="ru-RU" altLang="ru-RU"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a:ln/>
        </p:spPr>
      </p:sp>
      <p:sp>
        <p:nvSpPr>
          <p:cNvPr id="36866" name="Заметки 2"/>
          <p:cNvSpPr>
            <a:spLocks noGrp="1"/>
          </p:cNvSpPr>
          <p:nvPr>
            <p:ph type="body" idx="1"/>
          </p:nvPr>
        </p:nvSpPr>
        <p:spPr>
          <a:noFill/>
          <a:ln w="9525"/>
        </p:spPr>
        <p:txBody>
          <a:bodyPr/>
          <a:lstStyle/>
          <a:p>
            <a:pPr eaLnBrk="1" hangingPunct="1"/>
            <a:r>
              <a:rPr lang="ru-RU" smtClean="0">
                <a:cs typeface="Arial" charset="0"/>
              </a:rPr>
              <a:t>Кратко расскажу о том какие возможности дает бесшовная интеграция для конечного пользователя.</a:t>
            </a:r>
          </a:p>
          <a:p>
            <a:pPr eaLnBrk="1" hangingPunct="1"/>
            <a:endParaRPr lang="ru-RU" smtClean="0">
              <a:cs typeface="Arial" charset="0"/>
            </a:endParaRPr>
          </a:p>
          <a:p>
            <a:pPr eaLnBrk="1" hangingPunct="1"/>
            <a:r>
              <a:rPr lang="ru-RU" smtClean="0">
                <a:cs typeface="Arial" charset="0"/>
              </a:rPr>
              <a:t>Хочу отметить что все представленные скриншоты сделаны на реальных конфигурациях. Это готовящиеся к выпуску ЕРП</a:t>
            </a:r>
            <a:r>
              <a:rPr lang="en-US" smtClean="0">
                <a:cs typeface="Arial" charset="0"/>
              </a:rPr>
              <a:t> </a:t>
            </a:r>
            <a:r>
              <a:rPr lang="ru-RU" smtClean="0">
                <a:cs typeface="Arial" charset="0"/>
              </a:rPr>
              <a:t>версии 2.5.12 и Документооборот версии 3.0.10. Конфигурация ЕРП в данном случае выбрана только для примера, аналогичный функционал будет доступен в любой конфигурации со встроенной БИД 3.0.2.</a:t>
            </a:r>
          </a:p>
          <a:p>
            <a:pPr eaLnBrk="1" hangingPunct="1"/>
            <a:endParaRPr lang="ru-RU" smtClean="0">
              <a:cs typeface="Arial" charset="0"/>
            </a:endParaRPr>
          </a:p>
          <a:p>
            <a:pPr eaLnBrk="1" hangingPunct="1"/>
            <a:r>
              <a:rPr lang="ru-RU" smtClean="0">
                <a:cs typeface="Arial" charset="0"/>
              </a:rPr>
              <a:t>Первое про что стоит сказать – это возможность использования Документооборота для хранения файлов. Как это реализовано вы сейчас видите на экране. Прямо на стороне ЕРП в карточке самого документа или в форме списка, можно открыть форму файлов, хранящихся на стороне Документооборота. Важно отметить что файлы не дублируются в двух базах, и не занимают лишнее дисковое пространство. Файлы физически лежат только в базе Документооборота, а бесшовная интеграция позволяет добавлять, просматривать и редактировать их на стороне ЕРП.</a:t>
            </a:r>
          </a:p>
          <a:p>
            <a:pPr eaLnBrk="1" hangingPunct="1"/>
            <a:endParaRPr lang="ru-RU" smtClean="0">
              <a:cs typeface="Arial" charset="0"/>
            </a:endParaRPr>
          </a:p>
          <a:p>
            <a:pPr eaLnBrk="1" hangingPunct="1"/>
            <a:r>
              <a:rPr lang="ru-RU" smtClean="0">
                <a:cs typeface="Arial" charset="0"/>
              </a:rPr>
              <a:t>Кроме этого можно настроить автоматическую отправку в Документооборот печатных форм из документа ЕРП. На экране представлен как раз такой вариант, сейчас вы видите файлы, автоматически созданные из печатных форм заявки на расход ДС.</a:t>
            </a:r>
          </a:p>
        </p:txBody>
      </p:sp>
      <p:sp>
        <p:nvSpPr>
          <p:cNvPr id="36867" name="Номер слайда 3"/>
          <p:cNvSpPr>
            <a:spLocks noGrp="1"/>
          </p:cNvSpPr>
          <p:nvPr>
            <p:ph type="sldNum" sz="quarter" idx="5"/>
          </p:nvPr>
        </p:nvSpPr>
        <p:spPr>
          <a:noFill/>
        </p:spPr>
        <p:txBody>
          <a:bodyPr/>
          <a:lstStyle/>
          <a:p>
            <a:fld id="{2417DFD2-EF89-4857-83D5-E955A2FD4ECE}" type="slidenum">
              <a:rPr lang="ru-RU" altLang="ru-RU" smtClean="0">
                <a:cs typeface="Arial" charset="0"/>
              </a:rPr>
              <a:pPr/>
              <a:t>4</a:t>
            </a:fld>
            <a:endParaRPr lang="ru-RU" altLang="ru-RU"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Образ слайда 1"/>
          <p:cNvSpPr>
            <a:spLocks noGrp="1" noRot="1" noChangeAspect="1"/>
          </p:cNvSpPr>
          <p:nvPr>
            <p:ph type="sldImg"/>
          </p:nvPr>
        </p:nvSpPr>
        <p:spPr>
          <a:ln/>
        </p:spPr>
      </p:sp>
      <p:sp>
        <p:nvSpPr>
          <p:cNvPr id="38914" name="Заметки 2"/>
          <p:cNvSpPr>
            <a:spLocks noGrp="1"/>
          </p:cNvSpPr>
          <p:nvPr>
            <p:ph type="body" idx="1"/>
          </p:nvPr>
        </p:nvSpPr>
        <p:spPr>
          <a:noFill/>
          <a:ln w="9525"/>
        </p:spPr>
        <p:txBody>
          <a:bodyPr/>
          <a:lstStyle/>
          <a:p>
            <a:pPr eaLnBrk="1" hangingPunct="1"/>
            <a:r>
              <a:rPr lang="ru-RU" smtClean="0">
                <a:cs typeface="Arial" charset="0"/>
              </a:rPr>
              <a:t>Далее. На стороне ЕРП можно отправлять документы в обработку через Документооборот. Например, можно отправить Заявку на расход ДС на согласование в Документооборот. От пользователя ЕРП, в данном случае, потребуется нажать всего одну кнопку. Связанный документ в Документообороте при этом будет создан автоматически по настроенным заранее правилам интеграции.</a:t>
            </a:r>
          </a:p>
        </p:txBody>
      </p:sp>
      <p:sp>
        <p:nvSpPr>
          <p:cNvPr id="38915" name="Номер слайда 3"/>
          <p:cNvSpPr>
            <a:spLocks noGrp="1"/>
          </p:cNvSpPr>
          <p:nvPr>
            <p:ph type="sldNum" sz="quarter" idx="5"/>
          </p:nvPr>
        </p:nvSpPr>
        <p:spPr>
          <a:noFill/>
        </p:spPr>
        <p:txBody>
          <a:bodyPr/>
          <a:lstStyle/>
          <a:p>
            <a:fld id="{35AD6962-0BEA-4E76-9C8A-98ADD6AA4E1D}" type="slidenum">
              <a:rPr lang="ru-RU" altLang="ru-RU" smtClean="0">
                <a:cs typeface="Arial" charset="0"/>
              </a:rPr>
              <a:pPr/>
              <a:t>5</a:t>
            </a:fld>
            <a:endParaRPr lang="ru-RU" altLang="ru-RU"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lstStyle/>
          <a:p>
            <a:pPr eaLnBrk="1" hangingPunct="1">
              <a:defRPr/>
            </a:pPr>
            <a:r>
              <a:rPr lang="ru-RU" dirty="0" smtClean="0"/>
              <a:t>На стороне ЕРП можно посмотреть состояние связанного документа в Документообороте. Можно увидеть основные реквизиты, посмотреть лист согласования.</a:t>
            </a:r>
          </a:p>
          <a:p>
            <a:pPr eaLnBrk="1" hangingPunct="1">
              <a:defRPr/>
            </a:pPr>
            <a:endParaRPr lang="ru-RU" dirty="0" smtClean="0"/>
          </a:p>
          <a:p>
            <a:pPr eaLnBrk="1" hangingPunct="1">
              <a:defRPr/>
            </a:pPr>
            <a:r>
              <a:rPr lang="ru-RU" dirty="0" smtClean="0"/>
              <a:t>Также между связанными документами доступен обмен данными:</a:t>
            </a:r>
          </a:p>
          <a:p>
            <a:pPr marL="171450" indent="-171450" eaLnBrk="1" hangingPunct="1">
              <a:buFont typeface="Arial" panose="020B0604020202020204" pitchFamily="34" charset="0"/>
              <a:buChar char="•"/>
              <a:defRPr/>
            </a:pPr>
            <a:r>
              <a:rPr lang="ru-RU" dirty="0" smtClean="0"/>
              <a:t>Например, при изменении реквизитов документа ЕРП данные автоматически отразятся в связанном документе в Документообороте.</a:t>
            </a:r>
          </a:p>
          <a:p>
            <a:pPr marL="171450" indent="-171450" eaLnBrk="1" hangingPunct="1">
              <a:buFont typeface="Arial" panose="020B0604020202020204" pitchFamily="34" charset="0"/>
              <a:buChar char="•"/>
              <a:defRPr/>
            </a:pPr>
            <a:r>
              <a:rPr lang="ru-RU" dirty="0" smtClean="0"/>
              <a:t>И в обратную сторону, например, статус согласования документа из Документооборота можно передавать на сторону ЕРП, и автоматически менять статус в связанном документе ЕРП.</a:t>
            </a:r>
            <a:endParaRPr lang="ru-RU" dirty="0"/>
          </a:p>
        </p:txBody>
      </p:sp>
      <p:sp>
        <p:nvSpPr>
          <p:cNvPr id="40963" name="Номер слайда 3"/>
          <p:cNvSpPr>
            <a:spLocks noGrp="1"/>
          </p:cNvSpPr>
          <p:nvPr>
            <p:ph type="sldNum" sz="quarter" idx="5"/>
          </p:nvPr>
        </p:nvSpPr>
        <p:spPr>
          <a:noFill/>
        </p:spPr>
        <p:txBody>
          <a:bodyPr/>
          <a:lstStyle/>
          <a:p>
            <a:fld id="{606BA336-C5C0-4D6C-8C31-0A1CC6D4D7CA}" type="slidenum">
              <a:rPr lang="ru-RU" altLang="ru-RU" smtClean="0">
                <a:cs typeface="Arial" charset="0"/>
              </a:rPr>
              <a:pPr/>
              <a:t>6</a:t>
            </a:fld>
            <a:endParaRPr lang="ru-RU" altLang="ru-RU"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a:ln/>
        </p:spPr>
      </p:sp>
      <p:sp>
        <p:nvSpPr>
          <p:cNvPr id="43010" name="Заметки 2"/>
          <p:cNvSpPr>
            <a:spLocks noGrp="1"/>
          </p:cNvSpPr>
          <p:nvPr>
            <p:ph type="body" idx="1"/>
          </p:nvPr>
        </p:nvSpPr>
        <p:spPr>
          <a:noFill/>
          <a:ln w="9525"/>
        </p:spPr>
        <p:txBody>
          <a:bodyPr/>
          <a:lstStyle/>
          <a:p>
            <a:pPr eaLnBrk="1" hangingPunct="1"/>
            <a:r>
              <a:rPr lang="ru-RU" smtClean="0">
                <a:cs typeface="Arial" charset="0"/>
              </a:rPr>
              <a:t>На стороне ЕРП пользователи могут просматривать и выполнять задачи, которые приходят им через Документооборот.</a:t>
            </a:r>
          </a:p>
        </p:txBody>
      </p:sp>
      <p:sp>
        <p:nvSpPr>
          <p:cNvPr id="43011" name="Номер слайда 3"/>
          <p:cNvSpPr>
            <a:spLocks noGrp="1"/>
          </p:cNvSpPr>
          <p:nvPr>
            <p:ph type="sldNum" sz="quarter" idx="5"/>
          </p:nvPr>
        </p:nvSpPr>
        <p:spPr>
          <a:noFill/>
        </p:spPr>
        <p:txBody>
          <a:bodyPr/>
          <a:lstStyle/>
          <a:p>
            <a:fld id="{038C97A8-A8EB-45FB-B103-B49D1AB84175}" type="slidenum">
              <a:rPr lang="ru-RU" altLang="ru-RU" smtClean="0">
                <a:cs typeface="Arial" charset="0"/>
              </a:rPr>
              <a:pPr/>
              <a:t>7</a:t>
            </a:fld>
            <a:endParaRPr lang="ru-RU" altLang="ru-RU"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a:ln/>
        </p:spPr>
      </p:sp>
      <p:sp>
        <p:nvSpPr>
          <p:cNvPr id="45058" name="Заметки 2"/>
          <p:cNvSpPr>
            <a:spLocks noGrp="1"/>
          </p:cNvSpPr>
          <p:nvPr>
            <p:ph type="body" idx="1"/>
          </p:nvPr>
        </p:nvSpPr>
        <p:spPr>
          <a:noFill/>
          <a:ln w="9525"/>
        </p:spPr>
        <p:txBody>
          <a:bodyPr/>
          <a:lstStyle/>
          <a:p>
            <a:pPr eaLnBrk="1" hangingPunct="1"/>
            <a:r>
              <a:rPr lang="ru-RU" smtClean="0">
                <a:cs typeface="Arial" charset="0"/>
              </a:rPr>
              <a:t>И еще одна возможность про которую стоит рассказать. Это возможность создавать документы в ЕРП на основании документов Документооборота. </a:t>
            </a:r>
          </a:p>
          <a:p>
            <a:pPr eaLnBrk="1" hangingPunct="1"/>
            <a:endParaRPr lang="ru-RU" smtClean="0">
              <a:cs typeface="Arial" charset="0"/>
            </a:endParaRPr>
          </a:p>
          <a:p>
            <a:pPr eaLnBrk="1" hangingPunct="1"/>
            <a:r>
              <a:rPr lang="ru-RU" smtClean="0">
                <a:cs typeface="Arial" charset="0"/>
              </a:rPr>
              <a:t>Это может понадобиться, к примеру, в том случае, когда первичка изначально заводится в Документообороте, проходит там согласование, и после этого ее требуется отразить в учете на стороне ЕРП. В таком случае, в схеме обработки документа, можно создать этап исполнение, на котором бухгалтеру придет соответствующая задача. На стороне ЕРП через бесшовную интеграцию бухгалтер получит данную задачу и выполнит команду создания на основании.</a:t>
            </a:r>
          </a:p>
          <a:p>
            <a:pPr eaLnBrk="1" hangingPunct="1"/>
            <a:endParaRPr lang="ru-RU" smtClean="0">
              <a:cs typeface="Arial" charset="0"/>
            </a:endParaRPr>
          </a:p>
          <a:p>
            <a:pPr eaLnBrk="1" hangingPunct="1"/>
            <a:r>
              <a:rPr lang="ru-RU" smtClean="0">
                <a:cs typeface="Arial" charset="0"/>
              </a:rPr>
              <a:t>При этом откроется форма создания нового документа ЕРП, который уже будет заполнен по правилам интеграции всеми доступными на стороне Документооборота данными. Бухгалтеру останется только внести недостающие данные и провести документ.</a:t>
            </a:r>
          </a:p>
          <a:p>
            <a:pPr eaLnBrk="1" hangingPunct="1"/>
            <a:endParaRPr lang="ru-RU" smtClean="0">
              <a:cs typeface="Arial" charset="0"/>
            </a:endParaRPr>
          </a:p>
          <a:p>
            <a:pPr eaLnBrk="1" hangingPunct="1"/>
            <a:r>
              <a:rPr lang="ru-RU" smtClean="0">
                <a:cs typeface="Arial" charset="0"/>
              </a:rPr>
              <a:t>Плюс к этому, между созданными таким образом документами Документооборота и ЕРП, будет автоматически создана связь. Все файлы, приложенные на стороне Документооборота, сразу же станут доступны в связанном документе на стороне ЕРП.</a:t>
            </a:r>
          </a:p>
        </p:txBody>
      </p:sp>
      <p:sp>
        <p:nvSpPr>
          <p:cNvPr id="45059" name="Номер слайда 3"/>
          <p:cNvSpPr>
            <a:spLocks noGrp="1"/>
          </p:cNvSpPr>
          <p:nvPr>
            <p:ph type="sldNum" sz="quarter" idx="5"/>
          </p:nvPr>
        </p:nvSpPr>
        <p:spPr>
          <a:noFill/>
        </p:spPr>
        <p:txBody>
          <a:bodyPr/>
          <a:lstStyle/>
          <a:p>
            <a:fld id="{7509ECAC-4734-4850-B26C-53B278DFAAF4}" type="slidenum">
              <a:rPr lang="ru-RU" altLang="ru-RU" smtClean="0">
                <a:cs typeface="Arial" charset="0"/>
              </a:rPr>
              <a:pPr/>
              <a:t>8</a:t>
            </a:fld>
            <a:endParaRPr lang="ru-RU" altLang="ru-RU"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раз слайда 1"/>
          <p:cNvSpPr>
            <a:spLocks noGrp="1" noRot="1" noChangeAspect="1"/>
          </p:cNvSpPr>
          <p:nvPr>
            <p:ph type="sldImg"/>
          </p:nvPr>
        </p:nvSpPr>
        <p:spPr>
          <a:ln/>
        </p:spPr>
      </p:sp>
      <p:sp>
        <p:nvSpPr>
          <p:cNvPr id="47106" name="Заметки 2"/>
          <p:cNvSpPr>
            <a:spLocks noGrp="1"/>
          </p:cNvSpPr>
          <p:nvPr>
            <p:ph type="body" idx="1"/>
          </p:nvPr>
        </p:nvSpPr>
        <p:spPr>
          <a:noFill/>
          <a:ln w="9525"/>
        </p:spPr>
        <p:txBody>
          <a:bodyPr/>
          <a:lstStyle/>
          <a:p>
            <a:pPr eaLnBrk="1" hangingPunct="1"/>
            <a:r>
              <a:rPr lang="ru-RU" smtClean="0">
                <a:cs typeface="Arial" charset="0"/>
              </a:rPr>
              <a:t>В будущих релизах библиотеки интеграции планируется добавить возможность работы с карточкой документа. Также планируется реализовать возможность просматривать и управлять обработкой документа на стороне интегрированной системы.</a:t>
            </a:r>
          </a:p>
          <a:p>
            <a:pPr eaLnBrk="1" hangingPunct="1"/>
            <a:endParaRPr lang="ru-RU" smtClean="0">
              <a:cs typeface="Arial" charset="0"/>
            </a:endParaRPr>
          </a:p>
          <a:p>
            <a:pPr eaLnBrk="1" hangingPunct="1"/>
            <a:r>
              <a:rPr lang="ru-RU" smtClean="0">
                <a:cs typeface="Arial" charset="0"/>
              </a:rPr>
              <a:t>Вообще говоря функционала, который можно было бы реализовать в интеграции, очень много. Чтобы понять что из функционала важно, и нужно в первую очередь – нам нужна обратная связь от партнеров. Так что если у вас есть соображения на этот счет, или если вы хотите поучаствовать в пилотном проекте – пишите нам на почту </a:t>
            </a:r>
            <a:r>
              <a:rPr lang="en-US" smtClean="0">
                <a:cs typeface="Arial" charset="0"/>
              </a:rPr>
              <a:t>doc@1c.ru</a:t>
            </a:r>
            <a:r>
              <a:rPr lang="ru-RU" smtClean="0">
                <a:cs typeface="Arial" charset="0"/>
              </a:rPr>
              <a:t>.</a:t>
            </a:r>
          </a:p>
        </p:txBody>
      </p:sp>
      <p:sp>
        <p:nvSpPr>
          <p:cNvPr id="47107" name="Номер слайда 3"/>
          <p:cNvSpPr>
            <a:spLocks noGrp="1"/>
          </p:cNvSpPr>
          <p:nvPr>
            <p:ph type="sldNum" sz="quarter" idx="5"/>
          </p:nvPr>
        </p:nvSpPr>
        <p:spPr>
          <a:noFill/>
        </p:spPr>
        <p:txBody>
          <a:bodyPr/>
          <a:lstStyle/>
          <a:p>
            <a:fld id="{9484E0DA-2C21-4AF7-86E0-75A09A806B27}" type="slidenum">
              <a:rPr lang="ru-RU" altLang="ru-RU" smtClean="0">
                <a:cs typeface="Arial" charset="0"/>
              </a:rPr>
              <a:pPr/>
              <a:t>9</a:t>
            </a:fld>
            <a:endParaRPr lang="ru-RU" altLang="ru-RU"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p:cNvSpPr>
          <p:nvPr>
            <p:ph type="sldImg"/>
          </p:nvPr>
        </p:nvSpPr>
        <p:spPr>
          <a:ln/>
        </p:spPr>
      </p:sp>
      <p:sp>
        <p:nvSpPr>
          <p:cNvPr id="49154" name="Заметки 2"/>
          <p:cNvSpPr>
            <a:spLocks noGrp="1"/>
          </p:cNvSpPr>
          <p:nvPr>
            <p:ph type="body" idx="1"/>
          </p:nvPr>
        </p:nvSpPr>
        <p:spPr>
          <a:noFill/>
          <a:ln w="9525"/>
        </p:spPr>
        <p:txBody>
          <a:bodyPr/>
          <a:lstStyle/>
          <a:p>
            <a:pPr eaLnBrk="1" hangingPunct="1"/>
            <a:r>
              <a:rPr lang="ru-RU" smtClean="0">
                <a:cs typeface="Arial" charset="0"/>
              </a:rPr>
              <a:t>Теперь немного расскажу про новый механизм загрузки документов в Документооборот из внешних систем.</a:t>
            </a:r>
          </a:p>
          <a:p>
            <a:pPr eaLnBrk="1" hangingPunct="1"/>
            <a:endParaRPr lang="ru-RU" smtClean="0">
              <a:cs typeface="Arial" charset="0"/>
            </a:endParaRPr>
          </a:p>
          <a:p>
            <a:pPr eaLnBrk="1" hangingPunct="1"/>
            <a:r>
              <a:rPr lang="ru-RU" smtClean="0">
                <a:cs typeface="Arial" charset="0"/>
              </a:rPr>
              <a:t>Давайте разберем простой пример. Допустим у нас начинается новое внедрение, и заказчик поставил задачу загрузить в Документооборот какие-то данные, которые велись до этого. Эти данные могли заводиться в другой СЭД, или даже просто в экселе.</a:t>
            </a:r>
          </a:p>
          <a:p>
            <a:pPr eaLnBrk="1" hangingPunct="1"/>
            <a:endParaRPr lang="ru-RU" smtClean="0">
              <a:cs typeface="Arial" charset="0"/>
            </a:endParaRPr>
          </a:p>
          <a:p>
            <a:pPr eaLnBrk="1" hangingPunct="1"/>
            <a:r>
              <a:rPr lang="ru-RU" smtClean="0">
                <a:cs typeface="Arial" charset="0"/>
              </a:rPr>
              <a:t>Например, нам нужно загрузить в Документооборот информацию о договорах с контрагентами. Нам предоставили </a:t>
            </a:r>
            <a:r>
              <a:rPr lang="en-US" smtClean="0">
                <a:cs typeface="Arial" charset="0"/>
              </a:rPr>
              <a:t>CSV </a:t>
            </a:r>
            <a:r>
              <a:rPr lang="ru-RU" smtClean="0">
                <a:cs typeface="Arial" charset="0"/>
              </a:rPr>
              <a:t>файл с данными.</a:t>
            </a:r>
          </a:p>
          <a:p>
            <a:pPr eaLnBrk="1" hangingPunct="1"/>
            <a:r>
              <a:rPr lang="ru-RU" smtClean="0">
                <a:cs typeface="Arial" charset="0"/>
              </a:rPr>
              <a:t>Для простоты предположим что в файле содержится наименование и ИНН контрагента, номер, дата и сумма по договору.</a:t>
            </a:r>
          </a:p>
          <a:p>
            <a:pPr eaLnBrk="1" hangingPunct="1"/>
            <a:endParaRPr lang="ru-RU" smtClean="0">
              <a:cs typeface="Arial" charset="0"/>
            </a:endParaRPr>
          </a:p>
          <a:p>
            <a:pPr eaLnBrk="1" hangingPunct="1"/>
            <a:r>
              <a:rPr lang="ru-RU" smtClean="0">
                <a:cs typeface="Arial" charset="0"/>
              </a:rPr>
              <a:t>По этим данным для каждого контрагента нам нужно создать в Документообороте отдельные документы.</a:t>
            </a:r>
          </a:p>
        </p:txBody>
      </p:sp>
      <p:sp>
        <p:nvSpPr>
          <p:cNvPr id="49155" name="Номер слайда 3"/>
          <p:cNvSpPr>
            <a:spLocks noGrp="1"/>
          </p:cNvSpPr>
          <p:nvPr>
            <p:ph type="sldNum" sz="quarter" idx="5"/>
          </p:nvPr>
        </p:nvSpPr>
        <p:spPr>
          <a:noFill/>
        </p:spPr>
        <p:txBody>
          <a:bodyPr/>
          <a:lstStyle/>
          <a:p>
            <a:fld id="{A4019132-AC7B-471F-A518-F2B0DD047421}" type="slidenum">
              <a:rPr lang="ru-RU" altLang="ru-RU" smtClean="0">
                <a:cs typeface="Arial" charset="0"/>
              </a:rPr>
              <a:pPr/>
              <a:t>10</a:t>
            </a:fld>
            <a:endParaRPr lang="ru-RU" altLang="ru-RU"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9863" y="1060450"/>
            <a:ext cx="8642350" cy="2255838"/>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472488" y="107950"/>
            <a:ext cx="2733675" cy="44926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71463" y="107950"/>
            <a:ext cx="8048625" cy="44926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71463" y="107950"/>
            <a:ext cx="10934700" cy="4492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9863" y="1060450"/>
            <a:ext cx="8642350" cy="2255838"/>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1616075"/>
            <a:ext cx="9937750" cy="2695575"/>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71463" y="1606550"/>
            <a:ext cx="5391150" cy="29940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15013" y="1606550"/>
            <a:ext cx="5391150" cy="29940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344488"/>
            <a:ext cx="9937750" cy="1252537"/>
          </a:xfrm>
        </p:spPr>
        <p:txBody>
          <a:bodyPr/>
          <a:lstStyle/>
          <a:p>
            <a:r>
              <a:rPr lang="ru-RU" smtClean="0"/>
              <a:t>Образец заголовка</a:t>
            </a:r>
            <a:endParaRPr lang="ru-RU"/>
          </a:p>
        </p:txBody>
      </p:sp>
      <p:sp>
        <p:nvSpPr>
          <p:cNvPr id="3" name="Текст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793750" y="2366963"/>
            <a:ext cx="4873625" cy="3481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832475" y="2366963"/>
            <a:ext cx="4899025" cy="3481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899025"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472488" y="107950"/>
            <a:ext cx="2733675" cy="44926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71463" y="107950"/>
            <a:ext cx="8048625" cy="44926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71463" y="107950"/>
            <a:ext cx="10934700" cy="44926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12988" y="107950"/>
            <a:ext cx="8893175" cy="102235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271463" y="1606550"/>
            <a:ext cx="10934700" cy="2994025"/>
          </a:xfrm>
        </p:spPr>
        <p:txBody>
          <a:bodyPr/>
          <a:lstStyle/>
          <a:p>
            <a:pPr lvl="0"/>
            <a:endParaRPr lang="ru-RU" noProof="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1616075"/>
            <a:ext cx="9937750" cy="2695575"/>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271463" y="1606550"/>
            <a:ext cx="5391150" cy="29940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815013" y="1606550"/>
            <a:ext cx="5391150" cy="29940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344488"/>
            <a:ext cx="9937750" cy="1252537"/>
          </a:xfrm>
        </p:spPr>
        <p:txBody>
          <a:bodyPr/>
          <a:lstStyle/>
          <a:p>
            <a:r>
              <a:rPr lang="ru-RU" smtClean="0"/>
              <a:t>Образец заголовка</a:t>
            </a:r>
            <a:endParaRPr lang="ru-RU"/>
          </a:p>
        </p:txBody>
      </p:sp>
      <p:sp>
        <p:nvSpPr>
          <p:cNvPr id="3" name="Текст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793750" y="2366963"/>
            <a:ext cx="4873625" cy="3481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832475" y="2366963"/>
            <a:ext cx="4899025" cy="3481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899025" y="933450"/>
            <a:ext cx="5832475" cy="4605338"/>
          </a:xfrm>
        </p:spPr>
        <p:txBody>
          <a:bodyPr vert="horz" wrap="square" lIns="91431" tIns="45716" rIns="91431" bIns="45716"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2232025" y="1944688"/>
            <a:ext cx="8893175" cy="102235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ru-RU" altLang="ru-RU" smtClean="0"/>
              <a:t>Наименование доклада</a:t>
            </a:r>
          </a:p>
        </p:txBody>
      </p:sp>
      <p:pic>
        <p:nvPicPr>
          <p:cNvPr id="1027" name="Picture 16" descr="Layer 2"/>
          <p:cNvPicPr>
            <a:picLocks noChangeAspect="1" noChangeArrowheads="1"/>
          </p:cNvPicPr>
          <p:nvPr/>
        </p:nvPicPr>
        <p:blipFill>
          <a:blip r:embed="rId14"/>
          <a:srcRect/>
          <a:stretch>
            <a:fillRect/>
          </a:stretch>
        </p:blipFill>
        <p:spPr bwMode="auto">
          <a:xfrm>
            <a:off x="141288" y="152400"/>
            <a:ext cx="1550987" cy="1219200"/>
          </a:xfrm>
          <a:prstGeom prst="rect">
            <a:avLst/>
          </a:prstGeom>
          <a:noFill/>
          <a:ln w="9525">
            <a:noFill/>
            <a:miter lim="800000"/>
            <a:headEnd/>
            <a:tailEnd/>
          </a:ln>
        </p:spPr>
      </p:pic>
      <p:sp>
        <p:nvSpPr>
          <p:cNvPr id="1030" name="Rectangle 10"/>
          <p:cNvSpPr>
            <a:spLocks noChangeArrowheads="1"/>
          </p:cNvSpPr>
          <p:nvPr userDrawn="1"/>
        </p:nvSpPr>
        <p:spPr bwMode="auto">
          <a:xfrm>
            <a:off x="10153650" y="5616575"/>
            <a:ext cx="1168400" cy="558800"/>
          </a:xfrm>
          <a:prstGeom prst="rect">
            <a:avLst/>
          </a:prstGeom>
          <a:noFill/>
          <a:ln w="44450" algn="ctr">
            <a:noFill/>
            <a:miter lim="800000"/>
            <a:headEnd/>
            <a:tailEnd/>
          </a:ln>
        </p:spPr>
        <p:txBody>
          <a:bodyPr wrap="none">
            <a:spAutoFit/>
          </a:bodyPr>
          <a:lstStyle/>
          <a:p>
            <a:pPr algn="r" eaLnBrk="0" hangingPunct="0">
              <a:lnSpc>
                <a:spcPct val="110000"/>
              </a:lnSpc>
              <a:spcBef>
                <a:spcPct val="50000"/>
              </a:spcBef>
            </a:pPr>
            <a:r>
              <a:rPr lang="ru-RU" altLang="ru-RU" sz="1400">
                <a:solidFill>
                  <a:srgbClr val="CC3300"/>
                </a:solidFill>
              </a:rPr>
              <a:t>Докладчик</a:t>
            </a:r>
            <a:br>
              <a:rPr lang="ru-RU" altLang="ru-RU" sz="1400">
                <a:solidFill>
                  <a:srgbClr val="CC3300"/>
                </a:solidFill>
              </a:rPr>
            </a:br>
            <a:r>
              <a:rPr lang="ru-RU" altLang="ru-RU" sz="1400">
                <a:solidFill>
                  <a:srgbClr val="CC3300"/>
                </a:solidFill>
              </a:rPr>
              <a:t>Должность</a:t>
            </a:r>
            <a:endParaRPr lang="ru-RU" altLang="ru-RU" sz="2000" b="0">
              <a:solidFill>
                <a:schemeClr val="tx1"/>
              </a:solidFill>
            </a:endParaRPr>
          </a:p>
        </p:txBody>
      </p:sp>
      <p:sp>
        <p:nvSpPr>
          <p:cNvPr id="1031" name="Text Box 11"/>
          <p:cNvSpPr txBox="1">
            <a:spLocks noChangeArrowheads="1"/>
          </p:cNvSpPr>
          <p:nvPr userDrawn="1"/>
        </p:nvSpPr>
        <p:spPr bwMode="auto">
          <a:xfrm>
            <a:off x="1968500" y="344488"/>
            <a:ext cx="4249738" cy="360362"/>
          </a:xfrm>
          <a:prstGeom prst="rect">
            <a:avLst/>
          </a:prstGeom>
          <a:noFill/>
          <a:ln w="12699">
            <a:noFill/>
            <a:miter lim="800000"/>
            <a:headEnd type="none" w="sm" len="sm"/>
            <a:tailEnd type="none" w="sm" len="sm"/>
          </a:ln>
        </p:spPr>
        <p:txBody>
          <a:bodyPr>
            <a:spAutoFit/>
          </a:bodyPr>
          <a:lstStyle/>
          <a:p>
            <a:pPr algn="ctr" eaLnBrk="0" hangingPunct="0">
              <a:lnSpc>
                <a:spcPct val="110000"/>
              </a:lnSpc>
              <a:spcBef>
                <a:spcPct val="50000"/>
              </a:spcBef>
            </a:pPr>
            <a:r>
              <a:rPr lang="ru-RU" altLang="ru-RU" sz="1600">
                <a:solidFill>
                  <a:srgbClr val="D9241C"/>
                </a:solidFill>
              </a:rPr>
              <a:t>Дата и место проведения мероприятия</a:t>
            </a:r>
            <a:endParaRPr lang="ru-RU" altLang="ru-RU" sz="2000" b="0">
              <a:solidFill>
                <a:schemeClr val="tx1"/>
              </a:solidFill>
            </a:endParaRPr>
          </a:p>
        </p:txBody>
      </p:sp>
    </p:spTree>
  </p:cSld>
  <p:clrMap bg1="lt1" tx1="dk1" bg2="lt2" tx2="dk2" accent1="accent1" accent2="accent2" accent3="accent3" accent4="accent4" accent5="accent5" accent6="accent6" hlink="hlink" folHlink="folHlink"/>
  <p:sldLayoutIdLst>
    <p:sldLayoutId id="2147486802" r:id="rId1"/>
    <p:sldLayoutId id="2147486801" r:id="rId2"/>
    <p:sldLayoutId id="2147486800" r:id="rId3"/>
    <p:sldLayoutId id="2147486799" r:id="rId4"/>
    <p:sldLayoutId id="2147486798" r:id="rId5"/>
    <p:sldLayoutId id="2147486797" r:id="rId6"/>
    <p:sldLayoutId id="2147486796" r:id="rId7"/>
    <p:sldLayoutId id="2147486795" r:id="rId8"/>
    <p:sldLayoutId id="2147486794" r:id="rId9"/>
    <p:sldLayoutId id="2147486793" r:id="rId10"/>
    <p:sldLayoutId id="2147486792" r:id="rId11"/>
    <p:sldLayoutId id="2147486791" r:id="rId12"/>
  </p:sldLayoutIdLst>
  <p:timing>
    <p:tnLst>
      <p:par>
        <p:cTn id="1" dur="indefinite" restart="never" nodeType="tmRoot"/>
      </p:par>
    </p:tnLst>
  </p:timing>
  <p:txStyles>
    <p:title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p:titleStyle>
    <p:bodyStyle>
      <a:lvl1pPr marL="342900" indent="-342900" algn="l" rtl="0" eaLnBrk="0" fontAlgn="base" hangingPunct="0">
        <a:spcBef>
          <a:spcPct val="20000"/>
        </a:spcBef>
        <a:spcAft>
          <a:spcPct val="0"/>
        </a:spcAft>
        <a:buClr>
          <a:srgbClr val="CC0000"/>
        </a:buClr>
        <a:buChar char="•"/>
        <a:defRPr sz="2100" kern="1200">
          <a:solidFill>
            <a:schemeClr val="tx1"/>
          </a:solidFill>
          <a:latin typeface="+mn-lt"/>
          <a:ea typeface="+mn-ea"/>
          <a:cs typeface="+mn-cs"/>
        </a:defRPr>
      </a:lvl1pPr>
      <a:lvl2pPr marL="742950" indent="-287338" algn="l" rtl="0" eaLnBrk="0" fontAlgn="base" hangingPunct="0">
        <a:spcBef>
          <a:spcPct val="20000"/>
        </a:spcBef>
        <a:spcAft>
          <a:spcPct val="0"/>
        </a:spcAft>
        <a:buClr>
          <a:srgbClr val="CC0000"/>
        </a:buClr>
        <a:buChar char="•"/>
        <a:defRPr sz="1700" kern="1200">
          <a:solidFill>
            <a:schemeClr val="tx1"/>
          </a:solidFill>
          <a:latin typeface="+mn-lt"/>
          <a:ea typeface="+mn-ea"/>
          <a:cs typeface="+mn-cs"/>
        </a:defRPr>
      </a:lvl2pPr>
      <a:lvl3pPr marL="1144588" indent="-230188" algn="l" rtl="0" eaLnBrk="0" fontAlgn="base" hangingPunct="0">
        <a:spcBef>
          <a:spcPct val="20000"/>
        </a:spcBef>
        <a:spcAft>
          <a:spcPct val="0"/>
        </a:spcAft>
        <a:buClr>
          <a:srgbClr val="CC0000"/>
        </a:buClr>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0000"/>
        </a:buClr>
        <a:buChar char="•"/>
        <a:defRPr sz="1400" kern="1200">
          <a:solidFill>
            <a:schemeClr val="tx1"/>
          </a:solidFill>
          <a:latin typeface="+mn-lt"/>
          <a:ea typeface="+mn-ea"/>
          <a:cs typeface="+mn-cs"/>
        </a:defRPr>
      </a:lvl4pPr>
      <a:lvl5pPr marL="2055813" indent="-227013" algn="l" rtl="0" eaLnBrk="0" fontAlgn="base" hangingPunct="0">
        <a:spcBef>
          <a:spcPct val="20000"/>
        </a:spcBef>
        <a:spcAft>
          <a:spcPct val="0"/>
        </a:spcAft>
        <a:buClr>
          <a:srgbClr val="CC0000"/>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12"/>
          <p:cNvSpPr>
            <a:spLocks noGrp="1" noChangeArrowheads="1"/>
          </p:cNvSpPr>
          <p:nvPr>
            <p:ph type="body" idx="1"/>
          </p:nvPr>
        </p:nvSpPr>
        <p:spPr bwMode="auto">
          <a:xfrm>
            <a:off x="271463" y="1606550"/>
            <a:ext cx="10934700" cy="299402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4339" name="Rectangle 13"/>
          <p:cNvSpPr>
            <a:spLocks noGrp="1" noChangeArrowheads="1"/>
          </p:cNvSpPr>
          <p:nvPr>
            <p:ph type="title"/>
          </p:nvPr>
        </p:nvSpPr>
        <p:spPr bwMode="auto">
          <a:xfrm>
            <a:off x="2312988" y="107950"/>
            <a:ext cx="8893175" cy="1022350"/>
          </a:xfrm>
          <a:prstGeom prst="rect">
            <a:avLst/>
          </a:prstGeom>
          <a:noFill/>
          <a:ln w="9525">
            <a:noFill/>
            <a:miter lim="800000"/>
            <a:headEnd/>
            <a:tailEnd/>
          </a:ln>
        </p:spPr>
        <p:txBody>
          <a:bodyPr vert="horz" wrap="square" lIns="91431" tIns="45716" rIns="91431" bIns="45716" numCol="1" anchor="ctr" anchorCtr="0" compatLnSpc="1">
            <a:prstTxWarp prst="textNoShape">
              <a:avLst/>
            </a:prstTxWarp>
          </a:bodyPr>
          <a:lstStyle/>
          <a:p>
            <a:pPr lvl="0"/>
            <a:r>
              <a:rPr lang="ru-RU" altLang="ru-RU" smtClean="0"/>
              <a:t>Образец заголовка</a:t>
            </a:r>
          </a:p>
        </p:txBody>
      </p:sp>
      <p:pic>
        <p:nvPicPr>
          <p:cNvPr id="14340" name="Picture 16" descr="Layer 2"/>
          <p:cNvPicPr>
            <a:picLocks noChangeAspect="1" noChangeArrowheads="1"/>
          </p:cNvPicPr>
          <p:nvPr/>
        </p:nvPicPr>
        <p:blipFill>
          <a:blip r:embed="rId15"/>
          <a:srcRect/>
          <a:stretch>
            <a:fillRect/>
          </a:stretch>
        </p:blipFill>
        <p:spPr bwMode="auto">
          <a:xfrm>
            <a:off x="141288" y="152400"/>
            <a:ext cx="1550987" cy="1219200"/>
          </a:xfrm>
          <a:prstGeom prst="rect">
            <a:avLst/>
          </a:prstGeom>
          <a:noFill/>
          <a:ln w="9525">
            <a:noFill/>
            <a:miter lim="800000"/>
            <a:headEnd/>
            <a:tailEnd/>
          </a:ln>
        </p:spPr>
      </p:pic>
      <p:pic>
        <p:nvPicPr>
          <p:cNvPr id="14341" name="Picture 16" descr="Layer 2"/>
          <p:cNvPicPr>
            <a:picLocks noChangeAspect="1" noChangeArrowheads="1"/>
          </p:cNvPicPr>
          <p:nvPr/>
        </p:nvPicPr>
        <p:blipFill>
          <a:blip r:embed="rId15"/>
          <a:srcRect/>
          <a:stretch>
            <a:fillRect/>
          </a:stretch>
        </p:blipFill>
        <p:spPr bwMode="auto">
          <a:xfrm>
            <a:off x="141288" y="152400"/>
            <a:ext cx="1550987" cy="1219200"/>
          </a:xfrm>
          <a:prstGeom prst="rect">
            <a:avLst/>
          </a:prstGeom>
          <a:noFill/>
          <a:ln w="9525">
            <a:noFill/>
            <a:miter lim="800000"/>
            <a:headEnd/>
            <a:tailEnd/>
          </a:ln>
        </p:spPr>
      </p:pic>
      <p:sp>
        <p:nvSpPr>
          <p:cNvPr id="8" name="Text Box 4">
            <a:extLst/>
          </p:cNvPr>
          <p:cNvSpPr txBox="1">
            <a:spLocks noChangeArrowheads="1"/>
          </p:cNvSpPr>
          <p:nvPr/>
        </p:nvSpPr>
        <p:spPr bwMode="auto">
          <a:xfrm>
            <a:off x="10602913" y="6035675"/>
            <a:ext cx="919162" cy="360363"/>
          </a:xfrm>
          <a:prstGeom prst="rect">
            <a:avLst/>
          </a:prstGeom>
          <a:noFill/>
          <a:ln w="44450" algn="ctr">
            <a:noFill/>
            <a:miter lim="800000"/>
            <a:headEnd/>
            <a:tailEnd/>
          </a:ln>
          <a:effectLst/>
        </p:spPr>
        <p:txBody>
          <a:bodyPr>
            <a:spAutoFit/>
          </a:bodyPr>
          <a:lstStyle>
            <a:lvl1pPr>
              <a:defRPr sz="2100">
                <a:solidFill>
                  <a:srgbClr val="006600"/>
                </a:solidFill>
                <a:latin typeface="Arial" panose="020B0604020202020204" pitchFamily="34" charset="0"/>
              </a:defRPr>
            </a:lvl1pPr>
            <a:lvl2pPr marL="742950" indent="-285750">
              <a:defRPr sz="2100">
                <a:solidFill>
                  <a:srgbClr val="006600"/>
                </a:solidFill>
                <a:latin typeface="Arial" panose="020B0604020202020204" pitchFamily="34" charset="0"/>
              </a:defRPr>
            </a:lvl2pPr>
            <a:lvl3pPr marL="1143000" indent="-228600">
              <a:defRPr sz="2100">
                <a:solidFill>
                  <a:srgbClr val="006600"/>
                </a:solidFill>
                <a:latin typeface="Arial" panose="020B0604020202020204" pitchFamily="34" charset="0"/>
              </a:defRPr>
            </a:lvl3pPr>
            <a:lvl4pPr marL="1600200" indent="-228600">
              <a:defRPr sz="2100">
                <a:solidFill>
                  <a:srgbClr val="006600"/>
                </a:solidFill>
                <a:latin typeface="Arial" panose="020B0604020202020204" pitchFamily="34" charset="0"/>
              </a:defRPr>
            </a:lvl4pPr>
            <a:lvl5pPr marL="2057400" indent="-228600">
              <a:defRPr sz="2100">
                <a:solidFill>
                  <a:srgbClr val="006600"/>
                </a:solidFill>
                <a:latin typeface="Arial" panose="020B0604020202020204" pitchFamily="34" charset="0"/>
              </a:defRPr>
            </a:lvl5pPr>
            <a:lvl6pPr marL="2514600" indent="-228600" eaLnBrk="0" fontAlgn="base" hangingPunct="0">
              <a:spcBef>
                <a:spcPct val="0"/>
              </a:spcBef>
              <a:spcAft>
                <a:spcPct val="0"/>
              </a:spcAft>
              <a:defRPr sz="2100">
                <a:solidFill>
                  <a:srgbClr val="006600"/>
                </a:solidFill>
                <a:latin typeface="Arial" panose="020B0604020202020204" pitchFamily="34" charset="0"/>
              </a:defRPr>
            </a:lvl6pPr>
            <a:lvl7pPr marL="2971800" indent="-228600" eaLnBrk="0" fontAlgn="base" hangingPunct="0">
              <a:spcBef>
                <a:spcPct val="0"/>
              </a:spcBef>
              <a:spcAft>
                <a:spcPct val="0"/>
              </a:spcAft>
              <a:defRPr sz="2100">
                <a:solidFill>
                  <a:srgbClr val="006600"/>
                </a:solidFill>
                <a:latin typeface="Arial" panose="020B0604020202020204" pitchFamily="34" charset="0"/>
              </a:defRPr>
            </a:lvl7pPr>
            <a:lvl8pPr marL="3429000" indent="-228600" eaLnBrk="0" fontAlgn="base" hangingPunct="0">
              <a:spcBef>
                <a:spcPct val="0"/>
              </a:spcBef>
              <a:spcAft>
                <a:spcPct val="0"/>
              </a:spcAft>
              <a:defRPr sz="2100">
                <a:solidFill>
                  <a:srgbClr val="006600"/>
                </a:solidFill>
                <a:latin typeface="Arial" panose="020B0604020202020204" pitchFamily="34" charset="0"/>
              </a:defRPr>
            </a:lvl8pPr>
            <a:lvl9pPr marL="3886200" indent="-228600" eaLnBrk="0" fontAlgn="base" hangingPunct="0">
              <a:spcBef>
                <a:spcPct val="0"/>
              </a:spcBef>
              <a:spcAft>
                <a:spcPct val="0"/>
              </a:spcAft>
              <a:defRPr sz="2100">
                <a:solidFill>
                  <a:srgbClr val="006600"/>
                </a:solidFill>
                <a:latin typeface="Arial" panose="020B0604020202020204" pitchFamily="34" charset="0"/>
              </a:defRPr>
            </a:lvl9pPr>
          </a:lstStyle>
          <a:p>
            <a:pPr algn="r">
              <a:lnSpc>
                <a:spcPct val="110000"/>
              </a:lnSpc>
              <a:spcBef>
                <a:spcPct val="50000"/>
              </a:spcBef>
              <a:defRPr/>
            </a:pPr>
            <a:fld id="{B5C93721-834A-4FA7-A66E-DE56864EB657}" type="slidenum">
              <a:rPr lang="ru-RU" altLang="ru-RU" sz="1600">
                <a:solidFill>
                  <a:schemeClr val="tx2"/>
                </a:solidFill>
                <a:cs typeface="Arial" panose="020B0604020202020204" pitchFamily="34" charset="0"/>
              </a:rPr>
              <a:pPr algn="r">
                <a:lnSpc>
                  <a:spcPct val="110000"/>
                </a:lnSpc>
                <a:spcBef>
                  <a:spcPct val="50000"/>
                </a:spcBef>
                <a:defRPr/>
              </a:pPr>
              <a:t>‹#›</a:t>
            </a:fld>
            <a:endParaRPr lang="ru-RU" altLang="ru-RU" sz="1600">
              <a:solidFill>
                <a:schemeClr val="tx2"/>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6815" r:id="rId1"/>
    <p:sldLayoutId id="2147486814" r:id="rId2"/>
    <p:sldLayoutId id="2147486813" r:id="rId3"/>
    <p:sldLayoutId id="2147486812" r:id="rId4"/>
    <p:sldLayoutId id="2147486811" r:id="rId5"/>
    <p:sldLayoutId id="2147486810" r:id="rId6"/>
    <p:sldLayoutId id="2147486809" r:id="rId7"/>
    <p:sldLayoutId id="2147486808" r:id="rId8"/>
    <p:sldLayoutId id="2147486807" r:id="rId9"/>
    <p:sldLayoutId id="2147486806" r:id="rId10"/>
    <p:sldLayoutId id="2147486805" r:id="rId11"/>
    <p:sldLayoutId id="2147486804" r:id="rId12"/>
    <p:sldLayoutId id="2147486803" r:id="rId13"/>
  </p:sldLayoutIdLst>
  <p:timing>
    <p:tnLst>
      <p:par>
        <p:cTn id="1" dur="indefinite" restart="never" nodeType="tmRoot"/>
      </p:par>
    </p:tnLst>
  </p:timing>
  <p:txStyles>
    <p:titleStyle>
      <a:lvl1pPr algn="l" rtl="0" eaLnBrk="0" fontAlgn="base" hangingPunct="0">
        <a:spcBef>
          <a:spcPct val="0"/>
        </a:spcBef>
        <a:spcAft>
          <a:spcPct val="0"/>
        </a:spcAft>
        <a:defRPr sz="2900" kern="1200">
          <a:solidFill>
            <a:schemeClr val="tx2"/>
          </a:solidFill>
          <a:latin typeface="+mj-lt"/>
          <a:ea typeface="+mj-ea"/>
          <a:cs typeface="+mj-cs"/>
        </a:defRPr>
      </a:lvl1pPr>
      <a:lvl2pPr algn="l" rtl="0" eaLnBrk="0" fontAlgn="base" hangingPunct="0">
        <a:spcBef>
          <a:spcPct val="0"/>
        </a:spcBef>
        <a:spcAft>
          <a:spcPct val="0"/>
        </a:spcAft>
        <a:defRPr sz="2900">
          <a:solidFill>
            <a:schemeClr val="tx2"/>
          </a:solidFill>
          <a:latin typeface="Futura PT Demi" panose="020B0702020204020303" pitchFamily="34" charset="0"/>
        </a:defRPr>
      </a:lvl2pPr>
      <a:lvl3pPr algn="l" rtl="0" eaLnBrk="0" fontAlgn="base" hangingPunct="0">
        <a:spcBef>
          <a:spcPct val="0"/>
        </a:spcBef>
        <a:spcAft>
          <a:spcPct val="0"/>
        </a:spcAft>
        <a:defRPr sz="2900">
          <a:solidFill>
            <a:schemeClr val="tx2"/>
          </a:solidFill>
          <a:latin typeface="Futura PT Demi" panose="020B0702020204020303" pitchFamily="34" charset="0"/>
        </a:defRPr>
      </a:lvl3pPr>
      <a:lvl4pPr algn="l" rtl="0" eaLnBrk="0" fontAlgn="base" hangingPunct="0">
        <a:spcBef>
          <a:spcPct val="0"/>
        </a:spcBef>
        <a:spcAft>
          <a:spcPct val="0"/>
        </a:spcAft>
        <a:defRPr sz="2900">
          <a:solidFill>
            <a:schemeClr val="tx2"/>
          </a:solidFill>
          <a:latin typeface="Futura PT Demi" panose="020B0702020204020303" pitchFamily="34" charset="0"/>
        </a:defRPr>
      </a:lvl4pPr>
      <a:lvl5pPr algn="l" rtl="0" eaLnBrk="0" fontAlgn="base" hangingPunct="0">
        <a:spcBef>
          <a:spcPct val="0"/>
        </a:spcBef>
        <a:spcAft>
          <a:spcPct val="0"/>
        </a:spcAft>
        <a:defRPr sz="2900">
          <a:solidFill>
            <a:schemeClr val="tx2"/>
          </a:solidFill>
          <a:latin typeface="Futura PT Demi" panose="020B0702020204020303" pitchFamily="34" charset="0"/>
        </a:defRPr>
      </a:lvl5pPr>
      <a:lvl6pPr marL="457200" algn="l" rtl="0" eaLnBrk="0" fontAlgn="base" hangingPunct="0">
        <a:spcBef>
          <a:spcPct val="0"/>
        </a:spcBef>
        <a:spcAft>
          <a:spcPct val="0"/>
        </a:spcAft>
        <a:defRPr sz="2900">
          <a:solidFill>
            <a:schemeClr val="tx2"/>
          </a:solidFill>
          <a:latin typeface="Futura PT Demi" panose="020B0702020204020303" pitchFamily="34" charset="0"/>
        </a:defRPr>
      </a:lvl6pPr>
      <a:lvl7pPr marL="914400" algn="l" rtl="0" eaLnBrk="0" fontAlgn="base" hangingPunct="0">
        <a:spcBef>
          <a:spcPct val="0"/>
        </a:spcBef>
        <a:spcAft>
          <a:spcPct val="0"/>
        </a:spcAft>
        <a:defRPr sz="2900">
          <a:solidFill>
            <a:schemeClr val="tx2"/>
          </a:solidFill>
          <a:latin typeface="Futura PT Demi" panose="020B0702020204020303" pitchFamily="34" charset="0"/>
        </a:defRPr>
      </a:lvl7pPr>
      <a:lvl8pPr marL="1371600" algn="l" rtl="0" eaLnBrk="0" fontAlgn="base" hangingPunct="0">
        <a:spcBef>
          <a:spcPct val="0"/>
        </a:spcBef>
        <a:spcAft>
          <a:spcPct val="0"/>
        </a:spcAft>
        <a:defRPr sz="2900">
          <a:solidFill>
            <a:schemeClr val="tx2"/>
          </a:solidFill>
          <a:latin typeface="Futura PT Demi" panose="020B0702020204020303" pitchFamily="34" charset="0"/>
        </a:defRPr>
      </a:lvl8pPr>
      <a:lvl9pPr marL="1828800" algn="l" rtl="0" eaLnBrk="0" fontAlgn="base" hangingPunct="0">
        <a:spcBef>
          <a:spcPct val="0"/>
        </a:spcBef>
        <a:spcAft>
          <a:spcPct val="0"/>
        </a:spcAft>
        <a:defRPr sz="2900">
          <a:solidFill>
            <a:schemeClr val="tx2"/>
          </a:solidFill>
          <a:latin typeface="Futura PT Demi" panose="020B0702020204020303" pitchFamily="34" charset="0"/>
        </a:defRPr>
      </a:lvl9pPr>
    </p:titleStyle>
    <p:bodyStyle>
      <a:lvl1pPr marL="342900" indent="-342900" algn="l" rtl="0" eaLnBrk="0" fontAlgn="base" hangingPunct="0">
        <a:spcBef>
          <a:spcPct val="20000"/>
        </a:spcBef>
        <a:spcAft>
          <a:spcPct val="0"/>
        </a:spcAft>
        <a:buClr>
          <a:srgbClr val="CC0000"/>
        </a:buClr>
        <a:buChar char="•"/>
        <a:defRPr sz="2100" kern="1200">
          <a:solidFill>
            <a:schemeClr val="tx1"/>
          </a:solidFill>
          <a:latin typeface="+mn-lt"/>
          <a:ea typeface="+mn-ea"/>
          <a:cs typeface="+mn-cs"/>
        </a:defRPr>
      </a:lvl1pPr>
      <a:lvl2pPr marL="742950" indent="-287338" algn="l" rtl="0" eaLnBrk="0" fontAlgn="base" hangingPunct="0">
        <a:spcBef>
          <a:spcPct val="20000"/>
        </a:spcBef>
        <a:spcAft>
          <a:spcPct val="0"/>
        </a:spcAft>
        <a:buClr>
          <a:srgbClr val="CC0000"/>
        </a:buClr>
        <a:buChar char="•"/>
        <a:defRPr sz="1700" kern="1200">
          <a:solidFill>
            <a:schemeClr val="tx1"/>
          </a:solidFill>
          <a:latin typeface="+mn-lt"/>
          <a:ea typeface="+mn-ea"/>
          <a:cs typeface="+mn-cs"/>
        </a:defRPr>
      </a:lvl2pPr>
      <a:lvl3pPr marL="1144588" indent="-230188" algn="l" rtl="0" eaLnBrk="0" fontAlgn="base" hangingPunct="0">
        <a:spcBef>
          <a:spcPct val="20000"/>
        </a:spcBef>
        <a:spcAft>
          <a:spcPct val="0"/>
        </a:spcAft>
        <a:buClr>
          <a:srgbClr val="CC0000"/>
        </a:buClr>
        <a:buChar char="•"/>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CC0000"/>
        </a:buClr>
        <a:buChar char="•"/>
        <a:defRPr sz="1400" kern="1200">
          <a:solidFill>
            <a:schemeClr val="tx1"/>
          </a:solidFill>
          <a:latin typeface="+mn-lt"/>
          <a:ea typeface="+mn-ea"/>
          <a:cs typeface="+mn-cs"/>
        </a:defRPr>
      </a:lvl4pPr>
      <a:lvl5pPr marL="2055813" indent="-227013" algn="l" rtl="0" eaLnBrk="0" fontAlgn="base" hangingPunct="0">
        <a:spcBef>
          <a:spcPct val="20000"/>
        </a:spcBef>
        <a:spcAft>
          <a:spcPct val="0"/>
        </a:spcAft>
        <a:buClr>
          <a:srgbClr val="CC0000"/>
        </a:buClr>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5792788" y="1727200"/>
            <a:ext cx="184150" cy="11874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lvl1pPr>
              <a:defRPr sz="2100">
                <a:solidFill>
                  <a:srgbClr val="006600"/>
                </a:solidFill>
                <a:latin typeface="Arial" panose="020B0604020202020204" pitchFamily="34" charset="0"/>
              </a:defRPr>
            </a:lvl1pPr>
            <a:lvl2pPr marL="742950" indent="-285750">
              <a:defRPr sz="2100">
                <a:solidFill>
                  <a:srgbClr val="006600"/>
                </a:solidFill>
                <a:latin typeface="Arial" panose="020B0604020202020204" pitchFamily="34" charset="0"/>
              </a:defRPr>
            </a:lvl2pPr>
            <a:lvl3pPr marL="1143000" indent="-228600">
              <a:defRPr sz="2100">
                <a:solidFill>
                  <a:srgbClr val="006600"/>
                </a:solidFill>
                <a:latin typeface="Arial" panose="020B0604020202020204" pitchFamily="34" charset="0"/>
              </a:defRPr>
            </a:lvl3pPr>
            <a:lvl4pPr marL="1600200" indent="-228600">
              <a:defRPr sz="2100">
                <a:solidFill>
                  <a:srgbClr val="006600"/>
                </a:solidFill>
                <a:latin typeface="Arial" panose="020B0604020202020204" pitchFamily="34" charset="0"/>
              </a:defRPr>
            </a:lvl4pPr>
            <a:lvl5pPr marL="2057400" indent="-228600">
              <a:defRPr sz="2100">
                <a:solidFill>
                  <a:srgbClr val="006600"/>
                </a:solidFill>
                <a:latin typeface="Arial" panose="020B0604020202020204" pitchFamily="34" charset="0"/>
              </a:defRPr>
            </a:lvl5pPr>
            <a:lvl6pPr marL="2514600" indent="-228600" eaLnBrk="0" fontAlgn="base" hangingPunct="0">
              <a:spcBef>
                <a:spcPct val="0"/>
              </a:spcBef>
              <a:spcAft>
                <a:spcPct val="0"/>
              </a:spcAft>
              <a:defRPr sz="2100">
                <a:solidFill>
                  <a:srgbClr val="006600"/>
                </a:solidFill>
                <a:latin typeface="Arial" panose="020B0604020202020204" pitchFamily="34" charset="0"/>
              </a:defRPr>
            </a:lvl6pPr>
            <a:lvl7pPr marL="2971800" indent="-228600" eaLnBrk="0" fontAlgn="base" hangingPunct="0">
              <a:spcBef>
                <a:spcPct val="0"/>
              </a:spcBef>
              <a:spcAft>
                <a:spcPct val="0"/>
              </a:spcAft>
              <a:defRPr sz="2100">
                <a:solidFill>
                  <a:srgbClr val="006600"/>
                </a:solidFill>
                <a:latin typeface="Arial" panose="020B0604020202020204" pitchFamily="34" charset="0"/>
              </a:defRPr>
            </a:lvl7pPr>
            <a:lvl8pPr marL="3429000" indent="-228600" eaLnBrk="0" fontAlgn="base" hangingPunct="0">
              <a:spcBef>
                <a:spcPct val="0"/>
              </a:spcBef>
              <a:spcAft>
                <a:spcPct val="0"/>
              </a:spcAft>
              <a:defRPr sz="2100">
                <a:solidFill>
                  <a:srgbClr val="006600"/>
                </a:solidFill>
                <a:latin typeface="Arial" panose="020B0604020202020204" pitchFamily="34" charset="0"/>
              </a:defRPr>
            </a:lvl8pPr>
            <a:lvl9pPr marL="3886200" indent="-228600" eaLnBrk="0" fontAlgn="base" hangingPunct="0">
              <a:spcBef>
                <a:spcPct val="0"/>
              </a:spcBef>
              <a:spcAft>
                <a:spcPct val="0"/>
              </a:spcAft>
              <a:defRPr sz="2100">
                <a:solidFill>
                  <a:srgbClr val="006600"/>
                </a:solidFill>
                <a:latin typeface="Arial" panose="020B0604020202020204" pitchFamily="34" charset="0"/>
              </a:defRPr>
            </a:lvl9pPr>
          </a:lstStyle>
          <a:p>
            <a:pPr algn="ctr" eaLnBrk="0" hangingPunct="0">
              <a:defRPr/>
            </a:pPr>
            <a:r>
              <a:rPr lang="ru-RU" altLang="ru-RU" sz="2400" b="0">
                <a:solidFill>
                  <a:schemeClr val="tx1"/>
                </a:solidFill>
                <a:cs typeface="Arial" panose="020B0604020202020204" pitchFamily="34" charset="0"/>
              </a:rPr>
              <a:t/>
            </a:r>
            <a:br>
              <a:rPr lang="ru-RU" altLang="ru-RU" sz="2400" b="0">
                <a:solidFill>
                  <a:schemeClr val="tx1"/>
                </a:solidFill>
                <a:cs typeface="Arial" panose="020B0604020202020204" pitchFamily="34" charset="0"/>
              </a:rPr>
            </a:br>
            <a:endParaRPr lang="en-US" altLang="ru-RU" sz="2400" b="0">
              <a:solidFill>
                <a:schemeClr val="tx1"/>
              </a:solidFill>
              <a:cs typeface="Arial" panose="020B0604020202020204" pitchFamily="34" charset="0"/>
            </a:endParaRPr>
          </a:p>
          <a:p>
            <a:pPr algn="ctr" eaLnBrk="0" hangingPunct="0">
              <a:defRPr/>
            </a:pPr>
            <a:endParaRPr lang="ru-RU" altLang="ru-RU" sz="2400" b="0">
              <a:solidFill>
                <a:schemeClr val="tx1"/>
              </a:solidFill>
              <a:cs typeface="Arial" panose="020B0604020202020204" pitchFamily="34" charset="0"/>
            </a:endParaRPr>
          </a:p>
        </p:txBody>
      </p:sp>
      <p:sp>
        <p:nvSpPr>
          <p:cNvPr id="30723" name="Rectangle 13"/>
          <p:cNvSpPr>
            <a:spLocks noGrp="1" noChangeArrowheads="1"/>
          </p:cNvSpPr>
          <p:nvPr>
            <p:ph type="title" idx="4294967295"/>
          </p:nvPr>
        </p:nvSpPr>
        <p:spPr>
          <a:xfrm>
            <a:off x="1296988" y="2728913"/>
            <a:ext cx="8875712" cy="1022350"/>
          </a:xfrm>
        </p:spPr>
        <p:txBody>
          <a:bodyPr/>
          <a:lstStyle/>
          <a:p>
            <a:r>
              <a:rPr lang="ru-RU" altLang="ru-RU" sz="4000" smtClean="0"/>
              <a:t>Интеграционные возможности 1С:Документооборота редакции 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Заголовок 1"/>
          <p:cNvSpPr>
            <a:spLocks noGrp="1"/>
          </p:cNvSpPr>
          <p:nvPr>
            <p:ph type="title"/>
          </p:nvPr>
        </p:nvSpPr>
        <p:spPr>
          <a:xfrm>
            <a:off x="1800225" y="107950"/>
            <a:ext cx="9001125" cy="1022350"/>
          </a:xfrm>
        </p:spPr>
        <p:txBody>
          <a:bodyPr/>
          <a:lstStyle/>
          <a:p>
            <a:r>
              <a:rPr lang="ru-RU" smtClean="0"/>
              <a:t>Загрузка документов из файла</a:t>
            </a:r>
          </a:p>
        </p:txBody>
      </p:sp>
      <p:pic>
        <p:nvPicPr>
          <p:cNvPr id="48130" name="Рисунок 2"/>
          <p:cNvPicPr>
            <a:picLocks noChangeAspect="1"/>
          </p:cNvPicPr>
          <p:nvPr/>
        </p:nvPicPr>
        <p:blipFill>
          <a:blip r:embed="rId3"/>
          <a:srcRect/>
          <a:stretch>
            <a:fillRect/>
          </a:stretch>
        </p:blipFill>
        <p:spPr bwMode="auto">
          <a:xfrm>
            <a:off x="1368425" y="2511425"/>
            <a:ext cx="8774113" cy="3897313"/>
          </a:xfrm>
          <a:prstGeom prst="rect">
            <a:avLst/>
          </a:prstGeom>
          <a:noFill/>
          <a:ln w="9525">
            <a:noFill/>
            <a:miter lim="800000"/>
            <a:headEnd/>
            <a:tailEnd/>
          </a:ln>
        </p:spPr>
      </p:pic>
      <p:sp>
        <p:nvSpPr>
          <p:cNvPr id="48131" name="Объект 2"/>
          <p:cNvSpPr>
            <a:spLocks noGrp="1"/>
          </p:cNvSpPr>
          <p:nvPr>
            <p:ph idx="1"/>
          </p:nvPr>
        </p:nvSpPr>
        <p:spPr>
          <a:xfrm>
            <a:off x="271463" y="1319213"/>
            <a:ext cx="10529887" cy="1128712"/>
          </a:xfrm>
        </p:spPr>
        <p:txBody>
          <a:bodyPr/>
          <a:lstStyle/>
          <a:p>
            <a:pPr algn="just"/>
            <a:r>
              <a:rPr lang="ru-RU" altLang="ru-RU" smtClean="0"/>
              <a:t>Рассмотрим пример: на внедрении стоит задача загрузки в ДО 3 архивных документов из старой СЭД.</a:t>
            </a:r>
          </a:p>
          <a:p>
            <a:pPr algn="just"/>
            <a:r>
              <a:rPr lang="ru-RU" altLang="ru-RU" smtClean="0"/>
              <a:t>Документы из старой СЭД могут быть выгружены, например, в </a:t>
            </a:r>
            <a:r>
              <a:rPr lang="en-US" altLang="ru-RU" smtClean="0"/>
              <a:t>CSV </a:t>
            </a:r>
            <a:r>
              <a:rPr lang="ru-RU" altLang="ru-RU" smtClean="0"/>
              <a:t>файл:</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Заголовок 1"/>
          <p:cNvSpPr>
            <a:spLocks noGrp="1"/>
          </p:cNvSpPr>
          <p:nvPr>
            <p:ph type="title"/>
          </p:nvPr>
        </p:nvSpPr>
        <p:spPr>
          <a:xfrm>
            <a:off x="1800225" y="107950"/>
            <a:ext cx="9001125" cy="1022350"/>
          </a:xfrm>
        </p:spPr>
        <p:txBody>
          <a:bodyPr/>
          <a:lstStyle/>
          <a:p>
            <a:r>
              <a:rPr lang="ru-RU" smtClean="0"/>
              <a:t>Загрузка документов из файла</a:t>
            </a:r>
          </a:p>
        </p:txBody>
      </p:sp>
      <p:pic>
        <p:nvPicPr>
          <p:cNvPr id="50178" name="Рисунок 3"/>
          <p:cNvPicPr>
            <a:picLocks noChangeAspect="1"/>
          </p:cNvPicPr>
          <p:nvPr/>
        </p:nvPicPr>
        <p:blipFill>
          <a:blip r:embed="rId3"/>
          <a:srcRect/>
          <a:stretch>
            <a:fillRect/>
          </a:stretch>
        </p:blipFill>
        <p:spPr bwMode="auto">
          <a:xfrm>
            <a:off x="1181100" y="1800225"/>
            <a:ext cx="9188450" cy="4319588"/>
          </a:xfrm>
          <a:prstGeom prst="rect">
            <a:avLst/>
          </a:prstGeom>
          <a:noFill/>
          <a:ln w="9525">
            <a:noFill/>
            <a:miter lim="800000"/>
            <a:headEnd/>
            <a:tailEnd/>
          </a:ln>
        </p:spPr>
      </p:pic>
      <p:sp>
        <p:nvSpPr>
          <p:cNvPr id="50179" name="Объект 2"/>
          <p:cNvSpPr>
            <a:spLocks noGrp="1"/>
          </p:cNvSpPr>
          <p:nvPr>
            <p:ph idx="1"/>
          </p:nvPr>
        </p:nvSpPr>
        <p:spPr>
          <a:xfrm>
            <a:off x="288925" y="1295400"/>
            <a:ext cx="10512425" cy="504825"/>
          </a:xfrm>
        </p:spPr>
        <p:txBody>
          <a:bodyPr/>
          <a:lstStyle/>
          <a:p>
            <a:pPr algn="just"/>
            <a:r>
              <a:rPr lang="ru-RU" altLang="ru-RU" sz="2400" smtClean="0"/>
              <a:t>Так делать не следует: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p:nvPr>
        </p:nvSpPr>
        <p:spPr>
          <a:xfrm>
            <a:off x="1800225" y="107950"/>
            <a:ext cx="9001125" cy="1022350"/>
          </a:xfrm>
        </p:spPr>
        <p:txBody>
          <a:bodyPr/>
          <a:lstStyle/>
          <a:p>
            <a:r>
              <a:rPr lang="ru-RU" smtClean="0"/>
              <a:t>Загрузка документов из файла</a:t>
            </a:r>
          </a:p>
        </p:txBody>
      </p:sp>
      <p:sp>
        <p:nvSpPr>
          <p:cNvPr id="52226" name="Объект 2"/>
          <p:cNvSpPr>
            <a:spLocks noGrp="1"/>
          </p:cNvSpPr>
          <p:nvPr>
            <p:ph idx="1"/>
          </p:nvPr>
        </p:nvSpPr>
        <p:spPr>
          <a:xfrm>
            <a:off x="288925" y="1295400"/>
            <a:ext cx="10512425" cy="2520950"/>
          </a:xfrm>
        </p:spPr>
        <p:txBody>
          <a:bodyPr/>
          <a:lstStyle/>
          <a:p>
            <a:pPr algn="just"/>
            <a:r>
              <a:rPr lang="ru-RU" altLang="ru-RU" smtClean="0"/>
              <a:t>В план обмена </a:t>
            </a:r>
            <a:r>
              <a:rPr lang="ru-RU" altLang="ru-RU" b="1" smtClean="0"/>
              <a:t>ИнтегрированныеСистемы</a:t>
            </a:r>
            <a:r>
              <a:rPr lang="ru-RU" altLang="ru-RU" smtClean="0"/>
              <a:t> добавляем новый макет.</a:t>
            </a:r>
          </a:p>
          <a:p>
            <a:pPr algn="just"/>
            <a:r>
              <a:rPr lang="ru-RU" altLang="ru-RU" smtClean="0"/>
              <a:t>Структура макета:</a:t>
            </a:r>
          </a:p>
          <a:p>
            <a:pPr lvl="1" algn="just"/>
            <a:r>
              <a:rPr lang="ru-RU" altLang="ru-RU" smtClean="0"/>
              <a:t>Первая строка содержит имена колонок: «Имя реквизита», «Имя табличной части», «Имя документа».</a:t>
            </a:r>
          </a:p>
          <a:p>
            <a:pPr lvl="1" algn="just"/>
            <a:r>
              <a:rPr lang="ru-RU" altLang="ru-RU" smtClean="0"/>
              <a:t>В следующих строках описываем какие реквизиты приходят из внешней системы.</a:t>
            </a:r>
          </a:p>
          <a:p>
            <a:pPr lvl="1" algn="just"/>
            <a:r>
              <a:rPr lang="ru-RU" altLang="ru-RU" smtClean="0"/>
              <a:t>Обязательно указываем имя документа, к которому относится реквизит. Документов в одном макете может быть несколько.</a:t>
            </a:r>
          </a:p>
          <a:p>
            <a:pPr lvl="1" algn="just"/>
            <a:r>
              <a:rPr lang="ru-RU" altLang="ru-RU" smtClean="0"/>
              <a:t>Опционально указываем имя табличной части, к которой относится реквизит.</a:t>
            </a:r>
          </a:p>
        </p:txBody>
      </p:sp>
      <p:pic>
        <p:nvPicPr>
          <p:cNvPr id="52227" name="Рисунок 6"/>
          <p:cNvPicPr>
            <a:picLocks noChangeAspect="1"/>
          </p:cNvPicPr>
          <p:nvPr/>
        </p:nvPicPr>
        <p:blipFill>
          <a:blip r:embed="rId3"/>
          <a:srcRect/>
          <a:stretch>
            <a:fillRect/>
          </a:stretch>
        </p:blipFill>
        <p:spPr bwMode="auto">
          <a:xfrm>
            <a:off x="720725" y="3927475"/>
            <a:ext cx="10129838" cy="25527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a:xfrm>
            <a:off x="1800225" y="107950"/>
            <a:ext cx="9001125" cy="1022350"/>
          </a:xfrm>
        </p:spPr>
        <p:txBody>
          <a:bodyPr/>
          <a:lstStyle/>
          <a:p>
            <a:r>
              <a:rPr lang="ru-RU" smtClean="0"/>
              <a:t>Загрузка документов из файла</a:t>
            </a:r>
          </a:p>
        </p:txBody>
      </p:sp>
      <p:pic>
        <p:nvPicPr>
          <p:cNvPr id="54274" name="Рисунок 2"/>
          <p:cNvPicPr>
            <a:picLocks noChangeAspect="1"/>
          </p:cNvPicPr>
          <p:nvPr/>
        </p:nvPicPr>
        <p:blipFill>
          <a:blip r:embed="rId3"/>
          <a:srcRect/>
          <a:stretch>
            <a:fillRect/>
          </a:stretch>
        </p:blipFill>
        <p:spPr bwMode="auto">
          <a:xfrm>
            <a:off x="17463" y="1096963"/>
            <a:ext cx="8767762" cy="2262187"/>
          </a:xfrm>
          <a:prstGeom prst="rect">
            <a:avLst/>
          </a:prstGeom>
          <a:noFill/>
          <a:ln w="9525">
            <a:noFill/>
            <a:miter lim="800000"/>
            <a:headEnd/>
            <a:tailEnd/>
          </a:ln>
        </p:spPr>
      </p:pic>
      <p:pic>
        <p:nvPicPr>
          <p:cNvPr id="54275" name="Рисунок 6"/>
          <p:cNvPicPr>
            <a:picLocks noChangeAspect="1"/>
          </p:cNvPicPr>
          <p:nvPr/>
        </p:nvPicPr>
        <p:blipFill>
          <a:blip r:embed="rId4"/>
          <a:srcRect/>
          <a:stretch>
            <a:fillRect/>
          </a:stretch>
        </p:blipFill>
        <p:spPr bwMode="auto">
          <a:xfrm>
            <a:off x="4537075" y="2538413"/>
            <a:ext cx="6977063" cy="39354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Заголовок 1"/>
          <p:cNvSpPr>
            <a:spLocks noGrp="1"/>
          </p:cNvSpPr>
          <p:nvPr>
            <p:ph type="title"/>
          </p:nvPr>
        </p:nvSpPr>
        <p:spPr>
          <a:xfrm>
            <a:off x="1800225" y="107950"/>
            <a:ext cx="9001125" cy="1022350"/>
          </a:xfrm>
        </p:spPr>
        <p:txBody>
          <a:bodyPr/>
          <a:lstStyle/>
          <a:p>
            <a:r>
              <a:rPr lang="ru-RU" smtClean="0"/>
              <a:t>Загрузка документов из файла</a:t>
            </a:r>
          </a:p>
        </p:txBody>
      </p:sp>
      <p:pic>
        <p:nvPicPr>
          <p:cNvPr id="56322" name="Рисунок 4"/>
          <p:cNvPicPr>
            <a:picLocks noChangeAspect="1"/>
          </p:cNvPicPr>
          <p:nvPr/>
        </p:nvPicPr>
        <p:blipFill>
          <a:blip r:embed="rId3"/>
          <a:srcRect/>
          <a:stretch>
            <a:fillRect/>
          </a:stretch>
        </p:blipFill>
        <p:spPr bwMode="auto">
          <a:xfrm>
            <a:off x="271463" y="1974850"/>
            <a:ext cx="10937875" cy="4505325"/>
          </a:xfrm>
          <a:prstGeom prst="rect">
            <a:avLst/>
          </a:prstGeom>
          <a:noFill/>
          <a:ln w="9525">
            <a:noFill/>
            <a:miter lim="800000"/>
            <a:headEnd/>
            <a:tailEnd/>
          </a:ln>
        </p:spPr>
      </p:pic>
      <p:sp>
        <p:nvSpPr>
          <p:cNvPr id="56323" name="Объект 2"/>
          <p:cNvSpPr>
            <a:spLocks noGrp="1"/>
          </p:cNvSpPr>
          <p:nvPr>
            <p:ph idx="1"/>
          </p:nvPr>
        </p:nvSpPr>
        <p:spPr>
          <a:xfrm>
            <a:off x="271463" y="1368425"/>
            <a:ext cx="10529887" cy="431800"/>
          </a:xfrm>
        </p:spPr>
        <p:txBody>
          <a:bodyPr/>
          <a:lstStyle/>
          <a:p>
            <a:pPr algn="just"/>
            <a:r>
              <a:rPr lang="ru-RU" altLang="ru-RU" smtClean="0"/>
              <a:t>В режиме </a:t>
            </a:r>
            <a:r>
              <a:rPr lang="ru-RU" altLang="ru-RU" b="1" smtClean="0"/>
              <a:t>Предприятие</a:t>
            </a:r>
            <a:r>
              <a:rPr lang="ru-RU" altLang="ru-RU" smtClean="0"/>
              <a:t> настраиваем правило загрузки данных в ДО.</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Заголовок 1"/>
          <p:cNvSpPr>
            <a:spLocks noGrp="1"/>
          </p:cNvSpPr>
          <p:nvPr>
            <p:ph type="title"/>
          </p:nvPr>
        </p:nvSpPr>
        <p:spPr>
          <a:xfrm>
            <a:off x="1800225" y="107950"/>
            <a:ext cx="9001125" cy="1022350"/>
          </a:xfrm>
        </p:spPr>
        <p:txBody>
          <a:bodyPr/>
          <a:lstStyle/>
          <a:p>
            <a:r>
              <a:rPr lang="ru-RU" smtClean="0"/>
              <a:t>Загрузка документов из файла</a:t>
            </a:r>
          </a:p>
        </p:txBody>
      </p:sp>
      <p:pic>
        <p:nvPicPr>
          <p:cNvPr id="58370" name="Рисунок 6"/>
          <p:cNvPicPr>
            <a:picLocks noChangeAspect="1"/>
          </p:cNvPicPr>
          <p:nvPr/>
        </p:nvPicPr>
        <p:blipFill>
          <a:blip r:embed="rId3"/>
          <a:srcRect/>
          <a:stretch>
            <a:fillRect/>
          </a:stretch>
        </p:blipFill>
        <p:spPr bwMode="auto">
          <a:xfrm>
            <a:off x="1223963" y="1111250"/>
            <a:ext cx="9085262" cy="50085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Заголовок 1"/>
          <p:cNvSpPr>
            <a:spLocks noGrp="1"/>
          </p:cNvSpPr>
          <p:nvPr>
            <p:ph type="title"/>
          </p:nvPr>
        </p:nvSpPr>
        <p:spPr>
          <a:xfrm>
            <a:off x="1800225" y="107950"/>
            <a:ext cx="9001125" cy="1022350"/>
          </a:xfrm>
        </p:spPr>
        <p:txBody>
          <a:bodyPr/>
          <a:lstStyle/>
          <a:p>
            <a:r>
              <a:rPr lang="ru-RU" smtClean="0"/>
              <a:t>Загрузка документов из файла</a:t>
            </a:r>
          </a:p>
        </p:txBody>
      </p:sp>
      <p:pic>
        <p:nvPicPr>
          <p:cNvPr id="60418" name="Рисунок 3"/>
          <p:cNvPicPr>
            <a:picLocks noChangeAspect="1"/>
          </p:cNvPicPr>
          <p:nvPr/>
        </p:nvPicPr>
        <p:blipFill>
          <a:blip r:embed="rId3"/>
          <a:srcRect/>
          <a:stretch>
            <a:fillRect/>
          </a:stretch>
        </p:blipFill>
        <p:spPr bwMode="auto">
          <a:xfrm>
            <a:off x="0" y="1079500"/>
            <a:ext cx="6659563" cy="1409700"/>
          </a:xfrm>
          <a:prstGeom prst="rect">
            <a:avLst/>
          </a:prstGeom>
          <a:noFill/>
          <a:ln w="9525">
            <a:noFill/>
            <a:miter lim="800000"/>
            <a:headEnd/>
            <a:tailEnd/>
          </a:ln>
        </p:spPr>
      </p:pic>
      <p:pic>
        <p:nvPicPr>
          <p:cNvPr id="60419" name="Рисунок 8"/>
          <p:cNvPicPr>
            <a:picLocks noChangeAspect="1"/>
          </p:cNvPicPr>
          <p:nvPr/>
        </p:nvPicPr>
        <p:blipFill>
          <a:blip r:embed="rId4"/>
          <a:srcRect/>
          <a:stretch>
            <a:fillRect/>
          </a:stretch>
        </p:blipFill>
        <p:spPr bwMode="auto">
          <a:xfrm>
            <a:off x="1873250" y="2501900"/>
            <a:ext cx="9648825" cy="39782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Заголовок 1"/>
          <p:cNvSpPr>
            <a:spLocks noGrp="1"/>
          </p:cNvSpPr>
          <p:nvPr>
            <p:ph type="title"/>
          </p:nvPr>
        </p:nvSpPr>
        <p:spPr>
          <a:xfrm>
            <a:off x="1800225" y="107950"/>
            <a:ext cx="9001125" cy="1022350"/>
          </a:xfrm>
        </p:spPr>
        <p:txBody>
          <a:bodyPr/>
          <a:lstStyle/>
          <a:p>
            <a:r>
              <a:rPr lang="ru-RU" smtClean="0"/>
              <a:t>Загрузка документов через веб-сервис</a:t>
            </a:r>
          </a:p>
        </p:txBody>
      </p:sp>
      <p:pic>
        <p:nvPicPr>
          <p:cNvPr id="62466" name="Рисунок 5"/>
          <p:cNvPicPr>
            <a:picLocks noChangeAspect="1"/>
          </p:cNvPicPr>
          <p:nvPr/>
        </p:nvPicPr>
        <p:blipFill>
          <a:blip r:embed="rId3"/>
          <a:srcRect/>
          <a:stretch>
            <a:fillRect/>
          </a:stretch>
        </p:blipFill>
        <p:spPr bwMode="auto">
          <a:xfrm>
            <a:off x="936625" y="1079500"/>
            <a:ext cx="9602788" cy="1362075"/>
          </a:xfrm>
          <a:prstGeom prst="rect">
            <a:avLst/>
          </a:prstGeom>
          <a:noFill/>
          <a:ln w="9525">
            <a:noFill/>
            <a:miter lim="800000"/>
            <a:headEnd/>
            <a:tailEnd/>
          </a:ln>
        </p:spPr>
      </p:pic>
      <p:pic>
        <p:nvPicPr>
          <p:cNvPr id="62467" name="Рисунок 7"/>
          <p:cNvPicPr>
            <a:picLocks noChangeAspect="1"/>
          </p:cNvPicPr>
          <p:nvPr/>
        </p:nvPicPr>
        <p:blipFill>
          <a:blip r:embed="rId4"/>
          <a:srcRect/>
          <a:stretch>
            <a:fillRect/>
          </a:stretch>
        </p:blipFill>
        <p:spPr bwMode="auto">
          <a:xfrm>
            <a:off x="936625" y="2524125"/>
            <a:ext cx="9583738" cy="2371725"/>
          </a:xfrm>
          <a:prstGeom prst="rect">
            <a:avLst/>
          </a:prstGeom>
          <a:noFill/>
          <a:ln w="9525">
            <a:noFill/>
            <a:miter lim="800000"/>
            <a:headEnd/>
            <a:tailEnd/>
          </a:ln>
        </p:spPr>
      </p:pic>
      <p:pic>
        <p:nvPicPr>
          <p:cNvPr id="62468" name="Рисунок 8"/>
          <p:cNvPicPr>
            <a:picLocks noChangeAspect="1"/>
          </p:cNvPicPr>
          <p:nvPr/>
        </p:nvPicPr>
        <p:blipFill>
          <a:blip r:embed="rId5"/>
          <a:srcRect/>
          <a:stretch>
            <a:fillRect/>
          </a:stretch>
        </p:blipFill>
        <p:spPr bwMode="auto">
          <a:xfrm>
            <a:off x="936625" y="4968875"/>
            <a:ext cx="9593263" cy="1295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5792788" y="1727200"/>
            <a:ext cx="184150" cy="11874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lvl1pPr>
              <a:defRPr sz="2100">
                <a:solidFill>
                  <a:srgbClr val="006600"/>
                </a:solidFill>
                <a:latin typeface="Arial" panose="020B0604020202020204" pitchFamily="34" charset="0"/>
              </a:defRPr>
            </a:lvl1pPr>
            <a:lvl2pPr marL="742950" indent="-285750">
              <a:defRPr sz="2100">
                <a:solidFill>
                  <a:srgbClr val="006600"/>
                </a:solidFill>
                <a:latin typeface="Arial" panose="020B0604020202020204" pitchFamily="34" charset="0"/>
              </a:defRPr>
            </a:lvl2pPr>
            <a:lvl3pPr marL="1143000" indent="-228600">
              <a:defRPr sz="2100">
                <a:solidFill>
                  <a:srgbClr val="006600"/>
                </a:solidFill>
                <a:latin typeface="Arial" panose="020B0604020202020204" pitchFamily="34" charset="0"/>
              </a:defRPr>
            </a:lvl3pPr>
            <a:lvl4pPr marL="1600200" indent="-228600">
              <a:defRPr sz="2100">
                <a:solidFill>
                  <a:srgbClr val="006600"/>
                </a:solidFill>
                <a:latin typeface="Arial" panose="020B0604020202020204" pitchFamily="34" charset="0"/>
              </a:defRPr>
            </a:lvl4pPr>
            <a:lvl5pPr marL="2057400" indent="-228600">
              <a:defRPr sz="2100">
                <a:solidFill>
                  <a:srgbClr val="006600"/>
                </a:solidFill>
                <a:latin typeface="Arial" panose="020B0604020202020204" pitchFamily="34" charset="0"/>
              </a:defRPr>
            </a:lvl5pPr>
            <a:lvl6pPr marL="2514600" indent="-228600" eaLnBrk="0" fontAlgn="base" hangingPunct="0">
              <a:spcBef>
                <a:spcPct val="0"/>
              </a:spcBef>
              <a:spcAft>
                <a:spcPct val="0"/>
              </a:spcAft>
              <a:defRPr sz="2100">
                <a:solidFill>
                  <a:srgbClr val="006600"/>
                </a:solidFill>
                <a:latin typeface="Arial" panose="020B0604020202020204" pitchFamily="34" charset="0"/>
              </a:defRPr>
            </a:lvl6pPr>
            <a:lvl7pPr marL="2971800" indent="-228600" eaLnBrk="0" fontAlgn="base" hangingPunct="0">
              <a:spcBef>
                <a:spcPct val="0"/>
              </a:spcBef>
              <a:spcAft>
                <a:spcPct val="0"/>
              </a:spcAft>
              <a:defRPr sz="2100">
                <a:solidFill>
                  <a:srgbClr val="006600"/>
                </a:solidFill>
                <a:latin typeface="Arial" panose="020B0604020202020204" pitchFamily="34" charset="0"/>
              </a:defRPr>
            </a:lvl7pPr>
            <a:lvl8pPr marL="3429000" indent="-228600" eaLnBrk="0" fontAlgn="base" hangingPunct="0">
              <a:spcBef>
                <a:spcPct val="0"/>
              </a:spcBef>
              <a:spcAft>
                <a:spcPct val="0"/>
              </a:spcAft>
              <a:defRPr sz="2100">
                <a:solidFill>
                  <a:srgbClr val="006600"/>
                </a:solidFill>
                <a:latin typeface="Arial" panose="020B0604020202020204" pitchFamily="34" charset="0"/>
              </a:defRPr>
            </a:lvl8pPr>
            <a:lvl9pPr marL="3886200" indent="-228600" eaLnBrk="0" fontAlgn="base" hangingPunct="0">
              <a:spcBef>
                <a:spcPct val="0"/>
              </a:spcBef>
              <a:spcAft>
                <a:spcPct val="0"/>
              </a:spcAft>
              <a:defRPr sz="2100">
                <a:solidFill>
                  <a:srgbClr val="006600"/>
                </a:solidFill>
                <a:latin typeface="Arial" panose="020B0604020202020204" pitchFamily="34" charset="0"/>
              </a:defRPr>
            </a:lvl9pPr>
          </a:lstStyle>
          <a:p>
            <a:pPr algn="ctr" eaLnBrk="0" hangingPunct="0">
              <a:defRPr/>
            </a:pPr>
            <a:r>
              <a:rPr lang="ru-RU" altLang="ru-RU" sz="2400" b="0">
                <a:solidFill>
                  <a:schemeClr val="tx1"/>
                </a:solidFill>
                <a:cs typeface="Arial" panose="020B0604020202020204" pitchFamily="34" charset="0"/>
              </a:rPr>
              <a:t/>
            </a:r>
            <a:br>
              <a:rPr lang="ru-RU" altLang="ru-RU" sz="2400" b="0">
                <a:solidFill>
                  <a:schemeClr val="tx1"/>
                </a:solidFill>
                <a:cs typeface="Arial" panose="020B0604020202020204" pitchFamily="34" charset="0"/>
              </a:rPr>
            </a:br>
            <a:endParaRPr lang="en-US" altLang="ru-RU" sz="2400" b="0">
              <a:solidFill>
                <a:schemeClr val="tx1"/>
              </a:solidFill>
              <a:cs typeface="Arial" panose="020B0604020202020204" pitchFamily="34" charset="0"/>
            </a:endParaRPr>
          </a:p>
          <a:p>
            <a:pPr algn="ctr" eaLnBrk="0" hangingPunct="0">
              <a:defRPr/>
            </a:pPr>
            <a:endParaRPr lang="ru-RU" altLang="ru-RU" sz="2400" b="0">
              <a:solidFill>
                <a:schemeClr val="tx1"/>
              </a:solidFill>
              <a:cs typeface="Arial" panose="020B0604020202020204" pitchFamily="34" charset="0"/>
            </a:endParaRPr>
          </a:p>
        </p:txBody>
      </p:sp>
      <p:sp>
        <p:nvSpPr>
          <p:cNvPr id="64515" name="Rectangle 13"/>
          <p:cNvSpPr>
            <a:spLocks noGrp="1" noChangeArrowheads="1"/>
          </p:cNvSpPr>
          <p:nvPr>
            <p:ph type="title" idx="4294967295"/>
          </p:nvPr>
        </p:nvSpPr>
        <p:spPr>
          <a:xfrm>
            <a:off x="1152525" y="2722563"/>
            <a:ext cx="8712200" cy="1022350"/>
          </a:xfrm>
        </p:spPr>
        <p:txBody>
          <a:bodyPr/>
          <a:lstStyle/>
          <a:p>
            <a:r>
              <a:rPr lang="ru-RU" altLang="ru-RU" sz="4000" smtClean="0"/>
              <a:t>Интеграционные возможности 1С:Документооборота редакции 3</a:t>
            </a:r>
          </a:p>
        </p:txBody>
      </p:sp>
      <p:sp>
        <p:nvSpPr>
          <p:cNvPr id="64516" name="Text Box 5"/>
          <p:cNvSpPr txBox="1">
            <a:spLocks noChangeArrowheads="1"/>
          </p:cNvSpPr>
          <p:nvPr/>
        </p:nvSpPr>
        <p:spPr bwMode="auto">
          <a:xfrm>
            <a:off x="3960813" y="4799013"/>
            <a:ext cx="3600450" cy="457200"/>
          </a:xfrm>
          <a:prstGeom prst="rect">
            <a:avLst/>
          </a:prstGeom>
          <a:noFill/>
          <a:ln w="9525">
            <a:noFill/>
            <a:miter lim="800000"/>
            <a:headEnd/>
            <a:tailEnd/>
          </a:ln>
        </p:spPr>
        <p:txBody>
          <a:bodyPr>
            <a:spAutoFit/>
          </a:bodyPr>
          <a:lstStyle/>
          <a:p>
            <a:pPr eaLnBrk="0" hangingPunct="0">
              <a:spcBef>
                <a:spcPct val="50000"/>
              </a:spcBef>
            </a:pPr>
            <a:r>
              <a:rPr lang="ru-RU" altLang="ru-RU" sz="2400">
                <a:solidFill>
                  <a:srgbClr val="D9241C"/>
                </a:solidFill>
              </a:rPr>
              <a:t>Спасибо за внимание!</a:t>
            </a:r>
          </a:p>
        </p:txBody>
      </p:sp>
      <p:pic>
        <p:nvPicPr>
          <p:cNvPr id="64517" name="Рисунок 1"/>
          <p:cNvPicPr>
            <a:picLocks noChangeAspect="1"/>
          </p:cNvPicPr>
          <p:nvPr/>
        </p:nvPicPr>
        <p:blipFill>
          <a:blip r:embed="rId3"/>
          <a:srcRect/>
          <a:stretch>
            <a:fillRect/>
          </a:stretch>
        </p:blipFill>
        <p:spPr bwMode="auto">
          <a:xfrm>
            <a:off x="0" y="4699000"/>
            <a:ext cx="1933575" cy="1781175"/>
          </a:xfrm>
          <a:prstGeom prst="rect">
            <a:avLst/>
          </a:prstGeom>
          <a:noFill/>
          <a:ln w="9525">
            <a:noFill/>
            <a:miter lim="800000"/>
            <a:headEnd/>
            <a:tailEnd/>
          </a:ln>
        </p:spPr>
      </p:pic>
      <p:sp>
        <p:nvSpPr>
          <p:cNvPr id="64518" name="Text Box 5"/>
          <p:cNvSpPr txBox="1">
            <a:spLocks noChangeArrowheads="1"/>
          </p:cNvSpPr>
          <p:nvPr/>
        </p:nvSpPr>
        <p:spPr bwMode="auto">
          <a:xfrm>
            <a:off x="225425" y="4464050"/>
            <a:ext cx="1431925" cy="354013"/>
          </a:xfrm>
          <a:prstGeom prst="rect">
            <a:avLst/>
          </a:prstGeom>
          <a:noFill/>
          <a:ln w="9525">
            <a:noFill/>
            <a:miter lim="800000"/>
            <a:headEnd/>
            <a:tailEnd/>
          </a:ln>
        </p:spPr>
        <p:txBody>
          <a:bodyPr>
            <a:spAutoFit/>
          </a:bodyPr>
          <a:lstStyle/>
          <a:p>
            <a:pPr eaLnBrk="0" hangingPunct="0">
              <a:spcBef>
                <a:spcPct val="50000"/>
              </a:spcBef>
            </a:pPr>
            <a:r>
              <a:rPr lang="ru-RU" altLang="ru-RU" sz="1700">
                <a:solidFill>
                  <a:schemeClr val="tx1"/>
                </a:solidFill>
              </a:rPr>
              <a:t>Чат 1С:ЦКД</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800225" y="107950"/>
            <a:ext cx="9001125" cy="1022350"/>
          </a:xfrm>
        </p:spPr>
        <p:txBody>
          <a:bodyPr/>
          <a:lstStyle/>
          <a:p>
            <a:r>
              <a:rPr lang="ru-RU" altLang="ru-RU" smtClean="0"/>
              <a:t>Состояние на текущий момент</a:t>
            </a:r>
          </a:p>
        </p:txBody>
      </p:sp>
      <p:sp>
        <p:nvSpPr>
          <p:cNvPr id="31746" name="Rectangle 3"/>
          <p:cNvSpPr>
            <a:spLocks noGrp="1" noChangeArrowheads="1"/>
          </p:cNvSpPr>
          <p:nvPr>
            <p:ph type="body" idx="1"/>
          </p:nvPr>
        </p:nvSpPr>
        <p:spPr>
          <a:xfrm>
            <a:off x="271463" y="1727200"/>
            <a:ext cx="10529887" cy="4083050"/>
          </a:xfrm>
        </p:spPr>
        <p:txBody>
          <a:bodyPr/>
          <a:lstStyle/>
          <a:p>
            <a:pPr algn="just"/>
            <a:r>
              <a:rPr lang="ru-RU" altLang="ru-RU" smtClean="0"/>
              <a:t>В настоящий момент выпущен и опубликован финальный релиз БИД 3.0.2.</a:t>
            </a:r>
          </a:p>
          <a:p>
            <a:pPr algn="just"/>
            <a:r>
              <a:rPr lang="ru-RU" altLang="ru-RU" smtClean="0"/>
              <a:t>БИД можно скачать на ИТС и встроить в любую конфигурацию на базе БСП.</a:t>
            </a:r>
          </a:p>
          <a:p>
            <a:pPr algn="just"/>
            <a:r>
              <a:rPr lang="ru-RU" altLang="ru-RU" smtClean="0"/>
              <a:t>БИД 3.0.2 встроен в следующие конфигурации:</a:t>
            </a:r>
          </a:p>
          <a:p>
            <a:pPr lvl="1" algn="just"/>
            <a:r>
              <a:rPr lang="ru-RU" altLang="ru-RU" smtClean="0"/>
              <a:t>БП КОРП, начиная с релиза 3.0.131</a:t>
            </a:r>
          </a:p>
          <a:p>
            <a:pPr lvl="1" algn="just"/>
            <a:r>
              <a:rPr lang="en-US" altLang="ru-RU" smtClean="0"/>
              <a:t>ERP</a:t>
            </a:r>
            <a:r>
              <a:rPr lang="ru-RU" altLang="ru-RU" smtClean="0"/>
              <a:t>, КА начиная с релиза 2.5.12</a:t>
            </a:r>
          </a:p>
          <a:p>
            <a:pPr lvl="1" algn="just"/>
            <a:r>
              <a:rPr lang="ru-RU" altLang="ru-RU" smtClean="0"/>
              <a:t>УТ, начиная с релиза 11.5.12</a:t>
            </a:r>
          </a:p>
          <a:p>
            <a:pPr algn="just"/>
            <a:r>
              <a:rPr lang="ru-RU" altLang="ru-RU" smtClean="0"/>
              <a:t>Позднее БИД 3.0.2 будет встроен в:</a:t>
            </a:r>
          </a:p>
          <a:p>
            <a:pPr lvl="1" algn="just"/>
            <a:r>
              <a:rPr lang="ru-RU" altLang="ru-RU" smtClean="0"/>
              <a:t>УХ, </a:t>
            </a:r>
            <a:r>
              <a:rPr lang="en-US" altLang="ru-RU" smtClean="0"/>
              <a:t>ERP</a:t>
            </a:r>
            <a:r>
              <a:rPr lang="ru-RU" altLang="ru-RU" smtClean="0"/>
              <a:t>.УХ</a:t>
            </a:r>
          </a:p>
          <a:p>
            <a:pPr lvl="1" algn="just"/>
            <a:r>
              <a:rPr lang="ru-RU" altLang="ru-RU" smtClean="0"/>
              <a:t>ЗУП</a:t>
            </a:r>
          </a:p>
          <a:p>
            <a:pPr lvl="1" algn="just"/>
            <a:r>
              <a:rPr lang="ru-RU" altLang="ru-RU" smtClean="0"/>
              <a:t>БГУ</a:t>
            </a:r>
          </a:p>
          <a:p>
            <a:pPr algn="just"/>
            <a:r>
              <a:rPr lang="ru-RU" altLang="ru-RU" smtClean="0"/>
              <a:t>Для функционала работы с задачами требуется веб-сервис ДО версии 3.0.10 или выше.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a:xfrm>
            <a:off x="1800225" y="107950"/>
            <a:ext cx="9001125" cy="1022350"/>
          </a:xfrm>
        </p:spPr>
        <p:txBody>
          <a:bodyPr/>
          <a:lstStyle/>
          <a:p>
            <a:r>
              <a:rPr lang="ru-RU" altLang="ru-RU" smtClean="0"/>
              <a:t>Состояние на текущий момент</a:t>
            </a:r>
            <a:endParaRPr lang="ru-RU" smtClean="0"/>
          </a:p>
        </p:txBody>
      </p:sp>
      <p:sp>
        <p:nvSpPr>
          <p:cNvPr id="33794" name="Объект 2"/>
          <p:cNvSpPr>
            <a:spLocks noGrp="1"/>
          </p:cNvSpPr>
          <p:nvPr>
            <p:ph idx="1"/>
          </p:nvPr>
        </p:nvSpPr>
        <p:spPr>
          <a:xfrm>
            <a:off x="271463" y="1727200"/>
            <a:ext cx="10529887" cy="3938588"/>
          </a:xfrm>
        </p:spPr>
        <p:txBody>
          <a:bodyPr/>
          <a:lstStyle/>
          <a:p>
            <a:pPr algn="just"/>
            <a:r>
              <a:rPr lang="ru-RU" altLang="ru-RU" sz="2400" smtClean="0"/>
              <a:t>Возможности, появившиеся в БИД 3.0.2:</a:t>
            </a:r>
            <a:endParaRPr lang="ru-RU" altLang="ru-RU" sz="2400" b="1" smtClean="0"/>
          </a:p>
          <a:p>
            <a:pPr lvl="1" algn="just"/>
            <a:r>
              <a:rPr lang="ru-RU" altLang="ru-RU" sz="2100" b="1" smtClean="0"/>
              <a:t>Авторизация в 1С:Документооборот </a:t>
            </a:r>
            <a:r>
              <a:rPr lang="ru-RU" altLang="ru-RU" sz="2100" smtClean="0"/>
              <a:t>из интегрируемой системы без ввода логина и пароля.</a:t>
            </a:r>
          </a:p>
          <a:p>
            <a:pPr lvl="1" algn="just"/>
            <a:r>
              <a:rPr lang="ru-RU" altLang="ru-RU" sz="2100" b="1" smtClean="0"/>
              <a:t>Работа с файлами.</a:t>
            </a:r>
            <a:r>
              <a:rPr lang="ru-RU" altLang="ru-RU" sz="2100" smtClean="0"/>
              <a:t> Просмотр и добавление файлов в документ 1С:Документооборота редакции 3 из связанного с ним объекта интегрируемой системы.</a:t>
            </a:r>
          </a:p>
          <a:p>
            <a:pPr lvl="1" algn="just"/>
            <a:r>
              <a:rPr lang="ru-RU" altLang="ru-RU" sz="2100" b="1" smtClean="0"/>
              <a:t>Выгрузка печатных форм.</a:t>
            </a:r>
            <a:r>
              <a:rPr lang="ru-RU" altLang="ru-RU" sz="2100" smtClean="0"/>
              <a:t> Добавление печатных форм объекта интегрируемой системы в связанный с ним документ 1С:Документооборота редакции 3.</a:t>
            </a:r>
          </a:p>
          <a:p>
            <a:pPr lvl="1" algn="just"/>
            <a:r>
              <a:rPr lang="ru-RU" altLang="ru-RU" sz="2100" b="1" smtClean="0"/>
              <a:t>Список Задачи мне.</a:t>
            </a:r>
            <a:r>
              <a:rPr lang="ru-RU" altLang="ru-RU" sz="2100" smtClean="0"/>
              <a:t> Возможность интерактивного просмотра и выполнения задач 1С:Документооборота редакции 3 на стороне интегрируемой системы.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5"/>
          <p:cNvPicPr>
            <a:picLocks noChangeAspect="1"/>
          </p:cNvPicPr>
          <p:nvPr/>
        </p:nvPicPr>
        <p:blipFill>
          <a:blip r:embed="rId3"/>
          <a:srcRect/>
          <a:stretch>
            <a:fillRect/>
          </a:stretch>
        </p:blipFill>
        <p:spPr bwMode="auto">
          <a:xfrm>
            <a:off x="0" y="1079500"/>
            <a:ext cx="6985000" cy="5064125"/>
          </a:xfrm>
          <a:prstGeom prst="rect">
            <a:avLst/>
          </a:prstGeom>
          <a:noFill/>
          <a:ln w="9525">
            <a:noFill/>
            <a:miter lim="800000"/>
            <a:headEnd/>
            <a:tailEnd/>
          </a:ln>
        </p:spPr>
      </p:pic>
      <p:sp>
        <p:nvSpPr>
          <p:cNvPr id="35842" name="Заголовок 1"/>
          <p:cNvSpPr>
            <a:spLocks noGrp="1"/>
          </p:cNvSpPr>
          <p:nvPr>
            <p:ph type="title"/>
          </p:nvPr>
        </p:nvSpPr>
        <p:spPr>
          <a:xfrm>
            <a:off x="1800225" y="107950"/>
            <a:ext cx="9001125" cy="1022350"/>
          </a:xfrm>
        </p:spPr>
        <p:txBody>
          <a:bodyPr/>
          <a:lstStyle/>
          <a:p>
            <a:r>
              <a:rPr lang="ru-RU" smtClean="0"/>
              <a:t>Возможности бесшовной интеграции</a:t>
            </a:r>
          </a:p>
        </p:txBody>
      </p:sp>
      <p:pic>
        <p:nvPicPr>
          <p:cNvPr id="35843" name="Рисунок 4"/>
          <p:cNvPicPr>
            <a:picLocks noChangeAspect="1"/>
          </p:cNvPicPr>
          <p:nvPr/>
        </p:nvPicPr>
        <p:blipFill>
          <a:blip r:embed="rId4"/>
          <a:srcRect/>
          <a:stretch>
            <a:fillRect/>
          </a:stretch>
        </p:blipFill>
        <p:spPr bwMode="auto">
          <a:xfrm>
            <a:off x="3240088" y="2930525"/>
            <a:ext cx="8281987" cy="35496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1800225" y="107950"/>
            <a:ext cx="9001125" cy="1022350"/>
          </a:xfrm>
        </p:spPr>
        <p:txBody>
          <a:bodyPr/>
          <a:lstStyle/>
          <a:p>
            <a:r>
              <a:rPr lang="ru-RU" smtClean="0"/>
              <a:t>Возможности бесшовной интеграции</a:t>
            </a:r>
          </a:p>
        </p:txBody>
      </p:sp>
      <p:pic>
        <p:nvPicPr>
          <p:cNvPr id="37890" name="Рисунок 3"/>
          <p:cNvPicPr>
            <a:picLocks noChangeAspect="1"/>
          </p:cNvPicPr>
          <p:nvPr/>
        </p:nvPicPr>
        <p:blipFill>
          <a:blip r:embed="rId3"/>
          <a:srcRect/>
          <a:stretch>
            <a:fillRect/>
          </a:stretch>
        </p:blipFill>
        <p:spPr bwMode="auto">
          <a:xfrm>
            <a:off x="1512888" y="1079500"/>
            <a:ext cx="8496300" cy="50704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Заголовок 1"/>
          <p:cNvSpPr>
            <a:spLocks noGrp="1"/>
          </p:cNvSpPr>
          <p:nvPr>
            <p:ph type="title"/>
          </p:nvPr>
        </p:nvSpPr>
        <p:spPr>
          <a:xfrm>
            <a:off x="1800225" y="107950"/>
            <a:ext cx="9001125" cy="1022350"/>
          </a:xfrm>
        </p:spPr>
        <p:txBody>
          <a:bodyPr/>
          <a:lstStyle/>
          <a:p>
            <a:r>
              <a:rPr lang="ru-RU" smtClean="0"/>
              <a:t>Возможности бесшовной интеграции</a:t>
            </a:r>
          </a:p>
        </p:txBody>
      </p:sp>
      <p:pic>
        <p:nvPicPr>
          <p:cNvPr id="39938" name="Рисунок 5"/>
          <p:cNvPicPr>
            <a:picLocks noChangeAspect="1"/>
          </p:cNvPicPr>
          <p:nvPr/>
        </p:nvPicPr>
        <p:blipFill>
          <a:blip r:embed="rId3"/>
          <a:srcRect/>
          <a:stretch>
            <a:fillRect/>
          </a:stretch>
        </p:blipFill>
        <p:spPr bwMode="auto">
          <a:xfrm>
            <a:off x="1584325" y="1076325"/>
            <a:ext cx="8401050" cy="50434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Заголовок 1"/>
          <p:cNvSpPr>
            <a:spLocks noGrp="1"/>
          </p:cNvSpPr>
          <p:nvPr>
            <p:ph type="title"/>
          </p:nvPr>
        </p:nvSpPr>
        <p:spPr>
          <a:xfrm>
            <a:off x="1800225" y="107950"/>
            <a:ext cx="9001125" cy="1022350"/>
          </a:xfrm>
        </p:spPr>
        <p:txBody>
          <a:bodyPr/>
          <a:lstStyle/>
          <a:p>
            <a:r>
              <a:rPr lang="ru-RU" smtClean="0"/>
              <a:t>Возможности бесшовной интеграции</a:t>
            </a:r>
          </a:p>
        </p:txBody>
      </p:sp>
      <p:pic>
        <p:nvPicPr>
          <p:cNvPr id="41986" name="Рисунок 3"/>
          <p:cNvPicPr>
            <a:picLocks noChangeAspect="1"/>
          </p:cNvPicPr>
          <p:nvPr/>
        </p:nvPicPr>
        <p:blipFill>
          <a:blip r:embed="rId3"/>
          <a:srcRect/>
          <a:stretch>
            <a:fillRect/>
          </a:stretch>
        </p:blipFill>
        <p:spPr bwMode="auto">
          <a:xfrm>
            <a:off x="1081088" y="1093788"/>
            <a:ext cx="9350375" cy="50323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Рисунок 4"/>
          <p:cNvPicPr>
            <a:picLocks noChangeAspect="1"/>
          </p:cNvPicPr>
          <p:nvPr/>
        </p:nvPicPr>
        <p:blipFill>
          <a:blip r:embed="rId3"/>
          <a:srcRect/>
          <a:stretch>
            <a:fillRect/>
          </a:stretch>
        </p:blipFill>
        <p:spPr bwMode="auto">
          <a:xfrm>
            <a:off x="0" y="1079500"/>
            <a:ext cx="8713788" cy="5022850"/>
          </a:xfrm>
          <a:prstGeom prst="rect">
            <a:avLst/>
          </a:prstGeom>
          <a:noFill/>
          <a:ln w="9525">
            <a:noFill/>
            <a:miter lim="800000"/>
            <a:headEnd/>
            <a:tailEnd/>
          </a:ln>
        </p:spPr>
      </p:pic>
      <p:sp>
        <p:nvSpPr>
          <p:cNvPr id="44034" name="Заголовок 1"/>
          <p:cNvSpPr>
            <a:spLocks noGrp="1"/>
          </p:cNvSpPr>
          <p:nvPr>
            <p:ph type="title"/>
          </p:nvPr>
        </p:nvSpPr>
        <p:spPr>
          <a:xfrm>
            <a:off x="1800225" y="107950"/>
            <a:ext cx="9001125" cy="1022350"/>
          </a:xfrm>
        </p:spPr>
        <p:txBody>
          <a:bodyPr/>
          <a:lstStyle/>
          <a:p>
            <a:r>
              <a:rPr lang="ru-RU" smtClean="0"/>
              <a:t>Возможности бесшовной интеграции</a:t>
            </a:r>
          </a:p>
        </p:txBody>
      </p:sp>
      <p:pic>
        <p:nvPicPr>
          <p:cNvPr id="44035" name="Рисунок 5"/>
          <p:cNvPicPr>
            <a:picLocks noChangeAspect="1"/>
          </p:cNvPicPr>
          <p:nvPr/>
        </p:nvPicPr>
        <p:blipFill>
          <a:blip r:embed="rId4"/>
          <a:srcRect/>
          <a:stretch>
            <a:fillRect/>
          </a:stretch>
        </p:blipFill>
        <p:spPr bwMode="auto">
          <a:xfrm>
            <a:off x="2409825" y="3168650"/>
            <a:ext cx="9117013" cy="33115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Заголовок 1"/>
          <p:cNvSpPr>
            <a:spLocks noGrp="1"/>
          </p:cNvSpPr>
          <p:nvPr>
            <p:ph type="title"/>
          </p:nvPr>
        </p:nvSpPr>
        <p:spPr>
          <a:xfrm>
            <a:off x="1800225" y="107950"/>
            <a:ext cx="9001125" cy="1022350"/>
          </a:xfrm>
        </p:spPr>
        <p:txBody>
          <a:bodyPr/>
          <a:lstStyle/>
          <a:p>
            <a:r>
              <a:rPr lang="ru-RU" altLang="ru-RU" smtClean="0"/>
              <a:t>Планы на будущее</a:t>
            </a:r>
            <a:endParaRPr lang="ru-RU" smtClean="0"/>
          </a:p>
        </p:txBody>
      </p:sp>
      <p:sp>
        <p:nvSpPr>
          <p:cNvPr id="46082" name="Объект 2"/>
          <p:cNvSpPr>
            <a:spLocks noGrp="1"/>
          </p:cNvSpPr>
          <p:nvPr>
            <p:ph idx="1"/>
          </p:nvPr>
        </p:nvSpPr>
        <p:spPr>
          <a:xfrm>
            <a:off x="271463" y="1727200"/>
            <a:ext cx="10529887" cy="3938588"/>
          </a:xfrm>
        </p:spPr>
        <p:txBody>
          <a:bodyPr/>
          <a:lstStyle/>
          <a:p>
            <a:pPr algn="just"/>
            <a:r>
              <a:rPr lang="ru-RU" sz="2400" smtClean="0"/>
              <a:t>Реализация карточки документа предприятия</a:t>
            </a:r>
            <a:r>
              <a:rPr lang="en-US" sz="2400" smtClean="0"/>
              <a:t> </a:t>
            </a:r>
            <a:r>
              <a:rPr lang="ru-RU" sz="2400" smtClean="0"/>
              <a:t>в БИД.</a:t>
            </a:r>
          </a:p>
          <a:p>
            <a:pPr lvl="1" algn="just"/>
            <a:r>
              <a:rPr lang="ru-RU" sz="2100" smtClean="0"/>
              <a:t>Появится возможность просматривать и изменять карточку документа </a:t>
            </a:r>
            <a:r>
              <a:rPr lang="ru-RU" sz="2100" smtClean="0">
                <a:latin typeface="Arial" charset="0"/>
              </a:rPr>
              <a:t/>
            </a:r>
            <a:br>
              <a:rPr lang="ru-RU" sz="2100" smtClean="0">
                <a:latin typeface="Arial" charset="0"/>
              </a:rPr>
            </a:br>
            <a:r>
              <a:rPr lang="ru-RU" sz="2100" smtClean="0"/>
              <a:t>в окне интегрированной системы без перехода в ДО 3.</a:t>
            </a:r>
          </a:p>
          <a:p>
            <a:pPr algn="just"/>
            <a:r>
              <a:rPr lang="ru-RU" sz="2400" smtClean="0"/>
              <a:t>Реализация возможности просматривать и управлять обработкой документа на стороне интегрированной системы.</a:t>
            </a:r>
          </a:p>
          <a:p>
            <a:pPr lvl="1" algn="just"/>
            <a:r>
              <a:rPr lang="ru-RU" sz="2100" smtClean="0"/>
              <a:t>Пользователи получат возможность видеть ход обработки, выполненные </a:t>
            </a:r>
            <a:r>
              <a:rPr lang="ru-RU" sz="2100" smtClean="0">
                <a:latin typeface="Arial" charset="0"/>
              </a:rPr>
              <a:t/>
            </a:r>
            <a:br>
              <a:rPr lang="ru-RU" sz="2100" smtClean="0">
                <a:latin typeface="Arial" charset="0"/>
              </a:rPr>
            </a:br>
            <a:r>
              <a:rPr lang="ru-RU" sz="2100" smtClean="0"/>
              <a:t>и предстоящие этапы, смотреть на ком сейчас документ.</a:t>
            </a:r>
            <a:endParaRPr lang="en-US" sz="2100" smtClean="0"/>
          </a:p>
          <a:p>
            <a:pPr algn="just"/>
            <a:r>
              <a:rPr lang="ru-RU" sz="2400" smtClean="0"/>
              <a:t>Нужна обратная связь. Если у вас есть идеи по развитию интеграции, или вы хотите поучаствовать в пилотном проекте – пишите нам на </a:t>
            </a:r>
            <a:r>
              <a:rPr lang="en-US" sz="2400" smtClean="0"/>
              <a:t>doc@1c.ru</a:t>
            </a:r>
            <a:r>
              <a:rPr lang="ru-RU" sz="2400" smtClean="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3_Специальное оформление">
  <a:themeElements>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Специальное оформление">
      <a:majorFont>
        <a:latin typeface="Futura PT Demi"/>
        <a:ea typeface=""/>
        <a:cs typeface=""/>
      </a:majorFont>
      <a:minorFont>
        <a:latin typeface="Futura PT Dem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3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Специальное оформление">
  <a:themeElements>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Специальное оформление">
      <a:majorFont>
        <a:latin typeface="Futura PT Demi"/>
        <a:ea typeface=""/>
        <a:cs typeface=""/>
      </a:majorFont>
      <a:minorFont>
        <a:latin typeface="Futura PT Dem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FF00">
            <a:alpha val="75000"/>
          </a:srgbClr>
        </a:solidFill>
        <a:ln>
          <a:noFill/>
        </a:ln>
        <a:effectLst/>
        <a:extLst>
          <a:ext uri="{91240B29-F687-4F45-9708-019B960494DF}">
            <a14:hiddenLine xmlns="" xmlns:a14="http://schemas.microsoft.com/office/drawing/2010/main" w="28575" cap="flat" cmpd="sng" algn="ctr">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0000" tIns="46800" rIns="90000" bIns="46800" numCol="1" anchor="t" anchorCtr="0" compatLnSpc="1">
        <a:prstTxWarp prst="textNoShape">
          <a:avLst/>
        </a:prstTxWarp>
        <a:spAutoFit/>
      </a:bodyPr>
      <a:lstStyle>
        <a:defPPr marL="381000" marR="0" indent="-381000" algn="l" defTabSz="914400" rtl="0" eaLnBrk="1" fontAlgn="base" latinLnBrk="0" hangingPunct="1">
          <a:lnSpc>
            <a:spcPct val="85000"/>
          </a:lnSpc>
          <a:spcBef>
            <a:spcPct val="50000"/>
          </a:spcBef>
          <a:spcAft>
            <a:spcPct val="0"/>
          </a:spcAft>
          <a:buClrTx/>
          <a:buSzPct val="120000"/>
          <a:buFontTx/>
          <a:buBlip>
            <a:blip xmlns:r="http://schemas.openxmlformats.org/officeDocument/2006/relationships" r:embed="rId1"/>
          </a:buBlip>
          <a:tabLst/>
          <a:defRPr kumimoji="0" lang="en-US" altLang="ru-RU" sz="2100" b="0" i="0" u="none" strike="noStrike" cap="none" normalizeH="0" baseline="0" smtClean="0">
            <a:ln>
              <a:noFill/>
            </a:ln>
            <a:solidFill>
              <a:srgbClr val="006600"/>
            </a:solidFill>
            <a:effectLst/>
            <a:latin typeface="Arial" panose="020B0604020202020204" pitchFamily="34" charset="0"/>
          </a:defRPr>
        </a:defPPr>
      </a:lstStyle>
    </a:lnDef>
  </a:objectDefaults>
  <a:extraClrSchemeLst>
    <a:extraClrScheme>
      <a:clrScheme name="4_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Специальное оформление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Специальное оформление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Специальное оформление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Специальное оформление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Специальное оформление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Специальное оформление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Специальное оформление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Специальное оформление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Специальное оформление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Специальное оформление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Специальное оформление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84343</TotalTime>
  <Words>2390</Words>
  <Application>Microsoft Office PowerPoint</Application>
  <PresentationFormat>Произвольный</PresentationFormat>
  <Paragraphs>186</Paragraphs>
  <Slides>18</Slides>
  <Notes>17</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2</vt:i4>
      </vt:variant>
      <vt:variant>
        <vt:lpstr>Заголовки слайдов</vt:lpstr>
      </vt:variant>
      <vt:variant>
        <vt:i4>18</vt:i4>
      </vt:variant>
    </vt:vector>
  </HeadingPairs>
  <TitlesOfParts>
    <vt:vector size="23" baseType="lpstr">
      <vt:lpstr>Arial</vt:lpstr>
      <vt:lpstr>Futura PT Demi</vt:lpstr>
      <vt:lpstr>Times New Roman</vt:lpstr>
      <vt:lpstr>3_Специальное оформление</vt:lpstr>
      <vt:lpstr>4_Специальное оформление</vt:lpstr>
      <vt:lpstr>Интеграционные возможности 1С:Документооборота редакции 3</vt:lpstr>
      <vt:lpstr>Состояние на текущий момент</vt:lpstr>
      <vt:lpstr>Состояние на текущий момент</vt:lpstr>
      <vt:lpstr>Возможности бесшовной интеграции</vt:lpstr>
      <vt:lpstr>Возможности бесшовной интеграции</vt:lpstr>
      <vt:lpstr>Возможности бесшовной интеграции</vt:lpstr>
      <vt:lpstr>Возможности бесшовной интеграции</vt:lpstr>
      <vt:lpstr>Возможности бесшовной интеграции</vt:lpstr>
      <vt:lpstr>Планы на будущее</vt:lpstr>
      <vt:lpstr>Загрузка документов из файла</vt:lpstr>
      <vt:lpstr>Загрузка документов из файла</vt:lpstr>
      <vt:lpstr>Загрузка документов из файла</vt:lpstr>
      <vt:lpstr>Загрузка документов из файла</vt:lpstr>
      <vt:lpstr>Загрузка документов из файла</vt:lpstr>
      <vt:lpstr>Загрузка документов из файла</vt:lpstr>
      <vt:lpstr>Загрузка документов из файла</vt:lpstr>
      <vt:lpstr>Загрузка документов через веб-сервис</vt:lpstr>
      <vt:lpstr>Интеграционные возможности 1С:Документооборота редакции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Кузора Игорь Вячеславович</dc:creator>
  <cp:lastModifiedBy>shestakova</cp:lastModifiedBy>
  <cp:revision>3320</cp:revision>
  <cp:lastPrinted>2015-05-12T12:08:53Z</cp:lastPrinted>
  <dcterms:created xsi:type="dcterms:W3CDTF">2004-06-25T18:36:23Z</dcterms:created>
  <dcterms:modified xsi:type="dcterms:W3CDTF">2023-03-07T11:10:15Z</dcterms:modified>
</cp:coreProperties>
</file>