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6789" r:id="rId1"/>
    <p:sldMasterId id="2147486790" r:id="rId2"/>
    <p:sldMasterId id="2147486816" r:id="rId3"/>
    <p:sldMasterId id="2147486830" r:id="rId4"/>
    <p:sldMasterId id="2147486842" r:id="rId5"/>
    <p:sldMasterId id="2147486854" r:id="rId6"/>
    <p:sldMasterId id="2147486866" r:id="rId7"/>
  </p:sldMasterIdLst>
  <p:notesMasterIdLst>
    <p:notesMasterId r:id="rId51"/>
  </p:notesMasterIdLst>
  <p:handoutMasterIdLst>
    <p:handoutMasterId r:id="rId52"/>
  </p:handoutMasterIdLst>
  <p:sldIdLst>
    <p:sldId id="2634" r:id="rId8"/>
    <p:sldId id="2646" r:id="rId9"/>
    <p:sldId id="2649" r:id="rId10"/>
    <p:sldId id="2695" r:id="rId11"/>
    <p:sldId id="2697" r:id="rId12"/>
    <p:sldId id="2696" r:id="rId13"/>
    <p:sldId id="2651" r:id="rId14"/>
    <p:sldId id="2650" r:id="rId15"/>
    <p:sldId id="2658" r:id="rId16"/>
    <p:sldId id="2698" r:id="rId17"/>
    <p:sldId id="2652" r:id="rId18"/>
    <p:sldId id="2657" r:id="rId19"/>
    <p:sldId id="2656" r:id="rId20"/>
    <p:sldId id="2653" r:id="rId21"/>
    <p:sldId id="2654" r:id="rId22"/>
    <p:sldId id="2655" r:id="rId23"/>
    <p:sldId id="2680" r:id="rId24"/>
    <p:sldId id="2667" r:id="rId25"/>
    <p:sldId id="2668" r:id="rId26"/>
    <p:sldId id="2665" r:id="rId27"/>
    <p:sldId id="2675" r:id="rId28"/>
    <p:sldId id="2666" r:id="rId29"/>
    <p:sldId id="2662" r:id="rId30"/>
    <p:sldId id="2669" r:id="rId31"/>
    <p:sldId id="2659" r:id="rId32"/>
    <p:sldId id="2660" r:id="rId33"/>
    <p:sldId id="2670" r:id="rId34"/>
    <p:sldId id="2640" r:id="rId35"/>
    <p:sldId id="2641" r:id="rId36"/>
    <p:sldId id="2671" r:id="rId37"/>
    <p:sldId id="2681" r:id="rId38"/>
    <p:sldId id="2686" r:id="rId39"/>
    <p:sldId id="2684" r:id="rId40"/>
    <p:sldId id="2682" r:id="rId41"/>
    <p:sldId id="2683" r:id="rId42"/>
    <p:sldId id="2687" r:id="rId43"/>
    <p:sldId id="2688" r:id="rId44"/>
    <p:sldId id="2689" r:id="rId45"/>
    <p:sldId id="2690" r:id="rId46"/>
    <p:sldId id="2676" r:id="rId47"/>
    <p:sldId id="2692" r:id="rId48"/>
    <p:sldId id="2693" r:id="rId49"/>
    <p:sldId id="2635" r:id="rId50"/>
  </p:sldIdLst>
  <p:sldSz cx="11520488" cy="6480175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2" userDrawn="1">
          <p15:clr>
            <a:srgbClr val="A4A3A4"/>
          </p15:clr>
        </p15:guide>
        <p15:guide id="2" pos="362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Леонид Попов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E40"/>
    <a:srgbClr val="4290C8"/>
    <a:srgbClr val="F2F2F2"/>
    <a:srgbClr val="A5A5A5"/>
    <a:srgbClr val="B5DFE2"/>
    <a:srgbClr val="B2DBDE"/>
    <a:srgbClr val="F9E383"/>
    <a:srgbClr val="FFFFE4"/>
    <a:srgbClr val="AFD8DB"/>
    <a:srgbClr val="D4D9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A48A03-3131-4F2F-A306-07301C63E802}" v="297" dt="2020-10-25T17:48:30.4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535" autoAdjust="0"/>
  </p:normalViewPr>
  <p:slideViewPr>
    <p:cSldViewPr>
      <p:cViewPr varScale="1">
        <p:scale>
          <a:sx n="101" d="100"/>
          <a:sy n="101" d="100"/>
        </p:scale>
        <p:origin x="75" y="402"/>
      </p:cViewPr>
      <p:guideLst>
        <p:guide orient="horz" pos="2042"/>
        <p:guide pos="36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4014" y="96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commentAuthors" Target="commentAuthors.xml"/><Relationship Id="rId58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theme" Target="theme/theme1.xml"/><Relationship Id="rId8" Type="http://schemas.openxmlformats.org/officeDocument/2006/relationships/slide" Target="slides/slide1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tableStyles" Target="tableStyles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t" anchorCtr="0" compatLnSpc="1">
            <a:prstTxWarp prst="textNoShape">
              <a:avLst/>
            </a:prstTxWarp>
          </a:bodyPr>
          <a:lstStyle>
            <a:lvl1pPr defTabSz="912813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t" anchorCtr="0" compatLnSpc="1">
            <a:prstTxWarp prst="textNoShape">
              <a:avLst/>
            </a:prstTxWarp>
          </a:bodyPr>
          <a:lstStyle>
            <a:lvl1pPr algn="r" defTabSz="912813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6575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b" anchorCtr="0" compatLnSpc="1">
            <a:prstTxWarp prst="textNoShape">
              <a:avLst/>
            </a:prstTxWarp>
          </a:bodyPr>
          <a:lstStyle>
            <a:lvl1pPr defTabSz="912813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6575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37B7DC11-DDBE-4678-95F7-C68FA074C5D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12:19:13.4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37 485 24575,'1'-43'0,"0"15"0,-1 1 0,-1 0 0,-1-1 0,-2 1 0,-12-51 0,12 69 0,1-1 0,1 1 0,0 0 0,0-1 0,0 1 0,2-1 0,-1 0 0,1 1 0,0-1 0,1 0 0,0 1 0,4-12 0,-4 16 0,2-1 0,-1 1 0,1 0 0,-1 0 0,1 0 0,1 1 0,-1-1 0,1 1 0,0 0 0,0 0 0,0 0 0,0 0 0,1 1 0,-1-1 0,1 1 0,0 0 0,0 1 0,0-1 0,0 1 0,1 0 0,-1 0 0,7 0 0,-9 0 0,0 1 0,0 1 0,0-1 0,0 0 0,0 1 0,0-1 0,0 1 0,1 0 0,-1 0 0,0 0 0,0 1 0,0-1 0,0 1 0,0 0 0,0-1 0,0 1 0,0 1 0,0-1 0,0 0 0,0 1 0,3 2 0,-3-1 0,-1 0 0,0 0 0,1 0 0,-1 1 0,-1-1 0,1 1 0,0-1 0,-1 1 0,0 0 0,0-1 0,0 1 0,0 0 0,0 0 0,-1 0 0,0 0 0,0 0 0,0 4 0,0 5 0,-6 222 0,3-223 0,0 0 0,-1 0 0,0-1 0,-1 1 0,0-1 0,-1 0 0,0 0 0,-1-1 0,-16 20 0,21-28-91,-1 0 0,1 1 0,-1-1 0,1-1 0,-1 1 0,0 0 0,0-1 0,0 1 0,0-1 0,0 0 0,0 0 0,0 0 0,0 0 0,-4 0 0,-9 1-6735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12:19:13.4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1 24575,'-1'0'0,"0"1"0,0 0 0,0-1 0,0 1 0,0 0 0,0 0 0,0-1 0,0 1 0,1 0 0,-1 0 0,0 0 0,1 0 0,-1 0 0,0 0 0,1 0 0,-1 0 0,1 0 0,0 0 0,-1 0 0,1 0 0,0 1 0,0-1 0,0 0 0,-1 2 0,-3 34 0,3-34 0,0 5 0,1 0 0,-1 1 0,1-1 0,1 0 0,-1 1 0,1-1 0,3 12 0,-3-18 0,1 1 0,-1-1 0,0 0 0,1 1 0,-1-1 0,1 0 0,0 0 0,-1 0 0,1 0 0,0 0 0,0-1 0,0 1 0,1 0 0,-1-1 0,0 0 0,1 1 0,-1-1 0,0 0 0,1 0 0,0-1 0,-1 1 0,1 0 0,-1-1 0,1 0 0,0 1 0,-1-1 0,4 0 0,-2 0 0,1 0 0,0 0 0,0-1 0,-1 1 0,1-1 0,0 0 0,-1 0 0,1-1 0,-1 1 0,1-1 0,-1 0 0,0 0 0,7-5 0,-9 6 0,0-1 0,-1 1 0,1-1 0,0 0 0,-1 1 0,1-1 0,-1 0 0,0 0 0,1 0 0,-1 0 0,0 0 0,0-1 0,-1 1 0,1 0 0,0 0 0,-1-1 0,1 1 0,-1 0 0,0-1 0,1 1 0,-1 0 0,0-1 0,-1 1 0,1 0 0,0-1 0,-1 1 0,1 0 0,-1-1 0,-1-2 0,0 1 9,-1 0-1,1 1 1,-1-1-1,0 1 1,0-1 0,0 1-1,0 0 1,0 0-1,-1 1 1,1-1-1,-1 1 1,0-1-1,-4-1 1,-3-1-380,0 0-1,0 0 1,-19-5 0,11 7-6455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11:56:32.2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37 485 24575,'1'-43'0,"0"15"0,-1 1 0,-1 0 0,-1-1 0,-2 1 0,-12-51 0,12 69 0,1-1 0,1 1 0,0 0 0,0-1 0,0 1 0,2-1 0,-1 0 0,1 1 0,0-1 0,1 0 0,0 1 0,4-12 0,-4 16 0,2-1 0,-1 1 0,1 0 0,-1 0 0,1 0 0,1 1 0,-1-1 0,1 1 0,0 0 0,0 0 0,0 0 0,0 0 0,1 1 0,-1-1 0,1 1 0,0 0 0,0 1 0,0-1 0,0 1 0,1 0 0,-1 0 0,7 0 0,-9 0 0,0 1 0,0 1 0,0-1 0,0 0 0,0 1 0,0-1 0,0 1 0,1 0 0,-1 0 0,0 0 0,0 1 0,0-1 0,0 1 0,0 0 0,0-1 0,0 1 0,0 1 0,0-1 0,0 0 0,0 1 0,3 2 0,-3-1 0,-1 0 0,0 0 0,1 0 0,-1 1 0,-1-1 0,1 1 0,0-1 0,-1 1 0,0 0 0,0-1 0,0 1 0,0 0 0,0 0 0,-1 0 0,0 0 0,0 0 0,0 4 0,0 5 0,-6 222 0,3-223 0,0 0 0,-1 0 0,0-1 0,-1 1 0,0-1 0,-1 0 0,0 0 0,-1-1 0,-16 20 0,21-28-91,-1 0 0,1 1 0,-1-1 0,1-1 0,-1 1 0,0 0 0,0-1 0,0 1 0,0-1 0,0 0 0,0 0 0,0 0 0,0 0 0,-4 0 0,-9 1-6735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11:56:32.2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1 24575,'-1'0'0,"0"1"0,0 0 0,0-1 0,0 1 0,0 0 0,0 0 0,0-1 0,0 1 0,1 0 0,-1 0 0,0 0 0,1 0 0,-1 0 0,0 0 0,1 0 0,-1 0 0,1 0 0,0 0 0,-1 0 0,1 0 0,0 1 0,0-1 0,0 0 0,-1 2 0,-3 34 0,3-34 0,0 5 0,1 0 0,-1 1 0,1-1 0,1 0 0,-1 1 0,1-1 0,3 12 0,-3-18 0,1 1 0,-1-1 0,0 0 0,1 1 0,-1-1 0,1 0 0,0 0 0,-1 0 0,1 0 0,0 0 0,0-1 0,0 1 0,1 0 0,-1-1 0,0 0 0,1 1 0,-1-1 0,0 0 0,1 0 0,0-1 0,-1 1 0,1 0 0,-1-1 0,1 0 0,0 1 0,-1-1 0,4 0 0,-2 0 0,1 0 0,0 0 0,0-1 0,-1 1 0,1-1 0,0 0 0,-1 0 0,1-1 0,-1 1 0,1-1 0,-1 0 0,0 0 0,7-5 0,-9 6 0,0-1 0,-1 1 0,1-1 0,0 0 0,-1 1 0,1-1 0,-1 0 0,0 0 0,1 0 0,-1 0 0,0 0 0,0-1 0,-1 1 0,1 0 0,0 0 0,-1-1 0,1 1 0,-1 0 0,0-1 0,1 1 0,-1 0 0,0-1 0,-1 1 0,1 0 0,0-1 0,-1 1 0,1 0 0,-1-1 0,-1-2 0,0 1 9,-1 0-1,1 1 1,-1-1-1,0 1 1,0-1 0,0 1-1,0 0 1,0 0-1,-1 1 1,1-1-1,-1 1 1,0-1-1,-4-1 1,-3-1-380,0 0-1,0 0 1,-19-5 0,11 7-6455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11:56:50.9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37 485 24575,'1'-43'0,"0"15"0,-1 1 0,-1 0 0,-1-1 0,-2 1 0,-12-51 0,12 69 0,1-1 0,1 1 0,0 0 0,0-1 0,0 1 0,2-1 0,-1 0 0,1 1 0,0-1 0,1 0 0,0 1 0,4-12 0,-4 16 0,2-1 0,-1 1 0,1 0 0,-1 0 0,1 0 0,1 1 0,-1-1 0,1 1 0,0 0 0,0 0 0,0 0 0,0 0 0,1 1 0,-1-1 0,1 1 0,0 0 0,0 1 0,0-1 0,0 1 0,1 0 0,-1 0 0,7 0 0,-9 0 0,0 1 0,0 1 0,0-1 0,0 0 0,0 1 0,0-1 0,0 1 0,1 0 0,-1 0 0,0 0 0,0 1 0,0-1 0,0 1 0,0 0 0,0-1 0,0 1 0,0 1 0,0-1 0,0 0 0,0 1 0,3 2 0,-3-1 0,-1 0 0,0 0 0,1 0 0,-1 1 0,-1-1 0,1 1 0,0-1 0,-1 1 0,0 0 0,0-1 0,0 1 0,0 0 0,0 0 0,-1 0 0,0 0 0,0 0 0,0 4 0,0 5 0,-6 222 0,3-223 0,0 0 0,-1 0 0,0-1 0,-1 1 0,0-1 0,-1 0 0,0 0 0,-1-1 0,-16 20 0,21-28-91,-1 0 0,1 1 0,-1-1 0,1-1 0,-1 1 0,0 0 0,0-1 0,0 1 0,0-1 0,0 0 0,0 0 0,0 0 0,0 0 0,-4 0 0,-9 1-6735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2T11:56:50.9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1 24575,'-1'0'0,"0"1"0,0 0 0,0-1 0,0 1 0,0 0 0,0 0 0,0-1 0,0 1 0,1 0 0,-1 0 0,0 0 0,1 0 0,-1 0 0,0 0 0,1 0 0,-1 0 0,1 0 0,0 0 0,-1 0 0,1 0 0,0 1 0,0-1 0,0 0 0,-1 2 0,-3 34 0,3-34 0,0 5 0,1 0 0,-1 1 0,1-1 0,1 0 0,-1 1 0,1-1 0,3 12 0,-3-18 0,1 1 0,-1-1 0,0 0 0,1 1 0,-1-1 0,1 0 0,0 0 0,-1 0 0,1 0 0,0 0 0,0-1 0,0 1 0,1 0 0,-1-1 0,0 0 0,1 1 0,-1-1 0,0 0 0,1 0 0,0-1 0,-1 1 0,1 0 0,-1-1 0,1 0 0,0 1 0,-1-1 0,4 0 0,-2 0 0,1 0 0,0 0 0,0-1 0,-1 1 0,1-1 0,0 0 0,-1 0 0,1-1 0,-1 1 0,1-1 0,-1 0 0,0 0 0,7-5 0,-9 6 0,0-1 0,-1 1 0,1-1 0,0 0 0,-1 1 0,1-1 0,-1 0 0,0 0 0,1 0 0,-1 0 0,0 0 0,0-1 0,-1 1 0,1 0 0,0 0 0,-1-1 0,1 1 0,-1 0 0,0-1 0,1 1 0,-1 0 0,0-1 0,-1 1 0,1 0 0,0-1 0,-1 1 0,1 0 0,-1-1 0,-1-2 0,0 1 9,-1 0-1,1 1 1,-1-1-1,0 1 1,0-1 0,0 1-1,0 0 1,0 0-1,-1 1 1,1-1-1,-1 1 1,0-1-1,-4-1 1,-3-1-380,0 0-1,0 0 1,-19-5 0,11 7-6455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t" anchorCtr="0" compatLnSpc="1">
            <a:prstTxWarp prst="textNoShape">
              <a:avLst/>
            </a:prstTxWarp>
          </a:bodyPr>
          <a:lstStyle>
            <a:lvl1pPr defTabSz="912813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90488" y="742950"/>
            <a:ext cx="6616700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88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t" anchorCtr="0" compatLnSpc="1">
            <a:prstTxWarp prst="textNoShape">
              <a:avLst/>
            </a:prstTxWarp>
          </a:bodyPr>
          <a:lstStyle>
            <a:lvl1pPr algn="r" defTabSz="912813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6575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b" anchorCtr="0" compatLnSpc="1">
            <a:prstTxWarp prst="textNoShape">
              <a:avLst/>
            </a:prstTxWarp>
          </a:bodyPr>
          <a:lstStyle>
            <a:lvl1pPr defTabSz="912813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6575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7BAF3600-01B7-4D3D-A0CA-AC5E9E63972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86645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6238" y="500063"/>
            <a:ext cx="6045200" cy="3400425"/>
          </a:xfrm>
          <a:ln/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>
          <a:xfrm>
            <a:off x="160484" y="4099223"/>
            <a:ext cx="6476703" cy="47117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 altLang="ru-RU" sz="1400" dirty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B185F1C-C19E-4962-9506-405726A497E4}" type="slidenum">
              <a:rPr lang="ru-RU" altLang="ru-RU" sz="1200" b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eaLnBrk="1" hangingPunct="1"/>
              <a:t>1</a:t>
            </a:fld>
            <a:endParaRPr lang="ru-RU" altLang="ru-RU" sz="1200" b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AF3600-01B7-4D3D-A0CA-AC5E9E639727}" type="slidenum">
              <a:rPr lang="ru-RU" altLang="ru-RU" smtClean="0"/>
              <a:pPr/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0251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AF3600-01B7-4D3D-A0CA-AC5E9E639727}" type="slidenum">
              <a:rPr lang="ru-RU" altLang="ru-RU" smtClean="0"/>
              <a:pPr/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2895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F3600-01B7-4D3D-A0CA-AC5E9E639727}" type="slidenum">
              <a:rPr lang="ru-RU" altLang="ru-RU" smtClean="0"/>
              <a:pPr/>
              <a:t>32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5822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9664" y="1060450"/>
            <a:ext cx="8641160" cy="225583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9664" y="3403603"/>
            <a:ext cx="8641160" cy="1565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4F35580-339D-FEDE-4D60-B4D6C097A1A6}"/>
              </a:ext>
            </a:extLst>
          </p:cNvPr>
          <p:cNvSpPr/>
          <p:nvPr userDrawn="1"/>
        </p:nvSpPr>
        <p:spPr>
          <a:xfrm>
            <a:off x="47328" y="0"/>
            <a:ext cx="45719" cy="64800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0CD02EFA-4AA1-09AD-C439-AB3D474025AB}"/>
              </a:ext>
            </a:extLst>
          </p:cNvPr>
          <p:cNvCxnSpPr>
            <a:cxnSpLocks/>
          </p:cNvCxnSpPr>
          <p:nvPr userDrawn="1"/>
        </p:nvCxnSpPr>
        <p:spPr>
          <a:xfrm>
            <a:off x="22105" y="0"/>
            <a:ext cx="0" cy="6480000"/>
          </a:xfrm>
          <a:prstGeom prst="line">
            <a:avLst/>
          </a:prstGeom>
          <a:ln w="15875" cap="sq">
            <a:solidFill>
              <a:srgbClr val="FC6E5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5638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519293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471323" y="107953"/>
            <a:ext cx="2733298" cy="44926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1426" y="107953"/>
            <a:ext cx="8047516" cy="44926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58343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71426" y="107953"/>
            <a:ext cx="10933194" cy="4492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19447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9664" y="1060450"/>
            <a:ext cx="8641160" cy="225583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9664" y="3403603"/>
            <a:ext cx="8641160" cy="1565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89252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3106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06" y="1616078"/>
            <a:ext cx="9936381" cy="26955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706" y="4337050"/>
            <a:ext cx="9936381" cy="14176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02023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1427" y="1606553"/>
            <a:ext cx="5390407" cy="29940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14212" y="1606553"/>
            <a:ext cx="5390407" cy="29940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544433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642" y="344489"/>
            <a:ext cx="9936381" cy="12525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3641" y="1589088"/>
            <a:ext cx="4872954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93641" y="2366963"/>
            <a:ext cx="4872954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31672" y="1589088"/>
            <a:ext cx="4898350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31672" y="2366963"/>
            <a:ext cx="4898350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453922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6502273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6904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750659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641" y="431800"/>
            <a:ext cx="3715826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8352" y="933450"/>
            <a:ext cx="5831672" cy="4605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641" y="1944688"/>
            <a:ext cx="3715826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246185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641" y="431800"/>
            <a:ext cx="3715826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898352" y="933450"/>
            <a:ext cx="5831672" cy="4605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641" y="1944688"/>
            <a:ext cx="3715826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80280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043658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471323" y="107953"/>
            <a:ext cx="2733298" cy="44926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1426" y="107953"/>
            <a:ext cx="8047516" cy="44926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001803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71426" y="107953"/>
            <a:ext cx="10933194" cy="4492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8739727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2671" y="107950"/>
            <a:ext cx="8891950" cy="10223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271426" y="1606553"/>
            <a:ext cx="10933194" cy="2994025"/>
          </a:xfrm>
        </p:spPr>
        <p:txBody>
          <a:bodyPr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44159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9664" y="1060450"/>
            <a:ext cx="8641160" cy="225583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9664" y="3403603"/>
            <a:ext cx="8641160" cy="1565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3929138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572400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06" y="1616078"/>
            <a:ext cx="9936381" cy="26955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706" y="4337050"/>
            <a:ext cx="9936381" cy="14176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468834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1427" y="1606553"/>
            <a:ext cx="5390407" cy="29940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14212" y="1606553"/>
            <a:ext cx="5390407" cy="29940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75535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06" y="1616078"/>
            <a:ext cx="9936381" cy="26955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706" y="4337050"/>
            <a:ext cx="9936381" cy="14176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187220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642" y="344489"/>
            <a:ext cx="9936381" cy="12525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3641" y="1589088"/>
            <a:ext cx="4872954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93641" y="2366963"/>
            <a:ext cx="4872954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31672" y="1589088"/>
            <a:ext cx="4898350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31672" y="2366963"/>
            <a:ext cx="4898350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756541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05489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0F8B20D-C270-CC28-4902-841C3E3DEB33}"/>
              </a:ext>
            </a:extLst>
          </p:cNvPr>
          <p:cNvSpPr/>
          <p:nvPr userDrawn="1"/>
        </p:nvSpPr>
        <p:spPr bwMode="auto">
          <a:xfrm>
            <a:off x="9206916" y="3"/>
            <a:ext cx="2304337" cy="3692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81000" marR="0" indent="-38100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buFontTx/>
              <a:buBlip>
                <a:blip r:embed="rId2"/>
              </a:buBlip>
              <a:tabLst/>
            </a:pPr>
            <a:endParaRPr kumimoji="0" lang="ru-RU" sz="2100" b="0" i="0" u="none" strike="noStrike" cap="none" normalizeH="0" baseline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5582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641" y="431800"/>
            <a:ext cx="3715826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8352" y="933450"/>
            <a:ext cx="5831672" cy="4605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641" y="1944688"/>
            <a:ext cx="3715826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32375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641" y="431800"/>
            <a:ext cx="3715826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898352" y="933450"/>
            <a:ext cx="5831672" cy="4605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641" y="1944688"/>
            <a:ext cx="3715826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130701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557665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471323" y="107953"/>
            <a:ext cx="2733298" cy="44926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1426" y="107953"/>
            <a:ext cx="8047516" cy="44926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238253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71426" y="107953"/>
            <a:ext cx="10933194" cy="4492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651863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2671" y="107950"/>
            <a:ext cx="8891950" cy="10223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271426" y="1606553"/>
            <a:ext cx="10933194" cy="2994025"/>
          </a:xfrm>
        </p:spPr>
        <p:txBody>
          <a:bodyPr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1348080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 userDrawn="1"/>
        </p:nvSpPr>
        <p:spPr bwMode="auto">
          <a:xfrm rot="5400000">
            <a:off x="4139450" y="-4139449"/>
            <a:ext cx="3241588" cy="1152048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8640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701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031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1427" y="1606553"/>
            <a:ext cx="5390407" cy="29940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14212" y="1606553"/>
            <a:ext cx="5390407" cy="29940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005597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2035" y="1724652"/>
            <a:ext cx="9936421" cy="41121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417716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6035" y="1615174"/>
            <a:ext cx="9936421" cy="2696448"/>
          </a:xfrm>
        </p:spPr>
        <p:txBody>
          <a:bodyPr anchor="b"/>
          <a:lstStyle>
            <a:lvl1pPr>
              <a:defRPr sz="5668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6035" y="4337118"/>
            <a:ext cx="9936421" cy="14172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68"/>
            </a:lvl1pPr>
            <a:lvl2pPr marL="431922" indent="0">
              <a:buNone/>
              <a:defRPr sz="1890"/>
            </a:lvl2pPr>
            <a:lvl3pPr marL="863844" indent="0">
              <a:buNone/>
              <a:defRPr sz="1701"/>
            </a:lvl3pPr>
            <a:lvl4pPr marL="1295766" indent="0">
              <a:buNone/>
              <a:defRPr sz="1512"/>
            </a:lvl4pPr>
            <a:lvl5pPr marL="1727687" indent="0">
              <a:buNone/>
              <a:defRPr sz="1512"/>
            </a:lvl5pPr>
            <a:lvl6pPr marL="2159610" indent="0">
              <a:buNone/>
              <a:defRPr sz="1512"/>
            </a:lvl6pPr>
            <a:lvl7pPr marL="2591531" indent="0">
              <a:buNone/>
              <a:defRPr sz="1512"/>
            </a:lvl7pPr>
            <a:lvl8pPr marL="3023453" indent="0">
              <a:buNone/>
              <a:defRPr sz="1512"/>
            </a:lvl8pPr>
            <a:lvl9pPr marL="3455375" indent="0">
              <a:buNone/>
              <a:defRPr sz="151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853544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92034" y="1724652"/>
            <a:ext cx="4872207" cy="41121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56248" y="1724652"/>
            <a:ext cx="4872207" cy="41121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986704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4035" y="344930"/>
            <a:ext cx="9936421" cy="1252244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4045" y="1588181"/>
            <a:ext cx="4874206" cy="7783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68" b="1"/>
            </a:lvl1pPr>
            <a:lvl2pPr marL="431922" indent="0">
              <a:buNone/>
              <a:defRPr sz="1890" b="1"/>
            </a:lvl2pPr>
            <a:lvl3pPr marL="863844" indent="0">
              <a:buNone/>
              <a:defRPr sz="1701" b="1"/>
            </a:lvl3pPr>
            <a:lvl4pPr marL="1295766" indent="0">
              <a:buNone/>
              <a:defRPr sz="1512" b="1"/>
            </a:lvl4pPr>
            <a:lvl5pPr marL="1727687" indent="0">
              <a:buNone/>
              <a:defRPr sz="1512" b="1"/>
            </a:lvl5pPr>
            <a:lvl6pPr marL="2159610" indent="0">
              <a:buNone/>
              <a:defRPr sz="1512" b="1"/>
            </a:lvl6pPr>
            <a:lvl7pPr marL="2591531" indent="0">
              <a:buNone/>
              <a:defRPr sz="1512" b="1"/>
            </a:lvl7pPr>
            <a:lvl8pPr marL="3023453" indent="0">
              <a:buNone/>
              <a:defRPr sz="1512" b="1"/>
            </a:lvl8pPr>
            <a:lvl9pPr marL="3455375" indent="0">
              <a:buNone/>
              <a:defRPr sz="151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94045" y="2366516"/>
            <a:ext cx="4874206" cy="3482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32247" y="1588181"/>
            <a:ext cx="4898208" cy="7783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68" b="1"/>
            </a:lvl1pPr>
            <a:lvl2pPr marL="431922" indent="0">
              <a:buNone/>
              <a:defRPr sz="1890" b="1"/>
            </a:lvl2pPr>
            <a:lvl3pPr marL="863844" indent="0">
              <a:buNone/>
              <a:defRPr sz="1701" b="1"/>
            </a:lvl3pPr>
            <a:lvl4pPr marL="1295766" indent="0">
              <a:buNone/>
              <a:defRPr sz="1512" b="1"/>
            </a:lvl4pPr>
            <a:lvl5pPr marL="1727687" indent="0">
              <a:buNone/>
              <a:defRPr sz="1512" b="1"/>
            </a:lvl5pPr>
            <a:lvl6pPr marL="2159610" indent="0">
              <a:buNone/>
              <a:defRPr sz="1512" b="1"/>
            </a:lvl6pPr>
            <a:lvl7pPr marL="2591531" indent="0">
              <a:buNone/>
              <a:defRPr sz="1512" b="1"/>
            </a:lvl7pPr>
            <a:lvl8pPr marL="3023453" indent="0">
              <a:buNone/>
              <a:defRPr sz="1512" b="1"/>
            </a:lvl8pPr>
            <a:lvl9pPr marL="3455375" indent="0">
              <a:buNone/>
              <a:defRPr sz="151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32247" y="2366516"/>
            <a:ext cx="4898208" cy="3482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990374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6200667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78580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4047" y="431915"/>
            <a:ext cx="3716157" cy="1511691"/>
          </a:xfrm>
        </p:spPr>
        <p:txBody>
          <a:bodyPr anchor="b"/>
          <a:lstStyle>
            <a:lvl1pPr>
              <a:defRPr sz="3023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8208" y="932810"/>
            <a:ext cx="5832247" cy="4605558"/>
          </a:xfrm>
          <a:prstGeom prst="rect">
            <a:avLst/>
          </a:prstGeom>
        </p:spPr>
        <p:txBody>
          <a:bodyPr/>
          <a:lstStyle>
            <a:lvl1pPr>
              <a:defRPr sz="3023"/>
            </a:lvl1pPr>
            <a:lvl2pPr>
              <a:defRPr sz="2645"/>
            </a:lvl2pPr>
            <a:lvl3pPr>
              <a:defRPr sz="2268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4047" y="1943606"/>
            <a:ext cx="3716157" cy="3602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12"/>
            </a:lvl1pPr>
            <a:lvl2pPr marL="431922" indent="0">
              <a:buNone/>
              <a:defRPr sz="1323"/>
            </a:lvl2pPr>
            <a:lvl3pPr marL="863844" indent="0">
              <a:buNone/>
              <a:defRPr sz="1134"/>
            </a:lvl3pPr>
            <a:lvl4pPr marL="1295766" indent="0">
              <a:buNone/>
              <a:defRPr sz="945"/>
            </a:lvl4pPr>
            <a:lvl5pPr marL="1727687" indent="0">
              <a:buNone/>
              <a:defRPr sz="945"/>
            </a:lvl5pPr>
            <a:lvl6pPr marL="2159610" indent="0">
              <a:buNone/>
              <a:defRPr sz="945"/>
            </a:lvl6pPr>
            <a:lvl7pPr marL="2591531" indent="0">
              <a:buNone/>
              <a:defRPr sz="945"/>
            </a:lvl7pPr>
            <a:lvl8pPr marL="3023453" indent="0">
              <a:buNone/>
              <a:defRPr sz="945"/>
            </a:lvl8pPr>
            <a:lvl9pPr marL="3455375" indent="0">
              <a:buNone/>
              <a:defRPr sz="94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798730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4047" y="431915"/>
            <a:ext cx="3716157" cy="1511691"/>
          </a:xfrm>
        </p:spPr>
        <p:txBody>
          <a:bodyPr anchor="b"/>
          <a:lstStyle>
            <a:lvl1pPr>
              <a:defRPr sz="3023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898208" y="932810"/>
            <a:ext cx="5832247" cy="46055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23"/>
            </a:lvl1pPr>
            <a:lvl2pPr marL="431922" indent="0">
              <a:buNone/>
              <a:defRPr sz="2645"/>
            </a:lvl2pPr>
            <a:lvl3pPr marL="863844" indent="0">
              <a:buNone/>
              <a:defRPr sz="2268"/>
            </a:lvl3pPr>
            <a:lvl4pPr marL="1295766" indent="0">
              <a:buNone/>
              <a:defRPr sz="1890"/>
            </a:lvl4pPr>
            <a:lvl5pPr marL="1727687" indent="0">
              <a:buNone/>
              <a:defRPr sz="1890"/>
            </a:lvl5pPr>
            <a:lvl6pPr marL="2159610" indent="0">
              <a:buNone/>
              <a:defRPr sz="1890"/>
            </a:lvl6pPr>
            <a:lvl7pPr marL="2591531" indent="0">
              <a:buNone/>
              <a:defRPr sz="1890"/>
            </a:lvl7pPr>
            <a:lvl8pPr marL="3023453" indent="0">
              <a:buNone/>
              <a:defRPr sz="1890"/>
            </a:lvl8pPr>
            <a:lvl9pPr marL="3455375" indent="0">
              <a:buNone/>
              <a:defRPr sz="189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4047" y="1943606"/>
            <a:ext cx="3716157" cy="3602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12"/>
            </a:lvl1pPr>
            <a:lvl2pPr marL="431922" indent="0">
              <a:buNone/>
              <a:defRPr sz="1323"/>
            </a:lvl2pPr>
            <a:lvl3pPr marL="863844" indent="0">
              <a:buNone/>
              <a:defRPr sz="1134"/>
            </a:lvl3pPr>
            <a:lvl4pPr marL="1295766" indent="0">
              <a:buNone/>
              <a:defRPr sz="945"/>
            </a:lvl4pPr>
            <a:lvl5pPr marL="1727687" indent="0">
              <a:buNone/>
              <a:defRPr sz="945"/>
            </a:lvl5pPr>
            <a:lvl6pPr marL="2159610" indent="0">
              <a:buNone/>
              <a:defRPr sz="945"/>
            </a:lvl6pPr>
            <a:lvl7pPr marL="2591531" indent="0">
              <a:buNone/>
              <a:defRPr sz="945"/>
            </a:lvl7pPr>
            <a:lvl8pPr marL="3023453" indent="0">
              <a:buNone/>
              <a:defRPr sz="945"/>
            </a:lvl8pPr>
            <a:lvl9pPr marL="3455375" indent="0">
              <a:buNone/>
              <a:defRPr sz="94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83618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92035" y="1724652"/>
            <a:ext cx="9936421" cy="411215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908995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244353" y="0"/>
            <a:ext cx="2484105" cy="583680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92044" y="0"/>
            <a:ext cx="7260308" cy="583680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69265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642" y="344489"/>
            <a:ext cx="9936381" cy="12525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3641" y="1589088"/>
            <a:ext cx="4872954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93641" y="2366963"/>
            <a:ext cx="4872954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31672" y="1589088"/>
            <a:ext cx="4898350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31672" y="2366963"/>
            <a:ext cx="4898350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836283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 userDrawn="1"/>
        </p:nvSpPr>
        <p:spPr bwMode="auto">
          <a:xfrm rot="5400000">
            <a:off x="4139450" y="-4139449"/>
            <a:ext cx="3241588" cy="1152048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8640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701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5739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2035" y="1724652"/>
            <a:ext cx="9936421" cy="41121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653047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6035" y="1615174"/>
            <a:ext cx="9936421" cy="2696448"/>
          </a:xfrm>
        </p:spPr>
        <p:txBody>
          <a:bodyPr anchor="b"/>
          <a:lstStyle>
            <a:lvl1pPr>
              <a:defRPr sz="5668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6035" y="4337118"/>
            <a:ext cx="9936421" cy="14172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68"/>
            </a:lvl1pPr>
            <a:lvl2pPr marL="431922" indent="0">
              <a:buNone/>
              <a:defRPr sz="1890"/>
            </a:lvl2pPr>
            <a:lvl3pPr marL="863844" indent="0">
              <a:buNone/>
              <a:defRPr sz="1701"/>
            </a:lvl3pPr>
            <a:lvl4pPr marL="1295766" indent="0">
              <a:buNone/>
              <a:defRPr sz="1512"/>
            </a:lvl4pPr>
            <a:lvl5pPr marL="1727687" indent="0">
              <a:buNone/>
              <a:defRPr sz="1512"/>
            </a:lvl5pPr>
            <a:lvl6pPr marL="2159610" indent="0">
              <a:buNone/>
              <a:defRPr sz="1512"/>
            </a:lvl6pPr>
            <a:lvl7pPr marL="2591531" indent="0">
              <a:buNone/>
              <a:defRPr sz="1512"/>
            </a:lvl7pPr>
            <a:lvl8pPr marL="3023453" indent="0">
              <a:buNone/>
              <a:defRPr sz="1512"/>
            </a:lvl8pPr>
            <a:lvl9pPr marL="3455375" indent="0">
              <a:buNone/>
              <a:defRPr sz="151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555081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92034" y="1724652"/>
            <a:ext cx="4872207" cy="41121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56248" y="1724652"/>
            <a:ext cx="4872207" cy="41121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038369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4035" y="344930"/>
            <a:ext cx="9936421" cy="1252244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4045" y="1588181"/>
            <a:ext cx="4874206" cy="7783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68" b="1"/>
            </a:lvl1pPr>
            <a:lvl2pPr marL="431922" indent="0">
              <a:buNone/>
              <a:defRPr sz="1890" b="1"/>
            </a:lvl2pPr>
            <a:lvl3pPr marL="863844" indent="0">
              <a:buNone/>
              <a:defRPr sz="1701" b="1"/>
            </a:lvl3pPr>
            <a:lvl4pPr marL="1295766" indent="0">
              <a:buNone/>
              <a:defRPr sz="1512" b="1"/>
            </a:lvl4pPr>
            <a:lvl5pPr marL="1727687" indent="0">
              <a:buNone/>
              <a:defRPr sz="1512" b="1"/>
            </a:lvl5pPr>
            <a:lvl6pPr marL="2159610" indent="0">
              <a:buNone/>
              <a:defRPr sz="1512" b="1"/>
            </a:lvl6pPr>
            <a:lvl7pPr marL="2591531" indent="0">
              <a:buNone/>
              <a:defRPr sz="1512" b="1"/>
            </a:lvl7pPr>
            <a:lvl8pPr marL="3023453" indent="0">
              <a:buNone/>
              <a:defRPr sz="1512" b="1"/>
            </a:lvl8pPr>
            <a:lvl9pPr marL="3455375" indent="0">
              <a:buNone/>
              <a:defRPr sz="151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94045" y="2366516"/>
            <a:ext cx="4874206" cy="3482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32247" y="1588181"/>
            <a:ext cx="4898208" cy="7783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68" b="1"/>
            </a:lvl1pPr>
            <a:lvl2pPr marL="431922" indent="0">
              <a:buNone/>
              <a:defRPr sz="1890" b="1"/>
            </a:lvl2pPr>
            <a:lvl3pPr marL="863844" indent="0">
              <a:buNone/>
              <a:defRPr sz="1701" b="1"/>
            </a:lvl3pPr>
            <a:lvl4pPr marL="1295766" indent="0">
              <a:buNone/>
              <a:defRPr sz="1512" b="1"/>
            </a:lvl4pPr>
            <a:lvl5pPr marL="1727687" indent="0">
              <a:buNone/>
              <a:defRPr sz="1512" b="1"/>
            </a:lvl5pPr>
            <a:lvl6pPr marL="2159610" indent="0">
              <a:buNone/>
              <a:defRPr sz="1512" b="1"/>
            </a:lvl6pPr>
            <a:lvl7pPr marL="2591531" indent="0">
              <a:buNone/>
              <a:defRPr sz="1512" b="1"/>
            </a:lvl7pPr>
            <a:lvl8pPr marL="3023453" indent="0">
              <a:buNone/>
              <a:defRPr sz="1512" b="1"/>
            </a:lvl8pPr>
            <a:lvl9pPr marL="3455375" indent="0">
              <a:buNone/>
              <a:defRPr sz="151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32247" y="2366516"/>
            <a:ext cx="4898208" cy="3482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079657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1828279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81362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4047" y="431915"/>
            <a:ext cx="3716157" cy="1511691"/>
          </a:xfrm>
        </p:spPr>
        <p:txBody>
          <a:bodyPr anchor="b"/>
          <a:lstStyle>
            <a:lvl1pPr>
              <a:defRPr sz="3023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8208" y="932810"/>
            <a:ext cx="5832247" cy="4605558"/>
          </a:xfrm>
          <a:prstGeom prst="rect">
            <a:avLst/>
          </a:prstGeom>
        </p:spPr>
        <p:txBody>
          <a:bodyPr/>
          <a:lstStyle>
            <a:lvl1pPr>
              <a:defRPr sz="3023"/>
            </a:lvl1pPr>
            <a:lvl2pPr>
              <a:defRPr sz="2645"/>
            </a:lvl2pPr>
            <a:lvl3pPr>
              <a:defRPr sz="2268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4047" y="1943606"/>
            <a:ext cx="3716157" cy="3602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12"/>
            </a:lvl1pPr>
            <a:lvl2pPr marL="431922" indent="0">
              <a:buNone/>
              <a:defRPr sz="1323"/>
            </a:lvl2pPr>
            <a:lvl3pPr marL="863844" indent="0">
              <a:buNone/>
              <a:defRPr sz="1134"/>
            </a:lvl3pPr>
            <a:lvl4pPr marL="1295766" indent="0">
              <a:buNone/>
              <a:defRPr sz="945"/>
            </a:lvl4pPr>
            <a:lvl5pPr marL="1727687" indent="0">
              <a:buNone/>
              <a:defRPr sz="945"/>
            </a:lvl5pPr>
            <a:lvl6pPr marL="2159610" indent="0">
              <a:buNone/>
              <a:defRPr sz="945"/>
            </a:lvl6pPr>
            <a:lvl7pPr marL="2591531" indent="0">
              <a:buNone/>
              <a:defRPr sz="945"/>
            </a:lvl7pPr>
            <a:lvl8pPr marL="3023453" indent="0">
              <a:buNone/>
              <a:defRPr sz="945"/>
            </a:lvl8pPr>
            <a:lvl9pPr marL="3455375" indent="0">
              <a:buNone/>
              <a:defRPr sz="94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6308346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4047" y="431915"/>
            <a:ext cx="3716157" cy="1511691"/>
          </a:xfrm>
        </p:spPr>
        <p:txBody>
          <a:bodyPr anchor="b"/>
          <a:lstStyle>
            <a:lvl1pPr>
              <a:defRPr sz="3023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898208" y="932810"/>
            <a:ext cx="5832247" cy="46055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23"/>
            </a:lvl1pPr>
            <a:lvl2pPr marL="431922" indent="0">
              <a:buNone/>
              <a:defRPr sz="2645"/>
            </a:lvl2pPr>
            <a:lvl3pPr marL="863844" indent="0">
              <a:buNone/>
              <a:defRPr sz="2268"/>
            </a:lvl3pPr>
            <a:lvl4pPr marL="1295766" indent="0">
              <a:buNone/>
              <a:defRPr sz="1890"/>
            </a:lvl4pPr>
            <a:lvl5pPr marL="1727687" indent="0">
              <a:buNone/>
              <a:defRPr sz="1890"/>
            </a:lvl5pPr>
            <a:lvl6pPr marL="2159610" indent="0">
              <a:buNone/>
              <a:defRPr sz="1890"/>
            </a:lvl6pPr>
            <a:lvl7pPr marL="2591531" indent="0">
              <a:buNone/>
              <a:defRPr sz="1890"/>
            </a:lvl7pPr>
            <a:lvl8pPr marL="3023453" indent="0">
              <a:buNone/>
              <a:defRPr sz="1890"/>
            </a:lvl8pPr>
            <a:lvl9pPr marL="3455375" indent="0">
              <a:buNone/>
              <a:defRPr sz="189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4047" y="1943606"/>
            <a:ext cx="3716157" cy="3602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12"/>
            </a:lvl1pPr>
            <a:lvl2pPr marL="431922" indent="0">
              <a:buNone/>
              <a:defRPr sz="1323"/>
            </a:lvl2pPr>
            <a:lvl3pPr marL="863844" indent="0">
              <a:buNone/>
              <a:defRPr sz="1134"/>
            </a:lvl3pPr>
            <a:lvl4pPr marL="1295766" indent="0">
              <a:buNone/>
              <a:defRPr sz="945"/>
            </a:lvl4pPr>
            <a:lvl5pPr marL="1727687" indent="0">
              <a:buNone/>
              <a:defRPr sz="945"/>
            </a:lvl5pPr>
            <a:lvl6pPr marL="2159610" indent="0">
              <a:buNone/>
              <a:defRPr sz="945"/>
            </a:lvl6pPr>
            <a:lvl7pPr marL="2591531" indent="0">
              <a:buNone/>
              <a:defRPr sz="945"/>
            </a:lvl7pPr>
            <a:lvl8pPr marL="3023453" indent="0">
              <a:buNone/>
              <a:defRPr sz="945"/>
            </a:lvl8pPr>
            <a:lvl9pPr marL="3455375" indent="0">
              <a:buNone/>
              <a:defRPr sz="94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4106774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92035" y="1724652"/>
            <a:ext cx="9936421" cy="411215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75057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959756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244353" y="0"/>
            <a:ext cx="2484105" cy="583680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92044" y="0"/>
            <a:ext cx="7260308" cy="583680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9614729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 userDrawn="1"/>
        </p:nvSpPr>
        <p:spPr bwMode="auto">
          <a:xfrm rot="5400000">
            <a:off x="4139825" y="-4139825"/>
            <a:ext cx="3240838" cy="1152048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86384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701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11168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2035" y="1724652"/>
            <a:ext cx="9936421" cy="41121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4245425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6035" y="1615175"/>
            <a:ext cx="9936421" cy="2696448"/>
          </a:xfrm>
        </p:spPr>
        <p:txBody>
          <a:bodyPr anchor="b"/>
          <a:lstStyle>
            <a:lvl1pPr>
              <a:defRPr sz="5668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6035" y="4337118"/>
            <a:ext cx="9936421" cy="14172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68"/>
            </a:lvl1pPr>
            <a:lvl2pPr marL="431836" indent="0">
              <a:buNone/>
              <a:defRPr sz="1890"/>
            </a:lvl2pPr>
            <a:lvl3pPr marL="863671" indent="0">
              <a:buNone/>
              <a:defRPr sz="1701"/>
            </a:lvl3pPr>
            <a:lvl4pPr marL="1295507" indent="0">
              <a:buNone/>
              <a:defRPr sz="1512"/>
            </a:lvl4pPr>
            <a:lvl5pPr marL="1727341" indent="0">
              <a:buNone/>
              <a:defRPr sz="1512"/>
            </a:lvl5pPr>
            <a:lvl6pPr marL="2159178" indent="0">
              <a:buNone/>
              <a:defRPr sz="1512"/>
            </a:lvl6pPr>
            <a:lvl7pPr marL="2591012" indent="0">
              <a:buNone/>
              <a:defRPr sz="1512"/>
            </a:lvl7pPr>
            <a:lvl8pPr marL="3022848" indent="0">
              <a:buNone/>
              <a:defRPr sz="1512"/>
            </a:lvl8pPr>
            <a:lvl9pPr marL="3454684" indent="0">
              <a:buNone/>
              <a:defRPr sz="151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8527137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92034" y="1724652"/>
            <a:ext cx="4872207" cy="41121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56248" y="1724652"/>
            <a:ext cx="4872207" cy="41121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4981906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4035" y="344930"/>
            <a:ext cx="9936421" cy="1252244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4049" y="1588182"/>
            <a:ext cx="4874206" cy="7783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68" b="1"/>
            </a:lvl1pPr>
            <a:lvl2pPr marL="431836" indent="0">
              <a:buNone/>
              <a:defRPr sz="1890" b="1"/>
            </a:lvl2pPr>
            <a:lvl3pPr marL="863671" indent="0">
              <a:buNone/>
              <a:defRPr sz="1701" b="1"/>
            </a:lvl3pPr>
            <a:lvl4pPr marL="1295507" indent="0">
              <a:buNone/>
              <a:defRPr sz="1512" b="1"/>
            </a:lvl4pPr>
            <a:lvl5pPr marL="1727341" indent="0">
              <a:buNone/>
              <a:defRPr sz="1512" b="1"/>
            </a:lvl5pPr>
            <a:lvl6pPr marL="2159178" indent="0">
              <a:buNone/>
              <a:defRPr sz="1512" b="1"/>
            </a:lvl6pPr>
            <a:lvl7pPr marL="2591012" indent="0">
              <a:buNone/>
              <a:defRPr sz="1512" b="1"/>
            </a:lvl7pPr>
            <a:lvl8pPr marL="3022848" indent="0">
              <a:buNone/>
              <a:defRPr sz="1512" b="1"/>
            </a:lvl8pPr>
            <a:lvl9pPr marL="3454684" indent="0">
              <a:buNone/>
              <a:defRPr sz="151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94049" y="2366516"/>
            <a:ext cx="4874206" cy="3482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32247" y="1588182"/>
            <a:ext cx="4898208" cy="7783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68" b="1"/>
            </a:lvl1pPr>
            <a:lvl2pPr marL="431836" indent="0">
              <a:buNone/>
              <a:defRPr sz="1890" b="1"/>
            </a:lvl2pPr>
            <a:lvl3pPr marL="863671" indent="0">
              <a:buNone/>
              <a:defRPr sz="1701" b="1"/>
            </a:lvl3pPr>
            <a:lvl4pPr marL="1295507" indent="0">
              <a:buNone/>
              <a:defRPr sz="1512" b="1"/>
            </a:lvl4pPr>
            <a:lvl5pPr marL="1727341" indent="0">
              <a:buNone/>
              <a:defRPr sz="1512" b="1"/>
            </a:lvl5pPr>
            <a:lvl6pPr marL="2159178" indent="0">
              <a:buNone/>
              <a:defRPr sz="1512" b="1"/>
            </a:lvl6pPr>
            <a:lvl7pPr marL="2591012" indent="0">
              <a:buNone/>
              <a:defRPr sz="1512" b="1"/>
            </a:lvl7pPr>
            <a:lvl8pPr marL="3022848" indent="0">
              <a:buNone/>
              <a:defRPr sz="1512" b="1"/>
            </a:lvl8pPr>
            <a:lvl9pPr marL="3454684" indent="0">
              <a:buNone/>
              <a:defRPr sz="151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32247" y="2366516"/>
            <a:ext cx="4898208" cy="3482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1168684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9495163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70943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4049" y="431915"/>
            <a:ext cx="3716157" cy="1511691"/>
          </a:xfrm>
        </p:spPr>
        <p:txBody>
          <a:bodyPr anchor="b"/>
          <a:lstStyle>
            <a:lvl1pPr>
              <a:defRPr sz="3022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8208" y="932810"/>
            <a:ext cx="5832247" cy="4605558"/>
          </a:xfrm>
          <a:prstGeom prst="rect">
            <a:avLst/>
          </a:prstGeom>
        </p:spPr>
        <p:txBody>
          <a:bodyPr/>
          <a:lstStyle>
            <a:lvl1pPr>
              <a:defRPr sz="3022"/>
            </a:lvl1pPr>
            <a:lvl2pPr>
              <a:defRPr sz="2644"/>
            </a:lvl2pPr>
            <a:lvl3pPr>
              <a:defRPr sz="2268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4049" y="1943606"/>
            <a:ext cx="3716157" cy="3602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12"/>
            </a:lvl1pPr>
            <a:lvl2pPr marL="431836" indent="0">
              <a:buNone/>
              <a:defRPr sz="1323"/>
            </a:lvl2pPr>
            <a:lvl3pPr marL="863671" indent="0">
              <a:buNone/>
              <a:defRPr sz="1134"/>
            </a:lvl3pPr>
            <a:lvl4pPr marL="1295507" indent="0">
              <a:buNone/>
              <a:defRPr sz="945"/>
            </a:lvl4pPr>
            <a:lvl5pPr marL="1727341" indent="0">
              <a:buNone/>
              <a:defRPr sz="945"/>
            </a:lvl5pPr>
            <a:lvl6pPr marL="2159178" indent="0">
              <a:buNone/>
              <a:defRPr sz="945"/>
            </a:lvl6pPr>
            <a:lvl7pPr marL="2591012" indent="0">
              <a:buNone/>
              <a:defRPr sz="945"/>
            </a:lvl7pPr>
            <a:lvl8pPr marL="3022848" indent="0">
              <a:buNone/>
              <a:defRPr sz="945"/>
            </a:lvl8pPr>
            <a:lvl9pPr marL="3454684" indent="0">
              <a:buNone/>
              <a:defRPr sz="94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1668748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4049" y="431915"/>
            <a:ext cx="3716157" cy="1511691"/>
          </a:xfrm>
        </p:spPr>
        <p:txBody>
          <a:bodyPr anchor="b"/>
          <a:lstStyle>
            <a:lvl1pPr>
              <a:defRPr sz="3022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898208" y="932810"/>
            <a:ext cx="5832247" cy="46055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22"/>
            </a:lvl1pPr>
            <a:lvl2pPr marL="431836" indent="0">
              <a:buNone/>
              <a:defRPr sz="2644"/>
            </a:lvl2pPr>
            <a:lvl3pPr marL="863671" indent="0">
              <a:buNone/>
              <a:defRPr sz="2268"/>
            </a:lvl3pPr>
            <a:lvl4pPr marL="1295507" indent="0">
              <a:buNone/>
              <a:defRPr sz="1890"/>
            </a:lvl4pPr>
            <a:lvl5pPr marL="1727341" indent="0">
              <a:buNone/>
              <a:defRPr sz="1890"/>
            </a:lvl5pPr>
            <a:lvl6pPr marL="2159178" indent="0">
              <a:buNone/>
              <a:defRPr sz="1890"/>
            </a:lvl6pPr>
            <a:lvl7pPr marL="2591012" indent="0">
              <a:buNone/>
              <a:defRPr sz="1890"/>
            </a:lvl7pPr>
            <a:lvl8pPr marL="3022848" indent="0">
              <a:buNone/>
              <a:defRPr sz="1890"/>
            </a:lvl8pPr>
            <a:lvl9pPr marL="3454684" indent="0">
              <a:buNone/>
              <a:defRPr sz="189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4049" y="1943606"/>
            <a:ext cx="3716157" cy="3602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12"/>
            </a:lvl1pPr>
            <a:lvl2pPr marL="431836" indent="0">
              <a:buNone/>
              <a:defRPr sz="1323"/>
            </a:lvl2pPr>
            <a:lvl3pPr marL="863671" indent="0">
              <a:buNone/>
              <a:defRPr sz="1134"/>
            </a:lvl3pPr>
            <a:lvl4pPr marL="1295507" indent="0">
              <a:buNone/>
              <a:defRPr sz="945"/>
            </a:lvl4pPr>
            <a:lvl5pPr marL="1727341" indent="0">
              <a:buNone/>
              <a:defRPr sz="945"/>
            </a:lvl5pPr>
            <a:lvl6pPr marL="2159178" indent="0">
              <a:buNone/>
              <a:defRPr sz="945"/>
            </a:lvl6pPr>
            <a:lvl7pPr marL="2591012" indent="0">
              <a:buNone/>
              <a:defRPr sz="945"/>
            </a:lvl7pPr>
            <a:lvl8pPr marL="3022848" indent="0">
              <a:buNone/>
              <a:defRPr sz="945"/>
            </a:lvl8pPr>
            <a:lvl9pPr marL="3454684" indent="0">
              <a:buNone/>
              <a:defRPr sz="94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9921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498200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92035" y="1724652"/>
            <a:ext cx="9936421" cy="411215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1174549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244353" y="0"/>
            <a:ext cx="2484105" cy="583680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92047" y="0"/>
            <a:ext cx="7260308" cy="583680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5296138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0061" y="1060529"/>
            <a:ext cx="8640366" cy="2256061"/>
          </a:xfrm>
        </p:spPr>
        <p:txBody>
          <a:bodyPr anchor="b"/>
          <a:lstStyle>
            <a:lvl1pPr algn="ctr">
              <a:defRPr sz="566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061" y="3403592"/>
            <a:ext cx="8640366" cy="1564542"/>
          </a:xfrm>
        </p:spPr>
        <p:txBody>
          <a:bodyPr/>
          <a:lstStyle>
            <a:lvl1pPr marL="0" indent="0" algn="ctr">
              <a:buNone/>
              <a:defRPr sz="2268"/>
            </a:lvl1pPr>
            <a:lvl2pPr marL="432008" indent="0" algn="ctr">
              <a:buNone/>
              <a:defRPr sz="1890"/>
            </a:lvl2pPr>
            <a:lvl3pPr marL="864017" indent="0" algn="ctr">
              <a:buNone/>
              <a:defRPr sz="1701"/>
            </a:lvl3pPr>
            <a:lvl4pPr marL="1296025" indent="0" algn="ctr">
              <a:buNone/>
              <a:defRPr sz="1512"/>
            </a:lvl4pPr>
            <a:lvl5pPr marL="1728033" indent="0" algn="ctr">
              <a:buNone/>
              <a:defRPr sz="1512"/>
            </a:lvl5pPr>
            <a:lvl6pPr marL="2160041" indent="0" algn="ctr">
              <a:buNone/>
              <a:defRPr sz="1512"/>
            </a:lvl6pPr>
            <a:lvl7pPr marL="2592050" indent="0" algn="ctr">
              <a:buNone/>
              <a:defRPr sz="1512"/>
            </a:lvl7pPr>
            <a:lvl8pPr marL="3024058" indent="0" algn="ctr">
              <a:buNone/>
              <a:defRPr sz="1512"/>
            </a:lvl8pPr>
            <a:lvl9pPr marL="3456066" indent="0" algn="ctr">
              <a:buNone/>
              <a:defRPr sz="1512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94302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45357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033" y="1615545"/>
            <a:ext cx="9936421" cy="2695572"/>
          </a:xfrm>
        </p:spPr>
        <p:txBody>
          <a:bodyPr anchor="b"/>
          <a:lstStyle>
            <a:lvl1pPr>
              <a:defRPr sz="566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6033" y="4336618"/>
            <a:ext cx="9936421" cy="1417538"/>
          </a:xfrm>
        </p:spPr>
        <p:txBody>
          <a:bodyPr/>
          <a:lstStyle>
            <a:lvl1pPr marL="0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EBFB713-94D3-F6F7-74DA-94C76F91638C}"/>
              </a:ext>
            </a:extLst>
          </p:cNvPr>
          <p:cNvSpPr/>
          <p:nvPr userDrawn="1"/>
        </p:nvSpPr>
        <p:spPr>
          <a:xfrm>
            <a:off x="47328" y="0"/>
            <a:ext cx="45719" cy="64800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1001516B-999C-8E99-7D02-5B7894A33D57}"/>
              </a:ext>
            </a:extLst>
          </p:cNvPr>
          <p:cNvCxnSpPr>
            <a:cxnSpLocks/>
          </p:cNvCxnSpPr>
          <p:nvPr userDrawn="1"/>
        </p:nvCxnSpPr>
        <p:spPr>
          <a:xfrm>
            <a:off x="22105" y="0"/>
            <a:ext cx="0" cy="6480000"/>
          </a:xfrm>
          <a:prstGeom prst="line">
            <a:avLst/>
          </a:prstGeom>
          <a:ln w="15875" cap="sq">
            <a:solidFill>
              <a:srgbClr val="FC6E5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263257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034" y="1725046"/>
            <a:ext cx="4896207" cy="41116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32247" y="1725046"/>
            <a:ext cx="4896207" cy="41116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8F6C3DC-B0A3-0E37-28D6-1AB337EC1132}"/>
              </a:ext>
            </a:extLst>
          </p:cNvPr>
          <p:cNvSpPr/>
          <p:nvPr userDrawn="1"/>
        </p:nvSpPr>
        <p:spPr>
          <a:xfrm>
            <a:off x="47328" y="0"/>
            <a:ext cx="45719" cy="64800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4AF0337A-C734-10C0-76B7-2BF51531CE5B}"/>
              </a:ext>
            </a:extLst>
          </p:cNvPr>
          <p:cNvCxnSpPr>
            <a:cxnSpLocks/>
          </p:cNvCxnSpPr>
          <p:nvPr userDrawn="1"/>
        </p:nvCxnSpPr>
        <p:spPr>
          <a:xfrm>
            <a:off x="22105" y="0"/>
            <a:ext cx="0" cy="6480000"/>
          </a:xfrm>
          <a:prstGeom prst="line">
            <a:avLst/>
          </a:prstGeom>
          <a:ln w="15875" cap="sq">
            <a:solidFill>
              <a:srgbClr val="FC6E5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97360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534" y="345010"/>
            <a:ext cx="9936421" cy="125253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3535" y="1588543"/>
            <a:ext cx="4873706" cy="778521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3535" y="2367064"/>
            <a:ext cx="4873706" cy="348159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32247" y="1588543"/>
            <a:ext cx="4897708" cy="778521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32247" y="2367064"/>
            <a:ext cx="4897708" cy="348159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88EF6D0-1F59-48A8-01D0-CB0BE04860F9}"/>
              </a:ext>
            </a:extLst>
          </p:cNvPr>
          <p:cNvSpPr/>
          <p:nvPr userDrawn="1"/>
        </p:nvSpPr>
        <p:spPr>
          <a:xfrm>
            <a:off x="47328" y="0"/>
            <a:ext cx="45719" cy="64800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F50D5FD3-B60B-35CF-E2ED-F2F2F34203EB}"/>
              </a:ext>
            </a:extLst>
          </p:cNvPr>
          <p:cNvCxnSpPr>
            <a:cxnSpLocks/>
          </p:cNvCxnSpPr>
          <p:nvPr userDrawn="1"/>
        </p:nvCxnSpPr>
        <p:spPr>
          <a:xfrm>
            <a:off x="22105" y="0"/>
            <a:ext cx="0" cy="6480000"/>
          </a:xfrm>
          <a:prstGeom prst="line">
            <a:avLst/>
          </a:prstGeom>
          <a:ln w="15875" cap="sq">
            <a:solidFill>
              <a:srgbClr val="FC6E5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532990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F6383FC-06A0-9F79-E7A4-5FC9AEF5ED73}"/>
              </a:ext>
            </a:extLst>
          </p:cNvPr>
          <p:cNvSpPr/>
          <p:nvPr userDrawn="1"/>
        </p:nvSpPr>
        <p:spPr>
          <a:xfrm>
            <a:off x="47328" y="0"/>
            <a:ext cx="45719" cy="64800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8DBB3853-8B9D-8A5F-0C9E-3C4088E8E611}"/>
              </a:ext>
            </a:extLst>
          </p:cNvPr>
          <p:cNvCxnSpPr>
            <a:cxnSpLocks/>
          </p:cNvCxnSpPr>
          <p:nvPr userDrawn="1"/>
        </p:nvCxnSpPr>
        <p:spPr>
          <a:xfrm>
            <a:off x="22105" y="0"/>
            <a:ext cx="0" cy="6480000"/>
          </a:xfrm>
          <a:prstGeom prst="line">
            <a:avLst/>
          </a:prstGeom>
          <a:ln w="15875" cap="sq">
            <a:solidFill>
              <a:srgbClr val="FC6E5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91979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5426F75-94F8-1D43-252E-24BA97E2E884}"/>
              </a:ext>
            </a:extLst>
          </p:cNvPr>
          <p:cNvSpPr/>
          <p:nvPr userDrawn="1"/>
        </p:nvSpPr>
        <p:spPr>
          <a:xfrm>
            <a:off x="47328" y="0"/>
            <a:ext cx="45719" cy="64800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F4BD5F40-9B24-489E-9689-4BE610BE00B5}"/>
              </a:ext>
            </a:extLst>
          </p:cNvPr>
          <p:cNvCxnSpPr>
            <a:cxnSpLocks/>
          </p:cNvCxnSpPr>
          <p:nvPr userDrawn="1"/>
        </p:nvCxnSpPr>
        <p:spPr>
          <a:xfrm>
            <a:off x="22105" y="0"/>
            <a:ext cx="0" cy="6480000"/>
          </a:xfrm>
          <a:prstGeom prst="line">
            <a:avLst/>
          </a:prstGeom>
          <a:ln w="15875" cap="sq">
            <a:solidFill>
              <a:srgbClr val="FC6E5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80785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535" y="432012"/>
            <a:ext cx="3715657" cy="1512041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7708" y="933026"/>
            <a:ext cx="5832247" cy="4605124"/>
          </a:xfrm>
        </p:spPr>
        <p:txBody>
          <a:bodyPr/>
          <a:lstStyle>
            <a:lvl1pPr>
              <a:defRPr sz="3024"/>
            </a:lvl1pPr>
            <a:lvl2pPr>
              <a:defRPr sz="2646"/>
            </a:lvl2pPr>
            <a:lvl3pPr>
              <a:defRPr sz="2268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3535" y="1944052"/>
            <a:ext cx="3715657" cy="3601598"/>
          </a:xfrm>
        </p:spPr>
        <p:txBody>
          <a:bodyPr/>
          <a:lstStyle>
            <a:lvl1pPr marL="0" indent="0">
              <a:buNone/>
              <a:defRPr sz="1512"/>
            </a:lvl1pPr>
            <a:lvl2pPr marL="432008" indent="0">
              <a:buNone/>
              <a:defRPr sz="1323"/>
            </a:lvl2pPr>
            <a:lvl3pPr marL="864017" indent="0">
              <a:buNone/>
              <a:defRPr sz="1134"/>
            </a:lvl3pPr>
            <a:lvl4pPr marL="1296025" indent="0">
              <a:buNone/>
              <a:defRPr sz="945"/>
            </a:lvl4pPr>
            <a:lvl5pPr marL="1728033" indent="0">
              <a:buNone/>
              <a:defRPr sz="945"/>
            </a:lvl5pPr>
            <a:lvl6pPr marL="2160041" indent="0">
              <a:buNone/>
              <a:defRPr sz="945"/>
            </a:lvl6pPr>
            <a:lvl7pPr marL="2592050" indent="0">
              <a:buNone/>
              <a:defRPr sz="945"/>
            </a:lvl7pPr>
            <a:lvl8pPr marL="3024058" indent="0">
              <a:buNone/>
              <a:defRPr sz="945"/>
            </a:lvl8pPr>
            <a:lvl9pPr marL="3456066" indent="0">
              <a:buNone/>
              <a:defRPr sz="94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02337C7-3EF1-5BC1-C44D-3C1D170D2684}"/>
              </a:ext>
            </a:extLst>
          </p:cNvPr>
          <p:cNvSpPr/>
          <p:nvPr userDrawn="1"/>
        </p:nvSpPr>
        <p:spPr>
          <a:xfrm>
            <a:off x="47328" y="0"/>
            <a:ext cx="45719" cy="64800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0635C1C-EC6A-573B-4613-EC9263446222}"/>
              </a:ext>
            </a:extLst>
          </p:cNvPr>
          <p:cNvCxnSpPr>
            <a:cxnSpLocks/>
          </p:cNvCxnSpPr>
          <p:nvPr userDrawn="1"/>
        </p:nvCxnSpPr>
        <p:spPr>
          <a:xfrm>
            <a:off x="22105" y="0"/>
            <a:ext cx="0" cy="6480000"/>
          </a:xfrm>
          <a:prstGeom prst="line">
            <a:avLst/>
          </a:prstGeom>
          <a:ln w="15875" cap="sq">
            <a:solidFill>
              <a:srgbClr val="FC6E5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5536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641" y="431800"/>
            <a:ext cx="3715826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8352" y="933450"/>
            <a:ext cx="5831672" cy="4605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641" y="1944688"/>
            <a:ext cx="3715826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297362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535" y="432012"/>
            <a:ext cx="3715657" cy="1512041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97708" y="933026"/>
            <a:ext cx="5832247" cy="4605124"/>
          </a:xfrm>
        </p:spPr>
        <p:txBody>
          <a:bodyPr anchor="t"/>
          <a:lstStyle>
            <a:lvl1pPr marL="0" indent="0">
              <a:buNone/>
              <a:defRPr sz="3024"/>
            </a:lvl1pPr>
            <a:lvl2pPr marL="432008" indent="0">
              <a:buNone/>
              <a:defRPr sz="2646"/>
            </a:lvl2pPr>
            <a:lvl3pPr marL="864017" indent="0">
              <a:buNone/>
              <a:defRPr sz="2268"/>
            </a:lvl3pPr>
            <a:lvl4pPr marL="1296025" indent="0">
              <a:buNone/>
              <a:defRPr sz="1890"/>
            </a:lvl4pPr>
            <a:lvl5pPr marL="1728033" indent="0">
              <a:buNone/>
              <a:defRPr sz="1890"/>
            </a:lvl5pPr>
            <a:lvl6pPr marL="2160041" indent="0">
              <a:buNone/>
              <a:defRPr sz="1890"/>
            </a:lvl6pPr>
            <a:lvl7pPr marL="2592050" indent="0">
              <a:buNone/>
              <a:defRPr sz="1890"/>
            </a:lvl7pPr>
            <a:lvl8pPr marL="3024058" indent="0">
              <a:buNone/>
              <a:defRPr sz="1890"/>
            </a:lvl8pPr>
            <a:lvl9pPr marL="3456066" indent="0">
              <a:buNone/>
              <a:defRPr sz="189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3535" y="1944052"/>
            <a:ext cx="3715657" cy="3601598"/>
          </a:xfrm>
        </p:spPr>
        <p:txBody>
          <a:bodyPr/>
          <a:lstStyle>
            <a:lvl1pPr marL="0" indent="0">
              <a:buNone/>
              <a:defRPr sz="1512"/>
            </a:lvl1pPr>
            <a:lvl2pPr marL="432008" indent="0">
              <a:buNone/>
              <a:defRPr sz="1323"/>
            </a:lvl2pPr>
            <a:lvl3pPr marL="864017" indent="0">
              <a:buNone/>
              <a:defRPr sz="1134"/>
            </a:lvl3pPr>
            <a:lvl4pPr marL="1296025" indent="0">
              <a:buNone/>
              <a:defRPr sz="945"/>
            </a:lvl4pPr>
            <a:lvl5pPr marL="1728033" indent="0">
              <a:buNone/>
              <a:defRPr sz="945"/>
            </a:lvl5pPr>
            <a:lvl6pPr marL="2160041" indent="0">
              <a:buNone/>
              <a:defRPr sz="945"/>
            </a:lvl6pPr>
            <a:lvl7pPr marL="2592050" indent="0">
              <a:buNone/>
              <a:defRPr sz="945"/>
            </a:lvl7pPr>
            <a:lvl8pPr marL="3024058" indent="0">
              <a:buNone/>
              <a:defRPr sz="945"/>
            </a:lvl8pPr>
            <a:lvl9pPr marL="3456066" indent="0">
              <a:buNone/>
              <a:defRPr sz="94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6248501-C2DB-34C4-7B03-3E90DDBAB82A}"/>
              </a:ext>
            </a:extLst>
          </p:cNvPr>
          <p:cNvSpPr/>
          <p:nvPr userDrawn="1"/>
        </p:nvSpPr>
        <p:spPr>
          <a:xfrm>
            <a:off x="47328" y="0"/>
            <a:ext cx="45719" cy="64800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9D4E09B8-EC17-19C0-8E8C-2F2F0CF16001}"/>
              </a:ext>
            </a:extLst>
          </p:cNvPr>
          <p:cNvCxnSpPr>
            <a:cxnSpLocks/>
          </p:cNvCxnSpPr>
          <p:nvPr userDrawn="1"/>
        </p:nvCxnSpPr>
        <p:spPr>
          <a:xfrm>
            <a:off x="22105" y="0"/>
            <a:ext cx="0" cy="6480000"/>
          </a:xfrm>
          <a:prstGeom prst="line">
            <a:avLst/>
          </a:prstGeom>
          <a:ln w="15875" cap="sq">
            <a:solidFill>
              <a:srgbClr val="FC6E5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236172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429450B-E7C5-4C90-ECA5-91D5EB637AD3}"/>
              </a:ext>
            </a:extLst>
          </p:cNvPr>
          <p:cNvSpPr/>
          <p:nvPr userDrawn="1"/>
        </p:nvSpPr>
        <p:spPr>
          <a:xfrm>
            <a:off x="47328" y="0"/>
            <a:ext cx="45719" cy="64800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C1D9141C-FEE8-19BF-B74D-CAA13857B8D2}"/>
              </a:ext>
            </a:extLst>
          </p:cNvPr>
          <p:cNvCxnSpPr>
            <a:cxnSpLocks/>
          </p:cNvCxnSpPr>
          <p:nvPr userDrawn="1"/>
        </p:nvCxnSpPr>
        <p:spPr>
          <a:xfrm>
            <a:off x="22105" y="0"/>
            <a:ext cx="0" cy="6480000"/>
          </a:xfrm>
          <a:prstGeom prst="line">
            <a:avLst/>
          </a:prstGeom>
          <a:ln w="15875" cap="sq">
            <a:solidFill>
              <a:srgbClr val="FC6E5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290644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44349" y="345009"/>
            <a:ext cx="2484105" cy="549164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2033" y="345009"/>
            <a:ext cx="7308310" cy="549164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6CBF06B-FC5C-AA80-FFBE-160D75013174}"/>
              </a:ext>
            </a:extLst>
          </p:cNvPr>
          <p:cNvSpPr/>
          <p:nvPr userDrawn="1"/>
        </p:nvSpPr>
        <p:spPr>
          <a:xfrm>
            <a:off x="47328" y="0"/>
            <a:ext cx="45719" cy="64800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B421CEAE-AF3A-E12D-A8AC-2C647D972A72}"/>
              </a:ext>
            </a:extLst>
          </p:cNvPr>
          <p:cNvCxnSpPr>
            <a:cxnSpLocks/>
          </p:cNvCxnSpPr>
          <p:nvPr userDrawn="1"/>
        </p:nvCxnSpPr>
        <p:spPr>
          <a:xfrm>
            <a:off x="22105" y="0"/>
            <a:ext cx="0" cy="6480000"/>
          </a:xfrm>
          <a:prstGeom prst="line">
            <a:avLst/>
          </a:prstGeom>
          <a:ln w="15875" cap="sq">
            <a:solidFill>
              <a:srgbClr val="FC6E5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0842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641" y="431800"/>
            <a:ext cx="3715826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898352" y="933450"/>
            <a:ext cx="5831672" cy="4605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641" y="1944688"/>
            <a:ext cx="3715826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80057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ags" Target="../tags/tag1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17" Type="http://schemas.openxmlformats.org/officeDocument/2006/relationships/oleObject" Target="../embeddings/oleObject2.bin"/><Relationship Id="rId2" Type="http://schemas.openxmlformats.org/officeDocument/2006/relationships/slideLayout" Target="../slideLayouts/slideLayout40.xml"/><Relationship Id="rId16" Type="http://schemas.openxmlformats.org/officeDocument/2006/relationships/image" Target="../media/image3.emf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tags" Target="../tags/tag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ags" Target="../tags/tag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17" Type="http://schemas.openxmlformats.org/officeDocument/2006/relationships/oleObject" Target="../embeddings/oleObject4.bin"/><Relationship Id="rId2" Type="http://schemas.openxmlformats.org/officeDocument/2006/relationships/slideLayout" Target="../slideLayouts/slideLayout51.xml"/><Relationship Id="rId16" Type="http://schemas.openxmlformats.org/officeDocument/2006/relationships/image" Target="../media/image3.emf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oleObject" Target="../embeddings/oleObject3.bin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tags" Target="../tags/tag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ags" Target="../tags/tag5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17" Type="http://schemas.openxmlformats.org/officeDocument/2006/relationships/oleObject" Target="../embeddings/oleObject6.bin"/><Relationship Id="rId2" Type="http://schemas.openxmlformats.org/officeDocument/2006/relationships/slideLayout" Target="../slideLayouts/slideLayout62.xml"/><Relationship Id="rId16" Type="http://schemas.openxmlformats.org/officeDocument/2006/relationships/image" Target="../media/image3.emf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oleObject" Target="../embeddings/oleObject5.bin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tags" Target="../tags/tag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1426" y="1606553"/>
            <a:ext cx="10933194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7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312671" y="107950"/>
            <a:ext cx="8891950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1028" name="Picture 16" descr="Layer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70" y="152400"/>
            <a:ext cx="155077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791" r:id="rId1"/>
    <p:sldLayoutId id="2147486792" r:id="rId2"/>
    <p:sldLayoutId id="2147486793" r:id="rId3"/>
    <p:sldLayoutId id="2147486794" r:id="rId4"/>
    <p:sldLayoutId id="2147486795" r:id="rId5"/>
    <p:sldLayoutId id="2147486796" r:id="rId6"/>
    <p:sldLayoutId id="2147486797" r:id="rId7"/>
    <p:sldLayoutId id="2147486798" r:id="rId8"/>
    <p:sldLayoutId id="2147486799" r:id="rId9"/>
    <p:sldLayoutId id="2147486800" r:id="rId10"/>
    <p:sldLayoutId id="2147486801" r:id="rId11"/>
    <p:sldLayoutId id="214748680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9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7338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588" indent="-230188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1426" y="1606553"/>
            <a:ext cx="10933194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2051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312671" y="107950"/>
            <a:ext cx="8891950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2052" name="Picture 16" descr="Layer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70" y="152400"/>
            <a:ext cx="155077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6" descr="Layer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70" y="152400"/>
            <a:ext cx="155077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9253850" y="0"/>
            <a:ext cx="2266638" cy="1735138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defRPr/>
            </a:pPr>
            <a:endParaRPr lang="en-US" altLang="ru-RU" sz="2400" b="0">
              <a:latin typeface="Times New Roman" pitchFamily="18" charset="0"/>
            </a:endParaRPr>
          </a:p>
          <a:p>
            <a:pPr algn="ctr" eaLnBrk="1" hangingPunct="1">
              <a:lnSpc>
                <a:spcPct val="150000"/>
              </a:lnSpc>
              <a:defRPr/>
            </a:pPr>
            <a:endParaRPr lang="en-US" altLang="ru-RU" sz="2400" b="0">
              <a:latin typeface="Times New Roman" pitchFamily="18" charset="0"/>
            </a:endParaRPr>
          </a:p>
          <a:p>
            <a:pPr algn="ctr" eaLnBrk="1" hangingPunct="1">
              <a:lnSpc>
                <a:spcPct val="150000"/>
              </a:lnSpc>
              <a:defRPr/>
            </a:pPr>
            <a:endParaRPr lang="ru-RU" altLang="ru-RU" sz="2400" b="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03" r:id="rId1"/>
    <p:sldLayoutId id="2147486804" r:id="rId2"/>
    <p:sldLayoutId id="2147486805" r:id="rId3"/>
    <p:sldLayoutId id="2147486806" r:id="rId4"/>
    <p:sldLayoutId id="2147486807" r:id="rId5"/>
    <p:sldLayoutId id="2147486808" r:id="rId6"/>
    <p:sldLayoutId id="2147486809" r:id="rId7"/>
    <p:sldLayoutId id="2147486810" r:id="rId8"/>
    <p:sldLayoutId id="2147486811" r:id="rId9"/>
    <p:sldLayoutId id="2147486812" r:id="rId10"/>
    <p:sldLayoutId id="2147486813" r:id="rId11"/>
    <p:sldLayoutId id="2147486814" r:id="rId12"/>
    <p:sldLayoutId id="2147486815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9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7338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588" indent="-230188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1426" y="1606553"/>
            <a:ext cx="10933194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2051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312671" y="107950"/>
            <a:ext cx="8891950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2052" name="Picture 16" descr="Layer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70" y="152400"/>
            <a:ext cx="155077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6" descr="Layer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70" y="152400"/>
            <a:ext cx="155077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9253850" y="0"/>
            <a:ext cx="2266638" cy="1735138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0353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817" r:id="rId1"/>
    <p:sldLayoutId id="2147486818" r:id="rId2"/>
    <p:sldLayoutId id="2147486819" r:id="rId3"/>
    <p:sldLayoutId id="2147486820" r:id="rId4"/>
    <p:sldLayoutId id="2147486821" r:id="rId5"/>
    <p:sldLayoutId id="2147486822" r:id="rId6"/>
    <p:sldLayoutId id="2147486823" r:id="rId7"/>
    <p:sldLayoutId id="2147486824" r:id="rId8"/>
    <p:sldLayoutId id="2147486825" r:id="rId9"/>
    <p:sldLayoutId id="2147486826" r:id="rId10"/>
    <p:sldLayoutId id="2147486827" r:id="rId11"/>
    <p:sldLayoutId id="2147486828" r:id="rId12"/>
    <p:sldLayoutId id="2147486829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9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7338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588" indent="-230188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0"/>
          <p:cNvSpPr>
            <a:spLocks noChangeArrowheads="1"/>
          </p:cNvSpPr>
          <p:nvPr userDrawn="1"/>
        </p:nvSpPr>
        <p:spPr bwMode="auto">
          <a:xfrm>
            <a:off x="3" y="3528088"/>
            <a:ext cx="171745" cy="3510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5022" tIns="44211" rIns="85022" bIns="44211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8640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701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2100" y="111006"/>
            <a:ext cx="7266308" cy="831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88420" name="Text Box 4"/>
          <p:cNvSpPr txBox="1">
            <a:spLocks noChangeArrowheads="1"/>
          </p:cNvSpPr>
          <p:nvPr userDrawn="1"/>
        </p:nvSpPr>
        <p:spPr bwMode="auto">
          <a:xfrm>
            <a:off x="10296439" y="5961166"/>
            <a:ext cx="868036" cy="328423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864017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D225A9-8F30-46A3-9660-45B4E62F5D71}" type="slidenum">
              <a:rPr kumimoji="0" lang="ru-RU" altLang="ru-RU" sz="1512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pPr marL="0" marR="0" lvl="0" indent="0" algn="r" defTabSz="864017" rtl="0" eaLnBrk="0" fontAlgn="base" latinLnBrk="0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512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sp>
        <p:nvSpPr>
          <p:cNvPr id="1031" name="Rectangle 36"/>
          <p:cNvSpPr>
            <a:spLocks noChangeArrowheads="1"/>
          </p:cNvSpPr>
          <p:nvPr userDrawn="1"/>
        </p:nvSpPr>
        <p:spPr bwMode="auto">
          <a:xfrm>
            <a:off x="3" y="3526590"/>
            <a:ext cx="171745" cy="35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5022" tIns="44211" rIns="85022" bIns="44211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8640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701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graphicFrame>
        <p:nvGraphicFramePr>
          <p:cNvPr id="18438" name="Object 39"/>
          <p:cNvGraphicFramePr>
            <a:graphicFrameLocks noChangeAspect="1"/>
          </p:cNvGraphicFramePr>
          <p:nvPr userDrawn="1">
            <p:custDataLst>
              <p:tags r:id="rId13"/>
            </p:custDataLst>
          </p:nvPr>
        </p:nvGraphicFramePr>
        <p:xfrm>
          <a:off x="2003" y="1503"/>
          <a:ext cx="2000" cy="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360" imgH="360" progId="">
                  <p:embed/>
                </p:oleObj>
              </mc:Choice>
              <mc:Fallback>
                <p:oleObj name="think-cell Slide" r:id="rId15" imgW="360" imgH="360" progId="">
                  <p:embed/>
                  <p:pic>
                    <p:nvPicPr>
                      <p:cNvPr id="18438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3" y="1503"/>
                        <a:ext cx="2000" cy="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9" name="Object 40"/>
          <p:cNvGraphicFramePr>
            <a:graphicFrameLocks noChangeAspect="1"/>
          </p:cNvGraphicFramePr>
          <p:nvPr userDrawn="1">
            <p:custDataLst>
              <p:tags r:id="rId14"/>
            </p:custDataLst>
          </p:nvPr>
        </p:nvGraphicFramePr>
        <p:xfrm>
          <a:off x="2003" y="1503"/>
          <a:ext cx="2000" cy="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7" imgW="360" imgH="360" progId="">
                  <p:embed/>
                </p:oleObj>
              </mc:Choice>
              <mc:Fallback>
                <p:oleObj name="think-cell Slide" r:id="rId17" imgW="360" imgH="360" progId="">
                  <p:embed/>
                  <p:pic>
                    <p:nvPicPr>
                      <p:cNvPr id="18439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3" y="1503"/>
                        <a:ext cx="2000" cy="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40" name="Picture 11" descr="Layer 2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13" y="109503"/>
            <a:ext cx="1618068" cy="954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503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831" r:id="rId1"/>
    <p:sldLayoutId id="2147486832" r:id="rId2"/>
    <p:sldLayoutId id="2147486833" r:id="rId3"/>
    <p:sldLayoutId id="2147486834" r:id="rId4"/>
    <p:sldLayoutId id="2147486835" r:id="rId5"/>
    <p:sldLayoutId id="2147486836" r:id="rId6"/>
    <p:sldLayoutId id="2147486837" r:id="rId7"/>
    <p:sldLayoutId id="2147486838" r:id="rId8"/>
    <p:sldLayoutId id="2147486839" r:id="rId9"/>
    <p:sldLayoutId id="2147486840" r:id="rId10"/>
    <p:sldLayoutId id="214748684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1890" b="1" kern="12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5pPr>
      <a:lvl6pPr marL="431922" algn="l" rtl="0" fontAlgn="base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6pPr>
      <a:lvl7pPr marL="863844" algn="l" rtl="0" fontAlgn="base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7pPr>
      <a:lvl8pPr marL="1295766" algn="l" rtl="0" fontAlgn="base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8pPr>
      <a:lvl9pPr marL="1727687" algn="l" rtl="0" fontAlgn="base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9pPr>
    </p:titleStyle>
    <p:bodyStyle>
      <a:lvl1pPr marL="322507" indent="-322507" algn="l" rtl="0" eaLnBrk="0" fontAlgn="base" hangingPunct="0">
        <a:spcBef>
          <a:spcPct val="20000"/>
        </a:spcBef>
        <a:spcAft>
          <a:spcPct val="0"/>
        </a:spcAft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1pPr>
      <a:lvl2pPr marL="700514" indent="-268506" algn="l" rtl="0" eaLnBrk="0" fontAlgn="base" hangingPunct="0">
        <a:spcBef>
          <a:spcPct val="20000"/>
        </a:spcBef>
        <a:spcAft>
          <a:spcPct val="0"/>
        </a:spcAft>
        <a:buChar char="–"/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1078521" indent="-214505" algn="l" rtl="0" eaLnBrk="0" fontAlgn="base" hangingPunct="0">
        <a:spcBef>
          <a:spcPct val="20000"/>
        </a:spcBef>
        <a:spcAft>
          <a:spcPct val="0"/>
        </a:spcAft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3pPr>
      <a:lvl4pPr marL="1510529" indent="-214505" algn="l" rtl="0" eaLnBrk="0" fontAlgn="base" hangingPunct="0">
        <a:spcBef>
          <a:spcPct val="20000"/>
        </a:spcBef>
        <a:spcAft>
          <a:spcPct val="0"/>
        </a:spcAft>
        <a:buChar char="–"/>
        <a:defRPr sz="1512" kern="1200">
          <a:solidFill>
            <a:schemeClr val="tx1"/>
          </a:solidFill>
          <a:latin typeface="+mn-lt"/>
          <a:ea typeface="+mn-ea"/>
          <a:cs typeface="+mn-cs"/>
        </a:defRPr>
      </a:lvl4pPr>
      <a:lvl5pPr marL="1942538" indent="-214505" algn="l" rtl="0" eaLnBrk="0" fontAlgn="base" hangingPunct="0">
        <a:spcBef>
          <a:spcPct val="20000"/>
        </a:spcBef>
        <a:spcAft>
          <a:spcPct val="0"/>
        </a:spcAft>
        <a:buChar char="»"/>
        <a:defRPr sz="1512" kern="1200">
          <a:solidFill>
            <a:schemeClr val="tx1"/>
          </a:solidFill>
          <a:latin typeface="+mn-lt"/>
          <a:ea typeface="+mn-ea"/>
          <a:cs typeface="+mn-cs"/>
        </a:defRPr>
      </a:lvl5pPr>
      <a:lvl6pPr marL="2375570" indent="-215961" algn="l" defTabSz="863844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7493" indent="-215961" algn="l" defTabSz="863844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39414" indent="-215961" algn="l" defTabSz="863844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1336" indent="-215961" algn="l" defTabSz="863844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63844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1922" algn="l" defTabSz="863844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3844" algn="l" defTabSz="863844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5766" algn="l" defTabSz="863844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7687" algn="l" defTabSz="863844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59610" algn="l" defTabSz="863844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1531" algn="l" defTabSz="863844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3453" algn="l" defTabSz="863844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5375" algn="l" defTabSz="863844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0"/>
          <p:cNvSpPr>
            <a:spLocks noChangeArrowheads="1"/>
          </p:cNvSpPr>
          <p:nvPr userDrawn="1"/>
        </p:nvSpPr>
        <p:spPr bwMode="auto">
          <a:xfrm>
            <a:off x="3" y="3528088"/>
            <a:ext cx="171745" cy="3510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5022" tIns="44211" rIns="85022" bIns="44211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8640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701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2100" y="111006"/>
            <a:ext cx="7266308" cy="831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88420" name="Text Box 4"/>
          <p:cNvSpPr txBox="1">
            <a:spLocks noChangeArrowheads="1"/>
          </p:cNvSpPr>
          <p:nvPr userDrawn="1"/>
        </p:nvSpPr>
        <p:spPr bwMode="auto">
          <a:xfrm>
            <a:off x="10296439" y="5961166"/>
            <a:ext cx="868036" cy="328423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864017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D225A9-8F30-46A3-9660-45B4E62F5D71}" type="slidenum">
              <a:rPr kumimoji="0" lang="ru-RU" altLang="ru-RU" sz="1512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pPr marL="0" marR="0" lvl="0" indent="0" algn="r" defTabSz="864017" rtl="0" eaLnBrk="0" fontAlgn="base" latinLnBrk="0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512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sp>
        <p:nvSpPr>
          <p:cNvPr id="1031" name="Rectangle 36"/>
          <p:cNvSpPr>
            <a:spLocks noChangeArrowheads="1"/>
          </p:cNvSpPr>
          <p:nvPr userDrawn="1"/>
        </p:nvSpPr>
        <p:spPr bwMode="auto">
          <a:xfrm>
            <a:off x="3" y="3526590"/>
            <a:ext cx="171745" cy="35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5022" tIns="44211" rIns="85022" bIns="44211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8640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701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graphicFrame>
        <p:nvGraphicFramePr>
          <p:cNvPr id="18438" name="Object 39"/>
          <p:cNvGraphicFramePr>
            <a:graphicFrameLocks noChangeAspect="1"/>
          </p:cNvGraphicFramePr>
          <p:nvPr userDrawn="1">
            <p:custDataLst>
              <p:tags r:id="rId13"/>
            </p:custDataLst>
          </p:nvPr>
        </p:nvGraphicFramePr>
        <p:xfrm>
          <a:off x="2003" y="1503"/>
          <a:ext cx="2000" cy="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360" imgH="360" progId="">
                  <p:embed/>
                </p:oleObj>
              </mc:Choice>
              <mc:Fallback>
                <p:oleObj name="think-cell Slide" r:id="rId15" imgW="360" imgH="360" progId="">
                  <p:embed/>
                  <p:pic>
                    <p:nvPicPr>
                      <p:cNvPr id="18438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3" y="1503"/>
                        <a:ext cx="2000" cy="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9" name="Object 40"/>
          <p:cNvGraphicFramePr>
            <a:graphicFrameLocks noChangeAspect="1"/>
          </p:cNvGraphicFramePr>
          <p:nvPr userDrawn="1">
            <p:custDataLst>
              <p:tags r:id="rId14"/>
            </p:custDataLst>
          </p:nvPr>
        </p:nvGraphicFramePr>
        <p:xfrm>
          <a:off x="2003" y="1503"/>
          <a:ext cx="2000" cy="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7" imgW="360" imgH="360" progId="">
                  <p:embed/>
                </p:oleObj>
              </mc:Choice>
              <mc:Fallback>
                <p:oleObj name="think-cell Slide" r:id="rId17" imgW="360" imgH="360" progId="">
                  <p:embed/>
                  <p:pic>
                    <p:nvPicPr>
                      <p:cNvPr id="18439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3" y="1503"/>
                        <a:ext cx="2000" cy="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40" name="Picture 11" descr="Layer 2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13" y="109503"/>
            <a:ext cx="1618068" cy="954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3709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843" r:id="rId1"/>
    <p:sldLayoutId id="2147486844" r:id="rId2"/>
    <p:sldLayoutId id="2147486845" r:id="rId3"/>
    <p:sldLayoutId id="2147486846" r:id="rId4"/>
    <p:sldLayoutId id="2147486847" r:id="rId5"/>
    <p:sldLayoutId id="2147486848" r:id="rId6"/>
    <p:sldLayoutId id="2147486849" r:id="rId7"/>
    <p:sldLayoutId id="2147486850" r:id="rId8"/>
    <p:sldLayoutId id="2147486851" r:id="rId9"/>
    <p:sldLayoutId id="2147486852" r:id="rId10"/>
    <p:sldLayoutId id="214748685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1890" b="1" kern="12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5pPr>
      <a:lvl6pPr marL="431922" algn="l" rtl="0" fontAlgn="base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6pPr>
      <a:lvl7pPr marL="863844" algn="l" rtl="0" fontAlgn="base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7pPr>
      <a:lvl8pPr marL="1295766" algn="l" rtl="0" fontAlgn="base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8pPr>
      <a:lvl9pPr marL="1727687" algn="l" rtl="0" fontAlgn="base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9pPr>
    </p:titleStyle>
    <p:bodyStyle>
      <a:lvl1pPr marL="322507" indent="-322507" algn="l" rtl="0" eaLnBrk="0" fontAlgn="base" hangingPunct="0">
        <a:spcBef>
          <a:spcPct val="20000"/>
        </a:spcBef>
        <a:spcAft>
          <a:spcPct val="0"/>
        </a:spcAft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1pPr>
      <a:lvl2pPr marL="700514" indent="-268506" algn="l" rtl="0" eaLnBrk="0" fontAlgn="base" hangingPunct="0">
        <a:spcBef>
          <a:spcPct val="20000"/>
        </a:spcBef>
        <a:spcAft>
          <a:spcPct val="0"/>
        </a:spcAft>
        <a:buChar char="–"/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1078521" indent="-214505" algn="l" rtl="0" eaLnBrk="0" fontAlgn="base" hangingPunct="0">
        <a:spcBef>
          <a:spcPct val="20000"/>
        </a:spcBef>
        <a:spcAft>
          <a:spcPct val="0"/>
        </a:spcAft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3pPr>
      <a:lvl4pPr marL="1510529" indent="-214505" algn="l" rtl="0" eaLnBrk="0" fontAlgn="base" hangingPunct="0">
        <a:spcBef>
          <a:spcPct val="20000"/>
        </a:spcBef>
        <a:spcAft>
          <a:spcPct val="0"/>
        </a:spcAft>
        <a:buChar char="–"/>
        <a:defRPr sz="1512" kern="1200">
          <a:solidFill>
            <a:schemeClr val="tx1"/>
          </a:solidFill>
          <a:latin typeface="+mn-lt"/>
          <a:ea typeface="+mn-ea"/>
          <a:cs typeface="+mn-cs"/>
        </a:defRPr>
      </a:lvl4pPr>
      <a:lvl5pPr marL="1942538" indent="-214505" algn="l" rtl="0" eaLnBrk="0" fontAlgn="base" hangingPunct="0">
        <a:spcBef>
          <a:spcPct val="20000"/>
        </a:spcBef>
        <a:spcAft>
          <a:spcPct val="0"/>
        </a:spcAft>
        <a:buChar char="»"/>
        <a:defRPr sz="1512" kern="1200">
          <a:solidFill>
            <a:schemeClr val="tx1"/>
          </a:solidFill>
          <a:latin typeface="+mn-lt"/>
          <a:ea typeface="+mn-ea"/>
          <a:cs typeface="+mn-cs"/>
        </a:defRPr>
      </a:lvl5pPr>
      <a:lvl6pPr marL="2375570" indent="-215961" algn="l" defTabSz="863844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7493" indent="-215961" algn="l" defTabSz="863844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39414" indent="-215961" algn="l" defTabSz="863844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1336" indent="-215961" algn="l" defTabSz="863844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63844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1922" algn="l" defTabSz="863844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3844" algn="l" defTabSz="863844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5766" algn="l" defTabSz="863844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7687" algn="l" defTabSz="863844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59610" algn="l" defTabSz="863844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1531" algn="l" defTabSz="863844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3453" algn="l" defTabSz="863844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5375" algn="l" defTabSz="863844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0"/>
          <p:cNvSpPr>
            <a:spLocks noChangeArrowheads="1"/>
          </p:cNvSpPr>
          <p:nvPr userDrawn="1"/>
        </p:nvSpPr>
        <p:spPr bwMode="auto">
          <a:xfrm>
            <a:off x="7" y="3528744"/>
            <a:ext cx="171705" cy="3510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5002" tIns="44201" rIns="85002" bIns="44201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86384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701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2100" y="110982"/>
            <a:ext cx="7266308" cy="830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88420" name="Text Box 4"/>
          <p:cNvSpPr txBox="1">
            <a:spLocks noChangeArrowheads="1"/>
          </p:cNvSpPr>
          <p:nvPr userDrawn="1"/>
        </p:nvSpPr>
        <p:spPr bwMode="auto">
          <a:xfrm>
            <a:off x="10296442" y="5961287"/>
            <a:ext cx="868036" cy="328423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863844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647A1D-7CAD-4C0D-BF60-D7508C1EC10C}" type="slidenum">
              <a:rPr kumimoji="0" lang="ru-RU" altLang="ru-RU" sz="1512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pPr marL="0" marR="0" lvl="0" indent="0" algn="r" defTabSz="863844" rtl="0" eaLnBrk="0" fontAlgn="base" latinLnBrk="0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512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sp>
        <p:nvSpPr>
          <p:cNvPr id="1031" name="Rectangle 36"/>
          <p:cNvSpPr>
            <a:spLocks noChangeArrowheads="1"/>
          </p:cNvSpPr>
          <p:nvPr userDrawn="1"/>
        </p:nvSpPr>
        <p:spPr bwMode="auto">
          <a:xfrm>
            <a:off x="7" y="3527242"/>
            <a:ext cx="171705" cy="351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5002" tIns="44201" rIns="85002" bIns="44201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86384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701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graphicFrame>
        <p:nvGraphicFramePr>
          <p:cNvPr id="1030" name="Object 39"/>
          <p:cNvGraphicFramePr>
            <a:graphicFrameLocks noChangeAspect="1"/>
          </p:cNvGraphicFramePr>
          <p:nvPr userDrawn="1">
            <p:custDataLst>
              <p:tags r:id="rId13"/>
            </p:custDataLst>
          </p:nvPr>
        </p:nvGraphicFramePr>
        <p:xfrm>
          <a:off x="2005" y="1504"/>
          <a:ext cx="2000" cy="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360" imgH="360" progId="">
                  <p:embed/>
                </p:oleObj>
              </mc:Choice>
              <mc:Fallback>
                <p:oleObj name="think-cell Slide" r:id="rId15" imgW="360" imgH="360" progId="">
                  <p:embed/>
                  <p:pic>
                    <p:nvPicPr>
                      <p:cNvPr id="103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5" y="1504"/>
                        <a:ext cx="2000" cy="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40"/>
          <p:cNvGraphicFramePr>
            <a:graphicFrameLocks noChangeAspect="1"/>
          </p:cNvGraphicFramePr>
          <p:nvPr userDrawn="1">
            <p:custDataLst>
              <p:tags r:id="rId14"/>
            </p:custDataLst>
          </p:nvPr>
        </p:nvGraphicFramePr>
        <p:xfrm>
          <a:off x="2005" y="1504"/>
          <a:ext cx="2000" cy="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7" imgW="360" imgH="360" progId="">
                  <p:embed/>
                </p:oleObj>
              </mc:Choice>
              <mc:Fallback>
                <p:oleObj name="think-cell Slide" r:id="rId17" imgW="360" imgH="360" progId="">
                  <p:embed/>
                  <p:pic>
                    <p:nvPicPr>
                      <p:cNvPr id="2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5" y="1504"/>
                        <a:ext cx="2000" cy="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2" name="Picture 11" descr="Layer 2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17" y="109481"/>
            <a:ext cx="1618068" cy="953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127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855" r:id="rId1"/>
    <p:sldLayoutId id="2147486856" r:id="rId2"/>
    <p:sldLayoutId id="2147486857" r:id="rId3"/>
    <p:sldLayoutId id="2147486858" r:id="rId4"/>
    <p:sldLayoutId id="2147486859" r:id="rId5"/>
    <p:sldLayoutId id="2147486860" r:id="rId6"/>
    <p:sldLayoutId id="2147486861" r:id="rId7"/>
    <p:sldLayoutId id="2147486862" r:id="rId8"/>
    <p:sldLayoutId id="2147486863" r:id="rId9"/>
    <p:sldLayoutId id="2147486864" r:id="rId10"/>
    <p:sldLayoutId id="214748686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1890" b="1" kern="12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5pPr>
      <a:lvl6pPr marL="431836" algn="l" rtl="0" fontAlgn="base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6pPr>
      <a:lvl7pPr marL="863671" algn="l" rtl="0" fontAlgn="base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7pPr>
      <a:lvl8pPr marL="1295507" algn="l" rtl="0" fontAlgn="base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8pPr>
      <a:lvl9pPr marL="1727341" algn="l" rtl="0" fontAlgn="base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9pPr>
    </p:titleStyle>
    <p:bodyStyle>
      <a:lvl1pPr marL="323876" indent="-323876" algn="l" rtl="0" eaLnBrk="0" fontAlgn="base" hangingPunct="0">
        <a:spcBef>
          <a:spcPct val="20000"/>
        </a:spcBef>
        <a:spcAft>
          <a:spcPct val="0"/>
        </a:spcAft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1pPr>
      <a:lvl2pPr marL="701732" indent="-269897" algn="l" rtl="0" eaLnBrk="0" fontAlgn="base" hangingPunct="0">
        <a:spcBef>
          <a:spcPct val="20000"/>
        </a:spcBef>
        <a:spcAft>
          <a:spcPct val="0"/>
        </a:spcAft>
        <a:buChar char="–"/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1079588" indent="-215917" algn="l" rtl="0" eaLnBrk="0" fontAlgn="base" hangingPunct="0">
        <a:spcBef>
          <a:spcPct val="20000"/>
        </a:spcBef>
        <a:spcAft>
          <a:spcPct val="0"/>
        </a:spcAft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3pPr>
      <a:lvl4pPr marL="1511424" indent="-215917" algn="l" rtl="0" eaLnBrk="0" fontAlgn="base" hangingPunct="0">
        <a:spcBef>
          <a:spcPct val="20000"/>
        </a:spcBef>
        <a:spcAft>
          <a:spcPct val="0"/>
        </a:spcAft>
        <a:buChar char="–"/>
        <a:defRPr sz="1512" kern="1200">
          <a:solidFill>
            <a:schemeClr val="tx1"/>
          </a:solidFill>
          <a:latin typeface="+mn-lt"/>
          <a:ea typeface="+mn-ea"/>
          <a:cs typeface="+mn-cs"/>
        </a:defRPr>
      </a:lvl4pPr>
      <a:lvl5pPr marL="1943261" indent="-215917" algn="l" rtl="0" eaLnBrk="0" fontAlgn="base" hangingPunct="0">
        <a:spcBef>
          <a:spcPct val="20000"/>
        </a:spcBef>
        <a:spcAft>
          <a:spcPct val="0"/>
        </a:spcAft>
        <a:buChar char="»"/>
        <a:defRPr sz="1512" kern="1200">
          <a:solidFill>
            <a:schemeClr val="tx1"/>
          </a:solidFill>
          <a:latin typeface="+mn-lt"/>
          <a:ea typeface="+mn-ea"/>
          <a:cs typeface="+mn-cs"/>
        </a:defRPr>
      </a:lvl5pPr>
      <a:lvl6pPr marL="2375095" indent="-215917" algn="l" defTabSz="863671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6931" indent="-215917" algn="l" defTabSz="863671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38766" indent="-215917" algn="l" defTabSz="863671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0602" indent="-215917" algn="l" defTabSz="863671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63671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1836" algn="l" defTabSz="863671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3671" algn="l" defTabSz="863671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5507" algn="l" defTabSz="863671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7341" algn="l" defTabSz="863671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59178" algn="l" defTabSz="863671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1012" algn="l" defTabSz="863671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2848" algn="l" defTabSz="863671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4684" algn="l" defTabSz="863671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034" y="345010"/>
            <a:ext cx="9936421" cy="1252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034" y="1725046"/>
            <a:ext cx="9936421" cy="4111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2033" y="6006163"/>
            <a:ext cx="2592110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7/21/2023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6162" y="6006163"/>
            <a:ext cx="3888165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36345" y="6006163"/>
            <a:ext cx="2592110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16" descr="Layer 2">
            <a:extLst>
              <a:ext uri="{FF2B5EF4-FFF2-40B4-BE49-F238E27FC236}">
                <a16:creationId xmlns:a16="http://schemas.microsoft.com/office/drawing/2014/main" id="{DE9342D5-31C3-B153-5589-6E08C9F0E4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70" y="152400"/>
            <a:ext cx="155077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2305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867" r:id="rId1"/>
    <p:sldLayoutId id="2147486868" r:id="rId2"/>
    <p:sldLayoutId id="2147486869" r:id="rId3"/>
    <p:sldLayoutId id="2147486870" r:id="rId4"/>
    <p:sldLayoutId id="2147486871" r:id="rId5"/>
    <p:sldLayoutId id="2147486872" r:id="rId6"/>
    <p:sldLayoutId id="2147486873" r:id="rId7"/>
    <p:sldLayoutId id="2147486874" r:id="rId8"/>
    <p:sldLayoutId id="2147486875" r:id="rId9"/>
    <p:sldLayoutId id="2147486876" r:id="rId10"/>
    <p:sldLayoutId id="2147486877" r:id="rId11"/>
  </p:sldLayoutIdLst>
  <p:txStyles>
    <p:titleStyle>
      <a:lvl1pPr algn="l" defTabSz="864017" rtl="0" eaLnBrk="1" latinLnBrk="0" hangingPunct="1">
        <a:lnSpc>
          <a:spcPct val="90000"/>
        </a:lnSpc>
        <a:spcBef>
          <a:spcPct val="0"/>
        </a:spcBef>
        <a:buNone/>
        <a:defRPr sz="41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4" indent="-216004" algn="l" defTabSz="864017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4801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080021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29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944037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376046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54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6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70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12" Type="http://schemas.openxmlformats.org/officeDocument/2006/relationships/image" Target="../media/image1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1.jpeg"/><Relationship Id="rId10" Type="http://schemas.openxmlformats.org/officeDocument/2006/relationships/image" Target="../media/image17.png"/><Relationship Id="rId19" Type="http://schemas.openxmlformats.org/officeDocument/2006/relationships/image" Target="../media/image25.png"/><Relationship Id="rId4" Type="http://schemas.openxmlformats.org/officeDocument/2006/relationships/image" Target="../media/image11.jpg"/><Relationship Id="rId9" Type="http://schemas.openxmlformats.org/officeDocument/2006/relationships/image" Target="../media/image16.jpeg"/><Relationship Id="rId14" Type="http://schemas.openxmlformats.org/officeDocument/2006/relationships/image" Target="../media/image2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1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3.xml"/><Relationship Id="rId1" Type="http://schemas.openxmlformats.org/officeDocument/2006/relationships/tags" Target="../tags/tag8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jpeg"/><Relationship Id="rId3" Type="http://schemas.openxmlformats.org/officeDocument/2006/relationships/image" Target="../media/image17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slideLayout" Target="../slideLayouts/slideLayout73.xml"/><Relationship Id="rId1" Type="http://schemas.openxmlformats.org/officeDocument/2006/relationships/tags" Target="../tags/tag9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19.png"/><Relationship Id="rId10" Type="http://schemas.openxmlformats.org/officeDocument/2006/relationships/image" Target="../media/image64.png"/><Relationship Id="rId4" Type="http://schemas.openxmlformats.org/officeDocument/2006/relationships/image" Target="../media/image1.png"/><Relationship Id="rId9" Type="http://schemas.openxmlformats.org/officeDocument/2006/relationships/image" Target="../media/image6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3.xml"/><Relationship Id="rId1" Type="http://schemas.openxmlformats.org/officeDocument/2006/relationships/tags" Target="../tags/tag10.xml"/><Relationship Id="rId4" Type="http://schemas.openxmlformats.org/officeDocument/2006/relationships/image" Target="../media/image6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71.png"/><Relationship Id="rId4" Type="http://schemas.openxmlformats.org/officeDocument/2006/relationships/image" Target="../media/image5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7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3.xml"/><Relationship Id="rId1" Type="http://schemas.openxmlformats.org/officeDocument/2006/relationships/tags" Target="../tags/tag7.xml"/><Relationship Id="rId6" Type="http://schemas.openxmlformats.org/officeDocument/2006/relationships/image" Target="../media/image17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7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8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8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3.xml"/><Relationship Id="rId1" Type="http://schemas.openxmlformats.org/officeDocument/2006/relationships/tags" Target="../tags/tag11.xml"/><Relationship Id="rId6" Type="http://schemas.openxmlformats.org/officeDocument/2006/relationships/image" Target="../media/image87.png"/><Relationship Id="rId5" Type="http://schemas.openxmlformats.org/officeDocument/2006/relationships/image" Target="../media/image1.png"/><Relationship Id="rId4" Type="http://schemas.openxmlformats.org/officeDocument/2006/relationships/image" Target="../media/image8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89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26.png"/><Relationship Id="rId7" Type="http://schemas.openxmlformats.org/officeDocument/2006/relationships/image" Target="../media/image47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3.xml"/><Relationship Id="rId5" Type="http://schemas.openxmlformats.org/officeDocument/2006/relationships/customXml" Target="../ink/ink1.xml"/><Relationship Id="rId4" Type="http://schemas.openxmlformats.org/officeDocument/2006/relationships/image" Target="../media/image28.png"/><Relationship Id="rId9" Type="http://schemas.openxmlformats.org/officeDocument/2006/relationships/image" Target="../media/image5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91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92.png"/><Relationship Id="rId7" Type="http://schemas.openxmlformats.org/officeDocument/2006/relationships/image" Target="../media/image47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3.xml"/><Relationship Id="rId11" Type="http://schemas.openxmlformats.org/officeDocument/2006/relationships/customXml" Target="../ink/ink6.xml"/><Relationship Id="rId10" Type="http://schemas.openxmlformats.org/officeDocument/2006/relationships/customXml" Target="../ink/ink5.xml"/><Relationship Id="rId4" Type="http://schemas.openxmlformats.org/officeDocument/2006/relationships/customXml" Target="../ink/ink3.xml"/><Relationship Id="rId9" Type="http://schemas.openxmlformats.org/officeDocument/2006/relationships/image" Target="../media/image510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3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s://v8.1c.ru/cpm/istorii-uspekha/" TargetMode="External"/><Relationship Id="rId3" Type="http://schemas.openxmlformats.org/officeDocument/2006/relationships/hyperlink" Target="https://v8.1c.ru/cpm-erp/poleznye-materialy/presentations/" TargetMode="External"/><Relationship Id="rId7" Type="http://schemas.openxmlformats.org/officeDocument/2006/relationships/hyperlink" Target="https://v8.1c.ru/cpm/poleznye-materialy/video/" TargetMode="External"/><Relationship Id="rId2" Type="http://schemas.openxmlformats.org/officeDocument/2006/relationships/hyperlink" Target="https://v8.1c.ru/cpm-erp/" TargetMode="External"/><Relationship Id="rId1" Type="http://schemas.openxmlformats.org/officeDocument/2006/relationships/slideLayout" Target="../slideLayouts/slideLayout73.xml"/><Relationship Id="rId6" Type="http://schemas.openxmlformats.org/officeDocument/2006/relationships/hyperlink" Target="https://v8.1c.ru/cpm/poleznye-materialy/presentations/" TargetMode="External"/><Relationship Id="rId11" Type="http://schemas.openxmlformats.org/officeDocument/2006/relationships/image" Target="../media/image1.png"/><Relationship Id="rId5" Type="http://schemas.openxmlformats.org/officeDocument/2006/relationships/hyperlink" Target="https://v8.1c.ru/cpm/" TargetMode="External"/><Relationship Id="rId10" Type="http://schemas.openxmlformats.org/officeDocument/2006/relationships/hyperlink" Target="https://www.youtube.com/channel/UCcqLClFBq1HOSUDEDBLygFg" TargetMode="External"/><Relationship Id="rId4" Type="http://schemas.openxmlformats.org/officeDocument/2006/relationships/hyperlink" Target="https://v8.1c.ru/cpm-erp/poleznye-materialy/video/" TargetMode="External"/><Relationship Id="rId9" Type="http://schemas.openxmlformats.org/officeDocument/2006/relationships/hyperlink" Target="https://v8.1c.ru/cpm/assets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29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 descr="УХ_Главный слайд_белый фо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995" y="1937467"/>
            <a:ext cx="3779837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80127" y="1947187"/>
            <a:ext cx="6480175" cy="1995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endParaRPr lang="ru-RU" sz="2800" b="0" dirty="0">
              <a:solidFill>
                <a:schemeClr val="tx1"/>
              </a:solidFill>
            </a:endParaRPr>
          </a:p>
          <a:p>
            <a:pPr algn="ctr"/>
            <a:r>
              <a:rPr lang="ru-RU" sz="2800" b="0" dirty="0">
                <a:solidFill>
                  <a:schemeClr val="tx1"/>
                </a:solidFill>
              </a:rPr>
              <a:t>Корпоративные закупки</a:t>
            </a:r>
            <a:br>
              <a:rPr lang="ru-RU" sz="2800" b="0" dirty="0">
                <a:solidFill>
                  <a:schemeClr val="tx1"/>
                </a:solidFill>
              </a:rPr>
            </a:br>
            <a:r>
              <a:rPr lang="ru-RU" sz="2800" b="0" dirty="0">
                <a:solidFill>
                  <a:schemeClr val="tx1"/>
                </a:solidFill>
              </a:rPr>
              <a:t>и управление лимитами</a:t>
            </a:r>
          </a:p>
          <a:p>
            <a:pPr algn="ctr"/>
            <a:endParaRPr lang="ru-RU" sz="1984" b="0" dirty="0">
              <a:solidFill>
                <a:schemeClr val="bg2">
                  <a:lumMod val="50000"/>
                </a:schemeClr>
              </a:solidFill>
            </a:endParaRPr>
          </a:p>
          <a:p>
            <a:pPr algn="ctr" defTabSz="863834">
              <a:defRPr/>
            </a:pPr>
            <a:r>
              <a:rPr lang="ru-RU" sz="1984" b="0" dirty="0">
                <a:solidFill>
                  <a:schemeClr val="bg2">
                    <a:lumMod val="50000"/>
                  </a:schemeClr>
                </a:solidFill>
              </a:rPr>
              <a:t>1С:</a:t>
            </a:r>
            <a:r>
              <a:rPr lang="ru-RU" sz="1984" b="0">
                <a:solidFill>
                  <a:schemeClr val="bg2">
                    <a:lumMod val="50000"/>
                  </a:schemeClr>
                </a:solidFill>
              </a:rPr>
              <a:t>Управление холдингом</a:t>
            </a:r>
            <a:endParaRPr lang="ru-RU" sz="1984" b="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9315" y="5093577"/>
            <a:ext cx="1088055" cy="8308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6308" y="5074554"/>
            <a:ext cx="936104" cy="7968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16431" y="5074551"/>
            <a:ext cx="1130889" cy="8689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23166">
            <a:off x="9875871" y="5140839"/>
            <a:ext cx="1008809" cy="73635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85273" y="5045201"/>
            <a:ext cx="917447" cy="8421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7132"/>
    </mc:Choice>
    <mc:Fallback xmlns="">
      <p:transition advTm="2713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707F0A4-BA1C-90C4-D3D9-4407B845F38B}"/>
              </a:ext>
            </a:extLst>
          </p:cNvPr>
          <p:cNvSpPr txBox="1">
            <a:spLocks/>
          </p:cNvSpPr>
          <p:nvPr/>
        </p:nvSpPr>
        <p:spPr>
          <a:xfrm>
            <a:off x="3084357" y="143743"/>
            <a:ext cx="5328592" cy="623292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altLang="ru-RU" sz="2000" dirty="0">
                <a:cs typeface="Arial" panose="020B0604020202020204" pitchFamily="34" charset="0"/>
              </a:rPr>
              <a:t>Отслеживаем исполнение</a:t>
            </a:r>
            <a:br>
              <a:rPr lang="ru-RU" altLang="ru-RU" sz="2000" dirty="0">
                <a:cs typeface="Arial" panose="020B0604020202020204" pitchFamily="34" charset="0"/>
              </a:rPr>
            </a:br>
            <a:r>
              <a:rPr lang="ru-RU" altLang="ru-RU" sz="2000" dirty="0">
                <a:cs typeface="Arial" panose="020B0604020202020204" pitchFamily="34" charset="0"/>
              </a:rPr>
              <a:t>плановых сроков поставки 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F827A429-05B3-5625-ED2A-686D9D7144AA}"/>
              </a:ext>
            </a:extLst>
          </p:cNvPr>
          <p:cNvSpPr/>
          <p:nvPr/>
        </p:nvSpPr>
        <p:spPr>
          <a:xfrm>
            <a:off x="3084356" y="87050"/>
            <a:ext cx="5328592" cy="5669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DB1346D1-6374-0AB6-7149-0618C2FEA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914" y="39441"/>
            <a:ext cx="159058" cy="15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48"/>
          <a:stretch/>
        </p:blipFill>
        <p:spPr>
          <a:xfrm>
            <a:off x="719684" y="935832"/>
            <a:ext cx="10126789" cy="554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614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65842">
        <p15:prstTrans prst="pageCurlDouble"/>
      </p:transition>
    </mc:Choice>
    <mc:Fallback xmlns="">
      <p:transition spd="slow" advTm="6584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707F0A4-BA1C-90C4-D3D9-4407B845F38B}"/>
              </a:ext>
            </a:extLst>
          </p:cNvPr>
          <p:cNvSpPr txBox="1">
            <a:spLocks/>
          </p:cNvSpPr>
          <p:nvPr/>
        </p:nvSpPr>
        <p:spPr>
          <a:xfrm>
            <a:off x="3084357" y="143743"/>
            <a:ext cx="5328592" cy="623292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altLang="ru-RU" sz="2000" dirty="0">
                <a:cs typeface="Arial" panose="020B0604020202020204" pitchFamily="34" charset="0"/>
              </a:rPr>
              <a:t>Личный кабинет. </a:t>
            </a:r>
            <a:br>
              <a:rPr lang="ru-RU" altLang="ru-RU" sz="2000" dirty="0">
                <a:cs typeface="Arial" panose="020B0604020202020204" pitchFamily="34" charset="0"/>
              </a:rPr>
            </a:br>
            <a:r>
              <a:rPr lang="ru-RU" altLang="ru-RU" sz="2000" dirty="0">
                <a:cs typeface="Arial" panose="020B0604020202020204" pitchFamily="34" charset="0"/>
              </a:rPr>
              <a:t>Аккредитация поставщиков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F827A429-05B3-5625-ED2A-686D9D7144AA}"/>
              </a:ext>
            </a:extLst>
          </p:cNvPr>
          <p:cNvSpPr/>
          <p:nvPr/>
        </p:nvSpPr>
        <p:spPr>
          <a:xfrm>
            <a:off x="3084356" y="87050"/>
            <a:ext cx="5328592" cy="5669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DB1346D1-6374-0AB6-7149-0618C2FEA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914" y="39441"/>
            <a:ext cx="159058" cy="15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Изображение выглядит как текст, снимок экрана, число, программное обеспечение&#10;&#10;Автоматически созданное описание">
            <a:extLst>
              <a:ext uri="{FF2B5EF4-FFF2-40B4-BE49-F238E27FC236}">
                <a16:creationId xmlns:a16="http://schemas.microsoft.com/office/drawing/2014/main" id="{79062D09-9C30-DACB-23A4-F5944EEF2C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20" y="791815"/>
            <a:ext cx="11233248" cy="370129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493189F-8431-73B3-EF25-04983C73F55A}"/>
              </a:ext>
            </a:extLst>
          </p:cNvPr>
          <p:cNvSpPr/>
          <p:nvPr/>
        </p:nvSpPr>
        <p:spPr>
          <a:xfrm>
            <a:off x="5904260" y="4599003"/>
            <a:ext cx="4705516" cy="21602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18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A965F5C-EE88-0DD7-932D-1257D5011428}"/>
              </a:ext>
            </a:extLst>
          </p:cNvPr>
          <p:cNvSpPr/>
          <p:nvPr/>
        </p:nvSpPr>
        <p:spPr>
          <a:xfrm>
            <a:off x="719684" y="4599003"/>
            <a:ext cx="4705516" cy="21602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18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B21B43-6441-CFDA-D4D9-3A62CED6379D}"/>
              </a:ext>
            </a:extLst>
          </p:cNvPr>
          <p:cNvSpPr txBox="1"/>
          <p:nvPr/>
        </p:nvSpPr>
        <p:spPr>
          <a:xfrm>
            <a:off x="694688" y="4517892"/>
            <a:ext cx="4921540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Функциональные возможности личного кабинета</a:t>
            </a:r>
          </a:p>
          <a:p>
            <a:pPr marL="285750" indent="-285750">
              <a:buFontTx/>
              <a:buChar char="-"/>
            </a:pPr>
            <a:r>
              <a:rPr lang="ru-RU" sz="1400" b="0" dirty="0">
                <a:solidFill>
                  <a:schemeClr val="tx1"/>
                </a:solidFill>
                <a:latin typeface="+mj-lt"/>
              </a:rPr>
              <a:t>Самостоятельная авторизация в личный кабинет</a:t>
            </a:r>
          </a:p>
          <a:p>
            <a:pPr marL="285750" indent="-285750">
              <a:buFontTx/>
              <a:buChar char="-"/>
            </a:pPr>
            <a:r>
              <a:rPr lang="ru-RU" sz="1400" b="0" dirty="0">
                <a:solidFill>
                  <a:schemeClr val="tx1"/>
                </a:solidFill>
                <a:latin typeface="+mj-lt"/>
              </a:rPr>
              <a:t>Прямая коммуникации с заказчиком</a:t>
            </a:r>
          </a:p>
          <a:p>
            <a:pPr marL="285750" indent="-285750">
              <a:buFontTx/>
              <a:buChar char="-"/>
            </a:pPr>
            <a:r>
              <a:rPr lang="ru-RU" sz="1400" b="0" dirty="0">
                <a:solidFill>
                  <a:schemeClr val="tx1"/>
                </a:solidFill>
                <a:latin typeface="+mj-lt"/>
              </a:rPr>
              <a:t>Получение статуса аккредитованного поставщика</a:t>
            </a:r>
          </a:p>
          <a:p>
            <a:pPr marL="285750" indent="-285750">
              <a:buFontTx/>
              <a:buChar char="-"/>
            </a:pPr>
            <a:r>
              <a:rPr lang="ru-RU" sz="1400" b="0" dirty="0">
                <a:solidFill>
                  <a:schemeClr val="tx1"/>
                </a:solidFill>
                <a:latin typeface="+mj-lt"/>
              </a:rPr>
              <a:t>Упрощенная подача документов при участие в процедурах</a:t>
            </a:r>
          </a:p>
          <a:p>
            <a:pPr marL="285750" indent="-285750">
              <a:buFontTx/>
              <a:buChar char="-"/>
            </a:pPr>
            <a:r>
              <a:rPr lang="ru-RU" sz="1400" b="0" dirty="0">
                <a:solidFill>
                  <a:schemeClr val="tx1"/>
                </a:solidFill>
                <a:latin typeface="+mj-lt"/>
              </a:rPr>
              <a:t>Прохождение квалификации</a:t>
            </a:r>
          </a:p>
          <a:p>
            <a:pPr marL="285750" indent="-285750">
              <a:buFontTx/>
              <a:buChar char="-"/>
            </a:pPr>
            <a:r>
              <a:rPr lang="ru-RU" sz="1400" b="0" dirty="0">
                <a:solidFill>
                  <a:schemeClr val="tx1"/>
                </a:solidFill>
                <a:latin typeface="+mj-lt"/>
              </a:rPr>
              <a:t>Взаиморасчеты организации, анализ взаимоотношений</a:t>
            </a:r>
          </a:p>
          <a:p>
            <a:pPr marL="285750" indent="-285750">
              <a:buFontTx/>
              <a:buChar char="-"/>
            </a:pPr>
            <a:r>
              <a:rPr lang="ru-RU" sz="1400" b="0" dirty="0">
                <a:solidFill>
                  <a:schemeClr val="tx1"/>
                </a:solidFill>
                <a:latin typeface="+mj-lt"/>
              </a:rPr>
              <a:t>Подача и рассмотрение претензий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A894BE-BE99-A49F-6FBD-E5429D57DE10}"/>
              </a:ext>
            </a:extLst>
          </p:cNvPr>
          <p:cNvSpPr txBox="1"/>
          <p:nvPr/>
        </p:nvSpPr>
        <p:spPr>
          <a:xfrm>
            <a:off x="5904260" y="4517892"/>
            <a:ext cx="517000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Выгоды</a:t>
            </a:r>
          </a:p>
          <a:p>
            <a:pPr marL="285750" indent="-285750">
              <a:buFontTx/>
              <a:buChar char="-"/>
            </a:pPr>
            <a:r>
              <a:rPr lang="ru-RU" sz="1400" b="0" dirty="0">
                <a:solidFill>
                  <a:schemeClr val="tx1"/>
                </a:solidFill>
                <a:latin typeface="+mj-lt"/>
              </a:rPr>
              <a:t>Сокращение времени на обмен документами</a:t>
            </a:r>
          </a:p>
          <a:p>
            <a:pPr marL="285750" indent="-285750">
              <a:buFontTx/>
              <a:buChar char="-"/>
            </a:pPr>
            <a:r>
              <a:rPr lang="ru-RU" sz="1400" b="0" dirty="0">
                <a:solidFill>
                  <a:schemeClr val="tx1"/>
                </a:solidFill>
                <a:latin typeface="+mj-lt"/>
              </a:rPr>
              <a:t>Быстрые и прямые коммуникации с поставщиками</a:t>
            </a:r>
          </a:p>
          <a:p>
            <a:pPr marL="285750" indent="-285750">
              <a:buFontTx/>
              <a:buChar char="-"/>
            </a:pPr>
            <a:r>
              <a:rPr lang="ru-RU" sz="1400" b="0" dirty="0">
                <a:solidFill>
                  <a:schemeClr val="tx1"/>
                </a:solidFill>
                <a:latin typeface="+mj-lt"/>
              </a:rPr>
              <a:t>Сокращение транзакционных затрат</a:t>
            </a:r>
          </a:p>
          <a:p>
            <a:pPr marL="285750" indent="-285750">
              <a:buFontTx/>
              <a:buChar char="-"/>
            </a:pPr>
            <a:r>
              <a:rPr lang="ru-RU" sz="1400" b="0" dirty="0">
                <a:solidFill>
                  <a:schemeClr val="tx1"/>
                </a:solidFill>
                <a:latin typeface="+mj-lt"/>
              </a:rPr>
              <a:t>База надежных поставщиков</a:t>
            </a:r>
          </a:p>
          <a:p>
            <a:pPr marL="285750" indent="-285750">
              <a:buFontTx/>
              <a:buChar char="-"/>
            </a:pPr>
            <a:r>
              <a:rPr lang="ru-RU" sz="1400" b="0" dirty="0">
                <a:solidFill>
                  <a:schemeClr val="tx1"/>
                </a:solidFill>
                <a:latin typeface="+mj-lt"/>
              </a:rPr>
              <a:t>Ускорение и упрощение организации закрытых торгов за счет </a:t>
            </a:r>
          </a:p>
          <a:p>
            <a:r>
              <a:rPr lang="ru-RU" sz="1400" b="0" dirty="0">
                <a:solidFill>
                  <a:schemeClr val="tx1"/>
                </a:solidFill>
                <a:latin typeface="+mj-lt"/>
              </a:rPr>
              <a:t>         подбора аккредитованных поставщиков по ТК, ЭТП</a:t>
            </a:r>
          </a:p>
        </p:txBody>
      </p:sp>
    </p:spTree>
    <p:extLst>
      <p:ext uri="{BB962C8B-B14F-4D97-AF65-F5344CB8AC3E}">
        <p14:creationId xmlns:p14="http://schemas.microsoft.com/office/powerpoint/2010/main" val="205223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75423">
        <p15:prstTrans prst="pageCurlDouble"/>
      </p:transition>
    </mc:Choice>
    <mc:Fallback xmlns="">
      <p:transition spd="slow" advTm="7542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Прямоугольник: скругленные углы 105">
            <a:extLst>
              <a:ext uri="{FF2B5EF4-FFF2-40B4-BE49-F238E27FC236}">
                <a16:creationId xmlns:a16="http://schemas.microsoft.com/office/drawing/2014/main" id="{4C9F0A4A-4019-2599-D5D7-1D3D3DB76ADD}"/>
              </a:ext>
            </a:extLst>
          </p:cNvPr>
          <p:cNvSpPr/>
          <p:nvPr/>
        </p:nvSpPr>
        <p:spPr>
          <a:xfrm>
            <a:off x="7061870" y="1079847"/>
            <a:ext cx="3450902" cy="5391840"/>
          </a:xfrm>
          <a:prstGeom prst="roundRect">
            <a:avLst>
              <a:gd name="adj" fmla="val 3308"/>
            </a:avLst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38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b="0" dirty="0">
                <a:solidFill>
                  <a:schemeClr val="tx1"/>
                </a:solidFill>
              </a:rPr>
              <a:t>Собственная разработка</a:t>
            </a:r>
            <a:br>
              <a:rPr lang="ru-RU" sz="1400" b="0" dirty="0">
                <a:solidFill>
                  <a:schemeClr val="tx1"/>
                </a:solidFill>
              </a:rPr>
            </a:br>
            <a:r>
              <a:rPr lang="ru-RU" sz="1400" b="0" dirty="0">
                <a:solidFill>
                  <a:schemeClr val="tx1"/>
                </a:solidFill>
              </a:rPr>
              <a:t>и интеграция с 1С:УХ</a:t>
            </a:r>
          </a:p>
        </p:txBody>
      </p:sp>
      <p:sp>
        <p:nvSpPr>
          <p:cNvPr id="105" name="Прямоугольник: скругленные углы 104">
            <a:extLst>
              <a:ext uri="{FF2B5EF4-FFF2-40B4-BE49-F238E27FC236}">
                <a16:creationId xmlns:a16="http://schemas.microsoft.com/office/drawing/2014/main" id="{62EEC8B7-0E4E-B3AB-F7CE-56CC07633BB9}"/>
              </a:ext>
            </a:extLst>
          </p:cNvPr>
          <p:cNvSpPr/>
          <p:nvPr/>
        </p:nvSpPr>
        <p:spPr>
          <a:xfrm>
            <a:off x="3599100" y="1079847"/>
            <a:ext cx="3312367" cy="5391840"/>
          </a:xfrm>
          <a:prstGeom prst="roundRect">
            <a:avLst>
              <a:gd name="adj" fmla="val 3308"/>
            </a:avLst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46000">
                <a:srgbClr val="FFF5D9"/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b="0" dirty="0">
                <a:solidFill>
                  <a:schemeClr val="tx1"/>
                </a:solidFill>
              </a:rPr>
              <a:t>Поставляется с конфигурацией 1С:УХ</a:t>
            </a:r>
            <a:br>
              <a:rPr lang="ru-RU" sz="1400" b="0" dirty="0">
                <a:solidFill>
                  <a:schemeClr val="tx1"/>
                </a:solidFill>
              </a:rPr>
            </a:br>
            <a:r>
              <a:rPr lang="ru-RU" sz="1400" b="0" dirty="0">
                <a:solidFill>
                  <a:schemeClr val="tx1"/>
                </a:solidFill>
              </a:rPr>
              <a:t>Требуется настройка плана обмена</a:t>
            </a:r>
          </a:p>
        </p:txBody>
      </p:sp>
      <p:sp>
        <p:nvSpPr>
          <p:cNvPr id="72" name="Прямоугольник: скругленные углы 71">
            <a:extLst>
              <a:ext uri="{FF2B5EF4-FFF2-40B4-BE49-F238E27FC236}">
                <a16:creationId xmlns:a16="http://schemas.microsoft.com/office/drawing/2014/main" id="{A4177D79-FF84-C821-9422-DEB01ABB87BA}"/>
              </a:ext>
            </a:extLst>
          </p:cNvPr>
          <p:cNvSpPr/>
          <p:nvPr/>
        </p:nvSpPr>
        <p:spPr>
          <a:xfrm>
            <a:off x="143620" y="1079847"/>
            <a:ext cx="3312367" cy="5391840"/>
          </a:xfrm>
          <a:prstGeom prst="roundRect">
            <a:avLst>
              <a:gd name="adj" fmla="val 3308"/>
            </a:avLst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46000">
                <a:srgbClr val="FFF5D9"/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b="0" dirty="0">
                <a:solidFill>
                  <a:schemeClr val="tx1"/>
                </a:solidFill>
              </a:rPr>
              <a:t>Поставляется с конфигурацией 1С:УХ</a:t>
            </a:r>
            <a:br>
              <a:rPr lang="ru-RU" sz="1400" b="0" dirty="0">
                <a:solidFill>
                  <a:schemeClr val="tx1"/>
                </a:solidFill>
              </a:rPr>
            </a:br>
            <a:r>
              <a:rPr lang="ru-RU" sz="1400" b="0" dirty="0">
                <a:solidFill>
                  <a:schemeClr val="tx1"/>
                </a:solidFill>
              </a:rPr>
              <a:t>Действий не требуется</a:t>
            </a: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7F4B6230-67BB-C0AC-BCA5-83FE14F6D42A}"/>
              </a:ext>
            </a:extLst>
          </p:cNvPr>
          <p:cNvSpPr/>
          <p:nvPr/>
        </p:nvSpPr>
        <p:spPr>
          <a:xfrm>
            <a:off x="7192770" y="1711318"/>
            <a:ext cx="3175986" cy="4682098"/>
          </a:xfrm>
          <a:prstGeom prst="rect">
            <a:avLst/>
          </a:prstGeom>
          <a:pattFill prst="pct5">
            <a:fgClr>
              <a:schemeClr val="bg2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77CF7480-21CD-780C-F78D-8C96D9336B0D}"/>
              </a:ext>
            </a:extLst>
          </p:cNvPr>
          <p:cNvSpPr/>
          <p:nvPr/>
        </p:nvSpPr>
        <p:spPr>
          <a:xfrm>
            <a:off x="3744021" y="1711318"/>
            <a:ext cx="3020617" cy="4682098"/>
          </a:xfrm>
          <a:prstGeom prst="rect">
            <a:avLst/>
          </a:prstGeom>
          <a:pattFill prst="pct5">
            <a:fgClr>
              <a:schemeClr val="bg2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FFD8B776-98C4-4775-D6C8-A4BA63501490}"/>
              </a:ext>
            </a:extLst>
          </p:cNvPr>
          <p:cNvSpPr/>
          <p:nvPr/>
        </p:nvSpPr>
        <p:spPr>
          <a:xfrm>
            <a:off x="269912" y="1711318"/>
            <a:ext cx="3072936" cy="4666784"/>
          </a:xfrm>
          <a:prstGeom prst="rect">
            <a:avLst/>
          </a:prstGeom>
          <a:pattFill prst="pct5">
            <a:fgClr>
              <a:schemeClr val="bg2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707F0A4-BA1C-90C4-D3D9-4407B845F38B}"/>
              </a:ext>
            </a:extLst>
          </p:cNvPr>
          <p:cNvSpPr txBox="1">
            <a:spLocks/>
          </p:cNvSpPr>
          <p:nvPr/>
        </p:nvSpPr>
        <p:spPr>
          <a:xfrm>
            <a:off x="3084357" y="143743"/>
            <a:ext cx="5328592" cy="623292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altLang="ru-RU" sz="2000" dirty="0">
                <a:cs typeface="Arial" panose="020B0604020202020204" pitchFamily="34" charset="0"/>
              </a:rPr>
              <a:t>Личный кабинет. </a:t>
            </a:r>
            <a:br>
              <a:rPr lang="ru-RU" altLang="ru-RU" sz="2000" dirty="0">
                <a:cs typeface="Arial" panose="020B0604020202020204" pitchFamily="34" charset="0"/>
              </a:rPr>
            </a:br>
            <a:r>
              <a:rPr lang="ru-RU" altLang="ru-RU" sz="2000" dirty="0">
                <a:cs typeface="Arial" panose="020B0604020202020204" pitchFamily="34" charset="0"/>
              </a:rPr>
              <a:t>Аккредитация поставщиков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F827A429-05B3-5625-ED2A-686D9D7144AA}"/>
              </a:ext>
            </a:extLst>
          </p:cNvPr>
          <p:cNvSpPr/>
          <p:nvPr/>
        </p:nvSpPr>
        <p:spPr>
          <a:xfrm>
            <a:off x="3084356" y="87050"/>
            <a:ext cx="5328592" cy="5669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DB1346D1-6374-0AB6-7149-0618C2FEA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914" y="39441"/>
            <a:ext cx="159058" cy="15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30A1AFB1-E135-30FE-4C36-1A9458473E18}"/>
              </a:ext>
            </a:extLst>
          </p:cNvPr>
          <p:cNvGrpSpPr/>
          <p:nvPr/>
        </p:nvGrpSpPr>
        <p:grpSpPr>
          <a:xfrm>
            <a:off x="372276" y="2425183"/>
            <a:ext cx="2960871" cy="2202784"/>
            <a:chOff x="542841" y="2423727"/>
            <a:chExt cx="2960871" cy="2202784"/>
          </a:xfrm>
        </p:grpSpPr>
        <p:sp>
          <p:nvSpPr>
            <p:cNvPr id="5" name="Прямоугольник 7">
              <a:extLst>
                <a:ext uri="{FF2B5EF4-FFF2-40B4-BE49-F238E27FC236}">
                  <a16:creationId xmlns:a16="http://schemas.microsoft.com/office/drawing/2014/main" id="{55B3F386-E907-AEC9-19A1-5FB5CCFCA5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4183" y="3367624"/>
              <a:ext cx="1307638" cy="1258887"/>
            </a:xfrm>
            <a:prstGeom prst="rect">
              <a:avLst/>
            </a:prstGeom>
            <a:solidFill>
              <a:srgbClr val="F9E383">
                <a:alpha val="50195"/>
              </a:srgbClr>
            </a:solidFill>
            <a:ln w="44450" algn="ctr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anchor="b"/>
            <a:lstStyle>
              <a:lvl1pPr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SzPct val="60000"/>
                <a:buFont typeface="Wingdings" panose="05000000000000000000" pitchFamily="2" charset="2"/>
                <a:buChar char="n"/>
                <a:defRPr sz="2200">
                  <a:solidFill>
                    <a:srgbClr val="5B0917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30000"/>
                </a:spcAft>
                <a:buClr>
                  <a:srgbClr val="CC0000"/>
                </a:buClr>
                <a:buFont typeface="Wingdings" panose="05000000000000000000" pitchFamily="2" charset="2"/>
                <a:buChar char="§"/>
                <a:defRPr sz="2000">
                  <a:solidFill>
                    <a:srgbClr val="5B0917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rgbClr val="5B0917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Font typeface="Times New Roman" panose="02020603050405020304" pitchFamily="18" charset="0"/>
                <a:buChar char="▪"/>
                <a:defRPr sz="1600">
                  <a:solidFill>
                    <a:srgbClr val="5B0917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Arial" panose="020B0604020202020204" pitchFamily="34" charset="0"/>
                </a:rPr>
                <a:t>Управление холдингом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1E2B7F8-8EA8-362A-481A-ECB74DD0B039}"/>
                </a:ext>
              </a:extLst>
            </p:cNvPr>
            <p:cNvSpPr txBox="1"/>
            <p:nvPr/>
          </p:nvSpPr>
          <p:spPr>
            <a:xfrm>
              <a:off x="542841" y="3034006"/>
              <a:ext cx="902811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j-lt"/>
                  <a:cs typeface="Arial" panose="020B0604020202020204" pitchFamily="34" charset="0"/>
                </a:rPr>
                <a:t>Web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j-lt"/>
                  <a:cs typeface="Arial" panose="020B0604020202020204" pitchFamily="34" charset="0"/>
                </a:rPr>
                <a:t>-</a:t>
              </a:r>
              <a:r>
                <a:rPr kumimoji="0" lang="ru-RU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j-lt"/>
                  <a:cs typeface="Arial" panose="020B0604020202020204" pitchFamily="34" charset="0"/>
                </a:rPr>
                <a:t>клиент</a:t>
              </a:r>
            </a:p>
          </p:txBody>
        </p:sp>
        <p:sp>
          <p:nvSpPr>
            <p:cNvPr id="11" name="Блок-схема: магнитный диск 10">
              <a:extLst>
                <a:ext uri="{FF2B5EF4-FFF2-40B4-BE49-F238E27FC236}">
                  <a16:creationId xmlns:a16="http://schemas.microsoft.com/office/drawing/2014/main" id="{0F111A32-D490-5CBB-6F4B-99D9578E4341}"/>
                </a:ext>
              </a:extLst>
            </p:cNvPr>
            <p:cNvSpPr/>
            <p:nvPr/>
          </p:nvSpPr>
          <p:spPr bwMode="auto">
            <a:xfrm>
              <a:off x="2836692" y="3816541"/>
              <a:ext cx="552283" cy="644525"/>
            </a:xfrm>
            <a:prstGeom prst="flowChartMagneticDisk">
              <a:avLst/>
            </a:prstGeom>
            <a:gradFill rotWithShape="1">
              <a:gsLst>
                <a:gs pos="0">
                  <a:srgbClr val="FFFFFF">
                    <a:tint val="40000"/>
                    <a:satMod val="350000"/>
                  </a:srgbClr>
                </a:gs>
                <a:gs pos="40000">
                  <a:srgbClr val="FFFFFF">
                    <a:tint val="45000"/>
                    <a:shade val="99000"/>
                    <a:satMod val="350000"/>
                  </a:srgbClr>
                </a:gs>
                <a:gs pos="100000">
                  <a:srgbClr val="FFFFFF">
                    <a:shade val="20000"/>
                    <a:satMod val="255000"/>
                  </a:srgbClr>
                </a:gs>
              </a:gsLst>
              <a:path path="circle">
                <a:fillToRect l="50000" t="-80000" r="50000" b="180000"/>
              </a:path>
            </a:gradFill>
            <a:ln w="9525" cap="flat" cmpd="sng" algn="ctr">
              <a:solidFill>
                <a:srgbClr val="0070C0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1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0" i="0" u="none" strike="noStrike" kern="0" cap="none" spc="0" normalizeH="0" baseline="0" noProof="0">
                <a:ln w="12700">
                  <a:solidFill>
                    <a:srgbClr val="5F0000"/>
                  </a:solidFill>
                </a:ln>
                <a:solidFill>
                  <a:srgbClr val="5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2" name="Прямая соединительная линия 111">
              <a:extLst>
                <a:ext uri="{FF2B5EF4-FFF2-40B4-BE49-F238E27FC236}">
                  <a16:creationId xmlns:a16="http://schemas.microsoft.com/office/drawing/2014/main" id="{DA6A5741-6E3B-F1BA-1754-26A5A9B2259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67408" y="4140390"/>
              <a:ext cx="2736304" cy="19322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91D2E54-F857-082E-2D49-27EE1BFCC934}"/>
                </a:ext>
              </a:extLst>
            </p:cNvPr>
            <p:cNvSpPr txBox="1"/>
            <p:nvPr/>
          </p:nvSpPr>
          <p:spPr>
            <a:xfrm>
              <a:off x="919321" y="2423727"/>
              <a:ext cx="105876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Arial" panose="020B0604020202020204" pitchFamily="34" charset="0"/>
                </a:rPr>
                <a:t>Пользователи Поставщика</a:t>
              </a:r>
            </a:p>
          </p:txBody>
        </p:sp>
        <p:cxnSp>
          <p:nvCxnSpPr>
            <p:cNvPr id="14" name="Прямая со стрелкой 13">
              <a:extLst>
                <a:ext uri="{FF2B5EF4-FFF2-40B4-BE49-F238E27FC236}">
                  <a16:creationId xmlns:a16="http://schemas.microsoft.com/office/drawing/2014/main" id="{4B9A3793-B6C8-1FE9-C4F7-A9C2AB8BF86D}"/>
                </a:ext>
              </a:extLst>
            </p:cNvPr>
            <p:cNvCxnSpPr>
              <a:cxnSpLocks/>
              <a:stCxn id="13" idx="2"/>
            </p:cNvCxnSpPr>
            <p:nvPr/>
          </p:nvCxnSpPr>
          <p:spPr bwMode="auto">
            <a:xfrm>
              <a:off x="1448702" y="2854614"/>
              <a:ext cx="0" cy="621576"/>
            </a:xfrm>
            <a:prstGeom prst="straightConnector1">
              <a:avLst/>
            </a:prstGeom>
            <a:solidFill>
              <a:srgbClr val="F9E383">
                <a:alpha val="50000"/>
              </a:srgbClr>
            </a:solidFill>
            <a:ln w="3175" cap="flat" cmpd="sng" algn="ctr">
              <a:solidFill>
                <a:srgbClr val="CC33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590E84C-8036-D5CB-21E4-1402A9C93DCF}"/>
                </a:ext>
              </a:extLst>
            </p:cNvPr>
            <p:cNvSpPr txBox="1"/>
            <p:nvPr/>
          </p:nvSpPr>
          <p:spPr>
            <a:xfrm>
              <a:off x="2232367" y="3028835"/>
              <a:ext cx="1055097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j-lt"/>
                  <a:cs typeface="Arial" panose="020B0604020202020204" pitchFamily="34" charset="0"/>
                </a:rPr>
                <a:t>Тонкий клиент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52232B1-BF08-FB16-B14B-B46005F2C828}"/>
                </a:ext>
              </a:extLst>
            </p:cNvPr>
            <p:cNvSpPr txBox="1"/>
            <p:nvPr/>
          </p:nvSpPr>
          <p:spPr>
            <a:xfrm>
              <a:off x="1873706" y="2432681"/>
              <a:ext cx="100906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Arial" panose="020B0604020202020204" pitchFamily="34" charset="0"/>
                </a:rPr>
                <a:t>Пользователи Заказчика</a:t>
              </a:r>
            </a:p>
          </p:txBody>
        </p:sp>
        <p:cxnSp>
          <p:nvCxnSpPr>
            <p:cNvPr id="18" name="Прямая со стрелкой 17">
              <a:extLst>
                <a:ext uri="{FF2B5EF4-FFF2-40B4-BE49-F238E27FC236}">
                  <a16:creationId xmlns:a16="http://schemas.microsoft.com/office/drawing/2014/main" id="{572D4932-C506-7B4A-4942-0AAB76AD955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239314" y="2863568"/>
              <a:ext cx="0" cy="612622"/>
            </a:xfrm>
            <a:prstGeom prst="straightConnector1">
              <a:avLst/>
            </a:prstGeom>
            <a:solidFill>
              <a:srgbClr val="F9E383">
                <a:alpha val="50000"/>
              </a:srgbClr>
            </a:solidFill>
            <a:ln w="3175" cap="flat" cmpd="sng" algn="ctr">
              <a:solidFill>
                <a:srgbClr val="CC33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633299B-F0F7-9FBB-616E-7D1FA9ED489B}"/>
                </a:ext>
              </a:extLst>
            </p:cNvPr>
            <p:cNvSpPr txBox="1"/>
            <p:nvPr/>
          </p:nvSpPr>
          <p:spPr>
            <a:xfrm>
              <a:off x="2806405" y="4166015"/>
              <a:ext cx="69730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5F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1С:УХ</a:t>
              </a:r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551C91CF-3C9A-8E04-BFE2-58925057F20B}"/>
              </a:ext>
            </a:extLst>
          </p:cNvPr>
          <p:cNvGrpSpPr/>
          <p:nvPr/>
        </p:nvGrpSpPr>
        <p:grpSpPr>
          <a:xfrm>
            <a:off x="7344420" y="2394616"/>
            <a:ext cx="2945886" cy="3422736"/>
            <a:chOff x="8814482" y="1952496"/>
            <a:chExt cx="2945886" cy="3422736"/>
          </a:xfrm>
        </p:grpSpPr>
        <p:sp>
          <p:nvSpPr>
            <p:cNvPr id="24" name="Прямоугольник 7">
              <a:extLst>
                <a:ext uri="{FF2B5EF4-FFF2-40B4-BE49-F238E27FC236}">
                  <a16:creationId xmlns:a16="http://schemas.microsoft.com/office/drawing/2014/main" id="{4B32EE13-CE2C-DAFF-7113-7F82843ED8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90546" y="4656542"/>
              <a:ext cx="1296000" cy="718690"/>
            </a:xfrm>
            <a:prstGeom prst="rect">
              <a:avLst/>
            </a:prstGeom>
            <a:solidFill>
              <a:srgbClr val="F9E383">
                <a:alpha val="50195"/>
              </a:srgbClr>
            </a:solidFill>
            <a:ln w="44450" algn="ctr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SzPct val="60000"/>
                <a:buFont typeface="Wingdings" panose="05000000000000000000" pitchFamily="2" charset="2"/>
                <a:buChar char="n"/>
                <a:defRPr sz="2200">
                  <a:solidFill>
                    <a:srgbClr val="5B0917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30000"/>
                </a:spcAft>
                <a:buClr>
                  <a:srgbClr val="CC0000"/>
                </a:buClr>
                <a:buFont typeface="Wingdings" panose="05000000000000000000" pitchFamily="2" charset="2"/>
                <a:buChar char="§"/>
                <a:defRPr sz="2000">
                  <a:solidFill>
                    <a:srgbClr val="5B0917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rgbClr val="5B0917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Font typeface="Times New Roman" panose="02020603050405020304" pitchFamily="18" charset="0"/>
                <a:buChar char="▪"/>
                <a:defRPr sz="1600">
                  <a:solidFill>
                    <a:srgbClr val="5B0917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Arial" panose="020B0604020202020204" pitchFamily="34" charset="0"/>
                </a:rPr>
                <a:t>Управление холдингом</a:t>
              </a:r>
            </a:p>
          </p:txBody>
        </p:sp>
        <p:pic>
          <p:nvPicPr>
            <p:cNvPr id="25" name="Picture 2">
              <a:extLst>
                <a:ext uri="{FF2B5EF4-FFF2-40B4-BE49-F238E27FC236}">
                  <a16:creationId xmlns:a16="http://schemas.microsoft.com/office/drawing/2014/main" id="{55DA1502-D383-DC1D-74EE-92FB454F24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78578" y="3040253"/>
              <a:ext cx="688975" cy="665162"/>
            </a:xfrm>
            <a:prstGeom prst="rect">
              <a:avLst/>
            </a:prstGeom>
            <a:solidFill>
              <a:srgbClr val="F9E383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</p:pic>
        <p:cxnSp>
          <p:nvCxnSpPr>
            <p:cNvPr id="30" name="Прямая соединительная линия 111">
              <a:extLst>
                <a:ext uri="{FF2B5EF4-FFF2-40B4-BE49-F238E27FC236}">
                  <a16:creationId xmlns:a16="http://schemas.microsoft.com/office/drawing/2014/main" id="{823AE944-C888-9C1E-2056-DC3965AD257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8814482" y="3971674"/>
              <a:ext cx="2945886" cy="11473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" name="Блок-схема: магнитный диск 30">
              <a:extLst>
                <a:ext uri="{FF2B5EF4-FFF2-40B4-BE49-F238E27FC236}">
                  <a16:creationId xmlns:a16="http://schemas.microsoft.com/office/drawing/2014/main" id="{93393F33-F6D4-DF51-555A-BEF36D0C16D9}"/>
                </a:ext>
              </a:extLst>
            </p:cNvPr>
            <p:cNvSpPr/>
            <p:nvPr/>
          </p:nvSpPr>
          <p:spPr bwMode="auto">
            <a:xfrm>
              <a:off x="11062154" y="4649140"/>
              <a:ext cx="552283" cy="644525"/>
            </a:xfrm>
            <a:prstGeom prst="flowChartMagneticDisk">
              <a:avLst/>
            </a:prstGeom>
            <a:gradFill rotWithShape="1">
              <a:gsLst>
                <a:gs pos="0">
                  <a:srgbClr val="FFFFFF">
                    <a:tint val="40000"/>
                    <a:satMod val="350000"/>
                  </a:srgbClr>
                </a:gs>
                <a:gs pos="40000">
                  <a:srgbClr val="FFFFFF">
                    <a:tint val="45000"/>
                    <a:shade val="99000"/>
                    <a:satMod val="350000"/>
                  </a:srgbClr>
                </a:gs>
                <a:gs pos="100000">
                  <a:srgbClr val="FFFFFF">
                    <a:shade val="20000"/>
                    <a:satMod val="255000"/>
                  </a:srgbClr>
                </a:gs>
              </a:gsLst>
              <a:path path="circle">
                <a:fillToRect l="50000" t="-80000" r="50000" b="180000"/>
              </a:path>
            </a:gradFill>
            <a:ln w="9525" cap="flat" cmpd="sng" algn="ctr">
              <a:solidFill>
                <a:srgbClr val="0070C0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1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0" i="0" u="none" strike="noStrike" kern="0" cap="none" spc="0" normalizeH="0" baseline="0" noProof="0">
                <a:ln w="12700">
                  <a:solidFill>
                    <a:srgbClr val="5F0000"/>
                  </a:solidFill>
                </a:ln>
                <a:solidFill>
                  <a:srgbClr val="5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C60A52F-C6F1-0726-F1DC-C25A5750C536}"/>
                </a:ext>
              </a:extLst>
            </p:cNvPr>
            <p:cNvSpPr txBox="1"/>
            <p:nvPr/>
          </p:nvSpPr>
          <p:spPr>
            <a:xfrm>
              <a:off x="11062154" y="4946033"/>
              <a:ext cx="69730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5F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1С:УХ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95BDC5F-67D1-3A33-DE1A-268C523FDC5D}"/>
                </a:ext>
              </a:extLst>
            </p:cNvPr>
            <p:cNvSpPr txBox="1"/>
            <p:nvPr/>
          </p:nvSpPr>
          <p:spPr>
            <a:xfrm>
              <a:off x="8932577" y="1952496"/>
              <a:ext cx="111767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Arial" panose="020B0604020202020204" pitchFamily="34" charset="0"/>
                </a:rPr>
                <a:t>Пользователи Поставщика</a:t>
              </a:r>
            </a:p>
          </p:txBody>
        </p:sp>
        <p:cxnSp>
          <p:nvCxnSpPr>
            <p:cNvPr id="34" name="Прямая со стрелкой 33">
              <a:extLst>
                <a:ext uri="{FF2B5EF4-FFF2-40B4-BE49-F238E27FC236}">
                  <a16:creationId xmlns:a16="http://schemas.microsoft.com/office/drawing/2014/main" id="{CFB7E7EF-ECF5-C917-1149-2268F5690CBD}"/>
                </a:ext>
              </a:extLst>
            </p:cNvPr>
            <p:cNvCxnSpPr>
              <a:cxnSpLocks/>
              <a:stCxn id="33" idx="2"/>
            </p:cNvCxnSpPr>
            <p:nvPr/>
          </p:nvCxnSpPr>
          <p:spPr bwMode="auto">
            <a:xfrm>
              <a:off x="9491414" y="2383383"/>
              <a:ext cx="3206" cy="292298"/>
            </a:xfrm>
            <a:prstGeom prst="straightConnector1">
              <a:avLst/>
            </a:prstGeom>
            <a:solidFill>
              <a:srgbClr val="F9E383">
                <a:alpha val="50000"/>
              </a:srgbClr>
            </a:solidFill>
            <a:ln w="3175" cap="flat" cmpd="sng" algn="ctr">
              <a:solidFill>
                <a:srgbClr val="CC33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375999D-4177-7E64-7773-7DE053FBFCE6}"/>
                </a:ext>
              </a:extLst>
            </p:cNvPr>
            <p:cNvSpPr txBox="1"/>
            <p:nvPr/>
          </p:nvSpPr>
          <p:spPr>
            <a:xfrm>
              <a:off x="9978242" y="1952496"/>
              <a:ext cx="111002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Arial" panose="020B0604020202020204" pitchFamily="34" charset="0"/>
                </a:rPr>
                <a:t>Пользователи Заказчика</a:t>
              </a:r>
            </a:p>
          </p:txBody>
        </p:sp>
        <p:cxnSp>
          <p:nvCxnSpPr>
            <p:cNvPr id="38" name="Прямая со стрелкой 37">
              <a:extLst>
                <a:ext uri="{FF2B5EF4-FFF2-40B4-BE49-F238E27FC236}">
                  <a16:creationId xmlns:a16="http://schemas.microsoft.com/office/drawing/2014/main" id="{965349DF-5A2D-A2CA-A1A0-96824B34BAD9}"/>
                </a:ext>
              </a:extLst>
            </p:cNvPr>
            <p:cNvCxnSpPr>
              <a:cxnSpLocks/>
              <a:stCxn id="37" idx="2"/>
            </p:cNvCxnSpPr>
            <p:nvPr/>
          </p:nvCxnSpPr>
          <p:spPr bwMode="auto">
            <a:xfrm>
              <a:off x="10533255" y="2383383"/>
              <a:ext cx="3206" cy="292298"/>
            </a:xfrm>
            <a:prstGeom prst="straightConnector1">
              <a:avLst/>
            </a:prstGeom>
            <a:solidFill>
              <a:srgbClr val="F9E383">
                <a:alpha val="50000"/>
              </a:srgbClr>
            </a:solidFill>
            <a:ln w="3175" cap="flat" cmpd="sng" algn="ctr">
              <a:solidFill>
                <a:srgbClr val="CC33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Прямая со стрелкой 17">
              <a:extLst>
                <a:ext uri="{FF2B5EF4-FFF2-40B4-BE49-F238E27FC236}">
                  <a16:creationId xmlns:a16="http://schemas.microsoft.com/office/drawing/2014/main" id="{7A0C262C-4478-0671-AD52-6508FC481B6F}"/>
                </a:ext>
              </a:extLst>
            </p:cNvPr>
            <p:cNvCxnSpPr>
              <a:cxnSpLocks noChangeShapeType="1"/>
              <a:endCxn id="27" idx="3"/>
            </p:cNvCxnSpPr>
            <p:nvPr/>
          </p:nvCxnSpPr>
          <p:spPr bwMode="auto">
            <a:xfrm rot="16200000" flipV="1">
              <a:off x="10237376" y="3501433"/>
              <a:ext cx="1634330" cy="567508"/>
            </a:xfrm>
            <a:prstGeom prst="bentConnector2">
              <a:avLst/>
            </a:prstGeom>
            <a:noFill/>
            <a:ln w="28575" algn="ctr">
              <a:solidFill>
                <a:srgbClr val="CC33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Прямая со стрелкой 17">
              <a:extLst>
                <a:ext uri="{FF2B5EF4-FFF2-40B4-BE49-F238E27FC236}">
                  <a16:creationId xmlns:a16="http://schemas.microsoft.com/office/drawing/2014/main" id="{A93D3C95-FD28-3E2A-2ED0-6252CC1AD35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457954" y="3060890"/>
              <a:ext cx="0" cy="1562099"/>
            </a:xfrm>
            <a:prstGeom prst="straightConnector1">
              <a:avLst/>
            </a:prstGeom>
            <a:noFill/>
            <a:ln w="28575" algn="ctr">
              <a:solidFill>
                <a:srgbClr val="CC33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Прямая со стрелкой 17">
              <a:extLst>
                <a:ext uri="{FF2B5EF4-FFF2-40B4-BE49-F238E27FC236}">
                  <a16:creationId xmlns:a16="http://schemas.microsoft.com/office/drawing/2014/main" id="{20F2C941-77EE-A9B2-04E1-696733FFAB1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0982513" y="3069855"/>
              <a:ext cx="484406" cy="0"/>
            </a:xfrm>
            <a:prstGeom prst="straightConnector1">
              <a:avLst/>
            </a:prstGeom>
            <a:noFill/>
            <a:ln w="28575" algn="ctr">
              <a:solidFill>
                <a:srgbClr val="CC3300"/>
              </a:solidFill>
              <a:round/>
              <a:headEnd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0D8A644-0A35-2BF9-B918-F319558D8FD0}"/>
                </a:ext>
              </a:extLst>
            </p:cNvPr>
            <p:cNvSpPr txBox="1"/>
            <p:nvPr/>
          </p:nvSpPr>
          <p:spPr>
            <a:xfrm>
              <a:off x="11140286" y="3509474"/>
              <a:ext cx="562975" cy="2616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5F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REST</a:t>
              </a:r>
              <a:endPara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5F0000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sp>
          <p:nvSpPr>
            <p:cNvPr id="27" name="Прямоугольник 2">
              <a:extLst>
                <a:ext uri="{FF2B5EF4-FFF2-40B4-BE49-F238E27FC236}">
                  <a16:creationId xmlns:a16="http://schemas.microsoft.com/office/drawing/2014/main" id="{2EF74739-B192-68A2-D38B-6687199C1C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40437" y="2679890"/>
              <a:ext cx="1530350" cy="576263"/>
            </a:xfrm>
            <a:prstGeom prst="rect">
              <a:avLst/>
            </a:prstGeom>
            <a:solidFill>
              <a:srgbClr val="F9E383">
                <a:alpha val="50195"/>
              </a:srgbClr>
            </a:solidFill>
            <a:ln w="44450" algn="ctr">
              <a:solidFill>
                <a:srgbClr val="00B0F0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SzPct val="60000"/>
                <a:buFont typeface="Wingdings" panose="05000000000000000000" pitchFamily="2" charset="2"/>
                <a:buChar char="n"/>
                <a:defRPr sz="2200">
                  <a:solidFill>
                    <a:srgbClr val="5B0917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30000"/>
                </a:spcAft>
                <a:buClr>
                  <a:srgbClr val="CC0000"/>
                </a:buClr>
                <a:buFont typeface="Wingdings" panose="05000000000000000000" pitchFamily="2" charset="2"/>
                <a:buChar char="§"/>
                <a:defRPr sz="2000">
                  <a:solidFill>
                    <a:srgbClr val="5B0917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SzPct val="80000"/>
                <a:buFont typeface="Wingdings" panose="05000000000000000000" pitchFamily="2" charset="2"/>
                <a:buChar char="§"/>
                <a:defRPr sz="2400">
                  <a:solidFill>
                    <a:srgbClr val="5B0917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Font typeface="Times New Roman" panose="02020603050405020304" pitchFamily="18" charset="0"/>
                <a:buChar char="▪"/>
                <a:defRPr sz="1600">
                  <a:solidFill>
                    <a:srgbClr val="5B0917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5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Личный кабинет </a:t>
              </a:r>
              <a:r>
                <a:rPr kumimoji="0" lang="es-ES" altLang="ru-RU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5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website</a:t>
              </a:r>
              <a:r>
                <a:rPr kumimoji="0" lang="en-US" altLang="ru-RU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5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ru-RU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5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5B0917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JavaScript</a:t>
              </a:r>
              <a:r>
                <a:rPr kumimoji="0" lang="en-US" altLang="ru-RU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5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kumimoji="0" lang="ru-RU" alt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5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EB8ED4FD-015C-BAB3-9E19-5C28742A0208}"/>
                </a:ext>
              </a:extLst>
            </p:cNvPr>
            <p:cNvSpPr txBox="1"/>
            <p:nvPr/>
          </p:nvSpPr>
          <p:spPr>
            <a:xfrm>
              <a:off x="8958498" y="4059948"/>
              <a:ext cx="111002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Arial" panose="020B0604020202020204" pitchFamily="34" charset="0"/>
                </a:rPr>
                <a:t>Пользователи Заказчика</a:t>
              </a:r>
            </a:p>
          </p:txBody>
        </p:sp>
        <p:cxnSp>
          <p:nvCxnSpPr>
            <p:cNvPr id="125" name="Прямая со стрелкой 124">
              <a:extLst>
                <a:ext uri="{FF2B5EF4-FFF2-40B4-BE49-F238E27FC236}">
                  <a16:creationId xmlns:a16="http://schemas.microsoft.com/office/drawing/2014/main" id="{A030D325-A823-4138-4465-E963D6876A62}"/>
                </a:ext>
              </a:extLst>
            </p:cNvPr>
            <p:cNvCxnSpPr>
              <a:cxnSpLocks/>
              <a:stCxn id="124" idx="2"/>
            </p:cNvCxnSpPr>
            <p:nvPr/>
          </p:nvCxnSpPr>
          <p:spPr bwMode="auto">
            <a:xfrm>
              <a:off x="9513511" y="4490835"/>
              <a:ext cx="3206" cy="292298"/>
            </a:xfrm>
            <a:prstGeom prst="straightConnector1">
              <a:avLst/>
            </a:prstGeom>
            <a:solidFill>
              <a:srgbClr val="F9E383">
                <a:alpha val="50000"/>
              </a:srgbClr>
            </a:solidFill>
            <a:ln w="3175" cap="flat" cmpd="sng" algn="ctr">
              <a:solidFill>
                <a:srgbClr val="CC33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4" name="Прямоугольник 7">
            <a:extLst>
              <a:ext uri="{FF2B5EF4-FFF2-40B4-BE49-F238E27FC236}">
                <a16:creationId xmlns:a16="http://schemas.microsoft.com/office/drawing/2014/main" id="{0C1E19AC-7AA5-9F72-4842-0989EF1E1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4945" y="5126459"/>
            <a:ext cx="1304063" cy="690893"/>
          </a:xfrm>
          <a:prstGeom prst="rect">
            <a:avLst/>
          </a:prstGeom>
          <a:solidFill>
            <a:srgbClr val="F9E383">
              <a:alpha val="50195"/>
            </a:srgbClr>
          </a:solidFill>
          <a:ln w="44450" algn="ctr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 sz="2400"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lnSpc>
                <a:spcPct val="110000"/>
              </a:lnSpc>
              <a:spcBef>
                <a:spcPct val="50000"/>
              </a:spcBef>
              <a:buClrTx/>
              <a:buSzTx/>
              <a:buNone/>
            </a:pPr>
            <a:r>
              <a:rPr lang="ru-RU" altLang="ru-RU" sz="1400" b="0" kern="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Управление холдингом</a:t>
            </a:r>
          </a:p>
        </p:txBody>
      </p:sp>
      <p:sp>
        <p:nvSpPr>
          <p:cNvPr id="46" name="Прямоугольник 7">
            <a:extLst>
              <a:ext uri="{FF2B5EF4-FFF2-40B4-BE49-F238E27FC236}">
                <a16:creationId xmlns:a16="http://schemas.microsoft.com/office/drawing/2014/main" id="{B014F411-FA7B-8349-4C57-6847E7643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4945" y="2902273"/>
            <a:ext cx="1304062" cy="1220788"/>
          </a:xfrm>
          <a:prstGeom prst="rect">
            <a:avLst/>
          </a:prstGeom>
          <a:solidFill>
            <a:srgbClr val="F9E383">
              <a:alpha val="50195"/>
            </a:srgbClr>
          </a:solidFill>
          <a:ln w="44450" algn="ctr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anchor="b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 sz="2400"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lnSpc>
                <a:spcPct val="110000"/>
              </a:lnSpc>
              <a:spcBef>
                <a:spcPct val="50000"/>
              </a:spcBef>
              <a:buClrTx/>
              <a:buSzTx/>
              <a:buNone/>
            </a:pPr>
            <a:r>
              <a:rPr lang="ru-RU" altLang="ru-RU" sz="1400" b="0" kern="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Управление холдингом</a:t>
            </a:r>
          </a:p>
        </p:txBody>
      </p:sp>
      <p:sp>
        <p:nvSpPr>
          <p:cNvPr id="50" name="Блок-схема: магнитный диск 49">
            <a:extLst>
              <a:ext uri="{FF2B5EF4-FFF2-40B4-BE49-F238E27FC236}">
                <a16:creationId xmlns:a16="http://schemas.microsoft.com/office/drawing/2014/main" id="{E0BF034A-6808-22DE-B749-49D8FAB0A618}"/>
              </a:ext>
            </a:extLst>
          </p:cNvPr>
          <p:cNvSpPr/>
          <p:nvPr/>
        </p:nvSpPr>
        <p:spPr bwMode="auto">
          <a:xfrm>
            <a:off x="6064558" y="3215810"/>
            <a:ext cx="552283" cy="737393"/>
          </a:xfrm>
          <a:prstGeom prst="flowChartMagneticDisk">
            <a:avLst/>
          </a:prstGeom>
          <a:gradFill rotWithShape="1">
            <a:gsLst>
              <a:gs pos="0">
                <a:srgbClr val="FFFFFF">
                  <a:tint val="40000"/>
                  <a:satMod val="350000"/>
                </a:srgbClr>
              </a:gs>
              <a:gs pos="40000">
                <a:srgbClr val="FFFFFF">
                  <a:tint val="45000"/>
                  <a:shade val="99000"/>
                  <a:satMod val="350000"/>
                </a:srgbClr>
              </a:gs>
              <a:gs pos="100000">
                <a:srgbClr val="FFFFFF">
                  <a:shade val="20000"/>
                  <a:satMod val="255000"/>
                </a:srgbClr>
              </a:gs>
            </a:gsLst>
            <a:path path="circle">
              <a:fillToRect l="50000" t="-80000" r="50000" b="180000"/>
            </a:path>
          </a:gradFill>
          <a:ln w="9525" cap="flat" cmpd="sng" algn="ctr">
            <a:solidFill>
              <a:srgbClr val="0070C0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>
              <a:ln w="12700">
                <a:solidFill>
                  <a:srgbClr val="5F0000"/>
                </a:solidFill>
              </a:ln>
              <a:solidFill>
                <a:srgbClr val="5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" name="Блок-схема: магнитный диск 50">
            <a:extLst>
              <a:ext uri="{FF2B5EF4-FFF2-40B4-BE49-F238E27FC236}">
                <a16:creationId xmlns:a16="http://schemas.microsoft.com/office/drawing/2014/main" id="{16C5A7AA-8AEE-9957-860F-BC298133BEC6}"/>
              </a:ext>
            </a:extLst>
          </p:cNvPr>
          <p:cNvSpPr/>
          <p:nvPr/>
        </p:nvSpPr>
        <p:spPr bwMode="auto">
          <a:xfrm>
            <a:off x="6072944" y="5187816"/>
            <a:ext cx="552283" cy="644525"/>
          </a:xfrm>
          <a:prstGeom prst="flowChartMagneticDisk">
            <a:avLst/>
          </a:prstGeom>
          <a:gradFill rotWithShape="1">
            <a:gsLst>
              <a:gs pos="0">
                <a:srgbClr val="FFFFFF">
                  <a:tint val="40000"/>
                  <a:satMod val="350000"/>
                </a:srgbClr>
              </a:gs>
              <a:gs pos="40000">
                <a:srgbClr val="FFFFFF">
                  <a:tint val="45000"/>
                  <a:shade val="99000"/>
                  <a:satMod val="350000"/>
                </a:srgbClr>
              </a:gs>
              <a:gs pos="100000">
                <a:srgbClr val="FFFFFF">
                  <a:shade val="20000"/>
                  <a:satMod val="255000"/>
                </a:srgbClr>
              </a:gs>
            </a:gsLst>
            <a:path path="circle">
              <a:fillToRect l="50000" t="-80000" r="50000" b="180000"/>
            </a:path>
          </a:gradFill>
          <a:ln w="9525" cap="flat" cmpd="sng" algn="ctr">
            <a:solidFill>
              <a:srgbClr val="0070C0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>
              <a:ln w="12700">
                <a:solidFill>
                  <a:srgbClr val="5F0000"/>
                </a:solidFill>
              </a:ln>
              <a:solidFill>
                <a:srgbClr val="5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52" name="Соединительная линия уступом 27">
            <a:extLst>
              <a:ext uri="{FF2B5EF4-FFF2-40B4-BE49-F238E27FC236}">
                <a16:creationId xmlns:a16="http://schemas.microsoft.com/office/drawing/2014/main" id="{18573E49-1EAC-D142-0DB4-A09E7BBF8797}"/>
              </a:ext>
            </a:extLst>
          </p:cNvPr>
          <p:cNvCxnSpPr>
            <a:cxnSpLocks noChangeShapeType="1"/>
            <a:stCxn id="50" idx="3"/>
            <a:endCxn id="51" idx="0"/>
          </p:cNvCxnSpPr>
          <p:nvPr/>
        </p:nvCxnSpPr>
        <p:spPr bwMode="auto">
          <a:xfrm>
            <a:off x="6340700" y="3953203"/>
            <a:ext cx="8386" cy="1449455"/>
          </a:xfrm>
          <a:prstGeom prst="straightConnector1">
            <a:avLst/>
          </a:prstGeom>
          <a:noFill/>
          <a:ln w="28575" algn="ctr">
            <a:solidFill>
              <a:srgbClr val="CC3300"/>
            </a:solidFill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Прямая соединительная линия 111">
            <a:extLst>
              <a:ext uri="{FF2B5EF4-FFF2-40B4-BE49-F238E27FC236}">
                <a16:creationId xmlns:a16="http://schemas.microsoft.com/office/drawing/2014/main" id="{18C8DDA1-7F8A-201D-50C3-93697581F2F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12310" y="3639766"/>
            <a:ext cx="2870326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2487C7BD-5A59-E64A-7FDE-DA78B4FDEF5E}"/>
              </a:ext>
            </a:extLst>
          </p:cNvPr>
          <p:cNvSpPr txBox="1"/>
          <p:nvPr/>
        </p:nvSpPr>
        <p:spPr>
          <a:xfrm>
            <a:off x="6064558" y="3655950"/>
            <a:ext cx="6973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5F0000"/>
                </a:solidFill>
                <a:effectLst/>
                <a:uLnTx/>
                <a:uFillTx/>
                <a:cs typeface="Arial" panose="020B0604020202020204" pitchFamily="34" charset="0"/>
              </a:rPr>
              <a:t>1С:УХ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686482B-8051-FCCA-D307-A21306FD1993}"/>
              </a:ext>
            </a:extLst>
          </p:cNvPr>
          <p:cNvSpPr txBox="1"/>
          <p:nvPr/>
        </p:nvSpPr>
        <p:spPr>
          <a:xfrm>
            <a:off x="6071049" y="5482947"/>
            <a:ext cx="6973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5F0000"/>
                </a:solidFill>
                <a:effectLst/>
                <a:uLnTx/>
                <a:uFillTx/>
                <a:cs typeface="Arial" panose="020B0604020202020204" pitchFamily="34" charset="0"/>
              </a:rPr>
              <a:t>1С:УХ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C3F0DB2-74E2-23D0-2E35-AE74F351A599}"/>
              </a:ext>
            </a:extLst>
          </p:cNvPr>
          <p:cNvSpPr txBox="1"/>
          <p:nvPr/>
        </p:nvSpPr>
        <p:spPr>
          <a:xfrm>
            <a:off x="4052376" y="4562916"/>
            <a:ext cx="11713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Пользователи Заказчика</a:t>
            </a:r>
          </a:p>
        </p:txBody>
      </p:sp>
      <p:cxnSp>
        <p:nvCxnSpPr>
          <p:cNvPr id="58" name="Прямая со стрелкой 57">
            <a:extLst>
              <a:ext uri="{FF2B5EF4-FFF2-40B4-BE49-F238E27FC236}">
                <a16:creationId xmlns:a16="http://schemas.microsoft.com/office/drawing/2014/main" id="{144AF8D6-9104-EBA4-1410-0513C5B2E49D}"/>
              </a:ext>
            </a:extLst>
          </p:cNvPr>
          <p:cNvCxnSpPr>
            <a:cxnSpLocks/>
          </p:cNvCxnSpPr>
          <p:nvPr/>
        </p:nvCxnSpPr>
        <p:spPr bwMode="auto">
          <a:xfrm>
            <a:off x="4462964" y="4987436"/>
            <a:ext cx="8798" cy="286829"/>
          </a:xfrm>
          <a:prstGeom prst="straightConnector1">
            <a:avLst/>
          </a:prstGeom>
          <a:solidFill>
            <a:srgbClr val="F9E383">
              <a:alpha val="50000"/>
            </a:srgbClr>
          </a:solidFill>
          <a:ln w="3175" cap="flat" cmpd="sng" algn="ctr">
            <a:solidFill>
              <a:srgbClr val="CC33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FE2260DF-3EC1-37F4-A60E-9EB7039828E4}"/>
              </a:ext>
            </a:extLst>
          </p:cNvPr>
          <p:cNvSpPr txBox="1"/>
          <p:nvPr/>
        </p:nvSpPr>
        <p:spPr>
          <a:xfrm>
            <a:off x="4137353" y="2608679"/>
            <a:ext cx="902811" cy="2616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cs typeface="Arial" panose="020B0604020202020204" pitchFamily="34" charset="0"/>
              </a:rPr>
              <a:t>Web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cs typeface="Arial" panose="020B0604020202020204" pitchFamily="34" charset="0"/>
              </a:rPr>
              <a:t>-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cs typeface="Arial" panose="020B0604020202020204" pitchFamily="34" charset="0"/>
              </a:rPr>
              <a:t>клиент</a:t>
            </a:r>
          </a:p>
        </p:txBody>
      </p:sp>
      <p:cxnSp>
        <p:nvCxnSpPr>
          <p:cNvPr id="63" name="Прямая со стрелкой 62">
            <a:extLst>
              <a:ext uri="{FF2B5EF4-FFF2-40B4-BE49-F238E27FC236}">
                <a16:creationId xmlns:a16="http://schemas.microsoft.com/office/drawing/2014/main" id="{630EAF22-71A6-28C9-36E6-8C4CB7845C56}"/>
              </a:ext>
            </a:extLst>
          </p:cNvPr>
          <p:cNvCxnSpPr>
            <a:cxnSpLocks/>
            <a:stCxn id="81" idx="2"/>
            <a:endCxn id="77" idx="0"/>
          </p:cNvCxnSpPr>
          <p:nvPr/>
        </p:nvCxnSpPr>
        <p:spPr bwMode="auto">
          <a:xfrm>
            <a:off x="4998745" y="2662862"/>
            <a:ext cx="6000" cy="342280"/>
          </a:xfrm>
          <a:prstGeom prst="straightConnector1">
            <a:avLst/>
          </a:prstGeom>
          <a:solidFill>
            <a:srgbClr val="F9E383">
              <a:alpha val="50000"/>
            </a:srgbClr>
          </a:solidFill>
          <a:ln w="3175" cap="flat" cmpd="sng" algn="ctr">
            <a:solidFill>
              <a:srgbClr val="CC33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Соединительная линия уступом 27">
            <a:extLst>
              <a:ext uri="{FF2B5EF4-FFF2-40B4-BE49-F238E27FC236}">
                <a16:creationId xmlns:a16="http://schemas.microsoft.com/office/drawing/2014/main" id="{E1B45C61-C00F-F14B-8B91-DC0044724A2F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456218" y="3951594"/>
            <a:ext cx="0" cy="1418688"/>
          </a:xfrm>
          <a:prstGeom prst="straightConnector1">
            <a:avLst/>
          </a:prstGeom>
          <a:noFill/>
          <a:ln w="28575" algn="ctr">
            <a:solidFill>
              <a:srgbClr val="CC3300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349591AF-C469-6D4A-AD6C-2AE09594C571}"/>
              </a:ext>
            </a:extLst>
          </p:cNvPr>
          <p:cNvSpPr txBox="1"/>
          <p:nvPr/>
        </p:nvSpPr>
        <p:spPr>
          <a:xfrm>
            <a:off x="6055527" y="4320207"/>
            <a:ext cx="682486" cy="500343"/>
          </a:xfrm>
          <a:prstGeom prst="rect">
            <a:avLst/>
          </a:prstGeom>
          <a:pattFill prst="pct5">
            <a:fgClr>
              <a:schemeClr val="bg2">
                <a:lumMod val="75000"/>
              </a:schemeClr>
            </a:fgClr>
            <a:bgClr>
              <a:schemeClr val="bg1"/>
            </a:bgClr>
          </a:pattFill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r>
              <a:rPr lang="ru-RU" sz="1200" b="0" dirty="0">
                <a:solidFill>
                  <a:schemeClr val="tx1"/>
                </a:solidFill>
              </a:rPr>
              <a:t>План обмена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9F6C33C0-0740-E18A-7611-68E4062698DD}"/>
              </a:ext>
            </a:extLst>
          </p:cNvPr>
          <p:cNvSpPr txBox="1"/>
          <p:nvPr/>
        </p:nvSpPr>
        <p:spPr>
          <a:xfrm>
            <a:off x="4413066" y="2231975"/>
            <a:ext cx="11713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Пользователи Поставщика</a:t>
            </a:r>
          </a:p>
        </p:txBody>
      </p: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id="{225BB0DA-2F92-3139-308C-1AE3F1DCF911}"/>
              </a:ext>
            </a:extLst>
          </p:cNvPr>
          <p:cNvSpPr/>
          <p:nvPr/>
        </p:nvSpPr>
        <p:spPr bwMode="auto">
          <a:xfrm>
            <a:off x="1124046" y="3483949"/>
            <a:ext cx="1080000" cy="51025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anchor="ctr"/>
          <a:lstStyle/>
          <a:p>
            <a:pPr marL="0" marR="0" lvl="0" indent="0" algn="ctr" defTabSz="8640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3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Личный кабинет</a:t>
            </a:r>
          </a:p>
        </p:txBody>
      </p: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A829B7E6-E9E4-1048-B4CD-9D9D224350B0}"/>
              </a:ext>
            </a:extLst>
          </p:cNvPr>
          <p:cNvSpPr/>
          <p:nvPr/>
        </p:nvSpPr>
        <p:spPr bwMode="auto">
          <a:xfrm>
            <a:off x="4464745" y="3005142"/>
            <a:ext cx="1080000" cy="51025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anchor="ctr"/>
          <a:lstStyle/>
          <a:p>
            <a:pPr marL="0" marR="0" lvl="0" indent="0" algn="ctr" defTabSz="8640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3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Личный кабинет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9D30E3B1-A37A-4D81-8C74-742BF27EAECC}"/>
              </a:ext>
            </a:extLst>
          </p:cNvPr>
          <p:cNvSpPr txBox="1"/>
          <p:nvPr/>
        </p:nvSpPr>
        <p:spPr>
          <a:xfrm>
            <a:off x="5778370" y="1899303"/>
            <a:ext cx="1003977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rgbClr val="808080">
                    <a:lumMod val="50000"/>
                  </a:srgb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b="0" dirty="0"/>
              <a:t>Требуются лицензии 1С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EC59F3B1-2AB6-07B2-7871-CAEF6D64A29C}"/>
              </a:ext>
            </a:extLst>
          </p:cNvPr>
          <p:cNvSpPr txBox="1"/>
          <p:nvPr/>
        </p:nvSpPr>
        <p:spPr>
          <a:xfrm>
            <a:off x="9274950" y="1899303"/>
            <a:ext cx="1096996" cy="461665"/>
          </a:xfrm>
          <a:prstGeom prst="rect">
            <a:avLst/>
          </a:prstGeom>
          <a:solidFill>
            <a:srgbClr val="C8D1E1"/>
          </a:solidFill>
        </p:spPr>
        <p:txBody>
          <a:bodyPr wrap="square" rtlCol="0">
            <a:spAutoFit/>
          </a:bodyPr>
          <a:lstStyle/>
          <a:p>
            <a:r>
              <a:rPr lang="ru-RU" sz="1200" b="0" dirty="0">
                <a:solidFill>
                  <a:srgbClr val="808080">
                    <a:lumMod val="50000"/>
                  </a:srgbClr>
                </a:solidFill>
                <a:latin typeface="+mj-lt"/>
                <a:cs typeface="Arial" panose="020B0604020202020204" pitchFamily="34" charset="0"/>
              </a:rPr>
              <a:t>Не требуются лицензии 1С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4016102D-F835-7989-D152-6342F727641A}"/>
              </a:ext>
            </a:extLst>
          </p:cNvPr>
          <p:cNvSpPr txBox="1"/>
          <p:nvPr/>
        </p:nvSpPr>
        <p:spPr>
          <a:xfrm>
            <a:off x="2331848" y="1899303"/>
            <a:ext cx="1003977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b="0" dirty="0">
                <a:solidFill>
                  <a:srgbClr val="808080">
                    <a:lumMod val="50000"/>
                  </a:srgbClr>
                </a:solidFill>
                <a:latin typeface="+mj-lt"/>
                <a:cs typeface="Arial" panose="020B0604020202020204" pitchFamily="34" charset="0"/>
              </a:rPr>
              <a:t>Требуются лицензии 1С</a:t>
            </a:r>
          </a:p>
        </p:txBody>
      </p:sp>
      <p:pic>
        <p:nvPicPr>
          <p:cNvPr id="2" name="Рисунок 1" descr="УХ2.png">
            <a:extLst>
              <a:ext uri="{FF2B5EF4-FFF2-40B4-BE49-F238E27FC236}">
                <a16:creationId xmlns:a16="http://schemas.microsoft.com/office/drawing/2014/main" id="{0D8CB65F-AB21-78BD-58F2-63AC617316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773" y="1766541"/>
            <a:ext cx="777999" cy="635457"/>
          </a:xfrm>
          <a:prstGeom prst="rect">
            <a:avLst/>
          </a:prstGeom>
        </p:spPr>
      </p:pic>
      <p:pic>
        <p:nvPicPr>
          <p:cNvPr id="8" name="Рисунок 7" descr="УХ2.png">
            <a:extLst>
              <a:ext uri="{FF2B5EF4-FFF2-40B4-BE49-F238E27FC236}">
                <a16:creationId xmlns:a16="http://schemas.microsoft.com/office/drawing/2014/main" id="{C45BD75D-3C51-B7C0-98C7-D0A795F5F7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2828" y="1742488"/>
            <a:ext cx="777999" cy="63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069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8332">
        <p15:prstTrans prst="pageCurlDouble"/>
      </p:transition>
    </mc:Choice>
    <mc:Fallback xmlns="">
      <p:transition spd="slow" advTm="5833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707F0A4-BA1C-90C4-D3D9-4407B845F38B}"/>
              </a:ext>
            </a:extLst>
          </p:cNvPr>
          <p:cNvSpPr txBox="1">
            <a:spLocks/>
          </p:cNvSpPr>
          <p:nvPr/>
        </p:nvSpPr>
        <p:spPr>
          <a:xfrm>
            <a:off x="3084357" y="143743"/>
            <a:ext cx="5328592" cy="623292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altLang="ru-RU" sz="2000" dirty="0">
                <a:cs typeface="Arial" panose="020B0604020202020204" pitchFamily="34" charset="0"/>
              </a:rPr>
              <a:t>Регистрация потребности. </a:t>
            </a:r>
            <a:br>
              <a:rPr lang="ru-RU" altLang="ru-RU" sz="2000" dirty="0">
                <a:cs typeface="Arial" panose="020B0604020202020204" pitchFamily="34" charset="0"/>
              </a:rPr>
            </a:br>
            <a:r>
              <a:rPr lang="ru-RU" altLang="ru-RU" sz="2000" dirty="0">
                <a:cs typeface="Arial" panose="020B0604020202020204" pitchFamily="34" charset="0"/>
              </a:rPr>
              <a:t>Экспертиза профильными ЦФО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F827A429-05B3-5625-ED2A-686D9D7144AA}"/>
              </a:ext>
            </a:extLst>
          </p:cNvPr>
          <p:cNvSpPr/>
          <p:nvPr/>
        </p:nvSpPr>
        <p:spPr>
          <a:xfrm>
            <a:off x="3084356" y="87050"/>
            <a:ext cx="5328592" cy="5669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DB1346D1-6374-0AB6-7149-0618C2FEA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914" y="39441"/>
            <a:ext cx="159058" cy="15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6" descr="Изображение выглядит как текст, число, Шрифт, линия&#10;&#10;Автоматически созданное описание">
            <a:extLst>
              <a:ext uri="{FF2B5EF4-FFF2-40B4-BE49-F238E27FC236}">
                <a16:creationId xmlns:a16="http://schemas.microsoft.com/office/drawing/2014/main" id="{D6A114DF-DEB3-B928-AE43-34630A52BE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52" b="7862"/>
          <a:stretch/>
        </p:blipFill>
        <p:spPr>
          <a:xfrm>
            <a:off x="8347" y="4541967"/>
            <a:ext cx="11520488" cy="1898767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231092" y="1037517"/>
            <a:ext cx="8868568" cy="3128270"/>
            <a:chOff x="231092" y="1037517"/>
            <a:chExt cx="8868568" cy="3128270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1EC5987D-24E8-8791-29E6-819F123C86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1092" y="1037517"/>
              <a:ext cx="8868568" cy="312827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194474" y="2015951"/>
              <a:ext cx="3554178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0" dirty="0">
                  <a:latin typeface="+mj-lt"/>
                </a:rPr>
                <a:t>Адресация профильного ЦФО</a:t>
              </a: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42DA40EA-E6EA-B5C5-6332-0854FF6FBB4B}"/>
              </a:ext>
            </a:extLst>
          </p:cNvPr>
          <p:cNvGrpSpPr/>
          <p:nvPr/>
        </p:nvGrpSpPr>
        <p:grpSpPr>
          <a:xfrm>
            <a:off x="7056388" y="3611789"/>
            <a:ext cx="3681364" cy="900000"/>
            <a:chOff x="6730117" y="4212593"/>
            <a:chExt cx="4612194" cy="900000"/>
          </a:xfrm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213784A0-9106-84C2-B069-4C2E862904EA}"/>
                </a:ext>
              </a:extLst>
            </p:cNvPr>
            <p:cNvSpPr/>
            <p:nvPr/>
          </p:nvSpPr>
          <p:spPr>
            <a:xfrm>
              <a:off x="6730117" y="4266057"/>
              <a:ext cx="3842719" cy="252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18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04635E8-1206-3F83-6F92-94BEE974AC91}"/>
                </a:ext>
              </a:extLst>
            </p:cNvPr>
            <p:cNvSpPr txBox="1"/>
            <p:nvPr/>
          </p:nvSpPr>
          <p:spPr>
            <a:xfrm>
              <a:off x="6912371" y="4212593"/>
              <a:ext cx="4429940" cy="900000"/>
            </a:xfrm>
            <a:prstGeom prst="rect">
              <a:avLst/>
            </a:prstGeom>
            <a:solidFill>
              <a:schemeClr val="bg1">
                <a:lumMod val="95000"/>
                <a:alpha val="2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ru-RU" sz="1600" b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Решаемые задачи:</a:t>
              </a:r>
            </a:p>
            <a:p>
              <a:endPara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kumimoji="0" lang="ru-RU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Уточнить номенклатуру и полноту,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ru-RU" sz="1400" b="0" kern="0" dirty="0">
                  <a:solidFill>
                    <a:schemeClr val="tx1"/>
                  </a:solidFill>
                  <a:latin typeface="+mj-lt"/>
                </a:rPr>
                <a:t>Объемы, цены, статьи, условия расчетов</a:t>
              </a:r>
              <a:endParaRPr lang="ru-RU" sz="1400" b="0" dirty="0">
                <a:solidFill>
                  <a:schemeClr val="tx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68306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23035">
        <p15:prstTrans prst="pageCurlDouble"/>
      </p:transition>
    </mc:Choice>
    <mc:Fallback xmlns="">
      <p:transition spd="slow" advTm="12303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707F0A4-BA1C-90C4-D3D9-4407B845F38B}"/>
              </a:ext>
            </a:extLst>
          </p:cNvPr>
          <p:cNvSpPr txBox="1">
            <a:spLocks/>
          </p:cNvSpPr>
          <p:nvPr/>
        </p:nvSpPr>
        <p:spPr>
          <a:xfrm>
            <a:off x="3084357" y="143743"/>
            <a:ext cx="5328592" cy="623292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altLang="ru-RU" sz="2000" dirty="0">
                <a:cs typeface="Arial" panose="020B0604020202020204" pitchFamily="34" charset="0"/>
              </a:rPr>
              <a:t>Помощник планирования. Оптимизация стоимости закупок за счет замены на аналоги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F827A429-05B3-5625-ED2A-686D9D7144AA}"/>
              </a:ext>
            </a:extLst>
          </p:cNvPr>
          <p:cNvSpPr/>
          <p:nvPr/>
        </p:nvSpPr>
        <p:spPr>
          <a:xfrm>
            <a:off x="3084356" y="87050"/>
            <a:ext cx="5328592" cy="5669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DB1346D1-6374-0AB6-7149-0618C2FEA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914" y="39441"/>
            <a:ext cx="159058" cy="15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 descr="Изображение выглядит как текст, снимок экрана, число, линия&#10;&#10;Автоматически созданное описание">
            <a:extLst>
              <a:ext uri="{FF2B5EF4-FFF2-40B4-BE49-F238E27FC236}">
                <a16:creationId xmlns:a16="http://schemas.microsoft.com/office/drawing/2014/main" id="{24A41621-EF5C-E46D-D1EF-6B27FE4694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20" y="2592015"/>
            <a:ext cx="11233248" cy="3227124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770A4F0C-482B-9D8F-9420-CB64D9BAC4A6}"/>
              </a:ext>
            </a:extLst>
          </p:cNvPr>
          <p:cNvGrpSpPr/>
          <p:nvPr/>
        </p:nvGrpSpPr>
        <p:grpSpPr>
          <a:xfrm>
            <a:off x="2526608" y="1065635"/>
            <a:ext cx="1807588" cy="1290588"/>
            <a:chOff x="241033" y="144587"/>
            <a:chExt cx="1807588" cy="1290588"/>
          </a:xfrm>
        </p:grpSpPr>
        <p:sp>
          <p:nvSpPr>
            <p:cNvPr id="3" name="Стрелка: вправо 2">
              <a:extLst>
                <a:ext uri="{FF2B5EF4-FFF2-40B4-BE49-F238E27FC236}">
                  <a16:creationId xmlns:a16="http://schemas.microsoft.com/office/drawing/2014/main" id="{D0C28148-6EB9-DD6D-29F2-24796E90218C}"/>
                </a:ext>
              </a:extLst>
            </p:cNvPr>
            <p:cNvSpPr/>
            <p:nvPr/>
          </p:nvSpPr>
          <p:spPr>
            <a:xfrm>
              <a:off x="1112655" y="144587"/>
              <a:ext cx="935966" cy="1290588"/>
            </a:xfrm>
            <a:prstGeom prst="rightArrow">
              <a:avLst>
                <a:gd name="adj1" fmla="val 71913"/>
                <a:gd name="adj2" fmla="val 48993"/>
              </a:avLst>
            </a:prstGeom>
            <a:solidFill>
              <a:srgbClr val="D4D9E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C1D500A6-4D58-B4CF-7DB1-56E0F47214DF}"/>
                </a:ext>
              </a:extLst>
            </p:cNvPr>
            <p:cNvSpPr/>
            <p:nvPr/>
          </p:nvSpPr>
          <p:spPr>
            <a:xfrm>
              <a:off x="241033" y="481149"/>
              <a:ext cx="1227908" cy="571771"/>
            </a:xfrm>
            <a:prstGeom prst="roundRect">
              <a:avLst/>
            </a:prstGeom>
            <a:ln w="50800" cmpd="thickThin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latin typeface="+mj-lt"/>
                </a:rPr>
                <a:t>Описываем аналоги</a:t>
              </a: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7916D432-68F3-F588-9CDC-E12D972EC9E6}"/>
              </a:ext>
            </a:extLst>
          </p:cNvPr>
          <p:cNvGrpSpPr/>
          <p:nvPr/>
        </p:nvGrpSpPr>
        <p:grpSpPr>
          <a:xfrm>
            <a:off x="4711596" y="1085403"/>
            <a:ext cx="1944836" cy="1290588"/>
            <a:chOff x="103785" y="144587"/>
            <a:chExt cx="1944836" cy="1290588"/>
          </a:xfrm>
        </p:grpSpPr>
        <p:sp>
          <p:nvSpPr>
            <p:cNvPr id="9" name="Стрелка: вправо 8">
              <a:extLst>
                <a:ext uri="{FF2B5EF4-FFF2-40B4-BE49-F238E27FC236}">
                  <a16:creationId xmlns:a16="http://schemas.microsoft.com/office/drawing/2014/main" id="{2EAFC43D-C311-0394-D932-8C3F07899B7D}"/>
                </a:ext>
              </a:extLst>
            </p:cNvPr>
            <p:cNvSpPr/>
            <p:nvPr/>
          </p:nvSpPr>
          <p:spPr>
            <a:xfrm>
              <a:off x="1112655" y="144587"/>
              <a:ext cx="935966" cy="1290588"/>
            </a:xfrm>
            <a:prstGeom prst="rightArrow">
              <a:avLst>
                <a:gd name="adj1" fmla="val 71913"/>
                <a:gd name="adj2" fmla="val 48993"/>
              </a:avLst>
            </a:prstGeom>
            <a:solidFill>
              <a:srgbClr val="D4D9E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C8A59AC9-F46B-7BCE-4C6F-37E28F26FD4E}"/>
                </a:ext>
              </a:extLst>
            </p:cNvPr>
            <p:cNvSpPr/>
            <p:nvPr/>
          </p:nvSpPr>
          <p:spPr>
            <a:xfrm>
              <a:off x="103785" y="481149"/>
              <a:ext cx="1365156" cy="571771"/>
            </a:xfrm>
            <a:prstGeom prst="roundRect">
              <a:avLst/>
            </a:prstGeom>
            <a:ln w="50800" cmpd="thickThin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latin typeface="+mj-lt"/>
                </a:rPr>
                <a:t>Подбираем оптимальные</a:t>
              </a: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683610E4-E876-9BF8-B852-7570974FEAE2}"/>
              </a:ext>
            </a:extLst>
          </p:cNvPr>
          <p:cNvGrpSpPr/>
          <p:nvPr/>
        </p:nvGrpSpPr>
        <p:grpSpPr>
          <a:xfrm>
            <a:off x="6983760" y="1082484"/>
            <a:ext cx="1944836" cy="1290588"/>
            <a:chOff x="103785" y="144587"/>
            <a:chExt cx="1944836" cy="1290588"/>
          </a:xfrm>
        </p:grpSpPr>
        <p:sp>
          <p:nvSpPr>
            <p:cNvPr id="13" name="Стрелка: вправо 12">
              <a:extLst>
                <a:ext uri="{FF2B5EF4-FFF2-40B4-BE49-F238E27FC236}">
                  <a16:creationId xmlns:a16="http://schemas.microsoft.com/office/drawing/2014/main" id="{576A43E3-DC84-82D0-F71F-134EDEB39F89}"/>
                </a:ext>
              </a:extLst>
            </p:cNvPr>
            <p:cNvSpPr/>
            <p:nvPr/>
          </p:nvSpPr>
          <p:spPr>
            <a:xfrm>
              <a:off x="1112655" y="144587"/>
              <a:ext cx="935966" cy="1290588"/>
            </a:xfrm>
            <a:prstGeom prst="rightArrow">
              <a:avLst>
                <a:gd name="adj1" fmla="val 71913"/>
                <a:gd name="adj2" fmla="val 48993"/>
              </a:avLst>
            </a:prstGeom>
            <a:solidFill>
              <a:srgbClr val="D4D9E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: скругленные углы 13">
              <a:extLst>
                <a:ext uri="{FF2B5EF4-FFF2-40B4-BE49-F238E27FC236}">
                  <a16:creationId xmlns:a16="http://schemas.microsoft.com/office/drawing/2014/main" id="{581752B6-186A-F879-280B-0DDF46581FF7}"/>
                </a:ext>
              </a:extLst>
            </p:cNvPr>
            <p:cNvSpPr/>
            <p:nvPr/>
          </p:nvSpPr>
          <p:spPr>
            <a:xfrm>
              <a:off x="103785" y="481149"/>
              <a:ext cx="1365156" cy="571771"/>
            </a:xfrm>
            <a:prstGeom prst="roundRect">
              <a:avLst/>
            </a:prstGeom>
            <a:ln w="50800" cmpd="thickThin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latin typeface="+mj-lt"/>
                </a:rPr>
                <a:t>Применяем замены</a:t>
              </a:r>
            </a:p>
          </p:txBody>
        </p:sp>
      </p:grp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933EBC31-03FD-3A39-2C08-9D8078059DC7}"/>
              </a:ext>
            </a:extLst>
          </p:cNvPr>
          <p:cNvSpPr/>
          <p:nvPr/>
        </p:nvSpPr>
        <p:spPr>
          <a:xfrm>
            <a:off x="2519884" y="3960167"/>
            <a:ext cx="1128275" cy="1656184"/>
          </a:xfrm>
          <a:prstGeom prst="roundRect">
            <a:avLst>
              <a:gd name="adj" fmla="val 4153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120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60997">
        <p15:prstTrans prst="pageCurlDouble"/>
      </p:transition>
    </mc:Choice>
    <mc:Fallback xmlns="">
      <p:transition spd="slow" advTm="6099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707F0A4-BA1C-90C4-D3D9-4407B845F38B}"/>
              </a:ext>
            </a:extLst>
          </p:cNvPr>
          <p:cNvSpPr txBox="1">
            <a:spLocks/>
          </p:cNvSpPr>
          <p:nvPr/>
        </p:nvSpPr>
        <p:spPr>
          <a:xfrm>
            <a:off x="3084357" y="143743"/>
            <a:ext cx="5328592" cy="623292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altLang="ru-RU" sz="2000" dirty="0">
                <a:cs typeface="Arial" panose="020B0604020202020204" pitchFamily="34" charset="0"/>
              </a:rPr>
              <a:t>Помощник планирования. Ускорение и упрощение процессов. Пакетное создание лотов по правилам. 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F827A429-05B3-5625-ED2A-686D9D7144AA}"/>
              </a:ext>
            </a:extLst>
          </p:cNvPr>
          <p:cNvSpPr/>
          <p:nvPr/>
        </p:nvSpPr>
        <p:spPr>
          <a:xfrm>
            <a:off x="3084356" y="87050"/>
            <a:ext cx="5328592" cy="5669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DB1346D1-6374-0AB6-7149-0618C2FEA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914" y="39441"/>
            <a:ext cx="159058" cy="15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2E6CAB32-D762-9042-6054-AC83F0947F23}"/>
              </a:ext>
            </a:extLst>
          </p:cNvPr>
          <p:cNvGrpSpPr/>
          <p:nvPr/>
        </p:nvGrpSpPr>
        <p:grpSpPr>
          <a:xfrm>
            <a:off x="1511772" y="907180"/>
            <a:ext cx="2088232" cy="1107996"/>
            <a:chOff x="1296541" y="1062424"/>
            <a:chExt cx="2088232" cy="1107996"/>
          </a:xfrm>
        </p:grpSpPr>
        <p:sp>
          <p:nvSpPr>
            <p:cNvPr id="3" name="Полилиния 21">
              <a:extLst>
                <a:ext uri="{FF2B5EF4-FFF2-40B4-BE49-F238E27FC236}">
                  <a16:creationId xmlns:a16="http://schemas.microsoft.com/office/drawing/2014/main" id="{87425585-AFFC-C78A-4F89-5BAD7FD2CC7B}"/>
                </a:ext>
              </a:extLst>
            </p:cNvPr>
            <p:cNvSpPr/>
            <p:nvPr/>
          </p:nvSpPr>
          <p:spPr bwMode="auto">
            <a:xfrm>
              <a:off x="1517188" y="1071044"/>
              <a:ext cx="1664873" cy="304464"/>
            </a:xfrm>
            <a:custGeom>
              <a:avLst/>
              <a:gdLst>
                <a:gd name="connsiteX0" fmla="*/ 139674 w 1664873"/>
                <a:gd name="connsiteY0" fmla="*/ 7479 h 304464"/>
                <a:gd name="connsiteX1" fmla="*/ 342874 w 1664873"/>
                <a:gd name="connsiteY1" fmla="*/ 7479 h 304464"/>
                <a:gd name="connsiteX2" fmla="*/ 592966 w 1664873"/>
                <a:gd name="connsiteY2" fmla="*/ 23110 h 304464"/>
                <a:gd name="connsiteX3" fmla="*/ 1655858 w 1664873"/>
                <a:gd name="connsiteY3" fmla="*/ 38741 h 304464"/>
                <a:gd name="connsiteX4" fmla="*/ 1663674 w 1664873"/>
                <a:gd name="connsiteY4" fmla="*/ 62187 h 304464"/>
                <a:gd name="connsiteX5" fmla="*/ 1624597 w 1664873"/>
                <a:gd name="connsiteY5" fmla="*/ 85633 h 304464"/>
                <a:gd name="connsiteX6" fmla="*/ 1562074 w 1664873"/>
                <a:gd name="connsiteY6" fmla="*/ 109079 h 304464"/>
                <a:gd name="connsiteX7" fmla="*/ 1538627 w 1664873"/>
                <a:gd name="connsiteY7" fmla="*/ 124710 h 304464"/>
                <a:gd name="connsiteX8" fmla="*/ 1522997 w 1664873"/>
                <a:gd name="connsiteY8" fmla="*/ 148156 h 304464"/>
                <a:gd name="connsiteX9" fmla="*/ 1585520 w 1664873"/>
                <a:gd name="connsiteY9" fmla="*/ 187233 h 304464"/>
                <a:gd name="connsiteX10" fmla="*/ 1601150 w 1664873"/>
                <a:gd name="connsiteY10" fmla="*/ 210679 h 304464"/>
                <a:gd name="connsiteX11" fmla="*/ 1562074 w 1664873"/>
                <a:gd name="connsiteY11" fmla="*/ 257571 h 304464"/>
                <a:gd name="connsiteX12" fmla="*/ 1593335 w 1664873"/>
                <a:gd name="connsiteY12" fmla="*/ 273202 h 304464"/>
                <a:gd name="connsiteX13" fmla="*/ 1569889 w 1664873"/>
                <a:gd name="connsiteY13" fmla="*/ 288833 h 304464"/>
                <a:gd name="connsiteX14" fmla="*/ 1460474 w 1664873"/>
                <a:gd name="connsiteY14" fmla="*/ 304464 h 304464"/>
                <a:gd name="connsiteX15" fmla="*/ 6812 w 1664873"/>
                <a:gd name="connsiteY15" fmla="*/ 296648 h 304464"/>
                <a:gd name="connsiteX16" fmla="*/ 14627 w 1664873"/>
                <a:gd name="connsiteY16" fmla="*/ 249756 h 304464"/>
                <a:gd name="connsiteX17" fmla="*/ 61520 w 1664873"/>
                <a:gd name="connsiteY17" fmla="*/ 202864 h 304464"/>
                <a:gd name="connsiteX18" fmla="*/ 84966 w 1664873"/>
                <a:gd name="connsiteY18" fmla="*/ 171602 h 304464"/>
                <a:gd name="connsiteX19" fmla="*/ 116227 w 1664873"/>
                <a:gd name="connsiteY19" fmla="*/ 148156 h 304464"/>
                <a:gd name="connsiteX20" fmla="*/ 170935 w 1664873"/>
                <a:gd name="connsiteY20" fmla="*/ 116894 h 304464"/>
                <a:gd name="connsiteX21" fmla="*/ 139674 w 1664873"/>
                <a:gd name="connsiteY21" fmla="*/ 85633 h 304464"/>
                <a:gd name="connsiteX22" fmla="*/ 116227 w 1664873"/>
                <a:gd name="connsiteY22" fmla="*/ 70002 h 304464"/>
                <a:gd name="connsiteX23" fmla="*/ 139674 w 1664873"/>
                <a:gd name="connsiteY23" fmla="*/ 7479 h 304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664873" h="304464">
                  <a:moveTo>
                    <a:pt x="139674" y="7479"/>
                  </a:moveTo>
                  <a:cubicBezTo>
                    <a:pt x="177449" y="-2942"/>
                    <a:pt x="181112" y="-2036"/>
                    <a:pt x="342874" y="7479"/>
                  </a:cubicBezTo>
                  <a:cubicBezTo>
                    <a:pt x="426257" y="12384"/>
                    <a:pt x="509463" y="21122"/>
                    <a:pt x="592966" y="23110"/>
                  </a:cubicBezTo>
                  <a:lnTo>
                    <a:pt x="1655858" y="38741"/>
                  </a:lnTo>
                  <a:cubicBezTo>
                    <a:pt x="1658463" y="46556"/>
                    <a:pt x="1668244" y="55332"/>
                    <a:pt x="1663674" y="62187"/>
                  </a:cubicBezTo>
                  <a:cubicBezTo>
                    <a:pt x="1655248" y="74826"/>
                    <a:pt x="1637876" y="78256"/>
                    <a:pt x="1624597" y="85633"/>
                  </a:cubicBezTo>
                  <a:cubicBezTo>
                    <a:pt x="1591158" y="104210"/>
                    <a:pt x="1597788" y="100151"/>
                    <a:pt x="1562074" y="109079"/>
                  </a:cubicBezTo>
                  <a:cubicBezTo>
                    <a:pt x="1554258" y="114289"/>
                    <a:pt x="1545269" y="118068"/>
                    <a:pt x="1538627" y="124710"/>
                  </a:cubicBezTo>
                  <a:cubicBezTo>
                    <a:pt x="1531985" y="131352"/>
                    <a:pt x="1521453" y="138891"/>
                    <a:pt x="1522997" y="148156"/>
                  </a:cubicBezTo>
                  <a:cubicBezTo>
                    <a:pt x="1526572" y="169606"/>
                    <a:pt x="1573995" y="182623"/>
                    <a:pt x="1585520" y="187233"/>
                  </a:cubicBezTo>
                  <a:cubicBezTo>
                    <a:pt x="1590730" y="195048"/>
                    <a:pt x="1601150" y="201286"/>
                    <a:pt x="1601150" y="210679"/>
                  </a:cubicBezTo>
                  <a:cubicBezTo>
                    <a:pt x="1601150" y="221561"/>
                    <a:pt x="1566556" y="253089"/>
                    <a:pt x="1562074" y="257571"/>
                  </a:cubicBezTo>
                  <a:cubicBezTo>
                    <a:pt x="1572494" y="262781"/>
                    <a:pt x="1590510" y="261899"/>
                    <a:pt x="1593335" y="273202"/>
                  </a:cubicBezTo>
                  <a:cubicBezTo>
                    <a:pt x="1595613" y="282315"/>
                    <a:pt x="1579032" y="286682"/>
                    <a:pt x="1569889" y="288833"/>
                  </a:cubicBezTo>
                  <a:cubicBezTo>
                    <a:pt x="1534026" y="297271"/>
                    <a:pt x="1496946" y="299254"/>
                    <a:pt x="1460474" y="304464"/>
                  </a:cubicBezTo>
                  <a:lnTo>
                    <a:pt x="6812" y="296648"/>
                  </a:lnTo>
                  <a:cubicBezTo>
                    <a:pt x="-9023" y="296049"/>
                    <a:pt x="6642" y="263444"/>
                    <a:pt x="14627" y="249756"/>
                  </a:cubicBezTo>
                  <a:cubicBezTo>
                    <a:pt x="25765" y="230662"/>
                    <a:pt x="48257" y="220548"/>
                    <a:pt x="61520" y="202864"/>
                  </a:cubicBezTo>
                  <a:cubicBezTo>
                    <a:pt x="69335" y="192443"/>
                    <a:pt x="75755" y="180813"/>
                    <a:pt x="84966" y="171602"/>
                  </a:cubicBezTo>
                  <a:cubicBezTo>
                    <a:pt x="94176" y="162392"/>
                    <a:pt x="105628" y="155727"/>
                    <a:pt x="116227" y="148156"/>
                  </a:cubicBezTo>
                  <a:cubicBezTo>
                    <a:pt x="142001" y="129746"/>
                    <a:pt x="140410" y="132157"/>
                    <a:pt x="170935" y="116894"/>
                  </a:cubicBezTo>
                  <a:cubicBezTo>
                    <a:pt x="160515" y="106474"/>
                    <a:pt x="150863" y="95223"/>
                    <a:pt x="139674" y="85633"/>
                  </a:cubicBezTo>
                  <a:cubicBezTo>
                    <a:pt x="132542" y="79520"/>
                    <a:pt x="118069" y="79213"/>
                    <a:pt x="116227" y="70002"/>
                  </a:cubicBezTo>
                  <a:cubicBezTo>
                    <a:pt x="112108" y="49407"/>
                    <a:pt x="101899" y="17900"/>
                    <a:pt x="139674" y="7479"/>
                  </a:cubicBezTo>
                  <a:close/>
                </a:path>
              </a:pathLst>
            </a:custGeom>
            <a:solidFill>
              <a:srgbClr val="FFFFDB">
                <a:alpha val="75000"/>
              </a:srgbClr>
            </a:solidFill>
            <a:ln>
              <a:noFill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81000" marR="0" lvl="0" indent="-381000" defTabSz="914400" eaLnBrk="1" fontAlgn="auto" latinLnBrk="0" hangingPunct="1">
                <a:lnSpc>
                  <a:spcPct val="85000"/>
                </a:lnSpc>
                <a:spcBef>
                  <a:spcPct val="50000"/>
                </a:spcBef>
                <a:spcAft>
                  <a:spcPts val="0"/>
                </a:spcAft>
                <a:buClrTx/>
                <a:buSzPct val="120000"/>
                <a:buFontTx/>
                <a:buBlip>
                  <a:blip r:embed="rId3"/>
                </a:buBlip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34CF65A-CA0E-1FE0-3CDD-10E65497FAD8}"/>
                </a:ext>
              </a:extLst>
            </p:cNvPr>
            <p:cNvSpPr txBox="1"/>
            <p:nvPr/>
          </p:nvSpPr>
          <p:spPr>
            <a:xfrm>
              <a:off x="1296541" y="1062424"/>
              <a:ext cx="208823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864017" eaLnBrk="1" fontAlgn="auto" latinLnBrk="0" hangingPunct="1">
                <a:lnSpc>
                  <a:spcPct val="100000"/>
                </a:lnSpc>
                <a:spcBef>
                  <a:spcPts val="567"/>
                </a:spcBef>
                <a:spcAft>
                  <a:spcPts val="567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 dirty="0">
                  <a:ln w="0"/>
                  <a:solidFill>
                    <a:srgbClr val="0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charset="0"/>
                  <a:cs typeface="Arial" charset="0"/>
                </a:rPr>
                <a:t>Формализовали</a:t>
              </a:r>
            </a:p>
            <a:p>
              <a:pPr marL="0" marR="0" lvl="0" indent="0" algn="ctr" defTabSz="864017" eaLnBrk="1" fontAlgn="auto" latinLnBrk="0" hangingPunct="1">
                <a:lnSpc>
                  <a:spcPct val="100000"/>
                </a:lnSpc>
                <a:spcBef>
                  <a:spcPts val="567"/>
                </a:spcBef>
                <a:spcAft>
                  <a:spcPts val="567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 dirty="0">
                  <a:ln w="0"/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в электронный вид положение о закупках (правила закупок)</a:t>
              </a:r>
              <a:endPara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AA7A8CB-EAA9-D3FE-A773-997A5603DD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16" y="2637591"/>
            <a:ext cx="3518202" cy="272772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D6EDB5E-8FE1-86FA-57AE-34DE0DB8D8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1040" y="2284523"/>
            <a:ext cx="7817836" cy="39609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85E41B-FDEA-EF1A-420C-34E60EAE95ED}"/>
              </a:ext>
            </a:extLst>
          </p:cNvPr>
          <p:cNvSpPr txBox="1"/>
          <p:nvPr/>
        </p:nvSpPr>
        <p:spPr>
          <a:xfrm>
            <a:off x="286868" y="2302912"/>
            <a:ext cx="23237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</a:rPr>
              <a:t>Положение о закупках</a:t>
            </a: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FC7FB448-A553-186D-49D0-3D5FC0D0D2A9}"/>
              </a:ext>
            </a:extLst>
          </p:cNvPr>
          <p:cNvGrpSpPr/>
          <p:nvPr/>
        </p:nvGrpSpPr>
        <p:grpSpPr>
          <a:xfrm>
            <a:off x="4320084" y="875670"/>
            <a:ext cx="2088232" cy="1139506"/>
            <a:chOff x="4049112" y="1030914"/>
            <a:chExt cx="2088232" cy="1139506"/>
          </a:xfrm>
        </p:grpSpPr>
        <p:sp>
          <p:nvSpPr>
            <p:cNvPr id="15" name="Полилиния 22">
              <a:extLst>
                <a:ext uri="{FF2B5EF4-FFF2-40B4-BE49-F238E27FC236}">
                  <a16:creationId xmlns:a16="http://schemas.microsoft.com/office/drawing/2014/main" id="{BA740EF8-00D4-319D-C64E-02C3A061A366}"/>
                </a:ext>
              </a:extLst>
            </p:cNvPr>
            <p:cNvSpPr/>
            <p:nvPr/>
          </p:nvSpPr>
          <p:spPr bwMode="auto">
            <a:xfrm>
              <a:off x="4464893" y="1030914"/>
              <a:ext cx="1187685" cy="384724"/>
            </a:xfrm>
            <a:custGeom>
              <a:avLst/>
              <a:gdLst>
                <a:gd name="connsiteX0" fmla="*/ 109416 w 1222077"/>
                <a:gd name="connsiteY0" fmla="*/ 39077 h 398841"/>
                <a:gd name="connsiteX1" fmla="*/ 890954 w 1222077"/>
                <a:gd name="connsiteY1" fmla="*/ 39077 h 398841"/>
                <a:gd name="connsiteX2" fmla="*/ 1055077 w 1222077"/>
                <a:gd name="connsiteY2" fmla="*/ 23446 h 398841"/>
                <a:gd name="connsiteX3" fmla="*/ 1133231 w 1222077"/>
                <a:gd name="connsiteY3" fmla="*/ 7815 h 398841"/>
                <a:gd name="connsiteX4" fmla="*/ 1156677 w 1222077"/>
                <a:gd name="connsiteY4" fmla="*/ 0 h 398841"/>
                <a:gd name="connsiteX5" fmla="*/ 1180123 w 1222077"/>
                <a:gd name="connsiteY5" fmla="*/ 7815 h 398841"/>
                <a:gd name="connsiteX6" fmla="*/ 1172308 w 1222077"/>
                <a:gd name="connsiteY6" fmla="*/ 46892 h 398841"/>
                <a:gd name="connsiteX7" fmla="*/ 1141047 w 1222077"/>
                <a:gd name="connsiteY7" fmla="*/ 132861 h 398841"/>
                <a:gd name="connsiteX8" fmla="*/ 1148862 w 1222077"/>
                <a:gd name="connsiteY8" fmla="*/ 164123 h 398841"/>
                <a:gd name="connsiteX9" fmla="*/ 1156677 w 1222077"/>
                <a:gd name="connsiteY9" fmla="*/ 234461 h 398841"/>
                <a:gd name="connsiteX10" fmla="*/ 1164493 w 1222077"/>
                <a:gd name="connsiteY10" fmla="*/ 304800 h 398841"/>
                <a:gd name="connsiteX11" fmla="*/ 1141047 w 1222077"/>
                <a:gd name="connsiteY11" fmla="*/ 359508 h 398841"/>
                <a:gd name="connsiteX12" fmla="*/ 1180123 w 1222077"/>
                <a:gd name="connsiteY12" fmla="*/ 382954 h 398841"/>
                <a:gd name="connsiteX13" fmla="*/ 1219200 w 1222077"/>
                <a:gd name="connsiteY13" fmla="*/ 398585 h 398841"/>
                <a:gd name="connsiteX14" fmla="*/ 1062893 w 1222077"/>
                <a:gd name="connsiteY14" fmla="*/ 382954 h 398841"/>
                <a:gd name="connsiteX15" fmla="*/ 1000370 w 1222077"/>
                <a:gd name="connsiteY15" fmla="*/ 367323 h 398841"/>
                <a:gd name="connsiteX16" fmla="*/ 898770 w 1222077"/>
                <a:gd name="connsiteY16" fmla="*/ 359508 h 398841"/>
                <a:gd name="connsiteX17" fmla="*/ 93785 w 1222077"/>
                <a:gd name="connsiteY17" fmla="*/ 343877 h 398841"/>
                <a:gd name="connsiteX18" fmla="*/ 23447 w 1222077"/>
                <a:gd name="connsiteY18" fmla="*/ 250092 h 398841"/>
                <a:gd name="connsiteX19" fmla="*/ 0 w 1222077"/>
                <a:gd name="connsiteY19" fmla="*/ 242277 h 398841"/>
                <a:gd name="connsiteX20" fmla="*/ 62523 w 1222077"/>
                <a:gd name="connsiteY20" fmla="*/ 156308 h 398841"/>
                <a:gd name="connsiteX21" fmla="*/ 70339 w 1222077"/>
                <a:gd name="connsiteY21" fmla="*/ 132861 h 398841"/>
                <a:gd name="connsiteX22" fmla="*/ 78154 w 1222077"/>
                <a:gd name="connsiteY22" fmla="*/ 101600 h 398841"/>
                <a:gd name="connsiteX23" fmla="*/ 101600 w 1222077"/>
                <a:gd name="connsiteY23" fmla="*/ 85969 h 398841"/>
                <a:gd name="connsiteX24" fmla="*/ 109416 w 1222077"/>
                <a:gd name="connsiteY24" fmla="*/ 54708 h 398841"/>
                <a:gd name="connsiteX25" fmla="*/ 109416 w 1222077"/>
                <a:gd name="connsiteY25" fmla="*/ 39077 h 398841"/>
                <a:gd name="connsiteX0" fmla="*/ 109416 w 1187685"/>
                <a:gd name="connsiteY0" fmla="*/ 39077 h 384724"/>
                <a:gd name="connsiteX1" fmla="*/ 890954 w 1187685"/>
                <a:gd name="connsiteY1" fmla="*/ 39077 h 384724"/>
                <a:gd name="connsiteX2" fmla="*/ 1055077 w 1187685"/>
                <a:gd name="connsiteY2" fmla="*/ 23446 h 384724"/>
                <a:gd name="connsiteX3" fmla="*/ 1133231 w 1187685"/>
                <a:gd name="connsiteY3" fmla="*/ 7815 h 384724"/>
                <a:gd name="connsiteX4" fmla="*/ 1156677 w 1187685"/>
                <a:gd name="connsiteY4" fmla="*/ 0 h 384724"/>
                <a:gd name="connsiteX5" fmla="*/ 1180123 w 1187685"/>
                <a:gd name="connsiteY5" fmla="*/ 7815 h 384724"/>
                <a:gd name="connsiteX6" fmla="*/ 1172308 w 1187685"/>
                <a:gd name="connsiteY6" fmla="*/ 46892 h 384724"/>
                <a:gd name="connsiteX7" fmla="*/ 1141047 w 1187685"/>
                <a:gd name="connsiteY7" fmla="*/ 132861 h 384724"/>
                <a:gd name="connsiteX8" fmla="*/ 1148862 w 1187685"/>
                <a:gd name="connsiteY8" fmla="*/ 164123 h 384724"/>
                <a:gd name="connsiteX9" fmla="*/ 1156677 w 1187685"/>
                <a:gd name="connsiteY9" fmla="*/ 234461 h 384724"/>
                <a:gd name="connsiteX10" fmla="*/ 1164493 w 1187685"/>
                <a:gd name="connsiteY10" fmla="*/ 304800 h 384724"/>
                <a:gd name="connsiteX11" fmla="*/ 1141047 w 1187685"/>
                <a:gd name="connsiteY11" fmla="*/ 359508 h 384724"/>
                <a:gd name="connsiteX12" fmla="*/ 1180123 w 1187685"/>
                <a:gd name="connsiteY12" fmla="*/ 382954 h 384724"/>
                <a:gd name="connsiteX13" fmla="*/ 1125416 w 1187685"/>
                <a:gd name="connsiteY13" fmla="*/ 320431 h 384724"/>
                <a:gd name="connsiteX14" fmla="*/ 1062893 w 1187685"/>
                <a:gd name="connsiteY14" fmla="*/ 382954 h 384724"/>
                <a:gd name="connsiteX15" fmla="*/ 1000370 w 1187685"/>
                <a:gd name="connsiteY15" fmla="*/ 367323 h 384724"/>
                <a:gd name="connsiteX16" fmla="*/ 898770 w 1187685"/>
                <a:gd name="connsiteY16" fmla="*/ 359508 h 384724"/>
                <a:gd name="connsiteX17" fmla="*/ 93785 w 1187685"/>
                <a:gd name="connsiteY17" fmla="*/ 343877 h 384724"/>
                <a:gd name="connsiteX18" fmla="*/ 23447 w 1187685"/>
                <a:gd name="connsiteY18" fmla="*/ 250092 h 384724"/>
                <a:gd name="connsiteX19" fmla="*/ 0 w 1187685"/>
                <a:gd name="connsiteY19" fmla="*/ 242277 h 384724"/>
                <a:gd name="connsiteX20" fmla="*/ 62523 w 1187685"/>
                <a:gd name="connsiteY20" fmla="*/ 156308 h 384724"/>
                <a:gd name="connsiteX21" fmla="*/ 70339 w 1187685"/>
                <a:gd name="connsiteY21" fmla="*/ 132861 h 384724"/>
                <a:gd name="connsiteX22" fmla="*/ 78154 w 1187685"/>
                <a:gd name="connsiteY22" fmla="*/ 101600 h 384724"/>
                <a:gd name="connsiteX23" fmla="*/ 101600 w 1187685"/>
                <a:gd name="connsiteY23" fmla="*/ 85969 h 384724"/>
                <a:gd name="connsiteX24" fmla="*/ 109416 w 1187685"/>
                <a:gd name="connsiteY24" fmla="*/ 54708 h 384724"/>
                <a:gd name="connsiteX25" fmla="*/ 109416 w 1187685"/>
                <a:gd name="connsiteY25" fmla="*/ 39077 h 384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187685" h="384724">
                  <a:moveTo>
                    <a:pt x="109416" y="39077"/>
                  </a:moveTo>
                  <a:cubicBezTo>
                    <a:pt x="239672" y="36472"/>
                    <a:pt x="497022" y="51993"/>
                    <a:pt x="890954" y="39077"/>
                  </a:cubicBezTo>
                  <a:cubicBezTo>
                    <a:pt x="932539" y="37714"/>
                    <a:pt x="1010494" y="28399"/>
                    <a:pt x="1055077" y="23446"/>
                  </a:cubicBezTo>
                  <a:cubicBezTo>
                    <a:pt x="1108047" y="5790"/>
                    <a:pt x="1043427" y="25776"/>
                    <a:pt x="1133231" y="7815"/>
                  </a:cubicBezTo>
                  <a:cubicBezTo>
                    <a:pt x="1141309" y="6199"/>
                    <a:pt x="1148862" y="2605"/>
                    <a:pt x="1156677" y="0"/>
                  </a:cubicBezTo>
                  <a:cubicBezTo>
                    <a:pt x="1164492" y="2605"/>
                    <a:pt x="1177518" y="0"/>
                    <a:pt x="1180123" y="7815"/>
                  </a:cubicBezTo>
                  <a:cubicBezTo>
                    <a:pt x="1184324" y="20417"/>
                    <a:pt x="1175803" y="34076"/>
                    <a:pt x="1172308" y="46892"/>
                  </a:cubicBezTo>
                  <a:cubicBezTo>
                    <a:pt x="1163709" y="78423"/>
                    <a:pt x="1153032" y="102898"/>
                    <a:pt x="1141047" y="132861"/>
                  </a:cubicBezTo>
                  <a:cubicBezTo>
                    <a:pt x="1143652" y="143282"/>
                    <a:pt x="1141267" y="156528"/>
                    <a:pt x="1148862" y="164123"/>
                  </a:cubicBezTo>
                  <a:cubicBezTo>
                    <a:pt x="1190905" y="206167"/>
                    <a:pt x="1206299" y="102136"/>
                    <a:pt x="1156677" y="234461"/>
                  </a:cubicBezTo>
                  <a:cubicBezTo>
                    <a:pt x="1159282" y="257907"/>
                    <a:pt x="1164493" y="281209"/>
                    <a:pt x="1164493" y="304800"/>
                  </a:cubicBezTo>
                  <a:cubicBezTo>
                    <a:pt x="1164493" y="316296"/>
                    <a:pt x="1144097" y="353408"/>
                    <a:pt x="1141047" y="359508"/>
                  </a:cubicBezTo>
                  <a:cubicBezTo>
                    <a:pt x="1154072" y="367323"/>
                    <a:pt x="1182728" y="389467"/>
                    <a:pt x="1180123" y="382954"/>
                  </a:cubicBezTo>
                  <a:cubicBezTo>
                    <a:pt x="1177518" y="376441"/>
                    <a:pt x="1139337" y="318691"/>
                    <a:pt x="1125416" y="320431"/>
                  </a:cubicBezTo>
                  <a:cubicBezTo>
                    <a:pt x="1108628" y="322529"/>
                    <a:pt x="1083734" y="375139"/>
                    <a:pt x="1062893" y="382954"/>
                  </a:cubicBezTo>
                  <a:cubicBezTo>
                    <a:pt x="1042052" y="390769"/>
                    <a:pt x="1021637" y="370361"/>
                    <a:pt x="1000370" y="367323"/>
                  </a:cubicBezTo>
                  <a:cubicBezTo>
                    <a:pt x="966745" y="362519"/>
                    <a:pt x="932725" y="360386"/>
                    <a:pt x="898770" y="359508"/>
                  </a:cubicBezTo>
                  <a:lnTo>
                    <a:pt x="93785" y="343877"/>
                  </a:lnTo>
                  <a:cubicBezTo>
                    <a:pt x="74093" y="245419"/>
                    <a:pt x="103943" y="274241"/>
                    <a:pt x="23447" y="250092"/>
                  </a:cubicBezTo>
                  <a:cubicBezTo>
                    <a:pt x="15556" y="247725"/>
                    <a:pt x="7816" y="244882"/>
                    <a:pt x="0" y="242277"/>
                  </a:cubicBezTo>
                  <a:cubicBezTo>
                    <a:pt x="12163" y="227074"/>
                    <a:pt x="56734" y="173674"/>
                    <a:pt x="62523" y="156308"/>
                  </a:cubicBezTo>
                  <a:cubicBezTo>
                    <a:pt x="65128" y="148492"/>
                    <a:pt x="68076" y="140782"/>
                    <a:pt x="70339" y="132861"/>
                  </a:cubicBezTo>
                  <a:cubicBezTo>
                    <a:pt x="73290" y="122533"/>
                    <a:pt x="72196" y="110537"/>
                    <a:pt x="78154" y="101600"/>
                  </a:cubicBezTo>
                  <a:cubicBezTo>
                    <a:pt x="83364" y="93785"/>
                    <a:pt x="93785" y="91179"/>
                    <a:pt x="101600" y="85969"/>
                  </a:cubicBezTo>
                  <a:cubicBezTo>
                    <a:pt x="104205" y="75549"/>
                    <a:pt x="103458" y="63645"/>
                    <a:pt x="109416" y="54708"/>
                  </a:cubicBezTo>
                  <a:cubicBezTo>
                    <a:pt x="114626" y="46893"/>
                    <a:pt x="-20840" y="41682"/>
                    <a:pt x="109416" y="39077"/>
                  </a:cubicBezTo>
                  <a:close/>
                </a:path>
              </a:pathLst>
            </a:custGeom>
            <a:solidFill>
              <a:srgbClr val="FFFFDB">
                <a:alpha val="75000"/>
              </a:srgbClr>
            </a:solidFill>
            <a:ln>
              <a:noFill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81000" marR="0" lvl="0" indent="-381000" defTabSz="914400" eaLnBrk="1" fontAlgn="auto" latinLnBrk="0" hangingPunct="1">
                <a:lnSpc>
                  <a:spcPct val="85000"/>
                </a:lnSpc>
                <a:spcBef>
                  <a:spcPct val="50000"/>
                </a:spcBef>
                <a:spcAft>
                  <a:spcPts val="0"/>
                </a:spcAft>
                <a:buClrTx/>
                <a:buSzPct val="120000"/>
                <a:buFontTx/>
                <a:buBlip>
                  <a:blip r:embed="rId3"/>
                </a:buBlip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E21F5B6-E664-426D-3D4B-50DDEFFC06DF}"/>
                </a:ext>
              </a:extLst>
            </p:cNvPr>
            <p:cNvSpPr txBox="1"/>
            <p:nvPr/>
          </p:nvSpPr>
          <p:spPr>
            <a:xfrm>
              <a:off x="4049112" y="1062424"/>
              <a:ext cx="208823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864017" eaLnBrk="1" fontAlgn="auto" latinLnBrk="0" hangingPunct="1">
                <a:lnSpc>
                  <a:spcPct val="100000"/>
                </a:lnSpc>
                <a:spcBef>
                  <a:spcPts val="567"/>
                </a:spcBef>
                <a:spcAft>
                  <a:spcPts val="567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 dirty="0">
                  <a:ln w="0"/>
                  <a:solidFill>
                    <a:srgbClr val="0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charset="0"/>
                  <a:cs typeface="Arial" charset="0"/>
                </a:rPr>
                <a:t>Ускорили</a:t>
              </a:r>
              <a:r>
                <a:rPr kumimoji="0" lang="ru-RU" sz="1400" b="0" i="0" u="none" strike="noStrike" kern="0" cap="none" spc="0" normalizeH="0" baseline="0" noProof="0" dirty="0">
                  <a:ln w="0"/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 </a:t>
              </a:r>
            </a:p>
            <a:p>
              <a:pPr marL="0" marR="0" lvl="0" indent="0" algn="ctr" defTabSz="864017" eaLnBrk="1" fontAlgn="auto" latinLnBrk="0" hangingPunct="1">
                <a:lnSpc>
                  <a:spcPct val="100000"/>
                </a:lnSpc>
                <a:spcBef>
                  <a:spcPts val="567"/>
                </a:spcBef>
                <a:spcAft>
                  <a:spcPts val="567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 dirty="0">
                  <a:ln w="0"/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подготовку плана закупок по правилам положения о закупках</a:t>
              </a:r>
            </a:p>
          </p:txBody>
        </p:sp>
      </p:grp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EB36A7DA-264A-1344-5042-B94D11F4E55E}"/>
              </a:ext>
            </a:extLst>
          </p:cNvPr>
          <p:cNvCxnSpPr/>
          <p:nvPr/>
        </p:nvCxnSpPr>
        <p:spPr bwMode="auto">
          <a:xfrm>
            <a:off x="3733433" y="1068619"/>
            <a:ext cx="586651" cy="0"/>
          </a:xfrm>
          <a:prstGeom prst="straightConnector1">
            <a:avLst/>
          </a:prstGeom>
          <a:noFill/>
          <a:ln w="44450" cap="flat" cmpd="sng" algn="ctr">
            <a:solidFill>
              <a:srgbClr val="FC6E51"/>
            </a:solidFill>
            <a:prstDash val="solid"/>
            <a:miter lim="800000"/>
            <a:tailEnd type="arrow"/>
          </a:ln>
          <a:effectLst/>
        </p:spPr>
      </p:cxn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D3E3E50D-6657-68B1-7FC1-6E1165C5997C}"/>
              </a:ext>
            </a:extLst>
          </p:cNvPr>
          <p:cNvGrpSpPr/>
          <p:nvPr/>
        </p:nvGrpSpPr>
        <p:grpSpPr>
          <a:xfrm>
            <a:off x="7200404" y="875670"/>
            <a:ext cx="2088232" cy="924062"/>
            <a:chOff x="4049112" y="1030914"/>
            <a:chExt cx="2088232" cy="924062"/>
          </a:xfrm>
        </p:grpSpPr>
        <p:sp>
          <p:nvSpPr>
            <p:cNvPr id="20" name="Полилиния 22">
              <a:extLst>
                <a:ext uri="{FF2B5EF4-FFF2-40B4-BE49-F238E27FC236}">
                  <a16:creationId xmlns:a16="http://schemas.microsoft.com/office/drawing/2014/main" id="{CF9AF3B5-42EF-A991-59F0-EAEE6C9B438E}"/>
                </a:ext>
              </a:extLst>
            </p:cNvPr>
            <p:cNvSpPr/>
            <p:nvPr/>
          </p:nvSpPr>
          <p:spPr bwMode="auto">
            <a:xfrm>
              <a:off x="4464893" y="1030914"/>
              <a:ext cx="1187685" cy="384724"/>
            </a:xfrm>
            <a:custGeom>
              <a:avLst/>
              <a:gdLst>
                <a:gd name="connsiteX0" fmla="*/ 109416 w 1222077"/>
                <a:gd name="connsiteY0" fmla="*/ 39077 h 398841"/>
                <a:gd name="connsiteX1" fmla="*/ 890954 w 1222077"/>
                <a:gd name="connsiteY1" fmla="*/ 39077 h 398841"/>
                <a:gd name="connsiteX2" fmla="*/ 1055077 w 1222077"/>
                <a:gd name="connsiteY2" fmla="*/ 23446 h 398841"/>
                <a:gd name="connsiteX3" fmla="*/ 1133231 w 1222077"/>
                <a:gd name="connsiteY3" fmla="*/ 7815 h 398841"/>
                <a:gd name="connsiteX4" fmla="*/ 1156677 w 1222077"/>
                <a:gd name="connsiteY4" fmla="*/ 0 h 398841"/>
                <a:gd name="connsiteX5" fmla="*/ 1180123 w 1222077"/>
                <a:gd name="connsiteY5" fmla="*/ 7815 h 398841"/>
                <a:gd name="connsiteX6" fmla="*/ 1172308 w 1222077"/>
                <a:gd name="connsiteY6" fmla="*/ 46892 h 398841"/>
                <a:gd name="connsiteX7" fmla="*/ 1141047 w 1222077"/>
                <a:gd name="connsiteY7" fmla="*/ 132861 h 398841"/>
                <a:gd name="connsiteX8" fmla="*/ 1148862 w 1222077"/>
                <a:gd name="connsiteY8" fmla="*/ 164123 h 398841"/>
                <a:gd name="connsiteX9" fmla="*/ 1156677 w 1222077"/>
                <a:gd name="connsiteY9" fmla="*/ 234461 h 398841"/>
                <a:gd name="connsiteX10" fmla="*/ 1164493 w 1222077"/>
                <a:gd name="connsiteY10" fmla="*/ 304800 h 398841"/>
                <a:gd name="connsiteX11" fmla="*/ 1141047 w 1222077"/>
                <a:gd name="connsiteY11" fmla="*/ 359508 h 398841"/>
                <a:gd name="connsiteX12" fmla="*/ 1180123 w 1222077"/>
                <a:gd name="connsiteY12" fmla="*/ 382954 h 398841"/>
                <a:gd name="connsiteX13" fmla="*/ 1219200 w 1222077"/>
                <a:gd name="connsiteY13" fmla="*/ 398585 h 398841"/>
                <a:gd name="connsiteX14" fmla="*/ 1062893 w 1222077"/>
                <a:gd name="connsiteY14" fmla="*/ 382954 h 398841"/>
                <a:gd name="connsiteX15" fmla="*/ 1000370 w 1222077"/>
                <a:gd name="connsiteY15" fmla="*/ 367323 h 398841"/>
                <a:gd name="connsiteX16" fmla="*/ 898770 w 1222077"/>
                <a:gd name="connsiteY16" fmla="*/ 359508 h 398841"/>
                <a:gd name="connsiteX17" fmla="*/ 93785 w 1222077"/>
                <a:gd name="connsiteY17" fmla="*/ 343877 h 398841"/>
                <a:gd name="connsiteX18" fmla="*/ 23447 w 1222077"/>
                <a:gd name="connsiteY18" fmla="*/ 250092 h 398841"/>
                <a:gd name="connsiteX19" fmla="*/ 0 w 1222077"/>
                <a:gd name="connsiteY19" fmla="*/ 242277 h 398841"/>
                <a:gd name="connsiteX20" fmla="*/ 62523 w 1222077"/>
                <a:gd name="connsiteY20" fmla="*/ 156308 h 398841"/>
                <a:gd name="connsiteX21" fmla="*/ 70339 w 1222077"/>
                <a:gd name="connsiteY21" fmla="*/ 132861 h 398841"/>
                <a:gd name="connsiteX22" fmla="*/ 78154 w 1222077"/>
                <a:gd name="connsiteY22" fmla="*/ 101600 h 398841"/>
                <a:gd name="connsiteX23" fmla="*/ 101600 w 1222077"/>
                <a:gd name="connsiteY23" fmla="*/ 85969 h 398841"/>
                <a:gd name="connsiteX24" fmla="*/ 109416 w 1222077"/>
                <a:gd name="connsiteY24" fmla="*/ 54708 h 398841"/>
                <a:gd name="connsiteX25" fmla="*/ 109416 w 1222077"/>
                <a:gd name="connsiteY25" fmla="*/ 39077 h 398841"/>
                <a:gd name="connsiteX0" fmla="*/ 109416 w 1187685"/>
                <a:gd name="connsiteY0" fmla="*/ 39077 h 384724"/>
                <a:gd name="connsiteX1" fmla="*/ 890954 w 1187685"/>
                <a:gd name="connsiteY1" fmla="*/ 39077 h 384724"/>
                <a:gd name="connsiteX2" fmla="*/ 1055077 w 1187685"/>
                <a:gd name="connsiteY2" fmla="*/ 23446 h 384724"/>
                <a:gd name="connsiteX3" fmla="*/ 1133231 w 1187685"/>
                <a:gd name="connsiteY3" fmla="*/ 7815 h 384724"/>
                <a:gd name="connsiteX4" fmla="*/ 1156677 w 1187685"/>
                <a:gd name="connsiteY4" fmla="*/ 0 h 384724"/>
                <a:gd name="connsiteX5" fmla="*/ 1180123 w 1187685"/>
                <a:gd name="connsiteY5" fmla="*/ 7815 h 384724"/>
                <a:gd name="connsiteX6" fmla="*/ 1172308 w 1187685"/>
                <a:gd name="connsiteY6" fmla="*/ 46892 h 384724"/>
                <a:gd name="connsiteX7" fmla="*/ 1141047 w 1187685"/>
                <a:gd name="connsiteY7" fmla="*/ 132861 h 384724"/>
                <a:gd name="connsiteX8" fmla="*/ 1148862 w 1187685"/>
                <a:gd name="connsiteY8" fmla="*/ 164123 h 384724"/>
                <a:gd name="connsiteX9" fmla="*/ 1156677 w 1187685"/>
                <a:gd name="connsiteY9" fmla="*/ 234461 h 384724"/>
                <a:gd name="connsiteX10" fmla="*/ 1164493 w 1187685"/>
                <a:gd name="connsiteY10" fmla="*/ 304800 h 384724"/>
                <a:gd name="connsiteX11" fmla="*/ 1141047 w 1187685"/>
                <a:gd name="connsiteY11" fmla="*/ 359508 h 384724"/>
                <a:gd name="connsiteX12" fmla="*/ 1180123 w 1187685"/>
                <a:gd name="connsiteY12" fmla="*/ 382954 h 384724"/>
                <a:gd name="connsiteX13" fmla="*/ 1125416 w 1187685"/>
                <a:gd name="connsiteY13" fmla="*/ 320431 h 384724"/>
                <a:gd name="connsiteX14" fmla="*/ 1062893 w 1187685"/>
                <a:gd name="connsiteY14" fmla="*/ 382954 h 384724"/>
                <a:gd name="connsiteX15" fmla="*/ 1000370 w 1187685"/>
                <a:gd name="connsiteY15" fmla="*/ 367323 h 384724"/>
                <a:gd name="connsiteX16" fmla="*/ 898770 w 1187685"/>
                <a:gd name="connsiteY16" fmla="*/ 359508 h 384724"/>
                <a:gd name="connsiteX17" fmla="*/ 93785 w 1187685"/>
                <a:gd name="connsiteY17" fmla="*/ 343877 h 384724"/>
                <a:gd name="connsiteX18" fmla="*/ 23447 w 1187685"/>
                <a:gd name="connsiteY18" fmla="*/ 250092 h 384724"/>
                <a:gd name="connsiteX19" fmla="*/ 0 w 1187685"/>
                <a:gd name="connsiteY19" fmla="*/ 242277 h 384724"/>
                <a:gd name="connsiteX20" fmla="*/ 62523 w 1187685"/>
                <a:gd name="connsiteY20" fmla="*/ 156308 h 384724"/>
                <a:gd name="connsiteX21" fmla="*/ 70339 w 1187685"/>
                <a:gd name="connsiteY21" fmla="*/ 132861 h 384724"/>
                <a:gd name="connsiteX22" fmla="*/ 78154 w 1187685"/>
                <a:gd name="connsiteY22" fmla="*/ 101600 h 384724"/>
                <a:gd name="connsiteX23" fmla="*/ 101600 w 1187685"/>
                <a:gd name="connsiteY23" fmla="*/ 85969 h 384724"/>
                <a:gd name="connsiteX24" fmla="*/ 109416 w 1187685"/>
                <a:gd name="connsiteY24" fmla="*/ 54708 h 384724"/>
                <a:gd name="connsiteX25" fmla="*/ 109416 w 1187685"/>
                <a:gd name="connsiteY25" fmla="*/ 39077 h 384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187685" h="384724">
                  <a:moveTo>
                    <a:pt x="109416" y="39077"/>
                  </a:moveTo>
                  <a:cubicBezTo>
                    <a:pt x="239672" y="36472"/>
                    <a:pt x="497022" y="51993"/>
                    <a:pt x="890954" y="39077"/>
                  </a:cubicBezTo>
                  <a:cubicBezTo>
                    <a:pt x="932539" y="37714"/>
                    <a:pt x="1010494" y="28399"/>
                    <a:pt x="1055077" y="23446"/>
                  </a:cubicBezTo>
                  <a:cubicBezTo>
                    <a:pt x="1108047" y="5790"/>
                    <a:pt x="1043427" y="25776"/>
                    <a:pt x="1133231" y="7815"/>
                  </a:cubicBezTo>
                  <a:cubicBezTo>
                    <a:pt x="1141309" y="6199"/>
                    <a:pt x="1148862" y="2605"/>
                    <a:pt x="1156677" y="0"/>
                  </a:cubicBezTo>
                  <a:cubicBezTo>
                    <a:pt x="1164492" y="2605"/>
                    <a:pt x="1177518" y="0"/>
                    <a:pt x="1180123" y="7815"/>
                  </a:cubicBezTo>
                  <a:cubicBezTo>
                    <a:pt x="1184324" y="20417"/>
                    <a:pt x="1175803" y="34076"/>
                    <a:pt x="1172308" y="46892"/>
                  </a:cubicBezTo>
                  <a:cubicBezTo>
                    <a:pt x="1163709" y="78423"/>
                    <a:pt x="1153032" y="102898"/>
                    <a:pt x="1141047" y="132861"/>
                  </a:cubicBezTo>
                  <a:cubicBezTo>
                    <a:pt x="1143652" y="143282"/>
                    <a:pt x="1141267" y="156528"/>
                    <a:pt x="1148862" y="164123"/>
                  </a:cubicBezTo>
                  <a:cubicBezTo>
                    <a:pt x="1190905" y="206167"/>
                    <a:pt x="1206299" y="102136"/>
                    <a:pt x="1156677" y="234461"/>
                  </a:cubicBezTo>
                  <a:cubicBezTo>
                    <a:pt x="1159282" y="257907"/>
                    <a:pt x="1164493" y="281209"/>
                    <a:pt x="1164493" y="304800"/>
                  </a:cubicBezTo>
                  <a:cubicBezTo>
                    <a:pt x="1164493" y="316296"/>
                    <a:pt x="1144097" y="353408"/>
                    <a:pt x="1141047" y="359508"/>
                  </a:cubicBezTo>
                  <a:cubicBezTo>
                    <a:pt x="1154072" y="367323"/>
                    <a:pt x="1182728" y="389467"/>
                    <a:pt x="1180123" y="382954"/>
                  </a:cubicBezTo>
                  <a:cubicBezTo>
                    <a:pt x="1177518" y="376441"/>
                    <a:pt x="1139337" y="318691"/>
                    <a:pt x="1125416" y="320431"/>
                  </a:cubicBezTo>
                  <a:cubicBezTo>
                    <a:pt x="1108628" y="322529"/>
                    <a:pt x="1083734" y="375139"/>
                    <a:pt x="1062893" y="382954"/>
                  </a:cubicBezTo>
                  <a:cubicBezTo>
                    <a:pt x="1042052" y="390769"/>
                    <a:pt x="1021637" y="370361"/>
                    <a:pt x="1000370" y="367323"/>
                  </a:cubicBezTo>
                  <a:cubicBezTo>
                    <a:pt x="966745" y="362519"/>
                    <a:pt x="932725" y="360386"/>
                    <a:pt x="898770" y="359508"/>
                  </a:cubicBezTo>
                  <a:lnTo>
                    <a:pt x="93785" y="343877"/>
                  </a:lnTo>
                  <a:cubicBezTo>
                    <a:pt x="74093" y="245419"/>
                    <a:pt x="103943" y="274241"/>
                    <a:pt x="23447" y="250092"/>
                  </a:cubicBezTo>
                  <a:cubicBezTo>
                    <a:pt x="15556" y="247725"/>
                    <a:pt x="7816" y="244882"/>
                    <a:pt x="0" y="242277"/>
                  </a:cubicBezTo>
                  <a:cubicBezTo>
                    <a:pt x="12163" y="227074"/>
                    <a:pt x="56734" y="173674"/>
                    <a:pt x="62523" y="156308"/>
                  </a:cubicBezTo>
                  <a:cubicBezTo>
                    <a:pt x="65128" y="148492"/>
                    <a:pt x="68076" y="140782"/>
                    <a:pt x="70339" y="132861"/>
                  </a:cubicBezTo>
                  <a:cubicBezTo>
                    <a:pt x="73290" y="122533"/>
                    <a:pt x="72196" y="110537"/>
                    <a:pt x="78154" y="101600"/>
                  </a:cubicBezTo>
                  <a:cubicBezTo>
                    <a:pt x="83364" y="93785"/>
                    <a:pt x="93785" y="91179"/>
                    <a:pt x="101600" y="85969"/>
                  </a:cubicBezTo>
                  <a:cubicBezTo>
                    <a:pt x="104205" y="75549"/>
                    <a:pt x="103458" y="63645"/>
                    <a:pt x="109416" y="54708"/>
                  </a:cubicBezTo>
                  <a:cubicBezTo>
                    <a:pt x="114626" y="46893"/>
                    <a:pt x="-20840" y="41682"/>
                    <a:pt x="109416" y="39077"/>
                  </a:cubicBezTo>
                  <a:close/>
                </a:path>
              </a:pathLst>
            </a:custGeom>
            <a:solidFill>
              <a:srgbClr val="FFFFDB">
                <a:alpha val="75000"/>
              </a:srgbClr>
            </a:solidFill>
            <a:ln>
              <a:noFill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81000" marR="0" lvl="0" indent="-381000" defTabSz="914400" eaLnBrk="1" fontAlgn="auto" latinLnBrk="0" hangingPunct="1">
                <a:lnSpc>
                  <a:spcPct val="85000"/>
                </a:lnSpc>
                <a:spcBef>
                  <a:spcPct val="50000"/>
                </a:spcBef>
                <a:spcAft>
                  <a:spcPts val="0"/>
                </a:spcAft>
                <a:buClrTx/>
                <a:buSzPct val="120000"/>
                <a:buFontTx/>
                <a:buBlip>
                  <a:blip r:embed="rId3"/>
                </a:buBlip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E26A55D-C65D-B880-F455-164D4B1E1F2C}"/>
                </a:ext>
              </a:extLst>
            </p:cNvPr>
            <p:cNvSpPr txBox="1"/>
            <p:nvPr/>
          </p:nvSpPr>
          <p:spPr>
            <a:xfrm>
              <a:off x="4049112" y="1062424"/>
              <a:ext cx="2088232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864017" eaLnBrk="1" fontAlgn="auto" latinLnBrk="0" hangingPunct="1">
                <a:lnSpc>
                  <a:spcPct val="100000"/>
                </a:lnSpc>
                <a:spcBef>
                  <a:spcPts val="567"/>
                </a:spcBef>
                <a:spcAft>
                  <a:spcPts val="567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 dirty="0">
                  <a:ln w="0"/>
                  <a:solidFill>
                    <a:srgbClr val="0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charset="0"/>
                  <a:cs typeface="Arial" charset="0"/>
                </a:rPr>
                <a:t>Уточнили</a:t>
              </a:r>
              <a:endParaRPr kumimoji="0" lang="ru-RU" sz="1400" b="0" i="0" u="none" strike="noStrike" kern="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  <a:p>
              <a:pPr marL="0" marR="0" lvl="0" indent="0" algn="ctr" defTabSz="864017" eaLnBrk="1" fontAlgn="auto" latinLnBrk="0" hangingPunct="1">
                <a:lnSpc>
                  <a:spcPct val="100000"/>
                </a:lnSpc>
                <a:spcBef>
                  <a:spcPts val="567"/>
                </a:spcBef>
                <a:spcAft>
                  <a:spcPts val="567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 dirty="0">
                  <a:ln w="0"/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Инструменты ручного </a:t>
              </a:r>
              <a:r>
                <a:rPr kumimoji="0" lang="ru-RU" sz="1400" b="0" i="0" u="none" strike="noStrike" kern="0" cap="none" spc="0" normalizeH="0" baseline="0" noProof="0" dirty="0" err="1">
                  <a:ln w="0"/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лотирования</a:t>
              </a:r>
              <a:endParaRPr kumimoji="0" lang="ru-RU" sz="1400" b="0" i="0" u="none" strike="noStrike" kern="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</p:grp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1EFC3086-F0F9-3DAB-EC9C-6F9446C1E681}"/>
              </a:ext>
            </a:extLst>
          </p:cNvPr>
          <p:cNvCxnSpPr/>
          <p:nvPr/>
        </p:nvCxnSpPr>
        <p:spPr bwMode="auto">
          <a:xfrm>
            <a:off x="6480324" y="1062231"/>
            <a:ext cx="586651" cy="0"/>
          </a:xfrm>
          <a:prstGeom prst="straightConnector1">
            <a:avLst/>
          </a:prstGeom>
          <a:noFill/>
          <a:ln w="44450" cap="flat" cmpd="sng" algn="ctr">
            <a:solidFill>
              <a:srgbClr val="FC6E51"/>
            </a:solidFill>
            <a:prstDash val="solid"/>
            <a:miter lim="800000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017771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1472">
        <p15:prstTrans prst="pageCurlDouble"/>
      </p:transition>
    </mc:Choice>
    <mc:Fallback xmlns="">
      <p:transition spd="slow" advTm="4147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707F0A4-BA1C-90C4-D3D9-4407B845F38B}"/>
              </a:ext>
            </a:extLst>
          </p:cNvPr>
          <p:cNvSpPr txBox="1">
            <a:spLocks/>
          </p:cNvSpPr>
          <p:nvPr/>
        </p:nvSpPr>
        <p:spPr>
          <a:xfrm>
            <a:off x="3084357" y="143743"/>
            <a:ext cx="5328592" cy="623292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altLang="ru-RU" sz="2000" dirty="0">
                <a:cs typeface="Arial" panose="020B0604020202020204" pitchFamily="34" charset="0"/>
              </a:rPr>
              <a:t>Ускоряем и упрощаем процессы. Пакетное создание лотов по правилам. 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F827A429-05B3-5625-ED2A-686D9D7144AA}"/>
              </a:ext>
            </a:extLst>
          </p:cNvPr>
          <p:cNvSpPr/>
          <p:nvPr/>
        </p:nvSpPr>
        <p:spPr>
          <a:xfrm>
            <a:off x="3084356" y="87050"/>
            <a:ext cx="5328592" cy="5669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DB1346D1-6374-0AB6-7149-0618C2FEA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914" y="39441"/>
            <a:ext cx="159058" cy="15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0CF4D4C5-9F91-7BE7-7761-4BD5087E49CA}"/>
              </a:ext>
            </a:extLst>
          </p:cNvPr>
          <p:cNvGrpSpPr/>
          <p:nvPr/>
        </p:nvGrpSpPr>
        <p:grpSpPr>
          <a:xfrm>
            <a:off x="143620" y="1504520"/>
            <a:ext cx="2016224" cy="4831911"/>
            <a:chOff x="1799804" y="3960168"/>
            <a:chExt cx="3499717" cy="1799720"/>
          </a:xfrm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grpSpPr>
        <p:sp>
          <p:nvSpPr>
            <p:cNvPr id="3" name="Прямоугольник: скругленные углы 2">
              <a:extLst>
                <a:ext uri="{FF2B5EF4-FFF2-40B4-BE49-F238E27FC236}">
                  <a16:creationId xmlns:a16="http://schemas.microsoft.com/office/drawing/2014/main" id="{93797614-EF31-7667-D313-A2392159D763}"/>
                </a:ext>
              </a:extLst>
            </p:cNvPr>
            <p:cNvSpPr/>
            <p:nvPr/>
          </p:nvSpPr>
          <p:spPr>
            <a:xfrm>
              <a:off x="1799804" y="3960168"/>
              <a:ext cx="3473160" cy="1799720"/>
            </a:xfrm>
            <a:prstGeom prst="roundRect">
              <a:avLst>
                <a:gd name="adj" fmla="val 3717"/>
              </a:avLst>
            </a:prstGeom>
            <a:solidFill>
              <a:schemeClr val="bg1"/>
            </a:solidFill>
            <a:ln w="28575">
              <a:solidFill>
                <a:srgbClr val="4290C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7C0C206-197D-2C05-5081-87633352A68E}"/>
                </a:ext>
              </a:extLst>
            </p:cNvPr>
            <p:cNvSpPr txBox="1"/>
            <p:nvPr/>
          </p:nvSpPr>
          <p:spPr>
            <a:xfrm>
              <a:off x="1826361" y="3983027"/>
              <a:ext cx="3473160" cy="17768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ru-RU" sz="1600" dirty="0">
                  <a:solidFill>
                    <a:schemeClr val="tx1"/>
                  </a:solidFill>
                  <a:latin typeface="+mj-lt"/>
                </a:rPr>
                <a:t>Действия: 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ru-RU" sz="1400" dirty="0">
                  <a:solidFill>
                    <a:schemeClr val="tx1"/>
                  </a:solidFill>
                  <a:latin typeface="+mj-lt"/>
                </a:rPr>
                <a:t>1. Применяем правила 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ru-RU" sz="1200" b="0" dirty="0">
                  <a:solidFill>
                    <a:schemeClr val="tx1"/>
                  </a:solidFill>
                  <a:latin typeface="+mj-lt"/>
                </a:rPr>
                <a:t>Объединение потребности в лоты по правилам (Способ закупок, Заказчик, Организатор, Валюта)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ru-RU" sz="1400" dirty="0">
                  <a:solidFill>
                    <a:schemeClr val="tx1"/>
                  </a:solidFill>
                  <a:latin typeface="+mj-lt"/>
                </a:rPr>
                <a:t>2. Применяем дополнительные группирующие поля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ru-RU" sz="1200" b="0" dirty="0">
                  <a:solidFill>
                    <a:schemeClr val="tx1"/>
                  </a:solidFill>
                  <a:latin typeface="+mj-lt"/>
                </a:rPr>
                <a:t>Накладываем дополнительные поля для более точного объединения в лоты (ТК, ОКПД, Период, Проект)</a:t>
              </a:r>
              <a:endParaRPr lang="ru-RU" sz="1400" dirty="0">
                <a:solidFill>
                  <a:schemeClr val="tx1"/>
                </a:solidFill>
                <a:latin typeface="+mj-lt"/>
              </a:endParaRP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ru-RU" sz="1400" dirty="0">
                  <a:solidFill>
                    <a:schemeClr val="tx1"/>
                  </a:solidFill>
                  <a:latin typeface="+mj-lt"/>
                </a:rPr>
                <a:t>3. Выполняем тонкую ручную настройку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ru-RU" sz="1200" b="0" dirty="0">
                  <a:solidFill>
                    <a:schemeClr val="tx1"/>
                  </a:solidFill>
                  <a:latin typeface="+mj-lt"/>
                </a:rPr>
                <a:t>Выделяем потребности в лот, переносим или дробим как нам нужно.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09C7600-8A69-E354-A172-5A6C3C278615}"/>
              </a:ext>
            </a:extLst>
          </p:cNvPr>
          <p:cNvSpPr txBox="1"/>
          <p:nvPr/>
        </p:nvSpPr>
        <p:spPr>
          <a:xfrm>
            <a:off x="2825578" y="851688"/>
            <a:ext cx="6248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0" dirty="0">
                <a:solidFill>
                  <a:schemeClr val="tx1"/>
                </a:solidFill>
                <a:latin typeface="+mj-lt"/>
              </a:rPr>
              <a:t>Вид результирующего документа задается на уровне организации.</a:t>
            </a:r>
          </a:p>
          <a:p>
            <a:r>
              <a:rPr lang="ru-RU" sz="1600" b="0" dirty="0">
                <a:solidFill>
                  <a:schemeClr val="tx1"/>
                </a:solidFill>
                <a:latin typeface="+mj-lt"/>
              </a:rPr>
              <a:t>Для госзакупок создаем строки плана, для коммерсантов лоты  </a:t>
            </a:r>
          </a:p>
        </p:txBody>
      </p:sp>
      <p:pic>
        <p:nvPicPr>
          <p:cNvPr id="15" name="Picture 45">
            <a:extLst>
              <a:ext uri="{FF2B5EF4-FFF2-40B4-BE49-F238E27FC236}">
                <a16:creationId xmlns:a16="http://schemas.microsoft.com/office/drawing/2014/main" id="{99F386D2-354D-4429-E120-69B9AB8CA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253" y="989828"/>
            <a:ext cx="3143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2231852" y="1511623"/>
            <a:ext cx="9289031" cy="4968552"/>
            <a:chOff x="2231852" y="1511623"/>
            <a:chExt cx="9289031" cy="4968552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11DCB9EA-4495-ED1F-BB55-14DC3A740C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44640" b="45120"/>
            <a:stretch/>
          </p:blipFill>
          <p:spPr>
            <a:xfrm>
              <a:off x="2231852" y="1511623"/>
              <a:ext cx="9288636" cy="4968552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5"/>
            <a:srcRect t="-1" r="10002" b="-5821"/>
            <a:stretch/>
          </p:blipFill>
          <p:spPr>
            <a:xfrm>
              <a:off x="2276648" y="1955241"/>
              <a:ext cx="9244235" cy="2767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869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4039">
        <p15:prstTrans prst="pageCurlDouble"/>
      </p:transition>
    </mc:Choice>
    <mc:Fallback xmlns="">
      <p:transition spd="slow" advTm="4403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707F0A4-BA1C-90C4-D3D9-4407B845F38B}"/>
              </a:ext>
            </a:extLst>
          </p:cNvPr>
          <p:cNvSpPr txBox="1">
            <a:spLocks/>
          </p:cNvSpPr>
          <p:nvPr/>
        </p:nvSpPr>
        <p:spPr>
          <a:xfrm>
            <a:off x="3084357" y="143743"/>
            <a:ext cx="5328592" cy="623292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altLang="ru-RU" sz="2000" dirty="0">
                <a:cs typeface="Arial" panose="020B0604020202020204" pitchFamily="34" charset="0"/>
              </a:rPr>
              <a:t>Условия расчетов с поставщиками </a:t>
            </a:r>
            <a:br>
              <a:rPr lang="ru-RU" altLang="ru-RU" sz="2000" dirty="0">
                <a:cs typeface="Arial" panose="020B0604020202020204" pitchFamily="34" charset="0"/>
              </a:rPr>
            </a:br>
            <a:r>
              <a:rPr lang="ru-RU" altLang="ru-RU" sz="2000" dirty="0">
                <a:cs typeface="Arial" panose="020B0604020202020204" pitchFamily="34" charset="0"/>
              </a:rPr>
              <a:t>при подготовке закупочных процедур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F827A429-05B3-5625-ED2A-686D9D7144AA}"/>
              </a:ext>
            </a:extLst>
          </p:cNvPr>
          <p:cNvSpPr/>
          <p:nvPr/>
        </p:nvSpPr>
        <p:spPr>
          <a:xfrm>
            <a:off x="3084356" y="87050"/>
            <a:ext cx="5328592" cy="5669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DB1346D1-6374-0AB6-7149-0618C2FEA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914" y="39441"/>
            <a:ext cx="159058" cy="15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Прямоугольник 19"/>
          <p:cNvSpPr>
            <a:spLocks noChangeArrowheads="1"/>
          </p:cNvSpPr>
          <p:nvPr/>
        </p:nvSpPr>
        <p:spPr bwMode="auto">
          <a:xfrm>
            <a:off x="2717441" y="5201052"/>
            <a:ext cx="1980000" cy="574675"/>
          </a:xfrm>
          <a:prstGeom prst="rect">
            <a:avLst/>
          </a:prstGeom>
          <a:solidFill>
            <a:srgbClr val="F9E383"/>
          </a:solidFill>
          <a:ln w="38100" cap="flat" cmpd="sng" algn="ctr">
            <a:solidFill>
              <a:srgbClr val="FFFFFF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altLang="ru-RU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Пересмотр</a:t>
            </a:r>
            <a:br>
              <a:rPr kumimoji="0" lang="ru-RU" altLang="ru-RU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ru-RU" altLang="ru-RU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условий</a:t>
            </a:r>
          </a:p>
        </p:txBody>
      </p:sp>
      <p:sp>
        <p:nvSpPr>
          <p:cNvPr id="60" name="Прямоугольник 19"/>
          <p:cNvSpPr>
            <a:spLocks noChangeArrowheads="1"/>
          </p:cNvSpPr>
          <p:nvPr/>
        </p:nvSpPr>
        <p:spPr bwMode="auto">
          <a:xfrm>
            <a:off x="2720104" y="1229946"/>
            <a:ext cx="1980000" cy="574675"/>
          </a:xfrm>
          <a:prstGeom prst="rect">
            <a:avLst/>
          </a:prstGeom>
          <a:solidFill>
            <a:srgbClr val="F9E383"/>
          </a:solidFill>
          <a:ln w="38100" cap="flat" cmpd="sng" algn="ctr">
            <a:solidFill>
              <a:srgbClr val="FFFFFF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Подготовка закупочной процедуры</a:t>
            </a:r>
          </a:p>
        </p:txBody>
      </p:sp>
      <p:sp>
        <p:nvSpPr>
          <p:cNvPr id="61" name="Прямоугольник 19"/>
          <p:cNvSpPr>
            <a:spLocks noChangeArrowheads="1"/>
          </p:cNvSpPr>
          <p:nvPr/>
        </p:nvSpPr>
        <p:spPr bwMode="auto">
          <a:xfrm>
            <a:off x="7004360" y="1229946"/>
            <a:ext cx="1980000" cy="574675"/>
          </a:xfrm>
          <a:prstGeom prst="rect">
            <a:avLst/>
          </a:prstGeom>
          <a:solidFill>
            <a:srgbClr val="F9E383"/>
          </a:solidFill>
          <a:ln w="38100" cap="flat" cmpd="sng" algn="ctr">
            <a:solidFill>
              <a:srgbClr val="FFFFFF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Предложения участников</a:t>
            </a:r>
          </a:p>
        </p:txBody>
      </p:sp>
      <p:sp>
        <p:nvSpPr>
          <p:cNvPr id="62" name="Прямоугольник 19"/>
          <p:cNvSpPr>
            <a:spLocks noChangeArrowheads="1"/>
          </p:cNvSpPr>
          <p:nvPr/>
        </p:nvSpPr>
        <p:spPr bwMode="auto">
          <a:xfrm>
            <a:off x="5178400" y="3072736"/>
            <a:ext cx="1368000" cy="574675"/>
          </a:xfrm>
          <a:prstGeom prst="rect">
            <a:avLst/>
          </a:prstGeom>
          <a:solidFill>
            <a:srgbClr val="F9E383"/>
          </a:solidFill>
          <a:ln w="38100" cap="flat" cmpd="sng" algn="ctr">
            <a:solidFill>
              <a:srgbClr val="FFFFFF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Исполнение договоров</a:t>
            </a:r>
          </a:p>
        </p:txBody>
      </p:sp>
      <p:sp>
        <p:nvSpPr>
          <p:cNvPr id="63" name="Прямоугольник 19"/>
          <p:cNvSpPr>
            <a:spLocks noChangeArrowheads="1"/>
          </p:cNvSpPr>
          <p:nvPr/>
        </p:nvSpPr>
        <p:spPr bwMode="auto">
          <a:xfrm>
            <a:off x="5175737" y="1229946"/>
            <a:ext cx="1368000" cy="574675"/>
          </a:xfrm>
          <a:prstGeom prst="rect">
            <a:avLst/>
          </a:prstGeom>
          <a:solidFill>
            <a:srgbClr val="F9E383"/>
          </a:solidFill>
          <a:ln w="38100" cap="flat" cmpd="sng" algn="ctr">
            <a:solidFill>
              <a:srgbClr val="FFFFFF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Лот</a:t>
            </a:r>
          </a:p>
        </p:txBody>
      </p:sp>
      <p:cxnSp>
        <p:nvCxnSpPr>
          <p:cNvPr id="64" name="Прямая со стрелкой 39"/>
          <p:cNvCxnSpPr>
            <a:cxnSpLocks noChangeShapeType="1"/>
            <a:stCxn id="60" idx="3"/>
            <a:endCxn id="63" idx="1"/>
          </p:cNvCxnSpPr>
          <p:nvPr/>
        </p:nvCxnSpPr>
        <p:spPr bwMode="auto">
          <a:xfrm>
            <a:off x="4700104" y="1517284"/>
            <a:ext cx="475633" cy="0"/>
          </a:xfrm>
          <a:prstGeom prst="straightConnector1">
            <a:avLst/>
          </a:prstGeom>
          <a:noFill/>
          <a:ln w="19050" algn="ctr">
            <a:solidFill>
              <a:srgbClr val="CC33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Прямая со стрелкой 39"/>
          <p:cNvCxnSpPr>
            <a:cxnSpLocks noChangeShapeType="1"/>
            <a:stCxn id="61" idx="1"/>
            <a:endCxn id="63" idx="3"/>
          </p:cNvCxnSpPr>
          <p:nvPr/>
        </p:nvCxnSpPr>
        <p:spPr bwMode="auto">
          <a:xfrm flipH="1">
            <a:off x="6543737" y="1517284"/>
            <a:ext cx="460623" cy="0"/>
          </a:xfrm>
          <a:prstGeom prst="straightConnector1">
            <a:avLst/>
          </a:prstGeom>
          <a:noFill/>
          <a:ln w="19050" algn="ctr">
            <a:solidFill>
              <a:srgbClr val="CC33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6" name="Прямоугольник 19"/>
          <p:cNvSpPr>
            <a:spLocks noChangeArrowheads="1"/>
          </p:cNvSpPr>
          <p:nvPr/>
        </p:nvSpPr>
        <p:spPr bwMode="auto">
          <a:xfrm>
            <a:off x="5178400" y="4024580"/>
            <a:ext cx="1368000" cy="574675"/>
          </a:xfrm>
          <a:prstGeom prst="rect">
            <a:avLst/>
          </a:prstGeom>
          <a:solidFill>
            <a:srgbClr val="F9E383"/>
          </a:solidFill>
          <a:ln w="38100" cap="flat" cmpd="sng" algn="ctr">
            <a:solidFill>
              <a:srgbClr val="FFFFFF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Анализ исполнения</a:t>
            </a:r>
          </a:p>
        </p:txBody>
      </p:sp>
      <p:cxnSp>
        <p:nvCxnSpPr>
          <p:cNvPr id="67" name="Прямая со стрелкой 39"/>
          <p:cNvCxnSpPr>
            <a:cxnSpLocks noChangeShapeType="1"/>
            <a:stCxn id="62" idx="2"/>
            <a:endCxn id="66" idx="0"/>
          </p:cNvCxnSpPr>
          <p:nvPr/>
        </p:nvCxnSpPr>
        <p:spPr bwMode="auto">
          <a:xfrm>
            <a:off x="5862400" y="3647411"/>
            <a:ext cx="0" cy="377169"/>
          </a:xfrm>
          <a:prstGeom prst="straightConnector1">
            <a:avLst/>
          </a:prstGeom>
          <a:noFill/>
          <a:ln w="19050" algn="ctr">
            <a:solidFill>
              <a:srgbClr val="CC33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Прямая со стрелкой 39"/>
          <p:cNvCxnSpPr>
            <a:cxnSpLocks noChangeShapeType="1"/>
            <a:stCxn id="66" idx="2"/>
            <a:endCxn id="57" idx="0"/>
          </p:cNvCxnSpPr>
          <p:nvPr/>
        </p:nvCxnSpPr>
        <p:spPr bwMode="auto">
          <a:xfrm rot="5400000">
            <a:off x="4484023" y="3822674"/>
            <a:ext cx="601797" cy="2154959"/>
          </a:xfrm>
          <a:prstGeom prst="bentConnector3">
            <a:avLst>
              <a:gd name="adj1" fmla="val 50000"/>
            </a:avLst>
          </a:prstGeom>
          <a:noFill/>
          <a:ln w="19050" algn="ctr">
            <a:solidFill>
              <a:srgbClr val="CC33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9" name="Прямоугольник 19"/>
          <p:cNvSpPr>
            <a:spLocks noChangeArrowheads="1"/>
          </p:cNvSpPr>
          <p:nvPr/>
        </p:nvSpPr>
        <p:spPr bwMode="auto">
          <a:xfrm>
            <a:off x="5200551" y="5201052"/>
            <a:ext cx="1332000" cy="5746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 cap="flat" cmpd="sng" algn="ctr">
            <a:solidFill>
              <a:srgbClr val="FFFFFF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altLang="ru-RU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Прекрасно!</a:t>
            </a:r>
          </a:p>
        </p:txBody>
      </p:sp>
      <p:sp>
        <p:nvSpPr>
          <p:cNvPr id="71" name="Прямоугольник 19"/>
          <p:cNvSpPr>
            <a:spLocks noChangeArrowheads="1"/>
          </p:cNvSpPr>
          <p:nvPr/>
        </p:nvSpPr>
        <p:spPr bwMode="auto">
          <a:xfrm>
            <a:off x="7004360" y="5205342"/>
            <a:ext cx="1980000" cy="574675"/>
          </a:xfrm>
          <a:prstGeom prst="rect">
            <a:avLst/>
          </a:prstGeom>
          <a:solidFill>
            <a:srgbClr val="5F0000">
              <a:lumMod val="10000"/>
              <a:lumOff val="90000"/>
            </a:srgbClr>
          </a:solidFill>
          <a:ln w="38100" cap="flat" cmpd="sng" algn="ctr">
            <a:solidFill>
              <a:srgbClr val="FFFFFF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altLang="ru-RU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Претензионно-исковая работа</a:t>
            </a:r>
          </a:p>
        </p:txBody>
      </p:sp>
      <p:cxnSp>
        <p:nvCxnSpPr>
          <p:cNvPr id="72" name="Прямая со стрелкой 39"/>
          <p:cNvCxnSpPr>
            <a:cxnSpLocks noChangeShapeType="1"/>
            <a:stCxn id="66" idx="2"/>
            <a:endCxn id="71" idx="0"/>
          </p:cNvCxnSpPr>
          <p:nvPr/>
        </p:nvCxnSpPr>
        <p:spPr bwMode="auto">
          <a:xfrm rot="16200000" flipH="1">
            <a:off x="6625337" y="3836318"/>
            <a:ext cx="606087" cy="2131960"/>
          </a:xfrm>
          <a:prstGeom prst="bentConnector3">
            <a:avLst>
              <a:gd name="adj1" fmla="val 50000"/>
            </a:avLst>
          </a:prstGeom>
          <a:noFill/>
          <a:ln w="19050" algn="ctr">
            <a:solidFill>
              <a:srgbClr val="CC33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Прямая соединительная линия 72"/>
          <p:cNvCxnSpPr/>
          <p:nvPr/>
        </p:nvCxnSpPr>
        <p:spPr bwMode="auto">
          <a:xfrm>
            <a:off x="875458" y="2886130"/>
            <a:ext cx="8191536" cy="0"/>
          </a:xfrm>
          <a:prstGeom prst="line">
            <a:avLst/>
          </a:prstGeom>
          <a:solidFill>
            <a:srgbClr val="F9E383">
              <a:alpha val="50000"/>
            </a:srgbClr>
          </a:solidFill>
          <a:ln w="3175" cap="flat" cmpd="sng" algn="ctr">
            <a:solidFill>
              <a:srgbClr val="FFFFFF">
                <a:lumMod val="50000"/>
              </a:srgb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Прямая соединительная линия 73"/>
          <p:cNvCxnSpPr/>
          <p:nvPr/>
        </p:nvCxnSpPr>
        <p:spPr bwMode="auto">
          <a:xfrm flipV="1">
            <a:off x="875458" y="3810068"/>
            <a:ext cx="8145126" cy="12166"/>
          </a:xfrm>
          <a:prstGeom prst="line">
            <a:avLst/>
          </a:prstGeom>
          <a:solidFill>
            <a:srgbClr val="F9E383">
              <a:alpha val="50000"/>
            </a:srgbClr>
          </a:solidFill>
          <a:ln w="3175" cap="flat" cmpd="sng" algn="ctr">
            <a:solidFill>
              <a:srgbClr val="FFFFFF">
                <a:lumMod val="50000"/>
              </a:srgb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Прямая соединительная линия 74"/>
          <p:cNvCxnSpPr/>
          <p:nvPr/>
        </p:nvCxnSpPr>
        <p:spPr bwMode="auto">
          <a:xfrm>
            <a:off x="875458" y="4746172"/>
            <a:ext cx="8145126" cy="0"/>
          </a:xfrm>
          <a:prstGeom prst="line">
            <a:avLst/>
          </a:prstGeom>
          <a:solidFill>
            <a:srgbClr val="F9E383">
              <a:alpha val="50000"/>
            </a:srgbClr>
          </a:solidFill>
          <a:ln w="3175" cap="flat" cmpd="sng" algn="ctr">
            <a:solidFill>
              <a:srgbClr val="FFFFFF">
                <a:lumMod val="50000"/>
              </a:srgb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6" name="TextBox 75"/>
          <p:cNvSpPr txBox="1"/>
          <p:nvPr/>
        </p:nvSpPr>
        <p:spPr>
          <a:xfrm>
            <a:off x="791692" y="1301954"/>
            <a:ext cx="16761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ru-RU" sz="1600" b="0" dirty="0">
                <a:solidFill>
                  <a:schemeClr val="tx1"/>
                </a:solidFill>
                <a:latin typeface="+mj-lt"/>
                <a:cs typeface="Arial" charset="0"/>
              </a:rPr>
              <a:t>Подготовка и </a:t>
            </a:r>
          </a:p>
          <a:p>
            <a:pPr eaLnBrk="1" hangingPunct="1"/>
            <a:r>
              <a:rPr lang="ru-RU" sz="1600" b="0" dirty="0">
                <a:solidFill>
                  <a:schemeClr val="tx1"/>
                </a:solidFill>
                <a:latin typeface="+mj-lt"/>
                <a:cs typeface="Arial" charset="0"/>
              </a:rPr>
              <a:t>проведение </a:t>
            </a:r>
          </a:p>
          <a:p>
            <a:pPr eaLnBrk="1" hangingPunct="1"/>
            <a:r>
              <a:rPr lang="ru-RU" sz="1600" b="0" dirty="0">
                <a:solidFill>
                  <a:schemeClr val="tx1"/>
                </a:solidFill>
                <a:latin typeface="+mj-lt"/>
                <a:cs typeface="Arial" charset="0"/>
              </a:rPr>
              <a:t>закупочной </a:t>
            </a:r>
          </a:p>
          <a:p>
            <a:pPr eaLnBrk="1" hangingPunct="1"/>
            <a:r>
              <a:rPr lang="ru-RU" sz="1600" b="0" dirty="0">
                <a:solidFill>
                  <a:schemeClr val="tx1"/>
                </a:solidFill>
                <a:latin typeface="+mj-lt"/>
                <a:cs typeface="Arial" charset="0"/>
              </a:rPr>
              <a:t>процедуры</a:t>
            </a:r>
          </a:p>
          <a:p>
            <a:pPr eaLnBrk="1" hangingPunct="1"/>
            <a:r>
              <a:rPr lang="ru-RU" sz="1600" b="0" dirty="0">
                <a:solidFill>
                  <a:schemeClr val="tx1"/>
                </a:solidFill>
                <a:latin typeface="+mj-lt"/>
                <a:cs typeface="Arial" charset="0"/>
              </a:rPr>
              <a:t>(поставщик не известен)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835608" y="3193212"/>
            <a:ext cx="12458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ru-RU" sz="1600" b="0" dirty="0">
                <a:solidFill>
                  <a:schemeClr val="tx1"/>
                </a:solidFill>
                <a:latin typeface="+mj-lt"/>
                <a:cs typeface="Arial" charset="0"/>
              </a:rPr>
              <a:t>Исполнение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875458" y="4090521"/>
            <a:ext cx="8034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ru-RU" sz="1600" b="0" dirty="0">
                <a:solidFill>
                  <a:schemeClr val="tx1"/>
                </a:solidFill>
                <a:latin typeface="+mj-lt"/>
                <a:cs typeface="Arial" charset="0"/>
              </a:rPr>
              <a:t>Анализ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856955" y="5178220"/>
            <a:ext cx="1699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ru-RU" sz="1600" b="0" dirty="0">
                <a:solidFill>
                  <a:schemeClr val="tx1"/>
                </a:solidFill>
                <a:latin typeface="+mj-lt"/>
                <a:cs typeface="Arial" charset="0"/>
              </a:rPr>
              <a:t>Управление отклонениями</a:t>
            </a:r>
          </a:p>
        </p:txBody>
      </p:sp>
      <p:cxnSp>
        <p:nvCxnSpPr>
          <p:cNvPr id="80" name="Прямая соединительная линия 79"/>
          <p:cNvCxnSpPr/>
          <p:nvPr/>
        </p:nvCxnSpPr>
        <p:spPr bwMode="auto">
          <a:xfrm>
            <a:off x="2556539" y="1085930"/>
            <a:ext cx="0" cy="4896000"/>
          </a:xfrm>
          <a:prstGeom prst="line">
            <a:avLst/>
          </a:prstGeom>
          <a:solidFill>
            <a:srgbClr val="F9E383">
              <a:alpha val="50000"/>
            </a:srgbClr>
          </a:solidFill>
          <a:ln w="3175" cap="flat" cmpd="sng" algn="ctr">
            <a:solidFill>
              <a:srgbClr val="FFFFFF">
                <a:lumMod val="50000"/>
              </a:srgb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Прямая соединительная линия 80"/>
          <p:cNvCxnSpPr/>
          <p:nvPr/>
        </p:nvCxnSpPr>
        <p:spPr bwMode="auto">
          <a:xfrm flipV="1">
            <a:off x="800795" y="1073764"/>
            <a:ext cx="8145126" cy="12166"/>
          </a:xfrm>
          <a:prstGeom prst="line">
            <a:avLst/>
          </a:prstGeom>
          <a:solidFill>
            <a:srgbClr val="F9E383">
              <a:alpha val="50000"/>
            </a:srgbClr>
          </a:solidFill>
          <a:ln w="3175" cap="flat" cmpd="sng" algn="ctr">
            <a:solidFill>
              <a:srgbClr val="FFFFFF">
                <a:lumMod val="50000"/>
              </a:srgb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Прямая соединительная линия 81"/>
          <p:cNvCxnSpPr/>
          <p:nvPr/>
        </p:nvCxnSpPr>
        <p:spPr bwMode="auto">
          <a:xfrm flipV="1">
            <a:off x="875458" y="5982474"/>
            <a:ext cx="8145126" cy="12166"/>
          </a:xfrm>
          <a:prstGeom prst="line">
            <a:avLst/>
          </a:prstGeom>
          <a:solidFill>
            <a:srgbClr val="F9E383">
              <a:alpha val="50000"/>
            </a:srgbClr>
          </a:solidFill>
          <a:ln w="3175" cap="flat" cmpd="sng" algn="ctr">
            <a:solidFill>
              <a:srgbClr val="FFFFFF">
                <a:lumMod val="50000"/>
              </a:srgb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3" name="Прямоугольник 19"/>
          <p:cNvSpPr>
            <a:spLocks noChangeArrowheads="1"/>
          </p:cNvSpPr>
          <p:nvPr/>
        </p:nvSpPr>
        <p:spPr bwMode="auto">
          <a:xfrm>
            <a:off x="2720104" y="2109668"/>
            <a:ext cx="1980000" cy="574675"/>
          </a:xfrm>
          <a:prstGeom prst="rect">
            <a:avLst/>
          </a:prstGeom>
          <a:solidFill>
            <a:srgbClr val="F9E383">
              <a:lumMod val="60000"/>
              <a:lumOff val="40000"/>
              <a:alpha val="50195"/>
            </a:srgbClr>
          </a:solidFill>
          <a:ln w="19050" algn="ctr">
            <a:solidFill>
              <a:srgbClr val="FFFFFF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" charset="0"/>
              </a:rPr>
              <a:t>Условия оплаты, график поставок, цены, объемы, обеспечение, страхование</a:t>
            </a:r>
          </a:p>
        </p:txBody>
      </p:sp>
      <p:sp>
        <p:nvSpPr>
          <p:cNvPr id="84" name="Прямоугольник 19"/>
          <p:cNvSpPr>
            <a:spLocks noChangeArrowheads="1"/>
          </p:cNvSpPr>
          <p:nvPr/>
        </p:nvSpPr>
        <p:spPr bwMode="auto">
          <a:xfrm>
            <a:off x="7004360" y="2109668"/>
            <a:ext cx="1980000" cy="574675"/>
          </a:xfrm>
          <a:prstGeom prst="rect">
            <a:avLst/>
          </a:prstGeom>
          <a:solidFill>
            <a:srgbClr val="F9E383">
              <a:lumMod val="60000"/>
              <a:lumOff val="40000"/>
              <a:alpha val="50195"/>
            </a:srgbClr>
          </a:solidFill>
          <a:ln w="19050" algn="ctr">
            <a:solidFill>
              <a:srgbClr val="FFFFFF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" charset="0"/>
              </a:rPr>
              <a:t>Условия оплаты, график поставок, цены, объемы, обеспечение</a:t>
            </a:r>
          </a:p>
        </p:txBody>
      </p:sp>
      <p:cxnSp>
        <p:nvCxnSpPr>
          <p:cNvPr id="85" name="Прямая со стрелкой 39"/>
          <p:cNvCxnSpPr>
            <a:cxnSpLocks noChangeShapeType="1"/>
            <a:stCxn id="60" idx="2"/>
            <a:endCxn id="83" idx="0"/>
          </p:cNvCxnSpPr>
          <p:nvPr/>
        </p:nvCxnSpPr>
        <p:spPr bwMode="auto">
          <a:xfrm>
            <a:off x="3710104" y="1804621"/>
            <a:ext cx="0" cy="305047"/>
          </a:xfrm>
          <a:prstGeom prst="straightConnector1">
            <a:avLst/>
          </a:prstGeom>
          <a:noFill/>
          <a:ln w="19050" algn="ctr">
            <a:solidFill>
              <a:srgbClr val="CC33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Прямая со стрелкой 39"/>
          <p:cNvCxnSpPr>
            <a:cxnSpLocks noChangeShapeType="1"/>
            <a:stCxn id="61" idx="2"/>
            <a:endCxn id="84" idx="0"/>
          </p:cNvCxnSpPr>
          <p:nvPr/>
        </p:nvCxnSpPr>
        <p:spPr bwMode="auto">
          <a:xfrm>
            <a:off x="7994360" y="1804621"/>
            <a:ext cx="0" cy="305047"/>
          </a:xfrm>
          <a:prstGeom prst="straightConnector1">
            <a:avLst/>
          </a:prstGeom>
          <a:noFill/>
          <a:ln w="19050" algn="ctr">
            <a:solidFill>
              <a:srgbClr val="CC33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7" name="Прямоугольник 19"/>
          <p:cNvSpPr>
            <a:spLocks noChangeArrowheads="1"/>
          </p:cNvSpPr>
          <p:nvPr/>
        </p:nvSpPr>
        <p:spPr bwMode="auto">
          <a:xfrm>
            <a:off x="5175737" y="2109668"/>
            <a:ext cx="1368000" cy="574675"/>
          </a:xfrm>
          <a:prstGeom prst="rect">
            <a:avLst/>
          </a:prstGeom>
          <a:solidFill>
            <a:srgbClr val="F9E383"/>
          </a:solidFill>
          <a:ln w="38100" cap="flat" cmpd="sng" algn="ctr">
            <a:solidFill>
              <a:srgbClr val="FFFFFF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Договор</a:t>
            </a:r>
          </a:p>
        </p:txBody>
      </p:sp>
      <p:cxnSp>
        <p:nvCxnSpPr>
          <p:cNvPr id="88" name="Прямая со стрелкой 39"/>
          <p:cNvCxnSpPr>
            <a:cxnSpLocks noChangeShapeType="1"/>
            <a:stCxn id="63" idx="2"/>
            <a:endCxn id="87" idx="0"/>
          </p:cNvCxnSpPr>
          <p:nvPr/>
        </p:nvCxnSpPr>
        <p:spPr bwMode="auto">
          <a:xfrm>
            <a:off x="5859737" y="1804621"/>
            <a:ext cx="0" cy="305047"/>
          </a:xfrm>
          <a:prstGeom prst="straightConnector1">
            <a:avLst/>
          </a:prstGeom>
          <a:noFill/>
          <a:ln w="19050" algn="ctr">
            <a:solidFill>
              <a:srgbClr val="CC33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Прямая со стрелкой 39"/>
          <p:cNvCxnSpPr>
            <a:cxnSpLocks noChangeShapeType="1"/>
            <a:stCxn id="87" idx="2"/>
            <a:endCxn id="62" idx="0"/>
          </p:cNvCxnSpPr>
          <p:nvPr/>
        </p:nvCxnSpPr>
        <p:spPr bwMode="auto">
          <a:xfrm>
            <a:off x="5859737" y="2684343"/>
            <a:ext cx="2663" cy="388393"/>
          </a:xfrm>
          <a:prstGeom prst="straightConnector1">
            <a:avLst/>
          </a:prstGeom>
          <a:noFill/>
          <a:ln w="19050" algn="ctr">
            <a:solidFill>
              <a:srgbClr val="CC33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0" name="Прямоугольник 19"/>
          <p:cNvSpPr>
            <a:spLocks noChangeArrowheads="1"/>
          </p:cNvSpPr>
          <p:nvPr/>
        </p:nvSpPr>
        <p:spPr bwMode="auto">
          <a:xfrm>
            <a:off x="6965921" y="3072736"/>
            <a:ext cx="1980000" cy="574675"/>
          </a:xfrm>
          <a:prstGeom prst="rect">
            <a:avLst/>
          </a:prstGeom>
          <a:solidFill>
            <a:srgbClr val="F9E383">
              <a:lumMod val="60000"/>
              <a:lumOff val="40000"/>
              <a:alpha val="50195"/>
            </a:srgbClr>
          </a:solidFill>
          <a:ln w="19050" algn="ctr">
            <a:solidFill>
              <a:srgbClr val="FFFFFF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" charset="0"/>
              </a:rPr>
              <a:t>Контроль условий зафиксированных договором </a:t>
            </a:r>
          </a:p>
        </p:txBody>
      </p:sp>
      <p:sp>
        <p:nvSpPr>
          <p:cNvPr id="91" name="Прямоугольник 19"/>
          <p:cNvSpPr>
            <a:spLocks noChangeArrowheads="1"/>
          </p:cNvSpPr>
          <p:nvPr/>
        </p:nvSpPr>
        <p:spPr bwMode="auto">
          <a:xfrm>
            <a:off x="2720104" y="3072736"/>
            <a:ext cx="1980000" cy="574675"/>
          </a:xfrm>
          <a:prstGeom prst="rect">
            <a:avLst/>
          </a:prstGeom>
          <a:solidFill>
            <a:srgbClr val="F9E383">
              <a:lumMod val="60000"/>
              <a:lumOff val="40000"/>
              <a:alpha val="50195"/>
            </a:srgbClr>
          </a:solidFill>
          <a:ln w="19050" algn="ctr">
            <a:solidFill>
              <a:srgbClr val="FFFFFF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" charset="0"/>
              </a:rPr>
              <a:t>Управление графиками расчетов и просроченными платежами</a:t>
            </a:r>
          </a:p>
        </p:txBody>
      </p:sp>
      <p:cxnSp>
        <p:nvCxnSpPr>
          <p:cNvPr id="92" name="Прямая со стрелкой 39"/>
          <p:cNvCxnSpPr>
            <a:cxnSpLocks noChangeShapeType="1"/>
            <a:stCxn id="62" idx="1"/>
            <a:endCxn id="91" idx="3"/>
          </p:cNvCxnSpPr>
          <p:nvPr/>
        </p:nvCxnSpPr>
        <p:spPr bwMode="auto">
          <a:xfrm flipH="1">
            <a:off x="4700104" y="3360074"/>
            <a:ext cx="478296" cy="0"/>
          </a:xfrm>
          <a:prstGeom prst="straightConnector1">
            <a:avLst/>
          </a:prstGeom>
          <a:noFill/>
          <a:ln w="19050" algn="ctr">
            <a:solidFill>
              <a:srgbClr val="CC33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3" name="Прямая со стрелкой 39"/>
          <p:cNvCxnSpPr>
            <a:cxnSpLocks noChangeShapeType="1"/>
            <a:stCxn id="62" idx="3"/>
            <a:endCxn id="90" idx="1"/>
          </p:cNvCxnSpPr>
          <p:nvPr/>
        </p:nvCxnSpPr>
        <p:spPr bwMode="auto">
          <a:xfrm>
            <a:off x="6546400" y="3360074"/>
            <a:ext cx="419521" cy="0"/>
          </a:xfrm>
          <a:prstGeom prst="straightConnector1">
            <a:avLst/>
          </a:prstGeom>
          <a:noFill/>
          <a:ln w="19050" algn="ctr">
            <a:solidFill>
              <a:srgbClr val="CC33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4" name="Прямоугольник 19"/>
          <p:cNvSpPr>
            <a:spLocks noChangeArrowheads="1"/>
          </p:cNvSpPr>
          <p:nvPr/>
        </p:nvSpPr>
        <p:spPr bwMode="auto">
          <a:xfrm>
            <a:off x="7004360" y="4026885"/>
            <a:ext cx="1980000" cy="574675"/>
          </a:xfrm>
          <a:prstGeom prst="rect">
            <a:avLst/>
          </a:prstGeom>
          <a:solidFill>
            <a:srgbClr val="F9E383">
              <a:lumMod val="60000"/>
              <a:lumOff val="40000"/>
              <a:alpha val="50195"/>
            </a:srgbClr>
          </a:solidFill>
          <a:ln w="19050" algn="ctr">
            <a:solidFill>
              <a:srgbClr val="FFFFFF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" charset="0"/>
              </a:rPr>
              <a:t>Экономия по результатам торгов, покрытие потребности ДЗО</a:t>
            </a:r>
          </a:p>
        </p:txBody>
      </p:sp>
      <p:cxnSp>
        <p:nvCxnSpPr>
          <p:cNvPr id="95" name="Прямая со стрелкой 39"/>
          <p:cNvCxnSpPr>
            <a:cxnSpLocks noChangeShapeType="1"/>
            <a:stCxn id="66" idx="3"/>
            <a:endCxn id="94" idx="1"/>
          </p:cNvCxnSpPr>
          <p:nvPr/>
        </p:nvCxnSpPr>
        <p:spPr bwMode="auto">
          <a:xfrm>
            <a:off x="6546400" y="4311918"/>
            <a:ext cx="457960" cy="2305"/>
          </a:xfrm>
          <a:prstGeom prst="straightConnector1">
            <a:avLst/>
          </a:prstGeom>
          <a:noFill/>
          <a:ln w="19050" algn="ctr">
            <a:solidFill>
              <a:srgbClr val="CC33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6" name="Прямоугольник 19"/>
          <p:cNvSpPr>
            <a:spLocks noChangeArrowheads="1"/>
          </p:cNvSpPr>
          <p:nvPr/>
        </p:nvSpPr>
        <p:spPr bwMode="auto">
          <a:xfrm>
            <a:off x="2717441" y="4024580"/>
            <a:ext cx="1980000" cy="574675"/>
          </a:xfrm>
          <a:prstGeom prst="rect">
            <a:avLst/>
          </a:prstGeom>
          <a:solidFill>
            <a:srgbClr val="F9E383">
              <a:lumMod val="60000"/>
              <a:lumOff val="40000"/>
              <a:alpha val="50195"/>
            </a:srgbClr>
          </a:solidFill>
          <a:ln w="19050" algn="ctr">
            <a:solidFill>
              <a:srgbClr val="FFFFFF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" charset="0"/>
              </a:rPr>
              <a:t>Отчет по взаиморасчетам, отчет по претензиям, анализ поставок </a:t>
            </a:r>
            <a:r>
              <a:rPr kumimoji="0" lang="ru-RU" altLang="ru-R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" charset="0"/>
              </a:rPr>
              <a:t>итд</a:t>
            </a:r>
            <a:endParaRPr kumimoji="0" lang="ru-RU" altLang="ru-RU" sz="1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cs typeface="Arial" charset="0"/>
            </a:endParaRPr>
          </a:p>
        </p:txBody>
      </p:sp>
      <p:cxnSp>
        <p:nvCxnSpPr>
          <p:cNvPr id="97" name="Прямая со стрелкой 39"/>
          <p:cNvCxnSpPr>
            <a:cxnSpLocks noChangeShapeType="1"/>
            <a:stCxn id="66" idx="1"/>
            <a:endCxn id="96" idx="3"/>
          </p:cNvCxnSpPr>
          <p:nvPr/>
        </p:nvCxnSpPr>
        <p:spPr bwMode="auto">
          <a:xfrm flipH="1">
            <a:off x="4697441" y="4311918"/>
            <a:ext cx="480959" cy="0"/>
          </a:xfrm>
          <a:prstGeom prst="straightConnector1">
            <a:avLst/>
          </a:prstGeom>
          <a:noFill/>
          <a:ln w="19050" algn="ctr">
            <a:solidFill>
              <a:srgbClr val="CC33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9" name="Овал 98"/>
          <p:cNvSpPr/>
          <p:nvPr/>
        </p:nvSpPr>
        <p:spPr bwMode="auto">
          <a:xfrm>
            <a:off x="2861680" y="1658587"/>
            <a:ext cx="288000" cy="288000"/>
          </a:xfrm>
          <a:prstGeom prst="ellipse">
            <a:avLst/>
          </a:prstGeom>
          <a:solidFill>
            <a:srgbClr val="F9E383">
              <a:alpha val="50000"/>
            </a:srgbClr>
          </a:solidFill>
          <a:ln w="44450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ru-RU" sz="2000" b="0" dirty="0">
                <a:solidFill>
                  <a:schemeClr val="tx1"/>
                </a:solidFill>
                <a:latin typeface="+mj-lt"/>
                <a:cs typeface="Arial" charset="0"/>
              </a:rPr>
              <a:t>1</a:t>
            </a:r>
            <a:endParaRPr lang="ru-RU" sz="2400" b="0" dirty="0">
              <a:solidFill>
                <a:schemeClr val="tx1"/>
              </a:solidFill>
              <a:latin typeface="+mj-lt"/>
              <a:cs typeface="Arial" charset="0"/>
            </a:endParaRPr>
          </a:p>
        </p:txBody>
      </p:sp>
      <p:sp>
        <p:nvSpPr>
          <p:cNvPr id="100" name="Овал 99"/>
          <p:cNvSpPr/>
          <p:nvPr/>
        </p:nvSpPr>
        <p:spPr bwMode="auto">
          <a:xfrm>
            <a:off x="7148583" y="1663538"/>
            <a:ext cx="288000" cy="288000"/>
          </a:xfrm>
          <a:prstGeom prst="ellipse">
            <a:avLst/>
          </a:prstGeom>
          <a:solidFill>
            <a:srgbClr val="F9E383">
              <a:alpha val="50000"/>
            </a:srgbClr>
          </a:solidFill>
          <a:ln w="44450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ru-RU" sz="2000" b="0" dirty="0">
                <a:solidFill>
                  <a:schemeClr val="tx1"/>
                </a:solidFill>
                <a:latin typeface="+mj-lt"/>
                <a:cs typeface="Arial" charset="0"/>
              </a:rPr>
              <a:t>2</a:t>
            </a:r>
            <a:endParaRPr lang="ru-RU" sz="2400" b="0" dirty="0">
              <a:solidFill>
                <a:schemeClr val="tx1"/>
              </a:solidFill>
              <a:latin typeface="+mj-lt"/>
              <a:cs typeface="Arial" charset="0"/>
            </a:endParaRPr>
          </a:p>
        </p:txBody>
      </p:sp>
      <p:sp>
        <p:nvSpPr>
          <p:cNvPr id="102" name="Овал 101"/>
          <p:cNvSpPr/>
          <p:nvPr/>
        </p:nvSpPr>
        <p:spPr bwMode="auto">
          <a:xfrm>
            <a:off x="5319230" y="2560575"/>
            <a:ext cx="288000" cy="288000"/>
          </a:xfrm>
          <a:prstGeom prst="ellipse">
            <a:avLst/>
          </a:prstGeom>
          <a:solidFill>
            <a:srgbClr val="F9E383">
              <a:alpha val="50000"/>
            </a:srgbClr>
          </a:solidFill>
          <a:ln w="44450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ru-RU" sz="2000" b="0" dirty="0">
                <a:solidFill>
                  <a:schemeClr val="tx1"/>
                </a:solidFill>
                <a:latin typeface="+mj-lt"/>
                <a:cs typeface="Arial" charset="0"/>
              </a:rPr>
              <a:t>3</a:t>
            </a:r>
            <a:endParaRPr lang="ru-RU" sz="2400" b="0" dirty="0">
              <a:solidFill>
                <a:schemeClr val="tx1"/>
              </a:solidFill>
              <a:latin typeface="+mj-lt"/>
              <a:cs typeface="Arial" charset="0"/>
            </a:endParaRPr>
          </a:p>
        </p:txBody>
      </p:sp>
      <p:cxnSp>
        <p:nvCxnSpPr>
          <p:cNvPr id="103" name="Прямая со стрелкой 39"/>
          <p:cNvCxnSpPr>
            <a:cxnSpLocks noChangeShapeType="1"/>
            <a:stCxn id="66" idx="2"/>
            <a:endCxn id="69" idx="0"/>
          </p:cNvCxnSpPr>
          <p:nvPr/>
        </p:nvCxnSpPr>
        <p:spPr bwMode="auto">
          <a:xfrm>
            <a:off x="5862400" y="4599255"/>
            <a:ext cx="4151" cy="601797"/>
          </a:xfrm>
          <a:prstGeom prst="straightConnector1">
            <a:avLst/>
          </a:prstGeom>
          <a:noFill/>
          <a:ln w="19050" algn="ctr">
            <a:solidFill>
              <a:srgbClr val="CC33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21588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707F0A4-BA1C-90C4-D3D9-4407B845F38B}"/>
              </a:ext>
            </a:extLst>
          </p:cNvPr>
          <p:cNvSpPr txBox="1">
            <a:spLocks/>
          </p:cNvSpPr>
          <p:nvPr/>
        </p:nvSpPr>
        <p:spPr>
          <a:xfrm>
            <a:off x="3084357" y="143743"/>
            <a:ext cx="5328592" cy="623292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altLang="ru-RU" sz="2000" dirty="0">
                <a:cs typeface="Arial" panose="020B0604020202020204" pitchFamily="34" charset="0"/>
              </a:rPr>
              <a:t>Подготовка закупочной процедуры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F827A429-05B3-5625-ED2A-686D9D7144AA}"/>
              </a:ext>
            </a:extLst>
          </p:cNvPr>
          <p:cNvSpPr/>
          <p:nvPr/>
        </p:nvSpPr>
        <p:spPr>
          <a:xfrm>
            <a:off x="3084356" y="87050"/>
            <a:ext cx="5328592" cy="5669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DB1346D1-6374-0AB6-7149-0618C2FEA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914" y="39441"/>
            <a:ext cx="159058" cy="15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Скругленный прямоугольник 23">
            <a:extLst>
              <a:ext uri="{FF2B5EF4-FFF2-40B4-BE49-F238E27FC236}">
                <a16:creationId xmlns:a16="http://schemas.microsoft.com/office/drawing/2014/main" id="{04C6AA55-3585-5087-5538-EA91419AAA43}"/>
              </a:ext>
            </a:extLst>
          </p:cNvPr>
          <p:cNvSpPr/>
          <p:nvPr/>
        </p:nvSpPr>
        <p:spPr bwMode="auto">
          <a:xfrm>
            <a:off x="224059" y="2005331"/>
            <a:ext cx="1863777" cy="599328"/>
          </a:xfrm>
          <a:prstGeom prst="roundRect">
            <a:avLst/>
          </a:prstGeom>
          <a:solidFill>
            <a:srgbClr val="808080">
              <a:lumMod val="20000"/>
              <a:lumOff val="80000"/>
            </a:srgbClr>
          </a:solidFill>
          <a:ln w="9525" cap="flat" cmpd="sng" algn="ctr">
            <a:solidFill>
              <a:srgbClr val="F9E383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Настройка расписания процедуры</a:t>
            </a:r>
          </a:p>
        </p:txBody>
      </p:sp>
      <p:sp>
        <p:nvSpPr>
          <p:cNvPr id="18" name="Скругленный прямоугольник 24">
            <a:extLst>
              <a:ext uri="{FF2B5EF4-FFF2-40B4-BE49-F238E27FC236}">
                <a16:creationId xmlns:a16="http://schemas.microsoft.com/office/drawing/2014/main" id="{E20618C7-D80F-38D9-C667-8CB306DA4537}"/>
              </a:ext>
            </a:extLst>
          </p:cNvPr>
          <p:cNvSpPr/>
          <p:nvPr/>
        </p:nvSpPr>
        <p:spPr bwMode="auto">
          <a:xfrm>
            <a:off x="221529" y="4378683"/>
            <a:ext cx="1863777" cy="733612"/>
          </a:xfrm>
          <a:prstGeom prst="roundRect">
            <a:avLst/>
          </a:prstGeom>
          <a:solidFill>
            <a:srgbClr val="808080">
              <a:lumMod val="20000"/>
              <a:lumOff val="80000"/>
            </a:srgbClr>
          </a:solidFill>
          <a:ln w="9525" cap="flat" cmpd="sng" algn="ctr">
            <a:solidFill>
              <a:srgbClr val="F9E383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Подготовка закупочной документации</a:t>
            </a:r>
          </a:p>
        </p:txBody>
      </p:sp>
      <p:sp>
        <p:nvSpPr>
          <p:cNvPr id="55" name="Скругленный прямоугольник 23">
            <a:extLst>
              <a:ext uri="{FF2B5EF4-FFF2-40B4-BE49-F238E27FC236}">
                <a16:creationId xmlns:a16="http://schemas.microsoft.com/office/drawing/2014/main" id="{608380AA-6250-96DB-C170-807F934D6B7A}"/>
              </a:ext>
            </a:extLst>
          </p:cNvPr>
          <p:cNvSpPr/>
          <p:nvPr/>
        </p:nvSpPr>
        <p:spPr bwMode="auto">
          <a:xfrm>
            <a:off x="197332" y="3188804"/>
            <a:ext cx="1863777" cy="599328"/>
          </a:xfrm>
          <a:prstGeom prst="roundRect">
            <a:avLst/>
          </a:prstGeom>
          <a:solidFill>
            <a:srgbClr val="808080">
              <a:lumMod val="20000"/>
              <a:lumOff val="80000"/>
            </a:srgbClr>
          </a:solidFill>
          <a:ln w="9525" cap="flat" cmpd="sng" algn="ctr">
            <a:solidFill>
              <a:srgbClr val="F9E383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Настройка оценки выбора победителя</a:t>
            </a:r>
          </a:p>
        </p:txBody>
      </p:sp>
      <p:sp>
        <p:nvSpPr>
          <p:cNvPr id="57" name="Скругленный прямоугольник 23">
            <a:extLst>
              <a:ext uri="{FF2B5EF4-FFF2-40B4-BE49-F238E27FC236}">
                <a16:creationId xmlns:a16="http://schemas.microsoft.com/office/drawing/2014/main" id="{84EB9835-9E3D-9A5A-B45F-B93AA6BEB8C7}"/>
              </a:ext>
            </a:extLst>
          </p:cNvPr>
          <p:cNvSpPr/>
          <p:nvPr/>
        </p:nvSpPr>
        <p:spPr bwMode="auto">
          <a:xfrm>
            <a:off x="221529" y="863823"/>
            <a:ext cx="1863777" cy="599328"/>
          </a:xfrm>
          <a:prstGeom prst="roundRect">
            <a:avLst/>
          </a:prstGeom>
          <a:solidFill>
            <a:srgbClr val="808080">
              <a:lumMod val="20000"/>
              <a:lumOff val="80000"/>
            </a:srgbClr>
          </a:solidFill>
          <a:ln w="9525" cap="flat" cmpd="sng" algn="ctr">
            <a:solidFill>
              <a:srgbClr val="F9E383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Выбор способа закупок</a:t>
            </a:r>
          </a:p>
        </p:txBody>
      </p:sp>
      <p:sp>
        <p:nvSpPr>
          <p:cNvPr id="3" name="Стрелка вправо 26">
            <a:extLst>
              <a:ext uri="{FF2B5EF4-FFF2-40B4-BE49-F238E27FC236}">
                <a16:creationId xmlns:a16="http://schemas.microsoft.com/office/drawing/2014/main" id="{1B1A9E17-045F-8878-79DF-F71C0C8E2879}"/>
              </a:ext>
            </a:extLst>
          </p:cNvPr>
          <p:cNvSpPr/>
          <p:nvPr/>
        </p:nvSpPr>
        <p:spPr bwMode="auto">
          <a:xfrm rot="5400000">
            <a:off x="997952" y="1174358"/>
            <a:ext cx="310928" cy="1151061"/>
          </a:xfrm>
          <a:prstGeom prst="rightArrow">
            <a:avLst>
              <a:gd name="adj1" fmla="val 39646"/>
              <a:gd name="adj2" fmla="val 66664"/>
            </a:avLst>
          </a:prstGeom>
          <a:solidFill>
            <a:srgbClr val="F9E383">
              <a:alpha val="50000"/>
            </a:srgbClr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Стрелка вправо 26">
            <a:extLst>
              <a:ext uri="{FF2B5EF4-FFF2-40B4-BE49-F238E27FC236}">
                <a16:creationId xmlns:a16="http://schemas.microsoft.com/office/drawing/2014/main" id="{E528EFF8-53B6-C9CE-9A7E-428A784FFAFA}"/>
              </a:ext>
            </a:extLst>
          </p:cNvPr>
          <p:cNvSpPr/>
          <p:nvPr/>
        </p:nvSpPr>
        <p:spPr bwMode="auto">
          <a:xfrm rot="5400000">
            <a:off x="973755" y="2315866"/>
            <a:ext cx="310928" cy="1151061"/>
          </a:xfrm>
          <a:prstGeom prst="rightArrow">
            <a:avLst>
              <a:gd name="adj1" fmla="val 39646"/>
              <a:gd name="adj2" fmla="val 66664"/>
            </a:avLst>
          </a:prstGeom>
          <a:solidFill>
            <a:srgbClr val="F9E383">
              <a:alpha val="50000"/>
            </a:srgbClr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Стрелка вправо 26">
            <a:extLst>
              <a:ext uri="{FF2B5EF4-FFF2-40B4-BE49-F238E27FC236}">
                <a16:creationId xmlns:a16="http://schemas.microsoft.com/office/drawing/2014/main" id="{3598DBB0-1564-3A03-0C3C-7EED8D596A6A}"/>
              </a:ext>
            </a:extLst>
          </p:cNvPr>
          <p:cNvSpPr/>
          <p:nvPr/>
        </p:nvSpPr>
        <p:spPr bwMode="auto">
          <a:xfrm rot="5400000">
            <a:off x="973754" y="3492161"/>
            <a:ext cx="310928" cy="1151061"/>
          </a:xfrm>
          <a:prstGeom prst="rightArrow">
            <a:avLst>
              <a:gd name="adj1" fmla="val 39646"/>
              <a:gd name="adj2" fmla="val 66664"/>
            </a:avLst>
          </a:prstGeom>
          <a:solidFill>
            <a:srgbClr val="F9E383">
              <a:alpha val="50000"/>
            </a:srgbClr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BCC28696-9403-7C33-E19F-20946B9BE381}"/>
              </a:ext>
            </a:extLst>
          </p:cNvPr>
          <p:cNvSpPr/>
          <p:nvPr/>
        </p:nvSpPr>
        <p:spPr>
          <a:xfrm>
            <a:off x="608320" y="1697277"/>
            <a:ext cx="1075267" cy="203200"/>
          </a:xfrm>
          <a:custGeom>
            <a:avLst/>
            <a:gdLst>
              <a:gd name="connsiteX0" fmla="*/ 0 w 1075267"/>
              <a:gd name="connsiteY0" fmla="*/ 0 h 203200"/>
              <a:gd name="connsiteX1" fmla="*/ 516467 w 1075267"/>
              <a:gd name="connsiteY1" fmla="*/ 203200 h 203200"/>
              <a:gd name="connsiteX2" fmla="*/ 1075267 w 1075267"/>
              <a:gd name="connsiteY2" fmla="*/ 16934 h 20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5267" h="203200">
                <a:moveTo>
                  <a:pt x="0" y="0"/>
                </a:moveTo>
                <a:lnTo>
                  <a:pt x="516467" y="203200"/>
                </a:lnTo>
                <a:lnTo>
                  <a:pt x="1075267" y="16934"/>
                </a:lnTo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919F202C-5DE2-BCE6-0953-3EEFE1F80BAE}"/>
              </a:ext>
            </a:extLst>
          </p:cNvPr>
          <p:cNvSpPr/>
          <p:nvPr/>
        </p:nvSpPr>
        <p:spPr>
          <a:xfrm>
            <a:off x="577885" y="2843661"/>
            <a:ext cx="1075267" cy="203200"/>
          </a:xfrm>
          <a:custGeom>
            <a:avLst/>
            <a:gdLst>
              <a:gd name="connsiteX0" fmla="*/ 0 w 1075267"/>
              <a:gd name="connsiteY0" fmla="*/ 0 h 203200"/>
              <a:gd name="connsiteX1" fmla="*/ 516467 w 1075267"/>
              <a:gd name="connsiteY1" fmla="*/ 203200 h 203200"/>
              <a:gd name="connsiteX2" fmla="*/ 1075267 w 1075267"/>
              <a:gd name="connsiteY2" fmla="*/ 16934 h 20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5267" h="203200">
                <a:moveTo>
                  <a:pt x="0" y="0"/>
                </a:moveTo>
                <a:lnTo>
                  <a:pt x="516467" y="203200"/>
                </a:lnTo>
                <a:lnTo>
                  <a:pt x="1075267" y="16934"/>
                </a:lnTo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: фигура 10">
            <a:extLst>
              <a:ext uri="{FF2B5EF4-FFF2-40B4-BE49-F238E27FC236}">
                <a16:creationId xmlns:a16="http://schemas.microsoft.com/office/drawing/2014/main" id="{09438FE0-3601-25A7-15FA-09850C8A4B54}"/>
              </a:ext>
            </a:extLst>
          </p:cNvPr>
          <p:cNvSpPr/>
          <p:nvPr/>
        </p:nvSpPr>
        <p:spPr>
          <a:xfrm>
            <a:off x="577885" y="4019956"/>
            <a:ext cx="1075267" cy="203200"/>
          </a:xfrm>
          <a:custGeom>
            <a:avLst/>
            <a:gdLst>
              <a:gd name="connsiteX0" fmla="*/ 0 w 1075267"/>
              <a:gd name="connsiteY0" fmla="*/ 0 h 203200"/>
              <a:gd name="connsiteX1" fmla="*/ 516467 w 1075267"/>
              <a:gd name="connsiteY1" fmla="*/ 203200 h 203200"/>
              <a:gd name="connsiteX2" fmla="*/ 1075267 w 1075267"/>
              <a:gd name="connsiteY2" fmla="*/ 16934 h 20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5267" h="203200">
                <a:moveTo>
                  <a:pt x="0" y="0"/>
                </a:moveTo>
                <a:lnTo>
                  <a:pt x="516467" y="203200"/>
                </a:lnTo>
                <a:lnTo>
                  <a:pt x="1075267" y="16934"/>
                </a:lnTo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18773708-F029-1B49-55DF-2C68FB12942C}"/>
              </a:ext>
            </a:extLst>
          </p:cNvPr>
          <p:cNvSpPr/>
          <p:nvPr/>
        </p:nvSpPr>
        <p:spPr>
          <a:xfrm>
            <a:off x="221529" y="2005331"/>
            <a:ext cx="1863777" cy="606506"/>
          </a:xfrm>
          <a:prstGeom prst="roundRect">
            <a:avLst/>
          </a:prstGeom>
          <a:noFill/>
          <a:ln w="38100">
            <a:solidFill>
              <a:srgbClr val="4290C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7961E1C-1DEF-FD06-9C89-A6A99E9AA4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3723" y="866572"/>
            <a:ext cx="8718797" cy="4498642"/>
          </a:xfrm>
          <a:prstGeom prst="rect">
            <a:avLst/>
          </a:prstGeom>
          <a:ln w="635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Рисунок 23" descr="Изображение выглядит как текст, снимок экрана, число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C0BB7051-6843-06CA-97BD-87B5EB44FD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30"/>
          <a:stretch/>
        </p:blipFill>
        <p:spPr>
          <a:xfrm>
            <a:off x="2231853" y="778625"/>
            <a:ext cx="9288636" cy="4926221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B83BA41C-DF52-52B0-8BC8-C2E29196BA9A}"/>
              </a:ext>
            </a:extLst>
          </p:cNvPr>
          <p:cNvSpPr/>
          <p:nvPr/>
        </p:nvSpPr>
        <p:spPr>
          <a:xfrm>
            <a:off x="4896148" y="5403732"/>
            <a:ext cx="5498621" cy="86132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19050">
            <a:solidFill>
              <a:schemeClr val="tx1"/>
            </a:solidFill>
          </a:ln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200" b="0" dirty="0">
                <a:solidFill>
                  <a:schemeClr val="tx1"/>
                </a:solidFill>
                <a:latin typeface="+mj-lt"/>
              </a:rPr>
              <a:t>Гибкая настройка длительности стадии (не более, не менее, точно)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200" b="0" dirty="0">
                <a:solidFill>
                  <a:schemeClr val="tx1"/>
                </a:solidFill>
                <a:latin typeface="+mj-lt"/>
              </a:rPr>
              <a:t>Контроль прикрепления документов по стадии (сканы, документы системы)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200" b="0" dirty="0">
                <a:solidFill>
                  <a:schemeClr val="tx1"/>
                </a:solidFill>
                <a:latin typeface="+mj-lt"/>
              </a:rPr>
              <a:t>Контроль последовательности закрытия стадий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200" b="0" dirty="0">
                <a:solidFill>
                  <a:schemeClr val="tx1"/>
                </a:solidFill>
                <a:latin typeface="+mj-lt"/>
              </a:rPr>
              <a:t>Напоминания о необходимости выполнить действие по закупочной процедуре</a:t>
            </a:r>
            <a:endParaRPr lang="ru-RU" sz="1200" b="0" dirty="0"/>
          </a:p>
        </p:txBody>
      </p:sp>
    </p:spTree>
    <p:extLst>
      <p:ext uri="{BB962C8B-B14F-4D97-AF65-F5344CB8AC3E}">
        <p14:creationId xmlns:p14="http://schemas.microsoft.com/office/powerpoint/2010/main" val="4241662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65707">
        <p15:prstTrans prst="pageCurlDouble"/>
      </p:transition>
    </mc:Choice>
    <mc:Fallback xmlns="">
      <p:transition spd="slow" advTm="6570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707F0A4-BA1C-90C4-D3D9-4407B845F38B}"/>
              </a:ext>
            </a:extLst>
          </p:cNvPr>
          <p:cNvSpPr txBox="1">
            <a:spLocks/>
          </p:cNvSpPr>
          <p:nvPr/>
        </p:nvSpPr>
        <p:spPr>
          <a:xfrm>
            <a:off x="3084357" y="143743"/>
            <a:ext cx="5328592" cy="623292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altLang="ru-RU" sz="2000" dirty="0">
                <a:cs typeface="Arial" panose="020B0604020202020204" pitchFamily="34" charset="0"/>
              </a:rPr>
              <a:t>Подготовка закупочной процедуры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F827A429-05B3-5625-ED2A-686D9D7144AA}"/>
              </a:ext>
            </a:extLst>
          </p:cNvPr>
          <p:cNvSpPr/>
          <p:nvPr/>
        </p:nvSpPr>
        <p:spPr>
          <a:xfrm>
            <a:off x="3084356" y="87050"/>
            <a:ext cx="5328592" cy="5669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DB1346D1-6374-0AB6-7149-0618C2FEA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914" y="39441"/>
            <a:ext cx="159058" cy="15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Скругленный прямоугольник 23">
            <a:extLst>
              <a:ext uri="{FF2B5EF4-FFF2-40B4-BE49-F238E27FC236}">
                <a16:creationId xmlns:a16="http://schemas.microsoft.com/office/drawing/2014/main" id="{04C6AA55-3585-5087-5538-EA91419AAA43}"/>
              </a:ext>
            </a:extLst>
          </p:cNvPr>
          <p:cNvSpPr/>
          <p:nvPr/>
        </p:nvSpPr>
        <p:spPr bwMode="auto">
          <a:xfrm>
            <a:off x="224059" y="2005331"/>
            <a:ext cx="1863777" cy="599328"/>
          </a:xfrm>
          <a:prstGeom prst="roundRect">
            <a:avLst/>
          </a:prstGeom>
          <a:solidFill>
            <a:srgbClr val="808080">
              <a:lumMod val="20000"/>
              <a:lumOff val="80000"/>
            </a:srgbClr>
          </a:solidFill>
          <a:ln w="9525" cap="flat" cmpd="sng" algn="ctr">
            <a:solidFill>
              <a:srgbClr val="F9E383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Настройка расписания процедуры</a:t>
            </a:r>
          </a:p>
        </p:txBody>
      </p:sp>
      <p:sp>
        <p:nvSpPr>
          <p:cNvPr id="18" name="Скругленный прямоугольник 24">
            <a:extLst>
              <a:ext uri="{FF2B5EF4-FFF2-40B4-BE49-F238E27FC236}">
                <a16:creationId xmlns:a16="http://schemas.microsoft.com/office/drawing/2014/main" id="{E20618C7-D80F-38D9-C667-8CB306DA4537}"/>
              </a:ext>
            </a:extLst>
          </p:cNvPr>
          <p:cNvSpPr/>
          <p:nvPr/>
        </p:nvSpPr>
        <p:spPr bwMode="auto">
          <a:xfrm>
            <a:off x="221529" y="4378683"/>
            <a:ext cx="1863777" cy="733612"/>
          </a:xfrm>
          <a:prstGeom prst="roundRect">
            <a:avLst/>
          </a:prstGeom>
          <a:solidFill>
            <a:srgbClr val="808080">
              <a:lumMod val="20000"/>
              <a:lumOff val="80000"/>
            </a:srgbClr>
          </a:solidFill>
          <a:ln w="9525" cap="flat" cmpd="sng" algn="ctr">
            <a:solidFill>
              <a:srgbClr val="F9E383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Подготовка закупочной документации</a:t>
            </a:r>
          </a:p>
        </p:txBody>
      </p:sp>
      <p:sp>
        <p:nvSpPr>
          <p:cNvPr id="55" name="Скругленный прямоугольник 23">
            <a:extLst>
              <a:ext uri="{FF2B5EF4-FFF2-40B4-BE49-F238E27FC236}">
                <a16:creationId xmlns:a16="http://schemas.microsoft.com/office/drawing/2014/main" id="{608380AA-6250-96DB-C170-807F934D6B7A}"/>
              </a:ext>
            </a:extLst>
          </p:cNvPr>
          <p:cNvSpPr/>
          <p:nvPr/>
        </p:nvSpPr>
        <p:spPr bwMode="auto">
          <a:xfrm>
            <a:off x="197332" y="3188804"/>
            <a:ext cx="1863777" cy="599328"/>
          </a:xfrm>
          <a:prstGeom prst="roundRect">
            <a:avLst/>
          </a:prstGeom>
          <a:solidFill>
            <a:srgbClr val="808080">
              <a:lumMod val="20000"/>
              <a:lumOff val="80000"/>
            </a:srgbClr>
          </a:solidFill>
          <a:ln w="9525" cap="flat" cmpd="sng" algn="ctr">
            <a:solidFill>
              <a:srgbClr val="F9E383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Настройка оценки выбора победителя</a:t>
            </a:r>
          </a:p>
        </p:txBody>
      </p:sp>
      <p:sp>
        <p:nvSpPr>
          <p:cNvPr id="57" name="Скругленный прямоугольник 23">
            <a:extLst>
              <a:ext uri="{FF2B5EF4-FFF2-40B4-BE49-F238E27FC236}">
                <a16:creationId xmlns:a16="http://schemas.microsoft.com/office/drawing/2014/main" id="{84EB9835-9E3D-9A5A-B45F-B93AA6BEB8C7}"/>
              </a:ext>
            </a:extLst>
          </p:cNvPr>
          <p:cNvSpPr/>
          <p:nvPr/>
        </p:nvSpPr>
        <p:spPr bwMode="auto">
          <a:xfrm>
            <a:off x="221529" y="863823"/>
            <a:ext cx="1863777" cy="599328"/>
          </a:xfrm>
          <a:prstGeom prst="roundRect">
            <a:avLst/>
          </a:prstGeom>
          <a:solidFill>
            <a:srgbClr val="808080">
              <a:lumMod val="20000"/>
              <a:lumOff val="80000"/>
            </a:srgbClr>
          </a:solidFill>
          <a:ln w="9525" cap="flat" cmpd="sng" algn="ctr">
            <a:solidFill>
              <a:srgbClr val="F9E383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Выбор способа закупок</a:t>
            </a:r>
          </a:p>
        </p:txBody>
      </p:sp>
      <p:sp>
        <p:nvSpPr>
          <p:cNvPr id="3" name="Стрелка вправо 26">
            <a:extLst>
              <a:ext uri="{FF2B5EF4-FFF2-40B4-BE49-F238E27FC236}">
                <a16:creationId xmlns:a16="http://schemas.microsoft.com/office/drawing/2014/main" id="{1B1A9E17-045F-8878-79DF-F71C0C8E2879}"/>
              </a:ext>
            </a:extLst>
          </p:cNvPr>
          <p:cNvSpPr/>
          <p:nvPr/>
        </p:nvSpPr>
        <p:spPr bwMode="auto">
          <a:xfrm rot="5400000">
            <a:off x="997952" y="1174358"/>
            <a:ext cx="310928" cy="1151061"/>
          </a:xfrm>
          <a:prstGeom prst="rightArrow">
            <a:avLst>
              <a:gd name="adj1" fmla="val 39646"/>
              <a:gd name="adj2" fmla="val 66664"/>
            </a:avLst>
          </a:prstGeom>
          <a:solidFill>
            <a:srgbClr val="F9E383">
              <a:alpha val="50000"/>
            </a:srgbClr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Стрелка вправо 26">
            <a:extLst>
              <a:ext uri="{FF2B5EF4-FFF2-40B4-BE49-F238E27FC236}">
                <a16:creationId xmlns:a16="http://schemas.microsoft.com/office/drawing/2014/main" id="{E528EFF8-53B6-C9CE-9A7E-428A784FFAFA}"/>
              </a:ext>
            </a:extLst>
          </p:cNvPr>
          <p:cNvSpPr/>
          <p:nvPr/>
        </p:nvSpPr>
        <p:spPr bwMode="auto">
          <a:xfrm rot="5400000">
            <a:off x="973755" y="2315866"/>
            <a:ext cx="310928" cy="1151061"/>
          </a:xfrm>
          <a:prstGeom prst="rightArrow">
            <a:avLst>
              <a:gd name="adj1" fmla="val 39646"/>
              <a:gd name="adj2" fmla="val 66664"/>
            </a:avLst>
          </a:prstGeom>
          <a:solidFill>
            <a:srgbClr val="F9E383">
              <a:alpha val="50000"/>
            </a:srgbClr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Стрелка вправо 26">
            <a:extLst>
              <a:ext uri="{FF2B5EF4-FFF2-40B4-BE49-F238E27FC236}">
                <a16:creationId xmlns:a16="http://schemas.microsoft.com/office/drawing/2014/main" id="{3598DBB0-1564-3A03-0C3C-7EED8D596A6A}"/>
              </a:ext>
            </a:extLst>
          </p:cNvPr>
          <p:cNvSpPr/>
          <p:nvPr/>
        </p:nvSpPr>
        <p:spPr bwMode="auto">
          <a:xfrm rot="5400000">
            <a:off x="973754" y="3492161"/>
            <a:ext cx="310928" cy="1151061"/>
          </a:xfrm>
          <a:prstGeom prst="rightArrow">
            <a:avLst>
              <a:gd name="adj1" fmla="val 39646"/>
              <a:gd name="adj2" fmla="val 66664"/>
            </a:avLst>
          </a:prstGeom>
          <a:solidFill>
            <a:srgbClr val="F9E383">
              <a:alpha val="50000"/>
            </a:srgbClr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BCC28696-9403-7C33-E19F-20946B9BE381}"/>
              </a:ext>
            </a:extLst>
          </p:cNvPr>
          <p:cNvSpPr/>
          <p:nvPr/>
        </p:nvSpPr>
        <p:spPr>
          <a:xfrm>
            <a:off x="608320" y="1697277"/>
            <a:ext cx="1075267" cy="203200"/>
          </a:xfrm>
          <a:custGeom>
            <a:avLst/>
            <a:gdLst>
              <a:gd name="connsiteX0" fmla="*/ 0 w 1075267"/>
              <a:gd name="connsiteY0" fmla="*/ 0 h 203200"/>
              <a:gd name="connsiteX1" fmla="*/ 516467 w 1075267"/>
              <a:gd name="connsiteY1" fmla="*/ 203200 h 203200"/>
              <a:gd name="connsiteX2" fmla="*/ 1075267 w 1075267"/>
              <a:gd name="connsiteY2" fmla="*/ 16934 h 20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5267" h="203200">
                <a:moveTo>
                  <a:pt x="0" y="0"/>
                </a:moveTo>
                <a:lnTo>
                  <a:pt x="516467" y="203200"/>
                </a:lnTo>
                <a:lnTo>
                  <a:pt x="1075267" y="16934"/>
                </a:lnTo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919F202C-5DE2-BCE6-0953-3EEFE1F80BAE}"/>
              </a:ext>
            </a:extLst>
          </p:cNvPr>
          <p:cNvSpPr/>
          <p:nvPr/>
        </p:nvSpPr>
        <p:spPr>
          <a:xfrm>
            <a:off x="577885" y="2843661"/>
            <a:ext cx="1075267" cy="203200"/>
          </a:xfrm>
          <a:custGeom>
            <a:avLst/>
            <a:gdLst>
              <a:gd name="connsiteX0" fmla="*/ 0 w 1075267"/>
              <a:gd name="connsiteY0" fmla="*/ 0 h 203200"/>
              <a:gd name="connsiteX1" fmla="*/ 516467 w 1075267"/>
              <a:gd name="connsiteY1" fmla="*/ 203200 h 203200"/>
              <a:gd name="connsiteX2" fmla="*/ 1075267 w 1075267"/>
              <a:gd name="connsiteY2" fmla="*/ 16934 h 20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5267" h="203200">
                <a:moveTo>
                  <a:pt x="0" y="0"/>
                </a:moveTo>
                <a:lnTo>
                  <a:pt x="516467" y="203200"/>
                </a:lnTo>
                <a:lnTo>
                  <a:pt x="1075267" y="16934"/>
                </a:lnTo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: фигура 10">
            <a:extLst>
              <a:ext uri="{FF2B5EF4-FFF2-40B4-BE49-F238E27FC236}">
                <a16:creationId xmlns:a16="http://schemas.microsoft.com/office/drawing/2014/main" id="{09438FE0-3601-25A7-15FA-09850C8A4B54}"/>
              </a:ext>
            </a:extLst>
          </p:cNvPr>
          <p:cNvSpPr/>
          <p:nvPr/>
        </p:nvSpPr>
        <p:spPr>
          <a:xfrm>
            <a:off x="577885" y="4019956"/>
            <a:ext cx="1075267" cy="203200"/>
          </a:xfrm>
          <a:custGeom>
            <a:avLst/>
            <a:gdLst>
              <a:gd name="connsiteX0" fmla="*/ 0 w 1075267"/>
              <a:gd name="connsiteY0" fmla="*/ 0 h 203200"/>
              <a:gd name="connsiteX1" fmla="*/ 516467 w 1075267"/>
              <a:gd name="connsiteY1" fmla="*/ 203200 h 203200"/>
              <a:gd name="connsiteX2" fmla="*/ 1075267 w 1075267"/>
              <a:gd name="connsiteY2" fmla="*/ 16934 h 20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5267" h="203200">
                <a:moveTo>
                  <a:pt x="0" y="0"/>
                </a:moveTo>
                <a:lnTo>
                  <a:pt x="516467" y="203200"/>
                </a:lnTo>
                <a:lnTo>
                  <a:pt x="1075267" y="16934"/>
                </a:lnTo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18773708-F029-1B49-55DF-2C68FB12942C}"/>
              </a:ext>
            </a:extLst>
          </p:cNvPr>
          <p:cNvSpPr/>
          <p:nvPr/>
        </p:nvSpPr>
        <p:spPr>
          <a:xfrm>
            <a:off x="197331" y="4372334"/>
            <a:ext cx="1872000" cy="733612"/>
          </a:xfrm>
          <a:prstGeom prst="roundRect">
            <a:avLst/>
          </a:prstGeom>
          <a:noFill/>
          <a:ln w="38100">
            <a:solidFill>
              <a:srgbClr val="4290C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Изображение выглядит как текст, снимок экрана, число, программное обеспечение&#10;&#10;Автоматически созданное описание">
            <a:extLst>
              <a:ext uri="{FF2B5EF4-FFF2-40B4-BE49-F238E27FC236}">
                <a16:creationId xmlns:a16="http://schemas.microsoft.com/office/drawing/2014/main" id="{B7F4B037-7D70-161D-1D4C-069D350841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81"/>
          <a:stretch/>
        </p:blipFill>
        <p:spPr>
          <a:xfrm>
            <a:off x="2486890" y="828230"/>
            <a:ext cx="6546707" cy="5651945"/>
          </a:xfrm>
          <a:prstGeom prst="rect">
            <a:avLst/>
          </a:prstGeom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B529C8C-A26C-13EE-178A-9393E64163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1648" y="4173480"/>
            <a:ext cx="2747711" cy="1905794"/>
          </a:xfrm>
          <a:prstGeom prst="rect">
            <a:avLst/>
          </a:prstGeom>
          <a:ln w="9525">
            <a:solidFill>
              <a:schemeClr val="tx1"/>
            </a:solidFill>
          </a:ln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6" name="Рисунок 15" descr="Изображение выглядит как текст, снимок экрана, Шрифт, линия&#10;&#10;Автоматически созданное описание">
            <a:extLst>
              <a:ext uri="{FF2B5EF4-FFF2-40B4-BE49-F238E27FC236}">
                <a16:creationId xmlns:a16="http://schemas.microsoft.com/office/drawing/2014/main" id="{7AB28FAC-930F-120A-3F4D-25E2240D82A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72"/>
          <a:stretch/>
        </p:blipFill>
        <p:spPr>
          <a:xfrm>
            <a:off x="8561704" y="2843661"/>
            <a:ext cx="2761452" cy="113333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3400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97929">
        <p15:prstTrans prst="pageCurlDouble"/>
      </p:transition>
    </mc:Choice>
    <mc:Fallback xmlns="">
      <p:transition spd="slow" advTm="9792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B58FD988-4C4A-D6C9-6F5B-73CE48EDA0A9}"/>
              </a:ext>
            </a:extLst>
          </p:cNvPr>
          <p:cNvGrpSpPr/>
          <p:nvPr/>
        </p:nvGrpSpPr>
        <p:grpSpPr>
          <a:xfrm>
            <a:off x="71612" y="102686"/>
            <a:ext cx="9291025" cy="1515930"/>
            <a:chOff x="71612" y="102686"/>
            <a:chExt cx="9291025" cy="1515930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C909CF69-F565-CD9E-5ECC-3D694D5260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0227" y="863823"/>
              <a:ext cx="2182410" cy="679872"/>
            </a:xfrm>
            <a:prstGeom prst="rect">
              <a:avLst/>
            </a:prstGeom>
          </p:spPr>
        </p:pic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id="{1FE32131-BD33-8EC5-B3BA-36EA4360AD14}"/>
                </a:ext>
              </a:extLst>
            </p:cNvPr>
            <p:cNvGrpSpPr/>
            <p:nvPr/>
          </p:nvGrpSpPr>
          <p:grpSpPr>
            <a:xfrm>
              <a:off x="71612" y="102686"/>
              <a:ext cx="7165411" cy="1515930"/>
              <a:chOff x="-462437" y="811312"/>
              <a:chExt cx="7165411" cy="1515930"/>
            </a:xfrm>
          </p:grpSpPr>
          <p:pic>
            <p:nvPicPr>
              <p:cNvPr id="19" name="Рисунок 18">
                <a:extLst>
                  <a:ext uri="{FF2B5EF4-FFF2-40B4-BE49-F238E27FC236}">
                    <a16:creationId xmlns:a16="http://schemas.microsoft.com/office/drawing/2014/main" id="{F8CE55E8-1C51-601D-CC79-71EF536464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17742" y="1433742"/>
                <a:ext cx="1340250" cy="893500"/>
              </a:xfrm>
              <a:prstGeom prst="rect">
                <a:avLst/>
              </a:prstGeom>
            </p:spPr>
          </p:pic>
          <p:pic>
            <p:nvPicPr>
              <p:cNvPr id="14" name="Picture 2" descr="Газпром нефть">
                <a:extLst>
                  <a:ext uri="{FF2B5EF4-FFF2-40B4-BE49-F238E27FC236}">
                    <a16:creationId xmlns:a16="http://schemas.microsoft.com/office/drawing/2014/main" id="{53052CC2-9A8A-83B2-2C7B-F085992A398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7175" y="1544588"/>
                <a:ext cx="1057015" cy="5062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14" descr="http://www.russianpost.ru/img/LOGO-RP.png">
                <a:extLst>
                  <a:ext uri="{FF2B5EF4-FFF2-40B4-BE49-F238E27FC236}">
                    <a16:creationId xmlns:a16="http://schemas.microsoft.com/office/drawing/2014/main" id="{2338A9ED-084F-5959-2BCA-119C5FABA12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5356" y="1582323"/>
                <a:ext cx="1007753" cy="4894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45" descr="JSFC Sistema Logo">
                <a:extLst>
                  <a:ext uri="{FF2B5EF4-FFF2-40B4-BE49-F238E27FC236}">
                    <a16:creationId xmlns:a16="http://schemas.microsoft.com/office/drawing/2014/main" id="{3A1F5EA3-5304-D885-E7B1-2AAFFFE17D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27068" y="1749179"/>
                <a:ext cx="1675906" cy="357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18" descr="РТКОММ">
                <a:extLst>
                  <a:ext uri="{FF2B5EF4-FFF2-40B4-BE49-F238E27FC236}">
                    <a16:creationId xmlns:a16="http://schemas.microsoft.com/office/drawing/2014/main" id="{A6D60F13-829A-5267-AD1A-0E977E1DAEB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0854"/>
              <a:stretch>
                <a:fillRect/>
              </a:stretch>
            </p:blipFill>
            <p:spPr bwMode="auto">
              <a:xfrm>
                <a:off x="478140" y="811312"/>
                <a:ext cx="1127336" cy="636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Рисунок 6">
                <a:extLst>
                  <a:ext uri="{FF2B5EF4-FFF2-40B4-BE49-F238E27FC236}">
                    <a16:creationId xmlns:a16="http://schemas.microsoft.com/office/drawing/2014/main" id="{0BB6E74B-89A6-5D58-4DF3-D15EBEB9E4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62437" y="1567383"/>
                <a:ext cx="880633" cy="5867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F827A429-05B3-5625-ED2A-686D9D7144AA}"/>
              </a:ext>
            </a:extLst>
          </p:cNvPr>
          <p:cNvSpPr/>
          <p:nvPr/>
        </p:nvSpPr>
        <p:spPr>
          <a:xfrm>
            <a:off x="3084356" y="87050"/>
            <a:ext cx="5328592" cy="5669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DB1346D1-6374-0AB6-7149-0618C2FEA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914" y="39441"/>
            <a:ext cx="159058" cy="15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8" name="Группа 217">
            <a:extLst>
              <a:ext uri="{FF2B5EF4-FFF2-40B4-BE49-F238E27FC236}">
                <a16:creationId xmlns:a16="http://schemas.microsoft.com/office/drawing/2014/main" id="{2FF72443-B974-3F3B-D98A-CC7F63B39F7B}"/>
              </a:ext>
            </a:extLst>
          </p:cNvPr>
          <p:cNvGrpSpPr/>
          <p:nvPr/>
        </p:nvGrpSpPr>
        <p:grpSpPr>
          <a:xfrm>
            <a:off x="205795" y="1583903"/>
            <a:ext cx="9431318" cy="4608512"/>
            <a:chOff x="866223" y="1511895"/>
            <a:chExt cx="9431318" cy="4608512"/>
          </a:xfrm>
        </p:grpSpPr>
        <p:grpSp>
          <p:nvGrpSpPr>
            <p:cNvPr id="219" name="Группа 218">
              <a:extLst>
                <a:ext uri="{FF2B5EF4-FFF2-40B4-BE49-F238E27FC236}">
                  <a16:creationId xmlns:a16="http://schemas.microsoft.com/office/drawing/2014/main" id="{88E86AA0-801C-5D78-05C8-6F0D3E1B325A}"/>
                </a:ext>
              </a:extLst>
            </p:cNvPr>
            <p:cNvGrpSpPr/>
            <p:nvPr/>
          </p:nvGrpSpPr>
          <p:grpSpPr>
            <a:xfrm>
              <a:off x="8580912" y="4148072"/>
              <a:ext cx="1482010" cy="837042"/>
              <a:chOff x="343035" y="4605542"/>
              <a:chExt cx="1568419" cy="885846"/>
            </a:xfrm>
          </p:grpSpPr>
          <p:pic>
            <p:nvPicPr>
              <p:cNvPr id="284" name="Picture 31" descr="data001">
                <a:extLst>
                  <a:ext uri="{FF2B5EF4-FFF2-40B4-BE49-F238E27FC236}">
                    <a16:creationId xmlns:a16="http://schemas.microsoft.com/office/drawing/2014/main" id="{28C6B5EE-0990-CDDC-8081-5FC67B73C33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630956" y="4605542"/>
                <a:ext cx="920750" cy="401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5" name="TextBox 93">
                <a:extLst>
                  <a:ext uri="{FF2B5EF4-FFF2-40B4-BE49-F238E27FC236}">
                    <a16:creationId xmlns:a16="http://schemas.microsoft.com/office/drawing/2014/main" id="{31E536FF-4371-F0E7-0ED6-89417DF6BD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3035" y="4706602"/>
                <a:ext cx="1568419" cy="7847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1600">
                    <a:solidFill>
                      <a:srgbClr val="008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8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8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8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8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8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8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8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8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864017" eaLnBrk="1" fontAlgn="auto" latinLnBrk="0" hangingPunct="1">
                  <a:lnSpc>
                    <a:spcPct val="100000"/>
                  </a:lnSpc>
                  <a:spcBef>
                    <a:spcPts val="283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ru-RU" sz="1323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Tahoma" panose="020B0604030504040204" pitchFamily="34" charset="0"/>
                  </a:rPr>
                  <a:t>ERP </a:t>
                </a:r>
              </a:p>
              <a:p>
                <a:pPr marL="0" marR="0" lvl="0" indent="0" algn="ctr" defTabSz="864017" eaLnBrk="1" fontAlgn="auto" latinLnBrk="0" hangingPunct="1">
                  <a:lnSpc>
                    <a:spcPct val="100000"/>
                  </a:lnSpc>
                  <a:spcBef>
                    <a:spcPts val="283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ru-RU" sz="1323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Tahoma" panose="020B0604030504040204" pitchFamily="34" charset="0"/>
                  </a:rPr>
                  <a:t>WMS</a:t>
                </a:r>
                <a:r>
                  <a:rPr kumimoji="0" lang="ru-RU" altLang="ru-RU" sz="1323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Tahoma" panose="020B0604030504040204" pitchFamily="34" charset="0"/>
                  </a:rPr>
                  <a:t> / </a:t>
                </a:r>
                <a:r>
                  <a:rPr kumimoji="0" lang="en-US" altLang="ru-RU" sz="1323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Tahoma" panose="020B0604030504040204" pitchFamily="34" charset="0"/>
                  </a:rPr>
                  <a:t>TMS</a:t>
                </a:r>
                <a:r>
                  <a:rPr kumimoji="0" lang="ru-RU" altLang="ru-RU" sz="1323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ru-RU" sz="1323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Tahoma" panose="020B0604030504040204" pitchFamily="34" charset="0"/>
                  </a:rPr>
                  <a:t>EAM</a:t>
                </a:r>
                <a:endParaRPr kumimoji="0" lang="ru-RU" altLang="ru-RU" sz="1323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220" name="Группа 219">
              <a:extLst>
                <a:ext uri="{FF2B5EF4-FFF2-40B4-BE49-F238E27FC236}">
                  <a16:creationId xmlns:a16="http://schemas.microsoft.com/office/drawing/2014/main" id="{F18BED88-C89E-DFD8-10ED-FA3BC13C4F0B}"/>
                </a:ext>
              </a:extLst>
            </p:cNvPr>
            <p:cNvGrpSpPr/>
            <p:nvPr/>
          </p:nvGrpSpPr>
          <p:grpSpPr>
            <a:xfrm>
              <a:off x="866223" y="1511895"/>
              <a:ext cx="9010833" cy="3424586"/>
              <a:chOff x="531413" y="1511895"/>
              <a:chExt cx="9010833" cy="3424586"/>
            </a:xfrm>
          </p:grpSpPr>
          <p:sp>
            <p:nvSpPr>
              <p:cNvPr id="232" name="Прямоугольник 231">
                <a:extLst>
                  <a:ext uri="{FF2B5EF4-FFF2-40B4-BE49-F238E27FC236}">
                    <a16:creationId xmlns:a16="http://schemas.microsoft.com/office/drawing/2014/main" id="{A637A4F2-FA40-C984-A638-7DCC45F7F0CE}"/>
                  </a:ext>
                </a:extLst>
              </p:cNvPr>
              <p:cNvSpPr/>
              <p:nvPr/>
            </p:nvSpPr>
            <p:spPr bwMode="auto">
              <a:xfrm>
                <a:off x="1765929" y="1511895"/>
                <a:ext cx="7776317" cy="227164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anchor="t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864017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Управление закупочными процессами</a:t>
                </a:r>
              </a:p>
            </p:txBody>
          </p:sp>
          <p:sp>
            <p:nvSpPr>
              <p:cNvPr id="233" name="Прямоугольник 232">
                <a:extLst>
                  <a:ext uri="{FF2B5EF4-FFF2-40B4-BE49-F238E27FC236}">
                    <a16:creationId xmlns:a16="http://schemas.microsoft.com/office/drawing/2014/main" id="{2620884B-4713-BD79-E33C-B9404E867745}"/>
                  </a:ext>
                </a:extLst>
              </p:cNvPr>
              <p:cNvSpPr/>
              <p:nvPr/>
            </p:nvSpPr>
            <p:spPr bwMode="auto">
              <a:xfrm>
                <a:off x="3972342" y="2897273"/>
                <a:ext cx="1088533" cy="510250"/>
              </a:xfrm>
              <a:prstGeom prst="rect">
                <a:avLst/>
              </a:prstGeom>
              <a:gradFill rotWithShape="1">
                <a:gsLst>
                  <a:gs pos="0">
                    <a:srgbClr val="BBE0E3">
                      <a:satMod val="103000"/>
                      <a:lumMod val="102000"/>
                      <a:tint val="94000"/>
                    </a:srgbClr>
                  </a:gs>
                  <a:gs pos="50000">
                    <a:srgbClr val="BBE0E3">
                      <a:satMod val="110000"/>
                      <a:lumMod val="100000"/>
                      <a:shade val="100000"/>
                    </a:srgbClr>
                  </a:gs>
                  <a:gs pos="100000">
                    <a:srgbClr val="BBE0E3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864017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992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Укрупнение и оптимизация плана закупок</a:t>
                </a:r>
              </a:p>
            </p:txBody>
          </p:sp>
          <p:sp>
            <p:nvSpPr>
              <p:cNvPr id="234" name="Прямоугольник 233">
                <a:extLst>
                  <a:ext uri="{FF2B5EF4-FFF2-40B4-BE49-F238E27FC236}">
                    <a16:creationId xmlns:a16="http://schemas.microsoft.com/office/drawing/2014/main" id="{112ADDD3-6365-BE71-D68E-02F3B6A22210}"/>
                  </a:ext>
                </a:extLst>
              </p:cNvPr>
              <p:cNvSpPr/>
              <p:nvPr/>
            </p:nvSpPr>
            <p:spPr bwMode="auto">
              <a:xfrm>
                <a:off x="5208900" y="2897273"/>
                <a:ext cx="1088533" cy="510250"/>
              </a:xfrm>
              <a:prstGeom prst="rect">
                <a:avLst/>
              </a:prstGeom>
              <a:gradFill rotWithShape="1">
                <a:gsLst>
                  <a:gs pos="0">
                    <a:srgbClr val="BBE0E3">
                      <a:satMod val="103000"/>
                      <a:lumMod val="102000"/>
                      <a:tint val="94000"/>
                    </a:srgbClr>
                  </a:gs>
                  <a:gs pos="50000">
                    <a:srgbClr val="BBE0E3">
                      <a:satMod val="110000"/>
                      <a:lumMod val="100000"/>
                      <a:shade val="100000"/>
                    </a:srgbClr>
                  </a:gs>
                  <a:gs pos="100000">
                    <a:srgbClr val="BBE0E3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864017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992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Подготовка закупочной процедуры</a:t>
                </a:r>
              </a:p>
            </p:txBody>
          </p:sp>
          <p:sp>
            <p:nvSpPr>
              <p:cNvPr id="235" name="Прямоугольник 234">
                <a:extLst>
                  <a:ext uri="{FF2B5EF4-FFF2-40B4-BE49-F238E27FC236}">
                    <a16:creationId xmlns:a16="http://schemas.microsoft.com/office/drawing/2014/main" id="{BCDB490F-B4E6-FACD-85C1-C05CCA3CCFDB}"/>
                  </a:ext>
                </a:extLst>
              </p:cNvPr>
              <p:cNvSpPr/>
              <p:nvPr/>
            </p:nvSpPr>
            <p:spPr bwMode="auto">
              <a:xfrm>
                <a:off x="2722303" y="2897273"/>
                <a:ext cx="1088533" cy="510250"/>
              </a:xfrm>
              <a:prstGeom prst="rect">
                <a:avLst/>
              </a:prstGeom>
              <a:gradFill rotWithShape="1">
                <a:gsLst>
                  <a:gs pos="0">
                    <a:srgbClr val="BBE0E3">
                      <a:satMod val="103000"/>
                      <a:lumMod val="102000"/>
                      <a:tint val="94000"/>
                    </a:srgbClr>
                  </a:gs>
                  <a:gs pos="50000">
                    <a:srgbClr val="BBE0E3">
                      <a:satMod val="110000"/>
                      <a:lumMod val="100000"/>
                      <a:shade val="100000"/>
                    </a:srgbClr>
                  </a:gs>
                  <a:gs pos="100000">
                    <a:srgbClr val="BBE0E3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 w="28575">
                <a:solidFill>
                  <a:srgbClr val="000000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864017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992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Сбор / ввод потребности</a:t>
                </a:r>
                <a:endParaRPr kumimoji="0" lang="ru-RU" sz="94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236" name="Прямоугольник 235">
                <a:extLst>
                  <a:ext uri="{FF2B5EF4-FFF2-40B4-BE49-F238E27FC236}">
                    <a16:creationId xmlns:a16="http://schemas.microsoft.com/office/drawing/2014/main" id="{5774F86C-B2CD-16E4-6910-3B23D7BAC935}"/>
                  </a:ext>
                </a:extLst>
              </p:cNvPr>
              <p:cNvSpPr/>
              <p:nvPr/>
            </p:nvSpPr>
            <p:spPr bwMode="auto">
              <a:xfrm>
                <a:off x="6474108" y="2897273"/>
                <a:ext cx="1088533" cy="510250"/>
              </a:xfrm>
              <a:prstGeom prst="rect">
                <a:avLst/>
              </a:prstGeom>
              <a:gradFill rotWithShape="1">
                <a:gsLst>
                  <a:gs pos="0">
                    <a:srgbClr val="BBE0E3">
                      <a:satMod val="103000"/>
                      <a:lumMod val="102000"/>
                      <a:tint val="94000"/>
                    </a:srgbClr>
                  </a:gs>
                  <a:gs pos="50000">
                    <a:srgbClr val="BBE0E3">
                      <a:satMod val="110000"/>
                      <a:lumMod val="100000"/>
                      <a:shade val="100000"/>
                    </a:srgbClr>
                  </a:gs>
                  <a:gs pos="100000">
                    <a:srgbClr val="BBE0E3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864017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992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Выбор поставщика</a:t>
                </a:r>
              </a:p>
            </p:txBody>
          </p:sp>
          <p:sp>
            <p:nvSpPr>
              <p:cNvPr id="237" name="Прямоугольник 236">
                <a:extLst>
                  <a:ext uri="{FF2B5EF4-FFF2-40B4-BE49-F238E27FC236}">
                    <a16:creationId xmlns:a16="http://schemas.microsoft.com/office/drawing/2014/main" id="{32F14994-F434-B0A0-AF19-0EF008A589D3}"/>
                  </a:ext>
                </a:extLst>
              </p:cNvPr>
              <p:cNvSpPr/>
              <p:nvPr/>
            </p:nvSpPr>
            <p:spPr bwMode="auto">
              <a:xfrm>
                <a:off x="7730349" y="2897273"/>
                <a:ext cx="1076278" cy="510250"/>
              </a:xfrm>
              <a:prstGeom prst="rect">
                <a:avLst/>
              </a:prstGeom>
              <a:gradFill rotWithShape="1">
                <a:gsLst>
                  <a:gs pos="0">
                    <a:srgbClr val="BBE0E3">
                      <a:satMod val="103000"/>
                      <a:lumMod val="102000"/>
                      <a:tint val="94000"/>
                    </a:srgbClr>
                  </a:gs>
                  <a:gs pos="50000">
                    <a:srgbClr val="BBE0E3">
                      <a:satMod val="110000"/>
                      <a:lumMod val="100000"/>
                      <a:shade val="100000"/>
                    </a:srgbClr>
                  </a:gs>
                  <a:gs pos="100000">
                    <a:srgbClr val="BBE0E3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 w="28575">
                <a:solidFill>
                  <a:srgbClr val="000000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864017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992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Исполнение обязательств</a:t>
                </a:r>
              </a:p>
            </p:txBody>
          </p:sp>
          <p:cxnSp>
            <p:nvCxnSpPr>
              <p:cNvPr id="238" name="Прямая со стрелкой 237">
                <a:extLst>
                  <a:ext uri="{FF2B5EF4-FFF2-40B4-BE49-F238E27FC236}">
                    <a16:creationId xmlns:a16="http://schemas.microsoft.com/office/drawing/2014/main" id="{A0262CB5-1BEE-97C2-DA14-9E5EABC221D0}"/>
                  </a:ext>
                </a:extLst>
              </p:cNvPr>
              <p:cNvCxnSpPr>
                <a:stCxn id="235" idx="3"/>
                <a:endCxn id="233" idx="1"/>
              </p:cNvCxnSpPr>
              <p:nvPr/>
            </p:nvCxnSpPr>
            <p:spPr>
              <a:xfrm>
                <a:off x="3810836" y="3152398"/>
                <a:ext cx="161506" cy="0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239" name="Прямая со стрелкой 238">
                <a:extLst>
                  <a:ext uri="{FF2B5EF4-FFF2-40B4-BE49-F238E27FC236}">
                    <a16:creationId xmlns:a16="http://schemas.microsoft.com/office/drawing/2014/main" id="{8B48EDF9-1CC7-BB3C-936C-DAD39A5ED70D}"/>
                  </a:ext>
                </a:extLst>
              </p:cNvPr>
              <p:cNvCxnSpPr>
                <a:stCxn id="233" idx="3"/>
                <a:endCxn id="234" idx="1"/>
              </p:cNvCxnSpPr>
              <p:nvPr/>
            </p:nvCxnSpPr>
            <p:spPr>
              <a:xfrm>
                <a:off x="5060875" y="3152398"/>
                <a:ext cx="148025" cy="0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240" name="Прямая со стрелкой 239">
                <a:extLst>
                  <a:ext uri="{FF2B5EF4-FFF2-40B4-BE49-F238E27FC236}">
                    <a16:creationId xmlns:a16="http://schemas.microsoft.com/office/drawing/2014/main" id="{ADAEBCE0-C106-2FF1-824C-CE46523723C3}"/>
                  </a:ext>
                </a:extLst>
              </p:cNvPr>
              <p:cNvCxnSpPr>
                <a:stCxn id="234" idx="3"/>
                <a:endCxn id="236" idx="1"/>
              </p:cNvCxnSpPr>
              <p:nvPr/>
            </p:nvCxnSpPr>
            <p:spPr>
              <a:xfrm>
                <a:off x="6297433" y="3152398"/>
                <a:ext cx="176675" cy="0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241" name="Прямая со стрелкой 240">
                <a:extLst>
                  <a:ext uri="{FF2B5EF4-FFF2-40B4-BE49-F238E27FC236}">
                    <a16:creationId xmlns:a16="http://schemas.microsoft.com/office/drawing/2014/main" id="{05CFB5D0-C77E-03CB-A620-4BD36FAE89E1}"/>
                  </a:ext>
                </a:extLst>
              </p:cNvPr>
              <p:cNvCxnSpPr>
                <a:stCxn id="236" idx="3"/>
                <a:endCxn id="237" idx="1"/>
              </p:cNvCxnSpPr>
              <p:nvPr/>
            </p:nvCxnSpPr>
            <p:spPr>
              <a:xfrm>
                <a:off x="7562641" y="3152398"/>
                <a:ext cx="167708" cy="0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242" name="Скругленный прямоугольник 15">
                <a:extLst>
                  <a:ext uri="{FF2B5EF4-FFF2-40B4-BE49-F238E27FC236}">
                    <a16:creationId xmlns:a16="http://schemas.microsoft.com/office/drawing/2014/main" id="{8D204DCA-6A17-432D-4EA3-2CD23711A4B6}"/>
                  </a:ext>
                </a:extLst>
              </p:cNvPr>
              <p:cNvSpPr/>
              <p:nvPr/>
            </p:nvSpPr>
            <p:spPr>
              <a:xfrm>
                <a:off x="1952320" y="1622601"/>
                <a:ext cx="646317" cy="172879"/>
              </a:xfrm>
              <a:prstGeom prst="roundRect">
                <a:avLst/>
              </a:prstGeom>
              <a:solidFill>
                <a:srgbClr val="000000">
                  <a:lumMod val="50000"/>
                  <a:lumOff val="50000"/>
                </a:srgbClr>
              </a:solidFill>
              <a:ln w="12700" cap="flat" cmpd="sng" algn="ctr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86401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992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223ФЗ</a:t>
                </a:r>
              </a:p>
            </p:txBody>
          </p:sp>
          <p:sp>
            <p:nvSpPr>
              <p:cNvPr id="243" name="Скругленный прямоугольник 16">
                <a:extLst>
                  <a:ext uri="{FF2B5EF4-FFF2-40B4-BE49-F238E27FC236}">
                    <a16:creationId xmlns:a16="http://schemas.microsoft.com/office/drawing/2014/main" id="{2CB157D3-77E2-07A7-EA58-30DA7D56468A}"/>
                  </a:ext>
                </a:extLst>
              </p:cNvPr>
              <p:cNvSpPr/>
              <p:nvPr/>
            </p:nvSpPr>
            <p:spPr>
              <a:xfrm>
                <a:off x="2657301" y="1622601"/>
                <a:ext cx="476233" cy="172879"/>
              </a:xfrm>
              <a:prstGeom prst="roundRect">
                <a:avLst/>
              </a:prstGeom>
              <a:solidFill>
                <a:srgbClr val="000000">
                  <a:lumMod val="50000"/>
                  <a:lumOff val="50000"/>
                </a:srgbClr>
              </a:solidFill>
              <a:ln w="12700" cap="flat" cmpd="sng" algn="ctr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86401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992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ЕИС</a:t>
                </a:r>
              </a:p>
            </p:txBody>
          </p:sp>
          <p:sp>
            <p:nvSpPr>
              <p:cNvPr id="244" name="TextBox 243">
                <a:extLst>
                  <a:ext uri="{FF2B5EF4-FFF2-40B4-BE49-F238E27FC236}">
                    <a16:creationId xmlns:a16="http://schemas.microsoft.com/office/drawing/2014/main" id="{33700C43-AA90-32A4-609C-104CC08F0684}"/>
                  </a:ext>
                </a:extLst>
              </p:cNvPr>
              <p:cNvSpPr txBox="1"/>
              <p:nvPr/>
            </p:nvSpPr>
            <p:spPr>
              <a:xfrm>
                <a:off x="3947226" y="2494281"/>
                <a:ext cx="415831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86401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 charset="0"/>
                  </a:rPr>
                  <a:t>Подготовка и проведение закупочных процедур</a:t>
                </a:r>
              </a:p>
            </p:txBody>
          </p:sp>
          <p:sp>
            <p:nvSpPr>
              <p:cNvPr id="245" name="Прямоугольник 244">
                <a:extLst>
                  <a:ext uri="{FF2B5EF4-FFF2-40B4-BE49-F238E27FC236}">
                    <a16:creationId xmlns:a16="http://schemas.microsoft.com/office/drawing/2014/main" id="{BAB21C47-7376-C463-EAA2-1E69B770D25E}"/>
                  </a:ext>
                </a:extLst>
              </p:cNvPr>
              <p:cNvSpPr/>
              <p:nvPr/>
            </p:nvSpPr>
            <p:spPr bwMode="auto">
              <a:xfrm>
                <a:off x="5747822" y="1921009"/>
                <a:ext cx="1080000" cy="5102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86401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134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Правила закупок</a:t>
                </a:r>
              </a:p>
            </p:txBody>
          </p:sp>
          <p:sp>
            <p:nvSpPr>
              <p:cNvPr id="246" name="Прямоугольник 245">
                <a:extLst>
                  <a:ext uri="{FF2B5EF4-FFF2-40B4-BE49-F238E27FC236}">
                    <a16:creationId xmlns:a16="http://schemas.microsoft.com/office/drawing/2014/main" id="{0212D620-E004-E442-19BF-20A501B8EB03}"/>
                  </a:ext>
                </a:extLst>
              </p:cNvPr>
              <p:cNvSpPr/>
              <p:nvPr/>
            </p:nvSpPr>
            <p:spPr bwMode="auto">
              <a:xfrm>
                <a:off x="7014614" y="1921009"/>
                <a:ext cx="1080000" cy="5102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86401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134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Контроль лимитов</a:t>
                </a:r>
              </a:p>
            </p:txBody>
          </p:sp>
          <p:sp>
            <p:nvSpPr>
              <p:cNvPr id="247" name="Прямоугольник 246">
                <a:extLst>
                  <a:ext uri="{FF2B5EF4-FFF2-40B4-BE49-F238E27FC236}">
                    <a16:creationId xmlns:a16="http://schemas.microsoft.com/office/drawing/2014/main" id="{1307416D-F8F8-9913-9F3A-E04AFA27AE0C}"/>
                  </a:ext>
                </a:extLst>
              </p:cNvPr>
              <p:cNvSpPr/>
              <p:nvPr/>
            </p:nvSpPr>
            <p:spPr bwMode="auto">
              <a:xfrm>
                <a:off x="4483781" y="1921009"/>
                <a:ext cx="1080000" cy="5102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864017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Категорийный менеджмент</a:t>
                </a:r>
              </a:p>
            </p:txBody>
          </p:sp>
          <p:sp>
            <p:nvSpPr>
              <p:cNvPr id="248" name="Прямоугольник 247">
                <a:extLst>
                  <a:ext uri="{FF2B5EF4-FFF2-40B4-BE49-F238E27FC236}">
                    <a16:creationId xmlns:a16="http://schemas.microsoft.com/office/drawing/2014/main" id="{70BC80B9-A72F-34D0-E3FF-ED9D8D89AD05}"/>
                  </a:ext>
                </a:extLst>
              </p:cNvPr>
              <p:cNvSpPr/>
              <p:nvPr/>
            </p:nvSpPr>
            <p:spPr bwMode="auto">
              <a:xfrm>
                <a:off x="8233004" y="1921009"/>
                <a:ext cx="1080000" cy="5102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86401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134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Оценка  поставщиков</a:t>
                </a:r>
              </a:p>
            </p:txBody>
          </p:sp>
          <p:sp>
            <p:nvSpPr>
              <p:cNvPr id="249" name="Прямоугольник 248">
                <a:extLst>
                  <a:ext uri="{FF2B5EF4-FFF2-40B4-BE49-F238E27FC236}">
                    <a16:creationId xmlns:a16="http://schemas.microsoft.com/office/drawing/2014/main" id="{382BA5C8-6676-E08C-9575-52D43BD18E68}"/>
                  </a:ext>
                </a:extLst>
              </p:cNvPr>
              <p:cNvSpPr/>
              <p:nvPr/>
            </p:nvSpPr>
            <p:spPr bwMode="auto">
              <a:xfrm>
                <a:off x="3225645" y="1921009"/>
                <a:ext cx="1080000" cy="5102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86401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134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Аккредитация поставщиков</a:t>
                </a:r>
              </a:p>
            </p:txBody>
          </p:sp>
          <p:grpSp>
            <p:nvGrpSpPr>
              <p:cNvPr id="250" name="Группа 249">
                <a:extLst>
                  <a:ext uri="{FF2B5EF4-FFF2-40B4-BE49-F238E27FC236}">
                    <a16:creationId xmlns:a16="http://schemas.microsoft.com/office/drawing/2014/main" id="{18770570-698B-A684-16A9-194C33369140}"/>
                  </a:ext>
                </a:extLst>
              </p:cNvPr>
              <p:cNvGrpSpPr/>
              <p:nvPr/>
            </p:nvGrpSpPr>
            <p:grpSpPr>
              <a:xfrm>
                <a:off x="1471786" y="4104183"/>
                <a:ext cx="1482010" cy="832298"/>
                <a:chOff x="1240224" y="4479524"/>
                <a:chExt cx="1482010" cy="832298"/>
              </a:xfrm>
            </p:grpSpPr>
            <p:pic>
              <p:nvPicPr>
                <p:cNvPr id="282" name="Picture 31" descr="data001">
                  <a:extLst>
                    <a:ext uri="{FF2B5EF4-FFF2-40B4-BE49-F238E27FC236}">
                      <a16:creationId xmlns:a16="http://schemas.microsoft.com/office/drawing/2014/main" id="{1D8D792B-D7A5-7813-288A-C14E077040F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gray">
                <a:xfrm>
                  <a:off x="1571549" y="4479524"/>
                  <a:ext cx="870023" cy="3792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83" name="TextBox 93">
                  <a:extLst>
                    <a:ext uri="{FF2B5EF4-FFF2-40B4-BE49-F238E27FC236}">
                      <a16:creationId xmlns:a16="http://schemas.microsoft.com/office/drawing/2014/main" id="{6CE1119B-72BD-4A32-4C7D-A538432696D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40224" y="4570272"/>
                  <a:ext cx="1482010" cy="7415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1600">
                      <a:solidFill>
                        <a:srgbClr val="00800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600">
                      <a:solidFill>
                        <a:srgbClr val="008000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600">
                      <a:solidFill>
                        <a:srgbClr val="008000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600">
                      <a:solidFill>
                        <a:srgbClr val="008000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600">
                      <a:solidFill>
                        <a:srgbClr val="00800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800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800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800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8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864017" eaLnBrk="1" fontAlgn="auto" latinLnBrk="0" hangingPunct="1">
                    <a:lnSpc>
                      <a:spcPct val="100000"/>
                    </a:lnSpc>
                    <a:spcBef>
                      <a:spcPts val="283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ru-RU" sz="1323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Tahoma" panose="020B0604030504040204" pitchFamily="34" charset="0"/>
                    </a:rPr>
                    <a:t>ERP </a:t>
                  </a:r>
                </a:p>
                <a:p>
                  <a:pPr marL="0" marR="0" lvl="0" indent="0" algn="ctr" defTabSz="864017" eaLnBrk="1" fontAlgn="auto" latinLnBrk="0" hangingPunct="1">
                    <a:lnSpc>
                      <a:spcPct val="100000"/>
                    </a:lnSpc>
                    <a:spcBef>
                      <a:spcPts val="283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ru-RU" sz="1323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Tahoma" panose="020B0604030504040204" pitchFamily="34" charset="0"/>
                    </a:rPr>
                    <a:t>WMS</a:t>
                  </a:r>
                  <a:r>
                    <a:rPr kumimoji="0" lang="ru-RU" altLang="ru-RU" sz="1323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Tahoma" panose="020B0604030504040204" pitchFamily="34" charset="0"/>
                    </a:rPr>
                    <a:t> / </a:t>
                  </a:r>
                  <a:r>
                    <a:rPr kumimoji="0" lang="en-US" altLang="ru-RU" sz="1323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Tahoma" panose="020B0604030504040204" pitchFamily="34" charset="0"/>
                    </a:rPr>
                    <a:t>TMS EAM</a:t>
                  </a:r>
                  <a:endParaRPr kumimoji="0" lang="ru-RU" altLang="ru-RU" sz="1323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251" name="Прямоугольник 250">
                <a:extLst>
                  <a:ext uri="{FF2B5EF4-FFF2-40B4-BE49-F238E27FC236}">
                    <a16:creationId xmlns:a16="http://schemas.microsoft.com/office/drawing/2014/main" id="{1D24085D-B963-D078-733B-82D7AD3EAB41}"/>
                  </a:ext>
                </a:extLst>
              </p:cNvPr>
              <p:cNvSpPr/>
              <p:nvPr/>
            </p:nvSpPr>
            <p:spPr bwMode="auto">
              <a:xfrm>
                <a:off x="1981406" y="1921009"/>
                <a:ext cx="1080000" cy="5102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txBody>
              <a:bodyPr anchor="ctr"/>
              <a:lstStyle/>
              <a:p>
                <a:pPr marL="0" marR="0" lvl="0" indent="0" algn="ctr" defTabSz="86401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134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Личный кабинет</a:t>
                </a:r>
              </a:p>
            </p:txBody>
          </p:sp>
          <p:grpSp>
            <p:nvGrpSpPr>
              <p:cNvPr id="252" name="Группа 251">
                <a:extLst>
                  <a:ext uri="{FF2B5EF4-FFF2-40B4-BE49-F238E27FC236}">
                    <a16:creationId xmlns:a16="http://schemas.microsoft.com/office/drawing/2014/main" id="{1465E238-B7BE-1F38-300D-69EA14FC50E5}"/>
                  </a:ext>
                </a:extLst>
              </p:cNvPr>
              <p:cNvGrpSpPr/>
              <p:nvPr/>
            </p:nvGrpSpPr>
            <p:grpSpPr>
              <a:xfrm>
                <a:off x="5318101" y="4104183"/>
                <a:ext cx="870023" cy="394478"/>
                <a:chOff x="4750578" y="4263334"/>
                <a:chExt cx="870023" cy="394478"/>
              </a:xfrm>
            </p:grpSpPr>
            <p:pic>
              <p:nvPicPr>
                <p:cNvPr id="280" name="Picture 31" descr="data001">
                  <a:extLst>
                    <a:ext uri="{FF2B5EF4-FFF2-40B4-BE49-F238E27FC236}">
                      <a16:creationId xmlns:a16="http://schemas.microsoft.com/office/drawing/2014/main" id="{C176E647-E974-B00B-E6AA-61ECA07216F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gray">
                <a:xfrm>
                  <a:off x="4750578" y="4263334"/>
                  <a:ext cx="870023" cy="3792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81" name="TextBox 93">
                  <a:extLst>
                    <a:ext uri="{FF2B5EF4-FFF2-40B4-BE49-F238E27FC236}">
                      <a16:creationId xmlns:a16="http://schemas.microsoft.com/office/drawing/2014/main" id="{CDE2AEBA-91A2-249A-645E-BB2D156C817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11235" y="4361897"/>
                  <a:ext cx="619843" cy="2959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1600">
                      <a:solidFill>
                        <a:srgbClr val="00800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600">
                      <a:solidFill>
                        <a:srgbClr val="008000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600">
                      <a:solidFill>
                        <a:srgbClr val="008000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600">
                      <a:solidFill>
                        <a:srgbClr val="008000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600">
                      <a:solidFill>
                        <a:srgbClr val="00800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800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800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800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8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864017" eaLnBrk="1" fontAlgn="auto" latinLnBrk="0" hangingPunct="1">
                    <a:lnSpc>
                      <a:spcPct val="100000"/>
                    </a:lnSpc>
                    <a:spcBef>
                      <a:spcPts val="283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altLang="ru-RU" sz="1323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Tahoma" panose="020B0604030504040204" pitchFamily="34" charset="0"/>
                    </a:rPr>
                    <a:t>ЕИС</a:t>
                  </a:r>
                </a:p>
              </p:txBody>
            </p:sp>
          </p:grpSp>
          <p:cxnSp>
            <p:nvCxnSpPr>
              <p:cNvPr id="253" name="Прямая со стрелкой 252">
                <a:extLst>
                  <a:ext uri="{FF2B5EF4-FFF2-40B4-BE49-F238E27FC236}">
                    <a16:creationId xmlns:a16="http://schemas.microsoft.com/office/drawing/2014/main" id="{8F108B5E-3EA5-B26B-0725-70177613B8EE}"/>
                  </a:ext>
                </a:extLst>
              </p:cNvPr>
              <p:cNvCxnSpPr>
                <a:stCxn id="257" idx="4"/>
                <a:endCxn id="280" idx="0"/>
              </p:cNvCxnSpPr>
              <p:nvPr/>
            </p:nvCxnSpPr>
            <p:spPr bwMode="auto">
              <a:xfrm>
                <a:off x="5753003" y="3628413"/>
                <a:ext cx="110" cy="475770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333399"/>
                </a:solidFill>
                <a:prstDash val="solid"/>
                <a:miter lim="800000"/>
                <a:headEnd type="triangle"/>
                <a:tailEnd type="triangle"/>
              </a:ln>
              <a:effectLst/>
            </p:spPr>
          </p:cxnSp>
          <p:grpSp>
            <p:nvGrpSpPr>
              <p:cNvPr id="254" name="Группа 253">
                <a:extLst>
                  <a:ext uri="{FF2B5EF4-FFF2-40B4-BE49-F238E27FC236}">
                    <a16:creationId xmlns:a16="http://schemas.microsoft.com/office/drawing/2014/main" id="{A32295C8-508A-325D-3A06-E8E9AE60D49C}"/>
                  </a:ext>
                </a:extLst>
              </p:cNvPr>
              <p:cNvGrpSpPr/>
              <p:nvPr/>
            </p:nvGrpSpPr>
            <p:grpSpPr>
              <a:xfrm>
                <a:off x="6606233" y="4392215"/>
                <a:ext cx="870023" cy="363873"/>
                <a:chOff x="5524608" y="4674946"/>
                <a:chExt cx="870023" cy="363873"/>
              </a:xfrm>
            </p:grpSpPr>
            <p:pic>
              <p:nvPicPr>
                <p:cNvPr id="278" name="Picture 31" descr="data001">
                  <a:extLst>
                    <a:ext uri="{FF2B5EF4-FFF2-40B4-BE49-F238E27FC236}">
                      <a16:creationId xmlns:a16="http://schemas.microsoft.com/office/drawing/2014/main" id="{1D7DB8B2-369B-7D03-09C6-249C59C3911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gray">
                <a:xfrm>
                  <a:off x="5524608" y="4674946"/>
                  <a:ext cx="870023" cy="3453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79" name="TextBox 93">
                  <a:extLst>
                    <a:ext uri="{FF2B5EF4-FFF2-40B4-BE49-F238E27FC236}">
                      <a16:creationId xmlns:a16="http://schemas.microsoft.com/office/drawing/2014/main" id="{A0D89D85-72DC-C478-D300-A88CB8D5182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656168" y="4742904"/>
                  <a:ext cx="619843" cy="2959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1600">
                      <a:solidFill>
                        <a:srgbClr val="00800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600">
                      <a:solidFill>
                        <a:srgbClr val="008000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600">
                      <a:solidFill>
                        <a:srgbClr val="008000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600">
                      <a:solidFill>
                        <a:srgbClr val="008000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600">
                      <a:solidFill>
                        <a:srgbClr val="00800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800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800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800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8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864017" eaLnBrk="1" fontAlgn="auto" latinLnBrk="0" hangingPunct="1">
                    <a:lnSpc>
                      <a:spcPct val="100000"/>
                    </a:lnSpc>
                    <a:spcBef>
                      <a:spcPts val="283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altLang="ru-RU" sz="1323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Tahoma" panose="020B0604030504040204" pitchFamily="34" charset="0"/>
                    </a:rPr>
                    <a:t>ЭТП</a:t>
                  </a:r>
                </a:p>
              </p:txBody>
            </p:sp>
          </p:grpSp>
          <p:cxnSp>
            <p:nvCxnSpPr>
              <p:cNvPr id="255" name="Прямая со стрелкой 56">
                <a:extLst>
                  <a:ext uri="{FF2B5EF4-FFF2-40B4-BE49-F238E27FC236}">
                    <a16:creationId xmlns:a16="http://schemas.microsoft.com/office/drawing/2014/main" id="{1F9EF561-B226-FCDE-61FE-1F88BF48038C}"/>
                  </a:ext>
                </a:extLst>
              </p:cNvPr>
              <p:cNvCxnSpPr>
                <a:stCxn id="269" idx="4"/>
                <a:endCxn id="278" idx="0"/>
              </p:cNvCxnSpPr>
              <p:nvPr/>
            </p:nvCxnSpPr>
            <p:spPr bwMode="auto">
              <a:xfrm rot="5400000">
                <a:off x="7357020" y="3124498"/>
                <a:ext cx="951942" cy="1583492"/>
              </a:xfrm>
              <a:prstGeom prst="bentConnector3">
                <a:avLst>
                  <a:gd name="adj1" fmla="val 50000"/>
                </a:avLst>
              </a:prstGeom>
              <a:noFill/>
              <a:ln w="12700" cap="flat" cmpd="sng" algn="ctr">
                <a:solidFill>
                  <a:srgbClr val="FC6E51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256" name="Прямая со стрелкой 56">
                <a:extLst>
                  <a:ext uri="{FF2B5EF4-FFF2-40B4-BE49-F238E27FC236}">
                    <a16:creationId xmlns:a16="http://schemas.microsoft.com/office/drawing/2014/main" id="{EDA2D7A0-4FE6-3C75-43E3-BC3F6CBF6D98}"/>
                  </a:ext>
                </a:extLst>
              </p:cNvPr>
              <p:cNvCxnSpPr>
                <a:stCxn id="279" idx="2"/>
                <a:endCxn id="281" idx="2"/>
              </p:cNvCxnSpPr>
              <p:nvPr/>
            </p:nvCxnSpPr>
            <p:spPr bwMode="auto">
              <a:xfrm rot="5400000" flipH="1">
                <a:off x="6289484" y="3997858"/>
                <a:ext cx="257427" cy="1259035"/>
              </a:xfrm>
              <a:prstGeom prst="bentConnector3">
                <a:avLst>
                  <a:gd name="adj1" fmla="val -88802"/>
                </a:avLst>
              </a:prstGeom>
              <a:noFill/>
              <a:ln w="12700" cap="flat" cmpd="sng" algn="ctr">
                <a:solidFill>
                  <a:srgbClr val="FC6E51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257" name="Овал 256">
                <a:extLst>
                  <a:ext uri="{FF2B5EF4-FFF2-40B4-BE49-F238E27FC236}">
                    <a16:creationId xmlns:a16="http://schemas.microsoft.com/office/drawing/2014/main" id="{58880796-7F2F-6CFD-38E7-82A4211DF8AB}"/>
                  </a:ext>
                </a:extLst>
              </p:cNvPr>
              <p:cNvSpPr/>
              <p:nvPr/>
            </p:nvSpPr>
            <p:spPr bwMode="auto">
              <a:xfrm>
                <a:off x="5717003" y="3556413"/>
                <a:ext cx="72000" cy="72000"/>
              </a:xfrm>
              <a:prstGeom prst="ellipse">
                <a:avLst/>
              </a:prstGeom>
              <a:solidFill>
                <a:srgbClr val="333399">
                  <a:alpha val="75000"/>
                </a:srgbClr>
              </a:solidFill>
              <a:ln>
                <a:solidFill>
                  <a:srgbClr val="333399"/>
                </a:solidFill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381000" marR="0" lvl="0" indent="-381000" defTabSz="914400" eaLnBrk="1" fontAlgn="auto" latinLnBrk="0" hangingPunct="1">
                  <a:lnSpc>
                    <a:spcPct val="85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Pct val="120000"/>
                  <a:buFontTx/>
                  <a:buBlip>
                    <a:blip r:embed="rId12"/>
                  </a:buBlip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258" name="Прямая со стрелкой 88">
                <a:extLst>
                  <a:ext uri="{FF2B5EF4-FFF2-40B4-BE49-F238E27FC236}">
                    <a16:creationId xmlns:a16="http://schemas.microsoft.com/office/drawing/2014/main" id="{4E54E9CB-DE56-5870-1784-03E9511687D5}"/>
                  </a:ext>
                </a:extLst>
              </p:cNvPr>
              <p:cNvCxnSpPr>
                <a:stCxn id="233" idx="2"/>
                <a:endCxn id="257" idx="2"/>
              </p:cNvCxnSpPr>
              <p:nvPr/>
            </p:nvCxnSpPr>
            <p:spPr bwMode="auto">
              <a:xfrm rot="16200000" flipH="1">
                <a:off x="5024361" y="2899771"/>
                <a:ext cx="184890" cy="1200394"/>
              </a:xfrm>
              <a:prstGeom prst="bentConnector2">
                <a:avLst/>
              </a:prstGeom>
              <a:noFill/>
              <a:ln w="12700" cap="flat" cmpd="sng" algn="ctr">
                <a:solidFill>
                  <a:srgbClr val="333399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259" name="Прямая со стрелкой 88">
                <a:extLst>
                  <a:ext uri="{FF2B5EF4-FFF2-40B4-BE49-F238E27FC236}">
                    <a16:creationId xmlns:a16="http://schemas.microsoft.com/office/drawing/2014/main" id="{61A9EB17-1AC2-F35D-D2A8-3EA9123091FE}"/>
                  </a:ext>
                </a:extLst>
              </p:cNvPr>
              <p:cNvCxnSpPr>
                <a:stCxn id="236" idx="2"/>
                <a:endCxn id="257" idx="6"/>
              </p:cNvCxnSpPr>
              <p:nvPr/>
            </p:nvCxnSpPr>
            <p:spPr bwMode="auto">
              <a:xfrm rot="5400000">
                <a:off x="6311244" y="2885282"/>
                <a:ext cx="184890" cy="1229372"/>
              </a:xfrm>
              <a:prstGeom prst="bentConnector2">
                <a:avLst/>
              </a:prstGeom>
              <a:noFill/>
              <a:ln w="12700" cap="flat" cmpd="sng" algn="ctr">
                <a:solidFill>
                  <a:srgbClr val="333399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260" name="Прямая со стрелкой 49">
                <a:extLst>
                  <a:ext uri="{FF2B5EF4-FFF2-40B4-BE49-F238E27FC236}">
                    <a16:creationId xmlns:a16="http://schemas.microsoft.com/office/drawing/2014/main" id="{140D2A97-CCC0-647A-750B-C53C609447E9}"/>
                  </a:ext>
                </a:extLst>
              </p:cNvPr>
              <p:cNvCxnSpPr>
                <a:stCxn id="237" idx="3"/>
                <a:endCxn id="284" idx="0"/>
              </p:cNvCxnSpPr>
              <p:nvPr/>
            </p:nvCxnSpPr>
            <p:spPr bwMode="auto">
              <a:xfrm>
                <a:off x="8806627" y="3152398"/>
                <a:ext cx="146546" cy="995674"/>
              </a:xfrm>
              <a:prstGeom prst="bentConnector2">
                <a:avLst/>
              </a:prstGeom>
              <a:noFill/>
              <a:ln w="12700" cap="flat" cmpd="sng" algn="ctr">
                <a:solidFill>
                  <a:srgbClr val="FC6E51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261" name="Прямая со стрелкой 49">
                <a:extLst>
                  <a:ext uri="{FF2B5EF4-FFF2-40B4-BE49-F238E27FC236}">
                    <a16:creationId xmlns:a16="http://schemas.microsoft.com/office/drawing/2014/main" id="{033D3450-E56A-1E30-E00E-D016033049AA}"/>
                  </a:ext>
                </a:extLst>
              </p:cNvPr>
              <p:cNvCxnSpPr>
                <a:stCxn id="282" idx="0"/>
                <a:endCxn id="235" idx="1"/>
              </p:cNvCxnSpPr>
              <p:nvPr/>
            </p:nvCxnSpPr>
            <p:spPr bwMode="auto">
              <a:xfrm rot="5400000" flipH="1" flipV="1">
                <a:off x="2004321" y="3386201"/>
                <a:ext cx="951785" cy="484180"/>
              </a:xfrm>
              <a:prstGeom prst="bentConnector2">
                <a:avLst/>
              </a:prstGeom>
              <a:noFill/>
              <a:ln w="12700" cap="flat" cmpd="sng" algn="ctr">
                <a:solidFill>
                  <a:srgbClr val="FC6E51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262" name="Прямая со стрелкой 261">
                <a:extLst>
                  <a:ext uri="{FF2B5EF4-FFF2-40B4-BE49-F238E27FC236}">
                    <a16:creationId xmlns:a16="http://schemas.microsoft.com/office/drawing/2014/main" id="{295D3ADB-0B8A-2309-7770-87F0596FC81B}"/>
                  </a:ext>
                </a:extLst>
              </p:cNvPr>
              <p:cNvCxnSpPr>
                <a:stCxn id="234" idx="2"/>
                <a:endCxn id="257" idx="0"/>
              </p:cNvCxnSpPr>
              <p:nvPr/>
            </p:nvCxnSpPr>
            <p:spPr bwMode="auto">
              <a:xfrm flipH="1">
                <a:off x="5753003" y="3407523"/>
                <a:ext cx="164" cy="148890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333399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263" name="Овал 262">
                <a:extLst>
                  <a:ext uri="{FF2B5EF4-FFF2-40B4-BE49-F238E27FC236}">
                    <a16:creationId xmlns:a16="http://schemas.microsoft.com/office/drawing/2014/main" id="{4C1E8F65-35E1-81A8-54F6-BA28372FFCCD}"/>
                  </a:ext>
                </a:extLst>
              </p:cNvPr>
              <p:cNvSpPr/>
              <p:nvPr/>
            </p:nvSpPr>
            <p:spPr bwMode="auto">
              <a:xfrm>
                <a:off x="4878669" y="3368273"/>
                <a:ext cx="72000" cy="72000"/>
              </a:xfrm>
              <a:prstGeom prst="ellipse">
                <a:avLst/>
              </a:prstGeom>
              <a:solidFill>
                <a:srgbClr val="FC6E51">
                  <a:alpha val="75000"/>
                </a:srgbClr>
              </a:solidFill>
              <a:ln>
                <a:solidFill>
                  <a:srgbClr val="FC6E51"/>
                </a:solidFill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381000" marR="0" lvl="0" indent="-381000" defTabSz="914400" eaLnBrk="1" fontAlgn="auto" latinLnBrk="0" hangingPunct="1">
                  <a:lnSpc>
                    <a:spcPct val="85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Pct val="120000"/>
                  <a:buFontTx/>
                  <a:buBlip>
                    <a:blip r:embed="rId12"/>
                  </a:buBlip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264" name="Прямая со стрелкой 49">
                <a:extLst>
                  <a:ext uri="{FF2B5EF4-FFF2-40B4-BE49-F238E27FC236}">
                    <a16:creationId xmlns:a16="http://schemas.microsoft.com/office/drawing/2014/main" id="{2A36D0FD-9FA1-2533-9BC3-6C78AF011C6A}"/>
                  </a:ext>
                </a:extLst>
              </p:cNvPr>
              <p:cNvCxnSpPr>
                <a:stCxn id="265" idx="4"/>
                <a:endCxn id="278" idx="0"/>
              </p:cNvCxnSpPr>
              <p:nvPr/>
            </p:nvCxnSpPr>
            <p:spPr bwMode="auto">
              <a:xfrm rot="5400000">
                <a:off x="6749507" y="3732011"/>
                <a:ext cx="951942" cy="368466"/>
              </a:xfrm>
              <a:prstGeom prst="bentConnector3">
                <a:avLst>
                  <a:gd name="adj1" fmla="val 50000"/>
                </a:avLst>
              </a:prstGeom>
              <a:noFill/>
              <a:ln w="12700" cap="flat" cmpd="sng" algn="ctr">
                <a:solidFill>
                  <a:srgbClr val="FC6E51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265" name="Овал 264">
                <a:extLst>
                  <a:ext uri="{FF2B5EF4-FFF2-40B4-BE49-F238E27FC236}">
                    <a16:creationId xmlns:a16="http://schemas.microsoft.com/office/drawing/2014/main" id="{0549A9F0-1F3D-4737-4D9F-BED44565C40E}"/>
                  </a:ext>
                </a:extLst>
              </p:cNvPr>
              <p:cNvSpPr/>
              <p:nvPr/>
            </p:nvSpPr>
            <p:spPr bwMode="auto">
              <a:xfrm>
                <a:off x="7373711" y="3368273"/>
                <a:ext cx="72000" cy="72000"/>
              </a:xfrm>
              <a:prstGeom prst="ellipse">
                <a:avLst/>
              </a:prstGeom>
              <a:solidFill>
                <a:srgbClr val="FC6E51">
                  <a:alpha val="75000"/>
                </a:srgbClr>
              </a:solidFill>
              <a:ln>
                <a:solidFill>
                  <a:srgbClr val="FC6E51"/>
                </a:solidFill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381000" marR="0" lvl="0" indent="-381000" defTabSz="914400" eaLnBrk="1" fontAlgn="auto" latinLnBrk="0" hangingPunct="1">
                  <a:lnSpc>
                    <a:spcPct val="85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Pct val="120000"/>
                  <a:buFontTx/>
                  <a:buBlip>
                    <a:blip r:embed="rId12"/>
                  </a:buBlip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266" name="Прямая со стрелкой 49">
                <a:extLst>
                  <a:ext uri="{FF2B5EF4-FFF2-40B4-BE49-F238E27FC236}">
                    <a16:creationId xmlns:a16="http://schemas.microsoft.com/office/drawing/2014/main" id="{80C25986-640E-2401-2316-3086AE6A6EB1}"/>
                  </a:ext>
                </a:extLst>
              </p:cNvPr>
              <p:cNvCxnSpPr>
                <a:stCxn id="263" idx="4"/>
                <a:endCxn id="278" idx="0"/>
              </p:cNvCxnSpPr>
              <p:nvPr/>
            </p:nvCxnSpPr>
            <p:spPr bwMode="auto">
              <a:xfrm rot="16200000" flipH="1">
                <a:off x="5501986" y="2852956"/>
                <a:ext cx="951942" cy="2126576"/>
              </a:xfrm>
              <a:prstGeom prst="bentConnector3">
                <a:avLst>
                  <a:gd name="adj1" fmla="val 50000"/>
                </a:avLst>
              </a:prstGeom>
              <a:noFill/>
              <a:ln w="12700" cap="flat" cmpd="sng" algn="ctr">
                <a:solidFill>
                  <a:srgbClr val="FC6E51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267" name="Овал 266">
                <a:extLst>
                  <a:ext uri="{FF2B5EF4-FFF2-40B4-BE49-F238E27FC236}">
                    <a16:creationId xmlns:a16="http://schemas.microsoft.com/office/drawing/2014/main" id="{28DA6D9E-7F33-F810-1DA3-FAF98F2A308E}"/>
                  </a:ext>
                </a:extLst>
              </p:cNvPr>
              <p:cNvSpPr/>
              <p:nvPr/>
            </p:nvSpPr>
            <p:spPr bwMode="auto">
              <a:xfrm>
                <a:off x="6129975" y="3368273"/>
                <a:ext cx="72000" cy="72000"/>
              </a:xfrm>
              <a:prstGeom prst="ellipse">
                <a:avLst/>
              </a:prstGeom>
              <a:solidFill>
                <a:srgbClr val="FC6E51">
                  <a:alpha val="75000"/>
                </a:srgbClr>
              </a:solidFill>
              <a:ln>
                <a:solidFill>
                  <a:srgbClr val="FC6E51"/>
                </a:solidFill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381000" marR="0" lvl="0" indent="-381000" defTabSz="914400" eaLnBrk="1" fontAlgn="auto" latinLnBrk="0" hangingPunct="1">
                  <a:lnSpc>
                    <a:spcPct val="85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Pct val="120000"/>
                  <a:buFontTx/>
                  <a:buBlip>
                    <a:blip r:embed="rId12"/>
                  </a:buBlip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268" name="Прямая со стрелкой 49">
                <a:extLst>
                  <a:ext uri="{FF2B5EF4-FFF2-40B4-BE49-F238E27FC236}">
                    <a16:creationId xmlns:a16="http://schemas.microsoft.com/office/drawing/2014/main" id="{2D2686D5-1FBE-CA58-EBB2-91A3191FF09F}"/>
                  </a:ext>
                </a:extLst>
              </p:cNvPr>
              <p:cNvCxnSpPr>
                <a:stCxn id="267" idx="4"/>
                <a:endCxn id="278" idx="0"/>
              </p:cNvCxnSpPr>
              <p:nvPr/>
            </p:nvCxnSpPr>
            <p:spPr bwMode="auto">
              <a:xfrm rot="16200000" flipH="1">
                <a:off x="6127639" y="3478609"/>
                <a:ext cx="951942" cy="875270"/>
              </a:xfrm>
              <a:prstGeom prst="bentConnector3">
                <a:avLst>
                  <a:gd name="adj1" fmla="val 50000"/>
                </a:avLst>
              </a:prstGeom>
              <a:noFill/>
              <a:ln w="12700" cap="flat" cmpd="sng" algn="ctr">
                <a:solidFill>
                  <a:srgbClr val="FC6E51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269" name="Овал 268">
                <a:extLst>
                  <a:ext uri="{FF2B5EF4-FFF2-40B4-BE49-F238E27FC236}">
                    <a16:creationId xmlns:a16="http://schemas.microsoft.com/office/drawing/2014/main" id="{D4A668E7-1FD3-4F40-A4D6-75088F0767DE}"/>
                  </a:ext>
                </a:extLst>
              </p:cNvPr>
              <p:cNvSpPr/>
              <p:nvPr/>
            </p:nvSpPr>
            <p:spPr bwMode="auto">
              <a:xfrm>
                <a:off x="8588737" y="3368273"/>
                <a:ext cx="72000" cy="72000"/>
              </a:xfrm>
              <a:prstGeom prst="ellipse">
                <a:avLst/>
              </a:prstGeom>
              <a:solidFill>
                <a:srgbClr val="FC6E51">
                  <a:alpha val="75000"/>
                </a:srgbClr>
              </a:solidFill>
              <a:ln>
                <a:solidFill>
                  <a:srgbClr val="FC6E51"/>
                </a:solidFill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381000" marR="0" lvl="0" indent="-381000" defTabSz="914400" eaLnBrk="1" fontAlgn="auto" latinLnBrk="0" hangingPunct="1">
                  <a:lnSpc>
                    <a:spcPct val="85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Pct val="120000"/>
                  <a:buFontTx/>
                  <a:buBlip>
                    <a:blip r:embed="rId12"/>
                  </a:buBlip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270" name="Прямая со стрелкой 88">
                <a:extLst>
                  <a:ext uri="{FF2B5EF4-FFF2-40B4-BE49-F238E27FC236}">
                    <a16:creationId xmlns:a16="http://schemas.microsoft.com/office/drawing/2014/main" id="{89FD2052-91FF-D5C7-E489-166B17E91A1E}"/>
                  </a:ext>
                </a:extLst>
              </p:cNvPr>
              <p:cNvCxnSpPr>
                <a:cxnSpLocks/>
                <a:stCxn id="251" idx="1"/>
                <a:endCxn id="277" idx="3"/>
              </p:cNvCxnSpPr>
              <p:nvPr/>
            </p:nvCxnSpPr>
            <p:spPr bwMode="auto">
              <a:xfrm flipH="1">
                <a:off x="1333294" y="2176134"/>
                <a:ext cx="648112" cy="0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333399"/>
                </a:solidFill>
                <a:prstDash val="dash"/>
                <a:miter lim="800000"/>
                <a:headEnd type="triangle" w="med" len="med"/>
                <a:tailEnd type="triangle" w="med" len="med"/>
              </a:ln>
              <a:effectLst/>
            </p:spPr>
          </p:cxnSp>
          <p:pic>
            <p:nvPicPr>
              <p:cNvPr id="271" name="Рисунок 8">
                <a:extLst>
                  <a:ext uri="{FF2B5EF4-FFF2-40B4-BE49-F238E27FC236}">
                    <a16:creationId xmlns:a16="http://schemas.microsoft.com/office/drawing/2014/main" id="{6226C4F3-F177-102F-30A1-DC87BEE84B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0756" y="2347626"/>
                <a:ext cx="360363" cy="360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74" name="Группа 273">
                <a:extLst>
                  <a:ext uri="{FF2B5EF4-FFF2-40B4-BE49-F238E27FC236}">
                    <a16:creationId xmlns:a16="http://schemas.microsoft.com/office/drawing/2014/main" id="{5E7EBC49-2CE8-6E96-8AD7-259B17A93FDA}"/>
                  </a:ext>
                </a:extLst>
              </p:cNvPr>
              <p:cNvGrpSpPr/>
              <p:nvPr/>
            </p:nvGrpSpPr>
            <p:grpSpPr>
              <a:xfrm>
                <a:off x="531413" y="1994063"/>
                <a:ext cx="801881" cy="382552"/>
                <a:chOff x="622997" y="2436177"/>
                <a:chExt cx="801881" cy="382552"/>
              </a:xfrm>
            </p:grpSpPr>
            <p:pic>
              <p:nvPicPr>
                <p:cNvPr id="276" name="Picture 2" descr="https://avatars.mds.yandex.net/get-zen_doc/1350031/pub_5d12253a4e1b7300ae116679_5d1225869b710800af8997fb/scale_1200">
                  <a:extLst>
                    <a:ext uri="{FF2B5EF4-FFF2-40B4-BE49-F238E27FC236}">
                      <a16:creationId xmlns:a16="http://schemas.microsoft.com/office/drawing/2014/main" id="{41DBD089-AB17-2385-0CAC-E45A27E0413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2997" y="2436177"/>
                  <a:ext cx="412353" cy="38255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77" name="Picture 5" descr="http://www.fa.ru/org/chair/1c/Documents/vEFq3LuQA3U.jpg">
                  <a:extLst>
                    <a:ext uri="{FF2B5EF4-FFF2-40B4-BE49-F238E27FC236}">
                      <a16:creationId xmlns:a16="http://schemas.microsoft.com/office/drawing/2014/main" id="{F3415110-DE88-D22B-F5A3-942944939FE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64878" y="2444932"/>
                  <a:ext cx="360000" cy="360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53FF6C07-F1E2-3236-360E-7AC9B79BF53D}"/>
                </a:ext>
              </a:extLst>
            </p:cNvPr>
            <p:cNvSpPr txBox="1"/>
            <p:nvPr/>
          </p:nvSpPr>
          <p:spPr>
            <a:xfrm>
              <a:off x="3106787" y="4095187"/>
              <a:ext cx="84350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1С: 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ERP</a:t>
              </a:r>
              <a:b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</a:b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1C</a:t>
              </a:r>
              <a:r>
                <a: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: УПП</a:t>
              </a:r>
              <a:br>
                <a: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</a:br>
              <a:r>
                <a: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1С: УТ</a:t>
              </a:r>
              <a:br>
                <a: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</a:br>
              <a:r>
                <a: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1С: 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WMS</a:t>
              </a:r>
              <a:endPara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2" name="TextBox 221">
              <a:extLst>
                <a:ext uri="{FF2B5EF4-FFF2-40B4-BE49-F238E27FC236}">
                  <a16:creationId xmlns:a16="http://schemas.microsoft.com/office/drawing/2014/main" id="{B6655DD4-4534-4836-6490-312D7C54984C}"/>
                </a:ext>
              </a:extLst>
            </p:cNvPr>
            <p:cNvSpPr txBox="1"/>
            <p:nvPr/>
          </p:nvSpPr>
          <p:spPr>
            <a:xfrm>
              <a:off x="954601" y="2713501"/>
              <a:ext cx="84510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Поставщик</a:t>
              </a:r>
            </a:p>
          </p:txBody>
        </p:sp>
        <p:grpSp>
          <p:nvGrpSpPr>
            <p:cNvPr id="223" name="Группа 222">
              <a:extLst>
                <a:ext uri="{FF2B5EF4-FFF2-40B4-BE49-F238E27FC236}">
                  <a16:creationId xmlns:a16="http://schemas.microsoft.com/office/drawing/2014/main" id="{78AC6F02-2523-D401-C031-BB16B87B3830}"/>
                </a:ext>
              </a:extLst>
            </p:cNvPr>
            <p:cNvGrpSpPr/>
            <p:nvPr/>
          </p:nvGrpSpPr>
          <p:grpSpPr>
            <a:xfrm>
              <a:off x="1901551" y="5210484"/>
              <a:ext cx="8395990" cy="909923"/>
              <a:chOff x="1657350" y="5426508"/>
              <a:chExt cx="8395990" cy="909923"/>
            </a:xfrm>
          </p:grpSpPr>
          <p:cxnSp>
            <p:nvCxnSpPr>
              <p:cNvPr id="224" name="Прямая со стрелкой 49">
                <a:extLst>
                  <a:ext uri="{FF2B5EF4-FFF2-40B4-BE49-F238E27FC236}">
                    <a16:creationId xmlns:a16="http://schemas.microsoft.com/office/drawing/2014/main" id="{717C7D70-809C-4096-66F6-241FDC032A31}"/>
                  </a:ext>
                </a:extLst>
              </p:cNvPr>
              <p:cNvCxnSpPr/>
              <p:nvPr/>
            </p:nvCxnSpPr>
            <p:spPr bwMode="auto">
              <a:xfrm>
                <a:off x="1658764" y="5997297"/>
                <a:ext cx="284888" cy="0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333399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225" name="Прямая со стрелкой 49">
                <a:extLst>
                  <a:ext uri="{FF2B5EF4-FFF2-40B4-BE49-F238E27FC236}">
                    <a16:creationId xmlns:a16="http://schemas.microsoft.com/office/drawing/2014/main" id="{181415C8-C847-99FF-691D-213BF5A2C4B3}"/>
                  </a:ext>
                </a:extLst>
              </p:cNvPr>
              <p:cNvCxnSpPr/>
              <p:nvPr/>
            </p:nvCxnSpPr>
            <p:spPr bwMode="auto">
              <a:xfrm>
                <a:off x="1658764" y="6213321"/>
                <a:ext cx="284888" cy="0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FC6E51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226" name="Прямая со стрелкой 49">
                <a:extLst>
                  <a:ext uri="{FF2B5EF4-FFF2-40B4-BE49-F238E27FC236}">
                    <a16:creationId xmlns:a16="http://schemas.microsoft.com/office/drawing/2014/main" id="{7EBAD145-11BE-F8F0-F59C-B899CFCEDA75}"/>
                  </a:ext>
                </a:extLst>
              </p:cNvPr>
              <p:cNvCxnSpPr/>
              <p:nvPr/>
            </p:nvCxnSpPr>
            <p:spPr bwMode="auto">
              <a:xfrm>
                <a:off x="1657350" y="5762907"/>
                <a:ext cx="284888" cy="0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333399"/>
                </a:solidFill>
                <a:prstDash val="dash"/>
                <a:miter lim="800000"/>
                <a:tailEnd type="triangle"/>
              </a:ln>
              <a:effectLst/>
            </p:spPr>
          </p:cxnSp>
          <p:sp>
            <p:nvSpPr>
              <p:cNvPr id="227" name="TextBox 226">
                <a:extLst>
                  <a:ext uri="{FF2B5EF4-FFF2-40B4-BE49-F238E27FC236}">
                    <a16:creationId xmlns:a16="http://schemas.microsoft.com/office/drawing/2014/main" id="{B7A2E7BD-6E07-0B73-B965-8CADE53F0CD8}"/>
                  </a:ext>
                </a:extLst>
              </p:cNvPr>
              <p:cNvSpPr txBox="1"/>
              <p:nvPr/>
            </p:nvSpPr>
            <p:spPr>
              <a:xfrm>
                <a:off x="1975251" y="5637257"/>
                <a:ext cx="698300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Процесс взаимодействия с контрагентами / платформенная возможность через сервис </a:t>
                </a:r>
                <a:r>
                  <a:rPr kumimoji="0" lang="ru-RU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</a:rPr>
                  <a:t>Система взаимодействия</a:t>
                </a:r>
              </a:p>
            </p:txBody>
          </p:sp>
          <p:sp>
            <p:nvSpPr>
              <p:cNvPr id="228" name="TextBox 227">
                <a:extLst>
                  <a:ext uri="{FF2B5EF4-FFF2-40B4-BE49-F238E27FC236}">
                    <a16:creationId xmlns:a16="http://schemas.microsoft.com/office/drawing/2014/main" id="{B0FC6707-9941-AD79-ECDF-5C5283819D96}"/>
                  </a:ext>
                </a:extLst>
              </p:cNvPr>
              <p:cNvSpPr txBox="1"/>
              <p:nvPr/>
            </p:nvSpPr>
            <p:spPr>
              <a:xfrm>
                <a:off x="1977090" y="5850741"/>
                <a:ext cx="807625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Процесс обмена данными с сайтом </a:t>
                </a:r>
                <a:r>
                  <a:rPr kumimoji="0" lang="ru-RU" sz="1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Госзакупок</a:t>
                </a:r>
                <a:r>
                  <a:rPr kumimoji="0" lang="ru-RU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 (223-ФЗ), поставляется с конфигурацией, транспорт обмена </a:t>
                </a: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</a:rPr>
                  <a:t>https</a:t>
                </a:r>
                <a:r>
                  <a:rPr kumimoji="0" lang="ru-RU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</a:rPr>
                  <a:t> соединение </a:t>
                </a: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</a:rPr>
                  <a:t>|</a:t>
                </a:r>
                <a:r>
                  <a:rPr kumimoji="0" lang="ru-RU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</a:rPr>
                  <a:t> х</a:t>
                </a: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</a:rPr>
                  <a:t>ml</a:t>
                </a:r>
                <a:endParaRPr kumimoji="0" lang="ru-RU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9" name="TextBox 228">
                <a:extLst>
                  <a:ext uri="{FF2B5EF4-FFF2-40B4-BE49-F238E27FC236}">
                    <a16:creationId xmlns:a16="http://schemas.microsoft.com/office/drawing/2014/main" id="{86ED9510-34EA-6386-7F70-6F2734BF6CD9}"/>
                  </a:ext>
                </a:extLst>
              </p:cNvPr>
              <p:cNvSpPr txBox="1"/>
              <p:nvPr/>
            </p:nvSpPr>
            <p:spPr>
              <a:xfrm>
                <a:off x="1970615" y="6090210"/>
                <a:ext cx="771934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Имеются наработки у партнеров 1С </a:t>
                </a: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C6E51"/>
                    </a:solidFill>
                    <a:effectLst/>
                    <a:uLnTx/>
                    <a:uFillTx/>
                  </a:rPr>
                  <a:t>|</a:t>
                </a:r>
                <a:r>
                  <a:rPr kumimoji="0" lang="ru-RU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C6E51"/>
                    </a:solidFill>
                    <a:effectLst/>
                    <a:uLnTx/>
                    <a:uFillTx/>
                  </a:rPr>
                  <a:t> не поставляется в составе конфигурации </a:t>
                </a: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C6E51"/>
                    </a:solidFill>
                    <a:effectLst/>
                    <a:uLnTx/>
                    <a:uFillTx/>
                  </a:rPr>
                  <a:t>| </a:t>
                </a:r>
                <a:r>
                  <a:rPr kumimoji="0" lang="ru-RU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</a:rPr>
                  <a:t>список партнеров можно получить по запросу</a:t>
                </a:r>
              </a:p>
            </p:txBody>
          </p:sp>
          <p:cxnSp>
            <p:nvCxnSpPr>
              <p:cNvPr id="230" name="Прямая со стрелкой 49">
                <a:extLst>
                  <a:ext uri="{FF2B5EF4-FFF2-40B4-BE49-F238E27FC236}">
                    <a16:creationId xmlns:a16="http://schemas.microsoft.com/office/drawing/2014/main" id="{9EAC08B8-EF54-71CB-1153-27521AC92C82}"/>
                  </a:ext>
                </a:extLst>
              </p:cNvPr>
              <p:cNvCxnSpPr/>
              <p:nvPr/>
            </p:nvCxnSpPr>
            <p:spPr bwMode="auto">
              <a:xfrm>
                <a:off x="1665482" y="5552158"/>
                <a:ext cx="284888" cy="0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231" name="TextBox 230">
                <a:extLst>
                  <a:ext uri="{FF2B5EF4-FFF2-40B4-BE49-F238E27FC236}">
                    <a16:creationId xmlns:a16="http://schemas.microsoft.com/office/drawing/2014/main" id="{2043127C-C45F-63DA-4B29-A51EE8DAF3E6}"/>
                  </a:ext>
                </a:extLst>
              </p:cNvPr>
              <p:cNvSpPr txBox="1"/>
              <p:nvPr/>
            </p:nvSpPr>
            <p:spPr>
              <a:xfrm>
                <a:off x="1983383" y="5426508"/>
                <a:ext cx="711124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Основной внутренний процесс по удовлетворению потребностей в приобретаемых ТРУ (товарах, работах, услугах)</a:t>
                </a:r>
                <a:endParaRPr kumimoji="0" lang="ru-RU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305" name="Группа 304">
            <a:extLst>
              <a:ext uri="{FF2B5EF4-FFF2-40B4-BE49-F238E27FC236}">
                <a16:creationId xmlns:a16="http://schemas.microsoft.com/office/drawing/2014/main" id="{738003B6-FB36-8EF1-75CC-CD31001532E4}"/>
              </a:ext>
            </a:extLst>
          </p:cNvPr>
          <p:cNvGrpSpPr/>
          <p:nvPr/>
        </p:nvGrpSpPr>
        <p:grpSpPr>
          <a:xfrm>
            <a:off x="9781129" y="1536834"/>
            <a:ext cx="1458299" cy="4348533"/>
            <a:chOff x="9781129" y="1268526"/>
            <a:chExt cx="1458299" cy="4348533"/>
          </a:xfrm>
        </p:grpSpPr>
        <p:cxnSp>
          <p:nvCxnSpPr>
            <p:cNvPr id="287" name="Прямая соединительная линия 286">
              <a:extLst>
                <a:ext uri="{FF2B5EF4-FFF2-40B4-BE49-F238E27FC236}">
                  <a16:creationId xmlns:a16="http://schemas.microsoft.com/office/drawing/2014/main" id="{0869A3C3-D7B0-2D16-1B04-0B4573D54C81}"/>
                </a:ext>
              </a:extLst>
            </p:cNvPr>
            <p:cNvCxnSpPr>
              <a:cxnSpLocks/>
            </p:cNvCxnSpPr>
            <p:nvPr/>
          </p:nvCxnSpPr>
          <p:spPr>
            <a:xfrm>
              <a:off x="9781129" y="1297059"/>
              <a:ext cx="0" cy="4320000"/>
            </a:xfrm>
            <a:prstGeom prst="line">
              <a:avLst/>
            </a:prstGeom>
            <a:ln w="38100">
              <a:solidFill>
                <a:srgbClr val="C049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90" name="Picture 9" descr="C:\Users\Fomin_D\Desktop\icon\1-03.png">
              <a:extLst>
                <a:ext uri="{FF2B5EF4-FFF2-40B4-BE49-F238E27FC236}">
                  <a16:creationId xmlns:a16="http://schemas.microsoft.com/office/drawing/2014/main" id="{42AC0B24-ACF0-1867-00C0-192224A689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44101" y="2183264"/>
              <a:ext cx="855023" cy="8539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1" name="TextBox 75">
              <a:extLst>
                <a:ext uri="{FF2B5EF4-FFF2-40B4-BE49-F238E27FC236}">
                  <a16:creationId xmlns:a16="http://schemas.microsoft.com/office/drawing/2014/main" id="{FA61C48B-0B53-45EA-9FC5-40C58056CC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76781" y="2862164"/>
              <a:ext cx="1362647" cy="462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SzPct val="60000"/>
                <a:buFont typeface="Wingdings" panose="05000000000000000000" pitchFamily="2" charset="2"/>
                <a:buChar char="n"/>
                <a:defRPr sz="2200">
                  <a:solidFill>
                    <a:srgbClr val="5B0917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30000"/>
                </a:spcAft>
                <a:buClr>
                  <a:srgbClr val="CC0000"/>
                </a:buClr>
                <a:buFont typeface="Wingdings" panose="05000000000000000000" pitchFamily="2" charset="2"/>
                <a:buChar char="§"/>
                <a:defRPr sz="2000">
                  <a:solidFill>
                    <a:srgbClr val="5B0917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rgbClr val="5B0917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Font typeface="Times New Roman" panose="02020603050405020304" pitchFamily="18" charset="0"/>
                <a:buChar char="▪"/>
                <a:defRPr sz="1600">
                  <a:solidFill>
                    <a:srgbClr val="5B0917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9pPr>
            </a:lstStyle>
            <a:p>
              <a:pPr defTabSz="864017" eaLnBrk="1" hangingPunct="1">
                <a:lnSpc>
                  <a:spcPct val="110000"/>
                </a:lnSpc>
                <a:spcBef>
                  <a:spcPct val="0"/>
                </a:spcBef>
                <a:spcAft>
                  <a:spcPts val="283"/>
                </a:spcAft>
                <a:buClrTx/>
                <a:buSzTx/>
                <a:buNone/>
                <a:defRPr/>
              </a:pPr>
              <a:r>
                <a:rPr lang="ru-RU" altLang="ru-RU" sz="1400" dirty="0">
                  <a:solidFill>
                    <a:srgbClr val="BA3A3B"/>
                  </a:solidFill>
                  <a:latin typeface="+mj-lt"/>
                  <a:ea typeface="Open Sans" pitchFamily="34" charset="0"/>
                  <a:cs typeface="Open Sans" pitchFamily="34" charset="0"/>
                </a:rPr>
                <a:t>Управление обязательствами</a:t>
              </a:r>
              <a:endParaRPr lang="en-US" altLang="ru-RU" sz="1400" dirty="0">
                <a:solidFill>
                  <a:srgbClr val="BA3A3B"/>
                </a:solidFill>
                <a:latin typeface="+mj-lt"/>
                <a:ea typeface="Open Sans" pitchFamily="34" charset="0"/>
                <a:cs typeface="Open Sans" pitchFamily="34" charset="0"/>
              </a:endParaRPr>
            </a:p>
          </p:txBody>
        </p:sp>
        <p:pic>
          <p:nvPicPr>
            <p:cNvPr id="293" name="Picture 8" descr="C:\Users\Fomin_D\Desktop\icon\1-05.png">
              <a:extLst>
                <a:ext uri="{FF2B5EF4-FFF2-40B4-BE49-F238E27FC236}">
                  <a16:creationId xmlns:a16="http://schemas.microsoft.com/office/drawing/2014/main" id="{92ACDFC2-5DE0-E407-B6BF-0EC7834172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44101" y="1268526"/>
              <a:ext cx="855023" cy="8548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4" name="TextBox 76">
              <a:extLst>
                <a:ext uri="{FF2B5EF4-FFF2-40B4-BE49-F238E27FC236}">
                  <a16:creationId xmlns:a16="http://schemas.microsoft.com/office/drawing/2014/main" id="{0B85A009-0F0B-A41A-5F28-98082C3531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76781" y="1946582"/>
              <a:ext cx="1061525" cy="2251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864017" eaLnBrk="1" hangingPunct="1">
                <a:lnSpc>
                  <a:spcPct val="110000"/>
                </a:lnSpc>
                <a:spcAft>
                  <a:spcPts val="283"/>
                </a:spcAft>
                <a:defRPr/>
              </a:pPr>
              <a:r>
                <a:rPr lang="ru-RU" altLang="ru-RU" sz="1400" dirty="0">
                  <a:solidFill>
                    <a:srgbClr val="BA3A3B"/>
                  </a:solidFill>
                  <a:latin typeface="+mj-lt"/>
                  <a:ea typeface="Open Sans"/>
                  <a:cs typeface="Open Sans"/>
                </a:rPr>
                <a:t>Казначейство</a:t>
              </a:r>
              <a:endParaRPr lang="en-US" altLang="ru-RU" sz="1400" b="0" dirty="0">
                <a:solidFill>
                  <a:srgbClr val="000000"/>
                </a:solidFill>
                <a:latin typeface="+mj-lt"/>
                <a:ea typeface="Open Sans"/>
                <a:cs typeface="Open Sans"/>
              </a:endParaRPr>
            </a:p>
          </p:txBody>
        </p:sp>
        <p:sp>
          <p:nvSpPr>
            <p:cNvPr id="295" name="Овал 5">
              <a:extLst>
                <a:ext uri="{FF2B5EF4-FFF2-40B4-BE49-F238E27FC236}">
                  <a16:creationId xmlns:a16="http://schemas.microsoft.com/office/drawing/2014/main" id="{0FD6AF03-EA7D-AF4E-59FB-ED8FFAF751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97352" y="4437062"/>
              <a:ext cx="748521" cy="733350"/>
            </a:xfrm>
            <a:prstGeom prst="ellipse">
              <a:avLst/>
            </a:prstGeom>
            <a:noFill/>
            <a:ln w="1905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864017" eaLnBrk="1" hangingPunct="1">
                <a:lnSpc>
                  <a:spcPct val="110000"/>
                </a:lnSpc>
                <a:spcBef>
                  <a:spcPct val="50000"/>
                </a:spcBef>
                <a:defRPr/>
              </a:pPr>
              <a:endParaRPr lang="ru-RU" altLang="ru-RU" sz="1890" b="0">
                <a:solidFill>
                  <a:srgbClr val="5F0000"/>
                </a:solidFill>
                <a:cs typeface="Arial" charset="0"/>
              </a:endParaRPr>
            </a:p>
          </p:txBody>
        </p:sp>
        <p:sp>
          <p:nvSpPr>
            <p:cNvPr id="297" name="Блок-схема: магнитный диск 41">
              <a:extLst>
                <a:ext uri="{FF2B5EF4-FFF2-40B4-BE49-F238E27FC236}">
                  <a16:creationId xmlns:a16="http://schemas.microsoft.com/office/drawing/2014/main" id="{896165FD-E02A-D532-C343-37A24A24C6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90421" y="3597930"/>
              <a:ext cx="308461" cy="203873"/>
            </a:xfrm>
            <a:prstGeom prst="flowChartMagneticDisk">
              <a:avLst/>
            </a:prstGeom>
            <a:solidFill>
              <a:schemeClr val="bg1"/>
            </a:solidFill>
            <a:ln w="19050" algn="ctr">
              <a:solidFill>
                <a:srgbClr val="BE4344"/>
              </a:solidFill>
              <a:round/>
              <a:headEnd/>
              <a:tailEnd/>
            </a:ln>
          </p:spPr>
          <p:txBody>
            <a:bodyPr anchor="ctr"/>
            <a:lstStyle/>
            <a:p>
              <a:pPr defTabSz="864017" eaLnBrk="1" hangingPunct="1">
                <a:lnSpc>
                  <a:spcPct val="110000"/>
                </a:lnSpc>
                <a:spcBef>
                  <a:spcPct val="50000"/>
                </a:spcBef>
              </a:pPr>
              <a:endParaRPr lang="ru-RU" altLang="ru-RU" sz="1890" b="0">
                <a:solidFill>
                  <a:srgbClr val="5F0000"/>
                </a:solidFill>
                <a:cs typeface="Arial" charset="0"/>
              </a:endParaRPr>
            </a:p>
          </p:txBody>
        </p:sp>
        <p:sp>
          <p:nvSpPr>
            <p:cNvPr id="298" name="Блок-схема: магнитный диск 4">
              <a:extLst>
                <a:ext uri="{FF2B5EF4-FFF2-40B4-BE49-F238E27FC236}">
                  <a16:creationId xmlns:a16="http://schemas.microsoft.com/office/drawing/2014/main" id="{678A7DB6-771F-56E9-76BD-D5F68E8A29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6407" y="3689874"/>
              <a:ext cx="311528" cy="243145"/>
            </a:xfrm>
            <a:prstGeom prst="flowChartMagneticDisk">
              <a:avLst/>
            </a:prstGeom>
            <a:solidFill>
              <a:schemeClr val="bg1"/>
            </a:solidFill>
            <a:ln w="19050" algn="ctr">
              <a:solidFill>
                <a:srgbClr val="BE4344"/>
              </a:solidFill>
              <a:round/>
              <a:headEnd/>
              <a:tailEnd/>
            </a:ln>
          </p:spPr>
          <p:txBody>
            <a:bodyPr anchor="ctr"/>
            <a:lstStyle/>
            <a:p>
              <a:pPr defTabSz="864017" eaLnBrk="1" hangingPunct="1">
                <a:lnSpc>
                  <a:spcPct val="110000"/>
                </a:lnSpc>
                <a:spcBef>
                  <a:spcPct val="50000"/>
                </a:spcBef>
              </a:pPr>
              <a:endParaRPr lang="ru-RU" altLang="ru-RU" sz="1890" b="0">
                <a:solidFill>
                  <a:srgbClr val="5F0000"/>
                </a:solidFill>
                <a:cs typeface="Arial" charset="0"/>
              </a:endParaRPr>
            </a:p>
          </p:txBody>
        </p:sp>
        <p:sp>
          <p:nvSpPr>
            <p:cNvPr id="299" name="Блок-схема: магнитный диск 40">
              <a:extLst>
                <a:ext uri="{FF2B5EF4-FFF2-40B4-BE49-F238E27FC236}">
                  <a16:creationId xmlns:a16="http://schemas.microsoft.com/office/drawing/2014/main" id="{C7CD946E-66FC-212D-222E-27B14A7BF9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61925" y="3789821"/>
              <a:ext cx="346258" cy="235139"/>
            </a:xfrm>
            <a:prstGeom prst="flowChartMagneticDisk">
              <a:avLst/>
            </a:prstGeom>
            <a:solidFill>
              <a:schemeClr val="bg1"/>
            </a:solidFill>
            <a:ln w="19050" algn="ctr">
              <a:solidFill>
                <a:srgbClr val="BE4344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864017" eaLnBrk="1" hangingPunct="1">
                <a:lnSpc>
                  <a:spcPct val="110000"/>
                </a:lnSpc>
                <a:spcBef>
                  <a:spcPct val="50000"/>
                </a:spcBef>
                <a:defRPr/>
              </a:pPr>
              <a:endParaRPr lang="ru-RU" altLang="ru-RU" sz="1890" b="0">
                <a:solidFill>
                  <a:srgbClr val="5F0000"/>
                </a:solidFill>
                <a:cs typeface="Arial" charset="0"/>
              </a:endParaRPr>
            </a:p>
          </p:txBody>
        </p:sp>
        <p:sp>
          <p:nvSpPr>
            <p:cNvPr id="300" name="Овал 5">
              <a:extLst>
                <a:ext uri="{FF2B5EF4-FFF2-40B4-BE49-F238E27FC236}">
                  <a16:creationId xmlns:a16="http://schemas.microsoft.com/office/drawing/2014/main" id="{E5833463-7A6A-46EC-58B4-D4B8BC9F61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97352" y="3428750"/>
              <a:ext cx="748521" cy="733350"/>
            </a:xfrm>
            <a:prstGeom prst="ellipse">
              <a:avLst/>
            </a:prstGeom>
            <a:noFill/>
            <a:ln w="19050" algn="ctr">
              <a:solidFill>
                <a:srgbClr val="CC6C6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864017" eaLnBrk="1" hangingPunct="1">
                <a:lnSpc>
                  <a:spcPct val="110000"/>
                </a:lnSpc>
                <a:spcBef>
                  <a:spcPct val="50000"/>
                </a:spcBef>
                <a:defRPr/>
              </a:pPr>
              <a:endParaRPr lang="ru-RU" altLang="ru-RU" sz="1890" b="0">
                <a:solidFill>
                  <a:srgbClr val="5F0000"/>
                </a:solidFill>
                <a:cs typeface="Arial" charset="0"/>
              </a:endParaRPr>
            </a:p>
          </p:txBody>
        </p:sp>
        <p:sp>
          <p:nvSpPr>
            <p:cNvPr id="301" name="TextBox 75">
              <a:extLst>
                <a:ext uri="{FF2B5EF4-FFF2-40B4-BE49-F238E27FC236}">
                  <a16:creationId xmlns:a16="http://schemas.microsoft.com/office/drawing/2014/main" id="{ACCA7FB8-E8AF-50D5-CD14-3739B4EEB9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76781" y="4089902"/>
              <a:ext cx="1362647" cy="2251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SzPct val="60000"/>
                <a:buFont typeface="Wingdings" panose="05000000000000000000" pitchFamily="2" charset="2"/>
                <a:buChar char="n"/>
                <a:defRPr sz="2200">
                  <a:solidFill>
                    <a:srgbClr val="5B0917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30000"/>
                </a:spcAft>
                <a:buClr>
                  <a:srgbClr val="CC0000"/>
                </a:buClr>
                <a:buFont typeface="Wingdings" panose="05000000000000000000" pitchFamily="2" charset="2"/>
                <a:buChar char="§"/>
                <a:defRPr sz="2000">
                  <a:solidFill>
                    <a:srgbClr val="5B0917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rgbClr val="5B0917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Font typeface="Times New Roman" panose="02020603050405020304" pitchFamily="18" charset="0"/>
                <a:buChar char="▪"/>
                <a:defRPr sz="1600">
                  <a:solidFill>
                    <a:srgbClr val="5B0917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9pPr>
            </a:lstStyle>
            <a:p>
              <a:pPr defTabSz="864017" eaLnBrk="1" hangingPunct="1">
                <a:lnSpc>
                  <a:spcPct val="110000"/>
                </a:lnSpc>
                <a:spcBef>
                  <a:spcPct val="0"/>
                </a:spcBef>
                <a:spcAft>
                  <a:spcPts val="283"/>
                </a:spcAft>
                <a:buClrTx/>
                <a:buSzTx/>
                <a:buNone/>
                <a:defRPr/>
              </a:pPr>
              <a:r>
                <a:rPr lang="ru-RU" altLang="ru-RU" sz="1400" dirty="0">
                  <a:solidFill>
                    <a:srgbClr val="BA3A3B"/>
                  </a:solidFill>
                  <a:latin typeface="+mj-lt"/>
                  <a:ea typeface="Open Sans" pitchFamily="34" charset="0"/>
                  <a:cs typeface="Open Sans" pitchFamily="34" charset="0"/>
                </a:rPr>
                <a:t>Управление НСИ</a:t>
              </a:r>
              <a:endParaRPr lang="en-US" altLang="ru-RU" sz="1400" dirty="0">
                <a:solidFill>
                  <a:srgbClr val="BA3A3B"/>
                </a:solidFill>
                <a:latin typeface="+mj-lt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302" name="TextBox 75">
              <a:extLst>
                <a:ext uri="{FF2B5EF4-FFF2-40B4-BE49-F238E27FC236}">
                  <a16:creationId xmlns:a16="http://schemas.microsoft.com/office/drawing/2014/main" id="{BECD2A0F-990D-9F5F-D8FA-B909048EDC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76781" y="5082229"/>
              <a:ext cx="1362647" cy="462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SzPct val="60000"/>
                <a:buFont typeface="Wingdings" panose="05000000000000000000" pitchFamily="2" charset="2"/>
                <a:buChar char="n"/>
                <a:defRPr sz="2200">
                  <a:solidFill>
                    <a:srgbClr val="5B0917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30000"/>
                </a:spcAft>
                <a:buClr>
                  <a:srgbClr val="CC0000"/>
                </a:buClr>
                <a:buFont typeface="Wingdings" panose="05000000000000000000" pitchFamily="2" charset="2"/>
                <a:buChar char="§"/>
                <a:defRPr sz="2000">
                  <a:solidFill>
                    <a:srgbClr val="5B0917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rgbClr val="5B0917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Font typeface="Times New Roman" panose="02020603050405020304" pitchFamily="18" charset="0"/>
                <a:buChar char="▪"/>
                <a:defRPr sz="1600">
                  <a:solidFill>
                    <a:srgbClr val="5B0917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9pPr>
            </a:lstStyle>
            <a:p>
              <a:pPr defTabSz="864017" eaLnBrk="1" hangingPunct="1">
                <a:lnSpc>
                  <a:spcPct val="110000"/>
                </a:lnSpc>
                <a:spcBef>
                  <a:spcPct val="0"/>
                </a:spcBef>
                <a:spcAft>
                  <a:spcPts val="283"/>
                </a:spcAft>
                <a:buClrTx/>
                <a:buSzTx/>
                <a:buNone/>
                <a:defRPr/>
              </a:pPr>
              <a:r>
                <a:rPr lang="ru-RU" altLang="ru-RU" sz="1400" dirty="0">
                  <a:solidFill>
                    <a:srgbClr val="BA3A3B"/>
                  </a:solidFill>
                  <a:latin typeface="+mj-lt"/>
                  <a:ea typeface="Open Sans" pitchFamily="34" charset="0"/>
                  <a:cs typeface="Open Sans" pitchFamily="34" charset="0"/>
                </a:rPr>
                <a:t>Претензионно- исковая работа</a:t>
              </a:r>
              <a:endParaRPr lang="en-US" altLang="ru-RU" sz="1400" dirty="0">
                <a:solidFill>
                  <a:srgbClr val="BA3A3B"/>
                </a:solidFill>
                <a:latin typeface="+mj-lt"/>
                <a:ea typeface="Open Sans" pitchFamily="34" charset="0"/>
                <a:cs typeface="Open Sans" pitchFamily="34" charset="0"/>
              </a:endParaRPr>
            </a:p>
          </p:txBody>
        </p:sp>
        <p:pic>
          <p:nvPicPr>
            <p:cNvPr id="304" name="Рисунок 303" descr="Изображение выглядит как Графика, круг, искусство, снимок экрана&#10;&#10;Автоматически созданное описание">
              <a:extLst>
                <a:ext uri="{FF2B5EF4-FFF2-40B4-BE49-F238E27FC236}">
                  <a16:creationId xmlns:a16="http://schemas.microsoft.com/office/drawing/2014/main" id="{B7C188CC-214A-B6B7-62AF-D6B19910B3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7031" y="4568459"/>
              <a:ext cx="485795" cy="485795"/>
            </a:xfrm>
            <a:prstGeom prst="rect">
              <a:avLst/>
            </a:prstGeom>
          </p:spPr>
        </p:pic>
      </p:grp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707F0A4-BA1C-90C4-D3D9-4407B845F38B}"/>
              </a:ext>
            </a:extLst>
          </p:cNvPr>
          <p:cNvSpPr txBox="1">
            <a:spLocks/>
          </p:cNvSpPr>
          <p:nvPr/>
        </p:nvSpPr>
        <p:spPr>
          <a:xfrm>
            <a:off x="3084357" y="143743"/>
            <a:ext cx="5328592" cy="623292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altLang="ru-RU" sz="2000" dirty="0">
                <a:cs typeface="Arial" panose="020B0604020202020204" pitchFamily="34" charset="0"/>
              </a:rPr>
              <a:t>Корпоративные и государственные закупки 1С:Управление холдингом 3.2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E768BEC-7B16-BD0E-485D-ADBC1F008B7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445307" y="947869"/>
            <a:ext cx="649728" cy="53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789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21811">
        <p15:prstTrans prst="pageCurlDouble"/>
      </p:transition>
    </mc:Choice>
    <mc:Fallback xmlns="">
      <p:transition spd="slow" advTm="32181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олилиния: фигура 39">
            <a:extLst>
              <a:ext uri="{FF2B5EF4-FFF2-40B4-BE49-F238E27FC236}">
                <a16:creationId xmlns:a16="http://schemas.microsoft.com/office/drawing/2014/main" id="{E4B1976A-9FCE-DE67-D249-16D78F941E2E}"/>
              </a:ext>
            </a:extLst>
          </p:cNvPr>
          <p:cNvSpPr/>
          <p:nvPr/>
        </p:nvSpPr>
        <p:spPr>
          <a:xfrm>
            <a:off x="8297680" y="1972103"/>
            <a:ext cx="2782701" cy="745484"/>
          </a:xfrm>
          <a:custGeom>
            <a:avLst/>
            <a:gdLst>
              <a:gd name="connsiteX0" fmla="*/ 1732234 w 2782701"/>
              <a:gd name="connsiteY0" fmla="*/ 21915 h 745484"/>
              <a:gd name="connsiteX1" fmla="*/ 1732234 w 2782701"/>
              <a:gd name="connsiteY1" fmla="*/ 21915 h 745484"/>
              <a:gd name="connsiteX2" fmla="*/ 126070 w 2782701"/>
              <a:gd name="connsiteY2" fmla="*/ 13964 h 745484"/>
              <a:gd name="connsiteX3" fmla="*/ 6800 w 2782701"/>
              <a:gd name="connsiteY3" fmla="*/ 21915 h 745484"/>
              <a:gd name="connsiteX4" fmla="*/ 22703 w 2782701"/>
              <a:gd name="connsiteY4" fmla="*/ 85526 h 745484"/>
              <a:gd name="connsiteX5" fmla="*/ 94265 w 2782701"/>
              <a:gd name="connsiteY5" fmla="*/ 157087 h 745484"/>
              <a:gd name="connsiteX6" fmla="*/ 86314 w 2782701"/>
              <a:gd name="connsiteY6" fmla="*/ 188893 h 745484"/>
              <a:gd name="connsiteX7" fmla="*/ 46557 w 2782701"/>
              <a:gd name="connsiteY7" fmla="*/ 212746 h 745484"/>
              <a:gd name="connsiteX8" fmla="*/ 22703 w 2782701"/>
              <a:gd name="connsiteY8" fmla="*/ 236600 h 745484"/>
              <a:gd name="connsiteX9" fmla="*/ 54508 w 2782701"/>
              <a:gd name="connsiteY9" fmla="*/ 300211 h 745484"/>
              <a:gd name="connsiteX10" fmla="*/ 46557 w 2782701"/>
              <a:gd name="connsiteY10" fmla="*/ 371773 h 745484"/>
              <a:gd name="connsiteX11" fmla="*/ 54508 w 2782701"/>
              <a:gd name="connsiteY11" fmla="*/ 451286 h 745484"/>
              <a:gd name="connsiteX12" fmla="*/ 46557 w 2782701"/>
              <a:gd name="connsiteY12" fmla="*/ 626214 h 745484"/>
              <a:gd name="connsiteX13" fmla="*/ 38606 w 2782701"/>
              <a:gd name="connsiteY13" fmla="*/ 650068 h 745484"/>
              <a:gd name="connsiteX14" fmla="*/ 237388 w 2782701"/>
              <a:gd name="connsiteY14" fmla="*/ 665971 h 745484"/>
              <a:gd name="connsiteX15" fmla="*/ 300999 w 2782701"/>
              <a:gd name="connsiteY15" fmla="*/ 689825 h 745484"/>
              <a:gd name="connsiteX16" fmla="*/ 380512 w 2782701"/>
              <a:gd name="connsiteY16" fmla="*/ 737533 h 745484"/>
              <a:gd name="connsiteX17" fmla="*/ 547489 w 2782701"/>
              <a:gd name="connsiteY17" fmla="*/ 745484 h 745484"/>
              <a:gd name="connsiteX18" fmla="*/ 2153653 w 2782701"/>
              <a:gd name="connsiteY18" fmla="*/ 713679 h 745484"/>
              <a:gd name="connsiteX19" fmla="*/ 2257020 w 2782701"/>
              <a:gd name="connsiteY19" fmla="*/ 705727 h 745484"/>
              <a:gd name="connsiteX20" fmla="*/ 2511461 w 2782701"/>
              <a:gd name="connsiteY20" fmla="*/ 697776 h 745484"/>
              <a:gd name="connsiteX21" fmla="*/ 2662536 w 2782701"/>
              <a:gd name="connsiteY21" fmla="*/ 681873 h 745484"/>
              <a:gd name="connsiteX22" fmla="*/ 2710244 w 2782701"/>
              <a:gd name="connsiteY22" fmla="*/ 673922 h 745484"/>
              <a:gd name="connsiteX23" fmla="*/ 2765903 w 2782701"/>
              <a:gd name="connsiteY23" fmla="*/ 634166 h 745484"/>
              <a:gd name="connsiteX24" fmla="*/ 2781806 w 2782701"/>
              <a:gd name="connsiteY24" fmla="*/ 602360 h 745484"/>
              <a:gd name="connsiteX25" fmla="*/ 2757952 w 2782701"/>
              <a:gd name="connsiteY25" fmla="*/ 506945 h 745484"/>
              <a:gd name="connsiteX26" fmla="*/ 2765903 w 2782701"/>
              <a:gd name="connsiteY26" fmla="*/ 459237 h 745484"/>
              <a:gd name="connsiteX27" fmla="*/ 2781806 w 2782701"/>
              <a:gd name="connsiteY27" fmla="*/ 427432 h 745484"/>
              <a:gd name="connsiteX28" fmla="*/ 2757952 w 2782701"/>
              <a:gd name="connsiteY28" fmla="*/ 371773 h 745484"/>
              <a:gd name="connsiteX29" fmla="*/ 2678439 w 2782701"/>
              <a:gd name="connsiteY29" fmla="*/ 332016 h 745484"/>
              <a:gd name="connsiteX30" fmla="*/ 2654585 w 2782701"/>
              <a:gd name="connsiteY30" fmla="*/ 308162 h 745484"/>
              <a:gd name="connsiteX31" fmla="*/ 2694341 w 2782701"/>
              <a:gd name="connsiteY31" fmla="*/ 284308 h 745484"/>
              <a:gd name="connsiteX32" fmla="*/ 2416046 w 2782701"/>
              <a:gd name="connsiteY32" fmla="*/ 220698 h 745484"/>
              <a:gd name="connsiteX33" fmla="*/ 2400143 w 2782701"/>
              <a:gd name="connsiteY33" fmla="*/ 188893 h 745484"/>
              <a:gd name="connsiteX34" fmla="*/ 2384240 w 2782701"/>
              <a:gd name="connsiteY34" fmla="*/ 165039 h 745484"/>
              <a:gd name="connsiteX35" fmla="*/ 2511461 w 2782701"/>
              <a:gd name="connsiteY35" fmla="*/ 53720 h 745484"/>
              <a:gd name="connsiteX36" fmla="*/ 2074140 w 2782701"/>
              <a:gd name="connsiteY36" fmla="*/ 29866 h 745484"/>
              <a:gd name="connsiteX37" fmla="*/ 1923065 w 2782701"/>
              <a:gd name="connsiteY37" fmla="*/ 6013 h 745484"/>
              <a:gd name="connsiteX38" fmla="*/ 1732234 w 2782701"/>
              <a:gd name="connsiteY38" fmla="*/ 21915 h 745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782701" h="745484">
                <a:moveTo>
                  <a:pt x="1732234" y="21915"/>
                </a:moveTo>
                <a:lnTo>
                  <a:pt x="1732234" y="21915"/>
                </a:lnTo>
                <a:lnTo>
                  <a:pt x="126070" y="13964"/>
                </a:lnTo>
                <a:cubicBezTo>
                  <a:pt x="86225" y="13964"/>
                  <a:pt x="39560" y="-765"/>
                  <a:pt x="6800" y="21915"/>
                </a:cubicBezTo>
                <a:cubicBezTo>
                  <a:pt x="-11170" y="34356"/>
                  <a:pt x="10829" y="67176"/>
                  <a:pt x="22703" y="85526"/>
                </a:cubicBezTo>
                <a:cubicBezTo>
                  <a:pt x="41029" y="113848"/>
                  <a:pt x="94265" y="157087"/>
                  <a:pt x="94265" y="157087"/>
                </a:cubicBezTo>
                <a:cubicBezTo>
                  <a:pt x="91615" y="167689"/>
                  <a:pt x="93426" y="180596"/>
                  <a:pt x="86314" y="188893"/>
                </a:cubicBezTo>
                <a:cubicBezTo>
                  <a:pt x="76256" y="200627"/>
                  <a:pt x="58921" y="203473"/>
                  <a:pt x="46557" y="212746"/>
                </a:cubicBezTo>
                <a:cubicBezTo>
                  <a:pt x="37561" y="219493"/>
                  <a:pt x="30654" y="228649"/>
                  <a:pt x="22703" y="236600"/>
                </a:cubicBezTo>
                <a:cubicBezTo>
                  <a:pt x="33305" y="257804"/>
                  <a:pt x="50388" y="276865"/>
                  <a:pt x="54508" y="300211"/>
                </a:cubicBezTo>
                <a:cubicBezTo>
                  <a:pt x="58679" y="323847"/>
                  <a:pt x="46557" y="347772"/>
                  <a:pt x="46557" y="371773"/>
                </a:cubicBezTo>
                <a:cubicBezTo>
                  <a:pt x="46557" y="398410"/>
                  <a:pt x="51858" y="424782"/>
                  <a:pt x="54508" y="451286"/>
                </a:cubicBezTo>
                <a:cubicBezTo>
                  <a:pt x="51858" y="509595"/>
                  <a:pt x="51212" y="568030"/>
                  <a:pt x="46557" y="626214"/>
                </a:cubicBezTo>
                <a:cubicBezTo>
                  <a:pt x="45889" y="634569"/>
                  <a:pt x="30401" y="648359"/>
                  <a:pt x="38606" y="650068"/>
                </a:cubicBezTo>
                <a:cubicBezTo>
                  <a:pt x="103681" y="663626"/>
                  <a:pt x="237388" y="665971"/>
                  <a:pt x="237388" y="665971"/>
                </a:cubicBezTo>
                <a:cubicBezTo>
                  <a:pt x="258592" y="673922"/>
                  <a:pt x="281060" y="679089"/>
                  <a:pt x="300999" y="689825"/>
                </a:cubicBezTo>
                <a:cubicBezTo>
                  <a:pt x="338963" y="710267"/>
                  <a:pt x="335879" y="732383"/>
                  <a:pt x="380512" y="737533"/>
                </a:cubicBezTo>
                <a:cubicBezTo>
                  <a:pt x="435867" y="743920"/>
                  <a:pt x="491830" y="742834"/>
                  <a:pt x="547489" y="745484"/>
                </a:cubicBezTo>
                <a:lnTo>
                  <a:pt x="2153653" y="713679"/>
                </a:lnTo>
                <a:cubicBezTo>
                  <a:pt x="2188203" y="712969"/>
                  <a:pt x="2222497" y="707261"/>
                  <a:pt x="2257020" y="705727"/>
                </a:cubicBezTo>
                <a:cubicBezTo>
                  <a:pt x="2341791" y="701959"/>
                  <a:pt x="2426647" y="700426"/>
                  <a:pt x="2511461" y="697776"/>
                </a:cubicBezTo>
                <a:lnTo>
                  <a:pt x="2662536" y="681873"/>
                </a:lnTo>
                <a:cubicBezTo>
                  <a:pt x="2678543" y="679952"/>
                  <a:pt x="2694949" y="679020"/>
                  <a:pt x="2710244" y="673922"/>
                </a:cubicBezTo>
                <a:cubicBezTo>
                  <a:pt x="2717217" y="671598"/>
                  <a:pt x="2765152" y="634729"/>
                  <a:pt x="2765903" y="634166"/>
                </a:cubicBezTo>
                <a:cubicBezTo>
                  <a:pt x="2771204" y="623564"/>
                  <a:pt x="2780822" y="614172"/>
                  <a:pt x="2781806" y="602360"/>
                </a:cubicBezTo>
                <a:cubicBezTo>
                  <a:pt x="2785843" y="553909"/>
                  <a:pt x="2775944" y="542930"/>
                  <a:pt x="2757952" y="506945"/>
                </a:cubicBezTo>
                <a:cubicBezTo>
                  <a:pt x="2760602" y="491042"/>
                  <a:pt x="2761270" y="474679"/>
                  <a:pt x="2765903" y="459237"/>
                </a:cubicBezTo>
                <a:cubicBezTo>
                  <a:pt x="2769309" y="447884"/>
                  <a:pt x="2782879" y="439236"/>
                  <a:pt x="2781806" y="427432"/>
                </a:cubicBezTo>
                <a:cubicBezTo>
                  <a:pt x="2779979" y="407330"/>
                  <a:pt x="2770562" y="387535"/>
                  <a:pt x="2757952" y="371773"/>
                </a:cubicBezTo>
                <a:cubicBezTo>
                  <a:pt x="2745719" y="356481"/>
                  <a:pt x="2695822" y="338970"/>
                  <a:pt x="2678439" y="332016"/>
                </a:cubicBezTo>
                <a:cubicBezTo>
                  <a:pt x="2670488" y="324065"/>
                  <a:pt x="2651029" y="318830"/>
                  <a:pt x="2654585" y="308162"/>
                </a:cubicBezTo>
                <a:cubicBezTo>
                  <a:pt x="2659472" y="293501"/>
                  <a:pt x="2708851" y="289628"/>
                  <a:pt x="2694341" y="284308"/>
                </a:cubicBezTo>
                <a:cubicBezTo>
                  <a:pt x="2605000" y="251550"/>
                  <a:pt x="2416046" y="220698"/>
                  <a:pt x="2416046" y="220698"/>
                </a:cubicBezTo>
                <a:cubicBezTo>
                  <a:pt x="2410745" y="210096"/>
                  <a:pt x="2406024" y="199184"/>
                  <a:pt x="2400143" y="188893"/>
                </a:cubicBezTo>
                <a:cubicBezTo>
                  <a:pt x="2395402" y="180596"/>
                  <a:pt x="2379966" y="173586"/>
                  <a:pt x="2384240" y="165039"/>
                </a:cubicBezTo>
                <a:cubicBezTo>
                  <a:pt x="2413411" y="106697"/>
                  <a:pt x="2460783" y="85394"/>
                  <a:pt x="2511461" y="53720"/>
                </a:cubicBezTo>
                <a:cubicBezTo>
                  <a:pt x="2330991" y="17627"/>
                  <a:pt x="2589841" y="67235"/>
                  <a:pt x="2074140" y="29866"/>
                </a:cubicBezTo>
                <a:cubicBezTo>
                  <a:pt x="2023291" y="26181"/>
                  <a:pt x="1973653" y="12337"/>
                  <a:pt x="1923065" y="6013"/>
                </a:cubicBezTo>
                <a:cubicBezTo>
                  <a:pt x="1836679" y="-4785"/>
                  <a:pt x="1796297" y="-1939"/>
                  <a:pt x="1732234" y="21915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707F0A4-BA1C-90C4-D3D9-4407B845F38B}"/>
              </a:ext>
            </a:extLst>
          </p:cNvPr>
          <p:cNvSpPr txBox="1">
            <a:spLocks/>
          </p:cNvSpPr>
          <p:nvPr/>
        </p:nvSpPr>
        <p:spPr>
          <a:xfrm>
            <a:off x="3084357" y="143743"/>
            <a:ext cx="5328592" cy="623292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altLang="ru-RU" sz="2000" dirty="0">
                <a:cs typeface="Arial" panose="020B0604020202020204" pitchFamily="34" charset="0"/>
              </a:rPr>
              <a:t>Поддерживаем основные виды, </a:t>
            </a:r>
          </a:p>
          <a:p>
            <a:pPr fontAlgn="auto">
              <a:spcAft>
                <a:spcPts val="0"/>
              </a:spcAft>
            </a:pPr>
            <a:r>
              <a:rPr lang="ru-RU" altLang="ru-RU" sz="2000" dirty="0">
                <a:cs typeface="Arial" panose="020B0604020202020204" pitchFamily="34" charset="0"/>
              </a:rPr>
              <a:t>типы и способы закупок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F827A429-05B3-5625-ED2A-686D9D7144AA}"/>
              </a:ext>
            </a:extLst>
          </p:cNvPr>
          <p:cNvSpPr/>
          <p:nvPr/>
        </p:nvSpPr>
        <p:spPr>
          <a:xfrm>
            <a:off x="3084356" y="87050"/>
            <a:ext cx="5328592" cy="5669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DB1346D1-6374-0AB6-7149-0618C2FEA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914" y="39441"/>
            <a:ext cx="159058" cy="15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олилиния 70">
            <a:extLst>
              <a:ext uri="{FF2B5EF4-FFF2-40B4-BE49-F238E27FC236}">
                <a16:creationId xmlns:a16="http://schemas.microsoft.com/office/drawing/2014/main" id="{845CF7F6-7D1E-30D8-C4A6-569D6F0ADF34}"/>
              </a:ext>
            </a:extLst>
          </p:cNvPr>
          <p:cNvSpPr/>
          <p:nvPr/>
        </p:nvSpPr>
        <p:spPr bwMode="auto">
          <a:xfrm>
            <a:off x="8212591" y="4304249"/>
            <a:ext cx="2251895" cy="844700"/>
          </a:xfrm>
          <a:custGeom>
            <a:avLst/>
            <a:gdLst>
              <a:gd name="connsiteX0" fmla="*/ 66675 w 2085975"/>
              <a:gd name="connsiteY0" fmla="*/ 44888 h 683063"/>
              <a:gd name="connsiteX1" fmla="*/ 533400 w 2085975"/>
              <a:gd name="connsiteY1" fmla="*/ 35363 h 683063"/>
              <a:gd name="connsiteX2" fmla="*/ 1819275 w 2085975"/>
              <a:gd name="connsiteY2" fmla="*/ 54413 h 683063"/>
              <a:gd name="connsiteX3" fmla="*/ 1885950 w 2085975"/>
              <a:gd name="connsiteY3" fmla="*/ 73463 h 683063"/>
              <a:gd name="connsiteX4" fmla="*/ 1866900 w 2085975"/>
              <a:gd name="connsiteY4" fmla="*/ 111563 h 683063"/>
              <a:gd name="connsiteX5" fmla="*/ 1838325 w 2085975"/>
              <a:gd name="connsiteY5" fmla="*/ 140138 h 683063"/>
              <a:gd name="connsiteX6" fmla="*/ 1819275 w 2085975"/>
              <a:gd name="connsiteY6" fmla="*/ 187763 h 683063"/>
              <a:gd name="connsiteX7" fmla="*/ 1838325 w 2085975"/>
              <a:gd name="connsiteY7" fmla="*/ 244913 h 683063"/>
              <a:gd name="connsiteX8" fmla="*/ 2019300 w 2085975"/>
              <a:gd name="connsiteY8" fmla="*/ 292538 h 683063"/>
              <a:gd name="connsiteX9" fmla="*/ 2047875 w 2085975"/>
              <a:gd name="connsiteY9" fmla="*/ 302063 h 683063"/>
              <a:gd name="connsiteX10" fmla="*/ 1990725 w 2085975"/>
              <a:gd name="connsiteY10" fmla="*/ 330638 h 683063"/>
              <a:gd name="connsiteX11" fmla="*/ 2000250 w 2085975"/>
              <a:gd name="connsiteY11" fmla="*/ 416363 h 683063"/>
              <a:gd name="connsiteX12" fmla="*/ 2057400 w 2085975"/>
              <a:gd name="connsiteY12" fmla="*/ 454463 h 683063"/>
              <a:gd name="connsiteX13" fmla="*/ 2076450 w 2085975"/>
              <a:gd name="connsiteY13" fmla="*/ 511613 h 683063"/>
              <a:gd name="connsiteX14" fmla="*/ 2085975 w 2085975"/>
              <a:gd name="connsiteY14" fmla="*/ 540188 h 683063"/>
              <a:gd name="connsiteX15" fmla="*/ 1981200 w 2085975"/>
              <a:gd name="connsiteY15" fmla="*/ 587813 h 683063"/>
              <a:gd name="connsiteX16" fmla="*/ 1943100 w 2085975"/>
              <a:gd name="connsiteY16" fmla="*/ 597338 h 683063"/>
              <a:gd name="connsiteX17" fmla="*/ 533400 w 2085975"/>
              <a:gd name="connsiteY17" fmla="*/ 606863 h 683063"/>
              <a:gd name="connsiteX18" fmla="*/ 304800 w 2085975"/>
              <a:gd name="connsiteY18" fmla="*/ 635438 h 683063"/>
              <a:gd name="connsiteX19" fmla="*/ 257175 w 2085975"/>
              <a:gd name="connsiteY19" fmla="*/ 644963 h 683063"/>
              <a:gd name="connsiteX20" fmla="*/ 152400 w 2085975"/>
              <a:gd name="connsiteY20" fmla="*/ 683063 h 683063"/>
              <a:gd name="connsiteX21" fmla="*/ 114300 w 2085975"/>
              <a:gd name="connsiteY21" fmla="*/ 673538 h 683063"/>
              <a:gd name="connsiteX22" fmla="*/ 85725 w 2085975"/>
              <a:gd name="connsiteY22" fmla="*/ 378263 h 683063"/>
              <a:gd name="connsiteX23" fmla="*/ 0 w 2085975"/>
              <a:gd name="connsiteY23" fmla="*/ 340163 h 683063"/>
              <a:gd name="connsiteX24" fmla="*/ 57150 w 2085975"/>
              <a:gd name="connsiteY24" fmla="*/ 302063 h 683063"/>
              <a:gd name="connsiteX25" fmla="*/ 85725 w 2085975"/>
              <a:gd name="connsiteY25" fmla="*/ 263963 h 683063"/>
              <a:gd name="connsiteX26" fmla="*/ 171450 w 2085975"/>
              <a:gd name="connsiteY26" fmla="*/ 216338 h 683063"/>
              <a:gd name="connsiteX27" fmla="*/ 161925 w 2085975"/>
              <a:gd name="connsiteY27" fmla="*/ 187763 h 683063"/>
              <a:gd name="connsiteX28" fmla="*/ 95250 w 2085975"/>
              <a:gd name="connsiteY28" fmla="*/ 159188 h 683063"/>
              <a:gd name="connsiteX29" fmla="*/ 66675 w 2085975"/>
              <a:gd name="connsiteY29" fmla="*/ 44888 h 68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085975" h="683063">
                <a:moveTo>
                  <a:pt x="66675" y="44888"/>
                </a:moveTo>
                <a:cubicBezTo>
                  <a:pt x="139700" y="24251"/>
                  <a:pt x="377793" y="35363"/>
                  <a:pt x="533400" y="35363"/>
                </a:cubicBezTo>
                <a:cubicBezTo>
                  <a:pt x="589676" y="35363"/>
                  <a:pt x="1415569" y="-55689"/>
                  <a:pt x="1819275" y="54413"/>
                </a:cubicBezTo>
                <a:cubicBezTo>
                  <a:pt x="1841575" y="60495"/>
                  <a:pt x="1863725" y="67113"/>
                  <a:pt x="1885950" y="73463"/>
                </a:cubicBezTo>
                <a:cubicBezTo>
                  <a:pt x="1879600" y="86163"/>
                  <a:pt x="1875153" y="100009"/>
                  <a:pt x="1866900" y="111563"/>
                </a:cubicBezTo>
                <a:cubicBezTo>
                  <a:pt x="1859070" y="122524"/>
                  <a:pt x="1845464" y="128715"/>
                  <a:pt x="1838325" y="140138"/>
                </a:cubicBezTo>
                <a:cubicBezTo>
                  <a:pt x="1829263" y="154637"/>
                  <a:pt x="1825625" y="171888"/>
                  <a:pt x="1819275" y="187763"/>
                </a:cubicBezTo>
                <a:cubicBezTo>
                  <a:pt x="1825625" y="206813"/>
                  <a:pt x="1825781" y="229233"/>
                  <a:pt x="1838325" y="244913"/>
                </a:cubicBezTo>
                <a:cubicBezTo>
                  <a:pt x="1884372" y="302472"/>
                  <a:pt x="1955001" y="287592"/>
                  <a:pt x="2019300" y="292538"/>
                </a:cubicBezTo>
                <a:cubicBezTo>
                  <a:pt x="2028825" y="295713"/>
                  <a:pt x="2047875" y="292023"/>
                  <a:pt x="2047875" y="302063"/>
                </a:cubicBezTo>
                <a:cubicBezTo>
                  <a:pt x="2047875" y="314373"/>
                  <a:pt x="1997771" y="328289"/>
                  <a:pt x="1990725" y="330638"/>
                </a:cubicBezTo>
                <a:cubicBezTo>
                  <a:pt x="1979426" y="364536"/>
                  <a:pt x="1968874" y="377142"/>
                  <a:pt x="2000250" y="416363"/>
                </a:cubicBezTo>
                <a:cubicBezTo>
                  <a:pt x="2014553" y="434241"/>
                  <a:pt x="2057400" y="454463"/>
                  <a:pt x="2057400" y="454463"/>
                </a:cubicBezTo>
                <a:lnTo>
                  <a:pt x="2076450" y="511613"/>
                </a:lnTo>
                <a:lnTo>
                  <a:pt x="2085975" y="540188"/>
                </a:lnTo>
                <a:cubicBezTo>
                  <a:pt x="2010400" y="590572"/>
                  <a:pt x="2054779" y="571462"/>
                  <a:pt x="1981200" y="587813"/>
                </a:cubicBezTo>
                <a:cubicBezTo>
                  <a:pt x="1968421" y="590653"/>
                  <a:pt x="1956190" y="597166"/>
                  <a:pt x="1943100" y="597338"/>
                </a:cubicBezTo>
                <a:lnTo>
                  <a:pt x="533400" y="606863"/>
                </a:lnTo>
                <a:lnTo>
                  <a:pt x="304800" y="635438"/>
                </a:lnTo>
                <a:cubicBezTo>
                  <a:pt x="288762" y="637650"/>
                  <a:pt x="271655" y="637723"/>
                  <a:pt x="257175" y="644963"/>
                </a:cubicBezTo>
                <a:cubicBezTo>
                  <a:pt x="148266" y="699417"/>
                  <a:pt x="360229" y="657084"/>
                  <a:pt x="152400" y="683063"/>
                </a:cubicBezTo>
                <a:cubicBezTo>
                  <a:pt x="139700" y="679888"/>
                  <a:pt x="121238" y="684639"/>
                  <a:pt x="114300" y="673538"/>
                </a:cubicBezTo>
                <a:cubicBezTo>
                  <a:pt x="60324" y="587177"/>
                  <a:pt x="221204" y="438476"/>
                  <a:pt x="85725" y="378263"/>
                </a:cubicBezTo>
                <a:lnTo>
                  <a:pt x="0" y="340163"/>
                </a:lnTo>
                <a:cubicBezTo>
                  <a:pt x="51738" y="262556"/>
                  <a:pt x="-21132" y="357979"/>
                  <a:pt x="57150" y="302063"/>
                </a:cubicBezTo>
                <a:cubicBezTo>
                  <a:pt x="70068" y="292836"/>
                  <a:pt x="74500" y="275188"/>
                  <a:pt x="85725" y="263963"/>
                </a:cubicBezTo>
                <a:cubicBezTo>
                  <a:pt x="115929" y="233759"/>
                  <a:pt x="132322" y="231989"/>
                  <a:pt x="171450" y="216338"/>
                </a:cubicBezTo>
                <a:cubicBezTo>
                  <a:pt x="168275" y="206813"/>
                  <a:pt x="168197" y="195603"/>
                  <a:pt x="161925" y="187763"/>
                </a:cubicBezTo>
                <a:cubicBezTo>
                  <a:pt x="145480" y="167207"/>
                  <a:pt x="118129" y="164908"/>
                  <a:pt x="95250" y="159188"/>
                </a:cubicBezTo>
                <a:cubicBezTo>
                  <a:pt x="69100" y="106889"/>
                  <a:pt x="-6350" y="65525"/>
                  <a:pt x="66675" y="44888"/>
                </a:cubicBezTo>
                <a:close/>
              </a:path>
            </a:pathLst>
          </a:custGeom>
          <a:solidFill>
            <a:srgbClr val="FFFFFF">
              <a:lumMod val="95000"/>
              <a:alpha val="75000"/>
            </a:srgbClr>
          </a:solidFill>
          <a:ln>
            <a:noFill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81000" marR="0" lvl="0" indent="-381000" defTabSz="914400" eaLnBrk="1" fontAlgn="auto" latinLnBrk="0" hangingPunct="1">
              <a:lnSpc>
                <a:spcPct val="85000"/>
              </a:lnSpc>
              <a:spcBef>
                <a:spcPct val="50000"/>
              </a:spcBef>
              <a:spcAft>
                <a:spcPts val="0"/>
              </a:spcAft>
              <a:buClrTx/>
              <a:buSzPct val="120000"/>
              <a:buFontTx/>
              <a:buBlip>
                <a:blip r:embed="rId3"/>
              </a:buBlip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Полилиния 69">
            <a:extLst>
              <a:ext uri="{FF2B5EF4-FFF2-40B4-BE49-F238E27FC236}">
                <a16:creationId xmlns:a16="http://schemas.microsoft.com/office/drawing/2014/main" id="{E6167DCA-D274-4F87-35C0-C0D3B6E19C11}"/>
              </a:ext>
            </a:extLst>
          </p:cNvPr>
          <p:cNvSpPr/>
          <p:nvPr/>
        </p:nvSpPr>
        <p:spPr bwMode="auto">
          <a:xfrm>
            <a:off x="8136508" y="2845590"/>
            <a:ext cx="2638947" cy="1307242"/>
          </a:xfrm>
          <a:custGeom>
            <a:avLst/>
            <a:gdLst>
              <a:gd name="connsiteX0" fmla="*/ 66558 w 2638947"/>
              <a:gd name="connsiteY0" fmla="*/ 257175 h 1307242"/>
              <a:gd name="connsiteX1" fmla="*/ 190383 w 2638947"/>
              <a:gd name="connsiteY1" fmla="*/ 228600 h 1307242"/>
              <a:gd name="connsiteX2" fmla="*/ 218958 w 2638947"/>
              <a:gd name="connsiteY2" fmla="*/ 209550 h 1307242"/>
              <a:gd name="connsiteX3" fmla="*/ 352308 w 2638947"/>
              <a:gd name="connsiteY3" fmla="*/ 161925 h 1307242"/>
              <a:gd name="connsiteX4" fmla="*/ 418983 w 2638947"/>
              <a:gd name="connsiteY4" fmla="*/ 152400 h 1307242"/>
              <a:gd name="connsiteX5" fmla="*/ 495183 w 2638947"/>
              <a:gd name="connsiteY5" fmla="*/ 133350 h 1307242"/>
              <a:gd name="connsiteX6" fmla="*/ 599958 w 2638947"/>
              <a:gd name="connsiteY6" fmla="*/ 123825 h 1307242"/>
              <a:gd name="connsiteX7" fmla="*/ 685683 w 2638947"/>
              <a:gd name="connsiteY7" fmla="*/ 114300 h 1307242"/>
              <a:gd name="connsiteX8" fmla="*/ 1457208 w 2638947"/>
              <a:gd name="connsiteY8" fmla="*/ 95250 h 1307242"/>
              <a:gd name="connsiteX9" fmla="*/ 1942983 w 2638947"/>
              <a:gd name="connsiteY9" fmla="*/ 38100 h 1307242"/>
              <a:gd name="connsiteX10" fmla="*/ 2095383 w 2638947"/>
              <a:gd name="connsiteY10" fmla="*/ 19050 h 1307242"/>
              <a:gd name="connsiteX11" fmla="*/ 2162058 w 2638947"/>
              <a:gd name="connsiteY11" fmla="*/ 9525 h 1307242"/>
              <a:gd name="connsiteX12" fmla="*/ 2352558 w 2638947"/>
              <a:gd name="connsiteY12" fmla="*/ 0 h 1307242"/>
              <a:gd name="connsiteX13" fmla="*/ 2390658 w 2638947"/>
              <a:gd name="connsiteY13" fmla="*/ 152400 h 1307242"/>
              <a:gd name="connsiteX14" fmla="*/ 2428758 w 2638947"/>
              <a:gd name="connsiteY14" fmla="*/ 161925 h 1307242"/>
              <a:gd name="connsiteX15" fmla="*/ 2571633 w 2638947"/>
              <a:gd name="connsiteY15" fmla="*/ 171450 h 1307242"/>
              <a:gd name="connsiteX16" fmla="*/ 2524008 w 2638947"/>
              <a:gd name="connsiteY16" fmla="*/ 238125 h 1307242"/>
              <a:gd name="connsiteX17" fmla="*/ 2485908 w 2638947"/>
              <a:gd name="connsiteY17" fmla="*/ 257175 h 1307242"/>
              <a:gd name="connsiteX18" fmla="*/ 2466858 w 2638947"/>
              <a:gd name="connsiteY18" fmla="*/ 285750 h 1307242"/>
              <a:gd name="connsiteX19" fmla="*/ 2485908 w 2638947"/>
              <a:gd name="connsiteY19" fmla="*/ 342900 h 1307242"/>
              <a:gd name="connsiteX20" fmla="*/ 2571633 w 2638947"/>
              <a:gd name="connsiteY20" fmla="*/ 419100 h 1307242"/>
              <a:gd name="connsiteX21" fmla="*/ 2590683 w 2638947"/>
              <a:gd name="connsiteY21" fmla="*/ 457200 h 1307242"/>
              <a:gd name="connsiteX22" fmla="*/ 2628783 w 2638947"/>
              <a:gd name="connsiteY22" fmla="*/ 514350 h 1307242"/>
              <a:gd name="connsiteX23" fmla="*/ 2638308 w 2638947"/>
              <a:gd name="connsiteY23" fmla="*/ 552450 h 1307242"/>
              <a:gd name="connsiteX24" fmla="*/ 2609733 w 2638947"/>
              <a:gd name="connsiteY24" fmla="*/ 590550 h 1307242"/>
              <a:gd name="connsiteX25" fmla="*/ 2571633 w 2638947"/>
              <a:gd name="connsiteY25" fmla="*/ 628650 h 1307242"/>
              <a:gd name="connsiteX26" fmla="*/ 2552583 w 2638947"/>
              <a:gd name="connsiteY26" fmla="*/ 657225 h 1307242"/>
              <a:gd name="connsiteX27" fmla="*/ 2504958 w 2638947"/>
              <a:gd name="connsiteY27" fmla="*/ 714375 h 1307242"/>
              <a:gd name="connsiteX28" fmla="*/ 2485908 w 2638947"/>
              <a:gd name="connsiteY28" fmla="*/ 800100 h 1307242"/>
              <a:gd name="connsiteX29" fmla="*/ 2466858 w 2638947"/>
              <a:gd name="connsiteY29" fmla="*/ 828675 h 1307242"/>
              <a:gd name="connsiteX30" fmla="*/ 2485908 w 2638947"/>
              <a:gd name="connsiteY30" fmla="*/ 857250 h 1307242"/>
              <a:gd name="connsiteX31" fmla="*/ 2571633 w 2638947"/>
              <a:gd name="connsiteY31" fmla="*/ 933450 h 1307242"/>
              <a:gd name="connsiteX32" fmla="*/ 2504958 w 2638947"/>
              <a:gd name="connsiteY32" fmla="*/ 971550 h 1307242"/>
              <a:gd name="connsiteX33" fmla="*/ 2438283 w 2638947"/>
              <a:gd name="connsiteY33" fmla="*/ 990600 h 1307242"/>
              <a:gd name="connsiteX34" fmla="*/ 2409708 w 2638947"/>
              <a:gd name="connsiteY34" fmla="*/ 1019175 h 1307242"/>
              <a:gd name="connsiteX35" fmla="*/ 2323983 w 2638947"/>
              <a:gd name="connsiteY35" fmla="*/ 1047750 h 1307242"/>
              <a:gd name="connsiteX36" fmla="*/ 2295408 w 2638947"/>
              <a:gd name="connsiteY36" fmla="*/ 1057275 h 1307242"/>
              <a:gd name="connsiteX37" fmla="*/ 2200158 w 2638947"/>
              <a:gd name="connsiteY37" fmla="*/ 1085850 h 1307242"/>
              <a:gd name="connsiteX38" fmla="*/ 542808 w 2638947"/>
              <a:gd name="connsiteY38" fmla="*/ 1133475 h 1307242"/>
              <a:gd name="connsiteX39" fmla="*/ 409458 w 2638947"/>
              <a:gd name="connsiteY39" fmla="*/ 1143000 h 1307242"/>
              <a:gd name="connsiteX40" fmla="*/ 361833 w 2638947"/>
              <a:gd name="connsiteY40" fmla="*/ 1152525 h 1307242"/>
              <a:gd name="connsiteX41" fmla="*/ 285633 w 2638947"/>
              <a:gd name="connsiteY41" fmla="*/ 1171575 h 1307242"/>
              <a:gd name="connsiteX42" fmla="*/ 257058 w 2638947"/>
              <a:gd name="connsiteY42" fmla="*/ 1162050 h 1307242"/>
              <a:gd name="connsiteX43" fmla="*/ 247533 w 2638947"/>
              <a:gd name="connsiteY43" fmla="*/ 1076325 h 1307242"/>
              <a:gd name="connsiteX44" fmla="*/ 266583 w 2638947"/>
              <a:gd name="connsiteY44" fmla="*/ 962025 h 1307242"/>
              <a:gd name="connsiteX45" fmla="*/ 257058 w 2638947"/>
              <a:gd name="connsiteY45" fmla="*/ 923925 h 1307242"/>
              <a:gd name="connsiteX46" fmla="*/ 238008 w 2638947"/>
              <a:gd name="connsiteY46" fmla="*/ 895350 h 1307242"/>
              <a:gd name="connsiteX47" fmla="*/ 257058 w 2638947"/>
              <a:gd name="connsiteY47" fmla="*/ 809625 h 1307242"/>
              <a:gd name="connsiteX48" fmla="*/ 247533 w 2638947"/>
              <a:gd name="connsiteY48" fmla="*/ 771525 h 1307242"/>
              <a:gd name="connsiteX49" fmla="*/ 238008 w 2638947"/>
              <a:gd name="connsiteY49" fmla="*/ 742950 h 1307242"/>
              <a:gd name="connsiteX50" fmla="*/ 247533 w 2638947"/>
              <a:gd name="connsiteY50" fmla="*/ 657225 h 1307242"/>
              <a:gd name="connsiteX51" fmla="*/ 238008 w 2638947"/>
              <a:gd name="connsiteY51" fmla="*/ 590550 h 1307242"/>
              <a:gd name="connsiteX52" fmla="*/ 180858 w 2638947"/>
              <a:gd name="connsiteY52" fmla="*/ 504825 h 1307242"/>
              <a:gd name="connsiteX53" fmla="*/ 95133 w 2638947"/>
              <a:gd name="connsiteY53" fmla="*/ 476250 h 1307242"/>
              <a:gd name="connsiteX54" fmla="*/ 57033 w 2638947"/>
              <a:gd name="connsiteY54" fmla="*/ 447675 h 1307242"/>
              <a:gd name="connsiteX55" fmla="*/ 28458 w 2638947"/>
              <a:gd name="connsiteY55" fmla="*/ 371475 h 1307242"/>
              <a:gd name="connsiteX56" fmla="*/ 133233 w 2638947"/>
              <a:gd name="connsiteY56" fmla="*/ 304800 h 130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2638947" h="1307242">
                <a:moveTo>
                  <a:pt x="66558" y="257175"/>
                </a:moveTo>
                <a:cubicBezTo>
                  <a:pt x="100391" y="250408"/>
                  <a:pt x="162301" y="238812"/>
                  <a:pt x="190383" y="228600"/>
                </a:cubicBezTo>
                <a:cubicBezTo>
                  <a:pt x="201141" y="224688"/>
                  <a:pt x="208536" y="214287"/>
                  <a:pt x="218958" y="209550"/>
                </a:cubicBezTo>
                <a:cubicBezTo>
                  <a:pt x="228869" y="205045"/>
                  <a:pt x="332410" y="166517"/>
                  <a:pt x="352308" y="161925"/>
                </a:cubicBezTo>
                <a:cubicBezTo>
                  <a:pt x="374184" y="156877"/>
                  <a:pt x="396968" y="156803"/>
                  <a:pt x="418983" y="152400"/>
                </a:cubicBezTo>
                <a:cubicBezTo>
                  <a:pt x="444656" y="147265"/>
                  <a:pt x="469109" y="135720"/>
                  <a:pt x="495183" y="133350"/>
                </a:cubicBezTo>
                <a:lnTo>
                  <a:pt x="599958" y="123825"/>
                </a:lnTo>
                <a:cubicBezTo>
                  <a:pt x="628566" y="120964"/>
                  <a:pt x="656948" y="115258"/>
                  <a:pt x="685683" y="114300"/>
                </a:cubicBezTo>
                <a:lnTo>
                  <a:pt x="1457208" y="95250"/>
                </a:lnTo>
                <a:cubicBezTo>
                  <a:pt x="1776340" y="31424"/>
                  <a:pt x="1614446" y="50736"/>
                  <a:pt x="1942983" y="38100"/>
                </a:cubicBezTo>
                <a:lnTo>
                  <a:pt x="2095383" y="19050"/>
                </a:lnTo>
                <a:cubicBezTo>
                  <a:pt x="2117645" y="16146"/>
                  <a:pt x="2139669" y="11183"/>
                  <a:pt x="2162058" y="9525"/>
                </a:cubicBezTo>
                <a:cubicBezTo>
                  <a:pt x="2225464" y="4828"/>
                  <a:pt x="2289058" y="3175"/>
                  <a:pt x="2352558" y="0"/>
                </a:cubicBezTo>
                <a:cubicBezTo>
                  <a:pt x="2430735" y="52118"/>
                  <a:pt x="2331569" y="-24868"/>
                  <a:pt x="2390658" y="152400"/>
                </a:cubicBezTo>
                <a:cubicBezTo>
                  <a:pt x="2394798" y="164819"/>
                  <a:pt x="2415739" y="160555"/>
                  <a:pt x="2428758" y="161925"/>
                </a:cubicBezTo>
                <a:cubicBezTo>
                  <a:pt x="2476226" y="166922"/>
                  <a:pt x="2524008" y="168275"/>
                  <a:pt x="2571633" y="171450"/>
                </a:cubicBezTo>
                <a:cubicBezTo>
                  <a:pt x="2555604" y="203508"/>
                  <a:pt x="2554042" y="216672"/>
                  <a:pt x="2524008" y="238125"/>
                </a:cubicBezTo>
                <a:cubicBezTo>
                  <a:pt x="2512454" y="246378"/>
                  <a:pt x="2498608" y="250825"/>
                  <a:pt x="2485908" y="257175"/>
                </a:cubicBezTo>
                <a:cubicBezTo>
                  <a:pt x="2479558" y="266700"/>
                  <a:pt x="2466858" y="274302"/>
                  <a:pt x="2466858" y="285750"/>
                </a:cubicBezTo>
                <a:cubicBezTo>
                  <a:pt x="2466858" y="305830"/>
                  <a:pt x="2470482" y="330045"/>
                  <a:pt x="2485908" y="342900"/>
                </a:cubicBezTo>
                <a:cubicBezTo>
                  <a:pt x="2493489" y="349218"/>
                  <a:pt x="2558071" y="400114"/>
                  <a:pt x="2571633" y="419100"/>
                </a:cubicBezTo>
                <a:cubicBezTo>
                  <a:pt x="2579886" y="430654"/>
                  <a:pt x="2583378" y="445024"/>
                  <a:pt x="2590683" y="457200"/>
                </a:cubicBezTo>
                <a:cubicBezTo>
                  <a:pt x="2602463" y="476833"/>
                  <a:pt x="2628783" y="514350"/>
                  <a:pt x="2628783" y="514350"/>
                </a:cubicBezTo>
                <a:cubicBezTo>
                  <a:pt x="2631958" y="527050"/>
                  <a:pt x="2641483" y="539750"/>
                  <a:pt x="2638308" y="552450"/>
                </a:cubicBezTo>
                <a:cubicBezTo>
                  <a:pt x="2634458" y="567851"/>
                  <a:pt x="2617609" y="576767"/>
                  <a:pt x="2609733" y="590550"/>
                </a:cubicBezTo>
                <a:cubicBezTo>
                  <a:pt x="2585827" y="632385"/>
                  <a:pt x="2620939" y="612215"/>
                  <a:pt x="2571633" y="628650"/>
                </a:cubicBezTo>
                <a:cubicBezTo>
                  <a:pt x="2565283" y="638175"/>
                  <a:pt x="2559611" y="648189"/>
                  <a:pt x="2552583" y="657225"/>
                </a:cubicBezTo>
                <a:cubicBezTo>
                  <a:pt x="2537359" y="676799"/>
                  <a:pt x="2517716" y="693111"/>
                  <a:pt x="2504958" y="714375"/>
                </a:cubicBezTo>
                <a:cubicBezTo>
                  <a:pt x="2500078" y="722508"/>
                  <a:pt x="2487400" y="796122"/>
                  <a:pt x="2485908" y="800100"/>
                </a:cubicBezTo>
                <a:cubicBezTo>
                  <a:pt x="2481888" y="810819"/>
                  <a:pt x="2473208" y="819150"/>
                  <a:pt x="2466858" y="828675"/>
                </a:cubicBezTo>
                <a:cubicBezTo>
                  <a:pt x="2473208" y="838200"/>
                  <a:pt x="2478303" y="848694"/>
                  <a:pt x="2485908" y="857250"/>
                </a:cubicBezTo>
                <a:cubicBezTo>
                  <a:pt x="2533359" y="910632"/>
                  <a:pt x="2528203" y="904497"/>
                  <a:pt x="2571633" y="933450"/>
                </a:cubicBezTo>
                <a:cubicBezTo>
                  <a:pt x="2549408" y="946150"/>
                  <a:pt x="2527853" y="960102"/>
                  <a:pt x="2504958" y="971550"/>
                </a:cubicBezTo>
                <a:cubicBezTo>
                  <a:pt x="2491293" y="978382"/>
                  <a:pt x="2450490" y="987548"/>
                  <a:pt x="2438283" y="990600"/>
                </a:cubicBezTo>
                <a:cubicBezTo>
                  <a:pt x="2428758" y="1000125"/>
                  <a:pt x="2420669" y="1011345"/>
                  <a:pt x="2409708" y="1019175"/>
                </a:cubicBezTo>
                <a:cubicBezTo>
                  <a:pt x="2375582" y="1043551"/>
                  <a:pt x="2364490" y="1037623"/>
                  <a:pt x="2323983" y="1047750"/>
                </a:cubicBezTo>
                <a:cubicBezTo>
                  <a:pt x="2314243" y="1050185"/>
                  <a:pt x="2305025" y="1054390"/>
                  <a:pt x="2295408" y="1057275"/>
                </a:cubicBezTo>
                <a:cubicBezTo>
                  <a:pt x="2186367" y="1089987"/>
                  <a:pt x="2264871" y="1064279"/>
                  <a:pt x="2200158" y="1085850"/>
                </a:cubicBezTo>
                <a:cubicBezTo>
                  <a:pt x="1878061" y="1568996"/>
                  <a:pt x="2197559" y="1106785"/>
                  <a:pt x="542808" y="1133475"/>
                </a:cubicBezTo>
                <a:cubicBezTo>
                  <a:pt x="498251" y="1134194"/>
                  <a:pt x="453908" y="1139825"/>
                  <a:pt x="409458" y="1143000"/>
                </a:cubicBezTo>
                <a:cubicBezTo>
                  <a:pt x="393583" y="1146175"/>
                  <a:pt x="377608" y="1148885"/>
                  <a:pt x="361833" y="1152525"/>
                </a:cubicBezTo>
                <a:cubicBezTo>
                  <a:pt x="336322" y="1158412"/>
                  <a:pt x="285633" y="1171575"/>
                  <a:pt x="285633" y="1171575"/>
                </a:cubicBezTo>
                <a:cubicBezTo>
                  <a:pt x="276108" y="1168400"/>
                  <a:pt x="260787" y="1171372"/>
                  <a:pt x="257058" y="1162050"/>
                </a:cubicBezTo>
                <a:cubicBezTo>
                  <a:pt x="246380" y="1135356"/>
                  <a:pt x="247533" y="1105076"/>
                  <a:pt x="247533" y="1076325"/>
                </a:cubicBezTo>
                <a:cubicBezTo>
                  <a:pt x="247533" y="1012522"/>
                  <a:pt x="251680" y="1006735"/>
                  <a:pt x="266583" y="962025"/>
                </a:cubicBezTo>
                <a:cubicBezTo>
                  <a:pt x="263408" y="949325"/>
                  <a:pt x="262215" y="935957"/>
                  <a:pt x="257058" y="923925"/>
                </a:cubicBezTo>
                <a:cubicBezTo>
                  <a:pt x="252549" y="913403"/>
                  <a:pt x="239272" y="906728"/>
                  <a:pt x="238008" y="895350"/>
                </a:cubicBezTo>
                <a:cubicBezTo>
                  <a:pt x="235214" y="870205"/>
                  <a:pt x="248688" y="834735"/>
                  <a:pt x="257058" y="809625"/>
                </a:cubicBezTo>
                <a:cubicBezTo>
                  <a:pt x="253883" y="796925"/>
                  <a:pt x="251129" y="784112"/>
                  <a:pt x="247533" y="771525"/>
                </a:cubicBezTo>
                <a:cubicBezTo>
                  <a:pt x="244775" y="761871"/>
                  <a:pt x="238008" y="752990"/>
                  <a:pt x="238008" y="742950"/>
                </a:cubicBezTo>
                <a:cubicBezTo>
                  <a:pt x="238008" y="714199"/>
                  <a:pt x="244358" y="685800"/>
                  <a:pt x="247533" y="657225"/>
                </a:cubicBezTo>
                <a:cubicBezTo>
                  <a:pt x="244358" y="635000"/>
                  <a:pt x="243453" y="612330"/>
                  <a:pt x="238008" y="590550"/>
                </a:cubicBezTo>
                <a:cubicBezTo>
                  <a:pt x="229804" y="557733"/>
                  <a:pt x="212648" y="521943"/>
                  <a:pt x="180858" y="504825"/>
                </a:cubicBezTo>
                <a:cubicBezTo>
                  <a:pt x="154338" y="490545"/>
                  <a:pt x="123708" y="485775"/>
                  <a:pt x="95133" y="476250"/>
                </a:cubicBezTo>
                <a:cubicBezTo>
                  <a:pt x="82433" y="466725"/>
                  <a:pt x="71232" y="454775"/>
                  <a:pt x="57033" y="447675"/>
                </a:cubicBezTo>
                <a:cubicBezTo>
                  <a:pt x="29352" y="433834"/>
                  <a:pt x="-38140" y="449172"/>
                  <a:pt x="28458" y="371475"/>
                </a:cubicBezTo>
                <a:cubicBezTo>
                  <a:pt x="55399" y="340044"/>
                  <a:pt x="133233" y="304800"/>
                  <a:pt x="133233" y="304800"/>
                </a:cubicBezTo>
              </a:path>
            </a:pathLst>
          </a:custGeom>
          <a:solidFill>
            <a:srgbClr val="D4D9EC"/>
          </a:solidFill>
          <a:ln>
            <a:noFill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81000" marR="0" lvl="0" indent="-381000" defTabSz="914400" eaLnBrk="1" fontAlgn="auto" latinLnBrk="0" hangingPunct="1">
              <a:lnSpc>
                <a:spcPct val="85000"/>
              </a:lnSpc>
              <a:spcBef>
                <a:spcPct val="50000"/>
              </a:spcBef>
              <a:spcAft>
                <a:spcPts val="0"/>
              </a:spcAft>
              <a:buClrTx/>
              <a:buSzPct val="120000"/>
              <a:buFontTx/>
              <a:buBlip>
                <a:blip r:embed="rId3"/>
              </a:buBlip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189F64E1-D6FB-F467-5C50-585AAE9220CF}"/>
              </a:ext>
            </a:extLst>
          </p:cNvPr>
          <p:cNvGrpSpPr/>
          <p:nvPr/>
        </p:nvGrpSpPr>
        <p:grpSpPr>
          <a:xfrm>
            <a:off x="8477281" y="5292415"/>
            <a:ext cx="2229880" cy="900000"/>
            <a:chOff x="8211677" y="4754846"/>
            <a:chExt cx="2229880" cy="900000"/>
          </a:xfrm>
        </p:grpSpPr>
        <p:sp>
          <p:nvSpPr>
            <p:cNvPr id="14" name="Полилиния 62">
              <a:extLst>
                <a:ext uri="{FF2B5EF4-FFF2-40B4-BE49-F238E27FC236}">
                  <a16:creationId xmlns:a16="http://schemas.microsoft.com/office/drawing/2014/main" id="{A033CE56-4CDF-D637-D754-D4A6DFCEEED4}"/>
                </a:ext>
              </a:extLst>
            </p:cNvPr>
            <p:cNvSpPr/>
            <p:nvPr/>
          </p:nvSpPr>
          <p:spPr bwMode="auto">
            <a:xfrm rot="21049905">
              <a:off x="8211677" y="4754846"/>
              <a:ext cx="1927818" cy="900000"/>
            </a:xfrm>
            <a:custGeom>
              <a:avLst/>
              <a:gdLst>
                <a:gd name="connsiteX0" fmla="*/ 159049 w 2246264"/>
                <a:gd name="connsiteY0" fmla="*/ 44320 h 413578"/>
                <a:gd name="connsiteX1" fmla="*/ 1636157 w 2246264"/>
                <a:gd name="connsiteY1" fmla="*/ 36504 h 413578"/>
                <a:gd name="connsiteX2" fmla="*/ 2081634 w 2246264"/>
                <a:gd name="connsiteY2" fmla="*/ 75581 h 413578"/>
                <a:gd name="connsiteX3" fmla="*/ 2089449 w 2246264"/>
                <a:gd name="connsiteY3" fmla="*/ 99027 h 413578"/>
                <a:gd name="connsiteX4" fmla="*/ 2034742 w 2246264"/>
                <a:gd name="connsiteY4" fmla="*/ 138104 h 413578"/>
                <a:gd name="connsiteX5" fmla="*/ 2120711 w 2246264"/>
                <a:gd name="connsiteY5" fmla="*/ 169366 h 413578"/>
                <a:gd name="connsiteX6" fmla="*/ 2230126 w 2246264"/>
                <a:gd name="connsiteY6" fmla="*/ 208443 h 413578"/>
                <a:gd name="connsiteX7" fmla="*/ 2222311 w 2246264"/>
                <a:gd name="connsiteY7" fmla="*/ 270966 h 413578"/>
                <a:gd name="connsiteX8" fmla="*/ 2159788 w 2246264"/>
                <a:gd name="connsiteY8" fmla="*/ 286597 h 413578"/>
                <a:gd name="connsiteX9" fmla="*/ 2097265 w 2246264"/>
                <a:gd name="connsiteY9" fmla="*/ 325674 h 413578"/>
                <a:gd name="connsiteX10" fmla="*/ 2050372 w 2246264"/>
                <a:gd name="connsiteY10" fmla="*/ 341304 h 413578"/>
                <a:gd name="connsiteX11" fmla="*/ 1425142 w 2246264"/>
                <a:gd name="connsiteY11" fmla="*/ 325674 h 413578"/>
                <a:gd name="connsiteX12" fmla="*/ 1198495 w 2246264"/>
                <a:gd name="connsiteY12" fmla="*/ 317858 h 413578"/>
                <a:gd name="connsiteX13" fmla="*/ 620157 w 2246264"/>
                <a:gd name="connsiteY13" fmla="*/ 325674 h 413578"/>
                <a:gd name="connsiteX14" fmla="*/ 471665 w 2246264"/>
                <a:gd name="connsiteY14" fmla="*/ 341304 h 413578"/>
                <a:gd name="connsiteX15" fmla="*/ 424772 w 2246264"/>
                <a:gd name="connsiteY15" fmla="*/ 349120 h 413578"/>
                <a:gd name="connsiteX16" fmla="*/ 393511 w 2246264"/>
                <a:gd name="connsiteY16" fmla="*/ 356935 h 413578"/>
                <a:gd name="connsiteX17" fmla="*/ 252834 w 2246264"/>
                <a:gd name="connsiteY17" fmla="*/ 364751 h 413578"/>
                <a:gd name="connsiteX18" fmla="*/ 182495 w 2246264"/>
                <a:gd name="connsiteY18" fmla="*/ 380381 h 413578"/>
                <a:gd name="connsiteX19" fmla="*/ 104342 w 2246264"/>
                <a:gd name="connsiteY19" fmla="*/ 388197 h 413578"/>
                <a:gd name="connsiteX20" fmla="*/ 10557 w 2246264"/>
                <a:gd name="connsiteY20" fmla="*/ 396012 h 413578"/>
                <a:gd name="connsiteX21" fmla="*/ 10557 w 2246264"/>
                <a:gd name="connsiteY21" fmla="*/ 263151 h 413578"/>
                <a:gd name="connsiteX22" fmla="*/ 34003 w 2246264"/>
                <a:gd name="connsiteY22" fmla="*/ 239704 h 413578"/>
                <a:gd name="connsiteX23" fmla="*/ 80895 w 2246264"/>
                <a:gd name="connsiteY23" fmla="*/ 216258 h 413578"/>
                <a:gd name="connsiteX24" fmla="*/ 135603 w 2246264"/>
                <a:gd name="connsiteY24" fmla="*/ 153735 h 413578"/>
                <a:gd name="connsiteX25" fmla="*/ 159049 w 2246264"/>
                <a:gd name="connsiteY25" fmla="*/ 44320 h 413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246264" h="413578">
                  <a:moveTo>
                    <a:pt x="159049" y="44320"/>
                  </a:moveTo>
                  <a:cubicBezTo>
                    <a:pt x="409141" y="24782"/>
                    <a:pt x="1143781" y="36504"/>
                    <a:pt x="1636157" y="36504"/>
                  </a:cubicBezTo>
                  <a:cubicBezTo>
                    <a:pt x="2065168" y="36504"/>
                    <a:pt x="1974326" y="-67495"/>
                    <a:pt x="2081634" y="75581"/>
                  </a:cubicBezTo>
                  <a:cubicBezTo>
                    <a:pt x="2084239" y="83396"/>
                    <a:pt x="2089449" y="90789"/>
                    <a:pt x="2089449" y="99027"/>
                  </a:cubicBezTo>
                  <a:cubicBezTo>
                    <a:pt x="2089449" y="133763"/>
                    <a:pt x="2063401" y="128551"/>
                    <a:pt x="2034742" y="138104"/>
                  </a:cubicBezTo>
                  <a:cubicBezTo>
                    <a:pt x="2078999" y="167609"/>
                    <a:pt x="2042360" y="146979"/>
                    <a:pt x="2120711" y="169366"/>
                  </a:cubicBezTo>
                  <a:cubicBezTo>
                    <a:pt x="2152444" y="178433"/>
                    <a:pt x="2201181" y="197589"/>
                    <a:pt x="2230126" y="208443"/>
                  </a:cubicBezTo>
                  <a:cubicBezTo>
                    <a:pt x="2243156" y="234502"/>
                    <a:pt x="2262168" y="249225"/>
                    <a:pt x="2222311" y="270966"/>
                  </a:cubicBezTo>
                  <a:cubicBezTo>
                    <a:pt x="2203452" y="281253"/>
                    <a:pt x="2159788" y="286597"/>
                    <a:pt x="2159788" y="286597"/>
                  </a:cubicBezTo>
                  <a:cubicBezTo>
                    <a:pt x="2132917" y="306750"/>
                    <a:pt x="2127913" y="313415"/>
                    <a:pt x="2097265" y="325674"/>
                  </a:cubicBezTo>
                  <a:cubicBezTo>
                    <a:pt x="2081967" y="331793"/>
                    <a:pt x="2050372" y="341304"/>
                    <a:pt x="2050372" y="341304"/>
                  </a:cubicBezTo>
                  <a:lnTo>
                    <a:pt x="1425142" y="325674"/>
                  </a:lnTo>
                  <a:cubicBezTo>
                    <a:pt x="1349577" y="323594"/>
                    <a:pt x="1274089" y="317858"/>
                    <a:pt x="1198495" y="317858"/>
                  </a:cubicBezTo>
                  <a:cubicBezTo>
                    <a:pt x="1005698" y="317858"/>
                    <a:pt x="812936" y="323069"/>
                    <a:pt x="620157" y="325674"/>
                  </a:cubicBezTo>
                  <a:cubicBezTo>
                    <a:pt x="514474" y="343287"/>
                    <a:pt x="643265" y="323241"/>
                    <a:pt x="471665" y="341304"/>
                  </a:cubicBezTo>
                  <a:cubicBezTo>
                    <a:pt x="455905" y="342963"/>
                    <a:pt x="440311" y="346012"/>
                    <a:pt x="424772" y="349120"/>
                  </a:cubicBezTo>
                  <a:cubicBezTo>
                    <a:pt x="414240" y="351227"/>
                    <a:pt x="404208" y="355963"/>
                    <a:pt x="393511" y="356935"/>
                  </a:cubicBezTo>
                  <a:cubicBezTo>
                    <a:pt x="346739" y="361187"/>
                    <a:pt x="299726" y="362146"/>
                    <a:pt x="252834" y="364751"/>
                  </a:cubicBezTo>
                  <a:cubicBezTo>
                    <a:pt x="231607" y="370057"/>
                    <a:pt x="203757" y="377546"/>
                    <a:pt x="182495" y="380381"/>
                  </a:cubicBezTo>
                  <a:cubicBezTo>
                    <a:pt x="156544" y="383841"/>
                    <a:pt x="130393" y="385592"/>
                    <a:pt x="104342" y="388197"/>
                  </a:cubicBezTo>
                  <a:cubicBezTo>
                    <a:pt x="25092" y="414613"/>
                    <a:pt x="54567" y="425352"/>
                    <a:pt x="10557" y="396012"/>
                  </a:cubicBezTo>
                  <a:cubicBezTo>
                    <a:pt x="151" y="343979"/>
                    <a:pt x="-6770" y="328127"/>
                    <a:pt x="10557" y="263151"/>
                  </a:cubicBezTo>
                  <a:cubicBezTo>
                    <a:pt x="13405" y="252471"/>
                    <a:pt x="25512" y="246780"/>
                    <a:pt x="34003" y="239704"/>
                  </a:cubicBezTo>
                  <a:cubicBezTo>
                    <a:pt x="54201" y="222872"/>
                    <a:pt x="57399" y="224091"/>
                    <a:pt x="80895" y="216258"/>
                  </a:cubicBezTo>
                  <a:cubicBezTo>
                    <a:pt x="98437" y="198717"/>
                    <a:pt x="124151" y="174730"/>
                    <a:pt x="135603" y="153735"/>
                  </a:cubicBezTo>
                  <a:cubicBezTo>
                    <a:pt x="153705" y="120547"/>
                    <a:pt x="-91043" y="63858"/>
                    <a:pt x="159049" y="44320"/>
                  </a:cubicBezTo>
                  <a:close/>
                </a:path>
              </a:pathLst>
            </a:custGeom>
            <a:solidFill>
              <a:srgbClr val="DAEDEF">
                <a:alpha val="75000"/>
              </a:srgbClr>
            </a:solidFill>
            <a:ln>
              <a:noFill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81000" marR="0" lvl="0" indent="-381000" defTabSz="914400" eaLnBrk="1" fontAlgn="auto" latinLnBrk="0" hangingPunct="1">
                <a:lnSpc>
                  <a:spcPct val="85000"/>
                </a:lnSpc>
                <a:spcBef>
                  <a:spcPct val="50000"/>
                </a:spcBef>
                <a:spcAft>
                  <a:spcPts val="0"/>
                </a:spcAft>
                <a:buClrTx/>
                <a:buSzPct val="120000"/>
                <a:buFontTx/>
                <a:buBlip>
                  <a:blip r:embed="rId3"/>
                </a:buBlip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07267C6-246C-73B3-AC34-D328D0159E22}"/>
                </a:ext>
              </a:extLst>
            </p:cNvPr>
            <p:cNvSpPr txBox="1"/>
            <p:nvPr/>
          </p:nvSpPr>
          <p:spPr>
            <a:xfrm>
              <a:off x="8368714" y="4888104"/>
              <a:ext cx="20728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864017" eaLnBrk="1" fontAlgn="auto" latinLnBrk="0" hangingPunct="1">
                <a:lnSpc>
                  <a:spcPct val="100000"/>
                </a:lnSpc>
                <a:spcBef>
                  <a:spcPts val="567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charset="0"/>
                  <a:cs typeface="Arial" charset="0"/>
                </a:rPr>
                <a:t>в </a:t>
              </a:r>
              <a:r>
                <a:rPr kumimoji="0" lang="ru-RU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charset="0"/>
                  <a:cs typeface="Arial" charset="0"/>
                </a:rPr>
                <a:t>т.ч</a:t>
              </a:r>
              <a:r>
                <a:rPr kumimoji="0" lang="ru-RU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charset="0"/>
                  <a:cs typeface="Arial" charset="0"/>
                </a:rPr>
                <a:t>. закупки у МСП / 223-ФЗ</a:t>
              </a:r>
            </a:p>
          </p:txBody>
        </p:sp>
      </p:grp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988FD974-0981-A92B-D1AA-9EEE30DAD14D}"/>
              </a:ext>
            </a:extLst>
          </p:cNvPr>
          <p:cNvSpPr/>
          <p:nvPr/>
        </p:nvSpPr>
        <p:spPr bwMode="auto">
          <a:xfrm>
            <a:off x="8407543" y="2053502"/>
            <a:ext cx="2638947" cy="568998"/>
          </a:xfrm>
          <a:prstGeom prst="rect">
            <a:avLst/>
          </a:prstGeom>
          <a:noFill/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864017">
              <a:lnSpc>
                <a:spcPct val="110000"/>
              </a:lnSpc>
              <a:spcBef>
                <a:spcPct val="50000"/>
              </a:spcBef>
              <a:defRPr/>
            </a:pPr>
            <a:r>
              <a:rPr lang="ru-RU" altLang="ru-RU" sz="1400" b="0" dirty="0">
                <a:solidFill>
                  <a:srgbClr val="000000"/>
                </a:solidFill>
                <a:latin typeface="Arial" charset="0"/>
                <a:cs typeface="Arial" charset="0"/>
              </a:rPr>
              <a:t>Реализованы лотовые и попозиционные виды закупок</a:t>
            </a:r>
          </a:p>
          <a:p>
            <a:pPr marL="285750" indent="-285750" defTabSz="864017">
              <a:lnSpc>
                <a:spcPct val="110000"/>
              </a:lnSpc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endParaRPr lang="ru-RU" sz="1400" b="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285750" indent="-285750" defTabSz="864017">
              <a:lnSpc>
                <a:spcPct val="110000"/>
              </a:lnSpc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ru-RU" sz="1400" b="0" dirty="0">
                <a:solidFill>
                  <a:srgbClr val="000000"/>
                </a:solidFill>
                <a:latin typeface="Arial" charset="0"/>
                <a:cs typeface="Arial" charset="0"/>
              </a:rPr>
              <a:t>Централизованные</a:t>
            </a:r>
          </a:p>
          <a:p>
            <a:pPr marL="285750" indent="-285750" defTabSz="864017">
              <a:lnSpc>
                <a:spcPct val="110000"/>
              </a:lnSpc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ru-RU" sz="1400" b="0" dirty="0">
                <a:solidFill>
                  <a:srgbClr val="000000"/>
                </a:solidFill>
                <a:latin typeface="Arial" charset="0"/>
                <a:cs typeface="Arial" charset="0"/>
              </a:rPr>
              <a:t>Совместные закупки</a:t>
            </a:r>
          </a:p>
          <a:p>
            <a:pPr marL="285750" indent="-285750" defTabSz="864017">
              <a:lnSpc>
                <a:spcPct val="110000"/>
              </a:lnSpc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ru-RU" sz="1400" b="0" dirty="0">
                <a:solidFill>
                  <a:srgbClr val="000000"/>
                </a:solidFill>
                <a:latin typeface="Arial" charset="0"/>
                <a:cs typeface="Arial" charset="0"/>
              </a:rPr>
              <a:t>Зонтичные закупки</a:t>
            </a:r>
          </a:p>
          <a:p>
            <a:pPr marL="285750" indent="-285750" defTabSz="864017">
              <a:lnSpc>
                <a:spcPct val="110000"/>
              </a:lnSpc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endParaRPr lang="ru-RU" sz="1400" b="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285750" indent="-285750" defTabSz="864017">
              <a:lnSpc>
                <a:spcPct val="110000"/>
              </a:lnSpc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ru-RU" sz="1400" b="0" dirty="0" err="1">
                <a:solidFill>
                  <a:srgbClr val="000000"/>
                </a:solidFill>
                <a:latin typeface="Arial" charset="0"/>
                <a:cs typeface="Arial" charset="0"/>
              </a:rPr>
              <a:t>Однолотовые</a:t>
            </a:r>
            <a:endParaRPr lang="ru-RU" sz="1400" b="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285750" indent="-285750" defTabSz="864017">
              <a:lnSpc>
                <a:spcPct val="110000"/>
              </a:lnSpc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ru-RU" sz="1400" b="0" dirty="0" err="1">
                <a:solidFill>
                  <a:srgbClr val="000000"/>
                </a:solidFill>
                <a:latin typeface="Arial" charset="0"/>
                <a:cs typeface="Arial" charset="0"/>
              </a:rPr>
              <a:t>Многолотовые</a:t>
            </a:r>
            <a:endParaRPr lang="ru-RU" sz="1400" b="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defTabSz="864017">
              <a:lnSpc>
                <a:spcPct val="110000"/>
              </a:lnSpc>
              <a:spcBef>
                <a:spcPct val="50000"/>
              </a:spcBef>
              <a:defRPr/>
            </a:pPr>
            <a:endParaRPr lang="ru-RU" sz="1400" b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170BF92C-8C84-952E-9357-DDFDF4E332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6021" y="1367879"/>
            <a:ext cx="6336471" cy="393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734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2540">
        <p15:prstTrans prst="pageCurlDouble"/>
      </p:transition>
    </mc:Choice>
    <mc:Fallback xmlns="">
      <p:transition spd="slow" advTm="1254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707F0A4-BA1C-90C4-D3D9-4407B845F38B}"/>
              </a:ext>
            </a:extLst>
          </p:cNvPr>
          <p:cNvSpPr txBox="1">
            <a:spLocks/>
          </p:cNvSpPr>
          <p:nvPr/>
        </p:nvSpPr>
        <p:spPr>
          <a:xfrm>
            <a:off x="3084357" y="143743"/>
            <a:ext cx="5328592" cy="623292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altLang="ru-RU" sz="2000" dirty="0">
                <a:cs typeface="Arial" panose="020B0604020202020204" pitchFamily="34" charset="0"/>
              </a:rPr>
              <a:t>Приобретение финансовых услуг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F827A429-05B3-5625-ED2A-686D9D7144AA}"/>
              </a:ext>
            </a:extLst>
          </p:cNvPr>
          <p:cNvSpPr/>
          <p:nvPr/>
        </p:nvSpPr>
        <p:spPr>
          <a:xfrm>
            <a:off x="3084356" y="87050"/>
            <a:ext cx="5328592" cy="5669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DB1346D1-6374-0AB6-7149-0618C2FEA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914" y="39441"/>
            <a:ext cx="159058" cy="15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7" descr="Изображение выглядит как текст, снимок экрана, число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E5E5D928-2C11-8452-C1C4-27AD964D3A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08"/>
          <a:stretch/>
        </p:blipFill>
        <p:spPr>
          <a:xfrm>
            <a:off x="71612" y="767035"/>
            <a:ext cx="7552095" cy="3270990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текст, снимок экрана, число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1D5B7D28-470C-FADA-DDF0-BEEF8467091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93" b="17019"/>
          <a:stretch/>
        </p:blipFill>
        <p:spPr>
          <a:xfrm>
            <a:off x="5364062" y="3424042"/>
            <a:ext cx="6156426" cy="3056133"/>
          </a:xfrm>
          <a:prstGeom prst="rect">
            <a:avLst/>
          </a:prstGeom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0AC196E0-3118-BF8E-9903-2A4F5E7D52BD}"/>
              </a:ext>
            </a:extLst>
          </p:cNvPr>
          <p:cNvGrpSpPr/>
          <p:nvPr/>
        </p:nvGrpSpPr>
        <p:grpSpPr>
          <a:xfrm>
            <a:off x="71612" y="4037731"/>
            <a:ext cx="4752528" cy="2298700"/>
            <a:chOff x="71612" y="4037731"/>
            <a:chExt cx="4752528" cy="2298700"/>
          </a:xfrm>
        </p:grpSpPr>
        <p:grpSp>
          <p:nvGrpSpPr>
            <p:cNvPr id="47" name="Группа 46">
              <a:extLst>
                <a:ext uri="{FF2B5EF4-FFF2-40B4-BE49-F238E27FC236}">
                  <a16:creationId xmlns:a16="http://schemas.microsoft.com/office/drawing/2014/main" id="{CA7FEF92-C8BA-87C9-3713-F083D6E6989F}"/>
                </a:ext>
              </a:extLst>
            </p:cNvPr>
            <p:cNvGrpSpPr/>
            <p:nvPr/>
          </p:nvGrpSpPr>
          <p:grpSpPr>
            <a:xfrm>
              <a:off x="71612" y="4037731"/>
              <a:ext cx="4752528" cy="1290588"/>
              <a:chOff x="10576" y="3641497"/>
              <a:chExt cx="4752528" cy="1290588"/>
            </a:xfrm>
          </p:grpSpPr>
          <p:grpSp>
            <p:nvGrpSpPr>
              <p:cNvPr id="22" name="Группа 21">
                <a:extLst>
                  <a:ext uri="{FF2B5EF4-FFF2-40B4-BE49-F238E27FC236}">
                    <a16:creationId xmlns:a16="http://schemas.microsoft.com/office/drawing/2014/main" id="{C406FDFE-73FA-CDD2-5E82-FBDF7C040351}"/>
                  </a:ext>
                </a:extLst>
              </p:cNvPr>
              <p:cNvGrpSpPr/>
              <p:nvPr/>
            </p:nvGrpSpPr>
            <p:grpSpPr>
              <a:xfrm>
                <a:off x="10576" y="3641497"/>
                <a:ext cx="1656184" cy="1290588"/>
                <a:chOff x="47573" y="144587"/>
                <a:chExt cx="1656184" cy="1290588"/>
              </a:xfrm>
            </p:grpSpPr>
            <p:sp>
              <p:nvSpPr>
                <p:cNvPr id="45" name="Стрелка: вправо 44">
                  <a:extLst>
                    <a:ext uri="{FF2B5EF4-FFF2-40B4-BE49-F238E27FC236}">
                      <a16:creationId xmlns:a16="http://schemas.microsoft.com/office/drawing/2014/main" id="{3FBBE7DB-81E0-C8F8-CF44-2FAB1CC0AA97}"/>
                    </a:ext>
                  </a:extLst>
                </p:cNvPr>
                <p:cNvSpPr/>
                <p:nvPr/>
              </p:nvSpPr>
              <p:spPr>
                <a:xfrm>
                  <a:off x="767791" y="144587"/>
                  <a:ext cx="935966" cy="1290588"/>
                </a:xfrm>
                <a:prstGeom prst="rightArrow">
                  <a:avLst>
                    <a:gd name="adj1" fmla="val 71913"/>
                    <a:gd name="adj2" fmla="val 48993"/>
                  </a:avLst>
                </a:prstGeom>
                <a:solidFill>
                  <a:srgbClr val="D4D9EC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6" name="Прямоугольник: скругленные углы 45">
                  <a:extLst>
                    <a:ext uri="{FF2B5EF4-FFF2-40B4-BE49-F238E27FC236}">
                      <a16:creationId xmlns:a16="http://schemas.microsoft.com/office/drawing/2014/main" id="{9EFD7BA0-9DD5-D454-330F-CEF61802469F}"/>
                    </a:ext>
                  </a:extLst>
                </p:cNvPr>
                <p:cNvSpPr/>
                <p:nvPr/>
              </p:nvSpPr>
              <p:spPr>
                <a:xfrm>
                  <a:off x="47573" y="481149"/>
                  <a:ext cx="1239312" cy="571771"/>
                </a:xfrm>
                <a:prstGeom prst="roundRect">
                  <a:avLst/>
                </a:prstGeom>
                <a:ln w="50800" cmpd="thickThin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400" dirty="0">
                      <a:latin typeface="+mj-lt"/>
                    </a:rPr>
                    <a:t>Заявки экономистов</a:t>
                  </a:r>
                </a:p>
              </p:txBody>
            </p:sp>
          </p:grpSp>
          <p:grpSp>
            <p:nvGrpSpPr>
              <p:cNvPr id="32" name="Группа 31">
                <a:extLst>
                  <a:ext uri="{FF2B5EF4-FFF2-40B4-BE49-F238E27FC236}">
                    <a16:creationId xmlns:a16="http://schemas.microsoft.com/office/drawing/2014/main" id="{6B009A91-AF75-1FD6-3683-013C4E7460CF}"/>
                  </a:ext>
                </a:extLst>
              </p:cNvPr>
              <p:cNvGrpSpPr/>
              <p:nvPr/>
            </p:nvGrpSpPr>
            <p:grpSpPr>
              <a:xfrm>
                <a:off x="1428172" y="3641497"/>
                <a:ext cx="3334932" cy="1290588"/>
                <a:chOff x="-110999" y="144587"/>
                <a:chExt cx="3334932" cy="1290588"/>
              </a:xfrm>
            </p:grpSpPr>
            <p:sp>
              <p:nvSpPr>
                <p:cNvPr id="43" name="Стрелка: вправо 42">
                  <a:extLst>
                    <a:ext uri="{FF2B5EF4-FFF2-40B4-BE49-F238E27FC236}">
                      <a16:creationId xmlns:a16="http://schemas.microsoft.com/office/drawing/2014/main" id="{BB8BBC77-1874-E2AA-6E22-AAFC362EA678}"/>
                    </a:ext>
                  </a:extLst>
                </p:cNvPr>
                <p:cNvSpPr/>
                <p:nvPr/>
              </p:nvSpPr>
              <p:spPr>
                <a:xfrm>
                  <a:off x="847807" y="144587"/>
                  <a:ext cx="935966" cy="1290588"/>
                </a:xfrm>
                <a:prstGeom prst="rightArrow">
                  <a:avLst>
                    <a:gd name="adj1" fmla="val 71913"/>
                    <a:gd name="adj2" fmla="val 48993"/>
                  </a:avLst>
                </a:prstGeom>
                <a:solidFill>
                  <a:srgbClr val="D4D9EC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4" name="Прямоугольник: скругленные углы 43">
                  <a:extLst>
                    <a:ext uri="{FF2B5EF4-FFF2-40B4-BE49-F238E27FC236}">
                      <a16:creationId xmlns:a16="http://schemas.microsoft.com/office/drawing/2014/main" id="{6A5DA0AB-44E2-6785-CECA-F2691082F891}"/>
                    </a:ext>
                  </a:extLst>
                </p:cNvPr>
                <p:cNvSpPr/>
                <p:nvPr/>
              </p:nvSpPr>
              <p:spPr>
                <a:xfrm>
                  <a:off x="-110999" y="481149"/>
                  <a:ext cx="1534732" cy="571771"/>
                </a:xfrm>
                <a:prstGeom prst="roundRect">
                  <a:avLst/>
                </a:prstGeom>
                <a:ln w="50800" cmpd="thickThin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400" dirty="0">
                      <a:latin typeface="+mj-lt"/>
                    </a:rPr>
                    <a:t>Определяем вид финансирования</a:t>
                  </a:r>
                </a:p>
              </p:txBody>
            </p:sp>
            <p:sp>
              <p:nvSpPr>
                <p:cNvPr id="49" name="Стрелка: вправо 48">
                  <a:extLst>
                    <a:ext uri="{FF2B5EF4-FFF2-40B4-BE49-F238E27FC236}">
                      <a16:creationId xmlns:a16="http://schemas.microsoft.com/office/drawing/2014/main" id="{AF72418B-4FC9-C861-25E2-A3BAD2EB584F}"/>
                    </a:ext>
                  </a:extLst>
                </p:cNvPr>
                <p:cNvSpPr/>
                <p:nvPr/>
              </p:nvSpPr>
              <p:spPr>
                <a:xfrm>
                  <a:off x="2287967" y="144587"/>
                  <a:ext cx="935966" cy="1290588"/>
                </a:xfrm>
                <a:prstGeom prst="rightArrow">
                  <a:avLst>
                    <a:gd name="adj1" fmla="val 71913"/>
                    <a:gd name="adj2" fmla="val 48993"/>
                  </a:avLst>
                </a:prstGeom>
                <a:solidFill>
                  <a:srgbClr val="D4D9EC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0" name="Прямоугольник: скругленные углы 49">
                  <a:extLst>
                    <a:ext uri="{FF2B5EF4-FFF2-40B4-BE49-F238E27FC236}">
                      <a16:creationId xmlns:a16="http://schemas.microsoft.com/office/drawing/2014/main" id="{F1E004BD-2000-9FF8-AC62-D9BF18A2D8EB}"/>
                    </a:ext>
                  </a:extLst>
                </p:cNvPr>
                <p:cNvSpPr/>
                <p:nvPr/>
              </p:nvSpPr>
              <p:spPr>
                <a:xfrm>
                  <a:off x="1617192" y="481149"/>
                  <a:ext cx="1205263" cy="571771"/>
                </a:xfrm>
                <a:prstGeom prst="roundRect">
                  <a:avLst/>
                </a:prstGeom>
                <a:ln w="50800" cmpd="thickThin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400" dirty="0">
                      <a:latin typeface="+mj-lt"/>
                    </a:rPr>
                    <a:t>Закупочная процедура</a:t>
                  </a:r>
                </a:p>
              </p:txBody>
            </p:sp>
          </p:grpSp>
        </p:grpSp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FD3C3ADD-D462-75DF-FDA2-8C91EDD39E14}"/>
                </a:ext>
              </a:extLst>
            </p:cNvPr>
            <p:cNvGrpSpPr/>
            <p:nvPr/>
          </p:nvGrpSpPr>
          <p:grpSpPr>
            <a:xfrm>
              <a:off x="863698" y="5045843"/>
              <a:ext cx="1728194" cy="1290588"/>
              <a:chOff x="320427" y="144587"/>
              <a:chExt cx="1728194" cy="1290588"/>
            </a:xfrm>
          </p:grpSpPr>
          <p:sp>
            <p:nvSpPr>
              <p:cNvPr id="41" name="Стрелка: вправо 40">
                <a:extLst>
                  <a:ext uri="{FF2B5EF4-FFF2-40B4-BE49-F238E27FC236}">
                    <a16:creationId xmlns:a16="http://schemas.microsoft.com/office/drawing/2014/main" id="{EE63B159-8598-7EE5-94BE-339AE01AA4CD}"/>
                  </a:ext>
                </a:extLst>
              </p:cNvPr>
              <p:cNvSpPr/>
              <p:nvPr/>
            </p:nvSpPr>
            <p:spPr>
              <a:xfrm>
                <a:off x="1112655" y="144587"/>
                <a:ext cx="935966" cy="1290588"/>
              </a:xfrm>
              <a:prstGeom prst="rightArrow">
                <a:avLst>
                  <a:gd name="adj1" fmla="val 71913"/>
                  <a:gd name="adj2" fmla="val 48993"/>
                </a:avLst>
              </a:prstGeom>
              <a:solidFill>
                <a:srgbClr val="D4D9E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" name="Прямоугольник: скругленные углы 41">
                <a:extLst>
                  <a:ext uri="{FF2B5EF4-FFF2-40B4-BE49-F238E27FC236}">
                    <a16:creationId xmlns:a16="http://schemas.microsoft.com/office/drawing/2014/main" id="{44EFA7F2-7565-7D75-670B-F8E5E84E90E9}"/>
                  </a:ext>
                </a:extLst>
              </p:cNvPr>
              <p:cNvSpPr/>
              <p:nvPr/>
            </p:nvSpPr>
            <p:spPr>
              <a:xfrm>
                <a:off x="320427" y="481149"/>
                <a:ext cx="1148513" cy="571771"/>
              </a:xfrm>
              <a:prstGeom prst="roundRect">
                <a:avLst/>
              </a:prstGeom>
              <a:ln w="50800" cmpd="thickThin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 dirty="0">
                    <a:latin typeface="+mj-lt"/>
                  </a:rPr>
                  <a:t>Выбор победителя</a:t>
                </a:r>
              </a:p>
            </p:txBody>
          </p:sp>
        </p:grpSp>
        <p:grpSp>
          <p:nvGrpSpPr>
            <p:cNvPr id="34" name="Группа 33">
              <a:extLst>
                <a:ext uri="{FF2B5EF4-FFF2-40B4-BE49-F238E27FC236}">
                  <a16:creationId xmlns:a16="http://schemas.microsoft.com/office/drawing/2014/main" id="{560ABADC-7D82-A526-D63C-DEE03BB42469}"/>
                </a:ext>
              </a:extLst>
            </p:cNvPr>
            <p:cNvGrpSpPr/>
            <p:nvPr/>
          </p:nvGrpSpPr>
          <p:grpSpPr>
            <a:xfrm>
              <a:off x="2375868" y="5045843"/>
              <a:ext cx="1728192" cy="1290588"/>
              <a:chOff x="320429" y="144587"/>
              <a:chExt cx="1728192" cy="1290588"/>
            </a:xfrm>
          </p:grpSpPr>
          <p:sp>
            <p:nvSpPr>
              <p:cNvPr id="38" name="Стрелка: вправо 37">
                <a:extLst>
                  <a:ext uri="{FF2B5EF4-FFF2-40B4-BE49-F238E27FC236}">
                    <a16:creationId xmlns:a16="http://schemas.microsoft.com/office/drawing/2014/main" id="{1141208F-A5A5-1529-52A7-5394DA1FF797}"/>
                  </a:ext>
                </a:extLst>
              </p:cNvPr>
              <p:cNvSpPr/>
              <p:nvPr/>
            </p:nvSpPr>
            <p:spPr>
              <a:xfrm>
                <a:off x="1112655" y="144587"/>
                <a:ext cx="935966" cy="1290588"/>
              </a:xfrm>
              <a:prstGeom prst="rightArrow">
                <a:avLst>
                  <a:gd name="adj1" fmla="val 71913"/>
                  <a:gd name="adj2" fmla="val 48993"/>
                </a:avLst>
              </a:prstGeom>
              <a:solidFill>
                <a:srgbClr val="D4D9E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Прямоугольник: скругленные углы 38">
                <a:extLst>
                  <a:ext uri="{FF2B5EF4-FFF2-40B4-BE49-F238E27FC236}">
                    <a16:creationId xmlns:a16="http://schemas.microsoft.com/office/drawing/2014/main" id="{AB3BA228-3109-5FCF-D718-7D23F9D5E121}"/>
                  </a:ext>
                </a:extLst>
              </p:cNvPr>
              <p:cNvSpPr/>
              <p:nvPr/>
            </p:nvSpPr>
            <p:spPr>
              <a:xfrm>
                <a:off x="320429" y="481149"/>
                <a:ext cx="1148512" cy="571771"/>
              </a:xfrm>
              <a:prstGeom prst="roundRect">
                <a:avLst/>
              </a:prstGeom>
              <a:ln w="50800" cmpd="thickThin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 dirty="0">
                    <a:latin typeface="+mj-lt"/>
                  </a:rPr>
                  <a:t>Договор кредита</a:t>
                </a:r>
              </a:p>
            </p:txBody>
          </p:sp>
        </p:grpSp>
      </p:grp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A6358B48-31BA-5002-BF26-2EE1BA8EE857}"/>
              </a:ext>
            </a:extLst>
          </p:cNvPr>
          <p:cNvSpPr/>
          <p:nvPr/>
        </p:nvSpPr>
        <p:spPr>
          <a:xfrm>
            <a:off x="7704461" y="2402530"/>
            <a:ext cx="2808311" cy="86132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19050">
            <a:solidFill>
              <a:schemeClr val="tx1"/>
            </a:solidFill>
          </a:ln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200" b="0" dirty="0">
                <a:solidFill>
                  <a:schemeClr val="tx1"/>
                </a:solidFill>
                <a:latin typeface="+mj-lt"/>
              </a:rPr>
              <a:t>Внешнее финансирование / Кредит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200" b="0" dirty="0">
                <a:solidFill>
                  <a:schemeClr val="tx1"/>
                </a:solidFill>
                <a:latin typeface="+mj-lt"/>
              </a:rPr>
              <a:t>Транш кредитной линии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200" b="0" dirty="0">
                <a:solidFill>
                  <a:schemeClr val="tx1"/>
                </a:solidFill>
                <a:latin typeface="+mj-lt"/>
              </a:rPr>
              <a:t>Внутригрупповой </a:t>
            </a:r>
            <a:r>
              <a:rPr lang="ru-RU" sz="1200" b="0" dirty="0" err="1">
                <a:solidFill>
                  <a:schemeClr val="tx1"/>
                </a:solidFill>
                <a:latin typeface="+mj-lt"/>
              </a:rPr>
              <a:t>займ</a:t>
            </a:r>
            <a:endParaRPr lang="ru-RU" sz="1200" b="0" dirty="0">
              <a:solidFill>
                <a:schemeClr val="tx1"/>
              </a:solidFill>
              <a:latin typeface="+mj-lt"/>
            </a:endParaRP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200" b="0" dirty="0">
                <a:solidFill>
                  <a:schemeClr val="tx1"/>
                </a:solidFill>
                <a:latin typeface="+mj-lt"/>
              </a:rPr>
              <a:t>Транш внутригруппового займа</a:t>
            </a:r>
            <a:endParaRPr lang="ru-RU" sz="1200" b="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F136188-5D8D-3EF2-1573-37BC8E2A19DD}"/>
              </a:ext>
            </a:extLst>
          </p:cNvPr>
          <p:cNvSpPr txBox="1"/>
          <p:nvPr/>
        </p:nvSpPr>
        <p:spPr>
          <a:xfrm>
            <a:off x="7623707" y="2063976"/>
            <a:ext cx="20233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Вид финансирования</a:t>
            </a:r>
          </a:p>
        </p:txBody>
      </p: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id="{2612A62A-ADDC-5225-F51B-FFBE814CB7C3}"/>
              </a:ext>
            </a:extLst>
          </p:cNvPr>
          <p:cNvCxnSpPr/>
          <p:nvPr/>
        </p:nvCxnSpPr>
        <p:spPr>
          <a:xfrm>
            <a:off x="7992492" y="2640170"/>
            <a:ext cx="2232248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5384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78305">
        <p15:prstTrans prst="pageCurlDouble"/>
      </p:transition>
    </mc:Choice>
    <mc:Fallback xmlns="">
      <p:transition spd="slow" advTm="7830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707F0A4-BA1C-90C4-D3D9-4407B845F38B}"/>
              </a:ext>
            </a:extLst>
          </p:cNvPr>
          <p:cNvSpPr txBox="1">
            <a:spLocks/>
          </p:cNvSpPr>
          <p:nvPr/>
        </p:nvSpPr>
        <p:spPr>
          <a:xfrm>
            <a:off x="3084357" y="143743"/>
            <a:ext cx="5328592" cy="623292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altLang="ru-RU" sz="2000" dirty="0">
                <a:cs typeface="Arial" panose="020B0604020202020204" pitchFamily="34" charset="0"/>
              </a:rPr>
              <a:t>Для повышения оперативности принятия решения реализованы напоминания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F827A429-05B3-5625-ED2A-686D9D7144AA}"/>
              </a:ext>
            </a:extLst>
          </p:cNvPr>
          <p:cNvSpPr/>
          <p:nvPr/>
        </p:nvSpPr>
        <p:spPr>
          <a:xfrm>
            <a:off x="3084356" y="87050"/>
            <a:ext cx="5328592" cy="5669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DB1346D1-6374-0AB6-7149-0618C2FEA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914" y="39441"/>
            <a:ext cx="159058" cy="15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89F3DC5-DC94-8FCD-F3C5-FB377DD26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307" y="2461790"/>
            <a:ext cx="7867439" cy="4018385"/>
          </a:xfrm>
          <a:prstGeom prst="rect">
            <a:avLst/>
          </a:prstGeom>
        </p:spPr>
      </p:pic>
      <p:sp>
        <p:nvSpPr>
          <p:cNvPr id="5" name="Объект 2">
            <a:extLst>
              <a:ext uri="{FF2B5EF4-FFF2-40B4-BE49-F238E27FC236}">
                <a16:creationId xmlns:a16="http://schemas.microsoft.com/office/drawing/2014/main" id="{9087AB1D-D59F-EEA1-BA12-856D82A6EAB6}"/>
              </a:ext>
            </a:extLst>
          </p:cNvPr>
          <p:cNvSpPr txBox="1">
            <a:spLocks/>
          </p:cNvSpPr>
          <p:nvPr/>
        </p:nvSpPr>
        <p:spPr bwMode="auto">
          <a:xfrm>
            <a:off x="2688520" y="1075580"/>
            <a:ext cx="5256583" cy="1077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097" indent="-228554" algn="l" defTabSz="9142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06" indent="-228554" algn="l" defTabSz="9142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14" indent="-228554" algn="l" defTabSz="9142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23" indent="-228554" algn="l" defTabSz="9142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  <a:defRPr/>
            </a:pPr>
            <a:r>
              <a:rPr lang="ru-RU" altLang="ru-RU" sz="1400" b="0" dirty="0">
                <a:solidFill>
                  <a:srgbClr val="000000"/>
                </a:solidFill>
                <a:latin typeface="+mj-lt"/>
              </a:rPr>
              <a:t>О дате начала подготовки к закупочной процедуры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ru-RU" altLang="ru-RU" sz="1400" b="0" dirty="0">
                <a:solidFill>
                  <a:srgbClr val="000000"/>
                </a:solidFill>
                <a:latin typeface="+mj-lt"/>
              </a:rPr>
              <a:t>О дате официального объявления о закупке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ru-RU" altLang="ru-RU" sz="1400" b="0" dirty="0">
                <a:solidFill>
                  <a:srgbClr val="000000"/>
                </a:solidFill>
                <a:latin typeface="+mj-lt"/>
              </a:rPr>
              <a:t>Об изменении состояния закупочной процедуры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1400" b="0" dirty="0">
                <a:solidFill>
                  <a:srgbClr val="000000"/>
                </a:solidFill>
                <a:latin typeface="+mj-lt"/>
              </a:rPr>
              <a:t>По стадиям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ru-RU" altLang="ru-RU" sz="1400" b="0" dirty="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52F113F4-1DAF-7E33-C2B8-15163D9E9C58}"/>
              </a:ext>
            </a:extLst>
          </p:cNvPr>
          <p:cNvGrpSpPr/>
          <p:nvPr/>
        </p:nvGrpSpPr>
        <p:grpSpPr>
          <a:xfrm>
            <a:off x="7971284" y="1657225"/>
            <a:ext cx="3159125" cy="4823222"/>
            <a:chOff x="8404125" y="1657225"/>
            <a:chExt cx="3159125" cy="4823222"/>
          </a:xfrm>
        </p:grpSpPr>
        <p:pic>
          <p:nvPicPr>
            <p:cNvPr id="9" name="Picture 10" descr="Рисунок4">
              <a:extLst>
                <a:ext uri="{FF2B5EF4-FFF2-40B4-BE49-F238E27FC236}">
                  <a16:creationId xmlns:a16="http://schemas.microsoft.com/office/drawing/2014/main" id="{4D603EC9-BB01-ED0B-2556-87FF47A4285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493" b="19282"/>
            <a:stretch/>
          </p:blipFill>
          <p:spPr bwMode="auto">
            <a:xfrm>
              <a:off x="8404125" y="1657225"/>
              <a:ext cx="3159125" cy="4823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88E3C751-F50A-A1E3-BA93-4CF5726F7A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55050" y="2470025"/>
              <a:ext cx="1944688" cy="3451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E767C2EF-2FEF-850E-671C-59C108D3D813}"/>
              </a:ext>
            </a:extLst>
          </p:cNvPr>
          <p:cNvGrpSpPr/>
          <p:nvPr/>
        </p:nvGrpSpPr>
        <p:grpSpPr>
          <a:xfrm>
            <a:off x="647982" y="1223863"/>
            <a:ext cx="1668691" cy="648903"/>
            <a:chOff x="431653" y="1406769"/>
            <a:chExt cx="1668691" cy="648903"/>
          </a:xfrm>
        </p:grpSpPr>
        <p:sp>
          <p:nvSpPr>
            <p:cNvPr id="2" name="Полилиния 13">
              <a:extLst>
                <a:ext uri="{FF2B5EF4-FFF2-40B4-BE49-F238E27FC236}">
                  <a16:creationId xmlns:a16="http://schemas.microsoft.com/office/drawing/2014/main" id="{0E3440C1-6BB8-CC70-9C28-15AF93F40BE1}"/>
                </a:ext>
              </a:extLst>
            </p:cNvPr>
            <p:cNvSpPr/>
            <p:nvPr/>
          </p:nvSpPr>
          <p:spPr bwMode="auto">
            <a:xfrm>
              <a:off x="465910" y="1406769"/>
              <a:ext cx="1634434" cy="648903"/>
            </a:xfrm>
            <a:custGeom>
              <a:avLst/>
              <a:gdLst>
                <a:gd name="connsiteX0" fmla="*/ 203219 w 1961681"/>
                <a:gd name="connsiteY0" fmla="*/ 7816 h 648903"/>
                <a:gd name="connsiteX1" fmla="*/ 242296 w 1961681"/>
                <a:gd name="connsiteY1" fmla="*/ 0 h 648903"/>
                <a:gd name="connsiteX2" fmla="*/ 851896 w 1961681"/>
                <a:gd name="connsiteY2" fmla="*/ 7816 h 648903"/>
                <a:gd name="connsiteX3" fmla="*/ 1852265 w 1961681"/>
                <a:gd name="connsiteY3" fmla="*/ 15631 h 648903"/>
                <a:gd name="connsiteX4" fmla="*/ 1899158 w 1961681"/>
                <a:gd name="connsiteY4" fmla="*/ 23446 h 648903"/>
                <a:gd name="connsiteX5" fmla="*/ 1953865 w 1961681"/>
                <a:gd name="connsiteY5" fmla="*/ 46893 h 648903"/>
                <a:gd name="connsiteX6" fmla="*/ 1961681 w 1961681"/>
                <a:gd name="connsiteY6" fmla="*/ 70339 h 648903"/>
                <a:gd name="connsiteX7" fmla="*/ 1938235 w 1961681"/>
                <a:gd name="connsiteY7" fmla="*/ 132862 h 648903"/>
                <a:gd name="connsiteX8" fmla="*/ 1930419 w 1961681"/>
                <a:gd name="connsiteY8" fmla="*/ 164123 h 648903"/>
                <a:gd name="connsiteX9" fmla="*/ 1914788 w 1961681"/>
                <a:gd name="connsiteY9" fmla="*/ 187569 h 648903"/>
                <a:gd name="connsiteX10" fmla="*/ 1906973 w 1961681"/>
                <a:gd name="connsiteY10" fmla="*/ 211016 h 648903"/>
                <a:gd name="connsiteX11" fmla="*/ 1938235 w 1961681"/>
                <a:gd name="connsiteY11" fmla="*/ 226646 h 648903"/>
                <a:gd name="connsiteX12" fmla="*/ 1922604 w 1961681"/>
                <a:gd name="connsiteY12" fmla="*/ 257908 h 648903"/>
                <a:gd name="connsiteX13" fmla="*/ 1867896 w 1961681"/>
                <a:gd name="connsiteY13" fmla="*/ 281354 h 648903"/>
                <a:gd name="connsiteX14" fmla="*/ 1891342 w 1961681"/>
                <a:gd name="connsiteY14" fmla="*/ 289169 h 648903"/>
                <a:gd name="connsiteX15" fmla="*/ 1922604 w 1961681"/>
                <a:gd name="connsiteY15" fmla="*/ 296985 h 648903"/>
                <a:gd name="connsiteX16" fmla="*/ 1930419 w 1961681"/>
                <a:gd name="connsiteY16" fmla="*/ 320431 h 648903"/>
                <a:gd name="connsiteX17" fmla="*/ 1914788 w 1961681"/>
                <a:gd name="connsiteY17" fmla="*/ 343877 h 648903"/>
                <a:gd name="connsiteX18" fmla="*/ 1906973 w 1961681"/>
                <a:gd name="connsiteY18" fmla="*/ 382954 h 648903"/>
                <a:gd name="connsiteX19" fmla="*/ 1875712 w 1961681"/>
                <a:gd name="connsiteY19" fmla="*/ 406400 h 648903"/>
                <a:gd name="connsiteX20" fmla="*/ 1852265 w 1961681"/>
                <a:gd name="connsiteY20" fmla="*/ 429846 h 648903"/>
                <a:gd name="connsiteX21" fmla="*/ 1789742 w 1961681"/>
                <a:gd name="connsiteY21" fmla="*/ 500185 h 648903"/>
                <a:gd name="connsiteX22" fmla="*/ 1797558 w 1961681"/>
                <a:gd name="connsiteY22" fmla="*/ 523631 h 648903"/>
                <a:gd name="connsiteX23" fmla="*/ 1821004 w 1961681"/>
                <a:gd name="connsiteY23" fmla="*/ 601785 h 648903"/>
                <a:gd name="connsiteX24" fmla="*/ 1813188 w 1961681"/>
                <a:gd name="connsiteY24" fmla="*/ 648677 h 648903"/>
                <a:gd name="connsiteX25" fmla="*/ 453312 w 1961681"/>
                <a:gd name="connsiteY25" fmla="*/ 617416 h 648903"/>
                <a:gd name="connsiteX26" fmla="*/ 320450 w 1961681"/>
                <a:gd name="connsiteY26" fmla="*/ 586154 h 648903"/>
                <a:gd name="connsiteX27" fmla="*/ 289188 w 1961681"/>
                <a:gd name="connsiteY27" fmla="*/ 578339 h 648903"/>
                <a:gd name="connsiteX28" fmla="*/ 195404 w 1961681"/>
                <a:gd name="connsiteY28" fmla="*/ 570523 h 648903"/>
                <a:gd name="connsiteX29" fmla="*/ 187588 w 1961681"/>
                <a:gd name="connsiteY29" fmla="*/ 547077 h 648903"/>
                <a:gd name="connsiteX30" fmla="*/ 234481 w 1961681"/>
                <a:gd name="connsiteY30" fmla="*/ 508000 h 648903"/>
                <a:gd name="connsiteX31" fmla="*/ 250112 w 1961681"/>
                <a:gd name="connsiteY31" fmla="*/ 484554 h 648903"/>
                <a:gd name="connsiteX32" fmla="*/ 218850 w 1961681"/>
                <a:gd name="connsiteY32" fmla="*/ 453293 h 648903"/>
                <a:gd name="connsiteX33" fmla="*/ 179773 w 1961681"/>
                <a:gd name="connsiteY33" fmla="*/ 437662 h 648903"/>
                <a:gd name="connsiteX34" fmla="*/ 109435 w 1961681"/>
                <a:gd name="connsiteY34" fmla="*/ 398585 h 648903"/>
                <a:gd name="connsiteX35" fmla="*/ 85988 w 1961681"/>
                <a:gd name="connsiteY35" fmla="*/ 375139 h 648903"/>
                <a:gd name="connsiteX36" fmla="*/ 46912 w 1961681"/>
                <a:gd name="connsiteY36" fmla="*/ 359508 h 648903"/>
                <a:gd name="connsiteX37" fmla="*/ 23465 w 1961681"/>
                <a:gd name="connsiteY37" fmla="*/ 343877 h 648903"/>
                <a:gd name="connsiteX38" fmla="*/ 7835 w 1961681"/>
                <a:gd name="connsiteY38" fmla="*/ 320431 h 648903"/>
                <a:gd name="connsiteX39" fmla="*/ 78173 w 1961681"/>
                <a:gd name="connsiteY39" fmla="*/ 281354 h 648903"/>
                <a:gd name="connsiteX40" fmla="*/ 109435 w 1961681"/>
                <a:gd name="connsiteY40" fmla="*/ 257908 h 648903"/>
                <a:gd name="connsiteX41" fmla="*/ 132881 w 1961681"/>
                <a:gd name="connsiteY41" fmla="*/ 211016 h 648903"/>
                <a:gd name="connsiteX42" fmla="*/ 109435 w 1961681"/>
                <a:gd name="connsiteY42" fmla="*/ 195385 h 648903"/>
                <a:gd name="connsiteX43" fmla="*/ 85988 w 1961681"/>
                <a:gd name="connsiteY43" fmla="*/ 148493 h 648903"/>
                <a:gd name="connsiteX44" fmla="*/ 132881 w 1961681"/>
                <a:gd name="connsiteY44" fmla="*/ 117231 h 648903"/>
                <a:gd name="connsiteX45" fmla="*/ 156327 w 1961681"/>
                <a:gd name="connsiteY45" fmla="*/ 109416 h 648903"/>
                <a:gd name="connsiteX46" fmla="*/ 164142 w 1961681"/>
                <a:gd name="connsiteY46" fmla="*/ 85969 h 648903"/>
                <a:gd name="connsiteX47" fmla="*/ 179773 w 1961681"/>
                <a:gd name="connsiteY47" fmla="*/ 62523 h 648903"/>
                <a:gd name="connsiteX48" fmla="*/ 218850 w 1961681"/>
                <a:gd name="connsiteY48" fmla="*/ 7816 h 648903"/>
                <a:gd name="connsiteX49" fmla="*/ 203219 w 1961681"/>
                <a:gd name="connsiteY49" fmla="*/ 7816 h 648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961681" h="648903">
                  <a:moveTo>
                    <a:pt x="203219" y="7816"/>
                  </a:moveTo>
                  <a:cubicBezTo>
                    <a:pt x="207127" y="6513"/>
                    <a:pt x="229012" y="0"/>
                    <a:pt x="242296" y="0"/>
                  </a:cubicBezTo>
                  <a:cubicBezTo>
                    <a:pt x="445513" y="0"/>
                    <a:pt x="648689" y="5843"/>
                    <a:pt x="851896" y="7816"/>
                  </a:cubicBezTo>
                  <a:lnTo>
                    <a:pt x="1852265" y="15631"/>
                  </a:lnTo>
                  <a:cubicBezTo>
                    <a:pt x="1867896" y="18236"/>
                    <a:pt x="1883689" y="20008"/>
                    <a:pt x="1899158" y="23446"/>
                  </a:cubicBezTo>
                  <a:cubicBezTo>
                    <a:pt x="1919854" y="28045"/>
                    <a:pt x="1934754" y="37337"/>
                    <a:pt x="1953865" y="46893"/>
                  </a:cubicBezTo>
                  <a:cubicBezTo>
                    <a:pt x="1956470" y="54708"/>
                    <a:pt x="1961681" y="62101"/>
                    <a:pt x="1961681" y="70339"/>
                  </a:cubicBezTo>
                  <a:cubicBezTo>
                    <a:pt x="1961681" y="104138"/>
                    <a:pt x="1954404" y="108607"/>
                    <a:pt x="1938235" y="132862"/>
                  </a:cubicBezTo>
                  <a:cubicBezTo>
                    <a:pt x="1935630" y="143282"/>
                    <a:pt x="1934650" y="154250"/>
                    <a:pt x="1930419" y="164123"/>
                  </a:cubicBezTo>
                  <a:cubicBezTo>
                    <a:pt x="1926719" y="172756"/>
                    <a:pt x="1918989" y="179168"/>
                    <a:pt x="1914788" y="187569"/>
                  </a:cubicBezTo>
                  <a:cubicBezTo>
                    <a:pt x="1911104" y="194938"/>
                    <a:pt x="1909578" y="203200"/>
                    <a:pt x="1906973" y="211016"/>
                  </a:cubicBezTo>
                  <a:cubicBezTo>
                    <a:pt x="1917394" y="216226"/>
                    <a:pt x="1934551" y="215593"/>
                    <a:pt x="1938235" y="226646"/>
                  </a:cubicBezTo>
                  <a:cubicBezTo>
                    <a:pt x="1941919" y="237699"/>
                    <a:pt x="1930063" y="248958"/>
                    <a:pt x="1922604" y="257908"/>
                  </a:cubicBezTo>
                  <a:cubicBezTo>
                    <a:pt x="1908400" y="274953"/>
                    <a:pt x="1887481" y="276458"/>
                    <a:pt x="1867896" y="281354"/>
                  </a:cubicBezTo>
                  <a:cubicBezTo>
                    <a:pt x="1875711" y="283959"/>
                    <a:pt x="1883421" y="286906"/>
                    <a:pt x="1891342" y="289169"/>
                  </a:cubicBezTo>
                  <a:cubicBezTo>
                    <a:pt x="1901670" y="292120"/>
                    <a:pt x="1914216" y="290275"/>
                    <a:pt x="1922604" y="296985"/>
                  </a:cubicBezTo>
                  <a:cubicBezTo>
                    <a:pt x="1929037" y="302131"/>
                    <a:pt x="1927814" y="312616"/>
                    <a:pt x="1930419" y="320431"/>
                  </a:cubicBezTo>
                  <a:cubicBezTo>
                    <a:pt x="1925209" y="328246"/>
                    <a:pt x="1918086" y="335082"/>
                    <a:pt x="1914788" y="343877"/>
                  </a:cubicBezTo>
                  <a:cubicBezTo>
                    <a:pt x="1910124" y="356315"/>
                    <a:pt x="1914013" y="371689"/>
                    <a:pt x="1906973" y="382954"/>
                  </a:cubicBezTo>
                  <a:cubicBezTo>
                    <a:pt x="1900070" y="394000"/>
                    <a:pt x="1885602" y="397923"/>
                    <a:pt x="1875712" y="406400"/>
                  </a:cubicBezTo>
                  <a:cubicBezTo>
                    <a:pt x="1867320" y="413593"/>
                    <a:pt x="1860081" y="422031"/>
                    <a:pt x="1852265" y="429846"/>
                  </a:cubicBezTo>
                  <a:cubicBezTo>
                    <a:pt x="1812194" y="570104"/>
                    <a:pt x="1871929" y="417998"/>
                    <a:pt x="1789742" y="500185"/>
                  </a:cubicBezTo>
                  <a:cubicBezTo>
                    <a:pt x="1783917" y="506010"/>
                    <a:pt x="1795295" y="515710"/>
                    <a:pt x="1797558" y="523631"/>
                  </a:cubicBezTo>
                  <a:cubicBezTo>
                    <a:pt x="1821186" y="606327"/>
                    <a:pt x="1783850" y="490326"/>
                    <a:pt x="1821004" y="601785"/>
                  </a:cubicBezTo>
                  <a:cubicBezTo>
                    <a:pt x="1818399" y="617416"/>
                    <a:pt x="1829021" y="648031"/>
                    <a:pt x="1813188" y="648677"/>
                  </a:cubicBezTo>
                  <a:cubicBezTo>
                    <a:pt x="1736336" y="651814"/>
                    <a:pt x="607642" y="621424"/>
                    <a:pt x="453312" y="617416"/>
                  </a:cubicBezTo>
                  <a:lnTo>
                    <a:pt x="320450" y="586154"/>
                  </a:lnTo>
                  <a:cubicBezTo>
                    <a:pt x="310001" y="583666"/>
                    <a:pt x="299892" y="579231"/>
                    <a:pt x="289188" y="578339"/>
                  </a:cubicBezTo>
                  <a:lnTo>
                    <a:pt x="195404" y="570523"/>
                  </a:lnTo>
                  <a:cubicBezTo>
                    <a:pt x="192799" y="562708"/>
                    <a:pt x="186234" y="555203"/>
                    <a:pt x="187588" y="547077"/>
                  </a:cubicBezTo>
                  <a:cubicBezTo>
                    <a:pt x="191605" y="522976"/>
                    <a:pt x="217240" y="516621"/>
                    <a:pt x="234481" y="508000"/>
                  </a:cubicBezTo>
                  <a:cubicBezTo>
                    <a:pt x="239691" y="500185"/>
                    <a:pt x="248568" y="493819"/>
                    <a:pt x="250112" y="484554"/>
                  </a:cubicBezTo>
                  <a:cubicBezTo>
                    <a:pt x="254607" y="457583"/>
                    <a:pt x="235195" y="459422"/>
                    <a:pt x="218850" y="453293"/>
                  </a:cubicBezTo>
                  <a:cubicBezTo>
                    <a:pt x="205714" y="448367"/>
                    <a:pt x="192799" y="442872"/>
                    <a:pt x="179773" y="437662"/>
                  </a:cubicBezTo>
                  <a:cubicBezTo>
                    <a:pt x="125433" y="383322"/>
                    <a:pt x="195499" y="446398"/>
                    <a:pt x="109435" y="398585"/>
                  </a:cubicBezTo>
                  <a:cubicBezTo>
                    <a:pt x="99773" y="393217"/>
                    <a:pt x="95361" y="380997"/>
                    <a:pt x="85988" y="375139"/>
                  </a:cubicBezTo>
                  <a:cubicBezTo>
                    <a:pt x="74092" y="367704"/>
                    <a:pt x="59460" y="365782"/>
                    <a:pt x="46912" y="359508"/>
                  </a:cubicBezTo>
                  <a:cubicBezTo>
                    <a:pt x="38510" y="355307"/>
                    <a:pt x="31281" y="349087"/>
                    <a:pt x="23465" y="343877"/>
                  </a:cubicBezTo>
                  <a:cubicBezTo>
                    <a:pt x="18255" y="336062"/>
                    <a:pt x="12036" y="328832"/>
                    <a:pt x="7835" y="320431"/>
                  </a:cubicBezTo>
                  <a:cubicBezTo>
                    <a:pt x="-15753" y="273255"/>
                    <a:pt x="15708" y="293847"/>
                    <a:pt x="78173" y="281354"/>
                  </a:cubicBezTo>
                  <a:cubicBezTo>
                    <a:pt x="88594" y="273539"/>
                    <a:pt x="100224" y="267119"/>
                    <a:pt x="109435" y="257908"/>
                  </a:cubicBezTo>
                  <a:cubicBezTo>
                    <a:pt x="124583" y="242760"/>
                    <a:pt x="126525" y="230083"/>
                    <a:pt x="132881" y="211016"/>
                  </a:cubicBezTo>
                  <a:cubicBezTo>
                    <a:pt x="125066" y="205806"/>
                    <a:pt x="116077" y="202027"/>
                    <a:pt x="109435" y="195385"/>
                  </a:cubicBezTo>
                  <a:cubicBezTo>
                    <a:pt x="94285" y="180235"/>
                    <a:pt x="92345" y="167562"/>
                    <a:pt x="85988" y="148493"/>
                  </a:cubicBezTo>
                  <a:cubicBezTo>
                    <a:pt x="101619" y="138072"/>
                    <a:pt x="116459" y="126354"/>
                    <a:pt x="132881" y="117231"/>
                  </a:cubicBezTo>
                  <a:cubicBezTo>
                    <a:pt x="140082" y="113230"/>
                    <a:pt x="150502" y="115241"/>
                    <a:pt x="156327" y="109416"/>
                  </a:cubicBezTo>
                  <a:cubicBezTo>
                    <a:pt x="162152" y="103591"/>
                    <a:pt x="160458" y="93338"/>
                    <a:pt x="164142" y="85969"/>
                  </a:cubicBezTo>
                  <a:cubicBezTo>
                    <a:pt x="168343" y="77568"/>
                    <a:pt x="174563" y="70338"/>
                    <a:pt x="179773" y="62523"/>
                  </a:cubicBezTo>
                  <a:cubicBezTo>
                    <a:pt x="189297" y="24424"/>
                    <a:pt x="180753" y="30674"/>
                    <a:pt x="218850" y="7816"/>
                  </a:cubicBezTo>
                  <a:cubicBezTo>
                    <a:pt x="221084" y="6476"/>
                    <a:pt x="199311" y="9119"/>
                    <a:pt x="203219" y="7816"/>
                  </a:cubicBezTo>
                  <a:close/>
                </a:path>
              </a:pathLst>
            </a:custGeom>
            <a:solidFill>
              <a:srgbClr val="FFFFDB">
                <a:alpha val="75000"/>
              </a:srgbClr>
            </a:solidFill>
            <a:ln>
              <a:noFill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81000" marR="0" lvl="0" indent="-381000" defTabSz="914400" eaLnBrk="1" fontAlgn="auto" latinLnBrk="0" hangingPunct="1">
                <a:lnSpc>
                  <a:spcPct val="85000"/>
                </a:lnSpc>
                <a:spcBef>
                  <a:spcPct val="50000"/>
                </a:spcBef>
                <a:spcAft>
                  <a:spcPts val="0"/>
                </a:spcAft>
                <a:buClrTx/>
                <a:buSzPct val="120000"/>
                <a:buFontTx/>
                <a:buBlip>
                  <a:blip r:embed="rId6"/>
                </a:buBlip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487B11D-3AC4-F7BC-F46C-A4B4AEC0343B}"/>
                </a:ext>
              </a:extLst>
            </p:cNvPr>
            <p:cNvSpPr txBox="1"/>
            <p:nvPr/>
          </p:nvSpPr>
          <p:spPr>
            <a:xfrm>
              <a:off x="431653" y="1420045"/>
              <a:ext cx="1668691" cy="615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64017" eaLnBrk="1" hangingPunct="1">
                <a:defRPr/>
              </a:pPr>
              <a:r>
                <a:rPr lang="ru-RU" sz="1701" b="0" dirty="0">
                  <a:ln w="0"/>
                  <a:solidFill>
                    <a:srgbClr val="0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latin typeface="Arial" charset="0"/>
                  <a:cs typeface="Arial" charset="0"/>
                </a:rPr>
                <a:t>Напоминания и оповещения</a:t>
              </a:r>
              <a:endParaRPr lang="ru-RU" sz="1890" b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6388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2272">
        <p15:prstTrans prst="pageCurlDouble"/>
      </p:transition>
    </mc:Choice>
    <mc:Fallback xmlns="">
      <p:transition spd="slow" advTm="2227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707F0A4-BA1C-90C4-D3D9-4407B845F38B}"/>
              </a:ext>
            </a:extLst>
          </p:cNvPr>
          <p:cNvSpPr txBox="1">
            <a:spLocks/>
          </p:cNvSpPr>
          <p:nvPr/>
        </p:nvSpPr>
        <p:spPr>
          <a:xfrm>
            <a:off x="3084357" y="143743"/>
            <a:ext cx="5328592" cy="623292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altLang="ru-RU" sz="2000" dirty="0">
                <a:cs typeface="Arial" panose="020B0604020202020204" pitchFamily="34" charset="0"/>
              </a:rPr>
              <a:t>Взаиморасчеты по заказам, состояние документа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F827A429-05B3-5625-ED2A-686D9D7144AA}"/>
              </a:ext>
            </a:extLst>
          </p:cNvPr>
          <p:cNvSpPr/>
          <p:nvPr/>
        </p:nvSpPr>
        <p:spPr>
          <a:xfrm>
            <a:off x="3084356" y="87050"/>
            <a:ext cx="5328592" cy="5669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DB1346D1-6374-0AB6-7149-0618C2FEA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914" y="39441"/>
            <a:ext cx="159058" cy="15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 descr="Изображение выглядит как текст, снимок экрана, Шрифт, число&#10;&#10;Автоматически созданное описание">
            <a:extLst>
              <a:ext uri="{FF2B5EF4-FFF2-40B4-BE49-F238E27FC236}">
                <a16:creationId xmlns:a16="http://schemas.microsoft.com/office/drawing/2014/main" id="{3C315659-F7C3-A508-1375-134ADDFDD3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20" y="1155785"/>
            <a:ext cx="11160844" cy="493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5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9518">
        <p15:prstTrans prst="pageCurlDouble"/>
      </p:transition>
    </mc:Choice>
    <mc:Fallback xmlns="">
      <p:transition spd="slow" advTm="951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707F0A4-BA1C-90C4-D3D9-4407B845F38B}"/>
              </a:ext>
            </a:extLst>
          </p:cNvPr>
          <p:cNvSpPr txBox="1">
            <a:spLocks/>
          </p:cNvSpPr>
          <p:nvPr/>
        </p:nvSpPr>
        <p:spPr>
          <a:xfrm>
            <a:off x="3084357" y="143743"/>
            <a:ext cx="5328592" cy="623292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altLang="ru-RU" sz="2000" dirty="0">
                <a:cs typeface="Arial" panose="020B0604020202020204" pitchFamily="34" charset="0"/>
              </a:rPr>
              <a:t>Подтверждение объёма закупок. Инструмент коммуникации ЦФО и Закупочной службы.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F827A429-05B3-5625-ED2A-686D9D7144AA}"/>
              </a:ext>
            </a:extLst>
          </p:cNvPr>
          <p:cNvSpPr/>
          <p:nvPr/>
        </p:nvSpPr>
        <p:spPr>
          <a:xfrm>
            <a:off x="3084356" y="87050"/>
            <a:ext cx="5328592" cy="5669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DB1346D1-6374-0AB6-7149-0618C2FEA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914" y="39441"/>
            <a:ext cx="159058" cy="15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52F7321E-F926-4A99-EDE5-409A611CD0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8035"/>
          <a:stretch/>
        </p:blipFill>
        <p:spPr>
          <a:xfrm>
            <a:off x="2880943" y="3349887"/>
            <a:ext cx="8639941" cy="3130560"/>
          </a:xfrm>
          <a:prstGeom prst="rect">
            <a:avLst/>
          </a:prstGeom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54BC38D1-BCB7-44D2-AAD9-96960EEAFD30}"/>
              </a:ext>
            </a:extLst>
          </p:cNvPr>
          <p:cNvGrpSpPr/>
          <p:nvPr/>
        </p:nvGrpSpPr>
        <p:grpSpPr>
          <a:xfrm>
            <a:off x="359644" y="907470"/>
            <a:ext cx="3438476" cy="2310538"/>
            <a:chOff x="488145" y="1223863"/>
            <a:chExt cx="4696829" cy="2952328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10F7D0CA-6C5D-7FDD-0583-F42AB43BA91E}"/>
                </a:ext>
              </a:extLst>
            </p:cNvPr>
            <p:cNvSpPr/>
            <p:nvPr/>
          </p:nvSpPr>
          <p:spPr>
            <a:xfrm>
              <a:off x="488145" y="2339987"/>
              <a:ext cx="1955656" cy="720080"/>
            </a:xfrm>
            <a:prstGeom prst="rect">
              <a:avLst/>
            </a:prstGeom>
            <a:gradFill rotWithShape="1">
              <a:gsLst>
                <a:gs pos="0">
                  <a:srgbClr val="BBE0E3">
                    <a:satMod val="103000"/>
                    <a:lumMod val="102000"/>
                    <a:tint val="94000"/>
                  </a:srgbClr>
                </a:gs>
                <a:gs pos="50000">
                  <a:srgbClr val="BBE0E3">
                    <a:satMod val="110000"/>
                    <a:lumMod val="100000"/>
                    <a:shade val="100000"/>
                  </a:srgbClr>
                </a:gs>
                <a:gs pos="100000">
                  <a:srgbClr val="BBE0E3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86401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 dirty="0">
                  <a:ln w="0"/>
                  <a:solidFill>
                    <a:srgbClr val="0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+mj-lt"/>
                </a:rPr>
                <a:t>Заказы поставщикам</a:t>
              </a: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E9E07B74-4719-1FC0-BB07-F8467CCDD2CE}"/>
                </a:ext>
              </a:extLst>
            </p:cNvPr>
            <p:cNvSpPr/>
            <p:nvPr/>
          </p:nvSpPr>
          <p:spPr>
            <a:xfrm>
              <a:off x="488145" y="1223863"/>
              <a:ext cx="1955656" cy="720080"/>
            </a:xfrm>
            <a:prstGeom prst="rect">
              <a:avLst/>
            </a:prstGeom>
            <a:gradFill rotWithShape="1">
              <a:gsLst>
                <a:gs pos="0">
                  <a:srgbClr val="BBE0E3">
                    <a:satMod val="103000"/>
                    <a:lumMod val="102000"/>
                    <a:tint val="94000"/>
                  </a:srgbClr>
                </a:gs>
                <a:gs pos="50000">
                  <a:srgbClr val="BBE0E3">
                    <a:satMod val="110000"/>
                    <a:lumMod val="100000"/>
                    <a:shade val="100000"/>
                  </a:srgbClr>
                </a:gs>
                <a:gs pos="100000">
                  <a:srgbClr val="BBE0E3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86401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 dirty="0">
                  <a:ln w="0"/>
                  <a:solidFill>
                    <a:srgbClr val="0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+mj-lt"/>
                </a:rPr>
                <a:t>Договоры</a:t>
              </a:r>
              <a:br>
                <a:rPr kumimoji="0" lang="ru-RU" sz="1200" b="0" i="0" u="none" strike="noStrike" kern="0" cap="none" spc="0" normalizeH="0" baseline="0" noProof="0" dirty="0">
                  <a:ln w="0"/>
                  <a:solidFill>
                    <a:srgbClr val="0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+mj-lt"/>
                </a:rPr>
              </a:br>
              <a:r>
                <a:rPr kumimoji="0" lang="ru-RU" sz="1200" b="0" i="0" u="none" strike="noStrike" kern="0" cap="none" spc="0" normalizeH="0" baseline="0" noProof="0" dirty="0">
                  <a:ln w="0"/>
                  <a:solidFill>
                    <a:srgbClr val="0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+mj-lt"/>
                </a:rPr>
                <a:t>(график поставок)</a:t>
              </a:r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5BB7CBD3-0F86-0508-84AB-33166F89C14B}"/>
                </a:ext>
              </a:extLst>
            </p:cNvPr>
            <p:cNvSpPr/>
            <p:nvPr/>
          </p:nvSpPr>
          <p:spPr>
            <a:xfrm>
              <a:off x="2880718" y="1223863"/>
              <a:ext cx="2304256" cy="720080"/>
            </a:xfrm>
            <a:prstGeom prst="rect">
              <a:avLst/>
            </a:prstGeom>
            <a:gradFill rotWithShape="1">
              <a:gsLst>
                <a:gs pos="0">
                  <a:srgbClr val="BBE0E3">
                    <a:satMod val="103000"/>
                    <a:lumMod val="102000"/>
                    <a:tint val="94000"/>
                  </a:srgbClr>
                </a:gs>
                <a:gs pos="50000">
                  <a:srgbClr val="BBE0E3">
                    <a:satMod val="110000"/>
                    <a:lumMod val="100000"/>
                    <a:shade val="100000"/>
                  </a:srgbClr>
                </a:gs>
                <a:gs pos="100000">
                  <a:srgbClr val="BBE0E3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86401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 dirty="0">
                  <a:ln w="0"/>
                  <a:solidFill>
                    <a:srgbClr val="0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+mj-lt"/>
                </a:rPr>
                <a:t>Товарные категории требующие контроля</a:t>
              </a:r>
            </a:p>
          </p:txBody>
        </p:sp>
        <p:cxnSp>
          <p:nvCxnSpPr>
            <p:cNvPr id="11" name="Прямая со стрелкой 10">
              <a:extLst>
                <a:ext uri="{FF2B5EF4-FFF2-40B4-BE49-F238E27FC236}">
                  <a16:creationId xmlns:a16="http://schemas.microsoft.com/office/drawing/2014/main" id="{7FD0242C-5BA7-606E-9495-3C0A3C5D44CD}"/>
                </a:ext>
              </a:extLst>
            </p:cNvPr>
            <p:cNvCxnSpPr>
              <a:stCxn id="8" idx="2"/>
              <a:endCxn id="13" idx="0"/>
            </p:cNvCxnSpPr>
            <p:nvPr/>
          </p:nvCxnSpPr>
          <p:spPr>
            <a:xfrm>
              <a:off x="1465973" y="3060067"/>
              <a:ext cx="0" cy="396044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arrow"/>
            </a:ln>
            <a:effectLst/>
          </p:spPr>
        </p:cxnSp>
        <p:cxnSp>
          <p:nvCxnSpPr>
            <p:cNvPr id="12" name="Прямая со стрелкой 10">
              <a:extLst>
                <a:ext uri="{FF2B5EF4-FFF2-40B4-BE49-F238E27FC236}">
                  <a16:creationId xmlns:a16="http://schemas.microsoft.com/office/drawing/2014/main" id="{0A3A81C3-BD9E-F5D0-C78F-0CEA0382EFAE}"/>
                </a:ext>
              </a:extLst>
            </p:cNvPr>
            <p:cNvCxnSpPr>
              <a:stCxn id="9" idx="2"/>
              <a:endCxn id="8" idx="0"/>
            </p:cNvCxnSpPr>
            <p:nvPr/>
          </p:nvCxnSpPr>
          <p:spPr>
            <a:xfrm>
              <a:off x="1465973" y="1943943"/>
              <a:ext cx="0" cy="396044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arrow"/>
            </a:ln>
            <a:effectLst/>
          </p:spPr>
        </p:cxn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FC5800DE-51A3-B96F-3801-8B57E2A65BC2}"/>
                </a:ext>
              </a:extLst>
            </p:cNvPr>
            <p:cNvSpPr/>
            <p:nvPr/>
          </p:nvSpPr>
          <p:spPr>
            <a:xfrm>
              <a:off x="488145" y="3456111"/>
              <a:ext cx="1955656" cy="720080"/>
            </a:xfrm>
            <a:prstGeom prst="rect">
              <a:avLst/>
            </a:prstGeom>
            <a:gradFill rotWithShape="1">
              <a:gsLst>
                <a:gs pos="0">
                  <a:srgbClr val="BBE0E3">
                    <a:satMod val="103000"/>
                    <a:lumMod val="102000"/>
                    <a:tint val="94000"/>
                  </a:srgbClr>
                </a:gs>
                <a:gs pos="50000">
                  <a:srgbClr val="BBE0E3">
                    <a:satMod val="110000"/>
                    <a:lumMod val="100000"/>
                    <a:shade val="100000"/>
                  </a:srgbClr>
                </a:gs>
                <a:gs pos="100000">
                  <a:srgbClr val="BBE0E3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86401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 dirty="0">
                  <a:ln w="0"/>
                  <a:solidFill>
                    <a:srgbClr val="0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+mj-lt"/>
                </a:rPr>
                <a:t>Контроль объема заказа</a:t>
              </a:r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A408EFB5-7AD0-9186-EEAA-981898B40B27}"/>
                </a:ext>
              </a:extLst>
            </p:cNvPr>
            <p:cNvSpPr/>
            <p:nvPr/>
          </p:nvSpPr>
          <p:spPr>
            <a:xfrm>
              <a:off x="2880717" y="2339986"/>
              <a:ext cx="2304257" cy="720000"/>
            </a:xfrm>
            <a:prstGeom prst="rect">
              <a:avLst/>
            </a:prstGeom>
            <a:gradFill rotWithShape="1">
              <a:gsLst>
                <a:gs pos="0">
                  <a:srgbClr val="BBE0E3">
                    <a:satMod val="103000"/>
                    <a:lumMod val="102000"/>
                    <a:tint val="94000"/>
                  </a:srgbClr>
                </a:gs>
                <a:gs pos="50000">
                  <a:srgbClr val="BBE0E3">
                    <a:satMod val="110000"/>
                    <a:lumMod val="100000"/>
                    <a:shade val="100000"/>
                  </a:srgbClr>
                </a:gs>
                <a:gs pos="100000">
                  <a:srgbClr val="BBE0E3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86401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 dirty="0">
                  <a:ln w="0"/>
                  <a:solidFill>
                    <a:srgbClr val="0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+mj-lt"/>
                </a:rPr>
                <a:t>Подтверждение объема заказа</a:t>
              </a:r>
            </a:p>
          </p:txBody>
        </p:sp>
        <p:cxnSp>
          <p:nvCxnSpPr>
            <p:cNvPr id="15" name="Прямая со стрелкой 10">
              <a:extLst>
                <a:ext uri="{FF2B5EF4-FFF2-40B4-BE49-F238E27FC236}">
                  <a16:creationId xmlns:a16="http://schemas.microsoft.com/office/drawing/2014/main" id="{BDCD3D37-F281-BED7-F75C-85F5FC0D8076}"/>
                </a:ext>
              </a:extLst>
            </p:cNvPr>
            <p:cNvCxnSpPr>
              <a:stCxn id="10" idx="2"/>
              <a:endCxn id="14" idx="0"/>
            </p:cNvCxnSpPr>
            <p:nvPr/>
          </p:nvCxnSpPr>
          <p:spPr>
            <a:xfrm>
              <a:off x="4032846" y="1943943"/>
              <a:ext cx="0" cy="396043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arrow"/>
            </a:ln>
            <a:effectLst/>
          </p:spPr>
        </p:cxnSp>
        <p:cxnSp>
          <p:nvCxnSpPr>
            <p:cNvPr id="16" name="Прямая со стрелкой 10">
              <a:extLst>
                <a:ext uri="{FF2B5EF4-FFF2-40B4-BE49-F238E27FC236}">
                  <a16:creationId xmlns:a16="http://schemas.microsoft.com/office/drawing/2014/main" id="{01A9153E-349B-BC46-5ACD-DDC68EE6628C}"/>
                </a:ext>
              </a:extLst>
            </p:cNvPr>
            <p:cNvCxnSpPr>
              <a:stCxn id="14" idx="1"/>
              <a:endCxn id="8" idx="3"/>
            </p:cNvCxnSpPr>
            <p:nvPr/>
          </p:nvCxnSpPr>
          <p:spPr>
            <a:xfrm flipH="1">
              <a:off x="2443801" y="2699986"/>
              <a:ext cx="436916" cy="41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arrow"/>
            </a:ln>
            <a:effectLst/>
          </p:spPr>
        </p:cxnSp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5D5019C7-D3FC-CF0A-AACB-E65BD33DDFB4}"/>
              </a:ext>
            </a:extLst>
          </p:cNvPr>
          <p:cNvGrpSpPr/>
          <p:nvPr/>
        </p:nvGrpSpPr>
        <p:grpSpPr>
          <a:xfrm>
            <a:off x="4048957" y="890971"/>
            <a:ext cx="5023655" cy="2000548"/>
            <a:chOff x="4048957" y="890971"/>
            <a:chExt cx="5023655" cy="2000548"/>
          </a:xfrm>
        </p:grpSpPr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84B5CFDE-4740-CF7D-F914-BF90107FCE04}"/>
                </a:ext>
              </a:extLst>
            </p:cNvPr>
            <p:cNvSpPr/>
            <p:nvPr/>
          </p:nvSpPr>
          <p:spPr>
            <a:xfrm>
              <a:off x="4048957" y="907470"/>
              <a:ext cx="2255098" cy="310014"/>
            </a:xfrm>
            <a:prstGeom prst="rect">
              <a:avLst/>
            </a:prstGeom>
            <a:solidFill>
              <a:srgbClr val="4290C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9691BAB-1DCC-5B38-2D7B-64D734F4C9CF}"/>
                </a:ext>
              </a:extLst>
            </p:cNvPr>
            <p:cNvSpPr txBox="1"/>
            <p:nvPr/>
          </p:nvSpPr>
          <p:spPr>
            <a:xfrm>
              <a:off x="4117979" y="890971"/>
              <a:ext cx="4954633" cy="2000548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Примеры применения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v"/>
                <a:tabLst/>
                <a:defRPr/>
              </a:pPr>
              <a:r>
                <a:rPr kumimoji="0" lang="ru-RU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Дефицит денежных средств. ЦФО ограничивают суммой на которую нужно подобрать заказы поставщику. 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endPara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v"/>
                <a:tabLst/>
                <a:defRPr/>
              </a:pPr>
              <a:r>
                <a:rPr kumimoji="0" lang="ru-RU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Требуется уточнение от ЦФО по объему заказа позиций с нестабильным спросом.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endPara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v"/>
                <a:tabLst/>
                <a:defRPr/>
              </a:pPr>
              <a:r>
                <a:rPr kumimoji="0" lang="ru-RU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План график договора введен до товарных категорий. ЦФО уточняет номенклатуру заказа.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E3E2DB31-9C69-70B9-8E9A-FDE410C2007E}"/>
              </a:ext>
            </a:extLst>
          </p:cNvPr>
          <p:cNvCxnSpPr>
            <a:cxnSpLocks/>
          </p:cNvCxnSpPr>
          <p:nvPr/>
        </p:nvCxnSpPr>
        <p:spPr>
          <a:xfrm>
            <a:off x="2591892" y="3168079"/>
            <a:ext cx="8936547" cy="0"/>
          </a:xfrm>
          <a:prstGeom prst="line">
            <a:avLst/>
          </a:prstGeom>
          <a:ln w="28575">
            <a:solidFill>
              <a:srgbClr val="B5DF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37B8C43F-BF9E-480B-4E6B-18A7EE60C9DC}"/>
              </a:ext>
            </a:extLst>
          </p:cNvPr>
          <p:cNvCxnSpPr>
            <a:cxnSpLocks/>
          </p:cNvCxnSpPr>
          <p:nvPr/>
        </p:nvCxnSpPr>
        <p:spPr>
          <a:xfrm>
            <a:off x="2823818" y="2947176"/>
            <a:ext cx="0" cy="3525048"/>
          </a:xfrm>
          <a:prstGeom prst="line">
            <a:avLst/>
          </a:prstGeom>
          <a:ln w="28575">
            <a:solidFill>
              <a:srgbClr val="B2DB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89D997A1-F193-D72D-EA4D-3B268EEE8E6D}"/>
              </a:ext>
            </a:extLst>
          </p:cNvPr>
          <p:cNvGrpSpPr/>
          <p:nvPr/>
        </p:nvGrpSpPr>
        <p:grpSpPr>
          <a:xfrm>
            <a:off x="255383" y="3843170"/>
            <a:ext cx="2301711" cy="2031325"/>
            <a:chOff x="255383" y="3843170"/>
            <a:chExt cx="2301711" cy="2031325"/>
          </a:xfrm>
        </p:grpSpPr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F82C6729-FAE2-8CC9-3D49-9F847C3D04AE}"/>
                </a:ext>
              </a:extLst>
            </p:cNvPr>
            <p:cNvSpPr/>
            <p:nvPr/>
          </p:nvSpPr>
          <p:spPr>
            <a:xfrm>
              <a:off x="255383" y="3876386"/>
              <a:ext cx="1904461" cy="310014"/>
            </a:xfrm>
            <a:prstGeom prst="rect">
              <a:avLst/>
            </a:prstGeom>
            <a:solidFill>
              <a:srgbClr val="4290C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E585A8E-6F04-C914-75C3-83A3409A69CB}"/>
                </a:ext>
              </a:extLst>
            </p:cNvPr>
            <p:cNvSpPr txBox="1"/>
            <p:nvPr/>
          </p:nvSpPr>
          <p:spPr>
            <a:xfrm>
              <a:off x="324847" y="3843170"/>
              <a:ext cx="2232247" cy="2031325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50000"/>
              </a:schemeClr>
            </a:solidFill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0" kern="0" dirty="0">
                  <a:solidFill>
                    <a:prstClr val="black"/>
                  </a:solidFill>
                  <a:latin typeface="Calibri Light" panose="020F0302020204030204"/>
                </a:rPr>
                <a:t>Что контролируем?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800" b="0" kern="0" dirty="0">
                <a:solidFill>
                  <a:prstClr val="black"/>
                </a:solidFill>
                <a:latin typeface="Calibri Light" panose="020F0302020204030204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0" kern="0" dirty="0">
                  <a:solidFill>
                    <a:prstClr val="black"/>
                  </a:solidFill>
                  <a:latin typeface="+mj-lt"/>
                </a:rPr>
                <a:t>Позиции с нестабильным спросом;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b="0" kern="0" dirty="0">
                <a:solidFill>
                  <a:prstClr val="black"/>
                </a:solidFill>
                <a:latin typeface="+mj-lt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0" kern="0" dirty="0">
                  <a:solidFill>
                    <a:prstClr val="black"/>
                  </a:solidFill>
                  <a:latin typeface="+mj-lt"/>
                </a:rPr>
                <a:t>Дорогие номенклатурные позиции;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b="0" kern="0" dirty="0">
                <a:solidFill>
                  <a:prstClr val="black"/>
                </a:solidFill>
                <a:latin typeface="+mj-lt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0" kern="0" dirty="0">
                  <a:solidFill>
                    <a:prstClr val="black"/>
                  </a:solidFill>
                  <a:latin typeface="+mj-lt"/>
                </a:rPr>
                <a:t>Товарные категории.</a:t>
              </a:r>
              <a:endParaRPr lang="en-US" sz="1400" b="0" kern="0" dirty="0">
                <a:solidFill>
                  <a:prstClr val="black"/>
                </a:solidFill>
                <a:latin typeface="+mj-lt"/>
              </a:endParaRPr>
            </a:p>
          </p:txBody>
        </p:sp>
      </p:grpSp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684" y="5472911"/>
            <a:ext cx="864096" cy="803168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FB11D069-E2D2-E72D-70D2-F5FB3E05DE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610" y="4341586"/>
            <a:ext cx="10800000" cy="210501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0511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71756">
        <p15:prstTrans prst="pageCurlDouble"/>
      </p:transition>
    </mc:Choice>
    <mc:Fallback xmlns="">
      <p:transition spd="slow" advTm="7175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" dur="indefinite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707F0A4-BA1C-90C4-D3D9-4407B845F38B}"/>
              </a:ext>
            </a:extLst>
          </p:cNvPr>
          <p:cNvSpPr txBox="1">
            <a:spLocks/>
          </p:cNvSpPr>
          <p:nvPr/>
        </p:nvSpPr>
        <p:spPr>
          <a:xfrm>
            <a:off x="3084357" y="143743"/>
            <a:ext cx="5328592" cy="623292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altLang="ru-RU" sz="2000" dirty="0">
                <a:cs typeface="Arial" panose="020B0604020202020204" pitchFamily="34" charset="0"/>
              </a:rPr>
              <a:t>Оценка поставщиков по интегральным критериям с различной глубиной анализа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F827A429-05B3-5625-ED2A-686D9D7144AA}"/>
              </a:ext>
            </a:extLst>
          </p:cNvPr>
          <p:cNvSpPr/>
          <p:nvPr/>
        </p:nvSpPr>
        <p:spPr>
          <a:xfrm>
            <a:off x="3084356" y="87050"/>
            <a:ext cx="5328592" cy="5669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DB1346D1-6374-0AB6-7149-0618C2FEA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914" y="39441"/>
            <a:ext cx="159058" cy="15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AA355A5C-E262-B5FE-4328-273FFD43B04D}"/>
              </a:ext>
            </a:extLst>
          </p:cNvPr>
          <p:cNvSpPr/>
          <p:nvPr/>
        </p:nvSpPr>
        <p:spPr bwMode="auto">
          <a:xfrm>
            <a:off x="6760469" y="1195539"/>
            <a:ext cx="540000" cy="540000"/>
          </a:xfrm>
          <a:prstGeom prst="ellipse">
            <a:avLst/>
          </a:prstGeom>
          <a:solidFill>
            <a:srgbClr val="FFFF00">
              <a:alpha val="75000"/>
            </a:srgbClr>
          </a:solidFill>
          <a:ln>
            <a:noFill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81000" marR="0" lvl="0" indent="-381000" defTabSz="914400" eaLnBrk="1" fontAlgn="auto" latinLnBrk="0" hangingPunct="1">
              <a:lnSpc>
                <a:spcPct val="85000"/>
              </a:lnSpc>
              <a:spcBef>
                <a:spcPct val="50000"/>
              </a:spcBef>
              <a:spcAft>
                <a:spcPts val="0"/>
              </a:spcAft>
              <a:buClrTx/>
              <a:buSzPct val="120000"/>
              <a:buFontTx/>
              <a:buBlip>
                <a:blip r:embed="rId4"/>
              </a:buBlip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9" name="Прямая со стрелкой 36">
            <a:extLst>
              <a:ext uri="{FF2B5EF4-FFF2-40B4-BE49-F238E27FC236}">
                <a16:creationId xmlns:a16="http://schemas.microsoft.com/office/drawing/2014/main" id="{3A6740FD-D033-6B3E-3BBC-97444C0ED7E5}"/>
              </a:ext>
            </a:extLst>
          </p:cNvPr>
          <p:cNvCxnSpPr>
            <a:cxnSpLocks noChangeShapeType="1"/>
            <a:endCxn id="14" idx="1"/>
          </p:cNvCxnSpPr>
          <p:nvPr/>
        </p:nvCxnSpPr>
        <p:spPr bwMode="auto">
          <a:xfrm>
            <a:off x="3033441" y="2237728"/>
            <a:ext cx="853638" cy="0"/>
          </a:xfrm>
          <a:prstGeom prst="straightConnector1">
            <a:avLst/>
          </a:prstGeom>
          <a:noFill/>
          <a:ln w="12700" algn="ctr">
            <a:solidFill>
              <a:srgbClr val="000000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6EA470A-4083-4AF6-732D-D677475645F1}"/>
              </a:ext>
            </a:extLst>
          </p:cNvPr>
          <p:cNvSpPr/>
          <p:nvPr/>
        </p:nvSpPr>
        <p:spPr bwMode="auto">
          <a:xfrm>
            <a:off x="1438644" y="2863512"/>
            <a:ext cx="1438275" cy="436706"/>
          </a:xfrm>
          <a:prstGeom prst="rect">
            <a:avLst/>
          </a:prstGeom>
          <a:gradFill rotWithShape="1">
            <a:gsLst>
              <a:gs pos="0">
                <a:srgbClr val="BBE0E3">
                  <a:satMod val="103000"/>
                  <a:lumMod val="102000"/>
                  <a:tint val="94000"/>
                </a:srgbClr>
              </a:gs>
              <a:gs pos="50000">
                <a:srgbClr val="BBE0E3">
                  <a:satMod val="110000"/>
                  <a:lumMod val="100000"/>
                  <a:shade val="100000"/>
                </a:srgbClr>
              </a:gs>
              <a:gs pos="100000">
                <a:srgbClr val="BBE0E3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Договор 101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ООО «Ромашка»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1F89F40-37F2-42BE-7F36-BB373A133710}"/>
              </a:ext>
            </a:extLst>
          </p:cNvPr>
          <p:cNvSpPr/>
          <p:nvPr/>
        </p:nvSpPr>
        <p:spPr bwMode="auto">
          <a:xfrm>
            <a:off x="1401697" y="1447507"/>
            <a:ext cx="1512168" cy="628650"/>
          </a:xfrm>
          <a:prstGeom prst="rect">
            <a:avLst/>
          </a:prstGeom>
          <a:gradFill rotWithShape="1">
            <a:gsLst>
              <a:gs pos="0">
                <a:srgbClr val="BBE0E3">
                  <a:satMod val="103000"/>
                  <a:lumMod val="102000"/>
                  <a:tint val="94000"/>
                </a:srgbClr>
              </a:gs>
              <a:gs pos="50000">
                <a:srgbClr val="BBE0E3">
                  <a:satMod val="110000"/>
                  <a:lumMod val="100000"/>
                  <a:shade val="100000"/>
                </a:srgbClr>
              </a:gs>
              <a:gs pos="100000">
                <a:srgbClr val="BBE0E3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anchor="t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Функциональное направление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6EB3842-C893-FAFC-33A7-719774699550}"/>
              </a:ext>
            </a:extLst>
          </p:cNvPr>
          <p:cNvSpPr/>
          <p:nvPr/>
        </p:nvSpPr>
        <p:spPr bwMode="auto">
          <a:xfrm>
            <a:off x="3887079" y="1923403"/>
            <a:ext cx="2223223" cy="628650"/>
          </a:xfrm>
          <a:prstGeom prst="rect">
            <a:avLst/>
          </a:prstGeom>
          <a:gradFill rotWithShape="1">
            <a:gsLst>
              <a:gs pos="0">
                <a:srgbClr val="BBE0E3">
                  <a:satMod val="103000"/>
                  <a:lumMod val="102000"/>
                  <a:tint val="94000"/>
                </a:srgbClr>
              </a:gs>
              <a:gs pos="50000">
                <a:srgbClr val="BBE0E3">
                  <a:satMod val="110000"/>
                  <a:lumMod val="100000"/>
                  <a:shade val="100000"/>
                </a:srgbClr>
              </a:gs>
              <a:gs pos="100000">
                <a:srgbClr val="BBE0E3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МЕРОПРИЯТИЕ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ОЦЕНКА ПОСТАВЩИКОВ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F3D6DEF-49C1-4FB0-054B-7F444AA88E94}"/>
              </a:ext>
            </a:extLst>
          </p:cNvPr>
          <p:cNvSpPr/>
          <p:nvPr/>
        </p:nvSpPr>
        <p:spPr bwMode="auto">
          <a:xfrm>
            <a:off x="1438644" y="2003256"/>
            <a:ext cx="1438275" cy="451458"/>
          </a:xfrm>
          <a:prstGeom prst="rect">
            <a:avLst/>
          </a:prstGeom>
          <a:solidFill>
            <a:srgbClr val="FFCE5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utura PT Demi"/>
              <a:ea typeface="+mn-ea"/>
              <a:cs typeface="+mn-cs"/>
            </a:endParaRPr>
          </a:p>
        </p:txBody>
      </p:sp>
      <p:pic>
        <p:nvPicPr>
          <p:cNvPr id="17" name="Рисунок 8">
            <a:extLst>
              <a:ext uri="{FF2B5EF4-FFF2-40B4-BE49-F238E27FC236}">
                <a16:creationId xmlns:a16="http://schemas.microsoft.com/office/drawing/2014/main" id="{FBED40C7-CF56-D268-BAB4-0E1B3C0AEB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955" y="2053709"/>
            <a:ext cx="3603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1">
            <a:extLst>
              <a:ext uri="{FF2B5EF4-FFF2-40B4-BE49-F238E27FC236}">
                <a16:creationId xmlns:a16="http://schemas.microsoft.com/office/drawing/2014/main" id="{1E84D23C-93BB-07A7-4031-894176E11F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940" y="2055297"/>
            <a:ext cx="36036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2">
            <a:extLst>
              <a:ext uri="{FF2B5EF4-FFF2-40B4-BE49-F238E27FC236}">
                <a16:creationId xmlns:a16="http://schemas.microsoft.com/office/drawing/2014/main" id="{9498405F-07F8-6D5E-6D1B-7C9EF96E35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507" y="2055297"/>
            <a:ext cx="36036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7">
            <a:extLst>
              <a:ext uri="{FF2B5EF4-FFF2-40B4-BE49-F238E27FC236}">
                <a16:creationId xmlns:a16="http://schemas.microsoft.com/office/drawing/2014/main" id="{EE4CA687-42D0-6CBA-88CF-99D05DF334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066" y="2061552"/>
            <a:ext cx="352520" cy="35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545DB296-5C66-FE83-BB8D-EAA6032BEFCD}"/>
              </a:ext>
            </a:extLst>
          </p:cNvPr>
          <p:cNvSpPr/>
          <p:nvPr/>
        </p:nvSpPr>
        <p:spPr bwMode="auto">
          <a:xfrm>
            <a:off x="1438595" y="3352869"/>
            <a:ext cx="1438275" cy="436706"/>
          </a:xfrm>
          <a:prstGeom prst="rect">
            <a:avLst/>
          </a:prstGeom>
          <a:gradFill rotWithShape="1">
            <a:gsLst>
              <a:gs pos="0">
                <a:srgbClr val="BBE0E3">
                  <a:satMod val="103000"/>
                  <a:lumMod val="102000"/>
                  <a:tint val="94000"/>
                </a:srgbClr>
              </a:gs>
              <a:gs pos="50000">
                <a:srgbClr val="BBE0E3">
                  <a:satMod val="110000"/>
                  <a:lumMod val="100000"/>
                  <a:shade val="100000"/>
                </a:srgbClr>
              </a:gs>
              <a:gs pos="100000">
                <a:srgbClr val="BBE0E3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Договор 102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ООО «Василек»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F1A2CD12-5A63-BADB-1B9A-2A25EB8ABF45}"/>
              </a:ext>
            </a:extLst>
          </p:cNvPr>
          <p:cNvSpPr/>
          <p:nvPr/>
        </p:nvSpPr>
        <p:spPr bwMode="auto">
          <a:xfrm>
            <a:off x="1438595" y="3842226"/>
            <a:ext cx="1438275" cy="436706"/>
          </a:xfrm>
          <a:prstGeom prst="rect">
            <a:avLst/>
          </a:prstGeom>
          <a:gradFill rotWithShape="1">
            <a:gsLst>
              <a:gs pos="0">
                <a:srgbClr val="BBE0E3">
                  <a:satMod val="103000"/>
                  <a:lumMod val="102000"/>
                  <a:tint val="94000"/>
                </a:srgbClr>
              </a:gs>
              <a:gs pos="50000">
                <a:srgbClr val="BBE0E3">
                  <a:satMod val="110000"/>
                  <a:lumMod val="100000"/>
                  <a:shade val="100000"/>
                </a:srgbClr>
              </a:gs>
              <a:gs pos="100000">
                <a:srgbClr val="BBE0E3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Договор 103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ООО «Астра»</a:t>
            </a: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F2C32FB9-F31C-8C59-2D13-6AFBFC634FEF}"/>
              </a:ext>
            </a:extLst>
          </p:cNvPr>
          <p:cNvCxnSpPr>
            <a:stCxn id="16" idx="2"/>
          </p:cNvCxnSpPr>
          <p:nvPr/>
        </p:nvCxnSpPr>
        <p:spPr bwMode="auto">
          <a:xfrm flipH="1">
            <a:off x="2155141" y="2454714"/>
            <a:ext cx="2641" cy="408798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24" name="Скругленная прямоугольная выноска 20">
            <a:extLst>
              <a:ext uri="{FF2B5EF4-FFF2-40B4-BE49-F238E27FC236}">
                <a16:creationId xmlns:a16="http://schemas.microsoft.com/office/drawing/2014/main" id="{B1A8018C-ED70-D3D3-123D-0665C03D13B7}"/>
              </a:ext>
            </a:extLst>
          </p:cNvPr>
          <p:cNvSpPr/>
          <p:nvPr/>
        </p:nvSpPr>
        <p:spPr bwMode="auto">
          <a:xfrm>
            <a:off x="1861632" y="4545913"/>
            <a:ext cx="2171213" cy="998430"/>
          </a:xfrm>
          <a:prstGeom prst="wedgeRoundRectCallout">
            <a:avLst>
              <a:gd name="adj1" fmla="val -33200"/>
              <a:gd name="adj2" fmla="val 69369"/>
              <a:gd name="adj3" fmla="val 16667"/>
            </a:avLst>
          </a:prstGeom>
          <a:solidFill>
            <a:srgbClr val="808080">
              <a:lumMod val="20000"/>
              <a:lumOff val="80000"/>
              <a:alpha val="75000"/>
            </a:srgbClr>
          </a:solidFill>
          <a:ln>
            <a:noFill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85000"/>
              </a:lnSpc>
              <a:spcBef>
                <a:spcPct val="50000"/>
              </a:spcBef>
              <a:spcAft>
                <a:spcPts val="0"/>
              </a:spcAft>
              <a:buClrTx/>
              <a:buSzPct val="120000"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Задача!  Оценивать поставщиков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L="171450" marR="0" lvl="0" indent="-171450" defTabSz="914400" eaLnBrk="1" fontAlgn="auto" latinLnBrk="0" hangingPunct="1">
              <a:lnSpc>
                <a:spcPct val="85000"/>
              </a:lnSpc>
              <a:spcBef>
                <a:spcPts val="300"/>
              </a:spcBef>
              <a:spcAft>
                <a:spcPts val="0"/>
              </a:spcAft>
              <a:buClrTx/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Организация: Королевство Дорна</a:t>
            </a:r>
          </a:p>
          <a:p>
            <a:pPr marL="171450" marR="0" lvl="0" indent="-171450" defTabSz="914400" eaLnBrk="1" fontAlgn="auto" latinLnBrk="0" hangingPunct="1">
              <a:lnSpc>
                <a:spcPct val="85000"/>
              </a:lnSpc>
              <a:spcBef>
                <a:spcPts val="300"/>
              </a:spcBef>
              <a:spcAft>
                <a:spcPts val="0"/>
              </a:spcAft>
              <a:buClrTx/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ФН: Строительный сектор</a:t>
            </a:r>
          </a:p>
          <a:p>
            <a:pPr marL="171450" marR="0" lvl="0" indent="-171450" defTabSz="914400" eaLnBrk="1" fontAlgn="auto" latinLnBrk="0" hangingPunct="1">
              <a:lnSpc>
                <a:spcPct val="85000"/>
              </a:lnSpc>
              <a:spcBef>
                <a:spcPts val="300"/>
              </a:spcBef>
              <a:spcAft>
                <a:spcPts val="0"/>
              </a:spcAft>
              <a:buClrTx/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Частота: каждый квартал</a:t>
            </a:r>
          </a:p>
          <a:p>
            <a:pPr marL="171450" marR="0" lvl="0" indent="-171450" defTabSz="914400" eaLnBrk="1" fontAlgn="auto" latinLnBrk="0" hangingPunct="1">
              <a:lnSpc>
                <a:spcPct val="85000"/>
              </a:lnSpc>
              <a:spcBef>
                <a:spcPts val="300"/>
              </a:spcBef>
              <a:spcAft>
                <a:spcPts val="0"/>
              </a:spcAft>
              <a:buClrTx/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Глубина анализа: квартал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0CD423FB-D9FB-A73E-F530-7E267BDF0BD4}"/>
              </a:ext>
            </a:extLst>
          </p:cNvPr>
          <p:cNvSpPr/>
          <p:nvPr/>
        </p:nvSpPr>
        <p:spPr>
          <a:xfrm>
            <a:off x="1425614" y="1747937"/>
            <a:ext cx="145905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100" dirty="0">
                <a:solidFill>
                  <a:srgbClr val="FF0000"/>
                </a:solidFill>
                <a:latin typeface="Arial Narrow" panose="020B0606020202030204" pitchFamily="34" charset="0"/>
              </a:rPr>
              <a:t>Строительный сектор</a:t>
            </a:r>
          </a:p>
        </p:txBody>
      </p:sp>
      <p:pic>
        <p:nvPicPr>
          <p:cNvPr id="26" name="Picture 3">
            <a:extLst>
              <a:ext uri="{FF2B5EF4-FFF2-40B4-BE49-F238E27FC236}">
                <a16:creationId xmlns:a16="http://schemas.microsoft.com/office/drawing/2014/main" id="{FD6BAA89-1EA9-1EAF-9216-AB7A451A3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1458">
            <a:off x="4560585" y="3444420"/>
            <a:ext cx="540000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">
            <a:extLst>
              <a:ext uri="{FF2B5EF4-FFF2-40B4-BE49-F238E27FC236}">
                <a16:creationId xmlns:a16="http://schemas.microsoft.com/office/drawing/2014/main" id="{45ABFB8F-BE60-CB66-8D5B-5CC6C5243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325" y="3620449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" name="Прямая со стрелкой 36">
            <a:extLst>
              <a:ext uri="{FF2B5EF4-FFF2-40B4-BE49-F238E27FC236}">
                <a16:creationId xmlns:a16="http://schemas.microsoft.com/office/drawing/2014/main" id="{5EBADD87-3C75-52C1-B2AF-ED085CF52331}"/>
              </a:ext>
            </a:extLst>
          </p:cNvPr>
          <p:cNvCxnSpPr>
            <a:cxnSpLocks noChangeShapeType="1"/>
            <a:endCxn id="14" idx="2"/>
          </p:cNvCxnSpPr>
          <p:nvPr/>
        </p:nvCxnSpPr>
        <p:spPr bwMode="auto">
          <a:xfrm flipV="1">
            <a:off x="4998690" y="2552053"/>
            <a:ext cx="1" cy="578828"/>
          </a:xfrm>
          <a:prstGeom prst="straightConnector1">
            <a:avLst/>
          </a:prstGeom>
          <a:noFill/>
          <a:ln w="12700" algn="ctr">
            <a:solidFill>
              <a:srgbClr val="000000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C11085EF-ACCA-24FC-34C5-F11BE810E622}"/>
              </a:ext>
            </a:extLst>
          </p:cNvPr>
          <p:cNvGrpSpPr/>
          <p:nvPr/>
        </p:nvGrpSpPr>
        <p:grpSpPr>
          <a:xfrm>
            <a:off x="6858542" y="2281023"/>
            <a:ext cx="1194665" cy="352520"/>
            <a:chOff x="6273770" y="2489427"/>
            <a:chExt cx="1194665" cy="352520"/>
          </a:xfrm>
        </p:grpSpPr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21BFFCBC-EC61-DBAE-9DD7-FCCC8A98CDBB}"/>
                </a:ext>
              </a:extLst>
            </p:cNvPr>
            <p:cNvSpPr/>
            <p:nvPr/>
          </p:nvSpPr>
          <p:spPr bwMode="auto">
            <a:xfrm>
              <a:off x="6676347" y="2550586"/>
              <a:ext cx="792088" cy="242317"/>
            </a:xfrm>
            <a:prstGeom prst="rect">
              <a:avLst/>
            </a:prstGeom>
            <a:solidFill>
              <a:srgbClr val="FFCE54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Задача</a:t>
              </a:r>
            </a:p>
          </p:txBody>
        </p:sp>
        <p:pic>
          <p:nvPicPr>
            <p:cNvPr id="31" name="Рисунок 7">
              <a:extLst>
                <a:ext uri="{FF2B5EF4-FFF2-40B4-BE49-F238E27FC236}">
                  <a16:creationId xmlns:a16="http://schemas.microsoft.com/office/drawing/2014/main" id="{8C5AA734-783E-38FA-A4CB-76EE82F48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3770" y="2489427"/>
              <a:ext cx="352520" cy="352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32" name="Прямая со стрелкой 36">
            <a:extLst>
              <a:ext uri="{FF2B5EF4-FFF2-40B4-BE49-F238E27FC236}">
                <a16:creationId xmlns:a16="http://schemas.microsoft.com/office/drawing/2014/main" id="{CF16ABF2-ED5D-61BE-1ACB-5B24A81AFD25}"/>
              </a:ext>
            </a:extLst>
          </p:cNvPr>
          <p:cNvCxnSpPr>
            <a:cxnSpLocks noChangeShapeType="1"/>
            <a:stCxn id="14" idx="3"/>
            <a:endCxn id="44" idx="1"/>
          </p:cNvCxnSpPr>
          <p:nvPr/>
        </p:nvCxnSpPr>
        <p:spPr bwMode="auto">
          <a:xfrm flipV="1">
            <a:off x="6110302" y="1452238"/>
            <a:ext cx="739985" cy="785490"/>
          </a:xfrm>
          <a:prstGeom prst="straightConnector1">
            <a:avLst/>
          </a:prstGeom>
          <a:noFill/>
          <a:ln w="12700" algn="ctr">
            <a:solidFill>
              <a:srgbClr val="000000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Прямая со стрелкой 36">
            <a:extLst>
              <a:ext uri="{FF2B5EF4-FFF2-40B4-BE49-F238E27FC236}">
                <a16:creationId xmlns:a16="http://schemas.microsoft.com/office/drawing/2014/main" id="{F2252655-7DE6-BD1D-2501-16E9DB9531C9}"/>
              </a:ext>
            </a:extLst>
          </p:cNvPr>
          <p:cNvCxnSpPr>
            <a:cxnSpLocks noChangeShapeType="1"/>
            <a:stCxn id="14" idx="3"/>
            <a:endCxn id="41" idx="1"/>
          </p:cNvCxnSpPr>
          <p:nvPr/>
        </p:nvCxnSpPr>
        <p:spPr bwMode="auto">
          <a:xfrm>
            <a:off x="6110302" y="2237728"/>
            <a:ext cx="740397" cy="633236"/>
          </a:xfrm>
          <a:prstGeom prst="straightConnector1">
            <a:avLst/>
          </a:prstGeom>
          <a:noFill/>
          <a:ln w="12700" algn="ctr">
            <a:solidFill>
              <a:srgbClr val="000000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Прямая со стрелкой 36">
            <a:extLst>
              <a:ext uri="{FF2B5EF4-FFF2-40B4-BE49-F238E27FC236}">
                <a16:creationId xmlns:a16="http://schemas.microsoft.com/office/drawing/2014/main" id="{F5DF2ADC-82BB-677C-7D24-80E00B761A7C}"/>
              </a:ext>
            </a:extLst>
          </p:cNvPr>
          <p:cNvCxnSpPr>
            <a:cxnSpLocks noChangeShapeType="1"/>
            <a:stCxn id="14" idx="3"/>
            <a:endCxn id="31" idx="1"/>
          </p:cNvCxnSpPr>
          <p:nvPr/>
        </p:nvCxnSpPr>
        <p:spPr bwMode="auto">
          <a:xfrm>
            <a:off x="6110302" y="2237728"/>
            <a:ext cx="748240" cy="219555"/>
          </a:xfrm>
          <a:prstGeom prst="straightConnector1">
            <a:avLst/>
          </a:prstGeom>
          <a:noFill/>
          <a:ln w="12700" algn="ctr">
            <a:solidFill>
              <a:srgbClr val="000000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Прямая со стрелкой 36">
            <a:extLst>
              <a:ext uri="{FF2B5EF4-FFF2-40B4-BE49-F238E27FC236}">
                <a16:creationId xmlns:a16="http://schemas.microsoft.com/office/drawing/2014/main" id="{9F656EEB-331A-69D7-31D0-763B7939B0FB}"/>
              </a:ext>
            </a:extLst>
          </p:cNvPr>
          <p:cNvCxnSpPr>
            <a:cxnSpLocks noChangeShapeType="1"/>
            <a:stCxn id="14" idx="3"/>
            <a:endCxn id="38" idx="1"/>
          </p:cNvCxnSpPr>
          <p:nvPr/>
        </p:nvCxnSpPr>
        <p:spPr bwMode="auto">
          <a:xfrm flipV="1">
            <a:off x="6110302" y="2018222"/>
            <a:ext cx="744319" cy="219506"/>
          </a:xfrm>
          <a:prstGeom prst="straightConnector1">
            <a:avLst/>
          </a:prstGeom>
          <a:noFill/>
          <a:ln w="12700" algn="ctr">
            <a:solidFill>
              <a:srgbClr val="000000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43595644-F6D1-1BC5-2C6C-4F6E4CCEE73C}"/>
              </a:ext>
            </a:extLst>
          </p:cNvPr>
          <p:cNvGrpSpPr/>
          <p:nvPr/>
        </p:nvGrpSpPr>
        <p:grpSpPr>
          <a:xfrm>
            <a:off x="6854621" y="1838834"/>
            <a:ext cx="1196761" cy="358775"/>
            <a:chOff x="6269849" y="2047238"/>
            <a:chExt cx="1196761" cy="358775"/>
          </a:xfrm>
        </p:grpSpPr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B3F296D7-8EA7-0312-8177-7EFF2BF8AF5E}"/>
                </a:ext>
              </a:extLst>
            </p:cNvPr>
            <p:cNvSpPr/>
            <p:nvPr/>
          </p:nvSpPr>
          <p:spPr bwMode="auto">
            <a:xfrm>
              <a:off x="6674522" y="2130331"/>
              <a:ext cx="792088" cy="242317"/>
            </a:xfrm>
            <a:prstGeom prst="rect">
              <a:avLst/>
            </a:prstGeom>
            <a:solidFill>
              <a:srgbClr val="FFCE54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Задача</a:t>
              </a:r>
            </a:p>
          </p:txBody>
        </p:sp>
        <p:pic>
          <p:nvPicPr>
            <p:cNvPr id="38" name="Рисунок 12">
              <a:extLst>
                <a:ext uri="{FF2B5EF4-FFF2-40B4-BE49-F238E27FC236}">
                  <a16:creationId xmlns:a16="http://schemas.microsoft.com/office/drawing/2014/main" id="{21D72DB9-6493-B580-AAE0-545F9CCA2AC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9849" y="2047238"/>
              <a:ext cx="360363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96E67AC5-170E-5FB7-B933-229F9C63172F}"/>
              </a:ext>
            </a:extLst>
          </p:cNvPr>
          <p:cNvGrpSpPr/>
          <p:nvPr/>
        </p:nvGrpSpPr>
        <p:grpSpPr>
          <a:xfrm>
            <a:off x="6850699" y="2691576"/>
            <a:ext cx="1200683" cy="358775"/>
            <a:chOff x="6265927" y="2899980"/>
            <a:chExt cx="1200683" cy="358775"/>
          </a:xfrm>
        </p:grpSpPr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id="{325E81CB-D6FA-A1CD-556C-33E8A0724588}"/>
                </a:ext>
              </a:extLst>
            </p:cNvPr>
            <p:cNvSpPr/>
            <p:nvPr/>
          </p:nvSpPr>
          <p:spPr bwMode="auto">
            <a:xfrm>
              <a:off x="6674522" y="2986635"/>
              <a:ext cx="792088" cy="242317"/>
            </a:xfrm>
            <a:prstGeom prst="rect">
              <a:avLst/>
            </a:prstGeom>
            <a:solidFill>
              <a:srgbClr val="FFCE54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Задача</a:t>
              </a:r>
            </a:p>
          </p:txBody>
        </p:sp>
        <p:pic>
          <p:nvPicPr>
            <p:cNvPr id="41" name="Рисунок 11">
              <a:extLst>
                <a:ext uri="{FF2B5EF4-FFF2-40B4-BE49-F238E27FC236}">
                  <a16:creationId xmlns:a16="http://schemas.microsoft.com/office/drawing/2014/main" id="{DB4047B4-F1C0-AFD0-63F7-5A499754B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5927" y="2899980"/>
              <a:ext cx="360363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1482B2A0-AE9D-C704-51A7-64C0488AA2B6}"/>
              </a:ext>
            </a:extLst>
          </p:cNvPr>
          <p:cNvGrpSpPr/>
          <p:nvPr/>
        </p:nvGrpSpPr>
        <p:grpSpPr>
          <a:xfrm>
            <a:off x="6850287" y="1272056"/>
            <a:ext cx="1201095" cy="360363"/>
            <a:chOff x="6265515" y="1629300"/>
            <a:chExt cx="1201095" cy="360363"/>
          </a:xfrm>
        </p:grpSpPr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id="{6375ACC5-84EC-8F90-2BB7-A82B4BFE25F5}"/>
                </a:ext>
              </a:extLst>
            </p:cNvPr>
            <p:cNvSpPr/>
            <p:nvPr/>
          </p:nvSpPr>
          <p:spPr bwMode="auto">
            <a:xfrm>
              <a:off x="6674522" y="1701626"/>
              <a:ext cx="792088" cy="242317"/>
            </a:xfrm>
            <a:prstGeom prst="rect">
              <a:avLst/>
            </a:prstGeom>
            <a:solidFill>
              <a:srgbClr val="FFCE54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Задача</a:t>
              </a:r>
            </a:p>
          </p:txBody>
        </p:sp>
        <p:pic>
          <p:nvPicPr>
            <p:cNvPr id="44" name="Рисунок 8">
              <a:extLst>
                <a:ext uri="{FF2B5EF4-FFF2-40B4-BE49-F238E27FC236}">
                  <a16:creationId xmlns:a16="http://schemas.microsoft.com/office/drawing/2014/main" id="{F8B35E03-7747-8154-85A4-866BE3B479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5515" y="1629300"/>
              <a:ext cx="360363" cy="360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4EE62CBE-7B7C-185C-49ED-5E3A53EDA5CA}"/>
              </a:ext>
            </a:extLst>
          </p:cNvPr>
          <p:cNvGrpSpPr/>
          <p:nvPr/>
        </p:nvGrpSpPr>
        <p:grpSpPr>
          <a:xfrm>
            <a:off x="6205526" y="3745084"/>
            <a:ext cx="3434813" cy="1584412"/>
            <a:chOff x="6205526" y="3745084"/>
            <a:chExt cx="3434813" cy="1584412"/>
          </a:xfrm>
        </p:grpSpPr>
        <p:grpSp>
          <p:nvGrpSpPr>
            <p:cNvPr id="46" name="Группа 45">
              <a:extLst>
                <a:ext uri="{FF2B5EF4-FFF2-40B4-BE49-F238E27FC236}">
                  <a16:creationId xmlns:a16="http://schemas.microsoft.com/office/drawing/2014/main" id="{00F34002-0489-0543-C812-E9935631B87D}"/>
                </a:ext>
              </a:extLst>
            </p:cNvPr>
            <p:cNvGrpSpPr/>
            <p:nvPr/>
          </p:nvGrpSpPr>
          <p:grpSpPr>
            <a:xfrm>
              <a:off x="6481117" y="3745084"/>
              <a:ext cx="3159222" cy="1584412"/>
              <a:chOff x="6481117" y="3745084"/>
              <a:chExt cx="3159222" cy="1584412"/>
            </a:xfrm>
          </p:grpSpPr>
          <p:sp>
            <p:nvSpPr>
              <p:cNvPr id="48" name="Прямоугольник 47">
                <a:extLst>
                  <a:ext uri="{FF2B5EF4-FFF2-40B4-BE49-F238E27FC236}">
                    <a16:creationId xmlns:a16="http://schemas.microsoft.com/office/drawing/2014/main" id="{5A5792F6-9049-6D34-69B1-1A17D12D6E5B}"/>
                  </a:ext>
                </a:extLst>
              </p:cNvPr>
              <p:cNvSpPr/>
              <p:nvPr/>
            </p:nvSpPr>
            <p:spPr bwMode="auto">
              <a:xfrm>
                <a:off x="7738600" y="4088087"/>
                <a:ext cx="926235" cy="830550"/>
              </a:xfrm>
              <a:prstGeom prst="rect">
                <a:avLst/>
              </a:prstGeom>
              <a:solidFill>
                <a:srgbClr val="FFCE54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anchor="t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rPr>
                  <a:t>Критерий1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rPr>
                  <a:t>Критерий2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rPr>
                  <a:t>Критерий3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rPr>
                  <a:t>…</a:t>
                </a:r>
              </a:p>
            </p:txBody>
          </p:sp>
          <p:sp>
            <p:nvSpPr>
              <p:cNvPr id="49" name="Прямоугольник 48">
                <a:extLst>
                  <a:ext uri="{FF2B5EF4-FFF2-40B4-BE49-F238E27FC236}">
                    <a16:creationId xmlns:a16="http://schemas.microsoft.com/office/drawing/2014/main" id="{65FF027A-7A44-705A-96CD-36327A773B19}"/>
                  </a:ext>
                </a:extLst>
              </p:cNvPr>
              <p:cNvSpPr/>
              <p:nvPr/>
            </p:nvSpPr>
            <p:spPr bwMode="auto">
              <a:xfrm>
                <a:off x="6481117" y="3745084"/>
                <a:ext cx="3159222" cy="296191"/>
              </a:xfrm>
              <a:prstGeom prst="rect">
                <a:avLst/>
              </a:prstGeom>
              <a:solidFill>
                <a:srgbClr val="FFCE54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rPr>
                  <a:t>Настройка оценки поставщиков</a:t>
                </a:r>
              </a:p>
            </p:txBody>
          </p:sp>
          <p:sp>
            <p:nvSpPr>
              <p:cNvPr id="50" name="Прямоугольник 49">
                <a:extLst>
                  <a:ext uri="{FF2B5EF4-FFF2-40B4-BE49-F238E27FC236}">
                    <a16:creationId xmlns:a16="http://schemas.microsoft.com/office/drawing/2014/main" id="{A93019F5-69A9-946F-4B10-1967C61560CC}"/>
                  </a:ext>
                </a:extLst>
              </p:cNvPr>
              <p:cNvSpPr/>
              <p:nvPr/>
            </p:nvSpPr>
            <p:spPr bwMode="auto">
              <a:xfrm>
                <a:off x="6481117" y="4088087"/>
                <a:ext cx="1219584" cy="240310"/>
              </a:xfrm>
              <a:prstGeom prst="rect">
                <a:avLst/>
              </a:prstGeom>
              <a:solidFill>
                <a:srgbClr val="FFCE54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rPr>
                  <a:t>Организация</a:t>
                </a:r>
              </a:p>
            </p:txBody>
          </p:sp>
          <p:sp>
            <p:nvSpPr>
              <p:cNvPr id="51" name="Прямоугольник 50">
                <a:extLst>
                  <a:ext uri="{FF2B5EF4-FFF2-40B4-BE49-F238E27FC236}">
                    <a16:creationId xmlns:a16="http://schemas.microsoft.com/office/drawing/2014/main" id="{DB28B876-2F32-6FD9-02E9-FD8F947E7AF9}"/>
                  </a:ext>
                </a:extLst>
              </p:cNvPr>
              <p:cNvSpPr/>
              <p:nvPr/>
            </p:nvSpPr>
            <p:spPr bwMode="auto">
              <a:xfrm>
                <a:off x="6481117" y="4369704"/>
                <a:ext cx="1219584" cy="402979"/>
              </a:xfrm>
              <a:prstGeom prst="rect">
                <a:avLst/>
              </a:prstGeom>
              <a:solidFill>
                <a:srgbClr val="FFCE54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rPr>
                  <a:t>Функциональное направление</a:t>
                </a:r>
              </a:p>
            </p:txBody>
          </p:sp>
          <p:sp>
            <p:nvSpPr>
              <p:cNvPr id="52" name="Прямоугольник 51">
                <a:extLst>
                  <a:ext uri="{FF2B5EF4-FFF2-40B4-BE49-F238E27FC236}">
                    <a16:creationId xmlns:a16="http://schemas.microsoft.com/office/drawing/2014/main" id="{65E3AD0C-5BBD-CF1A-B4B8-ADC97CC8C82B}"/>
                  </a:ext>
                </a:extLst>
              </p:cNvPr>
              <p:cNvSpPr/>
              <p:nvPr/>
            </p:nvSpPr>
            <p:spPr bwMode="auto">
              <a:xfrm>
                <a:off x="6481117" y="4811650"/>
                <a:ext cx="1219584" cy="240310"/>
              </a:xfrm>
              <a:prstGeom prst="rect">
                <a:avLst/>
              </a:prstGeom>
              <a:solidFill>
                <a:srgbClr val="FFCE54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rPr>
                  <a:t>Глубина анализа</a:t>
                </a:r>
              </a:p>
            </p:txBody>
          </p:sp>
          <p:sp>
            <p:nvSpPr>
              <p:cNvPr id="53" name="Прямоугольник 52">
                <a:extLst>
                  <a:ext uri="{FF2B5EF4-FFF2-40B4-BE49-F238E27FC236}">
                    <a16:creationId xmlns:a16="http://schemas.microsoft.com/office/drawing/2014/main" id="{A54C123D-22F3-8466-2BBF-AF4DA635DBAE}"/>
                  </a:ext>
                </a:extLst>
              </p:cNvPr>
              <p:cNvSpPr/>
              <p:nvPr/>
            </p:nvSpPr>
            <p:spPr bwMode="auto">
              <a:xfrm>
                <a:off x="6481117" y="5088581"/>
                <a:ext cx="1219584" cy="240310"/>
              </a:xfrm>
              <a:prstGeom prst="rect">
                <a:avLst/>
              </a:prstGeom>
              <a:solidFill>
                <a:srgbClr val="FFCE54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rPr>
                  <a:t>Периодичность</a:t>
                </a:r>
              </a:p>
            </p:txBody>
          </p:sp>
          <p:sp>
            <p:nvSpPr>
              <p:cNvPr id="54" name="Прямоугольник 53">
                <a:extLst>
                  <a:ext uri="{FF2B5EF4-FFF2-40B4-BE49-F238E27FC236}">
                    <a16:creationId xmlns:a16="http://schemas.microsoft.com/office/drawing/2014/main" id="{BC043283-835E-E095-CD11-FE4D75BC3DEF}"/>
                  </a:ext>
                </a:extLst>
              </p:cNvPr>
              <p:cNvSpPr/>
              <p:nvPr/>
            </p:nvSpPr>
            <p:spPr bwMode="auto">
              <a:xfrm>
                <a:off x="8714104" y="4088087"/>
                <a:ext cx="926235" cy="830550"/>
              </a:xfrm>
              <a:prstGeom prst="rect">
                <a:avLst/>
              </a:prstGeom>
              <a:solidFill>
                <a:srgbClr val="FFCE54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anchor="t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rPr>
                  <a:t>Постащик1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rPr>
                  <a:t>Поставщик2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rPr>
                  <a:t>Поставщик3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rPr>
                  <a:t>…</a:t>
                </a:r>
              </a:p>
            </p:txBody>
          </p:sp>
          <p:sp>
            <p:nvSpPr>
              <p:cNvPr id="55" name="Прямоугольник 54">
                <a:extLst>
                  <a:ext uri="{FF2B5EF4-FFF2-40B4-BE49-F238E27FC236}">
                    <a16:creationId xmlns:a16="http://schemas.microsoft.com/office/drawing/2014/main" id="{30C43E54-F6FA-2A19-A6B7-7DFB17D6B256}"/>
                  </a:ext>
                </a:extLst>
              </p:cNvPr>
              <p:cNvSpPr/>
              <p:nvPr/>
            </p:nvSpPr>
            <p:spPr bwMode="auto">
              <a:xfrm>
                <a:off x="7753765" y="4969496"/>
                <a:ext cx="1886574" cy="360000"/>
              </a:xfrm>
              <a:prstGeom prst="rect">
                <a:avLst/>
              </a:prstGeom>
              <a:solidFill>
                <a:srgbClr val="FFCE54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rPr>
                  <a:t>Статистика</a:t>
                </a:r>
              </a:p>
            </p:txBody>
          </p:sp>
        </p:grpSp>
        <p:sp>
          <p:nvSpPr>
            <p:cNvPr id="47" name="Прямоугольник 46">
              <a:extLst>
                <a:ext uri="{FF2B5EF4-FFF2-40B4-BE49-F238E27FC236}">
                  <a16:creationId xmlns:a16="http://schemas.microsoft.com/office/drawing/2014/main" id="{C9662187-D3B5-7DDA-EC6A-D2C74F606FE6}"/>
                </a:ext>
              </a:extLst>
            </p:cNvPr>
            <p:cNvSpPr/>
            <p:nvPr/>
          </p:nvSpPr>
          <p:spPr bwMode="auto">
            <a:xfrm rot="16200000">
              <a:off x="5706534" y="4587079"/>
              <a:ext cx="1238293" cy="240310"/>
            </a:xfrm>
            <a:prstGeom prst="rect">
              <a:avLst/>
            </a:prstGeom>
            <a:solidFill>
              <a:srgbClr val="FC6E51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Аналитики</a:t>
              </a:r>
            </a:p>
          </p:txBody>
        </p:sp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DE0A3C3B-361D-E6F4-3041-CC526537D7F8}"/>
              </a:ext>
            </a:extLst>
          </p:cNvPr>
          <p:cNvGrpSpPr/>
          <p:nvPr/>
        </p:nvGrpSpPr>
        <p:grpSpPr>
          <a:xfrm>
            <a:off x="4390193" y="3673510"/>
            <a:ext cx="1270264" cy="1154550"/>
            <a:chOff x="3805421" y="3881914"/>
            <a:chExt cx="1270264" cy="1154550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B468E8BE-A9D6-0E95-2E74-301A7771DF29}"/>
                </a:ext>
              </a:extLst>
            </p:cNvPr>
            <p:cNvSpPr txBox="1"/>
            <p:nvPr/>
          </p:nvSpPr>
          <p:spPr>
            <a:xfrm>
              <a:off x="3805421" y="4513244"/>
              <a:ext cx="12702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>
                  <a:solidFill>
                    <a:srgbClr val="808080">
                      <a:lumMod val="50000"/>
                    </a:srgbClr>
                  </a:solidFill>
                  <a:latin typeface="Arial Narrow" panose="020B0606020202030204" pitchFamily="34" charset="0"/>
                </a:rPr>
                <a:t>Регламентное задание</a:t>
              </a:r>
            </a:p>
          </p:txBody>
        </p:sp>
        <p:pic>
          <p:nvPicPr>
            <p:cNvPr id="58" name="Picture 4">
              <a:extLst>
                <a:ext uri="{FF2B5EF4-FFF2-40B4-BE49-F238E27FC236}">
                  <a16:creationId xmlns:a16="http://schemas.microsoft.com/office/drawing/2014/main" id="{BCB57E1B-53F6-414B-4936-5EBBB16805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1744" y="3881914"/>
              <a:ext cx="768350" cy="768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3F4FE7ED-B8BF-0697-176E-42FAADC65E96}"/>
              </a:ext>
            </a:extLst>
          </p:cNvPr>
          <p:cNvSpPr txBox="1"/>
          <p:nvPr/>
        </p:nvSpPr>
        <p:spPr>
          <a:xfrm>
            <a:off x="2889425" y="1985834"/>
            <a:ext cx="915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FC6E51"/>
                </a:solidFill>
                <a:latin typeface="Arial Narrow" panose="020B0606020202030204" pitchFamily="34" charset="0"/>
              </a:rPr>
              <a:t>Срочно </a:t>
            </a:r>
            <a:r>
              <a:rPr lang="ru-RU" sz="1200" dirty="0">
                <a:latin typeface="Arial Narrow" panose="020B0606020202030204" pitchFamily="34" charset="0"/>
              </a:rPr>
              <a:t>вручную 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346E7F1-DAC7-F7CB-6877-D1049F1B3D60}"/>
              </a:ext>
            </a:extLst>
          </p:cNvPr>
          <p:cNvSpPr txBox="1"/>
          <p:nvPr/>
        </p:nvSpPr>
        <p:spPr>
          <a:xfrm>
            <a:off x="4523208" y="3122142"/>
            <a:ext cx="9509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FC6E51"/>
                </a:solidFill>
                <a:latin typeface="Arial Narrow" panose="020B0606020202030204" pitchFamily="34" charset="0"/>
              </a:rPr>
              <a:t>Обычно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17209A1-2F17-0B51-E36A-959194CD1721}"/>
              </a:ext>
            </a:extLst>
          </p:cNvPr>
          <p:cNvSpPr txBox="1"/>
          <p:nvPr/>
        </p:nvSpPr>
        <p:spPr>
          <a:xfrm>
            <a:off x="6605370" y="1525376"/>
            <a:ext cx="9158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FFFFFF">
                    <a:lumMod val="50000"/>
                  </a:srgbClr>
                </a:solidFill>
                <a:latin typeface="Arial Narrow" panose="020B0606020202030204" pitchFamily="34" charset="0"/>
              </a:rPr>
              <a:t>Главный</a:t>
            </a:r>
          </a:p>
        </p:txBody>
      </p:sp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365AF4A3-0EEB-9971-4E79-CDAE8117E02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73" y="4911167"/>
            <a:ext cx="775406" cy="677583"/>
          </a:xfrm>
          <a:prstGeom prst="rect">
            <a:avLst/>
          </a:prstGeom>
        </p:spPr>
      </p:pic>
      <p:pic>
        <p:nvPicPr>
          <p:cNvPr id="63" name="Рисунок 10">
            <a:extLst>
              <a:ext uri="{FF2B5EF4-FFF2-40B4-BE49-F238E27FC236}">
                <a16:creationId xmlns:a16="http://schemas.microsoft.com/office/drawing/2014/main" id="{8475712A-9EF1-A6BA-7AFE-F74DE992099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049" y="1943943"/>
            <a:ext cx="1229673" cy="920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4" name="Прямая со стрелкой 36">
            <a:extLst>
              <a:ext uri="{FF2B5EF4-FFF2-40B4-BE49-F238E27FC236}">
                <a16:creationId xmlns:a16="http://schemas.microsoft.com/office/drawing/2014/main" id="{60BC87EF-C353-F833-242F-87B92C6F6F24}"/>
              </a:ext>
            </a:extLst>
          </p:cNvPr>
          <p:cNvCxnSpPr>
            <a:cxnSpLocks noChangeShapeType="1"/>
            <a:endCxn id="63" idx="1"/>
          </p:cNvCxnSpPr>
          <p:nvPr/>
        </p:nvCxnSpPr>
        <p:spPr bwMode="auto">
          <a:xfrm>
            <a:off x="8281317" y="2404166"/>
            <a:ext cx="224732" cy="0"/>
          </a:xfrm>
          <a:prstGeom prst="straightConnector1">
            <a:avLst/>
          </a:prstGeom>
          <a:noFill/>
          <a:ln w="12700" algn="ctr">
            <a:solidFill>
              <a:srgbClr val="000000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544446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6229">
        <p15:prstTrans prst="pageCurlDouble"/>
      </p:transition>
    </mc:Choice>
    <mc:Fallback xmlns="">
      <p:transition spd="slow" advTm="5622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0074E-6 -2.08721E-6 L -0.05759 -0.16732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0" y="-83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2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707F0A4-BA1C-90C4-D3D9-4407B845F38B}"/>
              </a:ext>
            </a:extLst>
          </p:cNvPr>
          <p:cNvSpPr txBox="1">
            <a:spLocks/>
          </p:cNvSpPr>
          <p:nvPr/>
        </p:nvSpPr>
        <p:spPr>
          <a:xfrm>
            <a:off x="3084357" y="143743"/>
            <a:ext cx="5328592" cy="623292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altLang="ru-RU" sz="2000" dirty="0">
                <a:cs typeface="Arial" panose="020B0604020202020204" pitchFamily="34" charset="0"/>
              </a:rPr>
              <a:t>Оценка работы с поставщиками функционального направления за период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F827A429-05B3-5625-ED2A-686D9D7144AA}"/>
              </a:ext>
            </a:extLst>
          </p:cNvPr>
          <p:cNvSpPr/>
          <p:nvPr/>
        </p:nvSpPr>
        <p:spPr>
          <a:xfrm>
            <a:off x="3084356" y="87050"/>
            <a:ext cx="5328592" cy="5669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DB1346D1-6374-0AB6-7149-0618C2FEA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914" y="39441"/>
            <a:ext cx="159058" cy="15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52B01E7-2111-2ACF-A574-2D54050A2B5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1391"/>
          <a:stretch/>
        </p:blipFill>
        <p:spPr>
          <a:xfrm>
            <a:off x="1327704" y="1367879"/>
            <a:ext cx="8866667" cy="4305330"/>
          </a:xfrm>
          <a:prstGeom prst="rect">
            <a:avLst/>
          </a:prstGeom>
          <a:effectLst>
            <a:outerShdw blurRad="127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96DB505-4780-E5FB-5848-286F3624F1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8374"/>
          <a:stretch/>
        </p:blipFill>
        <p:spPr>
          <a:xfrm>
            <a:off x="2232645" y="2759271"/>
            <a:ext cx="6831433" cy="3523007"/>
          </a:xfrm>
          <a:prstGeom prst="rect">
            <a:avLst/>
          </a:prstGeom>
          <a:ln w="25400">
            <a:solidFill>
              <a:srgbClr val="006600"/>
            </a:solidFill>
          </a:ln>
          <a:effectLst>
            <a:outerShdw blurRad="127000" dist="50800" dir="5400000" algn="ctr" rotWithShape="0">
              <a:srgbClr val="000000">
                <a:alpha val="43137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10209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8022">
        <p15:prstTrans prst="pageCurlDouble"/>
      </p:transition>
    </mc:Choice>
    <mc:Fallback xmlns="">
      <p:transition spd="slow" advTm="2802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707F0A4-BA1C-90C4-D3D9-4407B845F38B}"/>
              </a:ext>
            </a:extLst>
          </p:cNvPr>
          <p:cNvSpPr txBox="1">
            <a:spLocks/>
          </p:cNvSpPr>
          <p:nvPr/>
        </p:nvSpPr>
        <p:spPr>
          <a:xfrm>
            <a:off x="3084357" y="143743"/>
            <a:ext cx="5328592" cy="623292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altLang="ru-RU" sz="2000" dirty="0" err="1">
                <a:cs typeface="Arial" panose="020B0604020202020204" pitchFamily="34" charset="0"/>
              </a:rPr>
              <a:t>Дашборды</a:t>
            </a:r>
            <a:r>
              <a:rPr lang="ru-RU" altLang="ru-RU" sz="2000" dirty="0">
                <a:cs typeface="Arial" panose="020B0604020202020204" pitchFamily="34" charset="0"/>
              </a:rPr>
              <a:t> по закупкам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F827A429-05B3-5625-ED2A-686D9D7144AA}"/>
              </a:ext>
            </a:extLst>
          </p:cNvPr>
          <p:cNvSpPr/>
          <p:nvPr/>
        </p:nvSpPr>
        <p:spPr>
          <a:xfrm>
            <a:off x="3084356" y="87050"/>
            <a:ext cx="5328592" cy="5669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DB1346D1-6374-0AB6-7149-0618C2FEA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914" y="39441"/>
            <a:ext cx="159058" cy="15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2">
            <a:extLst>
              <a:ext uri="{FF2B5EF4-FFF2-40B4-BE49-F238E27FC236}">
                <a16:creationId xmlns:a16="http://schemas.microsoft.com/office/drawing/2014/main" id="{63CA6962-5AA8-CEE4-F41B-1ED22184D4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780" y="1151855"/>
            <a:ext cx="8163220" cy="4563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706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7801">
        <p15:prstTrans prst="pageCurlDouble"/>
      </p:transition>
    </mc:Choice>
    <mc:Fallback xmlns="">
      <p:transition spd="slow" advTm="2780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707F0A4-BA1C-90C4-D3D9-4407B845F38B}"/>
              </a:ext>
            </a:extLst>
          </p:cNvPr>
          <p:cNvSpPr txBox="1">
            <a:spLocks/>
          </p:cNvSpPr>
          <p:nvPr/>
        </p:nvSpPr>
        <p:spPr>
          <a:xfrm>
            <a:off x="3084357" y="143743"/>
            <a:ext cx="5328592" cy="623292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altLang="ru-RU" sz="2000" dirty="0">
                <a:cs typeface="Arial" panose="020B0604020202020204" pitchFamily="34" charset="0"/>
              </a:rPr>
              <a:t>Оповещение ответственных о негативных отклонениях. Опережающие показатели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F827A429-05B3-5625-ED2A-686D9D7144AA}"/>
              </a:ext>
            </a:extLst>
          </p:cNvPr>
          <p:cNvSpPr/>
          <p:nvPr/>
        </p:nvSpPr>
        <p:spPr>
          <a:xfrm>
            <a:off x="3084356" y="87050"/>
            <a:ext cx="5328592" cy="5669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DB1346D1-6374-0AB6-7149-0618C2FEA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914" y="39441"/>
            <a:ext cx="159058" cy="15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9859EAF-1045-1119-A286-27205A5845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533"/>
          <a:stretch/>
        </p:blipFill>
        <p:spPr>
          <a:xfrm>
            <a:off x="1301973" y="766712"/>
            <a:ext cx="6942138" cy="5702300"/>
          </a:xfrm>
          <a:prstGeom prst="rect">
            <a:avLst/>
          </a:prstGeom>
          <a:noFill/>
          <a:ln w="6350">
            <a:solidFill>
              <a:srgbClr val="3E5057"/>
            </a:solidFill>
            <a:miter lim="800000"/>
            <a:headEnd/>
            <a:tailEnd/>
          </a:ln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B5688319-0C44-FA24-4906-4FA33D543A0B}"/>
              </a:ext>
            </a:extLst>
          </p:cNvPr>
          <p:cNvGrpSpPr>
            <a:grpSpLocks/>
          </p:cNvGrpSpPr>
          <p:nvPr/>
        </p:nvGrpSpPr>
        <p:grpSpPr bwMode="auto">
          <a:xfrm>
            <a:off x="8712225" y="2184837"/>
            <a:ext cx="2160587" cy="4535487"/>
            <a:chOff x="6300275" y="1124850"/>
            <a:chExt cx="2160429" cy="4535792"/>
          </a:xfrm>
        </p:grpSpPr>
        <p:pic>
          <p:nvPicPr>
            <p:cNvPr id="9" name="Picture 10" descr="Рисунок4">
              <a:extLst>
                <a:ext uri="{FF2B5EF4-FFF2-40B4-BE49-F238E27FC236}">
                  <a16:creationId xmlns:a16="http://schemas.microsoft.com/office/drawing/2014/main" id="{5FA8FCEB-07C7-92D3-F7C2-53D0334A945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/>
            <a:srcRect l="23845" t="4064" r="21130" b="20036"/>
            <a:stretch/>
          </p:blipFill>
          <p:spPr bwMode="auto">
            <a:xfrm>
              <a:off x="6300275" y="1124850"/>
              <a:ext cx="2160429" cy="4535792"/>
            </a:xfrm>
            <a:prstGeom prst="rect">
              <a:avLst/>
            </a:prstGeom>
            <a:effectLst>
              <a:outerShdw blurRad="254000" dist="50800" dir="5400000" algn="ctr" rotWithShape="0">
                <a:srgbClr val="000000">
                  <a:alpha val="4313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76ADE017-8FAF-C595-EEF3-36D60E8595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428853" y="1698745"/>
              <a:ext cx="1946133" cy="3457808"/>
            </a:xfrm>
            <a:prstGeom prst="rect">
              <a:avLst/>
            </a:prstGeom>
            <a:effectLst>
              <a:outerShdw blurRad="254000" dist="50800" dir="5400000" algn="ctr" rotWithShape="0">
                <a:srgbClr val="000000">
                  <a:alpha val="4313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695743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0518">
        <p15:prstTrans prst="pageCurlDouble"/>
      </p:transition>
    </mc:Choice>
    <mc:Fallback xmlns="">
      <p:transition spd="slow" advTm="2051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707F0A4-BA1C-90C4-D3D9-4407B845F38B}"/>
              </a:ext>
            </a:extLst>
          </p:cNvPr>
          <p:cNvSpPr txBox="1">
            <a:spLocks/>
          </p:cNvSpPr>
          <p:nvPr/>
        </p:nvSpPr>
        <p:spPr>
          <a:xfrm>
            <a:off x="3084357" y="143743"/>
            <a:ext cx="5328592" cy="623292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altLang="ru-RU" sz="2000" dirty="0">
                <a:cs typeface="Arial" panose="020B0604020202020204" pitchFamily="34" charset="0"/>
              </a:rPr>
              <a:t>Аналитическая рассылка. Вложенные отчеты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F827A429-05B3-5625-ED2A-686D9D7144AA}"/>
              </a:ext>
            </a:extLst>
          </p:cNvPr>
          <p:cNvSpPr/>
          <p:nvPr/>
        </p:nvSpPr>
        <p:spPr>
          <a:xfrm>
            <a:off x="3084356" y="87050"/>
            <a:ext cx="5328592" cy="5669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DB1346D1-6374-0AB6-7149-0618C2FEA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914" y="39441"/>
            <a:ext cx="159058" cy="15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A0506844-FAB7-BFB3-EEBF-9131B068424E}"/>
              </a:ext>
            </a:extLst>
          </p:cNvPr>
          <p:cNvGrpSpPr/>
          <p:nvPr/>
        </p:nvGrpSpPr>
        <p:grpSpPr>
          <a:xfrm>
            <a:off x="1314450" y="1295871"/>
            <a:ext cx="8891588" cy="4911860"/>
            <a:chOff x="215900" y="935832"/>
            <a:chExt cx="8891588" cy="4911860"/>
          </a:xfrm>
        </p:grpSpPr>
        <p:pic>
          <p:nvPicPr>
            <p:cNvPr id="2" name="Picture 4">
              <a:extLst>
                <a:ext uri="{FF2B5EF4-FFF2-40B4-BE49-F238E27FC236}">
                  <a16:creationId xmlns:a16="http://schemas.microsoft.com/office/drawing/2014/main" id="{522D0B42-201A-B5A6-25FE-473753CDBF6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/>
            <a:srcRect r="12512" b="41122"/>
            <a:stretch/>
          </p:blipFill>
          <p:spPr bwMode="auto">
            <a:xfrm>
              <a:off x="215900" y="935832"/>
              <a:ext cx="8891588" cy="4911860"/>
            </a:xfrm>
            <a:prstGeom prst="rect">
              <a:avLst/>
            </a:prstGeom>
            <a:noFill/>
            <a:ln w="6350">
              <a:solidFill>
                <a:srgbClr val="3E5057"/>
              </a:solidFill>
              <a:miter lim="800000"/>
              <a:headEnd/>
              <a:tailEnd/>
            </a:ln>
            <a:effectLst>
              <a:outerShdw blurRad="254000" dist="50800" dir="5400000" algn="ctr" rotWithShape="0">
                <a:srgbClr val="000000">
                  <a:alpha val="4313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0A9CC389-694C-75AE-9111-E5AF0525E7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60044" y="3528119"/>
              <a:ext cx="3053928" cy="23042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1035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3200">
        <p15:prstTrans prst="pageCurlDouble"/>
      </p:transition>
    </mc:Choice>
    <mc:Fallback xmlns="">
      <p:transition spd="slow" advTm="132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3A79B6C4-832F-716A-90A4-63BD597B8DF0}"/>
              </a:ext>
            </a:extLst>
          </p:cNvPr>
          <p:cNvSpPr/>
          <p:nvPr/>
        </p:nvSpPr>
        <p:spPr bwMode="auto">
          <a:xfrm>
            <a:off x="71612" y="1794017"/>
            <a:ext cx="11377264" cy="4254382"/>
          </a:xfrm>
          <a:prstGeom prst="rect">
            <a:avLst/>
          </a:prstGeom>
          <a:pattFill prst="horzBrick">
            <a:fgClr>
              <a:sysClr val="window" lastClr="FFFFFF">
                <a:lumMod val="95000"/>
              </a:sysClr>
            </a:fgClr>
            <a:bgClr>
              <a:sysClr val="window" lastClr="FFFFFF"/>
            </a:bgClr>
          </a:pattFill>
          <a:ln w="3175" cap="flat" cmpd="sng" algn="ctr">
            <a:solidFill>
              <a:sysClr val="windowText" lastClr="00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194EE51E-6702-304A-7F34-2BE73FAAB043}"/>
              </a:ext>
            </a:extLst>
          </p:cNvPr>
          <p:cNvSpPr/>
          <p:nvPr/>
        </p:nvSpPr>
        <p:spPr>
          <a:xfrm>
            <a:off x="4894398" y="2843105"/>
            <a:ext cx="1532984" cy="1013373"/>
          </a:xfrm>
          <a:prstGeom prst="rect">
            <a:avLst/>
          </a:prstGeom>
          <a:noFill/>
          <a:ln w="19050" cap="flat" cmpd="sng" algn="ctr">
            <a:solidFill>
              <a:srgbClr val="A5A5A5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2006B8C7-3ED2-45D7-ED1A-B3A1DF649293}"/>
              </a:ext>
            </a:extLst>
          </p:cNvPr>
          <p:cNvCxnSpPr>
            <a:stCxn id="81" idx="3"/>
            <a:endCxn id="41" idx="1"/>
          </p:cNvCxnSpPr>
          <p:nvPr/>
        </p:nvCxnSpPr>
        <p:spPr>
          <a:xfrm>
            <a:off x="1624730" y="3569240"/>
            <a:ext cx="3365355" cy="0"/>
          </a:xfrm>
          <a:prstGeom prst="straightConnector1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87373301-D684-95BF-CC1A-AEA5DE5811AA}"/>
              </a:ext>
            </a:extLst>
          </p:cNvPr>
          <p:cNvSpPr/>
          <p:nvPr/>
        </p:nvSpPr>
        <p:spPr>
          <a:xfrm>
            <a:off x="3385572" y="3340640"/>
            <a:ext cx="1337094" cy="457200"/>
          </a:xfrm>
          <a:prstGeom prst="rect">
            <a:avLst/>
          </a:prstGeom>
          <a:solidFill>
            <a:srgbClr val="A5A5A5"/>
          </a:solidFill>
          <a:ln w="28575" cap="flat" cmpd="thickThin" algn="ctr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337095"/>
                      <a:gd name="connsiteY0" fmla="*/ 0 h 457200"/>
                      <a:gd name="connsiteX1" fmla="*/ 695289 w 1337095"/>
                      <a:gd name="connsiteY1" fmla="*/ 0 h 457200"/>
                      <a:gd name="connsiteX2" fmla="*/ 1337095 w 1337095"/>
                      <a:gd name="connsiteY2" fmla="*/ 0 h 457200"/>
                      <a:gd name="connsiteX3" fmla="*/ 1337095 w 1337095"/>
                      <a:gd name="connsiteY3" fmla="*/ 457200 h 457200"/>
                      <a:gd name="connsiteX4" fmla="*/ 681918 w 1337095"/>
                      <a:gd name="connsiteY4" fmla="*/ 457200 h 457200"/>
                      <a:gd name="connsiteX5" fmla="*/ 0 w 1337095"/>
                      <a:gd name="connsiteY5" fmla="*/ 457200 h 457200"/>
                      <a:gd name="connsiteX6" fmla="*/ 0 w 1337095"/>
                      <a:gd name="connsiteY6" fmla="*/ 0 h 45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37095" h="457200" fill="none" extrusionOk="0">
                        <a:moveTo>
                          <a:pt x="0" y="0"/>
                        </a:moveTo>
                        <a:cubicBezTo>
                          <a:pt x="330567" y="-8256"/>
                          <a:pt x="427511" y="-22367"/>
                          <a:pt x="695289" y="0"/>
                        </a:cubicBezTo>
                        <a:cubicBezTo>
                          <a:pt x="963067" y="22367"/>
                          <a:pt x="1198705" y="20642"/>
                          <a:pt x="1337095" y="0"/>
                        </a:cubicBezTo>
                        <a:cubicBezTo>
                          <a:pt x="1333384" y="97864"/>
                          <a:pt x="1342481" y="315005"/>
                          <a:pt x="1337095" y="457200"/>
                        </a:cubicBezTo>
                        <a:cubicBezTo>
                          <a:pt x="1120263" y="435203"/>
                          <a:pt x="992131" y="470841"/>
                          <a:pt x="681918" y="457200"/>
                        </a:cubicBezTo>
                        <a:cubicBezTo>
                          <a:pt x="371705" y="443559"/>
                          <a:pt x="215134" y="476965"/>
                          <a:pt x="0" y="457200"/>
                        </a:cubicBezTo>
                        <a:cubicBezTo>
                          <a:pt x="14505" y="230035"/>
                          <a:pt x="9219" y="92183"/>
                          <a:pt x="0" y="0"/>
                        </a:cubicBezTo>
                        <a:close/>
                      </a:path>
                      <a:path w="1337095" h="457200" stroke="0" extrusionOk="0">
                        <a:moveTo>
                          <a:pt x="0" y="0"/>
                        </a:moveTo>
                        <a:cubicBezTo>
                          <a:pt x="154254" y="-29096"/>
                          <a:pt x="443695" y="8287"/>
                          <a:pt x="655177" y="0"/>
                        </a:cubicBezTo>
                        <a:cubicBezTo>
                          <a:pt x="866659" y="-8287"/>
                          <a:pt x="1057325" y="-30796"/>
                          <a:pt x="1337095" y="0"/>
                        </a:cubicBezTo>
                        <a:cubicBezTo>
                          <a:pt x="1338134" y="227241"/>
                          <a:pt x="1330674" y="327571"/>
                          <a:pt x="1337095" y="457200"/>
                        </a:cubicBezTo>
                        <a:cubicBezTo>
                          <a:pt x="1060449" y="452359"/>
                          <a:pt x="852495" y="487804"/>
                          <a:pt x="668548" y="457200"/>
                        </a:cubicBezTo>
                        <a:cubicBezTo>
                          <a:pt x="484601" y="426596"/>
                          <a:pt x="231661" y="432874"/>
                          <a:pt x="0" y="457200"/>
                        </a:cubicBezTo>
                        <a:cubicBezTo>
                          <a:pt x="13499" y="303125"/>
                          <a:pt x="-6429" y="14793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kern="0" dirty="0">
                <a:solidFill>
                  <a:prstClr val="white"/>
                </a:solidFill>
                <a:latin typeface="Calibri" panose="020F0502020204030204"/>
              </a:rPr>
              <a:t>СПЗ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9812E4BC-17D1-E8C3-F1F7-552C8400F6CC}"/>
              </a:ext>
            </a:extLst>
          </p:cNvPr>
          <p:cNvSpPr/>
          <p:nvPr/>
        </p:nvSpPr>
        <p:spPr>
          <a:xfrm>
            <a:off x="4990085" y="3340640"/>
            <a:ext cx="1337094" cy="457200"/>
          </a:xfrm>
          <a:prstGeom prst="rect">
            <a:avLst/>
          </a:prstGeom>
          <a:solidFill>
            <a:srgbClr val="A5A5A5"/>
          </a:solidFill>
          <a:ln w="28575" cap="flat" cmpd="thickThin" algn="ctr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337095"/>
                      <a:gd name="connsiteY0" fmla="*/ 0 h 457200"/>
                      <a:gd name="connsiteX1" fmla="*/ 695289 w 1337095"/>
                      <a:gd name="connsiteY1" fmla="*/ 0 h 457200"/>
                      <a:gd name="connsiteX2" fmla="*/ 1337095 w 1337095"/>
                      <a:gd name="connsiteY2" fmla="*/ 0 h 457200"/>
                      <a:gd name="connsiteX3" fmla="*/ 1337095 w 1337095"/>
                      <a:gd name="connsiteY3" fmla="*/ 457200 h 457200"/>
                      <a:gd name="connsiteX4" fmla="*/ 681918 w 1337095"/>
                      <a:gd name="connsiteY4" fmla="*/ 457200 h 457200"/>
                      <a:gd name="connsiteX5" fmla="*/ 0 w 1337095"/>
                      <a:gd name="connsiteY5" fmla="*/ 457200 h 457200"/>
                      <a:gd name="connsiteX6" fmla="*/ 0 w 1337095"/>
                      <a:gd name="connsiteY6" fmla="*/ 0 h 45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37095" h="457200" fill="none" extrusionOk="0">
                        <a:moveTo>
                          <a:pt x="0" y="0"/>
                        </a:moveTo>
                        <a:cubicBezTo>
                          <a:pt x="330567" y="-8256"/>
                          <a:pt x="427511" y="-22367"/>
                          <a:pt x="695289" y="0"/>
                        </a:cubicBezTo>
                        <a:cubicBezTo>
                          <a:pt x="963067" y="22367"/>
                          <a:pt x="1198705" y="20642"/>
                          <a:pt x="1337095" y="0"/>
                        </a:cubicBezTo>
                        <a:cubicBezTo>
                          <a:pt x="1333384" y="97864"/>
                          <a:pt x="1342481" y="315005"/>
                          <a:pt x="1337095" y="457200"/>
                        </a:cubicBezTo>
                        <a:cubicBezTo>
                          <a:pt x="1120263" y="435203"/>
                          <a:pt x="992131" y="470841"/>
                          <a:pt x="681918" y="457200"/>
                        </a:cubicBezTo>
                        <a:cubicBezTo>
                          <a:pt x="371705" y="443559"/>
                          <a:pt x="215134" y="476965"/>
                          <a:pt x="0" y="457200"/>
                        </a:cubicBezTo>
                        <a:cubicBezTo>
                          <a:pt x="14505" y="230035"/>
                          <a:pt x="9219" y="92183"/>
                          <a:pt x="0" y="0"/>
                        </a:cubicBezTo>
                        <a:close/>
                      </a:path>
                      <a:path w="1337095" h="457200" stroke="0" extrusionOk="0">
                        <a:moveTo>
                          <a:pt x="0" y="0"/>
                        </a:moveTo>
                        <a:cubicBezTo>
                          <a:pt x="154254" y="-29096"/>
                          <a:pt x="443695" y="8287"/>
                          <a:pt x="655177" y="0"/>
                        </a:cubicBezTo>
                        <a:cubicBezTo>
                          <a:pt x="866659" y="-8287"/>
                          <a:pt x="1057325" y="-30796"/>
                          <a:pt x="1337095" y="0"/>
                        </a:cubicBezTo>
                        <a:cubicBezTo>
                          <a:pt x="1338134" y="227241"/>
                          <a:pt x="1330674" y="327571"/>
                          <a:pt x="1337095" y="457200"/>
                        </a:cubicBezTo>
                        <a:cubicBezTo>
                          <a:pt x="1060449" y="452359"/>
                          <a:pt x="852495" y="487804"/>
                          <a:pt x="668548" y="457200"/>
                        </a:cubicBezTo>
                        <a:cubicBezTo>
                          <a:pt x="484601" y="426596"/>
                          <a:pt x="231661" y="432874"/>
                          <a:pt x="0" y="457200"/>
                        </a:cubicBezTo>
                        <a:cubicBezTo>
                          <a:pt x="13499" y="303125"/>
                          <a:pt x="-6429" y="14793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kern="0" dirty="0" err="1">
                <a:solidFill>
                  <a:prstClr val="white"/>
                </a:solidFill>
                <a:latin typeface="Calibri" panose="020F0502020204030204"/>
              </a:rPr>
              <a:t>ЛОТы</a:t>
            </a:r>
            <a:endParaRPr lang="ru-RU" sz="1200" b="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09DF2C08-6982-457B-7C75-4654E7B62719}"/>
              </a:ext>
            </a:extLst>
          </p:cNvPr>
          <p:cNvSpPr/>
          <p:nvPr/>
        </p:nvSpPr>
        <p:spPr>
          <a:xfrm>
            <a:off x="6594598" y="1903543"/>
            <a:ext cx="1337094" cy="457200"/>
          </a:xfrm>
          <a:prstGeom prst="rect">
            <a:avLst/>
          </a:prstGeom>
          <a:solidFill>
            <a:srgbClr val="A5A5A5"/>
          </a:solidFill>
          <a:ln w="28575" cap="flat" cmpd="thickThin" algn="ctr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337095"/>
                      <a:gd name="connsiteY0" fmla="*/ 0 h 457200"/>
                      <a:gd name="connsiteX1" fmla="*/ 695289 w 1337095"/>
                      <a:gd name="connsiteY1" fmla="*/ 0 h 457200"/>
                      <a:gd name="connsiteX2" fmla="*/ 1337095 w 1337095"/>
                      <a:gd name="connsiteY2" fmla="*/ 0 h 457200"/>
                      <a:gd name="connsiteX3" fmla="*/ 1337095 w 1337095"/>
                      <a:gd name="connsiteY3" fmla="*/ 457200 h 457200"/>
                      <a:gd name="connsiteX4" fmla="*/ 681918 w 1337095"/>
                      <a:gd name="connsiteY4" fmla="*/ 457200 h 457200"/>
                      <a:gd name="connsiteX5" fmla="*/ 0 w 1337095"/>
                      <a:gd name="connsiteY5" fmla="*/ 457200 h 457200"/>
                      <a:gd name="connsiteX6" fmla="*/ 0 w 1337095"/>
                      <a:gd name="connsiteY6" fmla="*/ 0 h 45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37095" h="457200" fill="none" extrusionOk="0">
                        <a:moveTo>
                          <a:pt x="0" y="0"/>
                        </a:moveTo>
                        <a:cubicBezTo>
                          <a:pt x="330567" y="-8256"/>
                          <a:pt x="427511" y="-22367"/>
                          <a:pt x="695289" y="0"/>
                        </a:cubicBezTo>
                        <a:cubicBezTo>
                          <a:pt x="963067" y="22367"/>
                          <a:pt x="1198705" y="20642"/>
                          <a:pt x="1337095" y="0"/>
                        </a:cubicBezTo>
                        <a:cubicBezTo>
                          <a:pt x="1333384" y="97864"/>
                          <a:pt x="1342481" y="315005"/>
                          <a:pt x="1337095" y="457200"/>
                        </a:cubicBezTo>
                        <a:cubicBezTo>
                          <a:pt x="1120263" y="435203"/>
                          <a:pt x="992131" y="470841"/>
                          <a:pt x="681918" y="457200"/>
                        </a:cubicBezTo>
                        <a:cubicBezTo>
                          <a:pt x="371705" y="443559"/>
                          <a:pt x="215134" y="476965"/>
                          <a:pt x="0" y="457200"/>
                        </a:cubicBezTo>
                        <a:cubicBezTo>
                          <a:pt x="14505" y="230035"/>
                          <a:pt x="9219" y="92183"/>
                          <a:pt x="0" y="0"/>
                        </a:cubicBezTo>
                        <a:close/>
                      </a:path>
                      <a:path w="1337095" h="457200" stroke="0" extrusionOk="0">
                        <a:moveTo>
                          <a:pt x="0" y="0"/>
                        </a:moveTo>
                        <a:cubicBezTo>
                          <a:pt x="154254" y="-29096"/>
                          <a:pt x="443695" y="8287"/>
                          <a:pt x="655177" y="0"/>
                        </a:cubicBezTo>
                        <a:cubicBezTo>
                          <a:pt x="866659" y="-8287"/>
                          <a:pt x="1057325" y="-30796"/>
                          <a:pt x="1337095" y="0"/>
                        </a:cubicBezTo>
                        <a:cubicBezTo>
                          <a:pt x="1338134" y="227241"/>
                          <a:pt x="1330674" y="327571"/>
                          <a:pt x="1337095" y="457200"/>
                        </a:cubicBezTo>
                        <a:cubicBezTo>
                          <a:pt x="1060449" y="452359"/>
                          <a:pt x="852495" y="487804"/>
                          <a:pt x="668548" y="457200"/>
                        </a:cubicBezTo>
                        <a:cubicBezTo>
                          <a:pt x="484601" y="426596"/>
                          <a:pt x="231661" y="432874"/>
                          <a:pt x="0" y="457200"/>
                        </a:cubicBezTo>
                        <a:cubicBezTo>
                          <a:pt x="13499" y="303125"/>
                          <a:pt x="-6429" y="14793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kern="0" dirty="0">
                <a:solidFill>
                  <a:prstClr val="white"/>
                </a:solidFill>
                <a:latin typeface="Calibri" panose="020F0502020204030204"/>
              </a:rPr>
              <a:t>Предложения участников</a:t>
            </a: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9EE9256A-DE89-D5A3-CF06-91C5EE18A9DE}"/>
              </a:ext>
            </a:extLst>
          </p:cNvPr>
          <p:cNvSpPr/>
          <p:nvPr/>
        </p:nvSpPr>
        <p:spPr>
          <a:xfrm>
            <a:off x="6594598" y="2657245"/>
            <a:ext cx="1337094" cy="457200"/>
          </a:xfrm>
          <a:prstGeom prst="rect">
            <a:avLst/>
          </a:prstGeom>
          <a:solidFill>
            <a:srgbClr val="A5A5A5"/>
          </a:solidFill>
          <a:ln w="28575" cap="flat" cmpd="thickThin" algn="ctr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337095"/>
                      <a:gd name="connsiteY0" fmla="*/ 0 h 457200"/>
                      <a:gd name="connsiteX1" fmla="*/ 695289 w 1337095"/>
                      <a:gd name="connsiteY1" fmla="*/ 0 h 457200"/>
                      <a:gd name="connsiteX2" fmla="*/ 1337095 w 1337095"/>
                      <a:gd name="connsiteY2" fmla="*/ 0 h 457200"/>
                      <a:gd name="connsiteX3" fmla="*/ 1337095 w 1337095"/>
                      <a:gd name="connsiteY3" fmla="*/ 457200 h 457200"/>
                      <a:gd name="connsiteX4" fmla="*/ 681918 w 1337095"/>
                      <a:gd name="connsiteY4" fmla="*/ 457200 h 457200"/>
                      <a:gd name="connsiteX5" fmla="*/ 0 w 1337095"/>
                      <a:gd name="connsiteY5" fmla="*/ 457200 h 457200"/>
                      <a:gd name="connsiteX6" fmla="*/ 0 w 1337095"/>
                      <a:gd name="connsiteY6" fmla="*/ 0 h 45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37095" h="457200" fill="none" extrusionOk="0">
                        <a:moveTo>
                          <a:pt x="0" y="0"/>
                        </a:moveTo>
                        <a:cubicBezTo>
                          <a:pt x="330567" y="-8256"/>
                          <a:pt x="427511" y="-22367"/>
                          <a:pt x="695289" y="0"/>
                        </a:cubicBezTo>
                        <a:cubicBezTo>
                          <a:pt x="963067" y="22367"/>
                          <a:pt x="1198705" y="20642"/>
                          <a:pt x="1337095" y="0"/>
                        </a:cubicBezTo>
                        <a:cubicBezTo>
                          <a:pt x="1333384" y="97864"/>
                          <a:pt x="1342481" y="315005"/>
                          <a:pt x="1337095" y="457200"/>
                        </a:cubicBezTo>
                        <a:cubicBezTo>
                          <a:pt x="1120263" y="435203"/>
                          <a:pt x="992131" y="470841"/>
                          <a:pt x="681918" y="457200"/>
                        </a:cubicBezTo>
                        <a:cubicBezTo>
                          <a:pt x="371705" y="443559"/>
                          <a:pt x="215134" y="476965"/>
                          <a:pt x="0" y="457200"/>
                        </a:cubicBezTo>
                        <a:cubicBezTo>
                          <a:pt x="14505" y="230035"/>
                          <a:pt x="9219" y="92183"/>
                          <a:pt x="0" y="0"/>
                        </a:cubicBezTo>
                        <a:close/>
                      </a:path>
                      <a:path w="1337095" h="457200" stroke="0" extrusionOk="0">
                        <a:moveTo>
                          <a:pt x="0" y="0"/>
                        </a:moveTo>
                        <a:cubicBezTo>
                          <a:pt x="154254" y="-29096"/>
                          <a:pt x="443695" y="8287"/>
                          <a:pt x="655177" y="0"/>
                        </a:cubicBezTo>
                        <a:cubicBezTo>
                          <a:pt x="866659" y="-8287"/>
                          <a:pt x="1057325" y="-30796"/>
                          <a:pt x="1337095" y="0"/>
                        </a:cubicBezTo>
                        <a:cubicBezTo>
                          <a:pt x="1338134" y="227241"/>
                          <a:pt x="1330674" y="327571"/>
                          <a:pt x="1337095" y="457200"/>
                        </a:cubicBezTo>
                        <a:cubicBezTo>
                          <a:pt x="1060449" y="452359"/>
                          <a:pt x="852495" y="487804"/>
                          <a:pt x="668548" y="457200"/>
                        </a:cubicBezTo>
                        <a:cubicBezTo>
                          <a:pt x="484601" y="426596"/>
                          <a:pt x="231661" y="432874"/>
                          <a:pt x="0" y="457200"/>
                        </a:cubicBezTo>
                        <a:cubicBezTo>
                          <a:pt x="13499" y="303125"/>
                          <a:pt x="-6429" y="14793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kern="0" dirty="0">
                <a:solidFill>
                  <a:prstClr val="white"/>
                </a:solidFill>
                <a:latin typeface="Calibri" panose="020F0502020204030204"/>
              </a:rPr>
              <a:t>Протокол</a:t>
            </a: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6C08A931-54FF-4EA2-8E21-E315EAD459E5}"/>
              </a:ext>
            </a:extLst>
          </p:cNvPr>
          <p:cNvSpPr/>
          <p:nvPr/>
        </p:nvSpPr>
        <p:spPr>
          <a:xfrm>
            <a:off x="8155979" y="2657245"/>
            <a:ext cx="1337094" cy="457200"/>
          </a:xfrm>
          <a:prstGeom prst="rect">
            <a:avLst/>
          </a:prstGeom>
          <a:solidFill>
            <a:srgbClr val="A5A5A5"/>
          </a:solidFill>
          <a:ln w="28575" cap="flat" cmpd="thickThin" algn="ctr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337095"/>
                      <a:gd name="connsiteY0" fmla="*/ 0 h 457200"/>
                      <a:gd name="connsiteX1" fmla="*/ 695289 w 1337095"/>
                      <a:gd name="connsiteY1" fmla="*/ 0 h 457200"/>
                      <a:gd name="connsiteX2" fmla="*/ 1337095 w 1337095"/>
                      <a:gd name="connsiteY2" fmla="*/ 0 h 457200"/>
                      <a:gd name="connsiteX3" fmla="*/ 1337095 w 1337095"/>
                      <a:gd name="connsiteY3" fmla="*/ 457200 h 457200"/>
                      <a:gd name="connsiteX4" fmla="*/ 681918 w 1337095"/>
                      <a:gd name="connsiteY4" fmla="*/ 457200 h 457200"/>
                      <a:gd name="connsiteX5" fmla="*/ 0 w 1337095"/>
                      <a:gd name="connsiteY5" fmla="*/ 457200 h 457200"/>
                      <a:gd name="connsiteX6" fmla="*/ 0 w 1337095"/>
                      <a:gd name="connsiteY6" fmla="*/ 0 h 45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37095" h="457200" fill="none" extrusionOk="0">
                        <a:moveTo>
                          <a:pt x="0" y="0"/>
                        </a:moveTo>
                        <a:cubicBezTo>
                          <a:pt x="330567" y="-8256"/>
                          <a:pt x="427511" y="-22367"/>
                          <a:pt x="695289" y="0"/>
                        </a:cubicBezTo>
                        <a:cubicBezTo>
                          <a:pt x="963067" y="22367"/>
                          <a:pt x="1198705" y="20642"/>
                          <a:pt x="1337095" y="0"/>
                        </a:cubicBezTo>
                        <a:cubicBezTo>
                          <a:pt x="1333384" y="97864"/>
                          <a:pt x="1342481" y="315005"/>
                          <a:pt x="1337095" y="457200"/>
                        </a:cubicBezTo>
                        <a:cubicBezTo>
                          <a:pt x="1120263" y="435203"/>
                          <a:pt x="992131" y="470841"/>
                          <a:pt x="681918" y="457200"/>
                        </a:cubicBezTo>
                        <a:cubicBezTo>
                          <a:pt x="371705" y="443559"/>
                          <a:pt x="215134" y="476965"/>
                          <a:pt x="0" y="457200"/>
                        </a:cubicBezTo>
                        <a:cubicBezTo>
                          <a:pt x="14505" y="230035"/>
                          <a:pt x="9219" y="92183"/>
                          <a:pt x="0" y="0"/>
                        </a:cubicBezTo>
                        <a:close/>
                      </a:path>
                      <a:path w="1337095" h="457200" stroke="0" extrusionOk="0">
                        <a:moveTo>
                          <a:pt x="0" y="0"/>
                        </a:moveTo>
                        <a:cubicBezTo>
                          <a:pt x="154254" y="-29096"/>
                          <a:pt x="443695" y="8287"/>
                          <a:pt x="655177" y="0"/>
                        </a:cubicBezTo>
                        <a:cubicBezTo>
                          <a:pt x="866659" y="-8287"/>
                          <a:pt x="1057325" y="-30796"/>
                          <a:pt x="1337095" y="0"/>
                        </a:cubicBezTo>
                        <a:cubicBezTo>
                          <a:pt x="1338134" y="227241"/>
                          <a:pt x="1330674" y="327571"/>
                          <a:pt x="1337095" y="457200"/>
                        </a:cubicBezTo>
                        <a:cubicBezTo>
                          <a:pt x="1060449" y="452359"/>
                          <a:pt x="852495" y="487804"/>
                          <a:pt x="668548" y="457200"/>
                        </a:cubicBezTo>
                        <a:cubicBezTo>
                          <a:pt x="484601" y="426596"/>
                          <a:pt x="231661" y="432874"/>
                          <a:pt x="0" y="457200"/>
                        </a:cubicBezTo>
                        <a:cubicBezTo>
                          <a:pt x="13499" y="303125"/>
                          <a:pt x="-6429" y="14793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kern="0" dirty="0">
                <a:solidFill>
                  <a:prstClr val="white"/>
                </a:solidFill>
                <a:latin typeface="Calibri" panose="020F0502020204030204"/>
              </a:rPr>
              <a:t>Договор</a:t>
            </a:r>
          </a:p>
        </p:txBody>
      </p:sp>
      <p:cxnSp>
        <p:nvCxnSpPr>
          <p:cNvPr id="66" name="Прямая со стрелкой 65">
            <a:extLst>
              <a:ext uri="{FF2B5EF4-FFF2-40B4-BE49-F238E27FC236}">
                <a16:creationId xmlns:a16="http://schemas.microsoft.com/office/drawing/2014/main" id="{0D1EC4A2-3ED2-A034-6668-A74271180799}"/>
              </a:ext>
            </a:extLst>
          </p:cNvPr>
          <p:cNvCxnSpPr>
            <a:stCxn id="86" idx="3"/>
            <a:endCxn id="64" idx="1"/>
          </p:cNvCxnSpPr>
          <p:nvPr/>
        </p:nvCxnSpPr>
        <p:spPr>
          <a:xfrm>
            <a:off x="6327179" y="2883440"/>
            <a:ext cx="267419" cy="2405"/>
          </a:xfrm>
          <a:prstGeom prst="straightConnector1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67" name="Прямая со стрелкой 60">
            <a:extLst>
              <a:ext uri="{FF2B5EF4-FFF2-40B4-BE49-F238E27FC236}">
                <a16:creationId xmlns:a16="http://schemas.microsoft.com/office/drawing/2014/main" id="{98A30FA1-B206-A9B7-B083-379B3D7E11D3}"/>
              </a:ext>
            </a:extLst>
          </p:cNvPr>
          <p:cNvCxnSpPr>
            <a:stCxn id="63" idx="1"/>
            <a:endCxn id="86" idx="0"/>
          </p:cNvCxnSpPr>
          <p:nvPr/>
        </p:nvCxnSpPr>
        <p:spPr>
          <a:xfrm rot="10800000" flipV="1">
            <a:off x="5658632" y="2132142"/>
            <a:ext cx="935966" cy="522697"/>
          </a:xfrm>
          <a:prstGeom prst="bentConnector2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68" name="Прямая со стрелкой 67">
            <a:extLst>
              <a:ext uri="{FF2B5EF4-FFF2-40B4-BE49-F238E27FC236}">
                <a16:creationId xmlns:a16="http://schemas.microsoft.com/office/drawing/2014/main" id="{5FABDEFD-CC59-01C3-5CB9-69ACF101279E}"/>
              </a:ext>
            </a:extLst>
          </p:cNvPr>
          <p:cNvCxnSpPr>
            <a:stCxn id="64" idx="3"/>
          </p:cNvCxnSpPr>
          <p:nvPr/>
        </p:nvCxnSpPr>
        <p:spPr>
          <a:xfrm>
            <a:off x="7931692" y="2885845"/>
            <a:ext cx="224287" cy="0"/>
          </a:xfrm>
          <a:prstGeom prst="straightConnector1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A925B78B-7B57-267D-162D-104C0E453D15}"/>
              </a:ext>
            </a:extLst>
          </p:cNvPr>
          <p:cNvSpPr/>
          <p:nvPr/>
        </p:nvSpPr>
        <p:spPr>
          <a:xfrm>
            <a:off x="8155979" y="3343045"/>
            <a:ext cx="1337094" cy="457200"/>
          </a:xfrm>
          <a:prstGeom prst="rect">
            <a:avLst/>
          </a:prstGeom>
          <a:solidFill>
            <a:srgbClr val="A5A5A5"/>
          </a:solidFill>
          <a:ln w="28575" cap="flat" cmpd="thickThin" algn="ctr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337095"/>
                      <a:gd name="connsiteY0" fmla="*/ 0 h 457200"/>
                      <a:gd name="connsiteX1" fmla="*/ 695289 w 1337095"/>
                      <a:gd name="connsiteY1" fmla="*/ 0 h 457200"/>
                      <a:gd name="connsiteX2" fmla="*/ 1337095 w 1337095"/>
                      <a:gd name="connsiteY2" fmla="*/ 0 h 457200"/>
                      <a:gd name="connsiteX3" fmla="*/ 1337095 w 1337095"/>
                      <a:gd name="connsiteY3" fmla="*/ 457200 h 457200"/>
                      <a:gd name="connsiteX4" fmla="*/ 681918 w 1337095"/>
                      <a:gd name="connsiteY4" fmla="*/ 457200 h 457200"/>
                      <a:gd name="connsiteX5" fmla="*/ 0 w 1337095"/>
                      <a:gd name="connsiteY5" fmla="*/ 457200 h 457200"/>
                      <a:gd name="connsiteX6" fmla="*/ 0 w 1337095"/>
                      <a:gd name="connsiteY6" fmla="*/ 0 h 45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37095" h="457200" fill="none" extrusionOk="0">
                        <a:moveTo>
                          <a:pt x="0" y="0"/>
                        </a:moveTo>
                        <a:cubicBezTo>
                          <a:pt x="330567" y="-8256"/>
                          <a:pt x="427511" y="-22367"/>
                          <a:pt x="695289" y="0"/>
                        </a:cubicBezTo>
                        <a:cubicBezTo>
                          <a:pt x="963067" y="22367"/>
                          <a:pt x="1198705" y="20642"/>
                          <a:pt x="1337095" y="0"/>
                        </a:cubicBezTo>
                        <a:cubicBezTo>
                          <a:pt x="1333384" y="97864"/>
                          <a:pt x="1342481" y="315005"/>
                          <a:pt x="1337095" y="457200"/>
                        </a:cubicBezTo>
                        <a:cubicBezTo>
                          <a:pt x="1120263" y="435203"/>
                          <a:pt x="992131" y="470841"/>
                          <a:pt x="681918" y="457200"/>
                        </a:cubicBezTo>
                        <a:cubicBezTo>
                          <a:pt x="371705" y="443559"/>
                          <a:pt x="215134" y="476965"/>
                          <a:pt x="0" y="457200"/>
                        </a:cubicBezTo>
                        <a:cubicBezTo>
                          <a:pt x="14505" y="230035"/>
                          <a:pt x="9219" y="92183"/>
                          <a:pt x="0" y="0"/>
                        </a:cubicBezTo>
                        <a:close/>
                      </a:path>
                      <a:path w="1337095" h="457200" stroke="0" extrusionOk="0">
                        <a:moveTo>
                          <a:pt x="0" y="0"/>
                        </a:moveTo>
                        <a:cubicBezTo>
                          <a:pt x="154254" y="-29096"/>
                          <a:pt x="443695" y="8287"/>
                          <a:pt x="655177" y="0"/>
                        </a:cubicBezTo>
                        <a:cubicBezTo>
                          <a:pt x="866659" y="-8287"/>
                          <a:pt x="1057325" y="-30796"/>
                          <a:pt x="1337095" y="0"/>
                        </a:cubicBezTo>
                        <a:cubicBezTo>
                          <a:pt x="1338134" y="227241"/>
                          <a:pt x="1330674" y="327571"/>
                          <a:pt x="1337095" y="457200"/>
                        </a:cubicBezTo>
                        <a:cubicBezTo>
                          <a:pt x="1060449" y="452359"/>
                          <a:pt x="852495" y="487804"/>
                          <a:pt x="668548" y="457200"/>
                        </a:cubicBezTo>
                        <a:cubicBezTo>
                          <a:pt x="484601" y="426596"/>
                          <a:pt x="231661" y="432874"/>
                          <a:pt x="0" y="457200"/>
                        </a:cubicBezTo>
                        <a:cubicBezTo>
                          <a:pt x="13499" y="303125"/>
                          <a:pt x="-6429" y="14793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kern="0" dirty="0">
                <a:solidFill>
                  <a:prstClr val="white"/>
                </a:solidFill>
                <a:latin typeface="Calibri" panose="020F0502020204030204"/>
              </a:rPr>
              <a:t>Заказ </a:t>
            </a:r>
            <a:br>
              <a:rPr lang="ru-RU" sz="1200" b="0" kern="0" dirty="0">
                <a:solidFill>
                  <a:prstClr val="white"/>
                </a:solidFill>
                <a:latin typeface="Calibri" panose="020F0502020204030204"/>
              </a:rPr>
            </a:br>
            <a:r>
              <a:rPr lang="ru-RU" sz="1200" b="0" kern="0" dirty="0">
                <a:solidFill>
                  <a:prstClr val="white"/>
                </a:solidFill>
                <a:latin typeface="Calibri" panose="020F0502020204030204"/>
              </a:rPr>
              <a:t>поставщику</a:t>
            </a:r>
          </a:p>
        </p:txBody>
      </p:sp>
      <p:cxnSp>
        <p:nvCxnSpPr>
          <p:cNvPr id="70" name="Прямая со стрелкой 69">
            <a:extLst>
              <a:ext uri="{FF2B5EF4-FFF2-40B4-BE49-F238E27FC236}">
                <a16:creationId xmlns:a16="http://schemas.microsoft.com/office/drawing/2014/main" id="{506ABDB2-567E-3AEF-AA4F-8FD774E9BC69}"/>
              </a:ext>
            </a:extLst>
          </p:cNvPr>
          <p:cNvCxnSpPr>
            <a:stCxn id="65" idx="2"/>
            <a:endCxn id="69" idx="0"/>
          </p:cNvCxnSpPr>
          <p:nvPr/>
        </p:nvCxnSpPr>
        <p:spPr>
          <a:xfrm>
            <a:off x="8824526" y="3114445"/>
            <a:ext cx="0" cy="228600"/>
          </a:xfrm>
          <a:prstGeom prst="straightConnector1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20FE3B1C-FAC4-70D4-4E0A-F18484EF5EA3}"/>
              </a:ext>
            </a:extLst>
          </p:cNvPr>
          <p:cNvSpPr/>
          <p:nvPr/>
        </p:nvSpPr>
        <p:spPr>
          <a:xfrm>
            <a:off x="8155979" y="4707998"/>
            <a:ext cx="1337094" cy="457200"/>
          </a:xfrm>
          <a:prstGeom prst="rect">
            <a:avLst/>
          </a:prstGeom>
          <a:solidFill>
            <a:srgbClr val="A5A5A5"/>
          </a:solidFill>
          <a:ln w="28575" cap="flat" cmpd="thickThin" algn="ctr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337095"/>
                      <a:gd name="connsiteY0" fmla="*/ 0 h 457200"/>
                      <a:gd name="connsiteX1" fmla="*/ 695289 w 1337095"/>
                      <a:gd name="connsiteY1" fmla="*/ 0 h 457200"/>
                      <a:gd name="connsiteX2" fmla="*/ 1337095 w 1337095"/>
                      <a:gd name="connsiteY2" fmla="*/ 0 h 457200"/>
                      <a:gd name="connsiteX3" fmla="*/ 1337095 w 1337095"/>
                      <a:gd name="connsiteY3" fmla="*/ 457200 h 457200"/>
                      <a:gd name="connsiteX4" fmla="*/ 681918 w 1337095"/>
                      <a:gd name="connsiteY4" fmla="*/ 457200 h 457200"/>
                      <a:gd name="connsiteX5" fmla="*/ 0 w 1337095"/>
                      <a:gd name="connsiteY5" fmla="*/ 457200 h 457200"/>
                      <a:gd name="connsiteX6" fmla="*/ 0 w 1337095"/>
                      <a:gd name="connsiteY6" fmla="*/ 0 h 45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37095" h="457200" fill="none" extrusionOk="0">
                        <a:moveTo>
                          <a:pt x="0" y="0"/>
                        </a:moveTo>
                        <a:cubicBezTo>
                          <a:pt x="330567" y="-8256"/>
                          <a:pt x="427511" y="-22367"/>
                          <a:pt x="695289" y="0"/>
                        </a:cubicBezTo>
                        <a:cubicBezTo>
                          <a:pt x="963067" y="22367"/>
                          <a:pt x="1198705" y="20642"/>
                          <a:pt x="1337095" y="0"/>
                        </a:cubicBezTo>
                        <a:cubicBezTo>
                          <a:pt x="1333384" y="97864"/>
                          <a:pt x="1342481" y="315005"/>
                          <a:pt x="1337095" y="457200"/>
                        </a:cubicBezTo>
                        <a:cubicBezTo>
                          <a:pt x="1120263" y="435203"/>
                          <a:pt x="992131" y="470841"/>
                          <a:pt x="681918" y="457200"/>
                        </a:cubicBezTo>
                        <a:cubicBezTo>
                          <a:pt x="371705" y="443559"/>
                          <a:pt x="215134" y="476965"/>
                          <a:pt x="0" y="457200"/>
                        </a:cubicBezTo>
                        <a:cubicBezTo>
                          <a:pt x="14505" y="230035"/>
                          <a:pt x="9219" y="92183"/>
                          <a:pt x="0" y="0"/>
                        </a:cubicBezTo>
                        <a:close/>
                      </a:path>
                      <a:path w="1337095" h="457200" stroke="0" extrusionOk="0">
                        <a:moveTo>
                          <a:pt x="0" y="0"/>
                        </a:moveTo>
                        <a:cubicBezTo>
                          <a:pt x="154254" y="-29096"/>
                          <a:pt x="443695" y="8287"/>
                          <a:pt x="655177" y="0"/>
                        </a:cubicBezTo>
                        <a:cubicBezTo>
                          <a:pt x="866659" y="-8287"/>
                          <a:pt x="1057325" y="-30796"/>
                          <a:pt x="1337095" y="0"/>
                        </a:cubicBezTo>
                        <a:cubicBezTo>
                          <a:pt x="1338134" y="227241"/>
                          <a:pt x="1330674" y="327571"/>
                          <a:pt x="1337095" y="457200"/>
                        </a:cubicBezTo>
                        <a:cubicBezTo>
                          <a:pt x="1060449" y="452359"/>
                          <a:pt x="852495" y="487804"/>
                          <a:pt x="668548" y="457200"/>
                        </a:cubicBezTo>
                        <a:cubicBezTo>
                          <a:pt x="484601" y="426596"/>
                          <a:pt x="231661" y="432874"/>
                          <a:pt x="0" y="457200"/>
                        </a:cubicBezTo>
                        <a:cubicBezTo>
                          <a:pt x="13499" y="303125"/>
                          <a:pt x="-6429" y="14793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kern="0" dirty="0">
                <a:solidFill>
                  <a:prstClr val="white"/>
                </a:solidFill>
                <a:latin typeface="Calibri" panose="020F0502020204030204"/>
              </a:rPr>
              <a:t>ПТУ</a:t>
            </a: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F4F5861B-E160-3BDF-4266-3BC9CC6BF790}"/>
              </a:ext>
            </a:extLst>
          </p:cNvPr>
          <p:cNvSpPr/>
          <p:nvPr/>
        </p:nvSpPr>
        <p:spPr>
          <a:xfrm>
            <a:off x="9000254" y="5408242"/>
            <a:ext cx="1337094" cy="457200"/>
          </a:xfrm>
          <a:prstGeom prst="rect">
            <a:avLst/>
          </a:prstGeom>
          <a:solidFill>
            <a:srgbClr val="A5A5A5"/>
          </a:solidFill>
          <a:ln w="28575" cap="flat" cmpd="thickThin" algn="ctr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337095"/>
                      <a:gd name="connsiteY0" fmla="*/ 0 h 457200"/>
                      <a:gd name="connsiteX1" fmla="*/ 695289 w 1337095"/>
                      <a:gd name="connsiteY1" fmla="*/ 0 h 457200"/>
                      <a:gd name="connsiteX2" fmla="*/ 1337095 w 1337095"/>
                      <a:gd name="connsiteY2" fmla="*/ 0 h 457200"/>
                      <a:gd name="connsiteX3" fmla="*/ 1337095 w 1337095"/>
                      <a:gd name="connsiteY3" fmla="*/ 457200 h 457200"/>
                      <a:gd name="connsiteX4" fmla="*/ 681918 w 1337095"/>
                      <a:gd name="connsiteY4" fmla="*/ 457200 h 457200"/>
                      <a:gd name="connsiteX5" fmla="*/ 0 w 1337095"/>
                      <a:gd name="connsiteY5" fmla="*/ 457200 h 457200"/>
                      <a:gd name="connsiteX6" fmla="*/ 0 w 1337095"/>
                      <a:gd name="connsiteY6" fmla="*/ 0 h 45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37095" h="457200" fill="none" extrusionOk="0">
                        <a:moveTo>
                          <a:pt x="0" y="0"/>
                        </a:moveTo>
                        <a:cubicBezTo>
                          <a:pt x="330567" y="-8256"/>
                          <a:pt x="427511" y="-22367"/>
                          <a:pt x="695289" y="0"/>
                        </a:cubicBezTo>
                        <a:cubicBezTo>
                          <a:pt x="963067" y="22367"/>
                          <a:pt x="1198705" y="20642"/>
                          <a:pt x="1337095" y="0"/>
                        </a:cubicBezTo>
                        <a:cubicBezTo>
                          <a:pt x="1333384" y="97864"/>
                          <a:pt x="1342481" y="315005"/>
                          <a:pt x="1337095" y="457200"/>
                        </a:cubicBezTo>
                        <a:cubicBezTo>
                          <a:pt x="1120263" y="435203"/>
                          <a:pt x="992131" y="470841"/>
                          <a:pt x="681918" y="457200"/>
                        </a:cubicBezTo>
                        <a:cubicBezTo>
                          <a:pt x="371705" y="443559"/>
                          <a:pt x="215134" y="476965"/>
                          <a:pt x="0" y="457200"/>
                        </a:cubicBezTo>
                        <a:cubicBezTo>
                          <a:pt x="14505" y="230035"/>
                          <a:pt x="9219" y="92183"/>
                          <a:pt x="0" y="0"/>
                        </a:cubicBezTo>
                        <a:close/>
                      </a:path>
                      <a:path w="1337095" h="457200" stroke="0" extrusionOk="0">
                        <a:moveTo>
                          <a:pt x="0" y="0"/>
                        </a:moveTo>
                        <a:cubicBezTo>
                          <a:pt x="154254" y="-29096"/>
                          <a:pt x="443695" y="8287"/>
                          <a:pt x="655177" y="0"/>
                        </a:cubicBezTo>
                        <a:cubicBezTo>
                          <a:pt x="866659" y="-8287"/>
                          <a:pt x="1057325" y="-30796"/>
                          <a:pt x="1337095" y="0"/>
                        </a:cubicBezTo>
                        <a:cubicBezTo>
                          <a:pt x="1338134" y="227241"/>
                          <a:pt x="1330674" y="327571"/>
                          <a:pt x="1337095" y="457200"/>
                        </a:cubicBezTo>
                        <a:cubicBezTo>
                          <a:pt x="1060449" y="452359"/>
                          <a:pt x="852495" y="487804"/>
                          <a:pt x="668548" y="457200"/>
                        </a:cubicBezTo>
                        <a:cubicBezTo>
                          <a:pt x="484601" y="426596"/>
                          <a:pt x="231661" y="432874"/>
                          <a:pt x="0" y="457200"/>
                        </a:cubicBezTo>
                        <a:cubicBezTo>
                          <a:pt x="13499" y="303125"/>
                          <a:pt x="-6429" y="14793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kern="0" dirty="0">
                <a:solidFill>
                  <a:prstClr val="white"/>
                </a:solidFill>
                <a:latin typeface="Calibri" panose="020F0502020204030204"/>
              </a:rPr>
              <a:t>ОФД</a:t>
            </a:r>
          </a:p>
        </p:txBody>
      </p:sp>
      <p:cxnSp>
        <p:nvCxnSpPr>
          <p:cNvPr id="73" name="Прямая со стрелкой 72">
            <a:extLst>
              <a:ext uri="{FF2B5EF4-FFF2-40B4-BE49-F238E27FC236}">
                <a16:creationId xmlns:a16="http://schemas.microsoft.com/office/drawing/2014/main" id="{1F1B49BE-7F8A-4399-C4E2-D573AFD04EAD}"/>
              </a:ext>
            </a:extLst>
          </p:cNvPr>
          <p:cNvCxnSpPr>
            <a:stCxn id="69" idx="2"/>
            <a:endCxn id="71" idx="0"/>
          </p:cNvCxnSpPr>
          <p:nvPr/>
        </p:nvCxnSpPr>
        <p:spPr>
          <a:xfrm>
            <a:off x="8824526" y="3800245"/>
            <a:ext cx="0" cy="907753"/>
          </a:xfrm>
          <a:prstGeom prst="straightConnector1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74" name="Прямая со стрелкой 76">
            <a:extLst>
              <a:ext uri="{FF2B5EF4-FFF2-40B4-BE49-F238E27FC236}">
                <a16:creationId xmlns:a16="http://schemas.microsoft.com/office/drawing/2014/main" id="{1B496D4B-1814-D055-04F6-A35842AD5817}"/>
              </a:ext>
            </a:extLst>
          </p:cNvPr>
          <p:cNvCxnSpPr>
            <a:stCxn id="71" idx="2"/>
            <a:endCxn id="72" idx="1"/>
          </p:cNvCxnSpPr>
          <p:nvPr/>
        </p:nvCxnSpPr>
        <p:spPr>
          <a:xfrm rot="16200000" flipH="1">
            <a:off x="8676568" y="5313156"/>
            <a:ext cx="471644" cy="175728"/>
          </a:xfrm>
          <a:prstGeom prst="bentConnector2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4FFE66DE-98CA-F7D4-DA1E-A774C94AB7CD}"/>
              </a:ext>
            </a:extLst>
          </p:cNvPr>
          <p:cNvSpPr/>
          <p:nvPr/>
        </p:nvSpPr>
        <p:spPr>
          <a:xfrm>
            <a:off x="9823750" y="3343045"/>
            <a:ext cx="1337094" cy="457200"/>
          </a:xfrm>
          <a:prstGeom prst="rect">
            <a:avLst/>
          </a:prstGeom>
          <a:solidFill>
            <a:srgbClr val="A5A5A5"/>
          </a:solidFill>
          <a:ln w="28575" cap="flat" cmpd="thickThin" algn="ctr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337095"/>
                      <a:gd name="connsiteY0" fmla="*/ 0 h 457200"/>
                      <a:gd name="connsiteX1" fmla="*/ 695289 w 1337095"/>
                      <a:gd name="connsiteY1" fmla="*/ 0 h 457200"/>
                      <a:gd name="connsiteX2" fmla="*/ 1337095 w 1337095"/>
                      <a:gd name="connsiteY2" fmla="*/ 0 h 457200"/>
                      <a:gd name="connsiteX3" fmla="*/ 1337095 w 1337095"/>
                      <a:gd name="connsiteY3" fmla="*/ 457200 h 457200"/>
                      <a:gd name="connsiteX4" fmla="*/ 681918 w 1337095"/>
                      <a:gd name="connsiteY4" fmla="*/ 457200 h 457200"/>
                      <a:gd name="connsiteX5" fmla="*/ 0 w 1337095"/>
                      <a:gd name="connsiteY5" fmla="*/ 457200 h 457200"/>
                      <a:gd name="connsiteX6" fmla="*/ 0 w 1337095"/>
                      <a:gd name="connsiteY6" fmla="*/ 0 h 45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37095" h="457200" fill="none" extrusionOk="0">
                        <a:moveTo>
                          <a:pt x="0" y="0"/>
                        </a:moveTo>
                        <a:cubicBezTo>
                          <a:pt x="330567" y="-8256"/>
                          <a:pt x="427511" y="-22367"/>
                          <a:pt x="695289" y="0"/>
                        </a:cubicBezTo>
                        <a:cubicBezTo>
                          <a:pt x="963067" y="22367"/>
                          <a:pt x="1198705" y="20642"/>
                          <a:pt x="1337095" y="0"/>
                        </a:cubicBezTo>
                        <a:cubicBezTo>
                          <a:pt x="1333384" y="97864"/>
                          <a:pt x="1342481" y="315005"/>
                          <a:pt x="1337095" y="457200"/>
                        </a:cubicBezTo>
                        <a:cubicBezTo>
                          <a:pt x="1120263" y="435203"/>
                          <a:pt x="992131" y="470841"/>
                          <a:pt x="681918" y="457200"/>
                        </a:cubicBezTo>
                        <a:cubicBezTo>
                          <a:pt x="371705" y="443559"/>
                          <a:pt x="215134" y="476965"/>
                          <a:pt x="0" y="457200"/>
                        </a:cubicBezTo>
                        <a:cubicBezTo>
                          <a:pt x="14505" y="230035"/>
                          <a:pt x="9219" y="92183"/>
                          <a:pt x="0" y="0"/>
                        </a:cubicBezTo>
                        <a:close/>
                      </a:path>
                      <a:path w="1337095" h="457200" stroke="0" extrusionOk="0">
                        <a:moveTo>
                          <a:pt x="0" y="0"/>
                        </a:moveTo>
                        <a:cubicBezTo>
                          <a:pt x="154254" y="-29096"/>
                          <a:pt x="443695" y="8287"/>
                          <a:pt x="655177" y="0"/>
                        </a:cubicBezTo>
                        <a:cubicBezTo>
                          <a:pt x="866659" y="-8287"/>
                          <a:pt x="1057325" y="-30796"/>
                          <a:pt x="1337095" y="0"/>
                        </a:cubicBezTo>
                        <a:cubicBezTo>
                          <a:pt x="1338134" y="227241"/>
                          <a:pt x="1330674" y="327571"/>
                          <a:pt x="1337095" y="457200"/>
                        </a:cubicBezTo>
                        <a:cubicBezTo>
                          <a:pt x="1060449" y="452359"/>
                          <a:pt x="852495" y="487804"/>
                          <a:pt x="668548" y="457200"/>
                        </a:cubicBezTo>
                        <a:cubicBezTo>
                          <a:pt x="484601" y="426596"/>
                          <a:pt x="231661" y="432874"/>
                          <a:pt x="0" y="457200"/>
                        </a:cubicBezTo>
                        <a:cubicBezTo>
                          <a:pt x="13499" y="303125"/>
                          <a:pt x="-6429" y="14793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kern="0" dirty="0">
                <a:solidFill>
                  <a:prstClr val="white"/>
                </a:solidFill>
                <a:latin typeface="Calibri" panose="020F0502020204030204"/>
              </a:rPr>
              <a:t>Заявка </a:t>
            </a:r>
            <a:br>
              <a:rPr lang="ru-RU" sz="1200" b="0" kern="0" dirty="0">
                <a:solidFill>
                  <a:prstClr val="white"/>
                </a:solidFill>
                <a:latin typeface="Calibri" panose="020F0502020204030204"/>
              </a:rPr>
            </a:br>
            <a:r>
              <a:rPr lang="ru-RU" sz="1200" b="0" kern="0" dirty="0">
                <a:solidFill>
                  <a:prstClr val="white"/>
                </a:solidFill>
                <a:latin typeface="Calibri" panose="020F0502020204030204"/>
              </a:rPr>
              <a:t>на оплату</a:t>
            </a:r>
          </a:p>
        </p:txBody>
      </p:sp>
      <p:cxnSp>
        <p:nvCxnSpPr>
          <p:cNvPr id="76" name="Прямая со стрелкой 41">
            <a:extLst>
              <a:ext uri="{FF2B5EF4-FFF2-40B4-BE49-F238E27FC236}">
                <a16:creationId xmlns:a16="http://schemas.microsoft.com/office/drawing/2014/main" id="{BDBFF1E1-5E4D-CDD1-AE49-374DE5805C74}"/>
              </a:ext>
            </a:extLst>
          </p:cNvPr>
          <p:cNvCxnSpPr>
            <a:stCxn id="65" idx="3"/>
            <a:endCxn id="75" idx="0"/>
          </p:cNvCxnSpPr>
          <p:nvPr/>
        </p:nvCxnSpPr>
        <p:spPr>
          <a:xfrm>
            <a:off x="9493073" y="2885845"/>
            <a:ext cx="999224" cy="457200"/>
          </a:xfrm>
          <a:prstGeom prst="bentConnector2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D99C287B-E049-BF8C-CD1C-9502EFB38C00}"/>
              </a:ext>
            </a:extLst>
          </p:cNvPr>
          <p:cNvSpPr/>
          <p:nvPr/>
        </p:nvSpPr>
        <p:spPr>
          <a:xfrm>
            <a:off x="9823750" y="4021759"/>
            <a:ext cx="1337094" cy="457200"/>
          </a:xfrm>
          <a:prstGeom prst="rect">
            <a:avLst/>
          </a:prstGeom>
          <a:solidFill>
            <a:srgbClr val="A5A5A5"/>
          </a:solidFill>
          <a:ln w="28575" cap="flat" cmpd="thickThin" algn="ctr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337095"/>
                      <a:gd name="connsiteY0" fmla="*/ 0 h 457200"/>
                      <a:gd name="connsiteX1" fmla="*/ 695289 w 1337095"/>
                      <a:gd name="connsiteY1" fmla="*/ 0 h 457200"/>
                      <a:gd name="connsiteX2" fmla="*/ 1337095 w 1337095"/>
                      <a:gd name="connsiteY2" fmla="*/ 0 h 457200"/>
                      <a:gd name="connsiteX3" fmla="*/ 1337095 w 1337095"/>
                      <a:gd name="connsiteY3" fmla="*/ 457200 h 457200"/>
                      <a:gd name="connsiteX4" fmla="*/ 681918 w 1337095"/>
                      <a:gd name="connsiteY4" fmla="*/ 457200 h 457200"/>
                      <a:gd name="connsiteX5" fmla="*/ 0 w 1337095"/>
                      <a:gd name="connsiteY5" fmla="*/ 457200 h 457200"/>
                      <a:gd name="connsiteX6" fmla="*/ 0 w 1337095"/>
                      <a:gd name="connsiteY6" fmla="*/ 0 h 45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37095" h="457200" fill="none" extrusionOk="0">
                        <a:moveTo>
                          <a:pt x="0" y="0"/>
                        </a:moveTo>
                        <a:cubicBezTo>
                          <a:pt x="330567" y="-8256"/>
                          <a:pt x="427511" y="-22367"/>
                          <a:pt x="695289" y="0"/>
                        </a:cubicBezTo>
                        <a:cubicBezTo>
                          <a:pt x="963067" y="22367"/>
                          <a:pt x="1198705" y="20642"/>
                          <a:pt x="1337095" y="0"/>
                        </a:cubicBezTo>
                        <a:cubicBezTo>
                          <a:pt x="1333384" y="97864"/>
                          <a:pt x="1342481" y="315005"/>
                          <a:pt x="1337095" y="457200"/>
                        </a:cubicBezTo>
                        <a:cubicBezTo>
                          <a:pt x="1120263" y="435203"/>
                          <a:pt x="992131" y="470841"/>
                          <a:pt x="681918" y="457200"/>
                        </a:cubicBezTo>
                        <a:cubicBezTo>
                          <a:pt x="371705" y="443559"/>
                          <a:pt x="215134" y="476965"/>
                          <a:pt x="0" y="457200"/>
                        </a:cubicBezTo>
                        <a:cubicBezTo>
                          <a:pt x="14505" y="230035"/>
                          <a:pt x="9219" y="92183"/>
                          <a:pt x="0" y="0"/>
                        </a:cubicBezTo>
                        <a:close/>
                      </a:path>
                      <a:path w="1337095" h="457200" stroke="0" extrusionOk="0">
                        <a:moveTo>
                          <a:pt x="0" y="0"/>
                        </a:moveTo>
                        <a:cubicBezTo>
                          <a:pt x="154254" y="-29096"/>
                          <a:pt x="443695" y="8287"/>
                          <a:pt x="655177" y="0"/>
                        </a:cubicBezTo>
                        <a:cubicBezTo>
                          <a:pt x="866659" y="-8287"/>
                          <a:pt x="1057325" y="-30796"/>
                          <a:pt x="1337095" y="0"/>
                        </a:cubicBezTo>
                        <a:cubicBezTo>
                          <a:pt x="1338134" y="227241"/>
                          <a:pt x="1330674" y="327571"/>
                          <a:pt x="1337095" y="457200"/>
                        </a:cubicBezTo>
                        <a:cubicBezTo>
                          <a:pt x="1060449" y="452359"/>
                          <a:pt x="852495" y="487804"/>
                          <a:pt x="668548" y="457200"/>
                        </a:cubicBezTo>
                        <a:cubicBezTo>
                          <a:pt x="484601" y="426596"/>
                          <a:pt x="231661" y="432874"/>
                          <a:pt x="0" y="457200"/>
                        </a:cubicBezTo>
                        <a:cubicBezTo>
                          <a:pt x="13499" y="303125"/>
                          <a:pt x="-6429" y="14793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kern="0" dirty="0">
                <a:solidFill>
                  <a:prstClr val="white"/>
                </a:solidFill>
                <a:latin typeface="Calibri" panose="020F0502020204030204"/>
              </a:rPr>
              <a:t>Платежное поручение</a:t>
            </a:r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92CD4B70-0FB9-853D-988C-31FF20387F39}"/>
              </a:ext>
            </a:extLst>
          </p:cNvPr>
          <p:cNvSpPr/>
          <p:nvPr/>
        </p:nvSpPr>
        <p:spPr>
          <a:xfrm>
            <a:off x="9823750" y="4706845"/>
            <a:ext cx="1337094" cy="457200"/>
          </a:xfrm>
          <a:prstGeom prst="rect">
            <a:avLst/>
          </a:prstGeom>
          <a:solidFill>
            <a:srgbClr val="A5A5A5"/>
          </a:solidFill>
          <a:ln w="28575" cap="flat" cmpd="thickThin" algn="ctr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337095"/>
                      <a:gd name="connsiteY0" fmla="*/ 0 h 457200"/>
                      <a:gd name="connsiteX1" fmla="*/ 695289 w 1337095"/>
                      <a:gd name="connsiteY1" fmla="*/ 0 h 457200"/>
                      <a:gd name="connsiteX2" fmla="*/ 1337095 w 1337095"/>
                      <a:gd name="connsiteY2" fmla="*/ 0 h 457200"/>
                      <a:gd name="connsiteX3" fmla="*/ 1337095 w 1337095"/>
                      <a:gd name="connsiteY3" fmla="*/ 457200 h 457200"/>
                      <a:gd name="connsiteX4" fmla="*/ 681918 w 1337095"/>
                      <a:gd name="connsiteY4" fmla="*/ 457200 h 457200"/>
                      <a:gd name="connsiteX5" fmla="*/ 0 w 1337095"/>
                      <a:gd name="connsiteY5" fmla="*/ 457200 h 457200"/>
                      <a:gd name="connsiteX6" fmla="*/ 0 w 1337095"/>
                      <a:gd name="connsiteY6" fmla="*/ 0 h 45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37095" h="457200" fill="none" extrusionOk="0">
                        <a:moveTo>
                          <a:pt x="0" y="0"/>
                        </a:moveTo>
                        <a:cubicBezTo>
                          <a:pt x="330567" y="-8256"/>
                          <a:pt x="427511" y="-22367"/>
                          <a:pt x="695289" y="0"/>
                        </a:cubicBezTo>
                        <a:cubicBezTo>
                          <a:pt x="963067" y="22367"/>
                          <a:pt x="1198705" y="20642"/>
                          <a:pt x="1337095" y="0"/>
                        </a:cubicBezTo>
                        <a:cubicBezTo>
                          <a:pt x="1333384" y="97864"/>
                          <a:pt x="1342481" y="315005"/>
                          <a:pt x="1337095" y="457200"/>
                        </a:cubicBezTo>
                        <a:cubicBezTo>
                          <a:pt x="1120263" y="435203"/>
                          <a:pt x="992131" y="470841"/>
                          <a:pt x="681918" y="457200"/>
                        </a:cubicBezTo>
                        <a:cubicBezTo>
                          <a:pt x="371705" y="443559"/>
                          <a:pt x="215134" y="476965"/>
                          <a:pt x="0" y="457200"/>
                        </a:cubicBezTo>
                        <a:cubicBezTo>
                          <a:pt x="14505" y="230035"/>
                          <a:pt x="9219" y="92183"/>
                          <a:pt x="0" y="0"/>
                        </a:cubicBezTo>
                        <a:close/>
                      </a:path>
                      <a:path w="1337095" h="457200" stroke="0" extrusionOk="0">
                        <a:moveTo>
                          <a:pt x="0" y="0"/>
                        </a:moveTo>
                        <a:cubicBezTo>
                          <a:pt x="154254" y="-29096"/>
                          <a:pt x="443695" y="8287"/>
                          <a:pt x="655177" y="0"/>
                        </a:cubicBezTo>
                        <a:cubicBezTo>
                          <a:pt x="866659" y="-8287"/>
                          <a:pt x="1057325" y="-30796"/>
                          <a:pt x="1337095" y="0"/>
                        </a:cubicBezTo>
                        <a:cubicBezTo>
                          <a:pt x="1338134" y="227241"/>
                          <a:pt x="1330674" y="327571"/>
                          <a:pt x="1337095" y="457200"/>
                        </a:cubicBezTo>
                        <a:cubicBezTo>
                          <a:pt x="1060449" y="452359"/>
                          <a:pt x="852495" y="487804"/>
                          <a:pt x="668548" y="457200"/>
                        </a:cubicBezTo>
                        <a:cubicBezTo>
                          <a:pt x="484601" y="426596"/>
                          <a:pt x="231661" y="432874"/>
                          <a:pt x="0" y="457200"/>
                        </a:cubicBezTo>
                        <a:cubicBezTo>
                          <a:pt x="13499" y="303125"/>
                          <a:pt x="-6429" y="14793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kern="0" dirty="0">
                <a:solidFill>
                  <a:prstClr val="white"/>
                </a:solidFill>
                <a:latin typeface="Calibri" panose="020F0502020204030204"/>
              </a:rPr>
              <a:t>Списание с РС</a:t>
            </a:r>
          </a:p>
        </p:txBody>
      </p:sp>
      <p:cxnSp>
        <p:nvCxnSpPr>
          <p:cNvPr id="79" name="Прямая со стрелкой 78">
            <a:extLst>
              <a:ext uri="{FF2B5EF4-FFF2-40B4-BE49-F238E27FC236}">
                <a16:creationId xmlns:a16="http://schemas.microsoft.com/office/drawing/2014/main" id="{8436CB42-AD64-1D47-1362-A28DCCB36AAA}"/>
              </a:ext>
            </a:extLst>
          </p:cNvPr>
          <p:cNvCxnSpPr>
            <a:stCxn id="75" idx="2"/>
            <a:endCxn id="77" idx="0"/>
          </p:cNvCxnSpPr>
          <p:nvPr/>
        </p:nvCxnSpPr>
        <p:spPr>
          <a:xfrm>
            <a:off x="10492297" y="3800245"/>
            <a:ext cx="0" cy="221514"/>
          </a:xfrm>
          <a:prstGeom prst="straightConnector1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80" name="Прямая со стрелкой 89">
            <a:extLst>
              <a:ext uri="{FF2B5EF4-FFF2-40B4-BE49-F238E27FC236}">
                <a16:creationId xmlns:a16="http://schemas.microsoft.com/office/drawing/2014/main" id="{CA290CEE-C7CE-6D07-174E-3E51B8C036C9}"/>
              </a:ext>
            </a:extLst>
          </p:cNvPr>
          <p:cNvCxnSpPr>
            <a:stCxn id="78" idx="2"/>
            <a:endCxn id="72" idx="3"/>
          </p:cNvCxnSpPr>
          <p:nvPr/>
        </p:nvCxnSpPr>
        <p:spPr>
          <a:xfrm rot="5400000">
            <a:off x="10178425" y="5322969"/>
            <a:ext cx="472797" cy="154949"/>
          </a:xfrm>
          <a:prstGeom prst="bentConnector2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id="{C9D046F7-AB26-0235-EC9A-AEDBA39A9059}"/>
              </a:ext>
            </a:extLst>
          </p:cNvPr>
          <p:cNvSpPr/>
          <p:nvPr/>
        </p:nvSpPr>
        <p:spPr>
          <a:xfrm>
            <a:off x="287636" y="3340640"/>
            <a:ext cx="1337094" cy="457200"/>
          </a:xfrm>
          <a:prstGeom prst="rect">
            <a:avLst/>
          </a:prstGeom>
          <a:solidFill>
            <a:srgbClr val="A5A5A5"/>
          </a:solidFill>
          <a:ln w="28575" cap="flat" cmpd="thickThin" algn="ctr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337095"/>
                      <a:gd name="connsiteY0" fmla="*/ 0 h 457200"/>
                      <a:gd name="connsiteX1" fmla="*/ 695289 w 1337095"/>
                      <a:gd name="connsiteY1" fmla="*/ 0 h 457200"/>
                      <a:gd name="connsiteX2" fmla="*/ 1337095 w 1337095"/>
                      <a:gd name="connsiteY2" fmla="*/ 0 h 457200"/>
                      <a:gd name="connsiteX3" fmla="*/ 1337095 w 1337095"/>
                      <a:gd name="connsiteY3" fmla="*/ 457200 h 457200"/>
                      <a:gd name="connsiteX4" fmla="*/ 681918 w 1337095"/>
                      <a:gd name="connsiteY4" fmla="*/ 457200 h 457200"/>
                      <a:gd name="connsiteX5" fmla="*/ 0 w 1337095"/>
                      <a:gd name="connsiteY5" fmla="*/ 457200 h 457200"/>
                      <a:gd name="connsiteX6" fmla="*/ 0 w 1337095"/>
                      <a:gd name="connsiteY6" fmla="*/ 0 h 45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37095" h="457200" fill="none" extrusionOk="0">
                        <a:moveTo>
                          <a:pt x="0" y="0"/>
                        </a:moveTo>
                        <a:cubicBezTo>
                          <a:pt x="330567" y="-8256"/>
                          <a:pt x="427511" y="-22367"/>
                          <a:pt x="695289" y="0"/>
                        </a:cubicBezTo>
                        <a:cubicBezTo>
                          <a:pt x="963067" y="22367"/>
                          <a:pt x="1198705" y="20642"/>
                          <a:pt x="1337095" y="0"/>
                        </a:cubicBezTo>
                        <a:cubicBezTo>
                          <a:pt x="1333384" y="97864"/>
                          <a:pt x="1342481" y="315005"/>
                          <a:pt x="1337095" y="457200"/>
                        </a:cubicBezTo>
                        <a:cubicBezTo>
                          <a:pt x="1120263" y="435203"/>
                          <a:pt x="992131" y="470841"/>
                          <a:pt x="681918" y="457200"/>
                        </a:cubicBezTo>
                        <a:cubicBezTo>
                          <a:pt x="371705" y="443559"/>
                          <a:pt x="215134" y="476965"/>
                          <a:pt x="0" y="457200"/>
                        </a:cubicBezTo>
                        <a:cubicBezTo>
                          <a:pt x="14505" y="230035"/>
                          <a:pt x="9219" y="92183"/>
                          <a:pt x="0" y="0"/>
                        </a:cubicBezTo>
                        <a:close/>
                      </a:path>
                      <a:path w="1337095" h="457200" stroke="0" extrusionOk="0">
                        <a:moveTo>
                          <a:pt x="0" y="0"/>
                        </a:moveTo>
                        <a:cubicBezTo>
                          <a:pt x="154254" y="-29096"/>
                          <a:pt x="443695" y="8287"/>
                          <a:pt x="655177" y="0"/>
                        </a:cubicBezTo>
                        <a:cubicBezTo>
                          <a:pt x="866659" y="-8287"/>
                          <a:pt x="1057325" y="-30796"/>
                          <a:pt x="1337095" y="0"/>
                        </a:cubicBezTo>
                        <a:cubicBezTo>
                          <a:pt x="1338134" y="227241"/>
                          <a:pt x="1330674" y="327571"/>
                          <a:pt x="1337095" y="457200"/>
                        </a:cubicBezTo>
                        <a:cubicBezTo>
                          <a:pt x="1060449" y="452359"/>
                          <a:pt x="852495" y="487804"/>
                          <a:pt x="668548" y="457200"/>
                        </a:cubicBezTo>
                        <a:cubicBezTo>
                          <a:pt x="484601" y="426596"/>
                          <a:pt x="231661" y="432874"/>
                          <a:pt x="0" y="457200"/>
                        </a:cubicBezTo>
                        <a:cubicBezTo>
                          <a:pt x="13499" y="303125"/>
                          <a:pt x="-6429" y="14793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kern="0" dirty="0">
                <a:solidFill>
                  <a:prstClr val="white"/>
                </a:solidFill>
                <a:latin typeface="Calibri" panose="020F0502020204030204"/>
              </a:rPr>
              <a:t>Заявка на обеспечение</a:t>
            </a:r>
          </a:p>
        </p:txBody>
      </p:sp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D4A0E7C4-CEBE-58E7-6278-9BC4D10ED3B7}"/>
              </a:ext>
            </a:extLst>
          </p:cNvPr>
          <p:cNvSpPr/>
          <p:nvPr/>
        </p:nvSpPr>
        <p:spPr>
          <a:xfrm>
            <a:off x="6460888" y="4706845"/>
            <a:ext cx="1337094" cy="457200"/>
          </a:xfrm>
          <a:prstGeom prst="rect">
            <a:avLst/>
          </a:prstGeom>
          <a:solidFill>
            <a:srgbClr val="A5A5A5"/>
          </a:solidFill>
          <a:ln w="28575" cap="flat" cmpd="thickThin" algn="ctr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337095"/>
                      <a:gd name="connsiteY0" fmla="*/ 0 h 457200"/>
                      <a:gd name="connsiteX1" fmla="*/ 695289 w 1337095"/>
                      <a:gd name="connsiteY1" fmla="*/ 0 h 457200"/>
                      <a:gd name="connsiteX2" fmla="*/ 1337095 w 1337095"/>
                      <a:gd name="connsiteY2" fmla="*/ 0 h 457200"/>
                      <a:gd name="connsiteX3" fmla="*/ 1337095 w 1337095"/>
                      <a:gd name="connsiteY3" fmla="*/ 457200 h 457200"/>
                      <a:gd name="connsiteX4" fmla="*/ 681918 w 1337095"/>
                      <a:gd name="connsiteY4" fmla="*/ 457200 h 457200"/>
                      <a:gd name="connsiteX5" fmla="*/ 0 w 1337095"/>
                      <a:gd name="connsiteY5" fmla="*/ 457200 h 457200"/>
                      <a:gd name="connsiteX6" fmla="*/ 0 w 1337095"/>
                      <a:gd name="connsiteY6" fmla="*/ 0 h 45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37095" h="457200" fill="none" extrusionOk="0">
                        <a:moveTo>
                          <a:pt x="0" y="0"/>
                        </a:moveTo>
                        <a:cubicBezTo>
                          <a:pt x="330567" y="-8256"/>
                          <a:pt x="427511" y="-22367"/>
                          <a:pt x="695289" y="0"/>
                        </a:cubicBezTo>
                        <a:cubicBezTo>
                          <a:pt x="963067" y="22367"/>
                          <a:pt x="1198705" y="20642"/>
                          <a:pt x="1337095" y="0"/>
                        </a:cubicBezTo>
                        <a:cubicBezTo>
                          <a:pt x="1333384" y="97864"/>
                          <a:pt x="1342481" y="315005"/>
                          <a:pt x="1337095" y="457200"/>
                        </a:cubicBezTo>
                        <a:cubicBezTo>
                          <a:pt x="1120263" y="435203"/>
                          <a:pt x="992131" y="470841"/>
                          <a:pt x="681918" y="457200"/>
                        </a:cubicBezTo>
                        <a:cubicBezTo>
                          <a:pt x="371705" y="443559"/>
                          <a:pt x="215134" y="476965"/>
                          <a:pt x="0" y="457200"/>
                        </a:cubicBezTo>
                        <a:cubicBezTo>
                          <a:pt x="14505" y="230035"/>
                          <a:pt x="9219" y="92183"/>
                          <a:pt x="0" y="0"/>
                        </a:cubicBezTo>
                        <a:close/>
                      </a:path>
                      <a:path w="1337095" h="457200" stroke="0" extrusionOk="0">
                        <a:moveTo>
                          <a:pt x="0" y="0"/>
                        </a:moveTo>
                        <a:cubicBezTo>
                          <a:pt x="154254" y="-29096"/>
                          <a:pt x="443695" y="8287"/>
                          <a:pt x="655177" y="0"/>
                        </a:cubicBezTo>
                        <a:cubicBezTo>
                          <a:pt x="866659" y="-8287"/>
                          <a:pt x="1057325" y="-30796"/>
                          <a:pt x="1337095" y="0"/>
                        </a:cubicBezTo>
                        <a:cubicBezTo>
                          <a:pt x="1338134" y="227241"/>
                          <a:pt x="1330674" y="327571"/>
                          <a:pt x="1337095" y="457200"/>
                        </a:cubicBezTo>
                        <a:cubicBezTo>
                          <a:pt x="1060449" y="452359"/>
                          <a:pt x="852495" y="487804"/>
                          <a:pt x="668548" y="457200"/>
                        </a:cubicBezTo>
                        <a:cubicBezTo>
                          <a:pt x="484601" y="426596"/>
                          <a:pt x="231661" y="432874"/>
                          <a:pt x="0" y="457200"/>
                        </a:cubicBezTo>
                        <a:cubicBezTo>
                          <a:pt x="13499" y="303125"/>
                          <a:pt x="-6429" y="14793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kern="0" dirty="0">
                <a:solidFill>
                  <a:prstClr val="white"/>
                </a:solidFill>
                <a:latin typeface="Calibri" panose="020F0502020204030204"/>
              </a:rPr>
              <a:t>Обеспечение</a:t>
            </a:r>
          </a:p>
        </p:txBody>
      </p:sp>
      <p:cxnSp>
        <p:nvCxnSpPr>
          <p:cNvPr id="83" name="Прямая со стрелкой 82">
            <a:extLst>
              <a:ext uri="{FF2B5EF4-FFF2-40B4-BE49-F238E27FC236}">
                <a16:creationId xmlns:a16="http://schemas.microsoft.com/office/drawing/2014/main" id="{FD5DBBA4-9D9E-25A7-0326-6761ACE98CBB}"/>
              </a:ext>
            </a:extLst>
          </p:cNvPr>
          <p:cNvCxnSpPr/>
          <p:nvPr/>
        </p:nvCxnSpPr>
        <p:spPr>
          <a:xfrm flipH="1">
            <a:off x="7797982" y="4943928"/>
            <a:ext cx="357997" cy="0"/>
          </a:xfrm>
          <a:prstGeom prst="straightConnector1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84" name="Прямая со стрелкой 41">
            <a:extLst>
              <a:ext uri="{FF2B5EF4-FFF2-40B4-BE49-F238E27FC236}">
                <a16:creationId xmlns:a16="http://schemas.microsoft.com/office/drawing/2014/main" id="{41F3D07F-90D8-D2F4-CC4B-F40C59818D1A}"/>
              </a:ext>
            </a:extLst>
          </p:cNvPr>
          <p:cNvCxnSpPr>
            <a:stCxn id="82" idx="1"/>
            <a:endCxn id="81" idx="2"/>
          </p:cNvCxnSpPr>
          <p:nvPr/>
        </p:nvCxnSpPr>
        <p:spPr>
          <a:xfrm rot="10800000">
            <a:off x="956184" y="3797841"/>
            <a:ext cx="5504705" cy="1137605"/>
          </a:xfrm>
          <a:prstGeom prst="bentConnector2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id="{B5783951-6428-D77E-55E6-D993FEAA2155}"/>
              </a:ext>
            </a:extLst>
          </p:cNvPr>
          <p:cNvSpPr/>
          <p:nvPr/>
        </p:nvSpPr>
        <p:spPr>
          <a:xfrm>
            <a:off x="3385572" y="2654840"/>
            <a:ext cx="1337094" cy="457200"/>
          </a:xfrm>
          <a:prstGeom prst="rect">
            <a:avLst/>
          </a:prstGeom>
          <a:solidFill>
            <a:srgbClr val="A5A5A5"/>
          </a:solidFill>
          <a:ln w="28575" cap="flat" cmpd="thickThin" algn="ctr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337095"/>
                      <a:gd name="connsiteY0" fmla="*/ 0 h 457200"/>
                      <a:gd name="connsiteX1" fmla="*/ 695289 w 1337095"/>
                      <a:gd name="connsiteY1" fmla="*/ 0 h 457200"/>
                      <a:gd name="connsiteX2" fmla="*/ 1337095 w 1337095"/>
                      <a:gd name="connsiteY2" fmla="*/ 0 h 457200"/>
                      <a:gd name="connsiteX3" fmla="*/ 1337095 w 1337095"/>
                      <a:gd name="connsiteY3" fmla="*/ 457200 h 457200"/>
                      <a:gd name="connsiteX4" fmla="*/ 681918 w 1337095"/>
                      <a:gd name="connsiteY4" fmla="*/ 457200 h 457200"/>
                      <a:gd name="connsiteX5" fmla="*/ 0 w 1337095"/>
                      <a:gd name="connsiteY5" fmla="*/ 457200 h 457200"/>
                      <a:gd name="connsiteX6" fmla="*/ 0 w 1337095"/>
                      <a:gd name="connsiteY6" fmla="*/ 0 h 45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37095" h="457200" fill="none" extrusionOk="0">
                        <a:moveTo>
                          <a:pt x="0" y="0"/>
                        </a:moveTo>
                        <a:cubicBezTo>
                          <a:pt x="330567" y="-8256"/>
                          <a:pt x="427511" y="-22367"/>
                          <a:pt x="695289" y="0"/>
                        </a:cubicBezTo>
                        <a:cubicBezTo>
                          <a:pt x="963067" y="22367"/>
                          <a:pt x="1198705" y="20642"/>
                          <a:pt x="1337095" y="0"/>
                        </a:cubicBezTo>
                        <a:cubicBezTo>
                          <a:pt x="1333384" y="97864"/>
                          <a:pt x="1342481" y="315005"/>
                          <a:pt x="1337095" y="457200"/>
                        </a:cubicBezTo>
                        <a:cubicBezTo>
                          <a:pt x="1120263" y="435203"/>
                          <a:pt x="992131" y="470841"/>
                          <a:pt x="681918" y="457200"/>
                        </a:cubicBezTo>
                        <a:cubicBezTo>
                          <a:pt x="371705" y="443559"/>
                          <a:pt x="215134" y="476965"/>
                          <a:pt x="0" y="457200"/>
                        </a:cubicBezTo>
                        <a:cubicBezTo>
                          <a:pt x="14505" y="230035"/>
                          <a:pt x="9219" y="92183"/>
                          <a:pt x="0" y="0"/>
                        </a:cubicBezTo>
                        <a:close/>
                      </a:path>
                      <a:path w="1337095" h="457200" stroke="0" extrusionOk="0">
                        <a:moveTo>
                          <a:pt x="0" y="0"/>
                        </a:moveTo>
                        <a:cubicBezTo>
                          <a:pt x="154254" y="-29096"/>
                          <a:pt x="443695" y="8287"/>
                          <a:pt x="655177" y="0"/>
                        </a:cubicBezTo>
                        <a:cubicBezTo>
                          <a:pt x="866659" y="-8287"/>
                          <a:pt x="1057325" y="-30796"/>
                          <a:pt x="1337095" y="0"/>
                        </a:cubicBezTo>
                        <a:cubicBezTo>
                          <a:pt x="1338134" y="227241"/>
                          <a:pt x="1330674" y="327571"/>
                          <a:pt x="1337095" y="457200"/>
                        </a:cubicBezTo>
                        <a:cubicBezTo>
                          <a:pt x="1060449" y="452359"/>
                          <a:pt x="852495" y="487804"/>
                          <a:pt x="668548" y="457200"/>
                        </a:cubicBezTo>
                        <a:cubicBezTo>
                          <a:pt x="484601" y="426596"/>
                          <a:pt x="231661" y="432874"/>
                          <a:pt x="0" y="457200"/>
                        </a:cubicBezTo>
                        <a:cubicBezTo>
                          <a:pt x="13499" y="303125"/>
                          <a:pt x="-6429" y="14793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kern="0" dirty="0">
                <a:solidFill>
                  <a:prstClr val="white"/>
                </a:solidFill>
                <a:latin typeface="Calibri" panose="020F0502020204030204"/>
              </a:rPr>
              <a:t>План закупок</a:t>
            </a:r>
          </a:p>
        </p:txBody>
      </p:sp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id="{A79BF86E-CE78-8E80-5275-1025DA35499A}"/>
              </a:ext>
            </a:extLst>
          </p:cNvPr>
          <p:cNvSpPr/>
          <p:nvPr/>
        </p:nvSpPr>
        <p:spPr>
          <a:xfrm>
            <a:off x="4990085" y="2654840"/>
            <a:ext cx="1337094" cy="457200"/>
          </a:xfrm>
          <a:prstGeom prst="rect">
            <a:avLst/>
          </a:prstGeom>
          <a:solidFill>
            <a:srgbClr val="A5A5A5"/>
          </a:solidFill>
          <a:ln w="28575" cap="flat" cmpd="thickThin" algn="ctr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337095"/>
                      <a:gd name="connsiteY0" fmla="*/ 0 h 457200"/>
                      <a:gd name="connsiteX1" fmla="*/ 695289 w 1337095"/>
                      <a:gd name="connsiteY1" fmla="*/ 0 h 457200"/>
                      <a:gd name="connsiteX2" fmla="*/ 1337095 w 1337095"/>
                      <a:gd name="connsiteY2" fmla="*/ 0 h 457200"/>
                      <a:gd name="connsiteX3" fmla="*/ 1337095 w 1337095"/>
                      <a:gd name="connsiteY3" fmla="*/ 457200 h 457200"/>
                      <a:gd name="connsiteX4" fmla="*/ 681918 w 1337095"/>
                      <a:gd name="connsiteY4" fmla="*/ 457200 h 457200"/>
                      <a:gd name="connsiteX5" fmla="*/ 0 w 1337095"/>
                      <a:gd name="connsiteY5" fmla="*/ 457200 h 457200"/>
                      <a:gd name="connsiteX6" fmla="*/ 0 w 1337095"/>
                      <a:gd name="connsiteY6" fmla="*/ 0 h 45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37095" h="457200" fill="none" extrusionOk="0">
                        <a:moveTo>
                          <a:pt x="0" y="0"/>
                        </a:moveTo>
                        <a:cubicBezTo>
                          <a:pt x="330567" y="-8256"/>
                          <a:pt x="427511" y="-22367"/>
                          <a:pt x="695289" y="0"/>
                        </a:cubicBezTo>
                        <a:cubicBezTo>
                          <a:pt x="963067" y="22367"/>
                          <a:pt x="1198705" y="20642"/>
                          <a:pt x="1337095" y="0"/>
                        </a:cubicBezTo>
                        <a:cubicBezTo>
                          <a:pt x="1333384" y="97864"/>
                          <a:pt x="1342481" y="315005"/>
                          <a:pt x="1337095" y="457200"/>
                        </a:cubicBezTo>
                        <a:cubicBezTo>
                          <a:pt x="1120263" y="435203"/>
                          <a:pt x="992131" y="470841"/>
                          <a:pt x="681918" y="457200"/>
                        </a:cubicBezTo>
                        <a:cubicBezTo>
                          <a:pt x="371705" y="443559"/>
                          <a:pt x="215134" y="476965"/>
                          <a:pt x="0" y="457200"/>
                        </a:cubicBezTo>
                        <a:cubicBezTo>
                          <a:pt x="14505" y="230035"/>
                          <a:pt x="9219" y="92183"/>
                          <a:pt x="0" y="0"/>
                        </a:cubicBezTo>
                        <a:close/>
                      </a:path>
                      <a:path w="1337095" h="457200" stroke="0" extrusionOk="0">
                        <a:moveTo>
                          <a:pt x="0" y="0"/>
                        </a:moveTo>
                        <a:cubicBezTo>
                          <a:pt x="154254" y="-29096"/>
                          <a:pt x="443695" y="8287"/>
                          <a:pt x="655177" y="0"/>
                        </a:cubicBezTo>
                        <a:cubicBezTo>
                          <a:pt x="866659" y="-8287"/>
                          <a:pt x="1057325" y="-30796"/>
                          <a:pt x="1337095" y="0"/>
                        </a:cubicBezTo>
                        <a:cubicBezTo>
                          <a:pt x="1338134" y="227241"/>
                          <a:pt x="1330674" y="327571"/>
                          <a:pt x="1337095" y="457200"/>
                        </a:cubicBezTo>
                        <a:cubicBezTo>
                          <a:pt x="1060449" y="452359"/>
                          <a:pt x="852495" y="487804"/>
                          <a:pt x="668548" y="457200"/>
                        </a:cubicBezTo>
                        <a:cubicBezTo>
                          <a:pt x="484601" y="426596"/>
                          <a:pt x="231661" y="432874"/>
                          <a:pt x="0" y="457200"/>
                        </a:cubicBezTo>
                        <a:cubicBezTo>
                          <a:pt x="13499" y="303125"/>
                          <a:pt x="-6429" y="14793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kern="0" dirty="0">
                <a:solidFill>
                  <a:prstClr val="white"/>
                </a:solidFill>
                <a:latin typeface="Calibri" panose="020F0502020204030204"/>
              </a:rPr>
              <a:t>Закупочная процедура</a:t>
            </a:r>
          </a:p>
        </p:txBody>
      </p:sp>
      <p:cxnSp>
        <p:nvCxnSpPr>
          <p:cNvPr id="87" name="Прямая со стрелкой 86">
            <a:extLst>
              <a:ext uri="{FF2B5EF4-FFF2-40B4-BE49-F238E27FC236}">
                <a16:creationId xmlns:a16="http://schemas.microsoft.com/office/drawing/2014/main" id="{1D112D99-9A95-DEA8-4F0A-20EFF0D7ACCF}"/>
              </a:ext>
            </a:extLst>
          </p:cNvPr>
          <p:cNvCxnSpPr>
            <a:stCxn id="41" idx="0"/>
            <a:endCxn id="86" idx="2"/>
          </p:cNvCxnSpPr>
          <p:nvPr/>
        </p:nvCxnSpPr>
        <p:spPr>
          <a:xfrm flipV="1">
            <a:off x="5658632" y="3112040"/>
            <a:ext cx="0" cy="228600"/>
          </a:xfrm>
          <a:prstGeom prst="straightConnector1">
            <a:avLst/>
          </a:prstGeom>
          <a:solidFill>
            <a:srgbClr val="A5A5A5"/>
          </a:solidFill>
          <a:ln w="28575" cap="flat" cmpd="thickThin" algn="ctr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337095"/>
                      <a:gd name="connsiteY0" fmla="*/ 0 h 457200"/>
                      <a:gd name="connsiteX1" fmla="*/ 695289 w 1337095"/>
                      <a:gd name="connsiteY1" fmla="*/ 0 h 457200"/>
                      <a:gd name="connsiteX2" fmla="*/ 1337095 w 1337095"/>
                      <a:gd name="connsiteY2" fmla="*/ 0 h 457200"/>
                      <a:gd name="connsiteX3" fmla="*/ 1337095 w 1337095"/>
                      <a:gd name="connsiteY3" fmla="*/ 457200 h 457200"/>
                      <a:gd name="connsiteX4" fmla="*/ 681918 w 1337095"/>
                      <a:gd name="connsiteY4" fmla="*/ 457200 h 457200"/>
                      <a:gd name="connsiteX5" fmla="*/ 0 w 1337095"/>
                      <a:gd name="connsiteY5" fmla="*/ 457200 h 457200"/>
                      <a:gd name="connsiteX6" fmla="*/ 0 w 1337095"/>
                      <a:gd name="connsiteY6" fmla="*/ 0 h 45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37095" h="457200" fill="none" extrusionOk="0">
                        <a:moveTo>
                          <a:pt x="0" y="0"/>
                        </a:moveTo>
                        <a:cubicBezTo>
                          <a:pt x="330567" y="-8256"/>
                          <a:pt x="427511" y="-22367"/>
                          <a:pt x="695289" y="0"/>
                        </a:cubicBezTo>
                        <a:cubicBezTo>
                          <a:pt x="963067" y="22367"/>
                          <a:pt x="1198705" y="20642"/>
                          <a:pt x="1337095" y="0"/>
                        </a:cubicBezTo>
                        <a:cubicBezTo>
                          <a:pt x="1333384" y="97864"/>
                          <a:pt x="1342481" y="315005"/>
                          <a:pt x="1337095" y="457200"/>
                        </a:cubicBezTo>
                        <a:cubicBezTo>
                          <a:pt x="1120263" y="435203"/>
                          <a:pt x="992131" y="470841"/>
                          <a:pt x="681918" y="457200"/>
                        </a:cubicBezTo>
                        <a:cubicBezTo>
                          <a:pt x="371705" y="443559"/>
                          <a:pt x="215134" y="476965"/>
                          <a:pt x="0" y="457200"/>
                        </a:cubicBezTo>
                        <a:cubicBezTo>
                          <a:pt x="14505" y="230035"/>
                          <a:pt x="9219" y="92183"/>
                          <a:pt x="0" y="0"/>
                        </a:cubicBezTo>
                        <a:close/>
                      </a:path>
                      <a:path w="1337095" h="457200" stroke="0" extrusionOk="0">
                        <a:moveTo>
                          <a:pt x="0" y="0"/>
                        </a:moveTo>
                        <a:cubicBezTo>
                          <a:pt x="154254" y="-29096"/>
                          <a:pt x="443695" y="8287"/>
                          <a:pt x="655177" y="0"/>
                        </a:cubicBezTo>
                        <a:cubicBezTo>
                          <a:pt x="866659" y="-8287"/>
                          <a:pt x="1057325" y="-30796"/>
                          <a:pt x="1337095" y="0"/>
                        </a:cubicBezTo>
                        <a:cubicBezTo>
                          <a:pt x="1338134" y="227241"/>
                          <a:pt x="1330674" y="327571"/>
                          <a:pt x="1337095" y="457200"/>
                        </a:cubicBezTo>
                        <a:cubicBezTo>
                          <a:pt x="1060449" y="452359"/>
                          <a:pt x="852495" y="487804"/>
                          <a:pt x="668548" y="457200"/>
                        </a:cubicBezTo>
                        <a:cubicBezTo>
                          <a:pt x="484601" y="426596"/>
                          <a:pt x="231661" y="432874"/>
                          <a:pt x="0" y="457200"/>
                        </a:cubicBezTo>
                        <a:cubicBezTo>
                          <a:pt x="13499" y="303125"/>
                          <a:pt x="-6429" y="14793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</p:cxnSp>
      <p:cxnSp>
        <p:nvCxnSpPr>
          <p:cNvPr id="88" name="Прямая со стрелкой 87">
            <a:extLst>
              <a:ext uri="{FF2B5EF4-FFF2-40B4-BE49-F238E27FC236}">
                <a16:creationId xmlns:a16="http://schemas.microsoft.com/office/drawing/2014/main" id="{050746AD-1841-A6C3-3D7D-A73C9F0F1A21}"/>
              </a:ext>
            </a:extLst>
          </p:cNvPr>
          <p:cNvCxnSpPr>
            <a:stCxn id="37" idx="0"/>
            <a:endCxn id="85" idx="2"/>
          </p:cNvCxnSpPr>
          <p:nvPr/>
        </p:nvCxnSpPr>
        <p:spPr>
          <a:xfrm flipV="1">
            <a:off x="4054119" y="3112040"/>
            <a:ext cx="0" cy="228600"/>
          </a:xfrm>
          <a:prstGeom prst="straightConnector1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none"/>
          </a:ln>
          <a:effectLst/>
        </p:spPr>
      </p:cxnSp>
      <p:cxnSp>
        <p:nvCxnSpPr>
          <p:cNvPr id="89" name="Прямая со стрелкой 88">
            <a:extLst>
              <a:ext uri="{FF2B5EF4-FFF2-40B4-BE49-F238E27FC236}">
                <a16:creationId xmlns:a16="http://schemas.microsoft.com/office/drawing/2014/main" id="{B1D08373-6C25-6CCD-5663-F1FB85879F35}"/>
              </a:ext>
            </a:extLst>
          </p:cNvPr>
          <p:cNvCxnSpPr>
            <a:stCxn id="81" idx="3"/>
            <a:endCxn id="37" idx="1"/>
          </p:cNvCxnSpPr>
          <p:nvPr/>
        </p:nvCxnSpPr>
        <p:spPr>
          <a:xfrm>
            <a:off x="1624730" y="3569240"/>
            <a:ext cx="1760842" cy="0"/>
          </a:xfrm>
          <a:prstGeom prst="straightConnector1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sp>
        <p:nvSpPr>
          <p:cNvPr id="90" name="Прямоугольник 89">
            <a:extLst>
              <a:ext uri="{FF2B5EF4-FFF2-40B4-BE49-F238E27FC236}">
                <a16:creationId xmlns:a16="http://schemas.microsoft.com/office/drawing/2014/main" id="{B487DB5D-6CB1-9506-8F96-F4391A82A40B}"/>
              </a:ext>
            </a:extLst>
          </p:cNvPr>
          <p:cNvSpPr/>
          <p:nvPr/>
        </p:nvSpPr>
        <p:spPr>
          <a:xfrm>
            <a:off x="1883429" y="2636860"/>
            <a:ext cx="1337095" cy="457200"/>
          </a:xfrm>
          <a:prstGeom prst="rect">
            <a:avLst/>
          </a:prstGeom>
          <a:solidFill>
            <a:srgbClr val="A5A5A5"/>
          </a:solidFill>
          <a:ln w="28575" cap="flat" cmpd="thickThin" algn="ctr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337095"/>
                      <a:gd name="connsiteY0" fmla="*/ 0 h 457200"/>
                      <a:gd name="connsiteX1" fmla="*/ 695289 w 1337095"/>
                      <a:gd name="connsiteY1" fmla="*/ 0 h 457200"/>
                      <a:gd name="connsiteX2" fmla="*/ 1337095 w 1337095"/>
                      <a:gd name="connsiteY2" fmla="*/ 0 h 457200"/>
                      <a:gd name="connsiteX3" fmla="*/ 1337095 w 1337095"/>
                      <a:gd name="connsiteY3" fmla="*/ 457200 h 457200"/>
                      <a:gd name="connsiteX4" fmla="*/ 681918 w 1337095"/>
                      <a:gd name="connsiteY4" fmla="*/ 457200 h 457200"/>
                      <a:gd name="connsiteX5" fmla="*/ 0 w 1337095"/>
                      <a:gd name="connsiteY5" fmla="*/ 457200 h 457200"/>
                      <a:gd name="connsiteX6" fmla="*/ 0 w 1337095"/>
                      <a:gd name="connsiteY6" fmla="*/ 0 h 45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37095" h="457200" fill="none" extrusionOk="0">
                        <a:moveTo>
                          <a:pt x="0" y="0"/>
                        </a:moveTo>
                        <a:cubicBezTo>
                          <a:pt x="330567" y="-8256"/>
                          <a:pt x="427511" y="-22367"/>
                          <a:pt x="695289" y="0"/>
                        </a:cubicBezTo>
                        <a:cubicBezTo>
                          <a:pt x="963067" y="22367"/>
                          <a:pt x="1198705" y="20642"/>
                          <a:pt x="1337095" y="0"/>
                        </a:cubicBezTo>
                        <a:cubicBezTo>
                          <a:pt x="1333384" y="97864"/>
                          <a:pt x="1342481" y="315005"/>
                          <a:pt x="1337095" y="457200"/>
                        </a:cubicBezTo>
                        <a:cubicBezTo>
                          <a:pt x="1120263" y="435203"/>
                          <a:pt x="992131" y="470841"/>
                          <a:pt x="681918" y="457200"/>
                        </a:cubicBezTo>
                        <a:cubicBezTo>
                          <a:pt x="371705" y="443559"/>
                          <a:pt x="215134" y="476965"/>
                          <a:pt x="0" y="457200"/>
                        </a:cubicBezTo>
                        <a:cubicBezTo>
                          <a:pt x="14505" y="230035"/>
                          <a:pt x="9219" y="92183"/>
                          <a:pt x="0" y="0"/>
                        </a:cubicBezTo>
                        <a:close/>
                      </a:path>
                      <a:path w="1337095" h="457200" stroke="0" extrusionOk="0">
                        <a:moveTo>
                          <a:pt x="0" y="0"/>
                        </a:moveTo>
                        <a:cubicBezTo>
                          <a:pt x="154254" y="-29096"/>
                          <a:pt x="443695" y="8287"/>
                          <a:pt x="655177" y="0"/>
                        </a:cubicBezTo>
                        <a:cubicBezTo>
                          <a:pt x="866659" y="-8287"/>
                          <a:pt x="1057325" y="-30796"/>
                          <a:pt x="1337095" y="0"/>
                        </a:cubicBezTo>
                        <a:cubicBezTo>
                          <a:pt x="1338134" y="227241"/>
                          <a:pt x="1330674" y="327571"/>
                          <a:pt x="1337095" y="457200"/>
                        </a:cubicBezTo>
                        <a:cubicBezTo>
                          <a:pt x="1060449" y="452359"/>
                          <a:pt x="852495" y="487804"/>
                          <a:pt x="668548" y="457200"/>
                        </a:cubicBezTo>
                        <a:cubicBezTo>
                          <a:pt x="484601" y="426596"/>
                          <a:pt x="231661" y="432874"/>
                          <a:pt x="0" y="457200"/>
                        </a:cubicBezTo>
                        <a:cubicBezTo>
                          <a:pt x="13499" y="303125"/>
                          <a:pt x="-6429" y="14793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kern="0" dirty="0">
                <a:solidFill>
                  <a:prstClr val="white"/>
                </a:solidFill>
                <a:latin typeface="Calibri" panose="020F0502020204030204"/>
              </a:rPr>
              <a:t>Помощник планирования</a:t>
            </a:r>
          </a:p>
        </p:txBody>
      </p: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id="{2906183B-03F5-F778-8D7E-BA3D34124B29}"/>
              </a:ext>
            </a:extLst>
          </p:cNvPr>
          <p:cNvSpPr/>
          <p:nvPr/>
        </p:nvSpPr>
        <p:spPr>
          <a:xfrm>
            <a:off x="6678386" y="1999376"/>
            <a:ext cx="1337094" cy="457200"/>
          </a:xfrm>
          <a:prstGeom prst="rect">
            <a:avLst/>
          </a:prstGeom>
          <a:solidFill>
            <a:srgbClr val="A5A5A5"/>
          </a:solidFill>
          <a:ln w="28575" cap="flat" cmpd="thickThin" algn="ctr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337095"/>
                      <a:gd name="connsiteY0" fmla="*/ 0 h 457200"/>
                      <a:gd name="connsiteX1" fmla="*/ 695289 w 1337095"/>
                      <a:gd name="connsiteY1" fmla="*/ 0 h 457200"/>
                      <a:gd name="connsiteX2" fmla="*/ 1337095 w 1337095"/>
                      <a:gd name="connsiteY2" fmla="*/ 0 h 457200"/>
                      <a:gd name="connsiteX3" fmla="*/ 1337095 w 1337095"/>
                      <a:gd name="connsiteY3" fmla="*/ 457200 h 457200"/>
                      <a:gd name="connsiteX4" fmla="*/ 681918 w 1337095"/>
                      <a:gd name="connsiteY4" fmla="*/ 457200 h 457200"/>
                      <a:gd name="connsiteX5" fmla="*/ 0 w 1337095"/>
                      <a:gd name="connsiteY5" fmla="*/ 457200 h 457200"/>
                      <a:gd name="connsiteX6" fmla="*/ 0 w 1337095"/>
                      <a:gd name="connsiteY6" fmla="*/ 0 h 45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37095" h="457200" fill="none" extrusionOk="0">
                        <a:moveTo>
                          <a:pt x="0" y="0"/>
                        </a:moveTo>
                        <a:cubicBezTo>
                          <a:pt x="330567" y="-8256"/>
                          <a:pt x="427511" y="-22367"/>
                          <a:pt x="695289" y="0"/>
                        </a:cubicBezTo>
                        <a:cubicBezTo>
                          <a:pt x="963067" y="22367"/>
                          <a:pt x="1198705" y="20642"/>
                          <a:pt x="1337095" y="0"/>
                        </a:cubicBezTo>
                        <a:cubicBezTo>
                          <a:pt x="1333384" y="97864"/>
                          <a:pt x="1342481" y="315005"/>
                          <a:pt x="1337095" y="457200"/>
                        </a:cubicBezTo>
                        <a:cubicBezTo>
                          <a:pt x="1120263" y="435203"/>
                          <a:pt x="992131" y="470841"/>
                          <a:pt x="681918" y="457200"/>
                        </a:cubicBezTo>
                        <a:cubicBezTo>
                          <a:pt x="371705" y="443559"/>
                          <a:pt x="215134" y="476965"/>
                          <a:pt x="0" y="457200"/>
                        </a:cubicBezTo>
                        <a:cubicBezTo>
                          <a:pt x="14505" y="230035"/>
                          <a:pt x="9219" y="92183"/>
                          <a:pt x="0" y="0"/>
                        </a:cubicBezTo>
                        <a:close/>
                      </a:path>
                      <a:path w="1337095" h="457200" stroke="0" extrusionOk="0">
                        <a:moveTo>
                          <a:pt x="0" y="0"/>
                        </a:moveTo>
                        <a:cubicBezTo>
                          <a:pt x="154254" y="-29096"/>
                          <a:pt x="443695" y="8287"/>
                          <a:pt x="655177" y="0"/>
                        </a:cubicBezTo>
                        <a:cubicBezTo>
                          <a:pt x="866659" y="-8287"/>
                          <a:pt x="1057325" y="-30796"/>
                          <a:pt x="1337095" y="0"/>
                        </a:cubicBezTo>
                        <a:cubicBezTo>
                          <a:pt x="1338134" y="227241"/>
                          <a:pt x="1330674" y="327571"/>
                          <a:pt x="1337095" y="457200"/>
                        </a:cubicBezTo>
                        <a:cubicBezTo>
                          <a:pt x="1060449" y="452359"/>
                          <a:pt x="852495" y="487804"/>
                          <a:pt x="668548" y="457200"/>
                        </a:cubicBezTo>
                        <a:cubicBezTo>
                          <a:pt x="484601" y="426596"/>
                          <a:pt x="231661" y="432874"/>
                          <a:pt x="0" y="457200"/>
                        </a:cubicBezTo>
                        <a:cubicBezTo>
                          <a:pt x="13499" y="303125"/>
                          <a:pt x="-6429" y="14793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kern="0" dirty="0">
                <a:solidFill>
                  <a:prstClr val="white"/>
                </a:solidFill>
                <a:latin typeface="Calibri" panose="020F0502020204030204"/>
              </a:rPr>
              <a:t>Предложения участников</a:t>
            </a:r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50E2C99A-D60A-E01B-3AA5-FC9122CA88E9}"/>
              </a:ext>
            </a:extLst>
          </p:cNvPr>
          <p:cNvSpPr/>
          <p:nvPr/>
        </p:nvSpPr>
        <p:spPr>
          <a:xfrm>
            <a:off x="8980405" y="1979282"/>
            <a:ext cx="1337094" cy="457200"/>
          </a:xfrm>
          <a:prstGeom prst="rect">
            <a:avLst/>
          </a:prstGeom>
          <a:solidFill>
            <a:srgbClr val="A5A5A5"/>
          </a:solidFill>
          <a:ln w="28575" cap="flat" cmpd="thickThin" algn="ctr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337095"/>
                      <a:gd name="connsiteY0" fmla="*/ 0 h 457200"/>
                      <a:gd name="connsiteX1" fmla="*/ 695289 w 1337095"/>
                      <a:gd name="connsiteY1" fmla="*/ 0 h 457200"/>
                      <a:gd name="connsiteX2" fmla="*/ 1337095 w 1337095"/>
                      <a:gd name="connsiteY2" fmla="*/ 0 h 457200"/>
                      <a:gd name="connsiteX3" fmla="*/ 1337095 w 1337095"/>
                      <a:gd name="connsiteY3" fmla="*/ 457200 h 457200"/>
                      <a:gd name="connsiteX4" fmla="*/ 681918 w 1337095"/>
                      <a:gd name="connsiteY4" fmla="*/ 457200 h 457200"/>
                      <a:gd name="connsiteX5" fmla="*/ 0 w 1337095"/>
                      <a:gd name="connsiteY5" fmla="*/ 457200 h 457200"/>
                      <a:gd name="connsiteX6" fmla="*/ 0 w 1337095"/>
                      <a:gd name="connsiteY6" fmla="*/ 0 h 45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37095" h="457200" fill="none" extrusionOk="0">
                        <a:moveTo>
                          <a:pt x="0" y="0"/>
                        </a:moveTo>
                        <a:cubicBezTo>
                          <a:pt x="330567" y="-8256"/>
                          <a:pt x="427511" y="-22367"/>
                          <a:pt x="695289" y="0"/>
                        </a:cubicBezTo>
                        <a:cubicBezTo>
                          <a:pt x="963067" y="22367"/>
                          <a:pt x="1198705" y="20642"/>
                          <a:pt x="1337095" y="0"/>
                        </a:cubicBezTo>
                        <a:cubicBezTo>
                          <a:pt x="1333384" y="97864"/>
                          <a:pt x="1342481" y="315005"/>
                          <a:pt x="1337095" y="457200"/>
                        </a:cubicBezTo>
                        <a:cubicBezTo>
                          <a:pt x="1120263" y="435203"/>
                          <a:pt x="992131" y="470841"/>
                          <a:pt x="681918" y="457200"/>
                        </a:cubicBezTo>
                        <a:cubicBezTo>
                          <a:pt x="371705" y="443559"/>
                          <a:pt x="215134" y="476965"/>
                          <a:pt x="0" y="457200"/>
                        </a:cubicBezTo>
                        <a:cubicBezTo>
                          <a:pt x="14505" y="230035"/>
                          <a:pt x="9219" y="92183"/>
                          <a:pt x="0" y="0"/>
                        </a:cubicBezTo>
                        <a:close/>
                      </a:path>
                      <a:path w="1337095" h="457200" stroke="0" extrusionOk="0">
                        <a:moveTo>
                          <a:pt x="0" y="0"/>
                        </a:moveTo>
                        <a:cubicBezTo>
                          <a:pt x="154254" y="-29096"/>
                          <a:pt x="443695" y="8287"/>
                          <a:pt x="655177" y="0"/>
                        </a:cubicBezTo>
                        <a:cubicBezTo>
                          <a:pt x="866659" y="-8287"/>
                          <a:pt x="1057325" y="-30796"/>
                          <a:pt x="1337095" y="0"/>
                        </a:cubicBezTo>
                        <a:cubicBezTo>
                          <a:pt x="1338134" y="227241"/>
                          <a:pt x="1330674" y="327571"/>
                          <a:pt x="1337095" y="457200"/>
                        </a:cubicBezTo>
                        <a:cubicBezTo>
                          <a:pt x="1060449" y="452359"/>
                          <a:pt x="852495" y="487804"/>
                          <a:pt x="668548" y="457200"/>
                        </a:cubicBezTo>
                        <a:cubicBezTo>
                          <a:pt x="484601" y="426596"/>
                          <a:pt x="231661" y="432874"/>
                          <a:pt x="0" y="457200"/>
                        </a:cubicBezTo>
                        <a:cubicBezTo>
                          <a:pt x="13499" y="303125"/>
                          <a:pt x="-6429" y="14793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kern="0" dirty="0">
                <a:solidFill>
                  <a:prstClr val="white"/>
                </a:solidFill>
                <a:latin typeface="Calibri" panose="020F0502020204030204"/>
              </a:rPr>
              <a:t>Подтверждение объема закупок</a:t>
            </a:r>
          </a:p>
        </p:txBody>
      </p:sp>
      <p:cxnSp>
        <p:nvCxnSpPr>
          <p:cNvPr id="93" name="Прямая со стрелкой 60">
            <a:extLst>
              <a:ext uri="{FF2B5EF4-FFF2-40B4-BE49-F238E27FC236}">
                <a16:creationId xmlns:a16="http://schemas.microsoft.com/office/drawing/2014/main" id="{EA9D0640-7749-051C-1A56-B5E9A0701802}"/>
              </a:ext>
            </a:extLst>
          </p:cNvPr>
          <p:cNvCxnSpPr>
            <a:cxnSpLocks/>
            <a:stCxn id="65" idx="0"/>
            <a:endCxn id="92" idx="1"/>
          </p:cNvCxnSpPr>
          <p:nvPr/>
        </p:nvCxnSpPr>
        <p:spPr>
          <a:xfrm rot="5400000" flipH="1" flipV="1">
            <a:off x="8677784" y="2354625"/>
            <a:ext cx="449363" cy="155879"/>
          </a:xfrm>
          <a:prstGeom prst="bentConnector2">
            <a:avLst/>
          </a:prstGeom>
          <a:noFill/>
          <a:ln w="6350" cap="flat" cmpd="sng" algn="ctr">
            <a:solidFill>
              <a:sysClr val="windowText" lastClr="000000"/>
            </a:solidFill>
            <a:prstDash val="sysDash"/>
            <a:miter lim="800000"/>
            <a:tailEnd type="triangle"/>
          </a:ln>
          <a:effectLst/>
        </p:spPr>
      </p:cxnSp>
      <p:cxnSp>
        <p:nvCxnSpPr>
          <p:cNvPr id="95" name="Прямая со стрелкой 94">
            <a:extLst>
              <a:ext uri="{FF2B5EF4-FFF2-40B4-BE49-F238E27FC236}">
                <a16:creationId xmlns:a16="http://schemas.microsoft.com/office/drawing/2014/main" id="{4140C5F9-4F31-B537-01FA-3870E314BE41}"/>
              </a:ext>
            </a:extLst>
          </p:cNvPr>
          <p:cNvCxnSpPr>
            <a:stCxn id="77" idx="2"/>
            <a:endCxn id="78" idx="0"/>
          </p:cNvCxnSpPr>
          <p:nvPr/>
        </p:nvCxnSpPr>
        <p:spPr>
          <a:xfrm>
            <a:off x="10492297" y="4478959"/>
            <a:ext cx="0" cy="227886"/>
          </a:xfrm>
          <a:prstGeom prst="straightConnector1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pic>
        <p:nvPicPr>
          <p:cNvPr id="99" name="Picture 51">
            <a:extLst>
              <a:ext uri="{FF2B5EF4-FFF2-40B4-BE49-F238E27FC236}">
                <a16:creationId xmlns:a16="http://schemas.microsoft.com/office/drawing/2014/main" id="{35EBDEF7-764A-5F0A-81F6-7EFA892F3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709" y="3229070"/>
            <a:ext cx="199386" cy="23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" name="Picture 51">
            <a:extLst>
              <a:ext uri="{FF2B5EF4-FFF2-40B4-BE49-F238E27FC236}">
                <a16:creationId xmlns:a16="http://schemas.microsoft.com/office/drawing/2014/main" id="{9A4A78BB-DE27-A856-720B-680E514B3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080" y="3207589"/>
            <a:ext cx="199386" cy="23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" name="Picture 51">
            <a:extLst>
              <a:ext uri="{FF2B5EF4-FFF2-40B4-BE49-F238E27FC236}">
                <a16:creationId xmlns:a16="http://schemas.microsoft.com/office/drawing/2014/main" id="{5A6E475A-9487-ED27-172E-74B773FAC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3862" y="2541315"/>
            <a:ext cx="199386" cy="23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51">
            <a:extLst>
              <a:ext uri="{FF2B5EF4-FFF2-40B4-BE49-F238E27FC236}">
                <a16:creationId xmlns:a16="http://schemas.microsoft.com/office/drawing/2014/main" id="{312CB512-9365-B59E-0A1B-26140DF84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625" y="3234847"/>
            <a:ext cx="199386" cy="23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" name="Овал 105">
            <a:extLst>
              <a:ext uri="{FF2B5EF4-FFF2-40B4-BE49-F238E27FC236}">
                <a16:creationId xmlns:a16="http://schemas.microsoft.com/office/drawing/2014/main" id="{6A5A9163-7938-314E-1011-35C8618F37DC}"/>
              </a:ext>
            </a:extLst>
          </p:cNvPr>
          <p:cNvSpPr/>
          <p:nvPr/>
        </p:nvSpPr>
        <p:spPr bwMode="auto">
          <a:xfrm>
            <a:off x="10893927" y="3262193"/>
            <a:ext cx="144463" cy="142875"/>
          </a:xfrm>
          <a:prstGeom prst="ellipse">
            <a:avLst/>
          </a:prstGeom>
          <a:solidFill>
            <a:srgbClr val="FF0000"/>
          </a:solidFill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sz="2000" b="0">
              <a:solidFill>
                <a:srgbClr val="5F0000"/>
              </a:solidFill>
              <a:cs typeface="Arial" panose="020B0604020202020204" pitchFamily="34" charset="0"/>
            </a:endParaRPr>
          </a:p>
        </p:txBody>
      </p:sp>
      <p:grpSp>
        <p:nvGrpSpPr>
          <p:cNvPr id="107" name="Группа 106">
            <a:extLst>
              <a:ext uri="{FF2B5EF4-FFF2-40B4-BE49-F238E27FC236}">
                <a16:creationId xmlns:a16="http://schemas.microsoft.com/office/drawing/2014/main" id="{E53C30C5-7F85-4A7E-3A5D-AB50EC80E012}"/>
              </a:ext>
            </a:extLst>
          </p:cNvPr>
          <p:cNvGrpSpPr/>
          <p:nvPr/>
        </p:nvGrpSpPr>
        <p:grpSpPr>
          <a:xfrm>
            <a:off x="9139166" y="2589309"/>
            <a:ext cx="281066" cy="142875"/>
            <a:chOff x="2863053" y="5652891"/>
            <a:chExt cx="281066" cy="142875"/>
          </a:xfrm>
        </p:grpSpPr>
        <p:sp>
          <p:nvSpPr>
            <p:cNvPr id="108" name="Овал 107">
              <a:extLst>
                <a:ext uri="{FF2B5EF4-FFF2-40B4-BE49-F238E27FC236}">
                  <a16:creationId xmlns:a16="http://schemas.microsoft.com/office/drawing/2014/main" id="{32A3F2F5-5245-1316-0CE8-330D41426FFF}"/>
                </a:ext>
              </a:extLst>
            </p:cNvPr>
            <p:cNvSpPr/>
            <p:nvPr/>
          </p:nvSpPr>
          <p:spPr bwMode="auto">
            <a:xfrm>
              <a:off x="2999656" y="5652891"/>
              <a:ext cx="144463" cy="142875"/>
            </a:xfrm>
            <a:prstGeom prst="ellipse">
              <a:avLst/>
            </a:prstGeom>
            <a:solidFill>
              <a:srgbClr val="00B0F0"/>
            </a:solidFill>
            <a:ln w="444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>
                <a:lnSpc>
                  <a:spcPct val="110000"/>
                </a:lnSpc>
                <a:spcBef>
                  <a:spcPct val="50000"/>
                </a:spcBef>
                <a:defRPr/>
              </a:pPr>
              <a:endParaRPr lang="ru-RU" sz="2000" b="0">
                <a:solidFill>
                  <a:srgbClr val="5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9" name="Овал 108">
              <a:extLst>
                <a:ext uri="{FF2B5EF4-FFF2-40B4-BE49-F238E27FC236}">
                  <a16:creationId xmlns:a16="http://schemas.microsoft.com/office/drawing/2014/main" id="{B8795E7F-E00F-1771-C90F-49092490EBF0}"/>
                </a:ext>
              </a:extLst>
            </p:cNvPr>
            <p:cNvSpPr/>
            <p:nvPr/>
          </p:nvSpPr>
          <p:spPr bwMode="auto">
            <a:xfrm>
              <a:off x="2863053" y="5652891"/>
              <a:ext cx="144463" cy="142875"/>
            </a:xfrm>
            <a:prstGeom prst="ellipse">
              <a:avLst/>
            </a:prstGeom>
            <a:solidFill>
              <a:srgbClr val="FF0000"/>
            </a:solidFill>
            <a:ln w="444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>
                <a:lnSpc>
                  <a:spcPct val="110000"/>
                </a:lnSpc>
                <a:spcBef>
                  <a:spcPct val="50000"/>
                </a:spcBef>
                <a:defRPr/>
              </a:pPr>
              <a:endParaRPr lang="ru-RU" sz="2000" b="0">
                <a:solidFill>
                  <a:srgbClr val="5F000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10" name="Группа 109">
            <a:extLst>
              <a:ext uri="{FF2B5EF4-FFF2-40B4-BE49-F238E27FC236}">
                <a16:creationId xmlns:a16="http://schemas.microsoft.com/office/drawing/2014/main" id="{79853EA2-BA2C-A715-AC8E-BE3ADAA4C614}"/>
              </a:ext>
            </a:extLst>
          </p:cNvPr>
          <p:cNvGrpSpPr/>
          <p:nvPr/>
        </p:nvGrpSpPr>
        <p:grpSpPr>
          <a:xfrm>
            <a:off x="9117280" y="3258281"/>
            <a:ext cx="281066" cy="142875"/>
            <a:chOff x="2863053" y="5652891"/>
            <a:chExt cx="281066" cy="142875"/>
          </a:xfrm>
        </p:grpSpPr>
        <p:sp>
          <p:nvSpPr>
            <p:cNvPr id="111" name="Овал 110">
              <a:extLst>
                <a:ext uri="{FF2B5EF4-FFF2-40B4-BE49-F238E27FC236}">
                  <a16:creationId xmlns:a16="http://schemas.microsoft.com/office/drawing/2014/main" id="{BF41A449-7718-BA8E-6C3C-462785F7AEFD}"/>
                </a:ext>
              </a:extLst>
            </p:cNvPr>
            <p:cNvSpPr/>
            <p:nvPr/>
          </p:nvSpPr>
          <p:spPr bwMode="auto">
            <a:xfrm>
              <a:off x="2999656" y="5652891"/>
              <a:ext cx="144463" cy="142875"/>
            </a:xfrm>
            <a:prstGeom prst="ellipse">
              <a:avLst/>
            </a:prstGeom>
            <a:solidFill>
              <a:srgbClr val="00B0F0"/>
            </a:solidFill>
            <a:ln w="444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>
                <a:lnSpc>
                  <a:spcPct val="110000"/>
                </a:lnSpc>
                <a:spcBef>
                  <a:spcPct val="50000"/>
                </a:spcBef>
                <a:defRPr/>
              </a:pPr>
              <a:endParaRPr lang="ru-RU" sz="2000" b="0">
                <a:solidFill>
                  <a:srgbClr val="5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2" name="Овал 111">
              <a:extLst>
                <a:ext uri="{FF2B5EF4-FFF2-40B4-BE49-F238E27FC236}">
                  <a16:creationId xmlns:a16="http://schemas.microsoft.com/office/drawing/2014/main" id="{15F57483-4441-BC26-A749-3ADF78BE5BC8}"/>
                </a:ext>
              </a:extLst>
            </p:cNvPr>
            <p:cNvSpPr/>
            <p:nvPr/>
          </p:nvSpPr>
          <p:spPr bwMode="auto">
            <a:xfrm>
              <a:off x="2863053" y="5652891"/>
              <a:ext cx="144463" cy="142875"/>
            </a:xfrm>
            <a:prstGeom prst="ellipse">
              <a:avLst/>
            </a:prstGeom>
            <a:solidFill>
              <a:srgbClr val="FF0000"/>
            </a:solidFill>
            <a:ln w="444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>
                <a:lnSpc>
                  <a:spcPct val="110000"/>
                </a:lnSpc>
                <a:spcBef>
                  <a:spcPct val="50000"/>
                </a:spcBef>
                <a:defRPr/>
              </a:pPr>
              <a:endParaRPr lang="ru-RU" sz="2000" b="0">
                <a:solidFill>
                  <a:srgbClr val="5F000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13" name="Группа 112">
            <a:extLst>
              <a:ext uri="{FF2B5EF4-FFF2-40B4-BE49-F238E27FC236}">
                <a16:creationId xmlns:a16="http://schemas.microsoft.com/office/drawing/2014/main" id="{A5C3098F-EB01-F46F-6E0C-B53C25C67886}"/>
              </a:ext>
            </a:extLst>
          </p:cNvPr>
          <p:cNvGrpSpPr/>
          <p:nvPr/>
        </p:nvGrpSpPr>
        <p:grpSpPr>
          <a:xfrm>
            <a:off x="2132951" y="6141715"/>
            <a:ext cx="8811869" cy="252804"/>
            <a:chOff x="2001541" y="6481066"/>
            <a:chExt cx="8811869" cy="252804"/>
          </a:xfrm>
        </p:grpSpPr>
        <p:pic>
          <p:nvPicPr>
            <p:cNvPr id="116" name="Picture 51">
              <a:extLst>
                <a:ext uri="{FF2B5EF4-FFF2-40B4-BE49-F238E27FC236}">
                  <a16:creationId xmlns:a16="http://schemas.microsoft.com/office/drawing/2014/main" id="{2DFC646D-BA48-C32A-1162-EE186BFC53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1541" y="6481066"/>
              <a:ext cx="199386" cy="237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3F86BEFB-CD63-99AB-2023-C5F4E15D1760}"/>
                </a:ext>
              </a:extLst>
            </p:cNvPr>
            <p:cNvSpPr txBox="1"/>
            <p:nvPr/>
          </p:nvSpPr>
          <p:spPr>
            <a:xfrm>
              <a:off x="2155066" y="6487649"/>
              <a:ext cx="13606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cs typeface="Arial" panose="020B0604020202020204" pitchFamily="34" charset="0"/>
                </a:rPr>
                <a:t>Подбор потребности</a:t>
              </a:r>
            </a:p>
          </p:txBody>
        </p:sp>
        <p:grpSp>
          <p:nvGrpSpPr>
            <p:cNvPr id="118" name="Группа 117">
              <a:extLst>
                <a:ext uri="{FF2B5EF4-FFF2-40B4-BE49-F238E27FC236}">
                  <a16:creationId xmlns:a16="http://schemas.microsoft.com/office/drawing/2014/main" id="{F5BBC112-4F32-2922-C5B0-10DDBD815B28}"/>
                </a:ext>
              </a:extLst>
            </p:cNvPr>
            <p:cNvGrpSpPr/>
            <p:nvPr/>
          </p:nvGrpSpPr>
          <p:grpSpPr>
            <a:xfrm>
              <a:off x="5142221" y="6485199"/>
              <a:ext cx="5671189" cy="246221"/>
              <a:chOff x="424811" y="5768561"/>
              <a:chExt cx="5671189" cy="246221"/>
            </a:xfrm>
          </p:grpSpPr>
          <p:grpSp>
            <p:nvGrpSpPr>
              <p:cNvPr id="119" name="Группа 118">
                <a:extLst>
                  <a:ext uri="{FF2B5EF4-FFF2-40B4-BE49-F238E27FC236}">
                    <a16:creationId xmlns:a16="http://schemas.microsoft.com/office/drawing/2014/main" id="{5DBB0501-6011-DE46-8D29-9DFD3D02743D}"/>
                  </a:ext>
                </a:extLst>
              </p:cNvPr>
              <p:cNvGrpSpPr/>
              <p:nvPr/>
            </p:nvGrpSpPr>
            <p:grpSpPr>
              <a:xfrm>
                <a:off x="1739927" y="5768561"/>
                <a:ext cx="1259729" cy="246221"/>
                <a:chOff x="1739927" y="5779242"/>
                <a:chExt cx="1259729" cy="246221"/>
              </a:xfrm>
            </p:grpSpPr>
            <p:sp>
              <p:nvSpPr>
                <p:cNvPr id="130" name="TextBox 129">
                  <a:extLst>
                    <a:ext uri="{FF2B5EF4-FFF2-40B4-BE49-F238E27FC236}">
                      <a16:creationId xmlns:a16="http://schemas.microsoft.com/office/drawing/2014/main" id="{27DF4164-C5D0-5639-29BD-F8284A6A1FDF}"/>
                    </a:ext>
                  </a:extLst>
                </p:cNvPr>
                <p:cNvSpPr txBox="1"/>
                <p:nvPr/>
              </p:nvSpPr>
              <p:spPr>
                <a:xfrm>
                  <a:off x="1909014" y="5779242"/>
                  <a:ext cx="1090642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300"/>
                    </a:spcBef>
                    <a:spcAft>
                      <a:spcPts val="3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 Light" panose="020F0302020204030204"/>
                      <a:cs typeface="Arial" panose="020B0604020202020204" pitchFamily="34" charset="0"/>
                    </a:rPr>
                    <a:t>Контроль по БДР</a:t>
                  </a:r>
                </a:p>
              </p:txBody>
            </p:sp>
            <p:sp>
              <p:nvSpPr>
                <p:cNvPr id="131" name="Овал 130">
                  <a:extLst>
                    <a:ext uri="{FF2B5EF4-FFF2-40B4-BE49-F238E27FC236}">
                      <a16:creationId xmlns:a16="http://schemas.microsoft.com/office/drawing/2014/main" id="{7C032775-6B28-663A-C907-55CA9AD29DDD}"/>
                    </a:ext>
                  </a:extLst>
                </p:cNvPr>
                <p:cNvSpPr/>
                <p:nvPr/>
              </p:nvSpPr>
              <p:spPr bwMode="auto">
                <a:xfrm>
                  <a:off x="1739927" y="5830915"/>
                  <a:ext cx="144463" cy="142875"/>
                </a:xfrm>
                <a:prstGeom prst="ellipse">
                  <a:avLst/>
                </a:prstGeom>
                <a:solidFill>
                  <a:srgbClr val="00B0F0"/>
                </a:solidFill>
                <a:ln w="4445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1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5F0000"/>
                    </a:solidFill>
                    <a:effectLst/>
                    <a:uLnTx/>
                    <a:uFillTx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20" name="Группа 119">
                <a:extLst>
                  <a:ext uri="{FF2B5EF4-FFF2-40B4-BE49-F238E27FC236}">
                    <a16:creationId xmlns:a16="http://schemas.microsoft.com/office/drawing/2014/main" id="{B9674189-54C0-3F4C-D378-C99C1D91201E}"/>
                  </a:ext>
                </a:extLst>
              </p:cNvPr>
              <p:cNvGrpSpPr/>
              <p:nvPr/>
            </p:nvGrpSpPr>
            <p:grpSpPr>
              <a:xfrm>
                <a:off x="424811" y="5768561"/>
                <a:ext cx="1319536" cy="246221"/>
                <a:chOff x="399483" y="5569898"/>
                <a:chExt cx="1319536" cy="246221"/>
              </a:xfrm>
            </p:grpSpPr>
            <p:sp>
              <p:nvSpPr>
                <p:cNvPr id="128" name="TextBox 127">
                  <a:extLst>
                    <a:ext uri="{FF2B5EF4-FFF2-40B4-BE49-F238E27FC236}">
                      <a16:creationId xmlns:a16="http://schemas.microsoft.com/office/drawing/2014/main" id="{6B7AF35C-59AF-3D09-8958-DD3F09A1D927}"/>
                    </a:ext>
                  </a:extLst>
                </p:cNvPr>
                <p:cNvSpPr txBox="1"/>
                <p:nvPr/>
              </p:nvSpPr>
              <p:spPr>
                <a:xfrm>
                  <a:off x="539854" y="5569898"/>
                  <a:ext cx="1179165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300"/>
                    </a:spcBef>
                    <a:spcAft>
                      <a:spcPts val="3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 Light" panose="020F0302020204030204"/>
                      <a:cs typeface="Arial" panose="020B0604020202020204" pitchFamily="34" charset="0"/>
                    </a:rPr>
                    <a:t>Контроль по БДДС</a:t>
                  </a:r>
                </a:p>
              </p:txBody>
            </p:sp>
            <p:sp>
              <p:nvSpPr>
                <p:cNvPr id="129" name="Овал 128">
                  <a:extLst>
                    <a:ext uri="{FF2B5EF4-FFF2-40B4-BE49-F238E27FC236}">
                      <a16:creationId xmlns:a16="http://schemas.microsoft.com/office/drawing/2014/main" id="{9FD57D41-508F-40C0-F5C8-2363779474EF}"/>
                    </a:ext>
                  </a:extLst>
                </p:cNvPr>
                <p:cNvSpPr/>
                <p:nvPr/>
              </p:nvSpPr>
              <p:spPr bwMode="auto">
                <a:xfrm>
                  <a:off x="399483" y="5621571"/>
                  <a:ext cx="144463" cy="142875"/>
                </a:xfrm>
                <a:prstGeom prst="ellipse">
                  <a:avLst/>
                </a:prstGeom>
                <a:solidFill>
                  <a:srgbClr val="FF0000"/>
                </a:solidFill>
                <a:ln w="444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1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5F0000"/>
                    </a:solidFill>
                    <a:effectLst/>
                    <a:uLnTx/>
                    <a:uFillTx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21" name="Группа 120">
                <a:extLst>
                  <a:ext uri="{FF2B5EF4-FFF2-40B4-BE49-F238E27FC236}">
                    <a16:creationId xmlns:a16="http://schemas.microsoft.com/office/drawing/2014/main" id="{81D73E13-1475-5BF1-2C31-F0CD6B14BA9C}"/>
                  </a:ext>
                </a:extLst>
              </p:cNvPr>
              <p:cNvGrpSpPr/>
              <p:nvPr/>
            </p:nvGrpSpPr>
            <p:grpSpPr>
              <a:xfrm>
                <a:off x="3092709" y="5768561"/>
                <a:ext cx="3003291" cy="246221"/>
                <a:chOff x="4374374" y="5801703"/>
                <a:chExt cx="3003291" cy="246221"/>
              </a:xfrm>
            </p:grpSpPr>
            <p:sp>
              <p:nvSpPr>
                <p:cNvPr id="122" name="TextBox 121">
                  <a:extLst>
                    <a:ext uri="{FF2B5EF4-FFF2-40B4-BE49-F238E27FC236}">
                      <a16:creationId xmlns:a16="http://schemas.microsoft.com/office/drawing/2014/main" id="{0E1CB192-E364-40F0-2AA4-97ACF492423D}"/>
                    </a:ext>
                  </a:extLst>
                </p:cNvPr>
                <p:cNvSpPr txBox="1"/>
                <p:nvPr/>
              </p:nvSpPr>
              <p:spPr>
                <a:xfrm>
                  <a:off x="4780805" y="5801703"/>
                  <a:ext cx="259686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300"/>
                    </a:spcBef>
                    <a:spcAft>
                      <a:spcPts val="3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 Light" panose="020F0302020204030204"/>
                      <a:cs typeface="Arial" panose="020B0604020202020204" pitchFamily="34" charset="0"/>
                    </a:rPr>
                    <a:t>Контроль только по БДДС или только по БДР</a:t>
                  </a:r>
                </a:p>
              </p:txBody>
            </p:sp>
            <p:grpSp>
              <p:nvGrpSpPr>
                <p:cNvPr id="123" name="Группа 122">
                  <a:extLst>
                    <a:ext uri="{FF2B5EF4-FFF2-40B4-BE49-F238E27FC236}">
                      <a16:creationId xmlns:a16="http://schemas.microsoft.com/office/drawing/2014/main" id="{A6504064-D266-388A-8823-D7D9289A9E4B}"/>
                    </a:ext>
                  </a:extLst>
                </p:cNvPr>
                <p:cNvGrpSpPr/>
                <p:nvPr/>
              </p:nvGrpSpPr>
              <p:grpSpPr>
                <a:xfrm>
                  <a:off x="4374374" y="5816813"/>
                  <a:ext cx="353921" cy="216000"/>
                  <a:chOff x="4374374" y="5814423"/>
                  <a:chExt cx="353921" cy="216000"/>
                </a:xfrm>
              </p:grpSpPr>
              <p:grpSp>
                <p:nvGrpSpPr>
                  <p:cNvPr id="124" name="Группа 123">
                    <a:extLst>
                      <a:ext uri="{FF2B5EF4-FFF2-40B4-BE49-F238E27FC236}">
                        <a16:creationId xmlns:a16="http://schemas.microsoft.com/office/drawing/2014/main" id="{2D632220-88F0-B50E-0EFE-094970871DC8}"/>
                      </a:ext>
                    </a:extLst>
                  </p:cNvPr>
                  <p:cNvGrpSpPr/>
                  <p:nvPr/>
                </p:nvGrpSpPr>
                <p:grpSpPr>
                  <a:xfrm>
                    <a:off x="4374374" y="5845645"/>
                    <a:ext cx="353921" cy="142875"/>
                    <a:chOff x="2829801" y="5652891"/>
                    <a:chExt cx="353921" cy="142875"/>
                  </a:xfrm>
                </p:grpSpPr>
                <p:sp>
                  <p:nvSpPr>
                    <p:cNvPr id="126" name="Овал 125">
                      <a:extLst>
                        <a:ext uri="{FF2B5EF4-FFF2-40B4-BE49-F238E27FC236}">
                          <a16:creationId xmlns:a16="http://schemas.microsoft.com/office/drawing/2014/main" id="{FE1596FC-98ED-6CDB-F3DA-1658909EDAE5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3039259" y="5652891"/>
                      <a:ext cx="144463" cy="142875"/>
                    </a:xfrm>
                    <a:prstGeom prst="ellipse">
                      <a:avLst/>
                    </a:prstGeom>
                    <a:solidFill>
                      <a:srgbClr val="00B0F0"/>
                    </a:solidFill>
                    <a:ln w="444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5F0000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27" name="Овал 126">
                      <a:extLst>
                        <a:ext uri="{FF2B5EF4-FFF2-40B4-BE49-F238E27FC236}">
                          <a16:creationId xmlns:a16="http://schemas.microsoft.com/office/drawing/2014/main" id="{29FCA5A5-4043-B1EB-B4B9-D83309238451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829801" y="5652891"/>
                      <a:ext cx="144463" cy="142875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444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5F0000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</p:txBody>
                </p:sp>
              </p:grpSp>
              <p:cxnSp>
                <p:nvCxnSpPr>
                  <p:cNvPr id="125" name="Прямая соединительная линия 124">
                    <a:extLst>
                      <a:ext uri="{FF2B5EF4-FFF2-40B4-BE49-F238E27FC236}">
                        <a16:creationId xmlns:a16="http://schemas.microsoft.com/office/drawing/2014/main" id="{29AE9362-CD2A-5298-DE74-560E8A07398F}"/>
                      </a:ext>
                    </a:extLst>
                  </p:cNvPr>
                  <p:cNvCxnSpPr/>
                  <p:nvPr/>
                </p:nvCxnSpPr>
                <p:spPr>
                  <a:xfrm>
                    <a:off x="4552542" y="5814423"/>
                    <a:ext cx="0" cy="216000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</p:cxnSp>
            </p:grpSp>
          </p:grpSp>
        </p:grpSp>
      </p:grpSp>
      <p:cxnSp>
        <p:nvCxnSpPr>
          <p:cNvPr id="135" name="Прямая со стрелкой 60">
            <a:extLst>
              <a:ext uri="{FF2B5EF4-FFF2-40B4-BE49-F238E27FC236}">
                <a16:creationId xmlns:a16="http://schemas.microsoft.com/office/drawing/2014/main" id="{1F3EAF2A-3FAC-7B30-3151-27AF142D6FF1}"/>
              </a:ext>
            </a:extLst>
          </p:cNvPr>
          <p:cNvCxnSpPr>
            <a:cxnSpLocks/>
            <a:stCxn id="90" idx="2"/>
          </p:cNvCxnSpPr>
          <p:nvPr/>
        </p:nvCxnSpPr>
        <p:spPr>
          <a:xfrm flipH="1">
            <a:off x="2551976" y="3094060"/>
            <a:ext cx="1" cy="463397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36" name="Прямоугольник 135">
            <a:extLst>
              <a:ext uri="{FF2B5EF4-FFF2-40B4-BE49-F238E27FC236}">
                <a16:creationId xmlns:a16="http://schemas.microsoft.com/office/drawing/2014/main" id="{5E1C9D2B-A8C8-6D2B-0F1A-30620C91EA2C}"/>
              </a:ext>
            </a:extLst>
          </p:cNvPr>
          <p:cNvSpPr/>
          <p:nvPr/>
        </p:nvSpPr>
        <p:spPr>
          <a:xfrm>
            <a:off x="296686" y="2640318"/>
            <a:ext cx="1337095" cy="457200"/>
          </a:xfrm>
          <a:prstGeom prst="rect">
            <a:avLst/>
          </a:prstGeom>
          <a:solidFill>
            <a:srgbClr val="A5A5A5"/>
          </a:solidFill>
          <a:ln w="28575" cap="flat" cmpd="thickThin" algn="ctr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337095"/>
                      <a:gd name="connsiteY0" fmla="*/ 0 h 457200"/>
                      <a:gd name="connsiteX1" fmla="*/ 695289 w 1337095"/>
                      <a:gd name="connsiteY1" fmla="*/ 0 h 457200"/>
                      <a:gd name="connsiteX2" fmla="*/ 1337095 w 1337095"/>
                      <a:gd name="connsiteY2" fmla="*/ 0 h 457200"/>
                      <a:gd name="connsiteX3" fmla="*/ 1337095 w 1337095"/>
                      <a:gd name="connsiteY3" fmla="*/ 457200 h 457200"/>
                      <a:gd name="connsiteX4" fmla="*/ 681918 w 1337095"/>
                      <a:gd name="connsiteY4" fmla="*/ 457200 h 457200"/>
                      <a:gd name="connsiteX5" fmla="*/ 0 w 1337095"/>
                      <a:gd name="connsiteY5" fmla="*/ 457200 h 457200"/>
                      <a:gd name="connsiteX6" fmla="*/ 0 w 1337095"/>
                      <a:gd name="connsiteY6" fmla="*/ 0 h 45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37095" h="457200" fill="none" extrusionOk="0">
                        <a:moveTo>
                          <a:pt x="0" y="0"/>
                        </a:moveTo>
                        <a:cubicBezTo>
                          <a:pt x="330567" y="-8256"/>
                          <a:pt x="427511" y="-22367"/>
                          <a:pt x="695289" y="0"/>
                        </a:cubicBezTo>
                        <a:cubicBezTo>
                          <a:pt x="963067" y="22367"/>
                          <a:pt x="1198705" y="20642"/>
                          <a:pt x="1337095" y="0"/>
                        </a:cubicBezTo>
                        <a:cubicBezTo>
                          <a:pt x="1333384" y="97864"/>
                          <a:pt x="1342481" y="315005"/>
                          <a:pt x="1337095" y="457200"/>
                        </a:cubicBezTo>
                        <a:cubicBezTo>
                          <a:pt x="1120263" y="435203"/>
                          <a:pt x="992131" y="470841"/>
                          <a:pt x="681918" y="457200"/>
                        </a:cubicBezTo>
                        <a:cubicBezTo>
                          <a:pt x="371705" y="443559"/>
                          <a:pt x="215134" y="476965"/>
                          <a:pt x="0" y="457200"/>
                        </a:cubicBezTo>
                        <a:cubicBezTo>
                          <a:pt x="14505" y="230035"/>
                          <a:pt x="9219" y="92183"/>
                          <a:pt x="0" y="0"/>
                        </a:cubicBezTo>
                        <a:close/>
                      </a:path>
                      <a:path w="1337095" h="457200" stroke="0" extrusionOk="0">
                        <a:moveTo>
                          <a:pt x="0" y="0"/>
                        </a:moveTo>
                        <a:cubicBezTo>
                          <a:pt x="154254" y="-29096"/>
                          <a:pt x="443695" y="8287"/>
                          <a:pt x="655177" y="0"/>
                        </a:cubicBezTo>
                        <a:cubicBezTo>
                          <a:pt x="866659" y="-8287"/>
                          <a:pt x="1057325" y="-30796"/>
                          <a:pt x="1337095" y="0"/>
                        </a:cubicBezTo>
                        <a:cubicBezTo>
                          <a:pt x="1338134" y="227241"/>
                          <a:pt x="1330674" y="327571"/>
                          <a:pt x="1337095" y="457200"/>
                        </a:cubicBezTo>
                        <a:cubicBezTo>
                          <a:pt x="1060449" y="452359"/>
                          <a:pt x="852495" y="487804"/>
                          <a:pt x="668548" y="457200"/>
                        </a:cubicBezTo>
                        <a:cubicBezTo>
                          <a:pt x="484601" y="426596"/>
                          <a:pt x="231661" y="432874"/>
                          <a:pt x="0" y="457200"/>
                        </a:cubicBezTo>
                        <a:cubicBezTo>
                          <a:pt x="13499" y="303125"/>
                          <a:pt x="-6429" y="14793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kern="0" dirty="0">
                <a:solidFill>
                  <a:prstClr val="white"/>
                </a:solidFill>
                <a:latin typeface="Calibri" panose="020F0502020204030204"/>
              </a:rPr>
              <a:t>Экспертиза потребности</a:t>
            </a:r>
          </a:p>
        </p:txBody>
      </p:sp>
      <p:cxnSp>
        <p:nvCxnSpPr>
          <p:cNvPr id="137" name="Прямая со стрелкой 60">
            <a:extLst>
              <a:ext uri="{FF2B5EF4-FFF2-40B4-BE49-F238E27FC236}">
                <a16:creationId xmlns:a16="http://schemas.microsoft.com/office/drawing/2014/main" id="{4834ACE2-F84E-41C8-B427-34FDB44DD928}"/>
              </a:ext>
            </a:extLst>
          </p:cNvPr>
          <p:cNvCxnSpPr>
            <a:stCxn id="136" idx="2"/>
          </p:cNvCxnSpPr>
          <p:nvPr/>
        </p:nvCxnSpPr>
        <p:spPr>
          <a:xfrm flipH="1">
            <a:off x="956183" y="3097518"/>
            <a:ext cx="0" cy="253967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152" name="Прямая со стрелкой 151">
            <a:extLst>
              <a:ext uri="{FF2B5EF4-FFF2-40B4-BE49-F238E27FC236}">
                <a16:creationId xmlns:a16="http://schemas.microsoft.com/office/drawing/2014/main" id="{A9570FC8-8ED9-30D4-DA93-C0E838735262}"/>
              </a:ext>
            </a:extLst>
          </p:cNvPr>
          <p:cNvCxnSpPr>
            <a:cxnSpLocks/>
            <a:stCxn id="69" idx="3"/>
            <a:endCxn id="75" idx="1"/>
          </p:cNvCxnSpPr>
          <p:nvPr/>
        </p:nvCxnSpPr>
        <p:spPr>
          <a:xfrm>
            <a:off x="9493073" y="3571645"/>
            <a:ext cx="330677" cy="0"/>
          </a:xfrm>
          <a:prstGeom prst="straightConnector1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94" name="Прямая со стрелкой 60">
            <a:extLst>
              <a:ext uri="{FF2B5EF4-FFF2-40B4-BE49-F238E27FC236}">
                <a16:creationId xmlns:a16="http://schemas.microsoft.com/office/drawing/2014/main" id="{3BE70EBD-FCE4-CE93-3359-9661C38D58BE}"/>
              </a:ext>
            </a:extLst>
          </p:cNvPr>
          <p:cNvCxnSpPr>
            <a:cxnSpLocks/>
            <a:stCxn id="92" idx="2"/>
            <a:endCxn id="69" idx="3"/>
          </p:cNvCxnSpPr>
          <p:nvPr/>
        </p:nvCxnSpPr>
        <p:spPr>
          <a:xfrm rot="5400000">
            <a:off x="9003432" y="2926124"/>
            <a:ext cx="1135163" cy="155879"/>
          </a:xfrm>
          <a:prstGeom prst="bentConnector2">
            <a:avLst/>
          </a:prstGeom>
          <a:noFill/>
          <a:ln w="3175" cap="flat" cmpd="sng" algn="ctr">
            <a:solidFill>
              <a:sysClr val="windowText" lastClr="000000"/>
            </a:solidFill>
            <a:prstDash val="dash"/>
            <a:miter lim="800000"/>
            <a:tailEnd type="triangle"/>
          </a:ln>
          <a:effectLst/>
        </p:spPr>
      </p:cxn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801075AD-1B66-DE93-D0DC-7AB7A801CA38}"/>
              </a:ext>
            </a:extLst>
          </p:cNvPr>
          <p:cNvGrpSpPr/>
          <p:nvPr/>
        </p:nvGrpSpPr>
        <p:grpSpPr>
          <a:xfrm>
            <a:off x="380509" y="503783"/>
            <a:ext cx="1563173" cy="1290588"/>
            <a:chOff x="241033" y="144587"/>
            <a:chExt cx="1563173" cy="1290588"/>
          </a:xfrm>
        </p:grpSpPr>
        <p:sp>
          <p:nvSpPr>
            <p:cNvPr id="9" name="Стрелка: вправо 8">
              <a:extLst>
                <a:ext uri="{FF2B5EF4-FFF2-40B4-BE49-F238E27FC236}">
                  <a16:creationId xmlns:a16="http://schemas.microsoft.com/office/drawing/2014/main" id="{5B15AA10-73CA-9FF4-3F9A-898B643DBA92}"/>
                </a:ext>
              </a:extLst>
            </p:cNvPr>
            <p:cNvSpPr/>
            <p:nvPr/>
          </p:nvSpPr>
          <p:spPr>
            <a:xfrm>
              <a:off x="868240" y="144587"/>
              <a:ext cx="935966" cy="1290588"/>
            </a:xfrm>
            <a:prstGeom prst="rightArrow">
              <a:avLst>
                <a:gd name="adj1" fmla="val 71913"/>
                <a:gd name="adj2" fmla="val 44552"/>
              </a:avLst>
            </a:prstGeom>
            <a:solidFill>
              <a:srgbClr val="D4D9E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: скругленные углы 7">
              <a:extLst>
                <a:ext uri="{FF2B5EF4-FFF2-40B4-BE49-F238E27FC236}">
                  <a16:creationId xmlns:a16="http://schemas.microsoft.com/office/drawing/2014/main" id="{0CC6D472-D5B2-562A-5A34-E2A21DB78572}"/>
                </a:ext>
              </a:extLst>
            </p:cNvPr>
            <p:cNvSpPr/>
            <p:nvPr/>
          </p:nvSpPr>
          <p:spPr>
            <a:xfrm>
              <a:off x="241033" y="481149"/>
              <a:ext cx="1227908" cy="571771"/>
            </a:xfrm>
            <a:prstGeom prst="roundRect">
              <a:avLst/>
            </a:prstGeom>
            <a:ln w="50800" cmpd="thickThin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latin typeface="+mj-lt"/>
                </a:rPr>
                <a:t>Сбор потребности</a:t>
              </a:r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ACFF9B96-155A-2FB9-9C40-0506BEF05062}"/>
              </a:ext>
            </a:extLst>
          </p:cNvPr>
          <p:cNvGrpSpPr/>
          <p:nvPr/>
        </p:nvGrpSpPr>
        <p:grpSpPr>
          <a:xfrm>
            <a:off x="2735288" y="523551"/>
            <a:ext cx="1728674" cy="1290588"/>
            <a:chOff x="103785" y="144587"/>
            <a:chExt cx="1728674" cy="1290588"/>
          </a:xfrm>
        </p:grpSpPr>
        <p:sp>
          <p:nvSpPr>
            <p:cNvPr id="12" name="Стрелка: вправо 11">
              <a:extLst>
                <a:ext uri="{FF2B5EF4-FFF2-40B4-BE49-F238E27FC236}">
                  <a16:creationId xmlns:a16="http://schemas.microsoft.com/office/drawing/2014/main" id="{746B326F-82C2-6335-8330-922BC85329D7}"/>
                </a:ext>
              </a:extLst>
            </p:cNvPr>
            <p:cNvSpPr/>
            <p:nvPr/>
          </p:nvSpPr>
          <p:spPr>
            <a:xfrm>
              <a:off x="896493" y="144587"/>
              <a:ext cx="935966" cy="1290588"/>
            </a:xfrm>
            <a:prstGeom prst="rightArrow">
              <a:avLst>
                <a:gd name="adj1" fmla="val 71913"/>
                <a:gd name="adj2" fmla="val 48993"/>
              </a:avLst>
            </a:prstGeom>
            <a:solidFill>
              <a:srgbClr val="D4D9E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09BE296E-0858-4230-4170-945539687A7C}"/>
                </a:ext>
              </a:extLst>
            </p:cNvPr>
            <p:cNvSpPr/>
            <p:nvPr/>
          </p:nvSpPr>
          <p:spPr>
            <a:xfrm>
              <a:off x="103785" y="481149"/>
              <a:ext cx="1365156" cy="571771"/>
            </a:xfrm>
            <a:prstGeom prst="roundRect">
              <a:avLst/>
            </a:prstGeom>
            <a:ln w="50800" cmpd="thickThin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latin typeface="+mj-lt"/>
                </a:rPr>
                <a:t>Планирование закупок</a:t>
              </a: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F12BBACF-81DE-8BD0-385E-247FEC24AFB6}"/>
              </a:ext>
            </a:extLst>
          </p:cNvPr>
          <p:cNvGrpSpPr/>
          <p:nvPr/>
        </p:nvGrpSpPr>
        <p:grpSpPr>
          <a:xfrm>
            <a:off x="5254948" y="503783"/>
            <a:ext cx="1729432" cy="1290588"/>
            <a:chOff x="103785" y="127738"/>
            <a:chExt cx="1729432" cy="1290588"/>
          </a:xfrm>
        </p:grpSpPr>
        <p:sp>
          <p:nvSpPr>
            <p:cNvPr id="15" name="Стрелка: вправо 14">
              <a:extLst>
                <a:ext uri="{FF2B5EF4-FFF2-40B4-BE49-F238E27FC236}">
                  <a16:creationId xmlns:a16="http://schemas.microsoft.com/office/drawing/2014/main" id="{A4ED0021-4860-DB27-2781-3015DE8D4180}"/>
                </a:ext>
              </a:extLst>
            </p:cNvPr>
            <p:cNvSpPr/>
            <p:nvPr/>
          </p:nvSpPr>
          <p:spPr>
            <a:xfrm>
              <a:off x="897251" y="127738"/>
              <a:ext cx="935966" cy="1290588"/>
            </a:xfrm>
            <a:prstGeom prst="rightArrow">
              <a:avLst>
                <a:gd name="adj1" fmla="val 71913"/>
                <a:gd name="adj2" fmla="val 48993"/>
              </a:avLst>
            </a:prstGeom>
            <a:solidFill>
              <a:srgbClr val="D4D9E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5422913F-517E-0624-2472-945F1FF67CE3}"/>
                </a:ext>
              </a:extLst>
            </p:cNvPr>
            <p:cNvSpPr/>
            <p:nvPr/>
          </p:nvSpPr>
          <p:spPr>
            <a:xfrm>
              <a:off x="103785" y="481149"/>
              <a:ext cx="1365156" cy="571771"/>
            </a:xfrm>
            <a:prstGeom prst="roundRect">
              <a:avLst/>
            </a:prstGeom>
            <a:ln w="50800" cmpd="thickThin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latin typeface="+mj-lt"/>
                </a:rPr>
                <a:t>Выбор поставщика</a:t>
              </a: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BBA65968-215A-1CFA-9DAC-BDD3E8167D17}"/>
              </a:ext>
            </a:extLst>
          </p:cNvPr>
          <p:cNvGrpSpPr/>
          <p:nvPr/>
        </p:nvGrpSpPr>
        <p:grpSpPr>
          <a:xfrm>
            <a:off x="7991872" y="513903"/>
            <a:ext cx="1728674" cy="1290588"/>
            <a:chOff x="103785" y="144587"/>
            <a:chExt cx="1728674" cy="1290588"/>
          </a:xfrm>
        </p:grpSpPr>
        <p:sp>
          <p:nvSpPr>
            <p:cNvPr id="18" name="Стрелка: вправо 17">
              <a:extLst>
                <a:ext uri="{FF2B5EF4-FFF2-40B4-BE49-F238E27FC236}">
                  <a16:creationId xmlns:a16="http://schemas.microsoft.com/office/drawing/2014/main" id="{F52D2D8F-18E2-9471-12F2-E08E0EAF2C32}"/>
                </a:ext>
              </a:extLst>
            </p:cNvPr>
            <p:cNvSpPr/>
            <p:nvPr/>
          </p:nvSpPr>
          <p:spPr>
            <a:xfrm>
              <a:off x="896493" y="144587"/>
              <a:ext cx="935966" cy="1290588"/>
            </a:xfrm>
            <a:prstGeom prst="rightArrow">
              <a:avLst>
                <a:gd name="adj1" fmla="val 71913"/>
                <a:gd name="adj2" fmla="val 48993"/>
              </a:avLst>
            </a:prstGeom>
            <a:solidFill>
              <a:srgbClr val="D4D9E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: скругленные углы 18">
              <a:extLst>
                <a:ext uri="{FF2B5EF4-FFF2-40B4-BE49-F238E27FC236}">
                  <a16:creationId xmlns:a16="http://schemas.microsoft.com/office/drawing/2014/main" id="{07BA3392-95CC-710C-705D-E7CB2306249B}"/>
                </a:ext>
              </a:extLst>
            </p:cNvPr>
            <p:cNvSpPr/>
            <p:nvPr/>
          </p:nvSpPr>
          <p:spPr>
            <a:xfrm>
              <a:off x="103785" y="481149"/>
              <a:ext cx="1365156" cy="571771"/>
            </a:xfrm>
            <a:prstGeom prst="roundRect">
              <a:avLst/>
            </a:prstGeom>
            <a:ln w="50800" cmpd="thickThin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latin typeface="+mj-lt"/>
                </a:rPr>
                <a:t>Исполнение обязательств</a:t>
              </a: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9D92C5CC-6401-388B-9FB5-ED80EF2B11D9}"/>
              </a:ext>
            </a:extLst>
          </p:cNvPr>
          <p:cNvGrpSpPr/>
          <p:nvPr/>
        </p:nvGrpSpPr>
        <p:grpSpPr>
          <a:xfrm>
            <a:off x="1151732" y="3228887"/>
            <a:ext cx="353481" cy="216000"/>
            <a:chOff x="4374814" y="5814423"/>
            <a:chExt cx="353481" cy="216000"/>
          </a:xfrm>
        </p:grpSpPr>
        <p:grpSp>
          <p:nvGrpSpPr>
            <p:cNvPr id="23" name="Группа 22">
              <a:extLst>
                <a:ext uri="{FF2B5EF4-FFF2-40B4-BE49-F238E27FC236}">
                  <a16:creationId xmlns:a16="http://schemas.microsoft.com/office/drawing/2014/main" id="{5ADAACEF-C2F4-BC17-C6D5-4D39A128CFC4}"/>
                </a:ext>
              </a:extLst>
            </p:cNvPr>
            <p:cNvGrpSpPr/>
            <p:nvPr/>
          </p:nvGrpSpPr>
          <p:grpSpPr>
            <a:xfrm>
              <a:off x="4374814" y="5845645"/>
              <a:ext cx="353481" cy="142875"/>
              <a:chOff x="2830241" y="5652891"/>
              <a:chExt cx="353481" cy="142875"/>
            </a:xfrm>
          </p:grpSpPr>
          <p:sp>
            <p:nvSpPr>
              <p:cNvPr id="25" name="Овал 24">
                <a:extLst>
                  <a:ext uri="{FF2B5EF4-FFF2-40B4-BE49-F238E27FC236}">
                    <a16:creationId xmlns:a16="http://schemas.microsoft.com/office/drawing/2014/main" id="{6A4D67DE-9F19-F1C4-556F-F05530B50704}"/>
                  </a:ext>
                </a:extLst>
              </p:cNvPr>
              <p:cNvSpPr/>
              <p:nvPr/>
            </p:nvSpPr>
            <p:spPr bwMode="auto">
              <a:xfrm>
                <a:off x="3039259" y="5652891"/>
                <a:ext cx="144463" cy="142875"/>
              </a:xfrm>
              <a:prstGeom prst="ellipse">
                <a:avLst/>
              </a:prstGeom>
              <a:solidFill>
                <a:srgbClr val="00B0F0"/>
              </a:solidFill>
              <a:ln w="4445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1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5F0000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26" name="Овал 25">
                <a:extLst>
                  <a:ext uri="{FF2B5EF4-FFF2-40B4-BE49-F238E27FC236}">
                    <a16:creationId xmlns:a16="http://schemas.microsoft.com/office/drawing/2014/main" id="{CA1BE9EB-5E67-FE4B-AB0F-11E47FFF3E17}"/>
                  </a:ext>
                </a:extLst>
              </p:cNvPr>
              <p:cNvSpPr/>
              <p:nvPr/>
            </p:nvSpPr>
            <p:spPr bwMode="auto">
              <a:xfrm>
                <a:off x="2830241" y="5652891"/>
                <a:ext cx="144463" cy="142875"/>
              </a:xfrm>
              <a:prstGeom prst="ellipse">
                <a:avLst/>
              </a:prstGeom>
              <a:solidFill>
                <a:srgbClr val="FF0000"/>
              </a:solidFill>
              <a:ln w="444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1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5F0000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24" name="Прямая соединительная линия 23">
              <a:extLst>
                <a:ext uri="{FF2B5EF4-FFF2-40B4-BE49-F238E27FC236}">
                  <a16:creationId xmlns:a16="http://schemas.microsoft.com/office/drawing/2014/main" id="{81D933DA-1F56-727D-1BD2-CD9EDADBB788}"/>
                </a:ext>
              </a:extLst>
            </p:cNvPr>
            <p:cNvCxnSpPr/>
            <p:nvPr/>
          </p:nvCxnSpPr>
          <p:spPr>
            <a:xfrm>
              <a:off x="4552542" y="5814423"/>
              <a:ext cx="0" cy="216000"/>
            </a:xfrm>
            <a:prstGeom prst="lin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</p:cxn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0F4D6788-BA52-B44C-C1E8-F5CBE17A953A}"/>
              </a:ext>
            </a:extLst>
          </p:cNvPr>
          <p:cNvGrpSpPr/>
          <p:nvPr/>
        </p:nvGrpSpPr>
        <p:grpSpPr>
          <a:xfrm>
            <a:off x="4248076" y="3240111"/>
            <a:ext cx="345608" cy="216000"/>
            <a:chOff x="4382687" y="5814423"/>
            <a:chExt cx="345608" cy="216000"/>
          </a:xfrm>
        </p:grpSpPr>
        <p:grpSp>
          <p:nvGrpSpPr>
            <p:cNvPr id="30" name="Группа 29">
              <a:extLst>
                <a:ext uri="{FF2B5EF4-FFF2-40B4-BE49-F238E27FC236}">
                  <a16:creationId xmlns:a16="http://schemas.microsoft.com/office/drawing/2014/main" id="{78136213-BBF4-141F-7D8E-537102D96402}"/>
                </a:ext>
              </a:extLst>
            </p:cNvPr>
            <p:cNvGrpSpPr/>
            <p:nvPr/>
          </p:nvGrpSpPr>
          <p:grpSpPr>
            <a:xfrm>
              <a:off x="4382687" y="5845645"/>
              <a:ext cx="345608" cy="142875"/>
              <a:chOff x="2838114" y="5652891"/>
              <a:chExt cx="345608" cy="142875"/>
            </a:xfrm>
          </p:grpSpPr>
          <p:sp>
            <p:nvSpPr>
              <p:cNvPr id="32" name="Овал 31">
                <a:extLst>
                  <a:ext uri="{FF2B5EF4-FFF2-40B4-BE49-F238E27FC236}">
                    <a16:creationId xmlns:a16="http://schemas.microsoft.com/office/drawing/2014/main" id="{01A59DBB-CE73-D609-1691-C4D4CD92126F}"/>
                  </a:ext>
                </a:extLst>
              </p:cNvPr>
              <p:cNvSpPr/>
              <p:nvPr/>
            </p:nvSpPr>
            <p:spPr bwMode="auto">
              <a:xfrm>
                <a:off x="3039259" y="5652891"/>
                <a:ext cx="144463" cy="142875"/>
              </a:xfrm>
              <a:prstGeom prst="ellipse">
                <a:avLst/>
              </a:prstGeom>
              <a:solidFill>
                <a:srgbClr val="00B0F0"/>
              </a:solidFill>
              <a:ln w="4445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1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5F0000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33" name="Овал 32">
                <a:extLst>
                  <a:ext uri="{FF2B5EF4-FFF2-40B4-BE49-F238E27FC236}">
                    <a16:creationId xmlns:a16="http://schemas.microsoft.com/office/drawing/2014/main" id="{BF085F1F-867E-DEDC-0AAE-BC84FC032C20}"/>
                  </a:ext>
                </a:extLst>
              </p:cNvPr>
              <p:cNvSpPr/>
              <p:nvPr/>
            </p:nvSpPr>
            <p:spPr bwMode="auto">
              <a:xfrm>
                <a:off x="2838114" y="5652891"/>
                <a:ext cx="144463" cy="142875"/>
              </a:xfrm>
              <a:prstGeom prst="ellipse">
                <a:avLst/>
              </a:prstGeom>
              <a:solidFill>
                <a:srgbClr val="FF0000"/>
              </a:solidFill>
              <a:ln w="444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1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5F0000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31" name="Прямая соединительная линия 30">
              <a:extLst>
                <a:ext uri="{FF2B5EF4-FFF2-40B4-BE49-F238E27FC236}">
                  <a16:creationId xmlns:a16="http://schemas.microsoft.com/office/drawing/2014/main" id="{A95DE9F8-D00F-647D-A588-227F6C81CD89}"/>
                </a:ext>
              </a:extLst>
            </p:cNvPr>
            <p:cNvCxnSpPr/>
            <p:nvPr/>
          </p:nvCxnSpPr>
          <p:spPr>
            <a:xfrm>
              <a:off x="4552542" y="5814423"/>
              <a:ext cx="0" cy="216000"/>
            </a:xfrm>
            <a:prstGeom prst="lin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</p:cxn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5A6E38E8-C4CB-82E5-76F7-C33EF311D342}"/>
              </a:ext>
            </a:extLst>
          </p:cNvPr>
          <p:cNvGrpSpPr/>
          <p:nvPr/>
        </p:nvGrpSpPr>
        <p:grpSpPr>
          <a:xfrm>
            <a:off x="5832252" y="3233716"/>
            <a:ext cx="345608" cy="216000"/>
            <a:chOff x="4382687" y="5814423"/>
            <a:chExt cx="345608" cy="216000"/>
          </a:xfrm>
        </p:grpSpPr>
        <p:grpSp>
          <p:nvGrpSpPr>
            <p:cNvPr id="35" name="Группа 34">
              <a:extLst>
                <a:ext uri="{FF2B5EF4-FFF2-40B4-BE49-F238E27FC236}">
                  <a16:creationId xmlns:a16="http://schemas.microsoft.com/office/drawing/2014/main" id="{7500A6B5-8462-D5B6-A340-4ED2CEE55A73}"/>
                </a:ext>
              </a:extLst>
            </p:cNvPr>
            <p:cNvGrpSpPr/>
            <p:nvPr/>
          </p:nvGrpSpPr>
          <p:grpSpPr>
            <a:xfrm>
              <a:off x="4382687" y="5845645"/>
              <a:ext cx="345608" cy="142875"/>
              <a:chOff x="2838114" y="5652891"/>
              <a:chExt cx="345608" cy="142875"/>
            </a:xfrm>
          </p:grpSpPr>
          <p:sp>
            <p:nvSpPr>
              <p:cNvPr id="39" name="Овал 38">
                <a:extLst>
                  <a:ext uri="{FF2B5EF4-FFF2-40B4-BE49-F238E27FC236}">
                    <a16:creationId xmlns:a16="http://schemas.microsoft.com/office/drawing/2014/main" id="{9A47BC51-3769-EF50-B16C-8BC35B164D96}"/>
                  </a:ext>
                </a:extLst>
              </p:cNvPr>
              <p:cNvSpPr/>
              <p:nvPr/>
            </p:nvSpPr>
            <p:spPr bwMode="auto">
              <a:xfrm>
                <a:off x="3039259" y="5652891"/>
                <a:ext cx="144463" cy="142875"/>
              </a:xfrm>
              <a:prstGeom prst="ellipse">
                <a:avLst/>
              </a:prstGeom>
              <a:solidFill>
                <a:srgbClr val="00B0F0"/>
              </a:solidFill>
              <a:ln w="4445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1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5F0000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40" name="Овал 39">
                <a:extLst>
                  <a:ext uri="{FF2B5EF4-FFF2-40B4-BE49-F238E27FC236}">
                    <a16:creationId xmlns:a16="http://schemas.microsoft.com/office/drawing/2014/main" id="{793A4B1B-675B-F628-12EF-019FF819F72D}"/>
                  </a:ext>
                </a:extLst>
              </p:cNvPr>
              <p:cNvSpPr/>
              <p:nvPr/>
            </p:nvSpPr>
            <p:spPr bwMode="auto">
              <a:xfrm>
                <a:off x="2838114" y="5652891"/>
                <a:ext cx="144463" cy="142875"/>
              </a:xfrm>
              <a:prstGeom prst="ellipse">
                <a:avLst/>
              </a:prstGeom>
              <a:solidFill>
                <a:srgbClr val="FF0000"/>
              </a:solidFill>
              <a:ln w="444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1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5F0000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38" name="Прямая соединительная линия 37">
              <a:extLst>
                <a:ext uri="{FF2B5EF4-FFF2-40B4-BE49-F238E27FC236}">
                  <a16:creationId xmlns:a16="http://schemas.microsoft.com/office/drawing/2014/main" id="{F3F3F62F-75F3-A249-E951-E1284191EC73}"/>
                </a:ext>
              </a:extLst>
            </p:cNvPr>
            <p:cNvCxnSpPr/>
            <p:nvPr/>
          </p:nvCxnSpPr>
          <p:spPr>
            <a:xfrm>
              <a:off x="4552542" y="5814423"/>
              <a:ext cx="0" cy="216000"/>
            </a:xfrm>
            <a:prstGeom prst="lin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</p:cxnSp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4008D8D1-F8AD-8E65-1E1D-ACF08F81C351}"/>
              </a:ext>
            </a:extLst>
          </p:cNvPr>
          <p:cNvGrpSpPr/>
          <p:nvPr/>
        </p:nvGrpSpPr>
        <p:grpSpPr>
          <a:xfrm>
            <a:off x="7430860" y="2552681"/>
            <a:ext cx="345608" cy="216000"/>
            <a:chOff x="4382687" y="5814423"/>
            <a:chExt cx="345608" cy="216000"/>
          </a:xfrm>
        </p:grpSpPr>
        <p:grpSp>
          <p:nvGrpSpPr>
            <p:cNvPr id="43" name="Группа 42">
              <a:extLst>
                <a:ext uri="{FF2B5EF4-FFF2-40B4-BE49-F238E27FC236}">
                  <a16:creationId xmlns:a16="http://schemas.microsoft.com/office/drawing/2014/main" id="{A8D9FDEB-DE72-DFF0-FD81-8C0D274AA9A2}"/>
                </a:ext>
              </a:extLst>
            </p:cNvPr>
            <p:cNvGrpSpPr/>
            <p:nvPr/>
          </p:nvGrpSpPr>
          <p:grpSpPr>
            <a:xfrm>
              <a:off x="4382687" y="5845645"/>
              <a:ext cx="345608" cy="142875"/>
              <a:chOff x="2838114" y="5652891"/>
              <a:chExt cx="345608" cy="142875"/>
            </a:xfrm>
          </p:grpSpPr>
          <p:sp>
            <p:nvSpPr>
              <p:cNvPr id="45" name="Овал 44">
                <a:extLst>
                  <a:ext uri="{FF2B5EF4-FFF2-40B4-BE49-F238E27FC236}">
                    <a16:creationId xmlns:a16="http://schemas.microsoft.com/office/drawing/2014/main" id="{EC8B8E9C-5E6D-7734-948B-35EC4BF9462E}"/>
                  </a:ext>
                </a:extLst>
              </p:cNvPr>
              <p:cNvSpPr/>
              <p:nvPr/>
            </p:nvSpPr>
            <p:spPr bwMode="auto">
              <a:xfrm>
                <a:off x="3039259" y="5652891"/>
                <a:ext cx="144463" cy="142875"/>
              </a:xfrm>
              <a:prstGeom prst="ellipse">
                <a:avLst/>
              </a:prstGeom>
              <a:solidFill>
                <a:srgbClr val="00B0F0"/>
              </a:solidFill>
              <a:ln w="4445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1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5F0000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46" name="Овал 45">
                <a:extLst>
                  <a:ext uri="{FF2B5EF4-FFF2-40B4-BE49-F238E27FC236}">
                    <a16:creationId xmlns:a16="http://schemas.microsoft.com/office/drawing/2014/main" id="{AD8F9FE2-F577-6843-3F20-F729BB9A1437}"/>
                  </a:ext>
                </a:extLst>
              </p:cNvPr>
              <p:cNvSpPr/>
              <p:nvPr/>
            </p:nvSpPr>
            <p:spPr bwMode="auto">
              <a:xfrm>
                <a:off x="2838114" y="5652891"/>
                <a:ext cx="144463" cy="142875"/>
              </a:xfrm>
              <a:prstGeom prst="ellipse">
                <a:avLst/>
              </a:prstGeom>
              <a:solidFill>
                <a:srgbClr val="FF0000"/>
              </a:solidFill>
              <a:ln w="444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1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5F0000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44" name="Прямая соединительная линия 43">
              <a:extLst>
                <a:ext uri="{FF2B5EF4-FFF2-40B4-BE49-F238E27FC236}">
                  <a16:creationId xmlns:a16="http://schemas.microsoft.com/office/drawing/2014/main" id="{F6E80E5C-438E-1E37-A387-DAE22370159D}"/>
                </a:ext>
              </a:extLst>
            </p:cNvPr>
            <p:cNvCxnSpPr/>
            <p:nvPr/>
          </p:nvCxnSpPr>
          <p:spPr>
            <a:xfrm>
              <a:off x="4552542" y="5814423"/>
              <a:ext cx="0" cy="216000"/>
            </a:xfrm>
            <a:prstGeom prst="lin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</p:cxnSp>
      </p:grpSp>
      <p:pic>
        <p:nvPicPr>
          <p:cNvPr id="50" name="Рисунок 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9363" y="4239153"/>
            <a:ext cx="3554276" cy="1560711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707F0A4-BA1C-90C4-D3D9-4407B845F38B}"/>
              </a:ext>
            </a:extLst>
          </p:cNvPr>
          <p:cNvSpPr txBox="1">
            <a:spLocks/>
          </p:cNvSpPr>
          <p:nvPr/>
        </p:nvSpPr>
        <p:spPr>
          <a:xfrm>
            <a:off x="3084357" y="143743"/>
            <a:ext cx="5328592" cy="623292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altLang="ru-RU" sz="2000" dirty="0">
                <a:cs typeface="Arial" panose="020B0604020202020204" pitchFamily="34" charset="0"/>
              </a:rPr>
              <a:t>Укрупненная схема процесса. </a:t>
            </a:r>
          </a:p>
          <a:p>
            <a:pPr fontAlgn="auto">
              <a:spcAft>
                <a:spcPts val="0"/>
              </a:spcAft>
            </a:pPr>
            <a:r>
              <a:rPr lang="ru-RU" altLang="ru-RU" sz="2000" dirty="0">
                <a:cs typeface="Arial" panose="020B0604020202020204" pitchFamily="34" charset="0"/>
              </a:rPr>
              <a:t>Возможности базовой настройки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F827A429-05B3-5625-ED2A-686D9D7144AA}"/>
              </a:ext>
            </a:extLst>
          </p:cNvPr>
          <p:cNvSpPr/>
          <p:nvPr/>
        </p:nvSpPr>
        <p:spPr>
          <a:xfrm>
            <a:off x="3084356" y="87050"/>
            <a:ext cx="5328592" cy="5669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DB1346D1-6374-0AB6-7149-0618C2FEA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914" y="39441"/>
            <a:ext cx="159058" cy="15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38794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50773">
        <p15:prstTrans prst="pageCurlDouble"/>
      </p:transition>
    </mc:Choice>
    <mc:Fallback xmlns="">
      <p:transition spd="slow" advTm="25077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0" y="1871935"/>
            <a:ext cx="11520488" cy="2448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069170" y="2093183"/>
            <a:ext cx="738214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dirty="0">
                <a:solidFill>
                  <a:schemeClr val="tx1"/>
                </a:solidFill>
                <a:latin typeface="+mj-lt"/>
              </a:rPr>
              <a:t>ЧАСТЬ 2 </a:t>
            </a:r>
            <a:br>
              <a:rPr lang="ru-RU" sz="6000" dirty="0">
                <a:solidFill>
                  <a:schemeClr val="tx1"/>
                </a:solidFill>
                <a:latin typeface="+mj-lt"/>
              </a:rPr>
            </a:br>
            <a:r>
              <a:rPr lang="ru-RU" sz="6000" dirty="0">
                <a:solidFill>
                  <a:schemeClr val="tx1"/>
                </a:solidFill>
                <a:latin typeface="+mj-lt"/>
              </a:rPr>
              <a:t>Управление лимитами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0" y="1799927"/>
            <a:ext cx="11520488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854" y="4320207"/>
            <a:ext cx="11520488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589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049">
        <p15:prstTrans prst="pageCurlDouble"/>
      </p:transition>
    </mc:Choice>
    <mc:Fallback xmlns="">
      <p:transition spd="slow" advTm="404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707F0A4-BA1C-90C4-D3D9-4407B845F38B}"/>
              </a:ext>
            </a:extLst>
          </p:cNvPr>
          <p:cNvSpPr txBox="1">
            <a:spLocks/>
          </p:cNvSpPr>
          <p:nvPr/>
        </p:nvSpPr>
        <p:spPr>
          <a:xfrm>
            <a:off x="3084357" y="143743"/>
            <a:ext cx="5328592" cy="623292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altLang="ru-RU" sz="2000" dirty="0">
                <a:cs typeface="Arial" panose="020B0604020202020204" pitchFamily="34" charset="0"/>
              </a:rPr>
              <a:t>Сквозные аналитики в решениях линейки «Управление холдингом»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F827A429-05B3-5625-ED2A-686D9D7144AA}"/>
              </a:ext>
            </a:extLst>
          </p:cNvPr>
          <p:cNvSpPr/>
          <p:nvPr/>
        </p:nvSpPr>
        <p:spPr>
          <a:xfrm>
            <a:off x="3084356" y="87050"/>
            <a:ext cx="5328592" cy="5669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DB1346D1-6374-0AB6-7149-0618C2FEA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914" y="39441"/>
            <a:ext cx="159058" cy="15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" name="Полилиния 106"/>
          <p:cNvSpPr/>
          <p:nvPr/>
        </p:nvSpPr>
        <p:spPr bwMode="auto">
          <a:xfrm>
            <a:off x="252226" y="5076268"/>
            <a:ext cx="4459657" cy="952500"/>
          </a:xfrm>
          <a:custGeom>
            <a:avLst/>
            <a:gdLst>
              <a:gd name="connsiteX0" fmla="*/ 636832 w 4459657"/>
              <a:gd name="connsiteY0" fmla="*/ 50800 h 952500"/>
              <a:gd name="connsiteX1" fmla="*/ 636832 w 4459657"/>
              <a:gd name="connsiteY1" fmla="*/ 50800 h 952500"/>
              <a:gd name="connsiteX2" fmla="*/ 255832 w 4459657"/>
              <a:gd name="connsiteY2" fmla="*/ 63500 h 952500"/>
              <a:gd name="connsiteX3" fmla="*/ 65332 w 4459657"/>
              <a:gd name="connsiteY3" fmla="*/ 88900 h 952500"/>
              <a:gd name="connsiteX4" fmla="*/ 27232 w 4459657"/>
              <a:gd name="connsiteY4" fmla="*/ 101600 h 952500"/>
              <a:gd name="connsiteX5" fmla="*/ 1832 w 4459657"/>
              <a:gd name="connsiteY5" fmla="*/ 393700 h 952500"/>
              <a:gd name="connsiteX6" fmla="*/ 14532 w 4459657"/>
              <a:gd name="connsiteY6" fmla="*/ 609600 h 952500"/>
              <a:gd name="connsiteX7" fmla="*/ 39932 w 4459657"/>
              <a:gd name="connsiteY7" fmla="*/ 685800 h 952500"/>
              <a:gd name="connsiteX8" fmla="*/ 90732 w 4459657"/>
              <a:gd name="connsiteY8" fmla="*/ 774700 h 952500"/>
              <a:gd name="connsiteX9" fmla="*/ 116132 w 4459657"/>
              <a:gd name="connsiteY9" fmla="*/ 863600 h 952500"/>
              <a:gd name="connsiteX10" fmla="*/ 154232 w 4459657"/>
              <a:gd name="connsiteY10" fmla="*/ 889000 h 952500"/>
              <a:gd name="connsiteX11" fmla="*/ 281232 w 4459657"/>
              <a:gd name="connsiteY11" fmla="*/ 927100 h 952500"/>
              <a:gd name="connsiteX12" fmla="*/ 674932 w 4459657"/>
              <a:gd name="connsiteY12" fmla="*/ 952500 h 952500"/>
              <a:gd name="connsiteX13" fmla="*/ 2287832 w 4459657"/>
              <a:gd name="connsiteY13" fmla="*/ 939800 h 952500"/>
              <a:gd name="connsiteX14" fmla="*/ 2376732 w 4459657"/>
              <a:gd name="connsiteY14" fmla="*/ 927100 h 952500"/>
              <a:gd name="connsiteX15" fmla="*/ 2706932 w 4459657"/>
              <a:gd name="connsiteY15" fmla="*/ 914400 h 952500"/>
              <a:gd name="connsiteX16" fmla="*/ 2960932 w 4459657"/>
              <a:gd name="connsiteY16" fmla="*/ 876300 h 952500"/>
              <a:gd name="connsiteX17" fmla="*/ 3037132 w 4459657"/>
              <a:gd name="connsiteY17" fmla="*/ 863600 h 952500"/>
              <a:gd name="connsiteX18" fmla="*/ 3138732 w 4459657"/>
              <a:gd name="connsiteY18" fmla="*/ 838200 h 952500"/>
              <a:gd name="connsiteX19" fmla="*/ 3570532 w 4459657"/>
              <a:gd name="connsiteY19" fmla="*/ 825500 h 952500"/>
              <a:gd name="connsiteX20" fmla="*/ 3608632 w 4459657"/>
              <a:gd name="connsiteY20" fmla="*/ 800100 h 952500"/>
              <a:gd name="connsiteX21" fmla="*/ 3722932 w 4459657"/>
              <a:gd name="connsiteY21" fmla="*/ 762000 h 952500"/>
              <a:gd name="connsiteX22" fmla="*/ 3761032 w 4459657"/>
              <a:gd name="connsiteY22" fmla="*/ 749300 h 952500"/>
              <a:gd name="connsiteX23" fmla="*/ 3799132 w 4459657"/>
              <a:gd name="connsiteY23" fmla="*/ 736600 h 952500"/>
              <a:gd name="connsiteX24" fmla="*/ 4002332 w 4459657"/>
              <a:gd name="connsiteY24" fmla="*/ 723900 h 952500"/>
              <a:gd name="connsiteX25" fmla="*/ 4243632 w 4459657"/>
              <a:gd name="connsiteY25" fmla="*/ 711200 h 952500"/>
              <a:gd name="connsiteX26" fmla="*/ 4294432 w 4459657"/>
              <a:gd name="connsiteY26" fmla="*/ 685800 h 952500"/>
              <a:gd name="connsiteX27" fmla="*/ 4370632 w 4459657"/>
              <a:gd name="connsiteY27" fmla="*/ 635000 h 952500"/>
              <a:gd name="connsiteX28" fmla="*/ 4421432 w 4459657"/>
              <a:gd name="connsiteY28" fmla="*/ 520700 h 952500"/>
              <a:gd name="connsiteX29" fmla="*/ 4434132 w 4459657"/>
              <a:gd name="connsiteY29" fmla="*/ 482600 h 952500"/>
              <a:gd name="connsiteX30" fmla="*/ 4446832 w 4459657"/>
              <a:gd name="connsiteY30" fmla="*/ 127000 h 952500"/>
              <a:gd name="connsiteX31" fmla="*/ 4421432 w 4459657"/>
              <a:gd name="connsiteY31" fmla="*/ 88900 h 952500"/>
              <a:gd name="connsiteX32" fmla="*/ 4357932 w 4459657"/>
              <a:gd name="connsiteY32" fmla="*/ 76200 h 952500"/>
              <a:gd name="connsiteX33" fmla="*/ 4230932 w 4459657"/>
              <a:gd name="connsiteY33" fmla="*/ 63500 h 952500"/>
              <a:gd name="connsiteX34" fmla="*/ 4142032 w 4459657"/>
              <a:gd name="connsiteY34" fmla="*/ 38100 h 952500"/>
              <a:gd name="connsiteX35" fmla="*/ 3976932 w 4459657"/>
              <a:gd name="connsiteY35" fmla="*/ 12700 h 952500"/>
              <a:gd name="connsiteX36" fmla="*/ 3900732 w 4459657"/>
              <a:gd name="connsiteY36" fmla="*/ 0 h 952500"/>
              <a:gd name="connsiteX37" fmla="*/ 2808532 w 4459657"/>
              <a:gd name="connsiteY37" fmla="*/ 12700 h 952500"/>
              <a:gd name="connsiteX38" fmla="*/ 2770432 w 4459657"/>
              <a:gd name="connsiteY38" fmla="*/ 25400 h 952500"/>
              <a:gd name="connsiteX39" fmla="*/ 2681532 w 4459657"/>
              <a:gd name="connsiteY39" fmla="*/ 38100 h 952500"/>
              <a:gd name="connsiteX40" fmla="*/ 2516432 w 4459657"/>
              <a:gd name="connsiteY40" fmla="*/ 50800 h 952500"/>
              <a:gd name="connsiteX41" fmla="*/ 2364032 w 4459657"/>
              <a:gd name="connsiteY41" fmla="*/ 76200 h 952500"/>
              <a:gd name="connsiteX42" fmla="*/ 1411532 w 4459657"/>
              <a:gd name="connsiteY42" fmla="*/ 63500 h 952500"/>
              <a:gd name="connsiteX43" fmla="*/ 1233732 w 4459657"/>
              <a:gd name="connsiteY43" fmla="*/ 38100 h 952500"/>
              <a:gd name="connsiteX44" fmla="*/ 1081332 w 4459657"/>
              <a:gd name="connsiteY44" fmla="*/ 25400 h 952500"/>
              <a:gd name="connsiteX45" fmla="*/ 636832 w 4459657"/>
              <a:gd name="connsiteY45" fmla="*/ 5080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4459657" h="952500">
                <a:moveTo>
                  <a:pt x="636832" y="50800"/>
                </a:moveTo>
                <a:lnTo>
                  <a:pt x="636832" y="50800"/>
                </a:lnTo>
                <a:lnTo>
                  <a:pt x="255832" y="63500"/>
                </a:lnTo>
                <a:cubicBezTo>
                  <a:pt x="196318" y="66476"/>
                  <a:pt x="125412" y="73880"/>
                  <a:pt x="65332" y="88900"/>
                </a:cubicBezTo>
                <a:cubicBezTo>
                  <a:pt x="52345" y="92147"/>
                  <a:pt x="39932" y="97367"/>
                  <a:pt x="27232" y="101600"/>
                </a:cubicBezTo>
                <a:cubicBezTo>
                  <a:pt x="-10164" y="213789"/>
                  <a:pt x="1832" y="166435"/>
                  <a:pt x="1832" y="393700"/>
                </a:cubicBezTo>
                <a:cubicBezTo>
                  <a:pt x="1832" y="465791"/>
                  <a:pt x="5208" y="538114"/>
                  <a:pt x="14532" y="609600"/>
                </a:cubicBezTo>
                <a:cubicBezTo>
                  <a:pt x="17995" y="636149"/>
                  <a:pt x="25080" y="663523"/>
                  <a:pt x="39932" y="685800"/>
                </a:cubicBezTo>
                <a:cubicBezTo>
                  <a:pt x="60987" y="717383"/>
                  <a:pt x="76921" y="737870"/>
                  <a:pt x="90732" y="774700"/>
                </a:cubicBezTo>
                <a:cubicBezTo>
                  <a:pt x="92343" y="778995"/>
                  <a:pt x="108908" y="854570"/>
                  <a:pt x="116132" y="863600"/>
                </a:cubicBezTo>
                <a:cubicBezTo>
                  <a:pt x="125667" y="875519"/>
                  <a:pt x="140284" y="882801"/>
                  <a:pt x="154232" y="889000"/>
                </a:cubicBezTo>
                <a:cubicBezTo>
                  <a:pt x="164327" y="893487"/>
                  <a:pt x="258348" y="925138"/>
                  <a:pt x="281232" y="927100"/>
                </a:cubicBezTo>
                <a:cubicBezTo>
                  <a:pt x="412258" y="938331"/>
                  <a:pt x="674932" y="952500"/>
                  <a:pt x="674932" y="952500"/>
                </a:cubicBezTo>
                <a:lnTo>
                  <a:pt x="2287832" y="939800"/>
                </a:lnTo>
                <a:cubicBezTo>
                  <a:pt x="2317763" y="939353"/>
                  <a:pt x="2346853" y="928911"/>
                  <a:pt x="2376732" y="927100"/>
                </a:cubicBezTo>
                <a:cubicBezTo>
                  <a:pt x="2486678" y="920437"/>
                  <a:pt x="2596865" y="918633"/>
                  <a:pt x="2706932" y="914400"/>
                </a:cubicBezTo>
                <a:cubicBezTo>
                  <a:pt x="2807390" y="847428"/>
                  <a:pt x="2718578" y="897374"/>
                  <a:pt x="2960932" y="876300"/>
                </a:cubicBezTo>
                <a:cubicBezTo>
                  <a:pt x="2986586" y="874069"/>
                  <a:pt x="3011953" y="868995"/>
                  <a:pt x="3037132" y="863600"/>
                </a:cubicBezTo>
                <a:cubicBezTo>
                  <a:pt x="3071266" y="856286"/>
                  <a:pt x="3103838" y="839226"/>
                  <a:pt x="3138732" y="838200"/>
                </a:cubicBezTo>
                <a:lnTo>
                  <a:pt x="3570532" y="825500"/>
                </a:lnTo>
                <a:cubicBezTo>
                  <a:pt x="3583232" y="817033"/>
                  <a:pt x="3594684" y="806299"/>
                  <a:pt x="3608632" y="800100"/>
                </a:cubicBezTo>
                <a:lnTo>
                  <a:pt x="3722932" y="762000"/>
                </a:lnTo>
                <a:lnTo>
                  <a:pt x="3761032" y="749300"/>
                </a:lnTo>
                <a:cubicBezTo>
                  <a:pt x="3773732" y="745067"/>
                  <a:pt x="3785771" y="737435"/>
                  <a:pt x="3799132" y="736600"/>
                </a:cubicBezTo>
                <a:lnTo>
                  <a:pt x="4002332" y="723900"/>
                </a:lnTo>
                <a:lnTo>
                  <a:pt x="4243632" y="711200"/>
                </a:lnTo>
                <a:cubicBezTo>
                  <a:pt x="4260565" y="702733"/>
                  <a:pt x="4279026" y="696804"/>
                  <a:pt x="4294432" y="685800"/>
                </a:cubicBezTo>
                <a:cubicBezTo>
                  <a:pt x="4377673" y="626342"/>
                  <a:pt x="4288903" y="662243"/>
                  <a:pt x="4370632" y="635000"/>
                </a:cubicBezTo>
                <a:cubicBezTo>
                  <a:pt x="4410884" y="574623"/>
                  <a:pt x="4391205" y="611380"/>
                  <a:pt x="4421432" y="520700"/>
                </a:cubicBezTo>
                <a:lnTo>
                  <a:pt x="4434132" y="482600"/>
                </a:lnTo>
                <a:cubicBezTo>
                  <a:pt x="4448661" y="351842"/>
                  <a:pt x="4475801" y="252531"/>
                  <a:pt x="4446832" y="127000"/>
                </a:cubicBezTo>
                <a:cubicBezTo>
                  <a:pt x="4443400" y="112127"/>
                  <a:pt x="4434684" y="96473"/>
                  <a:pt x="4421432" y="88900"/>
                </a:cubicBezTo>
                <a:cubicBezTo>
                  <a:pt x="4402690" y="78190"/>
                  <a:pt x="4379328" y="79053"/>
                  <a:pt x="4357932" y="76200"/>
                </a:cubicBezTo>
                <a:cubicBezTo>
                  <a:pt x="4315761" y="70577"/>
                  <a:pt x="4273265" y="67733"/>
                  <a:pt x="4230932" y="63500"/>
                </a:cubicBezTo>
                <a:cubicBezTo>
                  <a:pt x="4194619" y="51396"/>
                  <a:pt x="4181899" y="46073"/>
                  <a:pt x="4142032" y="38100"/>
                </a:cubicBezTo>
                <a:cubicBezTo>
                  <a:pt x="4089234" y="27540"/>
                  <a:pt x="4029795" y="20833"/>
                  <a:pt x="3976932" y="12700"/>
                </a:cubicBezTo>
                <a:cubicBezTo>
                  <a:pt x="3951481" y="8784"/>
                  <a:pt x="3926132" y="4233"/>
                  <a:pt x="3900732" y="0"/>
                </a:cubicBezTo>
                <a:lnTo>
                  <a:pt x="2808532" y="12700"/>
                </a:lnTo>
                <a:cubicBezTo>
                  <a:pt x="2795148" y="13001"/>
                  <a:pt x="2783559" y="22775"/>
                  <a:pt x="2770432" y="25400"/>
                </a:cubicBezTo>
                <a:cubicBezTo>
                  <a:pt x="2741079" y="31271"/>
                  <a:pt x="2711318" y="35121"/>
                  <a:pt x="2681532" y="38100"/>
                </a:cubicBezTo>
                <a:cubicBezTo>
                  <a:pt x="2626610" y="43592"/>
                  <a:pt x="2571354" y="45308"/>
                  <a:pt x="2516432" y="50800"/>
                </a:cubicBezTo>
                <a:cubicBezTo>
                  <a:pt x="2453421" y="57101"/>
                  <a:pt x="2422807" y="64445"/>
                  <a:pt x="2364032" y="76200"/>
                </a:cubicBezTo>
                <a:cubicBezTo>
                  <a:pt x="2046532" y="71967"/>
                  <a:pt x="1728880" y="74197"/>
                  <a:pt x="1411532" y="63500"/>
                </a:cubicBezTo>
                <a:cubicBezTo>
                  <a:pt x="1351698" y="61483"/>
                  <a:pt x="1293394" y="43072"/>
                  <a:pt x="1233732" y="38100"/>
                </a:cubicBezTo>
                <a:lnTo>
                  <a:pt x="1081332" y="25400"/>
                </a:lnTo>
                <a:cubicBezTo>
                  <a:pt x="645306" y="38613"/>
                  <a:pt x="801996" y="38100"/>
                  <a:pt x="636832" y="50800"/>
                </a:cubicBezTo>
                <a:close/>
              </a:path>
            </a:pathLst>
          </a:custGeom>
          <a:solidFill>
            <a:srgbClr val="FFFFFF">
              <a:lumMod val="95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81000" marR="0" lvl="0" indent="-381000" defTabSz="914400" eaLnBrk="1" fontAlgn="auto" latinLnBrk="0" hangingPunct="1">
              <a:lnSpc>
                <a:spcPct val="85000"/>
              </a:lnSpc>
              <a:spcBef>
                <a:spcPct val="50000"/>
              </a:spcBef>
              <a:spcAft>
                <a:spcPts val="0"/>
              </a:spcAft>
              <a:buClrTx/>
              <a:buSzPct val="120000"/>
              <a:buFontTx/>
              <a:buBlip>
                <a:blip r:embed="rId3"/>
              </a:buBlip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08" name="Группа 107">
            <a:extLst>
              <a:ext uri="{FF2B5EF4-FFF2-40B4-BE49-F238E27FC236}">
                <a16:creationId xmlns:a16="http://schemas.microsoft.com/office/drawing/2014/main" id="{E07C3165-D9B4-61CE-01A8-27D9828CBF86}"/>
              </a:ext>
            </a:extLst>
          </p:cNvPr>
          <p:cNvGrpSpPr/>
          <p:nvPr/>
        </p:nvGrpSpPr>
        <p:grpSpPr>
          <a:xfrm>
            <a:off x="5400775" y="1979372"/>
            <a:ext cx="5904878" cy="1404731"/>
            <a:chOff x="5400775" y="2119845"/>
            <a:chExt cx="5904878" cy="1264258"/>
          </a:xfrm>
        </p:grpSpPr>
        <p:sp>
          <p:nvSpPr>
            <p:cNvPr id="109" name="Полилиния: фигура 11">
              <a:extLst>
                <a:ext uri="{FF2B5EF4-FFF2-40B4-BE49-F238E27FC236}">
                  <a16:creationId xmlns:a16="http://schemas.microsoft.com/office/drawing/2014/main" id="{3A84763A-4348-F7D4-5508-278CFDD4366B}"/>
                </a:ext>
              </a:extLst>
            </p:cNvPr>
            <p:cNvSpPr/>
            <p:nvPr/>
          </p:nvSpPr>
          <p:spPr bwMode="auto">
            <a:xfrm>
              <a:off x="5680216" y="2119845"/>
              <a:ext cx="5481421" cy="1264258"/>
            </a:xfrm>
            <a:custGeom>
              <a:avLst/>
              <a:gdLst>
                <a:gd name="connsiteX0" fmla="*/ 111318 w 6027088"/>
                <a:gd name="connsiteY0" fmla="*/ 7951 h 1264258"/>
                <a:gd name="connsiteX1" fmla="*/ 111318 w 6027088"/>
                <a:gd name="connsiteY1" fmla="*/ 7951 h 1264258"/>
                <a:gd name="connsiteX2" fmla="*/ 15902 w 6027088"/>
                <a:gd name="connsiteY2" fmla="*/ 79513 h 1264258"/>
                <a:gd name="connsiteX3" fmla="*/ 0 w 6027088"/>
                <a:gd name="connsiteY3" fmla="*/ 127221 h 1264258"/>
                <a:gd name="connsiteX4" fmla="*/ 23853 w 6027088"/>
                <a:gd name="connsiteY4" fmla="*/ 206734 h 1264258"/>
                <a:gd name="connsiteX5" fmla="*/ 31805 w 6027088"/>
                <a:gd name="connsiteY5" fmla="*/ 254442 h 1264258"/>
                <a:gd name="connsiteX6" fmla="*/ 47707 w 6027088"/>
                <a:gd name="connsiteY6" fmla="*/ 302150 h 1264258"/>
                <a:gd name="connsiteX7" fmla="*/ 63610 w 6027088"/>
                <a:gd name="connsiteY7" fmla="*/ 389614 h 1264258"/>
                <a:gd name="connsiteX8" fmla="*/ 95415 w 6027088"/>
                <a:gd name="connsiteY8" fmla="*/ 413468 h 1264258"/>
                <a:gd name="connsiteX9" fmla="*/ 135172 w 6027088"/>
                <a:gd name="connsiteY9" fmla="*/ 469127 h 1264258"/>
                <a:gd name="connsiteX10" fmla="*/ 143123 w 6027088"/>
                <a:gd name="connsiteY10" fmla="*/ 500932 h 1264258"/>
                <a:gd name="connsiteX11" fmla="*/ 111318 w 6027088"/>
                <a:gd name="connsiteY11" fmla="*/ 691764 h 1264258"/>
                <a:gd name="connsiteX12" fmla="*/ 63610 w 6027088"/>
                <a:gd name="connsiteY12" fmla="*/ 739471 h 1264258"/>
                <a:gd name="connsiteX13" fmla="*/ 55659 w 6027088"/>
                <a:gd name="connsiteY13" fmla="*/ 771277 h 1264258"/>
                <a:gd name="connsiteX14" fmla="*/ 111318 w 6027088"/>
                <a:gd name="connsiteY14" fmla="*/ 1073426 h 1264258"/>
                <a:gd name="connsiteX15" fmla="*/ 230587 w 6027088"/>
                <a:gd name="connsiteY15" fmla="*/ 1081378 h 1264258"/>
                <a:gd name="connsiteX16" fmla="*/ 365760 w 6027088"/>
                <a:gd name="connsiteY16" fmla="*/ 1089329 h 1264258"/>
                <a:gd name="connsiteX17" fmla="*/ 604299 w 6027088"/>
                <a:gd name="connsiteY17" fmla="*/ 1113183 h 1264258"/>
                <a:gd name="connsiteX18" fmla="*/ 675860 w 6027088"/>
                <a:gd name="connsiteY18" fmla="*/ 1121134 h 1264258"/>
                <a:gd name="connsiteX19" fmla="*/ 1335819 w 6027088"/>
                <a:gd name="connsiteY19" fmla="*/ 1129085 h 1264258"/>
                <a:gd name="connsiteX20" fmla="*/ 1431234 w 6027088"/>
                <a:gd name="connsiteY20" fmla="*/ 1232452 h 1264258"/>
                <a:gd name="connsiteX21" fmla="*/ 1542553 w 6027088"/>
                <a:gd name="connsiteY21" fmla="*/ 1240404 h 1264258"/>
                <a:gd name="connsiteX22" fmla="*/ 1693627 w 6027088"/>
                <a:gd name="connsiteY22" fmla="*/ 1264258 h 1264258"/>
                <a:gd name="connsiteX23" fmla="*/ 2218413 w 6027088"/>
                <a:gd name="connsiteY23" fmla="*/ 1256306 h 1264258"/>
                <a:gd name="connsiteX24" fmla="*/ 2321780 w 6027088"/>
                <a:gd name="connsiteY24" fmla="*/ 1240404 h 1264258"/>
                <a:gd name="connsiteX25" fmla="*/ 2417196 w 6027088"/>
                <a:gd name="connsiteY25" fmla="*/ 1232452 h 1264258"/>
                <a:gd name="connsiteX26" fmla="*/ 2878372 w 6027088"/>
                <a:gd name="connsiteY26" fmla="*/ 1208598 h 1264258"/>
                <a:gd name="connsiteX27" fmla="*/ 3220278 w 6027088"/>
                <a:gd name="connsiteY27" fmla="*/ 1168842 h 1264258"/>
                <a:gd name="connsiteX28" fmla="*/ 3427012 w 6027088"/>
                <a:gd name="connsiteY28" fmla="*/ 1160891 h 1264258"/>
                <a:gd name="connsiteX29" fmla="*/ 3578086 w 6027088"/>
                <a:gd name="connsiteY29" fmla="*/ 1152939 h 1264258"/>
                <a:gd name="connsiteX30" fmla="*/ 4214191 w 6027088"/>
                <a:gd name="connsiteY30" fmla="*/ 1129085 h 1264258"/>
                <a:gd name="connsiteX31" fmla="*/ 4452730 w 6027088"/>
                <a:gd name="connsiteY31" fmla="*/ 1073426 h 1264258"/>
                <a:gd name="connsiteX32" fmla="*/ 4476584 w 6027088"/>
                <a:gd name="connsiteY32" fmla="*/ 1033670 h 1264258"/>
                <a:gd name="connsiteX33" fmla="*/ 4508389 w 6027088"/>
                <a:gd name="connsiteY33" fmla="*/ 993913 h 1264258"/>
                <a:gd name="connsiteX34" fmla="*/ 4540194 w 6027088"/>
                <a:gd name="connsiteY34" fmla="*/ 946205 h 1264258"/>
                <a:gd name="connsiteX35" fmla="*/ 4564048 w 6027088"/>
                <a:gd name="connsiteY35" fmla="*/ 826936 h 1264258"/>
                <a:gd name="connsiteX36" fmla="*/ 4643561 w 6027088"/>
                <a:gd name="connsiteY36" fmla="*/ 779228 h 1264258"/>
                <a:gd name="connsiteX37" fmla="*/ 4794636 w 6027088"/>
                <a:gd name="connsiteY37" fmla="*/ 771277 h 1264258"/>
                <a:gd name="connsiteX38" fmla="*/ 4905954 w 6027088"/>
                <a:gd name="connsiteY38" fmla="*/ 763325 h 1264258"/>
                <a:gd name="connsiteX39" fmla="*/ 5080883 w 6027088"/>
                <a:gd name="connsiteY39" fmla="*/ 723569 h 1264258"/>
                <a:gd name="connsiteX40" fmla="*/ 5367130 w 6027088"/>
                <a:gd name="connsiteY40" fmla="*/ 707666 h 1264258"/>
                <a:gd name="connsiteX41" fmla="*/ 5931673 w 6027088"/>
                <a:gd name="connsiteY41" fmla="*/ 652007 h 1264258"/>
                <a:gd name="connsiteX42" fmla="*/ 5971429 w 6027088"/>
                <a:gd name="connsiteY42" fmla="*/ 620202 h 1264258"/>
                <a:gd name="connsiteX43" fmla="*/ 6003234 w 6027088"/>
                <a:gd name="connsiteY43" fmla="*/ 508884 h 1264258"/>
                <a:gd name="connsiteX44" fmla="*/ 6011186 w 6027088"/>
                <a:gd name="connsiteY44" fmla="*/ 262393 h 1264258"/>
                <a:gd name="connsiteX45" fmla="*/ 6027088 w 6027088"/>
                <a:gd name="connsiteY45" fmla="*/ 151075 h 1264258"/>
                <a:gd name="connsiteX46" fmla="*/ 6019137 w 6027088"/>
                <a:gd name="connsiteY46" fmla="*/ 87465 h 1264258"/>
                <a:gd name="connsiteX47" fmla="*/ 5987332 w 6027088"/>
                <a:gd name="connsiteY47" fmla="*/ 55659 h 1264258"/>
                <a:gd name="connsiteX48" fmla="*/ 5923721 w 6027088"/>
                <a:gd name="connsiteY48" fmla="*/ 23854 h 1264258"/>
                <a:gd name="connsiteX49" fmla="*/ 5891916 w 6027088"/>
                <a:gd name="connsiteY49" fmla="*/ 7951 h 1264258"/>
                <a:gd name="connsiteX50" fmla="*/ 5685182 w 6027088"/>
                <a:gd name="connsiteY50" fmla="*/ 0 h 1264258"/>
                <a:gd name="connsiteX51" fmla="*/ 5398935 w 6027088"/>
                <a:gd name="connsiteY51" fmla="*/ 7951 h 1264258"/>
                <a:gd name="connsiteX52" fmla="*/ 5351227 w 6027088"/>
                <a:gd name="connsiteY52" fmla="*/ 15903 h 1264258"/>
                <a:gd name="connsiteX53" fmla="*/ 2321780 w 6027088"/>
                <a:gd name="connsiteY53" fmla="*/ 7951 h 1264258"/>
                <a:gd name="connsiteX54" fmla="*/ 111318 w 6027088"/>
                <a:gd name="connsiteY54" fmla="*/ 7951 h 1264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6027088" h="1264258">
                  <a:moveTo>
                    <a:pt x="111318" y="7951"/>
                  </a:moveTo>
                  <a:lnTo>
                    <a:pt x="111318" y="7951"/>
                  </a:lnTo>
                  <a:cubicBezTo>
                    <a:pt x="66404" y="32903"/>
                    <a:pt x="37562" y="36193"/>
                    <a:pt x="15902" y="79513"/>
                  </a:cubicBezTo>
                  <a:cubicBezTo>
                    <a:pt x="8406" y="94506"/>
                    <a:pt x="5301" y="111318"/>
                    <a:pt x="0" y="127221"/>
                  </a:cubicBezTo>
                  <a:cubicBezTo>
                    <a:pt x="7951" y="153725"/>
                    <a:pt x="17142" y="179889"/>
                    <a:pt x="23853" y="206734"/>
                  </a:cubicBezTo>
                  <a:cubicBezTo>
                    <a:pt x="27763" y="222375"/>
                    <a:pt x="27895" y="238801"/>
                    <a:pt x="31805" y="254442"/>
                  </a:cubicBezTo>
                  <a:cubicBezTo>
                    <a:pt x="35871" y="270704"/>
                    <a:pt x="43868" y="285833"/>
                    <a:pt x="47707" y="302150"/>
                  </a:cubicBezTo>
                  <a:cubicBezTo>
                    <a:pt x="54494" y="330995"/>
                    <a:pt x="51937" y="362377"/>
                    <a:pt x="63610" y="389614"/>
                  </a:cubicBezTo>
                  <a:cubicBezTo>
                    <a:pt x="68830" y="401795"/>
                    <a:pt x="86550" y="403618"/>
                    <a:pt x="95415" y="413468"/>
                  </a:cubicBezTo>
                  <a:cubicBezTo>
                    <a:pt x="110667" y="430415"/>
                    <a:pt x="121920" y="450574"/>
                    <a:pt x="135172" y="469127"/>
                  </a:cubicBezTo>
                  <a:cubicBezTo>
                    <a:pt x="137822" y="479729"/>
                    <a:pt x="143123" y="490004"/>
                    <a:pt x="143123" y="500932"/>
                  </a:cubicBezTo>
                  <a:cubicBezTo>
                    <a:pt x="143123" y="584508"/>
                    <a:pt x="158431" y="634182"/>
                    <a:pt x="111318" y="691764"/>
                  </a:cubicBezTo>
                  <a:cubicBezTo>
                    <a:pt x="97077" y="709170"/>
                    <a:pt x="79513" y="723569"/>
                    <a:pt x="63610" y="739471"/>
                  </a:cubicBezTo>
                  <a:cubicBezTo>
                    <a:pt x="60960" y="750073"/>
                    <a:pt x="55127" y="760362"/>
                    <a:pt x="55659" y="771277"/>
                  </a:cubicBezTo>
                  <a:cubicBezTo>
                    <a:pt x="62360" y="908653"/>
                    <a:pt x="-13934" y="1060241"/>
                    <a:pt x="111318" y="1073426"/>
                  </a:cubicBezTo>
                  <a:cubicBezTo>
                    <a:pt x="150944" y="1077597"/>
                    <a:pt x="190820" y="1078893"/>
                    <a:pt x="230587" y="1081378"/>
                  </a:cubicBezTo>
                  <a:lnTo>
                    <a:pt x="365760" y="1089329"/>
                  </a:lnTo>
                  <a:cubicBezTo>
                    <a:pt x="577968" y="1117622"/>
                    <a:pt x="391917" y="1095484"/>
                    <a:pt x="604299" y="1113183"/>
                  </a:cubicBezTo>
                  <a:cubicBezTo>
                    <a:pt x="628217" y="1115176"/>
                    <a:pt x="651865" y="1120612"/>
                    <a:pt x="675860" y="1121134"/>
                  </a:cubicBezTo>
                  <a:lnTo>
                    <a:pt x="1335819" y="1129085"/>
                  </a:lnTo>
                  <a:cubicBezTo>
                    <a:pt x="1367624" y="1163541"/>
                    <a:pt x="1389948" y="1210221"/>
                    <a:pt x="1431234" y="1232452"/>
                  </a:cubicBezTo>
                  <a:cubicBezTo>
                    <a:pt x="1463988" y="1250089"/>
                    <a:pt x="1505622" y="1235927"/>
                    <a:pt x="1542553" y="1240404"/>
                  </a:cubicBezTo>
                  <a:cubicBezTo>
                    <a:pt x="1593164" y="1246539"/>
                    <a:pt x="1643269" y="1256307"/>
                    <a:pt x="1693627" y="1264258"/>
                  </a:cubicBezTo>
                  <a:cubicBezTo>
                    <a:pt x="1868556" y="1261607"/>
                    <a:pt x="2043590" y="1262945"/>
                    <a:pt x="2218413" y="1256306"/>
                  </a:cubicBezTo>
                  <a:cubicBezTo>
                    <a:pt x="2253249" y="1254983"/>
                    <a:pt x="2287167" y="1244558"/>
                    <a:pt x="2321780" y="1240404"/>
                  </a:cubicBezTo>
                  <a:cubicBezTo>
                    <a:pt x="2353468" y="1236601"/>
                    <a:pt x="2385330" y="1234222"/>
                    <a:pt x="2417196" y="1232452"/>
                  </a:cubicBezTo>
                  <a:cubicBezTo>
                    <a:pt x="3223541" y="1187655"/>
                    <a:pt x="2476000" y="1233748"/>
                    <a:pt x="2878372" y="1208598"/>
                  </a:cubicBezTo>
                  <a:cubicBezTo>
                    <a:pt x="3009261" y="1189900"/>
                    <a:pt x="3069761" y="1179789"/>
                    <a:pt x="3220278" y="1168842"/>
                  </a:cubicBezTo>
                  <a:cubicBezTo>
                    <a:pt x="3289059" y="1163840"/>
                    <a:pt x="3358118" y="1163953"/>
                    <a:pt x="3427012" y="1160891"/>
                  </a:cubicBezTo>
                  <a:lnTo>
                    <a:pt x="3578086" y="1152939"/>
                  </a:lnTo>
                  <a:lnTo>
                    <a:pt x="4214191" y="1129085"/>
                  </a:lnTo>
                  <a:cubicBezTo>
                    <a:pt x="4373807" y="1097162"/>
                    <a:pt x="4294285" y="1115677"/>
                    <a:pt x="4452730" y="1073426"/>
                  </a:cubicBezTo>
                  <a:cubicBezTo>
                    <a:pt x="4460681" y="1060174"/>
                    <a:pt x="4467721" y="1046331"/>
                    <a:pt x="4476584" y="1033670"/>
                  </a:cubicBezTo>
                  <a:cubicBezTo>
                    <a:pt x="4486316" y="1019767"/>
                    <a:pt x="4498407" y="1007638"/>
                    <a:pt x="4508389" y="993913"/>
                  </a:cubicBezTo>
                  <a:cubicBezTo>
                    <a:pt x="4519630" y="978456"/>
                    <a:pt x="4529592" y="962108"/>
                    <a:pt x="4540194" y="946205"/>
                  </a:cubicBezTo>
                  <a:cubicBezTo>
                    <a:pt x="4543881" y="913027"/>
                    <a:pt x="4544829" y="858969"/>
                    <a:pt x="4564048" y="826936"/>
                  </a:cubicBezTo>
                  <a:cubicBezTo>
                    <a:pt x="4581247" y="798270"/>
                    <a:pt x="4611212" y="783110"/>
                    <a:pt x="4643561" y="779228"/>
                  </a:cubicBezTo>
                  <a:cubicBezTo>
                    <a:pt x="4693630" y="773220"/>
                    <a:pt x="4744300" y="774328"/>
                    <a:pt x="4794636" y="771277"/>
                  </a:cubicBezTo>
                  <a:cubicBezTo>
                    <a:pt x="4831768" y="769026"/>
                    <a:pt x="4868848" y="765976"/>
                    <a:pt x="4905954" y="763325"/>
                  </a:cubicBezTo>
                  <a:cubicBezTo>
                    <a:pt x="4948149" y="752777"/>
                    <a:pt x="5049299" y="726727"/>
                    <a:pt x="5080883" y="723569"/>
                  </a:cubicBezTo>
                  <a:cubicBezTo>
                    <a:pt x="5175972" y="714060"/>
                    <a:pt x="5271903" y="715676"/>
                    <a:pt x="5367130" y="707666"/>
                  </a:cubicBezTo>
                  <a:cubicBezTo>
                    <a:pt x="5555558" y="691817"/>
                    <a:pt x="5743492" y="670560"/>
                    <a:pt x="5931673" y="652007"/>
                  </a:cubicBezTo>
                  <a:cubicBezTo>
                    <a:pt x="5944925" y="641405"/>
                    <a:pt x="5963839" y="635381"/>
                    <a:pt x="5971429" y="620202"/>
                  </a:cubicBezTo>
                  <a:cubicBezTo>
                    <a:pt x="5988687" y="585685"/>
                    <a:pt x="6003234" y="508884"/>
                    <a:pt x="6003234" y="508884"/>
                  </a:cubicBezTo>
                  <a:cubicBezTo>
                    <a:pt x="6005885" y="426720"/>
                    <a:pt x="6005718" y="344417"/>
                    <a:pt x="6011186" y="262393"/>
                  </a:cubicBezTo>
                  <a:cubicBezTo>
                    <a:pt x="6013679" y="224993"/>
                    <a:pt x="6027088" y="151075"/>
                    <a:pt x="6027088" y="151075"/>
                  </a:cubicBezTo>
                  <a:cubicBezTo>
                    <a:pt x="6024438" y="129872"/>
                    <a:pt x="6027355" y="107190"/>
                    <a:pt x="6019137" y="87465"/>
                  </a:cubicBezTo>
                  <a:cubicBezTo>
                    <a:pt x="6013370" y="73625"/>
                    <a:pt x="5999167" y="64864"/>
                    <a:pt x="5987332" y="55659"/>
                  </a:cubicBezTo>
                  <a:cubicBezTo>
                    <a:pt x="5944916" y="22668"/>
                    <a:pt x="5959781" y="39308"/>
                    <a:pt x="5923721" y="23854"/>
                  </a:cubicBezTo>
                  <a:cubicBezTo>
                    <a:pt x="5912826" y="19185"/>
                    <a:pt x="5903710" y="9130"/>
                    <a:pt x="5891916" y="7951"/>
                  </a:cubicBezTo>
                  <a:cubicBezTo>
                    <a:pt x="5823296" y="1089"/>
                    <a:pt x="5754093" y="2650"/>
                    <a:pt x="5685182" y="0"/>
                  </a:cubicBezTo>
                  <a:lnTo>
                    <a:pt x="5398935" y="7951"/>
                  </a:lnTo>
                  <a:cubicBezTo>
                    <a:pt x="5382831" y="8718"/>
                    <a:pt x="5367349" y="15903"/>
                    <a:pt x="5351227" y="15903"/>
                  </a:cubicBezTo>
                  <a:lnTo>
                    <a:pt x="2321780" y="7951"/>
                  </a:lnTo>
                  <a:lnTo>
                    <a:pt x="111318" y="7951"/>
                  </a:lnTo>
                  <a:close/>
                </a:path>
              </a:pathLst>
            </a:custGeom>
            <a:solidFill>
              <a:srgbClr val="FFFFDB">
                <a:alpha val="75000"/>
              </a:srgbClr>
            </a:solidFill>
            <a:ln>
              <a:noFill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81000" marR="0" lvl="0" indent="-381000" defTabSz="914400" eaLnBrk="1" fontAlgn="auto" latinLnBrk="0" hangingPunct="1">
                <a:lnSpc>
                  <a:spcPct val="85000"/>
                </a:lnSpc>
                <a:spcBef>
                  <a:spcPct val="50000"/>
                </a:spcBef>
                <a:spcAft>
                  <a:spcPts val="0"/>
                </a:spcAft>
                <a:buClrTx/>
                <a:buSzPct val="120000"/>
                <a:buFontTx/>
                <a:buBlip>
                  <a:blip r:embed="rId3"/>
                </a:buBlip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84FA0969-D3D0-430D-B8BA-180A2D2391AE}"/>
                </a:ext>
              </a:extLst>
            </p:cNvPr>
            <p:cNvSpPr txBox="1"/>
            <p:nvPr/>
          </p:nvSpPr>
          <p:spPr>
            <a:xfrm>
              <a:off x="5400775" y="2152766"/>
              <a:ext cx="5904878" cy="997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ru-RU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</a:rPr>
                <a:t>Можно выстраивать кросс-функциональные бизнес-процессы между решениями 1С: например, 1С: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</a:rPr>
                <a:t>ERP –&gt; 1C:</a:t>
              </a:r>
              <a:r>
                <a:rPr kumimoji="0" lang="ru-RU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</a:rPr>
                <a:t>УХ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</a:rPr>
                <a:t> / </a:t>
              </a:r>
              <a:r>
                <a:rPr kumimoji="0" lang="ru-RU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</a:rPr>
                <a:t>1С: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</a:rPr>
                <a:t>ERP</a:t>
              </a:r>
              <a:r>
                <a:rPr kumimoji="0" lang="ru-RU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</a:rPr>
                <a:t>.УХ;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ru-RU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</a:rPr>
                <a:t>Можно целиком лимитировать бухгалтерские проводки; 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ru-RU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</a:rPr>
                <a:t>Аналитики статьи лимитируются выборочно.</a:t>
              </a:r>
            </a:p>
          </p:txBody>
        </p:sp>
      </p:grpSp>
      <p:grpSp>
        <p:nvGrpSpPr>
          <p:cNvPr id="111" name="Группа 110"/>
          <p:cNvGrpSpPr/>
          <p:nvPr/>
        </p:nvGrpSpPr>
        <p:grpSpPr>
          <a:xfrm>
            <a:off x="216421" y="1017176"/>
            <a:ext cx="5182437" cy="2769261"/>
            <a:chOff x="4899080" y="2103725"/>
            <a:chExt cx="5182437" cy="2769261"/>
          </a:xfrm>
        </p:grpSpPr>
        <p:sp>
          <p:nvSpPr>
            <p:cNvPr id="112" name="Скругленный прямоугольник 29">
              <a:extLst>
                <a:ext uri="{FF2B5EF4-FFF2-40B4-BE49-F238E27FC236}">
                  <a16:creationId xmlns:a16="http://schemas.microsoft.com/office/drawing/2014/main" id="{188D7ED8-9BDA-4A08-B624-E010F6A54FED}"/>
                </a:ext>
              </a:extLst>
            </p:cNvPr>
            <p:cNvSpPr/>
            <p:nvPr/>
          </p:nvSpPr>
          <p:spPr>
            <a:xfrm>
              <a:off x="4906189" y="2485654"/>
              <a:ext cx="1580884" cy="2387332"/>
            </a:xfrm>
            <a:prstGeom prst="roundRect">
              <a:avLst>
                <a:gd name="adj" fmla="val 1852"/>
              </a:avLst>
            </a:prstGeom>
            <a:gradFill rotWithShape="1">
              <a:gsLst>
                <a:gs pos="0">
                  <a:srgbClr val="BBE0E3">
                    <a:satMod val="103000"/>
                    <a:lumMod val="102000"/>
                    <a:tint val="94000"/>
                  </a:srgbClr>
                </a:gs>
                <a:gs pos="50000">
                  <a:srgbClr val="BBE0E3">
                    <a:satMod val="110000"/>
                    <a:lumMod val="100000"/>
                    <a:shade val="100000"/>
                  </a:srgbClr>
                </a:gs>
                <a:gs pos="100000">
                  <a:srgbClr val="BBE0E3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t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Arial"/>
                </a:rPr>
                <a:t>   </a:t>
              </a:r>
              <a:r>
                <a: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</a:rPr>
                <a:t>Сценарий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</a:rPr>
                <a:t>   ЦФО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</a:rPr>
                <a:t>   Период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</a:rPr>
                <a:t>   Проект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</a:rPr>
                <a:t>   Валюта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</a:rPr>
                <a:t> </a:t>
              </a:r>
              <a:endPara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</a:rPr>
                <a:t>   Статья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</a:rPr>
                <a:t>   Аналитика1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</a:rPr>
                <a:t>   Аналитика2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</a:rPr>
                <a:t>   Аналитика3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</a:rPr>
                <a:t> Аналитика4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</a:rPr>
                <a:t> Аналитика5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</a:rPr>
                <a:t> Аналитика6</a:t>
              </a:r>
            </a:p>
          </p:txBody>
        </p:sp>
        <p:sp>
          <p:nvSpPr>
            <p:cNvPr id="113" name="Скругленный прямоугольник 30">
              <a:extLst>
                <a:ext uri="{FF2B5EF4-FFF2-40B4-BE49-F238E27FC236}">
                  <a16:creationId xmlns:a16="http://schemas.microsoft.com/office/drawing/2014/main" id="{3F3D4AB9-F959-4304-9581-A30CC4590B42}"/>
                </a:ext>
              </a:extLst>
            </p:cNvPr>
            <p:cNvSpPr/>
            <p:nvPr/>
          </p:nvSpPr>
          <p:spPr>
            <a:xfrm>
              <a:off x="6700433" y="2485655"/>
              <a:ext cx="1580884" cy="2387331"/>
            </a:xfrm>
            <a:prstGeom prst="roundRect">
              <a:avLst>
                <a:gd name="adj" fmla="val 1852"/>
              </a:avLst>
            </a:prstGeom>
            <a:gradFill rotWithShape="1">
              <a:gsLst>
                <a:gs pos="0">
                  <a:srgbClr val="BBE0E3">
                    <a:satMod val="103000"/>
                    <a:lumMod val="102000"/>
                    <a:tint val="94000"/>
                  </a:srgbClr>
                </a:gs>
                <a:gs pos="50000">
                  <a:srgbClr val="BBE0E3">
                    <a:satMod val="110000"/>
                    <a:lumMod val="100000"/>
                    <a:shade val="100000"/>
                  </a:srgbClr>
                </a:gs>
                <a:gs pos="100000">
                  <a:srgbClr val="BBE0E3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t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Arial"/>
                </a:rPr>
                <a:t>   </a:t>
              </a:r>
              <a:r>
                <a: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</a:rPr>
                <a:t>Сценарий (нет)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</a:rPr>
                <a:t>   ЦФО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</a:rPr>
                <a:t>   Период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</a:rPr>
                <a:t>   Проект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</a:rPr>
                <a:t>   Валюта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</a:rPr>
                <a:t>   Статья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</a:rPr>
                <a:t>   Аналитика1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</a:rPr>
                <a:t>   Аналитика2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</a:rPr>
                <a:t>   Аналитика3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</a:rPr>
                <a:t> Аналитика4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</a:rPr>
                <a:t> Аналитика5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</a:rPr>
                <a:t> Аналитика6   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A4974CA9-F7F8-4928-9DA6-727D94E48E30}"/>
                </a:ext>
              </a:extLst>
            </p:cNvPr>
            <p:cNvSpPr txBox="1"/>
            <p:nvPr/>
          </p:nvSpPr>
          <p:spPr>
            <a:xfrm>
              <a:off x="4899080" y="2103725"/>
              <a:ext cx="16754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0" i="0" u="none" strike="noStrike" kern="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omic Sans MS" panose="030F0702030302020204" pitchFamily="66" charset="0"/>
                </a:defRPr>
              </a:lvl1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C6E51"/>
                  </a:solidFill>
                  <a:effectLst/>
                  <a:uLnTx/>
                  <a:uFillTx/>
                  <a:latin typeface="Comic Sans MS" panose="030F0702030302020204" pitchFamily="66" charset="0"/>
                </a:rPr>
                <a:t>Бюджетирование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9B79E37E-45D3-4368-A9E1-D50C3DB774D0}"/>
                </a:ext>
              </a:extLst>
            </p:cNvPr>
            <p:cNvSpPr txBox="1"/>
            <p:nvPr/>
          </p:nvSpPr>
          <p:spPr>
            <a:xfrm>
              <a:off x="6732676" y="2103725"/>
              <a:ext cx="14654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0" i="0" u="none" strike="noStrike" kern="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omic Sans MS" panose="030F0702030302020204" pitchFamily="66" charset="0"/>
                </a:defRPr>
              </a:lvl1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C6E51"/>
                  </a:solidFill>
                  <a:effectLst/>
                  <a:uLnTx/>
                  <a:uFillTx/>
                  <a:latin typeface="Comic Sans MS" panose="030F0702030302020204" pitchFamily="66" charset="0"/>
                </a:rPr>
                <a:t>Планирование</a:t>
              </a:r>
            </a:p>
          </p:txBody>
        </p:sp>
        <p:sp>
          <p:nvSpPr>
            <p:cNvPr id="116" name="Скругленный прямоугольник 31">
              <a:extLst>
                <a:ext uri="{FF2B5EF4-FFF2-40B4-BE49-F238E27FC236}">
                  <a16:creationId xmlns:a16="http://schemas.microsoft.com/office/drawing/2014/main" id="{7E44A767-E9F8-431B-A4F8-6B7E7BFDDEF5}"/>
                </a:ext>
              </a:extLst>
            </p:cNvPr>
            <p:cNvSpPr/>
            <p:nvPr/>
          </p:nvSpPr>
          <p:spPr>
            <a:xfrm>
              <a:off x="8500634" y="2496721"/>
              <a:ext cx="1580883" cy="2376265"/>
            </a:xfrm>
            <a:prstGeom prst="roundRect">
              <a:avLst>
                <a:gd name="adj" fmla="val 1852"/>
              </a:avLst>
            </a:prstGeom>
            <a:gradFill rotWithShape="1">
              <a:gsLst>
                <a:gs pos="0">
                  <a:srgbClr val="BBE0E3">
                    <a:satMod val="103000"/>
                    <a:lumMod val="102000"/>
                    <a:tint val="94000"/>
                  </a:srgbClr>
                </a:gs>
                <a:gs pos="50000">
                  <a:srgbClr val="BBE0E3">
                    <a:satMod val="110000"/>
                    <a:lumMod val="100000"/>
                    <a:shade val="100000"/>
                  </a:srgbClr>
                </a:gs>
                <a:gs pos="100000">
                  <a:srgbClr val="BBE0E3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t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Arial"/>
                </a:rPr>
                <a:t>   </a:t>
              </a:r>
              <a:r>
                <a: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</a:rPr>
                <a:t>Сценарий (нет)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</a:rPr>
                <a:t>   ЦФО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</a:rPr>
                <a:t>   Период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</a:rPr>
                <a:t>   Проект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</a:rPr>
                <a:t>   Валюта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</a:rPr>
                <a:t>   Статья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</a:rPr>
                <a:t>   Аналитика1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</a:rPr>
                <a:t>   Аналитика2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</a:rPr>
                <a:t>   Аналитика3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</a:rPr>
                <a:t> Аналитика4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</a:rPr>
                <a:t> Аналитика5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</a:rPr>
                <a:t> Аналитика6    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30E3DD17-DBA8-4AB5-B115-74BB5B4A0BB0}"/>
                </a:ext>
              </a:extLst>
            </p:cNvPr>
            <p:cNvSpPr txBox="1"/>
            <p:nvPr/>
          </p:nvSpPr>
          <p:spPr>
            <a:xfrm>
              <a:off x="8500634" y="2103725"/>
              <a:ext cx="15712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C6E51"/>
                  </a:solidFill>
                  <a:effectLst/>
                  <a:uLnTx/>
                  <a:uFillTx/>
                  <a:latin typeface="Comic Sans MS" panose="030F0702030302020204" pitchFamily="66" charset="0"/>
                </a:rPr>
                <a:t>Лимитирование</a:t>
              </a:r>
              <a:endPara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FC6E51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118" name="Стрелка вправо 3"/>
            <p:cNvSpPr/>
            <p:nvPr/>
          </p:nvSpPr>
          <p:spPr bwMode="auto">
            <a:xfrm>
              <a:off x="6449775" y="3281169"/>
              <a:ext cx="288032" cy="624139"/>
            </a:xfrm>
            <a:custGeom>
              <a:avLst/>
              <a:gdLst>
                <a:gd name="connsiteX0" fmla="*/ 0 w 288032"/>
                <a:gd name="connsiteY0" fmla="*/ 156035 h 624139"/>
                <a:gd name="connsiteX1" fmla="*/ 144016 w 288032"/>
                <a:gd name="connsiteY1" fmla="*/ 156035 h 624139"/>
                <a:gd name="connsiteX2" fmla="*/ 144016 w 288032"/>
                <a:gd name="connsiteY2" fmla="*/ 0 h 624139"/>
                <a:gd name="connsiteX3" fmla="*/ 288032 w 288032"/>
                <a:gd name="connsiteY3" fmla="*/ 312070 h 624139"/>
                <a:gd name="connsiteX4" fmla="*/ 144016 w 288032"/>
                <a:gd name="connsiteY4" fmla="*/ 624139 h 624139"/>
                <a:gd name="connsiteX5" fmla="*/ 144016 w 288032"/>
                <a:gd name="connsiteY5" fmla="*/ 468104 h 624139"/>
                <a:gd name="connsiteX6" fmla="*/ 0 w 288032"/>
                <a:gd name="connsiteY6" fmla="*/ 468104 h 624139"/>
                <a:gd name="connsiteX7" fmla="*/ 0 w 288032"/>
                <a:gd name="connsiteY7" fmla="*/ 156035 h 624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8032" h="624139" extrusionOk="0">
                  <a:moveTo>
                    <a:pt x="0" y="156035"/>
                  </a:moveTo>
                  <a:cubicBezTo>
                    <a:pt x="48039" y="147919"/>
                    <a:pt x="72371" y="157781"/>
                    <a:pt x="144016" y="156035"/>
                  </a:cubicBezTo>
                  <a:cubicBezTo>
                    <a:pt x="141161" y="86758"/>
                    <a:pt x="155131" y="74948"/>
                    <a:pt x="144016" y="0"/>
                  </a:cubicBezTo>
                  <a:cubicBezTo>
                    <a:pt x="219820" y="135605"/>
                    <a:pt x="250127" y="239979"/>
                    <a:pt x="288032" y="312070"/>
                  </a:cubicBezTo>
                  <a:cubicBezTo>
                    <a:pt x="232862" y="463799"/>
                    <a:pt x="193350" y="474140"/>
                    <a:pt x="144016" y="624139"/>
                  </a:cubicBezTo>
                  <a:cubicBezTo>
                    <a:pt x="129588" y="582169"/>
                    <a:pt x="145925" y="513832"/>
                    <a:pt x="144016" y="468104"/>
                  </a:cubicBezTo>
                  <a:cubicBezTo>
                    <a:pt x="108459" y="478013"/>
                    <a:pt x="69165" y="465382"/>
                    <a:pt x="0" y="468104"/>
                  </a:cubicBezTo>
                  <a:cubicBezTo>
                    <a:pt x="-36363" y="371487"/>
                    <a:pt x="14061" y="260004"/>
                    <a:pt x="0" y="156035"/>
                  </a:cubicBezTo>
                  <a:close/>
                </a:path>
              </a:pathLst>
            </a:custGeom>
            <a:noFill/>
            <a:ln w="19050">
              <a:solidFill>
                <a:srgbClr val="FC6E51"/>
              </a:solidFill>
              <a:extLst>
                <a:ext uri="{C807C97D-BFC1-408E-A445-0C87EB9F89A2}">
                  <ask:lineSketchStyleProps xmlns:ask="http://schemas.microsoft.com/office/drawing/2018/sketchyshapes" sd="1539756623">
                    <a:prstGeom prst="rightArrow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81000" marR="0" lvl="0" indent="-381000" defTabSz="914400" eaLnBrk="1" fontAlgn="auto" latinLnBrk="0" hangingPunct="1">
                <a:lnSpc>
                  <a:spcPct val="85000"/>
                </a:lnSpc>
                <a:spcBef>
                  <a:spcPct val="50000"/>
                </a:spcBef>
                <a:spcAft>
                  <a:spcPts val="0"/>
                </a:spcAft>
                <a:buClrTx/>
                <a:buSzPct val="120000"/>
                <a:buFontTx/>
                <a:buBlip>
                  <a:blip r:embed="rId3"/>
                </a:buBlip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9" name="Стрелка вправо 41"/>
            <p:cNvSpPr/>
            <p:nvPr/>
          </p:nvSpPr>
          <p:spPr bwMode="auto">
            <a:xfrm>
              <a:off x="8241677" y="3267305"/>
              <a:ext cx="288032" cy="624139"/>
            </a:xfrm>
            <a:custGeom>
              <a:avLst/>
              <a:gdLst>
                <a:gd name="connsiteX0" fmla="*/ 0 w 288032"/>
                <a:gd name="connsiteY0" fmla="*/ 156035 h 624139"/>
                <a:gd name="connsiteX1" fmla="*/ 144016 w 288032"/>
                <a:gd name="connsiteY1" fmla="*/ 156035 h 624139"/>
                <a:gd name="connsiteX2" fmla="*/ 144016 w 288032"/>
                <a:gd name="connsiteY2" fmla="*/ 0 h 624139"/>
                <a:gd name="connsiteX3" fmla="*/ 288032 w 288032"/>
                <a:gd name="connsiteY3" fmla="*/ 312070 h 624139"/>
                <a:gd name="connsiteX4" fmla="*/ 144016 w 288032"/>
                <a:gd name="connsiteY4" fmla="*/ 624139 h 624139"/>
                <a:gd name="connsiteX5" fmla="*/ 144016 w 288032"/>
                <a:gd name="connsiteY5" fmla="*/ 468104 h 624139"/>
                <a:gd name="connsiteX6" fmla="*/ 0 w 288032"/>
                <a:gd name="connsiteY6" fmla="*/ 468104 h 624139"/>
                <a:gd name="connsiteX7" fmla="*/ 0 w 288032"/>
                <a:gd name="connsiteY7" fmla="*/ 156035 h 624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8032" h="624139" extrusionOk="0">
                  <a:moveTo>
                    <a:pt x="0" y="156035"/>
                  </a:moveTo>
                  <a:cubicBezTo>
                    <a:pt x="45070" y="148610"/>
                    <a:pt x="77013" y="172857"/>
                    <a:pt x="144016" y="156035"/>
                  </a:cubicBezTo>
                  <a:cubicBezTo>
                    <a:pt x="134639" y="99269"/>
                    <a:pt x="154917" y="33125"/>
                    <a:pt x="144016" y="0"/>
                  </a:cubicBezTo>
                  <a:cubicBezTo>
                    <a:pt x="193803" y="64477"/>
                    <a:pt x="221648" y="188936"/>
                    <a:pt x="288032" y="312070"/>
                  </a:cubicBezTo>
                  <a:cubicBezTo>
                    <a:pt x="235572" y="449047"/>
                    <a:pt x="168524" y="495550"/>
                    <a:pt x="144016" y="624139"/>
                  </a:cubicBezTo>
                  <a:cubicBezTo>
                    <a:pt x="140929" y="559943"/>
                    <a:pt x="153945" y="544439"/>
                    <a:pt x="144016" y="468104"/>
                  </a:cubicBezTo>
                  <a:cubicBezTo>
                    <a:pt x="99313" y="484855"/>
                    <a:pt x="67693" y="461065"/>
                    <a:pt x="0" y="468104"/>
                  </a:cubicBezTo>
                  <a:cubicBezTo>
                    <a:pt x="-13837" y="357322"/>
                    <a:pt x="33527" y="248791"/>
                    <a:pt x="0" y="156035"/>
                  </a:cubicBezTo>
                  <a:close/>
                </a:path>
              </a:pathLst>
            </a:custGeom>
            <a:noFill/>
            <a:ln w="19050">
              <a:solidFill>
                <a:srgbClr val="FC6E51"/>
              </a:solidFill>
              <a:extLst>
                <a:ext uri="{C807C97D-BFC1-408E-A445-0C87EB9F89A2}">
                  <ask:lineSketchStyleProps xmlns:ask="http://schemas.microsoft.com/office/drawing/2018/sketchyshapes" sd="2765677371">
                    <a:prstGeom prst="rightArrow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81000" marR="0" lvl="0" indent="-381000" defTabSz="914400" eaLnBrk="1" fontAlgn="auto" latinLnBrk="0" hangingPunct="1">
                <a:lnSpc>
                  <a:spcPct val="85000"/>
                </a:lnSpc>
                <a:spcBef>
                  <a:spcPct val="50000"/>
                </a:spcBef>
                <a:spcAft>
                  <a:spcPts val="0"/>
                </a:spcAft>
                <a:buClrTx/>
                <a:buSzPct val="120000"/>
                <a:buFontTx/>
                <a:buBlip>
                  <a:blip r:embed="rId3"/>
                </a:buBlip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120" name="Рисунок 119">
            <a:extLst>
              <a:ext uri="{FF2B5EF4-FFF2-40B4-BE49-F238E27FC236}">
                <a16:creationId xmlns:a16="http://schemas.microsoft.com/office/drawing/2014/main" id="{01131716-8C58-A35C-5866-2EF125266F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7254" y="3710379"/>
            <a:ext cx="5639587" cy="2372056"/>
          </a:xfrm>
          <a:prstGeom prst="rect">
            <a:avLst/>
          </a:prstGeom>
        </p:spPr>
      </p:pic>
      <p:sp>
        <p:nvSpPr>
          <p:cNvPr id="121" name="TextBox 120">
            <a:extLst>
              <a:ext uri="{FF2B5EF4-FFF2-40B4-BE49-F238E27FC236}">
                <a16:creationId xmlns:a16="http://schemas.microsoft.com/office/drawing/2014/main" id="{33393B4F-60DD-A41F-D9D7-DD35B0F6E93C}"/>
              </a:ext>
            </a:extLst>
          </p:cNvPr>
          <p:cNvSpPr txBox="1"/>
          <p:nvPr/>
        </p:nvSpPr>
        <p:spPr>
          <a:xfrm>
            <a:off x="215628" y="5126635"/>
            <a:ext cx="4669294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ru-RU" sz="1400" b="0" dirty="0">
                <a:solidFill>
                  <a:srgbClr val="000000">
                    <a:lumMod val="75000"/>
                    <a:lumOff val="25000"/>
                  </a:srgbClr>
                </a:solidFill>
                <a:latin typeface="Comic Sans MS" panose="030F0702030302020204" pitchFamily="66" charset="0"/>
              </a:rPr>
              <a:t>Контролируем задолженность по контрагентам и договорам, 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ru-RU" sz="1400" b="0" dirty="0">
                <a:solidFill>
                  <a:srgbClr val="000000">
                    <a:lumMod val="75000"/>
                    <a:lumOff val="25000"/>
                  </a:srgbClr>
                </a:solidFill>
                <a:latin typeface="Comic Sans MS" panose="030F0702030302020204" pitchFamily="66" charset="0"/>
              </a:rPr>
              <a:t>Контролируем расходы по договору</a:t>
            </a:r>
          </a:p>
        </p:txBody>
      </p:sp>
      <p:sp>
        <p:nvSpPr>
          <p:cNvPr id="122" name="Полилиния 121"/>
          <p:cNvSpPr/>
          <p:nvPr/>
        </p:nvSpPr>
        <p:spPr bwMode="auto">
          <a:xfrm>
            <a:off x="4782709" y="5339835"/>
            <a:ext cx="546161" cy="139895"/>
          </a:xfrm>
          <a:custGeom>
            <a:avLst/>
            <a:gdLst>
              <a:gd name="connsiteX0" fmla="*/ 0 w 914400"/>
              <a:gd name="connsiteY0" fmla="*/ 76200 h 177800"/>
              <a:gd name="connsiteX1" fmla="*/ 609600 w 914400"/>
              <a:gd name="connsiteY1" fmla="*/ 63500 h 177800"/>
              <a:gd name="connsiteX2" fmla="*/ 876300 w 914400"/>
              <a:gd name="connsiteY2" fmla="*/ 50800 h 177800"/>
              <a:gd name="connsiteX3" fmla="*/ 749300 w 914400"/>
              <a:gd name="connsiteY3" fmla="*/ 12700 h 177800"/>
              <a:gd name="connsiteX4" fmla="*/ 711200 w 914400"/>
              <a:gd name="connsiteY4" fmla="*/ 0 h 177800"/>
              <a:gd name="connsiteX5" fmla="*/ 800100 w 914400"/>
              <a:gd name="connsiteY5" fmla="*/ 12700 h 177800"/>
              <a:gd name="connsiteX6" fmla="*/ 876300 w 914400"/>
              <a:gd name="connsiteY6" fmla="*/ 38100 h 177800"/>
              <a:gd name="connsiteX7" fmla="*/ 914400 w 914400"/>
              <a:gd name="connsiteY7" fmla="*/ 50800 h 177800"/>
              <a:gd name="connsiteX8" fmla="*/ 876300 w 914400"/>
              <a:gd name="connsiteY8" fmla="*/ 63500 h 177800"/>
              <a:gd name="connsiteX9" fmla="*/ 762000 w 914400"/>
              <a:gd name="connsiteY9" fmla="*/ 139700 h 177800"/>
              <a:gd name="connsiteX10" fmla="*/ 723900 w 914400"/>
              <a:gd name="connsiteY10" fmla="*/ 177800 h 1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4400" h="177800">
                <a:moveTo>
                  <a:pt x="0" y="76200"/>
                </a:moveTo>
                <a:lnTo>
                  <a:pt x="609600" y="63500"/>
                </a:lnTo>
                <a:cubicBezTo>
                  <a:pt x="698563" y="60921"/>
                  <a:pt x="789028" y="68254"/>
                  <a:pt x="876300" y="50800"/>
                </a:cubicBezTo>
                <a:cubicBezTo>
                  <a:pt x="894053" y="47249"/>
                  <a:pt x="754029" y="14051"/>
                  <a:pt x="749300" y="12700"/>
                </a:cubicBezTo>
                <a:cubicBezTo>
                  <a:pt x="736428" y="9022"/>
                  <a:pt x="697813" y="0"/>
                  <a:pt x="711200" y="0"/>
                </a:cubicBezTo>
                <a:cubicBezTo>
                  <a:pt x="741134" y="0"/>
                  <a:pt x="770467" y="8467"/>
                  <a:pt x="800100" y="12700"/>
                </a:cubicBezTo>
                <a:lnTo>
                  <a:pt x="876300" y="38100"/>
                </a:lnTo>
                <a:lnTo>
                  <a:pt x="914400" y="50800"/>
                </a:lnTo>
                <a:cubicBezTo>
                  <a:pt x="901700" y="55033"/>
                  <a:pt x="888002" y="56999"/>
                  <a:pt x="876300" y="63500"/>
                </a:cubicBezTo>
                <a:lnTo>
                  <a:pt x="762000" y="139700"/>
                </a:lnTo>
                <a:cubicBezTo>
                  <a:pt x="720378" y="167448"/>
                  <a:pt x="723900" y="149836"/>
                  <a:pt x="723900" y="177800"/>
                </a:cubicBezTo>
              </a:path>
            </a:pathLst>
          </a:custGeom>
          <a:noFill/>
          <a:ln w="19050" cap="flat" cmpd="sng" algn="ctr">
            <a:solidFill>
              <a:srgbClr val="FC6E51"/>
            </a:solidFill>
            <a:prstDash val="solid"/>
            <a:miter lim="800000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81000" marR="0" lvl="0" indent="-381000" defTabSz="914400" eaLnBrk="1" fontAlgn="auto" latinLnBrk="0" hangingPunct="1">
              <a:lnSpc>
                <a:spcPct val="85000"/>
              </a:lnSpc>
              <a:spcBef>
                <a:spcPct val="50000"/>
              </a:spcBef>
              <a:spcAft>
                <a:spcPts val="0"/>
              </a:spcAft>
              <a:buClrTx/>
              <a:buSzPct val="120000"/>
              <a:buFontTx/>
              <a:buBlip>
                <a:blip r:embed="rId3"/>
              </a:buBlip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4" name="Полилиния 123"/>
          <p:cNvSpPr/>
          <p:nvPr/>
        </p:nvSpPr>
        <p:spPr bwMode="auto">
          <a:xfrm>
            <a:off x="8600315" y="4896407"/>
            <a:ext cx="2844000" cy="1224000"/>
          </a:xfrm>
          <a:custGeom>
            <a:avLst/>
            <a:gdLst>
              <a:gd name="connsiteX0" fmla="*/ 356074 w 2120138"/>
              <a:gd name="connsiteY0" fmla="*/ 89012 h 1391830"/>
              <a:gd name="connsiteX1" fmla="*/ 291338 w 2120138"/>
              <a:gd name="connsiteY1" fmla="*/ 121380 h 1391830"/>
              <a:gd name="connsiteX2" fmla="*/ 194233 w 2120138"/>
              <a:gd name="connsiteY2" fmla="*/ 234669 h 1391830"/>
              <a:gd name="connsiteX3" fmla="*/ 161865 w 2120138"/>
              <a:gd name="connsiteY3" fmla="*/ 299405 h 1391830"/>
              <a:gd name="connsiteX4" fmla="*/ 113313 w 2120138"/>
              <a:gd name="connsiteY4" fmla="*/ 380325 h 1391830"/>
              <a:gd name="connsiteX5" fmla="*/ 97129 w 2120138"/>
              <a:gd name="connsiteY5" fmla="*/ 412694 h 1391830"/>
              <a:gd name="connsiteX6" fmla="*/ 80945 w 2120138"/>
              <a:gd name="connsiteY6" fmla="*/ 436970 h 1391830"/>
              <a:gd name="connsiteX7" fmla="*/ 48577 w 2120138"/>
              <a:gd name="connsiteY7" fmla="*/ 509798 h 1391830"/>
              <a:gd name="connsiteX8" fmla="*/ 16209 w 2120138"/>
              <a:gd name="connsiteY8" fmla="*/ 623087 h 1391830"/>
              <a:gd name="connsiteX9" fmla="*/ 8117 w 2120138"/>
              <a:gd name="connsiteY9" fmla="*/ 712099 h 1391830"/>
              <a:gd name="connsiteX10" fmla="*/ 25 w 2120138"/>
              <a:gd name="connsiteY10" fmla="*/ 736375 h 1391830"/>
              <a:gd name="connsiteX11" fmla="*/ 24301 w 2120138"/>
              <a:gd name="connsiteY11" fmla="*/ 979136 h 1391830"/>
              <a:gd name="connsiteX12" fmla="*/ 48577 w 2120138"/>
              <a:gd name="connsiteY12" fmla="*/ 1027688 h 1391830"/>
              <a:gd name="connsiteX13" fmla="*/ 145681 w 2120138"/>
              <a:gd name="connsiteY13" fmla="*/ 1140977 h 1391830"/>
              <a:gd name="connsiteX14" fmla="*/ 202326 w 2120138"/>
              <a:gd name="connsiteY14" fmla="*/ 1205713 h 1391830"/>
              <a:gd name="connsiteX15" fmla="*/ 250878 w 2120138"/>
              <a:gd name="connsiteY15" fmla="*/ 1221897 h 1391830"/>
              <a:gd name="connsiteX16" fmla="*/ 315614 w 2120138"/>
              <a:gd name="connsiteY16" fmla="*/ 1254265 h 1391830"/>
              <a:gd name="connsiteX17" fmla="*/ 388442 w 2120138"/>
              <a:gd name="connsiteY17" fmla="*/ 1286633 h 1391830"/>
              <a:gd name="connsiteX18" fmla="*/ 428902 w 2120138"/>
              <a:gd name="connsiteY18" fmla="*/ 1310910 h 1391830"/>
              <a:gd name="connsiteX19" fmla="*/ 517915 w 2120138"/>
              <a:gd name="connsiteY19" fmla="*/ 1335186 h 1391830"/>
              <a:gd name="connsiteX20" fmla="*/ 598835 w 2120138"/>
              <a:gd name="connsiteY20" fmla="*/ 1359462 h 1391830"/>
              <a:gd name="connsiteX21" fmla="*/ 752584 w 2120138"/>
              <a:gd name="connsiteY21" fmla="*/ 1391830 h 1391830"/>
              <a:gd name="connsiteX22" fmla="*/ 1480867 w 2120138"/>
              <a:gd name="connsiteY22" fmla="*/ 1383738 h 1391830"/>
              <a:gd name="connsiteX23" fmla="*/ 1513235 w 2120138"/>
              <a:gd name="connsiteY23" fmla="*/ 1367554 h 1391830"/>
              <a:gd name="connsiteX24" fmla="*/ 1569879 w 2120138"/>
              <a:gd name="connsiteY24" fmla="*/ 1359462 h 1391830"/>
              <a:gd name="connsiteX25" fmla="*/ 1666984 w 2120138"/>
              <a:gd name="connsiteY25" fmla="*/ 1351370 h 1391830"/>
              <a:gd name="connsiteX26" fmla="*/ 1747904 w 2120138"/>
              <a:gd name="connsiteY26" fmla="*/ 1343278 h 1391830"/>
              <a:gd name="connsiteX27" fmla="*/ 1909745 w 2120138"/>
              <a:gd name="connsiteY27" fmla="*/ 1254265 h 1391830"/>
              <a:gd name="connsiteX28" fmla="*/ 1966389 w 2120138"/>
              <a:gd name="connsiteY28" fmla="*/ 1229989 h 1391830"/>
              <a:gd name="connsiteX29" fmla="*/ 2055402 w 2120138"/>
              <a:gd name="connsiteY29" fmla="*/ 1181437 h 1391830"/>
              <a:gd name="connsiteX30" fmla="*/ 2079678 w 2120138"/>
              <a:gd name="connsiteY30" fmla="*/ 1140977 h 1391830"/>
              <a:gd name="connsiteX31" fmla="*/ 2103954 w 2120138"/>
              <a:gd name="connsiteY31" fmla="*/ 1108609 h 1391830"/>
              <a:gd name="connsiteX32" fmla="*/ 2112046 w 2120138"/>
              <a:gd name="connsiteY32" fmla="*/ 1060056 h 1391830"/>
              <a:gd name="connsiteX33" fmla="*/ 2120138 w 2120138"/>
              <a:gd name="connsiteY33" fmla="*/ 1027688 h 1391830"/>
              <a:gd name="connsiteX34" fmla="*/ 2103954 w 2120138"/>
              <a:gd name="connsiteY34" fmla="*/ 890124 h 1391830"/>
              <a:gd name="connsiteX35" fmla="*/ 2095862 w 2120138"/>
              <a:gd name="connsiteY35" fmla="*/ 865848 h 1391830"/>
              <a:gd name="connsiteX36" fmla="*/ 2063494 w 2120138"/>
              <a:gd name="connsiteY36" fmla="*/ 534074 h 1391830"/>
              <a:gd name="connsiteX37" fmla="*/ 2006849 w 2120138"/>
              <a:gd name="connsiteY37" fmla="*/ 380325 h 1391830"/>
              <a:gd name="connsiteX38" fmla="*/ 1925929 w 2120138"/>
              <a:gd name="connsiteY38" fmla="*/ 315589 h 1391830"/>
              <a:gd name="connsiteX39" fmla="*/ 1885469 w 2120138"/>
              <a:gd name="connsiteY39" fmla="*/ 275129 h 1391830"/>
              <a:gd name="connsiteX40" fmla="*/ 1853101 w 2120138"/>
              <a:gd name="connsiteY40" fmla="*/ 258945 h 1391830"/>
              <a:gd name="connsiteX41" fmla="*/ 1780272 w 2120138"/>
              <a:gd name="connsiteY41" fmla="*/ 226577 h 1391830"/>
              <a:gd name="connsiteX42" fmla="*/ 1699352 w 2120138"/>
              <a:gd name="connsiteY42" fmla="*/ 178025 h 1391830"/>
              <a:gd name="connsiteX43" fmla="*/ 1626524 w 2120138"/>
              <a:gd name="connsiteY43" fmla="*/ 153748 h 1391830"/>
              <a:gd name="connsiteX44" fmla="*/ 1505143 w 2120138"/>
              <a:gd name="connsiteY44" fmla="*/ 121380 h 1391830"/>
              <a:gd name="connsiteX45" fmla="*/ 1391855 w 2120138"/>
              <a:gd name="connsiteY45" fmla="*/ 97104 h 1391830"/>
              <a:gd name="connsiteX46" fmla="*/ 1254290 w 2120138"/>
              <a:gd name="connsiteY46" fmla="*/ 80920 h 1391830"/>
              <a:gd name="connsiteX47" fmla="*/ 1189554 w 2120138"/>
              <a:gd name="connsiteY47" fmla="*/ 64736 h 1391830"/>
              <a:gd name="connsiteX48" fmla="*/ 1043897 w 2120138"/>
              <a:gd name="connsiteY48" fmla="*/ 48552 h 1391830"/>
              <a:gd name="connsiteX49" fmla="*/ 914425 w 2120138"/>
              <a:gd name="connsiteY49" fmla="*/ 24276 h 1391830"/>
              <a:gd name="connsiteX50" fmla="*/ 849688 w 2120138"/>
              <a:gd name="connsiteY50" fmla="*/ 16184 h 1391830"/>
              <a:gd name="connsiteX51" fmla="*/ 671664 w 2120138"/>
              <a:gd name="connsiteY51" fmla="*/ 0 h 1391830"/>
              <a:gd name="connsiteX52" fmla="*/ 485547 w 2120138"/>
              <a:gd name="connsiteY52" fmla="*/ 24276 h 1391830"/>
              <a:gd name="connsiteX53" fmla="*/ 453179 w 2120138"/>
              <a:gd name="connsiteY53" fmla="*/ 48552 h 1391830"/>
              <a:gd name="connsiteX54" fmla="*/ 412718 w 2120138"/>
              <a:gd name="connsiteY54" fmla="*/ 72828 h 1391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120138" h="1391830">
                <a:moveTo>
                  <a:pt x="356074" y="89012"/>
                </a:moveTo>
                <a:cubicBezTo>
                  <a:pt x="332446" y="98463"/>
                  <a:pt x="310384" y="104065"/>
                  <a:pt x="291338" y="121380"/>
                </a:cubicBezTo>
                <a:cubicBezTo>
                  <a:pt x="254842" y="154558"/>
                  <a:pt x="216764" y="189607"/>
                  <a:pt x="194233" y="234669"/>
                </a:cubicBezTo>
                <a:cubicBezTo>
                  <a:pt x="183444" y="256248"/>
                  <a:pt x="174278" y="278717"/>
                  <a:pt x="161865" y="299405"/>
                </a:cubicBezTo>
                <a:cubicBezTo>
                  <a:pt x="145681" y="326378"/>
                  <a:pt x="127380" y="352190"/>
                  <a:pt x="113313" y="380325"/>
                </a:cubicBezTo>
                <a:cubicBezTo>
                  <a:pt x="107918" y="391115"/>
                  <a:pt x="103114" y="402220"/>
                  <a:pt x="97129" y="412694"/>
                </a:cubicBezTo>
                <a:cubicBezTo>
                  <a:pt x="92304" y="421138"/>
                  <a:pt x="84895" y="428083"/>
                  <a:pt x="80945" y="436970"/>
                </a:cubicBezTo>
                <a:cubicBezTo>
                  <a:pt x="42426" y="523637"/>
                  <a:pt x="85203" y="454858"/>
                  <a:pt x="48577" y="509798"/>
                </a:cubicBezTo>
                <a:cubicBezTo>
                  <a:pt x="31139" y="614428"/>
                  <a:pt x="55596" y="583698"/>
                  <a:pt x="16209" y="623087"/>
                </a:cubicBezTo>
                <a:cubicBezTo>
                  <a:pt x="13512" y="652758"/>
                  <a:pt x="12330" y="682605"/>
                  <a:pt x="8117" y="712099"/>
                </a:cubicBezTo>
                <a:cubicBezTo>
                  <a:pt x="6911" y="720543"/>
                  <a:pt x="-491" y="727861"/>
                  <a:pt x="25" y="736375"/>
                </a:cubicBezTo>
                <a:cubicBezTo>
                  <a:pt x="4945" y="817550"/>
                  <a:pt x="10931" y="898919"/>
                  <a:pt x="24301" y="979136"/>
                </a:cubicBezTo>
                <a:cubicBezTo>
                  <a:pt x="27276" y="996984"/>
                  <a:pt x="38326" y="1012778"/>
                  <a:pt x="48577" y="1027688"/>
                </a:cubicBezTo>
                <a:cubicBezTo>
                  <a:pt x="133036" y="1150539"/>
                  <a:pt x="84386" y="1070925"/>
                  <a:pt x="145681" y="1140977"/>
                </a:cubicBezTo>
                <a:cubicBezTo>
                  <a:pt x="163552" y="1161401"/>
                  <a:pt x="178025" y="1191132"/>
                  <a:pt x="202326" y="1205713"/>
                </a:cubicBezTo>
                <a:cubicBezTo>
                  <a:pt x="216954" y="1214490"/>
                  <a:pt x="234694" y="1216502"/>
                  <a:pt x="250878" y="1221897"/>
                </a:cubicBezTo>
                <a:cubicBezTo>
                  <a:pt x="327219" y="1279152"/>
                  <a:pt x="241238" y="1221209"/>
                  <a:pt x="315614" y="1254265"/>
                </a:cubicBezTo>
                <a:cubicBezTo>
                  <a:pt x="405608" y="1294262"/>
                  <a:pt x="312533" y="1267656"/>
                  <a:pt x="388442" y="1286633"/>
                </a:cubicBezTo>
                <a:cubicBezTo>
                  <a:pt x="401929" y="1294725"/>
                  <a:pt x="414584" y="1304402"/>
                  <a:pt x="428902" y="1310910"/>
                </a:cubicBezTo>
                <a:cubicBezTo>
                  <a:pt x="475927" y="1332285"/>
                  <a:pt x="472478" y="1323069"/>
                  <a:pt x="517915" y="1335186"/>
                </a:cubicBezTo>
                <a:cubicBezTo>
                  <a:pt x="545125" y="1342442"/>
                  <a:pt x="571460" y="1352854"/>
                  <a:pt x="598835" y="1359462"/>
                </a:cubicBezTo>
                <a:cubicBezTo>
                  <a:pt x="649746" y="1371751"/>
                  <a:pt x="752584" y="1391830"/>
                  <a:pt x="752584" y="1391830"/>
                </a:cubicBezTo>
                <a:cubicBezTo>
                  <a:pt x="995345" y="1389133"/>
                  <a:pt x="1238215" y="1391482"/>
                  <a:pt x="1480867" y="1383738"/>
                </a:cubicBezTo>
                <a:cubicBezTo>
                  <a:pt x="1492924" y="1383353"/>
                  <a:pt x="1501597" y="1370728"/>
                  <a:pt x="1513235" y="1367554"/>
                </a:cubicBezTo>
                <a:cubicBezTo>
                  <a:pt x="1531636" y="1362536"/>
                  <a:pt x="1550911" y="1361459"/>
                  <a:pt x="1569879" y="1359462"/>
                </a:cubicBezTo>
                <a:cubicBezTo>
                  <a:pt x="1602181" y="1356062"/>
                  <a:pt x="1634637" y="1354311"/>
                  <a:pt x="1666984" y="1351370"/>
                </a:cubicBezTo>
                <a:lnTo>
                  <a:pt x="1747904" y="1343278"/>
                </a:lnTo>
                <a:cubicBezTo>
                  <a:pt x="1983083" y="1252823"/>
                  <a:pt x="1753902" y="1354450"/>
                  <a:pt x="1909745" y="1254265"/>
                </a:cubicBezTo>
                <a:cubicBezTo>
                  <a:pt x="1927025" y="1243157"/>
                  <a:pt x="1947737" y="1238597"/>
                  <a:pt x="1966389" y="1229989"/>
                </a:cubicBezTo>
                <a:cubicBezTo>
                  <a:pt x="2011613" y="1209117"/>
                  <a:pt x="2014547" y="1205950"/>
                  <a:pt x="2055402" y="1181437"/>
                </a:cubicBezTo>
                <a:cubicBezTo>
                  <a:pt x="2063494" y="1167950"/>
                  <a:pt x="2070954" y="1154064"/>
                  <a:pt x="2079678" y="1140977"/>
                </a:cubicBezTo>
                <a:cubicBezTo>
                  <a:pt x="2087159" y="1129755"/>
                  <a:pt x="2098945" y="1121131"/>
                  <a:pt x="2103954" y="1108609"/>
                </a:cubicBezTo>
                <a:cubicBezTo>
                  <a:pt x="2110048" y="1093375"/>
                  <a:pt x="2108828" y="1076145"/>
                  <a:pt x="2112046" y="1060056"/>
                </a:cubicBezTo>
                <a:cubicBezTo>
                  <a:pt x="2114227" y="1049151"/>
                  <a:pt x="2117441" y="1038477"/>
                  <a:pt x="2120138" y="1027688"/>
                </a:cubicBezTo>
                <a:cubicBezTo>
                  <a:pt x="2114743" y="981833"/>
                  <a:pt x="2110803" y="935784"/>
                  <a:pt x="2103954" y="890124"/>
                </a:cubicBezTo>
                <a:cubicBezTo>
                  <a:pt x="2102689" y="881689"/>
                  <a:pt x="2096322" y="874365"/>
                  <a:pt x="2095862" y="865848"/>
                </a:cubicBezTo>
                <a:cubicBezTo>
                  <a:pt x="2070560" y="397758"/>
                  <a:pt x="2127630" y="713655"/>
                  <a:pt x="2063494" y="534074"/>
                </a:cubicBezTo>
                <a:cubicBezTo>
                  <a:pt x="2050150" y="496712"/>
                  <a:pt x="2032588" y="400916"/>
                  <a:pt x="2006849" y="380325"/>
                </a:cubicBezTo>
                <a:cubicBezTo>
                  <a:pt x="1979876" y="358746"/>
                  <a:pt x="1950354" y="340014"/>
                  <a:pt x="1925929" y="315589"/>
                </a:cubicBezTo>
                <a:cubicBezTo>
                  <a:pt x="1912442" y="302102"/>
                  <a:pt x="1900524" y="286839"/>
                  <a:pt x="1885469" y="275129"/>
                </a:cubicBezTo>
                <a:cubicBezTo>
                  <a:pt x="1875947" y="267723"/>
                  <a:pt x="1864054" y="264000"/>
                  <a:pt x="1853101" y="258945"/>
                </a:cubicBezTo>
                <a:cubicBezTo>
                  <a:pt x="1828980" y="247812"/>
                  <a:pt x="1804393" y="237710"/>
                  <a:pt x="1780272" y="226577"/>
                </a:cubicBezTo>
                <a:cubicBezTo>
                  <a:pt x="1700844" y="189918"/>
                  <a:pt x="1805770" y="236072"/>
                  <a:pt x="1699352" y="178025"/>
                </a:cubicBezTo>
                <a:cubicBezTo>
                  <a:pt x="1666297" y="159995"/>
                  <a:pt x="1659409" y="163613"/>
                  <a:pt x="1626524" y="153748"/>
                </a:cubicBezTo>
                <a:cubicBezTo>
                  <a:pt x="1504814" y="117235"/>
                  <a:pt x="1666880" y="159436"/>
                  <a:pt x="1505143" y="121380"/>
                </a:cubicBezTo>
                <a:cubicBezTo>
                  <a:pt x="1449838" y="108367"/>
                  <a:pt x="1443649" y="103578"/>
                  <a:pt x="1391855" y="97104"/>
                </a:cubicBezTo>
                <a:cubicBezTo>
                  <a:pt x="1349054" y="91754"/>
                  <a:pt x="1297596" y="89581"/>
                  <a:pt x="1254290" y="80920"/>
                </a:cubicBezTo>
                <a:cubicBezTo>
                  <a:pt x="1232479" y="76558"/>
                  <a:pt x="1211538" y="68118"/>
                  <a:pt x="1189554" y="64736"/>
                </a:cubicBezTo>
                <a:cubicBezTo>
                  <a:pt x="1141271" y="57308"/>
                  <a:pt x="1092228" y="55660"/>
                  <a:pt x="1043897" y="48552"/>
                </a:cubicBezTo>
                <a:cubicBezTo>
                  <a:pt x="1000455" y="42163"/>
                  <a:pt x="957737" y="31495"/>
                  <a:pt x="914425" y="24276"/>
                </a:cubicBezTo>
                <a:cubicBezTo>
                  <a:pt x="892974" y="20701"/>
                  <a:pt x="871244" y="19058"/>
                  <a:pt x="849688" y="16184"/>
                </a:cubicBezTo>
                <a:cubicBezTo>
                  <a:pt x="739073" y="1435"/>
                  <a:pt x="841474" y="11321"/>
                  <a:pt x="671664" y="0"/>
                </a:cubicBezTo>
                <a:cubicBezTo>
                  <a:pt x="600666" y="3944"/>
                  <a:pt x="544522" y="-8488"/>
                  <a:pt x="485547" y="24276"/>
                </a:cubicBezTo>
                <a:cubicBezTo>
                  <a:pt x="473758" y="30826"/>
                  <a:pt x="464889" y="41861"/>
                  <a:pt x="453179" y="48552"/>
                </a:cubicBezTo>
                <a:cubicBezTo>
                  <a:pt x="404156" y="76565"/>
                  <a:pt x="450593" y="34953"/>
                  <a:pt x="412718" y="72828"/>
                </a:cubicBezTo>
              </a:path>
            </a:pathLst>
          </a:custGeom>
          <a:noFill/>
          <a:ln w="3175" cap="flat" cmpd="sng" algn="ctr">
            <a:solidFill>
              <a:srgbClr val="FC6E5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81000" marR="0" lvl="0" indent="-381000" defTabSz="914400" eaLnBrk="1" fontAlgn="auto" latinLnBrk="0" hangingPunct="1">
              <a:lnSpc>
                <a:spcPct val="85000"/>
              </a:lnSpc>
              <a:spcBef>
                <a:spcPct val="50000"/>
              </a:spcBef>
              <a:spcAft>
                <a:spcPts val="0"/>
              </a:spcAft>
              <a:buClrTx/>
              <a:buSzPct val="120000"/>
              <a:buFontTx/>
              <a:buBlip>
                <a:blip r:embed="rId3"/>
              </a:buBlip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6" name="Полилиния 125"/>
          <p:cNvSpPr/>
          <p:nvPr/>
        </p:nvSpPr>
        <p:spPr bwMode="auto">
          <a:xfrm>
            <a:off x="1417660" y="4453388"/>
            <a:ext cx="3492000" cy="396000"/>
          </a:xfrm>
          <a:custGeom>
            <a:avLst/>
            <a:gdLst>
              <a:gd name="connsiteX0" fmla="*/ 636832 w 4459657"/>
              <a:gd name="connsiteY0" fmla="*/ 50800 h 952500"/>
              <a:gd name="connsiteX1" fmla="*/ 636832 w 4459657"/>
              <a:gd name="connsiteY1" fmla="*/ 50800 h 952500"/>
              <a:gd name="connsiteX2" fmla="*/ 255832 w 4459657"/>
              <a:gd name="connsiteY2" fmla="*/ 63500 h 952500"/>
              <a:gd name="connsiteX3" fmla="*/ 65332 w 4459657"/>
              <a:gd name="connsiteY3" fmla="*/ 88900 h 952500"/>
              <a:gd name="connsiteX4" fmla="*/ 27232 w 4459657"/>
              <a:gd name="connsiteY4" fmla="*/ 101600 h 952500"/>
              <a:gd name="connsiteX5" fmla="*/ 1832 w 4459657"/>
              <a:gd name="connsiteY5" fmla="*/ 393700 h 952500"/>
              <a:gd name="connsiteX6" fmla="*/ 14532 w 4459657"/>
              <a:gd name="connsiteY6" fmla="*/ 609600 h 952500"/>
              <a:gd name="connsiteX7" fmla="*/ 39932 w 4459657"/>
              <a:gd name="connsiteY7" fmla="*/ 685800 h 952500"/>
              <a:gd name="connsiteX8" fmla="*/ 90732 w 4459657"/>
              <a:gd name="connsiteY8" fmla="*/ 774700 h 952500"/>
              <a:gd name="connsiteX9" fmla="*/ 116132 w 4459657"/>
              <a:gd name="connsiteY9" fmla="*/ 863600 h 952500"/>
              <a:gd name="connsiteX10" fmla="*/ 154232 w 4459657"/>
              <a:gd name="connsiteY10" fmla="*/ 889000 h 952500"/>
              <a:gd name="connsiteX11" fmla="*/ 281232 w 4459657"/>
              <a:gd name="connsiteY11" fmla="*/ 927100 h 952500"/>
              <a:gd name="connsiteX12" fmla="*/ 674932 w 4459657"/>
              <a:gd name="connsiteY12" fmla="*/ 952500 h 952500"/>
              <a:gd name="connsiteX13" fmla="*/ 2287832 w 4459657"/>
              <a:gd name="connsiteY13" fmla="*/ 939800 h 952500"/>
              <a:gd name="connsiteX14" fmla="*/ 2376732 w 4459657"/>
              <a:gd name="connsiteY14" fmla="*/ 927100 h 952500"/>
              <a:gd name="connsiteX15" fmla="*/ 2706932 w 4459657"/>
              <a:gd name="connsiteY15" fmla="*/ 914400 h 952500"/>
              <a:gd name="connsiteX16" fmla="*/ 2960932 w 4459657"/>
              <a:gd name="connsiteY16" fmla="*/ 876300 h 952500"/>
              <a:gd name="connsiteX17" fmla="*/ 3037132 w 4459657"/>
              <a:gd name="connsiteY17" fmla="*/ 863600 h 952500"/>
              <a:gd name="connsiteX18" fmla="*/ 3138732 w 4459657"/>
              <a:gd name="connsiteY18" fmla="*/ 838200 h 952500"/>
              <a:gd name="connsiteX19" fmla="*/ 3570532 w 4459657"/>
              <a:gd name="connsiteY19" fmla="*/ 825500 h 952500"/>
              <a:gd name="connsiteX20" fmla="*/ 3608632 w 4459657"/>
              <a:gd name="connsiteY20" fmla="*/ 800100 h 952500"/>
              <a:gd name="connsiteX21" fmla="*/ 3722932 w 4459657"/>
              <a:gd name="connsiteY21" fmla="*/ 762000 h 952500"/>
              <a:gd name="connsiteX22" fmla="*/ 3761032 w 4459657"/>
              <a:gd name="connsiteY22" fmla="*/ 749300 h 952500"/>
              <a:gd name="connsiteX23" fmla="*/ 3799132 w 4459657"/>
              <a:gd name="connsiteY23" fmla="*/ 736600 h 952500"/>
              <a:gd name="connsiteX24" fmla="*/ 4002332 w 4459657"/>
              <a:gd name="connsiteY24" fmla="*/ 723900 h 952500"/>
              <a:gd name="connsiteX25" fmla="*/ 4243632 w 4459657"/>
              <a:gd name="connsiteY25" fmla="*/ 711200 h 952500"/>
              <a:gd name="connsiteX26" fmla="*/ 4294432 w 4459657"/>
              <a:gd name="connsiteY26" fmla="*/ 685800 h 952500"/>
              <a:gd name="connsiteX27" fmla="*/ 4370632 w 4459657"/>
              <a:gd name="connsiteY27" fmla="*/ 635000 h 952500"/>
              <a:gd name="connsiteX28" fmla="*/ 4421432 w 4459657"/>
              <a:gd name="connsiteY28" fmla="*/ 520700 h 952500"/>
              <a:gd name="connsiteX29" fmla="*/ 4434132 w 4459657"/>
              <a:gd name="connsiteY29" fmla="*/ 482600 h 952500"/>
              <a:gd name="connsiteX30" fmla="*/ 4446832 w 4459657"/>
              <a:gd name="connsiteY30" fmla="*/ 127000 h 952500"/>
              <a:gd name="connsiteX31" fmla="*/ 4421432 w 4459657"/>
              <a:gd name="connsiteY31" fmla="*/ 88900 h 952500"/>
              <a:gd name="connsiteX32" fmla="*/ 4357932 w 4459657"/>
              <a:gd name="connsiteY32" fmla="*/ 76200 h 952500"/>
              <a:gd name="connsiteX33" fmla="*/ 4230932 w 4459657"/>
              <a:gd name="connsiteY33" fmla="*/ 63500 h 952500"/>
              <a:gd name="connsiteX34" fmla="*/ 4142032 w 4459657"/>
              <a:gd name="connsiteY34" fmla="*/ 38100 h 952500"/>
              <a:gd name="connsiteX35" fmla="*/ 3976932 w 4459657"/>
              <a:gd name="connsiteY35" fmla="*/ 12700 h 952500"/>
              <a:gd name="connsiteX36" fmla="*/ 3900732 w 4459657"/>
              <a:gd name="connsiteY36" fmla="*/ 0 h 952500"/>
              <a:gd name="connsiteX37" fmla="*/ 2808532 w 4459657"/>
              <a:gd name="connsiteY37" fmla="*/ 12700 h 952500"/>
              <a:gd name="connsiteX38" fmla="*/ 2770432 w 4459657"/>
              <a:gd name="connsiteY38" fmla="*/ 25400 h 952500"/>
              <a:gd name="connsiteX39" fmla="*/ 2681532 w 4459657"/>
              <a:gd name="connsiteY39" fmla="*/ 38100 h 952500"/>
              <a:gd name="connsiteX40" fmla="*/ 2516432 w 4459657"/>
              <a:gd name="connsiteY40" fmla="*/ 50800 h 952500"/>
              <a:gd name="connsiteX41" fmla="*/ 2364032 w 4459657"/>
              <a:gd name="connsiteY41" fmla="*/ 76200 h 952500"/>
              <a:gd name="connsiteX42" fmla="*/ 1411532 w 4459657"/>
              <a:gd name="connsiteY42" fmla="*/ 63500 h 952500"/>
              <a:gd name="connsiteX43" fmla="*/ 1233732 w 4459657"/>
              <a:gd name="connsiteY43" fmla="*/ 38100 h 952500"/>
              <a:gd name="connsiteX44" fmla="*/ 1081332 w 4459657"/>
              <a:gd name="connsiteY44" fmla="*/ 25400 h 952500"/>
              <a:gd name="connsiteX45" fmla="*/ 636832 w 4459657"/>
              <a:gd name="connsiteY45" fmla="*/ 5080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4459657" h="952500">
                <a:moveTo>
                  <a:pt x="636832" y="50800"/>
                </a:moveTo>
                <a:lnTo>
                  <a:pt x="636832" y="50800"/>
                </a:lnTo>
                <a:lnTo>
                  <a:pt x="255832" y="63500"/>
                </a:lnTo>
                <a:cubicBezTo>
                  <a:pt x="196318" y="66476"/>
                  <a:pt x="125412" y="73880"/>
                  <a:pt x="65332" y="88900"/>
                </a:cubicBezTo>
                <a:cubicBezTo>
                  <a:pt x="52345" y="92147"/>
                  <a:pt x="39932" y="97367"/>
                  <a:pt x="27232" y="101600"/>
                </a:cubicBezTo>
                <a:cubicBezTo>
                  <a:pt x="-10164" y="213789"/>
                  <a:pt x="1832" y="166435"/>
                  <a:pt x="1832" y="393700"/>
                </a:cubicBezTo>
                <a:cubicBezTo>
                  <a:pt x="1832" y="465791"/>
                  <a:pt x="5208" y="538114"/>
                  <a:pt x="14532" y="609600"/>
                </a:cubicBezTo>
                <a:cubicBezTo>
                  <a:pt x="17995" y="636149"/>
                  <a:pt x="25080" y="663523"/>
                  <a:pt x="39932" y="685800"/>
                </a:cubicBezTo>
                <a:cubicBezTo>
                  <a:pt x="60987" y="717383"/>
                  <a:pt x="76921" y="737870"/>
                  <a:pt x="90732" y="774700"/>
                </a:cubicBezTo>
                <a:cubicBezTo>
                  <a:pt x="92343" y="778995"/>
                  <a:pt x="108908" y="854570"/>
                  <a:pt x="116132" y="863600"/>
                </a:cubicBezTo>
                <a:cubicBezTo>
                  <a:pt x="125667" y="875519"/>
                  <a:pt x="140284" y="882801"/>
                  <a:pt x="154232" y="889000"/>
                </a:cubicBezTo>
                <a:cubicBezTo>
                  <a:pt x="164327" y="893487"/>
                  <a:pt x="258348" y="925138"/>
                  <a:pt x="281232" y="927100"/>
                </a:cubicBezTo>
                <a:cubicBezTo>
                  <a:pt x="412258" y="938331"/>
                  <a:pt x="674932" y="952500"/>
                  <a:pt x="674932" y="952500"/>
                </a:cubicBezTo>
                <a:lnTo>
                  <a:pt x="2287832" y="939800"/>
                </a:lnTo>
                <a:cubicBezTo>
                  <a:pt x="2317763" y="939353"/>
                  <a:pt x="2346853" y="928911"/>
                  <a:pt x="2376732" y="927100"/>
                </a:cubicBezTo>
                <a:cubicBezTo>
                  <a:pt x="2486678" y="920437"/>
                  <a:pt x="2596865" y="918633"/>
                  <a:pt x="2706932" y="914400"/>
                </a:cubicBezTo>
                <a:cubicBezTo>
                  <a:pt x="2807390" y="847428"/>
                  <a:pt x="2718578" y="897374"/>
                  <a:pt x="2960932" y="876300"/>
                </a:cubicBezTo>
                <a:cubicBezTo>
                  <a:pt x="2986586" y="874069"/>
                  <a:pt x="3011953" y="868995"/>
                  <a:pt x="3037132" y="863600"/>
                </a:cubicBezTo>
                <a:cubicBezTo>
                  <a:pt x="3071266" y="856286"/>
                  <a:pt x="3103838" y="839226"/>
                  <a:pt x="3138732" y="838200"/>
                </a:cubicBezTo>
                <a:lnTo>
                  <a:pt x="3570532" y="825500"/>
                </a:lnTo>
                <a:cubicBezTo>
                  <a:pt x="3583232" y="817033"/>
                  <a:pt x="3594684" y="806299"/>
                  <a:pt x="3608632" y="800100"/>
                </a:cubicBezTo>
                <a:lnTo>
                  <a:pt x="3722932" y="762000"/>
                </a:lnTo>
                <a:lnTo>
                  <a:pt x="3761032" y="749300"/>
                </a:lnTo>
                <a:cubicBezTo>
                  <a:pt x="3773732" y="745067"/>
                  <a:pt x="3785771" y="737435"/>
                  <a:pt x="3799132" y="736600"/>
                </a:cubicBezTo>
                <a:lnTo>
                  <a:pt x="4002332" y="723900"/>
                </a:lnTo>
                <a:lnTo>
                  <a:pt x="4243632" y="711200"/>
                </a:lnTo>
                <a:cubicBezTo>
                  <a:pt x="4260565" y="702733"/>
                  <a:pt x="4279026" y="696804"/>
                  <a:pt x="4294432" y="685800"/>
                </a:cubicBezTo>
                <a:cubicBezTo>
                  <a:pt x="4377673" y="626342"/>
                  <a:pt x="4288903" y="662243"/>
                  <a:pt x="4370632" y="635000"/>
                </a:cubicBezTo>
                <a:cubicBezTo>
                  <a:pt x="4410884" y="574623"/>
                  <a:pt x="4391205" y="611380"/>
                  <a:pt x="4421432" y="520700"/>
                </a:cubicBezTo>
                <a:lnTo>
                  <a:pt x="4434132" y="482600"/>
                </a:lnTo>
                <a:cubicBezTo>
                  <a:pt x="4448661" y="351842"/>
                  <a:pt x="4475801" y="252531"/>
                  <a:pt x="4446832" y="127000"/>
                </a:cubicBezTo>
                <a:cubicBezTo>
                  <a:pt x="4443400" y="112127"/>
                  <a:pt x="4434684" y="96473"/>
                  <a:pt x="4421432" y="88900"/>
                </a:cubicBezTo>
                <a:cubicBezTo>
                  <a:pt x="4402690" y="78190"/>
                  <a:pt x="4379328" y="79053"/>
                  <a:pt x="4357932" y="76200"/>
                </a:cubicBezTo>
                <a:cubicBezTo>
                  <a:pt x="4315761" y="70577"/>
                  <a:pt x="4273265" y="67733"/>
                  <a:pt x="4230932" y="63500"/>
                </a:cubicBezTo>
                <a:cubicBezTo>
                  <a:pt x="4194619" y="51396"/>
                  <a:pt x="4181899" y="46073"/>
                  <a:pt x="4142032" y="38100"/>
                </a:cubicBezTo>
                <a:cubicBezTo>
                  <a:pt x="4089234" y="27540"/>
                  <a:pt x="4029795" y="20833"/>
                  <a:pt x="3976932" y="12700"/>
                </a:cubicBezTo>
                <a:cubicBezTo>
                  <a:pt x="3951481" y="8784"/>
                  <a:pt x="3926132" y="4233"/>
                  <a:pt x="3900732" y="0"/>
                </a:cubicBezTo>
                <a:lnTo>
                  <a:pt x="2808532" y="12700"/>
                </a:lnTo>
                <a:cubicBezTo>
                  <a:pt x="2795148" y="13001"/>
                  <a:pt x="2783559" y="22775"/>
                  <a:pt x="2770432" y="25400"/>
                </a:cubicBezTo>
                <a:cubicBezTo>
                  <a:pt x="2741079" y="31271"/>
                  <a:pt x="2711318" y="35121"/>
                  <a:pt x="2681532" y="38100"/>
                </a:cubicBezTo>
                <a:cubicBezTo>
                  <a:pt x="2626610" y="43592"/>
                  <a:pt x="2571354" y="45308"/>
                  <a:pt x="2516432" y="50800"/>
                </a:cubicBezTo>
                <a:cubicBezTo>
                  <a:pt x="2453421" y="57101"/>
                  <a:pt x="2422807" y="64445"/>
                  <a:pt x="2364032" y="76200"/>
                </a:cubicBezTo>
                <a:cubicBezTo>
                  <a:pt x="2046532" y="71967"/>
                  <a:pt x="1728880" y="74197"/>
                  <a:pt x="1411532" y="63500"/>
                </a:cubicBezTo>
                <a:cubicBezTo>
                  <a:pt x="1351698" y="61483"/>
                  <a:pt x="1293394" y="43072"/>
                  <a:pt x="1233732" y="38100"/>
                </a:cubicBezTo>
                <a:lnTo>
                  <a:pt x="1081332" y="25400"/>
                </a:lnTo>
                <a:cubicBezTo>
                  <a:pt x="645306" y="38613"/>
                  <a:pt x="801996" y="38100"/>
                  <a:pt x="636832" y="50800"/>
                </a:cubicBezTo>
                <a:close/>
              </a:path>
            </a:pathLst>
          </a:custGeom>
          <a:solidFill>
            <a:srgbClr val="FFFFFF">
              <a:lumMod val="95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81000" marR="0" lvl="0" indent="-381000" defTabSz="914400" eaLnBrk="1" fontAlgn="auto" latinLnBrk="0" hangingPunct="1">
              <a:lnSpc>
                <a:spcPct val="85000"/>
              </a:lnSpc>
              <a:spcBef>
                <a:spcPct val="50000"/>
              </a:spcBef>
              <a:spcAft>
                <a:spcPts val="0"/>
              </a:spcAft>
              <a:buClrTx/>
              <a:buSzPct val="120000"/>
              <a:buFontTx/>
              <a:buBlip>
                <a:blip r:embed="rId3"/>
              </a:buBlip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33393B4F-60DD-A41F-D9D7-DD35B0F6E93C}"/>
              </a:ext>
            </a:extLst>
          </p:cNvPr>
          <p:cNvSpPr txBox="1"/>
          <p:nvPr/>
        </p:nvSpPr>
        <p:spPr>
          <a:xfrm>
            <a:off x="1381062" y="4485380"/>
            <a:ext cx="3503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ru-RU" sz="1400" b="0" dirty="0">
                <a:solidFill>
                  <a:srgbClr val="000000">
                    <a:lumMod val="75000"/>
                    <a:lumOff val="25000"/>
                  </a:srgbClr>
                </a:solidFill>
                <a:latin typeface="Comic Sans MS" panose="030F0702030302020204" pitchFamily="66" charset="0"/>
              </a:rPr>
              <a:t>Контролируем лимиты и резервы</a:t>
            </a:r>
          </a:p>
        </p:txBody>
      </p:sp>
      <p:sp>
        <p:nvSpPr>
          <p:cNvPr id="128" name="Полилиния 127"/>
          <p:cNvSpPr/>
          <p:nvPr/>
        </p:nvSpPr>
        <p:spPr bwMode="auto">
          <a:xfrm>
            <a:off x="4966901" y="4605321"/>
            <a:ext cx="546161" cy="139895"/>
          </a:xfrm>
          <a:custGeom>
            <a:avLst/>
            <a:gdLst>
              <a:gd name="connsiteX0" fmla="*/ 0 w 914400"/>
              <a:gd name="connsiteY0" fmla="*/ 76200 h 177800"/>
              <a:gd name="connsiteX1" fmla="*/ 609600 w 914400"/>
              <a:gd name="connsiteY1" fmla="*/ 63500 h 177800"/>
              <a:gd name="connsiteX2" fmla="*/ 876300 w 914400"/>
              <a:gd name="connsiteY2" fmla="*/ 50800 h 177800"/>
              <a:gd name="connsiteX3" fmla="*/ 749300 w 914400"/>
              <a:gd name="connsiteY3" fmla="*/ 12700 h 177800"/>
              <a:gd name="connsiteX4" fmla="*/ 711200 w 914400"/>
              <a:gd name="connsiteY4" fmla="*/ 0 h 177800"/>
              <a:gd name="connsiteX5" fmla="*/ 800100 w 914400"/>
              <a:gd name="connsiteY5" fmla="*/ 12700 h 177800"/>
              <a:gd name="connsiteX6" fmla="*/ 876300 w 914400"/>
              <a:gd name="connsiteY6" fmla="*/ 38100 h 177800"/>
              <a:gd name="connsiteX7" fmla="*/ 914400 w 914400"/>
              <a:gd name="connsiteY7" fmla="*/ 50800 h 177800"/>
              <a:gd name="connsiteX8" fmla="*/ 876300 w 914400"/>
              <a:gd name="connsiteY8" fmla="*/ 63500 h 177800"/>
              <a:gd name="connsiteX9" fmla="*/ 762000 w 914400"/>
              <a:gd name="connsiteY9" fmla="*/ 139700 h 177800"/>
              <a:gd name="connsiteX10" fmla="*/ 723900 w 914400"/>
              <a:gd name="connsiteY10" fmla="*/ 177800 h 1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4400" h="177800">
                <a:moveTo>
                  <a:pt x="0" y="76200"/>
                </a:moveTo>
                <a:lnTo>
                  <a:pt x="609600" y="63500"/>
                </a:lnTo>
                <a:cubicBezTo>
                  <a:pt x="698563" y="60921"/>
                  <a:pt x="789028" y="68254"/>
                  <a:pt x="876300" y="50800"/>
                </a:cubicBezTo>
                <a:cubicBezTo>
                  <a:pt x="894053" y="47249"/>
                  <a:pt x="754029" y="14051"/>
                  <a:pt x="749300" y="12700"/>
                </a:cubicBezTo>
                <a:cubicBezTo>
                  <a:pt x="736428" y="9022"/>
                  <a:pt x="697813" y="0"/>
                  <a:pt x="711200" y="0"/>
                </a:cubicBezTo>
                <a:cubicBezTo>
                  <a:pt x="741134" y="0"/>
                  <a:pt x="770467" y="8467"/>
                  <a:pt x="800100" y="12700"/>
                </a:cubicBezTo>
                <a:lnTo>
                  <a:pt x="876300" y="38100"/>
                </a:lnTo>
                <a:lnTo>
                  <a:pt x="914400" y="50800"/>
                </a:lnTo>
                <a:cubicBezTo>
                  <a:pt x="901700" y="55033"/>
                  <a:pt x="888002" y="56999"/>
                  <a:pt x="876300" y="63500"/>
                </a:cubicBezTo>
                <a:lnTo>
                  <a:pt x="762000" y="139700"/>
                </a:lnTo>
                <a:cubicBezTo>
                  <a:pt x="720378" y="167448"/>
                  <a:pt x="723900" y="149836"/>
                  <a:pt x="723900" y="177800"/>
                </a:cubicBezTo>
              </a:path>
            </a:pathLst>
          </a:custGeom>
          <a:noFill/>
          <a:ln w="19050" cap="flat" cmpd="sng" algn="ctr">
            <a:solidFill>
              <a:srgbClr val="FC6E51"/>
            </a:solidFill>
            <a:prstDash val="solid"/>
            <a:miter lim="800000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81000" marR="0" lvl="0" indent="-381000" defTabSz="914400" eaLnBrk="1" fontAlgn="auto" latinLnBrk="0" hangingPunct="1">
              <a:lnSpc>
                <a:spcPct val="85000"/>
              </a:lnSpc>
              <a:spcBef>
                <a:spcPct val="50000"/>
              </a:spcBef>
              <a:spcAft>
                <a:spcPts val="0"/>
              </a:spcAft>
              <a:buClrTx/>
              <a:buSzPct val="120000"/>
              <a:buFontTx/>
              <a:buBlip>
                <a:blip r:embed="rId3"/>
              </a:buBlip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520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5443">
        <p15:prstTrans prst="pageCurlDouble"/>
      </p:transition>
    </mc:Choice>
    <mc:Fallback xmlns="">
      <p:transition spd="slow" advTm="10544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707F0A4-BA1C-90C4-D3D9-4407B845F38B}"/>
              </a:ext>
            </a:extLst>
          </p:cNvPr>
          <p:cNvSpPr txBox="1">
            <a:spLocks/>
          </p:cNvSpPr>
          <p:nvPr/>
        </p:nvSpPr>
        <p:spPr>
          <a:xfrm>
            <a:off x="3084357" y="143743"/>
            <a:ext cx="5328592" cy="623292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altLang="ru-RU" sz="2000" dirty="0">
                <a:cs typeface="Arial" panose="020B0604020202020204" pitchFamily="34" charset="0"/>
              </a:rPr>
              <a:t>Знакомимся с АРМ Управление планами и лимитами</a:t>
            </a:r>
          </a:p>
          <a:p>
            <a:pPr fontAlgn="auto">
              <a:spcAft>
                <a:spcPts val="0"/>
              </a:spcAft>
            </a:pPr>
            <a:r>
              <a:rPr lang="ru-RU" altLang="ru-RU" sz="2000" dirty="0">
                <a:cs typeface="Arial" panose="020B0604020202020204" pitchFamily="34" charset="0"/>
              </a:rPr>
              <a:t>Все настройки в одном месте!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F827A429-05B3-5625-ED2A-686D9D7144AA}"/>
              </a:ext>
            </a:extLst>
          </p:cNvPr>
          <p:cNvSpPr/>
          <p:nvPr/>
        </p:nvSpPr>
        <p:spPr>
          <a:xfrm>
            <a:off x="3084356" y="87050"/>
            <a:ext cx="5328592" cy="5669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DB1346D1-6374-0AB6-7149-0618C2FEA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914" y="39441"/>
            <a:ext cx="159058" cy="15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691" y="1381985"/>
            <a:ext cx="8761905" cy="3514286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9072612" y="2231975"/>
            <a:ext cx="2321679" cy="1169569"/>
            <a:chOff x="4176068" y="4320061"/>
            <a:chExt cx="2321679" cy="1169569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40604" y="4642011"/>
              <a:ext cx="2257143" cy="84761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176068" y="4320061"/>
              <a:ext cx="19720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0" dirty="0">
                  <a:solidFill>
                    <a:srgbClr val="008E40"/>
                  </a:solidFill>
                  <a:latin typeface="+mj-lt"/>
                </a:rPr>
                <a:t>Валюта лимитирования</a:t>
              </a: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8930838" y="3508252"/>
            <a:ext cx="1343477" cy="2481588"/>
            <a:chOff x="6529950" y="3828525"/>
            <a:chExt cx="1343477" cy="2481588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60541" y="4357732"/>
              <a:ext cx="866667" cy="1952381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>
            <a:xfrm>
              <a:off x="6529950" y="3828525"/>
              <a:ext cx="13434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0" dirty="0">
                  <a:solidFill>
                    <a:srgbClr val="008E40"/>
                  </a:solidFill>
                  <a:latin typeface="+mj-lt"/>
                </a:rPr>
                <a:t>Периодичность планирования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10038846" y="4358300"/>
            <a:ext cx="1455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0" dirty="0">
                <a:solidFill>
                  <a:srgbClr val="008E40"/>
                </a:solidFill>
                <a:latin typeface="+mj-lt"/>
              </a:rPr>
              <a:t>Периодичность Лимитирования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42955" y="4881520"/>
            <a:ext cx="961905" cy="1400000"/>
          </a:xfrm>
          <a:prstGeom prst="rect">
            <a:avLst/>
          </a:prstGeom>
          <a:ln w="3175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5182700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472">
        <p15:prstTrans prst="pageCurlDouble"/>
      </p:transition>
    </mc:Choice>
    <mc:Fallback xmlns="">
      <p:transition spd="slow" advTm="8047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707F0A4-BA1C-90C4-D3D9-4407B845F38B}"/>
              </a:ext>
            </a:extLst>
          </p:cNvPr>
          <p:cNvSpPr txBox="1">
            <a:spLocks/>
          </p:cNvSpPr>
          <p:nvPr/>
        </p:nvSpPr>
        <p:spPr>
          <a:xfrm>
            <a:off x="3084357" y="143743"/>
            <a:ext cx="5328592" cy="623292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altLang="ru-RU" sz="2000" dirty="0">
                <a:cs typeface="Arial" panose="020B0604020202020204" pitchFamily="34" charset="0"/>
              </a:rPr>
              <a:t>Контроль статей одного вида бюджета на разном горизонте. Индивидуальная настройка статей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F827A429-05B3-5625-ED2A-686D9D7144AA}"/>
              </a:ext>
            </a:extLst>
          </p:cNvPr>
          <p:cNvSpPr/>
          <p:nvPr/>
        </p:nvSpPr>
        <p:spPr>
          <a:xfrm>
            <a:off x="3084356" y="87050"/>
            <a:ext cx="5328592" cy="5669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DB1346D1-6374-0AB6-7149-0618C2FEA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914" y="39441"/>
            <a:ext cx="159058" cy="15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b="20688"/>
          <a:stretch/>
        </p:blipFill>
        <p:spPr>
          <a:xfrm>
            <a:off x="39360" y="2615552"/>
            <a:ext cx="11444648" cy="386489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388266" y="4919716"/>
            <a:ext cx="4875846" cy="1128683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E07C3165-D9B4-61CE-01A8-27D9828CBF86}"/>
              </a:ext>
            </a:extLst>
          </p:cNvPr>
          <p:cNvGrpSpPr/>
          <p:nvPr/>
        </p:nvGrpSpPr>
        <p:grpSpPr>
          <a:xfrm>
            <a:off x="1160024" y="988929"/>
            <a:ext cx="6112388" cy="594974"/>
            <a:chOff x="5400775" y="2119845"/>
            <a:chExt cx="5904878" cy="1264258"/>
          </a:xfrm>
          <a:solidFill>
            <a:schemeClr val="bg2"/>
          </a:solidFill>
        </p:grpSpPr>
        <p:sp>
          <p:nvSpPr>
            <p:cNvPr id="25" name="Полилиния: фигура 11">
              <a:extLst>
                <a:ext uri="{FF2B5EF4-FFF2-40B4-BE49-F238E27FC236}">
                  <a16:creationId xmlns:a16="http://schemas.microsoft.com/office/drawing/2014/main" id="{3A84763A-4348-F7D4-5508-278CFDD4366B}"/>
                </a:ext>
              </a:extLst>
            </p:cNvPr>
            <p:cNvSpPr/>
            <p:nvPr/>
          </p:nvSpPr>
          <p:spPr bwMode="auto">
            <a:xfrm>
              <a:off x="5680216" y="2119845"/>
              <a:ext cx="5481421" cy="1264258"/>
            </a:xfrm>
            <a:custGeom>
              <a:avLst/>
              <a:gdLst>
                <a:gd name="connsiteX0" fmla="*/ 111318 w 6027088"/>
                <a:gd name="connsiteY0" fmla="*/ 7951 h 1264258"/>
                <a:gd name="connsiteX1" fmla="*/ 111318 w 6027088"/>
                <a:gd name="connsiteY1" fmla="*/ 7951 h 1264258"/>
                <a:gd name="connsiteX2" fmla="*/ 15902 w 6027088"/>
                <a:gd name="connsiteY2" fmla="*/ 79513 h 1264258"/>
                <a:gd name="connsiteX3" fmla="*/ 0 w 6027088"/>
                <a:gd name="connsiteY3" fmla="*/ 127221 h 1264258"/>
                <a:gd name="connsiteX4" fmla="*/ 23853 w 6027088"/>
                <a:gd name="connsiteY4" fmla="*/ 206734 h 1264258"/>
                <a:gd name="connsiteX5" fmla="*/ 31805 w 6027088"/>
                <a:gd name="connsiteY5" fmla="*/ 254442 h 1264258"/>
                <a:gd name="connsiteX6" fmla="*/ 47707 w 6027088"/>
                <a:gd name="connsiteY6" fmla="*/ 302150 h 1264258"/>
                <a:gd name="connsiteX7" fmla="*/ 63610 w 6027088"/>
                <a:gd name="connsiteY7" fmla="*/ 389614 h 1264258"/>
                <a:gd name="connsiteX8" fmla="*/ 95415 w 6027088"/>
                <a:gd name="connsiteY8" fmla="*/ 413468 h 1264258"/>
                <a:gd name="connsiteX9" fmla="*/ 135172 w 6027088"/>
                <a:gd name="connsiteY9" fmla="*/ 469127 h 1264258"/>
                <a:gd name="connsiteX10" fmla="*/ 143123 w 6027088"/>
                <a:gd name="connsiteY10" fmla="*/ 500932 h 1264258"/>
                <a:gd name="connsiteX11" fmla="*/ 111318 w 6027088"/>
                <a:gd name="connsiteY11" fmla="*/ 691764 h 1264258"/>
                <a:gd name="connsiteX12" fmla="*/ 63610 w 6027088"/>
                <a:gd name="connsiteY12" fmla="*/ 739471 h 1264258"/>
                <a:gd name="connsiteX13" fmla="*/ 55659 w 6027088"/>
                <a:gd name="connsiteY13" fmla="*/ 771277 h 1264258"/>
                <a:gd name="connsiteX14" fmla="*/ 111318 w 6027088"/>
                <a:gd name="connsiteY14" fmla="*/ 1073426 h 1264258"/>
                <a:gd name="connsiteX15" fmla="*/ 230587 w 6027088"/>
                <a:gd name="connsiteY15" fmla="*/ 1081378 h 1264258"/>
                <a:gd name="connsiteX16" fmla="*/ 365760 w 6027088"/>
                <a:gd name="connsiteY16" fmla="*/ 1089329 h 1264258"/>
                <a:gd name="connsiteX17" fmla="*/ 604299 w 6027088"/>
                <a:gd name="connsiteY17" fmla="*/ 1113183 h 1264258"/>
                <a:gd name="connsiteX18" fmla="*/ 675860 w 6027088"/>
                <a:gd name="connsiteY18" fmla="*/ 1121134 h 1264258"/>
                <a:gd name="connsiteX19" fmla="*/ 1335819 w 6027088"/>
                <a:gd name="connsiteY19" fmla="*/ 1129085 h 1264258"/>
                <a:gd name="connsiteX20" fmla="*/ 1431234 w 6027088"/>
                <a:gd name="connsiteY20" fmla="*/ 1232452 h 1264258"/>
                <a:gd name="connsiteX21" fmla="*/ 1542553 w 6027088"/>
                <a:gd name="connsiteY21" fmla="*/ 1240404 h 1264258"/>
                <a:gd name="connsiteX22" fmla="*/ 1693627 w 6027088"/>
                <a:gd name="connsiteY22" fmla="*/ 1264258 h 1264258"/>
                <a:gd name="connsiteX23" fmla="*/ 2218413 w 6027088"/>
                <a:gd name="connsiteY23" fmla="*/ 1256306 h 1264258"/>
                <a:gd name="connsiteX24" fmla="*/ 2321780 w 6027088"/>
                <a:gd name="connsiteY24" fmla="*/ 1240404 h 1264258"/>
                <a:gd name="connsiteX25" fmla="*/ 2417196 w 6027088"/>
                <a:gd name="connsiteY25" fmla="*/ 1232452 h 1264258"/>
                <a:gd name="connsiteX26" fmla="*/ 2878372 w 6027088"/>
                <a:gd name="connsiteY26" fmla="*/ 1208598 h 1264258"/>
                <a:gd name="connsiteX27" fmla="*/ 3220278 w 6027088"/>
                <a:gd name="connsiteY27" fmla="*/ 1168842 h 1264258"/>
                <a:gd name="connsiteX28" fmla="*/ 3427012 w 6027088"/>
                <a:gd name="connsiteY28" fmla="*/ 1160891 h 1264258"/>
                <a:gd name="connsiteX29" fmla="*/ 3578086 w 6027088"/>
                <a:gd name="connsiteY29" fmla="*/ 1152939 h 1264258"/>
                <a:gd name="connsiteX30" fmla="*/ 4214191 w 6027088"/>
                <a:gd name="connsiteY30" fmla="*/ 1129085 h 1264258"/>
                <a:gd name="connsiteX31" fmla="*/ 4452730 w 6027088"/>
                <a:gd name="connsiteY31" fmla="*/ 1073426 h 1264258"/>
                <a:gd name="connsiteX32" fmla="*/ 4476584 w 6027088"/>
                <a:gd name="connsiteY32" fmla="*/ 1033670 h 1264258"/>
                <a:gd name="connsiteX33" fmla="*/ 4508389 w 6027088"/>
                <a:gd name="connsiteY33" fmla="*/ 993913 h 1264258"/>
                <a:gd name="connsiteX34" fmla="*/ 4540194 w 6027088"/>
                <a:gd name="connsiteY34" fmla="*/ 946205 h 1264258"/>
                <a:gd name="connsiteX35" fmla="*/ 4564048 w 6027088"/>
                <a:gd name="connsiteY35" fmla="*/ 826936 h 1264258"/>
                <a:gd name="connsiteX36" fmla="*/ 4643561 w 6027088"/>
                <a:gd name="connsiteY36" fmla="*/ 779228 h 1264258"/>
                <a:gd name="connsiteX37" fmla="*/ 4794636 w 6027088"/>
                <a:gd name="connsiteY37" fmla="*/ 771277 h 1264258"/>
                <a:gd name="connsiteX38" fmla="*/ 4905954 w 6027088"/>
                <a:gd name="connsiteY38" fmla="*/ 763325 h 1264258"/>
                <a:gd name="connsiteX39" fmla="*/ 5080883 w 6027088"/>
                <a:gd name="connsiteY39" fmla="*/ 723569 h 1264258"/>
                <a:gd name="connsiteX40" fmla="*/ 5367130 w 6027088"/>
                <a:gd name="connsiteY40" fmla="*/ 707666 h 1264258"/>
                <a:gd name="connsiteX41" fmla="*/ 5931673 w 6027088"/>
                <a:gd name="connsiteY41" fmla="*/ 652007 h 1264258"/>
                <a:gd name="connsiteX42" fmla="*/ 5971429 w 6027088"/>
                <a:gd name="connsiteY42" fmla="*/ 620202 h 1264258"/>
                <a:gd name="connsiteX43" fmla="*/ 6003234 w 6027088"/>
                <a:gd name="connsiteY43" fmla="*/ 508884 h 1264258"/>
                <a:gd name="connsiteX44" fmla="*/ 6011186 w 6027088"/>
                <a:gd name="connsiteY44" fmla="*/ 262393 h 1264258"/>
                <a:gd name="connsiteX45" fmla="*/ 6027088 w 6027088"/>
                <a:gd name="connsiteY45" fmla="*/ 151075 h 1264258"/>
                <a:gd name="connsiteX46" fmla="*/ 6019137 w 6027088"/>
                <a:gd name="connsiteY46" fmla="*/ 87465 h 1264258"/>
                <a:gd name="connsiteX47" fmla="*/ 5987332 w 6027088"/>
                <a:gd name="connsiteY47" fmla="*/ 55659 h 1264258"/>
                <a:gd name="connsiteX48" fmla="*/ 5923721 w 6027088"/>
                <a:gd name="connsiteY48" fmla="*/ 23854 h 1264258"/>
                <a:gd name="connsiteX49" fmla="*/ 5891916 w 6027088"/>
                <a:gd name="connsiteY49" fmla="*/ 7951 h 1264258"/>
                <a:gd name="connsiteX50" fmla="*/ 5685182 w 6027088"/>
                <a:gd name="connsiteY50" fmla="*/ 0 h 1264258"/>
                <a:gd name="connsiteX51" fmla="*/ 5398935 w 6027088"/>
                <a:gd name="connsiteY51" fmla="*/ 7951 h 1264258"/>
                <a:gd name="connsiteX52" fmla="*/ 5351227 w 6027088"/>
                <a:gd name="connsiteY52" fmla="*/ 15903 h 1264258"/>
                <a:gd name="connsiteX53" fmla="*/ 2321780 w 6027088"/>
                <a:gd name="connsiteY53" fmla="*/ 7951 h 1264258"/>
                <a:gd name="connsiteX54" fmla="*/ 111318 w 6027088"/>
                <a:gd name="connsiteY54" fmla="*/ 7951 h 1264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6027088" h="1264258">
                  <a:moveTo>
                    <a:pt x="111318" y="7951"/>
                  </a:moveTo>
                  <a:lnTo>
                    <a:pt x="111318" y="7951"/>
                  </a:lnTo>
                  <a:cubicBezTo>
                    <a:pt x="66404" y="32903"/>
                    <a:pt x="37562" y="36193"/>
                    <a:pt x="15902" y="79513"/>
                  </a:cubicBezTo>
                  <a:cubicBezTo>
                    <a:pt x="8406" y="94506"/>
                    <a:pt x="5301" y="111318"/>
                    <a:pt x="0" y="127221"/>
                  </a:cubicBezTo>
                  <a:cubicBezTo>
                    <a:pt x="7951" y="153725"/>
                    <a:pt x="17142" y="179889"/>
                    <a:pt x="23853" y="206734"/>
                  </a:cubicBezTo>
                  <a:cubicBezTo>
                    <a:pt x="27763" y="222375"/>
                    <a:pt x="27895" y="238801"/>
                    <a:pt x="31805" y="254442"/>
                  </a:cubicBezTo>
                  <a:cubicBezTo>
                    <a:pt x="35871" y="270704"/>
                    <a:pt x="43868" y="285833"/>
                    <a:pt x="47707" y="302150"/>
                  </a:cubicBezTo>
                  <a:cubicBezTo>
                    <a:pt x="54494" y="330995"/>
                    <a:pt x="51937" y="362377"/>
                    <a:pt x="63610" y="389614"/>
                  </a:cubicBezTo>
                  <a:cubicBezTo>
                    <a:pt x="68830" y="401795"/>
                    <a:pt x="86550" y="403618"/>
                    <a:pt x="95415" y="413468"/>
                  </a:cubicBezTo>
                  <a:cubicBezTo>
                    <a:pt x="110667" y="430415"/>
                    <a:pt x="121920" y="450574"/>
                    <a:pt x="135172" y="469127"/>
                  </a:cubicBezTo>
                  <a:cubicBezTo>
                    <a:pt x="137822" y="479729"/>
                    <a:pt x="143123" y="490004"/>
                    <a:pt x="143123" y="500932"/>
                  </a:cubicBezTo>
                  <a:cubicBezTo>
                    <a:pt x="143123" y="584508"/>
                    <a:pt x="158431" y="634182"/>
                    <a:pt x="111318" y="691764"/>
                  </a:cubicBezTo>
                  <a:cubicBezTo>
                    <a:pt x="97077" y="709170"/>
                    <a:pt x="79513" y="723569"/>
                    <a:pt x="63610" y="739471"/>
                  </a:cubicBezTo>
                  <a:cubicBezTo>
                    <a:pt x="60960" y="750073"/>
                    <a:pt x="55127" y="760362"/>
                    <a:pt x="55659" y="771277"/>
                  </a:cubicBezTo>
                  <a:cubicBezTo>
                    <a:pt x="62360" y="908653"/>
                    <a:pt x="-13934" y="1060241"/>
                    <a:pt x="111318" y="1073426"/>
                  </a:cubicBezTo>
                  <a:cubicBezTo>
                    <a:pt x="150944" y="1077597"/>
                    <a:pt x="190820" y="1078893"/>
                    <a:pt x="230587" y="1081378"/>
                  </a:cubicBezTo>
                  <a:lnTo>
                    <a:pt x="365760" y="1089329"/>
                  </a:lnTo>
                  <a:cubicBezTo>
                    <a:pt x="577968" y="1117622"/>
                    <a:pt x="391917" y="1095484"/>
                    <a:pt x="604299" y="1113183"/>
                  </a:cubicBezTo>
                  <a:cubicBezTo>
                    <a:pt x="628217" y="1115176"/>
                    <a:pt x="651865" y="1120612"/>
                    <a:pt x="675860" y="1121134"/>
                  </a:cubicBezTo>
                  <a:lnTo>
                    <a:pt x="1335819" y="1129085"/>
                  </a:lnTo>
                  <a:cubicBezTo>
                    <a:pt x="1367624" y="1163541"/>
                    <a:pt x="1389948" y="1210221"/>
                    <a:pt x="1431234" y="1232452"/>
                  </a:cubicBezTo>
                  <a:cubicBezTo>
                    <a:pt x="1463988" y="1250089"/>
                    <a:pt x="1505622" y="1235927"/>
                    <a:pt x="1542553" y="1240404"/>
                  </a:cubicBezTo>
                  <a:cubicBezTo>
                    <a:pt x="1593164" y="1246539"/>
                    <a:pt x="1643269" y="1256307"/>
                    <a:pt x="1693627" y="1264258"/>
                  </a:cubicBezTo>
                  <a:cubicBezTo>
                    <a:pt x="1868556" y="1261607"/>
                    <a:pt x="2043590" y="1262945"/>
                    <a:pt x="2218413" y="1256306"/>
                  </a:cubicBezTo>
                  <a:cubicBezTo>
                    <a:pt x="2253249" y="1254983"/>
                    <a:pt x="2287167" y="1244558"/>
                    <a:pt x="2321780" y="1240404"/>
                  </a:cubicBezTo>
                  <a:cubicBezTo>
                    <a:pt x="2353468" y="1236601"/>
                    <a:pt x="2385330" y="1234222"/>
                    <a:pt x="2417196" y="1232452"/>
                  </a:cubicBezTo>
                  <a:cubicBezTo>
                    <a:pt x="3223541" y="1187655"/>
                    <a:pt x="2476000" y="1233748"/>
                    <a:pt x="2878372" y="1208598"/>
                  </a:cubicBezTo>
                  <a:cubicBezTo>
                    <a:pt x="3009261" y="1189900"/>
                    <a:pt x="3069761" y="1179789"/>
                    <a:pt x="3220278" y="1168842"/>
                  </a:cubicBezTo>
                  <a:cubicBezTo>
                    <a:pt x="3289059" y="1163840"/>
                    <a:pt x="3358118" y="1163953"/>
                    <a:pt x="3427012" y="1160891"/>
                  </a:cubicBezTo>
                  <a:lnTo>
                    <a:pt x="3578086" y="1152939"/>
                  </a:lnTo>
                  <a:lnTo>
                    <a:pt x="4214191" y="1129085"/>
                  </a:lnTo>
                  <a:cubicBezTo>
                    <a:pt x="4373807" y="1097162"/>
                    <a:pt x="4294285" y="1115677"/>
                    <a:pt x="4452730" y="1073426"/>
                  </a:cubicBezTo>
                  <a:cubicBezTo>
                    <a:pt x="4460681" y="1060174"/>
                    <a:pt x="4467721" y="1046331"/>
                    <a:pt x="4476584" y="1033670"/>
                  </a:cubicBezTo>
                  <a:cubicBezTo>
                    <a:pt x="4486316" y="1019767"/>
                    <a:pt x="4498407" y="1007638"/>
                    <a:pt x="4508389" y="993913"/>
                  </a:cubicBezTo>
                  <a:cubicBezTo>
                    <a:pt x="4519630" y="978456"/>
                    <a:pt x="4529592" y="962108"/>
                    <a:pt x="4540194" y="946205"/>
                  </a:cubicBezTo>
                  <a:cubicBezTo>
                    <a:pt x="4543881" y="913027"/>
                    <a:pt x="4544829" y="858969"/>
                    <a:pt x="4564048" y="826936"/>
                  </a:cubicBezTo>
                  <a:cubicBezTo>
                    <a:pt x="4581247" y="798270"/>
                    <a:pt x="4611212" y="783110"/>
                    <a:pt x="4643561" y="779228"/>
                  </a:cubicBezTo>
                  <a:cubicBezTo>
                    <a:pt x="4693630" y="773220"/>
                    <a:pt x="4744300" y="774328"/>
                    <a:pt x="4794636" y="771277"/>
                  </a:cubicBezTo>
                  <a:cubicBezTo>
                    <a:pt x="4831768" y="769026"/>
                    <a:pt x="4868848" y="765976"/>
                    <a:pt x="4905954" y="763325"/>
                  </a:cubicBezTo>
                  <a:cubicBezTo>
                    <a:pt x="4948149" y="752777"/>
                    <a:pt x="5049299" y="726727"/>
                    <a:pt x="5080883" y="723569"/>
                  </a:cubicBezTo>
                  <a:cubicBezTo>
                    <a:pt x="5175972" y="714060"/>
                    <a:pt x="5271903" y="715676"/>
                    <a:pt x="5367130" y="707666"/>
                  </a:cubicBezTo>
                  <a:cubicBezTo>
                    <a:pt x="5555558" y="691817"/>
                    <a:pt x="5743492" y="670560"/>
                    <a:pt x="5931673" y="652007"/>
                  </a:cubicBezTo>
                  <a:cubicBezTo>
                    <a:pt x="5944925" y="641405"/>
                    <a:pt x="5963839" y="635381"/>
                    <a:pt x="5971429" y="620202"/>
                  </a:cubicBezTo>
                  <a:cubicBezTo>
                    <a:pt x="5988687" y="585685"/>
                    <a:pt x="6003234" y="508884"/>
                    <a:pt x="6003234" y="508884"/>
                  </a:cubicBezTo>
                  <a:cubicBezTo>
                    <a:pt x="6005885" y="426720"/>
                    <a:pt x="6005718" y="344417"/>
                    <a:pt x="6011186" y="262393"/>
                  </a:cubicBezTo>
                  <a:cubicBezTo>
                    <a:pt x="6013679" y="224993"/>
                    <a:pt x="6027088" y="151075"/>
                    <a:pt x="6027088" y="151075"/>
                  </a:cubicBezTo>
                  <a:cubicBezTo>
                    <a:pt x="6024438" y="129872"/>
                    <a:pt x="6027355" y="107190"/>
                    <a:pt x="6019137" y="87465"/>
                  </a:cubicBezTo>
                  <a:cubicBezTo>
                    <a:pt x="6013370" y="73625"/>
                    <a:pt x="5999167" y="64864"/>
                    <a:pt x="5987332" y="55659"/>
                  </a:cubicBezTo>
                  <a:cubicBezTo>
                    <a:pt x="5944916" y="22668"/>
                    <a:pt x="5959781" y="39308"/>
                    <a:pt x="5923721" y="23854"/>
                  </a:cubicBezTo>
                  <a:cubicBezTo>
                    <a:pt x="5912826" y="19185"/>
                    <a:pt x="5903710" y="9130"/>
                    <a:pt x="5891916" y="7951"/>
                  </a:cubicBezTo>
                  <a:cubicBezTo>
                    <a:pt x="5823296" y="1089"/>
                    <a:pt x="5754093" y="2650"/>
                    <a:pt x="5685182" y="0"/>
                  </a:cubicBezTo>
                  <a:lnTo>
                    <a:pt x="5398935" y="7951"/>
                  </a:lnTo>
                  <a:cubicBezTo>
                    <a:pt x="5382831" y="8718"/>
                    <a:pt x="5367349" y="15903"/>
                    <a:pt x="5351227" y="15903"/>
                  </a:cubicBezTo>
                  <a:lnTo>
                    <a:pt x="2321780" y="7951"/>
                  </a:lnTo>
                  <a:lnTo>
                    <a:pt x="111318" y="7951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81000" marR="0" lvl="0" indent="-381000" defTabSz="914400" eaLnBrk="1" fontAlgn="auto" latinLnBrk="0" hangingPunct="1">
                <a:lnSpc>
                  <a:spcPct val="85000"/>
                </a:lnSpc>
                <a:spcBef>
                  <a:spcPct val="50000"/>
                </a:spcBef>
                <a:spcAft>
                  <a:spcPts val="0"/>
                </a:spcAft>
                <a:buClrTx/>
                <a:buSzPct val="120000"/>
                <a:buFontTx/>
                <a:buBlip>
                  <a:blip r:embed="rId4"/>
                </a:buBlip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4FA0969-D3D0-430D-B8BA-180A2D2391AE}"/>
                </a:ext>
              </a:extLst>
            </p:cNvPr>
            <p:cNvSpPr txBox="1"/>
            <p:nvPr/>
          </p:nvSpPr>
          <p:spPr>
            <a:xfrm>
              <a:off x="5400775" y="2152766"/>
              <a:ext cx="5904878" cy="111178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Char char="-"/>
                <a:tabLst/>
                <a:defRPr/>
              </a:pPr>
              <a:r>
                <a:rPr lang="ru-RU" sz="1400" b="0" kern="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Comic Sans MS" panose="030F0702030302020204" pitchFamily="66" charset="0"/>
                </a:rPr>
                <a:t>Статьи одного вида бюджета можно</a:t>
              </a:r>
              <a:r>
                <a:rPr kumimoji="0" lang="ru-RU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</a:rPr>
                <a:t> разделить на </a:t>
              </a:r>
              <a:r>
                <a:rPr kumimoji="0" lang="es-E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</a:rPr>
                <a:t>CAPEX </a:t>
              </a:r>
              <a:r>
                <a:rPr kumimoji="0" lang="es-ES" sz="1400" b="0" i="0" u="none" strike="noStrike" kern="0" cap="none" spc="0" normalizeH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</a:rPr>
                <a:t> </a:t>
              </a:r>
              <a:r>
                <a:rPr kumimoji="0" lang="ru-RU" sz="1400" b="0" i="0" u="none" strike="noStrike" kern="0" cap="none" spc="0" normalizeH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</a:rPr>
                <a:t>/ </a:t>
              </a:r>
              <a:r>
                <a:rPr kumimoji="0" lang="es-E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</a:rPr>
                <a:t>OPEX</a:t>
              </a:r>
              <a:r>
                <a:rPr kumimoji="0" lang="ru-RU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</a:rPr>
                <a:t> и задать разные политики лимитирования.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5664427" y="1861240"/>
            <a:ext cx="5064369" cy="802783"/>
            <a:chOff x="5275385" y="1713771"/>
            <a:chExt cx="5064369" cy="802783"/>
          </a:xfrm>
          <a:solidFill>
            <a:schemeClr val="bg1">
              <a:lumMod val="95000"/>
            </a:schemeClr>
          </a:solidFill>
        </p:grpSpPr>
        <p:sp>
          <p:nvSpPr>
            <p:cNvPr id="17" name="Полилиния 16"/>
            <p:cNvSpPr/>
            <p:nvPr/>
          </p:nvSpPr>
          <p:spPr>
            <a:xfrm>
              <a:off x="5275385" y="1713771"/>
              <a:ext cx="5064369" cy="802783"/>
            </a:xfrm>
            <a:custGeom>
              <a:avLst/>
              <a:gdLst>
                <a:gd name="connsiteX0" fmla="*/ 4962769 w 5064369"/>
                <a:gd name="connsiteY0" fmla="*/ 60321 h 802783"/>
                <a:gd name="connsiteX1" fmla="*/ 4962769 w 5064369"/>
                <a:gd name="connsiteY1" fmla="*/ 60321 h 802783"/>
                <a:gd name="connsiteX2" fmla="*/ 3892061 w 5064369"/>
                <a:gd name="connsiteY2" fmla="*/ 52506 h 802783"/>
                <a:gd name="connsiteX3" fmla="*/ 2008553 w 5064369"/>
                <a:gd name="connsiteY3" fmla="*/ 44691 h 802783"/>
                <a:gd name="connsiteX4" fmla="*/ 1953846 w 5064369"/>
                <a:gd name="connsiteY4" fmla="*/ 36875 h 802783"/>
                <a:gd name="connsiteX5" fmla="*/ 1820984 w 5064369"/>
                <a:gd name="connsiteY5" fmla="*/ 29060 h 802783"/>
                <a:gd name="connsiteX6" fmla="*/ 914400 w 5064369"/>
                <a:gd name="connsiteY6" fmla="*/ 13429 h 802783"/>
                <a:gd name="connsiteX7" fmla="*/ 547077 w 5064369"/>
                <a:gd name="connsiteY7" fmla="*/ 21244 h 802783"/>
                <a:gd name="connsiteX8" fmla="*/ 398584 w 5064369"/>
                <a:gd name="connsiteY8" fmla="*/ 36875 h 802783"/>
                <a:gd name="connsiteX9" fmla="*/ 328246 w 5064369"/>
                <a:gd name="connsiteY9" fmla="*/ 60321 h 802783"/>
                <a:gd name="connsiteX10" fmla="*/ 304800 w 5064369"/>
                <a:gd name="connsiteY10" fmla="*/ 68137 h 802783"/>
                <a:gd name="connsiteX11" fmla="*/ 250092 w 5064369"/>
                <a:gd name="connsiteY11" fmla="*/ 75952 h 802783"/>
                <a:gd name="connsiteX12" fmla="*/ 132861 w 5064369"/>
                <a:gd name="connsiteY12" fmla="*/ 99398 h 802783"/>
                <a:gd name="connsiteX13" fmla="*/ 62523 w 5064369"/>
                <a:gd name="connsiteY13" fmla="*/ 107214 h 802783"/>
                <a:gd name="connsiteX14" fmla="*/ 0 w 5064369"/>
                <a:gd name="connsiteY14" fmla="*/ 115029 h 802783"/>
                <a:gd name="connsiteX15" fmla="*/ 23446 w 5064369"/>
                <a:gd name="connsiteY15" fmla="*/ 146291 h 802783"/>
                <a:gd name="connsiteX16" fmla="*/ 70338 w 5064369"/>
                <a:gd name="connsiteY16" fmla="*/ 169737 h 802783"/>
                <a:gd name="connsiteX17" fmla="*/ 78153 w 5064369"/>
                <a:gd name="connsiteY17" fmla="*/ 200998 h 802783"/>
                <a:gd name="connsiteX18" fmla="*/ 39077 w 5064369"/>
                <a:gd name="connsiteY18" fmla="*/ 255706 h 802783"/>
                <a:gd name="connsiteX19" fmla="*/ 39077 w 5064369"/>
                <a:gd name="connsiteY19" fmla="*/ 458906 h 802783"/>
                <a:gd name="connsiteX20" fmla="*/ 54707 w 5064369"/>
                <a:gd name="connsiteY20" fmla="*/ 482352 h 802783"/>
                <a:gd name="connsiteX21" fmla="*/ 46892 w 5064369"/>
                <a:gd name="connsiteY21" fmla="*/ 529244 h 802783"/>
                <a:gd name="connsiteX22" fmla="*/ 31261 w 5064369"/>
                <a:gd name="connsiteY22" fmla="*/ 552691 h 802783"/>
                <a:gd name="connsiteX23" fmla="*/ 23446 w 5064369"/>
                <a:gd name="connsiteY23" fmla="*/ 583952 h 802783"/>
                <a:gd name="connsiteX24" fmla="*/ 46892 w 5064369"/>
                <a:gd name="connsiteY24" fmla="*/ 669921 h 802783"/>
                <a:gd name="connsiteX25" fmla="*/ 78153 w 5064369"/>
                <a:gd name="connsiteY25" fmla="*/ 716814 h 802783"/>
                <a:gd name="connsiteX26" fmla="*/ 93784 w 5064369"/>
                <a:gd name="connsiteY26" fmla="*/ 740260 h 802783"/>
                <a:gd name="connsiteX27" fmla="*/ 117230 w 5064369"/>
                <a:gd name="connsiteY27" fmla="*/ 755891 h 802783"/>
                <a:gd name="connsiteX28" fmla="*/ 148492 w 5064369"/>
                <a:gd name="connsiteY28" fmla="*/ 779337 h 802783"/>
                <a:gd name="connsiteX29" fmla="*/ 203200 w 5064369"/>
                <a:gd name="connsiteY29" fmla="*/ 794967 h 802783"/>
                <a:gd name="connsiteX30" fmla="*/ 328246 w 5064369"/>
                <a:gd name="connsiteY30" fmla="*/ 802783 h 802783"/>
                <a:gd name="connsiteX31" fmla="*/ 3001107 w 5064369"/>
                <a:gd name="connsiteY31" fmla="*/ 787152 h 802783"/>
                <a:gd name="connsiteX32" fmla="*/ 3032369 w 5064369"/>
                <a:gd name="connsiteY32" fmla="*/ 779337 h 802783"/>
                <a:gd name="connsiteX33" fmla="*/ 3384061 w 5064369"/>
                <a:gd name="connsiteY33" fmla="*/ 763706 h 802783"/>
                <a:gd name="connsiteX34" fmla="*/ 3743569 w 5064369"/>
                <a:gd name="connsiteY34" fmla="*/ 748075 h 802783"/>
                <a:gd name="connsiteX35" fmla="*/ 3837353 w 5064369"/>
                <a:gd name="connsiteY35" fmla="*/ 740260 h 802783"/>
                <a:gd name="connsiteX36" fmla="*/ 3978030 w 5064369"/>
                <a:gd name="connsiteY36" fmla="*/ 716814 h 802783"/>
                <a:gd name="connsiteX37" fmla="*/ 4001477 w 5064369"/>
                <a:gd name="connsiteY37" fmla="*/ 708998 h 802783"/>
                <a:gd name="connsiteX38" fmla="*/ 4032738 w 5064369"/>
                <a:gd name="connsiteY38" fmla="*/ 693367 h 802783"/>
                <a:gd name="connsiteX39" fmla="*/ 4040553 w 5064369"/>
                <a:gd name="connsiteY39" fmla="*/ 669921 h 802783"/>
                <a:gd name="connsiteX40" fmla="*/ 4064000 w 5064369"/>
                <a:gd name="connsiteY40" fmla="*/ 615214 h 802783"/>
                <a:gd name="connsiteX41" fmla="*/ 4040553 w 5064369"/>
                <a:gd name="connsiteY41" fmla="*/ 529244 h 802783"/>
                <a:gd name="connsiteX42" fmla="*/ 4017107 w 5064369"/>
                <a:gd name="connsiteY42" fmla="*/ 513614 h 802783"/>
                <a:gd name="connsiteX43" fmla="*/ 4001477 w 5064369"/>
                <a:gd name="connsiteY43" fmla="*/ 490167 h 802783"/>
                <a:gd name="connsiteX44" fmla="*/ 4032738 w 5064369"/>
                <a:gd name="connsiteY44" fmla="*/ 458906 h 802783"/>
                <a:gd name="connsiteX45" fmla="*/ 4994030 w 5064369"/>
                <a:gd name="connsiteY45" fmla="*/ 451091 h 802783"/>
                <a:gd name="connsiteX46" fmla="*/ 5056553 w 5064369"/>
                <a:gd name="connsiteY46" fmla="*/ 396383 h 802783"/>
                <a:gd name="connsiteX47" fmla="*/ 5064369 w 5064369"/>
                <a:gd name="connsiteY47" fmla="*/ 365121 h 802783"/>
                <a:gd name="connsiteX48" fmla="*/ 5056553 w 5064369"/>
                <a:gd name="connsiteY48" fmla="*/ 130660 h 802783"/>
                <a:gd name="connsiteX49" fmla="*/ 5040923 w 5064369"/>
                <a:gd name="connsiteY49" fmla="*/ 91583 h 802783"/>
                <a:gd name="connsiteX50" fmla="*/ 4962769 w 5064369"/>
                <a:gd name="connsiteY50" fmla="*/ 60321 h 802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5064369" h="802783">
                  <a:moveTo>
                    <a:pt x="4962769" y="60321"/>
                  </a:moveTo>
                  <a:lnTo>
                    <a:pt x="4962769" y="60321"/>
                  </a:lnTo>
                  <a:lnTo>
                    <a:pt x="3892061" y="52506"/>
                  </a:lnTo>
                  <a:lnTo>
                    <a:pt x="2008553" y="44691"/>
                  </a:lnTo>
                  <a:cubicBezTo>
                    <a:pt x="1990133" y="44542"/>
                    <a:pt x="1972203" y="38405"/>
                    <a:pt x="1953846" y="36875"/>
                  </a:cubicBezTo>
                  <a:cubicBezTo>
                    <a:pt x="1909635" y="33191"/>
                    <a:pt x="1865271" y="31665"/>
                    <a:pt x="1820984" y="29060"/>
                  </a:cubicBezTo>
                  <a:cubicBezTo>
                    <a:pt x="1494056" y="-25433"/>
                    <a:pt x="1742187" y="13429"/>
                    <a:pt x="914400" y="13429"/>
                  </a:cubicBezTo>
                  <a:cubicBezTo>
                    <a:pt x="791931" y="13429"/>
                    <a:pt x="669518" y="18639"/>
                    <a:pt x="547077" y="21244"/>
                  </a:cubicBezTo>
                  <a:cubicBezTo>
                    <a:pt x="506925" y="24112"/>
                    <a:pt x="443540" y="24031"/>
                    <a:pt x="398584" y="36875"/>
                  </a:cubicBezTo>
                  <a:cubicBezTo>
                    <a:pt x="374821" y="43664"/>
                    <a:pt x="351692" y="52506"/>
                    <a:pt x="328246" y="60321"/>
                  </a:cubicBezTo>
                  <a:cubicBezTo>
                    <a:pt x="320431" y="62926"/>
                    <a:pt x="312955" y="66972"/>
                    <a:pt x="304800" y="68137"/>
                  </a:cubicBezTo>
                  <a:lnTo>
                    <a:pt x="250092" y="75952"/>
                  </a:lnTo>
                  <a:cubicBezTo>
                    <a:pt x="199890" y="92685"/>
                    <a:pt x="222034" y="86659"/>
                    <a:pt x="132861" y="99398"/>
                  </a:cubicBezTo>
                  <a:cubicBezTo>
                    <a:pt x="109508" y="102734"/>
                    <a:pt x="85952" y="104458"/>
                    <a:pt x="62523" y="107214"/>
                  </a:cubicBezTo>
                  <a:lnTo>
                    <a:pt x="0" y="115029"/>
                  </a:lnTo>
                  <a:cubicBezTo>
                    <a:pt x="7815" y="125450"/>
                    <a:pt x="14235" y="137080"/>
                    <a:pt x="23446" y="146291"/>
                  </a:cubicBezTo>
                  <a:cubicBezTo>
                    <a:pt x="38594" y="161439"/>
                    <a:pt x="51271" y="163381"/>
                    <a:pt x="70338" y="169737"/>
                  </a:cubicBezTo>
                  <a:cubicBezTo>
                    <a:pt x="72943" y="180157"/>
                    <a:pt x="79339" y="190323"/>
                    <a:pt x="78153" y="200998"/>
                  </a:cubicBezTo>
                  <a:cubicBezTo>
                    <a:pt x="73947" y="238854"/>
                    <a:pt x="64211" y="238949"/>
                    <a:pt x="39077" y="255706"/>
                  </a:cubicBezTo>
                  <a:cubicBezTo>
                    <a:pt x="33686" y="331175"/>
                    <a:pt x="24226" y="384651"/>
                    <a:pt x="39077" y="458906"/>
                  </a:cubicBezTo>
                  <a:cubicBezTo>
                    <a:pt x="40919" y="468116"/>
                    <a:pt x="49497" y="474537"/>
                    <a:pt x="54707" y="482352"/>
                  </a:cubicBezTo>
                  <a:cubicBezTo>
                    <a:pt x="52102" y="497983"/>
                    <a:pt x="51903" y="514211"/>
                    <a:pt x="46892" y="529244"/>
                  </a:cubicBezTo>
                  <a:cubicBezTo>
                    <a:pt x="43922" y="538155"/>
                    <a:pt x="34961" y="544057"/>
                    <a:pt x="31261" y="552691"/>
                  </a:cubicBezTo>
                  <a:cubicBezTo>
                    <a:pt x="27030" y="562564"/>
                    <a:pt x="26051" y="573532"/>
                    <a:pt x="23446" y="583952"/>
                  </a:cubicBezTo>
                  <a:cubicBezTo>
                    <a:pt x="27641" y="604926"/>
                    <a:pt x="35558" y="652920"/>
                    <a:pt x="46892" y="669921"/>
                  </a:cubicBezTo>
                  <a:lnTo>
                    <a:pt x="78153" y="716814"/>
                  </a:lnTo>
                  <a:cubicBezTo>
                    <a:pt x="83363" y="724629"/>
                    <a:pt x="85969" y="735050"/>
                    <a:pt x="93784" y="740260"/>
                  </a:cubicBezTo>
                  <a:cubicBezTo>
                    <a:pt x="101599" y="745470"/>
                    <a:pt x="109587" y="750431"/>
                    <a:pt x="117230" y="755891"/>
                  </a:cubicBezTo>
                  <a:cubicBezTo>
                    <a:pt x="127829" y="763462"/>
                    <a:pt x="136634" y="773947"/>
                    <a:pt x="148492" y="779337"/>
                  </a:cubicBezTo>
                  <a:cubicBezTo>
                    <a:pt x="165758" y="787185"/>
                    <a:pt x="184394" y="792514"/>
                    <a:pt x="203200" y="794967"/>
                  </a:cubicBezTo>
                  <a:cubicBezTo>
                    <a:pt x="244613" y="800369"/>
                    <a:pt x="286564" y="800178"/>
                    <a:pt x="328246" y="802783"/>
                  </a:cubicBezTo>
                  <a:lnTo>
                    <a:pt x="3001107" y="787152"/>
                  </a:lnTo>
                  <a:cubicBezTo>
                    <a:pt x="3011848" y="787059"/>
                    <a:pt x="3021648" y="779993"/>
                    <a:pt x="3032369" y="779337"/>
                  </a:cubicBezTo>
                  <a:cubicBezTo>
                    <a:pt x="3149496" y="772166"/>
                    <a:pt x="3266877" y="769874"/>
                    <a:pt x="3384061" y="763706"/>
                  </a:cubicBezTo>
                  <a:cubicBezTo>
                    <a:pt x="3806914" y="741451"/>
                    <a:pt x="2766398" y="776818"/>
                    <a:pt x="3743569" y="748075"/>
                  </a:cubicBezTo>
                  <a:lnTo>
                    <a:pt x="3837353" y="740260"/>
                  </a:lnTo>
                  <a:cubicBezTo>
                    <a:pt x="3896304" y="734901"/>
                    <a:pt x="3923403" y="735024"/>
                    <a:pt x="3978030" y="716814"/>
                  </a:cubicBezTo>
                  <a:cubicBezTo>
                    <a:pt x="3985846" y="714209"/>
                    <a:pt x="3993905" y="712243"/>
                    <a:pt x="4001477" y="708998"/>
                  </a:cubicBezTo>
                  <a:cubicBezTo>
                    <a:pt x="4012185" y="704409"/>
                    <a:pt x="4022318" y="698577"/>
                    <a:pt x="4032738" y="693367"/>
                  </a:cubicBezTo>
                  <a:cubicBezTo>
                    <a:pt x="4035343" y="685552"/>
                    <a:pt x="4037308" y="677493"/>
                    <a:pt x="4040553" y="669921"/>
                  </a:cubicBezTo>
                  <a:cubicBezTo>
                    <a:pt x="4069531" y="602306"/>
                    <a:pt x="4045667" y="670208"/>
                    <a:pt x="4064000" y="615214"/>
                  </a:cubicBezTo>
                  <a:cubicBezTo>
                    <a:pt x="4059377" y="578231"/>
                    <a:pt x="4065885" y="554576"/>
                    <a:pt x="4040553" y="529244"/>
                  </a:cubicBezTo>
                  <a:cubicBezTo>
                    <a:pt x="4033911" y="522602"/>
                    <a:pt x="4024922" y="518824"/>
                    <a:pt x="4017107" y="513614"/>
                  </a:cubicBezTo>
                  <a:cubicBezTo>
                    <a:pt x="4011897" y="505798"/>
                    <a:pt x="4003021" y="499432"/>
                    <a:pt x="4001477" y="490167"/>
                  </a:cubicBezTo>
                  <a:cubicBezTo>
                    <a:pt x="3997958" y="469051"/>
                    <a:pt x="4015416" y="459181"/>
                    <a:pt x="4032738" y="458906"/>
                  </a:cubicBezTo>
                  <a:lnTo>
                    <a:pt x="4994030" y="451091"/>
                  </a:lnTo>
                  <a:cubicBezTo>
                    <a:pt x="5011829" y="437742"/>
                    <a:pt x="5044650" y="415428"/>
                    <a:pt x="5056553" y="396383"/>
                  </a:cubicBezTo>
                  <a:cubicBezTo>
                    <a:pt x="5062246" y="387274"/>
                    <a:pt x="5061764" y="375542"/>
                    <a:pt x="5064369" y="365121"/>
                  </a:cubicBezTo>
                  <a:cubicBezTo>
                    <a:pt x="5061764" y="286967"/>
                    <a:pt x="5063231" y="208571"/>
                    <a:pt x="5056553" y="130660"/>
                  </a:cubicBezTo>
                  <a:cubicBezTo>
                    <a:pt x="5055355" y="116682"/>
                    <a:pt x="5051481" y="100821"/>
                    <a:pt x="5040923" y="91583"/>
                  </a:cubicBezTo>
                  <a:cubicBezTo>
                    <a:pt x="5022118" y="75128"/>
                    <a:pt x="5005675" y="75952"/>
                    <a:pt x="4962769" y="603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4FA0969-D3D0-430D-B8BA-180A2D2391AE}"/>
                </a:ext>
              </a:extLst>
            </p:cNvPr>
            <p:cNvSpPr txBox="1"/>
            <p:nvPr/>
          </p:nvSpPr>
          <p:spPr>
            <a:xfrm>
              <a:off x="5328196" y="1821290"/>
              <a:ext cx="4968552" cy="60016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Char char="-"/>
                <a:tabLst/>
                <a:defRPr/>
              </a:pPr>
              <a:r>
                <a:rPr lang="ru-RU" sz="1400" b="0" kern="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Comic Sans MS" panose="030F0702030302020204" pitchFamily="66" charset="0"/>
                </a:rPr>
                <a:t>Пользователь дает группам осмысленные названия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Char char="-"/>
                <a:tabLst/>
                <a:defRPr/>
              </a:pPr>
              <a:r>
                <a:rPr lang="ru-RU" sz="1400" b="0" kern="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Comic Sans MS" panose="030F0702030302020204" pitchFamily="66" charset="0"/>
                </a:rPr>
                <a:t>Возможен контроль лимитов по группе</a:t>
              </a:r>
              <a:r>
                <a:rPr kumimoji="0" lang="ru-RU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</a:rPr>
                <a:t>.</a:t>
              </a: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209743" y="1838117"/>
            <a:ext cx="5039700" cy="545575"/>
            <a:chOff x="209743" y="1838117"/>
            <a:chExt cx="5039700" cy="545575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0" name="Полилиния 29"/>
            <p:cNvSpPr/>
            <p:nvPr/>
          </p:nvSpPr>
          <p:spPr>
            <a:xfrm>
              <a:off x="209743" y="1860062"/>
              <a:ext cx="4768657" cy="523630"/>
            </a:xfrm>
            <a:custGeom>
              <a:avLst/>
              <a:gdLst>
                <a:gd name="connsiteX0" fmla="*/ 1853519 w 4768657"/>
                <a:gd name="connsiteY0" fmla="*/ 523630 h 523630"/>
                <a:gd name="connsiteX1" fmla="*/ 1853519 w 4768657"/>
                <a:gd name="connsiteY1" fmla="*/ 523630 h 523630"/>
                <a:gd name="connsiteX2" fmla="*/ 2580349 w 4768657"/>
                <a:gd name="connsiteY2" fmla="*/ 515815 h 523630"/>
                <a:gd name="connsiteX3" fmla="*/ 2791365 w 4768657"/>
                <a:gd name="connsiteY3" fmla="*/ 508000 h 523630"/>
                <a:gd name="connsiteX4" fmla="*/ 3041457 w 4768657"/>
                <a:gd name="connsiteY4" fmla="*/ 500184 h 523630"/>
                <a:gd name="connsiteX5" fmla="*/ 3143057 w 4768657"/>
                <a:gd name="connsiteY5" fmla="*/ 422030 h 523630"/>
                <a:gd name="connsiteX6" fmla="*/ 3166503 w 4768657"/>
                <a:gd name="connsiteY6" fmla="*/ 312615 h 523630"/>
                <a:gd name="connsiteX7" fmla="*/ 3502565 w 4768657"/>
                <a:gd name="connsiteY7" fmla="*/ 320430 h 523630"/>
                <a:gd name="connsiteX8" fmla="*/ 3682319 w 4768657"/>
                <a:gd name="connsiteY8" fmla="*/ 328246 h 523630"/>
                <a:gd name="connsiteX9" fmla="*/ 4221580 w 4768657"/>
                <a:gd name="connsiteY9" fmla="*/ 336061 h 523630"/>
                <a:gd name="connsiteX10" fmla="*/ 4745211 w 4768657"/>
                <a:gd name="connsiteY10" fmla="*/ 328246 h 523630"/>
                <a:gd name="connsiteX11" fmla="*/ 4753026 w 4768657"/>
                <a:gd name="connsiteY11" fmla="*/ 304800 h 523630"/>
                <a:gd name="connsiteX12" fmla="*/ 4768657 w 4768657"/>
                <a:gd name="connsiteY12" fmla="*/ 273538 h 523630"/>
                <a:gd name="connsiteX13" fmla="*/ 4760842 w 4768657"/>
                <a:gd name="connsiteY13" fmla="*/ 46892 h 523630"/>
                <a:gd name="connsiteX14" fmla="*/ 4737395 w 4768657"/>
                <a:gd name="connsiteY14" fmla="*/ 23446 h 523630"/>
                <a:gd name="connsiteX15" fmla="*/ 4690503 w 4768657"/>
                <a:gd name="connsiteY15" fmla="*/ 15630 h 523630"/>
                <a:gd name="connsiteX16" fmla="*/ 4643611 w 4768657"/>
                <a:gd name="connsiteY16" fmla="*/ 0 h 523630"/>
                <a:gd name="connsiteX17" fmla="*/ 2916411 w 4768657"/>
                <a:gd name="connsiteY17" fmla="*/ 7815 h 523630"/>
                <a:gd name="connsiteX18" fmla="*/ 2306811 w 4768657"/>
                <a:gd name="connsiteY18" fmla="*/ 15630 h 523630"/>
                <a:gd name="connsiteX19" fmla="*/ 352965 w 4768657"/>
                <a:gd name="connsiteY19" fmla="*/ 23446 h 523630"/>
                <a:gd name="connsiteX20" fmla="*/ 126319 w 4768657"/>
                <a:gd name="connsiteY20" fmla="*/ 39076 h 523630"/>
                <a:gd name="connsiteX21" fmla="*/ 32534 w 4768657"/>
                <a:gd name="connsiteY21" fmla="*/ 46892 h 523630"/>
                <a:gd name="connsiteX22" fmla="*/ 1272 w 4768657"/>
                <a:gd name="connsiteY22" fmla="*/ 62523 h 523630"/>
                <a:gd name="connsiteX23" fmla="*/ 32534 w 4768657"/>
                <a:gd name="connsiteY23" fmla="*/ 171938 h 523630"/>
                <a:gd name="connsiteX24" fmla="*/ 40349 w 4768657"/>
                <a:gd name="connsiteY24" fmla="*/ 203200 h 523630"/>
                <a:gd name="connsiteX25" fmla="*/ 48165 w 4768657"/>
                <a:gd name="connsiteY25" fmla="*/ 273538 h 523630"/>
                <a:gd name="connsiteX26" fmla="*/ 87242 w 4768657"/>
                <a:gd name="connsiteY26" fmla="*/ 429846 h 523630"/>
                <a:gd name="connsiteX27" fmla="*/ 141949 w 4768657"/>
                <a:gd name="connsiteY27" fmla="*/ 414215 h 523630"/>
                <a:gd name="connsiteX28" fmla="*/ 345149 w 4768657"/>
                <a:gd name="connsiteY28" fmla="*/ 437661 h 523630"/>
                <a:gd name="connsiteX29" fmla="*/ 392042 w 4768657"/>
                <a:gd name="connsiteY29" fmla="*/ 476738 h 523630"/>
                <a:gd name="connsiteX30" fmla="*/ 517088 w 4768657"/>
                <a:gd name="connsiteY30" fmla="*/ 492369 h 523630"/>
                <a:gd name="connsiteX31" fmla="*/ 712472 w 4768657"/>
                <a:gd name="connsiteY31" fmla="*/ 476738 h 523630"/>
                <a:gd name="connsiteX32" fmla="*/ 1353334 w 4768657"/>
                <a:gd name="connsiteY32" fmla="*/ 484553 h 523630"/>
                <a:gd name="connsiteX33" fmla="*/ 1509642 w 4768657"/>
                <a:gd name="connsiteY33" fmla="*/ 492369 h 523630"/>
                <a:gd name="connsiteX34" fmla="*/ 1611242 w 4768657"/>
                <a:gd name="connsiteY34" fmla="*/ 508000 h 523630"/>
                <a:gd name="connsiteX35" fmla="*/ 1853519 w 4768657"/>
                <a:gd name="connsiteY35" fmla="*/ 523630 h 523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768657" h="523630">
                  <a:moveTo>
                    <a:pt x="1853519" y="523630"/>
                  </a:moveTo>
                  <a:lnTo>
                    <a:pt x="1853519" y="523630"/>
                  </a:lnTo>
                  <a:lnTo>
                    <a:pt x="2580349" y="515815"/>
                  </a:lnTo>
                  <a:cubicBezTo>
                    <a:pt x="2650726" y="514642"/>
                    <a:pt x="2721019" y="510385"/>
                    <a:pt x="2791365" y="508000"/>
                  </a:cubicBezTo>
                  <a:lnTo>
                    <a:pt x="3041457" y="500184"/>
                  </a:lnTo>
                  <a:cubicBezTo>
                    <a:pt x="3108334" y="455600"/>
                    <a:pt x="3074086" y="481149"/>
                    <a:pt x="3143057" y="422030"/>
                  </a:cubicBezTo>
                  <a:cubicBezTo>
                    <a:pt x="3162531" y="344134"/>
                    <a:pt x="3155156" y="380697"/>
                    <a:pt x="3166503" y="312615"/>
                  </a:cubicBezTo>
                  <a:lnTo>
                    <a:pt x="3502565" y="320430"/>
                  </a:lnTo>
                  <a:cubicBezTo>
                    <a:pt x="3562512" y="322247"/>
                    <a:pt x="3622359" y="326942"/>
                    <a:pt x="3682319" y="328246"/>
                  </a:cubicBezTo>
                  <a:lnTo>
                    <a:pt x="4221580" y="336061"/>
                  </a:lnTo>
                  <a:cubicBezTo>
                    <a:pt x="4423581" y="344141"/>
                    <a:pt x="4524679" y="353889"/>
                    <a:pt x="4745211" y="328246"/>
                  </a:cubicBezTo>
                  <a:cubicBezTo>
                    <a:pt x="4753394" y="327295"/>
                    <a:pt x="4749781" y="312372"/>
                    <a:pt x="4753026" y="304800"/>
                  </a:cubicBezTo>
                  <a:cubicBezTo>
                    <a:pt x="4757615" y="294091"/>
                    <a:pt x="4763447" y="283959"/>
                    <a:pt x="4768657" y="273538"/>
                  </a:cubicBezTo>
                  <a:cubicBezTo>
                    <a:pt x="4766052" y="197989"/>
                    <a:pt x="4770218" y="121902"/>
                    <a:pt x="4760842" y="46892"/>
                  </a:cubicBezTo>
                  <a:cubicBezTo>
                    <a:pt x="4759471" y="35925"/>
                    <a:pt x="4747495" y="27935"/>
                    <a:pt x="4737395" y="23446"/>
                  </a:cubicBezTo>
                  <a:cubicBezTo>
                    <a:pt x="4722914" y="17010"/>
                    <a:pt x="4705876" y="19473"/>
                    <a:pt x="4690503" y="15630"/>
                  </a:cubicBezTo>
                  <a:cubicBezTo>
                    <a:pt x="4674519" y="11634"/>
                    <a:pt x="4659242" y="5210"/>
                    <a:pt x="4643611" y="0"/>
                  </a:cubicBezTo>
                  <a:lnTo>
                    <a:pt x="2916411" y="7815"/>
                  </a:lnTo>
                  <a:lnTo>
                    <a:pt x="2306811" y="15630"/>
                  </a:lnTo>
                  <a:lnTo>
                    <a:pt x="352965" y="23446"/>
                  </a:lnTo>
                  <a:cubicBezTo>
                    <a:pt x="231736" y="40764"/>
                    <a:pt x="346950" y="26097"/>
                    <a:pt x="126319" y="39076"/>
                  </a:cubicBezTo>
                  <a:cubicBezTo>
                    <a:pt x="95003" y="40918"/>
                    <a:pt x="63796" y="44287"/>
                    <a:pt x="32534" y="46892"/>
                  </a:cubicBezTo>
                  <a:cubicBezTo>
                    <a:pt x="22113" y="52102"/>
                    <a:pt x="3187" y="51031"/>
                    <a:pt x="1272" y="62523"/>
                  </a:cubicBezTo>
                  <a:cubicBezTo>
                    <a:pt x="-5446" y="102832"/>
                    <a:pt x="15825" y="138520"/>
                    <a:pt x="32534" y="171938"/>
                  </a:cubicBezTo>
                  <a:cubicBezTo>
                    <a:pt x="35139" y="182359"/>
                    <a:pt x="38716" y="192584"/>
                    <a:pt x="40349" y="203200"/>
                  </a:cubicBezTo>
                  <a:cubicBezTo>
                    <a:pt x="43936" y="226516"/>
                    <a:pt x="43385" y="250437"/>
                    <a:pt x="48165" y="273538"/>
                  </a:cubicBezTo>
                  <a:cubicBezTo>
                    <a:pt x="59046" y="326130"/>
                    <a:pt x="74216" y="377743"/>
                    <a:pt x="87242" y="429846"/>
                  </a:cubicBezTo>
                  <a:cubicBezTo>
                    <a:pt x="105478" y="424636"/>
                    <a:pt x="123000" y="415005"/>
                    <a:pt x="141949" y="414215"/>
                  </a:cubicBezTo>
                  <a:cubicBezTo>
                    <a:pt x="239064" y="410168"/>
                    <a:pt x="263837" y="419591"/>
                    <a:pt x="345149" y="437661"/>
                  </a:cubicBezTo>
                  <a:cubicBezTo>
                    <a:pt x="356033" y="448545"/>
                    <a:pt x="375720" y="471297"/>
                    <a:pt x="392042" y="476738"/>
                  </a:cubicBezTo>
                  <a:cubicBezTo>
                    <a:pt x="412815" y="483662"/>
                    <a:pt x="508989" y="491559"/>
                    <a:pt x="517088" y="492369"/>
                  </a:cubicBezTo>
                  <a:cubicBezTo>
                    <a:pt x="603931" y="521315"/>
                    <a:pt x="472534" y="481352"/>
                    <a:pt x="712472" y="476738"/>
                  </a:cubicBezTo>
                  <a:lnTo>
                    <a:pt x="1353334" y="484553"/>
                  </a:lnTo>
                  <a:cubicBezTo>
                    <a:pt x="1405437" y="487158"/>
                    <a:pt x="1457640" y="488209"/>
                    <a:pt x="1509642" y="492369"/>
                  </a:cubicBezTo>
                  <a:cubicBezTo>
                    <a:pt x="1617278" y="500980"/>
                    <a:pt x="1459701" y="503790"/>
                    <a:pt x="1611242" y="508000"/>
                  </a:cubicBezTo>
                  <a:cubicBezTo>
                    <a:pt x="1684157" y="510026"/>
                    <a:pt x="1757129" y="508000"/>
                    <a:pt x="1853519" y="52363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4FA0969-D3D0-430D-B8BA-180A2D2391AE}"/>
                </a:ext>
              </a:extLst>
            </p:cNvPr>
            <p:cNvSpPr txBox="1"/>
            <p:nvPr/>
          </p:nvSpPr>
          <p:spPr>
            <a:xfrm>
              <a:off x="280891" y="1838117"/>
              <a:ext cx="4968552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Char char="-"/>
                <a:tabLst/>
                <a:defRPr/>
              </a:pPr>
              <a:r>
                <a:rPr lang="ru-RU" sz="1400" b="0" kern="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Comic Sans MS" panose="030F0702030302020204" pitchFamily="66" charset="0"/>
                </a:rPr>
                <a:t>Настройки периодические. Их можно поменять в следующем учетном периоде</a:t>
              </a:r>
              <a:endPara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6642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528">
        <p15:prstTrans prst="pageCurlDouble"/>
      </p:transition>
    </mc:Choice>
    <mc:Fallback xmlns="">
      <p:transition spd="slow" advTm="5052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707F0A4-BA1C-90C4-D3D9-4407B845F38B}"/>
              </a:ext>
            </a:extLst>
          </p:cNvPr>
          <p:cNvSpPr txBox="1">
            <a:spLocks/>
          </p:cNvSpPr>
          <p:nvPr/>
        </p:nvSpPr>
        <p:spPr>
          <a:xfrm>
            <a:off x="3084357" y="143743"/>
            <a:ext cx="5328592" cy="623292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altLang="ru-RU" sz="2000" dirty="0">
                <a:cs typeface="Arial" panose="020B0604020202020204" pitchFamily="34" charset="0"/>
              </a:rPr>
              <a:t>Установка лимитов по данным бюджетирования. Просто, гибко и логично!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F827A429-05B3-5625-ED2A-686D9D7144AA}"/>
              </a:ext>
            </a:extLst>
          </p:cNvPr>
          <p:cNvSpPr/>
          <p:nvPr/>
        </p:nvSpPr>
        <p:spPr>
          <a:xfrm>
            <a:off x="3084356" y="87050"/>
            <a:ext cx="5328592" cy="5669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DB1346D1-6374-0AB6-7149-0618C2FEA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914" y="39441"/>
            <a:ext cx="159058" cy="15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лилиния: фигура 7">
            <a:extLst>
              <a:ext uri="{FF2B5EF4-FFF2-40B4-BE49-F238E27FC236}">
                <a16:creationId xmlns:a16="http://schemas.microsoft.com/office/drawing/2014/main" id="{0C0CA2BA-5645-3B53-4C9B-7EBE16BE5492}"/>
              </a:ext>
            </a:extLst>
          </p:cNvPr>
          <p:cNvSpPr/>
          <p:nvPr/>
        </p:nvSpPr>
        <p:spPr bwMode="auto">
          <a:xfrm>
            <a:off x="1007716" y="886420"/>
            <a:ext cx="5508000" cy="864000"/>
          </a:xfrm>
          <a:custGeom>
            <a:avLst/>
            <a:gdLst>
              <a:gd name="connsiteX0" fmla="*/ 3268178 w 5941406"/>
              <a:gd name="connsiteY0" fmla="*/ 7951 h 1057523"/>
              <a:gd name="connsiteX1" fmla="*/ 3268178 w 5941406"/>
              <a:gd name="connsiteY1" fmla="*/ 7951 h 1057523"/>
              <a:gd name="connsiteX2" fmla="*/ 2234509 w 5941406"/>
              <a:gd name="connsiteY2" fmla="*/ 15902 h 1057523"/>
              <a:gd name="connsiteX3" fmla="*/ 2019824 w 5941406"/>
              <a:gd name="connsiteY3" fmla="*/ 31805 h 1057523"/>
              <a:gd name="connsiteX4" fmla="*/ 1526843 w 5941406"/>
              <a:gd name="connsiteY4" fmla="*/ 23853 h 1057523"/>
              <a:gd name="connsiteX5" fmla="*/ 1439378 w 5941406"/>
              <a:gd name="connsiteY5" fmla="*/ 0 h 1057523"/>
              <a:gd name="connsiteX6" fmla="*/ 843031 w 5941406"/>
              <a:gd name="connsiteY6" fmla="*/ 7951 h 1057523"/>
              <a:gd name="connsiteX7" fmla="*/ 699907 w 5941406"/>
              <a:gd name="connsiteY7" fmla="*/ 15902 h 1057523"/>
              <a:gd name="connsiteX8" fmla="*/ 485222 w 5941406"/>
              <a:gd name="connsiteY8" fmla="*/ 31805 h 1057523"/>
              <a:gd name="connsiteX9" fmla="*/ 294391 w 5941406"/>
              <a:gd name="connsiteY9" fmla="*/ 39756 h 1057523"/>
              <a:gd name="connsiteX10" fmla="*/ 55851 w 5941406"/>
              <a:gd name="connsiteY10" fmla="*/ 55659 h 1057523"/>
              <a:gd name="connsiteX11" fmla="*/ 192 w 5941406"/>
              <a:gd name="connsiteY11" fmla="*/ 79513 h 1057523"/>
              <a:gd name="connsiteX12" fmla="*/ 87657 w 5941406"/>
              <a:gd name="connsiteY12" fmla="*/ 198782 h 1057523"/>
              <a:gd name="connsiteX13" fmla="*/ 79705 w 5941406"/>
              <a:gd name="connsiteY13" fmla="*/ 302149 h 1057523"/>
              <a:gd name="connsiteX14" fmla="*/ 71754 w 5941406"/>
              <a:gd name="connsiteY14" fmla="*/ 341906 h 1057523"/>
              <a:gd name="connsiteX15" fmla="*/ 95608 w 5941406"/>
              <a:gd name="connsiteY15" fmla="*/ 779227 h 1057523"/>
              <a:gd name="connsiteX16" fmla="*/ 119462 w 5941406"/>
              <a:gd name="connsiteY16" fmla="*/ 842838 h 1057523"/>
              <a:gd name="connsiteX17" fmla="*/ 103559 w 5941406"/>
              <a:gd name="connsiteY17" fmla="*/ 946205 h 1057523"/>
              <a:gd name="connsiteX18" fmla="*/ 111511 w 5941406"/>
              <a:gd name="connsiteY18" fmla="*/ 970059 h 1057523"/>
              <a:gd name="connsiteX19" fmla="*/ 191024 w 5941406"/>
              <a:gd name="connsiteY19" fmla="*/ 985961 h 1057523"/>
              <a:gd name="connsiteX20" fmla="*/ 620394 w 5941406"/>
              <a:gd name="connsiteY20" fmla="*/ 993913 h 1057523"/>
              <a:gd name="connsiteX21" fmla="*/ 795323 w 5941406"/>
              <a:gd name="connsiteY21" fmla="*/ 1001864 h 1057523"/>
              <a:gd name="connsiteX22" fmla="*/ 866884 w 5941406"/>
              <a:gd name="connsiteY22" fmla="*/ 1009815 h 1057523"/>
              <a:gd name="connsiteX23" fmla="*/ 1375768 w 5941406"/>
              <a:gd name="connsiteY23" fmla="*/ 1025718 h 1057523"/>
              <a:gd name="connsiteX24" fmla="*/ 1828992 w 5941406"/>
              <a:gd name="connsiteY24" fmla="*/ 1041620 h 1057523"/>
              <a:gd name="connsiteX25" fmla="*/ 4580144 w 5941406"/>
              <a:gd name="connsiteY25" fmla="*/ 1057523 h 1057523"/>
              <a:gd name="connsiteX26" fmla="*/ 4969757 w 5941406"/>
              <a:gd name="connsiteY26" fmla="*/ 1049572 h 1057523"/>
              <a:gd name="connsiteX27" fmla="*/ 5033368 w 5941406"/>
              <a:gd name="connsiteY27" fmla="*/ 1025718 h 1057523"/>
              <a:gd name="connsiteX28" fmla="*/ 5303712 w 5941406"/>
              <a:gd name="connsiteY28" fmla="*/ 1017767 h 1057523"/>
              <a:gd name="connsiteX29" fmla="*/ 5391177 w 5941406"/>
              <a:gd name="connsiteY29" fmla="*/ 1009815 h 1057523"/>
              <a:gd name="connsiteX30" fmla="*/ 5502495 w 5941406"/>
              <a:gd name="connsiteY30" fmla="*/ 985961 h 1057523"/>
              <a:gd name="connsiteX31" fmla="*/ 5844401 w 5941406"/>
              <a:gd name="connsiteY31" fmla="*/ 970059 h 1057523"/>
              <a:gd name="connsiteX32" fmla="*/ 5939817 w 5941406"/>
              <a:gd name="connsiteY32" fmla="*/ 930302 h 1057523"/>
              <a:gd name="connsiteX33" fmla="*/ 5868255 w 5941406"/>
              <a:gd name="connsiteY33" fmla="*/ 787179 h 1057523"/>
              <a:gd name="connsiteX34" fmla="*/ 5804644 w 5941406"/>
              <a:gd name="connsiteY34" fmla="*/ 477078 h 1057523"/>
              <a:gd name="connsiteX35" fmla="*/ 5796693 w 5941406"/>
              <a:gd name="connsiteY35" fmla="*/ 413467 h 1057523"/>
              <a:gd name="connsiteX36" fmla="*/ 5780791 w 5941406"/>
              <a:gd name="connsiteY36" fmla="*/ 357808 h 1057523"/>
              <a:gd name="connsiteX37" fmla="*/ 5430933 w 5941406"/>
              <a:gd name="connsiteY37" fmla="*/ 286247 h 1057523"/>
              <a:gd name="connsiteX38" fmla="*/ 3347691 w 5941406"/>
              <a:gd name="connsiteY38" fmla="*/ 222636 h 1057523"/>
              <a:gd name="connsiteX39" fmla="*/ 3268178 w 5941406"/>
              <a:gd name="connsiteY39" fmla="*/ 7951 h 1057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941406" h="1057523">
                <a:moveTo>
                  <a:pt x="3268178" y="7951"/>
                </a:moveTo>
                <a:lnTo>
                  <a:pt x="3268178" y="7951"/>
                </a:lnTo>
                <a:lnTo>
                  <a:pt x="2234509" y="15902"/>
                </a:lnTo>
                <a:cubicBezTo>
                  <a:pt x="2107075" y="17601"/>
                  <a:pt x="2110259" y="18885"/>
                  <a:pt x="2019824" y="31805"/>
                </a:cubicBezTo>
                <a:cubicBezTo>
                  <a:pt x="1855497" y="29154"/>
                  <a:pt x="1690945" y="32845"/>
                  <a:pt x="1526843" y="23853"/>
                </a:cubicBezTo>
                <a:cubicBezTo>
                  <a:pt x="1496669" y="22200"/>
                  <a:pt x="1469590" y="703"/>
                  <a:pt x="1439378" y="0"/>
                </a:cubicBezTo>
                <a:lnTo>
                  <a:pt x="843031" y="7951"/>
                </a:lnTo>
                <a:lnTo>
                  <a:pt x="699907" y="15902"/>
                </a:lnTo>
                <a:lnTo>
                  <a:pt x="485222" y="31805"/>
                </a:lnTo>
                <a:cubicBezTo>
                  <a:pt x="421666" y="35544"/>
                  <a:pt x="357958" y="36224"/>
                  <a:pt x="294391" y="39756"/>
                </a:cubicBezTo>
                <a:cubicBezTo>
                  <a:pt x="214824" y="44176"/>
                  <a:pt x="135364" y="50358"/>
                  <a:pt x="55851" y="55659"/>
                </a:cubicBezTo>
                <a:cubicBezTo>
                  <a:pt x="37298" y="63610"/>
                  <a:pt x="1630" y="59379"/>
                  <a:pt x="192" y="79513"/>
                </a:cubicBezTo>
                <a:cubicBezTo>
                  <a:pt x="-3706" y="134090"/>
                  <a:pt x="52493" y="170651"/>
                  <a:pt x="87657" y="198782"/>
                </a:cubicBezTo>
                <a:cubicBezTo>
                  <a:pt x="85006" y="233238"/>
                  <a:pt x="83521" y="267803"/>
                  <a:pt x="79705" y="302149"/>
                </a:cubicBezTo>
                <a:cubicBezTo>
                  <a:pt x="78213" y="315581"/>
                  <a:pt x="71304" y="328399"/>
                  <a:pt x="71754" y="341906"/>
                </a:cubicBezTo>
                <a:cubicBezTo>
                  <a:pt x="76618" y="487815"/>
                  <a:pt x="60202" y="637595"/>
                  <a:pt x="95608" y="779227"/>
                </a:cubicBezTo>
                <a:cubicBezTo>
                  <a:pt x="106434" y="822532"/>
                  <a:pt x="98672" y="801259"/>
                  <a:pt x="119462" y="842838"/>
                </a:cubicBezTo>
                <a:cubicBezTo>
                  <a:pt x="114161" y="877294"/>
                  <a:pt x="105733" y="911412"/>
                  <a:pt x="103559" y="946205"/>
                </a:cubicBezTo>
                <a:cubicBezTo>
                  <a:pt x="103036" y="954570"/>
                  <a:pt x="103881" y="966591"/>
                  <a:pt x="111511" y="970059"/>
                </a:cubicBezTo>
                <a:cubicBezTo>
                  <a:pt x="136118" y="981244"/>
                  <a:pt x="164024" y="984695"/>
                  <a:pt x="191024" y="985961"/>
                </a:cubicBezTo>
                <a:cubicBezTo>
                  <a:pt x="334015" y="992664"/>
                  <a:pt x="477271" y="991262"/>
                  <a:pt x="620394" y="993913"/>
                </a:cubicBezTo>
                <a:lnTo>
                  <a:pt x="795323" y="1001864"/>
                </a:lnTo>
                <a:cubicBezTo>
                  <a:pt x="819274" y="1003409"/>
                  <a:pt x="842904" y="1008830"/>
                  <a:pt x="866884" y="1009815"/>
                </a:cubicBezTo>
                <a:lnTo>
                  <a:pt x="1375768" y="1025718"/>
                </a:lnTo>
                <a:cubicBezTo>
                  <a:pt x="1526853" y="1030713"/>
                  <a:pt x="1677827" y="1040746"/>
                  <a:pt x="1828992" y="1041620"/>
                </a:cubicBezTo>
                <a:lnTo>
                  <a:pt x="4580144" y="1057523"/>
                </a:lnTo>
                <a:cubicBezTo>
                  <a:pt x="4710015" y="1054873"/>
                  <a:pt x="4840178" y="1058665"/>
                  <a:pt x="4969757" y="1049572"/>
                </a:cubicBezTo>
                <a:cubicBezTo>
                  <a:pt x="4992347" y="1047987"/>
                  <a:pt x="5010824" y="1027865"/>
                  <a:pt x="5033368" y="1025718"/>
                </a:cubicBezTo>
                <a:cubicBezTo>
                  <a:pt x="5123116" y="1017171"/>
                  <a:pt x="5213597" y="1020417"/>
                  <a:pt x="5303712" y="1017767"/>
                </a:cubicBezTo>
                <a:cubicBezTo>
                  <a:pt x="5332867" y="1015116"/>
                  <a:pt x="5362269" y="1014440"/>
                  <a:pt x="5391177" y="1009815"/>
                </a:cubicBezTo>
                <a:cubicBezTo>
                  <a:pt x="5428649" y="1003819"/>
                  <a:pt x="5464692" y="989277"/>
                  <a:pt x="5502495" y="985961"/>
                </a:cubicBezTo>
                <a:cubicBezTo>
                  <a:pt x="5616150" y="975991"/>
                  <a:pt x="5844401" y="970059"/>
                  <a:pt x="5844401" y="970059"/>
                </a:cubicBezTo>
                <a:cubicBezTo>
                  <a:pt x="5876206" y="956807"/>
                  <a:pt x="5929441" y="963158"/>
                  <a:pt x="5939817" y="930302"/>
                </a:cubicBezTo>
                <a:cubicBezTo>
                  <a:pt x="5951579" y="893056"/>
                  <a:pt x="5895096" y="822966"/>
                  <a:pt x="5868255" y="787179"/>
                </a:cubicBezTo>
                <a:cubicBezTo>
                  <a:pt x="5818067" y="502778"/>
                  <a:pt x="5854533" y="601796"/>
                  <a:pt x="5804644" y="477078"/>
                </a:cubicBezTo>
                <a:cubicBezTo>
                  <a:pt x="5801994" y="455874"/>
                  <a:pt x="5800884" y="434421"/>
                  <a:pt x="5796693" y="413467"/>
                </a:cubicBezTo>
                <a:cubicBezTo>
                  <a:pt x="5792909" y="394546"/>
                  <a:pt x="5785868" y="376423"/>
                  <a:pt x="5780791" y="357808"/>
                </a:cubicBezTo>
                <a:cubicBezTo>
                  <a:pt x="5742404" y="217056"/>
                  <a:pt x="5811044" y="302448"/>
                  <a:pt x="5430933" y="286247"/>
                </a:cubicBezTo>
                <a:cubicBezTo>
                  <a:pt x="4736826" y="256662"/>
                  <a:pt x="4042105" y="243840"/>
                  <a:pt x="3347691" y="222636"/>
                </a:cubicBezTo>
                <a:cubicBezTo>
                  <a:pt x="3322548" y="4731"/>
                  <a:pt x="3372887" y="64954"/>
                  <a:pt x="3268178" y="7951"/>
                </a:cubicBezTo>
                <a:close/>
              </a:path>
            </a:pathLst>
          </a:custGeom>
          <a:solidFill>
            <a:srgbClr val="808080">
              <a:lumMod val="20000"/>
              <a:lumOff val="80000"/>
              <a:alpha val="75000"/>
            </a:srgbClr>
          </a:solidFill>
          <a:ln>
            <a:noFill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81000" marR="0" lvl="0" indent="-381000" defTabSz="914400" eaLnBrk="1" fontAlgn="auto" latinLnBrk="0" hangingPunct="1">
              <a:lnSpc>
                <a:spcPct val="85000"/>
              </a:lnSpc>
              <a:spcBef>
                <a:spcPct val="50000"/>
              </a:spcBef>
              <a:spcAft>
                <a:spcPts val="0"/>
              </a:spcAft>
              <a:buClrTx/>
              <a:buSzPct val="120000"/>
              <a:buFontTx/>
              <a:buBlip>
                <a:blip r:embed="rId3"/>
              </a:buBlip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743AFCD8-9C98-3B58-BC00-E9669E5B380B}"/>
              </a:ext>
            </a:extLst>
          </p:cNvPr>
          <p:cNvGrpSpPr/>
          <p:nvPr/>
        </p:nvGrpSpPr>
        <p:grpSpPr>
          <a:xfrm>
            <a:off x="1077934" y="1799927"/>
            <a:ext cx="9366205" cy="4608512"/>
            <a:chOff x="1008509" y="1367879"/>
            <a:chExt cx="9366205" cy="4608512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2478" y="1367879"/>
              <a:ext cx="9332236" cy="4608512"/>
            </a:xfrm>
            <a:prstGeom prst="rect">
              <a:avLst/>
            </a:prstGeom>
          </p:spPr>
        </p:pic>
        <p:grpSp>
          <p:nvGrpSpPr>
            <p:cNvPr id="10" name="Группа 9"/>
            <p:cNvGrpSpPr/>
            <p:nvPr/>
          </p:nvGrpSpPr>
          <p:grpSpPr>
            <a:xfrm>
              <a:off x="6708732" y="3387001"/>
              <a:ext cx="2820400" cy="2118357"/>
              <a:chOff x="5508104" y="3069754"/>
              <a:chExt cx="2706367" cy="1899327"/>
            </a:xfrm>
          </p:grpSpPr>
          <p:sp>
            <p:nvSpPr>
              <p:cNvPr id="13" name="Прямоугольник 12"/>
              <p:cNvSpPr/>
              <p:nvPr/>
            </p:nvSpPr>
            <p:spPr>
              <a:xfrm>
                <a:off x="5508104" y="3069754"/>
                <a:ext cx="1656184" cy="264855"/>
              </a:xfrm>
              <a:prstGeom prst="rect">
                <a:avLst/>
              </a:prstGeom>
              <a:noFill/>
              <a:ln w="28575" cap="flat" cmpd="sng" algn="ctr">
                <a:solidFill>
                  <a:srgbClr val="FC6E5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utura PT Demi"/>
                  <a:ea typeface="+mn-ea"/>
                  <a:cs typeface="+mn-cs"/>
                </a:endParaRPr>
              </a:p>
            </p:txBody>
          </p:sp>
          <p:pic>
            <p:nvPicPr>
              <p:cNvPr id="14" name="Рисунок 1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93685" y="3350160"/>
                <a:ext cx="2520786" cy="1618921"/>
              </a:xfrm>
              <a:prstGeom prst="rect">
                <a:avLst/>
              </a:prstGeom>
              <a:effectLst>
                <a:outerShdw blurRad="127000" dist="50800" dir="5400000" algn="ctr" rotWithShape="0">
                  <a:srgbClr val="000000">
                    <a:alpha val="43137"/>
                  </a:srgbClr>
                </a:outerShdw>
              </a:effectLst>
            </p:spPr>
          </p:pic>
        </p:grp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08509" y="1619472"/>
              <a:ext cx="9336461" cy="294058"/>
            </a:xfrm>
            <a:prstGeom prst="rect">
              <a:avLst/>
            </a:prstGeom>
          </p:spPr>
        </p:pic>
        <p:sp>
          <p:nvSpPr>
            <p:cNvPr id="12" name="Овал 11"/>
            <p:cNvSpPr/>
            <p:nvPr/>
          </p:nvSpPr>
          <p:spPr>
            <a:xfrm>
              <a:off x="8262687" y="4761398"/>
              <a:ext cx="395288" cy="404812"/>
            </a:xfrm>
            <a:prstGeom prst="ellipse">
              <a:avLst/>
            </a:prstGeom>
            <a:solidFill>
              <a:srgbClr val="FC6E5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6E0FE74-909B-A67D-EC0F-CED71952E642}"/>
              </a:ext>
            </a:extLst>
          </p:cNvPr>
          <p:cNvSpPr txBox="1"/>
          <p:nvPr/>
        </p:nvSpPr>
        <p:spPr>
          <a:xfrm>
            <a:off x="1118519" y="842083"/>
            <a:ext cx="537679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b="0" dirty="0">
                <a:solidFill>
                  <a:srgbClr val="000000"/>
                </a:solidFill>
                <a:latin typeface="Comic Sans MS" panose="030F0702030302020204" pitchFamily="66" charset="0"/>
              </a:rPr>
              <a:t>Лимиты можно устанавливать: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ru-RU" sz="1400" b="0" dirty="0">
                <a:solidFill>
                  <a:srgbClr val="000000"/>
                </a:solidFill>
                <a:latin typeface="Comic Sans MS" panose="030F0702030302020204" pitchFamily="66" charset="0"/>
              </a:rPr>
              <a:t>по любым сценариям, по неутвержденным данным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ru-RU" sz="1400" b="0" dirty="0">
                <a:solidFill>
                  <a:srgbClr val="0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можно заблокировать период (запретить корректировки)</a:t>
            </a:r>
          </a:p>
        </p:txBody>
      </p:sp>
    </p:spTree>
    <p:extLst>
      <p:ext uri="{BB962C8B-B14F-4D97-AF65-F5344CB8AC3E}">
        <p14:creationId xmlns:p14="http://schemas.microsoft.com/office/powerpoint/2010/main" val="2402188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61337">
        <p15:prstTrans prst="pageCurlDouble"/>
      </p:transition>
    </mc:Choice>
    <mc:Fallback xmlns="">
      <p:transition spd="slow" advTm="6133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707F0A4-BA1C-90C4-D3D9-4407B845F38B}"/>
              </a:ext>
            </a:extLst>
          </p:cNvPr>
          <p:cNvSpPr txBox="1">
            <a:spLocks/>
          </p:cNvSpPr>
          <p:nvPr/>
        </p:nvSpPr>
        <p:spPr>
          <a:xfrm>
            <a:off x="3084357" y="143743"/>
            <a:ext cx="5328592" cy="623292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altLang="ru-RU" sz="2000" dirty="0">
                <a:cs typeface="Arial" panose="020B0604020202020204" pitchFamily="34" charset="0"/>
              </a:rPr>
              <a:t>Анализ использования лимитов.</a:t>
            </a:r>
            <a:br>
              <a:rPr lang="ru-RU" altLang="ru-RU" sz="2000" dirty="0">
                <a:cs typeface="Arial" panose="020B0604020202020204" pitchFamily="34" charset="0"/>
              </a:rPr>
            </a:br>
            <a:r>
              <a:rPr lang="ru-RU" altLang="ru-RU" sz="2000" dirty="0">
                <a:cs typeface="Arial" panose="020B0604020202020204" pitchFamily="34" charset="0"/>
              </a:rPr>
              <a:t>Один отчет – разная периодичность статей!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F827A429-05B3-5625-ED2A-686D9D7144AA}"/>
              </a:ext>
            </a:extLst>
          </p:cNvPr>
          <p:cNvSpPr/>
          <p:nvPr/>
        </p:nvSpPr>
        <p:spPr>
          <a:xfrm>
            <a:off x="3084356" y="87050"/>
            <a:ext cx="5328592" cy="5669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DB1346D1-6374-0AB6-7149-0618C2FEA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914" y="39441"/>
            <a:ext cx="159058" cy="15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Группа 15"/>
          <p:cNvGrpSpPr/>
          <p:nvPr/>
        </p:nvGrpSpPr>
        <p:grpSpPr>
          <a:xfrm>
            <a:off x="353244" y="1295871"/>
            <a:ext cx="10800000" cy="5031238"/>
            <a:chOff x="353244" y="1295871"/>
            <a:chExt cx="10800000" cy="5031238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353244" y="1295871"/>
              <a:ext cx="10800000" cy="5031238"/>
              <a:chOff x="353244" y="1295871"/>
              <a:chExt cx="10800000" cy="5031238"/>
            </a:xfrm>
          </p:grpSpPr>
          <p:pic>
            <p:nvPicPr>
              <p:cNvPr id="11" name="Рисунок 10">
                <a:extLst>
                  <a:ext uri="{FF2B5EF4-FFF2-40B4-BE49-F238E27FC236}">
                    <a16:creationId xmlns:a16="http://schemas.microsoft.com/office/drawing/2014/main" id="{F2DECA39-C917-CDB1-DB12-69172600A1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3244" y="1295871"/>
                <a:ext cx="10800000" cy="5031238"/>
              </a:xfrm>
              <a:prstGeom prst="rect">
                <a:avLst/>
              </a:prstGeom>
            </p:spPr>
          </p:pic>
          <p:pic>
            <p:nvPicPr>
              <p:cNvPr id="10" name="Рисунок 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72938" y="1389887"/>
                <a:ext cx="246242" cy="136800"/>
              </a:xfrm>
              <a:prstGeom prst="rect">
                <a:avLst/>
              </a:prstGeom>
            </p:spPr>
          </p:pic>
        </p:grpSp>
        <p:sp>
          <p:nvSpPr>
            <p:cNvPr id="12" name="Полилиния 5">
              <a:extLst>
                <a:ext uri="{FF2B5EF4-FFF2-40B4-BE49-F238E27FC236}">
                  <a16:creationId xmlns:a16="http://schemas.microsoft.com/office/drawing/2014/main" id="{00E174F8-C98B-8239-E673-6D7854317729}"/>
                </a:ext>
              </a:extLst>
            </p:cNvPr>
            <p:cNvSpPr/>
            <p:nvPr/>
          </p:nvSpPr>
          <p:spPr>
            <a:xfrm>
              <a:off x="791692" y="3921799"/>
              <a:ext cx="1800200" cy="2375992"/>
            </a:xfrm>
            <a:custGeom>
              <a:avLst/>
              <a:gdLst>
                <a:gd name="connsiteX0" fmla="*/ 914400 w 2358736"/>
                <a:gd name="connsiteY0" fmla="*/ 125495 h 2868695"/>
                <a:gd name="connsiteX1" fmla="*/ 696191 w 2358736"/>
                <a:gd name="connsiteY1" fmla="*/ 104713 h 2868695"/>
                <a:gd name="connsiteX2" fmla="*/ 644236 w 2358736"/>
                <a:gd name="connsiteY2" fmla="*/ 83931 h 2868695"/>
                <a:gd name="connsiteX3" fmla="*/ 426027 w 2358736"/>
                <a:gd name="connsiteY3" fmla="*/ 104713 h 2868695"/>
                <a:gd name="connsiteX4" fmla="*/ 394855 w 2358736"/>
                <a:gd name="connsiteY4" fmla="*/ 125495 h 2868695"/>
                <a:gd name="connsiteX5" fmla="*/ 311727 w 2358736"/>
                <a:gd name="connsiteY5" fmla="*/ 208622 h 2868695"/>
                <a:gd name="connsiteX6" fmla="*/ 259773 w 2358736"/>
                <a:gd name="connsiteY6" fmla="*/ 250186 h 2868695"/>
                <a:gd name="connsiteX7" fmla="*/ 228600 w 2358736"/>
                <a:gd name="connsiteY7" fmla="*/ 291750 h 2868695"/>
                <a:gd name="connsiteX8" fmla="*/ 187036 w 2358736"/>
                <a:gd name="connsiteY8" fmla="*/ 333313 h 2868695"/>
                <a:gd name="connsiteX9" fmla="*/ 155864 w 2358736"/>
                <a:gd name="connsiteY9" fmla="*/ 395659 h 2868695"/>
                <a:gd name="connsiteX10" fmla="*/ 135082 w 2358736"/>
                <a:gd name="connsiteY10" fmla="*/ 426831 h 2868695"/>
                <a:gd name="connsiteX11" fmla="*/ 124691 w 2358736"/>
                <a:gd name="connsiteY11" fmla="*/ 478786 h 2868695"/>
                <a:gd name="connsiteX12" fmla="*/ 93518 w 2358736"/>
                <a:gd name="connsiteY12" fmla="*/ 561913 h 2868695"/>
                <a:gd name="connsiteX13" fmla="*/ 83127 w 2358736"/>
                <a:gd name="connsiteY13" fmla="*/ 634650 h 2868695"/>
                <a:gd name="connsiteX14" fmla="*/ 41564 w 2358736"/>
                <a:gd name="connsiteY14" fmla="*/ 759340 h 2868695"/>
                <a:gd name="connsiteX15" fmla="*/ 31173 w 2358736"/>
                <a:gd name="connsiteY15" fmla="*/ 873640 h 2868695"/>
                <a:gd name="connsiteX16" fmla="*/ 0 w 2358736"/>
                <a:gd name="connsiteY16" fmla="*/ 1071068 h 2868695"/>
                <a:gd name="connsiteX17" fmla="*/ 10391 w 2358736"/>
                <a:gd name="connsiteY17" fmla="*/ 1694522 h 2868695"/>
                <a:gd name="connsiteX18" fmla="*/ 31173 w 2358736"/>
                <a:gd name="connsiteY18" fmla="*/ 1756868 h 2868695"/>
                <a:gd name="connsiteX19" fmla="*/ 51955 w 2358736"/>
                <a:gd name="connsiteY19" fmla="*/ 1860777 h 2868695"/>
                <a:gd name="connsiteX20" fmla="*/ 62345 w 2358736"/>
                <a:gd name="connsiteY20" fmla="*/ 1923122 h 2868695"/>
                <a:gd name="connsiteX21" fmla="*/ 72736 w 2358736"/>
                <a:gd name="connsiteY21" fmla="*/ 1964686 h 2868695"/>
                <a:gd name="connsiteX22" fmla="*/ 83127 w 2358736"/>
                <a:gd name="connsiteY22" fmla="*/ 2027031 h 2868695"/>
                <a:gd name="connsiteX23" fmla="*/ 114300 w 2358736"/>
                <a:gd name="connsiteY23" fmla="*/ 2078986 h 2868695"/>
                <a:gd name="connsiteX24" fmla="*/ 166255 w 2358736"/>
                <a:gd name="connsiteY24" fmla="*/ 2214068 h 2868695"/>
                <a:gd name="connsiteX25" fmla="*/ 176645 w 2358736"/>
                <a:gd name="connsiteY25" fmla="*/ 2276413 h 2868695"/>
                <a:gd name="connsiteX26" fmla="*/ 218209 w 2358736"/>
                <a:gd name="connsiteY26" fmla="*/ 2338759 h 2868695"/>
                <a:gd name="connsiteX27" fmla="*/ 228600 w 2358736"/>
                <a:gd name="connsiteY27" fmla="*/ 2369931 h 2868695"/>
                <a:gd name="connsiteX28" fmla="*/ 290945 w 2358736"/>
                <a:gd name="connsiteY28" fmla="*/ 2442668 h 2868695"/>
                <a:gd name="connsiteX29" fmla="*/ 353291 w 2358736"/>
                <a:gd name="connsiteY29" fmla="*/ 2515404 h 2868695"/>
                <a:gd name="connsiteX30" fmla="*/ 415636 w 2358736"/>
                <a:gd name="connsiteY30" fmla="*/ 2556968 h 2868695"/>
                <a:gd name="connsiteX31" fmla="*/ 477982 w 2358736"/>
                <a:gd name="connsiteY31" fmla="*/ 2619313 h 2868695"/>
                <a:gd name="connsiteX32" fmla="*/ 623455 w 2358736"/>
                <a:gd name="connsiteY32" fmla="*/ 2692050 h 2868695"/>
                <a:gd name="connsiteX33" fmla="*/ 706582 w 2358736"/>
                <a:gd name="connsiteY33" fmla="*/ 2733613 h 2868695"/>
                <a:gd name="connsiteX34" fmla="*/ 768927 w 2358736"/>
                <a:gd name="connsiteY34" fmla="*/ 2754395 h 2868695"/>
                <a:gd name="connsiteX35" fmla="*/ 893618 w 2358736"/>
                <a:gd name="connsiteY35" fmla="*/ 2816740 h 2868695"/>
                <a:gd name="connsiteX36" fmla="*/ 945573 w 2358736"/>
                <a:gd name="connsiteY36" fmla="*/ 2837522 h 2868695"/>
                <a:gd name="connsiteX37" fmla="*/ 1028700 w 2358736"/>
                <a:gd name="connsiteY37" fmla="*/ 2847913 h 2868695"/>
                <a:gd name="connsiteX38" fmla="*/ 1091045 w 2358736"/>
                <a:gd name="connsiteY38" fmla="*/ 2868695 h 2868695"/>
                <a:gd name="connsiteX39" fmla="*/ 1558636 w 2358736"/>
                <a:gd name="connsiteY39" fmla="*/ 2847913 h 2868695"/>
                <a:gd name="connsiteX40" fmla="*/ 1610591 w 2358736"/>
                <a:gd name="connsiteY40" fmla="*/ 2806350 h 2868695"/>
                <a:gd name="connsiteX41" fmla="*/ 1662545 w 2358736"/>
                <a:gd name="connsiteY41" fmla="*/ 2785568 h 2868695"/>
                <a:gd name="connsiteX42" fmla="*/ 1714500 w 2358736"/>
                <a:gd name="connsiteY42" fmla="*/ 2754395 h 2868695"/>
                <a:gd name="connsiteX43" fmla="*/ 1745673 w 2358736"/>
                <a:gd name="connsiteY43" fmla="*/ 2733613 h 2868695"/>
                <a:gd name="connsiteX44" fmla="*/ 1808018 w 2358736"/>
                <a:gd name="connsiteY44" fmla="*/ 2681659 h 2868695"/>
                <a:gd name="connsiteX45" fmla="*/ 1891145 w 2358736"/>
                <a:gd name="connsiteY45" fmla="*/ 2640095 h 2868695"/>
                <a:gd name="connsiteX46" fmla="*/ 1995055 w 2358736"/>
                <a:gd name="connsiteY46" fmla="*/ 2536186 h 2868695"/>
                <a:gd name="connsiteX47" fmla="*/ 2026227 w 2358736"/>
                <a:gd name="connsiteY47" fmla="*/ 2484231 h 2868695"/>
                <a:gd name="connsiteX48" fmla="*/ 2057400 w 2358736"/>
                <a:gd name="connsiteY48" fmla="*/ 2442668 h 2868695"/>
                <a:gd name="connsiteX49" fmla="*/ 2078182 w 2358736"/>
                <a:gd name="connsiteY49" fmla="*/ 2401104 h 2868695"/>
                <a:gd name="connsiteX50" fmla="*/ 2140527 w 2358736"/>
                <a:gd name="connsiteY50" fmla="*/ 2266022 h 2868695"/>
                <a:gd name="connsiteX51" fmla="*/ 2161309 w 2358736"/>
                <a:gd name="connsiteY51" fmla="*/ 2099768 h 2868695"/>
                <a:gd name="connsiteX52" fmla="*/ 2182091 w 2358736"/>
                <a:gd name="connsiteY52" fmla="*/ 2037422 h 2868695"/>
                <a:gd name="connsiteX53" fmla="*/ 2202873 w 2358736"/>
                <a:gd name="connsiteY53" fmla="*/ 1964686 h 2868695"/>
                <a:gd name="connsiteX54" fmla="*/ 2223655 w 2358736"/>
                <a:gd name="connsiteY54" fmla="*/ 1912731 h 2868695"/>
                <a:gd name="connsiteX55" fmla="*/ 2244436 w 2358736"/>
                <a:gd name="connsiteY55" fmla="*/ 1829604 h 2868695"/>
                <a:gd name="connsiteX56" fmla="*/ 2254827 w 2358736"/>
                <a:gd name="connsiteY56" fmla="*/ 1767259 h 2868695"/>
                <a:gd name="connsiteX57" fmla="*/ 2275609 w 2358736"/>
                <a:gd name="connsiteY57" fmla="*/ 1715304 h 2868695"/>
                <a:gd name="connsiteX58" fmla="*/ 2306782 w 2358736"/>
                <a:gd name="connsiteY58" fmla="*/ 1621786 h 2868695"/>
                <a:gd name="connsiteX59" fmla="*/ 2327564 w 2358736"/>
                <a:gd name="connsiteY59" fmla="*/ 1424359 h 2868695"/>
                <a:gd name="connsiteX60" fmla="*/ 2358736 w 2358736"/>
                <a:gd name="connsiteY60" fmla="*/ 1278886 h 2868695"/>
                <a:gd name="connsiteX61" fmla="*/ 2348345 w 2358736"/>
                <a:gd name="connsiteY61" fmla="*/ 987940 h 2868695"/>
                <a:gd name="connsiteX62" fmla="*/ 2327564 w 2358736"/>
                <a:gd name="connsiteY62" fmla="*/ 925595 h 2868695"/>
                <a:gd name="connsiteX63" fmla="*/ 2286000 w 2358736"/>
                <a:gd name="connsiteY63" fmla="*/ 811295 h 2868695"/>
                <a:gd name="connsiteX64" fmla="*/ 2265218 w 2358736"/>
                <a:gd name="connsiteY64" fmla="*/ 738559 h 2868695"/>
                <a:gd name="connsiteX65" fmla="*/ 2015836 w 2358736"/>
                <a:gd name="connsiteY65" fmla="*/ 354095 h 2868695"/>
                <a:gd name="connsiteX66" fmla="*/ 1901536 w 2358736"/>
                <a:gd name="connsiteY66" fmla="*/ 281359 h 2868695"/>
                <a:gd name="connsiteX67" fmla="*/ 1849582 w 2358736"/>
                <a:gd name="connsiteY67" fmla="*/ 250186 h 2868695"/>
                <a:gd name="connsiteX68" fmla="*/ 1797627 w 2358736"/>
                <a:gd name="connsiteY68" fmla="*/ 208622 h 2868695"/>
                <a:gd name="connsiteX69" fmla="*/ 1620982 w 2358736"/>
                <a:gd name="connsiteY69" fmla="*/ 104713 h 2868695"/>
                <a:gd name="connsiteX70" fmla="*/ 1517073 w 2358736"/>
                <a:gd name="connsiteY70" fmla="*/ 73540 h 2868695"/>
                <a:gd name="connsiteX71" fmla="*/ 1485900 w 2358736"/>
                <a:gd name="connsiteY71" fmla="*/ 63150 h 2868695"/>
                <a:gd name="connsiteX72" fmla="*/ 1350818 w 2358736"/>
                <a:gd name="connsiteY72" fmla="*/ 42368 h 2868695"/>
                <a:gd name="connsiteX73" fmla="*/ 1298864 w 2358736"/>
                <a:gd name="connsiteY73" fmla="*/ 31977 h 2868695"/>
                <a:gd name="connsiteX74" fmla="*/ 1122218 w 2358736"/>
                <a:gd name="connsiteY74" fmla="*/ 804 h 2868695"/>
                <a:gd name="connsiteX75" fmla="*/ 675409 w 2358736"/>
                <a:gd name="connsiteY75" fmla="*/ 31977 h 2868695"/>
                <a:gd name="connsiteX76" fmla="*/ 623455 w 2358736"/>
                <a:gd name="connsiteY76" fmla="*/ 63150 h 2868695"/>
                <a:gd name="connsiteX77" fmla="*/ 561109 w 2358736"/>
                <a:gd name="connsiteY77" fmla="*/ 83931 h 2868695"/>
                <a:gd name="connsiteX78" fmla="*/ 467591 w 2358736"/>
                <a:gd name="connsiteY78" fmla="*/ 135886 h 2868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2358736" h="2868695">
                  <a:moveTo>
                    <a:pt x="914400" y="125495"/>
                  </a:moveTo>
                  <a:cubicBezTo>
                    <a:pt x="893722" y="123904"/>
                    <a:pt x="736172" y="113940"/>
                    <a:pt x="696191" y="104713"/>
                  </a:cubicBezTo>
                  <a:cubicBezTo>
                    <a:pt x="678016" y="100519"/>
                    <a:pt x="661554" y="90858"/>
                    <a:pt x="644236" y="83931"/>
                  </a:cubicBezTo>
                  <a:cubicBezTo>
                    <a:pt x="571500" y="90858"/>
                    <a:pt x="498098" y="92701"/>
                    <a:pt x="426027" y="104713"/>
                  </a:cubicBezTo>
                  <a:cubicBezTo>
                    <a:pt x="413709" y="106766"/>
                    <a:pt x="405017" y="118236"/>
                    <a:pt x="394855" y="125495"/>
                  </a:cubicBezTo>
                  <a:cubicBezTo>
                    <a:pt x="307171" y="188127"/>
                    <a:pt x="400451" y="119898"/>
                    <a:pt x="311727" y="208622"/>
                  </a:cubicBezTo>
                  <a:cubicBezTo>
                    <a:pt x="296045" y="224304"/>
                    <a:pt x="275455" y="234504"/>
                    <a:pt x="259773" y="250186"/>
                  </a:cubicBezTo>
                  <a:cubicBezTo>
                    <a:pt x="247527" y="262432"/>
                    <a:pt x="240004" y="278717"/>
                    <a:pt x="228600" y="291750"/>
                  </a:cubicBezTo>
                  <a:cubicBezTo>
                    <a:pt x="215698" y="306495"/>
                    <a:pt x="199787" y="318437"/>
                    <a:pt x="187036" y="333313"/>
                  </a:cubicBezTo>
                  <a:cubicBezTo>
                    <a:pt x="151303" y="375001"/>
                    <a:pt x="177989" y="351409"/>
                    <a:pt x="155864" y="395659"/>
                  </a:cubicBezTo>
                  <a:cubicBezTo>
                    <a:pt x="150279" y="406829"/>
                    <a:pt x="142009" y="416440"/>
                    <a:pt x="135082" y="426831"/>
                  </a:cubicBezTo>
                  <a:cubicBezTo>
                    <a:pt x="131618" y="444149"/>
                    <a:pt x="129885" y="461906"/>
                    <a:pt x="124691" y="478786"/>
                  </a:cubicBezTo>
                  <a:cubicBezTo>
                    <a:pt x="115988" y="507071"/>
                    <a:pt x="101143" y="533319"/>
                    <a:pt x="93518" y="561913"/>
                  </a:cubicBezTo>
                  <a:cubicBezTo>
                    <a:pt x="87207" y="585578"/>
                    <a:pt x="89360" y="610965"/>
                    <a:pt x="83127" y="634650"/>
                  </a:cubicBezTo>
                  <a:cubicBezTo>
                    <a:pt x="71977" y="677019"/>
                    <a:pt x="41564" y="759340"/>
                    <a:pt x="41564" y="759340"/>
                  </a:cubicBezTo>
                  <a:cubicBezTo>
                    <a:pt x="38100" y="797440"/>
                    <a:pt x="36848" y="835806"/>
                    <a:pt x="31173" y="873640"/>
                  </a:cubicBezTo>
                  <a:cubicBezTo>
                    <a:pt x="-15577" y="1185304"/>
                    <a:pt x="33644" y="734635"/>
                    <a:pt x="0" y="1071068"/>
                  </a:cubicBezTo>
                  <a:cubicBezTo>
                    <a:pt x="3464" y="1278886"/>
                    <a:pt x="953" y="1486890"/>
                    <a:pt x="10391" y="1694522"/>
                  </a:cubicBezTo>
                  <a:cubicBezTo>
                    <a:pt x="11386" y="1716406"/>
                    <a:pt x="25860" y="1735616"/>
                    <a:pt x="31173" y="1756868"/>
                  </a:cubicBezTo>
                  <a:cubicBezTo>
                    <a:pt x="39740" y="1791136"/>
                    <a:pt x="45446" y="1826060"/>
                    <a:pt x="51955" y="1860777"/>
                  </a:cubicBezTo>
                  <a:cubicBezTo>
                    <a:pt x="55838" y="1881484"/>
                    <a:pt x="58213" y="1902463"/>
                    <a:pt x="62345" y="1923122"/>
                  </a:cubicBezTo>
                  <a:cubicBezTo>
                    <a:pt x="65146" y="1937126"/>
                    <a:pt x="69935" y="1950682"/>
                    <a:pt x="72736" y="1964686"/>
                  </a:cubicBezTo>
                  <a:cubicBezTo>
                    <a:pt x="76868" y="1985345"/>
                    <a:pt x="75927" y="2007231"/>
                    <a:pt x="83127" y="2027031"/>
                  </a:cubicBezTo>
                  <a:cubicBezTo>
                    <a:pt x="90029" y="2046011"/>
                    <a:pt x="103909" y="2061668"/>
                    <a:pt x="114300" y="2078986"/>
                  </a:cubicBezTo>
                  <a:cubicBezTo>
                    <a:pt x="141021" y="2212590"/>
                    <a:pt x="98805" y="2025205"/>
                    <a:pt x="166255" y="2214068"/>
                  </a:cubicBezTo>
                  <a:cubicBezTo>
                    <a:pt x="173341" y="2233909"/>
                    <a:pt x="168542" y="2256965"/>
                    <a:pt x="176645" y="2276413"/>
                  </a:cubicBezTo>
                  <a:cubicBezTo>
                    <a:pt x="186251" y="2299469"/>
                    <a:pt x="206079" y="2316925"/>
                    <a:pt x="218209" y="2338759"/>
                  </a:cubicBezTo>
                  <a:cubicBezTo>
                    <a:pt x="223528" y="2348333"/>
                    <a:pt x="223702" y="2360135"/>
                    <a:pt x="228600" y="2369931"/>
                  </a:cubicBezTo>
                  <a:cubicBezTo>
                    <a:pt x="247141" y="2407012"/>
                    <a:pt x="261119" y="2408581"/>
                    <a:pt x="290945" y="2442668"/>
                  </a:cubicBezTo>
                  <a:cubicBezTo>
                    <a:pt x="320651" y="2476617"/>
                    <a:pt x="318599" y="2488421"/>
                    <a:pt x="353291" y="2515404"/>
                  </a:cubicBezTo>
                  <a:cubicBezTo>
                    <a:pt x="373006" y="2530738"/>
                    <a:pt x="396448" y="2540978"/>
                    <a:pt x="415636" y="2556968"/>
                  </a:cubicBezTo>
                  <a:cubicBezTo>
                    <a:pt x="438214" y="2575783"/>
                    <a:pt x="453340" y="2603296"/>
                    <a:pt x="477982" y="2619313"/>
                  </a:cubicBezTo>
                  <a:cubicBezTo>
                    <a:pt x="523438" y="2648859"/>
                    <a:pt x="574964" y="2667804"/>
                    <a:pt x="623455" y="2692050"/>
                  </a:cubicBezTo>
                  <a:cubicBezTo>
                    <a:pt x="651164" y="2705904"/>
                    <a:pt x="677192" y="2723816"/>
                    <a:pt x="706582" y="2733613"/>
                  </a:cubicBezTo>
                  <a:cubicBezTo>
                    <a:pt x="727364" y="2740540"/>
                    <a:pt x="748909" y="2745498"/>
                    <a:pt x="768927" y="2754395"/>
                  </a:cubicBezTo>
                  <a:cubicBezTo>
                    <a:pt x="811391" y="2773268"/>
                    <a:pt x="850472" y="2799482"/>
                    <a:pt x="893618" y="2816740"/>
                  </a:cubicBezTo>
                  <a:cubicBezTo>
                    <a:pt x="910936" y="2823667"/>
                    <a:pt x="927398" y="2833328"/>
                    <a:pt x="945573" y="2837522"/>
                  </a:cubicBezTo>
                  <a:cubicBezTo>
                    <a:pt x="972783" y="2843801"/>
                    <a:pt x="1000991" y="2844449"/>
                    <a:pt x="1028700" y="2847913"/>
                  </a:cubicBezTo>
                  <a:cubicBezTo>
                    <a:pt x="1049482" y="2854840"/>
                    <a:pt x="1069139" y="2868695"/>
                    <a:pt x="1091045" y="2868695"/>
                  </a:cubicBezTo>
                  <a:cubicBezTo>
                    <a:pt x="1247063" y="2868695"/>
                    <a:pt x="1403730" y="2866502"/>
                    <a:pt x="1558636" y="2847913"/>
                  </a:cubicBezTo>
                  <a:cubicBezTo>
                    <a:pt x="1580656" y="2845271"/>
                    <a:pt x="1591573" y="2817760"/>
                    <a:pt x="1610591" y="2806350"/>
                  </a:cubicBezTo>
                  <a:cubicBezTo>
                    <a:pt x="1626585" y="2796754"/>
                    <a:pt x="1645862" y="2793910"/>
                    <a:pt x="1662545" y="2785568"/>
                  </a:cubicBezTo>
                  <a:cubicBezTo>
                    <a:pt x="1680609" y="2776536"/>
                    <a:pt x="1697373" y="2765099"/>
                    <a:pt x="1714500" y="2754395"/>
                  </a:cubicBezTo>
                  <a:cubicBezTo>
                    <a:pt x="1725090" y="2747776"/>
                    <a:pt x="1735815" y="2741280"/>
                    <a:pt x="1745673" y="2733613"/>
                  </a:cubicBezTo>
                  <a:cubicBezTo>
                    <a:pt x="1767026" y="2717005"/>
                    <a:pt x="1785263" y="2696287"/>
                    <a:pt x="1808018" y="2681659"/>
                  </a:cubicBezTo>
                  <a:cubicBezTo>
                    <a:pt x="1834077" y="2664906"/>
                    <a:pt x="1869239" y="2662001"/>
                    <a:pt x="1891145" y="2640095"/>
                  </a:cubicBezTo>
                  <a:cubicBezTo>
                    <a:pt x="1925782" y="2605459"/>
                    <a:pt x="1969854" y="2578189"/>
                    <a:pt x="1995055" y="2536186"/>
                  </a:cubicBezTo>
                  <a:cubicBezTo>
                    <a:pt x="2005446" y="2518868"/>
                    <a:pt x="2015024" y="2501035"/>
                    <a:pt x="2026227" y="2484231"/>
                  </a:cubicBezTo>
                  <a:cubicBezTo>
                    <a:pt x="2035833" y="2469821"/>
                    <a:pt x="2048221" y="2457354"/>
                    <a:pt x="2057400" y="2442668"/>
                  </a:cubicBezTo>
                  <a:cubicBezTo>
                    <a:pt x="2065610" y="2429533"/>
                    <a:pt x="2070765" y="2414703"/>
                    <a:pt x="2078182" y="2401104"/>
                  </a:cubicBezTo>
                  <a:cubicBezTo>
                    <a:pt x="2134358" y="2298113"/>
                    <a:pt x="2107977" y="2363673"/>
                    <a:pt x="2140527" y="2266022"/>
                  </a:cubicBezTo>
                  <a:cubicBezTo>
                    <a:pt x="2145470" y="2211654"/>
                    <a:pt x="2146668" y="2153450"/>
                    <a:pt x="2161309" y="2099768"/>
                  </a:cubicBezTo>
                  <a:cubicBezTo>
                    <a:pt x="2167073" y="2078634"/>
                    <a:pt x="2175649" y="2058359"/>
                    <a:pt x="2182091" y="2037422"/>
                  </a:cubicBezTo>
                  <a:cubicBezTo>
                    <a:pt x="2189507" y="2013322"/>
                    <a:pt x="2194899" y="1988608"/>
                    <a:pt x="2202873" y="1964686"/>
                  </a:cubicBezTo>
                  <a:cubicBezTo>
                    <a:pt x="2208771" y="1946991"/>
                    <a:pt x="2218170" y="1930559"/>
                    <a:pt x="2223655" y="1912731"/>
                  </a:cubicBezTo>
                  <a:cubicBezTo>
                    <a:pt x="2232054" y="1885432"/>
                    <a:pt x="2238452" y="1857532"/>
                    <a:pt x="2244436" y="1829604"/>
                  </a:cubicBezTo>
                  <a:cubicBezTo>
                    <a:pt x="2248850" y="1809003"/>
                    <a:pt x="2249284" y="1787585"/>
                    <a:pt x="2254827" y="1767259"/>
                  </a:cubicBezTo>
                  <a:cubicBezTo>
                    <a:pt x="2259735" y="1749264"/>
                    <a:pt x="2269335" y="1732870"/>
                    <a:pt x="2275609" y="1715304"/>
                  </a:cubicBezTo>
                  <a:cubicBezTo>
                    <a:pt x="2286661" y="1684359"/>
                    <a:pt x="2296391" y="1652959"/>
                    <a:pt x="2306782" y="1621786"/>
                  </a:cubicBezTo>
                  <a:cubicBezTo>
                    <a:pt x="2323849" y="1434050"/>
                    <a:pt x="2309400" y="1578751"/>
                    <a:pt x="2327564" y="1424359"/>
                  </a:cubicBezTo>
                  <a:cubicBezTo>
                    <a:pt x="2341052" y="1309708"/>
                    <a:pt x="2325690" y="1361504"/>
                    <a:pt x="2358736" y="1278886"/>
                  </a:cubicBezTo>
                  <a:cubicBezTo>
                    <a:pt x="2355272" y="1181904"/>
                    <a:pt x="2356874" y="1084608"/>
                    <a:pt x="2348345" y="987940"/>
                  </a:cubicBezTo>
                  <a:cubicBezTo>
                    <a:pt x="2346420" y="966119"/>
                    <a:pt x="2334932" y="946225"/>
                    <a:pt x="2327564" y="925595"/>
                  </a:cubicBezTo>
                  <a:cubicBezTo>
                    <a:pt x="2317136" y="896395"/>
                    <a:pt x="2296648" y="846787"/>
                    <a:pt x="2286000" y="811295"/>
                  </a:cubicBezTo>
                  <a:cubicBezTo>
                    <a:pt x="2278754" y="787143"/>
                    <a:pt x="2273699" y="762306"/>
                    <a:pt x="2265218" y="738559"/>
                  </a:cubicBezTo>
                  <a:cubicBezTo>
                    <a:pt x="2220135" y="612328"/>
                    <a:pt x="2075813" y="384084"/>
                    <a:pt x="2015836" y="354095"/>
                  </a:cubicBezTo>
                  <a:cubicBezTo>
                    <a:pt x="1896939" y="294646"/>
                    <a:pt x="2006680" y="354959"/>
                    <a:pt x="1901536" y="281359"/>
                  </a:cubicBezTo>
                  <a:cubicBezTo>
                    <a:pt x="1884991" y="269777"/>
                    <a:pt x="1866127" y="261768"/>
                    <a:pt x="1849582" y="250186"/>
                  </a:cubicBezTo>
                  <a:cubicBezTo>
                    <a:pt x="1831413" y="237468"/>
                    <a:pt x="1815674" y="221513"/>
                    <a:pt x="1797627" y="208622"/>
                  </a:cubicBezTo>
                  <a:cubicBezTo>
                    <a:pt x="1743957" y="170286"/>
                    <a:pt x="1683353" y="128969"/>
                    <a:pt x="1620982" y="104713"/>
                  </a:cubicBezTo>
                  <a:cubicBezTo>
                    <a:pt x="1587279" y="91606"/>
                    <a:pt x="1551635" y="84174"/>
                    <a:pt x="1517073" y="73540"/>
                  </a:cubicBezTo>
                  <a:cubicBezTo>
                    <a:pt x="1506604" y="70319"/>
                    <a:pt x="1496665" y="65168"/>
                    <a:pt x="1485900" y="63150"/>
                  </a:cubicBezTo>
                  <a:cubicBezTo>
                    <a:pt x="1441123" y="54755"/>
                    <a:pt x="1395755" y="49858"/>
                    <a:pt x="1350818" y="42368"/>
                  </a:cubicBezTo>
                  <a:cubicBezTo>
                    <a:pt x="1333397" y="39465"/>
                    <a:pt x="1316256" y="35046"/>
                    <a:pt x="1298864" y="31977"/>
                  </a:cubicBezTo>
                  <a:cubicBezTo>
                    <a:pt x="1097530" y="-3553"/>
                    <a:pt x="1240314" y="24423"/>
                    <a:pt x="1122218" y="804"/>
                  </a:cubicBezTo>
                  <a:cubicBezTo>
                    <a:pt x="1053733" y="2818"/>
                    <a:pt x="798089" y="-11838"/>
                    <a:pt x="675409" y="31977"/>
                  </a:cubicBezTo>
                  <a:cubicBezTo>
                    <a:pt x="656389" y="38770"/>
                    <a:pt x="641841" y="54793"/>
                    <a:pt x="623455" y="63150"/>
                  </a:cubicBezTo>
                  <a:cubicBezTo>
                    <a:pt x="603512" y="72215"/>
                    <a:pt x="581244" y="75302"/>
                    <a:pt x="561109" y="83931"/>
                  </a:cubicBezTo>
                  <a:cubicBezTo>
                    <a:pt x="484541" y="116746"/>
                    <a:pt x="498158" y="105319"/>
                    <a:pt x="467591" y="135886"/>
                  </a:cubicBezTo>
                </a:path>
              </a:pathLst>
            </a:custGeom>
            <a:noFill/>
            <a:ln w="12700" cap="flat" cmpd="sng" algn="ctr">
              <a:solidFill>
                <a:srgbClr val="FC6E5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Полилиния 4">
              <a:extLst>
                <a:ext uri="{FF2B5EF4-FFF2-40B4-BE49-F238E27FC236}">
                  <a16:creationId xmlns:a16="http://schemas.microsoft.com/office/drawing/2014/main" id="{4799C5D9-C9DB-E289-45C7-9C964A0EFB43}"/>
                </a:ext>
              </a:extLst>
            </p:cNvPr>
            <p:cNvSpPr/>
            <p:nvPr/>
          </p:nvSpPr>
          <p:spPr>
            <a:xfrm>
              <a:off x="5904260" y="3168079"/>
              <a:ext cx="332383" cy="455034"/>
            </a:xfrm>
            <a:custGeom>
              <a:avLst/>
              <a:gdLst>
                <a:gd name="connsiteX0" fmla="*/ 332383 w 332383"/>
                <a:gd name="connsiteY0" fmla="*/ 0 h 455034"/>
                <a:gd name="connsiteX1" fmla="*/ 259555 w 332383"/>
                <a:gd name="connsiteY1" fmla="*/ 89013 h 455034"/>
                <a:gd name="connsiteX2" fmla="*/ 211003 w 332383"/>
                <a:gd name="connsiteY2" fmla="*/ 161841 h 455034"/>
                <a:gd name="connsiteX3" fmla="*/ 121990 w 332383"/>
                <a:gd name="connsiteY3" fmla="*/ 307498 h 455034"/>
                <a:gd name="connsiteX4" fmla="*/ 65346 w 332383"/>
                <a:gd name="connsiteY4" fmla="*/ 380326 h 455034"/>
                <a:gd name="connsiteX5" fmla="*/ 16794 w 332383"/>
                <a:gd name="connsiteY5" fmla="*/ 428878 h 455034"/>
                <a:gd name="connsiteX6" fmla="*/ 610 w 332383"/>
                <a:gd name="connsiteY6" fmla="*/ 453154 h 455034"/>
                <a:gd name="connsiteX7" fmla="*/ 32978 w 332383"/>
                <a:gd name="connsiteY7" fmla="*/ 388418 h 455034"/>
                <a:gd name="connsiteX8" fmla="*/ 49162 w 332383"/>
                <a:gd name="connsiteY8" fmla="*/ 356050 h 455034"/>
                <a:gd name="connsiteX9" fmla="*/ 65346 w 332383"/>
                <a:gd name="connsiteY9" fmla="*/ 299406 h 455034"/>
                <a:gd name="connsiteX10" fmla="*/ 57254 w 332383"/>
                <a:gd name="connsiteY10" fmla="*/ 372234 h 455034"/>
                <a:gd name="connsiteX11" fmla="*/ 49162 w 332383"/>
                <a:gd name="connsiteY11" fmla="*/ 396510 h 455034"/>
                <a:gd name="connsiteX12" fmla="*/ 146266 w 332383"/>
                <a:gd name="connsiteY12" fmla="*/ 364142 h 45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2383" h="455034">
                  <a:moveTo>
                    <a:pt x="332383" y="0"/>
                  </a:moveTo>
                  <a:cubicBezTo>
                    <a:pt x="255221" y="77162"/>
                    <a:pt x="307624" y="16908"/>
                    <a:pt x="259555" y="89013"/>
                  </a:cubicBezTo>
                  <a:cubicBezTo>
                    <a:pt x="232448" y="129674"/>
                    <a:pt x="234514" y="114818"/>
                    <a:pt x="211003" y="161841"/>
                  </a:cubicBezTo>
                  <a:cubicBezTo>
                    <a:pt x="175495" y="232857"/>
                    <a:pt x="193059" y="236429"/>
                    <a:pt x="121990" y="307498"/>
                  </a:cubicBezTo>
                  <a:cubicBezTo>
                    <a:pt x="49793" y="379695"/>
                    <a:pt x="162136" y="264178"/>
                    <a:pt x="65346" y="380326"/>
                  </a:cubicBezTo>
                  <a:cubicBezTo>
                    <a:pt x="50694" y="397909"/>
                    <a:pt x="32000" y="411772"/>
                    <a:pt x="16794" y="428878"/>
                  </a:cubicBezTo>
                  <a:cubicBezTo>
                    <a:pt x="10333" y="436147"/>
                    <a:pt x="-3002" y="462184"/>
                    <a:pt x="610" y="453154"/>
                  </a:cubicBezTo>
                  <a:cubicBezTo>
                    <a:pt x="9570" y="430754"/>
                    <a:pt x="22189" y="409997"/>
                    <a:pt x="32978" y="388418"/>
                  </a:cubicBezTo>
                  <a:cubicBezTo>
                    <a:pt x="38373" y="377629"/>
                    <a:pt x="45347" y="367494"/>
                    <a:pt x="49162" y="356050"/>
                  </a:cubicBezTo>
                  <a:cubicBezTo>
                    <a:pt x="60771" y="321223"/>
                    <a:pt x="55185" y="340049"/>
                    <a:pt x="65346" y="299406"/>
                  </a:cubicBezTo>
                  <a:cubicBezTo>
                    <a:pt x="78833" y="339866"/>
                    <a:pt x="76135" y="315590"/>
                    <a:pt x="57254" y="372234"/>
                  </a:cubicBezTo>
                  <a:cubicBezTo>
                    <a:pt x="54557" y="380326"/>
                    <a:pt x="41070" y="399207"/>
                    <a:pt x="49162" y="396510"/>
                  </a:cubicBezTo>
                  <a:lnTo>
                    <a:pt x="146266" y="364142"/>
                  </a:lnTo>
                </a:path>
              </a:pathLst>
            </a:custGeom>
            <a:noFill/>
            <a:ln w="12700" cap="flat" cmpd="sng" algn="ctr">
              <a:solidFill>
                <a:srgbClr val="FC6E5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Полилиния 7">
              <a:extLst>
                <a:ext uri="{FF2B5EF4-FFF2-40B4-BE49-F238E27FC236}">
                  <a16:creationId xmlns:a16="http://schemas.microsoft.com/office/drawing/2014/main" id="{33175EA1-8C4A-B269-E75F-2F2B3273A730}"/>
                </a:ext>
              </a:extLst>
            </p:cNvPr>
            <p:cNvSpPr/>
            <p:nvPr/>
          </p:nvSpPr>
          <p:spPr>
            <a:xfrm>
              <a:off x="7344420" y="3168079"/>
              <a:ext cx="332383" cy="455034"/>
            </a:xfrm>
            <a:custGeom>
              <a:avLst/>
              <a:gdLst>
                <a:gd name="connsiteX0" fmla="*/ 332383 w 332383"/>
                <a:gd name="connsiteY0" fmla="*/ 0 h 455034"/>
                <a:gd name="connsiteX1" fmla="*/ 259555 w 332383"/>
                <a:gd name="connsiteY1" fmla="*/ 89013 h 455034"/>
                <a:gd name="connsiteX2" fmla="*/ 211003 w 332383"/>
                <a:gd name="connsiteY2" fmla="*/ 161841 h 455034"/>
                <a:gd name="connsiteX3" fmla="*/ 121990 w 332383"/>
                <a:gd name="connsiteY3" fmla="*/ 307498 h 455034"/>
                <a:gd name="connsiteX4" fmla="*/ 65346 w 332383"/>
                <a:gd name="connsiteY4" fmla="*/ 380326 h 455034"/>
                <a:gd name="connsiteX5" fmla="*/ 16794 w 332383"/>
                <a:gd name="connsiteY5" fmla="*/ 428878 h 455034"/>
                <a:gd name="connsiteX6" fmla="*/ 610 w 332383"/>
                <a:gd name="connsiteY6" fmla="*/ 453154 h 455034"/>
                <a:gd name="connsiteX7" fmla="*/ 32978 w 332383"/>
                <a:gd name="connsiteY7" fmla="*/ 388418 h 455034"/>
                <a:gd name="connsiteX8" fmla="*/ 49162 w 332383"/>
                <a:gd name="connsiteY8" fmla="*/ 356050 h 455034"/>
                <a:gd name="connsiteX9" fmla="*/ 65346 w 332383"/>
                <a:gd name="connsiteY9" fmla="*/ 299406 h 455034"/>
                <a:gd name="connsiteX10" fmla="*/ 57254 w 332383"/>
                <a:gd name="connsiteY10" fmla="*/ 372234 h 455034"/>
                <a:gd name="connsiteX11" fmla="*/ 49162 w 332383"/>
                <a:gd name="connsiteY11" fmla="*/ 396510 h 455034"/>
                <a:gd name="connsiteX12" fmla="*/ 146266 w 332383"/>
                <a:gd name="connsiteY12" fmla="*/ 364142 h 45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2383" h="455034">
                  <a:moveTo>
                    <a:pt x="332383" y="0"/>
                  </a:moveTo>
                  <a:cubicBezTo>
                    <a:pt x="255221" y="77162"/>
                    <a:pt x="307624" y="16908"/>
                    <a:pt x="259555" y="89013"/>
                  </a:cubicBezTo>
                  <a:cubicBezTo>
                    <a:pt x="232448" y="129674"/>
                    <a:pt x="234514" y="114818"/>
                    <a:pt x="211003" y="161841"/>
                  </a:cubicBezTo>
                  <a:cubicBezTo>
                    <a:pt x="175495" y="232857"/>
                    <a:pt x="193059" y="236429"/>
                    <a:pt x="121990" y="307498"/>
                  </a:cubicBezTo>
                  <a:cubicBezTo>
                    <a:pt x="49793" y="379695"/>
                    <a:pt x="162136" y="264178"/>
                    <a:pt x="65346" y="380326"/>
                  </a:cubicBezTo>
                  <a:cubicBezTo>
                    <a:pt x="50694" y="397909"/>
                    <a:pt x="32000" y="411772"/>
                    <a:pt x="16794" y="428878"/>
                  </a:cubicBezTo>
                  <a:cubicBezTo>
                    <a:pt x="10333" y="436147"/>
                    <a:pt x="-3002" y="462184"/>
                    <a:pt x="610" y="453154"/>
                  </a:cubicBezTo>
                  <a:cubicBezTo>
                    <a:pt x="9570" y="430754"/>
                    <a:pt x="22189" y="409997"/>
                    <a:pt x="32978" y="388418"/>
                  </a:cubicBezTo>
                  <a:cubicBezTo>
                    <a:pt x="38373" y="377629"/>
                    <a:pt x="45347" y="367494"/>
                    <a:pt x="49162" y="356050"/>
                  </a:cubicBezTo>
                  <a:cubicBezTo>
                    <a:pt x="60771" y="321223"/>
                    <a:pt x="55185" y="340049"/>
                    <a:pt x="65346" y="299406"/>
                  </a:cubicBezTo>
                  <a:cubicBezTo>
                    <a:pt x="78833" y="339866"/>
                    <a:pt x="76135" y="315590"/>
                    <a:pt x="57254" y="372234"/>
                  </a:cubicBezTo>
                  <a:cubicBezTo>
                    <a:pt x="54557" y="380326"/>
                    <a:pt x="41070" y="399207"/>
                    <a:pt x="49162" y="396510"/>
                  </a:cubicBezTo>
                  <a:lnTo>
                    <a:pt x="146266" y="364142"/>
                  </a:lnTo>
                </a:path>
              </a:pathLst>
            </a:custGeom>
            <a:noFill/>
            <a:ln w="12700" cap="flat" cmpd="sng" algn="ctr">
              <a:solidFill>
                <a:srgbClr val="FC6E5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" name="Овал 7"/>
          <p:cNvSpPr/>
          <p:nvPr/>
        </p:nvSpPr>
        <p:spPr>
          <a:xfrm>
            <a:off x="6336308" y="1395115"/>
            <a:ext cx="395288" cy="404812"/>
          </a:xfrm>
          <a:prstGeom prst="ellipse">
            <a:avLst/>
          </a:prstGeom>
          <a:solidFill>
            <a:srgbClr val="FC6E5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032218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5813">
        <p15:prstTrans prst="pageCurlDouble"/>
      </p:transition>
    </mc:Choice>
    <mc:Fallback xmlns="">
      <p:transition spd="slow" advTm="358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707F0A4-BA1C-90C4-D3D9-4407B845F38B}"/>
              </a:ext>
            </a:extLst>
          </p:cNvPr>
          <p:cNvSpPr txBox="1">
            <a:spLocks/>
          </p:cNvSpPr>
          <p:nvPr/>
        </p:nvSpPr>
        <p:spPr>
          <a:xfrm>
            <a:off x="3084357" y="143743"/>
            <a:ext cx="5328592" cy="623292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altLang="ru-RU" sz="2000" dirty="0">
                <a:cs typeface="Arial" panose="020B0604020202020204" pitchFamily="34" charset="0"/>
              </a:rPr>
              <a:t>Управление изменениями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F827A429-05B3-5625-ED2A-686D9D7144AA}"/>
              </a:ext>
            </a:extLst>
          </p:cNvPr>
          <p:cNvSpPr/>
          <p:nvPr/>
        </p:nvSpPr>
        <p:spPr>
          <a:xfrm>
            <a:off x="3084356" y="87050"/>
            <a:ext cx="5328592" cy="5669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DB1346D1-6374-0AB6-7149-0618C2FEA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914" y="39441"/>
            <a:ext cx="159058" cy="15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лилиния: фигура 7">
            <a:extLst>
              <a:ext uri="{FF2B5EF4-FFF2-40B4-BE49-F238E27FC236}">
                <a16:creationId xmlns:a16="http://schemas.microsoft.com/office/drawing/2014/main" id="{96ADDC09-6063-CE23-DEBF-34DFD42DA3D7}"/>
              </a:ext>
            </a:extLst>
          </p:cNvPr>
          <p:cNvSpPr/>
          <p:nvPr/>
        </p:nvSpPr>
        <p:spPr bwMode="auto">
          <a:xfrm>
            <a:off x="1820319" y="965373"/>
            <a:ext cx="5596902" cy="756000"/>
          </a:xfrm>
          <a:custGeom>
            <a:avLst/>
            <a:gdLst>
              <a:gd name="connsiteX0" fmla="*/ 4023890 w 4573835"/>
              <a:gd name="connsiteY0" fmla="*/ 27316 h 1050578"/>
              <a:gd name="connsiteX1" fmla="*/ 4023890 w 4573835"/>
              <a:gd name="connsiteY1" fmla="*/ 27316 h 1050578"/>
              <a:gd name="connsiteX2" fmla="*/ 1153469 w 4573835"/>
              <a:gd name="connsiteY2" fmla="*/ 11413 h 1050578"/>
              <a:gd name="connsiteX3" fmla="*/ 891076 w 4573835"/>
              <a:gd name="connsiteY3" fmla="*/ 35267 h 1050578"/>
              <a:gd name="connsiteX4" fmla="*/ 302679 w 4573835"/>
              <a:gd name="connsiteY4" fmla="*/ 43218 h 1050578"/>
              <a:gd name="connsiteX5" fmla="*/ 254971 w 4573835"/>
              <a:gd name="connsiteY5" fmla="*/ 51170 h 1050578"/>
              <a:gd name="connsiteX6" fmla="*/ 64140 w 4573835"/>
              <a:gd name="connsiteY6" fmla="*/ 59121 h 1050578"/>
              <a:gd name="connsiteX7" fmla="*/ 80043 w 4573835"/>
              <a:gd name="connsiteY7" fmla="*/ 130683 h 1050578"/>
              <a:gd name="connsiteX8" fmla="*/ 64140 w 4573835"/>
              <a:gd name="connsiteY8" fmla="*/ 218147 h 1050578"/>
              <a:gd name="connsiteX9" fmla="*/ 16432 w 4573835"/>
              <a:gd name="connsiteY9" fmla="*/ 249952 h 1050578"/>
              <a:gd name="connsiteX10" fmla="*/ 8481 w 4573835"/>
              <a:gd name="connsiteY10" fmla="*/ 281757 h 1050578"/>
              <a:gd name="connsiteX11" fmla="*/ 24384 w 4573835"/>
              <a:gd name="connsiteY11" fmla="*/ 337417 h 1050578"/>
              <a:gd name="connsiteX12" fmla="*/ 40286 w 4573835"/>
              <a:gd name="connsiteY12" fmla="*/ 472589 h 1050578"/>
              <a:gd name="connsiteX13" fmla="*/ 32335 w 4573835"/>
              <a:gd name="connsiteY13" fmla="*/ 496443 h 1050578"/>
              <a:gd name="connsiteX14" fmla="*/ 56189 w 4573835"/>
              <a:gd name="connsiteY14" fmla="*/ 544150 h 1050578"/>
              <a:gd name="connsiteX15" fmla="*/ 72091 w 4573835"/>
              <a:gd name="connsiteY15" fmla="*/ 575956 h 1050578"/>
              <a:gd name="connsiteX16" fmla="*/ 530 w 4573835"/>
              <a:gd name="connsiteY16" fmla="*/ 679323 h 1050578"/>
              <a:gd name="connsiteX17" fmla="*/ 8481 w 4573835"/>
              <a:gd name="connsiteY17" fmla="*/ 703177 h 1050578"/>
              <a:gd name="connsiteX18" fmla="*/ 56189 w 4573835"/>
              <a:gd name="connsiteY18" fmla="*/ 734982 h 1050578"/>
              <a:gd name="connsiteX19" fmla="*/ 64140 w 4573835"/>
              <a:gd name="connsiteY19" fmla="*/ 798592 h 1050578"/>
              <a:gd name="connsiteX20" fmla="*/ 72091 w 4573835"/>
              <a:gd name="connsiteY20" fmla="*/ 838349 h 1050578"/>
              <a:gd name="connsiteX21" fmla="*/ 95945 w 4573835"/>
              <a:gd name="connsiteY21" fmla="*/ 854251 h 1050578"/>
              <a:gd name="connsiteX22" fmla="*/ 119799 w 4573835"/>
              <a:gd name="connsiteY22" fmla="*/ 1005326 h 1050578"/>
              <a:gd name="connsiteX23" fmla="*/ 358338 w 4573835"/>
              <a:gd name="connsiteY23" fmla="*/ 1013277 h 1050578"/>
              <a:gd name="connsiteX24" fmla="*/ 612780 w 4573835"/>
              <a:gd name="connsiteY24" fmla="*/ 1029180 h 1050578"/>
              <a:gd name="connsiteX25" fmla="*/ 2242798 w 4573835"/>
              <a:gd name="connsiteY25" fmla="*/ 1037131 h 1050578"/>
              <a:gd name="connsiteX26" fmla="*/ 2942512 w 4573835"/>
              <a:gd name="connsiteY26" fmla="*/ 1029180 h 1050578"/>
              <a:gd name="connsiteX27" fmla="*/ 2982269 w 4573835"/>
              <a:gd name="connsiteY27" fmla="*/ 1013277 h 1050578"/>
              <a:gd name="connsiteX28" fmla="*/ 3371883 w 4573835"/>
              <a:gd name="connsiteY28" fmla="*/ 973521 h 1050578"/>
              <a:gd name="connsiteX29" fmla="*/ 3689935 w 4573835"/>
              <a:gd name="connsiteY29" fmla="*/ 957618 h 1050578"/>
              <a:gd name="connsiteX30" fmla="*/ 3745594 w 4573835"/>
              <a:gd name="connsiteY30" fmla="*/ 925813 h 1050578"/>
              <a:gd name="connsiteX31" fmla="*/ 3848961 w 4573835"/>
              <a:gd name="connsiteY31" fmla="*/ 917862 h 1050578"/>
              <a:gd name="connsiteX32" fmla="*/ 4357844 w 4573835"/>
              <a:gd name="connsiteY32" fmla="*/ 901959 h 1050578"/>
              <a:gd name="connsiteX33" fmla="*/ 4357844 w 4573835"/>
              <a:gd name="connsiteY33" fmla="*/ 806544 h 1050578"/>
              <a:gd name="connsiteX34" fmla="*/ 4373747 w 4573835"/>
              <a:gd name="connsiteY34" fmla="*/ 766787 h 1050578"/>
              <a:gd name="connsiteX35" fmla="*/ 4532773 w 4573835"/>
              <a:gd name="connsiteY35" fmla="*/ 758836 h 1050578"/>
              <a:gd name="connsiteX36" fmla="*/ 4540724 w 4573835"/>
              <a:gd name="connsiteY36" fmla="*/ 528248 h 1050578"/>
              <a:gd name="connsiteX37" fmla="*/ 4524822 w 4573835"/>
              <a:gd name="connsiteY37" fmla="*/ 472589 h 1050578"/>
              <a:gd name="connsiteX38" fmla="*/ 4500968 w 4573835"/>
              <a:gd name="connsiteY38" fmla="*/ 424881 h 1050578"/>
              <a:gd name="connsiteX39" fmla="*/ 4103403 w 4573835"/>
              <a:gd name="connsiteY39" fmla="*/ 377173 h 1050578"/>
              <a:gd name="connsiteX40" fmla="*/ 4079549 w 4573835"/>
              <a:gd name="connsiteY40" fmla="*/ 305611 h 1050578"/>
              <a:gd name="connsiteX41" fmla="*/ 4071598 w 4573835"/>
              <a:gd name="connsiteY41" fmla="*/ 218147 h 1050578"/>
              <a:gd name="connsiteX42" fmla="*/ 4063646 w 4573835"/>
              <a:gd name="connsiteY42" fmla="*/ 67072 h 1050578"/>
              <a:gd name="connsiteX43" fmla="*/ 4031841 w 4573835"/>
              <a:gd name="connsiteY43" fmla="*/ 51170 h 1050578"/>
              <a:gd name="connsiteX44" fmla="*/ 4023890 w 4573835"/>
              <a:gd name="connsiteY44" fmla="*/ 27316 h 1050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4573835" h="1050578">
                <a:moveTo>
                  <a:pt x="4023890" y="27316"/>
                </a:moveTo>
                <a:lnTo>
                  <a:pt x="4023890" y="27316"/>
                </a:lnTo>
                <a:cubicBezTo>
                  <a:pt x="3067840" y="-14255"/>
                  <a:pt x="2110082" y="1344"/>
                  <a:pt x="1153469" y="11413"/>
                </a:cubicBezTo>
                <a:cubicBezTo>
                  <a:pt x="1028459" y="39193"/>
                  <a:pt x="1083650" y="31337"/>
                  <a:pt x="891076" y="35267"/>
                </a:cubicBezTo>
                <a:lnTo>
                  <a:pt x="302679" y="43218"/>
                </a:lnTo>
                <a:cubicBezTo>
                  <a:pt x="286776" y="45869"/>
                  <a:pt x="271057" y="50098"/>
                  <a:pt x="254971" y="51170"/>
                </a:cubicBezTo>
                <a:cubicBezTo>
                  <a:pt x="191446" y="55405"/>
                  <a:pt x="122099" y="32776"/>
                  <a:pt x="64140" y="59121"/>
                </a:cubicBezTo>
                <a:cubicBezTo>
                  <a:pt x="41894" y="69233"/>
                  <a:pt x="74742" y="106829"/>
                  <a:pt x="80043" y="130683"/>
                </a:cubicBezTo>
                <a:cubicBezTo>
                  <a:pt x="74742" y="159838"/>
                  <a:pt x="78085" y="192001"/>
                  <a:pt x="64140" y="218147"/>
                </a:cubicBezTo>
                <a:cubicBezTo>
                  <a:pt x="55146" y="235011"/>
                  <a:pt x="29018" y="235568"/>
                  <a:pt x="16432" y="249952"/>
                </a:cubicBezTo>
                <a:cubicBezTo>
                  <a:pt x="9236" y="258176"/>
                  <a:pt x="11131" y="271155"/>
                  <a:pt x="8481" y="281757"/>
                </a:cubicBezTo>
                <a:cubicBezTo>
                  <a:pt x="13782" y="300310"/>
                  <a:pt x="20600" y="318496"/>
                  <a:pt x="24384" y="337417"/>
                </a:cubicBezTo>
                <a:cubicBezTo>
                  <a:pt x="27116" y="351077"/>
                  <a:pt x="39181" y="462642"/>
                  <a:pt x="40286" y="472589"/>
                </a:cubicBezTo>
                <a:cubicBezTo>
                  <a:pt x="37636" y="480540"/>
                  <a:pt x="32335" y="488062"/>
                  <a:pt x="32335" y="496443"/>
                </a:cubicBezTo>
                <a:cubicBezTo>
                  <a:pt x="32335" y="514669"/>
                  <a:pt x="48147" y="530077"/>
                  <a:pt x="56189" y="544150"/>
                </a:cubicBezTo>
                <a:cubicBezTo>
                  <a:pt x="62070" y="554442"/>
                  <a:pt x="66790" y="565354"/>
                  <a:pt x="72091" y="575956"/>
                </a:cubicBezTo>
                <a:cubicBezTo>
                  <a:pt x="71368" y="576920"/>
                  <a:pt x="5216" y="660578"/>
                  <a:pt x="530" y="679323"/>
                </a:cubicBezTo>
                <a:cubicBezTo>
                  <a:pt x="-1503" y="687454"/>
                  <a:pt x="2554" y="697250"/>
                  <a:pt x="8481" y="703177"/>
                </a:cubicBezTo>
                <a:cubicBezTo>
                  <a:pt x="21996" y="716692"/>
                  <a:pt x="40286" y="724380"/>
                  <a:pt x="56189" y="734982"/>
                </a:cubicBezTo>
                <a:cubicBezTo>
                  <a:pt x="58839" y="756185"/>
                  <a:pt x="60891" y="777472"/>
                  <a:pt x="64140" y="798592"/>
                </a:cubicBezTo>
                <a:cubicBezTo>
                  <a:pt x="66195" y="811950"/>
                  <a:pt x="65386" y="826615"/>
                  <a:pt x="72091" y="838349"/>
                </a:cubicBezTo>
                <a:cubicBezTo>
                  <a:pt x="76832" y="846646"/>
                  <a:pt x="87994" y="848950"/>
                  <a:pt x="95945" y="854251"/>
                </a:cubicBezTo>
                <a:cubicBezTo>
                  <a:pt x="103896" y="904609"/>
                  <a:pt x="76199" y="978902"/>
                  <a:pt x="119799" y="1005326"/>
                </a:cubicBezTo>
                <a:cubicBezTo>
                  <a:pt x="187836" y="1046561"/>
                  <a:pt x="278875" y="1009401"/>
                  <a:pt x="358338" y="1013277"/>
                </a:cubicBezTo>
                <a:cubicBezTo>
                  <a:pt x="552055" y="1022727"/>
                  <a:pt x="319947" y="1026589"/>
                  <a:pt x="612780" y="1029180"/>
                </a:cubicBezTo>
                <a:lnTo>
                  <a:pt x="2242798" y="1037131"/>
                </a:lnTo>
                <a:cubicBezTo>
                  <a:pt x="2526883" y="1057425"/>
                  <a:pt x="2437908" y="1054730"/>
                  <a:pt x="2942512" y="1029180"/>
                </a:cubicBezTo>
                <a:cubicBezTo>
                  <a:pt x="2956767" y="1028458"/>
                  <a:pt x="2968190" y="1015623"/>
                  <a:pt x="2982269" y="1013277"/>
                </a:cubicBezTo>
                <a:cubicBezTo>
                  <a:pt x="3097605" y="994055"/>
                  <a:pt x="3254977" y="983263"/>
                  <a:pt x="3371883" y="973521"/>
                </a:cubicBezTo>
                <a:cubicBezTo>
                  <a:pt x="3550137" y="937871"/>
                  <a:pt x="3071973" y="1031186"/>
                  <a:pt x="3689935" y="957618"/>
                </a:cubicBezTo>
                <a:cubicBezTo>
                  <a:pt x="3711154" y="955092"/>
                  <a:pt x="3724864" y="930996"/>
                  <a:pt x="3745594" y="925813"/>
                </a:cubicBezTo>
                <a:cubicBezTo>
                  <a:pt x="3779120" y="917432"/>
                  <a:pt x="3814430" y="919207"/>
                  <a:pt x="3848961" y="917862"/>
                </a:cubicBezTo>
                <a:lnTo>
                  <a:pt x="4357844" y="901959"/>
                </a:lnTo>
                <a:cubicBezTo>
                  <a:pt x="4379868" y="835892"/>
                  <a:pt x="4348161" y="942113"/>
                  <a:pt x="4357844" y="806544"/>
                </a:cubicBezTo>
                <a:cubicBezTo>
                  <a:pt x="4358861" y="792307"/>
                  <a:pt x="4359977" y="770543"/>
                  <a:pt x="4373747" y="766787"/>
                </a:cubicBezTo>
                <a:cubicBezTo>
                  <a:pt x="4424952" y="752822"/>
                  <a:pt x="4479764" y="761486"/>
                  <a:pt x="4532773" y="758836"/>
                </a:cubicBezTo>
                <a:cubicBezTo>
                  <a:pt x="4604098" y="687511"/>
                  <a:pt x="4566098" y="737585"/>
                  <a:pt x="4540724" y="528248"/>
                </a:cubicBezTo>
                <a:cubicBezTo>
                  <a:pt x="4538402" y="509093"/>
                  <a:pt x="4531749" y="490598"/>
                  <a:pt x="4524822" y="472589"/>
                </a:cubicBezTo>
                <a:cubicBezTo>
                  <a:pt x="4518440" y="455994"/>
                  <a:pt x="4511164" y="439447"/>
                  <a:pt x="4500968" y="424881"/>
                </a:cubicBezTo>
                <a:cubicBezTo>
                  <a:pt x="4419412" y="308373"/>
                  <a:pt x="4186715" y="380795"/>
                  <a:pt x="4103403" y="377173"/>
                </a:cubicBezTo>
                <a:cubicBezTo>
                  <a:pt x="4080573" y="342928"/>
                  <a:pt x="4085670" y="357645"/>
                  <a:pt x="4079549" y="305611"/>
                </a:cubicBezTo>
                <a:cubicBezTo>
                  <a:pt x="4076129" y="276537"/>
                  <a:pt x="4073545" y="247357"/>
                  <a:pt x="4071598" y="218147"/>
                </a:cubicBezTo>
                <a:cubicBezTo>
                  <a:pt x="4068243" y="167831"/>
                  <a:pt x="4075326" y="116129"/>
                  <a:pt x="4063646" y="67072"/>
                </a:cubicBezTo>
                <a:cubicBezTo>
                  <a:pt x="4060901" y="55541"/>
                  <a:pt x="4040222" y="59551"/>
                  <a:pt x="4031841" y="51170"/>
                </a:cubicBezTo>
                <a:lnTo>
                  <a:pt x="4023890" y="27316"/>
                </a:lnTo>
                <a:close/>
              </a:path>
            </a:pathLst>
          </a:custGeom>
          <a:solidFill>
            <a:srgbClr val="808080">
              <a:lumMod val="20000"/>
              <a:lumOff val="80000"/>
              <a:alpha val="75000"/>
            </a:srgbClr>
          </a:solidFill>
          <a:ln>
            <a:noFill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81000" marR="0" lvl="0" indent="-381000" defTabSz="914400" eaLnBrk="1" fontAlgn="auto" latinLnBrk="0" hangingPunct="1">
              <a:lnSpc>
                <a:spcPct val="85000"/>
              </a:lnSpc>
              <a:spcBef>
                <a:spcPct val="50000"/>
              </a:spcBef>
              <a:spcAft>
                <a:spcPts val="0"/>
              </a:spcAft>
              <a:buClrTx/>
              <a:buSzPct val="120000"/>
              <a:buFontTx/>
              <a:buBlip>
                <a:blip r:embed="rId3"/>
              </a:buBlip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485" y="1997130"/>
            <a:ext cx="10080000" cy="4267293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5563393" y="3064559"/>
            <a:ext cx="395288" cy="404812"/>
          </a:xfrm>
          <a:prstGeom prst="ellipse">
            <a:avLst/>
          </a:prstGeom>
          <a:solidFill>
            <a:srgbClr val="FC6E5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A0F350-8C7C-31A9-0F5D-6E005CE59576}"/>
              </a:ext>
            </a:extLst>
          </p:cNvPr>
          <p:cNvSpPr txBox="1"/>
          <p:nvPr/>
        </p:nvSpPr>
        <p:spPr>
          <a:xfrm>
            <a:off x="1944613" y="936760"/>
            <a:ext cx="5040560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ru-RU" sz="1400" b="0" dirty="0">
                <a:solidFill>
                  <a:srgbClr val="000000"/>
                </a:solidFill>
                <a:latin typeface="Comic Sans MS" panose="030F0702030302020204" pitchFamily="66" charset="0"/>
              </a:rPr>
              <a:t>Все корректировки в одном месте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ru-RU" sz="1400" b="0" dirty="0">
                <a:solidFill>
                  <a:srgbClr val="000000"/>
                </a:solidFill>
                <a:latin typeface="Comic Sans MS" panose="030F0702030302020204" pitchFamily="66" charset="0"/>
              </a:rPr>
              <a:t>Удобно использовать как рабочее место сотрудника бюджетного комитета</a:t>
            </a:r>
          </a:p>
        </p:txBody>
      </p:sp>
    </p:spTree>
    <p:extLst>
      <p:ext uri="{BB962C8B-B14F-4D97-AF65-F5344CB8AC3E}">
        <p14:creationId xmlns:p14="http://schemas.microsoft.com/office/powerpoint/2010/main" val="1245593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7043">
        <p15:prstTrans prst="pageCurlDouble"/>
      </p:transition>
    </mc:Choice>
    <mc:Fallback xmlns="">
      <p:transition spd="slow" advTm="1704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707F0A4-BA1C-90C4-D3D9-4407B845F38B}"/>
              </a:ext>
            </a:extLst>
          </p:cNvPr>
          <p:cNvSpPr txBox="1">
            <a:spLocks/>
          </p:cNvSpPr>
          <p:nvPr/>
        </p:nvSpPr>
        <p:spPr>
          <a:xfrm>
            <a:off x="3084357" y="143743"/>
            <a:ext cx="5328592" cy="623292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altLang="ru-RU" sz="2000" dirty="0">
                <a:cs typeface="Arial" panose="020B0604020202020204" pitchFamily="34" charset="0"/>
              </a:rPr>
              <a:t>А если нужно быстро и совсем просто установить лимиты используем операционный план!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F827A429-05B3-5625-ED2A-686D9D7144AA}"/>
              </a:ext>
            </a:extLst>
          </p:cNvPr>
          <p:cNvSpPr/>
          <p:nvPr/>
        </p:nvSpPr>
        <p:spPr>
          <a:xfrm>
            <a:off x="3084356" y="87050"/>
            <a:ext cx="5328592" cy="5669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DB1346D1-6374-0AB6-7149-0618C2FEA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914" y="39441"/>
            <a:ext cx="159058" cy="15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/>
          <a:srcRect b="44251"/>
          <a:stretch/>
        </p:blipFill>
        <p:spPr>
          <a:xfrm>
            <a:off x="144413" y="2461654"/>
            <a:ext cx="11305256" cy="3505885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54BC382-3AC6-FF85-FE47-FDF5918C2B02}"/>
              </a:ext>
            </a:extLst>
          </p:cNvPr>
          <p:cNvSpPr/>
          <p:nvPr/>
        </p:nvSpPr>
        <p:spPr bwMode="auto">
          <a:xfrm>
            <a:off x="2071301" y="3937818"/>
            <a:ext cx="1088212" cy="2880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81000" marR="0" lvl="0" indent="-381000" defTabSz="914400" eaLnBrk="1" fontAlgn="auto" latinLnBrk="0" hangingPunct="1">
              <a:lnSpc>
                <a:spcPct val="85000"/>
              </a:lnSpc>
              <a:spcBef>
                <a:spcPct val="50000"/>
              </a:spcBef>
              <a:spcAft>
                <a:spcPts val="0"/>
              </a:spcAft>
              <a:buClrTx/>
              <a:buSzPct val="120000"/>
              <a:buFontTx/>
              <a:buBlip>
                <a:blip r:embed="rId5"/>
              </a:buBlip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413" y="2453251"/>
            <a:ext cx="11305256" cy="3883180"/>
          </a:xfrm>
          <a:prstGeom prst="rect">
            <a:avLst/>
          </a:prstGeom>
        </p:spPr>
      </p:pic>
      <p:grpSp>
        <p:nvGrpSpPr>
          <p:cNvPr id="19" name="Группа 18"/>
          <p:cNvGrpSpPr/>
          <p:nvPr/>
        </p:nvGrpSpPr>
        <p:grpSpPr>
          <a:xfrm>
            <a:off x="470060" y="647799"/>
            <a:ext cx="8314520" cy="1088131"/>
            <a:chOff x="758092" y="846252"/>
            <a:chExt cx="8314520" cy="1088131"/>
          </a:xfrm>
        </p:grpSpPr>
        <p:sp>
          <p:nvSpPr>
            <p:cNvPr id="18" name="Полилиния 17"/>
            <p:cNvSpPr/>
            <p:nvPr/>
          </p:nvSpPr>
          <p:spPr>
            <a:xfrm>
              <a:off x="758092" y="846252"/>
              <a:ext cx="8290549" cy="1088131"/>
            </a:xfrm>
            <a:custGeom>
              <a:avLst/>
              <a:gdLst>
                <a:gd name="connsiteX0" fmla="*/ 4400062 w 8290549"/>
                <a:gd name="connsiteY0" fmla="*/ 1021625 h 1088131"/>
                <a:gd name="connsiteX1" fmla="*/ 4400062 w 8290549"/>
                <a:gd name="connsiteY1" fmla="*/ 1021625 h 1088131"/>
                <a:gd name="connsiteX2" fmla="*/ 5548923 w 8290549"/>
                <a:gd name="connsiteY2" fmla="*/ 1013810 h 1088131"/>
                <a:gd name="connsiteX3" fmla="*/ 5580185 w 8290549"/>
                <a:gd name="connsiteY3" fmla="*/ 1005994 h 1088131"/>
                <a:gd name="connsiteX4" fmla="*/ 6033477 w 8290549"/>
                <a:gd name="connsiteY4" fmla="*/ 1013810 h 1088131"/>
                <a:gd name="connsiteX5" fmla="*/ 6267939 w 8290549"/>
                <a:gd name="connsiteY5" fmla="*/ 1029440 h 1088131"/>
                <a:gd name="connsiteX6" fmla="*/ 6400800 w 8290549"/>
                <a:gd name="connsiteY6" fmla="*/ 1037256 h 1088131"/>
                <a:gd name="connsiteX7" fmla="*/ 6752493 w 8290549"/>
                <a:gd name="connsiteY7" fmla="*/ 1045071 h 1088131"/>
                <a:gd name="connsiteX8" fmla="*/ 7182339 w 8290549"/>
                <a:gd name="connsiteY8" fmla="*/ 1060702 h 1088131"/>
                <a:gd name="connsiteX9" fmla="*/ 7455877 w 8290549"/>
                <a:gd name="connsiteY9" fmla="*/ 1068517 h 1088131"/>
                <a:gd name="connsiteX10" fmla="*/ 7815385 w 8290549"/>
                <a:gd name="connsiteY10" fmla="*/ 1068517 h 1088131"/>
                <a:gd name="connsiteX11" fmla="*/ 7854462 w 8290549"/>
                <a:gd name="connsiteY11" fmla="*/ 1060702 h 1088131"/>
                <a:gd name="connsiteX12" fmla="*/ 7971693 w 8290549"/>
                <a:gd name="connsiteY12" fmla="*/ 1029440 h 1088131"/>
                <a:gd name="connsiteX13" fmla="*/ 8042031 w 8290549"/>
                <a:gd name="connsiteY13" fmla="*/ 1021625 h 1088131"/>
                <a:gd name="connsiteX14" fmla="*/ 8073293 w 8290549"/>
                <a:gd name="connsiteY14" fmla="*/ 1013810 h 1088131"/>
                <a:gd name="connsiteX15" fmla="*/ 8151446 w 8290549"/>
                <a:gd name="connsiteY15" fmla="*/ 998179 h 1088131"/>
                <a:gd name="connsiteX16" fmla="*/ 8182708 w 8290549"/>
                <a:gd name="connsiteY16" fmla="*/ 990363 h 1088131"/>
                <a:gd name="connsiteX17" fmla="*/ 8206154 w 8290549"/>
                <a:gd name="connsiteY17" fmla="*/ 974733 h 1088131"/>
                <a:gd name="connsiteX18" fmla="*/ 8221785 w 8290549"/>
                <a:gd name="connsiteY18" fmla="*/ 685563 h 1088131"/>
                <a:gd name="connsiteX19" fmla="*/ 8167077 w 8290549"/>
                <a:gd name="connsiteY19" fmla="*/ 677748 h 1088131"/>
                <a:gd name="connsiteX20" fmla="*/ 7963877 w 8290549"/>
                <a:gd name="connsiteY20" fmla="*/ 669933 h 1088131"/>
                <a:gd name="connsiteX21" fmla="*/ 5720862 w 8290549"/>
                <a:gd name="connsiteY21" fmla="*/ 654302 h 1088131"/>
                <a:gd name="connsiteX22" fmla="*/ 5541108 w 8290549"/>
                <a:gd name="connsiteY22" fmla="*/ 646486 h 1088131"/>
                <a:gd name="connsiteX23" fmla="*/ 5517662 w 8290549"/>
                <a:gd name="connsiteY23" fmla="*/ 630856 h 1088131"/>
                <a:gd name="connsiteX24" fmla="*/ 5470770 w 8290549"/>
                <a:gd name="connsiteY24" fmla="*/ 615225 h 1088131"/>
                <a:gd name="connsiteX25" fmla="*/ 5369170 w 8290549"/>
                <a:gd name="connsiteY25" fmla="*/ 607410 h 1088131"/>
                <a:gd name="connsiteX26" fmla="*/ 5111262 w 8290549"/>
                <a:gd name="connsiteY26" fmla="*/ 591779 h 1088131"/>
                <a:gd name="connsiteX27" fmla="*/ 5025293 w 8290549"/>
                <a:gd name="connsiteY27" fmla="*/ 552702 h 1088131"/>
                <a:gd name="connsiteX28" fmla="*/ 5001846 w 8290549"/>
                <a:gd name="connsiteY28" fmla="*/ 529256 h 1088131"/>
                <a:gd name="connsiteX29" fmla="*/ 4954954 w 8290549"/>
                <a:gd name="connsiteY29" fmla="*/ 513625 h 1088131"/>
                <a:gd name="connsiteX30" fmla="*/ 4915877 w 8290549"/>
                <a:gd name="connsiteY30" fmla="*/ 497994 h 1088131"/>
                <a:gd name="connsiteX31" fmla="*/ 4892431 w 8290549"/>
                <a:gd name="connsiteY31" fmla="*/ 482363 h 1088131"/>
                <a:gd name="connsiteX32" fmla="*/ 4837723 w 8290549"/>
                <a:gd name="connsiteY32" fmla="*/ 458917 h 1088131"/>
                <a:gd name="connsiteX33" fmla="*/ 4814277 w 8290549"/>
                <a:gd name="connsiteY33" fmla="*/ 443286 h 1088131"/>
                <a:gd name="connsiteX34" fmla="*/ 4783016 w 8290549"/>
                <a:gd name="connsiteY34" fmla="*/ 435471 h 1088131"/>
                <a:gd name="connsiteX35" fmla="*/ 4642339 w 8290549"/>
                <a:gd name="connsiteY35" fmla="*/ 427656 h 1088131"/>
                <a:gd name="connsiteX36" fmla="*/ 4439139 w 8290549"/>
                <a:gd name="connsiteY36" fmla="*/ 412025 h 1088131"/>
                <a:gd name="connsiteX37" fmla="*/ 4017108 w 8290549"/>
                <a:gd name="connsiteY37" fmla="*/ 396394 h 1088131"/>
                <a:gd name="connsiteX38" fmla="*/ 3602893 w 8290549"/>
                <a:gd name="connsiteY38" fmla="*/ 365133 h 1088131"/>
                <a:gd name="connsiteX39" fmla="*/ 2969846 w 8290549"/>
                <a:gd name="connsiteY39" fmla="*/ 341686 h 1088131"/>
                <a:gd name="connsiteX40" fmla="*/ 2485293 w 8290549"/>
                <a:gd name="connsiteY40" fmla="*/ 333871 h 1088131"/>
                <a:gd name="connsiteX41" fmla="*/ 2407139 w 8290549"/>
                <a:gd name="connsiteY41" fmla="*/ 318240 h 1088131"/>
                <a:gd name="connsiteX42" fmla="*/ 2383693 w 8290549"/>
                <a:gd name="connsiteY42" fmla="*/ 302610 h 1088131"/>
                <a:gd name="connsiteX43" fmla="*/ 2344616 w 8290549"/>
                <a:gd name="connsiteY43" fmla="*/ 286979 h 1088131"/>
                <a:gd name="connsiteX44" fmla="*/ 2328985 w 8290549"/>
                <a:gd name="connsiteY44" fmla="*/ 263533 h 1088131"/>
                <a:gd name="connsiteX45" fmla="*/ 2313354 w 8290549"/>
                <a:gd name="connsiteY45" fmla="*/ 224456 h 1088131"/>
                <a:gd name="connsiteX46" fmla="*/ 2289908 w 8290549"/>
                <a:gd name="connsiteY46" fmla="*/ 208825 h 1088131"/>
                <a:gd name="connsiteX47" fmla="*/ 2266462 w 8290549"/>
                <a:gd name="connsiteY47" fmla="*/ 185379 h 1088131"/>
                <a:gd name="connsiteX48" fmla="*/ 2243016 w 8290549"/>
                <a:gd name="connsiteY48" fmla="*/ 169748 h 1088131"/>
                <a:gd name="connsiteX49" fmla="*/ 2211754 w 8290549"/>
                <a:gd name="connsiteY49" fmla="*/ 138486 h 1088131"/>
                <a:gd name="connsiteX50" fmla="*/ 2172677 w 8290549"/>
                <a:gd name="connsiteY50" fmla="*/ 130671 h 1088131"/>
                <a:gd name="connsiteX51" fmla="*/ 234462 w 8290549"/>
                <a:gd name="connsiteY51" fmla="*/ 146302 h 1088131"/>
                <a:gd name="connsiteX52" fmla="*/ 179754 w 8290549"/>
                <a:gd name="connsiteY52" fmla="*/ 201010 h 1088131"/>
                <a:gd name="connsiteX53" fmla="*/ 109416 w 8290549"/>
                <a:gd name="connsiteY53" fmla="*/ 208825 h 1088131"/>
                <a:gd name="connsiteX54" fmla="*/ 70339 w 8290549"/>
                <a:gd name="connsiteY54" fmla="*/ 240086 h 1088131"/>
                <a:gd name="connsiteX55" fmla="*/ 54708 w 8290549"/>
                <a:gd name="connsiteY55" fmla="*/ 537071 h 1088131"/>
                <a:gd name="connsiteX56" fmla="*/ 46893 w 8290549"/>
                <a:gd name="connsiteY56" fmla="*/ 568333 h 1088131"/>
                <a:gd name="connsiteX57" fmla="*/ 31262 w 8290549"/>
                <a:gd name="connsiteY57" fmla="*/ 677748 h 1088131"/>
                <a:gd name="connsiteX58" fmla="*/ 23446 w 8290549"/>
                <a:gd name="connsiteY58" fmla="*/ 716825 h 1088131"/>
                <a:gd name="connsiteX59" fmla="*/ 15631 w 8290549"/>
                <a:gd name="connsiteY59" fmla="*/ 748086 h 1088131"/>
                <a:gd name="connsiteX60" fmla="*/ 0 w 8290549"/>
                <a:gd name="connsiteY60" fmla="*/ 873133 h 1088131"/>
                <a:gd name="connsiteX61" fmla="*/ 7816 w 8290549"/>
                <a:gd name="connsiteY61" fmla="*/ 966917 h 1088131"/>
                <a:gd name="connsiteX62" fmla="*/ 31262 w 8290549"/>
                <a:gd name="connsiteY62" fmla="*/ 982548 h 1088131"/>
                <a:gd name="connsiteX63" fmla="*/ 109416 w 8290549"/>
                <a:gd name="connsiteY63" fmla="*/ 1005994 h 1088131"/>
                <a:gd name="connsiteX64" fmla="*/ 140677 w 8290549"/>
                <a:gd name="connsiteY64" fmla="*/ 1029440 h 1088131"/>
                <a:gd name="connsiteX65" fmla="*/ 195385 w 8290549"/>
                <a:gd name="connsiteY65" fmla="*/ 1037256 h 1088131"/>
                <a:gd name="connsiteX66" fmla="*/ 218831 w 8290549"/>
                <a:gd name="connsiteY66" fmla="*/ 1045071 h 1088131"/>
                <a:gd name="connsiteX67" fmla="*/ 1438031 w 8290549"/>
                <a:gd name="connsiteY67" fmla="*/ 1037256 h 1088131"/>
                <a:gd name="connsiteX68" fmla="*/ 1484923 w 8290549"/>
                <a:gd name="connsiteY68" fmla="*/ 1021625 h 1088131"/>
                <a:gd name="connsiteX69" fmla="*/ 2766646 w 8290549"/>
                <a:gd name="connsiteY69" fmla="*/ 1037256 h 1088131"/>
                <a:gd name="connsiteX70" fmla="*/ 3040185 w 8290549"/>
                <a:gd name="connsiteY70" fmla="*/ 1045071 h 1088131"/>
                <a:gd name="connsiteX71" fmla="*/ 3063631 w 8290549"/>
                <a:gd name="connsiteY71" fmla="*/ 1052886 h 1088131"/>
                <a:gd name="connsiteX72" fmla="*/ 3259016 w 8290549"/>
                <a:gd name="connsiteY72" fmla="*/ 1060702 h 1088131"/>
                <a:gd name="connsiteX73" fmla="*/ 4181231 w 8290549"/>
                <a:gd name="connsiteY73" fmla="*/ 1052886 h 1088131"/>
                <a:gd name="connsiteX74" fmla="*/ 4204677 w 8290549"/>
                <a:gd name="connsiteY74" fmla="*/ 1045071 h 1088131"/>
                <a:gd name="connsiteX75" fmla="*/ 4235939 w 8290549"/>
                <a:gd name="connsiteY75" fmla="*/ 1037256 h 1088131"/>
                <a:gd name="connsiteX76" fmla="*/ 4400062 w 8290549"/>
                <a:gd name="connsiteY76" fmla="*/ 1021625 h 1088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8290549" h="1088131">
                  <a:moveTo>
                    <a:pt x="4400062" y="1021625"/>
                  </a:moveTo>
                  <a:lnTo>
                    <a:pt x="4400062" y="1021625"/>
                  </a:lnTo>
                  <a:lnTo>
                    <a:pt x="5548923" y="1013810"/>
                  </a:lnTo>
                  <a:cubicBezTo>
                    <a:pt x="5559663" y="1013668"/>
                    <a:pt x="5569444" y="1005994"/>
                    <a:pt x="5580185" y="1005994"/>
                  </a:cubicBezTo>
                  <a:cubicBezTo>
                    <a:pt x="5731305" y="1005994"/>
                    <a:pt x="5882380" y="1011205"/>
                    <a:pt x="6033477" y="1013810"/>
                  </a:cubicBezTo>
                  <a:cubicBezTo>
                    <a:pt x="6124449" y="1044133"/>
                    <a:pt x="6042278" y="1019183"/>
                    <a:pt x="6267939" y="1029440"/>
                  </a:cubicBezTo>
                  <a:cubicBezTo>
                    <a:pt x="6312257" y="1031454"/>
                    <a:pt x="6356459" y="1035826"/>
                    <a:pt x="6400800" y="1037256"/>
                  </a:cubicBezTo>
                  <a:cubicBezTo>
                    <a:pt x="6517999" y="1041037"/>
                    <a:pt x="6635262" y="1042466"/>
                    <a:pt x="6752493" y="1045071"/>
                  </a:cubicBezTo>
                  <a:cubicBezTo>
                    <a:pt x="6926504" y="1074072"/>
                    <a:pt x="6774050" y="1050981"/>
                    <a:pt x="7182339" y="1060702"/>
                  </a:cubicBezTo>
                  <a:lnTo>
                    <a:pt x="7455877" y="1068517"/>
                  </a:lnTo>
                  <a:cubicBezTo>
                    <a:pt x="7624991" y="1099266"/>
                    <a:pt x="7533807" y="1089635"/>
                    <a:pt x="7815385" y="1068517"/>
                  </a:cubicBezTo>
                  <a:cubicBezTo>
                    <a:pt x="7828631" y="1067524"/>
                    <a:pt x="7841575" y="1063924"/>
                    <a:pt x="7854462" y="1060702"/>
                  </a:cubicBezTo>
                  <a:cubicBezTo>
                    <a:pt x="7893697" y="1050893"/>
                    <a:pt x="7931498" y="1033906"/>
                    <a:pt x="7971693" y="1029440"/>
                  </a:cubicBezTo>
                  <a:lnTo>
                    <a:pt x="8042031" y="1021625"/>
                  </a:lnTo>
                  <a:cubicBezTo>
                    <a:pt x="8052452" y="1019020"/>
                    <a:pt x="8062790" y="1016061"/>
                    <a:pt x="8073293" y="1013810"/>
                  </a:cubicBezTo>
                  <a:cubicBezTo>
                    <a:pt x="8099270" y="1008243"/>
                    <a:pt x="8125672" y="1004623"/>
                    <a:pt x="8151446" y="998179"/>
                  </a:cubicBezTo>
                  <a:lnTo>
                    <a:pt x="8182708" y="990363"/>
                  </a:lnTo>
                  <a:cubicBezTo>
                    <a:pt x="8190523" y="985153"/>
                    <a:pt x="8197753" y="978934"/>
                    <a:pt x="8206154" y="974733"/>
                  </a:cubicBezTo>
                  <a:cubicBezTo>
                    <a:pt x="8310625" y="922498"/>
                    <a:pt x="8320715" y="1143116"/>
                    <a:pt x="8221785" y="685563"/>
                  </a:cubicBezTo>
                  <a:cubicBezTo>
                    <a:pt x="8217892" y="667558"/>
                    <a:pt x="8185464" y="678862"/>
                    <a:pt x="8167077" y="677748"/>
                  </a:cubicBezTo>
                  <a:cubicBezTo>
                    <a:pt x="8099418" y="673648"/>
                    <a:pt x="8031655" y="670780"/>
                    <a:pt x="7963877" y="669933"/>
                  </a:cubicBezTo>
                  <a:lnTo>
                    <a:pt x="5720862" y="654302"/>
                  </a:lnTo>
                  <a:cubicBezTo>
                    <a:pt x="5660944" y="651697"/>
                    <a:pt x="5600687" y="653360"/>
                    <a:pt x="5541108" y="646486"/>
                  </a:cubicBezTo>
                  <a:cubicBezTo>
                    <a:pt x="5531777" y="645409"/>
                    <a:pt x="5526245" y="634671"/>
                    <a:pt x="5517662" y="630856"/>
                  </a:cubicBezTo>
                  <a:cubicBezTo>
                    <a:pt x="5502606" y="624164"/>
                    <a:pt x="5487045" y="617795"/>
                    <a:pt x="5470770" y="615225"/>
                  </a:cubicBezTo>
                  <a:cubicBezTo>
                    <a:pt x="5437219" y="609927"/>
                    <a:pt x="5403078" y="609405"/>
                    <a:pt x="5369170" y="607410"/>
                  </a:cubicBezTo>
                  <a:cubicBezTo>
                    <a:pt x="5084367" y="590657"/>
                    <a:pt x="5310800" y="608406"/>
                    <a:pt x="5111262" y="591779"/>
                  </a:cubicBezTo>
                  <a:cubicBezTo>
                    <a:pt x="5076101" y="578594"/>
                    <a:pt x="5052001" y="574958"/>
                    <a:pt x="5025293" y="552702"/>
                  </a:cubicBezTo>
                  <a:cubicBezTo>
                    <a:pt x="5016802" y="545626"/>
                    <a:pt x="5011508" y="534624"/>
                    <a:pt x="5001846" y="529256"/>
                  </a:cubicBezTo>
                  <a:cubicBezTo>
                    <a:pt x="4987443" y="521254"/>
                    <a:pt x="4970438" y="519256"/>
                    <a:pt x="4954954" y="513625"/>
                  </a:cubicBezTo>
                  <a:cubicBezTo>
                    <a:pt x="4941770" y="508831"/>
                    <a:pt x="4928425" y="504268"/>
                    <a:pt x="4915877" y="497994"/>
                  </a:cubicBezTo>
                  <a:cubicBezTo>
                    <a:pt x="4907476" y="493793"/>
                    <a:pt x="4900832" y="486564"/>
                    <a:pt x="4892431" y="482363"/>
                  </a:cubicBezTo>
                  <a:cubicBezTo>
                    <a:pt x="4804749" y="438522"/>
                    <a:pt x="4951568" y="523972"/>
                    <a:pt x="4837723" y="458917"/>
                  </a:cubicBezTo>
                  <a:cubicBezTo>
                    <a:pt x="4829568" y="454257"/>
                    <a:pt x="4822910" y="446986"/>
                    <a:pt x="4814277" y="443286"/>
                  </a:cubicBezTo>
                  <a:cubicBezTo>
                    <a:pt x="4804404" y="439055"/>
                    <a:pt x="4793713" y="436443"/>
                    <a:pt x="4783016" y="435471"/>
                  </a:cubicBezTo>
                  <a:cubicBezTo>
                    <a:pt x="4736244" y="431219"/>
                    <a:pt x="4689231" y="430261"/>
                    <a:pt x="4642339" y="427656"/>
                  </a:cubicBezTo>
                  <a:cubicBezTo>
                    <a:pt x="4550434" y="409274"/>
                    <a:pt x="4612911" y="419748"/>
                    <a:pt x="4439139" y="412025"/>
                  </a:cubicBezTo>
                  <a:lnTo>
                    <a:pt x="4017108" y="396394"/>
                  </a:lnTo>
                  <a:cubicBezTo>
                    <a:pt x="3807879" y="373146"/>
                    <a:pt x="3880529" y="378676"/>
                    <a:pt x="3602893" y="365133"/>
                  </a:cubicBezTo>
                  <a:cubicBezTo>
                    <a:pt x="3413443" y="355892"/>
                    <a:pt x="3165440" y="345761"/>
                    <a:pt x="2969846" y="341686"/>
                  </a:cubicBezTo>
                  <a:lnTo>
                    <a:pt x="2485293" y="333871"/>
                  </a:lnTo>
                  <a:cubicBezTo>
                    <a:pt x="2459242" y="328661"/>
                    <a:pt x="2432531" y="326053"/>
                    <a:pt x="2407139" y="318240"/>
                  </a:cubicBezTo>
                  <a:cubicBezTo>
                    <a:pt x="2398162" y="315478"/>
                    <a:pt x="2392094" y="306811"/>
                    <a:pt x="2383693" y="302610"/>
                  </a:cubicBezTo>
                  <a:cubicBezTo>
                    <a:pt x="2371145" y="296336"/>
                    <a:pt x="2357642" y="292189"/>
                    <a:pt x="2344616" y="286979"/>
                  </a:cubicBezTo>
                  <a:cubicBezTo>
                    <a:pt x="2339406" y="279164"/>
                    <a:pt x="2333186" y="271934"/>
                    <a:pt x="2328985" y="263533"/>
                  </a:cubicBezTo>
                  <a:cubicBezTo>
                    <a:pt x="2322711" y="250985"/>
                    <a:pt x="2321508" y="235872"/>
                    <a:pt x="2313354" y="224456"/>
                  </a:cubicBezTo>
                  <a:cubicBezTo>
                    <a:pt x="2307894" y="216813"/>
                    <a:pt x="2297124" y="214838"/>
                    <a:pt x="2289908" y="208825"/>
                  </a:cubicBezTo>
                  <a:cubicBezTo>
                    <a:pt x="2281417" y="201749"/>
                    <a:pt x="2274953" y="192455"/>
                    <a:pt x="2266462" y="185379"/>
                  </a:cubicBezTo>
                  <a:cubicBezTo>
                    <a:pt x="2259246" y="179366"/>
                    <a:pt x="2250148" y="175861"/>
                    <a:pt x="2243016" y="169748"/>
                  </a:cubicBezTo>
                  <a:cubicBezTo>
                    <a:pt x="2231827" y="160157"/>
                    <a:pt x="2224637" y="145643"/>
                    <a:pt x="2211754" y="138486"/>
                  </a:cubicBezTo>
                  <a:cubicBezTo>
                    <a:pt x="2200142" y="132035"/>
                    <a:pt x="2185703" y="133276"/>
                    <a:pt x="2172677" y="130671"/>
                  </a:cubicBezTo>
                  <a:cubicBezTo>
                    <a:pt x="1594798" y="-158278"/>
                    <a:pt x="879935" y="118014"/>
                    <a:pt x="234462" y="146302"/>
                  </a:cubicBezTo>
                  <a:cubicBezTo>
                    <a:pt x="208697" y="147431"/>
                    <a:pt x="205386" y="198162"/>
                    <a:pt x="179754" y="201010"/>
                  </a:cubicBezTo>
                  <a:lnTo>
                    <a:pt x="109416" y="208825"/>
                  </a:lnTo>
                  <a:cubicBezTo>
                    <a:pt x="92692" y="214400"/>
                    <a:pt x="72716" y="215727"/>
                    <a:pt x="70339" y="240086"/>
                  </a:cubicBezTo>
                  <a:cubicBezTo>
                    <a:pt x="60713" y="338750"/>
                    <a:pt x="61771" y="438191"/>
                    <a:pt x="54708" y="537071"/>
                  </a:cubicBezTo>
                  <a:cubicBezTo>
                    <a:pt x="53943" y="547785"/>
                    <a:pt x="48659" y="557738"/>
                    <a:pt x="46893" y="568333"/>
                  </a:cubicBezTo>
                  <a:cubicBezTo>
                    <a:pt x="12943" y="772032"/>
                    <a:pt x="60764" y="515489"/>
                    <a:pt x="31262" y="677748"/>
                  </a:cubicBezTo>
                  <a:cubicBezTo>
                    <a:pt x="28886" y="690817"/>
                    <a:pt x="26328" y="703858"/>
                    <a:pt x="23446" y="716825"/>
                  </a:cubicBezTo>
                  <a:cubicBezTo>
                    <a:pt x="21116" y="727310"/>
                    <a:pt x="17224" y="737464"/>
                    <a:pt x="15631" y="748086"/>
                  </a:cubicBezTo>
                  <a:cubicBezTo>
                    <a:pt x="9400" y="789628"/>
                    <a:pt x="5210" y="831451"/>
                    <a:pt x="0" y="873133"/>
                  </a:cubicBezTo>
                  <a:cubicBezTo>
                    <a:pt x="2605" y="904394"/>
                    <a:pt x="-802" y="936754"/>
                    <a:pt x="7816" y="966917"/>
                  </a:cubicBezTo>
                  <a:cubicBezTo>
                    <a:pt x="10396" y="975949"/>
                    <a:pt x="23107" y="977888"/>
                    <a:pt x="31262" y="982548"/>
                  </a:cubicBezTo>
                  <a:cubicBezTo>
                    <a:pt x="68679" y="1003930"/>
                    <a:pt x="61936" y="998081"/>
                    <a:pt x="109416" y="1005994"/>
                  </a:cubicBezTo>
                  <a:cubicBezTo>
                    <a:pt x="119836" y="1013809"/>
                    <a:pt x="128436" y="1024989"/>
                    <a:pt x="140677" y="1029440"/>
                  </a:cubicBezTo>
                  <a:cubicBezTo>
                    <a:pt x="157989" y="1035735"/>
                    <a:pt x="177322" y="1033643"/>
                    <a:pt x="195385" y="1037256"/>
                  </a:cubicBezTo>
                  <a:cubicBezTo>
                    <a:pt x="203463" y="1038872"/>
                    <a:pt x="211016" y="1042466"/>
                    <a:pt x="218831" y="1045071"/>
                  </a:cubicBezTo>
                  <a:lnTo>
                    <a:pt x="1438031" y="1037256"/>
                  </a:lnTo>
                  <a:cubicBezTo>
                    <a:pt x="1454504" y="1036951"/>
                    <a:pt x="1468447" y="1021625"/>
                    <a:pt x="1484923" y="1021625"/>
                  </a:cubicBezTo>
                  <a:cubicBezTo>
                    <a:pt x="1912196" y="1021625"/>
                    <a:pt x="2339405" y="1032046"/>
                    <a:pt x="2766646" y="1037256"/>
                  </a:cubicBezTo>
                  <a:cubicBezTo>
                    <a:pt x="2857826" y="1039861"/>
                    <a:pt x="2949094" y="1040277"/>
                    <a:pt x="3040185" y="1045071"/>
                  </a:cubicBezTo>
                  <a:cubicBezTo>
                    <a:pt x="3048412" y="1045504"/>
                    <a:pt x="3055414" y="1052299"/>
                    <a:pt x="3063631" y="1052886"/>
                  </a:cubicBezTo>
                  <a:cubicBezTo>
                    <a:pt x="3128646" y="1057530"/>
                    <a:pt x="3193888" y="1058097"/>
                    <a:pt x="3259016" y="1060702"/>
                  </a:cubicBezTo>
                  <a:lnTo>
                    <a:pt x="4181231" y="1052886"/>
                  </a:lnTo>
                  <a:cubicBezTo>
                    <a:pt x="4189468" y="1052750"/>
                    <a:pt x="4196756" y="1047334"/>
                    <a:pt x="4204677" y="1045071"/>
                  </a:cubicBezTo>
                  <a:cubicBezTo>
                    <a:pt x="4215005" y="1042120"/>
                    <a:pt x="4225206" y="1037669"/>
                    <a:pt x="4235939" y="1037256"/>
                  </a:cubicBezTo>
                  <a:cubicBezTo>
                    <a:pt x="4293209" y="1035053"/>
                    <a:pt x="4350564" y="1037256"/>
                    <a:pt x="4400062" y="1021625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9A0F350-8C7C-31A9-0F5D-6E005CE59576}"/>
                </a:ext>
              </a:extLst>
            </p:cNvPr>
            <p:cNvSpPr txBox="1"/>
            <p:nvPr/>
          </p:nvSpPr>
          <p:spPr>
            <a:xfrm>
              <a:off x="935708" y="954589"/>
              <a:ext cx="8136904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ru-RU" sz="1400" b="0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Операционный план</a:t>
              </a:r>
            </a:p>
            <a:p>
              <a:pPr marL="285750" indent="-285750">
                <a:spcBef>
                  <a:spcPts val="600"/>
                </a:spcBef>
                <a:buFontTx/>
                <a:buChar char="-"/>
              </a:pPr>
              <a:r>
                <a:rPr lang="ru-RU" sz="1400" b="0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Это простой, наглядный и понятный инструмент.</a:t>
              </a:r>
            </a:p>
            <a:p>
              <a:pPr marL="285750" indent="-285750">
                <a:spcBef>
                  <a:spcPts val="600"/>
                </a:spcBef>
                <a:buFontTx/>
                <a:buChar char="-"/>
              </a:pPr>
              <a:r>
                <a:rPr lang="ru-RU" sz="1400" b="0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План содержит приходные и расходные статьи, контролируемые и неконтролируемые.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69A0F350-8C7C-31A9-0F5D-6E005CE59576}"/>
              </a:ext>
            </a:extLst>
          </p:cNvPr>
          <p:cNvSpPr txBox="1"/>
          <p:nvPr/>
        </p:nvSpPr>
        <p:spPr>
          <a:xfrm>
            <a:off x="1007716" y="2000225"/>
            <a:ext cx="92993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600" b="0" dirty="0">
                <a:solidFill>
                  <a:srgbClr val="FF0000"/>
                </a:solidFill>
                <a:latin typeface="Comic Sans MS" panose="030F0702030302020204" pitchFamily="66" charset="0"/>
              </a:rPr>
              <a:t>Важно!</a:t>
            </a:r>
            <a:r>
              <a:rPr lang="ru-RU" sz="1600" b="0" dirty="0">
                <a:solidFill>
                  <a:srgbClr val="000000"/>
                </a:solidFill>
                <a:latin typeface="Comic Sans MS" panose="030F0702030302020204" pitchFamily="66" charset="0"/>
              </a:rPr>
              <a:t> План можно использовать самостоятельно или в дополнение к бюджетированию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76586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4223">
        <p15:prstTrans prst="pageCurlDouble"/>
      </p:transition>
    </mc:Choice>
    <mc:Fallback xmlns="">
      <p:transition spd="slow" advTm="4422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707F0A4-BA1C-90C4-D3D9-4407B845F38B}"/>
              </a:ext>
            </a:extLst>
          </p:cNvPr>
          <p:cNvSpPr txBox="1">
            <a:spLocks/>
          </p:cNvSpPr>
          <p:nvPr/>
        </p:nvSpPr>
        <p:spPr>
          <a:xfrm>
            <a:off x="3084357" y="143743"/>
            <a:ext cx="5328592" cy="623292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altLang="ru-RU" sz="2000" dirty="0">
                <a:cs typeface="Arial" panose="020B0604020202020204" pitchFamily="34" charset="0"/>
              </a:rPr>
              <a:t>Что делать, если документ с нарушением, </a:t>
            </a:r>
            <a:br>
              <a:rPr lang="ru-RU" altLang="ru-RU" sz="2000" dirty="0">
                <a:cs typeface="Arial" panose="020B0604020202020204" pitchFamily="34" charset="0"/>
              </a:rPr>
            </a:br>
            <a:r>
              <a:rPr lang="ru-RU" altLang="ru-RU" sz="2000" dirty="0">
                <a:cs typeface="Arial" panose="020B0604020202020204" pitchFamily="34" charset="0"/>
              </a:rPr>
              <a:t>но очень нужно завершить операцию?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F827A429-05B3-5625-ED2A-686D9D7144AA}"/>
              </a:ext>
            </a:extLst>
          </p:cNvPr>
          <p:cNvSpPr/>
          <p:nvPr/>
        </p:nvSpPr>
        <p:spPr>
          <a:xfrm>
            <a:off x="3084356" y="87050"/>
            <a:ext cx="5328592" cy="5669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DB1346D1-6374-0AB6-7149-0618C2FEA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914" y="39441"/>
            <a:ext cx="159058" cy="15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67C17C2-267E-C895-B56E-9C9ECCB6DF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644" y="1079847"/>
            <a:ext cx="10561905" cy="327619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86F16C4-CAEE-1C80-4475-FE9D104872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402" y="4536231"/>
            <a:ext cx="10561905" cy="160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066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581">
        <p15:prstTrans prst="pageCurlDouble"/>
      </p:transition>
    </mc:Choice>
    <mc:Fallback xmlns="">
      <p:transition spd="slow" advTm="1058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707F0A4-BA1C-90C4-D3D9-4407B845F38B}"/>
              </a:ext>
            </a:extLst>
          </p:cNvPr>
          <p:cNvSpPr txBox="1">
            <a:spLocks/>
          </p:cNvSpPr>
          <p:nvPr/>
        </p:nvSpPr>
        <p:spPr>
          <a:xfrm>
            <a:off x="3084357" y="143743"/>
            <a:ext cx="5328592" cy="623292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altLang="ru-RU" sz="2000" dirty="0">
                <a:cs typeface="Arial" panose="020B0604020202020204" pitchFamily="34" charset="0"/>
              </a:rPr>
              <a:t>Варианты корректировки планов, </a:t>
            </a:r>
            <a:br>
              <a:rPr lang="ru-RU" altLang="ru-RU" sz="2000" dirty="0">
                <a:cs typeface="Arial" panose="020B0604020202020204" pitchFamily="34" charset="0"/>
              </a:rPr>
            </a:br>
            <a:r>
              <a:rPr lang="ru-RU" altLang="ru-RU" sz="2000" dirty="0">
                <a:cs typeface="Arial" panose="020B0604020202020204" pitchFamily="34" charset="0"/>
              </a:rPr>
              <a:t>лимитов и резервов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F827A429-05B3-5625-ED2A-686D9D7144AA}"/>
              </a:ext>
            </a:extLst>
          </p:cNvPr>
          <p:cNvSpPr/>
          <p:nvPr/>
        </p:nvSpPr>
        <p:spPr>
          <a:xfrm>
            <a:off x="3084356" y="87050"/>
            <a:ext cx="5328592" cy="5669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DB1346D1-6374-0AB6-7149-0618C2FEA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914" y="39441"/>
            <a:ext cx="159058" cy="15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7D05E255-0231-49B9-8F66-AE767D0FCAFF}"/>
              </a:ext>
            </a:extLst>
          </p:cNvPr>
          <p:cNvGrpSpPr/>
          <p:nvPr/>
        </p:nvGrpSpPr>
        <p:grpSpPr>
          <a:xfrm>
            <a:off x="281235" y="1084033"/>
            <a:ext cx="3349068" cy="3938205"/>
            <a:chOff x="359644" y="1295871"/>
            <a:chExt cx="3349068" cy="3938205"/>
          </a:xfrm>
        </p:grpSpPr>
        <p:sp>
          <p:nvSpPr>
            <p:cNvPr id="50" name="TextBox 49"/>
            <p:cNvSpPr txBox="1"/>
            <p:nvPr/>
          </p:nvSpPr>
          <p:spPr>
            <a:xfrm>
              <a:off x="359644" y="1295871"/>
              <a:ext cx="222388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0" kern="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Comic Sans MS" panose="030F0702030302020204" pitchFamily="66" charset="0"/>
                </a:rPr>
                <a:t>Устанавливаем и корректируем лимиты бюджетами</a:t>
              </a:r>
            </a:p>
          </p:txBody>
        </p:sp>
        <p:sp>
          <p:nvSpPr>
            <p:cNvPr id="53" name="Прямоугольник 19"/>
            <p:cNvSpPr>
              <a:spLocks noChangeArrowheads="1"/>
            </p:cNvSpPr>
            <p:nvPr/>
          </p:nvSpPr>
          <p:spPr bwMode="auto">
            <a:xfrm>
              <a:off x="496086" y="2426619"/>
              <a:ext cx="1440000" cy="574675"/>
            </a:xfrm>
            <a:custGeom>
              <a:avLst/>
              <a:gdLst>
                <a:gd name="connsiteX0" fmla="*/ 0 w 1440000"/>
                <a:gd name="connsiteY0" fmla="*/ 0 h 574675"/>
                <a:gd name="connsiteX1" fmla="*/ 436800 w 1440000"/>
                <a:gd name="connsiteY1" fmla="*/ 0 h 574675"/>
                <a:gd name="connsiteX2" fmla="*/ 902400 w 1440000"/>
                <a:gd name="connsiteY2" fmla="*/ 0 h 574675"/>
                <a:gd name="connsiteX3" fmla="*/ 1440000 w 1440000"/>
                <a:gd name="connsiteY3" fmla="*/ 0 h 574675"/>
                <a:gd name="connsiteX4" fmla="*/ 1440000 w 1440000"/>
                <a:gd name="connsiteY4" fmla="*/ 574675 h 574675"/>
                <a:gd name="connsiteX5" fmla="*/ 960000 w 1440000"/>
                <a:gd name="connsiteY5" fmla="*/ 574675 h 574675"/>
                <a:gd name="connsiteX6" fmla="*/ 523200 w 1440000"/>
                <a:gd name="connsiteY6" fmla="*/ 574675 h 574675"/>
                <a:gd name="connsiteX7" fmla="*/ 0 w 1440000"/>
                <a:gd name="connsiteY7" fmla="*/ 574675 h 574675"/>
                <a:gd name="connsiteX8" fmla="*/ 0 w 1440000"/>
                <a:gd name="connsiteY8" fmla="*/ 0 h 57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0000" h="574675" fill="none" extrusionOk="0">
                  <a:moveTo>
                    <a:pt x="0" y="0"/>
                  </a:moveTo>
                  <a:cubicBezTo>
                    <a:pt x="97966" y="-14563"/>
                    <a:pt x="340802" y="17739"/>
                    <a:pt x="436800" y="0"/>
                  </a:cubicBezTo>
                  <a:cubicBezTo>
                    <a:pt x="532798" y="-17739"/>
                    <a:pt x="744148" y="-11184"/>
                    <a:pt x="902400" y="0"/>
                  </a:cubicBezTo>
                  <a:cubicBezTo>
                    <a:pt x="1060652" y="11184"/>
                    <a:pt x="1292237" y="-14900"/>
                    <a:pt x="1440000" y="0"/>
                  </a:cubicBezTo>
                  <a:cubicBezTo>
                    <a:pt x="1437541" y="170821"/>
                    <a:pt x="1445741" y="313961"/>
                    <a:pt x="1440000" y="574675"/>
                  </a:cubicBezTo>
                  <a:cubicBezTo>
                    <a:pt x="1284277" y="564515"/>
                    <a:pt x="1132224" y="559765"/>
                    <a:pt x="960000" y="574675"/>
                  </a:cubicBezTo>
                  <a:cubicBezTo>
                    <a:pt x="787776" y="589585"/>
                    <a:pt x="672316" y="559752"/>
                    <a:pt x="523200" y="574675"/>
                  </a:cubicBezTo>
                  <a:cubicBezTo>
                    <a:pt x="374084" y="589598"/>
                    <a:pt x="249787" y="555489"/>
                    <a:pt x="0" y="574675"/>
                  </a:cubicBezTo>
                  <a:cubicBezTo>
                    <a:pt x="-6864" y="347336"/>
                    <a:pt x="-19093" y="286614"/>
                    <a:pt x="0" y="0"/>
                  </a:cubicBezTo>
                  <a:close/>
                </a:path>
                <a:path w="1440000" h="574675" stroke="0" extrusionOk="0">
                  <a:moveTo>
                    <a:pt x="0" y="0"/>
                  </a:moveTo>
                  <a:cubicBezTo>
                    <a:pt x="156451" y="-22527"/>
                    <a:pt x="263789" y="-9335"/>
                    <a:pt x="480000" y="0"/>
                  </a:cubicBezTo>
                  <a:cubicBezTo>
                    <a:pt x="696211" y="9335"/>
                    <a:pt x="754955" y="19403"/>
                    <a:pt x="988800" y="0"/>
                  </a:cubicBezTo>
                  <a:cubicBezTo>
                    <a:pt x="1222645" y="-19403"/>
                    <a:pt x="1253813" y="-12488"/>
                    <a:pt x="1440000" y="0"/>
                  </a:cubicBezTo>
                  <a:cubicBezTo>
                    <a:pt x="1437814" y="201245"/>
                    <a:pt x="1418719" y="317576"/>
                    <a:pt x="1440000" y="574675"/>
                  </a:cubicBezTo>
                  <a:cubicBezTo>
                    <a:pt x="1318330" y="595877"/>
                    <a:pt x="1082081" y="559858"/>
                    <a:pt x="945600" y="574675"/>
                  </a:cubicBezTo>
                  <a:cubicBezTo>
                    <a:pt x="809119" y="589492"/>
                    <a:pt x="626588" y="559181"/>
                    <a:pt x="436800" y="574675"/>
                  </a:cubicBezTo>
                  <a:cubicBezTo>
                    <a:pt x="247012" y="590169"/>
                    <a:pt x="169642" y="562167"/>
                    <a:pt x="0" y="574675"/>
                  </a:cubicBezTo>
                  <a:cubicBezTo>
                    <a:pt x="-1397" y="299207"/>
                    <a:pt x="27132" y="195355"/>
                    <a:pt x="0" y="0"/>
                  </a:cubicBezTo>
                  <a:close/>
                </a:path>
              </a:pathLst>
            </a:custGeom>
            <a:solidFill>
              <a:srgbClr val="F9E383"/>
            </a:solidFill>
            <a:ln w="38100" cap="flat" cmpd="sng" algn="ctr">
              <a:solidFill>
                <a:srgbClr val="FFFFFF"/>
              </a:solidFill>
              <a:prstDash val="solid"/>
              <a:headEnd/>
              <a:tailEnd/>
              <a:extLst>
                <a:ext uri="{C807C97D-BFC1-408E-A445-0C87EB9F89A2}">
                  <ask:lineSketchStyleProps xmlns:ask="http://schemas.microsoft.com/office/drawing/2018/sketchyshapes" sd="4099433410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SzPct val="60000"/>
                <a:buFont typeface="Wingdings" pitchFamily="2" charset="2"/>
                <a:buChar char="n"/>
                <a:defRPr sz="2200">
                  <a:solidFill>
                    <a:srgbClr val="5B0917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30000"/>
                </a:spcAft>
                <a:buClr>
                  <a:srgbClr val="CC0000"/>
                </a:buClr>
                <a:buFont typeface="Wingdings" pitchFamily="2" charset="2"/>
                <a:buChar char="§"/>
                <a:defRPr sz="2000">
                  <a:solidFill>
                    <a:srgbClr val="5B0917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SzPct val="80000"/>
                <a:buFont typeface="Wingdings" pitchFamily="2" charset="2"/>
                <a:buChar char="§"/>
                <a:defRPr>
                  <a:solidFill>
                    <a:srgbClr val="5B0917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Font typeface="Times New Roman" pitchFamily="18" charset="0"/>
                <a:buChar char="▪"/>
                <a:defRPr sz="1600">
                  <a:solidFill>
                    <a:srgbClr val="5B0917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9pPr>
            </a:lstStyle>
            <a:p>
              <a:pPr algn="ctr" eaLnBrk="1" fontAlgn="auto" hangingPunct="1"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ru-RU" altLang="ru-RU" sz="1200" b="0" kern="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Comic Sans MS" panose="030F0702030302020204" pitchFamily="66" charset="0"/>
                </a:rPr>
                <a:t>Бюджет</a:t>
              </a:r>
            </a:p>
          </p:txBody>
        </p:sp>
        <p:sp>
          <p:nvSpPr>
            <p:cNvPr id="54" name="Прямоугольник 19"/>
            <p:cNvSpPr>
              <a:spLocks noChangeArrowheads="1"/>
            </p:cNvSpPr>
            <p:nvPr/>
          </p:nvSpPr>
          <p:spPr bwMode="auto">
            <a:xfrm>
              <a:off x="496086" y="3517174"/>
              <a:ext cx="1440000" cy="574675"/>
            </a:xfrm>
            <a:custGeom>
              <a:avLst/>
              <a:gdLst>
                <a:gd name="connsiteX0" fmla="*/ 0 w 1440000"/>
                <a:gd name="connsiteY0" fmla="*/ 0 h 574675"/>
                <a:gd name="connsiteX1" fmla="*/ 451200 w 1440000"/>
                <a:gd name="connsiteY1" fmla="*/ 0 h 574675"/>
                <a:gd name="connsiteX2" fmla="*/ 902400 w 1440000"/>
                <a:gd name="connsiteY2" fmla="*/ 0 h 574675"/>
                <a:gd name="connsiteX3" fmla="*/ 1440000 w 1440000"/>
                <a:gd name="connsiteY3" fmla="*/ 0 h 574675"/>
                <a:gd name="connsiteX4" fmla="*/ 1440000 w 1440000"/>
                <a:gd name="connsiteY4" fmla="*/ 574675 h 574675"/>
                <a:gd name="connsiteX5" fmla="*/ 945600 w 1440000"/>
                <a:gd name="connsiteY5" fmla="*/ 574675 h 574675"/>
                <a:gd name="connsiteX6" fmla="*/ 494400 w 1440000"/>
                <a:gd name="connsiteY6" fmla="*/ 574675 h 574675"/>
                <a:gd name="connsiteX7" fmla="*/ 0 w 1440000"/>
                <a:gd name="connsiteY7" fmla="*/ 574675 h 574675"/>
                <a:gd name="connsiteX8" fmla="*/ 0 w 1440000"/>
                <a:gd name="connsiteY8" fmla="*/ 0 h 57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0000" h="574675" fill="none" extrusionOk="0">
                  <a:moveTo>
                    <a:pt x="0" y="0"/>
                  </a:moveTo>
                  <a:cubicBezTo>
                    <a:pt x="164712" y="10879"/>
                    <a:pt x="358156" y="-4164"/>
                    <a:pt x="451200" y="0"/>
                  </a:cubicBezTo>
                  <a:cubicBezTo>
                    <a:pt x="544244" y="4164"/>
                    <a:pt x="803635" y="12501"/>
                    <a:pt x="902400" y="0"/>
                  </a:cubicBezTo>
                  <a:cubicBezTo>
                    <a:pt x="1001165" y="-12501"/>
                    <a:pt x="1199827" y="17842"/>
                    <a:pt x="1440000" y="0"/>
                  </a:cubicBezTo>
                  <a:cubicBezTo>
                    <a:pt x="1448572" y="149220"/>
                    <a:pt x="1439202" y="451932"/>
                    <a:pt x="1440000" y="574675"/>
                  </a:cubicBezTo>
                  <a:cubicBezTo>
                    <a:pt x="1287863" y="557905"/>
                    <a:pt x="1151113" y="585130"/>
                    <a:pt x="945600" y="574675"/>
                  </a:cubicBezTo>
                  <a:cubicBezTo>
                    <a:pt x="740087" y="564220"/>
                    <a:pt x="616760" y="583449"/>
                    <a:pt x="494400" y="574675"/>
                  </a:cubicBezTo>
                  <a:cubicBezTo>
                    <a:pt x="372040" y="565901"/>
                    <a:pt x="108369" y="591696"/>
                    <a:pt x="0" y="574675"/>
                  </a:cubicBezTo>
                  <a:cubicBezTo>
                    <a:pt x="-14574" y="449919"/>
                    <a:pt x="-8135" y="148113"/>
                    <a:pt x="0" y="0"/>
                  </a:cubicBezTo>
                  <a:close/>
                </a:path>
                <a:path w="1440000" h="574675" stroke="0" extrusionOk="0">
                  <a:moveTo>
                    <a:pt x="0" y="0"/>
                  </a:moveTo>
                  <a:cubicBezTo>
                    <a:pt x="223087" y="19733"/>
                    <a:pt x="313771" y="7305"/>
                    <a:pt x="508800" y="0"/>
                  </a:cubicBezTo>
                  <a:cubicBezTo>
                    <a:pt x="703829" y="-7305"/>
                    <a:pt x="803210" y="-11245"/>
                    <a:pt x="945600" y="0"/>
                  </a:cubicBezTo>
                  <a:cubicBezTo>
                    <a:pt x="1087990" y="11245"/>
                    <a:pt x="1245383" y="23204"/>
                    <a:pt x="1440000" y="0"/>
                  </a:cubicBezTo>
                  <a:cubicBezTo>
                    <a:pt x="1439806" y="135487"/>
                    <a:pt x="1417285" y="295618"/>
                    <a:pt x="1440000" y="574675"/>
                  </a:cubicBezTo>
                  <a:cubicBezTo>
                    <a:pt x="1221122" y="561372"/>
                    <a:pt x="1206253" y="576928"/>
                    <a:pt x="974400" y="574675"/>
                  </a:cubicBezTo>
                  <a:cubicBezTo>
                    <a:pt x="742547" y="572422"/>
                    <a:pt x="734874" y="595573"/>
                    <a:pt x="537600" y="574675"/>
                  </a:cubicBezTo>
                  <a:cubicBezTo>
                    <a:pt x="340326" y="553777"/>
                    <a:pt x="157839" y="557841"/>
                    <a:pt x="0" y="574675"/>
                  </a:cubicBezTo>
                  <a:cubicBezTo>
                    <a:pt x="-17864" y="451601"/>
                    <a:pt x="1181" y="191305"/>
                    <a:pt x="0" y="0"/>
                  </a:cubicBezTo>
                  <a:close/>
                </a:path>
              </a:pathLst>
            </a:custGeom>
            <a:solidFill>
              <a:srgbClr val="F9E383"/>
            </a:solidFill>
            <a:ln w="38100" cap="flat" cmpd="sng" algn="ctr">
              <a:solidFill>
                <a:srgbClr val="FFFFFF"/>
              </a:solidFill>
              <a:prstDash val="solid"/>
              <a:headEnd/>
              <a:tailEnd/>
              <a:extLst>
                <a:ext uri="{C807C97D-BFC1-408E-A445-0C87EB9F89A2}">
                  <ask:lineSketchStyleProps xmlns:ask="http://schemas.microsoft.com/office/drawing/2018/sketchyshapes" sd="2244308944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SzPct val="60000"/>
                <a:buFont typeface="Wingdings" pitchFamily="2" charset="2"/>
                <a:buChar char="n"/>
                <a:defRPr sz="2200">
                  <a:solidFill>
                    <a:srgbClr val="5B0917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30000"/>
                </a:spcAft>
                <a:buClr>
                  <a:srgbClr val="CC0000"/>
                </a:buClr>
                <a:buFont typeface="Wingdings" pitchFamily="2" charset="2"/>
                <a:buChar char="§"/>
                <a:defRPr sz="2000">
                  <a:solidFill>
                    <a:srgbClr val="5B0917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SzPct val="80000"/>
                <a:buFont typeface="Wingdings" pitchFamily="2" charset="2"/>
                <a:buChar char="§"/>
                <a:defRPr>
                  <a:solidFill>
                    <a:srgbClr val="5B0917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Font typeface="Times New Roman" pitchFamily="18" charset="0"/>
                <a:buChar char="▪"/>
                <a:defRPr sz="1600">
                  <a:solidFill>
                    <a:srgbClr val="5B0917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9pPr>
            </a:lstStyle>
            <a:p>
              <a:pPr algn="ctr" eaLnBrk="1" fontAlgn="auto" hangingPunct="1"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ru-RU" altLang="ru-RU" sz="1200" b="0" kern="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Comic Sans MS" panose="030F0702030302020204" pitchFamily="66" charset="0"/>
                </a:rPr>
                <a:t>Бюджет / корректировка 1</a:t>
              </a:r>
            </a:p>
          </p:txBody>
        </p:sp>
        <p:cxnSp>
          <p:nvCxnSpPr>
            <p:cNvPr id="56" name="Прямая со стрелкой 47"/>
            <p:cNvCxnSpPr>
              <a:stCxn id="53" idx="2"/>
              <a:endCxn id="54" idx="0"/>
            </p:cNvCxnSpPr>
            <p:nvPr/>
          </p:nvCxnSpPr>
          <p:spPr bwMode="auto">
            <a:xfrm rot="5400000">
              <a:off x="958146" y="3259234"/>
              <a:ext cx="515880" cy="12700"/>
            </a:xfrm>
            <a:prstGeom prst="curvedConnector3">
              <a:avLst>
                <a:gd name="adj1" fmla="val 50000"/>
              </a:avLst>
            </a:prstGeom>
            <a:noFill/>
            <a:ln w="15875" cap="flat" cmpd="sng" algn="ctr">
              <a:solidFill>
                <a:srgbClr val="000000"/>
              </a:solidFill>
              <a:prstDash val="solid"/>
              <a:miter lim="800000"/>
              <a:tailEnd type="arrow"/>
            </a:ln>
            <a:effectLst/>
          </p:spPr>
        </p:cxnSp>
        <p:cxnSp>
          <p:nvCxnSpPr>
            <p:cNvPr id="58" name="Прямая со стрелкой 193"/>
            <p:cNvCxnSpPr/>
            <p:nvPr/>
          </p:nvCxnSpPr>
          <p:spPr bwMode="auto">
            <a:xfrm rot="16200000" flipH="1">
              <a:off x="922895" y="4384265"/>
              <a:ext cx="592731" cy="6351"/>
            </a:xfrm>
            <a:prstGeom prst="curvedConnector3">
              <a:avLst>
                <a:gd name="adj1" fmla="val 50000"/>
              </a:avLst>
            </a:prstGeom>
            <a:noFill/>
            <a:ln w="15875" cap="flat" cmpd="sng" algn="ctr">
              <a:solidFill>
                <a:srgbClr val="000000"/>
              </a:solidFill>
              <a:prstDash val="solid"/>
              <a:miter lim="800000"/>
              <a:tailEnd type="arrow"/>
            </a:ln>
            <a:effectLst/>
          </p:spPr>
        </p:cxnSp>
        <p:sp>
          <p:nvSpPr>
            <p:cNvPr id="59" name="TextBox 58"/>
            <p:cNvSpPr txBox="1"/>
            <p:nvPr/>
          </p:nvSpPr>
          <p:spPr>
            <a:xfrm>
              <a:off x="1207473" y="2173362"/>
              <a:ext cx="94448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ru-RU" sz="1100" b="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Comic Sans MS" panose="030F0702030302020204" pitchFamily="66" charset="0"/>
                </a:rPr>
                <a:t>Сценарий 1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216086" y="3265165"/>
              <a:ext cx="9669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ru-RU" sz="1100" b="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Comic Sans MS" panose="030F0702030302020204" pitchFamily="66" charset="0"/>
                </a:rPr>
                <a:t>Сценарий 2</a:t>
              </a:r>
            </a:p>
          </p:txBody>
        </p:sp>
        <p:sp>
          <p:nvSpPr>
            <p:cNvPr id="62" name="Прямоугольник 19"/>
            <p:cNvSpPr>
              <a:spLocks noChangeArrowheads="1"/>
            </p:cNvSpPr>
            <p:nvPr/>
          </p:nvSpPr>
          <p:spPr bwMode="auto">
            <a:xfrm>
              <a:off x="2367839" y="2886334"/>
              <a:ext cx="1340873" cy="747310"/>
            </a:xfrm>
            <a:custGeom>
              <a:avLst/>
              <a:gdLst>
                <a:gd name="connsiteX0" fmla="*/ 0 w 1340873"/>
                <a:gd name="connsiteY0" fmla="*/ 0 h 747310"/>
                <a:gd name="connsiteX1" fmla="*/ 697254 w 1340873"/>
                <a:gd name="connsiteY1" fmla="*/ 0 h 747310"/>
                <a:gd name="connsiteX2" fmla="*/ 1340873 w 1340873"/>
                <a:gd name="connsiteY2" fmla="*/ 0 h 747310"/>
                <a:gd name="connsiteX3" fmla="*/ 1340873 w 1340873"/>
                <a:gd name="connsiteY3" fmla="*/ 351236 h 747310"/>
                <a:gd name="connsiteX4" fmla="*/ 1340873 w 1340873"/>
                <a:gd name="connsiteY4" fmla="*/ 747310 h 747310"/>
                <a:gd name="connsiteX5" fmla="*/ 657028 w 1340873"/>
                <a:gd name="connsiteY5" fmla="*/ 747310 h 747310"/>
                <a:gd name="connsiteX6" fmla="*/ 0 w 1340873"/>
                <a:gd name="connsiteY6" fmla="*/ 747310 h 747310"/>
                <a:gd name="connsiteX7" fmla="*/ 0 w 1340873"/>
                <a:gd name="connsiteY7" fmla="*/ 366182 h 747310"/>
                <a:gd name="connsiteX8" fmla="*/ 0 w 1340873"/>
                <a:gd name="connsiteY8" fmla="*/ 0 h 747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0873" h="747310" fill="none" extrusionOk="0">
                  <a:moveTo>
                    <a:pt x="0" y="0"/>
                  </a:moveTo>
                  <a:cubicBezTo>
                    <a:pt x="256187" y="-21782"/>
                    <a:pt x="555762" y="5191"/>
                    <a:pt x="697254" y="0"/>
                  </a:cubicBezTo>
                  <a:cubicBezTo>
                    <a:pt x="838746" y="-5191"/>
                    <a:pt x="1054574" y="-29272"/>
                    <a:pt x="1340873" y="0"/>
                  </a:cubicBezTo>
                  <a:cubicBezTo>
                    <a:pt x="1352588" y="122709"/>
                    <a:pt x="1352206" y="268929"/>
                    <a:pt x="1340873" y="351236"/>
                  </a:cubicBezTo>
                  <a:cubicBezTo>
                    <a:pt x="1329540" y="433543"/>
                    <a:pt x="1322023" y="606164"/>
                    <a:pt x="1340873" y="747310"/>
                  </a:cubicBezTo>
                  <a:cubicBezTo>
                    <a:pt x="1181463" y="722096"/>
                    <a:pt x="886935" y="781095"/>
                    <a:pt x="657028" y="747310"/>
                  </a:cubicBezTo>
                  <a:cubicBezTo>
                    <a:pt x="427122" y="713525"/>
                    <a:pt x="241289" y="771426"/>
                    <a:pt x="0" y="747310"/>
                  </a:cubicBezTo>
                  <a:cubicBezTo>
                    <a:pt x="9373" y="619174"/>
                    <a:pt x="14020" y="492290"/>
                    <a:pt x="0" y="366182"/>
                  </a:cubicBezTo>
                  <a:cubicBezTo>
                    <a:pt x="-14020" y="240074"/>
                    <a:pt x="-6183" y="81288"/>
                    <a:pt x="0" y="0"/>
                  </a:cubicBezTo>
                  <a:close/>
                </a:path>
                <a:path w="1340873" h="747310" stroke="0" extrusionOk="0">
                  <a:moveTo>
                    <a:pt x="0" y="0"/>
                  </a:moveTo>
                  <a:cubicBezTo>
                    <a:pt x="258007" y="24741"/>
                    <a:pt x="362522" y="7967"/>
                    <a:pt x="643619" y="0"/>
                  </a:cubicBezTo>
                  <a:cubicBezTo>
                    <a:pt x="924716" y="-7967"/>
                    <a:pt x="1055459" y="-9602"/>
                    <a:pt x="1340873" y="0"/>
                  </a:cubicBezTo>
                  <a:cubicBezTo>
                    <a:pt x="1357606" y="162194"/>
                    <a:pt x="1334777" y="265953"/>
                    <a:pt x="1340873" y="373655"/>
                  </a:cubicBezTo>
                  <a:cubicBezTo>
                    <a:pt x="1346969" y="481358"/>
                    <a:pt x="1359033" y="630284"/>
                    <a:pt x="1340873" y="747310"/>
                  </a:cubicBezTo>
                  <a:cubicBezTo>
                    <a:pt x="1015021" y="747492"/>
                    <a:pt x="923093" y="743646"/>
                    <a:pt x="657028" y="747310"/>
                  </a:cubicBezTo>
                  <a:cubicBezTo>
                    <a:pt x="390963" y="750974"/>
                    <a:pt x="153039" y="729635"/>
                    <a:pt x="0" y="747310"/>
                  </a:cubicBezTo>
                  <a:cubicBezTo>
                    <a:pt x="3215" y="633979"/>
                    <a:pt x="2238" y="553416"/>
                    <a:pt x="0" y="381128"/>
                  </a:cubicBezTo>
                  <a:cubicBezTo>
                    <a:pt x="-2238" y="208840"/>
                    <a:pt x="292" y="115201"/>
                    <a:pt x="0" y="0"/>
                  </a:cubicBezTo>
                  <a:close/>
                </a:path>
              </a:pathLst>
            </a:custGeom>
            <a:solidFill>
              <a:srgbClr val="FFFFDB"/>
            </a:solidFill>
            <a:ln w="38100" cap="flat" cmpd="sng" algn="ctr">
              <a:solidFill>
                <a:srgbClr val="FFC000"/>
              </a:solidFill>
              <a:prstDash val="solid"/>
              <a:headEnd/>
              <a:tailEnd/>
              <a:extLst>
                <a:ext uri="{C807C97D-BFC1-408E-A445-0C87EB9F89A2}">
                  <ask:lineSketchStyleProps xmlns:ask="http://schemas.microsoft.com/office/drawing/2018/sketchyshapes" sd="357554489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SzPct val="60000"/>
                <a:buFont typeface="Wingdings" pitchFamily="2" charset="2"/>
                <a:buChar char="n"/>
                <a:defRPr sz="2200">
                  <a:solidFill>
                    <a:srgbClr val="5B0917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30000"/>
                </a:spcAft>
                <a:buClr>
                  <a:srgbClr val="CC0000"/>
                </a:buClr>
                <a:buFont typeface="Wingdings" pitchFamily="2" charset="2"/>
                <a:buChar char="§"/>
                <a:defRPr sz="2000">
                  <a:solidFill>
                    <a:srgbClr val="5B0917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SzPct val="80000"/>
                <a:buFont typeface="Wingdings" pitchFamily="2" charset="2"/>
                <a:buChar char="§"/>
                <a:defRPr>
                  <a:solidFill>
                    <a:srgbClr val="5B0917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Font typeface="Times New Roman" pitchFamily="18" charset="0"/>
                <a:buChar char="▪"/>
                <a:defRPr sz="1600">
                  <a:solidFill>
                    <a:srgbClr val="5B0917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9pPr>
            </a:lstStyle>
            <a:p>
              <a:pPr algn="ctr" eaLnBrk="1" fontAlgn="auto" hangingPunct="1"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ru-RU" altLang="ru-RU" sz="1200" b="0" kern="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Comic Sans MS" panose="030F0702030302020204" pitchFamily="66" charset="0"/>
                </a:rPr>
                <a:t>Копирование значений показателей</a:t>
              </a:r>
              <a:endParaRPr lang="ru-RU" altLang="ru-RU" sz="1050" b="0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Comic Sans MS" panose="030F0702030302020204" pitchFamily="66" charset="0"/>
              </a:endParaRPr>
            </a:p>
          </p:txBody>
        </p:sp>
        <p:cxnSp>
          <p:nvCxnSpPr>
            <p:cNvPr id="66" name="Прямая со стрелкой 199"/>
            <p:cNvCxnSpPr>
              <a:cxnSpLocks/>
              <a:stCxn id="62" idx="2"/>
              <a:endCxn id="54" idx="3"/>
            </p:cNvCxnSpPr>
            <p:nvPr/>
          </p:nvCxnSpPr>
          <p:spPr bwMode="auto">
            <a:xfrm rot="5400000">
              <a:off x="2401747" y="3167983"/>
              <a:ext cx="170868" cy="1102190"/>
            </a:xfrm>
            <a:prstGeom prst="curvedConnector2">
              <a:avLst/>
            </a:prstGeom>
            <a:noFill/>
            <a:ln w="15875" cap="flat" cmpd="sng" algn="ctr">
              <a:solidFill>
                <a:srgbClr val="000000"/>
              </a:solidFill>
              <a:prstDash val="solid"/>
              <a:miter lim="800000"/>
              <a:tailEnd type="arrow"/>
            </a:ln>
            <a:effectLst/>
          </p:spPr>
        </p:cxnSp>
        <p:sp>
          <p:nvSpPr>
            <p:cNvPr id="78" name="Прямоугольник 19"/>
            <p:cNvSpPr>
              <a:spLocks noChangeArrowheads="1"/>
            </p:cNvSpPr>
            <p:nvPr/>
          </p:nvSpPr>
          <p:spPr bwMode="auto">
            <a:xfrm>
              <a:off x="487473" y="4659401"/>
              <a:ext cx="1440000" cy="574675"/>
            </a:xfrm>
            <a:custGeom>
              <a:avLst/>
              <a:gdLst>
                <a:gd name="connsiteX0" fmla="*/ 0 w 1440000"/>
                <a:gd name="connsiteY0" fmla="*/ 0 h 574675"/>
                <a:gd name="connsiteX1" fmla="*/ 436800 w 1440000"/>
                <a:gd name="connsiteY1" fmla="*/ 0 h 574675"/>
                <a:gd name="connsiteX2" fmla="*/ 902400 w 1440000"/>
                <a:gd name="connsiteY2" fmla="*/ 0 h 574675"/>
                <a:gd name="connsiteX3" fmla="*/ 1440000 w 1440000"/>
                <a:gd name="connsiteY3" fmla="*/ 0 h 574675"/>
                <a:gd name="connsiteX4" fmla="*/ 1440000 w 1440000"/>
                <a:gd name="connsiteY4" fmla="*/ 574675 h 574675"/>
                <a:gd name="connsiteX5" fmla="*/ 945600 w 1440000"/>
                <a:gd name="connsiteY5" fmla="*/ 574675 h 574675"/>
                <a:gd name="connsiteX6" fmla="*/ 451200 w 1440000"/>
                <a:gd name="connsiteY6" fmla="*/ 574675 h 574675"/>
                <a:gd name="connsiteX7" fmla="*/ 0 w 1440000"/>
                <a:gd name="connsiteY7" fmla="*/ 574675 h 574675"/>
                <a:gd name="connsiteX8" fmla="*/ 0 w 1440000"/>
                <a:gd name="connsiteY8" fmla="*/ 0 h 57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0000" h="574675" fill="none" extrusionOk="0">
                  <a:moveTo>
                    <a:pt x="0" y="0"/>
                  </a:moveTo>
                  <a:cubicBezTo>
                    <a:pt x="106960" y="19714"/>
                    <a:pt x="303612" y="-4862"/>
                    <a:pt x="436800" y="0"/>
                  </a:cubicBezTo>
                  <a:cubicBezTo>
                    <a:pt x="569988" y="4862"/>
                    <a:pt x="746610" y="-224"/>
                    <a:pt x="902400" y="0"/>
                  </a:cubicBezTo>
                  <a:cubicBezTo>
                    <a:pt x="1058190" y="224"/>
                    <a:pt x="1207809" y="-18498"/>
                    <a:pt x="1440000" y="0"/>
                  </a:cubicBezTo>
                  <a:cubicBezTo>
                    <a:pt x="1451022" y="254206"/>
                    <a:pt x="1445811" y="384138"/>
                    <a:pt x="1440000" y="574675"/>
                  </a:cubicBezTo>
                  <a:cubicBezTo>
                    <a:pt x="1283972" y="557852"/>
                    <a:pt x="1147766" y="555365"/>
                    <a:pt x="945600" y="574675"/>
                  </a:cubicBezTo>
                  <a:cubicBezTo>
                    <a:pt x="743434" y="593985"/>
                    <a:pt x="662583" y="592189"/>
                    <a:pt x="451200" y="574675"/>
                  </a:cubicBezTo>
                  <a:cubicBezTo>
                    <a:pt x="239817" y="557161"/>
                    <a:pt x="130133" y="583117"/>
                    <a:pt x="0" y="574675"/>
                  </a:cubicBezTo>
                  <a:cubicBezTo>
                    <a:pt x="25754" y="320599"/>
                    <a:pt x="-10779" y="219298"/>
                    <a:pt x="0" y="0"/>
                  </a:cubicBezTo>
                  <a:close/>
                </a:path>
                <a:path w="1440000" h="574675" stroke="0" extrusionOk="0">
                  <a:moveTo>
                    <a:pt x="0" y="0"/>
                  </a:moveTo>
                  <a:cubicBezTo>
                    <a:pt x="137071" y="-3857"/>
                    <a:pt x="271057" y="6787"/>
                    <a:pt x="436800" y="0"/>
                  </a:cubicBezTo>
                  <a:cubicBezTo>
                    <a:pt x="602543" y="-6787"/>
                    <a:pt x="685404" y="21098"/>
                    <a:pt x="873600" y="0"/>
                  </a:cubicBezTo>
                  <a:cubicBezTo>
                    <a:pt x="1061796" y="-21098"/>
                    <a:pt x="1286167" y="-5032"/>
                    <a:pt x="1440000" y="0"/>
                  </a:cubicBezTo>
                  <a:cubicBezTo>
                    <a:pt x="1453939" y="251691"/>
                    <a:pt x="1441609" y="292043"/>
                    <a:pt x="1440000" y="574675"/>
                  </a:cubicBezTo>
                  <a:cubicBezTo>
                    <a:pt x="1334666" y="575787"/>
                    <a:pt x="1204589" y="587933"/>
                    <a:pt x="1003200" y="574675"/>
                  </a:cubicBezTo>
                  <a:cubicBezTo>
                    <a:pt x="801811" y="561417"/>
                    <a:pt x="679979" y="582903"/>
                    <a:pt x="508800" y="574675"/>
                  </a:cubicBezTo>
                  <a:cubicBezTo>
                    <a:pt x="337621" y="566447"/>
                    <a:pt x="119164" y="569774"/>
                    <a:pt x="0" y="574675"/>
                  </a:cubicBezTo>
                  <a:cubicBezTo>
                    <a:pt x="18303" y="357292"/>
                    <a:pt x="-10064" y="131178"/>
                    <a:pt x="0" y="0"/>
                  </a:cubicBezTo>
                  <a:close/>
                </a:path>
              </a:pathLst>
            </a:custGeom>
            <a:solidFill>
              <a:srgbClr val="808080"/>
            </a:solidFill>
            <a:ln w="38100" cap="flat" cmpd="sng" algn="ctr">
              <a:solidFill>
                <a:srgbClr val="000000"/>
              </a:solidFill>
              <a:prstDash val="solid"/>
              <a:headEnd/>
              <a:tailEnd/>
              <a:extLst>
                <a:ext uri="{C807C97D-BFC1-408E-A445-0C87EB9F89A2}">
                  <ask:lineSketchStyleProps xmlns:ask="http://schemas.microsoft.com/office/drawing/2018/sketchyshapes" sd="29877518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SzPct val="60000"/>
                <a:buFont typeface="Wingdings" pitchFamily="2" charset="2"/>
                <a:buChar char="n"/>
                <a:defRPr sz="2200">
                  <a:solidFill>
                    <a:srgbClr val="5B0917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30000"/>
                </a:spcAft>
                <a:buClr>
                  <a:srgbClr val="CC0000"/>
                </a:buClr>
                <a:buFont typeface="Wingdings" pitchFamily="2" charset="2"/>
                <a:buChar char="§"/>
                <a:defRPr sz="2000">
                  <a:solidFill>
                    <a:srgbClr val="5B0917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SzPct val="80000"/>
                <a:buFont typeface="Wingdings" pitchFamily="2" charset="2"/>
                <a:buChar char="§"/>
                <a:defRPr>
                  <a:solidFill>
                    <a:srgbClr val="5B0917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Font typeface="Times New Roman" pitchFamily="18" charset="0"/>
                <a:buChar char="▪"/>
                <a:defRPr sz="1600">
                  <a:solidFill>
                    <a:srgbClr val="5B0917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 panose="030F0702030302020204" pitchFamily="66" charset="0"/>
                </a:rPr>
                <a:t>Лимиты</a:t>
              </a:r>
            </a:p>
          </p:txBody>
        </p:sp>
        <p:cxnSp>
          <p:nvCxnSpPr>
            <p:cNvPr id="82" name="Прямая со стрелкой 199"/>
            <p:cNvCxnSpPr>
              <a:cxnSpLocks/>
              <a:stCxn id="53" idx="3"/>
              <a:endCxn id="62" idx="0"/>
            </p:cNvCxnSpPr>
            <p:nvPr/>
          </p:nvCxnSpPr>
          <p:spPr bwMode="auto">
            <a:xfrm>
              <a:off x="1936086" y="2713957"/>
              <a:ext cx="1102190" cy="172377"/>
            </a:xfrm>
            <a:prstGeom prst="curvedConnector2">
              <a:avLst/>
            </a:prstGeom>
            <a:noFill/>
            <a:ln w="15875" cap="flat" cmpd="sng" algn="ctr">
              <a:solidFill>
                <a:srgbClr val="000000"/>
              </a:solidFill>
              <a:prstDash val="solid"/>
              <a:miter lim="800000"/>
              <a:tailEnd type="arrow"/>
            </a:ln>
            <a:effectLst/>
          </p:spPr>
        </p:cxnSp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34FCCC92-8B87-4D0E-A6EB-33225BCB4022}"/>
              </a:ext>
            </a:extLst>
          </p:cNvPr>
          <p:cNvGrpSpPr/>
          <p:nvPr/>
        </p:nvGrpSpPr>
        <p:grpSpPr>
          <a:xfrm>
            <a:off x="7704460" y="1867473"/>
            <a:ext cx="3347272" cy="4101857"/>
            <a:chOff x="7931753" y="1867473"/>
            <a:chExt cx="3347272" cy="410185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1CB9A43-1069-69F8-E15C-6B9B754D3BA3}"/>
                </a:ext>
              </a:extLst>
            </p:cNvPr>
            <p:cNvSpPr txBox="1"/>
            <p:nvPr/>
          </p:nvSpPr>
          <p:spPr>
            <a:xfrm>
              <a:off x="7965722" y="1867473"/>
              <a:ext cx="251822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0" kern="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Comic Sans MS" panose="030F0702030302020204" pitchFamily="66" charset="0"/>
                </a:rPr>
                <a:t>Корректировка документа, с нарушением лимита или резерва</a:t>
              </a:r>
            </a:p>
          </p:txBody>
        </p:sp>
        <p:sp>
          <p:nvSpPr>
            <p:cNvPr id="21" name="Прямоугольник 19">
              <a:extLst>
                <a:ext uri="{FF2B5EF4-FFF2-40B4-BE49-F238E27FC236}">
                  <a16:creationId xmlns:a16="http://schemas.microsoft.com/office/drawing/2014/main" id="{0475027D-DB13-66E9-3C2E-4B632827DA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85389" y="2437791"/>
              <a:ext cx="1440000" cy="574675"/>
            </a:xfrm>
            <a:custGeom>
              <a:avLst/>
              <a:gdLst>
                <a:gd name="connsiteX0" fmla="*/ 0 w 1440000"/>
                <a:gd name="connsiteY0" fmla="*/ 0 h 574675"/>
                <a:gd name="connsiteX1" fmla="*/ 508800 w 1440000"/>
                <a:gd name="connsiteY1" fmla="*/ 0 h 574675"/>
                <a:gd name="connsiteX2" fmla="*/ 960000 w 1440000"/>
                <a:gd name="connsiteY2" fmla="*/ 0 h 574675"/>
                <a:gd name="connsiteX3" fmla="*/ 1440000 w 1440000"/>
                <a:gd name="connsiteY3" fmla="*/ 0 h 574675"/>
                <a:gd name="connsiteX4" fmla="*/ 1440000 w 1440000"/>
                <a:gd name="connsiteY4" fmla="*/ 574675 h 574675"/>
                <a:gd name="connsiteX5" fmla="*/ 974400 w 1440000"/>
                <a:gd name="connsiteY5" fmla="*/ 574675 h 574675"/>
                <a:gd name="connsiteX6" fmla="*/ 465600 w 1440000"/>
                <a:gd name="connsiteY6" fmla="*/ 574675 h 574675"/>
                <a:gd name="connsiteX7" fmla="*/ 0 w 1440000"/>
                <a:gd name="connsiteY7" fmla="*/ 574675 h 574675"/>
                <a:gd name="connsiteX8" fmla="*/ 0 w 1440000"/>
                <a:gd name="connsiteY8" fmla="*/ 0 h 57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0000" h="574675" fill="none" extrusionOk="0">
                  <a:moveTo>
                    <a:pt x="0" y="0"/>
                  </a:moveTo>
                  <a:cubicBezTo>
                    <a:pt x="121151" y="-5869"/>
                    <a:pt x="289912" y="19496"/>
                    <a:pt x="508800" y="0"/>
                  </a:cubicBezTo>
                  <a:cubicBezTo>
                    <a:pt x="727688" y="-19496"/>
                    <a:pt x="737993" y="-20789"/>
                    <a:pt x="960000" y="0"/>
                  </a:cubicBezTo>
                  <a:cubicBezTo>
                    <a:pt x="1182007" y="20789"/>
                    <a:pt x="1221972" y="-4060"/>
                    <a:pt x="1440000" y="0"/>
                  </a:cubicBezTo>
                  <a:cubicBezTo>
                    <a:pt x="1416872" y="175106"/>
                    <a:pt x="1458168" y="395270"/>
                    <a:pt x="1440000" y="574675"/>
                  </a:cubicBezTo>
                  <a:cubicBezTo>
                    <a:pt x="1232906" y="579804"/>
                    <a:pt x="1206336" y="554871"/>
                    <a:pt x="974400" y="574675"/>
                  </a:cubicBezTo>
                  <a:cubicBezTo>
                    <a:pt x="742464" y="594479"/>
                    <a:pt x="661320" y="594577"/>
                    <a:pt x="465600" y="574675"/>
                  </a:cubicBezTo>
                  <a:cubicBezTo>
                    <a:pt x="269880" y="554773"/>
                    <a:pt x="107841" y="592321"/>
                    <a:pt x="0" y="574675"/>
                  </a:cubicBezTo>
                  <a:cubicBezTo>
                    <a:pt x="25186" y="390155"/>
                    <a:pt x="-3026" y="187164"/>
                    <a:pt x="0" y="0"/>
                  </a:cubicBezTo>
                  <a:close/>
                </a:path>
                <a:path w="1440000" h="574675" stroke="0" extrusionOk="0">
                  <a:moveTo>
                    <a:pt x="0" y="0"/>
                  </a:moveTo>
                  <a:cubicBezTo>
                    <a:pt x="189646" y="10310"/>
                    <a:pt x="333776" y="-23759"/>
                    <a:pt x="480000" y="0"/>
                  </a:cubicBezTo>
                  <a:cubicBezTo>
                    <a:pt x="626224" y="23759"/>
                    <a:pt x="798104" y="-6341"/>
                    <a:pt x="931200" y="0"/>
                  </a:cubicBezTo>
                  <a:cubicBezTo>
                    <a:pt x="1064296" y="6341"/>
                    <a:pt x="1255336" y="3604"/>
                    <a:pt x="1440000" y="0"/>
                  </a:cubicBezTo>
                  <a:cubicBezTo>
                    <a:pt x="1444749" y="140115"/>
                    <a:pt x="1454732" y="372583"/>
                    <a:pt x="1440000" y="574675"/>
                  </a:cubicBezTo>
                  <a:cubicBezTo>
                    <a:pt x="1282337" y="581542"/>
                    <a:pt x="1177691" y="565508"/>
                    <a:pt x="931200" y="574675"/>
                  </a:cubicBezTo>
                  <a:cubicBezTo>
                    <a:pt x="684709" y="583842"/>
                    <a:pt x="624054" y="592599"/>
                    <a:pt x="494400" y="574675"/>
                  </a:cubicBezTo>
                  <a:cubicBezTo>
                    <a:pt x="364746" y="556751"/>
                    <a:pt x="148529" y="581465"/>
                    <a:pt x="0" y="574675"/>
                  </a:cubicBezTo>
                  <a:cubicBezTo>
                    <a:pt x="-12019" y="303283"/>
                    <a:pt x="-2751" y="265653"/>
                    <a:pt x="0" y="0"/>
                  </a:cubicBezTo>
                  <a:close/>
                </a:path>
              </a:pathLst>
            </a:custGeom>
            <a:solidFill>
              <a:srgbClr val="F9E383"/>
            </a:solidFill>
            <a:ln w="38100" cap="flat" cmpd="sng" algn="ctr">
              <a:solidFill>
                <a:srgbClr val="FF0000"/>
              </a:solidFill>
              <a:prstDash val="solid"/>
              <a:headEnd/>
              <a:tailEnd/>
              <a:extLst>
                <a:ext uri="{C807C97D-BFC1-408E-A445-0C87EB9F89A2}">
                  <ask:lineSketchStyleProps xmlns:ask="http://schemas.microsoft.com/office/drawing/2018/sketchyshapes" sd="2430689057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SzPct val="60000"/>
                <a:buFont typeface="Wingdings" pitchFamily="2" charset="2"/>
                <a:buChar char="n"/>
                <a:defRPr sz="2200">
                  <a:solidFill>
                    <a:srgbClr val="5B0917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30000"/>
                </a:spcAft>
                <a:buClr>
                  <a:srgbClr val="CC0000"/>
                </a:buClr>
                <a:buFont typeface="Wingdings" pitchFamily="2" charset="2"/>
                <a:buChar char="§"/>
                <a:defRPr sz="2000">
                  <a:solidFill>
                    <a:srgbClr val="5B0917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SzPct val="80000"/>
                <a:buFont typeface="Wingdings" pitchFamily="2" charset="2"/>
                <a:buChar char="§"/>
                <a:defRPr>
                  <a:solidFill>
                    <a:srgbClr val="5B0917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Font typeface="Times New Roman" pitchFamily="18" charset="0"/>
                <a:buChar char="▪"/>
                <a:defRPr sz="1600">
                  <a:solidFill>
                    <a:srgbClr val="5B0917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charset="0"/>
                </a:rPr>
                <a:t>Документ с нарушением</a:t>
              </a:r>
            </a:p>
          </p:txBody>
        </p:sp>
        <p:sp>
          <p:nvSpPr>
            <p:cNvPr id="22" name="Прямоугольник 19">
              <a:extLst>
                <a:ext uri="{FF2B5EF4-FFF2-40B4-BE49-F238E27FC236}">
                  <a16:creationId xmlns:a16="http://schemas.microsoft.com/office/drawing/2014/main" id="{5C9B16EE-5616-BC0B-A59E-EE1AD15145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1753" y="3436562"/>
              <a:ext cx="1440000" cy="574675"/>
            </a:xfrm>
            <a:custGeom>
              <a:avLst/>
              <a:gdLst>
                <a:gd name="connsiteX0" fmla="*/ 0 w 1440000"/>
                <a:gd name="connsiteY0" fmla="*/ 0 h 574675"/>
                <a:gd name="connsiteX1" fmla="*/ 436800 w 1440000"/>
                <a:gd name="connsiteY1" fmla="*/ 0 h 574675"/>
                <a:gd name="connsiteX2" fmla="*/ 873600 w 1440000"/>
                <a:gd name="connsiteY2" fmla="*/ 0 h 574675"/>
                <a:gd name="connsiteX3" fmla="*/ 1440000 w 1440000"/>
                <a:gd name="connsiteY3" fmla="*/ 0 h 574675"/>
                <a:gd name="connsiteX4" fmla="*/ 1440000 w 1440000"/>
                <a:gd name="connsiteY4" fmla="*/ 574675 h 574675"/>
                <a:gd name="connsiteX5" fmla="*/ 931200 w 1440000"/>
                <a:gd name="connsiteY5" fmla="*/ 574675 h 574675"/>
                <a:gd name="connsiteX6" fmla="*/ 480000 w 1440000"/>
                <a:gd name="connsiteY6" fmla="*/ 574675 h 574675"/>
                <a:gd name="connsiteX7" fmla="*/ 0 w 1440000"/>
                <a:gd name="connsiteY7" fmla="*/ 574675 h 574675"/>
                <a:gd name="connsiteX8" fmla="*/ 0 w 1440000"/>
                <a:gd name="connsiteY8" fmla="*/ 0 h 57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0000" h="574675" fill="none" extrusionOk="0">
                  <a:moveTo>
                    <a:pt x="0" y="0"/>
                  </a:moveTo>
                  <a:cubicBezTo>
                    <a:pt x="190864" y="2116"/>
                    <a:pt x="283965" y="18895"/>
                    <a:pt x="436800" y="0"/>
                  </a:cubicBezTo>
                  <a:cubicBezTo>
                    <a:pt x="589635" y="-18895"/>
                    <a:pt x="700692" y="-14748"/>
                    <a:pt x="873600" y="0"/>
                  </a:cubicBezTo>
                  <a:cubicBezTo>
                    <a:pt x="1046508" y="14748"/>
                    <a:pt x="1294205" y="25294"/>
                    <a:pt x="1440000" y="0"/>
                  </a:cubicBezTo>
                  <a:cubicBezTo>
                    <a:pt x="1427616" y="152123"/>
                    <a:pt x="1450827" y="403035"/>
                    <a:pt x="1440000" y="574675"/>
                  </a:cubicBezTo>
                  <a:cubicBezTo>
                    <a:pt x="1285216" y="596930"/>
                    <a:pt x="1073200" y="565154"/>
                    <a:pt x="931200" y="574675"/>
                  </a:cubicBezTo>
                  <a:cubicBezTo>
                    <a:pt x="789200" y="584196"/>
                    <a:pt x="705513" y="554003"/>
                    <a:pt x="480000" y="574675"/>
                  </a:cubicBezTo>
                  <a:cubicBezTo>
                    <a:pt x="254487" y="595347"/>
                    <a:pt x="106647" y="581500"/>
                    <a:pt x="0" y="574675"/>
                  </a:cubicBezTo>
                  <a:cubicBezTo>
                    <a:pt x="15893" y="445008"/>
                    <a:pt x="-2246" y="211246"/>
                    <a:pt x="0" y="0"/>
                  </a:cubicBezTo>
                  <a:close/>
                </a:path>
                <a:path w="1440000" h="574675" stroke="0" extrusionOk="0">
                  <a:moveTo>
                    <a:pt x="0" y="0"/>
                  </a:moveTo>
                  <a:cubicBezTo>
                    <a:pt x="151625" y="692"/>
                    <a:pt x="280783" y="-13714"/>
                    <a:pt x="451200" y="0"/>
                  </a:cubicBezTo>
                  <a:cubicBezTo>
                    <a:pt x="621617" y="13714"/>
                    <a:pt x="719414" y="-366"/>
                    <a:pt x="960000" y="0"/>
                  </a:cubicBezTo>
                  <a:cubicBezTo>
                    <a:pt x="1200586" y="366"/>
                    <a:pt x="1201928" y="11584"/>
                    <a:pt x="1440000" y="0"/>
                  </a:cubicBezTo>
                  <a:cubicBezTo>
                    <a:pt x="1413137" y="207111"/>
                    <a:pt x="1461405" y="409495"/>
                    <a:pt x="1440000" y="574675"/>
                  </a:cubicBezTo>
                  <a:cubicBezTo>
                    <a:pt x="1203425" y="586466"/>
                    <a:pt x="1072677" y="595056"/>
                    <a:pt x="931200" y="574675"/>
                  </a:cubicBezTo>
                  <a:cubicBezTo>
                    <a:pt x="789723" y="554294"/>
                    <a:pt x="630269" y="554020"/>
                    <a:pt x="494400" y="574675"/>
                  </a:cubicBezTo>
                  <a:cubicBezTo>
                    <a:pt x="358531" y="595330"/>
                    <a:pt x="145142" y="562865"/>
                    <a:pt x="0" y="574675"/>
                  </a:cubicBezTo>
                  <a:cubicBezTo>
                    <a:pt x="4782" y="301318"/>
                    <a:pt x="-2280" y="178937"/>
                    <a:pt x="0" y="0"/>
                  </a:cubicBezTo>
                  <a:close/>
                </a:path>
              </a:pathLst>
            </a:custGeom>
            <a:solidFill>
              <a:srgbClr val="F9E383"/>
            </a:solidFill>
            <a:ln w="38100" cap="flat" cmpd="sng" algn="ctr">
              <a:solidFill>
                <a:srgbClr val="FFFFFF"/>
              </a:solidFill>
              <a:prstDash val="solid"/>
              <a:headEnd/>
              <a:tailEnd/>
              <a:extLst>
                <a:ext uri="{C807C97D-BFC1-408E-A445-0C87EB9F89A2}">
                  <ask:lineSketchStyleProps xmlns:ask="http://schemas.microsoft.com/office/drawing/2018/sketchyshapes" sd="3164563025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SzPct val="60000"/>
                <a:buFont typeface="Wingdings" pitchFamily="2" charset="2"/>
                <a:buChar char="n"/>
                <a:defRPr sz="2200">
                  <a:solidFill>
                    <a:srgbClr val="5B0917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30000"/>
                </a:spcAft>
                <a:buClr>
                  <a:srgbClr val="CC0000"/>
                </a:buClr>
                <a:buFont typeface="Wingdings" pitchFamily="2" charset="2"/>
                <a:buChar char="§"/>
                <a:defRPr sz="2000">
                  <a:solidFill>
                    <a:srgbClr val="5B0917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SzPct val="80000"/>
                <a:buFont typeface="Wingdings" pitchFamily="2" charset="2"/>
                <a:buChar char="§"/>
                <a:defRPr>
                  <a:solidFill>
                    <a:srgbClr val="5B0917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Font typeface="Times New Roman" pitchFamily="18" charset="0"/>
                <a:buChar char="▪"/>
                <a:defRPr sz="1600">
                  <a:solidFill>
                    <a:srgbClr val="5B0917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9pPr>
            </a:lstStyle>
            <a:p>
              <a:pPr algn="ctr" eaLnBrk="1" fontAlgn="auto" hangingPunct="1"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ru-RU" altLang="ru-RU" sz="1200" b="0" kern="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Comic Sans MS" panose="030F0702030302020204" pitchFamily="66" charset="0"/>
                </a:rPr>
                <a:t>Заявка на корректировку</a:t>
              </a:r>
            </a:p>
          </p:txBody>
        </p:sp>
        <p:cxnSp>
          <p:nvCxnSpPr>
            <p:cNvPr id="23" name="Прямая со стрелкой 210">
              <a:extLst>
                <a:ext uri="{FF2B5EF4-FFF2-40B4-BE49-F238E27FC236}">
                  <a16:creationId xmlns:a16="http://schemas.microsoft.com/office/drawing/2014/main" id="{387B7183-92FF-EF25-B5C3-9C4292D9110C}"/>
                </a:ext>
              </a:extLst>
            </p:cNvPr>
            <p:cNvCxnSpPr>
              <a:cxnSpLocks/>
              <a:stCxn id="21" idx="2"/>
              <a:endCxn id="22" idx="0"/>
            </p:cNvCxnSpPr>
            <p:nvPr/>
          </p:nvCxnSpPr>
          <p:spPr bwMode="auto">
            <a:xfrm rot="5400000">
              <a:off x="8916523" y="2747696"/>
              <a:ext cx="424096" cy="953636"/>
            </a:xfrm>
            <a:prstGeom prst="curvedConnector3">
              <a:avLst>
                <a:gd name="adj1" fmla="val 50000"/>
              </a:avLst>
            </a:prstGeom>
            <a:noFill/>
            <a:ln w="15875" cap="flat" cmpd="sng" algn="ctr">
              <a:solidFill>
                <a:srgbClr val="000000"/>
              </a:solidFill>
              <a:prstDash val="solid"/>
              <a:miter lim="800000"/>
              <a:tailEnd type="arrow"/>
            </a:ln>
            <a:effectLst/>
          </p:spPr>
        </p:cxnSp>
        <p:sp>
          <p:nvSpPr>
            <p:cNvPr id="24" name="Прямоугольник 19">
              <a:extLst>
                <a:ext uri="{FF2B5EF4-FFF2-40B4-BE49-F238E27FC236}">
                  <a16:creationId xmlns:a16="http://schemas.microsoft.com/office/drawing/2014/main" id="{FA03FD05-6949-A8F0-CA6A-1E989D36CB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05928" y="5394655"/>
              <a:ext cx="1440000" cy="574675"/>
            </a:xfrm>
            <a:custGeom>
              <a:avLst/>
              <a:gdLst>
                <a:gd name="connsiteX0" fmla="*/ 0 w 1440000"/>
                <a:gd name="connsiteY0" fmla="*/ 0 h 574675"/>
                <a:gd name="connsiteX1" fmla="*/ 494400 w 1440000"/>
                <a:gd name="connsiteY1" fmla="*/ 0 h 574675"/>
                <a:gd name="connsiteX2" fmla="*/ 1003200 w 1440000"/>
                <a:gd name="connsiteY2" fmla="*/ 0 h 574675"/>
                <a:gd name="connsiteX3" fmla="*/ 1440000 w 1440000"/>
                <a:gd name="connsiteY3" fmla="*/ 0 h 574675"/>
                <a:gd name="connsiteX4" fmla="*/ 1440000 w 1440000"/>
                <a:gd name="connsiteY4" fmla="*/ 574675 h 574675"/>
                <a:gd name="connsiteX5" fmla="*/ 960000 w 1440000"/>
                <a:gd name="connsiteY5" fmla="*/ 574675 h 574675"/>
                <a:gd name="connsiteX6" fmla="*/ 508800 w 1440000"/>
                <a:gd name="connsiteY6" fmla="*/ 574675 h 574675"/>
                <a:gd name="connsiteX7" fmla="*/ 0 w 1440000"/>
                <a:gd name="connsiteY7" fmla="*/ 574675 h 574675"/>
                <a:gd name="connsiteX8" fmla="*/ 0 w 1440000"/>
                <a:gd name="connsiteY8" fmla="*/ 0 h 57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0000" h="574675" fill="none" extrusionOk="0">
                  <a:moveTo>
                    <a:pt x="0" y="0"/>
                  </a:moveTo>
                  <a:cubicBezTo>
                    <a:pt x="121246" y="21774"/>
                    <a:pt x="349207" y="6393"/>
                    <a:pt x="494400" y="0"/>
                  </a:cubicBezTo>
                  <a:cubicBezTo>
                    <a:pt x="639593" y="-6393"/>
                    <a:pt x="795630" y="24443"/>
                    <a:pt x="1003200" y="0"/>
                  </a:cubicBezTo>
                  <a:cubicBezTo>
                    <a:pt x="1210770" y="-24443"/>
                    <a:pt x="1254582" y="12876"/>
                    <a:pt x="1440000" y="0"/>
                  </a:cubicBezTo>
                  <a:cubicBezTo>
                    <a:pt x="1418193" y="271248"/>
                    <a:pt x="1426626" y="343307"/>
                    <a:pt x="1440000" y="574675"/>
                  </a:cubicBezTo>
                  <a:cubicBezTo>
                    <a:pt x="1327040" y="588247"/>
                    <a:pt x="1167997" y="588287"/>
                    <a:pt x="960000" y="574675"/>
                  </a:cubicBezTo>
                  <a:cubicBezTo>
                    <a:pt x="752003" y="561063"/>
                    <a:pt x="652087" y="584941"/>
                    <a:pt x="508800" y="574675"/>
                  </a:cubicBezTo>
                  <a:cubicBezTo>
                    <a:pt x="365513" y="564409"/>
                    <a:pt x="154866" y="555781"/>
                    <a:pt x="0" y="574675"/>
                  </a:cubicBezTo>
                  <a:cubicBezTo>
                    <a:pt x="8194" y="417090"/>
                    <a:pt x="-8968" y="193013"/>
                    <a:pt x="0" y="0"/>
                  </a:cubicBezTo>
                  <a:close/>
                </a:path>
                <a:path w="1440000" h="574675" stroke="0" extrusionOk="0">
                  <a:moveTo>
                    <a:pt x="0" y="0"/>
                  </a:moveTo>
                  <a:cubicBezTo>
                    <a:pt x="151167" y="-22197"/>
                    <a:pt x="268594" y="-18668"/>
                    <a:pt x="480000" y="0"/>
                  </a:cubicBezTo>
                  <a:cubicBezTo>
                    <a:pt x="691406" y="18668"/>
                    <a:pt x="816959" y="20016"/>
                    <a:pt x="931200" y="0"/>
                  </a:cubicBezTo>
                  <a:cubicBezTo>
                    <a:pt x="1045441" y="-20016"/>
                    <a:pt x="1210587" y="6594"/>
                    <a:pt x="1440000" y="0"/>
                  </a:cubicBezTo>
                  <a:cubicBezTo>
                    <a:pt x="1439233" y="165033"/>
                    <a:pt x="1420367" y="354897"/>
                    <a:pt x="1440000" y="574675"/>
                  </a:cubicBezTo>
                  <a:cubicBezTo>
                    <a:pt x="1217737" y="567424"/>
                    <a:pt x="1103679" y="554740"/>
                    <a:pt x="945600" y="574675"/>
                  </a:cubicBezTo>
                  <a:cubicBezTo>
                    <a:pt x="787521" y="594610"/>
                    <a:pt x="625986" y="579283"/>
                    <a:pt x="480000" y="574675"/>
                  </a:cubicBezTo>
                  <a:cubicBezTo>
                    <a:pt x="334014" y="570067"/>
                    <a:pt x="194956" y="560057"/>
                    <a:pt x="0" y="574675"/>
                  </a:cubicBezTo>
                  <a:cubicBezTo>
                    <a:pt x="4860" y="374207"/>
                    <a:pt x="-10623" y="137375"/>
                    <a:pt x="0" y="0"/>
                  </a:cubicBezTo>
                  <a:close/>
                </a:path>
              </a:pathLst>
            </a:custGeom>
            <a:solidFill>
              <a:srgbClr val="808080"/>
            </a:solidFill>
            <a:ln w="38100" cap="flat" cmpd="sng" algn="ctr">
              <a:solidFill>
                <a:srgbClr val="000000"/>
              </a:solidFill>
              <a:prstDash val="solid"/>
              <a:headEnd/>
              <a:tailEnd/>
              <a:extLst>
                <a:ext uri="{C807C97D-BFC1-408E-A445-0C87EB9F89A2}">
                  <ask:lineSketchStyleProps xmlns:ask="http://schemas.microsoft.com/office/drawing/2018/sketchyshapes" sd="3761545906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SzPct val="60000"/>
                <a:buFont typeface="Wingdings" pitchFamily="2" charset="2"/>
                <a:buChar char="n"/>
                <a:defRPr sz="2200">
                  <a:solidFill>
                    <a:srgbClr val="5B0917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30000"/>
                </a:spcAft>
                <a:buClr>
                  <a:srgbClr val="CC0000"/>
                </a:buClr>
                <a:buFont typeface="Wingdings" pitchFamily="2" charset="2"/>
                <a:buChar char="§"/>
                <a:defRPr sz="2000">
                  <a:solidFill>
                    <a:srgbClr val="5B0917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SzPct val="80000"/>
                <a:buFont typeface="Wingdings" pitchFamily="2" charset="2"/>
                <a:buChar char="§"/>
                <a:defRPr>
                  <a:solidFill>
                    <a:srgbClr val="5B0917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Font typeface="Times New Roman" pitchFamily="18" charset="0"/>
                <a:buChar char="▪"/>
                <a:defRPr sz="1600">
                  <a:solidFill>
                    <a:srgbClr val="5B0917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 panose="030F0702030302020204" pitchFamily="66" charset="0"/>
                </a:rPr>
                <a:t>Лимиты</a:t>
              </a:r>
            </a:p>
          </p:txBody>
        </p:sp>
        <p:sp>
          <p:nvSpPr>
            <p:cNvPr id="25" name="Прямоугольник 19">
              <a:extLst>
                <a:ext uri="{FF2B5EF4-FFF2-40B4-BE49-F238E27FC236}">
                  <a16:creationId xmlns:a16="http://schemas.microsoft.com/office/drawing/2014/main" id="{A56309DA-294E-44A0-7FCA-1AE38E97ED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39025" y="3890755"/>
              <a:ext cx="1440000" cy="574675"/>
            </a:xfrm>
            <a:custGeom>
              <a:avLst/>
              <a:gdLst>
                <a:gd name="connsiteX0" fmla="*/ 0 w 1440000"/>
                <a:gd name="connsiteY0" fmla="*/ 0 h 574675"/>
                <a:gd name="connsiteX1" fmla="*/ 436800 w 1440000"/>
                <a:gd name="connsiteY1" fmla="*/ 0 h 574675"/>
                <a:gd name="connsiteX2" fmla="*/ 873600 w 1440000"/>
                <a:gd name="connsiteY2" fmla="*/ 0 h 574675"/>
                <a:gd name="connsiteX3" fmla="*/ 1440000 w 1440000"/>
                <a:gd name="connsiteY3" fmla="*/ 0 h 574675"/>
                <a:gd name="connsiteX4" fmla="*/ 1440000 w 1440000"/>
                <a:gd name="connsiteY4" fmla="*/ 574675 h 574675"/>
                <a:gd name="connsiteX5" fmla="*/ 931200 w 1440000"/>
                <a:gd name="connsiteY5" fmla="*/ 574675 h 574675"/>
                <a:gd name="connsiteX6" fmla="*/ 480000 w 1440000"/>
                <a:gd name="connsiteY6" fmla="*/ 574675 h 574675"/>
                <a:gd name="connsiteX7" fmla="*/ 0 w 1440000"/>
                <a:gd name="connsiteY7" fmla="*/ 574675 h 574675"/>
                <a:gd name="connsiteX8" fmla="*/ 0 w 1440000"/>
                <a:gd name="connsiteY8" fmla="*/ 0 h 57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0000" h="574675" fill="none" extrusionOk="0">
                  <a:moveTo>
                    <a:pt x="0" y="0"/>
                  </a:moveTo>
                  <a:cubicBezTo>
                    <a:pt x="190864" y="2116"/>
                    <a:pt x="283965" y="18895"/>
                    <a:pt x="436800" y="0"/>
                  </a:cubicBezTo>
                  <a:cubicBezTo>
                    <a:pt x="589635" y="-18895"/>
                    <a:pt x="700692" y="-14748"/>
                    <a:pt x="873600" y="0"/>
                  </a:cubicBezTo>
                  <a:cubicBezTo>
                    <a:pt x="1046508" y="14748"/>
                    <a:pt x="1294205" y="25294"/>
                    <a:pt x="1440000" y="0"/>
                  </a:cubicBezTo>
                  <a:cubicBezTo>
                    <a:pt x="1427616" y="152123"/>
                    <a:pt x="1450827" y="403035"/>
                    <a:pt x="1440000" y="574675"/>
                  </a:cubicBezTo>
                  <a:cubicBezTo>
                    <a:pt x="1285216" y="596930"/>
                    <a:pt x="1073200" y="565154"/>
                    <a:pt x="931200" y="574675"/>
                  </a:cubicBezTo>
                  <a:cubicBezTo>
                    <a:pt x="789200" y="584196"/>
                    <a:pt x="705513" y="554003"/>
                    <a:pt x="480000" y="574675"/>
                  </a:cubicBezTo>
                  <a:cubicBezTo>
                    <a:pt x="254487" y="595347"/>
                    <a:pt x="106647" y="581500"/>
                    <a:pt x="0" y="574675"/>
                  </a:cubicBezTo>
                  <a:cubicBezTo>
                    <a:pt x="15893" y="445008"/>
                    <a:pt x="-2246" y="211246"/>
                    <a:pt x="0" y="0"/>
                  </a:cubicBezTo>
                  <a:close/>
                </a:path>
                <a:path w="1440000" h="574675" stroke="0" extrusionOk="0">
                  <a:moveTo>
                    <a:pt x="0" y="0"/>
                  </a:moveTo>
                  <a:cubicBezTo>
                    <a:pt x="151625" y="692"/>
                    <a:pt x="280783" y="-13714"/>
                    <a:pt x="451200" y="0"/>
                  </a:cubicBezTo>
                  <a:cubicBezTo>
                    <a:pt x="621617" y="13714"/>
                    <a:pt x="719414" y="-366"/>
                    <a:pt x="960000" y="0"/>
                  </a:cubicBezTo>
                  <a:cubicBezTo>
                    <a:pt x="1200586" y="366"/>
                    <a:pt x="1201928" y="11584"/>
                    <a:pt x="1440000" y="0"/>
                  </a:cubicBezTo>
                  <a:cubicBezTo>
                    <a:pt x="1413137" y="207111"/>
                    <a:pt x="1461405" y="409495"/>
                    <a:pt x="1440000" y="574675"/>
                  </a:cubicBezTo>
                  <a:cubicBezTo>
                    <a:pt x="1203425" y="586466"/>
                    <a:pt x="1072677" y="595056"/>
                    <a:pt x="931200" y="574675"/>
                  </a:cubicBezTo>
                  <a:cubicBezTo>
                    <a:pt x="789723" y="554294"/>
                    <a:pt x="630269" y="554020"/>
                    <a:pt x="494400" y="574675"/>
                  </a:cubicBezTo>
                  <a:cubicBezTo>
                    <a:pt x="358531" y="595330"/>
                    <a:pt x="145142" y="562865"/>
                    <a:pt x="0" y="574675"/>
                  </a:cubicBezTo>
                  <a:cubicBezTo>
                    <a:pt x="4782" y="301318"/>
                    <a:pt x="-2280" y="178937"/>
                    <a:pt x="0" y="0"/>
                  </a:cubicBezTo>
                  <a:close/>
                </a:path>
              </a:pathLst>
            </a:custGeom>
            <a:solidFill>
              <a:srgbClr val="F9E383"/>
            </a:solidFill>
            <a:ln w="38100" cap="flat" cmpd="sng" algn="ctr">
              <a:solidFill>
                <a:srgbClr val="FFFFFF"/>
              </a:solidFill>
              <a:prstDash val="solid"/>
              <a:headEnd/>
              <a:tailEnd/>
              <a:extLst>
                <a:ext uri="{C807C97D-BFC1-408E-A445-0C87EB9F89A2}">
                  <ask:lineSketchStyleProps xmlns:ask="http://schemas.microsoft.com/office/drawing/2018/sketchyshapes" sd="3164563025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SzPct val="60000"/>
                <a:buFont typeface="Wingdings" pitchFamily="2" charset="2"/>
                <a:buChar char="n"/>
                <a:defRPr sz="2200">
                  <a:solidFill>
                    <a:srgbClr val="5B0917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30000"/>
                </a:spcAft>
                <a:buClr>
                  <a:srgbClr val="CC0000"/>
                </a:buClr>
                <a:buFont typeface="Wingdings" pitchFamily="2" charset="2"/>
                <a:buChar char="§"/>
                <a:defRPr sz="2000">
                  <a:solidFill>
                    <a:srgbClr val="5B0917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SzPct val="80000"/>
                <a:buFont typeface="Wingdings" pitchFamily="2" charset="2"/>
                <a:buChar char="§"/>
                <a:defRPr>
                  <a:solidFill>
                    <a:srgbClr val="5B0917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Font typeface="Times New Roman" pitchFamily="18" charset="0"/>
                <a:buChar char="▪"/>
                <a:defRPr sz="1600">
                  <a:solidFill>
                    <a:srgbClr val="5B0917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9pPr>
            </a:lstStyle>
            <a:p>
              <a:pPr algn="ctr" eaLnBrk="1" fontAlgn="auto" hangingPunct="1"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ru-RU" altLang="ru-RU" sz="1200" b="0" kern="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Comic Sans MS" panose="030F0702030302020204" pitchFamily="66" charset="0"/>
                </a:rPr>
                <a:t>Корректировка лимитов и резервов</a:t>
              </a:r>
            </a:p>
          </p:txBody>
        </p:sp>
        <p:cxnSp>
          <p:nvCxnSpPr>
            <p:cNvPr id="26" name="Прямая со стрелкой 210">
              <a:extLst>
                <a:ext uri="{FF2B5EF4-FFF2-40B4-BE49-F238E27FC236}">
                  <a16:creationId xmlns:a16="http://schemas.microsoft.com/office/drawing/2014/main" id="{A94D22E9-CC19-EC42-F303-313EFC74EEEC}"/>
                </a:ext>
              </a:extLst>
            </p:cNvPr>
            <p:cNvCxnSpPr>
              <a:cxnSpLocks/>
              <a:stCxn id="30" idx="2"/>
              <a:endCxn id="24" idx="0"/>
            </p:cNvCxnSpPr>
            <p:nvPr/>
          </p:nvCxnSpPr>
          <p:spPr bwMode="auto">
            <a:xfrm rot="16200000" flipH="1">
              <a:off x="8928729" y="4697455"/>
              <a:ext cx="454193" cy="940206"/>
            </a:xfrm>
            <a:prstGeom prst="curvedConnector3">
              <a:avLst>
                <a:gd name="adj1" fmla="val 50000"/>
              </a:avLst>
            </a:prstGeom>
            <a:noFill/>
            <a:ln w="15875" cap="flat" cmpd="sng" algn="ctr">
              <a:solidFill>
                <a:srgbClr val="000000"/>
              </a:solidFill>
              <a:prstDash val="solid"/>
              <a:miter lim="800000"/>
              <a:tailEnd type="arrow"/>
            </a:ln>
            <a:effectLst/>
          </p:spPr>
        </p:cxnSp>
        <p:cxnSp>
          <p:nvCxnSpPr>
            <p:cNvPr id="27" name="Прямая со стрелкой 210">
              <a:extLst>
                <a:ext uri="{FF2B5EF4-FFF2-40B4-BE49-F238E27FC236}">
                  <a16:creationId xmlns:a16="http://schemas.microsoft.com/office/drawing/2014/main" id="{A19D3AF7-2496-D280-4390-2E2E67A87464}"/>
                </a:ext>
              </a:extLst>
            </p:cNvPr>
            <p:cNvCxnSpPr>
              <a:cxnSpLocks/>
              <a:stCxn id="25" idx="2"/>
              <a:endCxn id="24" idx="0"/>
            </p:cNvCxnSpPr>
            <p:nvPr/>
          </p:nvCxnSpPr>
          <p:spPr bwMode="auto">
            <a:xfrm rot="5400000">
              <a:off x="9627865" y="4463494"/>
              <a:ext cx="929225" cy="933097"/>
            </a:xfrm>
            <a:prstGeom prst="curvedConnector3">
              <a:avLst>
                <a:gd name="adj1" fmla="val 50000"/>
              </a:avLst>
            </a:prstGeom>
            <a:noFill/>
            <a:ln w="15875" cap="flat" cmpd="sng" algn="ctr">
              <a:solidFill>
                <a:srgbClr val="000000"/>
              </a:solidFill>
              <a:prstDash val="solid"/>
              <a:miter lim="800000"/>
              <a:tailEnd type="arrow"/>
            </a:ln>
            <a:effectLst/>
          </p:spPr>
        </p:cxnSp>
        <p:cxnSp>
          <p:nvCxnSpPr>
            <p:cNvPr id="28" name="Прямая со стрелкой 210">
              <a:extLst>
                <a:ext uri="{FF2B5EF4-FFF2-40B4-BE49-F238E27FC236}">
                  <a16:creationId xmlns:a16="http://schemas.microsoft.com/office/drawing/2014/main" id="{54ECB8F0-11ED-E953-88A0-CA6047D8DE6D}"/>
                </a:ext>
              </a:extLst>
            </p:cNvPr>
            <p:cNvCxnSpPr>
              <a:cxnSpLocks/>
              <a:stCxn id="21" idx="2"/>
              <a:endCxn id="25" idx="0"/>
            </p:cNvCxnSpPr>
            <p:nvPr/>
          </p:nvCxnSpPr>
          <p:spPr bwMode="auto">
            <a:xfrm rot="16200000" flipH="1">
              <a:off x="9643063" y="2974792"/>
              <a:ext cx="878289" cy="953636"/>
            </a:xfrm>
            <a:prstGeom prst="curvedConnector3">
              <a:avLst>
                <a:gd name="adj1" fmla="val 50000"/>
              </a:avLst>
            </a:prstGeom>
            <a:noFill/>
            <a:ln w="15875" cap="flat" cmpd="sng" algn="ctr">
              <a:solidFill>
                <a:srgbClr val="000000"/>
              </a:solidFill>
              <a:prstDash val="solid"/>
              <a:miter lim="800000"/>
              <a:tailEnd type="arrow"/>
            </a:ln>
            <a:effectLst/>
          </p:spPr>
        </p:cxnSp>
        <p:sp>
          <p:nvSpPr>
            <p:cNvPr id="30" name="Прямоугольник 19">
              <a:extLst>
                <a:ext uri="{FF2B5EF4-FFF2-40B4-BE49-F238E27FC236}">
                  <a16:creationId xmlns:a16="http://schemas.microsoft.com/office/drawing/2014/main" id="{5A47E2E2-971C-6285-A21E-137652E6C3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5722" y="4365787"/>
              <a:ext cx="1440000" cy="574675"/>
            </a:xfrm>
            <a:custGeom>
              <a:avLst/>
              <a:gdLst>
                <a:gd name="connsiteX0" fmla="*/ 0 w 1440000"/>
                <a:gd name="connsiteY0" fmla="*/ 0 h 574675"/>
                <a:gd name="connsiteX1" fmla="*/ 436800 w 1440000"/>
                <a:gd name="connsiteY1" fmla="*/ 0 h 574675"/>
                <a:gd name="connsiteX2" fmla="*/ 873600 w 1440000"/>
                <a:gd name="connsiteY2" fmla="*/ 0 h 574675"/>
                <a:gd name="connsiteX3" fmla="*/ 1440000 w 1440000"/>
                <a:gd name="connsiteY3" fmla="*/ 0 h 574675"/>
                <a:gd name="connsiteX4" fmla="*/ 1440000 w 1440000"/>
                <a:gd name="connsiteY4" fmla="*/ 574675 h 574675"/>
                <a:gd name="connsiteX5" fmla="*/ 931200 w 1440000"/>
                <a:gd name="connsiteY5" fmla="*/ 574675 h 574675"/>
                <a:gd name="connsiteX6" fmla="*/ 480000 w 1440000"/>
                <a:gd name="connsiteY6" fmla="*/ 574675 h 574675"/>
                <a:gd name="connsiteX7" fmla="*/ 0 w 1440000"/>
                <a:gd name="connsiteY7" fmla="*/ 574675 h 574675"/>
                <a:gd name="connsiteX8" fmla="*/ 0 w 1440000"/>
                <a:gd name="connsiteY8" fmla="*/ 0 h 57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0000" h="574675" fill="none" extrusionOk="0">
                  <a:moveTo>
                    <a:pt x="0" y="0"/>
                  </a:moveTo>
                  <a:cubicBezTo>
                    <a:pt x="190864" y="2116"/>
                    <a:pt x="283965" y="18895"/>
                    <a:pt x="436800" y="0"/>
                  </a:cubicBezTo>
                  <a:cubicBezTo>
                    <a:pt x="589635" y="-18895"/>
                    <a:pt x="700692" y="-14748"/>
                    <a:pt x="873600" y="0"/>
                  </a:cubicBezTo>
                  <a:cubicBezTo>
                    <a:pt x="1046508" y="14748"/>
                    <a:pt x="1294205" y="25294"/>
                    <a:pt x="1440000" y="0"/>
                  </a:cubicBezTo>
                  <a:cubicBezTo>
                    <a:pt x="1427616" y="152123"/>
                    <a:pt x="1450827" y="403035"/>
                    <a:pt x="1440000" y="574675"/>
                  </a:cubicBezTo>
                  <a:cubicBezTo>
                    <a:pt x="1285216" y="596930"/>
                    <a:pt x="1073200" y="565154"/>
                    <a:pt x="931200" y="574675"/>
                  </a:cubicBezTo>
                  <a:cubicBezTo>
                    <a:pt x="789200" y="584196"/>
                    <a:pt x="705513" y="554003"/>
                    <a:pt x="480000" y="574675"/>
                  </a:cubicBezTo>
                  <a:cubicBezTo>
                    <a:pt x="254487" y="595347"/>
                    <a:pt x="106647" y="581500"/>
                    <a:pt x="0" y="574675"/>
                  </a:cubicBezTo>
                  <a:cubicBezTo>
                    <a:pt x="15893" y="445008"/>
                    <a:pt x="-2246" y="211246"/>
                    <a:pt x="0" y="0"/>
                  </a:cubicBezTo>
                  <a:close/>
                </a:path>
                <a:path w="1440000" h="574675" stroke="0" extrusionOk="0">
                  <a:moveTo>
                    <a:pt x="0" y="0"/>
                  </a:moveTo>
                  <a:cubicBezTo>
                    <a:pt x="151625" y="692"/>
                    <a:pt x="280783" y="-13714"/>
                    <a:pt x="451200" y="0"/>
                  </a:cubicBezTo>
                  <a:cubicBezTo>
                    <a:pt x="621617" y="13714"/>
                    <a:pt x="719414" y="-366"/>
                    <a:pt x="960000" y="0"/>
                  </a:cubicBezTo>
                  <a:cubicBezTo>
                    <a:pt x="1200586" y="366"/>
                    <a:pt x="1201928" y="11584"/>
                    <a:pt x="1440000" y="0"/>
                  </a:cubicBezTo>
                  <a:cubicBezTo>
                    <a:pt x="1413137" y="207111"/>
                    <a:pt x="1461405" y="409495"/>
                    <a:pt x="1440000" y="574675"/>
                  </a:cubicBezTo>
                  <a:cubicBezTo>
                    <a:pt x="1203425" y="586466"/>
                    <a:pt x="1072677" y="595056"/>
                    <a:pt x="931200" y="574675"/>
                  </a:cubicBezTo>
                  <a:cubicBezTo>
                    <a:pt x="789723" y="554294"/>
                    <a:pt x="630269" y="554020"/>
                    <a:pt x="494400" y="574675"/>
                  </a:cubicBezTo>
                  <a:cubicBezTo>
                    <a:pt x="358531" y="595330"/>
                    <a:pt x="145142" y="562865"/>
                    <a:pt x="0" y="574675"/>
                  </a:cubicBezTo>
                  <a:cubicBezTo>
                    <a:pt x="4782" y="301318"/>
                    <a:pt x="-2280" y="178937"/>
                    <a:pt x="0" y="0"/>
                  </a:cubicBezTo>
                  <a:close/>
                </a:path>
              </a:pathLst>
            </a:custGeom>
            <a:solidFill>
              <a:srgbClr val="F9E383"/>
            </a:solidFill>
            <a:ln w="38100" cap="flat" cmpd="sng" algn="ctr">
              <a:solidFill>
                <a:srgbClr val="FFFFFF"/>
              </a:solidFill>
              <a:prstDash val="solid"/>
              <a:headEnd/>
              <a:tailEnd/>
              <a:extLst>
                <a:ext uri="{C807C97D-BFC1-408E-A445-0C87EB9F89A2}">
                  <ask:lineSketchStyleProps xmlns:ask="http://schemas.microsoft.com/office/drawing/2018/sketchyshapes" sd="3164563025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SzPct val="60000"/>
                <a:buFont typeface="Wingdings" pitchFamily="2" charset="2"/>
                <a:buChar char="n"/>
                <a:defRPr sz="2200">
                  <a:solidFill>
                    <a:srgbClr val="5B0917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30000"/>
                </a:spcAft>
                <a:buClr>
                  <a:srgbClr val="CC0000"/>
                </a:buClr>
                <a:buFont typeface="Wingdings" pitchFamily="2" charset="2"/>
                <a:buChar char="§"/>
                <a:defRPr sz="2000">
                  <a:solidFill>
                    <a:srgbClr val="5B0917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SzPct val="80000"/>
                <a:buFont typeface="Wingdings" pitchFamily="2" charset="2"/>
                <a:buChar char="§"/>
                <a:defRPr>
                  <a:solidFill>
                    <a:srgbClr val="5B0917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Font typeface="Times New Roman" pitchFamily="18" charset="0"/>
                <a:buChar char="▪"/>
                <a:defRPr sz="1600">
                  <a:solidFill>
                    <a:srgbClr val="5B0917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9pPr>
            </a:lstStyle>
            <a:p>
              <a:pPr algn="ctr" eaLnBrk="1" fontAlgn="auto" hangingPunct="1"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ru-RU" altLang="ru-RU" sz="1200" b="0" kern="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Comic Sans MS" panose="030F0702030302020204" pitchFamily="66" charset="0"/>
                </a:rPr>
                <a:t>Корректировка лимитов и резервов</a:t>
              </a:r>
            </a:p>
          </p:txBody>
        </p:sp>
        <p:cxnSp>
          <p:nvCxnSpPr>
            <p:cNvPr id="32" name="Прямая со стрелкой 210">
              <a:extLst>
                <a:ext uri="{FF2B5EF4-FFF2-40B4-BE49-F238E27FC236}">
                  <a16:creationId xmlns:a16="http://schemas.microsoft.com/office/drawing/2014/main" id="{E8CFDD56-3ED7-09D9-BD24-DFC39C11A456}"/>
                </a:ext>
              </a:extLst>
            </p:cNvPr>
            <p:cNvCxnSpPr>
              <a:cxnSpLocks/>
              <a:stCxn id="22" idx="2"/>
              <a:endCxn id="30" idx="0"/>
            </p:cNvCxnSpPr>
            <p:nvPr/>
          </p:nvCxnSpPr>
          <p:spPr bwMode="auto">
            <a:xfrm rot="16200000" flipH="1">
              <a:off x="8491462" y="4171527"/>
              <a:ext cx="354550" cy="33969"/>
            </a:xfrm>
            <a:prstGeom prst="curvedConnector3">
              <a:avLst>
                <a:gd name="adj1" fmla="val 50000"/>
              </a:avLst>
            </a:prstGeom>
            <a:noFill/>
            <a:ln w="15875" cap="flat" cmpd="sng" algn="ctr">
              <a:solidFill>
                <a:srgbClr val="000000"/>
              </a:solidFill>
              <a:prstDash val="solid"/>
              <a:miter lim="800000"/>
              <a:tailEnd type="arrow"/>
            </a:ln>
            <a:effectLst/>
          </p:spPr>
        </p:cxnSp>
      </p:grp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592450DD-902B-F233-3E3B-2F2D7E399E3E}"/>
              </a:ext>
            </a:extLst>
          </p:cNvPr>
          <p:cNvGrpSpPr/>
          <p:nvPr/>
        </p:nvGrpSpPr>
        <p:grpSpPr>
          <a:xfrm>
            <a:off x="4027802" y="1295871"/>
            <a:ext cx="3724756" cy="5071828"/>
            <a:chOff x="4027802" y="1295871"/>
            <a:chExt cx="3724756" cy="5071828"/>
          </a:xfrm>
        </p:grpSpPr>
        <p:sp>
          <p:nvSpPr>
            <p:cNvPr id="47" name="TextBox 46"/>
            <p:cNvSpPr txBox="1"/>
            <p:nvPr/>
          </p:nvSpPr>
          <p:spPr>
            <a:xfrm>
              <a:off x="4350303" y="1295871"/>
              <a:ext cx="251822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0" kern="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Comic Sans MS" panose="030F0702030302020204" pitchFamily="66" charset="0"/>
                </a:rPr>
                <a:t>Устанавливаем лимиты бюджетами, корректируем операционными планами или спец. документом</a:t>
              </a:r>
            </a:p>
          </p:txBody>
        </p:sp>
        <p:sp>
          <p:nvSpPr>
            <p:cNvPr id="67" name="Прямоугольник 19"/>
            <p:cNvSpPr>
              <a:spLocks noChangeArrowheads="1"/>
            </p:cNvSpPr>
            <p:nvPr/>
          </p:nvSpPr>
          <p:spPr bwMode="auto">
            <a:xfrm>
              <a:off x="5112412" y="2437791"/>
              <a:ext cx="1440000" cy="574675"/>
            </a:xfrm>
            <a:custGeom>
              <a:avLst/>
              <a:gdLst>
                <a:gd name="connsiteX0" fmla="*/ 0 w 1440000"/>
                <a:gd name="connsiteY0" fmla="*/ 0 h 574675"/>
                <a:gd name="connsiteX1" fmla="*/ 508800 w 1440000"/>
                <a:gd name="connsiteY1" fmla="*/ 0 h 574675"/>
                <a:gd name="connsiteX2" fmla="*/ 960000 w 1440000"/>
                <a:gd name="connsiteY2" fmla="*/ 0 h 574675"/>
                <a:gd name="connsiteX3" fmla="*/ 1440000 w 1440000"/>
                <a:gd name="connsiteY3" fmla="*/ 0 h 574675"/>
                <a:gd name="connsiteX4" fmla="*/ 1440000 w 1440000"/>
                <a:gd name="connsiteY4" fmla="*/ 574675 h 574675"/>
                <a:gd name="connsiteX5" fmla="*/ 974400 w 1440000"/>
                <a:gd name="connsiteY5" fmla="*/ 574675 h 574675"/>
                <a:gd name="connsiteX6" fmla="*/ 465600 w 1440000"/>
                <a:gd name="connsiteY6" fmla="*/ 574675 h 574675"/>
                <a:gd name="connsiteX7" fmla="*/ 0 w 1440000"/>
                <a:gd name="connsiteY7" fmla="*/ 574675 h 574675"/>
                <a:gd name="connsiteX8" fmla="*/ 0 w 1440000"/>
                <a:gd name="connsiteY8" fmla="*/ 0 h 57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0000" h="574675" fill="none" extrusionOk="0">
                  <a:moveTo>
                    <a:pt x="0" y="0"/>
                  </a:moveTo>
                  <a:cubicBezTo>
                    <a:pt x="121151" y="-5869"/>
                    <a:pt x="289912" y="19496"/>
                    <a:pt x="508800" y="0"/>
                  </a:cubicBezTo>
                  <a:cubicBezTo>
                    <a:pt x="727688" y="-19496"/>
                    <a:pt x="737993" y="-20789"/>
                    <a:pt x="960000" y="0"/>
                  </a:cubicBezTo>
                  <a:cubicBezTo>
                    <a:pt x="1182007" y="20789"/>
                    <a:pt x="1221972" y="-4060"/>
                    <a:pt x="1440000" y="0"/>
                  </a:cubicBezTo>
                  <a:cubicBezTo>
                    <a:pt x="1416872" y="175106"/>
                    <a:pt x="1458168" y="395270"/>
                    <a:pt x="1440000" y="574675"/>
                  </a:cubicBezTo>
                  <a:cubicBezTo>
                    <a:pt x="1232906" y="579804"/>
                    <a:pt x="1206336" y="554871"/>
                    <a:pt x="974400" y="574675"/>
                  </a:cubicBezTo>
                  <a:cubicBezTo>
                    <a:pt x="742464" y="594479"/>
                    <a:pt x="661320" y="594577"/>
                    <a:pt x="465600" y="574675"/>
                  </a:cubicBezTo>
                  <a:cubicBezTo>
                    <a:pt x="269880" y="554773"/>
                    <a:pt x="107841" y="592321"/>
                    <a:pt x="0" y="574675"/>
                  </a:cubicBezTo>
                  <a:cubicBezTo>
                    <a:pt x="25186" y="390155"/>
                    <a:pt x="-3026" y="187164"/>
                    <a:pt x="0" y="0"/>
                  </a:cubicBezTo>
                  <a:close/>
                </a:path>
                <a:path w="1440000" h="574675" stroke="0" extrusionOk="0">
                  <a:moveTo>
                    <a:pt x="0" y="0"/>
                  </a:moveTo>
                  <a:cubicBezTo>
                    <a:pt x="189646" y="10310"/>
                    <a:pt x="333776" y="-23759"/>
                    <a:pt x="480000" y="0"/>
                  </a:cubicBezTo>
                  <a:cubicBezTo>
                    <a:pt x="626224" y="23759"/>
                    <a:pt x="798104" y="-6341"/>
                    <a:pt x="931200" y="0"/>
                  </a:cubicBezTo>
                  <a:cubicBezTo>
                    <a:pt x="1064296" y="6341"/>
                    <a:pt x="1255336" y="3604"/>
                    <a:pt x="1440000" y="0"/>
                  </a:cubicBezTo>
                  <a:cubicBezTo>
                    <a:pt x="1444749" y="140115"/>
                    <a:pt x="1454732" y="372583"/>
                    <a:pt x="1440000" y="574675"/>
                  </a:cubicBezTo>
                  <a:cubicBezTo>
                    <a:pt x="1282337" y="581542"/>
                    <a:pt x="1177691" y="565508"/>
                    <a:pt x="931200" y="574675"/>
                  </a:cubicBezTo>
                  <a:cubicBezTo>
                    <a:pt x="684709" y="583842"/>
                    <a:pt x="624054" y="592599"/>
                    <a:pt x="494400" y="574675"/>
                  </a:cubicBezTo>
                  <a:cubicBezTo>
                    <a:pt x="364746" y="556751"/>
                    <a:pt x="148529" y="581465"/>
                    <a:pt x="0" y="574675"/>
                  </a:cubicBezTo>
                  <a:cubicBezTo>
                    <a:pt x="-12019" y="303283"/>
                    <a:pt x="-2751" y="265653"/>
                    <a:pt x="0" y="0"/>
                  </a:cubicBezTo>
                  <a:close/>
                </a:path>
              </a:pathLst>
            </a:custGeom>
            <a:solidFill>
              <a:srgbClr val="F9E383"/>
            </a:solidFill>
            <a:ln w="38100" cap="flat" cmpd="sng" algn="ctr">
              <a:solidFill>
                <a:srgbClr val="FFFFFF"/>
              </a:solidFill>
              <a:prstDash val="solid"/>
              <a:headEnd/>
              <a:tailEnd/>
              <a:extLst>
                <a:ext uri="{C807C97D-BFC1-408E-A445-0C87EB9F89A2}">
                  <ask:lineSketchStyleProps xmlns:ask="http://schemas.microsoft.com/office/drawing/2018/sketchyshapes" sd="2430689057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SzPct val="60000"/>
                <a:buFont typeface="Wingdings" pitchFamily="2" charset="2"/>
                <a:buChar char="n"/>
                <a:defRPr sz="2200">
                  <a:solidFill>
                    <a:srgbClr val="5B0917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30000"/>
                </a:spcAft>
                <a:buClr>
                  <a:srgbClr val="CC0000"/>
                </a:buClr>
                <a:buFont typeface="Wingdings" pitchFamily="2" charset="2"/>
                <a:buChar char="§"/>
                <a:defRPr sz="2000">
                  <a:solidFill>
                    <a:srgbClr val="5B0917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SzPct val="80000"/>
                <a:buFont typeface="Wingdings" pitchFamily="2" charset="2"/>
                <a:buChar char="§"/>
                <a:defRPr>
                  <a:solidFill>
                    <a:srgbClr val="5B0917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Font typeface="Times New Roman" pitchFamily="18" charset="0"/>
                <a:buChar char="▪"/>
                <a:defRPr sz="1600">
                  <a:solidFill>
                    <a:srgbClr val="5B0917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charset="0"/>
                </a:rPr>
                <a:t>Бюджет</a:t>
              </a:r>
            </a:p>
          </p:txBody>
        </p:sp>
        <p:sp>
          <p:nvSpPr>
            <p:cNvPr id="68" name="Прямоугольник 19"/>
            <p:cNvSpPr>
              <a:spLocks noChangeArrowheads="1"/>
            </p:cNvSpPr>
            <p:nvPr/>
          </p:nvSpPr>
          <p:spPr bwMode="auto">
            <a:xfrm>
              <a:off x="4158776" y="3436562"/>
              <a:ext cx="1440000" cy="574675"/>
            </a:xfrm>
            <a:custGeom>
              <a:avLst/>
              <a:gdLst>
                <a:gd name="connsiteX0" fmla="*/ 0 w 1440000"/>
                <a:gd name="connsiteY0" fmla="*/ 0 h 574675"/>
                <a:gd name="connsiteX1" fmla="*/ 436800 w 1440000"/>
                <a:gd name="connsiteY1" fmla="*/ 0 h 574675"/>
                <a:gd name="connsiteX2" fmla="*/ 873600 w 1440000"/>
                <a:gd name="connsiteY2" fmla="*/ 0 h 574675"/>
                <a:gd name="connsiteX3" fmla="*/ 1440000 w 1440000"/>
                <a:gd name="connsiteY3" fmla="*/ 0 h 574675"/>
                <a:gd name="connsiteX4" fmla="*/ 1440000 w 1440000"/>
                <a:gd name="connsiteY4" fmla="*/ 574675 h 574675"/>
                <a:gd name="connsiteX5" fmla="*/ 931200 w 1440000"/>
                <a:gd name="connsiteY5" fmla="*/ 574675 h 574675"/>
                <a:gd name="connsiteX6" fmla="*/ 480000 w 1440000"/>
                <a:gd name="connsiteY6" fmla="*/ 574675 h 574675"/>
                <a:gd name="connsiteX7" fmla="*/ 0 w 1440000"/>
                <a:gd name="connsiteY7" fmla="*/ 574675 h 574675"/>
                <a:gd name="connsiteX8" fmla="*/ 0 w 1440000"/>
                <a:gd name="connsiteY8" fmla="*/ 0 h 57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0000" h="574675" fill="none" extrusionOk="0">
                  <a:moveTo>
                    <a:pt x="0" y="0"/>
                  </a:moveTo>
                  <a:cubicBezTo>
                    <a:pt x="190864" y="2116"/>
                    <a:pt x="283965" y="18895"/>
                    <a:pt x="436800" y="0"/>
                  </a:cubicBezTo>
                  <a:cubicBezTo>
                    <a:pt x="589635" y="-18895"/>
                    <a:pt x="700692" y="-14748"/>
                    <a:pt x="873600" y="0"/>
                  </a:cubicBezTo>
                  <a:cubicBezTo>
                    <a:pt x="1046508" y="14748"/>
                    <a:pt x="1294205" y="25294"/>
                    <a:pt x="1440000" y="0"/>
                  </a:cubicBezTo>
                  <a:cubicBezTo>
                    <a:pt x="1427616" y="152123"/>
                    <a:pt x="1450827" y="403035"/>
                    <a:pt x="1440000" y="574675"/>
                  </a:cubicBezTo>
                  <a:cubicBezTo>
                    <a:pt x="1285216" y="596930"/>
                    <a:pt x="1073200" y="565154"/>
                    <a:pt x="931200" y="574675"/>
                  </a:cubicBezTo>
                  <a:cubicBezTo>
                    <a:pt x="789200" y="584196"/>
                    <a:pt x="705513" y="554003"/>
                    <a:pt x="480000" y="574675"/>
                  </a:cubicBezTo>
                  <a:cubicBezTo>
                    <a:pt x="254487" y="595347"/>
                    <a:pt x="106647" y="581500"/>
                    <a:pt x="0" y="574675"/>
                  </a:cubicBezTo>
                  <a:cubicBezTo>
                    <a:pt x="15893" y="445008"/>
                    <a:pt x="-2246" y="211246"/>
                    <a:pt x="0" y="0"/>
                  </a:cubicBezTo>
                  <a:close/>
                </a:path>
                <a:path w="1440000" h="574675" stroke="0" extrusionOk="0">
                  <a:moveTo>
                    <a:pt x="0" y="0"/>
                  </a:moveTo>
                  <a:cubicBezTo>
                    <a:pt x="151625" y="692"/>
                    <a:pt x="280783" y="-13714"/>
                    <a:pt x="451200" y="0"/>
                  </a:cubicBezTo>
                  <a:cubicBezTo>
                    <a:pt x="621617" y="13714"/>
                    <a:pt x="719414" y="-366"/>
                    <a:pt x="960000" y="0"/>
                  </a:cubicBezTo>
                  <a:cubicBezTo>
                    <a:pt x="1200586" y="366"/>
                    <a:pt x="1201928" y="11584"/>
                    <a:pt x="1440000" y="0"/>
                  </a:cubicBezTo>
                  <a:cubicBezTo>
                    <a:pt x="1413137" y="207111"/>
                    <a:pt x="1461405" y="409495"/>
                    <a:pt x="1440000" y="574675"/>
                  </a:cubicBezTo>
                  <a:cubicBezTo>
                    <a:pt x="1203425" y="586466"/>
                    <a:pt x="1072677" y="595056"/>
                    <a:pt x="931200" y="574675"/>
                  </a:cubicBezTo>
                  <a:cubicBezTo>
                    <a:pt x="789723" y="554294"/>
                    <a:pt x="630269" y="554020"/>
                    <a:pt x="494400" y="574675"/>
                  </a:cubicBezTo>
                  <a:cubicBezTo>
                    <a:pt x="358531" y="595330"/>
                    <a:pt x="145142" y="562865"/>
                    <a:pt x="0" y="574675"/>
                  </a:cubicBezTo>
                  <a:cubicBezTo>
                    <a:pt x="4782" y="301318"/>
                    <a:pt x="-2280" y="178937"/>
                    <a:pt x="0" y="0"/>
                  </a:cubicBezTo>
                  <a:close/>
                </a:path>
              </a:pathLst>
            </a:custGeom>
            <a:solidFill>
              <a:srgbClr val="F9E383"/>
            </a:solidFill>
            <a:ln w="38100" cap="flat" cmpd="sng" algn="ctr">
              <a:solidFill>
                <a:srgbClr val="FFFFFF"/>
              </a:solidFill>
              <a:prstDash val="solid"/>
              <a:headEnd/>
              <a:tailEnd/>
              <a:extLst>
                <a:ext uri="{C807C97D-BFC1-408E-A445-0C87EB9F89A2}">
                  <ask:lineSketchStyleProps xmlns:ask="http://schemas.microsoft.com/office/drawing/2018/sketchyshapes" sd="3164563025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SzPct val="60000"/>
                <a:buFont typeface="Wingdings" pitchFamily="2" charset="2"/>
                <a:buChar char="n"/>
                <a:defRPr sz="2200">
                  <a:solidFill>
                    <a:srgbClr val="5B0917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30000"/>
                </a:spcAft>
                <a:buClr>
                  <a:srgbClr val="CC0000"/>
                </a:buClr>
                <a:buFont typeface="Wingdings" pitchFamily="2" charset="2"/>
                <a:buChar char="§"/>
                <a:defRPr sz="2000">
                  <a:solidFill>
                    <a:srgbClr val="5B0917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SzPct val="80000"/>
                <a:buFont typeface="Wingdings" pitchFamily="2" charset="2"/>
                <a:buChar char="§"/>
                <a:defRPr>
                  <a:solidFill>
                    <a:srgbClr val="5B0917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Font typeface="Times New Roman" pitchFamily="18" charset="0"/>
                <a:buChar char="▪"/>
                <a:defRPr sz="1600">
                  <a:solidFill>
                    <a:srgbClr val="5B0917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9pPr>
            </a:lstStyle>
            <a:p>
              <a:pPr algn="ctr" eaLnBrk="1" fontAlgn="auto" hangingPunct="1"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ru-RU" altLang="ru-RU" sz="1200" b="0" kern="0" dirty="0" err="1">
                  <a:solidFill>
                    <a:srgbClr val="000000">
                      <a:lumMod val="75000"/>
                      <a:lumOff val="25000"/>
                    </a:srgbClr>
                  </a:solidFill>
                  <a:latin typeface="Comic Sans MS" panose="030F0702030302020204" pitchFamily="66" charset="0"/>
                </a:rPr>
                <a:t>Оперплан</a:t>
              </a:r>
              <a:endParaRPr lang="ru-RU" altLang="ru-RU" sz="1200" b="0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Comic Sans MS" panose="030F0702030302020204" pitchFamily="66" charset="0"/>
              </a:endParaRPr>
            </a:p>
          </p:txBody>
        </p:sp>
        <p:cxnSp>
          <p:nvCxnSpPr>
            <p:cNvPr id="69" name="Прямая со стрелкой 210"/>
            <p:cNvCxnSpPr>
              <a:cxnSpLocks/>
              <a:stCxn id="67" idx="2"/>
              <a:endCxn id="68" idx="0"/>
            </p:cNvCxnSpPr>
            <p:nvPr/>
          </p:nvCxnSpPr>
          <p:spPr bwMode="auto">
            <a:xfrm rot="5400000">
              <a:off x="5143546" y="2747696"/>
              <a:ext cx="424096" cy="953636"/>
            </a:xfrm>
            <a:prstGeom prst="curvedConnector3">
              <a:avLst>
                <a:gd name="adj1" fmla="val 50000"/>
              </a:avLst>
            </a:prstGeom>
            <a:noFill/>
            <a:ln w="15875" cap="flat" cmpd="sng" algn="ctr">
              <a:solidFill>
                <a:srgbClr val="000000"/>
              </a:solidFill>
              <a:prstDash val="solid"/>
              <a:miter lim="800000"/>
              <a:tailEnd type="arrow"/>
            </a:ln>
            <a:effectLst/>
          </p:spPr>
        </p:cxnSp>
        <p:sp>
          <p:nvSpPr>
            <p:cNvPr id="79" name="Прямоугольник 19"/>
            <p:cNvSpPr>
              <a:spLocks noChangeArrowheads="1"/>
            </p:cNvSpPr>
            <p:nvPr/>
          </p:nvSpPr>
          <p:spPr bwMode="auto">
            <a:xfrm>
              <a:off x="4878776" y="5113127"/>
              <a:ext cx="1440000" cy="574675"/>
            </a:xfrm>
            <a:custGeom>
              <a:avLst/>
              <a:gdLst>
                <a:gd name="connsiteX0" fmla="*/ 0 w 1440000"/>
                <a:gd name="connsiteY0" fmla="*/ 0 h 574675"/>
                <a:gd name="connsiteX1" fmla="*/ 494400 w 1440000"/>
                <a:gd name="connsiteY1" fmla="*/ 0 h 574675"/>
                <a:gd name="connsiteX2" fmla="*/ 1003200 w 1440000"/>
                <a:gd name="connsiteY2" fmla="*/ 0 h 574675"/>
                <a:gd name="connsiteX3" fmla="*/ 1440000 w 1440000"/>
                <a:gd name="connsiteY3" fmla="*/ 0 h 574675"/>
                <a:gd name="connsiteX4" fmla="*/ 1440000 w 1440000"/>
                <a:gd name="connsiteY4" fmla="*/ 574675 h 574675"/>
                <a:gd name="connsiteX5" fmla="*/ 960000 w 1440000"/>
                <a:gd name="connsiteY5" fmla="*/ 574675 h 574675"/>
                <a:gd name="connsiteX6" fmla="*/ 508800 w 1440000"/>
                <a:gd name="connsiteY6" fmla="*/ 574675 h 574675"/>
                <a:gd name="connsiteX7" fmla="*/ 0 w 1440000"/>
                <a:gd name="connsiteY7" fmla="*/ 574675 h 574675"/>
                <a:gd name="connsiteX8" fmla="*/ 0 w 1440000"/>
                <a:gd name="connsiteY8" fmla="*/ 0 h 57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0000" h="574675" fill="none" extrusionOk="0">
                  <a:moveTo>
                    <a:pt x="0" y="0"/>
                  </a:moveTo>
                  <a:cubicBezTo>
                    <a:pt x="121246" y="21774"/>
                    <a:pt x="349207" y="6393"/>
                    <a:pt x="494400" y="0"/>
                  </a:cubicBezTo>
                  <a:cubicBezTo>
                    <a:pt x="639593" y="-6393"/>
                    <a:pt x="795630" y="24443"/>
                    <a:pt x="1003200" y="0"/>
                  </a:cubicBezTo>
                  <a:cubicBezTo>
                    <a:pt x="1210770" y="-24443"/>
                    <a:pt x="1254582" y="12876"/>
                    <a:pt x="1440000" y="0"/>
                  </a:cubicBezTo>
                  <a:cubicBezTo>
                    <a:pt x="1418193" y="271248"/>
                    <a:pt x="1426626" y="343307"/>
                    <a:pt x="1440000" y="574675"/>
                  </a:cubicBezTo>
                  <a:cubicBezTo>
                    <a:pt x="1327040" y="588247"/>
                    <a:pt x="1167997" y="588287"/>
                    <a:pt x="960000" y="574675"/>
                  </a:cubicBezTo>
                  <a:cubicBezTo>
                    <a:pt x="752003" y="561063"/>
                    <a:pt x="652087" y="584941"/>
                    <a:pt x="508800" y="574675"/>
                  </a:cubicBezTo>
                  <a:cubicBezTo>
                    <a:pt x="365513" y="564409"/>
                    <a:pt x="154866" y="555781"/>
                    <a:pt x="0" y="574675"/>
                  </a:cubicBezTo>
                  <a:cubicBezTo>
                    <a:pt x="8194" y="417090"/>
                    <a:pt x="-8968" y="193013"/>
                    <a:pt x="0" y="0"/>
                  </a:cubicBezTo>
                  <a:close/>
                </a:path>
                <a:path w="1440000" h="574675" stroke="0" extrusionOk="0">
                  <a:moveTo>
                    <a:pt x="0" y="0"/>
                  </a:moveTo>
                  <a:cubicBezTo>
                    <a:pt x="151167" y="-22197"/>
                    <a:pt x="268594" y="-18668"/>
                    <a:pt x="480000" y="0"/>
                  </a:cubicBezTo>
                  <a:cubicBezTo>
                    <a:pt x="691406" y="18668"/>
                    <a:pt x="816959" y="20016"/>
                    <a:pt x="931200" y="0"/>
                  </a:cubicBezTo>
                  <a:cubicBezTo>
                    <a:pt x="1045441" y="-20016"/>
                    <a:pt x="1210587" y="6594"/>
                    <a:pt x="1440000" y="0"/>
                  </a:cubicBezTo>
                  <a:cubicBezTo>
                    <a:pt x="1439233" y="165033"/>
                    <a:pt x="1420367" y="354897"/>
                    <a:pt x="1440000" y="574675"/>
                  </a:cubicBezTo>
                  <a:cubicBezTo>
                    <a:pt x="1217737" y="567424"/>
                    <a:pt x="1103679" y="554740"/>
                    <a:pt x="945600" y="574675"/>
                  </a:cubicBezTo>
                  <a:cubicBezTo>
                    <a:pt x="787521" y="594610"/>
                    <a:pt x="625986" y="579283"/>
                    <a:pt x="480000" y="574675"/>
                  </a:cubicBezTo>
                  <a:cubicBezTo>
                    <a:pt x="334014" y="570067"/>
                    <a:pt x="194956" y="560057"/>
                    <a:pt x="0" y="574675"/>
                  </a:cubicBezTo>
                  <a:cubicBezTo>
                    <a:pt x="4860" y="374207"/>
                    <a:pt x="-10623" y="137375"/>
                    <a:pt x="0" y="0"/>
                  </a:cubicBezTo>
                  <a:close/>
                </a:path>
              </a:pathLst>
            </a:custGeom>
            <a:solidFill>
              <a:srgbClr val="808080"/>
            </a:solidFill>
            <a:ln w="38100" cap="flat" cmpd="sng" algn="ctr">
              <a:solidFill>
                <a:srgbClr val="000000"/>
              </a:solidFill>
              <a:prstDash val="solid"/>
              <a:headEnd/>
              <a:tailEnd/>
              <a:extLst>
                <a:ext uri="{C807C97D-BFC1-408E-A445-0C87EB9F89A2}">
                  <ask:lineSketchStyleProps xmlns:ask="http://schemas.microsoft.com/office/drawing/2018/sketchyshapes" sd="3761545906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SzPct val="60000"/>
                <a:buFont typeface="Wingdings" pitchFamily="2" charset="2"/>
                <a:buChar char="n"/>
                <a:defRPr sz="2200">
                  <a:solidFill>
                    <a:srgbClr val="5B0917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30000"/>
                </a:spcAft>
                <a:buClr>
                  <a:srgbClr val="CC0000"/>
                </a:buClr>
                <a:buFont typeface="Wingdings" pitchFamily="2" charset="2"/>
                <a:buChar char="§"/>
                <a:defRPr sz="2000">
                  <a:solidFill>
                    <a:srgbClr val="5B0917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SzPct val="80000"/>
                <a:buFont typeface="Wingdings" pitchFamily="2" charset="2"/>
                <a:buChar char="§"/>
                <a:defRPr>
                  <a:solidFill>
                    <a:srgbClr val="5B0917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Font typeface="Times New Roman" pitchFamily="18" charset="0"/>
                <a:buChar char="▪"/>
                <a:defRPr sz="1600">
                  <a:solidFill>
                    <a:srgbClr val="5B0917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 panose="030F0702030302020204" pitchFamily="66" charset="0"/>
                </a:rPr>
                <a:t>Лимиты</a:t>
              </a:r>
            </a:p>
          </p:txBody>
        </p:sp>
        <p:sp>
          <p:nvSpPr>
            <p:cNvPr id="83" name="Прямоугольник 19">
              <a:extLst>
                <a:ext uri="{FF2B5EF4-FFF2-40B4-BE49-F238E27FC236}">
                  <a16:creationId xmlns:a16="http://schemas.microsoft.com/office/drawing/2014/main" id="{FBF2C7B3-8C52-B4C1-D177-1E342F5580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32412" y="4089941"/>
              <a:ext cx="1440000" cy="574675"/>
            </a:xfrm>
            <a:custGeom>
              <a:avLst/>
              <a:gdLst>
                <a:gd name="connsiteX0" fmla="*/ 0 w 1440000"/>
                <a:gd name="connsiteY0" fmla="*/ 0 h 574675"/>
                <a:gd name="connsiteX1" fmla="*/ 436800 w 1440000"/>
                <a:gd name="connsiteY1" fmla="*/ 0 h 574675"/>
                <a:gd name="connsiteX2" fmla="*/ 873600 w 1440000"/>
                <a:gd name="connsiteY2" fmla="*/ 0 h 574675"/>
                <a:gd name="connsiteX3" fmla="*/ 1440000 w 1440000"/>
                <a:gd name="connsiteY3" fmla="*/ 0 h 574675"/>
                <a:gd name="connsiteX4" fmla="*/ 1440000 w 1440000"/>
                <a:gd name="connsiteY4" fmla="*/ 574675 h 574675"/>
                <a:gd name="connsiteX5" fmla="*/ 931200 w 1440000"/>
                <a:gd name="connsiteY5" fmla="*/ 574675 h 574675"/>
                <a:gd name="connsiteX6" fmla="*/ 480000 w 1440000"/>
                <a:gd name="connsiteY6" fmla="*/ 574675 h 574675"/>
                <a:gd name="connsiteX7" fmla="*/ 0 w 1440000"/>
                <a:gd name="connsiteY7" fmla="*/ 574675 h 574675"/>
                <a:gd name="connsiteX8" fmla="*/ 0 w 1440000"/>
                <a:gd name="connsiteY8" fmla="*/ 0 h 57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0000" h="574675" fill="none" extrusionOk="0">
                  <a:moveTo>
                    <a:pt x="0" y="0"/>
                  </a:moveTo>
                  <a:cubicBezTo>
                    <a:pt x="190864" y="2116"/>
                    <a:pt x="283965" y="18895"/>
                    <a:pt x="436800" y="0"/>
                  </a:cubicBezTo>
                  <a:cubicBezTo>
                    <a:pt x="589635" y="-18895"/>
                    <a:pt x="700692" y="-14748"/>
                    <a:pt x="873600" y="0"/>
                  </a:cubicBezTo>
                  <a:cubicBezTo>
                    <a:pt x="1046508" y="14748"/>
                    <a:pt x="1294205" y="25294"/>
                    <a:pt x="1440000" y="0"/>
                  </a:cubicBezTo>
                  <a:cubicBezTo>
                    <a:pt x="1427616" y="152123"/>
                    <a:pt x="1450827" y="403035"/>
                    <a:pt x="1440000" y="574675"/>
                  </a:cubicBezTo>
                  <a:cubicBezTo>
                    <a:pt x="1285216" y="596930"/>
                    <a:pt x="1073200" y="565154"/>
                    <a:pt x="931200" y="574675"/>
                  </a:cubicBezTo>
                  <a:cubicBezTo>
                    <a:pt x="789200" y="584196"/>
                    <a:pt x="705513" y="554003"/>
                    <a:pt x="480000" y="574675"/>
                  </a:cubicBezTo>
                  <a:cubicBezTo>
                    <a:pt x="254487" y="595347"/>
                    <a:pt x="106647" y="581500"/>
                    <a:pt x="0" y="574675"/>
                  </a:cubicBezTo>
                  <a:cubicBezTo>
                    <a:pt x="15893" y="445008"/>
                    <a:pt x="-2246" y="211246"/>
                    <a:pt x="0" y="0"/>
                  </a:cubicBezTo>
                  <a:close/>
                </a:path>
                <a:path w="1440000" h="574675" stroke="0" extrusionOk="0">
                  <a:moveTo>
                    <a:pt x="0" y="0"/>
                  </a:moveTo>
                  <a:cubicBezTo>
                    <a:pt x="151625" y="692"/>
                    <a:pt x="280783" y="-13714"/>
                    <a:pt x="451200" y="0"/>
                  </a:cubicBezTo>
                  <a:cubicBezTo>
                    <a:pt x="621617" y="13714"/>
                    <a:pt x="719414" y="-366"/>
                    <a:pt x="960000" y="0"/>
                  </a:cubicBezTo>
                  <a:cubicBezTo>
                    <a:pt x="1200586" y="366"/>
                    <a:pt x="1201928" y="11584"/>
                    <a:pt x="1440000" y="0"/>
                  </a:cubicBezTo>
                  <a:cubicBezTo>
                    <a:pt x="1413137" y="207111"/>
                    <a:pt x="1461405" y="409495"/>
                    <a:pt x="1440000" y="574675"/>
                  </a:cubicBezTo>
                  <a:cubicBezTo>
                    <a:pt x="1203425" y="586466"/>
                    <a:pt x="1072677" y="595056"/>
                    <a:pt x="931200" y="574675"/>
                  </a:cubicBezTo>
                  <a:cubicBezTo>
                    <a:pt x="789723" y="554294"/>
                    <a:pt x="630269" y="554020"/>
                    <a:pt x="494400" y="574675"/>
                  </a:cubicBezTo>
                  <a:cubicBezTo>
                    <a:pt x="358531" y="595330"/>
                    <a:pt x="145142" y="562865"/>
                    <a:pt x="0" y="574675"/>
                  </a:cubicBezTo>
                  <a:cubicBezTo>
                    <a:pt x="4782" y="301318"/>
                    <a:pt x="-2280" y="178937"/>
                    <a:pt x="0" y="0"/>
                  </a:cubicBezTo>
                  <a:close/>
                </a:path>
              </a:pathLst>
            </a:custGeom>
            <a:solidFill>
              <a:srgbClr val="F9E383"/>
            </a:solidFill>
            <a:ln w="38100" cap="flat" cmpd="sng" algn="ctr">
              <a:solidFill>
                <a:srgbClr val="FFFFFF"/>
              </a:solidFill>
              <a:prstDash val="solid"/>
              <a:headEnd/>
              <a:tailEnd/>
              <a:extLst>
                <a:ext uri="{C807C97D-BFC1-408E-A445-0C87EB9F89A2}">
                  <ask:lineSketchStyleProps xmlns:ask="http://schemas.microsoft.com/office/drawing/2018/sketchyshapes" sd="3164563025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SzPct val="60000"/>
                <a:buFont typeface="Wingdings" pitchFamily="2" charset="2"/>
                <a:buChar char="n"/>
                <a:defRPr sz="2200">
                  <a:solidFill>
                    <a:srgbClr val="5B0917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30000"/>
                </a:spcAft>
                <a:buClr>
                  <a:srgbClr val="CC0000"/>
                </a:buClr>
                <a:buFont typeface="Wingdings" pitchFamily="2" charset="2"/>
                <a:buChar char="§"/>
                <a:defRPr sz="2000">
                  <a:solidFill>
                    <a:srgbClr val="5B0917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SzPct val="80000"/>
                <a:buFont typeface="Wingdings" pitchFamily="2" charset="2"/>
                <a:buChar char="§"/>
                <a:defRPr>
                  <a:solidFill>
                    <a:srgbClr val="5B0917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Font typeface="Times New Roman" pitchFamily="18" charset="0"/>
                <a:buChar char="▪"/>
                <a:defRPr sz="1600">
                  <a:solidFill>
                    <a:srgbClr val="5B0917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9pPr>
            </a:lstStyle>
            <a:p>
              <a:pPr algn="ctr" eaLnBrk="1" fontAlgn="auto" hangingPunct="1"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ru-RU" altLang="ru-RU" sz="1200" b="0" kern="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Comic Sans MS" panose="030F0702030302020204" pitchFamily="66" charset="0"/>
                </a:rPr>
                <a:t>Корректировка лимитов и резервов</a:t>
              </a:r>
            </a:p>
          </p:txBody>
        </p:sp>
        <p:cxnSp>
          <p:nvCxnSpPr>
            <p:cNvPr id="85" name="Прямая со стрелкой 210">
              <a:extLst>
                <a:ext uri="{FF2B5EF4-FFF2-40B4-BE49-F238E27FC236}">
                  <a16:creationId xmlns:a16="http://schemas.microsoft.com/office/drawing/2014/main" id="{6A404C83-D235-49E7-E311-3B9C7286C4AE}"/>
                </a:ext>
              </a:extLst>
            </p:cNvPr>
            <p:cNvCxnSpPr>
              <a:cxnSpLocks/>
              <a:stCxn id="68" idx="2"/>
              <a:endCxn id="79" idx="0"/>
            </p:cNvCxnSpPr>
            <p:nvPr/>
          </p:nvCxnSpPr>
          <p:spPr bwMode="auto">
            <a:xfrm rot="16200000" flipH="1">
              <a:off x="4687831" y="4202182"/>
              <a:ext cx="1101890" cy="720000"/>
            </a:xfrm>
            <a:prstGeom prst="curvedConnector3">
              <a:avLst>
                <a:gd name="adj1" fmla="val 50000"/>
              </a:avLst>
            </a:prstGeom>
            <a:noFill/>
            <a:ln w="15875" cap="flat" cmpd="sng" algn="ctr">
              <a:solidFill>
                <a:srgbClr val="000000"/>
              </a:solidFill>
              <a:prstDash val="solid"/>
              <a:miter lim="800000"/>
              <a:tailEnd type="arrow"/>
            </a:ln>
            <a:effectLst/>
          </p:spPr>
        </p:cxnSp>
        <p:cxnSp>
          <p:nvCxnSpPr>
            <p:cNvPr id="91" name="Прямая со стрелкой 210">
              <a:extLst>
                <a:ext uri="{FF2B5EF4-FFF2-40B4-BE49-F238E27FC236}">
                  <a16:creationId xmlns:a16="http://schemas.microsoft.com/office/drawing/2014/main" id="{7FDF4EBC-9D6A-FE9C-00ED-A2BC8542C7B2}"/>
                </a:ext>
              </a:extLst>
            </p:cNvPr>
            <p:cNvCxnSpPr>
              <a:cxnSpLocks/>
              <a:stCxn id="83" idx="2"/>
              <a:endCxn id="79" idx="0"/>
            </p:cNvCxnSpPr>
            <p:nvPr/>
          </p:nvCxnSpPr>
          <p:spPr bwMode="auto">
            <a:xfrm rot="5400000">
              <a:off x="5851339" y="4412053"/>
              <a:ext cx="448511" cy="953636"/>
            </a:xfrm>
            <a:prstGeom prst="curvedConnector3">
              <a:avLst>
                <a:gd name="adj1" fmla="val 50000"/>
              </a:avLst>
            </a:prstGeom>
            <a:noFill/>
            <a:ln w="15875" cap="flat" cmpd="sng" algn="ctr">
              <a:solidFill>
                <a:srgbClr val="000000"/>
              </a:solidFill>
              <a:prstDash val="solid"/>
              <a:miter lim="800000"/>
              <a:tailEnd type="arrow"/>
            </a:ln>
            <a:effectLst/>
          </p:spPr>
        </p:cxnSp>
        <p:cxnSp>
          <p:nvCxnSpPr>
            <p:cNvPr id="97" name="Прямая со стрелкой 210">
              <a:extLst>
                <a:ext uri="{FF2B5EF4-FFF2-40B4-BE49-F238E27FC236}">
                  <a16:creationId xmlns:a16="http://schemas.microsoft.com/office/drawing/2014/main" id="{7FDF4EBC-9D6A-FE9C-00ED-A2BC8542C7B2}"/>
                </a:ext>
              </a:extLst>
            </p:cNvPr>
            <p:cNvCxnSpPr>
              <a:cxnSpLocks/>
              <a:endCxn id="83" idx="0"/>
            </p:cNvCxnSpPr>
            <p:nvPr/>
          </p:nvCxnSpPr>
          <p:spPr bwMode="auto">
            <a:xfrm rot="16200000" flipH="1">
              <a:off x="5682546" y="3220075"/>
              <a:ext cx="1036804" cy="702928"/>
            </a:xfrm>
            <a:prstGeom prst="curvedConnector3">
              <a:avLst>
                <a:gd name="adj1" fmla="val 50000"/>
              </a:avLst>
            </a:prstGeom>
            <a:noFill/>
            <a:ln w="15875" cap="flat" cmpd="sng" algn="ctr">
              <a:solidFill>
                <a:srgbClr val="000000"/>
              </a:solidFill>
              <a:prstDash val="solid"/>
              <a:miter lim="800000"/>
              <a:tailEnd type="arrow"/>
            </a:ln>
            <a:effectLst/>
          </p:spPr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6F83C5CD-C7E1-EE67-F3D9-FD45C5FD4976}"/>
                </a:ext>
              </a:extLst>
            </p:cNvPr>
            <p:cNvSpPr txBox="1"/>
            <p:nvPr/>
          </p:nvSpPr>
          <p:spPr>
            <a:xfrm>
              <a:off x="4027802" y="5844479"/>
              <a:ext cx="37247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0" kern="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Важно! </a:t>
              </a:r>
              <a:r>
                <a:rPr lang="ru-RU" sz="1400" b="0" kern="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Comic Sans MS" panose="030F0702030302020204" pitchFamily="66" charset="0"/>
                </a:rPr>
                <a:t>Повторная установка лимитов по бюджетам сторнирует корректировки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77778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72183">
        <p15:prstTrans prst="pageCurlDouble"/>
      </p:transition>
    </mc:Choice>
    <mc:Fallback xmlns="">
      <p:transition spd="slow" advTm="7218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707F0A4-BA1C-90C4-D3D9-4407B845F38B}"/>
              </a:ext>
            </a:extLst>
          </p:cNvPr>
          <p:cNvSpPr txBox="1">
            <a:spLocks/>
          </p:cNvSpPr>
          <p:nvPr/>
        </p:nvSpPr>
        <p:spPr>
          <a:xfrm>
            <a:off x="3084357" y="143743"/>
            <a:ext cx="5328592" cy="623292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altLang="ru-RU" sz="2000" dirty="0">
                <a:cs typeface="Arial" panose="020B0604020202020204" pitchFamily="34" charset="0"/>
              </a:rPr>
              <a:t>Возможности базовой настройки</a:t>
            </a:r>
          </a:p>
          <a:p>
            <a:pPr fontAlgn="auto">
              <a:spcAft>
                <a:spcPts val="0"/>
              </a:spcAft>
            </a:pPr>
            <a:r>
              <a:rPr lang="ru-RU" altLang="ru-RU" sz="2000" dirty="0">
                <a:cs typeface="Arial" panose="020B0604020202020204" pitchFamily="34" charset="0"/>
              </a:rPr>
              <a:t>Процесс организаций (не 223-ФЗ)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F827A429-05B3-5625-ED2A-686D9D7144AA}"/>
              </a:ext>
            </a:extLst>
          </p:cNvPr>
          <p:cNvSpPr/>
          <p:nvPr/>
        </p:nvSpPr>
        <p:spPr>
          <a:xfrm>
            <a:off x="3084356" y="87050"/>
            <a:ext cx="5328592" cy="5669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DB1346D1-6374-0AB6-7149-0618C2FEA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914" y="39441"/>
            <a:ext cx="159058" cy="15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3A79B6C4-832F-716A-90A4-63BD597B8DF0}"/>
              </a:ext>
            </a:extLst>
          </p:cNvPr>
          <p:cNvSpPr/>
          <p:nvPr/>
        </p:nvSpPr>
        <p:spPr bwMode="auto">
          <a:xfrm>
            <a:off x="71612" y="1794017"/>
            <a:ext cx="11377264" cy="4254382"/>
          </a:xfrm>
          <a:prstGeom prst="rect">
            <a:avLst/>
          </a:prstGeom>
          <a:pattFill prst="horzBrick">
            <a:fgClr>
              <a:sysClr val="window" lastClr="FFFFFF">
                <a:lumMod val="95000"/>
              </a:sysClr>
            </a:fgClr>
            <a:bgClr>
              <a:sysClr val="window" lastClr="FFFFFF"/>
            </a:bgClr>
          </a:pattFill>
          <a:ln w="3175" cap="flat" cmpd="sng" algn="ctr">
            <a:solidFill>
              <a:sysClr val="windowText" lastClr="00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194EE51E-6702-304A-7F34-2BE73FAAB043}"/>
              </a:ext>
            </a:extLst>
          </p:cNvPr>
          <p:cNvSpPr/>
          <p:nvPr/>
        </p:nvSpPr>
        <p:spPr>
          <a:xfrm>
            <a:off x="4894398" y="2843105"/>
            <a:ext cx="1532984" cy="1013373"/>
          </a:xfrm>
          <a:prstGeom prst="rect">
            <a:avLst/>
          </a:prstGeom>
          <a:noFill/>
          <a:ln w="19050" cap="flat" cmpd="sng" algn="ctr">
            <a:solidFill>
              <a:srgbClr val="A5A5A5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2006B8C7-3ED2-45D7-ED1A-B3A1DF649293}"/>
              </a:ext>
            </a:extLst>
          </p:cNvPr>
          <p:cNvCxnSpPr>
            <a:stCxn id="81" idx="3"/>
            <a:endCxn id="41" idx="1"/>
          </p:cNvCxnSpPr>
          <p:nvPr/>
        </p:nvCxnSpPr>
        <p:spPr>
          <a:xfrm>
            <a:off x="1624730" y="3569240"/>
            <a:ext cx="3365355" cy="0"/>
          </a:xfrm>
          <a:prstGeom prst="straightConnector1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9812E4BC-17D1-E8C3-F1F7-552C8400F6CC}"/>
              </a:ext>
            </a:extLst>
          </p:cNvPr>
          <p:cNvSpPr/>
          <p:nvPr/>
        </p:nvSpPr>
        <p:spPr>
          <a:xfrm>
            <a:off x="4990085" y="3340640"/>
            <a:ext cx="1337094" cy="457200"/>
          </a:xfrm>
          <a:prstGeom prst="rect">
            <a:avLst/>
          </a:prstGeom>
          <a:solidFill>
            <a:srgbClr val="A5A5A5"/>
          </a:solidFill>
          <a:ln w="28575" cap="flat" cmpd="thickThin" algn="ctr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337095"/>
                      <a:gd name="connsiteY0" fmla="*/ 0 h 457200"/>
                      <a:gd name="connsiteX1" fmla="*/ 695289 w 1337095"/>
                      <a:gd name="connsiteY1" fmla="*/ 0 h 457200"/>
                      <a:gd name="connsiteX2" fmla="*/ 1337095 w 1337095"/>
                      <a:gd name="connsiteY2" fmla="*/ 0 h 457200"/>
                      <a:gd name="connsiteX3" fmla="*/ 1337095 w 1337095"/>
                      <a:gd name="connsiteY3" fmla="*/ 457200 h 457200"/>
                      <a:gd name="connsiteX4" fmla="*/ 681918 w 1337095"/>
                      <a:gd name="connsiteY4" fmla="*/ 457200 h 457200"/>
                      <a:gd name="connsiteX5" fmla="*/ 0 w 1337095"/>
                      <a:gd name="connsiteY5" fmla="*/ 457200 h 457200"/>
                      <a:gd name="connsiteX6" fmla="*/ 0 w 1337095"/>
                      <a:gd name="connsiteY6" fmla="*/ 0 h 45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37095" h="457200" fill="none" extrusionOk="0">
                        <a:moveTo>
                          <a:pt x="0" y="0"/>
                        </a:moveTo>
                        <a:cubicBezTo>
                          <a:pt x="330567" y="-8256"/>
                          <a:pt x="427511" y="-22367"/>
                          <a:pt x="695289" y="0"/>
                        </a:cubicBezTo>
                        <a:cubicBezTo>
                          <a:pt x="963067" y="22367"/>
                          <a:pt x="1198705" y="20642"/>
                          <a:pt x="1337095" y="0"/>
                        </a:cubicBezTo>
                        <a:cubicBezTo>
                          <a:pt x="1333384" y="97864"/>
                          <a:pt x="1342481" y="315005"/>
                          <a:pt x="1337095" y="457200"/>
                        </a:cubicBezTo>
                        <a:cubicBezTo>
                          <a:pt x="1120263" y="435203"/>
                          <a:pt x="992131" y="470841"/>
                          <a:pt x="681918" y="457200"/>
                        </a:cubicBezTo>
                        <a:cubicBezTo>
                          <a:pt x="371705" y="443559"/>
                          <a:pt x="215134" y="476965"/>
                          <a:pt x="0" y="457200"/>
                        </a:cubicBezTo>
                        <a:cubicBezTo>
                          <a:pt x="14505" y="230035"/>
                          <a:pt x="9219" y="92183"/>
                          <a:pt x="0" y="0"/>
                        </a:cubicBezTo>
                        <a:close/>
                      </a:path>
                      <a:path w="1337095" h="457200" stroke="0" extrusionOk="0">
                        <a:moveTo>
                          <a:pt x="0" y="0"/>
                        </a:moveTo>
                        <a:cubicBezTo>
                          <a:pt x="154254" y="-29096"/>
                          <a:pt x="443695" y="8287"/>
                          <a:pt x="655177" y="0"/>
                        </a:cubicBezTo>
                        <a:cubicBezTo>
                          <a:pt x="866659" y="-8287"/>
                          <a:pt x="1057325" y="-30796"/>
                          <a:pt x="1337095" y="0"/>
                        </a:cubicBezTo>
                        <a:cubicBezTo>
                          <a:pt x="1338134" y="227241"/>
                          <a:pt x="1330674" y="327571"/>
                          <a:pt x="1337095" y="457200"/>
                        </a:cubicBezTo>
                        <a:cubicBezTo>
                          <a:pt x="1060449" y="452359"/>
                          <a:pt x="852495" y="487804"/>
                          <a:pt x="668548" y="457200"/>
                        </a:cubicBezTo>
                        <a:cubicBezTo>
                          <a:pt x="484601" y="426596"/>
                          <a:pt x="231661" y="432874"/>
                          <a:pt x="0" y="457200"/>
                        </a:cubicBezTo>
                        <a:cubicBezTo>
                          <a:pt x="13499" y="303125"/>
                          <a:pt x="-6429" y="14793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kern="0" dirty="0" err="1">
                <a:solidFill>
                  <a:prstClr val="white"/>
                </a:solidFill>
                <a:latin typeface="Calibri" panose="020F0502020204030204"/>
              </a:rPr>
              <a:t>ЛОТы</a:t>
            </a:r>
            <a:endParaRPr lang="ru-RU" sz="1200" b="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09DF2C08-6982-457B-7C75-4654E7B62719}"/>
              </a:ext>
            </a:extLst>
          </p:cNvPr>
          <p:cNvSpPr/>
          <p:nvPr/>
        </p:nvSpPr>
        <p:spPr>
          <a:xfrm>
            <a:off x="6594598" y="1903543"/>
            <a:ext cx="1337094" cy="457200"/>
          </a:xfrm>
          <a:prstGeom prst="rect">
            <a:avLst/>
          </a:prstGeom>
          <a:solidFill>
            <a:srgbClr val="A5A5A5"/>
          </a:solidFill>
          <a:ln w="28575" cap="flat" cmpd="thickThin" algn="ctr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337095"/>
                      <a:gd name="connsiteY0" fmla="*/ 0 h 457200"/>
                      <a:gd name="connsiteX1" fmla="*/ 695289 w 1337095"/>
                      <a:gd name="connsiteY1" fmla="*/ 0 h 457200"/>
                      <a:gd name="connsiteX2" fmla="*/ 1337095 w 1337095"/>
                      <a:gd name="connsiteY2" fmla="*/ 0 h 457200"/>
                      <a:gd name="connsiteX3" fmla="*/ 1337095 w 1337095"/>
                      <a:gd name="connsiteY3" fmla="*/ 457200 h 457200"/>
                      <a:gd name="connsiteX4" fmla="*/ 681918 w 1337095"/>
                      <a:gd name="connsiteY4" fmla="*/ 457200 h 457200"/>
                      <a:gd name="connsiteX5" fmla="*/ 0 w 1337095"/>
                      <a:gd name="connsiteY5" fmla="*/ 457200 h 457200"/>
                      <a:gd name="connsiteX6" fmla="*/ 0 w 1337095"/>
                      <a:gd name="connsiteY6" fmla="*/ 0 h 45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37095" h="457200" fill="none" extrusionOk="0">
                        <a:moveTo>
                          <a:pt x="0" y="0"/>
                        </a:moveTo>
                        <a:cubicBezTo>
                          <a:pt x="330567" y="-8256"/>
                          <a:pt x="427511" y="-22367"/>
                          <a:pt x="695289" y="0"/>
                        </a:cubicBezTo>
                        <a:cubicBezTo>
                          <a:pt x="963067" y="22367"/>
                          <a:pt x="1198705" y="20642"/>
                          <a:pt x="1337095" y="0"/>
                        </a:cubicBezTo>
                        <a:cubicBezTo>
                          <a:pt x="1333384" y="97864"/>
                          <a:pt x="1342481" y="315005"/>
                          <a:pt x="1337095" y="457200"/>
                        </a:cubicBezTo>
                        <a:cubicBezTo>
                          <a:pt x="1120263" y="435203"/>
                          <a:pt x="992131" y="470841"/>
                          <a:pt x="681918" y="457200"/>
                        </a:cubicBezTo>
                        <a:cubicBezTo>
                          <a:pt x="371705" y="443559"/>
                          <a:pt x="215134" y="476965"/>
                          <a:pt x="0" y="457200"/>
                        </a:cubicBezTo>
                        <a:cubicBezTo>
                          <a:pt x="14505" y="230035"/>
                          <a:pt x="9219" y="92183"/>
                          <a:pt x="0" y="0"/>
                        </a:cubicBezTo>
                        <a:close/>
                      </a:path>
                      <a:path w="1337095" h="457200" stroke="0" extrusionOk="0">
                        <a:moveTo>
                          <a:pt x="0" y="0"/>
                        </a:moveTo>
                        <a:cubicBezTo>
                          <a:pt x="154254" y="-29096"/>
                          <a:pt x="443695" y="8287"/>
                          <a:pt x="655177" y="0"/>
                        </a:cubicBezTo>
                        <a:cubicBezTo>
                          <a:pt x="866659" y="-8287"/>
                          <a:pt x="1057325" y="-30796"/>
                          <a:pt x="1337095" y="0"/>
                        </a:cubicBezTo>
                        <a:cubicBezTo>
                          <a:pt x="1338134" y="227241"/>
                          <a:pt x="1330674" y="327571"/>
                          <a:pt x="1337095" y="457200"/>
                        </a:cubicBezTo>
                        <a:cubicBezTo>
                          <a:pt x="1060449" y="452359"/>
                          <a:pt x="852495" y="487804"/>
                          <a:pt x="668548" y="457200"/>
                        </a:cubicBezTo>
                        <a:cubicBezTo>
                          <a:pt x="484601" y="426596"/>
                          <a:pt x="231661" y="432874"/>
                          <a:pt x="0" y="457200"/>
                        </a:cubicBezTo>
                        <a:cubicBezTo>
                          <a:pt x="13499" y="303125"/>
                          <a:pt x="-6429" y="14793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kern="0" dirty="0">
                <a:solidFill>
                  <a:prstClr val="white"/>
                </a:solidFill>
                <a:latin typeface="Calibri" panose="020F0502020204030204"/>
              </a:rPr>
              <a:t>Предложения участников</a:t>
            </a: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9EE9256A-DE89-D5A3-CF06-91C5EE18A9DE}"/>
              </a:ext>
            </a:extLst>
          </p:cNvPr>
          <p:cNvSpPr/>
          <p:nvPr/>
        </p:nvSpPr>
        <p:spPr>
          <a:xfrm>
            <a:off x="6594598" y="2657245"/>
            <a:ext cx="1337094" cy="457200"/>
          </a:xfrm>
          <a:prstGeom prst="rect">
            <a:avLst/>
          </a:prstGeom>
          <a:solidFill>
            <a:srgbClr val="A5A5A5"/>
          </a:solidFill>
          <a:ln w="28575" cap="flat" cmpd="thickThin" algn="ctr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337095"/>
                      <a:gd name="connsiteY0" fmla="*/ 0 h 457200"/>
                      <a:gd name="connsiteX1" fmla="*/ 695289 w 1337095"/>
                      <a:gd name="connsiteY1" fmla="*/ 0 h 457200"/>
                      <a:gd name="connsiteX2" fmla="*/ 1337095 w 1337095"/>
                      <a:gd name="connsiteY2" fmla="*/ 0 h 457200"/>
                      <a:gd name="connsiteX3" fmla="*/ 1337095 w 1337095"/>
                      <a:gd name="connsiteY3" fmla="*/ 457200 h 457200"/>
                      <a:gd name="connsiteX4" fmla="*/ 681918 w 1337095"/>
                      <a:gd name="connsiteY4" fmla="*/ 457200 h 457200"/>
                      <a:gd name="connsiteX5" fmla="*/ 0 w 1337095"/>
                      <a:gd name="connsiteY5" fmla="*/ 457200 h 457200"/>
                      <a:gd name="connsiteX6" fmla="*/ 0 w 1337095"/>
                      <a:gd name="connsiteY6" fmla="*/ 0 h 45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37095" h="457200" fill="none" extrusionOk="0">
                        <a:moveTo>
                          <a:pt x="0" y="0"/>
                        </a:moveTo>
                        <a:cubicBezTo>
                          <a:pt x="330567" y="-8256"/>
                          <a:pt x="427511" y="-22367"/>
                          <a:pt x="695289" y="0"/>
                        </a:cubicBezTo>
                        <a:cubicBezTo>
                          <a:pt x="963067" y="22367"/>
                          <a:pt x="1198705" y="20642"/>
                          <a:pt x="1337095" y="0"/>
                        </a:cubicBezTo>
                        <a:cubicBezTo>
                          <a:pt x="1333384" y="97864"/>
                          <a:pt x="1342481" y="315005"/>
                          <a:pt x="1337095" y="457200"/>
                        </a:cubicBezTo>
                        <a:cubicBezTo>
                          <a:pt x="1120263" y="435203"/>
                          <a:pt x="992131" y="470841"/>
                          <a:pt x="681918" y="457200"/>
                        </a:cubicBezTo>
                        <a:cubicBezTo>
                          <a:pt x="371705" y="443559"/>
                          <a:pt x="215134" y="476965"/>
                          <a:pt x="0" y="457200"/>
                        </a:cubicBezTo>
                        <a:cubicBezTo>
                          <a:pt x="14505" y="230035"/>
                          <a:pt x="9219" y="92183"/>
                          <a:pt x="0" y="0"/>
                        </a:cubicBezTo>
                        <a:close/>
                      </a:path>
                      <a:path w="1337095" h="457200" stroke="0" extrusionOk="0">
                        <a:moveTo>
                          <a:pt x="0" y="0"/>
                        </a:moveTo>
                        <a:cubicBezTo>
                          <a:pt x="154254" y="-29096"/>
                          <a:pt x="443695" y="8287"/>
                          <a:pt x="655177" y="0"/>
                        </a:cubicBezTo>
                        <a:cubicBezTo>
                          <a:pt x="866659" y="-8287"/>
                          <a:pt x="1057325" y="-30796"/>
                          <a:pt x="1337095" y="0"/>
                        </a:cubicBezTo>
                        <a:cubicBezTo>
                          <a:pt x="1338134" y="227241"/>
                          <a:pt x="1330674" y="327571"/>
                          <a:pt x="1337095" y="457200"/>
                        </a:cubicBezTo>
                        <a:cubicBezTo>
                          <a:pt x="1060449" y="452359"/>
                          <a:pt x="852495" y="487804"/>
                          <a:pt x="668548" y="457200"/>
                        </a:cubicBezTo>
                        <a:cubicBezTo>
                          <a:pt x="484601" y="426596"/>
                          <a:pt x="231661" y="432874"/>
                          <a:pt x="0" y="457200"/>
                        </a:cubicBezTo>
                        <a:cubicBezTo>
                          <a:pt x="13499" y="303125"/>
                          <a:pt x="-6429" y="14793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kern="0" dirty="0">
                <a:solidFill>
                  <a:prstClr val="white"/>
                </a:solidFill>
                <a:latin typeface="Calibri" panose="020F0502020204030204"/>
              </a:rPr>
              <a:t>Протокол</a:t>
            </a: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6C08A931-54FF-4EA2-8E21-E315EAD459E5}"/>
              </a:ext>
            </a:extLst>
          </p:cNvPr>
          <p:cNvSpPr/>
          <p:nvPr/>
        </p:nvSpPr>
        <p:spPr>
          <a:xfrm>
            <a:off x="8155979" y="2657245"/>
            <a:ext cx="1337094" cy="457200"/>
          </a:xfrm>
          <a:prstGeom prst="rect">
            <a:avLst/>
          </a:prstGeom>
          <a:solidFill>
            <a:srgbClr val="A5A5A5"/>
          </a:solidFill>
          <a:ln w="28575" cap="flat" cmpd="thickThin" algn="ctr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337095"/>
                      <a:gd name="connsiteY0" fmla="*/ 0 h 457200"/>
                      <a:gd name="connsiteX1" fmla="*/ 695289 w 1337095"/>
                      <a:gd name="connsiteY1" fmla="*/ 0 h 457200"/>
                      <a:gd name="connsiteX2" fmla="*/ 1337095 w 1337095"/>
                      <a:gd name="connsiteY2" fmla="*/ 0 h 457200"/>
                      <a:gd name="connsiteX3" fmla="*/ 1337095 w 1337095"/>
                      <a:gd name="connsiteY3" fmla="*/ 457200 h 457200"/>
                      <a:gd name="connsiteX4" fmla="*/ 681918 w 1337095"/>
                      <a:gd name="connsiteY4" fmla="*/ 457200 h 457200"/>
                      <a:gd name="connsiteX5" fmla="*/ 0 w 1337095"/>
                      <a:gd name="connsiteY5" fmla="*/ 457200 h 457200"/>
                      <a:gd name="connsiteX6" fmla="*/ 0 w 1337095"/>
                      <a:gd name="connsiteY6" fmla="*/ 0 h 45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37095" h="457200" fill="none" extrusionOk="0">
                        <a:moveTo>
                          <a:pt x="0" y="0"/>
                        </a:moveTo>
                        <a:cubicBezTo>
                          <a:pt x="330567" y="-8256"/>
                          <a:pt x="427511" y="-22367"/>
                          <a:pt x="695289" y="0"/>
                        </a:cubicBezTo>
                        <a:cubicBezTo>
                          <a:pt x="963067" y="22367"/>
                          <a:pt x="1198705" y="20642"/>
                          <a:pt x="1337095" y="0"/>
                        </a:cubicBezTo>
                        <a:cubicBezTo>
                          <a:pt x="1333384" y="97864"/>
                          <a:pt x="1342481" y="315005"/>
                          <a:pt x="1337095" y="457200"/>
                        </a:cubicBezTo>
                        <a:cubicBezTo>
                          <a:pt x="1120263" y="435203"/>
                          <a:pt x="992131" y="470841"/>
                          <a:pt x="681918" y="457200"/>
                        </a:cubicBezTo>
                        <a:cubicBezTo>
                          <a:pt x="371705" y="443559"/>
                          <a:pt x="215134" y="476965"/>
                          <a:pt x="0" y="457200"/>
                        </a:cubicBezTo>
                        <a:cubicBezTo>
                          <a:pt x="14505" y="230035"/>
                          <a:pt x="9219" y="92183"/>
                          <a:pt x="0" y="0"/>
                        </a:cubicBezTo>
                        <a:close/>
                      </a:path>
                      <a:path w="1337095" h="457200" stroke="0" extrusionOk="0">
                        <a:moveTo>
                          <a:pt x="0" y="0"/>
                        </a:moveTo>
                        <a:cubicBezTo>
                          <a:pt x="154254" y="-29096"/>
                          <a:pt x="443695" y="8287"/>
                          <a:pt x="655177" y="0"/>
                        </a:cubicBezTo>
                        <a:cubicBezTo>
                          <a:pt x="866659" y="-8287"/>
                          <a:pt x="1057325" y="-30796"/>
                          <a:pt x="1337095" y="0"/>
                        </a:cubicBezTo>
                        <a:cubicBezTo>
                          <a:pt x="1338134" y="227241"/>
                          <a:pt x="1330674" y="327571"/>
                          <a:pt x="1337095" y="457200"/>
                        </a:cubicBezTo>
                        <a:cubicBezTo>
                          <a:pt x="1060449" y="452359"/>
                          <a:pt x="852495" y="487804"/>
                          <a:pt x="668548" y="457200"/>
                        </a:cubicBezTo>
                        <a:cubicBezTo>
                          <a:pt x="484601" y="426596"/>
                          <a:pt x="231661" y="432874"/>
                          <a:pt x="0" y="457200"/>
                        </a:cubicBezTo>
                        <a:cubicBezTo>
                          <a:pt x="13499" y="303125"/>
                          <a:pt x="-6429" y="14793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kern="0" dirty="0">
                <a:solidFill>
                  <a:prstClr val="white"/>
                </a:solidFill>
                <a:latin typeface="Calibri" panose="020F0502020204030204"/>
              </a:rPr>
              <a:t>Договор</a:t>
            </a:r>
          </a:p>
        </p:txBody>
      </p:sp>
      <p:cxnSp>
        <p:nvCxnSpPr>
          <p:cNvPr id="66" name="Прямая со стрелкой 65">
            <a:extLst>
              <a:ext uri="{FF2B5EF4-FFF2-40B4-BE49-F238E27FC236}">
                <a16:creationId xmlns:a16="http://schemas.microsoft.com/office/drawing/2014/main" id="{0D1EC4A2-3ED2-A034-6668-A74271180799}"/>
              </a:ext>
            </a:extLst>
          </p:cNvPr>
          <p:cNvCxnSpPr>
            <a:stCxn id="86" idx="3"/>
            <a:endCxn id="64" idx="1"/>
          </p:cNvCxnSpPr>
          <p:nvPr/>
        </p:nvCxnSpPr>
        <p:spPr>
          <a:xfrm>
            <a:off x="6327179" y="2883440"/>
            <a:ext cx="267419" cy="2405"/>
          </a:xfrm>
          <a:prstGeom prst="straightConnector1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67" name="Прямая со стрелкой 60">
            <a:extLst>
              <a:ext uri="{FF2B5EF4-FFF2-40B4-BE49-F238E27FC236}">
                <a16:creationId xmlns:a16="http://schemas.microsoft.com/office/drawing/2014/main" id="{98A30FA1-B206-A9B7-B083-379B3D7E11D3}"/>
              </a:ext>
            </a:extLst>
          </p:cNvPr>
          <p:cNvCxnSpPr>
            <a:stCxn id="63" idx="1"/>
            <a:endCxn id="86" idx="0"/>
          </p:cNvCxnSpPr>
          <p:nvPr/>
        </p:nvCxnSpPr>
        <p:spPr>
          <a:xfrm rot="10800000" flipV="1">
            <a:off x="5658632" y="2132142"/>
            <a:ext cx="935966" cy="522697"/>
          </a:xfrm>
          <a:prstGeom prst="bentConnector2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68" name="Прямая со стрелкой 67">
            <a:extLst>
              <a:ext uri="{FF2B5EF4-FFF2-40B4-BE49-F238E27FC236}">
                <a16:creationId xmlns:a16="http://schemas.microsoft.com/office/drawing/2014/main" id="{5FABDEFD-CC59-01C3-5CB9-69ACF101279E}"/>
              </a:ext>
            </a:extLst>
          </p:cNvPr>
          <p:cNvCxnSpPr>
            <a:stCxn id="64" idx="3"/>
          </p:cNvCxnSpPr>
          <p:nvPr/>
        </p:nvCxnSpPr>
        <p:spPr>
          <a:xfrm>
            <a:off x="7931692" y="2885845"/>
            <a:ext cx="224287" cy="0"/>
          </a:xfrm>
          <a:prstGeom prst="straightConnector1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A925B78B-7B57-267D-162D-104C0E453D15}"/>
              </a:ext>
            </a:extLst>
          </p:cNvPr>
          <p:cNvSpPr/>
          <p:nvPr/>
        </p:nvSpPr>
        <p:spPr>
          <a:xfrm>
            <a:off x="8155979" y="3343045"/>
            <a:ext cx="1337094" cy="457200"/>
          </a:xfrm>
          <a:prstGeom prst="rect">
            <a:avLst/>
          </a:prstGeom>
          <a:solidFill>
            <a:srgbClr val="A5A5A5"/>
          </a:solidFill>
          <a:ln w="28575" cap="flat" cmpd="thickThin" algn="ctr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337095"/>
                      <a:gd name="connsiteY0" fmla="*/ 0 h 457200"/>
                      <a:gd name="connsiteX1" fmla="*/ 695289 w 1337095"/>
                      <a:gd name="connsiteY1" fmla="*/ 0 h 457200"/>
                      <a:gd name="connsiteX2" fmla="*/ 1337095 w 1337095"/>
                      <a:gd name="connsiteY2" fmla="*/ 0 h 457200"/>
                      <a:gd name="connsiteX3" fmla="*/ 1337095 w 1337095"/>
                      <a:gd name="connsiteY3" fmla="*/ 457200 h 457200"/>
                      <a:gd name="connsiteX4" fmla="*/ 681918 w 1337095"/>
                      <a:gd name="connsiteY4" fmla="*/ 457200 h 457200"/>
                      <a:gd name="connsiteX5" fmla="*/ 0 w 1337095"/>
                      <a:gd name="connsiteY5" fmla="*/ 457200 h 457200"/>
                      <a:gd name="connsiteX6" fmla="*/ 0 w 1337095"/>
                      <a:gd name="connsiteY6" fmla="*/ 0 h 45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37095" h="457200" fill="none" extrusionOk="0">
                        <a:moveTo>
                          <a:pt x="0" y="0"/>
                        </a:moveTo>
                        <a:cubicBezTo>
                          <a:pt x="330567" y="-8256"/>
                          <a:pt x="427511" y="-22367"/>
                          <a:pt x="695289" y="0"/>
                        </a:cubicBezTo>
                        <a:cubicBezTo>
                          <a:pt x="963067" y="22367"/>
                          <a:pt x="1198705" y="20642"/>
                          <a:pt x="1337095" y="0"/>
                        </a:cubicBezTo>
                        <a:cubicBezTo>
                          <a:pt x="1333384" y="97864"/>
                          <a:pt x="1342481" y="315005"/>
                          <a:pt x="1337095" y="457200"/>
                        </a:cubicBezTo>
                        <a:cubicBezTo>
                          <a:pt x="1120263" y="435203"/>
                          <a:pt x="992131" y="470841"/>
                          <a:pt x="681918" y="457200"/>
                        </a:cubicBezTo>
                        <a:cubicBezTo>
                          <a:pt x="371705" y="443559"/>
                          <a:pt x="215134" y="476965"/>
                          <a:pt x="0" y="457200"/>
                        </a:cubicBezTo>
                        <a:cubicBezTo>
                          <a:pt x="14505" y="230035"/>
                          <a:pt x="9219" y="92183"/>
                          <a:pt x="0" y="0"/>
                        </a:cubicBezTo>
                        <a:close/>
                      </a:path>
                      <a:path w="1337095" h="457200" stroke="0" extrusionOk="0">
                        <a:moveTo>
                          <a:pt x="0" y="0"/>
                        </a:moveTo>
                        <a:cubicBezTo>
                          <a:pt x="154254" y="-29096"/>
                          <a:pt x="443695" y="8287"/>
                          <a:pt x="655177" y="0"/>
                        </a:cubicBezTo>
                        <a:cubicBezTo>
                          <a:pt x="866659" y="-8287"/>
                          <a:pt x="1057325" y="-30796"/>
                          <a:pt x="1337095" y="0"/>
                        </a:cubicBezTo>
                        <a:cubicBezTo>
                          <a:pt x="1338134" y="227241"/>
                          <a:pt x="1330674" y="327571"/>
                          <a:pt x="1337095" y="457200"/>
                        </a:cubicBezTo>
                        <a:cubicBezTo>
                          <a:pt x="1060449" y="452359"/>
                          <a:pt x="852495" y="487804"/>
                          <a:pt x="668548" y="457200"/>
                        </a:cubicBezTo>
                        <a:cubicBezTo>
                          <a:pt x="484601" y="426596"/>
                          <a:pt x="231661" y="432874"/>
                          <a:pt x="0" y="457200"/>
                        </a:cubicBezTo>
                        <a:cubicBezTo>
                          <a:pt x="13499" y="303125"/>
                          <a:pt x="-6429" y="14793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kern="0" dirty="0">
                <a:solidFill>
                  <a:prstClr val="white"/>
                </a:solidFill>
                <a:latin typeface="Calibri" panose="020F0502020204030204"/>
              </a:rPr>
              <a:t>Заказ </a:t>
            </a:r>
            <a:br>
              <a:rPr lang="ru-RU" sz="1200" b="0" kern="0" dirty="0">
                <a:solidFill>
                  <a:prstClr val="white"/>
                </a:solidFill>
                <a:latin typeface="Calibri" panose="020F0502020204030204"/>
              </a:rPr>
            </a:br>
            <a:r>
              <a:rPr lang="ru-RU" sz="1200" b="0" kern="0" dirty="0">
                <a:solidFill>
                  <a:prstClr val="white"/>
                </a:solidFill>
                <a:latin typeface="Calibri" panose="020F0502020204030204"/>
              </a:rPr>
              <a:t>поставщику</a:t>
            </a:r>
          </a:p>
        </p:txBody>
      </p:sp>
      <p:cxnSp>
        <p:nvCxnSpPr>
          <p:cNvPr id="70" name="Прямая со стрелкой 69">
            <a:extLst>
              <a:ext uri="{FF2B5EF4-FFF2-40B4-BE49-F238E27FC236}">
                <a16:creationId xmlns:a16="http://schemas.microsoft.com/office/drawing/2014/main" id="{506ABDB2-567E-3AEF-AA4F-8FD774E9BC69}"/>
              </a:ext>
            </a:extLst>
          </p:cNvPr>
          <p:cNvCxnSpPr>
            <a:stCxn id="65" idx="2"/>
            <a:endCxn id="69" idx="0"/>
          </p:cNvCxnSpPr>
          <p:nvPr/>
        </p:nvCxnSpPr>
        <p:spPr>
          <a:xfrm>
            <a:off x="8824526" y="3114445"/>
            <a:ext cx="0" cy="228600"/>
          </a:xfrm>
          <a:prstGeom prst="straightConnector1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20FE3B1C-FAC4-70D4-4E0A-F18484EF5EA3}"/>
              </a:ext>
            </a:extLst>
          </p:cNvPr>
          <p:cNvSpPr/>
          <p:nvPr/>
        </p:nvSpPr>
        <p:spPr>
          <a:xfrm>
            <a:off x="8155979" y="4707998"/>
            <a:ext cx="1337094" cy="457200"/>
          </a:xfrm>
          <a:prstGeom prst="rect">
            <a:avLst/>
          </a:prstGeom>
          <a:solidFill>
            <a:srgbClr val="A5A5A5"/>
          </a:solidFill>
          <a:ln w="28575" cap="flat" cmpd="thickThin" algn="ctr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337095"/>
                      <a:gd name="connsiteY0" fmla="*/ 0 h 457200"/>
                      <a:gd name="connsiteX1" fmla="*/ 695289 w 1337095"/>
                      <a:gd name="connsiteY1" fmla="*/ 0 h 457200"/>
                      <a:gd name="connsiteX2" fmla="*/ 1337095 w 1337095"/>
                      <a:gd name="connsiteY2" fmla="*/ 0 h 457200"/>
                      <a:gd name="connsiteX3" fmla="*/ 1337095 w 1337095"/>
                      <a:gd name="connsiteY3" fmla="*/ 457200 h 457200"/>
                      <a:gd name="connsiteX4" fmla="*/ 681918 w 1337095"/>
                      <a:gd name="connsiteY4" fmla="*/ 457200 h 457200"/>
                      <a:gd name="connsiteX5" fmla="*/ 0 w 1337095"/>
                      <a:gd name="connsiteY5" fmla="*/ 457200 h 457200"/>
                      <a:gd name="connsiteX6" fmla="*/ 0 w 1337095"/>
                      <a:gd name="connsiteY6" fmla="*/ 0 h 45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37095" h="457200" fill="none" extrusionOk="0">
                        <a:moveTo>
                          <a:pt x="0" y="0"/>
                        </a:moveTo>
                        <a:cubicBezTo>
                          <a:pt x="330567" y="-8256"/>
                          <a:pt x="427511" y="-22367"/>
                          <a:pt x="695289" y="0"/>
                        </a:cubicBezTo>
                        <a:cubicBezTo>
                          <a:pt x="963067" y="22367"/>
                          <a:pt x="1198705" y="20642"/>
                          <a:pt x="1337095" y="0"/>
                        </a:cubicBezTo>
                        <a:cubicBezTo>
                          <a:pt x="1333384" y="97864"/>
                          <a:pt x="1342481" y="315005"/>
                          <a:pt x="1337095" y="457200"/>
                        </a:cubicBezTo>
                        <a:cubicBezTo>
                          <a:pt x="1120263" y="435203"/>
                          <a:pt x="992131" y="470841"/>
                          <a:pt x="681918" y="457200"/>
                        </a:cubicBezTo>
                        <a:cubicBezTo>
                          <a:pt x="371705" y="443559"/>
                          <a:pt x="215134" y="476965"/>
                          <a:pt x="0" y="457200"/>
                        </a:cubicBezTo>
                        <a:cubicBezTo>
                          <a:pt x="14505" y="230035"/>
                          <a:pt x="9219" y="92183"/>
                          <a:pt x="0" y="0"/>
                        </a:cubicBezTo>
                        <a:close/>
                      </a:path>
                      <a:path w="1337095" h="457200" stroke="0" extrusionOk="0">
                        <a:moveTo>
                          <a:pt x="0" y="0"/>
                        </a:moveTo>
                        <a:cubicBezTo>
                          <a:pt x="154254" y="-29096"/>
                          <a:pt x="443695" y="8287"/>
                          <a:pt x="655177" y="0"/>
                        </a:cubicBezTo>
                        <a:cubicBezTo>
                          <a:pt x="866659" y="-8287"/>
                          <a:pt x="1057325" y="-30796"/>
                          <a:pt x="1337095" y="0"/>
                        </a:cubicBezTo>
                        <a:cubicBezTo>
                          <a:pt x="1338134" y="227241"/>
                          <a:pt x="1330674" y="327571"/>
                          <a:pt x="1337095" y="457200"/>
                        </a:cubicBezTo>
                        <a:cubicBezTo>
                          <a:pt x="1060449" y="452359"/>
                          <a:pt x="852495" y="487804"/>
                          <a:pt x="668548" y="457200"/>
                        </a:cubicBezTo>
                        <a:cubicBezTo>
                          <a:pt x="484601" y="426596"/>
                          <a:pt x="231661" y="432874"/>
                          <a:pt x="0" y="457200"/>
                        </a:cubicBezTo>
                        <a:cubicBezTo>
                          <a:pt x="13499" y="303125"/>
                          <a:pt x="-6429" y="14793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kern="0" dirty="0">
                <a:solidFill>
                  <a:prstClr val="white"/>
                </a:solidFill>
                <a:latin typeface="Calibri" panose="020F0502020204030204"/>
              </a:rPr>
              <a:t>ПТУ</a:t>
            </a: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F4F5861B-E160-3BDF-4266-3BC9CC6BF790}"/>
              </a:ext>
            </a:extLst>
          </p:cNvPr>
          <p:cNvSpPr/>
          <p:nvPr/>
        </p:nvSpPr>
        <p:spPr>
          <a:xfrm>
            <a:off x="9000254" y="5408242"/>
            <a:ext cx="1337094" cy="457200"/>
          </a:xfrm>
          <a:prstGeom prst="rect">
            <a:avLst/>
          </a:prstGeom>
          <a:solidFill>
            <a:srgbClr val="A5A5A5"/>
          </a:solidFill>
          <a:ln w="28575" cap="flat" cmpd="thickThin" algn="ctr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337095"/>
                      <a:gd name="connsiteY0" fmla="*/ 0 h 457200"/>
                      <a:gd name="connsiteX1" fmla="*/ 695289 w 1337095"/>
                      <a:gd name="connsiteY1" fmla="*/ 0 h 457200"/>
                      <a:gd name="connsiteX2" fmla="*/ 1337095 w 1337095"/>
                      <a:gd name="connsiteY2" fmla="*/ 0 h 457200"/>
                      <a:gd name="connsiteX3" fmla="*/ 1337095 w 1337095"/>
                      <a:gd name="connsiteY3" fmla="*/ 457200 h 457200"/>
                      <a:gd name="connsiteX4" fmla="*/ 681918 w 1337095"/>
                      <a:gd name="connsiteY4" fmla="*/ 457200 h 457200"/>
                      <a:gd name="connsiteX5" fmla="*/ 0 w 1337095"/>
                      <a:gd name="connsiteY5" fmla="*/ 457200 h 457200"/>
                      <a:gd name="connsiteX6" fmla="*/ 0 w 1337095"/>
                      <a:gd name="connsiteY6" fmla="*/ 0 h 45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37095" h="457200" fill="none" extrusionOk="0">
                        <a:moveTo>
                          <a:pt x="0" y="0"/>
                        </a:moveTo>
                        <a:cubicBezTo>
                          <a:pt x="330567" y="-8256"/>
                          <a:pt x="427511" y="-22367"/>
                          <a:pt x="695289" y="0"/>
                        </a:cubicBezTo>
                        <a:cubicBezTo>
                          <a:pt x="963067" y="22367"/>
                          <a:pt x="1198705" y="20642"/>
                          <a:pt x="1337095" y="0"/>
                        </a:cubicBezTo>
                        <a:cubicBezTo>
                          <a:pt x="1333384" y="97864"/>
                          <a:pt x="1342481" y="315005"/>
                          <a:pt x="1337095" y="457200"/>
                        </a:cubicBezTo>
                        <a:cubicBezTo>
                          <a:pt x="1120263" y="435203"/>
                          <a:pt x="992131" y="470841"/>
                          <a:pt x="681918" y="457200"/>
                        </a:cubicBezTo>
                        <a:cubicBezTo>
                          <a:pt x="371705" y="443559"/>
                          <a:pt x="215134" y="476965"/>
                          <a:pt x="0" y="457200"/>
                        </a:cubicBezTo>
                        <a:cubicBezTo>
                          <a:pt x="14505" y="230035"/>
                          <a:pt x="9219" y="92183"/>
                          <a:pt x="0" y="0"/>
                        </a:cubicBezTo>
                        <a:close/>
                      </a:path>
                      <a:path w="1337095" h="457200" stroke="0" extrusionOk="0">
                        <a:moveTo>
                          <a:pt x="0" y="0"/>
                        </a:moveTo>
                        <a:cubicBezTo>
                          <a:pt x="154254" y="-29096"/>
                          <a:pt x="443695" y="8287"/>
                          <a:pt x="655177" y="0"/>
                        </a:cubicBezTo>
                        <a:cubicBezTo>
                          <a:pt x="866659" y="-8287"/>
                          <a:pt x="1057325" y="-30796"/>
                          <a:pt x="1337095" y="0"/>
                        </a:cubicBezTo>
                        <a:cubicBezTo>
                          <a:pt x="1338134" y="227241"/>
                          <a:pt x="1330674" y="327571"/>
                          <a:pt x="1337095" y="457200"/>
                        </a:cubicBezTo>
                        <a:cubicBezTo>
                          <a:pt x="1060449" y="452359"/>
                          <a:pt x="852495" y="487804"/>
                          <a:pt x="668548" y="457200"/>
                        </a:cubicBezTo>
                        <a:cubicBezTo>
                          <a:pt x="484601" y="426596"/>
                          <a:pt x="231661" y="432874"/>
                          <a:pt x="0" y="457200"/>
                        </a:cubicBezTo>
                        <a:cubicBezTo>
                          <a:pt x="13499" y="303125"/>
                          <a:pt x="-6429" y="14793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kern="0" dirty="0">
                <a:solidFill>
                  <a:prstClr val="white"/>
                </a:solidFill>
                <a:latin typeface="Calibri" panose="020F0502020204030204"/>
              </a:rPr>
              <a:t>ОФД</a:t>
            </a:r>
          </a:p>
        </p:txBody>
      </p:sp>
      <p:cxnSp>
        <p:nvCxnSpPr>
          <p:cNvPr id="73" name="Прямая со стрелкой 72">
            <a:extLst>
              <a:ext uri="{FF2B5EF4-FFF2-40B4-BE49-F238E27FC236}">
                <a16:creationId xmlns:a16="http://schemas.microsoft.com/office/drawing/2014/main" id="{1F1B49BE-7F8A-4399-C4E2-D573AFD04EAD}"/>
              </a:ext>
            </a:extLst>
          </p:cNvPr>
          <p:cNvCxnSpPr>
            <a:stCxn id="69" idx="2"/>
            <a:endCxn id="71" idx="0"/>
          </p:cNvCxnSpPr>
          <p:nvPr/>
        </p:nvCxnSpPr>
        <p:spPr>
          <a:xfrm>
            <a:off x="8824526" y="3800245"/>
            <a:ext cx="0" cy="907753"/>
          </a:xfrm>
          <a:prstGeom prst="straightConnector1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74" name="Прямая со стрелкой 76">
            <a:extLst>
              <a:ext uri="{FF2B5EF4-FFF2-40B4-BE49-F238E27FC236}">
                <a16:creationId xmlns:a16="http://schemas.microsoft.com/office/drawing/2014/main" id="{1B496D4B-1814-D055-04F6-A35842AD5817}"/>
              </a:ext>
            </a:extLst>
          </p:cNvPr>
          <p:cNvCxnSpPr>
            <a:stCxn id="71" idx="2"/>
            <a:endCxn id="72" idx="1"/>
          </p:cNvCxnSpPr>
          <p:nvPr/>
        </p:nvCxnSpPr>
        <p:spPr>
          <a:xfrm rot="16200000" flipH="1">
            <a:off x="8676568" y="5313156"/>
            <a:ext cx="471644" cy="175728"/>
          </a:xfrm>
          <a:prstGeom prst="bentConnector2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4FFE66DE-98CA-F7D4-DA1E-A774C94AB7CD}"/>
              </a:ext>
            </a:extLst>
          </p:cNvPr>
          <p:cNvSpPr/>
          <p:nvPr/>
        </p:nvSpPr>
        <p:spPr>
          <a:xfrm>
            <a:off x="9823750" y="3343045"/>
            <a:ext cx="1337094" cy="457200"/>
          </a:xfrm>
          <a:prstGeom prst="rect">
            <a:avLst/>
          </a:prstGeom>
          <a:solidFill>
            <a:srgbClr val="A5A5A5"/>
          </a:solidFill>
          <a:ln w="28575" cap="flat" cmpd="thickThin" algn="ctr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337095"/>
                      <a:gd name="connsiteY0" fmla="*/ 0 h 457200"/>
                      <a:gd name="connsiteX1" fmla="*/ 695289 w 1337095"/>
                      <a:gd name="connsiteY1" fmla="*/ 0 h 457200"/>
                      <a:gd name="connsiteX2" fmla="*/ 1337095 w 1337095"/>
                      <a:gd name="connsiteY2" fmla="*/ 0 h 457200"/>
                      <a:gd name="connsiteX3" fmla="*/ 1337095 w 1337095"/>
                      <a:gd name="connsiteY3" fmla="*/ 457200 h 457200"/>
                      <a:gd name="connsiteX4" fmla="*/ 681918 w 1337095"/>
                      <a:gd name="connsiteY4" fmla="*/ 457200 h 457200"/>
                      <a:gd name="connsiteX5" fmla="*/ 0 w 1337095"/>
                      <a:gd name="connsiteY5" fmla="*/ 457200 h 457200"/>
                      <a:gd name="connsiteX6" fmla="*/ 0 w 1337095"/>
                      <a:gd name="connsiteY6" fmla="*/ 0 h 45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37095" h="457200" fill="none" extrusionOk="0">
                        <a:moveTo>
                          <a:pt x="0" y="0"/>
                        </a:moveTo>
                        <a:cubicBezTo>
                          <a:pt x="330567" y="-8256"/>
                          <a:pt x="427511" y="-22367"/>
                          <a:pt x="695289" y="0"/>
                        </a:cubicBezTo>
                        <a:cubicBezTo>
                          <a:pt x="963067" y="22367"/>
                          <a:pt x="1198705" y="20642"/>
                          <a:pt x="1337095" y="0"/>
                        </a:cubicBezTo>
                        <a:cubicBezTo>
                          <a:pt x="1333384" y="97864"/>
                          <a:pt x="1342481" y="315005"/>
                          <a:pt x="1337095" y="457200"/>
                        </a:cubicBezTo>
                        <a:cubicBezTo>
                          <a:pt x="1120263" y="435203"/>
                          <a:pt x="992131" y="470841"/>
                          <a:pt x="681918" y="457200"/>
                        </a:cubicBezTo>
                        <a:cubicBezTo>
                          <a:pt x="371705" y="443559"/>
                          <a:pt x="215134" y="476965"/>
                          <a:pt x="0" y="457200"/>
                        </a:cubicBezTo>
                        <a:cubicBezTo>
                          <a:pt x="14505" y="230035"/>
                          <a:pt x="9219" y="92183"/>
                          <a:pt x="0" y="0"/>
                        </a:cubicBezTo>
                        <a:close/>
                      </a:path>
                      <a:path w="1337095" h="457200" stroke="0" extrusionOk="0">
                        <a:moveTo>
                          <a:pt x="0" y="0"/>
                        </a:moveTo>
                        <a:cubicBezTo>
                          <a:pt x="154254" y="-29096"/>
                          <a:pt x="443695" y="8287"/>
                          <a:pt x="655177" y="0"/>
                        </a:cubicBezTo>
                        <a:cubicBezTo>
                          <a:pt x="866659" y="-8287"/>
                          <a:pt x="1057325" y="-30796"/>
                          <a:pt x="1337095" y="0"/>
                        </a:cubicBezTo>
                        <a:cubicBezTo>
                          <a:pt x="1338134" y="227241"/>
                          <a:pt x="1330674" y="327571"/>
                          <a:pt x="1337095" y="457200"/>
                        </a:cubicBezTo>
                        <a:cubicBezTo>
                          <a:pt x="1060449" y="452359"/>
                          <a:pt x="852495" y="487804"/>
                          <a:pt x="668548" y="457200"/>
                        </a:cubicBezTo>
                        <a:cubicBezTo>
                          <a:pt x="484601" y="426596"/>
                          <a:pt x="231661" y="432874"/>
                          <a:pt x="0" y="457200"/>
                        </a:cubicBezTo>
                        <a:cubicBezTo>
                          <a:pt x="13499" y="303125"/>
                          <a:pt x="-6429" y="14793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kern="0" dirty="0">
                <a:solidFill>
                  <a:prstClr val="white"/>
                </a:solidFill>
                <a:latin typeface="Calibri" panose="020F0502020204030204"/>
              </a:rPr>
              <a:t>Заявка </a:t>
            </a:r>
            <a:br>
              <a:rPr lang="ru-RU" sz="1200" b="0" kern="0" dirty="0">
                <a:solidFill>
                  <a:prstClr val="white"/>
                </a:solidFill>
                <a:latin typeface="Calibri" panose="020F0502020204030204"/>
              </a:rPr>
            </a:br>
            <a:r>
              <a:rPr lang="ru-RU" sz="1200" b="0" kern="0" dirty="0">
                <a:solidFill>
                  <a:prstClr val="white"/>
                </a:solidFill>
                <a:latin typeface="Calibri" panose="020F0502020204030204"/>
              </a:rPr>
              <a:t>на оплату</a:t>
            </a:r>
          </a:p>
        </p:txBody>
      </p:sp>
      <p:cxnSp>
        <p:nvCxnSpPr>
          <p:cNvPr id="76" name="Прямая со стрелкой 41">
            <a:extLst>
              <a:ext uri="{FF2B5EF4-FFF2-40B4-BE49-F238E27FC236}">
                <a16:creationId xmlns:a16="http://schemas.microsoft.com/office/drawing/2014/main" id="{BDBFF1E1-5E4D-CDD1-AE49-374DE5805C74}"/>
              </a:ext>
            </a:extLst>
          </p:cNvPr>
          <p:cNvCxnSpPr>
            <a:stCxn id="65" idx="3"/>
            <a:endCxn id="75" idx="0"/>
          </p:cNvCxnSpPr>
          <p:nvPr/>
        </p:nvCxnSpPr>
        <p:spPr>
          <a:xfrm>
            <a:off x="9493073" y="2885845"/>
            <a:ext cx="999224" cy="457200"/>
          </a:xfrm>
          <a:prstGeom prst="bentConnector2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D99C287B-E049-BF8C-CD1C-9502EFB38C00}"/>
              </a:ext>
            </a:extLst>
          </p:cNvPr>
          <p:cNvSpPr/>
          <p:nvPr/>
        </p:nvSpPr>
        <p:spPr>
          <a:xfrm>
            <a:off x="9823750" y="4021759"/>
            <a:ext cx="1337094" cy="457200"/>
          </a:xfrm>
          <a:prstGeom prst="rect">
            <a:avLst/>
          </a:prstGeom>
          <a:solidFill>
            <a:srgbClr val="A5A5A5"/>
          </a:solidFill>
          <a:ln w="28575" cap="flat" cmpd="thickThin" algn="ctr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337095"/>
                      <a:gd name="connsiteY0" fmla="*/ 0 h 457200"/>
                      <a:gd name="connsiteX1" fmla="*/ 695289 w 1337095"/>
                      <a:gd name="connsiteY1" fmla="*/ 0 h 457200"/>
                      <a:gd name="connsiteX2" fmla="*/ 1337095 w 1337095"/>
                      <a:gd name="connsiteY2" fmla="*/ 0 h 457200"/>
                      <a:gd name="connsiteX3" fmla="*/ 1337095 w 1337095"/>
                      <a:gd name="connsiteY3" fmla="*/ 457200 h 457200"/>
                      <a:gd name="connsiteX4" fmla="*/ 681918 w 1337095"/>
                      <a:gd name="connsiteY4" fmla="*/ 457200 h 457200"/>
                      <a:gd name="connsiteX5" fmla="*/ 0 w 1337095"/>
                      <a:gd name="connsiteY5" fmla="*/ 457200 h 457200"/>
                      <a:gd name="connsiteX6" fmla="*/ 0 w 1337095"/>
                      <a:gd name="connsiteY6" fmla="*/ 0 h 45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37095" h="457200" fill="none" extrusionOk="0">
                        <a:moveTo>
                          <a:pt x="0" y="0"/>
                        </a:moveTo>
                        <a:cubicBezTo>
                          <a:pt x="330567" y="-8256"/>
                          <a:pt x="427511" y="-22367"/>
                          <a:pt x="695289" y="0"/>
                        </a:cubicBezTo>
                        <a:cubicBezTo>
                          <a:pt x="963067" y="22367"/>
                          <a:pt x="1198705" y="20642"/>
                          <a:pt x="1337095" y="0"/>
                        </a:cubicBezTo>
                        <a:cubicBezTo>
                          <a:pt x="1333384" y="97864"/>
                          <a:pt x="1342481" y="315005"/>
                          <a:pt x="1337095" y="457200"/>
                        </a:cubicBezTo>
                        <a:cubicBezTo>
                          <a:pt x="1120263" y="435203"/>
                          <a:pt x="992131" y="470841"/>
                          <a:pt x="681918" y="457200"/>
                        </a:cubicBezTo>
                        <a:cubicBezTo>
                          <a:pt x="371705" y="443559"/>
                          <a:pt x="215134" y="476965"/>
                          <a:pt x="0" y="457200"/>
                        </a:cubicBezTo>
                        <a:cubicBezTo>
                          <a:pt x="14505" y="230035"/>
                          <a:pt x="9219" y="92183"/>
                          <a:pt x="0" y="0"/>
                        </a:cubicBezTo>
                        <a:close/>
                      </a:path>
                      <a:path w="1337095" h="457200" stroke="0" extrusionOk="0">
                        <a:moveTo>
                          <a:pt x="0" y="0"/>
                        </a:moveTo>
                        <a:cubicBezTo>
                          <a:pt x="154254" y="-29096"/>
                          <a:pt x="443695" y="8287"/>
                          <a:pt x="655177" y="0"/>
                        </a:cubicBezTo>
                        <a:cubicBezTo>
                          <a:pt x="866659" y="-8287"/>
                          <a:pt x="1057325" y="-30796"/>
                          <a:pt x="1337095" y="0"/>
                        </a:cubicBezTo>
                        <a:cubicBezTo>
                          <a:pt x="1338134" y="227241"/>
                          <a:pt x="1330674" y="327571"/>
                          <a:pt x="1337095" y="457200"/>
                        </a:cubicBezTo>
                        <a:cubicBezTo>
                          <a:pt x="1060449" y="452359"/>
                          <a:pt x="852495" y="487804"/>
                          <a:pt x="668548" y="457200"/>
                        </a:cubicBezTo>
                        <a:cubicBezTo>
                          <a:pt x="484601" y="426596"/>
                          <a:pt x="231661" y="432874"/>
                          <a:pt x="0" y="457200"/>
                        </a:cubicBezTo>
                        <a:cubicBezTo>
                          <a:pt x="13499" y="303125"/>
                          <a:pt x="-6429" y="14793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kern="0" dirty="0">
                <a:solidFill>
                  <a:prstClr val="white"/>
                </a:solidFill>
                <a:latin typeface="Calibri" panose="020F0502020204030204"/>
              </a:rPr>
              <a:t>Платежное поручение</a:t>
            </a:r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92CD4B70-0FB9-853D-988C-31FF20387F39}"/>
              </a:ext>
            </a:extLst>
          </p:cNvPr>
          <p:cNvSpPr/>
          <p:nvPr/>
        </p:nvSpPr>
        <p:spPr>
          <a:xfrm>
            <a:off x="9823750" y="4706845"/>
            <a:ext cx="1337094" cy="457200"/>
          </a:xfrm>
          <a:prstGeom prst="rect">
            <a:avLst/>
          </a:prstGeom>
          <a:solidFill>
            <a:srgbClr val="A5A5A5"/>
          </a:solidFill>
          <a:ln w="28575" cap="flat" cmpd="thickThin" algn="ctr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337095"/>
                      <a:gd name="connsiteY0" fmla="*/ 0 h 457200"/>
                      <a:gd name="connsiteX1" fmla="*/ 695289 w 1337095"/>
                      <a:gd name="connsiteY1" fmla="*/ 0 h 457200"/>
                      <a:gd name="connsiteX2" fmla="*/ 1337095 w 1337095"/>
                      <a:gd name="connsiteY2" fmla="*/ 0 h 457200"/>
                      <a:gd name="connsiteX3" fmla="*/ 1337095 w 1337095"/>
                      <a:gd name="connsiteY3" fmla="*/ 457200 h 457200"/>
                      <a:gd name="connsiteX4" fmla="*/ 681918 w 1337095"/>
                      <a:gd name="connsiteY4" fmla="*/ 457200 h 457200"/>
                      <a:gd name="connsiteX5" fmla="*/ 0 w 1337095"/>
                      <a:gd name="connsiteY5" fmla="*/ 457200 h 457200"/>
                      <a:gd name="connsiteX6" fmla="*/ 0 w 1337095"/>
                      <a:gd name="connsiteY6" fmla="*/ 0 h 45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37095" h="457200" fill="none" extrusionOk="0">
                        <a:moveTo>
                          <a:pt x="0" y="0"/>
                        </a:moveTo>
                        <a:cubicBezTo>
                          <a:pt x="330567" y="-8256"/>
                          <a:pt x="427511" y="-22367"/>
                          <a:pt x="695289" y="0"/>
                        </a:cubicBezTo>
                        <a:cubicBezTo>
                          <a:pt x="963067" y="22367"/>
                          <a:pt x="1198705" y="20642"/>
                          <a:pt x="1337095" y="0"/>
                        </a:cubicBezTo>
                        <a:cubicBezTo>
                          <a:pt x="1333384" y="97864"/>
                          <a:pt x="1342481" y="315005"/>
                          <a:pt x="1337095" y="457200"/>
                        </a:cubicBezTo>
                        <a:cubicBezTo>
                          <a:pt x="1120263" y="435203"/>
                          <a:pt x="992131" y="470841"/>
                          <a:pt x="681918" y="457200"/>
                        </a:cubicBezTo>
                        <a:cubicBezTo>
                          <a:pt x="371705" y="443559"/>
                          <a:pt x="215134" y="476965"/>
                          <a:pt x="0" y="457200"/>
                        </a:cubicBezTo>
                        <a:cubicBezTo>
                          <a:pt x="14505" y="230035"/>
                          <a:pt x="9219" y="92183"/>
                          <a:pt x="0" y="0"/>
                        </a:cubicBezTo>
                        <a:close/>
                      </a:path>
                      <a:path w="1337095" h="457200" stroke="0" extrusionOk="0">
                        <a:moveTo>
                          <a:pt x="0" y="0"/>
                        </a:moveTo>
                        <a:cubicBezTo>
                          <a:pt x="154254" y="-29096"/>
                          <a:pt x="443695" y="8287"/>
                          <a:pt x="655177" y="0"/>
                        </a:cubicBezTo>
                        <a:cubicBezTo>
                          <a:pt x="866659" y="-8287"/>
                          <a:pt x="1057325" y="-30796"/>
                          <a:pt x="1337095" y="0"/>
                        </a:cubicBezTo>
                        <a:cubicBezTo>
                          <a:pt x="1338134" y="227241"/>
                          <a:pt x="1330674" y="327571"/>
                          <a:pt x="1337095" y="457200"/>
                        </a:cubicBezTo>
                        <a:cubicBezTo>
                          <a:pt x="1060449" y="452359"/>
                          <a:pt x="852495" y="487804"/>
                          <a:pt x="668548" y="457200"/>
                        </a:cubicBezTo>
                        <a:cubicBezTo>
                          <a:pt x="484601" y="426596"/>
                          <a:pt x="231661" y="432874"/>
                          <a:pt x="0" y="457200"/>
                        </a:cubicBezTo>
                        <a:cubicBezTo>
                          <a:pt x="13499" y="303125"/>
                          <a:pt x="-6429" y="14793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kern="0" dirty="0">
                <a:solidFill>
                  <a:prstClr val="white"/>
                </a:solidFill>
                <a:latin typeface="Calibri" panose="020F0502020204030204"/>
              </a:rPr>
              <a:t>Списание с РС</a:t>
            </a:r>
          </a:p>
        </p:txBody>
      </p:sp>
      <p:cxnSp>
        <p:nvCxnSpPr>
          <p:cNvPr id="79" name="Прямая со стрелкой 78">
            <a:extLst>
              <a:ext uri="{FF2B5EF4-FFF2-40B4-BE49-F238E27FC236}">
                <a16:creationId xmlns:a16="http://schemas.microsoft.com/office/drawing/2014/main" id="{8436CB42-AD64-1D47-1362-A28DCCB36AAA}"/>
              </a:ext>
            </a:extLst>
          </p:cNvPr>
          <p:cNvCxnSpPr>
            <a:stCxn id="75" idx="2"/>
            <a:endCxn id="77" idx="0"/>
          </p:cNvCxnSpPr>
          <p:nvPr/>
        </p:nvCxnSpPr>
        <p:spPr>
          <a:xfrm>
            <a:off x="10492297" y="3800245"/>
            <a:ext cx="0" cy="221514"/>
          </a:xfrm>
          <a:prstGeom prst="straightConnector1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80" name="Прямая со стрелкой 89">
            <a:extLst>
              <a:ext uri="{FF2B5EF4-FFF2-40B4-BE49-F238E27FC236}">
                <a16:creationId xmlns:a16="http://schemas.microsoft.com/office/drawing/2014/main" id="{CA290CEE-C7CE-6D07-174E-3E51B8C036C9}"/>
              </a:ext>
            </a:extLst>
          </p:cNvPr>
          <p:cNvCxnSpPr>
            <a:stCxn id="78" idx="2"/>
            <a:endCxn id="72" idx="3"/>
          </p:cNvCxnSpPr>
          <p:nvPr/>
        </p:nvCxnSpPr>
        <p:spPr>
          <a:xfrm rot="5400000">
            <a:off x="10178425" y="5322969"/>
            <a:ext cx="472797" cy="154949"/>
          </a:xfrm>
          <a:prstGeom prst="bentConnector2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id="{C9D046F7-AB26-0235-EC9A-AEDBA39A9059}"/>
              </a:ext>
            </a:extLst>
          </p:cNvPr>
          <p:cNvSpPr/>
          <p:nvPr/>
        </p:nvSpPr>
        <p:spPr>
          <a:xfrm>
            <a:off x="287636" y="3340640"/>
            <a:ext cx="1337094" cy="457200"/>
          </a:xfrm>
          <a:prstGeom prst="rect">
            <a:avLst/>
          </a:prstGeom>
          <a:solidFill>
            <a:srgbClr val="A5A5A5"/>
          </a:solidFill>
          <a:ln w="28575" cap="flat" cmpd="thickThin" algn="ctr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337095"/>
                      <a:gd name="connsiteY0" fmla="*/ 0 h 457200"/>
                      <a:gd name="connsiteX1" fmla="*/ 695289 w 1337095"/>
                      <a:gd name="connsiteY1" fmla="*/ 0 h 457200"/>
                      <a:gd name="connsiteX2" fmla="*/ 1337095 w 1337095"/>
                      <a:gd name="connsiteY2" fmla="*/ 0 h 457200"/>
                      <a:gd name="connsiteX3" fmla="*/ 1337095 w 1337095"/>
                      <a:gd name="connsiteY3" fmla="*/ 457200 h 457200"/>
                      <a:gd name="connsiteX4" fmla="*/ 681918 w 1337095"/>
                      <a:gd name="connsiteY4" fmla="*/ 457200 h 457200"/>
                      <a:gd name="connsiteX5" fmla="*/ 0 w 1337095"/>
                      <a:gd name="connsiteY5" fmla="*/ 457200 h 457200"/>
                      <a:gd name="connsiteX6" fmla="*/ 0 w 1337095"/>
                      <a:gd name="connsiteY6" fmla="*/ 0 h 45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37095" h="457200" fill="none" extrusionOk="0">
                        <a:moveTo>
                          <a:pt x="0" y="0"/>
                        </a:moveTo>
                        <a:cubicBezTo>
                          <a:pt x="330567" y="-8256"/>
                          <a:pt x="427511" y="-22367"/>
                          <a:pt x="695289" y="0"/>
                        </a:cubicBezTo>
                        <a:cubicBezTo>
                          <a:pt x="963067" y="22367"/>
                          <a:pt x="1198705" y="20642"/>
                          <a:pt x="1337095" y="0"/>
                        </a:cubicBezTo>
                        <a:cubicBezTo>
                          <a:pt x="1333384" y="97864"/>
                          <a:pt x="1342481" y="315005"/>
                          <a:pt x="1337095" y="457200"/>
                        </a:cubicBezTo>
                        <a:cubicBezTo>
                          <a:pt x="1120263" y="435203"/>
                          <a:pt x="992131" y="470841"/>
                          <a:pt x="681918" y="457200"/>
                        </a:cubicBezTo>
                        <a:cubicBezTo>
                          <a:pt x="371705" y="443559"/>
                          <a:pt x="215134" y="476965"/>
                          <a:pt x="0" y="457200"/>
                        </a:cubicBezTo>
                        <a:cubicBezTo>
                          <a:pt x="14505" y="230035"/>
                          <a:pt x="9219" y="92183"/>
                          <a:pt x="0" y="0"/>
                        </a:cubicBezTo>
                        <a:close/>
                      </a:path>
                      <a:path w="1337095" h="457200" stroke="0" extrusionOk="0">
                        <a:moveTo>
                          <a:pt x="0" y="0"/>
                        </a:moveTo>
                        <a:cubicBezTo>
                          <a:pt x="154254" y="-29096"/>
                          <a:pt x="443695" y="8287"/>
                          <a:pt x="655177" y="0"/>
                        </a:cubicBezTo>
                        <a:cubicBezTo>
                          <a:pt x="866659" y="-8287"/>
                          <a:pt x="1057325" y="-30796"/>
                          <a:pt x="1337095" y="0"/>
                        </a:cubicBezTo>
                        <a:cubicBezTo>
                          <a:pt x="1338134" y="227241"/>
                          <a:pt x="1330674" y="327571"/>
                          <a:pt x="1337095" y="457200"/>
                        </a:cubicBezTo>
                        <a:cubicBezTo>
                          <a:pt x="1060449" y="452359"/>
                          <a:pt x="852495" y="487804"/>
                          <a:pt x="668548" y="457200"/>
                        </a:cubicBezTo>
                        <a:cubicBezTo>
                          <a:pt x="484601" y="426596"/>
                          <a:pt x="231661" y="432874"/>
                          <a:pt x="0" y="457200"/>
                        </a:cubicBezTo>
                        <a:cubicBezTo>
                          <a:pt x="13499" y="303125"/>
                          <a:pt x="-6429" y="14793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kern="0" dirty="0">
                <a:solidFill>
                  <a:prstClr val="white"/>
                </a:solidFill>
                <a:latin typeface="Calibri" panose="020F0502020204030204"/>
              </a:rPr>
              <a:t>Заявка на обеспечение</a:t>
            </a:r>
          </a:p>
        </p:txBody>
      </p:sp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D4A0E7C4-CEBE-58E7-6278-9BC4D10ED3B7}"/>
              </a:ext>
            </a:extLst>
          </p:cNvPr>
          <p:cNvSpPr/>
          <p:nvPr/>
        </p:nvSpPr>
        <p:spPr>
          <a:xfrm>
            <a:off x="6460888" y="4706845"/>
            <a:ext cx="1337094" cy="457200"/>
          </a:xfrm>
          <a:prstGeom prst="rect">
            <a:avLst/>
          </a:prstGeom>
          <a:solidFill>
            <a:srgbClr val="A5A5A5"/>
          </a:solidFill>
          <a:ln w="28575" cap="flat" cmpd="thickThin" algn="ctr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337095"/>
                      <a:gd name="connsiteY0" fmla="*/ 0 h 457200"/>
                      <a:gd name="connsiteX1" fmla="*/ 695289 w 1337095"/>
                      <a:gd name="connsiteY1" fmla="*/ 0 h 457200"/>
                      <a:gd name="connsiteX2" fmla="*/ 1337095 w 1337095"/>
                      <a:gd name="connsiteY2" fmla="*/ 0 h 457200"/>
                      <a:gd name="connsiteX3" fmla="*/ 1337095 w 1337095"/>
                      <a:gd name="connsiteY3" fmla="*/ 457200 h 457200"/>
                      <a:gd name="connsiteX4" fmla="*/ 681918 w 1337095"/>
                      <a:gd name="connsiteY4" fmla="*/ 457200 h 457200"/>
                      <a:gd name="connsiteX5" fmla="*/ 0 w 1337095"/>
                      <a:gd name="connsiteY5" fmla="*/ 457200 h 457200"/>
                      <a:gd name="connsiteX6" fmla="*/ 0 w 1337095"/>
                      <a:gd name="connsiteY6" fmla="*/ 0 h 45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37095" h="457200" fill="none" extrusionOk="0">
                        <a:moveTo>
                          <a:pt x="0" y="0"/>
                        </a:moveTo>
                        <a:cubicBezTo>
                          <a:pt x="330567" y="-8256"/>
                          <a:pt x="427511" y="-22367"/>
                          <a:pt x="695289" y="0"/>
                        </a:cubicBezTo>
                        <a:cubicBezTo>
                          <a:pt x="963067" y="22367"/>
                          <a:pt x="1198705" y="20642"/>
                          <a:pt x="1337095" y="0"/>
                        </a:cubicBezTo>
                        <a:cubicBezTo>
                          <a:pt x="1333384" y="97864"/>
                          <a:pt x="1342481" y="315005"/>
                          <a:pt x="1337095" y="457200"/>
                        </a:cubicBezTo>
                        <a:cubicBezTo>
                          <a:pt x="1120263" y="435203"/>
                          <a:pt x="992131" y="470841"/>
                          <a:pt x="681918" y="457200"/>
                        </a:cubicBezTo>
                        <a:cubicBezTo>
                          <a:pt x="371705" y="443559"/>
                          <a:pt x="215134" y="476965"/>
                          <a:pt x="0" y="457200"/>
                        </a:cubicBezTo>
                        <a:cubicBezTo>
                          <a:pt x="14505" y="230035"/>
                          <a:pt x="9219" y="92183"/>
                          <a:pt x="0" y="0"/>
                        </a:cubicBezTo>
                        <a:close/>
                      </a:path>
                      <a:path w="1337095" h="457200" stroke="0" extrusionOk="0">
                        <a:moveTo>
                          <a:pt x="0" y="0"/>
                        </a:moveTo>
                        <a:cubicBezTo>
                          <a:pt x="154254" y="-29096"/>
                          <a:pt x="443695" y="8287"/>
                          <a:pt x="655177" y="0"/>
                        </a:cubicBezTo>
                        <a:cubicBezTo>
                          <a:pt x="866659" y="-8287"/>
                          <a:pt x="1057325" y="-30796"/>
                          <a:pt x="1337095" y="0"/>
                        </a:cubicBezTo>
                        <a:cubicBezTo>
                          <a:pt x="1338134" y="227241"/>
                          <a:pt x="1330674" y="327571"/>
                          <a:pt x="1337095" y="457200"/>
                        </a:cubicBezTo>
                        <a:cubicBezTo>
                          <a:pt x="1060449" y="452359"/>
                          <a:pt x="852495" y="487804"/>
                          <a:pt x="668548" y="457200"/>
                        </a:cubicBezTo>
                        <a:cubicBezTo>
                          <a:pt x="484601" y="426596"/>
                          <a:pt x="231661" y="432874"/>
                          <a:pt x="0" y="457200"/>
                        </a:cubicBezTo>
                        <a:cubicBezTo>
                          <a:pt x="13499" y="303125"/>
                          <a:pt x="-6429" y="14793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kern="0" dirty="0">
                <a:solidFill>
                  <a:prstClr val="white"/>
                </a:solidFill>
                <a:latin typeface="Calibri" panose="020F0502020204030204"/>
              </a:rPr>
              <a:t>Обеспечение</a:t>
            </a:r>
          </a:p>
        </p:txBody>
      </p:sp>
      <p:cxnSp>
        <p:nvCxnSpPr>
          <p:cNvPr id="83" name="Прямая со стрелкой 82">
            <a:extLst>
              <a:ext uri="{FF2B5EF4-FFF2-40B4-BE49-F238E27FC236}">
                <a16:creationId xmlns:a16="http://schemas.microsoft.com/office/drawing/2014/main" id="{FD5DBBA4-9D9E-25A7-0326-6761ACE98CBB}"/>
              </a:ext>
            </a:extLst>
          </p:cNvPr>
          <p:cNvCxnSpPr/>
          <p:nvPr/>
        </p:nvCxnSpPr>
        <p:spPr>
          <a:xfrm flipH="1">
            <a:off x="7797982" y="4943928"/>
            <a:ext cx="357997" cy="0"/>
          </a:xfrm>
          <a:prstGeom prst="straightConnector1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84" name="Прямая со стрелкой 41">
            <a:extLst>
              <a:ext uri="{FF2B5EF4-FFF2-40B4-BE49-F238E27FC236}">
                <a16:creationId xmlns:a16="http://schemas.microsoft.com/office/drawing/2014/main" id="{41F3D07F-90D8-D2F4-CC4B-F40C59818D1A}"/>
              </a:ext>
            </a:extLst>
          </p:cNvPr>
          <p:cNvCxnSpPr>
            <a:stCxn id="82" idx="1"/>
            <a:endCxn id="81" idx="2"/>
          </p:cNvCxnSpPr>
          <p:nvPr/>
        </p:nvCxnSpPr>
        <p:spPr>
          <a:xfrm rot="10800000">
            <a:off x="956184" y="3797841"/>
            <a:ext cx="5504705" cy="1137605"/>
          </a:xfrm>
          <a:prstGeom prst="bentConnector2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id="{A79BF86E-CE78-8E80-5275-1025DA35499A}"/>
              </a:ext>
            </a:extLst>
          </p:cNvPr>
          <p:cNvSpPr/>
          <p:nvPr/>
        </p:nvSpPr>
        <p:spPr>
          <a:xfrm>
            <a:off x="4990085" y="2654840"/>
            <a:ext cx="1337094" cy="457200"/>
          </a:xfrm>
          <a:prstGeom prst="rect">
            <a:avLst/>
          </a:prstGeom>
          <a:solidFill>
            <a:srgbClr val="A5A5A5"/>
          </a:solidFill>
          <a:ln w="28575" cap="flat" cmpd="thickThin" algn="ctr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337095"/>
                      <a:gd name="connsiteY0" fmla="*/ 0 h 457200"/>
                      <a:gd name="connsiteX1" fmla="*/ 695289 w 1337095"/>
                      <a:gd name="connsiteY1" fmla="*/ 0 h 457200"/>
                      <a:gd name="connsiteX2" fmla="*/ 1337095 w 1337095"/>
                      <a:gd name="connsiteY2" fmla="*/ 0 h 457200"/>
                      <a:gd name="connsiteX3" fmla="*/ 1337095 w 1337095"/>
                      <a:gd name="connsiteY3" fmla="*/ 457200 h 457200"/>
                      <a:gd name="connsiteX4" fmla="*/ 681918 w 1337095"/>
                      <a:gd name="connsiteY4" fmla="*/ 457200 h 457200"/>
                      <a:gd name="connsiteX5" fmla="*/ 0 w 1337095"/>
                      <a:gd name="connsiteY5" fmla="*/ 457200 h 457200"/>
                      <a:gd name="connsiteX6" fmla="*/ 0 w 1337095"/>
                      <a:gd name="connsiteY6" fmla="*/ 0 h 45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37095" h="457200" fill="none" extrusionOk="0">
                        <a:moveTo>
                          <a:pt x="0" y="0"/>
                        </a:moveTo>
                        <a:cubicBezTo>
                          <a:pt x="330567" y="-8256"/>
                          <a:pt x="427511" y="-22367"/>
                          <a:pt x="695289" y="0"/>
                        </a:cubicBezTo>
                        <a:cubicBezTo>
                          <a:pt x="963067" y="22367"/>
                          <a:pt x="1198705" y="20642"/>
                          <a:pt x="1337095" y="0"/>
                        </a:cubicBezTo>
                        <a:cubicBezTo>
                          <a:pt x="1333384" y="97864"/>
                          <a:pt x="1342481" y="315005"/>
                          <a:pt x="1337095" y="457200"/>
                        </a:cubicBezTo>
                        <a:cubicBezTo>
                          <a:pt x="1120263" y="435203"/>
                          <a:pt x="992131" y="470841"/>
                          <a:pt x="681918" y="457200"/>
                        </a:cubicBezTo>
                        <a:cubicBezTo>
                          <a:pt x="371705" y="443559"/>
                          <a:pt x="215134" y="476965"/>
                          <a:pt x="0" y="457200"/>
                        </a:cubicBezTo>
                        <a:cubicBezTo>
                          <a:pt x="14505" y="230035"/>
                          <a:pt x="9219" y="92183"/>
                          <a:pt x="0" y="0"/>
                        </a:cubicBezTo>
                        <a:close/>
                      </a:path>
                      <a:path w="1337095" h="457200" stroke="0" extrusionOk="0">
                        <a:moveTo>
                          <a:pt x="0" y="0"/>
                        </a:moveTo>
                        <a:cubicBezTo>
                          <a:pt x="154254" y="-29096"/>
                          <a:pt x="443695" y="8287"/>
                          <a:pt x="655177" y="0"/>
                        </a:cubicBezTo>
                        <a:cubicBezTo>
                          <a:pt x="866659" y="-8287"/>
                          <a:pt x="1057325" y="-30796"/>
                          <a:pt x="1337095" y="0"/>
                        </a:cubicBezTo>
                        <a:cubicBezTo>
                          <a:pt x="1338134" y="227241"/>
                          <a:pt x="1330674" y="327571"/>
                          <a:pt x="1337095" y="457200"/>
                        </a:cubicBezTo>
                        <a:cubicBezTo>
                          <a:pt x="1060449" y="452359"/>
                          <a:pt x="852495" y="487804"/>
                          <a:pt x="668548" y="457200"/>
                        </a:cubicBezTo>
                        <a:cubicBezTo>
                          <a:pt x="484601" y="426596"/>
                          <a:pt x="231661" y="432874"/>
                          <a:pt x="0" y="457200"/>
                        </a:cubicBezTo>
                        <a:cubicBezTo>
                          <a:pt x="13499" y="303125"/>
                          <a:pt x="-6429" y="14793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kern="0" dirty="0">
                <a:solidFill>
                  <a:prstClr val="white"/>
                </a:solidFill>
                <a:latin typeface="Calibri" panose="020F0502020204030204"/>
              </a:rPr>
              <a:t>Закупочная процедура</a:t>
            </a:r>
          </a:p>
        </p:txBody>
      </p:sp>
      <p:cxnSp>
        <p:nvCxnSpPr>
          <p:cNvPr id="87" name="Прямая со стрелкой 86">
            <a:extLst>
              <a:ext uri="{FF2B5EF4-FFF2-40B4-BE49-F238E27FC236}">
                <a16:creationId xmlns:a16="http://schemas.microsoft.com/office/drawing/2014/main" id="{1D112D99-9A95-DEA8-4F0A-20EFF0D7ACCF}"/>
              </a:ext>
            </a:extLst>
          </p:cNvPr>
          <p:cNvCxnSpPr>
            <a:stCxn id="41" idx="0"/>
            <a:endCxn id="86" idx="2"/>
          </p:cNvCxnSpPr>
          <p:nvPr/>
        </p:nvCxnSpPr>
        <p:spPr>
          <a:xfrm flipV="1">
            <a:off x="5658632" y="3112040"/>
            <a:ext cx="0" cy="228600"/>
          </a:xfrm>
          <a:prstGeom prst="straightConnector1">
            <a:avLst/>
          </a:prstGeom>
          <a:solidFill>
            <a:srgbClr val="A5A5A5"/>
          </a:solidFill>
          <a:ln w="28575" cap="flat" cmpd="thickThin" algn="ctr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337095"/>
                      <a:gd name="connsiteY0" fmla="*/ 0 h 457200"/>
                      <a:gd name="connsiteX1" fmla="*/ 695289 w 1337095"/>
                      <a:gd name="connsiteY1" fmla="*/ 0 h 457200"/>
                      <a:gd name="connsiteX2" fmla="*/ 1337095 w 1337095"/>
                      <a:gd name="connsiteY2" fmla="*/ 0 h 457200"/>
                      <a:gd name="connsiteX3" fmla="*/ 1337095 w 1337095"/>
                      <a:gd name="connsiteY3" fmla="*/ 457200 h 457200"/>
                      <a:gd name="connsiteX4" fmla="*/ 681918 w 1337095"/>
                      <a:gd name="connsiteY4" fmla="*/ 457200 h 457200"/>
                      <a:gd name="connsiteX5" fmla="*/ 0 w 1337095"/>
                      <a:gd name="connsiteY5" fmla="*/ 457200 h 457200"/>
                      <a:gd name="connsiteX6" fmla="*/ 0 w 1337095"/>
                      <a:gd name="connsiteY6" fmla="*/ 0 h 45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37095" h="457200" fill="none" extrusionOk="0">
                        <a:moveTo>
                          <a:pt x="0" y="0"/>
                        </a:moveTo>
                        <a:cubicBezTo>
                          <a:pt x="330567" y="-8256"/>
                          <a:pt x="427511" y="-22367"/>
                          <a:pt x="695289" y="0"/>
                        </a:cubicBezTo>
                        <a:cubicBezTo>
                          <a:pt x="963067" y="22367"/>
                          <a:pt x="1198705" y="20642"/>
                          <a:pt x="1337095" y="0"/>
                        </a:cubicBezTo>
                        <a:cubicBezTo>
                          <a:pt x="1333384" y="97864"/>
                          <a:pt x="1342481" y="315005"/>
                          <a:pt x="1337095" y="457200"/>
                        </a:cubicBezTo>
                        <a:cubicBezTo>
                          <a:pt x="1120263" y="435203"/>
                          <a:pt x="992131" y="470841"/>
                          <a:pt x="681918" y="457200"/>
                        </a:cubicBezTo>
                        <a:cubicBezTo>
                          <a:pt x="371705" y="443559"/>
                          <a:pt x="215134" y="476965"/>
                          <a:pt x="0" y="457200"/>
                        </a:cubicBezTo>
                        <a:cubicBezTo>
                          <a:pt x="14505" y="230035"/>
                          <a:pt x="9219" y="92183"/>
                          <a:pt x="0" y="0"/>
                        </a:cubicBezTo>
                        <a:close/>
                      </a:path>
                      <a:path w="1337095" h="457200" stroke="0" extrusionOk="0">
                        <a:moveTo>
                          <a:pt x="0" y="0"/>
                        </a:moveTo>
                        <a:cubicBezTo>
                          <a:pt x="154254" y="-29096"/>
                          <a:pt x="443695" y="8287"/>
                          <a:pt x="655177" y="0"/>
                        </a:cubicBezTo>
                        <a:cubicBezTo>
                          <a:pt x="866659" y="-8287"/>
                          <a:pt x="1057325" y="-30796"/>
                          <a:pt x="1337095" y="0"/>
                        </a:cubicBezTo>
                        <a:cubicBezTo>
                          <a:pt x="1338134" y="227241"/>
                          <a:pt x="1330674" y="327571"/>
                          <a:pt x="1337095" y="457200"/>
                        </a:cubicBezTo>
                        <a:cubicBezTo>
                          <a:pt x="1060449" y="452359"/>
                          <a:pt x="852495" y="487804"/>
                          <a:pt x="668548" y="457200"/>
                        </a:cubicBezTo>
                        <a:cubicBezTo>
                          <a:pt x="484601" y="426596"/>
                          <a:pt x="231661" y="432874"/>
                          <a:pt x="0" y="457200"/>
                        </a:cubicBezTo>
                        <a:cubicBezTo>
                          <a:pt x="13499" y="303125"/>
                          <a:pt x="-6429" y="14793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</p:cxnSp>
      <p:sp>
        <p:nvSpPr>
          <p:cNvPr id="90" name="Прямоугольник 89">
            <a:extLst>
              <a:ext uri="{FF2B5EF4-FFF2-40B4-BE49-F238E27FC236}">
                <a16:creationId xmlns:a16="http://schemas.microsoft.com/office/drawing/2014/main" id="{B487DB5D-6CB1-9506-8F96-F4391A82A40B}"/>
              </a:ext>
            </a:extLst>
          </p:cNvPr>
          <p:cNvSpPr/>
          <p:nvPr/>
        </p:nvSpPr>
        <p:spPr>
          <a:xfrm>
            <a:off x="1883429" y="2636860"/>
            <a:ext cx="1337095" cy="457200"/>
          </a:xfrm>
          <a:prstGeom prst="rect">
            <a:avLst/>
          </a:prstGeom>
          <a:solidFill>
            <a:srgbClr val="A5A5A5"/>
          </a:solidFill>
          <a:ln w="28575" cap="flat" cmpd="thickThin" algn="ctr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337095"/>
                      <a:gd name="connsiteY0" fmla="*/ 0 h 457200"/>
                      <a:gd name="connsiteX1" fmla="*/ 695289 w 1337095"/>
                      <a:gd name="connsiteY1" fmla="*/ 0 h 457200"/>
                      <a:gd name="connsiteX2" fmla="*/ 1337095 w 1337095"/>
                      <a:gd name="connsiteY2" fmla="*/ 0 h 457200"/>
                      <a:gd name="connsiteX3" fmla="*/ 1337095 w 1337095"/>
                      <a:gd name="connsiteY3" fmla="*/ 457200 h 457200"/>
                      <a:gd name="connsiteX4" fmla="*/ 681918 w 1337095"/>
                      <a:gd name="connsiteY4" fmla="*/ 457200 h 457200"/>
                      <a:gd name="connsiteX5" fmla="*/ 0 w 1337095"/>
                      <a:gd name="connsiteY5" fmla="*/ 457200 h 457200"/>
                      <a:gd name="connsiteX6" fmla="*/ 0 w 1337095"/>
                      <a:gd name="connsiteY6" fmla="*/ 0 h 45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37095" h="457200" fill="none" extrusionOk="0">
                        <a:moveTo>
                          <a:pt x="0" y="0"/>
                        </a:moveTo>
                        <a:cubicBezTo>
                          <a:pt x="330567" y="-8256"/>
                          <a:pt x="427511" y="-22367"/>
                          <a:pt x="695289" y="0"/>
                        </a:cubicBezTo>
                        <a:cubicBezTo>
                          <a:pt x="963067" y="22367"/>
                          <a:pt x="1198705" y="20642"/>
                          <a:pt x="1337095" y="0"/>
                        </a:cubicBezTo>
                        <a:cubicBezTo>
                          <a:pt x="1333384" y="97864"/>
                          <a:pt x="1342481" y="315005"/>
                          <a:pt x="1337095" y="457200"/>
                        </a:cubicBezTo>
                        <a:cubicBezTo>
                          <a:pt x="1120263" y="435203"/>
                          <a:pt x="992131" y="470841"/>
                          <a:pt x="681918" y="457200"/>
                        </a:cubicBezTo>
                        <a:cubicBezTo>
                          <a:pt x="371705" y="443559"/>
                          <a:pt x="215134" y="476965"/>
                          <a:pt x="0" y="457200"/>
                        </a:cubicBezTo>
                        <a:cubicBezTo>
                          <a:pt x="14505" y="230035"/>
                          <a:pt x="9219" y="92183"/>
                          <a:pt x="0" y="0"/>
                        </a:cubicBezTo>
                        <a:close/>
                      </a:path>
                      <a:path w="1337095" h="457200" stroke="0" extrusionOk="0">
                        <a:moveTo>
                          <a:pt x="0" y="0"/>
                        </a:moveTo>
                        <a:cubicBezTo>
                          <a:pt x="154254" y="-29096"/>
                          <a:pt x="443695" y="8287"/>
                          <a:pt x="655177" y="0"/>
                        </a:cubicBezTo>
                        <a:cubicBezTo>
                          <a:pt x="866659" y="-8287"/>
                          <a:pt x="1057325" y="-30796"/>
                          <a:pt x="1337095" y="0"/>
                        </a:cubicBezTo>
                        <a:cubicBezTo>
                          <a:pt x="1338134" y="227241"/>
                          <a:pt x="1330674" y="327571"/>
                          <a:pt x="1337095" y="457200"/>
                        </a:cubicBezTo>
                        <a:cubicBezTo>
                          <a:pt x="1060449" y="452359"/>
                          <a:pt x="852495" y="487804"/>
                          <a:pt x="668548" y="457200"/>
                        </a:cubicBezTo>
                        <a:cubicBezTo>
                          <a:pt x="484601" y="426596"/>
                          <a:pt x="231661" y="432874"/>
                          <a:pt x="0" y="457200"/>
                        </a:cubicBezTo>
                        <a:cubicBezTo>
                          <a:pt x="13499" y="303125"/>
                          <a:pt x="-6429" y="14793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kern="0" dirty="0">
                <a:solidFill>
                  <a:prstClr val="white"/>
                </a:solidFill>
                <a:latin typeface="Calibri" panose="020F0502020204030204"/>
              </a:rPr>
              <a:t>Помощник планирования</a:t>
            </a:r>
          </a:p>
        </p:txBody>
      </p: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id="{2906183B-03F5-F778-8D7E-BA3D34124B29}"/>
              </a:ext>
            </a:extLst>
          </p:cNvPr>
          <p:cNvSpPr/>
          <p:nvPr/>
        </p:nvSpPr>
        <p:spPr>
          <a:xfrm>
            <a:off x="6678386" y="1999376"/>
            <a:ext cx="1337094" cy="457200"/>
          </a:xfrm>
          <a:prstGeom prst="rect">
            <a:avLst/>
          </a:prstGeom>
          <a:solidFill>
            <a:srgbClr val="A5A5A5"/>
          </a:solidFill>
          <a:ln w="28575" cap="flat" cmpd="thickThin" algn="ctr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337095"/>
                      <a:gd name="connsiteY0" fmla="*/ 0 h 457200"/>
                      <a:gd name="connsiteX1" fmla="*/ 695289 w 1337095"/>
                      <a:gd name="connsiteY1" fmla="*/ 0 h 457200"/>
                      <a:gd name="connsiteX2" fmla="*/ 1337095 w 1337095"/>
                      <a:gd name="connsiteY2" fmla="*/ 0 h 457200"/>
                      <a:gd name="connsiteX3" fmla="*/ 1337095 w 1337095"/>
                      <a:gd name="connsiteY3" fmla="*/ 457200 h 457200"/>
                      <a:gd name="connsiteX4" fmla="*/ 681918 w 1337095"/>
                      <a:gd name="connsiteY4" fmla="*/ 457200 h 457200"/>
                      <a:gd name="connsiteX5" fmla="*/ 0 w 1337095"/>
                      <a:gd name="connsiteY5" fmla="*/ 457200 h 457200"/>
                      <a:gd name="connsiteX6" fmla="*/ 0 w 1337095"/>
                      <a:gd name="connsiteY6" fmla="*/ 0 h 45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37095" h="457200" fill="none" extrusionOk="0">
                        <a:moveTo>
                          <a:pt x="0" y="0"/>
                        </a:moveTo>
                        <a:cubicBezTo>
                          <a:pt x="330567" y="-8256"/>
                          <a:pt x="427511" y="-22367"/>
                          <a:pt x="695289" y="0"/>
                        </a:cubicBezTo>
                        <a:cubicBezTo>
                          <a:pt x="963067" y="22367"/>
                          <a:pt x="1198705" y="20642"/>
                          <a:pt x="1337095" y="0"/>
                        </a:cubicBezTo>
                        <a:cubicBezTo>
                          <a:pt x="1333384" y="97864"/>
                          <a:pt x="1342481" y="315005"/>
                          <a:pt x="1337095" y="457200"/>
                        </a:cubicBezTo>
                        <a:cubicBezTo>
                          <a:pt x="1120263" y="435203"/>
                          <a:pt x="992131" y="470841"/>
                          <a:pt x="681918" y="457200"/>
                        </a:cubicBezTo>
                        <a:cubicBezTo>
                          <a:pt x="371705" y="443559"/>
                          <a:pt x="215134" y="476965"/>
                          <a:pt x="0" y="457200"/>
                        </a:cubicBezTo>
                        <a:cubicBezTo>
                          <a:pt x="14505" y="230035"/>
                          <a:pt x="9219" y="92183"/>
                          <a:pt x="0" y="0"/>
                        </a:cubicBezTo>
                        <a:close/>
                      </a:path>
                      <a:path w="1337095" h="457200" stroke="0" extrusionOk="0">
                        <a:moveTo>
                          <a:pt x="0" y="0"/>
                        </a:moveTo>
                        <a:cubicBezTo>
                          <a:pt x="154254" y="-29096"/>
                          <a:pt x="443695" y="8287"/>
                          <a:pt x="655177" y="0"/>
                        </a:cubicBezTo>
                        <a:cubicBezTo>
                          <a:pt x="866659" y="-8287"/>
                          <a:pt x="1057325" y="-30796"/>
                          <a:pt x="1337095" y="0"/>
                        </a:cubicBezTo>
                        <a:cubicBezTo>
                          <a:pt x="1338134" y="227241"/>
                          <a:pt x="1330674" y="327571"/>
                          <a:pt x="1337095" y="457200"/>
                        </a:cubicBezTo>
                        <a:cubicBezTo>
                          <a:pt x="1060449" y="452359"/>
                          <a:pt x="852495" y="487804"/>
                          <a:pt x="668548" y="457200"/>
                        </a:cubicBezTo>
                        <a:cubicBezTo>
                          <a:pt x="484601" y="426596"/>
                          <a:pt x="231661" y="432874"/>
                          <a:pt x="0" y="457200"/>
                        </a:cubicBezTo>
                        <a:cubicBezTo>
                          <a:pt x="13499" y="303125"/>
                          <a:pt x="-6429" y="14793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kern="0" dirty="0">
                <a:solidFill>
                  <a:prstClr val="white"/>
                </a:solidFill>
                <a:latin typeface="Calibri" panose="020F0502020204030204"/>
              </a:rPr>
              <a:t>Предложения участников</a:t>
            </a:r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50E2C99A-D60A-E01B-3AA5-FC9122CA88E9}"/>
              </a:ext>
            </a:extLst>
          </p:cNvPr>
          <p:cNvSpPr/>
          <p:nvPr/>
        </p:nvSpPr>
        <p:spPr>
          <a:xfrm>
            <a:off x="8980405" y="1979282"/>
            <a:ext cx="1337094" cy="457200"/>
          </a:xfrm>
          <a:prstGeom prst="rect">
            <a:avLst/>
          </a:prstGeom>
          <a:solidFill>
            <a:srgbClr val="A5A5A5"/>
          </a:solidFill>
          <a:ln w="28575" cap="flat" cmpd="thickThin" algn="ctr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337095"/>
                      <a:gd name="connsiteY0" fmla="*/ 0 h 457200"/>
                      <a:gd name="connsiteX1" fmla="*/ 695289 w 1337095"/>
                      <a:gd name="connsiteY1" fmla="*/ 0 h 457200"/>
                      <a:gd name="connsiteX2" fmla="*/ 1337095 w 1337095"/>
                      <a:gd name="connsiteY2" fmla="*/ 0 h 457200"/>
                      <a:gd name="connsiteX3" fmla="*/ 1337095 w 1337095"/>
                      <a:gd name="connsiteY3" fmla="*/ 457200 h 457200"/>
                      <a:gd name="connsiteX4" fmla="*/ 681918 w 1337095"/>
                      <a:gd name="connsiteY4" fmla="*/ 457200 h 457200"/>
                      <a:gd name="connsiteX5" fmla="*/ 0 w 1337095"/>
                      <a:gd name="connsiteY5" fmla="*/ 457200 h 457200"/>
                      <a:gd name="connsiteX6" fmla="*/ 0 w 1337095"/>
                      <a:gd name="connsiteY6" fmla="*/ 0 h 45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37095" h="457200" fill="none" extrusionOk="0">
                        <a:moveTo>
                          <a:pt x="0" y="0"/>
                        </a:moveTo>
                        <a:cubicBezTo>
                          <a:pt x="330567" y="-8256"/>
                          <a:pt x="427511" y="-22367"/>
                          <a:pt x="695289" y="0"/>
                        </a:cubicBezTo>
                        <a:cubicBezTo>
                          <a:pt x="963067" y="22367"/>
                          <a:pt x="1198705" y="20642"/>
                          <a:pt x="1337095" y="0"/>
                        </a:cubicBezTo>
                        <a:cubicBezTo>
                          <a:pt x="1333384" y="97864"/>
                          <a:pt x="1342481" y="315005"/>
                          <a:pt x="1337095" y="457200"/>
                        </a:cubicBezTo>
                        <a:cubicBezTo>
                          <a:pt x="1120263" y="435203"/>
                          <a:pt x="992131" y="470841"/>
                          <a:pt x="681918" y="457200"/>
                        </a:cubicBezTo>
                        <a:cubicBezTo>
                          <a:pt x="371705" y="443559"/>
                          <a:pt x="215134" y="476965"/>
                          <a:pt x="0" y="457200"/>
                        </a:cubicBezTo>
                        <a:cubicBezTo>
                          <a:pt x="14505" y="230035"/>
                          <a:pt x="9219" y="92183"/>
                          <a:pt x="0" y="0"/>
                        </a:cubicBezTo>
                        <a:close/>
                      </a:path>
                      <a:path w="1337095" h="457200" stroke="0" extrusionOk="0">
                        <a:moveTo>
                          <a:pt x="0" y="0"/>
                        </a:moveTo>
                        <a:cubicBezTo>
                          <a:pt x="154254" y="-29096"/>
                          <a:pt x="443695" y="8287"/>
                          <a:pt x="655177" y="0"/>
                        </a:cubicBezTo>
                        <a:cubicBezTo>
                          <a:pt x="866659" y="-8287"/>
                          <a:pt x="1057325" y="-30796"/>
                          <a:pt x="1337095" y="0"/>
                        </a:cubicBezTo>
                        <a:cubicBezTo>
                          <a:pt x="1338134" y="227241"/>
                          <a:pt x="1330674" y="327571"/>
                          <a:pt x="1337095" y="457200"/>
                        </a:cubicBezTo>
                        <a:cubicBezTo>
                          <a:pt x="1060449" y="452359"/>
                          <a:pt x="852495" y="487804"/>
                          <a:pt x="668548" y="457200"/>
                        </a:cubicBezTo>
                        <a:cubicBezTo>
                          <a:pt x="484601" y="426596"/>
                          <a:pt x="231661" y="432874"/>
                          <a:pt x="0" y="457200"/>
                        </a:cubicBezTo>
                        <a:cubicBezTo>
                          <a:pt x="13499" y="303125"/>
                          <a:pt x="-6429" y="14793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kern="0" dirty="0">
                <a:solidFill>
                  <a:prstClr val="white"/>
                </a:solidFill>
                <a:latin typeface="Calibri" panose="020F0502020204030204"/>
              </a:rPr>
              <a:t>Подтверждение объема закупок</a:t>
            </a:r>
          </a:p>
        </p:txBody>
      </p:sp>
      <p:cxnSp>
        <p:nvCxnSpPr>
          <p:cNvPr id="93" name="Прямая со стрелкой 60">
            <a:extLst>
              <a:ext uri="{FF2B5EF4-FFF2-40B4-BE49-F238E27FC236}">
                <a16:creationId xmlns:a16="http://schemas.microsoft.com/office/drawing/2014/main" id="{EA9D0640-7749-051C-1A56-B5E9A0701802}"/>
              </a:ext>
            </a:extLst>
          </p:cNvPr>
          <p:cNvCxnSpPr>
            <a:cxnSpLocks/>
            <a:stCxn id="65" idx="0"/>
            <a:endCxn id="92" idx="1"/>
          </p:cNvCxnSpPr>
          <p:nvPr/>
        </p:nvCxnSpPr>
        <p:spPr>
          <a:xfrm rot="5400000" flipH="1" flipV="1">
            <a:off x="8677784" y="2354625"/>
            <a:ext cx="449363" cy="155879"/>
          </a:xfrm>
          <a:prstGeom prst="bentConnector2">
            <a:avLst/>
          </a:prstGeom>
          <a:noFill/>
          <a:ln w="6350" cap="flat" cmpd="sng" algn="ctr">
            <a:solidFill>
              <a:sysClr val="windowText" lastClr="000000"/>
            </a:solidFill>
            <a:prstDash val="sysDash"/>
            <a:miter lim="800000"/>
            <a:tailEnd type="triangle"/>
          </a:ln>
          <a:effectLst/>
        </p:spPr>
      </p:cxnSp>
      <p:cxnSp>
        <p:nvCxnSpPr>
          <p:cNvPr id="95" name="Прямая со стрелкой 94">
            <a:extLst>
              <a:ext uri="{FF2B5EF4-FFF2-40B4-BE49-F238E27FC236}">
                <a16:creationId xmlns:a16="http://schemas.microsoft.com/office/drawing/2014/main" id="{4140C5F9-4F31-B537-01FA-3870E314BE41}"/>
              </a:ext>
            </a:extLst>
          </p:cNvPr>
          <p:cNvCxnSpPr>
            <a:stCxn id="77" idx="2"/>
            <a:endCxn id="78" idx="0"/>
          </p:cNvCxnSpPr>
          <p:nvPr/>
        </p:nvCxnSpPr>
        <p:spPr>
          <a:xfrm>
            <a:off x="10492297" y="4478959"/>
            <a:ext cx="0" cy="227886"/>
          </a:xfrm>
          <a:prstGeom prst="straightConnector1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pic>
        <p:nvPicPr>
          <p:cNvPr id="101" name="Picture 51">
            <a:extLst>
              <a:ext uri="{FF2B5EF4-FFF2-40B4-BE49-F238E27FC236}">
                <a16:creationId xmlns:a16="http://schemas.microsoft.com/office/drawing/2014/main" id="{9A4A78BB-DE27-A856-720B-680E514B3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080" y="3207589"/>
            <a:ext cx="199386" cy="23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" name="Picture 51">
            <a:extLst>
              <a:ext uri="{FF2B5EF4-FFF2-40B4-BE49-F238E27FC236}">
                <a16:creationId xmlns:a16="http://schemas.microsoft.com/office/drawing/2014/main" id="{5A6E475A-9487-ED27-172E-74B773FAC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3862" y="2541315"/>
            <a:ext cx="199386" cy="23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51">
            <a:extLst>
              <a:ext uri="{FF2B5EF4-FFF2-40B4-BE49-F238E27FC236}">
                <a16:creationId xmlns:a16="http://schemas.microsoft.com/office/drawing/2014/main" id="{312CB512-9365-B59E-0A1B-26140DF84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625" y="3234847"/>
            <a:ext cx="199386" cy="23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" name="Овал 105">
            <a:extLst>
              <a:ext uri="{FF2B5EF4-FFF2-40B4-BE49-F238E27FC236}">
                <a16:creationId xmlns:a16="http://schemas.microsoft.com/office/drawing/2014/main" id="{6A5A9163-7938-314E-1011-35C8618F37DC}"/>
              </a:ext>
            </a:extLst>
          </p:cNvPr>
          <p:cNvSpPr/>
          <p:nvPr/>
        </p:nvSpPr>
        <p:spPr bwMode="auto">
          <a:xfrm>
            <a:off x="10893927" y="3262193"/>
            <a:ext cx="144463" cy="142875"/>
          </a:xfrm>
          <a:prstGeom prst="ellipse">
            <a:avLst/>
          </a:prstGeom>
          <a:solidFill>
            <a:srgbClr val="FF0000"/>
          </a:solidFill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sz="2000" b="0">
              <a:solidFill>
                <a:srgbClr val="5F0000"/>
              </a:solidFill>
              <a:cs typeface="Arial" panose="020B0604020202020204" pitchFamily="34" charset="0"/>
            </a:endParaRPr>
          </a:p>
        </p:txBody>
      </p:sp>
      <p:grpSp>
        <p:nvGrpSpPr>
          <p:cNvPr id="107" name="Группа 106">
            <a:extLst>
              <a:ext uri="{FF2B5EF4-FFF2-40B4-BE49-F238E27FC236}">
                <a16:creationId xmlns:a16="http://schemas.microsoft.com/office/drawing/2014/main" id="{E53C30C5-7F85-4A7E-3A5D-AB50EC80E012}"/>
              </a:ext>
            </a:extLst>
          </p:cNvPr>
          <p:cNvGrpSpPr/>
          <p:nvPr/>
        </p:nvGrpSpPr>
        <p:grpSpPr>
          <a:xfrm>
            <a:off x="9139166" y="2589309"/>
            <a:ext cx="281066" cy="142875"/>
            <a:chOff x="2863053" y="5652891"/>
            <a:chExt cx="281066" cy="142875"/>
          </a:xfrm>
        </p:grpSpPr>
        <p:sp>
          <p:nvSpPr>
            <p:cNvPr id="108" name="Овал 107">
              <a:extLst>
                <a:ext uri="{FF2B5EF4-FFF2-40B4-BE49-F238E27FC236}">
                  <a16:creationId xmlns:a16="http://schemas.microsoft.com/office/drawing/2014/main" id="{32A3F2F5-5245-1316-0CE8-330D41426FFF}"/>
                </a:ext>
              </a:extLst>
            </p:cNvPr>
            <p:cNvSpPr/>
            <p:nvPr/>
          </p:nvSpPr>
          <p:spPr bwMode="auto">
            <a:xfrm>
              <a:off x="2999656" y="5652891"/>
              <a:ext cx="144463" cy="142875"/>
            </a:xfrm>
            <a:prstGeom prst="ellipse">
              <a:avLst/>
            </a:prstGeom>
            <a:solidFill>
              <a:srgbClr val="00B0F0"/>
            </a:solidFill>
            <a:ln w="444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>
                <a:lnSpc>
                  <a:spcPct val="110000"/>
                </a:lnSpc>
                <a:spcBef>
                  <a:spcPct val="50000"/>
                </a:spcBef>
                <a:defRPr/>
              </a:pPr>
              <a:endParaRPr lang="ru-RU" sz="2000" b="0">
                <a:solidFill>
                  <a:srgbClr val="5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9" name="Овал 108">
              <a:extLst>
                <a:ext uri="{FF2B5EF4-FFF2-40B4-BE49-F238E27FC236}">
                  <a16:creationId xmlns:a16="http://schemas.microsoft.com/office/drawing/2014/main" id="{B8795E7F-E00F-1771-C90F-49092490EBF0}"/>
                </a:ext>
              </a:extLst>
            </p:cNvPr>
            <p:cNvSpPr/>
            <p:nvPr/>
          </p:nvSpPr>
          <p:spPr bwMode="auto">
            <a:xfrm>
              <a:off x="2863053" y="5652891"/>
              <a:ext cx="144463" cy="142875"/>
            </a:xfrm>
            <a:prstGeom prst="ellipse">
              <a:avLst/>
            </a:prstGeom>
            <a:solidFill>
              <a:srgbClr val="FF0000"/>
            </a:solidFill>
            <a:ln w="444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>
                <a:lnSpc>
                  <a:spcPct val="110000"/>
                </a:lnSpc>
                <a:spcBef>
                  <a:spcPct val="50000"/>
                </a:spcBef>
                <a:defRPr/>
              </a:pPr>
              <a:endParaRPr lang="ru-RU" sz="2000" b="0">
                <a:solidFill>
                  <a:srgbClr val="5F000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10" name="Группа 109">
            <a:extLst>
              <a:ext uri="{FF2B5EF4-FFF2-40B4-BE49-F238E27FC236}">
                <a16:creationId xmlns:a16="http://schemas.microsoft.com/office/drawing/2014/main" id="{79853EA2-BA2C-A715-AC8E-BE3ADAA4C614}"/>
              </a:ext>
            </a:extLst>
          </p:cNvPr>
          <p:cNvGrpSpPr/>
          <p:nvPr/>
        </p:nvGrpSpPr>
        <p:grpSpPr>
          <a:xfrm>
            <a:off x="9117280" y="3258281"/>
            <a:ext cx="281066" cy="142875"/>
            <a:chOff x="2863053" y="5652891"/>
            <a:chExt cx="281066" cy="142875"/>
          </a:xfrm>
        </p:grpSpPr>
        <p:sp>
          <p:nvSpPr>
            <p:cNvPr id="111" name="Овал 110">
              <a:extLst>
                <a:ext uri="{FF2B5EF4-FFF2-40B4-BE49-F238E27FC236}">
                  <a16:creationId xmlns:a16="http://schemas.microsoft.com/office/drawing/2014/main" id="{BF41A449-7718-BA8E-6C3C-462785F7AEFD}"/>
                </a:ext>
              </a:extLst>
            </p:cNvPr>
            <p:cNvSpPr/>
            <p:nvPr/>
          </p:nvSpPr>
          <p:spPr bwMode="auto">
            <a:xfrm>
              <a:off x="2999656" y="5652891"/>
              <a:ext cx="144463" cy="142875"/>
            </a:xfrm>
            <a:prstGeom prst="ellipse">
              <a:avLst/>
            </a:prstGeom>
            <a:solidFill>
              <a:srgbClr val="00B0F0"/>
            </a:solidFill>
            <a:ln w="444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>
                <a:lnSpc>
                  <a:spcPct val="110000"/>
                </a:lnSpc>
                <a:spcBef>
                  <a:spcPct val="50000"/>
                </a:spcBef>
                <a:defRPr/>
              </a:pPr>
              <a:endParaRPr lang="ru-RU" sz="2000" b="0">
                <a:solidFill>
                  <a:srgbClr val="5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2" name="Овал 111">
              <a:extLst>
                <a:ext uri="{FF2B5EF4-FFF2-40B4-BE49-F238E27FC236}">
                  <a16:creationId xmlns:a16="http://schemas.microsoft.com/office/drawing/2014/main" id="{15F57483-4441-BC26-A749-3ADF78BE5BC8}"/>
                </a:ext>
              </a:extLst>
            </p:cNvPr>
            <p:cNvSpPr/>
            <p:nvPr/>
          </p:nvSpPr>
          <p:spPr bwMode="auto">
            <a:xfrm>
              <a:off x="2863053" y="5652891"/>
              <a:ext cx="144463" cy="142875"/>
            </a:xfrm>
            <a:prstGeom prst="ellipse">
              <a:avLst/>
            </a:prstGeom>
            <a:solidFill>
              <a:srgbClr val="FF0000"/>
            </a:solidFill>
            <a:ln w="444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>
                <a:lnSpc>
                  <a:spcPct val="110000"/>
                </a:lnSpc>
                <a:spcBef>
                  <a:spcPct val="50000"/>
                </a:spcBef>
                <a:defRPr/>
              </a:pPr>
              <a:endParaRPr lang="ru-RU" sz="2000" b="0">
                <a:solidFill>
                  <a:srgbClr val="5F000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13" name="Группа 112">
            <a:extLst>
              <a:ext uri="{FF2B5EF4-FFF2-40B4-BE49-F238E27FC236}">
                <a16:creationId xmlns:a16="http://schemas.microsoft.com/office/drawing/2014/main" id="{A5C3098F-EB01-F46F-6E0C-B53C25C67886}"/>
              </a:ext>
            </a:extLst>
          </p:cNvPr>
          <p:cNvGrpSpPr/>
          <p:nvPr/>
        </p:nvGrpSpPr>
        <p:grpSpPr>
          <a:xfrm>
            <a:off x="848799" y="6140859"/>
            <a:ext cx="10096021" cy="267580"/>
            <a:chOff x="717389" y="6480210"/>
            <a:chExt cx="10096021" cy="267580"/>
          </a:xfrm>
        </p:grpSpPr>
        <p:pic>
          <p:nvPicPr>
            <p:cNvPr id="114" name="Рисунок 113">
              <a:extLst>
                <a:ext uri="{FF2B5EF4-FFF2-40B4-BE49-F238E27FC236}">
                  <a16:creationId xmlns:a16="http://schemas.microsoft.com/office/drawing/2014/main" id="{BCDB4C12-BA26-F8A6-2DC0-A78628A5B6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36315">
              <a:off x="717389" y="6481225"/>
              <a:ext cx="246923" cy="266565"/>
            </a:xfrm>
            <a:prstGeom prst="rect">
              <a:avLst/>
            </a:prstGeom>
            <a:ln>
              <a:noFill/>
            </a:ln>
          </p:spPr>
        </p:pic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D57E6255-1C9B-C45F-A274-3F258CFBCC17}"/>
                </a:ext>
              </a:extLst>
            </p:cNvPr>
            <p:cNvSpPr txBox="1"/>
            <p:nvPr/>
          </p:nvSpPr>
          <p:spPr>
            <a:xfrm>
              <a:off x="938485" y="6480210"/>
              <a:ext cx="101794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cs typeface="Arial" panose="020B0604020202020204" pitchFamily="34" charset="0"/>
                </a:rPr>
                <a:t>Вход в процесс</a:t>
              </a:r>
            </a:p>
          </p:txBody>
        </p:sp>
        <p:pic>
          <p:nvPicPr>
            <p:cNvPr id="116" name="Picture 51">
              <a:extLst>
                <a:ext uri="{FF2B5EF4-FFF2-40B4-BE49-F238E27FC236}">
                  <a16:creationId xmlns:a16="http://schemas.microsoft.com/office/drawing/2014/main" id="{2DFC646D-BA48-C32A-1162-EE186BFC53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1541" y="6481066"/>
              <a:ext cx="199386" cy="237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3F86BEFB-CD63-99AB-2023-C5F4E15D1760}"/>
                </a:ext>
              </a:extLst>
            </p:cNvPr>
            <p:cNvSpPr txBox="1"/>
            <p:nvPr/>
          </p:nvSpPr>
          <p:spPr>
            <a:xfrm>
              <a:off x="2155066" y="6487649"/>
              <a:ext cx="13606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cs typeface="Arial" panose="020B0604020202020204" pitchFamily="34" charset="0"/>
                </a:rPr>
                <a:t>Подбор потребности</a:t>
              </a:r>
            </a:p>
          </p:txBody>
        </p:sp>
        <p:grpSp>
          <p:nvGrpSpPr>
            <p:cNvPr id="118" name="Группа 117">
              <a:extLst>
                <a:ext uri="{FF2B5EF4-FFF2-40B4-BE49-F238E27FC236}">
                  <a16:creationId xmlns:a16="http://schemas.microsoft.com/office/drawing/2014/main" id="{F5BBC112-4F32-2922-C5B0-10DDBD815B28}"/>
                </a:ext>
              </a:extLst>
            </p:cNvPr>
            <p:cNvGrpSpPr/>
            <p:nvPr/>
          </p:nvGrpSpPr>
          <p:grpSpPr>
            <a:xfrm>
              <a:off x="5142221" y="6485199"/>
              <a:ext cx="5671189" cy="246221"/>
              <a:chOff x="424811" y="5768561"/>
              <a:chExt cx="5671189" cy="246221"/>
            </a:xfrm>
          </p:grpSpPr>
          <p:grpSp>
            <p:nvGrpSpPr>
              <p:cNvPr id="119" name="Группа 118">
                <a:extLst>
                  <a:ext uri="{FF2B5EF4-FFF2-40B4-BE49-F238E27FC236}">
                    <a16:creationId xmlns:a16="http://schemas.microsoft.com/office/drawing/2014/main" id="{5DBB0501-6011-DE46-8D29-9DFD3D02743D}"/>
                  </a:ext>
                </a:extLst>
              </p:cNvPr>
              <p:cNvGrpSpPr/>
              <p:nvPr/>
            </p:nvGrpSpPr>
            <p:grpSpPr>
              <a:xfrm>
                <a:off x="1739927" y="5768561"/>
                <a:ext cx="1259729" cy="246221"/>
                <a:chOff x="1739927" y="5779242"/>
                <a:chExt cx="1259729" cy="246221"/>
              </a:xfrm>
            </p:grpSpPr>
            <p:sp>
              <p:nvSpPr>
                <p:cNvPr id="130" name="TextBox 129">
                  <a:extLst>
                    <a:ext uri="{FF2B5EF4-FFF2-40B4-BE49-F238E27FC236}">
                      <a16:creationId xmlns:a16="http://schemas.microsoft.com/office/drawing/2014/main" id="{27DF4164-C5D0-5639-29BD-F8284A6A1FDF}"/>
                    </a:ext>
                  </a:extLst>
                </p:cNvPr>
                <p:cNvSpPr txBox="1"/>
                <p:nvPr/>
              </p:nvSpPr>
              <p:spPr>
                <a:xfrm>
                  <a:off x="1909014" y="5779242"/>
                  <a:ext cx="1090642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300"/>
                    </a:spcBef>
                    <a:spcAft>
                      <a:spcPts val="3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 Light" panose="020F0302020204030204"/>
                      <a:cs typeface="Arial" panose="020B0604020202020204" pitchFamily="34" charset="0"/>
                    </a:rPr>
                    <a:t>Контроль по БДР</a:t>
                  </a:r>
                </a:p>
              </p:txBody>
            </p:sp>
            <p:sp>
              <p:nvSpPr>
                <p:cNvPr id="131" name="Овал 130">
                  <a:extLst>
                    <a:ext uri="{FF2B5EF4-FFF2-40B4-BE49-F238E27FC236}">
                      <a16:creationId xmlns:a16="http://schemas.microsoft.com/office/drawing/2014/main" id="{7C032775-6B28-663A-C907-55CA9AD29DDD}"/>
                    </a:ext>
                  </a:extLst>
                </p:cNvPr>
                <p:cNvSpPr/>
                <p:nvPr/>
              </p:nvSpPr>
              <p:spPr bwMode="auto">
                <a:xfrm>
                  <a:off x="1739927" y="5830915"/>
                  <a:ext cx="144463" cy="142875"/>
                </a:xfrm>
                <a:prstGeom prst="ellipse">
                  <a:avLst/>
                </a:prstGeom>
                <a:solidFill>
                  <a:srgbClr val="00B0F0"/>
                </a:solidFill>
                <a:ln w="4445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1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5F0000"/>
                    </a:solidFill>
                    <a:effectLst/>
                    <a:uLnTx/>
                    <a:uFillTx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20" name="Группа 119">
                <a:extLst>
                  <a:ext uri="{FF2B5EF4-FFF2-40B4-BE49-F238E27FC236}">
                    <a16:creationId xmlns:a16="http://schemas.microsoft.com/office/drawing/2014/main" id="{B9674189-54C0-3F4C-D378-C99C1D91201E}"/>
                  </a:ext>
                </a:extLst>
              </p:cNvPr>
              <p:cNvGrpSpPr/>
              <p:nvPr/>
            </p:nvGrpSpPr>
            <p:grpSpPr>
              <a:xfrm>
                <a:off x="424811" y="5768561"/>
                <a:ext cx="1319536" cy="246221"/>
                <a:chOff x="399483" y="5569898"/>
                <a:chExt cx="1319536" cy="246221"/>
              </a:xfrm>
            </p:grpSpPr>
            <p:sp>
              <p:nvSpPr>
                <p:cNvPr id="128" name="TextBox 127">
                  <a:extLst>
                    <a:ext uri="{FF2B5EF4-FFF2-40B4-BE49-F238E27FC236}">
                      <a16:creationId xmlns:a16="http://schemas.microsoft.com/office/drawing/2014/main" id="{6B7AF35C-59AF-3D09-8958-DD3F09A1D927}"/>
                    </a:ext>
                  </a:extLst>
                </p:cNvPr>
                <p:cNvSpPr txBox="1"/>
                <p:nvPr/>
              </p:nvSpPr>
              <p:spPr>
                <a:xfrm>
                  <a:off x="539854" y="5569898"/>
                  <a:ext cx="1179165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300"/>
                    </a:spcBef>
                    <a:spcAft>
                      <a:spcPts val="3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 Light" panose="020F0302020204030204"/>
                      <a:cs typeface="Arial" panose="020B0604020202020204" pitchFamily="34" charset="0"/>
                    </a:rPr>
                    <a:t>Контроль по БДДС</a:t>
                  </a:r>
                </a:p>
              </p:txBody>
            </p:sp>
            <p:sp>
              <p:nvSpPr>
                <p:cNvPr id="129" name="Овал 128">
                  <a:extLst>
                    <a:ext uri="{FF2B5EF4-FFF2-40B4-BE49-F238E27FC236}">
                      <a16:creationId xmlns:a16="http://schemas.microsoft.com/office/drawing/2014/main" id="{9FD57D41-508F-40C0-F5C8-2363779474EF}"/>
                    </a:ext>
                  </a:extLst>
                </p:cNvPr>
                <p:cNvSpPr/>
                <p:nvPr/>
              </p:nvSpPr>
              <p:spPr bwMode="auto">
                <a:xfrm>
                  <a:off x="399483" y="5621571"/>
                  <a:ext cx="144463" cy="142875"/>
                </a:xfrm>
                <a:prstGeom prst="ellipse">
                  <a:avLst/>
                </a:prstGeom>
                <a:solidFill>
                  <a:srgbClr val="FF0000"/>
                </a:solidFill>
                <a:ln w="444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1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5F0000"/>
                    </a:solidFill>
                    <a:effectLst/>
                    <a:uLnTx/>
                    <a:uFillTx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21" name="Группа 120">
                <a:extLst>
                  <a:ext uri="{FF2B5EF4-FFF2-40B4-BE49-F238E27FC236}">
                    <a16:creationId xmlns:a16="http://schemas.microsoft.com/office/drawing/2014/main" id="{81D73E13-1475-5BF1-2C31-F0CD6B14BA9C}"/>
                  </a:ext>
                </a:extLst>
              </p:cNvPr>
              <p:cNvGrpSpPr/>
              <p:nvPr/>
            </p:nvGrpSpPr>
            <p:grpSpPr>
              <a:xfrm>
                <a:off x="3092709" y="5768561"/>
                <a:ext cx="3003291" cy="246221"/>
                <a:chOff x="4374374" y="5801703"/>
                <a:chExt cx="3003291" cy="246221"/>
              </a:xfrm>
            </p:grpSpPr>
            <p:sp>
              <p:nvSpPr>
                <p:cNvPr id="122" name="TextBox 121">
                  <a:extLst>
                    <a:ext uri="{FF2B5EF4-FFF2-40B4-BE49-F238E27FC236}">
                      <a16:creationId xmlns:a16="http://schemas.microsoft.com/office/drawing/2014/main" id="{0E1CB192-E364-40F0-2AA4-97ACF492423D}"/>
                    </a:ext>
                  </a:extLst>
                </p:cNvPr>
                <p:cNvSpPr txBox="1"/>
                <p:nvPr/>
              </p:nvSpPr>
              <p:spPr>
                <a:xfrm>
                  <a:off x="4780805" y="5801703"/>
                  <a:ext cx="259686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300"/>
                    </a:spcBef>
                    <a:spcAft>
                      <a:spcPts val="3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 Light" panose="020F0302020204030204"/>
                      <a:cs typeface="Arial" panose="020B0604020202020204" pitchFamily="34" charset="0"/>
                    </a:rPr>
                    <a:t>Контроль только по БДДС или только по БДР</a:t>
                  </a:r>
                </a:p>
              </p:txBody>
            </p:sp>
            <p:grpSp>
              <p:nvGrpSpPr>
                <p:cNvPr id="123" name="Группа 122">
                  <a:extLst>
                    <a:ext uri="{FF2B5EF4-FFF2-40B4-BE49-F238E27FC236}">
                      <a16:creationId xmlns:a16="http://schemas.microsoft.com/office/drawing/2014/main" id="{A6504064-D266-388A-8823-D7D9289A9E4B}"/>
                    </a:ext>
                  </a:extLst>
                </p:cNvPr>
                <p:cNvGrpSpPr/>
                <p:nvPr/>
              </p:nvGrpSpPr>
              <p:grpSpPr>
                <a:xfrm>
                  <a:off x="4374374" y="5816813"/>
                  <a:ext cx="353921" cy="216000"/>
                  <a:chOff x="4374374" y="5814423"/>
                  <a:chExt cx="353921" cy="216000"/>
                </a:xfrm>
              </p:grpSpPr>
              <p:grpSp>
                <p:nvGrpSpPr>
                  <p:cNvPr id="124" name="Группа 123">
                    <a:extLst>
                      <a:ext uri="{FF2B5EF4-FFF2-40B4-BE49-F238E27FC236}">
                        <a16:creationId xmlns:a16="http://schemas.microsoft.com/office/drawing/2014/main" id="{2D632220-88F0-B50E-0EFE-094970871DC8}"/>
                      </a:ext>
                    </a:extLst>
                  </p:cNvPr>
                  <p:cNvGrpSpPr/>
                  <p:nvPr/>
                </p:nvGrpSpPr>
                <p:grpSpPr>
                  <a:xfrm>
                    <a:off x="4374374" y="5845645"/>
                    <a:ext cx="353921" cy="142875"/>
                    <a:chOff x="2829801" y="5652891"/>
                    <a:chExt cx="353921" cy="142875"/>
                  </a:xfrm>
                </p:grpSpPr>
                <p:sp>
                  <p:nvSpPr>
                    <p:cNvPr id="126" name="Овал 125">
                      <a:extLst>
                        <a:ext uri="{FF2B5EF4-FFF2-40B4-BE49-F238E27FC236}">
                          <a16:creationId xmlns:a16="http://schemas.microsoft.com/office/drawing/2014/main" id="{FE1596FC-98ED-6CDB-F3DA-1658909EDAE5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3039259" y="5652891"/>
                      <a:ext cx="144463" cy="142875"/>
                    </a:xfrm>
                    <a:prstGeom prst="ellipse">
                      <a:avLst/>
                    </a:prstGeom>
                    <a:solidFill>
                      <a:srgbClr val="00B0F0"/>
                    </a:solidFill>
                    <a:ln w="444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5F0000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27" name="Овал 126">
                      <a:extLst>
                        <a:ext uri="{FF2B5EF4-FFF2-40B4-BE49-F238E27FC236}">
                          <a16:creationId xmlns:a16="http://schemas.microsoft.com/office/drawing/2014/main" id="{29FCA5A5-4043-B1EB-B4B9-D83309238451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829801" y="5652891"/>
                      <a:ext cx="144463" cy="142875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444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5F0000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</p:txBody>
                </p:sp>
              </p:grpSp>
              <p:cxnSp>
                <p:nvCxnSpPr>
                  <p:cNvPr id="125" name="Прямая соединительная линия 124">
                    <a:extLst>
                      <a:ext uri="{FF2B5EF4-FFF2-40B4-BE49-F238E27FC236}">
                        <a16:creationId xmlns:a16="http://schemas.microsoft.com/office/drawing/2014/main" id="{29AE9362-CD2A-5298-DE74-560E8A07398F}"/>
                      </a:ext>
                    </a:extLst>
                  </p:cNvPr>
                  <p:cNvCxnSpPr/>
                  <p:nvPr/>
                </p:nvCxnSpPr>
                <p:spPr>
                  <a:xfrm>
                    <a:off x="4552542" y="5814423"/>
                    <a:ext cx="0" cy="216000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</p:cxnSp>
            </p:grpSp>
          </p:grpSp>
        </p:grpSp>
      </p:grpSp>
      <p:cxnSp>
        <p:nvCxnSpPr>
          <p:cNvPr id="135" name="Прямая со стрелкой 60">
            <a:extLst>
              <a:ext uri="{FF2B5EF4-FFF2-40B4-BE49-F238E27FC236}">
                <a16:creationId xmlns:a16="http://schemas.microsoft.com/office/drawing/2014/main" id="{1F3EAF2A-3FAC-7B30-3151-27AF142D6FF1}"/>
              </a:ext>
            </a:extLst>
          </p:cNvPr>
          <p:cNvCxnSpPr>
            <a:cxnSpLocks/>
            <a:stCxn id="90" idx="2"/>
          </p:cNvCxnSpPr>
          <p:nvPr/>
        </p:nvCxnSpPr>
        <p:spPr>
          <a:xfrm flipH="1">
            <a:off x="2551976" y="3094060"/>
            <a:ext cx="1" cy="463397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36" name="Прямоугольник 135">
            <a:extLst>
              <a:ext uri="{FF2B5EF4-FFF2-40B4-BE49-F238E27FC236}">
                <a16:creationId xmlns:a16="http://schemas.microsoft.com/office/drawing/2014/main" id="{5E1C9D2B-A8C8-6D2B-0F1A-30620C91EA2C}"/>
              </a:ext>
            </a:extLst>
          </p:cNvPr>
          <p:cNvSpPr/>
          <p:nvPr/>
        </p:nvSpPr>
        <p:spPr>
          <a:xfrm>
            <a:off x="296686" y="2640318"/>
            <a:ext cx="1337095" cy="457200"/>
          </a:xfrm>
          <a:prstGeom prst="rect">
            <a:avLst/>
          </a:prstGeom>
          <a:solidFill>
            <a:srgbClr val="A5A5A5"/>
          </a:solidFill>
          <a:ln w="28575" cap="flat" cmpd="thickThin" algn="ctr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337095"/>
                      <a:gd name="connsiteY0" fmla="*/ 0 h 457200"/>
                      <a:gd name="connsiteX1" fmla="*/ 695289 w 1337095"/>
                      <a:gd name="connsiteY1" fmla="*/ 0 h 457200"/>
                      <a:gd name="connsiteX2" fmla="*/ 1337095 w 1337095"/>
                      <a:gd name="connsiteY2" fmla="*/ 0 h 457200"/>
                      <a:gd name="connsiteX3" fmla="*/ 1337095 w 1337095"/>
                      <a:gd name="connsiteY3" fmla="*/ 457200 h 457200"/>
                      <a:gd name="connsiteX4" fmla="*/ 681918 w 1337095"/>
                      <a:gd name="connsiteY4" fmla="*/ 457200 h 457200"/>
                      <a:gd name="connsiteX5" fmla="*/ 0 w 1337095"/>
                      <a:gd name="connsiteY5" fmla="*/ 457200 h 457200"/>
                      <a:gd name="connsiteX6" fmla="*/ 0 w 1337095"/>
                      <a:gd name="connsiteY6" fmla="*/ 0 h 45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37095" h="457200" fill="none" extrusionOk="0">
                        <a:moveTo>
                          <a:pt x="0" y="0"/>
                        </a:moveTo>
                        <a:cubicBezTo>
                          <a:pt x="330567" y="-8256"/>
                          <a:pt x="427511" y="-22367"/>
                          <a:pt x="695289" y="0"/>
                        </a:cubicBezTo>
                        <a:cubicBezTo>
                          <a:pt x="963067" y="22367"/>
                          <a:pt x="1198705" y="20642"/>
                          <a:pt x="1337095" y="0"/>
                        </a:cubicBezTo>
                        <a:cubicBezTo>
                          <a:pt x="1333384" y="97864"/>
                          <a:pt x="1342481" y="315005"/>
                          <a:pt x="1337095" y="457200"/>
                        </a:cubicBezTo>
                        <a:cubicBezTo>
                          <a:pt x="1120263" y="435203"/>
                          <a:pt x="992131" y="470841"/>
                          <a:pt x="681918" y="457200"/>
                        </a:cubicBezTo>
                        <a:cubicBezTo>
                          <a:pt x="371705" y="443559"/>
                          <a:pt x="215134" y="476965"/>
                          <a:pt x="0" y="457200"/>
                        </a:cubicBezTo>
                        <a:cubicBezTo>
                          <a:pt x="14505" y="230035"/>
                          <a:pt x="9219" y="92183"/>
                          <a:pt x="0" y="0"/>
                        </a:cubicBezTo>
                        <a:close/>
                      </a:path>
                      <a:path w="1337095" h="457200" stroke="0" extrusionOk="0">
                        <a:moveTo>
                          <a:pt x="0" y="0"/>
                        </a:moveTo>
                        <a:cubicBezTo>
                          <a:pt x="154254" y="-29096"/>
                          <a:pt x="443695" y="8287"/>
                          <a:pt x="655177" y="0"/>
                        </a:cubicBezTo>
                        <a:cubicBezTo>
                          <a:pt x="866659" y="-8287"/>
                          <a:pt x="1057325" y="-30796"/>
                          <a:pt x="1337095" y="0"/>
                        </a:cubicBezTo>
                        <a:cubicBezTo>
                          <a:pt x="1338134" y="227241"/>
                          <a:pt x="1330674" y="327571"/>
                          <a:pt x="1337095" y="457200"/>
                        </a:cubicBezTo>
                        <a:cubicBezTo>
                          <a:pt x="1060449" y="452359"/>
                          <a:pt x="852495" y="487804"/>
                          <a:pt x="668548" y="457200"/>
                        </a:cubicBezTo>
                        <a:cubicBezTo>
                          <a:pt x="484601" y="426596"/>
                          <a:pt x="231661" y="432874"/>
                          <a:pt x="0" y="457200"/>
                        </a:cubicBezTo>
                        <a:cubicBezTo>
                          <a:pt x="13499" y="303125"/>
                          <a:pt x="-6429" y="14793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kern="0" dirty="0">
                <a:solidFill>
                  <a:prstClr val="white"/>
                </a:solidFill>
                <a:latin typeface="Calibri" panose="020F0502020204030204"/>
              </a:rPr>
              <a:t>Экспертиза потребности</a:t>
            </a:r>
          </a:p>
        </p:txBody>
      </p:sp>
      <p:cxnSp>
        <p:nvCxnSpPr>
          <p:cNvPr id="137" name="Прямая со стрелкой 60">
            <a:extLst>
              <a:ext uri="{FF2B5EF4-FFF2-40B4-BE49-F238E27FC236}">
                <a16:creationId xmlns:a16="http://schemas.microsoft.com/office/drawing/2014/main" id="{4834ACE2-F84E-41C8-B427-34FDB44DD928}"/>
              </a:ext>
            </a:extLst>
          </p:cNvPr>
          <p:cNvCxnSpPr>
            <a:stCxn id="136" idx="2"/>
          </p:cNvCxnSpPr>
          <p:nvPr/>
        </p:nvCxnSpPr>
        <p:spPr>
          <a:xfrm flipH="1">
            <a:off x="956183" y="3097518"/>
            <a:ext cx="0" cy="253967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152" name="Прямая со стрелкой 151">
            <a:extLst>
              <a:ext uri="{FF2B5EF4-FFF2-40B4-BE49-F238E27FC236}">
                <a16:creationId xmlns:a16="http://schemas.microsoft.com/office/drawing/2014/main" id="{A9570FC8-8ED9-30D4-DA93-C0E838735262}"/>
              </a:ext>
            </a:extLst>
          </p:cNvPr>
          <p:cNvCxnSpPr>
            <a:cxnSpLocks/>
            <a:stCxn id="69" idx="3"/>
            <a:endCxn id="75" idx="1"/>
          </p:cNvCxnSpPr>
          <p:nvPr/>
        </p:nvCxnSpPr>
        <p:spPr>
          <a:xfrm>
            <a:off x="9493073" y="3571645"/>
            <a:ext cx="330677" cy="0"/>
          </a:xfrm>
          <a:prstGeom prst="straightConnector1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94" name="Прямая со стрелкой 60">
            <a:extLst>
              <a:ext uri="{FF2B5EF4-FFF2-40B4-BE49-F238E27FC236}">
                <a16:creationId xmlns:a16="http://schemas.microsoft.com/office/drawing/2014/main" id="{3BE70EBD-FCE4-CE93-3359-9661C38D58BE}"/>
              </a:ext>
            </a:extLst>
          </p:cNvPr>
          <p:cNvCxnSpPr>
            <a:cxnSpLocks/>
            <a:stCxn id="92" idx="2"/>
            <a:endCxn id="69" idx="3"/>
          </p:cNvCxnSpPr>
          <p:nvPr/>
        </p:nvCxnSpPr>
        <p:spPr>
          <a:xfrm rot="5400000">
            <a:off x="9003432" y="2926124"/>
            <a:ext cx="1135163" cy="155879"/>
          </a:xfrm>
          <a:prstGeom prst="bentConnector2">
            <a:avLst/>
          </a:prstGeom>
          <a:noFill/>
          <a:ln w="3175" cap="flat" cmpd="sng" algn="ctr">
            <a:solidFill>
              <a:sysClr val="windowText" lastClr="000000"/>
            </a:solidFill>
            <a:prstDash val="dash"/>
            <a:miter lim="800000"/>
            <a:tailEnd type="triangle"/>
          </a:ln>
          <a:effectLst/>
        </p:spPr>
      </p:cxn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9D92C5CC-6401-388B-9FB5-ED80EF2B11D9}"/>
              </a:ext>
            </a:extLst>
          </p:cNvPr>
          <p:cNvGrpSpPr/>
          <p:nvPr/>
        </p:nvGrpSpPr>
        <p:grpSpPr>
          <a:xfrm>
            <a:off x="1151732" y="3228887"/>
            <a:ext cx="353481" cy="216000"/>
            <a:chOff x="4374814" y="5814423"/>
            <a:chExt cx="353481" cy="216000"/>
          </a:xfrm>
        </p:grpSpPr>
        <p:grpSp>
          <p:nvGrpSpPr>
            <p:cNvPr id="23" name="Группа 22">
              <a:extLst>
                <a:ext uri="{FF2B5EF4-FFF2-40B4-BE49-F238E27FC236}">
                  <a16:creationId xmlns:a16="http://schemas.microsoft.com/office/drawing/2014/main" id="{5ADAACEF-C2F4-BC17-C6D5-4D39A128CFC4}"/>
                </a:ext>
              </a:extLst>
            </p:cNvPr>
            <p:cNvGrpSpPr/>
            <p:nvPr/>
          </p:nvGrpSpPr>
          <p:grpSpPr>
            <a:xfrm>
              <a:off x="4374814" y="5845645"/>
              <a:ext cx="353481" cy="142875"/>
              <a:chOff x="2830241" y="5652891"/>
              <a:chExt cx="353481" cy="142875"/>
            </a:xfrm>
          </p:grpSpPr>
          <p:sp>
            <p:nvSpPr>
              <p:cNvPr id="25" name="Овал 24">
                <a:extLst>
                  <a:ext uri="{FF2B5EF4-FFF2-40B4-BE49-F238E27FC236}">
                    <a16:creationId xmlns:a16="http://schemas.microsoft.com/office/drawing/2014/main" id="{6A4D67DE-9F19-F1C4-556F-F05530B50704}"/>
                  </a:ext>
                </a:extLst>
              </p:cNvPr>
              <p:cNvSpPr/>
              <p:nvPr/>
            </p:nvSpPr>
            <p:spPr bwMode="auto">
              <a:xfrm>
                <a:off x="3039259" y="5652891"/>
                <a:ext cx="144463" cy="142875"/>
              </a:xfrm>
              <a:prstGeom prst="ellipse">
                <a:avLst/>
              </a:prstGeom>
              <a:solidFill>
                <a:srgbClr val="00B0F0"/>
              </a:solidFill>
              <a:ln w="4445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1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5F0000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26" name="Овал 25">
                <a:extLst>
                  <a:ext uri="{FF2B5EF4-FFF2-40B4-BE49-F238E27FC236}">
                    <a16:creationId xmlns:a16="http://schemas.microsoft.com/office/drawing/2014/main" id="{CA1BE9EB-5E67-FE4B-AB0F-11E47FFF3E17}"/>
                  </a:ext>
                </a:extLst>
              </p:cNvPr>
              <p:cNvSpPr/>
              <p:nvPr/>
            </p:nvSpPr>
            <p:spPr bwMode="auto">
              <a:xfrm>
                <a:off x="2830241" y="5652891"/>
                <a:ext cx="144463" cy="142875"/>
              </a:xfrm>
              <a:prstGeom prst="ellipse">
                <a:avLst/>
              </a:prstGeom>
              <a:solidFill>
                <a:srgbClr val="FF0000"/>
              </a:solidFill>
              <a:ln w="444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1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5F0000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24" name="Прямая соединительная линия 23">
              <a:extLst>
                <a:ext uri="{FF2B5EF4-FFF2-40B4-BE49-F238E27FC236}">
                  <a16:creationId xmlns:a16="http://schemas.microsoft.com/office/drawing/2014/main" id="{81D933DA-1F56-727D-1BD2-CD9EDADBB788}"/>
                </a:ext>
              </a:extLst>
            </p:cNvPr>
            <p:cNvCxnSpPr/>
            <p:nvPr/>
          </p:nvCxnSpPr>
          <p:spPr>
            <a:xfrm>
              <a:off x="4552542" y="5814423"/>
              <a:ext cx="0" cy="216000"/>
            </a:xfrm>
            <a:prstGeom prst="lin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</p:cxn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5A6E38E8-C4CB-82E5-76F7-C33EF311D342}"/>
              </a:ext>
            </a:extLst>
          </p:cNvPr>
          <p:cNvGrpSpPr/>
          <p:nvPr/>
        </p:nvGrpSpPr>
        <p:grpSpPr>
          <a:xfrm>
            <a:off x="5832252" y="3233716"/>
            <a:ext cx="345608" cy="216000"/>
            <a:chOff x="4382687" y="5814423"/>
            <a:chExt cx="345608" cy="216000"/>
          </a:xfrm>
        </p:grpSpPr>
        <p:grpSp>
          <p:nvGrpSpPr>
            <p:cNvPr id="35" name="Группа 34">
              <a:extLst>
                <a:ext uri="{FF2B5EF4-FFF2-40B4-BE49-F238E27FC236}">
                  <a16:creationId xmlns:a16="http://schemas.microsoft.com/office/drawing/2014/main" id="{7500A6B5-8462-D5B6-A340-4ED2CEE55A73}"/>
                </a:ext>
              </a:extLst>
            </p:cNvPr>
            <p:cNvGrpSpPr/>
            <p:nvPr/>
          </p:nvGrpSpPr>
          <p:grpSpPr>
            <a:xfrm>
              <a:off x="4382687" y="5845645"/>
              <a:ext cx="345608" cy="142875"/>
              <a:chOff x="2838114" y="5652891"/>
              <a:chExt cx="345608" cy="142875"/>
            </a:xfrm>
          </p:grpSpPr>
          <p:sp>
            <p:nvSpPr>
              <p:cNvPr id="39" name="Овал 38">
                <a:extLst>
                  <a:ext uri="{FF2B5EF4-FFF2-40B4-BE49-F238E27FC236}">
                    <a16:creationId xmlns:a16="http://schemas.microsoft.com/office/drawing/2014/main" id="{9A47BC51-3769-EF50-B16C-8BC35B164D96}"/>
                  </a:ext>
                </a:extLst>
              </p:cNvPr>
              <p:cNvSpPr/>
              <p:nvPr/>
            </p:nvSpPr>
            <p:spPr bwMode="auto">
              <a:xfrm>
                <a:off x="3039259" y="5652891"/>
                <a:ext cx="144463" cy="142875"/>
              </a:xfrm>
              <a:prstGeom prst="ellipse">
                <a:avLst/>
              </a:prstGeom>
              <a:solidFill>
                <a:srgbClr val="00B0F0"/>
              </a:solidFill>
              <a:ln w="4445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1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5F0000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40" name="Овал 39">
                <a:extLst>
                  <a:ext uri="{FF2B5EF4-FFF2-40B4-BE49-F238E27FC236}">
                    <a16:creationId xmlns:a16="http://schemas.microsoft.com/office/drawing/2014/main" id="{793A4B1B-675B-F628-12EF-019FF819F72D}"/>
                  </a:ext>
                </a:extLst>
              </p:cNvPr>
              <p:cNvSpPr/>
              <p:nvPr/>
            </p:nvSpPr>
            <p:spPr bwMode="auto">
              <a:xfrm>
                <a:off x="2838114" y="5652891"/>
                <a:ext cx="144463" cy="142875"/>
              </a:xfrm>
              <a:prstGeom prst="ellipse">
                <a:avLst/>
              </a:prstGeom>
              <a:solidFill>
                <a:srgbClr val="FF0000"/>
              </a:solidFill>
              <a:ln w="444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1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5F0000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38" name="Прямая соединительная линия 37">
              <a:extLst>
                <a:ext uri="{FF2B5EF4-FFF2-40B4-BE49-F238E27FC236}">
                  <a16:creationId xmlns:a16="http://schemas.microsoft.com/office/drawing/2014/main" id="{F3F3F62F-75F3-A249-E951-E1284191EC73}"/>
                </a:ext>
              </a:extLst>
            </p:cNvPr>
            <p:cNvCxnSpPr/>
            <p:nvPr/>
          </p:nvCxnSpPr>
          <p:spPr>
            <a:xfrm>
              <a:off x="4552542" y="5814423"/>
              <a:ext cx="0" cy="216000"/>
            </a:xfrm>
            <a:prstGeom prst="lin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</p:cxnSp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4008D8D1-F8AD-8E65-1E1D-ACF08F81C351}"/>
              </a:ext>
            </a:extLst>
          </p:cNvPr>
          <p:cNvGrpSpPr/>
          <p:nvPr/>
        </p:nvGrpSpPr>
        <p:grpSpPr>
          <a:xfrm>
            <a:off x="7430860" y="2552681"/>
            <a:ext cx="345608" cy="216000"/>
            <a:chOff x="4382687" y="5814423"/>
            <a:chExt cx="345608" cy="216000"/>
          </a:xfrm>
        </p:grpSpPr>
        <p:grpSp>
          <p:nvGrpSpPr>
            <p:cNvPr id="43" name="Группа 42">
              <a:extLst>
                <a:ext uri="{FF2B5EF4-FFF2-40B4-BE49-F238E27FC236}">
                  <a16:creationId xmlns:a16="http://schemas.microsoft.com/office/drawing/2014/main" id="{A8D9FDEB-DE72-DFF0-FD81-8C0D274AA9A2}"/>
                </a:ext>
              </a:extLst>
            </p:cNvPr>
            <p:cNvGrpSpPr/>
            <p:nvPr/>
          </p:nvGrpSpPr>
          <p:grpSpPr>
            <a:xfrm>
              <a:off x="4382687" y="5845645"/>
              <a:ext cx="345608" cy="142875"/>
              <a:chOff x="2838114" y="5652891"/>
              <a:chExt cx="345608" cy="142875"/>
            </a:xfrm>
          </p:grpSpPr>
          <p:sp>
            <p:nvSpPr>
              <p:cNvPr id="45" name="Овал 44">
                <a:extLst>
                  <a:ext uri="{FF2B5EF4-FFF2-40B4-BE49-F238E27FC236}">
                    <a16:creationId xmlns:a16="http://schemas.microsoft.com/office/drawing/2014/main" id="{EC8B8E9C-5E6D-7734-948B-35EC4BF9462E}"/>
                  </a:ext>
                </a:extLst>
              </p:cNvPr>
              <p:cNvSpPr/>
              <p:nvPr/>
            </p:nvSpPr>
            <p:spPr bwMode="auto">
              <a:xfrm>
                <a:off x="3039259" y="5652891"/>
                <a:ext cx="144463" cy="142875"/>
              </a:xfrm>
              <a:prstGeom prst="ellipse">
                <a:avLst/>
              </a:prstGeom>
              <a:solidFill>
                <a:srgbClr val="00B0F0"/>
              </a:solidFill>
              <a:ln w="4445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1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5F0000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46" name="Овал 45">
                <a:extLst>
                  <a:ext uri="{FF2B5EF4-FFF2-40B4-BE49-F238E27FC236}">
                    <a16:creationId xmlns:a16="http://schemas.microsoft.com/office/drawing/2014/main" id="{AD8F9FE2-F577-6843-3F20-F729BB9A1437}"/>
                  </a:ext>
                </a:extLst>
              </p:cNvPr>
              <p:cNvSpPr/>
              <p:nvPr/>
            </p:nvSpPr>
            <p:spPr bwMode="auto">
              <a:xfrm>
                <a:off x="2838114" y="5652891"/>
                <a:ext cx="144463" cy="142875"/>
              </a:xfrm>
              <a:prstGeom prst="ellipse">
                <a:avLst/>
              </a:prstGeom>
              <a:solidFill>
                <a:srgbClr val="FF0000"/>
              </a:solidFill>
              <a:ln w="444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1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5F0000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44" name="Прямая соединительная линия 43">
              <a:extLst>
                <a:ext uri="{FF2B5EF4-FFF2-40B4-BE49-F238E27FC236}">
                  <a16:creationId xmlns:a16="http://schemas.microsoft.com/office/drawing/2014/main" id="{F6E80E5C-438E-1E37-A387-DAE22370159D}"/>
                </a:ext>
              </a:extLst>
            </p:cNvPr>
            <p:cNvCxnSpPr/>
            <p:nvPr/>
          </p:nvCxnSpPr>
          <p:spPr>
            <a:xfrm>
              <a:off x="4552542" y="5814423"/>
              <a:ext cx="0" cy="216000"/>
            </a:xfrm>
            <a:prstGeom prst="lin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</p:cxn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A0B8062A-B6BE-2AFC-94EF-035FACB54AA3}"/>
              </a:ext>
            </a:extLst>
          </p:cNvPr>
          <p:cNvGrpSpPr/>
          <p:nvPr/>
        </p:nvGrpSpPr>
        <p:grpSpPr>
          <a:xfrm>
            <a:off x="479269" y="963650"/>
            <a:ext cx="5135087" cy="610744"/>
            <a:chOff x="889000" y="963621"/>
            <a:chExt cx="5135087" cy="610744"/>
          </a:xfrm>
        </p:grpSpPr>
        <p:sp>
          <p:nvSpPr>
            <p:cNvPr id="3" name="Полилиния: фигура 2">
              <a:extLst>
                <a:ext uri="{FF2B5EF4-FFF2-40B4-BE49-F238E27FC236}">
                  <a16:creationId xmlns:a16="http://schemas.microsoft.com/office/drawing/2014/main" id="{BC0B650E-D367-FD1E-7185-1D346408BCE1}"/>
                </a:ext>
              </a:extLst>
            </p:cNvPr>
            <p:cNvSpPr/>
            <p:nvPr/>
          </p:nvSpPr>
          <p:spPr>
            <a:xfrm>
              <a:off x="889000" y="978703"/>
              <a:ext cx="5057487" cy="595662"/>
            </a:xfrm>
            <a:custGeom>
              <a:avLst/>
              <a:gdLst>
                <a:gd name="connsiteX0" fmla="*/ 4826000 w 5057487"/>
                <a:gd name="connsiteY0" fmla="*/ 62697 h 595662"/>
                <a:gd name="connsiteX1" fmla="*/ 4826000 w 5057487"/>
                <a:gd name="connsiteY1" fmla="*/ 62697 h 595662"/>
                <a:gd name="connsiteX2" fmla="*/ 931333 w 5057487"/>
                <a:gd name="connsiteY2" fmla="*/ 20364 h 595662"/>
                <a:gd name="connsiteX3" fmla="*/ 304800 w 5057487"/>
                <a:gd name="connsiteY3" fmla="*/ 28830 h 595662"/>
                <a:gd name="connsiteX4" fmla="*/ 220133 w 5057487"/>
                <a:gd name="connsiteY4" fmla="*/ 45764 h 595662"/>
                <a:gd name="connsiteX5" fmla="*/ 127000 w 5057487"/>
                <a:gd name="connsiteY5" fmla="*/ 54230 h 595662"/>
                <a:gd name="connsiteX6" fmla="*/ 42333 w 5057487"/>
                <a:gd name="connsiteY6" fmla="*/ 71164 h 595662"/>
                <a:gd name="connsiteX7" fmla="*/ 8467 w 5057487"/>
                <a:gd name="connsiteY7" fmla="*/ 79630 h 595662"/>
                <a:gd name="connsiteX8" fmla="*/ 0 w 5057487"/>
                <a:gd name="connsiteY8" fmla="*/ 172764 h 595662"/>
                <a:gd name="connsiteX9" fmla="*/ 16933 w 5057487"/>
                <a:gd name="connsiteY9" fmla="*/ 418297 h 595662"/>
                <a:gd name="connsiteX10" fmla="*/ 25400 w 5057487"/>
                <a:gd name="connsiteY10" fmla="*/ 511430 h 595662"/>
                <a:gd name="connsiteX11" fmla="*/ 33867 w 5057487"/>
                <a:gd name="connsiteY11" fmla="*/ 562230 h 595662"/>
                <a:gd name="connsiteX12" fmla="*/ 135467 w 5057487"/>
                <a:gd name="connsiteY12" fmla="*/ 570697 h 595662"/>
                <a:gd name="connsiteX13" fmla="*/ 3666067 w 5057487"/>
                <a:gd name="connsiteY13" fmla="*/ 579164 h 595662"/>
                <a:gd name="connsiteX14" fmla="*/ 4605867 w 5057487"/>
                <a:gd name="connsiteY14" fmla="*/ 579164 h 595662"/>
                <a:gd name="connsiteX15" fmla="*/ 4699000 w 5057487"/>
                <a:gd name="connsiteY15" fmla="*/ 511430 h 595662"/>
                <a:gd name="connsiteX16" fmla="*/ 4656667 w 5057487"/>
                <a:gd name="connsiteY16" fmla="*/ 418297 h 595662"/>
                <a:gd name="connsiteX17" fmla="*/ 4665133 w 5057487"/>
                <a:gd name="connsiteY17" fmla="*/ 375964 h 595662"/>
                <a:gd name="connsiteX18" fmla="*/ 4809067 w 5057487"/>
                <a:gd name="connsiteY18" fmla="*/ 367497 h 595662"/>
                <a:gd name="connsiteX19" fmla="*/ 4995333 w 5057487"/>
                <a:gd name="connsiteY19" fmla="*/ 342097 h 595662"/>
                <a:gd name="connsiteX20" fmla="*/ 5054600 w 5057487"/>
                <a:gd name="connsiteY20" fmla="*/ 325164 h 595662"/>
                <a:gd name="connsiteX21" fmla="*/ 5037667 w 5057487"/>
                <a:gd name="connsiteY21" fmla="*/ 11897 h 595662"/>
                <a:gd name="connsiteX22" fmla="*/ 4944533 w 5057487"/>
                <a:gd name="connsiteY22" fmla="*/ 20364 h 595662"/>
                <a:gd name="connsiteX23" fmla="*/ 4826000 w 5057487"/>
                <a:gd name="connsiteY23" fmla="*/ 62697 h 595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057487" h="595662">
                  <a:moveTo>
                    <a:pt x="4826000" y="62697"/>
                  </a:moveTo>
                  <a:lnTo>
                    <a:pt x="4826000" y="62697"/>
                  </a:lnTo>
                  <a:lnTo>
                    <a:pt x="931333" y="20364"/>
                  </a:lnTo>
                  <a:cubicBezTo>
                    <a:pt x="722489" y="23186"/>
                    <a:pt x="513530" y="21375"/>
                    <a:pt x="304800" y="28830"/>
                  </a:cubicBezTo>
                  <a:cubicBezTo>
                    <a:pt x="276037" y="29857"/>
                    <a:pt x="248625" y="41694"/>
                    <a:pt x="220133" y="45764"/>
                  </a:cubicBezTo>
                  <a:cubicBezTo>
                    <a:pt x="189274" y="50172"/>
                    <a:pt x="158044" y="51408"/>
                    <a:pt x="127000" y="54230"/>
                  </a:cubicBezTo>
                  <a:lnTo>
                    <a:pt x="42333" y="71164"/>
                  </a:lnTo>
                  <a:cubicBezTo>
                    <a:pt x="30955" y="73602"/>
                    <a:pt x="12942" y="68889"/>
                    <a:pt x="8467" y="79630"/>
                  </a:cubicBezTo>
                  <a:cubicBezTo>
                    <a:pt x="-3522" y="108405"/>
                    <a:pt x="2822" y="141719"/>
                    <a:pt x="0" y="172764"/>
                  </a:cubicBezTo>
                  <a:cubicBezTo>
                    <a:pt x="18018" y="352938"/>
                    <a:pt x="-990" y="149445"/>
                    <a:pt x="16933" y="418297"/>
                  </a:cubicBezTo>
                  <a:cubicBezTo>
                    <a:pt x="19007" y="449400"/>
                    <a:pt x="21758" y="480471"/>
                    <a:pt x="25400" y="511430"/>
                  </a:cubicBezTo>
                  <a:cubicBezTo>
                    <a:pt x="27406" y="528479"/>
                    <a:pt x="18752" y="554091"/>
                    <a:pt x="33867" y="562230"/>
                  </a:cubicBezTo>
                  <a:cubicBezTo>
                    <a:pt x="63789" y="578342"/>
                    <a:pt x="101483" y="570539"/>
                    <a:pt x="135467" y="570697"/>
                  </a:cubicBezTo>
                  <a:lnTo>
                    <a:pt x="3666067" y="579164"/>
                  </a:lnTo>
                  <a:cubicBezTo>
                    <a:pt x="3980952" y="592283"/>
                    <a:pt x="4285578" y="608578"/>
                    <a:pt x="4605867" y="579164"/>
                  </a:cubicBezTo>
                  <a:cubicBezTo>
                    <a:pt x="4644093" y="575653"/>
                    <a:pt x="4667956" y="534008"/>
                    <a:pt x="4699000" y="511430"/>
                  </a:cubicBezTo>
                  <a:cubicBezTo>
                    <a:pt x="4694789" y="503008"/>
                    <a:pt x="4658165" y="433276"/>
                    <a:pt x="4656667" y="418297"/>
                  </a:cubicBezTo>
                  <a:cubicBezTo>
                    <a:pt x="4655235" y="403978"/>
                    <a:pt x="4651481" y="380515"/>
                    <a:pt x="4665133" y="375964"/>
                  </a:cubicBezTo>
                  <a:cubicBezTo>
                    <a:pt x="4710728" y="360766"/>
                    <a:pt x="4761148" y="371183"/>
                    <a:pt x="4809067" y="367497"/>
                  </a:cubicBezTo>
                  <a:cubicBezTo>
                    <a:pt x="4855804" y="363902"/>
                    <a:pt x="4956390" y="349885"/>
                    <a:pt x="4995333" y="342097"/>
                  </a:cubicBezTo>
                  <a:cubicBezTo>
                    <a:pt x="5015480" y="338068"/>
                    <a:pt x="5034844" y="330808"/>
                    <a:pt x="5054600" y="325164"/>
                  </a:cubicBezTo>
                  <a:cubicBezTo>
                    <a:pt x="5048956" y="220742"/>
                    <a:pt x="5073185" y="110255"/>
                    <a:pt x="5037667" y="11897"/>
                  </a:cubicBezTo>
                  <a:cubicBezTo>
                    <a:pt x="5027079" y="-17423"/>
                    <a:pt x="4975420" y="16152"/>
                    <a:pt x="4944533" y="20364"/>
                  </a:cubicBezTo>
                  <a:cubicBezTo>
                    <a:pt x="4855082" y="32562"/>
                    <a:pt x="4871721" y="29169"/>
                    <a:pt x="4826000" y="6269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6966E351-45A0-91E7-819E-CC86B6DA4978}"/>
                </a:ext>
              </a:extLst>
            </p:cNvPr>
            <p:cNvSpPr txBox="1"/>
            <p:nvPr/>
          </p:nvSpPr>
          <p:spPr>
            <a:xfrm>
              <a:off x="965233" y="963621"/>
              <a:ext cx="50588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0" dirty="0">
                  <a:solidFill>
                    <a:schemeClr val="tx1"/>
                  </a:solidFill>
                  <a:latin typeface="+mj-lt"/>
                </a:rPr>
                <a:t>Организации не ведущие закупки по 223-ФЗ могут сразу переходить к </a:t>
              </a:r>
              <a:r>
                <a:rPr lang="ru-RU" sz="1600" b="0" dirty="0" err="1">
                  <a:solidFill>
                    <a:schemeClr val="tx1"/>
                  </a:solidFill>
                  <a:latin typeface="+mj-lt"/>
                </a:rPr>
                <a:t>лотированию</a:t>
              </a:r>
              <a:r>
                <a:rPr lang="ru-RU" sz="1600" b="0" dirty="0">
                  <a:solidFill>
                    <a:schemeClr val="tx1"/>
                  </a:solidFill>
                  <a:latin typeface="+mj-lt"/>
                </a:rPr>
                <a:t> входящей потребности.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64F3A80-8F77-4E07-4C0A-21A7E66EC64E}"/>
              </a:ext>
            </a:extLst>
          </p:cNvPr>
          <p:cNvSpPr txBox="1"/>
          <p:nvPr/>
        </p:nvSpPr>
        <p:spPr>
          <a:xfrm>
            <a:off x="6374225" y="1006213"/>
            <a:ext cx="2027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0" dirty="0">
                <a:solidFill>
                  <a:schemeClr val="tx1"/>
                </a:solidFill>
                <a:latin typeface="+mj-lt"/>
              </a:rPr>
              <a:t>Настройка на уровне организации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ED8AB46E-093E-73A1-01A1-5146AA2EFEE8}"/>
              </a:ext>
            </a:extLst>
          </p:cNvPr>
          <p:cNvGrpSpPr/>
          <p:nvPr/>
        </p:nvGrpSpPr>
        <p:grpSpPr>
          <a:xfrm>
            <a:off x="6214886" y="1172886"/>
            <a:ext cx="71640" cy="295560"/>
            <a:chOff x="8716852" y="1582717"/>
            <a:chExt cx="71640" cy="29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1" name="Рукописный ввод 10">
                  <a:extLst>
                    <a:ext uri="{FF2B5EF4-FFF2-40B4-BE49-F238E27FC236}">
                      <a16:creationId xmlns:a16="http://schemas.microsoft.com/office/drawing/2014/main" id="{1EFB60AB-074C-C655-0BFD-9FC063D07663}"/>
                    </a:ext>
                  </a:extLst>
                </p14:cNvPr>
                <p14:cNvContentPartPr/>
                <p14:nvPr/>
              </p14:nvContentPartPr>
              <p14:xfrm>
                <a:off x="8716852" y="1582717"/>
                <a:ext cx="71640" cy="176040"/>
              </p14:xfrm>
            </p:contentPart>
          </mc:Choice>
          <mc:Fallback xmlns="">
            <p:pic>
              <p:nvPicPr>
                <p:cNvPr id="44" name="Рукописный ввод 43">
                  <a:extLst>
                    <a:ext uri="{FF2B5EF4-FFF2-40B4-BE49-F238E27FC236}">
                      <a16:creationId xmlns:a16="http://schemas.microsoft.com/office/drawing/2014/main" id="{D2110FB3-D0CE-8791-E68E-26C8708875F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707852" y="1573717"/>
                  <a:ext cx="892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2" name="Рукописный ввод 11">
                  <a:extLst>
                    <a:ext uri="{FF2B5EF4-FFF2-40B4-BE49-F238E27FC236}">
                      <a16:creationId xmlns:a16="http://schemas.microsoft.com/office/drawing/2014/main" id="{5853A42E-2727-C9E6-87B2-59D92A939ABE}"/>
                    </a:ext>
                  </a:extLst>
                </p14:cNvPr>
                <p14:cNvContentPartPr/>
                <p14:nvPr/>
              </p14:nvContentPartPr>
              <p14:xfrm>
                <a:off x="8730172" y="1812397"/>
                <a:ext cx="57960" cy="65880"/>
              </p14:xfrm>
            </p:contentPart>
          </mc:Choice>
          <mc:Fallback xmlns="">
            <p:pic>
              <p:nvPicPr>
                <p:cNvPr id="45" name="Рукописный ввод 44">
                  <a:extLst>
                    <a:ext uri="{FF2B5EF4-FFF2-40B4-BE49-F238E27FC236}">
                      <a16:creationId xmlns:a16="http://schemas.microsoft.com/office/drawing/2014/main" id="{27E56123-9657-F49C-6AEB-4DB4D0ADE72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721172" y="1803757"/>
                  <a:ext cx="75600" cy="83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8889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417"/>
    </mc:Choice>
    <mc:Fallback xmlns="">
      <p:transition spd="slow" advTm="19417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707F0A4-BA1C-90C4-D3D9-4407B845F38B}"/>
              </a:ext>
            </a:extLst>
          </p:cNvPr>
          <p:cNvSpPr txBox="1">
            <a:spLocks/>
          </p:cNvSpPr>
          <p:nvPr/>
        </p:nvSpPr>
        <p:spPr>
          <a:xfrm>
            <a:off x="3084357" y="143743"/>
            <a:ext cx="5328592" cy="623292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altLang="ru-RU" sz="2000" dirty="0">
                <a:cs typeface="Arial" panose="020B0604020202020204" pitchFamily="34" charset="0"/>
              </a:rPr>
              <a:t>Как и чем резервировать?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F827A429-05B3-5625-ED2A-686D9D7144AA}"/>
              </a:ext>
            </a:extLst>
          </p:cNvPr>
          <p:cNvSpPr/>
          <p:nvPr/>
        </p:nvSpPr>
        <p:spPr>
          <a:xfrm>
            <a:off x="3084356" y="87050"/>
            <a:ext cx="5328592" cy="5669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DB1346D1-6374-0AB6-7149-0618C2FEA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914" y="39441"/>
            <a:ext cx="159058" cy="15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51EA44D4-0B79-C1A1-97E1-114425F879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719" y="959393"/>
            <a:ext cx="5493664" cy="4898861"/>
          </a:xfrm>
          <a:prstGeom prst="rect">
            <a:avLst/>
          </a:prstGeom>
        </p:spPr>
      </p:pic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9E5E364E-5F51-AFC0-94D1-206554B37AB2}"/>
              </a:ext>
            </a:extLst>
          </p:cNvPr>
          <p:cNvGrpSpPr/>
          <p:nvPr/>
        </p:nvGrpSpPr>
        <p:grpSpPr>
          <a:xfrm>
            <a:off x="3804436" y="1943943"/>
            <a:ext cx="3888432" cy="4250789"/>
            <a:chOff x="6879899" y="1896655"/>
            <a:chExt cx="3888432" cy="4250789"/>
          </a:xfrm>
        </p:grpSpPr>
        <p:sp>
          <p:nvSpPr>
            <p:cNvPr id="47" name="Скругленный прямоугольник 2">
              <a:extLst>
                <a:ext uri="{FF2B5EF4-FFF2-40B4-BE49-F238E27FC236}">
                  <a16:creationId xmlns:a16="http://schemas.microsoft.com/office/drawing/2014/main" id="{0ECE514A-7B07-66D8-0DED-0A6C82958818}"/>
                </a:ext>
              </a:extLst>
            </p:cNvPr>
            <p:cNvSpPr/>
            <p:nvPr/>
          </p:nvSpPr>
          <p:spPr>
            <a:xfrm>
              <a:off x="6879899" y="1896655"/>
              <a:ext cx="3888432" cy="4250789"/>
            </a:xfrm>
            <a:prstGeom prst="roundRect">
              <a:avLst>
                <a:gd name="adj" fmla="val 2932"/>
              </a:avLst>
            </a:prstGeom>
            <a:solidFill>
              <a:schemeClr val="bg1"/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1" name="Группа 30">
              <a:extLst>
                <a:ext uri="{FF2B5EF4-FFF2-40B4-BE49-F238E27FC236}">
                  <a16:creationId xmlns:a16="http://schemas.microsoft.com/office/drawing/2014/main" id="{F9660B0B-4796-28AF-C36D-11E814AED544}"/>
                </a:ext>
              </a:extLst>
            </p:cNvPr>
            <p:cNvGrpSpPr/>
            <p:nvPr/>
          </p:nvGrpSpPr>
          <p:grpSpPr>
            <a:xfrm>
              <a:off x="7670225" y="5156829"/>
              <a:ext cx="2307780" cy="792088"/>
              <a:chOff x="1547664" y="5555910"/>
              <a:chExt cx="2828920" cy="930282"/>
            </a:xfrm>
          </p:grpSpPr>
          <p:sp>
            <p:nvSpPr>
              <p:cNvPr id="32" name="Скругленный прямоугольник 7">
                <a:extLst>
                  <a:ext uri="{FF2B5EF4-FFF2-40B4-BE49-F238E27FC236}">
                    <a16:creationId xmlns:a16="http://schemas.microsoft.com/office/drawing/2014/main" id="{2B8A5B1A-D5AA-341D-5822-18367891E8C1}"/>
                  </a:ext>
                </a:extLst>
              </p:cNvPr>
              <p:cNvSpPr/>
              <p:nvPr/>
            </p:nvSpPr>
            <p:spPr>
              <a:xfrm>
                <a:off x="1547664" y="5555910"/>
                <a:ext cx="792088" cy="432048"/>
              </a:xfrm>
              <a:prstGeom prst="roundRect">
                <a:avLst>
                  <a:gd name="adj" fmla="val 5123"/>
                </a:avLst>
              </a:prstGeom>
              <a:solidFill>
                <a:srgbClr val="70AD47">
                  <a:lumMod val="20000"/>
                  <a:lumOff val="80000"/>
                </a:srgb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500</a:t>
                </a:r>
              </a:p>
            </p:txBody>
          </p:sp>
          <p:sp>
            <p:nvSpPr>
              <p:cNvPr id="33" name="Скругленный прямоугольник 8">
                <a:extLst>
                  <a:ext uri="{FF2B5EF4-FFF2-40B4-BE49-F238E27FC236}">
                    <a16:creationId xmlns:a16="http://schemas.microsoft.com/office/drawing/2014/main" id="{042DF09B-C995-0D72-7703-AC6E0D46E129}"/>
                  </a:ext>
                </a:extLst>
              </p:cNvPr>
              <p:cNvSpPr/>
              <p:nvPr/>
            </p:nvSpPr>
            <p:spPr>
              <a:xfrm>
                <a:off x="2631308" y="6054144"/>
                <a:ext cx="792088" cy="432048"/>
              </a:xfrm>
              <a:prstGeom prst="roundRect">
                <a:avLst>
                  <a:gd name="adj" fmla="val 5123"/>
                </a:avLst>
              </a:prstGeom>
              <a:solidFill>
                <a:srgbClr val="70AD47">
                  <a:lumMod val="20000"/>
                  <a:lumOff val="80000"/>
                </a:srgbClr>
              </a:solidFill>
              <a:ln w="25400">
                <a:solidFill>
                  <a:srgbClr val="FC6E5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300</a:t>
                </a:r>
              </a:p>
            </p:txBody>
          </p:sp>
          <p:sp>
            <p:nvSpPr>
              <p:cNvPr id="34" name="Скругленный прямоугольник 9">
                <a:extLst>
                  <a:ext uri="{FF2B5EF4-FFF2-40B4-BE49-F238E27FC236}">
                    <a16:creationId xmlns:a16="http://schemas.microsoft.com/office/drawing/2014/main" id="{786E855C-C250-AE51-2FAE-E5B0F66DEAE9}"/>
                  </a:ext>
                </a:extLst>
              </p:cNvPr>
              <p:cNvSpPr/>
              <p:nvPr/>
            </p:nvSpPr>
            <p:spPr>
              <a:xfrm>
                <a:off x="3584496" y="5555910"/>
                <a:ext cx="792088" cy="432048"/>
              </a:xfrm>
              <a:prstGeom prst="roundRect">
                <a:avLst>
                  <a:gd name="adj" fmla="val 5123"/>
                </a:avLst>
              </a:prstGeom>
              <a:solidFill>
                <a:srgbClr val="70AD47">
                  <a:lumMod val="20000"/>
                  <a:lumOff val="80000"/>
                </a:srgbClr>
              </a:solidFill>
              <a:ln w="25400">
                <a:solidFill>
                  <a:srgbClr val="FC6E5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200</a:t>
                </a:r>
              </a:p>
            </p:txBody>
          </p:sp>
          <p:cxnSp>
            <p:nvCxnSpPr>
              <p:cNvPr id="35" name="Прямая со стрелкой 34">
                <a:extLst>
                  <a:ext uri="{FF2B5EF4-FFF2-40B4-BE49-F238E27FC236}">
                    <a16:creationId xmlns:a16="http://schemas.microsoft.com/office/drawing/2014/main" id="{2CB8503D-963F-C34F-D3CC-C4AB7548E076}"/>
                  </a:ext>
                </a:extLst>
              </p:cNvPr>
              <p:cNvCxnSpPr>
                <a:stCxn id="32" idx="3"/>
                <a:endCxn id="33" idx="1"/>
              </p:cNvCxnSpPr>
              <p:nvPr/>
            </p:nvCxnSpPr>
            <p:spPr>
              <a:xfrm>
                <a:off x="2339752" y="5771934"/>
                <a:ext cx="291556" cy="498234"/>
              </a:xfrm>
              <a:prstGeom prst="straightConnector1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36" name="Прямая со стрелкой 35">
                <a:extLst>
                  <a:ext uri="{FF2B5EF4-FFF2-40B4-BE49-F238E27FC236}">
                    <a16:creationId xmlns:a16="http://schemas.microsoft.com/office/drawing/2014/main" id="{B3A50D4F-34F6-6BF3-AD12-393A5308AD87}"/>
                  </a:ext>
                </a:extLst>
              </p:cNvPr>
              <p:cNvCxnSpPr>
                <a:stCxn id="32" idx="3"/>
                <a:endCxn id="34" idx="1"/>
              </p:cNvCxnSpPr>
              <p:nvPr/>
            </p:nvCxnSpPr>
            <p:spPr>
              <a:xfrm>
                <a:off x="2339752" y="5771934"/>
                <a:ext cx="1244744" cy="0"/>
              </a:xfrm>
              <a:prstGeom prst="straightConnector1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</p:grpSp>
        <p:grpSp>
          <p:nvGrpSpPr>
            <p:cNvPr id="37" name="Группа 36">
              <a:extLst>
                <a:ext uri="{FF2B5EF4-FFF2-40B4-BE49-F238E27FC236}">
                  <a16:creationId xmlns:a16="http://schemas.microsoft.com/office/drawing/2014/main" id="{B754F2BE-276A-0604-2794-8235913D0915}"/>
                </a:ext>
              </a:extLst>
            </p:cNvPr>
            <p:cNvGrpSpPr/>
            <p:nvPr/>
          </p:nvGrpSpPr>
          <p:grpSpPr>
            <a:xfrm>
              <a:off x="7670225" y="3642699"/>
              <a:ext cx="2235772" cy="578026"/>
              <a:chOff x="4932040" y="5651563"/>
              <a:chExt cx="2828920" cy="690532"/>
            </a:xfrm>
          </p:grpSpPr>
          <p:sp>
            <p:nvSpPr>
              <p:cNvPr id="38" name="Скругленный прямоугольник 14">
                <a:extLst>
                  <a:ext uri="{FF2B5EF4-FFF2-40B4-BE49-F238E27FC236}">
                    <a16:creationId xmlns:a16="http://schemas.microsoft.com/office/drawing/2014/main" id="{300400D6-E6C5-7681-ED71-0E3ABC923AA4}"/>
                  </a:ext>
                </a:extLst>
              </p:cNvPr>
              <p:cNvSpPr/>
              <p:nvPr/>
            </p:nvSpPr>
            <p:spPr>
              <a:xfrm>
                <a:off x="4932040" y="5910047"/>
                <a:ext cx="792088" cy="432048"/>
              </a:xfrm>
              <a:prstGeom prst="roundRect">
                <a:avLst>
                  <a:gd name="adj" fmla="val 5123"/>
                </a:avLst>
              </a:prstGeom>
              <a:solidFill>
                <a:srgbClr val="70AD47">
                  <a:lumMod val="20000"/>
                  <a:lumOff val="80000"/>
                </a:srgb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500</a:t>
                </a:r>
              </a:p>
            </p:txBody>
          </p:sp>
          <p:sp>
            <p:nvSpPr>
              <p:cNvPr id="39" name="Скругленный прямоугольник 15">
                <a:extLst>
                  <a:ext uri="{FF2B5EF4-FFF2-40B4-BE49-F238E27FC236}">
                    <a16:creationId xmlns:a16="http://schemas.microsoft.com/office/drawing/2014/main" id="{F6837CCD-4E0B-49C1-A3B4-E72BA5FE53A2}"/>
                  </a:ext>
                </a:extLst>
              </p:cNvPr>
              <p:cNvSpPr/>
              <p:nvPr/>
            </p:nvSpPr>
            <p:spPr>
              <a:xfrm>
                <a:off x="5940152" y="5651563"/>
                <a:ext cx="792088" cy="432048"/>
              </a:xfrm>
              <a:prstGeom prst="roundRect">
                <a:avLst>
                  <a:gd name="adj" fmla="val 5123"/>
                </a:avLst>
              </a:prstGeom>
              <a:solidFill>
                <a:srgbClr val="70AD47">
                  <a:lumMod val="20000"/>
                  <a:lumOff val="80000"/>
                </a:srgb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550</a:t>
                </a:r>
              </a:p>
            </p:txBody>
          </p:sp>
          <p:sp>
            <p:nvSpPr>
              <p:cNvPr id="40" name="Скругленный прямоугольник 16">
                <a:extLst>
                  <a:ext uri="{FF2B5EF4-FFF2-40B4-BE49-F238E27FC236}">
                    <a16:creationId xmlns:a16="http://schemas.microsoft.com/office/drawing/2014/main" id="{273BEA38-21A7-C6A4-E7DF-E4AC143F58F6}"/>
                  </a:ext>
                </a:extLst>
              </p:cNvPr>
              <p:cNvSpPr/>
              <p:nvPr/>
            </p:nvSpPr>
            <p:spPr>
              <a:xfrm>
                <a:off x="6968872" y="5910047"/>
                <a:ext cx="792088" cy="432048"/>
              </a:xfrm>
              <a:prstGeom prst="roundRect">
                <a:avLst>
                  <a:gd name="adj" fmla="val 5123"/>
                </a:avLst>
              </a:prstGeom>
              <a:solidFill>
                <a:srgbClr val="70AD47">
                  <a:lumMod val="20000"/>
                  <a:lumOff val="80000"/>
                </a:srgbClr>
              </a:solidFill>
              <a:ln w="25400">
                <a:solidFill>
                  <a:srgbClr val="FC6E5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370</a:t>
                </a:r>
              </a:p>
            </p:txBody>
          </p:sp>
          <p:cxnSp>
            <p:nvCxnSpPr>
              <p:cNvPr id="41" name="Прямая со стрелкой 40">
                <a:extLst>
                  <a:ext uri="{FF2B5EF4-FFF2-40B4-BE49-F238E27FC236}">
                    <a16:creationId xmlns:a16="http://schemas.microsoft.com/office/drawing/2014/main" id="{1B753AFC-9C12-4F85-B25E-E25FF03EE557}"/>
                  </a:ext>
                </a:extLst>
              </p:cNvPr>
              <p:cNvCxnSpPr>
                <a:stCxn id="38" idx="3"/>
                <a:endCxn id="39" idx="1"/>
              </p:cNvCxnSpPr>
              <p:nvPr/>
            </p:nvCxnSpPr>
            <p:spPr>
              <a:xfrm flipV="1">
                <a:off x="5724128" y="5867587"/>
                <a:ext cx="216024" cy="258484"/>
              </a:xfrm>
              <a:prstGeom prst="straightConnector1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42" name="Прямая со стрелкой 41">
                <a:extLst>
                  <a:ext uri="{FF2B5EF4-FFF2-40B4-BE49-F238E27FC236}">
                    <a16:creationId xmlns:a16="http://schemas.microsoft.com/office/drawing/2014/main" id="{B08D463C-3D35-9BF9-12C6-7DADBA1D9FA5}"/>
                  </a:ext>
                </a:extLst>
              </p:cNvPr>
              <p:cNvCxnSpPr>
                <a:stCxn id="39" idx="3"/>
                <a:endCxn id="40" idx="1"/>
              </p:cNvCxnSpPr>
              <p:nvPr/>
            </p:nvCxnSpPr>
            <p:spPr>
              <a:xfrm>
                <a:off x="6732240" y="5867587"/>
                <a:ext cx="236632" cy="258484"/>
              </a:xfrm>
              <a:prstGeom prst="straightConnector1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9FA16F9-C92C-A745-D148-D1F2B3668BE2}"/>
                </a:ext>
              </a:extLst>
            </p:cNvPr>
            <p:cNvSpPr txBox="1"/>
            <p:nvPr/>
          </p:nvSpPr>
          <p:spPr>
            <a:xfrm>
              <a:off x="7147550" y="2854826"/>
              <a:ext cx="347852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0" dirty="0">
                  <a:solidFill>
                    <a:srgbClr val="FC6E51"/>
                  </a:solidFill>
                  <a:latin typeface="Comic Sans MS" panose="030F0702030302020204" pitchFamily="66" charset="0"/>
                </a:rPr>
                <a:t>Корректировка</a:t>
              </a:r>
            </a:p>
            <a:p>
              <a:r>
                <a:rPr lang="ru-RU" sz="1400" b="0" dirty="0">
                  <a:solidFill>
                    <a:srgbClr val="E7E6E6">
                      <a:lumMod val="10000"/>
                    </a:srgbClr>
                  </a:solidFill>
                  <a:latin typeface="Comic Sans MS" panose="030F0702030302020204" pitchFamily="66" charset="0"/>
                </a:rPr>
                <a:t>Предназначена для изменения суммы</a:t>
              </a:r>
              <a:endParaRPr lang="ru-RU" sz="1200" b="0" dirty="0">
                <a:solidFill>
                  <a:srgbClr val="E7E6E6">
                    <a:lumMod val="10000"/>
                  </a:srgbClr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8457696-FD29-F833-E8E0-61831C9027AB}"/>
                </a:ext>
              </a:extLst>
            </p:cNvPr>
            <p:cNvSpPr txBox="1"/>
            <p:nvPr/>
          </p:nvSpPr>
          <p:spPr>
            <a:xfrm>
              <a:off x="7219558" y="4494972"/>
              <a:ext cx="340652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0" dirty="0">
                  <a:solidFill>
                    <a:srgbClr val="FC6E51"/>
                  </a:solidFill>
                  <a:latin typeface="Comic Sans MS" panose="030F0702030302020204" pitchFamily="66" charset="0"/>
                </a:rPr>
                <a:t>Перенос </a:t>
              </a:r>
            </a:p>
            <a:p>
              <a:r>
                <a:rPr lang="ru-RU" sz="1400" b="0" dirty="0">
                  <a:solidFill>
                    <a:srgbClr val="E7E6E6">
                      <a:lumMod val="10000"/>
                    </a:srgbClr>
                  </a:solidFill>
                  <a:latin typeface="Comic Sans MS" panose="030F0702030302020204" pitchFamily="66" charset="0"/>
                </a:rPr>
                <a:t>Предназначена для разделения</a:t>
              </a:r>
              <a:endParaRPr lang="ru-RU" sz="1200" b="0" dirty="0">
                <a:solidFill>
                  <a:srgbClr val="E7E6E6">
                    <a:lumMod val="10000"/>
                  </a:srgbClr>
                </a:solidFill>
                <a:latin typeface="Comic Sans MS" panose="030F0702030302020204" pitchFamily="66" charset="0"/>
              </a:endParaRPr>
            </a:p>
          </p:txBody>
        </p:sp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683C64C5-5735-DD5F-DBAC-2305F338B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03534" y="1982057"/>
              <a:ext cx="3448508" cy="778695"/>
            </a:xfrm>
            <a:prstGeom prst="rect">
              <a:avLst/>
            </a:prstGeom>
          </p:spPr>
        </p:pic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059E73E0-5CFD-A541-69BF-4A98FF9987AF}"/>
              </a:ext>
            </a:extLst>
          </p:cNvPr>
          <p:cNvSpPr txBox="1"/>
          <p:nvPr/>
        </p:nvSpPr>
        <p:spPr>
          <a:xfrm>
            <a:off x="8064500" y="2249415"/>
            <a:ext cx="2969083" cy="3385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tx1"/>
                </a:solidFill>
                <a:latin typeface="+mj-lt"/>
              </a:rPr>
              <a:t>Документы, создающие резерв</a:t>
            </a:r>
          </a:p>
          <a:p>
            <a:endParaRPr lang="ru-RU" sz="1600" dirty="0">
              <a:solidFill>
                <a:schemeClr val="tx1"/>
              </a:solidFill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chemeClr val="tx1"/>
                </a:solidFill>
                <a:latin typeface="+mj-lt"/>
              </a:rPr>
              <a:t>Заявка на обеспечение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chemeClr val="tx1"/>
                </a:solidFill>
                <a:latin typeface="+mj-lt"/>
              </a:rPr>
              <a:t>Заявка на финансирование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chemeClr val="tx1"/>
                </a:solidFill>
                <a:latin typeface="+mj-lt"/>
              </a:rPr>
              <a:t>Заявка на оплату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chemeClr val="tx1"/>
                </a:solidFill>
                <a:latin typeface="+mj-lt"/>
              </a:rPr>
              <a:t>Заявка на расход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chemeClr val="tx1"/>
                </a:solidFill>
                <a:latin typeface="+mj-lt"/>
              </a:rPr>
              <a:t>Заказ поставщику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chemeClr val="tx1"/>
                </a:solidFill>
                <a:latin typeface="+mj-lt"/>
              </a:rPr>
              <a:t>Заказ покупателя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chemeClr val="tx1"/>
                </a:solidFill>
                <a:latin typeface="+mj-lt"/>
              </a:rPr>
              <a:t>Строка плана закупок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chemeClr val="tx1"/>
                </a:solidFill>
                <a:latin typeface="+mj-lt"/>
              </a:rPr>
              <a:t>Лот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chemeClr val="tx1"/>
                </a:solidFill>
                <a:latin typeface="+mj-lt"/>
              </a:rPr>
              <a:t>Протокол выбора победителя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chemeClr val="tx1"/>
                </a:solidFill>
                <a:latin typeface="+mj-lt"/>
              </a:rPr>
              <a:t>Договор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chemeClr val="tx1"/>
                </a:solidFill>
                <a:latin typeface="+mj-lt"/>
              </a:rPr>
              <a:t>Операционный план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chemeClr val="tx1"/>
                </a:solidFill>
                <a:latin typeface="+mj-lt"/>
              </a:rPr>
              <a:t>Резервирование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chemeClr val="tx1"/>
                </a:solidFill>
                <a:latin typeface="+mj-lt"/>
              </a:rPr>
              <a:t>Корректировка планов и лимитов</a:t>
            </a:r>
          </a:p>
        </p:txBody>
      </p:sp>
    </p:spTree>
    <p:extLst>
      <p:ext uri="{BB962C8B-B14F-4D97-AF65-F5344CB8AC3E}">
        <p14:creationId xmlns:p14="http://schemas.microsoft.com/office/powerpoint/2010/main" val="3940689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8298">
        <p15:prstTrans prst="pageCurlDouble"/>
      </p:transition>
    </mc:Choice>
    <mc:Fallback xmlns="">
      <p:transition spd="slow" advTm="1829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707F0A4-BA1C-90C4-D3D9-4407B845F38B}"/>
              </a:ext>
            </a:extLst>
          </p:cNvPr>
          <p:cNvSpPr txBox="1">
            <a:spLocks/>
          </p:cNvSpPr>
          <p:nvPr/>
        </p:nvSpPr>
        <p:spPr>
          <a:xfrm>
            <a:off x="3084357" y="143743"/>
            <a:ext cx="5328592" cy="623292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altLang="ru-RU" sz="2000" dirty="0">
                <a:cs typeface="Arial" panose="020B0604020202020204" pitchFamily="34" charset="0"/>
              </a:rPr>
              <a:t>Максимально простой и эффективный вариант лимитирования обязательств по договору 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F827A429-05B3-5625-ED2A-686D9D7144AA}"/>
              </a:ext>
            </a:extLst>
          </p:cNvPr>
          <p:cNvSpPr/>
          <p:nvPr/>
        </p:nvSpPr>
        <p:spPr>
          <a:xfrm>
            <a:off x="3084356" y="87050"/>
            <a:ext cx="5328592" cy="5669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DB1346D1-6374-0AB6-7149-0618C2FEA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914" y="39441"/>
            <a:ext cx="159058" cy="15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6FB6E13-5300-335E-A5D3-94689D42C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708" y="1079847"/>
            <a:ext cx="9720000" cy="3262658"/>
          </a:xfrm>
          <a:prstGeom prst="rect">
            <a:avLst/>
          </a:prstGeom>
        </p:spPr>
      </p:pic>
      <p:sp>
        <p:nvSpPr>
          <p:cNvPr id="9" name="Прямоугольник 19">
            <a:extLst>
              <a:ext uri="{FF2B5EF4-FFF2-40B4-BE49-F238E27FC236}">
                <a16:creationId xmlns:a16="http://schemas.microsoft.com/office/drawing/2014/main" id="{3B65E7C4-B789-A938-AE2A-387F0357A8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252" y="5005416"/>
            <a:ext cx="1440000" cy="574675"/>
          </a:xfrm>
          <a:custGeom>
            <a:avLst/>
            <a:gdLst>
              <a:gd name="connsiteX0" fmla="*/ 0 w 1440000"/>
              <a:gd name="connsiteY0" fmla="*/ 0 h 574675"/>
              <a:gd name="connsiteX1" fmla="*/ 436800 w 1440000"/>
              <a:gd name="connsiteY1" fmla="*/ 0 h 574675"/>
              <a:gd name="connsiteX2" fmla="*/ 902400 w 1440000"/>
              <a:gd name="connsiteY2" fmla="*/ 0 h 574675"/>
              <a:gd name="connsiteX3" fmla="*/ 1440000 w 1440000"/>
              <a:gd name="connsiteY3" fmla="*/ 0 h 574675"/>
              <a:gd name="connsiteX4" fmla="*/ 1440000 w 1440000"/>
              <a:gd name="connsiteY4" fmla="*/ 574675 h 574675"/>
              <a:gd name="connsiteX5" fmla="*/ 960000 w 1440000"/>
              <a:gd name="connsiteY5" fmla="*/ 574675 h 574675"/>
              <a:gd name="connsiteX6" fmla="*/ 523200 w 1440000"/>
              <a:gd name="connsiteY6" fmla="*/ 574675 h 574675"/>
              <a:gd name="connsiteX7" fmla="*/ 0 w 1440000"/>
              <a:gd name="connsiteY7" fmla="*/ 574675 h 574675"/>
              <a:gd name="connsiteX8" fmla="*/ 0 w 1440000"/>
              <a:gd name="connsiteY8" fmla="*/ 0 h 57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0000" h="574675" fill="none" extrusionOk="0">
                <a:moveTo>
                  <a:pt x="0" y="0"/>
                </a:moveTo>
                <a:cubicBezTo>
                  <a:pt x="97966" y="-14563"/>
                  <a:pt x="340802" y="17739"/>
                  <a:pt x="436800" y="0"/>
                </a:cubicBezTo>
                <a:cubicBezTo>
                  <a:pt x="532798" y="-17739"/>
                  <a:pt x="744148" y="-11184"/>
                  <a:pt x="902400" y="0"/>
                </a:cubicBezTo>
                <a:cubicBezTo>
                  <a:pt x="1060652" y="11184"/>
                  <a:pt x="1292237" y="-14900"/>
                  <a:pt x="1440000" y="0"/>
                </a:cubicBezTo>
                <a:cubicBezTo>
                  <a:pt x="1437541" y="170821"/>
                  <a:pt x="1445741" y="313961"/>
                  <a:pt x="1440000" y="574675"/>
                </a:cubicBezTo>
                <a:cubicBezTo>
                  <a:pt x="1284277" y="564515"/>
                  <a:pt x="1132224" y="559765"/>
                  <a:pt x="960000" y="574675"/>
                </a:cubicBezTo>
                <a:cubicBezTo>
                  <a:pt x="787776" y="589585"/>
                  <a:pt x="672316" y="559752"/>
                  <a:pt x="523200" y="574675"/>
                </a:cubicBezTo>
                <a:cubicBezTo>
                  <a:pt x="374084" y="589598"/>
                  <a:pt x="249787" y="555489"/>
                  <a:pt x="0" y="574675"/>
                </a:cubicBezTo>
                <a:cubicBezTo>
                  <a:pt x="-6864" y="347336"/>
                  <a:pt x="-19093" y="286614"/>
                  <a:pt x="0" y="0"/>
                </a:cubicBezTo>
                <a:close/>
              </a:path>
              <a:path w="1440000" h="574675" stroke="0" extrusionOk="0">
                <a:moveTo>
                  <a:pt x="0" y="0"/>
                </a:moveTo>
                <a:cubicBezTo>
                  <a:pt x="156451" y="-22527"/>
                  <a:pt x="263789" y="-9335"/>
                  <a:pt x="480000" y="0"/>
                </a:cubicBezTo>
                <a:cubicBezTo>
                  <a:pt x="696211" y="9335"/>
                  <a:pt x="754955" y="19403"/>
                  <a:pt x="988800" y="0"/>
                </a:cubicBezTo>
                <a:cubicBezTo>
                  <a:pt x="1222645" y="-19403"/>
                  <a:pt x="1253813" y="-12488"/>
                  <a:pt x="1440000" y="0"/>
                </a:cubicBezTo>
                <a:cubicBezTo>
                  <a:pt x="1437814" y="201245"/>
                  <a:pt x="1418719" y="317576"/>
                  <a:pt x="1440000" y="574675"/>
                </a:cubicBezTo>
                <a:cubicBezTo>
                  <a:pt x="1318330" y="595877"/>
                  <a:pt x="1082081" y="559858"/>
                  <a:pt x="945600" y="574675"/>
                </a:cubicBezTo>
                <a:cubicBezTo>
                  <a:pt x="809119" y="589492"/>
                  <a:pt x="626588" y="559181"/>
                  <a:pt x="436800" y="574675"/>
                </a:cubicBezTo>
                <a:cubicBezTo>
                  <a:pt x="247012" y="590169"/>
                  <a:pt x="169642" y="562167"/>
                  <a:pt x="0" y="574675"/>
                </a:cubicBezTo>
                <a:cubicBezTo>
                  <a:pt x="-1397" y="299207"/>
                  <a:pt x="27132" y="195355"/>
                  <a:pt x="0" y="0"/>
                </a:cubicBezTo>
                <a:close/>
              </a:path>
            </a:pathLst>
          </a:custGeom>
          <a:solidFill>
            <a:srgbClr val="F9E383"/>
          </a:solidFill>
          <a:ln w="38100" cap="flat" cmpd="sng" algn="ctr">
            <a:solidFill>
              <a:srgbClr val="FFFFFF"/>
            </a:solidFill>
            <a:prstDash val="solid"/>
            <a:headEnd/>
            <a:tailEnd/>
            <a:extLst>
              <a:ext uri="{C807C97D-BFC1-408E-A445-0C87EB9F89A2}">
                <ask:lineSketchStyleProps xmlns:ask="http://schemas.microsoft.com/office/drawing/2018/sketchyshapes" sd="4099433410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200" b="0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Comic Sans MS" panose="030F0702030302020204" pitchFamily="66" charset="0"/>
              </a:rPr>
              <a:t>Договор</a:t>
            </a:r>
          </a:p>
        </p:txBody>
      </p:sp>
      <p:sp>
        <p:nvSpPr>
          <p:cNvPr id="10" name="Прямоугольник 19">
            <a:extLst>
              <a:ext uri="{FF2B5EF4-FFF2-40B4-BE49-F238E27FC236}">
                <a16:creationId xmlns:a16="http://schemas.microsoft.com/office/drawing/2014/main" id="{A2239847-18C1-F22E-223E-B7758DB2F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0244" y="4655317"/>
            <a:ext cx="1440000" cy="574675"/>
          </a:xfrm>
          <a:custGeom>
            <a:avLst/>
            <a:gdLst>
              <a:gd name="connsiteX0" fmla="*/ 0 w 1440000"/>
              <a:gd name="connsiteY0" fmla="*/ 0 h 574675"/>
              <a:gd name="connsiteX1" fmla="*/ 451200 w 1440000"/>
              <a:gd name="connsiteY1" fmla="*/ 0 h 574675"/>
              <a:gd name="connsiteX2" fmla="*/ 902400 w 1440000"/>
              <a:gd name="connsiteY2" fmla="*/ 0 h 574675"/>
              <a:gd name="connsiteX3" fmla="*/ 1440000 w 1440000"/>
              <a:gd name="connsiteY3" fmla="*/ 0 h 574675"/>
              <a:gd name="connsiteX4" fmla="*/ 1440000 w 1440000"/>
              <a:gd name="connsiteY4" fmla="*/ 574675 h 574675"/>
              <a:gd name="connsiteX5" fmla="*/ 945600 w 1440000"/>
              <a:gd name="connsiteY5" fmla="*/ 574675 h 574675"/>
              <a:gd name="connsiteX6" fmla="*/ 494400 w 1440000"/>
              <a:gd name="connsiteY6" fmla="*/ 574675 h 574675"/>
              <a:gd name="connsiteX7" fmla="*/ 0 w 1440000"/>
              <a:gd name="connsiteY7" fmla="*/ 574675 h 574675"/>
              <a:gd name="connsiteX8" fmla="*/ 0 w 1440000"/>
              <a:gd name="connsiteY8" fmla="*/ 0 h 57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0000" h="574675" fill="none" extrusionOk="0">
                <a:moveTo>
                  <a:pt x="0" y="0"/>
                </a:moveTo>
                <a:cubicBezTo>
                  <a:pt x="164712" y="10879"/>
                  <a:pt x="358156" y="-4164"/>
                  <a:pt x="451200" y="0"/>
                </a:cubicBezTo>
                <a:cubicBezTo>
                  <a:pt x="544244" y="4164"/>
                  <a:pt x="803635" y="12501"/>
                  <a:pt x="902400" y="0"/>
                </a:cubicBezTo>
                <a:cubicBezTo>
                  <a:pt x="1001165" y="-12501"/>
                  <a:pt x="1199827" y="17842"/>
                  <a:pt x="1440000" y="0"/>
                </a:cubicBezTo>
                <a:cubicBezTo>
                  <a:pt x="1448572" y="149220"/>
                  <a:pt x="1439202" y="451932"/>
                  <a:pt x="1440000" y="574675"/>
                </a:cubicBezTo>
                <a:cubicBezTo>
                  <a:pt x="1287863" y="557905"/>
                  <a:pt x="1151113" y="585130"/>
                  <a:pt x="945600" y="574675"/>
                </a:cubicBezTo>
                <a:cubicBezTo>
                  <a:pt x="740087" y="564220"/>
                  <a:pt x="616760" y="583449"/>
                  <a:pt x="494400" y="574675"/>
                </a:cubicBezTo>
                <a:cubicBezTo>
                  <a:pt x="372040" y="565901"/>
                  <a:pt x="108369" y="591696"/>
                  <a:pt x="0" y="574675"/>
                </a:cubicBezTo>
                <a:cubicBezTo>
                  <a:pt x="-14574" y="449919"/>
                  <a:pt x="-8135" y="148113"/>
                  <a:pt x="0" y="0"/>
                </a:cubicBezTo>
                <a:close/>
              </a:path>
              <a:path w="1440000" h="574675" stroke="0" extrusionOk="0">
                <a:moveTo>
                  <a:pt x="0" y="0"/>
                </a:moveTo>
                <a:cubicBezTo>
                  <a:pt x="223087" y="19733"/>
                  <a:pt x="313771" y="7305"/>
                  <a:pt x="508800" y="0"/>
                </a:cubicBezTo>
                <a:cubicBezTo>
                  <a:pt x="703829" y="-7305"/>
                  <a:pt x="803210" y="-11245"/>
                  <a:pt x="945600" y="0"/>
                </a:cubicBezTo>
                <a:cubicBezTo>
                  <a:pt x="1087990" y="11245"/>
                  <a:pt x="1245383" y="23204"/>
                  <a:pt x="1440000" y="0"/>
                </a:cubicBezTo>
                <a:cubicBezTo>
                  <a:pt x="1439806" y="135487"/>
                  <a:pt x="1417285" y="295618"/>
                  <a:pt x="1440000" y="574675"/>
                </a:cubicBezTo>
                <a:cubicBezTo>
                  <a:pt x="1221122" y="561372"/>
                  <a:pt x="1206253" y="576928"/>
                  <a:pt x="974400" y="574675"/>
                </a:cubicBezTo>
                <a:cubicBezTo>
                  <a:pt x="742547" y="572422"/>
                  <a:pt x="734874" y="595573"/>
                  <a:pt x="537600" y="574675"/>
                </a:cubicBezTo>
                <a:cubicBezTo>
                  <a:pt x="340326" y="553777"/>
                  <a:pt x="157839" y="557841"/>
                  <a:pt x="0" y="574675"/>
                </a:cubicBezTo>
                <a:cubicBezTo>
                  <a:pt x="-17864" y="451601"/>
                  <a:pt x="1181" y="191305"/>
                  <a:pt x="0" y="0"/>
                </a:cubicBezTo>
                <a:close/>
              </a:path>
            </a:pathLst>
          </a:custGeom>
          <a:solidFill>
            <a:srgbClr val="F9E383"/>
          </a:solidFill>
          <a:ln w="38100" cap="flat" cmpd="sng" algn="ctr">
            <a:solidFill>
              <a:srgbClr val="FFFFFF"/>
            </a:solidFill>
            <a:prstDash val="solid"/>
            <a:headEnd/>
            <a:tailEnd/>
            <a:extLst>
              <a:ext uri="{C807C97D-BFC1-408E-A445-0C87EB9F89A2}">
                <ask:lineSketchStyleProps xmlns:ask="http://schemas.microsoft.com/office/drawing/2018/sketchyshapes" sd="224430894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200" b="0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Comic Sans MS" panose="030F0702030302020204" pitchFamily="66" charset="0"/>
              </a:rPr>
              <a:t>Заявка на оплату БДДС</a:t>
            </a:r>
          </a:p>
        </p:txBody>
      </p:sp>
      <p:cxnSp>
        <p:nvCxnSpPr>
          <p:cNvPr id="11" name="Прямая со стрелкой 47">
            <a:extLst>
              <a:ext uri="{FF2B5EF4-FFF2-40B4-BE49-F238E27FC236}">
                <a16:creationId xmlns:a16="http://schemas.microsoft.com/office/drawing/2014/main" id="{C446383A-E437-A955-4678-BF3B85513477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 bwMode="auto">
          <a:xfrm flipV="1">
            <a:off x="3487252" y="4942655"/>
            <a:ext cx="1552992" cy="350099"/>
          </a:xfrm>
          <a:prstGeom prst="curvedConnector3">
            <a:avLst>
              <a:gd name="adj1" fmla="val 50000"/>
            </a:avLst>
          </a:prstGeom>
          <a:noFill/>
          <a:ln w="15875" cap="flat" cmpd="sng" algn="ctr">
            <a:solidFill>
              <a:srgbClr val="000000"/>
            </a:solidFill>
            <a:prstDash val="solid"/>
            <a:miter lim="800000"/>
            <a:tailEnd type="arrow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01446B0-01BE-5402-822D-378D753863B4}"/>
              </a:ext>
            </a:extLst>
          </p:cNvPr>
          <p:cNvSpPr txBox="1"/>
          <p:nvPr/>
        </p:nvSpPr>
        <p:spPr>
          <a:xfrm>
            <a:off x="1943900" y="4502635"/>
            <a:ext cx="24336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1100" b="0" dirty="0">
                <a:solidFill>
                  <a:srgbClr val="000000">
                    <a:lumMod val="75000"/>
                    <a:lumOff val="25000"/>
                  </a:srgbClr>
                </a:solidFill>
                <a:latin typeface="Comic Sans MS" panose="030F0702030302020204" pitchFamily="66" charset="0"/>
              </a:rPr>
              <a:t>Вариант использования графика:</a:t>
            </a:r>
            <a:br>
              <a:rPr lang="ru-RU" sz="1100" b="0" dirty="0">
                <a:solidFill>
                  <a:srgbClr val="000000">
                    <a:lumMod val="75000"/>
                    <a:lumOff val="25000"/>
                  </a:srgbClr>
                </a:solidFill>
                <a:latin typeface="Comic Sans MS" panose="030F0702030302020204" pitchFamily="66" charset="0"/>
              </a:rPr>
            </a:br>
            <a:r>
              <a:rPr lang="ru-RU" sz="1100" b="0" dirty="0">
                <a:solidFill>
                  <a:srgbClr val="000000">
                    <a:lumMod val="75000"/>
                    <a:lumOff val="25000"/>
                  </a:srgbClr>
                </a:solidFill>
                <a:latin typeface="Comic Sans MS" panose="030F0702030302020204" pitchFamily="66" charset="0"/>
              </a:rPr>
              <a:t> Резервирование</a:t>
            </a:r>
          </a:p>
        </p:txBody>
      </p:sp>
      <p:sp>
        <p:nvSpPr>
          <p:cNvPr id="26" name="Прямоугольник 19">
            <a:extLst>
              <a:ext uri="{FF2B5EF4-FFF2-40B4-BE49-F238E27FC236}">
                <a16:creationId xmlns:a16="http://schemas.microsoft.com/office/drawing/2014/main" id="{D1F2F733-3D4A-3D76-B32F-7BDB47B81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0244" y="5419310"/>
            <a:ext cx="1440000" cy="574675"/>
          </a:xfrm>
          <a:custGeom>
            <a:avLst/>
            <a:gdLst>
              <a:gd name="connsiteX0" fmla="*/ 0 w 1440000"/>
              <a:gd name="connsiteY0" fmla="*/ 0 h 574675"/>
              <a:gd name="connsiteX1" fmla="*/ 451200 w 1440000"/>
              <a:gd name="connsiteY1" fmla="*/ 0 h 574675"/>
              <a:gd name="connsiteX2" fmla="*/ 902400 w 1440000"/>
              <a:gd name="connsiteY2" fmla="*/ 0 h 574675"/>
              <a:gd name="connsiteX3" fmla="*/ 1440000 w 1440000"/>
              <a:gd name="connsiteY3" fmla="*/ 0 h 574675"/>
              <a:gd name="connsiteX4" fmla="*/ 1440000 w 1440000"/>
              <a:gd name="connsiteY4" fmla="*/ 574675 h 574675"/>
              <a:gd name="connsiteX5" fmla="*/ 945600 w 1440000"/>
              <a:gd name="connsiteY5" fmla="*/ 574675 h 574675"/>
              <a:gd name="connsiteX6" fmla="*/ 494400 w 1440000"/>
              <a:gd name="connsiteY6" fmla="*/ 574675 h 574675"/>
              <a:gd name="connsiteX7" fmla="*/ 0 w 1440000"/>
              <a:gd name="connsiteY7" fmla="*/ 574675 h 574675"/>
              <a:gd name="connsiteX8" fmla="*/ 0 w 1440000"/>
              <a:gd name="connsiteY8" fmla="*/ 0 h 57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0000" h="574675" fill="none" extrusionOk="0">
                <a:moveTo>
                  <a:pt x="0" y="0"/>
                </a:moveTo>
                <a:cubicBezTo>
                  <a:pt x="164712" y="10879"/>
                  <a:pt x="358156" y="-4164"/>
                  <a:pt x="451200" y="0"/>
                </a:cubicBezTo>
                <a:cubicBezTo>
                  <a:pt x="544244" y="4164"/>
                  <a:pt x="803635" y="12501"/>
                  <a:pt x="902400" y="0"/>
                </a:cubicBezTo>
                <a:cubicBezTo>
                  <a:pt x="1001165" y="-12501"/>
                  <a:pt x="1199827" y="17842"/>
                  <a:pt x="1440000" y="0"/>
                </a:cubicBezTo>
                <a:cubicBezTo>
                  <a:pt x="1448572" y="149220"/>
                  <a:pt x="1439202" y="451932"/>
                  <a:pt x="1440000" y="574675"/>
                </a:cubicBezTo>
                <a:cubicBezTo>
                  <a:pt x="1287863" y="557905"/>
                  <a:pt x="1151113" y="585130"/>
                  <a:pt x="945600" y="574675"/>
                </a:cubicBezTo>
                <a:cubicBezTo>
                  <a:pt x="740087" y="564220"/>
                  <a:pt x="616760" y="583449"/>
                  <a:pt x="494400" y="574675"/>
                </a:cubicBezTo>
                <a:cubicBezTo>
                  <a:pt x="372040" y="565901"/>
                  <a:pt x="108369" y="591696"/>
                  <a:pt x="0" y="574675"/>
                </a:cubicBezTo>
                <a:cubicBezTo>
                  <a:pt x="-14574" y="449919"/>
                  <a:pt x="-8135" y="148113"/>
                  <a:pt x="0" y="0"/>
                </a:cubicBezTo>
                <a:close/>
              </a:path>
              <a:path w="1440000" h="574675" stroke="0" extrusionOk="0">
                <a:moveTo>
                  <a:pt x="0" y="0"/>
                </a:moveTo>
                <a:cubicBezTo>
                  <a:pt x="223087" y="19733"/>
                  <a:pt x="313771" y="7305"/>
                  <a:pt x="508800" y="0"/>
                </a:cubicBezTo>
                <a:cubicBezTo>
                  <a:pt x="703829" y="-7305"/>
                  <a:pt x="803210" y="-11245"/>
                  <a:pt x="945600" y="0"/>
                </a:cubicBezTo>
                <a:cubicBezTo>
                  <a:pt x="1087990" y="11245"/>
                  <a:pt x="1245383" y="23204"/>
                  <a:pt x="1440000" y="0"/>
                </a:cubicBezTo>
                <a:cubicBezTo>
                  <a:pt x="1439806" y="135487"/>
                  <a:pt x="1417285" y="295618"/>
                  <a:pt x="1440000" y="574675"/>
                </a:cubicBezTo>
                <a:cubicBezTo>
                  <a:pt x="1221122" y="561372"/>
                  <a:pt x="1206253" y="576928"/>
                  <a:pt x="974400" y="574675"/>
                </a:cubicBezTo>
                <a:cubicBezTo>
                  <a:pt x="742547" y="572422"/>
                  <a:pt x="734874" y="595573"/>
                  <a:pt x="537600" y="574675"/>
                </a:cubicBezTo>
                <a:cubicBezTo>
                  <a:pt x="340326" y="553777"/>
                  <a:pt x="157839" y="557841"/>
                  <a:pt x="0" y="574675"/>
                </a:cubicBezTo>
                <a:cubicBezTo>
                  <a:pt x="-17864" y="451601"/>
                  <a:pt x="1181" y="191305"/>
                  <a:pt x="0" y="0"/>
                </a:cubicBezTo>
                <a:close/>
              </a:path>
            </a:pathLst>
          </a:custGeom>
          <a:solidFill>
            <a:srgbClr val="F9E383"/>
          </a:solidFill>
          <a:ln w="38100" cap="flat" cmpd="sng" algn="ctr">
            <a:solidFill>
              <a:srgbClr val="FFFFFF"/>
            </a:solidFill>
            <a:prstDash val="solid"/>
            <a:headEnd/>
            <a:tailEnd/>
            <a:extLst>
              <a:ext uri="{C807C97D-BFC1-408E-A445-0C87EB9F89A2}">
                <ask:lineSketchStyleProps xmlns:ask="http://schemas.microsoft.com/office/drawing/2018/sketchyshapes" sd="224430894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200" b="0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Comic Sans MS" panose="030F0702030302020204" pitchFamily="66" charset="0"/>
              </a:rPr>
              <a:t>Заказ поставщику</a:t>
            </a:r>
          </a:p>
        </p:txBody>
      </p:sp>
      <p:cxnSp>
        <p:nvCxnSpPr>
          <p:cNvPr id="27" name="Прямая со стрелкой 47">
            <a:extLst>
              <a:ext uri="{FF2B5EF4-FFF2-40B4-BE49-F238E27FC236}">
                <a16:creationId xmlns:a16="http://schemas.microsoft.com/office/drawing/2014/main" id="{9F8883E1-E018-BE57-09FF-424EA82246AD}"/>
              </a:ext>
            </a:extLst>
          </p:cNvPr>
          <p:cNvCxnSpPr>
            <a:cxnSpLocks/>
            <a:stCxn id="9" idx="3"/>
            <a:endCxn id="26" idx="1"/>
          </p:cNvCxnSpPr>
          <p:nvPr/>
        </p:nvCxnSpPr>
        <p:spPr bwMode="auto">
          <a:xfrm>
            <a:off x="3487252" y="5292754"/>
            <a:ext cx="1552992" cy="413894"/>
          </a:xfrm>
          <a:prstGeom prst="curvedConnector3">
            <a:avLst>
              <a:gd name="adj1" fmla="val 50000"/>
            </a:avLst>
          </a:prstGeom>
          <a:noFill/>
          <a:ln w="15875" cap="flat" cmpd="sng" algn="ctr">
            <a:solidFill>
              <a:srgbClr val="000000"/>
            </a:solidFill>
            <a:prstDash val="solid"/>
            <a:miter lim="800000"/>
            <a:tailEnd type="arrow"/>
          </a:ln>
          <a:effectLst/>
        </p:spPr>
      </p:cxn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41E08AAC-B4D7-5B90-34FF-841501777CAC}"/>
              </a:ext>
            </a:extLst>
          </p:cNvPr>
          <p:cNvGrpSpPr/>
          <p:nvPr/>
        </p:nvGrpSpPr>
        <p:grpSpPr>
          <a:xfrm>
            <a:off x="6616370" y="4809832"/>
            <a:ext cx="71640" cy="295560"/>
            <a:chOff x="8716852" y="1582717"/>
            <a:chExt cx="71640" cy="29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8" name="Рукописный ввод 17">
                  <a:extLst>
                    <a:ext uri="{FF2B5EF4-FFF2-40B4-BE49-F238E27FC236}">
                      <a16:creationId xmlns:a16="http://schemas.microsoft.com/office/drawing/2014/main" id="{D2110FB3-D0CE-8791-E68E-26C8708875FA}"/>
                    </a:ext>
                  </a:extLst>
                </p14:cNvPr>
                <p14:cNvContentPartPr/>
                <p14:nvPr/>
              </p14:nvContentPartPr>
              <p14:xfrm>
                <a:off x="8716852" y="1582717"/>
                <a:ext cx="71640" cy="176040"/>
              </p14:xfrm>
            </p:contentPart>
          </mc:Choice>
          <mc:Fallback xmlns="">
            <p:pic>
              <p:nvPicPr>
                <p:cNvPr id="44" name="Рукописный ввод 43">
                  <a:extLst>
                    <a:ext uri="{FF2B5EF4-FFF2-40B4-BE49-F238E27FC236}">
                      <a16:creationId xmlns:a16="http://schemas.microsoft.com/office/drawing/2014/main" id="{D2110FB3-D0CE-8791-E68E-26C8708875F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707852" y="1573717"/>
                  <a:ext cx="892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9" name="Рукописный ввод 18">
                  <a:extLst>
                    <a:ext uri="{FF2B5EF4-FFF2-40B4-BE49-F238E27FC236}">
                      <a16:creationId xmlns:a16="http://schemas.microsoft.com/office/drawing/2014/main" id="{27E56123-9657-F49C-6AEB-4DB4D0ADE72F}"/>
                    </a:ext>
                  </a:extLst>
                </p14:cNvPr>
                <p14:cNvContentPartPr/>
                <p14:nvPr/>
              </p14:nvContentPartPr>
              <p14:xfrm>
                <a:off x="8730172" y="1812397"/>
                <a:ext cx="57960" cy="65880"/>
              </p14:xfrm>
            </p:contentPart>
          </mc:Choice>
          <mc:Fallback xmlns="">
            <p:pic>
              <p:nvPicPr>
                <p:cNvPr id="45" name="Рукописный ввод 44">
                  <a:extLst>
                    <a:ext uri="{FF2B5EF4-FFF2-40B4-BE49-F238E27FC236}">
                      <a16:creationId xmlns:a16="http://schemas.microsoft.com/office/drawing/2014/main" id="{27E56123-9657-F49C-6AEB-4DB4D0ADE72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721172" y="1803757"/>
                  <a:ext cx="75600" cy="8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41E08AAC-B4D7-5B90-34FF-841501777CAC}"/>
              </a:ext>
            </a:extLst>
          </p:cNvPr>
          <p:cNvGrpSpPr/>
          <p:nvPr/>
        </p:nvGrpSpPr>
        <p:grpSpPr>
          <a:xfrm>
            <a:off x="6603175" y="5491863"/>
            <a:ext cx="71640" cy="295560"/>
            <a:chOff x="8716852" y="1582717"/>
            <a:chExt cx="71640" cy="29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1" name="Рукописный ввод 20">
                  <a:extLst>
                    <a:ext uri="{FF2B5EF4-FFF2-40B4-BE49-F238E27FC236}">
                      <a16:creationId xmlns:a16="http://schemas.microsoft.com/office/drawing/2014/main" id="{D2110FB3-D0CE-8791-E68E-26C8708875FA}"/>
                    </a:ext>
                  </a:extLst>
                </p14:cNvPr>
                <p14:cNvContentPartPr/>
                <p14:nvPr/>
              </p14:nvContentPartPr>
              <p14:xfrm>
                <a:off x="8716852" y="1582717"/>
                <a:ext cx="71640" cy="176040"/>
              </p14:xfrm>
            </p:contentPart>
          </mc:Choice>
          <mc:Fallback xmlns="">
            <p:pic>
              <p:nvPicPr>
                <p:cNvPr id="44" name="Рукописный ввод 43">
                  <a:extLst>
                    <a:ext uri="{FF2B5EF4-FFF2-40B4-BE49-F238E27FC236}">
                      <a16:creationId xmlns:a16="http://schemas.microsoft.com/office/drawing/2014/main" id="{D2110FB3-D0CE-8791-E68E-26C8708875F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707852" y="1573717"/>
                  <a:ext cx="892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2" name="Рукописный ввод 21">
                  <a:extLst>
                    <a:ext uri="{FF2B5EF4-FFF2-40B4-BE49-F238E27FC236}">
                      <a16:creationId xmlns:a16="http://schemas.microsoft.com/office/drawing/2014/main" id="{27E56123-9657-F49C-6AEB-4DB4D0ADE72F}"/>
                    </a:ext>
                  </a:extLst>
                </p14:cNvPr>
                <p14:cNvContentPartPr/>
                <p14:nvPr/>
              </p14:nvContentPartPr>
              <p14:xfrm>
                <a:off x="8730172" y="1812397"/>
                <a:ext cx="57960" cy="65880"/>
              </p14:xfrm>
            </p:contentPart>
          </mc:Choice>
          <mc:Fallback xmlns="">
            <p:pic>
              <p:nvPicPr>
                <p:cNvPr id="45" name="Рукописный ввод 44">
                  <a:extLst>
                    <a:ext uri="{FF2B5EF4-FFF2-40B4-BE49-F238E27FC236}">
                      <a16:creationId xmlns:a16="http://schemas.microsoft.com/office/drawing/2014/main" id="{27E56123-9657-F49C-6AEB-4DB4D0ADE72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721172" y="1803757"/>
                  <a:ext cx="75600" cy="835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D01446B0-01BE-5402-822D-378D753863B4}"/>
              </a:ext>
            </a:extLst>
          </p:cNvPr>
          <p:cNvSpPr txBox="1"/>
          <p:nvPr/>
        </p:nvSpPr>
        <p:spPr>
          <a:xfrm>
            <a:off x="6824135" y="5539039"/>
            <a:ext cx="23776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100" b="0" dirty="0">
                <a:solidFill>
                  <a:srgbClr val="000000">
                    <a:lumMod val="75000"/>
                    <a:lumOff val="25000"/>
                  </a:srgbClr>
                </a:solidFill>
                <a:latin typeface="Comic Sans MS" panose="030F0702030302020204" pitchFamily="66" charset="0"/>
              </a:rPr>
              <a:t>Контроль резервов </a:t>
            </a:r>
            <a:r>
              <a:rPr lang="ru-RU" altLang="ru-RU" sz="1100" b="0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Comic Sans MS" panose="030F0702030302020204" pitchFamily="66" charset="0"/>
              </a:rPr>
              <a:t>БДДС и БДР</a:t>
            </a:r>
          </a:p>
          <a:p>
            <a:pPr>
              <a:defRPr/>
            </a:pPr>
            <a:endParaRPr lang="ru-RU" sz="1100" b="0" dirty="0">
              <a:solidFill>
                <a:srgbClr val="000000">
                  <a:lumMod val="75000"/>
                  <a:lumOff val="25000"/>
                </a:srgbClr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01446B0-01BE-5402-822D-378D753863B4}"/>
              </a:ext>
            </a:extLst>
          </p:cNvPr>
          <p:cNvSpPr txBox="1"/>
          <p:nvPr/>
        </p:nvSpPr>
        <p:spPr>
          <a:xfrm>
            <a:off x="6824135" y="4843782"/>
            <a:ext cx="23776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100" b="0" dirty="0">
                <a:solidFill>
                  <a:srgbClr val="000000">
                    <a:lumMod val="75000"/>
                    <a:lumOff val="25000"/>
                  </a:srgbClr>
                </a:solidFill>
                <a:latin typeface="Comic Sans MS" panose="030F0702030302020204" pitchFamily="66" charset="0"/>
              </a:rPr>
              <a:t>Контроль резервов </a:t>
            </a:r>
            <a:r>
              <a:rPr lang="ru-RU" altLang="ru-RU" sz="1100" b="0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Comic Sans MS" panose="030F0702030302020204" pitchFamily="66" charset="0"/>
              </a:rPr>
              <a:t>БДДС</a:t>
            </a:r>
            <a:endParaRPr lang="ru-RU" sz="1100" b="0" dirty="0">
              <a:solidFill>
                <a:srgbClr val="000000">
                  <a:lumMod val="75000"/>
                  <a:lumOff val="25000"/>
                </a:srgb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3142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1972">
        <p15:prstTrans prst="pageCurlDouble"/>
      </p:transition>
    </mc:Choice>
    <mc:Fallback xmlns="">
      <p:transition spd="slow" advTm="2197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707F0A4-BA1C-90C4-D3D9-4407B845F38B}"/>
              </a:ext>
            </a:extLst>
          </p:cNvPr>
          <p:cNvSpPr txBox="1">
            <a:spLocks/>
          </p:cNvSpPr>
          <p:nvPr/>
        </p:nvSpPr>
        <p:spPr>
          <a:xfrm>
            <a:off x="3084357" y="143743"/>
            <a:ext cx="5328592" cy="623292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altLang="ru-RU" sz="2000" dirty="0">
                <a:cs typeface="Arial" panose="020B0604020202020204" pitchFamily="34" charset="0"/>
              </a:rPr>
              <a:t>Максимально простой и эффективный вариант лимитирования обязательств по договору 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F827A429-05B3-5625-ED2A-686D9D7144AA}"/>
              </a:ext>
            </a:extLst>
          </p:cNvPr>
          <p:cNvSpPr/>
          <p:nvPr/>
        </p:nvSpPr>
        <p:spPr>
          <a:xfrm>
            <a:off x="3084356" y="87050"/>
            <a:ext cx="5328592" cy="5669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DB1346D1-6374-0AB6-7149-0618C2FEA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914" y="39441"/>
            <a:ext cx="159058" cy="15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1F228CBD-1CD3-B1ED-7CEA-DA65EDC0124F}"/>
              </a:ext>
            </a:extLst>
          </p:cNvPr>
          <p:cNvGrpSpPr/>
          <p:nvPr/>
        </p:nvGrpSpPr>
        <p:grpSpPr>
          <a:xfrm>
            <a:off x="1444436" y="1511895"/>
            <a:ext cx="8420263" cy="3591698"/>
            <a:chOff x="936501" y="1511895"/>
            <a:chExt cx="8420263" cy="3591698"/>
          </a:xfrm>
        </p:grpSpPr>
        <p:sp>
          <p:nvSpPr>
            <p:cNvPr id="2" name="Chevron 65">
              <a:extLst>
                <a:ext uri="{FF2B5EF4-FFF2-40B4-BE49-F238E27FC236}">
                  <a16:creationId xmlns:a16="http://schemas.microsoft.com/office/drawing/2014/main" id="{8DA8734A-37C9-E1D4-0CB9-ED54E2EC97B1}"/>
                </a:ext>
              </a:extLst>
            </p:cNvPr>
            <p:cNvSpPr/>
            <p:nvPr/>
          </p:nvSpPr>
          <p:spPr>
            <a:xfrm>
              <a:off x="5036285" y="1511895"/>
              <a:ext cx="2129499" cy="490611"/>
            </a:xfrm>
            <a:prstGeom prst="chevron">
              <a:avLst>
                <a:gd name="adj" fmla="val 31973"/>
              </a:avLst>
            </a:prstGeom>
            <a:solidFill>
              <a:srgbClr val="FFD653"/>
            </a:solidFill>
            <a:ln w="25400" cap="flat" cmpd="sng" algn="ctr">
              <a:noFill/>
              <a:prstDash val="solid"/>
            </a:ln>
            <a:effectLst/>
          </p:spPr>
          <p:txBody>
            <a:bodyPr lIns="72019" tIns="72019" rIns="72019" bIns="72019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defRPr/>
              </a:pPr>
              <a:r>
                <a:rPr lang="ru-RU" sz="1800" b="0" kern="0" dirty="0">
                  <a:solidFill>
                    <a:srgbClr val="808080">
                      <a:lumMod val="7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Корректировка</a:t>
              </a:r>
            </a:p>
          </p:txBody>
        </p:sp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252A61C5-8FAD-403A-11CC-D738B0320726}"/>
                </a:ext>
              </a:extLst>
            </p:cNvPr>
            <p:cNvGrpSpPr/>
            <p:nvPr/>
          </p:nvGrpSpPr>
          <p:grpSpPr>
            <a:xfrm>
              <a:off x="5102646" y="2230879"/>
              <a:ext cx="2060433" cy="2871617"/>
              <a:chOff x="4470246" y="2876277"/>
              <a:chExt cx="2060433" cy="3122880"/>
            </a:xfrm>
          </p:grpSpPr>
          <p:sp>
            <p:nvSpPr>
              <p:cNvPr id="8" name="Rectangle 13">
                <a:extLst>
                  <a:ext uri="{FF2B5EF4-FFF2-40B4-BE49-F238E27FC236}">
                    <a16:creationId xmlns:a16="http://schemas.microsoft.com/office/drawing/2014/main" id="{10C8DCE6-262B-8DAD-B118-E6FB0DE146C4}"/>
                  </a:ext>
                </a:extLst>
              </p:cNvPr>
              <p:cNvSpPr/>
              <p:nvPr/>
            </p:nvSpPr>
            <p:spPr>
              <a:xfrm>
                <a:off x="4513411" y="2876277"/>
                <a:ext cx="1991743" cy="3122880"/>
              </a:xfrm>
              <a:prstGeom prst="rect">
                <a:avLst/>
              </a:prstGeom>
              <a:solidFill>
                <a:srgbClr val="FFFFFF">
                  <a:lumMod val="95000"/>
                  <a:alpha val="70000"/>
                </a:srgbClr>
              </a:solidFill>
              <a:ln w="19050" cap="flat" cmpd="sng" algn="ctr">
                <a:solidFill>
                  <a:srgbClr val="FFCC00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marL="0" lvl="2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400" kern="0" dirty="0">
                  <a:solidFill>
                    <a:srgbClr val="FFFFFF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12" name="Rectangle 120">
                <a:extLst>
                  <a:ext uri="{FF2B5EF4-FFF2-40B4-BE49-F238E27FC236}">
                    <a16:creationId xmlns:a16="http://schemas.microsoft.com/office/drawing/2014/main" id="{738D9884-C4C3-A667-2ED6-A56B8D9D702A}"/>
                  </a:ext>
                </a:extLst>
              </p:cNvPr>
              <p:cNvSpPr/>
              <p:nvPr/>
            </p:nvSpPr>
            <p:spPr>
              <a:xfrm>
                <a:off x="4470246" y="2996958"/>
                <a:ext cx="2060433" cy="267095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>
                <a:spAutoFit/>
              </a:bodyPr>
              <a:lstStyle/>
              <a:p>
                <a:pPr marL="263525" lvl="1" indent="-263525" eaLnBrk="1" fontAlgn="auto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C00000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ru-RU" sz="1400" b="0" kern="0" dirty="0">
                    <a:solidFill>
                      <a:srgbClr val="808080">
                        <a:lumMod val="75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Корректировка бюджетом</a:t>
                </a:r>
              </a:p>
              <a:p>
                <a:pPr marL="263525" lvl="1" indent="-263525" eaLnBrk="1" fontAlgn="auto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C00000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ru-RU" sz="1400" b="0" kern="0" dirty="0">
                    <a:solidFill>
                      <a:srgbClr val="808080">
                        <a:lumMod val="75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Корректировка операционным планом</a:t>
                </a:r>
              </a:p>
              <a:p>
                <a:pPr marL="263525" lvl="1" indent="-263525" eaLnBrk="1" fontAlgn="auto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C00000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ru-RU" sz="1400" b="0" kern="0" dirty="0">
                    <a:solidFill>
                      <a:srgbClr val="808080">
                        <a:lumMod val="75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Корректировка специальным документом</a:t>
                </a:r>
              </a:p>
              <a:p>
                <a:pPr marL="263525" lvl="1" indent="-263525" eaLnBrk="1" fontAlgn="auto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C00000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ru-RU" sz="1400" b="0" kern="0" dirty="0">
                    <a:solidFill>
                      <a:srgbClr val="808080">
                        <a:lumMod val="75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Корректировка заявкой на корректировку</a:t>
                </a:r>
                <a:endParaRPr lang="ru-RU" sz="1400" b="0" kern="0" dirty="0">
                  <a:solidFill>
                    <a:srgbClr val="808080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4" name="Chevron 65">
              <a:extLst>
                <a:ext uri="{FF2B5EF4-FFF2-40B4-BE49-F238E27FC236}">
                  <a16:creationId xmlns:a16="http://schemas.microsoft.com/office/drawing/2014/main" id="{708C9AD0-48E1-9E89-EDDC-300B56D6E8DC}"/>
                </a:ext>
              </a:extLst>
            </p:cNvPr>
            <p:cNvSpPr/>
            <p:nvPr/>
          </p:nvSpPr>
          <p:spPr>
            <a:xfrm>
              <a:off x="2881012" y="1511895"/>
              <a:ext cx="2137275" cy="498574"/>
            </a:xfrm>
            <a:prstGeom prst="chevron">
              <a:avLst>
                <a:gd name="adj" fmla="val 31973"/>
              </a:avLst>
            </a:prstGeom>
            <a:solidFill>
              <a:srgbClr val="FFD653"/>
            </a:solidFill>
            <a:ln w="25400" cap="flat" cmpd="sng" algn="ctr">
              <a:noFill/>
              <a:prstDash val="solid"/>
            </a:ln>
            <a:effectLst/>
          </p:spPr>
          <p:txBody>
            <a:bodyPr lIns="72019" tIns="72019" rIns="72019" bIns="72019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600"/>
                </a:spcAft>
                <a:buClr>
                  <a:srgbClr val="C00000"/>
                </a:buClr>
                <a:defRPr/>
              </a:pPr>
              <a:r>
                <a:rPr lang="ru-RU" sz="1800" b="0" kern="0" dirty="0">
                  <a:solidFill>
                    <a:srgbClr val="808080">
                      <a:lumMod val="7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Установка</a:t>
              </a:r>
            </a:p>
          </p:txBody>
        </p:sp>
        <p:grpSp>
          <p:nvGrpSpPr>
            <p:cNvPr id="15" name="Группа 14">
              <a:extLst>
                <a:ext uri="{FF2B5EF4-FFF2-40B4-BE49-F238E27FC236}">
                  <a16:creationId xmlns:a16="http://schemas.microsoft.com/office/drawing/2014/main" id="{E01F6EE4-73F4-4A8D-C6B3-EBDF2216B488}"/>
                </a:ext>
              </a:extLst>
            </p:cNvPr>
            <p:cNvGrpSpPr/>
            <p:nvPr/>
          </p:nvGrpSpPr>
          <p:grpSpPr>
            <a:xfrm>
              <a:off x="3020061" y="2231975"/>
              <a:ext cx="1991748" cy="2870521"/>
              <a:chOff x="2305373" y="2876278"/>
              <a:chExt cx="1991748" cy="2870521"/>
            </a:xfrm>
          </p:grpSpPr>
          <p:sp>
            <p:nvSpPr>
              <p:cNvPr id="16" name="Rectangle 12">
                <a:extLst>
                  <a:ext uri="{FF2B5EF4-FFF2-40B4-BE49-F238E27FC236}">
                    <a16:creationId xmlns:a16="http://schemas.microsoft.com/office/drawing/2014/main" id="{BB490624-0A9D-1450-C116-D097C5883A0B}"/>
                  </a:ext>
                </a:extLst>
              </p:cNvPr>
              <p:cNvSpPr/>
              <p:nvPr/>
            </p:nvSpPr>
            <p:spPr>
              <a:xfrm>
                <a:off x="2305639" y="2876278"/>
                <a:ext cx="1923543" cy="2870521"/>
              </a:xfrm>
              <a:prstGeom prst="rect">
                <a:avLst/>
              </a:prstGeom>
              <a:solidFill>
                <a:srgbClr val="FFFFFF">
                  <a:lumMod val="95000"/>
                  <a:alpha val="70000"/>
                </a:srgbClr>
              </a:solidFill>
              <a:ln w="19050" cap="flat" cmpd="sng" algn="ctr">
                <a:solidFill>
                  <a:srgbClr val="FFCC00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marL="0" lvl="2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400" kern="0" dirty="0">
                  <a:solidFill>
                    <a:srgbClr val="FFFFFF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17" name="Rectangle 122">
                <a:extLst>
                  <a:ext uri="{FF2B5EF4-FFF2-40B4-BE49-F238E27FC236}">
                    <a16:creationId xmlns:a16="http://schemas.microsoft.com/office/drawing/2014/main" id="{01C04B13-F83C-D49A-476F-060F9A5693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5373" y="2920713"/>
                <a:ext cx="1991748" cy="22775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263525" lvl="1" indent="-263525" eaLnBrk="1" fontAlgn="auto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C00000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ru-RU" altLang="ru-RU" sz="1400" b="0" kern="0" dirty="0">
                    <a:solidFill>
                      <a:srgbClr val="808080">
                        <a:lumMod val="75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Операционным планом</a:t>
                </a:r>
              </a:p>
              <a:p>
                <a:pPr marL="263525" lvl="1" indent="-263525" eaLnBrk="1" fontAlgn="auto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C00000"/>
                  </a:buClr>
                  <a:buFont typeface="Wingdings" panose="05000000000000000000" pitchFamily="2" charset="2"/>
                  <a:buChar char="§"/>
                  <a:defRPr/>
                </a:pPr>
                <a:endParaRPr lang="ru-RU" altLang="ru-RU" sz="1400" b="0" kern="0" dirty="0">
                  <a:solidFill>
                    <a:srgbClr val="808080">
                      <a:lumMod val="7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  <a:p>
                <a:pPr marL="263525" lvl="1" indent="-263525" eaLnBrk="1" fontAlgn="auto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C00000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ru-RU" altLang="ru-RU" sz="1400" b="0" kern="0" dirty="0">
                    <a:solidFill>
                      <a:srgbClr val="808080">
                        <a:lumMod val="75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По данным бюджетирования</a:t>
                </a:r>
              </a:p>
              <a:p>
                <a:pPr marL="361950" lvl="3" indent="-180975" eaLnBrk="1" fontAlgn="auto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C00000"/>
                  </a:buClr>
                  <a:buFont typeface="Arial" panose="020B0604020202020204" pitchFamily="34" charset="0"/>
                  <a:buChar char="•"/>
                  <a:defRPr/>
                </a:pPr>
                <a:r>
                  <a:rPr lang="ru-RU" altLang="ru-RU" sz="1200" b="0" kern="0" dirty="0">
                    <a:solidFill>
                      <a:srgbClr val="808080">
                        <a:lumMod val="75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по любым сценариям</a:t>
                </a:r>
              </a:p>
              <a:p>
                <a:pPr marL="361950" lvl="3" indent="-180975" eaLnBrk="1" fontAlgn="auto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C00000"/>
                  </a:buClr>
                  <a:buFont typeface="Arial" panose="020B0604020202020204" pitchFamily="34" charset="0"/>
                  <a:buChar char="•"/>
                  <a:defRPr/>
                </a:pPr>
                <a:r>
                  <a:rPr lang="ru-RU" altLang="ru-RU" sz="1200" b="0" kern="0" dirty="0">
                    <a:solidFill>
                      <a:srgbClr val="808080">
                        <a:lumMod val="75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по неутвержденным бюджетам</a:t>
                </a:r>
              </a:p>
              <a:p>
                <a:pPr marL="361950" lvl="3" indent="-180975" eaLnBrk="1" fontAlgn="auto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C00000"/>
                  </a:buClr>
                  <a:buFont typeface="Arial" panose="020B0604020202020204" pitchFamily="34" charset="0"/>
                  <a:buChar char="•"/>
                  <a:defRPr/>
                </a:pPr>
                <a:r>
                  <a:rPr lang="ru-RU" altLang="ru-RU" sz="1200" b="0" kern="0" dirty="0">
                    <a:solidFill>
                      <a:srgbClr val="808080">
                        <a:lumMod val="75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по открытым периодам</a:t>
                </a:r>
              </a:p>
            </p:txBody>
          </p:sp>
        </p:grpSp>
        <p:sp>
          <p:nvSpPr>
            <p:cNvPr id="18" name="Chevron 67">
              <a:extLst>
                <a:ext uri="{FF2B5EF4-FFF2-40B4-BE49-F238E27FC236}">
                  <a16:creationId xmlns:a16="http://schemas.microsoft.com/office/drawing/2014/main" id="{15ADCD3B-B33D-F3EB-5ABB-B032FEE09A18}"/>
                </a:ext>
              </a:extLst>
            </p:cNvPr>
            <p:cNvSpPr/>
            <p:nvPr/>
          </p:nvSpPr>
          <p:spPr>
            <a:xfrm>
              <a:off x="7196525" y="1511895"/>
              <a:ext cx="1991652" cy="475301"/>
            </a:xfrm>
            <a:prstGeom prst="chevron">
              <a:avLst>
                <a:gd name="adj" fmla="val 31973"/>
              </a:avLst>
            </a:prstGeom>
            <a:solidFill>
              <a:srgbClr val="FFD653"/>
            </a:solidFill>
            <a:ln w="25400" cap="flat" cmpd="sng" algn="ctr">
              <a:noFill/>
              <a:prstDash val="solid"/>
            </a:ln>
            <a:effectLst/>
          </p:spPr>
          <p:txBody>
            <a:bodyPr lIns="72019" tIns="72019" rIns="72019" bIns="72019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800" b="0" kern="0" dirty="0">
                  <a:solidFill>
                    <a:srgbClr val="808080">
                      <a:lumMod val="7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Контроль</a:t>
              </a:r>
              <a:endParaRPr lang="ru-RU" sz="1800" b="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endParaRPr>
            </a:p>
          </p:txBody>
        </p:sp>
        <p:grpSp>
          <p:nvGrpSpPr>
            <p:cNvPr id="19" name="Группа 18">
              <a:extLst>
                <a:ext uri="{FF2B5EF4-FFF2-40B4-BE49-F238E27FC236}">
                  <a16:creationId xmlns:a16="http://schemas.microsoft.com/office/drawing/2014/main" id="{B0DD9DB0-6D76-7BBF-0C07-82474810F7CD}"/>
                </a:ext>
              </a:extLst>
            </p:cNvPr>
            <p:cNvGrpSpPr/>
            <p:nvPr/>
          </p:nvGrpSpPr>
          <p:grpSpPr>
            <a:xfrm>
              <a:off x="7365020" y="2230881"/>
              <a:ext cx="1991744" cy="2872712"/>
              <a:chOff x="6842147" y="2876278"/>
              <a:chExt cx="1991744" cy="3124073"/>
            </a:xfrm>
          </p:grpSpPr>
          <p:sp>
            <p:nvSpPr>
              <p:cNvPr id="20" name="Rectangle 12">
                <a:extLst>
                  <a:ext uri="{FF2B5EF4-FFF2-40B4-BE49-F238E27FC236}">
                    <a16:creationId xmlns:a16="http://schemas.microsoft.com/office/drawing/2014/main" id="{8FD4C77C-CA01-CB3D-5414-12DF2347230C}"/>
                  </a:ext>
                </a:extLst>
              </p:cNvPr>
              <p:cNvSpPr/>
              <p:nvPr/>
            </p:nvSpPr>
            <p:spPr>
              <a:xfrm>
                <a:off x="6842147" y="2876278"/>
                <a:ext cx="1983993" cy="3124073"/>
              </a:xfrm>
              <a:prstGeom prst="rect">
                <a:avLst/>
              </a:prstGeom>
              <a:solidFill>
                <a:srgbClr val="FFFFFF">
                  <a:lumMod val="95000"/>
                  <a:alpha val="70000"/>
                </a:srgbClr>
              </a:solidFill>
              <a:ln w="19050" cap="flat" cmpd="sng" algn="ctr">
                <a:solidFill>
                  <a:srgbClr val="FFCC00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marL="0" lvl="2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400" kern="0" dirty="0">
                  <a:solidFill>
                    <a:srgbClr val="FFFFFF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21" name="Rectangle 122">
                <a:extLst>
                  <a:ext uri="{FF2B5EF4-FFF2-40B4-BE49-F238E27FC236}">
                    <a16:creationId xmlns:a16="http://schemas.microsoft.com/office/drawing/2014/main" id="{09C8346C-06F6-C851-7498-A082D0F1A3BD}"/>
                  </a:ext>
                </a:extLst>
              </p:cNvPr>
              <p:cNvSpPr/>
              <p:nvPr/>
            </p:nvSpPr>
            <p:spPr>
              <a:xfrm>
                <a:off x="6842147" y="2977904"/>
                <a:ext cx="1991744" cy="300566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>
                <a:spAutoFit/>
              </a:bodyPr>
              <a:lstStyle/>
              <a:p>
                <a:pPr marL="263525" lvl="1" indent="-263525" eaLnBrk="1" fontAlgn="auto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C00000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ru-RU" sz="1400" b="0" kern="0" dirty="0">
                    <a:solidFill>
                      <a:srgbClr val="808080">
                        <a:lumMod val="75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Заявки на оплату</a:t>
                </a:r>
              </a:p>
              <a:p>
                <a:pPr marL="263525" lvl="1" indent="-263525" eaLnBrk="1" fontAlgn="auto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C00000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ru-RU" sz="1400" b="0" kern="0" dirty="0">
                    <a:solidFill>
                      <a:srgbClr val="808080">
                        <a:lumMod val="75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Заявки на расход</a:t>
                </a:r>
              </a:p>
              <a:p>
                <a:pPr marL="263525" lvl="1" indent="-263525" eaLnBrk="1" fontAlgn="auto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C00000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ru-RU" sz="1400" b="0" kern="0" dirty="0">
                    <a:solidFill>
                      <a:srgbClr val="808080">
                        <a:lumMod val="75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Заявки на обеспечение</a:t>
                </a:r>
              </a:p>
              <a:p>
                <a:pPr marL="263525" lvl="1" indent="-263525" eaLnBrk="1" fontAlgn="auto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C00000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ru-RU" sz="1400" b="0" kern="0" dirty="0">
                    <a:solidFill>
                      <a:srgbClr val="808080">
                        <a:lumMod val="75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Строки плана закупок</a:t>
                </a:r>
              </a:p>
              <a:p>
                <a:pPr marL="263525" lvl="1" indent="-263525" eaLnBrk="1" fontAlgn="auto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C00000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ru-RU" sz="1400" b="0" kern="0" dirty="0">
                    <a:solidFill>
                      <a:srgbClr val="808080">
                        <a:lumMod val="75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Лоты</a:t>
                </a:r>
              </a:p>
              <a:p>
                <a:pPr marL="263525" lvl="1" indent="-263525" eaLnBrk="1" fontAlgn="auto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C00000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ru-RU" sz="1400" b="0" kern="0" dirty="0">
                    <a:solidFill>
                      <a:srgbClr val="808080">
                        <a:lumMod val="75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Протоколы победителя</a:t>
                </a:r>
              </a:p>
              <a:p>
                <a:pPr marL="263525" lvl="1" indent="-263525" eaLnBrk="1" fontAlgn="auto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C00000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ru-RU" sz="1400" b="0" kern="0" dirty="0">
                    <a:solidFill>
                      <a:srgbClr val="808080">
                        <a:lumMod val="75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Договоры</a:t>
                </a:r>
              </a:p>
              <a:p>
                <a:pPr marL="263525" lvl="1" indent="-263525" eaLnBrk="1" fontAlgn="auto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C00000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ru-RU" sz="1400" b="0" kern="0" dirty="0">
                    <a:solidFill>
                      <a:srgbClr val="808080">
                        <a:lumMod val="75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Заказы поставщику</a:t>
                </a:r>
              </a:p>
            </p:txBody>
          </p:sp>
        </p:grpSp>
        <p:sp>
          <p:nvSpPr>
            <p:cNvPr id="22" name="Pentagon 63">
              <a:extLst>
                <a:ext uri="{FF2B5EF4-FFF2-40B4-BE49-F238E27FC236}">
                  <a16:creationId xmlns:a16="http://schemas.microsoft.com/office/drawing/2014/main" id="{FC24A17C-BA8C-B2B7-C8B9-766FFE2856F8}"/>
                </a:ext>
              </a:extLst>
            </p:cNvPr>
            <p:cNvSpPr/>
            <p:nvPr/>
          </p:nvSpPr>
          <p:spPr>
            <a:xfrm>
              <a:off x="936501" y="1511895"/>
              <a:ext cx="1923543" cy="498574"/>
            </a:xfrm>
            <a:prstGeom prst="homePlate">
              <a:avLst>
                <a:gd name="adj" fmla="val 33853"/>
              </a:avLst>
            </a:prstGeom>
            <a:solidFill>
              <a:srgbClr val="FFD653"/>
            </a:solidFill>
            <a:ln w="25400" cap="flat" cmpd="sng" algn="ctr">
              <a:noFill/>
              <a:prstDash val="solid"/>
            </a:ln>
            <a:effectLst/>
          </p:spPr>
          <p:txBody>
            <a:bodyPr lIns="72019" tIns="72019" rIns="72019" bIns="72019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800" b="0" kern="0" dirty="0">
                  <a:solidFill>
                    <a:srgbClr val="808080">
                      <a:lumMod val="7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Настройка</a:t>
              </a:r>
              <a:endParaRPr lang="en-US" sz="1800" b="0" kern="0" dirty="0">
                <a:solidFill>
                  <a:srgbClr val="80808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grpSp>
          <p:nvGrpSpPr>
            <p:cNvPr id="23" name="Группа 22">
              <a:extLst>
                <a:ext uri="{FF2B5EF4-FFF2-40B4-BE49-F238E27FC236}">
                  <a16:creationId xmlns:a16="http://schemas.microsoft.com/office/drawing/2014/main" id="{C4306F49-57A3-C93B-CDFB-FD976447F8E8}"/>
                </a:ext>
              </a:extLst>
            </p:cNvPr>
            <p:cNvGrpSpPr/>
            <p:nvPr/>
          </p:nvGrpSpPr>
          <p:grpSpPr>
            <a:xfrm>
              <a:off x="940746" y="2231976"/>
              <a:ext cx="1884548" cy="2871616"/>
              <a:chOff x="281591" y="2876278"/>
              <a:chExt cx="1923543" cy="2871616"/>
            </a:xfrm>
          </p:grpSpPr>
          <p:sp>
            <p:nvSpPr>
              <p:cNvPr id="24" name="Rectangle 12">
                <a:extLst>
                  <a:ext uri="{FF2B5EF4-FFF2-40B4-BE49-F238E27FC236}">
                    <a16:creationId xmlns:a16="http://schemas.microsoft.com/office/drawing/2014/main" id="{4AE4B4C9-E51D-6C41-17CA-8A5609B688A0}"/>
                  </a:ext>
                </a:extLst>
              </p:cNvPr>
              <p:cNvSpPr/>
              <p:nvPr/>
            </p:nvSpPr>
            <p:spPr>
              <a:xfrm>
                <a:off x="281591" y="2876278"/>
                <a:ext cx="1923543" cy="2871616"/>
              </a:xfrm>
              <a:prstGeom prst="rect">
                <a:avLst/>
              </a:prstGeom>
              <a:solidFill>
                <a:srgbClr val="FFFFFF">
                  <a:lumMod val="95000"/>
                  <a:alpha val="70000"/>
                </a:srgbClr>
              </a:solidFill>
              <a:ln w="19050" cap="flat" cmpd="sng" algn="ctr">
                <a:solidFill>
                  <a:srgbClr val="FFCC00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marL="0" lvl="2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400" kern="0" dirty="0">
                  <a:solidFill>
                    <a:srgbClr val="FFFFFF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25" name="Rectangle 122">
                <a:extLst>
                  <a:ext uri="{FF2B5EF4-FFF2-40B4-BE49-F238E27FC236}">
                    <a16:creationId xmlns:a16="http://schemas.microsoft.com/office/drawing/2014/main" id="{990374C5-932A-E551-200D-E11817B05C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591" y="2977905"/>
                <a:ext cx="1923543" cy="27699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263525" lvl="1" indent="-263525" eaLnBrk="1" fontAlgn="auto" hangingPunct="1">
                  <a:spcBef>
                    <a:spcPts val="0"/>
                  </a:spcBef>
                  <a:spcAft>
                    <a:spcPts val="600"/>
                  </a:spcAft>
                  <a:buClr>
                    <a:srgbClr val="C00000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ru-RU" altLang="ru-RU" sz="1400" b="0" kern="0" dirty="0">
                    <a:solidFill>
                      <a:srgbClr val="808080">
                        <a:lumMod val="75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6 аналитик</a:t>
                </a:r>
              </a:p>
              <a:p>
                <a:pPr marL="263525" lvl="1" indent="-263525" eaLnBrk="1" fontAlgn="auto" hangingPunct="1">
                  <a:spcBef>
                    <a:spcPts val="0"/>
                  </a:spcBef>
                  <a:spcAft>
                    <a:spcPts val="600"/>
                  </a:spcAft>
                  <a:buClr>
                    <a:srgbClr val="C00000"/>
                  </a:buClr>
                  <a:buFont typeface="Wingdings" panose="05000000000000000000" pitchFamily="2" charset="2"/>
                  <a:buChar char="§"/>
                  <a:defRPr/>
                </a:pPr>
                <a:endParaRPr lang="ru-RU" altLang="ru-RU" sz="1400" b="0" kern="0" dirty="0">
                  <a:solidFill>
                    <a:srgbClr val="808080">
                      <a:lumMod val="7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  <a:p>
                <a:pPr marL="263525" lvl="1" indent="-263525" eaLnBrk="1" fontAlgn="auto" hangingPunct="1">
                  <a:spcBef>
                    <a:spcPts val="0"/>
                  </a:spcBef>
                  <a:spcAft>
                    <a:spcPts val="600"/>
                  </a:spcAft>
                  <a:buClr>
                    <a:srgbClr val="C00000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ru-RU" altLang="ru-RU" sz="1400" b="0" kern="0" dirty="0">
                    <a:solidFill>
                      <a:srgbClr val="808080">
                        <a:lumMod val="75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Простая настройка политики</a:t>
                </a:r>
                <a:r>
                  <a:rPr lang="en-US" altLang="ru-RU" sz="1400" b="0" kern="0" dirty="0">
                    <a:solidFill>
                      <a:srgbClr val="808080">
                        <a:lumMod val="75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 </a:t>
                </a:r>
                <a:r>
                  <a:rPr lang="ru-RU" altLang="ru-RU" sz="1400" b="0" kern="0" dirty="0">
                    <a:solidFill>
                      <a:srgbClr val="808080">
                        <a:lumMod val="75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лимитирования</a:t>
                </a:r>
              </a:p>
              <a:p>
                <a:pPr marL="263525" lvl="1" indent="-263525" eaLnBrk="1" fontAlgn="auto" hangingPunct="1">
                  <a:spcBef>
                    <a:spcPts val="0"/>
                  </a:spcBef>
                  <a:spcAft>
                    <a:spcPts val="600"/>
                  </a:spcAft>
                  <a:buClr>
                    <a:srgbClr val="C00000"/>
                  </a:buClr>
                  <a:buFont typeface="Wingdings" panose="05000000000000000000" pitchFamily="2" charset="2"/>
                  <a:buChar char="§"/>
                  <a:defRPr/>
                </a:pPr>
                <a:endParaRPr lang="ru-RU" altLang="ru-RU" sz="1400" b="0" kern="0" dirty="0">
                  <a:solidFill>
                    <a:srgbClr val="808080">
                      <a:lumMod val="7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  <a:p>
                <a:pPr marL="263525" lvl="1" indent="-263525" eaLnBrk="1" fontAlgn="auto" hangingPunct="1">
                  <a:spcBef>
                    <a:spcPts val="0"/>
                  </a:spcBef>
                  <a:spcAft>
                    <a:spcPts val="600"/>
                  </a:spcAft>
                  <a:buClr>
                    <a:srgbClr val="C00000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ru-RU" altLang="ru-RU" sz="1400" b="0" kern="0" dirty="0">
                    <a:solidFill>
                      <a:srgbClr val="808080">
                        <a:lumMod val="75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Наглядный </a:t>
                </a:r>
                <a:r>
                  <a:rPr lang="ru-RU" altLang="ru-RU" sz="1400" b="0" kern="0" dirty="0" err="1">
                    <a:solidFill>
                      <a:srgbClr val="808080">
                        <a:lumMod val="75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мэппинг</a:t>
                </a:r>
                <a:r>
                  <a:rPr lang="ru-RU" altLang="ru-RU" sz="1400" b="0" kern="0" dirty="0">
                    <a:solidFill>
                      <a:srgbClr val="808080">
                        <a:lumMod val="75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 показателей и лимитируемых статей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948327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8019">
        <p15:prstTrans prst="pageCurlDouble"/>
      </p:transition>
    </mc:Choice>
    <mc:Fallback xmlns="">
      <p:transition spd="slow" advTm="1801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716FB1B0-22AD-CA4A-E6A6-49D69EE85D68}"/>
              </a:ext>
            </a:extLst>
          </p:cNvPr>
          <p:cNvGrpSpPr/>
          <p:nvPr/>
        </p:nvGrpSpPr>
        <p:grpSpPr>
          <a:xfrm>
            <a:off x="2088357" y="215900"/>
            <a:ext cx="7574829" cy="5802773"/>
            <a:chOff x="1681957" y="215900"/>
            <a:chExt cx="7574829" cy="5802773"/>
          </a:xfrm>
        </p:grpSpPr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097D9BA0-DC7C-4250-6319-92C4C3F58D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1957" y="215900"/>
              <a:ext cx="7343775" cy="877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89" b="1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89" b="1" i="0" u="none" strike="noStrike" kern="1200" cap="none" spc="0" normalizeH="0" baseline="0" noProof="0" dirty="0">
                  <a:ln>
                    <a:noFill/>
                  </a:ln>
                  <a:solidFill>
                    <a:srgbClr val="808080">
                      <a:lumMod val="50000"/>
                    </a:srgbClr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Спасибо за внимание</a:t>
              </a:r>
              <a:r>
                <a:rPr kumimoji="0" lang="es-ES" sz="1889" b="1" i="0" u="none" strike="noStrike" kern="1200" cap="none" spc="0" normalizeH="0" baseline="0" noProof="0" dirty="0">
                  <a:ln>
                    <a:noFill/>
                  </a:ln>
                  <a:solidFill>
                    <a:srgbClr val="808080">
                      <a:lumMod val="50000"/>
                    </a:srgbClr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!</a:t>
              </a:r>
              <a:endParaRPr kumimoji="0" lang="ru-RU" sz="1889" b="1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89" b="1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2AE1C2B7-1653-9CA3-B309-6234F1701923}"/>
                </a:ext>
              </a:extLst>
            </p:cNvPr>
            <p:cNvGrpSpPr/>
            <p:nvPr/>
          </p:nvGrpSpPr>
          <p:grpSpPr>
            <a:xfrm>
              <a:off x="2113484" y="2592015"/>
              <a:ext cx="7143302" cy="3426658"/>
              <a:chOff x="2113484" y="2592015"/>
              <a:chExt cx="7143302" cy="3426658"/>
            </a:xfrm>
          </p:grpSpPr>
          <p:sp>
            <p:nvSpPr>
              <p:cNvPr id="6" name="Заголовок 1">
                <a:extLst>
                  <a:ext uri="{FF2B5EF4-FFF2-40B4-BE49-F238E27FC236}">
                    <a16:creationId xmlns:a16="http://schemas.microsoft.com/office/drawing/2014/main" id="{3392BCF0-E6BD-393C-6B6C-106E7EB1F362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769866" y="2592015"/>
                <a:ext cx="3384178" cy="28733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19" tIns="45709" rIns="91419" bIns="45709" anchor="ctr"/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Char char="•"/>
                  <a:defRPr sz="2100">
                    <a:solidFill>
                      <a:schemeClr val="tx1"/>
                    </a:solidFill>
                    <a:latin typeface="Futura PT Demi" pitchFamily="34" charset="0"/>
                  </a:defRPr>
                </a:lvl1pPr>
                <a:lvl2pPr marL="742950" indent="-287338">
                  <a:spcBef>
                    <a:spcPct val="20000"/>
                  </a:spcBef>
                  <a:buClr>
                    <a:srgbClr val="CC0000"/>
                  </a:buClr>
                  <a:buChar char="•"/>
                  <a:defRPr sz="1700">
                    <a:solidFill>
                      <a:schemeClr val="tx1"/>
                    </a:solidFill>
                    <a:latin typeface="Futura PT Demi" pitchFamily="34" charset="0"/>
                  </a:defRPr>
                </a:lvl2pPr>
                <a:lvl3pPr marL="1144588" indent="-230188">
                  <a:spcBef>
                    <a:spcPct val="20000"/>
                  </a:spcBef>
                  <a:buClr>
                    <a:srgbClr val="CC0000"/>
                  </a:buClr>
                  <a:buChar char="•"/>
                  <a:defRPr sz="1600">
                    <a:solidFill>
                      <a:schemeClr val="tx1"/>
                    </a:solidFill>
                    <a:latin typeface="Futura PT Demi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C0000"/>
                  </a:buClr>
                  <a:buChar char="•"/>
                  <a:defRPr sz="1400">
                    <a:solidFill>
                      <a:schemeClr val="tx1"/>
                    </a:solidFill>
                    <a:latin typeface="Futura PT Demi" pitchFamily="34" charset="0"/>
                  </a:defRPr>
                </a:lvl4pPr>
                <a:lvl5pPr marL="2055813" indent="-227013">
                  <a:spcBef>
                    <a:spcPct val="20000"/>
                  </a:spcBef>
                  <a:buClr>
                    <a:srgbClr val="CC0000"/>
                  </a:buClr>
                  <a:buChar char="•"/>
                  <a:defRPr sz="1300">
                    <a:solidFill>
                      <a:schemeClr val="tx1"/>
                    </a:solidFill>
                    <a:latin typeface="Futura PT Demi" pitchFamily="34" charset="0"/>
                  </a:defRPr>
                </a:lvl5pPr>
                <a:lvl6pPr marL="2513013" indent="-22701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Char char="•"/>
                  <a:defRPr sz="1300">
                    <a:solidFill>
                      <a:schemeClr val="tx1"/>
                    </a:solidFill>
                    <a:latin typeface="Futura PT Demi" pitchFamily="34" charset="0"/>
                  </a:defRPr>
                </a:lvl6pPr>
                <a:lvl7pPr marL="2970213" indent="-22701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Char char="•"/>
                  <a:defRPr sz="1300">
                    <a:solidFill>
                      <a:schemeClr val="tx1"/>
                    </a:solidFill>
                    <a:latin typeface="Futura PT Demi" pitchFamily="34" charset="0"/>
                  </a:defRPr>
                </a:lvl7pPr>
                <a:lvl8pPr marL="3427413" indent="-22701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Char char="•"/>
                  <a:defRPr sz="1300">
                    <a:solidFill>
                      <a:schemeClr val="tx1"/>
                    </a:solidFill>
                    <a:latin typeface="Futura PT Demi" pitchFamily="34" charset="0"/>
                  </a:defRPr>
                </a:lvl8pPr>
                <a:lvl9pPr marL="3884613" indent="-22701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Char char="•"/>
                  <a:defRPr sz="1300">
                    <a:solidFill>
                      <a:schemeClr val="tx1"/>
                    </a:solidFill>
                    <a:latin typeface="Futura PT Demi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Дополнительная информация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6E7B348-26EE-456F-F5A4-FFE68B97BE05}"/>
                  </a:ext>
                </a:extLst>
              </p:cNvPr>
              <p:cNvSpPr txBox="1"/>
              <p:nvPr/>
            </p:nvSpPr>
            <p:spPr>
              <a:xfrm>
                <a:off x="2113484" y="2879352"/>
                <a:ext cx="7143302" cy="313932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Сайт 1С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:ERP.</a:t>
                </a:r>
                <a:r>
                  <a:rPr kumimoji="0" lang="ru-RU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Управление холдингом: 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  <a:hlinkClick r:id="rId2"/>
                  </a:rPr>
                  <a:t>https://v8.1c.ru/cpm-erp/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Презентации 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  <a:hlinkClick r:id="rId3"/>
                  </a:rPr>
                  <a:t>https://v8.1c.ru/cpm-erp/poleznye-materialy/presentations/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Видео: 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  <a:hlinkClick r:id="rId4"/>
                  </a:rPr>
                  <a:t>https://v8.1c.ru/cpm-erp/poleznye-materialy/video/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Сайт 1С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:</a:t>
                </a:r>
                <a:r>
                  <a:rPr kumimoji="0" lang="ru-RU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Управление холдингом: 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  <a:hlinkClick r:id="rId5"/>
                  </a:rPr>
                  <a:t>https://v8.1c.ru/cpm/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Презентации 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  <a:hlinkClick r:id="rId6"/>
                  </a:rPr>
                  <a:t>https://v8.1c.ru/cpm/poleznye-materialy/presentations/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Видео: 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  <a:hlinkClick r:id="rId7"/>
                  </a:rPr>
                  <a:t>https://v8.1c.ru/cpm/poleznye-materialy/video/</a:t>
                </a:r>
                <a:r>
                  <a:rPr kumimoji="0" lang="ru-RU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Наиболее интересные внедрения: 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  <a:hlinkClick r:id="rId8"/>
                  </a:rPr>
                  <a:t>https://v8.1c.ru/cpm/istorii-uspekha/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  <a:hlinkClick r:id="rId9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800" b="0" i="0" u="sng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  <a:hlinkClick r:id="rId10"/>
                  </a:rPr>
                  <a:t>Канал линейки продуктов «1С:Управление холдингом» на </a:t>
                </a:r>
                <a:r>
                  <a:rPr kumimoji="0" lang="en-US" sz="1800" b="0" i="0" u="sng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  <a:hlinkClick r:id="rId10"/>
                  </a:rPr>
                  <a:t>YouTube</a:t>
                </a:r>
                <a:endParaRPr kumimoji="0" lang="ru-RU" sz="1800" b="0" i="0" u="sng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id="{B2A1D42F-DA95-4E1E-5818-D1D6C67EA9DE}"/>
                </a:ext>
              </a:extLst>
            </p:cNvPr>
            <p:cNvGrpSpPr/>
            <p:nvPr/>
          </p:nvGrpSpPr>
          <p:grpSpPr>
            <a:xfrm>
              <a:off x="3934389" y="966212"/>
              <a:ext cx="2838911" cy="1449854"/>
              <a:chOff x="3756544" y="966212"/>
              <a:chExt cx="2838911" cy="1449854"/>
            </a:xfrm>
          </p:grpSpPr>
          <p:sp>
            <p:nvSpPr>
              <p:cNvPr id="9" name="Овал 8">
                <a:extLst>
                  <a:ext uri="{FF2B5EF4-FFF2-40B4-BE49-F238E27FC236}">
                    <a16:creationId xmlns:a16="http://schemas.microsoft.com/office/drawing/2014/main" id="{27D15E51-D825-D8F4-85C2-0BA504935DB0}"/>
                  </a:ext>
                </a:extLst>
              </p:cNvPr>
              <p:cNvSpPr/>
              <p:nvPr/>
            </p:nvSpPr>
            <p:spPr bwMode="auto">
              <a:xfrm>
                <a:off x="3756544" y="966212"/>
                <a:ext cx="1392213" cy="1441760"/>
              </a:xfrm>
              <a:prstGeom prst="ellipse">
                <a:avLst/>
              </a:prstGeom>
              <a:solidFill>
                <a:srgbClr val="92D050">
                  <a:alpha val="75000"/>
                </a:srgbClr>
              </a:solidFill>
              <a:ln>
                <a:noFill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381000" marR="0" indent="-381000" algn="l" defTabSz="914400" rtl="0" eaLnBrk="1" fontAlgn="base" latinLnBrk="0" hangingPunct="1">
                  <a:lnSpc>
                    <a:spcPct val="85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Pct val="120000"/>
                  <a:buFontTx/>
                  <a:buBlip>
                    <a:blip r:embed="rId11"/>
                  </a:buBlip>
                  <a:tabLst/>
                </a:pPr>
                <a:endParaRPr kumimoji="0" lang="ru-RU" sz="2100" b="0" i="0" u="none" strike="noStrike" cap="none" normalizeH="0" baseline="0">
                  <a:ln>
                    <a:noFill/>
                  </a:ln>
                  <a:solidFill>
                    <a:srgbClr val="006600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" name="Овал 9">
                <a:extLst>
                  <a:ext uri="{FF2B5EF4-FFF2-40B4-BE49-F238E27FC236}">
                    <a16:creationId xmlns:a16="http://schemas.microsoft.com/office/drawing/2014/main" id="{A009F576-BC07-54C9-9284-D5E583C70718}"/>
                  </a:ext>
                </a:extLst>
              </p:cNvPr>
              <p:cNvSpPr/>
              <p:nvPr/>
            </p:nvSpPr>
            <p:spPr bwMode="auto">
              <a:xfrm>
                <a:off x="4464893" y="974306"/>
                <a:ext cx="1392213" cy="1441760"/>
              </a:xfrm>
              <a:prstGeom prst="ellipse">
                <a:avLst/>
              </a:prstGeom>
              <a:solidFill>
                <a:srgbClr val="F3EA28">
                  <a:alpha val="75000"/>
                </a:srgbClr>
              </a:solidFill>
              <a:ln>
                <a:noFill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381000" marR="0" indent="-381000" algn="l" defTabSz="914400" rtl="0" eaLnBrk="1" fontAlgn="base" latinLnBrk="0" hangingPunct="1">
                  <a:lnSpc>
                    <a:spcPct val="85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Pct val="120000"/>
                  <a:buFontTx/>
                  <a:buBlip>
                    <a:blip r:embed="rId11"/>
                  </a:buBlip>
                  <a:tabLst/>
                </a:pPr>
                <a:endParaRPr kumimoji="0" lang="ru-RU" sz="2100" b="0" i="0" u="none" strike="noStrike" cap="none" normalizeH="0" baseline="0">
                  <a:ln>
                    <a:noFill/>
                  </a:ln>
                  <a:solidFill>
                    <a:srgbClr val="006600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" name="Овал 10">
                <a:extLst>
                  <a:ext uri="{FF2B5EF4-FFF2-40B4-BE49-F238E27FC236}">
                    <a16:creationId xmlns:a16="http://schemas.microsoft.com/office/drawing/2014/main" id="{9AE457F7-EE32-F9FC-C2D2-8217DD224F06}"/>
                  </a:ext>
                </a:extLst>
              </p:cNvPr>
              <p:cNvSpPr/>
              <p:nvPr/>
            </p:nvSpPr>
            <p:spPr bwMode="auto">
              <a:xfrm>
                <a:off x="5203242" y="974306"/>
                <a:ext cx="1392213" cy="1441760"/>
              </a:xfrm>
              <a:prstGeom prst="ellipse">
                <a:avLst/>
              </a:prstGeom>
              <a:solidFill>
                <a:srgbClr val="FC846B">
                  <a:alpha val="75000"/>
                </a:srgbClr>
              </a:solidFill>
              <a:ln>
                <a:noFill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381000" marR="0" indent="-381000" algn="l" defTabSz="914400" rtl="0" eaLnBrk="1" fontAlgn="base" latinLnBrk="0" hangingPunct="1">
                  <a:lnSpc>
                    <a:spcPct val="85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Pct val="120000"/>
                  <a:buFontTx/>
                  <a:buBlip>
                    <a:blip r:embed="rId11"/>
                  </a:buBlip>
                  <a:tabLst/>
                </a:pPr>
                <a:endParaRPr kumimoji="0" lang="ru-RU" sz="2100" b="0" i="0" u="none" strike="noStrike" cap="none" normalizeH="0" baseline="0">
                  <a:ln>
                    <a:noFill/>
                  </a:ln>
                  <a:solidFill>
                    <a:srgbClr val="006600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4928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95"/>
    </mc:Choice>
    <mc:Fallback xmlns="">
      <p:transition spd="slow" advTm="10095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707F0A4-BA1C-90C4-D3D9-4407B845F38B}"/>
              </a:ext>
            </a:extLst>
          </p:cNvPr>
          <p:cNvSpPr txBox="1">
            <a:spLocks/>
          </p:cNvSpPr>
          <p:nvPr/>
        </p:nvSpPr>
        <p:spPr>
          <a:xfrm>
            <a:off x="3084357" y="143743"/>
            <a:ext cx="5328592" cy="623292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altLang="ru-RU" sz="2000" dirty="0">
                <a:cs typeface="Arial" panose="020B0604020202020204" pitchFamily="34" charset="0"/>
              </a:rPr>
              <a:t>Возможности базовой настройки.</a:t>
            </a:r>
          </a:p>
          <a:p>
            <a:pPr fontAlgn="auto">
              <a:spcAft>
                <a:spcPts val="0"/>
              </a:spcAft>
            </a:pPr>
            <a:r>
              <a:rPr lang="ru-RU" altLang="ru-RU" sz="2000" dirty="0">
                <a:cs typeface="Arial" panose="020B0604020202020204" pitchFamily="34" charset="0"/>
              </a:rPr>
              <a:t>Сразу готовим закупочные процедуры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F827A429-05B3-5625-ED2A-686D9D7144AA}"/>
              </a:ext>
            </a:extLst>
          </p:cNvPr>
          <p:cNvSpPr/>
          <p:nvPr/>
        </p:nvSpPr>
        <p:spPr>
          <a:xfrm>
            <a:off x="3084356" y="87050"/>
            <a:ext cx="5328592" cy="5669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DB1346D1-6374-0AB6-7149-0618C2FEA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914" y="39441"/>
            <a:ext cx="159058" cy="15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3A79B6C4-832F-716A-90A4-63BD597B8DF0}"/>
              </a:ext>
            </a:extLst>
          </p:cNvPr>
          <p:cNvSpPr/>
          <p:nvPr/>
        </p:nvSpPr>
        <p:spPr bwMode="auto">
          <a:xfrm>
            <a:off x="71612" y="1794017"/>
            <a:ext cx="11377264" cy="4254382"/>
          </a:xfrm>
          <a:prstGeom prst="rect">
            <a:avLst/>
          </a:prstGeom>
          <a:pattFill prst="horzBrick">
            <a:fgClr>
              <a:sysClr val="window" lastClr="FFFFFF">
                <a:lumMod val="95000"/>
              </a:sysClr>
            </a:fgClr>
            <a:bgClr>
              <a:sysClr val="window" lastClr="FFFFFF"/>
            </a:bgClr>
          </a:pattFill>
          <a:ln w="3175" cap="flat" cmpd="sng" algn="ctr">
            <a:solidFill>
              <a:sysClr val="windowText" lastClr="00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194EE51E-6702-304A-7F34-2BE73FAAB043}"/>
              </a:ext>
            </a:extLst>
          </p:cNvPr>
          <p:cNvSpPr/>
          <p:nvPr/>
        </p:nvSpPr>
        <p:spPr>
          <a:xfrm>
            <a:off x="4894398" y="2843105"/>
            <a:ext cx="1532984" cy="1013373"/>
          </a:xfrm>
          <a:prstGeom prst="rect">
            <a:avLst/>
          </a:prstGeom>
          <a:noFill/>
          <a:ln w="19050" cap="flat" cmpd="sng" algn="ctr">
            <a:solidFill>
              <a:srgbClr val="A5A5A5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9812E4BC-17D1-E8C3-F1F7-552C8400F6CC}"/>
              </a:ext>
            </a:extLst>
          </p:cNvPr>
          <p:cNvSpPr/>
          <p:nvPr/>
        </p:nvSpPr>
        <p:spPr>
          <a:xfrm>
            <a:off x="4990085" y="3340640"/>
            <a:ext cx="1337094" cy="457200"/>
          </a:xfrm>
          <a:prstGeom prst="rect">
            <a:avLst/>
          </a:prstGeom>
          <a:solidFill>
            <a:srgbClr val="A5A5A5"/>
          </a:solidFill>
          <a:ln w="28575" cap="flat" cmpd="thickThin" algn="ctr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337095"/>
                      <a:gd name="connsiteY0" fmla="*/ 0 h 457200"/>
                      <a:gd name="connsiteX1" fmla="*/ 695289 w 1337095"/>
                      <a:gd name="connsiteY1" fmla="*/ 0 h 457200"/>
                      <a:gd name="connsiteX2" fmla="*/ 1337095 w 1337095"/>
                      <a:gd name="connsiteY2" fmla="*/ 0 h 457200"/>
                      <a:gd name="connsiteX3" fmla="*/ 1337095 w 1337095"/>
                      <a:gd name="connsiteY3" fmla="*/ 457200 h 457200"/>
                      <a:gd name="connsiteX4" fmla="*/ 681918 w 1337095"/>
                      <a:gd name="connsiteY4" fmla="*/ 457200 h 457200"/>
                      <a:gd name="connsiteX5" fmla="*/ 0 w 1337095"/>
                      <a:gd name="connsiteY5" fmla="*/ 457200 h 457200"/>
                      <a:gd name="connsiteX6" fmla="*/ 0 w 1337095"/>
                      <a:gd name="connsiteY6" fmla="*/ 0 h 45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37095" h="457200" fill="none" extrusionOk="0">
                        <a:moveTo>
                          <a:pt x="0" y="0"/>
                        </a:moveTo>
                        <a:cubicBezTo>
                          <a:pt x="330567" y="-8256"/>
                          <a:pt x="427511" y="-22367"/>
                          <a:pt x="695289" y="0"/>
                        </a:cubicBezTo>
                        <a:cubicBezTo>
                          <a:pt x="963067" y="22367"/>
                          <a:pt x="1198705" y="20642"/>
                          <a:pt x="1337095" y="0"/>
                        </a:cubicBezTo>
                        <a:cubicBezTo>
                          <a:pt x="1333384" y="97864"/>
                          <a:pt x="1342481" y="315005"/>
                          <a:pt x="1337095" y="457200"/>
                        </a:cubicBezTo>
                        <a:cubicBezTo>
                          <a:pt x="1120263" y="435203"/>
                          <a:pt x="992131" y="470841"/>
                          <a:pt x="681918" y="457200"/>
                        </a:cubicBezTo>
                        <a:cubicBezTo>
                          <a:pt x="371705" y="443559"/>
                          <a:pt x="215134" y="476965"/>
                          <a:pt x="0" y="457200"/>
                        </a:cubicBezTo>
                        <a:cubicBezTo>
                          <a:pt x="14505" y="230035"/>
                          <a:pt x="9219" y="92183"/>
                          <a:pt x="0" y="0"/>
                        </a:cubicBezTo>
                        <a:close/>
                      </a:path>
                      <a:path w="1337095" h="457200" stroke="0" extrusionOk="0">
                        <a:moveTo>
                          <a:pt x="0" y="0"/>
                        </a:moveTo>
                        <a:cubicBezTo>
                          <a:pt x="154254" y="-29096"/>
                          <a:pt x="443695" y="8287"/>
                          <a:pt x="655177" y="0"/>
                        </a:cubicBezTo>
                        <a:cubicBezTo>
                          <a:pt x="866659" y="-8287"/>
                          <a:pt x="1057325" y="-30796"/>
                          <a:pt x="1337095" y="0"/>
                        </a:cubicBezTo>
                        <a:cubicBezTo>
                          <a:pt x="1338134" y="227241"/>
                          <a:pt x="1330674" y="327571"/>
                          <a:pt x="1337095" y="457200"/>
                        </a:cubicBezTo>
                        <a:cubicBezTo>
                          <a:pt x="1060449" y="452359"/>
                          <a:pt x="852495" y="487804"/>
                          <a:pt x="668548" y="457200"/>
                        </a:cubicBezTo>
                        <a:cubicBezTo>
                          <a:pt x="484601" y="426596"/>
                          <a:pt x="231661" y="432874"/>
                          <a:pt x="0" y="457200"/>
                        </a:cubicBezTo>
                        <a:cubicBezTo>
                          <a:pt x="13499" y="303125"/>
                          <a:pt x="-6429" y="14793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kern="0" dirty="0" err="1">
                <a:solidFill>
                  <a:prstClr val="white"/>
                </a:solidFill>
                <a:latin typeface="Calibri" panose="020F0502020204030204"/>
              </a:rPr>
              <a:t>ЛОТы</a:t>
            </a:r>
            <a:endParaRPr lang="ru-RU" sz="1200" b="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09DF2C08-6982-457B-7C75-4654E7B62719}"/>
              </a:ext>
            </a:extLst>
          </p:cNvPr>
          <p:cNvSpPr/>
          <p:nvPr/>
        </p:nvSpPr>
        <p:spPr>
          <a:xfrm>
            <a:off x="6594598" y="1903543"/>
            <a:ext cx="1337094" cy="457200"/>
          </a:xfrm>
          <a:prstGeom prst="rect">
            <a:avLst/>
          </a:prstGeom>
          <a:solidFill>
            <a:srgbClr val="A5A5A5"/>
          </a:solidFill>
          <a:ln w="28575" cap="flat" cmpd="thickThin" algn="ctr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337095"/>
                      <a:gd name="connsiteY0" fmla="*/ 0 h 457200"/>
                      <a:gd name="connsiteX1" fmla="*/ 695289 w 1337095"/>
                      <a:gd name="connsiteY1" fmla="*/ 0 h 457200"/>
                      <a:gd name="connsiteX2" fmla="*/ 1337095 w 1337095"/>
                      <a:gd name="connsiteY2" fmla="*/ 0 h 457200"/>
                      <a:gd name="connsiteX3" fmla="*/ 1337095 w 1337095"/>
                      <a:gd name="connsiteY3" fmla="*/ 457200 h 457200"/>
                      <a:gd name="connsiteX4" fmla="*/ 681918 w 1337095"/>
                      <a:gd name="connsiteY4" fmla="*/ 457200 h 457200"/>
                      <a:gd name="connsiteX5" fmla="*/ 0 w 1337095"/>
                      <a:gd name="connsiteY5" fmla="*/ 457200 h 457200"/>
                      <a:gd name="connsiteX6" fmla="*/ 0 w 1337095"/>
                      <a:gd name="connsiteY6" fmla="*/ 0 h 45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37095" h="457200" fill="none" extrusionOk="0">
                        <a:moveTo>
                          <a:pt x="0" y="0"/>
                        </a:moveTo>
                        <a:cubicBezTo>
                          <a:pt x="330567" y="-8256"/>
                          <a:pt x="427511" y="-22367"/>
                          <a:pt x="695289" y="0"/>
                        </a:cubicBezTo>
                        <a:cubicBezTo>
                          <a:pt x="963067" y="22367"/>
                          <a:pt x="1198705" y="20642"/>
                          <a:pt x="1337095" y="0"/>
                        </a:cubicBezTo>
                        <a:cubicBezTo>
                          <a:pt x="1333384" y="97864"/>
                          <a:pt x="1342481" y="315005"/>
                          <a:pt x="1337095" y="457200"/>
                        </a:cubicBezTo>
                        <a:cubicBezTo>
                          <a:pt x="1120263" y="435203"/>
                          <a:pt x="992131" y="470841"/>
                          <a:pt x="681918" y="457200"/>
                        </a:cubicBezTo>
                        <a:cubicBezTo>
                          <a:pt x="371705" y="443559"/>
                          <a:pt x="215134" y="476965"/>
                          <a:pt x="0" y="457200"/>
                        </a:cubicBezTo>
                        <a:cubicBezTo>
                          <a:pt x="14505" y="230035"/>
                          <a:pt x="9219" y="92183"/>
                          <a:pt x="0" y="0"/>
                        </a:cubicBezTo>
                        <a:close/>
                      </a:path>
                      <a:path w="1337095" h="457200" stroke="0" extrusionOk="0">
                        <a:moveTo>
                          <a:pt x="0" y="0"/>
                        </a:moveTo>
                        <a:cubicBezTo>
                          <a:pt x="154254" y="-29096"/>
                          <a:pt x="443695" y="8287"/>
                          <a:pt x="655177" y="0"/>
                        </a:cubicBezTo>
                        <a:cubicBezTo>
                          <a:pt x="866659" y="-8287"/>
                          <a:pt x="1057325" y="-30796"/>
                          <a:pt x="1337095" y="0"/>
                        </a:cubicBezTo>
                        <a:cubicBezTo>
                          <a:pt x="1338134" y="227241"/>
                          <a:pt x="1330674" y="327571"/>
                          <a:pt x="1337095" y="457200"/>
                        </a:cubicBezTo>
                        <a:cubicBezTo>
                          <a:pt x="1060449" y="452359"/>
                          <a:pt x="852495" y="487804"/>
                          <a:pt x="668548" y="457200"/>
                        </a:cubicBezTo>
                        <a:cubicBezTo>
                          <a:pt x="484601" y="426596"/>
                          <a:pt x="231661" y="432874"/>
                          <a:pt x="0" y="457200"/>
                        </a:cubicBezTo>
                        <a:cubicBezTo>
                          <a:pt x="13499" y="303125"/>
                          <a:pt x="-6429" y="14793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kern="0" dirty="0">
                <a:solidFill>
                  <a:prstClr val="white"/>
                </a:solidFill>
                <a:latin typeface="Calibri" panose="020F0502020204030204"/>
              </a:rPr>
              <a:t>Предложения участников</a:t>
            </a: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9EE9256A-DE89-D5A3-CF06-91C5EE18A9DE}"/>
              </a:ext>
            </a:extLst>
          </p:cNvPr>
          <p:cNvSpPr/>
          <p:nvPr/>
        </p:nvSpPr>
        <p:spPr>
          <a:xfrm>
            <a:off x="6594598" y="2657245"/>
            <a:ext cx="1337094" cy="457200"/>
          </a:xfrm>
          <a:prstGeom prst="rect">
            <a:avLst/>
          </a:prstGeom>
          <a:solidFill>
            <a:srgbClr val="A5A5A5"/>
          </a:solidFill>
          <a:ln w="28575" cap="flat" cmpd="thickThin" algn="ctr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337095"/>
                      <a:gd name="connsiteY0" fmla="*/ 0 h 457200"/>
                      <a:gd name="connsiteX1" fmla="*/ 695289 w 1337095"/>
                      <a:gd name="connsiteY1" fmla="*/ 0 h 457200"/>
                      <a:gd name="connsiteX2" fmla="*/ 1337095 w 1337095"/>
                      <a:gd name="connsiteY2" fmla="*/ 0 h 457200"/>
                      <a:gd name="connsiteX3" fmla="*/ 1337095 w 1337095"/>
                      <a:gd name="connsiteY3" fmla="*/ 457200 h 457200"/>
                      <a:gd name="connsiteX4" fmla="*/ 681918 w 1337095"/>
                      <a:gd name="connsiteY4" fmla="*/ 457200 h 457200"/>
                      <a:gd name="connsiteX5" fmla="*/ 0 w 1337095"/>
                      <a:gd name="connsiteY5" fmla="*/ 457200 h 457200"/>
                      <a:gd name="connsiteX6" fmla="*/ 0 w 1337095"/>
                      <a:gd name="connsiteY6" fmla="*/ 0 h 45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37095" h="457200" fill="none" extrusionOk="0">
                        <a:moveTo>
                          <a:pt x="0" y="0"/>
                        </a:moveTo>
                        <a:cubicBezTo>
                          <a:pt x="330567" y="-8256"/>
                          <a:pt x="427511" y="-22367"/>
                          <a:pt x="695289" y="0"/>
                        </a:cubicBezTo>
                        <a:cubicBezTo>
                          <a:pt x="963067" y="22367"/>
                          <a:pt x="1198705" y="20642"/>
                          <a:pt x="1337095" y="0"/>
                        </a:cubicBezTo>
                        <a:cubicBezTo>
                          <a:pt x="1333384" y="97864"/>
                          <a:pt x="1342481" y="315005"/>
                          <a:pt x="1337095" y="457200"/>
                        </a:cubicBezTo>
                        <a:cubicBezTo>
                          <a:pt x="1120263" y="435203"/>
                          <a:pt x="992131" y="470841"/>
                          <a:pt x="681918" y="457200"/>
                        </a:cubicBezTo>
                        <a:cubicBezTo>
                          <a:pt x="371705" y="443559"/>
                          <a:pt x="215134" y="476965"/>
                          <a:pt x="0" y="457200"/>
                        </a:cubicBezTo>
                        <a:cubicBezTo>
                          <a:pt x="14505" y="230035"/>
                          <a:pt x="9219" y="92183"/>
                          <a:pt x="0" y="0"/>
                        </a:cubicBezTo>
                        <a:close/>
                      </a:path>
                      <a:path w="1337095" h="457200" stroke="0" extrusionOk="0">
                        <a:moveTo>
                          <a:pt x="0" y="0"/>
                        </a:moveTo>
                        <a:cubicBezTo>
                          <a:pt x="154254" y="-29096"/>
                          <a:pt x="443695" y="8287"/>
                          <a:pt x="655177" y="0"/>
                        </a:cubicBezTo>
                        <a:cubicBezTo>
                          <a:pt x="866659" y="-8287"/>
                          <a:pt x="1057325" y="-30796"/>
                          <a:pt x="1337095" y="0"/>
                        </a:cubicBezTo>
                        <a:cubicBezTo>
                          <a:pt x="1338134" y="227241"/>
                          <a:pt x="1330674" y="327571"/>
                          <a:pt x="1337095" y="457200"/>
                        </a:cubicBezTo>
                        <a:cubicBezTo>
                          <a:pt x="1060449" y="452359"/>
                          <a:pt x="852495" y="487804"/>
                          <a:pt x="668548" y="457200"/>
                        </a:cubicBezTo>
                        <a:cubicBezTo>
                          <a:pt x="484601" y="426596"/>
                          <a:pt x="231661" y="432874"/>
                          <a:pt x="0" y="457200"/>
                        </a:cubicBezTo>
                        <a:cubicBezTo>
                          <a:pt x="13499" y="303125"/>
                          <a:pt x="-6429" y="14793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kern="0" dirty="0">
                <a:solidFill>
                  <a:prstClr val="white"/>
                </a:solidFill>
                <a:latin typeface="Calibri" panose="020F0502020204030204"/>
              </a:rPr>
              <a:t>Протокол</a:t>
            </a: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6C08A931-54FF-4EA2-8E21-E315EAD459E5}"/>
              </a:ext>
            </a:extLst>
          </p:cNvPr>
          <p:cNvSpPr/>
          <p:nvPr/>
        </p:nvSpPr>
        <p:spPr>
          <a:xfrm>
            <a:off x="8155979" y="2657245"/>
            <a:ext cx="1337094" cy="457200"/>
          </a:xfrm>
          <a:prstGeom prst="rect">
            <a:avLst/>
          </a:prstGeom>
          <a:solidFill>
            <a:srgbClr val="A5A5A5"/>
          </a:solidFill>
          <a:ln w="28575" cap="flat" cmpd="thickThin" algn="ctr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337095"/>
                      <a:gd name="connsiteY0" fmla="*/ 0 h 457200"/>
                      <a:gd name="connsiteX1" fmla="*/ 695289 w 1337095"/>
                      <a:gd name="connsiteY1" fmla="*/ 0 h 457200"/>
                      <a:gd name="connsiteX2" fmla="*/ 1337095 w 1337095"/>
                      <a:gd name="connsiteY2" fmla="*/ 0 h 457200"/>
                      <a:gd name="connsiteX3" fmla="*/ 1337095 w 1337095"/>
                      <a:gd name="connsiteY3" fmla="*/ 457200 h 457200"/>
                      <a:gd name="connsiteX4" fmla="*/ 681918 w 1337095"/>
                      <a:gd name="connsiteY4" fmla="*/ 457200 h 457200"/>
                      <a:gd name="connsiteX5" fmla="*/ 0 w 1337095"/>
                      <a:gd name="connsiteY5" fmla="*/ 457200 h 457200"/>
                      <a:gd name="connsiteX6" fmla="*/ 0 w 1337095"/>
                      <a:gd name="connsiteY6" fmla="*/ 0 h 45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37095" h="457200" fill="none" extrusionOk="0">
                        <a:moveTo>
                          <a:pt x="0" y="0"/>
                        </a:moveTo>
                        <a:cubicBezTo>
                          <a:pt x="330567" y="-8256"/>
                          <a:pt x="427511" y="-22367"/>
                          <a:pt x="695289" y="0"/>
                        </a:cubicBezTo>
                        <a:cubicBezTo>
                          <a:pt x="963067" y="22367"/>
                          <a:pt x="1198705" y="20642"/>
                          <a:pt x="1337095" y="0"/>
                        </a:cubicBezTo>
                        <a:cubicBezTo>
                          <a:pt x="1333384" y="97864"/>
                          <a:pt x="1342481" y="315005"/>
                          <a:pt x="1337095" y="457200"/>
                        </a:cubicBezTo>
                        <a:cubicBezTo>
                          <a:pt x="1120263" y="435203"/>
                          <a:pt x="992131" y="470841"/>
                          <a:pt x="681918" y="457200"/>
                        </a:cubicBezTo>
                        <a:cubicBezTo>
                          <a:pt x="371705" y="443559"/>
                          <a:pt x="215134" y="476965"/>
                          <a:pt x="0" y="457200"/>
                        </a:cubicBezTo>
                        <a:cubicBezTo>
                          <a:pt x="14505" y="230035"/>
                          <a:pt x="9219" y="92183"/>
                          <a:pt x="0" y="0"/>
                        </a:cubicBezTo>
                        <a:close/>
                      </a:path>
                      <a:path w="1337095" h="457200" stroke="0" extrusionOk="0">
                        <a:moveTo>
                          <a:pt x="0" y="0"/>
                        </a:moveTo>
                        <a:cubicBezTo>
                          <a:pt x="154254" y="-29096"/>
                          <a:pt x="443695" y="8287"/>
                          <a:pt x="655177" y="0"/>
                        </a:cubicBezTo>
                        <a:cubicBezTo>
                          <a:pt x="866659" y="-8287"/>
                          <a:pt x="1057325" y="-30796"/>
                          <a:pt x="1337095" y="0"/>
                        </a:cubicBezTo>
                        <a:cubicBezTo>
                          <a:pt x="1338134" y="227241"/>
                          <a:pt x="1330674" y="327571"/>
                          <a:pt x="1337095" y="457200"/>
                        </a:cubicBezTo>
                        <a:cubicBezTo>
                          <a:pt x="1060449" y="452359"/>
                          <a:pt x="852495" y="487804"/>
                          <a:pt x="668548" y="457200"/>
                        </a:cubicBezTo>
                        <a:cubicBezTo>
                          <a:pt x="484601" y="426596"/>
                          <a:pt x="231661" y="432874"/>
                          <a:pt x="0" y="457200"/>
                        </a:cubicBezTo>
                        <a:cubicBezTo>
                          <a:pt x="13499" y="303125"/>
                          <a:pt x="-6429" y="14793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kern="0" dirty="0">
                <a:solidFill>
                  <a:prstClr val="white"/>
                </a:solidFill>
                <a:latin typeface="Calibri" panose="020F0502020204030204"/>
              </a:rPr>
              <a:t>Договор</a:t>
            </a:r>
          </a:p>
        </p:txBody>
      </p:sp>
      <p:cxnSp>
        <p:nvCxnSpPr>
          <p:cNvPr id="66" name="Прямая со стрелкой 65">
            <a:extLst>
              <a:ext uri="{FF2B5EF4-FFF2-40B4-BE49-F238E27FC236}">
                <a16:creationId xmlns:a16="http://schemas.microsoft.com/office/drawing/2014/main" id="{0D1EC4A2-3ED2-A034-6668-A74271180799}"/>
              </a:ext>
            </a:extLst>
          </p:cNvPr>
          <p:cNvCxnSpPr>
            <a:stCxn id="86" idx="3"/>
            <a:endCxn id="64" idx="1"/>
          </p:cNvCxnSpPr>
          <p:nvPr/>
        </p:nvCxnSpPr>
        <p:spPr>
          <a:xfrm>
            <a:off x="6327179" y="2883440"/>
            <a:ext cx="267419" cy="2405"/>
          </a:xfrm>
          <a:prstGeom prst="straightConnector1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67" name="Прямая со стрелкой 60">
            <a:extLst>
              <a:ext uri="{FF2B5EF4-FFF2-40B4-BE49-F238E27FC236}">
                <a16:creationId xmlns:a16="http://schemas.microsoft.com/office/drawing/2014/main" id="{98A30FA1-B206-A9B7-B083-379B3D7E11D3}"/>
              </a:ext>
            </a:extLst>
          </p:cNvPr>
          <p:cNvCxnSpPr>
            <a:stCxn id="63" idx="1"/>
            <a:endCxn id="86" idx="0"/>
          </p:cNvCxnSpPr>
          <p:nvPr/>
        </p:nvCxnSpPr>
        <p:spPr>
          <a:xfrm rot="10800000" flipV="1">
            <a:off x="5658632" y="2132142"/>
            <a:ext cx="935966" cy="522697"/>
          </a:xfrm>
          <a:prstGeom prst="bentConnector2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68" name="Прямая со стрелкой 67">
            <a:extLst>
              <a:ext uri="{FF2B5EF4-FFF2-40B4-BE49-F238E27FC236}">
                <a16:creationId xmlns:a16="http://schemas.microsoft.com/office/drawing/2014/main" id="{5FABDEFD-CC59-01C3-5CB9-69ACF101279E}"/>
              </a:ext>
            </a:extLst>
          </p:cNvPr>
          <p:cNvCxnSpPr>
            <a:stCxn id="64" idx="3"/>
          </p:cNvCxnSpPr>
          <p:nvPr/>
        </p:nvCxnSpPr>
        <p:spPr>
          <a:xfrm>
            <a:off x="7931692" y="2885845"/>
            <a:ext cx="224287" cy="0"/>
          </a:xfrm>
          <a:prstGeom prst="straightConnector1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A925B78B-7B57-267D-162D-104C0E453D15}"/>
              </a:ext>
            </a:extLst>
          </p:cNvPr>
          <p:cNvSpPr/>
          <p:nvPr/>
        </p:nvSpPr>
        <p:spPr>
          <a:xfrm>
            <a:off x="8155979" y="3343045"/>
            <a:ext cx="1337094" cy="457200"/>
          </a:xfrm>
          <a:prstGeom prst="rect">
            <a:avLst/>
          </a:prstGeom>
          <a:solidFill>
            <a:srgbClr val="A5A5A5"/>
          </a:solidFill>
          <a:ln w="28575" cap="flat" cmpd="thickThin" algn="ctr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337095"/>
                      <a:gd name="connsiteY0" fmla="*/ 0 h 457200"/>
                      <a:gd name="connsiteX1" fmla="*/ 695289 w 1337095"/>
                      <a:gd name="connsiteY1" fmla="*/ 0 h 457200"/>
                      <a:gd name="connsiteX2" fmla="*/ 1337095 w 1337095"/>
                      <a:gd name="connsiteY2" fmla="*/ 0 h 457200"/>
                      <a:gd name="connsiteX3" fmla="*/ 1337095 w 1337095"/>
                      <a:gd name="connsiteY3" fmla="*/ 457200 h 457200"/>
                      <a:gd name="connsiteX4" fmla="*/ 681918 w 1337095"/>
                      <a:gd name="connsiteY4" fmla="*/ 457200 h 457200"/>
                      <a:gd name="connsiteX5" fmla="*/ 0 w 1337095"/>
                      <a:gd name="connsiteY5" fmla="*/ 457200 h 457200"/>
                      <a:gd name="connsiteX6" fmla="*/ 0 w 1337095"/>
                      <a:gd name="connsiteY6" fmla="*/ 0 h 45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37095" h="457200" fill="none" extrusionOk="0">
                        <a:moveTo>
                          <a:pt x="0" y="0"/>
                        </a:moveTo>
                        <a:cubicBezTo>
                          <a:pt x="330567" y="-8256"/>
                          <a:pt x="427511" y="-22367"/>
                          <a:pt x="695289" y="0"/>
                        </a:cubicBezTo>
                        <a:cubicBezTo>
                          <a:pt x="963067" y="22367"/>
                          <a:pt x="1198705" y="20642"/>
                          <a:pt x="1337095" y="0"/>
                        </a:cubicBezTo>
                        <a:cubicBezTo>
                          <a:pt x="1333384" y="97864"/>
                          <a:pt x="1342481" y="315005"/>
                          <a:pt x="1337095" y="457200"/>
                        </a:cubicBezTo>
                        <a:cubicBezTo>
                          <a:pt x="1120263" y="435203"/>
                          <a:pt x="992131" y="470841"/>
                          <a:pt x="681918" y="457200"/>
                        </a:cubicBezTo>
                        <a:cubicBezTo>
                          <a:pt x="371705" y="443559"/>
                          <a:pt x="215134" y="476965"/>
                          <a:pt x="0" y="457200"/>
                        </a:cubicBezTo>
                        <a:cubicBezTo>
                          <a:pt x="14505" y="230035"/>
                          <a:pt x="9219" y="92183"/>
                          <a:pt x="0" y="0"/>
                        </a:cubicBezTo>
                        <a:close/>
                      </a:path>
                      <a:path w="1337095" h="457200" stroke="0" extrusionOk="0">
                        <a:moveTo>
                          <a:pt x="0" y="0"/>
                        </a:moveTo>
                        <a:cubicBezTo>
                          <a:pt x="154254" y="-29096"/>
                          <a:pt x="443695" y="8287"/>
                          <a:pt x="655177" y="0"/>
                        </a:cubicBezTo>
                        <a:cubicBezTo>
                          <a:pt x="866659" y="-8287"/>
                          <a:pt x="1057325" y="-30796"/>
                          <a:pt x="1337095" y="0"/>
                        </a:cubicBezTo>
                        <a:cubicBezTo>
                          <a:pt x="1338134" y="227241"/>
                          <a:pt x="1330674" y="327571"/>
                          <a:pt x="1337095" y="457200"/>
                        </a:cubicBezTo>
                        <a:cubicBezTo>
                          <a:pt x="1060449" y="452359"/>
                          <a:pt x="852495" y="487804"/>
                          <a:pt x="668548" y="457200"/>
                        </a:cubicBezTo>
                        <a:cubicBezTo>
                          <a:pt x="484601" y="426596"/>
                          <a:pt x="231661" y="432874"/>
                          <a:pt x="0" y="457200"/>
                        </a:cubicBezTo>
                        <a:cubicBezTo>
                          <a:pt x="13499" y="303125"/>
                          <a:pt x="-6429" y="14793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kern="0" dirty="0">
                <a:solidFill>
                  <a:prstClr val="white"/>
                </a:solidFill>
                <a:latin typeface="Calibri" panose="020F0502020204030204"/>
              </a:rPr>
              <a:t>Заказ </a:t>
            </a:r>
            <a:br>
              <a:rPr lang="ru-RU" sz="1200" b="0" kern="0" dirty="0">
                <a:solidFill>
                  <a:prstClr val="white"/>
                </a:solidFill>
                <a:latin typeface="Calibri" panose="020F0502020204030204"/>
              </a:rPr>
            </a:br>
            <a:r>
              <a:rPr lang="ru-RU" sz="1200" b="0" kern="0" dirty="0">
                <a:solidFill>
                  <a:prstClr val="white"/>
                </a:solidFill>
                <a:latin typeface="Calibri" panose="020F0502020204030204"/>
              </a:rPr>
              <a:t>поставщику</a:t>
            </a:r>
          </a:p>
        </p:txBody>
      </p:sp>
      <p:cxnSp>
        <p:nvCxnSpPr>
          <p:cNvPr id="70" name="Прямая со стрелкой 69">
            <a:extLst>
              <a:ext uri="{FF2B5EF4-FFF2-40B4-BE49-F238E27FC236}">
                <a16:creationId xmlns:a16="http://schemas.microsoft.com/office/drawing/2014/main" id="{506ABDB2-567E-3AEF-AA4F-8FD774E9BC69}"/>
              </a:ext>
            </a:extLst>
          </p:cNvPr>
          <p:cNvCxnSpPr>
            <a:stCxn id="65" idx="2"/>
            <a:endCxn id="69" idx="0"/>
          </p:cNvCxnSpPr>
          <p:nvPr/>
        </p:nvCxnSpPr>
        <p:spPr>
          <a:xfrm>
            <a:off x="8824526" y="3114445"/>
            <a:ext cx="0" cy="228600"/>
          </a:xfrm>
          <a:prstGeom prst="straightConnector1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20FE3B1C-FAC4-70D4-4E0A-F18484EF5EA3}"/>
              </a:ext>
            </a:extLst>
          </p:cNvPr>
          <p:cNvSpPr/>
          <p:nvPr/>
        </p:nvSpPr>
        <p:spPr>
          <a:xfrm>
            <a:off x="8155979" y="4707998"/>
            <a:ext cx="1337094" cy="457200"/>
          </a:xfrm>
          <a:prstGeom prst="rect">
            <a:avLst/>
          </a:prstGeom>
          <a:solidFill>
            <a:srgbClr val="A5A5A5"/>
          </a:solidFill>
          <a:ln w="28575" cap="flat" cmpd="thickThin" algn="ctr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337095"/>
                      <a:gd name="connsiteY0" fmla="*/ 0 h 457200"/>
                      <a:gd name="connsiteX1" fmla="*/ 695289 w 1337095"/>
                      <a:gd name="connsiteY1" fmla="*/ 0 h 457200"/>
                      <a:gd name="connsiteX2" fmla="*/ 1337095 w 1337095"/>
                      <a:gd name="connsiteY2" fmla="*/ 0 h 457200"/>
                      <a:gd name="connsiteX3" fmla="*/ 1337095 w 1337095"/>
                      <a:gd name="connsiteY3" fmla="*/ 457200 h 457200"/>
                      <a:gd name="connsiteX4" fmla="*/ 681918 w 1337095"/>
                      <a:gd name="connsiteY4" fmla="*/ 457200 h 457200"/>
                      <a:gd name="connsiteX5" fmla="*/ 0 w 1337095"/>
                      <a:gd name="connsiteY5" fmla="*/ 457200 h 457200"/>
                      <a:gd name="connsiteX6" fmla="*/ 0 w 1337095"/>
                      <a:gd name="connsiteY6" fmla="*/ 0 h 45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37095" h="457200" fill="none" extrusionOk="0">
                        <a:moveTo>
                          <a:pt x="0" y="0"/>
                        </a:moveTo>
                        <a:cubicBezTo>
                          <a:pt x="330567" y="-8256"/>
                          <a:pt x="427511" y="-22367"/>
                          <a:pt x="695289" y="0"/>
                        </a:cubicBezTo>
                        <a:cubicBezTo>
                          <a:pt x="963067" y="22367"/>
                          <a:pt x="1198705" y="20642"/>
                          <a:pt x="1337095" y="0"/>
                        </a:cubicBezTo>
                        <a:cubicBezTo>
                          <a:pt x="1333384" y="97864"/>
                          <a:pt x="1342481" y="315005"/>
                          <a:pt x="1337095" y="457200"/>
                        </a:cubicBezTo>
                        <a:cubicBezTo>
                          <a:pt x="1120263" y="435203"/>
                          <a:pt x="992131" y="470841"/>
                          <a:pt x="681918" y="457200"/>
                        </a:cubicBezTo>
                        <a:cubicBezTo>
                          <a:pt x="371705" y="443559"/>
                          <a:pt x="215134" y="476965"/>
                          <a:pt x="0" y="457200"/>
                        </a:cubicBezTo>
                        <a:cubicBezTo>
                          <a:pt x="14505" y="230035"/>
                          <a:pt x="9219" y="92183"/>
                          <a:pt x="0" y="0"/>
                        </a:cubicBezTo>
                        <a:close/>
                      </a:path>
                      <a:path w="1337095" h="457200" stroke="0" extrusionOk="0">
                        <a:moveTo>
                          <a:pt x="0" y="0"/>
                        </a:moveTo>
                        <a:cubicBezTo>
                          <a:pt x="154254" y="-29096"/>
                          <a:pt x="443695" y="8287"/>
                          <a:pt x="655177" y="0"/>
                        </a:cubicBezTo>
                        <a:cubicBezTo>
                          <a:pt x="866659" y="-8287"/>
                          <a:pt x="1057325" y="-30796"/>
                          <a:pt x="1337095" y="0"/>
                        </a:cubicBezTo>
                        <a:cubicBezTo>
                          <a:pt x="1338134" y="227241"/>
                          <a:pt x="1330674" y="327571"/>
                          <a:pt x="1337095" y="457200"/>
                        </a:cubicBezTo>
                        <a:cubicBezTo>
                          <a:pt x="1060449" y="452359"/>
                          <a:pt x="852495" y="487804"/>
                          <a:pt x="668548" y="457200"/>
                        </a:cubicBezTo>
                        <a:cubicBezTo>
                          <a:pt x="484601" y="426596"/>
                          <a:pt x="231661" y="432874"/>
                          <a:pt x="0" y="457200"/>
                        </a:cubicBezTo>
                        <a:cubicBezTo>
                          <a:pt x="13499" y="303125"/>
                          <a:pt x="-6429" y="14793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kern="0" dirty="0">
                <a:solidFill>
                  <a:prstClr val="white"/>
                </a:solidFill>
                <a:latin typeface="Calibri" panose="020F0502020204030204"/>
              </a:rPr>
              <a:t>ПТУ</a:t>
            </a: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F4F5861B-E160-3BDF-4266-3BC9CC6BF790}"/>
              </a:ext>
            </a:extLst>
          </p:cNvPr>
          <p:cNvSpPr/>
          <p:nvPr/>
        </p:nvSpPr>
        <p:spPr>
          <a:xfrm>
            <a:off x="9000254" y="5408242"/>
            <a:ext cx="1337094" cy="457200"/>
          </a:xfrm>
          <a:prstGeom prst="rect">
            <a:avLst/>
          </a:prstGeom>
          <a:solidFill>
            <a:srgbClr val="A5A5A5"/>
          </a:solidFill>
          <a:ln w="28575" cap="flat" cmpd="thickThin" algn="ctr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337095"/>
                      <a:gd name="connsiteY0" fmla="*/ 0 h 457200"/>
                      <a:gd name="connsiteX1" fmla="*/ 695289 w 1337095"/>
                      <a:gd name="connsiteY1" fmla="*/ 0 h 457200"/>
                      <a:gd name="connsiteX2" fmla="*/ 1337095 w 1337095"/>
                      <a:gd name="connsiteY2" fmla="*/ 0 h 457200"/>
                      <a:gd name="connsiteX3" fmla="*/ 1337095 w 1337095"/>
                      <a:gd name="connsiteY3" fmla="*/ 457200 h 457200"/>
                      <a:gd name="connsiteX4" fmla="*/ 681918 w 1337095"/>
                      <a:gd name="connsiteY4" fmla="*/ 457200 h 457200"/>
                      <a:gd name="connsiteX5" fmla="*/ 0 w 1337095"/>
                      <a:gd name="connsiteY5" fmla="*/ 457200 h 457200"/>
                      <a:gd name="connsiteX6" fmla="*/ 0 w 1337095"/>
                      <a:gd name="connsiteY6" fmla="*/ 0 h 45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37095" h="457200" fill="none" extrusionOk="0">
                        <a:moveTo>
                          <a:pt x="0" y="0"/>
                        </a:moveTo>
                        <a:cubicBezTo>
                          <a:pt x="330567" y="-8256"/>
                          <a:pt x="427511" y="-22367"/>
                          <a:pt x="695289" y="0"/>
                        </a:cubicBezTo>
                        <a:cubicBezTo>
                          <a:pt x="963067" y="22367"/>
                          <a:pt x="1198705" y="20642"/>
                          <a:pt x="1337095" y="0"/>
                        </a:cubicBezTo>
                        <a:cubicBezTo>
                          <a:pt x="1333384" y="97864"/>
                          <a:pt x="1342481" y="315005"/>
                          <a:pt x="1337095" y="457200"/>
                        </a:cubicBezTo>
                        <a:cubicBezTo>
                          <a:pt x="1120263" y="435203"/>
                          <a:pt x="992131" y="470841"/>
                          <a:pt x="681918" y="457200"/>
                        </a:cubicBezTo>
                        <a:cubicBezTo>
                          <a:pt x="371705" y="443559"/>
                          <a:pt x="215134" y="476965"/>
                          <a:pt x="0" y="457200"/>
                        </a:cubicBezTo>
                        <a:cubicBezTo>
                          <a:pt x="14505" y="230035"/>
                          <a:pt x="9219" y="92183"/>
                          <a:pt x="0" y="0"/>
                        </a:cubicBezTo>
                        <a:close/>
                      </a:path>
                      <a:path w="1337095" h="457200" stroke="0" extrusionOk="0">
                        <a:moveTo>
                          <a:pt x="0" y="0"/>
                        </a:moveTo>
                        <a:cubicBezTo>
                          <a:pt x="154254" y="-29096"/>
                          <a:pt x="443695" y="8287"/>
                          <a:pt x="655177" y="0"/>
                        </a:cubicBezTo>
                        <a:cubicBezTo>
                          <a:pt x="866659" y="-8287"/>
                          <a:pt x="1057325" y="-30796"/>
                          <a:pt x="1337095" y="0"/>
                        </a:cubicBezTo>
                        <a:cubicBezTo>
                          <a:pt x="1338134" y="227241"/>
                          <a:pt x="1330674" y="327571"/>
                          <a:pt x="1337095" y="457200"/>
                        </a:cubicBezTo>
                        <a:cubicBezTo>
                          <a:pt x="1060449" y="452359"/>
                          <a:pt x="852495" y="487804"/>
                          <a:pt x="668548" y="457200"/>
                        </a:cubicBezTo>
                        <a:cubicBezTo>
                          <a:pt x="484601" y="426596"/>
                          <a:pt x="231661" y="432874"/>
                          <a:pt x="0" y="457200"/>
                        </a:cubicBezTo>
                        <a:cubicBezTo>
                          <a:pt x="13499" y="303125"/>
                          <a:pt x="-6429" y="14793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kern="0" dirty="0">
                <a:solidFill>
                  <a:prstClr val="white"/>
                </a:solidFill>
                <a:latin typeface="Calibri" panose="020F0502020204030204"/>
              </a:rPr>
              <a:t>ОФД</a:t>
            </a:r>
          </a:p>
        </p:txBody>
      </p:sp>
      <p:cxnSp>
        <p:nvCxnSpPr>
          <p:cNvPr id="73" name="Прямая со стрелкой 72">
            <a:extLst>
              <a:ext uri="{FF2B5EF4-FFF2-40B4-BE49-F238E27FC236}">
                <a16:creationId xmlns:a16="http://schemas.microsoft.com/office/drawing/2014/main" id="{1F1B49BE-7F8A-4399-C4E2-D573AFD04EAD}"/>
              </a:ext>
            </a:extLst>
          </p:cNvPr>
          <p:cNvCxnSpPr>
            <a:stCxn id="69" idx="2"/>
            <a:endCxn id="71" idx="0"/>
          </p:cNvCxnSpPr>
          <p:nvPr/>
        </p:nvCxnSpPr>
        <p:spPr>
          <a:xfrm>
            <a:off x="8824526" y="3800245"/>
            <a:ext cx="0" cy="907753"/>
          </a:xfrm>
          <a:prstGeom prst="straightConnector1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74" name="Прямая со стрелкой 76">
            <a:extLst>
              <a:ext uri="{FF2B5EF4-FFF2-40B4-BE49-F238E27FC236}">
                <a16:creationId xmlns:a16="http://schemas.microsoft.com/office/drawing/2014/main" id="{1B496D4B-1814-D055-04F6-A35842AD5817}"/>
              </a:ext>
            </a:extLst>
          </p:cNvPr>
          <p:cNvCxnSpPr>
            <a:stCxn id="71" idx="2"/>
            <a:endCxn id="72" idx="1"/>
          </p:cNvCxnSpPr>
          <p:nvPr/>
        </p:nvCxnSpPr>
        <p:spPr>
          <a:xfrm rot="16200000" flipH="1">
            <a:off x="8676568" y="5313156"/>
            <a:ext cx="471644" cy="175728"/>
          </a:xfrm>
          <a:prstGeom prst="bentConnector2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4FFE66DE-98CA-F7D4-DA1E-A774C94AB7CD}"/>
              </a:ext>
            </a:extLst>
          </p:cNvPr>
          <p:cNvSpPr/>
          <p:nvPr/>
        </p:nvSpPr>
        <p:spPr>
          <a:xfrm>
            <a:off x="9823750" y="3343045"/>
            <a:ext cx="1337094" cy="457200"/>
          </a:xfrm>
          <a:prstGeom prst="rect">
            <a:avLst/>
          </a:prstGeom>
          <a:solidFill>
            <a:srgbClr val="A5A5A5"/>
          </a:solidFill>
          <a:ln w="28575" cap="flat" cmpd="thickThin" algn="ctr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337095"/>
                      <a:gd name="connsiteY0" fmla="*/ 0 h 457200"/>
                      <a:gd name="connsiteX1" fmla="*/ 695289 w 1337095"/>
                      <a:gd name="connsiteY1" fmla="*/ 0 h 457200"/>
                      <a:gd name="connsiteX2" fmla="*/ 1337095 w 1337095"/>
                      <a:gd name="connsiteY2" fmla="*/ 0 h 457200"/>
                      <a:gd name="connsiteX3" fmla="*/ 1337095 w 1337095"/>
                      <a:gd name="connsiteY3" fmla="*/ 457200 h 457200"/>
                      <a:gd name="connsiteX4" fmla="*/ 681918 w 1337095"/>
                      <a:gd name="connsiteY4" fmla="*/ 457200 h 457200"/>
                      <a:gd name="connsiteX5" fmla="*/ 0 w 1337095"/>
                      <a:gd name="connsiteY5" fmla="*/ 457200 h 457200"/>
                      <a:gd name="connsiteX6" fmla="*/ 0 w 1337095"/>
                      <a:gd name="connsiteY6" fmla="*/ 0 h 45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37095" h="457200" fill="none" extrusionOk="0">
                        <a:moveTo>
                          <a:pt x="0" y="0"/>
                        </a:moveTo>
                        <a:cubicBezTo>
                          <a:pt x="330567" y="-8256"/>
                          <a:pt x="427511" y="-22367"/>
                          <a:pt x="695289" y="0"/>
                        </a:cubicBezTo>
                        <a:cubicBezTo>
                          <a:pt x="963067" y="22367"/>
                          <a:pt x="1198705" y="20642"/>
                          <a:pt x="1337095" y="0"/>
                        </a:cubicBezTo>
                        <a:cubicBezTo>
                          <a:pt x="1333384" y="97864"/>
                          <a:pt x="1342481" y="315005"/>
                          <a:pt x="1337095" y="457200"/>
                        </a:cubicBezTo>
                        <a:cubicBezTo>
                          <a:pt x="1120263" y="435203"/>
                          <a:pt x="992131" y="470841"/>
                          <a:pt x="681918" y="457200"/>
                        </a:cubicBezTo>
                        <a:cubicBezTo>
                          <a:pt x="371705" y="443559"/>
                          <a:pt x="215134" y="476965"/>
                          <a:pt x="0" y="457200"/>
                        </a:cubicBezTo>
                        <a:cubicBezTo>
                          <a:pt x="14505" y="230035"/>
                          <a:pt x="9219" y="92183"/>
                          <a:pt x="0" y="0"/>
                        </a:cubicBezTo>
                        <a:close/>
                      </a:path>
                      <a:path w="1337095" h="457200" stroke="0" extrusionOk="0">
                        <a:moveTo>
                          <a:pt x="0" y="0"/>
                        </a:moveTo>
                        <a:cubicBezTo>
                          <a:pt x="154254" y="-29096"/>
                          <a:pt x="443695" y="8287"/>
                          <a:pt x="655177" y="0"/>
                        </a:cubicBezTo>
                        <a:cubicBezTo>
                          <a:pt x="866659" y="-8287"/>
                          <a:pt x="1057325" y="-30796"/>
                          <a:pt x="1337095" y="0"/>
                        </a:cubicBezTo>
                        <a:cubicBezTo>
                          <a:pt x="1338134" y="227241"/>
                          <a:pt x="1330674" y="327571"/>
                          <a:pt x="1337095" y="457200"/>
                        </a:cubicBezTo>
                        <a:cubicBezTo>
                          <a:pt x="1060449" y="452359"/>
                          <a:pt x="852495" y="487804"/>
                          <a:pt x="668548" y="457200"/>
                        </a:cubicBezTo>
                        <a:cubicBezTo>
                          <a:pt x="484601" y="426596"/>
                          <a:pt x="231661" y="432874"/>
                          <a:pt x="0" y="457200"/>
                        </a:cubicBezTo>
                        <a:cubicBezTo>
                          <a:pt x="13499" y="303125"/>
                          <a:pt x="-6429" y="14793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kern="0" dirty="0">
                <a:solidFill>
                  <a:prstClr val="white"/>
                </a:solidFill>
                <a:latin typeface="Calibri" panose="020F0502020204030204"/>
              </a:rPr>
              <a:t>Заявка </a:t>
            </a:r>
            <a:br>
              <a:rPr lang="ru-RU" sz="1200" b="0" kern="0" dirty="0">
                <a:solidFill>
                  <a:prstClr val="white"/>
                </a:solidFill>
                <a:latin typeface="Calibri" panose="020F0502020204030204"/>
              </a:rPr>
            </a:br>
            <a:r>
              <a:rPr lang="ru-RU" sz="1200" b="0" kern="0" dirty="0">
                <a:solidFill>
                  <a:prstClr val="white"/>
                </a:solidFill>
                <a:latin typeface="Calibri" panose="020F0502020204030204"/>
              </a:rPr>
              <a:t>на оплату</a:t>
            </a:r>
          </a:p>
        </p:txBody>
      </p:sp>
      <p:cxnSp>
        <p:nvCxnSpPr>
          <p:cNvPr id="76" name="Прямая со стрелкой 41">
            <a:extLst>
              <a:ext uri="{FF2B5EF4-FFF2-40B4-BE49-F238E27FC236}">
                <a16:creationId xmlns:a16="http://schemas.microsoft.com/office/drawing/2014/main" id="{BDBFF1E1-5E4D-CDD1-AE49-374DE5805C74}"/>
              </a:ext>
            </a:extLst>
          </p:cNvPr>
          <p:cNvCxnSpPr>
            <a:stCxn id="65" idx="3"/>
            <a:endCxn id="75" idx="0"/>
          </p:cNvCxnSpPr>
          <p:nvPr/>
        </p:nvCxnSpPr>
        <p:spPr>
          <a:xfrm>
            <a:off x="9493073" y="2885845"/>
            <a:ext cx="999224" cy="457200"/>
          </a:xfrm>
          <a:prstGeom prst="bentConnector2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D99C287B-E049-BF8C-CD1C-9502EFB38C00}"/>
              </a:ext>
            </a:extLst>
          </p:cNvPr>
          <p:cNvSpPr/>
          <p:nvPr/>
        </p:nvSpPr>
        <p:spPr>
          <a:xfrm>
            <a:off x="9823750" y="4021759"/>
            <a:ext cx="1337094" cy="457200"/>
          </a:xfrm>
          <a:prstGeom prst="rect">
            <a:avLst/>
          </a:prstGeom>
          <a:solidFill>
            <a:srgbClr val="A5A5A5"/>
          </a:solidFill>
          <a:ln w="28575" cap="flat" cmpd="thickThin" algn="ctr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337095"/>
                      <a:gd name="connsiteY0" fmla="*/ 0 h 457200"/>
                      <a:gd name="connsiteX1" fmla="*/ 695289 w 1337095"/>
                      <a:gd name="connsiteY1" fmla="*/ 0 h 457200"/>
                      <a:gd name="connsiteX2" fmla="*/ 1337095 w 1337095"/>
                      <a:gd name="connsiteY2" fmla="*/ 0 h 457200"/>
                      <a:gd name="connsiteX3" fmla="*/ 1337095 w 1337095"/>
                      <a:gd name="connsiteY3" fmla="*/ 457200 h 457200"/>
                      <a:gd name="connsiteX4" fmla="*/ 681918 w 1337095"/>
                      <a:gd name="connsiteY4" fmla="*/ 457200 h 457200"/>
                      <a:gd name="connsiteX5" fmla="*/ 0 w 1337095"/>
                      <a:gd name="connsiteY5" fmla="*/ 457200 h 457200"/>
                      <a:gd name="connsiteX6" fmla="*/ 0 w 1337095"/>
                      <a:gd name="connsiteY6" fmla="*/ 0 h 45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37095" h="457200" fill="none" extrusionOk="0">
                        <a:moveTo>
                          <a:pt x="0" y="0"/>
                        </a:moveTo>
                        <a:cubicBezTo>
                          <a:pt x="330567" y="-8256"/>
                          <a:pt x="427511" y="-22367"/>
                          <a:pt x="695289" y="0"/>
                        </a:cubicBezTo>
                        <a:cubicBezTo>
                          <a:pt x="963067" y="22367"/>
                          <a:pt x="1198705" y="20642"/>
                          <a:pt x="1337095" y="0"/>
                        </a:cubicBezTo>
                        <a:cubicBezTo>
                          <a:pt x="1333384" y="97864"/>
                          <a:pt x="1342481" y="315005"/>
                          <a:pt x="1337095" y="457200"/>
                        </a:cubicBezTo>
                        <a:cubicBezTo>
                          <a:pt x="1120263" y="435203"/>
                          <a:pt x="992131" y="470841"/>
                          <a:pt x="681918" y="457200"/>
                        </a:cubicBezTo>
                        <a:cubicBezTo>
                          <a:pt x="371705" y="443559"/>
                          <a:pt x="215134" y="476965"/>
                          <a:pt x="0" y="457200"/>
                        </a:cubicBezTo>
                        <a:cubicBezTo>
                          <a:pt x="14505" y="230035"/>
                          <a:pt x="9219" y="92183"/>
                          <a:pt x="0" y="0"/>
                        </a:cubicBezTo>
                        <a:close/>
                      </a:path>
                      <a:path w="1337095" h="457200" stroke="0" extrusionOk="0">
                        <a:moveTo>
                          <a:pt x="0" y="0"/>
                        </a:moveTo>
                        <a:cubicBezTo>
                          <a:pt x="154254" y="-29096"/>
                          <a:pt x="443695" y="8287"/>
                          <a:pt x="655177" y="0"/>
                        </a:cubicBezTo>
                        <a:cubicBezTo>
                          <a:pt x="866659" y="-8287"/>
                          <a:pt x="1057325" y="-30796"/>
                          <a:pt x="1337095" y="0"/>
                        </a:cubicBezTo>
                        <a:cubicBezTo>
                          <a:pt x="1338134" y="227241"/>
                          <a:pt x="1330674" y="327571"/>
                          <a:pt x="1337095" y="457200"/>
                        </a:cubicBezTo>
                        <a:cubicBezTo>
                          <a:pt x="1060449" y="452359"/>
                          <a:pt x="852495" y="487804"/>
                          <a:pt x="668548" y="457200"/>
                        </a:cubicBezTo>
                        <a:cubicBezTo>
                          <a:pt x="484601" y="426596"/>
                          <a:pt x="231661" y="432874"/>
                          <a:pt x="0" y="457200"/>
                        </a:cubicBezTo>
                        <a:cubicBezTo>
                          <a:pt x="13499" y="303125"/>
                          <a:pt x="-6429" y="14793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kern="0" dirty="0">
                <a:solidFill>
                  <a:prstClr val="white"/>
                </a:solidFill>
                <a:latin typeface="Calibri" panose="020F0502020204030204"/>
              </a:rPr>
              <a:t>Платежное поручение</a:t>
            </a:r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92CD4B70-0FB9-853D-988C-31FF20387F39}"/>
              </a:ext>
            </a:extLst>
          </p:cNvPr>
          <p:cNvSpPr/>
          <p:nvPr/>
        </p:nvSpPr>
        <p:spPr>
          <a:xfrm>
            <a:off x="9823750" y="4706845"/>
            <a:ext cx="1337094" cy="457200"/>
          </a:xfrm>
          <a:prstGeom prst="rect">
            <a:avLst/>
          </a:prstGeom>
          <a:solidFill>
            <a:srgbClr val="A5A5A5"/>
          </a:solidFill>
          <a:ln w="28575" cap="flat" cmpd="thickThin" algn="ctr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337095"/>
                      <a:gd name="connsiteY0" fmla="*/ 0 h 457200"/>
                      <a:gd name="connsiteX1" fmla="*/ 695289 w 1337095"/>
                      <a:gd name="connsiteY1" fmla="*/ 0 h 457200"/>
                      <a:gd name="connsiteX2" fmla="*/ 1337095 w 1337095"/>
                      <a:gd name="connsiteY2" fmla="*/ 0 h 457200"/>
                      <a:gd name="connsiteX3" fmla="*/ 1337095 w 1337095"/>
                      <a:gd name="connsiteY3" fmla="*/ 457200 h 457200"/>
                      <a:gd name="connsiteX4" fmla="*/ 681918 w 1337095"/>
                      <a:gd name="connsiteY4" fmla="*/ 457200 h 457200"/>
                      <a:gd name="connsiteX5" fmla="*/ 0 w 1337095"/>
                      <a:gd name="connsiteY5" fmla="*/ 457200 h 457200"/>
                      <a:gd name="connsiteX6" fmla="*/ 0 w 1337095"/>
                      <a:gd name="connsiteY6" fmla="*/ 0 h 45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37095" h="457200" fill="none" extrusionOk="0">
                        <a:moveTo>
                          <a:pt x="0" y="0"/>
                        </a:moveTo>
                        <a:cubicBezTo>
                          <a:pt x="330567" y="-8256"/>
                          <a:pt x="427511" y="-22367"/>
                          <a:pt x="695289" y="0"/>
                        </a:cubicBezTo>
                        <a:cubicBezTo>
                          <a:pt x="963067" y="22367"/>
                          <a:pt x="1198705" y="20642"/>
                          <a:pt x="1337095" y="0"/>
                        </a:cubicBezTo>
                        <a:cubicBezTo>
                          <a:pt x="1333384" y="97864"/>
                          <a:pt x="1342481" y="315005"/>
                          <a:pt x="1337095" y="457200"/>
                        </a:cubicBezTo>
                        <a:cubicBezTo>
                          <a:pt x="1120263" y="435203"/>
                          <a:pt x="992131" y="470841"/>
                          <a:pt x="681918" y="457200"/>
                        </a:cubicBezTo>
                        <a:cubicBezTo>
                          <a:pt x="371705" y="443559"/>
                          <a:pt x="215134" y="476965"/>
                          <a:pt x="0" y="457200"/>
                        </a:cubicBezTo>
                        <a:cubicBezTo>
                          <a:pt x="14505" y="230035"/>
                          <a:pt x="9219" y="92183"/>
                          <a:pt x="0" y="0"/>
                        </a:cubicBezTo>
                        <a:close/>
                      </a:path>
                      <a:path w="1337095" h="457200" stroke="0" extrusionOk="0">
                        <a:moveTo>
                          <a:pt x="0" y="0"/>
                        </a:moveTo>
                        <a:cubicBezTo>
                          <a:pt x="154254" y="-29096"/>
                          <a:pt x="443695" y="8287"/>
                          <a:pt x="655177" y="0"/>
                        </a:cubicBezTo>
                        <a:cubicBezTo>
                          <a:pt x="866659" y="-8287"/>
                          <a:pt x="1057325" y="-30796"/>
                          <a:pt x="1337095" y="0"/>
                        </a:cubicBezTo>
                        <a:cubicBezTo>
                          <a:pt x="1338134" y="227241"/>
                          <a:pt x="1330674" y="327571"/>
                          <a:pt x="1337095" y="457200"/>
                        </a:cubicBezTo>
                        <a:cubicBezTo>
                          <a:pt x="1060449" y="452359"/>
                          <a:pt x="852495" y="487804"/>
                          <a:pt x="668548" y="457200"/>
                        </a:cubicBezTo>
                        <a:cubicBezTo>
                          <a:pt x="484601" y="426596"/>
                          <a:pt x="231661" y="432874"/>
                          <a:pt x="0" y="457200"/>
                        </a:cubicBezTo>
                        <a:cubicBezTo>
                          <a:pt x="13499" y="303125"/>
                          <a:pt x="-6429" y="14793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kern="0" dirty="0">
                <a:solidFill>
                  <a:prstClr val="white"/>
                </a:solidFill>
                <a:latin typeface="Calibri" panose="020F0502020204030204"/>
              </a:rPr>
              <a:t>Списание с РС</a:t>
            </a:r>
          </a:p>
        </p:txBody>
      </p:sp>
      <p:cxnSp>
        <p:nvCxnSpPr>
          <p:cNvPr id="79" name="Прямая со стрелкой 78">
            <a:extLst>
              <a:ext uri="{FF2B5EF4-FFF2-40B4-BE49-F238E27FC236}">
                <a16:creationId xmlns:a16="http://schemas.microsoft.com/office/drawing/2014/main" id="{8436CB42-AD64-1D47-1362-A28DCCB36AAA}"/>
              </a:ext>
            </a:extLst>
          </p:cNvPr>
          <p:cNvCxnSpPr>
            <a:stCxn id="75" idx="2"/>
            <a:endCxn id="77" idx="0"/>
          </p:cNvCxnSpPr>
          <p:nvPr/>
        </p:nvCxnSpPr>
        <p:spPr>
          <a:xfrm>
            <a:off x="10492297" y="3800245"/>
            <a:ext cx="0" cy="221514"/>
          </a:xfrm>
          <a:prstGeom prst="straightConnector1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80" name="Прямая со стрелкой 89">
            <a:extLst>
              <a:ext uri="{FF2B5EF4-FFF2-40B4-BE49-F238E27FC236}">
                <a16:creationId xmlns:a16="http://schemas.microsoft.com/office/drawing/2014/main" id="{CA290CEE-C7CE-6D07-174E-3E51B8C036C9}"/>
              </a:ext>
            </a:extLst>
          </p:cNvPr>
          <p:cNvCxnSpPr>
            <a:stCxn id="78" idx="2"/>
            <a:endCxn id="72" idx="3"/>
          </p:cNvCxnSpPr>
          <p:nvPr/>
        </p:nvCxnSpPr>
        <p:spPr>
          <a:xfrm rot="5400000">
            <a:off x="10178425" y="5322969"/>
            <a:ext cx="472797" cy="154949"/>
          </a:xfrm>
          <a:prstGeom prst="bentConnector2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id="{A79BF86E-CE78-8E80-5275-1025DA35499A}"/>
              </a:ext>
            </a:extLst>
          </p:cNvPr>
          <p:cNvSpPr/>
          <p:nvPr/>
        </p:nvSpPr>
        <p:spPr>
          <a:xfrm>
            <a:off x="4990085" y="2654840"/>
            <a:ext cx="1337094" cy="457200"/>
          </a:xfrm>
          <a:prstGeom prst="rect">
            <a:avLst/>
          </a:prstGeom>
          <a:solidFill>
            <a:srgbClr val="A5A5A5"/>
          </a:solidFill>
          <a:ln w="28575" cap="flat" cmpd="thickThin" algn="ctr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337095"/>
                      <a:gd name="connsiteY0" fmla="*/ 0 h 457200"/>
                      <a:gd name="connsiteX1" fmla="*/ 695289 w 1337095"/>
                      <a:gd name="connsiteY1" fmla="*/ 0 h 457200"/>
                      <a:gd name="connsiteX2" fmla="*/ 1337095 w 1337095"/>
                      <a:gd name="connsiteY2" fmla="*/ 0 h 457200"/>
                      <a:gd name="connsiteX3" fmla="*/ 1337095 w 1337095"/>
                      <a:gd name="connsiteY3" fmla="*/ 457200 h 457200"/>
                      <a:gd name="connsiteX4" fmla="*/ 681918 w 1337095"/>
                      <a:gd name="connsiteY4" fmla="*/ 457200 h 457200"/>
                      <a:gd name="connsiteX5" fmla="*/ 0 w 1337095"/>
                      <a:gd name="connsiteY5" fmla="*/ 457200 h 457200"/>
                      <a:gd name="connsiteX6" fmla="*/ 0 w 1337095"/>
                      <a:gd name="connsiteY6" fmla="*/ 0 h 45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37095" h="457200" fill="none" extrusionOk="0">
                        <a:moveTo>
                          <a:pt x="0" y="0"/>
                        </a:moveTo>
                        <a:cubicBezTo>
                          <a:pt x="330567" y="-8256"/>
                          <a:pt x="427511" y="-22367"/>
                          <a:pt x="695289" y="0"/>
                        </a:cubicBezTo>
                        <a:cubicBezTo>
                          <a:pt x="963067" y="22367"/>
                          <a:pt x="1198705" y="20642"/>
                          <a:pt x="1337095" y="0"/>
                        </a:cubicBezTo>
                        <a:cubicBezTo>
                          <a:pt x="1333384" y="97864"/>
                          <a:pt x="1342481" y="315005"/>
                          <a:pt x="1337095" y="457200"/>
                        </a:cubicBezTo>
                        <a:cubicBezTo>
                          <a:pt x="1120263" y="435203"/>
                          <a:pt x="992131" y="470841"/>
                          <a:pt x="681918" y="457200"/>
                        </a:cubicBezTo>
                        <a:cubicBezTo>
                          <a:pt x="371705" y="443559"/>
                          <a:pt x="215134" y="476965"/>
                          <a:pt x="0" y="457200"/>
                        </a:cubicBezTo>
                        <a:cubicBezTo>
                          <a:pt x="14505" y="230035"/>
                          <a:pt x="9219" y="92183"/>
                          <a:pt x="0" y="0"/>
                        </a:cubicBezTo>
                        <a:close/>
                      </a:path>
                      <a:path w="1337095" h="457200" stroke="0" extrusionOk="0">
                        <a:moveTo>
                          <a:pt x="0" y="0"/>
                        </a:moveTo>
                        <a:cubicBezTo>
                          <a:pt x="154254" y="-29096"/>
                          <a:pt x="443695" y="8287"/>
                          <a:pt x="655177" y="0"/>
                        </a:cubicBezTo>
                        <a:cubicBezTo>
                          <a:pt x="866659" y="-8287"/>
                          <a:pt x="1057325" y="-30796"/>
                          <a:pt x="1337095" y="0"/>
                        </a:cubicBezTo>
                        <a:cubicBezTo>
                          <a:pt x="1338134" y="227241"/>
                          <a:pt x="1330674" y="327571"/>
                          <a:pt x="1337095" y="457200"/>
                        </a:cubicBezTo>
                        <a:cubicBezTo>
                          <a:pt x="1060449" y="452359"/>
                          <a:pt x="852495" y="487804"/>
                          <a:pt x="668548" y="457200"/>
                        </a:cubicBezTo>
                        <a:cubicBezTo>
                          <a:pt x="484601" y="426596"/>
                          <a:pt x="231661" y="432874"/>
                          <a:pt x="0" y="457200"/>
                        </a:cubicBezTo>
                        <a:cubicBezTo>
                          <a:pt x="13499" y="303125"/>
                          <a:pt x="-6429" y="14793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kern="0" dirty="0">
                <a:solidFill>
                  <a:prstClr val="white"/>
                </a:solidFill>
                <a:latin typeface="Calibri" panose="020F0502020204030204"/>
              </a:rPr>
              <a:t>Закупочная процедура</a:t>
            </a:r>
          </a:p>
        </p:txBody>
      </p:sp>
      <p:cxnSp>
        <p:nvCxnSpPr>
          <p:cNvPr id="87" name="Прямая со стрелкой 86">
            <a:extLst>
              <a:ext uri="{FF2B5EF4-FFF2-40B4-BE49-F238E27FC236}">
                <a16:creationId xmlns:a16="http://schemas.microsoft.com/office/drawing/2014/main" id="{1D112D99-9A95-DEA8-4F0A-20EFF0D7ACCF}"/>
              </a:ext>
            </a:extLst>
          </p:cNvPr>
          <p:cNvCxnSpPr>
            <a:stCxn id="41" idx="0"/>
            <a:endCxn id="86" idx="2"/>
          </p:cNvCxnSpPr>
          <p:nvPr/>
        </p:nvCxnSpPr>
        <p:spPr>
          <a:xfrm flipV="1">
            <a:off x="5658632" y="3112040"/>
            <a:ext cx="0" cy="228600"/>
          </a:xfrm>
          <a:prstGeom prst="straightConnector1">
            <a:avLst/>
          </a:prstGeom>
          <a:solidFill>
            <a:srgbClr val="A5A5A5"/>
          </a:solidFill>
          <a:ln w="28575" cap="flat" cmpd="thickThin" algn="ctr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337095"/>
                      <a:gd name="connsiteY0" fmla="*/ 0 h 457200"/>
                      <a:gd name="connsiteX1" fmla="*/ 695289 w 1337095"/>
                      <a:gd name="connsiteY1" fmla="*/ 0 h 457200"/>
                      <a:gd name="connsiteX2" fmla="*/ 1337095 w 1337095"/>
                      <a:gd name="connsiteY2" fmla="*/ 0 h 457200"/>
                      <a:gd name="connsiteX3" fmla="*/ 1337095 w 1337095"/>
                      <a:gd name="connsiteY3" fmla="*/ 457200 h 457200"/>
                      <a:gd name="connsiteX4" fmla="*/ 681918 w 1337095"/>
                      <a:gd name="connsiteY4" fmla="*/ 457200 h 457200"/>
                      <a:gd name="connsiteX5" fmla="*/ 0 w 1337095"/>
                      <a:gd name="connsiteY5" fmla="*/ 457200 h 457200"/>
                      <a:gd name="connsiteX6" fmla="*/ 0 w 1337095"/>
                      <a:gd name="connsiteY6" fmla="*/ 0 h 45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37095" h="457200" fill="none" extrusionOk="0">
                        <a:moveTo>
                          <a:pt x="0" y="0"/>
                        </a:moveTo>
                        <a:cubicBezTo>
                          <a:pt x="330567" y="-8256"/>
                          <a:pt x="427511" y="-22367"/>
                          <a:pt x="695289" y="0"/>
                        </a:cubicBezTo>
                        <a:cubicBezTo>
                          <a:pt x="963067" y="22367"/>
                          <a:pt x="1198705" y="20642"/>
                          <a:pt x="1337095" y="0"/>
                        </a:cubicBezTo>
                        <a:cubicBezTo>
                          <a:pt x="1333384" y="97864"/>
                          <a:pt x="1342481" y="315005"/>
                          <a:pt x="1337095" y="457200"/>
                        </a:cubicBezTo>
                        <a:cubicBezTo>
                          <a:pt x="1120263" y="435203"/>
                          <a:pt x="992131" y="470841"/>
                          <a:pt x="681918" y="457200"/>
                        </a:cubicBezTo>
                        <a:cubicBezTo>
                          <a:pt x="371705" y="443559"/>
                          <a:pt x="215134" y="476965"/>
                          <a:pt x="0" y="457200"/>
                        </a:cubicBezTo>
                        <a:cubicBezTo>
                          <a:pt x="14505" y="230035"/>
                          <a:pt x="9219" y="92183"/>
                          <a:pt x="0" y="0"/>
                        </a:cubicBezTo>
                        <a:close/>
                      </a:path>
                      <a:path w="1337095" h="457200" stroke="0" extrusionOk="0">
                        <a:moveTo>
                          <a:pt x="0" y="0"/>
                        </a:moveTo>
                        <a:cubicBezTo>
                          <a:pt x="154254" y="-29096"/>
                          <a:pt x="443695" y="8287"/>
                          <a:pt x="655177" y="0"/>
                        </a:cubicBezTo>
                        <a:cubicBezTo>
                          <a:pt x="866659" y="-8287"/>
                          <a:pt x="1057325" y="-30796"/>
                          <a:pt x="1337095" y="0"/>
                        </a:cubicBezTo>
                        <a:cubicBezTo>
                          <a:pt x="1338134" y="227241"/>
                          <a:pt x="1330674" y="327571"/>
                          <a:pt x="1337095" y="457200"/>
                        </a:cubicBezTo>
                        <a:cubicBezTo>
                          <a:pt x="1060449" y="452359"/>
                          <a:pt x="852495" y="487804"/>
                          <a:pt x="668548" y="457200"/>
                        </a:cubicBezTo>
                        <a:cubicBezTo>
                          <a:pt x="484601" y="426596"/>
                          <a:pt x="231661" y="432874"/>
                          <a:pt x="0" y="457200"/>
                        </a:cubicBezTo>
                        <a:cubicBezTo>
                          <a:pt x="13499" y="303125"/>
                          <a:pt x="-6429" y="14793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</p:cxn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id="{2906183B-03F5-F778-8D7E-BA3D34124B29}"/>
              </a:ext>
            </a:extLst>
          </p:cNvPr>
          <p:cNvSpPr/>
          <p:nvPr/>
        </p:nvSpPr>
        <p:spPr>
          <a:xfrm>
            <a:off x="6678386" y="1999376"/>
            <a:ext cx="1337094" cy="457200"/>
          </a:xfrm>
          <a:prstGeom prst="rect">
            <a:avLst/>
          </a:prstGeom>
          <a:solidFill>
            <a:srgbClr val="A5A5A5"/>
          </a:solidFill>
          <a:ln w="28575" cap="flat" cmpd="thickThin" algn="ctr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337095"/>
                      <a:gd name="connsiteY0" fmla="*/ 0 h 457200"/>
                      <a:gd name="connsiteX1" fmla="*/ 695289 w 1337095"/>
                      <a:gd name="connsiteY1" fmla="*/ 0 h 457200"/>
                      <a:gd name="connsiteX2" fmla="*/ 1337095 w 1337095"/>
                      <a:gd name="connsiteY2" fmla="*/ 0 h 457200"/>
                      <a:gd name="connsiteX3" fmla="*/ 1337095 w 1337095"/>
                      <a:gd name="connsiteY3" fmla="*/ 457200 h 457200"/>
                      <a:gd name="connsiteX4" fmla="*/ 681918 w 1337095"/>
                      <a:gd name="connsiteY4" fmla="*/ 457200 h 457200"/>
                      <a:gd name="connsiteX5" fmla="*/ 0 w 1337095"/>
                      <a:gd name="connsiteY5" fmla="*/ 457200 h 457200"/>
                      <a:gd name="connsiteX6" fmla="*/ 0 w 1337095"/>
                      <a:gd name="connsiteY6" fmla="*/ 0 h 45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37095" h="457200" fill="none" extrusionOk="0">
                        <a:moveTo>
                          <a:pt x="0" y="0"/>
                        </a:moveTo>
                        <a:cubicBezTo>
                          <a:pt x="330567" y="-8256"/>
                          <a:pt x="427511" y="-22367"/>
                          <a:pt x="695289" y="0"/>
                        </a:cubicBezTo>
                        <a:cubicBezTo>
                          <a:pt x="963067" y="22367"/>
                          <a:pt x="1198705" y="20642"/>
                          <a:pt x="1337095" y="0"/>
                        </a:cubicBezTo>
                        <a:cubicBezTo>
                          <a:pt x="1333384" y="97864"/>
                          <a:pt x="1342481" y="315005"/>
                          <a:pt x="1337095" y="457200"/>
                        </a:cubicBezTo>
                        <a:cubicBezTo>
                          <a:pt x="1120263" y="435203"/>
                          <a:pt x="992131" y="470841"/>
                          <a:pt x="681918" y="457200"/>
                        </a:cubicBezTo>
                        <a:cubicBezTo>
                          <a:pt x="371705" y="443559"/>
                          <a:pt x="215134" y="476965"/>
                          <a:pt x="0" y="457200"/>
                        </a:cubicBezTo>
                        <a:cubicBezTo>
                          <a:pt x="14505" y="230035"/>
                          <a:pt x="9219" y="92183"/>
                          <a:pt x="0" y="0"/>
                        </a:cubicBezTo>
                        <a:close/>
                      </a:path>
                      <a:path w="1337095" h="457200" stroke="0" extrusionOk="0">
                        <a:moveTo>
                          <a:pt x="0" y="0"/>
                        </a:moveTo>
                        <a:cubicBezTo>
                          <a:pt x="154254" y="-29096"/>
                          <a:pt x="443695" y="8287"/>
                          <a:pt x="655177" y="0"/>
                        </a:cubicBezTo>
                        <a:cubicBezTo>
                          <a:pt x="866659" y="-8287"/>
                          <a:pt x="1057325" y="-30796"/>
                          <a:pt x="1337095" y="0"/>
                        </a:cubicBezTo>
                        <a:cubicBezTo>
                          <a:pt x="1338134" y="227241"/>
                          <a:pt x="1330674" y="327571"/>
                          <a:pt x="1337095" y="457200"/>
                        </a:cubicBezTo>
                        <a:cubicBezTo>
                          <a:pt x="1060449" y="452359"/>
                          <a:pt x="852495" y="487804"/>
                          <a:pt x="668548" y="457200"/>
                        </a:cubicBezTo>
                        <a:cubicBezTo>
                          <a:pt x="484601" y="426596"/>
                          <a:pt x="231661" y="432874"/>
                          <a:pt x="0" y="457200"/>
                        </a:cubicBezTo>
                        <a:cubicBezTo>
                          <a:pt x="13499" y="303125"/>
                          <a:pt x="-6429" y="14793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kern="0" dirty="0">
                <a:solidFill>
                  <a:prstClr val="white"/>
                </a:solidFill>
                <a:latin typeface="Calibri" panose="020F0502020204030204"/>
              </a:rPr>
              <a:t>Предложения участников</a:t>
            </a:r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50E2C99A-D60A-E01B-3AA5-FC9122CA88E9}"/>
              </a:ext>
            </a:extLst>
          </p:cNvPr>
          <p:cNvSpPr/>
          <p:nvPr/>
        </p:nvSpPr>
        <p:spPr>
          <a:xfrm>
            <a:off x="8980405" y="1979282"/>
            <a:ext cx="1337094" cy="457200"/>
          </a:xfrm>
          <a:prstGeom prst="rect">
            <a:avLst/>
          </a:prstGeom>
          <a:solidFill>
            <a:srgbClr val="A5A5A5"/>
          </a:solidFill>
          <a:ln w="28575" cap="flat" cmpd="thickThin" algn="ctr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337095"/>
                      <a:gd name="connsiteY0" fmla="*/ 0 h 457200"/>
                      <a:gd name="connsiteX1" fmla="*/ 695289 w 1337095"/>
                      <a:gd name="connsiteY1" fmla="*/ 0 h 457200"/>
                      <a:gd name="connsiteX2" fmla="*/ 1337095 w 1337095"/>
                      <a:gd name="connsiteY2" fmla="*/ 0 h 457200"/>
                      <a:gd name="connsiteX3" fmla="*/ 1337095 w 1337095"/>
                      <a:gd name="connsiteY3" fmla="*/ 457200 h 457200"/>
                      <a:gd name="connsiteX4" fmla="*/ 681918 w 1337095"/>
                      <a:gd name="connsiteY4" fmla="*/ 457200 h 457200"/>
                      <a:gd name="connsiteX5" fmla="*/ 0 w 1337095"/>
                      <a:gd name="connsiteY5" fmla="*/ 457200 h 457200"/>
                      <a:gd name="connsiteX6" fmla="*/ 0 w 1337095"/>
                      <a:gd name="connsiteY6" fmla="*/ 0 h 45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37095" h="457200" fill="none" extrusionOk="0">
                        <a:moveTo>
                          <a:pt x="0" y="0"/>
                        </a:moveTo>
                        <a:cubicBezTo>
                          <a:pt x="330567" y="-8256"/>
                          <a:pt x="427511" y="-22367"/>
                          <a:pt x="695289" y="0"/>
                        </a:cubicBezTo>
                        <a:cubicBezTo>
                          <a:pt x="963067" y="22367"/>
                          <a:pt x="1198705" y="20642"/>
                          <a:pt x="1337095" y="0"/>
                        </a:cubicBezTo>
                        <a:cubicBezTo>
                          <a:pt x="1333384" y="97864"/>
                          <a:pt x="1342481" y="315005"/>
                          <a:pt x="1337095" y="457200"/>
                        </a:cubicBezTo>
                        <a:cubicBezTo>
                          <a:pt x="1120263" y="435203"/>
                          <a:pt x="992131" y="470841"/>
                          <a:pt x="681918" y="457200"/>
                        </a:cubicBezTo>
                        <a:cubicBezTo>
                          <a:pt x="371705" y="443559"/>
                          <a:pt x="215134" y="476965"/>
                          <a:pt x="0" y="457200"/>
                        </a:cubicBezTo>
                        <a:cubicBezTo>
                          <a:pt x="14505" y="230035"/>
                          <a:pt x="9219" y="92183"/>
                          <a:pt x="0" y="0"/>
                        </a:cubicBezTo>
                        <a:close/>
                      </a:path>
                      <a:path w="1337095" h="457200" stroke="0" extrusionOk="0">
                        <a:moveTo>
                          <a:pt x="0" y="0"/>
                        </a:moveTo>
                        <a:cubicBezTo>
                          <a:pt x="154254" y="-29096"/>
                          <a:pt x="443695" y="8287"/>
                          <a:pt x="655177" y="0"/>
                        </a:cubicBezTo>
                        <a:cubicBezTo>
                          <a:pt x="866659" y="-8287"/>
                          <a:pt x="1057325" y="-30796"/>
                          <a:pt x="1337095" y="0"/>
                        </a:cubicBezTo>
                        <a:cubicBezTo>
                          <a:pt x="1338134" y="227241"/>
                          <a:pt x="1330674" y="327571"/>
                          <a:pt x="1337095" y="457200"/>
                        </a:cubicBezTo>
                        <a:cubicBezTo>
                          <a:pt x="1060449" y="452359"/>
                          <a:pt x="852495" y="487804"/>
                          <a:pt x="668548" y="457200"/>
                        </a:cubicBezTo>
                        <a:cubicBezTo>
                          <a:pt x="484601" y="426596"/>
                          <a:pt x="231661" y="432874"/>
                          <a:pt x="0" y="457200"/>
                        </a:cubicBezTo>
                        <a:cubicBezTo>
                          <a:pt x="13499" y="303125"/>
                          <a:pt x="-6429" y="14793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kern="0" dirty="0">
                <a:solidFill>
                  <a:prstClr val="white"/>
                </a:solidFill>
                <a:latin typeface="Calibri" panose="020F0502020204030204"/>
              </a:rPr>
              <a:t>Подтверждение объема закупок</a:t>
            </a:r>
          </a:p>
        </p:txBody>
      </p:sp>
      <p:cxnSp>
        <p:nvCxnSpPr>
          <p:cNvPr id="93" name="Прямая со стрелкой 60">
            <a:extLst>
              <a:ext uri="{FF2B5EF4-FFF2-40B4-BE49-F238E27FC236}">
                <a16:creationId xmlns:a16="http://schemas.microsoft.com/office/drawing/2014/main" id="{EA9D0640-7749-051C-1A56-B5E9A0701802}"/>
              </a:ext>
            </a:extLst>
          </p:cNvPr>
          <p:cNvCxnSpPr>
            <a:cxnSpLocks/>
            <a:stCxn id="65" idx="0"/>
            <a:endCxn id="92" idx="1"/>
          </p:cNvCxnSpPr>
          <p:nvPr/>
        </p:nvCxnSpPr>
        <p:spPr>
          <a:xfrm rot="5400000" flipH="1" flipV="1">
            <a:off x="8677784" y="2354625"/>
            <a:ext cx="449363" cy="155879"/>
          </a:xfrm>
          <a:prstGeom prst="bentConnector2">
            <a:avLst/>
          </a:prstGeom>
          <a:noFill/>
          <a:ln w="6350" cap="flat" cmpd="sng" algn="ctr">
            <a:solidFill>
              <a:sysClr val="windowText" lastClr="000000"/>
            </a:solidFill>
            <a:prstDash val="sysDash"/>
            <a:miter lim="800000"/>
            <a:tailEnd type="triangle"/>
          </a:ln>
          <a:effectLst/>
        </p:spPr>
      </p:cxnSp>
      <p:cxnSp>
        <p:nvCxnSpPr>
          <p:cNvPr id="95" name="Прямая со стрелкой 94">
            <a:extLst>
              <a:ext uri="{FF2B5EF4-FFF2-40B4-BE49-F238E27FC236}">
                <a16:creationId xmlns:a16="http://schemas.microsoft.com/office/drawing/2014/main" id="{4140C5F9-4F31-B537-01FA-3870E314BE41}"/>
              </a:ext>
            </a:extLst>
          </p:cNvPr>
          <p:cNvCxnSpPr>
            <a:stCxn id="77" idx="2"/>
            <a:endCxn id="78" idx="0"/>
          </p:cNvCxnSpPr>
          <p:nvPr/>
        </p:nvCxnSpPr>
        <p:spPr>
          <a:xfrm>
            <a:off x="10492297" y="4478959"/>
            <a:ext cx="0" cy="227886"/>
          </a:xfrm>
          <a:prstGeom prst="straightConnector1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06" name="Овал 105">
            <a:extLst>
              <a:ext uri="{FF2B5EF4-FFF2-40B4-BE49-F238E27FC236}">
                <a16:creationId xmlns:a16="http://schemas.microsoft.com/office/drawing/2014/main" id="{6A5A9163-7938-314E-1011-35C8618F37DC}"/>
              </a:ext>
            </a:extLst>
          </p:cNvPr>
          <p:cNvSpPr/>
          <p:nvPr/>
        </p:nvSpPr>
        <p:spPr bwMode="auto">
          <a:xfrm>
            <a:off x="10893927" y="3262193"/>
            <a:ext cx="144463" cy="142875"/>
          </a:xfrm>
          <a:prstGeom prst="ellipse">
            <a:avLst/>
          </a:prstGeom>
          <a:solidFill>
            <a:srgbClr val="FF0000"/>
          </a:solidFill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sz="2000" b="0">
              <a:solidFill>
                <a:srgbClr val="5F0000"/>
              </a:solidFill>
              <a:cs typeface="Arial" panose="020B0604020202020204" pitchFamily="34" charset="0"/>
            </a:endParaRPr>
          </a:p>
        </p:txBody>
      </p:sp>
      <p:grpSp>
        <p:nvGrpSpPr>
          <p:cNvPr id="107" name="Группа 106">
            <a:extLst>
              <a:ext uri="{FF2B5EF4-FFF2-40B4-BE49-F238E27FC236}">
                <a16:creationId xmlns:a16="http://schemas.microsoft.com/office/drawing/2014/main" id="{E53C30C5-7F85-4A7E-3A5D-AB50EC80E012}"/>
              </a:ext>
            </a:extLst>
          </p:cNvPr>
          <p:cNvGrpSpPr/>
          <p:nvPr/>
        </p:nvGrpSpPr>
        <p:grpSpPr>
          <a:xfrm>
            <a:off x="9139166" y="2589309"/>
            <a:ext cx="281066" cy="142875"/>
            <a:chOff x="2863053" y="5652891"/>
            <a:chExt cx="281066" cy="142875"/>
          </a:xfrm>
        </p:grpSpPr>
        <p:sp>
          <p:nvSpPr>
            <p:cNvPr id="108" name="Овал 107">
              <a:extLst>
                <a:ext uri="{FF2B5EF4-FFF2-40B4-BE49-F238E27FC236}">
                  <a16:creationId xmlns:a16="http://schemas.microsoft.com/office/drawing/2014/main" id="{32A3F2F5-5245-1316-0CE8-330D41426FFF}"/>
                </a:ext>
              </a:extLst>
            </p:cNvPr>
            <p:cNvSpPr/>
            <p:nvPr/>
          </p:nvSpPr>
          <p:spPr bwMode="auto">
            <a:xfrm>
              <a:off x="2999656" y="5652891"/>
              <a:ext cx="144463" cy="142875"/>
            </a:xfrm>
            <a:prstGeom prst="ellipse">
              <a:avLst/>
            </a:prstGeom>
            <a:solidFill>
              <a:srgbClr val="00B0F0"/>
            </a:solidFill>
            <a:ln w="444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>
                <a:lnSpc>
                  <a:spcPct val="110000"/>
                </a:lnSpc>
                <a:spcBef>
                  <a:spcPct val="50000"/>
                </a:spcBef>
                <a:defRPr/>
              </a:pPr>
              <a:endParaRPr lang="ru-RU" sz="2000" b="0">
                <a:solidFill>
                  <a:srgbClr val="5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9" name="Овал 108">
              <a:extLst>
                <a:ext uri="{FF2B5EF4-FFF2-40B4-BE49-F238E27FC236}">
                  <a16:creationId xmlns:a16="http://schemas.microsoft.com/office/drawing/2014/main" id="{B8795E7F-E00F-1771-C90F-49092490EBF0}"/>
                </a:ext>
              </a:extLst>
            </p:cNvPr>
            <p:cNvSpPr/>
            <p:nvPr/>
          </p:nvSpPr>
          <p:spPr bwMode="auto">
            <a:xfrm>
              <a:off x="2863053" y="5652891"/>
              <a:ext cx="144463" cy="142875"/>
            </a:xfrm>
            <a:prstGeom prst="ellipse">
              <a:avLst/>
            </a:prstGeom>
            <a:solidFill>
              <a:srgbClr val="FF0000"/>
            </a:solidFill>
            <a:ln w="444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>
                <a:lnSpc>
                  <a:spcPct val="110000"/>
                </a:lnSpc>
                <a:spcBef>
                  <a:spcPct val="50000"/>
                </a:spcBef>
                <a:defRPr/>
              </a:pPr>
              <a:endParaRPr lang="ru-RU" sz="2000" b="0">
                <a:solidFill>
                  <a:srgbClr val="5F000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10" name="Группа 109">
            <a:extLst>
              <a:ext uri="{FF2B5EF4-FFF2-40B4-BE49-F238E27FC236}">
                <a16:creationId xmlns:a16="http://schemas.microsoft.com/office/drawing/2014/main" id="{79853EA2-BA2C-A715-AC8E-BE3ADAA4C614}"/>
              </a:ext>
            </a:extLst>
          </p:cNvPr>
          <p:cNvGrpSpPr/>
          <p:nvPr/>
        </p:nvGrpSpPr>
        <p:grpSpPr>
          <a:xfrm>
            <a:off x="9117280" y="3258281"/>
            <a:ext cx="281066" cy="142875"/>
            <a:chOff x="2863053" y="5652891"/>
            <a:chExt cx="281066" cy="142875"/>
          </a:xfrm>
        </p:grpSpPr>
        <p:sp>
          <p:nvSpPr>
            <p:cNvPr id="111" name="Овал 110">
              <a:extLst>
                <a:ext uri="{FF2B5EF4-FFF2-40B4-BE49-F238E27FC236}">
                  <a16:creationId xmlns:a16="http://schemas.microsoft.com/office/drawing/2014/main" id="{BF41A449-7718-BA8E-6C3C-462785F7AEFD}"/>
                </a:ext>
              </a:extLst>
            </p:cNvPr>
            <p:cNvSpPr/>
            <p:nvPr/>
          </p:nvSpPr>
          <p:spPr bwMode="auto">
            <a:xfrm>
              <a:off x="2999656" y="5652891"/>
              <a:ext cx="144463" cy="142875"/>
            </a:xfrm>
            <a:prstGeom prst="ellipse">
              <a:avLst/>
            </a:prstGeom>
            <a:solidFill>
              <a:srgbClr val="00B0F0"/>
            </a:solidFill>
            <a:ln w="444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>
                <a:lnSpc>
                  <a:spcPct val="110000"/>
                </a:lnSpc>
                <a:spcBef>
                  <a:spcPct val="50000"/>
                </a:spcBef>
                <a:defRPr/>
              </a:pPr>
              <a:endParaRPr lang="ru-RU" sz="2000" b="0">
                <a:solidFill>
                  <a:srgbClr val="5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2" name="Овал 111">
              <a:extLst>
                <a:ext uri="{FF2B5EF4-FFF2-40B4-BE49-F238E27FC236}">
                  <a16:creationId xmlns:a16="http://schemas.microsoft.com/office/drawing/2014/main" id="{15F57483-4441-BC26-A749-3ADF78BE5BC8}"/>
                </a:ext>
              </a:extLst>
            </p:cNvPr>
            <p:cNvSpPr/>
            <p:nvPr/>
          </p:nvSpPr>
          <p:spPr bwMode="auto">
            <a:xfrm>
              <a:off x="2863053" y="5652891"/>
              <a:ext cx="144463" cy="142875"/>
            </a:xfrm>
            <a:prstGeom prst="ellipse">
              <a:avLst/>
            </a:prstGeom>
            <a:solidFill>
              <a:srgbClr val="FF0000"/>
            </a:solidFill>
            <a:ln w="444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>
                <a:lnSpc>
                  <a:spcPct val="110000"/>
                </a:lnSpc>
                <a:spcBef>
                  <a:spcPct val="50000"/>
                </a:spcBef>
                <a:defRPr/>
              </a:pPr>
              <a:endParaRPr lang="ru-RU" sz="2000" b="0">
                <a:solidFill>
                  <a:srgbClr val="5F000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18" name="Группа 117">
            <a:extLst>
              <a:ext uri="{FF2B5EF4-FFF2-40B4-BE49-F238E27FC236}">
                <a16:creationId xmlns:a16="http://schemas.microsoft.com/office/drawing/2014/main" id="{F5BBC112-4F32-2922-C5B0-10DDBD815B28}"/>
              </a:ext>
            </a:extLst>
          </p:cNvPr>
          <p:cNvGrpSpPr/>
          <p:nvPr/>
        </p:nvGrpSpPr>
        <p:grpSpPr>
          <a:xfrm>
            <a:off x="5273631" y="6145848"/>
            <a:ext cx="5671189" cy="246221"/>
            <a:chOff x="424811" y="5768561"/>
            <a:chExt cx="5671189" cy="246221"/>
          </a:xfrm>
        </p:grpSpPr>
        <p:grpSp>
          <p:nvGrpSpPr>
            <p:cNvPr id="119" name="Группа 118">
              <a:extLst>
                <a:ext uri="{FF2B5EF4-FFF2-40B4-BE49-F238E27FC236}">
                  <a16:creationId xmlns:a16="http://schemas.microsoft.com/office/drawing/2014/main" id="{5DBB0501-6011-DE46-8D29-9DFD3D02743D}"/>
                </a:ext>
              </a:extLst>
            </p:cNvPr>
            <p:cNvGrpSpPr/>
            <p:nvPr/>
          </p:nvGrpSpPr>
          <p:grpSpPr>
            <a:xfrm>
              <a:off x="1739927" y="5768561"/>
              <a:ext cx="1259729" cy="246221"/>
              <a:chOff x="1739927" y="5779242"/>
              <a:chExt cx="1259729" cy="246221"/>
            </a:xfrm>
          </p:grpSpPr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27DF4164-C5D0-5639-29BD-F8284A6A1FDF}"/>
                  </a:ext>
                </a:extLst>
              </p:cNvPr>
              <p:cNvSpPr txBox="1"/>
              <p:nvPr/>
            </p:nvSpPr>
            <p:spPr>
              <a:xfrm>
                <a:off x="1909014" y="5779242"/>
                <a:ext cx="1090642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cs typeface="Arial" panose="020B0604020202020204" pitchFamily="34" charset="0"/>
                  </a:rPr>
                  <a:t>Контроль по БДР</a:t>
                </a:r>
              </a:p>
            </p:txBody>
          </p:sp>
          <p:sp>
            <p:nvSpPr>
              <p:cNvPr id="131" name="Овал 130">
                <a:extLst>
                  <a:ext uri="{FF2B5EF4-FFF2-40B4-BE49-F238E27FC236}">
                    <a16:creationId xmlns:a16="http://schemas.microsoft.com/office/drawing/2014/main" id="{7C032775-6B28-663A-C907-55CA9AD29DDD}"/>
                  </a:ext>
                </a:extLst>
              </p:cNvPr>
              <p:cNvSpPr/>
              <p:nvPr/>
            </p:nvSpPr>
            <p:spPr bwMode="auto">
              <a:xfrm>
                <a:off x="1739927" y="5830915"/>
                <a:ext cx="144463" cy="142875"/>
              </a:xfrm>
              <a:prstGeom prst="ellipse">
                <a:avLst/>
              </a:prstGeom>
              <a:solidFill>
                <a:srgbClr val="00B0F0"/>
              </a:solidFill>
              <a:ln w="4445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1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5F0000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20" name="Группа 119">
              <a:extLst>
                <a:ext uri="{FF2B5EF4-FFF2-40B4-BE49-F238E27FC236}">
                  <a16:creationId xmlns:a16="http://schemas.microsoft.com/office/drawing/2014/main" id="{B9674189-54C0-3F4C-D378-C99C1D91201E}"/>
                </a:ext>
              </a:extLst>
            </p:cNvPr>
            <p:cNvGrpSpPr/>
            <p:nvPr/>
          </p:nvGrpSpPr>
          <p:grpSpPr>
            <a:xfrm>
              <a:off x="424811" y="5768561"/>
              <a:ext cx="1319536" cy="246221"/>
              <a:chOff x="399483" y="5569898"/>
              <a:chExt cx="1319536" cy="246221"/>
            </a:xfrm>
          </p:grpSpPr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6B7AF35C-59AF-3D09-8958-DD3F09A1D927}"/>
                  </a:ext>
                </a:extLst>
              </p:cNvPr>
              <p:cNvSpPr txBox="1"/>
              <p:nvPr/>
            </p:nvSpPr>
            <p:spPr>
              <a:xfrm>
                <a:off x="539854" y="5569898"/>
                <a:ext cx="117916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cs typeface="Arial" panose="020B0604020202020204" pitchFamily="34" charset="0"/>
                  </a:rPr>
                  <a:t>Контроль по БДДС</a:t>
                </a:r>
              </a:p>
            </p:txBody>
          </p:sp>
          <p:sp>
            <p:nvSpPr>
              <p:cNvPr id="129" name="Овал 128">
                <a:extLst>
                  <a:ext uri="{FF2B5EF4-FFF2-40B4-BE49-F238E27FC236}">
                    <a16:creationId xmlns:a16="http://schemas.microsoft.com/office/drawing/2014/main" id="{9FD57D41-508F-40C0-F5C8-2363779474EF}"/>
                  </a:ext>
                </a:extLst>
              </p:cNvPr>
              <p:cNvSpPr/>
              <p:nvPr/>
            </p:nvSpPr>
            <p:spPr bwMode="auto">
              <a:xfrm>
                <a:off x="399483" y="5621571"/>
                <a:ext cx="144463" cy="142875"/>
              </a:xfrm>
              <a:prstGeom prst="ellipse">
                <a:avLst/>
              </a:prstGeom>
              <a:solidFill>
                <a:srgbClr val="FF0000"/>
              </a:solidFill>
              <a:ln w="444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1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5F0000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21" name="Группа 120">
              <a:extLst>
                <a:ext uri="{FF2B5EF4-FFF2-40B4-BE49-F238E27FC236}">
                  <a16:creationId xmlns:a16="http://schemas.microsoft.com/office/drawing/2014/main" id="{81D73E13-1475-5BF1-2C31-F0CD6B14BA9C}"/>
                </a:ext>
              </a:extLst>
            </p:cNvPr>
            <p:cNvGrpSpPr/>
            <p:nvPr/>
          </p:nvGrpSpPr>
          <p:grpSpPr>
            <a:xfrm>
              <a:off x="3092709" y="5768561"/>
              <a:ext cx="3003291" cy="246221"/>
              <a:chOff x="4374374" y="5801703"/>
              <a:chExt cx="3003291" cy="246221"/>
            </a:xfrm>
          </p:grpSpPr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0E1CB192-E364-40F0-2AA4-97ACF492423D}"/>
                  </a:ext>
                </a:extLst>
              </p:cNvPr>
              <p:cNvSpPr txBox="1"/>
              <p:nvPr/>
            </p:nvSpPr>
            <p:spPr>
              <a:xfrm>
                <a:off x="4780805" y="5801703"/>
                <a:ext cx="259686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cs typeface="Arial" panose="020B0604020202020204" pitchFamily="34" charset="0"/>
                  </a:rPr>
                  <a:t>Контроль только по БДДС или только по БДР</a:t>
                </a:r>
              </a:p>
            </p:txBody>
          </p:sp>
          <p:grpSp>
            <p:nvGrpSpPr>
              <p:cNvPr id="123" name="Группа 122">
                <a:extLst>
                  <a:ext uri="{FF2B5EF4-FFF2-40B4-BE49-F238E27FC236}">
                    <a16:creationId xmlns:a16="http://schemas.microsoft.com/office/drawing/2014/main" id="{A6504064-D266-388A-8823-D7D9289A9E4B}"/>
                  </a:ext>
                </a:extLst>
              </p:cNvPr>
              <p:cNvGrpSpPr/>
              <p:nvPr/>
            </p:nvGrpSpPr>
            <p:grpSpPr>
              <a:xfrm>
                <a:off x="4374374" y="5816813"/>
                <a:ext cx="353921" cy="216000"/>
                <a:chOff x="4374374" y="5814423"/>
                <a:chExt cx="353921" cy="216000"/>
              </a:xfrm>
            </p:grpSpPr>
            <p:grpSp>
              <p:nvGrpSpPr>
                <p:cNvPr id="124" name="Группа 123">
                  <a:extLst>
                    <a:ext uri="{FF2B5EF4-FFF2-40B4-BE49-F238E27FC236}">
                      <a16:creationId xmlns:a16="http://schemas.microsoft.com/office/drawing/2014/main" id="{2D632220-88F0-B50E-0EFE-094970871DC8}"/>
                    </a:ext>
                  </a:extLst>
                </p:cNvPr>
                <p:cNvGrpSpPr/>
                <p:nvPr/>
              </p:nvGrpSpPr>
              <p:grpSpPr>
                <a:xfrm>
                  <a:off x="4374374" y="5845645"/>
                  <a:ext cx="353921" cy="142875"/>
                  <a:chOff x="2829801" y="5652891"/>
                  <a:chExt cx="353921" cy="142875"/>
                </a:xfrm>
              </p:grpSpPr>
              <p:sp>
                <p:nvSpPr>
                  <p:cNvPr id="126" name="Овал 125">
                    <a:extLst>
                      <a:ext uri="{FF2B5EF4-FFF2-40B4-BE49-F238E27FC236}">
                        <a16:creationId xmlns:a16="http://schemas.microsoft.com/office/drawing/2014/main" id="{FE1596FC-98ED-6CDB-F3DA-1658909EDAE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039259" y="5652891"/>
                    <a:ext cx="144463" cy="142875"/>
                  </a:xfrm>
                  <a:prstGeom prst="ellipse">
                    <a:avLst/>
                  </a:prstGeom>
                  <a:solidFill>
                    <a:srgbClr val="00B0F0"/>
                  </a:solidFill>
                  <a:ln w="4445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10000"/>
                      </a:lnSpc>
                      <a:spcBef>
                        <a:spcPct val="5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2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5F0000"/>
                      </a:solidFill>
                      <a:effectLst/>
                      <a:uLnTx/>
                      <a:uFillTx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27" name="Овал 126">
                    <a:extLst>
                      <a:ext uri="{FF2B5EF4-FFF2-40B4-BE49-F238E27FC236}">
                        <a16:creationId xmlns:a16="http://schemas.microsoft.com/office/drawing/2014/main" id="{29FCA5A5-4043-B1EB-B4B9-D8330923845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829801" y="5652891"/>
                    <a:ext cx="144463" cy="142875"/>
                  </a:xfrm>
                  <a:prstGeom prst="ellipse">
                    <a:avLst/>
                  </a:prstGeom>
                  <a:solidFill>
                    <a:srgbClr val="FF0000"/>
                  </a:solidFill>
                  <a:ln w="4445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10000"/>
                      </a:lnSpc>
                      <a:spcBef>
                        <a:spcPct val="5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2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5F0000"/>
                      </a:solidFill>
                      <a:effectLst/>
                      <a:uLnTx/>
                      <a:uFillTx/>
                      <a:cs typeface="Arial" panose="020B0604020202020204" pitchFamily="34" charset="0"/>
                    </a:endParaRPr>
                  </a:p>
                </p:txBody>
              </p:sp>
            </p:grpSp>
            <p:cxnSp>
              <p:nvCxnSpPr>
                <p:cNvPr id="125" name="Прямая соединительная линия 124">
                  <a:extLst>
                    <a:ext uri="{FF2B5EF4-FFF2-40B4-BE49-F238E27FC236}">
                      <a16:creationId xmlns:a16="http://schemas.microsoft.com/office/drawing/2014/main" id="{29AE9362-CD2A-5298-DE74-560E8A07398F}"/>
                    </a:ext>
                  </a:extLst>
                </p:cNvPr>
                <p:cNvCxnSpPr/>
                <p:nvPr/>
              </p:nvCxnSpPr>
              <p:spPr>
                <a:xfrm>
                  <a:off x="4552542" y="5814423"/>
                  <a:ext cx="0" cy="21600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</p:cxnSp>
          </p:grpSp>
        </p:grpSp>
      </p:grpSp>
      <p:cxnSp>
        <p:nvCxnSpPr>
          <p:cNvPr id="152" name="Прямая со стрелкой 151">
            <a:extLst>
              <a:ext uri="{FF2B5EF4-FFF2-40B4-BE49-F238E27FC236}">
                <a16:creationId xmlns:a16="http://schemas.microsoft.com/office/drawing/2014/main" id="{A9570FC8-8ED9-30D4-DA93-C0E838735262}"/>
              </a:ext>
            </a:extLst>
          </p:cNvPr>
          <p:cNvCxnSpPr>
            <a:cxnSpLocks/>
            <a:stCxn id="69" idx="3"/>
            <a:endCxn id="75" idx="1"/>
          </p:cNvCxnSpPr>
          <p:nvPr/>
        </p:nvCxnSpPr>
        <p:spPr>
          <a:xfrm>
            <a:off x="9493073" y="3571645"/>
            <a:ext cx="330677" cy="0"/>
          </a:xfrm>
          <a:prstGeom prst="straightConnector1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94" name="Прямая со стрелкой 60">
            <a:extLst>
              <a:ext uri="{FF2B5EF4-FFF2-40B4-BE49-F238E27FC236}">
                <a16:creationId xmlns:a16="http://schemas.microsoft.com/office/drawing/2014/main" id="{3BE70EBD-FCE4-CE93-3359-9661C38D58BE}"/>
              </a:ext>
            </a:extLst>
          </p:cNvPr>
          <p:cNvCxnSpPr>
            <a:cxnSpLocks/>
            <a:stCxn id="92" idx="2"/>
            <a:endCxn id="69" idx="3"/>
          </p:cNvCxnSpPr>
          <p:nvPr/>
        </p:nvCxnSpPr>
        <p:spPr>
          <a:xfrm rot="5400000">
            <a:off x="9003432" y="2926124"/>
            <a:ext cx="1135163" cy="155879"/>
          </a:xfrm>
          <a:prstGeom prst="bentConnector2">
            <a:avLst/>
          </a:prstGeom>
          <a:noFill/>
          <a:ln w="3175" cap="flat" cmpd="sng" algn="ctr">
            <a:solidFill>
              <a:sysClr val="windowText" lastClr="000000"/>
            </a:solidFill>
            <a:prstDash val="dash"/>
            <a:miter lim="800000"/>
            <a:tailEnd type="triangle"/>
          </a:ln>
          <a:effectLst/>
        </p:spPr>
      </p:cxn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5A6E38E8-C4CB-82E5-76F7-C33EF311D342}"/>
              </a:ext>
            </a:extLst>
          </p:cNvPr>
          <p:cNvGrpSpPr/>
          <p:nvPr/>
        </p:nvGrpSpPr>
        <p:grpSpPr>
          <a:xfrm>
            <a:off x="5832252" y="3233716"/>
            <a:ext cx="345608" cy="216000"/>
            <a:chOff x="4382687" y="5814423"/>
            <a:chExt cx="345608" cy="216000"/>
          </a:xfrm>
        </p:grpSpPr>
        <p:grpSp>
          <p:nvGrpSpPr>
            <p:cNvPr id="35" name="Группа 34">
              <a:extLst>
                <a:ext uri="{FF2B5EF4-FFF2-40B4-BE49-F238E27FC236}">
                  <a16:creationId xmlns:a16="http://schemas.microsoft.com/office/drawing/2014/main" id="{7500A6B5-8462-D5B6-A340-4ED2CEE55A73}"/>
                </a:ext>
              </a:extLst>
            </p:cNvPr>
            <p:cNvGrpSpPr/>
            <p:nvPr/>
          </p:nvGrpSpPr>
          <p:grpSpPr>
            <a:xfrm>
              <a:off x="4382687" y="5845645"/>
              <a:ext cx="345608" cy="142875"/>
              <a:chOff x="2838114" y="5652891"/>
              <a:chExt cx="345608" cy="142875"/>
            </a:xfrm>
          </p:grpSpPr>
          <p:sp>
            <p:nvSpPr>
              <p:cNvPr id="39" name="Овал 38">
                <a:extLst>
                  <a:ext uri="{FF2B5EF4-FFF2-40B4-BE49-F238E27FC236}">
                    <a16:creationId xmlns:a16="http://schemas.microsoft.com/office/drawing/2014/main" id="{9A47BC51-3769-EF50-B16C-8BC35B164D96}"/>
                  </a:ext>
                </a:extLst>
              </p:cNvPr>
              <p:cNvSpPr/>
              <p:nvPr/>
            </p:nvSpPr>
            <p:spPr bwMode="auto">
              <a:xfrm>
                <a:off x="3039259" y="5652891"/>
                <a:ext cx="144463" cy="142875"/>
              </a:xfrm>
              <a:prstGeom prst="ellipse">
                <a:avLst/>
              </a:prstGeom>
              <a:solidFill>
                <a:srgbClr val="00B0F0"/>
              </a:solidFill>
              <a:ln w="4445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1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5F0000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40" name="Овал 39">
                <a:extLst>
                  <a:ext uri="{FF2B5EF4-FFF2-40B4-BE49-F238E27FC236}">
                    <a16:creationId xmlns:a16="http://schemas.microsoft.com/office/drawing/2014/main" id="{793A4B1B-675B-F628-12EF-019FF819F72D}"/>
                  </a:ext>
                </a:extLst>
              </p:cNvPr>
              <p:cNvSpPr/>
              <p:nvPr/>
            </p:nvSpPr>
            <p:spPr bwMode="auto">
              <a:xfrm>
                <a:off x="2838114" y="5652891"/>
                <a:ext cx="144463" cy="142875"/>
              </a:xfrm>
              <a:prstGeom prst="ellipse">
                <a:avLst/>
              </a:prstGeom>
              <a:solidFill>
                <a:srgbClr val="FF0000"/>
              </a:solidFill>
              <a:ln w="444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1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5F0000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38" name="Прямая соединительная линия 37">
              <a:extLst>
                <a:ext uri="{FF2B5EF4-FFF2-40B4-BE49-F238E27FC236}">
                  <a16:creationId xmlns:a16="http://schemas.microsoft.com/office/drawing/2014/main" id="{F3F3F62F-75F3-A249-E951-E1284191EC73}"/>
                </a:ext>
              </a:extLst>
            </p:cNvPr>
            <p:cNvCxnSpPr/>
            <p:nvPr/>
          </p:nvCxnSpPr>
          <p:spPr>
            <a:xfrm>
              <a:off x="4552542" y="5814423"/>
              <a:ext cx="0" cy="216000"/>
            </a:xfrm>
            <a:prstGeom prst="lin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</p:cxnSp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4008D8D1-F8AD-8E65-1E1D-ACF08F81C351}"/>
              </a:ext>
            </a:extLst>
          </p:cNvPr>
          <p:cNvGrpSpPr/>
          <p:nvPr/>
        </p:nvGrpSpPr>
        <p:grpSpPr>
          <a:xfrm>
            <a:off x="7430860" y="2552681"/>
            <a:ext cx="345608" cy="216000"/>
            <a:chOff x="4382687" y="5814423"/>
            <a:chExt cx="345608" cy="216000"/>
          </a:xfrm>
        </p:grpSpPr>
        <p:grpSp>
          <p:nvGrpSpPr>
            <p:cNvPr id="43" name="Группа 42">
              <a:extLst>
                <a:ext uri="{FF2B5EF4-FFF2-40B4-BE49-F238E27FC236}">
                  <a16:creationId xmlns:a16="http://schemas.microsoft.com/office/drawing/2014/main" id="{A8D9FDEB-DE72-DFF0-FD81-8C0D274AA9A2}"/>
                </a:ext>
              </a:extLst>
            </p:cNvPr>
            <p:cNvGrpSpPr/>
            <p:nvPr/>
          </p:nvGrpSpPr>
          <p:grpSpPr>
            <a:xfrm>
              <a:off x="4382687" y="5845645"/>
              <a:ext cx="345608" cy="142875"/>
              <a:chOff x="2838114" y="5652891"/>
              <a:chExt cx="345608" cy="142875"/>
            </a:xfrm>
          </p:grpSpPr>
          <p:sp>
            <p:nvSpPr>
              <p:cNvPr id="45" name="Овал 44">
                <a:extLst>
                  <a:ext uri="{FF2B5EF4-FFF2-40B4-BE49-F238E27FC236}">
                    <a16:creationId xmlns:a16="http://schemas.microsoft.com/office/drawing/2014/main" id="{EC8B8E9C-5E6D-7734-948B-35EC4BF9462E}"/>
                  </a:ext>
                </a:extLst>
              </p:cNvPr>
              <p:cNvSpPr/>
              <p:nvPr/>
            </p:nvSpPr>
            <p:spPr bwMode="auto">
              <a:xfrm>
                <a:off x="3039259" y="5652891"/>
                <a:ext cx="144463" cy="142875"/>
              </a:xfrm>
              <a:prstGeom prst="ellipse">
                <a:avLst/>
              </a:prstGeom>
              <a:solidFill>
                <a:srgbClr val="00B0F0"/>
              </a:solidFill>
              <a:ln w="4445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1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5F0000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46" name="Овал 45">
                <a:extLst>
                  <a:ext uri="{FF2B5EF4-FFF2-40B4-BE49-F238E27FC236}">
                    <a16:creationId xmlns:a16="http://schemas.microsoft.com/office/drawing/2014/main" id="{AD8F9FE2-F577-6843-3F20-F729BB9A1437}"/>
                  </a:ext>
                </a:extLst>
              </p:cNvPr>
              <p:cNvSpPr/>
              <p:nvPr/>
            </p:nvSpPr>
            <p:spPr bwMode="auto">
              <a:xfrm>
                <a:off x="2838114" y="5652891"/>
                <a:ext cx="144463" cy="142875"/>
              </a:xfrm>
              <a:prstGeom prst="ellipse">
                <a:avLst/>
              </a:prstGeom>
              <a:solidFill>
                <a:srgbClr val="FF0000"/>
              </a:solidFill>
              <a:ln w="444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1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5F0000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44" name="Прямая соединительная линия 43">
              <a:extLst>
                <a:ext uri="{FF2B5EF4-FFF2-40B4-BE49-F238E27FC236}">
                  <a16:creationId xmlns:a16="http://schemas.microsoft.com/office/drawing/2014/main" id="{F6E80E5C-438E-1E37-A387-DAE22370159D}"/>
                </a:ext>
              </a:extLst>
            </p:cNvPr>
            <p:cNvCxnSpPr/>
            <p:nvPr/>
          </p:nvCxnSpPr>
          <p:spPr>
            <a:xfrm>
              <a:off x="4552542" y="5814423"/>
              <a:ext cx="0" cy="216000"/>
            </a:xfrm>
            <a:prstGeom prst="lin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</p:cxn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336A32BE-68F4-9B0A-E6C5-11EE8B14DBC6}"/>
              </a:ext>
            </a:extLst>
          </p:cNvPr>
          <p:cNvGrpSpPr/>
          <p:nvPr/>
        </p:nvGrpSpPr>
        <p:grpSpPr>
          <a:xfrm>
            <a:off x="572635" y="935831"/>
            <a:ext cx="5498431" cy="600263"/>
            <a:chOff x="572635" y="1076645"/>
            <a:chExt cx="5498431" cy="600263"/>
          </a:xfrm>
        </p:grpSpPr>
        <p:sp>
          <p:nvSpPr>
            <p:cNvPr id="3" name="Полилиния: фигура 2">
              <a:extLst>
                <a:ext uri="{FF2B5EF4-FFF2-40B4-BE49-F238E27FC236}">
                  <a16:creationId xmlns:a16="http://schemas.microsoft.com/office/drawing/2014/main" id="{CCCCE9B2-6553-E8C9-5CF3-ED315244EA7E}"/>
                </a:ext>
              </a:extLst>
            </p:cNvPr>
            <p:cNvSpPr/>
            <p:nvPr/>
          </p:nvSpPr>
          <p:spPr>
            <a:xfrm flipV="1">
              <a:off x="572635" y="1076645"/>
              <a:ext cx="5085997" cy="595695"/>
            </a:xfrm>
            <a:custGeom>
              <a:avLst/>
              <a:gdLst>
                <a:gd name="connsiteX0" fmla="*/ 4826000 w 5057487"/>
                <a:gd name="connsiteY0" fmla="*/ 62697 h 595662"/>
                <a:gd name="connsiteX1" fmla="*/ 4826000 w 5057487"/>
                <a:gd name="connsiteY1" fmla="*/ 62697 h 595662"/>
                <a:gd name="connsiteX2" fmla="*/ 931333 w 5057487"/>
                <a:gd name="connsiteY2" fmla="*/ 20364 h 595662"/>
                <a:gd name="connsiteX3" fmla="*/ 304800 w 5057487"/>
                <a:gd name="connsiteY3" fmla="*/ 28830 h 595662"/>
                <a:gd name="connsiteX4" fmla="*/ 220133 w 5057487"/>
                <a:gd name="connsiteY4" fmla="*/ 45764 h 595662"/>
                <a:gd name="connsiteX5" fmla="*/ 127000 w 5057487"/>
                <a:gd name="connsiteY5" fmla="*/ 54230 h 595662"/>
                <a:gd name="connsiteX6" fmla="*/ 42333 w 5057487"/>
                <a:gd name="connsiteY6" fmla="*/ 71164 h 595662"/>
                <a:gd name="connsiteX7" fmla="*/ 8467 w 5057487"/>
                <a:gd name="connsiteY7" fmla="*/ 79630 h 595662"/>
                <a:gd name="connsiteX8" fmla="*/ 0 w 5057487"/>
                <a:gd name="connsiteY8" fmla="*/ 172764 h 595662"/>
                <a:gd name="connsiteX9" fmla="*/ 16933 w 5057487"/>
                <a:gd name="connsiteY9" fmla="*/ 418297 h 595662"/>
                <a:gd name="connsiteX10" fmla="*/ 25400 w 5057487"/>
                <a:gd name="connsiteY10" fmla="*/ 511430 h 595662"/>
                <a:gd name="connsiteX11" fmla="*/ 33867 w 5057487"/>
                <a:gd name="connsiteY11" fmla="*/ 562230 h 595662"/>
                <a:gd name="connsiteX12" fmla="*/ 135467 w 5057487"/>
                <a:gd name="connsiteY12" fmla="*/ 570697 h 595662"/>
                <a:gd name="connsiteX13" fmla="*/ 3666067 w 5057487"/>
                <a:gd name="connsiteY13" fmla="*/ 579164 h 595662"/>
                <a:gd name="connsiteX14" fmla="*/ 4605867 w 5057487"/>
                <a:gd name="connsiteY14" fmla="*/ 579164 h 595662"/>
                <a:gd name="connsiteX15" fmla="*/ 4699000 w 5057487"/>
                <a:gd name="connsiteY15" fmla="*/ 511430 h 595662"/>
                <a:gd name="connsiteX16" fmla="*/ 4656667 w 5057487"/>
                <a:gd name="connsiteY16" fmla="*/ 418297 h 595662"/>
                <a:gd name="connsiteX17" fmla="*/ 4665133 w 5057487"/>
                <a:gd name="connsiteY17" fmla="*/ 375964 h 595662"/>
                <a:gd name="connsiteX18" fmla="*/ 4809067 w 5057487"/>
                <a:gd name="connsiteY18" fmla="*/ 367497 h 595662"/>
                <a:gd name="connsiteX19" fmla="*/ 4995333 w 5057487"/>
                <a:gd name="connsiteY19" fmla="*/ 342097 h 595662"/>
                <a:gd name="connsiteX20" fmla="*/ 5054600 w 5057487"/>
                <a:gd name="connsiteY20" fmla="*/ 325164 h 595662"/>
                <a:gd name="connsiteX21" fmla="*/ 5037667 w 5057487"/>
                <a:gd name="connsiteY21" fmla="*/ 11897 h 595662"/>
                <a:gd name="connsiteX22" fmla="*/ 4944533 w 5057487"/>
                <a:gd name="connsiteY22" fmla="*/ 20364 h 595662"/>
                <a:gd name="connsiteX23" fmla="*/ 4826000 w 5057487"/>
                <a:gd name="connsiteY23" fmla="*/ 62697 h 595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057487" h="595662">
                  <a:moveTo>
                    <a:pt x="4826000" y="62697"/>
                  </a:moveTo>
                  <a:lnTo>
                    <a:pt x="4826000" y="62697"/>
                  </a:lnTo>
                  <a:lnTo>
                    <a:pt x="931333" y="20364"/>
                  </a:lnTo>
                  <a:cubicBezTo>
                    <a:pt x="722489" y="23186"/>
                    <a:pt x="513530" y="21375"/>
                    <a:pt x="304800" y="28830"/>
                  </a:cubicBezTo>
                  <a:cubicBezTo>
                    <a:pt x="276037" y="29857"/>
                    <a:pt x="248625" y="41694"/>
                    <a:pt x="220133" y="45764"/>
                  </a:cubicBezTo>
                  <a:cubicBezTo>
                    <a:pt x="189274" y="50172"/>
                    <a:pt x="158044" y="51408"/>
                    <a:pt x="127000" y="54230"/>
                  </a:cubicBezTo>
                  <a:lnTo>
                    <a:pt x="42333" y="71164"/>
                  </a:lnTo>
                  <a:cubicBezTo>
                    <a:pt x="30955" y="73602"/>
                    <a:pt x="12942" y="68889"/>
                    <a:pt x="8467" y="79630"/>
                  </a:cubicBezTo>
                  <a:cubicBezTo>
                    <a:pt x="-3522" y="108405"/>
                    <a:pt x="2822" y="141719"/>
                    <a:pt x="0" y="172764"/>
                  </a:cubicBezTo>
                  <a:cubicBezTo>
                    <a:pt x="18018" y="352938"/>
                    <a:pt x="-990" y="149445"/>
                    <a:pt x="16933" y="418297"/>
                  </a:cubicBezTo>
                  <a:cubicBezTo>
                    <a:pt x="19007" y="449400"/>
                    <a:pt x="21758" y="480471"/>
                    <a:pt x="25400" y="511430"/>
                  </a:cubicBezTo>
                  <a:cubicBezTo>
                    <a:pt x="27406" y="528479"/>
                    <a:pt x="18752" y="554091"/>
                    <a:pt x="33867" y="562230"/>
                  </a:cubicBezTo>
                  <a:cubicBezTo>
                    <a:pt x="63789" y="578342"/>
                    <a:pt x="101483" y="570539"/>
                    <a:pt x="135467" y="570697"/>
                  </a:cubicBezTo>
                  <a:lnTo>
                    <a:pt x="3666067" y="579164"/>
                  </a:lnTo>
                  <a:cubicBezTo>
                    <a:pt x="3980952" y="592283"/>
                    <a:pt x="4285578" y="608578"/>
                    <a:pt x="4605867" y="579164"/>
                  </a:cubicBezTo>
                  <a:cubicBezTo>
                    <a:pt x="4644093" y="575653"/>
                    <a:pt x="4667956" y="534008"/>
                    <a:pt x="4699000" y="511430"/>
                  </a:cubicBezTo>
                  <a:cubicBezTo>
                    <a:pt x="4694789" y="503008"/>
                    <a:pt x="4658165" y="433276"/>
                    <a:pt x="4656667" y="418297"/>
                  </a:cubicBezTo>
                  <a:cubicBezTo>
                    <a:pt x="4655235" y="403978"/>
                    <a:pt x="4651481" y="380515"/>
                    <a:pt x="4665133" y="375964"/>
                  </a:cubicBezTo>
                  <a:cubicBezTo>
                    <a:pt x="4710728" y="360766"/>
                    <a:pt x="4761148" y="371183"/>
                    <a:pt x="4809067" y="367497"/>
                  </a:cubicBezTo>
                  <a:cubicBezTo>
                    <a:pt x="4855804" y="363902"/>
                    <a:pt x="4956390" y="349885"/>
                    <a:pt x="4995333" y="342097"/>
                  </a:cubicBezTo>
                  <a:cubicBezTo>
                    <a:pt x="5015480" y="338068"/>
                    <a:pt x="5034844" y="330808"/>
                    <a:pt x="5054600" y="325164"/>
                  </a:cubicBezTo>
                  <a:cubicBezTo>
                    <a:pt x="5048956" y="220742"/>
                    <a:pt x="5073185" y="110255"/>
                    <a:pt x="5037667" y="11897"/>
                  </a:cubicBezTo>
                  <a:cubicBezTo>
                    <a:pt x="5027079" y="-17423"/>
                    <a:pt x="4975420" y="16152"/>
                    <a:pt x="4944533" y="20364"/>
                  </a:cubicBezTo>
                  <a:cubicBezTo>
                    <a:pt x="4855082" y="32562"/>
                    <a:pt x="4871721" y="29169"/>
                    <a:pt x="4826000" y="6269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451D7F5-D484-B1EB-B1B8-8940B2842976}"/>
                </a:ext>
              </a:extLst>
            </p:cNvPr>
            <p:cNvSpPr txBox="1"/>
            <p:nvPr/>
          </p:nvSpPr>
          <p:spPr>
            <a:xfrm>
              <a:off x="593171" y="1092133"/>
              <a:ext cx="54778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0" dirty="0">
                  <a:solidFill>
                    <a:schemeClr val="tx1"/>
                  </a:solidFill>
                  <a:latin typeface="+mj-lt"/>
                </a:rPr>
                <a:t>Собирать потребность в планы не обязательно. </a:t>
              </a:r>
            </a:p>
            <a:p>
              <a:r>
                <a:rPr lang="ru-RU" sz="1600" b="0" dirty="0">
                  <a:solidFill>
                    <a:schemeClr val="tx1"/>
                  </a:solidFill>
                  <a:latin typeface="+mj-lt"/>
                </a:rPr>
                <a:t>Закупщики могут сразу описывать закупочную процедуру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2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424"/>
    </mc:Choice>
    <mc:Fallback xmlns="">
      <p:transition spd="slow" advTm="17424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707F0A4-BA1C-90C4-D3D9-4407B845F38B}"/>
              </a:ext>
            </a:extLst>
          </p:cNvPr>
          <p:cNvSpPr txBox="1">
            <a:spLocks/>
          </p:cNvSpPr>
          <p:nvPr/>
        </p:nvSpPr>
        <p:spPr>
          <a:xfrm>
            <a:off x="3084357" y="143743"/>
            <a:ext cx="5328592" cy="623292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altLang="ru-RU" sz="2000" dirty="0">
                <a:cs typeface="Arial" panose="020B0604020202020204" pitchFamily="34" charset="0"/>
              </a:rPr>
              <a:t>Возможности базовой настройки.</a:t>
            </a:r>
            <a:br>
              <a:rPr lang="ru-RU" altLang="ru-RU" sz="2000" dirty="0">
                <a:cs typeface="Arial" panose="020B0604020202020204" pitchFamily="34" charset="0"/>
              </a:rPr>
            </a:br>
            <a:r>
              <a:rPr lang="ru-RU" altLang="ru-RU" sz="2000" dirty="0">
                <a:cs typeface="Arial" panose="020B0604020202020204" pitchFamily="34" charset="0"/>
              </a:rPr>
              <a:t>Контроль исполнения контрактов.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F827A429-05B3-5625-ED2A-686D9D7144AA}"/>
              </a:ext>
            </a:extLst>
          </p:cNvPr>
          <p:cNvSpPr/>
          <p:nvPr/>
        </p:nvSpPr>
        <p:spPr>
          <a:xfrm>
            <a:off x="3084356" y="87050"/>
            <a:ext cx="5328592" cy="5669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DB1346D1-6374-0AB6-7149-0618C2FEA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914" y="39441"/>
            <a:ext cx="159058" cy="15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3A79B6C4-832F-716A-90A4-63BD597B8DF0}"/>
              </a:ext>
            </a:extLst>
          </p:cNvPr>
          <p:cNvSpPr/>
          <p:nvPr/>
        </p:nvSpPr>
        <p:spPr bwMode="auto">
          <a:xfrm>
            <a:off x="71612" y="1794017"/>
            <a:ext cx="11377264" cy="4254382"/>
          </a:xfrm>
          <a:prstGeom prst="rect">
            <a:avLst/>
          </a:prstGeom>
          <a:pattFill prst="horzBrick">
            <a:fgClr>
              <a:sysClr val="window" lastClr="FFFFFF">
                <a:lumMod val="95000"/>
              </a:sysClr>
            </a:fgClr>
            <a:bgClr>
              <a:sysClr val="window" lastClr="FFFFFF"/>
            </a:bgClr>
          </a:pattFill>
          <a:ln w="3175" cap="flat" cmpd="sng" algn="ctr">
            <a:solidFill>
              <a:sysClr val="windowText" lastClr="00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cs typeface="Arial" panose="020B0604020202020204" pitchFamily="34" charset="0"/>
            </a:endParaRP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6C08A931-54FF-4EA2-8E21-E315EAD459E5}"/>
              </a:ext>
            </a:extLst>
          </p:cNvPr>
          <p:cNvSpPr/>
          <p:nvPr/>
        </p:nvSpPr>
        <p:spPr>
          <a:xfrm>
            <a:off x="8155979" y="2657245"/>
            <a:ext cx="1337094" cy="457200"/>
          </a:xfrm>
          <a:prstGeom prst="rect">
            <a:avLst/>
          </a:prstGeom>
          <a:solidFill>
            <a:srgbClr val="A5A5A5"/>
          </a:solidFill>
          <a:ln w="28575" cap="flat" cmpd="thickThin" algn="ctr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337095"/>
                      <a:gd name="connsiteY0" fmla="*/ 0 h 457200"/>
                      <a:gd name="connsiteX1" fmla="*/ 695289 w 1337095"/>
                      <a:gd name="connsiteY1" fmla="*/ 0 h 457200"/>
                      <a:gd name="connsiteX2" fmla="*/ 1337095 w 1337095"/>
                      <a:gd name="connsiteY2" fmla="*/ 0 h 457200"/>
                      <a:gd name="connsiteX3" fmla="*/ 1337095 w 1337095"/>
                      <a:gd name="connsiteY3" fmla="*/ 457200 h 457200"/>
                      <a:gd name="connsiteX4" fmla="*/ 681918 w 1337095"/>
                      <a:gd name="connsiteY4" fmla="*/ 457200 h 457200"/>
                      <a:gd name="connsiteX5" fmla="*/ 0 w 1337095"/>
                      <a:gd name="connsiteY5" fmla="*/ 457200 h 457200"/>
                      <a:gd name="connsiteX6" fmla="*/ 0 w 1337095"/>
                      <a:gd name="connsiteY6" fmla="*/ 0 h 45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37095" h="457200" fill="none" extrusionOk="0">
                        <a:moveTo>
                          <a:pt x="0" y="0"/>
                        </a:moveTo>
                        <a:cubicBezTo>
                          <a:pt x="330567" y="-8256"/>
                          <a:pt x="427511" y="-22367"/>
                          <a:pt x="695289" y="0"/>
                        </a:cubicBezTo>
                        <a:cubicBezTo>
                          <a:pt x="963067" y="22367"/>
                          <a:pt x="1198705" y="20642"/>
                          <a:pt x="1337095" y="0"/>
                        </a:cubicBezTo>
                        <a:cubicBezTo>
                          <a:pt x="1333384" y="97864"/>
                          <a:pt x="1342481" y="315005"/>
                          <a:pt x="1337095" y="457200"/>
                        </a:cubicBezTo>
                        <a:cubicBezTo>
                          <a:pt x="1120263" y="435203"/>
                          <a:pt x="992131" y="470841"/>
                          <a:pt x="681918" y="457200"/>
                        </a:cubicBezTo>
                        <a:cubicBezTo>
                          <a:pt x="371705" y="443559"/>
                          <a:pt x="215134" y="476965"/>
                          <a:pt x="0" y="457200"/>
                        </a:cubicBezTo>
                        <a:cubicBezTo>
                          <a:pt x="14505" y="230035"/>
                          <a:pt x="9219" y="92183"/>
                          <a:pt x="0" y="0"/>
                        </a:cubicBezTo>
                        <a:close/>
                      </a:path>
                      <a:path w="1337095" h="457200" stroke="0" extrusionOk="0">
                        <a:moveTo>
                          <a:pt x="0" y="0"/>
                        </a:moveTo>
                        <a:cubicBezTo>
                          <a:pt x="154254" y="-29096"/>
                          <a:pt x="443695" y="8287"/>
                          <a:pt x="655177" y="0"/>
                        </a:cubicBezTo>
                        <a:cubicBezTo>
                          <a:pt x="866659" y="-8287"/>
                          <a:pt x="1057325" y="-30796"/>
                          <a:pt x="1337095" y="0"/>
                        </a:cubicBezTo>
                        <a:cubicBezTo>
                          <a:pt x="1338134" y="227241"/>
                          <a:pt x="1330674" y="327571"/>
                          <a:pt x="1337095" y="457200"/>
                        </a:cubicBezTo>
                        <a:cubicBezTo>
                          <a:pt x="1060449" y="452359"/>
                          <a:pt x="852495" y="487804"/>
                          <a:pt x="668548" y="457200"/>
                        </a:cubicBezTo>
                        <a:cubicBezTo>
                          <a:pt x="484601" y="426596"/>
                          <a:pt x="231661" y="432874"/>
                          <a:pt x="0" y="457200"/>
                        </a:cubicBezTo>
                        <a:cubicBezTo>
                          <a:pt x="13499" y="303125"/>
                          <a:pt x="-6429" y="14793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kern="0" dirty="0">
                <a:solidFill>
                  <a:prstClr val="white"/>
                </a:solidFill>
                <a:latin typeface="Calibri" panose="020F0502020204030204"/>
              </a:rPr>
              <a:t>Договор</a:t>
            </a: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A925B78B-7B57-267D-162D-104C0E453D15}"/>
              </a:ext>
            </a:extLst>
          </p:cNvPr>
          <p:cNvSpPr/>
          <p:nvPr/>
        </p:nvSpPr>
        <p:spPr>
          <a:xfrm>
            <a:off x="8155979" y="3343045"/>
            <a:ext cx="1337094" cy="457200"/>
          </a:xfrm>
          <a:prstGeom prst="rect">
            <a:avLst/>
          </a:prstGeom>
          <a:solidFill>
            <a:srgbClr val="A5A5A5"/>
          </a:solidFill>
          <a:ln w="28575" cap="flat" cmpd="thickThin" algn="ctr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337095"/>
                      <a:gd name="connsiteY0" fmla="*/ 0 h 457200"/>
                      <a:gd name="connsiteX1" fmla="*/ 695289 w 1337095"/>
                      <a:gd name="connsiteY1" fmla="*/ 0 h 457200"/>
                      <a:gd name="connsiteX2" fmla="*/ 1337095 w 1337095"/>
                      <a:gd name="connsiteY2" fmla="*/ 0 h 457200"/>
                      <a:gd name="connsiteX3" fmla="*/ 1337095 w 1337095"/>
                      <a:gd name="connsiteY3" fmla="*/ 457200 h 457200"/>
                      <a:gd name="connsiteX4" fmla="*/ 681918 w 1337095"/>
                      <a:gd name="connsiteY4" fmla="*/ 457200 h 457200"/>
                      <a:gd name="connsiteX5" fmla="*/ 0 w 1337095"/>
                      <a:gd name="connsiteY5" fmla="*/ 457200 h 457200"/>
                      <a:gd name="connsiteX6" fmla="*/ 0 w 1337095"/>
                      <a:gd name="connsiteY6" fmla="*/ 0 h 45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37095" h="457200" fill="none" extrusionOk="0">
                        <a:moveTo>
                          <a:pt x="0" y="0"/>
                        </a:moveTo>
                        <a:cubicBezTo>
                          <a:pt x="330567" y="-8256"/>
                          <a:pt x="427511" y="-22367"/>
                          <a:pt x="695289" y="0"/>
                        </a:cubicBezTo>
                        <a:cubicBezTo>
                          <a:pt x="963067" y="22367"/>
                          <a:pt x="1198705" y="20642"/>
                          <a:pt x="1337095" y="0"/>
                        </a:cubicBezTo>
                        <a:cubicBezTo>
                          <a:pt x="1333384" y="97864"/>
                          <a:pt x="1342481" y="315005"/>
                          <a:pt x="1337095" y="457200"/>
                        </a:cubicBezTo>
                        <a:cubicBezTo>
                          <a:pt x="1120263" y="435203"/>
                          <a:pt x="992131" y="470841"/>
                          <a:pt x="681918" y="457200"/>
                        </a:cubicBezTo>
                        <a:cubicBezTo>
                          <a:pt x="371705" y="443559"/>
                          <a:pt x="215134" y="476965"/>
                          <a:pt x="0" y="457200"/>
                        </a:cubicBezTo>
                        <a:cubicBezTo>
                          <a:pt x="14505" y="230035"/>
                          <a:pt x="9219" y="92183"/>
                          <a:pt x="0" y="0"/>
                        </a:cubicBezTo>
                        <a:close/>
                      </a:path>
                      <a:path w="1337095" h="457200" stroke="0" extrusionOk="0">
                        <a:moveTo>
                          <a:pt x="0" y="0"/>
                        </a:moveTo>
                        <a:cubicBezTo>
                          <a:pt x="154254" y="-29096"/>
                          <a:pt x="443695" y="8287"/>
                          <a:pt x="655177" y="0"/>
                        </a:cubicBezTo>
                        <a:cubicBezTo>
                          <a:pt x="866659" y="-8287"/>
                          <a:pt x="1057325" y="-30796"/>
                          <a:pt x="1337095" y="0"/>
                        </a:cubicBezTo>
                        <a:cubicBezTo>
                          <a:pt x="1338134" y="227241"/>
                          <a:pt x="1330674" y="327571"/>
                          <a:pt x="1337095" y="457200"/>
                        </a:cubicBezTo>
                        <a:cubicBezTo>
                          <a:pt x="1060449" y="452359"/>
                          <a:pt x="852495" y="487804"/>
                          <a:pt x="668548" y="457200"/>
                        </a:cubicBezTo>
                        <a:cubicBezTo>
                          <a:pt x="484601" y="426596"/>
                          <a:pt x="231661" y="432874"/>
                          <a:pt x="0" y="457200"/>
                        </a:cubicBezTo>
                        <a:cubicBezTo>
                          <a:pt x="13499" y="303125"/>
                          <a:pt x="-6429" y="14793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kern="0" dirty="0">
                <a:solidFill>
                  <a:prstClr val="white"/>
                </a:solidFill>
                <a:latin typeface="Calibri" panose="020F0502020204030204"/>
              </a:rPr>
              <a:t>Заказ </a:t>
            </a:r>
            <a:br>
              <a:rPr lang="ru-RU" sz="1200" b="0" kern="0" dirty="0">
                <a:solidFill>
                  <a:prstClr val="white"/>
                </a:solidFill>
                <a:latin typeface="Calibri" panose="020F0502020204030204"/>
              </a:rPr>
            </a:br>
            <a:r>
              <a:rPr lang="ru-RU" sz="1200" b="0" kern="0" dirty="0">
                <a:solidFill>
                  <a:prstClr val="white"/>
                </a:solidFill>
                <a:latin typeface="Calibri" panose="020F0502020204030204"/>
              </a:rPr>
              <a:t>поставщику</a:t>
            </a:r>
          </a:p>
        </p:txBody>
      </p:sp>
      <p:cxnSp>
        <p:nvCxnSpPr>
          <p:cNvPr id="70" name="Прямая со стрелкой 69">
            <a:extLst>
              <a:ext uri="{FF2B5EF4-FFF2-40B4-BE49-F238E27FC236}">
                <a16:creationId xmlns:a16="http://schemas.microsoft.com/office/drawing/2014/main" id="{506ABDB2-567E-3AEF-AA4F-8FD774E9BC69}"/>
              </a:ext>
            </a:extLst>
          </p:cNvPr>
          <p:cNvCxnSpPr>
            <a:stCxn id="65" idx="2"/>
            <a:endCxn id="69" idx="0"/>
          </p:cNvCxnSpPr>
          <p:nvPr/>
        </p:nvCxnSpPr>
        <p:spPr>
          <a:xfrm>
            <a:off x="8824526" y="3114445"/>
            <a:ext cx="0" cy="228600"/>
          </a:xfrm>
          <a:prstGeom prst="straightConnector1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20FE3B1C-FAC4-70D4-4E0A-F18484EF5EA3}"/>
              </a:ext>
            </a:extLst>
          </p:cNvPr>
          <p:cNvSpPr/>
          <p:nvPr/>
        </p:nvSpPr>
        <p:spPr>
          <a:xfrm>
            <a:off x="8155979" y="4707998"/>
            <a:ext cx="1337094" cy="457200"/>
          </a:xfrm>
          <a:prstGeom prst="rect">
            <a:avLst/>
          </a:prstGeom>
          <a:solidFill>
            <a:srgbClr val="A5A5A5"/>
          </a:solidFill>
          <a:ln w="28575" cap="flat" cmpd="thickThin" algn="ctr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337095"/>
                      <a:gd name="connsiteY0" fmla="*/ 0 h 457200"/>
                      <a:gd name="connsiteX1" fmla="*/ 695289 w 1337095"/>
                      <a:gd name="connsiteY1" fmla="*/ 0 h 457200"/>
                      <a:gd name="connsiteX2" fmla="*/ 1337095 w 1337095"/>
                      <a:gd name="connsiteY2" fmla="*/ 0 h 457200"/>
                      <a:gd name="connsiteX3" fmla="*/ 1337095 w 1337095"/>
                      <a:gd name="connsiteY3" fmla="*/ 457200 h 457200"/>
                      <a:gd name="connsiteX4" fmla="*/ 681918 w 1337095"/>
                      <a:gd name="connsiteY4" fmla="*/ 457200 h 457200"/>
                      <a:gd name="connsiteX5" fmla="*/ 0 w 1337095"/>
                      <a:gd name="connsiteY5" fmla="*/ 457200 h 457200"/>
                      <a:gd name="connsiteX6" fmla="*/ 0 w 1337095"/>
                      <a:gd name="connsiteY6" fmla="*/ 0 h 45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37095" h="457200" fill="none" extrusionOk="0">
                        <a:moveTo>
                          <a:pt x="0" y="0"/>
                        </a:moveTo>
                        <a:cubicBezTo>
                          <a:pt x="330567" y="-8256"/>
                          <a:pt x="427511" y="-22367"/>
                          <a:pt x="695289" y="0"/>
                        </a:cubicBezTo>
                        <a:cubicBezTo>
                          <a:pt x="963067" y="22367"/>
                          <a:pt x="1198705" y="20642"/>
                          <a:pt x="1337095" y="0"/>
                        </a:cubicBezTo>
                        <a:cubicBezTo>
                          <a:pt x="1333384" y="97864"/>
                          <a:pt x="1342481" y="315005"/>
                          <a:pt x="1337095" y="457200"/>
                        </a:cubicBezTo>
                        <a:cubicBezTo>
                          <a:pt x="1120263" y="435203"/>
                          <a:pt x="992131" y="470841"/>
                          <a:pt x="681918" y="457200"/>
                        </a:cubicBezTo>
                        <a:cubicBezTo>
                          <a:pt x="371705" y="443559"/>
                          <a:pt x="215134" y="476965"/>
                          <a:pt x="0" y="457200"/>
                        </a:cubicBezTo>
                        <a:cubicBezTo>
                          <a:pt x="14505" y="230035"/>
                          <a:pt x="9219" y="92183"/>
                          <a:pt x="0" y="0"/>
                        </a:cubicBezTo>
                        <a:close/>
                      </a:path>
                      <a:path w="1337095" h="457200" stroke="0" extrusionOk="0">
                        <a:moveTo>
                          <a:pt x="0" y="0"/>
                        </a:moveTo>
                        <a:cubicBezTo>
                          <a:pt x="154254" y="-29096"/>
                          <a:pt x="443695" y="8287"/>
                          <a:pt x="655177" y="0"/>
                        </a:cubicBezTo>
                        <a:cubicBezTo>
                          <a:pt x="866659" y="-8287"/>
                          <a:pt x="1057325" y="-30796"/>
                          <a:pt x="1337095" y="0"/>
                        </a:cubicBezTo>
                        <a:cubicBezTo>
                          <a:pt x="1338134" y="227241"/>
                          <a:pt x="1330674" y="327571"/>
                          <a:pt x="1337095" y="457200"/>
                        </a:cubicBezTo>
                        <a:cubicBezTo>
                          <a:pt x="1060449" y="452359"/>
                          <a:pt x="852495" y="487804"/>
                          <a:pt x="668548" y="457200"/>
                        </a:cubicBezTo>
                        <a:cubicBezTo>
                          <a:pt x="484601" y="426596"/>
                          <a:pt x="231661" y="432874"/>
                          <a:pt x="0" y="457200"/>
                        </a:cubicBezTo>
                        <a:cubicBezTo>
                          <a:pt x="13499" y="303125"/>
                          <a:pt x="-6429" y="14793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kern="0" dirty="0">
                <a:solidFill>
                  <a:prstClr val="white"/>
                </a:solidFill>
                <a:latin typeface="Calibri" panose="020F0502020204030204"/>
              </a:rPr>
              <a:t>ПТУ</a:t>
            </a: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F4F5861B-E160-3BDF-4266-3BC9CC6BF790}"/>
              </a:ext>
            </a:extLst>
          </p:cNvPr>
          <p:cNvSpPr/>
          <p:nvPr/>
        </p:nvSpPr>
        <p:spPr>
          <a:xfrm>
            <a:off x="9000254" y="5408242"/>
            <a:ext cx="1337094" cy="457200"/>
          </a:xfrm>
          <a:prstGeom prst="rect">
            <a:avLst/>
          </a:prstGeom>
          <a:solidFill>
            <a:srgbClr val="A5A5A5"/>
          </a:solidFill>
          <a:ln w="28575" cap="flat" cmpd="thickThin" algn="ctr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337095"/>
                      <a:gd name="connsiteY0" fmla="*/ 0 h 457200"/>
                      <a:gd name="connsiteX1" fmla="*/ 695289 w 1337095"/>
                      <a:gd name="connsiteY1" fmla="*/ 0 h 457200"/>
                      <a:gd name="connsiteX2" fmla="*/ 1337095 w 1337095"/>
                      <a:gd name="connsiteY2" fmla="*/ 0 h 457200"/>
                      <a:gd name="connsiteX3" fmla="*/ 1337095 w 1337095"/>
                      <a:gd name="connsiteY3" fmla="*/ 457200 h 457200"/>
                      <a:gd name="connsiteX4" fmla="*/ 681918 w 1337095"/>
                      <a:gd name="connsiteY4" fmla="*/ 457200 h 457200"/>
                      <a:gd name="connsiteX5" fmla="*/ 0 w 1337095"/>
                      <a:gd name="connsiteY5" fmla="*/ 457200 h 457200"/>
                      <a:gd name="connsiteX6" fmla="*/ 0 w 1337095"/>
                      <a:gd name="connsiteY6" fmla="*/ 0 h 45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37095" h="457200" fill="none" extrusionOk="0">
                        <a:moveTo>
                          <a:pt x="0" y="0"/>
                        </a:moveTo>
                        <a:cubicBezTo>
                          <a:pt x="330567" y="-8256"/>
                          <a:pt x="427511" y="-22367"/>
                          <a:pt x="695289" y="0"/>
                        </a:cubicBezTo>
                        <a:cubicBezTo>
                          <a:pt x="963067" y="22367"/>
                          <a:pt x="1198705" y="20642"/>
                          <a:pt x="1337095" y="0"/>
                        </a:cubicBezTo>
                        <a:cubicBezTo>
                          <a:pt x="1333384" y="97864"/>
                          <a:pt x="1342481" y="315005"/>
                          <a:pt x="1337095" y="457200"/>
                        </a:cubicBezTo>
                        <a:cubicBezTo>
                          <a:pt x="1120263" y="435203"/>
                          <a:pt x="992131" y="470841"/>
                          <a:pt x="681918" y="457200"/>
                        </a:cubicBezTo>
                        <a:cubicBezTo>
                          <a:pt x="371705" y="443559"/>
                          <a:pt x="215134" y="476965"/>
                          <a:pt x="0" y="457200"/>
                        </a:cubicBezTo>
                        <a:cubicBezTo>
                          <a:pt x="14505" y="230035"/>
                          <a:pt x="9219" y="92183"/>
                          <a:pt x="0" y="0"/>
                        </a:cubicBezTo>
                        <a:close/>
                      </a:path>
                      <a:path w="1337095" h="457200" stroke="0" extrusionOk="0">
                        <a:moveTo>
                          <a:pt x="0" y="0"/>
                        </a:moveTo>
                        <a:cubicBezTo>
                          <a:pt x="154254" y="-29096"/>
                          <a:pt x="443695" y="8287"/>
                          <a:pt x="655177" y="0"/>
                        </a:cubicBezTo>
                        <a:cubicBezTo>
                          <a:pt x="866659" y="-8287"/>
                          <a:pt x="1057325" y="-30796"/>
                          <a:pt x="1337095" y="0"/>
                        </a:cubicBezTo>
                        <a:cubicBezTo>
                          <a:pt x="1338134" y="227241"/>
                          <a:pt x="1330674" y="327571"/>
                          <a:pt x="1337095" y="457200"/>
                        </a:cubicBezTo>
                        <a:cubicBezTo>
                          <a:pt x="1060449" y="452359"/>
                          <a:pt x="852495" y="487804"/>
                          <a:pt x="668548" y="457200"/>
                        </a:cubicBezTo>
                        <a:cubicBezTo>
                          <a:pt x="484601" y="426596"/>
                          <a:pt x="231661" y="432874"/>
                          <a:pt x="0" y="457200"/>
                        </a:cubicBezTo>
                        <a:cubicBezTo>
                          <a:pt x="13499" y="303125"/>
                          <a:pt x="-6429" y="14793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kern="0" dirty="0">
                <a:solidFill>
                  <a:prstClr val="white"/>
                </a:solidFill>
                <a:latin typeface="Calibri" panose="020F0502020204030204"/>
              </a:rPr>
              <a:t>ОФД</a:t>
            </a:r>
          </a:p>
        </p:txBody>
      </p:sp>
      <p:cxnSp>
        <p:nvCxnSpPr>
          <p:cNvPr id="73" name="Прямая со стрелкой 72">
            <a:extLst>
              <a:ext uri="{FF2B5EF4-FFF2-40B4-BE49-F238E27FC236}">
                <a16:creationId xmlns:a16="http://schemas.microsoft.com/office/drawing/2014/main" id="{1F1B49BE-7F8A-4399-C4E2-D573AFD04EAD}"/>
              </a:ext>
            </a:extLst>
          </p:cNvPr>
          <p:cNvCxnSpPr>
            <a:stCxn id="69" idx="2"/>
            <a:endCxn id="71" idx="0"/>
          </p:cNvCxnSpPr>
          <p:nvPr/>
        </p:nvCxnSpPr>
        <p:spPr>
          <a:xfrm>
            <a:off x="8824526" y="3800245"/>
            <a:ext cx="0" cy="907753"/>
          </a:xfrm>
          <a:prstGeom prst="straightConnector1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74" name="Прямая со стрелкой 76">
            <a:extLst>
              <a:ext uri="{FF2B5EF4-FFF2-40B4-BE49-F238E27FC236}">
                <a16:creationId xmlns:a16="http://schemas.microsoft.com/office/drawing/2014/main" id="{1B496D4B-1814-D055-04F6-A35842AD5817}"/>
              </a:ext>
            </a:extLst>
          </p:cNvPr>
          <p:cNvCxnSpPr>
            <a:stCxn id="71" idx="2"/>
            <a:endCxn id="72" idx="1"/>
          </p:cNvCxnSpPr>
          <p:nvPr/>
        </p:nvCxnSpPr>
        <p:spPr>
          <a:xfrm rot="16200000" flipH="1">
            <a:off x="8676568" y="5313156"/>
            <a:ext cx="471644" cy="175728"/>
          </a:xfrm>
          <a:prstGeom prst="bentConnector2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4FFE66DE-98CA-F7D4-DA1E-A774C94AB7CD}"/>
              </a:ext>
            </a:extLst>
          </p:cNvPr>
          <p:cNvSpPr/>
          <p:nvPr/>
        </p:nvSpPr>
        <p:spPr>
          <a:xfrm>
            <a:off x="9823750" y="3343045"/>
            <a:ext cx="1337094" cy="457200"/>
          </a:xfrm>
          <a:prstGeom prst="rect">
            <a:avLst/>
          </a:prstGeom>
          <a:solidFill>
            <a:srgbClr val="A5A5A5"/>
          </a:solidFill>
          <a:ln w="28575" cap="flat" cmpd="thickThin" algn="ctr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337095"/>
                      <a:gd name="connsiteY0" fmla="*/ 0 h 457200"/>
                      <a:gd name="connsiteX1" fmla="*/ 695289 w 1337095"/>
                      <a:gd name="connsiteY1" fmla="*/ 0 h 457200"/>
                      <a:gd name="connsiteX2" fmla="*/ 1337095 w 1337095"/>
                      <a:gd name="connsiteY2" fmla="*/ 0 h 457200"/>
                      <a:gd name="connsiteX3" fmla="*/ 1337095 w 1337095"/>
                      <a:gd name="connsiteY3" fmla="*/ 457200 h 457200"/>
                      <a:gd name="connsiteX4" fmla="*/ 681918 w 1337095"/>
                      <a:gd name="connsiteY4" fmla="*/ 457200 h 457200"/>
                      <a:gd name="connsiteX5" fmla="*/ 0 w 1337095"/>
                      <a:gd name="connsiteY5" fmla="*/ 457200 h 457200"/>
                      <a:gd name="connsiteX6" fmla="*/ 0 w 1337095"/>
                      <a:gd name="connsiteY6" fmla="*/ 0 h 45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37095" h="457200" fill="none" extrusionOk="0">
                        <a:moveTo>
                          <a:pt x="0" y="0"/>
                        </a:moveTo>
                        <a:cubicBezTo>
                          <a:pt x="330567" y="-8256"/>
                          <a:pt x="427511" y="-22367"/>
                          <a:pt x="695289" y="0"/>
                        </a:cubicBezTo>
                        <a:cubicBezTo>
                          <a:pt x="963067" y="22367"/>
                          <a:pt x="1198705" y="20642"/>
                          <a:pt x="1337095" y="0"/>
                        </a:cubicBezTo>
                        <a:cubicBezTo>
                          <a:pt x="1333384" y="97864"/>
                          <a:pt x="1342481" y="315005"/>
                          <a:pt x="1337095" y="457200"/>
                        </a:cubicBezTo>
                        <a:cubicBezTo>
                          <a:pt x="1120263" y="435203"/>
                          <a:pt x="992131" y="470841"/>
                          <a:pt x="681918" y="457200"/>
                        </a:cubicBezTo>
                        <a:cubicBezTo>
                          <a:pt x="371705" y="443559"/>
                          <a:pt x="215134" y="476965"/>
                          <a:pt x="0" y="457200"/>
                        </a:cubicBezTo>
                        <a:cubicBezTo>
                          <a:pt x="14505" y="230035"/>
                          <a:pt x="9219" y="92183"/>
                          <a:pt x="0" y="0"/>
                        </a:cubicBezTo>
                        <a:close/>
                      </a:path>
                      <a:path w="1337095" h="457200" stroke="0" extrusionOk="0">
                        <a:moveTo>
                          <a:pt x="0" y="0"/>
                        </a:moveTo>
                        <a:cubicBezTo>
                          <a:pt x="154254" y="-29096"/>
                          <a:pt x="443695" y="8287"/>
                          <a:pt x="655177" y="0"/>
                        </a:cubicBezTo>
                        <a:cubicBezTo>
                          <a:pt x="866659" y="-8287"/>
                          <a:pt x="1057325" y="-30796"/>
                          <a:pt x="1337095" y="0"/>
                        </a:cubicBezTo>
                        <a:cubicBezTo>
                          <a:pt x="1338134" y="227241"/>
                          <a:pt x="1330674" y="327571"/>
                          <a:pt x="1337095" y="457200"/>
                        </a:cubicBezTo>
                        <a:cubicBezTo>
                          <a:pt x="1060449" y="452359"/>
                          <a:pt x="852495" y="487804"/>
                          <a:pt x="668548" y="457200"/>
                        </a:cubicBezTo>
                        <a:cubicBezTo>
                          <a:pt x="484601" y="426596"/>
                          <a:pt x="231661" y="432874"/>
                          <a:pt x="0" y="457200"/>
                        </a:cubicBezTo>
                        <a:cubicBezTo>
                          <a:pt x="13499" y="303125"/>
                          <a:pt x="-6429" y="14793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kern="0" dirty="0">
                <a:solidFill>
                  <a:prstClr val="white"/>
                </a:solidFill>
                <a:latin typeface="Calibri" panose="020F0502020204030204"/>
              </a:rPr>
              <a:t>Заявка </a:t>
            </a:r>
            <a:br>
              <a:rPr lang="ru-RU" sz="1200" b="0" kern="0" dirty="0">
                <a:solidFill>
                  <a:prstClr val="white"/>
                </a:solidFill>
                <a:latin typeface="Calibri" panose="020F0502020204030204"/>
              </a:rPr>
            </a:br>
            <a:r>
              <a:rPr lang="ru-RU" sz="1200" b="0" kern="0" dirty="0">
                <a:solidFill>
                  <a:prstClr val="white"/>
                </a:solidFill>
                <a:latin typeface="Calibri" panose="020F0502020204030204"/>
              </a:rPr>
              <a:t>на оплату</a:t>
            </a:r>
          </a:p>
        </p:txBody>
      </p:sp>
      <p:cxnSp>
        <p:nvCxnSpPr>
          <p:cNvPr id="76" name="Прямая со стрелкой 41">
            <a:extLst>
              <a:ext uri="{FF2B5EF4-FFF2-40B4-BE49-F238E27FC236}">
                <a16:creationId xmlns:a16="http://schemas.microsoft.com/office/drawing/2014/main" id="{BDBFF1E1-5E4D-CDD1-AE49-374DE5805C74}"/>
              </a:ext>
            </a:extLst>
          </p:cNvPr>
          <p:cNvCxnSpPr>
            <a:stCxn id="65" idx="3"/>
            <a:endCxn id="75" idx="0"/>
          </p:cNvCxnSpPr>
          <p:nvPr/>
        </p:nvCxnSpPr>
        <p:spPr>
          <a:xfrm>
            <a:off x="9493073" y="2885845"/>
            <a:ext cx="999224" cy="457200"/>
          </a:xfrm>
          <a:prstGeom prst="bentConnector2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D99C287B-E049-BF8C-CD1C-9502EFB38C00}"/>
              </a:ext>
            </a:extLst>
          </p:cNvPr>
          <p:cNvSpPr/>
          <p:nvPr/>
        </p:nvSpPr>
        <p:spPr>
          <a:xfrm>
            <a:off x="9823750" y="4021759"/>
            <a:ext cx="1337094" cy="457200"/>
          </a:xfrm>
          <a:prstGeom prst="rect">
            <a:avLst/>
          </a:prstGeom>
          <a:solidFill>
            <a:srgbClr val="A5A5A5"/>
          </a:solidFill>
          <a:ln w="28575" cap="flat" cmpd="thickThin" algn="ctr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337095"/>
                      <a:gd name="connsiteY0" fmla="*/ 0 h 457200"/>
                      <a:gd name="connsiteX1" fmla="*/ 695289 w 1337095"/>
                      <a:gd name="connsiteY1" fmla="*/ 0 h 457200"/>
                      <a:gd name="connsiteX2" fmla="*/ 1337095 w 1337095"/>
                      <a:gd name="connsiteY2" fmla="*/ 0 h 457200"/>
                      <a:gd name="connsiteX3" fmla="*/ 1337095 w 1337095"/>
                      <a:gd name="connsiteY3" fmla="*/ 457200 h 457200"/>
                      <a:gd name="connsiteX4" fmla="*/ 681918 w 1337095"/>
                      <a:gd name="connsiteY4" fmla="*/ 457200 h 457200"/>
                      <a:gd name="connsiteX5" fmla="*/ 0 w 1337095"/>
                      <a:gd name="connsiteY5" fmla="*/ 457200 h 457200"/>
                      <a:gd name="connsiteX6" fmla="*/ 0 w 1337095"/>
                      <a:gd name="connsiteY6" fmla="*/ 0 h 45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37095" h="457200" fill="none" extrusionOk="0">
                        <a:moveTo>
                          <a:pt x="0" y="0"/>
                        </a:moveTo>
                        <a:cubicBezTo>
                          <a:pt x="330567" y="-8256"/>
                          <a:pt x="427511" y="-22367"/>
                          <a:pt x="695289" y="0"/>
                        </a:cubicBezTo>
                        <a:cubicBezTo>
                          <a:pt x="963067" y="22367"/>
                          <a:pt x="1198705" y="20642"/>
                          <a:pt x="1337095" y="0"/>
                        </a:cubicBezTo>
                        <a:cubicBezTo>
                          <a:pt x="1333384" y="97864"/>
                          <a:pt x="1342481" y="315005"/>
                          <a:pt x="1337095" y="457200"/>
                        </a:cubicBezTo>
                        <a:cubicBezTo>
                          <a:pt x="1120263" y="435203"/>
                          <a:pt x="992131" y="470841"/>
                          <a:pt x="681918" y="457200"/>
                        </a:cubicBezTo>
                        <a:cubicBezTo>
                          <a:pt x="371705" y="443559"/>
                          <a:pt x="215134" y="476965"/>
                          <a:pt x="0" y="457200"/>
                        </a:cubicBezTo>
                        <a:cubicBezTo>
                          <a:pt x="14505" y="230035"/>
                          <a:pt x="9219" y="92183"/>
                          <a:pt x="0" y="0"/>
                        </a:cubicBezTo>
                        <a:close/>
                      </a:path>
                      <a:path w="1337095" h="457200" stroke="0" extrusionOk="0">
                        <a:moveTo>
                          <a:pt x="0" y="0"/>
                        </a:moveTo>
                        <a:cubicBezTo>
                          <a:pt x="154254" y="-29096"/>
                          <a:pt x="443695" y="8287"/>
                          <a:pt x="655177" y="0"/>
                        </a:cubicBezTo>
                        <a:cubicBezTo>
                          <a:pt x="866659" y="-8287"/>
                          <a:pt x="1057325" y="-30796"/>
                          <a:pt x="1337095" y="0"/>
                        </a:cubicBezTo>
                        <a:cubicBezTo>
                          <a:pt x="1338134" y="227241"/>
                          <a:pt x="1330674" y="327571"/>
                          <a:pt x="1337095" y="457200"/>
                        </a:cubicBezTo>
                        <a:cubicBezTo>
                          <a:pt x="1060449" y="452359"/>
                          <a:pt x="852495" y="487804"/>
                          <a:pt x="668548" y="457200"/>
                        </a:cubicBezTo>
                        <a:cubicBezTo>
                          <a:pt x="484601" y="426596"/>
                          <a:pt x="231661" y="432874"/>
                          <a:pt x="0" y="457200"/>
                        </a:cubicBezTo>
                        <a:cubicBezTo>
                          <a:pt x="13499" y="303125"/>
                          <a:pt x="-6429" y="14793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kern="0" dirty="0">
                <a:solidFill>
                  <a:prstClr val="white"/>
                </a:solidFill>
                <a:latin typeface="Calibri" panose="020F0502020204030204"/>
              </a:rPr>
              <a:t>Платежное поручение</a:t>
            </a:r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92CD4B70-0FB9-853D-988C-31FF20387F39}"/>
              </a:ext>
            </a:extLst>
          </p:cNvPr>
          <p:cNvSpPr/>
          <p:nvPr/>
        </p:nvSpPr>
        <p:spPr>
          <a:xfrm>
            <a:off x="9823750" y="4706845"/>
            <a:ext cx="1337094" cy="457200"/>
          </a:xfrm>
          <a:prstGeom prst="rect">
            <a:avLst/>
          </a:prstGeom>
          <a:solidFill>
            <a:srgbClr val="A5A5A5"/>
          </a:solidFill>
          <a:ln w="28575" cap="flat" cmpd="thickThin" algn="ctr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337095"/>
                      <a:gd name="connsiteY0" fmla="*/ 0 h 457200"/>
                      <a:gd name="connsiteX1" fmla="*/ 695289 w 1337095"/>
                      <a:gd name="connsiteY1" fmla="*/ 0 h 457200"/>
                      <a:gd name="connsiteX2" fmla="*/ 1337095 w 1337095"/>
                      <a:gd name="connsiteY2" fmla="*/ 0 h 457200"/>
                      <a:gd name="connsiteX3" fmla="*/ 1337095 w 1337095"/>
                      <a:gd name="connsiteY3" fmla="*/ 457200 h 457200"/>
                      <a:gd name="connsiteX4" fmla="*/ 681918 w 1337095"/>
                      <a:gd name="connsiteY4" fmla="*/ 457200 h 457200"/>
                      <a:gd name="connsiteX5" fmla="*/ 0 w 1337095"/>
                      <a:gd name="connsiteY5" fmla="*/ 457200 h 457200"/>
                      <a:gd name="connsiteX6" fmla="*/ 0 w 1337095"/>
                      <a:gd name="connsiteY6" fmla="*/ 0 h 45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37095" h="457200" fill="none" extrusionOk="0">
                        <a:moveTo>
                          <a:pt x="0" y="0"/>
                        </a:moveTo>
                        <a:cubicBezTo>
                          <a:pt x="330567" y="-8256"/>
                          <a:pt x="427511" y="-22367"/>
                          <a:pt x="695289" y="0"/>
                        </a:cubicBezTo>
                        <a:cubicBezTo>
                          <a:pt x="963067" y="22367"/>
                          <a:pt x="1198705" y="20642"/>
                          <a:pt x="1337095" y="0"/>
                        </a:cubicBezTo>
                        <a:cubicBezTo>
                          <a:pt x="1333384" y="97864"/>
                          <a:pt x="1342481" y="315005"/>
                          <a:pt x="1337095" y="457200"/>
                        </a:cubicBezTo>
                        <a:cubicBezTo>
                          <a:pt x="1120263" y="435203"/>
                          <a:pt x="992131" y="470841"/>
                          <a:pt x="681918" y="457200"/>
                        </a:cubicBezTo>
                        <a:cubicBezTo>
                          <a:pt x="371705" y="443559"/>
                          <a:pt x="215134" y="476965"/>
                          <a:pt x="0" y="457200"/>
                        </a:cubicBezTo>
                        <a:cubicBezTo>
                          <a:pt x="14505" y="230035"/>
                          <a:pt x="9219" y="92183"/>
                          <a:pt x="0" y="0"/>
                        </a:cubicBezTo>
                        <a:close/>
                      </a:path>
                      <a:path w="1337095" h="457200" stroke="0" extrusionOk="0">
                        <a:moveTo>
                          <a:pt x="0" y="0"/>
                        </a:moveTo>
                        <a:cubicBezTo>
                          <a:pt x="154254" y="-29096"/>
                          <a:pt x="443695" y="8287"/>
                          <a:pt x="655177" y="0"/>
                        </a:cubicBezTo>
                        <a:cubicBezTo>
                          <a:pt x="866659" y="-8287"/>
                          <a:pt x="1057325" y="-30796"/>
                          <a:pt x="1337095" y="0"/>
                        </a:cubicBezTo>
                        <a:cubicBezTo>
                          <a:pt x="1338134" y="227241"/>
                          <a:pt x="1330674" y="327571"/>
                          <a:pt x="1337095" y="457200"/>
                        </a:cubicBezTo>
                        <a:cubicBezTo>
                          <a:pt x="1060449" y="452359"/>
                          <a:pt x="852495" y="487804"/>
                          <a:pt x="668548" y="457200"/>
                        </a:cubicBezTo>
                        <a:cubicBezTo>
                          <a:pt x="484601" y="426596"/>
                          <a:pt x="231661" y="432874"/>
                          <a:pt x="0" y="457200"/>
                        </a:cubicBezTo>
                        <a:cubicBezTo>
                          <a:pt x="13499" y="303125"/>
                          <a:pt x="-6429" y="14793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kern="0" dirty="0">
                <a:solidFill>
                  <a:prstClr val="white"/>
                </a:solidFill>
                <a:latin typeface="Calibri" panose="020F0502020204030204"/>
              </a:rPr>
              <a:t>Списание с РС</a:t>
            </a:r>
          </a:p>
        </p:txBody>
      </p:sp>
      <p:cxnSp>
        <p:nvCxnSpPr>
          <p:cNvPr id="79" name="Прямая со стрелкой 78">
            <a:extLst>
              <a:ext uri="{FF2B5EF4-FFF2-40B4-BE49-F238E27FC236}">
                <a16:creationId xmlns:a16="http://schemas.microsoft.com/office/drawing/2014/main" id="{8436CB42-AD64-1D47-1362-A28DCCB36AAA}"/>
              </a:ext>
            </a:extLst>
          </p:cNvPr>
          <p:cNvCxnSpPr>
            <a:stCxn id="75" idx="2"/>
            <a:endCxn id="77" idx="0"/>
          </p:cNvCxnSpPr>
          <p:nvPr/>
        </p:nvCxnSpPr>
        <p:spPr>
          <a:xfrm>
            <a:off x="10492297" y="3800245"/>
            <a:ext cx="0" cy="221514"/>
          </a:xfrm>
          <a:prstGeom prst="straightConnector1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80" name="Прямая со стрелкой 89">
            <a:extLst>
              <a:ext uri="{FF2B5EF4-FFF2-40B4-BE49-F238E27FC236}">
                <a16:creationId xmlns:a16="http://schemas.microsoft.com/office/drawing/2014/main" id="{CA290CEE-C7CE-6D07-174E-3E51B8C036C9}"/>
              </a:ext>
            </a:extLst>
          </p:cNvPr>
          <p:cNvCxnSpPr>
            <a:stCxn id="78" idx="2"/>
            <a:endCxn id="72" idx="3"/>
          </p:cNvCxnSpPr>
          <p:nvPr/>
        </p:nvCxnSpPr>
        <p:spPr>
          <a:xfrm rot="5400000">
            <a:off x="10178425" y="5322969"/>
            <a:ext cx="472797" cy="154949"/>
          </a:xfrm>
          <a:prstGeom prst="bentConnector2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87" name="Прямая со стрелкой 86">
            <a:extLst>
              <a:ext uri="{FF2B5EF4-FFF2-40B4-BE49-F238E27FC236}">
                <a16:creationId xmlns:a16="http://schemas.microsoft.com/office/drawing/2014/main" id="{1D112D99-9A95-DEA8-4F0A-20EFF0D7ACCF}"/>
              </a:ext>
            </a:extLst>
          </p:cNvPr>
          <p:cNvCxnSpPr>
            <a:stCxn id="41" idx="0"/>
            <a:endCxn id="86" idx="2"/>
          </p:cNvCxnSpPr>
          <p:nvPr/>
        </p:nvCxnSpPr>
        <p:spPr>
          <a:xfrm flipV="1">
            <a:off x="5658632" y="3112040"/>
            <a:ext cx="0" cy="228600"/>
          </a:xfrm>
          <a:prstGeom prst="straightConnector1">
            <a:avLst/>
          </a:prstGeom>
          <a:solidFill>
            <a:srgbClr val="A5A5A5"/>
          </a:solidFill>
          <a:ln w="28575" cap="flat" cmpd="thickThin" algn="ctr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337095"/>
                      <a:gd name="connsiteY0" fmla="*/ 0 h 457200"/>
                      <a:gd name="connsiteX1" fmla="*/ 695289 w 1337095"/>
                      <a:gd name="connsiteY1" fmla="*/ 0 h 457200"/>
                      <a:gd name="connsiteX2" fmla="*/ 1337095 w 1337095"/>
                      <a:gd name="connsiteY2" fmla="*/ 0 h 457200"/>
                      <a:gd name="connsiteX3" fmla="*/ 1337095 w 1337095"/>
                      <a:gd name="connsiteY3" fmla="*/ 457200 h 457200"/>
                      <a:gd name="connsiteX4" fmla="*/ 681918 w 1337095"/>
                      <a:gd name="connsiteY4" fmla="*/ 457200 h 457200"/>
                      <a:gd name="connsiteX5" fmla="*/ 0 w 1337095"/>
                      <a:gd name="connsiteY5" fmla="*/ 457200 h 457200"/>
                      <a:gd name="connsiteX6" fmla="*/ 0 w 1337095"/>
                      <a:gd name="connsiteY6" fmla="*/ 0 h 45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37095" h="457200" fill="none" extrusionOk="0">
                        <a:moveTo>
                          <a:pt x="0" y="0"/>
                        </a:moveTo>
                        <a:cubicBezTo>
                          <a:pt x="330567" y="-8256"/>
                          <a:pt x="427511" y="-22367"/>
                          <a:pt x="695289" y="0"/>
                        </a:cubicBezTo>
                        <a:cubicBezTo>
                          <a:pt x="963067" y="22367"/>
                          <a:pt x="1198705" y="20642"/>
                          <a:pt x="1337095" y="0"/>
                        </a:cubicBezTo>
                        <a:cubicBezTo>
                          <a:pt x="1333384" y="97864"/>
                          <a:pt x="1342481" y="315005"/>
                          <a:pt x="1337095" y="457200"/>
                        </a:cubicBezTo>
                        <a:cubicBezTo>
                          <a:pt x="1120263" y="435203"/>
                          <a:pt x="992131" y="470841"/>
                          <a:pt x="681918" y="457200"/>
                        </a:cubicBezTo>
                        <a:cubicBezTo>
                          <a:pt x="371705" y="443559"/>
                          <a:pt x="215134" y="476965"/>
                          <a:pt x="0" y="457200"/>
                        </a:cubicBezTo>
                        <a:cubicBezTo>
                          <a:pt x="14505" y="230035"/>
                          <a:pt x="9219" y="92183"/>
                          <a:pt x="0" y="0"/>
                        </a:cubicBezTo>
                        <a:close/>
                      </a:path>
                      <a:path w="1337095" h="457200" stroke="0" extrusionOk="0">
                        <a:moveTo>
                          <a:pt x="0" y="0"/>
                        </a:moveTo>
                        <a:cubicBezTo>
                          <a:pt x="154254" y="-29096"/>
                          <a:pt x="443695" y="8287"/>
                          <a:pt x="655177" y="0"/>
                        </a:cubicBezTo>
                        <a:cubicBezTo>
                          <a:pt x="866659" y="-8287"/>
                          <a:pt x="1057325" y="-30796"/>
                          <a:pt x="1337095" y="0"/>
                        </a:cubicBezTo>
                        <a:cubicBezTo>
                          <a:pt x="1338134" y="227241"/>
                          <a:pt x="1330674" y="327571"/>
                          <a:pt x="1337095" y="457200"/>
                        </a:cubicBezTo>
                        <a:cubicBezTo>
                          <a:pt x="1060449" y="452359"/>
                          <a:pt x="852495" y="487804"/>
                          <a:pt x="668548" y="457200"/>
                        </a:cubicBezTo>
                        <a:cubicBezTo>
                          <a:pt x="484601" y="426596"/>
                          <a:pt x="231661" y="432874"/>
                          <a:pt x="0" y="457200"/>
                        </a:cubicBezTo>
                        <a:cubicBezTo>
                          <a:pt x="13499" y="303125"/>
                          <a:pt x="-6429" y="14793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</p:cxnSp>
      <p:cxnSp>
        <p:nvCxnSpPr>
          <p:cNvPr id="95" name="Прямая со стрелкой 94">
            <a:extLst>
              <a:ext uri="{FF2B5EF4-FFF2-40B4-BE49-F238E27FC236}">
                <a16:creationId xmlns:a16="http://schemas.microsoft.com/office/drawing/2014/main" id="{4140C5F9-4F31-B537-01FA-3870E314BE41}"/>
              </a:ext>
            </a:extLst>
          </p:cNvPr>
          <p:cNvCxnSpPr>
            <a:stCxn id="77" idx="2"/>
            <a:endCxn id="78" idx="0"/>
          </p:cNvCxnSpPr>
          <p:nvPr/>
        </p:nvCxnSpPr>
        <p:spPr>
          <a:xfrm>
            <a:off x="10492297" y="4478959"/>
            <a:ext cx="0" cy="227886"/>
          </a:xfrm>
          <a:prstGeom prst="straightConnector1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06" name="Овал 105">
            <a:extLst>
              <a:ext uri="{FF2B5EF4-FFF2-40B4-BE49-F238E27FC236}">
                <a16:creationId xmlns:a16="http://schemas.microsoft.com/office/drawing/2014/main" id="{6A5A9163-7938-314E-1011-35C8618F37DC}"/>
              </a:ext>
            </a:extLst>
          </p:cNvPr>
          <p:cNvSpPr/>
          <p:nvPr/>
        </p:nvSpPr>
        <p:spPr bwMode="auto">
          <a:xfrm>
            <a:off x="10893927" y="3262193"/>
            <a:ext cx="144463" cy="142875"/>
          </a:xfrm>
          <a:prstGeom prst="ellipse">
            <a:avLst/>
          </a:prstGeom>
          <a:solidFill>
            <a:srgbClr val="FF0000"/>
          </a:solidFill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sz="2000" b="0">
              <a:solidFill>
                <a:srgbClr val="5F0000"/>
              </a:solidFill>
              <a:cs typeface="Arial" panose="020B0604020202020204" pitchFamily="34" charset="0"/>
            </a:endParaRPr>
          </a:p>
        </p:txBody>
      </p:sp>
      <p:grpSp>
        <p:nvGrpSpPr>
          <p:cNvPr id="107" name="Группа 106">
            <a:extLst>
              <a:ext uri="{FF2B5EF4-FFF2-40B4-BE49-F238E27FC236}">
                <a16:creationId xmlns:a16="http://schemas.microsoft.com/office/drawing/2014/main" id="{E53C30C5-7F85-4A7E-3A5D-AB50EC80E012}"/>
              </a:ext>
            </a:extLst>
          </p:cNvPr>
          <p:cNvGrpSpPr/>
          <p:nvPr/>
        </p:nvGrpSpPr>
        <p:grpSpPr>
          <a:xfrm>
            <a:off x="9139166" y="2589309"/>
            <a:ext cx="281066" cy="142875"/>
            <a:chOff x="2863053" y="5652891"/>
            <a:chExt cx="281066" cy="142875"/>
          </a:xfrm>
        </p:grpSpPr>
        <p:sp>
          <p:nvSpPr>
            <p:cNvPr id="108" name="Овал 107">
              <a:extLst>
                <a:ext uri="{FF2B5EF4-FFF2-40B4-BE49-F238E27FC236}">
                  <a16:creationId xmlns:a16="http://schemas.microsoft.com/office/drawing/2014/main" id="{32A3F2F5-5245-1316-0CE8-330D41426FFF}"/>
                </a:ext>
              </a:extLst>
            </p:cNvPr>
            <p:cNvSpPr/>
            <p:nvPr/>
          </p:nvSpPr>
          <p:spPr bwMode="auto">
            <a:xfrm>
              <a:off x="2999656" y="5652891"/>
              <a:ext cx="144463" cy="142875"/>
            </a:xfrm>
            <a:prstGeom prst="ellipse">
              <a:avLst/>
            </a:prstGeom>
            <a:solidFill>
              <a:srgbClr val="00B0F0"/>
            </a:solidFill>
            <a:ln w="444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>
                <a:lnSpc>
                  <a:spcPct val="110000"/>
                </a:lnSpc>
                <a:spcBef>
                  <a:spcPct val="50000"/>
                </a:spcBef>
                <a:defRPr/>
              </a:pPr>
              <a:endParaRPr lang="ru-RU" sz="2000" b="0">
                <a:solidFill>
                  <a:srgbClr val="5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9" name="Овал 108">
              <a:extLst>
                <a:ext uri="{FF2B5EF4-FFF2-40B4-BE49-F238E27FC236}">
                  <a16:creationId xmlns:a16="http://schemas.microsoft.com/office/drawing/2014/main" id="{B8795E7F-E00F-1771-C90F-49092490EBF0}"/>
                </a:ext>
              </a:extLst>
            </p:cNvPr>
            <p:cNvSpPr/>
            <p:nvPr/>
          </p:nvSpPr>
          <p:spPr bwMode="auto">
            <a:xfrm>
              <a:off x="2863053" y="5652891"/>
              <a:ext cx="144463" cy="142875"/>
            </a:xfrm>
            <a:prstGeom prst="ellipse">
              <a:avLst/>
            </a:prstGeom>
            <a:solidFill>
              <a:srgbClr val="FF0000"/>
            </a:solidFill>
            <a:ln w="444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>
                <a:lnSpc>
                  <a:spcPct val="110000"/>
                </a:lnSpc>
                <a:spcBef>
                  <a:spcPct val="50000"/>
                </a:spcBef>
                <a:defRPr/>
              </a:pPr>
              <a:endParaRPr lang="ru-RU" sz="2000" b="0">
                <a:solidFill>
                  <a:srgbClr val="5F000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10" name="Группа 109">
            <a:extLst>
              <a:ext uri="{FF2B5EF4-FFF2-40B4-BE49-F238E27FC236}">
                <a16:creationId xmlns:a16="http://schemas.microsoft.com/office/drawing/2014/main" id="{79853EA2-BA2C-A715-AC8E-BE3ADAA4C614}"/>
              </a:ext>
            </a:extLst>
          </p:cNvPr>
          <p:cNvGrpSpPr/>
          <p:nvPr/>
        </p:nvGrpSpPr>
        <p:grpSpPr>
          <a:xfrm>
            <a:off x="9117280" y="3258281"/>
            <a:ext cx="281066" cy="142875"/>
            <a:chOff x="2863053" y="5652891"/>
            <a:chExt cx="281066" cy="142875"/>
          </a:xfrm>
        </p:grpSpPr>
        <p:sp>
          <p:nvSpPr>
            <p:cNvPr id="111" name="Овал 110">
              <a:extLst>
                <a:ext uri="{FF2B5EF4-FFF2-40B4-BE49-F238E27FC236}">
                  <a16:creationId xmlns:a16="http://schemas.microsoft.com/office/drawing/2014/main" id="{BF41A449-7718-BA8E-6C3C-462785F7AEFD}"/>
                </a:ext>
              </a:extLst>
            </p:cNvPr>
            <p:cNvSpPr/>
            <p:nvPr/>
          </p:nvSpPr>
          <p:spPr bwMode="auto">
            <a:xfrm>
              <a:off x="2999656" y="5652891"/>
              <a:ext cx="144463" cy="142875"/>
            </a:xfrm>
            <a:prstGeom prst="ellipse">
              <a:avLst/>
            </a:prstGeom>
            <a:solidFill>
              <a:srgbClr val="00B0F0"/>
            </a:solidFill>
            <a:ln w="444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>
                <a:lnSpc>
                  <a:spcPct val="110000"/>
                </a:lnSpc>
                <a:spcBef>
                  <a:spcPct val="50000"/>
                </a:spcBef>
                <a:defRPr/>
              </a:pPr>
              <a:endParaRPr lang="ru-RU" sz="2000" b="0">
                <a:solidFill>
                  <a:srgbClr val="5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2" name="Овал 111">
              <a:extLst>
                <a:ext uri="{FF2B5EF4-FFF2-40B4-BE49-F238E27FC236}">
                  <a16:creationId xmlns:a16="http://schemas.microsoft.com/office/drawing/2014/main" id="{15F57483-4441-BC26-A749-3ADF78BE5BC8}"/>
                </a:ext>
              </a:extLst>
            </p:cNvPr>
            <p:cNvSpPr/>
            <p:nvPr/>
          </p:nvSpPr>
          <p:spPr bwMode="auto">
            <a:xfrm>
              <a:off x="2863053" y="5652891"/>
              <a:ext cx="144463" cy="142875"/>
            </a:xfrm>
            <a:prstGeom prst="ellipse">
              <a:avLst/>
            </a:prstGeom>
            <a:solidFill>
              <a:srgbClr val="FF0000"/>
            </a:solidFill>
            <a:ln w="444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>
                <a:lnSpc>
                  <a:spcPct val="110000"/>
                </a:lnSpc>
                <a:spcBef>
                  <a:spcPct val="50000"/>
                </a:spcBef>
                <a:defRPr/>
              </a:pPr>
              <a:endParaRPr lang="ru-RU" sz="2000" b="0">
                <a:solidFill>
                  <a:srgbClr val="5F000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13" name="Группа 112">
            <a:extLst>
              <a:ext uri="{FF2B5EF4-FFF2-40B4-BE49-F238E27FC236}">
                <a16:creationId xmlns:a16="http://schemas.microsoft.com/office/drawing/2014/main" id="{A5C3098F-EB01-F46F-6E0C-B53C25C67886}"/>
              </a:ext>
            </a:extLst>
          </p:cNvPr>
          <p:cNvGrpSpPr/>
          <p:nvPr/>
        </p:nvGrpSpPr>
        <p:grpSpPr>
          <a:xfrm>
            <a:off x="848799" y="6140859"/>
            <a:ext cx="10096021" cy="267580"/>
            <a:chOff x="717389" y="6480210"/>
            <a:chExt cx="10096021" cy="267580"/>
          </a:xfrm>
        </p:grpSpPr>
        <p:pic>
          <p:nvPicPr>
            <p:cNvPr id="114" name="Рисунок 113">
              <a:extLst>
                <a:ext uri="{FF2B5EF4-FFF2-40B4-BE49-F238E27FC236}">
                  <a16:creationId xmlns:a16="http://schemas.microsoft.com/office/drawing/2014/main" id="{BCDB4C12-BA26-F8A6-2DC0-A78628A5B6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36315">
              <a:off x="717389" y="6481225"/>
              <a:ext cx="246923" cy="266565"/>
            </a:xfrm>
            <a:prstGeom prst="rect">
              <a:avLst/>
            </a:prstGeom>
            <a:ln>
              <a:noFill/>
            </a:ln>
          </p:spPr>
        </p:pic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D57E6255-1C9B-C45F-A274-3F258CFBCC17}"/>
                </a:ext>
              </a:extLst>
            </p:cNvPr>
            <p:cNvSpPr txBox="1"/>
            <p:nvPr/>
          </p:nvSpPr>
          <p:spPr>
            <a:xfrm>
              <a:off x="938485" y="6480210"/>
              <a:ext cx="101794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cs typeface="Arial" panose="020B0604020202020204" pitchFamily="34" charset="0"/>
                </a:rPr>
                <a:t>Вход в процесс</a:t>
              </a:r>
            </a:p>
          </p:txBody>
        </p:sp>
        <p:pic>
          <p:nvPicPr>
            <p:cNvPr id="116" name="Picture 51">
              <a:extLst>
                <a:ext uri="{FF2B5EF4-FFF2-40B4-BE49-F238E27FC236}">
                  <a16:creationId xmlns:a16="http://schemas.microsoft.com/office/drawing/2014/main" id="{2DFC646D-BA48-C32A-1162-EE186BFC53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1541" y="6481066"/>
              <a:ext cx="199386" cy="237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3F86BEFB-CD63-99AB-2023-C5F4E15D1760}"/>
                </a:ext>
              </a:extLst>
            </p:cNvPr>
            <p:cNvSpPr txBox="1"/>
            <p:nvPr/>
          </p:nvSpPr>
          <p:spPr>
            <a:xfrm>
              <a:off x="2155066" y="6487649"/>
              <a:ext cx="13606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cs typeface="Arial" panose="020B0604020202020204" pitchFamily="34" charset="0"/>
                </a:rPr>
                <a:t>Подбор потребности</a:t>
              </a:r>
            </a:p>
          </p:txBody>
        </p:sp>
        <p:grpSp>
          <p:nvGrpSpPr>
            <p:cNvPr id="118" name="Группа 117">
              <a:extLst>
                <a:ext uri="{FF2B5EF4-FFF2-40B4-BE49-F238E27FC236}">
                  <a16:creationId xmlns:a16="http://schemas.microsoft.com/office/drawing/2014/main" id="{F5BBC112-4F32-2922-C5B0-10DDBD815B28}"/>
                </a:ext>
              </a:extLst>
            </p:cNvPr>
            <p:cNvGrpSpPr/>
            <p:nvPr/>
          </p:nvGrpSpPr>
          <p:grpSpPr>
            <a:xfrm>
              <a:off x="5142221" y="6485199"/>
              <a:ext cx="5671189" cy="246221"/>
              <a:chOff x="424811" y="5768561"/>
              <a:chExt cx="5671189" cy="246221"/>
            </a:xfrm>
          </p:grpSpPr>
          <p:grpSp>
            <p:nvGrpSpPr>
              <p:cNvPr id="119" name="Группа 118">
                <a:extLst>
                  <a:ext uri="{FF2B5EF4-FFF2-40B4-BE49-F238E27FC236}">
                    <a16:creationId xmlns:a16="http://schemas.microsoft.com/office/drawing/2014/main" id="{5DBB0501-6011-DE46-8D29-9DFD3D02743D}"/>
                  </a:ext>
                </a:extLst>
              </p:cNvPr>
              <p:cNvGrpSpPr/>
              <p:nvPr/>
            </p:nvGrpSpPr>
            <p:grpSpPr>
              <a:xfrm>
                <a:off x="1739927" y="5768561"/>
                <a:ext cx="1259729" cy="246221"/>
                <a:chOff x="1739927" y="5779242"/>
                <a:chExt cx="1259729" cy="246221"/>
              </a:xfrm>
            </p:grpSpPr>
            <p:sp>
              <p:nvSpPr>
                <p:cNvPr id="130" name="TextBox 129">
                  <a:extLst>
                    <a:ext uri="{FF2B5EF4-FFF2-40B4-BE49-F238E27FC236}">
                      <a16:creationId xmlns:a16="http://schemas.microsoft.com/office/drawing/2014/main" id="{27DF4164-C5D0-5639-29BD-F8284A6A1FDF}"/>
                    </a:ext>
                  </a:extLst>
                </p:cNvPr>
                <p:cNvSpPr txBox="1"/>
                <p:nvPr/>
              </p:nvSpPr>
              <p:spPr>
                <a:xfrm>
                  <a:off x="1909014" y="5779242"/>
                  <a:ext cx="1090642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300"/>
                    </a:spcBef>
                    <a:spcAft>
                      <a:spcPts val="3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 Light" panose="020F0302020204030204"/>
                      <a:cs typeface="Arial" panose="020B0604020202020204" pitchFamily="34" charset="0"/>
                    </a:rPr>
                    <a:t>Контроль по БДР</a:t>
                  </a:r>
                </a:p>
              </p:txBody>
            </p:sp>
            <p:sp>
              <p:nvSpPr>
                <p:cNvPr id="131" name="Овал 130">
                  <a:extLst>
                    <a:ext uri="{FF2B5EF4-FFF2-40B4-BE49-F238E27FC236}">
                      <a16:creationId xmlns:a16="http://schemas.microsoft.com/office/drawing/2014/main" id="{7C032775-6B28-663A-C907-55CA9AD29DDD}"/>
                    </a:ext>
                  </a:extLst>
                </p:cNvPr>
                <p:cNvSpPr/>
                <p:nvPr/>
              </p:nvSpPr>
              <p:spPr bwMode="auto">
                <a:xfrm>
                  <a:off x="1739927" y="5830915"/>
                  <a:ext cx="144463" cy="142875"/>
                </a:xfrm>
                <a:prstGeom prst="ellipse">
                  <a:avLst/>
                </a:prstGeom>
                <a:solidFill>
                  <a:srgbClr val="00B0F0"/>
                </a:solidFill>
                <a:ln w="4445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1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5F0000"/>
                    </a:solidFill>
                    <a:effectLst/>
                    <a:uLnTx/>
                    <a:uFillTx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20" name="Группа 119">
                <a:extLst>
                  <a:ext uri="{FF2B5EF4-FFF2-40B4-BE49-F238E27FC236}">
                    <a16:creationId xmlns:a16="http://schemas.microsoft.com/office/drawing/2014/main" id="{B9674189-54C0-3F4C-D378-C99C1D91201E}"/>
                  </a:ext>
                </a:extLst>
              </p:cNvPr>
              <p:cNvGrpSpPr/>
              <p:nvPr/>
            </p:nvGrpSpPr>
            <p:grpSpPr>
              <a:xfrm>
                <a:off x="424811" y="5768561"/>
                <a:ext cx="1319536" cy="246221"/>
                <a:chOff x="399483" y="5569898"/>
                <a:chExt cx="1319536" cy="246221"/>
              </a:xfrm>
            </p:grpSpPr>
            <p:sp>
              <p:nvSpPr>
                <p:cNvPr id="128" name="TextBox 127">
                  <a:extLst>
                    <a:ext uri="{FF2B5EF4-FFF2-40B4-BE49-F238E27FC236}">
                      <a16:creationId xmlns:a16="http://schemas.microsoft.com/office/drawing/2014/main" id="{6B7AF35C-59AF-3D09-8958-DD3F09A1D927}"/>
                    </a:ext>
                  </a:extLst>
                </p:cNvPr>
                <p:cNvSpPr txBox="1"/>
                <p:nvPr/>
              </p:nvSpPr>
              <p:spPr>
                <a:xfrm>
                  <a:off x="539854" y="5569898"/>
                  <a:ext cx="1179165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300"/>
                    </a:spcBef>
                    <a:spcAft>
                      <a:spcPts val="3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 Light" panose="020F0302020204030204"/>
                      <a:cs typeface="Arial" panose="020B0604020202020204" pitchFamily="34" charset="0"/>
                    </a:rPr>
                    <a:t>Контроль по БДДС</a:t>
                  </a:r>
                </a:p>
              </p:txBody>
            </p:sp>
            <p:sp>
              <p:nvSpPr>
                <p:cNvPr id="129" name="Овал 128">
                  <a:extLst>
                    <a:ext uri="{FF2B5EF4-FFF2-40B4-BE49-F238E27FC236}">
                      <a16:creationId xmlns:a16="http://schemas.microsoft.com/office/drawing/2014/main" id="{9FD57D41-508F-40C0-F5C8-2363779474EF}"/>
                    </a:ext>
                  </a:extLst>
                </p:cNvPr>
                <p:cNvSpPr/>
                <p:nvPr/>
              </p:nvSpPr>
              <p:spPr bwMode="auto">
                <a:xfrm>
                  <a:off x="399483" y="5621571"/>
                  <a:ext cx="144463" cy="142875"/>
                </a:xfrm>
                <a:prstGeom prst="ellipse">
                  <a:avLst/>
                </a:prstGeom>
                <a:solidFill>
                  <a:srgbClr val="FF0000"/>
                </a:solidFill>
                <a:ln w="444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1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5F0000"/>
                    </a:solidFill>
                    <a:effectLst/>
                    <a:uLnTx/>
                    <a:uFillTx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21" name="Группа 120">
                <a:extLst>
                  <a:ext uri="{FF2B5EF4-FFF2-40B4-BE49-F238E27FC236}">
                    <a16:creationId xmlns:a16="http://schemas.microsoft.com/office/drawing/2014/main" id="{81D73E13-1475-5BF1-2C31-F0CD6B14BA9C}"/>
                  </a:ext>
                </a:extLst>
              </p:cNvPr>
              <p:cNvGrpSpPr/>
              <p:nvPr/>
            </p:nvGrpSpPr>
            <p:grpSpPr>
              <a:xfrm>
                <a:off x="3092709" y="5768561"/>
                <a:ext cx="3003291" cy="246221"/>
                <a:chOff x="4374374" y="5801703"/>
                <a:chExt cx="3003291" cy="246221"/>
              </a:xfrm>
            </p:grpSpPr>
            <p:sp>
              <p:nvSpPr>
                <p:cNvPr id="122" name="TextBox 121">
                  <a:extLst>
                    <a:ext uri="{FF2B5EF4-FFF2-40B4-BE49-F238E27FC236}">
                      <a16:creationId xmlns:a16="http://schemas.microsoft.com/office/drawing/2014/main" id="{0E1CB192-E364-40F0-2AA4-97ACF492423D}"/>
                    </a:ext>
                  </a:extLst>
                </p:cNvPr>
                <p:cNvSpPr txBox="1"/>
                <p:nvPr/>
              </p:nvSpPr>
              <p:spPr>
                <a:xfrm>
                  <a:off x="4780805" y="5801703"/>
                  <a:ext cx="259686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300"/>
                    </a:spcBef>
                    <a:spcAft>
                      <a:spcPts val="3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 Light" panose="020F0302020204030204"/>
                      <a:cs typeface="Arial" panose="020B0604020202020204" pitchFamily="34" charset="0"/>
                    </a:rPr>
                    <a:t>Контроль только по БДДС или только по БДР</a:t>
                  </a:r>
                </a:p>
              </p:txBody>
            </p:sp>
            <p:grpSp>
              <p:nvGrpSpPr>
                <p:cNvPr id="123" name="Группа 122">
                  <a:extLst>
                    <a:ext uri="{FF2B5EF4-FFF2-40B4-BE49-F238E27FC236}">
                      <a16:creationId xmlns:a16="http://schemas.microsoft.com/office/drawing/2014/main" id="{A6504064-D266-388A-8823-D7D9289A9E4B}"/>
                    </a:ext>
                  </a:extLst>
                </p:cNvPr>
                <p:cNvGrpSpPr/>
                <p:nvPr/>
              </p:nvGrpSpPr>
              <p:grpSpPr>
                <a:xfrm>
                  <a:off x="4374374" y="5816813"/>
                  <a:ext cx="353921" cy="216000"/>
                  <a:chOff x="4374374" y="5814423"/>
                  <a:chExt cx="353921" cy="216000"/>
                </a:xfrm>
              </p:grpSpPr>
              <p:grpSp>
                <p:nvGrpSpPr>
                  <p:cNvPr id="124" name="Группа 123">
                    <a:extLst>
                      <a:ext uri="{FF2B5EF4-FFF2-40B4-BE49-F238E27FC236}">
                        <a16:creationId xmlns:a16="http://schemas.microsoft.com/office/drawing/2014/main" id="{2D632220-88F0-B50E-0EFE-094970871DC8}"/>
                      </a:ext>
                    </a:extLst>
                  </p:cNvPr>
                  <p:cNvGrpSpPr/>
                  <p:nvPr/>
                </p:nvGrpSpPr>
                <p:grpSpPr>
                  <a:xfrm>
                    <a:off x="4374374" y="5845645"/>
                    <a:ext cx="353921" cy="142875"/>
                    <a:chOff x="2829801" y="5652891"/>
                    <a:chExt cx="353921" cy="142875"/>
                  </a:xfrm>
                </p:grpSpPr>
                <p:sp>
                  <p:nvSpPr>
                    <p:cNvPr id="126" name="Овал 125">
                      <a:extLst>
                        <a:ext uri="{FF2B5EF4-FFF2-40B4-BE49-F238E27FC236}">
                          <a16:creationId xmlns:a16="http://schemas.microsoft.com/office/drawing/2014/main" id="{FE1596FC-98ED-6CDB-F3DA-1658909EDAE5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3039259" y="5652891"/>
                      <a:ext cx="144463" cy="142875"/>
                    </a:xfrm>
                    <a:prstGeom prst="ellipse">
                      <a:avLst/>
                    </a:prstGeom>
                    <a:solidFill>
                      <a:srgbClr val="00B0F0"/>
                    </a:solidFill>
                    <a:ln w="444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5F0000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27" name="Овал 126">
                      <a:extLst>
                        <a:ext uri="{FF2B5EF4-FFF2-40B4-BE49-F238E27FC236}">
                          <a16:creationId xmlns:a16="http://schemas.microsoft.com/office/drawing/2014/main" id="{29FCA5A5-4043-B1EB-B4B9-D83309238451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829801" y="5652891"/>
                      <a:ext cx="144463" cy="142875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444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5F0000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</p:txBody>
                </p:sp>
              </p:grpSp>
              <p:cxnSp>
                <p:nvCxnSpPr>
                  <p:cNvPr id="125" name="Прямая соединительная линия 124">
                    <a:extLst>
                      <a:ext uri="{FF2B5EF4-FFF2-40B4-BE49-F238E27FC236}">
                        <a16:creationId xmlns:a16="http://schemas.microsoft.com/office/drawing/2014/main" id="{29AE9362-CD2A-5298-DE74-560E8A07398F}"/>
                      </a:ext>
                    </a:extLst>
                  </p:cNvPr>
                  <p:cNvCxnSpPr/>
                  <p:nvPr/>
                </p:nvCxnSpPr>
                <p:spPr>
                  <a:xfrm>
                    <a:off x="4552542" y="5814423"/>
                    <a:ext cx="0" cy="216000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</p:cxnSp>
            </p:grpSp>
          </p:grpSp>
        </p:grpSp>
      </p:grpSp>
      <p:cxnSp>
        <p:nvCxnSpPr>
          <p:cNvPr id="152" name="Прямая со стрелкой 151">
            <a:extLst>
              <a:ext uri="{FF2B5EF4-FFF2-40B4-BE49-F238E27FC236}">
                <a16:creationId xmlns:a16="http://schemas.microsoft.com/office/drawing/2014/main" id="{A9570FC8-8ED9-30D4-DA93-C0E838735262}"/>
              </a:ext>
            </a:extLst>
          </p:cNvPr>
          <p:cNvCxnSpPr>
            <a:cxnSpLocks/>
            <a:stCxn id="69" idx="3"/>
            <a:endCxn id="75" idx="1"/>
          </p:cNvCxnSpPr>
          <p:nvPr/>
        </p:nvCxnSpPr>
        <p:spPr>
          <a:xfrm>
            <a:off x="9493073" y="3571645"/>
            <a:ext cx="330677" cy="0"/>
          </a:xfrm>
          <a:prstGeom prst="straightConnector1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42AC10D2-B1A0-8CAE-086F-155DEC1821B6}"/>
              </a:ext>
            </a:extLst>
          </p:cNvPr>
          <p:cNvGrpSpPr/>
          <p:nvPr/>
        </p:nvGrpSpPr>
        <p:grpSpPr>
          <a:xfrm>
            <a:off x="572635" y="908179"/>
            <a:ext cx="5612956" cy="623346"/>
            <a:chOff x="572635" y="1048993"/>
            <a:chExt cx="5612956" cy="623346"/>
          </a:xfrm>
        </p:grpSpPr>
        <p:sp>
          <p:nvSpPr>
            <p:cNvPr id="3" name="Полилиния: фигура 2">
              <a:extLst>
                <a:ext uri="{FF2B5EF4-FFF2-40B4-BE49-F238E27FC236}">
                  <a16:creationId xmlns:a16="http://schemas.microsoft.com/office/drawing/2014/main" id="{929ECEF1-0B0B-7ED7-3A8F-EFA3C06CCF3A}"/>
                </a:ext>
              </a:extLst>
            </p:cNvPr>
            <p:cNvSpPr/>
            <p:nvPr/>
          </p:nvSpPr>
          <p:spPr>
            <a:xfrm flipV="1">
              <a:off x="572635" y="1076644"/>
              <a:ext cx="5475641" cy="595695"/>
            </a:xfrm>
            <a:custGeom>
              <a:avLst/>
              <a:gdLst>
                <a:gd name="connsiteX0" fmla="*/ 4826000 w 5057487"/>
                <a:gd name="connsiteY0" fmla="*/ 62697 h 595662"/>
                <a:gd name="connsiteX1" fmla="*/ 4826000 w 5057487"/>
                <a:gd name="connsiteY1" fmla="*/ 62697 h 595662"/>
                <a:gd name="connsiteX2" fmla="*/ 931333 w 5057487"/>
                <a:gd name="connsiteY2" fmla="*/ 20364 h 595662"/>
                <a:gd name="connsiteX3" fmla="*/ 304800 w 5057487"/>
                <a:gd name="connsiteY3" fmla="*/ 28830 h 595662"/>
                <a:gd name="connsiteX4" fmla="*/ 220133 w 5057487"/>
                <a:gd name="connsiteY4" fmla="*/ 45764 h 595662"/>
                <a:gd name="connsiteX5" fmla="*/ 127000 w 5057487"/>
                <a:gd name="connsiteY5" fmla="*/ 54230 h 595662"/>
                <a:gd name="connsiteX6" fmla="*/ 42333 w 5057487"/>
                <a:gd name="connsiteY6" fmla="*/ 71164 h 595662"/>
                <a:gd name="connsiteX7" fmla="*/ 8467 w 5057487"/>
                <a:gd name="connsiteY7" fmla="*/ 79630 h 595662"/>
                <a:gd name="connsiteX8" fmla="*/ 0 w 5057487"/>
                <a:gd name="connsiteY8" fmla="*/ 172764 h 595662"/>
                <a:gd name="connsiteX9" fmla="*/ 16933 w 5057487"/>
                <a:gd name="connsiteY9" fmla="*/ 418297 h 595662"/>
                <a:gd name="connsiteX10" fmla="*/ 25400 w 5057487"/>
                <a:gd name="connsiteY10" fmla="*/ 511430 h 595662"/>
                <a:gd name="connsiteX11" fmla="*/ 33867 w 5057487"/>
                <a:gd name="connsiteY11" fmla="*/ 562230 h 595662"/>
                <a:gd name="connsiteX12" fmla="*/ 135467 w 5057487"/>
                <a:gd name="connsiteY12" fmla="*/ 570697 h 595662"/>
                <a:gd name="connsiteX13" fmla="*/ 3666067 w 5057487"/>
                <a:gd name="connsiteY13" fmla="*/ 579164 h 595662"/>
                <a:gd name="connsiteX14" fmla="*/ 4605867 w 5057487"/>
                <a:gd name="connsiteY14" fmla="*/ 579164 h 595662"/>
                <a:gd name="connsiteX15" fmla="*/ 4699000 w 5057487"/>
                <a:gd name="connsiteY15" fmla="*/ 511430 h 595662"/>
                <a:gd name="connsiteX16" fmla="*/ 4656667 w 5057487"/>
                <a:gd name="connsiteY16" fmla="*/ 418297 h 595662"/>
                <a:gd name="connsiteX17" fmla="*/ 4665133 w 5057487"/>
                <a:gd name="connsiteY17" fmla="*/ 375964 h 595662"/>
                <a:gd name="connsiteX18" fmla="*/ 4809067 w 5057487"/>
                <a:gd name="connsiteY18" fmla="*/ 367497 h 595662"/>
                <a:gd name="connsiteX19" fmla="*/ 4995333 w 5057487"/>
                <a:gd name="connsiteY19" fmla="*/ 342097 h 595662"/>
                <a:gd name="connsiteX20" fmla="*/ 5054600 w 5057487"/>
                <a:gd name="connsiteY20" fmla="*/ 325164 h 595662"/>
                <a:gd name="connsiteX21" fmla="*/ 5037667 w 5057487"/>
                <a:gd name="connsiteY21" fmla="*/ 11897 h 595662"/>
                <a:gd name="connsiteX22" fmla="*/ 4944533 w 5057487"/>
                <a:gd name="connsiteY22" fmla="*/ 20364 h 595662"/>
                <a:gd name="connsiteX23" fmla="*/ 4826000 w 5057487"/>
                <a:gd name="connsiteY23" fmla="*/ 62697 h 595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057487" h="595662">
                  <a:moveTo>
                    <a:pt x="4826000" y="62697"/>
                  </a:moveTo>
                  <a:lnTo>
                    <a:pt x="4826000" y="62697"/>
                  </a:lnTo>
                  <a:lnTo>
                    <a:pt x="931333" y="20364"/>
                  </a:lnTo>
                  <a:cubicBezTo>
                    <a:pt x="722489" y="23186"/>
                    <a:pt x="513530" y="21375"/>
                    <a:pt x="304800" y="28830"/>
                  </a:cubicBezTo>
                  <a:cubicBezTo>
                    <a:pt x="276037" y="29857"/>
                    <a:pt x="248625" y="41694"/>
                    <a:pt x="220133" y="45764"/>
                  </a:cubicBezTo>
                  <a:cubicBezTo>
                    <a:pt x="189274" y="50172"/>
                    <a:pt x="158044" y="51408"/>
                    <a:pt x="127000" y="54230"/>
                  </a:cubicBezTo>
                  <a:lnTo>
                    <a:pt x="42333" y="71164"/>
                  </a:lnTo>
                  <a:cubicBezTo>
                    <a:pt x="30955" y="73602"/>
                    <a:pt x="12942" y="68889"/>
                    <a:pt x="8467" y="79630"/>
                  </a:cubicBezTo>
                  <a:cubicBezTo>
                    <a:pt x="-3522" y="108405"/>
                    <a:pt x="2822" y="141719"/>
                    <a:pt x="0" y="172764"/>
                  </a:cubicBezTo>
                  <a:cubicBezTo>
                    <a:pt x="18018" y="352938"/>
                    <a:pt x="-990" y="149445"/>
                    <a:pt x="16933" y="418297"/>
                  </a:cubicBezTo>
                  <a:cubicBezTo>
                    <a:pt x="19007" y="449400"/>
                    <a:pt x="21758" y="480471"/>
                    <a:pt x="25400" y="511430"/>
                  </a:cubicBezTo>
                  <a:cubicBezTo>
                    <a:pt x="27406" y="528479"/>
                    <a:pt x="18752" y="554091"/>
                    <a:pt x="33867" y="562230"/>
                  </a:cubicBezTo>
                  <a:cubicBezTo>
                    <a:pt x="63789" y="578342"/>
                    <a:pt x="101483" y="570539"/>
                    <a:pt x="135467" y="570697"/>
                  </a:cubicBezTo>
                  <a:lnTo>
                    <a:pt x="3666067" y="579164"/>
                  </a:lnTo>
                  <a:cubicBezTo>
                    <a:pt x="3980952" y="592283"/>
                    <a:pt x="4285578" y="608578"/>
                    <a:pt x="4605867" y="579164"/>
                  </a:cubicBezTo>
                  <a:cubicBezTo>
                    <a:pt x="4644093" y="575653"/>
                    <a:pt x="4667956" y="534008"/>
                    <a:pt x="4699000" y="511430"/>
                  </a:cubicBezTo>
                  <a:cubicBezTo>
                    <a:pt x="4694789" y="503008"/>
                    <a:pt x="4658165" y="433276"/>
                    <a:pt x="4656667" y="418297"/>
                  </a:cubicBezTo>
                  <a:cubicBezTo>
                    <a:pt x="4655235" y="403978"/>
                    <a:pt x="4651481" y="380515"/>
                    <a:pt x="4665133" y="375964"/>
                  </a:cubicBezTo>
                  <a:cubicBezTo>
                    <a:pt x="4710728" y="360766"/>
                    <a:pt x="4761148" y="371183"/>
                    <a:pt x="4809067" y="367497"/>
                  </a:cubicBezTo>
                  <a:cubicBezTo>
                    <a:pt x="4855804" y="363902"/>
                    <a:pt x="4956390" y="349885"/>
                    <a:pt x="4995333" y="342097"/>
                  </a:cubicBezTo>
                  <a:cubicBezTo>
                    <a:pt x="5015480" y="338068"/>
                    <a:pt x="5034844" y="330808"/>
                    <a:pt x="5054600" y="325164"/>
                  </a:cubicBezTo>
                  <a:cubicBezTo>
                    <a:pt x="5048956" y="220742"/>
                    <a:pt x="5073185" y="110255"/>
                    <a:pt x="5037667" y="11897"/>
                  </a:cubicBezTo>
                  <a:cubicBezTo>
                    <a:pt x="5027079" y="-17423"/>
                    <a:pt x="4975420" y="16152"/>
                    <a:pt x="4944533" y="20364"/>
                  </a:cubicBezTo>
                  <a:cubicBezTo>
                    <a:pt x="4855082" y="32562"/>
                    <a:pt x="4871721" y="29169"/>
                    <a:pt x="4826000" y="6269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6DDF5D6-317F-9A79-D515-B7237CB6B365}"/>
                </a:ext>
              </a:extLst>
            </p:cNvPr>
            <p:cNvSpPr txBox="1"/>
            <p:nvPr/>
          </p:nvSpPr>
          <p:spPr>
            <a:xfrm>
              <a:off x="586470" y="1048993"/>
              <a:ext cx="55991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0" dirty="0">
                  <a:solidFill>
                    <a:schemeClr val="tx1"/>
                  </a:solidFill>
                  <a:latin typeface="+mj-lt"/>
                </a:rPr>
                <a:t>А кто-то не проводит тендерные процедуры. </a:t>
              </a:r>
            </a:p>
            <a:p>
              <a:r>
                <a:rPr lang="ru-RU" sz="1600" b="0" dirty="0">
                  <a:solidFill>
                    <a:schemeClr val="tx1"/>
                  </a:solidFill>
                  <a:latin typeface="+mj-lt"/>
                </a:rPr>
                <a:t>В этом случае можно контролировать исполнение контрактов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998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108"/>
    </mc:Choice>
    <mc:Fallback xmlns="">
      <p:transition spd="slow" advTm="18108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707F0A4-BA1C-90C4-D3D9-4407B845F38B}"/>
              </a:ext>
            </a:extLst>
          </p:cNvPr>
          <p:cNvSpPr txBox="1">
            <a:spLocks/>
          </p:cNvSpPr>
          <p:nvPr/>
        </p:nvSpPr>
        <p:spPr>
          <a:xfrm>
            <a:off x="3084357" y="143743"/>
            <a:ext cx="5328592" cy="623292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altLang="ru-RU" sz="2000" dirty="0">
                <a:cs typeface="Arial" panose="020B0604020202020204" pitchFamily="34" charset="0"/>
              </a:rPr>
              <a:t>Возможности базовой настройки.</a:t>
            </a:r>
          </a:p>
          <a:p>
            <a:pPr fontAlgn="auto">
              <a:spcAft>
                <a:spcPts val="0"/>
              </a:spcAft>
            </a:pPr>
            <a:r>
              <a:rPr lang="ru-RU" altLang="ru-RU" sz="2000" dirty="0">
                <a:cs typeface="Arial" panose="020B0604020202020204" pitchFamily="34" charset="0"/>
              </a:rPr>
              <a:t>Покрытия заявок на обеспечение заказами поставщикам 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F827A429-05B3-5625-ED2A-686D9D7144AA}"/>
              </a:ext>
            </a:extLst>
          </p:cNvPr>
          <p:cNvSpPr/>
          <p:nvPr/>
        </p:nvSpPr>
        <p:spPr>
          <a:xfrm>
            <a:off x="3084356" y="87050"/>
            <a:ext cx="5328592" cy="5669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DB1346D1-6374-0AB6-7149-0618C2FEA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914" y="39441"/>
            <a:ext cx="159058" cy="15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3" name="Группа 112">
            <a:extLst>
              <a:ext uri="{FF2B5EF4-FFF2-40B4-BE49-F238E27FC236}">
                <a16:creationId xmlns:a16="http://schemas.microsoft.com/office/drawing/2014/main" id="{A5C3098F-EB01-F46F-6E0C-B53C25C67886}"/>
              </a:ext>
            </a:extLst>
          </p:cNvPr>
          <p:cNvGrpSpPr/>
          <p:nvPr/>
        </p:nvGrpSpPr>
        <p:grpSpPr>
          <a:xfrm>
            <a:off x="848799" y="6140859"/>
            <a:ext cx="10096021" cy="267580"/>
            <a:chOff x="717389" y="6480210"/>
            <a:chExt cx="10096021" cy="267580"/>
          </a:xfrm>
        </p:grpSpPr>
        <p:pic>
          <p:nvPicPr>
            <p:cNvPr id="114" name="Рисунок 113">
              <a:extLst>
                <a:ext uri="{FF2B5EF4-FFF2-40B4-BE49-F238E27FC236}">
                  <a16:creationId xmlns:a16="http://schemas.microsoft.com/office/drawing/2014/main" id="{BCDB4C12-BA26-F8A6-2DC0-A78628A5B6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36315">
              <a:off x="717389" y="6481225"/>
              <a:ext cx="246923" cy="266565"/>
            </a:xfrm>
            <a:prstGeom prst="rect">
              <a:avLst/>
            </a:prstGeom>
            <a:ln>
              <a:noFill/>
            </a:ln>
          </p:spPr>
        </p:pic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D57E6255-1C9B-C45F-A274-3F258CFBCC17}"/>
                </a:ext>
              </a:extLst>
            </p:cNvPr>
            <p:cNvSpPr txBox="1"/>
            <p:nvPr/>
          </p:nvSpPr>
          <p:spPr>
            <a:xfrm>
              <a:off x="938485" y="6480210"/>
              <a:ext cx="101794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cs typeface="Arial" panose="020B0604020202020204" pitchFamily="34" charset="0"/>
                </a:rPr>
                <a:t>Вход в процесс</a:t>
              </a:r>
            </a:p>
          </p:txBody>
        </p:sp>
        <p:pic>
          <p:nvPicPr>
            <p:cNvPr id="116" name="Picture 51">
              <a:extLst>
                <a:ext uri="{FF2B5EF4-FFF2-40B4-BE49-F238E27FC236}">
                  <a16:creationId xmlns:a16="http://schemas.microsoft.com/office/drawing/2014/main" id="{2DFC646D-BA48-C32A-1162-EE186BFC53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1541" y="6481066"/>
              <a:ext cx="199386" cy="237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3F86BEFB-CD63-99AB-2023-C5F4E15D1760}"/>
                </a:ext>
              </a:extLst>
            </p:cNvPr>
            <p:cNvSpPr txBox="1"/>
            <p:nvPr/>
          </p:nvSpPr>
          <p:spPr>
            <a:xfrm>
              <a:off x="2155066" y="6487649"/>
              <a:ext cx="13606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cs typeface="Arial" panose="020B0604020202020204" pitchFamily="34" charset="0"/>
                </a:rPr>
                <a:t>Подбор потребности</a:t>
              </a:r>
            </a:p>
          </p:txBody>
        </p:sp>
        <p:grpSp>
          <p:nvGrpSpPr>
            <p:cNvPr id="118" name="Группа 117">
              <a:extLst>
                <a:ext uri="{FF2B5EF4-FFF2-40B4-BE49-F238E27FC236}">
                  <a16:creationId xmlns:a16="http://schemas.microsoft.com/office/drawing/2014/main" id="{F5BBC112-4F32-2922-C5B0-10DDBD815B28}"/>
                </a:ext>
              </a:extLst>
            </p:cNvPr>
            <p:cNvGrpSpPr/>
            <p:nvPr/>
          </p:nvGrpSpPr>
          <p:grpSpPr>
            <a:xfrm>
              <a:off x="5142221" y="6485199"/>
              <a:ext cx="5671189" cy="246221"/>
              <a:chOff x="424811" y="5768561"/>
              <a:chExt cx="5671189" cy="246221"/>
            </a:xfrm>
          </p:grpSpPr>
          <p:grpSp>
            <p:nvGrpSpPr>
              <p:cNvPr id="119" name="Группа 118">
                <a:extLst>
                  <a:ext uri="{FF2B5EF4-FFF2-40B4-BE49-F238E27FC236}">
                    <a16:creationId xmlns:a16="http://schemas.microsoft.com/office/drawing/2014/main" id="{5DBB0501-6011-DE46-8D29-9DFD3D02743D}"/>
                  </a:ext>
                </a:extLst>
              </p:cNvPr>
              <p:cNvGrpSpPr/>
              <p:nvPr/>
            </p:nvGrpSpPr>
            <p:grpSpPr>
              <a:xfrm>
                <a:off x="1739927" y="5768561"/>
                <a:ext cx="1259729" cy="246221"/>
                <a:chOff x="1739927" y="5779242"/>
                <a:chExt cx="1259729" cy="246221"/>
              </a:xfrm>
            </p:grpSpPr>
            <p:sp>
              <p:nvSpPr>
                <p:cNvPr id="130" name="TextBox 129">
                  <a:extLst>
                    <a:ext uri="{FF2B5EF4-FFF2-40B4-BE49-F238E27FC236}">
                      <a16:creationId xmlns:a16="http://schemas.microsoft.com/office/drawing/2014/main" id="{27DF4164-C5D0-5639-29BD-F8284A6A1FDF}"/>
                    </a:ext>
                  </a:extLst>
                </p:cNvPr>
                <p:cNvSpPr txBox="1"/>
                <p:nvPr/>
              </p:nvSpPr>
              <p:spPr>
                <a:xfrm>
                  <a:off x="1909014" y="5779242"/>
                  <a:ext cx="1090642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300"/>
                    </a:spcBef>
                    <a:spcAft>
                      <a:spcPts val="3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 Light" panose="020F0302020204030204"/>
                      <a:cs typeface="Arial" panose="020B0604020202020204" pitchFamily="34" charset="0"/>
                    </a:rPr>
                    <a:t>Контроль по БДР</a:t>
                  </a:r>
                </a:p>
              </p:txBody>
            </p:sp>
            <p:sp>
              <p:nvSpPr>
                <p:cNvPr id="131" name="Овал 130">
                  <a:extLst>
                    <a:ext uri="{FF2B5EF4-FFF2-40B4-BE49-F238E27FC236}">
                      <a16:creationId xmlns:a16="http://schemas.microsoft.com/office/drawing/2014/main" id="{7C032775-6B28-663A-C907-55CA9AD29DDD}"/>
                    </a:ext>
                  </a:extLst>
                </p:cNvPr>
                <p:cNvSpPr/>
                <p:nvPr/>
              </p:nvSpPr>
              <p:spPr bwMode="auto">
                <a:xfrm>
                  <a:off x="1739927" y="5830915"/>
                  <a:ext cx="144463" cy="142875"/>
                </a:xfrm>
                <a:prstGeom prst="ellipse">
                  <a:avLst/>
                </a:prstGeom>
                <a:solidFill>
                  <a:srgbClr val="00B0F0"/>
                </a:solidFill>
                <a:ln w="4445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1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5F0000"/>
                    </a:solidFill>
                    <a:effectLst/>
                    <a:uLnTx/>
                    <a:uFillTx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20" name="Группа 119">
                <a:extLst>
                  <a:ext uri="{FF2B5EF4-FFF2-40B4-BE49-F238E27FC236}">
                    <a16:creationId xmlns:a16="http://schemas.microsoft.com/office/drawing/2014/main" id="{B9674189-54C0-3F4C-D378-C99C1D91201E}"/>
                  </a:ext>
                </a:extLst>
              </p:cNvPr>
              <p:cNvGrpSpPr/>
              <p:nvPr/>
            </p:nvGrpSpPr>
            <p:grpSpPr>
              <a:xfrm>
                <a:off x="424811" y="5768561"/>
                <a:ext cx="1319536" cy="246221"/>
                <a:chOff x="399483" y="5569898"/>
                <a:chExt cx="1319536" cy="246221"/>
              </a:xfrm>
            </p:grpSpPr>
            <p:sp>
              <p:nvSpPr>
                <p:cNvPr id="128" name="TextBox 127">
                  <a:extLst>
                    <a:ext uri="{FF2B5EF4-FFF2-40B4-BE49-F238E27FC236}">
                      <a16:creationId xmlns:a16="http://schemas.microsoft.com/office/drawing/2014/main" id="{6B7AF35C-59AF-3D09-8958-DD3F09A1D927}"/>
                    </a:ext>
                  </a:extLst>
                </p:cNvPr>
                <p:cNvSpPr txBox="1"/>
                <p:nvPr/>
              </p:nvSpPr>
              <p:spPr>
                <a:xfrm>
                  <a:off x="539854" y="5569898"/>
                  <a:ext cx="1179165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300"/>
                    </a:spcBef>
                    <a:spcAft>
                      <a:spcPts val="3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 Light" panose="020F0302020204030204"/>
                      <a:cs typeface="Arial" panose="020B0604020202020204" pitchFamily="34" charset="0"/>
                    </a:rPr>
                    <a:t>Контроль по БДДС</a:t>
                  </a:r>
                </a:p>
              </p:txBody>
            </p:sp>
            <p:sp>
              <p:nvSpPr>
                <p:cNvPr id="129" name="Овал 128">
                  <a:extLst>
                    <a:ext uri="{FF2B5EF4-FFF2-40B4-BE49-F238E27FC236}">
                      <a16:creationId xmlns:a16="http://schemas.microsoft.com/office/drawing/2014/main" id="{9FD57D41-508F-40C0-F5C8-2363779474EF}"/>
                    </a:ext>
                  </a:extLst>
                </p:cNvPr>
                <p:cNvSpPr/>
                <p:nvPr/>
              </p:nvSpPr>
              <p:spPr bwMode="auto">
                <a:xfrm>
                  <a:off x="399483" y="5621571"/>
                  <a:ext cx="144463" cy="142875"/>
                </a:xfrm>
                <a:prstGeom prst="ellipse">
                  <a:avLst/>
                </a:prstGeom>
                <a:solidFill>
                  <a:srgbClr val="FF0000"/>
                </a:solidFill>
                <a:ln w="444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1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5F0000"/>
                    </a:solidFill>
                    <a:effectLst/>
                    <a:uLnTx/>
                    <a:uFillTx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21" name="Группа 120">
                <a:extLst>
                  <a:ext uri="{FF2B5EF4-FFF2-40B4-BE49-F238E27FC236}">
                    <a16:creationId xmlns:a16="http://schemas.microsoft.com/office/drawing/2014/main" id="{81D73E13-1475-5BF1-2C31-F0CD6B14BA9C}"/>
                  </a:ext>
                </a:extLst>
              </p:cNvPr>
              <p:cNvGrpSpPr/>
              <p:nvPr/>
            </p:nvGrpSpPr>
            <p:grpSpPr>
              <a:xfrm>
                <a:off x="3092709" y="5768561"/>
                <a:ext cx="3003291" cy="246221"/>
                <a:chOff x="4374374" y="5801703"/>
                <a:chExt cx="3003291" cy="246221"/>
              </a:xfrm>
            </p:grpSpPr>
            <p:sp>
              <p:nvSpPr>
                <p:cNvPr id="122" name="TextBox 121">
                  <a:extLst>
                    <a:ext uri="{FF2B5EF4-FFF2-40B4-BE49-F238E27FC236}">
                      <a16:creationId xmlns:a16="http://schemas.microsoft.com/office/drawing/2014/main" id="{0E1CB192-E364-40F0-2AA4-97ACF492423D}"/>
                    </a:ext>
                  </a:extLst>
                </p:cNvPr>
                <p:cNvSpPr txBox="1"/>
                <p:nvPr/>
              </p:nvSpPr>
              <p:spPr>
                <a:xfrm>
                  <a:off x="4780805" y="5801703"/>
                  <a:ext cx="259686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300"/>
                    </a:spcBef>
                    <a:spcAft>
                      <a:spcPts val="3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 Light" panose="020F0302020204030204"/>
                      <a:cs typeface="Arial" panose="020B0604020202020204" pitchFamily="34" charset="0"/>
                    </a:rPr>
                    <a:t>Контроль только по БДДС или только по БДР</a:t>
                  </a:r>
                </a:p>
              </p:txBody>
            </p:sp>
            <p:grpSp>
              <p:nvGrpSpPr>
                <p:cNvPr id="123" name="Группа 122">
                  <a:extLst>
                    <a:ext uri="{FF2B5EF4-FFF2-40B4-BE49-F238E27FC236}">
                      <a16:creationId xmlns:a16="http://schemas.microsoft.com/office/drawing/2014/main" id="{A6504064-D266-388A-8823-D7D9289A9E4B}"/>
                    </a:ext>
                  </a:extLst>
                </p:cNvPr>
                <p:cNvGrpSpPr/>
                <p:nvPr/>
              </p:nvGrpSpPr>
              <p:grpSpPr>
                <a:xfrm>
                  <a:off x="4374374" y="5816813"/>
                  <a:ext cx="353921" cy="216000"/>
                  <a:chOff x="4374374" y="5814423"/>
                  <a:chExt cx="353921" cy="216000"/>
                </a:xfrm>
              </p:grpSpPr>
              <p:grpSp>
                <p:nvGrpSpPr>
                  <p:cNvPr id="124" name="Группа 123">
                    <a:extLst>
                      <a:ext uri="{FF2B5EF4-FFF2-40B4-BE49-F238E27FC236}">
                        <a16:creationId xmlns:a16="http://schemas.microsoft.com/office/drawing/2014/main" id="{2D632220-88F0-B50E-0EFE-094970871DC8}"/>
                      </a:ext>
                    </a:extLst>
                  </p:cNvPr>
                  <p:cNvGrpSpPr/>
                  <p:nvPr/>
                </p:nvGrpSpPr>
                <p:grpSpPr>
                  <a:xfrm>
                    <a:off x="4374374" y="5845645"/>
                    <a:ext cx="353921" cy="142875"/>
                    <a:chOff x="2829801" y="5652891"/>
                    <a:chExt cx="353921" cy="142875"/>
                  </a:xfrm>
                </p:grpSpPr>
                <p:sp>
                  <p:nvSpPr>
                    <p:cNvPr id="126" name="Овал 125">
                      <a:extLst>
                        <a:ext uri="{FF2B5EF4-FFF2-40B4-BE49-F238E27FC236}">
                          <a16:creationId xmlns:a16="http://schemas.microsoft.com/office/drawing/2014/main" id="{FE1596FC-98ED-6CDB-F3DA-1658909EDAE5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3039259" y="5652891"/>
                      <a:ext cx="144463" cy="142875"/>
                    </a:xfrm>
                    <a:prstGeom prst="ellipse">
                      <a:avLst/>
                    </a:prstGeom>
                    <a:solidFill>
                      <a:srgbClr val="00B0F0"/>
                    </a:solidFill>
                    <a:ln w="444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5F0000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27" name="Овал 126">
                      <a:extLst>
                        <a:ext uri="{FF2B5EF4-FFF2-40B4-BE49-F238E27FC236}">
                          <a16:creationId xmlns:a16="http://schemas.microsoft.com/office/drawing/2014/main" id="{29FCA5A5-4043-B1EB-B4B9-D83309238451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829801" y="5652891"/>
                      <a:ext cx="144463" cy="142875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444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5F0000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</p:txBody>
                </p:sp>
              </p:grpSp>
              <p:cxnSp>
                <p:nvCxnSpPr>
                  <p:cNvPr id="125" name="Прямая соединительная линия 124">
                    <a:extLst>
                      <a:ext uri="{FF2B5EF4-FFF2-40B4-BE49-F238E27FC236}">
                        <a16:creationId xmlns:a16="http://schemas.microsoft.com/office/drawing/2014/main" id="{29AE9362-CD2A-5298-DE74-560E8A07398F}"/>
                      </a:ext>
                    </a:extLst>
                  </p:cNvPr>
                  <p:cNvCxnSpPr/>
                  <p:nvPr/>
                </p:nvCxnSpPr>
                <p:spPr>
                  <a:xfrm>
                    <a:off x="4552542" y="5814423"/>
                    <a:ext cx="0" cy="216000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</p:cxnSp>
            </p:grpSp>
          </p:grpSp>
        </p:grp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2A4365A-E4DA-C346-B73B-FDB6238EC706}"/>
              </a:ext>
            </a:extLst>
          </p:cNvPr>
          <p:cNvSpPr/>
          <p:nvPr/>
        </p:nvSpPr>
        <p:spPr bwMode="auto">
          <a:xfrm>
            <a:off x="102252" y="1786101"/>
            <a:ext cx="11315979" cy="3497316"/>
          </a:xfrm>
          <a:prstGeom prst="rect">
            <a:avLst/>
          </a:prstGeom>
          <a:pattFill prst="horzBrick">
            <a:fgClr>
              <a:sysClr val="window" lastClr="FFFFFF">
                <a:lumMod val="95000"/>
              </a:sysClr>
            </a:fgClr>
            <a:bgClr>
              <a:sysClr val="window" lastClr="FFFFFF"/>
            </a:bgClr>
          </a:pattFill>
          <a:ln w="3175" cap="flat" cmpd="sng" algn="ctr">
            <a:solidFill>
              <a:sysClr val="windowText" lastClr="00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11FCFE3-12AC-0F85-3F73-C814DAA7851D}"/>
              </a:ext>
            </a:extLst>
          </p:cNvPr>
          <p:cNvSpPr/>
          <p:nvPr/>
        </p:nvSpPr>
        <p:spPr>
          <a:xfrm>
            <a:off x="9964274" y="2604385"/>
            <a:ext cx="1337094" cy="457200"/>
          </a:xfrm>
          <a:prstGeom prst="rect">
            <a:avLst/>
          </a:prstGeom>
          <a:solidFill>
            <a:srgbClr val="A5A5A5"/>
          </a:solidFill>
          <a:ln w="28575" cap="flat" cmpd="thickThin" algn="ctr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337095"/>
                      <a:gd name="connsiteY0" fmla="*/ 0 h 457200"/>
                      <a:gd name="connsiteX1" fmla="*/ 695289 w 1337095"/>
                      <a:gd name="connsiteY1" fmla="*/ 0 h 457200"/>
                      <a:gd name="connsiteX2" fmla="*/ 1337095 w 1337095"/>
                      <a:gd name="connsiteY2" fmla="*/ 0 h 457200"/>
                      <a:gd name="connsiteX3" fmla="*/ 1337095 w 1337095"/>
                      <a:gd name="connsiteY3" fmla="*/ 457200 h 457200"/>
                      <a:gd name="connsiteX4" fmla="*/ 681918 w 1337095"/>
                      <a:gd name="connsiteY4" fmla="*/ 457200 h 457200"/>
                      <a:gd name="connsiteX5" fmla="*/ 0 w 1337095"/>
                      <a:gd name="connsiteY5" fmla="*/ 457200 h 457200"/>
                      <a:gd name="connsiteX6" fmla="*/ 0 w 1337095"/>
                      <a:gd name="connsiteY6" fmla="*/ 0 h 45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37095" h="457200" fill="none" extrusionOk="0">
                        <a:moveTo>
                          <a:pt x="0" y="0"/>
                        </a:moveTo>
                        <a:cubicBezTo>
                          <a:pt x="330567" y="-8256"/>
                          <a:pt x="427511" y="-22367"/>
                          <a:pt x="695289" y="0"/>
                        </a:cubicBezTo>
                        <a:cubicBezTo>
                          <a:pt x="963067" y="22367"/>
                          <a:pt x="1198705" y="20642"/>
                          <a:pt x="1337095" y="0"/>
                        </a:cubicBezTo>
                        <a:cubicBezTo>
                          <a:pt x="1333384" y="97864"/>
                          <a:pt x="1342481" y="315005"/>
                          <a:pt x="1337095" y="457200"/>
                        </a:cubicBezTo>
                        <a:cubicBezTo>
                          <a:pt x="1120263" y="435203"/>
                          <a:pt x="992131" y="470841"/>
                          <a:pt x="681918" y="457200"/>
                        </a:cubicBezTo>
                        <a:cubicBezTo>
                          <a:pt x="371705" y="443559"/>
                          <a:pt x="215134" y="476965"/>
                          <a:pt x="0" y="457200"/>
                        </a:cubicBezTo>
                        <a:cubicBezTo>
                          <a:pt x="14505" y="230035"/>
                          <a:pt x="9219" y="92183"/>
                          <a:pt x="0" y="0"/>
                        </a:cubicBezTo>
                        <a:close/>
                      </a:path>
                      <a:path w="1337095" h="457200" stroke="0" extrusionOk="0">
                        <a:moveTo>
                          <a:pt x="0" y="0"/>
                        </a:moveTo>
                        <a:cubicBezTo>
                          <a:pt x="154254" y="-29096"/>
                          <a:pt x="443695" y="8287"/>
                          <a:pt x="655177" y="0"/>
                        </a:cubicBezTo>
                        <a:cubicBezTo>
                          <a:pt x="866659" y="-8287"/>
                          <a:pt x="1057325" y="-30796"/>
                          <a:pt x="1337095" y="0"/>
                        </a:cubicBezTo>
                        <a:cubicBezTo>
                          <a:pt x="1338134" y="227241"/>
                          <a:pt x="1330674" y="327571"/>
                          <a:pt x="1337095" y="457200"/>
                        </a:cubicBezTo>
                        <a:cubicBezTo>
                          <a:pt x="1060449" y="452359"/>
                          <a:pt x="852495" y="487804"/>
                          <a:pt x="668548" y="457200"/>
                        </a:cubicBezTo>
                        <a:cubicBezTo>
                          <a:pt x="484601" y="426596"/>
                          <a:pt x="231661" y="432874"/>
                          <a:pt x="0" y="457200"/>
                        </a:cubicBezTo>
                        <a:cubicBezTo>
                          <a:pt x="13499" y="303125"/>
                          <a:pt x="-6429" y="14793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kern="0" dirty="0">
                <a:solidFill>
                  <a:prstClr val="white"/>
                </a:solidFill>
                <a:latin typeface="Calibri" panose="020F0502020204030204"/>
              </a:rPr>
              <a:t>Заявка </a:t>
            </a:r>
            <a:br>
              <a:rPr lang="ru-RU" sz="1200" b="0" kern="0" dirty="0">
                <a:solidFill>
                  <a:prstClr val="white"/>
                </a:solidFill>
                <a:latin typeface="Calibri" panose="020F0502020204030204"/>
              </a:rPr>
            </a:br>
            <a:r>
              <a:rPr lang="ru-RU" sz="1200" b="0" kern="0" dirty="0">
                <a:solidFill>
                  <a:prstClr val="white"/>
                </a:solidFill>
                <a:latin typeface="Calibri" panose="020F0502020204030204"/>
              </a:rPr>
              <a:t>на оплату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145D1F6A-5793-EA6B-7212-4C42CA2139AC}"/>
              </a:ext>
            </a:extLst>
          </p:cNvPr>
          <p:cNvSpPr/>
          <p:nvPr/>
        </p:nvSpPr>
        <p:spPr>
          <a:xfrm>
            <a:off x="8296503" y="2604385"/>
            <a:ext cx="1337094" cy="457200"/>
          </a:xfrm>
          <a:prstGeom prst="rect">
            <a:avLst/>
          </a:prstGeom>
          <a:solidFill>
            <a:srgbClr val="A5A5A5"/>
          </a:solidFill>
          <a:ln w="28575" cap="flat" cmpd="thickThin" algn="ctr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337095"/>
                      <a:gd name="connsiteY0" fmla="*/ 0 h 457200"/>
                      <a:gd name="connsiteX1" fmla="*/ 695289 w 1337095"/>
                      <a:gd name="connsiteY1" fmla="*/ 0 h 457200"/>
                      <a:gd name="connsiteX2" fmla="*/ 1337095 w 1337095"/>
                      <a:gd name="connsiteY2" fmla="*/ 0 h 457200"/>
                      <a:gd name="connsiteX3" fmla="*/ 1337095 w 1337095"/>
                      <a:gd name="connsiteY3" fmla="*/ 457200 h 457200"/>
                      <a:gd name="connsiteX4" fmla="*/ 681918 w 1337095"/>
                      <a:gd name="connsiteY4" fmla="*/ 457200 h 457200"/>
                      <a:gd name="connsiteX5" fmla="*/ 0 w 1337095"/>
                      <a:gd name="connsiteY5" fmla="*/ 457200 h 457200"/>
                      <a:gd name="connsiteX6" fmla="*/ 0 w 1337095"/>
                      <a:gd name="connsiteY6" fmla="*/ 0 h 45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37095" h="457200" fill="none" extrusionOk="0">
                        <a:moveTo>
                          <a:pt x="0" y="0"/>
                        </a:moveTo>
                        <a:cubicBezTo>
                          <a:pt x="330567" y="-8256"/>
                          <a:pt x="427511" y="-22367"/>
                          <a:pt x="695289" y="0"/>
                        </a:cubicBezTo>
                        <a:cubicBezTo>
                          <a:pt x="963067" y="22367"/>
                          <a:pt x="1198705" y="20642"/>
                          <a:pt x="1337095" y="0"/>
                        </a:cubicBezTo>
                        <a:cubicBezTo>
                          <a:pt x="1333384" y="97864"/>
                          <a:pt x="1342481" y="315005"/>
                          <a:pt x="1337095" y="457200"/>
                        </a:cubicBezTo>
                        <a:cubicBezTo>
                          <a:pt x="1120263" y="435203"/>
                          <a:pt x="992131" y="470841"/>
                          <a:pt x="681918" y="457200"/>
                        </a:cubicBezTo>
                        <a:cubicBezTo>
                          <a:pt x="371705" y="443559"/>
                          <a:pt x="215134" y="476965"/>
                          <a:pt x="0" y="457200"/>
                        </a:cubicBezTo>
                        <a:cubicBezTo>
                          <a:pt x="14505" y="230035"/>
                          <a:pt x="9219" y="92183"/>
                          <a:pt x="0" y="0"/>
                        </a:cubicBezTo>
                        <a:close/>
                      </a:path>
                      <a:path w="1337095" h="457200" stroke="0" extrusionOk="0">
                        <a:moveTo>
                          <a:pt x="0" y="0"/>
                        </a:moveTo>
                        <a:cubicBezTo>
                          <a:pt x="154254" y="-29096"/>
                          <a:pt x="443695" y="8287"/>
                          <a:pt x="655177" y="0"/>
                        </a:cubicBezTo>
                        <a:cubicBezTo>
                          <a:pt x="866659" y="-8287"/>
                          <a:pt x="1057325" y="-30796"/>
                          <a:pt x="1337095" y="0"/>
                        </a:cubicBezTo>
                        <a:cubicBezTo>
                          <a:pt x="1338134" y="227241"/>
                          <a:pt x="1330674" y="327571"/>
                          <a:pt x="1337095" y="457200"/>
                        </a:cubicBezTo>
                        <a:cubicBezTo>
                          <a:pt x="1060449" y="452359"/>
                          <a:pt x="852495" y="487804"/>
                          <a:pt x="668548" y="457200"/>
                        </a:cubicBezTo>
                        <a:cubicBezTo>
                          <a:pt x="484601" y="426596"/>
                          <a:pt x="231661" y="432874"/>
                          <a:pt x="0" y="457200"/>
                        </a:cubicBezTo>
                        <a:cubicBezTo>
                          <a:pt x="13499" y="303125"/>
                          <a:pt x="-6429" y="14793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kern="0" dirty="0">
                <a:solidFill>
                  <a:prstClr val="white"/>
                </a:solidFill>
                <a:latin typeface="Calibri" panose="020F0502020204030204"/>
              </a:rPr>
              <a:t>Заказ </a:t>
            </a:r>
            <a:br>
              <a:rPr lang="ru-RU" sz="1200" b="0" kern="0" dirty="0">
                <a:solidFill>
                  <a:prstClr val="white"/>
                </a:solidFill>
                <a:latin typeface="Calibri" panose="020F0502020204030204"/>
              </a:rPr>
            </a:br>
            <a:r>
              <a:rPr lang="ru-RU" sz="1200" b="0" kern="0" dirty="0">
                <a:solidFill>
                  <a:prstClr val="white"/>
                </a:solidFill>
                <a:latin typeface="Calibri" panose="020F0502020204030204"/>
              </a:rPr>
              <a:t>поставщику</a:t>
            </a:r>
          </a:p>
        </p:txBody>
      </p: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6EAC6B50-56F1-D0B9-2B23-521BCBF44B3C}"/>
              </a:ext>
            </a:extLst>
          </p:cNvPr>
          <p:cNvCxnSpPr>
            <a:stCxn id="59" idx="2"/>
            <a:endCxn id="16" idx="0"/>
          </p:cNvCxnSpPr>
          <p:nvPr/>
        </p:nvCxnSpPr>
        <p:spPr>
          <a:xfrm>
            <a:off x="8965050" y="2375785"/>
            <a:ext cx="0" cy="228600"/>
          </a:xfrm>
          <a:prstGeom prst="straightConnector1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D15EA28-E491-6163-E791-FC781FC1A5B5}"/>
              </a:ext>
            </a:extLst>
          </p:cNvPr>
          <p:cNvSpPr/>
          <p:nvPr/>
        </p:nvSpPr>
        <p:spPr>
          <a:xfrm>
            <a:off x="9140778" y="4669582"/>
            <a:ext cx="1337094" cy="457200"/>
          </a:xfrm>
          <a:prstGeom prst="rect">
            <a:avLst/>
          </a:prstGeom>
          <a:solidFill>
            <a:srgbClr val="A5A5A5"/>
          </a:solidFill>
          <a:ln w="28575" cap="flat" cmpd="thickThin" algn="ctr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337095"/>
                      <a:gd name="connsiteY0" fmla="*/ 0 h 457200"/>
                      <a:gd name="connsiteX1" fmla="*/ 695289 w 1337095"/>
                      <a:gd name="connsiteY1" fmla="*/ 0 h 457200"/>
                      <a:gd name="connsiteX2" fmla="*/ 1337095 w 1337095"/>
                      <a:gd name="connsiteY2" fmla="*/ 0 h 457200"/>
                      <a:gd name="connsiteX3" fmla="*/ 1337095 w 1337095"/>
                      <a:gd name="connsiteY3" fmla="*/ 457200 h 457200"/>
                      <a:gd name="connsiteX4" fmla="*/ 681918 w 1337095"/>
                      <a:gd name="connsiteY4" fmla="*/ 457200 h 457200"/>
                      <a:gd name="connsiteX5" fmla="*/ 0 w 1337095"/>
                      <a:gd name="connsiteY5" fmla="*/ 457200 h 457200"/>
                      <a:gd name="connsiteX6" fmla="*/ 0 w 1337095"/>
                      <a:gd name="connsiteY6" fmla="*/ 0 h 45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37095" h="457200" fill="none" extrusionOk="0">
                        <a:moveTo>
                          <a:pt x="0" y="0"/>
                        </a:moveTo>
                        <a:cubicBezTo>
                          <a:pt x="330567" y="-8256"/>
                          <a:pt x="427511" y="-22367"/>
                          <a:pt x="695289" y="0"/>
                        </a:cubicBezTo>
                        <a:cubicBezTo>
                          <a:pt x="963067" y="22367"/>
                          <a:pt x="1198705" y="20642"/>
                          <a:pt x="1337095" y="0"/>
                        </a:cubicBezTo>
                        <a:cubicBezTo>
                          <a:pt x="1333384" y="97864"/>
                          <a:pt x="1342481" y="315005"/>
                          <a:pt x="1337095" y="457200"/>
                        </a:cubicBezTo>
                        <a:cubicBezTo>
                          <a:pt x="1120263" y="435203"/>
                          <a:pt x="992131" y="470841"/>
                          <a:pt x="681918" y="457200"/>
                        </a:cubicBezTo>
                        <a:cubicBezTo>
                          <a:pt x="371705" y="443559"/>
                          <a:pt x="215134" y="476965"/>
                          <a:pt x="0" y="457200"/>
                        </a:cubicBezTo>
                        <a:cubicBezTo>
                          <a:pt x="14505" y="230035"/>
                          <a:pt x="9219" y="92183"/>
                          <a:pt x="0" y="0"/>
                        </a:cubicBezTo>
                        <a:close/>
                      </a:path>
                      <a:path w="1337095" h="457200" stroke="0" extrusionOk="0">
                        <a:moveTo>
                          <a:pt x="0" y="0"/>
                        </a:moveTo>
                        <a:cubicBezTo>
                          <a:pt x="154254" y="-29096"/>
                          <a:pt x="443695" y="8287"/>
                          <a:pt x="655177" y="0"/>
                        </a:cubicBezTo>
                        <a:cubicBezTo>
                          <a:pt x="866659" y="-8287"/>
                          <a:pt x="1057325" y="-30796"/>
                          <a:pt x="1337095" y="0"/>
                        </a:cubicBezTo>
                        <a:cubicBezTo>
                          <a:pt x="1338134" y="227241"/>
                          <a:pt x="1330674" y="327571"/>
                          <a:pt x="1337095" y="457200"/>
                        </a:cubicBezTo>
                        <a:cubicBezTo>
                          <a:pt x="1060449" y="452359"/>
                          <a:pt x="852495" y="487804"/>
                          <a:pt x="668548" y="457200"/>
                        </a:cubicBezTo>
                        <a:cubicBezTo>
                          <a:pt x="484601" y="426596"/>
                          <a:pt x="231661" y="432874"/>
                          <a:pt x="0" y="457200"/>
                        </a:cubicBezTo>
                        <a:cubicBezTo>
                          <a:pt x="13499" y="303125"/>
                          <a:pt x="-6429" y="14793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kern="0" dirty="0">
                <a:solidFill>
                  <a:prstClr val="white"/>
                </a:solidFill>
                <a:latin typeface="Calibri" panose="020F0502020204030204"/>
              </a:rPr>
              <a:t>ОФД</a:t>
            </a:r>
          </a:p>
        </p:txBody>
      </p: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E26DACAF-219C-E260-01C7-4ADBE8FC3C26}"/>
              </a:ext>
            </a:extLst>
          </p:cNvPr>
          <p:cNvCxnSpPr>
            <a:stCxn id="16" idx="2"/>
            <a:endCxn id="54" idx="0"/>
          </p:cNvCxnSpPr>
          <p:nvPr/>
        </p:nvCxnSpPr>
        <p:spPr>
          <a:xfrm>
            <a:off x="8965050" y="3061585"/>
            <a:ext cx="0" cy="907753"/>
          </a:xfrm>
          <a:prstGeom prst="straightConnector1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0" name="Прямая со стрелкой 76">
            <a:extLst>
              <a:ext uri="{FF2B5EF4-FFF2-40B4-BE49-F238E27FC236}">
                <a16:creationId xmlns:a16="http://schemas.microsoft.com/office/drawing/2014/main" id="{289B83E8-3FD8-8158-C04A-4E90A2820FB5}"/>
              </a:ext>
            </a:extLst>
          </p:cNvPr>
          <p:cNvCxnSpPr>
            <a:stCxn id="54" idx="2"/>
            <a:endCxn id="18" idx="1"/>
          </p:cNvCxnSpPr>
          <p:nvPr/>
        </p:nvCxnSpPr>
        <p:spPr>
          <a:xfrm rot="16200000" flipH="1">
            <a:off x="8817092" y="4574496"/>
            <a:ext cx="471644" cy="175728"/>
          </a:xfrm>
          <a:prstGeom prst="bentConnector2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1" name="Прямая со стрелкой 41">
            <a:extLst>
              <a:ext uri="{FF2B5EF4-FFF2-40B4-BE49-F238E27FC236}">
                <a16:creationId xmlns:a16="http://schemas.microsoft.com/office/drawing/2014/main" id="{25B9D23C-0C7D-4018-1E28-A30DB863B09C}"/>
              </a:ext>
            </a:extLst>
          </p:cNvPr>
          <p:cNvCxnSpPr>
            <a:stCxn id="59" idx="3"/>
            <a:endCxn id="3" idx="0"/>
          </p:cNvCxnSpPr>
          <p:nvPr/>
        </p:nvCxnSpPr>
        <p:spPr>
          <a:xfrm>
            <a:off x="9633597" y="2147185"/>
            <a:ext cx="999224" cy="457200"/>
          </a:xfrm>
          <a:prstGeom prst="bentConnector2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7ADE764A-62DA-A530-7774-0782A5B35B6B}"/>
              </a:ext>
            </a:extLst>
          </p:cNvPr>
          <p:cNvSpPr/>
          <p:nvPr/>
        </p:nvSpPr>
        <p:spPr>
          <a:xfrm>
            <a:off x="9964274" y="3283099"/>
            <a:ext cx="1337094" cy="457200"/>
          </a:xfrm>
          <a:prstGeom prst="rect">
            <a:avLst/>
          </a:prstGeom>
          <a:solidFill>
            <a:srgbClr val="A5A5A5"/>
          </a:solidFill>
          <a:ln w="28575" cap="flat" cmpd="thickThin" algn="ctr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337095"/>
                      <a:gd name="connsiteY0" fmla="*/ 0 h 457200"/>
                      <a:gd name="connsiteX1" fmla="*/ 695289 w 1337095"/>
                      <a:gd name="connsiteY1" fmla="*/ 0 h 457200"/>
                      <a:gd name="connsiteX2" fmla="*/ 1337095 w 1337095"/>
                      <a:gd name="connsiteY2" fmla="*/ 0 h 457200"/>
                      <a:gd name="connsiteX3" fmla="*/ 1337095 w 1337095"/>
                      <a:gd name="connsiteY3" fmla="*/ 457200 h 457200"/>
                      <a:gd name="connsiteX4" fmla="*/ 681918 w 1337095"/>
                      <a:gd name="connsiteY4" fmla="*/ 457200 h 457200"/>
                      <a:gd name="connsiteX5" fmla="*/ 0 w 1337095"/>
                      <a:gd name="connsiteY5" fmla="*/ 457200 h 457200"/>
                      <a:gd name="connsiteX6" fmla="*/ 0 w 1337095"/>
                      <a:gd name="connsiteY6" fmla="*/ 0 h 45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37095" h="457200" fill="none" extrusionOk="0">
                        <a:moveTo>
                          <a:pt x="0" y="0"/>
                        </a:moveTo>
                        <a:cubicBezTo>
                          <a:pt x="330567" y="-8256"/>
                          <a:pt x="427511" y="-22367"/>
                          <a:pt x="695289" y="0"/>
                        </a:cubicBezTo>
                        <a:cubicBezTo>
                          <a:pt x="963067" y="22367"/>
                          <a:pt x="1198705" y="20642"/>
                          <a:pt x="1337095" y="0"/>
                        </a:cubicBezTo>
                        <a:cubicBezTo>
                          <a:pt x="1333384" y="97864"/>
                          <a:pt x="1342481" y="315005"/>
                          <a:pt x="1337095" y="457200"/>
                        </a:cubicBezTo>
                        <a:cubicBezTo>
                          <a:pt x="1120263" y="435203"/>
                          <a:pt x="992131" y="470841"/>
                          <a:pt x="681918" y="457200"/>
                        </a:cubicBezTo>
                        <a:cubicBezTo>
                          <a:pt x="371705" y="443559"/>
                          <a:pt x="215134" y="476965"/>
                          <a:pt x="0" y="457200"/>
                        </a:cubicBezTo>
                        <a:cubicBezTo>
                          <a:pt x="14505" y="230035"/>
                          <a:pt x="9219" y="92183"/>
                          <a:pt x="0" y="0"/>
                        </a:cubicBezTo>
                        <a:close/>
                      </a:path>
                      <a:path w="1337095" h="457200" stroke="0" extrusionOk="0">
                        <a:moveTo>
                          <a:pt x="0" y="0"/>
                        </a:moveTo>
                        <a:cubicBezTo>
                          <a:pt x="154254" y="-29096"/>
                          <a:pt x="443695" y="8287"/>
                          <a:pt x="655177" y="0"/>
                        </a:cubicBezTo>
                        <a:cubicBezTo>
                          <a:pt x="866659" y="-8287"/>
                          <a:pt x="1057325" y="-30796"/>
                          <a:pt x="1337095" y="0"/>
                        </a:cubicBezTo>
                        <a:cubicBezTo>
                          <a:pt x="1338134" y="227241"/>
                          <a:pt x="1330674" y="327571"/>
                          <a:pt x="1337095" y="457200"/>
                        </a:cubicBezTo>
                        <a:cubicBezTo>
                          <a:pt x="1060449" y="452359"/>
                          <a:pt x="852495" y="487804"/>
                          <a:pt x="668548" y="457200"/>
                        </a:cubicBezTo>
                        <a:cubicBezTo>
                          <a:pt x="484601" y="426596"/>
                          <a:pt x="231661" y="432874"/>
                          <a:pt x="0" y="457200"/>
                        </a:cubicBezTo>
                        <a:cubicBezTo>
                          <a:pt x="13499" y="303125"/>
                          <a:pt x="-6429" y="14793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kern="0" dirty="0">
                <a:solidFill>
                  <a:prstClr val="white"/>
                </a:solidFill>
                <a:latin typeface="Calibri" panose="020F0502020204030204"/>
              </a:rPr>
              <a:t>Платежное поручение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3AAB391B-9574-8C11-FF68-08DA1FABEF67}"/>
              </a:ext>
            </a:extLst>
          </p:cNvPr>
          <p:cNvSpPr/>
          <p:nvPr/>
        </p:nvSpPr>
        <p:spPr>
          <a:xfrm>
            <a:off x="9964274" y="3968185"/>
            <a:ext cx="1337094" cy="457200"/>
          </a:xfrm>
          <a:prstGeom prst="rect">
            <a:avLst/>
          </a:prstGeom>
          <a:solidFill>
            <a:srgbClr val="A5A5A5"/>
          </a:solidFill>
          <a:ln w="28575" cap="flat" cmpd="thickThin" algn="ctr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337095"/>
                      <a:gd name="connsiteY0" fmla="*/ 0 h 457200"/>
                      <a:gd name="connsiteX1" fmla="*/ 695289 w 1337095"/>
                      <a:gd name="connsiteY1" fmla="*/ 0 h 457200"/>
                      <a:gd name="connsiteX2" fmla="*/ 1337095 w 1337095"/>
                      <a:gd name="connsiteY2" fmla="*/ 0 h 457200"/>
                      <a:gd name="connsiteX3" fmla="*/ 1337095 w 1337095"/>
                      <a:gd name="connsiteY3" fmla="*/ 457200 h 457200"/>
                      <a:gd name="connsiteX4" fmla="*/ 681918 w 1337095"/>
                      <a:gd name="connsiteY4" fmla="*/ 457200 h 457200"/>
                      <a:gd name="connsiteX5" fmla="*/ 0 w 1337095"/>
                      <a:gd name="connsiteY5" fmla="*/ 457200 h 457200"/>
                      <a:gd name="connsiteX6" fmla="*/ 0 w 1337095"/>
                      <a:gd name="connsiteY6" fmla="*/ 0 h 45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37095" h="457200" fill="none" extrusionOk="0">
                        <a:moveTo>
                          <a:pt x="0" y="0"/>
                        </a:moveTo>
                        <a:cubicBezTo>
                          <a:pt x="330567" y="-8256"/>
                          <a:pt x="427511" y="-22367"/>
                          <a:pt x="695289" y="0"/>
                        </a:cubicBezTo>
                        <a:cubicBezTo>
                          <a:pt x="963067" y="22367"/>
                          <a:pt x="1198705" y="20642"/>
                          <a:pt x="1337095" y="0"/>
                        </a:cubicBezTo>
                        <a:cubicBezTo>
                          <a:pt x="1333384" y="97864"/>
                          <a:pt x="1342481" y="315005"/>
                          <a:pt x="1337095" y="457200"/>
                        </a:cubicBezTo>
                        <a:cubicBezTo>
                          <a:pt x="1120263" y="435203"/>
                          <a:pt x="992131" y="470841"/>
                          <a:pt x="681918" y="457200"/>
                        </a:cubicBezTo>
                        <a:cubicBezTo>
                          <a:pt x="371705" y="443559"/>
                          <a:pt x="215134" y="476965"/>
                          <a:pt x="0" y="457200"/>
                        </a:cubicBezTo>
                        <a:cubicBezTo>
                          <a:pt x="14505" y="230035"/>
                          <a:pt x="9219" y="92183"/>
                          <a:pt x="0" y="0"/>
                        </a:cubicBezTo>
                        <a:close/>
                      </a:path>
                      <a:path w="1337095" h="457200" stroke="0" extrusionOk="0">
                        <a:moveTo>
                          <a:pt x="0" y="0"/>
                        </a:moveTo>
                        <a:cubicBezTo>
                          <a:pt x="154254" y="-29096"/>
                          <a:pt x="443695" y="8287"/>
                          <a:pt x="655177" y="0"/>
                        </a:cubicBezTo>
                        <a:cubicBezTo>
                          <a:pt x="866659" y="-8287"/>
                          <a:pt x="1057325" y="-30796"/>
                          <a:pt x="1337095" y="0"/>
                        </a:cubicBezTo>
                        <a:cubicBezTo>
                          <a:pt x="1338134" y="227241"/>
                          <a:pt x="1330674" y="327571"/>
                          <a:pt x="1337095" y="457200"/>
                        </a:cubicBezTo>
                        <a:cubicBezTo>
                          <a:pt x="1060449" y="452359"/>
                          <a:pt x="852495" y="487804"/>
                          <a:pt x="668548" y="457200"/>
                        </a:cubicBezTo>
                        <a:cubicBezTo>
                          <a:pt x="484601" y="426596"/>
                          <a:pt x="231661" y="432874"/>
                          <a:pt x="0" y="457200"/>
                        </a:cubicBezTo>
                        <a:cubicBezTo>
                          <a:pt x="13499" y="303125"/>
                          <a:pt x="-6429" y="14793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kern="0" dirty="0">
                <a:solidFill>
                  <a:prstClr val="white"/>
                </a:solidFill>
                <a:latin typeface="Calibri" panose="020F0502020204030204"/>
              </a:rPr>
              <a:t>Списание с РС</a:t>
            </a:r>
          </a:p>
        </p:txBody>
      </p: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8758BA5E-5616-B0F4-0191-AC147AA1DA1D}"/>
              </a:ext>
            </a:extLst>
          </p:cNvPr>
          <p:cNvCxnSpPr>
            <a:stCxn id="3" idx="2"/>
            <a:endCxn id="22" idx="0"/>
          </p:cNvCxnSpPr>
          <p:nvPr/>
        </p:nvCxnSpPr>
        <p:spPr>
          <a:xfrm>
            <a:off x="10632821" y="3061585"/>
            <a:ext cx="0" cy="221514"/>
          </a:xfrm>
          <a:prstGeom prst="straightConnector1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5" name="Прямая со стрелкой 89">
            <a:extLst>
              <a:ext uri="{FF2B5EF4-FFF2-40B4-BE49-F238E27FC236}">
                <a16:creationId xmlns:a16="http://schemas.microsoft.com/office/drawing/2014/main" id="{14D81F9A-C6A2-A2F1-A465-A59460B680A0}"/>
              </a:ext>
            </a:extLst>
          </p:cNvPr>
          <p:cNvCxnSpPr>
            <a:stCxn id="23" idx="2"/>
            <a:endCxn id="18" idx="3"/>
          </p:cNvCxnSpPr>
          <p:nvPr/>
        </p:nvCxnSpPr>
        <p:spPr>
          <a:xfrm rot="5400000">
            <a:off x="10318949" y="4584309"/>
            <a:ext cx="472797" cy="154949"/>
          </a:xfrm>
          <a:prstGeom prst="bentConnector2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74CE0EBF-49C5-6D74-43DA-C9F3BBE7BEFC}"/>
              </a:ext>
            </a:extLst>
          </p:cNvPr>
          <p:cNvSpPr/>
          <p:nvPr/>
        </p:nvSpPr>
        <p:spPr>
          <a:xfrm>
            <a:off x="4942166" y="2608929"/>
            <a:ext cx="1337094" cy="457200"/>
          </a:xfrm>
          <a:prstGeom prst="rect">
            <a:avLst/>
          </a:prstGeom>
          <a:solidFill>
            <a:srgbClr val="A5A5A5"/>
          </a:solidFill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Заявка на обеспечение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3BE1E3A5-FA2E-E347-7C4C-A102291BDA83}"/>
              </a:ext>
            </a:extLst>
          </p:cNvPr>
          <p:cNvSpPr/>
          <p:nvPr/>
        </p:nvSpPr>
        <p:spPr>
          <a:xfrm>
            <a:off x="6601412" y="3968185"/>
            <a:ext cx="1337094" cy="457200"/>
          </a:xfrm>
          <a:prstGeom prst="rect">
            <a:avLst/>
          </a:prstGeom>
          <a:solidFill>
            <a:srgbClr val="A5A5A5"/>
          </a:solidFill>
          <a:ln w="28575" cap="flat" cmpd="thickThin" algn="ctr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337095"/>
                      <a:gd name="connsiteY0" fmla="*/ 0 h 457200"/>
                      <a:gd name="connsiteX1" fmla="*/ 695289 w 1337095"/>
                      <a:gd name="connsiteY1" fmla="*/ 0 h 457200"/>
                      <a:gd name="connsiteX2" fmla="*/ 1337095 w 1337095"/>
                      <a:gd name="connsiteY2" fmla="*/ 0 h 457200"/>
                      <a:gd name="connsiteX3" fmla="*/ 1337095 w 1337095"/>
                      <a:gd name="connsiteY3" fmla="*/ 457200 h 457200"/>
                      <a:gd name="connsiteX4" fmla="*/ 681918 w 1337095"/>
                      <a:gd name="connsiteY4" fmla="*/ 457200 h 457200"/>
                      <a:gd name="connsiteX5" fmla="*/ 0 w 1337095"/>
                      <a:gd name="connsiteY5" fmla="*/ 457200 h 457200"/>
                      <a:gd name="connsiteX6" fmla="*/ 0 w 1337095"/>
                      <a:gd name="connsiteY6" fmla="*/ 0 h 45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37095" h="457200" fill="none" extrusionOk="0">
                        <a:moveTo>
                          <a:pt x="0" y="0"/>
                        </a:moveTo>
                        <a:cubicBezTo>
                          <a:pt x="330567" y="-8256"/>
                          <a:pt x="427511" y="-22367"/>
                          <a:pt x="695289" y="0"/>
                        </a:cubicBezTo>
                        <a:cubicBezTo>
                          <a:pt x="963067" y="22367"/>
                          <a:pt x="1198705" y="20642"/>
                          <a:pt x="1337095" y="0"/>
                        </a:cubicBezTo>
                        <a:cubicBezTo>
                          <a:pt x="1333384" y="97864"/>
                          <a:pt x="1342481" y="315005"/>
                          <a:pt x="1337095" y="457200"/>
                        </a:cubicBezTo>
                        <a:cubicBezTo>
                          <a:pt x="1120263" y="435203"/>
                          <a:pt x="992131" y="470841"/>
                          <a:pt x="681918" y="457200"/>
                        </a:cubicBezTo>
                        <a:cubicBezTo>
                          <a:pt x="371705" y="443559"/>
                          <a:pt x="215134" y="476965"/>
                          <a:pt x="0" y="457200"/>
                        </a:cubicBezTo>
                        <a:cubicBezTo>
                          <a:pt x="14505" y="230035"/>
                          <a:pt x="9219" y="92183"/>
                          <a:pt x="0" y="0"/>
                        </a:cubicBezTo>
                        <a:close/>
                      </a:path>
                      <a:path w="1337095" h="457200" stroke="0" extrusionOk="0">
                        <a:moveTo>
                          <a:pt x="0" y="0"/>
                        </a:moveTo>
                        <a:cubicBezTo>
                          <a:pt x="154254" y="-29096"/>
                          <a:pt x="443695" y="8287"/>
                          <a:pt x="655177" y="0"/>
                        </a:cubicBezTo>
                        <a:cubicBezTo>
                          <a:pt x="866659" y="-8287"/>
                          <a:pt x="1057325" y="-30796"/>
                          <a:pt x="1337095" y="0"/>
                        </a:cubicBezTo>
                        <a:cubicBezTo>
                          <a:pt x="1338134" y="227241"/>
                          <a:pt x="1330674" y="327571"/>
                          <a:pt x="1337095" y="457200"/>
                        </a:cubicBezTo>
                        <a:cubicBezTo>
                          <a:pt x="1060449" y="452359"/>
                          <a:pt x="852495" y="487804"/>
                          <a:pt x="668548" y="457200"/>
                        </a:cubicBezTo>
                        <a:cubicBezTo>
                          <a:pt x="484601" y="426596"/>
                          <a:pt x="231661" y="432874"/>
                          <a:pt x="0" y="457200"/>
                        </a:cubicBezTo>
                        <a:cubicBezTo>
                          <a:pt x="13499" y="303125"/>
                          <a:pt x="-6429" y="14793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kern="0" dirty="0">
                <a:solidFill>
                  <a:prstClr val="white"/>
                </a:solidFill>
                <a:latin typeface="Calibri" panose="020F0502020204030204"/>
              </a:rPr>
              <a:t>Обеспечение</a:t>
            </a:r>
          </a:p>
        </p:txBody>
      </p: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EDBC6CCC-BAC6-39CE-8EC3-E912477E8010}"/>
              </a:ext>
            </a:extLst>
          </p:cNvPr>
          <p:cNvCxnSpPr/>
          <p:nvPr/>
        </p:nvCxnSpPr>
        <p:spPr>
          <a:xfrm flipH="1">
            <a:off x="7938506" y="4205268"/>
            <a:ext cx="357997" cy="0"/>
          </a:xfrm>
          <a:prstGeom prst="straightConnector1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1" name="Прямая со стрелкой 41">
            <a:extLst>
              <a:ext uri="{FF2B5EF4-FFF2-40B4-BE49-F238E27FC236}">
                <a16:creationId xmlns:a16="http://schemas.microsoft.com/office/drawing/2014/main" id="{55EF665F-57A5-DF22-8EFF-07B93C75677D}"/>
              </a:ext>
            </a:extLst>
          </p:cNvPr>
          <p:cNvCxnSpPr>
            <a:stCxn id="28" idx="1"/>
            <a:endCxn id="26" idx="2"/>
          </p:cNvCxnSpPr>
          <p:nvPr/>
        </p:nvCxnSpPr>
        <p:spPr>
          <a:xfrm rot="10800000">
            <a:off x="5610714" y="3066129"/>
            <a:ext cx="990699" cy="1130656"/>
          </a:xfrm>
          <a:prstGeom prst="bentConnector2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id="{5FAEE7EC-6B99-02EF-A779-A096074F8535}"/>
              </a:ext>
            </a:extLst>
          </p:cNvPr>
          <p:cNvCxnSpPr>
            <a:cxnSpLocks/>
            <a:stCxn id="26" idx="3"/>
            <a:endCxn id="16" idx="1"/>
          </p:cNvCxnSpPr>
          <p:nvPr/>
        </p:nvCxnSpPr>
        <p:spPr>
          <a:xfrm flipV="1">
            <a:off x="6279260" y="2832985"/>
            <a:ext cx="2017243" cy="0"/>
          </a:xfrm>
          <a:prstGeom prst="straightConnector1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4" name="Прямая со стрелкой 43">
            <a:extLst>
              <a:ext uri="{FF2B5EF4-FFF2-40B4-BE49-F238E27FC236}">
                <a16:creationId xmlns:a16="http://schemas.microsoft.com/office/drawing/2014/main" id="{7DE19888-0009-FB2A-9747-0CB9F4D3F1BC}"/>
              </a:ext>
            </a:extLst>
          </p:cNvPr>
          <p:cNvCxnSpPr>
            <a:stCxn id="22" idx="2"/>
            <a:endCxn id="23" idx="0"/>
          </p:cNvCxnSpPr>
          <p:nvPr/>
        </p:nvCxnSpPr>
        <p:spPr>
          <a:xfrm>
            <a:off x="10632821" y="3740299"/>
            <a:ext cx="0" cy="227886"/>
          </a:xfrm>
          <a:prstGeom prst="straightConnector1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pic>
        <p:nvPicPr>
          <p:cNvPr id="51" name="Picture 51">
            <a:extLst>
              <a:ext uri="{FF2B5EF4-FFF2-40B4-BE49-F238E27FC236}">
                <a16:creationId xmlns:a16="http://schemas.microsoft.com/office/drawing/2014/main" id="{836C0E2A-A781-E4C8-1FA8-2942A2BFA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770" y="2498554"/>
            <a:ext cx="199386" cy="237976"/>
          </a:xfrm>
          <a:prstGeom prst="rect">
            <a:avLst/>
          </a:prstGeom>
          <a:noFill/>
          <a:ln w="9525">
            <a:solidFill>
              <a:srgbClr val="F6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92B20F34-C0C8-A4FD-BEFC-5AD38B22C525}"/>
              </a:ext>
            </a:extLst>
          </p:cNvPr>
          <p:cNvSpPr/>
          <p:nvPr/>
        </p:nvSpPr>
        <p:spPr>
          <a:xfrm>
            <a:off x="8296503" y="3969338"/>
            <a:ext cx="1337094" cy="457200"/>
          </a:xfrm>
          <a:prstGeom prst="rect">
            <a:avLst/>
          </a:prstGeom>
          <a:solidFill>
            <a:srgbClr val="A5A5A5"/>
          </a:solidFill>
          <a:ln w="28575" cap="flat" cmpd="thickThin" algn="ctr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337095"/>
                      <a:gd name="connsiteY0" fmla="*/ 0 h 457200"/>
                      <a:gd name="connsiteX1" fmla="*/ 695289 w 1337095"/>
                      <a:gd name="connsiteY1" fmla="*/ 0 h 457200"/>
                      <a:gd name="connsiteX2" fmla="*/ 1337095 w 1337095"/>
                      <a:gd name="connsiteY2" fmla="*/ 0 h 457200"/>
                      <a:gd name="connsiteX3" fmla="*/ 1337095 w 1337095"/>
                      <a:gd name="connsiteY3" fmla="*/ 457200 h 457200"/>
                      <a:gd name="connsiteX4" fmla="*/ 681918 w 1337095"/>
                      <a:gd name="connsiteY4" fmla="*/ 457200 h 457200"/>
                      <a:gd name="connsiteX5" fmla="*/ 0 w 1337095"/>
                      <a:gd name="connsiteY5" fmla="*/ 457200 h 457200"/>
                      <a:gd name="connsiteX6" fmla="*/ 0 w 1337095"/>
                      <a:gd name="connsiteY6" fmla="*/ 0 h 45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37095" h="457200" fill="none" extrusionOk="0">
                        <a:moveTo>
                          <a:pt x="0" y="0"/>
                        </a:moveTo>
                        <a:cubicBezTo>
                          <a:pt x="330567" y="-8256"/>
                          <a:pt x="427511" y="-22367"/>
                          <a:pt x="695289" y="0"/>
                        </a:cubicBezTo>
                        <a:cubicBezTo>
                          <a:pt x="963067" y="22367"/>
                          <a:pt x="1198705" y="20642"/>
                          <a:pt x="1337095" y="0"/>
                        </a:cubicBezTo>
                        <a:cubicBezTo>
                          <a:pt x="1333384" y="97864"/>
                          <a:pt x="1342481" y="315005"/>
                          <a:pt x="1337095" y="457200"/>
                        </a:cubicBezTo>
                        <a:cubicBezTo>
                          <a:pt x="1120263" y="435203"/>
                          <a:pt x="992131" y="470841"/>
                          <a:pt x="681918" y="457200"/>
                        </a:cubicBezTo>
                        <a:cubicBezTo>
                          <a:pt x="371705" y="443559"/>
                          <a:pt x="215134" y="476965"/>
                          <a:pt x="0" y="457200"/>
                        </a:cubicBezTo>
                        <a:cubicBezTo>
                          <a:pt x="14505" y="230035"/>
                          <a:pt x="9219" y="92183"/>
                          <a:pt x="0" y="0"/>
                        </a:cubicBezTo>
                        <a:close/>
                      </a:path>
                      <a:path w="1337095" h="457200" stroke="0" extrusionOk="0">
                        <a:moveTo>
                          <a:pt x="0" y="0"/>
                        </a:moveTo>
                        <a:cubicBezTo>
                          <a:pt x="154254" y="-29096"/>
                          <a:pt x="443695" y="8287"/>
                          <a:pt x="655177" y="0"/>
                        </a:cubicBezTo>
                        <a:cubicBezTo>
                          <a:pt x="866659" y="-8287"/>
                          <a:pt x="1057325" y="-30796"/>
                          <a:pt x="1337095" y="0"/>
                        </a:cubicBezTo>
                        <a:cubicBezTo>
                          <a:pt x="1338134" y="227241"/>
                          <a:pt x="1330674" y="327571"/>
                          <a:pt x="1337095" y="457200"/>
                        </a:cubicBezTo>
                        <a:cubicBezTo>
                          <a:pt x="1060449" y="452359"/>
                          <a:pt x="852495" y="487804"/>
                          <a:pt x="668548" y="457200"/>
                        </a:cubicBezTo>
                        <a:cubicBezTo>
                          <a:pt x="484601" y="426596"/>
                          <a:pt x="231661" y="432874"/>
                          <a:pt x="0" y="457200"/>
                        </a:cubicBezTo>
                        <a:cubicBezTo>
                          <a:pt x="13499" y="303125"/>
                          <a:pt x="-6429" y="14793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kern="0" dirty="0">
                <a:solidFill>
                  <a:prstClr val="white"/>
                </a:solidFill>
                <a:latin typeface="Calibri" panose="020F0502020204030204"/>
              </a:rPr>
              <a:t>ПТУ</a:t>
            </a:r>
          </a:p>
        </p:txBody>
      </p: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FCF310F1-5536-9186-AA32-0B8DC4F1FAB8}"/>
              </a:ext>
            </a:extLst>
          </p:cNvPr>
          <p:cNvGrpSpPr/>
          <p:nvPr/>
        </p:nvGrpSpPr>
        <p:grpSpPr>
          <a:xfrm>
            <a:off x="9262067" y="2529651"/>
            <a:ext cx="281066" cy="142875"/>
            <a:chOff x="2863053" y="5652891"/>
            <a:chExt cx="281066" cy="142875"/>
          </a:xfrm>
        </p:grpSpPr>
        <p:sp>
          <p:nvSpPr>
            <p:cNvPr id="57" name="Овал 56">
              <a:extLst>
                <a:ext uri="{FF2B5EF4-FFF2-40B4-BE49-F238E27FC236}">
                  <a16:creationId xmlns:a16="http://schemas.microsoft.com/office/drawing/2014/main" id="{5F7B4795-B066-B4DB-1696-64B4EB3C4FA0}"/>
                </a:ext>
              </a:extLst>
            </p:cNvPr>
            <p:cNvSpPr/>
            <p:nvPr/>
          </p:nvSpPr>
          <p:spPr bwMode="auto">
            <a:xfrm>
              <a:off x="2999656" y="5652891"/>
              <a:ext cx="144463" cy="142875"/>
            </a:xfrm>
            <a:prstGeom prst="ellipse">
              <a:avLst/>
            </a:prstGeom>
            <a:solidFill>
              <a:srgbClr val="00B0F0"/>
            </a:solidFill>
            <a:ln w="444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>
                <a:lnSpc>
                  <a:spcPct val="110000"/>
                </a:lnSpc>
                <a:spcBef>
                  <a:spcPct val="50000"/>
                </a:spcBef>
                <a:defRPr/>
              </a:pPr>
              <a:endParaRPr lang="ru-RU" sz="2000" b="0">
                <a:solidFill>
                  <a:srgbClr val="5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8" name="Овал 57">
              <a:extLst>
                <a:ext uri="{FF2B5EF4-FFF2-40B4-BE49-F238E27FC236}">
                  <a16:creationId xmlns:a16="http://schemas.microsoft.com/office/drawing/2014/main" id="{15336F07-0A20-9283-C287-71C628A68168}"/>
                </a:ext>
              </a:extLst>
            </p:cNvPr>
            <p:cNvSpPr/>
            <p:nvPr/>
          </p:nvSpPr>
          <p:spPr bwMode="auto">
            <a:xfrm>
              <a:off x="2863053" y="5652891"/>
              <a:ext cx="144463" cy="142875"/>
            </a:xfrm>
            <a:prstGeom prst="ellipse">
              <a:avLst/>
            </a:prstGeom>
            <a:solidFill>
              <a:srgbClr val="FF0000"/>
            </a:solidFill>
            <a:ln w="444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>
                <a:lnSpc>
                  <a:spcPct val="110000"/>
                </a:lnSpc>
                <a:spcBef>
                  <a:spcPct val="50000"/>
                </a:spcBef>
                <a:defRPr/>
              </a:pPr>
              <a:endParaRPr lang="ru-RU" sz="2000" b="0">
                <a:solidFill>
                  <a:srgbClr val="5F0000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71DDFF48-4704-3E0F-193F-66EFF9268412}"/>
              </a:ext>
            </a:extLst>
          </p:cNvPr>
          <p:cNvSpPr/>
          <p:nvPr/>
        </p:nvSpPr>
        <p:spPr>
          <a:xfrm>
            <a:off x="8296503" y="1918585"/>
            <a:ext cx="1337094" cy="457200"/>
          </a:xfrm>
          <a:prstGeom prst="rect">
            <a:avLst/>
          </a:prstGeom>
          <a:solidFill>
            <a:srgbClr val="A5A5A5"/>
          </a:solidFill>
          <a:ln w="28575" cap="flat" cmpd="thickThin" algn="ctr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337095"/>
                      <a:gd name="connsiteY0" fmla="*/ 0 h 457200"/>
                      <a:gd name="connsiteX1" fmla="*/ 695289 w 1337095"/>
                      <a:gd name="connsiteY1" fmla="*/ 0 h 457200"/>
                      <a:gd name="connsiteX2" fmla="*/ 1337095 w 1337095"/>
                      <a:gd name="connsiteY2" fmla="*/ 0 h 457200"/>
                      <a:gd name="connsiteX3" fmla="*/ 1337095 w 1337095"/>
                      <a:gd name="connsiteY3" fmla="*/ 457200 h 457200"/>
                      <a:gd name="connsiteX4" fmla="*/ 681918 w 1337095"/>
                      <a:gd name="connsiteY4" fmla="*/ 457200 h 457200"/>
                      <a:gd name="connsiteX5" fmla="*/ 0 w 1337095"/>
                      <a:gd name="connsiteY5" fmla="*/ 457200 h 457200"/>
                      <a:gd name="connsiteX6" fmla="*/ 0 w 1337095"/>
                      <a:gd name="connsiteY6" fmla="*/ 0 h 45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37095" h="457200" fill="none" extrusionOk="0">
                        <a:moveTo>
                          <a:pt x="0" y="0"/>
                        </a:moveTo>
                        <a:cubicBezTo>
                          <a:pt x="330567" y="-8256"/>
                          <a:pt x="427511" y="-22367"/>
                          <a:pt x="695289" y="0"/>
                        </a:cubicBezTo>
                        <a:cubicBezTo>
                          <a:pt x="963067" y="22367"/>
                          <a:pt x="1198705" y="20642"/>
                          <a:pt x="1337095" y="0"/>
                        </a:cubicBezTo>
                        <a:cubicBezTo>
                          <a:pt x="1333384" y="97864"/>
                          <a:pt x="1342481" y="315005"/>
                          <a:pt x="1337095" y="457200"/>
                        </a:cubicBezTo>
                        <a:cubicBezTo>
                          <a:pt x="1120263" y="435203"/>
                          <a:pt x="992131" y="470841"/>
                          <a:pt x="681918" y="457200"/>
                        </a:cubicBezTo>
                        <a:cubicBezTo>
                          <a:pt x="371705" y="443559"/>
                          <a:pt x="215134" y="476965"/>
                          <a:pt x="0" y="457200"/>
                        </a:cubicBezTo>
                        <a:cubicBezTo>
                          <a:pt x="14505" y="230035"/>
                          <a:pt x="9219" y="92183"/>
                          <a:pt x="0" y="0"/>
                        </a:cubicBezTo>
                        <a:close/>
                      </a:path>
                      <a:path w="1337095" h="457200" stroke="0" extrusionOk="0">
                        <a:moveTo>
                          <a:pt x="0" y="0"/>
                        </a:moveTo>
                        <a:cubicBezTo>
                          <a:pt x="154254" y="-29096"/>
                          <a:pt x="443695" y="8287"/>
                          <a:pt x="655177" y="0"/>
                        </a:cubicBezTo>
                        <a:cubicBezTo>
                          <a:pt x="866659" y="-8287"/>
                          <a:pt x="1057325" y="-30796"/>
                          <a:pt x="1337095" y="0"/>
                        </a:cubicBezTo>
                        <a:cubicBezTo>
                          <a:pt x="1338134" y="227241"/>
                          <a:pt x="1330674" y="327571"/>
                          <a:pt x="1337095" y="457200"/>
                        </a:cubicBezTo>
                        <a:cubicBezTo>
                          <a:pt x="1060449" y="452359"/>
                          <a:pt x="852495" y="487804"/>
                          <a:pt x="668548" y="457200"/>
                        </a:cubicBezTo>
                        <a:cubicBezTo>
                          <a:pt x="484601" y="426596"/>
                          <a:pt x="231661" y="432874"/>
                          <a:pt x="0" y="457200"/>
                        </a:cubicBezTo>
                        <a:cubicBezTo>
                          <a:pt x="13499" y="303125"/>
                          <a:pt x="-6429" y="14793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kern="0" dirty="0">
                <a:solidFill>
                  <a:prstClr val="white"/>
                </a:solidFill>
                <a:latin typeface="Calibri" panose="020F0502020204030204"/>
              </a:rPr>
              <a:t>Договор</a:t>
            </a:r>
          </a:p>
        </p:txBody>
      </p:sp>
      <p:sp>
        <p:nvSpPr>
          <p:cNvPr id="151" name="Овал 150">
            <a:extLst>
              <a:ext uri="{FF2B5EF4-FFF2-40B4-BE49-F238E27FC236}">
                <a16:creationId xmlns:a16="http://schemas.microsoft.com/office/drawing/2014/main" id="{5E82B172-3B0A-6C9B-9288-83FF2604354A}"/>
              </a:ext>
            </a:extLst>
          </p:cNvPr>
          <p:cNvSpPr/>
          <p:nvPr/>
        </p:nvSpPr>
        <p:spPr bwMode="auto">
          <a:xfrm>
            <a:off x="11041009" y="2546104"/>
            <a:ext cx="144463" cy="142875"/>
          </a:xfrm>
          <a:prstGeom prst="ellipse">
            <a:avLst/>
          </a:prstGeom>
          <a:solidFill>
            <a:srgbClr val="FF0000"/>
          </a:solidFill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sz="2000" b="0">
              <a:solidFill>
                <a:srgbClr val="5F0000"/>
              </a:solidFill>
              <a:cs typeface="Arial" panose="020B0604020202020204" pitchFamily="34" charset="0"/>
            </a:endParaRPr>
          </a:p>
        </p:txBody>
      </p:sp>
      <p:grpSp>
        <p:nvGrpSpPr>
          <p:cNvPr id="152" name="Группа 151">
            <a:extLst>
              <a:ext uri="{FF2B5EF4-FFF2-40B4-BE49-F238E27FC236}">
                <a16:creationId xmlns:a16="http://schemas.microsoft.com/office/drawing/2014/main" id="{45DA36EB-B793-B897-22E6-A4D5D776FA93}"/>
              </a:ext>
            </a:extLst>
          </p:cNvPr>
          <p:cNvGrpSpPr/>
          <p:nvPr/>
        </p:nvGrpSpPr>
        <p:grpSpPr>
          <a:xfrm>
            <a:off x="5861197" y="2505380"/>
            <a:ext cx="353481" cy="216000"/>
            <a:chOff x="4374814" y="5814423"/>
            <a:chExt cx="353481" cy="216000"/>
          </a:xfrm>
        </p:grpSpPr>
        <p:grpSp>
          <p:nvGrpSpPr>
            <p:cNvPr id="153" name="Группа 152">
              <a:extLst>
                <a:ext uri="{FF2B5EF4-FFF2-40B4-BE49-F238E27FC236}">
                  <a16:creationId xmlns:a16="http://schemas.microsoft.com/office/drawing/2014/main" id="{30CBA70D-4B17-9F68-BC0B-777BF48D8913}"/>
                </a:ext>
              </a:extLst>
            </p:cNvPr>
            <p:cNvGrpSpPr/>
            <p:nvPr/>
          </p:nvGrpSpPr>
          <p:grpSpPr>
            <a:xfrm>
              <a:off x="4374814" y="5845645"/>
              <a:ext cx="353481" cy="142875"/>
              <a:chOff x="2830241" y="5652891"/>
              <a:chExt cx="353481" cy="142875"/>
            </a:xfrm>
          </p:grpSpPr>
          <p:sp>
            <p:nvSpPr>
              <p:cNvPr id="155" name="Овал 154">
                <a:extLst>
                  <a:ext uri="{FF2B5EF4-FFF2-40B4-BE49-F238E27FC236}">
                    <a16:creationId xmlns:a16="http://schemas.microsoft.com/office/drawing/2014/main" id="{171E6C3E-C19F-4790-E821-51BE5BF5FBA6}"/>
                  </a:ext>
                </a:extLst>
              </p:cNvPr>
              <p:cNvSpPr/>
              <p:nvPr/>
            </p:nvSpPr>
            <p:spPr bwMode="auto">
              <a:xfrm>
                <a:off x="3039259" y="5652891"/>
                <a:ext cx="144463" cy="142875"/>
              </a:xfrm>
              <a:prstGeom prst="ellipse">
                <a:avLst/>
              </a:prstGeom>
              <a:solidFill>
                <a:srgbClr val="00B0F0"/>
              </a:solidFill>
              <a:ln w="4445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1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5F0000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156" name="Овал 155">
                <a:extLst>
                  <a:ext uri="{FF2B5EF4-FFF2-40B4-BE49-F238E27FC236}">
                    <a16:creationId xmlns:a16="http://schemas.microsoft.com/office/drawing/2014/main" id="{8733B975-E399-164B-1043-43045E1ED37A}"/>
                  </a:ext>
                </a:extLst>
              </p:cNvPr>
              <p:cNvSpPr/>
              <p:nvPr/>
            </p:nvSpPr>
            <p:spPr bwMode="auto">
              <a:xfrm>
                <a:off x="2830241" y="5652891"/>
                <a:ext cx="144463" cy="142875"/>
              </a:xfrm>
              <a:prstGeom prst="ellipse">
                <a:avLst/>
              </a:prstGeom>
              <a:solidFill>
                <a:srgbClr val="FF0000"/>
              </a:solidFill>
              <a:ln w="444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1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5F0000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154" name="Прямая соединительная линия 153">
              <a:extLst>
                <a:ext uri="{FF2B5EF4-FFF2-40B4-BE49-F238E27FC236}">
                  <a16:creationId xmlns:a16="http://schemas.microsoft.com/office/drawing/2014/main" id="{E9046166-56E8-A122-E6F6-4CFFFB3664B2}"/>
                </a:ext>
              </a:extLst>
            </p:cNvPr>
            <p:cNvCxnSpPr/>
            <p:nvPr/>
          </p:nvCxnSpPr>
          <p:spPr>
            <a:xfrm>
              <a:off x="4552542" y="5814423"/>
              <a:ext cx="0" cy="216000"/>
            </a:xfrm>
            <a:prstGeom prst="lin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</p:cxnSp>
      </p:grpSp>
      <p:pic>
        <p:nvPicPr>
          <p:cNvPr id="172" name="Рисунок 171">
            <a:extLst>
              <a:ext uri="{FF2B5EF4-FFF2-40B4-BE49-F238E27FC236}">
                <a16:creationId xmlns:a16="http://schemas.microsoft.com/office/drawing/2014/main" id="{D1FA0115-588E-6064-8135-179B3990B4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6315">
            <a:off x="4993303" y="2537100"/>
            <a:ext cx="246923" cy="266565"/>
          </a:xfrm>
          <a:prstGeom prst="rect">
            <a:avLst/>
          </a:prstGeom>
          <a:ln>
            <a:noFill/>
          </a:ln>
        </p:spPr>
      </p:pic>
      <p:cxnSp>
        <p:nvCxnSpPr>
          <p:cNvPr id="173" name="Прямая со стрелкой 172">
            <a:extLst>
              <a:ext uri="{FF2B5EF4-FFF2-40B4-BE49-F238E27FC236}">
                <a16:creationId xmlns:a16="http://schemas.microsoft.com/office/drawing/2014/main" id="{A955FE98-9C26-D2D4-0596-0B6799B9EEAB}"/>
              </a:ext>
            </a:extLst>
          </p:cNvPr>
          <p:cNvCxnSpPr>
            <a:stCxn id="174" idx="2"/>
          </p:cNvCxnSpPr>
          <p:nvPr/>
        </p:nvCxnSpPr>
        <p:spPr>
          <a:xfrm flipH="1">
            <a:off x="7171764" y="2384063"/>
            <a:ext cx="1119" cy="462524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74" name="Прямоугольник 173">
            <a:extLst>
              <a:ext uri="{FF2B5EF4-FFF2-40B4-BE49-F238E27FC236}">
                <a16:creationId xmlns:a16="http://schemas.microsoft.com/office/drawing/2014/main" id="{2516A772-4F3E-4E71-FF70-42C648409FB1}"/>
              </a:ext>
            </a:extLst>
          </p:cNvPr>
          <p:cNvSpPr/>
          <p:nvPr/>
        </p:nvSpPr>
        <p:spPr>
          <a:xfrm>
            <a:off x="6504335" y="1926863"/>
            <a:ext cx="1337095" cy="457200"/>
          </a:xfrm>
          <a:prstGeom prst="rect">
            <a:avLst/>
          </a:prstGeom>
          <a:solidFill>
            <a:srgbClr val="A5A5A5"/>
          </a:solidFill>
          <a:ln w="28575" cap="flat" cmpd="thickThin" algn="ctr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337095"/>
                      <a:gd name="connsiteY0" fmla="*/ 0 h 457200"/>
                      <a:gd name="connsiteX1" fmla="*/ 695289 w 1337095"/>
                      <a:gd name="connsiteY1" fmla="*/ 0 h 457200"/>
                      <a:gd name="connsiteX2" fmla="*/ 1337095 w 1337095"/>
                      <a:gd name="connsiteY2" fmla="*/ 0 h 457200"/>
                      <a:gd name="connsiteX3" fmla="*/ 1337095 w 1337095"/>
                      <a:gd name="connsiteY3" fmla="*/ 457200 h 457200"/>
                      <a:gd name="connsiteX4" fmla="*/ 681918 w 1337095"/>
                      <a:gd name="connsiteY4" fmla="*/ 457200 h 457200"/>
                      <a:gd name="connsiteX5" fmla="*/ 0 w 1337095"/>
                      <a:gd name="connsiteY5" fmla="*/ 457200 h 457200"/>
                      <a:gd name="connsiteX6" fmla="*/ 0 w 1337095"/>
                      <a:gd name="connsiteY6" fmla="*/ 0 h 45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37095" h="457200" fill="none" extrusionOk="0">
                        <a:moveTo>
                          <a:pt x="0" y="0"/>
                        </a:moveTo>
                        <a:cubicBezTo>
                          <a:pt x="330567" y="-8256"/>
                          <a:pt x="427511" y="-22367"/>
                          <a:pt x="695289" y="0"/>
                        </a:cubicBezTo>
                        <a:cubicBezTo>
                          <a:pt x="963067" y="22367"/>
                          <a:pt x="1198705" y="20642"/>
                          <a:pt x="1337095" y="0"/>
                        </a:cubicBezTo>
                        <a:cubicBezTo>
                          <a:pt x="1333384" y="97864"/>
                          <a:pt x="1342481" y="315005"/>
                          <a:pt x="1337095" y="457200"/>
                        </a:cubicBezTo>
                        <a:cubicBezTo>
                          <a:pt x="1120263" y="435203"/>
                          <a:pt x="992131" y="470841"/>
                          <a:pt x="681918" y="457200"/>
                        </a:cubicBezTo>
                        <a:cubicBezTo>
                          <a:pt x="371705" y="443559"/>
                          <a:pt x="215134" y="476965"/>
                          <a:pt x="0" y="457200"/>
                        </a:cubicBezTo>
                        <a:cubicBezTo>
                          <a:pt x="14505" y="230035"/>
                          <a:pt x="9219" y="92183"/>
                          <a:pt x="0" y="0"/>
                        </a:cubicBezTo>
                        <a:close/>
                      </a:path>
                      <a:path w="1337095" h="457200" stroke="0" extrusionOk="0">
                        <a:moveTo>
                          <a:pt x="0" y="0"/>
                        </a:moveTo>
                        <a:cubicBezTo>
                          <a:pt x="154254" y="-29096"/>
                          <a:pt x="443695" y="8287"/>
                          <a:pt x="655177" y="0"/>
                        </a:cubicBezTo>
                        <a:cubicBezTo>
                          <a:pt x="866659" y="-8287"/>
                          <a:pt x="1057325" y="-30796"/>
                          <a:pt x="1337095" y="0"/>
                        </a:cubicBezTo>
                        <a:cubicBezTo>
                          <a:pt x="1338134" y="227241"/>
                          <a:pt x="1330674" y="327571"/>
                          <a:pt x="1337095" y="457200"/>
                        </a:cubicBezTo>
                        <a:cubicBezTo>
                          <a:pt x="1060449" y="452359"/>
                          <a:pt x="852495" y="487804"/>
                          <a:pt x="668548" y="457200"/>
                        </a:cubicBezTo>
                        <a:cubicBezTo>
                          <a:pt x="484601" y="426596"/>
                          <a:pt x="231661" y="432874"/>
                          <a:pt x="0" y="457200"/>
                        </a:cubicBezTo>
                        <a:cubicBezTo>
                          <a:pt x="13499" y="303125"/>
                          <a:pt x="-6429" y="14793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kern="0" dirty="0">
                <a:solidFill>
                  <a:prstClr val="white"/>
                </a:solidFill>
                <a:latin typeface="Calibri" panose="020F0502020204030204"/>
              </a:rPr>
              <a:t>Помощник планирования</a:t>
            </a:r>
          </a:p>
        </p:txBody>
      </p:sp>
      <p:sp>
        <p:nvSpPr>
          <p:cNvPr id="177" name="Прямоугольник 176">
            <a:extLst>
              <a:ext uri="{FF2B5EF4-FFF2-40B4-BE49-F238E27FC236}">
                <a16:creationId xmlns:a16="http://schemas.microsoft.com/office/drawing/2014/main" id="{37A4E20B-B286-B4F9-2877-7BC86DA3B2D6}"/>
              </a:ext>
            </a:extLst>
          </p:cNvPr>
          <p:cNvSpPr/>
          <p:nvPr/>
        </p:nvSpPr>
        <p:spPr>
          <a:xfrm>
            <a:off x="4951216" y="1935650"/>
            <a:ext cx="1337095" cy="457200"/>
          </a:xfrm>
          <a:prstGeom prst="rect">
            <a:avLst/>
          </a:prstGeom>
          <a:solidFill>
            <a:srgbClr val="A5A5A5"/>
          </a:solidFill>
          <a:ln w="28575" cap="flat" cmpd="thickThin" algn="ctr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337095"/>
                      <a:gd name="connsiteY0" fmla="*/ 0 h 457200"/>
                      <a:gd name="connsiteX1" fmla="*/ 695289 w 1337095"/>
                      <a:gd name="connsiteY1" fmla="*/ 0 h 457200"/>
                      <a:gd name="connsiteX2" fmla="*/ 1337095 w 1337095"/>
                      <a:gd name="connsiteY2" fmla="*/ 0 h 457200"/>
                      <a:gd name="connsiteX3" fmla="*/ 1337095 w 1337095"/>
                      <a:gd name="connsiteY3" fmla="*/ 457200 h 457200"/>
                      <a:gd name="connsiteX4" fmla="*/ 681918 w 1337095"/>
                      <a:gd name="connsiteY4" fmla="*/ 457200 h 457200"/>
                      <a:gd name="connsiteX5" fmla="*/ 0 w 1337095"/>
                      <a:gd name="connsiteY5" fmla="*/ 457200 h 457200"/>
                      <a:gd name="connsiteX6" fmla="*/ 0 w 1337095"/>
                      <a:gd name="connsiteY6" fmla="*/ 0 h 45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37095" h="457200" fill="none" extrusionOk="0">
                        <a:moveTo>
                          <a:pt x="0" y="0"/>
                        </a:moveTo>
                        <a:cubicBezTo>
                          <a:pt x="330567" y="-8256"/>
                          <a:pt x="427511" y="-22367"/>
                          <a:pt x="695289" y="0"/>
                        </a:cubicBezTo>
                        <a:cubicBezTo>
                          <a:pt x="963067" y="22367"/>
                          <a:pt x="1198705" y="20642"/>
                          <a:pt x="1337095" y="0"/>
                        </a:cubicBezTo>
                        <a:cubicBezTo>
                          <a:pt x="1333384" y="97864"/>
                          <a:pt x="1342481" y="315005"/>
                          <a:pt x="1337095" y="457200"/>
                        </a:cubicBezTo>
                        <a:cubicBezTo>
                          <a:pt x="1120263" y="435203"/>
                          <a:pt x="992131" y="470841"/>
                          <a:pt x="681918" y="457200"/>
                        </a:cubicBezTo>
                        <a:cubicBezTo>
                          <a:pt x="371705" y="443559"/>
                          <a:pt x="215134" y="476965"/>
                          <a:pt x="0" y="457200"/>
                        </a:cubicBezTo>
                        <a:cubicBezTo>
                          <a:pt x="14505" y="230035"/>
                          <a:pt x="9219" y="92183"/>
                          <a:pt x="0" y="0"/>
                        </a:cubicBezTo>
                        <a:close/>
                      </a:path>
                      <a:path w="1337095" h="457200" stroke="0" extrusionOk="0">
                        <a:moveTo>
                          <a:pt x="0" y="0"/>
                        </a:moveTo>
                        <a:cubicBezTo>
                          <a:pt x="154254" y="-29096"/>
                          <a:pt x="443695" y="8287"/>
                          <a:pt x="655177" y="0"/>
                        </a:cubicBezTo>
                        <a:cubicBezTo>
                          <a:pt x="866659" y="-8287"/>
                          <a:pt x="1057325" y="-30796"/>
                          <a:pt x="1337095" y="0"/>
                        </a:cubicBezTo>
                        <a:cubicBezTo>
                          <a:pt x="1338134" y="227241"/>
                          <a:pt x="1330674" y="327571"/>
                          <a:pt x="1337095" y="457200"/>
                        </a:cubicBezTo>
                        <a:cubicBezTo>
                          <a:pt x="1060449" y="452359"/>
                          <a:pt x="852495" y="487804"/>
                          <a:pt x="668548" y="457200"/>
                        </a:cubicBezTo>
                        <a:cubicBezTo>
                          <a:pt x="484601" y="426596"/>
                          <a:pt x="231661" y="432874"/>
                          <a:pt x="0" y="457200"/>
                        </a:cubicBezTo>
                        <a:cubicBezTo>
                          <a:pt x="13499" y="303125"/>
                          <a:pt x="-6429" y="14793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kern="0" dirty="0">
                <a:solidFill>
                  <a:prstClr val="white"/>
                </a:solidFill>
                <a:latin typeface="Calibri" panose="020F0502020204030204"/>
              </a:rPr>
              <a:t>Экспертиза потребности</a:t>
            </a:r>
          </a:p>
        </p:txBody>
      </p:sp>
      <p:cxnSp>
        <p:nvCxnSpPr>
          <p:cNvPr id="178" name="Прямая со стрелкой 60">
            <a:extLst>
              <a:ext uri="{FF2B5EF4-FFF2-40B4-BE49-F238E27FC236}">
                <a16:creationId xmlns:a16="http://schemas.microsoft.com/office/drawing/2014/main" id="{8A2AC136-DA2A-0003-0B71-82ED8B4504A5}"/>
              </a:ext>
            </a:extLst>
          </p:cNvPr>
          <p:cNvCxnSpPr>
            <a:stCxn id="177" idx="2"/>
            <a:endCxn id="26" idx="0"/>
          </p:cNvCxnSpPr>
          <p:nvPr/>
        </p:nvCxnSpPr>
        <p:spPr>
          <a:xfrm flipH="1">
            <a:off x="5610713" y="2392850"/>
            <a:ext cx="0" cy="216079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180" name="Прямая со стрелкой 179">
            <a:extLst>
              <a:ext uri="{FF2B5EF4-FFF2-40B4-BE49-F238E27FC236}">
                <a16:creationId xmlns:a16="http://schemas.microsoft.com/office/drawing/2014/main" id="{020330D9-1A97-306A-B668-B0C56AC2E54B}"/>
              </a:ext>
            </a:extLst>
          </p:cNvPr>
          <p:cNvCxnSpPr>
            <a:cxnSpLocks/>
            <a:stCxn id="16" idx="3"/>
            <a:endCxn id="3" idx="1"/>
          </p:cNvCxnSpPr>
          <p:nvPr/>
        </p:nvCxnSpPr>
        <p:spPr>
          <a:xfrm>
            <a:off x="9633597" y="2832985"/>
            <a:ext cx="330677" cy="0"/>
          </a:xfrm>
          <a:prstGeom prst="straightConnector1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47CDDE5D-FA60-525C-C627-39DA4DB9E13E}"/>
              </a:ext>
            </a:extLst>
          </p:cNvPr>
          <p:cNvSpPr/>
          <p:nvPr/>
        </p:nvSpPr>
        <p:spPr>
          <a:xfrm flipV="1">
            <a:off x="531784" y="914075"/>
            <a:ext cx="5012436" cy="587383"/>
          </a:xfrm>
          <a:custGeom>
            <a:avLst/>
            <a:gdLst>
              <a:gd name="connsiteX0" fmla="*/ 4826000 w 5057487"/>
              <a:gd name="connsiteY0" fmla="*/ 62697 h 595662"/>
              <a:gd name="connsiteX1" fmla="*/ 4826000 w 5057487"/>
              <a:gd name="connsiteY1" fmla="*/ 62697 h 595662"/>
              <a:gd name="connsiteX2" fmla="*/ 931333 w 5057487"/>
              <a:gd name="connsiteY2" fmla="*/ 20364 h 595662"/>
              <a:gd name="connsiteX3" fmla="*/ 304800 w 5057487"/>
              <a:gd name="connsiteY3" fmla="*/ 28830 h 595662"/>
              <a:gd name="connsiteX4" fmla="*/ 220133 w 5057487"/>
              <a:gd name="connsiteY4" fmla="*/ 45764 h 595662"/>
              <a:gd name="connsiteX5" fmla="*/ 127000 w 5057487"/>
              <a:gd name="connsiteY5" fmla="*/ 54230 h 595662"/>
              <a:gd name="connsiteX6" fmla="*/ 42333 w 5057487"/>
              <a:gd name="connsiteY6" fmla="*/ 71164 h 595662"/>
              <a:gd name="connsiteX7" fmla="*/ 8467 w 5057487"/>
              <a:gd name="connsiteY7" fmla="*/ 79630 h 595662"/>
              <a:gd name="connsiteX8" fmla="*/ 0 w 5057487"/>
              <a:gd name="connsiteY8" fmla="*/ 172764 h 595662"/>
              <a:gd name="connsiteX9" fmla="*/ 16933 w 5057487"/>
              <a:gd name="connsiteY9" fmla="*/ 418297 h 595662"/>
              <a:gd name="connsiteX10" fmla="*/ 25400 w 5057487"/>
              <a:gd name="connsiteY10" fmla="*/ 511430 h 595662"/>
              <a:gd name="connsiteX11" fmla="*/ 33867 w 5057487"/>
              <a:gd name="connsiteY11" fmla="*/ 562230 h 595662"/>
              <a:gd name="connsiteX12" fmla="*/ 135467 w 5057487"/>
              <a:gd name="connsiteY12" fmla="*/ 570697 h 595662"/>
              <a:gd name="connsiteX13" fmla="*/ 3666067 w 5057487"/>
              <a:gd name="connsiteY13" fmla="*/ 579164 h 595662"/>
              <a:gd name="connsiteX14" fmla="*/ 4605867 w 5057487"/>
              <a:gd name="connsiteY14" fmla="*/ 579164 h 595662"/>
              <a:gd name="connsiteX15" fmla="*/ 4699000 w 5057487"/>
              <a:gd name="connsiteY15" fmla="*/ 511430 h 595662"/>
              <a:gd name="connsiteX16" fmla="*/ 4656667 w 5057487"/>
              <a:gd name="connsiteY16" fmla="*/ 418297 h 595662"/>
              <a:gd name="connsiteX17" fmla="*/ 4665133 w 5057487"/>
              <a:gd name="connsiteY17" fmla="*/ 375964 h 595662"/>
              <a:gd name="connsiteX18" fmla="*/ 4809067 w 5057487"/>
              <a:gd name="connsiteY18" fmla="*/ 367497 h 595662"/>
              <a:gd name="connsiteX19" fmla="*/ 4995333 w 5057487"/>
              <a:gd name="connsiteY19" fmla="*/ 342097 h 595662"/>
              <a:gd name="connsiteX20" fmla="*/ 5054600 w 5057487"/>
              <a:gd name="connsiteY20" fmla="*/ 325164 h 595662"/>
              <a:gd name="connsiteX21" fmla="*/ 5037667 w 5057487"/>
              <a:gd name="connsiteY21" fmla="*/ 11897 h 595662"/>
              <a:gd name="connsiteX22" fmla="*/ 4944533 w 5057487"/>
              <a:gd name="connsiteY22" fmla="*/ 20364 h 595662"/>
              <a:gd name="connsiteX23" fmla="*/ 4826000 w 5057487"/>
              <a:gd name="connsiteY23" fmla="*/ 62697 h 595662"/>
              <a:gd name="connsiteX0" fmla="*/ 4826000 w 5068831"/>
              <a:gd name="connsiteY0" fmla="*/ 62697 h 595662"/>
              <a:gd name="connsiteX1" fmla="*/ 4826000 w 5068831"/>
              <a:gd name="connsiteY1" fmla="*/ 62697 h 595662"/>
              <a:gd name="connsiteX2" fmla="*/ 931333 w 5068831"/>
              <a:gd name="connsiteY2" fmla="*/ 20364 h 595662"/>
              <a:gd name="connsiteX3" fmla="*/ 304800 w 5068831"/>
              <a:gd name="connsiteY3" fmla="*/ 28830 h 595662"/>
              <a:gd name="connsiteX4" fmla="*/ 220133 w 5068831"/>
              <a:gd name="connsiteY4" fmla="*/ 45764 h 595662"/>
              <a:gd name="connsiteX5" fmla="*/ 127000 w 5068831"/>
              <a:gd name="connsiteY5" fmla="*/ 54230 h 595662"/>
              <a:gd name="connsiteX6" fmla="*/ 42333 w 5068831"/>
              <a:gd name="connsiteY6" fmla="*/ 71164 h 595662"/>
              <a:gd name="connsiteX7" fmla="*/ 8467 w 5068831"/>
              <a:gd name="connsiteY7" fmla="*/ 79630 h 595662"/>
              <a:gd name="connsiteX8" fmla="*/ 0 w 5068831"/>
              <a:gd name="connsiteY8" fmla="*/ 172764 h 595662"/>
              <a:gd name="connsiteX9" fmla="*/ 16933 w 5068831"/>
              <a:gd name="connsiteY9" fmla="*/ 418297 h 595662"/>
              <a:gd name="connsiteX10" fmla="*/ 25400 w 5068831"/>
              <a:gd name="connsiteY10" fmla="*/ 511430 h 595662"/>
              <a:gd name="connsiteX11" fmla="*/ 33867 w 5068831"/>
              <a:gd name="connsiteY11" fmla="*/ 562230 h 595662"/>
              <a:gd name="connsiteX12" fmla="*/ 135467 w 5068831"/>
              <a:gd name="connsiteY12" fmla="*/ 570697 h 595662"/>
              <a:gd name="connsiteX13" fmla="*/ 3666067 w 5068831"/>
              <a:gd name="connsiteY13" fmla="*/ 579164 h 595662"/>
              <a:gd name="connsiteX14" fmla="*/ 4605867 w 5068831"/>
              <a:gd name="connsiteY14" fmla="*/ 579164 h 595662"/>
              <a:gd name="connsiteX15" fmla="*/ 4699000 w 5068831"/>
              <a:gd name="connsiteY15" fmla="*/ 511430 h 595662"/>
              <a:gd name="connsiteX16" fmla="*/ 4656667 w 5068831"/>
              <a:gd name="connsiteY16" fmla="*/ 418297 h 595662"/>
              <a:gd name="connsiteX17" fmla="*/ 5063958 w 5068831"/>
              <a:gd name="connsiteY17" fmla="*/ 418296 h 595662"/>
              <a:gd name="connsiteX18" fmla="*/ 4809067 w 5068831"/>
              <a:gd name="connsiteY18" fmla="*/ 367497 h 595662"/>
              <a:gd name="connsiteX19" fmla="*/ 4995333 w 5068831"/>
              <a:gd name="connsiteY19" fmla="*/ 342097 h 595662"/>
              <a:gd name="connsiteX20" fmla="*/ 5054600 w 5068831"/>
              <a:gd name="connsiteY20" fmla="*/ 325164 h 595662"/>
              <a:gd name="connsiteX21" fmla="*/ 5037667 w 5068831"/>
              <a:gd name="connsiteY21" fmla="*/ 11897 h 595662"/>
              <a:gd name="connsiteX22" fmla="*/ 4944533 w 5068831"/>
              <a:gd name="connsiteY22" fmla="*/ 20364 h 595662"/>
              <a:gd name="connsiteX23" fmla="*/ 4826000 w 5068831"/>
              <a:gd name="connsiteY23" fmla="*/ 62697 h 595662"/>
              <a:gd name="connsiteX0" fmla="*/ 4826000 w 5082684"/>
              <a:gd name="connsiteY0" fmla="*/ 62697 h 595662"/>
              <a:gd name="connsiteX1" fmla="*/ 4826000 w 5082684"/>
              <a:gd name="connsiteY1" fmla="*/ 62697 h 595662"/>
              <a:gd name="connsiteX2" fmla="*/ 931333 w 5082684"/>
              <a:gd name="connsiteY2" fmla="*/ 20364 h 595662"/>
              <a:gd name="connsiteX3" fmla="*/ 304800 w 5082684"/>
              <a:gd name="connsiteY3" fmla="*/ 28830 h 595662"/>
              <a:gd name="connsiteX4" fmla="*/ 220133 w 5082684"/>
              <a:gd name="connsiteY4" fmla="*/ 45764 h 595662"/>
              <a:gd name="connsiteX5" fmla="*/ 127000 w 5082684"/>
              <a:gd name="connsiteY5" fmla="*/ 54230 h 595662"/>
              <a:gd name="connsiteX6" fmla="*/ 42333 w 5082684"/>
              <a:gd name="connsiteY6" fmla="*/ 71164 h 595662"/>
              <a:gd name="connsiteX7" fmla="*/ 8467 w 5082684"/>
              <a:gd name="connsiteY7" fmla="*/ 79630 h 595662"/>
              <a:gd name="connsiteX8" fmla="*/ 0 w 5082684"/>
              <a:gd name="connsiteY8" fmla="*/ 172764 h 595662"/>
              <a:gd name="connsiteX9" fmla="*/ 16933 w 5082684"/>
              <a:gd name="connsiteY9" fmla="*/ 418297 h 595662"/>
              <a:gd name="connsiteX10" fmla="*/ 25400 w 5082684"/>
              <a:gd name="connsiteY10" fmla="*/ 511430 h 595662"/>
              <a:gd name="connsiteX11" fmla="*/ 33867 w 5082684"/>
              <a:gd name="connsiteY11" fmla="*/ 562230 h 595662"/>
              <a:gd name="connsiteX12" fmla="*/ 135467 w 5082684"/>
              <a:gd name="connsiteY12" fmla="*/ 570697 h 595662"/>
              <a:gd name="connsiteX13" fmla="*/ 3666067 w 5082684"/>
              <a:gd name="connsiteY13" fmla="*/ 579164 h 595662"/>
              <a:gd name="connsiteX14" fmla="*/ 4605867 w 5082684"/>
              <a:gd name="connsiteY14" fmla="*/ 579164 h 595662"/>
              <a:gd name="connsiteX15" fmla="*/ 4699000 w 5082684"/>
              <a:gd name="connsiteY15" fmla="*/ 511430 h 595662"/>
              <a:gd name="connsiteX16" fmla="*/ 4656667 w 5082684"/>
              <a:gd name="connsiteY16" fmla="*/ 418297 h 595662"/>
              <a:gd name="connsiteX17" fmla="*/ 5063958 w 5082684"/>
              <a:gd name="connsiteY17" fmla="*/ 418296 h 595662"/>
              <a:gd name="connsiteX18" fmla="*/ 5012390 w 5082684"/>
              <a:gd name="connsiteY18" fmla="*/ 375962 h 595662"/>
              <a:gd name="connsiteX19" fmla="*/ 4995333 w 5082684"/>
              <a:gd name="connsiteY19" fmla="*/ 342097 h 595662"/>
              <a:gd name="connsiteX20" fmla="*/ 5054600 w 5082684"/>
              <a:gd name="connsiteY20" fmla="*/ 325164 h 595662"/>
              <a:gd name="connsiteX21" fmla="*/ 5037667 w 5082684"/>
              <a:gd name="connsiteY21" fmla="*/ 11897 h 595662"/>
              <a:gd name="connsiteX22" fmla="*/ 4944533 w 5082684"/>
              <a:gd name="connsiteY22" fmla="*/ 20364 h 595662"/>
              <a:gd name="connsiteX23" fmla="*/ 4826000 w 5082684"/>
              <a:gd name="connsiteY23" fmla="*/ 62697 h 595662"/>
              <a:gd name="connsiteX0" fmla="*/ 4826000 w 5082684"/>
              <a:gd name="connsiteY0" fmla="*/ 62697 h 587350"/>
              <a:gd name="connsiteX1" fmla="*/ 4826000 w 5082684"/>
              <a:gd name="connsiteY1" fmla="*/ 62697 h 587350"/>
              <a:gd name="connsiteX2" fmla="*/ 931333 w 5082684"/>
              <a:gd name="connsiteY2" fmla="*/ 20364 h 587350"/>
              <a:gd name="connsiteX3" fmla="*/ 304800 w 5082684"/>
              <a:gd name="connsiteY3" fmla="*/ 28830 h 587350"/>
              <a:gd name="connsiteX4" fmla="*/ 220133 w 5082684"/>
              <a:gd name="connsiteY4" fmla="*/ 45764 h 587350"/>
              <a:gd name="connsiteX5" fmla="*/ 127000 w 5082684"/>
              <a:gd name="connsiteY5" fmla="*/ 54230 h 587350"/>
              <a:gd name="connsiteX6" fmla="*/ 42333 w 5082684"/>
              <a:gd name="connsiteY6" fmla="*/ 71164 h 587350"/>
              <a:gd name="connsiteX7" fmla="*/ 8467 w 5082684"/>
              <a:gd name="connsiteY7" fmla="*/ 79630 h 587350"/>
              <a:gd name="connsiteX8" fmla="*/ 0 w 5082684"/>
              <a:gd name="connsiteY8" fmla="*/ 172764 h 587350"/>
              <a:gd name="connsiteX9" fmla="*/ 16933 w 5082684"/>
              <a:gd name="connsiteY9" fmla="*/ 418297 h 587350"/>
              <a:gd name="connsiteX10" fmla="*/ 25400 w 5082684"/>
              <a:gd name="connsiteY10" fmla="*/ 511430 h 587350"/>
              <a:gd name="connsiteX11" fmla="*/ 33867 w 5082684"/>
              <a:gd name="connsiteY11" fmla="*/ 562230 h 587350"/>
              <a:gd name="connsiteX12" fmla="*/ 135467 w 5082684"/>
              <a:gd name="connsiteY12" fmla="*/ 570697 h 587350"/>
              <a:gd name="connsiteX13" fmla="*/ 3666067 w 5082684"/>
              <a:gd name="connsiteY13" fmla="*/ 579164 h 587350"/>
              <a:gd name="connsiteX14" fmla="*/ 4605867 w 5082684"/>
              <a:gd name="connsiteY14" fmla="*/ 579164 h 587350"/>
              <a:gd name="connsiteX15" fmla="*/ 5050905 w 5082684"/>
              <a:gd name="connsiteY15" fmla="*/ 528362 h 587350"/>
              <a:gd name="connsiteX16" fmla="*/ 4656667 w 5082684"/>
              <a:gd name="connsiteY16" fmla="*/ 418297 h 587350"/>
              <a:gd name="connsiteX17" fmla="*/ 5063958 w 5082684"/>
              <a:gd name="connsiteY17" fmla="*/ 418296 h 587350"/>
              <a:gd name="connsiteX18" fmla="*/ 5012390 w 5082684"/>
              <a:gd name="connsiteY18" fmla="*/ 375962 h 587350"/>
              <a:gd name="connsiteX19" fmla="*/ 4995333 w 5082684"/>
              <a:gd name="connsiteY19" fmla="*/ 342097 h 587350"/>
              <a:gd name="connsiteX20" fmla="*/ 5054600 w 5082684"/>
              <a:gd name="connsiteY20" fmla="*/ 325164 h 587350"/>
              <a:gd name="connsiteX21" fmla="*/ 5037667 w 5082684"/>
              <a:gd name="connsiteY21" fmla="*/ 11897 h 587350"/>
              <a:gd name="connsiteX22" fmla="*/ 4944533 w 5082684"/>
              <a:gd name="connsiteY22" fmla="*/ 20364 h 587350"/>
              <a:gd name="connsiteX23" fmla="*/ 4826000 w 5082684"/>
              <a:gd name="connsiteY23" fmla="*/ 62697 h 587350"/>
              <a:gd name="connsiteX0" fmla="*/ 4826000 w 5064022"/>
              <a:gd name="connsiteY0" fmla="*/ 62697 h 587350"/>
              <a:gd name="connsiteX1" fmla="*/ 4826000 w 5064022"/>
              <a:gd name="connsiteY1" fmla="*/ 62697 h 587350"/>
              <a:gd name="connsiteX2" fmla="*/ 931333 w 5064022"/>
              <a:gd name="connsiteY2" fmla="*/ 20364 h 587350"/>
              <a:gd name="connsiteX3" fmla="*/ 304800 w 5064022"/>
              <a:gd name="connsiteY3" fmla="*/ 28830 h 587350"/>
              <a:gd name="connsiteX4" fmla="*/ 220133 w 5064022"/>
              <a:gd name="connsiteY4" fmla="*/ 45764 h 587350"/>
              <a:gd name="connsiteX5" fmla="*/ 127000 w 5064022"/>
              <a:gd name="connsiteY5" fmla="*/ 54230 h 587350"/>
              <a:gd name="connsiteX6" fmla="*/ 42333 w 5064022"/>
              <a:gd name="connsiteY6" fmla="*/ 71164 h 587350"/>
              <a:gd name="connsiteX7" fmla="*/ 8467 w 5064022"/>
              <a:gd name="connsiteY7" fmla="*/ 79630 h 587350"/>
              <a:gd name="connsiteX8" fmla="*/ 0 w 5064022"/>
              <a:gd name="connsiteY8" fmla="*/ 172764 h 587350"/>
              <a:gd name="connsiteX9" fmla="*/ 16933 w 5064022"/>
              <a:gd name="connsiteY9" fmla="*/ 418297 h 587350"/>
              <a:gd name="connsiteX10" fmla="*/ 25400 w 5064022"/>
              <a:gd name="connsiteY10" fmla="*/ 511430 h 587350"/>
              <a:gd name="connsiteX11" fmla="*/ 33867 w 5064022"/>
              <a:gd name="connsiteY11" fmla="*/ 562230 h 587350"/>
              <a:gd name="connsiteX12" fmla="*/ 135467 w 5064022"/>
              <a:gd name="connsiteY12" fmla="*/ 570697 h 587350"/>
              <a:gd name="connsiteX13" fmla="*/ 3666067 w 5064022"/>
              <a:gd name="connsiteY13" fmla="*/ 579164 h 587350"/>
              <a:gd name="connsiteX14" fmla="*/ 4605867 w 5064022"/>
              <a:gd name="connsiteY14" fmla="*/ 579164 h 587350"/>
              <a:gd name="connsiteX15" fmla="*/ 5050905 w 5064022"/>
              <a:gd name="connsiteY15" fmla="*/ 528362 h 587350"/>
              <a:gd name="connsiteX16" fmla="*/ 5000752 w 5064022"/>
              <a:gd name="connsiteY16" fmla="*/ 443696 h 587350"/>
              <a:gd name="connsiteX17" fmla="*/ 5063958 w 5064022"/>
              <a:gd name="connsiteY17" fmla="*/ 418296 h 587350"/>
              <a:gd name="connsiteX18" fmla="*/ 5012390 w 5064022"/>
              <a:gd name="connsiteY18" fmla="*/ 375962 h 587350"/>
              <a:gd name="connsiteX19" fmla="*/ 4995333 w 5064022"/>
              <a:gd name="connsiteY19" fmla="*/ 342097 h 587350"/>
              <a:gd name="connsiteX20" fmla="*/ 5054600 w 5064022"/>
              <a:gd name="connsiteY20" fmla="*/ 325164 h 587350"/>
              <a:gd name="connsiteX21" fmla="*/ 5037667 w 5064022"/>
              <a:gd name="connsiteY21" fmla="*/ 11897 h 587350"/>
              <a:gd name="connsiteX22" fmla="*/ 4944533 w 5064022"/>
              <a:gd name="connsiteY22" fmla="*/ 20364 h 587350"/>
              <a:gd name="connsiteX23" fmla="*/ 4826000 w 5064022"/>
              <a:gd name="connsiteY23" fmla="*/ 62697 h 58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064022" h="587350">
                <a:moveTo>
                  <a:pt x="4826000" y="62697"/>
                </a:moveTo>
                <a:lnTo>
                  <a:pt x="4826000" y="62697"/>
                </a:lnTo>
                <a:lnTo>
                  <a:pt x="931333" y="20364"/>
                </a:lnTo>
                <a:cubicBezTo>
                  <a:pt x="722489" y="23186"/>
                  <a:pt x="513530" y="21375"/>
                  <a:pt x="304800" y="28830"/>
                </a:cubicBezTo>
                <a:cubicBezTo>
                  <a:pt x="276037" y="29857"/>
                  <a:pt x="248625" y="41694"/>
                  <a:pt x="220133" y="45764"/>
                </a:cubicBezTo>
                <a:cubicBezTo>
                  <a:pt x="189274" y="50172"/>
                  <a:pt x="158044" y="51408"/>
                  <a:pt x="127000" y="54230"/>
                </a:cubicBezTo>
                <a:lnTo>
                  <a:pt x="42333" y="71164"/>
                </a:lnTo>
                <a:cubicBezTo>
                  <a:pt x="30955" y="73602"/>
                  <a:pt x="12942" y="68889"/>
                  <a:pt x="8467" y="79630"/>
                </a:cubicBezTo>
                <a:cubicBezTo>
                  <a:pt x="-3522" y="108405"/>
                  <a:pt x="2822" y="141719"/>
                  <a:pt x="0" y="172764"/>
                </a:cubicBezTo>
                <a:cubicBezTo>
                  <a:pt x="18018" y="352938"/>
                  <a:pt x="-990" y="149445"/>
                  <a:pt x="16933" y="418297"/>
                </a:cubicBezTo>
                <a:cubicBezTo>
                  <a:pt x="19007" y="449400"/>
                  <a:pt x="21758" y="480471"/>
                  <a:pt x="25400" y="511430"/>
                </a:cubicBezTo>
                <a:cubicBezTo>
                  <a:pt x="27406" y="528479"/>
                  <a:pt x="18752" y="554091"/>
                  <a:pt x="33867" y="562230"/>
                </a:cubicBezTo>
                <a:cubicBezTo>
                  <a:pt x="63789" y="578342"/>
                  <a:pt x="101483" y="570539"/>
                  <a:pt x="135467" y="570697"/>
                </a:cubicBezTo>
                <a:lnTo>
                  <a:pt x="3666067" y="579164"/>
                </a:lnTo>
                <a:cubicBezTo>
                  <a:pt x="3980952" y="592283"/>
                  <a:pt x="4375061" y="587631"/>
                  <a:pt x="4605867" y="579164"/>
                </a:cubicBezTo>
                <a:cubicBezTo>
                  <a:pt x="4836673" y="570697"/>
                  <a:pt x="5019861" y="550940"/>
                  <a:pt x="5050905" y="528362"/>
                </a:cubicBezTo>
                <a:cubicBezTo>
                  <a:pt x="5046694" y="519940"/>
                  <a:pt x="4998577" y="462040"/>
                  <a:pt x="5000752" y="443696"/>
                </a:cubicBezTo>
                <a:cubicBezTo>
                  <a:pt x="5002927" y="425352"/>
                  <a:pt x="5062018" y="429585"/>
                  <a:pt x="5063958" y="418296"/>
                </a:cubicBezTo>
                <a:cubicBezTo>
                  <a:pt x="5065898" y="407007"/>
                  <a:pt x="5023828" y="388662"/>
                  <a:pt x="5012390" y="375962"/>
                </a:cubicBezTo>
                <a:cubicBezTo>
                  <a:pt x="5000952" y="363262"/>
                  <a:pt x="4988298" y="350563"/>
                  <a:pt x="4995333" y="342097"/>
                </a:cubicBezTo>
                <a:cubicBezTo>
                  <a:pt x="5002368" y="333631"/>
                  <a:pt x="5034844" y="330808"/>
                  <a:pt x="5054600" y="325164"/>
                </a:cubicBezTo>
                <a:cubicBezTo>
                  <a:pt x="5048956" y="220742"/>
                  <a:pt x="5073185" y="110255"/>
                  <a:pt x="5037667" y="11897"/>
                </a:cubicBezTo>
                <a:cubicBezTo>
                  <a:pt x="5027079" y="-17423"/>
                  <a:pt x="4975420" y="16152"/>
                  <a:pt x="4944533" y="20364"/>
                </a:cubicBezTo>
                <a:cubicBezTo>
                  <a:pt x="4855082" y="32562"/>
                  <a:pt x="4871721" y="29169"/>
                  <a:pt x="4826000" y="6269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DAE78A-7921-33BF-C519-75055957B7D5}"/>
              </a:ext>
            </a:extLst>
          </p:cNvPr>
          <p:cNvSpPr txBox="1"/>
          <p:nvPr/>
        </p:nvSpPr>
        <p:spPr>
          <a:xfrm>
            <a:off x="512412" y="892919"/>
            <a:ext cx="5098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0" dirty="0">
                <a:solidFill>
                  <a:schemeClr val="tx1"/>
                </a:solidFill>
                <a:latin typeface="+mj-lt"/>
              </a:rPr>
              <a:t>Можно покрывать заявки на обеспечение потребности заказами поставщику по договору без графика поставок.</a:t>
            </a:r>
          </a:p>
        </p:txBody>
      </p:sp>
    </p:spTree>
    <p:extLst>
      <p:ext uri="{BB962C8B-B14F-4D97-AF65-F5344CB8AC3E}">
        <p14:creationId xmlns:p14="http://schemas.microsoft.com/office/powerpoint/2010/main" val="351061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066"/>
    </mc:Choice>
    <mc:Fallback xmlns="">
      <p:transition spd="slow" advTm="28066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707F0A4-BA1C-90C4-D3D9-4407B845F38B}"/>
              </a:ext>
            </a:extLst>
          </p:cNvPr>
          <p:cNvSpPr txBox="1">
            <a:spLocks/>
          </p:cNvSpPr>
          <p:nvPr/>
        </p:nvSpPr>
        <p:spPr>
          <a:xfrm>
            <a:off x="3084357" y="143743"/>
            <a:ext cx="5328592" cy="623292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altLang="ru-RU" sz="2000" dirty="0">
                <a:cs typeface="Arial" panose="020B0604020202020204" pitchFamily="34" charset="0"/>
              </a:rPr>
              <a:t>Единое окно регистрации потребности</a:t>
            </a:r>
          </a:p>
          <a:p>
            <a:pPr fontAlgn="auto">
              <a:spcAft>
                <a:spcPts val="0"/>
              </a:spcAft>
            </a:pPr>
            <a:r>
              <a:rPr lang="ru-RU" altLang="ru-RU" sz="2000" dirty="0">
                <a:cs typeface="Arial" panose="020B0604020202020204" pitchFamily="34" charset="0"/>
              </a:rPr>
              <a:t>в режиме «Сквозное планирование потребности»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F827A429-05B3-5625-ED2A-686D9D7144AA}"/>
              </a:ext>
            </a:extLst>
          </p:cNvPr>
          <p:cNvSpPr/>
          <p:nvPr/>
        </p:nvSpPr>
        <p:spPr>
          <a:xfrm>
            <a:off x="3084356" y="87050"/>
            <a:ext cx="5328592" cy="5669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DB1346D1-6374-0AB6-7149-0618C2FEA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914" y="39441"/>
            <a:ext cx="159058" cy="15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3" name="Группа 112">
            <a:extLst>
              <a:ext uri="{FF2B5EF4-FFF2-40B4-BE49-F238E27FC236}">
                <a16:creationId xmlns:a16="http://schemas.microsoft.com/office/drawing/2014/main" id="{A5C3098F-EB01-F46F-6E0C-B53C25C67886}"/>
              </a:ext>
            </a:extLst>
          </p:cNvPr>
          <p:cNvGrpSpPr/>
          <p:nvPr/>
        </p:nvGrpSpPr>
        <p:grpSpPr>
          <a:xfrm>
            <a:off x="848799" y="6140859"/>
            <a:ext cx="10096021" cy="267580"/>
            <a:chOff x="717389" y="6480210"/>
            <a:chExt cx="10096021" cy="267580"/>
          </a:xfrm>
        </p:grpSpPr>
        <p:pic>
          <p:nvPicPr>
            <p:cNvPr id="114" name="Рисунок 113">
              <a:extLst>
                <a:ext uri="{FF2B5EF4-FFF2-40B4-BE49-F238E27FC236}">
                  <a16:creationId xmlns:a16="http://schemas.microsoft.com/office/drawing/2014/main" id="{BCDB4C12-BA26-F8A6-2DC0-A78628A5B6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36315">
              <a:off x="717389" y="6481225"/>
              <a:ext cx="246923" cy="266565"/>
            </a:xfrm>
            <a:prstGeom prst="rect">
              <a:avLst/>
            </a:prstGeom>
            <a:ln>
              <a:noFill/>
            </a:ln>
          </p:spPr>
        </p:pic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D57E6255-1C9B-C45F-A274-3F258CFBCC17}"/>
                </a:ext>
              </a:extLst>
            </p:cNvPr>
            <p:cNvSpPr txBox="1"/>
            <p:nvPr/>
          </p:nvSpPr>
          <p:spPr>
            <a:xfrm>
              <a:off x="938485" y="6480210"/>
              <a:ext cx="101794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cs typeface="Arial" panose="020B0604020202020204" pitchFamily="34" charset="0"/>
                </a:rPr>
                <a:t>Вход в процесс</a:t>
              </a:r>
            </a:p>
          </p:txBody>
        </p:sp>
        <p:pic>
          <p:nvPicPr>
            <p:cNvPr id="116" name="Picture 51">
              <a:extLst>
                <a:ext uri="{FF2B5EF4-FFF2-40B4-BE49-F238E27FC236}">
                  <a16:creationId xmlns:a16="http://schemas.microsoft.com/office/drawing/2014/main" id="{2DFC646D-BA48-C32A-1162-EE186BFC53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1541" y="6481066"/>
              <a:ext cx="199386" cy="237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3F86BEFB-CD63-99AB-2023-C5F4E15D1760}"/>
                </a:ext>
              </a:extLst>
            </p:cNvPr>
            <p:cNvSpPr txBox="1"/>
            <p:nvPr/>
          </p:nvSpPr>
          <p:spPr>
            <a:xfrm>
              <a:off x="2155066" y="6487649"/>
              <a:ext cx="13606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cs typeface="Arial" panose="020B0604020202020204" pitchFamily="34" charset="0"/>
                </a:rPr>
                <a:t>Подбор потребности</a:t>
              </a:r>
            </a:p>
          </p:txBody>
        </p:sp>
        <p:grpSp>
          <p:nvGrpSpPr>
            <p:cNvPr id="118" name="Группа 117">
              <a:extLst>
                <a:ext uri="{FF2B5EF4-FFF2-40B4-BE49-F238E27FC236}">
                  <a16:creationId xmlns:a16="http://schemas.microsoft.com/office/drawing/2014/main" id="{F5BBC112-4F32-2922-C5B0-10DDBD815B28}"/>
                </a:ext>
              </a:extLst>
            </p:cNvPr>
            <p:cNvGrpSpPr/>
            <p:nvPr/>
          </p:nvGrpSpPr>
          <p:grpSpPr>
            <a:xfrm>
              <a:off x="5142221" y="6485199"/>
              <a:ext cx="5671189" cy="246221"/>
              <a:chOff x="424811" y="5768561"/>
              <a:chExt cx="5671189" cy="246221"/>
            </a:xfrm>
          </p:grpSpPr>
          <p:grpSp>
            <p:nvGrpSpPr>
              <p:cNvPr id="119" name="Группа 118">
                <a:extLst>
                  <a:ext uri="{FF2B5EF4-FFF2-40B4-BE49-F238E27FC236}">
                    <a16:creationId xmlns:a16="http://schemas.microsoft.com/office/drawing/2014/main" id="{5DBB0501-6011-DE46-8D29-9DFD3D02743D}"/>
                  </a:ext>
                </a:extLst>
              </p:cNvPr>
              <p:cNvGrpSpPr/>
              <p:nvPr/>
            </p:nvGrpSpPr>
            <p:grpSpPr>
              <a:xfrm>
                <a:off x="1739927" y="5768561"/>
                <a:ext cx="1259729" cy="246221"/>
                <a:chOff x="1739927" y="5779242"/>
                <a:chExt cx="1259729" cy="246221"/>
              </a:xfrm>
            </p:grpSpPr>
            <p:sp>
              <p:nvSpPr>
                <p:cNvPr id="130" name="TextBox 129">
                  <a:extLst>
                    <a:ext uri="{FF2B5EF4-FFF2-40B4-BE49-F238E27FC236}">
                      <a16:creationId xmlns:a16="http://schemas.microsoft.com/office/drawing/2014/main" id="{27DF4164-C5D0-5639-29BD-F8284A6A1FDF}"/>
                    </a:ext>
                  </a:extLst>
                </p:cNvPr>
                <p:cNvSpPr txBox="1"/>
                <p:nvPr/>
              </p:nvSpPr>
              <p:spPr>
                <a:xfrm>
                  <a:off x="1909014" y="5779242"/>
                  <a:ext cx="1090642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300"/>
                    </a:spcBef>
                    <a:spcAft>
                      <a:spcPts val="3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 Light" panose="020F0302020204030204"/>
                      <a:cs typeface="Arial" panose="020B0604020202020204" pitchFamily="34" charset="0"/>
                    </a:rPr>
                    <a:t>Контроль по БДР</a:t>
                  </a:r>
                </a:p>
              </p:txBody>
            </p:sp>
            <p:sp>
              <p:nvSpPr>
                <p:cNvPr id="131" name="Овал 130">
                  <a:extLst>
                    <a:ext uri="{FF2B5EF4-FFF2-40B4-BE49-F238E27FC236}">
                      <a16:creationId xmlns:a16="http://schemas.microsoft.com/office/drawing/2014/main" id="{7C032775-6B28-663A-C907-55CA9AD29DDD}"/>
                    </a:ext>
                  </a:extLst>
                </p:cNvPr>
                <p:cNvSpPr/>
                <p:nvPr/>
              </p:nvSpPr>
              <p:spPr bwMode="auto">
                <a:xfrm>
                  <a:off x="1739927" y="5830915"/>
                  <a:ext cx="144463" cy="142875"/>
                </a:xfrm>
                <a:prstGeom prst="ellipse">
                  <a:avLst/>
                </a:prstGeom>
                <a:solidFill>
                  <a:srgbClr val="00B0F0"/>
                </a:solidFill>
                <a:ln w="4445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1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5F0000"/>
                    </a:solidFill>
                    <a:effectLst/>
                    <a:uLnTx/>
                    <a:uFillTx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20" name="Группа 119">
                <a:extLst>
                  <a:ext uri="{FF2B5EF4-FFF2-40B4-BE49-F238E27FC236}">
                    <a16:creationId xmlns:a16="http://schemas.microsoft.com/office/drawing/2014/main" id="{B9674189-54C0-3F4C-D378-C99C1D91201E}"/>
                  </a:ext>
                </a:extLst>
              </p:cNvPr>
              <p:cNvGrpSpPr/>
              <p:nvPr/>
            </p:nvGrpSpPr>
            <p:grpSpPr>
              <a:xfrm>
                <a:off x="424811" y="5768561"/>
                <a:ext cx="1319536" cy="246221"/>
                <a:chOff x="399483" y="5569898"/>
                <a:chExt cx="1319536" cy="246221"/>
              </a:xfrm>
            </p:grpSpPr>
            <p:sp>
              <p:nvSpPr>
                <p:cNvPr id="128" name="TextBox 127">
                  <a:extLst>
                    <a:ext uri="{FF2B5EF4-FFF2-40B4-BE49-F238E27FC236}">
                      <a16:creationId xmlns:a16="http://schemas.microsoft.com/office/drawing/2014/main" id="{6B7AF35C-59AF-3D09-8958-DD3F09A1D927}"/>
                    </a:ext>
                  </a:extLst>
                </p:cNvPr>
                <p:cNvSpPr txBox="1"/>
                <p:nvPr/>
              </p:nvSpPr>
              <p:spPr>
                <a:xfrm>
                  <a:off x="539854" y="5569898"/>
                  <a:ext cx="1179165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300"/>
                    </a:spcBef>
                    <a:spcAft>
                      <a:spcPts val="3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 Light" panose="020F0302020204030204"/>
                      <a:cs typeface="Arial" panose="020B0604020202020204" pitchFamily="34" charset="0"/>
                    </a:rPr>
                    <a:t>Контроль по БДДС</a:t>
                  </a:r>
                </a:p>
              </p:txBody>
            </p:sp>
            <p:sp>
              <p:nvSpPr>
                <p:cNvPr id="129" name="Овал 128">
                  <a:extLst>
                    <a:ext uri="{FF2B5EF4-FFF2-40B4-BE49-F238E27FC236}">
                      <a16:creationId xmlns:a16="http://schemas.microsoft.com/office/drawing/2014/main" id="{9FD57D41-508F-40C0-F5C8-2363779474EF}"/>
                    </a:ext>
                  </a:extLst>
                </p:cNvPr>
                <p:cNvSpPr/>
                <p:nvPr/>
              </p:nvSpPr>
              <p:spPr bwMode="auto">
                <a:xfrm>
                  <a:off x="399483" y="5621571"/>
                  <a:ext cx="144463" cy="142875"/>
                </a:xfrm>
                <a:prstGeom prst="ellipse">
                  <a:avLst/>
                </a:prstGeom>
                <a:solidFill>
                  <a:srgbClr val="FF0000"/>
                </a:solidFill>
                <a:ln w="444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1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5F0000"/>
                    </a:solidFill>
                    <a:effectLst/>
                    <a:uLnTx/>
                    <a:uFillTx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21" name="Группа 120">
                <a:extLst>
                  <a:ext uri="{FF2B5EF4-FFF2-40B4-BE49-F238E27FC236}">
                    <a16:creationId xmlns:a16="http://schemas.microsoft.com/office/drawing/2014/main" id="{81D73E13-1475-5BF1-2C31-F0CD6B14BA9C}"/>
                  </a:ext>
                </a:extLst>
              </p:cNvPr>
              <p:cNvGrpSpPr/>
              <p:nvPr/>
            </p:nvGrpSpPr>
            <p:grpSpPr>
              <a:xfrm>
                <a:off x="3092709" y="5768561"/>
                <a:ext cx="3003291" cy="246221"/>
                <a:chOff x="4374374" y="5801703"/>
                <a:chExt cx="3003291" cy="246221"/>
              </a:xfrm>
            </p:grpSpPr>
            <p:sp>
              <p:nvSpPr>
                <p:cNvPr id="122" name="TextBox 121">
                  <a:extLst>
                    <a:ext uri="{FF2B5EF4-FFF2-40B4-BE49-F238E27FC236}">
                      <a16:creationId xmlns:a16="http://schemas.microsoft.com/office/drawing/2014/main" id="{0E1CB192-E364-40F0-2AA4-97ACF492423D}"/>
                    </a:ext>
                  </a:extLst>
                </p:cNvPr>
                <p:cNvSpPr txBox="1"/>
                <p:nvPr/>
              </p:nvSpPr>
              <p:spPr>
                <a:xfrm>
                  <a:off x="4780805" y="5801703"/>
                  <a:ext cx="259686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300"/>
                    </a:spcBef>
                    <a:spcAft>
                      <a:spcPts val="3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 Light" panose="020F0302020204030204"/>
                      <a:cs typeface="Arial" panose="020B0604020202020204" pitchFamily="34" charset="0"/>
                    </a:rPr>
                    <a:t>Контроль только по БДДС или только по БДР</a:t>
                  </a:r>
                </a:p>
              </p:txBody>
            </p:sp>
            <p:grpSp>
              <p:nvGrpSpPr>
                <p:cNvPr id="123" name="Группа 122">
                  <a:extLst>
                    <a:ext uri="{FF2B5EF4-FFF2-40B4-BE49-F238E27FC236}">
                      <a16:creationId xmlns:a16="http://schemas.microsoft.com/office/drawing/2014/main" id="{A6504064-D266-388A-8823-D7D9289A9E4B}"/>
                    </a:ext>
                  </a:extLst>
                </p:cNvPr>
                <p:cNvGrpSpPr/>
                <p:nvPr/>
              </p:nvGrpSpPr>
              <p:grpSpPr>
                <a:xfrm>
                  <a:off x="4374374" y="5816813"/>
                  <a:ext cx="353921" cy="216000"/>
                  <a:chOff x="4374374" y="5814423"/>
                  <a:chExt cx="353921" cy="216000"/>
                </a:xfrm>
              </p:grpSpPr>
              <p:grpSp>
                <p:nvGrpSpPr>
                  <p:cNvPr id="124" name="Группа 123">
                    <a:extLst>
                      <a:ext uri="{FF2B5EF4-FFF2-40B4-BE49-F238E27FC236}">
                        <a16:creationId xmlns:a16="http://schemas.microsoft.com/office/drawing/2014/main" id="{2D632220-88F0-B50E-0EFE-094970871DC8}"/>
                      </a:ext>
                    </a:extLst>
                  </p:cNvPr>
                  <p:cNvGrpSpPr/>
                  <p:nvPr/>
                </p:nvGrpSpPr>
                <p:grpSpPr>
                  <a:xfrm>
                    <a:off x="4374374" y="5845645"/>
                    <a:ext cx="353921" cy="142875"/>
                    <a:chOff x="2829801" y="5652891"/>
                    <a:chExt cx="353921" cy="142875"/>
                  </a:xfrm>
                </p:grpSpPr>
                <p:sp>
                  <p:nvSpPr>
                    <p:cNvPr id="126" name="Овал 125">
                      <a:extLst>
                        <a:ext uri="{FF2B5EF4-FFF2-40B4-BE49-F238E27FC236}">
                          <a16:creationId xmlns:a16="http://schemas.microsoft.com/office/drawing/2014/main" id="{FE1596FC-98ED-6CDB-F3DA-1658909EDAE5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3039259" y="5652891"/>
                      <a:ext cx="144463" cy="142875"/>
                    </a:xfrm>
                    <a:prstGeom prst="ellipse">
                      <a:avLst/>
                    </a:prstGeom>
                    <a:solidFill>
                      <a:srgbClr val="00B0F0"/>
                    </a:solidFill>
                    <a:ln w="444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5F0000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27" name="Овал 126">
                      <a:extLst>
                        <a:ext uri="{FF2B5EF4-FFF2-40B4-BE49-F238E27FC236}">
                          <a16:creationId xmlns:a16="http://schemas.microsoft.com/office/drawing/2014/main" id="{29FCA5A5-4043-B1EB-B4B9-D83309238451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829801" y="5652891"/>
                      <a:ext cx="144463" cy="142875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444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5F0000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</p:txBody>
                </p:sp>
              </p:grpSp>
              <p:cxnSp>
                <p:nvCxnSpPr>
                  <p:cNvPr id="125" name="Прямая соединительная линия 124">
                    <a:extLst>
                      <a:ext uri="{FF2B5EF4-FFF2-40B4-BE49-F238E27FC236}">
                        <a16:creationId xmlns:a16="http://schemas.microsoft.com/office/drawing/2014/main" id="{29AE9362-CD2A-5298-DE74-560E8A07398F}"/>
                      </a:ext>
                    </a:extLst>
                  </p:cNvPr>
                  <p:cNvCxnSpPr/>
                  <p:nvPr/>
                </p:nvCxnSpPr>
                <p:spPr>
                  <a:xfrm>
                    <a:off x="4552542" y="5814423"/>
                    <a:ext cx="0" cy="216000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</p:cxnSp>
            </p:grpSp>
          </p:grpSp>
        </p:grp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2A4365A-E4DA-C346-B73B-FDB6238EC706}"/>
              </a:ext>
            </a:extLst>
          </p:cNvPr>
          <p:cNvSpPr/>
          <p:nvPr/>
        </p:nvSpPr>
        <p:spPr bwMode="auto">
          <a:xfrm>
            <a:off x="102252" y="1008623"/>
            <a:ext cx="11315979" cy="4274794"/>
          </a:xfrm>
          <a:prstGeom prst="rect">
            <a:avLst/>
          </a:prstGeom>
          <a:pattFill prst="horzBrick">
            <a:fgClr>
              <a:sysClr val="window" lastClr="FFFFFF">
                <a:lumMod val="95000"/>
              </a:sysClr>
            </a:fgClr>
            <a:bgClr>
              <a:sysClr val="window" lastClr="FFFFFF"/>
            </a:bgClr>
          </a:pattFill>
          <a:ln w="3175" cap="flat" cmpd="sng" algn="ctr">
            <a:solidFill>
              <a:sysClr val="windowText" lastClr="00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11FCFE3-12AC-0F85-3F73-C814DAA7851D}"/>
              </a:ext>
            </a:extLst>
          </p:cNvPr>
          <p:cNvSpPr/>
          <p:nvPr/>
        </p:nvSpPr>
        <p:spPr>
          <a:xfrm>
            <a:off x="9964274" y="2604385"/>
            <a:ext cx="1337094" cy="457200"/>
          </a:xfrm>
          <a:prstGeom prst="rect">
            <a:avLst/>
          </a:prstGeom>
          <a:solidFill>
            <a:srgbClr val="A5A5A5"/>
          </a:solidFill>
          <a:ln w="28575" cap="flat" cmpd="thickThin" algn="ctr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337095"/>
                      <a:gd name="connsiteY0" fmla="*/ 0 h 457200"/>
                      <a:gd name="connsiteX1" fmla="*/ 695289 w 1337095"/>
                      <a:gd name="connsiteY1" fmla="*/ 0 h 457200"/>
                      <a:gd name="connsiteX2" fmla="*/ 1337095 w 1337095"/>
                      <a:gd name="connsiteY2" fmla="*/ 0 h 457200"/>
                      <a:gd name="connsiteX3" fmla="*/ 1337095 w 1337095"/>
                      <a:gd name="connsiteY3" fmla="*/ 457200 h 457200"/>
                      <a:gd name="connsiteX4" fmla="*/ 681918 w 1337095"/>
                      <a:gd name="connsiteY4" fmla="*/ 457200 h 457200"/>
                      <a:gd name="connsiteX5" fmla="*/ 0 w 1337095"/>
                      <a:gd name="connsiteY5" fmla="*/ 457200 h 457200"/>
                      <a:gd name="connsiteX6" fmla="*/ 0 w 1337095"/>
                      <a:gd name="connsiteY6" fmla="*/ 0 h 45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37095" h="457200" fill="none" extrusionOk="0">
                        <a:moveTo>
                          <a:pt x="0" y="0"/>
                        </a:moveTo>
                        <a:cubicBezTo>
                          <a:pt x="330567" y="-8256"/>
                          <a:pt x="427511" y="-22367"/>
                          <a:pt x="695289" y="0"/>
                        </a:cubicBezTo>
                        <a:cubicBezTo>
                          <a:pt x="963067" y="22367"/>
                          <a:pt x="1198705" y="20642"/>
                          <a:pt x="1337095" y="0"/>
                        </a:cubicBezTo>
                        <a:cubicBezTo>
                          <a:pt x="1333384" y="97864"/>
                          <a:pt x="1342481" y="315005"/>
                          <a:pt x="1337095" y="457200"/>
                        </a:cubicBezTo>
                        <a:cubicBezTo>
                          <a:pt x="1120263" y="435203"/>
                          <a:pt x="992131" y="470841"/>
                          <a:pt x="681918" y="457200"/>
                        </a:cubicBezTo>
                        <a:cubicBezTo>
                          <a:pt x="371705" y="443559"/>
                          <a:pt x="215134" y="476965"/>
                          <a:pt x="0" y="457200"/>
                        </a:cubicBezTo>
                        <a:cubicBezTo>
                          <a:pt x="14505" y="230035"/>
                          <a:pt x="9219" y="92183"/>
                          <a:pt x="0" y="0"/>
                        </a:cubicBezTo>
                        <a:close/>
                      </a:path>
                      <a:path w="1337095" h="457200" stroke="0" extrusionOk="0">
                        <a:moveTo>
                          <a:pt x="0" y="0"/>
                        </a:moveTo>
                        <a:cubicBezTo>
                          <a:pt x="154254" y="-29096"/>
                          <a:pt x="443695" y="8287"/>
                          <a:pt x="655177" y="0"/>
                        </a:cubicBezTo>
                        <a:cubicBezTo>
                          <a:pt x="866659" y="-8287"/>
                          <a:pt x="1057325" y="-30796"/>
                          <a:pt x="1337095" y="0"/>
                        </a:cubicBezTo>
                        <a:cubicBezTo>
                          <a:pt x="1338134" y="227241"/>
                          <a:pt x="1330674" y="327571"/>
                          <a:pt x="1337095" y="457200"/>
                        </a:cubicBezTo>
                        <a:cubicBezTo>
                          <a:pt x="1060449" y="452359"/>
                          <a:pt x="852495" y="487804"/>
                          <a:pt x="668548" y="457200"/>
                        </a:cubicBezTo>
                        <a:cubicBezTo>
                          <a:pt x="484601" y="426596"/>
                          <a:pt x="231661" y="432874"/>
                          <a:pt x="0" y="457200"/>
                        </a:cubicBezTo>
                        <a:cubicBezTo>
                          <a:pt x="13499" y="303125"/>
                          <a:pt x="-6429" y="14793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kern="0" dirty="0">
                <a:solidFill>
                  <a:prstClr val="white"/>
                </a:solidFill>
                <a:latin typeface="Calibri" panose="020F0502020204030204"/>
              </a:rPr>
              <a:t>Заявка </a:t>
            </a:r>
            <a:br>
              <a:rPr lang="ru-RU" sz="1200" b="0" kern="0" dirty="0">
                <a:solidFill>
                  <a:prstClr val="white"/>
                </a:solidFill>
                <a:latin typeface="Calibri" panose="020F0502020204030204"/>
              </a:rPr>
            </a:br>
            <a:r>
              <a:rPr lang="ru-RU" sz="1200" b="0" kern="0" dirty="0">
                <a:solidFill>
                  <a:prstClr val="white"/>
                </a:solidFill>
                <a:latin typeface="Calibri" panose="020F0502020204030204"/>
              </a:rPr>
              <a:t>на оплату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628FCCA-3D65-DDE4-A800-FAB19ACAC602}"/>
              </a:ext>
            </a:extLst>
          </p:cNvPr>
          <p:cNvSpPr/>
          <p:nvPr/>
        </p:nvSpPr>
        <p:spPr>
          <a:xfrm>
            <a:off x="5034922" y="2144780"/>
            <a:ext cx="1532984" cy="1013373"/>
          </a:xfrm>
          <a:prstGeom prst="rect">
            <a:avLst/>
          </a:prstGeom>
          <a:noFill/>
          <a:ln w="190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CBC343D-DD7B-11B3-CA72-3280DA8EB25D}"/>
              </a:ext>
            </a:extLst>
          </p:cNvPr>
          <p:cNvSpPr/>
          <p:nvPr/>
        </p:nvSpPr>
        <p:spPr>
          <a:xfrm>
            <a:off x="3526096" y="2601980"/>
            <a:ext cx="1337094" cy="457200"/>
          </a:xfrm>
          <a:prstGeom prst="rect">
            <a:avLst/>
          </a:prstGeom>
          <a:solidFill>
            <a:srgbClr val="A5A5A5"/>
          </a:solidFill>
          <a:ln w="28575" cap="flat" cmpd="thickThin" algn="ctr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337095"/>
                      <a:gd name="connsiteY0" fmla="*/ 0 h 457200"/>
                      <a:gd name="connsiteX1" fmla="*/ 695289 w 1337095"/>
                      <a:gd name="connsiteY1" fmla="*/ 0 h 457200"/>
                      <a:gd name="connsiteX2" fmla="*/ 1337095 w 1337095"/>
                      <a:gd name="connsiteY2" fmla="*/ 0 h 457200"/>
                      <a:gd name="connsiteX3" fmla="*/ 1337095 w 1337095"/>
                      <a:gd name="connsiteY3" fmla="*/ 457200 h 457200"/>
                      <a:gd name="connsiteX4" fmla="*/ 681918 w 1337095"/>
                      <a:gd name="connsiteY4" fmla="*/ 457200 h 457200"/>
                      <a:gd name="connsiteX5" fmla="*/ 0 w 1337095"/>
                      <a:gd name="connsiteY5" fmla="*/ 457200 h 457200"/>
                      <a:gd name="connsiteX6" fmla="*/ 0 w 1337095"/>
                      <a:gd name="connsiteY6" fmla="*/ 0 h 45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37095" h="457200" fill="none" extrusionOk="0">
                        <a:moveTo>
                          <a:pt x="0" y="0"/>
                        </a:moveTo>
                        <a:cubicBezTo>
                          <a:pt x="330567" y="-8256"/>
                          <a:pt x="427511" y="-22367"/>
                          <a:pt x="695289" y="0"/>
                        </a:cubicBezTo>
                        <a:cubicBezTo>
                          <a:pt x="963067" y="22367"/>
                          <a:pt x="1198705" y="20642"/>
                          <a:pt x="1337095" y="0"/>
                        </a:cubicBezTo>
                        <a:cubicBezTo>
                          <a:pt x="1333384" y="97864"/>
                          <a:pt x="1342481" y="315005"/>
                          <a:pt x="1337095" y="457200"/>
                        </a:cubicBezTo>
                        <a:cubicBezTo>
                          <a:pt x="1120263" y="435203"/>
                          <a:pt x="992131" y="470841"/>
                          <a:pt x="681918" y="457200"/>
                        </a:cubicBezTo>
                        <a:cubicBezTo>
                          <a:pt x="371705" y="443559"/>
                          <a:pt x="215134" y="476965"/>
                          <a:pt x="0" y="457200"/>
                        </a:cubicBezTo>
                        <a:cubicBezTo>
                          <a:pt x="14505" y="230035"/>
                          <a:pt x="9219" y="92183"/>
                          <a:pt x="0" y="0"/>
                        </a:cubicBezTo>
                        <a:close/>
                      </a:path>
                      <a:path w="1337095" h="457200" stroke="0" extrusionOk="0">
                        <a:moveTo>
                          <a:pt x="0" y="0"/>
                        </a:moveTo>
                        <a:cubicBezTo>
                          <a:pt x="154254" y="-29096"/>
                          <a:pt x="443695" y="8287"/>
                          <a:pt x="655177" y="0"/>
                        </a:cubicBezTo>
                        <a:cubicBezTo>
                          <a:pt x="866659" y="-8287"/>
                          <a:pt x="1057325" y="-30796"/>
                          <a:pt x="1337095" y="0"/>
                        </a:cubicBezTo>
                        <a:cubicBezTo>
                          <a:pt x="1338134" y="227241"/>
                          <a:pt x="1330674" y="327571"/>
                          <a:pt x="1337095" y="457200"/>
                        </a:cubicBezTo>
                        <a:cubicBezTo>
                          <a:pt x="1060449" y="452359"/>
                          <a:pt x="852495" y="487804"/>
                          <a:pt x="668548" y="457200"/>
                        </a:cubicBezTo>
                        <a:cubicBezTo>
                          <a:pt x="484601" y="426596"/>
                          <a:pt x="231661" y="432874"/>
                          <a:pt x="0" y="457200"/>
                        </a:cubicBezTo>
                        <a:cubicBezTo>
                          <a:pt x="13499" y="303125"/>
                          <a:pt x="-6429" y="14793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kern="0" dirty="0">
                <a:solidFill>
                  <a:prstClr val="white"/>
                </a:solidFill>
                <a:latin typeface="Calibri" panose="020F0502020204030204"/>
              </a:rPr>
              <a:t>СПЗ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3E79B83-B896-4609-540A-4B6E0EDCBED8}"/>
              </a:ext>
            </a:extLst>
          </p:cNvPr>
          <p:cNvSpPr/>
          <p:nvPr/>
        </p:nvSpPr>
        <p:spPr>
          <a:xfrm>
            <a:off x="5130609" y="2601980"/>
            <a:ext cx="1337094" cy="457200"/>
          </a:xfrm>
          <a:prstGeom prst="rect">
            <a:avLst/>
          </a:prstGeom>
          <a:solidFill>
            <a:srgbClr val="A5A5A5"/>
          </a:solidFill>
          <a:ln w="28575" cap="flat" cmpd="thickThin" algn="ctr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337095"/>
                      <a:gd name="connsiteY0" fmla="*/ 0 h 457200"/>
                      <a:gd name="connsiteX1" fmla="*/ 695289 w 1337095"/>
                      <a:gd name="connsiteY1" fmla="*/ 0 h 457200"/>
                      <a:gd name="connsiteX2" fmla="*/ 1337095 w 1337095"/>
                      <a:gd name="connsiteY2" fmla="*/ 0 h 457200"/>
                      <a:gd name="connsiteX3" fmla="*/ 1337095 w 1337095"/>
                      <a:gd name="connsiteY3" fmla="*/ 457200 h 457200"/>
                      <a:gd name="connsiteX4" fmla="*/ 681918 w 1337095"/>
                      <a:gd name="connsiteY4" fmla="*/ 457200 h 457200"/>
                      <a:gd name="connsiteX5" fmla="*/ 0 w 1337095"/>
                      <a:gd name="connsiteY5" fmla="*/ 457200 h 457200"/>
                      <a:gd name="connsiteX6" fmla="*/ 0 w 1337095"/>
                      <a:gd name="connsiteY6" fmla="*/ 0 h 45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37095" h="457200" fill="none" extrusionOk="0">
                        <a:moveTo>
                          <a:pt x="0" y="0"/>
                        </a:moveTo>
                        <a:cubicBezTo>
                          <a:pt x="330567" y="-8256"/>
                          <a:pt x="427511" y="-22367"/>
                          <a:pt x="695289" y="0"/>
                        </a:cubicBezTo>
                        <a:cubicBezTo>
                          <a:pt x="963067" y="22367"/>
                          <a:pt x="1198705" y="20642"/>
                          <a:pt x="1337095" y="0"/>
                        </a:cubicBezTo>
                        <a:cubicBezTo>
                          <a:pt x="1333384" y="97864"/>
                          <a:pt x="1342481" y="315005"/>
                          <a:pt x="1337095" y="457200"/>
                        </a:cubicBezTo>
                        <a:cubicBezTo>
                          <a:pt x="1120263" y="435203"/>
                          <a:pt x="992131" y="470841"/>
                          <a:pt x="681918" y="457200"/>
                        </a:cubicBezTo>
                        <a:cubicBezTo>
                          <a:pt x="371705" y="443559"/>
                          <a:pt x="215134" y="476965"/>
                          <a:pt x="0" y="457200"/>
                        </a:cubicBezTo>
                        <a:cubicBezTo>
                          <a:pt x="14505" y="230035"/>
                          <a:pt x="9219" y="92183"/>
                          <a:pt x="0" y="0"/>
                        </a:cubicBezTo>
                        <a:close/>
                      </a:path>
                      <a:path w="1337095" h="457200" stroke="0" extrusionOk="0">
                        <a:moveTo>
                          <a:pt x="0" y="0"/>
                        </a:moveTo>
                        <a:cubicBezTo>
                          <a:pt x="154254" y="-29096"/>
                          <a:pt x="443695" y="8287"/>
                          <a:pt x="655177" y="0"/>
                        </a:cubicBezTo>
                        <a:cubicBezTo>
                          <a:pt x="866659" y="-8287"/>
                          <a:pt x="1057325" y="-30796"/>
                          <a:pt x="1337095" y="0"/>
                        </a:cubicBezTo>
                        <a:cubicBezTo>
                          <a:pt x="1338134" y="227241"/>
                          <a:pt x="1330674" y="327571"/>
                          <a:pt x="1337095" y="457200"/>
                        </a:cubicBezTo>
                        <a:cubicBezTo>
                          <a:pt x="1060449" y="452359"/>
                          <a:pt x="852495" y="487804"/>
                          <a:pt x="668548" y="457200"/>
                        </a:cubicBezTo>
                        <a:cubicBezTo>
                          <a:pt x="484601" y="426596"/>
                          <a:pt x="231661" y="432874"/>
                          <a:pt x="0" y="457200"/>
                        </a:cubicBezTo>
                        <a:cubicBezTo>
                          <a:pt x="13499" y="303125"/>
                          <a:pt x="-6429" y="14793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kern="0" dirty="0" err="1">
                <a:solidFill>
                  <a:prstClr val="white"/>
                </a:solidFill>
                <a:latin typeface="Calibri" panose="020F0502020204030204"/>
              </a:rPr>
              <a:t>ЛОТы</a:t>
            </a:r>
            <a:endParaRPr lang="ru-RU" sz="1200" b="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B2D15F2-0195-C106-71AA-AAECEDA165A1}"/>
              </a:ext>
            </a:extLst>
          </p:cNvPr>
          <p:cNvSpPr/>
          <p:nvPr/>
        </p:nvSpPr>
        <p:spPr>
          <a:xfrm>
            <a:off x="6735122" y="1164883"/>
            <a:ext cx="1337094" cy="457200"/>
          </a:xfrm>
          <a:prstGeom prst="rect">
            <a:avLst/>
          </a:prstGeom>
          <a:solidFill>
            <a:srgbClr val="A5A5A5"/>
          </a:solidFill>
          <a:ln w="28575" cap="flat" cmpd="thickThin" algn="ctr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337095"/>
                      <a:gd name="connsiteY0" fmla="*/ 0 h 457200"/>
                      <a:gd name="connsiteX1" fmla="*/ 695289 w 1337095"/>
                      <a:gd name="connsiteY1" fmla="*/ 0 h 457200"/>
                      <a:gd name="connsiteX2" fmla="*/ 1337095 w 1337095"/>
                      <a:gd name="connsiteY2" fmla="*/ 0 h 457200"/>
                      <a:gd name="connsiteX3" fmla="*/ 1337095 w 1337095"/>
                      <a:gd name="connsiteY3" fmla="*/ 457200 h 457200"/>
                      <a:gd name="connsiteX4" fmla="*/ 681918 w 1337095"/>
                      <a:gd name="connsiteY4" fmla="*/ 457200 h 457200"/>
                      <a:gd name="connsiteX5" fmla="*/ 0 w 1337095"/>
                      <a:gd name="connsiteY5" fmla="*/ 457200 h 457200"/>
                      <a:gd name="connsiteX6" fmla="*/ 0 w 1337095"/>
                      <a:gd name="connsiteY6" fmla="*/ 0 h 45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37095" h="457200" fill="none" extrusionOk="0">
                        <a:moveTo>
                          <a:pt x="0" y="0"/>
                        </a:moveTo>
                        <a:cubicBezTo>
                          <a:pt x="330567" y="-8256"/>
                          <a:pt x="427511" y="-22367"/>
                          <a:pt x="695289" y="0"/>
                        </a:cubicBezTo>
                        <a:cubicBezTo>
                          <a:pt x="963067" y="22367"/>
                          <a:pt x="1198705" y="20642"/>
                          <a:pt x="1337095" y="0"/>
                        </a:cubicBezTo>
                        <a:cubicBezTo>
                          <a:pt x="1333384" y="97864"/>
                          <a:pt x="1342481" y="315005"/>
                          <a:pt x="1337095" y="457200"/>
                        </a:cubicBezTo>
                        <a:cubicBezTo>
                          <a:pt x="1120263" y="435203"/>
                          <a:pt x="992131" y="470841"/>
                          <a:pt x="681918" y="457200"/>
                        </a:cubicBezTo>
                        <a:cubicBezTo>
                          <a:pt x="371705" y="443559"/>
                          <a:pt x="215134" y="476965"/>
                          <a:pt x="0" y="457200"/>
                        </a:cubicBezTo>
                        <a:cubicBezTo>
                          <a:pt x="14505" y="230035"/>
                          <a:pt x="9219" y="92183"/>
                          <a:pt x="0" y="0"/>
                        </a:cubicBezTo>
                        <a:close/>
                      </a:path>
                      <a:path w="1337095" h="457200" stroke="0" extrusionOk="0">
                        <a:moveTo>
                          <a:pt x="0" y="0"/>
                        </a:moveTo>
                        <a:cubicBezTo>
                          <a:pt x="154254" y="-29096"/>
                          <a:pt x="443695" y="8287"/>
                          <a:pt x="655177" y="0"/>
                        </a:cubicBezTo>
                        <a:cubicBezTo>
                          <a:pt x="866659" y="-8287"/>
                          <a:pt x="1057325" y="-30796"/>
                          <a:pt x="1337095" y="0"/>
                        </a:cubicBezTo>
                        <a:cubicBezTo>
                          <a:pt x="1338134" y="227241"/>
                          <a:pt x="1330674" y="327571"/>
                          <a:pt x="1337095" y="457200"/>
                        </a:cubicBezTo>
                        <a:cubicBezTo>
                          <a:pt x="1060449" y="452359"/>
                          <a:pt x="852495" y="487804"/>
                          <a:pt x="668548" y="457200"/>
                        </a:cubicBezTo>
                        <a:cubicBezTo>
                          <a:pt x="484601" y="426596"/>
                          <a:pt x="231661" y="432874"/>
                          <a:pt x="0" y="457200"/>
                        </a:cubicBezTo>
                        <a:cubicBezTo>
                          <a:pt x="13499" y="303125"/>
                          <a:pt x="-6429" y="14793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kern="0" dirty="0">
                <a:solidFill>
                  <a:prstClr val="white"/>
                </a:solidFill>
                <a:latin typeface="Calibri" panose="020F0502020204030204"/>
              </a:rPr>
              <a:t>Предложения участников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2B1D628-D23F-D2C8-7402-C8F3E3D9A6E3}"/>
              </a:ext>
            </a:extLst>
          </p:cNvPr>
          <p:cNvSpPr/>
          <p:nvPr/>
        </p:nvSpPr>
        <p:spPr>
          <a:xfrm>
            <a:off x="6735122" y="1918585"/>
            <a:ext cx="1337094" cy="457200"/>
          </a:xfrm>
          <a:prstGeom prst="rect">
            <a:avLst/>
          </a:prstGeom>
          <a:solidFill>
            <a:srgbClr val="A5A5A5"/>
          </a:solidFill>
          <a:ln w="28575" cap="flat" cmpd="thickThin" algn="ctr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337095"/>
                      <a:gd name="connsiteY0" fmla="*/ 0 h 457200"/>
                      <a:gd name="connsiteX1" fmla="*/ 695289 w 1337095"/>
                      <a:gd name="connsiteY1" fmla="*/ 0 h 457200"/>
                      <a:gd name="connsiteX2" fmla="*/ 1337095 w 1337095"/>
                      <a:gd name="connsiteY2" fmla="*/ 0 h 457200"/>
                      <a:gd name="connsiteX3" fmla="*/ 1337095 w 1337095"/>
                      <a:gd name="connsiteY3" fmla="*/ 457200 h 457200"/>
                      <a:gd name="connsiteX4" fmla="*/ 681918 w 1337095"/>
                      <a:gd name="connsiteY4" fmla="*/ 457200 h 457200"/>
                      <a:gd name="connsiteX5" fmla="*/ 0 w 1337095"/>
                      <a:gd name="connsiteY5" fmla="*/ 457200 h 457200"/>
                      <a:gd name="connsiteX6" fmla="*/ 0 w 1337095"/>
                      <a:gd name="connsiteY6" fmla="*/ 0 h 45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37095" h="457200" fill="none" extrusionOk="0">
                        <a:moveTo>
                          <a:pt x="0" y="0"/>
                        </a:moveTo>
                        <a:cubicBezTo>
                          <a:pt x="330567" y="-8256"/>
                          <a:pt x="427511" y="-22367"/>
                          <a:pt x="695289" y="0"/>
                        </a:cubicBezTo>
                        <a:cubicBezTo>
                          <a:pt x="963067" y="22367"/>
                          <a:pt x="1198705" y="20642"/>
                          <a:pt x="1337095" y="0"/>
                        </a:cubicBezTo>
                        <a:cubicBezTo>
                          <a:pt x="1333384" y="97864"/>
                          <a:pt x="1342481" y="315005"/>
                          <a:pt x="1337095" y="457200"/>
                        </a:cubicBezTo>
                        <a:cubicBezTo>
                          <a:pt x="1120263" y="435203"/>
                          <a:pt x="992131" y="470841"/>
                          <a:pt x="681918" y="457200"/>
                        </a:cubicBezTo>
                        <a:cubicBezTo>
                          <a:pt x="371705" y="443559"/>
                          <a:pt x="215134" y="476965"/>
                          <a:pt x="0" y="457200"/>
                        </a:cubicBezTo>
                        <a:cubicBezTo>
                          <a:pt x="14505" y="230035"/>
                          <a:pt x="9219" y="92183"/>
                          <a:pt x="0" y="0"/>
                        </a:cubicBezTo>
                        <a:close/>
                      </a:path>
                      <a:path w="1337095" h="457200" stroke="0" extrusionOk="0">
                        <a:moveTo>
                          <a:pt x="0" y="0"/>
                        </a:moveTo>
                        <a:cubicBezTo>
                          <a:pt x="154254" y="-29096"/>
                          <a:pt x="443695" y="8287"/>
                          <a:pt x="655177" y="0"/>
                        </a:cubicBezTo>
                        <a:cubicBezTo>
                          <a:pt x="866659" y="-8287"/>
                          <a:pt x="1057325" y="-30796"/>
                          <a:pt x="1337095" y="0"/>
                        </a:cubicBezTo>
                        <a:cubicBezTo>
                          <a:pt x="1338134" y="227241"/>
                          <a:pt x="1330674" y="327571"/>
                          <a:pt x="1337095" y="457200"/>
                        </a:cubicBezTo>
                        <a:cubicBezTo>
                          <a:pt x="1060449" y="452359"/>
                          <a:pt x="852495" y="487804"/>
                          <a:pt x="668548" y="457200"/>
                        </a:cubicBezTo>
                        <a:cubicBezTo>
                          <a:pt x="484601" y="426596"/>
                          <a:pt x="231661" y="432874"/>
                          <a:pt x="0" y="457200"/>
                        </a:cubicBezTo>
                        <a:cubicBezTo>
                          <a:pt x="13499" y="303125"/>
                          <a:pt x="-6429" y="14793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kern="0" dirty="0">
                <a:solidFill>
                  <a:prstClr val="white"/>
                </a:solidFill>
                <a:latin typeface="Calibri" panose="020F0502020204030204"/>
              </a:rPr>
              <a:t>Протокол</a:t>
            </a: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F5CFC4B0-052C-8C2D-9CA7-B247D4EE517A}"/>
              </a:ext>
            </a:extLst>
          </p:cNvPr>
          <p:cNvCxnSpPr>
            <a:stCxn id="8" idx="3"/>
            <a:endCxn id="9" idx="1"/>
          </p:cNvCxnSpPr>
          <p:nvPr/>
        </p:nvCxnSpPr>
        <p:spPr>
          <a:xfrm>
            <a:off x="4863190" y="2830580"/>
            <a:ext cx="267419" cy="0"/>
          </a:xfrm>
          <a:prstGeom prst="straightConnector1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FEE9B663-E684-E23A-E3AE-C5BD0AA025D5}"/>
              </a:ext>
            </a:extLst>
          </p:cNvPr>
          <p:cNvCxnSpPr>
            <a:stCxn id="33" idx="3"/>
            <a:endCxn id="11" idx="1"/>
          </p:cNvCxnSpPr>
          <p:nvPr/>
        </p:nvCxnSpPr>
        <p:spPr>
          <a:xfrm>
            <a:off x="6467703" y="2144780"/>
            <a:ext cx="267419" cy="2405"/>
          </a:xfrm>
          <a:prstGeom prst="straightConnector1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4" name="Прямая со стрелкой 60">
            <a:extLst>
              <a:ext uri="{FF2B5EF4-FFF2-40B4-BE49-F238E27FC236}">
                <a16:creationId xmlns:a16="http://schemas.microsoft.com/office/drawing/2014/main" id="{16AADFF6-7199-3AE5-2C29-218A2C0DB25E}"/>
              </a:ext>
            </a:extLst>
          </p:cNvPr>
          <p:cNvCxnSpPr>
            <a:stCxn id="10" idx="1"/>
            <a:endCxn id="33" idx="0"/>
          </p:cNvCxnSpPr>
          <p:nvPr/>
        </p:nvCxnSpPr>
        <p:spPr>
          <a:xfrm rot="10800000" flipV="1">
            <a:off x="5799156" y="1393482"/>
            <a:ext cx="935966" cy="522697"/>
          </a:xfrm>
          <a:prstGeom prst="bentConnector2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DA59F6A1-2BAF-8166-970C-777DF24458F2}"/>
              </a:ext>
            </a:extLst>
          </p:cNvPr>
          <p:cNvCxnSpPr>
            <a:stCxn id="11" idx="3"/>
          </p:cNvCxnSpPr>
          <p:nvPr/>
        </p:nvCxnSpPr>
        <p:spPr>
          <a:xfrm>
            <a:off x="8072216" y="2147185"/>
            <a:ext cx="224287" cy="0"/>
          </a:xfrm>
          <a:prstGeom prst="straightConnector1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145D1F6A-5793-EA6B-7212-4C42CA2139AC}"/>
              </a:ext>
            </a:extLst>
          </p:cNvPr>
          <p:cNvSpPr/>
          <p:nvPr/>
        </p:nvSpPr>
        <p:spPr>
          <a:xfrm>
            <a:off x="8296503" y="2604385"/>
            <a:ext cx="1337094" cy="457200"/>
          </a:xfrm>
          <a:prstGeom prst="rect">
            <a:avLst/>
          </a:prstGeom>
          <a:solidFill>
            <a:srgbClr val="A5A5A5"/>
          </a:solidFill>
          <a:ln w="28575" cap="flat" cmpd="thickThin" algn="ctr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337095"/>
                      <a:gd name="connsiteY0" fmla="*/ 0 h 457200"/>
                      <a:gd name="connsiteX1" fmla="*/ 695289 w 1337095"/>
                      <a:gd name="connsiteY1" fmla="*/ 0 h 457200"/>
                      <a:gd name="connsiteX2" fmla="*/ 1337095 w 1337095"/>
                      <a:gd name="connsiteY2" fmla="*/ 0 h 457200"/>
                      <a:gd name="connsiteX3" fmla="*/ 1337095 w 1337095"/>
                      <a:gd name="connsiteY3" fmla="*/ 457200 h 457200"/>
                      <a:gd name="connsiteX4" fmla="*/ 681918 w 1337095"/>
                      <a:gd name="connsiteY4" fmla="*/ 457200 h 457200"/>
                      <a:gd name="connsiteX5" fmla="*/ 0 w 1337095"/>
                      <a:gd name="connsiteY5" fmla="*/ 457200 h 457200"/>
                      <a:gd name="connsiteX6" fmla="*/ 0 w 1337095"/>
                      <a:gd name="connsiteY6" fmla="*/ 0 h 45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37095" h="457200" fill="none" extrusionOk="0">
                        <a:moveTo>
                          <a:pt x="0" y="0"/>
                        </a:moveTo>
                        <a:cubicBezTo>
                          <a:pt x="330567" y="-8256"/>
                          <a:pt x="427511" y="-22367"/>
                          <a:pt x="695289" y="0"/>
                        </a:cubicBezTo>
                        <a:cubicBezTo>
                          <a:pt x="963067" y="22367"/>
                          <a:pt x="1198705" y="20642"/>
                          <a:pt x="1337095" y="0"/>
                        </a:cubicBezTo>
                        <a:cubicBezTo>
                          <a:pt x="1333384" y="97864"/>
                          <a:pt x="1342481" y="315005"/>
                          <a:pt x="1337095" y="457200"/>
                        </a:cubicBezTo>
                        <a:cubicBezTo>
                          <a:pt x="1120263" y="435203"/>
                          <a:pt x="992131" y="470841"/>
                          <a:pt x="681918" y="457200"/>
                        </a:cubicBezTo>
                        <a:cubicBezTo>
                          <a:pt x="371705" y="443559"/>
                          <a:pt x="215134" y="476965"/>
                          <a:pt x="0" y="457200"/>
                        </a:cubicBezTo>
                        <a:cubicBezTo>
                          <a:pt x="14505" y="230035"/>
                          <a:pt x="9219" y="92183"/>
                          <a:pt x="0" y="0"/>
                        </a:cubicBezTo>
                        <a:close/>
                      </a:path>
                      <a:path w="1337095" h="457200" stroke="0" extrusionOk="0">
                        <a:moveTo>
                          <a:pt x="0" y="0"/>
                        </a:moveTo>
                        <a:cubicBezTo>
                          <a:pt x="154254" y="-29096"/>
                          <a:pt x="443695" y="8287"/>
                          <a:pt x="655177" y="0"/>
                        </a:cubicBezTo>
                        <a:cubicBezTo>
                          <a:pt x="866659" y="-8287"/>
                          <a:pt x="1057325" y="-30796"/>
                          <a:pt x="1337095" y="0"/>
                        </a:cubicBezTo>
                        <a:cubicBezTo>
                          <a:pt x="1338134" y="227241"/>
                          <a:pt x="1330674" y="327571"/>
                          <a:pt x="1337095" y="457200"/>
                        </a:cubicBezTo>
                        <a:cubicBezTo>
                          <a:pt x="1060449" y="452359"/>
                          <a:pt x="852495" y="487804"/>
                          <a:pt x="668548" y="457200"/>
                        </a:cubicBezTo>
                        <a:cubicBezTo>
                          <a:pt x="484601" y="426596"/>
                          <a:pt x="231661" y="432874"/>
                          <a:pt x="0" y="457200"/>
                        </a:cubicBezTo>
                        <a:cubicBezTo>
                          <a:pt x="13499" y="303125"/>
                          <a:pt x="-6429" y="14793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kern="0" dirty="0">
                <a:solidFill>
                  <a:prstClr val="white"/>
                </a:solidFill>
                <a:latin typeface="Calibri" panose="020F0502020204030204"/>
              </a:rPr>
              <a:t>Заказ </a:t>
            </a:r>
            <a:br>
              <a:rPr lang="ru-RU" sz="1200" b="0" kern="0" dirty="0">
                <a:solidFill>
                  <a:prstClr val="white"/>
                </a:solidFill>
                <a:latin typeface="Calibri" panose="020F0502020204030204"/>
              </a:rPr>
            </a:br>
            <a:r>
              <a:rPr lang="ru-RU" sz="1200" b="0" kern="0" dirty="0">
                <a:solidFill>
                  <a:prstClr val="white"/>
                </a:solidFill>
                <a:latin typeface="Calibri" panose="020F0502020204030204"/>
              </a:rPr>
              <a:t>поставщику</a:t>
            </a:r>
          </a:p>
        </p:txBody>
      </p: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6EAC6B50-56F1-D0B9-2B23-521BCBF44B3C}"/>
              </a:ext>
            </a:extLst>
          </p:cNvPr>
          <p:cNvCxnSpPr>
            <a:stCxn id="59" idx="2"/>
            <a:endCxn id="16" idx="0"/>
          </p:cNvCxnSpPr>
          <p:nvPr/>
        </p:nvCxnSpPr>
        <p:spPr>
          <a:xfrm>
            <a:off x="8965050" y="2375785"/>
            <a:ext cx="0" cy="228600"/>
          </a:xfrm>
          <a:prstGeom prst="straightConnector1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D15EA28-E491-6163-E791-FC781FC1A5B5}"/>
              </a:ext>
            </a:extLst>
          </p:cNvPr>
          <p:cNvSpPr/>
          <p:nvPr/>
        </p:nvSpPr>
        <p:spPr>
          <a:xfrm>
            <a:off x="9140778" y="4669582"/>
            <a:ext cx="1337094" cy="457200"/>
          </a:xfrm>
          <a:prstGeom prst="rect">
            <a:avLst/>
          </a:prstGeom>
          <a:solidFill>
            <a:srgbClr val="A5A5A5"/>
          </a:solidFill>
          <a:ln w="28575" cap="flat" cmpd="thickThin" algn="ctr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337095"/>
                      <a:gd name="connsiteY0" fmla="*/ 0 h 457200"/>
                      <a:gd name="connsiteX1" fmla="*/ 695289 w 1337095"/>
                      <a:gd name="connsiteY1" fmla="*/ 0 h 457200"/>
                      <a:gd name="connsiteX2" fmla="*/ 1337095 w 1337095"/>
                      <a:gd name="connsiteY2" fmla="*/ 0 h 457200"/>
                      <a:gd name="connsiteX3" fmla="*/ 1337095 w 1337095"/>
                      <a:gd name="connsiteY3" fmla="*/ 457200 h 457200"/>
                      <a:gd name="connsiteX4" fmla="*/ 681918 w 1337095"/>
                      <a:gd name="connsiteY4" fmla="*/ 457200 h 457200"/>
                      <a:gd name="connsiteX5" fmla="*/ 0 w 1337095"/>
                      <a:gd name="connsiteY5" fmla="*/ 457200 h 457200"/>
                      <a:gd name="connsiteX6" fmla="*/ 0 w 1337095"/>
                      <a:gd name="connsiteY6" fmla="*/ 0 h 45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37095" h="457200" fill="none" extrusionOk="0">
                        <a:moveTo>
                          <a:pt x="0" y="0"/>
                        </a:moveTo>
                        <a:cubicBezTo>
                          <a:pt x="330567" y="-8256"/>
                          <a:pt x="427511" y="-22367"/>
                          <a:pt x="695289" y="0"/>
                        </a:cubicBezTo>
                        <a:cubicBezTo>
                          <a:pt x="963067" y="22367"/>
                          <a:pt x="1198705" y="20642"/>
                          <a:pt x="1337095" y="0"/>
                        </a:cubicBezTo>
                        <a:cubicBezTo>
                          <a:pt x="1333384" y="97864"/>
                          <a:pt x="1342481" y="315005"/>
                          <a:pt x="1337095" y="457200"/>
                        </a:cubicBezTo>
                        <a:cubicBezTo>
                          <a:pt x="1120263" y="435203"/>
                          <a:pt x="992131" y="470841"/>
                          <a:pt x="681918" y="457200"/>
                        </a:cubicBezTo>
                        <a:cubicBezTo>
                          <a:pt x="371705" y="443559"/>
                          <a:pt x="215134" y="476965"/>
                          <a:pt x="0" y="457200"/>
                        </a:cubicBezTo>
                        <a:cubicBezTo>
                          <a:pt x="14505" y="230035"/>
                          <a:pt x="9219" y="92183"/>
                          <a:pt x="0" y="0"/>
                        </a:cubicBezTo>
                        <a:close/>
                      </a:path>
                      <a:path w="1337095" h="457200" stroke="0" extrusionOk="0">
                        <a:moveTo>
                          <a:pt x="0" y="0"/>
                        </a:moveTo>
                        <a:cubicBezTo>
                          <a:pt x="154254" y="-29096"/>
                          <a:pt x="443695" y="8287"/>
                          <a:pt x="655177" y="0"/>
                        </a:cubicBezTo>
                        <a:cubicBezTo>
                          <a:pt x="866659" y="-8287"/>
                          <a:pt x="1057325" y="-30796"/>
                          <a:pt x="1337095" y="0"/>
                        </a:cubicBezTo>
                        <a:cubicBezTo>
                          <a:pt x="1338134" y="227241"/>
                          <a:pt x="1330674" y="327571"/>
                          <a:pt x="1337095" y="457200"/>
                        </a:cubicBezTo>
                        <a:cubicBezTo>
                          <a:pt x="1060449" y="452359"/>
                          <a:pt x="852495" y="487804"/>
                          <a:pt x="668548" y="457200"/>
                        </a:cubicBezTo>
                        <a:cubicBezTo>
                          <a:pt x="484601" y="426596"/>
                          <a:pt x="231661" y="432874"/>
                          <a:pt x="0" y="457200"/>
                        </a:cubicBezTo>
                        <a:cubicBezTo>
                          <a:pt x="13499" y="303125"/>
                          <a:pt x="-6429" y="14793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kern="0" dirty="0">
                <a:solidFill>
                  <a:prstClr val="white"/>
                </a:solidFill>
                <a:latin typeface="Calibri" panose="020F0502020204030204"/>
              </a:rPr>
              <a:t>ОФД</a:t>
            </a:r>
          </a:p>
        </p:txBody>
      </p: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E26DACAF-219C-E260-01C7-4ADBE8FC3C26}"/>
              </a:ext>
            </a:extLst>
          </p:cNvPr>
          <p:cNvCxnSpPr>
            <a:stCxn id="16" idx="2"/>
            <a:endCxn id="54" idx="0"/>
          </p:cNvCxnSpPr>
          <p:nvPr/>
        </p:nvCxnSpPr>
        <p:spPr>
          <a:xfrm>
            <a:off x="8965050" y="3061585"/>
            <a:ext cx="0" cy="907753"/>
          </a:xfrm>
          <a:prstGeom prst="straightConnector1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0" name="Прямая со стрелкой 76">
            <a:extLst>
              <a:ext uri="{FF2B5EF4-FFF2-40B4-BE49-F238E27FC236}">
                <a16:creationId xmlns:a16="http://schemas.microsoft.com/office/drawing/2014/main" id="{289B83E8-3FD8-8158-C04A-4E90A2820FB5}"/>
              </a:ext>
            </a:extLst>
          </p:cNvPr>
          <p:cNvCxnSpPr>
            <a:stCxn id="54" idx="2"/>
            <a:endCxn id="18" idx="1"/>
          </p:cNvCxnSpPr>
          <p:nvPr/>
        </p:nvCxnSpPr>
        <p:spPr>
          <a:xfrm rot="16200000" flipH="1">
            <a:off x="8817092" y="4574496"/>
            <a:ext cx="471644" cy="175728"/>
          </a:xfrm>
          <a:prstGeom prst="bentConnector2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1" name="Прямая со стрелкой 41">
            <a:extLst>
              <a:ext uri="{FF2B5EF4-FFF2-40B4-BE49-F238E27FC236}">
                <a16:creationId xmlns:a16="http://schemas.microsoft.com/office/drawing/2014/main" id="{25B9D23C-0C7D-4018-1E28-A30DB863B09C}"/>
              </a:ext>
            </a:extLst>
          </p:cNvPr>
          <p:cNvCxnSpPr>
            <a:stCxn id="59" idx="3"/>
            <a:endCxn id="3" idx="0"/>
          </p:cNvCxnSpPr>
          <p:nvPr/>
        </p:nvCxnSpPr>
        <p:spPr>
          <a:xfrm>
            <a:off x="9633597" y="2147185"/>
            <a:ext cx="999224" cy="457200"/>
          </a:xfrm>
          <a:prstGeom prst="bentConnector2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7ADE764A-62DA-A530-7774-0782A5B35B6B}"/>
              </a:ext>
            </a:extLst>
          </p:cNvPr>
          <p:cNvSpPr/>
          <p:nvPr/>
        </p:nvSpPr>
        <p:spPr>
          <a:xfrm>
            <a:off x="9964274" y="3283099"/>
            <a:ext cx="1337094" cy="457200"/>
          </a:xfrm>
          <a:prstGeom prst="rect">
            <a:avLst/>
          </a:prstGeom>
          <a:solidFill>
            <a:srgbClr val="A5A5A5"/>
          </a:solidFill>
          <a:ln w="28575" cap="flat" cmpd="thickThin" algn="ctr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337095"/>
                      <a:gd name="connsiteY0" fmla="*/ 0 h 457200"/>
                      <a:gd name="connsiteX1" fmla="*/ 695289 w 1337095"/>
                      <a:gd name="connsiteY1" fmla="*/ 0 h 457200"/>
                      <a:gd name="connsiteX2" fmla="*/ 1337095 w 1337095"/>
                      <a:gd name="connsiteY2" fmla="*/ 0 h 457200"/>
                      <a:gd name="connsiteX3" fmla="*/ 1337095 w 1337095"/>
                      <a:gd name="connsiteY3" fmla="*/ 457200 h 457200"/>
                      <a:gd name="connsiteX4" fmla="*/ 681918 w 1337095"/>
                      <a:gd name="connsiteY4" fmla="*/ 457200 h 457200"/>
                      <a:gd name="connsiteX5" fmla="*/ 0 w 1337095"/>
                      <a:gd name="connsiteY5" fmla="*/ 457200 h 457200"/>
                      <a:gd name="connsiteX6" fmla="*/ 0 w 1337095"/>
                      <a:gd name="connsiteY6" fmla="*/ 0 h 45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37095" h="457200" fill="none" extrusionOk="0">
                        <a:moveTo>
                          <a:pt x="0" y="0"/>
                        </a:moveTo>
                        <a:cubicBezTo>
                          <a:pt x="330567" y="-8256"/>
                          <a:pt x="427511" y="-22367"/>
                          <a:pt x="695289" y="0"/>
                        </a:cubicBezTo>
                        <a:cubicBezTo>
                          <a:pt x="963067" y="22367"/>
                          <a:pt x="1198705" y="20642"/>
                          <a:pt x="1337095" y="0"/>
                        </a:cubicBezTo>
                        <a:cubicBezTo>
                          <a:pt x="1333384" y="97864"/>
                          <a:pt x="1342481" y="315005"/>
                          <a:pt x="1337095" y="457200"/>
                        </a:cubicBezTo>
                        <a:cubicBezTo>
                          <a:pt x="1120263" y="435203"/>
                          <a:pt x="992131" y="470841"/>
                          <a:pt x="681918" y="457200"/>
                        </a:cubicBezTo>
                        <a:cubicBezTo>
                          <a:pt x="371705" y="443559"/>
                          <a:pt x="215134" y="476965"/>
                          <a:pt x="0" y="457200"/>
                        </a:cubicBezTo>
                        <a:cubicBezTo>
                          <a:pt x="14505" y="230035"/>
                          <a:pt x="9219" y="92183"/>
                          <a:pt x="0" y="0"/>
                        </a:cubicBezTo>
                        <a:close/>
                      </a:path>
                      <a:path w="1337095" h="457200" stroke="0" extrusionOk="0">
                        <a:moveTo>
                          <a:pt x="0" y="0"/>
                        </a:moveTo>
                        <a:cubicBezTo>
                          <a:pt x="154254" y="-29096"/>
                          <a:pt x="443695" y="8287"/>
                          <a:pt x="655177" y="0"/>
                        </a:cubicBezTo>
                        <a:cubicBezTo>
                          <a:pt x="866659" y="-8287"/>
                          <a:pt x="1057325" y="-30796"/>
                          <a:pt x="1337095" y="0"/>
                        </a:cubicBezTo>
                        <a:cubicBezTo>
                          <a:pt x="1338134" y="227241"/>
                          <a:pt x="1330674" y="327571"/>
                          <a:pt x="1337095" y="457200"/>
                        </a:cubicBezTo>
                        <a:cubicBezTo>
                          <a:pt x="1060449" y="452359"/>
                          <a:pt x="852495" y="487804"/>
                          <a:pt x="668548" y="457200"/>
                        </a:cubicBezTo>
                        <a:cubicBezTo>
                          <a:pt x="484601" y="426596"/>
                          <a:pt x="231661" y="432874"/>
                          <a:pt x="0" y="457200"/>
                        </a:cubicBezTo>
                        <a:cubicBezTo>
                          <a:pt x="13499" y="303125"/>
                          <a:pt x="-6429" y="14793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kern="0" dirty="0">
                <a:solidFill>
                  <a:prstClr val="white"/>
                </a:solidFill>
                <a:latin typeface="Calibri" panose="020F0502020204030204"/>
              </a:rPr>
              <a:t>Платежное поручение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3AAB391B-9574-8C11-FF68-08DA1FABEF67}"/>
              </a:ext>
            </a:extLst>
          </p:cNvPr>
          <p:cNvSpPr/>
          <p:nvPr/>
        </p:nvSpPr>
        <p:spPr>
          <a:xfrm>
            <a:off x="9964274" y="3968185"/>
            <a:ext cx="1337094" cy="457200"/>
          </a:xfrm>
          <a:prstGeom prst="rect">
            <a:avLst/>
          </a:prstGeom>
          <a:solidFill>
            <a:srgbClr val="A5A5A5"/>
          </a:solidFill>
          <a:ln w="28575" cap="flat" cmpd="thickThin" algn="ctr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337095"/>
                      <a:gd name="connsiteY0" fmla="*/ 0 h 457200"/>
                      <a:gd name="connsiteX1" fmla="*/ 695289 w 1337095"/>
                      <a:gd name="connsiteY1" fmla="*/ 0 h 457200"/>
                      <a:gd name="connsiteX2" fmla="*/ 1337095 w 1337095"/>
                      <a:gd name="connsiteY2" fmla="*/ 0 h 457200"/>
                      <a:gd name="connsiteX3" fmla="*/ 1337095 w 1337095"/>
                      <a:gd name="connsiteY3" fmla="*/ 457200 h 457200"/>
                      <a:gd name="connsiteX4" fmla="*/ 681918 w 1337095"/>
                      <a:gd name="connsiteY4" fmla="*/ 457200 h 457200"/>
                      <a:gd name="connsiteX5" fmla="*/ 0 w 1337095"/>
                      <a:gd name="connsiteY5" fmla="*/ 457200 h 457200"/>
                      <a:gd name="connsiteX6" fmla="*/ 0 w 1337095"/>
                      <a:gd name="connsiteY6" fmla="*/ 0 h 45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37095" h="457200" fill="none" extrusionOk="0">
                        <a:moveTo>
                          <a:pt x="0" y="0"/>
                        </a:moveTo>
                        <a:cubicBezTo>
                          <a:pt x="330567" y="-8256"/>
                          <a:pt x="427511" y="-22367"/>
                          <a:pt x="695289" y="0"/>
                        </a:cubicBezTo>
                        <a:cubicBezTo>
                          <a:pt x="963067" y="22367"/>
                          <a:pt x="1198705" y="20642"/>
                          <a:pt x="1337095" y="0"/>
                        </a:cubicBezTo>
                        <a:cubicBezTo>
                          <a:pt x="1333384" y="97864"/>
                          <a:pt x="1342481" y="315005"/>
                          <a:pt x="1337095" y="457200"/>
                        </a:cubicBezTo>
                        <a:cubicBezTo>
                          <a:pt x="1120263" y="435203"/>
                          <a:pt x="992131" y="470841"/>
                          <a:pt x="681918" y="457200"/>
                        </a:cubicBezTo>
                        <a:cubicBezTo>
                          <a:pt x="371705" y="443559"/>
                          <a:pt x="215134" y="476965"/>
                          <a:pt x="0" y="457200"/>
                        </a:cubicBezTo>
                        <a:cubicBezTo>
                          <a:pt x="14505" y="230035"/>
                          <a:pt x="9219" y="92183"/>
                          <a:pt x="0" y="0"/>
                        </a:cubicBezTo>
                        <a:close/>
                      </a:path>
                      <a:path w="1337095" h="457200" stroke="0" extrusionOk="0">
                        <a:moveTo>
                          <a:pt x="0" y="0"/>
                        </a:moveTo>
                        <a:cubicBezTo>
                          <a:pt x="154254" y="-29096"/>
                          <a:pt x="443695" y="8287"/>
                          <a:pt x="655177" y="0"/>
                        </a:cubicBezTo>
                        <a:cubicBezTo>
                          <a:pt x="866659" y="-8287"/>
                          <a:pt x="1057325" y="-30796"/>
                          <a:pt x="1337095" y="0"/>
                        </a:cubicBezTo>
                        <a:cubicBezTo>
                          <a:pt x="1338134" y="227241"/>
                          <a:pt x="1330674" y="327571"/>
                          <a:pt x="1337095" y="457200"/>
                        </a:cubicBezTo>
                        <a:cubicBezTo>
                          <a:pt x="1060449" y="452359"/>
                          <a:pt x="852495" y="487804"/>
                          <a:pt x="668548" y="457200"/>
                        </a:cubicBezTo>
                        <a:cubicBezTo>
                          <a:pt x="484601" y="426596"/>
                          <a:pt x="231661" y="432874"/>
                          <a:pt x="0" y="457200"/>
                        </a:cubicBezTo>
                        <a:cubicBezTo>
                          <a:pt x="13499" y="303125"/>
                          <a:pt x="-6429" y="14793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kern="0" dirty="0">
                <a:solidFill>
                  <a:prstClr val="white"/>
                </a:solidFill>
                <a:latin typeface="Calibri" panose="020F0502020204030204"/>
              </a:rPr>
              <a:t>Списание с РС</a:t>
            </a:r>
          </a:p>
        </p:txBody>
      </p: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8758BA5E-5616-B0F4-0191-AC147AA1DA1D}"/>
              </a:ext>
            </a:extLst>
          </p:cNvPr>
          <p:cNvCxnSpPr>
            <a:stCxn id="3" idx="2"/>
            <a:endCxn id="22" idx="0"/>
          </p:cNvCxnSpPr>
          <p:nvPr/>
        </p:nvCxnSpPr>
        <p:spPr>
          <a:xfrm>
            <a:off x="10632821" y="3061585"/>
            <a:ext cx="0" cy="221514"/>
          </a:xfrm>
          <a:prstGeom prst="straightConnector1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5" name="Прямая со стрелкой 89">
            <a:extLst>
              <a:ext uri="{FF2B5EF4-FFF2-40B4-BE49-F238E27FC236}">
                <a16:creationId xmlns:a16="http://schemas.microsoft.com/office/drawing/2014/main" id="{14D81F9A-C6A2-A2F1-A465-A59460B680A0}"/>
              </a:ext>
            </a:extLst>
          </p:cNvPr>
          <p:cNvCxnSpPr>
            <a:stCxn id="23" idx="2"/>
            <a:endCxn id="18" idx="3"/>
          </p:cNvCxnSpPr>
          <p:nvPr/>
        </p:nvCxnSpPr>
        <p:spPr>
          <a:xfrm rot="5400000">
            <a:off x="10318949" y="4584309"/>
            <a:ext cx="472797" cy="154949"/>
          </a:xfrm>
          <a:prstGeom prst="bentConnector2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74CE0EBF-49C5-6D74-43DA-C9F3BBE7BEFC}"/>
              </a:ext>
            </a:extLst>
          </p:cNvPr>
          <p:cNvSpPr/>
          <p:nvPr/>
        </p:nvSpPr>
        <p:spPr>
          <a:xfrm>
            <a:off x="165627" y="2601980"/>
            <a:ext cx="1337094" cy="457200"/>
          </a:xfrm>
          <a:prstGeom prst="rect">
            <a:avLst/>
          </a:prstGeom>
          <a:solidFill>
            <a:srgbClr val="A5A5A5"/>
          </a:solidFill>
          <a:ln w="28575" cap="flat" cmpd="sng" algn="ctr">
            <a:solidFill>
              <a:srgbClr val="FFBA3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Заявка на обеспечение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3BE1E3A5-FA2E-E347-7C4C-A102291BDA83}"/>
              </a:ext>
            </a:extLst>
          </p:cNvPr>
          <p:cNvSpPr/>
          <p:nvPr/>
        </p:nvSpPr>
        <p:spPr>
          <a:xfrm>
            <a:off x="6601412" y="3968185"/>
            <a:ext cx="1337094" cy="457200"/>
          </a:xfrm>
          <a:prstGeom prst="rect">
            <a:avLst/>
          </a:prstGeom>
          <a:solidFill>
            <a:srgbClr val="A5A5A5"/>
          </a:solidFill>
          <a:ln w="28575" cap="flat" cmpd="thickThin" algn="ctr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337095"/>
                      <a:gd name="connsiteY0" fmla="*/ 0 h 457200"/>
                      <a:gd name="connsiteX1" fmla="*/ 695289 w 1337095"/>
                      <a:gd name="connsiteY1" fmla="*/ 0 h 457200"/>
                      <a:gd name="connsiteX2" fmla="*/ 1337095 w 1337095"/>
                      <a:gd name="connsiteY2" fmla="*/ 0 h 457200"/>
                      <a:gd name="connsiteX3" fmla="*/ 1337095 w 1337095"/>
                      <a:gd name="connsiteY3" fmla="*/ 457200 h 457200"/>
                      <a:gd name="connsiteX4" fmla="*/ 681918 w 1337095"/>
                      <a:gd name="connsiteY4" fmla="*/ 457200 h 457200"/>
                      <a:gd name="connsiteX5" fmla="*/ 0 w 1337095"/>
                      <a:gd name="connsiteY5" fmla="*/ 457200 h 457200"/>
                      <a:gd name="connsiteX6" fmla="*/ 0 w 1337095"/>
                      <a:gd name="connsiteY6" fmla="*/ 0 h 45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37095" h="457200" fill="none" extrusionOk="0">
                        <a:moveTo>
                          <a:pt x="0" y="0"/>
                        </a:moveTo>
                        <a:cubicBezTo>
                          <a:pt x="330567" y="-8256"/>
                          <a:pt x="427511" y="-22367"/>
                          <a:pt x="695289" y="0"/>
                        </a:cubicBezTo>
                        <a:cubicBezTo>
                          <a:pt x="963067" y="22367"/>
                          <a:pt x="1198705" y="20642"/>
                          <a:pt x="1337095" y="0"/>
                        </a:cubicBezTo>
                        <a:cubicBezTo>
                          <a:pt x="1333384" y="97864"/>
                          <a:pt x="1342481" y="315005"/>
                          <a:pt x="1337095" y="457200"/>
                        </a:cubicBezTo>
                        <a:cubicBezTo>
                          <a:pt x="1120263" y="435203"/>
                          <a:pt x="992131" y="470841"/>
                          <a:pt x="681918" y="457200"/>
                        </a:cubicBezTo>
                        <a:cubicBezTo>
                          <a:pt x="371705" y="443559"/>
                          <a:pt x="215134" y="476965"/>
                          <a:pt x="0" y="457200"/>
                        </a:cubicBezTo>
                        <a:cubicBezTo>
                          <a:pt x="14505" y="230035"/>
                          <a:pt x="9219" y="92183"/>
                          <a:pt x="0" y="0"/>
                        </a:cubicBezTo>
                        <a:close/>
                      </a:path>
                      <a:path w="1337095" h="457200" stroke="0" extrusionOk="0">
                        <a:moveTo>
                          <a:pt x="0" y="0"/>
                        </a:moveTo>
                        <a:cubicBezTo>
                          <a:pt x="154254" y="-29096"/>
                          <a:pt x="443695" y="8287"/>
                          <a:pt x="655177" y="0"/>
                        </a:cubicBezTo>
                        <a:cubicBezTo>
                          <a:pt x="866659" y="-8287"/>
                          <a:pt x="1057325" y="-30796"/>
                          <a:pt x="1337095" y="0"/>
                        </a:cubicBezTo>
                        <a:cubicBezTo>
                          <a:pt x="1338134" y="227241"/>
                          <a:pt x="1330674" y="327571"/>
                          <a:pt x="1337095" y="457200"/>
                        </a:cubicBezTo>
                        <a:cubicBezTo>
                          <a:pt x="1060449" y="452359"/>
                          <a:pt x="852495" y="487804"/>
                          <a:pt x="668548" y="457200"/>
                        </a:cubicBezTo>
                        <a:cubicBezTo>
                          <a:pt x="484601" y="426596"/>
                          <a:pt x="231661" y="432874"/>
                          <a:pt x="0" y="457200"/>
                        </a:cubicBezTo>
                        <a:cubicBezTo>
                          <a:pt x="13499" y="303125"/>
                          <a:pt x="-6429" y="14793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kern="0" dirty="0">
                <a:solidFill>
                  <a:prstClr val="white"/>
                </a:solidFill>
                <a:latin typeface="Calibri" panose="020F0502020204030204"/>
              </a:rPr>
              <a:t>Обеспечение</a:t>
            </a:r>
          </a:p>
        </p:txBody>
      </p: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EDBC6CCC-BAC6-39CE-8EC3-E912477E8010}"/>
              </a:ext>
            </a:extLst>
          </p:cNvPr>
          <p:cNvCxnSpPr/>
          <p:nvPr/>
        </p:nvCxnSpPr>
        <p:spPr>
          <a:xfrm flipH="1">
            <a:off x="7938506" y="4205268"/>
            <a:ext cx="357997" cy="0"/>
          </a:xfrm>
          <a:prstGeom prst="straightConnector1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1" name="Прямая со стрелкой 41">
            <a:extLst>
              <a:ext uri="{FF2B5EF4-FFF2-40B4-BE49-F238E27FC236}">
                <a16:creationId xmlns:a16="http://schemas.microsoft.com/office/drawing/2014/main" id="{55EF665F-57A5-DF22-8EFF-07B93C75677D}"/>
              </a:ext>
            </a:extLst>
          </p:cNvPr>
          <p:cNvCxnSpPr>
            <a:stCxn id="28" idx="1"/>
            <a:endCxn id="26" idx="2"/>
          </p:cNvCxnSpPr>
          <p:nvPr/>
        </p:nvCxnSpPr>
        <p:spPr>
          <a:xfrm rot="10800000">
            <a:off x="834174" y="3059181"/>
            <a:ext cx="5767238" cy="1137605"/>
          </a:xfrm>
          <a:prstGeom prst="bentConnector2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F3EF339D-43AF-00AE-9FDF-EADA85C0B6E2}"/>
              </a:ext>
            </a:extLst>
          </p:cNvPr>
          <p:cNvSpPr/>
          <p:nvPr/>
        </p:nvSpPr>
        <p:spPr>
          <a:xfrm>
            <a:off x="3526096" y="1916180"/>
            <a:ext cx="1337094" cy="457200"/>
          </a:xfrm>
          <a:prstGeom prst="rect">
            <a:avLst/>
          </a:prstGeom>
          <a:solidFill>
            <a:srgbClr val="A5A5A5"/>
          </a:solidFill>
          <a:ln w="28575" cap="flat" cmpd="thickThin" algn="ctr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337095"/>
                      <a:gd name="connsiteY0" fmla="*/ 0 h 457200"/>
                      <a:gd name="connsiteX1" fmla="*/ 695289 w 1337095"/>
                      <a:gd name="connsiteY1" fmla="*/ 0 h 457200"/>
                      <a:gd name="connsiteX2" fmla="*/ 1337095 w 1337095"/>
                      <a:gd name="connsiteY2" fmla="*/ 0 h 457200"/>
                      <a:gd name="connsiteX3" fmla="*/ 1337095 w 1337095"/>
                      <a:gd name="connsiteY3" fmla="*/ 457200 h 457200"/>
                      <a:gd name="connsiteX4" fmla="*/ 681918 w 1337095"/>
                      <a:gd name="connsiteY4" fmla="*/ 457200 h 457200"/>
                      <a:gd name="connsiteX5" fmla="*/ 0 w 1337095"/>
                      <a:gd name="connsiteY5" fmla="*/ 457200 h 457200"/>
                      <a:gd name="connsiteX6" fmla="*/ 0 w 1337095"/>
                      <a:gd name="connsiteY6" fmla="*/ 0 h 45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37095" h="457200" fill="none" extrusionOk="0">
                        <a:moveTo>
                          <a:pt x="0" y="0"/>
                        </a:moveTo>
                        <a:cubicBezTo>
                          <a:pt x="330567" y="-8256"/>
                          <a:pt x="427511" y="-22367"/>
                          <a:pt x="695289" y="0"/>
                        </a:cubicBezTo>
                        <a:cubicBezTo>
                          <a:pt x="963067" y="22367"/>
                          <a:pt x="1198705" y="20642"/>
                          <a:pt x="1337095" y="0"/>
                        </a:cubicBezTo>
                        <a:cubicBezTo>
                          <a:pt x="1333384" y="97864"/>
                          <a:pt x="1342481" y="315005"/>
                          <a:pt x="1337095" y="457200"/>
                        </a:cubicBezTo>
                        <a:cubicBezTo>
                          <a:pt x="1120263" y="435203"/>
                          <a:pt x="992131" y="470841"/>
                          <a:pt x="681918" y="457200"/>
                        </a:cubicBezTo>
                        <a:cubicBezTo>
                          <a:pt x="371705" y="443559"/>
                          <a:pt x="215134" y="476965"/>
                          <a:pt x="0" y="457200"/>
                        </a:cubicBezTo>
                        <a:cubicBezTo>
                          <a:pt x="14505" y="230035"/>
                          <a:pt x="9219" y="92183"/>
                          <a:pt x="0" y="0"/>
                        </a:cubicBezTo>
                        <a:close/>
                      </a:path>
                      <a:path w="1337095" h="457200" stroke="0" extrusionOk="0">
                        <a:moveTo>
                          <a:pt x="0" y="0"/>
                        </a:moveTo>
                        <a:cubicBezTo>
                          <a:pt x="154254" y="-29096"/>
                          <a:pt x="443695" y="8287"/>
                          <a:pt x="655177" y="0"/>
                        </a:cubicBezTo>
                        <a:cubicBezTo>
                          <a:pt x="866659" y="-8287"/>
                          <a:pt x="1057325" y="-30796"/>
                          <a:pt x="1337095" y="0"/>
                        </a:cubicBezTo>
                        <a:cubicBezTo>
                          <a:pt x="1338134" y="227241"/>
                          <a:pt x="1330674" y="327571"/>
                          <a:pt x="1337095" y="457200"/>
                        </a:cubicBezTo>
                        <a:cubicBezTo>
                          <a:pt x="1060449" y="452359"/>
                          <a:pt x="852495" y="487804"/>
                          <a:pt x="668548" y="457200"/>
                        </a:cubicBezTo>
                        <a:cubicBezTo>
                          <a:pt x="484601" y="426596"/>
                          <a:pt x="231661" y="432874"/>
                          <a:pt x="0" y="457200"/>
                        </a:cubicBezTo>
                        <a:cubicBezTo>
                          <a:pt x="13499" y="303125"/>
                          <a:pt x="-6429" y="14793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kern="0" dirty="0">
                <a:solidFill>
                  <a:prstClr val="white"/>
                </a:solidFill>
                <a:latin typeface="Calibri" panose="020F0502020204030204"/>
              </a:rPr>
              <a:t>План закупок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39F6E2C5-BA4C-5825-3D03-9A5DFD58DAFE}"/>
              </a:ext>
            </a:extLst>
          </p:cNvPr>
          <p:cNvSpPr/>
          <p:nvPr/>
        </p:nvSpPr>
        <p:spPr>
          <a:xfrm>
            <a:off x="5130609" y="1916180"/>
            <a:ext cx="1337094" cy="457200"/>
          </a:xfrm>
          <a:prstGeom prst="rect">
            <a:avLst/>
          </a:prstGeom>
          <a:solidFill>
            <a:srgbClr val="A5A5A5"/>
          </a:solidFill>
          <a:ln w="28575" cap="flat" cmpd="thickThin" algn="ctr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337095"/>
                      <a:gd name="connsiteY0" fmla="*/ 0 h 457200"/>
                      <a:gd name="connsiteX1" fmla="*/ 695289 w 1337095"/>
                      <a:gd name="connsiteY1" fmla="*/ 0 h 457200"/>
                      <a:gd name="connsiteX2" fmla="*/ 1337095 w 1337095"/>
                      <a:gd name="connsiteY2" fmla="*/ 0 h 457200"/>
                      <a:gd name="connsiteX3" fmla="*/ 1337095 w 1337095"/>
                      <a:gd name="connsiteY3" fmla="*/ 457200 h 457200"/>
                      <a:gd name="connsiteX4" fmla="*/ 681918 w 1337095"/>
                      <a:gd name="connsiteY4" fmla="*/ 457200 h 457200"/>
                      <a:gd name="connsiteX5" fmla="*/ 0 w 1337095"/>
                      <a:gd name="connsiteY5" fmla="*/ 457200 h 457200"/>
                      <a:gd name="connsiteX6" fmla="*/ 0 w 1337095"/>
                      <a:gd name="connsiteY6" fmla="*/ 0 h 45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37095" h="457200" fill="none" extrusionOk="0">
                        <a:moveTo>
                          <a:pt x="0" y="0"/>
                        </a:moveTo>
                        <a:cubicBezTo>
                          <a:pt x="330567" y="-8256"/>
                          <a:pt x="427511" y="-22367"/>
                          <a:pt x="695289" y="0"/>
                        </a:cubicBezTo>
                        <a:cubicBezTo>
                          <a:pt x="963067" y="22367"/>
                          <a:pt x="1198705" y="20642"/>
                          <a:pt x="1337095" y="0"/>
                        </a:cubicBezTo>
                        <a:cubicBezTo>
                          <a:pt x="1333384" y="97864"/>
                          <a:pt x="1342481" y="315005"/>
                          <a:pt x="1337095" y="457200"/>
                        </a:cubicBezTo>
                        <a:cubicBezTo>
                          <a:pt x="1120263" y="435203"/>
                          <a:pt x="992131" y="470841"/>
                          <a:pt x="681918" y="457200"/>
                        </a:cubicBezTo>
                        <a:cubicBezTo>
                          <a:pt x="371705" y="443559"/>
                          <a:pt x="215134" y="476965"/>
                          <a:pt x="0" y="457200"/>
                        </a:cubicBezTo>
                        <a:cubicBezTo>
                          <a:pt x="14505" y="230035"/>
                          <a:pt x="9219" y="92183"/>
                          <a:pt x="0" y="0"/>
                        </a:cubicBezTo>
                        <a:close/>
                      </a:path>
                      <a:path w="1337095" h="457200" stroke="0" extrusionOk="0">
                        <a:moveTo>
                          <a:pt x="0" y="0"/>
                        </a:moveTo>
                        <a:cubicBezTo>
                          <a:pt x="154254" y="-29096"/>
                          <a:pt x="443695" y="8287"/>
                          <a:pt x="655177" y="0"/>
                        </a:cubicBezTo>
                        <a:cubicBezTo>
                          <a:pt x="866659" y="-8287"/>
                          <a:pt x="1057325" y="-30796"/>
                          <a:pt x="1337095" y="0"/>
                        </a:cubicBezTo>
                        <a:cubicBezTo>
                          <a:pt x="1338134" y="227241"/>
                          <a:pt x="1330674" y="327571"/>
                          <a:pt x="1337095" y="457200"/>
                        </a:cubicBezTo>
                        <a:cubicBezTo>
                          <a:pt x="1060449" y="452359"/>
                          <a:pt x="852495" y="487804"/>
                          <a:pt x="668548" y="457200"/>
                        </a:cubicBezTo>
                        <a:cubicBezTo>
                          <a:pt x="484601" y="426596"/>
                          <a:pt x="231661" y="432874"/>
                          <a:pt x="0" y="457200"/>
                        </a:cubicBezTo>
                        <a:cubicBezTo>
                          <a:pt x="13499" y="303125"/>
                          <a:pt x="-6429" y="14793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kern="0" dirty="0">
                <a:solidFill>
                  <a:prstClr val="white"/>
                </a:solidFill>
                <a:latin typeface="Calibri" panose="020F0502020204030204"/>
              </a:rPr>
              <a:t>Закупочная процедура</a:t>
            </a:r>
          </a:p>
        </p:txBody>
      </p: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D57EA63F-0255-391C-6303-C2BEDFF179CD}"/>
              </a:ext>
            </a:extLst>
          </p:cNvPr>
          <p:cNvCxnSpPr>
            <a:stCxn id="9" idx="0"/>
            <a:endCxn id="33" idx="2"/>
          </p:cNvCxnSpPr>
          <p:nvPr/>
        </p:nvCxnSpPr>
        <p:spPr>
          <a:xfrm flipV="1">
            <a:off x="5799156" y="2373380"/>
            <a:ext cx="0" cy="228600"/>
          </a:xfrm>
          <a:prstGeom prst="straightConnector1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none"/>
          </a:ln>
          <a:effectLst/>
        </p:spPr>
      </p:cxn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57EE9109-0CC6-A962-651C-A91B4550630B}"/>
              </a:ext>
            </a:extLst>
          </p:cNvPr>
          <p:cNvCxnSpPr>
            <a:stCxn id="8" idx="0"/>
            <a:endCxn id="32" idx="2"/>
          </p:cNvCxnSpPr>
          <p:nvPr/>
        </p:nvCxnSpPr>
        <p:spPr>
          <a:xfrm flipV="1">
            <a:off x="4194643" y="2373380"/>
            <a:ext cx="0" cy="228600"/>
          </a:xfrm>
          <a:prstGeom prst="straightConnector1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none"/>
          </a:ln>
          <a:effectLst/>
        </p:spPr>
      </p:cxn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id="{5FAEE7EC-6B99-02EF-A779-A096074F8535}"/>
              </a:ext>
            </a:extLst>
          </p:cNvPr>
          <p:cNvCxnSpPr>
            <a:stCxn id="26" idx="3"/>
            <a:endCxn id="8" idx="1"/>
          </p:cNvCxnSpPr>
          <p:nvPr/>
        </p:nvCxnSpPr>
        <p:spPr>
          <a:xfrm>
            <a:off x="1502721" y="2830580"/>
            <a:ext cx="2023375" cy="0"/>
          </a:xfrm>
          <a:prstGeom prst="straightConnector1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C686CD8D-D1DC-3A20-A385-7A4453F430AD}"/>
              </a:ext>
            </a:extLst>
          </p:cNvPr>
          <p:cNvSpPr/>
          <p:nvPr/>
        </p:nvSpPr>
        <p:spPr>
          <a:xfrm>
            <a:off x="6818910" y="1260716"/>
            <a:ext cx="1337094" cy="457200"/>
          </a:xfrm>
          <a:prstGeom prst="rect">
            <a:avLst/>
          </a:prstGeom>
          <a:solidFill>
            <a:srgbClr val="A5A5A5"/>
          </a:solidFill>
          <a:ln w="28575" cap="flat" cmpd="thickThin" algn="ctr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337095"/>
                      <a:gd name="connsiteY0" fmla="*/ 0 h 457200"/>
                      <a:gd name="connsiteX1" fmla="*/ 695289 w 1337095"/>
                      <a:gd name="connsiteY1" fmla="*/ 0 h 457200"/>
                      <a:gd name="connsiteX2" fmla="*/ 1337095 w 1337095"/>
                      <a:gd name="connsiteY2" fmla="*/ 0 h 457200"/>
                      <a:gd name="connsiteX3" fmla="*/ 1337095 w 1337095"/>
                      <a:gd name="connsiteY3" fmla="*/ 457200 h 457200"/>
                      <a:gd name="connsiteX4" fmla="*/ 681918 w 1337095"/>
                      <a:gd name="connsiteY4" fmla="*/ 457200 h 457200"/>
                      <a:gd name="connsiteX5" fmla="*/ 0 w 1337095"/>
                      <a:gd name="connsiteY5" fmla="*/ 457200 h 457200"/>
                      <a:gd name="connsiteX6" fmla="*/ 0 w 1337095"/>
                      <a:gd name="connsiteY6" fmla="*/ 0 h 45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37095" h="457200" fill="none" extrusionOk="0">
                        <a:moveTo>
                          <a:pt x="0" y="0"/>
                        </a:moveTo>
                        <a:cubicBezTo>
                          <a:pt x="330567" y="-8256"/>
                          <a:pt x="427511" y="-22367"/>
                          <a:pt x="695289" y="0"/>
                        </a:cubicBezTo>
                        <a:cubicBezTo>
                          <a:pt x="963067" y="22367"/>
                          <a:pt x="1198705" y="20642"/>
                          <a:pt x="1337095" y="0"/>
                        </a:cubicBezTo>
                        <a:cubicBezTo>
                          <a:pt x="1333384" y="97864"/>
                          <a:pt x="1342481" y="315005"/>
                          <a:pt x="1337095" y="457200"/>
                        </a:cubicBezTo>
                        <a:cubicBezTo>
                          <a:pt x="1120263" y="435203"/>
                          <a:pt x="992131" y="470841"/>
                          <a:pt x="681918" y="457200"/>
                        </a:cubicBezTo>
                        <a:cubicBezTo>
                          <a:pt x="371705" y="443559"/>
                          <a:pt x="215134" y="476965"/>
                          <a:pt x="0" y="457200"/>
                        </a:cubicBezTo>
                        <a:cubicBezTo>
                          <a:pt x="14505" y="230035"/>
                          <a:pt x="9219" y="92183"/>
                          <a:pt x="0" y="0"/>
                        </a:cubicBezTo>
                        <a:close/>
                      </a:path>
                      <a:path w="1337095" h="457200" stroke="0" extrusionOk="0">
                        <a:moveTo>
                          <a:pt x="0" y="0"/>
                        </a:moveTo>
                        <a:cubicBezTo>
                          <a:pt x="154254" y="-29096"/>
                          <a:pt x="443695" y="8287"/>
                          <a:pt x="655177" y="0"/>
                        </a:cubicBezTo>
                        <a:cubicBezTo>
                          <a:pt x="866659" y="-8287"/>
                          <a:pt x="1057325" y="-30796"/>
                          <a:pt x="1337095" y="0"/>
                        </a:cubicBezTo>
                        <a:cubicBezTo>
                          <a:pt x="1338134" y="227241"/>
                          <a:pt x="1330674" y="327571"/>
                          <a:pt x="1337095" y="457200"/>
                        </a:cubicBezTo>
                        <a:cubicBezTo>
                          <a:pt x="1060449" y="452359"/>
                          <a:pt x="852495" y="487804"/>
                          <a:pt x="668548" y="457200"/>
                        </a:cubicBezTo>
                        <a:cubicBezTo>
                          <a:pt x="484601" y="426596"/>
                          <a:pt x="231661" y="432874"/>
                          <a:pt x="0" y="457200"/>
                        </a:cubicBezTo>
                        <a:cubicBezTo>
                          <a:pt x="13499" y="303125"/>
                          <a:pt x="-6429" y="14793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kern="0" dirty="0">
                <a:solidFill>
                  <a:prstClr val="white"/>
                </a:solidFill>
                <a:latin typeface="Calibri" panose="020F0502020204030204"/>
              </a:rPr>
              <a:t>Предложения участников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EFD08ED2-532F-1E92-E7A0-31E0EFBD4666}"/>
              </a:ext>
            </a:extLst>
          </p:cNvPr>
          <p:cNvSpPr/>
          <p:nvPr/>
        </p:nvSpPr>
        <p:spPr>
          <a:xfrm>
            <a:off x="9120929" y="1240622"/>
            <a:ext cx="1337094" cy="457200"/>
          </a:xfrm>
          <a:prstGeom prst="rect">
            <a:avLst/>
          </a:prstGeom>
          <a:solidFill>
            <a:srgbClr val="A5A5A5"/>
          </a:solidFill>
          <a:ln w="28575" cap="flat" cmpd="thickThin" algn="ctr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337095"/>
                      <a:gd name="connsiteY0" fmla="*/ 0 h 457200"/>
                      <a:gd name="connsiteX1" fmla="*/ 695289 w 1337095"/>
                      <a:gd name="connsiteY1" fmla="*/ 0 h 457200"/>
                      <a:gd name="connsiteX2" fmla="*/ 1337095 w 1337095"/>
                      <a:gd name="connsiteY2" fmla="*/ 0 h 457200"/>
                      <a:gd name="connsiteX3" fmla="*/ 1337095 w 1337095"/>
                      <a:gd name="connsiteY3" fmla="*/ 457200 h 457200"/>
                      <a:gd name="connsiteX4" fmla="*/ 681918 w 1337095"/>
                      <a:gd name="connsiteY4" fmla="*/ 457200 h 457200"/>
                      <a:gd name="connsiteX5" fmla="*/ 0 w 1337095"/>
                      <a:gd name="connsiteY5" fmla="*/ 457200 h 457200"/>
                      <a:gd name="connsiteX6" fmla="*/ 0 w 1337095"/>
                      <a:gd name="connsiteY6" fmla="*/ 0 h 45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37095" h="457200" fill="none" extrusionOk="0">
                        <a:moveTo>
                          <a:pt x="0" y="0"/>
                        </a:moveTo>
                        <a:cubicBezTo>
                          <a:pt x="330567" y="-8256"/>
                          <a:pt x="427511" y="-22367"/>
                          <a:pt x="695289" y="0"/>
                        </a:cubicBezTo>
                        <a:cubicBezTo>
                          <a:pt x="963067" y="22367"/>
                          <a:pt x="1198705" y="20642"/>
                          <a:pt x="1337095" y="0"/>
                        </a:cubicBezTo>
                        <a:cubicBezTo>
                          <a:pt x="1333384" y="97864"/>
                          <a:pt x="1342481" y="315005"/>
                          <a:pt x="1337095" y="457200"/>
                        </a:cubicBezTo>
                        <a:cubicBezTo>
                          <a:pt x="1120263" y="435203"/>
                          <a:pt x="992131" y="470841"/>
                          <a:pt x="681918" y="457200"/>
                        </a:cubicBezTo>
                        <a:cubicBezTo>
                          <a:pt x="371705" y="443559"/>
                          <a:pt x="215134" y="476965"/>
                          <a:pt x="0" y="457200"/>
                        </a:cubicBezTo>
                        <a:cubicBezTo>
                          <a:pt x="14505" y="230035"/>
                          <a:pt x="9219" y="92183"/>
                          <a:pt x="0" y="0"/>
                        </a:cubicBezTo>
                        <a:close/>
                      </a:path>
                      <a:path w="1337095" h="457200" stroke="0" extrusionOk="0">
                        <a:moveTo>
                          <a:pt x="0" y="0"/>
                        </a:moveTo>
                        <a:cubicBezTo>
                          <a:pt x="154254" y="-29096"/>
                          <a:pt x="443695" y="8287"/>
                          <a:pt x="655177" y="0"/>
                        </a:cubicBezTo>
                        <a:cubicBezTo>
                          <a:pt x="866659" y="-8287"/>
                          <a:pt x="1057325" y="-30796"/>
                          <a:pt x="1337095" y="0"/>
                        </a:cubicBezTo>
                        <a:cubicBezTo>
                          <a:pt x="1338134" y="227241"/>
                          <a:pt x="1330674" y="327571"/>
                          <a:pt x="1337095" y="457200"/>
                        </a:cubicBezTo>
                        <a:cubicBezTo>
                          <a:pt x="1060449" y="452359"/>
                          <a:pt x="852495" y="487804"/>
                          <a:pt x="668548" y="457200"/>
                        </a:cubicBezTo>
                        <a:cubicBezTo>
                          <a:pt x="484601" y="426596"/>
                          <a:pt x="231661" y="432874"/>
                          <a:pt x="0" y="457200"/>
                        </a:cubicBezTo>
                        <a:cubicBezTo>
                          <a:pt x="13499" y="303125"/>
                          <a:pt x="-6429" y="14793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kern="0" dirty="0">
                <a:solidFill>
                  <a:prstClr val="white"/>
                </a:solidFill>
                <a:latin typeface="Calibri" panose="020F0502020204030204"/>
              </a:rPr>
              <a:t>Подтверждение объема закупок</a:t>
            </a:r>
          </a:p>
        </p:txBody>
      </p:sp>
      <p:cxnSp>
        <p:nvCxnSpPr>
          <p:cNvPr id="42" name="Прямая со стрелкой 60">
            <a:extLst>
              <a:ext uri="{FF2B5EF4-FFF2-40B4-BE49-F238E27FC236}">
                <a16:creationId xmlns:a16="http://schemas.microsoft.com/office/drawing/2014/main" id="{74D1E494-2433-27B6-39B1-CFED8788427A}"/>
              </a:ext>
            </a:extLst>
          </p:cNvPr>
          <p:cNvCxnSpPr>
            <a:cxnSpLocks/>
            <a:stCxn id="59" idx="0"/>
            <a:endCxn id="40" idx="1"/>
          </p:cNvCxnSpPr>
          <p:nvPr/>
        </p:nvCxnSpPr>
        <p:spPr>
          <a:xfrm rot="5400000" flipH="1" flipV="1">
            <a:off x="8818308" y="1615965"/>
            <a:ext cx="449363" cy="155879"/>
          </a:xfrm>
          <a:prstGeom prst="bentConnector2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4" name="Прямая со стрелкой 43">
            <a:extLst>
              <a:ext uri="{FF2B5EF4-FFF2-40B4-BE49-F238E27FC236}">
                <a16:creationId xmlns:a16="http://schemas.microsoft.com/office/drawing/2014/main" id="{7DE19888-0009-FB2A-9747-0CB9F4D3F1BC}"/>
              </a:ext>
            </a:extLst>
          </p:cNvPr>
          <p:cNvCxnSpPr>
            <a:stCxn id="22" idx="2"/>
            <a:endCxn id="23" idx="0"/>
          </p:cNvCxnSpPr>
          <p:nvPr/>
        </p:nvCxnSpPr>
        <p:spPr>
          <a:xfrm>
            <a:off x="10632821" y="3740299"/>
            <a:ext cx="0" cy="227886"/>
          </a:xfrm>
          <a:prstGeom prst="straightConnector1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pic>
        <p:nvPicPr>
          <p:cNvPr id="45" name="Picture 2" descr="https://static.tildacdn.com/tild6265-3435-4630-b739-653534313534/noroot.png">
            <a:extLst>
              <a:ext uri="{FF2B5EF4-FFF2-40B4-BE49-F238E27FC236}">
                <a16:creationId xmlns:a16="http://schemas.microsoft.com/office/drawing/2014/main" id="{45C134F1-7F8D-85A8-CF59-EA296F19C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31600">
            <a:off x="7864244" y="4023338"/>
            <a:ext cx="689820" cy="72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51">
            <a:extLst>
              <a:ext uri="{FF2B5EF4-FFF2-40B4-BE49-F238E27FC236}">
                <a16:creationId xmlns:a16="http://schemas.microsoft.com/office/drawing/2014/main" id="{A7D0E0E4-0308-064A-F530-6A33E16B2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449" y="2507284"/>
            <a:ext cx="199386" cy="237976"/>
          </a:xfrm>
          <a:prstGeom prst="rect">
            <a:avLst/>
          </a:prstGeom>
          <a:noFill/>
          <a:ln w="9525">
            <a:solidFill>
              <a:srgbClr val="F6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0" name="Picture 51">
            <a:extLst>
              <a:ext uri="{FF2B5EF4-FFF2-40B4-BE49-F238E27FC236}">
                <a16:creationId xmlns:a16="http://schemas.microsoft.com/office/drawing/2014/main" id="{22A84149-6A52-763B-CCEA-E192DC39D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696" y="2508745"/>
            <a:ext cx="199386" cy="237976"/>
          </a:xfrm>
          <a:prstGeom prst="rect">
            <a:avLst/>
          </a:prstGeom>
          <a:noFill/>
          <a:ln w="9525">
            <a:solidFill>
              <a:srgbClr val="F6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" name="Picture 51">
            <a:extLst>
              <a:ext uri="{FF2B5EF4-FFF2-40B4-BE49-F238E27FC236}">
                <a16:creationId xmlns:a16="http://schemas.microsoft.com/office/drawing/2014/main" id="{836C0E2A-A781-E4C8-1FA8-2942A2BFA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770" y="2498554"/>
            <a:ext cx="199386" cy="237976"/>
          </a:xfrm>
          <a:prstGeom prst="rect">
            <a:avLst/>
          </a:prstGeom>
          <a:noFill/>
          <a:ln w="9525">
            <a:solidFill>
              <a:srgbClr val="F6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2" name="Picture 2" descr="https://static.tildacdn.com/tild6265-3435-4630-b739-653534313534/noroot.png">
            <a:extLst>
              <a:ext uri="{FF2B5EF4-FFF2-40B4-BE49-F238E27FC236}">
                <a16:creationId xmlns:a16="http://schemas.microsoft.com/office/drawing/2014/main" id="{BB7EB739-F92D-2C5B-62C1-AD2825504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8188" flipV="1">
            <a:off x="4209623" y="2707585"/>
            <a:ext cx="961954" cy="66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https://static.tildacdn.com/tild6265-3435-4630-b739-653534313534/noroot.png">
            <a:extLst>
              <a:ext uri="{FF2B5EF4-FFF2-40B4-BE49-F238E27FC236}">
                <a16:creationId xmlns:a16="http://schemas.microsoft.com/office/drawing/2014/main" id="{F094663B-1F1C-D6AA-A3CA-4CD0C86C5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48932">
            <a:off x="5858473" y="2070156"/>
            <a:ext cx="961954" cy="72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92B20F34-C0C8-A4FD-BEFC-5AD38B22C525}"/>
              </a:ext>
            </a:extLst>
          </p:cNvPr>
          <p:cNvSpPr/>
          <p:nvPr/>
        </p:nvSpPr>
        <p:spPr>
          <a:xfrm>
            <a:off x="8296503" y="3969338"/>
            <a:ext cx="1337094" cy="457200"/>
          </a:xfrm>
          <a:prstGeom prst="rect">
            <a:avLst/>
          </a:prstGeom>
          <a:solidFill>
            <a:srgbClr val="A5A5A5"/>
          </a:solidFill>
          <a:ln w="28575" cap="flat" cmpd="thickThin" algn="ctr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337095"/>
                      <a:gd name="connsiteY0" fmla="*/ 0 h 457200"/>
                      <a:gd name="connsiteX1" fmla="*/ 695289 w 1337095"/>
                      <a:gd name="connsiteY1" fmla="*/ 0 h 457200"/>
                      <a:gd name="connsiteX2" fmla="*/ 1337095 w 1337095"/>
                      <a:gd name="connsiteY2" fmla="*/ 0 h 457200"/>
                      <a:gd name="connsiteX3" fmla="*/ 1337095 w 1337095"/>
                      <a:gd name="connsiteY3" fmla="*/ 457200 h 457200"/>
                      <a:gd name="connsiteX4" fmla="*/ 681918 w 1337095"/>
                      <a:gd name="connsiteY4" fmla="*/ 457200 h 457200"/>
                      <a:gd name="connsiteX5" fmla="*/ 0 w 1337095"/>
                      <a:gd name="connsiteY5" fmla="*/ 457200 h 457200"/>
                      <a:gd name="connsiteX6" fmla="*/ 0 w 1337095"/>
                      <a:gd name="connsiteY6" fmla="*/ 0 h 45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37095" h="457200" fill="none" extrusionOk="0">
                        <a:moveTo>
                          <a:pt x="0" y="0"/>
                        </a:moveTo>
                        <a:cubicBezTo>
                          <a:pt x="330567" y="-8256"/>
                          <a:pt x="427511" y="-22367"/>
                          <a:pt x="695289" y="0"/>
                        </a:cubicBezTo>
                        <a:cubicBezTo>
                          <a:pt x="963067" y="22367"/>
                          <a:pt x="1198705" y="20642"/>
                          <a:pt x="1337095" y="0"/>
                        </a:cubicBezTo>
                        <a:cubicBezTo>
                          <a:pt x="1333384" y="97864"/>
                          <a:pt x="1342481" y="315005"/>
                          <a:pt x="1337095" y="457200"/>
                        </a:cubicBezTo>
                        <a:cubicBezTo>
                          <a:pt x="1120263" y="435203"/>
                          <a:pt x="992131" y="470841"/>
                          <a:pt x="681918" y="457200"/>
                        </a:cubicBezTo>
                        <a:cubicBezTo>
                          <a:pt x="371705" y="443559"/>
                          <a:pt x="215134" y="476965"/>
                          <a:pt x="0" y="457200"/>
                        </a:cubicBezTo>
                        <a:cubicBezTo>
                          <a:pt x="14505" y="230035"/>
                          <a:pt x="9219" y="92183"/>
                          <a:pt x="0" y="0"/>
                        </a:cubicBezTo>
                        <a:close/>
                      </a:path>
                      <a:path w="1337095" h="457200" stroke="0" extrusionOk="0">
                        <a:moveTo>
                          <a:pt x="0" y="0"/>
                        </a:moveTo>
                        <a:cubicBezTo>
                          <a:pt x="154254" y="-29096"/>
                          <a:pt x="443695" y="8287"/>
                          <a:pt x="655177" y="0"/>
                        </a:cubicBezTo>
                        <a:cubicBezTo>
                          <a:pt x="866659" y="-8287"/>
                          <a:pt x="1057325" y="-30796"/>
                          <a:pt x="1337095" y="0"/>
                        </a:cubicBezTo>
                        <a:cubicBezTo>
                          <a:pt x="1338134" y="227241"/>
                          <a:pt x="1330674" y="327571"/>
                          <a:pt x="1337095" y="457200"/>
                        </a:cubicBezTo>
                        <a:cubicBezTo>
                          <a:pt x="1060449" y="452359"/>
                          <a:pt x="852495" y="487804"/>
                          <a:pt x="668548" y="457200"/>
                        </a:cubicBezTo>
                        <a:cubicBezTo>
                          <a:pt x="484601" y="426596"/>
                          <a:pt x="231661" y="432874"/>
                          <a:pt x="0" y="457200"/>
                        </a:cubicBezTo>
                        <a:cubicBezTo>
                          <a:pt x="13499" y="303125"/>
                          <a:pt x="-6429" y="14793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kern="0" dirty="0">
                <a:solidFill>
                  <a:prstClr val="white"/>
                </a:solidFill>
                <a:latin typeface="Calibri" panose="020F0502020204030204"/>
              </a:rPr>
              <a:t>ПТУ</a:t>
            </a:r>
          </a:p>
        </p:txBody>
      </p:sp>
      <p:pic>
        <p:nvPicPr>
          <p:cNvPr id="55" name="Picture 2" descr="https://static.tildacdn.com/tild6265-3435-4630-b739-653534313534/noroot.png">
            <a:extLst>
              <a:ext uri="{FF2B5EF4-FFF2-40B4-BE49-F238E27FC236}">
                <a16:creationId xmlns:a16="http://schemas.microsoft.com/office/drawing/2014/main" id="{994560B7-638B-CFA3-7D9B-5F67854D7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91241">
            <a:off x="8886412" y="3229027"/>
            <a:ext cx="696463" cy="53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FCF310F1-5536-9186-AA32-0B8DC4F1FAB8}"/>
              </a:ext>
            </a:extLst>
          </p:cNvPr>
          <p:cNvGrpSpPr/>
          <p:nvPr/>
        </p:nvGrpSpPr>
        <p:grpSpPr>
          <a:xfrm>
            <a:off x="9262067" y="2529651"/>
            <a:ext cx="281066" cy="142875"/>
            <a:chOff x="2863053" y="5652891"/>
            <a:chExt cx="281066" cy="142875"/>
          </a:xfrm>
        </p:grpSpPr>
        <p:sp>
          <p:nvSpPr>
            <p:cNvPr id="57" name="Овал 56">
              <a:extLst>
                <a:ext uri="{FF2B5EF4-FFF2-40B4-BE49-F238E27FC236}">
                  <a16:creationId xmlns:a16="http://schemas.microsoft.com/office/drawing/2014/main" id="{5F7B4795-B066-B4DB-1696-64B4EB3C4FA0}"/>
                </a:ext>
              </a:extLst>
            </p:cNvPr>
            <p:cNvSpPr/>
            <p:nvPr/>
          </p:nvSpPr>
          <p:spPr bwMode="auto">
            <a:xfrm>
              <a:off x="2999656" y="5652891"/>
              <a:ext cx="144463" cy="142875"/>
            </a:xfrm>
            <a:prstGeom prst="ellipse">
              <a:avLst/>
            </a:prstGeom>
            <a:solidFill>
              <a:srgbClr val="00B0F0"/>
            </a:solidFill>
            <a:ln w="444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>
                <a:lnSpc>
                  <a:spcPct val="110000"/>
                </a:lnSpc>
                <a:spcBef>
                  <a:spcPct val="50000"/>
                </a:spcBef>
                <a:defRPr/>
              </a:pPr>
              <a:endParaRPr lang="ru-RU" sz="2000" b="0">
                <a:solidFill>
                  <a:srgbClr val="5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8" name="Овал 57">
              <a:extLst>
                <a:ext uri="{FF2B5EF4-FFF2-40B4-BE49-F238E27FC236}">
                  <a16:creationId xmlns:a16="http://schemas.microsoft.com/office/drawing/2014/main" id="{15336F07-0A20-9283-C287-71C628A68168}"/>
                </a:ext>
              </a:extLst>
            </p:cNvPr>
            <p:cNvSpPr/>
            <p:nvPr/>
          </p:nvSpPr>
          <p:spPr bwMode="auto">
            <a:xfrm>
              <a:off x="2863053" y="5652891"/>
              <a:ext cx="144463" cy="142875"/>
            </a:xfrm>
            <a:prstGeom prst="ellipse">
              <a:avLst/>
            </a:prstGeom>
            <a:solidFill>
              <a:srgbClr val="FF0000"/>
            </a:solidFill>
            <a:ln w="444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>
                <a:lnSpc>
                  <a:spcPct val="110000"/>
                </a:lnSpc>
                <a:spcBef>
                  <a:spcPct val="50000"/>
                </a:spcBef>
                <a:defRPr/>
              </a:pPr>
              <a:endParaRPr lang="ru-RU" sz="2000" b="0">
                <a:solidFill>
                  <a:srgbClr val="5F0000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71DDFF48-4704-3E0F-193F-66EFF9268412}"/>
              </a:ext>
            </a:extLst>
          </p:cNvPr>
          <p:cNvSpPr/>
          <p:nvPr/>
        </p:nvSpPr>
        <p:spPr>
          <a:xfrm>
            <a:off x="8296503" y="1918585"/>
            <a:ext cx="1337094" cy="457200"/>
          </a:xfrm>
          <a:prstGeom prst="rect">
            <a:avLst/>
          </a:prstGeom>
          <a:solidFill>
            <a:srgbClr val="A5A5A5"/>
          </a:solidFill>
          <a:ln w="28575" cap="flat" cmpd="thickThin" algn="ctr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337095"/>
                      <a:gd name="connsiteY0" fmla="*/ 0 h 457200"/>
                      <a:gd name="connsiteX1" fmla="*/ 695289 w 1337095"/>
                      <a:gd name="connsiteY1" fmla="*/ 0 h 457200"/>
                      <a:gd name="connsiteX2" fmla="*/ 1337095 w 1337095"/>
                      <a:gd name="connsiteY2" fmla="*/ 0 h 457200"/>
                      <a:gd name="connsiteX3" fmla="*/ 1337095 w 1337095"/>
                      <a:gd name="connsiteY3" fmla="*/ 457200 h 457200"/>
                      <a:gd name="connsiteX4" fmla="*/ 681918 w 1337095"/>
                      <a:gd name="connsiteY4" fmla="*/ 457200 h 457200"/>
                      <a:gd name="connsiteX5" fmla="*/ 0 w 1337095"/>
                      <a:gd name="connsiteY5" fmla="*/ 457200 h 457200"/>
                      <a:gd name="connsiteX6" fmla="*/ 0 w 1337095"/>
                      <a:gd name="connsiteY6" fmla="*/ 0 h 45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37095" h="457200" fill="none" extrusionOk="0">
                        <a:moveTo>
                          <a:pt x="0" y="0"/>
                        </a:moveTo>
                        <a:cubicBezTo>
                          <a:pt x="330567" y="-8256"/>
                          <a:pt x="427511" y="-22367"/>
                          <a:pt x="695289" y="0"/>
                        </a:cubicBezTo>
                        <a:cubicBezTo>
                          <a:pt x="963067" y="22367"/>
                          <a:pt x="1198705" y="20642"/>
                          <a:pt x="1337095" y="0"/>
                        </a:cubicBezTo>
                        <a:cubicBezTo>
                          <a:pt x="1333384" y="97864"/>
                          <a:pt x="1342481" y="315005"/>
                          <a:pt x="1337095" y="457200"/>
                        </a:cubicBezTo>
                        <a:cubicBezTo>
                          <a:pt x="1120263" y="435203"/>
                          <a:pt x="992131" y="470841"/>
                          <a:pt x="681918" y="457200"/>
                        </a:cubicBezTo>
                        <a:cubicBezTo>
                          <a:pt x="371705" y="443559"/>
                          <a:pt x="215134" y="476965"/>
                          <a:pt x="0" y="457200"/>
                        </a:cubicBezTo>
                        <a:cubicBezTo>
                          <a:pt x="14505" y="230035"/>
                          <a:pt x="9219" y="92183"/>
                          <a:pt x="0" y="0"/>
                        </a:cubicBezTo>
                        <a:close/>
                      </a:path>
                      <a:path w="1337095" h="457200" stroke="0" extrusionOk="0">
                        <a:moveTo>
                          <a:pt x="0" y="0"/>
                        </a:moveTo>
                        <a:cubicBezTo>
                          <a:pt x="154254" y="-29096"/>
                          <a:pt x="443695" y="8287"/>
                          <a:pt x="655177" y="0"/>
                        </a:cubicBezTo>
                        <a:cubicBezTo>
                          <a:pt x="866659" y="-8287"/>
                          <a:pt x="1057325" y="-30796"/>
                          <a:pt x="1337095" y="0"/>
                        </a:cubicBezTo>
                        <a:cubicBezTo>
                          <a:pt x="1338134" y="227241"/>
                          <a:pt x="1330674" y="327571"/>
                          <a:pt x="1337095" y="457200"/>
                        </a:cubicBezTo>
                        <a:cubicBezTo>
                          <a:pt x="1060449" y="452359"/>
                          <a:pt x="852495" y="487804"/>
                          <a:pt x="668548" y="457200"/>
                        </a:cubicBezTo>
                        <a:cubicBezTo>
                          <a:pt x="484601" y="426596"/>
                          <a:pt x="231661" y="432874"/>
                          <a:pt x="0" y="457200"/>
                        </a:cubicBezTo>
                        <a:cubicBezTo>
                          <a:pt x="13499" y="303125"/>
                          <a:pt x="-6429" y="14793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kern="0" dirty="0">
                <a:solidFill>
                  <a:prstClr val="white"/>
                </a:solidFill>
                <a:latin typeface="Calibri" panose="020F0502020204030204"/>
              </a:rPr>
              <a:t>Договор</a:t>
            </a:r>
          </a:p>
        </p:txBody>
      </p:sp>
      <p:pic>
        <p:nvPicPr>
          <p:cNvPr id="60" name="Picture 2" descr="https://static.tildacdn.com/tild6265-3435-4630-b739-653534313534/noroot.png">
            <a:extLst>
              <a:ext uri="{FF2B5EF4-FFF2-40B4-BE49-F238E27FC236}">
                <a16:creationId xmlns:a16="http://schemas.microsoft.com/office/drawing/2014/main" id="{C479F6CF-CCDC-D498-08E2-23D856AA6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3499">
            <a:off x="8400159" y="2159242"/>
            <a:ext cx="796764" cy="57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https://static.tildacdn.com/tild6265-3435-4630-b739-653534313534/noroot.png">
            <a:extLst>
              <a:ext uri="{FF2B5EF4-FFF2-40B4-BE49-F238E27FC236}">
                <a16:creationId xmlns:a16="http://schemas.microsoft.com/office/drawing/2014/main" id="{ADCC2BC6-AF83-DEFE-415D-ECD76394F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8188" flipV="1">
            <a:off x="7287622" y="2089707"/>
            <a:ext cx="961954" cy="66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D03646F0-692C-5DE3-CE99-B729C4488992}"/>
              </a:ext>
            </a:extLst>
          </p:cNvPr>
          <p:cNvGrpSpPr/>
          <p:nvPr/>
        </p:nvGrpSpPr>
        <p:grpSpPr>
          <a:xfrm>
            <a:off x="9279690" y="1850649"/>
            <a:ext cx="281066" cy="142875"/>
            <a:chOff x="2863053" y="5652891"/>
            <a:chExt cx="281066" cy="142875"/>
          </a:xfrm>
        </p:grpSpPr>
        <p:sp>
          <p:nvSpPr>
            <p:cNvPr id="96" name="Овал 95">
              <a:extLst>
                <a:ext uri="{FF2B5EF4-FFF2-40B4-BE49-F238E27FC236}">
                  <a16:creationId xmlns:a16="http://schemas.microsoft.com/office/drawing/2014/main" id="{A2582FDE-5BA0-C5A3-D018-B8F6888423B9}"/>
                </a:ext>
              </a:extLst>
            </p:cNvPr>
            <p:cNvSpPr/>
            <p:nvPr/>
          </p:nvSpPr>
          <p:spPr bwMode="auto">
            <a:xfrm>
              <a:off x="2999656" y="5652891"/>
              <a:ext cx="144463" cy="142875"/>
            </a:xfrm>
            <a:prstGeom prst="ellipse">
              <a:avLst/>
            </a:prstGeom>
            <a:solidFill>
              <a:srgbClr val="00B0F0"/>
            </a:solidFill>
            <a:ln w="444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>
                <a:lnSpc>
                  <a:spcPct val="110000"/>
                </a:lnSpc>
                <a:spcBef>
                  <a:spcPct val="50000"/>
                </a:spcBef>
                <a:defRPr/>
              </a:pPr>
              <a:endParaRPr lang="ru-RU" sz="2000" b="0">
                <a:solidFill>
                  <a:srgbClr val="5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7" name="Овал 96">
              <a:extLst>
                <a:ext uri="{FF2B5EF4-FFF2-40B4-BE49-F238E27FC236}">
                  <a16:creationId xmlns:a16="http://schemas.microsoft.com/office/drawing/2014/main" id="{E4B84AC5-3A29-645F-29AA-431CFD5B393B}"/>
                </a:ext>
              </a:extLst>
            </p:cNvPr>
            <p:cNvSpPr/>
            <p:nvPr/>
          </p:nvSpPr>
          <p:spPr bwMode="auto">
            <a:xfrm>
              <a:off x="2863053" y="5652891"/>
              <a:ext cx="144463" cy="142875"/>
            </a:xfrm>
            <a:prstGeom prst="ellipse">
              <a:avLst/>
            </a:prstGeom>
            <a:solidFill>
              <a:srgbClr val="FF0000"/>
            </a:solidFill>
            <a:ln w="444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>
                <a:lnSpc>
                  <a:spcPct val="110000"/>
                </a:lnSpc>
                <a:spcBef>
                  <a:spcPct val="50000"/>
                </a:spcBef>
                <a:defRPr/>
              </a:pPr>
              <a:endParaRPr lang="ru-RU" sz="2000" b="0">
                <a:solidFill>
                  <a:srgbClr val="5F0000"/>
                </a:solidFill>
                <a:cs typeface="Arial" panose="020B0604020202020204" pitchFamily="34" charset="0"/>
              </a:endParaRPr>
            </a:p>
          </p:txBody>
        </p:sp>
      </p:grpSp>
      <p:pic>
        <p:nvPicPr>
          <p:cNvPr id="134" name="Picture 51">
            <a:extLst>
              <a:ext uri="{FF2B5EF4-FFF2-40B4-BE49-F238E27FC236}">
                <a16:creationId xmlns:a16="http://schemas.microsoft.com/office/drawing/2014/main" id="{0068A276-9D3E-2CE7-1252-631ECBF80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354" y="1803617"/>
            <a:ext cx="199386" cy="237976"/>
          </a:xfrm>
          <a:prstGeom prst="rect">
            <a:avLst/>
          </a:prstGeom>
          <a:noFill/>
          <a:ln w="9525">
            <a:solidFill>
              <a:srgbClr val="F6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1" name="Овал 150">
            <a:extLst>
              <a:ext uri="{FF2B5EF4-FFF2-40B4-BE49-F238E27FC236}">
                <a16:creationId xmlns:a16="http://schemas.microsoft.com/office/drawing/2014/main" id="{5E82B172-3B0A-6C9B-9288-83FF2604354A}"/>
              </a:ext>
            </a:extLst>
          </p:cNvPr>
          <p:cNvSpPr/>
          <p:nvPr/>
        </p:nvSpPr>
        <p:spPr bwMode="auto">
          <a:xfrm>
            <a:off x="11041009" y="2546104"/>
            <a:ext cx="144463" cy="142875"/>
          </a:xfrm>
          <a:prstGeom prst="ellipse">
            <a:avLst/>
          </a:prstGeom>
          <a:solidFill>
            <a:srgbClr val="FF0000"/>
          </a:solidFill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sz="2000" b="0">
              <a:solidFill>
                <a:srgbClr val="5F0000"/>
              </a:solidFill>
              <a:cs typeface="Arial" panose="020B0604020202020204" pitchFamily="34" charset="0"/>
            </a:endParaRPr>
          </a:p>
        </p:txBody>
      </p:sp>
      <p:grpSp>
        <p:nvGrpSpPr>
          <p:cNvPr id="152" name="Группа 151">
            <a:extLst>
              <a:ext uri="{FF2B5EF4-FFF2-40B4-BE49-F238E27FC236}">
                <a16:creationId xmlns:a16="http://schemas.microsoft.com/office/drawing/2014/main" id="{45DA36EB-B793-B897-22E6-A4D5D776FA93}"/>
              </a:ext>
            </a:extLst>
          </p:cNvPr>
          <p:cNvGrpSpPr/>
          <p:nvPr/>
        </p:nvGrpSpPr>
        <p:grpSpPr>
          <a:xfrm>
            <a:off x="1084658" y="2490811"/>
            <a:ext cx="353481" cy="216000"/>
            <a:chOff x="4374814" y="5814423"/>
            <a:chExt cx="353481" cy="216000"/>
          </a:xfrm>
        </p:grpSpPr>
        <p:grpSp>
          <p:nvGrpSpPr>
            <p:cNvPr id="153" name="Группа 152">
              <a:extLst>
                <a:ext uri="{FF2B5EF4-FFF2-40B4-BE49-F238E27FC236}">
                  <a16:creationId xmlns:a16="http://schemas.microsoft.com/office/drawing/2014/main" id="{30CBA70D-4B17-9F68-BC0B-777BF48D8913}"/>
                </a:ext>
              </a:extLst>
            </p:cNvPr>
            <p:cNvGrpSpPr/>
            <p:nvPr/>
          </p:nvGrpSpPr>
          <p:grpSpPr>
            <a:xfrm>
              <a:off x="4374814" y="5845645"/>
              <a:ext cx="353481" cy="142875"/>
              <a:chOff x="2830241" y="5652891"/>
              <a:chExt cx="353481" cy="142875"/>
            </a:xfrm>
          </p:grpSpPr>
          <p:sp>
            <p:nvSpPr>
              <p:cNvPr id="155" name="Овал 154">
                <a:extLst>
                  <a:ext uri="{FF2B5EF4-FFF2-40B4-BE49-F238E27FC236}">
                    <a16:creationId xmlns:a16="http://schemas.microsoft.com/office/drawing/2014/main" id="{171E6C3E-C19F-4790-E821-51BE5BF5FBA6}"/>
                  </a:ext>
                </a:extLst>
              </p:cNvPr>
              <p:cNvSpPr/>
              <p:nvPr/>
            </p:nvSpPr>
            <p:spPr bwMode="auto">
              <a:xfrm>
                <a:off x="3039259" y="5652891"/>
                <a:ext cx="144463" cy="142875"/>
              </a:xfrm>
              <a:prstGeom prst="ellipse">
                <a:avLst/>
              </a:prstGeom>
              <a:solidFill>
                <a:srgbClr val="00B0F0"/>
              </a:solidFill>
              <a:ln w="4445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1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5F0000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156" name="Овал 155">
                <a:extLst>
                  <a:ext uri="{FF2B5EF4-FFF2-40B4-BE49-F238E27FC236}">
                    <a16:creationId xmlns:a16="http://schemas.microsoft.com/office/drawing/2014/main" id="{8733B975-E399-164B-1043-43045E1ED37A}"/>
                  </a:ext>
                </a:extLst>
              </p:cNvPr>
              <p:cNvSpPr/>
              <p:nvPr/>
            </p:nvSpPr>
            <p:spPr bwMode="auto">
              <a:xfrm>
                <a:off x="2830241" y="5652891"/>
                <a:ext cx="144463" cy="142875"/>
              </a:xfrm>
              <a:prstGeom prst="ellipse">
                <a:avLst/>
              </a:prstGeom>
              <a:solidFill>
                <a:srgbClr val="FF0000"/>
              </a:solidFill>
              <a:ln w="444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1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5F0000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154" name="Прямая соединительная линия 153">
              <a:extLst>
                <a:ext uri="{FF2B5EF4-FFF2-40B4-BE49-F238E27FC236}">
                  <a16:creationId xmlns:a16="http://schemas.microsoft.com/office/drawing/2014/main" id="{E9046166-56E8-A122-E6F6-4CFFFB3664B2}"/>
                </a:ext>
              </a:extLst>
            </p:cNvPr>
            <p:cNvCxnSpPr/>
            <p:nvPr/>
          </p:nvCxnSpPr>
          <p:spPr>
            <a:xfrm>
              <a:off x="4552542" y="5814423"/>
              <a:ext cx="0" cy="216000"/>
            </a:xfrm>
            <a:prstGeom prst="lin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</p:cxnSp>
      </p:grpSp>
      <p:grpSp>
        <p:nvGrpSpPr>
          <p:cNvPr id="157" name="Группа 156">
            <a:extLst>
              <a:ext uri="{FF2B5EF4-FFF2-40B4-BE49-F238E27FC236}">
                <a16:creationId xmlns:a16="http://schemas.microsoft.com/office/drawing/2014/main" id="{B87BF54F-DE15-26B3-5B47-873D9B4C3CEE}"/>
              </a:ext>
            </a:extLst>
          </p:cNvPr>
          <p:cNvGrpSpPr/>
          <p:nvPr/>
        </p:nvGrpSpPr>
        <p:grpSpPr>
          <a:xfrm>
            <a:off x="4434175" y="2502035"/>
            <a:ext cx="345608" cy="216000"/>
            <a:chOff x="4382687" y="5814423"/>
            <a:chExt cx="345608" cy="216000"/>
          </a:xfrm>
        </p:grpSpPr>
        <p:grpSp>
          <p:nvGrpSpPr>
            <p:cNvPr id="158" name="Группа 157">
              <a:extLst>
                <a:ext uri="{FF2B5EF4-FFF2-40B4-BE49-F238E27FC236}">
                  <a16:creationId xmlns:a16="http://schemas.microsoft.com/office/drawing/2014/main" id="{4C3AEF54-60E1-08FD-7801-C9FD7523ECC4}"/>
                </a:ext>
              </a:extLst>
            </p:cNvPr>
            <p:cNvGrpSpPr/>
            <p:nvPr/>
          </p:nvGrpSpPr>
          <p:grpSpPr>
            <a:xfrm>
              <a:off x="4382687" y="5845645"/>
              <a:ext cx="345608" cy="142875"/>
              <a:chOff x="2838114" y="5652891"/>
              <a:chExt cx="345608" cy="142875"/>
            </a:xfrm>
          </p:grpSpPr>
          <p:sp>
            <p:nvSpPr>
              <p:cNvPr id="160" name="Овал 159">
                <a:extLst>
                  <a:ext uri="{FF2B5EF4-FFF2-40B4-BE49-F238E27FC236}">
                    <a16:creationId xmlns:a16="http://schemas.microsoft.com/office/drawing/2014/main" id="{8FC63F89-2230-B5B4-9A9C-24F645963450}"/>
                  </a:ext>
                </a:extLst>
              </p:cNvPr>
              <p:cNvSpPr/>
              <p:nvPr/>
            </p:nvSpPr>
            <p:spPr bwMode="auto">
              <a:xfrm>
                <a:off x="3039259" y="5652891"/>
                <a:ext cx="144463" cy="142875"/>
              </a:xfrm>
              <a:prstGeom prst="ellipse">
                <a:avLst/>
              </a:prstGeom>
              <a:solidFill>
                <a:srgbClr val="00B0F0"/>
              </a:solidFill>
              <a:ln w="4445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1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5F0000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161" name="Овал 160">
                <a:extLst>
                  <a:ext uri="{FF2B5EF4-FFF2-40B4-BE49-F238E27FC236}">
                    <a16:creationId xmlns:a16="http://schemas.microsoft.com/office/drawing/2014/main" id="{B435FE44-4525-B842-0D41-356034FFDFBC}"/>
                  </a:ext>
                </a:extLst>
              </p:cNvPr>
              <p:cNvSpPr/>
              <p:nvPr/>
            </p:nvSpPr>
            <p:spPr bwMode="auto">
              <a:xfrm>
                <a:off x="2838114" y="5652891"/>
                <a:ext cx="144463" cy="142875"/>
              </a:xfrm>
              <a:prstGeom prst="ellipse">
                <a:avLst/>
              </a:prstGeom>
              <a:solidFill>
                <a:srgbClr val="FF0000"/>
              </a:solidFill>
              <a:ln w="444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1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5F0000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159" name="Прямая соединительная линия 158">
              <a:extLst>
                <a:ext uri="{FF2B5EF4-FFF2-40B4-BE49-F238E27FC236}">
                  <a16:creationId xmlns:a16="http://schemas.microsoft.com/office/drawing/2014/main" id="{2F37D268-968E-FE94-6E15-7453013DC1D0}"/>
                </a:ext>
              </a:extLst>
            </p:cNvPr>
            <p:cNvCxnSpPr/>
            <p:nvPr/>
          </p:nvCxnSpPr>
          <p:spPr>
            <a:xfrm>
              <a:off x="4552542" y="5814423"/>
              <a:ext cx="0" cy="216000"/>
            </a:xfrm>
            <a:prstGeom prst="lin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</p:cxnSp>
      </p:grpSp>
      <p:grpSp>
        <p:nvGrpSpPr>
          <p:cNvPr id="162" name="Группа 161">
            <a:extLst>
              <a:ext uri="{FF2B5EF4-FFF2-40B4-BE49-F238E27FC236}">
                <a16:creationId xmlns:a16="http://schemas.microsoft.com/office/drawing/2014/main" id="{D2157809-494A-1DD1-DF2B-D20F71664949}"/>
              </a:ext>
            </a:extLst>
          </p:cNvPr>
          <p:cNvGrpSpPr/>
          <p:nvPr/>
        </p:nvGrpSpPr>
        <p:grpSpPr>
          <a:xfrm>
            <a:off x="6008601" y="2495640"/>
            <a:ext cx="345608" cy="216000"/>
            <a:chOff x="4382687" y="5814423"/>
            <a:chExt cx="345608" cy="216000"/>
          </a:xfrm>
        </p:grpSpPr>
        <p:grpSp>
          <p:nvGrpSpPr>
            <p:cNvPr id="163" name="Группа 162">
              <a:extLst>
                <a:ext uri="{FF2B5EF4-FFF2-40B4-BE49-F238E27FC236}">
                  <a16:creationId xmlns:a16="http://schemas.microsoft.com/office/drawing/2014/main" id="{07A23FB2-7ED6-61F7-10FB-BF989914AD25}"/>
                </a:ext>
              </a:extLst>
            </p:cNvPr>
            <p:cNvGrpSpPr/>
            <p:nvPr/>
          </p:nvGrpSpPr>
          <p:grpSpPr>
            <a:xfrm>
              <a:off x="4382687" y="5845645"/>
              <a:ext cx="345608" cy="142875"/>
              <a:chOff x="2838114" y="5652891"/>
              <a:chExt cx="345608" cy="142875"/>
            </a:xfrm>
          </p:grpSpPr>
          <p:sp>
            <p:nvSpPr>
              <p:cNvPr id="165" name="Овал 164">
                <a:extLst>
                  <a:ext uri="{FF2B5EF4-FFF2-40B4-BE49-F238E27FC236}">
                    <a16:creationId xmlns:a16="http://schemas.microsoft.com/office/drawing/2014/main" id="{D3C66FA1-67E3-8F37-C5F8-979CC49890E4}"/>
                  </a:ext>
                </a:extLst>
              </p:cNvPr>
              <p:cNvSpPr/>
              <p:nvPr/>
            </p:nvSpPr>
            <p:spPr bwMode="auto">
              <a:xfrm>
                <a:off x="3039259" y="5652891"/>
                <a:ext cx="144463" cy="142875"/>
              </a:xfrm>
              <a:prstGeom prst="ellipse">
                <a:avLst/>
              </a:prstGeom>
              <a:solidFill>
                <a:srgbClr val="00B0F0"/>
              </a:solidFill>
              <a:ln w="4445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1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5F0000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166" name="Овал 165">
                <a:extLst>
                  <a:ext uri="{FF2B5EF4-FFF2-40B4-BE49-F238E27FC236}">
                    <a16:creationId xmlns:a16="http://schemas.microsoft.com/office/drawing/2014/main" id="{D0DCA651-D8F9-607F-AB7B-55F300E5CDEB}"/>
                  </a:ext>
                </a:extLst>
              </p:cNvPr>
              <p:cNvSpPr/>
              <p:nvPr/>
            </p:nvSpPr>
            <p:spPr bwMode="auto">
              <a:xfrm>
                <a:off x="2838114" y="5652891"/>
                <a:ext cx="144463" cy="142875"/>
              </a:xfrm>
              <a:prstGeom prst="ellipse">
                <a:avLst/>
              </a:prstGeom>
              <a:solidFill>
                <a:srgbClr val="FF0000"/>
              </a:solidFill>
              <a:ln w="444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1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5F0000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164" name="Прямая соединительная линия 163">
              <a:extLst>
                <a:ext uri="{FF2B5EF4-FFF2-40B4-BE49-F238E27FC236}">
                  <a16:creationId xmlns:a16="http://schemas.microsoft.com/office/drawing/2014/main" id="{99C7B8FC-31E0-F115-1B92-BAE784C5333D}"/>
                </a:ext>
              </a:extLst>
            </p:cNvPr>
            <p:cNvCxnSpPr/>
            <p:nvPr/>
          </p:nvCxnSpPr>
          <p:spPr>
            <a:xfrm>
              <a:off x="4552542" y="5814423"/>
              <a:ext cx="0" cy="216000"/>
            </a:xfrm>
            <a:prstGeom prst="lin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</p:cxnSp>
      </p:grpSp>
      <p:grpSp>
        <p:nvGrpSpPr>
          <p:cNvPr id="167" name="Группа 166">
            <a:extLst>
              <a:ext uri="{FF2B5EF4-FFF2-40B4-BE49-F238E27FC236}">
                <a16:creationId xmlns:a16="http://schemas.microsoft.com/office/drawing/2014/main" id="{5572A43B-29C9-2475-57D2-56AEE6049683}"/>
              </a:ext>
            </a:extLst>
          </p:cNvPr>
          <p:cNvGrpSpPr/>
          <p:nvPr/>
        </p:nvGrpSpPr>
        <p:grpSpPr>
          <a:xfrm>
            <a:off x="7622106" y="1814605"/>
            <a:ext cx="345608" cy="216000"/>
            <a:chOff x="4382687" y="5814423"/>
            <a:chExt cx="345608" cy="216000"/>
          </a:xfrm>
        </p:grpSpPr>
        <p:grpSp>
          <p:nvGrpSpPr>
            <p:cNvPr id="168" name="Группа 167">
              <a:extLst>
                <a:ext uri="{FF2B5EF4-FFF2-40B4-BE49-F238E27FC236}">
                  <a16:creationId xmlns:a16="http://schemas.microsoft.com/office/drawing/2014/main" id="{941F75C9-EA54-F2C6-9F63-5D5EA4D395DC}"/>
                </a:ext>
              </a:extLst>
            </p:cNvPr>
            <p:cNvGrpSpPr/>
            <p:nvPr/>
          </p:nvGrpSpPr>
          <p:grpSpPr>
            <a:xfrm>
              <a:off x="4382687" y="5845645"/>
              <a:ext cx="345608" cy="142875"/>
              <a:chOff x="2838114" y="5652891"/>
              <a:chExt cx="345608" cy="142875"/>
            </a:xfrm>
          </p:grpSpPr>
          <p:sp>
            <p:nvSpPr>
              <p:cNvPr id="170" name="Овал 169">
                <a:extLst>
                  <a:ext uri="{FF2B5EF4-FFF2-40B4-BE49-F238E27FC236}">
                    <a16:creationId xmlns:a16="http://schemas.microsoft.com/office/drawing/2014/main" id="{27698F7B-B284-96B6-E6B5-72054C3111F1}"/>
                  </a:ext>
                </a:extLst>
              </p:cNvPr>
              <p:cNvSpPr/>
              <p:nvPr/>
            </p:nvSpPr>
            <p:spPr bwMode="auto">
              <a:xfrm>
                <a:off x="3039259" y="5652891"/>
                <a:ext cx="144463" cy="142875"/>
              </a:xfrm>
              <a:prstGeom prst="ellipse">
                <a:avLst/>
              </a:prstGeom>
              <a:solidFill>
                <a:srgbClr val="00B0F0"/>
              </a:solidFill>
              <a:ln w="4445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1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5F0000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171" name="Овал 170">
                <a:extLst>
                  <a:ext uri="{FF2B5EF4-FFF2-40B4-BE49-F238E27FC236}">
                    <a16:creationId xmlns:a16="http://schemas.microsoft.com/office/drawing/2014/main" id="{EE8CDBD3-B871-4497-E0EA-E5BCC8AFAC0E}"/>
                  </a:ext>
                </a:extLst>
              </p:cNvPr>
              <p:cNvSpPr/>
              <p:nvPr/>
            </p:nvSpPr>
            <p:spPr bwMode="auto">
              <a:xfrm>
                <a:off x="2838114" y="5652891"/>
                <a:ext cx="144463" cy="142875"/>
              </a:xfrm>
              <a:prstGeom prst="ellipse">
                <a:avLst/>
              </a:prstGeom>
              <a:solidFill>
                <a:srgbClr val="FF0000"/>
              </a:solidFill>
              <a:ln w="444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1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5F0000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169" name="Прямая соединительная линия 168">
              <a:extLst>
                <a:ext uri="{FF2B5EF4-FFF2-40B4-BE49-F238E27FC236}">
                  <a16:creationId xmlns:a16="http://schemas.microsoft.com/office/drawing/2014/main" id="{B965B105-11A7-3797-DD20-5A5CE07F3506}"/>
                </a:ext>
              </a:extLst>
            </p:cNvPr>
            <p:cNvCxnSpPr/>
            <p:nvPr/>
          </p:nvCxnSpPr>
          <p:spPr>
            <a:xfrm>
              <a:off x="4552542" y="5814423"/>
              <a:ext cx="0" cy="216000"/>
            </a:xfrm>
            <a:prstGeom prst="lin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</p:cxnSp>
      </p:grpSp>
      <p:pic>
        <p:nvPicPr>
          <p:cNvPr id="172" name="Рисунок 171">
            <a:extLst>
              <a:ext uri="{FF2B5EF4-FFF2-40B4-BE49-F238E27FC236}">
                <a16:creationId xmlns:a16="http://schemas.microsoft.com/office/drawing/2014/main" id="{D1FA0115-588E-6064-8135-179B3990B4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6315">
            <a:off x="216764" y="2522531"/>
            <a:ext cx="246923" cy="266565"/>
          </a:xfrm>
          <a:prstGeom prst="rect">
            <a:avLst/>
          </a:prstGeom>
          <a:ln>
            <a:noFill/>
          </a:ln>
        </p:spPr>
      </p:pic>
      <p:cxnSp>
        <p:nvCxnSpPr>
          <p:cNvPr id="173" name="Прямая со стрелкой 172">
            <a:extLst>
              <a:ext uri="{FF2B5EF4-FFF2-40B4-BE49-F238E27FC236}">
                <a16:creationId xmlns:a16="http://schemas.microsoft.com/office/drawing/2014/main" id="{A955FE98-9C26-D2D4-0596-0B6799B9EEAB}"/>
              </a:ext>
            </a:extLst>
          </p:cNvPr>
          <p:cNvCxnSpPr>
            <a:stCxn id="174" idx="2"/>
          </p:cNvCxnSpPr>
          <p:nvPr/>
        </p:nvCxnSpPr>
        <p:spPr>
          <a:xfrm flipH="1">
            <a:off x="2395225" y="2377114"/>
            <a:ext cx="1119" cy="462524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74" name="Прямоугольник 173">
            <a:extLst>
              <a:ext uri="{FF2B5EF4-FFF2-40B4-BE49-F238E27FC236}">
                <a16:creationId xmlns:a16="http://schemas.microsoft.com/office/drawing/2014/main" id="{2516A772-4F3E-4E71-FF70-42C648409FB1}"/>
              </a:ext>
            </a:extLst>
          </p:cNvPr>
          <p:cNvSpPr/>
          <p:nvPr/>
        </p:nvSpPr>
        <p:spPr>
          <a:xfrm>
            <a:off x="1727796" y="1919914"/>
            <a:ext cx="1337095" cy="457200"/>
          </a:xfrm>
          <a:prstGeom prst="rect">
            <a:avLst/>
          </a:prstGeom>
          <a:solidFill>
            <a:srgbClr val="A5A5A5"/>
          </a:solidFill>
          <a:ln w="28575" cap="flat" cmpd="thickThin" algn="ctr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337095"/>
                      <a:gd name="connsiteY0" fmla="*/ 0 h 457200"/>
                      <a:gd name="connsiteX1" fmla="*/ 695289 w 1337095"/>
                      <a:gd name="connsiteY1" fmla="*/ 0 h 457200"/>
                      <a:gd name="connsiteX2" fmla="*/ 1337095 w 1337095"/>
                      <a:gd name="connsiteY2" fmla="*/ 0 h 457200"/>
                      <a:gd name="connsiteX3" fmla="*/ 1337095 w 1337095"/>
                      <a:gd name="connsiteY3" fmla="*/ 457200 h 457200"/>
                      <a:gd name="connsiteX4" fmla="*/ 681918 w 1337095"/>
                      <a:gd name="connsiteY4" fmla="*/ 457200 h 457200"/>
                      <a:gd name="connsiteX5" fmla="*/ 0 w 1337095"/>
                      <a:gd name="connsiteY5" fmla="*/ 457200 h 457200"/>
                      <a:gd name="connsiteX6" fmla="*/ 0 w 1337095"/>
                      <a:gd name="connsiteY6" fmla="*/ 0 h 45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37095" h="457200" fill="none" extrusionOk="0">
                        <a:moveTo>
                          <a:pt x="0" y="0"/>
                        </a:moveTo>
                        <a:cubicBezTo>
                          <a:pt x="330567" y="-8256"/>
                          <a:pt x="427511" y="-22367"/>
                          <a:pt x="695289" y="0"/>
                        </a:cubicBezTo>
                        <a:cubicBezTo>
                          <a:pt x="963067" y="22367"/>
                          <a:pt x="1198705" y="20642"/>
                          <a:pt x="1337095" y="0"/>
                        </a:cubicBezTo>
                        <a:cubicBezTo>
                          <a:pt x="1333384" y="97864"/>
                          <a:pt x="1342481" y="315005"/>
                          <a:pt x="1337095" y="457200"/>
                        </a:cubicBezTo>
                        <a:cubicBezTo>
                          <a:pt x="1120263" y="435203"/>
                          <a:pt x="992131" y="470841"/>
                          <a:pt x="681918" y="457200"/>
                        </a:cubicBezTo>
                        <a:cubicBezTo>
                          <a:pt x="371705" y="443559"/>
                          <a:pt x="215134" y="476965"/>
                          <a:pt x="0" y="457200"/>
                        </a:cubicBezTo>
                        <a:cubicBezTo>
                          <a:pt x="14505" y="230035"/>
                          <a:pt x="9219" y="92183"/>
                          <a:pt x="0" y="0"/>
                        </a:cubicBezTo>
                        <a:close/>
                      </a:path>
                      <a:path w="1337095" h="457200" stroke="0" extrusionOk="0">
                        <a:moveTo>
                          <a:pt x="0" y="0"/>
                        </a:moveTo>
                        <a:cubicBezTo>
                          <a:pt x="154254" y="-29096"/>
                          <a:pt x="443695" y="8287"/>
                          <a:pt x="655177" y="0"/>
                        </a:cubicBezTo>
                        <a:cubicBezTo>
                          <a:pt x="866659" y="-8287"/>
                          <a:pt x="1057325" y="-30796"/>
                          <a:pt x="1337095" y="0"/>
                        </a:cubicBezTo>
                        <a:cubicBezTo>
                          <a:pt x="1338134" y="227241"/>
                          <a:pt x="1330674" y="327571"/>
                          <a:pt x="1337095" y="457200"/>
                        </a:cubicBezTo>
                        <a:cubicBezTo>
                          <a:pt x="1060449" y="452359"/>
                          <a:pt x="852495" y="487804"/>
                          <a:pt x="668548" y="457200"/>
                        </a:cubicBezTo>
                        <a:cubicBezTo>
                          <a:pt x="484601" y="426596"/>
                          <a:pt x="231661" y="432874"/>
                          <a:pt x="0" y="457200"/>
                        </a:cubicBezTo>
                        <a:cubicBezTo>
                          <a:pt x="13499" y="303125"/>
                          <a:pt x="-6429" y="14793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kern="0" dirty="0">
                <a:solidFill>
                  <a:prstClr val="white"/>
                </a:solidFill>
                <a:latin typeface="Calibri" panose="020F0502020204030204"/>
              </a:rPr>
              <a:t>Помощник планирования</a:t>
            </a:r>
          </a:p>
        </p:txBody>
      </p:sp>
      <p:pic>
        <p:nvPicPr>
          <p:cNvPr id="175" name="Picture 2" descr="https://static.tildacdn.com/tild6265-3435-4630-b739-653534313534/noroot.png">
            <a:extLst>
              <a:ext uri="{FF2B5EF4-FFF2-40B4-BE49-F238E27FC236}">
                <a16:creationId xmlns:a16="http://schemas.microsoft.com/office/drawing/2014/main" id="{6067DF36-7246-AE41-E698-BCC1D53CE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87018" flipV="1">
            <a:off x="1399517" y="2607390"/>
            <a:ext cx="961954" cy="66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6" name="Picture 2" descr="https://static.tildacdn.com/tild6265-3435-4630-b739-653534313534/noroot.png">
            <a:extLst>
              <a:ext uri="{FF2B5EF4-FFF2-40B4-BE49-F238E27FC236}">
                <a16:creationId xmlns:a16="http://schemas.microsoft.com/office/drawing/2014/main" id="{1778F563-05D3-84A5-2E37-B8B82F41D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82358">
            <a:off x="2613628" y="2441917"/>
            <a:ext cx="961954" cy="72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7" name="Прямоугольник 176">
            <a:extLst>
              <a:ext uri="{FF2B5EF4-FFF2-40B4-BE49-F238E27FC236}">
                <a16:creationId xmlns:a16="http://schemas.microsoft.com/office/drawing/2014/main" id="{37A4E20B-B286-B4F9-2877-7BC86DA3B2D6}"/>
              </a:ext>
            </a:extLst>
          </p:cNvPr>
          <p:cNvSpPr/>
          <p:nvPr/>
        </p:nvSpPr>
        <p:spPr>
          <a:xfrm>
            <a:off x="174677" y="1928701"/>
            <a:ext cx="1337095" cy="457200"/>
          </a:xfrm>
          <a:prstGeom prst="rect">
            <a:avLst/>
          </a:prstGeom>
          <a:solidFill>
            <a:srgbClr val="A5A5A5"/>
          </a:solidFill>
          <a:ln w="28575" cap="flat" cmpd="thickThin" algn="ctr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337095"/>
                      <a:gd name="connsiteY0" fmla="*/ 0 h 457200"/>
                      <a:gd name="connsiteX1" fmla="*/ 695289 w 1337095"/>
                      <a:gd name="connsiteY1" fmla="*/ 0 h 457200"/>
                      <a:gd name="connsiteX2" fmla="*/ 1337095 w 1337095"/>
                      <a:gd name="connsiteY2" fmla="*/ 0 h 457200"/>
                      <a:gd name="connsiteX3" fmla="*/ 1337095 w 1337095"/>
                      <a:gd name="connsiteY3" fmla="*/ 457200 h 457200"/>
                      <a:gd name="connsiteX4" fmla="*/ 681918 w 1337095"/>
                      <a:gd name="connsiteY4" fmla="*/ 457200 h 457200"/>
                      <a:gd name="connsiteX5" fmla="*/ 0 w 1337095"/>
                      <a:gd name="connsiteY5" fmla="*/ 457200 h 457200"/>
                      <a:gd name="connsiteX6" fmla="*/ 0 w 1337095"/>
                      <a:gd name="connsiteY6" fmla="*/ 0 h 45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37095" h="457200" fill="none" extrusionOk="0">
                        <a:moveTo>
                          <a:pt x="0" y="0"/>
                        </a:moveTo>
                        <a:cubicBezTo>
                          <a:pt x="330567" y="-8256"/>
                          <a:pt x="427511" y="-22367"/>
                          <a:pt x="695289" y="0"/>
                        </a:cubicBezTo>
                        <a:cubicBezTo>
                          <a:pt x="963067" y="22367"/>
                          <a:pt x="1198705" y="20642"/>
                          <a:pt x="1337095" y="0"/>
                        </a:cubicBezTo>
                        <a:cubicBezTo>
                          <a:pt x="1333384" y="97864"/>
                          <a:pt x="1342481" y="315005"/>
                          <a:pt x="1337095" y="457200"/>
                        </a:cubicBezTo>
                        <a:cubicBezTo>
                          <a:pt x="1120263" y="435203"/>
                          <a:pt x="992131" y="470841"/>
                          <a:pt x="681918" y="457200"/>
                        </a:cubicBezTo>
                        <a:cubicBezTo>
                          <a:pt x="371705" y="443559"/>
                          <a:pt x="215134" y="476965"/>
                          <a:pt x="0" y="457200"/>
                        </a:cubicBezTo>
                        <a:cubicBezTo>
                          <a:pt x="14505" y="230035"/>
                          <a:pt x="9219" y="92183"/>
                          <a:pt x="0" y="0"/>
                        </a:cubicBezTo>
                        <a:close/>
                      </a:path>
                      <a:path w="1337095" h="457200" stroke="0" extrusionOk="0">
                        <a:moveTo>
                          <a:pt x="0" y="0"/>
                        </a:moveTo>
                        <a:cubicBezTo>
                          <a:pt x="154254" y="-29096"/>
                          <a:pt x="443695" y="8287"/>
                          <a:pt x="655177" y="0"/>
                        </a:cubicBezTo>
                        <a:cubicBezTo>
                          <a:pt x="866659" y="-8287"/>
                          <a:pt x="1057325" y="-30796"/>
                          <a:pt x="1337095" y="0"/>
                        </a:cubicBezTo>
                        <a:cubicBezTo>
                          <a:pt x="1338134" y="227241"/>
                          <a:pt x="1330674" y="327571"/>
                          <a:pt x="1337095" y="457200"/>
                        </a:cubicBezTo>
                        <a:cubicBezTo>
                          <a:pt x="1060449" y="452359"/>
                          <a:pt x="852495" y="487804"/>
                          <a:pt x="668548" y="457200"/>
                        </a:cubicBezTo>
                        <a:cubicBezTo>
                          <a:pt x="484601" y="426596"/>
                          <a:pt x="231661" y="432874"/>
                          <a:pt x="0" y="457200"/>
                        </a:cubicBezTo>
                        <a:cubicBezTo>
                          <a:pt x="13499" y="303125"/>
                          <a:pt x="-6429" y="14793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kern="0" dirty="0">
                <a:solidFill>
                  <a:prstClr val="white"/>
                </a:solidFill>
                <a:latin typeface="Calibri" panose="020F0502020204030204"/>
              </a:rPr>
              <a:t>Экспертиза потребности</a:t>
            </a:r>
          </a:p>
        </p:txBody>
      </p:sp>
      <p:cxnSp>
        <p:nvCxnSpPr>
          <p:cNvPr id="178" name="Прямая со стрелкой 60">
            <a:extLst>
              <a:ext uri="{FF2B5EF4-FFF2-40B4-BE49-F238E27FC236}">
                <a16:creationId xmlns:a16="http://schemas.microsoft.com/office/drawing/2014/main" id="{8A2AC136-DA2A-0003-0B71-82ED8B4504A5}"/>
              </a:ext>
            </a:extLst>
          </p:cNvPr>
          <p:cNvCxnSpPr>
            <a:stCxn id="177" idx="2"/>
            <a:endCxn id="26" idx="0"/>
          </p:cNvCxnSpPr>
          <p:nvPr/>
        </p:nvCxnSpPr>
        <p:spPr>
          <a:xfrm flipH="1">
            <a:off x="834174" y="2385901"/>
            <a:ext cx="0" cy="216079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180" name="Прямая со стрелкой 179">
            <a:extLst>
              <a:ext uri="{FF2B5EF4-FFF2-40B4-BE49-F238E27FC236}">
                <a16:creationId xmlns:a16="http://schemas.microsoft.com/office/drawing/2014/main" id="{020330D9-1A97-306A-B668-B0C56AC2E54B}"/>
              </a:ext>
            </a:extLst>
          </p:cNvPr>
          <p:cNvCxnSpPr>
            <a:cxnSpLocks/>
            <a:stCxn id="16" idx="3"/>
            <a:endCxn id="3" idx="1"/>
          </p:cNvCxnSpPr>
          <p:nvPr/>
        </p:nvCxnSpPr>
        <p:spPr>
          <a:xfrm>
            <a:off x="9633597" y="2832985"/>
            <a:ext cx="330677" cy="0"/>
          </a:xfrm>
          <a:prstGeom prst="straightConnector1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3" name="Прямая со стрелкой 60">
            <a:extLst>
              <a:ext uri="{FF2B5EF4-FFF2-40B4-BE49-F238E27FC236}">
                <a16:creationId xmlns:a16="http://schemas.microsoft.com/office/drawing/2014/main" id="{B68964FA-4CE7-8C8F-7A41-2384B91E4DD2}"/>
              </a:ext>
            </a:extLst>
          </p:cNvPr>
          <p:cNvCxnSpPr>
            <a:cxnSpLocks/>
            <a:stCxn id="40" idx="2"/>
            <a:endCxn id="16" idx="3"/>
          </p:cNvCxnSpPr>
          <p:nvPr/>
        </p:nvCxnSpPr>
        <p:spPr>
          <a:xfrm rot="5400000">
            <a:off x="9143956" y="2187464"/>
            <a:ext cx="1135163" cy="155879"/>
          </a:xfrm>
          <a:prstGeom prst="bentConnector2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183" name="Группа 182">
            <a:extLst>
              <a:ext uri="{FF2B5EF4-FFF2-40B4-BE49-F238E27FC236}">
                <a16:creationId xmlns:a16="http://schemas.microsoft.com/office/drawing/2014/main" id="{4438E2D4-77A9-B553-D7DE-30D4D9CA2595}"/>
              </a:ext>
            </a:extLst>
          </p:cNvPr>
          <p:cNvGrpSpPr/>
          <p:nvPr/>
        </p:nvGrpSpPr>
        <p:grpSpPr>
          <a:xfrm>
            <a:off x="1855862" y="3640826"/>
            <a:ext cx="3473159" cy="1931075"/>
            <a:chOff x="1799804" y="3960167"/>
            <a:chExt cx="3473159" cy="1931075"/>
          </a:xfrm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grpSpPr>
        <p:sp>
          <p:nvSpPr>
            <p:cNvPr id="184" name="Прямоугольник: скругленные углы 183">
              <a:extLst>
                <a:ext uri="{FF2B5EF4-FFF2-40B4-BE49-F238E27FC236}">
                  <a16:creationId xmlns:a16="http://schemas.microsoft.com/office/drawing/2014/main" id="{4FAA6406-7E18-A74F-0376-27D179DB257D}"/>
                </a:ext>
              </a:extLst>
            </p:cNvPr>
            <p:cNvSpPr/>
            <p:nvPr/>
          </p:nvSpPr>
          <p:spPr>
            <a:xfrm>
              <a:off x="1799804" y="3960167"/>
              <a:ext cx="3473159" cy="1931075"/>
            </a:xfrm>
            <a:prstGeom prst="roundRect">
              <a:avLst>
                <a:gd name="adj" fmla="val 3717"/>
              </a:avLst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D69B1895-0D7A-157D-BCA6-945EF2C7642F}"/>
                </a:ext>
              </a:extLst>
            </p:cNvPr>
            <p:cNvSpPr txBox="1"/>
            <p:nvPr/>
          </p:nvSpPr>
          <p:spPr>
            <a:xfrm>
              <a:off x="1906616" y="4045751"/>
              <a:ext cx="3248189" cy="169277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spcBef>
                  <a:spcPts val="600"/>
                </a:spcBef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ru-RU" sz="1400" b="0" dirty="0">
                  <a:solidFill>
                    <a:schemeClr val="tx1"/>
                  </a:solidFill>
                  <a:latin typeface="+mj-lt"/>
                </a:rPr>
                <a:t>Заявка выполняет функцию единого окна ввода потребности.</a:t>
              </a:r>
            </a:p>
            <a:p>
              <a:pPr marL="285750" indent="-285750">
                <a:spcBef>
                  <a:spcPts val="600"/>
                </a:spcBef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ru-RU" sz="1400" b="0" dirty="0">
                  <a:solidFill>
                    <a:schemeClr val="tx1"/>
                  </a:solidFill>
                  <a:latin typeface="+mj-lt"/>
                </a:rPr>
                <a:t>Остальные документы используют потребность (подбор в документах).</a:t>
              </a:r>
            </a:p>
            <a:p>
              <a:pPr marL="285750" indent="-285750">
                <a:spcBef>
                  <a:spcPts val="600"/>
                </a:spcBef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ru-RU" sz="1400" b="0" dirty="0">
                  <a:solidFill>
                    <a:schemeClr val="tx1"/>
                  </a:solidFill>
                  <a:latin typeface="+mj-lt"/>
                </a:rPr>
                <a:t>Контроль лимитов на любой стадии, в каждом документе.</a:t>
              </a:r>
            </a:p>
          </p:txBody>
        </p:sp>
      </p:grpSp>
      <p:pic>
        <p:nvPicPr>
          <p:cNvPr id="187" name="Рисунок 186">
            <a:extLst>
              <a:ext uri="{FF2B5EF4-FFF2-40B4-BE49-F238E27FC236}">
                <a16:creationId xmlns:a16="http://schemas.microsoft.com/office/drawing/2014/main" id="{12A813A6-18A6-4293-D5E5-38ABF3F37A8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142" y="4209263"/>
            <a:ext cx="2922058" cy="151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488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9240">
        <p15:prstTrans prst="pageCurlDouble"/>
      </p:transition>
    </mc:Choice>
    <mc:Fallback xmlns="">
      <p:transition spd="slow" advTm="3924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8133468D-7895-DCE6-E9D7-B0D668623DB9}"/>
              </a:ext>
            </a:extLst>
          </p:cNvPr>
          <p:cNvGrpSpPr/>
          <p:nvPr/>
        </p:nvGrpSpPr>
        <p:grpSpPr>
          <a:xfrm>
            <a:off x="71612" y="1315131"/>
            <a:ext cx="11448876" cy="4517244"/>
            <a:chOff x="282809" y="801216"/>
            <a:chExt cx="11704998" cy="4572000"/>
          </a:xfrm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EA848884-2279-D129-E46F-B4247EBBB5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2809" y="801216"/>
              <a:ext cx="11704998" cy="4572000"/>
            </a:xfrm>
            <a:prstGeom prst="rect">
              <a:avLst/>
            </a:prstGeom>
          </p:spPr>
        </p:pic>
        <p:sp>
          <p:nvSpPr>
            <p:cNvPr id="36" name="Скругленный прямоугольник 4">
              <a:extLst>
                <a:ext uri="{FF2B5EF4-FFF2-40B4-BE49-F238E27FC236}">
                  <a16:creationId xmlns:a16="http://schemas.microsoft.com/office/drawing/2014/main" id="{1A4570CB-16A3-D01C-AFC6-7CC17B6BBE8B}"/>
                </a:ext>
              </a:extLst>
            </p:cNvPr>
            <p:cNvSpPr/>
            <p:nvPr/>
          </p:nvSpPr>
          <p:spPr>
            <a:xfrm>
              <a:off x="8059266" y="1484784"/>
              <a:ext cx="1440160" cy="864096"/>
            </a:xfrm>
            <a:prstGeom prst="roundRect">
              <a:avLst>
                <a:gd name="adj" fmla="val 5474"/>
              </a:avLst>
            </a:prstGeom>
            <a:noFill/>
            <a:ln w="28575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Demi"/>
                <a:ea typeface="+mn-ea"/>
                <a:cs typeface="+mn-cs"/>
              </a:endParaRPr>
            </a:p>
          </p:txBody>
        </p:sp>
      </p:grp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707F0A4-BA1C-90C4-D3D9-4407B845F38B}"/>
              </a:ext>
            </a:extLst>
          </p:cNvPr>
          <p:cNvSpPr txBox="1">
            <a:spLocks/>
          </p:cNvSpPr>
          <p:nvPr/>
        </p:nvSpPr>
        <p:spPr>
          <a:xfrm>
            <a:off x="3084357" y="143743"/>
            <a:ext cx="5328592" cy="623292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altLang="ru-RU" sz="2000" dirty="0">
                <a:cs typeface="Arial" panose="020B0604020202020204" pitchFamily="34" charset="0"/>
              </a:rPr>
              <a:t>В режиме «Сквозное планирование потребности» можно отслеживать покрытие каждой заявки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F827A429-05B3-5625-ED2A-686D9D7144AA}"/>
              </a:ext>
            </a:extLst>
          </p:cNvPr>
          <p:cNvSpPr/>
          <p:nvPr/>
        </p:nvSpPr>
        <p:spPr>
          <a:xfrm>
            <a:off x="3084356" y="87050"/>
            <a:ext cx="5328592" cy="5669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DB1346D1-6374-0AB6-7149-0618C2FEA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914" y="39441"/>
            <a:ext cx="159058" cy="15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B372407A-D3DB-B268-A38A-F6A790214200}"/>
              </a:ext>
            </a:extLst>
          </p:cNvPr>
          <p:cNvGrpSpPr/>
          <p:nvPr/>
        </p:nvGrpSpPr>
        <p:grpSpPr>
          <a:xfrm>
            <a:off x="2715656" y="5311067"/>
            <a:ext cx="6861012" cy="1097372"/>
            <a:chOff x="2926853" y="5589240"/>
            <a:chExt cx="7153176" cy="1196926"/>
          </a:xfrm>
        </p:grpSpPr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B9E0017B-D286-8B0D-1B16-3D979512E4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27648" y="5589240"/>
              <a:ext cx="7152381" cy="1180952"/>
            </a:xfrm>
            <a:prstGeom prst="rect">
              <a:avLst/>
            </a:prstGeom>
          </p:spPr>
        </p:pic>
        <p:sp>
          <p:nvSpPr>
            <p:cNvPr id="46" name="Скругленный прямоугольник 5">
              <a:extLst>
                <a:ext uri="{FF2B5EF4-FFF2-40B4-BE49-F238E27FC236}">
                  <a16:creationId xmlns:a16="http://schemas.microsoft.com/office/drawing/2014/main" id="{333B5010-B83C-A9DB-C3A9-1E6ABED3DA33}"/>
                </a:ext>
              </a:extLst>
            </p:cNvPr>
            <p:cNvSpPr/>
            <p:nvPr/>
          </p:nvSpPr>
          <p:spPr>
            <a:xfrm>
              <a:off x="2926853" y="5589240"/>
              <a:ext cx="7153175" cy="1196926"/>
            </a:xfrm>
            <a:prstGeom prst="roundRect">
              <a:avLst>
                <a:gd name="adj" fmla="val 5474"/>
              </a:avLst>
            </a:prstGeom>
            <a:noFill/>
            <a:ln w="28575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Demi"/>
                <a:ea typeface="+mn-ea"/>
                <a:cs typeface="+mn-cs"/>
              </a:endParaRPr>
            </a:p>
          </p:txBody>
        </p:sp>
      </p:grpSp>
      <p:pic>
        <p:nvPicPr>
          <p:cNvPr id="47" name="Picture 2" descr="https://static.tildacdn.com/tild6265-3435-4630-b739-653534313534/noroot.png">
            <a:extLst>
              <a:ext uri="{FF2B5EF4-FFF2-40B4-BE49-F238E27FC236}">
                <a16:creationId xmlns:a16="http://schemas.microsoft.com/office/drawing/2014/main" id="{CCF7D5FA-0721-F953-DDDC-7750AF566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82358">
            <a:off x="4421089" y="1477008"/>
            <a:ext cx="961954" cy="72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ttps://static.tildacdn.com/tild6265-3435-4630-b739-653534313534/noroot.png">
            <a:extLst>
              <a:ext uri="{FF2B5EF4-FFF2-40B4-BE49-F238E27FC236}">
                <a16:creationId xmlns:a16="http://schemas.microsoft.com/office/drawing/2014/main" id="{2E3CC10B-B85B-DAF4-1DA3-576DED79D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82358">
            <a:off x="6044573" y="1477008"/>
            <a:ext cx="961954" cy="72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https://static.tildacdn.com/tild6265-3435-4630-b739-653534313534/noroot.png">
            <a:extLst>
              <a:ext uri="{FF2B5EF4-FFF2-40B4-BE49-F238E27FC236}">
                <a16:creationId xmlns:a16="http://schemas.microsoft.com/office/drawing/2014/main" id="{D4FBB4E5-2804-52CB-DA73-AB16136C8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82358">
            <a:off x="7445425" y="1477008"/>
            <a:ext cx="961954" cy="72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https://static.tildacdn.com/tild6265-3435-4630-b739-653534313534/noroot.png">
            <a:extLst>
              <a:ext uri="{FF2B5EF4-FFF2-40B4-BE49-F238E27FC236}">
                <a16:creationId xmlns:a16="http://schemas.microsoft.com/office/drawing/2014/main" id="{706A5A88-8CA0-EA72-F9D1-70A74F33A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82358">
            <a:off x="8848769" y="1477008"/>
            <a:ext cx="961954" cy="72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https://static.tildacdn.com/tild6265-3435-4630-b739-653534313534/noroot.png">
            <a:extLst>
              <a:ext uri="{FF2B5EF4-FFF2-40B4-BE49-F238E27FC236}">
                <a16:creationId xmlns:a16="http://schemas.microsoft.com/office/drawing/2014/main" id="{96572659-F289-1262-B52F-3418A9EB7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82358">
            <a:off x="10176447" y="1477008"/>
            <a:ext cx="961954" cy="72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https://static.tildacdn.com/tild6265-3435-4630-b739-653534313534/noroot.png">
            <a:extLst>
              <a:ext uri="{FF2B5EF4-FFF2-40B4-BE49-F238E27FC236}">
                <a16:creationId xmlns:a16="http://schemas.microsoft.com/office/drawing/2014/main" id="{7C0C46D6-1C92-625A-9FF4-7E4BE3226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82358">
            <a:off x="4423083" y="5685638"/>
            <a:ext cx="961954" cy="72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https://static.tildacdn.com/tild6265-3435-4630-b739-653534313534/noroot.png">
            <a:extLst>
              <a:ext uri="{FF2B5EF4-FFF2-40B4-BE49-F238E27FC236}">
                <a16:creationId xmlns:a16="http://schemas.microsoft.com/office/drawing/2014/main" id="{3C6CF715-1247-F3BD-E5EE-237FDAFD1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82358">
            <a:off x="5578897" y="5685638"/>
            <a:ext cx="961954" cy="72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https://static.tildacdn.com/tild6265-3435-4630-b739-653534313534/noroot.png">
            <a:extLst>
              <a:ext uri="{FF2B5EF4-FFF2-40B4-BE49-F238E27FC236}">
                <a16:creationId xmlns:a16="http://schemas.microsoft.com/office/drawing/2014/main" id="{3E8FE909-E442-5FF2-B6FB-7AD6BFC68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82358">
            <a:off x="7036574" y="5685638"/>
            <a:ext cx="961954" cy="72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https://static.tildacdn.com/tild6265-3435-4630-b739-653534313534/noroot.png">
            <a:extLst>
              <a:ext uri="{FF2B5EF4-FFF2-40B4-BE49-F238E27FC236}">
                <a16:creationId xmlns:a16="http://schemas.microsoft.com/office/drawing/2014/main" id="{D123698C-6F00-B5FB-D535-1DEBA1455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82358">
            <a:off x="8143764" y="5685638"/>
            <a:ext cx="961954" cy="72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979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65842">
        <p15:prstTrans prst="pageCurlDouble"/>
      </p:transition>
    </mc:Choice>
    <mc:Fallback xmlns="">
      <p:transition spd="slow" advTm="6584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6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7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3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Futura PT Demi"/>
        <a:ea typeface=""/>
        <a:cs typeface=""/>
      </a:majorFont>
      <a:minorFont>
        <a:latin typeface="Futura PT Dem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81000" marR="0" indent="-381000" algn="l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Pct val="120000"/>
          <a:buFontTx/>
          <a:buBlip>
            <a:blip xmlns:r="http://schemas.openxmlformats.org/officeDocument/2006/relationships" r:embed="rId1"/>
          </a:buBlip>
          <a:tabLst/>
          <a:defRPr kumimoji="0" lang="en-US" altLang="ru-RU" sz="2100" b="0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81000" marR="0" indent="-381000" algn="l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Pct val="120000"/>
          <a:buFontTx/>
          <a:buBlip>
            <a:blip xmlns:r="http://schemas.openxmlformats.org/officeDocument/2006/relationships" r:embed="rId1"/>
          </a:buBlip>
          <a:tabLst/>
          <a:defRPr kumimoji="0" lang="en-US" altLang="ru-RU" sz="2100" b="0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Специальное оформление">
  <a:themeElements>
    <a:clrScheme name="4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Специальное оформление">
      <a:majorFont>
        <a:latin typeface="Futura PT Demi"/>
        <a:ea typeface=""/>
        <a:cs typeface=""/>
      </a:majorFont>
      <a:minorFont>
        <a:latin typeface="Futura PT Dem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81000" marR="0" indent="-381000" algn="l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Pct val="120000"/>
          <a:buFontTx/>
          <a:buBlip>
            <a:blip xmlns:r="http://schemas.openxmlformats.org/officeDocument/2006/relationships" r:embed="rId1"/>
          </a:buBlip>
          <a:tabLst/>
          <a:defRPr kumimoji="0" lang="en-US" altLang="ru-RU" sz="2100" b="0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81000" marR="0" indent="-381000" algn="l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Pct val="120000"/>
          <a:buFontTx/>
          <a:buBlip>
            <a:blip xmlns:r="http://schemas.openxmlformats.org/officeDocument/2006/relationships" r:embed="rId1"/>
          </a:buBlip>
          <a:tabLst/>
          <a:defRPr kumimoji="0" lang="en-US" altLang="ru-RU" sz="2100" b="0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4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Специальное оформление">
  <a:themeElements>
    <a:clrScheme name="4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Специальное оформление">
      <a:majorFont>
        <a:latin typeface="Futura PT Demi"/>
        <a:ea typeface=""/>
        <a:cs typeface=""/>
      </a:majorFont>
      <a:minorFont>
        <a:latin typeface="Futura PT Dem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81000" marR="0" indent="-381000" algn="l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Pct val="120000"/>
          <a:buFontTx/>
          <a:buBlip>
            <a:blip xmlns:r="http://schemas.openxmlformats.org/officeDocument/2006/relationships" r:embed="rId1"/>
          </a:buBlip>
          <a:tabLst/>
          <a:defRPr kumimoji="0" lang="en-US" altLang="ru-RU" sz="2100" b="0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81000" marR="0" indent="-381000" algn="l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Pct val="120000"/>
          <a:buFontTx/>
          <a:buBlip>
            <a:blip xmlns:r="http://schemas.openxmlformats.org/officeDocument/2006/relationships" r:embed="rId1"/>
          </a:buBlip>
          <a:tabLst/>
          <a:defRPr kumimoji="0" lang="en-US" altLang="ru-RU" sz="2100" b="0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4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Proxima Nova Lt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Proxima Nova Lt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Proxima Nova Lt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178678</TotalTime>
  <Words>2093</Words>
  <Application>Microsoft Office PowerPoint</Application>
  <PresentationFormat>Произвольный</PresentationFormat>
  <Paragraphs>552</Paragraphs>
  <Slides>43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7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60" baseType="lpstr">
      <vt:lpstr>Futura PT Demi</vt:lpstr>
      <vt:lpstr>Proxima Nova Lt</vt:lpstr>
      <vt:lpstr>Arial</vt:lpstr>
      <vt:lpstr>Arial Narrow</vt:lpstr>
      <vt:lpstr>Calibri</vt:lpstr>
      <vt:lpstr>Calibri Light</vt:lpstr>
      <vt:lpstr>Comic Sans MS</vt:lpstr>
      <vt:lpstr>Times New Roman</vt:lpstr>
      <vt:lpstr>Wingdings</vt:lpstr>
      <vt:lpstr>3_Специальное оформление</vt:lpstr>
      <vt:lpstr>4_Специальное оформление</vt:lpstr>
      <vt:lpstr>5_Специальное оформление</vt:lpstr>
      <vt:lpstr>4_Оформление по умолчанию</vt:lpstr>
      <vt:lpstr>5_Оформление по умолчанию</vt:lpstr>
      <vt:lpstr>6_Оформление по умолчанию</vt:lpstr>
      <vt:lpstr>Тема Office</vt:lpstr>
      <vt:lpstr>think-cell Slide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Кузора Игорь Вячеславович</dc:creator>
  <cp:lastModifiedBy>Станислав Митрохин</cp:lastModifiedBy>
  <cp:revision>4158</cp:revision>
  <cp:lastPrinted>2015-05-12T12:08:53Z</cp:lastPrinted>
  <dcterms:created xsi:type="dcterms:W3CDTF">2004-06-25T18:36:23Z</dcterms:created>
  <dcterms:modified xsi:type="dcterms:W3CDTF">2023-07-21T13:16:23Z</dcterms:modified>
</cp:coreProperties>
</file>