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3" r:id="rId5"/>
  </p:sldMasterIdLst>
  <p:notesMasterIdLst>
    <p:notesMasterId r:id="rId27"/>
  </p:notesMasterIdLst>
  <p:handoutMasterIdLst>
    <p:handoutMasterId r:id="rId28"/>
  </p:handoutMasterIdLst>
  <p:sldIdLst>
    <p:sldId id="2634" r:id="rId6"/>
    <p:sldId id="2675" r:id="rId7"/>
    <p:sldId id="2676" r:id="rId8"/>
    <p:sldId id="2687" r:id="rId9"/>
    <p:sldId id="2673" r:id="rId10"/>
    <p:sldId id="2692" r:id="rId11"/>
    <p:sldId id="2662" r:id="rId12"/>
    <p:sldId id="2663" r:id="rId13"/>
    <p:sldId id="2677" r:id="rId14"/>
    <p:sldId id="2681" r:id="rId15"/>
    <p:sldId id="2665" r:id="rId16"/>
    <p:sldId id="2680" r:id="rId17"/>
    <p:sldId id="2685" r:id="rId18"/>
    <p:sldId id="2689" r:id="rId19"/>
    <p:sldId id="2686" r:id="rId20"/>
    <p:sldId id="2668" r:id="rId21"/>
    <p:sldId id="2690" r:id="rId22"/>
    <p:sldId id="2669" r:id="rId23"/>
    <p:sldId id="2693" r:id="rId24"/>
    <p:sldId id="2683" r:id="rId25"/>
    <p:sldId id="2691" r:id="rId26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846B"/>
    <a:srgbClr val="F9E383"/>
    <a:srgbClr val="FFFFDB"/>
    <a:srgbClr val="00B0F0"/>
    <a:srgbClr val="0000FF"/>
    <a:srgbClr val="FF3300"/>
    <a:srgbClr val="FFDE07"/>
    <a:srgbClr val="F8F8F8"/>
    <a:srgbClr val="A0F97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93EC8-C30F-48EC-946F-5BF76E3B3F5E}" v="4" dt="2020-09-20T11:58:40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27" autoAdjust="0"/>
    <p:restoredTop sz="95940" autoAdjust="0"/>
  </p:normalViewPr>
  <p:slideViewPr>
    <p:cSldViewPr>
      <p:cViewPr varScale="1">
        <p:scale>
          <a:sx n="119" d="100"/>
          <a:sy n="119" d="100"/>
        </p:scale>
        <p:origin x="834" y="102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8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BE093EC8-C30F-48EC-946F-5BF76E3B3F5E}"/>
    <pc:docChg chg="undo redo custSel modSld sldOrd">
      <pc:chgData name="Леонид Попов" userId="cc02b5965c9bae3b" providerId="LiveId" clId="{BE093EC8-C30F-48EC-946F-5BF76E3B3F5E}" dt="2020-09-20T12:56:57.330" v="12640" actId="20577"/>
      <pc:docMkLst>
        <pc:docMk/>
      </pc:docMkLst>
      <pc:sldChg chg="delSp modSp mod modNotesTx">
        <pc:chgData name="Леонид Попов" userId="cc02b5965c9bae3b" providerId="LiveId" clId="{BE093EC8-C30F-48EC-946F-5BF76E3B3F5E}" dt="2020-09-20T11:13:58.320" v="2056" actId="20577"/>
        <pc:sldMkLst>
          <pc:docMk/>
          <pc:sldMk cId="0" sldId="2634"/>
        </pc:sldMkLst>
        <pc:spChg chg="del">
          <ac:chgData name="Леонид Попов" userId="cc02b5965c9bae3b" providerId="LiveId" clId="{BE093EC8-C30F-48EC-946F-5BF76E3B3F5E}" dt="2020-09-20T07:02:44.977" v="0" actId="478"/>
          <ac:spMkLst>
            <pc:docMk/>
            <pc:sldMk cId="0" sldId="2634"/>
            <ac:spMk id="2" creationId="{00000000-0000-0000-0000-000000000000}"/>
          </ac:spMkLst>
        </pc:spChg>
        <pc:spChg chg="mod">
          <ac:chgData name="Леонид Попов" userId="cc02b5965c9bae3b" providerId="LiveId" clId="{BE093EC8-C30F-48EC-946F-5BF76E3B3F5E}" dt="2020-09-20T07:03:24.077" v="3" actId="108"/>
          <ac:spMkLst>
            <pc:docMk/>
            <pc:sldMk cId="0" sldId="2634"/>
            <ac:spMk id="7" creationId="{00000000-0000-0000-0000-000000000000}"/>
          </ac:spMkLst>
        </pc:spChg>
      </pc:sldChg>
      <pc:sldChg chg="modNotesTx">
        <pc:chgData name="Леонид Попов" userId="cc02b5965c9bae3b" providerId="LiveId" clId="{BE093EC8-C30F-48EC-946F-5BF76E3B3F5E}" dt="2020-09-20T12:03:02.454" v="7315" actId="20577"/>
        <pc:sldMkLst>
          <pc:docMk/>
          <pc:sldMk cId="0" sldId="2662"/>
        </pc:sldMkLst>
      </pc:sldChg>
      <pc:sldChg chg="modSp mod ord modNotesTx">
        <pc:chgData name="Леонид Попов" userId="cc02b5965c9bae3b" providerId="LiveId" clId="{BE093EC8-C30F-48EC-946F-5BF76E3B3F5E}" dt="2020-09-20T12:07:34.669" v="8073" actId="20577"/>
        <pc:sldMkLst>
          <pc:docMk/>
          <pc:sldMk cId="1035472374" sldId="2663"/>
        </pc:sldMkLst>
        <pc:spChg chg="mod">
          <ac:chgData name="Леонид Попов" userId="cc02b5965c9bae3b" providerId="LiveId" clId="{BE093EC8-C30F-48EC-946F-5BF76E3B3F5E}" dt="2020-09-20T11:37:14.892" v="4029" actId="208"/>
          <ac:spMkLst>
            <pc:docMk/>
            <pc:sldMk cId="1035472374" sldId="2663"/>
            <ac:spMk id="32" creationId="{00000000-0000-0000-0000-000000000000}"/>
          </ac:spMkLst>
        </pc:spChg>
      </pc:sldChg>
      <pc:sldChg chg="modNotesTx">
        <pc:chgData name="Леонид Попов" userId="cc02b5965c9bae3b" providerId="LiveId" clId="{BE093EC8-C30F-48EC-946F-5BF76E3B3F5E}" dt="2020-09-20T12:16:17.464" v="9587" actId="20577"/>
        <pc:sldMkLst>
          <pc:docMk/>
          <pc:sldMk cId="1413424359" sldId="2665"/>
        </pc:sldMkLst>
      </pc:sldChg>
      <pc:sldChg chg="modNotesTx">
        <pc:chgData name="Леонид Попов" userId="cc02b5965c9bae3b" providerId="LiveId" clId="{BE093EC8-C30F-48EC-946F-5BF76E3B3F5E}" dt="2020-09-20T12:43:55.251" v="12608" actId="6549"/>
        <pc:sldMkLst>
          <pc:docMk/>
          <pc:sldMk cId="1645717629" sldId="2668"/>
        </pc:sldMkLst>
      </pc:sldChg>
      <pc:sldChg chg="modNotesTx">
        <pc:chgData name="Леонид Попов" userId="cc02b5965c9bae3b" providerId="LiveId" clId="{BE093EC8-C30F-48EC-946F-5BF76E3B3F5E}" dt="2020-09-20T12:44:01.768" v="12610" actId="6549"/>
        <pc:sldMkLst>
          <pc:docMk/>
          <pc:sldMk cId="541607132" sldId="2669"/>
        </pc:sldMkLst>
      </pc:sldChg>
      <pc:sldChg chg="modNotesTx">
        <pc:chgData name="Леонид Попов" userId="cc02b5965c9bae3b" providerId="LiveId" clId="{BE093EC8-C30F-48EC-946F-5BF76E3B3F5E}" dt="2020-09-20T11:50:33.753" v="5785" actId="20577"/>
        <pc:sldMkLst>
          <pc:docMk/>
          <pc:sldMk cId="210743404" sldId="2673"/>
        </pc:sldMkLst>
      </pc:sldChg>
      <pc:sldChg chg="modNotesTx">
        <pc:chgData name="Леонид Попов" userId="cc02b5965c9bae3b" providerId="LiveId" clId="{BE093EC8-C30F-48EC-946F-5BF76E3B3F5E}" dt="2020-09-20T11:21:56.711" v="2812" actId="20577"/>
        <pc:sldMkLst>
          <pc:docMk/>
          <pc:sldMk cId="1734834709" sldId="2675"/>
        </pc:sldMkLst>
      </pc:sldChg>
      <pc:sldChg chg="modSp mod modNotesTx">
        <pc:chgData name="Леонид Попов" userId="cc02b5965c9bae3b" providerId="LiveId" clId="{BE093EC8-C30F-48EC-946F-5BF76E3B3F5E}" dt="2020-09-20T11:29:52.061" v="3814" actId="20577"/>
        <pc:sldMkLst>
          <pc:docMk/>
          <pc:sldMk cId="2094818681" sldId="2676"/>
        </pc:sldMkLst>
        <pc:spChg chg="mod">
          <ac:chgData name="Леонид Попов" userId="cc02b5965c9bae3b" providerId="LiveId" clId="{BE093EC8-C30F-48EC-946F-5BF76E3B3F5E}" dt="2020-09-20T11:24:15.086" v="3059" actId="6549"/>
          <ac:spMkLst>
            <pc:docMk/>
            <pc:sldMk cId="2094818681" sldId="2676"/>
            <ac:spMk id="2" creationId="{00000000-0000-0000-0000-000000000000}"/>
          </ac:spMkLst>
        </pc:spChg>
        <pc:spChg chg="mod">
          <ac:chgData name="Леонид Попов" userId="cc02b5965c9bae3b" providerId="LiveId" clId="{BE093EC8-C30F-48EC-946F-5BF76E3B3F5E}" dt="2020-09-20T11:28:32.062" v="3619" actId="6549"/>
          <ac:spMkLst>
            <pc:docMk/>
            <pc:sldMk cId="2094818681" sldId="2676"/>
            <ac:spMk id="29" creationId="{00000000-0000-0000-0000-000000000000}"/>
          </ac:spMkLst>
        </pc:spChg>
        <pc:spChg chg="mod">
          <ac:chgData name="Леонид Попов" userId="cc02b5965c9bae3b" providerId="LiveId" clId="{BE093EC8-C30F-48EC-946F-5BF76E3B3F5E}" dt="2020-09-20T11:28:38.932" v="3620" actId="6549"/>
          <ac:spMkLst>
            <pc:docMk/>
            <pc:sldMk cId="2094818681" sldId="2676"/>
            <ac:spMk id="44" creationId="{00000000-0000-0000-0000-000000000000}"/>
          </ac:spMkLst>
        </pc:spChg>
      </pc:sldChg>
      <pc:sldChg chg="modNotesTx">
        <pc:chgData name="Леонид Попов" userId="cc02b5965c9bae3b" providerId="LiveId" clId="{BE093EC8-C30F-48EC-946F-5BF76E3B3F5E}" dt="2020-09-20T12:09:46.224" v="8486" actId="6549"/>
        <pc:sldMkLst>
          <pc:docMk/>
          <pc:sldMk cId="2290269285" sldId="2677"/>
        </pc:sldMkLst>
      </pc:sldChg>
      <pc:sldChg chg="modNotesTx">
        <pc:chgData name="Леонид Попов" userId="cc02b5965c9bae3b" providerId="LiveId" clId="{BE093EC8-C30F-48EC-946F-5BF76E3B3F5E}" dt="2020-09-20T12:29:47.799" v="10672" actId="20577"/>
        <pc:sldMkLst>
          <pc:docMk/>
          <pc:sldMk cId="3018918203" sldId="2680"/>
        </pc:sldMkLst>
      </pc:sldChg>
      <pc:sldChg chg="modNotesTx">
        <pc:chgData name="Леонид Попов" userId="cc02b5965c9bae3b" providerId="LiveId" clId="{BE093EC8-C30F-48EC-946F-5BF76E3B3F5E}" dt="2020-09-20T12:12:38.684" v="8972" actId="20577"/>
        <pc:sldMkLst>
          <pc:docMk/>
          <pc:sldMk cId="1692574993" sldId="2681"/>
        </pc:sldMkLst>
      </pc:sldChg>
      <pc:sldChg chg="modNotesTx">
        <pc:chgData name="Леонид Попов" userId="cc02b5965c9bae3b" providerId="LiveId" clId="{BE093EC8-C30F-48EC-946F-5BF76E3B3F5E}" dt="2020-09-20T12:36:08.456" v="11342" actId="20577"/>
        <pc:sldMkLst>
          <pc:docMk/>
          <pc:sldMk cId="3716399873" sldId="2685"/>
        </pc:sldMkLst>
      </pc:sldChg>
      <pc:sldChg chg="modSp mod modNotesTx">
        <pc:chgData name="Леонид Попов" userId="cc02b5965c9bae3b" providerId="LiveId" clId="{BE093EC8-C30F-48EC-946F-5BF76E3B3F5E}" dt="2020-09-20T12:56:57.330" v="12640" actId="20577"/>
        <pc:sldMkLst>
          <pc:docMk/>
          <pc:sldMk cId="1215263545" sldId="2686"/>
        </pc:sldMkLst>
        <pc:spChg chg="mod">
          <ac:chgData name="Леонид Попов" userId="cc02b5965c9bae3b" providerId="LiveId" clId="{BE093EC8-C30F-48EC-946F-5BF76E3B3F5E}" dt="2020-09-20T12:56:57.330" v="12640" actId="20577"/>
          <ac:spMkLst>
            <pc:docMk/>
            <pc:sldMk cId="1215263545" sldId="2686"/>
            <ac:spMk id="8" creationId="{00000000-0000-0000-0000-000000000000}"/>
          </ac:spMkLst>
        </pc:spChg>
      </pc:sldChg>
      <pc:sldChg chg="modNotesTx">
        <pc:chgData name="Леонид Попов" userId="cc02b5965c9bae3b" providerId="LiveId" clId="{BE093EC8-C30F-48EC-946F-5BF76E3B3F5E}" dt="2020-09-20T11:48:58.013" v="5521" actId="6549"/>
        <pc:sldMkLst>
          <pc:docMk/>
          <pc:sldMk cId="2336585489" sldId="2687"/>
        </pc:sldMkLst>
      </pc:sldChg>
      <pc:sldChg chg="ord modNotesTx">
        <pc:chgData name="Леонид Попов" userId="cc02b5965c9bae3b" providerId="LiveId" clId="{BE093EC8-C30F-48EC-946F-5BF76E3B3F5E}" dt="2020-09-20T12:40:05.147" v="11950" actId="5793"/>
        <pc:sldMkLst>
          <pc:docMk/>
          <pc:sldMk cId="991814917" sldId="2689"/>
        </pc:sldMkLst>
      </pc:sldChg>
      <pc:sldChg chg="modNotesTx">
        <pc:chgData name="Леонид Попов" userId="cc02b5965c9bae3b" providerId="LiveId" clId="{BE093EC8-C30F-48EC-946F-5BF76E3B3F5E}" dt="2020-09-20T12:43:58.589" v="12609" actId="6549"/>
        <pc:sldMkLst>
          <pc:docMk/>
          <pc:sldMk cId="3022910651" sldId="269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40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3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2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54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7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1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8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1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1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21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3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3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4BC73-4D72-457A-B106-AFE5CF217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4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6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4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3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2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7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792143" y="1724648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8281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86142" y="1615173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86142" y="4337113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7"/>
            </a:lvl1pPr>
            <a:lvl2pPr marL="431917" indent="0">
              <a:buNone/>
              <a:defRPr sz="1889"/>
            </a:lvl2pPr>
            <a:lvl3pPr marL="863834" indent="0">
              <a:buNone/>
              <a:defRPr sz="1700"/>
            </a:lvl3pPr>
            <a:lvl4pPr marL="1295751" indent="0">
              <a:buNone/>
              <a:defRPr sz="1512"/>
            </a:lvl4pPr>
            <a:lvl5pPr marL="1727667" indent="0">
              <a:buNone/>
              <a:defRPr sz="1512"/>
            </a:lvl5pPr>
            <a:lvl6pPr marL="2159584" indent="0">
              <a:buNone/>
              <a:defRPr sz="1512"/>
            </a:lvl6pPr>
            <a:lvl7pPr marL="2591501" indent="0">
              <a:buNone/>
              <a:defRPr sz="1512"/>
            </a:lvl7pPr>
            <a:lvl8pPr marL="3023418" indent="0">
              <a:buNone/>
              <a:defRPr sz="1512"/>
            </a:lvl8pPr>
            <a:lvl9pPr marL="345533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54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792142" y="1724648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857055" y="1724648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1577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94146" y="1588176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1"/>
            </a:lvl1pPr>
            <a:lvl2pPr marL="431917" indent="0">
              <a:buNone/>
              <a:defRPr sz="1889" b="1"/>
            </a:lvl2pPr>
            <a:lvl3pPr marL="863834" indent="0">
              <a:buNone/>
              <a:defRPr sz="1700" b="1"/>
            </a:lvl3pPr>
            <a:lvl4pPr marL="1295751" indent="0">
              <a:buNone/>
              <a:defRPr sz="1512" b="1"/>
            </a:lvl4pPr>
            <a:lvl5pPr marL="1727667" indent="0">
              <a:buNone/>
              <a:defRPr sz="1512" b="1"/>
            </a:lvl5pPr>
            <a:lvl6pPr marL="2159584" indent="0">
              <a:buNone/>
              <a:defRPr sz="1512" b="1"/>
            </a:lvl6pPr>
            <a:lvl7pPr marL="2591501" indent="0">
              <a:buNone/>
              <a:defRPr sz="1512" b="1"/>
            </a:lvl7pPr>
            <a:lvl8pPr marL="3023418" indent="0">
              <a:buNone/>
              <a:defRPr sz="1512" b="1"/>
            </a:lvl8pPr>
            <a:lvl9pPr marL="345533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794146" y="2366518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176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1"/>
            </a:lvl1pPr>
            <a:lvl2pPr marL="431917" indent="0">
              <a:buNone/>
              <a:defRPr sz="1889" b="1"/>
            </a:lvl2pPr>
            <a:lvl3pPr marL="863834" indent="0">
              <a:buNone/>
              <a:defRPr sz="1700" b="1"/>
            </a:lvl3pPr>
            <a:lvl4pPr marL="1295751" indent="0">
              <a:buNone/>
              <a:defRPr sz="1512" b="1"/>
            </a:lvl4pPr>
            <a:lvl5pPr marL="1727667" indent="0">
              <a:buNone/>
              <a:defRPr sz="1512" b="1"/>
            </a:lvl5pPr>
            <a:lvl6pPr marL="2159584" indent="0">
              <a:buNone/>
              <a:defRPr sz="1512" b="1"/>
            </a:lvl6pPr>
            <a:lvl7pPr marL="2591501" indent="0">
              <a:buNone/>
              <a:defRPr sz="1512" b="1"/>
            </a:lvl7pPr>
            <a:lvl8pPr marL="3023418" indent="0">
              <a:buNone/>
              <a:defRPr sz="1512" b="1"/>
            </a:lvl8pPr>
            <a:lvl9pPr marL="345533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833050" y="2366518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4616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7063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555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94146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4898883" y="932812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94146" y="1943605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17" indent="0">
              <a:buNone/>
              <a:defRPr sz="1323"/>
            </a:lvl2pPr>
            <a:lvl3pPr marL="863834" indent="0">
              <a:buNone/>
              <a:defRPr sz="1134"/>
            </a:lvl3pPr>
            <a:lvl4pPr marL="1295751" indent="0">
              <a:buNone/>
              <a:defRPr sz="945"/>
            </a:lvl4pPr>
            <a:lvl5pPr marL="1727667" indent="0">
              <a:buNone/>
              <a:defRPr sz="945"/>
            </a:lvl5pPr>
            <a:lvl6pPr marL="2159584" indent="0">
              <a:buNone/>
              <a:defRPr sz="945"/>
            </a:lvl6pPr>
            <a:lvl7pPr marL="2591501" indent="0">
              <a:buNone/>
              <a:defRPr sz="945"/>
            </a:lvl7pPr>
            <a:lvl8pPr marL="3023418" indent="0">
              <a:buNone/>
              <a:defRPr sz="945"/>
            </a:lvl8pPr>
            <a:lvl9pPr marL="345533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9883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94146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4898883" y="932812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17" indent="0">
              <a:buNone/>
              <a:defRPr sz="2645"/>
            </a:lvl2pPr>
            <a:lvl3pPr marL="863834" indent="0">
              <a:buNone/>
              <a:defRPr sz="2267"/>
            </a:lvl3pPr>
            <a:lvl4pPr marL="1295751" indent="0">
              <a:buNone/>
              <a:defRPr sz="1889"/>
            </a:lvl4pPr>
            <a:lvl5pPr marL="1727667" indent="0">
              <a:buNone/>
              <a:defRPr sz="1889"/>
            </a:lvl5pPr>
            <a:lvl6pPr marL="2159584" indent="0">
              <a:buNone/>
              <a:defRPr sz="1889"/>
            </a:lvl6pPr>
            <a:lvl7pPr marL="2591501" indent="0">
              <a:buNone/>
              <a:defRPr sz="1889"/>
            </a:lvl7pPr>
            <a:lvl8pPr marL="3023418" indent="0">
              <a:buNone/>
              <a:defRPr sz="1889"/>
            </a:lvl8pPr>
            <a:lvl9pPr marL="3455335" indent="0">
              <a:buNone/>
              <a:defRPr sz="1889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94146" y="1943605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17" indent="0">
              <a:buNone/>
              <a:defRPr sz="1323"/>
            </a:lvl2pPr>
            <a:lvl3pPr marL="863834" indent="0">
              <a:buNone/>
              <a:defRPr sz="1134"/>
            </a:lvl3pPr>
            <a:lvl4pPr marL="1295751" indent="0">
              <a:buNone/>
              <a:defRPr sz="945"/>
            </a:lvl4pPr>
            <a:lvl5pPr marL="1727667" indent="0">
              <a:buNone/>
              <a:defRPr sz="945"/>
            </a:lvl5pPr>
            <a:lvl6pPr marL="2159584" indent="0">
              <a:buNone/>
              <a:defRPr sz="945"/>
            </a:lvl6pPr>
            <a:lvl7pPr marL="2591501" indent="0">
              <a:buNone/>
              <a:defRPr sz="945"/>
            </a:lvl7pPr>
            <a:lvl8pPr marL="3023418" indent="0">
              <a:buNone/>
              <a:defRPr sz="945"/>
            </a:lvl8pPr>
            <a:lvl9pPr marL="345533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1907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1724648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6877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92144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466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оготип снизу" type="tx">
  <p:cSld name="Логотип снизу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256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8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792143" y="1724650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6575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86142" y="4337113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7"/>
            </a:lvl1pPr>
            <a:lvl2pPr marL="431917" indent="0">
              <a:buNone/>
              <a:defRPr sz="1889"/>
            </a:lvl2pPr>
            <a:lvl3pPr marL="863834" indent="0">
              <a:buNone/>
              <a:defRPr sz="1700"/>
            </a:lvl3pPr>
            <a:lvl4pPr marL="1295751" indent="0">
              <a:buNone/>
              <a:defRPr sz="1512"/>
            </a:lvl4pPr>
            <a:lvl5pPr marL="1727667" indent="0">
              <a:buNone/>
              <a:defRPr sz="1512"/>
            </a:lvl5pPr>
            <a:lvl6pPr marL="2159584" indent="0">
              <a:buNone/>
              <a:defRPr sz="1512"/>
            </a:lvl6pPr>
            <a:lvl7pPr marL="2591501" indent="0">
              <a:buNone/>
              <a:defRPr sz="1512"/>
            </a:lvl7pPr>
            <a:lvl8pPr marL="3023418" indent="0">
              <a:buNone/>
              <a:defRPr sz="1512"/>
            </a:lvl8pPr>
            <a:lvl9pPr marL="345533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22301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792142" y="1724650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5857055" y="1724650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6630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794152" y="1588179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1"/>
            </a:lvl1pPr>
            <a:lvl2pPr marL="431917" indent="0">
              <a:buNone/>
              <a:defRPr sz="1889" b="1"/>
            </a:lvl2pPr>
            <a:lvl3pPr marL="863834" indent="0">
              <a:buNone/>
              <a:defRPr sz="1700" b="1"/>
            </a:lvl3pPr>
            <a:lvl4pPr marL="1295751" indent="0">
              <a:buNone/>
              <a:defRPr sz="1512" b="1"/>
            </a:lvl4pPr>
            <a:lvl5pPr marL="1727667" indent="0">
              <a:buNone/>
              <a:defRPr sz="1512" b="1"/>
            </a:lvl5pPr>
            <a:lvl6pPr marL="2159584" indent="0">
              <a:buNone/>
              <a:defRPr sz="1512" b="1"/>
            </a:lvl6pPr>
            <a:lvl7pPr marL="2591501" indent="0">
              <a:buNone/>
              <a:defRPr sz="1512" b="1"/>
            </a:lvl7pPr>
            <a:lvl8pPr marL="3023418" indent="0">
              <a:buNone/>
              <a:defRPr sz="1512" b="1"/>
            </a:lvl8pPr>
            <a:lvl9pPr marL="345533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794152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179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1"/>
            </a:lvl1pPr>
            <a:lvl2pPr marL="431917" indent="0">
              <a:buNone/>
              <a:defRPr sz="1889" b="1"/>
            </a:lvl2pPr>
            <a:lvl3pPr marL="863834" indent="0">
              <a:buNone/>
              <a:defRPr sz="1700" b="1"/>
            </a:lvl3pPr>
            <a:lvl4pPr marL="1295751" indent="0">
              <a:buNone/>
              <a:defRPr sz="1512" b="1"/>
            </a:lvl4pPr>
            <a:lvl5pPr marL="1727667" indent="0">
              <a:buNone/>
              <a:defRPr sz="1512" b="1"/>
            </a:lvl5pPr>
            <a:lvl6pPr marL="2159584" indent="0">
              <a:buNone/>
              <a:defRPr sz="1512" b="1"/>
            </a:lvl6pPr>
            <a:lvl7pPr marL="2591501" indent="0">
              <a:buNone/>
              <a:defRPr sz="1512" b="1"/>
            </a:lvl7pPr>
            <a:lvl8pPr marL="3023418" indent="0">
              <a:buNone/>
              <a:defRPr sz="1512" b="1"/>
            </a:lvl8pPr>
            <a:lvl9pPr marL="345533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0644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11862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0074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94152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94152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17" indent="0">
              <a:buNone/>
              <a:defRPr sz="1323"/>
            </a:lvl2pPr>
            <a:lvl3pPr marL="863834" indent="0">
              <a:buNone/>
              <a:defRPr sz="1134"/>
            </a:lvl3pPr>
            <a:lvl4pPr marL="1295751" indent="0">
              <a:buNone/>
              <a:defRPr sz="945"/>
            </a:lvl4pPr>
            <a:lvl5pPr marL="1727667" indent="0">
              <a:buNone/>
              <a:defRPr sz="945"/>
            </a:lvl5pPr>
            <a:lvl6pPr marL="2159584" indent="0">
              <a:buNone/>
              <a:defRPr sz="945"/>
            </a:lvl6pPr>
            <a:lvl7pPr marL="2591501" indent="0">
              <a:buNone/>
              <a:defRPr sz="945"/>
            </a:lvl7pPr>
            <a:lvl8pPr marL="3023418" indent="0">
              <a:buNone/>
              <a:defRPr sz="945"/>
            </a:lvl8pPr>
            <a:lvl9pPr marL="345533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8119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794152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17" indent="0">
              <a:buNone/>
              <a:defRPr sz="2645"/>
            </a:lvl2pPr>
            <a:lvl3pPr marL="863834" indent="0">
              <a:buNone/>
              <a:defRPr sz="2267"/>
            </a:lvl3pPr>
            <a:lvl4pPr marL="1295751" indent="0">
              <a:buNone/>
              <a:defRPr sz="1889"/>
            </a:lvl4pPr>
            <a:lvl5pPr marL="1727667" indent="0">
              <a:buNone/>
              <a:defRPr sz="1889"/>
            </a:lvl5pPr>
            <a:lvl6pPr marL="2159584" indent="0">
              <a:buNone/>
              <a:defRPr sz="1889"/>
            </a:lvl6pPr>
            <a:lvl7pPr marL="2591501" indent="0">
              <a:buNone/>
              <a:defRPr sz="1889"/>
            </a:lvl7pPr>
            <a:lvl8pPr marL="3023418" indent="0">
              <a:buNone/>
              <a:defRPr sz="1889"/>
            </a:lvl8pPr>
            <a:lvl9pPr marL="3455335" indent="0">
              <a:buNone/>
              <a:defRPr sz="1889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794152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17" indent="0">
              <a:buNone/>
              <a:defRPr sz="1323"/>
            </a:lvl2pPr>
            <a:lvl3pPr marL="863834" indent="0">
              <a:buNone/>
              <a:defRPr sz="1134"/>
            </a:lvl3pPr>
            <a:lvl4pPr marL="1295751" indent="0">
              <a:buNone/>
              <a:defRPr sz="945"/>
            </a:lvl4pPr>
            <a:lvl5pPr marL="1727667" indent="0">
              <a:buNone/>
              <a:defRPr sz="945"/>
            </a:lvl5pPr>
            <a:lvl6pPr marL="2159584" indent="0">
              <a:buNone/>
              <a:defRPr sz="945"/>
            </a:lvl6pPr>
            <a:lvl7pPr marL="2591501" indent="0">
              <a:buNone/>
              <a:defRPr sz="945"/>
            </a:lvl7pPr>
            <a:lvl8pPr marL="3023418" indent="0">
              <a:buNone/>
              <a:defRPr sz="945"/>
            </a:lvl8pPr>
            <a:lvl9pPr marL="345533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511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1724650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6794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792151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662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8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0" y="3528796"/>
            <a:ext cx="171769" cy="350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b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7" y="110980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10297857" y="5961281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</a:pPr>
            <a:fld id="{9352DAE2-383B-4FA5-AF4C-90E1EF7055FD}" type="slidenum">
              <a:rPr lang="ru-RU" altLang="ru-RU" sz="1512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</a:pPr>
              <a:t>‹#›</a:t>
            </a:fld>
            <a:endParaRPr lang="ru-RU" altLang="ru-RU" sz="1512">
              <a:solidFill>
                <a:srgbClr val="000000"/>
              </a:solidFill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0" y="3527296"/>
            <a:ext cx="171769" cy="3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b="0">
              <a:solidFill>
                <a:srgbClr val="000000"/>
              </a:solidFill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270" imgH="270" progId="">
                  <p:embed/>
                </p:oleObj>
              </mc:Choice>
              <mc:Fallback>
                <p:oleObj name="think-cell Slide" r:id="rId1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003" y="1503"/>
          <a:ext cx="2000" cy="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9" imgW="270" imgH="270" progId="">
                  <p:embed/>
                </p:oleObj>
              </mc:Choice>
              <mc:Fallback>
                <p:oleObj name="think-cell Slide" r:id="rId19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  <p:sldLayoutId id="214748684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889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5pPr>
      <a:lvl6pPr marL="431917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6pPr>
      <a:lvl7pPr marL="863834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7pPr>
      <a:lvl8pPr marL="1295751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8pPr>
      <a:lvl9pPr marL="1727667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9pPr>
    </p:titleStyle>
    <p:bodyStyle>
      <a:lvl1pPr marL="323938" indent="-323938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865" indent="-269948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792" indent="-215958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709" indent="-215958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626" indent="-215958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43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459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376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1293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17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834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751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667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584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501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418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335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>
            <a:extLst/>
          </p:cNvPr>
          <p:cNvSpPr>
            <a:spLocks noChangeArrowheads="1"/>
          </p:cNvSpPr>
          <p:nvPr userDrawn="1"/>
        </p:nvSpPr>
        <p:spPr bwMode="auto">
          <a:xfrm>
            <a:off x="0" y="3528794"/>
            <a:ext cx="171769" cy="350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b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7" y="110978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8420" name="Text Box 4">
            <a:extLst/>
          </p:cNvPr>
          <p:cNvSpPr txBox="1">
            <a:spLocks noChangeArrowheads="1"/>
          </p:cNvSpPr>
          <p:nvPr userDrawn="1"/>
        </p:nvSpPr>
        <p:spPr bwMode="auto">
          <a:xfrm>
            <a:off x="10297855" y="5961281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512" smtClean="0">
                <a:solidFill>
                  <a:srgbClr val="000000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512" smtClean="0">
              <a:solidFill>
                <a:srgbClr val="000000"/>
              </a:solidFill>
            </a:endParaRPr>
          </a:p>
        </p:txBody>
      </p:sp>
      <p:sp>
        <p:nvSpPr>
          <p:cNvPr id="1031" name="Rectangle 36">
            <a:extLst/>
          </p:cNvPr>
          <p:cNvSpPr>
            <a:spLocks noChangeArrowheads="1"/>
          </p:cNvSpPr>
          <p:nvPr userDrawn="1"/>
        </p:nvSpPr>
        <p:spPr bwMode="auto">
          <a:xfrm>
            <a:off x="0" y="3527294"/>
            <a:ext cx="171769" cy="3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b="0">
              <a:solidFill>
                <a:srgbClr val="000000"/>
              </a:solidFill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1" y="1501"/>
          <a:ext cx="2000" cy="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" y="1501"/>
                        <a:ext cx="2000" cy="1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1" y="1501"/>
          <a:ext cx="2000" cy="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" y="1501"/>
                        <a:ext cx="2000" cy="1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5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4" r:id="rId1"/>
    <p:sldLayoutId id="2147486845" r:id="rId2"/>
    <p:sldLayoutId id="2147486846" r:id="rId3"/>
    <p:sldLayoutId id="2147486847" r:id="rId4"/>
    <p:sldLayoutId id="2147486848" r:id="rId5"/>
    <p:sldLayoutId id="2147486849" r:id="rId6"/>
    <p:sldLayoutId id="2147486850" r:id="rId7"/>
    <p:sldLayoutId id="2147486851" r:id="rId8"/>
    <p:sldLayoutId id="2147486852" r:id="rId9"/>
    <p:sldLayoutId id="2147486853" r:id="rId10"/>
    <p:sldLayoutId id="21474868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889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5pPr>
      <a:lvl6pPr marL="431917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6pPr>
      <a:lvl7pPr marL="863834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7pPr>
      <a:lvl8pPr marL="1295751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8pPr>
      <a:lvl9pPr marL="1727667" algn="l" rtl="0" fontAlgn="base">
        <a:spcBef>
          <a:spcPct val="0"/>
        </a:spcBef>
        <a:spcAft>
          <a:spcPct val="0"/>
        </a:spcAft>
        <a:defRPr sz="1889" b="1">
          <a:solidFill>
            <a:schemeClr val="bg2"/>
          </a:solidFill>
          <a:latin typeface="Proxima Nova Lt" pitchFamily="50" charset="0"/>
        </a:defRPr>
      </a:lvl9pPr>
    </p:titleStyle>
    <p:bodyStyle>
      <a:lvl1pPr marL="323938" indent="-323938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865" indent="-269948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792" indent="-215958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709" indent="-215958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626" indent="-215958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43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459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376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1293" indent="-215958" algn="l" defTabSz="86383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17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834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751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667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9584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1501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418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335" algn="l" defTabSz="86383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cqLClFBq1HOSUDEDBLygFg" TargetMode="External"/><Relationship Id="rId3" Type="http://schemas.openxmlformats.org/officeDocument/2006/relationships/hyperlink" Target="https://v8.1c.ru/cpm/" TargetMode="External"/><Relationship Id="rId7" Type="http://schemas.openxmlformats.org/officeDocument/2006/relationships/hyperlink" Target="https://v8.1c.ru/cpm/asset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istorii-uspekha/" TargetMode="External"/><Relationship Id="rId11" Type="http://schemas.openxmlformats.org/officeDocument/2006/relationships/hyperlink" Target="https://v8.1c.ru/cpm-erp/poleznye-materialy/video/" TargetMode="External"/><Relationship Id="rId5" Type="http://schemas.openxmlformats.org/officeDocument/2006/relationships/hyperlink" Target="https://v8.1c.ru/cpm/poleznye-materialy/video/" TargetMode="External"/><Relationship Id="rId10" Type="http://schemas.openxmlformats.org/officeDocument/2006/relationships/hyperlink" Target="https://v8.1c.ru/cpm-erp/poleznye-materialy/presentations/" TargetMode="External"/><Relationship Id="rId4" Type="http://schemas.openxmlformats.org/officeDocument/2006/relationships/hyperlink" Target="https://v8.1c.ru/cpm/poleznye-materialy/presentations/" TargetMode="External"/><Relationship Id="rId9" Type="http://schemas.openxmlformats.org/officeDocument/2006/relationships/hyperlink" Target="https://v8.1c.ru/cpm-erp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55763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1538" y="1655911"/>
            <a:ext cx="6480175" cy="2447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3834">
              <a:defRPr/>
            </a:pPr>
            <a:r>
              <a:rPr lang="ru-RU" sz="3779" b="0" dirty="0">
                <a:solidFill>
                  <a:srgbClr val="FC6E51"/>
                </a:solidFill>
              </a:rPr>
              <a:t>Управление обязательствами</a:t>
            </a:r>
          </a:p>
          <a:p>
            <a:pPr algn="ctr" defTabSz="863834">
              <a:defRPr/>
            </a:pPr>
            <a:endParaRPr lang="ru-RU" sz="3779" b="0" dirty="0">
              <a:solidFill>
                <a:srgbClr val="FC6E51"/>
              </a:solidFill>
            </a:endParaRPr>
          </a:p>
          <a:p>
            <a:pPr algn="ctr" defTabSz="863834">
              <a:defRPr/>
            </a:pP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1С:Управление холдингом</a:t>
            </a:r>
          </a:p>
          <a:p>
            <a:pPr algn="ctr" defTabSz="863834">
              <a:defRPr/>
            </a:pP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1С:</a:t>
            </a:r>
            <a:r>
              <a:rPr lang="en-US" sz="1984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холдингом</a:t>
            </a:r>
            <a:endParaRPr lang="ru-RU" sz="1984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773" y="4752255"/>
            <a:ext cx="6552727" cy="70307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23" b="0" dirty="0">
                <a:solidFill>
                  <a:schemeClr val="bg2">
                    <a:lumMod val="50000"/>
                  </a:schemeClr>
                </a:solidFill>
              </a:rPr>
              <a:t>Типовые коммерческие условия, тендерные процедуры, контрактация, обеспечение и страхование, управление расхождениями по графиками договоров, факторинг,  стоп-листы, напоминания, претензии, закрытие контракта</a:t>
            </a:r>
          </a:p>
        </p:txBody>
      </p:sp>
    </p:spTree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Оповещения о нарушениях по договору</a:t>
            </a: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" y="791815"/>
            <a:ext cx="10660703" cy="5688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917" y="877615"/>
            <a:ext cx="6676190" cy="4771429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9" y="3665878"/>
            <a:ext cx="9052454" cy="279415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5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94178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Факторинг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7" y="3674418"/>
            <a:ext cx="9292604" cy="2806029"/>
          </a:xfrm>
          <a:prstGeom prst="rect">
            <a:avLst/>
          </a:prstGeom>
          <a:ln>
            <a:solidFill>
              <a:srgbClr val="FFFFFF">
                <a:lumMod val="50000"/>
              </a:srgbClr>
            </a:solidFill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864493" y="1257374"/>
            <a:ext cx="9570518" cy="2126729"/>
            <a:chOff x="583007" y="1101143"/>
            <a:chExt cx="9570518" cy="2126729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3717224" y="2165147"/>
              <a:ext cx="1298093" cy="795617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ct val="50000"/>
                </a:spcBef>
              </a:pPr>
              <a:r>
                <a:rPr lang="ru-RU" altLang="ru-RU" sz="1200" b="0" kern="0">
                  <a:solidFill>
                    <a:srgbClr val="5F0000"/>
                  </a:solidFill>
                  <a:latin typeface="Arial" charset="0"/>
                </a:rPr>
                <a:t>Расходная накладная</a:t>
              </a: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395931" y="2173113"/>
              <a:ext cx="1298093" cy="771899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ct val="50000"/>
                </a:spcBef>
              </a:pPr>
              <a:r>
                <a:rPr lang="ru-RU" altLang="ru-RU" sz="1200" b="0" kern="0">
                  <a:solidFill>
                    <a:srgbClr val="5F0000"/>
                  </a:solidFill>
                  <a:latin typeface="Arial" charset="0"/>
                </a:rPr>
                <a:t>Отражение факта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7074638" y="2178091"/>
              <a:ext cx="1438757" cy="773487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ct val="50000"/>
                </a:spcBef>
              </a:pPr>
              <a:r>
                <a:rPr lang="ru-RU" altLang="ru-RU" sz="1200" b="0" kern="0" dirty="0">
                  <a:solidFill>
                    <a:srgbClr val="5F0000"/>
                  </a:solidFill>
                  <a:latin typeface="Arial" charset="0"/>
                </a:rPr>
                <a:t>Реестр уступленных требований</a:t>
              </a: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8855432" y="2181266"/>
              <a:ext cx="1298093" cy="770312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ct val="50000"/>
                </a:spcBef>
              </a:pPr>
              <a:r>
                <a:rPr lang="ru-RU" altLang="ru-RU" sz="1200" b="0" kern="0" dirty="0">
                  <a:solidFill>
                    <a:srgbClr val="5F0000"/>
                  </a:solidFill>
                  <a:latin typeface="Arial" charset="0"/>
                </a:rPr>
                <a:t>Расчеты с фактором</a:t>
              </a:r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6261637" y="1173109"/>
              <a:ext cx="1299600" cy="775074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ct val="50000"/>
                </a:spcBef>
              </a:pPr>
              <a:r>
                <a:rPr lang="ru-RU" altLang="ru-RU" sz="1200" b="0" kern="0" dirty="0">
                  <a:solidFill>
                    <a:srgbClr val="5F0000"/>
                  </a:solidFill>
                  <a:latin typeface="Arial" charset="0"/>
                </a:rPr>
                <a:t>Отчетность</a:t>
              </a:r>
            </a:p>
          </p:txBody>
        </p:sp>
        <p:cxnSp>
          <p:nvCxnSpPr>
            <p:cNvPr id="29" name="Прямая со стрелкой 54295"/>
            <p:cNvCxnSpPr>
              <a:cxnSpLocks noChangeShapeType="1"/>
              <a:stCxn id="24" idx="3"/>
              <a:endCxn id="25" idx="1"/>
            </p:cNvCxnSpPr>
            <p:nvPr/>
          </p:nvCxnSpPr>
          <p:spPr bwMode="auto">
            <a:xfrm flipV="1">
              <a:off x="5015317" y="2559063"/>
              <a:ext cx="380614" cy="3893"/>
            </a:xfrm>
            <a:prstGeom prst="straightConnector1">
              <a:avLst/>
            </a:prstGeom>
            <a:noFill/>
            <a:ln w="19050" algn="ctr">
              <a:solidFill>
                <a:srgbClr val="CC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 стрелкой 54297"/>
            <p:cNvCxnSpPr>
              <a:cxnSpLocks noChangeShapeType="1"/>
              <a:stCxn id="25" idx="3"/>
              <a:endCxn id="26" idx="1"/>
            </p:cNvCxnSpPr>
            <p:nvPr/>
          </p:nvCxnSpPr>
          <p:spPr bwMode="auto">
            <a:xfrm>
              <a:off x="6694024" y="2559063"/>
              <a:ext cx="380614" cy="5772"/>
            </a:xfrm>
            <a:prstGeom prst="straightConnector1">
              <a:avLst/>
            </a:prstGeom>
            <a:noFill/>
            <a:ln w="19050" algn="ctr">
              <a:solidFill>
                <a:srgbClr val="CC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 стрелкой 54299"/>
            <p:cNvCxnSpPr>
              <a:cxnSpLocks noChangeShapeType="1"/>
              <a:stCxn id="26" idx="3"/>
              <a:endCxn id="27" idx="1"/>
            </p:cNvCxnSpPr>
            <p:nvPr/>
          </p:nvCxnSpPr>
          <p:spPr bwMode="auto">
            <a:xfrm>
              <a:off x="8513395" y="2564835"/>
              <a:ext cx="342037" cy="1587"/>
            </a:xfrm>
            <a:prstGeom prst="straightConnector1">
              <a:avLst/>
            </a:prstGeom>
            <a:noFill/>
            <a:ln w="19050" algn="ctr">
              <a:solidFill>
                <a:srgbClr val="CC33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Группа 57"/>
            <p:cNvGrpSpPr/>
            <p:nvPr/>
          </p:nvGrpSpPr>
          <p:grpSpPr>
            <a:xfrm>
              <a:off x="583007" y="1101143"/>
              <a:ext cx="2729758" cy="2126729"/>
              <a:chOff x="1718248" y="562262"/>
              <a:chExt cx="2729758" cy="2126729"/>
            </a:xfrm>
          </p:grpSpPr>
          <p:sp>
            <p:nvSpPr>
              <p:cNvPr id="43" name="TextBox 61"/>
              <p:cNvSpPr txBox="1">
                <a:spLocks noChangeArrowheads="1"/>
              </p:cNvSpPr>
              <p:nvPr/>
            </p:nvSpPr>
            <p:spPr bwMode="auto">
              <a:xfrm>
                <a:off x="3069024" y="1964112"/>
                <a:ext cx="11929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Дебитор</a:t>
                </a:r>
              </a:p>
            </p:txBody>
          </p:sp>
          <p:sp>
            <p:nvSpPr>
              <p:cNvPr id="40" name="Равнобедренный треугольник 39"/>
              <p:cNvSpPr/>
              <p:nvPr/>
            </p:nvSpPr>
            <p:spPr bwMode="auto">
              <a:xfrm>
                <a:off x="1718248" y="569980"/>
                <a:ext cx="2729758" cy="1868882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4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2781889" y="1045022"/>
                <a:ext cx="66236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Мы</a:t>
                </a:r>
              </a:p>
            </p:txBody>
          </p:sp>
          <p:sp>
            <p:nvSpPr>
              <p:cNvPr id="42" name="TextBox 25"/>
              <p:cNvSpPr txBox="1">
                <a:spLocks noChangeArrowheads="1"/>
              </p:cNvSpPr>
              <p:nvPr/>
            </p:nvSpPr>
            <p:spPr bwMode="auto">
              <a:xfrm>
                <a:off x="2166185" y="1801377"/>
                <a:ext cx="10374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Фактор</a:t>
                </a: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3672805" y="1295871"/>
                <a:ext cx="528749" cy="822841"/>
                <a:chOff x="3903397" y="1098517"/>
                <a:chExt cx="528749" cy="822841"/>
              </a:xfrm>
            </p:grpSpPr>
            <p:sp>
              <p:nvSpPr>
                <p:cNvPr id="51" name="Штриховая стрелка вправо 50"/>
                <p:cNvSpPr/>
                <p:nvPr/>
              </p:nvSpPr>
              <p:spPr bwMode="auto">
                <a:xfrm rot="3201769">
                  <a:off x="3759388" y="1248599"/>
                  <a:ext cx="816768" cy="528749"/>
                </a:xfrm>
                <a:prstGeom prst="stripedRightArrow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381000" marR="0" indent="-381000" algn="l" defTabSz="914400" rtl="0" eaLnBrk="1" fontAlgn="base" latinLnBrk="0" hangingPunct="1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Pct val="120000"/>
                    <a:buFontTx/>
                    <a:buBlip>
                      <a:blip r:embed="rId4"/>
                    </a:buBlip>
                    <a:tabLst/>
                  </a:pPr>
                  <a:endParaRPr kumimoji="0" lang="ru-RU" sz="2100" b="0" i="0" u="none" strike="noStrike" cap="none" normalizeH="0" baseline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TextBox 104"/>
                <p:cNvSpPr txBox="1">
                  <a:spLocks noChangeArrowheads="1"/>
                </p:cNvSpPr>
                <p:nvPr/>
              </p:nvSpPr>
              <p:spPr bwMode="auto">
                <a:xfrm rot="3187138">
                  <a:off x="3769157" y="1327514"/>
                  <a:ext cx="719603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spcAft>
                      <a:spcPct val="50000"/>
                    </a:spcAft>
                    <a:buClr>
                      <a:srgbClr val="CC0000"/>
                    </a:buClr>
                    <a:buSzPct val="60000"/>
                    <a:buFont typeface="Wingdings" pitchFamily="2" charset="2"/>
                    <a:buChar char="n"/>
                    <a:defRPr sz="2200">
                      <a:solidFill>
                        <a:srgbClr val="5B0917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spcAft>
                      <a:spcPct val="30000"/>
                    </a:spcAft>
                    <a:buClr>
                      <a:srgbClr val="CC0000"/>
                    </a:buClr>
                    <a:buFont typeface="Wingdings" pitchFamily="2" charset="2"/>
                    <a:buChar char="§"/>
                    <a:defRPr sz="2000">
                      <a:solidFill>
                        <a:srgbClr val="5B0917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CC0000"/>
                    </a:buClr>
                    <a:buSzPct val="80000"/>
                    <a:buFont typeface="Wingdings" pitchFamily="2" charset="2"/>
                    <a:buChar char="§"/>
                    <a:defRPr sz="2400">
                      <a:solidFill>
                        <a:srgbClr val="5B0917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spcAft>
                      <a:spcPct val="20000"/>
                    </a:spcAft>
                    <a:buClr>
                      <a:srgbClr val="CC0000"/>
                    </a:buClr>
                    <a:buFont typeface="Times New Roman" pitchFamily="18" charset="0"/>
                    <a:buChar char="▪"/>
                    <a:defRPr sz="1600">
                      <a:solidFill>
                        <a:srgbClr val="5B0917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rgbClr val="CC0000"/>
                    </a:buClr>
                    <a:buFont typeface="Arial" charset="0"/>
                    <a:buChar char="∙"/>
                    <a:defRPr sz="1400">
                      <a:solidFill>
                        <a:srgbClr val="5B0917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Font typeface="Arial" charset="0"/>
                    <a:buChar char="∙"/>
                    <a:defRPr sz="1400">
                      <a:solidFill>
                        <a:srgbClr val="5B0917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Font typeface="Arial" charset="0"/>
                    <a:buChar char="∙"/>
                    <a:defRPr sz="1400">
                      <a:solidFill>
                        <a:srgbClr val="5B0917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Font typeface="Arial" charset="0"/>
                    <a:buChar char="∙"/>
                    <a:defRPr sz="1400">
                      <a:solidFill>
                        <a:srgbClr val="5B0917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CC0000"/>
                    </a:buClr>
                    <a:buFont typeface="Arial" charset="0"/>
                    <a:buChar char="∙"/>
                    <a:defRPr sz="1400">
                      <a:solidFill>
                        <a:srgbClr val="5B0917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rPr>
                    <a:t>Товары</a:t>
                  </a:r>
                </a:p>
              </p:txBody>
            </p:sp>
          </p:grpSp>
          <p:sp>
            <p:nvSpPr>
              <p:cNvPr id="37" name="Штриховая стрелка вправо 36"/>
              <p:cNvSpPr/>
              <p:nvPr/>
            </p:nvSpPr>
            <p:spPr bwMode="auto">
              <a:xfrm rot="18431317">
                <a:off x="2366781" y="713393"/>
                <a:ext cx="831012" cy="528749"/>
              </a:xfrm>
              <a:prstGeom prst="striped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4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Штриховая стрелка вправо 33"/>
              <p:cNvSpPr/>
              <p:nvPr/>
            </p:nvSpPr>
            <p:spPr bwMode="auto">
              <a:xfrm rot="7631317">
                <a:off x="1565522" y="1660532"/>
                <a:ext cx="1079004" cy="528749"/>
              </a:xfrm>
              <a:prstGeom prst="striped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4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Box 59"/>
              <p:cNvSpPr txBox="1">
                <a:spLocks noChangeArrowheads="1"/>
              </p:cNvSpPr>
              <p:nvPr/>
            </p:nvSpPr>
            <p:spPr bwMode="auto">
              <a:xfrm rot="18362793">
                <a:off x="2363162" y="891446"/>
                <a:ext cx="75558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Оплата</a:t>
                </a:r>
              </a:p>
            </p:txBody>
          </p:sp>
          <p:sp>
            <p:nvSpPr>
              <p:cNvPr id="5" name="TextBox 19"/>
              <p:cNvSpPr txBox="1">
                <a:spLocks noChangeArrowheads="1"/>
              </p:cNvSpPr>
              <p:nvPr/>
            </p:nvSpPr>
            <p:spPr bwMode="auto">
              <a:xfrm rot="18431317">
                <a:off x="1528949" y="1828786"/>
                <a:ext cx="105791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Требования</a:t>
                </a:r>
              </a:p>
            </p:txBody>
          </p:sp>
          <p:sp>
            <p:nvSpPr>
              <p:cNvPr id="46" name="Штриховая стрелка вправо 45"/>
              <p:cNvSpPr/>
              <p:nvPr/>
            </p:nvSpPr>
            <p:spPr bwMode="auto">
              <a:xfrm rot="10800000">
                <a:off x="2703501" y="2193860"/>
                <a:ext cx="759252" cy="495131"/>
              </a:xfrm>
              <a:prstGeom prst="striped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4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TextBox 71"/>
              <p:cNvSpPr txBox="1">
                <a:spLocks noChangeArrowheads="1"/>
              </p:cNvSpPr>
              <p:nvPr/>
            </p:nvSpPr>
            <p:spPr bwMode="auto">
              <a:xfrm>
                <a:off x="2703500" y="2301080"/>
                <a:ext cx="805015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 sz="2400"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rPr>
                  <a:t>Оплата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811746" y="917247"/>
            <a:ext cx="3519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0" dirty="0">
                <a:solidFill>
                  <a:schemeClr val="tx1"/>
                </a:solidFill>
              </a:rPr>
              <a:t>Быстрый возврат денежных средств за товары / услуги за минусом процентов и комиссии </a:t>
            </a:r>
            <a:r>
              <a:rPr lang="ru-RU" sz="1400" b="0" dirty="0" err="1">
                <a:solidFill>
                  <a:schemeClr val="tx1"/>
                </a:solidFill>
              </a:rPr>
              <a:t>Факторинговой</a:t>
            </a:r>
            <a:r>
              <a:rPr lang="ru-RU" sz="1400" b="0" dirty="0">
                <a:solidFill>
                  <a:schemeClr val="tx1"/>
                </a:solidFill>
              </a:rPr>
              <a:t>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4134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Режимы использования договора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922" y="4041700"/>
            <a:ext cx="2158709" cy="1885131"/>
          </a:xfrm>
          <a:prstGeom prst="rect">
            <a:avLst/>
          </a:prstGeom>
          <a:solidFill>
            <a:srgbClr val="FFFFDB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Ключевые моменты: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Заявки на оплату нет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Контроль лимитов проходит позиция графика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В платежном календаре отображаются позиции графика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Корректируется график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3299106" y="3934260"/>
            <a:ext cx="8006547" cy="2250554"/>
            <a:chOff x="3217312" y="3934260"/>
            <a:chExt cx="8006547" cy="2250554"/>
          </a:xfrm>
          <a:effectLst/>
        </p:grpSpPr>
        <p:sp>
          <p:nvSpPr>
            <p:cNvPr id="58" name="Прямоугольник 19"/>
            <p:cNvSpPr>
              <a:spLocks noChangeArrowheads="1"/>
            </p:cNvSpPr>
            <p:nvPr/>
          </p:nvSpPr>
          <p:spPr bwMode="auto">
            <a:xfrm>
              <a:off x="5247195" y="4433562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Договор</a:t>
              </a:r>
            </a:p>
          </p:txBody>
        </p:sp>
        <p:sp>
          <p:nvSpPr>
            <p:cNvPr id="59" name="Прямоугольник 19"/>
            <p:cNvSpPr>
              <a:spLocks noChangeArrowheads="1"/>
            </p:cNvSpPr>
            <p:nvPr/>
          </p:nvSpPr>
          <p:spPr bwMode="auto">
            <a:xfrm>
              <a:off x="3498415" y="4434484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0" kern="0" dirty="0">
                  <a:solidFill>
                    <a:srgbClr val="5F0000"/>
                  </a:solidFill>
                </a:rPr>
                <a:t>Операционный план / </a:t>
              </a: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Бюджет</a:t>
              </a:r>
            </a:p>
          </p:txBody>
        </p:sp>
        <p:sp>
          <p:nvSpPr>
            <p:cNvPr id="60" name="Прямоугольник 19"/>
            <p:cNvSpPr>
              <a:spLocks noChangeArrowheads="1"/>
            </p:cNvSpPr>
            <p:nvPr/>
          </p:nvSpPr>
          <p:spPr bwMode="auto">
            <a:xfrm>
              <a:off x="3229629" y="5858102"/>
              <a:ext cx="2524824" cy="2526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Лимиты</a:t>
              </a:r>
            </a:p>
          </p:txBody>
        </p:sp>
        <p:cxnSp>
          <p:nvCxnSpPr>
            <p:cNvPr id="63" name="Прямая со стрелкой 61"/>
            <p:cNvCxnSpPr>
              <a:stCxn id="59" idx="2"/>
              <a:endCxn id="93" idx="0"/>
            </p:cNvCxnSpPr>
            <p:nvPr/>
          </p:nvCxnSpPr>
          <p:spPr bwMode="auto">
            <a:xfrm flipH="1">
              <a:off x="4135424" y="5009159"/>
              <a:ext cx="0" cy="85333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Прямоугольник 19"/>
            <p:cNvSpPr>
              <a:spLocks noChangeArrowheads="1"/>
            </p:cNvSpPr>
            <p:nvPr/>
          </p:nvSpPr>
          <p:spPr bwMode="auto">
            <a:xfrm>
              <a:off x="5463343" y="4913277"/>
              <a:ext cx="863848" cy="468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График расчетов</a:t>
              </a:r>
            </a:p>
          </p:txBody>
        </p:sp>
        <p:cxnSp>
          <p:nvCxnSpPr>
            <p:cNvPr id="75" name="Прямая со стрелкой 61"/>
            <p:cNvCxnSpPr>
              <a:stCxn id="68" idx="3"/>
              <a:endCxn id="114" idx="1"/>
            </p:cNvCxnSpPr>
            <p:nvPr/>
          </p:nvCxnSpPr>
          <p:spPr bwMode="auto">
            <a:xfrm flipV="1">
              <a:off x="6327191" y="5145278"/>
              <a:ext cx="408557" cy="19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 bwMode="auto">
            <a:xfrm>
              <a:off x="4045424" y="5862496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17312" y="5413539"/>
              <a:ext cx="91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dirty="0">
                  <a:solidFill>
                    <a:srgbClr val="00B0F0"/>
                  </a:solidFill>
                </a:rPr>
                <a:t>Установка лимитов</a:t>
              </a:r>
            </a:p>
          </p:txBody>
        </p:sp>
        <p:cxnSp>
          <p:nvCxnSpPr>
            <p:cNvPr id="97" name="Прямая со стрелкой 61"/>
            <p:cNvCxnSpPr>
              <a:endCxn id="61" idx="0"/>
            </p:cNvCxnSpPr>
            <p:nvPr/>
          </p:nvCxnSpPr>
          <p:spPr bwMode="auto">
            <a:xfrm>
              <a:off x="5631795" y="5456547"/>
              <a:ext cx="0" cy="37762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Овал 108"/>
            <p:cNvSpPr/>
            <p:nvPr/>
          </p:nvSpPr>
          <p:spPr bwMode="auto">
            <a:xfrm>
              <a:off x="7570682" y="5875204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744287" y="5413539"/>
              <a:ext cx="852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dirty="0">
                  <a:solidFill>
                    <a:srgbClr val="00B0F0"/>
                  </a:solidFill>
                </a:rPr>
                <a:t>Контроль лимитов</a:t>
              </a:r>
            </a:p>
          </p:txBody>
        </p:sp>
        <p:sp>
          <p:nvSpPr>
            <p:cNvPr id="114" name="Прямоугольник 19"/>
            <p:cNvSpPr>
              <a:spLocks noChangeArrowheads="1"/>
            </p:cNvSpPr>
            <p:nvPr/>
          </p:nvSpPr>
          <p:spPr bwMode="auto">
            <a:xfrm>
              <a:off x="6735748" y="4857940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Платежный</a:t>
              </a:r>
              <a:r>
                <a:rPr kumimoji="0" lang="ru-RU" altLang="ru-RU" sz="1200" b="0" i="0" u="none" strike="noStrike" kern="0" cap="none" spc="0" normalizeH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календарь</a:t>
              </a:r>
              <a:endPara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" name="Прямоугольник 19"/>
            <p:cNvSpPr>
              <a:spLocks noChangeArrowheads="1"/>
            </p:cNvSpPr>
            <p:nvPr/>
          </p:nvSpPr>
          <p:spPr bwMode="auto">
            <a:xfrm>
              <a:off x="8386595" y="4857940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Реестр</a:t>
              </a:r>
              <a:r>
                <a:rPr kumimoji="0" lang="ru-RU" altLang="ru-RU" sz="1200" b="0" i="0" u="none" strike="noStrike" kern="0" cap="none" spc="0" normalizeH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платежей</a:t>
              </a:r>
              <a:endPara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" name="Прямоугольник 19"/>
            <p:cNvSpPr>
              <a:spLocks noChangeArrowheads="1"/>
            </p:cNvSpPr>
            <p:nvPr/>
          </p:nvSpPr>
          <p:spPr bwMode="auto">
            <a:xfrm>
              <a:off x="9927715" y="4857940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Платежные</a:t>
              </a:r>
              <a:r>
                <a:rPr kumimoji="0" lang="ru-RU" altLang="ru-RU" sz="1200" b="0" i="0" u="none" strike="noStrike" kern="0" cap="none" spc="0" normalizeH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поручения</a:t>
              </a:r>
              <a:endPara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" name="Прямоугольник 19"/>
            <p:cNvSpPr>
              <a:spLocks noChangeArrowheads="1"/>
            </p:cNvSpPr>
            <p:nvPr/>
          </p:nvSpPr>
          <p:spPr bwMode="auto">
            <a:xfrm>
              <a:off x="8343539" y="5610139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Списание с РС</a:t>
              </a:r>
            </a:p>
          </p:txBody>
        </p:sp>
        <p:sp>
          <p:nvSpPr>
            <p:cNvPr id="125" name="Прямоугольник 19"/>
            <p:cNvSpPr>
              <a:spLocks noChangeArrowheads="1"/>
            </p:cNvSpPr>
            <p:nvPr/>
          </p:nvSpPr>
          <p:spPr bwMode="auto">
            <a:xfrm>
              <a:off x="6717061" y="5610139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ОФД</a:t>
              </a:r>
            </a:p>
          </p:txBody>
        </p:sp>
        <p:cxnSp>
          <p:nvCxnSpPr>
            <p:cNvPr id="126" name="Прямая со стрелкой 61"/>
            <p:cNvCxnSpPr>
              <a:stCxn id="114" idx="3"/>
              <a:endCxn id="122" idx="1"/>
            </p:cNvCxnSpPr>
            <p:nvPr/>
          </p:nvCxnSpPr>
          <p:spPr bwMode="auto">
            <a:xfrm>
              <a:off x="8031892" y="5145278"/>
              <a:ext cx="3547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61"/>
            <p:cNvCxnSpPr>
              <a:stCxn id="123" idx="3"/>
              <a:endCxn id="124" idx="3"/>
            </p:cNvCxnSpPr>
            <p:nvPr/>
          </p:nvCxnSpPr>
          <p:spPr bwMode="auto">
            <a:xfrm flipH="1">
              <a:off x="9639683" y="5145278"/>
              <a:ext cx="1584176" cy="752199"/>
            </a:xfrm>
            <a:prstGeom prst="bentConnector3">
              <a:avLst>
                <a:gd name="adj1" fmla="val -1443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61"/>
            <p:cNvCxnSpPr>
              <a:stCxn id="124" idx="1"/>
              <a:endCxn id="125" idx="3"/>
            </p:cNvCxnSpPr>
            <p:nvPr/>
          </p:nvCxnSpPr>
          <p:spPr bwMode="auto">
            <a:xfrm flipH="1">
              <a:off x="8013205" y="5897477"/>
              <a:ext cx="3303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61"/>
            <p:cNvCxnSpPr>
              <a:stCxn id="125" idx="1"/>
              <a:endCxn id="64" idx="4"/>
            </p:cNvCxnSpPr>
            <p:nvPr/>
          </p:nvCxnSpPr>
          <p:spPr bwMode="auto">
            <a:xfrm rot="10800000">
              <a:off x="6099869" y="5483277"/>
              <a:ext cx="617193" cy="4142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61"/>
            <p:cNvCxnSpPr>
              <a:stCxn id="122" idx="3"/>
              <a:endCxn id="123" idx="1"/>
            </p:cNvCxnSpPr>
            <p:nvPr/>
          </p:nvCxnSpPr>
          <p:spPr bwMode="auto">
            <a:xfrm>
              <a:off x="9682739" y="5145278"/>
              <a:ext cx="2449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/>
            <p:nvPr/>
          </p:nvSpPr>
          <p:spPr bwMode="auto">
            <a:xfrm>
              <a:off x="5541795" y="5834170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 bwMode="auto">
            <a:xfrm>
              <a:off x="6009868" y="5303277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19712" y="3934260"/>
              <a:ext cx="5843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>
                  <a:solidFill>
                    <a:srgbClr val="FC846B"/>
                  </a:solidFill>
                </a:rPr>
                <a:t>Режим: </a:t>
              </a:r>
              <a:r>
                <a:rPr lang="en-US" sz="1800" dirty="0">
                  <a:solidFill>
                    <a:srgbClr val="FC846B"/>
                  </a:solidFill>
                </a:rPr>
                <a:t>“</a:t>
              </a:r>
              <a:r>
                <a:rPr lang="ru-RU" sz="1800" dirty="0">
                  <a:solidFill>
                    <a:srgbClr val="FC846B"/>
                  </a:solidFill>
                </a:rPr>
                <a:t>Создание позиций и контроль лимитов</a:t>
              </a:r>
              <a:r>
                <a:rPr lang="en-US" sz="1800" dirty="0">
                  <a:solidFill>
                    <a:srgbClr val="FC846B"/>
                  </a:solidFill>
                </a:rPr>
                <a:t>”</a:t>
              </a:r>
              <a:endParaRPr lang="ru-RU" sz="1800" dirty="0">
                <a:solidFill>
                  <a:srgbClr val="FC846B"/>
                </a:solidFill>
              </a:endParaRPr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6717061" y="4403732"/>
              <a:ext cx="2708894" cy="400110"/>
              <a:chOff x="5760945" y="1176143"/>
              <a:chExt cx="2708894" cy="400110"/>
            </a:xfrm>
          </p:grpSpPr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945" y="1262976"/>
                <a:ext cx="288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6048944" y="1176143"/>
                <a:ext cx="24208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0" dirty="0">
                    <a:solidFill>
                      <a:schemeClr val="tx1"/>
                    </a:solidFill>
                  </a:rPr>
                  <a:t>Актуализация графиков по первичным документам</a:t>
                </a:r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2297201" y="1135475"/>
            <a:ext cx="8957555" cy="2308761"/>
            <a:chOff x="2266304" y="1135475"/>
            <a:chExt cx="8957555" cy="2308761"/>
          </a:xfrm>
        </p:grpSpPr>
        <p:sp>
          <p:nvSpPr>
            <p:cNvPr id="57" name="TextBox 56"/>
            <p:cNvSpPr txBox="1"/>
            <p:nvPr/>
          </p:nvSpPr>
          <p:spPr>
            <a:xfrm>
              <a:off x="2266304" y="1135475"/>
              <a:ext cx="3247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>
                  <a:solidFill>
                    <a:srgbClr val="FC846B"/>
                  </a:solidFill>
                </a:rPr>
                <a:t>Режим: </a:t>
              </a:r>
              <a:r>
                <a:rPr lang="en-US" sz="1800" dirty="0">
                  <a:solidFill>
                    <a:srgbClr val="FC846B"/>
                  </a:solidFill>
                </a:rPr>
                <a:t>“</a:t>
              </a:r>
              <a:r>
                <a:rPr lang="ru-RU" sz="1800" dirty="0">
                  <a:solidFill>
                    <a:srgbClr val="FC846B"/>
                  </a:solidFill>
                </a:rPr>
                <a:t>Создание заявок</a:t>
              </a:r>
              <a:r>
                <a:rPr lang="en-US" sz="1800" dirty="0">
                  <a:solidFill>
                    <a:srgbClr val="FC846B"/>
                  </a:solidFill>
                </a:rPr>
                <a:t>”</a:t>
              </a:r>
              <a:endParaRPr lang="ru-RU" sz="1800" dirty="0">
                <a:solidFill>
                  <a:srgbClr val="FC846B"/>
                </a:solidFill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5360416" y="1362884"/>
              <a:ext cx="4436608" cy="728912"/>
              <a:chOff x="6919316" y="1053717"/>
              <a:chExt cx="4436608" cy="728912"/>
            </a:xfrm>
          </p:grpSpPr>
          <p:grpSp>
            <p:nvGrpSpPr>
              <p:cNvPr id="73" name="Группа 72"/>
              <p:cNvGrpSpPr/>
              <p:nvPr/>
            </p:nvGrpSpPr>
            <p:grpSpPr>
              <a:xfrm>
                <a:off x="6919316" y="1053717"/>
                <a:ext cx="1718189" cy="400110"/>
                <a:chOff x="5760945" y="1308819"/>
                <a:chExt cx="1718189" cy="400110"/>
              </a:xfrm>
            </p:grpSpPr>
            <p:pic>
              <p:nvPicPr>
                <p:cNvPr id="7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945" y="1364874"/>
                  <a:ext cx="2880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6048945" y="1308819"/>
                  <a:ext cx="14301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0" dirty="0">
                      <a:solidFill>
                        <a:schemeClr val="tx1"/>
                      </a:solidFill>
                    </a:rPr>
                    <a:t>Создание заявок по графику</a:t>
                  </a:r>
                </a:p>
              </p:txBody>
            </p:sp>
          </p:grpSp>
          <p:grpSp>
            <p:nvGrpSpPr>
              <p:cNvPr id="152" name="Группа 151"/>
              <p:cNvGrpSpPr/>
              <p:nvPr/>
            </p:nvGrpSpPr>
            <p:grpSpPr>
              <a:xfrm>
                <a:off x="6928652" y="1382519"/>
                <a:ext cx="1718189" cy="400110"/>
                <a:chOff x="5760945" y="1207403"/>
                <a:chExt cx="1718189" cy="400110"/>
              </a:xfrm>
            </p:grpSpPr>
            <p:pic>
              <p:nvPicPr>
                <p:cNvPr id="15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945" y="1262976"/>
                  <a:ext cx="2880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" name="TextBox 153"/>
                <p:cNvSpPr txBox="1"/>
                <p:nvPr/>
              </p:nvSpPr>
              <p:spPr>
                <a:xfrm>
                  <a:off x="6048945" y="1207403"/>
                  <a:ext cx="14301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0" dirty="0">
                      <a:solidFill>
                        <a:schemeClr val="tx1"/>
                      </a:solidFill>
                    </a:rPr>
                    <a:t>Отправка заявки</a:t>
                  </a:r>
                </a:p>
                <a:p>
                  <a:r>
                    <a:rPr lang="ru-RU" sz="1000" b="0" dirty="0">
                      <a:solidFill>
                        <a:schemeClr val="tx1"/>
                      </a:solidFill>
                    </a:rPr>
                    <a:t>на согласование</a:t>
                  </a:r>
                </a:p>
              </p:txBody>
            </p:sp>
          </p:grpSp>
          <p:grpSp>
            <p:nvGrpSpPr>
              <p:cNvPr id="155" name="Группа 154"/>
              <p:cNvGrpSpPr/>
              <p:nvPr/>
            </p:nvGrpSpPr>
            <p:grpSpPr>
              <a:xfrm>
                <a:off x="8646841" y="1109772"/>
                <a:ext cx="1718189" cy="288000"/>
                <a:chOff x="5760945" y="1364874"/>
                <a:chExt cx="1718189" cy="288000"/>
              </a:xfrm>
            </p:grpSpPr>
            <p:pic>
              <p:nvPicPr>
                <p:cNvPr id="156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945" y="1364874"/>
                  <a:ext cx="2880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TextBox 156"/>
                <p:cNvSpPr txBox="1"/>
                <p:nvPr/>
              </p:nvSpPr>
              <p:spPr>
                <a:xfrm>
                  <a:off x="6048945" y="1385764"/>
                  <a:ext cx="143018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0" dirty="0">
                      <a:solidFill>
                        <a:schemeClr val="tx1"/>
                      </a:solidFill>
                    </a:rPr>
                    <a:t>Переоценка заявок</a:t>
                  </a:r>
                </a:p>
              </p:txBody>
            </p:sp>
          </p:grpSp>
          <p:grpSp>
            <p:nvGrpSpPr>
              <p:cNvPr id="158" name="Группа 157"/>
              <p:cNvGrpSpPr/>
              <p:nvPr/>
            </p:nvGrpSpPr>
            <p:grpSpPr>
              <a:xfrm>
                <a:off x="8647030" y="1382519"/>
                <a:ext cx="2708894" cy="400110"/>
                <a:chOff x="5760945" y="1207403"/>
                <a:chExt cx="2708894" cy="400110"/>
              </a:xfrm>
            </p:grpSpPr>
            <p:pic>
              <p:nvPicPr>
                <p:cNvPr id="159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0945" y="1262976"/>
                  <a:ext cx="288000" cy="28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" name="TextBox 159"/>
                <p:cNvSpPr txBox="1"/>
                <p:nvPr/>
              </p:nvSpPr>
              <p:spPr>
                <a:xfrm>
                  <a:off x="6048944" y="1207403"/>
                  <a:ext cx="24208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b="0" dirty="0">
                      <a:solidFill>
                        <a:schemeClr val="tx1"/>
                      </a:solidFill>
                    </a:rPr>
                    <a:t>Актуализация графиков по первичным документам</a:t>
                  </a:r>
                </a:p>
              </p:txBody>
            </p:sp>
          </p:grpSp>
        </p:grpSp>
        <p:sp>
          <p:nvSpPr>
            <p:cNvPr id="70" name="Прямоугольник 19"/>
            <p:cNvSpPr>
              <a:spLocks noChangeArrowheads="1"/>
            </p:cNvSpPr>
            <p:nvPr/>
          </p:nvSpPr>
          <p:spPr bwMode="auto">
            <a:xfrm>
              <a:off x="3890825" y="1651405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Договор</a:t>
              </a:r>
            </a:p>
          </p:txBody>
        </p:sp>
        <p:sp>
          <p:nvSpPr>
            <p:cNvPr id="76" name="Прямоугольник 19"/>
            <p:cNvSpPr>
              <a:spLocks noChangeArrowheads="1"/>
            </p:cNvSpPr>
            <p:nvPr/>
          </p:nvSpPr>
          <p:spPr bwMode="auto">
            <a:xfrm>
              <a:off x="2279632" y="1652327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0" kern="0" dirty="0">
                  <a:solidFill>
                    <a:srgbClr val="5F0000"/>
                  </a:solidFill>
                </a:rPr>
                <a:t>Операционный план / </a:t>
              </a: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Бюджет</a:t>
              </a:r>
            </a:p>
          </p:txBody>
        </p:sp>
        <p:sp>
          <p:nvSpPr>
            <p:cNvPr id="77" name="Прямоугольник 19"/>
            <p:cNvSpPr>
              <a:spLocks noChangeArrowheads="1"/>
            </p:cNvSpPr>
            <p:nvPr/>
          </p:nvSpPr>
          <p:spPr bwMode="auto">
            <a:xfrm>
              <a:off x="2448669" y="3075945"/>
              <a:ext cx="3879726" cy="2526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Лимиты</a:t>
              </a:r>
            </a:p>
          </p:txBody>
        </p:sp>
        <p:cxnSp>
          <p:nvCxnSpPr>
            <p:cNvPr id="80" name="Прямая со стрелкой 61"/>
            <p:cNvCxnSpPr>
              <a:stCxn id="76" idx="2"/>
            </p:cNvCxnSpPr>
            <p:nvPr/>
          </p:nvCxnSpPr>
          <p:spPr bwMode="auto">
            <a:xfrm flipH="1">
              <a:off x="2923540" y="2227002"/>
              <a:ext cx="4164" cy="85333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Прямоугольник 19"/>
            <p:cNvSpPr>
              <a:spLocks noChangeArrowheads="1"/>
            </p:cNvSpPr>
            <p:nvPr/>
          </p:nvSpPr>
          <p:spPr bwMode="auto">
            <a:xfrm>
              <a:off x="4106973" y="2124015"/>
              <a:ext cx="863848" cy="468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График расчетов</a:t>
              </a:r>
            </a:p>
          </p:txBody>
        </p:sp>
        <p:cxnSp>
          <p:nvCxnSpPr>
            <p:cNvPr id="82" name="Прямая со стрелкой 61"/>
            <p:cNvCxnSpPr>
              <a:stCxn id="81" idx="3"/>
              <a:endCxn id="88" idx="1"/>
            </p:cNvCxnSpPr>
            <p:nvPr/>
          </p:nvCxnSpPr>
          <p:spPr bwMode="auto">
            <a:xfrm>
              <a:off x="4970821" y="2358015"/>
              <a:ext cx="411584" cy="51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Овал 82"/>
            <p:cNvSpPr/>
            <p:nvPr/>
          </p:nvSpPr>
          <p:spPr bwMode="auto">
            <a:xfrm>
              <a:off x="2695953" y="3080339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46296" y="2638768"/>
              <a:ext cx="911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dirty="0">
                  <a:solidFill>
                    <a:srgbClr val="00B0F0"/>
                  </a:solidFill>
                </a:rPr>
                <a:t>Установка лимитов</a:t>
              </a:r>
            </a:p>
          </p:txBody>
        </p:sp>
        <p:cxnSp>
          <p:nvCxnSpPr>
            <p:cNvPr id="85" name="Прямая со стрелкой 61"/>
            <p:cNvCxnSpPr>
              <a:stCxn id="88" idx="2"/>
              <a:endCxn id="102" idx="0"/>
            </p:cNvCxnSpPr>
            <p:nvPr/>
          </p:nvCxnSpPr>
          <p:spPr bwMode="auto">
            <a:xfrm>
              <a:off x="6030477" y="2650458"/>
              <a:ext cx="3059" cy="38614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Овал 85"/>
            <p:cNvSpPr/>
            <p:nvPr/>
          </p:nvSpPr>
          <p:spPr bwMode="auto">
            <a:xfrm>
              <a:off x="7479384" y="3093047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152040" y="2650458"/>
              <a:ext cx="852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dirty="0">
                  <a:solidFill>
                    <a:srgbClr val="00B0F0"/>
                  </a:solidFill>
                </a:rPr>
                <a:t>Контроль лимитов</a:t>
              </a:r>
            </a:p>
          </p:txBody>
        </p:sp>
        <p:sp>
          <p:nvSpPr>
            <p:cNvPr id="88" name="Прямоугольник 19"/>
            <p:cNvSpPr>
              <a:spLocks noChangeArrowheads="1"/>
            </p:cNvSpPr>
            <p:nvPr/>
          </p:nvSpPr>
          <p:spPr bwMode="auto">
            <a:xfrm>
              <a:off x="5382405" y="2075783"/>
              <a:ext cx="1296144" cy="574675"/>
            </a:xfrm>
            <a:prstGeom prst="rect">
              <a:avLst/>
            </a:prstGeom>
            <a:solidFill>
              <a:srgbClr val="FC846B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Заявка на оплату</a:t>
              </a:r>
            </a:p>
          </p:txBody>
        </p:sp>
        <p:sp>
          <p:nvSpPr>
            <p:cNvPr id="89" name="Прямоугольник 19"/>
            <p:cNvSpPr>
              <a:spLocks noChangeArrowheads="1"/>
            </p:cNvSpPr>
            <p:nvPr/>
          </p:nvSpPr>
          <p:spPr bwMode="auto">
            <a:xfrm>
              <a:off x="6897903" y="2075783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0" kern="0" dirty="0">
                  <a:solidFill>
                    <a:srgbClr val="5F0000"/>
                  </a:solidFill>
                </a:rPr>
                <a:t>Платежный календарь</a:t>
              </a:r>
            </a:p>
          </p:txBody>
        </p:sp>
        <p:sp>
          <p:nvSpPr>
            <p:cNvPr id="90" name="Прямоугольник 19"/>
            <p:cNvSpPr>
              <a:spLocks noChangeArrowheads="1"/>
            </p:cNvSpPr>
            <p:nvPr/>
          </p:nvSpPr>
          <p:spPr bwMode="auto">
            <a:xfrm>
              <a:off x="8412809" y="2075783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0" kern="0" dirty="0">
                  <a:solidFill>
                    <a:srgbClr val="5F0000"/>
                  </a:solidFill>
                </a:rPr>
                <a:t>Реестр платежей</a:t>
              </a:r>
            </a:p>
          </p:txBody>
        </p:sp>
        <p:sp>
          <p:nvSpPr>
            <p:cNvPr id="91" name="Прямоугольник 19"/>
            <p:cNvSpPr>
              <a:spLocks noChangeArrowheads="1"/>
            </p:cNvSpPr>
            <p:nvPr/>
          </p:nvSpPr>
          <p:spPr bwMode="auto">
            <a:xfrm>
              <a:off x="8391798" y="2869561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Списание с РС</a:t>
              </a:r>
            </a:p>
          </p:txBody>
        </p:sp>
        <p:sp>
          <p:nvSpPr>
            <p:cNvPr id="92" name="Прямоугольник 19"/>
            <p:cNvSpPr>
              <a:spLocks noChangeArrowheads="1"/>
            </p:cNvSpPr>
            <p:nvPr/>
          </p:nvSpPr>
          <p:spPr bwMode="auto">
            <a:xfrm>
              <a:off x="6894573" y="2869561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ОФД</a:t>
              </a:r>
            </a:p>
          </p:txBody>
        </p:sp>
        <p:cxnSp>
          <p:nvCxnSpPr>
            <p:cNvPr id="94" name="Прямая со стрелкой 61"/>
            <p:cNvCxnSpPr>
              <a:stCxn id="88" idx="3"/>
              <a:endCxn id="89" idx="1"/>
            </p:cNvCxnSpPr>
            <p:nvPr/>
          </p:nvCxnSpPr>
          <p:spPr bwMode="auto">
            <a:xfrm>
              <a:off x="6678549" y="2363121"/>
              <a:ext cx="219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61"/>
            <p:cNvCxnSpPr>
              <a:stCxn id="90" idx="3"/>
              <a:endCxn id="120" idx="1"/>
            </p:cNvCxnSpPr>
            <p:nvPr/>
          </p:nvCxnSpPr>
          <p:spPr bwMode="auto">
            <a:xfrm>
              <a:off x="9708953" y="2363121"/>
              <a:ext cx="218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61"/>
            <p:cNvCxnSpPr>
              <a:stCxn id="91" idx="1"/>
              <a:endCxn id="92" idx="3"/>
            </p:cNvCxnSpPr>
            <p:nvPr/>
          </p:nvCxnSpPr>
          <p:spPr bwMode="auto">
            <a:xfrm flipH="1">
              <a:off x="8190717" y="3156899"/>
              <a:ext cx="2010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61"/>
            <p:cNvCxnSpPr>
              <a:stCxn id="92" idx="1"/>
              <a:endCxn id="103" idx="4"/>
            </p:cNvCxnSpPr>
            <p:nvPr/>
          </p:nvCxnSpPr>
          <p:spPr bwMode="auto">
            <a:xfrm rot="10800000">
              <a:off x="4743499" y="2701121"/>
              <a:ext cx="2151075" cy="455779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61"/>
            <p:cNvCxnSpPr>
              <a:stCxn id="89" idx="3"/>
              <a:endCxn id="90" idx="1"/>
            </p:cNvCxnSpPr>
            <p:nvPr/>
          </p:nvCxnSpPr>
          <p:spPr bwMode="auto">
            <a:xfrm>
              <a:off x="8194047" y="2363121"/>
              <a:ext cx="218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Овал 101"/>
            <p:cNvSpPr/>
            <p:nvPr/>
          </p:nvSpPr>
          <p:spPr bwMode="auto">
            <a:xfrm>
              <a:off x="5943536" y="3036607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 bwMode="auto">
            <a:xfrm>
              <a:off x="4653498" y="2521120"/>
              <a:ext cx="180000" cy="180000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Прямоугольник 19"/>
            <p:cNvSpPr>
              <a:spLocks noChangeArrowheads="1"/>
            </p:cNvSpPr>
            <p:nvPr/>
          </p:nvSpPr>
          <p:spPr bwMode="auto">
            <a:xfrm>
              <a:off x="9927715" y="2075783"/>
              <a:ext cx="1296144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0" kern="0" dirty="0">
                  <a:solidFill>
                    <a:srgbClr val="5F0000"/>
                  </a:solidFill>
                </a:rPr>
                <a:t>Платежное поручение</a:t>
              </a:r>
            </a:p>
          </p:txBody>
        </p:sp>
        <p:cxnSp>
          <p:nvCxnSpPr>
            <p:cNvPr id="121" name="Прямая со стрелкой 61"/>
            <p:cNvCxnSpPr>
              <a:stCxn id="120" idx="3"/>
              <a:endCxn id="91" idx="3"/>
            </p:cNvCxnSpPr>
            <p:nvPr/>
          </p:nvCxnSpPr>
          <p:spPr bwMode="auto">
            <a:xfrm flipH="1">
              <a:off x="9687942" y="2363121"/>
              <a:ext cx="1535917" cy="793778"/>
            </a:xfrm>
            <a:prstGeom prst="bentConnector3">
              <a:avLst>
                <a:gd name="adj1" fmla="val -14884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-3678" y="1257686"/>
            <a:ext cx="2158709" cy="2054409"/>
          </a:xfrm>
          <a:prstGeom prst="rect">
            <a:avLst/>
          </a:prstGeom>
          <a:solidFill>
            <a:srgbClr val="FFFFDB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Ключевые моменты: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Есть заявка на оплату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Контроль лимитов проходит заявка на оплату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В платежном календаре отображаются платежные позиции заявки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/>
                </a:solidFill>
              </a:rPr>
              <a:t>Корректируется и график и заявка</a:t>
            </a:r>
          </a:p>
        </p:txBody>
      </p:sp>
    </p:spTree>
    <p:extLst>
      <p:ext uri="{BB962C8B-B14F-4D97-AF65-F5344CB8AC3E}">
        <p14:creationId xmlns:p14="http://schemas.microsoft.com/office/powerpoint/2010/main" val="30189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Объект расчетов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830346" y="1778163"/>
            <a:ext cx="3831771" cy="1656000"/>
            <a:chOff x="1440556" y="863823"/>
            <a:chExt cx="3831771" cy="1656000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67" name="Прямоугольник 166"/>
            <p:cNvSpPr/>
            <p:nvPr/>
          </p:nvSpPr>
          <p:spPr bwMode="auto">
            <a:xfrm>
              <a:off x="1440556" y="863823"/>
              <a:ext cx="3831771" cy="16560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534745" y="863823"/>
              <a:ext cx="3521839" cy="1451607"/>
              <a:chOff x="2863601" y="1088517"/>
              <a:chExt cx="3521839" cy="145160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863601" y="1088517"/>
                <a:ext cx="1624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договору</a:t>
                </a:r>
              </a:p>
            </p:txBody>
          </p:sp>
          <p:sp>
            <p:nvSpPr>
              <p:cNvPr id="70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52725" y="1490409"/>
                <a:ext cx="1296144" cy="574675"/>
              </a:xfrm>
              <a:prstGeom prst="rect">
                <a:avLst/>
              </a:prstGeom>
              <a:solidFill>
                <a:srgbClr val="FC846B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</a:p>
            </p:txBody>
          </p:sp>
          <p:sp>
            <p:nvSpPr>
              <p:cNvPr id="81" name="Прямоугольник 19"/>
              <p:cNvSpPr>
                <a:spLocks noChangeArrowheads="1"/>
              </p:cNvSpPr>
              <p:nvPr/>
            </p:nvSpPr>
            <p:spPr bwMode="auto">
              <a:xfrm>
                <a:off x="3168873" y="1914787"/>
                <a:ext cx="863848" cy="46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  <p:cxnSp>
            <p:nvCxnSpPr>
              <p:cNvPr id="82" name="Прямая со стрелкой 61"/>
              <p:cNvCxnSpPr>
                <a:stCxn id="81" idx="3"/>
                <a:endCxn id="88" idx="1"/>
              </p:cNvCxnSpPr>
              <p:nvPr/>
            </p:nvCxnSpPr>
            <p:spPr bwMode="auto">
              <a:xfrm>
                <a:off x="4032721" y="2202125"/>
                <a:ext cx="69509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Прямоугольник 19"/>
              <p:cNvSpPr>
                <a:spLocks noChangeArrowheads="1"/>
              </p:cNvSpPr>
              <p:nvPr/>
            </p:nvSpPr>
            <p:spPr bwMode="auto">
              <a:xfrm>
                <a:off x="4727812" y="1914787"/>
                <a:ext cx="1657628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Заявка на оплату / платежные позиции</a:t>
                </a:r>
              </a:p>
            </p:txBody>
          </p:sp>
          <p:sp>
            <p:nvSpPr>
              <p:cNvPr id="103" name="Овал 102"/>
              <p:cNvSpPr/>
              <p:nvPr/>
            </p:nvSpPr>
            <p:spPr bwMode="auto">
              <a:xfrm>
                <a:off x="3998905" y="2360124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74" name="Прямая со стрелкой 61"/>
              <p:cNvCxnSpPr>
                <a:stCxn id="70" idx="3"/>
              </p:cNvCxnSpPr>
              <p:nvPr/>
            </p:nvCxnSpPr>
            <p:spPr bwMode="auto">
              <a:xfrm flipV="1">
                <a:off x="4248869" y="1490409"/>
                <a:ext cx="431150" cy="2873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Прямоугольник 19"/>
              <p:cNvSpPr>
                <a:spLocks noChangeArrowheads="1"/>
              </p:cNvSpPr>
              <p:nvPr/>
            </p:nvSpPr>
            <p:spPr bwMode="auto">
              <a:xfrm>
                <a:off x="4727812" y="1221173"/>
                <a:ext cx="1296144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Заказ поставщику</a:t>
                </a:r>
              </a:p>
            </p:txBody>
          </p:sp>
          <p:cxnSp>
            <p:nvCxnSpPr>
              <p:cNvPr id="60" name="Прямая со стрелкой 61"/>
              <p:cNvCxnSpPr>
                <a:stCxn id="70" idx="3"/>
              </p:cNvCxnSpPr>
              <p:nvPr/>
            </p:nvCxnSpPr>
            <p:spPr bwMode="auto">
              <a:xfrm>
                <a:off x="4248869" y="1777747"/>
                <a:ext cx="431150" cy="3336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>
            <a:off x="5422505" y="1778163"/>
            <a:ext cx="5235076" cy="1656000"/>
            <a:chOff x="1534745" y="2736031"/>
            <a:chExt cx="5235076" cy="1656000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66" name="Прямоугольник 165"/>
            <p:cNvSpPr/>
            <p:nvPr/>
          </p:nvSpPr>
          <p:spPr bwMode="auto">
            <a:xfrm>
              <a:off x="1534745" y="2736031"/>
              <a:ext cx="5235076" cy="16560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567462" y="2754016"/>
              <a:ext cx="5053126" cy="1484658"/>
              <a:chOff x="2793459" y="3367126"/>
              <a:chExt cx="5053126" cy="1484658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793459" y="3367126"/>
                <a:ext cx="1455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заказам</a:t>
                </a:r>
              </a:p>
            </p:txBody>
          </p:sp>
          <p:sp>
            <p:nvSpPr>
              <p:cNvPr id="106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10746" y="3797355"/>
                <a:ext cx="1296144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</a:p>
            </p:txBody>
          </p:sp>
          <p:cxnSp>
            <p:nvCxnSpPr>
              <p:cNvPr id="113" name="Прямая со стрелкой 61"/>
              <p:cNvCxnSpPr>
                <a:stCxn id="112" idx="3"/>
                <a:endCxn id="117" idx="1"/>
              </p:cNvCxnSpPr>
              <p:nvPr/>
            </p:nvCxnSpPr>
            <p:spPr bwMode="auto">
              <a:xfrm>
                <a:off x="5761161" y="4560583"/>
                <a:ext cx="432296" cy="38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6" y="4277109"/>
                <a:ext cx="1653129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Заявка на </a:t>
                </a:r>
                <a:r>
                  <a:rPr lang="ru-RU" altLang="ru-RU" sz="1200" b="0" kern="0" dirty="0">
                    <a:solidFill>
                      <a:srgbClr val="5F0000"/>
                    </a:solidFill>
                  </a:rPr>
                  <a:t>оплату / платежные позиции</a:t>
                </a:r>
                <a:endPara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 bwMode="auto">
              <a:xfrm>
                <a:off x="3956926" y="4667070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41" name="Прямая со стрелкой 61"/>
              <p:cNvCxnSpPr>
                <a:stCxn id="106" idx="3"/>
                <a:endCxn id="142" idx="1"/>
              </p:cNvCxnSpPr>
              <p:nvPr/>
            </p:nvCxnSpPr>
            <p:spPr bwMode="auto">
              <a:xfrm flipV="1">
                <a:off x="4206890" y="4078052"/>
                <a:ext cx="478943" cy="66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2" name="Прямоугольник 19"/>
              <p:cNvSpPr>
                <a:spLocks noChangeArrowheads="1"/>
              </p:cNvSpPr>
              <p:nvPr/>
            </p:nvSpPr>
            <p:spPr bwMode="auto">
              <a:xfrm>
                <a:off x="4685833" y="3790714"/>
                <a:ext cx="1296144" cy="574675"/>
              </a:xfrm>
              <a:prstGeom prst="rect">
                <a:avLst/>
              </a:prstGeom>
              <a:solidFill>
                <a:srgbClr val="FC846B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Заказ поставщику</a:t>
                </a:r>
              </a:p>
            </p:txBody>
          </p:sp>
          <p:sp>
            <p:nvSpPr>
              <p:cNvPr id="112" name="Прямоугольник 19"/>
              <p:cNvSpPr>
                <a:spLocks noChangeArrowheads="1"/>
              </p:cNvSpPr>
              <p:nvPr/>
            </p:nvSpPr>
            <p:spPr bwMode="auto">
              <a:xfrm>
                <a:off x="4897313" y="4273245"/>
                <a:ext cx="863848" cy="46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  <p:sp>
            <p:nvSpPr>
              <p:cNvPr id="144" name="Прямоугольник 19"/>
              <p:cNvSpPr>
                <a:spLocks noChangeArrowheads="1"/>
              </p:cNvSpPr>
              <p:nvPr/>
            </p:nvSpPr>
            <p:spPr bwMode="auto">
              <a:xfrm>
                <a:off x="6193457" y="3540342"/>
                <a:ext cx="1296144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ПТУ</a:t>
                </a:r>
              </a:p>
            </p:txBody>
          </p:sp>
          <p:cxnSp>
            <p:nvCxnSpPr>
              <p:cNvPr id="145" name="Прямая со стрелкой 61"/>
              <p:cNvCxnSpPr>
                <a:stCxn id="142" idx="3"/>
                <a:endCxn id="144" idx="1"/>
              </p:cNvCxnSpPr>
              <p:nvPr/>
            </p:nvCxnSpPr>
            <p:spPr bwMode="auto">
              <a:xfrm flipV="1">
                <a:off x="5981977" y="3827680"/>
                <a:ext cx="211480" cy="2503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Группа 22"/>
          <p:cNvGrpSpPr/>
          <p:nvPr/>
        </p:nvGrpSpPr>
        <p:grpSpPr>
          <a:xfrm>
            <a:off x="5422505" y="3816151"/>
            <a:ext cx="5235076" cy="1656000"/>
            <a:chOff x="1512317" y="4368550"/>
            <a:chExt cx="5235076" cy="1656000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21" name="Прямоугольник 20"/>
            <p:cNvSpPr/>
            <p:nvPr/>
          </p:nvSpPr>
          <p:spPr bwMode="auto">
            <a:xfrm>
              <a:off x="1512317" y="4368550"/>
              <a:ext cx="5235076" cy="16560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1623869" y="4415349"/>
              <a:ext cx="4933025" cy="1479944"/>
              <a:chOff x="2793459" y="3367126"/>
              <a:chExt cx="4933025" cy="1479944"/>
            </a:xfrm>
          </p:grpSpPr>
          <p:sp>
            <p:nvSpPr>
              <p:cNvPr id="147" name="TextBox 146"/>
              <p:cNvSpPr txBox="1"/>
              <p:nvPr/>
            </p:nvSpPr>
            <p:spPr>
              <a:xfrm>
                <a:off x="2793459" y="3367126"/>
                <a:ext cx="1870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По накладным</a:t>
                </a:r>
              </a:p>
            </p:txBody>
          </p:sp>
          <p:sp>
            <p:nvSpPr>
              <p:cNvPr id="148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10746" y="3787830"/>
                <a:ext cx="1296144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</a:t>
                </a:r>
              </a:p>
            </p:txBody>
          </p:sp>
          <p:cxnSp>
            <p:nvCxnSpPr>
              <p:cNvPr id="149" name="Прямая со стрелкой 61"/>
              <p:cNvCxnSpPr>
                <a:stCxn id="163" idx="3"/>
                <a:endCxn id="150" idx="1"/>
              </p:cNvCxnSpPr>
              <p:nvPr/>
            </p:nvCxnSpPr>
            <p:spPr bwMode="auto">
              <a:xfrm flipV="1">
                <a:off x="5636120" y="4503887"/>
                <a:ext cx="4322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Прямоугольник 19"/>
              <p:cNvSpPr>
                <a:spLocks noChangeArrowheads="1"/>
              </p:cNvSpPr>
              <p:nvPr/>
            </p:nvSpPr>
            <p:spPr bwMode="auto">
              <a:xfrm>
                <a:off x="6068415" y="4216549"/>
                <a:ext cx="1658069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Заявка на </a:t>
                </a:r>
                <a:r>
                  <a:rPr lang="ru-RU" altLang="ru-RU" sz="1200" b="0" kern="0" dirty="0">
                    <a:solidFill>
                      <a:srgbClr val="5F0000"/>
                    </a:solidFill>
                  </a:rPr>
                  <a:t>оплату / платежные позиции</a:t>
                </a:r>
                <a:endPara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1" name="Овал 150"/>
              <p:cNvSpPr/>
              <p:nvPr/>
            </p:nvSpPr>
            <p:spPr bwMode="auto">
              <a:xfrm>
                <a:off x="3956926" y="4667070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61" name="Прямая со стрелкой 61"/>
              <p:cNvCxnSpPr>
                <a:stCxn id="148" idx="3"/>
                <a:endCxn id="164" idx="1"/>
              </p:cNvCxnSpPr>
              <p:nvPr/>
            </p:nvCxnSpPr>
            <p:spPr bwMode="auto">
              <a:xfrm flipV="1">
                <a:off x="4206890" y="4073660"/>
                <a:ext cx="361656" cy="1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4" name="Прямоугольник 19"/>
              <p:cNvSpPr>
                <a:spLocks noChangeArrowheads="1"/>
              </p:cNvSpPr>
              <p:nvPr/>
            </p:nvSpPr>
            <p:spPr bwMode="auto">
              <a:xfrm>
                <a:off x="4568546" y="3786322"/>
                <a:ext cx="1296144" cy="574675"/>
              </a:xfrm>
              <a:prstGeom prst="rect">
                <a:avLst/>
              </a:prstGeom>
              <a:solidFill>
                <a:srgbClr val="FC846B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ПТУ</a:t>
                </a:r>
              </a:p>
            </p:txBody>
          </p:sp>
          <p:sp>
            <p:nvSpPr>
              <p:cNvPr id="163" name="Прямоугольник 19"/>
              <p:cNvSpPr>
                <a:spLocks noChangeArrowheads="1"/>
              </p:cNvSpPr>
              <p:nvPr/>
            </p:nvSpPr>
            <p:spPr bwMode="auto">
              <a:xfrm>
                <a:off x="4772272" y="4216550"/>
                <a:ext cx="863848" cy="46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815861" y="3816151"/>
            <a:ext cx="3852000" cy="2052000"/>
            <a:chOff x="526632" y="1417908"/>
            <a:chExt cx="3852000" cy="2052000"/>
          </a:xfr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9" name="Прямоугольник 38"/>
            <p:cNvSpPr/>
            <p:nvPr/>
          </p:nvSpPr>
          <p:spPr bwMode="auto">
            <a:xfrm>
              <a:off x="526632" y="1417908"/>
              <a:ext cx="3852000" cy="2052000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620821" y="1417908"/>
              <a:ext cx="3273703" cy="1870819"/>
              <a:chOff x="2863601" y="1088517"/>
              <a:chExt cx="3273703" cy="187081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863601" y="1088517"/>
                <a:ext cx="2388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800" dirty="0">
                    <a:solidFill>
                      <a:srgbClr val="FC846B"/>
                    </a:solidFill>
                  </a:rPr>
                  <a:t>Рамочный договор</a:t>
                </a:r>
              </a:p>
            </p:txBody>
          </p:sp>
          <p:sp>
            <p:nvSpPr>
              <p:cNvPr id="42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52725" y="1490409"/>
                <a:ext cx="1296144" cy="574675"/>
              </a:xfrm>
              <a:prstGeom prst="rect">
                <a:avLst/>
              </a:prstGeom>
              <a:solidFill>
                <a:srgbClr val="FC846B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Договор рамочный</a:t>
                </a:r>
              </a:p>
            </p:txBody>
          </p:sp>
          <p:sp>
            <p:nvSpPr>
              <p:cNvPr id="43" name="Прямоугольник 19"/>
              <p:cNvSpPr>
                <a:spLocks noChangeArrowheads="1"/>
              </p:cNvSpPr>
              <p:nvPr/>
            </p:nvSpPr>
            <p:spPr bwMode="auto">
              <a:xfrm>
                <a:off x="3168873" y="1975981"/>
                <a:ext cx="863848" cy="468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График расчетов</a:t>
                </a:r>
              </a:p>
            </p:txBody>
          </p:sp>
          <p:sp>
            <p:nvSpPr>
              <p:cNvPr id="45" name="Прямоугольник 19"/>
              <p:cNvSpPr>
                <a:spLocks noChangeArrowheads="1"/>
              </p:cNvSpPr>
              <p:nvPr/>
            </p:nvSpPr>
            <p:spPr bwMode="auto">
              <a:xfrm>
                <a:off x="4727812" y="1686560"/>
                <a:ext cx="1409492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Спецификация 1</a:t>
                </a:r>
              </a:p>
            </p:txBody>
          </p:sp>
          <p:sp>
            <p:nvSpPr>
              <p:cNvPr id="46" name="Овал 45"/>
              <p:cNvSpPr/>
              <p:nvPr/>
            </p:nvSpPr>
            <p:spPr bwMode="auto">
              <a:xfrm>
                <a:off x="3998905" y="2360124"/>
                <a:ext cx="180000" cy="1800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81000" marR="0" indent="-381000" algn="l" defTabSz="914400" rtl="0" eaLnBrk="1" fontAlgn="base" latinLnBrk="0" hangingPunct="1">
                  <a:lnSpc>
                    <a:spcPct val="85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20000"/>
                  <a:buFontTx/>
                  <a:buBlip>
                    <a:blip r:embed="rId3"/>
                  </a:buBlip>
                  <a:tabLst/>
                </a:pPr>
                <a:endParaRPr kumimoji="0" lang="ru-RU" sz="2100" b="0" i="0" u="none" strike="noStrike" cap="none" normalizeH="0" baseline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Прямоугольник 19"/>
              <p:cNvSpPr>
                <a:spLocks noChangeArrowheads="1"/>
              </p:cNvSpPr>
              <p:nvPr/>
            </p:nvSpPr>
            <p:spPr bwMode="auto">
              <a:xfrm>
                <a:off x="4717949" y="2384661"/>
                <a:ext cx="1409492" cy="574675"/>
              </a:xfrm>
              <a:prstGeom prst="rect">
                <a:avLst/>
              </a:prstGeom>
              <a:solidFill>
                <a:srgbClr val="F9E383"/>
              </a:solidFill>
              <a:ln w="38100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spcAft>
                    <a:spcPct val="50000"/>
                  </a:spcAft>
                  <a:buClr>
                    <a:srgbClr val="CC0000"/>
                  </a:buClr>
                  <a:buSzPct val="60000"/>
                  <a:buFont typeface="Wingdings" pitchFamily="2" charset="2"/>
                  <a:buChar char="n"/>
                  <a:defRPr sz="2200">
                    <a:solidFill>
                      <a:srgbClr val="5B0917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lr>
                    <a:srgbClr val="CC0000"/>
                  </a:buClr>
                  <a:buFont typeface="Wingdings" pitchFamily="2" charset="2"/>
                  <a:buChar char="§"/>
                  <a:defRPr sz="2000">
                    <a:solidFill>
                      <a:srgbClr val="5B0917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§"/>
                  <a:defRPr>
                    <a:solidFill>
                      <a:srgbClr val="5B0917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20000"/>
                  </a:spcAft>
                  <a:buClr>
                    <a:srgbClr val="CC0000"/>
                  </a:buClr>
                  <a:buFont typeface="Times New Roman" pitchFamily="18" charset="0"/>
                  <a:buChar char="▪"/>
                  <a:defRPr sz="1600">
                    <a:solidFill>
                      <a:srgbClr val="5B0917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Font typeface="Arial" charset="0"/>
                  <a:buChar char="∙"/>
                  <a:defRPr sz="1400">
                    <a:solidFill>
                      <a:srgbClr val="5B0917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Спецификация 2</a:t>
                </a:r>
              </a:p>
            </p:txBody>
          </p:sp>
        </p:grpSp>
        <p:cxnSp>
          <p:nvCxnSpPr>
            <p:cNvPr id="52" name="Прямая со стрелкой 61"/>
            <p:cNvCxnSpPr>
              <a:stCxn id="42" idx="3"/>
              <a:endCxn id="45" idx="1"/>
            </p:cNvCxnSpPr>
            <p:nvPr/>
          </p:nvCxnSpPr>
          <p:spPr bwMode="auto">
            <a:xfrm>
              <a:off x="2006089" y="2107138"/>
              <a:ext cx="478943" cy="1961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61"/>
            <p:cNvCxnSpPr>
              <a:stCxn id="42" idx="3"/>
              <a:endCxn id="49" idx="1"/>
            </p:cNvCxnSpPr>
            <p:nvPr/>
          </p:nvCxnSpPr>
          <p:spPr bwMode="auto">
            <a:xfrm>
              <a:off x="2006089" y="2107138"/>
              <a:ext cx="469080" cy="8942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05196" y="1039890"/>
            <a:ext cx="778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dirty="0" smtClean="0">
                <a:solidFill>
                  <a:schemeClr val="tx1"/>
                </a:solidFill>
              </a:rPr>
              <a:t>Используемый график </a:t>
            </a:r>
            <a:r>
              <a:rPr lang="ru-RU" sz="1800" b="0" dirty="0">
                <a:solidFill>
                  <a:schemeClr val="tx1"/>
                </a:solidFill>
              </a:rPr>
              <a:t>расчетов зависит от </a:t>
            </a:r>
            <a:r>
              <a:rPr lang="ru-RU" sz="1800" b="0" dirty="0" smtClean="0">
                <a:solidFill>
                  <a:schemeClr val="tx1"/>
                </a:solidFill>
              </a:rPr>
              <a:t>способа ведения </a:t>
            </a:r>
            <a:r>
              <a:rPr lang="ru-RU" sz="1800" b="0" dirty="0">
                <a:solidFill>
                  <a:schemeClr val="tx1"/>
                </a:solidFill>
              </a:rPr>
              <a:t>расчетов</a:t>
            </a:r>
          </a:p>
        </p:txBody>
      </p:sp>
      <p:sp>
        <p:nvSpPr>
          <p:cNvPr id="68" name="Прямоугольник 19"/>
          <p:cNvSpPr>
            <a:spLocks noChangeArrowheads="1"/>
          </p:cNvSpPr>
          <p:nvPr/>
        </p:nvSpPr>
        <p:spPr bwMode="auto">
          <a:xfrm>
            <a:off x="3680201" y="4101483"/>
            <a:ext cx="910537" cy="46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График расчетов?</a:t>
            </a:r>
          </a:p>
        </p:txBody>
      </p:sp>
      <p:cxnSp>
        <p:nvCxnSpPr>
          <p:cNvPr id="69" name="Прямая со стрелкой 61"/>
          <p:cNvCxnSpPr>
            <a:stCxn id="68" idx="3"/>
          </p:cNvCxnSpPr>
          <p:nvPr/>
        </p:nvCxnSpPr>
        <p:spPr bwMode="auto">
          <a:xfrm flipV="1">
            <a:off x="4590738" y="4335243"/>
            <a:ext cx="615609" cy="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61"/>
          <p:cNvCxnSpPr>
            <a:stCxn id="68" idx="0"/>
          </p:cNvCxnSpPr>
          <p:nvPr/>
        </p:nvCxnSpPr>
        <p:spPr bwMode="auto">
          <a:xfrm flipV="1">
            <a:off x="4135470" y="3610708"/>
            <a:ext cx="6684" cy="490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61"/>
          <p:cNvCxnSpPr/>
          <p:nvPr/>
        </p:nvCxnSpPr>
        <p:spPr bwMode="auto">
          <a:xfrm flipV="1">
            <a:off x="4590738" y="3672136"/>
            <a:ext cx="450219" cy="429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94178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Стоп-листы </a:t>
            </a: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и запреты на исполнение операций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" y="832510"/>
            <a:ext cx="10835924" cy="563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77" y="2087959"/>
            <a:ext cx="10800000" cy="3735593"/>
          </a:xfrm>
          <a:prstGeom prst="rect">
            <a:avLst/>
          </a:prstGeom>
          <a:ln w="28575">
            <a:solidFill>
              <a:schemeClr val="dk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8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8984"/>
          <a:stretch/>
        </p:blipFill>
        <p:spPr>
          <a:xfrm>
            <a:off x="648271" y="863824"/>
            <a:ext cx="10225533" cy="561662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304653" y="2718613"/>
            <a:ext cx="5472608" cy="360000"/>
          </a:xfrm>
          <a:prstGeom prst="roundRect">
            <a:avLst/>
          </a:prstGeom>
          <a:noFill/>
          <a:ln w="38100">
            <a:solidFill>
              <a:srgbClr val="FC846B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4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322071" y="1838476"/>
            <a:ext cx="4231054" cy="360000"/>
          </a:xfrm>
          <a:prstGeom prst="roundRect">
            <a:avLst/>
          </a:prstGeom>
          <a:noFill/>
          <a:ln w="38100">
            <a:solidFill>
              <a:srgbClr val="FC846B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4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592" y="2118800"/>
            <a:ext cx="2356889" cy="1251879"/>
          </a:xfrm>
          <a:prstGeom prst="rect">
            <a:avLst/>
          </a:prstGeom>
          <a:ln w="19050"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209373" y="3024063"/>
            <a:ext cx="4141048" cy="29238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Необходимые настройки: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b="0" kern="0" dirty="0">
                <a:solidFill>
                  <a:srgbClr val="000000"/>
                </a:solidFill>
              </a:rPr>
              <a:t>Включить </a:t>
            </a:r>
            <a:r>
              <a:rPr lang="ru-RU" sz="1400" b="0" kern="0" dirty="0" err="1">
                <a:solidFill>
                  <a:srgbClr val="000000"/>
                </a:solidFill>
              </a:rPr>
              <a:t>регл</a:t>
            </a:r>
            <a:r>
              <a:rPr lang="ru-RU" sz="1400" b="0" kern="0" dirty="0">
                <a:solidFill>
                  <a:srgbClr val="000000"/>
                </a:solidFill>
              </a:rPr>
              <a:t>. задание «Автоматическое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формирование заявок по графикам»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Включить флажок в общих настройках «Автоматическая корректировка графика по первичному документу»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b="0" kern="0" dirty="0">
                <a:solidFill>
                  <a:srgbClr val="000000"/>
                </a:solidFill>
              </a:rPr>
              <a:t>Включить </a:t>
            </a:r>
            <a:r>
              <a:rPr lang="ru-RU" sz="1400" b="0" kern="0" dirty="0" err="1">
                <a:solidFill>
                  <a:srgbClr val="000000"/>
                </a:solidFill>
              </a:rPr>
              <a:t>регл</a:t>
            </a:r>
            <a:r>
              <a:rPr lang="ru-RU" sz="1400" b="0" kern="0" dirty="0">
                <a:solidFill>
                  <a:srgbClr val="000000"/>
                </a:solidFill>
              </a:rPr>
              <a:t>. задание 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Автоматическое создание претензии на просроченную задолженность»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0" kern="0" dirty="0">
                <a:solidFill>
                  <a:srgbClr val="000000"/>
                </a:solidFill>
              </a:rPr>
              <a:t>Создать шаблон для оповещения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" y="3024063"/>
            <a:ext cx="2448272" cy="2223686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Возможности: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Анализ отклонений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Просмотр первичных документов и графиков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Создание заявок на оплату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Корректировка графиков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94178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отклонениям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113903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Своевременное получение информации о просроченной дебиторской задолженности. Взыскание задолженности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381133" y="1068093"/>
            <a:ext cx="8137164" cy="3046988"/>
            <a:chOff x="467544" y="1185347"/>
            <a:chExt cx="8137164" cy="3046988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39552" y="1246572"/>
              <a:ext cx="2808312" cy="216000"/>
            </a:xfrm>
            <a:prstGeom prst="rect">
              <a:avLst/>
            </a:prstGeom>
            <a:gradFill flip="none" rotWithShape="1">
              <a:gsLst>
                <a:gs pos="0">
                  <a:srgbClr val="FEFDD6"/>
                </a:gs>
                <a:gs pos="74000">
                  <a:srgbClr val="FFFFFF"/>
                </a:gs>
                <a:gs pos="83000">
                  <a:srgbClr val="FFFFFF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39552" y="2709714"/>
              <a:ext cx="2808312" cy="216000"/>
            </a:xfrm>
            <a:prstGeom prst="rect">
              <a:avLst/>
            </a:prstGeom>
            <a:gradFill flip="none" rotWithShape="1">
              <a:gsLst>
                <a:gs pos="0">
                  <a:srgbClr val="FEFDD6"/>
                </a:gs>
                <a:gs pos="74000">
                  <a:srgbClr val="FFFFFF"/>
                </a:gs>
                <a:gs pos="83000">
                  <a:srgbClr val="FFFFFF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7544" y="1185347"/>
              <a:ext cx="813716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Необходимо: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Автоматически формировать претензии по просроченной задолженности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Оповещать ответственного о приближении даты платежа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Оповещать ответственного о необходимости изменения статуса претензии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Достаточно: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 договоре определить ставку (%) пени (день / месяц / год)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Установить срок, по прошествии которого необходимо инициировать претензию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Ввести график расчетов по договору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Задать интервалы задолженности для анализа задолженности по срокам</a:t>
              </a:r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9" y="4197979"/>
            <a:ext cx="3966986" cy="2061642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/>
          <a:srcRect r="36864"/>
          <a:stretch/>
        </p:blipFill>
        <p:spPr>
          <a:xfrm>
            <a:off x="5604496" y="4197979"/>
            <a:ext cx="3767706" cy="2061642"/>
          </a:xfrm>
          <a:prstGeom prst="rect">
            <a:avLst/>
          </a:prstGeom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7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113903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Просроченная дебиторская задолженность. Старт процесса взыскания задолженности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2525" y="3879241"/>
            <a:ext cx="8931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Оставшиеся суммы не оплачены, регламентное задание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Автоматическое формирование претензии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”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Проверяет срок инициирования претензии (30 дней)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Если срок превышен выводит данные в список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Взыскание дебиторской задолженности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”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52526" y="1223863"/>
            <a:ext cx="8798763" cy="2601373"/>
            <a:chOff x="177184" y="1060708"/>
            <a:chExt cx="8798763" cy="260137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4" y="1060708"/>
              <a:ext cx="8798763" cy="2601373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88765" y="2309789"/>
              <a:ext cx="8687182" cy="687957"/>
            </a:xfrm>
            <a:prstGeom prst="roundRect">
              <a:avLst>
                <a:gd name="adj" fmla="val 3173"/>
              </a:avLst>
            </a:prstGeom>
            <a:noFill/>
            <a:ln w="254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88765" y="3006515"/>
              <a:ext cx="8687182" cy="404617"/>
            </a:xfrm>
            <a:prstGeom prst="roundRect">
              <a:avLst>
                <a:gd name="adj" fmla="val 3173"/>
              </a:avLst>
            </a:prstGeom>
            <a:noFill/>
            <a:ln w="25400" cap="flat" cmpd="sng" algn="ctr">
              <a:solidFill>
                <a:srgbClr val="FC6E5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41085"/>
              </p:ext>
            </p:extLst>
          </p:nvPr>
        </p:nvGraphicFramePr>
        <p:xfrm>
          <a:off x="1417865" y="4944964"/>
          <a:ext cx="8121686" cy="1112520"/>
        </p:xfrm>
        <a:graphic>
          <a:graphicData uri="http://schemas.openxmlformats.org/drawingml/2006/table">
            <a:tbl>
              <a:tblPr firstRow="1" bandRow="1"/>
              <a:tblGrid>
                <a:gridCol w="1287018">
                  <a:extLst>
                    <a:ext uri="{9D8B030D-6E8A-4147-A177-3AD203B41FA5}">
                      <a16:colId xmlns:a16="http://schemas.microsoft.com/office/drawing/2014/main" xmlns="" val="8639781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xmlns="" val="1015190889"/>
                    </a:ext>
                  </a:extLst>
                </a:gridCol>
                <a:gridCol w="2325751">
                  <a:extLst>
                    <a:ext uri="{9D8B030D-6E8A-4147-A177-3AD203B41FA5}">
                      <a16:colId xmlns:a16="http://schemas.microsoft.com/office/drawing/2014/main" xmlns="" val="1782238933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xmlns="" val="62146845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29879255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34571142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Срок оплаты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Ожидание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Дата открытия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претензии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Сума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 платежа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Пени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Сумма долга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7211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08.08.2019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 30 </a:t>
                      </a:r>
                      <a:r>
                        <a:rPr lang="ru-RU" sz="1400" dirty="0" err="1"/>
                        <a:t>дн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07.09.2019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480 000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480 000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6929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28.08.2019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30 </a:t>
                      </a:r>
                      <a:r>
                        <a:rPr lang="ru-RU" sz="1400" dirty="0" err="1"/>
                        <a:t>дн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27.09.2019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240 000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400" dirty="0"/>
                        <a:t>720 000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62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Претензия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55" y="1168481"/>
            <a:ext cx="6135632" cy="506048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7047618" y="2097272"/>
            <a:ext cx="502949" cy="210469"/>
          </a:xfrm>
          <a:prstGeom prst="line">
            <a:avLst/>
          </a:prstGeom>
          <a:noFill/>
          <a:ln w="19050" cap="flat" cmpd="sng" algn="ctr">
            <a:solidFill>
              <a:srgbClr val="FC6E51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519100" y="1925507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Наша оценка ситуации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6992578" y="2524350"/>
            <a:ext cx="502949" cy="210469"/>
          </a:xfrm>
          <a:prstGeom prst="line">
            <a:avLst/>
          </a:prstGeom>
          <a:noFill/>
          <a:ln w="19050" cap="flat" cmpd="sng" algn="ctr">
            <a:solidFill>
              <a:srgbClr val="FC6E51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510230" y="2352585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Дальнейшие действия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7047618" y="3701625"/>
            <a:ext cx="502949" cy="210469"/>
          </a:xfrm>
          <a:prstGeom prst="line">
            <a:avLst/>
          </a:prstGeom>
          <a:noFill/>
          <a:ln w="19050" cap="flat" cmpd="sng" algn="ctr">
            <a:solidFill>
              <a:srgbClr val="FC6E51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519100" y="3529860"/>
            <a:ext cx="184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Самое главное: позиции сторон и основание претензии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096741" y="883872"/>
            <a:ext cx="4453826" cy="1708588"/>
          </a:xfrm>
          <a:prstGeom prst="line">
            <a:avLst/>
          </a:prstGeom>
          <a:noFill/>
          <a:ln w="19050" cap="flat" cmpd="sng" algn="ctr">
            <a:solidFill>
              <a:srgbClr val="FC6E51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519100" y="575791"/>
            <a:ext cx="256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На дату записывается новая версия документа. Сохраняется история отношений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854" y="3101309"/>
            <a:ext cx="8482635" cy="266194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b="26191"/>
          <a:stretch/>
        </p:blipFill>
        <p:spPr>
          <a:xfrm>
            <a:off x="2702291" y="2905744"/>
            <a:ext cx="4985836" cy="288111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6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16208" y="-297221"/>
            <a:ext cx="4693173" cy="1021292"/>
          </a:xfrm>
          <a:noFill/>
        </p:spPr>
        <p:txBody>
          <a:bodyPr/>
          <a:lstStyle/>
          <a:p>
            <a:r>
              <a:rPr lang="ru-RU" sz="2267" dirty="0"/>
              <a:t>Управление обязательствами</a:t>
            </a:r>
            <a:endParaRPr lang="ru-RU" sz="2267" dirty="0"/>
          </a:p>
        </p:txBody>
      </p:sp>
      <p:sp>
        <p:nvSpPr>
          <p:cNvPr id="12" name="TextBox 11"/>
          <p:cNvSpPr txBox="1"/>
          <p:nvPr/>
        </p:nvSpPr>
        <p:spPr>
          <a:xfrm>
            <a:off x="360437" y="359767"/>
            <a:ext cx="7037186" cy="622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948" indent="-269948">
              <a:spcAft>
                <a:spcPts val="567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Обеспечения (выданные и полученные):</a:t>
            </a:r>
          </a:p>
          <a:p>
            <a:pPr marL="701865" lvl="1" indent="-269948">
              <a:spcAft>
                <a:spcPts val="567"/>
              </a:spcAft>
              <a:buClr>
                <a:srgbClr val="80808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Банковские гарантии</a:t>
            </a:r>
          </a:p>
          <a:p>
            <a:pPr marL="701865" lvl="1" indent="-269948">
              <a:spcAft>
                <a:spcPts val="567"/>
              </a:spcAft>
              <a:buClr>
                <a:srgbClr val="80808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Аккредитивы</a:t>
            </a:r>
          </a:p>
          <a:p>
            <a:pPr marL="701865" lvl="1" indent="-269948">
              <a:spcAft>
                <a:spcPts val="567"/>
              </a:spcAft>
              <a:buClr>
                <a:srgbClr val="80808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Залоги</a:t>
            </a:r>
          </a:p>
          <a:p>
            <a:pPr marL="701865" lvl="1" indent="-269948">
              <a:spcAft>
                <a:spcPts val="567"/>
              </a:spcAft>
              <a:buClr>
                <a:srgbClr val="80808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Поручительства…  </a:t>
            </a:r>
          </a:p>
          <a:p>
            <a:pPr marL="269948" indent="-269948">
              <a:spcAft>
                <a:spcPts val="567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Специализированный АРМ: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Договоры с покупателями и поставщиками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Договоры привлечения и размещения средств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Ценные бумаги</a:t>
            </a:r>
          </a:p>
          <a:p>
            <a:pPr marL="269948" indent="-269948">
              <a:spcAft>
                <a:spcPts val="567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Превентивная реакция: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Расхождение графиков и плановых документов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Оповещения о ближайших платежах</a:t>
            </a:r>
          </a:p>
          <a:p>
            <a:pPr marL="269948" lvl="1" indent="-269948">
              <a:spcAft>
                <a:spcPts val="567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Факторинг + у</a:t>
            </a:r>
            <a:r>
              <a:rPr lang="ru-RU" sz="1700" b="0" dirty="0">
                <a:solidFill>
                  <a:srgbClr val="808080">
                    <a:lumMod val="75000"/>
                  </a:srgbClr>
                </a:solidFill>
              </a:rPr>
              <a:t>точненный прогноз ДДС</a:t>
            </a:r>
            <a:endParaRPr lang="ru-RU" sz="1700" b="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marL="701865" lvl="1" indent="-269948"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</a:rPr>
              <a:t>Реестры уступленных денежных требований</a:t>
            </a:r>
          </a:p>
          <a:p>
            <a:pPr marL="701865" lvl="1" indent="-269948"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</a:rPr>
              <a:t>Расчет комиссий к удержанию</a:t>
            </a:r>
          </a:p>
          <a:p>
            <a:pPr marL="269948" lvl="1" indent="-269948">
              <a:spcAft>
                <a:spcPts val="567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Письма-напоминания и стоп-листы</a:t>
            </a:r>
          </a:p>
          <a:p>
            <a:pPr marL="269948" lvl="1" indent="-269948">
              <a:spcAft>
                <a:spcPts val="567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0" dirty="0" err="1">
                <a:solidFill>
                  <a:srgbClr val="808080">
                    <a:lumMod val="75000"/>
                  </a:srgbClr>
                </a:solidFill>
                <a:latin typeface="Arial"/>
              </a:rPr>
              <a:t>Претензионно</a:t>
            </a:r>
            <a:r>
              <a:rPr lang="ru-RU" sz="1700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-исковая работа</a:t>
            </a:r>
          </a:p>
          <a:p>
            <a:pPr marL="676370" lvl="2" indent="-244453">
              <a:spcAft>
                <a:spcPts val="567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Уточненный прогноз ДДС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Автоматическое создание претензии</a:t>
            </a:r>
          </a:p>
          <a:p>
            <a:pPr marL="635972" lvl="2" indent="-204055"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512" b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Напоминания о следующих этапах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0" r="7087"/>
          <a:stretch/>
        </p:blipFill>
        <p:spPr>
          <a:xfrm>
            <a:off x="7993285" y="3096071"/>
            <a:ext cx="3091569" cy="3200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7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" y="-273"/>
            <a:ext cx="11530832" cy="6192415"/>
          </a:xfrm>
          <a:prstGeom prst="rect">
            <a:avLst/>
          </a:prstGeom>
        </p:spPr>
      </p:pic>
      <p:sp>
        <p:nvSpPr>
          <p:cNvPr id="61" name="Выноска 2 (граница и черта) 60"/>
          <p:cNvSpPr/>
          <p:nvPr/>
        </p:nvSpPr>
        <p:spPr bwMode="auto">
          <a:xfrm>
            <a:off x="2448669" y="719807"/>
            <a:ext cx="1800200" cy="408446"/>
          </a:xfrm>
          <a:prstGeom prst="accentBorderCallout2">
            <a:avLst>
              <a:gd name="adj1" fmla="val 51746"/>
              <a:gd name="adj2" fmla="val 102625"/>
              <a:gd name="adj3" fmla="val 88695"/>
              <a:gd name="adj4" fmla="val 110852"/>
              <a:gd name="adj5" fmla="val 216829"/>
              <a:gd name="adj6" fmla="val 81058"/>
            </a:avLst>
          </a:prstGeom>
          <a:solidFill>
            <a:srgbClr val="FFFFD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Превентивные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меры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  отклонениям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Выноска 2 (граница и черта) 61"/>
          <p:cNvSpPr/>
          <p:nvPr/>
        </p:nvSpPr>
        <p:spPr bwMode="auto">
          <a:xfrm>
            <a:off x="4865784" y="711645"/>
            <a:ext cx="1399309" cy="408446"/>
          </a:xfrm>
          <a:prstGeom prst="accentBorderCallout2">
            <a:avLst>
              <a:gd name="adj1" fmla="val 60440"/>
              <a:gd name="adj2" fmla="val -3826"/>
              <a:gd name="adj3" fmla="val 225627"/>
              <a:gd name="adj4" fmla="val -20819"/>
              <a:gd name="adj5" fmla="val 295076"/>
              <a:gd name="adj6" fmla="val -56750"/>
            </a:avLst>
          </a:prstGeom>
          <a:solidFill>
            <a:srgbClr val="FFFFD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АРМ по работе с договорами</a:t>
            </a:r>
          </a:p>
        </p:txBody>
      </p:sp>
      <p:sp>
        <p:nvSpPr>
          <p:cNvPr id="65" name="Выноска 2 (граница и черта) 64"/>
          <p:cNvSpPr/>
          <p:nvPr/>
        </p:nvSpPr>
        <p:spPr bwMode="auto">
          <a:xfrm>
            <a:off x="7921277" y="711645"/>
            <a:ext cx="1944216" cy="408446"/>
          </a:xfrm>
          <a:prstGeom prst="accentBorderCallout2">
            <a:avLst>
              <a:gd name="adj1" fmla="val 60440"/>
              <a:gd name="adj2" fmla="val -3826"/>
              <a:gd name="adj3" fmla="val 149553"/>
              <a:gd name="adj4" fmla="val -17647"/>
              <a:gd name="adj5" fmla="val 219002"/>
              <a:gd name="adj6" fmla="val -18135"/>
            </a:avLst>
          </a:prstGeom>
          <a:solidFill>
            <a:srgbClr val="FFFFD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</a:rPr>
              <a:t>Автоматическое создание претензии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Выноска 2 (граница и черта) 65"/>
          <p:cNvSpPr/>
          <p:nvPr/>
        </p:nvSpPr>
        <p:spPr bwMode="auto">
          <a:xfrm>
            <a:off x="5400997" y="5328319"/>
            <a:ext cx="2283831" cy="408446"/>
          </a:xfrm>
          <a:prstGeom prst="accentBorderCallout2">
            <a:avLst>
              <a:gd name="adj1" fmla="val 60440"/>
              <a:gd name="adj2" fmla="val -3826"/>
              <a:gd name="adj3" fmla="val -267763"/>
              <a:gd name="adj4" fmla="val -39089"/>
              <a:gd name="adj5" fmla="val -311337"/>
              <a:gd name="adj6" fmla="val -50919"/>
            </a:avLst>
          </a:prstGeom>
          <a:solidFill>
            <a:srgbClr val="FFFFD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Многоуровневый контроль по работе с контрагентами</a:t>
            </a:r>
          </a:p>
        </p:txBody>
      </p:sp>
      <p:sp>
        <p:nvSpPr>
          <p:cNvPr id="67" name="Выноска 2 (граница и черта) 66"/>
          <p:cNvSpPr/>
          <p:nvPr/>
        </p:nvSpPr>
        <p:spPr bwMode="auto">
          <a:xfrm>
            <a:off x="5400996" y="4932823"/>
            <a:ext cx="2283831" cy="251480"/>
          </a:xfrm>
          <a:prstGeom prst="accentBorderCallout2">
            <a:avLst>
              <a:gd name="adj1" fmla="val 60440"/>
              <a:gd name="adj2" fmla="val -3826"/>
              <a:gd name="adj3" fmla="val -289732"/>
              <a:gd name="adj4" fmla="val -29371"/>
              <a:gd name="adj5" fmla="val -421589"/>
              <a:gd name="adj6" fmla="val -40035"/>
            </a:avLst>
          </a:prstGeom>
          <a:solidFill>
            <a:srgbClr val="FFFFDB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Типовые условия 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17348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3" name="Заголовок 1"/>
          <p:cNvSpPr txBox="1">
            <a:spLocks/>
          </p:cNvSpPr>
          <p:nvPr/>
        </p:nvSpPr>
        <p:spPr bwMode="auto">
          <a:xfrm>
            <a:off x="3336925" y="1944688"/>
            <a:ext cx="4032250" cy="287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Дополнительная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информация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2100" y="2232025"/>
            <a:ext cx="7593745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Сайт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Управление холдингом: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https://v8.1c.ru/cpm/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Презентации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https://v8.1c.ru/cpm/poleznye-materialy/presentations/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Видео: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https://v8.1c.ru/cpm/poleznye-materialy/video/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Наиболее интересные внедрения: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/>
              </a:rPr>
              <a:t>https://v8.1c.ru/cpm/istorii-uspekha/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hlinkClick r:id="rId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/>
              </a:rPr>
              <a:t>Канал линейки продуктов «1С:Управление холдингом» на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/>
              </a:rPr>
              <a:t>YouTube</a:t>
            </a:r>
            <a:endParaRPr kumimoji="0" lang="ru-RU" sz="1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 dirty="0" smtClean="0">
              <a:solidFill>
                <a:srgbClr val="000000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 smtClean="0">
                <a:solidFill>
                  <a:srgbClr val="000000"/>
                </a:solidFill>
              </a:rPr>
              <a:t>Сайт </a:t>
            </a:r>
            <a:r>
              <a:rPr lang="ru-RU" sz="1800" b="0" kern="0" dirty="0">
                <a:solidFill>
                  <a:srgbClr val="000000"/>
                </a:solidFill>
              </a:rPr>
              <a:t>1С</a:t>
            </a:r>
            <a:r>
              <a:rPr lang="en-US" sz="1800" b="0" kern="0" dirty="0">
                <a:solidFill>
                  <a:srgbClr val="000000"/>
                </a:solidFill>
              </a:rPr>
              <a:t>:ERP.</a:t>
            </a:r>
            <a:r>
              <a:rPr lang="ru-RU" sz="1800" b="0" kern="0" dirty="0">
                <a:solidFill>
                  <a:srgbClr val="000000"/>
                </a:solidFill>
              </a:rPr>
              <a:t>Управление холдингом: </a:t>
            </a:r>
            <a:r>
              <a:rPr lang="en-US" sz="1800" b="0" kern="0" dirty="0">
                <a:solidFill>
                  <a:srgbClr val="000000"/>
                </a:solidFill>
                <a:hlinkClick r:id="rId9"/>
              </a:rPr>
              <a:t>https://v8.1c.ru/cpm-erp/</a:t>
            </a:r>
            <a:endParaRPr lang="ru-RU" sz="1800" b="0" kern="0" dirty="0">
              <a:solidFill>
                <a:srgbClr val="000000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rgbClr val="000000"/>
                </a:solidFill>
              </a:rPr>
              <a:t>Презентации </a:t>
            </a:r>
            <a:r>
              <a:rPr lang="en-US" sz="1800" b="0" kern="0" dirty="0">
                <a:solidFill>
                  <a:srgbClr val="000000"/>
                </a:solidFill>
                <a:hlinkClick r:id="rId10"/>
              </a:rPr>
              <a:t>https://v8.1c.ru/cpm-erp/poleznye-materialy/presentations/</a:t>
            </a:r>
            <a:endParaRPr lang="ru-RU" sz="1800" b="0" kern="0" dirty="0">
              <a:solidFill>
                <a:srgbClr val="000000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rgbClr val="000000"/>
                </a:solidFill>
              </a:rPr>
              <a:t>Видео: </a:t>
            </a:r>
            <a:r>
              <a:rPr lang="en-US" sz="1800" b="0" kern="0" dirty="0">
                <a:solidFill>
                  <a:srgbClr val="000000"/>
                </a:solidFill>
                <a:hlinkClick r:id="rId11"/>
              </a:rPr>
              <a:t>https://v8.1c.ru/cpm-erp/poleznye-materialy/video</a:t>
            </a:r>
            <a:r>
              <a:rPr lang="en-US" sz="1800" b="0" kern="0" dirty="0" smtClean="0">
                <a:solidFill>
                  <a:srgbClr val="000000"/>
                </a:solidFill>
                <a:hlinkClick r:id="rId11"/>
              </a:rPr>
              <a:t>/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55763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1538" y="1655911"/>
            <a:ext cx="6480175" cy="2447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63834">
              <a:defRPr/>
            </a:pPr>
            <a:r>
              <a:rPr lang="ru-RU" sz="3779" b="0" dirty="0">
                <a:solidFill>
                  <a:srgbClr val="FC6E51"/>
                </a:solidFill>
              </a:rPr>
              <a:t>Управление обязательствами</a:t>
            </a:r>
          </a:p>
          <a:p>
            <a:pPr algn="ctr" defTabSz="863834">
              <a:defRPr/>
            </a:pPr>
            <a:endParaRPr lang="ru-RU" sz="3779" b="0" dirty="0">
              <a:solidFill>
                <a:srgbClr val="FC6E51"/>
              </a:solidFill>
            </a:endParaRPr>
          </a:p>
          <a:p>
            <a:pPr algn="ctr" defTabSz="863834">
              <a:defRPr/>
            </a:pP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1С:Управление холдингом</a:t>
            </a:r>
          </a:p>
          <a:p>
            <a:pPr algn="ctr" defTabSz="863834">
              <a:defRPr/>
            </a:pP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1С:</a:t>
            </a:r>
            <a:r>
              <a:rPr lang="en-US" sz="1984" b="0" dirty="0">
                <a:solidFill>
                  <a:schemeClr val="bg2">
                    <a:lumMod val="50000"/>
                  </a:schemeClr>
                </a:solidFill>
              </a:rPr>
              <a:t>ERP</a:t>
            </a:r>
            <a:r>
              <a:rPr lang="ru-RU" sz="1984" b="0" dirty="0">
                <a:solidFill>
                  <a:schemeClr val="bg2">
                    <a:lumMod val="50000"/>
                  </a:schemeClr>
                </a:solidFill>
              </a:rPr>
              <a:t>.Управление </a:t>
            </a:r>
            <a:r>
              <a:rPr lang="ru-RU" sz="1984" b="0" dirty="0" smtClean="0">
                <a:solidFill>
                  <a:schemeClr val="bg2">
                    <a:lumMod val="50000"/>
                  </a:schemeClr>
                </a:solidFill>
              </a:rPr>
              <a:t>холдингом</a:t>
            </a:r>
            <a:endParaRPr lang="ru-RU" sz="1984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773" y="4752255"/>
            <a:ext cx="6552727" cy="70307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23" b="0" dirty="0">
                <a:solidFill>
                  <a:schemeClr val="bg2">
                    <a:lumMod val="50000"/>
                  </a:schemeClr>
                </a:solidFill>
              </a:rPr>
              <a:t>Типовые коммерческие условия, тендерные процедуры, контрактация, обеспечение и страхование, управление расхождениями по графиками договоров, факторинг,  стоп-листы, напоминания, претензии, закрытие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674281427"/>
      </p:ext>
    </p:extLst>
  </p:cSld>
  <p:clrMapOvr>
    <a:masterClrMapping/>
  </p:clrMapOvr>
  <p:transition spd="slow" advTm="137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Договор </a:t>
            </a: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в 1С:УХ, 1С:</a:t>
            </a:r>
            <a:r>
              <a:rPr lang="en-US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ERP.</a:t>
            </a:r>
            <a:r>
              <a:rPr lang="ru-RU" sz="1889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УХ</a:t>
            </a: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2405" y="662686"/>
            <a:ext cx="10585176" cy="5673745"/>
            <a:chOff x="144413" y="662686"/>
            <a:chExt cx="10585176" cy="5673745"/>
          </a:xfrm>
        </p:grpSpPr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144413" y="1310759"/>
              <a:ext cx="3312368" cy="5025672"/>
            </a:xfrm>
            <a:prstGeom prst="rect">
              <a:avLst/>
            </a:prstGeom>
            <a:solidFill>
              <a:schemeClr val="bg2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t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Договор</a:t>
              </a:r>
            </a:p>
          </p:txBody>
        </p:sp>
        <p:sp>
          <p:nvSpPr>
            <p:cNvPr id="22" name="Прямоугольник 21"/>
            <p:cNvSpPr>
              <a:spLocks noChangeArrowheads="1"/>
            </p:cNvSpPr>
            <p:nvPr/>
          </p:nvSpPr>
          <p:spPr bwMode="auto">
            <a:xfrm>
              <a:off x="1692365" y="3398991"/>
              <a:ext cx="1548392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График расчетов</a:t>
              </a:r>
            </a:p>
          </p:txBody>
        </p:sp>
        <p:sp>
          <p:nvSpPr>
            <p:cNvPr id="23" name="Прямоугольник 22"/>
            <p:cNvSpPr>
              <a:spLocks noChangeArrowheads="1"/>
            </p:cNvSpPr>
            <p:nvPr/>
          </p:nvSpPr>
          <p:spPr bwMode="auto">
            <a:xfrm>
              <a:off x="1696130" y="2606903"/>
              <a:ext cx="1548392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Условия расчетов</a:t>
              </a:r>
            </a:p>
          </p:txBody>
        </p:sp>
        <p:sp>
          <p:nvSpPr>
            <p:cNvPr id="29" name="Прямоугольник 28"/>
            <p:cNvSpPr>
              <a:spLocks noChangeArrowheads="1"/>
            </p:cNvSpPr>
            <p:nvPr/>
          </p:nvSpPr>
          <p:spPr bwMode="auto">
            <a:xfrm>
              <a:off x="1675108" y="4119071"/>
              <a:ext cx="1548392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График </a:t>
              </a: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поставок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t="2355" r="26392"/>
            <a:stretch/>
          </p:blipFill>
          <p:spPr>
            <a:xfrm>
              <a:off x="3613828" y="719807"/>
              <a:ext cx="3659377" cy="27619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6" name="Прямая со стрелкой 5"/>
            <p:cNvCxnSpPr>
              <a:stCxn id="30" idx="2"/>
              <a:endCxn id="23" idx="1"/>
            </p:cNvCxnSpPr>
            <p:nvPr/>
          </p:nvCxnSpPr>
          <p:spPr bwMode="auto">
            <a:xfrm rot="16200000" flipH="1">
              <a:off x="1236648" y="2434758"/>
              <a:ext cx="504751" cy="414213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5"/>
            <p:cNvCxnSpPr>
              <a:stCxn id="30" idx="2"/>
              <a:endCxn id="22" idx="1"/>
            </p:cNvCxnSpPr>
            <p:nvPr/>
          </p:nvCxnSpPr>
          <p:spPr bwMode="auto">
            <a:xfrm rot="16200000" flipH="1">
              <a:off x="838722" y="2832685"/>
              <a:ext cx="1296839" cy="410448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5"/>
            <p:cNvCxnSpPr>
              <a:stCxn id="30" idx="2"/>
              <a:endCxn id="29" idx="1"/>
            </p:cNvCxnSpPr>
            <p:nvPr/>
          </p:nvCxnSpPr>
          <p:spPr bwMode="auto">
            <a:xfrm rot="16200000" flipH="1">
              <a:off x="470053" y="3201353"/>
              <a:ext cx="2016919" cy="393191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>
              <a:spLocks noChangeArrowheads="1"/>
            </p:cNvSpPr>
            <p:nvPr/>
          </p:nvSpPr>
          <p:spPr bwMode="auto">
            <a:xfrm>
              <a:off x="1669487" y="4824664"/>
              <a:ext cx="1548392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Обеспечение</a:t>
              </a:r>
            </a:p>
          </p:txBody>
        </p:sp>
        <p:sp>
          <p:nvSpPr>
            <p:cNvPr id="44" name="Прямоугольник 43"/>
            <p:cNvSpPr>
              <a:spLocks noChangeArrowheads="1"/>
            </p:cNvSpPr>
            <p:nvPr/>
          </p:nvSpPr>
          <p:spPr bwMode="auto">
            <a:xfrm>
              <a:off x="1669487" y="5544744"/>
              <a:ext cx="1548392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Ковенанты</a:t>
              </a:r>
            </a:p>
          </p:txBody>
        </p:sp>
        <p:cxnSp>
          <p:nvCxnSpPr>
            <p:cNvPr id="51" name="Прямая со стрелкой 5"/>
            <p:cNvCxnSpPr>
              <a:stCxn id="4" idx="1"/>
              <a:endCxn id="30" idx="3"/>
            </p:cNvCxnSpPr>
            <p:nvPr/>
          </p:nvCxnSpPr>
          <p:spPr bwMode="auto">
            <a:xfrm rot="10800000" flipV="1">
              <a:off x="1657350" y="2100781"/>
              <a:ext cx="1956478" cy="137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"/>
            <p:cNvCxnSpPr>
              <a:stCxn id="23" idx="2"/>
              <a:endCxn id="22" idx="0"/>
            </p:cNvCxnSpPr>
            <p:nvPr/>
          </p:nvCxnSpPr>
          <p:spPr bwMode="auto">
            <a:xfrm rot="5400000">
              <a:off x="2575542" y="3288402"/>
              <a:ext cx="217413" cy="376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3600797" y="3600127"/>
              <a:ext cx="4033937" cy="2585323"/>
            </a:xfrm>
            <a:prstGeom prst="rect">
              <a:avLst/>
            </a:prstGeom>
            <a:solidFill>
              <a:srgbClr val="FFFFDB"/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Каждая версия реализует специфику учета объекта расчетов и бизнес-логику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Наличие версий обеспечивает контроль и прослеживаемость всех изменений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Версия согласуется (пользователь, роль, маршрут)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Версия проходит проверку по видам контроля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Сумма договора может быть фиксированной или открытой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Расчеты ведутся «в целом по договору», «по накладным», «по заказам»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sz="1200" b="0" dirty="0">
                  <a:solidFill>
                    <a:schemeClr val="tx1"/>
                  </a:solidFill>
                </a:rPr>
                <a:t>Поддерживаются рамочные соглашения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b="6635"/>
            <a:stretch/>
          </p:blipFill>
          <p:spPr>
            <a:xfrm>
              <a:off x="7694604" y="662686"/>
              <a:ext cx="3034985" cy="5673745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cxnSp>
          <p:nvCxnSpPr>
            <p:cNvPr id="37" name="Прямая со стрелкой 5"/>
            <p:cNvCxnSpPr>
              <a:stCxn id="30" idx="2"/>
              <a:endCxn id="39" idx="1"/>
            </p:cNvCxnSpPr>
            <p:nvPr/>
          </p:nvCxnSpPr>
          <p:spPr bwMode="auto">
            <a:xfrm rot="16200000" flipH="1">
              <a:off x="114446" y="3556961"/>
              <a:ext cx="2722512" cy="38757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5"/>
            <p:cNvCxnSpPr>
              <a:stCxn id="30" idx="2"/>
              <a:endCxn id="44" idx="1"/>
            </p:cNvCxnSpPr>
            <p:nvPr/>
          </p:nvCxnSpPr>
          <p:spPr bwMode="auto">
            <a:xfrm rot="16200000" flipH="1">
              <a:off x="-245594" y="3917001"/>
              <a:ext cx="3442592" cy="38757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>
              <a:spLocks noChangeArrowheads="1"/>
            </p:cNvSpPr>
            <p:nvPr/>
          </p:nvSpPr>
          <p:spPr bwMode="auto">
            <a:xfrm>
              <a:off x="291917" y="1814815"/>
              <a:ext cx="1365433" cy="574675"/>
            </a:xfrm>
            <a:prstGeom prst="rect">
              <a:avLst/>
            </a:prstGeom>
            <a:solidFill>
              <a:srgbClr val="F9E383"/>
            </a:solidFill>
            <a:ln w="38100" cap="flat" cmpd="sng" algn="ctr">
              <a:solidFill>
                <a:srgbClr val="FFFFFF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Версия </a:t>
              </a:r>
              <a:r>
                <a:rPr lang="ru-RU" altLang="ru-RU" sz="1200" b="0" kern="0" dirty="0">
                  <a:solidFill>
                    <a:srgbClr val="5F0000"/>
                  </a:solidFill>
                </a:rPr>
                <a:t>Соглашения</a:t>
              </a:r>
              <a:endPara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4" name="Прямая со стрелкой 5"/>
            <p:cNvCxnSpPr>
              <a:endCxn id="4" idx="3"/>
            </p:cNvCxnSpPr>
            <p:nvPr/>
          </p:nvCxnSpPr>
          <p:spPr bwMode="auto">
            <a:xfrm rot="10800000" flipV="1">
              <a:off x="7273205" y="2100780"/>
              <a:ext cx="434430" cy="1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448" y="1436948"/>
            <a:ext cx="2320102" cy="29694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48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6581" y="-13532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 договора </a:t>
            </a:r>
            <a:r>
              <a:rPr kumimoji="0" lang="en-US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поставщиком</a:t>
            </a:r>
            <a:r>
              <a:rPr kumimoji="0" lang="en-US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16" y="902997"/>
            <a:ext cx="10179443" cy="55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37" y="902997"/>
            <a:ext cx="10800000" cy="5056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513" y="1943943"/>
            <a:ext cx="6410177" cy="278904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37" y="1108476"/>
            <a:ext cx="10800000" cy="464509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37" y="1143955"/>
            <a:ext cx="10800000" cy="375617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37" y="845847"/>
            <a:ext cx="10800000" cy="562695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5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Виды контроля документов</a:t>
            </a: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7616"/>
            <a:ext cx="11520000" cy="5010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05" y="3672135"/>
            <a:ext cx="7619048" cy="2504762"/>
          </a:xfrm>
          <a:prstGeom prst="rect">
            <a:avLst/>
          </a:prstGeom>
          <a:ln w="28575">
            <a:solidFill>
              <a:schemeClr val="dk1"/>
            </a:solidFill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35788" y="960646"/>
            <a:ext cx="748347" cy="509896"/>
          </a:xfrm>
          <a:prstGeom prst="rect">
            <a:avLst/>
          </a:prstGeom>
          <a:solidFill>
            <a:srgbClr val="CCD1D9"/>
          </a:solidFill>
          <a:ln w="12700">
            <a:solidFill>
              <a:srgbClr val="AAB2B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П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4195359" y="960646"/>
            <a:ext cx="340431" cy="509896"/>
          </a:xfrm>
          <a:prstGeom prst="rect">
            <a:avLst/>
          </a:prstGeom>
          <a:solidFill>
            <a:srgbClr val="A0D468"/>
          </a:solidFill>
          <a:ln w="12700">
            <a:solidFill>
              <a:srgbClr val="8CC15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А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4603274" y="1232092"/>
            <a:ext cx="409417" cy="0"/>
          </a:xfrm>
          <a:prstGeom prst="line">
            <a:avLst/>
          </a:prstGeom>
          <a:noFill/>
          <a:ln w="25400">
            <a:solidFill>
              <a:srgbClr val="3E5057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2835136" y="791182"/>
            <a:ext cx="4557568" cy="0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3175566" y="1674501"/>
            <a:ext cx="4217138" cy="0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4535788" y="1845466"/>
            <a:ext cx="748347" cy="509896"/>
          </a:xfrm>
          <a:prstGeom prst="rect">
            <a:avLst/>
          </a:prstGeom>
          <a:solidFill>
            <a:srgbClr val="CCD1D9"/>
          </a:solidFill>
          <a:ln w="12700">
            <a:solidFill>
              <a:srgbClr val="AAB2B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П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3785941" y="1845466"/>
            <a:ext cx="748347" cy="509896"/>
          </a:xfrm>
          <a:prstGeom prst="rect">
            <a:avLst/>
          </a:prstGeom>
          <a:solidFill>
            <a:srgbClr val="A0D468"/>
          </a:solidFill>
          <a:ln w="12700">
            <a:solidFill>
              <a:srgbClr val="8CC15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А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H="1">
            <a:off x="4603274" y="2083917"/>
            <a:ext cx="409417" cy="0"/>
          </a:xfrm>
          <a:prstGeom prst="line">
            <a:avLst/>
          </a:prstGeom>
          <a:noFill/>
          <a:ln w="25400">
            <a:solidFill>
              <a:srgbClr val="3E5057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 flipH="1">
            <a:off x="4060385" y="2083917"/>
            <a:ext cx="409417" cy="0"/>
          </a:xfrm>
          <a:prstGeom prst="line">
            <a:avLst/>
          </a:prstGeom>
          <a:noFill/>
          <a:ln w="25400">
            <a:solidFill>
              <a:srgbClr val="3E5057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>
            <a:off x="2835136" y="2559320"/>
            <a:ext cx="4557568" cy="0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>
            <a:off x="5488093" y="791182"/>
            <a:ext cx="0" cy="2176055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14" name="Rectangle 20"/>
          <p:cNvSpPr>
            <a:spLocks noChangeArrowheads="1"/>
          </p:cNvSpPr>
          <p:nvPr/>
        </p:nvSpPr>
        <p:spPr bwMode="auto">
          <a:xfrm>
            <a:off x="6440398" y="960646"/>
            <a:ext cx="748347" cy="509896"/>
          </a:xfrm>
          <a:prstGeom prst="rect">
            <a:avLst/>
          </a:prstGeom>
          <a:solidFill>
            <a:srgbClr val="CCD1D9"/>
          </a:solidFill>
          <a:ln w="12700">
            <a:solidFill>
              <a:srgbClr val="AAB2B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П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15" name="Rectangle 21"/>
          <p:cNvSpPr>
            <a:spLocks noChangeArrowheads="1"/>
          </p:cNvSpPr>
          <p:nvPr/>
        </p:nvSpPr>
        <p:spPr bwMode="auto">
          <a:xfrm>
            <a:off x="5690552" y="960646"/>
            <a:ext cx="748347" cy="509896"/>
          </a:xfrm>
          <a:prstGeom prst="rect">
            <a:avLst/>
          </a:prstGeom>
          <a:solidFill>
            <a:srgbClr val="A0D468"/>
          </a:solidFill>
          <a:ln w="12700">
            <a:solidFill>
              <a:srgbClr val="8CC15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А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 flipH="1">
            <a:off x="6507884" y="1199098"/>
            <a:ext cx="409417" cy="0"/>
          </a:xfrm>
          <a:prstGeom prst="line">
            <a:avLst/>
          </a:prstGeom>
          <a:noFill/>
          <a:ln w="25400">
            <a:solidFill>
              <a:srgbClr val="3E5057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H="1">
            <a:off x="5963498" y="1199098"/>
            <a:ext cx="409416" cy="0"/>
          </a:xfrm>
          <a:prstGeom prst="line">
            <a:avLst/>
          </a:prstGeom>
          <a:noFill/>
          <a:ln w="25400">
            <a:solidFill>
              <a:srgbClr val="3E5057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18" name="Rectangle 24"/>
          <p:cNvSpPr>
            <a:spLocks noChangeArrowheads="1"/>
          </p:cNvSpPr>
          <p:nvPr/>
        </p:nvSpPr>
        <p:spPr bwMode="auto">
          <a:xfrm>
            <a:off x="6440399" y="1845466"/>
            <a:ext cx="340430" cy="509896"/>
          </a:xfrm>
          <a:prstGeom prst="rect">
            <a:avLst/>
          </a:prstGeom>
          <a:solidFill>
            <a:srgbClr val="CCD1D9"/>
          </a:solidFill>
          <a:ln w="12700">
            <a:solidFill>
              <a:srgbClr val="AAB2B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П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19" name="Rectangle 25"/>
          <p:cNvSpPr>
            <a:spLocks noChangeArrowheads="1"/>
          </p:cNvSpPr>
          <p:nvPr/>
        </p:nvSpPr>
        <p:spPr bwMode="auto">
          <a:xfrm>
            <a:off x="5692054" y="1845466"/>
            <a:ext cx="748347" cy="509896"/>
          </a:xfrm>
          <a:prstGeom prst="rect">
            <a:avLst/>
          </a:prstGeom>
          <a:solidFill>
            <a:srgbClr val="A0D468"/>
          </a:solidFill>
          <a:ln w="12700">
            <a:solidFill>
              <a:srgbClr val="8CC15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134">
                <a:solidFill>
                  <a:srgbClr val="3E5057"/>
                </a:solidFill>
              </a:rPr>
              <a:t>А</a:t>
            </a:r>
            <a:endParaRPr lang="ru-RU" altLang="ru-RU" sz="1134" b="0">
              <a:solidFill>
                <a:srgbClr val="3E5057"/>
              </a:solidFill>
            </a:endParaRPr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 flipH="1">
            <a:off x="5963498" y="2083917"/>
            <a:ext cx="409416" cy="0"/>
          </a:xfrm>
          <a:prstGeom prst="line">
            <a:avLst/>
          </a:prstGeom>
          <a:noFill/>
          <a:ln w="25400">
            <a:solidFill>
              <a:srgbClr val="3E5057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21" name="Line 28"/>
          <p:cNvSpPr>
            <a:spLocks noChangeShapeType="1"/>
          </p:cNvSpPr>
          <p:nvPr/>
        </p:nvSpPr>
        <p:spPr bwMode="auto">
          <a:xfrm>
            <a:off x="7392703" y="791182"/>
            <a:ext cx="7499" cy="2519485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22" name="Line 29"/>
          <p:cNvSpPr>
            <a:spLocks noChangeShapeType="1"/>
          </p:cNvSpPr>
          <p:nvPr/>
        </p:nvSpPr>
        <p:spPr bwMode="auto">
          <a:xfrm>
            <a:off x="3583482" y="791184"/>
            <a:ext cx="0" cy="2516485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23" name="Line 30"/>
          <p:cNvSpPr>
            <a:spLocks noChangeShapeType="1"/>
          </p:cNvSpPr>
          <p:nvPr/>
        </p:nvSpPr>
        <p:spPr bwMode="auto">
          <a:xfrm>
            <a:off x="3175566" y="791182"/>
            <a:ext cx="0" cy="1768138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24" name="Text Box 31"/>
          <p:cNvSpPr txBox="1">
            <a:spLocks noChangeArrowheads="1"/>
          </p:cNvSpPr>
          <p:nvPr/>
        </p:nvSpPr>
        <p:spPr bwMode="auto">
          <a:xfrm>
            <a:off x="4195360" y="2626809"/>
            <a:ext cx="748347" cy="2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45">
                <a:solidFill>
                  <a:srgbClr val="3E5057"/>
                </a:solidFill>
              </a:rPr>
              <a:t>Низкий</a:t>
            </a:r>
          </a:p>
        </p:txBody>
      </p:sp>
      <p:sp>
        <p:nvSpPr>
          <p:cNvPr id="25625" name="Line 32"/>
          <p:cNvSpPr>
            <a:spLocks noChangeShapeType="1"/>
          </p:cNvSpPr>
          <p:nvPr/>
        </p:nvSpPr>
        <p:spPr bwMode="auto">
          <a:xfrm>
            <a:off x="3583482" y="2967236"/>
            <a:ext cx="3809221" cy="0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26" name="Text Box 33"/>
          <p:cNvSpPr txBox="1">
            <a:spLocks noChangeArrowheads="1"/>
          </p:cNvSpPr>
          <p:nvPr/>
        </p:nvSpPr>
        <p:spPr bwMode="auto">
          <a:xfrm>
            <a:off x="6099970" y="2640305"/>
            <a:ext cx="884819" cy="2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45">
                <a:solidFill>
                  <a:srgbClr val="3E5057"/>
                </a:solidFill>
              </a:rPr>
              <a:t>Высокий</a:t>
            </a:r>
          </a:p>
        </p:txBody>
      </p:sp>
      <p:sp>
        <p:nvSpPr>
          <p:cNvPr id="25627" name="Rectangle 36"/>
          <p:cNvSpPr>
            <a:spLocks noChangeArrowheads="1"/>
          </p:cNvSpPr>
          <p:nvPr/>
        </p:nvSpPr>
        <p:spPr bwMode="auto">
          <a:xfrm>
            <a:off x="8006078" y="1064126"/>
            <a:ext cx="1427708" cy="1223750"/>
          </a:xfrm>
          <a:prstGeom prst="rect">
            <a:avLst/>
          </a:prstGeom>
          <a:noFill/>
          <a:ln w="12700">
            <a:solidFill>
              <a:srgbClr val="3E5057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700" b="0">
              <a:solidFill>
                <a:srgbClr val="000000"/>
              </a:solidFill>
            </a:endParaRPr>
          </a:p>
        </p:txBody>
      </p:sp>
      <p:sp>
        <p:nvSpPr>
          <p:cNvPr id="25628" name="Rectangle 37"/>
          <p:cNvSpPr>
            <a:spLocks noChangeArrowheads="1"/>
          </p:cNvSpPr>
          <p:nvPr/>
        </p:nvSpPr>
        <p:spPr bwMode="auto">
          <a:xfrm>
            <a:off x="8210037" y="1743489"/>
            <a:ext cx="1019791" cy="340431"/>
          </a:xfrm>
          <a:prstGeom prst="rect">
            <a:avLst/>
          </a:prstGeom>
          <a:solidFill>
            <a:srgbClr val="CCD1D9"/>
          </a:solidFill>
          <a:ln w="12700">
            <a:solidFill>
              <a:srgbClr val="AAB2BD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945">
                <a:solidFill>
                  <a:srgbClr val="3E5057"/>
                </a:solidFill>
              </a:rPr>
              <a:t>Постоплата</a:t>
            </a:r>
            <a:endParaRPr lang="ru-RU" altLang="ru-RU" sz="945" b="0">
              <a:solidFill>
                <a:srgbClr val="3E5057"/>
              </a:solidFill>
            </a:endParaRPr>
          </a:p>
        </p:txBody>
      </p:sp>
      <p:sp>
        <p:nvSpPr>
          <p:cNvPr id="25629" name="Rectangle 38"/>
          <p:cNvSpPr>
            <a:spLocks noChangeArrowheads="1"/>
          </p:cNvSpPr>
          <p:nvPr/>
        </p:nvSpPr>
        <p:spPr bwMode="auto">
          <a:xfrm>
            <a:off x="8210037" y="1233593"/>
            <a:ext cx="1019791" cy="340431"/>
          </a:xfrm>
          <a:prstGeom prst="rect">
            <a:avLst/>
          </a:prstGeom>
          <a:solidFill>
            <a:srgbClr val="A0D468"/>
          </a:solidFill>
          <a:ln w="12700">
            <a:solidFill>
              <a:srgbClr val="8CC15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945">
                <a:solidFill>
                  <a:srgbClr val="3E5057"/>
                </a:solidFill>
              </a:rPr>
              <a:t>Аванс</a:t>
            </a:r>
            <a:endParaRPr lang="ru-RU" altLang="ru-RU" sz="945" b="0">
              <a:solidFill>
                <a:srgbClr val="3E5057"/>
              </a:solidFill>
            </a:endParaRPr>
          </a:p>
        </p:txBody>
      </p:sp>
      <p:sp>
        <p:nvSpPr>
          <p:cNvPr id="25630" name="Text Box 39"/>
          <p:cNvSpPr txBox="1">
            <a:spLocks noChangeArrowheads="1"/>
          </p:cNvSpPr>
          <p:nvPr/>
        </p:nvSpPr>
        <p:spPr bwMode="auto">
          <a:xfrm rot="10800000">
            <a:off x="3191983" y="1810973"/>
            <a:ext cx="330090" cy="5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45">
                <a:solidFill>
                  <a:srgbClr val="3E5057"/>
                </a:solidFill>
              </a:rPr>
              <a:t>Низкая</a:t>
            </a:r>
          </a:p>
        </p:txBody>
      </p:sp>
      <p:sp>
        <p:nvSpPr>
          <p:cNvPr id="25631" name="Text Box 40"/>
          <p:cNvSpPr txBox="1">
            <a:spLocks noChangeArrowheads="1"/>
          </p:cNvSpPr>
          <p:nvPr/>
        </p:nvSpPr>
        <p:spPr bwMode="auto">
          <a:xfrm rot="10800000">
            <a:off x="3191983" y="860170"/>
            <a:ext cx="330090" cy="67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45">
                <a:solidFill>
                  <a:srgbClr val="3E5057"/>
                </a:solidFill>
              </a:rPr>
              <a:t>Высокая</a:t>
            </a:r>
          </a:p>
        </p:txBody>
      </p:sp>
      <p:sp>
        <p:nvSpPr>
          <p:cNvPr id="25632" name="Text Box 41"/>
          <p:cNvSpPr txBox="1">
            <a:spLocks noChangeArrowheads="1"/>
          </p:cNvSpPr>
          <p:nvPr/>
        </p:nvSpPr>
        <p:spPr bwMode="auto">
          <a:xfrm rot="10800000">
            <a:off x="2822751" y="1199098"/>
            <a:ext cx="359201" cy="9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134">
                <a:solidFill>
                  <a:srgbClr val="3E5057"/>
                </a:solidFill>
              </a:rPr>
              <a:t>Доходность</a:t>
            </a:r>
          </a:p>
        </p:txBody>
      </p:sp>
      <p:grpSp>
        <p:nvGrpSpPr>
          <p:cNvPr id="25633" name="Группа 6"/>
          <p:cNvGrpSpPr>
            <a:grpSpLocks/>
          </p:cNvGrpSpPr>
          <p:nvPr/>
        </p:nvGrpSpPr>
        <p:grpSpPr bwMode="auto">
          <a:xfrm>
            <a:off x="1846840" y="3512188"/>
            <a:ext cx="1702152" cy="1225250"/>
            <a:chOff x="284286" y="3875344"/>
            <a:chExt cx="1801813" cy="1297111"/>
          </a:xfrm>
        </p:grpSpPr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284286" y="3875344"/>
              <a:ext cx="1800225" cy="324635"/>
            </a:xfrm>
            <a:prstGeom prst="rect">
              <a:avLst/>
            </a:prstGeom>
            <a:solidFill>
              <a:srgbClr val="FFCE54"/>
            </a:solidFill>
            <a:ln w="12700">
              <a:solidFill>
                <a:srgbClr val="F6BB4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134" dirty="0">
                  <a:solidFill>
                    <a:srgbClr val="3E5057"/>
                  </a:solidFill>
                </a:rPr>
                <a:t>Кого оцениваем?</a:t>
              </a:r>
            </a:p>
          </p:txBody>
        </p:sp>
        <p:sp>
          <p:nvSpPr>
            <p:cNvPr id="25649" name="Rectangle 47"/>
            <p:cNvSpPr>
              <a:spLocks noChangeArrowheads="1"/>
            </p:cNvSpPr>
            <p:nvPr/>
          </p:nvSpPr>
          <p:spPr bwMode="auto">
            <a:xfrm>
              <a:off x="285874" y="4199979"/>
              <a:ext cx="1800225" cy="972476"/>
            </a:xfrm>
            <a:prstGeom prst="rect">
              <a:avLst/>
            </a:prstGeom>
            <a:solidFill>
              <a:srgbClr val="F5F7FA"/>
            </a:solidFill>
            <a:ln w="12700">
              <a:solidFill>
                <a:srgbClr val="E6E9ED"/>
              </a:solidFill>
              <a:miter lim="800000"/>
              <a:headEnd/>
              <a:tailEnd/>
            </a:ln>
          </p:spPr>
          <p:txBody>
            <a:bodyPr wrap="none" tIns="17004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Покупатели</a:t>
              </a:r>
            </a:p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Поставщики</a:t>
              </a:r>
            </a:p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Банки</a:t>
              </a:r>
              <a:endParaRPr lang="ru-RU" altLang="ru-RU" sz="1134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5634" name="Группа 7"/>
          <p:cNvGrpSpPr>
            <a:grpSpLocks/>
          </p:cNvGrpSpPr>
          <p:nvPr/>
        </p:nvGrpSpPr>
        <p:grpSpPr bwMode="auto">
          <a:xfrm>
            <a:off x="1845338" y="4927898"/>
            <a:ext cx="1702151" cy="1225250"/>
            <a:chOff x="282698" y="5374010"/>
            <a:chExt cx="1801813" cy="1297111"/>
          </a:xfrm>
        </p:grpSpPr>
        <p:sp>
          <p:nvSpPr>
            <p:cNvPr id="25646" name="Rectangle 44"/>
            <p:cNvSpPr>
              <a:spLocks noChangeArrowheads="1"/>
            </p:cNvSpPr>
            <p:nvPr/>
          </p:nvSpPr>
          <p:spPr bwMode="auto">
            <a:xfrm>
              <a:off x="282698" y="5374010"/>
              <a:ext cx="1800225" cy="324635"/>
            </a:xfrm>
            <a:prstGeom prst="rect">
              <a:avLst/>
            </a:prstGeom>
            <a:solidFill>
              <a:srgbClr val="FFCE54"/>
            </a:solidFill>
            <a:ln w="12700">
              <a:solidFill>
                <a:srgbClr val="F6BB4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134">
                  <a:solidFill>
                    <a:srgbClr val="3E5057"/>
                  </a:solidFill>
                </a:rPr>
                <a:t>Что оцениваем?</a:t>
              </a:r>
              <a:endParaRPr lang="ru-RU" altLang="ru-RU" sz="1134" b="0">
                <a:solidFill>
                  <a:srgbClr val="000000"/>
                </a:solidFill>
              </a:endParaRPr>
            </a:p>
          </p:txBody>
        </p:sp>
        <p:sp>
          <p:nvSpPr>
            <p:cNvPr id="25647" name="Rectangle 48"/>
            <p:cNvSpPr>
              <a:spLocks noChangeArrowheads="1"/>
            </p:cNvSpPr>
            <p:nvPr/>
          </p:nvSpPr>
          <p:spPr bwMode="auto">
            <a:xfrm>
              <a:off x="284286" y="5698645"/>
              <a:ext cx="1800225" cy="972476"/>
            </a:xfrm>
            <a:prstGeom prst="rect">
              <a:avLst/>
            </a:prstGeom>
            <a:solidFill>
              <a:srgbClr val="F5F7FA"/>
            </a:solidFill>
            <a:ln w="12700">
              <a:solidFill>
                <a:srgbClr val="E6E9ED"/>
              </a:solidFill>
              <a:miter lim="800000"/>
              <a:headEnd/>
              <a:tailEnd/>
            </a:ln>
          </p:spPr>
          <p:txBody>
            <a:bodyPr wrap="none" tIns="17004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Риск</a:t>
              </a:r>
            </a:p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Доходность</a:t>
              </a:r>
              <a:endParaRPr lang="ru-RU" altLang="ru-RU" sz="1134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5635" name="Группа 5"/>
          <p:cNvGrpSpPr>
            <a:grpSpLocks/>
          </p:cNvGrpSpPr>
          <p:nvPr/>
        </p:nvGrpSpPr>
        <p:grpSpPr bwMode="auto">
          <a:xfrm>
            <a:off x="4672262" y="4192439"/>
            <a:ext cx="1700652" cy="1225250"/>
            <a:chOff x="1374733" y="5436443"/>
            <a:chExt cx="1800225" cy="1297111"/>
          </a:xfrm>
        </p:grpSpPr>
        <p:sp>
          <p:nvSpPr>
            <p:cNvPr id="25644" name="Rectangle 45"/>
            <p:cNvSpPr>
              <a:spLocks noChangeArrowheads="1"/>
            </p:cNvSpPr>
            <p:nvPr/>
          </p:nvSpPr>
          <p:spPr bwMode="auto">
            <a:xfrm>
              <a:off x="1374733" y="5436443"/>
              <a:ext cx="1800225" cy="3246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6BB4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134">
                  <a:solidFill>
                    <a:srgbClr val="FFFFFF"/>
                  </a:solidFill>
                </a:rPr>
                <a:t>Политика</a:t>
              </a:r>
              <a:endParaRPr lang="ru-RU" altLang="ru-RU" sz="1134" b="0">
                <a:solidFill>
                  <a:srgbClr val="FFFFFF"/>
                </a:solidFill>
              </a:endParaRPr>
            </a:p>
          </p:txBody>
        </p:sp>
        <p:sp>
          <p:nvSpPr>
            <p:cNvPr id="25645" name="Rectangle 49"/>
            <p:cNvSpPr>
              <a:spLocks noChangeArrowheads="1"/>
            </p:cNvSpPr>
            <p:nvPr/>
          </p:nvSpPr>
          <p:spPr bwMode="auto">
            <a:xfrm>
              <a:off x="1374733" y="5761078"/>
              <a:ext cx="1800225" cy="972476"/>
            </a:xfrm>
            <a:prstGeom prst="rect">
              <a:avLst/>
            </a:prstGeom>
            <a:solidFill>
              <a:srgbClr val="F5F7FA"/>
            </a:solidFill>
            <a:ln w="12700">
              <a:solidFill>
                <a:srgbClr val="E6E9ED"/>
              </a:solidFill>
              <a:miter lim="800000"/>
              <a:headEnd/>
              <a:tailEnd/>
            </a:ln>
          </p:spPr>
          <p:txBody>
            <a:bodyPr wrap="none" tIns="17004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Лимит</a:t>
              </a:r>
              <a:br>
                <a:rPr lang="ru-RU" altLang="ru-RU" sz="1134">
                  <a:solidFill>
                    <a:srgbClr val="3E5057"/>
                  </a:solidFill>
                </a:rPr>
              </a:br>
              <a:r>
                <a:rPr lang="ru-RU" altLang="ru-RU" sz="1134">
                  <a:solidFill>
                    <a:srgbClr val="3E5057"/>
                  </a:solidFill>
                </a:rPr>
                <a:t>   задолженности</a:t>
              </a:r>
            </a:p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Условия сделок</a:t>
              </a:r>
              <a:endParaRPr lang="ru-RU" altLang="ru-RU" sz="1134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5636" name="Группа 8"/>
          <p:cNvGrpSpPr>
            <a:grpSpLocks/>
          </p:cNvGrpSpPr>
          <p:nvPr/>
        </p:nvGrpSpPr>
        <p:grpSpPr bwMode="auto">
          <a:xfrm>
            <a:off x="7461692" y="4192440"/>
            <a:ext cx="1700652" cy="1225249"/>
            <a:chOff x="6132760" y="4703911"/>
            <a:chExt cx="1800225" cy="1297111"/>
          </a:xfrm>
        </p:grpSpPr>
        <p:sp>
          <p:nvSpPr>
            <p:cNvPr id="25642" name="Rectangle 46"/>
            <p:cNvSpPr>
              <a:spLocks noChangeArrowheads="1"/>
            </p:cNvSpPr>
            <p:nvPr/>
          </p:nvSpPr>
          <p:spPr bwMode="auto">
            <a:xfrm>
              <a:off x="6132760" y="4703911"/>
              <a:ext cx="1800225" cy="324635"/>
            </a:xfrm>
            <a:prstGeom prst="rect">
              <a:avLst/>
            </a:prstGeom>
            <a:solidFill>
              <a:srgbClr val="FFCE54"/>
            </a:solidFill>
            <a:ln w="12700">
              <a:solidFill>
                <a:srgbClr val="F6BB4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</a:pPr>
              <a:r>
                <a:rPr lang="ru-RU" altLang="ru-RU" sz="1134" dirty="0">
                  <a:solidFill>
                    <a:srgbClr val="3E5057"/>
                  </a:solidFill>
                </a:rPr>
                <a:t>Где используем?</a:t>
              </a:r>
            </a:p>
          </p:txBody>
        </p:sp>
        <p:sp>
          <p:nvSpPr>
            <p:cNvPr id="25643" name="Rectangle 50"/>
            <p:cNvSpPr>
              <a:spLocks noChangeArrowheads="1"/>
            </p:cNvSpPr>
            <p:nvPr/>
          </p:nvSpPr>
          <p:spPr bwMode="auto">
            <a:xfrm>
              <a:off x="6132760" y="5028546"/>
              <a:ext cx="1800225" cy="972476"/>
            </a:xfrm>
            <a:prstGeom prst="rect">
              <a:avLst/>
            </a:prstGeom>
            <a:solidFill>
              <a:srgbClr val="F5F7FA"/>
            </a:solidFill>
            <a:ln w="12700">
              <a:solidFill>
                <a:srgbClr val="E6E9ED"/>
              </a:solidFill>
              <a:miter lim="800000"/>
              <a:headEnd/>
              <a:tailEnd/>
            </a:ln>
          </p:spPr>
          <p:txBody>
            <a:bodyPr wrap="none" tIns="170044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В договорах</a:t>
              </a:r>
            </a:p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В заявках</a:t>
              </a:r>
            </a:p>
            <a:p>
              <a:pPr eaLnBrk="1" hangingPunct="1">
                <a:buClr>
                  <a:srgbClr val="D71920"/>
                </a:buClr>
                <a:buFont typeface="Wingdings" panose="05000000000000000000" pitchFamily="2" charset="2"/>
                <a:buChar char="§"/>
              </a:pPr>
              <a:r>
                <a:rPr lang="ru-RU" altLang="ru-RU" sz="1134">
                  <a:solidFill>
                    <a:srgbClr val="3E5057"/>
                  </a:solidFill>
                </a:rPr>
                <a:t>  В платежном</a:t>
              </a:r>
              <a:br>
                <a:rPr lang="ru-RU" altLang="ru-RU" sz="1134">
                  <a:solidFill>
                    <a:srgbClr val="3E5057"/>
                  </a:solidFill>
                </a:rPr>
              </a:br>
              <a:r>
                <a:rPr lang="ru-RU" altLang="ru-RU" sz="1134">
                  <a:solidFill>
                    <a:srgbClr val="3E5057"/>
                  </a:solidFill>
                </a:rPr>
                <a:t>    календаре</a:t>
              </a:r>
              <a:endParaRPr lang="ru-RU" altLang="ru-RU" sz="1134" b="0">
                <a:solidFill>
                  <a:srgbClr val="000000"/>
                </a:solidFill>
              </a:endParaRPr>
            </a:p>
          </p:txBody>
        </p:sp>
      </p:grpSp>
      <p:sp>
        <p:nvSpPr>
          <p:cNvPr id="25637" name="Line 52"/>
          <p:cNvSpPr>
            <a:spLocks noChangeShapeType="1"/>
          </p:cNvSpPr>
          <p:nvPr/>
        </p:nvSpPr>
        <p:spPr bwMode="auto">
          <a:xfrm>
            <a:off x="2835136" y="791182"/>
            <a:ext cx="0" cy="1768138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38" name="Line 32"/>
          <p:cNvSpPr>
            <a:spLocks noChangeShapeType="1"/>
          </p:cNvSpPr>
          <p:nvPr/>
        </p:nvSpPr>
        <p:spPr bwMode="auto">
          <a:xfrm>
            <a:off x="3583482" y="3307667"/>
            <a:ext cx="3809221" cy="0"/>
          </a:xfrm>
          <a:prstGeom prst="line">
            <a:avLst/>
          </a:prstGeom>
          <a:noFill/>
          <a:ln w="12700">
            <a:solidFill>
              <a:srgbClr val="3E50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0" b="0">
              <a:solidFill>
                <a:srgbClr val="000000"/>
              </a:solidFill>
            </a:endParaRPr>
          </a:p>
        </p:txBody>
      </p:sp>
      <p:sp>
        <p:nvSpPr>
          <p:cNvPr id="25639" name="Text Box 41"/>
          <p:cNvSpPr txBox="1">
            <a:spLocks noChangeArrowheads="1"/>
          </p:cNvSpPr>
          <p:nvPr/>
        </p:nvSpPr>
        <p:spPr bwMode="auto">
          <a:xfrm rot="-5400000">
            <a:off x="5271000" y="2646302"/>
            <a:ext cx="359201" cy="9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34">
                <a:solidFill>
                  <a:srgbClr val="3E5057"/>
                </a:solidFill>
              </a:rPr>
              <a:t>Риск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611364" y="4600590"/>
            <a:ext cx="646367" cy="42441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b="0">
              <a:solidFill>
                <a:srgbClr val="FFFFFF"/>
              </a:solidFill>
            </a:endParaRPr>
          </a:p>
        </p:txBody>
      </p:sp>
      <p:pic>
        <p:nvPicPr>
          <p:cNvPr id="50" name="Picture 2" descr="C:\Users\mitrohin_s\Desktop\Буклеты\Попов\СпаркРис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39" y="5417689"/>
            <a:ext cx="2826413" cy="93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трелка вправо 50"/>
          <p:cNvSpPr/>
          <p:nvPr/>
        </p:nvSpPr>
        <p:spPr>
          <a:xfrm>
            <a:off x="3836931" y="4600590"/>
            <a:ext cx="646367" cy="424413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700" b="0">
              <a:solidFill>
                <a:srgbClr val="FFFFFF"/>
              </a:solidFill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442032" y="94204"/>
            <a:ext cx="7343775" cy="36933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>Ограничение </a:t>
            </a:r>
            <a:r>
              <a:rPr lang="ru-RU" altLang="ru-RU" sz="2000" dirty="0">
                <a:solidFill>
                  <a:schemeClr val="tx1"/>
                </a:solidFill>
              </a:rPr>
              <a:t>кредитного риска</a:t>
            </a: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Типовые коммерческие условия</a:t>
            </a: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" y="1377171"/>
            <a:ext cx="2145383" cy="510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959714" y="1613540"/>
            <a:ext cx="5272084" cy="369332"/>
            <a:chOff x="1979712" y="1294026"/>
            <a:chExt cx="5272084" cy="36933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979712" y="1478692"/>
              <a:ext cx="469885" cy="0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05166" y="1294026"/>
              <a:ext cx="3846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Матрица рекомендуемых условий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33" y="933617"/>
            <a:ext cx="8334643" cy="2048235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288430" y="1426124"/>
            <a:ext cx="13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Общие условия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97" y="3025735"/>
            <a:ext cx="8721164" cy="3454440"/>
            <a:chOff x="397" y="3025735"/>
            <a:chExt cx="8721164" cy="34544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7" y="3025735"/>
              <a:ext cx="1713335" cy="3454440"/>
            </a:xfrm>
            <a:prstGeom prst="rect">
              <a:avLst/>
            </a:prstGeom>
            <a:solidFill>
              <a:srgbClr val="00B0F0"/>
            </a:solidFill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631" y="3106448"/>
              <a:ext cx="1572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Индивидуальные условия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9599" y="3111681"/>
              <a:ext cx="6291962" cy="3188576"/>
            </a:xfrm>
            <a:prstGeom prst="rect">
              <a:avLst/>
            </a:prstGeom>
            <a:ln w="31750">
              <a:solidFill>
                <a:srgbClr val="00B0F0"/>
              </a:solidFill>
            </a:ln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361348" y="3744007"/>
              <a:ext cx="1068251" cy="829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0" y="3320075"/>
            <a:ext cx="11334123" cy="3160100"/>
            <a:chOff x="0" y="3320075"/>
            <a:chExt cx="11334123" cy="31601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97" y="4320207"/>
              <a:ext cx="1115601" cy="21599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0" y="4413481"/>
              <a:ext cx="12826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Исключения</a:t>
              </a: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87093" y="3320075"/>
              <a:ext cx="10647030" cy="3110011"/>
              <a:chOff x="687093" y="3320075"/>
              <a:chExt cx="10647030" cy="3110011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020" b="46841"/>
              <a:stretch/>
            </p:blipFill>
            <p:spPr>
              <a:xfrm>
                <a:off x="6108998" y="3320075"/>
                <a:ext cx="5225125" cy="3110011"/>
              </a:xfrm>
              <a:prstGeom prst="rect">
                <a:avLst/>
              </a:prstGeom>
              <a:ln w="317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</p:pic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87093" y="5184303"/>
                <a:ext cx="5421905" cy="0"/>
              </a:xfrm>
              <a:prstGeom prst="line">
                <a:avLst/>
              </a:prstGeom>
              <a:ln w="19050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35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Договор как результат тендерных процедур</a:t>
            </a: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19"/>
          <p:cNvSpPr>
            <a:spLocks noChangeArrowheads="1"/>
          </p:cNvSpPr>
          <p:nvPr/>
        </p:nvSpPr>
        <p:spPr bwMode="auto">
          <a:xfrm>
            <a:off x="2825595" y="4991111"/>
            <a:ext cx="1980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Изменения требований к поставщикам</a:t>
            </a:r>
          </a:p>
        </p:txBody>
      </p:sp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2828258" y="1020005"/>
            <a:ext cx="1980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Подготовка закупочной процедуры</a:t>
            </a:r>
          </a:p>
        </p:txBody>
      </p:sp>
      <p:sp>
        <p:nvSpPr>
          <p:cNvPr id="6" name="Прямоугольник 19"/>
          <p:cNvSpPr>
            <a:spLocks noChangeArrowheads="1"/>
          </p:cNvSpPr>
          <p:nvPr/>
        </p:nvSpPr>
        <p:spPr bwMode="auto">
          <a:xfrm>
            <a:off x="7112514" y="1020005"/>
            <a:ext cx="1980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Проведение торгов, предложение победителя</a:t>
            </a:r>
          </a:p>
        </p:txBody>
      </p:sp>
      <p:sp>
        <p:nvSpPr>
          <p:cNvPr id="7" name="Прямоугольник 19"/>
          <p:cNvSpPr>
            <a:spLocks noChangeArrowheads="1"/>
          </p:cNvSpPr>
          <p:nvPr/>
        </p:nvSpPr>
        <p:spPr bwMode="auto">
          <a:xfrm>
            <a:off x="5286554" y="2862795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Исполнение договоров</a:t>
            </a: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auto">
          <a:xfrm>
            <a:off x="5283891" y="1020005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Лот</a:t>
            </a:r>
          </a:p>
        </p:txBody>
      </p:sp>
      <p:cxnSp>
        <p:nvCxnSpPr>
          <p:cNvPr id="9" name="Прямая со стрелкой 39"/>
          <p:cNvCxnSpPr>
            <a:cxnSpLocks noChangeShapeType="1"/>
            <a:stCxn id="5" idx="3"/>
            <a:endCxn id="8" idx="1"/>
          </p:cNvCxnSpPr>
          <p:nvPr/>
        </p:nvCxnSpPr>
        <p:spPr bwMode="auto">
          <a:xfrm>
            <a:off x="4808258" y="1307343"/>
            <a:ext cx="475633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39"/>
          <p:cNvCxnSpPr>
            <a:cxnSpLocks noChangeShapeType="1"/>
            <a:stCxn id="6" idx="1"/>
            <a:endCxn id="8" idx="3"/>
          </p:cNvCxnSpPr>
          <p:nvPr/>
        </p:nvCxnSpPr>
        <p:spPr bwMode="auto">
          <a:xfrm flipH="1">
            <a:off x="6651891" y="1307343"/>
            <a:ext cx="460623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9"/>
          <p:cNvSpPr>
            <a:spLocks noChangeArrowheads="1"/>
          </p:cNvSpPr>
          <p:nvPr/>
        </p:nvSpPr>
        <p:spPr bwMode="auto">
          <a:xfrm>
            <a:off x="5286554" y="3814639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Анализ исполнения</a:t>
            </a:r>
          </a:p>
        </p:txBody>
      </p:sp>
      <p:cxnSp>
        <p:nvCxnSpPr>
          <p:cNvPr id="12" name="Прямая со стрелкой 39"/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5970554" y="3437470"/>
            <a:ext cx="0" cy="377169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39"/>
          <p:cNvCxnSpPr>
            <a:cxnSpLocks noChangeShapeType="1"/>
            <a:stCxn id="11" idx="2"/>
            <a:endCxn id="4" idx="0"/>
          </p:cNvCxnSpPr>
          <p:nvPr/>
        </p:nvCxnSpPr>
        <p:spPr bwMode="auto">
          <a:xfrm rot="5400000">
            <a:off x="4592177" y="3612733"/>
            <a:ext cx="601797" cy="2154959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Прямоугольник 19"/>
          <p:cNvSpPr>
            <a:spLocks noChangeArrowheads="1"/>
          </p:cNvSpPr>
          <p:nvPr/>
        </p:nvSpPr>
        <p:spPr bwMode="auto">
          <a:xfrm>
            <a:off x="5308705" y="4991111"/>
            <a:ext cx="1332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Улучшение процесса</a:t>
            </a:r>
          </a:p>
        </p:txBody>
      </p:sp>
      <p:cxnSp>
        <p:nvCxnSpPr>
          <p:cNvPr id="15" name="Прямая со стрелкой 39"/>
          <p:cNvCxnSpPr>
            <a:cxnSpLocks noChangeShapeType="1"/>
            <a:stCxn id="11" idx="2"/>
            <a:endCxn id="14" idx="0"/>
          </p:cNvCxnSpPr>
          <p:nvPr/>
        </p:nvCxnSpPr>
        <p:spPr bwMode="auto">
          <a:xfrm rot="16200000" flipH="1">
            <a:off x="5671731" y="4688136"/>
            <a:ext cx="601797" cy="4151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рямоугольник 19"/>
          <p:cNvSpPr>
            <a:spLocks noChangeArrowheads="1"/>
          </p:cNvSpPr>
          <p:nvPr/>
        </p:nvSpPr>
        <p:spPr bwMode="auto">
          <a:xfrm>
            <a:off x="7112514" y="4995401"/>
            <a:ext cx="1980000" cy="574675"/>
          </a:xfrm>
          <a:prstGeom prst="rect">
            <a:avLst/>
          </a:prstGeom>
          <a:solidFill>
            <a:srgbClr val="5F0000">
              <a:lumMod val="10000"/>
              <a:lumOff val="90000"/>
            </a:srgbClr>
          </a:solidFill>
          <a:ln w="38100" cap="flat" cmpd="sng" algn="ctr">
            <a:solidFill>
              <a:srgbClr val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Претензионно-исковая работа</a:t>
            </a:r>
          </a:p>
        </p:txBody>
      </p:sp>
      <p:cxnSp>
        <p:nvCxnSpPr>
          <p:cNvPr id="17" name="Прямая со стрелкой 39"/>
          <p:cNvCxnSpPr>
            <a:cxnSpLocks noChangeShapeType="1"/>
            <a:stCxn id="11" idx="2"/>
            <a:endCxn id="16" idx="0"/>
          </p:cNvCxnSpPr>
          <p:nvPr/>
        </p:nvCxnSpPr>
        <p:spPr bwMode="auto">
          <a:xfrm rot="16200000" flipH="1">
            <a:off x="6733491" y="3626377"/>
            <a:ext cx="606087" cy="2131960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983612" y="2676189"/>
            <a:ext cx="8191536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983612" y="3600127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983612" y="4536231"/>
            <a:ext cx="8145126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9846" y="1092013"/>
            <a:ext cx="1676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Подготовка и </a:t>
            </a:r>
          </a:p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проведение </a:t>
            </a:r>
          </a:p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закупочной </a:t>
            </a:r>
          </a:p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процедуры</a:t>
            </a:r>
          </a:p>
          <a:p>
            <a:pPr eaLnBrk="1" hangingPunct="1"/>
            <a:r>
              <a:rPr lang="ru-RU" sz="1400" b="0" dirty="0">
                <a:solidFill>
                  <a:srgbClr val="308A00"/>
                </a:solidFill>
                <a:latin typeface="Arial" charset="0"/>
              </a:rPr>
              <a:t>(поставщик не известен)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3762" y="2983271"/>
            <a:ext cx="120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Исполнение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3612" y="388058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Анализ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5109" y="4968279"/>
            <a:ext cx="169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400" b="0" dirty="0">
                <a:solidFill>
                  <a:srgbClr val="5F0000"/>
                </a:solidFill>
                <a:latin typeface="Arial" charset="0"/>
              </a:rPr>
              <a:t>Управление отклонениями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2664693" y="875989"/>
            <a:ext cx="0" cy="4896000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V="1">
            <a:off x="908949" y="863823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983612" y="5772533"/>
            <a:ext cx="8145126" cy="12166"/>
          </a:xfrm>
          <a:prstGeom prst="line">
            <a:avLst/>
          </a:prstGeom>
          <a:solidFill>
            <a:srgbClr val="F9E383">
              <a:alpha val="50000"/>
            </a:srgbClr>
          </a:solidFill>
          <a:ln w="3175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19"/>
          <p:cNvSpPr>
            <a:spLocks noChangeArrowheads="1"/>
          </p:cNvSpPr>
          <p:nvPr/>
        </p:nvSpPr>
        <p:spPr bwMode="auto">
          <a:xfrm>
            <a:off x="2828258" y="1899727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Условия оплаты, график поставок, цены, объемы, обеспечение, страхование</a:t>
            </a:r>
          </a:p>
        </p:txBody>
      </p:sp>
      <p:sp>
        <p:nvSpPr>
          <p:cNvPr id="29" name="Прямоугольник 19"/>
          <p:cNvSpPr>
            <a:spLocks noChangeArrowheads="1"/>
          </p:cNvSpPr>
          <p:nvPr/>
        </p:nvSpPr>
        <p:spPr bwMode="auto">
          <a:xfrm>
            <a:off x="7112514" y="1899727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Условия оплаты, график поставок, цены, объемы, обеспечение</a:t>
            </a:r>
          </a:p>
        </p:txBody>
      </p:sp>
      <p:cxnSp>
        <p:nvCxnSpPr>
          <p:cNvPr id="30" name="Прямая со стрелкой 39"/>
          <p:cNvCxnSpPr>
            <a:cxnSpLocks noChangeShapeType="1"/>
            <a:stCxn id="5" idx="2"/>
            <a:endCxn id="28" idx="0"/>
          </p:cNvCxnSpPr>
          <p:nvPr/>
        </p:nvCxnSpPr>
        <p:spPr bwMode="auto">
          <a:xfrm>
            <a:off x="3818258" y="1594680"/>
            <a:ext cx="0" cy="30504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9"/>
          <p:cNvCxnSpPr>
            <a:cxnSpLocks noChangeShapeType="1"/>
            <a:stCxn id="6" idx="2"/>
            <a:endCxn id="29" idx="0"/>
          </p:cNvCxnSpPr>
          <p:nvPr/>
        </p:nvCxnSpPr>
        <p:spPr bwMode="auto">
          <a:xfrm>
            <a:off x="8102514" y="1594680"/>
            <a:ext cx="0" cy="30504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рямоугольник 19"/>
          <p:cNvSpPr>
            <a:spLocks noChangeArrowheads="1"/>
          </p:cNvSpPr>
          <p:nvPr/>
        </p:nvSpPr>
        <p:spPr bwMode="auto">
          <a:xfrm>
            <a:off x="5283891" y="1899727"/>
            <a:ext cx="1368000" cy="574675"/>
          </a:xfrm>
          <a:prstGeom prst="rect">
            <a:avLst/>
          </a:prstGeom>
          <a:solidFill>
            <a:srgbClr val="F9E383"/>
          </a:solidFill>
          <a:ln w="38100" cap="flat" cmpd="sng" algn="ctr">
            <a:solidFill>
              <a:srgbClr val="FC846B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Договор</a:t>
            </a:r>
          </a:p>
        </p:txBody>
      </p:sp>
      <p:cxnSp>
        <p:nvCxnSpPr>
          <p:cNvPr id="33" name="Прямая со стрелкой 39"/>
          <p:cNvCxnSpPr>
            <a:cxnSpLocks noChangeShapeType="1"/>
            <a:stCxn id="8" idx="2"/>
            <a:endCxn id="32" idx="0"/>
          </p:cNvCxnSpPr>
          <p:nvPr/>
        </p:nvCxnSpPr>
        <p:spPr bwMode="auto">
          <a:xfrm>
            <a:off x="5967891" y="1594680"/>
            <a:ext cx="0" cy="305047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9"/>
          <p:cNvCxnSpPr>
            <a:cxnSpLocks noChangeShapeType="1"/>
            <a:stCxn id="32" idx="2"/>
            <a:endCxn id="7" idx="0"/>
          </p:cNvCxnSpPr>
          <p:nvPr/>
        </p:nvCxnSpPr>
        <p:spPr bwMode="auto">
          <a:xfrm>
            <a:off x="5967891" y="2474402"/>
            <a:ext cx="2663" cy="388393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Прямоугольник 19"/>
          <p:cNvSpPr>
            <a:spLocks noChangeArrowheads="1"/>
          </p:cNvSpPr>
          <p:nvPr/>
        </p:nvSpPr>
        <p:spPr bwMode="auto">
          <a:xfrm>
            <a:off x="7074075" y="2862795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Контроль условий зафиксированных договором </a:t>
            </a:r>
          </a:p>
        </p:txBody>
      </p:sp>
      <p:sp>
        <p:nvSpPr>
          <p:cNvPr id="36" name="Прямоугольник 19"/>
          <p:cNvSpPr>
            <a:spLocks noChangeArrowheads="1"/>
          </p:cNvSpPr>
          <p:nvPr/>
        </p:nvSpPr>
        <p:spPr bwMode="auto">
          <a:xfrm>
            <a:off x="2828258" y="2862795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Управление графиками расчетов и просроченными платежами</a:t>
            </a:r>
          </a:p>
        </p:txBody>
      </p:sp>
      <p:cxnSp>
        <p:nvCxnSpPr>
          <p:cNvPr id="37" name="Прямая со стрелкой 39"/>
          <p:cNvCxnSpPr>
            <a:cxnSpLocks noChangeShapeType="1"/>
            <a:stCxn id="7" idx="1"/>
            <a:endCxn id="36" idx="3"/>
          </p:cNvCxnSpPr>
          <p:nvPr/>
        </p:nvCxnSpPr>
        <p:spPr bwMode="auto">
          <a:xfrm flipH="1">
            <a:off x="4808258" y="3150133"/>
            <a:ext cx="478296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9"/>
          <p:cNvCxnSpPr>
            <a:cxnSpLocks noChangeShapeType="1"/>
            <a:stCxn id="7" idx="3"/>
            <a:endCxn id="35" idx="1"/>
          </p:cNvCxnSpPr>
          <p:nvPr/>
        </p:nvCxnSpPr>
        <p:spPr bwMode="auto">
          <a:xfrm>
            <a:off x="6654554" y="3150133"/>
            <a:ext cx="419521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Прямоугольник 19"/>
          <p:cNvSpPr>
            <a:spLocks noChangeArrowheads="1"/>
          </p:cNvSpPr>
          <p:nvPr/>
        </p:nvSpPr>
        <p:spPr bwMode="auto">
          <a:xfrm>
            <a:off x="7112514" y="3816944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Экономия по результатам торгов, покрытие потребности ДЗО</a:t>
            </a:r>
          </a:p>
        </p:txBody>
      </p:sp>
      <p:cxnSp>
        <p:nvCxnSpPr>
          <p:cNvPr id="40" name="Прямая со стрелкой 39"/>
          <p:cNvCxnSpPr>
            <a:cxnSpLocks noChangeShapeType="1"/>
            <a:stCxn id="11" idx="3"/>
            <a:endCxn id="39" idx="1"/>
          </p:cNvCxnSpPr>
          <p:nvPr/>
        </p:nvCxnSpPr>
        <p:spPr bwMode="auto">
          <a:xfrm>
            <a:off x="6654554" y="4101977"/>
            <a:ext cx="457960" cy="2305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Прямоугольник 19"/>
          <p:cNvSpPr>
            <a:spLocks noChangeArrowheads="1"/>
          </p:cNvSpPr>
          <p:nvPr/>
        </p:nvSpPr>
        <p:spPr bwMode="auto">
          <a:xfrm>
            <a:off x="2825595" y="3814639"/>
            <a:ext cx="1980000" cy="574675"/>
          </a:xfrm>
          <a:prstGeom prst="rect">
            <a:avLst/>
          </a:prstGeom>
          <a:solidFill>
            <a:srgbClr val="F9E383">
              <a:lumMod val="60000"/>
              <a:lumOff val="40000"/>
              <a:alpha val="50195"/>
            </a:srgb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Отчет по взаиморасчетам, отчет по претензиям, анализ поставок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5F0000"/>
                </a:solidFill>
                <a:effectLst/>
                <a:uLnTx/>
                <a:uFillTx/>
                <a:latin typeface="Arial" charset="0"/>
              </a:rPr>
              <a:t>итд</a:t>
            </a: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srgbClr val="5F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2" name="Прямая со стрелкой 39"/>
          <p:cNvCxnSpPr>
            <a:cxnSpLocks noChangeShapeType="1"/>
            <a:stCxn id="11" idx="1"/>
            <a:endCxn id="41" idx="3"/>
          </p:cNvCxnSpPr>
          <p:nvPr/>
        </p:nvCxnSpPr>
        <p:spPr bwMode="auto">
          <a:xfrm flipH="1">
            <a:off x="4805595" y="4101977"/>
            <a:ext cx="480959" cy="0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Овал 43"/>
          <p:cNvSpPr/>
          <p:nvPr/>
        </p:nvSpPr>
        <p:spPr bwMode="auto">
          <a:xfrm>
            <a:off x="2828258" y="1306680"/>
            <a:ext cx="288000" cy="288000"/>
          </a:xfrm>
          <a:prstGeom prst="ellips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1800" b="0" dirty="0">
                <a:solidFill>
                  <a:srgbClr val="5F0000"/>
                </a:solidFill>
                <a:latin typeface="Arial" charset="0"/>
              </a:rPr>
              <a:t>1</a:t>
            </a:r>
            <a:endParaRPr lang="ru-RU" sz="2000" b="0" dirty="0">
              <a:solidFill>
                <a:srgbClr val="5F0000"/>
              </a:solidFill>
              <a:latin typeface="Arial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8817885" y="1306680"/>
            <a:ext cx="288000" cy="288000"/>
          </a:xfrm>
          <a:prstGeom prst="ellips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1800" b="0" dirty="0">
                <a:solidFill>
                  <a:srgbClr val="5F0000"/>
                </a:solidFill>
                <a:latin typeface="Arial" charset="0"/>
              </a:rPr>
              <a:t>2</a:t>
            </a:r>
            <a:endParaRPr lang="ru-RU" sz="2000" b="0" dirty="0">
              <a:solidFill>
                <a:srgbClr val="5F0000"/>
              </a:solidFill>
              <a:latin typeface="Arial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6363891" y="2189008"/>
            <a:ext cx="288000" cy="288000"/>
          </a:xfrm>
          <a:prstGeom prst="ellips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sz="2000" b="0" dirty="0">
                <a:solidFill>
                  <a:srgbClr val="5F0000"/>
                </a:solidFill>
                <a:latin typeface="Arial" charset="0"/>
              </a:rPr>
              <a:t>3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/>
          <a:srcRect b="6361"/>
          <a:stretch/>
        </p:blipFill>
        <p:spPr>
          <a:xfrm>
            <a:off x="1009533" y="2714803"/>
            <a:ext cx="9216000" cy="37653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18" y="2732423"/>
            <a:ext cx="9217024" cy="370937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/>
          <a:srcRect b="6625"/>
          <a:stretch/>
        </p:blipFill>
        <p:spPr>
          <a:xfrm>
            <a:off x="1011260" y="3526004"/>
            <a:ext cx="9180000" cy="29255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54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-273"/>
            <a:ext cx="7343775" cy="87788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rgbClr val="FFDE07"/>
              </a:gs>
              <a:gs pos="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Анализ отклонений от типовых условий</a:t>
            </a:r>
            <a:endParaRPr lang="en-US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903394"/>
            <a:ext cx="6512587" cy="5155972"/>
            <a:chOff x="0" y="903394"/>
            <a:chExt cx="6512587" cy="51559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903394"/>
              <a:ext cx="6512587" cy="5155972"/>
              <a:chOff x="144413" y="935831"/>
              <a:chExt cx="6512587" cy="5155972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413" y="1498103"/>
                <a:ext cx="6512587" cy="4593700"/>
              </a:xfrm>
              <a:prstGeom prst="rect">
                <a:avLst/>
              </a:prstGeom>
              <a:effectLst>
                <a:outerShdw blurRad="254000" dist="50800" dir="5400000" algn="ctr" rotWithShape="0">
                  <a:srgbClr val="000000">
                    <a:alpha val="43137"/>
                  </a:srgbClr>
                </a:outerShdw>
              </a:effec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29215" y="935831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FC846B"/>
                    </a:solidFill>
                  </a:rPr>
                  <a:t>Почему разрешили отгрузку на сумму</a:t>
                </a:r>
              </a:p>
              <a:p>
                <a:r>
                  <a:rPr lang="ru-RU" sz="1400" dirty="0">
                    <a:solidFill>
                      <a:srgbClr val="FC846B"/>
                    </a:solidFill>
                  </a:rPr>
                  <a:t>превышающую лимит?</a:t>
                </a:r>
              </a:p>
            </p:txBody>
          </p:sp>
        </p:grpSp>
        <p:sp>
          <p:nvSpPr>
            <p:cNvPr id="36" name="Прямоугольник 35"/>
            <p:cNvSpPr/>
            <p:nvPr/>
          </p:nvSpPr>
          <p:spPr bwMode="auto">
            <a:xfrm>
              <a:off x="216421" y="4768157"/>
              <a:ext cx="5760639" cy="252000"/>
            </a:xfrm>
            <a:prstGeom prst="rect">
              <a:avLst/>
            </a:prstGeom>
            <a:noFill/>
            <a:ln w="19050">
              <a:solidFill>
                <a:srgbClr val="FC846B"/>
              </a:solidFill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5040957" y="3366347"/>
            <a:ext cx="944982" cy="2484000"/>
          </a:xfrm>
          <a:prstGeom prst="rect">
            <a:avLst/>
          </a:prstGeom>
          <a:solidFill>
            <a:srgbClr val="FC846B">
              <a:alpha val="25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4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40957" y="874300"/>
            <a:ext cx="6480000" cy="5515307"/>
            <a:chOff x="5042075" y="874300"/>
            <a:chExt cx="6480000" cy="551530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042075" y="874300"/>
              <a:ext cx="6480000" cy="5515307"/>
              <a:chOff x="5032490" y="836598"/>
              <a:chExt cx="6480000" cy="5515307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032490" y="1121569"/>
                <a:ext cx="6480000" cy="5230336"/>
                <a:chOff x="5032490" y="1121569"/>
                <a:chExt cx="6480000" cy="5230336"/>
              </a:xfrm>
            </p:grpSpPr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490" y="1121569"/>
                  <a:ext cx="6480000" cy="5230336"/>
                </a:xfrm>
                <a:prstGeom prst="rect">
                  <a:avLst/>
                </a:prstGeom>
                <a:effectLst>
                  <a:outerShdw blurRad="254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31" name="Прямоугольник 30"/>
                <p:cNvSpPr/>
                <p:nvPr/>
              </p:nvSpPr>
              <p:spPr bwMode="auto">
                <a:xfrm>
                  <a:off x="5286076" y="4457380"/>
                  <a:ext cx="6154007" cy="684000"/>
                </a:xfrm>
                <a:prstGeom prst="rect">
                  <a:avLst/>
                </a:prstGeom>
                <a:noFill/>
                <a:ln w="19050">
                  <a:solidFill>
                    <a:srgbClr val="FC846B"/>
                  </a:solidFill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381000" marR="0" indent="-381000" algn="l" defTabSz="914400" rtl="0" eaLnBrk="1" fontAlgn="base" latinLnBrk="0" hangingPunct="1">
                    <a:lnSpc>
                      <a:spcPct val="85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Pct val="120000"/>
                    <a:buFontTx/>
                    <a:buBlip>
                      <a:blip r:embed="rId4"/>
                    </a:buBlip>
                    <a:tabLst/>
                  </a:pPr>
                  <a:endParaRPr kumimoji="0" lang="ru-RU" sz="2100" b="0" i="0" u="none" strike="noStrike" cap="none" normalizeH="0" baseline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184973" y="836598"/>
                <a:ext cx="6120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rgbClr val="FC846B"/>
                    </a:solidFill>
                  </a:rPr>
                  <a:t>Отклонения от рекомендованных условий</a:t>
                </a:r>
              </a:p>
            </p:txBody>
          </p:sp>
        </p:grpSp>
        <p:sp>
          <p:nvSpPr>
            <p:cNvPr id="8" name="Прямоугольник 7"/>
            <p:cNvSpPr/>
            <p:nvPr/>
          </p:nvSpPr>
          <p:spPr bwMode="auto">
            <a:xfrm>
              <a:off x="8945019" y="2664415"/>
              <a:ext cx="576064" cy="3528000"/>
            </a:xfrm>
            <a:prstGeom prst="rect">
              <a:avLst/>
            </a:prstGeom>
            <a:solidFill>
              <a:srgbClr val="FC846B">
                <a:alpha val="2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0873604" y="2656264"/>
              <a:ext cx="576064" cy="3528000"/>
            </a:xfrm>
            <a:prstGeom prst="rect">
              <a:avLst/>
            </a:prstGeom>
            <a:solidFill>
              <a:srgbClr val="FC846B">
                <a:alpha val="2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4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2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8.7|10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81532</TotalTime>
  <Words>966</Words>
  <Application>Microsoft Office PowerPoint</Application>
  <PresentationFormat>Произвольный</PresentationFormat>
  <Paragraphs>303</Paragraphs>
  <Slides>21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Futura PT Demi</vt:lpstr>
      <vt:lpstr>Proxima Nova Lt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2_Оформление по умолчанию</vt:lpstr>
      <vt:lpstr>14_Оформление по умолчанию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обязательствами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Станислав Митрохин</cp:lastModifiedBy>
  <cp:revision>3378</cp:revision>
  <cp:lastPrinted>2015-05-12T12:08:53Z</cp:lastPrinted>
  <dcterms:created xsi:type="dcterms:W3CDTF">2004-06-25T18:36:23Z</dcterms:created>
  <dcterms:modified xsi:type="dcterms:W3CDTF">2020-10-12T12:39:47Z</dcterms:modified>
</cp:coreProperties>
</file>