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1"/>
    <p:sldMasterId id="2147484861" r:id="rId2"/>
  </p:sldMasterIdLst>
  <p:notesMasterIdLst>
    <p:notesMasterId r:id="rId17"/>
  </p:notesMasterIdLst>
  <p:handoutMasterIdLst>
    <p:handoutMasterId r:id="rId18"/>
  </p:handoutMasterIdLst>
  <p:sldIdLst>
    <p:sldId id="771" r:id="rId3"/>
    <p:sldId id="773" r:id="rId4"/>
    <p:sldId id="774" r:id="rId5"/>
    <p:sldId id="777" r:id="rId6"/>
    <p:sldId id="796" r:id="rId7"/>
    <p:sldId id="795" r:id="rId8"/>
    <p:sldId id="793" r:id="rId9"/>
    <p:sldId id="789" r:id="rId10"/>
    <p:sldId id="790" r:id="rId11"/>
    <p:sldId id="784" r:id="rId12"/>
    <p:sldId id="787" r:id="rId13"/>
    <p:sldId id="798" r:id="rId14"/>
    <p:sldId id="801" r:id="rId15"/>
    <p:sldId id="802" r:id="rId16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ECFF"/>
    <a:srgbClr val="66CCFF"/>
    <a:srgbClr val="CCFFFF"/>
    <a:srgbClr val="FF9900"/>
    <a:srgbClr val="CC9900"/>
    <a:srgbClr val="FFE5E5"/>
    <a:srgbClr val="FFCC00"/>
    <a:srgbClr val="F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0" autoAdjust="0"/>
    <p:restoredTop sz="84113" autoAdjust="0"/>
  </p:normalViewPr>
  <p:slideViewPr>
    <p:cSldViewPr>
      <p:cViewPr>
        <p:scale>
          <a:sx n="100" d="100"/>
          <a:sy n="100" d="100"/>
        </p:scale>
        <p:origin x="-55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634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F2728C8-04A8-4250-B9BF-1D1E26E6C2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48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69A6D043-2CFE-4E5F-A7A9-645DA8A760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52372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06E715-4CB8-404E-AE1E-8EDA86517E20}" type="slidenum">
              <a:rPr lang="ru-RU" altLang="ru-RU" smtClean="0"/>
              <a:pPr>
                <a:defRPr/>
              </a:pPr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Важным этапом жизненного цикла является оптимизация портфеля проектов. Оптимизация выполняется путем проведения проектной экспертизы. Особенно актуальна по масштабным дорогостоящим проектам и по проектам, имеющим конкурирующие альтернативы. В системе реализован метод </a:t>
            </a:r>
            <a:r>
              <a:rPr lang="ru-RU" dirty="0" err="1" smtClean="0"/>
              <a:t>Борда</a:t>
            </a:r>
            <a:r>
              <a:rPr lang="ru-RU" dirty="0" smtClean="0"/>
              <a:t>, основанный на бальной оценке критериев. Согласно данному методу побеждает проект набравший наибольшее количество баллов из максимально возможного числа баллов. </a:t>
            </a:r>
          </a:p>
          <a:p>
            <a:pPr>
              <a:defRPr/>
            </a:pPr>
            <a:r>
              <a:rPr lang="ru-RU" dirty="0" smtClean="0"/>
              <a:t>(1) На первом шаге выполняется настройка параметров процесса выбора. </a:t>
            </a:r>
          </a:p>
          <a:p>
            <a:pPr>
              <a:defRPr/>
            </a:pPr>
            <a:r>
              <a:rPr lang="ru-RU" dirty="0" smtClean="0"/>
              <a:t>Для каждого раздела инвестиционной программы разрабатываются этапы оценки выбора, а для каждого этапа критерии со шкалой балов. </a:t>
            </a:r>
          </a:p>
          <a:p>
            <a:pPr>
              <a:defRPr/>
            </a:pPr>
            <a:r>
              <a:rPr lang="ru-RU" dirty="0" smtClean="0"/>
              <a:t>Часть критериев у нас расчетные – это </a:t>
            </a:r>
            <a:r>
              <a:rPr lang="en-US" dirty="0" smtClean="0"/>
              <a:t>NPV, IRR, PI, </a:t>
            </a:r>
            <a:r>
              <a:rPr lang="ru-RU" dirty="0" smtClean="0"/>
              <a:t>вы можете добавить и другие.</a:t>
            </a:r>
          </a:p>
          <a:p>
            <a:pPr>
              <a:defRPr/>
            </a:pPr>
            <a:r>
              <a:rPr lang="ru-RU" dirty="0" smtClean="0"/>
              <a:t>А часть критериев оцениваемые, пользователь сам их определяет. Например техническая оснащенность и приоритетность реализации. </a:t>
            </a:r>
          </a:p>
          <a:p>
            <a:pPr>
              <a:defRPr/>
            </a:pPr>
            <a:r>
              <a:rPr lang="ru-RU" dirty="0" smtClean="0"/>
              <a:t>(2) Назначается экспертная комиссия и эксперты оценивающие критерии. </a:t>
            </a:r>
          </a:p>
          <a:p>
            <a:pPr>
              <a:defRPr/>
            </a:pPr>
            <a:r>
              <a:rPr lang="ru-RU" dirty="0" smtClean="0"/>
              <a:t>(3) Эксперты проводят оценку</a:t>
            </a:r>
          </a:p>
          <a:p>
            <a:pPr>
              <a:defRPr/>
            </a:pPr>
            <a:r>
              <a:rPr lang="ru-RU" dirty="0" smtClean="0"/>
              <a:t>(4 ) Проекты ранжируются, составляется интегральная оценка альтернатив</a:t>
            </a:r>
          </a:p>
          <a:p>
            <a:pPr>
              <a:defRPr/>
            </a:pPr>
            <a:r>
              <a:rPr lang="ru-RU" dirty="0" smtClean="0"/>
              <a:t>На основании данной оценки принимается решение о переходе проекта на следующий этап оценки или включении проекта в </a:t>
            </a:r>
            <a:r>
              <a:rPr lang="ru-RU" dirty="0" err="1" smtClean="0"/>
              <a:t>инвест</a:t>
            </a:r>
            <a:r>
              <a:rPr lang="ru-RU" dirty="0" smtClean="0"/>
              <a:t>. программу.</a:t>
            </a:r>
            <a:endParaRPr lang="ru-RU" sz="1050" dirty="0" smtClean="0"/>
          </a:p>
          <a:p>
            <a:pPr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55675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5675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5675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5675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5675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E7F38597-D852-4F24-905C-AEB5FA7EDA5C}" type="slidenum">
              <a:rPr lang="ru-RU" altLang="ru-RU" sz="1300" b="0"/>
              <a:pPr>
                <a:defRPr/>
              </a:pPr>
              <a:t>10</a:t>
            </a:fld>
            <a:endParaRPr lang="ru-RU" altLang="ru-RU" sz="1300" b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510213" cy="4838700"/>
          </a:xfrm>
        </p:spPr>
        <p:txBody>
          <a:bodyPr/>
          <a:lstStyle/>
          <a:p>
            <a:pPr>
              <a:defRPr/>
            </a:pPr>
            <a:r>
              <a:rPr lang="ru-RU" altLang="ru-RU" dirty="0" smtClean="0"/>
              <a:t>В проектах с высоким уровнем риска, возможность влиять на результаты и конечные затраты проекта наиболее высока на старте и значительно падает в дальнейшем. </a:t>
            </a:r>
          </a:p>
          <a:p>
            <a:pPr>
              <a:defRPr/>
            </a:pPr>
            <a:r>
              <a:rPr lang="ru-RU" altLang="ru-RU" dirty="0" smtClean="0"/>
              <a:t>Это происходит потому, что с выполнением проекта растет стоимость изменений и исправления ошибок. </a:t>
            </a:r>
            <a:endParaRPr lang="en-US" altLang="ru-RU" dirty="0" smtClean="0"/>
          </a:p>
          <a:p>
            <a:pPr>
              <a:defRPr/>
            </a:pPr>
            <a:r>
              <a:rPr lang="ru-RU" altLang="ru-RU" dirty="0" smtClean="0"/>
              <a:t>В системе реализована поддержка концепции поэтапного уточнения портфеля проектов ("</a:t>
            </a:r>
            <a:r>
              <a:rPr lang="ru-RU" altLang="ru-RU" dirty="0" err="1" smtClean="0"/>
              <a:t>Stage-Gate</a:t>
            </a:r>
            <a:r>
              <a:rPr lang="ru-RU" altLang="ru-RU" dirty="0" smtClean="0"/>
              <a:t>"), которая позволяет минимизировать проектные риски крупных проектов. </a:t>
            </a:r>
          </a:p>
          <a:p>
            <a:pPr marL="171450" indent="-171450">
              <a:buFontTx/>
              <a:buChar char="-"/>
              <a:defRPr/>
            </a:pPr>
            <a:r>
              <a:rPr lang="ru-RU" altLang="ru-RU" dirty="0" smtClean="0"/>
              <a:t>Исполнение проектов разбивают на последовательные стадии</a:t>
            </a:r>
          </a:p>
          <a:p>
            <a:pPr marL="171450" indent="-171450">
              <a:buFontTx/>
              <a:buChar char="-"/>
              <a:defRPr/>
            </a:pPr>
            <a:r>
              <a:rPr lang="ru-RU" altLang="ru-RU" dirty="0" smtClean="0"/>
              <a:t>На каждой стадии выполняется экспертная оценка отдельных проектов и портфеля в целом</a:t>
            </a:r>
          </a:p>
          <a:p>
            <a:pPr marL="171450" indent="-171450">
              <a:buFontTx/>
              <a:buChar char="-"/>
              <a:defRPr/>
            </a:pPr>
            <a:r>
              <a:rPr lang="ru-RU" altLang="ru-RU" dirty="0" smtClean="0"/>
              <a:t>По результатам каждой стадии проводится защита результатов проекта и согласование перехода на следующую стадию.</a:t>
            </a:r>
          </a:p>
          <a:p>
            <a:pPr>
              <a:defRPr/>
            </a:pPr>
            <a:r>
              <a:rPr lang="ru-RU" altLang="ru-RU" b="1" dirty="0" smtClean="0"/>
              <a:t>Такой подход позволяет правильно и выгодно распределять финансовые средства по различным проектам с целью получения максимальной финансовой отдачи.</a:t>
            </a:r>
          </a:p>
        </p:txBody>
      </p:sp>
      <p:sp>
        <p:nvSpPr>
          <p:cNvPr id="95236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55675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5675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5675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5675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5675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B72A627E-732B-42FE-8817-1899675150CB}" type="slidenum">
              <a:rPr lang="ru-RU" altLang="ru-RU" sz="1300" b="0"/>
              <a:pPr>
                <a:defRPr/>
              </a:pPr>
              <a:t>11</a:t>
            </a:fld>
            <a:endParaRPr lang="ru-RU" altLang="ru-RU" sz="1300" b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dirty="0" smtClean="0"/>
              <a:t>Для анализа проекта в системе достаточно инструментов.  Они</a:t>
            </a:r>
            <a:r>
              <a:rPr lang="ru-RU" altLang="ru-RU" baseline="0" dirty="0" smtClean="0"/>
              <a:t> различные.</a:t>
            </a:r>
            <a:endParaRPr lang="ru-RU" altLang="ru-RU" dirty="0" smtClean="0"/>
          </a:p>
          <a:p>
            <a:r>
              <a:rPr lang="ru-RU" altLang="ru-RU" dirty="0" smtClean="0"/>
              <a:t>План </a:t>
            </a:r>
            <a:r>
              <a:rPr lang="ru-RU" altLang="ru-RU" dirty="0" err="1" smtClean="0"/>
              <a:t>фактный</a:t>
            </a:r>
            <a:r>
              <a:rPr lang="ru-RU" altLang="ru-RU" dirty="0" smtClean="0"/>
              <a:t> анализ бюджетов проекта удобно проводить в сводной таблице, работать с разными сценариями в диаграмме Ганта.  </a:t>
            </a:r>
          </a:p>
          <a:p>
            <a:r>
              <a:rPr lang="ru-RU" altLang="ru-RU" dirty="0" smtClean="0"/>
              <a:t>Есть отчеты позволяющие сравнивать проекты между собой, можно вывести </a:t>
            </a:r>
            <a:r>
              <a:rPr lang="en-US" altLang="ru-RU" dirty="0" smtClean="0"/>
              <a:t>S</a:t>
            </a:r>
            <a:r>
              <a:rPr lang="ru-RU" altLang="ru-RU" dirty="0" smtClean="0"/>
              <a:t> кривую проекта. Есть аналитические панели, которые позволяют выводить самую разнородную информацию на одном экране, сравнивать проекты между собой.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9564F3-0FD8-4AC4-99AA-6053129B60EF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b="1" dirty="0" smtClean="0"/>
              <a:t>Итого, </a:t>
            </a:r>
          </a:p>
          <a:p>
            <a:r>
              <a:rPr lang="ru-RU" altLang="ru-RU" dirty="0" smtClean="0"/>
              <a:t>(1) в системе реализован сквозной процесс «от инвестиционной идеи до завершения проекта», затрагивающий различные службы.</a:t>
            </a:r>
          </a:p>
          <a:p>
            <a:r>
              <a:rPr lang="ru-RU" altLang="ru-RU" dirty="0" smtClean="0"/>
              <a:t>(2) функционал позволяет провести расчет и актуализацию инвестиционных бюджетов и КПЭ в одной системе, что упрощает</a:t>
            </a:r>
            <a:r>
              <a:rPr lang="en-US" altLang="ru-RU" dirty="0" smtClean="0"/>
              <a:t> </a:t>
            </a:r>
            <a:r>
              <a:rPr lang="ru-RU" altLang="ru-RU" dirty="0" smtClean="0"/>
              <a:t>коммуникации, делает инвестиционный процесс прозрачным, позволяет избежать противоречий содержания различных проектов, оптимизировать источники финансирования.</a:t>
            </a:r>
          </a:p>
          <a:p>
            <a:r>
              <a:rPr lang="ru-RU" altLang="ru-RU" dirty="0" smtClean="0"/>
              <a:t>(3) </a:t>
            </a:r>
            <a:r>
              <a:rPr lang="ru-RU" altLang="ru-RU" dirty="0" err="1" smtClean="0"/>
              <a:t>скоринг</a:t>
            </a:r>
            <a:r>
              <a:rPr lang="ru-RU" altLang="ru-RU" dirty="0" smtClean="0"/>
              <a:t> проектов дает объективную оценку проектов и их сопоставимость в рамках инвестиционной программы.</a:t>
            </a:r>
          </a:p>
          <a:p>
            <a:r>
              <a:rPr lang="ru-RU" altLang="ru-RU" b="1" dirty="0" smtClean="0"/>
              <a:t>При продуманном инвестиционном регламенте это может дать значительную экономию вашего </a:t>
            </a:r>
            <a:r>
              <a:rPr lang="en-US" altLang="ru-RU" b="1" dirty="0" smtClean="0"/>
              <a:t>CAPE</a:t>
            </a:r>
            <a:r>
              <a:rPr lang="ru-RU" altLang="ru-RU" b="1" dirty="0" smtClean="0"/>
              <a:t>Ха.</a:t>
            </a:r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C28D2530-43D8-4BE7-BF80-D8D404A6464D}" type="slidenum">
              <a:rPr lang="ru-RU" altLang="ru-RU" sz="1200">
                <a:latin typeface="Times New Roman" pitchFamily="18" charset="0"/>
              </a:rPr>
              <a:pPr>
                <a:defRPr/>
              </a:pPr>
              <a:t>13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06E715-4CB8-404E-AE1E-8EDA86517E20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 smtClean="0"/>
              <a:t>Направления использования системы очень широкое от капитального строительства до создания новых продуктов.  Это не прожект и не управление проектным офисом. </a:t>
            </a:r>
          </a:p>
          <a:p>
            <a:pPr>
              <a:defRPr/>
            </a:pPr>
            <a:r>
              <a:rPr lang="ru-RU" altLang="ru-RU" dirty="0" smtClean="0"/>
              <a:t>Подсистема ориентирована на работу инвестиционных аналитиков, на задачи финансистов. Основная задача получить на выходе по проекту ключевые показатели эффективности, сравнить проекты между собой</a:t>
            </a:r>
            <a:r>
              <a:rPr lang="ru-RU" altLang="ru-RU" baseline="0" dirty="0" smtClean="0"/>
              <a:t> и </a:t>
            </a:r>
            <a:r>
              <a:rPr lang="ru-RU" altLang="ru-RU" dirty="0" smtClean="0"/>
              <a:t>оптимизировать портфель проектов по компании.  </a:t>
            </a:r>
          </a:p>
          <a:p>
            <a:pPr>
              <a:defRPr/>
            </a:pPr>
            <a:r>
              <a:rPr lang="ru-RU" dirty="0" smtClean="0"/>
              <a:t>Жизненный цикл проекта можно представить в виде двух последовательных фаз: </a:t>
            </a:r>
            <a:r>
              <a:rPr lang="ru-RU" dirty="0" err="1" smtClean="0"/>
              <a:t>прединвестиционная</a:t>
            </a:r>
            <a:r>
              <a:rPr lang="ru-RU" dirty="0" smtClean="0"/>
              <a:t> и инвестиционной </a:t>
            </a:r>
          </a:p>
          <a:p>
            <a:pPr>
              <a:defRPr/>
            </a:pPr>
            <a:r>
              <a:rPr lang="en-US" b="1" dirty="0" smtClean="0"/>
              <a:t>(I) </a:t>
            </a:r>
            <a:r>
              <a:rPr lang="ru-RU" b="1" dirty="0" smtClean="0"/>
              <a:t>Первая фаза </a:t>
            </a:r>
            <a:r>
              <a:rPr lang="ru-RU" dirty="0" smtClean="0"/>
              <a:t> начинается с подачи подразделениями организации инвестиционной заявки, которая содержит:</a:t>
            </a:r>
          </a:p>
          <a:p>
            <a:pPr marL="171450" indent="-171450">
              <a:buFont typeface="Wingdings" panose="05000000000000000000" pitchFamily="2" charset="2"/>
              <a:buChar char="v"/>
              <a:defRPr/>
            </a:pPr>
            <a:r>
              <a:rPr lang="ru-RU" dirty="0" smtClean="0"/>
              <a:t>Цели и задачи проекта; // смотри на скриншоте</a:t>
            </a:r>
          </a:p>
          <a:p>
            <a:pPr marL="171450" indent="-171450">
              <a:buFont typeface="Wingdings" panose="05000000000000000000" pitchFamily="2" charset="2"/>
              <a:buChar char="v"/>
              <a:defRPr/>
            </a:pPr>
            <a:r>
              <a:rPr lang="ru-RU" dirty="0" smtClean="0"/>
              <a:t>Расчет экономической эффективности проекта, расчет известных КПЭ (ключевых показателей эффективности). </a:t>
            </a:r>
          </a:p>
          <a:p>
            <a:pPr>
              <a:defRPr/>
            </a:pPr>
            <a:r>
              <a:rPr lang="ru-RU" dirty="0" smtClean="0"/>
              <a:t>(2) После сбора инвестиционных заявок производится процедура сравнения проектов по применяемым в компании критериям оценки проектов. </a:t>
            </a:r>
          </a:p>
          <a:p>
            <a:pPr>
              <a:defRPr/>
            </a:pPr>
            <a:r>
              <a:rPr lang="ru-RU" dirty="0" smtClean="0"/>
              <a:t>По итогам оценки комиссия отбирает наиболее перспективные и выгодные компании проекты.</a:t>
            </a:r>
          </a:p>
          <a:p>
            <a:pPr>
              <a:defRPr/>
            </a:pPr>
            <a:r>
              <a:rPr lang="ru-RU" dirty="0" smtClean="0"/>
              <a:t>(3) Затем по отобранным проектам определяются источники финансирования и производится формирование инвестиционной программы на предстоящий год.  </a:t>
            </a:r>
          </a:p>
          <a:p>
            <a:pPr>
              <a:defRPr/>
            </a:pPr>
            <a:r>
              <a:rPr lang="ru-RU" b="1" dirty="0" smtClean="0"/>
              <a:t>(</a:t>
            </a:r>
            <a:r>
              <a:rPr lang="en-US" b="1" dirty="0" smtClean="0"/>
              <a:t>II</a:t>
            </a:r>
            <a:r>
              <a:rPr lang="ru-RU" b="1" dirty="0" smtClean="0"/>
              <a:t>) Вторая фаза - </a:t>
            </a:r>
            <a:r>
              <a:rPr lang="ru-RU" dirty="0" smtClean="0"/>
              <a:t>реализация проекта, на которой выявляют проблемы с исполнением и корректируют ход выполнения работ.  Выполняется</a:t>
            </a:r>
          </a:p>
          <a:p>
            <a:pPr marL="171450" indent="-171450">
              <a:buFont typeface="Wingdings" panose="05000000000000000000" pitchFamily="2" charset="2"/>
              <a:buChar char="v"/>
              <a:defRPr/>
            </a:pPr>
            <a:r>
              <a:rPr lang="ru-RU" dirty="0" smtClean="0"/>
              <a:t>Актуализация данных по исполняемым проектам;</a:t>
            </a:r>
          </a:p>
          <a:p>
            <a:pPr marL="171450" indent="-171450">
              <a:buFont typeface="Wingdings" panose="05000000000000000000" pitchFamily="2" charset="2"/>
              <a:buChar char="v"/>
              <a:defRPr/>
            </a:pPr>
            <a:r>
              <a:rPr lang="ru-RU" dirty="0" smtClean="0"/>
              <a:t>Формирование и анализ отчетности по исполнению проектов</a:t>
            </a:r>
            <a:r>
              <a:rPr lang="en-US" dirty="0" smtClean="0"/>
              <a:t>.</a:t>
            </a:r>
            <a:endParaRPr lang="ru-RU" dirty="0" smtClean="0"/>
          </a:p>
          <a:p>
            <a:pPr marL="171450" indent="-171450">
              <a:buFont typeface="Wingdings" panose="05000000000000000000" pitchFamily="2" charset="2"/>
              <a:buChar char="v"/>
              <a:defRPr/>
            </a:pPr>
            <a:r>
              <a:rPr lang="ru-RU" dirty="0" smtClean="0"/>
              <a:t>Оптимизация инвестиционной программы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A093C1-5EFD-4EA4-B1D9-F76FD213DB55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AutoNum type="arabicParenBoth"/>
              <a:defRPr/>
            </a:pPr>
            <a:r>
              <a:rPr lang="ru-RU" altLang="ru-RU" dirty="0" smtClean="0"/>
              <a:t>Структуру проекта  можно пробить вручную в карточку проекта, а можно импортировать из </a:t>
            </a:r>
            <a:r>
              <a:rPr lang="en-US" altLang="ru-RU" dirty="0" smtClean="0"/>
              <a:t>MS Project </a:t>
            </a:r>
            <a:r>
              <a:rPr lang="ru-RU" altLang="ru-RU" dirty="0" smtClean="0"/>
              <a:t>или </a:t>
            </a:r>
            <a:r>
              <a:rPr lang="en-US" altLang="ru-RU" dirty="0" smtClean="0"/>
              <a:t>Excel. </a:t>
            </a:r>
            <a:endParaRPr lang="ru-RU" altLang="ru-RU" dirty="0" smtClean="0"/>
          </a:p>
          <a:p>
            <a:pPr marL="228600" indent="-228600">
              <a:buFontTx/>
              <a:buAutoNum type="arabicParenBoth"/>
              <a:defRPr/>
            </a:pPr>
            <a:r>
              <a:rPr lang="ru-RU" altLang="ru-RU" dirty="0" smtClean="0"/>
              <a:t>Вот так выглядит карточка проекта, в ней 18 ключевых показателей касающиеся сроков, длительности, денежных потоков, </a:t>
            </a:r>
            <a:r>
              <a:rPr lang="en-US" altLang="ru-RU" dirty="0" smtClean="0"/>
              <a:t>NPV, IRR, PI </a:t>
            </a:r>
            <a:r>
              <a:rPr lang="ru-RU" altLang="ru-RU" dirty="0" smtClean="0"/>
              <a:t>и другие. </a:t>
            </a:r>
            <a:endParaRPr lang="en-US" altLang="ru-RU" dirty="0" smtClean="0"/>
          </a:p>
          <a:p>
            <a:pPr marL="228600" indent="-228600">
              <a:buFontTx/>
              <a:buAutoNum type="arabicParenBoth"/>
              <a:defRPr/>
            </a:pPr>
            <a:r>
              <a:rPr lang="ru-RU" altLang="ru-RU" dirty="0" smtClean="0"/>
              <a:t>Есть сетевая диаграмма проекта, которая иллюстрирует последовательность этапов. </a:t>
            </a:r>
            <a:endParaRPr lang="en-US" altLang="ru-RU" dirty="0" smtClean="0"/>
          </a:p>
          <a:p>
            <a:pPr marL="228600" indent="-228600">
              <a:buFontTx/>
              <a:buAutoNum type="arabicParenBoth"/>
              <a:defRPr/>
            </a:pPr>
            <a:r>
              <a:rPr lang="ru-RU" altLang="ru-RU" dirty="0" smtClean="0"/>
              <a:t>И конечно же данные можно посмотреть на диаграмме Ганта, которая является одним из основных инструментов при работе с инвестиционными проектами. Но об этом чуть позже.</a:t>
            </a:r>
          </a:p>
          <a:p>
            <a:pPr>
              <a:defRPr/>
            </a:pPr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88873E-8B82-4C18-8B30-0B3645FBE6D1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AutoNum type="arabicParenBoth"/>
              <a:defRPr/>
            </a:pPr>
            <a:r>
              <a:rPr lang="ru-RU" altLang="ru-RU" dirty="0" smtClean="0"/>
              <a:t>Для каждого вида инвестиционного проекта разрабатываются формы трех бюджетов  БДР, БДДС и Бюджет движения ресурсов. Форм вспомогательных</a:t>
            </a:r>
            <a:r>
              <a:rPr lang="ru-RU" altLang="ru-RU" baseline="0" dirty="0" smtClean="0"/>
              <a:t> </a:t>
            </a:r>
            <a:r>
              <a:rPr lang="ru-RU" altLang="ru-RU" dirty="0" smtClean="0"/>
              <a:t>бюджетов может быть сколько угодно. но данные этих форм в результате собираются в указанные три бюджета. При расчете ключевых показателей эффективности мы помимо информации в карточке проекта используем показатели этих бюджетов.  </a:t>
            </a:r>
          </a:p>
          <a:p>
            <a:pPr>
              <a:defRPr/>
            </a:pPr>
            <a:endParaRPr lang="en-US" altLang="ru-RU" dirty="0" smtClean="0"/>
          </a:p>
          <a:p>
            <a:pPr>
              <a:defRPr/>
            </a:pPr>
            <a:r>
              <a:rPr lang="en-US" altLang="ru-RU" dirty="0" smtClean="0"/>
              <a:t>(2) </a:t>
            </a:r>
            <a:r>
              <a:rPr lang="ru-RU" altLang="ru-RU" dirty="0" smtClean="0"/>
              <a:t>Для работы с бюджетами в системе есть два инструмента: экземпляр отчета и сводная таблица. </a:t>
            </a:r>
          </a:p>
          <a:p>
            <a:pPr>
              <a:defRPr/>
            </a:pPr>
            <a:r>
              <a:rPr lang="ru-RU" altLang="ru-RU" dirty="0" smtClean="0"/>
              <a:t>Экземпляры удобнее для работы в конкретном периоде по конкретному бюджету, а сводная таблица позволяет работать на всем горизонте с заданной периодичностью и представлять данные в виде различных видов диаграмм.  </a:t>
            </a:r>
          </a:p>
          <a:p>
            <a:pPr>
              <a:defRPr/>
            </a:pPr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A65544-A082-4DE1-833F-B28648439F23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dirty="0" smtClean="0"/>
              <a:t>Вот так выглядит сводная таблица в обычном режиме, можно выводить итоги </a:t>
            </a:r>
            <a:r>
              <a:rPr lang="ru-RU" altLang="ru-RU" dirty="0" err="1" smtClean="0"/>
              <a:t>накопительно</a:t>
            </a:r>
            <a:r>
              <a:rPr lang="ru-RU" altLang="ru-RU" dirty="0" smtClean="0"/>
              <a:t>. Удобнее и нагляднее работать с несколькими таблицами и их графическими представлениями. На экране пример аналитической панели на редактирование данных по бюджету проекта. Два бюджета БДДС, БДР и их графическое представление.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20D284-7C84-4841-9F4F-539A0BE18858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dirty="0" smtClean="0"/>
              <a:t>Изменения в жизни проекта не редкость и  проект требуется актуализировать. Общая схема процесса актуализации выглядит следующим образом:</a:t>
            </a:r>
          </a:p>
          <a:p>
            <a:r>
              <a:rPr lang="ru-RU" altLang="ru-RU" dirty="0" smtClean="0"/>
              <a:t>Вся работа выполняется из Диаграммы Ганта</a:t>
            </a:r>
          </a:p>
          <a:p>
            <a:r>
              <a:rPr lang="ru-RU" altLang="ru-RU" dirty="0" smtClean="0"/>
              <a:t>(1) Меняем параметры проекта</a:t>
            </a:r>
          </a:p>
          <a:p>
            <a:r>
              <a:rPr lang="ru-RU" altLang="ru-RU" dirty="0" smtClean="0"/>
              <a:t>(2) Меняем бюджеты проекта </a:t>
            </a:r>
          </a:p>
          <a:p>
            <a:r>
              <a:rPr lang="ru-RU" altLang="ru-RU" dirty="0" smtClean="0"/>
              <a:t>(3) Система автоматом пересчитает ключевые показатели от изменившихся сроков и этапов проекта, от данных по бюджетам и вы тут же видите изменившиеся ключевые показатели. </a:t>
            </a:r>
          </a:p>
          <a:p>
            <a:endParaRPr lang="ru-RU" altLang="ru-RU" dirty="0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55675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5675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5675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5675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5675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5AC9A3D7-CD5F-41B8-9A27-6D3269E97024}" type="slidenum">
              <a:rPr lang="ru-RU" altLang="ru-RU" sz="1300" b="0"/>
              <a:pPr>
                <a:defRPr/>
              </a:pPr>
              <a:t>6</a:t>
            </a:fld>
            <a:endParaRPr lang="ru-RU" altLang="ru-RU" sz="1300" b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 smtClean="0"/>
              <a:t>Посмотрим более внимательно на вид диаграммы и возможности, которые она предоставляет. Вот более удачный пример. На диаграмме структура проекта отображена</a:t>
            </a:r>
            <a:r>
              <a:rPr lang="en-US" altLang="ru-RU" dirty="0" smtClean="0"/>
              <a:t> </a:t>
            </a:r>
            <a:r>
              <a:rPr lang="ru-RU" altLang="ru-RU" dirty="0" smtClean="0"/>
              <a:t>красным цветом, а под каждым этапом располагаются операции по бюджетам – БДДС, БДР и Бюджет движения ресурсов. Справа располагаются ключевые показатели. Мы можем провести сравнительный анализ с другими сценариями. Вы видите отклонения в абсолютном и процентном выражении. Подвигав этапы можем изменить параметры проекта, </a:t>
            </a:r>
          </a:p>
          <a:p>
            <a:pPr marL="228600" indent="-228600">
              <a:buFontTx/>
              <a:buAutoNum type="arabicParenBoth"/>
              <a:defRPr/>
            </a:pPr>
            <a:r>
              <a:rPr lang="ru-RU" altLang="ru-RU" dirty="0" smtClean="0"/>
              <a:t>Можно открыть бюджеты проекта для изменения </a:t>
            </a:r>
          </a:p>
          <a:p>
            <a:pPr marL="228600" indent="-228600">
              <a:buFontTx/>
              <a:buAutoNum type="arabicParenBoth"/>
              <a:defRPr/>
            </a:pPr>
            <a:r>
              <a:rPr lang="ru-RU" altLang="ru-RU" dirty="0" smtClean="0"/>
              <a:t>и пересчитать показатели в соответствии с изменившимися параметрами. </a:t>
            </a:r>
          </a:p>
          <a:p>
            <a:pPr>
              <a:defRPr/>
            </a:pPr>
            <a:endParaRPr lang="ru-RU" altLang="ru-RU" dirty="0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6A917A4-E916-45A0-BFC9-73B3085A2C5A}" type="slidenum">
              <a:rPr lang="ru-RU" altLang="ru-RU" sz="1300" smtClean="0"/>
              <a:pPr eaLnBrk="1" hangingPunct="1"/>
              <a:t>7</a:t>
            </a:fld>
            <a:endParaRPr lang="ru-RU" altLang="ru-RU" sz="13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55675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5675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5675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5675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5675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567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567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567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567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fld id="{671A7234-3481-42B6-A7D0-5C16EDCF9872}" type="slidenum">
              <a:rPr lang="ru-RU" altLang="ru-RU" sz="1300" smtClean="0"/>
              <a:pPr eaLnBrk="1" hangingPunct="1">
                <a:lnSpc>
                  <a:spcPct val="100000"/>
                </a:lnSpc>
                <a:spcBef>
                  <a:spcPct val="0"/>
                </a:spcBef>
                <a:defRPr/>
              </a:pPr>
              <a:t>8</a:t>
            </a:fld>
            <a:endParaRPr lang="ru-RU" altLang="ru-RU" sz="130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 smtClean="0">
                <a:latin typeface="Arial" charset="0"/>
              </a:rPr>
              <a:t>Система располагает прекрасными визуальными возможностями отображения данных инвестиционного проекта на одном мониторе. Данные доступны не только на просмотр, но и на редактирование. Вы видите </a:t>
            </a:r>
            <a:r>
              <a:rPr lang="ru-RU" altLang="ru-RU" b="1" dirty="0" smtClean="0">
                <a:latin typeface="Arial" charset="0"/>
              </a:rPr>
              <a:t>диаграмму Ганта с декомпозицией работ </a:t>
            </a:r>
            <a:r>
              <a:rPr lang="ru-RU" altLang="ru-RU" dirty="0" smtClean="0">
                <a:latin typeface="Arial" charset="0"/>
              </a:rPr>
              <a:t>по проекту.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altLang="ru-RU" dirty="0" smtClean="0">
                <a:latin typeface="Arial" charset="0"/>
              </a:rPr>
              <a:t>Данные </a:t>
            </a:r>
            <a:r>
              <a:rPr lang="ru-RU" altLang="ru-RU" b="1" dirty="0" smtClean="0">
                <a:latin typeface="Arial" charset="0"/>
              </a:rPr>
              <a:t>по бюджету </a:t>
            </a:r>
            <a:r>
              <a:rPr lang="ru-RU" altLang="ru-RU" dirty="0" smtClean="0">
                <a:latin typeface="Arial" charset="0"/>
              </a:rPr>
              <a:t>проекта  в виде сводной таблице и в виде диаграммы.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altLang="ru-RU" dirty="0" smtClean="0">
                <a:latin typeface="Arial" charset="0"/>
              </a:rPr>
              <a:t>А также наиболее важные </a:t>
            </a:r>
            <a:r>
              <a:rPr lang="ru-RU" altLang="ru-RU" b="1" dirty="0" smtClean="0">
                <a:latin typeface="Arial" charset="0"/>
              </a:rPr>
              <a:t>ключевые показатели. 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altLang="ru-RU" dirty="0" smtClean="0"/>
              <a:t>Пользователь, имеет возможность изменять сроки этапов, отрабатывать различные стратегии, менять денежные потоки, изменения сразу отображаются на экране.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55675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5675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5675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5675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5675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567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567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567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567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fld id="{633F26AA-56AF-4223-95A0-213AE9C677FB}" type="slidenum">
              <a:rPr lang="ru-RU" altLang="ru-RU" sz="1300" smtClean="0"/>
              <a:pPr eaLnBrk="1" hangingPunct="1">
                <a:lnSpc>
                  <a:spcPct val="100000"/>
                </a:lnSpc>
                <a:spcBef>
                  <a:spcPct val="0"/>
                </a:spcBef>
                <a:defRPr/>
              </a:pPr>
              <a:t>9</a:t>
            </a:fld>
            <a:endParaRPr lang="ru-RU" altLang="ru-RU" sz="130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dirty="0" smtClean="0">
                <a:latin typeface="Arial" charset="0"/>
                <a:cs typeface="Arial" charset="0"/>
              </a:rPr>
              <a:t>Используя аналитическую панель удобно проводить сравнительный анализ инвестиционных альтернатив по однотипным и однородным проектам. </a:t>
            </a:r>
          </a:p>
          <a:p>
            <a:pPr eaLnBrk="1" hangingPunct="1"/>
            <a:r>
              <a:rPr lang="ru-RU" altLang="ru-RU" dirty="0" smtClean="0">
                <a:latin typeface="Arial" charset="0"/>
                <a:cs typeface="Arial" charset="0"/>
              </a:rPr>
              <a:t>Вы видите сравнительный анализ проекта по различным сценариям. Рассмотрены две альтернативы.</a:t>
            </a:r>
          </a:p>
          <a:p>
            <a:pPr eaLnBrk="1" hangingPunct="1"/>
            <a:r>
              <a:rPr lang="ru-RU" altLang="ru-RU" dirty="0" smtClean="0">
                <a:latin typeface="Arial" charset="0"/>
                <a:cs typeface="Arial" charset="0"/>
              </a:rPr>
              <a:t>Разные стратегии отдачи инвестиций. На левом скриншоте планируем возврат инвестиций раньше, но в меньшем объеме, а справа позже, но большей отдачей.  Чистый денежный поток у нас одинаковый, показатели оценки разные. 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 userDrawn="1"/>
        </p:nvSpPr>
        <p:spPr bwMode="auto">
          <a:xfrm>
            <a:off x="1747838" y="184150"/>
            <a:ext cx="7237412" cy="8001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>
                <a:solidFill>
                  <a:srgbClr val="333333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1600">
                <a:solidFill>
                  <a:srgbClr val="333333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200">
                <a:solidFill>
                  <a:srgbClr val="333333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9pPr>
          </a:lstStyle>
          <a:p>
            <a:pPr algn="ctr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2800" b="1" smtClean="0">
                <a:solidFill>
                  <a:schemeClr val="tx2"/>
                </a:solidFill>
                <a:cs typeface="+mn-cs"/>
              </a:rPr>
              <a:t>Бизнес-форум 1С:</a:t>
            </a:r>
            <a:r>
              <a:rPr lang="en-US" altLang="ru-RU" sz="2800" b="1" smtClean="0">
                <a:solidFill>
                  <a:schemeClr val="tx2"/>
                </a:solidFill>
                <a:cs typeface="+mn-cs"/>
              </a:rPr>
              <a:t>ERP</a:t>
            </a:r>
            <a:r>
              <a:rPr lang="ru-RU" altLang="ru-RU" sz="2800" b="1" smtClean="0">
                <a:solidFill>
                  <a:schemeClr val="tx2"/>
                </a:solidFill>
                <a:cs typeface="+mn-cs"/>
              </a:rPr>
              <a:t>  </a:t>
            </a:r>
            <a:endParaRPr lang="en-US" altLang="ru-RU" sz="2800" b="1" smtClean="0">
              <a:solidFill>
                <a:schemeClr val="tx2"/>
              </a:solidFill>
              <a:cs typeface="+mn-cs"/>
            </a:endParaRP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800" smtClean="0">
                <a:solidFill>
                  <a:schemeClr val="tx2"/>
                </a:solidFill>
                <a:cs typeface="+mn-cs"/>
              </a:rPr>
              <a:t>2</a:t>
            </a:r>
            <a:r>
              <a:rPr lang="en-US" altLang="ru-RU" sz="1800" smtClean="0">
                <a:solidFill>
                  <a:schemeClr val="tx2"/>
                </a:solidFill>
                <a:cs typeface="+mn-cs"/>
              </a:rPr>
              <a:t>3</a:t>
            </a:r>
            <a:r>
              <a:rPr lang="ru-RU" altLang="ru-RU" sz="1800" smtClean="0">
                <a:solidFill>
                  <a:schemeClr val="tx2"/>
                </a:solidFill>
                <a:cs typeface="+mn-cs"/>
              </a:rPr>
              <a:t> октября 2015 года</a:t>
            </a:r>
          </a:p>
        </p:txBody>
      </p:sp>
    </p:spTree>
    <p:extLst>
      <p:ext uri="{BB962C8B-B14F-4D97-AF65-F5344CB8AC3E}">
        <p14:creationId xmlns:p14="http://schemas.microsoft.com/office/powerpoint/2010/main" val="3151827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0E364-8F6B-4965-BDCD-8CC91018FB7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94182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4025" y="-26988"/>
            <a:ext cx="2232025" cy="65516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7950" y="-26988"/>
            <a:ext cx="6543675" cy="65516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B0A13-669A-4FD5-8CA0-09E2BAC8A0D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00176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250" y="-26988"/>
            <a:ext cx="4824413" cy="1081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950" y="1268413"/>
            <a:ext cx="4387850" cy="5256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268413"/>
            <a:ext cx="4387850" cy="2551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71925"/>
            <a:ext cx="4387850" cy="2552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7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06EC5-D2C7-48C9-9381-4BC65DD8A82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77126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619250" y="-26988"/>
            <a:ext cx="4824413" cy="1081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950" y="1268413"/>
            <a:ext cx="4387850" cy="2551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268413"/>
            <a:ext cx="4387850" cy="2551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107950" y="3971925"/>
            <a:ext cx="4387850" cy="2552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71925"/>
            <a:ext cx="4387850" cy="2552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327DD-E4FD-4CF5-9484-E226EA8EAA2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33677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>
            <a:spLocks noChangeArrowheads="1"/>
          </p:cNvSpPr>
          <p:nvPr userDrawn="1"/>
        </p:nvSpPr>
        <p:spPr bwMode="auto">
          <a:xfrm>
            <a:off x="-23813" y="6524625"/>
            <a:ext cx="3082926" cy="3984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800" smtClean="0">
                <a:cs typeface="+mn-cs"/>
              </a:rPr>
              <a:t>1С: Управление холдингом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7938" y="314325"/>
            <a:ext cx="5003800" cy="3143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00150"/>
            <a:ext cx="4171950" cy="4992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9150" y="1200150"/>
            <a:ext cx="4171950" cy="2419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29150" y="3771900"/>
            <a:ext cx="4171950" cy="2420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B92B1-117B-461D-A65F-F66ED6176A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744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 userDrawn="1"/>
        </p:nvSpPr>
        <p:spPr bwMode="auto">
          <a:xfrm>
            <a:off x="1023938" y="331788"/>
            <a:ext cx="4572000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5000"/>
              </a:lnSpc>
              <a:defRPr/>
            </a:pPr>
            <a:r>
              <a:rPr lang="ru-RU" altLang="ru-RU" sz="1900" b="1" smtClean="0">
                <a:solidFill>
                  <a:srgbClr val="FFFFFF"/>
                </a:solidFill>
              </a:rPr>
              <a:t>1С:УПРАВЛЕНИЕ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ru-RU" altLang="ru-RU" sz="1900" b="1" smtClean="0">
                <a:solidFill>
                  <a:srgbClr val="FFFFFF"/>
                </a:solidFill>
              </a:rPr>
              <a:t>ХОЛДИНГОМ 8</a:t>
            </a:r>
          </a:p>
        </p:txBody>
      </p:sp>
      <p:pic>
        <p:nvPicPr>
          <p:cNvPr id="3" name="Picture 16" descr="Layer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239713"/>
            <a:ext cx="9715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2781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100" cy="5256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D9ECF-DAD7-480D-A0C8-19E78634394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82138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E4A69-5246-47CE-ACEB-A7CD37979ED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04926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950" y="1268413"/>
            <a:ext cx="43878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3878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95C88-C146-440A-A674-5D0B3B41627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34637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37270-C738-446D-B5CB-FD589D165E8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71782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100" cy="5256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8D5CC-370C-42DC-B50F-4ABAC458E27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242451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4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B493B-35B5-4F3F-AA9C-0C5C97F877B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230407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3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EBF04-0AF5-4112-A506-A715D66F12F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291223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E1964-E929-4E0D-B482-E2FB7C180A0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302297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EB5B5-4141-4E06-AB86-DA71881376C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764352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C5FCC-5476-4B1C-9E4C-1571100DA92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49801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4025" y="-26988"/>
            <a:ext cx="2232025" cy="65516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7950" y="-26988"/>
            <a:ext cx="6543675" cy="65516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0877A-BDD2-490F-B25B-F3C001DA680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816445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250" y="-26988"/>
            <a:ext cx="4824413" cy="1081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950" y="1268413"/>
            <a:ext cx="4387850" cy="5256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268413"/>
            <a:ext cx="4387850" cy="2551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71925"/>
            <a:ext cx="4387850" cy="2552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7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DD9E2-457B-42A4-B116-836A5BBF965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720290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619250" y="-26988"/>
            <a:ext cx="4824413" cy="1081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950" y="1268413"/>
            <a:ext cx="4387850" cy="2551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268413"/>
            <a:ext cx="4387850" cy="2551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107950" y="3971925"/>
            <a:ext cx="4387850" cy="2552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71925"/>
            <a:ext cx="4387850" cy="2552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64420-AD78-4E54-9D66-DDA350F3100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693117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>
            <a:spLocks noChangeArrowheads="1"/>
          </p:cNvSpPr>
          <p:nvPr userDrawn="1"/>
        </p:nvSpPr>
        <p:spPr bwMode="auto">
          <a:xfrm>
            <a:off x="-23813" y="6524625"/>
            <a:ext cx="3082926" cy="3984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ru-RU" altLang="ru-RU" sz="1800" smtClean="0">
                <a:solidFill>
                  <a:srgbClr val="5F0000"/>
                </a:solidFill>
              </a:rPr>
              <a:t>1С: Управление холдингом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7938" y="314325"/>
            <a:ext cx="5003800" cy="3143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00150"/>
            <a:ext cx="4171950" cy="4992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9150" y="1200150"/>
            <a:ext cx="4171950" cy="2419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29150" y="3771900"/>
            <a:ext cx="4171950" cy="2420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59210-8CDD-44C8-A9EA-CDE2D7DE8E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9149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08CA3-25A6-4A1A-AEB2-FB1C074CED8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95629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950" y="1268413"/>
            <a:ext cx="43878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3878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16CFB-3B46-454B-AB75-E9AFE5C7C82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42460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32FE1-A7EB-40E9-957E-4BBE6B3142A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26389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4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A3EFC-D2C6-4955-BC4A-9EE9AFE2009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43538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3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E07E1-EFF6-4324-B4AE-AA1BC32E6BC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19356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BC415-3A3B-4A95-83E4-29901CFDFA5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33918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7082D-F8BC-4560-871D-6EDE603B755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24181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6"/>
          <p:cNvSpPr>
            <a:spLocks noGrp="1" noChangeArrowheads="1"/>
          </p:cNvSpPr>
          <p:nvPr>
            <p:ph type="title"/>
          </p:nvPr>
        </p:nvSpPr>
        <p:spPr bwMode="auto">
          <a:xfrm>
            <a:off x="1692275" y="152400"/>
            <a:ext cx="4824413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4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2713" y="1363663"/>
            <a:ext cx="8928100" cy="523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53652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32575"/>
            <a:ext cx="8172450" cy="2524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defRPr sz="1400">
                <a:solidFill>
                  <a:srgbClr val="5B0917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153655" name="Rectangle 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000" b="1">
                <a:solidFill>
                  <a:srgbClr val="D20000"/>
                </a:solidFill>
                <a:cs typeface="+mn-cs"/>
              </a:defRPr>
            </a:lvl1pPr>
          </a:lstStyle>
          <a:p>
            <a:pPr>
              <a:defRPr/>
            </a:pPr>
            <a:fld id="{D54B9D6A-BA96-4A0C-A604-AC98D54CA70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pic>
        <p:nvPicPr>
          <p:cNvPr id="1030" name="Picture 16" descr="Layer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1549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84" r:id="rId1"/>
    <p:sldLayoutId id="2147485360" r:id="rId2"/>
    <p:sldLayoutId id="2147485361" r:id="rId3"/>
    <p:sldLayoutId id="2147485362" r:id="rId4"/>
    <p:sldLayoutId id="2147485363" r:id="rId5"/>
    <p:sldLayoutId id="2147485364" r:id="rId6"/>
    <p:sldLayoutId id="2147485365" r:id="rId7"/>
    <p:sldLayoutId id="2147485366" r:id="rId8"/>
    <p:sldLayoutId id="2147485367" r:id="rId9"/>
    <p:sldLayoutId id="2147485368" r:id="rId10"/>
    <p:sldLayoutId id="2147485369" r:id="rId11"/>
    <p:sldLayoutId id="2147485370" r:id="rId12"/>
    <p:sldLayoutId id="2147485371" r:id="rId13"/>
    <p:sldLayoutId id="2147485385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50000"/>
        </a:spcAft>
        <a:buClr>
          <a:srgbClr val="CC0000"/>
        </a:buClr>
        <a:buSzPct val="60000"/>
        <a:buFont typeface="Wingdings" pitchFamily="2" charset="2"/>
        <a:buChar char="n"/>
        <a:defRPr sz="2200">
          <a:solidFill>
            <a:srgbClr val="5B091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30000"/>
        </a:spcAft>
        <a:buClr>
          <a:srgbClr val="CC0000"/>
        </a:buClr>
        <a:buFont typeface="Wingdings" pitchFamily="2" charset="2"/>
        <a:buChar char="§"/>
        <a:defRPr sz="2000">
          <a:solidFill>
            <a:srgbClr val="5B091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SzPct val="80000"/>
        <a:buFont typeface="Wingdings" pitchFamily="2" charset="2"/>
        <a:buChar char="§"/>
        <a:defRPr sz="2400">
          <a:solidFill>
            <a:srgbClr val="5B091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Font typeface="Times New Roman" pitchFamily="18" charset="0"/>
        <a:buChar char="▪"/>
        <a:defRPr sz="1600">
          <a:solidFill>
            <a:srgbClr val="5B091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6"/>
          <p:cNvSpPr>
            <a:spLocks noGrp="1" noChangeArrowheads="1"/>
          </p:cNvSpPr>
          <p:nvPr>
            <p:ph type="title"/>
          </p:nvPr>
        </p:nvSpPr>
        <p:spPr bwMode="auto">
          <a:xfrm>
            <a:off x="1692275" y="152400"/>
            <a:ext cx="4824413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4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2713" y="1363663"/>
            <a:ext cx="8928100" cy="523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53652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32575"/>
            <a:ext cx="8172450" cy="2524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5B0917"/>
                </a:solidFill>
              </a:defRPr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153655" name="Rectangle 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000" b="1">
                <a:solidFill>
                  <a:srgbClr val="D20000"/>
                </a:solidFill>
              </a:defRPr>
            </a:lvl1pPr>
          </a:lstStyle>
          <a:p>
            <a:pPr>
              <a:defRPr/>
            </a:pPr>
            <a:fld id="{6B19336B-6A12-4462-8B90-B39E8DBCB20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pic>
        <p:nvPicPr>
          <p:cNvPr id="2054" name="Picture 16" descr="Layer 2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1549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86" r:id="rId1"/>
    <p:sldLayoutId id="2147485372" r:id="rId2"/>
    <p:sldLayoutId id="2147485373" r:id="rId3"/>
    <p:sldLayoutId id="2147485374" r:id="rId4"/>
    <p:sldLayoutId id="2147485375" r:id="rId5"/>
    <p:sldLayoutId id="2147485376" r:id="rId6"/>
    <p:sldLayoutId id="2147485377" r:id="rId7"/>
    <p:sldLayoutId id="2147485378" r:id="rId8"/>
    <p:sldLayoutId id="2147485379" r:id="rId9"/>
    <p:sldLayoutId id="2147485380" r:id="rId10"/>
    <p:sldLayoutId id="2147485381" r:id="rId11"/>
    <p:sldLayoutId id="2147485382" r:id="rId12"/>
    <p:sldLayoutId id="2147485383" r:id="rId13"/>
    <p:sldLayoutId id="2147485387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50000"/>
        </a:spcAft>
        <a:buClr>
          <a:srgbClr val="CC0000"/>
        </a:buClr>
        <a:buSzPct val="60000"/>
        <a:buFont typeface="Wingdings" pitchFamily="2" charset="2"/>
        <a:buChar char="n"/>
        <a:defRPr sz="2200">
          <a:solidFill>
            <a:srgbClr val="5B091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30000"/>
        </a:spcAft>
        <a:buClr>
          <a:srgbClr val="CC0000"/>
        </a:buClr>
        <a:buFont typeface="Wingdings" pitchFamily="2" charset="2"/>
        <a:buChar char="§"/>
        <a:defRPr sz="2000">
          <a:solidFill>
            <a:srgbClr val="5B091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SzPct val="80000"/>
        <a:buFont typeface="Wingdings" pitchFamily="2" charset="2"/>
        <a:buChar char="§"/>
        <a:defRPr sz="2400">
          <a:solidFill>
            <a:srgbClr val="5B091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Font typeface="Times New Roman" pitchFamily="18" charset="0"/>
        <a:buChar char="▪"/>
        <a:defRPr sz="1600">
          <a:solidFill>
            <a:srgbClr val="5B091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6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4643438" y="1385888"/>
            <a:ext cx="40687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2400" dirty="0" smtClean="0">
                <a:solidFill>
                  <a:srgbClr val="FFFFFF"/>
                </a:solidFill>
              </a:rPr>
              <a:t>УПРАВЛЕНИЕ ИНВЕСТИЦИОННЫМИ </a:t>
            </a:r>
            <a:r>
              <a:rPr lang="ru-RU" altLang="ru-RU" sz="2400" dirty="0" smtClean="0">
                <a:solidFill>
                  <a:srgbClr val="FFFFFF"/>
                </a:solidFill>
              </a:rPr>
              <a:t>ПРОЕКТАМИ</a:t>
            </a:r>
            <a:r>
              <a:rPr lang="en-US" altLang="ru-RU" sz="2400" dirty="0" smtClean="0">
                <a:solidFill>
                  <a:srgbClr val="FFFFFF"/>
                </a:solidFill>
              </a:rPr>
              <a:t>. </a:t>
            </a:r>
            <a:r>
              <a:rPr lang="ru-RU" altLang="ru-RU" sz="2400" dirty="0" smtClean="0">
                <a:solidFill>
                  <a:srgbClr val="FFFFFF"/>
                </a:solidFill>
              </a:rPr>
              <a:t>ОБЗОР</a:t>
            </a:r>
            <a:endParaRPr lang="ru-RU" altLang="ru-RU" sz="36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 bwMode="auto">
          <a:xfrm>
            <a:off x="5980113" y="1628775"/>
            <a:ext cx="1655762" cy="612775"/>
          </a:xfrm>
          <a:prstGeom prst="round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sz="1400" dirty="0">
                <a:solidFill>
                  <a:srgbClr val="663300"/>
                </a:solidFill>
              </a:rPr>
              <a:t>1. Настройка параметров выбора</a:t>
            </a: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5076825" y="2654300"/>
            <a:ext cx="1619250" cy="539750"/>
          </a:xfrm>
          <a:prstGeom prst="round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sz="1400" dirty="0">
                <a:solidFill>
                  <a:srgbClr val="663300"/>
                </a:solidFill>
              </a:rPr>
              <a:t>2. Оцениваемые критерии</a:t>
            </a: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5980113" y="4460875"/>
            <a:ext cx="1655762" cy="612775"/>
          </a:xfrm>
          <a:prstGeom prst="round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sz="1400" dirty="0">
                <a:solidFill>
                  <a:srgbClr val="663300"/>
                </a:solidFill>
              </a:rPr>
              <a:t>4. Ранжирование и выбор проектов </a:t>
            </a:r>
          </a:p>
        </p:txBody>
      </p:sp>
      <p:sp>
        <p:nvSpPr>
          <p:cNvPr id="43" name="Скругленный прямоугольник 42"/>
          <p:cNvSpPr/>
          <p:nvPr/>
        </p:nvSpPr>
        <p:spPr bwMode="auto">
          <a:xfrm>
            <a:off x="5980113" y="3500438"/>
            <a:ext cx="1655762" cy="612775"/>
          </a:xfrm>
          <a:prstGeom prst="round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sz="1400" dirty="0">
                <a:solidFill>
                  <a:srgbClr val="663300"/>
                </a:solidFill>
              </a:rPr>
              <a:t>3. Расчет интегральной оценки</a:t>
            </a:r>
          </a:p>
        </p:txBody>
      </p:sp>
      <p:sp>
        <p:nvSpPr>
          <p:cNvPr id="51" name="Скругленный прямоугольник 50"/>
          <p:cNvSpPr/>
          <p:nvPr/>
        </p:nvSpPr>
        <p:spPr bwMode="auto">
          <a:xfrm>
            <a:off x="6983413" y="5440363"/>
            <a:ext cx="1836737" cy="612775"/>
          </a:xfrm>
          <a:prstGeom prst="round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sz="1400" dirty="0">
                <a:solidFill>
                  <a:srgbClr val="663300"/>
                </a:solidFill>
              </a:rPr>
              <a:t>5.2. Рестарт процесса</a:t>
            </a:r>
          </a:p>
        </p:txBody>
      </p:sp>
      <p:sp>
        <p:nvSpPr>
          <p:cNvPr id="65" name="Скругленный прямоугольник 64"/>
          <p:cNvSpPr/>
          <p:nvPr/>
        </p:nvSpPr>
        <p:spPr bwMode="auto">
          <a:xfrm>
            <a:off x="4787900" y="5434013"/>
            <a:ext cx="1836738" cy="612775"/>
          </a:xfrm>
          <a:prstGeom prst="round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sz="1400" dirty="0">
                <a:solidFill>
                  <a:srgbClr val="663300"/>
                </a:solidFill>
              </a:rPr>
              <a:t>5.1. Формирование инвестиционной программы</a:t>
            </a:r>
          </a:p>
        </p:txBody>
      </p:sp>
      <p:sp>
        <p:nvSpPr>
          <p:cNvPr id="34" name="Скругленный прямоугольник 33"/>
          <p:cNvSpPr/>
          <p:nvPr/>
        </p:nvSpPr>
        <p:spPr bwMode="auto">
          <a:xfrm>
            <a:off x="6875463" y="2654300"/>
            <a:ext cx="1620837" cy="539750"/>
          </a:xfrm>
          <a:prstGeom prst="round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sz="1400" dirty="0">
                <a:solidFill>
                  <a:srgbClr val="663300"/>
                </a:solidFill>
              </a:rPr>
              <a:t>2. Расчетные критерии</a:t>
            </a:r>
          </a:p>
        </p:txBody>
      </p:sp>
      <p:cxnSp>
        <p:nvCxnSpPr>
          <p:cNvPr id="16393" name="Прямая со стрелкой 18"/>
          <p:cNvCxnSpPr>
            <a:cxnSpLocks noChangeShapeType="1"/>
            <a:stCxn id="5" idx="2"/>
            <a:endCxn id="34" idx="0"/>
          </p:cNvCxnSpPr>
          <p:nvPr/>
        </p:nvCxnSpPr>
        <p:spPr bwMode="auto">
          <a:xfrm>
            <a:off x="6807200" y="2241550"/>
            <a:ext cx="879475" cy="412750"/>
          </a:xfrm>
          <a:prstGeom prst="straightConnector1">
            <a:avLst/>
          </a:prstGeom>
          <a:noFill/>
          <a:ln w="28575" algn="ctr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4" name="Прямая со стрелкой 18"/>
          <p:cNvCxnSpPr>
            <a:cxnSpLocks noChangeShapeType="1"/>
            <a:stCxn id="5" idx="2"/>
            <a:endCxn id="6" idx="0"/>
          </p:cNvCxnSpPr>
          <p:nvPr/>
        </p:nvCxnSpPr>
        <p:spPr bwMode="auto">
          <a:xfrm flipH="1">
            <a:off x="5886450" y="2241550"/>
            <a:ext cx="920750" cy="412750"/>
          </a:xfrm>
          <a:prstGeom prst="straightConnector1">
            <a:avLst/>
          </a:prstGeom>
          <a:noFill/>
          <a:ln w="28575" algn="ctr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5" name="Прямая со стрелкой 18"/>
          <p:cNvCxnSpPr>
            <a:cxnSpLocks noChangeShapeType="1"/>
            <a:stCxn id="34" idx="2"/>
            <a:endCxn id="43" idx="0"/>
          </p:cNvCxnSpPr>
          <p:nvPr/>
        </p:nvCxnSpPr>
        <p:spPr bwMode="auto">
          <a:xfrm flipH="1">
            <a:off x="6807200" y="3194050"/>
            <a:ext cx="879475" cy="306388"/>
          </a:xfrm>
          <a:prstGeom prst="straightConnector1">
            <a:avLst/>
          </a:prstGeom>
          <a:noFill/>
          <a:ln w="28575" algn="ctr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6" name="Прямая со стрелкой 18"/>
          <p:cNvCxnSpPr>
            <a:cxnSpLocks noChangeShapeType="1"/>
            <a:stCxn id="6" idx="2"/>
            <a:endCxn id="43" idx="0"/>
          </p:cNvCxnSpPr>
          <p:nvPr/>
        </p:nvCxnSpPr>
        <p:spPr bwMode="auto">
          <a:xfrm>
            <a:off x="5886450" y="3194050"/>
            <a:ext cx="920750" cy="306388"/>
          </a:xfrm>
          <a:prstGeom prst="straightConnector1">
            <a:avLst/>
          </a:prstGeom>
          <a:noFill/>
          <a:ln w="28575" algn="ctr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7" name="Прямая со стрелкой 18"/>
          <p:cNvCxnSpPr>
            <a:cxnSpLocks noChangeShapeType="1"/>
            <a:stCxn id="7" idx="2"/>
            <a:endCxn id="65" idx="0"/>
          </p:cNvCxnSpPr>
          <p:nvPr/>
        </p:nvCxnSpPr>
        <p:spPr bwMode="auto">
          <a:xfrm flipH="1">
            <a:off x="5705475" y="5073650"/>
            <a:ext cx="1101725" cy="360363"/>
          </a:xfrm>
          <a:prstGeom prst="straightConnector1">
            <a:avLst/>
          </a:prstGeom>
          <a:noFill/>
          <a:ln w="28575" algn="ctr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8" name="Прямая со стрелкой 18"/>
          <p:cNvCxnSpPr>
            <a:cxnSpLocks noChangeShapeType="1"/>
            <a:stCxn id="7" idx="2"/>
            <a:endCxn id="51" idx="0"/>
          </p:cNvCxnSpPr>
          <p:nvPr/>
        </p:nvCxnSpPr>
        <p:spPr bwMode="auto">
          <a:xfrm>
            <a:off x="6807200" y="5073650"/>
            <a:ext cx="1095375" cy="366713"/>
          </a:xfrm>
          <a:prstGeom prst="straightConnector1">
            <a:avLst/>
          </a:prstGeom>
          <a:noFill/>
          <a:ln w="28575" algn="ctr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9" name="Прямая со стрелкой 18"/>
          <p:cNvCxnSpPr>
            <a:cxnSpLocks noChangeShapeType="1"/>
            <a:stCxn id="43" idx="2"/>
            <a:endCxn id="7" idx="0"/>
          </p:cNvCxnSpPr>
          <p:nvPr/>
        </p:nvCxnSpPr>
        <p:spPr bwMode="auto">
          <a:xfrm>
            <a:off x="6807200" y="4113213"/>
            <a:ext cx="0" cy="347662"/>
          </a:xfrm>
          <a:prstGeom prst="straightConnector1">
            <a:avLst/>
          </a:prstGeom>
          <a:noFill/>
          <a:ln w="28575" algn="ctr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00" name="Заголовок 77"/>
          <p:cNvSpPr>
            <a:spLocks noGrp="1"/>
          </p:cNvSpPr>
          <p:nvPr>
            <p:ph type="title"/>
          </p:nvPr>
        </p:nvSpPr>
        <p:spPr>
          <a:xfrm>
            <a:off x="1692275" y="152400"/>
            <a:ext cx="6119813" cy="1081088"/>
          </a:xfrm>
        </p:spPr>
        <p:txBody>
          <a:bodyPr/>
          <a:lstStyle/>
          <a:p>
            <a:r>
              <a:rPr lang="ru-RU" altLang="ru-RU" smtClean="0"/>
              <a:t>Процесс оптимизации портфеля проектов по методу Борда</a:t>
            </a:r>
          </a:p>
        </p:txBody>
      </p:sp>
      <p:pic>
        <p:nvPicPr>
          <p:cNvPr id="16401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08163"/>
            <a:ext cx="4430712" cy="342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ъект 2"/>
          <p:cNvSpPr>
            <a:spLocks noGrp="1"/>
          </p:cNvSpPr>
          <p:nvPr>
            <p:ph idx="4294967295"/>
          </p:nvPr>
        </p:nvSpPr>
        <p:spPr>
          <a:xfrm>
            <a:off x="417513" y="1341438"/>
            <a:ext cx="4806950" cy="2447925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altLang="ru-RU" sz="1600" smtClean="0">
                <a:solidFill>
                  <a:srgbClr val="663300"/>
                </a:solidFill>
              </a:rPr>
              <a:t>Поддержка методологии постадийного управления портфелем проектов «</a:t>
            </a:r>
            <a:r>
              <a:rPr lang="en-US" altLang="ru-RU" sz="1600" smtClean="0">
                <a:solidFill>
                  <a:srgbClr val="663300"/>
                </a:solidFill>
              </a:rPr>
              <a:t>Stage</a:t>
            </a:r>
            <a:r>
              <a:rPr lang="ru-RU" altLang="ru-RU" sz="1600" smtClean="0">
                <a:solidFill>
                  <a:srgbClr val="663300"/>
                </a:solidFill>
              </a:rPr>
              <a:t>-</a:t>
            </a:r>
            <a:r>
              <a:rPr lang="en-US" altLang="ru-RU" sz="1600" smtClean="0">
                <a:solidFill>
                  <a:srgbClr val="663300"/>
                </a:solidFill>
              </a:rPr>
              <a:t>Gate</a:t>
            </a:r>
            <a:r>
              <a:rPr lang="ru-RU" altLang="ru-RU" sz="1600" smtClean="0">
                <a:solidFill>
                  <a:srgbClr val="663300"/>
                </a:solidFill>
              </a:rPr>
              <a:t>» - минимизирует проектные риски!</a:t>
            </a:r>
          </a:p>
          <a:p>
            <a:pPr>
              <a:buFont typeface="Wingdings" pitchFamily="2" charset="2"/>
              <a:buChar char="q"/>
            </a:pPr>
            <a:r>
              <a:rPr lang="ru-RU" altLang="ru-RU" sz="1600" smtClean="0">
                <a:solidFill>
                  <a:srgbClr val="663300"/>
                </a:solidFill>
              </a:rPr>
              <a:t>Экспертная оценка проектов по каждой стадии реализации </a:t>
            </a:r>
          </a:p>
          <a:p>
            <a:pPr>
              <a:buFont typeface="Wingdings" pitchFamily="2" charset="2"/>
              <a:buChar char="q"/>
            </a:pPr>
            <a:r>
              <a:rPr lang="ru-RU" altLang="ru-RU" sz="1600" smtClean="0">
                <a:solidFill>
                  <a:srgbClr val="663300"/>
                </a:solidFill>
              </a:rPr>
              <a:t>Согласование завершения стадий проекта</a:t>
            </a:r>
          </a:p>
          <a:p>
            <a:pPr>
              <a:buFont typeface="Wingdings" pitchFamily="2" charset="2"/>
              <a:buChar char="q"/>
            </a:pPr>
            <a:r>
              <a:rPr lang="ru-RU" altLang="ru-RU" sz="1600" smtClean="0">
                <a:solidFill>
                  <a:srgbClr val="663300"/>
                </a:solidFill>
              </a:rPr>
              <a:t>Корректировка инвестиционной программы</a:t>
            </a:r>
          </a:p>
        </p:txBody>
      </p:sp>
      <p:sp>
        <p:nvSpPr>
          <p:cNvPr id="17411" name="Номер слайда 3"/>
          <p:cNvSpPr txBox="1">
            <a:spLocks noGrp="1"/>
          </p:cNvSpPr>
          <p:nvPr/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56CD359E-AB81-4AF5-B014-A01264DD3561}" type="slidenum">
              <a:rPr lang="ru-RU" altLang="ru-RU" sz="900" b="1">
                <a:solidFill>
                  <a:srgbClr val="5B0917"/>
                </a:solidFill>
              </a:rPr>
              <a:pPr algn="r" eaLnBrk="1" hangingPunct="1"/>
              <a:t>11</a:t>
            </a:fld>
            <a:endParaRPr lang="ru-RU" altLang="ru-RU" sz="900" b="1">
              <a:solidFill>
                <a:srgbClr val="5B0917"/>
              </a:solidFill>
            </a:endParaRPr>
          </a:p>
        </p:txBody>
      </p:sp>
      <p:pic>
        <p:nvPicPr>
          <p:cNvPr id="17412" name="Picture 2" descr="Банк иде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025" y="981075"/>
            <a:ext cx="3197225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0" y="6632575"/>
            <a:ext cx="8172450" cy="252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fld id="{B6623C56-74D6-4FD2-A957-21FD3E25A9FC}" type="slidenum">
              <a:rPr lang="ru-RU" altLang="ru-RU" sz="1200" b="0" smtClean="0">
                <a:solidFill>
                  <a:srgbClr val="CC3300"/>
                </a:solidFill>
                <a:latin typeface="Tahoma" pitchFamily="34" charset="0"/>
              </a:rPr>
              <a:pPr algn="ctr" eaLnBrk="1" hangingPunct="1"/>
              <a:t>11</a:t>
            </a:fld>
            <a:endParaRPr lang="ru-RU" altLang="ru-RU" sz="1200" b="0" smtClean="0">
              <a:solidFill>
                <a:srgbClr val="CC3300"/>
              </a:solidFill>
              <a:latin typeface="Tahoma" pitchFamily="34" charset="0"/>
            </a:endParaRPr>
          </a:p>
        </p:txBody>
      </p:sp>
      <p:sp>
        <p:nvSpPr>
          <p:cNvPr id="17414" name="Заголовок 77"/>
          <p:cNvSpPr>
            <a:spLocks noGrp="1"/>
          </p:cNvSpPr>
          <p:nvPr>
            <p:ph type="title"/>
          </p:nvPr>
        </p:nvSpPr>
        <p:spPr>
          <a:xfrm>
            <a:off x="1692275" y="152400"/>
            <a:ext cx="6119813" cy="1081088"/>
          </a:xfrm>
        </p:spPr>
        <p:txBody>
          <a:bodyPr/>
          <a:lstStyle/>
          <a:p>
            <a:r>
              <a:rPr lang="ru-RU" altLang="ru-RU" smtClean="0"/>
              <a:t>Применение методологии «</a:t>
            </a:r>
            <a:r>
              <a:rPr lang="en-US" altLang="ru-RU" smtClean="0"/>
              <a:t>Stage-Gate</a:t>
            </a:r>
            <a:r>
              <a:rPr lang="ru-RU" altLang="ru-RU" smtClean="0"/>
              <a:t>»</a:t>
            </a:r>
          </a:p>
        </p:txBody>
      </p:sp>
      <p:sp>
        <p:nvSpPr>
          <p:cNvPr id="17415" name="Прямоугольник 1"/>
          <p:cNvSpPr>
            <a:spLocks noChangeArrowheads="1"/>
          </p:cNvSpPr>
          <p:nvPr/>
        </p:nvSpPr>
        <p:spPr bwMode="auto">
          <a:xfrm>
            <a:off x="1187450" y="4298950"/>
            <a:ext cx="2160588" cy="46038"/>
          </a:xfrm>
          <a:prstGeom prst="rect">
            <a:avLst/>
          </a:prstGeom>
          <a:solidFill>
            <a:schemeClr val="accent2">
              <a:alpha val="50195"/>
            </a:schemeClr>
          </a:solidFill>
          <a:ln w="44450" algn="ctr">
            <a:solidFill>
              <a:srgbClr val="0070C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endParaRPr lang="ru-RU" altLang="ru-RU"/>
          </a:p>
        </p:txBody>
      </p:sp>
      <p:sp>
        <p:nvSpPr>
          <p:cNvPr id="17416" name="Прямоугольник 8"/>
          <p:cNvSpPr>
            <a:spLocks noChangeArrowheads="1"/>
          </p:cNvSpPr>
          <p:nvPr/>
        </p:nvSpPr>
        <p:spPr bwMode="auto">
          <a:xfrm>
            <a:off x="4572000" y="4284663"/>
            <a:ext cx="1525588" cy="46037"/>
          </a:xfrm>
          <a:prstGeom prst="rect">
            <a:avLst/>
          </a:prstGeom>
          <a:solidFill>
            <a:schemeClr val="accent2">
              <a:alpha val="50195"/>
            </a:schemeClr>
          </a:solidFill>
          <a:ln w="44450" algn="ctr">
            <a:solidFill>
              <a:srgbClr val="0070C0"/>
            </a:solidFill>
            <a:round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endParaRPr lang="ru-RU" altLang="ru-RU"/>
          </a:p>
        </p:txBody>
      </p:sp>
      <p:sp>
        <p:nvSpPr>
          <p:cNvPr id="17417" name="Прямоугольник 9"/>
          <p:cNvSpPr>
            <a:spLocks noChangeArrowheads="1"/>
          </p:cNvSpPr>
          <p:nvPr/>
        </p:nvSpPr>
        <p:spPr bwMode="auto">
          <a:xfrm>
            <a:off x="1187450" y="4805363"/>
            <a:ext cx="720725" cy="44450"/>
          </a:xfrm>
          <a:prstGeom prst="rect">
            <a:avLst/>
          </a:prstGeom>
          <a:solidFill>
            <a:srgbClr val="F9E383">
              <a:alpha val="50195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endParaRPr lang="ru-RU" altLang="ru-RU"/>
          </a:p>
        </p:txBody>
      </p:sp>
      <p:sp>
        <p:nvSpPr>
          <p:cNvPr id="17418" name="Прямоугольник 10"/>
          <p:cNvSpPr>
            <a:spLocks noChangeArrowheads="1"/>
          </p:cNvSpPr>
          <p:nvPr/>
        </p:nvSpPr>
        <p:spPr bwMode="auto">
          <a:xfrm>
            <a:off x="1908175" y="5065713"/>
            <a:ext cx="719138" cy="46037"/>
          </a:xfrm>
          <a:prstGeom prst="rect">
            <a:avLst/>
          </a:prstGeom>
          <a:solidFill>
            <a:srgbClr val="F9E383">
              <a:alpha val="50195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endParaRPr lang="ru-RU" altLang="ru-RU"/>
          </a:p>
        </p:txBody>
      </p:sp>
      <p:sp>
        <p:nvSpPr>
          <p:cNvPr id="17419" name="Прямоугольник 11"/>
          <p:cNvSpPr>
            <a:spLocks noChangeArrowheads="1"/>
          </p:cNvSpPr>
          <p:nvPr/>
        </p:nvSpPr>
        <p:spPr bwMode="auto">
          <a:xfrm>
            <a:off x="2124075" y="5354638"/>
            <a:ext cx="503238" cy="44450"/>
          </a:xfrm>
          <a:prstGeom prst="rect">
            <a:avLst/>
          </a:prstGeom>
          <a:solidFill>
            <a:srgbClr val="F9E383">
              <a:alpha val="50195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endParaRPr lang="ru-RU" altLang="ru-RU"/>
          </a:p>
        </p:txBody>
      </p:sp>
      <p:sp>
        <p:nvSpPr>
          <p:cNvPr id="17420" name="Прямоугольник 12"/>
          <p:cNvSpPr>
            <a:spLocks noChangeArrowheads="1"/>
          </p:cNvSpPr>
          <p:nvPr/>
        </p:nvSpPr>
        <p:spPr bwMode="auto">
          <a:xfrm>
            <a:off x="2987675" y="5354638"/>
            <a:ext cx="360363" cy="44450"/>
          </a:xfrm>
          <a:prstGeom prst="rect">
            <a:avLst/>
          </a:prstGeom>
          <a:solidFill>
            <a:srgbClr val="F9E383">
              <a:alpha val="50195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endParaRPr lang="ru-RU" altLang="ru-RU"/>
          </a:p>
        </p:txBody>
      </p:sp>
      <p:sp>
        <p:nvSpPr>
          <p:cNvPr id="17421" name="Прямоугольник 13"/>
          <p:cNvSpPr>
            <a:spLocks noChangeArrowheads="1"/>
          </p:cNvSpPr>
          <p:nvPr/>
        </p:nvSpPr>
        <p:spPr bwMode="auto">
          <a:xfrm>
            <a:off x="1201738" y="5749925"/>
            <a:ext cx="719137" cy="44450"/>
          </a:xfrm>
          <a:prstGeom prst="rect">
            <a:avLst/>
          </a:prstGeom>
          <a:solidFill>
            <a:srgbClr val="F9E383">
              <a:alpha val="50195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endParaRPr lang="ru-RU" altLang="ru-RU"/>
          </a:p>
        </p:txBody>
      </p:sp>
      <p:sp>
        <p:nvSpPr>
          <p:cNvPr id="17422" name="Прямоугольник 14"/>
          <p:cNvSpPr>
            <a:spLocks noChangeArrowheads="1"/>
          </p:cNvSpPr>
          <p:nvPr/>
        </p:nvSpPr>
        <p:spPr bwMode="auto">
          <a:xfrm>
            <a:off x="2184400" y="5919788"/>
            <a:ext cx="587375" cy="46037"/>
          </a:xfrm>
          <a:prstGeom prst="rect">
            <a:avLst/>
          </a:prstGeom>
          <a:solidFill>
            <a:srgbClr val="F9E383">
              <a:alpha val="50195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endParaRPr lang="ru-RU" altLang="ru-RU"/>
          </a:p>
        </p:txBody>
      </p:sp>
      <p:sp>
        <p:nvSpPr>
          <p:cNvPr id="17423" name="Прямоугольник 15"/>
          <p:cNvSpPr>
            <a:spLocks noChangeArrowheads="1"/>
          </p:cNvSpPr>
          <p:nvPr/>
        </p:nvSpPr>
        <p:spPr bwMode="auto">
          <a:xfrm>
            <a:off x="3028950" y="6064250"/>
            <a:ext cx="319088" cy="44450"/>
          </a:xfrm>
          <a:prstGeom prst="rect">
            <a:avLst/>
          </a:prstGeom>
          <a:solidFill>
            <a:srgbClr val="F9E383">
              <a:alpha val="50195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endParaRPr lang="ru-RU" altLang="ru-RU"/>
          </a:p>
        </p:txBody>
      </p:sp>
      <p:cxnSp>
        <p:nvCxnSpPr>
          <p:cNvPr id="17424" name="Соединительная линия уступом 3"/>
          <p:cNvCxnSpPr>
            <a:cxnSpLocks noChangeShapeType="1"/>
            <a:stCxn id="17417" idx="3"/>
            <a:endCxn id="17418" idx="1"/>
          </p:cNvCxnSpPr>
          <p:nvPr/>
        </p:nvCxnSpPr>
        <p:spPr bwMode="auto">
          <a:xfrm>
            <a:off x="1908175" y="4827588"/>
            <a:ext cx="12700" cy="261937"/>
          </a:xfrm>
          <a:prstGeom prst="bentConnector5">
            <a:avLst>
              <a:gd name="adj1" fmla="val 1800000"/>
              <a:gd name="adj2" fmla="val 53648"/>
              <a:gd name="adj3" fmla="val -1625000"/>
            </a:avLst>
          </a:prstGeom>
          <a:noFill/>
          <a:ln w="3175" algn="ctr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5" name="Соединительная линия уступом 23"/>
          <p:cNvCxnSpPr>
            <a:cxnSpLocks noChangeShapeType="1"/>
            <a:stCxn id="17418" idx="3"/>
            <a:endCxn id="17419" idx="1"/>
          </p:cNvCxnSpPr>
          <p:nvPr/>
        </p:nvCxnSpPr>
        <p:spPr bwMode="auto">
          <a:xfrm flipH="1">
            <a:off x="2124075" y="5089525"/>
            <a:ext cx="503238" cy="287338"/>
          </a:xfrm>
          <a:prstGeom prst="bentConnector5">
            <a:avLst>
              <a:gd name="adj1" fmla="val -45352"/>
              <a:gd name="adj2" fmla="val 50000"/>
              <a:gd name="adj3" fmla="val 145352"/>
            </a:avLst>
          </a:prstGeom>
          <a:noFill/>
          <a:ln w="3175" algn="ctr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6" name="Соединительная линия уступом 26"/>
          <p:cNvCxnSpPr>
            <a:cxnSpLocks noChangeShapeType="1"/>
            <a:stCxn id="17419" idx="3"/>
            <a:endCxn id="17420" idx="1"/>
          </p:cNvCxnSpPr>
          <p:nvPr/>
        </p:nvCxnSpPr>
        <p:spPr bwMode="auto">
          <a:xfrm>
            <a:off x="2627313" y="5376863"/>
            <a:ext cx="360362" cy="0"/>
          </a:xfrm>
          <a:prstGeom prst="straightConnector1">
            <a:avLst/>
          </a:prstGeom>
          <a:noFill/>
          <a:ln w="3175" algn="ctr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7" name="Соединительная линия уступом 34"/>
          <p:cNvCxnSpPr>
            <a:cxnSpLocks noChangeShapeType="1"/>
            <a:stCxn id="17421" idx="3"/>
            <a:endCxn id="17422" idx="1"/>
          </p:cNvCxnSpPr>
          <p:nvPr/>
        </p:nvCxnSpPr>
        <p:spPr bwMode="auto">
          <a:xfrm>
            <a:off x="1920875" y="5772150"/>
            <a:ext cx="263525" cy="169863"/>
          </a:xfrm>
          <a:prstGeom prst="bentConnector3">
            <a:avLst>
              <a:gd name="adj1" fmla="val 50000"/>
            </a:avLst>
          </a:prstGeom>
          <a:noFill/>
          <a:ln w="3175" algn="ctr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8" name="Соединительная линия уступом 38"/>
          <p:cNvCxnSpPr>
            <a:cxnSpLocks noChangeShapeType="1"/>
            <a:stCxn id="17422" idx="3"/>
            <a:endCxn id="17423" idx="1"/>
          </p:cNvCxnSpPr>
          <p:nvPr/>
        </p:nvCxnSpPr>
        <p:spPr bwMode="auto">
          <a:xfrm>
            <a:off x="2771775" y="5942013"/>
            <a:ext cx="257175" cy="144462"/>
          </a:xfrm>
          <a:prstGeom prst="bentConnector3">
            <a:avLst>
              <a:gd name="adj1" fmla="val 50000"/>
            </a:avLst>
          </a:prstGeom>
          <a:noFill/>
          <a:ln w="3175" algn="ctr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29" name="TextBox 33"/>
          <p:cNvSpPr txBox="1">
            <a:spLocks noChangeArrowheads="1"/>
          </p:cNvSpPr>
          <p:nvPr/>
        </p:nvSpPr>
        <p:spPr bwMode="auto">
          <a:xfrm>
            <a:off x="314325" y="4657725"/>
            <a:ext cx="874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/>
              <a:t>Проект1</a:t>
            </a:r>
          </a:p>
        </p:txBody>
      </p:sp>
      <p:sp>
        <p:nvSpPr>
          <p:cNvPr id="17430" name="TextBox 42"/>
          <p:cNvSpPr txBox="1">
            <a:spLocks noChangeArrowheads="1"/>
          </p:cNvSpPr>
          <p:nvPr/>
        </p:nvSpPr>
        <p:spPr bwMode="auto">
          <a:xfrm>
            <a:off x="1100138" y="4030663"/>
            <a:ext cx="895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/>
              <a:t>Стадия1</a:t>
            </a:r>
          </a:p>
        </p:txBody>
      </p:sp>
      <p:sp>
        <p:nvSpPr>
          <p:cNvPr id="17431" name="TextBox 43"/>
          <p:cNvSpPr txBox="1">
            <a:spLocks noChangeArrowheads="1"/>
          </p:cNvSpPr>
          <p:nvPr/>
        </p:nvSpPr>
        <p:spPr bwMode="auto">
          <a:xfrm>
            <a:off x="282575" y="5595938"/>
            <a:ext cx="874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/>
              <a:t>Проект2</a:t>
            </a:r>
          </a:p>
        </p:txBody>
      </p:sp>
      <p:sp>
        <p:nvSpPr>
          <p:cNvPr id="17432" name="TextBox 44"/>
          <p:cNvSpPr txBox="1">
            <a:spLocks noChangeArrowheads="1"/>
          </p:cNvSpPr>
          <p:nvPr/>
        </p:nvSpPr>
        <p:spPr bwMode="auto">
          <a:xfrm>
            <a:off x="4456113" y="4005263"/>
            <a:ext cx="8969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/>
              <a:t>Стадия2</a:t>
            </a:r>
          </a:p>
        </p:txBody>
      </p:sp>
      <p:sp>
        <p:nvSpPr>
          <p:cNvPr id="17433" name="Прямоугольник 35"/>
          <p:cNvSpPr>
            <a:spLocks noChangeArrowheads="1"/>
          </p:cNvSpPr>
          <p:nvPr/>
        </p:nvSpPr>
        <p:spPr bwMode="auto">
          <a:xfrm>
            <a:off x="3492500" y="4097338"/>
            <a:ext cx="935038" cy="411162"/>
          </a:xfrm>
          <a:prstGeom prst="rect">
            <a:avLst/>
          </a:prstGeom>
          <a:solidFill>
            <a:schemeClr val="bg1">
              <a:alpha val="50195"/>
            </a:schemeClr>
          </a:solidFill>
          <a:ln w="3175" algn="ctr">
            <a:solidFill>
              <a:srgbClr val="0070C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ru-RU" altLang="ru-RU"/>
              <a:t>шлюз</a:t>
            </a:r>
          </a:p>
        </p:txBody>
      </p:sp>
      <p:sp>
        <p:nvSpPr>
          <p:cNvPr id="17434" name="Прямоугольник 48"/>
          <p:cNvSpPr>
            <a:spLocks noChangeArrowheads="1"/>
          </p:cNvSpPr>
          <p:nvPr/>
        </p:nvSpPr>
        <p:spPr bwMode="auto">
          <a:xfrm>
            <a:off x="3492500" y="4803775"/>
            <a:ext cx="935038" cy="557213"/>
          </a:xfrm>
          <a:prstGeom prst="rect">
            <a:avLst/>
          </a:prstGeom>
          <a:solidFill>
            <a:srgbClr val="F9E383">
              <a:alpha val="50195"/>
            </a:srgbClr>
          </a:solidFill>
          <a:ln w="3175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ru-RU" altLang="ru-RU" sz="1400"/>
              <a:t>Оценка </a:t>
            </a:r>
            <a:r>
              <a:rPr lang="ru-RU" altLang="ru-RU" sz="1400" b="1">
                <a:solidFill>
                  <a:srgbClr val="00B050"/>
                </a:solidFill>
              </a:rPr>
              <a:t>хорошо</a:t>
            </a:r>
          </a:p>
        </p:txBody>
      </p:sp>
      <p:sp>
        <p:nvSpPr>
          <p:cNvPr id="17435" name="Прямоугольник 49"/>
          <p:cNvSpPr>
            <a:spLocks noChangeArrowheads="1"/>
          </p:cNvSpPr>
          <p:nvPr/>
        </p:nvSpPr>
        <p:spPr bwMode="auto">
          <a:xfrm>
            <a:off x="3492500" y="5664200"/>
            <a:ext cx="935038" cy="557213"/>
          </a:xfrm>
          <a:prstGeom prst="rect">
            <a:avLst/>
          </a:prstGeom>
          <a:solidFill>
            <a:srgbClr val="F9E383">
              <a:alpha val="50195"/>
            </a:srgbClr>
          </a:solidFill>
          <a:ln w="3175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ru-RU" altLang="ru-RU" sz="1400"/>
              <a:t>Оценка </a:t>
            </a:r>
            <a:r>
              <a:rPr lang="ru-RU" altLang="ru-RU" sz="1400" b="1">
                <a:solidFill>
                  <a:srgbClr val="FF0000"/>
                </a:solidFill>
              </a:rPr>
              <a:t>плохо</a:t>
            </a:r>
          </a:p>
        </p:txBody>
      </p:sp>
      <p:pic>
        <p:nvPicPr>
          <p:cNvPr id="17436" name="Рисунок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567363"/>
            <a:ext cx="749300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37" name="Прямоугольник 55"/>
          <p:cNvSpPr>
            <a:spLocks noChangeArrowheads="1"/>
          </p:cNvSpPr>
          <p:nvPr/>
        </p:nvSpPr>
        <p:spPr bwMode="auto">
          <a:xfrm>
            <a:off x="5364163" y="4856163"/>
            <a:ext cx="720725" cy="46037"/>
          </a:xfrm>
          <a:prstGeom prst="rect">
            <a:avLst/>
          </a:prstGeom>
          <a:solidFill>
            <a:srgbClr val="F9E383">
              <a:alpha val="50195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endParaRPr lang="ru-RU" altLang="ru-RU"/>
          </a:p>
        </p:txBody>
      </p:sp>
      <p:sp>
        <p:nvSpPr>
          <p:cNvPr id="17438" name="Прямоугольник 56"/>
          <p:cNvSpPr>
            <a:spLocks noChangeArrowheads="1"/>
          </p:cNvSpPr>
          <p:nvPr/>
        </p:nvSpPr>
        <p:spPr bwMode="auto">
          <a:xfrm>
            <a:off x="6084888" y="5118100"/>
            <a:ext cx="719137" cy="46038"/>
          </a:xfrm>
          <a:prstGeom prst="rect">
            <a:avLst/>
          </a:prstGeom>
          <a:solidFill>
            <a:srgbClr val="F9E383">
              <a:alpha val="50195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endParaRPr lang="ru-RU" altLang="ru-RU"/>
          </a:p>
        </p:txBody>
      </p:sp>
      <p:cxnSp>
        <p:nvCxnSpPr>
          <p:cNvPr id="17439" name="Соединительная линия уступом 57"/>
          <p:cNvCxnSpPr>
            <a:cxnSpLocks noChangeShapeType="1"/>
            <a:stCxn id="17437" idx="3"/>
            <a:endCxn id="17438" idx="1"/>
          </p:cNvCxnSpPr>
          <p:nvPr/>
        </p:nvCxnSpPr>
        <p:spPr bwMode="auto">
          <a:xfrm>
            <a:off x="6084888" y="4879975"/>
            <a:ext cx="12700" cy="260350"/>
          </a:xfrm>
          <a:prstGeom prst="bentConnector5">
            <a:avLst>
              <a:gd name="adj1" fmla="val 1800000"/>
              <a:gd name="adj2" fmla="val 53648"/>
              <a:gd name="adj3" fmla="val -1625000"/>
            </a:avLst>
          </a:prstGeom>
          <a:noFill/>
          <a:ln w="3175" algn="ctr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40" name="TextBox 58"/>
          <p:cNvSpPr txBox="1">
            <a:spLocks noChangeArrowheads="1"/>
          </p:cNvSpPr>
          <p:nvPr/>
        </p:nvSpPr>
        <p:spPr bwMode="auto">
          <a:xfrm>
            <a:off x="4491038" y="4710113"/>
            <a:ext cx="873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/>
              <a:t>Проект1</a:t>
            </a:r>
          </a:p>
        </p:txBody>
      </p:sp>
      <p:sp>
        <p:nvSpPr>
          <p:cNvPr id="17441" name="TextBox 59"/>
          <p:cNvSpPr txBox="1">
            <a:spLocks noChangeArrowheads="1"/>
          </p:cNvSpPr>
          <p:nvPr/>
        </p:nvSpPr>
        <p:spPr bwMode="auto">
          <a:xfrm>
            <a:off x="3376613" y="4486275"/>
            <a:ext cx="1171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 b="1"/>
              <a:t>экспертиза</a:t>
            </a:r>
          </a:p>
        </p:txBody>
      </p:sp>
      <p:sp>
        <p:nvSpPr>
          <p:cNvPr id="17442" name="TextBox 60"/>
          <p:cNvSpPr txBox="1">
            <a:spLocks noChangeArrowheads="1"/>
          </p:cNvSpPr>
          <p:nvPr/>
        </p:nvSpPr>
        <p:spPr bwMode="auto">
          <a:xfrm>
            <a:off x="3395663" y="5386388"/>
            <a:ext cx="1171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 b="1"/>
              <a:t>экспертиза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Анализ проекта</a:t>
            </a:r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0E2A97C-958B-4885-945F-A0710CC4EB97}" type="slidenum">
              <a:rPr lang="ru-RU" altLang="ru-RU" sz="1000" smtClean="0">
                <a:solidFill>
                  <a:srgbClr val="D20000"/>
                </a:solidFill>
              </a:rPr>
              <a:pPr eaLnBrk="1" hangingPunct="1"/>
              <a:t>12</a:t>
            </a:fld>
            <a:endParaRPr lang="ru-RU" altLang="ru-RU" sz="1000" smtClean="0">
              <a:solidFill>
                <a:srgbClr val="D20000"/>
              </a:solidFill>
            </a:endParaRPr>
          </a:p>
        </p:txBody>
      </p:sp>
      <p:pic>
        <p:nvPicPr>
          <p:cNvPr id="18436" name="Picture 6"/>
          <p:cNvPicPr>
            <a:picLocks noChangeAspect="1" noChangeArrowheads="1"/>
          </p:cNvPicPr>
          <p:nvPr/>
        </p:nvPicPr>
        <p:blipFill rotWithShape="1">
          <a:blip r:embed="rId4"/>
          <a:srcRect b="39228"/>
          <a:stretch/>
        </p:blipFill>
        <p:spPr bwMode="auto">
          <a:xfrm>
            <a:off x="468313" y="1196975"/>
            <a:ext cx="7947025" cy="2100263"/>
          </a:xfrm>
          <a:prstGeom prst="rect">
            <a:avLst/>
          </a:prstGeom>
          <a:noFill/>
          <a:ln>
            <a:noFill/>
          </a:ln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  <a:extLst/>
        </p:spPr>
      </p:pic>
      <p:sp>
        <p:nvSpPr>
          <p:cNvPr id="8" name="Прямоугольник 7"/>
          <p:cNvSpPr/>
          <p:nvPr/>
        </p:nvSpPr>
        <p:spPr bwMode="auto">
          <a:xfrm>
            <a:off x="2411413" y="5176838"/>
            <a:ext cx="4868862" cy="1420812"/>
          </a:xfrm>
          <a:prstGeom prst="rect">
            <a:avLst/>
          </a:prstGeom>
          <a:solidFill>
            <a:srgbClr val="FEFBBE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182562" lvl="1">
              <a:buClr>
                <a:srgbClr val="C00000"/>
              </a:buClr>
              <a:buSzPct val="70000"/>
              <a:tabLst>
                <a:tab pos="87313" algn="l"/>
              </a:tabLst>
              <a:defRPr/>
            </a:pPr>
            <a:r>
              <a:rPr lang="ru-RU" altLang="ru-RU" sz="1400" dirty="0">
                <a:solidFill>
                  <a:srgbClr val="663300"/>
                </a:solidFill>
                <a:latin typeface="Arial" panose="020B0604020202020204" pitchFamily="34" charset="0"/>
              </a:rPr>
              <a:t>Виды анализа:</a:t>
            </a:r>
          </a:p>
          <a:p>
            <a:pPr marL="468312" lvl="1" indent="-285750">
              <a:buClr>
                <a:srgbClr val="C00000"/>
              </a:buClr>
              <a:buSzPct val="90000"/>
              <a:buFont typeface="Wingdings" panose="05000000000000000000" pitchFamily="2" charset="2"/>
              <a:buChar char="§"/>
              <a:tabLst>
                <a:tab pos="87313" algn="l"/>
              </a:tabLst>
              <a:defRPr/>
            </a:pPr>
            <a:r>
              <a:rPr lang="ru-RU" altLang="ru-RU" sz="1400" dirty="0">
                <a:solidFill>
                  <a:srgbClr val="663300"/>
                </a:solidFill>
                <a:latin typeface="Arial" panose="020B0604020202020204" pitchFamily="34" charset="0"/>
              </a:rPr>
              <a:t>План-факт анализ отклонений в сводной таблице</a:t>
            </a:r>
          </a:p>
          <a:p>
            <a:pPr marL="468312" lvl="1" indent="-285750">
              <a:buClr>
                <a:srgbClr val="C00000"/>
              </a:buClr>
              <a:buSzPct val="90000"/>
              <a:buFont typeface="Wingdings" panose="05000000000000000000" pitchFamily="2" charset="2"/>
              <a:buChar char="§"/>
              <a:tabLst>
                <a:tab pos="87313" algn="l"/>
              </a:tabLst>
              <a:defRPr/>
            </a:pPr>
            <a:r>
              <a:rPr lang="ru-RU" altLang="ru-RU" sz="1400" dirty="0">
                <a:solidFill>
                  <a:srgbClr val="663300"/>
                </a:solidFill>
                <a:latin typeface="Arial" panose="020B0604020202020204" pitchFamily="34" charset="0"/>
              </a:rPr>
              <a:t>Анализ «что-если» с помощью диаграммы Ганта </a:t>
            </a:r>
          </a:p>
          <a:p>
            <a:pPr marL="468312" lvl="1" indent="-285750">
              <a:buClr>
                <a:srgbClr val="C00000"/>
              </a:buClr>
              <a:buSzPct val="90000"/>
              <a:buFont typeface="Wingdings" panose="05000000000000000000" pitchFamily="2" charset="2"/>
              <a:buChar char="§"/>
              <a:tabLst>
                <a:tab pos="87313" algn="l"/>
              </a:tabLst>
              <a:defRPr/>
            </a:pPr>
            <a:r>
              <a:rPr lang="ru-RU" altLang="ru-RU" sz="1400" dirty="0">
                <a:solidFill>
                  <a:srgbClr val="663300"/>
                </a:solidFill>
                <a:latin typeface="Arial" panose="020B0604020202020204" pitchFamily="34" charset="0"/>
              </a:rPr>
              <a:t>Анализ динамики изменений показателей с помощью графиков и диаграмм и аналитических панелей</a:t>
            </a:r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 rotWithShape="1">
          <a:blip r:embed="rId5"/>
          <a:srcRect b="37654"/>
          <a:stretch/>
        </p:blipFill>
        <p:spPr bwMode="auto">
          <a:xfrm>
            <a:off x="144463" y="3573463"/>
            <a:ext cx="8820150" cy="1290637"/>
          </a:xfrm>
          <a:prstGeom prst="rect">
            <a:avLst/>
          </a:prstGeom>
          <a:noFill/>
          <a:ln>
            <a:noFill/>
          </a:ln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  <a:extLst/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 rotWithShape="1">
          <a:blip r:embed="rId6"/>
          <a:srcRect r="7568" b="4225"/>
          <a:stretch/>
        </p:blipFill>
        <p:spPr bwMode="auto">
          <a:xfrm>
            <a:off x="1350963" y="2497138"/>
            <a:ext cx="6408737" cy="3883025"/>
          </a:xfrm>
          <a:prstGeom prst="rect">
            <a:avLst/>
          </a:prstGeom>
          <a:noFill/>
          <a:ln>
            <a:noFill/>
          </a:ln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  <a:extLst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313" y="1196975"/>
            <a:ext cx="8089900" cy="4392613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692275" y="152400"/>
            <a:ext cx="6192838" cy="1081088"/>
          </a:xfrm>
        </p:spPr>
        <p:txBody>
          <a:bodyPr/>
          <a:lstStyle/>
          <a:p>
            <a:r>
              <a:rPr lang="ru-RU" altLang="ru-RU" smtClean="0"/>
              <a:t>Управление инвестиционными программами</a:t>
            </a:r>
            <a:endParaRPr lang="en-US" altLang="ru-RU" smtClean="0"/>
          </a:p>
        </p:txBody>
      </p:sp>
      <p:grpSp>
        <p:nvGrpSpPr>
          <p:cNvPr id="19459" name="Группа 5"/>
          <p:cNvGrpSpPr>
            <a:grpSpLocks/>
          </p:cNvGrpSpPr>
          <p:nvPr/>
        </p:nvGrpSpPr>
        <p:grpSpPr bwMode="auto">
          <a:xfrm>
            <a:off x="179388" y="1412875"/>
            <a:ext cx="8670925" cy="4298950"/>
            <a:chOff x="459605" y="2708920"/>
            <a:chExt cx="8238454" cy="3525795"/>
          </a:xfrm>
        </p:grpSpPr>
        <p:grpSp>
          <p:nvGrpSpPr>
            <p:cNvPr id="19462" name="Группа 2"/>
            <p:cNvGrpSpPr>
              <a:grpSpLocks/>
            </p:cNvGrpSpPr>
            <p:nvPr/>
          </p:nvGrpSpPr>
          <p:grpSpPr bwMode="auto">
            <a:xfrm>
              <a:off x="5987296" y="2708920"/>
              <a:ext cx="2710763" cy="3525795"/>
              <a:chOff x="5987296" y="1391594"/>
              <a:chExt cx="2710763" cy="3143617"/>
            </a:xfrm>
          </p:grpSpPr>
          <p:sp>
            <p:nvSpPr>
              <p:cNvPr id="11" name="AutoShape 9"/>
              <p:cNvSpPr>
                <a:spLocks noChangeArrowheads="1"/>
              </p:cNvSpPr>
              <p:nvPr/>
            </p:nvSpPr>
            <p:spPr bwMode="gray">
              <a:xfrm>
                <a:off x="5987604" y="1391594"/>
                <a:ext cx="2710455" cy="510780"/>
              </a:xfrm>
              <a:prstGeom prst="chevron">
                <a:avLst>
                  <a:gd name="adj" fmla="val 14683"/>
                </a:avLst>
              </a:prstGeom>
              <a:solidFill>
                <a:srgbClr val="F9E383"/>
              </a:solidFill>
              <a:ln>
                <a:noFill/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lnSpc>
                    <a:spcPct val="95000"/>
                  </a:lnSpc>
                  <a:spcAft>
                    <a:spcPts val="600"/>
                  </a:spcAft>
                  <a:buClr>
                    <a:srgbClr val="969696"/>
                  </a:buClr>
                  <a:defRPr/>
                </a:pPr>
                <a:r>
                  <a:rPr lang="ru-RU" sz="1400" b="1" dirty="0">
                    <a:solidFill>
                      <a:srgbClr val="C00000"/>
                    </a:solidFill>
                  </a:rPr>
                  <a:t>Планирование и контроль исполнения проекта</a:t>
                </a:r>
              </a:p>
            </p:txBody>
          </p:sp>
          <p:sp>
            <p:nvSpPr>
              <p:cNvPr id="19472" name="Прямоугольник 40"/>
              <p:cNvSpPr>
                <a:spLocks noChangeArrowheads="1"/>
              </p:cNvSpPr>
              <p:nvPr/>
            </p:nvSpPr>
            <p:spPr bwMode="auto">
              <a:xfrm>
                <a:off x="6000501" y="3522593"/>
                <a:ext cx="2575723" cy="10126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buClr>
                    <a:srgbClr val="C00000"/>
                  </a:buClr>
                  <a:buSzPct val="120000"/>
                  <a:buFont typeface="Wingdings" pitchFamily="2" charset="2"/>
                  <a:buChar char="§"/>
                </a:pPr>
                <a:r>
                  <a:rPr lang="ru-RU" altLang="ru-RU" sz="1200"/>
                  <a:t>Актуализация </a:t>
                </a:r>
                <a:r>
                  <a:rPr lang="en-US" altLang="ru-RU" sz="1200"/>
                  <a:t>WBS</a:t>
                </a:r>
                <a:r>
                  <a:rPr lang="ru-RU" altLang="ru-RU" sz="1200"/>
                  <a:t> и бюджетов</a:t>
                </a:r>
                <a:endParaRPr lang="en-US" altLang="ru-RU" sz="1200"/>
              </a:p>
              <a:p>
                <a:pPr eaLnBrk="1" hangingPunct="1">
                  <a:buClr>
                    <a:srgbClr val="C00000"/>
                  </a:buClr>
                  <a:buSzPct val="120000"/>
                  <a:buFont typeface="Wingdings" pitchFamily="2" charset="2"/>
                  <a:buChar char="§"/>
                </a:pPr>
                <a:r>
                  <a:rPr lang="ru-RU" altLang="ru-RU" sz="1200"/>
                  <a:t>Актуализация КПЭ</a:t>
                </a:r>
              </a:p>
              <a:p>
                <a:pPr eaLnBrk="1" hangingPunct="1">
                  <a:buClr>
                    <a:srgbClr val="C00000"/>
                  </a:buClr>
                  <a:buSzPct val="120000"/>
                  <a:buFont typeface="Wingdings" pitchFamily="2" charset="2"/>
                  <a:buChar char="§"/>
                </a:pPr>
                <a:r>
                  <a:rPr lang="ru-RU" altLang="ru-RU" sz="1200"/>
                  <a:t>Обеспечение в ЦУЗ и ЦК</a:t>
                </a:r>
              </a:p>
              <a:p>
                <a:pPr eaLnBrk="1" hangingPunct="1">
                  <a:buClr>
                    <a:srgbClr val="C00000"/>
                  </a:buClr>
                  <a:buSzPct val="120000"/>
                  <a:buFont typeface="Wingdings" pitchFamily="2" charset="2"/>
                  <a:buChar char="§"/>
                </a:pPr>
                <a:r>
                  <a:rPr lang="ru-RU" altLang="ru-RU" sz="1200"/>
                  <a:t>Пересмотр инвестиционной программы по концепции </a:t>
                </a:r>
                <a:endParaRPr lang="en-US" altLang="ru-RU" sz="1200"/>
              </a:p>
              <a:p>
                <a:pPr eaLnBrk="1" hangingPunct="1">
                  <a:buClr>
                    <a:srgbClr val="C00000"/>
                  </a:buClr>
                  <a:buSzPct val="120000"/>
                </a:pPr>
                <a:r>
                  <a:rPr lang="en-US" altLang="ru-RU" sz="1200"/>
                  <a:t>Stage-Gate</a:t>
                </a:r>
                <a:endParaRPr lang="ru-RU" altLang="ru-RU" sz="1200"/>
              </a:p>
              <a:p>
                <a:pPr eaLnBrk="1" hangingPunct="1">
                  <a:buClr>
                    <a:srgbClr val="C00000"/>
                  </a:buClr>
                  <a:buSzPct val="120000"/>
                  <a:buFont typeface="Wingdings" pitchFamily="2" charset="2"/>
                  <a:buChar char="§"/>
                </a:pPr>
                <a:r>
                  <a:rPr lang="ru-RU" altLang="ru-RU" sz="1200"/>
                  <a:t>Интеграция с </a:t>
                </a:r>
                <a:r>
                  <a:rPr lang="en-US" altLang="ru-RU" sz="1200"/>
                  <a:t>MS Project </a:t>
                </a:r>
                <a:r>
                  <a:rPr lang="ru-RU" altLang="ru-RU" sz="1200"/>
                  <a:t>и 1</a:t>
                </a:r>
                <a:r>
                  <a:rPr lang="en-US" altLang="ru-RU" sz="1200"/>
                  <a:t>C: </a:t>
                </a:r>
                <a:r>
                  <a:rPr lang="ru-RU" altLang="ru-RU" sz="1200"/>
                  <a:t>ДО</a:t>
                </a:r>
              </a:p>
            </p:txBody>
          </p:sp>
          <p:pic>
            <p:nvPicPr>
              <p:cNvPr id="19473" name="Picture 1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87296" y="1970799"/>
                <a:ext cx="2608064" cy="15577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9463" name="Группа 4"/>
            <p:cNvGrpSpPr>
              <a:grpSpLocks/>
            </p:cNvGrpSpPr>
            <p:nvPr/>
          </p:nvGrpSpPr>
          <p:grpSpPr bwMode="auto">
            <a:xfrm>
              <a:off x="3200225" y="2708920"/>
              <a:ext cx="2730063" cy="3189051"/>
              <a:chOff x="3200225" y="1391594"/>
              <a:chExt cx="2730063" cy="3189051"/>
            </a:xfrm>
          </p:grpSpPr>
          <p:sp>
            <p:nvSpPr>
              <p:cNvPr id="9" name="AutoShape 6"/>
              <p:cNvSpPr>
                <a:spLocks noChangeArrowheads="1"/>
              </p:cNvSpPr>
              <p:nvPr/>
            </p:nvSpPr>
            <p:spPr bwMode="gray">
              <a:xfrm>
                <a:off x="3200225" y="1391594"/>
                <a:ext cx="2730063" cy="572877"/>
              </a:xfrm>
              <a:prstGeom prst="chevron">
                <a:avLst>
                  <a:gd name="adj" fmla="val 14683"/>
                </a:avLst>
              </a:prstGeom>
              <a:solidFill>
                <a:schemeClr val="accent1"/>
              </a:solidFill>
              <a:ln>
                <a:noFill/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08000" tIns="72000" rIns="108000" bIns="72000" anchor="ctr"/>
              <a:lstStyle/>
              <a:p>
                <a:pPr algn="ctr" defTabSz="801688">
                  <a:defRPr/>
                </a:pPr>
                <a:r>
                  <a:rPr lang="ru-RU" sz="1400" b="1" dirty="0">
                    <a:solidFill>
                      <a:srgbClr val="C00000"/>
                    </a:solidFill>
                  </a:rPr>
                  <a:t>Формирование инвестиционной программы</a:t>
                </a:r>
              </a:p>
            </p:txBody>
          </p:sp>
          <p:sp>
            <p:nvSpPr>
              <p:cNvPr id="19469" name="Прямоугольник 39"/>
              <p:cNvSpPr>
                <a:spLocks noChangeArrowheads="1"/>
              </p:cNvSpPr>
              <p:nvPr/>
            </p:nvSpPr>
            <p:spPr bwMode="auto">
              <a:xfrm>
                <a:off x="3247384" y="3641645"/>
                <a:ext cx="2575723" cy="939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171450" indent="-17145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lnSpc>
                    <a:spcPct val="95000"/>
                  </a:lnSpc>
                  <a:buClr>
                    <a:srgbClr val="C00000"/>
                  </a:buClr>
                  <a:buSzPct val="120000"/>
                  <a:buFont typeface="Wingdings" pitchFamily="2" charset="2"/>
                  <a:buChar char="§"/>
                </a:pPr>
                <a:r>
                  <a:rPr lang="ru-RU" altLang="ru-RU" sz="1200"/>
                  <a:t>Многокритериальная балльная оценка альтернативных проектов</a:t>
                </a:r>
              </a:p>
              <a:p>
                <a:pPr eaLnBrk="1" hangingPunct="1">
                  <a:lnSpc>
                    <a:spcPct val="95000"/>
                  </a:lnSpc>
                  <a:buClr>
                    <a:srgbClr val="C00000"/>
                  </a:buClr>
                  <a:buSzPct val="120000"/>
                  <a:buFont typeface="Wingdings" pitchFamily="2" charset="2"/>
                  <a:buChar char="§"/>
                </a:pPr>
                <a:r>
                  <a:rPr lang="ru-RU" altLang="ru-RU" sz="1200"/>
                  <a:t>Формирование оптимального портфеля инвестиционных проектов</a:t>
                </a:r>
              </a:p>
            </p:txBody>
          </p:sp>
          <p:pic>
            <p:nvPicPr>
              <p:cNvPr id="19470" name="Picture 1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7383" y="2041214"/>
                <a:ext cx="2575723" cy="15126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9464" name="Группа 3"/>
            <p:cNvGrpSpPr>
              <a:grpSpLocks/>
            </p:cNvGrpSpPr>
            <p:nvPr/>
          </p:nvGrpSpPr>
          <p:grpSpPr bwMode="auto">
            <a:xfrm>
              <a:off x="459605" y="2708920"/>
              <a:ext cx="2710454" cy="3039268"/>
              <a:chOff x="459605" y="1391594"/>
              <a:chExt cx="2710454" cy="3039268"/>
            </a:xfrm>
          </p:grpSpPr>
          <p:sp>
            <p:nvSpPr>
              <p:cNvPr id="7" name="AutoShape 7"/>
              <p:cNvSpPr>
                <a:spLocks noChangeArrowheads="1"/>
              </p:cNvSpPr>
              <p:nvPr/>
            </p:nvSpPr>
            <p:spPr bwMode="gray">
              <a:xfrm>
                <a:off x="459605" y="1391594"/>
                <a:ext cx="2710454" cy="572877"/>
              </a:xfrm>
              <a:prstGeom prst="homePlate">
                <a:avLst>
                  <a:gd name="adj" fmla="val 15039"/>
                </a:avLst>
              </a:prstGeom>
              <a:solidFill>
                <a:srgbClr val="F9E383"/>
              </a:solidFill>
              <a:ln>
                <a:noFill/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lnSpc>
                    <a:spcPct val="95000"/>
                  </a:lnSpc>
                  <a:spcAft>
                    <a:spcPts val="600"/>
                  </a:spcAft>
                  <a:buClr>
                    <a:srgbClr val="969696"/>
                  </a:buClr>
                  <a:defRPr/>
                </a:pPr>
                <a:r>
                  <a:rPr lang="ru-RU" sz="1400" b="1" dirty="0">
                    <a:solidFill>
                      <a:srgbClr val="C00000"/>
                    </a:solidFill>
                  </a:rPr>
                  <a:t>Предварительная  инвестиционная оценка</a:t>
                </a:r>
              </a:p>
            </p:txBody>
          </p:sp>
          <p:sp>
            <p:nvSpPr>
              <p:cNvPr id="19466" name="Прямоугольник 7"/>
              <p:cNvSpPr>
                <a:spLocks noChangeArrowheads="1"/>
              </p:cNvSpPr>
              <p:nvPr/>
            </p:nvSpPr>
            <p:spPr bwMode="auto">
              <a:xfrm>
                <a:off x="463938" y="3635741"/>
                <a:ext cx="2605265" cy="795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171450" indent="-17145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lnSpc>
                    <a:spcPct val="95000"/>
                  </a:lnSpc>
                  <a:buClr>
                    <a:srgbClr val="C00000"/>
                  </a:buClr>
                  <a:buSzPct val="120000"/>
                  <a:buFont typeface="Wingdings" pitchFamily="2" charset="2"/>
                  <a:buChar char="§"/>
                </a:pPr>
                <a:r>
                  <a:rPr lang="ru-RU" altLang="ru-RU" sz="1200"/>
                  <a:t>Учет инвестиционных заявок</a:t>
                </a:r>
              </a:p>
              <a:p>
                <a:pPr eaLnBrk="1" hangingPunct="1">
                  <a:lnSpc>
                    <a:spcPct val="95000"/>
                  </a:lnSpc>
                  <a:buClr>
                    <a:srgbClr val="C00000"/>
                  </a:buClr>
                  <a:buSzPct val="120000"/>
                  <a:buFont typeface="Wingdings" pitchFamily="2" charset="2"/>
                  <a:buChar char="§"/>
                </a:pPr>
                <a:r>
                  <a:rPr lang="ru-RU" altLang="ru-RU" sz="1200"/>
                  <a:t>Расчет финансовых моделей</a:t>
                </a:r>
              </a:p>
              <a:p>
                <a:pPr eaLnBrk="1" hangingPunct="1">
                  <a:lnSpc>
                    <a:spcPct val="95000"/>
                  </a:lnSpc>
                  <a:buClr>
                    <a:srgbClr val="C00000"/>
                  </a:buClr>
                  <a:buSzPct val="120000"/>
                  <a:buFont typeface="Wingdings" pitchFamily="2" charset="2"/>
                  <a:buChar char="§"/>
                </a:pPr>
                <a:r>
                  <a:rPr lang="ru-RU" altLang="ru-RU" sz="1200"/>
                  <a:t>Формирование бюджетов</a:t>
                </a:r>
              </a:p>
              <a:p>
                <a:pPr eaLnBrk="1" hangingPunct="1">
                  <a:lnSpc>
                    <a:spcPct val="95000"/>
                  </a:lnSpc>
                  <a:buClr>
                    <a:srgbClr val="C00000"/>
                  </a:buClr>
                  <a:buSzPct val="120000"/>
                  <a:buFont typeface="Wingdings" pitchFamily="2" charset="2"/>
                  <a:buChar char="§"/>
                </a:pPr>
                <a:r>
                  <a:rPr lang="ru-RU" altLang="ru-RU" sz="1200"/>
                  <a:t>Управление полномочиями</a:t>
                </a:r>
              </a:p>
              <a:p>
                <a:pPr eaLnBrk="1" hangingPunct="1">
                  <a:lnSpc>
                    <a:spcPct val="95000"/>
                  </a:lnSpc>
                  <a:buClr>
                    <a:srgbClr val="C00000"/>
                  </a:buClr>
                  <a:buSzPct val="120000"/>
                  <a:buFont typeface="Wingdings" pitchFamily="2" charset="2"/>
                  <a:buChar char="§"/>
                </a:pPr>
                <a:r>
                  <a:rPr lang="ru-RU" altLang="ru-RU" sz="1200"/>
                  <a:t>Расчет КПЭ</a:t>
                </a:r>
              </a:p>
            </p:txBody>
          </p:sp>
          <p:pic>
            <p:nvPicPr>
              <p:cNvPr id="19467" name="Рисунок 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3937" y="2041214"/>
                <a:ext cx="2605265" cy="1568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9460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388350" y="6597650"/>
            <a:ext cx="766763" cy="26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86F4235-71D6-4337-9FE2-2CB62D3E7352}" type="slidenum">
              <a:rPr lang="ru-RU" altLang="ru-RU" sz="1000" smtClean="0"/>
              <a:pPr eaLnBrk="1" hangingPunct="1"/>
              <a:t>13</a:t>
            </a:fld>
            <a:endParaRPr lang="ru-RU" altLang="ru-RU" sz="1000" smtClean="0"/>
          </a:p>
        </p:txBody>
      </p:sp>
      <p:sp>
        <p:nvSpPr>
          <p:cNvPr id="19461" name="Прямоугольник 1"/>
          <p:cNvSpPr>
            <a:spLocks noChangeArrowheads="1"/>
          </p:cNvSpPr>
          <p:nvPr/>
        </p:nvSpPr>
        <p:spPr bwMode="auto">
          <a:xfrm>
            <a:off x="1042988" y="5805488"/>
            <a:ext cx="71294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/>
              <a:t>При продуманном инвестиционном регламенте Вы можете получить значительную экономию вашего </a:t>
            </a:r>
            <a:r>
              <a:rPr lang="en-US" altLang="ru-RU" sz="1600" b="1"/>
              <a:t>CAPE</a:t>
            </a:r>
            <a:r>
              <a:rPr lang="ru-RU" altLang="ru-RU" sz="1600" b="1"/>
              <a:t>Ха.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4643438" y="1385888"/>
            <a:ext cx="40687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2400" dirty="0" smtClean="0">
                <a:solidFill>
                  <a:srgbClr val="FFFFFF"/>
                </a:solidFill>
              </a:rPr>
              <a:t>УПРАВЛЕНИЕ ИНВЕСТИЦИОННЫМИ ПРОЕКТАМИ</a:t>
            </a:r>
            <a:r>
              <a:rPr lang="en-US" altLang="ru-RU" sz="2400" dirty="0" smtClean="0">
                <a:solidFill>
                  <a:srgbClr val="FFFFFF"/>
                </a:solidFill>
              </a:rPr>
              <a:t>. </a:t>
            </a:r>
            <a:r>
              <a:rPr lang="ru-RU" altLang="ru-RU" sz="2400" dirty="0" smtClean="0">
                <a:solidFill>
                  <a:srgbClr val="FFFFFF"/>
                </a:solidFill>
              </a:rPr>
              <a:t>ОБЗОР</a:t>
            </a:r>
            <a:endParaRPr lang="ru-RU" altLang="ru-RU" sz="36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0047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692275" y="152400"/>
            <a:ext cx="6624638" cy="1081088"/>
          </a:xfrm>
        </p:spPr>
        <p:txBody>
          <a:bodyPr/>
          <a:lstStyle/>
          <a:p>
            <a:r>
              <a:rPr lang="ru-RU" altLang="ru-RU" smtClean="0"/>
              <a:t>Жизненный цикл инвестиционного проекта</a:t>
            </a:r>
          </a:p>
        </p:txBody>
      </p:sp>
      <p:sp>
        <p:nvSpPr>
          <p:cNvPr id="8195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54E937F-423D-4D2F-B49F-4C005C2D945B}" type="slidenum">
              <a:rPr lang="ru-RU" altLang="ru-RU" sz="1000" smtClean="0">
                <a:solidFill>
                  <a:srgbClr val="D20000"/>
                </a:solidFill>
              </a:rPr>
              <a:pPr eaLnBrk="1" hangingPunct="1"/>
              <a:t>2</a:t>
            </a:fld>
            <a:endParaRPr lang="ru-RU" altLang="ru-RU" sz="1000" smtClean="0">
              <a:solidFill>
                <a:srgbClr val="D2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890588" y="3495675"/>
            <a:ext cx="1511300" cy="630238"/>
          </a:xfrm>
          <a:prstGeom prst="round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sz="1200" b="1" dirty="0">
                <a:solidFill>
                  <a:srgbClr val="663300"/>
                </a:solidFill>
              </a:rPr>
              <a:t>Инвестиционная заявка</a:t>
            </a: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2916238" y="3495675"/>
            <a:ext cx="1511300" cy="630238"/>
          </a:xfrm>
          <a:prstGeom prst="round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sz="1200" b="1" dirty="0">
                <a:solidFill>
                  <a:srgbClr val="663300"/>
                </a:solidFill>
              </a:rPr>
              <a:t>Сравнение проектов по критериям</a:t>
            </a: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4932363" y="3495675"/>
            <a:ext cx="1584325" cy="630238"/>
          </a:xfrm>
          <a:prstGeom prst="round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sz="1200" b="1" dirty="0">
                <a:solidFill>
                  <a:srgbClr val="663300"/>
                </a:solidFill>
              </a:rPr>
              <a:t>Назначение источников финансирования</a:t>
            </a: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6948488" y="3495675"/>
            <a:ext cx="1584325" cy="630238"/>
          </a:xfrm>
          <a:prstGeom prst="round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sz="1200" b="1" dirty="0">
                <a:solidFill>
                  <a:srgbClr val="663300"/>
                </a:solidFill>
              </a:rPr>
              <a:t>Формирование инвестиционной программы</a:t>
            </a:r>
          </a:p>
        </p:txBody>
      </p:sp>
      <p:sp>
        <p:nvSpPr>
          <p:cNvPr id="8200" name="Стрелка вниз 21"/>
          <p:cNvSpPr>
            <a:spLocks noChangeArrowheads="1"/>
          </p:cNvSpPr>
          <p:nvPr/>
        </p:nvSpPr>
        <p:spPr bwMode="auto">
          <a:xfrm rot="-5400000">
            <a:off x="2488407" y="3702844"/>
            <a:ext cx="360362" cy="2159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9E383">
              <a:alpha val="50195"/>
            </a:srgbClr>
          </a:solidFill>
          <a:ln w="44450" algn="ctr">
            <a:solidFill>
              <a:srgbClr val="FF99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endParaRPr lang="ru-RU" altLang="ru-RU"/>
          </a:p>
        </p:txBody>
      </p:sp>
      <p:sp>
        <p:nvSpPr>
          <p:cNvPr id="8201" name="Стрелка вниз 22"/>
          <p:cNvSpPr>
            <a:spLocks noChangeArrowheads="1"/>
          </p:cNvSpPr>
          <p:nvPr/>
        </p:nvSpPr>
        <p:spPr bwMode="auto">
          <a:xfrm rot="-5400000">
            <a:off x="4509294" y="3702844"/>
            <a:ext cx="360362" cy="2159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9E383">
              <a:alpha val="50195"/>
            </a:srgbClr>
          </a:solidFill>
          <a:ln w="44450" algn="ctr">
            <a:solidFill>
              <a:srgbClr val="FF99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endParaRPr lang="ru-RU" altLang="ru-RU"/>
          </a:p>
        </p:txBody>
      </p:sp>
      <p:sp>
        <p:nvSpPr>
          <p:cNvPr id="8202" name="Стрелка вниз 23"/>
          <p:cNvSpPr>
            <a:spLocks noChangeArrowheads="1"/>
          </p:cNvSpPr>
          <p:nvPr/>
        </p:nvSpPr>
        <p:spPr bwMode="auto">
          <a:xfrm rot="-5400000">
            <a:off x="6573044" y="3702844"/>
            <a:ext cx="360362" cy="2159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9E383">
              <a:alpha val="50195"/>
            </a:srgbClr>
          </a:solidFill>
          <a:ln w="44450" algn="ctr">
            <a:solidFill>
              <a:srgbClr val="FF99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endParaRPr lang="ru-RU" altLang="ru-RU"/>
          </a:p>
        </p:txBody>
      </p:sp>
      <p:sp>
        <p:nvSpPr>
          <p:cNvPr id="8203" name="TextBox 14"/>
          <p:cNvSpPr txBox="1">
            <a:spLocks noChangeArrowheads="1"/>
          </p:cNvSpPr>
          <p:nvPr/>
        </p:nvSpPr>
        <p:spPr bwMode="auto">
          <a:xfrm>
            <a:off x="333375" y="3625850"/>
            <a:ext cx="398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/>
              <a:t>1.</a:t>
            </a:r>
          </a:p>
        </p:txBody>
      </p:sp>
      <p:sp>
        <p:nvSpPr>
          <p:cNvPr id="31" name="Скругленный прямоугольник 30"/>
          <p:cNvSpPr/>
          <p:nvPr/>
        </p:nvSpPr>
        <p:spPr bwMode="auto">
          <a:xfrm>
            <a:off x="2906713" y="4959350"/>
            <a:ext cx="1511300" cy="630238"/>
          </a:xfrm>
          <a:prstGeom prst="round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sz="1200" b="1" dirty="0">
                <a:solidFill>
                  <a:srgbClr val="663300"/>
                </a:solidFill>
              </a:rPr>
              <a:t>Актуализация бюджетов и КПЭ</a:t>
            </a:r>
          </a:p>
        </p:txBody>
      </p:sp>
      <p:sp>
        <p:nvSpPr>
          <p:cNvPr id="32" name="Скругленный прямоугольник 31"/>
          <p:cNvSpPr/>
          <p:nvPr/>
        </p:nvSpPr>
        <p:spPr bwMode="auto">
          <a:xfrm>
            <a:off x="4922838" y="4959350"/>
            <a:ext cx="1584325" cy="630238"/>
          </a:xfrm>
          <a:prstGeom prst="round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sz="1200" b="1" dirty="0">
                <a:solidFill>
                  <a:srgbClr val="663300"/>
                </a:solidFill>
              </a:rPr>
              <a:t>План - </a:t>
            </a:r>
            <a:r>
              <a:rPr lang="ru-RU" sz="1200" b="1" dirty="0" err="1">
                <a:solidFill>
                  <a:srgbClr val="663300"/>
                </a:solidFill>
              </a:rPr>
              <a:t>фактный</a:t>
            </a:r>
            <a:r>
              <a:rPr lang="ru-RU" sz="1200" b="1" dirty="0">
                <a:solidFill>
                  <a:srgbClr val="663300"/>
                </a:solidFill>
              </a:rPr>
              <a:t> анализ и отчетность</a:t>
            </a:r>
          </a:p>
        </p:txBody>
      </p:sp>
      <p:sp>
        <p:nvSpPr>
          <p:cNvPr id="33" name="Скругленный прямоугольник 32"/>
          <p:cNvSpPr/>
          <p:nvPr/>
        </p:nvSpPr>
        <p:spPr bwMode="auto">
          <a:xfrm>
            <a:off x="6938963" y="4959350"/>
            <a:ext cx="1584325" cy="630238"/>
          </a:xfrm>
          <a:prstGeom prst="round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sz="1200" b="1" dirty="0">
                <a:solidFill>
                  <a:srgbClr val="663300"/>
                </a:solidFill>
              </a:rPr>
              <a:t>Оптимизация инвестиционной программы</a:t>
            </a:r>
          </a:p>
        </p:txBody>
      </p:sp>
      <p:sp>
        <p:nvSpPr>
          <p:cNvPr id="8207" name="Стрелка вниз 34"/>
          <p:cNvSpPr>
            <a:spLocks noChangeArrowheads="1"/>
          </p:cNvSpPr>
          <p:nvPr/>
        </p:nvSpPr>
        <p:spPr bwMode="auto">
          <a:xfrm rot="-5400000">
            <a:off x="4499769" y="5166519"/>
            <a:ext cx="360362" cy="2159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9E383">
              <a:alpha val="50195"/>
            </a:srgbClr>
          </a:solidFill>
          <a:ln w="44450" algn="ctr">
            <a:solidFill>
              <a:srgbClr val="FF99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endParaRPr lang="ru-RU" altLang="ru-RU"/>
          </a:p>
        </p:txBody>
      </p:sp>
      <p:sp>
        <p:nvSpPr>
          <p:cNvPr id="8208" name="Стрелка вниз 35"/>
          <p:cNvSpPr>
            <a:spLocks noChangeArrowheads="1"/>
          </p:cNvSpPr>
          <p:nvPr/>
        </p:nvSpPr>
        <p:spPr bwMode="auto">
          <a:xfrm rot="-5400000">
            <a:off x="6563519" y="5166519"/>
            <a:ext cx="360362" cy="2159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9E383">
              <a:alpha val="50195"/>
            </a:srgbClr>
          </a:solidFill>
          <a:ln w="44450" algn="ctr">
            <a:solidFill>
              <a:srgbClr val="FF99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endParaRPr lang="ru-RU" altLang="ru-RU"/>
          </a:p>
        </p:txBody>
      </p:sp>
      <p:sp>
        <p:nvSpPr>
          <p:cNvPr id="8209" name="TextBox 36"/>
          <p:cNvSpPr txBox="1">
            <a:spLocks noChangeArrowheads="1"/>
          </p:cNvSpPr>
          <p:nvPr/>
        </p:nvSpPr>
        <p:spPr bwMode="auto">
          <a:xfrm>
            <a:off x="333375" y="5051425"/>
            <a:ext cx="398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/>
              <a:t>2.</a:t>
            </a:r>
          </a:p>
        </p:txBody>
      </p:sp>
      <p:sp>
        <p:nvSpPr>
          <p:cNvPr id="8210" name="TextBox 27"/>
          <p:cNvSpPr txBox="1">
            <a:spLocks noChangeArrowheads="1"/>
          </p:cNvSpPr>
          <p:nvPr/>
        </p:nvSpPr>
        <p:spPr bwMode="auto">
          <a:xfrm>
            <a:off x="755650" y="1239838"/>
            <a:ext cx="3424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Прединвестиционная фаза</a:t>
            </a:r>
          </a:p>
        </p:txBody>
      </p:sp>
      <p:sp>
        <p:nvSpPr>
          <p:cNvPr id="8211" name="TextBox 40"/>
          <p:cNvSpPr txBox="1">
            <a:spLocks noChangeArrowheads="1"/>
          </p:cNvSpPr>
          <p:nvPr/>
        </p:nvSpPr>
        <p:spPr bwMode="auto">
          <a:xfrm>
            <a:off x="1358900" y="4491038"/>
            <a:ext cx="285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Инвестиционная фаза</a:t>
            </a:r>
          </a:p>
        </p:txBody>
      </p:sp>
      <p:sp>
        <p:nvSpPr>
          <p:cNvPr id="9216" name="Прямоугольная выноска 9215"/>
          <p:cNvSpPr/>
          <p:nvPr/>
        </p:nvSpPr>
        <p:spPr bwMode="auto">
          <a:xfrm>
            <a:off x="912813" y="1679575"/>
            <a:ext cx="1714500" cy="1690688"/>
          </a:xfrm>
          <a:prstGeom prst="wedgeRectCallout">
            <a:avLst>
              <a:gd name="adj1" fmla="val -22306"/>
              <a:gd name="adj2" fmla="val 54290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lnSpc>
                <a:spcPct val="110000"/>
              </a:lnSpc>
              <a:spcBef>
                <a:spcPts val="300"/>
              </a:spcBef>
              <a:defRPr/>
            </a:pPr>
            <a:r>
              <a:rPr lang="ru-RU" sz="1200" dirty="0"/>
              <a:t>Цели / задачи / </a:t>
            </a:r>
            <a:r>
              <a:rPr lang="en-US" sz="1200" dirty="0"/>
              <a:t>WBS</a:t>
            </a:r>
            <a:endParaRPr lang="ru-RU" sz="1200" dirty="0"/>
          </a:p>
          <a:p>
            <a:pPr eaLnBrk="0" hangingPunct="0">
              <a:lnSpc>
                <a:spcPct val="110000"/>
              </a:lnSpc>
              <a:spcBef>
                <a:spcPts val="300"/>
              </a:spcBef>
              <a:defRPr/>
            </a:pPr>
            <a:r>
              <a:rPr lang="ru-RU" sz="1200" dirty="0"/>
              <a:t>Сроки и Стоимость</a:t>
            </a:r>
          </a:p>
          <a:p>
            <a:pPr eaLnBrk="0" hangingPunct="0">
              <a:lnSpc>
                <a:spcPct val="110000"/>
              </a:lnSpc>
              <a:spcBef>
                <a:spcPts val="300"/>
              </a:spcBef>
              <a:defRPr/>
            </a:pPr>
            <a:r>
              <a:rPr lang="ru-RU" sz="1200" dirty="0"/>
              <a:t>Денежные потоки</a:t>
            </a:r>
          </a:p>
          <a:p>
            <a:pPr eaLnBrk="0" hangingPunct="0">
              <a:lnSpc>
                <a:spcPct val="110000"/>
              </a:lnSpc>
              <a:spcBef>
                <a:spcPts val="300"/>
              </a:spcBef>
              <a:defRPr/>
            </a:pPr>
            <a:r>
              <a:rPr lang="ru-RU" sz="1200" dirty="0"/>
              <a:t>Доходы и расходы</a:t>
            </a:r>
          </a:p>
          <a:p>
            <a:pPr eaLnBrk="0" hangingPunct="0">
              <a:lnSpc>
                <a:spcPct val="110000"/>
              </a:lnSpc>
              <a:spcBef>
                <a:spcPts val="300"/>
              </a:spcBef>
              <a:defRPr/>
            </a:pPr>
            <a:r>
              <a:rPr lang="ru-RU" sz="1200" dirty="0"/>
              <a:t>Ресурсы, Ставка дисконтирования</a:t>
            </a:r>
          </a:p>
          <a:p>
            <a:pPr eaLnBrk="0" hangingPunct="0">
              <a:lnSpc>
                <a:spcPct val="110000"/>
              </a:lnSpc>
              <a:spcBef>
                <a:spcPts val="300"/>
              </a:spcBef>
              <a:defRPr/>
            </a:pPr>
            <a:r>
              <a:rPr lang="ru-RU" sz="1200" dirty="0"/>
              <a:t>КПЭ</a:t>
            </a:r>
          </a:p>
          <a:p>
            <a:pPr eaLnBrk="0" hangingPunct="0">
              <a:lnSpc>
                <a:spcPct val="110000"/>
              </a:lnSpc>
              <a:spcBef>
                <a:spcPct val="50000"/>
              </a:spcBef>
              <a:defRPr/>
            </a:pPr>
            <a:endParaRPr lang="ru-RU" sz="1200" dirty="0"/>
          </a:p>
        </p:txBody>
      </p:sp>
      <p:sp>
        <p:nvSpPr>
          <p:cNvPr id="44" name="Прямоугольная выноска 43"/>
          <p:cNvSpPr/>
          <p:nvPr/>
        </p:nvSpPr>
        <p:spPr bwMode="auto">
          <a:xfrm>
            <a:off x="4857750" y="1677988"/>
            <a:ext cx="1993900" cy="1690687"/>
          </a:xfrm>
          <a:prstGeom prst="wedgeRectCallout">
            <a:avLst>
              <a:gd name="adj1" fmla="val -22306"/>
              <a:gd name="adj2" fmla="val 54290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lnSpc>
                <a:spcPct val="110000"/>
              </a:lnSpc>
              <a:spcBef>
                <a:spcPts val="300"/>
              </a:spcBef>
              <a:defRPr/>
            </a:pPr>
            <a:r>
              <a:rPr lang="ru-RU" sz="1200" b="1" dirty="0"/>
              <a:t>Собственные  </a:t>
            </a:r>
            <a:r>
              <a:rPr lang="ru-RU" sz="1200" dirty="0"/>
              <a:t>(чистая прибыль, </a:t>
            </a:r>
            <a:r>
              <a:rPr lang="ru-RU" sz="1200" dirty="0" err="1"/>
              <a:t>амортиз</a:t>
            </a:r>
            <a:r>
              <a:rPr lang="ru-RU" sz="1200" dirty="0"/>
              <a:t>. начисления)</a:t>
            </a:r>
          </a:p>
          <a:p>
            <a:pPr eaLnBrk="0" hangingPunct="0">
              <a:lnSpc>
                <a:spcPct val="110000"/>
              </a:lnSpc>
              <a:spcBef>
                <a:spcPts val="300"/>
              </a:spcBef>
              <a:defRPr/>
            </a:pPr>
            <a:r>
              <a:rPr lang="ru-RU" sz="1200" b="1" dirty="0"/>
              <a:t>Заемные         </a:t>
            </a:r>
            <a:r>
              <a:rPr lang="ru-RU" sz="1200" dirty="0"/>
              <a:t>(кредиты банков, облигации)</a:t>
            </a:r>
          </a:p>
          <a:p>
            <a:pPr eaLnBrk="0" hangingPunct="0">
              <a:lnSpc>
                <a:spcPct val="110000"/>
              </a:lnSpc>
              <a:spcBef>
                <a:spcPts val="300"/>
              </a:spcBef>
              <a:defRPr/>
            </a:pPr>
            <a:r>
              <a:rPr lang="ru-RU" sz="1200" b="1" dirty="0"/>
              <a:t>Привлеченные </a:t>
            </a:r>
            <a:r>
              <a:rPr lang="ru-RU" sz="1200" dirty="0"/>
              <a:t>Акции, взносы в уставной фонд</a:t>
            </a:r>
          </a:p>
          <a:p>
            <a:pPr eaLnBrk="0" hangingPunct="0">
              <a:lnSpc>
                <a:spcPct val="110000"/>
              </a:lnSpc>
              <a:spcBef>
                <a:spcPts val="300"/>
              </a:spcBef>
              <a:defRPr/>
            </a:pPr>
            <a:endParaRPr lang="ru-RU" sz="1200" dirty="0"/>
          </a:p>
        </p:txBody>
      </p:sp>
      <p:sp>
        <p:nvSpPr>
          <p:cNvPr id="47" name="Прямоугольная выноска 46"/>
          <p:cNvSpPr/>
          <p:nvPr/>
        </p:nvSpPr>
        <p:spPr bwMode="auto">
          <a:xfrm>
            <a:off x="2814638" y="1685925"/>
            <a:ext cx="1728787" cy="1689100"/>
          </a:xfrm>
          <a:prstGeom prst="wedgeRectCallout">
            <a:avLst>
              <a:gd name="adj1" fmla="val -22306"/>
              <a:gd name="adj2" fmla="val 54290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lnSpc>
                <a:spcPct val="110000"/>
              </a:lnSpc>
              <a:spcBef>
                <a:spcPts val="300"/>
              </a:spcBef>
              <a:defRPr/>
            </a:pPr>
            <a:r>
              <a:rPr lang="ru-RU" sz="1200" dirty="0"/>
              <a:t>Метод </a:t>
            </a:r>
            <a:r>
              <a:rPr lang="ru-RU" sz="1200" dirty="0" err="1"/>
              <a:t>Борда</a:t>
            </a:r>
            <a:endParaRPr lang="ru-RU" sz="1200" dirty="0"/>
          </a:p>
          <a:p>
            <a:pPr eaLnBrk="0" hangingPunct="0">
              <a:lnSpc>
                <a:spcPct val="110000"/>
              </a:lnSpc>
              <a:spcBef>
                <a:spcPts val="300"/>
              </a:spcBef>
              <a:defRPr/>
            </a:pPr>
            <a:r>
              <a:rPr lang="ru-RU" sz="1200" dirty="0"/>
              <a:t>Комиссия</a:t>
            </a:r>
          </a:p>
          <a:p>
            <a:pPr eaLnBrk="0" hangingPunct="0">
              <a:lnSpc>
                <a:spcPct val="110000"/>
              </a:lnSpc>
              <a:spcBef>
                <a:spcPts val="300"/>
              </a:spcBef>
              <a:defRPr/>
            </a:pPr>
            <a:r>
              <a:rPr lang="ru-RU" sz="1200" dirty="0"/>
              <a:t>Критерии</a:t>
            </a:r>
          </a:p>
          <a:p>
            <a:pPr eaLnBrk="0" hangingPunct="0">
              <a:lnSpc>
                <a:spcPct val="110000"/>
              </a:lnSpc>
              <a:spcBef>
                <a:spcPts val="300"/>
              </a:spcBef>
              <a:defRPr/>
            </a:pPr>
            <a:r>
              <a:rPr lang="ru-RU" sz="1200" dirty="0"/>
              <a:t>Балы</a:t>
            </a:r>
            <a:endParaRPr lang="en-US" sz="1200" dirty="0"/>
          </a:p>
          <a:p>
            <a:pPr eaLnBrk="0" hangingPunct="0">
              <a:lnSpc>
                <a:spcPct val="110000"/>
              </a:lnSpc>
              <a:spcBef>
                <a:spcPts val="300"/>
              </a:spcBef>
              <a:defRPr/>
            </a:pPr>
            <a:endParaRPr lang="ru-RU" sz="300" dirty="0"/>
          </a:p>
          <a:p>
            <a:pPr eaLnBrk="0" hangingPunct="0">
              <a:lnSpc>
                <a:spcPct val="110000"/>
              </a:lnSpc>
              <a:spcBef>
                <a:spcPts val="300"/>
              </a:spcBef>
              <a:defRPr/>
            </a:pPr>
            <a:r>
              <a:rPr lang="ru-RU" sz="1200" dirty="0"/>
              <a:t>Выбор альтернатив</a:t>
            </a:r>
          </a:p>
          <a:p>
            <a:pPr eaLnBrk="0" hangingPunct="0">
              <a:lnSpc>
                <a:spcPct val="110000"/>
              </a:lnSpc>
              <a:spcBef>
                <a:spcPts val="300"/>
              </a:spcBef>
              <a:defRPr/>
            </a:pPr>
            <a:r>
              <a:rPr lang="ru-RU" sz="1200" dirty="0"/>
              <a:t>Отобранные проекты</a:t>
            </a:r>
          </a:p>
        </p:txBody>
      </p:sp>
      <p:cxnSp>
        <p:nvCxnSpPr>
          <p:cNvPr id="9221" name="Прямая соединительная линия 9220"/>
          <p:cNvCxnSpPr/>
          <p:nvPr/>
        </p:nvCxnSpPr>
        <p:spPr bwMode="auto">
          <a:xfrm>
            <a:off x="2906713" y="2722563"/>
            <a:ext cx="1511300" cy="0"/>
          </a:xfrm>
          <a:prstGeom prst="line">
            <a:avLst/>
          </a:prstGeom>
          <a:solidFill>
            <a:srgbClr val="F9E383">
              <a:alpha val="50000"/>
            </a:srgb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sp>
        <p:nvSpPr>
          <p:cNvPr id="50" name="Прямоугольная выноска 49"/>
          <p:cNvSpPr/>
          <p:nvPr/>
        </p:nvSpPr>
        <p:spPr bwMode="auto">
          <a:xfrm>
            <a:off x="6929438" y="1671638"/>
            <a:ext cx="1603375" cy="1690687"/>
          </a:xfrm>
          <a:prstGeom prst="wedgeRectCallout">
            <a:avLst>
              <a:gd name="adj1" fmla="val -22306"/>
              <a:gd name="adj2" fmla="val 54290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lnSpc>
                <a:spcPct val="110000"/>
              </a:lnSpc>
              <a:spcBef>
                <a:spcPts val="300"/>
              </a:spcBef>
              <a:defRPr/>
            </a:pPr>
            <a:r>
              <a:rPr lang="ru-RU" sz="1200" dirty="0"/>
              <a:t>Портфель проектов. </a:t>
            </a:r>
          </a:p>
          <a:p>
            <a:pPr eaLnBrk="0" hangingPunct="0">
              <a:lnSpc>
                <a:spcPct val="110000"/>
              </a:lnSpc>
              <a:spcBef>
                <a:spcPts val="300"/>
              </a:spcBef>
              <a:defRPr/>
            </a:pPr>
            <a:endParaRPr lang="ru-RU" sz="1200" dirty="0"/>
          </a:p>
          <a:p>
            <a:pPr eaLnBrk="0" hangingPunct="0">
              <a:lnSpc>
                <a:spcPct val="110000"/>
              </a:lnSpc>
              <a:spcBef>
                <a:spcPts val="300"/>
              </a:spcBef>
              <a:defRPr/>
            </a:pPr>
            <a:r>
              <a:rPr lang="ru-RU" sz="1200" dirty="0"/>
              <a:t>Проекты включены в инвестиционную программу</a:t>
            </a:r>
          </a:p>
        </p:txBody>
      </p:sp>
      <p:cxnSp>
        <p:nvCxnSpPr>
          <p:cNvPr id="51" name="Прямая соединительная линия 50"/>
          <p:cNvCxnSpPr/>
          <p:nvPr/>
        </p:nvCxnSpPr>
        <p:spPr bwMode="auto">
          <a:xfrm>
            <a:off x="2906713" y="3009900"/>
            <a:ext cx="1511300" cy="0"/>
          </a:xfrm>
          <a:prstGeom prst="line">
            <a:avLst/>
          </a:prstGeom>
          <a:solidFill>
            <a:srgbClr val="F9E383">
              <a:alpha val="50000"/>
            </a:srgb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sp>
        <p:nvSpPr>
          <p:cNvPr id="8218" name="Полилиния 9221"/>
          <p:cNvSpPr>
            <a:spLocks/>
          </p:cNvSpPr>
          <p:nvPr/>
        </p:nvSpPr>
        <p:spPr bwMode="auto">
          <a:xfrm>
            <a:off x="4210050" y="1466850"/>
            <a:ext cx="4467225" cy="2466975"/>
          </a:xfrm>
          <a:custGeom>
            <a:avLst/>
            <a:gdLst>
              <a:gd name="T0" fmla="*/ 0 w 4467225"/>
              <a:gd name="T1" fmla="*/ 0 h 2466975"/>
              <a:gd name="T2" fmla="*/ 4467225 w 4467225"/>
              <a:gd name="T3" fmla="*/ 0 h 2466975"/>
              <a:gd name="T4" fmla="*/ 4467225 w 4467225"/>
              <a:gd name="T5" fmla="*/ 2466975 h 2466975"/>
              <a:gd name="T6" fmla="*/ 0 60000 65536"/>
              <a:gd name="T7" fmla="*/ 0 60000 65536"/>
              <a:gd name="T8" fmla="*/ 0 60000 65536"/>
              <a:gd name="T9" fmla="*/ 0 w 4467225"/>
              <a:gd name="T10" fmla="*/ 0 h 2466975"/>
              <a:gd name="T11" fmla="*/ 4467225 w 4467225"/>
              <a:gd name="T12" fmla="*/ 2466975 h 24669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67225" h="2466975">
                <a:moveTo>
                  <a:pt x="0" y="0"/>
                </a:moveTo>
                <a:lnTo>
                  <a:pt x="4467225" y="0"/>
                </a:lnTo>
                <a:lnTo>
                  <a:pt x="4467225" y="2466975"/>
                </a:lnTo>
              </a:path>
            </a:pathLst>
          </a:custGeom>
          <a:noFill/>
          <a:ln w="44450" algn="ctr">
            <a:solidFill>
              <a:srgbClr val="CC33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219" name="Полилиния 52"/>
          <p:cNvSpPr>
            <a:spLocks/>
          </p:cNvSpPr>
          <p:nvPr/>
        </p:nvSpPr>
        <p:spPr bwMode="auto">
          <a:xfrm>
            <a:off x="4208463" y="4711700"/>
            <a:ext cx="4467225" cy="1165225"/>
          </a:xfrm>
          <a:custGeom>
            <a:avLst/>
            <a:gdLst>
              <a:gd name="T0" fmla="*/ 0 w 4467225"/>
              <a:gd name="T1" fmla="*/ 0 h 2466975"/>
              <a:gd name="T2" fmla="*/ 4467225 w 4467225"/>
              <a:gd name="T3" fmla="*/ 0 h 2466975"/>
              <a:gd name="T4" fmla="*/ 4467225 w 4467225"/>
              <a:gd name="T5" fmla="*/ 304 h 2466975"/>
              <a:gd name="T6" fmla="*/ 0 60000 65536"/>
              <a:gd name="T7" fmla="*/ 0 60000 65536"/>
              <a:gd name="T8" fmla="*/ 0 60000 65536"/>
              <a:gd name="T9" fmla="*/ 0 w 4467225"/>
              <a:gd name="T10" fmla="*/ 0 h 2466975"/>
              <a:gd name="T11" fmla="*/ 4467225 w 4467225"/>
              <a:gd name="T12" fmla="*/ 2466975 h 24669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67225" h="2466975">
                <a:moveTo>
                  <a:pt x="0" y="0"/>
                </a:moveTo>
                <a:lnTo>
                  <a:pt x="4467225" y="0"/>
                </a:lnTo>
                <a:lnTo>
                  <a:pt x="4467225" y="2466975"/>
                </a:lnTo>
              </a:path>
            </a:pathLst>
          </a:custGeom>
          <a:noFill/>
          <a:ln w="44450" algn="ctr">
            <a:solidFill>
              <a:srgbClr val="CC33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" name="Скругленный прямоугольник 1"/>
          <p:cNvSpPr>
            <a:spLocks noChangeArrowheads="1"/>
          </p:cNvSpPr>
          <p:nvPr/>
        </p:nvSpPr>
        <p:spPr bwMode="auto">
          <a:xfrm>
            <a:off x="912813" y="3495675"/>
            <a:ext cx="1489075" cy="630238"/>
          </a:xfrm>
          <a:prstGeom prst="roundRect">
            <a:avLst>
              <a:gd name="adj" fmla="val 16667"/>
            </a:avLst>
          </a:prstGeom>
          <a:solidFill>
            <a:srgbClr val="F9E383">
              <a:alpha val="0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endParaRPr lang="ru-RU" altLang="ru-RU"/>
          </a:p>
        </p:txBody>
      </p:sp>
      <p:sp>
        <p:nvSpPr>
          <p:cNvPr id="34" name="Скругленный прямоугольник 33"/>
          <p:cNvSpPr>
            <a:spLocks noChangeArrowheads="1"/>
          </p:cNvSpPr>
          <p:nvPr/>
        </p:nvSpPr>
        <p:spPr bwMode="auto">
          <a:xfrm>
            <a:off x="2933700" y="3500438"/>
            <a:ext cx="1489075" cy="631825"/>
          </a:xfrm>
          <a:prstGeom prst="roundRect">
            <a:avLst>
              <a:gd name="adj" fmla="val 16667"/>
            </a:avLst>
          </a:prstGeom>
          <a:solidFill>
            <a:srgbClr val="F9E383">
              <a:alpha val="0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endParaRPr lang="ru-RU" altLang="ru-RU"/>
          </a:p>
        </p:txBody>
      </p:sp>
      <p:sp>
        <p:nvSpPr>
          <p:cNvPr id="35" name="Скругленный прямоугольник 34"/>
          <p:cNvSpPr>
            <a:spLocks noChangeArrowheads="1"/>
          </p:cNvSpPr>
          <p:nvPr/>
        </p:nvSpPr>
        <p:spPr bwMode="auto">
          <a:xfrm>
            <a:off x="4949825" y="3509963"/>
            <a:ext cx="1547813" cy="631825"/>
          </a:xfrm>
          <a:prstGeom prst="roundRect">
            <a:avLst>
              <a:gd name="adj" fmla="val 16667"/>
            </a:avLst>
          </a:prstGeom>
          <a:solidFill>
            <a:srgbClr val="F9E383">
              <a:alpha val="0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endParaRPr lang="ru-RU" altLang="ru-RU"/>
          </a:p>
        </p:txBody>
      </p:sp>
      <p:sp>
        <p:nvSpPr>
          <p:cNvPr id="36" name="Скругленный прямоугольник 35"/>
          <p:cNvSpPr>
            <a:spLocks noChangeArrowheads="1"/>
          </p:cNvSpPr>
          <p:nvPr/>
        </p:nvSpPr>
        <p:spPr bwMode="auto">
          <a:xfrm>
            <a:off x="6975475" y="3509963"/>
            <a:ext cx="1547813" cy="631825"/>
          </a:xfrm>
          <a:prstGeom prst="roundRect">
            <a:avLst>
              <a:gd name="adj" fmla="val 16667"/>
            </a:avLst>
          </a:prstGeom>
          <a:solidFill>
            <a:srgbClr val="F9E383">
              <a:alpha val="0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endParaRPr lang="ru-RU" altLang="ru-RU"/>
          </a:p>
        </p:txBody>
      </p:sp>
      <p:sp>
        <p:nvSpPr>
          <p:cNvPr id="8224" name="Прямоугольник 2"/>
          <p:cNvSpPr>
            <a:spLocks noChangeArrowheads="1"/>
          </p:cNvSpPr>
          <p:nvPr/>
        </p:nvSpPr>
        <p:spPr bwMode="auto">
          <a:xfrm>
            <a:off x="984250" y="4959350"/>
            <a:ext cx="1355725" cy="630238"/>
          </a:xfrm>
          <a:prstGeom prst="rect">
            <a:avLst/>
          </a:prstGeom>
          <a:solidFill>
            <a:srgbClr val="F9E383">
              <a:alpha val="50195"/>
            </a:srgbClr>
          </a:solidFill>
          <a:ln w="44450" algn="ctr">
            <a:solidFill>
              <a:srgbClr val="FFC000"/>
            </a:solidFill>
            <a:prstDash val="sysDash"/>
            <a:round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ru-RU" altLang="ru-RU" sz="1400"/>
              <a:t>Исполнение проекта</a:t>
            </a:r>
          </a:p>
        </p:txBody>
      </p:sp>
      <p:sp>
        <p:nvSpPr>
          <p:cNvPr id="37" name="Скругленный прямоугольник 36"/>
          <p:cNvSpPr>
            <a:spLocks noChangeArrowheads="1"/>
          </p:cNvSpPr>
          <p:nvPr/>
        </p:nvSpPr>
        <p:spPr bwMode="auto">
          <a:xfrm>
            <a:off x="2906713" y="4935538"/>
            <a:ext cx="1511300" cy="631825"/>
          </a:xfrm>
          <a:prstGeom prst="roundRect">
            <a:avLst>
              <a:gd name="adj" fmla="val 16667"/>
            </a:avLst>
          </a:prstGeom>
          <a:solidFill>
            <a:srgbClr val="F9E383">
              <a:alpha val="0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endParaRPr lang="ru-RU" altLang="ru-RU"/>
          </a:p>
        </p:txBody>
      </p:sp>
      <p:sp>
        <p:nvSpPr>
          <p:cNvPr id="38" name="Скругленный прямоугольник 37"/>
          <p:cNvSpPr>
            <a:spLocks noChangeArrowheads="1"/>
          </p:cNvSpPr>
          <p:nvPr/>
        </p:nvSpPr>
        <p:spPr bwMode="auto">
          <a:xfrm>
            <a:off x="4922838" y="4978400"/>
            <a:ext cx="1584325" cy="630238"/>
          </a:xfrm>
          <a:prstGeom prst="roundRect">
            <a:avLst>
              <a:gd name="adj" fmla="val 16667"/>
            </a:avLst>
          </a:prstGeom>
          <a:solidFill>
            <a:srgbClr val="F9E383">
              <a:alpha val="0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endParaRPr lang="ru-RU" altLang="ru-RU"/>
          </a:p>
        </p:txBody>
      </p:sp>
      <p:sp>
        <p:nvSpPr>
          <p:cNvPr id="39" name="Скругленный прямоугольник 38"/>
          <p:cNvSpPr>
            <a:spLocks noChangeArrowheads="1"/>
          </p:cNvSpPr>
          <p:nvPr/>
        </p:nvSpPr>
        <p:spPr bwMode="auto">
          <a:xfrm>
            <a:off x="6948488" y="4959350"/>
            <a:ext cx="1584325" cy="630238"/>
          </a:xfrm>
          <a:prstGeom prst="roundRect">
            <a:avLst>
              <a:gd name="adj" fmla="val 16667"/>
            </a:avLst>
          </a:prstGeom>
          <a:solidFill>
            <a:srgbClr val="F9E383">
              <a:alpha val="0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endParaRPr lang="ru-RU" altLang="ru-RU"/>
          </a:p>
        </p:txBody>
      </p:sp>
      <p:sp>
        <p:nvSpPr>
          <p:cNvPr id="40" name="Прямоугольная выноска 39"/>
          <p:cNvSpPr/>
          <p:nvPr/>
        </p:nvSpPr>
        <p:spPr bwMode="auto">
          <a:xfrm>
            <a:off x="971550" y="5732463"/>
            <a:ext cx="1714500" cy="865187"/>
          </a:xfrm>
          <a:prstGeom prst="wedgeRectCallout">
            <a:avLst>
              <a:gd name="adj1" fmla="val -27306"/>
              <a:gd name="adj2" fmla="val -59252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lnSpc>
                <a:spcPct val="110000"/>
              </a:lnSpc>
              <a:spcBef>
                <a:spcPts val="300"/>
              </a:spcBef>
              <a:defRPr/>
            </a:pPr>
            <a:r>
              <a:rPr lang="ru-RU" sz="1200" dirty="0"/>
              <a:t>Выявление проблемы с исполнением и корректировка</a:t>
            </a:r>
          </a:p>
          <a:p>
            <a:pPr eaLnBrk="0" hangingPunct="0">
              <a:lnSpc>
                <a:spcPct val="110000"/>
              </a:lnSpc>
              <a:spcBef>
                <a:spcPts val="300"/>
              </a:spcBef>
              <a:defRPr/>
            </a:pPr>
            <a:endParaRPr lang="ru-RU" sz="1200" dirty="0"/>
          </a:p>
          <a:p>
            <a:pPr eaLnBrk="0" hangingPunct="0">
              <a:lnSpc>
                <a:spcPct val="110000"/>
              </a:lnSpc>
              <a:spcBef>
                <a:spcPct val="50000"/>
              </a:spcBef>
              <a:defRPr/>
            </a:pPr>
            <a:endParaRPr lang="ru-RU" sz="1200" dirty="0"/>
          </a:p>
        </p:txBody>
      </p:sp>
      <p:sp>
        <p:nvSpPr>
          <p:cNvPr id="41" name="Прямоугольная выноска 40"/>
          <p:cNvSpPr/>
          <p:nvPr/>
        </p:nvSpPr>
        <p:spPr bwMode="auto">
          <a:xfrm>
            <a:off x="6948488" y="5732463"/>
            <a:ext cx="1570037" cy="504825"/>
          </a:xfrm>
          <a:prstGeom prst="wedgeRectCallout">
            <a:avLst>
              <a:gd name="adj1" fmla="val -27306"/>
              <a:gd name="adj2" fmla="val -59252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lnSpc>
                <a:spcPct val="110000"/>
              </a:lnSpc>
              <a:spcBef>
                <a:spcPts val="300"/>
              </a:spcBef>
              <a:defRPr/>
            </a:pPr>
            <a:r>
              <a:rPr lang="ru-RU" sz="1200" dirty="0"/>
              <a:t>Методика</a:t>
            </a:r>
          </a:p>
          <a:p>
            <a:pPr eaLnBrk="0" hangingPunct="0">
              <a:lnSpc>
                <a:spcPct val="110000"/>
              </a:lnSpc>
              <a:spcBef>
                <a:spcPts val="300"/>
              </a:spcBef>
              <a:defRPr/>
            </a:pPr>
            <a:r>
              <a:rPr lang="ru-RU" sz="1200" dirty="0"/>
              <a:t> </a:t>
            </a:r>
            <a:r>
              <a:rPr lang="en-US" sz="1200" dirty="0"/>
              <a:t>Stage-Gate</a:t>
            </a:r>
            <a:endParaRPr lang="ru-RU" sz="1200" dirty="0"/>
          </a:p>
          <a:p>
            <a:pPr eaLnBrk="0" hangingPunct="0">
              <a:lnSpc>
                <a:spcPct val="110000"/>
              </a:lnSpc>
              <a:spcBef>
                <a:spcPct val="50000"/>
              </a:spcBef>
              <a:defRPr/>
            </a:pPr>
            <a:endParaRPr lang="ru-RU" sz="1200" dirty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Проекты и этапы. </a:t>
            </a:r>
            <a:r>
              <a:rPr lang="en-US" altLang="ru-RU" smtClean="0"/>
              <a:t>WBS</a:t>
            </a:r>
            <a:r>
              <a:rPr lang="ru-RU" altLang="ru-RU" smtClean="0"/>
              <a:t>. </a:t>
            </a:r>
            <a:r>
              <a:rPr lang="en-US" altLang="ru-RU" smtClean="0"/>
              <a:t>PERT</a:t>
            </a:r>
            <a:endParaRPr lang="ru-RU" altLang="ru-RU" smtClean="0"/>
          </a:p>
        </p:txBody>
      </p:sp>
      <p:sp>
        <p:nvSpPr>
          <p:cNvPr id="9219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143510C-6050-4B73-BA46-2AC720BA7694}" type="slidenum">
              <a:rPr lang="ru-RU" altLang="ru-RU" sz="1000" smtClean="0">
                <a:solidFill>
                  <a:srgbClr val="D20000"/>
                </a:solidFill>
              </a:rPr>
              <a:pPr eaLnBrk="1" hangingPunct="1"/>
              <a:t>3</a:t>
            </a:fld>
            <a:endParaRPr lang="ru-RU" altLang="ru-RU" sz="1000" smtClean="0">
              <a:solidFill>
                <a:srgbClr val="D20000"/>
              </a:solidFill>
            </a:endParaRP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68413"/>
            <a:ext cx="9144000" cy="4962525"/>
          </a:xfrm>
          <a:prstGeom prst="rect">
            <a:avLst/>
          </a:prstGeom>
          <a:noFill/>
          <a:ln>
            <a:noFill/>
          </a:ln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  <a:extLst/>
        </p:spPr>
      </p:pic>
      <p:pic>
        <p:nvPicPr>
          <p:cNvPr id="9" name="Picture 2" descr="C:\Users\mitrohin_s\Desktop\Эл-т проект 1.t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50" y="1196975"/>
            <a:ext cx="7848600" cy="527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4488" y="1198563"/>
            <a:ext cx="8797925" cy="5222875"/>
          </a:xfrm>
          <a:prstGeom prst="rect">
            <a:avLst/>
          </a:prstGeom>
          <a:noFill/>
          <a:ln>
            <a:noFill/>
          </a:ln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  <a:extLst/>
        </p:spPr>
      </p:pic>
      <p:grpSp>
        <p:nvGrpSpPr>
          <p:cNvPr id="2" name="Группа 7"/>
          <p:cNvGrpSpPr>
            <a:grpSpLocks/>
          </p:cNvGrpSpPr>
          <p:nvPr/>
        </p:nvGrpSpPr>
        <p:grpSpPr bwMode="auto">
          <a:xfrm>
            <a:off x="6516688" y="657225"/>
            <a:ext cx="2447925" cy="468313"/>
            <a:chOff x="6516216" y="657647"/>
            <a:chExt cx="2448272" cy="468000"/>
          </a:xfrm>
        </p:grpSpPr>
        <p:pic>
          <p:nvPicPr>
            <p:cNvPr id="9225" name="Рисунок 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1581" y="723739"/>
              <a:ext cx="537672" cy="357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6" name="Рисунок 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9652" y="694721"/>
              <a:ext cx="1058588" cy="39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7" name="Picture 5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692696"/>
              <a:ext cx="4000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8" name="Скругленный прямоугольник 3"/>
            <p:cNvSpPr>
              <a:spLocks noChangeArrowheads="1"/>
            </p:cNvSpPr>
            <p:nvPr/>
          </p:nvSpPr>
          <p:spPr bwMode="auto">
            <a:xfrm>
              <a:off x="6516216" y="657647"/>
              <a:ext cx="2448272" cy="468000"/>
            </a:xfrm>
            <a:prstGeom prst="roundRect">
              <a:avLst>
                <a:gd name="adj" fmla="val 16667"/>
              </a:avLst>
            </a:prstGeom>
            <a:solidFill>
              <a:srgbClr val="F9E383">
                <a:alpha val="0"/>
              </a:srgbClr>
            </a:solidFill>
            <a:ln w="28575" algn="ctr">
              <a:solidFill>
                <a:srgbClr val="CC3300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50000"/>
                </a:spcBef>
              </a:pPr>
              <a:endParaRPr lang="ru-RU" altLang="ru-RU"/>
            </a:p>
          </p:txBody>
        </p:sp>
      </p:grpSp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72000" y="1217613"/>
            <a:ext cx="9075738" cy="5183187"/>
          </a:xfrm>
          <a:prstGeom prst="rect">
            <a:avLst/>
          </a:prstGeom>
          <a:noFill/>
          <a:ln>
            <a:noFill/>
          </a:ln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  <a:extLst/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Инструменты и объекты планирования</a:t>
            </a:r>
          </a:p>
        </p:txBody>
      </p:sp>
      <p:sp>
        <p:nvSpPr>
          <p:cNvPr id="10243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C61E06D-3253-4C62-A762-B3668E06401D}" type="slidenum">
              <a:rPr lang="ru-RU" altLang="ru-RU" sz="1000" smtClean="0">
                <a:solidFill>
                  <a:srgbClr val="D20000"/>
                </a:solidFill>
              </a:rPr>
              <a:pPr eaLnBrk="1" hangingPunct="1"/>
              <a:t>4</a:t>
            </a:fld>
            <a:endParaRPr lang="ru-RU" altLang="ru-RU" sz="1000" smtClean="0">
              <a:solidFill>
                <a:srgbClr val="D20000"/>
              </a:solidFill>
            </a:endParaRPr>
          </a:p>
        </p:txBody>
      </p:sp>
      <p:cxnSp>
        <p:nvCxnSpPr>
          <p:cNvPr id="13316" name="Прямая соединительная линия 5"/>
          <p:cNvCxnSpPr>
            <a:cxnSpLocks noChangeShapeType="1"/>
          </p:cNvCxnSpPr>
          <p:nvPr/>
        </p:nvCxnSpPr>
        <p:spPr bwMode="auto">
          <a:xfrm>
            <a:off x="539750" y="3860800"/>
            <a:ext cx="8027988" cy="0"/>
          </a:xfrm>
          <a:prstGeom prst="line">
            <a:avLst/>
          </a:prstGeom>
          <a:noFill/>
          <a:ln w="28575" algn="ctr">
            <a:solidFill>
              <a:schemeClr val="bg1">
                <a:lumMod val="50000"/>
                <a:alpha val="98822"/>
              </a:schemeClr>
            </a:solidFill>
            <a:prstDash val="solid"/>
            <a:round/>
            <a:headEnd/>
            <a:tailEnd/>
          </a:ln>
          <a:extLst/>
        </p:spPr>
      </p:cxnSp>
      <p:sp>
        <p:nvSpPr>
          <p:cNvPr id="8" name="Скругленный прямоугольник 7"/>
          <p:cNvSpPr/>
          <p:nvPr/>
        </p:nvSpPr>
        <p:spPr bwMode="auto">
          <a:xfrm>
            <a:off x="1692275" y="1358900"/>
            <a:ext cx="2159000" cy="679450"/>
          </a:xfrm>
          <a:prstGeom prst="round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sz="1400" b="1" dirty="0">
                <a:solidFill>
                  <a:srgbClr val="663300"/>
                </a:solidFill>
              </a:rPr>
              <a:t>ПРОЕКТЫ</a:t>
            </a: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449263" y="2357438"/>
            <a:ext cx="1439862" cy="922337"/>
          </a:xfrm>
          <a:prstGeom prst="roundRect">
            <a:avLst/>
          </a:prstGeom>
          <a:solidFill>
            <a:srgbClr val="F9E383">
              <a:alpha val="50000"/>
            </a:srgbClr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ru-RU" sz="1400" b="1" dirty="0"/>
              <a:t>БДДС </a:t>
            </a:r>
          </a:p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ru-RU" sz="1200" dirty="0"/>
              <a:t>Поступления и выплаты</a:t>
            </a: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2051050" y="2668588"/>
            <a:ext cx="1439863" cy="850900"/>
          </a:xfrm>
          <a:prstGeom prst="roundRect">
            <a:avLst/>
          </a:prstGeom>
          <a:solidFill>
            <a:srgbClr val="F9E383">
              <a:alpha val="50000"/>
            </a:srgbClr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ru-RU" sz="1400" b="1" dirty="0"/>
              <a:t>БДР</a:t>
            </a:r>
          </a:p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ru-RU" sz="1200" dirty="0"/>
              <a:t>Доходы и расходы</a:t>
            </a:r>
          </a:p>
        </p:txBody>
      </p:sp>
      <p:cxnSp>
        <p:nvCxnSpPr>
          <p:cNvPr id="13321" name="Прямая соединительная линия 11"/>
          <p:cNvCxnSpPr>
            <a:cxnSpLocks noChangeShapeType="1"/>
            <a:stCxn id="8" idx="2"/>
            <a:endCxn id="9" idx="0"/>
          </p:cNvCxnSpPr>
          <p:nvPr/>
        </p:nvCxnSpPr>
        <p:spPr bwMode="auto">
          <a:xfrm flipH="1">
            <a:off x="1168400" y="2038350"/>
            <a:ext cx="1603375" cy="319088"/>
          </a:xfrm>
          <a:prstGeom prst="line">
            <a:avLst/>
          </a:prstGeom>
          <a:noFill/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  <a:extLst/>
        </p:spPr>
      </p:cxnSp>
      <p:cxnSp>
        <p:nvCxnSpPr>
          <p:cNvPr id="13322" name="Прямая соединительная линия 16"/>
          <p:cNvCxnSpPr>
            <a:cxnSpLocks noChangeShapeType="1"/>
            <a:stCxn id="8" idx="2"/>
            <a:endCxn id="10" idx="0"/>
          </p:cNvCxnSpPr>
          <p:nvPr/>
        </p:nvCxnSpPr>
        <p:spPr bwMode="auto">
          <a:xfrm flipH="1">
            <a:off x="2771775" y="2038350"/>
            <a:ext cx="0" cy="630238"/>
          </a:xfrm>
          <a:prstGeom prst="line">
            <a:avLst/>
          </a:prstGeom>
          <a:noFill/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  <a:extLst/>
        </p:spPr>
      </p:cxnSp>
      <p:cxnSp>
        <p:nvCxnSpPr>
          <p:cNvPr id="13323" name="Прямая соединительная линия 30"/>
          <p:cNvCxnSpPr>
            <a:cxnSpLocks noChangeShapeType="1"/>
            <a:stCxn id="8" idx="2"/>
            <a:endCxn id="24" idx="0"/>
          </p:cNvCxnSpPr>
          <p:nvPr/>
        </p:nvCxnSpPr>
        <p:spPr bwMode="auto">
          <a:xfrm>
            <a:off x="2771775" y="2038350"/>
            <a:ext cx="1587500" cy="319088"/>
          </a:xfrm>
          <a:prstGeom prst="line">
            <a:avLst/>
          </a:prstGeom>
          <a:noFill/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  <a:extLst/>
        </p:spPr>
      </p:cxnSp>
      <p:sp>
        <p:nvSpPr>
          <p:cNvPr id="10251" name="Прямоугольник 39"/>
          <p:cNvSpPr>
            <a:spLocks noChangeArrowheads="1"/>
          </p:cNvSpPr>
          <p:nvPr/>
        </p:nvSpPr>
        <p:spPr bwMode="auto">
          <a:xfrm>
            <a:off x="5580063" y="4329113"/>
            <a:ext cx="3430587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82563" indent="-1825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eaLnBrk="1" hangingPunct="1">
              <a:buClr>
                <a:srgbClr val="C00000"/>
              </a:buClr>
              <a:buSzPct val="70000"/>
              <a:buFont typeface="Wingdings" pitchFamily="2" charset="2"/>
              <a:buChar char="§"/>
            </a:pPr>
            <a:r>
              <a:rPr lang="ru-RU" altLang="ru-RU" sz="1600">
                <a:solidFill>
                  <a:srgbClr val="663300"/>
                </a:solidFill>
              </a:rPr>
              <a:t>Экземпляр отчета - на конкретном периоде планирования</a:t>
            </a:r>
          </a:p>
          <a:p>
            <a:pPr lvl="1" eaLnBrk="1" hangingPunct="1">
              <a:buClr>
                <a:srgbClr val="C00000"/>
              </a:buClr>
              <a:buSzPct val="70000"/>
              <a:buFont typeface="Wingdings" pitchFamily="2" charset="2"/>
              <a:buChar char="§"/>
            </a:pPr>
            <a:endParaRPr lang="ru-RU" altLang="ru-RU" sz="1600">
              <a:solidFill>
                <a:srgbClr val="663300"/>
              </a:solidFill>
            </a:endParaRPr>
          </a:p>
          <a:p>
            <a:pPr lvl="1" eaLnBrk="1" hangingPunct="1">
              <a:buClr>
                <a:srgbClr val="C00000"/>
              </a:buClr>
              <a:buSzPct val="70000"/>
              <a:buFont typeface="Wingdings" pitchFamily="2" charset="2"/>
              <a:buChar char="§"/>
            </a:pPr>
            <a:r>
              <a:rPr lang="ru-RU" altLang="ru-RU" sz="1600">
                <a:solidFill>
                  <a:srgbClr val="663300"/>
                </a:solidFill>
              </a:rPr>
              <a:t>Сводная таблица - на всем горизонте проекта с заданной периодичность</a:t>
            </a:r>
          </a:p>
          <a:p>
            <a:pPr lvl="1" eaLnBrk="1" hangingPunct="1">
              <a:buClr>
                <a:srgbClr val="C00000"/>
              </a:buClr>
              <a:buSzPct val="70000"/>
              <a:buFont typeface="Wingdings" pitchFamily="2" charset="2"/>
              <a:buChar char="§"/>
            </a:pPr>
            <a:endParaRPr lang="ru-RU" altLang="ru-RU" sz="1600">
              <a:solidFill>
                <a:srgbClr val="663300"/>
              </a:solidFill>
            </a:endParaRPr>
          </a:p>
        </p:txBody>
      </p:sp>
      <p:sp>
        <p:nvSpPr>
          <p:cNvPr id="10252" name="Прямоугольник 16"/>
          <p:cNvSpPr>
            <a:spLocks noChangeArrowheads="1"/>
          </p:cNvSpPr>
          <p:nvPr/>
        </p:nvSpPr>
        <p:spPr bwMode="auto">
          <a:xfrm>
            <a:off x="5580063" y="1412875"/>
            <a:ext cx="32766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82563" indent="-1825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eaLnBrk="1" hangingPunct="1">
              <a:buClr>
                <a:srgbClr val="C00000"/>
              </a:buClr>
              <a:buSzPct val="70000"/>
              <a:buFont typeface="Wingdings" pitchFamily="2" charset="2"/>
              <a:buChar char="§"/>
            </a:pPr>
            <a:r>
              <a:rPr lang="ru-RU" altLang="ru-RU" sz="1600">
                <a:solidFill>
                  <a:srgbClr val="663300"/>
                </a:solidFill>
              </a:rPr>
              <a:t>Создаем перечень показателей бюджетов проекта </a:t>
            </a:r>
          </a:p>
          <a:p>
            <a:pPr lvl="1" eaLnBrk="1" hangingPunct="1">
              <a:buClr>
                <a:srgbClr val="C00000"/>
              </a:buClr>
              <a:buSzPct val="70000"/>
              <a:buFont typeface="Wingdings" pitchFamily="2" charset="2"/>
              <a:buChar char="§"/>
            </a:pPr>
            <a:endParaRPr lang="ru-RU" altLang="ru-RU" sz="1600">
              <a:solidFill>
                <a:srgbClr val="663300"/>
              </a:solidFill>
            </a:endParaRPr>
          </a:p>
          <a:p>
            <a:pPr lvl="1" eaLnBrk="1" hangingPunct="1">
              <a:buClr>
                <a:srgbClr val="C00000"/>
              </a:buClr>
              <a:buSzPct val="70000"/>
              <a:buFont typeface="Wingdings" pitchFamily="2" charset="2"/>
              <a:buChar char="§"/>
            </a:pPr>
            <a:r>
              <a:rPr lang="ru-RU" altLang="ru-RU" sz="1600">
                <a:solidFill>
                  <a:srgbClr val="663300"/>
                </a:solidFill>
              </a:rPr>
              <a:t>Планируем поступления, выплаты,  доходы</a:t>
            </a:r>
            <a:r>
              <a:rPr lang="en-US" altLang="ru-RU" sz="1600">
                <a:solidFill>
                  <a:srgbClr val="663300"/>
                </a:solidFill>
              </a:rPr>
              <a:t> </a:t>
            </a:r>
            <a:r>
              <a:rPr lang="ru-RU" altLang="ru-RU" sz="1600">
                <a:solidFill>
                  <a:srgbClr val="663300"/>
                </a:solidFill>
              </a:rPr>
              <a:t>и расходы проекта, движение ресурсов</a:t>
            </a:r>
          </a:p>
          <a:p>
            <a:pPr lvl="1" eaLnBrk="1" hangingPunct="1">
              <a:buClr>
                <a:srgbClr val="C00000"/>
              </a:buClr>
              <a:buSzPct val="70000"/>
              <a:buFont typeface="Wingdings" pitchFamily="2" charset="2"/>
              <a:buChar char="§"/>
            </a:pPr>
            <a:endParaRPr lang="ru-RU" altLang="ru-RU" sz="1600">
              <a:solidFill>
                <a:srgbClr val="66330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1725613" y="4238625"/>
            <a:ext cx="2160587" cy="630238"/>
          </a:xfrm>
          <a:prstGeom prst="round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sz="1400" b="1" dirty="0">
                <a:solidFill>
                  <a:srgbClr val="663300"/>
                </a:solidFill>
              </a:rPr>
              <a:t>Инструменты планирования </a:t>
            </a: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611188" y="5167313"/>
            <a:ext cx="1439862" cy="558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lnSpc>
                <a:spcPts val="600"/>
              </a:lnSpc>
              <a:spcBef>
                <a:spcPts val="600"/>
              </a:spcBef>
              <a:defRPr/>
            </a:pPr>
            <a:r>
              <a:rPr lang="ru-RU" sz="1100" b="1" spc="-30" dirty="0">
                <a:solidFill>
                  <a:srgbClr val="663300"/>
                </a:solidFill>
              </a:rPr>
              <a:t>Экземпляр </a:t>
            </a:r>
          </a:p>
          <a:p>
            <a:pPr algn="ctr">
              <a:lnSpc>
                <a:spcPts val="600"/>
              </a:lnSpc>
              <a:spcBef>
                <a:spcPts val="600"/>
              </a:spcBef>
              <a:defRPr/>
            </a:pPr>
            <a:r>
              <a:rPr lang="ru-RU" sz="1100" b="1" spc="-30" dirty="0">
                <a:solidFill>
                  <a:srgbClr val="663300"/>
                </a:solidFill>
              </a:rPr>
              <a:t>отчета</a:t>
            </a: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3492500" y="5173663"/>
            <a:ext cx="1439863" cy="558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lnSpc>
                <a:spcPts val="600"/>
              </a:lnSpc>
              <a:spcBef>
                <a:spcPts val="600"/>
              </a:spcBef>
              <a:defRPr/>
            </a:pPr>
            <a:r>
              <a:rPr lang="ru-RU" sz="1100" b="1" spc="-30" dirty="0">
                <a:solidFill>
                  <a:srgbClr val="663300"/>
                </a:solidFill>
              </a:rPr>
              <a:t>Сводная таблица</a:t>
            </a:r>
          </a:p>
        </p:txBody>
      </p:sp>
      <p:cxnSp>
        <p:nvCxnSpPr>
          <p:cNvPr id="10256" name="Прямая соединительная линия 7"/>
          <p:cNvCxnSpPr>
            <a:cxnSpLocks noChangeShapeType="1"/>
            <a:stCxn id="20" idx="1"/>
            <a:endCxn id="18" idx="2"/>
          </p:cNvCxnSpPr>
          <p:nvPr/>
        </p:nvCxnSpPr>
        <p:spPr bwMode="auto">
          <a:xfrm flipH="1" flipV="1">
            <a:off x="2805113" y="4868863"/>
            <a:ext cx="687387" cy="584200"/>
          </a:xfrm>
          <a:prstGeom prst="line">
            <a:avLst/>
          </a:prstGeom>
          <a:noFill/>
          <a:ln w="95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7" name="Прямая соединительная линия 6155"/>
          <p:cNvCxnSpPr>
            <a:cxnSpLocks noChangeShapeType="1"/>
            <a:stCxn id="18" idx="2"/>
            <a:endCxn id="19" idx="3"/>
          </p:cNvCxnSpPr>
          <p:nvPr/>
        </p:nvCxnSpPr>
        <p:spPr bwMode="auto">
          <a:xfrm flipH="1">
            <a:off x="2051050" y="4868863"/>
            <a:ext cx="754063" cy="577850"/>
          </a:xfrm>
          <a:prstGeom prst="line">
            <a:avLst/>
          </a:prstGeom>
          <a:noFill/>
          <a:ln w="95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Скругленный прямоугольник 23"/>
          <p:cNvSpPr/>
          <p:nvPr/>
        </p:nvSpPr>
        <p:spPr bwMode="auto">
          <a:xfrm>
            <a:off x="3638550" y="2357438"/>
            <a:ext cx="1439863" cy="922337"/>
          </a:xfrm>
          <a:prstGeom prst="roundRect">
            <a:avLst/>
          </a:prstGeom>
          <a:solidFill>
            <a:srgbClr val="F9E383">
              <a:alpha val="50000"/>
            </a:srgbClr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ru-RU" sz="1400" b="1" dirty="0" err="1"/>
              <a:t>БДРс</a:t>
            </a:r>
            <a:endParaRPr lang="ru-RU" sz="1400" b="1" dirty="0"/>
          </a:p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ru-RU" sz="1200" dirty="0"/>
              <a:t>Движение ресурсов</a:t>
            </a:r>
          </a:p>
        </p:txBody>
      </p:sp>
      <p:sp>
        <p:nvSpPr>
          <p:cNvPr id="2" name="Скругленный прямоугольник 1"/>
          <p:cNvSpPr>
            <a:spLocks noChangeArrowheads="1"/>
          </p:cNvSpPr>
          <p:nvPr/>
        </p:nvSpPr>
        <p:spPr bwMode="auto">
          <a:xfrm>
            <a:off x="1692275" y="1358900"/>
            <a:ext cx="2160588" cy="679450"/>
          </a:xfrm>
          <a:prstGeom prst="roundRect">
            <a:avLst>
              <a:gd name="adj" fmla="val 16667"/>
            </a:avLst>
          </a:prstGeom>
          <a:solidFill>
            <a:srgbClr val="F9E383">
              <a:alpha val="0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endParaRPr lang="ru-RU" altLang="ru-RU"/>
          </a:p>
        </p:txBody>
      </p:sp>
      <p:sp>
        <p:nvSpPr>
          <p:cNvPr id="21" name="Скругленный прямоугольник 20"/>
          <p:cNvSpPr>
            <a:spLocks noChangeArrowheads="1"/>
          </p:cNvSpPr>
          <p:nvPr/>
        </p:nvSpPr>
        <p:spPr bwMode="auto">
          <a:xfrm>
            <a:off x="1725613" y="4219575"/>
            <a:ext cx="2160587" cy="647700"/>
          </a:xfrm>
          <a:prstGeom prst="roundRect">
            <a:avLst>
              <a:gd name="adj" fmla="val 16667"/>
            </a:avLst>
          </a:prstGeom>
          <a:solidFill>
            <a:srgbClr val="F9E383">
              <a:alpha val="0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endParaRPr lang="ru-RU" altLang="ru-RU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692275" y="152400"/>
            <a:ext cx="6048375" cy="1081088"/>
          </a:xfrm>
        </p:spPr>
        <p:txBody>
          <a:bodyPr/>
          <a:lstStyle/>
          <a:p>
            <a:r>
              <a:rPr lang="ru-RU" altLang="ru-RU" smtClean="0"/>
              <a:t>Пример представления бюджетов проекта инструментом сводная таблица</a:t>
            </a:r>
          </a:p>
        </p:txBody>
      </p:sp>
      <p:sp>
        <p:nvSpPr>
          <p:cNvPr id="11267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66389F2-9706-4F1D-8710-C7798FFC47DA}" type="slidenum">
              <a:rPr lang="ru-RU" altLang="ru-RU" sz="1000" smtClean="0">
                <a:solidFill>
                  <a:srgbClr val="D20000"/>
                </a:solidFill>
              </a:rPr>
              <a:pPr eaLnBrk="1" hangingPunct="1"/>
              <a:t>5</a:t>
            </a:fld>
            <a:endParaRPr lang="ru-RU" altLang="ru-RU" sz="1000" smtClean="0">
              <a:solidFill>
                <a:srgbClr val="D20000"/>
              </a:solidFill>
            </a:endParaRPr>
          </a:p>
        </p:txBody>
      </p:sp>
      <p:pic>
        <p:nvPicPr>
          <p:cNvPr id="11268" name="Picture 10"/>
          <p:cNvPicPr>
            <a:picLocks noChangeAspect="1" noChangeArrowheads="1"/>
          </p:cNvPicPr>
          <p:nvPr/>
        </p:nvPicPr>
        <p:blipFill rotWithShape="1">
          <a:blip r:embed="rId4"/>
          <a:srcRect b="20967"/>
          <a:stretch/>
        </p:blipFill>
        <p:spPr bwMode="auto">
          <a:xfrm>
            <a:off x="677863" y="1268413"/>
            <a:ext cx="7854950" cy="2586037"/>
          </a:xfrm>
          <a:prstGeom prst="rect">
            <a:avLst/>
          </a:prstGeom>
          <a:noFill/>
          <a:ln>
            <a:noFill/>
          </a:ln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  <a:extLst/>
        </p:spPr>
      </p:pic>
      <p:pic>
        <p:nvPicPr>
          <p:cNvPr id="11270" name="Picture 6" descr="C:\Users\Popov_L\YandexDisk\Скриншоты\2017_02_20\СТ 4.png"/>
          <p:cNvPicPr>
            <a:picLocks noChangeAspect="1" noChangeArrowheads="1"/>
          </p:cNvPicPr>
          <p:nvPr/>
        </p:nvPicPr>
        <p:blipFill rotWithShape="1">
          <a:blip r:embed="rId5"/>
          <a:srcRect t="13917"/>
          <a:stretch/>
        </p:blipFill>
        <p:spPr bwMode="auto">
          <a:xfrm>
            <a:off x="239713" y="2000250"/>
            <a:ext cx="8732837" cy="4381500"/>
          </a:xfrm>
          <a:prstGeom prst="rect">
            <a:avLst/>
          </a:prstGeom>
          <a:noFill/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  <a:extLst/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 bwMode="auto">
          <a:xfrm>
            <a:off x="611188" y="2187575"/>
            <a:ext cx="7777162" cy="3617913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4445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ru-RU" dirty="0"/>
              <a:t>1С: Управление холдингом</a:t>
            </a:r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0" y="6632575"/>
            <a:ext cx="8172450" cy="252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fld id="{BCD0AB37-8B8F-4602-B713-8ACBC7CE18C0}" type="slidenum">
              <a:rPr lang="ru-RU" altLang="ru-RU" sz="1200" b="0" smtClean="0">
                <a:solidFill>
                  <a:srgbClr val="CC3300"/>
                </a:solidFill>
                <a:latin typeface="Tahoma" pitchFamily="34" charset="0"/>
              </a:rPr>
              <a:pPr algn="ctr" eaLnBrk="1" hangingPunct="1"/>
              <a:t>6</a:t>
            </a:fld>
            <a:endParaRPr lang="ru-RU" altLang="ru-RU" sz="1200" b="0" smtClean="0">
              <a:solidFill>
                <a:srgbClr val="CC3300"/>
              </a:solidFill>
              <a:latin typeface="Tahoma" pitchFamily="34" charset="0"/>
            </a:endParaRPr>
          </a:p>
        </p:txBody>
      </p:sp>
      <p:cxnSp>
        <p:nvCxnSpPr>
          <p:cNvPr id="12292" name="Прямая соединительная линия 32768"/>
          <p:cNvCxnSpPr>
            <a:cxnSpLocks noChangeShapeType="1"/>
            <a:stCxn id="4" idx="2"/>
          </p:cNvCxnSpPr>
          <p:nvPr/>
        </p:nvCxnSpPr>
        <p:spPr bwMode="auto">
          <a:xfrm flipV="1">
            <a:off x="1935163" y="4094163"/>
            <a:ext cx="44450" cy="90487"/>
          </a:xfrm>
          <a:prstGeom prst="line">
            <a:avLst/>
          </a:prstGeom>
          <a:noFill/>
          <a:ln w="95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3" name="Прямая соединительная линия 32782"/>
          <p:cNvCxnSpPr>
            <a:cxnSpLocks noChangeShapeType="1"/>
            <a:stCxn id="15" idx="2"/>
            <a:endCxn id="15" idx="2"/>
          </p:cNvCxnSpPr>
          <p:nvPr/>
        </p:nvCxnSpPr>
        <p:spPr bwMode="auto">
          <a:xfrm>
            <a:off x="7116763" y="4186238"/>
            <a:ext cx="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Скругленный прямоугольник 8"/>
          <p:cNvSpPr>
            <a:spLocks noChangeArrowheads="1"/>
          </p:cNvSpPr>
          <p:nvPr/>
        </p:nvSpPr>
        <p:spPr bwMode="auto">
          <a:xfrm>
            <a:off x="2809875" y="1341438"/>
            <a:ext cx="3384550" cy="53975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altLang="ru-RU" sz="1600" b="1" dirty="0">
                <a:solidFill>
                  <a:srgbClr val="663300"/>
                </a:solidFill>
              </a:rPr>
              <a:t>Изменились бизнес-условия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169988" y="2924175"/>
            <a:ext cx="1530350" cy="12604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ts val="1500"/>
              </a:lnSpc>
              <a:defRPr/>
            </a:pPr>
            <a:r>
              <a:rPr lang="ru-RU" altLang="ru-RU" sz="1600" dirty="0">
                <a:solidFill>
                  <a:srgbClr val="663300"/>
                </a:solidFill>
              </a:rPr>
              <a:t>Изменение параметров проекта </a:t>
            </a:r>
          </a:p>
          <a:p>
            <a:pPr algn="ctr">
              <a:lnSpc>
                <a:spcPts val="1500"/>
              </a:lnSpc>
              <a:defRPr/>
            </a:pPr>
            <a:r>
              <a:rPr lang="ru-RU" altLang="ru-RU" sz="1600" dirty="0">
                <a:solidFill>
                  <a:srgbClr val="663300"/>
                </a:solidFill>
              </a:rPr>
              <a:t>(</a:t>
            </a:r>
            <a:r>
              <a:rPr lang="en-US" altLang="ru-RU" sz="1600" dirty="0">
                <a:solidFill>
                  <a:srgbClr val="663300"/>
                </a:solidFill>
              </a:rPr>
              <a:t>WBS, </a:t>
            </a:r>
            <a:r>
              <a:rPr lang="ru-RU" altLang="ru-RU" sz="1600" dirty="0">
                <a:solidFill>
                  <a:srgbClr val="663300"/>
                </a:solidFill>
              </a:rPr>
              <a:t>сроки, стоимость)</a:t>
            </a:r>
          </a:p>
        </p:txBody>
      </p:sp>
      <p:cxnSp>
        <p:nvCxnSpPr>
          <p:cNvPr id="12296" name="Прямая соединительная линия 12"/>
          <p:cNvCxnSpPr>
            <a:cxnSpLocks noChangeShapeType="1"/>
            <a:stCxn id="9" idx="2"/>
            <a:endCxn id="40" idx="0"/>
          </p:cNvCxnSpPr>
          <p:nvPr/>
        </p:nvCxnSpPr>
        <p:spPr bwMode="auto">
          <a:xfrm flipH="1">
            <a:off x="4500563" y="1881188"/>
            <a:ext cx="1587" cy="306387"/>
          </a:xfrm>
          <a:prstGeom prst="line">
            <a:avLst/>
          </a:prstGeom>
          <a:noFill/>
          <a:ln w="28575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Блок-схема: процесс 14"/>
          <p:cNvSpPr>
            <a:spLocks noChangeArrowheads="1"/>
          </p:cNvSpPr>
          <p:nvPr/>
        </p:nvSpPr>
        <p:spPr bwMode="auto">
          <a:xfrm>
            <a:off x="6396038" y="2925763"/>
            <a:ext cx="1439862" cy="1260475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 w="2857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50000"/>
              </a:spcBef>
              <a:buClr>
                <a:srgbClr val="CC3300"/>
              </a:buClr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Blip>
                <a:blip r:embed="rId4"/>
              </a:buBlip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ts val="1500"/>
              </a:lnSpc>
              <a:spcBef>
                <a:spcPct val="0"/>
              </a:spcBef>
              <a:buClrTx/>
              <a:buFontTx/>
              <a:buNone/>
              <a:defRPr/>
            </a:pPr>
            <a:endParaRPr lang="ru-RU" altLang="ru-RU" dirty="0" smtClean="0">
              <a:solidFill>
                <a:srgbClr val="663300"/>
              </a:solidFill>
            </a:endParaRPr>
          </a:p>
          <a:p>
            <a:pPr algn="ctr">
              <a:lnSpc>
                <a:spcPts val="15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400" dirty="0" smtClean="0">
                <a:solidFill>
                  <a:srgbClr val="663300"/>
                </a:solidFill>
              </a:rPr>
              <a:t>Актуализация ключевых показателей</a:t>
            </a:r>
          </a:p>
        </p:txBody>
      </p:sp>
      <p:sp>
        <p:nvSpPr>
          <p:cNvPr id="68" name="Блок-схема: процесс 67"/>
          <p:cNvSpPr>
            <a:spLocks noChangeArrowheads="1"/>
          </p:cNvSpPr>
          <p:nvPr/>
        </p:nvSpPr>
        <p:spPr bwMode="auto">
          <a:xfrm>
            <a:off x="3810000" y="2924175"/>
            <a:ext cx="1530350" cy="1260475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ts val="1500"/>
              </a:lnSpc>
              <a:defRPr/>
            </a:pPr>
            <a:endParaRPr lang="ru-RU" altLang="ru-RU" sz="1600" dirty="0">
              <a:solidFill>
                <a:srgbClr val="663300"/>
              </a:solidFill>
            </a:endParaRPr>
          </a:p>
          <a:p>
            <a:pPr algn="ctr">
              <a:lnSpc>
                <a:spcPts val="1500"/>
              </a:lnSpc>
              <a:defRPr/>
            </a:pPr>
            <a:r>
              <a:rPr lang="ru-RU" altLang="ru-RU" sz="1600" dirty="0">
                <a:solidFill>
                  <a:srgbClr val="663300"/>
                </a:solidFill>
              </a:rPr>
              <a:t>Актуализация бюджетов</a:t>
            </a:r>
          </a:p>
          <a:p>
            <a:pPr algn="ctr">
              <a:lnSpc>
                <a:spcPts val="1500"/>
              </a:lnSpc>
              <a:defRPr/>
            </a:pPr>
            <a:r>
              <a:rPr lang="ru-RU" altLang="ru-RU" sz="1600" dirty="0">
                <a:solidFill>
                  <a:srgbClr val="663300"/>
                </a:solidFill>
              </a:rPr>
              <a:t>проекта</a:t>
            </a:r>
          </a:p>
        </p:txBody>
      </p:sp>
      <p:cxnSp>
        <p:nvCxnSpPr>
          <p:cNvPr id="12299" name="Прямая соединительная линия 36886"/>
          <p:cNvCxnSpPr>
            <a:cxnSpLocks noChangeShapeType="1"/>
            <a:stCxn id="68" idx="2"/>
            <a:endCxn id="39" idx="0"/>
          </p:cNvCxnSpPr>
          <p:nvPr/>
        </p:nvCxnSpPr>
        <p:spPr bwMode="auto">
          <a:xfrm>
            <a:off x="4575175" y="4184650"/>
            <a:ext cx="0" cy="393700"/>
          </a:xfrm>
          <a:prstGeom prst="line">
            <a:avLst/>
          </a:prstGeom>
          <a:noFill/>
          <a:ln w="28575" algn="ctr">
            <a:solidFill>
              <a:srgbClr val="C0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0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Процесс актуализации</a:t>
            </a:r>
          </a:p>
        </p:txBody>
      </p:sp>
      <p:cxnSp>
        <p:nvCxnSpPr>
          <p:cNvPr id="12301" name="Прямая соединительная линия 12"/>
          <p:cNvCxnSpPr>
            <a:cxnSpLocks noChangeShapeType="1"/>
            <a:stCxn id="4" idx="3"/>
            <a:endCxn id="68" idx="1"/>
          </p:cNvCxnSpPr>
          <p:nvPr/>
        </p:nvCxnSpPr>
        <p:spPr bwMode="auto">
          <a:xfrm>
            <a:off x="2700338" y="3554413"/>
            <a:ext cx="1109662" cy="0"/>
          </a:xfrm>
          <a:prstGeom prst="line">
            <a:avLst/>
          </a:prstGeom>
          <a:noFill/>
          <a:ln w="28575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Скругленный прямоугольник 37"/>
          <p:cNvSpPr>
            <a:spLocks noChangeArrowheads="1"/>
          </p:cNvSpPr>
          <p:nvPr/>
        </p:nvSpPr>
        <p:spPr bwMode="auto">
          <a:xfrm>
            <a:off x="1214438" y="4578350"/>
            <a:ext cx="1441450" cy="630238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altLang="ru-RU" sz="1400" b="1" dirty="0">
                <a:solidFill>
                  <a:srgbClr val="663300"/>
                </a:solidFill>
              </a:rPr>
              <a:t>Диаграмма Ганта</a:t>
            </a:r>
          </a:p>
        </p:txBody>
      </p:sp>
      <p:sp>
        <p:nvSpPr>
          <p:cNvPr id="39" name="Скругленный прямоугольник 38"/>
          <p:cNvSpPr>
            <a:spLocks noChangeArrowheads="1"/>
          </p:cNvSpPr>
          <p:nvPr/>
        </p:nvSpPr>
        <p:spPr bwMode="auto">
          <a:xfrm>
            <a:off x="3854450" y="4578350"/>
            <a:ext cx="1441450" cy="630238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altLang="ru-RU" sz="1400" b="1" dirty="0">
                <a:solidFill>
                  <a:srgbClr val="663300"/>
                </a:solidFill>
              </a:rPr>
              <a:t>Сводная таблица</a:t>
            </a:r>
          </a:p>
        </p:txBody>
      </p:sp>
      <p:cxnSp>
        <p:nvCxnSpPr>
          <p:cNvPr id="12304" name="Прямая соединительная линия 36883"/>
          <p:cNvCxnSpPr>
            <a:cxnSpLocks noChangeShapeType="1"/>
            <a:stCxn id="4" idx="2"/>
            <a:endCxn id="38" idx="0"/>
          </p:cNvCxnSpPr>
          <p:nvPr/>
        </p:nvCxnSpPr>
        <p:spPr bwMode="auto">
          <a:xfrm>
            <a:off x="1935163" y="4184650"/>
            <a:ext cx="0" cy="393700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5" name="Прямая соединительная линия 12"/>
          <p:cNvCxnSpPr>
            <a:cxnSpLocks noChangeShapeType="1"/>
            <a:stCxn id="68" idx="3"/>
            <a:endCxn id="15" idx="1"/>
          </p:cNvCxnSpPr>
          <p:nvPr/>
        </p:nvCxnSpPr>
        <p:spPr bwMode="auto">
          <a:xfrm>
            <a:off x="5340350" y="3554413"/>
            <a:ext cx="1055688" cy="1587"/>
          </a:xfrm>
          <a:prstGeom prst="line">
            <a:avLst/>
          </a:prstGeom>
          <a:noFill/>
          <a:ln w="28575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6" name="Прямая соединительная линия 12"/>
          <p:cNvCxnSpPr>
            <a:cxnSpLocks noChangeShapeType="1"/>
            <a:stCxn id="38" idx="3"/>
            <a:endCxn id="39" idx="1"/>
          </p:cNvCxnSpPr>
          <p:nvPr/>
        </p:nvCxnSpPr>
        <p:spPr bwMode="auto">
          <a:xfrm>
            <a:off x="2655888" y="4894263"/>
            <a:ext cx="1198562" cy="0"/>
          </a:xfrm>
          <a:prstGeom prst="line">
            <a:avLst/>
          </a:prstGeom>
          <a:noFill/>
          <a:ln w="34925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7" name="Прямая соединительная линия 12"/>
          <p:cNvCxnSpPr>
            <a:cxnSpLocks noChangeShapeType="1"/>
          </p:cNvCxnSpPr>
          <p:nvPr/>
        </p:nvCxnSpPr>
        <p:spPr bwMode="auto">
          <a:xfrm>
            <a:off x="2700338" y="3198813"/>
            <a:ext cx="3671887" cy="0"/>
          </a:xfrm>
          <a:prstGeom prst="line">
            <a:avLst/>
          </a:prstGeom>
          <a:noFill/>
          <a:ln w="28575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08" name="Скругленный прямоугольник 20"/>
          <p:cNvSpPr>
            <a:spLocks noChangeArrowheads="1"/>
          </p:cNvSpPr>
          <p:nvPr/>
        </p:nvSpPr>
        <p:spPr bwMode="auto">
          <a:xfrm>
            <a:off x="1196975" y="4581525"/>
            <a:ext cx="1439863" cy="647700"/>
          </a:xfrm>
          <a:prstGeom prst="roundRect">
            <a:avLst>
              <a:gd name="adj" fmla="val 16667"/>
            </a:avLst>
          </a:prstGeom>
          <a:solidFill>
            <a:srgbClr val="F9E383">
              <a:alpha val="0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endParaRPr lang="ru-RU" alt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5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" y="1223963"/>
            <a:ext cx="9075738" cy="5183187"/>
          </a:xfrm>
          <a:prstGeom prst="rect">
            <a:avLst/>
          </a:prstGeom>
          <a:noFill/>
          <a:ln>
            <a:noFill/>
          </a:ln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  <a:extLst/>
        </p:spPr>
      </p:pic>
      <p:grpSp>
        <p:nvGrpSpPr>
          <p:cNvPr id="2" name="Группа 4"/>
          <p:cNvGrpSpPr>
            <a:grpSpLocks/>
          </p:cNvGrpSpPr>
          <p:nvPr/>
        </p:nvGrpSpPr>
        <p:grpSpPr bwMode="auto">
          <a:xfrm>
            <a:off x="341313" y="1916113"/>
            <a:ext cx="8551862" cy="4230687"/>
            <a:chOff x="242442" y="2063749"/>
            <a:chExt cx="8551862" cy="4230687"/>
          </a:xfr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grpSpPr>
        <p:pic>
          <p:nvPicPr>
            <p:cNvPr id="61447" name="Picture 12"/>
            <p:cNvPicPr>
              <a:picLocks noChangeAspect="1" noChangeArrowheads="1"/>
            </p:cNvPicPr>
            <p:nvPr/>
          </p:nvPicPr>
          <p:blipFill>
            <a:blip r:embed="rId5" cstate="print">
              <a:extLst/>
            </a:blip>
            <a:srcRect/>
            <a:stretch>
              <a:fillRect/>
            </a:stretch>
          </p:blipFill>
          <p:spPr bwMode="auto">
            <a:xfrm>
              <a:off x="242442" y="2063749"/>
              <a:ext cx="8551862" cy="4230687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61448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/>
            </a:blip>
            <a:srcRect l="51880" t="41470" r="9084" b="1807"/>
            <a:stretch>
              <a:fillRect/>
            </a:stretch>
          </p:blipFill>
          <p:spPr bwMode="auto">
            <a:xfrm>
              <a:off x="3163301" y="4211957"/>
              <a:ext cx="2270265" cy="1388744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  <p:pic>
        <p:nvPicPr>
          <p:cNvPr id="169986" name="Picture 2" descr="C:\Users\mitrohin_s\Desktop\Эл-т проект 1.t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87450" y="1196975"/>
            <a:ext cx="7848600" cy="5275263"/>
          </a:xfrm>
          <a:prstGeom prst="rect">
            <a:avLst/>
          </a:prstGeom>
          <a:noFill/>
          <a:ln>
            <a:noFill/>
          </a:ln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  <a:extLst/>
        </p:spPr>
      </p:pic>
      <p:sp>
        <p:nvSpPr>
          <p:cNvPr id="9" name="Прямоугольник 8"/>
          <p:cNvSpPr/>
          <p:nvPr/>
        </p:nvSpPr>
        <p:spPr bwMode="auto">
          <a:xfrm>
            <a:off x="5105400" y="4921250"/>
            <a:ext cx="3814763" cy="1323975"/>
          </a:xfrm>
          <a:prstGeom prst="rect">
            <a:avLst/>
          </a:prstGeom>
          <a:solidFill>
            <a:srgbClr val="FEFBBE"/>
          </a:solidFill>
          <a:ln w="952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88900" lvl="1">
              <a:buClr>
                <a:srgbClr val="C00000"/>
              </a:buClr>
              <a:buSzPct val="70000"/>
              <a:defRPr/>
            </a:pPr>
            <a:r>
              <a:rPr lang="ru-RU" altLang="ru-RU" sz="1400" dirty="0">
                <a:solidFill>
                  <a:srgbClr val="663300"/>
                </a:solidFill>
                <a:latin typeface="Arial" panose="020B0604020202020204" pitchFamily="34" charset="0"/>
              </a:rPr>
              <a:t>Диаграмма предоставляет возможности:</a:t>
            </a:r>
          </a:p>
          <a:p>
            <a:pPr marL="452438" lvl="1" indent="-185738">
              <a:buClr>
                <a:srgbClr val="C00000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ru-RU" altLang="ru-RU" sz="1400" dirty="0">
                <a:solidFill>
                  <a:srgbClr val="663300"/>
                </a:solidFill>
                <a:latin typeface="Arial" panose="020B0604020202020204" pitchFamily="34" charset="0"/>
              </a:rPr>
              <a:t>Быстрое изменение параметров проекта</a:t>
            </a:r>
          </a:p>
          <a:p>
            <a:pPr marL="452438" lvl="1" indent="-185738">
              <a:buClr>
                <a:srgbClr val="C00000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ru-RU" altLang="ru-RU" sz="1400" dirty="0">
                <a:solidFill>
                  <a:srgbClr val="663300"/>
                </a:solidFill>
                <a:latin typeface="Arial" panose="020B0604020202020204" pitchFamily="34" charset="0"/>
              </a:rPr>
              <a:t>Быстрая актуализация бюджетов</a:t>
            </a:r>
          </a:p>
          <a:p>
            <a:pPr marL="452438" lvl="1" indent="-185738">
              <a:buClr>
                <a:srgbClr val="C00000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ru-RU" altLang="ru-RU" sz="1400" dirty="0">
                <a:solidFill>
                  <a:srgbClr val="663300"/>
                </a:solidFill>
                <a:latin typeface="Arial" panose="020B0604020202020204" pitchFamily="34" charset="0"/>
              </a:rPr>
              <a:t>Перерасчёт ключевых показателей</a:t>
            </a:r>
          </a:p>
          <a:p>
            <a:pPr marL="452438" lvl="1" indent="-185738">
              <a:buClr>
                <a:srgbClr val="C00000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ru-RU" altLang="ru-RU" sz="1400" dirty="0">
                <a:solidFill>
                  <a:srgbClr val="663300"/>
                </a:solidFill>
                <a:latin typeface="Arial" panose="020B0604020202020204" pitchFamily="34" charset="0"/>
              </a:rPr>
              <a:t>Сценарный анализ</a:t>
            </a:r>
          </a:p>
          <a:p>
            <a:pPr marL="452438" lvl="1" indent="-185738">
              <a:buClr>
                <a:srgbClr val="C00000"/>
              </a:buClr>
              <a:buSzPct val="70000"/>
              <a:buFont typeface="Wingdings" panose="05000000000000000000" pitchFamily="2" charset="2"/>
              <a:buChar char="§"/>
              <a:defRPr/>
            </a:pPr>
            <a:endParaRPr lang="ru-RU" altLang="ru-RU" sz="1400" dirty="0">
              <a:solidFill>
                <a:srgbClr val="663300"/>
              </a:solidFill>
              <a:latin typeface="Arial" panose="020B0604020202020204" pitchFamily="34" charset="0"/>
            </a:endParaRPr>
          </a:p>
          <a:p>
            <a:pPr marL="266700" lvl="1">
              <a:buClr>
                <a:srgbClr val="C00000"/>
              </a:buClr>
              <a:buSzPct val="70000"/>
              <a:defRPr/>
            </a:pPr>
            <a:endParaRPr lang="ru-RU" altLang="ru-RU" sz="1400" dirty="0">
              <a:solidFill>
                <a:srgbClr val="663300"/>
              </a:solidFill>
              <a:latin typeface="Arial" panose="020B0604020202020204" pitchFamily="34" charset="0"/>
            </a:endParaRPr>
          </a:p>
          <a:p>
            <a:pPr marL="0" lvl="1">
              <a:buClr>
                <a:srgbClr val="C00000"/>
              </a:buClr>
              <a:buSzPct val="70000"/>
              <a:defRPr/>
            </a:pPr>
            <a:r>
              <a:rPr lang="ru-RU" altLang="ru-RU" sz="1400" dirty="0">
                <a:solidFill>
                  <a:srgbClr val="6633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33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Актуализация показателей инвестиционного проекта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7463" y="1012825"/>
            <a:ext cx="9144001" cy="3865563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9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/>
          <p:cNvSpPr txBox="1">
            <a:spLocks noChangeArrowheads="1"/>
          </p:cNvSpPr>
          <p:nvPr/>
        </p:nvSpPr>
        <p:spPr bwMode="auto">
          <a:xfrm>
            <a:off x="5111750" y="188913"/>
            <a:ext cx="34671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endParaRPr lang="en-US" altLang="ru-RU" sz="1800"/>
          </a:p>
        </p:txBody>
      </p:sp>
      <p:sp>
        <p:nvSpPr>
          <p:cNvPr id="14339" name="Заголовок 3"/>
          <p:cNvSpPr>
            <a:spLocks noGrp="1"/>
          </p:cNvSpPr>
          <p:nvPr>
            <p:ph type="title"/>
          </p:nvPr>
        </p:nvSpPr>
        <p:spPr>
          <a:xfrm>
            <a:off x="1692275" y="152400"/>
            <a:ext cx="6696075" cy="1081088"/>
          </a:xfrm>
        </p:spPr>
        <p:txBody>
          <a:bodyPr/>
          <a:lstStyle/>
          <a:p>
            <a:r>
              <a:rPr lang="ru-RU" altLang="ru-RU" smtClean="0"/>
              <a:t>Анализ инвестиционных проектов с помощью инструмента «Аналитическая панель»</a:t>
            </a:r>
          </a:p>
        </p:txBody>
      </p:sp>
      <p:sp>
        <p:nvSpPr>
          <p:cNvPr id="6149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2400"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E7EC588-F05D-4810-9DF3-02E6CE17E644}" type="slidenum">
              <a:rPr lang="ru-RU" altLang="ru-RU" sz="1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8</a:t>
            </a:fld>
            <a:endParaRPr lang="ru-RU" altLang="ru-RU" sz="100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13" y="1476375"/>
            <a:ext cx="8639175" cy="4689475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413" y="1416050"/>
            <a:ext cx="8639175" cy="4381500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5111750" y="188913"/>
            <a:ext cx="34671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endParaRPr lang="en-US" altLang="ru-RU" sz="1800"/>
          </a:p>
        </p:txBody>
      </p:sp>
      <p:sp>
        <p:nvSpPr>
          <p:cNvPr id="15364" name="Заголовок 3"/>
          <p:cNvSpPr>
            <a:spLocks noGrp="1"/>
          </p:cNvSpPr>
          <p:nvPr>
            <p:ph type="title"/>
          </p:nvPr>
        </p:nvSpPr>
        <p:spPr>
          <a:xfrm>
            <a:off x="1692275" y="152400"/>
            <a:ext cx="6696075" cy="1081088"/>
          </a:xfrm>
        </p:spPr>
        <p:txBody>
          <a:bodyPr/>
          <a:lstStyle/>
          <a:p>
            <a:r>
              <a:rPr lang="ru-RU" altLang="ru-RU" smtClean="0"/>
              <a:t>Оценка инвестиционных альтернатив с помощью инструмента «Аналитическая панель» </a:t>
            </a:r>
          </a:p>
        </p:txBody>
      </p:sp>
      <p:sp>
        <p:nvSpPr>
          <p:cNvPr id="6149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2400"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8C82CD9-2EAF-482A-B707-279FF813E474}" type="slidenum">
              <a:rPr lang="ru-RU" altLang="ru-RU" sz="1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9</a:t>
            </a:fld>
            <a:endParaRPr lang="ru-RU" altLang="ru-RU" sz="1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366" name="Левая фигурная скобка 7"/>
          <p:cNvSpPr>
            <a:spLocks/>
          </p:cNvSpPr>
          <p:nvPr/>
        </p:nvSpPr>
        <p:spPr bwMode="auto">
          <a:xfrm rot="-5400000">
            <a:off x="2297113" y="4019550"/>
            <a:ext cx="193675" cy="4213225"/>
          </a:xfrm>
          <a:prstGeom prst="leftBrace">
            <a:avLst>
              <a:gd name="adj1" fmla="val 32228"/>
              <a:gd name="adj2" fmla="val 49477"/>
            </a:avLst>
          </a:prstGeom>
          <a:solidFill>
            <a:srgbClr val="F9E383">
              <a:alpha val="0"/>
            </a:srgbClr>
          </a:solidFill>
          <a:ln w="12700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endParaRPr lang="ru-RU" altLang="ru-RU"/>
          </a:p>
        </p:txBody>
      </p:sp>
      <p:sp>
        <p:nvSpPr>
          <p:cNvPr id="15367" name="Левая фигурная скобка 11"/>
          <p:cNvSpPr>
            <a:spLocks/>
          </p:cNvSpPr>
          <p:nvPr/>
        </p:nvSpPr>
        <p:spPr bwMode="auto">
          <a:xfrm rot="-5400000">
            <a:off x="6641306" y="4020344"/>
            <a:ext cx="193675" cy="4211638"/>
          </a:xfrm>
          <a:prstGeom prst="leftBrace">
            <a:avLst>
              <a:gd name="adj1" fmla="val 32216"/>
              <a:gd name="adj2" fmla="val 49477"/>
            </a:avLst>
          </a:prstGeom>
          <a:solidFill>
            <a:srgbClr val="F9E383">
              <a:alpha val="0"/>
            </a:srgbClr>
          </a:solidFill>
          <a:ln w="12700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26632" name="TextBox 8"/>
          <p:cNvSpPr txBox="1">
            <a:spLocks noChangeArrowheads="1"/>
          </p:cNvSpPr>
          <p:nvPr/>
        </p:nvSpPr>
        <p:spPr bwMode="auto">
          <a:xfrm>
            <a:off x="1692275" y="6248400"/>
            <a:ext cx="14859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1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Альтернатива 1</a:t>
            </a:r>
          </a:p>
        </p:txBody>
      </p:sp>
      <p:sp>
        <p:nvSpPr>
          <p:cNvPr id="26633" name="TextBox 14"/>
          <p:cNvSpPr txBox="1">
            <a:spLocks noChangeArrowheads="1"/>
          </p:cNvSpPr>
          <p:nvPr/>
        </p:nvSpPr>
        <p:spPr bwMode="auto">
          <a:xfrm>
            <a:off x="6040438" y="6248400"/>
            <a:ext cx="1487487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1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Альтернатива 2</a:t>
            </a:r>
          </a:p>
        </p:txBody>
      </p:sp>
      <p:sp>
        <p:nvSpPr>
          <p:cNvPr id="15370" name="Прямоугольник 2"/>
          <p:cNvSpPr>
            <a:spLocks noChangeArrowheads="1"/>
          </p:cNvSpPr>
          <p:nvPr/>
        </p:nvSpPr>
        <p:spPr bwMode="auto">
          <a:xfrm>
            <a:off x="2527300" y="1898650"/>
            <a:ext cx="4175125" cy="757238"/>
          </a:xfrm>
          <a:prstGeom prst="rect">
            <a:avLst/>
          </a:prstGeom>
          <a:solidFill>
            <a:srgbClr val="F9E383">
              <a:alpha val="0"/>
            </a:srgbClr>
          </a:solidFill>
          <a:ln w="19050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endParaRPr lang="ru-RU" altLang="ru-RU"/>
          </a:p>
        </p:txBody>
      </p:sp>
      <p:sp>
        <p:nvSpPr>
          <p:cNvPr id="15371" name="Стрелка вверх 4"/>
          <p:cNvSpPr>
            <a:spLocks noChangeArrowheads="1"/>
          </p:cNvSpPr>
          <p:nvPr/>
        </p:nvSpPr>
        <p:spPr bwMode="auto">
          <a:xfrm>
            <a:off x="4140200" y="2932113"/>
            <a:ext cx="287338" cy="2159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9E383">
              <a:alpha val="50195"/>
            </a:srgbClr>
          </a:solidFill>
          <a:ln w="28575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endParaRPr lang="ru-RU" altLang="ru-RU"/>
          </a:p>
        </p:txBody>
      </p:sp>
      <p:sp>
        <p:nvSpPr>
          <p:cNvPr id="15372" name="Стрелка вверх 12"/>
          <p:cNvSpPr>
            <a:spLocks noChangeArrowheads="1"/>
          </p:cNvSpPr>
          <p:nvPr/>
        </p:nvSpPr>
        <p:spPr bwMode="auto">
          <a:xfrm>
            <a:off x="2052638" y="2932113"/>
            <a:ext cx="287337" cy="2159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9E383">
              <a:alpha val="50195"/>
            </a:srgbClr>
          </a:solidFill>
          <a:ln w="28575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endParaRPr lang="ru-RU" altLang="ru-RU"/>
          </a:p>
        </p:txBody>
      </p:sp>
      <p:sp>
        <p:nvSpPr>
          <p:cNvPr id="15373" name="Стрелка вверх 13"/>
          <p:cNvSpPr>
            <a:spLocks noChangeArrowheads="1"/>
          </p:cNvSpPr>
          <p:nvPr/>
        </p:nvSpPr>
        <p:spPr bwMode="auto">
          <a:xfrm>
            <a:off x="2052638" y="2243138"/>
            <a:ext cx="287337" cy="2159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9E383">
              <a:alpha val="50195"/>
            </a:srgbClr>
          </a:solidFill>
          <a:ln w="28575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endParaRPr lang="ru-RU" altLang="ru-RU"/>
          </a:p>
        </p:txBody>
      </p:sp>
      <p:cxnSp>
        <p:nvCxnSpPr>
          <p:cNvPr id="15374" name="Прямая со стрелкой 6"/>
          <p:cNvCxnSpPr>
            <a:cxnSpLocks noChangeShapeType="1"/>
          </p:cNvCxnSpPr>
          <p:nvPr/>
        </p:nvCxnSpPr>
        <p:spPr bwMode="auto">
          <a:xfrm>
            <a:off x="6092825" y="4581525"/>
            <a:ext cx="215900" cy="207963"/>
          </a:xfrm>
          <a:prstGeom prst="straightConnector1">
            <a:avLst/>
          </a:prstGeom>
          <a:noFill/>
          <a:ln w="44450" algn="ctr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5" name="Прямая со стрелкой 8"/>
          <p:cNvCxnSpPr>
            <a:cxnSpLocks noChangeShapeType="1"/>
          </p:cNvCxnSpPr>
          <p:nvPr/>
        </p:nvCxnSpPr>
        <p:spPr bwMode="auto">
          <a:xfrm>
            <a:off x="1547813" y="4570413"/>
            <a:ext cx="215900" cy="207962"/>
          </a:xfrm>
          <a:prstGeom prst="straightConnector1">
            <a:avLst/>
          </a:prstGeom>
          <a:noFill/>
          <a:ln w="44450" algn="ctr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6" name="Прямая соединительная линия 7"/>
          <p:cNvCxnSpPr>
            <a:cxnSpLocks noChangeShapeType="1"/>
          </p:cNvCxnSpPr>
          <p:nvPr/>
        </p:nvCxnSpPr>
        <p:spPr bwMode="auto">
          <a:xfrm flipH="1">
            <a:off x="4572000" y="1701800"/>
            <a:ext cx="42863" cy="4319588"/>
          </a:xfrm>
          <a:prstGeom prst="line">
            <a:avLst/>
          </a:prstGeom>
          <a:noFill/>
          <a:ln w="12700" algn="ctr">
            <a:solidFill>
              <a:srgbClr val="CC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7.1|1.4|5.7|0.8|0.5|0.1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13.6|8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2|15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12.2|31.8|2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9|11.3|28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9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12.5"/>
</p:tagLst>
</file>

<file path=ppt/theme/theme1.xml><?xml version="1.0" encoding="utf-8"?>
<a:theme xmlns:a="http://schemas.openxmlformats.org/drawingml/2006/main" name="1409_Шаблон">
  <a:themeElements>
    <a:clrScheme name="1409_Шаблон 1">
      <a:dk1>
        <a:srgbClr val="5F0000"/>
      </a:dk1>
      <a:lt1>
        <a:srgbClr val="FFFFFF"/>
      </a:lt1>
      <a:dk2>
        <a:srgbClr val="CC3300"/>
      </a:dk2>
      <a:lt2>
        <a:srgbClr val="808080"/>
      </a:lt2>
      <a:accent1>
        <a:srgbClr val="F9E383"/>
      </a:accent1>
      <a:accent2>
        <a:srgbClr val="369900"/>
      </a:accent2>
      <a:accent3>
        <a:srgbClr val="FFFFFF"/>
      </a:accent3>
      <a:accent4>
        <a:srgbClr val="500000"/>
      </a:accent4>
      <a:accent5>
        <a:srgbClr val="FBEFC1"/>
      </a:accent5>
      <a:accent6>
        <a:srgbClr val="308A00"/>
      </a:accent6>
      <a:hlink>
        <a:srgbClr val="0033CC"/>
      </a:hlink>
      <a:folHlink>
        <a:srgbClr val="CC3300"/>
      </a:folHlink>
    </a:clrScheme>
    <a:fontScheme name="1409_Шабло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409_Шаблон 1">
        <a:dk1>
          <a:srgbClr val="5F0000"/>
        </a:dk1>
        <a:lt1>
          <a:srgbClr val="FFFFFF"/>
        </a:lt1>
        <a:dk2>
          <a:srgbClr val="CC3300"/>
        </a:dk2>
        <a:lt2>
          <a:srgbClr val="808080"/>
        </a:lt2>
        <a:accent1>
          <a:srgbClr val="F9E383"/>
        </a:accent1>
        <a:accent2>
          <a:srgbClr val="369900"/>
        </a:accent2>
        <a:accent3>
          <a:srgbClr val="FFFFFF"/>
        </a:accent3>
        <a:accent4>
          <a:srgbClr val="500000"/>
        </a:accent4>
        <a:accent5>
          <a:srgbClr val="FBEFC1"/>
        </a:accent5>
        <a:accent6>
          <a:srgbClr val="308A00"/>
        </a:accent6>
        <a:hlink>
          <a:srgbClr val="0033CC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1409_Шаблон">
  <a:themeElements>
    <a:clrScheme name="1409_Шаблон 1">
      <a:dk1>
        <a:srgbClr val="5F0000"/>
      </a:dk1>
      <a:lt1>
        <a:srgbClr val="FFFFFF"/>
      </a:lt1>
      <a:dk2>
        <a:srgbClr val="CC3300"/>
      </a:dk2>
      <a:lt2>
        <a:srgbClr val="808080"/>
      </a:lt2>
      <a:accent1>
        <a:srgbClr val="F9E383"/>
      </a:accent1>
      <a:accent2>
        <a:srgbClr val="369900"/>
      </a:accent2>
      <a:accent3>
        <a:srgbClr val="FFFFFF"/>
      </a:accent3>
      <a:accent4>
        <a:srgbClr val="500000"/>
      </a:accent4>
      <a:accent5>
        <a:srgbClr val="FBEFC1"/>
      </a:accent5>
      <a:accent6>
        <a:srgbClr val="308A00"/>
      </a:accent6>
      <a:hlink>
        <a:srgbClr val="0033CC"/>
      </a:hlink>
      <a:folHlink>
        <a:srgbClr val="CC3300"/>
      </a:folHlink>
    </a:clrScheme>
    <a:fontScheme name="1409_Шабло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409_Шаблон 1">
        <a:dk1>
          <a:srgbClr val="5F0000"/>
        </a:dk1>
        <a:lt1>
          <a:srgbClr val="FFFFFF"/>
        </a:lt1>
        <a:dk2>
          <a:srgbClr val="CC3300"/>
        </a:dk2>
        <a:lt2>
          <a:srgbClr val="808080"/>
        </a:lt2>
        <a:accent1>
          <a:srgbClr val="F9E383"/>
        </a:accent1>
        <a:accent2>
          <a:srgbClr val="369900"/>
        </a:accent2>
        <a:accent3>
          <a:srgbClr val="FFFFFF"/>
        </a:accent3>
        <a:accent4>
          <a:srgbClr val="500000"/>
        </a:accent4>
        <a:accent5>
          <a:srgbClr val="FBEFC1"/>
        </a:accent5>
        <a:accent6>
          <a:srgbClr val="308A00"/>
        </a:accent6>
        <a:hlink>
          <a:srgbClr val="0033CC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35975</TotalTime>
  <Words>1638</Words>
  <Application>Microsoft Office PowerPoint</Application>
  <PresentationFormat>Экран (4:3)</PresentationFormat>
  <Paragraphs>215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1409_Шаблон</vt:lpstr>
      <vt:lpstr>1_1409_Шаблон</vt:lpstr>
      <vt:lpstr>Презентация PowerPoint</vt:lpstr>
      <vt:lpstr>Жизненный цикл инвестиционного проекта</vt:lpstr>
      <vt:lpstr>Проекты и этапы. WBS. PERT</vt:lpstr>
      <vt:lpstr>Инструменты и объекты планирования</vt:lpstr>
      <vt:lpstr>Пример представления бюджетов проекта инструментом сводная таблица</vt:lpstr>
      <vt:lpstr>Процесс актуализации</vt:lpstr>
      <vt:lpstr>Актуализация показателей инвестиционного проекта</vt:lpstr>
      <vt:lpstr>Анализ инвестиционных проектов с помощью инструмента «Аналитическая панель»</vt:lpstr>
      <vt:lpstr>Оценка инвестиционных альтернатив с помощью инструмента «Аналитическая панель» </vt:lpstr>
      <vt:lpstr>Процесс оптимизации портфеля проектов по методу Борда</vt:lpstr>
      <vt:lpstr>Применение методологии «Stage-Gate»</vt:lpstr>
      <vt:lpstr>Анализ проекта</vt:lpstr>
      <vt:lpstr>Управление инвестиционными программами</vt:lpstr>
      <vt:lpstr>Презентация PowerPoint</vt:lpstr>
    </vt:vector>
  </TitlesOfParts>
  <Company>1C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Наименование доклада</dc:title>
  <dc:creator>admin</dc:creator>
  <cp:lastModifiedBy>Митрохин Станислав</cp:lastModifiedBy>
  <cp:revision>1372</cp:revision>
  <cp:lastPrinted>2017-06-05T14:21:48Z</cp:lastPrinted>
  <dcterms:created xsi:type="dcterms:W3CDTF">2014-08-20T11:28:12Z</dcterms:created>
  <dcterms:modified xsi:type="dcterms:W3CDTF">2017-07-03T09:42:30Z</dcterms:modified>
</cp:coreProperties>
</file>