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1518900" cy="6483350"/>
  <p:notesSz cx="11518900" cy="64833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5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57D5-470B-4276-AA69-89E3D48B42AE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68DA-90FF-4C88-8BC7-65B7C637FCA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2476-541C-4715-99F2-1CF56C2A54EB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7B0E-A0BE-4ABA-B67C-3569D172DDC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C7CA-18C4-4B0A-962A-9CAA0ACA7271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D0B6-577C-45B5-94E2-F3F2E04C0EE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0AB6-0093-4395-A33A-2913340BB7F8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7F03-DEE5-41B2-8287-309A3C6E14E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AC0178-BF23-417E-B3C9-7010A6019067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3F3479-87D3-4855-B585-47972C5BE6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" y="228600"/>
            <a:ext cx="8842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120900" y="309563"/>
            <a:ext cx="72834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757363" y="1320800"/>
            <a:ext cx="71008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7950" y="6029325"/>
            <a:ext cx="368935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3" y="6029325"/>
            <a:ext cx="265112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5369F-990E-425E-BA9F-C3A2082DC848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7863" y="6029325"/>
            <a:ext cx="265112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3D3C93-2FB2-403C-999E-C146FC0836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738" y="3048000"/>
            <a:ext cx="6477000" cy="10001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Цифровизация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внешнего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внутреннего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документооборота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738" y="4972050"/>
            <a:ext cx="9586912" cy="742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FFEC00"/>
                </a:solidFill>
              </a:rPr>
              <a:t>Безбородов Александр,</a:t>
            </a:r>
            <a:endParaRPr lang="ru-RU" sz="2400"/>
          </a:p>
          <a:p>
            <a:pPr marL="12700"/>
            <a:r>
              <a:rPr lang="ru-RU" sz="2400">
                <a:solidFill>
                  <a:srgbClr val="FFEC00"/>
                </a:solidFill>
                <a:latin typeface="Microsoft Sans Serif" pitchFamily="34" charset="0"/>
                <a:cs typeface="Microsoft Sans Serif" pitchFamily="34" charset="0"/>
              </a:rPr>
              <a:t>Рук. Отдела разработки программ документооборота</a:t>
            </a:r>
            <a:r>
              <a:rPr lang="ru-RU" sz="2400">
                <a:solidFill>
                  <a:srgbClr val="FFEC00"/>
                </a:solidFill>
                <a:cs typeface="Microsoft Sans Serif" pitchFamily="34" charset="0"/>
              </a:rPr>
              <a:t> </a:t>
            </a:r>
            <a:r>
              <a:rPr lang="ru-RU" sz="2400">
                <a:solidFill>
                  <a:srgbClr val="FFEC00"/>
                </a:solidFill>
                <a:latin typeface="Microsoft Sans Serif" pitchFamily="34" charset="0"/>
                <a:cs typeface="Microsoft Sans Serif" pitchFamily="34" charset="0"/>
              </a:rPr>
              <a:t>"1С"</a:t>
            </a:r>
            <a:endParaRPr lang="ru-RU" sz="24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39700"/>
            <a:ext cx="7481887" cy="89535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900" smtClean="0">
                <a:latin typeface="Tahoma" pitchFamily="34" charset="0"/>
                <a:cs typeface="Tahoma" pitchFamily="34" charset="0"/>
              </a:rPr>
              <a:t>Как программа проверяет подписи  электронных документов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 tIns="106680" rtlCol="0"/>
          <a:lstStyle/>
          <a:p>
            <a:pPr marL="355600" indent="-342900" eaLnBrk="1" fontAlgn="auto" hangingPunct="1">
              <a:spcBef>
                <a:spcPts val="84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10" dirty="0"/>
              <a:t>Проверка</a:t>
            </a:r>
            <a:r>
              <a:rPr spc="-204" dirty="0"/>
              <a:t> </a:t>
            </a:r>
            <a:r>
              <a:rPr spc="-10" dirty="0"/>
              <a:t>сам</a:t>
            </a:r>
            <a:r>
              <a:rPr spc="-5" dirty="0"/>
              <a:t>о</a:t>
            </a:r>
            <a:r>
              <a:rPr spc="-10" dirty="0"/>
              <a:t>й</a:t>
            </a:r>
            <a:r>
              <a:rPr spc="-195" dirty="0"/>
              <a:t> </a:t>
            </a:r>
            <a:r>
              <a:rPr spc="225" dirty="0"/>
              <a:t>М</a:t>
            </a:r>
            <a:r>
              <a:rPr spc="-40" dirty="0"/>
              <a:t>ЧД</a:t>
            </a:r>
          </a:p>
          <a:p>
            <a:pPr marL="609600" lvl="1" indent="-256540" eaLnBrk="1" fontAlgn="auto" hangingPunct="1">
              <a:spcBef>
                <a:spcPts val="37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609600" algn="l"/>
                <a:tab pos="610235" algn="l"/>
              </a:tabLst>
              <a:defRPr/>
            </a:pPr>
            <a:r>
              <a:rPr sz="1200" spc="-50" dirty="0">
                <a:solidFill>
                  <a:sysClr val="windowText" lastClr="000000"/>
                </a:solidFill>
                <a:latin typeface="Tahoma"/>
                <a:cs typeface="Tahoma"/>
              </a:rPr>
              <a:t>Выполняется</a:t>
            </a:r>
            <a:r>
              <a:rPr sz="1200" spc="-1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криптографическая</a:t>
            </a:r>
            <a:r>
              <a:rPr sz="120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Tahoma"/>
                <a:cs typeface="Tahoma"/>
              </a:rPr>
              <a:t>проверка</a:t>
            </a:r>
            <a:r>
              <a:rPr sz="120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электронной</a:t>
            </a:r>
            <a:r>
              <a:rPr sz="120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подписи</a:t>
            </a:r>
            <a:r>
              <a:rPr sz="1200" spc="-1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ysClr val="windowText" lastClr="000000"/>
                </a:solidFill>
                <a:latin typeface="Tahoma"/>
                <a:cs typeface="Tahoma"/>
              </a:rPr>
              <a:t>и</a:t>
            </a:r>
            <a:r>
              <a:rPr sz="120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сертификата</a:t>
            </a:r>
            <a:endParaRPr sz="120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09600" lvl="1" indent="-256540" eaLnBrk="1" fontAlgn="auto" hangingPunct="1">
              <a:spcBef>
                <a:spcPts val="28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609600" algn="l"/>
                <a:tab pos="610235" algn="l"/>
              </a:tabLst>
              <a:defRPr/>
            </a:pPr>
            <a:r>
              <a:rPr sz="1200" spc="-10" dirty="0">
                <a:solidFill>
                  <a:sysClr val="windowText" lastClr="000000"/>
                </a:solidFill>
                <a:latin typeface="Tahoma"/>
                <a:cs typeface="Tahoma"/>
              </a:rPr>
              <a:t>Про</a:t>
            </a:r>
            <a:r>
              <a:rPr sz="1200" spc="-5" dirty="0">
                <a:solidFill>
                  <a:sysClr val="windowText" lastClr="000000"/>
                </a:solidFill>
                <a:latin typeface="Tahoma"/>
                <a:cs typeface="Tahoma"/>
              </a:rPr>
              <a:t>в</a:t>
            </a:r>
            <a:r>
              <a:rPr sz="1200" spc="-20" dirty="0">
                <a:solidFill>
                  <a:sysClr val="windowText" lastClr="000000"/>
                </a:solidFill>
                <a:latin typeface="Tahoma"/>
                <a:cs typeface="Tahoma"/>
              </a:rPr>
              <a:t>еря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е</a:t>
            </a:r>
            <a:r>
              <a:rPr sz="1200" spc="-120" dirty="0">
                <a:solidFill>
                  <a:sysClr val="windowText" lastClr="000000"/>
                </a:solidFill>
                <a:latin typeface="Tahoma"/>
                <a:cs typeface="Tahoma"/>
              </a:rPr>
              <a:t>т</a:t>
            </a:r>
            <a:r>
              <a:rPr sz="1200" spc="-70" dirty="0">
                <a:solidFill>
                  <a:sysClr val="windowText" lastClr="000000"/>
                </a:solidFill>
                <a:latin typeface="Tahoma"/>
                <a:cs typeface="Tahoma"/>
              </a:rPr>
              <a:t>ся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Tahoma"/>
                <a:cs typeface="Tahoma"/>
              </a:rPr>
              <a:t>срок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ysClr val="windowText" lastClr="000000"/>
                </a:solidFill>
                <a:latin typeface="Tahoma"/>
                <a:cs typeface="Tahoma"/>
              </a:rPr>
              <a:t>дейст</a:t>
            </a:r>
            <a:r>
              <a:rPr sz="1200" spc="-85" dirty="0">
                <a:solidFill>
                  <a:sysClr val="windowText" lastClr="000000"/>
                </a:solidFill>
                <a:latin typeface="Tahoma"/>
                <a:cs typeface="Tahoma"/>
              </a:rPr>
              <a:t>в</a:t>
            </a:r>
            <a:r>
              <a:rPr sz="1200" spc="-45" dirty="0">
                <a:solidFill>
                  <a:sysClr val="windowText" lastClr="000000"/>
                </a:solidFill>
                <a:latin typeface="Tahoma"/>
                <a:cs typeface="Tahoma"/>
              </a:rPr>
              <a:t>ия</a:t>
            </a:r>
            <a:r>
              <a:rPr sz="120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ysClr val="windowText" lastClr="000000"/>
                </a:solidFill>
                <a:latin typeface="Tahoma"/>
                <a:cs typeface="Tahoma"/>
              </a:rPr>
              <a:t>серт</a:t>
            </a:r>
            <a:r>
              <a:rPr sz="1200" spc="-30" dirty="0">
                <a:solidFill>
                  <a:sysClr val="windowText" lastClr="000000"/>
                </a:solidFill>
                <a:latin typeface="Tahoma"/>
                <a:cs typeface="Tahoma"/>
              </a:rPr>
              <a:t>ификат</a:t>
            </a:r>
            <a:r>
              <a:rPr sz="1200" spc="50" dirty="0">
                <a:solidFill>
                  <a:sysClr val="windowText" lastClr="000000"/>
                </a:solidFill>
                <a:latin typeface="Tahoma"/>
                <a:cs typeface="Tahoma"/>
              </a:rPr>
              <a:t>а</a:t>
            </a:r>
            <a:endParaRPr sz="120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09600" lvl="1" indent="-256540" eaLnBrk="1" fontAlgn="auto" hangingPunct="1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609600" algn="l"/>
                <a:tab pos="610235" algn="l"/>
              </a:tabLst>
              <a:defRPr/>
            </a:pPr>
            <a:r>
              <a:rPr sz="1200" spc="-50" dirty="0">
                <a:solidFill>
                  <a:sysClr val="windowText" lastClr="000000"/>
                </a:solidFill>
                <a:latin typeface="Tahoma"/>
                <a:cs typeface="Tahoma"/>
              </a:rPr>
              <a:t>Сверяются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ysClr val="windowText" lastClr="000000"/>
                </a:solidFill>
                <a:latin typeface="Tahoma"/>
                <a:cs typeface="Tahoma"/>
              </a:rPr>
              <a:t>данные</a:t>
            </a:r>
            <a:r>
              <a:rPr sz="120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ysClr val="windowText" lastClr="000000"/>
                </a:solidFill>
                <a:latin typeface="Tahoma"/>
                <a:cs typeface="Tahoma"/>
              </a:rPr>
              <a:t>субъекта</a:t>
            </a:r>
            <a:r>
              <a:rPr sz="120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сертификата</a:t>
            </a:r>
            <a:r>
              <a:rPr sz="120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ysClr val="windowText" lastClr="000000"/>
                </a:solidFill>
                <a:latin typeface="Tahoma"/>
                <a:cs typeface="Tahoma"/>
              </a:rPr>
              <a:t>с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подписантом</a:t>
            </a:r>
            <a:r>
              <a:rPr sz="120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ysClr val="windowText" lastClr="000000"/>
                </a:solidFill>
                <a:latin typeface="Tahoma"/>
                <a:cs typeface="Tahoma"/>
              </a:rPr>
              <a:t>МЧД</a:t>
            </a:r>
            <a:r>
              <a:rPr sz="120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ysClr val="windowText" lastClr="000000"/>
                </a:solidFill>
                <a:latin typeface="Tahoma"/>
                <a:cs typeface="Tahoma"/>
              </a:rPr>
              <a:t>(СНИЛС,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ysClr val="windowText" lastClr="000000"/>
                </a:solidFill>
                <a:latin typeface="Tahoma"/>
                <a:cs typeface="Tahoma"/>
              </a:rPr>
              <a:t>ИНН</a:t>
            </a:r>
            <a:r>
              <a:rPr sz="120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ysClr val="windowText" lastClr="000000"/>
                </a:solidFill>
                <a:latin typeface="Tahoma"/>
                <a:cs typeface="Tahoma"/>
              </a:rPr>
              <a:t>ФЛ,</a:t>
            </a:r>
            <a:r>
              <a:rPr sz="1200" spc="-1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ysClr val="windowText" lastClr="000000"/>
                </a:solidFill>
                <a:latin typeface="Tahoma"/>
                <a:cs typeface="Tahoma"/>
              </a:rPr>
              <a:t>ИНН</a:t>
            </a:r>
            <a:r>
              <a:rPr sz="120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Tahoma"/>
                <a:cs typeface="Tahoma"/>
              </a:rPr>
              <a:t>ЮЛ)</a:t>
            </a:r>
            <a:endParaRPr sz="120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09600" lvl="1" indent="-256540" eaLnBrk="1" fontAlgn="auto" hangingPunct="1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609600" algn="l"/>
                <a:tab pos="610235" algn="l"/>
              </a:tabLst>
              <a:defRPr/>
            </a:pPr>
            <a:r>
              <a:rPr sz="1200" spc="-50" dirty="0">
                <a:solidFill>
                  <a:sysClr val="windowText" lastClr="000000"/>
                </a:solidFill>
                <a:latin typeface="Tahoma"/>
                <a:cs typeface="Tahoma"/>
              </a:rPr>
              <a:t>Выполняется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Tahoma"/>
                <a:cs typeface="Tahoma"/>
              </a:rPr>
              <a:t>проверка,</a:t>
            </a:r>
            <a:r>
              <a:rPr sz="120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ysClr val="windowText" lastClr="000000"/>
                </a:solidFill>
                <a:latin typeface="Tahoma"/>
                <a:cs typeface="Tahoma"/>
              </a:rPr>
              <a:t>что</a:t>
            </a:r>
            <a:r>
              <a:rPr sz="120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ysClr val="windowText" lastClr="000000"/>
                </a:solidFill>
                <a:latin typeface="Tahoma"/>
                <a:cs typeface="Tahoma"/>
              </a:rPr>
              <a:t>доверитель</a:t>
            </a:r>
            <a:r>
              <a:rPr sz="120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ysClr val="windowText" lastClr="000000"/>
                </a:solidFill>
                <a:latin typeface="Tahoma"/>
                <a:cs typeface="Tahoma"/>
              </a:rPr>
              <a:t>является</a:t>
            </a:r>
            <a:r>
              <a:rPr sz="120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уполномоченным</a:t>
            </a:r>
            <a:r>
              <a:rPr sz="120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ysClr val="windowText" lastClr="000000"/>
                </a:solidFill>
                <a:latin typeface="Tahoma"/>
                <a:cs typeface="Tahoma"/>
              </a:rPr>
              <a:t>представителем</a:t>
            </a:r>
            <a:r>
              <a:rPr sz="120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ysClr val="windowText" lastClr="000000"/>
                </a:solidFill>
                <a:latin typeface="Tahoma"/>
                <a:cs typeface="Tahoma"/>
              </a:rPr>
              <a:t>организации</a:t>
            </a:r>
            <a:endParaRPr sz="120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09600" lvl="1" indent="-256540" eaLnBrk="1" fontAlgn="auto" hangingPunct="1">
              <a:spcBef>
                <a:spcPts val="28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609600" algn="l"/>
                <a:tab pos="610235" algn="l"/>
              </a:tabLst>
              <a:defRPr/>
            </a:pPr>
            <a:r>
              <a:rPr sz="1200" spc="-10" dirty="0">
                <a:solidFill>
                  <a:sysClr val="windowText" lastClr="000000"/>
                </a:solidFill>
                <a:latin typeface="Tahoma"/>
                <a:cs typeface="Tahoma"/>
              </a:rPr>
              <a:t>Про</a:t>
            </a:r>
            <a:r>
              <a:rPr sz="1200" spc="-5" dirty="0">
                <a:solidFill>
                  <a:sysClr val="windowText" lastClr="000000"/>
                </a:solidFill>
                <a:latin typeface="Tahoma"/>
                <a:cs typeface="Tahoma"/>
              </a:rPr>
              <a:t>в</a:t>
            </a:r>
            <a:r>
              <a:rPr sz="1200" spc="-20" dirty="0">
                <a:solidFill>
                  <a:sysClr val="windowText" lastClr="000000"/>
                </a:solidFill>
                <a:latin typeface="Tahoma"/>
                <a:cs typeface="Tahoma"/>
              </a:rPr>
              <a:t>еря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е</a:t>
            </a:r>
            <a:r>
              <a:rPr sz="1200" spc="-120" dirty="0">
                <a:solidFill>
                  <a:sysClr val="windowText" lastClr="000000"/>
                </a:solidFill>
                <a:latin typeface="Tahoma"/>
                <a:cs typeface="Tahoma"/>
              </a:rPr>
              <a:t>т</a:t>
            </a:r>
            <a:r>
              <a:rPr sz="1200" spc="-70" dirty="0">
                <a:solidFill>
                  <a:sysClr val="windowText" lastClr="000000"/>
                </a:solidFill>
                <a:latin typeface="Tahoma"/>
                <a:cs typeface="Tahoma"/>
              </a:rPr>
              <a:t>ся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ysClr val="windowText" lastClr="000000"/>
                </a:solidFill>
                <a:latin typeface="Tahoma"/>
                <a:cs typeface="Tahoma"/>
              </a:rPr>
              <a:t>ц</a:t>
            </a:r>
            <a:r>
              <a:rPr sz="1200" spc="-10" dirty="0">
                <a:solidFill>
                  <a:sysClr val="windowText" lastClr="000000"/>
                </a:solidFill>
                <a:latin typeface="Tahoma"/>
                <a:cs typeface="Tahoma"/>
              </a:rPr>
              <a:t>епо</a:t>
            </a:r>
            <a:r>
              <a:rPr sz="1200" spc="-80" dirty="0">
                <a:solidFill>
                  <a:sysClr val="windowText" lastClr="000000"/>
                </a:solidFill>
                <a:latin typeface="Tahoma"/>
                <a:cs typeface="Tahoma"/>
              </a:rPr>
              <a:t>ч</a:t>
            </a:r>
            <a:r>
              <a:rPr sz="1200" spc="25" dirty="0">
                <a:solidFill>
                  <a:sysClr val="windowText" lastClr="000000"/>
                </a:solidFill>
                <a:latin typeface="Tahoma"/>
                <a:cs typeface="Tahoma"/>
              </a:rPr>
              <a:t>ка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ysClr val="windowText" lastClr="000000"/>
                </a:solidFill>
                <a:latin typeface="Tahoma"/>
                <a:cs typeface="Tahoma"/>
              </a:rPr>
              <a:t>пер</a:t>
            </a:r>
            <a:r>
              <a:rPr sz="1200" spc="-15" dirty="0">
                <a:solidFill>
                  <a:sysClr val="windowText" lastClr="000000"/>
                </a:solidFill>
                <a:latin typeface="Tahoma"/>
                <a:cs typeface="Tahoma"/>
              </a:rPr>
              <a:t>е</a:t>
            </a:r>
            <a:r>
              <a:rPr sz="1200" spc="-30" dirty="0">
                <a:solidFill>
                  <a:sysClr val="windowText" lastClr="000000"/>
                </a:solidFill>
                <a:latin typeface="Tahoma"/>
                <a:cs typeface="Tahoma"/>
              </a:rPr>
              <a:t>до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в</a:t>
            </a:r>
            <a:r>
              <a:rPr sz="1200" spc="-20" dirty="0">
                <a:solidFill>
                  <a:sysClr val="windowText" lastClr="000000"/>
                </a:solidFill>
                <a:latin typeface="Tahoma"/>
                <a:cs typeface="Tahoma"/>
              </a:rPr>
              <a:t>ерия</a:t>
            </a:r>
            <a:endParaRPr sz="120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09600" lvl="1" indent="-256540" eaLnBrk="1" fontAlgn="auto" hangingPunct="1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609600" algn="l"/>
                <a:tab pos="610235" algn="l"/>
              </a:tabLst>
              <a:defRPr/>
            </a:pPr>
            <a:r>
              <a:rPr sz="1200" spc="-10" dirty="0">
                <a:solidFill>
                  <a:sysClr val="windowText" lastClr="000000"/>
                </a:solidFill>
                <a:latin typeface="Tahoma"/>
                <a:cs typeface="Tahoma"/>
              </a:rPr>
              <a:t>Про</a:t>
            </a:r>
            <a:r>
              <a:rPr sz="1200" spc="-5" dirty="0">
                <a:solidFill>
                  <a:sysClr val="windowText" lastClr="000000"/>
                </a:solidFill>
                <a:latin typeface="Tahoma"/>
                <a:cs typeface="Tahoma"/>
              </a:rPr>
              <a:t>в</a:t>
            </a:r>
            <a:r>
              <a:rPr sz="1200" spc="-20" dirty="0">
                <a:solidFill>
                  <a:sysClr val="windowText" lastClr="000000"/>
                </a:solidFill>
                <a:latin typeface="Tahoma"/>
                <a:cs typeface="Tahoma"/>
              </a:rPr>
              <a:t>еря</a:t>
            </a:r>
            <a:r>
              <a:rPr sz="1200" spc="-25" dirty="0">
                <a:solidFill>
                  <a:sysClr val="windowText" lastClr="000000"/>
                </a:solidFill>
                <a:latin typeface="Tahoma"/>
                <a:cs typeface="Tahoma"/>
              </a:rPr>
              <a:t>е</a:t>
            </a:r>
            <a:r>
              <a:rPr sz="1200" spc="-120" dirty="0">
                <a:solidFill>
                  <a:sysClr val="windowText" lastClr="000000"/>
                </a:solidFill>
                <a:latin typeface="Tahoma"/>
                <a:cs typeface="Tahoma"/>
              </a:rPr>
              <a:t>т</a:t>
            </a:r>
            <a:r>
              <a:rPr sz="1200" spc="-70" dirty="0">
                <a:solidFill>
                  <a:sysClr val="windowText" lastClr="000000"/>
                </a:solidFill>
                <a:latin typeface="Tahoma"/>
                <a:cs typeface="Tahoma"/>
              </a:rPr>
              <a:t>ся</a:t>
            </a:r>
            <a:r>
              <a:rPr sz="120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Tahoma"/>
                <a:cs typeface="Tahoma"/>
              </a:rPr>
              <a:t>соо</a:t>
            </a:r>
            <a:r>
              <a:rPr sz="1200" spc="-120" dirty="0">
                <a:solidFill>
                  <a:sysClr val="windowText" lastClr="000000"/>
                </a:solidFill>
                <a:latin typeface="Tahoma"/>
                <a:cs typeface="Tahoma"/>
              </a:rPr>
              <a:t>т</a:t>
            </a:r>
            <a:r>
              <a:rPr sz="1200" spc="-85" dirty="0">
                <a:solidFill>
                  <a:sysClr val="windowText" lastClr="000000"/>
                </a:solidFill>
                <a:latin typeface="Tahoma"/>
                <a:cs typeface="Tahoma"/>
              </a:rPr>
              <a:t>в</a:t>
            </a:r>
            <a:r>
              <a:rPr sz="1200" spc="-65" dirty="0">
                <a:solidFill>
                  <a:sysClr val="windowText" lastClr="000000"/>
                </a:solidFill>
                <a:latin typeface="Tahoma"/>
                <a:cs typeface="Tahoma"/>
              </a:rPr>
              <a:t>ет</a:t>
            </a:r>
            <a:r>
              <a:rPr sz="1200" spc="-55" dirty="0">
                <a:solidFill>
                  <a:sysClr val="windowText" lastClr="000000"/>
                </a:solidFill>
                <a:latin typeface="Tahoma"/>
                <a:cs typeface="Tahoma"/>
              </a:rPr>
              <a:t>ствие</a:t>
            </a:r>
            <a:r>
              <a:rPr sz="120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ysClr val="windowText" lastClr="000000"/>
                </a:solidFill>
                <a:latin typeface="Tahoma"/>
                <a:cs typeface="Tahoma"/>
              </a:rPr>
              <a:t>ус</a:t>
            </a:r>
            <a:r>
              <a:rPr sz="1200" spc="-120" dirty="0">
                <a:solidFill>
                  <a:sysClr val="windowText" lastClr="000000"/>
                </a:solidFill>
                <a:latin typeface="Tahoma"/>
                <a:cs typeface="Tahoma"/>
              </a:rPr>
              <a:t>т</a:t>
            </a:r>
            <a:r>
              <a:rPr sz="1200" spc="-10" dirty="0">
                <a:solidFill>
                  <a:sysClr val="windowText" lastClr="000000"/>
                </a:solidFill>
                <a:latin typeface="Tahoma"/>
                <a:cs typeface="Tahoma"/>
              </a:rPr>
              <a:t>ано</a:t>
            </a:r>
            <a:r>
              <a:rPr sz="1200" spc="-5" dirty="0">
                <a:solidFill>
                  <a:sysClr val="windowText" lastClr="000000"/>
                </a:solidFill>
                <a:latin typeface="Tahoma"/>
                <a:cs typeface="Tahoma"/>
              </a:rPr>
              <a:t>в</a:t>
            </a:r>
            <a:r>
              <a:rPr sz="1200" spc="-20" dirty="0">
                <a:solidFill>
                  <a:sysClr val="windowText" lastClr="000000"/>
                </a:solidFill>
                <a:latin typeface="Tahoma"/>
                <a:cs typeface="Tahoma"/>
              </a:rPr>
              <a:t>ленному</a:t>
            </a:r>
            <a:r>
              <a:rPr sz="120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ysClr val="windowText" lastClr="000000"/>
                </a:solidFill>
                <a:latin typeface="Tahoma"/>
                <a:cs typeface="Tahoma"/>
              </a:rPr>
              <a:t>формату</a:t>
            </a:r>
            <a:r>
              <a:rPr sz="120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ysClr val="windowText" lastClr="000000"/>
                </a:solidFill>
                <a:latin typeface="Tahoma"/>
                <a:cs typeface="Tahoma"/>
              </a:rPr>
              <a:t>МЧД</a:t>
            </a:r>
            <a:endParaRPr sz="120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355600" indent="-342900" eaLnBrk="1" fontAlgn="auto" hangingPunct="1">
              <a:spcBef>
                <a:spcPts val="49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10" dirty="0"/>
              <a:t>Проверка</a:t>
            </a:r>
            <a:r>
              <a:rPr spc="-204" dirty="0"/>
              <a:t> </a:t>
            </a:r>
            <a:r>
              <a:rPr spc="-45" dirty="0"/>
              <a:t>подписи</a:t>
            </a:r>
            <a:r>
              <a:rPr spc="-175" dirty="0"/>
              <a:t> </a:t>
            </a:r>
            <a:r>
              <a:rPr spc="-35" dirty="0"/>
              <a:t>под</a:t>
            </a:r>
            <a:r>
              <a:rPr spc="-195" dirty="0"/>
              <a:t> </a:t>
            </a:r>
            <a:r>
              <a:rPr spc="-70" dirty="0"/>
              <a:t>д</a:t>
            </a:r>
            <a:r>
              <a:rPr spc="50" dirty="0"/>
              <a:t>ок</a:t>
            </a:r>
            <a:r>
              <a:rPr spc="55" dirty="0"/>
              <a:t>у</a:t>
            </a:r>
            <a:r>
              <a:rPr spc="-75" dirty="0"/>
              <a:t>ментом</a:t>
            </a:r>
            <a:r>
              <a:rPr spc="-210" dirty="0"/>
              <a:t> </a:t>
            </a:r>
            <a:r>
              <a:rPr spc="-105" dirty="0"/>
              <a:t>с</a:t>
            </a:r>
            <a:r>
              <a:rPr spc="-195" dirty="0"/>
              <a:t> </a:t>
            </a:r>
            <a:r>
              <a:rPr spc="55" dirty="0"/>
              <a:t>МЧД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1850" y="3470275"/>
            <a:ext cx="6400800" cy="1984375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268605" indent="-256540" fontAlgn="auto">
              <a:spcBef>
                <a:spcPts val="38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50" dirty="0">
                <a:latin typeface="Tahoma"/>
                <a:cs typeface="Tahoma"/>
              </a:rPr>
              <a:t>Выполняется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криптографическая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проверка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подписи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и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сертификата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10" dirty="0">
                <a:latin typeface="Tahoma"/>
                <a:cs typeface="Tahoma"/>
              </a:rPr>
              <a:t>Срок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действия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сертификата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сопоставляется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с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датой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документа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40" dirty="0">
                <a:latin typeface="Tahoma"/>
                <a:cs typeface="Tahoma"/>
              </a:rPr>
              <a:t>Вып</a:t>
            </a:r>
            <a:r>
              <a:rPr sz="1200" spc="-50" dirty="0">
                <a:latin typeface="Tahoma"/>
                <a:cs typeface="Tahoma"/>
              </a:rPr>
              <a:t>олняет</a:t>
            </a:r>
            <a:r>
              <a:rPr sz="1200" spc="-70" dirty="0">
                <a:latin typeface="Tahoma"/>
                <a:cs typeface="Tahoma"/>
              </a:rPr>
              <a:t>ся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5" dirty="0">
                <a:latin typeface="Tahoma"/>
                <a:cs typeface="Tahoma"/>
              </a:rPr>
              <a:t>од</a:t>
            </a:r>
            <a:r>
              <a:rPr sz="1200" spc="10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ор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од</a:t>
            </a:r>
            <a:r>
              <a:rPr sz="1200" spc="30" dirty="0">
                <a:latin typeface="Tahoma"/>
                <a:cs typeface="Tahoma"/>
              </a:rPr>
              <a:t>х</a:t>
            </a:r>
            <a:r>
              <a:rPr sz="1200" spc="-5" dirty="0">
                <a:latin typeface="Tahoma"/>
                <a:cs typeface="Tahoma"/>
              </a:rPr>
              <a:t>одящих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65" dirty="0">
                <a:latin typeface="Tahoma"/>
                <a:cs typeface="Tahoma"/>
              </a:rPr>
              <a:t>для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-20" dirty="0">
                <a:latin typeface="Tahoma"/>
                <a:cs typeface="Tahoma"/>
              </a:rPr>
              <a:t>од</a:t>
            </a:r>
            <a:r>
              <a:rPr sz="1200" spc="-15" dirty="0">
                <a:latin typeface="Tahoma"/>
                <a:cs typeface="Tahoma"/>
              </a:rPr>
              <a:t>п</a:t>
            </a:r>
            <a:r>
              <a:rPr sz="1200" spc="-20" dirty="0">
                <a:latin typeface="Tahoma"/>
                <a:cs typeface="Tahoma"/>
              </a:rPr>
              <a:t>исанта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8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40" dirty="0">
                <a:latin typeface="Tahoma"/>
                <a:cs typeface="Tahoma"/>
              </a:rPr>
              <a:t>Вып</a:t>
            </a:r>
            <a:r>
              <a:rPr sz="1200" spc="-50" dirty="0">
                <a:latin typeface="Tahoma"/>
                <a:cs typeface="Tahoma"/>
              </a:rPr>
              <a:t>олняет</a:t>
            </a:r>
            <a:r>
              <a:rPr sz="1200" spc="-70" dirty="0">
                <a:latin typeface="Tahoma"/>
                <a:cs typeface="Tahoma"/>
              </a:rPr>
              <a:t>ся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5" dirty="0">
                <a:latin typeface="Tahoma"/>
                <a:cs typeface="Tahoma"/>
              </a:rPr>
              <a:t>од</a:t>
            </a:r>
            <a:r>
              <a:rPr sz="1200" spc="10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ор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в</a:t>
            </a:r>
            <a:r>
              <a:rPr sz="1200" spc="-25" dirty="0">
                <a:latin typeface="Tahoma"/>
                <a:cs typeface="Tahoma"/>
              </a:rPr>
              <a:t>сей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це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-15" dirty="0">
                <a:latin typeface="Tahoma"/>
                <a:cs typeface="Tahoma"/>
              </a:rPr>
              <a:t>очки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ер</a:t>
            </a:r>
            <a:r>
              <a:rPr sz="1200" spc="-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до</a:t>
            </a:r>
            <a:r>
              <a:rPr sz="1200" spc="-25" dirty="0">
                <a:latin typeface="Tahoma"/>
                <a:cs typeface="Tahoma"/>
              </a:rPr>
              <a:t>в</a:t>
            </a:r>
            <a:r>
              <a:rPr sz="1200" spc="-20" dirty="0">
                <a:latin typeface="Tahoma"/>
                <a:cs typeface="Tahoma"/>
              </a:rPr>
              <a:t>ерия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35" dirty="0">
                <a:latin typeface="Tahoma"/>
                <a:cs typeface="Tahoma"/>
              </a:rPr>
              <a:t>Доверитель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сопоставляется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с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документом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в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т.ч.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с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учетом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интеркампани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40" dirty="0">
                <a:latin typeface="Tahoma"/>
                <a:cs typeface="Tahoma"/>
              </a:rPr>
              <a:t>Вып</a:t>
            </a:r>
            <a:r>
              <a:rPr sz="1200" spc="-50" dirty="0">
                <a:latin typeface="Tahoma"/>
                <a:cs typeface="Tahoma"/>
              </a:rPr>
              <a:t>олняет</a:t>
            </a:r>
            <a:r>
              <a:rPr sz="1200" spc="-70" dirty="0">
                <a:latin typeface="Tahoma"/>
                <a:cs typeface="Tahoma"/>
              </a:rPr>
              <a:t>ся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-15" dirty="0">
                <a:latin typeface="Tahoma"/>
                <a:cs typeface="Tahoma"/>
              </a:rPr>
              <a:t>ро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15" dirty="0">
                <a:latin typeface="Tahoma"/>
                <a:cs typeface="Tahoma"/>
              </a:rPr>
              <a:t>ерка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-15" dirty="0">
                <a:latin typeface="Tahoma"/>
                <a:cs typeface="Tahoma"/>
              </a:rPr>
              <a:t>олно</a:t>
            </a:r>
            <a:r>
              <a:rPr sz="1200" spc="-20" dirty="0">
                <a:latin typeface="Tahoma"/>
                <a:cs typeface="Tahoma"/>
              </a:rPr>
              <a:t>мочий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в</a:t>
            </a:r>
            <a:r>
              <a:rPr sz="1200" spc="-25" dirty="0">
                <a:latin typeface="Tahoma"/>
                <a:cs typeface="Tahoma"/>
              </a:rPr>
              <a:t>сей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це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-15" dirty="0">
                <a:latin typeface="Tahoma"/>
                <a:cs typeface="Tahoma"/>
              </a:rPr>
              <a:t>очки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8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35" dirty="0">
                <a:latin typeface="Tahoma"/>
                <a:cs typeface="Tahoma"/>
              </a:rPr>
              <a:t>Проверяется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действительность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всей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цепочки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r>
              <a:rPr sz="1200" spc="195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реестре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35" dirty="0">
                <a:latin typeface="Tahoma"/>
                <a:cs typeface="Tahoma"/>
              </a:rPr>
              <a:t>Проверяется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признак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«Отозвана»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65" dirty="0">
                <a:latin typeface="Tahoma"/>
                <a:cs typeface="Tahoma"/>
              </a:rPr>
              <a:t>для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всей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цепочки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в </a:t>
            </a:r>
            <a:r>
              <a:rPr sz="1200" spc="-25" dirty="0">
                <a:latin typeface="Tahoma"/>
                <a:cs typeface="Tahoma"/>
              </a:rPr>
              <a:t>реестре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268605" algn="l"/>
                <a:tab pos="269240" algn="l"/>
              </a:tabLst>
              <a:defRPr/>
            </a:pPr>
            <a:r>
              <a:rPr sz="1200" spc="-35" dirty="0">
                <a:latin typeface="Tahoma"/>
                <a:cs typeface="Tahoma"/>
              </a:rPr>
              <a:t>Проверяется</a:t>
            </a:r>
            <a:r>
              <a:rPr sz="1200" spc="18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соответствие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всей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цепочки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организации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в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документе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1850" y="5527675"/>
            <a:ext cx="6234113" cy="852488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268605" indent="-256540" fontAlgn="auto">
              <a:spcBef>
                <a:spcPts val="38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 startAt="10"/>
              <a:tabLst>
                <a:tab pos="269240" algn="l"/>
              </a:tabLst>
              <a:defRPr/>
            </a:pPr>
            <a:r>
              <a:rPr sz="1200" spc="-35" dirty="0">
                <a:latin typeface="Tahoma"/>
                <a:cs typeface="Tahoma"/>
              </a:rPr>
              <a:t>Проверяется</a:t>
            </a:r>
            <a:r>
              <a:rPr sz="1200" spc="19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соответствие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представителей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всей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цепочки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доверителю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передоверия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 startAt="10"/>
              <a:tabLst>
                <a:tab pos="269240" algn="l"/>
              </a:tabLst>
              <a:defRPr/>
            </a:pPr>
            <a:r>
              <a:rPr sz="1200" spc="-35" dirty="0">
                <a:latin typeface="Tahoma"/>
                <a:cs typeface="Tahoma"/>
              </a:rPr>
              <a:t>Проверяется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соответствие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периода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действия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всей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цепочки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r>
              <a:rPr sz="1200" spc="204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дате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документа</a:t>
            </a:r>
            <a:endParaRPr sz="1200">
              <a:latin typeface="Tahoma"/>
              <a:cs typeface="Tahoma"/>
            </a:endParaRPr>
          </a:p>
          <a:p>
            <a:pPr marL="268605" indent="-256540" fontAlgn="auto">
              <a:spcBef>
                <a:spcPts val="28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 startAt="10"/>
              <a:tabLst>
                <a:tab pos="269240" algn="l"/>
              </a:tabLst>
              <a:defRPr/>
            </a:pPr>
            <a:r>
              <a:rPr sz="1200" spc="-10" dirty="0">
                <a:latin typeface="Tahoma"/>
                <a:cs typeface="Tahoma"/>
              </a:rPr>
              <a:t>Про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-20" dirty="0">
                <a:latin typeface="Tahoma"/>
                <a:cs typeface="Tahoma"/>
              </a:rPr>
              <a:t>еря</a:t>
            </a:r>
            <a:r>
              <a:rPr sz="1200" spc="-25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т</a:t>
            </a:r>
            <a:r>
              <a:rPr sz="1200" spc="-70" dirty="0">
                <a:latin typeface="Tahoma"/>
                <a:cs typeface="Tahoma"/>
              </a:rPr>
              <a:t>ся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с</a:t>
            </a:r>
            <a:r>
              <a:rPr sz="1200" spc="-90" dirty="0">
                <a:latin typeface="Tahoma"/>
                <a:cs typeface="Tahoma"/>
              </a:rPr>
              <a:t>т</a:t>
            </a:r>
            <a:r>
              <a:rPr sz="1200" spc="-35" dirty="0">
                <a:latin typeface="Tahoma"/>
                <a:cs typeface="Tahoma"/>
              </a:rPr>
              <a:t>ат</a:t>
            </a:r>
            <a:r>
              <a:rPr sz="1200" spc="-5" dirty="0">
                <a:latin typeface="Tahoma"/>
                <a:cs typeface="Tahoma"/>
              </a:rPr>
              <a:t>ус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</a:t>
            </a:r>
            <a:r>
              <a:rPr sz="1200" spc="-15" dirty="0">
                <a:latin typeface="Tahoma"/>
                <a:cs typeface="Tahoma"/>
              </a:rPr>
              <a:t>ро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ерки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МЧД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п</a:t>
            </a:r>
            <a:r>
              <a:rPr sz="1200" spc="-15" dirty="0">
                <a:latin typeface="Tahoma"/>
                <a:cs typeface="Tahoma"/>
              </a:rPr>
              <a:t>ера</a:t>
            </a:r>
            <a:r>
              <a:rPr sz="1200" spc="-20" dirty="0">
                <a:latin typeface="Tahoma"/>
                <a:cs typeface="Tahoma"/>
              </a:rPr>
              <a:t>т</a:t>
            </a:r>
            <a:r>
              <a:rPr sz="1200" spc="25" dirty="0">
                <a:latin typeface="Tahoma"/>
                <a:cs typeface="Tahoma"/>
              </a:rPr>
              <a:t>оро</a:t>
            </a:r>
            <a:r>
              <a:rPr sz="1200" spc="-5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6389" name="object 6"/>
          <p:cNvGrpSpPr>
            <a:grpSpLocks/>
          </p:cNvGrpSpPr>
          <p:nvPr/>
        </p:nvGrpSpPr>
        <p:grpSpPr bwMode="auto">
          <a:xfrm>
            <a:off x="8582025" y="3298825"/>
            <a:ext cx="2524125" cy="1595438"/>
            <a:chOff x="8582025" y="3298825"/>
            <a:chExt cx="2524125" cy="1595755"/>
          </a:xfrm>
        </p:grpSpPr>
        <p:sp>
          <p:nvSpPr>
            <p:cNvPr id="16391" name="object 7"/>
            <p:cNvSpPr>
              <a:spLocks/>
            </p:cNvSpPr>
            <p:nvPr/>
          </p:nvSpPr>
          <p:spPr bwMode="auto">
            <a:xfrm>
              <a:off x="8594725" y="3311525"/>
              <a:ext cx="2498725" cy="1570355"/>
            </a:xfrm>
            <a:custGeom>
              <a:avLst/>
              <a:gdLst/>
              <a:ahLst/>
              <a:cxnLst>
                <a:cxn ang="0">
                  <a:pos x="2237104" y="0"/>
                </a:cxn>
                <a:cxn ang="0">
                  <a:pos x="261620" y="0"/>
                </a:cxn>
                <a:cxn ang="0">
                  <a:pos x="214583" y="4213"/>
                </a:cxn>
                <a:cxn ang="0">
                  <a:pos x="170317" y="16363"/>
                </a:cxn>
                <a:cxn ang="0">
                  <a:pos x="129558" y="35710"/>
                </a:cxn>
                <a:cxn ang="0">
                  <a:pos x="93046" y="61517"/>
                </a:cxn>
                <a:cxn ang="0">
                  <a:pos x="61517" y="93046"/>
                </a:cxn>
                <a:cxn ang="0">
                  <a:pos x="35710" y="129558"/>
                </a:cxn>
                <a:cxn ang="0">
                  <a:pos x="16363" y="170317"/>
                </a:cxn>
                <a:cxn ang="0">
                  <a:pos x="4213" y="214583"/>
                </a:cxn>
                <a:cxn ang="0">
                  <a:pos x="0" y="261620"/>
                </a:cxn>
                <a:cxn ang="0">
                  <a:pos x="0" y="1308354"/>
                </a:cxn>
                <a:cxn ang="0">
                  <a:pos x="4213" y="1355394"/>
                </a:cxn>
                <a:cxn ang="0">
                  <a:pos x="16363" y="1399672"/>
                </a:cxn>
                <a:cxn ang="0">
                  <a:pos x="35710" y="1440448"/>
                </a:cxn>
                <a:cxn ang="0">
                  <a:pos x="61517" y="1476980"/>
                </a:cxn>
                <a:cxn ang="0">
                  <a:pos x="93046" y="1508530"/>
                </a:cxn>
                <a:cxn ang="0">
                  <a:pos x="129558" y="1534357"/>
                </a:cxn>
                <a:cxn ang="0">
                  <a:pos x="170317" y="1553721"/>
                </a:cxn>
                <a:cxn ang="0">
                  <a:pos x="214583" y="1565882"/>
                </a:cxn>
                <a:cxn ang="0">
                  <a:pos x="261620" y="1570101"/>
                </a:cxn>
                <a:cxn ang="0">
                  <a:pos x="2237104" y="1570101"/>
                </a:cxn>
                <a:cxn ang="0">
                  <a:pos x="2284141" y="1565882"/>
                </a:cxn>
                <a:cxn ang="0">
                  <a:pos x="2328407" y="1553721"/>
                </a:cxn>
                <a:cxn ang="0">
                  <a:pos x="2369166" y="1534357"/>
                </a:cxn>
                <a:cxn ang="0">
                  <a:pos x="2405678" y="1508530"/>
                </a:cxn>
                <a:cxn ang="0">
                  <a:pos x="2437207" y="1476980"/>
                </a:cxn>
                <a:cxn ang="0">
                  <a:pos x="2463014" y="1440448"/>
                </a:cxn>
                <a:cxn ang="0">
                  <a:pos x="2482361" y="1399672"/>
                </a:cxn>
                <a:cxn ang="0">
                  <a:pos x="2494511" y="1355394"/>
                </a:cxn>
                <a:cxn ang="0">
                  <a:pos x="2498725" y="1308354"/>
                </a:cxn>
                <a:cxn ang="0">
                  <a:pos x="2498725" y="261620"/>
                </a:cxn>
                <a:cxn ang="0">
                  <a:pos x="2494511" y="214583"/>
                </a:cxn>
                <a:cxn ang="0">
                  <a:pos x="2482361" y="170317"/>
                </a:cxn>
                <a:cxn ang="0">
                  <a:pos x="2463014" y="129558"/>
                </a:cxn>
                <a:cxn ang="0">
                  <a:pos x="2437207" y="93046"/>
                </a:cxn>
                <a:cxn ang="0">
                  <a:pos x="2405678" y="61517"/>
                </a:cxn>
                <a:cxn ang="0">
                  <a:pos x="2369166" y="35710"/>
                </a:cxn>
                <a:cxn ang="0">
                  <a:pos x="2328407" y="16363"/>
                </a:cxn>
                <a:cxn ang="0">
                  <a:pos x="2284141" y="4213"/>
                </a:cxn>
                <a:cxn ang="0">
                  <a:pos x="2237104" y="0"/>
                </a:cxn>
              </a:cxnLst>
              <a:rect l="0" t="0" r="r" b="b"/>
              <a:pathLst>
                <a:path w="2498725" h="1570354">
                  <a:moveTo>
                    <a:pt x="2237104" y="0"/>
                  </a:moveTo>
                  <a:lnTo>
                    <a:pt x="261620" y="0"/>
                  </a:lnTo>
                  <a:lnTo>
                    <a:pt x="214583" y="4213"/>
                  </a:lnTo>
                  <a:lnTo>
                    <a:pt x="170317" y="16363"/>
                  </a:lnTo>
                  <a:lnTo>
                    <a:pt x="129558" y="35710"/>
                  </a:lnTo>
                  <a:lnTo>
                    <a:pt x="93046" y="61517"/>
                  </a:lnTo>
                  <a:lnTo>
                    <a:pt x="61517" y="93046"/>
                  </a:lnTo>
                  <a:lnTo>
                    <a:pt x="35710" y="129558"/>
                  </a:lnTo>
                  <a:lnTo>
                    <a:pt x="16363" y="170317"/>
                  </a:lnTo>
                  <a:lnTo>
                    <a:pt x="4213" y="214583"/>
                  </a:lnTo>
                  <a:lnTo>
                    <a:pt x="0" y="261620"/>
                  </a:lnTo>
                  <a:lnTo>
                    <a:pt x="0" y="1308354"/>
                  </a:lnTo>
                  <a:lnTo>
                    <a:pt x="4213" y="1355394"/>
                  </a:lnTo>
                  <a:lnTo>
                    <a:pt x="16363" y="1399672"/>
                  </a:lnTo>
                  <a:lnTo>
                    <a:pt x="35710" y="1440448"/>
                  </a:lnTo>
                  <a:lnTo>
                    <a:pt x="61517" y="1476980"/>
                  </a:lnTo>
                  <a:lnTo>
                    <a:pt x="93046" y="1508530"/>
                  </a:lnTo>
                  <a:lnTo>
                    <a:pt x="129558" y="1534357"/>
                  </a:lnTo>
                  <a:lnTo>
                    <a:pt x="170317" y="1553721"/>
                  </a:lnTo>
                  <a:lnTo>
                    <a:pt x="214583" y="1565882"/>
                  </a:lnTo>
                  <a:lnTo>
                    <a:pt x="261620" y="1570101"/>
                  </a:lnTo>
                  <a:lnTo>
                    <a:pt x="2237104" y="1570101"/>
                  </a:lnTo>
                  <a:lnTo>
                    <a:pt x="2284141" y="1565882"/>
                  </a:lnTo>
                  <a:lnTo>
                    <a:pt x="2328407" y="1553721"/>
                  </a:lnTo>
                  <a:lnTo>
                    <a:pt x="2369166" y="1534357"/>
                  </a:lnTo>
                  <a:lnTo>
                    <a:pt x="2405678" y="1508530"/>
                  </a:lnTo>
                  <a:lnTo>
                    <a:pt x="2437207" y="1476980"/>
                  </a:lnTo>
                  <a:lnTo>
                    <a:pt x="2463014" y="1440448"/>
                  </a:lnTo>
                  <a:lnTo>
                    <a:pt x="2482361" y="1399672"/>
                  </a:lnTo>
                  <a:lnTo>
                    <a:pt x="2494511" y="1355394"/>
                  </a:lnTo>
                  <a:lnTo>
                    <a:pt x="2498725" y="1308354"/>
                  </a:lnTo>
                  <a:lnTo>
                    <a:pt x="2498725" y="261620"/>
                  </a:lnTo>
                  <a:lnTo>
                    <a:pt x="2494511" y="214583"/>
                  </a:lnTo>
                  <a:lnTo>
                    <a:pt x="2482361" y="170317"/>
                  </a:lnTo>
                  <a:lnTo>
                    <a:pt x="2463014" y="129558"/>
                  </a:lnTo>
                  <a:lnTo>
                    <a:pt x="2437207" y="93046"/>
                  </a:lnTo>
                  <a:lnTo>
                    <a:pt x="2405678" y="61517"/>
                  </a:lnTo>
                  <a:lnTo>
                    <a:pt x="2369166" y="35710"/>
                  </a:lnTo>
                  <a:lnTo>
                    <a:pt x="2328407" y="16363"/>
                  </a:lnTo>
                  <a:lnTo>
                    <a:pt x="2284141" y="4213"/>
                  </a:lnTo>
                  <a:lnTo>
                    <a:pt x="2237104" y="0"/>
                  </a:lnTo>
                  <a:close/>
                </a:path>
              </a:pathLst>
            </a:custGeom>
            <a:solidFill>
              <a:srgbClr val="FFD229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392" name="object 8"/>
            <p:cNvSpPr>
              <a:spLocks/>
            </p:cNvSpPr>
            <p:nvPr/>
          </p:nvSpPr>
          <p:spPr bwMode="auto">
            <a:xfrm>
              <a:off x="8594725" y="3311525"/>
              <a:ext cx="2498725" cy="1570355"/>
            </a:xfrm>
            <a:custGeom>
              <a:avLst/>
              <a:gdLst/>
              <a:ahLst/>
              <a:cxnLst>
                <a:cxn ang="0">
                  <a:pos x="0" y="261620"/>
                </a:cxn>
                <a:cxn ang="0">
                  <a:pos x="4213" y="214583"/>
                </a:cxn>
                <a:cxn ang="0">
                  <a:pos x="16363" y="170317"/>
                </a:cxn>
                <a:cxn ang="0">
                  <a:pos x="35710" y="129558"/>
                </a:cxn>
                <a:cxn ang="0">
                  <a:pos x="61517" y="93046"/>
                </a:cxn>
                <a:cxn ang="0">
                  <a:pos x="93046" y="61517"/>
                </a:cxn>
                <a:cxn ang="0">
                  <a:pos x="129558" y="35710"/>
                </a:cxn>
                <a:cxn ang="0">
                  <a:pos x="170317" y="16363"/>
                </a:cxn>
                <a:cxn ang="0">
                  <a:pos x="214583" y="4213"/>
                </a:cxn>
                <a:cxn ang="0">
                  <a:pos x="261620" y="0"/>
                </a:cxn>
                <a:cxn ang="0">
                  <a:pos x="416432" y="0"/>
                </a:cxn>
                <a:cxn ang="0">
                  <a:pos x="1041146" y="0"/>
                </a:cxn>
                <a:cxn ang="0">
                  <a:pos x="2237104" y="0"/>
                </a:cxn>
                <a:cxn ang="0">
                  <a:pos x="2284141" y="4213"/>
                </a:cxn>
                <a:cxn ang="0">
                  <a:pos x="2328407" y="16363"/>
                </a:cxn>
                <a:cxn ang="0">
                  <a:pos x="2369166" y="35710"/>
                </a:cxn>
                <a:cxn ang="0">
                  <a:pos x="2405678" y="61517"/>
                </a:cxn>
                <a:cxn ang="0">
                  <a:pos x="2437207" y="93046"/>
                </a:cxn>
                <a:cxn ang="0">
                  <a:pos x="2463014" y="129558"/>
                </a:cxn>
                <a:cxn ang="0">
                  <a:pos x="2482361" y="170317"/>
                </a:cxn>
                <a:cxn ang="0">
                  <a:pos x="2494511" y="214583"/>
                </a:cxn>
                <a:cxn ang="0">
                  <a:pos x="2498725" y="261620"/>
                </a:cxn>
                <a:cxn ang="0">
                  <a:pos x="2498725" y="915797"/>
                </a:cxn>
                <a:cxn ang="0">
                  <a:pos x="2498725" y="1308354"/>
                </a:cxn>
                <a:cxn ang="0">
                  <a:pos x="2494511" y="1355394"/>
                </a:cxn>
                <a:cxn ang="0">
                  <a:pos x="2482361" y="1399672"/>
                </a:cxn>
                <a:cxn ang="0">
                  <a:pos x="2463014" y="1440448"/>
                </a:cxn>
                <a:cxn ang="0">
                  <a:pos x="2437207" y="1476980"/>
                </a:cxn>
                <a:cxn ang="0">
                  <a:pos x="2405678" y="1508530"/>
                </a:cxn>
                <a:cxn ang="0">
                  <a:pos x="2369166" y="1534357"/>
                </a:cxn>
                <a:cxn ang="0">
                  <a:pos x="2328407" y="1553721"/>
                </a:cxn>
                <a:cxn ang="0">
                  <a:pos x="2284141" y="1565882"/>
                </a:cxn>
                <a:cxn ang="0">
                  <a:pos x="2237104" y="1570101"/>
                </a:cxn>
                <a:cxn ang="0">
                  <a:pos x="1041146" y="1570101"/>
                </a:cxn>
                <a:cxn ang="0">
                  <a:pos x="639064" y="1570101"/>
                </a:cxn>
                <a:cxn ang="0">
                  <a:pos x="416432" y="1570101"/>
                </a:cxn>
                <a:cxn ang="0">
                  <a:pos x="261620" y="1570101"/>
                </a:cxn>
                <a:cxn ang="0">
                  <a:pos x="214583" y="1565882"/>
                </a:cxn>
                <a:cxn ang="0">
                  <a:pos x="170317" y="1553721"/>
                </a:cxn>
                <a:cxn ang="0">
                  <a:pos x="129558" y="1534357"/>
                </a:cxn>
                <a:cxn ang="0">
                  <a:pos x="93046" y="1508530"/>
                </a:cxn>
                <a:cxn ang="0">
                  <a:pos x="61517" y="1476980"/>
                </a:cxn>
                <a:cxn ang="0">
                  <a:pos x="35710" y="1440448"/>
                </a:cxn>
                <a:cxn ang="0">
                  <a:pos x="16363" y="1399672"/>
                </a:cxn>
                <a:cxn ang="0">
                  <a:pos x="4213" y="1355394"/>
                </a:cxn>
                <a:cxn ang="0">
                  <a:pos x="0" y="1308354"/>
                </a:cxn>
                <a:cxn ang="0">
                  <a:pos x="0" y="915797"/>
                </a:cxn>
                <a:cxn ang="0">
                  <a:pos x="0" y="261620"/>
                </a:cxn>
              </a:cxnLst>
              <a:rect l="0" t="0" r="r" b="b"/>
              <a:pathLst>
                <a:path w="2498725" h="1570354">
                  <a:moveTo>
                    <a:pt x="0" y="261620"/>
                  </a:moveTo>
                  <a:lnTo>
                    <a:pt x="4213" y="214583"/>
                  </a:lnTo>
                  <a:lnTo>
                    <a:pt x="16363" y="170317"/>
                  </a:lnTo>
                  <a:lnTo>
                    <a:pt x="35710" y="129558"/>
                  </a:lnTo>
                  <a:lnTo>
                    <a:pt x="61517" y="93046"/>
                  </a:lnTo>
                  <a:lnTo>
                    <a:pt x="93046" y="61517"/>
                  </a:lnTo>
                  <a:lnTo>
                    <a:pt x="129558" y="35710"/>
                  </a:lnTo>
                  <a:lnTo>
                    <a:pt x="170317" y="16363"/>
                  </a:lnTo>
                  <a:lnTo>
                    <a:pt x="214583" y="4213"/>
                  </a:lnTo>
                  <a:lnTo>
                    <a:pt x="261620" y="0"/>
                  </a:lnTo>
                  <a:lnTo>
                    <a:pt x="416432" y="0"/>
                  </a:lnTo>
                  <a:lnTo>
                    <a:pt x="1041146" y="0"/>
                  </a:lnTo>
                  <a:lnTo>
                    <a:pt x="2237104" y="0"/>
                  </a:lnTo>
                  <a:lnTo>
                    <a:pt x="2284141" y="4213"/>
                  </a:lnTo>
                  <a:lnTo>
                    <a:pt x="2328407" y="16363"/>
                  </a:lnTo>
                  <a:lnTo>
                    <a:pt x="2369166" y="35710"/>
                  </a:lnTo>
                  <a:lnTo>
                    <a:pt x="2405678" y="61517"/>
                  </a:lnTo>
                  <a:lnTo>
                    <a:pt x="2437207" y="93046"/>
                  </a:lnTo>
                  <a:lnTo>
                    <a:pt x="2463014" y="129558"/>
                  </a:lnTo>
                  <a:lnTo>
                    <a:pt x="2482361" y="170317"/>
                  </a:lnTo>
                  <a:lnTo>
                    <a:pt x="2494511" y="214583"/>
                  </a:lnTo>
                  <a:lnTo>
                    <a:pt x="2498725" y="261620"/>
                  </a:lnTo>
                  <a:lnTo>
                    <a:pt x="2498725" y="915797"/>
                  </a:lnTo>
                  <a:lnTo>
                    <a:pt x="2498725" y="1308354"/>
                  </a:lnTo>
                  <a:lnTo>
                    <a:pt x="2494511" y="1355394"/>
                  </a:lnTo>
                  <a:lnTo>
                    <a:pt x="2482361" y="1399672"/>
                  </a:lnTo>
                  <a:lnTo>
                    <a:pt x="2463014" y="1440448"/>
                  </a:lnTo>
                  <a:lnTo>
                    <a:pt x="2437207" y="1476980"/>
                  </a:lnTo>
                  <a:lnTo>
                    <a:pt x="2405678" y="1508530"/>
                  </a:lnTo>
                  <a:lnTo>
                    <a:pt x="2369166" y="1534357"/>
                  </a:lnTo>
                  <a:lnTo>
                    <a:pt x="2328407" y="1553721"/>
                  </a:lnTo>
                  <a:lnTo>
                    <a:pt x="2284141" y="1565882"/>
                  </a:lnTo>
                  <a:lnTo>
                    <a:pt x="2237104" y="1570101"/>
                  </a:lnTo>
                  <a:lnTo>
                    <a:pt x="1041146" y="1570101"/>
                  </a:lnTo>
                  <a:lnTo>
                    <a:pt x="639064" y="1570101"/>
                  </a:lnTo>
                  <a:lnTo>
                    <a:pt x="416432" y="1570101"/>
                  </a:lnTo>
                  <a:lnTo>
                    <a:pt x="261620" y="1570101"/>
                  </a:lnTo>
                  <a:lnTo>
                    <a:pt x="214583" y="1565882"/>
                  </a:lnTo>
                  <a:lnTo>
                    <a:pt x="170317" y="1553721"/>
                  </a:lnTo>
                  <a:lnTo>
                    <a:pt x="129558" y="1534357"/>
                  </a:lnTo>
                  <a:lnTo>
                    <a:pt x="93046" y="1508530"/>
                  </a:lnTo>
                  <a:lnTo>
                    <a:pt x="61517" y="1476980"/>
                  </a:lnTo>
                  <a:lnTo>
                    <a:pt x="35710" y="1440448"/>
                  </a:lnTo>
                  <a:lnTo>
                    <a:pt x="16363" y="1399672"/>
                  </a:lnTo>
                  <a:lnTo>
                    <a:pt x="4213" y="1355394"/>
                  </a:lnTo>
                  <a:lnTo>
                    <a:pt x="0" y="1308354"/>
                  </a:lnTo>
                  <a:lnTo>
                    <a:pt x="0" y="915797"/>
                  </a:lnTo>
                  <a:lnTo>
                    <a:pt x="0" y="261620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88400" y="3619500"/>
            <a:ext cx="2112963" cy="93345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1113" algn="ctr">
              <a:lnSpc>
                <a:spcPct val="102000"/>
              </a:lnSpc>
              <a:spcBef>
                <a:spcPts val="113"/>
              </a:spcBef>
            </a:pPr>
            <a:r>
              <a:rPr lang="ru-RU" sz="1400">
                <a:latin typeface="Tahoma" pitchFamily="34" charset="0"/>
                <a:cs typeface="Tahoma" pitchFamily="34" charset="0"/>
              </a:rPr>
              <a:t>Программа сопоставляет  </a:t>
            </a:r>
            <a:r>
              <a:rPr lang="ru-RU" sz="1500">
                <a:latin typeface="Tahoma" pitchFamily="34" charset="0"/>
                <a:cs typeface="Tahoma" pitchFamily="34" charset="0"/>
              </a:rPr>
              <a:t>документ, его подписи,  </a:t>
            </a:r>
            <a:r>
              <a:rPr lang="ru-RU" sz="1400">
                <a:latin typeface="Tahoma" pitchFamily="34" charset="0"/>
                <a:cs typeface="Tahoma" pitchFamily="34" charset="0"/>
              </a:rPr>
              <a:t>сертификаты, МЧД и  выполняет </a:t>
            </a:r>
            <a:r>
              <a:rPr lang="ru-RU" sz="1400">
                <a:solidFill>
                  <a:srgbClr val="006FC0"/>
                </a:solidFill>
                <a:latin typeface="Tahoma" pitchFamily="34" charset="0"/>
                <a:cs typeface="Tahoma" pitchFamily="34" charset="0"/>
              </a:rPr>
              <a:t>18 проверок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39700"/>
            <a:ext cx="6494462" cy="89535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900" smtClean="0">
                <a:latin typeface="Tahoma" pitchFamily="34" charset="0"/>
                <a:cs typeface="Tahoma" pitchFamily="34" charset="0"/>
              </a:rPr>
              <a:t>Обсудить входящий документ в чате до подписания</a:t>
            </a:r>
          </a:p>
        </p:txBody>
      </p:sp>
      <p:grpSp>
        <p:nvGrpSpPr>
          <p:cNvPr id="17410" name="object 3"/>
          <p:cNvGrpSpPr>
            <a:grpSpLocks/>
          </p:cNvGrpSpPr>
          <p:nvPr/>
        </p:nvGrpSpPr>
        <p:grpSpPr bwMode="auto">
          <a:xfrm>
            <a:off x="61913" y="933450"/>
            <a:ext cx="10269537" cy="5546725"/>
            <a:chOff x="61912" y="934211"/>
            <a:chExt cx="10269855" cy="5546090"/>
          </a:xfrm>
        </p:grpSpPr>
        <p:pic>
          <p:nvPicPr>
            <p:cNvPr id="17415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20" y="934211"/>
              <a:ext cx="10094976" cy="554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800" y="1130299"/>
              <a:ext cx="9505950" cy="518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object 6"/>
            <p:cNvSpPr>
              <a:spLocks/>
            </p:cNvSpPr>
            <p:nvPr/>
          </p:nvSpPr>
          <p:spPr bwMode="auto">
            <a:xfrm>
              <a:off x="73025" y="2592450"/>
              <a:ext cx="3672204" cy="3308350"/>
            </a:xfrm>
            <a:custGeom>
              <a:avLst/>
              <a:gdLst/>
              <a:ahLst/>
              <a:cxnLst>
                <a:cxn ang="0">
                  <a:pos x="551408" y="0"/>
                </a:cxn>
                <a:cxn ang="0">
                  <a:pos x="457377" y="7982"/>
                </a:cxn>
                <a:cxn ang="0">
                  <a:pos x="368503" y="31047"/>
                </a:cxn>
                <a:cxn ang="0">
                  <a:pos x="286111" y="67872"/>
                </a:cxn>
                <a:cxn ang="0">
                  <a:pos x="211525" y="117134"/>
                </a:cxn>
                <a:cxn ang="0">
                  <a:pos x="146068" y="177513"/>
                </a:cxn>
                <a:cxn ang="0">
                  <a:pos x="91065" y="247683"/>
                </a:cxn>
                <a:cxn ang="0">
                  <a:pos x="47841" y="326325"/>
                </a:cxn>
                <a:cxn ang="0">
                  <a:pos x="17719" y="412114"/>
                </a:cxn>
                <a:cxn ang="0">
                  <a:pos x="2024" y="503728"/>
                </a:cxn>
                <a:cxn ang="0">
                  <a:pos x="0" y="2756877"/>
                </a:cxn>
                <a:cxn ang="0">
                  <a:pos x="7985" y="2850909"/>
                </a:cxn>
                <a:cxn ang="0">
                  <a:pos x="31059" y="2939782"/>
                </a:cxn>
                <a:cxn ang="0">
                  <a:pos x="67898" y="3022174"/>
                </a:cxn>
                <a:cxn ang="0">
                  <a:pos x="117177" y="3096761"/>
                </a:cxn>
                <a:cxn ang="0">
                  <a:pos x="177572" y="3162217"/>
                </a:cxn>
                <a:cxn ang="0">
                  <a:pos x="247759" y="3217220"/>
                </a:cxn>
                <a:cxn ang="0">
                  <a:pos x="326414" y="3260444"/>
                </a:cxn>
                <a:cxn ang="0">
                  <a:pos x="412213" y="3290566"/>
                </a:cxn>
                <a:cxn ang="0">
                  <a:pos x="503831" y="3306262"/>
                </a:cxn>
                <a:cxn ang="0">
                  <a:pos x="3120517" y="3308286"/>
                </a:cxn>
                <a:cxn ang="0">
                  <a:pos x="3214552" y="3300300"/>
                </a:cxn>
                <a:cxn ang="0">
                  <a:pos x="3303429" y="3277226"/>
                </a:cxn>
                <a:cxn ang="0">
                  <a:pos x="3385825" y="3240387"/>
                </a:cxn>
                <a:cxn ang="0">
                  <a:pos x="3460415" y="3191108"/>
                </a:cxn>
                <a:cxn ang="0">
                  <a:pos x="3525875" y="3130713"/>
                </a:cxn>
                <a:cxn ang="0">
                  <a:pos x="3580880" y="3060526"/>
                </a:cxn>
                <a:cxn ang="0">
                  <a:pos x="3624107" y="2981871"/>
                </a:cxn>
                <a:cxn ang="0">
                  <a:pos x="3654230" y="2896073"/>
                </a:cxn>
                <a:cxn ang="0">
                  <a:pos x="3669926" y="2804455"/>
                </a:cxn>
                <a:cxn ang="0">
                  <a:pos x="3671951" y="551307"/>
                </a:cxn>
                <a:cxn ang="0">
                  <a:pos x="3663964" y="457275"/>
                </a:cxn>
                <a:cxn ang="0">
                  <a:pos x="3640889" y="368408"/>
                </a:cxn>
                <a:cxn ang="0">
                  <a:pos x="3604048" y="286028"/>
                </a:cxn>
                <a:cxn ang="0">
                  <a:pos x="3554767" y="211456"/>
                </a:cxn>
                <a:cxn ang="0">
                  <a:pos x="3494369" y="146017"/>
                </a:cxn>
                <a:cxn ang="0">
                  <a:pos x="3424179" y="91031"/>
                </a:cxn>
                <a:cxn ang="0">
                  <a:pos x="3345520" y="47822"/>
                </a:cxn>
                <a:cxn ang="0">
                  <a:pos x="3259718" y="17711"/>
                </a:cxn>
                <a:cxn ang="0">
                  <a:pos x="3168096" y="2023"/>
                </a:cxn>
              </a:cxnLst>
              <a:rect l="0" t="0" r="r" b="b"/>
              <a:pathLst>
                <a:path w="3672204" h="3308350">
                  <a:moveTo>
                    <a:pt x="3120517" y="0"/>
                  </a:moveTo>
                  <a:lnTo>
                    <a:pt x="551408" y="0"/>
                  </a:lnTo>
                  <a:lnTo>
                    <a:pt x="503831" y="2023"/>
                  </a:lnTo>
                  <a:lnTo>
                    <a:pt x="457377" y="7982"/>
                  </a:lnTo>
                  <a:lnTo>
                    <a:pt x="412213" y="17711"/>
                  </a:lnTo>
                  <a:lnTo>
                    <a:pt x="368503" y="31047"/>
                  </a:lnTo>
                  <a:lnTo>
                    <a:pt x="326414" y="47822"/>
                  </a:lnTo>
                  <a:lnTo>
                    <a:pt x="286111" y="67872"/>
                  </a:lnTo>
                  <a:lnTo>
                    <a:pt x="247759" y="91031"/>
                  </a:lnTo>
                  <a:lnTo>
                    <a:pt x="211525" y="117134"/>
                  </a:lnTo>
                  <a:lnTo>
                    <a:pt x="177572" y="146017"/>
                  </a:lnTo>
                  <a:lnTo>
                    <a:pt x="146068" y="177513"/>
                  </a:lnTo>
                  <a:lnTo>
                    <a:pt x="117177" y="211456"/>
                  </a:lnTo>
                  <a:lnTo>
                    <a:pt x="91065" y="247683"/>
                  </a:lnTo>
                  <a:lnTo>
                    <a:pt x="67898" y="286028"/>
                  </a:lnTo>
                  <a:lnTo>
                    <a:pt x="47841" y="326325"/>
                  </a:lnTo>
                  <a:lnTo>
                    <a:pt x="31059" y="368408"/>
                  </a:lnTo>
                  <a:lnTo>
                    <a:pt x="17719" y="412114"/>
                  </a:lnTo>
                  <a:lnTo>
                    <a:pt x="7985" y="457275"/>
                  </a:lnTo>
                  <a:lnTo>
                    <a:pt x="2024" y="503728"/>
                  </a:lnTo>
                  <a:lnTo>
                    <a:pt x="0" y="551307"/>
                  </a:lnTo>
                  <a:lnTo>
                    <a:pt x="0" y="2756877"/>
                  </a:lnTo>
                  <a:lnTo>
                    <a:pt x="2024" y="2804455"/>
                  </a:lnTo>
                  <a:lnTo>
                    <a:pt x="7985" y="2850909"/>
                  </a:lnTo>
                  <a:lnTo>
                    <a:pt x="17719" y="2896073"/>
                  </a:lnTo>
                  <a:lnTo>
                    <a:pt x="31059" y="2939782"/>
                  </a:lnTo>
                  <a:lnTo>
                    <a:pt x="47841" y="2981871"/>
                  </a:lnTo>
                  <a:lnTo>
                    <a:pt x="67898" y="3022174"/>
                  </a:lnTo>
                  <a:lnTo>
                    <a:pt x="91065" y="3060526"/>
                  </a:lnTo>
                  <a:lnTo>
                    <a:pt x="117177" y="3096761"/>
                  </a:lnTo>
                  <a:lnTo>
                    <a:pt x="146068" y="3130713"/>
                  </a:lnTo>
                  <a:lnTo>
                    <a:pt x="177572" y="3162217"/>
                  </a:lnTo>
                  <a:lnTo>
                    <a:pt x="211525" y="3191108"/>
                  </a:lnTo>
                  <a:lnTo>
                    <a:pt x="247759" y="3217220"/>
                  </a:lnTo>
                  <a:lnTo>
                    <a:pt x="286111" y="3240387"/>
                  </a:lnTo>
                  <a:lnTo>
                    <a:pt x="326414" y="3260444"/>
                  </a:lnTo>
                  <a:lnTo>
                    <a:pt x="368503" y="3277226"/>
                  </a:lnTo>
                  <a:lnTo>
                    <a:pt x="412213" y="3290566"/>
                  </a:lnTo>
                  <a:lnTo>
                    <a:pt x="457377" y="3300300"/>
                  </a:lnTo>
                  <a:lnTo>
                    <a:pt x="503831" y="3306262"/>
                  </a:lnTo>
                  <a:lnTo>
                    <a:pt x="551408" y="3308286"/>
                  </a:lnTo>
                  <a:lnTo>
                    <a:pt x="3120517" y="3308286"/>
                  </a:lnTo>
                  <a:lnTo>
                    <a:pt x="3168096" y="3306262"/>
                  </a:lnTo>
                  <a:lnTo>
                    <a:pt x="3214552" y="3300300"/>
                  </a:lnTo>
                  <a:lnTo>
                    <a:pt x="3259718" y="3290566"/>
                  </a:lnTo>
                  <a:lnTo>
                    <a:pt x="3303429" y="3277226"/>
                  </a:lnTo>
                  <a:lnTo>
                    <a:pt x="3345520" y="3260444"/>
                  </a:lnTo>
                  <a:lnTo>
                    <a:pt x="3385825" y="3240387"/>
                  </a:lnTo>
                  <a:lnTo>
                    <a:pt x="3424179" y="3217220"/>
                  </a:lnTo>
                  <a:lnTo>
                    <a:pt x="3460415" y="3191108"/>
                  </a:lnTo>
                  <a:lnTo>
                    <a:pt x="3494369" y="3162217"/>
                  </a:lnTo>
                  <a:lnTo>
                    <a:pt x="3525875" y="3130713"/>
                  </a:lnTo>
                  <a:lnTo>
                    <a:pt x="3554767" y="3096761"/>
                  </a:lnTo>
                  <a:lnTo>
                    <a:pt x="3580880" y="3060526"/>
                  </a:lnTo>
                  <a:lnTo>
                    <a:pt x="3604048" y="3022174"/>
                  </a:lnTo>
                  <a:lnTo>
                    <a:pt x="3624107" y="2981871"/>
                  </a:lnTo>
                  <a:lnTo>
                    <a:pt x="3640889" y="2939782"/>
                  </a:lnTo>
                  <a:lnTo>
                    <a:pt x="3654230" y="2896073"/>
                  </a:lnTo>
                  <a:lnTo>
                    <a:pt x="3663964" y="2850909"/>
                  </a:lnTo>
                  <a:lnTo>
                    <a:pt x="3669926" y="2804455"/>
                  </a:lnTo>
                  <a:lnTo>
                    <a:pt x="3671951" y="2756877"/>
                  </a:lnTo>
                  <a:lnTo>
                    <a:pt x="3671951" y="551307"/>
                  </a:lnTo>
                  <a:lnTo>
                    <a:pt x="3669926" y="503728"/>
                  </a:lnTo>
                  <a:lnTo>
                    <a:pt x="3663964" y="457275"/>
                  </a:lnTo>
                  <a:lnTo>
                    <a:pt x="3654230" y="412114"/>
                  </a:lnTo>
                  <a:lnTo>
                    <a:pt x="3640889" y="368408"/>
                  </a:lnTo>
                  <a:lnTo>
                    <a:pt x="3624107" y="326325"/>
                  </a:lnTo>
                  <a:lnTo>
                    <a:pt x="3604048" y="286028"/>
                  </a:lnTo>
                  <a:lnTo>
                    <a:pt x="3580880" y="247683"/>
                  </a:lnTo>
                  <a:lnTo>
                    <a:pt x="3554767" y="211456"/>
                  </a:lnTo>
                  <a:lnTo>
                    <a:pt x="3525875" y="177513"/>
                  </a:lnTo>
                  <a:lnTo>
                    <a:pt x="3494369" y="146017"/>
                  </a:lnTo>
                  <a:lnTo>
                    <a:pt x="3460415" y="117134"/>
                  </a:lnTo>
                  <a:lnTo>
                    <a:pt x="3424179" y="91031"/>
                  </a:lnTo>
                  <a:lnTo>
                    <a:pt x="3385825" y="67872"/>
                  </a:lnTo>
                  <a:lnTo>
                    <a:pt x="3345520" y="47822"/>
                  </a:lnTo>
                  <a:lnTo>
                    <a:pt x="3303429" y="31047"/>
                  </a:lnTo>
                  <a:lnTo>
                    <a:pt x="3259718" y="17711"/>
                  </a:lnTo>
                  <a:lnTo>
                    <a:pt x="3214552" y="7982"/>
                  </a:lnTo>
                  <a:lnTo>
                    <a:pt x="3168096" y="2023"/>
                  </a:lnTo>
                  <a:lnTo>
                    <a:pt x="3120517" y="0"/>
                  </a:ln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18" name="object 7"/>
            <p:cNvSpPr>
              <a:spLocks/>
            </p:cNvSpPr>
            <p:nvPr/>
          </p:nvSpPr>
          <p:spPr bwMode="auto">
            <a:xfrm>
              <a:off x="73025" y="2592450"/>
              <a:ext cx="3672204" cy="3308350"/>
            </a:xfrm>
            <a:custGeom>
              <a:avLst/>
              <a:gdLst/>
              <a:ahLst/>
              <a:cxnLst>
                <a:cxn ang="0">
                  <a:pos x="2024" y="503728"/>
                </a:cxn>
                <a:cxn ang="0">
                  <a:pos x="17719" y="412114"/>
                </a:cxn>
                <a:cxn ang="0">
                  <a:pos x="47841" y="326325"/>
                </a:cxn>
                <a:cxn ang="0">
                  <a:pos x="91065" y="247683"/>
                </a:cxn>
                <a:cxn ang="0">
                  <a:pos x="146068" y="177513"/>
                </a:cxn>
                <a:cxn ang="0">
                  <a:pos x="211525" y="117134"/>
                </a:cxn>
                <a:cxn ang="0">
                  <a:pos x="286111" y="67872"/>
                </a:cxn>
                <a:cxn ang="0">
                  <a:pos x="368503" y="31047"/>
                </a:cxn>
                <a:cxn ang="0">
                  <a:pos x="457377" y="7982"/>
                </a:cxn>
                <a:cxn ang="0">
                  <a:pos x="551408" y="0"/>
                </a:cxn>
                <a:cxn ang="0">
                  <a:pos x="3168096" y="2023"/>
                </a:cxn>
                <a:cxn ang="0">
                  <a:pos x="3259718" y="17711"/>
                </a:cxn>
                <a:cxn ang="0">
                  <a:pos x="3345520" y="47822"/>
                </a:cxn>
                <a:cxn ang="0">
                  <a:pos x="3424179" y="91031"/>
                </a:cxn>
                <a:cxn ang="0">
                  <a:pos x="3494369" y="146017"/>
                </a:cxn>
                <a:cxn ang="0">
                  <a:pos x="3554767" y="211456"/>
                </a:cxn>
                <a:cxn ang="0">
                  <a:pos x="3604048" y="286028"/>
                </a:cxn>
                <a:cxn ang="0">
                  <a:pos x="3640889" y="368408"/>
                </a:cxn>
                <a:cxn ang="0">
                  <a:pos x="3663964" y="457275"/>
                </a:cxn>
                <a:cxn ang="0">
                  <a:pos x="3671951" y="551307"/>
                </a:cxn>
                <a:cxn ang="0">
                  <a:pos x="3669926" y="2804455"/>
                </a:cxn>
                <a:cxn ang="0">
                  <a:pos x="3654230" y="2896073"/>
                </a:cxn>
                <a:cxn ang="0">
                  <a:pos x="3624107" y="2981871"/>
                </a:cxn>
                <a:cxn ang="0">
                  <a:pos x="3580880" y="3060526"/>
                </a:cxn>
                <a:cxn ang="0">
                  <a:pos x="3525875" y="3130713"/>
                </a:cxn>
                <a:cxn ang="0">
                  <a:pos x="3460415" y="3191108"/>
                </a:cxn>
                <a:cxn ang="0">
                  <a:pos x="3385825" y="3240387"/>
                </a:cxn>
                <a:cxn ang="0">
                  <a:pos x="3303429" y="3277226"/>
                </a:cxn>
                <a:cxn ang="0">
                  <a:pos x="3214552" y="3300300"/>
                </a:cxn>
                <a:cxn ang="0">
                  <a:pos x="3120517" y="3308286"/>
                </a:cxn>
                <a:cxn ang="0">
                  <a:pos x="503831" y="3306262"/>
                </a:cxn>
                <a:cxn ang="0">
                  <a:pos x="412213" y="3290566"/>
                </a:cxn>
                <a:cxn ang="0">
                  <a:pos x="326414" y="3260444"/>
                </a:cxn>
                <a:cxn ang="0">
                  <a:pos x="247759" y="3217220"/>
                </a:cxn>
                <a:cxn ang="0">
                  <a:pos x="177572" y="3162217"/>
                </a:cxn>
                <a:cxn ang="0">
                  <a:pos x="117177" y="3096761"/>
                </a:cxn>
                <a:cxn ang="0">
                  <a:pos x="67898" y="3022174"/>
                </a:cxn>
                <a:cxn ang="0">
                  <a:pos x="31059" y="2939782"/>
                </a:cxn>
                <a:cxn ang="0">
                  <a:pos x="7985" y="2850909"/>
                </a:cxn>
                <a:cxn ang="0">
                  <a:pos x="0" y="2756877"/>
                </a:cxn>
              </a:cxnLst>
              <a:rect l="0" t="0" r="r" b="b"/>
              <a:pathLst>
                <a:path w="3672204" h="3308350">
                  <a:moveTo>
                    <a:pt x="0" y="551307"/>
                  </a:moveTo>
                  <a:lnTo>
                    <a:pt x="2024" y="503728"/>
                  </a:lnTo>
                  <a:lnTo>
                    <a:pt x="7985" y="457275"/>
                  </a:lnTo>
                  <a:lnTo>
                    <a:pt x="17719" y="412114"/>
                  </a:lnTo>
                  <a:lnTo>
                    <a:pt x="31059" y="368408"/>
                  </a:lnTo>
                  <a:lnTo>
                    <a:pt x="47841" y="326325"/>
                  </a:lnTo>
                  <a:lnTo>
                    <a:pt x="67898" y="286028"/>
                  </a:lnTo>
                  <a:lnTo>
                    <a:pt x="91065" y="247683"/>
                  </a:lnTo>
                  <a:lnTo>
                    <a:pt x="117177" y="211456"/>
                  </a:lnTo>
                  <a:lnTo>
                    <a:pt x="146068" y="177513"/>
                  </a:lnTo>
                  <a:lnTo>
                    <a:pt x="177572" y="146017"/>
                  </a:lnTo>
                  <a:lnTo>
                    <a:pt x="211525" y="117134"/>
                  </a:lnTo>
                  <a:lnTo>
                    <a:pt x="247759" y="91031"/>
                  </a:lnTo>
                  <a:lnTo>
                    <a:pt x="286111" y="67872"/>
                  </a:lnTo>
                  <a:lnTo>
                    <a:pt x="326414" y="47822"/>
                  </a:lnTo>
                  <a:lnTo>
                    <a:pt x="368503" y="31047"/>
                  </a:lnTo>
                  <a:lnTo>
                    <a:pt x="412213" y="17711"/>
                  </a:lnTo>
                  <a:lnTo>
                    <a:pt x="457377" y="7982"/>
                  </a:lnTo>
                  <a:lnTo>
                    <a:pt x="503831" y="2023"/>
                  </a:lnTo>
                  <a:lnTo>
                    <a:pt x="551408" y="0"/>
                  </a:lnTo>
                  <a:lnTo>
                    <a:pt x="3120517" y="0"/>
                  </a:lnTo>
                  <a:lnTo>
                    <a:pt x="3168096" y="2023"/>
                  </a:lnTo>
                  <a:lnTo>
                    <a:pt x="3214552" y="7982"/>
                  </a:lnTo>
                  <a:lnTo>
                    <a:pt x="3259718" y="17711"/>
                  </a:lnTo>
                  <a:lnTo>
                    <a:pt x="3303429" y="31047"/>
                  </a:lnTo>
                  <a:lnTo>
                    <a:pt x="3345520" y="47822"/>
                  </a:lnTo>
                  <a:lnTo>
                    <a:pt x="3385825" y="67872"/>
                  </a:lnTo>
                  <a:lnTo>
                    <a:pt x="3424179" y="91031"/>
                  </a:lnTo>
                  <a:lnTo>
                    <a:pt x="3460415" y="117134"/>
                  </a:lnTo>
                  <a:lnTo>
                    <a:pt x="3494369" y="146017"/>
                  </a:lnTo>
                  <a:lnTo>
                    <a:pt x="3525875" y="177513"/>
                  </a:lnTo>
                  <a:lnTo>
                    <a:pt x="3554767" y="211456"/>
                  </a:lnTo>
                  <a:lnTo>
                    <a:pt x="3580880" y="247683"/>
                  </a:lnTo>
                  <a:lnTo>
                    <a:pt x="3604048" y="286028"/>
                  </a:lnTo>
                  <a:lnTo>
                    <a:pt x="3624107" y="326325"/>
                  </a:lnTo>
                  <a:lnTo>
                    <a:pt x="3640889" y="368408"/>
                  </a:lnTo>
                  <a:lnTo>
                    <a:pt x="3654230" y="412114"/>
                  </a:lnTo>
                  <a:lnTo>
                    <a:pt x="3663964" y="457275"/>
                  </a:lnTo>
                  <a:lnTo>
                    <a:pt x="3669926" y="503728"/>
                  </a:lnTo>
                  <a:lnTo>
                    <a:pt x="3671951" y="551307"/>
                  </a:lnTo>
                  <a:lnTo>
                    <a:pt x="3671951" y="2756877"/>
                  </a:lnTo>
                  <a:lnTo>
                    <a:pt x="3669926" y="2804455"/>
                  </a:lnTo>
                  <a:lnTo>
                    <a:pt x="3663964" y="2850909"/>
                  </a:lnTo>
                  <a:lnTo>
                    <a:pt x="3654230" y="2896073"/>
                  </a:lnTo>
                  <a:lnTo>
                    <a:pt x="3640889" y="2939782"/>
                  </a:lnTo>
                  <a:lnTo>
                    <a:pt x="3624107" y="2981871"/>
                  </a:lnTo>
                  <a:lnTo>
                    <a:pt x="3604048" y="3022174"/>
                  </a:lnTo>
                  <a:lnTo>
                    <a:pt x="3580880" y="3060526"/>
                  </a:lnTo>
                  <a:lnTo>
                    <a:pt x="3554767" y="3096761"/>
                  </a:lnTo>
                  <a:lnTo>
                    <a:pt x="3525875" y="3130713"/>
                  </a:lnTo>
                  <a:lnTo>
                    <a:pt x="3494369" y="3162217"/>
                  </a:lnTo>
                  <a:lnTo>
                    <a:pt x="3460415" y="3191108"/>
                  </a:lnTo>
                  <a:lnTo>
                    <a:pt x="3424179" y="3217220"/>
                  </a:lnTo>
                  <a:lnTo>
                    <a:pt x="3385825" y="3240387"/>
                  </a:lnTo>
                  <a:lnTo>
                    <a:pt x="3345520" y="3260444"/>
                  </a:lnTo>
                  <a:lnTo>
                    <a:pt x="3303429" y="3277226"/>
                  </a:lnTo>
                  <a:lnTo>
                    <a:pt x="3259718" y="3290566"/>
                  </a:lnTo>
                  <a:lnTo>
                    <a:pt x="3214552" y="3300300"/>
                  </a:lnTo>
                  <a:lnTo>
                    <a:pt x="3168096" y="3306262"/>
                  </a:lnTo>
                  <a:lnTo>
                    <a:pt x="3120517" y="3308286"/>
                  </a:lnTo>
                  <a:lnTo>
                    <a:pt x="551408" y="3308286"/>
                  </a:lnTo>
                  <a:lnTo>
                    <a:pt x="503831" y="3306262"/>
                  </a:lnTo>
                  <a:lnTo>
                    <a:pt x="457377" y="3300300"/>
                  </a:lnTo>
                  <a:lnTo>
                    <a:pt x="412213" y="3290566"/>
                  </a:lnTo>
                  <a:lnTo>
                    <a:pt x="368503" y="3277226"/>
                  </a:lnTo>
                  <a:lnTo>
                    <a:pt x="326414" y="3260444"/>
                  </a:lnTo>
                  <a:lnTo>
                    <a:pt x="286111" y="3240387"/>
                  </a:lnTo>
                  <a:lnTo>
                    <a:pt x="247759" y="3217220"/>
                  </a:lnTo>
                  <a:lnTo>
                    <a:pt x="211525" y="3191108"/>
                  </a:lnTo>
                  <a:lnTo>
                    <a:pt x="177572" y="3162217"/>
                  </a:lnTo>
                  <a:lnTo>
                    <a:pt x="146068" y="3130713"/>
                  </a:lnTo>
                  <a:lnTo>
                    <a:pt x="117177" y="3096761"/>
                  </a:lnTo>
                  <a:lnTo>
                    <a:pt x="91065" y="3060526"/>
                  </a:lnTo>
                  <a:lnTo>
                    <a:pt x="67898" y="3022174"/>
                  </a:lnTo>
                  <a:lnTo>
                    <a:pt x="47841" y="2981871"/>
                  </a:lnTo>
                  <a:lnTo>
                    <a:pt x="31059" y="2939782"/>
                  </a:lnTo>
                  <a:lnTo>
                    <a:pt x="17719" y="2896073"/>
                  </a:lnTo>
                  <a:lnTo>
                    <a:pt x="7985" y="2850909"/>
                  </a:lnTo>
                  <a:lnTo>
                    <a:pt x="2024" y="2804455"/>
                  </a:lnTo>
                  <a:lnTo>
                    <a:pt x="0" y="2756877"/>
                  </a:lnTo>
                  <a:lnTo>
                    <a:pt x="0" y="551307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6388" y="2733675"/>
            <a:ext cx="3135312" cy="2944813"/>
          </a:xfrm>
          <a:prstGeom prst="rect">
            <a:avLst/>
          </a:prstGeom>
        </p:spPr>
        <p:txBody>
          <a:bodyPr lIns="0" tIns="56515" rIns="0" bIns="0">
            <a:spAutoFit/>
          </a:bodyPr>
          <a:lstStyle/>
          <a:p>
            <a:pPr marL="336550" indent="-323850">
              <a:lnSpc>
                <a:spcPct val="87000"/>
              </a:lnSpc>
              <a:spcBef>
                <a:spcPts val="450"/>
              </a:spcBef>
              <a:buSzPct val="121000"/>
              <a:buFontTx/>
              <a:buChar char="•"/>
              <a:tabLst>
                <a:tab pos="336550" algn="l"/>
              </a:tabLst>
            </a:pPr>
            <a:r>
              <a:rPr lang="ru-RU" sz="1900">
                <a:latin typeface="Microsoft Sans Serif" pitchFamily="34" charset="0"/>
                <a:cs typeface="Microsoft Sans Serif" pitchFamily="34" charset="0"/>
              </a:rPr>
              <a:t>Чат – это система  взаимодействия  платформы  1С:Предприятие</a:t>
            </a:r>
          </a:p>
          <a:p>
            <a:pPr marL="336550" indent="-323850">
              <a:lnSpc>
                <a:spcPct val="87000"/>
              </a:lnSpc>
              <a:spcBef>
                <a:spcPts val="1200"/>
              </a:spcBef>
              <a:buSzPct val="121000"/>
              <a:buFontTx/>
              <a:buChar char="•"/>
              <a:tabLst>
                <a:tab pos="336550" algn="l"/>
              </a:tabLst>
            </a:pPr>
            <a:r>
              <a:rPr lang="ru-RU" sz="1900">
                <a:latin typeface="Microsoft Sans Serif" pitchFamily="34" charset="0"/>
                <a:cs typeface="Microsoft Sans Serif" pitchFamily="34" charset="0"/>
              </a:rPr>
              <a:t>В пару кликов можно  обсудить с  сотрудниками документ  и принять решение</a:t>
            </a:r>
          </a:p>
          <a:p>
            <a:pPr marL="336550" indent="-323850">
              <a:lnSpc>
                <a:spcPts val="2025"/>
              </a:lnSpc>
              <a:spcBef>
                <a:spcPts val="1213"/>
              </a:spcBef>
              <a:buSzPct val="121000"/>
              <a:buFontTx/>
              <a:buChar char="•"/>
              <a:tabLst>
                <a:tab pos="336550" algn="l"/>
              </a:tabLst>
            </a:pPr>
            <a:r>
              <a:rPr lang="ru-RU" sz="1900">
                <a:latin typeface="Microsoft Sans Serif" pitchFamily="34" charset="0"/>
                <a:cs typeface="Microsoft Sans Serif" pitchFamily="34" charset="0"/>
              </a:rPr>
              <a:t>Чат сохраняется при  документе навеки</a:t>
            </a:r>
          </a:p>
        </p:txBody>
      </p:sp>
      <p:grpSp>
        <p:nvGrpSpPr>
          <p:cNvPr id="17412" name="object 9"/>
          <p:cNvGrpSpPr>
            <a:grpSpLocks/>
          </p:cNvGrpSpPr>
          <p:nvPr/>
        </p:nvGrpSpPr>
        <p:grpSpPr bwMode="auto">
          <a:xfrm>
            <a:off x="8418513" y="5092700"/>
            <a:ext cx="517525" cy="530225"/>
            <a:chOff x="8418576" y="5092700"/>
            <a:chExt cx="517525" cy="530225"/>
          </a:xfrm>
        </p:grpSpPr>
        <p:sp>
          <p:nvSpPr>
            <p:cNvPr id="17413" name="object 10"/>
            <p:cNvSpPr>
              <a:spLocks/>
            </p:cNvSpPr>
            <p:nvPr/>
          </p:nvSpPr>
          <p:spPr bwMode="auto">
            <a:xfrm>
              <a:off x="8424926" y="5099050"/>
              <a:ext cx="504825" cy="517525"/>
            </a:xfrm>
            <a:custGeom>
              <a:avLst/>
              <a:gdLst/>
              <a:ahLst/>
              <a:cxnLst>
                <a:cxn ang="0">
                  <a:pos x="252349" y="0"/>
                </a:cxn>
                <a:cxn ang="0">
                  <a:pos x="0" y="252907"/>
                </a:cxn>
                <a:cxn ang="0">
                  <a:pos x="126110" y="252907"/>
                </a:cxn>
                <a:cxn ang="0">
                  <a:pos x="126110" y="517525"/>
                </a:cxn>
                <a:cxn ang="0">
                  <a:pos x="378587" y="517525"/>
                </a:cxn>
                <a:cxn ang="0">
                  <a:pos x="378587" y="252907"/>
                </a:cxn>
                <a:cxn ang="0">
                  <a:pos x="504825" y="252907"/>
                </a:cxn>
                <a:cxn ang="0">
                  <a:pos x="252349" y="0"/>
                </a:cxn>
              </a:cxnLst>
              <a:rect l="0" t="0" r="r" b="b"/>
              <a:pathLst>
                <a:path w="504825" h="517525">
                  <a:moveTo>
                    <a:pt x="252349" y="0"/>
                  </a:moveTo>
                  <a:lnTo>
                    <a:pt x="0" y="252907"/>
                  </a:lnTo>
                  <a:lnTo>
                    <a:pt x="126110" y="252907"/>
                  </a:lnTo>
                  <a:lnTo>
                    <a:pt x="126110" y="517525"/>
                  </a:lnTo>
                  <a:lnTo>
                    <a:pt x="378587" y="517525"/>
                  </a:lnTo>
                  <a:lnTo>
                    <a:pt x="378587" y="252907"/>
                  </a:lnTo>
                  <a:lnTo>
                    <a:pt x="504825" y="25290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14" name="object 11"/>
            <p:cNvSpPr>
              <a:spLocks/>
            </p:cNvSpPr>
            <p:nvPr/>
          </p:nvSpPr>
          <p:spPr bwMode="auto">
            <a:xfrm>
              <a:off x="8424926" y="5099050"/>
              <a:ext cx="504825" cy="517525"/>
            </a:xfrm>
            <a:custGeom>
              <a:avLst/>
              <a:gdLst/>
              <a:ahLst/>
              <a:cxnLst>
                <a:cxn ang="0">
                  <a:pos x="126110" y="517525"/>
                </a:cxn>
                <a:cxn ang="0">
                  <a:pos x="126110" y="252907"/>
                </a:cxn>
                <a:cxn ang="0">
                  <a:pos x="0" y="252907"/>
                </a:cxn>
                <a:cxn ang="0">
                  <a:pos x="252349" y="0"/>
                </a:cxn>
                <a:cxn ang="0">
                  <a:pos x="504825" y="252907"/>
                </a:cxn>
                <a:cxn ang="0">
                  <a:pos x="378587" y="252907"/>
                </a:cxn>
                <a:cxn ang="0">
                  <a:pos x="378587" y="517525"/>
                </a:cxn>
                <a:cxn ang="0">
                  <a:pos x="126110" y="517525"/>
                </a:cxn>
              </a:cxnLst>
              <a:rect l="0" t="0" r="r" b="b"/>
              <a:pathLst>
                <a:path w="504825" h="517525">
                  <a:moveTo>
                    <a:pt x="126110" y="517525"/>
                  </a:moveTo>
                  <a:lnTo>
                    <a:pt x="126110" y="252907"/>
                  </a:lnTo>
                  <a:lnTo>
                    <a:pt x="0" y="252907"/>
                  </a:lnTo>
                  <a:lnTo>
                    <a:pt x="252349" y="0"/>
                  </a:lnTo>
                  <a:lnTo>
                    <a:pt x="504825" y="252907"/>
                  </a:lnTo>
                  <a:lnTo>
                    <a:pt x="378587" y="252907"/>
                  </a:lnTo>
                  <a:lnTo>
                    <a:pt x="378587" y="517525"/>
                  </a:lnTo>
                  <a:lnTo>
                    <a:pt x="126110" y="517525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39700"/>
            <a:ext cx="6483350" cy="9112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900" smtClean="0">
                <a:latin typeface="Tahoma" pitchFamily="34" charset="0"/>
                <a:cs typeface="Tahoma" pitchFamily="34" charset="0"/>
              </a:rPr>
              <a:t>Массовое ознакомление сотрудников с  документами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622425"/>
            <a:ext cx="9828212" cy="13493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z="2100" spc="-50" dirty="0">
                <a:latin typeface="Tahoma"/>
                <a:cs typeface="Tahoma"/>
              </a:rPr>
              <a:t>Быстрое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-45" dirty="0">
                <a:latin typeface="Tahoma"/>
                <a:cs typeface="Tahoma"/>
              </a:rPr>
              <a:t>автоматическое</a:t>
            </a:r>
            <a:r>
              <a:rPr sz="2100" spc="-145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ознакомление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-75" dirty="0">
                <a:latin typeface="Tahoma"/>
                <a:cs typeface="Tahoma"/>
              </a:rPr>
              <a:t>десятков</a:t>
            </a:r>
            <a:r>
              <a:rPr sz="2100" spc="-160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и</a:t>
            </a:r>
            <a:r>
              <a:rPr sz="2100" spc="-160" dirty="0">
                <a:latin typeface="Tahoma"/>
                <a:cs typeface="Tahoma"/>
              </a:rPr>
              <a:t> </a:t>
            </a:r>
            <a:r>
              <a:rPr sz="2100" spc="-70" dirty="0">
                <a:latin typeface="Tahoma"/>
                <a:cs typeface="Tahoma"/>
              </a:rPr>
              <a:t>сотен</a:t>
            </a:r>
            <a:r>
              <a:rPr sz="2100" spc="-150" dirty="0">
                <a:latin typeface="Tahoma"/>
                <a:cs typeface="Tahoma"/>
              </a:rPr>
              <a:t> </a:t>
            </a:r>
            <a:r>
              <a:rPr sz="2100" spc="-130" dirty="0">
                <a:latin typeface="Tahoma"/>
                <a:cs typeface="Tahoma"/>
              </a:rPr>
              <a:t>тысяч</a:t>
            </a:r>
            <a:endParaRPr sz="2100">
              <a:latin typeface="Tahoma"/>
              <a:cs typeface="Tahoma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100" spc="-20" dirty="0">
                <a:latin typeface="Tahoma"/>
                <a:cs typeface="Tahoma"/>
              </a:rPr>
              <a:t>с</a:t>
            </a:r>
            <a:r>
              <a:rPr sz="2100" spc="-30" dirty="0">
                <a:latin typeface="Tahoma"/>
                <a:cs typeface="Tahoma"/>
              </a:rPr>
              <a:t>о</a:t>
            </a:r>
            <a:r>
              <a:rPr sz="2100" spc="-25" dirty="0">
                <a:latin typeface="Tahoma"/>
                <a:cs typeface="Tahoma"/>
              </a:rPr>
              <a:t>тр</a:t>
            </a:r>
            <a:r>
              <a:rPr sz="2100" spc="-35" dirty="0">
                <a:latin typeface="Tahoma"/>
                <a:cs typeface="Tahoma"/>
              </a:rPr>
              <a:t>удник</a:t>
            </a:r>
            <a:r>
              <a:rPr sz="2100" spc="-45" dirty="0">
                <a:latin typeface="Tahoma"/>
                <a:cs typeface="Tahoma"/>
              </a:rPr>
              <a:t>ов</a:t>
            </a:r>
            <a:r>
              <a:rPr sz="2100" spc="-185" dirty="0">
                <a:latin typeface="Tahoma"/>
                <a:cs typeface="Tahoma"/>
              </a:rPr>
              <a:t> </a:t>
            </a:r>
            <a:r>
              <a:rPr sz="2100" spc="-95" dirty="0">
                <a:latin typeface="Tahoma"/>
                <a:cs typeface="Tahoma"/>
              </a:rPr>
              <a:t>с</a:t>
            </a:r>
            <a:r>
              <a:rPr sz="2100" spc="-180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докум</a:t>
            </a:r>
            <a:r>
              <a:rPr sz="2100" spc="-20" dirty="0">
                <a:latin typeface="Tahoma"/>
                <a:cs typeface="Tahoma"/>
              </a:rPr>
              <a:t>е</a:t>
            </a:r>
            <a:r>
              <a:rPr sz="2100" spc="-55" dirty="0">
                <a:latin typeface="Tahoma"/>
                <a:cs typeface="Tahoma"/>
              </a:rPr>
              <a:t>нтами</a:t>
            </a:r>
            <a:endParaRPr sz="21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700" spc="-35" dirty="0">
                <a:latin typeface="Tahoma"/>
                <a:cs typeface="Tahoma"/>
              </a:rPr>
              <a:t>В</a:t>
            </a:r>
            <a:r>
              <a:rPr sz="1700" spc="-125" dirty="0">
                <a:latin typeface="Tahoma"/>
                <a:cs typeface="Tahoma"/>
              </a:rPr>
              <a:t> </a:t>
            </a:r>
            <a:r>
              <a:rPr sz="1700" spc="-60" dirty="0">
                <a:latin typeface="Tahoma"/>
                <a:cs typeface="Tahoma"/>
              </a:rPr>
              <a:t>том</a:t>
            </a:r>
            <a:r>
              <a:rPr sz="1700" spc="-135" dirty="0">
                <a:latin typeface="Tahoma"/>
                <a:cs typeface="Tahoma"/>
              </a:rPr>
              <a:t> </a:t>
            </a:r>
            <a:r>
              <a:rPr sz="1700" spc="-50" dirty="0">
                <a:latin typeface="Tahoma"/>
                <a:cs typeface="Tahoma"/>
              </a:rPr>
              <a:t>чи</a:t>
            </a:r>
            <a:r>
              <a:rPr sz="1700" spc="-60" dirty="0">
                <a:latin typeface="Tahoma"/>
                <a:cs typeface="Tahoma"/>
              </a:rPr>
              <a:t>сле</a:t>
            </a:r>
            <a:r>
              <a:rPr sz="1700" spc="-155" dirty="0">
                <a:latin typeface="Tahoma"/>
                <a:cs typeface="Tahoma"/>
              </a:rPr>
              <a:t> </a:t>
            </a:r>
            <a:r>
              <a:rPr sz="1700" spc="-5" dirty="0">
                <a:latin typeface="Tahoma"/>
                <a:cs typeface="Tahoma"/>
              </a:rPr>
              <a:t>и</a:t>
            </a:r>
            <a:r>
              <a:rPr sz="1700" spc="-13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п</a:t>
            </a:r>
            <a:r>
              <a:rPr sz="1700" spc="-5" dirty="0">
                <a:latin typeface="Tahoma"/>
                <a:cs typeface="Tahoma"/>
              </a:rPr>
              <a:t>о</a:t>
            </a:r>
            <a:r>
              <a:rPr sz="1700" spc="-50" dirty="0">
                <a:latin typeface="Tahoma"/>
                <a:cs typeface="Tahoma"/>
              </a:rPr>
              <a:t>д</a:t>
            </a:r>
            <a:r>
              <a:rPr sz="1700" spc="-15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п</a:t>
            </a:r>
            <a:r>
              <a:rPr sz="1700" spc="-5" dirty="0">
                <a:latin typeface="Tahoma"/>
                <a:cs typeface="Tahoma"/>
              </a:rPr>
              <a:t>о</a:t>
            </a:r>
            <a:r>
              <a:rPr sz="1700" spc="-40" dirty="0">
                <a:latin typeface="Tahoma"/>
                <a:cs typeface="Tahoma"/>
              </a:rPr>
              <a:t>дп</a:t>
            </a:r>
            <a:r>
              <a:rPr sz="1700" spc="-35" dirty="0">
                <a:latin typeface="Tahoma"/>
                <a:cs typeface="Tahoma"/>
              </a:rPr>
              <a:t>и</a:t>
            </a:r>
            <a:r>
              <a:rPr sz="1700" spc="-80" dirty="0">
                <a:latin typeface="Tahoma"/>
                <a:cs typeface="Tahoma"/>
              </a:rPr>
              <a:t>сь</a:t>
            </a:r>
            <a:endParaRPr sz="1700">
              <a:latin typeface="Tahoma"/>
              <a:cs typeface="Tahoma"/>
            </a:endParaRPr>
          </a:p>
          <a:p>
            <a:pPr marL="355600" indent="-342900" fontAlgn="auto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z="2100" spc="-20" dirty="0">
                <a:latin typeface="Tahoma"/>
                <a:cs typeface="Tahoma"/>
              </a:rPr>
              <a:t>Формируется</a:t>
            </a:r>
            <a:r>
              <a:rPr sz="2100" spc="-155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контрольный</a:t>
            </a:r>
            <a:r>
              <a:rPr sz="2100" spc="-175" dirty="0">
                <a:latin typeface="Tahoma"/>
                <a:cs typeface="Tahoma"/>
              </a:rPr>
              <a:t> </a:t>
            </a:r>
            <a:r>
              <a:rPr sz="2100" spc="-105" dirty="0">
                <a:latin typeface="Tahoma"/>
                <a:cs typeface="Tahoma"/>
              </a:rPr>
              <a:t>лист</a:t>
            </a:r>
            <a:r>
              <a:rPr sz="2100" spc="-165" dirty="0">
                <a:latin typeface="Tahoma"/>
                <a:cs typeface="Tahoma"/>
              </a:rPr>
              <a:t> </a:t>
            </a:r>
            <a:r>
              <a:rPr sz="2100" spc="-30" dirty="0">
                <a:latin typeface="Tahoma"/>
                <a:cs typeface="Tahoma"/>
              </a:rPr>
              <a:t>ознакомления</a:t>
            </a:r>
            <a:r>
              <a:rPr sz="2100" spc="-160" dirty="0">
                <a:latin typeface="Tahoma"/>
                <a:cs typeface="Tahoma"/>
              </a:rPr>
              <a:t> </a:t>
            </a:r>
            <a:r>
              <a:rPr sz="2100" spc="-95" dirty="0">
                <a:latin typeface="Tahoma"/>
                <a:cs typeface="Tahoma"/>
              </a:rPr>
              <a:t>с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-35" dirty="0">
                <a:latin typeface="Tahoma"/>
                <a:cs typeface="Tahoma"/>
              </a:rPr>
              <a:t>документом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8435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3168650"/>
            <a:ext cx="56165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object 5"/>
          <p:cNvGrpSpPr>
            <a:grpSpLocks/>
          </p:cNvGrpSpPr>
          <p:nvPr/>
        </p:nvGrpSpPr>
        <p:grpSpPr bwMode="auto">
          <a:xfrm>
            <a:off x="6827838" y="3514725"/>
            <a:ext cx="3698875" cy="2185988"/>
            <a:chOff x="6827901" y="3514725"/>
            <a:chExt cx="3698875" cy="2186305"/>
          </a:xfrm>
        </p:grpSpPr>
        <p:sp>
          <p:nvSpPr>
            <p:cNvPr id="18438" name="object 6"/>
            <p:cNvSpPr>
              <a:spLocks/>
            </p:cNvSpPr>
            <p:nvPr/>
          </p:nvSpPr>
          <p:spPr bwMode="auto">
            <a:xfrm>
              <a:off x="6840601" y="3527425"/>
              <a:ext cx="3673475" cy="2160905"/>
            </a:xfrm>
            <a:custGeom>
              <a:avLst/>
              <a:gdLst/>
              <a:ahLst/>
              <a:cxnLst>
                <a:cxn ang="0">
                  <a:pos x="3313303" y="0"/>
                </a:cxn>
                <a:cxn ang="0">
                  <a:pos x="360045" y="0"/>
                </a:cxn>
                <a:cxn ang="0">
                  <a:pos x="311181" y="3286"/>
                </a:cxn>
                <a:cxn ang="0">
                  <a:pos x="264318" y="12858"/>
                </a:cxn>
                <a:cxn ang="0">
                  <a:pos x="219884" y="28289"/>
                </a:cxn>
                <a:cxn ang="0">
                  <a:pos x="178307" y="49149"/>
                </a:cxn>
                <a:cxn ang="0">
                  <a:pos x="140017" y="75009"/>
                </a:cxn>
                <a:cxn ang="0">
                  <a:pos x="105441" y="105441"/>
                </a:cxn>
                <a:cxn ang="0">
                  <a:pos x="75009" y="140017"/>
                </a:cxn>
                <a:cxn ang="0">
                  <a:pos x="49149" y="178308"/>
                </a:cxn>
                <a:cxn ang="0">
                  <a:pos x="28289" y="219884"/>
                </a:cxn>
                <a:cxn ang="0">
                  <a:pos x="12858" y="264318"/>
                </a:cxn>
                <a:cxn ang="0">
                  <a:pos x="3286" y="311181"/>
                </a:cxn>
                <a:cxn ang="0">
                  <a:pos x="0" y="360045"/>
                </a:cxn>
                <a:cxn ang="0">
                  <a:pos x="0" y="1800491"/>
                </a:cxn>
                <a:cxn ang="0">
                  <a:pos x="3286" y="1849343"/>
                </a:cxn>
                <a:cxn ang="0">
                  <a:pos x="12858" y="1896209"/>
                </a:cxn>
                <a:cxn ang="0">
                  <a:pos x="28289" y="1940649"/>
                </a:cxn>
                <a:cxn ang="0">
                  <a:pos x="49149" y="1982232"/>
                </a:cxn>
                <a:cxn ang="0">
                  <a:pos x="75009" y="2020530"/>
                </a:cxn>
                <a:cxn ang="0">
                  <a:pos x="105441" y="2055114"/>
                </a:cxn>
                <a:cxn ang="0">
                  <a:pos x="140017" y="2085554"/>
                </a:cxn>
                <a:cxn ang="0">
                  <a:pos x="178308" y="2111422"/>
                </a:cxn>
                <a:cxn ang="0">
                  <a:pos x="219884" y="2132288"/>
                </a:cxn>
                <a:cxn ang="0">
                  <a:pos x="264318" y="2147724"/>
                </a:cxn>
                <a:cxn ang="0">
                  <a:pos x="311181" y="2157300"/>
                </a:cxn>
                <a:cxn ang="0">
                  <a:pos x="360045" y="2160587"/>
                </a:cxn>
                <a:cxn ang="0">
                  <a:pos x="3313303" y="2160587"/>
                </a:cxn>
                <a:cxn ang="0">
                  <a:pos x="3362168" y="2157300"/>
                </a:cxn>
                <a:cxn ang="0">
                  <a:pos x="3409038" y="2147724"/>
                </a:cxn>
                <a:cxn ang="0">
                  <a:pos x="3453483" y="2132288"/>
                </a:cxn>
                <a:cxn ang="0">
                  <a:pos x="3495072" y="2111422"/>
                </a:cxn>
                <a:cxn ang="0">
                  <a:pos x="3533378" y="2085554"/>
                </a:cxn>
                <a:cxn ang="0">
                  <a:pos x="3567969" y="2055114"/>
                </a:cxn>
                <a:cxn ang="0">
                  <a:pos x="3598417" y="2020530"/>
                </a:cxn>
                <a:cxn ang="0">
                  <a:pos x="3624293" y="1982232"/>
                </a:cxn>
                <a:cxn ang="0">
                  <a:pos x="3645165" y="1940649"/>
                </a:cxn>
                <a:cxn ang="0">
                  <a:pos x="3660606" y="1896209"/>
                </a:cxn>
                <a:cxn ang="0">
                  <a:pos x="3670186" y="1849343"/>
                </a:cxn>
                <a:cxn ang="0">
                  <a:pos x="3673474" y="1800491"/>
                </a:cxn>
                <a:cxn ang="0">
                  <a:pos x="3673475" y="360045"/>
                </a:cxn>
                <a:cxn ang="0">
                  <a:pos x="3670186" y="311181"/>
                </a:cxn>
                <a:cxn ang="0">
                  <a:pos x="3660606" y="264318"/>
                </a:cxn>
                <a:cxn ang="0">
                  <a:pos x="3645165" y="219884"/>
                </a:cxn>
                <a:cxn ang="0">
                  <a:pos x="3624293" y="178308"/>
                </a:cxn>
                <a:cxn ang="0">
                  <a:pos x="3598417" y="140017"/>
                </a:cxn>
                <a:cxn ang="0">
                  <a:pos x="3567969" y="105441"/>
                </a:cxn>
                <a:cxn ang="0">
                  <a:pos x="3533378" y="75009"/>
                </a:cxn>
                <a:cxn ang="0">
                  <a:pos x="3495072" y="49149"/>
                </a:cxn>
                <a:cxn ang="0">
                  <a:pos x="3453483" y="28289"/>
                </a:cxn>
                <a:cxn ang="0">
                  <a:pos x="3409038" y="12858"/>
                </a:cxn>
                <a:cxn ang="0">
                  <a:pos x="3362168" y="3286"/>
                </a:cxn>
                <a:cxn ang="0">
                  <a:pos x="3313303" y="0"/>
                </a:cxn>
              </a:cxnLst>
              <a:rect l="0" t="0" r="r" b="b"/>
              <a:pathLst>
                <a:path w="3673475" h="2160904">
                  <a:moveTo>
                    <a:pt x="3313303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7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800491"/>
                  </a:lnTo>
                  <a:lnTo>
                    <a:pt x="3286" y="1849343"/>
                  </a:lnTo>
                  <a:lnTo>
                    <a:pt x="12858" y="1896209"/>
                  </a:lnTo>
                  <a:lnTo>
                    <a:pt x="28289" y="1940649"/>
                  </a:lnTo>
                  <a:lnTo>
                    <a:pt x="49149" y="1982232"/>
                  </a:lnTo>
                  <a:lnTo>
                    <a:pt x="75009" y="2020530"/>
                  </a:lnTo>
                  <a:lnTo>
                    <a:pt x="105441" y="2055114"/>
                  </a:lnTo>
                  <a:lnTo>
                    <a:pt x="140017" y="2085554"/>
                  </a:lnTo>
                  <a:lnTo>
                    <a:pt x="178308" y="2111422"/>
                  </a:lnTo>
                  <a:lnTo>
                    <a:pt x="219884" y="2132288"/>
                  </a:lnTo>
                  <a:lnTo>
                    <a:pt x="264318" y="2147724"/>
                  </a:lnTo>
                  <a:lnTo>
                    <a:pt x="311181" y="2157300"/>
                  </a:lnTo>
                  <a:lnTo>
                    <a:pt x="360045" y="2160587"/>
                  </a:lnTo>
                  <a:lnTo>
                    <a:pt x="3313303" y="2160587"/>
                  </a:lnTo>
                  <a:lnTo>
                    <a:pt x="3362168" y="2157300"/>
                  </a:lnTo>
                  <a:lnTo>
                    <a:pt x="3409038" y="2147724"/>
                  </a:lnTo>
                  <a:lnTo>
                    <a:pt x="3453483" y="2132288"/>
                  </a:lnTo>
                  <a:lnTo>
                    <a:pt x="3495072" y="2111422"/>
                  </a:lnTo>
                  <a:lnTo>
                    <a:pt x="3533378" y="2085554"/>
                  </a:lnTo>
                  <a:lnTo>
                    <a:pt x="3567969" y="2055114"/>
                  </a:lnTo>
                  <a:lnTo>
                    <a:pt x="3598417" y="2020530"/>
                  </a:lnTo>
                  <a:lnTo>
                    <a:pt x="3624293" y="1982232"/>
                  </a:lnTo>
                  <a:lnTo>
                    <a:pt x="3645165" y="1940649"/>
                  </a:lnTo>
                  <a:lnTo>
                    <a:pt x="3660606" y="1896209"/>
                  </a:lnTo>
                  <a:lnTo>
                    <a:pt x="3670186" y="1849343"/>
                  </a:lnTo>
                  <a:lnTo>
                    <a:pt x="3673474" y="1800491"/>
                  </a:lnTo>
                  <a:lnTo>
                    <a:pt x="3673475" y="360045"/>
                  </a:lnTo>
                  <a:lnTo>
                    <a:pt x="3670186" y="311181"/>
                  </a:lnTo>
                  <a:lnTo>
                    <a:pt x="3660606" y="264318"/>
                  </a:lnTo>
                  <a:lnTo>
                    <a:pt x="3645165" y="219884"/>
                  </a:lnTo>
                  <a:lnTo>
                    <a:pt x="3624293" y="178308"/>
                  </a:lnTo>
                  <a:lnTo>
                    <a:pt x="3598417" y="140017"/>
                  </a:lnTo>
                  <a:lnTo>
                    <a:pt x="3567969" y="105441"/>
                  </a:lnTo>
                  <a:lnTo>
                    <a:pt x="3533378" y="75009"/>
                  </a:lnTo>
                  <a:lnTo>
                    <a:pt x="3495072" y="49149"/>
                  </a:lnTo>
                  <a:lnTo>
                    <a:pt x="3453483" y="28289"/>
                  </a:lnTo>
                  <a:lnTo>
                    <a:pt x="3409038" y="12858"/>
                  </a:lnTo>
                  <a:lnTo>
                    <a:pt x="3362168" y="3286"/>
                  </a:lnTo>
                  <a:lnTo>
                    <a:pt x="3313303" y="0"/>
                  </a:lnTo>
                  <a:close/>
                </a:path>
              </a:pathLst>
            </a:custGeom>
            <a:solidFill>
              <a:srgbClr val="FFD229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39" name="object 7"/>
            <p:cNvSpPr>
              <a:spLocks/>
            </p:cNvSpPr>
            <p:nvPr/>
          </p:nvSpPr>
          <p:spPr bwMode="auto">
            <a:xfrm>
              <a:off x="6840601" y="3527425"/>
              <a:ext cx="3673475" cy="2160905"/>
            </a:xfrm>
            <a:custGeom>
              <a:avLst/>
              <a:gdLst/>
              <a:ahLst/>
              <a:cxnLst>
                <a:cxn ang="0">
                  <a:pos x="0" y="360045"/>
                </a:cxn>
                <a:cxn ang="0">
                  <a:pos x="3286" y="311181"/>
                </a:cxn>
                <a:cxn ang="0">
                  <a:pos x="12858" y="264318"/>
                </a:cxn>
                <a:cxn ang="0">
                  <a:pos x="28289" y="219884"/>
                </a:cxn>
                <a:cxn ang="0">
                  <a:pos x="49149" y="178308"/>
                </a:cxn>
                <a:cxn ang="0">
                  <a:pos x="75009" y="140017"/>
                </a:cxn>
                <a:cxn ang="0">
                  <a:pos x="105441" y="105441"/>
                </a:cxn>
                <a:cxn ang="0">
                  <a:pos x="140017" y="75009"/>
                </a:cxn>
                <a:cxn ang="0">
                  <a:pos x="178307" y="49149"/>
                </a:cxn>
                <a:cxn ang="0">
                  <a:pos x="219884" y="28289"/>
                </a:cxn>
                <a:cxn ang="0">
                  <a:pos x="264318" y="12858"/>
                </a:cxn>
                <a:cxn ang="0">
                  <a:pos x="311181" y="3286"/>
                </a:cxn>
                <a:cxn ang="0">
                  <a:pos x="360045" y="0"/>
                </a:cxn>
                <a:cxn ang="0">
                  <a:pos x="612140" y="0"/>
                </a:cxn>
                <a:cxn ang="0">
                  <a:pos x="1530603" y="0"/>
                </a:cxn>
                <a:cxn ang="0">
                  <a:pos x="3313303" y="0"/>
                </a:cxn>
                <a:cxn ang="0">
                  <a:pos x="3362168" y="3286"/>
                </a:cxn>
                <a:cxn ang="0">
                  <a:pos x="3409038" y="12858"/>
                </a:cxn>
                <a:cxn ang="0">
                  <a:pos x="3453483" y="28289"/>
                </a:cxn>
                <a:cxn ang="0">
                  <a:pos x="3495072" y="49149"/>
                </a:cxn>
                <a:cxn ang="0">
                  <a:pos x="3533378" y="75009"/>
                </a:cxn>
                <a:cxn ang="0">
                  <a:pos x="3567969" y="105441"/>
                </a:cxn>
                <a:cxn ang="0">
                  <a:pos x="3598417" y="140017"/>
                </a:cxn>
                <a:cxn ang="0">
                  <a:pos x="3624293" y="178308"/>
                </a:cxn>
                <a:cxn ang="0">
                  <a:pos x="3645165" y="219884"/>
                </a:cxn>
                <a:cxn ang="0">
                  <a:pos x="3660606" y="264318"/>
                </a:cxn>
                <a:cxn ang="0">
                  <a:pos x="3670186" y="311181"/>
                </a:cxn>
                <a:cxn ang="0">
                  <a:pos x="3673475" y="360045"/>
                </a:cxn>
                <a:cxn ang="0">
                  <a:pos x="3673475" y="1260348"/>
                </a:cxn>
                <a:cxn ang="0">
                  <a:pos x="3673475" y="1800491"/>
                </a:cxn>
                <a:cxn ang="0">
                  <a:pos x="3670186" y="1849343"/>
                </a:cxn>
                <a:cxn ang="0">
                  <a:pos x="3660606" y="1896209"/>
                </a:cxn>
                <a:cxn ang="0">
                  <a:pos x="3645165" y="1940649"/>
                </a:cxn>
                <a:cxn ang="0">
                  <a:pos x="3624293" y="1982232"/>
                </a:cxn>
                <a:cxn ang="0">
                  <a:pos x="3598417" y="2020530"/>
                </a:cxn>
                <a:cxn ang="0">
                  <a:pos x="3567969" y="2055114"/>
                </a:cxn>
                <a:cxn ang="0">
                  <a:pos x="3533378" y="2085554"/>
                </a:cxn>
                <a:cxn ang="0">
                  <a:pos x="3495072" y="2111422"/>
                </a:cxn>
                <a:cxn ang="0">
                  <a:pos x="3453483" y="2132288"/>
                </a:cxn>
                <a:cxn ang="0">
                  <a:pos x="3409038" y="2147724"/>
                </a:cxn>
                <a:cxn ang="0">
                  <a:pos x="3362168" y="2157300"/>
                </a:cxn>
                <a:cxn ang="0">
                  <a:pos x="3313303" y="2160587"/>
                </a:cxn>
                <a:cxn ang="0">
                  <a:pos x="1530603" y="2160587"/>
                </a:cxn>
                <a:cxn ang="0">
                  <a:pos x="995045" y="2160587"/>
                </a:cxn>
                <a:cxn ang="0">
                  <a:pos x="612140" y="2160587"/>
                </a:cxn>
                <a:cxn ang="0">
                  <a:pos x="360045" y="2160587"/>
                </a:cxn>
                <a:cxn ang="0">
                  <a:pos x="311181" y="2157300"/>
                </a:cxn>
                <a:cxn ang="0">
                  <a:pos x="264318" y="2147724"/>
                </a:cxn>
                <a:cxn ang="0">
                  <a:pos x="219884" y="2132288"/>
                </a:cxn>
                <a:cxn ang="0">
                  <a:pos x="178308" y="2111422"/>
                </a:cxn>
                <a:cxn ang="0">
                  <a:pos x="140017" y="2085554"/>
                </a:cxn>
                <a:cxn ang="0">
                  <a:pos x="105441" y="2055114"/>
                </a:cxn>
                <a:cxn ang="0">
                  <a:pos x="75009" y="2020530"/>
                </a:cxn>
                <a:cxn ang="0">
                  <a:pos x="49149" y="1982232"/>
                </a:cxn>
                <a:cxn ang="0">
                  <a:pos x="28289" y="1940649"/>
                </a:cxn>
                <a:cxn ang="0">
                  <a:pos x="12858" y="1896209"/>
                </a:cxn>
                <a:cxn ang="0">
                  <a:pos x="3286" y="1849343"/>
                </a:cxn>
                <a:cxn ang="0">
                  <a:pos x="0" y="1800479"/>
                </a:cxn>
                <a:cxn ang="0">
                  <a:pos x="0" y="1260348"/>
                </a:cxn>
                <a:cxn ang="0">
                  <a:pos x="0" y="360045"/>
                </a:cxn>
              </a:cxnLst>
              <a:rect l="0" t="0" r="r" b="b"/>
              <a:pathLst>
                <a:path w="3673475" h="2160904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7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612140" y="0"/>
                  </a:lnTo>
                  <a:lnTo>
                    <a:pt x="1530603" y="0"/>
                  </a:lnTo>
                  <a:lnTo>
                    <a:pt x="3313303" y="0"/>
                  </a:lnTo>
                  <a:lnTo>
                    <a:pt x="3362168" y="3286"/>
                  </a:lnTo>
                  <a:lnTo>
                    <a:pt x="3409038" y="12858"/>
                  </a:lnTo>
                  <a:lnTo>
                    <a:pt x="3453483" y="28289"/>
                  </a:lnTo>
                  <a:lnTo>
                    <a:pt x="3495072" y="49149"/>
                  </a:lnTo>
                  <a:lnTo>
                    <a:pt x="3533378" y="75009"/>
                  </a:lnTo>
                  <a:lnTo>
                    <a:pt x="3567969" y="105441"/>
                  </a:lnTo>
                  <a:lnTo>
                    <a:pt x="3598417" y="140017"/>
                  </a:lnTo>
                  <a:lnTo>
                    <a:pt x="3624293" y="178308"/>
                  </a:lnTo>
                  <a:lnTo>
                    <a:pt x="3645165" y="219884"/>
                  </a:lnTo>
                  <a:lnTo>
                    <a:pt x="3660606" y="264318"/>
                  </a:lnTo>
                  <a:lnTo>
                    <a:pt x="3670186" y="311181"/>
                  </a:lnTo>
                  <a:lnTo>
                    <a:pt x="3673475" y="360045"/>
                  </a:lnTo>
                  <a:lnTo>
                    <a:pt x="3673475" y="1260348"/>
                  </a:lnTo>
                  <a:lnTo>
                    <a:pt x="3673475" y="1800491"/>
                  </a:lnTo>
                  <a:lnTo>
                    <a:pt x="3670186" y="1849343"/>
                  </a:lnTo>
                  <a:lnTo>
                    <a:pt x="3660606" y="1896209"/>
                  </a:lnTo>
                  <a:lnTo>
                    <a:pt x="3645165" y="1940649"/>
                  </a:lnTo>
                  <a:lnTo>
                    <a:pt x="3624293" y="1982232"/>
                  </a:lnTo>
                  <a:lnTo>
                    <a:pt x="3598417" y="2020530"/>
                  </a:lnTo>
                  <a:lnTo>
                    <a:pt x="3567969" y="2055114"/>
                  </a:lnTo>
                  <a:lnTo>
                    <a:pt x="3533378" y="2085554"/>
                  </a:lnTo>
                  <a:lnTo>
                    <a:pt x="3495072" y="2111422"/>
                  </a:lnTo>
                  <a:lnTo>
                    <a:pt x="3453483" y="2132288"/>
                  </a:lnTo>
                  <a:lnTo>
                    <a:pt x="3409038" y="2147724"/>
                  </a:lnTo>
                  <a:lnTo>
                    <a:pt x="3362168" y="2157300"/>
                  </a:lnTo>
                  <a:lnTo>
                    <a:pt x="3313303" y="2160587"/>
                  </a:lnTo>
                  <a:lnTo>
                    <a:pt x="1530603" y="2160587"/>
                  </a:lnTo>
                  <a:lnTo>
                    <a:pt x="995045" y="2160587"/>
                  </a:lnTo>
                  <a:lnTo>
                    <a:pt x="612140" y="2160587"/>
                  </a:lnTo>
                  <a:lnTo>
                    <a:pt x="360045" y="2160587"/>
                  </a:lnTo>
                  <a:lnTo>
                    <a:pt x="311181" y="2157300"/>
                  </a:lnTo>
                  <a:lnTo>
                    <a:pt x="264318" y="2147724"/>
                  </a:lnTo>
                  <a:lnTo>
                    <a:pt x="219884" y="2132288"/>
                  </a:lnTo>
                  <a:lnTo>
                    <a:pt x="178308" y="2111422"/>
                  </a:lnTo>
                  <a:lnTo>
                    <a:pt x="140017" y="2085554"/>
                  </a:lnTo>
                  <a:lnTo>
                    <a:pt x="105441" y="2055114"/>
                  </a:lnTo>
                  <a:lnTo>
                    <a:pt x="75009" y="2020530"/>
                  </a:lnTo>
                  <a:lnTo>
                    <a:pt x="49149" y="1982232"/>
                  </a:lnTo>
                  <a:lnTo>
                    <a:pt x="28289" y="1940649"/>
                  </a:lnTo>
                  <a:lnTo>
                    <a:pt x="12858" y="1896209"/>
                  </a:lnTo>
                  <a:lnTo>
                    <a:pt x="3286" y="1849343"/>
                  </a:lnTo>
                  <a:lnTo>
                    <a:pt x="0" y="1800479"/>
                  </a:lnTo>
                  <a:lnTo>
                    <a:pt x="0" y="1260348"/>
                  </a:lnTo>
                  <a:lnTo>
                    <a:pt x="0" y="360045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26275" y="3816350"/>
            <a:ext cx="3219450" cy="1552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Отслеживает ход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процедуры согласования</a:t>
            </a:r>
          </a:p>
          <a:p>
            <a:pPr marL="355600" indent="-342900"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В первых строках самые  отстающие  подразделения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8163" y="233363"/>
            <a:ext cx="6527800" cy="9112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900" smtClean="0">
                <a:latin typeface="Tahoma" pitchFamily="34" charset="0"/>
                <a:cs typeface="Tahoma" pitchFamily="34" charset="0"/>
              </a:rPr>
              <a:t>1С:Документооборот работает вместе с  1С:Кабинетом сотрудника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638" y="1319213"/>
            <a:ext cx="4000500" cy="2446337"/>
          </a:xfrm>
          <a:prstGeom prst="rect">
            <a:avLst/>
          </a:prstGeom>
        </p:spPr>
        <p:txBody>
          <a:bodyPr lIns="0" tIns="79375" rIns="0" bIns="0">
            <a:spAutoFit/>
          </a:bodyPr>
          <a:lstStyle/>
          <a:p>
            <a:pPr marL="355600" indent="-342900" fontAlgn="auto">
              <a:spcBef>
                <a:spcPts val="62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z="2000" spc="10" dirty="0">
                <a:latin typeface="Tahoma"/>
                <a:cs typeface="Tahoma"/>
              </a:rPr>
              <a:t>Док</a:t>
            </a:r>
            <a:r>
              <a:rPr sz="2000" spc="-60" dirty="0">
                <a:latin typeface="Tahoma"/>
                <a:cs typeface="Tahoma"/>
              </a:rPr>
              <a:t>ументы</a:t>
            </a:r>
            <a:r>
              <a:rPr sz="2000" spc="-18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при</a:t>
            </a:r>
            <a:r>
              <a:rPr sz="2000" spc="-15" dirty="0">
                <a:latin typeface="Tahoma"/>
                <a:cs typeface="Tahoma"/>
              </a:rPr>
              <a:t>д</a:t>
            </a:r>
            <a:r>
              <a:rPr sz="2000" spc="-55" dirty="0">
                <a:latin typeface="Tahoma"/>
                <a:cs typeface="Tahoma"/>
              </a:rPr>
              <a:t>ут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сотруд</a:t>
            </a:r>
            <a:r>
              <a:rPr sz="2000" spc="-30" dirty="0">
                <a:latin typeface="Tahoma"/>
                <a:cs typeface="Tahoma"/>
              </a:rPr>
              <a:t>н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10" dirty="0">
                <a:latin typeface="Tahoma"/>
                <a:cs typeface="Tahoma"/>
              </a:rPr>
              <a:t>к</a:t>
            </a:r>
            <a:r>
              <a:rPr sz="2000" spc="5" dirty="0">
                <a:latin typeface="Tahoma"/>
                <a:cs typeface="Tahoma"/>
              </a:rPr>
              <a:t>ам</a:t>
            </a:r>
            <a:endParaRPr sz="20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09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600" spc="-35" dirty="0">
                <a:latin typeface="Tahoma"/>
                <a:cs typeface="Tahoma"/>
              </a:rPr>
              <a:t>В</a:t>
            </a:r>
            <a:r>
              <a:rPr sz="1600" spc="-13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1</a:t>
            </a:r>
            <a:r>
              <a:rPr sz="1600" spc="-40" dirty="0">
                <a:latin typeface="Tahoma"/>
                <a:cs typeface="Tahoma"/>
              </a:rPr>
              <a:t>С:До</a:t>
            </a:r>
            <a:r>
              <a:rPr sz="1600" spc="-10" dirty="0">
                <a:latin typeface="Tahoma"/>
                <a:cs typeface="Tahoma"/>
              </a:rPr>
              <a:t>к</a:t>
            </a:r>
            <a:r>
              <a:rPr sz="1600" spc="60" dirty="0">
                <a:latin typeface="Tahoma"/>
                <a:cs typeface="Tahoma"/>
              </a:rPr>
              <a:t>у</a:t>
            </a:r>
            <a:r>
              <a:rPr sz="1600" spc="-45" dirty="0">
                <a:latin typeface="Tahoma"/>
                <a:cs typeface="Tahoma"/>
              </a:rPr>
              <a:t>ме</a:t>
            </a:r>
            <a:r>
              <a:rPr sz="1600" spc="-55" dirty="0">
                <a:latin typeface="Tahoma"/>
                <a:cs typeface="Tahoma"/>
              </a:rPr>
              <a:t>нт</a:t>
            </a:r>
            <a:r>
              <a:rPr sz="1600" spc="-60" dirty="0">
                <a:latin typeface="Tahoma"/>
                <a:cs typeface="Tahoma"/>
              </a:rPr>
              <a:t>о</a:t>
            </a:r>
            <a:r>
              <a:rPr sz="1600" spc="35" dirty="0">
                <a:latin typeface="Tahoma"/>
                <a:cs typeface="Tahoma"/>
              </a:rPr>
              <a:t>об</a:t>
            </a:r>
            <a:r>
              <a:rPr sz="1600" spc="40" dirty="0">
                <a:latin typeface="Tahoma"/>
                <a:cs typeface="Tahoma"/>
              </a:rPr>
              <a:t>о</a:t>
            </a:r>
            <a:r>
              <a:rPr sz="1600" spc="30" dirty="0">
                <a:latin typeface="Tahoma"/>
                <a:cs typeface="Tahoma"/>
              </a:rPr>
              <a:t>р</a:t>
            </a:r>
            <a:r>
              <a:rPr sz="1600" spc="35" dirty="0">
                <a:latin typeface="Tahoma"/>
                <a:cs typeface="Tahoma"/>
              </a:rPr>
              <a:t>о</a:t>
            </a:r>
            <a:r>
              <a:rPr sz="1600" spc="-150" dirty="0">
                <a:latin typeface="Tahoma"/>
                <a:cs typeface="Tahoma"/>
              </a:rPr>
              <a:t>т</a:t>
            </a:r>
            <a:endParaRPr sz="16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38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600" spc="-10" dirty="0">
                <a:latin typeface="Tahoma"/>
                <a:cs typeface="Tahoma"/>
              </a:rPr>
              <a:t>и</a:t>
            </a:r>
            <a:r>
              <a:rPr sz="1600" spc="-125" dirty="0">
                <a:latin typeface="Tahoma"/>
                <a:cs typeface="Tahoma"/>
              </a:rPr>
              <a:t> </a:t>
            </a:r>
            <a:r>
              <a:rPr sz="1600" spc="-114" dirty="0">
                <a:latin typeface="Tahoma"/>
                <a:cs typeface="Tahoma"/>
              </a:rPr>
              <a:t>в</a:t>
            </a:r>
            <a:r>
              <a:rPr sz="1600" spc="-13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1</a:t>
            </a:r>
            <a:r>
              <a:rPr sz="1600" spc="-40" dirty="0">
                <a:latin typeface="Tahoma"/>
                <a:cs typeface="Tahoma"/>
              </a:rPr>
              <a:t>С:К</a:t>
            </a:r>
            <a:r>
              <a:rPr sz="1600" spc="50" dirty="0">
                <a:latin typeface="Tahoma"/>
                <a:cs typeface="Tahoma"/>
              </a:rPr>
              <a:t>аб</a:t>
            </a:r>
            <a:r>
              <a:rPr sz="1600" spc="-20" dirty="0">
                <a:latin typeface="Tahoma"/>
                <a:cs typeface="Tahoma"/>
              </a:rPr>
              <a:t>и</a:t>
            </a:r>
            <a:r>
              <a:rPr sz="1600" spc="-65" dirty="0">
                <a:latin typeface="Tahoma"/>
                <a:cs typeface="Tahoma"/>
              </a:rPr>
              <a:t>н</a:t>
            </a:r>
            <a:r>
              <a:rPr sz="1600" spc="-15" dirty="0">
                <a:latin typeface="Tahoma"/>
                <a:cs typeface="Tahoma"/>
              </a:rPr>
              <a:t>е</a:t>
            </a:r>
            <a:r>
              <a:rPr sz="1600" spc="-150" dirty="0">
                <a:latin typeface="Tahoma"/>
                <a:cs typeface="Tahoma"/>
              </a:rPr>
              <a:t>т</a:t>
            </a:r>
            <a:r>
              <a:rPr sz="1600" spc="-105" dirty="0">
                <a:latin typeface="Tahoma"/>
                <a:cs typeface="Tahoma"/>
              </a:rPr>
              <a:t> </a:t>
            </a:r>
            <a:r>
              <a:rPr sz="1600" spc="-75" dirty="0">
                <a:latin typeface="Tahoma"/>
                <a:cs typeface="Tahoma"/>
              </a:rPr>
              <a:t>с</a:t>
            </a:r>
            <a:r>
              <a:rPr sz="1600" spc="35" dirty="0">
                <a:latin typeface="Tahoma"/>
                <a:cs typeface="Tahoma"/>
              </a:rPr>
              <a:t>о</a:t>
            </a:r>
            <a:r>
              <a:rPr sz="1600" spc="-65" dirty="0">
                <a:latin typeface="Tahoma"/>
                <a:cs typeface="Tahoma"/>
              </a:rPr>
              <a:t>тр</a:t>
            </a:r>
            <a:r>
              <a:rPr sz="1600" spc="60" dirty="0">
                <a:latin typeface="Tahoma"/>
                <a:cs typeface="Tahoma"/>
              </a:rPr>
              <a:t>у</a:t>
            </a:r>
            <a:r>
              <a:rPr sz="1600" spc="-60" dirty="0">
                <a:latin typeface="Tahoma"/>
                <a:cs typeface="Tahoma"/>
              </a:rPr>
              <a:t>д</a:t>
            </a:r>
            <a:r>
              <a:rPr sz="1600" spc="-65" dirty="0">
                <a:latin typeface="Tahoma"/>
                <a:cs typeface="Tahoma"/>
              </a:rPr>
              <a:t>н</a:t>
            </a:r>
            <a:r>
              <a:rPr sz="1600" spc="-20" dirty="0">
                <a:latin typeface="Tahoma"/>
                <a:cs typeface="Tahoma"/>
              </a:rPr>
              <a:t>и</a:t>
            </a:r>
            <a:r>
              <a:rPr sz="1600" spc="-10" dirty="0">
                <a:latin typeface="Tahoma"/>
                <a:cs typeface="Tahoma"/>
              </a:rPr>
              <a:t>к</a:t>
            </a:r>
            <a:r>
              <a:rPr sz="1600" spc="65" dirty="0">
                <a:latin typeface="Tahoma"/>
                <a:cs typeface="Tahoma"/>
              </a:rPr>
              <a:t>а</a:t>
            </a:r>
            <a:endParaRPr sz="1600">
              <a:latin typeface="Tahoma"/>
              <a:cs typeface="Tahoma"/>
            </a:endParaRPr>
          </a:p>
          <a:p>
            <a:pPr lvl="1" fontAlgn="auto">
              <a:spcBef>
                <a:spcPts val="15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2750">
              <a:latin typeface="Tahoma"/>
              <a:cs typeface="Tahom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z="2000" spc="15" dirty="0">
                <a:latin typeface="Tahoma"/>
                <a:cs typeface="Tahoma"/>
              </a:rPr>
              <a:t>Можн</a:t>
            </a:r>
            <a:r>
              <a:rPr sz="2000" spc="50" dirty="0">
                <a:latin typeface="Tahoma"/>
                <a:cs typeface="Tahoma"/>
              </a:rPr>
              <a:t>о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по</a:t>
            </a:r>
            <a:r>
              <a:rPr sz="2000" spc="-20" dirty="0">
                <a:latin typeface="Tahoma"/>
                <a:cs typeface="Tahoma"/>
              </a:rPr>
              <a:t>д</a:t>
            </a:r>
            <a:r>
              <a:rPr sz="2000" spc="-40" dirty="0">
                <a:latin typeface="Tahoma"/>
                <a:cs typeface="Tahoma"/>
              </a:rPr>
              <a:t>п</a:t>
            </a:r>
            <a:r>
              <a:rPr sz="2000" spc="-35" dirty="0">
                <a:latin typeface="Tahoma"/>
                <a:cs typeface="Tahoma"/>
              </a:rPr>
              <a:t>и</a:t>
            </a:r>
            <a:r>
              <a:rPr sz="2000" spc="-70" dirty="0">
                <a:latin typeface="Tahoma"/>
                <a:cs typeface="Tahoma"/>
              </a:rPr>
              <a:t>сать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90" dirty="0">
                <a:latin typeface="Tahoma"/>
                <a:cs typeface="Tahoma"/>
              </a:rPr>
              <a:t>г</a:t>
            </a:r>
            <a:r>
              <a:rPr sz="2000" spc="-114" dirty="0">
                <a:latin typeface="Tahoma"/>
                <a:cs typeface="Tahoma"/>
              </a:rPr>
              <a:t>д</a:t>
            </a:r>
            <a:r>
              <a:rPr sz="2000" spc="-10" dirty="0">
                <a:latin typeface="Tahoma"/>
                <a:cs typeface="Tahoma"/>
              </a:rPr>
              <a:t>е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уго</a:t>
            </a:r>
            <a:r>
              <a:rPr sz="2000" spc="-60" dirty="0">
                <a:latin typeface="Tahoma"/>
                <a:cs typeface="Tahoma"/>
              </a:rPr>
              <a:t>д</a:t>
            </a:r>
            <a:r>
              <a:rPr sz="2000" spc="-50" dirty="0">
                <a:latin typeface="Tahoma"/>
                <a:cs typeface="Tahoma"/>
              </a:rPr>
              <a:t>н</a:t>
            </a:r>
            <a:r>
              <a:rPr sz="2000" spc="50" dirty="0">
                <a:latin typeface="Tahoma"/>
                <a:cs typeface="Tahoma"/>
              </a:rPr>
              <a:t>о</a:t>
            </a:r>
            <a:endParaRPr sz="2000">
              <a:latin typeface="Tahoma"/>
              <a:cs typeface="Tahoma"/>
            </a:endParaRPr>
          </a:p>
          <a:p>
            <a:pPr fontAlgn="auto"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2750">
              <a:latin typeface="Tahoma"/>
              <a:cs typeface="Tahoma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z="2000" spc="25" dirty="0">
                <a:latin typeface="Tahoma"/>
                <a:cs typeface="Tahoma"/>
              </a:rPr>
              <a:t>Пок</a:t>
            </a:r>
            <a:r>
              <a:rPr sz="2000" spc="90" dirty="0">
                <a:latin typeface="Tahoma"/>
                <a:cs typeface="Tahoma"/>
              </a:rPr>
              <a:t>а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195" dirty="0">
                <a:latin typeface="Tahoma"/>
                <a:cs typeface="Tahoma"/>
              </a:rPr>
              <a:t>т</a:t>
            </a:r>
            <a:r>
              <a:rPr sz="2000" spc="-40" dirty="0">
                <a:latin typeface="Tahoma"/>
                <a:cs typeface="Tahoma"/>
              </a:rPr>
              <a:t>оль</a:t>
            </a:r>
            <a:r>
              <a:rPr sz="2000" spc="-30" dirty="0">
                <a:latin typeface="Tahoma"/>
                <a:cs typeface="Tahoma"/>
              </a:rPr>
              <a:t>к</a:t>
            </a:r>
            <a:r>
              <a:rPr sz="2000" spc="50" dirty="0">
                <a:latin typeface="Tahoma"/>
                <a:cs typeface="Tahoma"/>
              </a:rPr>
              <a:t>о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о</a:t>
            </a:r>
            <a:r>
              <a:rPr sz="2000" spc="-5" dirty="0">
                <a:latin typeface="Tahoma"/>
                <a:cs typeface="Tahoma"/>
              </a:rPr>
              <a:t>з</a:t>
            </a:r>
            <a:r>
              <a:rPr sz="2000" spc="20" dirty="0">
                <a:latin typeface="Tahoma"/>
                <a:cs typeface="Tahoma"/>
              </a:rPr>
              <a:t>нако</a:t>
            </a:r>
            <a:r>
              <a:rPr sz="2000" spc="-55" dirty="0">
                <a:latin typeface="Tahoma"/>
                <a:cs typeface="Tahoma"/>
              </a:rPr>
              <a:t>млени</a:t>
            </a:r>
            <a:r>
              <a:rPr sz="2000" spc="-10" dirty="0">
                <a:latin typeface="Tahoma"/>
                <a:cs typeface="Tahoma"/>
              </a:rPr>
              <a:t>е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459" name="object 4"/>
          <p:cNvGrpSpPr>
            <a:grpSpLocks/>
          </p:cNvGrpSpPr>
          <p:nvPr/>
        </p:nvGrpSpPr>
        <p:grpSpPr bwMode="auto">
          <a:xfrm>
            <a:off x="5308600" y="1976438"/>
            <a:ext cx="2309813" cy="4203700"/>
            <a:chOff x="5308600" y="1975829"/>
            <a:chExt cx="2310130" cy="4204335"/>
          </a:xfrm>
        </p:grpSpPr>
        <p:pic>
          <p:nvPicPr>
            <p:cNvPr id="19464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95925" y="1975829"/>
              <a:ext cx="2122690" cy="4203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object 6"/>
            <p:cNvSpPr>
              <a:spLocks/>
            </p:cNvSpPr>
            <p:nvPr/>
          </p:nvSpPr>
          <p:spPr bwMode="auto">
            <a:xfrm>
              <a:off x="5314950" y="2814700"/>
              <a:ext cx="360680" cy="360680"/>
            </a:xfrm>
            <a:custGeom>
              <a:avLst/>
              <a:gdLst/>
              <a:ahLst/>
              <a:cxnLst>
                <a:cxn ang="0">
                  <a:pos x="179832" y="0"/>
                </a:cxn>
                <a:cxn ang="0">
                  <a:pos x="179832" y="90043"/>
                </a:cxn>
                <a:cxn ang="0">
                  <a:pos x="0" y="90043"/>
                </a:cxn>
                <a:cxn ang="0">
                  <a:pos x="0" y="270256"/>
                </a:cxn>
                <a:cxn ang="0">
                  <a:pos x="179832" y="270256"/>
                </a:cxn>
                <a:cxn ang="0">
                  <a:pos x="179832" y="360299"/>
                </a:cxn>
                <a:cxn ang="0">
                  <a:pos x="360425" y="180086"/>
                </a:cxn>
                <a:cxn ang="0">
                  <a:pos x="179832" y="0"/>
                </a:cxn>
              </a:cxnLst>
              <a:rect l="0" t="0" r="r" b="b"/>
              <a:pathLst>
                <a:path w="360679" h="360680">
                  <a:moveTo>
                    <a:pt x="179832" y="0"/>
                  </a:moveTo>
                  <a:lnTo>
                    <a:pt x="179832" y="90043"/>
                  </a:lnTo>
                  <a:lnTo>
                    <a:pt x="0" y="90043"/>
                  </a:lnTo>
                  <a:lnTo>
                    <a:pt x="0" y="270256"/>
                  </a:lnTo>
                  <a:lnTo>
                    <a:pt x="179832" y="270256"/>
                  </a:lnTo>
                  <a:lnTo>
                    <a:pt x="179832" y="360299"/>
                  </a:lnTo>
                  <a:lnTo>
                    <a:pt x="360425" y="180086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66" name="object 7"/>
            <p:cNvSpPr>
              <a:spLocks/>
            </p:cNvSpPr>
            <p:nvPr/>
          </p:nvSpPr>
          <p:spPr bwMode="auto">
            <a:xfrm>
              <a:off x="5314950" y="2814700"/>
              <a:ext cx="360680" cy="360680"/>
            </a:xfrm>
            <a:custGeom>
              <a:avLst/>
              <a:gdLst/>
              <a:ahLst/>
              <a:cxnLst>
                <a:cxn ang="0">
                  <a:pos x="0" y="90043"/>
                </a:cxn>
                <a:cxn ang="0">
                  <a:pos x="179832" y="90043"/>
                </a:cxn>
                <a:cxn ang="0">
                  <a:pos x="179832" y="0"/>
                </a:cxn>
                <a:cxn ang="0">
                  <a:pos x="360425" y="180086"/>
                </a:cxn>
                <a:cxn ang="0">
                  <a:pos x="179832" y="360299"/>
                </a:cxn>
                <a:cxn ang="0">
                  <a:pos x="179832" y="270256"/>
                </a:cxn>
                <a:cxn ang="0">
                  <a:pos x="0" y="270256"/>
                </a:cxn>
                <a:cxn ang="0">
                  <a:pos x="0" y="90043"/>
                </a:cxn>
              </a:cxnLst>
              <a:rect l="0" t="0" r="r" b="b"/>
              <a:pathLst>
                <a:path w="360679" h="360680">
                  <a:moveTo>
                    <a:pt x="0" y="90043"/>
                  </a:moveTo>
                  <a:lnTo>
                    <a:pt x="179832" y="90043"/>
                  </a:lnTo>
                  <a:lnTo>
                    <a:pt x="179832" y="0"/>
                  </a:lnTo>
                  <a:lnTo>
                    <a:pt x="360425" y="180086"/>
                  </a:lnTo>
                  <a:lnTo>
                    <a:pt x="179832" y="360299"/>
                  </a:lnTo>
                  <a:lnTo>
                    <a:pt x="179832" y="270256"/>
                  </a:lnTo>
                  <a:lnTo>
                    <a:pt x="0" y="270256"/>
                  </a:lnTo>
                  <a:lnTo>
                    <a:pt x="0" y="90043"/>
                  </a:lnTo>
                  <a:close/>
                </a:path>
              </a:pathLst>
            </a:custGeom>
            <a:noFill/>
            <a:ln w="12699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9460" name="object 8"/>
          <p:cNvGrpSpPr>
            <a:grpSpLocks/>
          </p:cNvGrpSpPr>
          <p:nvPr/>
        </p:nvGrpSpPr>
        <p:grpSpPr bwMode="auto">
          <a:xfrm>
            <a:off x="8159750" y="1976438"/>
            <a:ext cx="2124075" cy="4203700"/>
            <a:chOff x="8159750" y="1975829"/>
            <a:chExt cx="2123440" cy="4204335"/>
          </a:xfrm>
        </p:grpSpPr>
        <p:pic>
          <p:nvPicPr>
            <p:cNvPr id="19461" name="object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9750" y="1975829"/>
              <a:ext cx="2122817" cy="4203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object 10"/>
            <p:cNvSpPr>
              <a:spLocks/>
            </p:cNvSpPr>
            <p:nvPr/>
          </p:nvSpPr>
          <p:spPr bwMode="auto">
            <a:xfrm>
              <a:off x="9048750" y="5040375"/>
              <a:ext cx="360680" cy="360680"/>
            </a:xfrm>
            <a:custGeom>
              <a:avLst/>
              <a:gdLst/>
              <a:ahLst/>
              <a:cxnLst>
                <a:cxn ang="0">
                  <a:pos x="270255" y="0"/>
                </a:cxn>
                <a:cxn ang="0">
                  <a:pos x="90043" y="0"/>
                </a:cxn>
                <a:cxn ang="0">
                  <a:pos x="90043" y="179768"/>
                </a:cxn>
                <a:cxn ang="0">
                  <a:pos x="0" y="179768"/>
                </a:cxn>
                <a:cxn ang="0">
                  <a:pos x="180213" y="360299"/>
                </a:cxn>
                <a:cxn ang="0">
                  <a:pos x="360425" y="179768"/>
                </a:cxn>
                <a:cxn ang="0">
                  <a:pos x="270255" y="179768"/>
                </a:cxn>
                <a:cxn ang="0">
                  <a:pos x="270255" y="0"/>
                </a:cxn>
              </a:cxnLst>
              <a:rect l="0" t="0" r="r" b="b"/>
              <a:pathLst>
                <a:path w="360679" h="360679">
                  <a:moveTo>
                    <a:pt x="270255" y="0"/>
                  </a:moveTo>
                  <a:lnTo>
                    <a:pt x="90043" y="0"/>
                  </a:lnTo>
                  <a:lnTo>
                    <a:pt x="90043" y="179768"/>
                  </a:lnTo>
                  <a:lnTo>
                    <a:pt x="0" y="179768"/>
                  </a:lnTo>
                  <a:lnTo>
                    <a:pt x="180213" y="360299"/>
                  </a:lnTo>
                  <a:lnTo>
                    <a:pt x="360425" y="179768"/>
                  </a:lnTo>
                  <a:lnTo>
                    <a:pt x="270255" y="179768"/>
                  </a:lnTo>
                  <a:lnTo>
                    <a:pt x="270255" y="0"/>
                  </a:ln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63" name="object 11"/>
            <p:cNvSpPr>
              <a:spLocks/>
            </p:cNvSpPr>
            <p:nvPr/>
          </p:nvSpPr>
          <p:spPr bwMode="auto">
            <a:xfrm>
              <a:off x="9048750" y="5040375"/>
              <a:ext cx="360680" cy="360680"/>
            </a:xfrm>
            <a:custGeom>
              <a:avLst/>
              <a:gdLst/>
              <a:ahLst/>
              <a:cxnLst>
                <a:cxn ang="0">
                  <a:pos x="270255" y="0"/>
                </a:cxn>
                <a:cxn ang="0">
                  <a:pos x="270255" y="179768"/>
                </a:cxn>
                <a:cxn ang="0">
                  <a:pos x="360425" y="179768"/>
                </a:cxn>
                <a:cxn ang="0">
                  <a:pos x="180213" y="360299"/>
                </a:cxn>
                <a:cxn ang="0">
                  <a:pos x="0" y="179768"/>
                </a:cxn>
                <a:cxn ang="0">
                  <a:pos x="90043" y="179768"/>
                </a:cxn>
                <a:cxn ang="0">
                  <a:pos x="90043" y="0"/>
                </a:cxn>
                <a:cxn ang="0">
                  <a:pos x="270255" y="0"/>
                </a:cxn>
              </a:cxnLst>
              <a:rect l="0" t="0" r="r" b="b"/>
              <a:pathLst>
                <a:path w="360679" h="360679">
                  <a:moveTo>
                    <a:pt x="270255" y="0"/>
                  </a:moveTo>
                  <a:lnTo>
                    <a:pt x="270255" y="179768"/>
                  </a:lnTo>
                  <a:lnTo>
                    <a:pt x="360425" y="179768"/>
                  </a:lnTo>
                  <a:lnTo>
                    <a:pt x="180213" y="360299"/>
                  </a:lnTo>
                  <a:lnTo>
                    <a:pt x="0" y="179768"/>
                  </a:lnTo>
                  <a:lnTo>
                    <a:pt x="90043" y="179768"/>
                  </a:lnTo>
                  <a:lnTo>
                    <a:pt x="90043" y="0"/>
                  </a:lnTo>
                  <a:lnTo>
                    <a:pt x="270255" y="0"/>
                  </a:lnTo>
                  <a:close/>
                </a:path>
              </a:pathLst>
            </a:custGeom>
            <a:noFill/>
            <a:ln w="12699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600" y="139700"/>
            <a:ext cx="6927850" cy="89535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900" smtClean="0">
                <a:latin typeface="Tahoma" pitchFamily="34" charset="0"/>
                <a:cs typeface="Tahoma" pitchFamily="34" charset="0"/>
              </a:rPr>
              <a:t>Мобильный клиент  1С:Документооборота 3.0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558925"/>
            <a:ext cx="4430712" cy="3667125"/>
          </a:xfrm>
          <a:prstGeom prst="rect">
            <a:avLst/>
          </a:prstGeom>
        </p:spPr>
        <p:txBody>
          <a:bodyPr lIns="0" tIns="76200" rIns="0" bIns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Работает в режиме онлайн</a:t>
            </a:r>
          </a:p>
          <a:p>
            <a:pPr marL="355600" indent="-342900">
              <a:spcBef>
                <a:spcPts val="513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Содержит весь функционал  настольной системы,  адаптированный под смартфон</a:t>
            </a:r>
          </a:p>
          <a:p>
            <a:pPr marL="755650" lvl="1" indent="-287338">
              <a:spcBef>
                <a:spcPts val="438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1700">
                <a:latin typeface="Tahoma" pitchFamily="34" charset="0"/>
                <a:cs typeface="Tahoma" pitchFamily="34" charset="0"/>
              </a:rPr>
              <a:t>Удобный, современный рабочий стол  с цветными индикаторами</a:t>
            </a:r>
          </a:p>
          <a:p>
            <a:pPr marL="755650" lvl="1" indent="-287338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1700">
                <a:latin typeface="Tahoma" pitchFamily="34" charset="0"/>
                <a:cs typeface="Tahoma" pitchFamily="34" charset="0"/>
              </a:rPr>
              <a:t>Удобный и современный интерфейс  задач, документов, почты и других  ключевых интерфейсов</a:t>
            </a:r>
          </a:p>
          <a:p>
            <a:pPr marL="755650" lvl="1" indent="-287338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1700">
                <a:latin typeface="Tahoma" pitchFamily="34" charset="0"/>
                <a:cs typeface="Tahoma" pitchFamily="34" charset="0"/>
              </a:rPr>
              <a:t>Сканер документов с функцией  автоповорота, повышения резкости,  устранения</a:t>
            </a:r>
          </a:p>
        </p:txBody>
      </p:sp>
      <p:grpSp>
        <p:nvGrpSpPr>
          <p:cNvPr id="20483" name="object 4"/>
          <p:cNvGrpSpPr>
            <a:grpSpLocks/>
          </p:cNvGrpSpPr>
          <p:nvPr/>
        </p:nvGrpSpPr>
        <p:grpSpPr bwMode="auto">
          <a:xfrm>
            <a:off x="4791075" y="1927225"/>
            <a:ext cx="6508750" cy="4552950"/>
            <a:chOff x="4791075" y="1927161"/>
            <a:chExt cx="6508115" cy="4552950"/>
          </a:xfrm>
        </p:grpSpPr>
        <p:pic>
          <p:nvPicPr>
            <p:cNvPr id="20484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78486" y="2071069"/>
              <a:ext cx="2113661" cy="428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4251" y="1927161"/>
              <a:ext cx="2174875" cy="4408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36735" y="1950719"/>
              <a:ext cx="2362200" cy="452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object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29751" y="1944687"/>
              <a:ext cx="2232025" cy="443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object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91075" y="1971611"/>
              <a:ext cx="2193925" cy="4319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object 2"/>
          <p:cNvGrpSpPr>
            <a:grpSpLocks/>
          </p:cNvGrpSpPr>
          <p:nvPr/>
        </p:nvGrpSpPr>
        <p:grpSpPr bwMode="auto">
          <a:xfrm>
            <a:off x="0" y="117475"/>
            <a:ext cx="11522075" cy="6203950"/>
            <a:chOff x="0" y="138112"/>
            <a:chExt cx="11521440" cy="6203950"/>
          </a:xfrm>
        </p:grpSpPr>
        <p:pic>
          <p:nvPicPr>
            <p:cNvPr id="21507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8112"/>
              <a:ext cx="11521440" cy="620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bject 4"/>
            <p:cNvSpPr>
              <a:spLocks/>
            </p:cNvSpPr>
            <p:nvPr/>
          </p:nvSpPr>
          <p:spPr bwMode="auto">
            <a:xfrm>
              <a:off x="1565275" y="401700"/>
              <a:ext cx="431800" cy="434975"/>
            </a:xfrm>
            <a:custGeom>
              <a:avLst/>
              <a:gdLst/>
              <a:ahLst/>
              <a:cxnLst>
                <a:cxn ang="0">
                  <a:pos x="215900" y="0"/>
                </a:cxn>
                <a:cxn ang="0">
                  <a:pos x="0" y="217424"/>
                </a:cxn>
                <a:cxn ang="0">
                  <a:pos x="107950" y="217424"/>
                </a:cxn>
                <a:cxn ang="0">
                  <a:pos x="107950" y="434975"/>
                </a:cxn>
                <a:cxn ang="0">
                  <a:pos x="323850" y="434975"/>
                </a:cxn>
                <a:cxn ang="0">
                  <a:pos x="323850" y="217424"/>
                </a:cxn>
                <a:cxn ang="0">
                  <a:pos x="431800" y="217424"/>
                </a:cxn>
                <a:cxn ang="0">
                  <a:pos x="215900" y="0"/>
                </a:cxn>
              </a:cxnLst>
              <a:rect l="0" t="0" r="r" b="b"/>
              <a:pathLst>
                <a:path w="431800" h="434975">
                  <a:moveTo>
                    <a:pt x="215900" y="0"/>
                  </a:moveTo>
                  <a:lnTo>
                    <a:pt x="0" y="217424"/>
                  </a:lnTo>
                  <a:lnTo>
                    <a:pt x="107950" y="217424"/>
                  </a:lnTo>
                  <a:lnTo>
                    <a:pt x="107950" y="434975"/>
                  </a:lnTo>
                  <a:lnTo>
                    <a:pt x="323850" y="434975"/>
                  </a:lnTo>
                  <a:lnTo>
                    <a:pt x="323850" y="217424"/>
                  </a:lnTo>
                  <a:lnTo>
                    <a:pt x="431800" y="217424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09" name="object 5"/>
            <p:cNvSpPr>
              <a:spLocks/>
            </p:cNvSpPr>
            <p:nvPr/>
          </p:nvSpPr>
          <p:spPr bwMode="auto">
            <a:xfrm>
              <a:off x="1565275" y="401700"/>
              <a:ext cx="431800" cy="434975"/>
            </a:xfrm>
            <a:custGeom>
              <a:avLst/>
              <a:gdLst/>
              <a:ahLst/>
              <a:cxnLst>
                <a:cxn ang="0">
                  <a:pos x="107950" y="434975"/>
                </a:cxn>
                <a:cxn ang="0">
                  <a:pos x="107950" y="217424"/>
                </a:cxn>
                <a:cxn ang="0">
                  <a:pos x="0" y="217424"/>
                </a:cxn>
                <a:cxn ang="0">
                  <a:pos x="215900" y="0"/>
                </a:cxn>
                <a:cxn ang="0">
                  <a:pos x="431800" y="217424"/>
                </a:cxn>
                <a:cxn ang="0">
                  <a:pos x="323850" y="217424"/>
                </a:cxn>
                <a:cxn ang="0">
                  <a:pos x="323850" y="434975"/>
                </a:cxn>
                <a:cxn ang="0">
                  <a:pos x="107950" y="434975"/>
                </a:cxn>
              </a:cxnLst>
              <a:rect l="0" t="0" r="r" b="b"/>
              <a:pathLst>
                <a:path w="431800" h="434975">
                  <a:moveTo>
                    <a:pt x="107950" y="434975"/>
                  </a:moveTo>
                  <a:lnTo>
                    <a:pt x="107950" y="217424"/>
                  </a:lnTo>
                  <a:lnTo>
                    <a:pt x="0" y="217424"/>
                  </a:lnTo>
                  <a:lnTo>
                    <a:pt x="215900" y="0"/>
                  </a:lnTo>
                  <a:lnTo>
                    <a:pt x="431800" y="217424"/>
                  </a:lnTo>
                  <a:lnTo>
                    <a:pt x="323850" y="217424"/>
                  </a:lnTo>
                  <a:lnTo>
                    <a:pt x="323850" y="434975"/>
                  </a:lnTo>
                  <a:lnTo>
                    <a:pt x="107950" y="434975"/>
                  </a:lnTo>
                </a:path>
              </a:pathLst>
            </a:cu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0" name="object 6"/>
            <p:cNvSpPr>
              <a:spLocks/>
            </p:cNvSpPr>
            <p:nvPr/>
          </p:nvSpPr>
          <p:spPr bwMode="auto">
            <a:xfrm>
              <a:off x="3673475" y="728725"/>
              <a:ext cx="433705" cy="431800"/>
            </a:xfrm>
            <a:custGeom>
              <a:avLst/>
              <a:gdLst/>
              <a:ahLst/>
              <a:cxnLst>
                <a:cxn ang="0">
                  <a:pos x="216662" y="0"/>
                </a:cxn>
                <a:cxn ang="0">
                  <a:pos x="0" y="215900"/>
                </a:cxn>
                <a:cxn ang="0">
                  <a:pos x="216662" y="431800"/>
                </a:cxn>
                <a:cxn ang="0">
                  <a:pos x="216662" y="323850"/>
                </a:cxn>
                <a:cxn ang="0">
                  <a:pos x="433450" y="323850"/>
                </a:cxn>
                <a:cxn ang="0">
                  <a:pos x="433450" y="107950"/>
                </a:cxn>
                <a:cxn ang="0">
                  <a:pos x="216662" y="107950"/>
                </a:cxn>
                <a:cxn ang="0">
                  <a:pos x="216662" y="0"/>
                </a:cxn>
              </a:cxnLst>
              <a:rect l="0" t="0" r="r" b="b"/>
              <a:pathLst>
                <a:path w="433704" h="431800">
                  <a:moveTo>
                    <a:pt x="216662" y="0"/>
                  </a:moveTo>
                  <a:lnTo>
                    <a:pt x="0" y="215900"/>
                  </a:lnTo>
                  <a:lnTo>
                    <a:pt x="216662" y="431800"/>
                  </a:lnTo>
                  <a:lnTo>
                    <a:pt x="216662" y="323850"/>
                  </a:lnTo>
                  <a:lnTo>
                    <a:pt x="433450" y="323850"/>
                  </a:lnTo>
                  <a:lnTo>
                    <a:pt x="433450" y="107950"/>
                  </a:lnTo>
                  <a:lnTo>
                    <a:pt x="216662" y="107950"/>
                  </a:lnTo>
                  <a:lnTo>
                    <a:pt x="216662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1" name="object 7"/>
            <p:cNvSpPr>
              <a:spLocks/>
            </p:cNvSpPr>
            <p:nvPr/>
          </p:nvSpPr>
          <p:spPr bwMode="auto">
            <a:xfrm>
              <a:off x="3673475" y="728725"/>
              <a:ext cx="433705" cy="431800"/>
            </a:xfrm>
            <a:custGeom>
              <a:avLst/>
              <a:gdLst/>
              <a:ahLst/>
              <a:cxnLst>
                <a:cxn ang="0">
                  <a:pos x="433450" y="323850"/>
                </a:cxn>
                <a:cxn ang="0">
                  <a:pos x="216662" y="323850"/>
                </a:cxn>
                <a:cxn ang="0">
                  <a:pos x="216662" y="431800"/>
                </a:cxn>
                <a:cxn ang="0">
                  <a:pos x="0" y="215900"/>
                </a:cxn>
                <a:cxn ang="0">
                  <a:pos x="216662" y="0"/>
                </a:cxn>
                <a:cxn ang="0">
                  <a:pos x="216662" y="107950"/>
                </a:cxn>
                <a:cxn ang="0">
                  <a:pos x="433450" y="107950"/>
                </a:cxn>
                <a:cxn ang="0">
                  <a:pos x="433450" y="323850"/>
                </a:cxn>
              </a:cxnLst>
              <a:rect l="0" t="0" r="r" b="b"/>
              <a:pathLst>
                <a:path w="433704" h="431800">
                  <a:moveTo>
                    <a:pt x="433450" y="323850"/>
                  </a:moveTo>
                  <a:lnTo>
                    <a:pt x="216662" y="323850"/>
                  </a:lnTo>
                  <a:lnTo>
                    <a:pt x="216662" y="431800"/>
                  </a:lnTo>
                  <a:lnTo>
                    <a:pt x="0" y="215900"/>
                  </a:lnTo>
                  <a:lnTo>
                    <a:pt x="216662" y="0"/>
                  </a:lnTo>
                  <a:lnTo>
                    <a:pt x="216662" y="107950"/>
                  </a:lnTo>
                  <a:lnTo>
                    <a:pt x="433450" y="107950"/>
                  </a:lnTo>
                  <a:lnTo>
                    <a:pt x="433450" y="32385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2" name="object 8"/>
            <p:cNvSpPr>
              <a:spLocks/>
            </p:cNvSpPr>
            <p:nvPr/>
          </p:nvSpPr>
          <p:spPr bwMode="auto">
            <a:xfrm>
              <a:off x="1223962" y="3744975"/>
              <a:ext cx="3169285" cy="1440180"/>
            </a:xfrm>
            <a:custGeom>
              <a:avLst/>
              <a:gdLst/>
              <a:ahLst/>
              <a:cxnLst>
                <a:cxn ang="0">
                  <a:pos x="2928683" y="0"/>
                </a:cxn>
                <a:cxn ang="0">
                  <a:pos x="239966" y="0"/>
                </a:cxn>
                <a:cxn ang="0">
                  <a:pos x="191624" y="4875"/>
                </a:cxn>
                <a:cxn ang="0">
                  <a:pos x="146589" y="18857"/>
                </a:cxn>
                <a:cxn ang="0">
                  <a:pos x="105829" y="40980"/>
                </a:cxn>
                <a:cxn ang="0">
                  <a:pos x="70310" y="70278"/>
                </a:cxn>
                <a:cxn ang="0">
                  <a:pos x="41000" y="105785"/>
                </a:cxn>
                <a:cxn ang="0">
                  <a:pos x="18867" y="146536"/>
                </a:cxn>
                <a:cxn ang="0">
                  <a:pos x="4878" y="191563"/>
                </a:cxn>
                <a:cxn ang="0">
                  <a:pos x="0" y="239903"/>
                </a:cxn>
                <a:cxn ang="0">
                  <a:pos x="0" y="1199769"/>
                </a:cxn>
                <a:cxn ang="0">
                  <a:pos x="4878" y="1248150"/>
                </a:cxn>
                <a:cxn ang="0">
                  <a:pos x="18867" y="1293209"/>
                </a:cxn>
                <a:cxn ang="0">
                  <a:pos x="41000" y="1333982"/>
                </a:cxn>
                <a:cxn ang="0">
                  <a:pos x="70310" y="1369504"/>
                </a:cxn>
                <a:cxn ang="0">
                  <a:pos x="105829" y="1398811"/>
                </a:cxn>
                <a:cxn ang="0">
                  <a:pos x="146589" y="1420939"/>
                </a:cxn>
                <a:cxn ang="0">
                  <a:pos x="191624" y="1434923"/>
                </a:cxn>
                <a:cxn ang="0">
                  <a:pos x="239966" y="1439799"/>
                </a:cxn>
                <a:cxn ang="0">
                  <a:pos x="2928683" y="1439799"/>
                </a:cxn>
                <a:cxn ang="0">
                  <a:pos x="2977028" y="1434923"/>
                </a:cxn>
                <a:cxn ang="0">
                  <a:pos x="3022070" y="1420939"/>
                </a:cxn>
                <a:cxn ang="0">
                  <a:pos x="3062840" y="1398811"/>
                </a:cxn>
                <a:cxn ang="0">
                  <a:pos x="3098371" y="1369504"/>
                </a:cxn>
                <a:cxn ang="0">
                  <a:pos x="3127692" y="1333982"/>
                </a:cxn>
                <a:cxn ang="0">
                  <a:pos x="3149836" y="1293209"/>
                </a:cxn>
                <a:cxn ang="0">
                  <a:pos x="3163832" y="1248150"/>
                </a:cxn>
                <a:cxn ang="0">
                  <a:pos x="3168713" y="1199769"/>
                </a:cxn>
                <a:cxn ang="0">
                  <a:pos x="3168713" y="239903"/>
                </a:cxn>
                <a:cxn ang="0">
                  <a:pos x="3163832" y="191563"/>
                </a:cxn>
                <a:cxn ang="0">
                  <a:pos x="3149836" y="146536"/>
                </a:cxn>
                <a:cxn ang="0">
                  <a:pos x="3127692" y="105785"/>
                </a:cxn>
                <a:cxn ang="0">
                  <a:pos x="3098371" y="70278"/>
                </a:cxn>
                <a:cxn ang="0">
                  <a:pos x="3062840" y="40980"/>
                </a:cxn>
                <a:cxn ang="0">
                  <a:pos x="3022070" y="18857"/>
                </a:cxn>
                <a:cxn ang="0">
                  <a:pos x="2977028" y="4875"/>
                </a:cxn>
                <a:cxn ang="0">
                  <a:pos x="2928683" y="0"/>
                </a:cxn>
              </a:cxnLst>
              <a:rect l="0" t="0" r="r" b="b"/>
              <a:pathLst>
                <a:path w="3169285" h="1440179">
                  <a:moveTo>
                    <a:pt x="2928683" y="0"/>
                  </a:moveTo>
                  <a:lnTo>
                    <a:pt x="239966" y="0"/>
                  </a:lnTo>
                  <a:lnTo>
                    <a:pt x="191624" y="4875"/>
                  </a:lnTo>
                  <a:lnTo>
                    <a:pt x="146589" y="18857"/>
                  </a:lnTo>
                  <a:lnTo>
                    <a:pt x="105829" y="40980"/>
                  </a:lnTo>
                  <a:lnTo>
                    <a:pt x="70310" y="70278"/>
                  </a:lnTo>
                  <a:lnTo>
                    <a:pt x="41000" y="105785"/>
                  </a:lnTo>
                  <a:lnTo>
                    <a:pt x="18867" y="146536"/>
                  </a:lnTo>
                  <a:lnTo>
                    <a:pt x="4878" y="191563"/>
                  </a:lnTo>
                  <a:lnTo>
                    <a:pt x="0" y="239903"/>
                  </a:lnTo>
                  <a:lnTo>
                    <a:pt x="0" y="1199769"/>
                  </a:lnTo>
                  <a:lnTo>
                    <a:pt x="4878" y="1248150"/>
                  </a:lnTo>
                  <a:lnTo>
                    <a:pt x="18867" y="1293209"/>
                  </a:lnTo>
                  <a:lnTo>
                    <a:pt x="41000" y="1333982"/>
                  </a:lnTo>
                  <a:lnTo>
                    <a:pt x="70310" y="1369504"/>
                  </a:lnTo>
                  <a:lnTo>
                    <a:pt x="105829" y="1398811"/>
                  </a:lnTo>
                  <a:lnTo>
                    <a:pt x="146589" y="1420939"/>
                  </a:lnTo>
                  <a:lnTo>
                    <a:pt x="191624" y="1434923"/>
                  </a:lnTo>
                  <a:lnTo>
                    <a:pt x="239966" y="1439799"/>
                  </a:lnTo>
                  <a:lnTo>
                    <a:pt x="2928683" y="1439799"/>
                  </a:lnTo>
                  <a:lnTo>
                    <a:pt x="2977028" y="1434923"/>
                  </a:lnTo>
                  <a:lnTo>
                    <a:pt x="3022070" y="1420939"/>
                  </a:lnTo>
                  <a:lnTo>
                    <a:pt x="3062840" y="1398811"/>
                  </a:lnTo>
                  <a:lnTo>
                    <a:pt x="3098371" y="1369504"/>
                  </a:lnTo>
                  <a:lnTo>
                    <a:pt x="3127692" y="1333982"/>
                  </a:lnTo>
                  <a:lnTo>
                    <a:pt x="3149836" y="1293209"/>
                  </a:lnTo>
                  <a:lnTo>
                    <a:pt x="3163832" y="1248150"/>
                  </a:lnTo>
                  <a:lnTo>
                    <a:pt x="3168713" y="1199769"/>
                  </a:lnTo>
                  <a:lnTo>
                    <a:pt x="3168713" y="239903"/>
                  </a:lnTo>
                  <a:lnTo>
                    <a:pt x="3163832" y="191563"/>
                  </a:lnTo>
                  <a:lnTo>
                    <a:pt x="3149836" y="146536"/>
                  </a:lnTo>
                  <a:lnTo>
                    <a:pt x="3127692" y="105785"/>
                  </a:lnTo>
                  <a:lnTo>
                    <a:pt x="3098371" y="70278"/>
                  </a:lnTo>
                  <a:lnTo>
                    <a:pt x="3062840" y="40980"/>
                  </a:lnTo>
                  <a:lnTo>
                    <a:pt x="3022070" y="18857"/>
                  </a:lnTo>
                  <a:lnTo>
                    <a:pt x="2977028" y="4875"/>
                  </a:lnTo>
                  <a:lnTo>
                    <a:pt x="2928683" y="0"/>
                  </a:lnTo>
                  <a:close/>
                </a:path>
              </a:pathLst>
            </a:custGeom>
            <a:solidFill>
              <a:srgbClr val="FFD229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3" name="object 9"/>
            <p:cNvSpPr>
              <a:spLocks/>
            </p:cNvSpPr>
            <p:nvPr/>
          </p:nvSpPr>
          <p:spPr bwMode="auto">
            <a:xfrm>
              <a:off x="1223962" y="3744975"/>
              <a:ext cx="3169285" cy="1440180"/>
            </a:xfrm>
            <a:custGeom>
              <a:avLst/>
              <a:gdLst/>
              <a:ahLst/>
              <a:cxnLst>
                <a:cxn ang="0">
                  <a:pos x="0" y="239903"/>
                </a:cxn>
                <a:cxn ang="0">
                  <a:pos x="4878" y="191563"/>
                </a:cxn>
                <a:cxn ang="0">
                  <a:pos x="18867" y="146536"/>
                </a:cxn>
                <a:cxn ang="0">
                  <a:pos x="41000" y="105785"/>
                </a:cxn>
                <a:cxn ang="0">
                  <a:pos x="70310" y="70278"/>
                </a:cxn>
                <a:cxn ang="0">
                  <a:pos x="105829" y="40980"/>
                </a:cxn>
                <a:cxn ang="0">
                  <a:pos x="146589" y="18857"/>
                </a:cxn>
                <a:cxn ang="0">
                  <a:pos x="191624" y="4875"/>
                </a:cxn>
                <a:cxn ang="0">
                  <a:pos x="239966" y="0"/>
                </a:cxn>
                <a:cxn ang="0">
                  <a:pos x="528129" y="0"/>
                </a:cxn>
                <a:cxn ang="0">
                  <a:pos x="1320228" y="0"/>
                </a:cxn>
                <a:cxn ang="0">
                  <a:pos x="2928683" y="0"/>
                </a:cxn>
                <a:cxn ang="0">
                  <a:pos x="2977028" y="4875"/>
                </a:cxn>
                <a:cxn ang="0">
                  <a:pos x="3022070" y="18857"/>
                </a:cxn>
                <a:cxn ang="0">
                  <a:pos x="3062840" y="40980"/>
                </a:cxn>
                <a:cxn ang="0">
                  <a:pos x="3098371" y="70278"/>
                </a:cxn>
                <a:cxn ang="0">
                  <a:pos x="3127692" y="105785"/>
                </a:cxn>
                <a:cxn ang="0">
                  <a:pos x="3149836" y="146536"/>
                </a:cxn>
                <a:cxn ang="0">
                  <a:pos x="3163832" y="191563"/>
                </a:cxn>
                <a:cxn ang="0">
                  <a:pos x="3168713" y="239903"/>
                </a:cxn>
                <a:cxn ang="0">
                  <a:pos x="3168713" y="839851"/>
                </a:cxn>
                <a:cxn ang="0">
                  <a:pos x="3168713" y="1199769"/>
                </a:cxn>
                <a:cxn ang="0">
                  <a:pos x="3163832" y="1248150"/>
                </a:cxn>
                <a:cxn ang="0">
                  <a:pos x="3149836" y="1293209"/>
                </a:cxn>
                <a:cxn ang="0">
                  <a:pos x="3127692" y="1333982"/>
                </a:cxn>
                <a:cxn ang="0">
                  <a:pos x="3098371" y="1369504"/>
                </a:cxn>
                <a:cxn ang="0">
                  <a:pos x="3062840" y="1398811"/>
                </a:cxn>
                <a:cxn ang="0">
                  <a:pos x="3022070" y="1420939"/>
                </a:cxn>
                <a:cxn ang="0">
                  <a:pos x="2977028" y="1434923"/>
                </a:cxn>
                <a:cxn ang="0">
                  <a:pos x="2928683" y="1439799"/>
                </a:cxn>
                <a:cxn ang="0">
                  <a:pos x="1320228" y="1439799"/>
                </a:cxn>
                <a:cxn ang="0">
                  <a:pos x="858329" y="1439799"/>
                </a:cxn>
                <a:cxn ang="0">
                  <a:pos x="528129" y="1439799"/>
                </a:cxn>
                <a:cxn ang="0">
                  <a:pos x="239966" y="1439799"/>
                </a:cxn>
                <a:cxn ang="0">
                  <a:pos x="191624" y="1434923"/>
                </a:cxn>
                <a:cxn ang="0">
                  <a:pos x="146589" y="1420939"/>
                </a:cxn>
                <a:cxn ang="0">
                  <a:pos x="105829" y="1398811"/>
                </a:cxn>
                <a:cxn ang="0">
                  <a:pos x="70310" y="1369504"/>
                </a:cxn>
                <a:cxn ang="0">
                  <a:pos x="41000" y="1333982"/>
                </a:cxn>
                <a:cxn ang="0">
                  <a:pos x="18867" y="1293209"/>
                </a:cxn>
                <a:cxn ang="0">
                  <a:pos x="4878" y="1248150"/>
                </a:cxn>
                <a:cxn ang="0">
                  <a:pos x="0" y="1199769"/>
                </a:cxn>
                <a:cxn ang="0">
                  <a:pos x="0" y="839851"/>
                </a:cxn>
                <a:cxn ang="0">
                  <a:pos x="0" y="239903"/>
                </a:cxn>
              </a:cxnLst>
              <a:rect l="0" t="0" r="r" b="b"/>
              <a:pathLst>
                <a:path w="3169285" h="1440179">
                  <a:moveTo>
                    <a:pt x="0" y="239903"/>
                  </a:moveTo>
                  <a:lnTo>
                    <a:pt x="4878" y="191563"/>
                  </a:lnTo>
                  <a:lnTo>
                    <a:pt x="18867" y="146536"/>
                  </a:lnTo>
                  <a:lnTo>
                    <a:pt x="41000" y="105785"/>
                  </a:lnTo>
                  <a:lnTo>
                    <a:pt x="70310" y="70278"/>
                  </a:lnTo>
                  <a:lnTo>
                    <a:pt x="105829" y="40980"/>
                  </a:lnTo>
                  <a:lnTo>
                    <a:pt x="146589" y="18857"/>
                  </a:lnTo>
                  <a:lnTo>
                    <a:pt x="191624" y="4875"/>
                  </a:lnTo>
                  <a:lnTo>
                    <a:pt x="239966" y="0"/>
                  </a:lnTo>
                  <a:lnTo>
                    <a:pt x="528129" y="0"/>
                  </a:lnTo>
                  <a:lnTo>
                    <a:pt x="1320228" y="0"/>
                  </a:lnTo>
                  <a:lnTo>
                    <a:pt x="2928683" y="0"/>
                  </a:lnTo>
                  <a:lnTo>
                    <a:pt x="2977028" y="4875"/>
                  </a:lnTo>
                  <a:lnTo>
                    <a:pt x="3022070" y="18857"/>
                  </a:lnTo>
                  <a:lnTo>
                    <a:pt x="3062840" y="40980"/>
                  </a:lnTo>
                  <a:lnTo>
                    <a:pt x="3098371" y="70278"/>
                  </a:lnTo>
                  <a:lnTo>
                    <a:pt x="3127692" y="105785"/>
                  </a:lnTo>
                  <a:lnTo>
                    <a:pt x="3149836" y="146536"/>
                  </a:lnTo>
                  <a:lnTo>
                    <a:pt x="3163832" y="191563"/>
                  </a:lnTo>
                  <a:lnTo>
                    <a:pt x="3168713" y="239903"/>
                  </a:lnTo>
                  <a:lnTo>
                    <a:pt x="3168713" y="839851"/>
                  </a:lnTo>
                  <a:lnTo>
                    <a:pt x="3168713" y="1199769"/>
                  </a:lnTo>
                  <a:lnTo>
                    <a:pt x="3163832" y="1248150"/>
                  </a:lnTo>
                  <a:lnTo>
                    <a:pt x="3149836" y="1293209"/>
                  </a:lnTo>
                  <a:lnTo>
                    <a:pt x="3127692" y="1333982"/>
                  </a:lnTo>
                  <a:lnTo>
                    <a:pt x="3098371" y="1369504"/>
                  </a:lnTo>
                  <a:lnTo>
                    <a:pt x="3062840" y="1398811"/>
                  </a:lnTo>
                  <a:lnTo>
                    <a:pt x="3022070" y="1420939"/>
                  </a:lnTo>
                  <a:lnTo>
                    <a:pt x="2977028" y="1434923"/>
                  </a:lnTo>
                  <a:lnTo>
                    <a:pt x="2928683" y="1439799"/>
                  </a:lnTo>
                  <a:lnTo>
                    <a:pt x="1320228" y="1439799"/>
                  </a:lnTo>
                  <a:lnTo>
                    <a:pt x="858329" y="1439799"/>
                  </a:lnTo>
                  <a:lnTo>
                    <a:pt x="528129" y="1439799"/>
                  </a:lnTo>
                  <a:lnTo>
                    <a:pt x="239966" y="1439799"/>
                  </a:lnTo>
                  <a:lnTo>
                    <a:pt x="191624" y="1434923"/>
                  </a:lnTo>
                  <a:lnTo>
                    <a:pt x="146589" y="1420939"/>
                  </a:lnTo>
                  <a:lnTo>
                    <a:pt x="105829" y="1398811"/>
                  </a:lnTo>
                  <a:lnTo>
                    <a:pt x="70310" y="1369504"/>
                  </a:lnTo>
                  <a:lnTo>
                    <a:pt x="41000" y="1333982"/>
                  </a:lnTo>
                  <a:lnTo>
                    <a:pt x="18867" y="1293209"/>
                  </a:lnTo>
                  <a:lnTo>
                    <a:pt x="4878" y="1248150"/>
                  </a:lnTo>
                  <a:lnTo>
                    <a:pt x="0" y="1199769"/>
                  </a:lnTo>
                  <a:lnTo>
                    <a:pt x="0" y="839851"/>
                  </a:lnTo>
                  <a:lnTo>
                    <a:pt x="0" y="239903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12888" y="3979863"/>
            <a:ext cx="2593975" cy="939800"/>
          </a:xfrm>
        </p:spPr>
        <p:txBody>
          <a:bodyPr tIns="12700"/>
          <a:lstStyle/>
          <a:p>
            <a:pPr marL="12700" indent="-3175" eaLnBrk="1" hangingPunct="1">
              <a:spcBef>
                <a:spcPts val="100"/>
              </a:spcBef>
            </a:pPr>
            <a:r>
              <a:rPr lang="ru-RU" sz="2000" smtClean="0">
                <a:latin typeface="Tahoma" pitchFamily="34" charset="0"/>
                <a:cs typeface="Tahoma" pitchFamily="34" charset="0"/>
              </a:rPr>
              <a:t>Список задач  1С:Документооборота  внутри 1С:ERP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1592262" cy="4667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5" dirty="0">
                <a:latin typeface="Tahoma"/>
                <a:cs typeface="Tahoma"/>
              </a:rPr>
              <a:t>1С:Архив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838" y="1558925"/>
            <a:ext cx="6626225" cy="4090988"/>
          </a:xfrm>
          <a:prstGeom prst="rect">
            <a:avLst/>
          </a:prstGeom>
        </p:spPr>
        <p:txBody>
          <a:bodyPr lIns="0" tIns="76200" rIns="0" bIns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Долговременное хранение электронных документов</a:t>
            </a:r>
          </a:p>
          <a:p>
            <a:pPr marL="355600" indent="-342900">
              <a:spcBef>
                <a:spcPts val="513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С обеспечением юридической значимости на весь</a:t>
            </a:r>
            <a:r>
              <a:rPr lang="ru-RU" sz="2100">
                <a:cs typeface="Tahoma" pitchFamily="34" charset="0"/>
              </a:rPr>
              <a:t> </a:t>
            </a:r>
            <a:r>
              <a:rPr lang="ru-RU" sz="2100">
                <a:latin typeface="Tahoma" pitchFamily="34" charset="0"/>
                <a:cs typeface="Tahoma" pitchFamily="34" charset="0"/>
              </a:rPr>
              <a:t>период хранения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Источники документов для передачи в архив</a:t>
            </a:r>
          </a:p>
          <a:p>
            <a:pPr marL="755650" lvl="1" indent="-288925">
              <a:spcBef>
                <a:spcPts val="438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1700">
                <a:latin typeface="Tahoma" pitchFamily="34" charset="0"/>
                <a:cs typeface="Tahoma" pitchFamily="34" charset="0"/>
              </a:rPr>
              <a:t>1С:Документооборот</a:t>
            </a:r>
          </a:p>
          <a:p>
            <a:pPr marL="755650" lvl="1" indent="-288925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1700">
                <a:latin typeface="Tahoma" pitchFamily="34" charset="0"/>
                <a:cs typeface="Tahoma" pitchFamily="34" charset="0"/>
              </a:rPr>
              <a:t>И все другие типовые решения 1С</a:t>
            </a:r>
          </a:p>
          <a:p>
            <a:pPr marL="355600" indent="-342900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Главное что делает 1С:Архив – обогащает  электронные подписи до CAdES-A</a:t>
            </a:r>
          </a:p>
          <a:p>
            <a:pPr marL="755650" lvl="1" indent="-288925">
              <a:spcBef>
                <a:spcPts val="438"/>
              </a:spcBef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1700">
                <a:latin typeface="Tahoma" pitchFamily="34" charset="0"/>
                <a:cs typeface="Tahoma" pitchFamily="34" charset="0"/>
              </a:rPr>
              <a:t>И выполняет еще 50+ функций</a:t>
            </a:r>
            <a:endParaRPr lang="ru-RU" sz="2400">
              <a:latin typeface="Tahoma" pitchFamily="34" charset="0"/>
              <a:cs typeface="Tahom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Учет архивного хранения бумажных документов  тоже поддерживается</a:t>
            </a:r>
          </a:p>
        </p:txBody>
      </p:sp>
      <p:grpSp>
        <p:nvGrpSpPr>
          <p:cNvPr id="22531" name="object 4"/>
          <p:cNvGrpSpPr>
            <a:grpSpLocks/>
          </p:cNvGrpSpPr>
          <p:nvPr/>
        </p:nvGrpSpPr>
        <p:grpSpPr bwMode="auto">
          <a:xfrm>
            <a:off x="6875463" y="2217738"/>
            <a:ext cx="4646612" cy="4202112"/>
            <a:chOff x="6874780" y="2217442"/>
            <a:chExt cx="4646930" cy="4201795"/>
          </a:xfrm>
        </p:grpSpPr>
        <p:pic>
          <p:nvPicPr>
            <p:cNvPr id="22532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4780" y="2217442"/>
              <a:ext cx="4646659" cy="240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9925" y="2376550"/>
              <a:ext cx="4192651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0712" y="3909059"/>
              <a:ext cx="4300728" cy="251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object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16800" y="4103750"/>
              <a:ext cx="3973576" cy="192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object 9"/>
            <p:cNvSpPr>
              <a:spLocks/>
            </p:cNvSpPr>
            <p:nvPr/>
          </p:nvSpPr>
          <p:spPr bwMode="auto">
            <a:xfrm>
              <a:off x="7019925" y="5418137"/>
              <a:ext cx="433705" cy="431800"/>
            </a:xfrm>
            <a:custGeom>
              <a:avLst/>
              <a:gdLst/>
              <a:ahLst/>
              <a:cxnLst>
                <a:cxn ang="0">
                  <a:pos x="216661" y="0"/>
                </a:cxn>
                <a:cxn ang="0">
                  <a:pos x="216661" y="107950"/>
                </a:cxn>
                <a:cxn ang="0">
                  <a:pos x="0" y="107950"/>
                </a:cxn>
                <a:cxn ang="0">
                  <a:pos x="0" y="323850"/>
                </a:cxn>
                <a:cxn ang="0">
                  <a:pos x="216661" y="323850"/>
                </a:cxn>
                <a:cxn ang="0">
                  <a:pos x="216661" y="431800"/>
                </a:cxn>
                <a:cxn ang="0">
                  <a:pos x="433450" y="215900"/>
                </a:cxn>
                <a:cxn ang="0">
                  <a:pos x="216661" y="0"/>
                </a:cxn>
              </a:cxnLst>
              <a:rect l="0" t="0" r="r" b="b"/>
              <a:pathLst>
                <a:path w="433704" h="431800">
                  <a:moveTo>
                    <a:pt x="216661" y="0"/>
                  </a:moveTo>
                  <a:lnTo>
                    <a:pt x="216661" y="107950"/>
                  </a:lnTo>
                  <a:lnTo>
                    <a:pt x="0" y="107950"/>
                  </a:lnTo>
                  <a:lnTo>
                    <a:pt x="0" y="323850"/>
                  </a:lnTo>
                  <a:lnTo>
                    <a:pt x="216661" y="323850"/>
                  </a:lnTo>
                  <a:lnTo>
                    <a:pt x="216661" y="431800"/>
                  </a:lnTo>
                  <a:lnTo>
                    <a:pt x="433450" y="215900"/>
                  </a:lnTo>
                  <a:lnTo>
                    <a:pt x="216661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37" name="object 10"/>
            <p:cNvSpPr>
              <a:spLocks/>
            </p:cNvSpPr>
            <p:nvPr/>
          </p:nvSpPr>
          <p:spPr bwMode="auto">
            <a:xfrm>
              <a:off x="7019925" y="5418137"/>
              <a:ext cx="433705" cy="431800"/>
            </a:xfrm>
            <a:custGeom>
              <a:avLst/>
              <a:gdLst/>
              <a:ahLst/>
              <a:cxnLst>
                <a:cxn ang="0">
                  <a:pos x="0" y="107950"/>
                </a:cxn>
                <a:cxn ang="0">
                  <a:pos x="216661" y="107950"/>
                </a:cxn>
                <a:cxn ang="0">
                  <a:pos x="216661" y="0"/>
                </a:cxn>
                <a:cxn ang="0">
                  <a:pos x="433450" y="215900"/>
                </a:cxn>
                <a:cxn ang="0">
                  <a:pos x="216661" y="431800"/>
                </a:cxn>
                <a:cxn ang="0">
                  <a:pos x="216661" y="323850"/>
                </a:cxn>
                <a:cxn ang="0">
                  <a:pos x="0" y="323850"/>
                </a:cxn>
                <a:cxn ang="0">
                  <a:pos x="0" y="107950"/>
                </a:cxn>
              </a:cxnLst>
              <a:rect l="0" t="0" r="r" b="b"/>
              <a:pathLst>
                <a:path w="433704" h="431800">
                  <a:moveTo>
                    <a:pt x="0" y="107950"/>
                  </a:moveTo>
                  <a:lnTo>
                    <a:pt x="216661" y="107950"/>
                  </a:lnTo>
                  <a:lnTo>
                    <a:pt x="216661" y="0"/>
                  </a:lnTo>
                  <a:lnTo>
                    <a:pt x="433450" y="215900"/>
                  </a:lnTo>
                  <a:lnTo>
                    <a:pt x="216661" y="431800"/>
                  </a:lnTo>
                  <a:lnTo>
                    <a:pt x="216661" y="323850"/>
                  </a:lnTo>
                  <a:lnTo>
                    <a:pt x="0" y="323850"/>
                  </a:lnTo>
                  <a:lnTo>
                    <a:pt x="0" y="10795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38" name="object 11"/>
            <p:cNvSpPr>
              <a:spLocks/>
            </p:cNvSpPr>
            <p:nvPr/>
          </p:nvSpPr>
          <p:spPr bwMode="auto">
            <a:xfrm>
              <a:off x="9648825" y="5292724"/>
              <a:ext cx="431800" cy="431800"/>
            </a:xfrm>
            <a:custGeom>
              <a:avLst/>
              <a:gdLst/>
              <a:ahLst/>
              <a:cxnLst>
                <a:cxn ang="0">
                  <a:pos x="323850" y="0"/>
                </a:cxn>
                <a:cxn ang="0">
                  <a:pos x="107950" y="0"/>
                </a:cxn>
                <a:cxn ang="0">
                  <a:pos x="107950" y="215900"/>
                </a:cxn>
                <a:cxn ang="0">
                  <a:pos x="0" y="215900"/>
                </a:cxn>
                <a:cxn ang="0">
                  <a:pos x="215900" y="431800"/>
                </a:cxn>
                <a:cxn ang="0">
                  <a:pos x="431800" y="215900"/>
                </a:cxn>
                <a:cxn ang="0">
                  <a:pos x="323850" y="215900"/>
                </a:cxn>
                <a:cxn ang="0">
                  <a:pos x="323850" y="0"/>
                </a:cxn>
              </a:cxnLst>
              <a:rect l="0" t="0" r="r" b="b"/>
              <a:pathLst>
                <a:path w="431800" h="431800">
                  <a:moveTo>
                    <a:pt x="323850" y="0"/>
                  </a:moveTo>
                  <a:lnTo>
                    <a:pt x="107950" y="0"/>
                  </a:lnTo>
                  <a:lnTo>
                    <a:pt x="107950" y="215900"/>
                  </a:lnTo>
                  <a:lnTo>
                    <a:pt x="0" y="215900"/>
                  </a:lnTo>
                  <a:lnTo>
                    <a:pt x="215900" y="431800"/>
                  </a:lnTo>
                  <a:lnTo>
                    <a:pt x="431800" y="215900"/>
                  </a:lnTo>
                  <a:lnTo>
                    <a:pt x="323850" y="21590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39" name="object 12"/>
            <p:cNvSpPr>
              <a:spLocks/>
            </p:cNvSpPr>
            <p:nvPr/>
          </p:nvSpPr>
          <p:spPr bwMode="auto">
            <a:xfrm>
              <a:off x="9648825" y="5292724"/>
              <a:ext cx="431800" cy="431800"/>
            </a:xfrm>
            <a:custGeom>
              <a:avLst/>
              <a:gdLst/>
              <a:ahLst/>
              <a:cxnLst>
                <a:cxn ang="0">
                  <a:pos x="323850" y="0"/>
                </a:cxn>
                <a:cxn ang="0">
                  <a:pos x="323850" y="215900"/>
                </a:cxn>
                <a:cxn ang="0">
                  <a:pos x="431800" y="215900"/>
                </a:cxn>
                <a:cxn ang="0">
                  <a:pos x="215900" y="431800"/>
                </a:cxn>
                <a:cxn ang="0">
                  <a:pos x="0" y="215900"/>
                </a:cxn>
                <a:cxn ang="0">
                  <a:pos x="107950" y="215900"/>
                </a:cxn>
                <a:cxn ang="0">
                  <a:pos x="107950" y="0"/>
                </a:cxn>
                <a:cxn ang="0">
                  <a:pos x="323850" y="0"/>
                </a:cxn>
              </a:cxnLst>
              <a:rect l="0" t="0" r="r" b="b"/>
              <a:pathLst>
                <a:path w="431800" h="431800">
                  <a:moveTo>
                    <a:pt x="323850" y="0"/>
                  </a:moveTo>
                  <a:lnTo>
                    <a:pt x="323850" y="215900"/>
                  </a:lnTo>
                  <a:lnTo>
                    <a:pt x="431800" y="215900"/>
                  </a:lnTo>
                  <a:lnTo>
                    <a:pt x="215900" y="431800"/>
                  </a:lnTo>
                  <a:lnTo>
                    <a:pt x="0" y="215900"/>
                  </a:lnTo>
                  <a:lnTo>
                    <a:pt x="107950" y="215900"/>
                  </a:lnTo>
                  <a:lnTo>
                    <a:pt x="107950" y="0"/>
                  </a:lnTo>
                  <a:lnTo>
                    <a:pt x="32385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900" y="309563"/>
            <a:ext cx="7296150" cy="50006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Trebuchet MS" pitchFamily="34" charset="0"/>
              </a:rPr>
              <a:t>1С:Документооборот в Почте  России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638" y="1397000"/>
            <a:ext cx="7597775" cy="1343025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355600" indent="-342900" fontAlgn="auto">
              <a:spcBef>
                <a:spcPts val="38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1200" spc="40" dirty="0">
                <a:latin typeface="Tahoma"/>
                <a:cs typeface="Tahoma"/>
              </a:rPr>
              <a:t>К</a:t>
            </a:r>
            <a:r>
              <a:rPr sz="1200" spc="5" dirty="0">
                <a:latin typeface="Tahoma"/>
                <a:cs typeface="Tahoma"/>
              </a:rPr>
              <a:t>ру</a:t>
            </a:r>
            <a:r>
              <a:rPr sz="1200" spc="10" dirty="0">
                <a:latin typeface="Tahoma"/>
                <a:cs typeface="Tahoma"/>
              </a:rPr>
              <a:t>п</a:t>
            </a:r>
            <a:r>
              <a:rPr sz="1200" spc="-20" dirty="0">
                <a:latin typeface="Tahoma"/>
                <a:cs typeface="Tahoma"/>
              </a:rPr>
              <a:t>ней</a:t>
            </a:r>
            <a:r>
              <a:rPr sz="1200" spc="-30" dirty="0">
                <a:latin typeface="Tahoma"/>
                <a:cs typeface="Tahoma"/>
              </a:rPr>
              <a:t>ш</a:t>
            </a:r>
            <a:r>
              <a:rPr sz="1200" spc="-10" dirty="0">
                <a:latin typeface="Tahoma"/>
                <a:cs typeface="Tahoma"/>
              </a:rPr>
              <a:t>ее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внедр</a:t>
            </a:r>
            <a:r>
              <a:rPr sz="1200" spc="-30" dirty="0">
                <a:latin typeface="Tahoma"/>
                <a:cs typeface="Tahoma"/>
              </a:rPr>
              <a:t>е</a:t>
            </a:r>
            <a:r>
              <a:rPr sz="1200" spc="-20" dirty="0">
                <a:latin typeface="Tahoma"/>
                <a:cs typeface="Tahoma"/>
              </a:rPr>
              <a:t>ние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платформе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1С</a:t>
            </a:r>
            <a:r>
              <a:rPr sz="1200" spc="-30" dirty="0">
                <a:latin typeface="Tahoma"/>
                <a:cs typeface="Tahoma"/>
              </a:rPr>
              <a:t>:</a:t>
            </a:r>
            <a:r>
              <a:rPr sz="1200" spc="-25" dirty="0">
                <a:latin typeface="Tahoma"/>
                <a:cs typeface="Tahoma"/>
              </a:rPr>
              <a:t>Предприятие</a:t>
            </a:r>
            <a:endParaRPr sz="1200">
              <a:latin typeface="Tahoma"/>
              <a:cs typeface="Tahoma"/>
            </a:endParaRPr>
          </a:p>
          <a:p>
            <a:pPr marL="355600" indent="-34290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1200" spc="-25" dirty="0">
                <a:latin typeface="Tahoma"/>
                <a:cs typeface="Tahoma"/>
              </a:rPr>
              <a:t>Эксп</a:t>
            </a:r>
            <a:r>
              <a:rPr sz="1200" spc="-15" dirty="0">
                <a:latin typeface="Tahoma"/>
                <a:cs typeface="Tahoma"/>
              </a:rPr>
              <a:t>луатируе</a:t>
            </a:r>
            <a:r>
              <a:rPr sz="1200" spc="-25" dirty="0">
                <a:latin typeface="Tahoma"/>
                <a:cs typeface="Tahoma"/>
              </a:rPr>
              <a:t>т</a:t>
            </a:r>
            <a:r>
              <a:rPr sz="1200" spc="-70" dirty="0">
                <a:latin typeface="Tahoma"/>
                <a:cs typeface="Tahoma"/>
              </a:rPr>
              <a:t>ся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2018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года,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10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узло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,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P</a:t>
            </a:r>
            <a:r>
              <a:rPr sz="1200" spc="-10" dirty="0">
                <a:latin typeface="Tahoma"/>
                <a:cs typeface="Tahoma"/>
              </a:rPr>
              <a:t>ostgre,</a:t>
            </a:r>
            <a:r>
              <a:rPr sz="1200" spc="-90" dirty="0">
                <a:latin typeface="Tahoma"/>
                <a:cs typeface="Tahoma"/>
              </a:rPr>
              <a:t> L</a:t>
            </a:r>
            <a:r>
              <a:rPr sz="1200" spc="10" dirty="0">
                <a:latin typeface="Tahoma"/>
                <a:cs typeface="Tahoma"/>
              </a:rPr>
              <a:t>inux</a:t>
            </a:r>
            <a:endParaRPr sz="1200">
              <a:latin typeface="Tahoma"/>
              <a:cs typeface="Tahoma"/>
            </a:endParaRPr>
          </a:p>
          <a:p>
            <a:pPr marL="355600" indent="-34290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1200" spc="-20" dirty="0">
                <a:latin typeface="Tahoma"/>
                <a:cs typeface="Tahoma"/>
              </a:rPr>
              <a:t>Высоконагруженная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система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с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огромным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объемом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данных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и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хорошими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показателями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производительности</a:t>
            </a:r>
            <a:endParaRPr sz="1200">
              <a:latin typeface="Tahoma"/>
              <a:cs typeface="Tahoma"/>
            </a:endParaRPr>
          </a:p>
          <a:p>
            <a:pPr marL="355600" indent="-34290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1200" spc="-20" dirty="0">
                <a:latin typeface="Tahoma"/>
                <a:cs typeface="Tahoma"/>
              </a:rPr>
              <a:t>Автоматизирует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сложные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распределенные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процессы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работы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сотрудников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с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документами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и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друг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другом</a:t>
            </a:r>
            <a:endParaRPr sz="1200">
              <a:latin typeface="Tahoma"/>
              <a:cs typeface="Tahoma"/>
            </a:endParaRPr>
          </a:p>
          <a:p>
            <a:pPr marL="355600" indent="-342900" fontAlgn="auto">
              <a:spcBef>
                <a:spcPts val="28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1200" spc="25" dirty="0">
                <a:latin typeface="Tahoma"/>
                <a:cs typeface="Tahoma"/>
              </a:rPr>
              <a:t>88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видов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документов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и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3459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тематик,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5884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правил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обработки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документов</a:t>
            </a:r>
            <a:endParaRPr sz="1200">
              <a:latin typeface="Tahoma"/>
              <a:cs typeface="Tahoma"/>
            </a:endParaRPr>
          </a:p>
          <a:p>
            <a:pPr marL="355600" indent="-342900" fontAlgn="auto">
              <a:spcBef>
                <a:spcPts val="29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1200" spc="-20" dirty="0">
                <a:latin typeface="Tahoma"/>
                <a:cs typeface="Tahoma"/>
              </a:rPr>
              <a:t>Данные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23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июня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2023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275" dirty="0">
                <a:latin typeface="Tahoma"/>
                <a:cs typeface="Tahoma"/>
              </a:rPr>
              <a:t>+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рост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за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10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месяц</a:t>
            </a:r>
            <a:r>
              <a:rPr sz="1200" spc="-45" dirty="0">
                <a:latin typeface="Tahoma"/>
                <a:cs typeface="Tahoma"/>
              </a:rPr>
              <a:t>е</a:t>
            </a:r>
            <a:r>
              <a:rPr sz="1200" spc="-85" dirty="0">
                <a:latin typeface="Tahoma"/>
                <a:cs typeface="Tahoma"/>
              </a:rPr>
              <a:t>в</a:t>
            </a:r>
            <a:r>
              <a:rPr sz="1200" spc="-125" dirty="0"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3555" name="object 4"/>
          <p:cNvGrpSpPr>
            <a:grpSpLocks/>
          </p:cNvGrpSpPr>
          <p:nvPr/>
        </p:nvGrpSpPr>
        <p:grpSpPr bwMode="auto">
          <a:xfrm>
            <a:off x="112713" y="2830513"/>
            <a:ext cx="11239500" cy="3597275"/>
            <a:chOff x="112712" y="2830512"/>
            <a:chExt cx="11239500" cy="3597275"/>
          </a:xfrm>
        </p:grpSpPr>
        <p:pic>
          <p:nvPicPr>
            <p:cNvPr id="23574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712" y="2830512"/>
              <a:ext cx="1123950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object 6"/>
            <p:cNvSpPr>
              <a:spLocks/>
            </p:cNvSpPr>
            <p:nvPr/>
          </p:nvSpPr>
          <p:spPr bwMode="auto">
            <a:xfrm>
              <a:off x="7993126" y="5688012"/>
              <a:ext cx="1152525" cy="739775"/>
            </a:xfrm>
            <a:custGeom>
              <a:avLst/>
              <a:gdLst/>
              <a:ahLst/>
              <a:cxnLst>
                <a:cxn ang="0">
                  <a:pos x="1152525" y="0"/>
                </a:cxn>
                <a:cxn ang="0">
                  <a:pos x="0" y="0"/>
                </a:cxn>
                <a:cxn ang="0">
                  <a:pos x="0" y="739775"/>
                </a:cxn>
                <a:cxn ang="0">
                  <a:pos x="1152525" y="739775"/>
                </a:cxn>
                <a:cxn ang="0">
                  <a:pos x="1152525" y="0"/>
                </a:cxn>
              </a:cxnLst>
              <a:rect l="0" t="0" r="r" b="b"/>
              <a:pathLst>
                <a:path w="1152525" h="739775">
                  <a:moveTo>
                    <a:pt x="1152525" y="0"/>
                  </a:moveTo>
                  <a:lnTo>
                    <a:pt x="0" y="0"/>
                  </a:lnTo>
                  <a:lnTo>
                    <a:pt x="0" y="739775"/>
                  </a:lnTo>
                  <a:lnTo>
                    <a:pt x="1152525" y="739775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15300" y="5715000"/>
            <a:ext cx="909638" cy="650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4139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34</a:t>
            </a:r>
            <a:r>
              <a:rPr sz="2100" b="1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Тб</a:t>
            </a:r>
            <a:endParaRPr sz="2100">
              <a:latin typeface="Arial"/>
              <a:cs typeface="Arial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+3.5</a:t>
            </a:r>
            <a:r>
              <a:rPr sz="2000" b="1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Тб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557" name="object 8"/>
          <p:cNvSpPr>
            <a:spLocks/>
          </p:cNvSpPr>
          <p:nvPr/>
        </p:nvSpPr>
        <p:spPr bwMode="auto">
          <a:xfrm>
            <a:off x="0" y="3887788"/>
            <a:ext cx="1595438" cy="739775"/>
          </a:xfrm>
          <a:custGeom>
            <a:avLst/>
            <a:gdLst/>
            <a:ahLst/>
            <a:cxnLst>
              <a:cxn ang="0">
                <a:pos x="1595501" y="0"/>
              </a:cxn>
              <a:cxn ang="0">
                <a:pos x="0" y="0"/>
              </a:cxn>
              <a:cxn ang="0">
                <a:pos x="0" y="739775"/>
              </a:cxn>
              <a:cxn ang="0">
                <a:pos x="1595501" y="739775"/>
              </a:cxn>
              <a:cxn ang="0">
                <a:pos x="1595501" y="0"/>
              </a:cxn>
            </a:cxnLst>
            <a:rect l="0" t="0" r="r" b="b"/>
            <a:pathLst>
              <a:path w="1595755" h="739775">
                <a:moveTo>
                  <a:pt x="1595501" y="0"/>
                </a:moveTo>
                <a:lnTo>
                  <a:pt x="0" y="0"/>
                </a:lnTo>
                <a:lnTo>
                  <a:pt x="0" y="739775"/>
                </a:lnTo>
                <a:lnTo>
                  <a:pt x="1595501" y="739775"/>
                </a:lnTo>
                <a:lnTo>
                  <a:pt x="159550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279400" y="3914775"/>
            <a:ext cx="1035050" cy="650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2384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7.7</a:t>
            </a:r>
            <a:r>
              <a:rPr sz="2100" b="1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-3.5</a:t>
            </a:r>
            <a:r>
              <a:rPr sz="2000" b="1" spc="-1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9375" y="3887788"/>
            <a:ext cx="1223963" cy="739775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151765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32.5</a:t>
            </a:r>
            <a:r>
              <a:rPr sz="2100" b="1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Тб</a:t>
            </a:r>
            <a:endParaRPr sz="2100">
              <a:latin typeface="Arial"/>
              <a:cs typeface="Arial"/>
            </a:endParaRPr>
          </a:p>
          <a:p>
            <a:pPr marL="241935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0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6</a:t>
            </a:r>
            <a:r>
              <a:rPr sz="20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Тб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3250" y="3887788"/>
            <a:ext cx="1595438" cy="739775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236854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21.5</a:t>
            </a:r>
            <a:r>
              <a:rPr sz="2100" b="1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marL="224154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3.5</a:t>
            </a:r>
            <a:r>
              <a:rPr sz="20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1038" y="3887788"/>
            <a:ext cx="1595437" cy="739775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236854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18.9</a:t>
            </a:r>
            <a:r>
              <a:rPr sz="2100" b="1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marL="22479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2.6</a:t>
            </a:r>
            <a:r>
              <a:rPr sz="20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70813" y="3887788"/>
            <a:ext cx="1597025" cy="739775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312420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3.1</a:t>
            </a:r>
            <a:r>
              <a:rPr sz="2100" b="1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marL="226695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0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0.5</a:t>
            </a:r>
            <a:r>
              <a:rPr sz="20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48825" y="3887788"/>
            <a:ext cx="1597025" cy="739775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239395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15.2</a:t>
            </a:r>
            <a:r>
              <a:rPr sz="2100" b="1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marL="226695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2.5</a:t>
            </a:r>
            <a:r>
              <a:rPr sz="20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564" name="object 15"/>
          <p:cNvSpPr>
            <a:spLocks/>
          </p:cNvSpPr>
          <p:nvPr/>
        </p:nvSpPr>
        <p:spPr bwMode="auto">
          <a:xfrm>
            <a:off x="0" y="5688013"/>
            <a:ext cx="1595438" cy="739775"/>
          </a:xfrm>
          <a:custGeom>
            <a:avLst/>
            <a:gdLst/>
            <a:ahLst/>
            <a:cxnLst>
              <a:cxn ang="0">
                <a:pos x="1595501" y="0"/>
              </a:cxn>
              <a:cxn ang="0">
                <a:pos x="0" y="0"/>
              </a:cxn>
              <a:cxn ang="0">
                <a:pos x="0" y="739775"/>
              </a:cxn>
              <a:cxn ang="0">
                <a:pos x="1595501" y="739775"/>
              </a:cxn>
              <a:cxn ang="0">
                <a:pos x="1595501" y="0"/>
              </a:cxn>
            </a:cxnLst>
            <a:rect l="0" t="0" r="r" b="b"/>
            <a:pathLst>
              <a:path w="1595755" h="739775">
                <a:moveTo>
                  <a:pt x="1595501" y="0"/>
                </a:moveTo>
                <a:lnTo>
                  <a:pt x="0" y="0"/>
                </a:lnTo>
                <a:lnTo>
                  <a:pt x="0" y="739775"/>
                </a:lnTo>
                <a:lnTo>
                  <a:pt x="1595501" y="739775"/>
                </a:lnTo>
                <a:lnTo>
                  <a:pt x="159550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212725" y="5715000"/>
            <a:ext cx="1169988" cy="650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476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48.3</a:t>
            </a:r>
            <a:r>
              <a:rPr sz="2100" b="1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8.1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566" name="object 17"/>
          <p:cNvSpPr>
            <a:spLocks/>
          </p:cNvSpPr>
          <p:nvPr/>
        </p:nvSpPr>
        <p:spPr bwMode="auto">
          <a:xfrm>
            <a:off x="1820863" y="5688013"/>
            <a:ext cx="1582737" cy="415925"/>
          </a:xfrm>
          <a:custGeom>
            <a:avLst/>
            <a:gdLst/>
            <a:ahLst/>
            <a:cxnLst>
              <a:cxn ang="0">
                <a:pos x="1582674" y="0"/>
              </a:cxn>
              <a:cxn ang="0">
                <a:pos x="0" y="0"/>
              </a:cxn>
              <a:cxn ang="0">
                <a:pos x="0" y="415925"/>
              </a:cxn>
              <a:cxn ang="0">
                <a:pos x="1582674" y="415925"/>
              </a:cxn>
              <a:cxn ang="0">
                <a:pos x="1582674" y="0"/>
              </a:cxn>
            </a:cxnLst>
            <a:rect l="0" t="0" r="r" b="b"/>
            <a:pathLst>
              <a:path w="1583054" h="415925">
                <a:moveTo>
                  <a:pt x="1582674" y="0"/>
                </a:moveTo>
                <a:lnTo>
                  <a:pt x="0" y="0"/>
                </a:lnTo>
                <a:lnTo>
                  <a:pt x="0" y="415925"/>
                </a:lnTo>
                <a:lnTo>
                  <a:pt x="1582674" y="415925"/>
                </a:lnTo>
                <a:lnTo>
                  <a:pt x="158267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2057400" y="5715000"/>
            <a:ext cx="1111250" cy="3444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~</a:t>
            </a:r>
            <a:r>
              <a:rPr sz="2100" b="1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006600"/>
                </a:solidFill>
                <a:latin typeface="Arial"/>
                <a:cs typeface="Arial"/>
              </a:rPr>
              <a:t>11</a:t>
            </a:r>
            <a:r>
              <a:rPr sz="2100" b="1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006600"/>
                </a:solidFill>
                <a:latin typeface="Arial"/>
                <a:cs typeface="Arial"/>
              </a:rPr>
              <a:t>тыс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568" name="object 19"/>
          <p:cNvSpPr>
            <a:spLocks/>
          </p:cNvSpPr>
          <p:nvPr/>
        </p:nvSpPr>
        <p:spPr bwMode="auto">
          <a:xfrm>
            <a:off x="3784600" y="5688013"/>
            <a:ext cx="1595438" cy="739775"/>
          </a:xfrm>
          <a:custGeom>
            <a:avLst/>
            <a:gdLst/>
            <a:ahLst/>
            <a:cxnLst>
              <a:cxn ang="0">
                <a:pos x="1595501" y="0"/>
              </a:cxn>
              <a:cxn ang="0">
                <a:pos x="0" y="0"/>
              </a:cxn>
              <a:cxn ang="0">
                <a:pos x="0" y="739775"/>
              </a:cxn>
              <a:cxn ang="0">
                <a:pos x="1595501" y="739775"/>
              </a:cxn>
              <a:cxn ang="0">
                <a:pos x="1595501" y="0"/>
              </a:cxn>
            </a:cxnLst>
            <a:rect l="0" t="0" r="r" b="b"/>
            <a:pathLst>
              <a:path w="1595754" h="739775">
                <a:moveTo>
                  <a:pt x="1595501" y="0"/>
                </a:moveTo>
                <a:lnTo>
                  <a:pt x="0" y="0"/>
                </a:lnTo>
                <a:lnTo>
                  <a:pt x="0" y="739775"/>
                </a:lnTo>
                <a:lnTo>
                  <a:pt x="1595501" y="739775"/>
                </a:lnTo>
                <a:lnTo>
                  <a:pt x="159550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20"/>
          <p:cNvSpPr txBox="1"/>
          <p:nvPr/>
        </p:nvSpPr>
        <p:spPr>
          <a:xfrm>
            <a:off x="3962400" y="5715000"/>
            <a:ext cx="1241425" cy="650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5969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91.3</a:t>
            </a:r>
            <a:r>
              <a:rPr sz="2100" b="1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+13.6</a:t>
            </a:r>
            <a:r>
              <a:rPr sz="2000" b="1" spc="-9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570" name="object 21"/>
          <p:cNvSpPr>
            <a:spLocks/>
          </p:cNvSpPr>
          <p:nvPr/>
        </p:nvSpPr>
        <p:spPr bwMode="auto">
          <a:xfrm>
            <a:off x="5761038" y="5688013"/>
            <a:ext cx="1595437" cy="738187"/>
          </a:xfrm>
          <a:custGeom>
            <a:avLst/>
            <a:gdLst/>
            <a:ahLst/>
            <a:cxnLst>
              <a:cxn ang="0">
                <a:pos x="1595374" y="0"/>
              </a:cxn>
              <a:cxn ang="0">
                <a:pos x="0" y="0"/>
              </a:cxn>
              <a:cxn ang="0">
                <a:pos x="0" y="738187"/>
              </a:cxn>
              <a:cxn ang="0">
                <a:pos x="1595374" y="738187"/>
              </a:cxn>
              <a:cxn ang="0">
                <a:pos x="1595374" y="0"/>
              </a:cxn>
            </a:cxnLst>
            <a:rect l="0" t="0" r="r" b="b"/>
            <a:pathLst>
              <a:path w="1595754" h="738504">
                <a:moveTo>
                  <a:pt x="1595374" y="0"/>
                </a:moveTo>
                <a:lnTo>
                  <a:pt x="0" y="0"/>
                </a:lnTo>
                <a:lnTo>
                  <a:pt x="0" y="738187"/>
                </a:lnTo>
                <a:lnTo>
                  <a:pt x="1595374" y="738187"/>
                </a:lnTo>
                <a:lnTo>
                  <a:pt x="159537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5921375" y="5715000"/>
            <a:ext cx="1274763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827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361</a:t>
            </a:r>
            <a:r>
              <a:rPr sz="2100" b="1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006600"/>
                </a:solidFill>
                <a:latin typeface="Arial"/>
                <a:cs typeface="Arial"/>
              </a:rPr>
              <a:t>тыс</a:t>
            </a:r>
            <a:endParaRPr sz="21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1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CC0000"/>
                </a:solidFill>
                <a:latin typeface="Arial"/>
                <a:cs typeface="Arial"/>
              </a:rPr>
              <a:t>130</a:t>
            </a:r>
            <a:r>
              <a:rPr sz="2100" b="1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CC0000"/>
                </a:solidFill>
                <a:latin typeface="Arial"/>
                <a:cs typeface="Arial"/>
              </a:rPr>
              <a:t>тыс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572" name="object 23"/>
          <p:cNvSpPr>
            <a:spLocks/>
          </p:cNvSpPr>
          <p:nvPr/>
        </p:nvSpPr>
        <p:spPr bwMode="auto">
          <a:xfrm>
            <a:off x="9556750" y="5688013"/>
            <a:ext cx="1595438" cy="739775"/>
          </a:xfrm>
          <a:custGeom>
            <a:avLst/>
            <a:gdLst/>
            <a:ahLst/>
            <a:cxnLst>
              <a:cxn ang="0">
                <a:pos x="1595374" y="0"/>
              </a:cxn>
              <a:cxn ang="0">
                <a:pos x="0" y="0"/>
              </a:cxn>
              <a:cxn ang="0">
                <a:pos x="0" y="739775"/>
              </a:cxn>
              <a:cxn ang="0">
                <a:pos x="1595374" y="739775"/>
              </a:cxn>
              <a:cxn ang="0">
                <a:pos x="1595374" y="0"/>
              </a:cxn>
            </a:cxnLst>
            <a:rect l="0" t="0" r="r" b="b"/>
            <a:pathLst>
              <a:path w="1595754" h="739775">
                <a:moveTo>
                  <a:pt x="1595374" y="0"/>
                </a:moveTo>
                <a:lnTo>
                  <a:pt x="0" y="0"/>
                </a:lnTo>
                <a:lnTo>
                  <a:pt x="0" y="739775"/>
                </a:lnTo>
                <a:lnTo>
                  <a:pt x="1595374" y="739775"/>
                </a:lnTo>
                <a:lnTo>
                  <a:pt x="159537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4"/>
          <p:cNvSpPr txBox="1"/>
          <p:nvPr/>
        </p:nvSpPr>
        <p:spPr>
          <a:xfrm>
            <a:off x="9769475" y="5715000"/>
            <a:ext cx="1169988" cy="650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r>
              <a:rPr sz="2100" b="1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млн</a:t>
            </a:r>
            <a:endParaRPr sz="2100">
              <a:latin typeface="Arial"/>
              <a:cs typeface="Arial"/>
            </a:endParaRPr>
          </a:p>
          <a:p>
            <a:pPr algn="ctr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0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0.3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object 2"/>
          <p:cNvGrpSpPr>
            <a:grpSpLocks/>
          </p:cNvGrpSpPr>
          <p:nvPr/>
        </p:nvGrpSpPr>
        <p:grpSpPr bwMode="auto">
          <a:xfrm>
            <a:off x="2684463" y="2681288"/>
            <a:ext cx="3581400" cy="2673350"/>
            <a:chOff x="2683790" y="2680715"/>
            <a:chExt cx="3581400" cy="2674620"/>
          </a:xfrm>
        </p:grpSpPr>
        <p:pic>
          <p:nvPicPr>
            <p:cNvPr id="8220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3790" y="2680715"/>
              <a:ext cx="3581347" cy="267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1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4700" y="2812033"/>
              <a:ext cx="3120821" cy="2214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4" name="object 5"/>
          <p:cNvGrpSpPr>
            <a:grpSpLocks/>
          </p:cNvGrpSpPr>
          <p:nvPr/>
        </p:nvGrpSpPr>
        <p:grpSpPr bwMode="auto">
          <a:xfrm>
            <a:off x="6605588" y="950913"/>
            <a:ext cx="2984500" cy="4703762"/>
            <a:chOff x="6604987" y="950944"/>
            <a:chExt cx="2984500" cy="4703445"/>
          </a:xfrm>
        </p:grpSpPr>
        <p:pic>
          <p:nvPicPr>
            <p:cNvPr id="8216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4987" y="950944"/>
              <a:ext cx="2828598" cy="231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object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46101" y="1095997"/>
              <a:ext cx="2344558" cy="182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object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00" y="2478023"/>
              <a:ext cx="2731007" cy="317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53961" y="2673349"/>
              <a:ext cx="2141588" cy="258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49450" y="269875"/>
            <a:ext cx="8396288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-70" dirty="0">
                <a:latin typeface="Tahoma"/>
                <a:cs typeface="Tahoma"/>
              </a:rPr>
              <a:t>Предметы</a:t>
            </a:r>
            <a:r>
              <a:rPr sz="2900" spc="-250" dirty="0">
                <a:latin typeface="Tahoma"/>
                <a:cs typeface="Tahoma"/>
              </a:rPr>
              <a:t> </a:t>
            </a:r>
            <a:r>
              <a:rPr sz="2900" spc="-40" dirty="0">
                <a:latin typeface="Tahoma"/>
                <a:cs typeface="Tahoma"/>
              </a:rPr>
              <a:t>учета</a:t>
            </a:r>
            <a:r>
              <a:rPr sz="2900" spc="-229" dirty="0">
                <a:latin typeface="Tahoma"/>
                <a:cs typeface="Tahoma"/>
              </a:rPr>
              <a:t> </a:t>
            </a:r>
            <a:r>
              <a:rPr sz="2900" spc="-200" dirty="0">
                <a:latin typeface="Tahoma"/>
                <a:cs typeface="Tahoma"/>
              </a:rPr>
              <a:t>в</a:t>
            </a:r>
            <a:r>
              <a:rPr sz="2900" spc="-240" dirty="0">
                <a:latin typeface="Tahoma"/>
                <a:cs typeface="Tahoma"/>
              </a:rPr>
              <a:t> </a:t>
            </a:r>
            <a:r>
              <a:rPr sz="2900" spc="55" dirty="0">
                <a:latin typeface="Tahoma"/>
                <a:cs typeface="Tahoma"/>
              </a:rPr>
              <a:t>1</a:t>
            </a:r>
            <a:r>
              <a:rPr sz="2900" spc="-65" dirty="0">
                <a:latin typeface="Tahoma"/>
                <a:cs typeface="Tahoma"/>
              </a:rPr>
              <a:t>С:Д</a:t>
            </a:r>
            <a:r>
              <a:rPr sz="2900" spc="-75" dirty="0">
                <a:latin typeface="Tahoma"/>
                <a:cs typeface="Tahoma"/>
              </a:rPr>
              <a:t>о</a:t>
            </a:r>
            <a:r>
              <a:rPr sz="2900" spc="-20" dirty="0">
                <a:latin typeface="Tahoma"/>
                <a:cs typeface="Tahoma"/>
              </a:rPr>
              <a:t>куме</a:t>
            </a:r>
            <a:r>
              <a:rPr sz="2900" spc="-35" dirty="0">
                <a:latin typeface="Tahoma"/>
                <a:cs typeface="Tahoma"/>
              </a:rPr>
              <a:t>н</a:t>
            </a:r>
            <a:r>
              <a:rPr sz="2900" spc="-10" dirty="0">
                <a:latin typeface="Tahoma"/>
                <a:cs typeface="Tahoma"/>
              </a:rPr>
              <a:t>тоо</a:t>
            </a:r>
            <a:r>
              <a:rPr sz="2900" spc="-25" dirty="0">
                <a:latin typeface="Tahoma"/>
                <a:cs typeface="Tahoma"/>
              </a:rPr>
              <a:t>б</a:t>
            </a:r>
            <a:r>
              <a:rPr sz="2900" spc="65" dirty="0">
                <a:latin typeface="Tahoma"/>
                <a:cs typeface="Tahoma"/>
              </a:rPr>
              <a:t>ор</a:t>
            </a:r>
            <a:r>
              <a:rPr sz="2900" spc="50" dirty="0">
                <a:latin typeface="Tahoma"/>
                <a:cs typeface="Tahoma"/>
              </a:rPr>
              <a:t>о</a:t>
            </a:r>
            <a:r>
              <a:rPr sz="2900" spc="-140" dirty="0">
                <a:latin typeface="Tahoma"/>
                <a:cs typeface="Tahoma"/>
              </a:rPr>
              <a:t>те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838" y="1128713"/>
            <a:ext cx="2241550" cy="4633912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355600" indent="-342900" fontAlgn="auto"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25" dirty="0">
                <a:latin typeface="Tahoma"/>
                <a:cs typeface="Tahoma"/>
              </a:rPr>
              <a:t>Мероприятия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30" dirty="0">
                <a:latin typeface="Tahoma"/>
                <a:cs typeface="Tahoma"/>
              </a:rPr>
              <a:t>Проекты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15" dirty="0">
                <a:latin typeface="Tahoma"/>
                <a:cs typeface="Tahoma"/>
              </a:rPr>
              <a:t>Задачи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40" dirty="0">
                <a:latin typeface="Tahoma"/>
                <a:cs typeface="Tahoma"/>
              </a:rPr>
              <a:t>Форум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30" dirty="0">
                <a:latin typeface="Tahoma"/>
                <a:cs typeface="Tahoma"/>
              </a:rPr>
              <a:t>Почта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15" dirty="0">
                <a:latin typeface="Tahoma"/>
                <a:cs typeface="Tahoma"/>
              </a:rPr>
              <a:t>Календарь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5" dirty="0">
                <a:latin typeface="Tahoma"/>
                <a:cs typeface="Tahoma"/>
              </a:rPr>
              <a:t>Файлы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35" dirty="0">
                <a:latin typeface="Tahoma"/>
                <a:cs typeface="Tahoma"/>
              </a:rPr>
              <a:t>Документы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20" dirty="0">
                <a:latin typeface="Tahoma"/>
                <a:cs typeface="Tahoma"/>
              </a:rPr>
              <a:t>Дела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30" dirty="0">
                <a:latin typeface="Tahoma"/>
                <a:cs typeface="Tahoma"/>
              </a:rPr>
              <a:t>Процессы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10" dirty="0">
                <a:latin typeface="Tahoma"/>
                <a:cs typeface="Tahoma"/>
              </a:rPr>
              <a:t>Заметки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40" dirty="0">
                <a:latin typeface="Tahoma"/>
                <a:cs typeface="Tahoma"/>
              </a:rPr>
              <a:t>Трудозатраты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70" dirty="0">
                <a:latin typeface="Tahoma"/>
                <a:cs typeface="Tahoma"/>
              </a:rPr>
              <a:t>Отсутствия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pc="-45" dirty="0">
                <a:latin typeface="Tahoma"/>
                <a:cs typeface="Tahoma"/>
              </a:rPr>
              <a:t>Б</a:t>
            </a:r>
            <a:r>
              <a:rPr spc="20" dirty="0">
                <a:latin typeface="Tahoma"/>
                <a:cs typeface="Tahoma"/>
              </a:rPr>
              <a:t>р</a:t>
            </a:r>
            <a:r>
              <a:rPr spc="-10" dirty="0">
                <a:latin typeface="Tahoma"/>
                <a:cs typeface="Tahoma"/>
              </a:rPr>
              <a:t>о</a:t>
            </a:r>
            <a:r>
              <a:rPr spc="-20" dirty="0">
                <a:latin typeface="Tahoma"/>
                <a:cs typeface="Tahoma"/>
              </a:rPr>
              <a:t>н</a:t>
            </a:r>
            <a:r>
              <a:rPr spc="-10" dirty="0">
                <a:latin typeface="Tahoma"/>
                <a:cs typeface="Tahoma"/>
              </a:rPr>
              <a:t>и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поме</a:t>
            </a:r>
            <a:r>
              <a:rPr spc="-40" dirty="0">
                <a:latin typeface="Tahoma"/>
                <a:cs typeface="Tahoma"/>
              </a:rPr>
              <a:t>щ</a:t>
            </a:r>
            <a:r>
              <a:rPr spc="-35" dirty="0">
                <a:latin typeface="Tahoma"/>
                <a:cs typeface="Tahoma"/>
              </a:rPr>
              <a:t>е</a:t>
            </a:r>
            <a:r>
              <a:rPr spc="-45" dirty="0">
                <a:latin typeface="Tahoma"/>
                <a:cs typeface="Tahoma"/>
              </a:rPr>
              <a:t>н</a:t>
            </a:r>
            <a:r>
              <a:rPr spc="-10" dirty="0">
                <a:latin typeface="Tahoma"/>
                <a:cs typeface="Tahoma"/>
              </a:rPr>
              <a:t>ий</a:t>
            </a:r>
            <a:endParaRPr>
              <a:latin typeface="Tahoma"/>
              <a:cs typeface="Tahoma"/>
            </a:endParaRPr>
          </a:p>
        </p:txBody>
      </p:sp>
      <p:grpSp>
        <p:nvGrpSpPr>
          <p:cNvPr id="8197" name="object 12"/>
          <p:cNvGrpSpPr>
            <a:grpSpLocks/>
          </p:cNvGrpSpPr>
          <p:nvPr/>
        </p:nvGrpSpPr>
        <p:grpSpPr bwMode="auto">
          <a:xfrm>
            <a:off x="2032000" y="1100138"/>
            <a:ext cx="9490075" cy="5380037"/>
            <a:chOff x="2031492" y="1100327"/>
            <a:chExt cx="9490075" cy="5379720"/>
          </a:xfrm>
        </p:grpSpPr>
        <p:pic>
          <p:nvPicPr>
            <p:cNvPr id="8198" name="object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50536" y="2476499"/>
              <a:ext cx="2702052" cy="235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object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46255" y="2672372"/>
              <a:ext cx="2113902" cy="176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object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20412" y="3965446"/>
              <a:ext cx="2983991" cy="2403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object 1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16119" y="4161383"/>
              <a:ext cx="2394661" cy="181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object 1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461004" y="4355591"/>
              <a:ext cx="2712720" cy="212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object 1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55936" y="4551599"/>
              <a:ext cx="2124214" cy="190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object 1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005827" y="4895087"/>
              <a:ext cx="3221735" cy="158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object 2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200900" y="5091112"/>
              <a:ext cx="2633726" cy="123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object 2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253983" y="1763267"/>
              <a:ext cx="3267455" cy="256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object 2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448675" y="1958339"/>
              <a:ext cx="2987673" cy="1974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object 2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609075" y="3997450"/>
              <a:ext cx="2912364" cy="241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object 2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8803915" y="4193197"/>
              <a:ext cx="2516864" cy="182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object 2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447032" y="1435607"/>
              <a:ext cx="2644140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object 2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42612" y="1631060"/>
              <a:ext cx="2055737" cy="1606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object 2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031492" y="3444239"/>
              <a:ext cx="2901696" cy="208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object 28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226203" y="3639516"/>
              <a:ext cx="2313411" cy="1493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object 29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063496" y="1100327"/>
              <a:ext cx="3430524" cy="237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object 30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258847" y="1295425"/>
              <a:ext cx="2841853" cy="178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71008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40" dirty="0">
                <a:latin typeface="Tahoma"/>
                <a:cs typeface="Tahoma"/>
              </a:rPr>
              <a:t>Док</a:t>
            </a:r>
            <a:r>
              <a:rPr sz="2900" spc="25" dirty="0">
                <a:latin typeface="Tahoma"/>
                <a:cs typeface="Tahoma"/>
              </a:rPr>
              <a:t>у</a:t>
            </a:r>
            <a:r>
              <a:rPr sz="2900" spc="-75" dirty="0">
                <a:latin typeface="Tahoma"/>
                <a:cs typeface="Tahoma"/>
              </a:rPr>
              <a:t>ме</a:t>
            </a:r>
            <a:r>
              <a:rPr sz="2900" spc="-80" dirty="0">
                <a:latin typeface="Tahoma"/>
                <a:cs typeface="Tahoma"/>
              </a:rPr>
              <a:t>н</a:t>
            </a:r>
            <a:r>
              <a:rPr sz="2900" spc="-195" dirty="0">
                <a:latin typeface="Tahoma"/>
                <a:cs typeface="Tahoma"/>
              </a:rPr>
              <a:t>ты</a:t>
            </a:r>
            <a:r>
              <a:rPr sz="2900" spc="-235" dirty="0">
                <a:latin typeface="Tahoma"/>
                <a:cs typeface="Tahoma"/>
              </a:rPr>
              <a:t> </a:t>
            </a:r>
            <a:r>
              <a:rPr sz="2900" spc="-10" dirty="0">
                <a:latin typeface="Tahoma"/>
                <a:cs typeface="Tahoma"/>
              </a:rPr>
              <a:t>-</a:t>
            </a:r>
            <a:r>
              <a:rPr sz="2900" spc="-225" dirty="0">
                <a:latin typeface="Tahoma"/>
                <a:cs typeface="Tahoma"/>
              </a:rPr>
              <a:t> </a:t>
            </a:r>
            <a:r>
              <a:rPr sz="2900" spc="-40" dirty="0">
                <a:latin typeface="Tahoma"/>
                <a:cs typeface="Tahoma"/>
              </a:rPr>
              <a:t>пре</a:t>
            </a:r>
            <a:r>
              <a:rPr sz="2900" spc="-50" dirty="0">
                <a:latin typeface="Tahoma"/>
                <a:cs typeface="Tahoma"/>
              </a:rPr>
              <a:t>д</a:t>
            </a:r>
            <a:r>
              <a:rPr sz="2900" spc="-130" dirty="0">
                <a:latin typeface="Tahoma"/>
                <a:cs typeface="Tahoma"/>
              </a:rPr>
              <a:t>меты</a:t>
            </a:r>
            <a:r>
              <a:rPr sz="2900" spc="-229" dirty="0">
                <a:latin typeface="Tahoma"/>
                <a:cs typeface="Tahoma"/>
              </a:rPr>
              <a:t> </a:t>
            </a:r>
            <a:r>
              <a:rPr sz="2900" spc="-100" dirty="0">
                <a:latin typeface="Tahoma"/>
                <a:cs typeface="Tahoma"/>
              </a:rPr>
              <a:t>ц</a:t>
            </a:r>
            <a:r>
              <a:rPr sz="2900" spc="-30" dirty="0">
                <a:latin typeface="Tahoma"/>
                <a:cs typeface="Tahoma"/>
              </a:rPr>
              <a:t>ифровизации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9218" name="object 3"/>
          <p:cNvGrpSpPr>
            <a:grpSpLocks/>
          </p:cNvGrpSpPr>
          <p:nvPr/>
        </p:nvGrpSpPr>
        <p:grpSpPr bwMode="auto">
          <a:xfrm>
            <a:off x="862013" y="1077913"/>
            <a:ext cx="9590087" cy="5402262"/>
            <a:chOff x="862591" y="1077457"/>
            <a:chExt cx="9589135" cy="5403215"/>
          </a:xfrm>
        </p:grpSpPr>
        <p:pic>
          <p:nvPicPr>
            <p:cNvPr id="9219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591" y="1077457"/>
              <a:ext cx="9588996" cy="540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062" y="1236662"/>
              <a:ext cx="9074150" cy="509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53482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60" dirty="0">
                <a:latin typeface="Tahoma"/>
                <a:cs typeface="Tahoma"/>
              </a:rPr>
              <a:t>Обработка</a:t>
            </a:r>
            <a:r>
              <a:rPr sz="2900" spc="-229" dirty="0">
                <a:latin typeface="Tahoma"/>
                <a:cs typeface="Tahoma"/>
              </a:rPr>
              <a:t> </a:t>
            </a:r>
            <a:r>
              <a:rPr sz="2900" spc="-90" dirty="0">
                <a:latin typeface="Tahoma"/>
                <a:cs typeface="Tahoma"/>
              </a:rPr>
              <a:t>д</a:t>
            </a:r>
            <a:r>
              <a:rPr sz="2900" spc="20" dirty="0">
                <a:latin typeface="Tahoma"/>
                <a:cs typeface="Tahoma"/>
              </a:rPr>
              <a:t>оку</a:t>
            </a:r>
            <a:r>
              <a:rPr sz="2900" spc="10" dirty="0">
                <a:latin typeface="Tahoma"/>
                <a:cs typeface="Tahoma"/>
              </a:rPr>
              <a:t>м</a:t>
            </a:r>
            <a:r>
              <a:rPr sz="2900" spc="-100" dirty="0">
                <a:latin typeface="Tahoma"/>
                <a:cs typeface="Tahoma"/>
              </a:rPr>
              <a:t>ентов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10242" name="object 3"/>
          <p:cNvGrpSpPr>
            <a:grpSpLocks/>
          </p:cNvGrpSpPr>
          <p:nvPr/>
        </p:nvGrpSpPr>
        <p:grpSpPr bwMode="auto">
          <a:xfrm>
            <a:off x="812800" y="739775"/>
            <a:ext cx="10233025" cy="5740400"/>
            <a:chOff x="812291" y="739139"/>
            <a:chExt cx="10233660" cy="5741035"/>
          </a:xfrm>
        </p:grpSpPr>
        <p:pic>
          <p:nvPicPr>
            <p:cNvPr id="10243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2291" y="739139"/>
              <a:ext cx="10233660" cy="5740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062" y="935100"/>
              <a:ext cx="9645650" cy="536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61864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-20" dirty="0">
                <a:latin typeface="Tahoma"/>
                <a:cs typeface="Tahoma"/>
              </a:rPr>
              <a:t>Вариан</a:t>
            </a:r>
            <a:r>
              <a:rPr sz="2900" spc="-10" dirty="0">
                <a:latin typeface="Tahoma"/>
                <a:cs typeface="Tahoma"/>
              </a:rPr>
              <a:t>т</a:t>
            </a:r>
            <a:r>
              <a:rPr sz="2900" spc="-125" dirty="0">
                <a:latin typeface="Tahoma"/>
                <a:cs typeface="Tahoma"/>
              </a:rPr>
              <a:t>ы</a:t>
            </a:r>
            <a:r>
              <a:rPr sz="2900" spc="-265" dirty="0">
                <a:latin typeface="Tahoma"/>
                <a:cs typeface="Tahoma"/>
              </a:rPr>
              <a:t> </a:t>
            </a:r>
            <a:r>
              <a:rPr sz="2900" spc="-95" dirty="0">
                <a:latin typeface="Tahoma"/>
                <a:cs typeface="Tahoma"/>
              </a:rPr>
              <a:t>сог</a:t>
            </a:r>
            <a:r>
              <a:rPr sz="2900" spc="-55" dirty="0">
                <a:latin typeface="Tahoma"/>
                <a:cs typeface="Tahoma"/>
              </a:rPr>
              <a:t>ласо</a:t>
            </a:r>
            <a:r>
              <a:rPr sz="2900" spc="-70" dirty="0">
                <a:latin typeface="Tahoma"/>
                <a:cs typeface="Tahoma"/>
              </a:rPr>
              <a:t>в</a:t>
            </a:r>
            <a:r>
              <a:rPr sz="2900" spc="-45" dirty="0">
                <a:latin typeface="Tahoma"/>
                <a:cs typeface="Tahoma"/>
              </a:rPr>
              <a:t>ания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650" y="1412875"/>
            <a:ext cx="3667125" cy="2862263"/>
          </a:xfrm>
          <a:prstGeom prst="rect">
            <a:avLst/>
          </a:prstGeom>
        </p:spPr>
        <p:txBody>
          <a:bodyPr lIns="0" tIns="60960" rIns="0" bIns="0">
            <a:spAutoFit/>
          </a:bodyPr>
          <a:lstStyle/>
          <a:p>
            <a:pPr marL="12700" fontAlgn="auto">
              <a:spcBef>
                <a:spcPts val="480"/>
              </a:spcBef>
              <a:spcAft>
                <a:spcPts val="0"/>
              </a:spcAft>
              <a:defRPr/>
            </a:pPr>
            <a:r>
              <a:rPr sz="1600" spc="-70" dirty="0">
                <a:latin typeface="Tahoma"/>
                <a:cs typeface="Tahoma"/>
              </a:rPr>
              <a:t>Был</a:t>
            </a:r>
            <a:r>
              <a:rPr sz="1600" spc="35" dirty="0">
                <a:latin typeface="Tahoma"/>
                <a:cs typeface="Tahoma"/>
              </a:rPr>
              <a:t>о</a:t>
            </a:r>
            <a:r>
              <a:rPr sz="1600" spc="-114" dirty="0">
                <a:latin typeface="Tahoma"/>
                <a:cs typeface="Tahoma"/>
              </a:rPr>
              <a:t> в</a:t>
            </a:r>
            <a:r>
              <a:rPr sz="1600" spc="-13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р</a:t>
            </a:r>
            <a:r>
              <a:rPr sz="1600" spc="-15" dirty="0">
                <a:latin typeface="Tahoma"/>
                <a:cs typeface="Tahoma"/>
              </a:rPr>
              <a:t>е</a:t>
            </a:r>
            <a:r>
              <a:rPr sz="1600" spc="-60" dirty="0">
                <a:latin typeface="Tahoma"/>
                <a:cs typeface="Tahoma"/>
              </a:rPr>
              <a:t>д</a:t>
            </a:r>
            <a:r>
              <a:rPr sz="1600" dirty="0">
                <a:latin typeface="Tahoma"/>
                <a:cs typeface="Tahoma"/>
              </a:rPr>
              <a:t>акц</a:t>
            </a:r>
            <a:r>
              <a:rPr sz="1600" spc="-15" dirty="0">
                <a:latin typeface="Tahoma"/>
                <a:cs typeface="Tahoma"/>
              </a:rPr>
              <a:t>и</a:t>
            </a:r>
            <a:r>
              <a:rPr sz="1600" spc="-10" dirty="0">
                <a:latin typeface="Tahoma"/>
                <a:cs typeface="Tahoma"/>
              </a:rPr>
              <a:t>и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2</a:t>
            </a:r>
            <a:r>
              <a:rPr sz="1600" spc="-85" dirty="0">
                <a:latin typeface="Tahoma"/>
                <a:cs typeface="Tahoma"/>
              </a:rPr>
              <a:t>.</a:t>
            </a:r>
            <a:r>
              <a:rPr sz="1600" spc="30" dirty="0">
                <a:latin typeface="Tahoma"/>
                <a:cs typeface="Tahoma"/>
              </a:rPr>
              <a:t>1</a:t>
            </a:r>
            <a:r>
              <a:rPr sz="1600" spc="-165" dirty="0"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marL="527685" indent="-515620" fontAlgn="auto">
              <a:spcBef>
                <a:spcPts val="34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20" dirty="0">
                <a:latin typeface="Tahoma"/>
                <a:cs typeface="Tahoma"/>
              </a:rPr>
              <a:t>С</a:t>
            </a:r>
            <a:r>
              <a:rPr sz="1400" spc="15" dirty="0">
                <a:latin typeface="Tahoma"/>
                <a:cs typeface="Tahoma"/>
              </a:rPr>
              <a:t>о</a:t>
            </a:r>
            <a:r>
              <a:rPr sz="1400" spc="-80" dirty="0">
                <a:latin typeface="Tahoma"/>
                <a:cs typeface="Tahoma"/>
              </a:rPr>
              <a:t>г</a:t>
            </a:r>
            <a:r>
              <a:rPr sz="1400" spc="-100" dirty="0">
                <a:latin typeface="Tahoma"/>
                <a:cs typeface="Tahoma"/>
              </a:rPr>
              <a:t>л</a:t>
            </a:r>
            <a:r>
              <a:rPr sz="1400" spc="15" dirty="0">
                <a:latin typeface="Tahoma"/>
                <a:cs typeface="Tahoma"/>
              </a:rPr>
              <a:t>ас</a:t>
            </a:r>
            <a:r>
              <a:rPr sz="1400" spc="10" dirty="0">
                <a:latin typeface="Tahoma"/>
                <a:cs typeface="Tahoma"/>
              </a:rPr>
              <a:t>о</a:t>
            </a:r>
            <a:r>
              <a:rPr sz="1400" spc="-10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ани</a:t>
            </a:r>
            <a:r>
              <a:rPr sz="1400" spc="-5" dirty="0">
                <a:latin typeface="Tahoma"/>
                <a:cs typeface="Tahoma"/>
              </a:rPr>
              <a:t>е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95" dirty="0">
                <a:latin typeface="Tahoma"/>
                <a:cs typeface="Tahoma"/>
              </a:rPr>
              <a:t>в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ре</a:t>
            </a:r>
            <a:r>
              <a:rPr sz="1400" spc="-35" dirty="0">
                <a:latin typeface="Tahoma"/>
                <a:cs typeface="Tahoma"/>
              </a:rPr>
              <a:t>ж</a:t>
            </a:r>
            <a:r>
              <a:rPr sz="1400" spc="-5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ме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п</a:t>
            </a:r>
            <a:r>
              <a:rPr sz="1400" spc="45" dirty="0">
                <a:latin typeface="Tahoma"/>
                <a:cs typeface="Tahoma"/>
              </a:rPr>
              <a:t>ра</a:t>
            </a:r>
            <a:r>
              <a:rPr sz="1400" spc="-105" dirty="0">
                <a:latin typeface="Tahoma"/>
                <a:cs typeface="Tahoma"/>
              </a:rPr>
              <a:t>в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5" dirty="0">
                <a:latin typeface="Tahoma"/>
                <a:cs typeface="Tahoma"/>
              </a:rPr>
              <a:t>к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фа</a:t>
            </a:r>
            <a:r>
              <a:rPr sz="1400" spc="-5" dirty="0">
                <a:latin typeface="Tahoma"/>
                <a:cs typeface="Tahoma"/>
              </a:rPr>
              <a:t>й</a:t>
            </a:r>
            <a:r>
              <a:rPr sz="1400" spc="-75" dirty="0">
                <a:latin typeface="Tahoma"/>
                <a:cs typeface="Tahoma"/>
              </a:rPr>
              <a:t>л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95" dirty="0">
                <a:latin typeface="Tahoma"/>
                <a:cs typeface="Tahoma"/>
              </a:rPr>
              <a:t>в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4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-35" dirty="0">
                <a:latin typeface="Tahoma"/>
                <a:cs typeface="Tahoma"/>
              </a:rPr>
              <a:t>Согл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10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е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60" dirty="0">
                <a:latin typeface="Tahoma"/>
                <a:cs typeface="Tahoma"/>
              </a:rPr>
              <a:t>с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ролями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-35" dirty="0">
                <a:latin typeface="Tahoma"/>
                <a:cs typeface="Tahoma"/>
              </a:rPr>
              <a:t>Согл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10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е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55" dirty="0">
                <a:latin typeface="Tahoma"/>
                <a:cs typeface="Tahoma"/>
              </a:rPr>
              <a:t>п</a:t>
            </a:r>
            <a:r>
              <a:rPr sz="1400" spc="35" dirty="0">
                <a:latin typeface="Tahoma"/>
                <a:cs typeface="Tahoma"/>
              </a:rPr>
              <a:t>о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эта</a:t>
            </a:r>
            <a:r>
              <a:rPr sz="1400" spc="-55" dirty="0">
                <a:latin typeface="Tahoma"/>
                <a:cs typeface="Tahoma"/>
              </a:rPr>
              <a:t>п</a:t>
            </a:r>
            <a:r>
              <a:rPr sz="1400" spc="5" dirty="0">
                <a:latin typeface="Tahoma"/>
                <a:cs typeface="Tahoma"/>
              </a:rPr>
              <a:t>ам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130" dirty="0">
                <a:latin typeface="Tahoma"/>
                <a:cs typeface="Tahoma"/>
              </a:rPr>
              <a:t>О</a:t>
            </a:r>
            <a:r>
              <a:rPr sz="1400" spc="-35" dirty="0">
                <a:latin typeface="Tahoma"/>
                <a:cs typeface="Tahoma"/>
              </a:rPr>
              <a:t>г</a:t>
            </a:r>
            <a:r>
              <a:rPr sz="1400" spc="-40" dirty="0">
                <a:latin typeface="Tahoma"/>
                <a:cs typeface="Tahoma"/>
              </a:rPr>
              <a:t>р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ч</a:t>
            </a:r>
            <a:r>
              <a:rPr sz="1400" spc="-20" dirty="0">
                <a:latin typeface="Tahoma"/>
                <a:cs typeface="Tahoma"/>
              </a:rPr>
              <a:t>е</a:t>
            </a:r>
            <a:r>
              <a:rPr sz="1400" spc="-25" dirty="0">
                <a:latin typeface="Tahoma"/>
                <a:cs typeface="Tahoma"/>
              </a:rPr>
              <a:t>н</a:t>
            </a:r>
            <a:r>
              <a:rPr sz="1400" spc="-35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е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ср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к</a:t>
            </a:r>
            <a:r>
              <a:rPr sz="1400" spc="65" dirty="0">
                <a:latin typeface="Tahoma"/>
                <a:cs typeface="Tahoma"/>
              </a:rPr>
              <a:t>а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с</a:t>
            </a:r>
            <a:r>
              <a:rPr sz="1400" spc="-20" dirty="0">
                <a:latin typeface="Tahoma"/>
                <a:cs typeface="Tahoma"/>
              </a:rPr>
              <a:t>о</a:t>
            </a:r>
            <a:r>
              <a:rPr sz="1400" spc="-80" dirty="0">
                <a:latin typeface="Tahoma"/>
                <a:cs typeface="Tahoma"/>
              </a:rPr>
              <a:t>г</a:t>
            </a:r>
            <a:r>
              <a:rPr sz="1400" spc="-100" dirty="0">
                <a:latin typeface="Tahoma"/>
                <a:cs typeface="Tahoma"/>
              </a:rPr>
              <a:t>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10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85" dirty="0">
                <a:latin typeface="Tahoma"/>
                <a:cs typeface="Tahoma"/>
              </a:rPr>
              <a:t>Ф</a:t>
            </a:r>
            <a:r>
              <a:rPr sz="1400" spc="55" dirty="0">
                <a:latin typeface="Tahoma"/>
                <a:cs typeface="Tahoma"/>
              </a:rPr>
              <a:t>о</a:t>
            </a:r>
            <a:r>
              <a:rPr sz="1400" spc="-10" dirty="0">
                <a:latin typeface="Tahoma"/>
                <a:cs typeface="Tahoma"/>
              </a:rPr>
              <a:t>рм</a:t>
            </a:r>
            <a:r>
              <a:rPr sz="1400" spc="-5" dirty="0">
                <a:latin typeface="Tahoma"/>
                <a:cs typeface="Tahoma"/>
              </a:rPr>
              <a:t>и</a:t>
            </a:r>
            <a:r>
              <a:rPr sz="1400" spc="-15" dirty="0">
                <a:latin typeface="Tahoma"/>
                <a:cs typeface="Tahoma"/>
              </a:rPr>
              <a:t>ро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е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80" dirty="0">
                <a:latin typeface="Tahoma"/>
                <a:cs typeface="Tahoma"/>
              </a:rPr>
              <a:t>л</a:t>
            </a:r>
            <a:r>
              <a:rPr sz="1400" spc="-5" dirty="0">
                <a:latin typeface="Tahoma"/>
                <a:cs typeface="Tahoma"/>
              </a:rPr>
              <a:t>и</a:t>
            </a:r>
            <a:r>
              <a:rPr sz="1400" spc="-65" dirty="0">
                <a:latin typeface="Tahoma"/>
                <a:cs typeface="Tahoma"/>
              </a:rPr>
              <a:t>стов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с</a:t>
            </a:r>
            <a:r>
              <a:rPr sz="1400" spc="-25" dirty="0">
                <a:latin typeface="Tahoma"/>
                <a:cs typeface="Tahoma"/>
              </a:rPr>
              <a:t>о</a:t>
            </a:r>
            <a:r>
              <a:rPr sz="1400" spc="-80" dirty="0">
                <a:latin typeface="Tahoma"/>
                <a:cs typeface="Tahoma"/>
              </a:rPr>
              <a:t>г</a:t>
            </a:r>
            <a:r>
              <a:rPr sz="1400" spc="-100" dirty="0">
                <a:latin typeface="Tahoma"/>
                <a:cs typeface="Tahoma"/>
              </a:rPr>
              <a:t>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10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4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20" dirty="0">
                <a:latin typeface="Tahoma"/>
                <a:cs typeface="Tahoma"/>
              </a:rPr>
              <a:t>С</a:t>
            </a:r>
            <a:r>
              <a:rPr sz="1400" spc="15" dirty="0">
                <a:latin typeface="Tahoma"/>
                <a:cs typeface="Tahoma"/>
              </a:rPr>
              <a:t>о</a:t>
            </a:r>
            <a:r>
              <a:rPr sz="1400" spc="-80" dirty="0">
                <a:latin typeface="Tahoma"/>
                <a:cs typeface="Tahoma"/>
              </a:rPr>
              <a:t>г</a:t>
            </a:r>
            <a:r>
              <a:rPr sz="1400" spc="-100" dirty="0">
                <a:latin typeface="Tahoma"/>
                <a:cs typeface="Tahoma"/>
              </a:rPr>
              <a:t>л</a:t>
            </a:r>
            <a:r>
              <a:rPr sz="1400" spc="15" dirty="0">
                <a:latin typeface="Tahoma"/>
                <a:cs typeface="Tahoma"/>
              </a:rPr>
              <a:t>ас</a:t>
            </a:r>
            <a:r>
              <a:rPr sz="1400" spc="10" dirty="0">
                <a:latin typeface="Tahoma"/>
                <a:cs typeface="Tahoma"/>
              </a:rPr>
              <a:t>о</a:t>
            </a:r>
            <a:r>
              <a:rPr sz="1400" spc="-10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ани</a:t>
            </a:r>
            <a:r>
              <a:rPr sz="1400" spc="-5" dirty="0">
                <a:latin typeface="Tahoma"/>
                <a:cs typeface="Tahoma"/>
              </a:rPr>
              <a:t>е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п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40" dirty="0">
                <a:latin typeface="Tahoma"/>
                <a:cs typeface="Tahoma"/>
              </a:rPr>
              <a:t>д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п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30" dirty="0">
                <a:latin typeface="Tahoma"/>
                <a:cs typeface="Tahoma"/>
              </a:rPr>
              <a:t>дп</a:t>
            </a:r>
            <a:r>
              <a:rPr sz="1400" spc="-25" dirty="0">
                <a:latin typeface="Tahoma"/>
                <a:cs typeface="Tahoma"/>
              </a:rPr>
              <a:t>и</a:t>
            </a:r>
            <a:r>
              <a:rPr sz="1400" spc="-65" dirty="0">
                <a:latin typeface="Tahoma"/>
                <a:cs typeface="Tahoma"/>
              </a:rPr>
              <a:t>сь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-55" dirty="0">
                <a:latin typeface="Tahoma"/>
                <a:cs typeface="Tahoma"/>
              </a:rPr>
              <a:t>Б</a:t>
            </a:r>
            <a:r>
              <a:rPr sz="1400" spc="-45" dirty="0">
                <a:latin typeface="Tahoma"/>
                <a:cs typeface="Tahoma"/>
              </a:rPr>
              <a:t>л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к</a:t>
            </a:r>
            <a:r>
              <a:rPr sz="1400" spc="-5" dirty="0">
                <a:latin typeface="Tahoma"/>
                <a:cs typeface="Tahoma"/>
              </a:rPr>
              <a:t>и</a:t>
            </a:r>
            <a:r>
              <a:rPr sz="1400" spc="-15" dirty="0">
                <a:latin typeface="Tahoma"/>
                <a:cs typeface="Tahoma"/>
              </a:rPr>
              <a:t>ро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dirty="0">
                <a:latin typeface="Tahoma"/>
                <a:cs typeface="Tahoma"/>
              </a:rPr>
              <a:t>к</a:t>
            </a:r>
            <a:r>
              <a:rPr sz="1400" spc="65" dirty="0">
                <a:latin typeface="Tahoma"/>
                <a:cs typeface="Tahoma"/>
              </a:rPr>
              <a:t>а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с</a:t>
            </a:r>
            <a:r>
              <a:rPr sz="1400" spc="-20" dirty="0">
                <a:latin typeface="Tahoma"/>
                <a:cs typeface="Tahoma"/>
              </a:rPr>
              <a:t>о</a:t>
            </a:r>
            <a:r>
              <a:rPr sz="1400" spc="-80" dirty="0">
                <a:latin typeface="Tahoma"/>
                <a:cs typeface="Tahoma"/>
              </a:rPr>
              <a:t>г</a:t>
            </a:r>
            <a:r>
              <a:rPr sz="1400" spc="-100" dirty="0">
                <a:latin typeface="Tahoma"/>
                <a:cs typeface="Tahoma"/>
              </a:rPr>
              <a:t>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100" dirty="0">
                <a:latin typeface="Tahoma"/>
                <a:cs typeface="Tahoma"/>
              </a:rPr>
              <a:t>в</a:t>
            </a:r>
            <a:r>
              <a:rPr sz="1400" spc="-10" dirty="0">
                <a:latin typeface="Tahoma"/>
                <a:cs typeface="Tahoma"/>
              </a:rPr>
              <a:t>анного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к</a:t>
            </a:r>
            <a:r>
              <a:rPr sz="1400" spc="-20" dirty="0">
                <a:latin typeface="Tahoma"/>
                <a:cs typeface="Tahoma"/>
              </a:rPr>
              <a:t>умента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5" dirty="0">
                <a:latin typeface="Tahoma"/>
                <a:cs typeface="Tahoma"/>
              </a:rPr>
              <a:t>Э</a:t>
            </a:r>
            <a:r>
              <a:rPr sz="1400" spc="-30" dirty="0">
                <a:latin typeface="Tahoma"/>
                <a:cs typeface="Tahoma"/>
              </a:rPr>
              <a:t>с</a:t>
            </a:r>
            <a:r>
              <a:rPr sz="1400" spc="-25" dirty="0">
                <a:latin typeface="Tahoma"/>
                <a:cs typeface="Tahoma"/>
              </a:rPr>
              <a:t>к</a:t>
            </a:r>
            <a:r>
              <a:rPr sz="1400" spc="-5" dirty="0">
                <a:latin typeface="Tahoma"/>
                <a:cs typeface="Tahoma"/>
              </a:rPr>
              <a:t>ал</a:t>
            </a:r>
            <a:r>
              <a:rPr sz="1400" spc="5" dirty="0">
                <a:latin typeface="Tahoma"/>
                <a:cs typeface="Tahoma"/>
              </a:rPr>
              <a:t>аци</a:t>
            </a:r>
            <a:r>
              <a:rPr sz="1400" spc="-95" dirty="0">
                <a:latin typeface="Tahoma"/>
                <a:cs typeface="Tahoma"/>
              </a:rPr>
              <a:t>я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з</a:t>
            </a:r>
            <a:r>
              <a:rPr sz="1400" spc="30" dirty="0">
                <a:latin typeface="Tahoma"/>
                <a:cs typeface="Tahoma"/>
              </a:rPr>
              <a:t>ад</a:t>
            </a:r>
            <a:r>
              <a:rPr sz="1400" spc="35" dirty="0">
                <a:latin typeface="Tahoma"/>
                <a:cs typeface="Tahoma"/>
              </a:rPr>
              <a:t>а</a:t>
            </a:r>
            <a:r>
              <a:rPr sz="1400" spc="-85" dirty="0">
                <a:latin typeface="Tahoma"/>
                <a:cs typeface="Tahoma"/>
              </a:rPr>
              <a:t>ч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с</a:t>
            </a:r>
            <a:r>
              <a:rPr sz="1400" spc="-20" dirty="0">
                <a:latin typeface="Tahoma"/>
                <a:cs typeface="Tahoma"/>
              </a:rPr>
              <a:t>о</a:t>
            </a:r>
            <a:r>
              <a:rPr sz="1400" spc="-80" dirty="0">
                <a:latin typeface="Tahoma"/>
                <a:cs typeface="Tahoma"/>
              </a:rPr>
              <a:t>г</a:t>
            </a:r>
            <a:r>
              <a:rPr sz="1400" spc="-100" dirty="0">
                <a:latin typeface="Tahoma"/>
                <a:cs typeface="Tahoma"/>
              </a:rPr>
              <a:t>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10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4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-45" dirty="0">
                <a:latin typeface="Tahoma"/>
                <a:cs typeface="Tahoma"/>
              </a:rPr>
              <a:t>«Согл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-5" dirty="0">
                <a:latin typeface="Tahoma"/>
                <a:cs typeface="Tahoma"/>
              </a:rPr>
              <a:t>ен,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есл</a:t>
            </a:r>
            <a:r>
              <a:rPr sz="1400" spc="-5" dirty="0">
                <a:latin typeface="Tahoma"/>
                <a:cs typeface="Tahoma"/>
              </a:rPr>
              <a:t>и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не</a:t>
            </a:r>
            <a:r>
              <a:rPr sz="1400" spc="-130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50" dirty="0">
                <a:latin typeface="Tahoma"/>
                <a:cs typeface="Tahoma"/>
              </a:rPr>
              <a:t>твечаю»</a:t>
            </a:r>
            <a:endParaRPr sz="1400">
              <a:latin typeface="Tahoma"/>
              <a:cs typeface="Tahoma"/>
            </a:endParaRPr>
          </a:p>
          <a:p>
            <a:pPr marL="527685" indent="-515620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sz="1400" spc="-35" dirty="0">
                <a:latin typeface="Tahoma"/>
                <a:cs typeface="Tahoma"/>
              </a:rPr>
              <a:t>Согл</a:t>
            </a:r>
            <a:r>
              <a:rPr sz="1400" dirty="0">
                <a:latin typeface="Tahoma"/>
                <a:cs typeface="Tahoma"/>
              </a:rPr>
              <a:t>ас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-10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ан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е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55" dirty="0">
                <a:latin typeface="Tahoma"/>
                <a:cs typeface="Tahoma"/>
              </a:rPr>
              <a:t>п</a:t>
            </a:r>
            <a:r>
              <a:rPr sz="1400" spc="35" dirty="0">
                <a:latin typeface="Tahoma"/>
                <a:cs typeface="Tahoma"/>
              </a:rPr>
              <a:t>о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-60" dirty="0">
                <a:latin typeface="Tahoma"/>
                <a:cs typeface="Tahoma"/>
              </a:rPr>
              <a:t>почт</a:t>
            </a:r>
            <a:r>
              <a:rPr sz="1400" spc="-5" dirty="0">
                <a:latin typeface="Tahoma"/>
                <a:cs typeface="Tahoma"/>
              </a:rPr>
              <a:t>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2850" y="1260475"/>
            <a:ext cx="4638675" cy="4037013"/>
          </a:xfrm>
          <a:prstGeom prst="rect">
            <a:avLst/>
          </a:prstGeom>
        </p:spPr>
        <p:txBody>
          <a:bodyPr lIns="0" tIns="66040" rIns="0" bIns="0">
            <a:spAutoFit/>
          </a:bodyPr>
          <a:lstStyle/>
          <a:p>
            <a:pPr marL="12700">
              <a:spcBef>
                <a:spcPts val="525"/>
              </a:spcBef>
            </a:pPr>
            <a:r>
              <a:rPr lang="ru-RU" sz="1600">
                <a:latin typeface="Tahoma" pitchFamily="34" charset="0"/>
                <a:cs typeface="Tahoma" pitchFamily="34" charset="0"/>
              </a:rPr>
              <a:t>Добавлено в редакции 3.0:</a:t>
            </a:r>
          </a:p>
          <a:p>
            <a:pPr marL="12700">
              <a:spcBef>
                <a:spcPts val="313"/>
              </a:spcBef>
              <a:buClr>
                <a:srgbClr val="C00000"/>
              </a:buClr>
              <a:buSzPct val="92000"/>
              <a:buFontTx/>
              <a:buAutoNum type="arabicPeriod"/>
            </a:pPr>
            <a:r>
              <a:rPr lang="ru-RU" sz="1200">
                <a:latin typeface="Tahoma" pitchFamily="34" charset="0"/>
                <a:cs typeface="Tahoma" pitchFamily="34" charset="0"/>
              </a:rPr>
              <a:t>Согласование в режиме замечаний</a:t>
            </a:r>
          </a:p>
          <a:p>
            <a:pPr marL="12700">
              <a:lnSpc>
                <a:spcPct val="120000"/>
              </a:lnSpc>
              <a:buClr>
                <a:srgbClr val="C00000"/>
              </a:buClr>
              <a:buSzPct val="92000"/>
              <a:buFontTx/>
              <a:buAutoNum type="arabicPeriod"/>
            </a:pPr>
            <a:r>
              <a:rPr lang="ru-RU" sz="1200">
                <a:latin typeface="Tahoma" pitchFamily="34" charset="0"/>
                <a:cs typeface="Tahoma" pitchFamily="34" charset="0"/>
              </a:rPr>
              <a:t>Ведение списка замечаний с отметками об устранении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3.</a:t>
            </a:r>
            <a:r>
              <a:rPr lang="ru-RU" sz="1200">
                <a:latin typeface="Tahoma" pitchFamily="34" charset="0"/>
                <a:cs typeface="Tahoma" pitchFamily="34" charset="0"/>
              </a:rPr>
              <a:t>Согласование с подразделениями в лице руководителя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4.</a:t>
            </a:r>
            <a:r>
              <a:rPr lang="ru-RU" sz="1200">
                <a:latin typeface="Tahoma" pitchFamily="34" charset="0"/>
                <a:cs typeface="Tahoma" pitchFamily="34" charset="0"/>
              </a:rPr>
              <a:t>Подключение подчиненных для подготовки замечаний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5.</a:t>
            </a:r>
            <a:r>
              <a:rPr lang="ru-RU" sz="1200">
                <a:latin typeface="Tahoma" pitchFamily="34" charset="0"/>
                <a:cs typeface="Tahoma" pitchFamily="34" charset="0"/>
              </a:rPr>
              <a:t>Авто подстановки согласующих в т.ч. списком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6.</a:t>
            </a:r>
            <a:r>
              <a:rPr lang="ru-RU" sz="1200">
                <a:latin typeface="Tahoma" pitchFamily="34" charset="0"/>
                <a:cs typeface="Tahoma" pitchFamily="34" charset="0"/>
              </a:rPr>
              <a:t>Вытеснение дублей согласующих и подписантов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7.</a:t>
            </a:r>
            <a:r>
              <a:rPr lang="ru-RU" sz="1200">
                <a:latin typeface="Tahoma" pitchFamily="34" charset="0"/>
                <a:cs typeface="Tahoma" pitchFamily="34" charset="0"/>
              </a:rPr>
              <a:t>Согласование совместителями</a:t>
            </a:r>
          </a:p>
          <a:p>
            <a:pPr marL="12700">
              <a:spcBef>
                <a:spcPts val="288"/>
              </a:spcBef>
              <a:buClr>
                <a:srgbClr val="C00000"/>
              </a:buClr>
              <a:buSzPct val="92000"/>
              <a:buFontTx/>
              <a:buAutoNum type="arabicPeriod" startAt="8"/>
            </a:pPr>
            <a:r>
              <a:rPr lang="ru-RU" sz="1200">
                <a:latin typeface="Tahoma" pitchFamily="34" charset="0"/>
                <a:cs typeface="Tahoma" pitchFamily="34" charset="0"/>
              </a:rPr>
              <a:t>Формирование протокола разногласий</a:t>
            </a:r>
          </a:p>
          <a:p>
            <a:pPr marL="12700">
              <a:lnSpc>
                <a:spcPct val="120000"/>
              </a:lnSpc>
              <a:buClr>
                <a:srgbClr val="C00000"/>
              </a:buClr>
              <a:buSzPct val="92000"/>
              <a:buFontTx/>
              <a:buAutoNum type="arabicPeriod" startAt="8"/>
            </a:pPr>
            <a:r>
              <a:rPr lang="ru-RU" sz="1200">
                <a:latin typeface="Tahoma" pitchFamily="34" charset="0"/>
                <a:cs typeface="Tahoma" pitchFamily="34" charset="0"/>
              </a:rPr>
              <a:t>Участие заместителей и помощников в согласовании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10.</a:t>
            </a:r>
            <a:r>
              <a:rPr lang="ru-RU" sz="1200">
                <a:latin typeface="Tahoma" pitchFamily="34" charset="0"/>
                <a:cs typeface="Tahoma" pitchFamily="34" charset="0"/>
              </a:rPr>
              <a:t>Досогласование на любой точке маршрута</a:t>
            </a:r>
          </a:p>
          <a:p>
            <a:pPr marL="12700">
              <a:lnSpc>
                <a:spcPts val="1725"/>
              </a:lnSpc>
              <a:spcBef>
                <a:spcPts val="100"/>
              </a:spcBef>
            </a:pP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11.</a:t>
            </a:r>
            <a:r>
              <a:rPr lang="ru-RU" sz="1200">
                <a:latin typeface="Tahoma" pitchFamily="34" charset="0"/>
                <a:cs typeface="Tahoma" pitchFamily="34" charset="0"/>
              </a:rPr>
              <a:t>Возврат на этап согласования с любой точки маршрута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12.</a:t>
            </a:r>
            <a:r>
              <a:rPr lang="ru-RU" sz="1200">
                <a:latin typeface="Tahoma" pitchFamily="34" charset="0"/>
                <a:cs typeface="Tahoma" pitchFamily="34" charset="0"/>
              </a:rPr>
              <a:t>Управляемая жесткость состава согласующих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13.</a:t>
            </a:r>
            <a:r>
              <a:rPr lang="ru-RU" sz="1200">
                <a:latin typeface="Tahoma" pitchFamily="34" charset="0"/>
                <a:cs typeface="Tahoma" pitchFamily="34" charset="0"/>
              </a:rPr>
              <a:t>Запрет на «Согласовано с замечаниями»</a:t>
            </a:r>
          </a:p>
          <a:p>
            <a:pPr marL="12700">
              <a:spcBef>
                <a:spcPts val="175"/>
              </a:spcBef>
              <a:buClr>
                <a:srgbClr val="C00000"/>
              </a:buClr>
              <a:buSzPct val="92000"/>
              <a:buFontTx/>
              <a:buAutoNum type="arabicPeriod" startAt="14"/>
            </a:pPr>
            <a:r>
              <a:rPr lang="ru-RU" sz="1200">
                <a:latin typeface="Tahoma" pitchFamily="34" charset="0"/>
                <a:cs typeface="Tahoma" pitchFamily="34" charset="0"/>
              </a:rPr>
              <a:t>Авто выдача прав согласующим на документ</a:t>
            </a:r>
          </a:p>
          <a:p>
            <a:pPr marL="12700">
              <a:spcBef>
                <a:spcPts val="288"/>
              </a:spcBef>
              <a:buClr>
                <a:srgbClr val="C00000"/>
              </a:buClr>
              <a:buSzPct val="92000"/>
              <a:buFontTx/>
              <a:buAutoNum type="arabicPeriod" startAt="14"/>
            </a:pPr>
            <a:r>
              <a:rPr lang="ru-RU" sz="1200">
                <a:latin typeface="Tahoma" pitchFamily="34" charset="0"/>
                <a:cs typeface="Tahoma" pitchFamily="34" charset="0"/>
              </a:rPr>
              <a:t>Единственность процедуры согласования</a:t>
            </a:r>
          </a:p>
          <a:p>
            <a:pPr marL="12700">
              <a:lnSpc>
                <a:spcPct val="120000"/>
              </a:lnSpc>
              <a:buClr>
                <a:srgbClr val="C00000"/>
              </a:buClr>
              <a:buSzPct val="92000"/>
              <a:buFontTx/>
              <a:buAutoNum type="arabicPeriod" startAt="14"/>
            </a:pPr>
            <a:r>
              <a:rPr lang="ru-RU" sz="1200">
                <a:latin typeface="Tahoma" pitchFamily="34" charset="0"/>
                <a:cs typeface="Tahoma" pitchFamily="34" charset="0"/>
              </a:rPr>
              <a:t>Вспомогательные согласование без фиксации виз при документе  </a:t>
            </a: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17.</a:t>
            </a:r>
            <a:r>
              <a:rPr lang="ru-RU" sz="1200">
                <a:latin typeface="Tahoma" pitchFamily="34" charset="0"/>
                <a:cs typeface="Tahoma" pitchFamily="34" charset="0"/>
              </a:rPr>
              <a:t>Подбор согласующих по правилам коммуникации</a:t>
            </a:r>
          </a:p>
          <a:p>
            <a:pPr marL="12700">
              <a:spcBef>
                <a:spcPts val="288"/>
              </a:spcBef>
            </a:pPr>
            <a:r>
              <a:rPr lang="ru-RU" sz="1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18.</a:t>
            </a:r>
            <a:r>
              <a:rPr lang="ru-RU" sz="1200">
                <a:latin typeface="Tahoma" pitchFamily="34" charset="0"/>
                <a:cs typeface="Tahoma" pitchFamily="34" charset="0"/>
              </a:rPr>
              <a:t>Согласование на смартфоне в т.ч. в режиме замечаний</a:t>
            </a:r>
          </a:p>
        </p:txBody>
      </p:sp>
      <p:grpSp>
        <p:nvGrpSpPr>
          <p:cNvPr id="11268" name="object 5"/>
          <p:cNvGrpSpPr>
            <a:grpSpLocks/>
          </p:cNvGrpSpPr>
          <p:nvPr/>
        </p:nvGrpSpPr>
        <p:grpSpPr bwMode="auto">
          <a:xfrm>
            <a:off x="806450" y="4537075"/>
            <a:ext cx="3698875" cy="1231900"/>
            <a:chOff x="463550" y="4860925"/>
            <a:chExt cx="3698875" cy="1231900"/>
          </a:xfrm>
        </p:grpSpPr>
        <p:sp>
          <p:nvSpPr>
            <p:cNvPr id="11270" name="object 6"/>
            <p:cNvSpPr>
              <a:spLocks/>
            </p:cNvSpPr>
            <p:nvPr/>
          </p:nvSpPr>
          <p:spPr bwMode="auto">
            <a:xfrm>
              <a:off x="476250" y="4873625"/>
              <a:ext cx="3673475" cy="1206500"/>
            </a:xfrm>
            <a:custGeom>
              <a:avLst/>
              <a:gdLst/>
              <a:ahLst/>
              <a:cxnLst>
                <a:cxn ang="0">
                  <a:pos x="3472434" y="0"/>
                </a:cxn>
                <a:cxn ang="0">
                  <a:pos x="201091" y="0"/>
                </a:cxn>
                <a:cxn ang="0">
                  <a:pos x="154982" y="5311"/>
                </a:cxn>
                <a:cxn ang="0">
                  <a:pos x="112656" y="20439"/>
                </a:cxn>
                <a:cxn ang="0">
                  <a:pos x="75318" y="44177"/>
                </a:cxn>
                <a:cxn ang="0">
                  <a:pos x="44177" y="75314"/>
                </a:cxn>
                <a:cxn ang="0">
                  <a:pos x="20438" y="112643"/>
                </a:cxn>
                <a:cxn ang="0">
                  <a:pos x="5310" y="154954"/>
                </a:cxn>
                <a:cxn ang="0">
                  <a:pos x="0" y="201041"/>
                </a:cxn>
                <a:cxn ang="0">
                  <a:pos x="1" y="1005420"/>
                </a:cxn>
                <a:cxn ang="0">
                  <a:pos x="5310" y="1051517"/>
                </a:cxn>
                <a:cxn ang="0">
                  <a:pos x="20438" y="1093843"/>
                </a:cxn>
                <a:cxn ang="0">
                  <a:pos x="44177" y="1131181"/>
                </a:cxn>
                <a:cxn ang="0">
                  <a:pos x="75318" y="1162322"/>
                </a:cxn>
                <a:cxn ang="0">
                  <a:pos x="112656" y="1186061"/>
                </a:cxn>
                <a:cxn ang="0">
                  <a:pos x="154982" y="1201189"/>
                </a:cxn>
                <a:cxn ang="0">
                  <a:pos x="201091" y="1206500"/>
                </a:cxn>
                <a:cxn ang="0">
                  <a:pos x="3472434" y="1206500"/>
                </a:cxn>
                <a:cxn ang="0">
                  <a:pos x="3518520" y="1201189"/>
                </a:cxn>
                <a:cxn ang="0">
                  <a:pos x="3560831" y="1186061"/>
                </a:cxn>
                <a:cxn ang="0">
                  <a:pos x="3598160" y="1162322"/>
                </a:cxn>
                <a:cxn ang="0">
                  <a:pos x="3629297" y="1131181"/>
                </a:cxn>
                <a:cxn ang="0">
                  <a:pos x="3653035" y="1093843"/>
                </a:cxn>
                <a:cxn ang="0">
                  <a:pos x="3668163" y="1051517"/>
                </a:cxn>
                <a:cxn ang="0">
                  <a:pos x="3673473" y="1005420"/>
                </a:cxn>
                <a:cxn ang="0">
                  <a:pos x="3673475" y="201041"/>
                </a:cxn>
                <a:cxn ang="0">
                  <a:pos x="3668163" y="154954"/>
                </a:cxn>
                <a:cxn ang="0">
                  <a:pos x="3653035" y="112643"/>
                </a:cxn>
                <a:cxn ang="0">
                  <a:pos x="3629297" y="75314"/>
                </a:cxn>
                <a:cxn ang="0">
                  <a:pos x="3598160" y="44177"/>
                </a:cxn>
                <a:cxn ang="0">
                  <a:pos x="3560831" y="20439"/>
                </a:cxn>
                <a:cxn ang="0">
                  <a:pos x="3518520" y="5311"/>
                </a:cxn>
                <a:cxn ang="0">
                  <a:pos x="3472434" y="0"/>
                </a:cxn>
              </a:cxnLst>
              <a:rect l="0" t="0" r="r" b="b"/>
              <a:pathLst>
                <a:path w="3673475" h="1206500">
                  <a:moveTo>
                    <a:pt x="3472434" y="0"/>
                  </a:moveTo>
                  <a:lnTo>
                    <a:pt x="201091" y="0"/>
                  </a:lnTo>
                  <a:lnTo>
                    <a:pt x="154982" y="5311"/>
                  </a:lnTo>
                  <a:lnTo>
                    <a:pt x="112656" y="20439"/>
                  </a:lnTo>
                  <a:lnTo>
                    <a:pt x="75318" y="44177"/>
                  </a:lnTo>
                  <a:lnTo>
                    <a:pt x="44177" y="75314"/>
                  </a:lnTo>
                  <a:lnTo>
                    <a:pt x="20438" y="112643"/>
                  </a:lnTo>
                  <a:lnTo>
                    <a:pt x="5310" y="154954"/>
                  </a:lnTo>
                  <a:lnTo>
                    <a:pt x="0" y="201041"/>
                  </a:lnTo>
                  <a:lnTo>
                    <a:pt x="1" y="1005420"/>
                  </a:lnTo>
                  <a:lnTo>
                    <a:pt x="5310" y="1051517"/>
                  </a:lnTo>
                  <a:lnTo>
                    <a:pt x="20438" y="1093843"/>
                  </a:lnTo>
                  <a:lnTo>
                    <a:pt x="44177" y="1131181"/>
                  </a:lnTo>
                  <a:lnTo>
                    <a:pt x="75318" y="1162322"/>
                  </a:lnTo>
                  <a:lnTo>
                    <a:pt x="112656" y="1186061"/>
                  </a:lnTo>
                  <a:lnTo>
                    <a:pt x="154982" y="1201189"/>
                  </a:lnTo>
                  <a:lnTo>
                    <a:pt x="201091" y="1206500"/>
                  </a:lnTo>
                  <a:lnTo>
                    <a:pt x="3472434" y="1206500"/>
                  </a:lnTo>
                  <a:lnTo>
                    <a:pt x="3518520" y="1201189"/>
                  </a:lnTo>
                  <a:lnTo>
                    <a:pt x="3560831" y="1186061"/>
                  </a:lnTo>
                  <a:lnTo>
                    <a:pt x="3598160" y="1162322"/>
                  </a:lnTo>
                  <a:lnTo>
                    <a:pt x="3629297" y="1131181"/>
                  </a:lnTo>
                  <a:lnTo>
                    <a:pt x="3653035" y="1093843"/>
                  </a:lnTo>
                  <a:lnTo>
                    <a:pt x="3668163" y="1051517"/>
                  </a:lnTo>
                  <a:lnTo>
                    <a:pt x="3673473" y="1005420"/>
                  </a:lnTo>
                  <a:lnTo>
                    <a:pt x="3673475" y="201041"/>
                  </a:lnTo>
                  <a:lnTo>
                    <a:pt x="3668163" y="154954"/>
                  </a:lnTo>
                  <a:lnTo>
                    <a:pt x="3653035" y="112643"/>
                  </a:lnTo>
                  <a:lnTo>
                    <a:pt x="3629297" y="75314"/>
                  </a:lnTo>
                  <a:lnTo>
                    <a:pt x="3598160" y="44177"/>
                  </a:lnTo>
                  <a:lnTo>
                    <a:pt x="3560831" y="20439"/>
                  </a:lnTo>
                  <a:lnTo>
                    <a:pt x="3518520" y="5311"/>
                  </a:lnTo>
                  <a:lnTo>
                    <a:pt x="3472434" y="0"/>
                  </a:lnTo>
                  <a:close/>
                </a:path>
              </a:pathLst>
            </a:custGeom>
            <a:solidFill>
              <a:srgbClr val="FFD229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1" name="object 7"/>
            <p:cNvSpPr>
              <a:spLocks/>
            </p:cNvSpPr>
            <p:nvPr/>
          </p:nvSpPr>
          <p:spPr bwMode="auto">
            <a:xfrm>
              <a:off x="476250" y="4873625"/>
              <a:ext cx="3673475" cy="1206500"/>
            </a:xfrm>
            <a:custGeom>
              <a:avLst/>
              <a:gdLst/>
              <a:ahLst/>
              <a:cxnLst>
                <a:cxn ang="0">
                  <a:pos x="0" y="201041"/>
                </a:cxn>
                <a:cxn ang="0">
                  <a:pos x="5310" y="154954"/>
                </a:cxn>
                <a:cxn ang="0">
                  <a:pos x="20438" y="112643"/>
                </a:cxn>
                <a:cxn ang="0">
                  <a:pos x="44177" y="75314"/>
                </a:cxn>
                <a:cxn ang="0">
                  <a:pos x="75318" y="44177"/>
                </a:cxn>
                <a:cxn ang="0">
                  <a:pos x="112656" y="20439"/>
                </a:cxn>
                <a:cxn ang="0">
                  <a:pos x="154982" y="5311"/>
                </a:cxn>
                <a:cxn ang="0">
                  <a:pos x="201091" y="0"/>
                </a:cxn>
                <a:cxn ang="0">
                  <a:pos x="612241" y="0"/>
                </a:cxn>
                <a:cxn ang="0">
                  <a:pos x="1530604" y="0"/>
                </a:cxn>
                <a:cxn ang="0">
                  <a:pos x="3472434" y="0"/>
                </a:cxn>
                <a:cxn ang="0">
                  <a:pos x="3518520" y="5311"/>
                </a:cxn>
                <a:cxn ang="0">
                  <a:pos x="3560831" y="20439"/>
                </a:cxn>
                <a:cxn ang="0">
                  <a:pos x="3598160" y="44177"/>
                </a:cxn>
                <a:cxn ang="0">
                  <a:pos x="3629297" y="75314"/>
                </a:cxn>
                <a:cxn ang="0">
                  <a:pos x="3653035" y="112643"/>
                </a:cxn>
                <a:cxn ang="0">
                  <a:pos x="3668163" y="154954"/>
                </a:cxn>
                <a:cxn ang="0">
                  <a:pos x="3673475" y="201041"/>
                </a:cxn>
                <a:cxn ang="0">
                  <a:pos x="3673475" y="703795"/>
                </a:cxn>
                <a:cxn ang="0">
                  <a:pos x="3673475" y="1005420"/>
                </a:cxn>
                <a:cxn ang="0">
                  <a:pos x="3668163" y="1051517"/>
                </a:cxn>
                <a:cxn ang="0">
                  <a:pos x="3653035" y="1093843"/>
                </a:cxn>
                <a:cxn ang="0">
                  <a:pos x="3629297" y="1131181"/>
                </a:cxn>
                <a:cxn ang="0">
                  <a:pos x="3598160" y="1162322"/>
                </a:cxn>
                <a:cxn ang="0">
                  <a:pos x="3560831" y="1186061"/>
                </a:cxn>
                <a:cxn ang="0">
                  <a:pos x="3518520" y="1201189"/>
                </a:cxn>
                <a:cxn ang="0">
                  <a:pos x="3472434" y="1206500"/>
                </a:cxn>
                <a:cxn ang="0">
                  <a:pos x="1530604" y="1206500"/>
                </a:cxn>
                <a:cxn ang="0">
                  <a:pos x="995044" y="1206500"/>
                </a:cxn>
                <a:cxn ang="0">
                  <a:pos x="612241" y="1206500"/>
                </a:cxn>
                <a:cxn ang="0">
                  <a:pos x="201091" y="1206500"/>
                </a:cxn>
                <a:cxn ang="0">
                  <a:pos x="154982" y="1201189"/>
                </a:cxn>
                <a:cxn ang="0">
                  <a:pos x="112656" y="1186061"/>
                </a:cxn>
                <a:cxn ang="0">
                  <a:pos x="75318" y="1162322"/>
                </a:cxn>
                <a:cxn ang="0">
                  <a:pos x="44177" y="1131181"/>
                </a:cxn>
                <a:cxn ang="0">
                  <a:pos x="20438" y="1093843"/>
                </a:cxn>
                <a:cxn ang="0">
                  <a:pos x="5310" y="1051517"/>
                </a:cxn>
                <a:cxn ang="0">
                  <a:pos x="0" y="1005408"/>
                </a:cxn>
                <a:cxn ang="0">
                  <a:pos x="0" y="703795"/>
                </a:cxn>
                <a:cxn ang="0">
                  <a:pos x="0" y="201041"/>
                </a:cxn>
              </a:cxnLst>
              <a:rect l="0" t="0" r="r" b="b"/>
              <a:pathLst>
                <a:path w="3673475" h="1206500">
                  <a:moveTo>
                    <a:pt x="0" y="201041"/>
                  </a:moveTo>
                  <a:lnTo>
                    <a:pt x="5310" y="154954"/>
                  </a:lnTo>
                  <a:lnTo>
                    <a:pt x="20438" y="112643"/>
                  </a:lnTo>
                  <a:lnTo>
                    <a:pt x="44177" y="75314"/>
                  </a:lnTo>
                  <a:lnTo>
                    <a:pt x="75318" y="44177"/>
                  </a:lnTo>
                  <a:lnTo>
                    <a:pt x="112656" y="20439"/>
                  </a:lnTo>
                  <a:lnTo>
                    <a:pt x="154982" y="5311"/>
                  </a:lnTo>
                  <a:lnTo>
                    <a:pt x="201091" y="0"/>
                  </a:lnTo>
                  <a:lnTo>
                    <a:pt x="612241" y="0"/>
                  </a:lnTo>
                  <a:lnTo>
                    <a:pt x="1530604" y="0"/>
                  </a:lnTo>
                  <a:lnTo>
                    <a:pt x="3472434" y="0"/>
                  </a:lnTo>
                  <a:lnTo>
                    <a:pt x="3518520" y="5311"/>
                  </a:lnTo>
                  <a:lnTo>
                    <a:pt x="3560831" y="20439"/>
                  </a:lnTo>
                  <a:lnTo>
                    <a:pt x="3598160" y="44177"/>
                  </a:lnTo>
                  <a:lnTo>
                    <a:pt x="3629297" y="75314"/>
                  </a:lnTo>
                  <a:lnTo>
                    <a:pt x="3653035" y="112643"/>
                  </a:lnTo>
                  <a:lnTo>
                    <a:pt x="3668163" y="154954"/>
                  </a:lnTo>
                  <a:lnTo>
                    <a:pt x="3673475" y="201041"/>
                  </a:lnTo>
                  <a:lnTo>
                    <a:pt x="3673475" y="703795"/>
                  </a:lnTo>
                  <a:lnTo>
                    <a:pt x="3673475" y="1005420"/>
                  </a:lnTo>
                  <a:lnTo>
                    <a:pt x="3668163" y="1051517"/>
                  </a:lnTo>
                  <a:lnTo>
                    <a:pt x="3653035" y="1093843"/>
                  </a:lnTo>
                  <a:lnTo>
                    <a:pt x="3629297" y="1131181"/>
                  </a:lnTo>
                  <a:lnTo>
                    <a:pt x="3598160" y="1162322"/>
                  </a:lnTo>
                  <a:lnTo>
                    <a:pt x="3560831" y="1186061"/>
                  </a:lnTo>
                  <a:lnTo>
                    <a:pt x="3518520" y="1201189"/>
                  </a:lnTo>
                  <a:lnTo>
                    <a:pt x="3472434" y="1206500"/>
                  </a:lnTo>
                  <a:lnTo>
                    <a:pt x="1530604" y="1206500"/>
                  </a:lnTo>
                  <a:lnTo>
                    <a:pt x="995044" y="1206500"/>
                  </a:lnTo>
                  <a:lnTo>
                    <a:pt x="612241" y="1206500"/>
                  </a:lnTo>
                  <a:lnTo>
                    <a:pt x="201091" y="1206500"/>
                  </a:lnTo>
                  <a:lnTo>
                    <a:pt x="154982" y="1201189"/>
                  </a:lnTo>
                  <a:lnTo>
                    <a:pt x="112656" y="1186061"/>
                  </a:lnTo>
                  <a:lnTo>
                    <a:pt x="75318" y="1162322"/>
                  </a:lnTo>
                  <a:lnTo>
                    <a:pt x="44177" y="1131181"/>
                  </a:lnTo>
                  <a:lnTo>
                    <a:pt x="20438" y="1093843"/>
                  </a:lnTo>
                  <a:lnTo>
                    <a:pt x="5310" y="1051517"/>
                  </a:lnTo>
                  <a:lnTo>
                    <a:pt x="0" y="1005408"/>
                  </a:lnTo>
                  <a:lnTo>
                    <a:pt x="0" y="703795"/>
                  </a:lnTo>
                  <a:lnTo>
                    <a:pt x="0" y="201041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68375" y="4841875"/>
            <a:ext cx="3495675" cy="6223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22250" indent="-209550">
              <a:spcBef>
                <a:spcPts val="100"/>
              </a:spcBef>
            </a:pPr>
            <a:r>
              <a:rPr lang="ru-RU" sz="2000">
                <a:solidFill>
                  <a:srgbClr val="006FC0"/>
                </a:solidFill>
                <a:latin typeface="Tahoma" pitchFamily="34" charset="0"/>
                <a:cs typeface="Tahoma" pitchFamily="34" charset="0"/>
              </a:rPr>
              <a:t>28 вариантов </a:t>
            </a:r>
            <a:r>
              <a:rPr lang="ru-RU" sz="2000">
                <a:cs typeface="Tahoma" pitchFamily="34" charset="0"/>
              </a:rPr>
              <a:t>и</a:t>
            </a:r>
            <a:r>
              <a:rPr lang="ru-RU" sz="2000">
                <a:latin typeface="Tahoma" pitchFamily="34" charset="0"/>
                <a:cs typeface="Tahoma" pitchFamily="34" charset="0"/>
              </a:rPr>
              <a:t>спользования  процедуры согласования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70246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-70" dirty="0">
                <a:latin typeface="Tahoma"/>
                <a:cs typeface="Tahoma"/>
              </a:rPr>
              <a:t>Ввод</a:t>
            </a:r>
            <a:r>
              <a:rPr sz="2900" spc="-229" dirty="0">
                <a:latin typeface="Tahoma"/>
                <a:cs typeface="Tahoma"/>
              </a:rPr>
              <a:t> </a:t>
            </a:r>
            <a:r>
              <a:rPr sz="2900" spc="-25" dirty="0">
                <a:latin typeface="Tahoma"/>
                <a:cs typeface="Tahoma"/>
              </a:rPr>
              <a:t>замечаний</a:t>
            </a:r>
            <a:r>
              <a:rPr sz="2900" spc="-245" dirty="0">
                <a:latin typeface="Tahoma"/>
                <a:cs typeface="Tahoma"/>
              </a:rPr>
              <a:t> </a:t>
            </a:r>
            <a:r>
              <a:rPr sz="2900" spc="-25" dirty="0">
                <a:latin typeface="Tahoma"/>
                <a:cs typeface="Tahoma"/>
              </a:rPr>
              <a:t>при</a:t>
            </a:r>
            <a:r>
              <a:rPr sz="2900" spc="-240" dirty="0">
                <a:latin typeface="Tahoma"/>
                <a:cs typeface="Tahoma"/>
              </a:rPr>
              <a:t> </a:t>
            </a:r>
            <a:r>
              <a:rPr sz="2900" spc="-50" dirty="0">
                <a:latin typeface="Tahoma"/>
                <a:cs typeface="Tahoma"/>
              </a:rPr>
              <a:t>согласовании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12290" name="object 3"/>
          <p:cNvGrpSpPr>
            <a:grpSpLocks/>
          </p:cNvGrpSpPr>
          <p:nvPr/>
        </p:nvGrpSpPr>
        <p:grpSpPr bwMode="auto">
          <a:xfrm>
            <a:off x="1079500" y="1031875"/>
            <a:ext cx="9952038" cy="5448300"/>
            <a:chOff x="1078984" y="1031737"/>
            <a:chExt cx="9952990" cy="5448935"/>
          </a:xfrm>
        </p:grpSpPr>
        <p:pic>
          <p:nvPicPr>
            <p:cNvPr id="12291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984" y="1031737"/>
              <a:ext cx="9736847" cy="544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962" y="1190623"/>
              <a:ext cx="9221724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object 6"/>
            <p:cNvSpPr>
              <a:spLocks/>
            </p:cNvSpPr>
            <p:nvPr/>
          </p:nvSpPr>
          <p:spPr bwMode="auto">
            <a:xfrm>
              <a:off x="1865375" y="4248149"/>
              <a:ext cx="473075" cy="514350"/>
            </a:xfrm>
            <a:custGeom>
              <a:avLst/>
              <a:gdLst/>
              <a:ahLst/>
              <a:cxnLst>
                <a:cxn ang="0">
                  <a:pos x="235966" y="0"/>
                </a:cxn>
                <a:cxn ang="0">
                  <a:pos x="235966" y="128650"/>
                </a:cxn>
                <a:cxn ang="0">
                  <a:pos x="0" y="128650"/>
                </a:cxn>
                <a:cxn ang="0">
                  <a:pos x="0" y="385825"/>
                </a:cxn>
                <a:cxn ang="0">
                  <a:pos x="235966" y="385825"/>
                </a:cxn>
                <a:cxn ang="0">
                  <a:pos x="235966" y="514350"/>
                </a:cxn>
                <a:cxn ang="0">
                  <a:pos x="473075" y="257175"/>
                </a:cxn>
                <a:cxn ang="0">
                  <a:pos x="235966" y="0"/>
                </a:cxn>
              </a:cxnLst>
              <a:rect l="0" t="0" r="r" b="b"/>
              <a:pathLst>
                <a:path w="473075" h="514350">
                  <a:moveTo>
                    <a:pt x="235966" y="0"/>
                  </a:moveTo>
                  <a:lnTo>
                    <a:pt x="235966" y="128650"/>
                  </a:lnTo>
                  <a:lnTo>
                    <a:pt x="0" y="128650"/>
                  </a:lnTo>
                  <a:lnTo>
                    <a:pt x="0" y="385825"/>
                  </a:lnTo>
                  <a:lnTo>
                    <a:pt x="235966" y="385825"/>
                  </a:lnTo>
                  <a:lnTo>
                    <a:pt x="235966" y="514350"/>
                  </a:lnTo>
                  <a:lnTo>
                    <a:pt x="473075" y="257175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4" name="object 7"/>
            <p:cNvSpPr>
              <a:spLocks/>
            </p:cNvSpPr>
            <p:nvPr/>
          </p:nvSpPr>
          <p:spPr bwMode="auto">
            <a:xfrm>
              <a:off x="1865375" y="4248149"/>
              <a:ext cx="473075" cy="514350"/>
            </a:xfrm>
            <a:custGeom>
              <a:avLst/>
              <a:gdLst/>
              <a:ahLst/>
              <a:cxnLst>
                <a:cxn ang="0">
                  <a:pos x="0" y="128650"/>
                </a:cxn>
                <a:cxn ang="0">
                  <a:pos x="235966" y="128650"/>
                </a:cxn>
                <a:cxn ang="0">
                  <a:pos x="235966" y="0"/>
                </a:cxn>
                <a:cxn ang="0">
                  <a:pos x="473075" y="257175"/>
                </a:cxn>
                <a:cxn ang="0">
                  <a:pos x="235966" y="514350"/>
                </a:cxn>
                <a:cxn ang="0">
                  <a:pos x="235966" y="385825"/>
                </a:cxn>
                <a:cxn ang="0">
                  <a:pos x="0" y="385825"/>
                </a:cxn>
                <a:cxn ang="0">
                  <a:pos x="0" y="128650"/>
                </a:cxn>
              </a:cxnLst>
              <a:rect l="0" t="0" r="r" b="b"/>
              <a:pathLst>
                <a:path w="473075" h="514350">
                  <a:moveTo>
                    <a:pt x="0" y="128650"/>
                  </a:moveTo>
                  <a:lnTo>
                    <a:pt x="235966" y="128650"/>
                  </a:lnTo>
                  <a:lnTo>
                    <a:pt x="235966" y="0"/>
                  </a:lnTo>
                  <a:lnTo>
                    <a:pt x="473075" y="257175"/>
                  </a:lnTo>
                  <a:lnTo>
                    <a:pt x="235966" y="514350"/>
                  </a:lnTo>
                  <a:lnTo>
                    <a:pt x="235966" y="385825"/>
                  </a:lnTo>
                  <a:lnTo>
                    <a:pt x="0" y="385825"/>
                  </a:lnTo>
                  <a:lnTo>
                    <a:pt x="0" y="128650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5" name="object 8"/>
            <p:cNvSpPr>
              <a:spLocks/>
            </p:cNvSpPr>
            <p:nvPr/>
          </p:nvSpPr>
          <p:spPr bwMode="auto">
            <a:xfrm>
              <a:off x="6604000" y="5249862"/>
              <a:ext cx="514350" cy="473075"/>
            </a:xfrm>
            <a:custGeom>
              <a:avLst/>
              <a:gdLst/>
              <a:ahLst/>
              <a:cxnLst>
                <a:cxn ang="0">
                  <a:pos x="257175" y="0"/>
                </a:cxn>
                <a:cxn ang="0">
                  <a:pos x="0" y="237007"/>
                </a:cxn>
                <a:cxn ang="0">
                  <a:pos x="128650" y="237007"/>
                </a:cxn>
                <a:cxn ang="0">
                  <a:pos x="128650" y="473075"/>
                </a:cxn>
                <a:cxn ang="0">
                  <a:pos x="385825" y="473075"/>
                </a:cxn>
                <a:cxn ang="0">
                  <a:pos x="385825" y="237007"/>
                </a:cxn>
                <a:cxn ang="0">
                  <a:pos x="514350" y="237007"/>
                </a:cxn>
                <a:cxn ang="0">
                  <a:pos x="257175" y="0"/>
                </a:cxn>
              </a:cxnLst>
              <a:rect l="0" t="0" r="r" b="b"/>
              <a:pathLst>
                <a:path w="514350" h="473075">
                  <a:moveTo>
                    <a:pt x="257175" y="0"/>
                  </a:moveTo>
                  <a:lnTo>
                    <a:pt x="0" y="237007"/>
                  </a:lnTo>
                  <a:lnTo>
                    <a:pt x="128650" y="237007"/>
                  </a:lnTo>
                  <a:lnTo>
                    <a:pt x="128650" y="473075"/>
                  </a:lnTo>
                  <a:lnTo>
                    <a:pt x="385825" y="473075"/>
                  </a:lnTo>
                  <a:lnTo>
                    <a:pt x="385825" y="237007"/>
                  </a:lnTo>
                  <a:lnTo>
                    <a:pt x="514350" y="237007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6" name="object 9"/>
            <p:cNvSpPr>
              <a:spLocks/>
            </p:cNvSpPr>
            <p:nvPr/>
          </p:nvSpPr>
          <p:spPr bwMode="auto">
            <a:xfrm>
              <a:off x="6604000" y="5249862"/>
              <a:ext cx="514350" cy="473075"/>
            </a:xfrm>
            <a:custGeom>
              <a:avLst/>
              <a:gdLst/>
              <a:ahLst/>
              <a:cxnLst>
                <a:cxn ang="0">
                  <a:pos x="128650" y="473075"/>
                </a:cxn>
                <a:cxn ang="0">
                  <a:pos x="128650" y="237007"/>
                </a:cxn>
                <a:cxn ang="0">
                  <a:pos x="0" y="237007"/>
                </a:cxn>
                <a:cxn ang="0">
                  <a:pos x="257175" y="0"/>
                </a:cxn>
                <a:cxn ang="0">
                  <a:pos x="514350" y="237007"/>
                </a:cxn>
                <a:cxn ang="0">
                  <a:pos x="385825" y="237007"/>
                </a:cxn>
                <a:cxn ang="0">
                  <a:pos x="385825" y="473075"/>
                </a:cxn>
                <a:cxn ang="0">
                  <a:pos x="128650" y="473075"/>
                </a:cxn>
              </a:cxnLst>
              <a:rect l="0" t="0" r="r" b="b"/>
              <a:pathLst>
                <a:path w="514350" h="473075">
                  <a:moveTo>
                    <a:pt x="128650" y="473075"/>
                  </a:moveTo>
                  <a:lnTo>
                    <a:pt x="128650" y="237007"/>
                  </a:lnTo>
                  <a:lnTo>
                    <a:pt x="0" y="237007"/>
                  </a:lnTo>
                  <a:lnTo>
                    <a:pt x="257175" y="0"/>
                  </a:lnTo>
                  <a:lnTo>
                    <a:pt x="514350" y="237007"/>
                  </a:lnTo>
                  <a:lnTo>
                    <a:pt x="385825" y="237007"/>
                  </a:lnTo>
                  <a:lnTo>
                    <a:pt x="385825" y="473075"/>
                  </a:lnTo>
                  <a:lnTo>
                    <a:pt x="128650" y="473075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7" name="object 10"/>
            <p:cNvSpPr>
              <a:spLocks/>
            </p:cNvSpPr>
            <p:nvPr/>
          </p:nvSpPr>
          <p:spPr bwMode="auto">
            <a:xfrm>
              <a:off x="10553699" y="3287775"/>
              <a:ext cx="471805" cy="514350"/>
            </a:xfrm>
            <a:custGeom>
              <a:avLst/>
              <a:gdLst/>
              <a:ahLst/>
              <a:cxnLst>
                <a:cxn ang="0">
                  <a:pos x="236220" y="0"/>
                </a:cxn>
                <a:cxn ang="0">
                  <a:pos x="0" y="257175"/>
                </a:cxn>
                <a:cxn ang="0">
                  <a:pos x="236220" y="514350"/>
                </a:cxn>
                <a:cxn ang="0">
                  <a:pos x="236220" y="385699"/>
                </a:cxn>
                <a:cxn ang="0">
                  <a:pos x="471550" y="385699"/>
                </a:cxn>
                <a:cxn ang="0">
                  <a:pos x="471550" y="128524"/>
                </a:cxn>
                <a:cxn ang="0">
                  <a:pos x="236220" y="128524"/>
                </a:cxn>
                <a:cxn ang="0">
                  <a:pos x="236220" y="0"/>
                </a:cxn>
              </a:cxnLst>
              <a:rect l="0" t="0" r="r" b="b"/>
              <a:pathLst>
                <a:path w="471804" h="514350">
                  <a:moveTo>
                    <a:pt x="236220" y="0"/>
                  </a:moveTo>
                  <a:lnTo>
                    <a:pt x="0" y="257175"/>
                  </a:lnTo>
                  <a:lnTo>
                    <a:pt x="236220" y="514350"/>
                  </a:lnTo>
                  <a:lnTo>
                    <a:pt x="236220" y="385699"/>
                  </a:lnTo>
                  <a:lnTo>
                    <a:pt x="471550" y="385699"/>
                  </a:lnTo>
                  <a:lnTo>
                    <a:pt x="471550" y="128524"/>
                  </a:lnTo>
                  <a:lnTo>
                    <a:pt x="236220" y="12852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8" name="object 11"/>
            <p:cNvSpPr>
              <a:spLocks/>
            </p:cNvSpPr>
            <p:nvPr/>
          </p:nvSpPr>
          <p:spPr bwMode="auto">
            <a:xfrm>
              <a:off x="10553699" y="3287775"/>
              <a:ext cx="471805" cy="514350"/>
            </a:xfrm>
            <a:custGeom>
              <a:avLst/>
              <a:gdLst/>
              <a:ahLst/>
              <a:cxnLst>
                <a:cxn ang="0">
                  <a:pos x="471550" y="385699"/>
                </a:cxn>
                <a:cxn ang="0">
                  <a:pos x="236220" y="385699"/>
                </a:cxn>
                <a:cxn ang="0">
                  <a:pos x="236220" y="514350"/>
                </a:cxn>
                <a:cxn ang="0">
                  <a:pos x="0" y="257175"/>
                </a:cxn>
                <a:cxn ang="0">
                  <a:pos x="236220" y="0"/>
                </a:cxn>
                <a:cxn ang="0">
                  <a:pos x="236220" y="128524"/>
                </a:cxn>
                <a:cxn ang="0">
                  <a:pos x="471550" y="128524"/>
                </a:cxn>
                <a:cxn ang="0">
                  <a:pos x="471550" y="385699"/>
                </a:cxn>
              </a:cxnLst>
              <a:rect l="0" t="0" r="r" b="b"/>
              <a:pathLst>
                <a:path w="471804" h="514350">
                  <a:moveTo>
                    <a:pt x="471550" y="385699"/>
                  </a:moveTo>
                  <a:lnTo>
                    <a:pt x="236220" y="385699"/>
                  </a:lnTo>
                  <a:lnTo>
                    <a:pt x="236220" y="514350"/>
                  </a:lnTo>
                  <a:lnTo>
                    <a:pt x="0" y="257175"/>
                  </a:lnTo>
                  <a:lnTo>
                    <a:pt x="236220" y="0"/>
                  </a:lnTo>
                  <a:lnTo>
                    <a:pt x="236220" y="128524"/>
                  </a:lnTo>
                  <a:lnTo>
                    <a:pt x="471550" y="128524"/>
                  </a:lnTo>
                  <a:lnTo>
                    <a:pt x="471550" y="385699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49672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-5" dirty="0">
                <a:latin typeface="Tahoma"/>
                <a:cs typeface="Tahoma"/>
              </a:rPr>
              <a:t>Оциф</a:t>
            </a:r>
            <a:r>
              <a:rPr sz="2900" spc="-25" dirty="0">
                <a:latin typeface="Tahoma"/>
                <a:cs typeface="Tahoma"/>
              </a:rPr>
              <a:t>ро</a:t>
            </a:r>
            <a:r>
              <a:rPr sz="2900" spc="-35" dirty="0">
                <a:latin typeface="Tahoma"/>
                <a:cs typeface="Tahoma"/>
              </a:rPr>
              <a:t>в</a:t>
            </a:r>
            <a:r>
              <a:rPr sz="2900" spc="70" dirty="0">
                <a:latin typeface="Tahoma"/>
                <a:cs typeface="Tahoma"/>
              </a:rPr>
              <a:t>ка</a:t>
            </a:r>
            <a:r>
              <a:rPr sz="2900" spc="-245" dirty="0">
                <a:latin typeface="Tahoma"/>
                <a:cs typeface="Tahoma"/>
              </a:rPr>
              <a:t> </a:t>
            </a:r>
            <a:r>
              <a:rPr sz="2900" spc="-35" dirty="0">
                <a:latin typeface="Tahoma"/>
                <a:cs typeface="Tahoma"/>
              </a:rPr>
              <a:t>речи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838" y="1555750"/>
            <a:ext cx="9791700" cy="3544888"/>
          </a:xfrm>
          <a:prstGeom prst="rect">
            <a:avLst/>
          </a:prstGeom>
        </p:spPr>
        <p:txBody>
          <a:bodyPr lIns="0" tIns="80010" rIns="0" bIns="0">
            <a:spAutoFit/>
          </a:bodyPr>
          <a:lstStyle/>
          <a:p>
            <a:pPr marL="355600" indent="-342900" fontAlgn="auto">
              <a:spcBef>
                <a:spcPts val="6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z="2100" spc="-45" dirty="0">
                <a:latin typeface="Tahoma"/>
                <a:cs typeface="Tahoma"/>
              </a:rPr>
              <a:t>В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-40" dirty="0">
                <a:latin typeface="Tahoma"/>
                <a:cs typeface="Tahoma"/>
              </a:rPr>
              <a:t>1С:Докумен</a:t>
            </a:r>
            <a:r>
              <a:rPr sz="2100" spc="-45" dirty="0">
                <a:latin typeface="Tahoma"/>
                <a:cs typeface="Tahoma"/>
              </a:rPr>
              <a:t>т</a:t>
            </a:r>
            <a:r>
              <a:rPr sz="2100" spc="50" dirty="0">
                <a:latin typeface="Tahoma"/>
                <a:cs typeface="Tahoma"/>
              </a:rPr>
              <a:t>о</a:t>
            </a:r>
            <a:r>
              <a:rPr sz="2100" spc="35" dirty="0">
                <a:latin typeface="Tahoma"/>
                <a:cs typeface="Tahoma"/>
              </a:rPr>
              <a:t>о</a:t>
            </a:r>
            <a:r>
              <a:rPr sz="2100" dirty="0">
                <a:latin typeface="Tahoma"/>
                <a:cs typeface="Tahoma"/>
              </a:rPr>
              <a:t>боро</a:t>
            </a:r>
            <a:r>
              <a:rPr sz="2100" spc="-15" dirty="0">
                <a:latin typeface="Tahoma"/>
                <a:cs typeface="Tahoma"/>
              </a:rPr>
              <a:t>т</a:t>
            </a:r>
            <a:r>
              <a:rPr sz="2100" spc="-10" dirty="0">
                <a:latin typeface="Tahoma"/>
                <a:cs typeface="Tahoma"/>
              </a:rPr>
              <a:t>е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м</a:t>
            </a:r>
            <a:r>
              <a:rPr sz="2100" spc="-25" dirty="0">
                <a:latin typeface="Tahoma"/>
                <a:cs typeface="Tahoma"/>
              </a:rPr>
              <a:t>о</a:t>
            </a:r>
            <a:r>
              <a:rPr sz="2100" spc="-50" dirty="0">
                <a:latin typeface="Tahoma"/>
                <a:cs typeface="Tahoma"/>
              </a:rPr>
              <a:t>жно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н</a:t>
            </a:r>
            <a:r>
              <a:rPr sz="2100" spc="15" dirty="0">
                <a:latin typeface="Tahoma"/>
                <a:cs typeface="Tahoma"/>
              </a:rPr>
              <a:t>а</a:t>
            </a:r>
            <a:r>
              <a:rPr sz="2100" spc="-25" dirty="0">
                <a:latin typeface="Tahoma"/>
                <a:cs typeface="Tahoma"/>
              </a:rPr>
              <a:t>ди</a:t>
            </a:r>
            <a:r>
              <a:rPr sz="2100" spc="-15" dirty="0">
                <a:latin typeface="Tahoma"/>
                <a:cs typeface="Tahoma"/>
              </a:rPr>
              <a:t>к</a:t>
            </a:r>
            <a:r>
              <a:rPr sz="2100" spc="-70" dirty="0">
                <a:latin typeface="Tahoma"/>
                <a:cs typeface="Tahoma"/>
              </a:rPr>
              <a:t>т</a:t>
            </a:r>
            <a:r>
              <a:rPr sz="2100" spc="-95" dirty="0">
                <a:latin typeface="Tahoma"/>
                <a:cs typeface="Tahoma"/>
              </a:rPr>
              <a:t>о</a:t>
            </a:r>
            <a:r>
              <a:rPr sz="2100" spc="-90" dirty="0">
                <a:latin typeface="Tahoma"/>
                <a:cs typeface="Tahoma"/>
              </a:rPr>
              <a:t>вать</a:t>
            </a:r>
            <a:endParaRPr sz="21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39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700" spc="-25" dirty="0">
                <a:latin typeface="Tahoma"/>
                <a:cs typeface="Tahoma"/>
              </a:rPr>
              <a:t>Резолюцию</a:t>
            </a:r>
            <a:endParaRPr sz="17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0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700" spc="10" dirty="0">
                <a:latin typeface="Tahoma"/>
                <a:cs typeface="Tahoma"/>
              </a:rPr>
              <a:t>П</a:t>
            </a:r>
            <a:r>
              <a:rPr sz="1700" spc="-20" dirty="0">
                <a:latin typeface="Tahoma"/>
                <a:cs typeface="Tahoma"/>
              </a:rPr>
              <a:t>остановку</a:t>
            </a:r>
            <a:r>
              <a:rPr sz="1700" spc="-165" dirty="0">
                <a:latin typeface="Tahoma"/>
                <a:cs typeface="Tahoma"/>
              </a:rPr>
              <a:t> </a:t>
            </a:r>
            <a:r>
              <a:rPr sz="1700" spc="-40" dirty="0">
                <a:latin typeface="Tahoma"/>
                <a:cs typeface="Tahoma"/>
              </a:rPr>
              <a:t>з</a:t>
            </a:r>
            <a:r>
              <a:rPr sz="1700" dirty="0">
                <a:latin typeface="Tahoma"/>
                <a:cs typeface="Tahoma"/>
              </a:rPr>
              <a:t>адачи</a:t>
            </a:r>
            <a:endParaRPr sz="17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09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700" spc="-40" dirty="0">
                <a:latin typeface="Tahoma"/>
                <a:cs typeface="Tahoma"/>
              </a:rPr>
              <a:t>От</a:t>
            </a:r>
            <a:r>
              <a:rPr sz="1700" spc="-30" dirty="0">
                <a:latin typeface="Tahoma"/>
                <a:cs typeface="Tahoma"/>
              </a:rPr>
              <a:t>в</a:t>
            </a:r>
            <a:r>
              <a:rPr sz="1700" spc="-85" dirty="0">
                <a:latin typeface="Tahoma"/>
                <a:cs typeface="Tahoma"/>
              </a:rPr>
              <a:t>ет</a:t>
            </a:r>
            <a:r>
              <a:rPr sz="1700" spc="-135" dirty="0">
                <a:latin typeface="Tahoma"/>
                <a:cs typeface="Tahoma"/>
              </a:rPr>
              <a:t> </a:t>
            </a:r>
            <a:r>
              <a:rPr sz="1700" spc="-65" dirty="0">
                <a:latin typeface="Tahoma"/>
                <a:cs typeface="Tahoma"/>
              </a:rPr>
              <a:t>н</a:t>
            </a:r>
            <a:r>
              <a:rPr sz="1700" spc="75" dirty="0">
                <a:latin typeface="Tahoma"/>
                <a:cs typeface="Tahoma"/>
              </a:rPr>
              <a:t>а</a:t>
            </a:r>
            <a:r>
              <a:rPr sz="1700" spc="-135" dirty="0">
                <a:latin typeface="Tahoma"/>
                <a:cs typeface="Tahoma"/>
              </a:rPr>
              <a:t> </a:t>
            </a:r>
            <a:r>
              <a:rPr sz="1700" spc="-35" dirty="0">
                <a:latin typeface="Tahoma"/>
                <a:cs typeface="Tahoma"/>
              </a:rPr>
              <a:t>п</a:t>
            </a:r>
            <a:r>
              <a:rPr sz="1700" spc="-30" dirty="0">
                <a:latin typeface="Tahoma"/>
                <a:cs typeface="Tahoma"/>
              </a:rPr>
              <a:t>и</a:t>
            </a:r>
            <a:r>
              <a:rPr sz="1700" spc="-70" dirty="0">
                <a:latin typeface="Tahoma"/>
                <a:cs typeface="Tahoma"/>
              </a:rPr>
              <a:t>сь</a:t>
            </a:r>
            <a:r>
              <a:rPr sz="1700" spc="-100" dirty="0">
                <a:latin typeface="Tahoma"/>
                <a:cs typeface="Tahoma"/>
              </a:rPr>
              <a:t>м</a:t>
            </a:r>
            <a:r>
              <a:rPr sz="1700" spc="40" dirty="0">
                <a:latin typeface="Tahoma"/>
                <a:cs typeface="Tahoma"/>
              </a:rPr>
              <a:t>о</a:t>
            </a:r>
            <a:endParaRPr sz="1700">
              <a:latin typeface="Tahoma"/>
              <a:cs typeface="Tahoma"/>
            </a:endParaRPr>
          </a:p>
          <a:p>
            <a:pPr lvl="1" fontAlgn="auto">
              <a:spcBef>
                <a:spcPts val="30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2400">
              <a:latin typeface="Tahoma"/>
              <a:cs typeface="Tahom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5600" algn="l"/>
              </a:tabLst>
              <a:defRPr/>
            </a:pPr>
            <a:r>
              <a:rPr sz="2100" spc="30" dirty="0">
                <a:latin typeface="Tahoma"/>
                <a:cs typeface="Tahoma"/>
              </a:rPr>
              <a:t>Н</a:t>
            </a:r>
            <a:r>
              <a:rPr sz="2100" spc="-50" dirty="0">
                <a:latin typeface="Tahoma"/>
                <a:cs typeface="Tahoma"/>
              </a:rPr>
              <a:t>овый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с</a:t>
            </a:r>
            <a:r>
              <a:rPr sz="2100" spc="-70" dirty="0">
                <a:latin typeface="Tahoma"/>
                <a:cs typeface="Tahoma"/>
              </a:rPr>
              <a:t>е</a:t>
            </a:r>
            <a:r>
              <a:rPr sz="2100" spc="-55" dirty="0">
                <a:latin typeface="Tahoma"/>
                <a:cs typeface="Tahoma"/>
              </a:rPr>
              <a:t>рвис</a:t>
            </a:r>
            <a:r>
              <a:rPr sz="2100" spc="-170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1С:С</a:t>
            </a:r>
            <a:r>
              <a:rPr sz="2100" spc="-30" dirty="0">
                <a:latin typeface="Tahoma"/>
                <a:cs typeface="Tahoma"/>
              </a:rPr>
              <a:t>о</a:t>
            </a:r>
            <a:r>
              <a:rPr sz="2100" spc="-25" dirty="0">
                <a:latin typeface="Tahoma"/>
                <a:cs typeface="Tahoma"/>
              </a:rPr>
              <a:t>вещание</a:t>
            </a:r>
            <a:endParaRPr sz="21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700" spc="-35" dirty="0">
                <a:latin typeface="Tahoma"/>
                <a:cs typeface="Tahoma"/>
              </a:rPr>
              <a:t>Специальный</a:t>
            </a:r>
            <a:r>
              <a:rPr sz="1700" spc="-165" dirty="0">
                <a:latin typeface="Tahoma"/>
                <a:cs typeface="Tahoma"/>
              </a:rPr>
              <a:t> </a:t>
            </a:r>
            <a:r>
              <a:rPr sz="1700" spc="120" dirty="0">
                <a:latin typeface="Tahoma"/>
                <a:cs typeface="Tahoma"/>
              </a:rPr>
              <a:t>ИИ</a:t>
            </a:r>
            <a:r>
              <a:rPr sz="1700" spc="-125" dirty="0">
                <a:latin typeface="Tahoma"/>
                <a:cs typeface="Tahoma"/>
              </a:rPr>
              <a:t> </a:t>
            </a:r>
            <a:r>
              <a:rPr sz="1700" spc="-15" dirty="0">
                <a:latin typeface="Tahoma"/>
                <a:cs typeface="Tahoma"/>
              </a:rPr>
              <a:t>превращает</a:t>
            </a:r>
            <a:r>
              <a:rPr sz="1700" spc="-120" dirty="0">
                <a:latin typeface="Tahoma"/>
                <a:cs typeface="Tahoma"/>
              </a:rPr>
              <a:t> </a:t>
            </a:r>
            <a:r>
              <a:rPr sz="1700" spc="25" dirty="0">
                <a:latin typeface="Tahoma"/>
                <a:cs typeface="Tahoma"/>
              </a:rPr>
              <a:t>аудио</a:t>
            </a:r>
            <a:r>
              <a:rPr sz="1700" spc="-140" dirty="0">
                <a:latin typeface="Tahoma"/>
                <a:cs typeface="Tahoma"/>
              </a:rPr>
              <a:t> </a:t>
            </a:r>
            <a:r>
              <a:rPr sz="1700" spc="-35" dirty="0">
                <a:latin typeface="Tahoma"/>
                <a:cs typeface="Tahoma"/>
              </a:rPr>
              <a:t>или</a:t>
            </a:r>
            <a:r>
              <a:rPr sz="1700" spc="-150" dirty="0">
                <a:latin typeface="Tahoma"/>
                <a:cs typeface="Tahoma"/>
              </a:rPr>
              <a:t> </a:t>
            </a:r>
            <a:r>
              <a:rPr sz="1700" spc="-30" dirty="0">
                <a:latin typeface="Tahoma"/>
                <a:cs typeface="Tahoma"/>
              </a:rPr>
              <a:t>видеозапись</a:t>
            </a:r>
            <a:r>
              <a:rPr sz="1700" spc="-160" dirty="0">
                <a:latin typeface="Tahoma"/>
                <a:cs typeface="Tahoma"/>
              </a:rPr>
              <a:t> </a:t>
            </a:r>
            <a:r>
              <a:rPr sz="1700" spc="-30" dirty="0">
                <a:latin typeface="Tahoma"/>
                <a:cs typeface="Tahoma"/>
              </a:rPr>
              <a:t>совещания</a:t>
            </a:r>
            <a:r>
              <a:rPr sz="1700" spc="-140" dirty="0">
                <a:latin typeface="Tahoma"/>
                <a:cs typeface="Tahoma"/>
              </a:rPr>
              <a:t> </a:t>
            </a:r>
            <a:r>
              <a:rPr sz="1700" spc="-114" dirty="0">
                <a:latin typeface="Tahoma"/>
                <a:cs typeface="Tahoma"/>
              </a:rPr>
              <a:t>в</a:t>
            </a:r>
            <a:r>
              <a:rPr sz="1700" spc="-130" dirty="0">
                <a:latin typeface="Tahoma"/>
                <a:cs typeface="Tahoma"/>
              </a:rPr>
              <a:t> </a:t>
            </a:r>
            <a:r>
              <a:rPr sz="1700" spc="-45" dirty="0">
                <a:latin typeface="Tahoma"/>
                <a:cs typeface="Tahoma"/>
              </a:rPr>
              <a:t>четкий</a:t>
            </a:r>
            <a:r>
              <a:rPr sz="1700" spc="-145" dirty="0">
                <a:latin typeface="Tahoma"/>
                <a:cs typeface="Tahoma"/>
              </a:rPr>
              <a:t> </a:t>
            </a:r>
            <a:r>
              <a:rPr sz="1700" spc="15" dirty="0">
                <a:latin typeface="Tahoma"/>
                <a:cs typeface="Tahoma"/>
              </a:rPr>
              <a:t>рабочий</a:t>
            </a:r>
            <a:r>
              <a:rPr sz="1700" spc="-15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материал</a:t>
            </a:r>
            <a:endParaRPr sz="1700">
              <a:latin typeface="Tahoma"/>
              <a:cs typeface="Tahoma"/>
            </a:endParaRPr>
          </a:p>
          <a:p>
            <a:pPr marL="1156970" lvl="2" indent="-231140" fontAlgn="auto">
              <a:spcBef>
                <a:spcPts val="39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1157605" algn="l"/>
              </a:tabLst>
              <a:defRPr/>
            </a:pPr>
            <a:r>
              <a:rPr sz="1600" spc="-30" dirty="0">
                <a:latin typeface="Tahoma"/>
                <a:cs typeface="Tahoma"/>
              </a:rPr>
              <a:t>Стенограмма</a:t>
            </a:r>
            <a:endParaRPr sz="1600">
              <a:latin typeface="Tahoma"/>
              <a:cs typeface="Tahoma"/>
            </a:endParaRPr>
          </a:p>
          <a:p>
            <a:pPr marL="1156970" lvl="2" indent="-231140" fontAlgn="auto">
              <a:spcBef>
                <a:spcPts val="38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1157605" algn="l"/>
              </a:tabLst>
              <a:defRPr/>
            </a:pPr>
            <a:r>
              <a:rPr sz="1600" spc="-40" dirty="0">
                <a:latin typeface="Tahoma"/>
                <a:cs typeface="Tahoma"/>
              </a:rPr>
              <a:t>Конспект</a:t>
            </a:r>
            <a:endParaRPr sz="1600">
              <a:latin typeface="Tahoma"/>
              <a:cs typeface="Tahoma"/>
            </a:endParaRPr>
          </a:p>
          <a:p>
            <a:pPr marL="1156970" lvl="2" indent="-231140" fontAlgn="auto">
              <a:spcBef>
                <a:spcPts val="39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1157605" algn="l"/>
              </a:tabLst>
              <a:defRPr/>
            </a:pPr>
            <a:r>
              <a:rPr sz="1600" spc="-15" dirty="0">
                <a:latin typeface="Tahoma"/>
                <a:cs typeface="Tahoma"/>
              </a:rPr>
              <a:t>Протокол</a:t>
            </a:r>
            <a:endParaRPr sz="16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920" algn="l"/>
              </a:tabLst>
              <a:defRPr/>
            </a:pPr>
            <a:r>
              <a:rPr sz="1700" spc="-35" dirty="0">
                <a:latin typeface="Tahoma"/>
                <a:cs typeface="Tahoma"/>
              </a:rPr>
              <a:t>В</a:t>
            </a:r>
            <a:r>
              <a:rPr sz="1700" spc="-114" dirty="0">
                <a:latin typeface="Tahoma"/>
                <a:cs typeface="Tahoma"/>
              </a:rPr>
              <a:t> </a:t>
            </a:r>
            <a:r>
              <a:rPr sz="1700" spc="-45" dirty="0">
                <a:latin typeface="Tahoma"/>
                <a:cs typeface="Tahoma"/>
              </a:rPr>
              <a:t>перспективе</a:t>
            </a:r>
            <a:r>
              <a:rPr sz="1700" spc="-130" dirty="0">
                <a:latin typeface="Tahoma"/>
                <a:cs typeface="Tahoma"/>
              </a:rPr>
              <a:t> </a:t>
            </a:r>
            <a:r>
              <a:rPr sz="1700" spc="-5" dirty="0">
                <a:latin typeface="Tahoma"/>
                <a:cs typeface="Tahoma"/>
              </a:rPr>
              <a:t>-</a:t>
            </a:r>
            <a:r>
              <a:rPr sz="1700" spc="-130" dirty="0">
                <a:latin typeface="Tahoma"/>
                <a:cs typeface="Tahoma"/>
              </a:rPr>
              <a:t> </a:t>
            </a:r>
            <a:r>
              <a:rPr sz="1700" spc="-40" dirty="0">
                <a:latin typeface="Tahoma"/>
                <a:cs typeface="Tahoma"/>
              </a:rPr>
              <a:t>автоматическая</a:t>
            </a:r>
            <a:r>
              <a:rPr sz="1700" spc="-120" dirty="0">
                <a:latin typeface="Tahoma"/>
                <a:cs typeface="Tahoma"/>
              </a:rPr>
              <a:t> </a:t>
            </a:r>
            <a:r>
              <a:rPr sz="1700" spc="-25" dirty="0">
                <a:latin typeface="Tahoma"/>
                <a:cs typeface="Tahoma"/>
              </a:rPr>
              <a:t>постановка</a:t>
            </a:r>
            <a:r>
              <a:rPr sz="1700" spc="-130" dirty="0">
                <a:latin typeface="Tahoma"/>
                <a:cs typeface="Tahoma"/>
              </a:rPr>
              <a:t> </a:t>
            </a:r>
            <a:r>
              <a:rPr sz="1700" spc="-5" dirty="0">
                <a:latin typeface="Tahoma"/>
                <a:cs typeface="Tahoma"/>
              </a:rPr>
              <a:t>задач</a:t>
            </a:r>
            <a:r>
              <a:rPr sz="1700" spc="-114" dirty="0">
                <a:latin typeface="Tahoma"/>
                <a:cs typeface="Tahoma"/>
              </a:rPr>
              <a:t> в</a:t>
            </a:r>
            <a:r>
              <a:rPr sz="1700" spc="-125" dirty="0">
                <a:latin typeface="Tahoma"/>
                <a:cs typeface="Tahoma"/>
              </a:rPr>
              <a:t> </a:t>
            </a:r>
            <a:r>
              <a:rPr sz="1700" spc="-15" dirty="0">
                <a:latin typeface="Tahoma"/>
                <a:cs typeface="Tahoma"/>
              </a:rPr>
              <a:t>1С:Документообороте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13315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7138" y="2452688"/>
            <a:ext cx="1724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object 5"/>
          <p:cNvGrpSpPr>
            <a:grpSpLocks/>
          </p:cNvGrpSpPr>
          <p:nvPr/>
        </p:nvGrpSpPr>
        <p:grpSpPr bwMode="auto">
          <a:xfrm>
            <a:off x="7859713" y="2386013"/>
            <a:ext cx="735012" cy="650875"/>
            <a:chOff x="7859241" y="2386583"/>
            <a:chExt cx="734695" cy="649605"/>
          </a:xfrm>
        </p:grpSpPr>
        <p:pic>
          <p:nvPicPr>
            <p:cNvPr id="13317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9241" y="2386583"/>
              <a:ext cx="734640" cy="64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object 7"/>
            <p:cNvSpPr>
              <a:spLocks/>
            </p:cNvSpPr>
            <p:nvPr/>
          </p:nvSpPr>
          <p:spPr bwMode="auto">
            <a:xfrm>
              <a:off x="7921625" y="2441574"/>
              <a:ext cx="615950" cy="539750"/>
            </a:xfrm>
            <a:custGeom>
              <a:avLst/>
              <a:gdLst/>
              <a:ahLst/>
              <a:cxnLst>
                <a:cxn ang="0">
                  <a:pos x="345058" y="0"/>
                </a:cxn>
                <a:cxn ang="0">
                  <a:pos x="345058" y="135000"/>
                </a:cxn>
                <a:cxn ang="0">
                  <a:pos x="0" y="135000"/>
                </a:cxn>
                <a:cxn ang="0">
                  <a:pos x="0" y="404875"/>
                </a:cxn>
                <a:cxn ang="0">
                  <a:pos x="345058" y="404875"/>
                </a:cxn>
                <a:cxn ang="0">
                  <a:pos x="345058" y="539750"/>
                </a:cxn>
                <a:cxn ang="0">
                  <a:pos x="615950" y="269875"/>
                </a:cxn>
                <a:cxn ang="0">
                  <a:pos x="345058" y="0"/>
                </a:cxn>
              </a:cxnLst>
              <a:rect l="0" t="0" r="r" b="b"/>
              <a:pathLst>
                <a:path w="615950" h="539750">
                  <a:moveTo>
                    <a:pt x="345058" y="0"/>
                  </a:moveTo>
                  <a:lnTo>
                    <a:pt x="345058" y="135000"/>
                  </a:lnTo>
                  <a:lnTo>
                    <a:pt x="0" y="135000"/>
                  </a:lnTo>
                  <a:lnTo>
                    <a:pt x="0" y="404875"/>
                  </a:lnTo>
                  <a:lnTo>
                    <a:pt x="345058" y="404875"/>
                  </a:lnTo>
                  <a:lnTo>
                    <a:pt x="345058" y="539750"/>
                  </a:lnTo>
                  <a:lnTo>
                    <a:pt x="615950" y="269875"/>
                  </a:lnTo>
                  <a:lnTo>
                    <a:pt x="345058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19" name="object 8"/>
            <p:cNvSpPr>
              <a:spLocks/>
            </p:cNvSpPr>
            <p:nvPr/>
          </p:nvSpPr>
          <p:spPr bwMode="auto">
            <a:xfrm>
              <a:off x="7921625" y="2441574"/>
              <a:ext cx="615950" cy="539750"/>
            </a:xfrm>
            <a:custGeom>
              <a:avLst/>
              <a:gdLst/>
              <a:ahLst/>
              <a:cxnLst>
                <a:cxn ang="0">
                  <a:pos x="0" y="135000"/>
                </a:cxn>
                <a:cxn ang="0">
                  <a:pos x="345058" y="135000"/>
                </a:cxn>
                <a:cxn ang="0">
                  <a:pos x="345058" y="0"/>
                </a:cxn>
                <a:cxn ang="0">
                  <a:pos x="615950" y="269875"/>
                </a:cxn>
                <a:cxn ang="0">
                  <a:pos x="345058" y="539750"/>
                </a:cxn>
                <a:cxn ang="0">
                  <a:pos x="345058" y="404875"/>
                </a:cxn>
                <a:cxn ang="0">
                  <a:pos x="0" y="404875"/>
                </a:cxn>
                <a:cxn ang="0">
                  <a:pos x="0" y="135000"/>
                </a:cxn>
              </a:cxnLst>
              <a:rect l="0" t="0" r="r" b="b"/>
              <a:pathLst>
                <a:path w="615950" h="539750">
                  <a:moveTo>
                    <a:pt x="0" y="135000"/>
                  </a:moveTo>
                  <a:lnTo>
                    <a:pt x="345058" y="135000"/>
                  </a:lnTo>
                  <a:lnTo>
                    <a:pt x="345058" y="0"/>
                  </a:lnTo>
                  <a:lnTo>
                    <a:pt x="615950" y="269875"/>
                  </a:lnTo>
                  <a:lnTo>
                    <a:pt x="345058" y="539750"/>
                  </a:lnTo>
                  <a:lnTo>
                    <a:pt x="345058" y="404875"/>
                  </a:lnTo>
                  <a:lnTo>
                    <a:pt x="0" y="404875"/>
                  </a:lnTo>
                  <a:lnTo>
                    <a:pt x="0" y="13500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60340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90" dirty="0">
                <a:latin typeface="Tahoma"/>
                <a:cs typeface="Tahoma"/>
              </a:rPr>
              <a:t>ЭДО</a:t>
            </a:r>
            <a:r>
              <a:rPr sz="2900" spc="-245" dirty="0">
                <a:latin typeface="Tahoma"/>
                <a:cs typeface="Tahoma"/>
              </a:rPr>
              <a:t> </a:t>
            </a:r>
            <a:r>
              <a:rPr sz="2900" spc="-125" dirty="0">
                <a:latin typeface="Tahoma"/>
                <a:cs typeface="Tahoma"/>
              </a:rPr>
              <a:t>с</a:t>
            </a:r>
            <a:r>
              <a:rPr sz="2900" spc="-229" dirty="0">
                <a:latin typeface="Tahoma"/>
                <a:cs typeface="Tahoma"/>
              </a:rPr>
              <a:t> </a:t>
            </a:r>
            <a:r>
              <a:rPr sz="2900" spc="-55" dirty="0">
                <a:latin typeface="Tahoma"/>
                <a:cs typeface="Tahoma"/>
              </a:rPr>
              <a:t>контрагентами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14338" name="object 3"/>
          <p:cNvGrpSpPr>
            <a:grpSpLocks/>
          </p:cNvGrpSpPr>
          <p:nvPr/>
        </p:nvGrpSpPr>
        <p:grpSpPr bwMode="auto">
          <a:xfrm>
            <a:off x="708025" y="1641475"/>
            <a:ext cx="10437813" cy="4838700"/>
            <a:chOff x="708025" y="1641359"/>
            <a:chExt cx="10437495" cy="4838700"/>
          </a:xfrm>
        </p:grpSpPr>
        <p:pic>
          <p:nvPicPr>
            <p:cNvPr id="14340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8891" y="1641359"/>
              <a:ext cx="8516124" cy="483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73426" y="1800224"/>
              <a:ext cx="8001000" cy="432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object 6"/>
            <p:cNvSpPr>
              <a:spLocks/>
            </p:cNvSpPr>
            <p:nvPr/>
          </p:nvSpPr>
          <p:spPr bwMode="auto">
            <a:xfrm>
              <a:off x="720725" y="3024250"/>
              <a:ext cx="2879725" cy="2519680"/>
            </a:xfrm>
            <a:custGeom>
              <a:avLst/>
              <a:gdLst/>
              <a:ahLst/>
              <a:cxnLst>
                <a:cxn ang="0">
                  <a:pos x="2459863" y="0"/>
                </a:cxn>
                <a:cxn ang="0">
                  <a:pos x="419900" y="0"/>
                </a:cxn>
                <a:cxn ang="0">
                  <a:pos x="370931" y="2824"/>
                </a:cxn>
                <a:cxn ang="0">
                  <a:pos x="323621" y="11087"/>
                </a:cxn>
                <a:cxn ang="0">
                  <a:pos x="278286" y="24475"/>
                </a:cxn>
                <a:cxn ang="0">
                  <a:pos x="235239" y="42672"/>
                </a:cxn>
                <a:cxn ang="0">
                  <a:pos x="194797" y="65362"/>
                </a:cxn>
                <a:cxn ang="0">
                  <a:pos x="157275" y="92233"/>
                </a:cxn>
                <a:cxn ang="0">
                  <a:pos x="122986" y="122967"/>
                </a:cxn>
                <a:cxn ang="0">
                  <a:pos x="92248" y="157251"/>
                </a:cxn>
                <a:cxn ang="0">
                  <a:pos x="65373" y="194770"/>
                </a:cxn>
                <a:cxn ang="0">
                  <a:pos x="42679" y="235209"/>
                </a:cxn>
                <a:cxn ang="0">
                  <a:pos x="24479" y="278252"/>
                </a:cxn>
                <a:cxn ang="0">
                  <a:pos x="11089" y="323585"/>
                </a:cxn>
                <a:cxn ang="0">
                  <a:pos x="2825" y="370893"/>
                </a:cxn>
                <a:cxn ang="0">
                  <a:pos x="0" y="419862"/>
                </a:cxn>
                <a:cxn ang="0">
                  <a:pos x="0" y="2099437"/>
                </a:cxn>
                <a:cxn ang="0">
                  <a:pos x="2825" y="2148398"/>
                </a:cxn>
                <a:cxn ang="0">
                  <a:pos x="11089" y="2195701"/>
                </a:cxn>
                <a:cxn ang="0">
                  <a:pos x="24479" y="2241031"/>
                </a:cxn>
                <a:cxn ang="0">
                  <a:pos x="42679" y="2284073"/>
                </a:cxn>
                <a:cxn ang="0">
                  <a:pos x="65373" y="2324511"/>
                </a:cxn>
                <a:cxn ang="0">
                  <a:pos x="92248" y="2362031"/>
                </a:cxn>
                <a:cxn ang="0">
                  <a:pos x="122986" y="2396316"/>
                </a:cxn>
                <a:cxn ang="0">
                  <a:pos x="157275" y="2427053"/>
                </a:cxn>
                <a:cxn ang="0">
                  <a:pos x="194797" y="2453926"/>
                </a:cxn>
                <a:cxn ang="0">
                  <a:pos x="235239" y="2476620"/>
                </a:cxn>
                <a:cxn ang="0">
                  <a:pos x="278286" y="2494819"/>
                </a:cxn>
                <a:cxn ang="0">
                  <a:pos x="323621" y="2508209"/>
                </a:cxn>
                <a:cxn ang="0">
                  <a:pos x="370931" y="2516474"/>
                </a:cxn>
                <a:cxn ang="0">
                  <a:pos x="419900" y="2519299"/>
                </a:cxn>
                <a:cxn ang="0">
                  <a:pos x="2459863" y="2519299"/>
                </a:cxn>
                <a:cxn ang="0">
                  <a:pos x="2508831" y="2516474"/>
                </a:cxn>
                <a:cxn ang="0">
                  <a:pos x="2556139" y="2508209"/>
                </a:cxn>
                <a:cxn ang="0">
                  <a:pos x="2601472" y="2494819"/>
                </a:cxn>
                <a:cxn ang="0">
                  <a:pos x="2644515" y="2476620"/>
                </a:cxn>
                <a:cxn ang="0">
                  <a:pos x="2684954" y="2453926"/>
                </a:cxn>
                <a:cxn ang="0">
                  <a:pos x="2722473" y="2427053"/>
                </a:cxn>
                <a:cxn ang="0">
                  <a:pos x="2756757" y="2396316"/>
                </a:cxn>
                <a:cxn ang="0">
                  <a:pos x="2787491" y="2362031"/>
                </a:cxn>
                <a:cxn ang="0">
                  <a:pos x="2814362" y="2324511"/>
                </a:cxn>
                <a:cxn ang="0">
                  <a:pos x="2837052" y="2284073"/>
                </a:cxn>
                <a:cxn ang="0">
                  <a:pos x="2855249" y="2241031"/>
                </a:cxn>
                <a:cxn ang="0">
                  <a:pos x="2868637" y="2195701"/>
                </a:cxn>
                <a:cxn ang="0">
                  <a:pos x="2876900" y="2148398"/>
                </a:cxn>
                <a:cxn ang="0">
                  <a:pos x="2879725" y="2099437"/>
                </a:cxn>
                <a:cxn ang="0">
                  <a:pos x="2879725" y="419862"/>
                </a:cxn>
                <a:cxn ang="0">
                  <a:pos x="2876900" y="370893"/>
                </a:cxn>
                <a:cxn ang="0">
                  <a:pos x="2868637" y="323585"/>
                </a:cxn>
                <a:cxn ang="0">
                  <a:pos x="2855249" y="278252"/>
                </a:cxn>
                <a:cxn ang="0">
                  <a:pos x="2837053" y="235209"/>
                </a:cxn>
                <a:cxn ang="0">
                  <a:pos x="2814362" y="194770"/>
                </a:cxn>
                <a:cxn ang="0">
                  <a:pos x="2787491" y="157251"/>
                </a:cxn>
                <a:cxn ang="0">
                  <a:pos x="2756757" y="122967"/>
                </a:cxn>
                <a:cxn ang="0">
                  <a:pos x="2722473" y="92233"/>
                </a:cxn>
                <a:cxn ang="0">
                  <a:pos x="2684954" y="65362"/>
                </a:cxn>
                <a:cxn ang="0">
                  <a:pos x="2644515" y="42672"/>
                </a:cxn>
                <a:cxn ang="0">
                  <a:pos x="2601472" y="24475"/>
                </a:cxn>
                <a:cxn ang="0">
                  <a:pos x="2556139" y="11087"/>
                </a:cxn>
                <a:cxn ang="0">
                  <a:pos x="2508831" y="2824"/>
                </a:cxn>
                <a:cxn ang="0">
                  <a:pos x="2459863" y="0"/>
                </a:cxn>
              </a:cxnLst>
              <a:rect l="0" t="0" r="r" b="b"/>
              <a:pathLst>
                <a:path w="2879725" h="2519679">
                  <a:moveTo>
                    <a:pt x="2459863" y="0"/>
                  </a:moveTo>
                  <a:lnTo>
                    <a:pt x="419900" y="0"/>
                  </a:lnTo>
                  <a:lnTo>
                    <a:pt x="370931" y="2824"/>
                  </a:lnTo>
                  <a:lnTo>
                    <a:pt x="323621" y="11087"/>
                  </a:lnTo>
                  <a:lnTo>
                    <a:pt x="278286" y="24475"/>
                  </a:lnTo>
                  <a:lnTo>
                    <a:pt x="235239" y="42672"/>
                  </a:lnTo>
                  <a:lnTo>
                    <a:pt x="194797" y="65362"/>
                  </a:lnTo>
                  <a:lnTo>
                    <a:pt x="157275" y="92233"/>
                  </a:lnTo>
                  <a:lnTo>
                    <a:pt x="122986" y="122967"/>
                  </a:lnTo>
                  <a:lnTo>
                    <a:pt x="92248" y="157251"/>
                  </a:lnTo>
                  <a:lnTo>
                    <a:pt x="65373" y="194770"/>
                  </a:lnTo>
                  <a:lnTo>
                    <a:pt x="42679" y="235209"/>
                  </a:lnTo>
                  <a:lnTo>
                    <a:pt x="24479" y="278252"/>
                  </a:lnTo>
                  <a:lnTo>
                    <a:pt x="11089" y="323585"/>
                  </a:lnTo>
                  <a:lnTo>
                    <a:pt x="2825" y="370893"/>
                  </a:lnTo>
                  <a:lnTo>
                    <a:pt x="0" y="419862"/>
                  </a:lnTo>
                  <a:lnTo>
                    <a:pt x="0" y="2099437"/>
                  </a:lnTo>
                  <a:lnTo>
                    <a:pt x="2825" y="2148398"/>
                  </a:lnTo>
                  <a:lnTo>
                    <a:pt x="11089" y="2195701"/>
                  </a:lnTo>
                  <a:lnTo>
                    <a:pt x="24479" y="2241031"/>
                  </a:lnTo>
                  <a:lnTo>
                    <a:pt x="42679" y="2284073"/>
                  </a:lnTo>
                  <a:lnTo>
                    <a:pt x="65373" y="2324511"/>
                  </a:lnTo>
                  <a:lnTo>
                    <a:pt x="92248" y="2362031"/>
                  </a:lnTo>
                  <a:lnTo>
                    <a:pt x="122986" y="2396316"/>
                  </a:lnTo>
                  <a:lnTo>
                    <a:pt x="157275" y="2427053"/>
                  </a:lnTo>
                  <a:lnTo>
                    <a:pt x="194797" y="2453926"/>
                  </a:lnTo>
                  <a:lnTo>
                    <a:pt x="235239" y="2476620"/>
                  </a:lnTo>
                  <a:lnTo>
                    <a:pt x="278286" y="2494819"/>
                  </a:lnTo>
                  <a:lnTo>
                    <a:pt x="323621" y="2508209"/>
                  </a:lnTo>
                  <a:lnTo>
                    <a:pt x="370931" y="2516474"/>
                  </a:lnTo>
                  <a:lnTo>
                    <a:pt x="419900" y="2519299"/>
                  </a:lnTo>
                  <a:lnTo>
                    <a:pt x="2459863" y="2519299"/>
                  </a:lnTo>
                  <a:lnTo>
                    <a:pt x="2508831" y="2516474"/>
                  </a:lnTo>
                  <a:lnTo>
                    <a:pt x="2556139" y="2508209"/>
                  </a:lnTo>
                  <a:lnTo>
                    <a:pt x="2601472" y="2494819"/>
                  </a:lnTo>
                  <a:lnTo>
                    <a:pt x="2644515" y="2476620"/>
                  </a:lnTo>
                  <a:lnTo>
                    <a:pt x="2684954" y="2453926"/>
                  </a:lnTo>
                  <a:lnTo>
                    <a:pt x="2722473" y="2427053"/>
                  </a:lnTo>
                  <a:lnTo>
                    <a:pt x="2756757" y="2396316"/>
                  </a:lnTo>
                  <a:lnTo>
                    <a:pt x="2787491" y="2362031"/>
                  </a:lnTo>
                  <a:lnTo>
                    <a:pt x="2814362" y="2324511"/>
                  </a:lnTo>
                  <a:lnTo>
                    <a:pt x="2837052" y="2284073"/>
                  </a:lnTo>
                  <a:lnTo>
                    <a:pt x="2855249" y="2241031"/>
                  </a:lnTo>
                  <a:lnTo>
                    <a:pt x="2868637" y="2195701"/>
                  </a:lnTo>
                  <a:lnTo>
                    <a:pt x="2876900" y="2148398"/>
                  </a:lnTo>
                  <a:lnTo>
                    <a:pt x="2879725" y="2099437"/>
                  </a:lnTo>
                  <a:lnTo>
                    <a:pt x="2879725" y="419862"/>
                  </a:lnTo>
                  <a:lnTo>
                    <a:pt x="2876900" y="370893"/>
                  </a:lnTo>
                  <a:lnTo>
                    <a:pt x="2868637" y="323585"/>
                  </a:lnTo>
                  <a:lnTo>
                    <a:pt x="2855249" y="278252"/>
                  </a:lnTo>
                  <a:lnTo>
                    <a:pt x="2837053" y="235209"/>
                  </a:lnTo>
                  <a:lnTo>
                    <a:pt x="2814362" y="194770"/>
                  </a:lnTo>
                  <a:lnTo>
                    <a:pt x="2787491" y="157251"/>
                  </a:lnTo>
                  <a:lnTo>
                    <a:pt x="2756757" y="122967"/>
                  </a:lnTo>
                  <a:lnTo>
                    <a:pt x="2722473" y="92233"/>
                  </a:lnTo>
                  <a:lnTo>
                    <a:pt x="2684954" y="65362"/>
                  </a:lnTo>
                  <a:lnTo>
                    <a:pt x="2644515" y="42672"/>
                  </a:lnTo>
                  <a:lnTo>
                    <a:pt x="2601472" y="24475"/>
                  </a:lnTo>
                  <a:lnTo>
                    <a:pt x="2556139" y="11087"/>
                  </a:lnTo>
                  <a:lnTo>
                    <a:pt x="2508831" y="2824"/>
                  </a:lnTo>
                  <a:lnTo>
                    <a:pt x="2459863" y="0"/>
                  </a:lnTo>
                  <a:close/>
                </a:path>
              </a:pathLst>
            </a:custGeom>
            <a:solidFill>
              <a:srgbClr val="FFD229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3" name="object 7"/>
            <p:cNvSpPr>
              <a:spLocks/>
            </p:cNvSpPr>
            <p:nvPr/>
          </p:nvSpPr>
          <p:spPr bwMode="auto">
            <a:xfrm>
              <a:off x="720725" y="3024250"/>
              <a:ext cx="2879725" cy="2519680"/>
            </a:xfrm>
            <a:custGeom>
              <a:avLst/>
              <a:gdLst/>
              <a:ahLst/>
              <a:cxnLst>
                <a:cxn ang="0">
                  <a:pos x="2825" y="370893"/>
                </a:cxn>
                <a:cxn ang="0">
                  <a:pos x="24479" y="278252"/>
                </a:cxn>
                <a:cxn ang="0">
                  <a:pos x="65373" y="194770"/>
                </a:cxn>
                <a:cxn ang="0">
                  <a:pos x="122986" y="122967"/>
                </a:cxn>
                <a:cxn ang="0">
                  <a:pos x="194797" y="65362"/>
                </a:cxn>
                <a:cxn ang="0">
                  <a:pos x="278286" y="24475"/>
                </a:cxn>
                <a:cxn ang="0">
                  <a:pos x="370931" y="2824"/>
                </a:cxn>
                <a:cxn ang="0">
                  <a:pos x="479958" y="0"/>
                </a:cxn>
                <a:cxn ang="0">
                  <a:pos x="2459863" y="0"/>
                </a:cxn>
                <a:cxn ang="0">
                  <a:pos x="2556139" y="11087"/>
                </a:cxn>
                <a:cxn ang="0">
                  <a:pos x="2644515" y="42672"/>
                </a:cxn>
                <a:cxn ang="0">
                  <a:pos x="2722473" y="92233"/>
                </a:cxn>
                <a:cxn ang="0">
                  <a:pos x="2787491" y="157251"/>
                </a:cxn>
                <a:cxn ang="0">
                  <a:pos x="2837053" y="235209"/>
                </a:cxn>
                <a:cxn ang="0">
                  <a:pos x="2868637" y="323585"/>
                </a:cxn>
                <a:cxn ang="0">
                  <a:pos x="2879725" y="419862"/>
                </a:cxn>
                <a:cxn ang="0">
                  <a:pos x="2879725" y="2099437"/>
                </a:cxn>
                <a:cxn ang="0">
                  <a:pos x="2868637" y="2195701"/>
                </a:cxn>
                <a:cxn ang="0">
                  <a:pos x="2837052" y="2284073"/>
                </a:cxn>
                <a:cxn ang="0">
                  <a:pos x="2787491" y="2362031"/>
                </a:cxn>
                <a:cxn ang="0">
                  <a:pos x="2722473" y="2427053"/>
                </a:cxn>
                <a:cxn ang="0">
                  <a:pos x="2644515" y="2476620"/>
                </a:cxn>
                <a:cxn ang="0">
                  <a:pos x="2556139" y="2508209"/>
                </a:cxn>
                <a:cxn ang="0">
                  <a:pos x="2459863" y="2519299"/>
                </a:cxn>
                <a:cxn ang="0">
                  <a:pos x="736472" y="2519299"/>
                </a:cxn>
                <a:cxn ang="0">
                  <a:pos x="419900" y="2519299"/>
                </a:cxn>
                <a:cxn ang="0">
                  <a:pos x="323621" y="2508209"/>
                </a:cxn>
                <a:cxn ang="0">
                  <a:pos x="235239" y="2476620"/>
                </a:cxn>
                <a:cxn ang="0">
                  <a:pos x="157275" y="2427053"/>
                </a:cxn>
                <a:cxn ang="0">
                  <a:pos x="92248" y="2362031"/>
                </a:cxn>
                <a:cxn ang="0">
                  <a:pos x="42679" y="2284073"/>
                </a:cxn>
                <a:cxn ang="0">
                  <a:pos x="11089" y="2195701"/>
                </a:cxn>
                <a:cxn ang="0">
                  <a:pos x="0" y="2099437"/>
                </a:cxn>
                <a:cxn ang="0">
                  <a:pos x="0" y="419862"/>
                </a:cxn>
              </a:cxnLst>
              <a:rect l="0" t="0" r="r" b="b"/>
              <a:pathLst>
                <a:path w="2879725" h="2519679">
                  <a:moveTo>
                    <a:pt x="0" y="419862"/>
                  </a:moveTo>
                  <a:lnTo>
                    <a:pt x="2825" y="370893"/>
                  </a:lnTo>
                  <a:lnTo>
                    <a:pt x="11089" y="323585"/>
                  </a:lnTo>
                  <a:lnTo>
                    <a:pt x="24479" y="278252"/>
                  </a:lnTo>
                  <a:lnTo>
                    <a:pt x="42679" y="235209"/>
                  </a:lnTo>
                  <a:lnTo>
                    <a:pt x="65373" y="194770"/>
                  </a:lnTo>
                  <a:lnTo>
                    <a:pt x="92248" y="157251"/>
                  </a:lnTo>
                  <a:lnTo>
                    <a:pt x="122986" y="122967"/>
                  </a:lnTo>
                  <a:lnTo>
                    <a:pt x="157275" y="92233"/>
                  </a:lnTo>
                  <a:lnTo>
                    <a:pt x="194797" y="65362"/>
                  </a:lnTo>
                  <a:lnTo>
                    <a:pt x="235239" y="42672"/>
                  </a:lnTo>
                  <a:lnTo>
                    <a:pt x="278286" y="24475"/>
                  </a:lnTo>
                  <a:lnTo>
                    <a:pt x="323621" y="11087"/>
                  </a:lnTo>
                  <a:lnTo>
                    <a:pt x="370931" y="2824"/>
                  </a:lnTo>
                  <a:lnTo>
                    <a:pt x="419900" y="0"/>
                  </a:lnTo>
                  <a:lnTo>
                    <a:pt x="479958" y="0"/>
                  </a:lnTo>
                  <a:lnTo>
                    <a:pt x="1199895" y="0"/>
                  </a:lnTo>
                  <a:lnTo>
                    <a:pt x="2459863" y="0"/>
                  </a:lnTo>
                  <a:lnTo>
                    <a:pt x="2508831" y="2824"/>
                  </a:lnTo>
                  <a:lnTo>
                    <a:pt x="2556139" y="11087"/>
                  </a:lnTo>
                  <a:lnTo>
                    <a:pt x="2601472" y="24475"/>
                  </a:lnTo>
                  <a:lnTo>
                    <a:pt x="2644515" y="42672"/>
                  </a:lnTo>
                  <a:lnTo>
                    <a:pt x="2684954" y="65362"/>
                  </a:lnTo>
                  <a:lnTo>
                    <a:pt x="2722473" y="92233"/>
                  </a:lnTo>
                  <a:lnTo>
                    <a:pt x="2756757" y="122967"/>
                  </a:lnTo>
                  <a:lnTo>
                    <a:pt x="2787491" y="157251"/>
                  </a:lnTo>
                  <a:lnTo>
                    <a:pt x="2814362" y="194770"/>
                  </a:lnTo>
                  <a:lnTo>
                    <a:pt x="2837053" y="235209"/>
                  </a:lnTo>
                  <a:lnTo>
                    <a:pt x="2855249" y="278252"/>
                  </a:lnTo>
                  <a:lnTo>
                    <a:pt x="2868637" y="323585"/>
                  </a:lnTo>
                  <a:lnTo>
                    <a:pt x="2876900" y="370893"/>
                  </a:lnTo>
                  <a:lnTo>
                    <a:pt x="2879725" y="419862"/>
                  </a:lnTo>
                  <a:lnTo>
                    <a:pt x="2879725" y="1469517"/>
                  </a:lnTo>
                  <a:lnTo>
                    <a:pt x="2879725" y="2099437"/>
                  </a:lnTo>
                  <a:lnTo>
                    <a:pt x="2876900" y="2148398"/>
                  </a:lnTo>
                  <a:lnTo>
                    <a:pt x="2868637" y="2195701"/>
                  </a:lnTo>
                  <a:lnTo>
                    <a:pt x="2855249" y="2241031"/>
                  </a:lnTo>
                  <a:lnTo>
                    <a:pt x="2837052" y="2284073"/>
                  </a:lnTo>
                  <a:lnTo>
                    <a:pt x="2814362" y="2324511"/>
                  </a:lnTo>
                  <a:lnTo>
                    <a:pt x="2787491" y="2362031"/>
                  </a:lnTo>
                  <a:lnTo>
                    <a:pt x="2756757" y="2396316"/>
                  </a:lnTo>
                  <a:lnTo>
                    <a:pt x="2722473" y="2427053"/>
                  </a:lnTo>
                  <a:lnTo>
                    <a:pt x="2684954" y="2453926"/>
                  </a:lnTo>
                  <a:lnTo>
                    <a:pt x="2644515" y="2476620"/>
                  </a:lnTo>
                  <a:lnTo>
                    <a:pt x="2601472" y="2494819"/>
                  </a:lnTo>
                  <a:lnTo>
                    <a:pt x="2556139" y="2508209"/>
                  </a:lnTo>
                  <a:lnTo>
                    <a:pt x="2508831" y="2516474"/>
                  </a:lnTo>
                  <a:lnTo>
                    <a:pt x="2459863" y="2519299"/>
                  </a:lnTo>
                  <a:lnTo>
                    <a:pt x="1199895" y="2519299"/>
                  </a:lnTo>
                  <a:lnTo>
                    <a:pt x="736472" y="2519299"/>
                  </a:lnTo>
                  <a:lnTo>
                    <a:pt x="479958" y="2519299"/>
                  </a:lnTo>
                  <a:lnTo>
                    <a:pt x="419900" y="2519299"/>
                  </a:lnTo>
                  <a:lnTo>
                    <a:pt x="370931" y="2516474"/>
                  </a:lnTo>
                  <a:lnTo>
                    <a:pt x="323621" y="2508209"/>
                  </a:lnTo>
                  <a:lnTo>
                    <a:pt x="278286" y="2494819"/>
                  </a:lnTo>
                  <a:lnTo>
                    <a:pt x="235239" y="2476620"/>
                  </a:lnTo>
                  <a:lnTo>
                    <a:pt x="194797" y="2453926"/>
                  </a:lnTo>
                  <a:lnTo>
                    <a:pt x="157275" y="2427053"/>
                  </a:lnTo>
                  <a:lnTo>
                    <a:pt x="122986" y="2396316"/>
                  </a:lnTo>
                  <a:lnTo>
                    <a:pt x="92248" y="2362031"/>
                  </a:lnTo>
                  <a:lnTo>
                    <a:pt x="65373" y="2324511"/>
                  </a:lnTo>
                  <a:lnTo>
                    <a:pt x="42679" y="2284073"/>
                  </a:lnTo>
                  <a:lnTo>
                    <a:pt x="24479" y="2241031"/>
                  </a:lnTo>
                  <a:lnTo>
                    <a:pt x="11089" y="2195701"/>
                  </a:lnTo>
                  <a:lnTo>
                    <a:pt x="2825" y="2148398"/>
                  </a:lnTo>
                  <a:lnTo>
                    <a:pt x="0" y="2099437"/>
                  </a:lnTo>
                  <a:lnTo>
                    <a:pt x="0" y="1469517"/>
                  </a:lnTo>
                  <a:lnTo>
                    <a:pt x="0" y="419862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2338" y="3352800"/>
            <a:ext cx="2432050" cy="184150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>
              <a:lnSpc>
                <a:spcPct val="103000"/>
              </a:lnSpc>
              <a:spcBef>
                <a:spcPts val="88"/>
              </a:spcBef>
            </a:pPr>
            <a:r>
              <a:rPr lang="ru-RU" sz="1400">
                <a:latin typeface="Tahoma" pitchFamily="34" charset="0"/>
                <a:cs typeface="Tahoma" pitchFamily="34" charset="0"/>
              </a:rPr>
              <a:t>Ваши сотрудники могут  участвовать в процессах  ЭДО:</a:t>
            </a:r>
          </a:p>
          <a:p>
            <a:pPr marL="12700">
              <a:lnSpc>
                <a:spcPct val="101000"/>
              </a:lnSpc>
              <a:spcBef>
                <a:spcPts val="38"/>
              </a:spcBef>
              <a:buFont typeface="Microsoft Sans Serif" pitchFamily="34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С помощью сертификата  </a:t>
            </a:r>
            <a:r>
              <a:rPr lang="ru-RU" sz="1500">
                <a:latin typeface="Tahoma" pitchFamily="34" charset="0"/>
                <a:cs typeface="Tahoma" pitchFamily="34" charset="0"/>
              </a:rPr>
              <a:t>сотрудника (до 31  </a:t>
            </a:r>
            <a:r>
              <a:rPr lang="ru-RU" sz="1400">
                <a:latin typeface="Tahoma" pitchFamily="34" charset="0"/>
                <a:cs typeface="Tahoma" pitchFamily="34" charset="0"/>
              </a:rPr>
              <a:t>августа 2024)</a:t>
            </a:r>
          </a:p>
          <a:p>
            <a:pPr marL="12700">
              <a:lnSpc>
                <a:spcPct val="103000"/>
              </a:lnSpc>
              <a:buFont typeface="Microsoft Sans Serif" pitchFamily="34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Или с сертификатом  физического лица + МЧД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61950"/>
            <a:ext cx="52720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900" spc="15" dirty="0">
                <a:latin typeface="Tahoma"/>
                <a:cs typeface="Tahoma"/>
              </a:rPr>
              <a:t>Проверка</a:t>
            </a:r>
            <a:r>
              <a:rPr sz="2900" spc="-254" dirty="0">
                <a:latin typeface="Tahoma"/>
                <a:cs typeface="Tahoma"/>
              </a:rPr>
              <a:t> </a:t>
            </a:r>
            <a:r>
              <a:rPr sz="2900" spc="-20" dirty="0">
                <a:latin typeface="Tahoma"/>
                <a:cs typeface="Tahoma"/>
              </a:rPr>
              <a:t>п</a:t>
            </a:r>
            <a:r>
              <a:rPr sz="2900" spc="-30" dirty="0">
                <a:latin typeface="Tahoma"/>
                <a:cs typeface="Tahoma"/>
              </a:rPr>
              <a:t>о</a:t>
            </a:r>
            <a:r>
              <a:rPr sz="2900" spc="-70" dirty="0">
                <a:latin typeface="Tahoma"/>
                <a:cs typeface="Tahoma"/>
              </a:rPr>
              <a:t>дписи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15362" name="object 3"/>
          <p:cNvGrpSpPr>
            <a:grpSpLocks/>
          </p:cNvGrpSpPr>
          <p:nvPr/>
        </p:nvGrpSpPr>
        <p:grpSpPr bwMode="auto">
          <a:xfrm>
            <a:off x="1860550" y="1492250"/>
            <a:ext cx="7648575" cy="4381500"/>
            <a:chOff x="1860550" y="1492008"/>
            <a:chExt cx="7647940" cy="4381500"/>
          </a:xfrm>
        </p:grpSpPr>
        <p:pic>
          <p:nvPicPr>
            <p:cNvPr id="15363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01" y="1492008"/>
              <a:ext cx="7240539" cy="438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3000" y="1650936"/>
              <a:ext cx="6724650" cy="3865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object 6"/>
            <p:cNvSpPr>
              <a:spLocks/>
            </p:cNvSpPr>
            <p:nvPr/>
          </p:nvSpPr>
          <p:spPr bwMode="auto">
            <a:xfrm>
              <a:off x="8551926" y="3716400"/>
              <a:ext cx="474980" cy="457200"/>
            </a:xfrm>
            <a:custGeom>
              <a:avLst/>
              <a:gdLst/>
              <a:ahLst/>
              <a:cxnLst>
                <a:cxn ang="0">
                  <a:pos x="228600" y="0"/>
                </a:cxn>
                <a:cxn ang="0">
                  <a:pos x="0" y="228600"/>
                </a:cxn>
                <a:cxn ang="0">
                  <a:pos x="228600" y="457200"/>
                </a:cxn>
                <a:cxn ang="0">
                  <a:pos x="228600" y="342900"/>
                </a:cxn>
                <a:cxn ang="0">
                  <a:pos x="474599" y="342900"/>
                </a:cxn>
                <a:cxn ang="0">
                  <a:pos x="474599" y="114300"/>
                </a:cxn>
                <a:cxn ang="0">
                  <a:pos x="228600" y="114300"/>
                </a:cxn>
                <a:cxn ang="0">
                  <a:pos x="228600" y="0"/>
                </a:cxn>
              </a:cxnLst>
              <a:rect l="0" t="0" r="r" b="b"/>
              <a:pathLst>
                <a:path w="474979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228600" y="342900"/>
                  </a:lnTo>
                  <a:lnTo>
                    <a:pt x="474599" y="342900"/>
                  </a:lnTo>
                  <a:lnTo>
                    <a:pt x="474599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D22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6" name="object 7"/>
            <p:cNvSpPr>
              <a:spLocks/>
            </p:cNvSpPr>
            <p:nvPr/>
          </p:nvSpPr>
          <p:spPr bwMode="auto">
            <a:xfrm>
              <a:off x="8551926" y="3716400"/>
              <a:ext cx="474980" cy="457200"/>
            </a:xfrm>
            <a:custGeom>
              <a:avLst/>
              <a:gdLst/>
              <a:ahLst/>
              <a:cxnLst>
                <a:cxn ang="0">
                  <a:pos x="474599" y="342900"/>
                </a:cxn>
                <a:cxn ang="0">
                  <a:pos x="228600" y="342900"/>
                </a:cxn>
                <a:cxn ang="0">
                  <a:pos x="228600" y="457200"/>
                </a:cxn>
                <a:cxn ang="0">
                  <a:pos x="0" y="228600"/>
                </a:cxn>
                <a:cxn ang="0">
                  <a:pos x="228600" y="0"/>
                </a:cxn>
                <a:cxn ang="0">
                  <a:pos x="228600" y="114300"/>
                </a:cxn>
                <a:cxn ang="0">
                  <a:pos x="474599" y="114300"/>
                </a:cxn>
                <a:cxn ang="0">
                  <a:pos x="474599" y="342900"/>
                </a:cxn>
              </a:cxnLst>
              <a:rect l="0" t="0" r="r" b="b"/>
              <a:pathLst>
                <a:path w="474979" h="457200">
                  <a:moveTo>
                    <a:pt x="474599" y="342900"/>
                  </a:moveTo>
                  <a:lnTo>
                    <a:pt x="228600" y="342900"/>
                  </a:lnTo>
                  <a:lnTo>
                    <a:pt x="228600" y="457200"/>
                  </a:lnTo>
                  <a:lnTo>
                    <a:pt x="0" y="228600"/>
                  </a:lnTo>
                  <a:lnTo>
                    <a:pt x="228600" y="0"/>
                  </a:lnTo>
                  <a:lnTo>
                    <a:pt x="228600" y="114300"/>
                  </a:lnTo>
                  <a:lnTo>
                    <a:pt x="474599" y="114300"/>
                  </a:lnTo>
                  <a:lnTo>
                    <a:pt x="474599" y="342900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7" name="object 8"/>
            <p:cNvSpPr>
              <a:spLocks/>
            </p:cNvSpPr>
            <p:nvPr/>
          </p:nvSpPr>
          <p:spPr bwMode="auto">
            <a:xfrm>
              <a:off x="1873250" y="2376550"/>
              <a:ext cx="476250" cy="455930"/>
            </a:xfrm>
            <a:custGeom>
              <a:avLst/>
              <a:gdLst/>
              <a:ahLst/>
              <a:cxnLst>
                <a:cxn ang="0">
                  <a:pos x="248412" y="0"/>
                </a:cxn>
                <a:cxn ang="0">
                  <a:pos x="248412" y="113792"/>
                </a:cxn>
                <a:cxn ang="0">
                  <a:pos x="0" y="113792"/>
                </a:cxn>
                <a:cxn ang="0">
                  <a:pos x="0" y="341630"/>
                </a:cxn>
                <a:cxn ang="0">
                  <a:pos x="248412" y="341630"/>
                </a:cxn>
                <a:cxn ang="0">
                  <a:pos x="248412" y="455549"/>
                </a:cxn>
                <a:cxn ang="0">
                  <a:pos x="476250" y="227711"/>
                </a:cxn>
                <a:cxn ang="0">
                  <a:pos x="248412" y="0"/>
                </a:cxn>
              </a:cxnLst>
              <a:rect l="0" t="0" r="r" b="b"/>
              <a:pathLst>
                <a:path w="476250" h="455930">
                  <a:moveTo>
                    <a:pt x="248412" y="0"/>
                  </a:moveTo>
                  <a:lnTo>
                    <a:pt x="248412" y="113792"/>
                  </a:lnTo>
                  <a:lnTo>
                    <a:pt x="0" y="113792"/>
                  </a:lnTo>
                  <a:lnTo>
                    <a:pt x="0" y="341630"/>
                  </a:lnTo>
                  <a:lnTo>
                    <a:pt x="248412" y="341630"/>
                  </a:lnTo>
                  <a:lnTo>
                    <a:pt x="248412" y="455549"/>
                  </a:lnTo>
                  <a:lnTo>
                    <a:pt x="476250" y="227711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FFD22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8" name="object 9"/>
            <p:cNvSpPr>
              <a:spLocks/>
            </p:cNvSpPr>
            <p:nvPr/>
          </p:nvSpPr>
          <p:spPr bwMode="auto">
            <a:xfrm>
              <a:off x="1873250" y="2376550"/>
              <a:ext cx="476250" cy="455930"/>
            </a:xfrm>
            <a:custGeom>
              <a:avLst/>
              <a:gdLst/>
              <a:ahLst/>
              <a:cxnLst>
                <a:cxn ang="0">
                  <a:pos x="0" y="113792"/>
                </a:cxn>
                <a:cxn ang="0">
                  <a:pos x="248412" y="113792"/>
                </a:cxn>
                <a:cxn ang="0">
                  <a:pos x="248412" y="0"/>
                </a:cxn>
                <a:cxn ang="0">
                  <a:pos x="476250" y="227711"/>
                </a:cxn>
                <a:cxn ang="0">
                  <a:pos x="248412" y="455549"/>
                </a:cxn>
                <a:cxn ang="0">
                  <a:pos x="248412" y="341630"/>
                </a:cxn>
                <a:cxn ang="0">
                  <a:pos x="0" y="341630"/>
                </a:cxn>
                <a:cxn ang="0">
                  <a:pos x="0" y="113792"/>
                </a:cxn>
              </a:cxnLst>
              <a:rect l="0" t="0" r="r" b="b"/>
              <a:pathLst>
                <a:path w="476250" h="455930">
                  <a:moveTo>
                    <a:pt x="0" y="113792"/>
                  </a:moveTo>
                  <a:lnTo>
                    <a:pt x="248412" y="113792"/>
                  </a:lnTo>
                  <a:lnTo>
                    <a:pt x="248412" y="0"/>
                  </a:lnTo>
                  <a:lnTo>
                    <a:pt x="476250" y="227711"/>
                  </a:lnTo>
                  <a:lnTo>
                    <a:pt x="248412" y="455549"/>
                  </a:lnTo>
                  <a:lnTo>
                    <a:pt x="248412" y="341630"/>
                  </a:lnTo>
                  <a:lnTo>
                    <a:pt x="0" y="341630"/>
                  </a:lnTo>
                  <a:lnTo>
                    <a:pt x="0" y="113792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9" name="object 10"/>
            <p:cNvSpPr>
              <a:spLocks/>
            </p:cNvSpPr>
            <p:nvPr/>
          </p:nvSpPr>
          <p:spPr bwMode="auto">
            <a:xfrm>
              <a:off x="1881250" y="2952749"/>
              <a:ext cx="474980" cy="455930"/>
            </a:xfrm>
            <a:custGeom>
              <a:avLst/>
              <a:gdLst/>
              <a:ahLst/>
              <a:cxnLst>
                <a:cxn ang="0">
                  <a:pos x="246761" y="0"/>
                </a:cxn>
                <a:cxn ang="0">
                  <a:pos x="246761" y="113919"/>
                </a:cxn>
                <a:cxn ang="0">
                  <a:pos x="0" y="113919"/>
                </a:cxn>
                <a:cxn ang="0">
                  <a:pos x="0" y="341756"/>
                </a:cxn>
                <a:cxn ang="0">
                  <a:pos x="246761" y="341756"/>
                </a:cxn>
                <a:cxn ang="0">
                  <a:pos x="246761" y="455675"/>
                </a:cxn>
                <a:cxn ang="0">
                  <a:pos x="474599" y="227837"/>
                </a:cxn>
                <a:cxn ang="0">
                  <a:pos x="246761" y="0"/>
                </a:cxn>
              </a:cxnLst>
              <a:rect l="0" t="0" r="r" b="b"/>
              <a:pathLst>
                <a:path w="474980" h="455929">
                  <a:moveTo>
                    <a:pt x="246761" y="0"/>
                  </a:moveTo>
                  <a:lnTo>
                    <a:pt x="246761" y="113919"/>
                  </a:lnTo>
                  <a:lnTo>
                    <a:pt x="0" y="113919"/>
                  </a:lnTo>
                  <a:lnTo>
                    <a:pt x="0" y="341756"/>
                  </a:lnTo>
                  <a:lnTo>
                    <a:pt x="246761" y="341756"/>
                  </a:lnTo>
                  <a:lnTo>
                    <a:pt x="246761" y="455675"/>
                  </a:lnTo>
                  <a:lnTo>
                    <a:pt x="474599" y="227837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D22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0" name="object 11"/>
            <p:cNvSpPr>
              <a:spLocks/>
            </p:cNvSpPr>
            <p:nvPr/>
          </p:nvSpPr>
          <p:spPr bwMode="auto">
            <a:xfrm>
              <a:off x="1881250" y="2952749"/>
              <a:ext cx="474980" cy="455930"/>
            </a:xfrm>
            <a:custGeom>
              <a:avLst/>
              <a:gdLst/>
              <a:ahLst/>
              <a:cxnLst>
                <a:cxn ang="0">
                  <a:pos x="0" y="113919"/>
                </a:cxn>
                <a:cxn ang="0">
                  <a:pos x="246761" y="113919"/>
                </a:cxn>
                <a:cxn ang="0">
                  <a:pos x="246761" y="0"/>
                </a:cxn>
                <a:cxn ang="0">
                  <a:pos x="474599" y="227837"/>
                </a:cxn>
                <a:cxn ang="0">
                  <a:pos x="246761" y="455675"/>
                </a:cxn>
                <a:cxn ang="0">
                  <a:pos x="246761" y="341756"/>
                </a:cxn>
                <a:cxn ang="0">
                  <a:pos x="0" y="341756"/>
                </a:cxn>
                <a:cxn ang="0">
                  <a:pos x="0" y="113919"/>
                </a:cxn>
              </a:cxnLst>
              <a:rect l="0" t="0" r="r" b="b"/>
              <a:pathLst>
                <a:path w="474980" h="455929">
                  <a:moveTo>
                    <a:pt x="0" y="113919"/>
                  </a:moveTo>
                  <a:lnTo>
                    <a:pt x="246761" y="113919"/>
                  </a:lnTo>
                  <a:lnTo>
                    <a:pt x="246761" y="0"/>
                  </a:lnTo>
                  <a:lnTo>
                    <a:pt x="474599" y="227837"/>
                  </a:lnTo>
                  <a:lnTo>
                    <a:pt x="246761" y="455675"/>
                  </a:lnTo>
                  <a:lnTo>
                    <a:pt x="246761" y="341756"/>
                  </a:lnTo>
                  <a:lnTo>
                    <a:pt x="0" y="341756"/>
                  </a:lnTo>
                  <a:lnTo>
                    <a:pt x="0" y="113919"/>
                  </a:lnTo>
                  <a:close/>
                </a:path>
              </a:pathLst>
            </a:custGeom>
            <a:noFill/>
            <a:ln w="25399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1" name="object 12"/>
            <p:cNvSpPr>
              <a:spLocks/>
            </p:cNvSpPr>
            <p:nvPr/>
          </p:nvSpPr>
          <p:spPr bwMode="auto">
            <a:xfrm>
              <a:off x="6048375" y="2519425"/>
              <a:ext cx="457200" cy="476250"/>
            </a:xfrm>
            <a:custGeom>
              <a:avLst/>
              <a:gdLst/>
              <a:ahLst/>
              <a:cxnLst>
                <a:cxn ang="0">
                  <a:pos x="342900" y="0"/>
                </a:cxn>
                <a:cxn ang="0">
                  <a:pos x="114300" y="0"/>
                </a:cxn>
                <a:cxn ang="0">
                  <a:pos x="114300" y="247650"/>
                </a:cxn>
                <a:cxn ang="0">
                  <a:pos x="0" y="247650"/>
                </a:cxn>
                <a:cxn ang="0">
                  <a:pos x="228600" y="476250"/>
                </a:cxn>
                <a:cxn ang="0">
                  <a:pos x="457200" y="247650"/>
                </a:cxn>
                <a:cxn ang="0">
                  <a:pos x="342900" y="247650"/>
                </a:cxn>
                <a:cxn ang="0">
                  <a:pos x="342900" y="0"/>
                </a:cxn>
              </a:cxnLst>
              <a:rect l="0" t="0" r="r" b="b"/>
              <a:pathLst>
                <a:path w="457200" h="476250">
                  <a:moveTo>
                    <a:pt x="342900" y="0"/>
                  </a:moveTo>
                  <a:lnTo>
                    <a:pt x="114300" y="0"/>
                  </a:lnTo>
                  <a:lnTo>
                    <a:pt x="114300" y="247650"/>
                  </a:lnTo>
                  <a:lnTo>
                    <a:pt x="0" y="247650"/>
                  </a:lnTo>
                  <a:lnTo>
                    <a:pt x="228600" y="476250"/>
                  </a:lnTo>
                  <a:lnTo>
                    <a:pt x="457200" y="247650"/>
                  </a:lnTo>
                  <a:lnTo>
                    <a:pt x="342900" y="2476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D22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2" name="object 13"/>
            <p:cNvSpPr>
              <a:spLocks/>
            </p:cNvSpPr>
            <p:nvPr/>
          </p:nvSpPr>
          <p:spPr bwMode="auto">
            <a:xfrm>
              <a:off x="6048375" y="2519425"/>
              <a:ext cx="457200" cy="476250"/>
            </a:xfrm>
            <a:custGeom>
              <a:avLst/>
              <a:gdLst/>
              <a:ahLst/>
              <a:cxnLst>
                <a:cxn ang="0">
                  <a:pos x="342900" y="0"/>
                </a:cxn>
                <a:cxn ang="0">
                  <a:pos x="342900" y="247650"/>
                </a:cxn>
                <a:cxn ang="0">
                  <a:pos x="457200" y="247650"/>
                </a:cxn>
                <a:cxn ang="0">
                  <a:pos x="228600" y="476250"/>
                </a:cxn>
                <a:cxn ang="0">
                  <a:pos x="0" y="247650"/>
                </a:cxn>
                <a:cxn ang="0">
                  <a:pos x="114300" y="247650"/>
                </a:cxn>
                <a:cxn ang="0">
                  <a:pos x="114300" y="0"/>
                </a:cxn>
                <a:cxn ang="0">
                  <a:pos x="342900" y="0"/>
                </a:cxn>
              </a:cxnLst>
              <a:rect l="0" t="0" r="r" b="b"/>
              <a:pathLst>
                <a:path w="457200" h="476250">
                  <a:moveTo>
                    <a:pt x="342900" y="0"/>
                  </a:moveTo>
                  <a:lnTo>
                    <a:pt x="342900" y="247650"/>
                  </a:lnTo>
                  <a:lnTo>
                    <a:pt x="457200" y="247650"/>
                  </a:lnTo>
                  <a:lnTo>
                    <a:pt x="228600" y="476250"/>
                  </a:lnTo>
                  <a:lnTo>
                    <a:pt x="0" y="247650"/>
                  </a:lnTo>
                  <a:lnTo>
                    <a:pt x="114300" y="247650"/>
                  </a:lnTo>
                  <a:lnTo>
                    <a:pt x="114300" y="0"/>
                  </a:lnTo>
                  <a:lnTo>
                    <a:pt x="342900" y="0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683</Words>
  <Application>Microsoft Office PowerPoint</Application>
  <PresentationFormat>Произвольный</PresentationFormat>
  <Paragraphs>150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Arial</vt:lpstr>
      <vt:lpstr>Microsoft Sans Serif</vt:lpstr>
      <vt:lpstr>Tahoma</vt:lpstr>
      <vt:lpstr>Trebuchet MS</vt:lpstr>
      <vt:lpstr>Office Theme</vt:lpstr>
      <vt:lpstr>Office Theme</vt:lpstr>
      <vt:lpstr>Слайд 1</vt:lpstr>
      <vt:lpstr>Предметы учета в 1С:Документообороте</vt:lpstr>
      <vt:lpstr>Документы - предметы цифровизации</vt:lpstr>
      <vt:lpstr>Обработка документов</vt:lpstr>
      <vt:lpstr>Варианты согласования</vt:lpstr>
      <vt:lpstr>Ввод замечаний при согласовании</vt:lpstr>
      <vt:lpstr>Оцифровка речи</vt:lpstr>
      <vt:lpstr>ЭДО с контрагентами</vt:lpstr>
      <vt:lpstr>Проверка подписи</vt:lpstr>
      <vt:lpstr>Как программа проверяет подписи  электронных документов</vt:lpstr>
      <vt:lpstr>Обсудить входящий документ в чате до подписания</vt:lpstr>
      <vt:lpstr>Массовое ознакомление сотрудников с  документами</vt:lpstr>
      <vt:lpstr>1С:Документооборот работает вместе с  1С:Кабинетом сотрудника</vt:lpstr>
      <vt:lpstr>Мобильный клиент  1С:Документооборота 3.0</vt:lpstr>
      <vt:lpstr>Список задач  1С:Документооборота  внутри 1С:ERP</vt:lpstr>
      <vt:lpstr>1С:Архив</vt:lpstr>
      <vt:lpstr>1С:Документооборот в Почте 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ryabokon_a</cp:lastModifiedBy>
  <cp:revision>1</cp:revision>
  <dcterms:created xsi:type="dcterms:W3CDTF">2024-01-19T10:02:34Z</dcterms:created>
  <dcterms:modified xsi:type="dcterms:W3CDTF">2024-01-19T10:26:33Z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2024-01-19T00:00:00Z</vt:filetime>
  </property>
</Properties>
</file>