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7" r:id="rId3"/>
    <p:sldId id="275" r:id="rId4"/>
    <p:sldId id="278" r:id="rId5"/>
    <p:sldId id="279" r:id="rId6"/>
    <p:sldId id="277" r:id="rId7"/>
    <p:sldId id="280" r:id="rId8"/>
    <p:sldId id="276" r:id="rId9"/>
    <p:sldId id="271" r:id="rId10"/>
    <p:sldId id="269" r:id="rId11"/>
    <p:sldId id="270" r:id="rId12"/>
    <p:sldId id="285" r:id="rId13"/>
    <p:sldId id="283" r:id="rId14"/>
    <p:sldId id="284" r:id="rId15"/>
    <p:sldId id="287" r:id="rId16"/>
    <p:sldId id="286" r:id="rId17"/>
    <p:sldId id="288" r:id="rId18"/>
    <p:sldId id="282" r:id="rId19"/>
    <p:sldId id="281" r:id="rId20"/>
    <p:sldId id="274" r:id="rId21"/>
    <p:sldId id="268" r:id="rId22"/>
    <p:sldId id="260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A4C9FF"/>
    <a:srgbClr val="9ED0FF"/>
    <a:srgbClr val="66CCFF"/>
    <a:srgbClr val="B2B2B2"/>
    <a:srgbClr val="808080"/>
    <a:srgbClr val="FFCC00"/>
    <a:srgbClr val="E2271E"/>
    <a:srgbClr val="F60000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4" autoAdjust="0"/>
    <p:restoredTop sz="89424" autoAdjust="0"/>
  </p:normalViewPr>
  <p:slideViewPr>
    <p:cSldViewPr>
      <p:cViewPr varScale="1">
        <p:scale>
          <a:sx n="91" d="100"/>
          <a:sy n="91" d="100"/>
        </p:scale>
        <p:origin x="2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4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988FE9-AA9E-4814-BAAA-2260292243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6631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07DD07C-C5AB-48AF-8CE0-E40A982780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6550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71BBFCDC-D5A5-44C6-ABB5-B94DEFD9E140}" type="slidenum">
              <a:rPr lang="ru-RU" altLang="ru-RU" sz="12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9111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7DD07C-C5AB-48AF-8CE0-E40A982780FD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6460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EF5A13F5-22AF-4EF5-82EB-1A2F424C1485}" type="slidenum">
              <a:rPr lang="ru-RU" altLang="ru-RU" sz="12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22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63695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 flipV="1">
            <a:off x="395288" y="5300663"/>
            <a:ext cx="8353425" cy="144462"/>
            <a:chOff x="295" y="1974"/>
            <a:chExt cx="5170" cy="5"/>
          </a:xfrm>
        </p:grpSpPr>
        <p:sp>
          <p:nvSpPr>
            <p:cNvPr id="5" name="Line 15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" name="Line 16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68313" y="1471613"/>
            <a:ext cx="28082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ru-RU" sz="1400">
                <a:solidFill>
                  <a:srgbClr val="800000"/>
                </a:solidFill>
              </a:rPr>
              <a:t>26–29 </a:t>
            </a:r>
            <a:r>
              <a:rPr lang="ru-RU" altLang="ru-RU" sz="1400">
                <a:solidFill>
                  <a:srgbClr val="800000"/>
                </a:solidFill>
              </a:rPr>
              <a:t>сентября</a:t>
            </a:r>
            <a:r>
              <a:rPr lang="en-US" altLang="ru-RU" sz="1400">
                <a:solidFill>
                  <a:srgbClr val="800000"/>
                </a:solidFill>
              </a:rPr>
              <a:t> 2014 </a:t>
            </a:r>
            <a:r>
              <a:rPr lang="ru-RU" altLang="ru-RU" sz="1400">
                <a:solidFill>
                  <a:srgbClr val="800000"/>
                </a:solidFill>
              </a:rPr>
              <a:t>года</a:t>
            </a:r>
            <a:br>
              <a:rPr lang="ru-RU" altLang="ru-RU" sz="1400">
                <a:solidFill>
                  <a:srgbClr val="800000"/>
                </a:solidFill>
              </a:rPr>
            </a:br>
            <a:r>
              <a:rPr lang="ru-RU" altLang="ru-RU" sz="1400">
                <a:solidFill>
                  <a:srgbClr val="800000"/>
                </a:solidFill>
              </a:rPr>
              <a:t>г. Москва, гостиница «Космос»</a:t>
            </a:r>
          </a:p>
        </p:txBody>
      </p:sp>
      <p:pic>
        <p:nvPicPr>
          <p:cNvPr id="9" name="Picture 40" descr="лого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3375"/>
            <a:ext cx="809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4"/>
          <p:cNvSpPr txBox="1">
            <a:spLocks noChangeArrowheads="1"/>
          </p:cNvSpPr>
          <p:nvPr userDrawn="1"/>
        </p:nvSpPr>
        <p:spPr bwMode="auto">
          <a:xfrm>
            <a:off x="1619250" y="260350"/>
            <a:ext cx="45354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E2271E"/>
                </a:solidFill>
              </a:rPr>
              <a:t>Семинар партнеров фирмы «1С»</a:t>
            </a:r>
          </a:p>
        </p:txBody>
      </p:sp>
      <p:sp>
        <p:nvSpPr>
          <p:cNvPr id="793637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288" y="5348288"/>
            <a:ext cx="6400800" cy="1320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>
                <a:solidFill>
                  <a:srgbClr val="CC3300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93645" name="Rectangle 45"/>
          <p:cNvSpPr>
            <a:spLocks noGrp="1" noChangeArrowheads="1"/>
          </p:cNvSpPr>
          <p:nvPr>
            <p:ph type="ctrTitle" sz="quarter"/>
          </p:nvPr>
        </p:nvSpPr>
        <p:spPr>
          <a:xfrm>
            <a:off x="395288" y="2535238"/>
            <a:ext cx="8353425" cy="1470025"/>
          </a:xfrm>
        </p:spPr>
        <p:txBody>
          <a:bodyPr/>
          <a:lstStyle>
            <a:lvl1pPr algn="ctr">
              <a:defRPr sz="42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4162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00EFE-3735-4E50-9135-760FF0F875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610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-26988"/>
            <a:ext cx="2232025" cy="6551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-26988"/>
            <a:ext cx="6543675" cy="6551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AF18C-DF80-4F2A-A4D1-8260D15C26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235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8242E-0672-478F-BC55-8F3D034E77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3642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19250" y="-26988"/>
            <a:ext cx="482441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87850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795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387850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212C4-A537-49D8-B7EF-D171BDB600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618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6267C-FB70-4FA7-A4B1-19898102D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102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74A5-DF67-4D1F-B7C2-3DDAFD23F8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396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8E0F1-DD30-4901-96CC-0F77939821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7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48D75-E3CD-41D5-B0A5-1F2E7AFAB7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333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0EEDB-71D9-49E3-A1DB-6B70C48EF3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518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15AB4-767E-443A-9A34-6849C0FD96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795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0A87A-E41A-4A7F-9362-C6485FA7A1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1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51D25-2640-473B-9BAF-17822C6E47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521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7" descr="1C_06_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4" descr="лого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33375"/>
            <a:ext cx="809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-26988"/>
            <a:ext cx="482441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 smtClean="0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 b="1" smtClean="0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fld id="{FD89B0F5-42E6-41DB-BF8F-37B42E2845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 kern="1200">
          <a:solidFill>
            <a:srgbClr val="E2271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panose="020B0604020202020204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panose="020B0604020202020204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panose="020B0604020202020204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panose="020B0604020202020204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 kern="1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 kern="1200">
          <a:solidFill>
            <a:srgbClr val="5B0917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 kern="1200">
          <a:solidFill>
            <a:srgbClr val="5B0917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 kern="1200">
          <a:solidFill>
            <a:srgbClr val="5B0917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 kern="1200">
          <a:solidFill>
            <a:srgbClr val="5B091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8353425" cy="2879725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ru-RU" altLang="ru-RU" smtClean="0"/>
              <a:t>Элиминация и портал сверки внутригрупповых операций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445125"/>
            <a:ext cx="6400800" cy="936625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ru-RU" altLang="ru-RU" sz="1400" b="1" smtClean="0"/>
              <a:t>Хлыстов Максим Владимирович</a:t>
            </a:r>
            <a:br>
              <a:rPr lang="ru-RU" altLang="ru-RU" sz="1400" b="1" smtClean="0"/>
            </a:br>
            <a:r>
              <a:rPr lang="ru-RU" altLang="ru-RU" sz="1400" b="1" smtClean="0"/>
              <a:t>Программист</a:t>
            </a:r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5473030" cy="1081088"/>
          </a:xfrm>
        </p:spPr>
        <p:txBody>
          <a:bodyPr/>
          <a:lstStyle/>
          <a:p>
            <a:r>
              <a:rPr lang="ru-RU" dirty="0" smtClean="0"/>
              <a:t>Настройка раздела сверки и элиминации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50" y="1054100"/>
            <a:ext cx="8928100" cy="1078756"/>
          </a:xfrm>
        </p:spPr>
        <p:txBody>
          <a:bodyPr/>
          <a:lstStyle/>
          <a:p>
            <a:r>
              <a:rPr lang="ru-RU" dirty="0" smtClean="0"/>
              <a:t>Раздел сверки описывает отдельную таблицу с данными для сопоставления данных дебитора и кредитора и формирования проводок элиминации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96267C-FB70-4FA7-A4B1-19898102D490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33549" y="4557201"/>
            <a:ext cx="8928100" cy="189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Данные каждого раздела рассматриваются отдельно</a:t>
            </a:r>
          </a:p>
          <a:p>
            <a:r>
              <a:rPr lang="ru-RU" dirty="0" smtClean="0"/>
              <a:t>Обязательные наборы аналитик и ресурсов определяются способом элиминации</a:t>
            </a:r>
          </a:p>
          <a:p>
            <a:r>
              <a:rPr lang="ru-RU" dirty="0" smtClean="0"/>
              <a:t>Есть дополнительные источники данных для расчета НРП</a:t>
            </a:r>
            <a:endParaRPr lang="ru-RU" dirty="0"/>
          </a:p>
        </p:txBody>
      </p:sp>
      <p:sp>
        <p:nvSpPr>
          <p:cNvPr id="9" name="AutoShape 135"/>
          <p:cNvSpPr>
            <a:spLocks noChangeArrowheads="1"/>
          </p:cNvSpPr>
          <p:nvPr/>
        </p:nvSpPr>
        <p:spPr bwMode="auto">
          <a:xfrm>
            <a:off x="827584" y="3379259"/>
            <a:ext cx="3256660" cy="29284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rgbClr val="C59639">
                  <a:alpha val="50000"/>
                </a:srgbClr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/>
              <a:t>Обязательные аналитики</a:t>
            </a:r>
            <a:endParaRPr lang="ru-RU" altLang="ru-RU" sz="1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7" y="2157884"/>
            <a:ext cx="8927143" cy="839068"/>
          </a:xfrm>
          <a:prstGeom prst="rect">
            <a:avLst/>
          </a:prstGeom>
        </p:spPr>
      </p:pic>
      <p:sp>
        <p:nvSpPr>
          <p:cNvPr id="11" name="Левая фигурная скобка 10"/>
          <p:cNvSpPr/>
          <p:nvPr/>
        </p:nvSpPr>
        <p:spPr bwMode="auto">
          <a:xfrm rot="16200000">
            <a:off x="8372935" y="2724409"/>
            <a:ext cx="365172" cy="910258"/>
          </a:xfrm>
          <a:prstGeom prst="leftBrace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Левая фигурная скобка 11"/>
          <p:cNvSpPr/>
          <p:nvPr/>
        </p:nvSpPr>
        <p:spPr bwMode="auto">
          <a:xfrm rot="16200000">
            <a:off x="7394745" y="2647506"/>
            <a:ext cx="331173" cy="1080120"/>
          </a:xfrm>
          <a:prstGeom prst="leftBrace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Левая фигурная скобка 12"/>
          <p:cNvSpPr/>
          <p:nvPr/>
        </p:nvSpPr>
        <p:spPr bwMode="auto">
          <a:xfrm rot="16200000">
            <a:off x="5990590" y="2327310"/>
            <a:ext cx="331173" cy="1728190"/>
          </a:xfrm>
          <a:prstGeom prst="leftBrace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Левая фигурная скобка 13"/>
          <p:cNvSpPr/>
          <p:nvPr/>
        </p:nvSpPr>
        <p:spPr bwMode="auto">
          <a:xfrm rot="16200000">
            <a:off x="2537496" y="602405"/>
            <a:ext cx="331173" cy="5178000"/>
          </a:xfrm>
          <a:prstGeom prst="leftBrace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AutoShape 135"/>
          <p:cNvSpPr>
            <a:spLocks noChangeArrowheads="1"/>
          </p:cNvSpPr>
          <p:nvPr/>
        </p:nvSpPr>
        <p:spPr bwMode="auto">
          <a:xfrm>
            <a:off x="5951693" y="3749244"/>
            <a:ext cx="2376264" cy="29284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rgbClr val="C59639">
                  <a:alpha val="50000"/>
                </a:srgbClr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/>
              <a:t>Аналитики элиминации</a:t>
            </a:r>
            <a:endParaRPr lang="ru-RU" altLang="ru-RU" sz="1400" b="1" dirty="0"/>
          </a:p>
        </p:txBody>
      </p:sp>
      <p:sp>
        <p:nvSpPr>
          <p:cNvPr id="16" name="AutoShape 135"/>
          <p:cNvSpPr>
            <a:spLocks noChangeArrowheads="1"/>
          </p:cNvSpPr>
          <p:nvPr/>
        </p:nvSpPr>
        <p:spPr bwMode="auto">
          <a:xfrm>
            <a:off x="5574183" y="4144266"/>
            <a:ext cx="3436467" cy="29284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rgbClr val="C59639">
                  <a:alpha val="50000"/>
                </a:srgbClr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/>
              <a:t>Ресурс для сверки и элиминации</a:t>
            </a:r>
            <a:endParaRPr lang="ru-RU" altLang="ru-RU" sz="1400" b="1" dirty="0"/>
          </a:p>
        </p:txBody>
      </p:sp>
      <p:cxnSp>
        <p:nvCxnSpPr>
          <p:cNvPr id="18" name="Прямая со стрелкой 17"/>
          <p:cNvCxnSpPr>
            <a:stCxn id="11" idx="1"/>
          </p:cNvCxnSpPr>
          <p:nvPr/>
        </p:nvCxnSpPr>
        <p:spPr bwMode="auto">
          <a:xfrm>
            <a:off x="8555521" y="3362124"/>
            <a:ext cx="0" cy="749327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AutoShape 135"/>
          <p:cNvSpPr>
            <a:spLocks noChangeArrowheads="1"/>
          </p:cNvSpPr>
          <p:nvPr/>
        </p:nvSpPr>
        <p:spPr bwMode="auto">
          <a:xfrm>
            <a:off x="4763561" y="3375807"/>
            <a:ext cx="2016224" cy="29284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rgbClr val="C59639">
                  <a:alpha val="50000"/>
                </a:srgbClr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/>
              <a:t>Доп. аналитики</a:t>
            </a:r>
            <a:endParaRPr lang="ru-RU" altLang="ru-RU" sz="1400" b="1" dirty="0"/>
          </a:p>
        </p:txBody>
      </p:sp>
      <p:cxnSp>
        <p:nvCxnSpPr>
          <p:cNvPr id="20" name="Прямая со стрелкой 19"/>
          <p:cNvCxnSpPr>
            <a:stCxn id="12" idx="1"/>
          </p:cNvCxnSpPr>
          <p:nvPr/>
        </p:nvCxnSpPr>
        <p:spPr bwMode="auto">
          <a:xfrm flipH="1">
            <a:off x="7560331" y="3353153"/>
            <a:ext cx="1" cy="396091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644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4680942" cy="1081088"/>
          </a:xfrm>
        </p:spPr>
        <p:txBody>
          <a:bodyPr/>
          <a:lstStyle/>
          <a:p>
            <a:r>
              <a:rPr lang="ru-RU" dirty="0" smtClean="0"/>
              <a:t>Пример настройки раздела сверки и элиминации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843" y="1072129"/>
            <a:ext cx="8928100" cy="412655"/>
          </a:xfrm>
        </p:spPr>
        <p:txBody>
          <a:bodyPr/>
          <a:lstStyle/>
          <a:p>
            <a:r>
              <a:rPr lang="ru-RU" dirty="0" smtClean="0"/>
              <a:t>Сверка и элиминация запасов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96267C-FB70-4FA7-A4B1-19898102D490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5" y="1700808"/>
            <a:ext cx="9001228" cy="4536504"/>
          </a:xfrm>
          <a:prstGeom prst="rect">
            <a:avLst/>
          </a:prstGeom>
        </p:spPr>
      </p:pic>
      <p:sp>
        <p:nvSpPr>
          <p:cNvPr id="6" name="AutoShape 135"/>
          <p:cNvSpPr>
            <a:spLocks noChangeArrowheads="1"/>
          </p:cNvSpPr>
          <p:nvPr/>
        </p:nvSpPr>
        <p:spPr bwMode="auto">
          <a:xfrm>
            <a:off x="3419872" y="2564904"/>
            <a:ext cx="4104456" cy="34732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rgbClr val="C59639">
                  <a:alpha val="50000"/>
                </a:srgbClr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800" b="1" dirty="0" smtClean="0"/>
              <a:t>Выбираем способ элиминации</a:t>
            </a:r>
            <a:endParaRPr lang="ru-RU" altLang="ru-RU" sz="1800" b="1" dirty="0"/>
          </a:p>
        </p:txBody>
      </p:sp>
      <p:sp>
        <p:nvSpPr>
          <p:cNvPr id="7" name="AutoShape 135"/>
          <p:cNvSpPr>
            <a:spLocks noChangeArrowheads="1"/>
          </p:cNvSpPr>
          <p:nvPr/>
        </p:nvSpPr>
        <p:spPr bwMode="auto">
          <a:xfrm>
            <a:off x="1115616" y="3621731"/>
            <a:ext cx="4797918" cy="34732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rgbClr val="C59639">
                  <a:alpha val="50000"/>
                </a:srgbClr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800" b="1" dirty="0" smtClean="0"/>
              <a:t>Аналитики заполняются автоматически</a:t>
            </a:r>
            <a:endParaRPr lang="ru-RU" altLang="ru-RU" sz="18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251520" y="3933056"/>
            <a:ext cx="792088" cy="0"/>
          </a:xfrm>
          <a:prstGeom prst="line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4" y="3613650"/>
            <a:ext cx="8977699" cy="1429570"/>
          </a:xfrm>
          <a:prstGeom prst="rect">
            <a:avLst/>
          </a:prstGeom>
          <a:ln w="12700">
            <a:solidFill>
              <a:schemeClr val="accent4">
                <a:lumMod val="90000"/>
                <a:lumOff val="10000"/>
              </a:schemeClr>
            </a:solidFill>
          </a:ln>
        </p:spPr>
      </p:pic>
      <p:sp>
        <p:nvSpPr>
          <p:cNvPr id="11" name="AutoShape 135"/>
          <p:cNvSpPr>
            <a:spLocks noChangeArrowheads="1"/>
          </p:cNvSpPr>
          <p:nvPr/>
        </p:nvSpPr>
        <p:spPr bwMode="auto">
          <a:xfrm>
            <a:off x="2320394" y="3663279"/>
            <a:ext cx="4797918" cy="34732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rgbClr val="C59639">
                  <a:alpha val="50000"/>
                </a:srgbClr>
              </a:gs>
            </a:gsLst>
            <a:lin ang="5400000" scaled="1"/>
          </a:gradFill>
          <a:ln w="12700" algn="ctr">
            <a:solidFill>
              <a:schemeClr val="accent4">
                <a:lumMod val="90000"/>
                <a:lumOff val="1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800" b="1" dirty="0" smtClean="0"/>
              <a:t>Ресурсы заполняются автоматически</a:t>
            </a:r>
            <a:endParaRPr lang="ru-RU" altLang="ru-RU" sz="1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5" y="3618118"/>
            <a:ext cx="8953627" cy="1535318"/>
          </a:xfrm>
          <a:prstGeom prst="rect">
            <a:avLst/>
          </a:prstGeom>
          <a:ln w="12700">
            <a:solidFill>
              <a:schemeClr val="accent4">
                <a:lumMod val="90000"/>
                <a:lumOff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1918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11" grpId="0" animBg="1"/>
      <p:bldP spid="11" grpId="1" animBg="1"/>
      <p:bldP spid="11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5040982" cy="1081088"/>
          </a:xfrm>
        </p:spPr>
        <p:txBody>
          <a:bodyPr/>
          <a:lstStyle/>
          <a:p>
            <a:r>
              <a:rPr lang="ru-RU" dirty="0" smtClean="0"/>
              <a:t>Алгоритм расчета </a:t>
            </a:r>
            <a:r>
              <a:rPr lang="ru-RU" dirty="0" smtClean="0"/>
              <a:t>НРП (зачем нужны дополнительные источники данных)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50" y="1064215"/>
            <a:ext cx="8928100" cy="504403"/>
          </a:xfrm>
        </p:spPr>
        <p:txBody>
          <a:bodyPr/>
          <a:lstStyle/>
          <a:p>
            <a:r>
              <a:rPr lang="ru-RU" dirty="0" smtClean="0"/>
              <a:t>Исходные данные (ФСД)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96267C-FB70-4FA7-A4B1-19898102D490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56650"/>
            <a:ext cx="8769020" cy="4164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64" y="1801163"/>
            <a:ext cx="8927820" cy="4199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9" y="1577062"/>
            <a:ext cx="9011955" cy="5020588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 bwMode="auto">
          <a:xfrm>
            <a:off x="82550" y="1064215"/>
            <a:ext cx="8928100" cy="50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Дополнительные данные для расчета НРП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82550" y="1055771"/>
            <a:ext cx="8928100" cy="50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Расчет НРП и распределение его </a:t>
            </a:r>
            <a:endParaRPr lang="ru-RU" dirty="0"/>
          </a:p>
        </p:txBody>
      </p:sp>
      <p:sp>
        <p:nvSpPr>
          <p:cNvPr id="13" name="AutoShape 135"/>
          <p:cNvSpPr>
            <a:spLocks noChangeArrowheads="1"/>
          </p:cNvSpPr>
          <p:nvPr/>
        </p:nvSpPr>
        <p:spPr bwMode="auto">
          <a:xfrm>
            <a:off x="179512" y="4509120"/>
            <a:ext cx="1728192" cy="67422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C59639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ru-RU" sz="1400" b="1" dirty="0"/>
              <a:t>[</a:t>
            </a:r>
            <a:r>
              <a:rPr lang="ru-RU" altLang="ru-RU" sz="1400" b="1" dirty="0" smtClean="0"/>
              <a:t>Выручка – </a:t>
            </a:r>
            <a:r>
              <a:rPr lang="en-US" altLang="ru-RU" sz="1400" b="1" dirty="0" smtClean="0"/>
              <a:t>C</a:t>
            </a:r>
            <a:r>
              <a:rPr lang="ru-RU" altLang="ru-RU" sz="1400" b="1" dirty="0" err="1" smtClean="0"/>
              <a:t>ебестоимость</a:t>
            </a:r>
            <a:r>
              <a:rPr lang="en-US" altLang="ru-RU" sz="1400" b="1" dirty="0" smtClean="0"/>
              <a:t>]</a:t>
            </a:r>
            <a:r>
              <a:rPr lang="ru-RU" altLang="ru-RU" sz="1400" b="1" dirty="0" smtClean="0"/>
              <a:t> компании А</a:t>
            </a:r>
            <a:endParaRPr lang="ru-RU" altLang="ru-RU" sz="1400" b="1" dirty="0"/>
          </a:p>
        </p:txBody>
      </p:sp>
      <p:sp>
        <p:nvSpPr>
          <p:cNvPr id="14" name="AutoShape 135"/>
          <p:cNvSpPr>
            <a:spLocks noChangeArrowheads="1"/>
          </p:cNvSpPr>
          <p:nvPr/>
        </p:nvSpPr>
        <p:spPr bwMode="auto">
          <a:xfrm>
            <a:off x="3851920" y="2654145"/>
            <a:ext cx="5096612" cy="4835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C59639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/>
              <a:t>Доля остатка по отношению к поступившим </a:t>
            </a:r>
            <a:r>
              <a:rPr lang="ru-RU" altLang="ru-RU" sz="1400" b="1" dirty="0" smtClean="0"/>
              <a:t>товарам:</a:t>
            </a:r>
            <a:r>
              <a:rPr lang="ru-RU" altLang="ru-RU" sz="1400" b="1" dirty="0"/>
              <a:t/>
            </a:r>
            <a:br>
              <a:rPr lang="ru-RU" altLang="ru-RU" sz="1400" b="1" dirty="0"/>
            </a:br>
            <a:r>
              <a:rPr lang="ru-RU" altLang="ru-RU" sz="1400" b="1" dirty="0"/>
              <a:t>(</a:t>
            </a:r>
            <a:r>
              <a:rPr lang="ru-RU" altLang="ru-RU" sz="1400" b="1" dirty="0" smtClean="0"/>
              <a:t>Продажи – Закупки) / Закупки</a:t>
            </a:r>
            <a:endParaRPr lang="ru-RU" altLang="ru-RU" sz="1400" b="1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4460" y="1540813"/>
            <a:ext cx="3313404" cy="880075"/>
          </a:xfrm>
          <a:prstGeom prst="rect">
            <a:avLst/>
          </a:prstGeom>
          <a:solidFill>
            <a:srgbClr val="F9E383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>
            <a:off x="3404853" y="2168860"/>
            <a:ext cx="432048" cy="504056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 стрелкой 18"/>
          <p:cNvCxnSpPr/>
          <p:nvPr/>
        </p:nvCxnSpPr>
        <p:spPr bwMode="auto">
          <a:xfrm flipH="1">
            <a:off x="3347864" y="3193169"/>
            <a:ext cx="1771532" cy="1401036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 стрелкой 19"/>
          <p:cNvCxnSpPr>
            <a:stCxn id="13" idx="0"/>
            <a:endCxn id="23" idx="0"/>
          </p:cNvCxnSpPr>
          <p:nvPr/>
        </p:nvCxnSpPr>
        <p:spPr bwMode="auto">
          <a:xfrm rot="16200000" flipH="1">
            <a:off x="1756609" y="3796119"/>
            <a:ext cx="137036" cy="1563038"/>
          </a:xfrm>
          <a:prstGeom prst="curvedConnector3">
            <a:avLst>
              <a:gd name="adj1" fmla="val -166817"/>
            </a:avLst>
          </a:prstGeom>
          <a:solidFill>
            <a:srgbClr val="F9E383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Прямоугольник 22"/>
          <p:cNvSpPr/>
          <p:nvPr/>
        </p:nvSpPr>
        <p:spPr bwMode="auto">
          <a:xfrm>
            <a:off x="1937436" y="4646156"/>
            <a:ext cx="1338420" cy="383218"/>
          </a:xfrm>
          <a:prstGeom prst="rect">
            <a:avLst/>
          </a:prstGeom>
          <a:solidFill>
            <a:srgbClr val="F9E383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AutoShape 135"/>
          <p:cNvSpPr>
            <a:spLocks noChangeArrowheads="1"/>
          </p:cNvSpPr>
          <p:nvPr/>
        </p:nvSpPr>
        <p:spPr bwMode="auto">
          <a:xfrm>
            <a:off x="1795297" y="6000378"/>
            <a:ext cx="5513007" cy="58240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C59639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/>
        </p:spPr>
        <p:txBody>
          <a:bodyPr wrap="square" anchor="ctr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/>
              <a:t>Распределение общей суммы НРП по счетам учета запасов</a:t>
            </a:r>
            <a:endParaRPr lang="ru-RU" altLang="ru-RU" sz="1400" b="1" dirty="0"/>
          </a:p>
        </p:txBody>
      </p:sp>
      <p:sp>
        <p:nvSpPr>
          <p:cNvPr id="28" name="AutoShape 135"/>
          <p:cNvSpPr>
            <a:spLocks noChangeArrowheads="1"/>
          </p:cNvSpPr>
          <p:nvPr/>
        </p:nvSpPr>
        <p:spPr bwMode="auto">
          <a:xfrm>
            <a:off x="3332845" y="5008464"/>
            <a:ext cx="3975459" cy="100035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C59639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/>
        </p:spPr>
        <p:txBody>
          <a:bodyPr wrap="square" anchor="ctr">
            <a:no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/>
              <a:t>Распределение суммы выбывшего НРП по статьям затрат и счетам учета себестоимости</a:t>
            </a:r>
            <a:endParaRPr lang="ru-RU" altLang="ru-RU" sz="1400" b="1" dirty="0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34460" y="2543184"/>
            <a:ext cx="3305964" cy="594498"/>
          </a:xfrm>
          <a:prstGeom prst="rect">
            <a:avLst/>
          </a:prstGeom>
          <a:solidFill>
            <a:srgbClr val="F9E383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5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0" grpId="1"/>
      <p:bldP spid="12" grpId="0"/>
      <p:bldP spid="13" grpId="0" animBg="1"/>
      <p:bldP spid="13" grpId="1" animBg="1"/>
      <p:bldP spid="13" grpId="2" animBg="1"/>
      <p:bldP spid="13" grpId="3" animBg="1"/>
      <p:bldP spid="13" grpId="4" animBg="1"/>
      <p:bldP spid="14" grpId="0" animBg="1"/>
      <p:bldP spid="14" grpId="1" animBg="1"/>
      <p:bldP spid="14" grpId="2" animBg="1"/>
      <p:bldP spid="15" grpId="0" animBg="1"/>
      <p:bldP spid="15" grpId="1" animBg="1"/>
      <p:bldP spid="23" grpId="0" animBg="1"/>
      <p:bldP spid="23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30" grpId="0" animBg="1"/>
      <p:bldP spid="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настройки раздела сверки и элиминации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052736"/>
            <a:ext cx="8928100" cy="432395"/>
          </a:xfrm>
        </p:spPr>
        <p:txBody>
          <a:bodyPr/>
          <a:lstStyle/>
          <a:p>
            <a:r>
              <a:rPr lang="ru-RU" dirty="0" smtClean="0"/>
              <a:t>Сверка и элиминация запасов (настройка источников данных)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96267C-FB70-4FA7-A4B1-19898102D490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569594"/>
            <a:ext cx="8927820" cy="437968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>
            <a:off x="2699792" y="3861048"/>
            <a:ext cx="1296144" cy="0"/>
          </a:xfrm>
          <a:prstGeom prst="line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Прямоугольник 8"/>
          <p:cNvSpPr/>
          <p:nvPr/>
        </p:nvSpPr>
        <p:spPr bwMode="auto">
          <a:xfrm>
            <a:off x="323528" y="3861048"/>
            <a:ext cx="8687122" cy="792088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23528" y="4660700"/>
            <a:ext cx="8687122" cy="1216572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592" y="5728985"/>
            <a:ext cx="4163178" cy="796657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185" y="1569594"/>
            <a:ext cx="6543808" cy="502805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 bwMode="auto">
          <a:xfrm>
            <a:off x="1395185" y="2543077"/>
            <a:ext cx="6543808" cy="46070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400758" y="5064884"/>
            <a:ext cx="6538235" cy="153276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48" y="1484833"/>
            <a:ext cx="8099024" cy="504051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672" y="1458284"/>
            <a:ext cx="7483728" cy="51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2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1" animBg="1"/>
      <p:bldP spid="10" grpId="2" animBg="1"/>
      <p:bldP spid="15" grpId="0" animBg="1"/>
      <p:bldP spid="15" grpId="1" animBg="1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5257006" cy="1081088"/>
          </a:xfrm>
        </p:spPr>
        <p:txBody>
          <a:bodyPr/>
          <a:lstStyle/>
          <a:p>
            <a:r>
              <a:rPr lang="ru-RU" dirty="0" smtClean="0"/>
              <a:t>Способы </a:t>
            </a:r>
            <a:r>
              <a:rPr lang="ru-RU" dirty="0" smtClean="0"/>
              <a:t>элиминации: только сверка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96267C-FB70-4FA7-A4B1-19898102D490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1" y="1054100"/>
            <a:ext cx="8830407" cy="38870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04" y="5148883"/>
            <a:ext cx="8808984" cy="10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</a:t>
            </a:r>
            <a:r>
              <a:rPr lang="ru-RU" dirty="0"/>
              <a:t>элиминации: Элиминация показателей отчетов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96267C-FB70-4FA7-A4B1-19898102D490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88309"/>
            <a:ext cx="7201649" cy="3320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13" y="4404504"/>
            <a:ext cx="7427045" cy="74469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97" y="5153496"/>
            <a:ext cx="7665951" cy="1587872"/>
          </a:xfrm>
          <a:prstGeom prst="rect">
            <a:avLst/>
          </a:prstGeom>
          <a:ln w="63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256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</a:t>
            </a:r>
            <a:r>
              <a:rPr lang="ru-RU" dirty="0" smtClean="0"/>
              <a:t>элиминации</a:t>
            </a:r>
            <a:r>
              <a:rPr lang="ru-RU" dirty="0"/>
              <a:t>: Элиминация </a:t>
            </a:r>
            <a:r>
              <a:rPr lang="ru-RU" dirty="0" smtClean="0"/>
              <a:t>услуг, Элиминация статей баланса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96267C-FB70-4FA7-A4B1-19898102D490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82550" y="2125671"/>
            <a:ext cx="8928100" cy="45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0" y="1054100"/>
            <a:ext cx="8928301" cy="38150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0" y="5085185"/>
            <a:ext cx="8887288" cy="100811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25" y="1340767"/>
            <a:ext cx="8111915" cy="529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0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188640"/>
            <a:ext cx="5689054" cy="865460"/>
          </a:xfrm>
        </p:spPr>
        <p:txBody>
          <a:bodyPr/>
          <a:lstStyle/>
          <a:p>
            <a:r>
              <a:rPr lang="ru-RU" dirty="0" smtClean="0"/>
              <a:t>Способы элиминации: </a:t>
            </a:r>
            <a:r>
              <a:rPr lang="ru-RU" dirty="0"/>
              <a:t>Элиминация ВНА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96267C-FB70-4FA7-A4B1-19898102D490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3" y="1268760"/>
            <a:ext cx="8879647" cy="4960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9" y="5175482"/>
            <a:ext cx="8935373" cy="126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 «Элиминация»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268413"/>
            <a:ext cx="8928100" cy="2048905"/>
          </a:xfrm>
        </p:spPr>
        <p:txBody>
          <a:bodyPr/>
          <a:lstStyle/>
          <a:p>
            <a:r>
              <a:rPr lang="ru-RU" dirty="0" smtClean="0"/>
              <a:t>Заполняет проводками регистр </a:t>
            </a:r>
            <a:r>
              <a:rPr lang="ru-RU" dirty="0" smtClean="0"/>
              <a:t>сведений</a:t>
            </a:r>
            <a:br>
              <a:rPr lang="ru-RU" dirty="0" smtClean="0"/>
            </a:br>
            <a:r>
              <a:rPr lang="ru-RU" dirty="0" smtClean="0"/>
              <a:t>«Проводки </a:t>
            </a:r>
            <a:r>
              <a:rPr lang="ru-RU" dirty="0" smtClean="0"/>
              <a:t>для элиминации»</a:t>
            </a:r>
          </a:p>
          <a:p>
            <a:r>
              <a:rPr lang="ru-RU" dirty="0" smtClean="0"/>
              <a:t>При проведении создает документ «Трансформационная корректировка» от имени элиминирующей организации периметра (записывает данные в ОСВ)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96267C-FB70-4FA7-A4B1-19898102D490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79512" y="3695924"/>
            <a:ext cx="2736304" cy="851597"/>
            <a:chOff x="179512" y="3429000"/>
            <a:chExt cx="2736304" cy="851597"/>
          </a:xfrm>
        </p:grpSpPr>
        <p:sp>
          <p:nvSpPr>
            <p:cNvPr id="7" name="AutoShape 57"/>
            <p:cNvSpPr>
              <a:spLocks noChangeArrowheads="1"/>
            </p:cNvSpPr>
            <p:nvPr/>
          </p:nvSpPr>
          <p:spPr bwMode="auto">
            <a:xfrm>
              <a:off x="179512" y="3429000"/>
              <a:ext cx="2412491" cy="4818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>
                    <a:alpha val="60001"/>
                  </a:srgbClr>
                </a:gs>
                <a:gs pos="100000">
                  <a:srgbClr val="FFCC00">
                    <a:alpha val="60001"/>
                  </a:srgbClr>
                </a:gs>
              </a:gsLst>
              <a:lin ang="5400000" scaled="1"/>
            </a:gradFill>
            <a:ln w="9525">
              <a:solidFill>
                <a:srgbClr val="D27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>
                <a:lnSpc>
                  <a:spcPct val="11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1800" b="1" dirty="0">
                <a:solidFill>
                  <a:srgbClr val="D27D00"/>
                </a:solidFill>
              </a:endParaRPr>
            </a:p>
          </p:txBody>
        </p:sp>
        <p:sp>
          <p:nvSpPr>
            <p:cNvPr id="8" name="AutoShape 57"/>
            <p:cNvSpPr>
              <a:spLocks noChangeArrowheads="1"/>
            </p:cNvSpPr>
            <p:nvPr/>
          </p:nvSpPr>
          <p:spPr bwMode="auto">
            <a:xfrm>
              <a:off x="323528" y="3592223"/>
              <a:ext cx="2412491" cy="4818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>
                    <a:alpha val="60001"/>
                  </a:srgbClr>
                </a:gs>
                <a:gs pos="100000">
                  <a:srgbClr val="FFCC00">
                    <a:alpha val="60001"/>
                  </a:srgbClr>
                </a:gs>
              </a:gsLst>
              <a:lin ang="5400000" scaled="1"/>
            </a:gradFill>
            <a:ln w="9525">
              <a:solidFill>
                <a:srgbClr val="D27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>
                <a:lnSpc>
                  <a:spcPct val="11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1800" b="1" dirty="0">
                <a:solidFill>
                  <a:srgbClr val="D27D00"/>
                </a:solidFill>
              </a:endParaRPr>
            </a:p>
          </p:txBody>
        </p:sp>
        <p:sp>
          <p:nvSpPr>
            <p:cNvPr id="6" name="AutoShape 57"/>
            <p:cNvSpPr>
              <a:spLocks noChangeArrowheads="1"/>
            </p:cNvSpPr>
            <p:nvPr/>
          </p:nvSpPr>
          <p:spPr bwMode="auto">
            <a:xfrm>
              <a:off x="503325" y="3798721"/>
              <a:ext cx="2412491" cy="48187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D27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lvl1pPr>
                <a:lnSpc>
                  <a:spcPct val="11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ru-RU" altLang="ru-RU" sz="1400" b="1" dirty="0" smtClean="0">
                  <a:solidFill>
                    <a:srgbClr val="D27D00"/>
                  </a:solidFill>
                </a:rPr>
                <a:t>Экземпляры отчетов с исходными данными</a:t>
              </a:r>
              <a:endParaRPr lang="ru-RU" altLang="ru-RU" sz="1400" b="1" dirty="0">
                <a:solidFill>
                  <a:srgbClr val="D27D00"/>
                </a:solidFill>
              </a:endParaRPr>
            </a:p>
          </p:txBody>
        </p:sp>
      </p:grpSp>
      <p:sp>
        <p:nvSpPr>
          <p:cNvPr id="11" name="AutoShape 57"/>
          <p:cNvSpPr>
            <a:spLocks noChangeArrowheads="1"/>
          </p:cNvSpPr>
          <p:nvPr/>
        </p:nvSpPr>
        <p:spPr bwMode="auto">
          <a:xfrm>
            <a:off x="182208" y="4704036"/>
            <a:ext cx="2930624" cy="31955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D27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 b="1" dirty="0" smtClean="0">
                <a:solidFill>
                  <a:srgbClr val="D27D00"/>
                </a:solidFill>
              </a:rPr>
              <a:t>Шаблон сверки и элиминации</a:t>
            </a:r>
            <a:endParaRPr lang="ru-RU" altLang="ru-RU" sz="1400" b="1" dirty="0">
              <a:solidFill>
                <a:srgbClr val="D27D00"/>
              </a:solidFill>
            </a:endParaRPr>
          </a:p>
        </p:txBody>
      </p:sp>
      <p:sp>
        <p:nvSpPr>
          <p:cNvPr id="12" name="AutoShape 57"/>
          <p:cNvSpPr>
            <a:spLocks noChangeArrowheads="1"/>
          </p:cNvSpPr>
          <p:nvPr/>
        </p:nvSpPr>
        <p:spPr bwMode="auto">
          <a:xfrm>
            <a:off x="179512" y="5136084"/>
            <a:ext cx="2933320" cy="3389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D27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 b="1" dirty="0" smtClean="0">
                <a:solidFill>
                  <a:srgbClr val="D27D00"/>
                </a:solidFill>
              </a:rPr>
              <a:t>Настройки трансляции счетов</a:t>
            </a:r>
            <a:endParaRPr lang="ru-RU" altLang="ru-RU" sz="1400" b="1" dirty="0">
              <a:solidFill>
                <a:srgbClr val="D27D00"/>
              </a:solidFill>
            </a:endParaRPr>
          </a:p>
        </p:txBody>
      </p:sp>
      <p:sp>
        <p:nvSpPr>
          <p:cNvPr id="13" name="AutoShape 57"/>
          <p:cNvSpPr>
            <a:spLocks noChangeArrowheads="1"/>
          </p:cNvSpPr>
          <p:nvPr/>
        </p:nvSpPr>
        <p:spPr bwMode="auto">
          <a:xfrm>
            <a:off x="179511" y="5568132"/>
            <a:ext cx="2933321" cy="551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D27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 b="1" dirty="0" smtClean="0">
                <a:solidFill>
                  <a:srgbClr val="D27D00"/>
                </a:solidFill>
              </a:rPr>
              <a:t>Версия регламента подготовки отчетности</a:t>
            </a:r>
            <a:endParaRPr lang="ru-RU" altLang="ru-RU" sz="1400" b="1" dirty="0">
              <a:solidFill>
                <a:srgbClr val="D27D00"/>
              </a:solidFill>
            </a:endParaRPr>
          </a:p>
        </p:txBody>
      </p:sp>
      <p:sp>
        <p:nvSpPr>
          <p:cNvPr id="10" name="AutoShape 135"/>
          <p:cNvSpPr>
            <a:spLocks noChangeArrowheads="1"/>
          </p:cNvSpPr>
          <p:nvPr/>
        </p:nvSpPr>
        <p:spPr bwMode="auto">
          <a:xfrm>
            <a:off x="4128243" y="3936862"/>
            <a:ext cx="1980221" cy="74914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rgbClr val="C59639">
                  <a:alpha val="50000"/>
                </a:srgbClr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ru-RU" b="1" dirty="0" smtClean="0"/>
              <a:t>Документ</a:t>
            </a:r>
            <a:r>
              <a:rPr lang="ru-RU" altLang="ru-RU" sz="1800" b="1" dirty="0" smtClean="0"/>
              <a:t> «Элиминация»</a:t>
            </a:r>
            <a:endParaRPr lang="ru-RU" altLang="ru-RU" sz="1800" b="1" dirty="0"/>
          </a:p>
        </p:txBody>
      </p:sp>
      <p:sp>
        <p:nvSpPr>
          <p:cNvPr id="14" name="AutoShape 57"/>
          <p:cNvSpPr>
            <a:spLocks noChangeArrowheads="1"/>
          </p:cNvSpPr>
          <p:nvPr/>
        </p:nvSpPr>
        <p:spPr bwMode="auto">
          <a:xfrm>
            <a:off x="6984509" y="3942099"/>
            <a:ext cx="1986991" cy="7289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D27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 b="1" dirty="0" smtClean="0">
                <a:solidFill>
                  <a:srgbClr val="D27D00"/>
                </a:solidFill>
              </a:rPr>
              <a:t>Регистр сведений «Проводки для элиминации»</a:t>
            </a:r>
            <a:endParaRPr lang="ru-RU" altLang="ru-RU" sz="1400" b="1" dirty="0">
              <a:solidFill>
                <a:srgbClr val="D27D00"/>
              </a:solidFill>
            </a:endParaRPr>
          </a:p>
        </p:txBody>
      </p:sp>
      <p:sp>
        <p:nvSpPr>
          <p:cNvPr id="15" name="AutoShape 57"/>
          <p:cNvSpPr>
            <a:spLocks noChangeArrowheads="1"/>
          </p:cNvSpPr>
          <p:nvPr/>
        </p:nvSpPr>
        <p:spPr bwMode="auto">
          <a:xfrm>
            <a:off x="6928075" y="5321504"/>
            <a:ext cx="2043425" cy="91580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rgbClr val="D27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 b="1" dirty="0" smtClean="0">
                <a:solidFill>
                  <a:srgbClr val="D27D00"/>
                </a:solidFill>
              </a:rPr>
              <a:t>Экземпляр отчета «ОСВ» элиминирующей компании</a:t>
            </a:r>
            <a:endParaRPr lang="ru-RU" altLang="ru-RU" sz="1400" b="1" dirty="0">
              <a:solidFill>
                <a:srgbClr val="D27D00"/>
              </a:solidFill>
            </a:endParaRPr>
          </a:p>
        </p:txBody>
      </p:sp>
      <p:sp>
        <p:nvSpPr>
          <p:cNvPr id="16" name="AutoShape 135"/>
          <p:cNvSpPr>
            <a:spLocks noChangeArrowheads="1"/>
          </p:cNvSpPr>
          <p:nvPr/>
        </p:nvSpPr>
        <p:spPr bwMode="auto">
          <a:xfrm>
            <a:off x="3993478" y="5370786"/>
            <a:ext cx="2253219" cy="81724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rgbClr val="C59639">
                  <a:alpha val="50000"/>
                </a:srgbClr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ru-RU" sz="1400" b="1" dirty="0" smtClean="0"/>
              <a:t>Документ «Трансформационная корректировка»</a:t>
            </a:r>
            <a:endParaRPr lang="ru-RU" altLang="ru-RU" sz="1400" b="1" dirty="0"/>
          </a:p>
        </p:txBody>
      </p:sp>
      <p:cxnSp>
        <p:nvCxnSpPr>
          <p:cNvPr id="18" name="Прямая со стрелкой 17"/>
          <p:cNvCxnSpPr>
            <a:stCxn id="6" idx="3"/>
            <a:endCxn id="10" idx="1"/>
          </p:cNvCxnSpPr>
          <p:nvPr/>
        </p:nvCxnSpPr>
        <p:spPr bwMode="auto">
          <a:xfrm>
            <a:off x="2915816" y="4306583"/>
            <a:ext cx="1212427" cy="485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Соединительная линия уступом 21"/>
          <p:cNvCxnSpPr>
            <a:stCxn id="11" idx="3"/>
            <a:endCxn id="10" idx="1"/>
          </p:cNvCxnSpPr>
          <p:nvPr/>
        </p:nvCxnSpPr>
        <p:spPr bwMode="auto">
          <a:xfrm flipV="1">
            <a:off x="3112832" y="4311433"/>
            <a:ext cx="1015411" cy="552381"/>
          </a:xfrm>
          <a:prstGeom prst="bentConnector3">
            <a:avLst/>
          </a:prstGeom>
          <a:solidFill>
            <a:srgbClr val="F9E383">
              <a:alpha val="50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Соединительная линия уступом 24"/>
          <p:cNvCxnSpPr>
            <a:stCxn id="12" idx="3"/>
            <a:endCxn id="10" idx="1"/>
          </p:cNvCxnSpPr>
          <p:nvPr/>
        </p:nvCxnSpPr>
        <p:spPr bwMode="auto">
          <a:xfrm flipV="1">
            <a:off x="3112832" y="4311433"/>
            <a:ext cx="1015411" cy="994114"/>
          </a:xfrm>
          <a:prstGeom prst="bentConnector3">
            <a:avLst/>
          </a:prstGeom>
          <a:solidFill>
            <a:srgbClr val="F9E383">
              <a:alpha val="50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Соединительная линия уступом 25"/>
          <p:cNvCxnSpPr>
            <a:stCxn id="13" idx="3"/>
            <a:endCxn id="10" idx="1"/>
          </p:cNvCxnSpPr>
          <p:nvPr/>
        </p:nvCxnSpPr>
        <p:spPr bwMode="auto">
          <a:xfrm flipV="1">
            <a:off x="3112832" y="4311433"/>
            <a:ext cx="1015411" cy="1532393"/>
          </a:xfrm>
          <a:prstGeom prst="bentConnector3">
            <a:avLst>
              <a:gd name="adj1" fmla="val 50000"/>
            </a:avLst>
          </a:prstGeom>
          <a:solidFill>
            <a:srgbClr val="F9E383">
              <a:alpha val="50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 стрелкой 32"/>
          <p:cNvCxnSpPr>
            <a:stCxn id="10" idx="2"/>
            <a:endCxn id="16" idx="0"/>
          </p:cNvCxnSpPr>
          <p:nvPr/>
        </p:nvCxnSpPr>
        <p:spPr bwMode="auto">
          <a:xfrm>
            <a:off x="5118354" y="4686003"/>
            <a:ext cx="1734" cy="684783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Прямая со стрелкой 44"/>
          <p:cNvCxnSpPr>
            <a:stCxn id="10" idx="3"/>
            <a:endCxn id="14" idx="1"/>
          </p:cNvCxnSpPr>
          <p:nvPr/>
        </p:nvCxnSpPr>
        <p:spPr bwMode="auto">
          <a:xfrm flipV="1">
            <a:off x="6108464" y="4306583"/>
            <a:ext cx="876045" cy="485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Прямая со стрелкой 57"/>
          <p:cNvCxnSpPr>
            <a:stCxn id="16" idx="3"/>
            <a:endCxn id="15" idx="1"/>
          </p:cNvCxnSpPr>
          <p:nvPr/>
        </p:nvCxnSpPr>
        <p:spPr bwMode="auto">
          <a:xfrm flipV="1">
            <a:off x="6246697" y="5779408"/>
            <a:ext cx="681378" cy="1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3" name="Рисунок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5" y="1208553"/>
            <a:ext cx="9035110" cy="5083675"/>
          </a:xfrm>
          <a:prstGeom prst="rect">
            <a:avLst/>
          </a:prstGeom>
        </p:spPr>
      </p:pic>
      <p:cxnSp>
        <p:nvCxnSpPr>
          <p:cNvPr id="65" name="Прямая соединительная линия 64"/>
          <p:cNvCxnSpPr/>
          <p:nvPr/>
        </p:nvCxnSpPr>
        <p:spPr bwMode="auto">
          <a:xfrm>
            <a:off x="1561304" y="3028483"/>
            <a:ext cx="2754195" cy="0"/>
          </a:xfrm>
          <a:prstGeom prst="line">
            <a:avLst/>
          </a:prstGeom>
          <a:solidFill>
            <a:srgbClr val="F9E383">
              <a:alpha val="50000"/>
            </a:srgbClr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7223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  <p:bldP spid="13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5833070" cy="1081088"/>
          </a:xfrm>
        </p:spPr>
        <p:txBody>
          <a:bodyPr/>
          <a:lstStyle/>
          <a:p>
            <a:r>
              <a:rPr lang="ru-RU" dirty="0" smtClean="0"/>
              <a:t>Настройка рассылки оповещений на </a:t>
            </a:r>
            <a:r>
              <a:rPr lang="en-US" dirty="0" smtClean="0"/>
              <a:t>e-mail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125388"/>
            <a:ext cx="8928100" cy="432395"/>
          </a:xfrm>
        </p:spPr>
        <p:txBody>
          <a:bodyPr/>
          <a:lstStyle/>
          <a:p>
            <a:r>
              <a:rPr lang="ru-RU" dirty="0" smtClean="0"/>
              <a:t>Включение механизма оповещений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96267C-FB70-4FA7-A4B1-19898102D490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8" y="1988840"/>
            <a:ext cx="8985702" cy="4337926"/>
          </a:xfrm>
          <a:prstGeom prst="rect">
            <a:avLst/>
          </a:prstGeom>
        </p:spPr>
      </p:pic>
      <p:sp>
        <p:nvSpPr>
          <p:cNvPr id="6" name="Объект 1"/>
          <p:cNvSpPr txBox="1">
            <a:spLocks/>
          </p:cNvSpPr>
          <p:nvPr/>
        </p:nvSpPr>
        <p:spPr bwMode="auto">
          <a:xfrm>
            <a:off x="109219" y="1125066"/>
            <a:ext cx="8928100" cy="43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Установка ответственных за сверку по организациям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3" y="1988840"/>
            <a:ext cx="8903412" cy="4161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86" y="1717956"/>
            <a:ext cx="7884638" cy="47353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2852936"/>
            <a:ext cx="5295928" cy="20882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Объект 1"/>
          <p:cNvSpPr txBox="1">
            <a:spLocks/>
          </p:cNvSpPr>
          <p:nvPr/>
        </p:nvSpPr>
        <p:spPr bwMode="auto">
          <a:xfrm>
            <a:off x="107950" y="1124744"/>
            <a:ext cx="8928100" cy="43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Почтовые сообщения попадают в регистр сведений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06" y="1649382"/>
            <a:ext cx="5832648" cy="36954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838" y="1717956"/>
            <a:ext cx="7488731" cy="50590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48" y="2823004"/>
            <a:ext cx="8995793" cy="133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9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6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5" y="1885456"/>
            <a:ext cx="8974129" cy="47121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5617046" cy="1081088"/>
          </a:xfrm>
        </p:spPr>
        <p:txBody>
          <a:bodyPr/>
          <a:lstStyle/>
          <a:p>
            <a:r>
              <a:rPr lang="ru-RU" dirty="0" smtClean="0"/>
              <a:t>Основные элементы сверки и элиминации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124745"/>
            <a:ext cx="8928100" cy="44013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Портал </a:t>
            </a:r>
            <a:r>
              <a:rPr lang="ru-RU" dirty="0"/>
              <a:t>сверки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Анализ расхождений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Отборы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Комментарии и прикрепленные файлы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Урегулирование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Закрытие расхождений без </a:t>
            </a:r>
            <a:r>
              <a:rPr lang="ru-RU" dirty="0" smtClean="0"/>
              <a:t>урегулирования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96267C-FB70-4FA7-A4B1-19898102D490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47" y="3501008"/>
            <a:ext cx="8568506" cy="3153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127" y="2942942"/>
            <a:ext cx="4471229" cy="27755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27" y="2790557"/>
            <a:ext cx="3827133" cy="3314159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 bwMode="auto">
          <a:xfrm>
            <a:off x="107950" y="1143576"/>
            <a:ext cx="89281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Настройки сверки и элиминации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Шаблоны сверки и элиминации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Разделы сверки и элиминации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Источники данных</a:t>
            </a:r>
            <a:endParaRPr lang="ru-RU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107950" y="1124745"/>
            <a:ext cx="89281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Отчеты сверки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Шахматка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Акт сверки ВГО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Расшифровка расхождений ВГО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107950" y="1124745"/>
            <a:ext cx="89281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Элиминация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ru-RU" dirty="0" smtClean="0"/>
              <a:t>Документ элиминации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598" y="2805968"/>
            <a:ext cx="6457143" cy="24190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3239" y="3168177"/>
            <a:ext cx="6476190" cy="3038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040" y="3521041"/>
            <a:ext cx="4092082" cy="3082347"/>
          </a:xfrm>
          <a:prstGeom prst="rect">
            <a:avLst/>
          </a:prstGeom>
        </p:spPr>
      </p:pic>
      <p:sp>
        <p:nvSpPr>
          <p:cNvPr id="6" name="AutoShape 135"/>
          <p:cNvSpPr>
            <a:spLocks noChangeArrowheads="1"/>
          </p:cNvSpPr>
          <p:nvPr/>
        </p:nvSpPr>
        <p:spPr bwMode="auto">
          <a:xfrm>
            <a:off x="1496340" y="3794238"/>
            <a:ext cx="6192168" cy="102155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rgbClr val="C59639"/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800" dirty="0" smtClean="0"/>
              <a:t>Обзор работы пользователя с порталом сверки можно посмотреть по адресу:</a:t>
            </a:r>
            <a:br>
              <a:rPr lang="ru-RU" sz="1800" dirty="0" smtClean="0"/>
            </a:br>
            <a:r>
              <a:rPr lang="ru-RU" sz="1800" dirty="0" smtClean="0"/>
              <a:t>http</a:t>
            </a:r>
            <a:r>
              <a:rPr lang="ru-RU" sz="1800" dirty="0"/>
              <a:t>://</a:t>
            </a:r>
            <a:r>
              <a:rPr lang="ru-RU" sz="1800" dirty="0" smtClean="0"/>
              <a:t>v8.1c.ru/cpm/portal_vgo.wmv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391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15" grpId="1"/>
      <p:bldP spid="16" grpId="0"/>
      <p:bldP spid="16" grpId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2" y="1613481"/>
            <a:ext cx="8846878" cy="48398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Вспомогательные инструменты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75" y="1054101"/>
            <a:ext cx="8928100" cy="502692"/>
          </a:xfrm>
        </p:spPr>
        <p:txBody>
          <a:bodyPr/>
          <a:lstStyle/>
          <a:p>
            <a:r>
              <a:rPr lang="ru-RU" dirty="0" smtClean="0"/>
              <a:t>Ручной расчет расхождений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96267C-FB70-4FA7-A4B1-19898102D490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81" y="1524320"/>
            <a:ext cx="7992888" cy="5129064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99075" y="1055814"/>
            <a:ext cx="8928100" cy="50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Журнал сообщений расчета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4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1"/>
          <p:cNvSpPr txBox="1">
            <a:spLocks/>
          </p:cNvSpPr>
          <p:nvPr/>
        </p:nvSpPr>
        <p:spPr bwMode="auto">
          <a:xfrm>
            <a:off x="107950" y="1124743"/>
            <a:ext cx="8640514" cy="52842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71000">
                <a:srgbClr val="A1CDFF">
                  <a:alpha val="50000"/>
                </a:srgbClr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Генерация видов отчетов и правил</a:t>
            </a:r>
            <a:br>
              <a:rPr lang="ru-RU" dirty="0" smtClean="0"/>
            </a:br>
            <a:r>
              <a:rPr lang="ru-RU" dirty="0" smtClean="0"/>
              <a:t>импорта из </a:t>
            </a:r>
            <a:r>
              <a:rPr lang="en-US" dirty="0" smtClean="0"/>
              <a:t>Excel</a:t>
            </a:r>
            <a:endParaRPr lang="ru-RU" dirty="0" smtClean="0"/>
          </a:p>
          <a:p>
            <a:r>
              <a:rPr lang="ru-RU" dirty="0" smtClean="0"/>
              <a:t>Отчет </a:t>
            </a:r>
            <a:r>
              <a:rPr lang="ru-RU" dirty="0"/>
              <a:t>для анализа проводок элиминации</a:t>
            </a:r>
          </a:p>
          <a:p>
            <a:r>
              <a:rPr lang="ru-RU" dirty="0"/>
              <a:t>Отчет для анализа причин </a:t>
            </a:r>
            <a:r>
              <a:rPr lang="ru-RU" dirty="0" smtClean="0"/>
              <a:t>расхождений,</a:t>
            </a:r>
            <a:br>
              <a:rPr lang="ru-RU" dirty="0" smtClean="0"/>
            </a:br>
            <a:r>
              <a:rPr lang="ru-RU" dirty="0" smtClean="0"/>
              <a:t>указываемых </a:t>
            </a:r>
            <a:r>
              <a:rPr lang="ru-RU" dirty="0"/>
              <a:t>при урегулировании</a:t>
            </a:r>
            <a:endParaRPr lang="ru-RU" dirty="0" smtClean="0"/>
          </a:p>
          <a:p>
            <a:r>
              <a:rPr lang="ru-RU" dirty="0" smtClean="0"/>
              <a:t>Раскрашивание </a:t>
            </a:r>
            <a:r>
              <a:rPr lang="ru-RU" dirty="0"/>
              <a:t>значений </a:t>
            </a:r>
            <a:r>
              <a:rPr lang="ru-RU" dirty="0" smtClean="0"/>
              <a:t>расхождений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зависимости от их </a:t>
            </a:r>
            <a:r>
              <a:rPr lang="ru-RU" dirty="0" smtClean="0"/>
              <a:t>величины в отчетах</a:t>
            </a:r>
            <a:endParaRPr lang="ru-RU" dirty="0"/>
          </a:p>
          <a:p>
            <a:r>
              <a:rPr lang="ru-RU" dirty="0" smtClean="0"/>
              <a:t>Раскрытие </a:t>
            </a:r>
            <a:r>
              <a:rPr lang="ru-RU" dirty="0"/>
              <a:t>дополнительных аналитик </a:t>
            </a:r>
            <a:r>
              <a:rPr lang="ru-RU" dirty="0" smtClean="0"/>
              <a:t>в</a:t>
            </a:r>
            <a:br>
              <a:rPr lang="ru-RU" dirty="0" smtClean="0"/>
            </a:br>
            <a:r>
              <a:rPr lang="ru-RU" dirty="0" smtClean="0"/>
              <a:t>виде иерархии на </a:t>
            </a:r>
            <a:r>
              <a:rPr lang="ru-RU" dirty="0"/>
              <a:t>портале сверки</a:t>
            </a:r>
          </a:p>
          <a:p>
            <a:r>
              <a:rPr lang="ru-RU" dirty="0"/>
              <a:t>Возможность читать данные из </a:t>
            </a:r>
            <a:r>
              <a:rPr lang="ru-RU" dirty="0" smtClean="0"/>
              <a:t>других</a:t>
            </a:r>
            <a:br>
              <a:rPr lang="ru-RU" dirty="0" smtClean="0"/>
            </a:br>
            <a:r>
              <a:rPr lang="ru-RU" dirty="0" smtClean="0"/>
              <a:t>информационных баз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6000"/>
                    </a14:imgEffect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37" y="908720"/>
            <a:ext cx="3209663" cy="5760640"/>
          </a:xfrm>
          <a:noFill/>
          <a:effectLst>
            <a:softEdge rad="266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на будущее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96267C-FB70-4FA7-A4B1-19898102D490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85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0" y="4652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ru-RU" sz="2400" b="1">
                <a:solidFill>
                  <a:srgbClr val="D9241C"/>
                </a:solidFill>
              </a:rPr>
              <a:t>Спасибо за внимание!</a:t>
            </a:r>
          </a:p>
        </p:txBody>
      </p:sp>
      <p:sp>
        <p:nvSpPr>
          <p:cNvPr id="14340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8353425" cy="2879725"/>
          </a:xfrm>
          <a:noFill/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ru-RU" altLang="ru-RU" smtClean="0"/>
              <a:t>Элиминация и портал сверки внутригрупповых операций</a:t>
            </a:r>
          </a:p>
        </p:txBody>
      </p:sp>
      <p:sp>
        <p:nvSpPr>
          <p:cNvPr id="143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445125"/>
            <a:ext cx="6400800" cy="936625"/>
          </a:xfrm>
          <a:noFill/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ru-RU" altLang="ru-RU" sz="1400" b="1" smtClean="0"/>
              <a:t>Хлыстов Максим Владимирович</a:t>
            </a:r>
            <a:br>
              <a:rPr lang="ru-RU" altLang="ru-RU" sz="1400" b="1" smtClean="0"/>
            </a:br>
            <a:r>
              <a:rPr lang="ru-RU" altLang="ru-RU" sz="1400" b="1" smtClean="0"/>
              <a:t>Программист</a:t>
            </a:r>
            <a:endParaRPr lang="ru-RU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5689054" cy="1081088"/>
          </a:xfrm>
        </p:spPr>
        <p:txBody>
          <a:bodyPr/>
          <a:lstStyle/>
          <a:p>
            <a:r>
              <a:rPr lang="ru-RU" dirty="0" smtClean="0"/>
              <a:t>Принципы расчета расхождений в 1С: УХ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96267C-FB70-4FA7-A4B1-19898102D490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sp>
        <p:nvSpPr>
          <p:cNvPr id="5" name="AutoShape 57"/>
          <p:cNvSpPr>
            <a:spLocks noChangeArrowheads="1"/>
          </p:cNvSpPr>
          <p:nvPr/>
        </p:nvSpPr>
        <p:spPr bwMode="auto">
          <a:xfrm>
            <a:off x="431025" y="1188724"/>
            <a:ext cx="2416213" cy="881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60001"/>
                </a:srgbClr>
              </a:gs>
              <a:gs pos="100000">
                <a:srgbClr val="FFCC00">
                  <a:alpha val="60001"/>
                </a:srgbClr>
              </a:gs>
            </a:gsLst>
            <a:lin ang="5400000" scaled="1"/>
          </a:gradFill>
          <a:ln w="9525">
            <a:solidFill>
              <a:srgbClr val="D27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dirty="0" smtClean="0">
                <a:solidFill>
                  <a:srgbClr val="D27D00"/>
                </a:solidFill>
              </a:rPr>
              <a:t>Данные в экземпляре отчета «Организация А</a:t>
            </a:r>
            <a:endParaRPr lang="ru-RU" altLang="ru-RU" sz="1800" b="1" dirty="0">
              <a:solidFill>
                <a:srgbClr val="D27D00"/>
              </a:solidFill>
            </a:endParaRPr>
          </a:p>
        </p:txBody>
      </p:sp>
      <p:sp>
        <p:nvSpPr>
          <p:cNvPr id="7" name="Line 281"/>
          <p:cNvSpPr>
            <a:spLocks noChangeShapeType="1"/>
          </p:cNvSpPr>
          <p:nvPr/>
        </p:nvSpPr>
        <p:spPr bwMode="auto">
          <a:xfrm flipV="1">
            <a:off x="2847238" y="1638427"/>
            <a:ext cx="608551" cy="13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1" name="AutoShape 135"/>
          <p:cNvSpPr>
            <a:spLocks noChangeArrowheads="1"/>
          </p:cNvSpPr>
          <p:nvPr/>
        </p:nvSpPr>
        <p:spPr bwMode="auto">
          <a:xfrm>
            <a:off x="3455789" y="1342175"/>
            <a:ext cx="2638348" cy="59250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rgbClr val="C59639">
                  <a:alpha val="50000"/>
                </a:srgbClr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800" b="1" dirty="0" smtClean="0"/>
              <a:t>Преобразование в таблицу расчета</a:t>
            </a:r>
            <a:endParaRPr lang="ru-RU" altLang="ru-RU" sz="1800" b="1" dirty="0"/>
          </a:p>
        </p:txBody>
      </p:sp>
      <p:sp>
        <p:nvSpPr>
          <p:cNvPr id="18" name="AutoShape 135"/>
          <p:cNvSpPr>
            <a:spLocks noChangeArrowheads="1"/>
          </p:cNvSpPr>
          <p:nvPr/>
        </p:nvSpPr>
        <p:spPr bwMode="auto">
          <a:xfrm>
            <a:off x="6948264" y="1223172"/>
            <a:ext cx="1800200" cy="83767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rgbClr val="C59639">
                  <a:alpha val="50000"/>
                </a:srgbClr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800" b="1" dirty="0" smtClean="0"/>
              <a:t>Выбор всех пар организаций</a:t>
            </a:r>
            <a:endParaRPr lang="ru-RU" altLang="ru-RU" sz="1800" b="1" dirty="0"/>
          </a:p>
        </p:txBody>
      </p:sp>
      <p:cxnSp>
        <p:nvCxnSpPr>
          <p:cNvPr id="21" name="Соединительная линия уступом 20"/>
          <p:cNvCxnSpPr>
            <a:stCxn id="11" idx="3"/>
            <a:endCxn id="18" idx="1"/>
          </p:cNvCxnSpPr>
          <p:nvPr/>
        </p:nvCxnSpPr>
        <p:spPr bwMode="auto">
          <a:xfrm>
            <a:off x="6094137" y="1638427"/>
            <a:ext cx="854127" cy="3583"/>
          </a:xfrm>
          <a:prstGeom prst="bentConnector3">
            <a:avLst/>
          </a:prstGeom>
          <a:solidFill>
            <a:srgbClr val="F9E383">
              <a:alpha val="50000"/>
            </a:srgbClr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Соединительная линия уступом 22"/>
          <p:cNvCxnSpPr>
            <a:stCxn id="42" idx="3"/>
            <a:endCxn id="18" idx="1"/>
          </p:cNvCxnSpPr>
          <p:nvPr/>
        </p:nvCxnSpPr>
        <p:spPr bwMode="auto">
          <a:xfrm flipV="1">
            <a:off x="6094137" y="1642010"/>
            <a:ext cx="854127" cy="961732"/>
          </a:xfrm>
          <a:prstGeom prst="bentConnector3">
            <a:avLst/>
          </a:prstGeom>
          <a:solidFill>
            <a:srgbClr val="F9E383">
              <a:alpha val="50000"/>
            </a:srgbClr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Соединительная линия уступом 23"/>
          <p:cNvCxnSpPr>
            <a:stCxn id="46" idx="3"/>
            <a:endCxn id="18" idx="1"/>
          </p:cNvCxnSpPr>
          <p:nvPr/>
        </p:nvCxnSpPr>
        <p:spPr bwMode="auto">
          <a:xfrm flipV="1">
            <a:off x="6094137" y="1642010"/>
            <a:ext cx="854127" cy="1925685"/>
          </a:xfrm>
          <a:prstGeom prst="bentConnector3">
            <a:avLst>
              <a:gd name="adj1" fmla="val 50000"/>
            </a:avLst>
          </a:prstGeom>
          <a:solidFill>
            <a:srgbClr val="F9E383">
              <a:alpha val="50000"/>
            </a:srgbClr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AutoShape 57"/>
          <p:cNvSpPr>
            <a:spLocks noChangeArrowheads="1"/>
          </p:cNvSpPr>
          <p:nvPr/>
        </p:nvSpPr>
        <p:spPr bwMode="auto">
          <a:xfrm>
            <a:off x="7657172" y="2314991"/>
            <a:ext cx="792088" cy="293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60001"/>
                </a:srgbClr>
              </a:gs>
              <a:gs pos="100000">
                <a:srgbClr val="FFCC00">
                  <a:alpha val="60001"/>
                </a:srgbClr>
              </a:gs>
            </a:gsLst>
            <a:lin ang="5400000" scaled="1"/>
          </a:gradFill>
          <a:ln w="9525">
            <a:solidFill>
              <a:srgbClr val="D27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dirty="0" smtClean="0">
                <a:solidFill>
                  <a:srgbClr val="D27D00"/>
                </a:solidFill>
              </a:rPr>
              <a:t>А</a:t>
            </a:r>
            <a:r>
              <a:rPr lang="en-US" altLang="ru-RU" sz="1800" b="1" dirty="0" smtClean="0">
                <a:solidFill>
                  <a:srgbClr val="D27D00"/>
                </a:solidFill>
              </a:rPr>
              <a:t>B</a:t>
            </a:r>
            <a:endParaRPr lang="ru-RU" altLang="ru-RU" sz="1800" b="1" dirty="0">
              <a:solidFill>
                <a:srgbClr val="D27D00"/>
              </a:solidFill>
            </a:endParaRPr>
          </a:p>
        </p:txBody>
      </p:sp>
      <p:sp>
        <p:nvSpPr>
          <p:cNvPr id="30" name="AutoShape 57"/>
          <p:cNvSpPr>
            <a:spLocks noChangeArrowheads="1"/>
          </p:cNvSpPr>
          <p:nvPr/>
        </p:nvSpPr>
        <p:spPr bwMode="auto">
          <a:xfrm>
            <a:off x="7656560" y="2726233"/>
            <a:ext cx="792088" cy="293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60001"/>
                </a:srgbClr>
              </a:gs>
              <a:gs pos="100000">
                <a:srgbClr val="FFCC00">
                  <a:alpha val="60001"/>
                </a:srgbClr>
              </a:gs>
            </a:gsLst>
            <a:lin ang="5400000" scaled="1"/>
          </a:gradFill>
          <a:ln w="9525">
            <a:solidFill>
              <a:srgbClr val="D27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dirty="0" smtClean="0">
                <a:solidFill>
                  <a:srgbClr val="D27D00"/>
                </a:solidFill>
              </a:rPr>
              <a:t>А</a:t>
            </a:r>
            <a:r>
              <a:rPr lang="en-US" altLang="ru-RU" sz="1800" b="1" dirty="0">
                <a:solidFill>
                  <a:srgbClr val="D27D00"/>
                </a:solidFill>
              </a:rPr>
              <a:t>C</a:t>
            </a:r>
            <a:endParaRPr lang="ru-RU" altLang="ru-RU" sz="1800" b="1" dirty="0">
              <a:solidFill>
                <a:srgbClr val="D27D00"/>
              </a:solidFill>
            </a:endParaRPr>
          </a:p>
        </p:txBody>
      </p:sp>
      <p:sp>
        <p:nvSpPr>
          <p:cNvPr id="31" name="AutoShape 57"/>
          <p:cNvSpPr>
            <a:spLocks noChangeArrowheads="1"/>
          </p:cNvSpPr>
          <p:nvPr/>
        </p:nvSpPr>
        <p:spPr bwMode="auto">
          <a:xfrm>
            <a:off x="7668344" y="3137475"/>
            <a:ext cx="792088" cy="2934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60001"/>
                </a:srgbClr>
              </a:gs>
              <a:gs pos="100000">
                <a:srgbClr val="FFCC00">
                  <a:alpha val="60001"/>
                </a:srgbClr>
              </a:gs>
            </a:gsLst>
            <a:lin ang="5400000" scaled="1"/>
          </a:gradFill>
          <a:ln w="9525">
            <a:solidFill>
              <a:srgbClr val="D27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ru-RU" sz="1800" b="1" dirty="0" smtClean="0">
                <a:solidFill>
                  <a:srgbClr val="D27D00"/>
                </a:solidFill>
              </a:rPr>
              <a:t>BC</a:t>
            </a:r>
            <a:endParaRPr lang="ru-RU" altLang="ru-RU" sz="1800" b="1" dirty="0">
              <a:solidFill>
                <a:srgbClr val="D27D00"/>
              </a:solidFill>
            </a:endParaRPr>
          </a:p>
        </p:txBody>
      </p:sp>
      <p:sp>
        <p:nvSpPr>
          <p:cNvPr id="34" name="AutoShape 135"/>
          <p:cNvSpPr>
            <a:spLocks noChangeArrowheads="1"/>
          </p:cNvSpPr>
          <p:nvPr/>
        </p:nvSpPr>
        <p:spPr bwMode="auto">
          <a:xfrm>
            <a:off x="6826592" y="3959476"/>
            <a:ext cx="2065888" cy="83767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rgbClr val="C59639">
                  <a:alpha val="50000"/>
                </a:srgbClr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800" b="1" dirty="0" smtClean="0"/>
              <a:t>Сопоставление данных и расчет</a:t>
            </a:r>
            <a:endParaRPr lang="ru-RU" altLang="ru-RU" sz="1800" b="1" dirty="0"/>
          </a:p>
        </p:txBody>
      </p:sp>
      <p:sp>
        <p:nvSpPr>
          <p:cNvPr id="35" name="Line 281"/>
          <p:cNvSpPr>
            <a:spLocks noChangeShapeType="1"/>
          </p:cNvSpPr>
          <p:nvPr/>
        </p:nvSpPr>
        <p:spPr bwMode="auto">
          <a:xfrm>
            <a:off x="7596334" y="2070086"/>
            <a:ext cx="2" cy="179386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37" name="AutoShape 135"/>
          <p:cNvSpPr>
            <a:spLocks noChangeArrowheads="1"/>
          </p:cNvSpPr>
          <p:nvPr/>
        </p:nvSpPr>
        <p:spPr bwMode="auto">
          <a:xfrm>
            <a:off x="431025" y="5271249"/>
            <a:ext cx="3852943" cy="10828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rgbClr val="C59639">
                  <a:alpha val="50000"/>
                </a:srgbClr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800" b="1" dirty="0" smtClean="0"/>
              <a:t>Очистка и запись данных о расхождениях в регистр сведений «Информация о расхождениях постоянная»</a:t>
            </a:r>
            <a:endParaRPr lang="ru-RU" altLang="ru-RU" sz="1800" b="1" dirty="0"/>
          </a:p>
        </p:txBody>
      </p:sp>
      <p:sp>
        <p:nvSpPr>
          <p:cNvPr id="38" name="AutoShape 135"/>
          <p:cNvSpPr>
            <a:spLocks noChangeArrowheads="1"/>
          </p:cNvSpPr>
          <p:nvPr/>
        </p:nvSpPr>
        <p:spPr bwMode="auto">
          <a:xfrm>
            <a:off x="5076056" y="5269207"/>
            <a:ext cx="3635172" cy="10828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rgbClr val="C59639">
                  <a:alpha val="50000"/>
                </a:srgbClr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800" b="1" dirty="0" smtClean="0"/>
              <a:t>Обновление информации о состоянии в регистре сведений «Информация о расхождениях (переменная)»</a:t>
            </a:r>
            <a:endParaRPr lang="ru-RU" altLang="ru-RU" sz="1800" b="1" dirty="0"/>
          </a:p>
        </p:txBody>
      </p:sp>
      <p:cxnSp>
        <p:nvCxnSpPr>
          <p:cNvPr id="39" name="Соединительная линия уступом 38"/>
          <p:cNvCxnSpPr>
            <a:stCxn id="34" idx="1"/>
            <a:endCxn id="37" idx="0"/>
          </p:cNvCxnSpPr>
          <p:nvPr/>
        </p:nvCxnSpPr>
        <p:spPr bwMode="auto">
          <a:xfrm rot="10800000" flipV="1">
            <a:off x="2357498" y="4378313"/>
            <a:ext cx="4469095" cy="892935"/>
          </a:xfrm>
          <a:prstGeom prst="bentConnector2">
            <a:avLst/>
          </a:prstGeom>
          <a:solidFill>
            <a:srgbClr val="F9E383">
              <a:alpha val="50000"/>
            </a:srgbClr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Соединительная линия уступом 43"/>
          <p:cNvCxnSpPr>
            <a:stCxn id="34" idx="1"/>
          </p:cNvCxnSpPr>
          <p:nvPr/>
        </p:nvCxnSpPr>
        <p:spPr bwMode="auto">
          <a:xfrm rot="10800000" flipV="1">
            <a:off x="6210440" y="4378313"/>
            <a:ext cx="616152" cy="890893"/>
          </a:xfrm>
          <a:prstGeom prst="bentConnector2">
            <a:avLst/>
          </a:prstGeom>
          <a:solidFill>
            <a:srgbClr val="F9E383">
              <a:alpha val="50000"/>
            </a:srgbClr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AutoShape 57"/>
          <p:cNvSpPr>
            <a:spLocks noChangeArrowheads="1"/>
          </p:cNvSpPr>
          <p:nvPr/>
        </p:nvSpPr>
        <p:spPr bwMode="auto">
          <a:xfrm>
            <a:off x="431025" y="2154039"/>
            <a:ext cx="2416213" cy="881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60001"/>
                </a:srgbClr>
              </a:gs>
              <a:gs pos="100000">
                <a:srgbClr val="FFCC00">
                  <a:alpha val="60001"/>
                </a:srgbClr>
              </a:gs>
            </a:gsLst>
            <a:lin ang="5400000" scaled="1"/>
          </a:gradFill>
          <a:ln w="9525">
            <a:solidFill>
              <a:srgbClr val="D27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dirty="0" smtClean="0">
                <a:solidFill>
                  <a:srgbClr val="D27D00"/>
                </a:solidFill>
              </a:rPr>
              <a:t>Данные в экземпляре отчета «Организация А</a:t>
            </a:r>
            <a:endParaRPr lang="ru-RU" altLang="ru-RU" sz="1800" b="1" dirty="0">
              <a:solidFill>
                <a:srgbClr val="D27D00"/>
              </a:solidFill>
            </a:endParaRPr>
          </a:p>
        </p:txBody>
      </p:sp>
      <p:sp>
        <p:nvSpPr>
          <p:cNvPr id="41" name="Line 281"/>
          <p:cNvSpPr>
            <a:spLocks noChangeShapeType="1"/>
          </p:cNvSpPr>
          <p:nvPr/>
        </p:nvSpPr>
        <p:spPr bwMode="auto">
          <a:xfrm flipV="1">
            <a:off x="2847238" y="2603742"/>
            <a:ext cx="608551" cy="13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42" name="AutoShape 135"/>
          <p:cNvSpPr>
            <a:spLocks noChangeArrowheads="1"/>
          </p:cNvSpPr>
          <p:nvPr/>
        </p:nvSpPr>
        <p:spPr bwMode="auto">
          <a:xfrm>
            <a:off x="3455789" y="2307490"/>
            <a:ext cx="2638348" cy="59250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rgbClr val="C59639">
                  <a:alpha val="50000"/>
                </a:srgbClr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800" b="1" dirty="0" smtClean="0"/>
              <a:t>Преобразование в таблицу расчета</a:t>
            </a:r>
            <a:endParaRPr lang="ru-RU" altLang="ru-RU" sz="1800" b="1" dirty="0"/>
          </a:p>
        </p:txBody>
      </p:sp>
      <p:sp>
        <p:nvSpPr>
          <p:cNvPr id="43" name="AutoShape 57"/>
          <p:cNvSpPr>
            <a:spLocks noChangeArrowheads="1"/>
          </p:cNvSpPr>
          <p:nvPr/>
        </p:nvSpPr>
        <p:spPr bwMode="auto">
          <a:xfrm>
            <a:off x="431025" y="3117992"/>
            <a:ext cx="2416213" cy="881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60001"/>
                </a:srgbClr>
              </a:gs>
              <a:gs pos="100000">
                <a:srgbClr val="FFCC00">
                  <a:alpha val="60001"/>
                </a:srgbClr>
              </a:gs>
            </a:gsLst>
            <a:lin ang="5400000" scaled="1"/>
          </a:gradFill>
          <a:ln w="9525">
            <a:solidFill>
              <a:srgbClr val="D27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dirty="0" smtClean="0">
                <a:solidFill>
                  <a:srgbClr val="D27D00"/>
                </a:solidFill>
              </a:rPr>
              <a:t>Данные в экземпляре отчета «Организация А</a:t>
            </a:r>
            <a:endParaRPr lang="ru-RU" altLang="ru-RU" sz="1800" b="1" dirty="0">
              <a:solidFill>
                <a:srgbClr val="D27D00"/>
              </a:solidFill>
            </a:endParaRPr>
          </a:p>
        </p:txBody>
      </p:sp>
      <p:sp>
        <p:nvSpPr>
          <p:cNvPr id="45" name="Line 281"/>
          <p:cNvSpPr>
            <a:spLocks noChangeShapeType="1"/>
          </p:cNvSpPr>
          <p:nvPr/>
        </p:nvSpPr>
        <p:spPr bwMode="auto">
          <a:xfrm flipV="1">
            <a:off x="2847238" y="3567695"/>
            <a:ext cx="608551" cy="13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46" name="AutoShape 135"/>
          <p:cNvSpPr>
            <a:spLocks noChangeArrowheads="1"/>
          </p:cNvSpPr>
          <p:nvPr/>
        </p:nvSpPr>
        <p:spPr bwMode="auto">
          <a:xfrm>
            <a:off x="3455789" y="3271443"/>
            <a:ext cx="2638348" cy="59250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rgbClr val="C59639">
                  <a:alpha val="50000"/>
                </a:srgbClr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800" b="1" dirty="0" smtClean="0"/>
              <a:t>Преобразование в таблицу расчета</a:t>
            </a:r>
            <a:endParaRPr lang="ru-RU" alt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7727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Преобразование исходных данных в таблицу расчета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39" y="1054100"/>
            <a:ext cx="8928100" cy="504403"/>
          </a:xfrm>
        </p:spPr>
        <p:txBody>
          <a:bodyPr/>
          <a:lstStyle/>
          <a:p>
            <a:r>
              <a:rPr lang="ru-RU" dirty="0" smtClean="0"/>
              <a:t>Исходные данные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96267C-FB70-4FA7-A4B1-19898102D490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" y="1597229"/>
            <a:ext cx="8928100" cy="825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8" y="2590300"/>
            <a:ext cx="8928101" cy="838700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107504" y="3596899"/>
            <a:ext cx="8928100" cy="50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Что мы хотим получить в результате преобразования</a:t>
            </a:r>
            <a:endParaRPr lang="ru-RU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 bwMode="auto">
          <a:xfrm>
            <a:off x="107504" y="5229200"/>
            <a:ext cx="8928100" cy="13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Нам нужны настройки:</a:t>
            </a:r>
          </a:p>
          <a:p>
            <a:pPr lvl="1"/>
            <a:r>
              <a:rPr lang="ru-RU" dirty="0" smtClean="0"/>
              <a:t>Описывающие формат результирующей таблицы</a:t>
            </a:r>
          </a:p>
          <a:p>
            <a:pPr lvl="1"/>
            <a:r>
              <a:rPr lang="ru-RU" dirty="0" smtClean="0"/>
              <a:t>Устанавливающие правила заполнения результирующей таблицы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101302"/>
            <a:ext cx="8759130" cy="113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Преобразование исходных данных в таблицу расчета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96267C-FB70-4FA7-A4B1-19898102D490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323528" y="2033978"/>
            <a:ext cx="8928100" cy="50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Правила преобразования хранятся в источниках данных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108313" y="6061275"/>
            <a:ext cx="8928100" cy="50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Формат таблицы расчета задан «Аналитиками» и «Ресурсами»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118011" y="1093721"/>
            <a:ext cx="8928100" cy="73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Настройки хранятся в элементах справочника</a:t>
            </a:r>
            <a:br>
              <a:rPr lang="ru-RU" dirty="0" smtClean="0"/>
            </a:br>
            <a:r>
              <a:rPr lang="ru-RU" dirty="0" smtClean="0"/>
              <a:t>«Разделы сверки и элиминации»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1" y="1894403"/>
            <a:ext cx="8774469" cy="30634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10" y="5037738"/>
            <a:ext cx="8749470" cy="8018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10" y="1932229"/>
            <a:ext cx="8781504" cy="270043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048" y="1962817"/>
            <a:ext cx="6029432" cy="4602861"/>
          </a:xfrm>
          <a:prstGeom prst="rect">
            <a:avLst/>
          </a:prstGeom>
        </p:spPr>
      </p:pic>
      <p:sp>
        <p:nvSpPr>
          <p:cNvPr id="30" name="Объект 2"/>
          <p:cNvSpPr txBox="1">
            <a:spLocks/>
          </p:cNvSpPr>
          <p:nvPr/>
        </p:nvSpPr>
        <p:spPr bwMode="auto">
          <a:xfrm>
            <a:off x="121275" y="4663256"/>
            <a:ext cx="8928100" cy="50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Правила заполнения описаны в источниках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72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5184998" cy="1081088"/>
          </a:xfrm>
        </p:spPr>
        <p:txBody>
          <a:bodyPr/>
          <a:lstStyle/>
          <a:p>
            <a:r>
              <a:rPr lang="ru-RU" dirty="0" smtClean="0"/>
              <a:t>Сопоставление данных двух организаций для расчета расхождений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268413"/>
            <a:ext cx="8928100" cy="2265679"/>
          </a:xfrm>
        </p:spPr>
        <p:txBody>
          <a:bodyPr/>
          <a:lstStyle/>
          <a:p>
            <a:pPr marL="342900" lvl="1" indent="-342900">
              <a:spcAft>
                <a:spcPct val="50000"/>
              </a:spcAft>
              <a:buSzPct val="60000"/>
              <a:buFont typeface="Wingdings" panose="05000000000000000000" pitchFamily="2" charset="2"/>
              <a:buChar char="n"/>
            </a:pPr>
            <a:r>
              <a:rPr lang="ru-RU" dirty="0" smtClean="0"/>
              <a:t>Вопросы на которые нужно ответить, чтобы сопоставить две таблицы:</a:t>
            </a:r>
          </a:p>
          <a:p>
            <a:pPr marL="742950" lvl="2" indent="-342900">
              <a:spcAft>
                <a:spcPct val="50000"/>
              </a:spcAft>
              <a:buSzPct val="60000"/>
              <a:buFont typeface="Wingdings" panose="05000000000000000000" pitchFamily="2" charset="2"/>
              <a:buChar char="n"/>
            </a:pPr>
            <a:r>
              <a:rPr lang="ru-RU" dirty="0" smtClean="0"/>
              <a:t>Как понять какие организации участвуют в сверке?</a:t>
            </a:r>
          </a:p>
          <a:p>
            <a:pPr marL="742950" lvl="2" indent="-342900">
              <a:spcAft>
                <a:spcPct val="50000"/>
              </a:spcAft>
              <a:buSzPct val="60000"/>
              <a:buFont typeface="Wingdings" panose="05000000000000000000" pitchFamily="2" charset="2"/>
              <a:buChar char="n"/>
            </a:pPr>
            <a:r>
              <a:rPr lang="ru-RU" dirty="0" smtClean="0"/>
              <a:t>Как понять, что значения аналитик равны?</a:t>
            </a:r>
          </a:p>
          <a:p>
            <a:pPr marL="742950" lvl="2" indent="-342900">
              <a:spcAft>
                <a:spcPct val="50000"/>
              </a:spcAft>
              <a:buSzPct val="60000"/>
              <a:buFont typeface="Wingdings" panose="05000000000000000000" pitchFamily="2" charset="2"/>
              <a:buChar char="n"/>
            </a:pPr>
            <a:r>
              <a:rPr lang="ru-RU" dirty="0" smtClean="0"/>
              <a:t>Как понять кто дебитор, кто кредитор?</a:t>
            </a:r>
          </a:p>
          <a:p>
            <a:pPr marL="742950" lvl="2" indent="-342900">
              <a:spcAft>
                <a:spcPct val="50000"/>
              </a:spcAft>
              <a:buSzPct val="60000"/>
              <a:buFont typeface="Wingdings" panose="05000000000000000000" pitchFamily="2" charset="2"/>
              <a:buChar char="n"/>
            </a:pPr>
            <a:r>
              <a:rPr lang="ru-RU" dirty="0" smtClean="0"/>
              <a:t>Как понять, в какой валюте храниться исходная сумма?</a:t>
            </a:r>
          </a:p>
          <a:p>
            <a:pPr marL="742950" lvl="2" indent="-342900">
              <a:spcAft>
                <a:spcPct val="50000"/>
              </a:spcAft>
              <a:buSzPct val="60000"/>
              <a:buFont typeface="Wingdings" panose="05000000000000000000" pitchFamily="2" charset="2"/>
              <a:buChar char="n"/>
            </a:pPr>
            <a:endParaRPr lang="ru-RU" dirty="0" smtClean="0"/>
          </a:p>
          <a:p>
            <a:pPr marL="342900" lvl="1" indent="-342900">
              <a:spcAft>
                <a:spcPct val="50000"/>
              </a:spcAft>
              <a:buSzPct val="60000"/>
              <a:buFont typeface="Wingdings" panose="05000000000000000000" pitchFamily="2" charset="2"/>
              <a:buChar char="n"/>
            </a:pPr>
            <a:endParaRPr lang="ru-RU" dirty="0" smtClean="0"/>
          </a:p>
          <a:p>
            <a:pPr marL="342900" lvl="1" indent="-342900">
              <a:spcAft>
                <a:spcPct val="50000"/>
              </a:spcAft>
              <a:buSzPct val="60000"/>
              <a:buFont typeface="Wingdings" panose="05000000000000000000" pitchFamily="2" charset="2"/>
              <a:buChar char="n"/>
            </a:pPr>
            <a:endParaRPr lang="ru-RU" dirty="0" smtClean="0"/>
          </a:p>
          <a:p>
            <a:pPr marL="342900" lvl="1" indent="-342900">
              <a:spcAft>
                <a:spcPct val="50000"/>
              </a:spcAft>
              <a:buSzPct val="60000"/>
              <a:buFont typeface="Wingdings" panose="05000000000000000000" pitchFamily="2" charset="2"/>
              <a:buChar char="n"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96267C-FB70-4FA7-A4B1-19898102D490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72" y="5653782"/>
            <a:ext cx="8911695" cy="1015578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 bwMode="auto">
          <a:xfrm>
            <a:off x="2267744" y="4712415"/>
            <a:ext cx="0" cy="367208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573016"/>
            <a:ext cx="8759130" cy="1139399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 bwMode="auto">
          <a:xfrm>
            <a:off x="4427984" y="5426952"/>
            <a:ext cx="0" cy="378312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AutoShape 135"/>
          <p:cNvSpPr>
            <a:spLocks noChangeArrowheads="1"/>
          </p:cNvSpPr>
          <p:nvPr/>
        </p:nvSpPr>
        <p:spPr bwMode="auto">
          <a:xfrm>
            <a:off x="2051683" y="5079623"/>
            <a:ext cx="5040634" cy="34732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rgbClr val="C59639">
                  <a:alpha val="50000"/>
                </a:srgbClr>
              </a:gs>
            </a:gsLst>
            <a:lin ang="5400000" scaled="1"/>
          </a:gradFill>
          <a:ln w="9525" algn="ctr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800" b="1" dirty="0" smtClean="0"/>
              <a:t>Сопоставление и расчет расхождений</a:t>
            </a:r>
            <a:endParaRPr lang="ru-RU" altLang="ru-RU" sz="1800" b="1" dirty="0"/>
          </a:p>
        </p:txBody>
      </p:sp>
      <p:cxnSp>
        <p:nvCxnSpPr>
          <p:cNvPr id="15" name="Прямая со стрелкой 14"/>
          <p:cNvCxnSpPr/>
          <p:nvPr/>
        </p:nvCxnSpPr>
        <p:spPr bwMode="auto">
          <a:xfrm>
            <a:off x="6804248" y="4712415"/>
            <a:ext cx="0" cy="367208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CC33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42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52" y="1526065"/>
            <a:ext cx="8932702" cy="4248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0" y="-26988"/>
            <a:ext cx="5257006" cy="1081088"/>
          </a:xfrm>
        </p:spPr>
        <p:txBody>
          <a:bodyPr/>
          <a:lstStyle/>
          <a:p>
            <a:r>
              <a:rPr lang="ru-RU" dirty="0"/>
              <a:t>Сопоставление данных двух организаций для расчета расхождений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052736"/>
            <a:ext cx="8928100" cy="432395"/>
          </a:xfrm>
        </p:spPr>
        <p:txBody>
          <a:bodyPr/>
          <a:lstStyle/>
          <a:p>
            <a:r>
              <a:rPr lang="ru-RU" dirty="0"/>
              <a:t>Как понять какие организации участвуют в сверке?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96267C-FB70-4FA7-A4B1-19898102D490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15528" y="1043334"/>
            <a:ext cx="8928100" cy="43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Как понять, что значения аналитик равны?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5" y="2208030"/>
            <a:ext cx="9001461" cy="4447060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187624" y="1776999"/>
            <a:ext cx="6264696" cy="4604329"/>
            <a:chOff x="1187624" y="1776999"/>
            <a:chExt cx="6264696" cy="4604329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1073" y="1776999"/>
              <a:ext cx="5781247" cy="1560789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1073" y="4899151"/>
              <a:ext cx="5781247" cy="1482177"/>
            </a:xfrm>
            <a:prstGeom prst="rect">
              <a:avLst/>
            </a:prstGeom>
          </p:spPr>
        </p:pic>
        <p:cxnSp>
          <p:nvCxnSpPr>
            <p:cNvPr id="24" name="Прямая со стрелкой 23"/>
            <p:cNvCxnSpPr/>
            <p:nvPr/>
          </p:nvCxnSpPr>
          <p:spPr bwMode="auto">
            <a:xfrm>
              <a:off x="6747291" y="3337788"/>
              <a:ext cx="0" cy="1950987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Прямая со стрелкой 24"/>
            <p:cNvCxnSpPr/>
            <p:nvPr/>
          </p:nvCxnSpPr>
          <p:spPr bwMode="auto">
            <a:xfrm>
              <a:off x="5377518" y="3337788"/>
              <a:ext cx="0" cy="1950987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Прямая со стрелкой 25"/>
            <p:cNvCxnSpPr/>
            <p:nvPr/>
          </p:nvCxnSpPr>
          <p:spPr bwMode="auto">
            <a:xfrm flipV="1">
              <a:off x="2718547" y="3337790"/>
              <a:ext cx="0" cy="1716867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Прямая соединительная линия 26"/>
            <p:cNvCxnSpPr/>
            <p:nvPr/>
          </p:nvCxnSpPr>
          <p:spPr bwMode="auto">
            <a:xfrm flipH="1">
              <a:off x="1187624" y="5835625"/>
              <a:ext cx="483449" cy="0"/>
            </a:xfrm>
            <a:prstGeom prst="line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solidFill>
                <a:srgbClr val="CC33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Прямая соединительная линия 27"/>
            <p:cNvCxnSpPr/>
            <p:nvPr/>
          </p:nvCxnSpPr>
          <p:spPr bwMode="auto">
            <a:xfrm flipH="1">
              <a:off x="1187624" y="2011117"/>
              <a:ext cx="483449" cy="0"/>
            </a:xfrm>
            <a:prstGeom prst="line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Прямая соединительная линия 28"/>
            <p:cNvCxnSpPr/>
            <p:nvPr/>
          </p:nvCxnSpPr>
          <p:spPr bwMode="auto">
            <a:xfrm>
              <a:off x="1187624" y="2011117"/>
              <a:ext cx="0" cy="3824508"/>
            </a:xfrm>
            <a:prstGeom prst="line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Прямая со стрелкой 29"/>
            <p:cNvCxnSpPr/>
            <p:nvPr/>
          </p:nvCxnSpPr>
          <p:spPr bwMode="auto">
            <a:xfrm>
              <a:off x="4355765" y="3337788"/>
              <a:ext cx="0" cy="1950987"/>
            </a:xfrm>
            <a:prstGeom prst="straightConnector1">
              <a:avLst/>
            </a:prstGeom>
            <a:solidFill>
              <a:srgbClr val="F9E383">
                <a:alpha val="50000"/>
              </a:srgbClr>
            </a:solidFill>
            <a:ln w="4445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" name="Объект 2"/>
          <p:cNvSpPr txBox="1">
            <a:spLocks/>
          </p:cNvSpPr>
          <p:nvPr/>
        </p:nvSpPr>
        <p:spPr bwMode="auto">
          <a:xfrm>
            <a:off x="107950" y="1052736"/>
            <a:ext cx="8928100" cy="103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Как понять кто дебитор, кто кредитор</a:t>
            </a:r>
            <a:r>
              <a:rPr lang="ru-RU" dirty="0" smtClean="0"/>
              <a:t>?</a:t>
            </a:r>
          </a:p>
          <a:p>
            <a:r>
              <a:rPr lang="ru-RU" dirty="0"/>
              <a:t>Как понять, в какой валюте храниться исходная сумма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Для этого используем указание типа для элиминации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052" y="2590145"/>
            <a:ext cx="8877388" cy="380459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052" y="4632714"/>
            <a:ext cx="8821926" cy="125685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8" y="2616468"/>
            <a:ext cx="4452876" cy="380518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2024" y="3975322"/>
            <a:ext cx="4264883" cy="21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3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1" y="-26988"/>
            <a:ext cx="4680942" cy="1081088"/>
          </a:xfrm>
        </p:spPr>
        <p:txBody>
          <a:bodyPr/>
          <a:lstStyle/>
          <a:p>
            <a:r>
              <a:rPr lang="ru-RU" dirty="0" smtClean="0"/>
              <a:t>Принципы формирования проводок элиминации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054101"/>
            <a:ext cx="8928100" cy="2446908"/>
          </a:xfrm>
        </p:spPr>
        <p:txBody>
          <a:bodyPr/>
          <a:lstStyle/>
          <a:p>
            <a:r>
              <a:rPr lang="ru-RU" dirty="0" smtClean="0"/>
              <a:t>Вопросы на которые нужно ответить, чтобы сделать элиминацию:</a:t>
            </a:r>
          </a:p>
          <a:p>
            <a:pPr lvl="1"/>
            <a:r>
              <a:rPr lang="ru-RU" dirty="0" smtClean="0"/>
              <a:t>Какой счет использовать, чтобы отнести сумму ВГО?</a:t>
            </a:r>
          </a:p>
          <a:p>
            <a:pPr lvl="1"/>
            <a:r>
              <a:rPr lang="ru-RU" dirty="0" smtClean="0"/>
              <a:t>Какой счет использовать в качестве корреспондирующего?</a:t>
            </a:r>
          </a:p>
          <a:p>
            <a:pPr lvl="1"/>
            <a:r>
              <a:rPr lang="ru-RU" dirty="0" smtClean="0"/>
              <a:t>Как заполнить значения субконто?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96267C-FB70-4FA7-A4B1-19898102D490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0" y="3334811"/>
            <a:ext cx="6449184" cy="337358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633" y="3334810"/>
            <a:ext cx="6277725" cy="335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9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Настройка «Шаблона сверки»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204" y="1054101"/>
            <a:ext cx="8928100" cy="718716"/>
          </a:xfrm>
        </p:spPr>
        <p:txBody>
          <a:bodyPr/>
          <a:lstStyle/>
          <a:p>
            <a:r>
              <a:rPr lang="ru-RU" dirty="0" smtClean="0"/>
              <a:t>Шаблон сверки собирает все необходимые настройки для указания в регламенте (или этапе) подготовки отчетности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96267C-FB70-4FA7-A4B1-19898102D490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5" y="1961426"/>
            <a:ext cx="9010179" cy="4447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4" y="1772817"/>
            <a:ext cx="8885189" cy="3428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14" y="3429300"/>
            <a:ext cx="8928100" cy="1704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04" y="3732563"/>
            <a:ext cx="7488832" cy="29367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18" y="4000484"/>
            <a:ext cx="7362418" cy="266887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323528" y="4941168"/>
            <a:ext cx="4392488" cy="0"/>
          </a:xfrm>
          <a:prstGeom prst="line">
            <a:avLst/>
          </a:prstGeom>
          <a:solidFill>
            <a:srgbClr val="F9E383">
              <a:alpha val="50000"/>
            </a:srgbClr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Прямоугольник 12"/>
          <p:cNvSpPr/>
          <p:nvPr/>
        </p:nvSpPr>
        <p:spPr bwMode="auto">
          <a:xfrm>
            <a:off x="323528" y="5201486"/>
            <a:ext cx="7128792" cy="146787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7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1409_Шаблон</Template>
  <TotalTime>836</TotalTime>
  <Words>661</Words>
  <Application>Microsoft Office PowerPoint</Application>
  <PresentationFormat>Экран (4:3)</PresentationFormat>
  <Paragraphs>147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Wingdings</vt:lpstr>
      <vt:lpstr>1409_Шаблон</vt:lpstr>
      <vt:lpstr>Элиминация и портал сверки внутригрупповых операций</vt:lpstr>
      <vt:lpstr>Основные элементы сверки и элиминации</vt:lpstr>
      <vt:lpstr>Принципы расчета расхождений в 1С: УХ</vt:lpstr>
      <vt:lpstr>Преобразование исходных данных в таблицу расчета</vt:lpstr>
      <vt:lpstr>Преобразование исходных данных в таблицу расчета</vt:lpstr>
      <vt:lpstr>Сопоставление данных двух организаций для расчета расхождений</vt:lpstr>
      <vt:lpstr>Сопоставление данных двух организаций для расчета расхождений</vt:lpstr>
      <vt:lpstr>Принципы формирования проводок элиминации</vt:lpstr>
      <vt:lpstr>Настройка «Шаблона сверки»</vt:lpstr>
      <vt:lpstr>Настройка раздела сверки и элиминации</vt:lpstr>
      <vt:lpstr>Пример настройки раздела сверки и элиминации</vt:lpstr>
      <vt:lpstr>Алгоритм расчета НРП (зачем нужны дополнительные источники данных)</vt:lpstr>
      <vt:lpstr>Пример настройки раздела сверки и элиминации</vt:lpstr>
      <vt:lpstr>Способы элиминации: только сверка</vt:lpstr>
      <vt:lpstr>Способы элиминации: Элиминация показателей отчетов</vt:lpstr>
      <vt:lpstr>Способы элиминации: Элиминация услуг, Элиминация статей баланса</vt:lpstr>
      <vt:lpstr>Способы элиминации: Элиминация ВНА </vt:lpstr>
      <vt:lpstr>Документ «Элиминация»</vt:lpstr>
      <vt:lpstr>Настройка рассылки оповещений на e-mail</vt:lpstr>
      <vt:lpstr>Вспомогательные инструменты</vt:lpstr>
      <vt:lpstr>Планы на будущее</vt:lpstr>
      <vt:lpstr>Элиминация и портал сверки внутригрупповых операций</vt:lpstr>
    </vt:vector>
  </TitlesOfParts>
  <Company>1C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доклада</dc:title>
  <dc:creator>admin</dc:creator>
  <cp:lastModifiedBy>Max</cp:lastModifiedBy>
  <cp:revision>123</cp:revision>
  <dcterms:created xsi:type="dcterms:W3CDTF">2014-08-20T11:28:12Z</dcterms:created>
  <dcterms:modified xsi:type="dcterms:W3CDTF">2014-09-27T21:11:55Z</dcterms:modified>
</cp:coreProperties>
</file>