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  <p:sldMasterId id="2147483654" r:id="rId2"/>
    <p:sldMasterId id="2147484102" r:id="rId3"/>
    <p:sldMasterId id="2147484412" r:id="rId4"/>
    <p:sldMasterId id="2147484424" r:id="rId5"/>
    <p:sldMasterId id="2147484436" r:id="rId6"/>
    <p:sldMasterId id="2147484537" r:id="rId7"/>
    <p:sldMasterId id="2147485682" r:id="rId8"/>
    <p:sldMasterId id="2147485819" r:id="rId9"/>
  </p:sldMasterIdLst>
  <p:notesMasterIdLst>
    <p:notesMasterId r:id="rId45"/>
  </p:notesMasterIdLst>
  <p:sldIdLst>
    <p:sldId id="612" r:id="rId10"/>
    <p:sldId id="665" r:id="rId11"/>
    <p:sldId id="662" r:id="rId12"/>
    <p:sldId id="666" r:id="rId13"/>
    <p:sldId id="664" r:id="rId14"/>
    <p:sldId id="649" r:id="rId15"/>
    <p:sldId id="667" r:id="rId16"/>
    <p:sldId id="651" r:id="rId17"/>
    <p:sldId id="668" r:id="rId18"/>
    <p:sldId id="669" r:id="rId19"/>
    <p:sldId id="670" r:id="rId20"/>
    <p:sldId id="672" r:id="rId21"/>
    <p:sldId id="648" r:id="rId22"/>
    <p:sldId id="673" r:id="rId23"/>
    <p:sldId id="653" r:id="rId24"/>
    <p:sldId id="674" r:id="rId25"/>
    <p:sldId id="663" r:id="rId26"/>
    <p:sldId id="660" r:id="rId27"/>
    <p:sldId id="654" r:id="rId28"/>
    <p:sldId id="677" r:id="rId29"/>
    <p:sldId id="678" r:id="rId30"/>
    <p:sldId id="679" r:id="rId31"/>
    <p:sldId id="680" r:id="rId32"/>
    <p:sldId id="676" r:id="rId33"/>
    <p:sldId id="656" r:id="rId34"/>
    <p:sldId id="657" r:id="rId35"/>
    <p:sldId id="659" r:id="rId36"/>
    <p:sldId id="683" r:id="rId37"/>
    <p:sldId id="684" r:id="rId38"/>
    <p:sldId id="685" r:id="rId39"/>
    <p:sldId id="686" r:id="rId40"/>
    <p:sldId id="652" r:id="rId41"/>
    <p:sldId id="681" r:id="rId42"/>
    <p:sldId id="682" r:id="rId43"/>
    <p:sldId id="688" r:id="rId44"/>
  </p:sldIdLst>
  <p:sldSz cx="9144000" cy="6859588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499C44-645C-43B0-AAF0-09FEF445FA95}">
          <p14:sldIdLst>
            <p14:sldId id="612"/>
            <p14:sldId id="665"/>
            <p14:sldId id="662"/>
            <p14:sldId id="666"/>
            <p14:sldId id="664"/>
            <p14:sldId id="649"/>
            <p14:sldId id="667"/>
            <p14:sldId id="651"/>
            <p14:sldId id="668"/>
            <p14:sldId id="669"/>
            <p14:sldId id="670"/>
            <p14:sldId id="672"/>
            <p14:sldId id="648"/>
            <p14:sldId id="673"/>
            <p14:sldId id="653"/>
            <p14:sldId id="674"/>
            <p14:sldId id="663"/>
            <p14:sldId id="660"/>
            <p14:sldId id="654"/>
            <p14:sldId id="677"/>
            <p14:sldId id="678"/>
            <p14:sldId id="679"/>
            <p14:sldId id="680"/>
            <p14:sldId id="676"/>
            <p14:sldId id="656"/>
            <p14:sldId id="657"/>
            <p14:sldId id="659"/>
            <p14:sldId id="683"/>
            <p14:sldId id="684"/>
            <p14:sldId id="685"/>
            <p14:sldId id="686"/>
            <p14:sldId id="652"/>
            <p14:sldId id="681"/>
            <p14:sldId id="682"/>
            <p14:sldId id="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67D"/>
    <a:srgbClr val="FFCC99"/>
    <a:srgbClr val="996633"/>
    <a:srgbClr val="FF9933"/>
    <a:srgbClr val="FC6E51"/>
    <a:srgbClr val="57B447"/>
    <a:srgbClr val="FBEAA2"/>
    <a:srgbClr val="FEFDD6"/>
    <a:srgbClr val="FFDE07"/>
    <a:srgbClr val="E95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4" autoAdjust="0"/>
    <p:restoredTop sz="96404" autoAdjust="0"/>
  </p:normalViewPr>
  <p:slideViewPr>
    <p:cSldViewPr>
      <p:cViewPr varScale="1">
        <p:scale>
          <a:sx n="113" d="100"/>
          <a:sy n="113" d="100"/>
        </p:scale>
        <p:origin x="1854" y="96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888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7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458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1857F1-5628-42BE-9DA5-FBB340E17B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9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r>
              <a:rPr lang="ru-RU" baseline="0" dirty="0" smtClean="0"/>
              <a:t>Корпоративные закупки 1С:</a:t>
            </a:r>
            <a:r>
              <a:rPr lang="en-US" baseline="0" dirty="0" smtClean="0"/>
              <a:t>ERP.</a:t>
            </a:r>
            <a:r>
              <a:rPr lang="ru-RU" baseline="0" dirty="0" smtClean="0"/>
              <a:t>УХ – результат объединения подсистем 1С:ЕРП (Закупки) и 1С:УХ (Корпоративные закупки).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57F1-5628-42BE-9DA5-FBB340E17BA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66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r>
              <a:rPr lang="ru-RU" baseline="0" dirty="0" smtClean="0"/>
              <a:t>Корпоративные закупки 1С:</a:t>
            </a:r>
            <a:r>
              <a:rPr lang="en-US" baseline="0" dirty="0" smtClean="0"/>
              <a:t>ERP.</a:t>
            </a:r>
            <a:r>
              <a:rPr lang="ru-RU" baseline="0" dirty="0" smtClean="0"/>
              <a:t>УХ – результат объединения подсистем 1С:ЕРП (Закупки) и 1С:УХ (Корпоративные закупки).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7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Подсистема корпоративные закупки</a:t>
            </a:r>
            <a:r>
              <a:rPr lang="ru-RU" baseline="0" dirty="0" smtClean="0"/>
              <a:t> обеспечивает исполнение планов предприятия в закупке ТРУ (товаров, работ, услуг) конкурентным способом (а именно с помощью подготовки и проведения закупочных процедур), что расширяет функционал ЕРП. </a:t>
            </a:r>
            <a:r>
              <a:rPr lang="ru-RU" dirty="0" smtClean="0"/>
              <a:t>Встраивание функционала</a:t>
            </a:r>
            <a:r>
              <a:rPr lang="ru-RU" baseline="0" dirty="0" smtClean="0"/>
              <a:t> «Корпоративные закупки» выполнено так, чтобы функционал по товарному планированию и закупкам конфигурации «1С:</a:t>
            </a:r>
            <a:r>
              <a:rPr lang="en-US" baseline="0" dirty="0" smtClean="0"/>
              <a:t>ERP</a:t>
            </a:r>
            <a:r>
              <a:rPr lang="ru-RU" baseline="0" dirty="0" smtClean="0"/>
              <a:t>.Управление предприятием», работал в полном объеме, независимо от использования или не использования функционала «Корпоративные закупки».  </a:t>
            </a:r>
            <a:r>
              <a:rPr lang="ru-RU" dirty="0" smtClean="0"/>
              <a:t>Для использования</a:t>
            </a:r>
            <a:r>
              <a:rPr lang="ru-RU" baseline="0" dirty="0" smtClean="0"/>
              <a:t> подсистемы, необходимо включить опцию «Использовать корпоративные закупки» и провести первичную настройку. 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Валюта учета закупок</a:t>
            </a:r>
            <a:r>
              <a:rPr lang="ru-RU" baseline="0" dirty="0" smtClean="0"/>
              <a:t> - выполняет роль управленческой валюты, в которую выполняется пересчет любых данных по закупочной деятельности. Для организаций, ведущих учет по 223-ФЗ валюта всегда должна принимать значение </a:t>
            </a:r>
            <a:r>
              <a:rPr lang="en-US" baseline="0" dirty="0" smtClean="0"/>
              <a:t>RUB</a:t>
            </a:r>
            <a:r>
              <a:rPr lang="ru-RU" baseline="0" dirty="0" smtClean="0"/>
              <a:t>. Остальные организации могут использовать ту валюту, в которой они хотят анализировать закупочную деятельность. </a:t>
            </a:r>
          </a:p>
          <a:p>
            <a:r>
              <a:rPr lang="ru-RU" b="1" dirty="0" smtClean="0"/>
              <a:t>Тип цен для расценки потребности</a:t>
            </a:r>
            <a:r>
              <a:rPr lang="ru-RU" dirty="0" smtClean="0"/>
              <a:t> - используется для расчета стоимости закупаемых ресурсов. Как правило, это цены планового</a:t>
            </a:r>
            <a:r>
              <a:rPr lang="ru-RU" baseline="0" dirty="0" smtClean="0"/>
              <a:t> отдела. Контроль лимитов выполняется по стоимости, рассчитанной от плановых цен.</a:t>
            </a:r>
          </a:p>
          <a:p>
            <a:r>
              <a:rPr lang="ru-RU" b="1" baseline="0" dirty="0" smtClean="0"/>
              <a:t>Периодичность закупок</a:t>
            </a:r>
            <a:r>
              <a:rPr lang="ru-RU" baseline="0" dirty="0" smtClean="0"/>
              <a:t> – значение по умолчанию «месяц». Рекомендованное значение «месяц». Определяет периодичность планов закупок и их актуализации. </a:t>
            </a:r>
          </a:p>
          <a:p>
            <a:r>
              <a:rPr lang="ru-RU" b="1" baseline="0" dirty="0" smtClean="0"/>
              <a:t>Параметры планирования закупочных процедур </a:t>
            </a:r>
            <a:r>
              <a:rPr lang="ru-RU" baseline="0" dirty="0" smtClean="0"/>
              <a:t>задают значения по умолчанию для расчета длительности закупочных процедур в правилах закупки. </a:t>
            </a:r>
          </a:p>
          <a:p>
            <a:r>
              <a:rPr lang="ru-RU" b="1" baseline="0" dirty="0" smtClean="0"/>
              <a:t>Разделять номенклатуру по </a:t>
            </a:r>
            <a:r>
              <a:rPr lang="ru-RU" b="1" baseline="0" dirty="0" err="1" smtClean="0"/>
              <a:t>категорийным</a:t>
            </a:r>
            <a:r>
              <a:rPr lang="ru-RU" b="1" baseline="0" dirty="0" smtClean="0"/>
              <a:t> менеджерам </a:t>
            </a:r>
            <a:r>
              <a:rPr lang="ru-RU" baseline="0" dirty="0" smtClean="0"/>
              <a:t>– если флаг установлен, то закупаемые ТРУ будут доступны только конкретным менеджерам в конкретной организации. Используется в обработке «Помощник формирования СПЗ»</a:t>
            </a:r>
          </a:p>
          <a:p>
            <a:r>
              <a:rPr lang="ru-RU" b="1" baseline="0" dirty="0" smtClean="0"/>
              <a:t>Правила закупки</a:t>
            </a:r>
            <a:r>
              <a:rPr lang="ru-RU" baseline="0" dirty="0" smtClean="0"/>
              <a:t> – правила разрабатываются отдельно для организаций, ведущих учет по 223-ФЗ и отдельно для всех остальных организаций.  Нужно определить правила для организации. Можно использовать &lt;По всем организациям&gt;, </a:t>
            </a:r>
            <a:r>
              <a:rPr lang="en-US" baseline="0" dirty="0" smtClean="0"/>
              <a:t>&lt;</a:t>
            </a:r>
            <a:r>
              <a:rPr lang="ru-RU" baseline="0" dirty="0" smtClean="0"/>
              <a:t>По всем категориям</a:t>
            </a:r>
            <a:r>
              <a:rPr lang="en-US" baseline="0" dirty="0" smtClean="0"/>
              <a:t>&gt;</a:t>
            </a:r>
            <a:r>
              <a:rPr lang="ru-RU" baseline="0" dirty="0" smtClean="0"/>
              <a:t>. Обязательно только явное указание </a:t>
            </a:r>
            <a:r>
              <a:rPr lang="ru-RU" baseline="0" dirty="0" err="1" smtClean="0"/>
              <a:t>категорийного</a:t>
            </a:r>
            <a:r>
              <a:rPr lang="ru-RU" baseline="0" dirty="0" smtClean="0"/>
              <a:t> менеджера.  </a:t>
            </a:r>
          </a:p>
          <a:p>
            <a:r>
              <a:rPr lang="ru-RU" b="1" baseline="0" dirty="0" smtClean="0"/>
              <a:t>Характеристики номенклатуры</a:t>
            </a:r>
            <a:r>
              <a:rPr lang="ru-RU" baseline="0" dirty="0" smtClean="0"/>
              <a:t> – дублирует константу «использовать характеристики номенклатуры». Значение константы влияет на использование характеристик всех подсистемах конфигурации.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29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98837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46" y="1681167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46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7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52563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86228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621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6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26068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6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9567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9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00444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8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250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6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616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3625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959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734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437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961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44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197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6643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55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113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324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873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6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7015169" y="0"/>
            <a:ext cx="2128837" cy="68595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0"/>
            <a:ext cx="6234113" cy="6859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3544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rgbClr val="CC3300"/>
                </a:solidFill>
              </a:rPr>
              <a:t>Бизнес-форум 1С:</a:t>
            </a:r>
            <a:r>
              <a:rPr lang="en-US" altLang="ru-RU" sz="2800" b="1" dirty="0" smtClean="0">
                <a:solidFill>
                  <a:srgbClr val="CC3300"/>
                </a:solidFill>
              </a:rPr>
              <a:t>ERP</a:t>
            </a:r>
            <a:r>
              <a:rPr lang="ru-RU" altLang="ru-RU" sz="2800" b="1" dirty="0" smtClean="0">
                <a:solidFill>
                  <a:srgbClr val="CC3300"/>
                </a:solidFill>
              </a:rPr>
              <a:t>  </a:t>
            </a:r>
            <a:endParaRPr lang="en-US" altLang="ru-RU" sz="2800" b="1" dirty="0" smtClean="0">
              <a:solidFill>
                <a:srgbClr val="CC33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rgbClr val="CC3300"/>
                </a:solidFill>
              </a:rPr>
              <a:t>2</a:t>
            </a:r>
            <a:r>
              <a:rPr lang="en-US" altLang="ru-RU" dirty="0" smtClean="0">
                <a:solidFill>
                  <a:srgbClr val="CC3300"/>
                </a:solidFill>
              </a:rPr>
              <a:t>8</a:t>
            </a:r>
            <a:r>
              <a:rPr lang="ru-RU" altLang="ru-RU" dirty="0" smtClean="0">
                <a:solidFill>
                  <a:srgbClr val="CC3300"/>
                </a:solidFill>
              </a:rPr>
              <a:t> октября 201</a:t>
            </a:r>
            <a:r>
              <a:rPr lang="en-US" altLang="ru-RU" dirty="0" smtClean="0">
                <a:solidFill>
                  <a:srgbClr val="CC3300"/>
                </a:solidFill>
              </a:rPr>
              <a:t>6</a:t>
            </a:r>
            <a:r>
              <a:rPr lang="ru-RU" altLang="ru-RU" dirty="0" smtClean="0">
                <a:solidFill>
                  <a:srgbClr val="CC3300"/>
                </a:solidFill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31558890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1082"/>
            <a:ext cx="8928100" cy="5257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5BDC-1E66-4FDD-BE07-33C90D9A4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8845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1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390"/>
            <a:ext cx="7772400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D08D-1AFB-4DC6-AAF9-A6170AF17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0628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10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10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45E2-C0BF-442D-B452-CB09129DD7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4787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382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469"/>
            <a:ext cx="4041775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5382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F763-7939-4EE7-97B1-8F72736B0D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520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D6B1-BCA2-4B2F-9606-9CAE49B75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1160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9BB9-D1A1-4808-A703-F73D98A5DE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106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672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113"/>
            <a:ext cx="3008313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7"/>
            <a:ext cx="511175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436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252F-D486-4503-B401-04AF855AFF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57349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5"/>
            <a:ext cx="5486400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20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5B3B-4312-42AB-B9C0-B4A92EEEFA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05325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4FB39-12FD-4933-A4F0-83E83AFCA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684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8" y="-26994"/>
            <a:ext cx="2232025" cy="65531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5" y="-26994"/>
            <a:ext cx="6543675" cy="65531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A4F7-67CC-4D0F-9EB5-54DE87910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1115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10"/>
            <a:ext cx="4387850" cy="5257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10"/>
            <a:ext cx="4387850" cy="2551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2848"/>
            <a:ext cx="4387850" cy="2553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9577-1839-470F-8DDF-B7B4FAD9B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8174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710"/>
            <a:ext cx="4387850" cy="2551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10"/>
            <a:ext cx="4387850" cy="2551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2848"/>
            <a:ext cx="4387850" cy="2553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2848"/>
            <a:ext cx="4387850" cy="2553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194C-F1A9-4641-9056-65EAE93F2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6634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87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1981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4363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192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792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44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253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15290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86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3989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5905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0476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6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354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9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3334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18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44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2218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8146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44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9795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6086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232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5343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9613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9484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6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5843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rgbClr val="CC3300"/>
                </a:solidFill>
              </a:rPr>
              <a:t>Бизнес-форум 1С:</a:t>
            </a:r>
            <a:r>
              <a:rPr lang="en-US" altLang="ru-RU" sz="2800" b="1" dirty="0" smtClean="0">
                <a:solidFill>
                  <a:srgbClr val="CC3300"/>
                </a:solidFill>
              </a:rPr>
              <a:t>ERP</a:t>
            </a:r>
            <a:r>
              <a:rPr lang="ru-RU" altLang="ru-RU" sz="2800" b="1" dirty="0" smtClean="0">
                <a:solidFill>
                  <a:srgbClr val="CC3300"/>
                </a:solidFill>
              </a:rPr>
              <a:t>  </a:t>
            </a:r>
            <a:endParaRPr lang="en-US" altLang="ru-RU" sz="2800" b="1" dirty="0" smtClean="0">
              <a:solidFill>
                <a:srgbClr val="CC33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rgbClr val="CC3300"/>
                </a:solidFill>
              </a:rPr>
              <a:t>2</a:t>
            </a:r>
            <a:r>
              <a:rPr lang="en-US" altLang="ru-RU" dirty="0" smtClean="0">
                <a:solidFill>
                  <a:srgbClr val="CC3300"/>
                </a:solidFill>
              </a:rPr>
              <a:t>8</a:t>
            </a:r>
            <a:r>
              <a:rPr lang="ru-RU" altLang="ru-RU" dirty="0" smtClean="0">
                <a:solidFill>
                  <a:srgbClr val="CC3300"/>
                </a:solidFill>
              </a:rPr>
              <a:t> октября 201</a:t>
            </a:r>
            <a:r>
              <a:rPr lang="en-US" altLang="ru-RU" dirty="0" smtClean="0">
                <a:solidFill>
                  <a:srgbClr val="CC3300"/>
                </a:solidFill>
              </a:rPr>
              <a:t>6</a:t>
            </a:r>
            <a:r>
              <a:rPr lang="ru-RU" altLang="ru-RU" dirty="0" smtClean="0">
                <a:solidFill>
                  <a:srgbClr val="CC3300"/>
                </a:solidFill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367603806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1081"/>
            <a:ext cx="8928100" cy="5257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9BE28-3859-48CA-BDD1-2AF4710C4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1385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4601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1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389"/>
            <a:ext cx="7772400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1706-990E-4C24-9402-5275021E0D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94744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09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09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B44FD-3C32-43D5-AFBF-D8DA0375A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2660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381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469"/>
            <a:ext cx="4041775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5381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315E-5FC6-4153-947D-E115F63EF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1418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A4E0-0DD3-4625-967A-7F00D4311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11357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F53A-774A-481B-A46F-55D30F7B58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17191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113"/>
            <a:ext cx="3008313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6"/>
            <a:ext cx="511175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435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2AB8-EA91-4D42-AAC6-362102E03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01641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4"/>
            <a:ext cx="5486400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19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CC04-C2FC-43B6-8FA3-2FFE6B8459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19068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9CE4-C33E-471E-ADDC-FC80CEF258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1548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8" y="-26994"/>
            <a:ext cx="2232025" cy="65531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5" y="-26994"/>
            <a:ext cx="6543675" cy="65531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BB5-84AD-4B85-84F6-8345AA4CA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15096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09"/>
            <a:ext cx="4387850" cy="5257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09"/>
            <a:ext cx="4387850" cy="2551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2847"/>
            <a:ext cx="4387850" cy="2553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B7DC-1818-4982-85FF-D9DF0D424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826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268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709"/>
            <a:ext cx="4387850" cy="2551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09"/>
            <a:ext cx="4387850" cy="2551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2847"/>
            <a:ext cx="4387850" cy="2553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2847"/>
            <a:ext cx="4387850" cy="2553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CB5BC-67CC-4329-96BE-F5D135DF38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69523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smtClean="0">
                <a:solidFill>
                  <a:srgbClr val="CC3300"/>
                </a:solidFill>
              </a:rPr>
              <a:t>Бизнес-форум 1С:</a:t>
            </a:r>
            <a:r>
              <a:rPr lang="en-US" altLang="ru-RU" sz="2800" b="1" smtClean="0">
                <a:solidFill>
                  <a:srgbClr val="CC3300"/>
                </a:solidFill>
              </a:rPr>
              <a:t>ERP</a:t>
            </a:r>
            <a:r>
              <a:rPr lang="ru-RU" altLang="ru-RU" sz="2800" b="1" smtClean="0">
                <a:solidFill>
                  <a:srgbClr val="CC3300"/>
                </a:solidFill>
              </a:rPr>
              <a:t>  </a:t>
            </a:r>
            <a:endParaRPr lang="en-US" altLang="ru-RU" sz="2800" b="1" smtClean="0">
              <a:solidFill>
                <a:srgbClr val="CC33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mtClean="0">
                <a:solidFill>
                  <a:srgbClr val="CC3300"/>
                </a:solidFill>
              </a:rPr>
              <a:t>2</a:t>
            </a:r>
            <a:r>
              <a:rPr lang="en-US" altLang="ru-RU" smtClean="0">
                <a:solidFill>
                  <a:srgbClr val="CC3300"/>
                </a:solidFill>
              </a:rPr>
              <a:t>3</a:t>
            </a:r>
            <a:r>
              <a:rPr lang="ru-RU" altLang="ru-RU" smtClean="0">
                <a:solidFill>
                  <a:srgbClr val="CC3300"/>
                </a:solidFill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15983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1079"/>
            <a:ext cx="8928100" cy="5257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B67E-3B4B-4708-9380-D0617BA97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142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1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387"/>
            <a:ext cx="7772400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4B19-9EBE-478D-9418-9F3F66A8E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454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07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07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AD0-4D43-4388-B1C3-B11CD1955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237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379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469"/>
            <a:ext cx="4041775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5379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F6B5A-9AEA-4EB3-9D65-1FE454A4F4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576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8D6F-DB89-48D3-A6FC-BFB2CA12CC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085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6EADE-9914-4B22-B794-063802EA8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8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113"/>
            <a:ext cx="3008313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433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8DA3-84E3-432A-922E-AB5376165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8767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17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52BD-4F8C-404C-BAC6-13BD7BA926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69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42549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EC74-EA17-4570-9898-0BAA397F35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679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6" y="-26994"/>
            <a:ext cx="2232025" cy="65531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1" y="-26994"/>
            <a:ext cx="6543675" cy="65531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6E5D-AABC-4BEC-A597-38C14318FA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563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07"/>
            <a:ext cx="4387850" cy="5257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07"/>
            <a:ext cx="4387850" cy="2551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2845"/>
            <a:ext cx="4387850" cy="2553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1D037-AAA5-479F-AE2D-674B27B8D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068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707"/>
            <a:ext cx="4387850" cy="2551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07"/>
            <a:ext cx="4387850" cy="2551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2845"/>
            <a:ext cx="4387850" cy="2553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2845"/>
            <a:ext cx="4387850" cy="2553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4871-2D00-458C-B6CF-436605017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0950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6213"/>
            <a:ext cx="3082926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smtClean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98"/>
            <a:ext cx="5003800" cy="3143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428"/>
            <a:ext cx="4171950" cy="49938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428"/>
            <a:ext cx="4171950" cy="24199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2773"/>
            <a:ext cx="4171950" cy="24214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41C841-E3AF-4C11-A29C-A9400A80C5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2327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09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8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1236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80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3292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8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8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90916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67" y="168122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67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22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83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3278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16578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08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30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309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19912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30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309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25972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8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63813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62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797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527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9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226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4325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09" indent="0">
              <a:buNone/>
              <a:defRPr sz="2000"/>
            </a:lvl2pPr>
            <a:lvl3pPr marL="914217" indent="0">
              <a:buNone/>
              <a:defRPr sz="1800"/>
            </a:lvl3pPr>
            <a:lvl4pPr marL="1371326" indent="0">
              <a:buNone/>
              <a:defRPr sz="1600"/>
            </a:lvl4pPr>
            <a:lvl5pPr marL="1828434" indent="0">
              <a:buNone/>
              <a:defRPr sz="1600"/>
            </a:lvl5pPr>
            <a:lvl6pPr marL="2285543" indent="0">
              <a:buNone/>
              <a:defRPr sz="1600"/>
            </a:lvl6pPr>
            <a:lvl7pPr marL="2742651" indent="0">
              <a:buNone/>
              <a:defRPr sz="1600"/>
            </a:lvl7pPr>
            <a:lvl8pPr marL="3199760" indent="0">
              <a:buNone/>
              <a:defRPr sz="1600"/>
            </a:lvl8pPr>
            <a:lvl9pPr marL="3656868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95172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9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030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vmlDrawing" Target="../drawings/vmlDrawing3.v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vmlDrawing" Target="../drawings/vmlDrawing4.v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86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ags" Target="../tags/tag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vmlDrawing" Target="../drawings/vmlDrawing5.vml"/><Relationship Id="rId18" Type="http://schemas.openxmlformats.org/officeDocument/2006/relationships/oleObject" Target="../embeddings/oleObject10.bin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97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>
            <a:extLst/>
          </p:cNvPr>
          <p:cNvSpPr>
            <a:spLocks noChangeArrowheads="1"/>
          </p:cNvSpPr>
          <p:nvPr userDrawn="1"/>
        </p:nvSpPr>
        <p:spPr bwMode="auto">
          <a:xfrm>
            <a:off x="0" y="3735388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8420" name="Text 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8172450" y="6310313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45647A1D-7CAD-4C0D-BF60-D7508C1EC10C}" type="slidenum">
              <a:rPr lang="ru-RU" altLang="ru-RU" sz="1600" b="1" smtClean="0">
                <a:solidFill>
                  <a:schemeClr val="tx2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 smtClean="0">
              <a:solidFill>
                <a:schemeClr val="tx2"/>
              </a:solidFill>
            </a:endParaRPr>
          </a:p>
        </p:txBody>
      </p:sp>
      <p:sp>
        <p:nvSpPr>
          <p:cNvPr id="1031" name="Rectangle 36">
            <a:extLst/>
          </p:cNvPr>
          <p:cNvSpPr>
            <a:spLocks noChangeArrowheads="1"/>
          </p:cNvSpPr>
          <p:nvPr userDrawn="1"/>
        </p:nvSpPr>
        <p:spPr bwMode="auto">
          <a:xfrm>
            <a:off x="0" y="3733800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9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0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0" r:id="rId1"/>
    <p:sldLayoutId id="2147485713" r:id="rId2"/>
    <p:sldLayoutId id="2147485714" r:id="rId3"/>
    <p:sldLayoutId id="2147485715" r:id="rId4"/>
    <p:sldLayoutId id="2147485716" r:id="rId5"/>
    <p:sldLayoutId id="2147485717" r:id="rId6"/>
    <p:sldLayoutId id="2147485718" r:id="rId7"/>
    <p:sldLayoutId id="2147485719" r:id="rId8"/>
    <p:sldLayoutId id="2147485720" r:id="rId9"/>
    <p:sldLayoutId id="2147485721" r:id="rId10"/>
    <p:sldLayoutId id="21474857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0"/>
            <a:ext cx="6804025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заголовка</a:t>
            </a:r>
          </a:p>
        </p:txBody>
      </p:sp>
      <p:sp>
        <p:nvSpPr>
          <p:cNvPr id="2058" name="Rectangle 33">
            <a:extLst/>
          </p:cNvPr>
          <p:cNvSpPr>
            <a:spLocks noChangeArrowheads="1"/>
          </p:cNvSpPr>
          <p:nvPr userDrawn="1"/>
        </p:nvSpPr>
        <p:spPr bwMode="auto">
          <a:xfrm>
            <a:off x="2430463" y="1287463"/>
            <a:ext cx="15287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ru-RU" altLang="ru-RU" sz="2000" b="1">
                <a:solidFill>
                  <a:srgbClr val="CC0000"/>
                </a:solidFill>
                <a:latin typeface="Proxima Nova Rg" panose="02000506030000020004" pitchFamily="2" charset="0"/>
              </a:rPr>
              <a:t>Фирма «1С»</a:t>
            </a:r>
          </a:p>
        </p:txBody>
      </p:sp>
      <p:pic>
        <p:nvPicPr>
          <p:cNvPr id="2052" name="Picture 11" descr="logo-1C_shari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287463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15"/>
          <p:cNvGrpSpPr>
            <a:grpSpLocks/>
          </p:cNvGrpSpPr>
          <p:nvPr userDrawn="1"/>
        </p:nvGrpSpPr>
        <p:grpSpPr bwMode="auto">
          <a:xfrm>
            <a:off x="2411413" y="5722938"/>
            <a:ext cx="1438275" cy="82550"/>
            <a:chOff x="1519" y="3204"/>
            <a:chExt cx="906" cy="52"/>
          </a:xfrm>
        </p:grpSpPr>
        <p:sp>
          <p:nvSpPr>
            <p:cNvPr id="2054" name="Line 13"/>
            <p:cNvSpPr>
              <a:spLocks noChangeShapeType="1"/>
            </p:cNvSpPr>
            <p:nvPr userDrawn="1"/>
          </p:nvSpPr>
          <p:spPr bwMode="auto">
            <a:xfrm>
              <a:off x="1519" y="3204"/>
              <a:ext cx="90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2055" name="Line 14"/>
            <p:cNvSpPr>
              <a:spLocks noChangeShapeType="1"/>
            </p:cNvSpPr>
            <p:nvPr userDrawn="1"/>
          </p:nvSpPr>
          <p:spPr bwMode="auto">
            <a:xfrm>
              <a:off x="1519" y="3256"/>
              <a:ext cx="90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3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C0000"/>
          </a:solidFill>
          <a:latin typeface="Proxima Nova Rg" panose="02000506030000020004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Proxima Nova Rg" panose="02000506030000020004" pitchFamily="2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Proxima Nova Rg" panose="02000506030000020004" pitchFamily="2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Proxima Nova Rg" panose="02000506030000020004" pitchFamily="2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Proxima Nova Rg" panose="02000506030000020004" pitchFamily="2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utura PT" pitchFamily="34" charset="-52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utura PT" pitchFamily="34" charset="-52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utura PT" pitchFamily="34" charset="-52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utura PT" pitchFamily="34" charset="-52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4163"/>
            <a:ext cx="81724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9238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073AEB5E-AB9F-4C1D-8200-2704C583ED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3078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  <p:sldLayoutId id="2147485734" r:id="rId2"/>
    <p:sldLayoutId id="2147485735" r:id="rId3"/>
    <p:sldLayoutId id="2147485736" r:id="rId4"/>
    <p:sldLayoutId id="2147485737" r:id="rId5"/>
    <p:sldLayoutId id="2147485738" r:id="rId6"/>
    <p:sldLayoutId id="2147485739" r:id="rId7"/>
    <p:sldLayoutId id="2147485740" r:id="rId8"/>
    <p:sldLayoutId id="2147485741" r:id="rId9"/>
    <p:sldLayoutId id="2147485742" r:id="rId10"/>
    <p:sldLayoutId id="2147485743" r:id="rId11"/>
    <p:sldLayoutId id="2147485744" r:id="rId12"/>
    <p:sldLayoutId id="2147485745" r:id="rId13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>
            <a:extLst/>
          </p:cNvPr>
          <p:cNvSpPr>
            <a:spLocks noChangeArrowheads="1"/>
          </p:cNvSpPr>
          <p:nvPr userDrawn="1"/>
        </p:nvSpPr>
        <p:spPr bwMode="auto">
          <a:xfrm>
            <a:off x="0" y="3735388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8420" name="Text 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8172450" y="6310313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95095ADA-6DCF-448E-AD17-3E6D675E1A24}" type="slidenum">
              <a:rPr lang="ru-RU" altLang="ru-RU" sz="1600" b="1" smtClean="0">
                <a:solidFill>
                  <a:srgbClr val="000000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 smtClean="0">
              <a:solidFill>
                <a:srgbClr val="000000"/>
              </a:solidFill>
            </a:endParaRPr>
          </a:p>
        </p:txBody>
      </p:sp>
      <p:sp>
        <p:nvSpPr>
          <p:cNvPr id="1031" name="Rectangle 36">
            <a:extLst/>
          </p:cNvPr>
          <p:cNvSpPr>
            <a:spLocks noChangeArrowheads="1"/>
          </p:cNvSpPr>
          <p:nvPr userDrawn="1"/>
        </p:nvSpPr>
        <p:spPr bwMode="auto">
          <a:xfrm>
            <a:off x="0" y="3733800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4102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3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4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2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>
            <a:extLst/>
          </p:cNvPr>
          <p:cNvSpPr>
            <a:spLocks noChangeArrowheads="1"/>
          </p:cNvSpPr>
          <p:nvPr userDrawn="1"/>
        </p:nvSpPr>
        <p:spPr bwMode="auto">
          <a:xfrm>
            <a:off x="0" y="3735388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8420" name="Text 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8172450" y="6310313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A92C5A3B-D090-4644-A671-A3E03FB3FAA0}" type="slidenum">
              <a:rPr lang="ru-RU" altLang="ru-RU" sz="1600" b="1" smtClean="0">
                <a:solidFill>
                  <a:srgbClr val="000000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 smtClean="0">
              <a:solidFill>
                <a:srgbClr val="000000"/>
              </a:solidFill>
            </a:endParaRPr>
          </a:p>
        </p:txBody>
      </p:sp>
      <p:sp>
        <p:nvSpPr>
          <p:cNvPr id="1031" name="Rectangle 36">
            <a:extLst/>
          </p:cNvPr>
          <p:cNvSpPr>
            <a:spLocks noChangeArrowheads="1"/>
          </p:cNvSpPr>
          <p:nvPr userDrawn="1"/>
        </p:nvSpPr>
        <p:spPr bwMode="auto">
          <a:xfrm>
            <a:off x="0" y="3733800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5126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7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8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3" r:id="rId1"/>
    <p:sldLayoutId id="2147485756" r:id="rId2"/>
    <p:sldLayoutId id="2147485757" r:id="rId3"/>
    <p:sldLayoutId id="2147485758" r:id="rId4"/>
    <p:sldLayoutId id="2147485759" r:id="rId5"/>
    <p:sldLayoutId id="2147485760" r:id="rId6"/>
    <p:sldLayoutId id="2147485761" r:id="rId7"/>
    <p:sldLayoutId id="2147485762" r:id="rId8"/>
    <p:sldLayoutId id="2147485763" r:id="rId9"/>
    <p:sldLayoutId id="2147485764" r:id="rId10"/>
    <p:sldLayoutId id="214748576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4163"/>
            <a:ext cx="81724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9238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D66D8E31-AA82-4A59-BEC0-D1AAB5C5C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6150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4" r:id="rId1"/>
    <p:sldLayoutId id="2147485766" r:id="rId2"/>
    <p:sldLayoutId id="2147485767" r:id="rId3"/>
    <p:sldLayoutId id="2147485768" r:id="rId4"/>
    <p:sldLayoutId id="2147485769" r:id="rId5"/>
    <p:sldLayoutId id="2147485770" r:id="rId6"/>
    <p:sldLayoutId id="2147485771" r:id="rId7"/>
    <p:sldLayoutId id="2147485772" r:id="rId8"/>
    <p:sldLayoutId id="2147485773" r:id="rId9"/>
    <p:sldLayoutId id="2147485774" r:id="rId10"/>
    <p:sldLayoutId id="2147485775" r:id="rId11"/>
    <p:sldLayoutId id="2147485776" r:id="rId12"/>
    <p:sldLayoutId id="2147485777" r:id="rId13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4163"/>
            <a:ext cx="81724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9238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17DE4FAA-EB3A-4F73-80AF-330B4CCEB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198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6" r:id="rId1"/>
    <p:sldLayoutId id="2147485778" r:id="rId2"/>
    <p:sldLayoutId id="2147485779" r:id="rId3"/>
    <p:sldLayoutId id="2147485780" r:id="rId4"/>
    <p:sldLayoutId id="2147485781" r:id="rId5"/>
    <p:sldLayoutId id="2147485782" r:id="rId6"/>
    <p:sldLayoutId id="2147485783" r:id="rId7"/>
    <p:sldLayoutId id="2147485784" r:id="rId8"/>
    <p:sldLayoutId id="2147485785" r:id="rId9"/>
    <p:sldLayoutId id="2147485786" r:id="rId10"/>
    <p:sldLayoutId id="2147485787" r:id="rId11"/>
    <p:sldLayoutId id="2147485788" r:id="rId12"/>
    <p:sldLayoutId id="2147485789" r:id="rId13"/>
    <p:sldLayoutId id="214748581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>
            <a:extLst/>
          </p:cNvPr>
          <p:cNvSpPr>
            <a:spLocks noChangeArrowheads="1"/>
          </p:cNvSpPr>
          <p:nvPr userDrawn="1"/>
        </p:nvSpPr>
        <p:spPr bwMode="auto">
          <a:xfrm>
            <a:off x="0" y="3735388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8420" name="Text 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8172450" y="6310313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DF0C4FFA-D6C0-49AB-8DC6-D2D1FB9F719A}" type="slidenum">
              <a:rPr lang="ru-RU" altLang="ru-RU" sz="1600" b="1" smtClean="0">
                <a:solidFill>
                  <a:srgbClr val="000000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 smtClean="0">
              <a:solidFill>
                <a:srgbClr val="000000"/>
              </a:solidFill>
            </a:endParaRPr>
          </a:p>
        </p:txBody>
      </p:sp>
      <p:sp>
        <p:nvSpPr>
          <p:cNvPr id="1031" name="Rectangle 36">
            <a:extLst/>
          </p:cNvPr>
          <p:cNvSpPr>
            <a:spLocks noChangeArrowheads="1"/>
          </p:cNvSpPr>
          <p:nvPr userDrawn="1"/>
        </p:nvSpPr>
        <p:spPr bwMode="auto">
          <a:xfrm>
            <a:off x="0" y="3733800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9222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1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8" r:id="rId1"/>
    <p:sldLayoutId id="2147485790" r:id="rId2"/>
    <p:sldLayoutId id="2147485791" r:id="rId3"/>
    <p:sldLayoutId id="2147485792" r:id="rId4"/>
    <p:sldLayoutId id="2147485793" r:id="rId5"/>
    <p:sldLayoutId id="2147485794" r:id="rId6"/>
    <p:sldLayoutId id="2147485795" r:id="rId7"/>
    <p:sldLayoutId id="2147485796" r:id="rId8"/>
    <p:sldLayoutId id="2147485797" r:id="rId9"/>
    <p:sldLayoutId id="2147485798" r:id="rId10"/>
    <p:sldLayoutId id="21474857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>
            <a:extLst/>
          </p:cNvPr>
          <p:cNvSpPr>
            <a:spLocks noChangeArrowheads="1"/>
          </p:cNvSpPr>
          <p:nvPr userDrawn="1"/>
        </p:nvSpPr>
        <p:spPr bwMode="auto">
          <a:xfrm>
            <a:off x="2" y="3735389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6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8420" name="Text 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8172452" y="6310314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>
            <a:extLst/>
          </p:cNvPr>
          <p:cNvSpPr>
            <a:spLocks noChangeArrowheads="1"/>
          </p:cNvSpPr>
          <p:nvPr userDrawn="1"/>
        </p:nvSpPr>
        <p:spPr bwMode="auto">
          <a:xfrm>
            <a:off x="2" y="3733801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8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0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1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  <p:sldLayoutId id="2147485821" r:id="rId2"/>
    <p:sldLayoutId id="2147485822" r:id="rId3"/>
    <p:sldLayoutId id="2147485823" r:id="rId4"/>
    <p:sldLayoutId id="2147485824" r:id="rId5"/>
    <p:sldLayoutId id="2147485825" r:id="rId6"/>
    <p:sldLayoutId id="2147485826" r:id="rId7"/>
    <p:sldLayoutId id="2147485827" r:id="rId8"/>
    <p:sldLayoutId id="2147485828" r:id="rId9"/>
    <p:sldLayoutId id="2147485829" r:id="rId10"/>
    <p:sldLayoutId id="21474858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109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217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326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434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5597" y="2821309"/>
            <a:ext cx="7272807" cy="111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sz="3600" b="0" dirty="0"/>
              <a:t>Бюджетные модели в линейке "Управление холдингом": Лучшие практики и типичные ошибки. </a:t>
            </a:r>
            <a:endParaRPr lang="ru-RU" altLang="ru-RU" sz="3600" kern="0" dirty="0">
              <a:solidFill>
                <a:srgbClr val="FC6E51"/>
              </a:solidFill>
              <a:latin typeface="Proxima Nova Lt"/>
            </a:endParaRPr>
          </a:p>
        </p:txBody>
      </p:sp>
      <p:pic>
        <p:nvPicPr>
          <p:cNvPr id="7" name="Picture 11" descr="Lay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83790"/>
      </p:ext>
    </p:extLst>
  </p:cSld>
  <p:clrMapOvr>
    <a:masterClrMapping/>
  </p:clrMapOvr>
  <p:transition spd="slow" advTm="158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/>
              <a:t>Ошибка</a:t>
            </a:r>
            <a:r>
              <a:rPr lang="en-US" dirty="0"/>
              <a:t>: </a:t>
            </a:r>
            <a:r>
              <a:rPr lang="ru-RU" dirty="0"/>
              <a:t>неоправданное использование признака </a:t>
            </a:r>
            <a:r>
              <a:rPr lang="en-US" dirty="0"/>
              <a:t>“</a:t>
            </a:r>
            <a:r>
              <a:rPr lang="ru-RU" dirty="0"/>
              <a:t>Разделение по проектам</a:t>
            </a:r>
            <a:r>
              <a:rPr lang="en-US" dirty="0"/>
              <a:t>”</a:t>
            </a:r>
            <a:r>
              <a:rPr lang="ru-RU" dirty="0"/>
              <a:t> у вида отчета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9594"/>
            <a:ext cx="8530868" cy="33661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s://kauneus365.fi/storage/public/v2/membership/che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82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2040" y="3357786"/>
            <a:ext cx="1440160" cy="576064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5429"/>
            <a:ext cx="7200800" cy="879475"/>
          </a:xfrm>
        </p:spPr>
        <p:txBody>
          <a:bodyPr/>
          <a:lstStyle/>
          <a:p>
            <a:r>
              <a:rPr lang="ru-RU" dirty="0" smtClean="0"/>
              <a:t>Ошибка</a:t>
            </a:r>
            <a:r>
              <a:rPr lang="en-US" dirty="0" smtClean="0"/>
              <a:t>: </a:t>
            </a:r>
            <a:r>
              <a:rPr lang="ru-RU" dirty="0" smtClean="0"/>
              <a:t>неоправданное использование операндов правил обработки вместо вычисляемых выражений бланков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12553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Задача</a:t>
            </a:r>
            <a:r>
              <a:rPr lang="en-US" sz="2000" b="1" dirty="0" smtClean="0"/>
              <a:t>: </a:t>
            </a:r>
            <a:r>
              <a:rPr lang="ru-RU" sz="2000" b="1" dirty="0" smtClean="0"/>
              <a:t>имеется бюджет выручки с план - </a:t>
            </a:r>
            <a:r>
              <a:rPr lang="ru-RU" sz="2000" b="1" dirty="0" err="1" smtClean="0"/>
              <a:t>фактным</a:t>
            </a:r>
            <a:r>
              <a:rPr lang="ru-RU" sz="2000" b="1" dirty="0" smtClean="0"/>
              <a:t> отклонением, форма бюджета используется для анализа, значения отклонений в дальнейших расчетах модели не используются</a:t>
            </a:r>
            <a:endParaRPr lang="ru-RU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2615183"/>
            <a:ext cx="8492431" cy="34068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165429"/>
            <a:ext cx="6957393" cy="879475"/>
          </a:xfrm>
        </p:spPr>
        <p:txBody>
          <a:bodyPr/>
          <a:lstStyle/>
          <a:p>
            <a:r>
              <a:rPr lang="ru-RU" dirty="0"/>
              <a:t>Ошибка</a:t>
            </a:r>
            <a:r>
              <a:rPr lang="en-US" dirty="0"/>
              <a:t>: </a:t>
            </a:r>
            <a:r>
              <a:rPr lang="ru-RU" dirty="0"/>
              <a:t>неоправданное использование операндов правил обработки вместо вычисляемых выражений бланков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3610"/>
            <a:ext cx="8037513" cy="3600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s://static.tildacdn.com/tild3534-6233-4935-a538-623562396131/kisspng-x-mark-cro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39" y="3798221"/>
            <a:ext cx="2481213" cy="22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4572000" y="1197546"/>
            <a:ext cx="3816424" cy="1584176"/>
          </a:xfrm>
          <a:prstGeom prst="wedgeRectCallout">
            <a:avLst>
              <a:gd name="adj1" fmla="val 37208"/>
              <a:gd name="adj2" fmla="val 1467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Делать в конструкторе вида отчета показатели для отклонений и создавать для них формулы в правиле обработке  - не нужно!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 smtClean="0"/>
              <a:t>Формулы правил обработки или вычисляемые выражения бланков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269554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Формулы правил обработки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Хранятся в правилах обработки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Влияют на пересчет модели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Записывают результат в базу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Умеют работать с показателями, регистрами, запросами, внешними ИБ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Поддерживают расшифровку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Вычисляемые выражения бланков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Хранятся в многопериодных бланках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влияют на пересчет модели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сохраняют  данные в базе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Работают только с показателями отчётов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Быстрые.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Поддерживают </a:t>
            </a:r>
            <a:r>
              <a:rPr lang="ru-RU" dirty="0" smtClean="0"/>
              <a:t>расшифровку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22" y="1197546"/>
            <a:ext cx="184659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17243"/>
            <a:ext cx="1676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165429"/>
            <a:ext cx="6957393" cy="879475"/>
          </a:xfrm>
        </p:spPr>
        <p:txBody>
          <a:bodyPr/>
          <a:lstStyle/>
          <a:p>
            <a:r>
              <a:rPr lang="ru-RU" dirty="0"/>
              <a:t>Ошибка</a:t>
            </a:r>
            <a:r>
              <a:rPr lang="en-US" dirty="0"/>
              <a:t>: </a:t>
            </a:r>
            <a:r>
              <a:rPr lang="ru-RU" dirty="0"/>
              <a:t>неоправданное использование операндов правил обработки вместо вычисляемых выражений бланков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9594"/>
            <a:ext cx="8517998" cy="42161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349674"/>
            <a:ext cx="5619750" cy="3124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4716016" y="837506"/>
            <a:ext cx="3816424" cy="1584176"/>
          </a:xfrm>
          <a:prstGeom prst="wedgeRectCallout">
            <a:avLst>
              <a:gd name="adj1" fmla="val 47795"/>
              <a:gd name="adj2" fmla="val 2112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Правильно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сделать расчет отклонений через выражения многопериодного бланка, а колонку факт, через отбор показателей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6" descr="https://kauneus365.fi/storage/public/v2/membership/che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90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/>
              <a:t>Часть </a:t>
            </a:r>
            <a:r>
              <a:rPr lang="ru-RU" dirty="0" smtClean="0"/>
              <a:t>2. Лучшие практики и полезные советы.</a:t>
            </a:r>
            <a:endParaRPr lang="ru-RU" dirty="0"/>
          </a:p>
        </p:txBody>
      </p:sp>
      <p:pic>
        <p:nvPicPr>
          <p:cNvPr id="37892" name="Picture 4" descr="https://static.my-shop.ru/product/3/394/3934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1562"/>
            <a:ext cx="3621556" cy="47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Как лучше настроить финансовую структуру предприятия в УХ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13570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Особенности работы с финансовой структурой компании в  УХ.</a:t>
            </a:r>
            <a:endParaRPr lang="ru-RU" sz="2400" b="1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настраиваемой отчетности есть только 1 аналитика - Организация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Нет обязательного разделения по подразделениям, </a:t>
            </a:r>
            <a:r>
              <a:rPr lang="ru-RU" sz="2400" dirty="0" err="1" smtClean="0"/>
              <a:t>цфо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Предполагается использование сквозной иерархической аналитики </a:t>
            </a:r>
            <a:r>
              <a:rPr lang="ru-RU" sz="2400" b="1" dirty="0" smtClean="0"/>
              <a:t>Организации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Для анализа данных по одинаковому срезу ЦФО можно использовать реквизит Функциональное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10629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Функциональные направления. Зачем нужны</a:t>
            </a:r>
            <a:r>
              <a:rPr lang="en-US" dirty="0" smtClean="0"/>
              <a:t>?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4267" y="1143000"/>
            <a:ext cx="4564933" cy="4786313"/>
            <a:chOff x="685800" y="1371599"/>
            <a:chExt cx="4564933" cy="47863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71599"/>
              <a:ext cx="4564933" cy="4786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1981200" y="5715000"/>
              <a:ext cx="3124200" cy="381000"/>
            </a:xfrm>
            <a:prstGeom prst="roundRect">
              <a:avLst/>
            </a:prstGeom>
            <a:solidFill>
              <a:schemeClr val="tx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60032" y="1167953"/>
            <a:ext cx="3809749" cy="4710113"/>
            <a:chOff x="5410200" y="1447800"/>
            <a:chExt cx="3809749" cy="47101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447800"/>
              <a:ext cx="3809749" cy="471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6172200" y="4038600"/>
              <a:ext cx="2895600" cy="381000"/>
            </a:xfrm>
            <a:prstGeom prst="roundRect">
              <a:avLst/>
            </a:prstGeom>
            <a:solidFill>
              <a:schemeClr val="tx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ьная выноска 9"/>
          <p:cNvSpPr/>
          <p:nvPr/>
        </p:nvSpPr>
        <p:spPr bwMode="auto">
          <a:xfrm>
            <a:off x="2579779" y="765498"/>
            <a:ext cx="3432381" cy="3672408"/>
          </a:xfrm>
          <a:prstGeom prst="wedgeEllipseCallout">
            <a:avLst>
              <a:gd name="adj1" fmla="val 2262"/>
              <a:gd name="adj2" fmla="val 62061"/>
            </a:avLst>
          </a:prstGeom>
          <a:solidFill>
            <a:srgbClr val="F9E383">
              <a:alpha val="84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Функциональные направления</a:t>
            </a:r>
            <a:r>
              <a:rPr lang="en-US" sz="1600" dirty="0" smtClean="0"/>
              <a:t>:</a:t>
            </a:r>
            <a:r>
              <a:rPr lang="ru-RU" sz="1600" dirty="0" smtClean="0"/>
              <a:t> 1.Группируют однотипные ЦФО для анализа</a:t>
            </a:r>
          </a:p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2. Являются универсальным фильтром для связи ЦФО – Статьи бюджетов.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основные возможности.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269554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Многопериодный бланк.</a:t>
            </a:r>
            <a:endParaRPr lang="ru-RU" sz="2400" b="1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Позволяет выводить любую аналитику показателей в строках и колонках.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Позволяет выводить показатели любых срезов.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Позволяет </a:t>
            </a:r>
            <a:r>
              <a:rPr lang="ru-RU" sz="2400" dirty="0" err="1" smtClean="0"/>
              <a:t>преднастраивать</a:t>
            </a:r>
            <a:r>
              <a:rPr lang="ru-RU" sz="2400" dirty="0" smtClean="0"/>
              <a:t> фиксированные списки аналитик.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Позволяет выводить бланки – книжки с закладками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Позволяет гибко настраивать работу с периодом.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Позволяет импортировать данные из </a:t>
            </a:r>
            <a:r>
              <a:rPr lang="en-US" sz="2400" dirty="0" smtClean="0"/>
              <a:t>Excel </a:t>
            </a:r>
            <a:r>
              <a:rPr lang="ru-RU" sz="2400" dirty="0" smtClean="0"/>
              <a:t>в разрезе аналитик.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643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вывод нестандартных итогов по периоду</a:t>
            </a: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7625"/>
            <a:ext cx="8254546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105353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Задача</a:t>
            </a:r>
            <a:r>
              <a:rPr lang="en-US" sz="2000" b="1" dirty="0" smtClean="0"/>
              <a:t>:</a:t>
            </a:r>
            <a:r>
              <a:rPr lang="ru-RU" sz="2000" b="1" dirty="0" smtClean="0"/>
              <a:t> создать форму бюджет за 3 года с промежуточными итогами по годам и общим итогом.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7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Часть 1. Типичные ошибки разработки моделей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62" y="1055365"/>
            <a:ext cx="50863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вывод нестандартных итогов по периоду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05353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Решение</a:t>
            </a:r>
            <a:r>
              <a:rPr lang="en-US" sz="2000" b="1" dirty="0" smtClean="0"/>
              <a:t>:</a:t>
            </a:r>
            <a:r>
              <a:rPr lang="ru-RU" sz="2000" b="1" dirty="0"/>
              <a:t> </a:t>
            </a:r>
            <a:r>
              <a:rPr lang="ru-RU" sz="2000" b="1" dirty="0" smtClean="0"/>
              <a:t>создаем форму многопериодного бланка и разбиваем ее на сегменты по периодам и итогам</a:t>
            </a:r>
            <a:r>
              <a:rPr lang="en-US" sz="2000" b="1" dirty="0" smtClean="0"/>
              <a:t>:</a:t>
            </a:r>
            <a:endParaRPr lang="ru-RU" sz="2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1" y="1845618"/>
            <a:ext cx="8073765" cy="47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467544" y="2637706"/>
            <a:ext cx="4032448" cy="1584176"/>
          </a:xfrm>
          <a:prstGeom prst="wedgeRectCallout">
            <a:avLst>
              <a:gd name="adj1" fmla="val 53818"/>
              <a:gd name="adj2" fmla="val -445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каждого сегмента- раскрытия ставим отбор  в свойствах  раскрытия относительно но периода экземпляра отчета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вывод нестандартных итогов по периоду</a:t>
            </a: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8" y="1485578"/>
            <a:ext cx="8254546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467544" y="2637706"/>
            <a:ext cx="4032448" cy="1584176"/>
          </a:xfrm>
          <a:prstGeom prst="wedgeRectCallout">
            <a:avLst>
              <a:gd name="adj1" fmla="val 69638"/>
              <a:gd name="adj2" fmla="val 3872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каждого сегмента- итога ставим отбор  в свойствах  показателей относительно  периода экземпляра отчета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9992" y="1701602"/>
            <a:ext cx="360040" cy="360040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вывод нестандартных итогов по периоду</a:t>
            </a: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8" y="1989633"/>
            <a:ext cx="8254546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627784" y="2205658"/>
            <a:ext cx="360040" cy="360040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105353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Полезный совет</a:t>
            </a:r>
            <a:r>
              <a:rPr lang="en-US" sz="2000" b="1" dirty="0" smtClean="0"/>
              <a:t>:</a:t>
            </a:r>
            <a:r>
              <a:rPr lang="ru-RU" sz="2000" b="1" dirty="0" smtClean="0"/>
              <a:t> любой многопериодный бланк можно использовать как отчет, без создания экземпляра отчета.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25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бланк за произвольный период.</a:t>
            </a:r>
            <a:endParaRPr lang="ru-RU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1602"/>
            <a:ext cx="8532440" cy="37444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 </a:t>
            </a:r>
            <a:r>
              <a:rPr lang="ru-RU" dirty="0" smtClean="0"/>
              <a:t>создание сложной шкалы времени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049612"/>
            <a:ext cx="8497888" cy="2100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546870" y="4502720"/>
            <a:ext cx="6913562" cy="1303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dirty="0"/>
              <a:t>В колонках-месяцах отображается оборот за месяц.</a:t>
            </a:r>
            <a:br>
              <a:rPr lang="ru-RU" dirty="0"/>
            </a:br>
            <a:r>
              <a:rPr lang="ru-RU" dirty="0"/>
              <a:t>В колонках-промежуточных итогах отображается оборот с начала года.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05353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Задача</a:t>
            </a:r>
            <a:r>
              <a:rPr lang="en-US" sz="2000" b="1" dirty="0" smtClean="0"/>
              <a:t>:</a:t>
            </a:r>
            <a:r>
              <a:rPr lang="ru-RU" sz="2000" b="1" dirty="0" smtClean="0"/>
              <a:t> создать форму бюджета на год с промежуточными итогами по годам нарастающим итогом.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31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 </a:t>
            </a:r>
            <a:r>
              <a:rPr lang="ru-RU" dirty="0"/>
              <a:t>нарастающий итог в бланке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194817"/>
            <a:ext cx="7416824" cy="446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23528" y="3141762"/>
            <a:ext cx="2664296" cy="17908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/>
              <a:t>Раскрытие по аналитике «Периоды» не применяем. </a:t>
            </a:r>
            <a:br>
              <a:rPr lang="ru-RU" altLang="ru-RU" sz="1400" dirty="0"/>
            </a:br>
            <a:r>
              <a:rPr lang="ru-RU" altLang="ru-RU" sz="1400" dirty="0"/>
              <a:t>Для каждого периода в бланке настраиваем отдельную колонку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367631" y="5229473"/>
            <a:ext cx="6408738" cy="936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600"/>
              <a:t>Для ячеек каждого месяца устанавливаем отбор </a:t>
            </a:r>
            <a:br>
              <a:rPr lang="ru-RU" altLang="ru-RU" sz="1600"/>
            </a:br>
            <a:r>
              <a:rPr lang="ru-RU" altLang="ru-RU" sz="1600"/>
              <a:t>по периоду начала и окончания со сдвигом</a:t>
            </a:r>
          </a:p>
        </p:txBody>
      </p:sp>
    </p:spTree>
    <p:extLst>
      <p:ext uri="{BB962C8B-B14F-4D97-AF65-F5344CB8AC3E}">
        <p14:creationId xmlns:p14="http://schemas.microsoft.com/office/powerpoint/2010/main" val="3608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 </a:t>
            </a:r>
            <a:r>
              <a:rPr lang="ru-RU" dirty="0"/>
              <a:t>нарастающий итог в бланке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20" y="1125538"/>
            <a:ext cx="7157980" cy="4780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971500" y="4149874"/>
            <a:ext cx="7200900" cy="935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600"/>
              <a:t>Для ячеек каждого промежуточного итога устанавливаем </a:t>
            </a:r>
            <a:br>
              <a:rPr lang="ru-RU" altLang="ru-RU" sz="1600"/>
            </a:br>
            <a:r>
              <a:rPr lang="ru-RU" altLang="ru-RU" sz="1600"/>
              <a:t>отбор только по периоду окончания</a:t>
            </a:r>
          </a:p>
        </p:txBody>
      </p:sp>
    </p:spTree>
    <p:extLst>
      <p:ext uri="{BB962C8B-B14F-4D97-AF65-F5344CB8AC3E}">
        <p14:creationId xmlns:p14="http://schemas.microsoft.com/office/powerpoint/2010/main" val="20508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как можно вывести иерархию аналитик.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19754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Задача</a:t>
            </a:r>
            <a:r>
              <a:rPr lang="en-US" sz="2000" b="1" dirty="0" smtClean="0"/>
              <a:t>:</a:t>
            </a:r>
            <a:r>
              <a:rPr lang="ru-RU" sz="2000" b="1" dirty="0" smtClean="0"/>
              <a:t>вывести в бланке иерархию справочника с итогами.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87755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Проблема</a:t>
            </a:r>
            <a:r>
              <a:rPr lang="en-US" sz="2000" b="1" dirty="0" smtClean="0"/>
              <a:t>: </a:t>
            </a:r>
            <a:r>
              <a:rPr lang="ru-RU" sz="2000" b="1" dirty="0" smtClean="0"/>
              <a:t>иерархический вывод в бланках не поддерживается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92573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Решение</a:t>
            </a:r>
            <a:r>
              <a:rPr lang="en-US" sz="2000" b="1" dirty="0" smtClean="0"/>
              <a:t>:</a:t>
            </a:r>
            <a:r>
              <a:rPr lang="ru-RU" sz="2000" b="1" dirty="0" smtClean="0"/>
              <a:t>Использовать отборы бланка для вывода уровней иерархии.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13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как можно вывести иерархию аналитик. </a:t>
            </a:r>
            <a:endParaRPr lang="ru-RU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3558"/>
            <a:ext cx="7416824" cy="51885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как можно вывести иерархию аналитик. </a:t>
            </a:r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8666"/>
            <a:ext cx="8416230" cy="4649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0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Ошибка</a:t>
            </a:r>
            <a:r>
              <a:rPr lang="en-US" dirty="0" smtClean="0"/>
              <a:t>: </a:t>
            </a:r>
            <a:r>
              <a:rPr lang="ru-RU" dirty="0" smtClean="0"/>
              <a:t>неоправданное использование аналитик вида отчета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12553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Задача</a:t>
            </a:r>
            <a:r>
              <a:rPr lang="en-US" sz="2000" b="1" dirty="0" smtClean="0"/>
              <a:t>: </a:t>
            </a:r>
            <a:r>
              <a:rPr lang="ru-RU" sz="2000" b="1" dirty="0" smtClean="0"/>
              <a:t>имеется бюджет, все строки которого имеют одинаковый набор аналитик, например</a:t>
            </a:r>
            <a:r>
              <a:rPr lang="en-US" sz="2000" b="1" dirty="0" smtClean="0"/>
              <a:t>, </a:t>
            </a:r>
            <a:r>
              <a:rPr lang="ru-RU" sz="2000" b="1" dirty="0" smtClean="0"/>
              <a:t>бюджет выручки считается в разрезе проектов, контрагентов, номенклатуры</a:t>
            </a:r>
            <a:r>
              <a:rPr lang="en-US" sz="2000" b="1" dirty="0" smtClean="0"/>
              <a:t>:</a:t>
            </a:r>
            <a:endParaRPr lang="ru-RU" sz="2000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93057"/>
            <a:ext cx="7126651" cy="33409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как можно вывести иерархию аналитик. </a:t>
            </a:r>
            <a:endParaRPr lang="ru-R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7586"/>
            <a:ext cx="8044023" cy="423976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539552" y="1125538"/>
            <a:ext cx="4032448" cy="1296144"/>
          </a:xfrm>
          <a:prstGeom prst="wedgeRectCallout">
            <a:avLst>
              <a:gd name="adj1" fmla="val 1083"/>
              <a:gd name="adj2" fmla="val 13201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Разбиваем строки на сегменты иерархии с отборами, для каждого уровня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139952" y="4869954"/>
            <a:ext cx="4032448" cy="1584176"/>
          </a:xfrm>
          <a:prstGeom prst="wedgeRectCallout">
            <a:avLst>
              <a:gd name="adj1" fmla="val 5302"/>
              <a:gd name="adj2" fmla="val -800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каждого сегмента- раскрытия ставим отбор  в свойствах  раскрытия относительно но периода экземпляра отчета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Приемы работы с многопериодными бланками</a:t>
            </a:r>
            <a:r>
              <a:rPr lang="en-US" dirty="0" smtClean="0"/>
              <a:t>:</a:t>
            </a:r>
            <a:r>
              <a:rPr lang="ru-RU" dirty="0" smtClean="0"/>
              <a:t> как можно вывести иерархию аналитик. </a:t>
            </a:r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46" y="1989634"/>
            <a:ext cx="6811146" cy="43529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6" y="1197546"/>
            <a:ext cx="7096366" cy="6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9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Бланк с закладками.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861313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Задача</a:t>
            </a:r>
            <a:r>
              <a:rPr lang="en-US" b="1" dirty="0" smtClean="0"/>
              <a:t>:</a:t>
            </a:r>
            <a:r>
              <a:rPr lang="ru-RU" b="1" dirty="0" smtClean="0"/>
              <a:t>Хочется видеть всю  (или произвольную часть ) ранее сформированную бюджетную модель в одном отчете, с возможностью интерактивной выгрузки всех отчетов в файл (</a:t>
            </a:r>
            <a:r>
              <a:rPr lang="en-US" b="1" dirty="0" smtClean="0"/>
              <a:t>pdf, </a:t>
            </a:r>
            <a:r>
              <a:rPr lang="en-US" b="1" dirty="0" err="1" smtClean="0"/>
              <a:t>xls</a:t>
            </a:r>
            <a:r>
              <a:rPr lang="en-US" b="1" dirty="0" smtClean="0"/>
              <a:t>…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3650"/>
            <a:ext cx="8136904" cy="41044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9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Бланк с закладками. </a:t>
            </a:r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7586"/>
            <a:ext cx="8496944" cy="41764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195736" y="2493690"/>
            <a:ext cx="4032448" cy="1584176"/>
          </a:xfrm>
          <a:prstGeom prst="wedgeRectCallout">
            <a:avLst>
              <a:gd name="adj1" fmla="val 73857"/>
              <a:gd name="adj2" fmla="val 8234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Функционал доступен только для многопериодных бланков.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Бланк с закладками. </a:t>
            </a:r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7546"/>
            <a:ext cx="8136904" cy="49281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47716" y="2154087"/>
            <a:ext cx="7272807" cy="111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sz="3600" b="0" dirty="0"/>
              <a:t>Бюджетные модели в линейке "Управление холдингом": Лучшие практики и типичные ошибки. </a:t>
            </a:r>
            <a:endParaRPr lang="ru-RU" altLang="ru-RU" sz="3600" kern="0" dirty="0">
              <a:solidFill>
                <a:srgbClr val="FC6E51"/>
              </a:solidFill>
            </a:endParaRPr>
          </a:p>
        </p:txBody>
      </p:sp>
      <p:pic>
        <p:nvPicPr>
          <p:cNvPr id="7" name="Picture 11" descr="Lay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946" y="4077866"/>
            <a:ext cx="459634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ru-RU" sz="3000" dirty="0" smtClean="0"/>
              <a:t>Спасибо за внимание!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80814222"/>
      </p:ext>
    </p:extLst>
  </p:cSld>
  <p:clrMapOvr>
    <a:masterClrMapping/>
  </p:clrMapOvr>
  <p:transition spd="slow" advTm="158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Ошибка</a:t>
            </a:r>
            <a:r>
              <a:rPr lang="en-US" dirty="0" smtClean="0"/>
              <a:t>: </a:t>
            </a:r>
            <a:r>
              <a:rPr lang="ru-RU" dirty="0" smtClean="0"/>
              <a:t>неоправданное использование аналитик вида отчета 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1492"/>
            <a:ext cx="7970837" cy="4400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s://static.tildacdn.com/tild3534-6233-4935-a538-623562396131/kisspng-x-mark-cro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06133"/>
            <a:ext cx="2481213" cy="22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5076056" y="981522"/>
            <a:ext cx="3168352" cy="1584176"/>
          </a:xfrm>
          <a:prstGeom prst="wedgeRectCallout">
            <a:avLst>
              <a:gd name="adj1" fmla="val -21520"/>
              <a:gd name="adj2" fmla="val 1078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Очень хочется воспользоваться аналитиками вида отчета, однако это неправильно!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2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Ошибка</a:t>
            </a:r>
            <a:r>
              <a:rPr lang="en-US" dirty="0" smtClean="0"/>
              <a:t>: </a:t>
            </a:r>
            <a:r>
              <a:rPr lang="ru-RU" dirty="0" smtClean="0"/>
              <a:t>неоправданное использование аналитик вида отчета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413570"/>
            <a:ext cx="7992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Аналитики вида отчета</a:t>
            </a:r>
            <a:r>
              <a:rPr lang="en-US" sz="2400" b="1" dirty="0" smtClean="0"/>
              <a:t>:</a:t>
            </a:r>
            <a:endParaRPr lang="ru-RU" sz="2400" b="1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Дополняют ключевые аналитики вида отчета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Имеют единственное значение для каждого экземпляра отчета.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Требуют ввода и утверждения отдельного экземпляра на каждую комбинацию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Имеют ограничения при настройке операндов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Замедляют расчет показателей бюджетной модели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Используются для разделения ввода и утверждения видов отчетов по разным ответственным.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 smtClean="0"/>
              <a:t>Правильно -  скопировать одну аналитику на все строки через конструктор!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9594"/>
            <a:ext cx="8530868" cy="33661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s://kauneus365.fi/storage/public/v2/membership/che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81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339752" y="2565698"/>
            <a:ext cx="432048" cy="288032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/>
              <a:t>Ошибка</a:t>
            </a:r>
            <a:r>
              <a:rPr lang="en-US" dirty="0"/>
              <a:t>: </a:t>
            </a:r>
            <a:r>
              <a:rPr lang="ru-RU" dirty="0"/>
              <a:t>неоправданное использование </a:t>
            </a:r>
            <a:r>
              <a:rPr lang="ru-RU" dirty="0" smtClean="0"/>
              <a:t>признака </a:t>
            </a:r>
            <a:r>
              <a:rPr lang="en-US" dirty="0" smtClean="0"/>
              <a:t>“</a:t>
            </a:r>
            <a:r>
              <a:rPr lang="ru-RU" dirty="0" smtClean="0"/>
              <a:t>Разделение по проектам</a:t>
            </a:r>
            <a:r>
              <a:rPr lang="en-US" dirty="0" smtClean="0"/>
              <a:t>”</a:t>
            </a:r>
            <a:r>
              <a:rPr lang="ru-RU" dirty="0" smtClean="0"/>
              <a:t> у вида </a:t>
            </a:r>
            <a:r>
              <a:rPr lang="ru-RU" dirty="0"/>
              <a:t>отчета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262003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Задача</a:t>
            </a:r>
            <a:r>
              <a:rPr lang="en-US" sz="2000" b="1" dirty="0" smtClean="0"/>
              <a:t>: </a:t>
            </a:r>
            <a:r>
              <a:rPr lang="ru-RU" sz="2000" b="1" dirty="0" smtClean="0"/>
              <a:t>у бюджетной модели есть аналитика  </a:t>
            </a:r>
            <a:r>
              <a:rPr lang="ru-RU" sz="2000" b="1" dirty="0" smtClean="0">
                <a:solidFill>
                  <a:srgbClr val="C00000"/>
                </a:solidFill>
              </a:rPr>
              <a:t>проекты</a:t>
            </a:r>
            <a:r>
              <a:rPr lang="ru-RU" sz="2000" b="1" dirty="0" smtClean="0"/>
              <a:t> в разрезе которой нужно собирать планы, факт, считать отклонения.</a:t>
            </a:r>
            <a:endParaRPr lang="ru-RU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9674"/>
            <a:ext cx="7126651" cy="33409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6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/>
              <a:t>Ошибка</a:t>
            </a:r>
            <a:r>
              <a:rPr lang="en-US" dirty="0"/>
              <a:t>: </a:t>
            </a:r>
            <a:r>
              <a:rPr lang="ru-RU" dirty="0"/>
              <a:t>неоправданное использование </a:t>
            </a:r>
            <a:r>
              <a:rPr lang="ru-RU" dirty="0" smtClean="0"/>
              <a:t>признака </a:t>
            </a:r>
            <a:r>
              <a:rPr lang="en-US" dirty="0" smtClean="0"/>
              <a:t>“</a:t>
            </a:r>
            <a:r>
              <a:rPr lang="ru-RU" dirty="0" smtClean="0"/>
              <a:t>Разделение по проектам</a:t>
            </a:r>
            <a:r>
              <a:rPr lang="en-US" dirty="0" smtClean="0"/>
              <a:t>”</a:t>
            </a:r>
            <a:r>
              <a:rPr lang="ru-RU" dirty="0" smtClean="0"/>
              <a:t> у вида </a:t>
            </a:r>
            <a:r>
              <a:rPr lang="ru-RU" dirty="0"/>
              <a:t>отчета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7433"/>
            <a:ext cx="6248400" cy="42386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03648" y="5302002"/>
            <a:ext cx="2376264" cy="360040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atic.tildacdn.com/tild3534-6233-4935-a538-623562396131/kisspng-x-mark-cro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3690"/>
            <a:ext cx="2481213" cy="22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>
            <a:off x="5292080" y="2781722"/>
            <a:ext cx="3168352" cy="1584176"/>
          </a:xfrm>
          <a:prstGeom prst="wedgeRectCallout">
            <a:avLst>
              <a:gd name="adj1" fmla="val -88302"/>
              <a:gd name="adj2" fmla="val 11724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Признак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ru-RU" b="1" dirty="0" smtClean="0">
                <a:solidFill>
                  <a:schemeClr val="tx1"/>
                </a:solidFill>
              </a:rPr>
              <a:t>Разделение по проектам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  <a:r>
              <a:rPr lang="ru-RU" b="1" dirty="0" smtClean="0">
                <a:solidFill>
                  <a:schemeClr val="tx1"/>
                </a:solidFill>
              </a:rPr>
              <a:t> ставить не нужно!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09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96744" cy="879475"/>
          </a:xfrm>
        </p:spPr>
        <p:txBody>
          <a:bodyPr/>
          <a:lstStyle/>
          <a:p>
            <a:r>
              <a:rPr lang="ru-RU" dirty="0"/>
              <a:t>Ошибка</a:t>
            </a:r>
            <a:r>
              <a:rPr lang="en-US" dirty="0"/>
              <a:t>: </a:t>
            </a:r>
            <a:r>
              <a:rPr lang="ru-RU" dirty="0"/>
              <a:t>неоправданное использование </a:t>
            </a:r>
            <a:r>
              <a:rPr lang="ru-RU" dirty="0" smtClean="0"/>
              <a:t>признака </a:t>
            </a:r>
            <a:r>
              <a:rPr lang="en-US" dirty="0" smtClean="0"/>
              <a:t>“</a:t>
            </a:r>
            <a:r>
              <a:rPr lang="ru-RU" dirty="0" smtClean="0"/>
              <a:t>Разделение по проектам</a:t>
            </a:r>
            <a:r>
              <a:rPr lang="en-US" dirty="0" smtClean="0"/>
              <a:t>”</a:t>
            </a:r>
            <a:r>
              <a:rPr lang="ru-RU" dirty="0" smtClean="0"/>
              <a:t> у вида </a:t>
            </a:r>
            <a:r>
              <a:rPr lang="ru-RU" dirty="0"/>
              <a:t>отчета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413570"/>
            <a:ext cx="7992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Признак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Разделение по проектам</a:t>
            </a:r>
            <a:r>
              <a:rPr lang="en-US" sz="2400" b="1" dirty="0" smtClean="0"/>
              <a:t>”:</a:t>
            </a:r>
            <a:endParaRPr lang="ru-RU" sz="2400" b="1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Дополняет ключевые аналитики вида отчета проектом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Требуют ввода и утверждения отдельного экземпляра на каждый проект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Имеют ограничения при настройке операндов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Замедляют расчет показателей бюджетной модели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Используются для включения функционала расчета инвестиционных показателей проекта в разрезе проектов и этапов.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Proxima Nova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11127</Words>
  <Application>Microsoft Office PowerPoint</Application>
  <PresentationFormat>Произвольный</PresentationFormat>
  <Paragraphs>442</Paragraphs>
  <Slides>35</Slides>
  <Notes>35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51" baseType="lpstr">
      <vt:lpstr>Arial</vt:lpstr>
      <vt:lpstr>Futura PT</vt:lpstr>
      <vt:lpstr>Proxima Nova Lt</vt:lpstr>
      <vt:lpstr>Proxima Nova Rg</vt:lpstr>
      <vt:lpstr>Times New Roman</vt:lpstr>
      <vt:lpstr>Wingdings</vt:lpstr>
      <vt:lpstr>Оформление по умолчанию</vt:lpstr>
      <vt:lpstr>Специальное оформление</vt:lpstr>
      <vt:lpstr>1409_Шаблон</vt:lpstr>
      <vt:lpstr>1_Оформление по умолчанию</vt:lpstr>
      <vt:lpstr>2_Оформление по умолчанию</vt:lpstr>
      <vt:lpstr>1_1409_Шаблон</vt:lpstr>
      <vt:lpstr>2_1409_Шаблон</vt:lpstr>
      <vt:lpstr>11_Оформление по умолчанию</vt:lpstr>
      <vt:lpstr>3_Оформление по умолчанию</vt:lpstr>
      <vt:lpstr>think-cell Slide</vt:lpstr>
      <vt:lpstr>Презентация PowerPoint</vt:lpstr>
      <vt:lpstr>Часть 1. Типичные ошибки разработки моделей</vt:lpstr>
      <vt:lpstr>Ошибка: неоправданное использование аналитик вида отчета </vt:lpstr>
      <vt:lpstr>Ошибка: неоправданное использование аналитик вида отчета </vt:lpstr>
      <vt:lpstr>Ошибка: неоправданное использование аналитик вида отчета </vt:lpstr>
      <vt:lpstr>Правильно -  скопировать одну аналитику на все строки через конструктор!</vt:lpstr>
      <vt:lpstr>Ошибка: неоправданное использование признака “Разделение по проектам” у вида отчета </vt:lpstr>
      <vt:lpstr>Ошибка: неоправданное использование признака “Разделение по проектам” у вида отчета </vt:lpstr>
      <vt:lpstr>Ошибка: неоправданное использование признака “Разделение по проектам” у вида отчета </vt:lpstr>
      <vt:lpstr>Ошибка: неоправданное использование признака “Разделение по проектам” у вида отчета </vt:lpstr>
      <vt:lpstr>Ошибка: неоправданное использование операндов правил обработки вместо вычисляемых выражений бланков</vt:lpstr>
      <vt:lpstr>Ошибка: неоправданное использование операндов правил обработки вместо вычисляемых выражений бланков</vt:lpstr>
      <vt:lpstr>Формулы правил обработки или вычисляемые выражения бланков?</vt:lpstr>
      <vt:lpstr>Ошибка: неоправданное использование операндов правил обработки вместо вычисляемых выражений бланков</vt:lpstr>
      <vt:lpstr>Часть 2. Лучшие практики и полезные советы.</vt:lpstr>
      <vt:lpstr>Как лучше настроить финансовую структуру предприятия в УХ? </vt:lpstr>
      <vt:lpstr>Функциональные направления. Зачем нужны?</vt:lpstr>
      <vt:lpstr>Приемы работы с многопериодными бланками:основные возможности. </vt:lpstr>
      <vt:lpstr>Приемы работы с многопериодными бланками: вывод нестандартных итогов по периоду</vt:lpstr>
      <vt:lpstr>Приемы работы с многопериодными бланками: вывод нестандартных итогов по периоду</vt:lpstr>
      <vt:lpstr>Приемы работы с многопериодными бланками: вывод нестандартных итогов по периоду</vt:lpstr>
      <vt:lpstr>Приемы работы с многопериодными бланками: вывод нестандартных итогов по периоду</vt:lpstr>
      <vt:lpstr>Приемы работы с многопериодными бланками: бланк за произвольный период.</vt:lpstr>
      <vt:lpstr>Приемы работы с многопериодными бланками: создание сложной шкалы времени</vt:lpstr>
      <vt:lpstr>Приемы работы с многопериодными бланками: нарастающий итог в бланке</vt:lpstr>
      <vt:lpstr>Приемы работы с многопериодными бланками: нарастающий итог в бланке</vt:lpstr>
      <vt:lpstr>Приемы работы с многопериодными бланками: как можно вывести иерархию аналитик. </vt:lpstr>
      <vt:lpstr>Приемы работы с многопериодными бланками: как можно вывести иерархию аналитик. </vt:lpstr>
      <vt:lpstr>Приемы работы с многопериодными бланками: как можно вывести иерархию аналитик. </vt:lpstr>
      <vt:lpstr>Приемы работы с многопериодными бланками: как можно вывести иерархию аналитик. </vt:lpstr>
      <vt:lpstr>Приемы работы с многопериодными бланками: как можно вывести иерархию аналитик. </vt:lpstr>
      <vt:lpstr>Бланк с закладками. </vt:lpstr>
      <vt:lpstr>Бланк с закладками. </vt:lpstr>
      <vt:lpstr>Бланк с закладками.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2018-02-08T09:59:48Z</dcterms:created>
  <dcterms:modified xsi:type="dcterms:W3CDTF">2020-10-12T12:49:16Z</dcterms:modified>
</cp:coreProperties>
</file>