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789" r:id="rId1"/>
    <p:sldMasterId id="2147486790" r:id="rId2"/>
    <p:sldMasterId id="2147486816" r:id="rId3"/>
    <p:sldMasterId id="2147486830" r:id="rId4"/>
    <p:sldMasterId id="2147486842" r:id="rId5"/>
    <p:sldMasterId id="2147486854" r:id="rId6"/>
  </p:sldMasterIdLst>
  <p:notesMasterIdLst>
    <p:notesMasterId r:id="rId43"/>
  </p:notesMasterIdLst>
  <p:handoutMasterIdLst>
    <p:handoutMasterId r:id="rId44"/>
  </p:handoutMasterIdLst>
  <p:sldIdLst>
    <p:sldId id="2634" r:id="rId7"/>
    <p:sldId id="2772" r:id="rId8"/>
    <p:sldId id="2748" r:id="rId9"/>
    <p:sldId id="2754" r:id="rId10"/>
    <p:sldId id="2755" r:id="rId11"/>
    <p:sldId id="2752" r:id="rId12"/>
    <p:sldId id="2756" r:id="rId13"/>
    <p:sldId id="2720" r:id="rId14"/>
    <p:sldId id="2703" r:id="rId15"/>
    <p:sldId id="2706" r:id="rId16"/>
    <p:sldId id="2704" r:id="rId17"/>
    <p:sldId id="2701" r:id="rId18"/>
    <p:sldId id="2717" r:id="rId19"/>
    <p:sldId id="2741" r:id="rId20"/>
    <p:sldId id="2697" r:id="rId21"/>
    <p:sldId id="2760" r:id="rId22"/>
    <p:sldId id="2765" r:id="rId23"/>
    <p:sldId id="2763" r:id="rId24"/>
    <p:sldId id="2663" r:id="rId25"/>
    <p:sldId id="2768" r:id="rId26"/>
    <p:sldId id="2770" r:id="rId27"/>
    <p:sldId id="2662" r:id="rId28"/>
    <p:sldId id="2686" r:id="rId29"/>
    <p:sldId id="2689" r:id="rId30"/>
    <p:sldId id="2690" r:id="rId31"/>
    <p:sldId id="2759" r:id="rId32"/>
    <p:sldId id="2665" r:id="rId33"/>
    <p:sldId id="2771" r:id="rId34"/>
    <p:sldId id="2761" r:id="rId35"/>
    <p:sldId id="2758" r:id="rId36"/>
    <p:sldId id="2698" r:id="rId37"/>
    <p:sldId id="2764" r:id="rId38"/>
    <p:sldId id="2773" r:id="rId39"/>
    <p:sldId id="2702" r:id="rId40"/>
    <p:sldId id="2677" r:id="rId41"/>
    <p:sldId id="2746" r:id="rId42"/>
  </p:sldIdLst>
  <p:sldSz cx="11522075" cy="6480175"/>
  <p:notesSz cx="6797675" cy="9926638"/>
  <p:defaultTextStyle>
    <a:defPPr>
      <a:defRPr lang="en-US"/>
    </a:defPPr>
    <a:lvl1pPr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1pPr>
    <a:lvl2pPr marL="4572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2pPr>
    <a:lvl3pPr marL="9144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3pPr>
    <a:lvl4pPr marL="13716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4pPr>
    <a:lvl5pPr marL="1828800" algn="l" rtl="0" eaLnBrk="0" fontAlgn="base" hangingPunct="0">
      <a:spcBef>
        <a:spcPct val="0"/>
      </a:spcBef>
      <a:spcAft>
        <a:spcPct val="0"/>
      </a:spcAft>
      <a:defRPr sz="2100" b="1" kern="1200">
        <a:solidFill>
          <a:srgbClr val="006600"/>
        </a:solidFill>
        <a:latin typeface="Arial" panose="020B0604020202020204" pitchFamily="34" charset="0"/>
        <a:ea typeface="+mn-ea"/>
        <a:cs typeface="+mn-cs"/>
      </a:defRPr>
    </a:lvl5pPr>
    <a:lvl6pPr marL="2286000" algn="l" defTabSz="914400" rtl="0" eaLnBrk="1" latinLnBrk="0" hangingPunct="1">
      <a:defRPr sz="2100" b="1" kern="1200">
        <a:solidFill>
          <a:srgbClr val="006600"/>
        </a:solidFill>
        <a:latin typeface="Arial" panose="020B0604020202020204" pitchFamily="34" charset="0"/>
        <a:ea typeface="+mn-ea"/>
        <a:cs typeface="+mn-cs"/>
      </a:defRPr>
    </a:lvl6pPr>
    <a:lvl7pPr marL="2743200" algn="l" defTabSz="914400" rtl="0" eaLnBrk="1" latinLnBrk="0" hangingPunct="1">
      <a:defRPr sz="2100" b="1" kern="1200">
        <a:solidFill>
          <a:srgbClr val="006600"/>
        </a:solidFill>
        <a:latin typeface="Arial" panose="020B0604020202020204" pitchFamily="34" charset="0"/>
        <a:ea typeface="+mn-ea"/>
        <a:cs typeface="+mn-cs"/>
      </a:defRPr>
    </a:lvl7pPr>
    <a:lvl8pPr marL="3200400" algn="l" defTabSz="914400" rtl="0" eaLnBrk="1" latinLnBrk="0" hangingPunct="1">
      <a:defRPr sz="2100" b="1" kern="1200">
        <a:solidFill>
          <a:srgbClr val="006600"/>
        </a:solidFill>
        <a:latin typeface="Arial" panose="020B0604020202020204" pitchFamily="34" charset="0"/>
        <a:ea typeface="+mn-ea"/>
        <a:cs typeface="+mn-cs"/>
      </a:defRPr>
    </a:lvl8pPr>
    <a:lvl9pPr marL="3657600" algn="l" defTabSz="914400" rtl="0" eaLnBrk="1" latinLnBrk="0" hangingPunct="1">
      <a:defRPr sz="2100" b="1" kern="1200">
        <a:solidFill>
          <a:srgbClr val="0066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363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еонид Попов"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6E51"/>
    <a:srgbClr val="FFFFDB"/>
    <a:srgbClr val="FFDA7F"/>
    <a:srgbClr val="FD927D"/>
    <a:srgbClr val="F5F5DC"/>
    <a:srgbClr val="FFCE54"/>
    <a:srgbClr val="ADDC7C"/>
    <a:srgbClr val="D2FAC8"/>
    <a:srgbClr val="99FF66"/>
    <a:srgbClr val="DAD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48A03-3131-4F2F-A306-07301C63E802}" v="297" dt="2020-10-25T17:48:30.42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6" autoAdjust="0"/>
    <p:restoredTop sz="96357" autoAdjust="0"/>
  </p:normalViewPr>
  <p:slideViewPr>
    <p:cSldViewPr>
      <p:cViewPr varScale="1">
        <p:scale>
          <a:sx n="113" d="100"/>
          <a:sy n="113" d="100"/>
        </p:scale>
        <p:origin x="120" y="258"/>
      </p:cViewPr>
      <p:guideLst>
        <p:guide orient="horz" pos="2042"/>
        <p:guide pos="363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7" d="100"/>
          <a:sy n="77" d="100"/>
        </p:scale>
        <p:origin x="4002" y="1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3" name="Rectangle 3"/>
          <p:cNvSpPr>
            <a:spLocks noGrp="1" noChangeArrowheads="1"/>
          </p:cNvSpPr>
          <p:nvPr>
            <p:ph type="dt" sz="quarter"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4" name="Rectangle 4"/>
          <p:cNvSpPr>
            <a:spLocks noGrp="1" noChangeArrowheads="1"/>
          </p:cNvSpPr>
          <p:nvPr>
            <p:ph type="ftr" sz="quarter" idx="2"/>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485" name="Rectangle 5"/>
          <p:cNvSpPr>
            <a:spLocks noGrp="1" noChangeArrowheads="1"/>
          </p:cNvSpPr>
          <p:nvPr>
            <p:ph type="sldNum" sz="quarter" idx="3"/>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a:defRPr sz="1200" b="0">
                <a:solidFill>
                  <a:schemeClr val="tx1"/>
                </a:solidFill>
                <a:latin typeface="Times New Roman" panose="02020603050405020304" pitchFamily="18" charset="0"/>
              </a:defRPr>
            </a:lvl1pPr>
          </a:lstStyle>
          <a:p>
            <a:fld id="{37B7DC11-DDBE-4678-95F7-C68FA074C5D5}" type="slidenum">
              <a:rPr lang="ru-RU" altLang="ru-RU"/>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2T08:51:52.353"/>
    </inkml:context>
    <inkml:brush xml:id="br0">
      <inkml:brushProperty name="width" value="0.05" units="cm"/>
      <inkml:brushProperty name="height" value="0.05" units="cm"/>
      <inkml:brushProperty name="color" value="#B3B3B3"/>
    </inkml:brush>
  </inkml:definitions>
  <inkml:trace contextRef="#ctx0" brushRef="#br0">1 243 24575,'568'3'0,"640"-7"0,-1138-1 0,96-20 0,-102 13 0,0 3 0,68 0 0,25 11 0,134-4 0,-254-2 0,0-3 0,0 0 0,44-16 0,-42 10 0,0 3 0,71-10 0,558 11 0,-370 13 0,3526-4 0,-3733-2 0,0-5 0,135-29 0,-138 25 0,1 3 0,-1 4 0,97 9 0,-26-1 0,328-19 0,-10 0 0,3600 16 0,-3994 3 0,0 3 0,87 20 0,-77-11 0,312 22 0,-174-21 0,502-3 0,-443-18 0,1701 4 0,-1939 3 0,-1 2 0,63 14 0,57 7 0,445 4 0,-135-19 0,28 1 0,293 4 0,-478-19 0,2757 3 0,-3063 0-195,-1-1 0,1 0 0,-1-1 0,-1-1 0,2 0 0,25-10 0,-17 0-6631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3T10:12:01.499"/>
    </inkml:context>
    <inkml:brush xml:id="br0">
      <inkml:brushProperty name="width" value="0.03528" units="cm"/>
      <inkml:brushProperty name="height" value="0.03528" units="cm"/>
      <inkml:brushProperty name="color" value="#BFBFBF"/>
    </inkml:brush>
  </inkml:definitions>
  <inkml:trace contextRef="#ctx0" brushRef="#br0">1 226 24575,'1027'-25'0,"-116"1"0,-380 22 0,666-11 0,1456 1 0,-1598 14 0,4340-2 0,-4735-24 0,-45-2 0,435 28 0,276-3 0,-732-23 0,10 2 0,1422 19 0,-248 2 0,-1057-24 0,17 0 0,669 24 0,-672 3 0,-212 32 0,-209-16 0,-50-5 0,-90 0 0,-81-8 0,0 4 0,109 25 0,-123-16 6,-1-5 1,110 5-1,157-13-62,-96-4-1272,-103 3-5498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3T10:09:55.060"/>
    </inkml:context>
    <inkml:brush xml:id="br0">
      <inkml:brushProperty name="width" value="0.05" units="cm"/>
      <inkml:brushProperty name="height" value="0.05" units="cm"/>
      <inkml:brushProperty name="color" value="#E71224"/>
    </inkml:brush>
  </inkml:definitions>
  <inkml:trace contextRef="#ctx0" brushRef="#br0">69 1 24575,'-4'14'0,"-1"2"0,2-2 0,0 2 0,1-1 0,0 1 0,1 0 0,2 27 0,-1-3 0,-2 80 0,6 0 0,30 199 0,19 182 0,-38 0 0,-14-436 0,4 390 0,7 236 0,-6 375 0,-3-135 0,17-636 0,0-21 0,-14 703 0,-9-531 0,5 38 0,-5 535 0,-52-155 0,13-327 0,34-412 0,-19 553 0,-21 247 0,28-543 0,8-111 0,2 591 0,13-512 0,-4-308-341,3-1 0,1 0-1,10 48 1,-5-52-6485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3T10:30:44.846"/>
    </inkml:context>
    <inkml:brush xml:id="br0">
      <inkml:brushProperty name="width" value="0.05" units="cm"/>
      <inkml:brushProperty name="height" value="0.05" units="cm"/>
      <inkml:brushProperty name="color" value="#E71224"/>
    </inkml:brush>
  </inkml:definitions>
  <inkml:trace contextRef="#ctx0" brushRef="#br0">69 1 24575,'-4'14'0,"-1"2"0,2-2 0,0 2 0,1-1 0,0 1 0,1 0 0,2 27 0,-1-3 0,-2 80 0,6 0 0,30 199 0,19 182 0,-38 0 0,-14-436 0,4 390 0,7 236 0,-6 375 0,-3-135 0,17-636 0,0-21 0,-14 703 0,-9-531 0,5 38 0,-5 535 0,-52-155 0,13-327 0,34-412 0,-19 553 0,-21 247 0,28-543 0,8-111 0,2 591 0,13-512 0,-4-308-341,3-1 0,1 0-1,10 48 1,-5-52-6485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3T10:31:23.903"/>
    </inkml:context>
    <inkml:brush xml:id="br0">
      <inkml:brushProperty name="width" value="0.05" units="cm"/>
      <inkml:brushProperty name="height" value="0.05" units="cm"/>
      <inkml:brushProperty name="color" value="#E71224"/>
    </inkml:brush>
  </inkml:definitions>
  <inkml:trace contextRef="#ctx0" brushRef="#br0">69 1 24575,'-4'14'0,"-1"2"0,2-2 0,0 2 0,1-1 0,0 1 0,1 0 0,2 27 0,-1-3 0,-2 80 0,6 0 0,30 199 0,19 182 0,-38 0 0,-14-436 0,4 390 0,7 236 0,-6 375 0,-3-135 0,17-636 0,0-21 0,-14 703 0,-9-531 0,5 38 0,-5 535 0,-52-155 0,13-327 0,34-412 0,-19 553 0,-21 247 0,28-543 0,8-111 0,2 591 0,13-512 0,-4-308-341,3-1 0,1 0-1,10 48 1,-5-52-6485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3075" name="Rectangle 3"/>
          <p:cNvSpPr>
            <a:spLocks noGrp="1" noRot="1" noChangeAspect="1" noChangeArrowheads="1"/>
          </p:cNvSpPr>
          <p:nvPr>
            <p:ph type="sldImg" idx="2"/>
          </p:nvPr>
        </p:nvSpPr>
        <p:spPr bwMode="auto">
          <a:xfrm>
            <a:off x="90488" y="742950"/>
            <a:ext cx="6616700"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06463" y="4714875"/>
            <a:ext cx="4984750" cy="446881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2053" name="Rectangle 5"/>
          <p:cNvSpPr>
            <a:spLocks noGrp="1" noChangeArrowheads="1"/>
          </p:cNvSpPr>
          <p:nvPr>
            <p:ph type="dt"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4" name="Rectangle 6"/>
          <p:cNvSpPr>
            <a:spLocks noGrp="1" noChangeArrowheads="1"/>
          </p:cNvSpPr>
          <p:nvPr>
            <p:ph type="ftr" sz="quarter" idx="4"/>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defRPr>
            </a:lvl1pPr>
          </a:lstStyle>
          <a:p>
            <a:pPr>
              <a:defRPr/>
            </a:pPr>
            <a:endParaRPr lang="ru-RU"/>
          </a:p>
        </p:txBody>
      </p:sp>
      <p:sp>
        <p:nvSpPr>
          <p:cNvPr id="2055" name="Rectangle 7"/>
          <p:cNvSpPr>
            <a:spLocks noGrp="1" noChangeArrowheads="1"/>
          </p:cNvSpPr>
          <p:nvPr>
            <p:ph type="sldNum" sz="quarter" idx="5"/>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a:defRPr sz="1200" b="0">
                <a:solidFill>
                  <a:schemeClr val="tx1"/>
                </a:solidFill>
                <a:latin typeface="Times New Roman" panose="02020603050405020304" pitchFamily="18" charset="0"/>
              </a:defRPr>
            </a:lvl1pPr>
          </a:lstStyle>
          <a:p>
            <a:fld id="{7BAF3600-01B7-4D3D-A0CA-AC5E9E639727}" type="slidenum">
              <a:rPr lang="ru-RU" altLang="ru-RU"/>
              <a:pPr/>
              <a:t>‹#›</a:t>
            </a:fld>
            <a:endParaRPr lang="ru-RU" altLang="ru-RU"/>
          </a:p>
        </p:txBody>
      </p:sp>
    </p:spTree>
    <p:extLst>
      <p:ext uri="{BB962C8B-B14F-4D97-AF65-F5344CB8AC3E}">
        <p14:creationId xmlns:p14="http://schemas.microsoft.com/office/powerpoint/2010/main" val="2148664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ChangeArrowheads="1" noTextEdit="1"/>
          </p:cNvSpPr>
          <p:nvPr>
            <p:ph type="sldImg"/>
          </p:nvPr>
        </p:nvSpPr>
        <p:spPr>
          <a:xfrm>
            <a:off x="376238" y="500063"/>
            <a:ext cx="6045200" cy="3400425"/>
          </a:xfrm>
          <a:ln/>
        </p:spPr>
      </p:sp>
      <p:sp>
        <p:nvSpPr>
          <p:cNvPr id="6147" name="Заметки 2"/>
          <p:cNvSpPr>
            <a:spLocks noGrp="1"/>
          </p:cNvSpPr>
          <p:nvPr>
            <p:ph type="body" idx="1"/>
          </p:nvPr>
        </p:nvSpPr>
        <p:spPr>
          <a:xfrm>
            <a:off x="160484" y="4099223"/>
            <a:ext cx="6476703" cy="4711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ru-RU" altLang="ru-RU" sz="1400" dirty="0"/>
              <a:t>Всем доброго дня! </a:t>
            </a:r>
          </a:p>
          <a:p>
            <a:r>
              <a:rPr lang="ru-RU" altLang="ru-RU" sz="1400" dirty="0"/>
              <a:t>Мы переживаем период затяжного кризиса который постоянно усугубляется непредсказуемыми событиями. Трясет всех без исключения, но организации переносят по-разному, обладают разной устойчивостью.  Как будто одни вакцинированы, а другие нет. Такой вакциной для многих организаций является цифровая трансформация, которая подразумевает кардинальный пересмотр стратегии ведения бизнеса, глобальное изменение процессов и операций с помощью цифровых технологий.  Вот лично вы готовы к цифровой трансформации? А вы? Не все готовы, не все могут?  </a:t>
            </a:r>
          </a:p>
          <a:p>
            <a:r>
              <a:rPr lang="ru-RU" altLang="ru-RU" sz="1400" dirty="0"/>
              <a:t>Но каждая организация без исключения может улучшить свои финансовые показатели за счет оптимизации внутренних ресурсов, за счет грамотного сокращения расходов. </a:t>
            </a:r>
          </a:p>
          <a:p>
            <a:r>
              <a:rPr lang="ru-RU" altLang="ru-RU" sz="1400" dirty="0"/>
              <a:t>Я его назвал тюнинг </a:t>
            </a:r>
            <a:r>
              <a:rPr lang="ru-RU" altLang="ru-RU" sz="1400" dirty="0" err="1"/>
              <a:t>кост</a:t>
            </a:r>
            <a:r>
              <a:rPr lang="ru-RU" altLang="ru-RU" sz="1400" dirty="0"/>
              <a:t>-менеджмента.</a:t>
            </a:r>
          </a:p>
          <a:p>
            <a:endParaRPr lang="ru-RU" altLang="ru-RU" sz="1400" dirty="0"/>
          </a:p>
        </p:txBody>
      </p:sp>
      <p:sp>
        <p:nvSpPr>
          <p:cNvPr id="6148"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81063">
              <a:defRPr sz="2100" b="1">
                <a:solidFill>
                  <a:srgbClr val="006600"/>
                </a:solidFill>
                <a:latin typeface="Arial" panose="020B0604020202020204" pitchFamily="34" charset="0"/>
              </a:defRPr>
            </a:lvl1pPr>
            <a:lvl2pPr marL="742950" indent="-285750" defTabSz="881063">
              <a:defRPr sz="2100" b="1">
                <a:solidFill>
                  <a:srgbClr val="006600"/>
                </a:solidFill>
                <a:latin typeface="Arial" panose="020B0604020202020204" pitchFamily="34" charset="0"/>
              </a:defRPr>
            </a:lvl2pPr>
            <a:lvl3pPr marL="1143000" indent="-228600" defTabSz="881063">
              <a:defRPr sz="2100" b="1">
                <a:solidFill>
                  <a:srgbClr val="006600"/>
                </a:solidFill>
                <a:latin typeface="Arial" panose="020B0604020202020204" pitchFamily="34" charset="0"/>
              </a:defRPr>
            </a:lvl3pPr>
            <a:lvl4pPr marL="1600200" indent="-228600" defTabSz="881063">
              <a:defRPr sz="2100" b="1">
                <a:solidFill>
                  <a:srgbClr val="006600"/>
                </a:solidFill>
                <a:latin typeface="Arial" panose="020B0604020202020204" pitchFamily="34" charset="0"/>
              </a:defRPr>
            </a:lvl4pPr>
            <a:lvl5pPr marL="2057400" indent="-228600" defTabSz="881063">
              <a:defRPr sz="2100" b="1">
                <a:solidFill>
                  <a:srgbClr val="006600"/>
                </a:solidFill>
                <a:latin typeface="Arial" panose="020B0604020202020204" pitchFamily="34" charset="0"/>
              </a:defRPr>
            </a:lvl5pPr>
            <a:lvl6pPr marL="2514600" indent="-228600" defTabSz="88106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88106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88106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881063" eaLnBrk="0" fontAlgn="base" hangingPunct="0">
              <a:spcBef>
                <a:spcPct val="0"/>
              </a:spcBef>
              <a:spcAft>
                <a:spcPct val="0"/>
              </a:spcAft>
              <a:defRPr sz="2100" b="1">
                <a:solidFill>
                  <a:srgbClr val="006600"/>
                </a:solidFill>
                <a:latin typeface="Arial" panose="020B0604020202020204" pitchFamily="34" charset="0"/>
              </a:defRPr>
            </a:lvl9pPr>
          </a:lstStyle>
          <a:p>
            <a:pPr eaLnBrk="1" hangingPunct="1"/>
            <a:fld id="{6B185F1C-C19E-4962-9506-405726A497E4}" type="slidenum">
              <a:rPr lang="ru-RU" altLang="ru-RU" sz="1200" b="0">
                <a:solidFill>
                  <a:srgbClr val="000000"/>
                </a:solidFill>
                <a:latin typeface="Times New Roman" panose="02020603050405020304" pitchFamily="18" charset="0"/>
                <a:cs typeface="Arial" panose="020B0604020202020204" pitchFamily="34" charset="0"/>
              </a:rPr>
              <a:pPr eaLnBrk="1" hangingPunct="1"/>
              <a:t>1</a:t>
            </a:fld>
            <a:endParaRPr lang="ru-RU" altLang="ru-RU" sz="1200" b="0">
              <a:solidFill>
                <a:srgbClr val="000000"/>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ln w="9525"/>
        </p:spPr>
        <p:txBody>
          <a:bodyPr/>
          <a:lstStyle/>
          <a:p>
            <a:pPr marL="171450" indent="-171450">
              <a:buFontTx/>
              <a:buChar char="-"/>
              <a:defRPr/>
            </a:pPr>
            <a:r>
              <a:rPr lang="ru-RU" altLang="ru-RU" dirty="0"/>
              <a:t>Табличная часть также </a:t>
            </a:r>
            <a:r>
              <a:rPr lang="ru-RU" altLang="ru-RU" dirty="0" err="1"/>
              <a:t>кликабельна</a:t>
            </a:r>
            <a:r>
              <a:rPr lang="ru-RU" altLang="ru-RU" dirty="0"/>
              <a:t> и выдает информацию в соответствии с выделенной областью. Встав на второй квартал пользователь получает доступ к групповой обработке бюджетов по всему 2 кварталу.</a:t>
            </a:r>
          </a:p>
          <a:p>
            <a:pPr marL="171450" indent="-171450">
              <a:buFontTx/>
              <a:buChar char="-"/>
              <a:defRPr/>
            </a:pPr>
            <a:r>
              <a:rPr lang="ru-RU" altLang="ru-RU" dirty="0"/>
              <a:t>Выделив отдельный бюджет – только набор команд по работе с конкретным бюджетом.  </a:t>
            </a:r>
          </a:p>
          <a:p>
            <a:pPr marL="171450" indent="-171450">
              <a:buFontTx/>
              <a:buChar char="-"/>
              <a:defRPr/>
            </a:pPr>
            <a:r>
              <a:rPr lang="ru-RU" altLang="ru-RU" dirty="0"/>
              <a:t>Можно установить  или отменить лимиты по периоду, заблокировать или разблокировать период от ввода корректировок. При выборе пункта установки лимитов будет предложено выбрать сценарии для установки данных. </a:t>
            </a:r>
          </a:p>
          <a:p>
            <a:pPr marL="171450" indent="-171450">
              <a:buFontTx/>
              <a:buChar char="-"/>
              <a:defRPr/>
            </a:pPr>
            <a:endParaRPr lang="ru-RU" altLang="ru-RU" dirty="0"/>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10</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1674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ln w="9525"/>
        </p:spPr>
        <p:txBody>
          <a:bodyPr/>
          <a:lstStyle/>
          <a:p>
            <a:pPr marL="0" indent="0">
              <a:buFontTx/>
              <a:buNone/>
              <a:defRPr/>
            </a:pPr>
            <a:r>
              <a:rPr lang="ru-RU" altLang="ru-RU" dirty="0"/>
              <a:t>Не покидая рабочего места моно ознакомиться с отчетом по лимитам. Он выводит данные о начальном лимите, корректировках и свободном остатке лимита.  </a:t>
            </a:r>
          </a:p>
          <a:p>
            <a:pPr marL="0" indent="0">
              <a:buFontTx/>
              <a:buNone/>
              <a:defRPr/>
            </a:pPr>
            <a:r>
              <a:rPr lang="ru-RU" altLang="ru-RU" dirty="0"/>
              <a:t>Прямо из отчета можно создать заявку на корректировку.</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11</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5074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ln w="9525"/>
        </p:spPr>
        <p:txBody>
          <a:bodyPr/>
          <a:lstStyle/>
          <a:p>
            <a:pPr marL="0" indent="0">
              <a:buFontTx/>
              <a:buNone/>
              <a:defRPr/>
            </a:pPr>
            <a:r>
              <a:rPr lang="ru-RU" altLang="ru-RU" dirty="0"/>
              <a:t>Система предлагает</a:t>
            </a:r>
            <a:r>
              <a:rPr lang="ru-RU" altLang="ru-RU" baseline="0" dirty="0"/>
              <a:t> богатый набор инструментов корректировки лимитов. Вы можете выбрать подходящий именно вашей организации. Давайте из рассмотрим.</a:t>
            </a:r>
          </a:p>
          <a:p>
            <a:pPr marL="0" indent="0">
              <a:buFontTx/>
              <a:buNone/>
              <a:defRPr/>
            </a:pPr>
            <a:r>
              <a:rPr lang="ru-RU" altLang="ru-RU" b="1" baseline="0" dirty="0"/>
              <a:t>1) Корректировка бюджетом.</a:t>
            </a:r>
            <a:r>
              <a:rPr lang="ru-RU" altLang="ru-RU" baseline="0" dirty="0"/>
              <a:t> Если в организации ведется бюджетирование, то корректировку лимитов, а также доходных и расходных статей можно выполнить бюджетом по другому сценарию.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baseline="0" dirty="0"/>
              <a:t>Для переноса данных между сценариями предназначен обработка копирование значений  показателей.</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altLang="ru-RU"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b="1" baseline="0" dirty="0"/>
              <a:t>2) Корректировка операционным планом.</a:t>
            </a:r>
            <a:r>
              <a:rPr lang="ru-RU" altLang="ru-RU" baseline="0" dirty="0"/>
              <a:t> </a:t>
            </a:r>
            <a:r>
              <a:rPr lang="ru-RU" dirty="0"/>
              <a:t>Операционный план интересен тем, что им можно корректировать лимиты вне зависимости от документа, установившего лимит. Если вы установили лимиты бюджетом, то открыв оперативный план по своему ЦФО вы можете быстро провести корректировку лимитов оперативным планом. Он подключен к согласованию, поэтому вы всегда сможете объяснить свой поступок важным людям. </a:t>
            </a:r>
            <a:r>
              <a:rPr lang="ru-RU" altLang="ru-RU" baseline="0" dirty="0"/>
              <a:t>Однако, при любой корректировке приходится </a:t>
            </a:r>
            <a:r>
              <a:rPr lang="ru-RU" altLang="ru-RU" baseline="0" dirty="0" err="1"/>
              <a:t>пересогласовывать</a:t>
            </a:r>
            <a:r>
              <a:rPr lang="ru-RU" altLang="ru-RU" baseline="0" dirty="0"/>
              <a:t> весь документ, что не всегда оправдано и возможно. </a:t>
            </a:r>
          </a:p>
          <a:p>
            <a:pPr marL="0" indent="0">
              <a:buFontTx/>
              <a:buNone/>
              <a:defRPr/>
            </a:pPr>
            <a:endParaRPr lang="ru-RU" altLang="ru-RU" baseline="0" dirty="0"/>
          </a:p>
          <a:p>
            <a:pPr marL="0" indent="0">
              <a:buFontTx/>
              <a:buNone/>
              <a:defRPr/>
            </a:pPr>
            <a:r>
              <a:rPr lang="ru-RU" altLang="ru-RU" b="1" baseline="0" dirty="0"/>
              <a:t>3) Заявка на корректировку.</a:t>
            </a:r>
            <a:r>
              <a:rPr lang="ru-RU" altLang="ru-RU" baseline="0" dirty="0"/>
              <a:t> позволяет корректировать лимиты независимо от источника установки лимитов и запрашивать лимиты в другом ЦФО, что делает данный вариант по отношению к другим самым практичным. Лимиты могут быть добавлены или уменьшены без основания. Но чаще всего ЗНК вводится на основании конкретного документа системы (договора или заявки) которому не хватает лимита.  В качестве источника покрытия потребности в лимитах мы можем запросить переброску с других статьей собственного бюджета, переброску со статей других ЦФО или проектов.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12</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077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Контроль реализован одинаково в заявка на оплату, заявках на расход, в договорах, выступающих в роли пакетной заявки. </a:t>
            </a:r>
          </a:p>
          <a:p>
            <a:r>
              <a:rPr lang="ru-RU" dirty="0"/>
              <a:t>Документы имеют закладку контроль документа, содержащую доступные виды контроля, каждый из которых расшифровывается отчетом.  </a:t>
            </a:r>
          </a:p>
        </p:txBody>
      </p:sp>
      <p:sp>
        <p:nvSpPr>
          <p:cNvPr id="4" name="Номер слайда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7BAF3600-01B7-4D3D-A0CA-AC5E9E639727}"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13</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62161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Контроль лимитов это действительно просто и можно организовать достаточно оперативно не погружаясь в автоматизацию!</a:t>
            </a:r>
          </a:p>
          <a:p>
            <a:r>
              <a:rPr lang="ru-RU" dirty="0"/>
              <a:t>Однако, вы как опытный и понимающий менеджер скажите – Отлично, но это нам дает? </a:t>
            </a:r>
          </a:p>
          <a:p>
            <a:r>
              <a:rPr lang="ru-RU" dirty="0"/>
              <a:t>Мы всего лишь навели порядок по исполнению уже взятых нами обязательств. И это совершенно точное замечание!</a:t>
            </a:r>
          </a:p>
          <a:p>
            <a:r>
              <a:rPr lang="ru-RU" dirty="0"/>
              <a:t>Двигаемся дальше. Часть вторая. Сокращение затрат на материалы и ресурсы. </a:t>
            </a:r>
          </a:p>
        </p:txBody>
      </p:sp>
      <p:sp>
        <p:nvSpPr>
          <p:cNvPr id="4" name="Номер слайда 3"/>
          <p:cNvSpPr>
            <a:spLocks noGrp="1"/>
          </p:cNvSpPr>
          <p:nvPr>
            <p:ph type="sldNum" sz="quarter" idx="5"/>
          </p:nvPr>
        </p:nvSpPr>
        <p:spPr/>
        <p:txBody>
          <a:bodyPr/>
          <a:lstStyle/>
          <a:p>
            <a:fld id="{7BAF3600-01B7-4D3D-A0CA-AC5E9E639727}" type="slidenum">
              <a:rPr lang="ru-RU" altLang="ru-RU" smtClean="0"/>
              <a:pPr/>
              <a:t>14</a:t>
            </a:fld>
            <a:endParaRPr lang="ru-RU" altLang="ru-RU"/>
          </a:p>
        </p:txBody>
      </p:sp>
    </p:spTree>
    <p:extLst>
      <p:ext uri="{BB962C8B-B14F-4D97-AF65-F5344CB8AC3E}">
        <p14:creationId xmlns:p14="http://schemas.microsoft.com/office/powerpoint/2010/main" val="233307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800" b="0" dirty="0"/>
              <a:t>Давайте заглянем к финансовому директору, спросим, где искать наши потенциальные источники сокращения.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800" b="0" dirty="0"/>
              <a:t>Оборотный капитал. Одним из показателей его качества является показатель финансового цикла. Он очень интересен тем, что состоит всего из трех значений:</a:t>
            </a:r>
          </a:p>
          <a:p>
            <a:pPr marL="285750" marR="0" indent="-285750" algn="l" defTabSz="914400" rtl="0" eaLnBrk="0" fontAlgn="base" latinLnBrk="0" hangingPunct="0">
              <a:lnSpc>
                <a:spcPct val="100000"/>
              </a:lnSpc>
              <a:spcBef>
                <a:spcPct val="30000"/>
              </a:spcBef>
              <a:spcAft>
                <a:spcPct val="0"/>
              </a:spcAft>
              <a:buClrTx/>
              <a:buSzTx/>
              <a:buFontTx/>
              <a:buChar char="-"/>
              <a:tabLst/>
              <a:defRPr/>
            </a:pPr>
            <a:r>
              <a:rPr lang="ru-RU" sz="1800" b="0" dirty="0"/>
              <a:t>Срок оборота запасов, срок оборота ДЗ и срок оборота КЗ. </a:t>
            </a:r>
          </a:p>
          <a:p>
            <a:pPr marL="285750" marR="0" indent="-285750" algn="l" defTabSz="914400" rtl="0" eaLnBrk="0" fontAlgn="base" latinLnBrk="0" hangingPunct="0">
              <a:lnSpc>
                <a:spcPct val="100000"/>
              </a:lnSpc>
              <a:spcBef>
                <a:spcPct val="30000"/>
              </a:spcBef>
              <a:spcAft>
                <a:spcPct val="0"/>
              </a:spcAft>
              <a:buClrTx/>
              <a:buSzTx/>
              <a:buFontTx/>
              <a:buChar char="-"/>
              <a:tabLst/>
              <a:defRPr/>
            </a:pPr>
            <a:r>
              <a:rPr lang="ru-RU" sz="1800" b="0" dirty="0"/>
              <a:t>Финансовый цикл характеризует количество дней между погашением кредиторской и дебиторской задолженностью</a:t>
            </a:r>
          </a:p>
          <a:p>
            <a:pPr marL="285750" marR="0" indent="-285750" algn="l" defTabSz="914400" rtl="0" eaLnBrk="0" fontAlgn="base" latinLnBrk="0" hangingPunct="0">
              <a:lnSpc>
                <a:spcPct val="100000"/>
              </a:lnSpc>
              <a:spcBef>
                <a:spcPct val="30000"/>
              </a:spcBef>
              <a:spcAft>
                <a:spcPct val="0"/>
              </a:spcAft>
              <a:buClrTx/>
              <a:buSzTx/>
              <a:buFontTx/>
              <a:buChar char="-"/>
              <a:tabLst/>
              <a:defRPr/>
            </a:pPr>
            <a:r>
              <a:rPr lang="ru-RU" sz="1800" b="0" dirty="0"/>
              <a:t>А так же показывает сбалансированность обязательств. </a:t>
            </a:r>
          </a:p>
          <a:p>
            <a:pPr marL="285750" marR="0" indent="-285750" algn="l" defTabSz="914400" rtl="0" eaLnBrk="0" fontAlgn="base" latinLnBrk="0" hangingPunct="0">
              <a:lnSpc>
                <a:spcPct val="100000"/>
              </a:lnSpc>
              <a:spcBef>
                <a:spcPct val="30000"/>
              </a:spcBef>
              <a:spcAft>
                <a:spcPct val="0"/>
              </a:spcAft>
              <a:buClrTx/>
              <a:buSzTx/>
              <a:buFontTx/>
              <a:buChar char="-"/>
              <a:tabLst/>
              <a:defRPr/>
            </a:pPr>
            <a:endParaRPr lang="ru-RU" sz="1800" b="0" dirty="0"/>
          </a:p>
          <a:p>
            <a:pPr marL="0" indent="0">
              <a:buFontTx/>
              <a:buNone/>
              <a:defRPr/>
            </a:pPr>
            <a:r>
              <a:rPr lang="ru-RU" altLang="ru-RU" sz="1800" dirty="0"/>
              <a:t>Намек понятен. Резервы к снижению расходов нужно искать в закупках, а так же посмотреть как ускорить возврат дебиторской задолженности.</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15</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488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indent="0">
              <a:buFontTx/>
              <a:buNone/>
              <a:defRPr/>
            </a:pPr>
            <a:r>
              <a:rPr lang="ru-RU" altLang="ru-RU" sz="1800" dirty="0"/>
              <a:t>Слева возможные варианты сокращения расходов в закупочной деятельности, по центру получаемые выгоды. </a:t>
            </a:r>
          </a:p>
          <a:p>
            <a:pPr marL="285750" indent="-285750">
              <a:buFontTx/>
              <a:buChar char="-"/>
              <a:defRPr/>
            </a:pPr>
            <a:r>
              <a:rPr lang="ru-RU" altLang="ru-RU" sz="1800" dirty="0"/>
              <a:t>Очень многие организации пошли по пути </a:t>
            </a:r>
            <a:r>
              <a:rPr lang="ru-RU" altLang="ru-RU" sz="1800" b="1" dirty="0"/>
              <a:t>централизации закупочной функции</a:t>
            </a:r>
            <a:r>
              <a:rPr lang="ru-RU" altLang="ru-RU" sz="1800" dirty="0"/>
              <a:t>. Особенно последние два года, работа ушла в онлайн и не имеет роли местонахождение специалистов. основная выгода даже не финансовая. Повышается качество и прозрачность процессов, что влечет уменьшение ошибок в подготовке документации и сокращение времени на закупку.</a:t>
            </a:r>
          </a:p>
          <a:p>
            <a:pPr marL="285750" indent="-285750">
              <a:buFontTx/>
              <a:buChar char="-"/>
              <a:defRPr/>
            </a:pPr>
            <a:r>
              <a:rPr lang="ru-RU" altLang="ru-RU" sz="1800" b="1" dirty="0"/>
              <a:t>Централизованная и совместная закупка</a:t>
            </a:r>
            <a:r>
              <a:rPr lang="ru-RU" altLang="ru-RU" sz="1800" dirty="0"/>
              <a:t> позволяет получить наилучшие условия на масштабах, снизите закупочные цены.  </a:t>
            </a:r>
          </a:p>
          <a:p>
            <a:pPr marL="285750" indent="-285750">
              <a:buFontTx/>
              <a:buChar char="-"/>
              <a:defRPr/>
            </a:pPr>
            <a:r>
              <a:rPr lang="ru-RU" altLang="ru-RU" sz="1800" b="1" dirty="0"/>
              <a:t>Конкурентные закупки на ЭТП </a:t>
            </a:r>
            <a:r>
              <a:rPr lang="ru-RU" altLang="ru-RU" sz="1800" dirty="0"/>
              <a:t>существенно экономят затраты на основное сырье и материалы. Если вы еще не там, то уже нужно бежать. не теряйте времени. </a:t>
            </a:r>
          </a:p>
          <a:p>
            <a:pPr marL="0" indent="0">
              <a:buFontTx/>
              <a:buNone/>
              <a:defRPr/>
            </a:pPr>
            <a:r>
              <a:rPr lang="ru-RU" altLang="ru-RU" sz="1800" dirty="0"/>
              <a:t>Сократив количество договоров и добившись стабильной ритмичности закупок вы сократите страховые и неликвидные запасы. </a:t>
            </a:r>
          </a:p>
          <a:p>
            <a:pPr marL="0" indent="0">
              <a:buFontTx/>
              <a:buNone/>
              <a:defRPr/>
            </a:pPr>
            <a:r>
              <a:rPr lang="ru-RU" altLang="ru-RU" sz="1800" dirty="0"/>
              <a:t>Понизится волатильность и в казначействе. Закупки становятся предсказуемыми, как следствие уменьшается количество срочных кредитов, уходит долговая нагрузка по выплате кредитов, часто невыгодных под срочные закупки.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16</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5611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indent="0">
              <a:buFontTx/>
              <a:buNone/>
              <a:defRPr/>
            </a:pPr>
            <a:r>
              <a:rPr lang="ru-RU" altLang="ru-RU" sz="1800" dirty="0"/>
              <a:t>Посмотрите на формирование бюджета закупок в разных компаниях. Производственные компании формируют бюджеты от потребности и в них преобладают переменные затраты. </a:t>
            </a:r>
          </a:p>
          <a:p>
            <a:pPr marL="0" indent="0">
              <a:buFontTx/>
              <a:buNone/>
              <a:defRPr/>
            </a:pPr>
            <a:r>
              <a:rPr lang="ru-RU" altLang="ru-RU" sz="1800" dirty="0"/>
              <a:t>Заказы покупателей, под которые планируются закупка уже покрыты авансами. Такие закупки нужно просто брать в работы и исполнять. Я бы даже сказал их вредно ограничивать. Не тратьте на это время и ресурсы.  </a:t>
            </a:r>
          </a:p>
          <a:p>
            <a:pPr marL="0" indent="0">
              <a:buFontTx/>
              <a:buNone/>
              <a:defRPr/>
            </a:pPr>
            <a:r>
              <a:rPr lang="ru-RU" altLang="ru-RU" sz="1800" dirty="0"/>
              <a:t>А вот при подготовке бюджетов для компаний оказывающих услуги бюджетирование нужно строить от лимитов. Они содержат преимущественно постоянные затраты. </a:t>
            </a:r>
          </a:p>
          <a:p>
            <a:pPr marL="0" indent="0">
              <a:buFontTx/>
              <a:buNone/>
              <a:defRPr/>
            </a:pPr>
            <a:r>
              <a:rPr lang="ru-RU" altLang="ru-RU" sz="1800" dirty="0"/>
              <a:t>Принимайте заказы на закупку только в рамках одобренного лимита. </a:t>
            </a:r>
          </a:p>
          <a:p>
            <a:pPr marL="0" indent="0">
              <a:buFontTx/>
              <a:buNone/>
              <a:defRPr/>
            </a:pPr>
            <a:endParaRPr lang="ru-RU" altLang="ru-RU" sz="1800" dirty="0"/>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17</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7689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indent="0">
              <a:buFontTx/>
              <a:buNone/>
              <a:defRPr/>
            </a:pPr>
            <a:r>
              <a:rPr lang="ru-RU" altLang="ru-RU" sz="1800" dirty="0"/>
              <a:t>Собрав заказы на закупку проведите работу по сокращению расходов за счет замены на аналоги. Закупщики постоянно мониторят рынок и ведут учет аналогов, которые соответствуют заявленным качественным характеристикам, но стоят гораздо меньше. Небольшие ценовые разницы при заказе большой партии превращаются в приличные суммы.</a:t>
            </a:r>
          </a:p>
          <a:p>
            <a:pPr marL="0" indent="0">
              <a:buFontTx/>
              <a:buNone/>
              <a:defRPr/>
            </a:pPr>
            <a:r>
              <a:rPr lang="ru-RU" altLang="ru-RU" sz="1800" dirty="0"/>
              <a:t>Вообще, конкурентный закупочный процесс предназначен для уменьшении цены закупки и выборе оптимальных условий. Он содержит много хитрых инструментов по уменьшению цены таких как переторжка, попозиционные и зонтичные закупки.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18</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44134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xfrm>
            <a:off x="374501" y="4603279"/>
            <a:ext cx="6192688" cy="4580409"/>
          </a:xfrm>
          <a:ln w="9525"/>
        </p:spPr>
        <p:txBody>
          <a:bodyPr/>
          <a:lstStyle/>
          <a:p>
            <a:pPr marL="0" indent="0">
              <a:buFontTx/>
              <a:buNone/>
              <a:defRPr/>
            </a:pPr>
            <a:r>
              <a:rPr lang="ru-RU" altLang="ru-RU" sz="1600" dirty="0"/>
              <a:t>Экономия рождаемая в закупочном процессе легко понимаема так как  закупщик постоянно сравнивает НМЦК с ценой полученной по результатам и видит цифры прямой экономии.  </a:t>
            </a:r>
          </a:p>
          <a:p>
            <a:pPr marL="0" indent="0">
              <a:buFontTx/>
              <a:buNone/>
              <a:defRPr/>
            </a:pPr>
            <a:r>
              <a:rPr lang="ru-RU" altLang="ru-RU" sz="1600" dirty="0"/>
              <a:t>Однако, еще большая выгода скрывается за условиями, которые прописываются на этапе подготовки процедуры. Это условия расчетов. Именно они определяют скорость оборачиваемости ДЗ и КЗ. </a:t>
            </a:r>
          </a:p>
          <a:p>
            <a:pPr marL="0" indent="0">
              <a:buFontTx/>
              <a:buNone/>
              <a:defRPr/>
            </a:pPr>
            <a:endParaRPr lang="ru-RU" altLang="ru-RU" sz="1600" dirty="0"/>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19</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6494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indent="0">
              <a:buFontTx/>
              <a:buNone/>
              <a:defRPr/>
            </a:pPr>
            <a:r>
              <a:rPr lang="ru-RU" altLang="ru-RU" sz="1800" dirty="0"/>
              <a:t>Представьте, что вы тот самый менеджер, который должен провести оптимизацию расходов. Вы идете по предприятию, разговариваете с людьми, вникаете в их процессы, анализируете отчеты. </a:t>
            </a:r>
          </a:p>
          <a:p>
            <a:pPr marL="0" indent="0">
              <a:buFontTx/>
              <a:buNone/>
              <a:defRPr/>
            </a:pPr>
            <a:r>
              <a:rPr lang="ru-RU" altLang="ru-RU" sz="1800" dirty="0"/>
              <a:t>И первое, что бросается в глаза – все делают свою работу хорошо. Каждый руководитель на каждом участке признает, что есть отдельные проблемы, но в целом у всех все хорошо.</a:t>
            </a:r>
            <a:r>
              <a:rPr lang="es-ES" altLang="ru-RU" sz="1800" dirty="0"/>
              <a:t> </a:t>
            </a:r>
            <a:r>
              <a:rPr lang="ru-RU" altLang="ru-RU" sz="1800" dirty="0"/>
              <a:t> </a:t>
            </a:r>
          </a:p>
          <a:p>
            <a:pPr marL="0" indent="0">
              <a:buFontTx/>
              <a:buNone/>
              <a:defRPr/>
            </a:pPr>
            <a:r>
              <a:rPr lang="ru-RU" altLang="ru-RU" sz="1800" b="1" dirty="0"/>
              <a:t>Все носят розовые очки и пребывают в иллюзии</a:t>
            </a:r>
            <a:r>
              <a:rPr lang="ru-RU" altLang="ru-RU" sz="1800" b="0" dirty="0"/>
              <a:t>. Почему же такое происходит? </a:t>
            </a:r>
          </a:p>
          <a:p>
            <a:pPr marL="342900" indent="-342900">
              <a:buFontTx/>
              <a:buAutoNum type="arabicParenR"/>
              <a:defRPr/>
            </a:pPr>
            <a:r>
              <a:rPr lang="ru-RU" altLang="ru-RU" sz="1800" b="0" dirty="0"/>
              <a:t>Во первых руководители не видят всей картины, они хорошо решают поставленные задачи в рамках своих компетенций</a:t>
            </a:r>
          </a:p>
          <a:p>
            <a:pPr marL="342900" indent="-342900">
              <a:buFontTx/>
              <a:buAutoNum type="arabicParenR"/>
              <a:defRPr/>
            </a:pPr>
            <a:r>
              <a:rPr lang="ru-RU" altLang="ru-RU" sz="1800" b="0" dirty="0"/>
              <a:t>Вот вторых их показатели не хуже чем вчера. Нет денег говорит казначей, но мы найдем, всегда находили.  Не выгодные условия закупки, но уже нет времени искать лучше, купим говорит закупщик. Страшно пускать налогового инспектора в нашу систему, намекает главный бухгалтер. А что ИТ, они правят документы задним числом потому как их задача поддерживать бизнес.</a:t>
            </a:r>
          </a:p>
          <a:p>
            <a:pPr marL="0" indent="0">
              <a:buFontTx/>
              <a:buNone/>
              <a:defRPr/>
            </a:pPr>
            <a:r>
              <a:rPr lang="ru-RU" altLang="ru-RU" sz="1800" b="0" dirty="0"/>
              <a:t>Но вы, серьезный специалист, Вы все заметили, все услышали и поняли, что потенциал к оптимизации есть.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12266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AF3600-01B7-4D3D-A0CA-AC5E9E639727}" type="slidenum">
              <a:rPr lang="ru-RU" altLang="ru-RU" smtClean="0"/>
              <a:pPr/>
              <a:t>20</a:t>
            </a:fld>
            <a:endParaRPr lang="ru-RU" altLang="ru-RU"/>
          </a:p>
        </p:txBody>
      </p:sp>
    </p:spTree>
    <p:extLst>
      <p:ext uri="{BB962C8B-B14F-4D97-AF65-F5344CB8AC3E}">
        <p14:creationId xmlns:p14="http://schemas.microsoft.com/office/powerpoint/2010/main" val="1501526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indent="0">
              <a:buFontTx/>
              <a:buNone/>
              <a:defRPr/>
            </a:pPr>
            <a:r>
              <a:rPr lang="ru-RU" altLang="ru-RU" sz="1800" dirty="0"/>
              <a:t>Выделил два самых значимых риска, к которым нужно отнестись максимально серьезно. </a:t>
            </a:r>
          </a:p>
          <a:p>
            <a:pPr marL="0" indent="0">
              <a:buFontTx/>
              <a:buNone/>
              <a:defRPr/>
            </a:pPr>
            <a:r>
              <a:rPr lang="ru-RU" altLang="ru-RU" sz="1800" b="1" dirty="0"/>
              <a:t>Коммерческий риск</a:t>
            </a:r>
            <a:r>
              <a:rPr lang="ru-RU" altLang="ru-RU" sz="1800" dirty="0"/>
              <a:t> - это любое неисполнение контрагентом условий договора или оказание услуг ненадлежащего качества. </a:t>
            </a:r>
          </a:p>
          <a:p>
            <a:pPr marL="0" indent="0">
              <a:buFontTx/>
              <a:buNone/>
              <a:defRPr/>
            </a:pPr>
            <a:r>
              <a:rPr lang="ru-RU" altLang="ru-RU" sz="1800" dirty="0"/>
              <a:t>и валютный риск связанный с неблагоприятными изменениями курса валюты. </a:t>
            </a:r>
          </a:p>
          <a:p>
            <a:pPr marL="0" indent="0">
              <a:buFontTx/>
              <a:buNone/>
              <a:defRPr/>
            </a:pPr>
            <a:r>
              <a:rPr lang="ru-RU" altLang="ru-RU" sz="1800" dirty="0"/>
              <a:t>Уклониться от этих рисков очень сложно. </a:t>
            </a:r>
            <a:r>
              <a:rPr lang="ru-RU" altLang="ru-RU" sz="1800" b="1" dirty="0"/>
              <a:t>Заказчики используют все доступные инструменты по снижению рисков</a:t>
            </a:r>
            <a:r>
              <a:rPr lang="ru-RU" altLang="ru-RU" sz="18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800" b="1" dirty="0"/>
              <a:t>Часто риск  за относительно</a:t>
            </a:r>
            <a:r>
              <a:rPr lang="ru-RU" altLang="ru-RU" sz="1800" dirty="0"/>
              <a:t> небольшие суммы целесообразнее передать </a:t>
            </a:r>
            <a:r>
              <a:rPr lang="ru-RU" altLang="ru-RU" sz="1800" dirty="0" err="1"/>
              <a:t>третьй</a:t>
            </a:r>
            <a:r>
              <a:rPr lang="ru-RU" altLang="ru-RU" sz="1800" dirty="0"/>
              <a:t> организации например для покрытия коммерческого риска очень действенным инструментом является банковская гарантия, или страхование, а в случае валютного риска – хеджирование.</a:t>
            </a:r>
          </a:p>
          <a:p>
            <a:pPr marL="0" indent="0">
              <a:buFontTx/>
              <a:buNone/>
              <a:defRPr/>
            </a:pPr>
            <a:r>
              <a:rPr lang="ru-RU" altLang="ru-RU" sz="1800" b="1" dirty="0"/>
              <a:t>В системе есть</a:t>
            </a:r>
            <a:r>
              <a:rPr lang="ru-RU" altLang="ru-RU" sz="1800" dirty="0"/>
              <a:t> хорошие инструменты по работе с рисками:  скоринг контрагентов и управление кредитной политикой, установка лимитов задолженности, зонтичные закупки, валютная оговорка в контрактах.  давайте посмотрим некоторые.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21</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506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6813" y="427038"/>
            <a:ext cx="3668712" cy="2063750"/>
          </a:xfrm>
          <a:ln/>
        </p:spPr>
      </p:sp>
      <p:sp>
        <p:nvSpPr>
          <p:cNvPr id="8195" name="Заметки 2"/>
          <p:cNvSpPr>
            <a:spLocks noGrp="1"/>
          </p:cNvSpPr>
          <p:nvPr>
            <p:ph type="body" idx="1"/>
          </p:nvPr>
        </p:nvSpPr>
        <p:spPr>
          <a:xfrm>
            <a:off x="158477" y="2490788"/>
            <a:ext cx="6639198" cy="4957650"/>
          </a:xfrm>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400" dirty="0"/>
              <a:t>Первым делом проводим скоринг контрагентов. Основная задача - поделить их по степени риска.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400" dirty="0"/>
              <a:t>Делим наших контрагентов на три роли: Покупатели, Поставщики, Банки. И прописываем типовые условия верхнего уровня, формируя матрицу без привязки к контрагентам,</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400" dirty="0"/>
              <a:t>прописывая на пересечении условия (% аванса, </a:t>
            </a:r>
            <a:r>
              <a:rPr lang="ru-RU" altLang="ru-RU" sz="1400" dirty="0" err="1"/>
              <a:t>постоплата</a:t>
            </a:r>
            <a:r>
              <a:rPr lang="ru-RU" altLang="ru-RU" sz="1400" dirty="0"/>
              <a:t> и допустимый лимит задолженности) соответствующие категории риска и категории доходности.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400" b="1" dirty="0"/>
              <a:t>На следующем шаге</a:t>
            </a:r>
            <a:r>
              <a:rPr lang="ru-RU" altLang="ru-RU" sz="1400" dirty="0"/>
              <a:t> мы можем переопределить условия постоянным контрагентам, определим им индивидуальные условия.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400" b="1" dirty="0"/>
              <a:t>И наконец задать исключения</a:t>
            </a:r>
            <a:r>
              <a:rPr lang="ru-RU" altLang="ru-RU" sz="1400" dirty="0"/>
              <a:t> при заключении конкретного договора.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400" dirty="0"/>
              <a:t>Соответственно, при выполнении операций по заключению договора или создание заявки на оплату выполняется контроль. Операция разрешается или не разрешается.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22</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24476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31888" y="571500"/>
            <a:ext cx="4533900" cy="2549525"/>
          </a:xfrm>
          <a:ln/>
        </p:spPr>
      </p:sp>
      <p:sp>
        <p:nvSpPr>
          <p:cNvPr id="8195" name="Заметки 2"/>
          <p:cNvSpPr>
            <a:spLocks noGrp="1"/>
          </p:cNvSpPr>
          <p:nvPr>
            <p:ph type="body" idx="1"/>
          </p:nvPr>
        </p:nvSpPr>
        <p:spPr>
          <a:xfrm>
            <a:off x="158477" y="3307135"/>
            <a:ext cx="6336704" cy="4756845"/>
          </a:xfrm>
          <a:ln w="9525"/>
        </p:spPr>
        <p:txBody>
          <a:bodyPr/>
          <a:lstStyle/>
          <a:p>
            <a:pPr marL="0" indent="0">
              <a:buFontTx/>
              <a:buNone/>
              <a:defRPr/>
            </a:pPr>
            <a:r>
              <a:rPr lang="ru-RU" altLang="ru-RU" sz="1600" dirty="0"/>
              <a:t>Управление отклонениями позволяет увидеть и обработать отклонения по всем видам обязательств, которые содержат график. Расхождения оцениваются сразу в трех областях:</a:t>
            </a:r>
          </a:p>
          <a:p>
            <a:pPr marL="285750" indent="-285750">
              <a:buFontTx/>
              <a:buChar char="-"/>
              <a:defRPr/>
            </a:pPr>
            <a:r>
              <a:rPr lang="ru-RU" altLang="ru-RU" sz="1600" dirty="0"/>
              <a:t>просроченная задолженность т.е. случившееся фактически негативное событие *как с нашей стороны (неоплата, </a:t>
            </a:r>
            <a:r>
              <a:rPr lang="ru-RU" altLang="ru-RU" sz="1600" dirty="0" err="1"/>
              <a:t>непоставка</a:t>
            </a:r>
            <a:r>
              <a:rPr lang="ru-RU" altLang="ru-RU" sz="1600" dirty="0"/>
              <a:t>), так и со стороны контрагента.</a:t>
            </a:r>
          </a:p>
          <a:p>
            <a:pPr marL="285750" indent="-285750">
              <a:buFontTx/>
              <a:buChar char="-"/>
              <a:defRPr/>
            </a:pPr>
            <a:r>
              <a:rPr lang="ru-RU" altLang="ru-RU" sz="1600" dirty="0"/>
              <a:t>расхождение графиков с фактом (платили раньше или позже, поставили раньше или позже,)</a:t>
            </a:r>
          </a:p>
          <a:p>
            <a:pPr marL="285750" indent="-285750">
              <a:buFontTx/>
              <a:buChar char="-"/>
              <a:defRPr/>
            </a:pPr>
            <a:r>
              <a:rPr lang="ru-RU" altLang="ru-RU" sz="1600" dirty="0"/>
              <a:t>расхождение графиков с  документами планирования (изменили график, не изменили созданные по нему заявки на оплату)</a:t>
            </a:r>
          </a:p>
          <a:p>
            <a:pPr marL="0" indent="0">
              <a:buFontTx/>
              <a:buNone/>
              <a:defRPr/>
            </a:pPr>
            <a:r>
              <a:rPr lang="ru-RU" altLang="ru-RU" sz="1600" dirty="0"/>
              <a:t>Инструмент позволяет быстро пустить задолженность в оплату, восстановить связь плана с документами планирования, скорректировать графики.</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23</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32375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43000" y="211138"/>
            <a:ext cx="4748213" cy="2671762"/>
          </a:xfrm>
          <a:ln/>
        </p:spPr>
      </p:sp>
      <p:sp>
        <p:nvSpPr>
          <p:cNvPr id="8195" name="Заметки 2"/>
          <p:cNvSpPr>
            <a:spLocks noGrp="1"/>
          </p:cNvSpPr>
          <p:nvPr>
            <p:ph type="body" idx="1"/>
          </p:nvPr>
        </p:nvSpPr>
        <p:spPr>
          <a:xfrm>
            <a:off x="302493" y="3235127"/>
            <a:ext cx="6192688" cy="5948561"/>
          </a:xfrm>
          <a:ln w="9525"/>
        </p:spPr>
        <p:txBody>
          <a:bodyPr/>
          <a:lstStyle/>
          <a:p>
            <a:pPr marL="171450" indent="-171450">
              <a:buFontTx/>
              <a:buChar char="-"/>
              <a:defRPr/>
            </a:pPr>
            <a:r>
              <a:rPr lang="ru-RU" altLang="ru-RU" sz="1400" dirty="0"/>
              <a:t>Стоп листы и запреты на исполнение платежей помогают заблокировать или приостановить исполнение операций по конкретному обязательству. </a:t>
            </a:r>
          </a:p>
          <a:p>
            <a:pPr marL="171450" indent="-171450">
              <a:buFontTx/>
              <a:buChar char="-"/>
              <a:defRPr/>
            </a:pPr>
            <a:r>
              <a:rPr lang="ru-RU" altLang="ru-RU" sz="1400" dirty="0"/>
              <a:t>Запреты платежей блокируют саму возможность оплаты или отгрузки контрагенту. Это мощный и в то же время гибкий инструмент. Можно запретить оплачивать только конкретный договор или проводить оплату на конкретный счет. </a:t>
            </a:r>
          </a:p>
          <a:p>
            <a:pPr marL="171450" indent="-171450">
              <a:buFontTx/>
              <a:buChar char="-"/>
              <a:defRPr/>
            </a:pPr>
            <a:r>
              <a:rPr lang="ru-RU" altLang="ru-RU" sz="1400" dirty="0"/>
              <a:t>Стоп листы в платежном календаре. Они останавливают заявку или позицию графика в самый последний момент, пред отправкой в оплату. </a:t>
            </a:r>
          </a:p>
          <a:p>
            <a:pPr marL="0" indent="0">
              <a:buFontTx/>
              <a:buNone/>
              <a:defRPr/>
            </a:pPr>
            <a:endParaRPr lang="ru-RU" altLang="ru-RU" sz="1400" dirty="0"/>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24</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7499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xfrm>
            <a:off x="374501" y="4465639"/>
            <a:ext cx="6048672" cy="4718050"/>
          </a:xfrm>
          <a:ln w="9525"/>
        </p:spPr>
        <p:txBody>
          <a:bodyPr/>
          <a:lstStyle/>
          <a:p>
            <a:pPr marL="171450" indent="-171450">
              <a:buFontTx/>
              <a:buChar char="-"/>
              <a:defRPr/>
            </a:pPr>
            <a:r>
              <a:rPr lang="ru-RU" altLang="ru-RU" sz="1600" dirty="0"/>
              <a:t>Взыскание просроченной ДЗ - базовый инструмент системы. Очень простой и эффективный. </a:t>
            </a:r>
          </a:p>
          <a:p>
            <a:pPr marL="171450" indent="-171450">
              <a:buFontTx/>
              <a:buChar char="-"/>
              <a:defRPr/>
            </a:pPr>
            <a:r>
              <a:rPr lang="ru-RU" altLang="ru-RU" sz="1600" dirty="0"/>
              <a:t>Ключевое значение в оценке нарушения сроков или сумм расчетов играет график договора. </a:t>
            </a:r>
          </a:p>
          <a:p>
            <a:pPr marL="171450" indent="-171450">
              <a:buFontTx/>
              <a:buChar char="-"/>
              <a:defRPr/>
            </a:pPr>
            <a:r>
              <a:rPr lang="ru-RU" altLang="ru-RU" sz="1600" dirty="0"/>
              <a:t>Как только происходит отклонение от исполнения графика система фиксирует нарушение </a:t>
            </a:r>
          </a:p>
          <a:p>
            <a:pPr marL="171450" indent="-171450">
              <a:buFontTx/>
              <a:buChar char="-"/>
              <a:defRPr/>
            </a:pPr>
            <a:r>
              <a:rPr lang="ru-RU" altLang="ru-RU" sz="1600" dirty="0"/>
              <a:t>А по прошествии заданного срока ответственный пользователь получает оповещение о нарушении договора и автоматически формируется документ «Взыскание дебиторской задолженности» и инициируется финансовая претензия.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25</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0657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xfrm>
            <a:off x="374501" y="4714875"/>
            <a:ext cx="5976664" cy="4468813"/>
          </a:xfrm>
          <a:ln w="9525"/>
        </p:spPr>
        <p:txBody>
          <a:bodyPr/>
          <a:lstStyle/>
          <a:p>
            <a:pPr marL="0" indent="0">
              <a:buFontTx/>
              <a:buNone/>
              <a:defRPr/>
            </a:pPr>
            <a:r>
              <a:rPr lang="ru-RU" altLang="ru-RU" sz="1600" dirty="0"/>
              <a:t>Претензия может быт финансовой или не финансовой. Претензию могут формировать разные процессы системы: нарушение при проведении торгов,  некачественная поставка, взыскание просроченной задолженности. </a:t>
            </a:r>
          </a:p>
          <a:p>
            <a:pPr marL="0" indent="0">
              <a:buFontTx/>
              <a:buNone/>
              <a:defRPr/>
            </a:pPr>
            <a:r>
              <a:rPr lang="ru-RU" altLang="ru-RU" sz="1600" dirty="0"/>
              <a:t>Документ фиксирует позиции сторон и сохраняется вся история взаимоотношений. Система позволяет планировать претензионную работу по этапам от инициации до закрытия. Каждое изменение в данном документе сохраняется в виде версии в которой ответственный оценивает ситуацию и дает экономическим службам прогноз движения денежных средств. Например прогноз по срокам и сумме возврата задолженности.  Сумма задолженности рассчитывается как сумма задолженности с учетом пеней и штрафов на день просрочки.</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26</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43901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906463" y="355600"/>
            <a:ext cx="4984750" cy="2803525"/>
          </a:xfrm>
          <a:ln/>
        </p:spPr>
      </p:sp>
      <p:sp>
        <p:nvSpPr>
          <p:cNvPr id="8195" name="Заметки 2"/>
          <p:cNvSpPr>
            <a:spLocks noGrp="1"/>
          </p:cNvSpPr>
          <p:nvPr>
            <p:ph type="body" idx="1"/>
          </p:nvPr>
        </p:nvSpPr>
        <p:spPr>
          <a:xfrm>
            <a:off x="230485" y="3523159"/>
            <a:ext cx="6192688" cy="5660529"/>
          </a:xfrm>
          <a:ln w="9525"/>
        </p:spPr>
        <p:txBody>
          <a:bodyPr/>
          <a:lstStyle/>
          <a:p>
            <a:pPr marL="171450" indent="-171450">
              <a:buFontTx/>
              <a:buChar char="-"/>
              <a:defRPr/>
            </a:pPr>
            <a:r>
              <a:rPr lang="ru-RU" altLang="ru-RU" sz="1600" dirty="0"/>
              <a:t>Отдельно нужно сказать про инструмент факторинга. Он очень простой и помогает </a:t>
            </a:r>
            <a:r>
              <a:rPr lang="ru-RU" altLang="ru-RU" sz="1800" dirty="0"/>
              <a:t>организации</a:t>
            </a:r>
            <a:r>
              <a:rPr lang="ru-RU" altLang="ru-RU" sz="1600" dirty="0"/>
              <a:t> быстро вернуть деньги от покупателя в оборотный капитал. Конечно за минусом процентов и комиссий. Но сразу. Передаем накладные (реестр уступленных требований факторинговой компании), получаем деньги до 90% сразу и пускаем их в оборот. Однако, такой инструмент вносит значительные помехи в исполнение обязательств и прогноз движения денежных средств, который нужно учитывать при подготовке планов и бюджетов на следующий период. Система позволяет видеть график поступления средств, контролировать уступленные требования и проводить расчеты с фактором.</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27</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05281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indent="0">
              <a:buFontTx/>
              <a:buNone/>
              <a:defRPr/>
            </a:pPr>
            <a:r>
              <a:rPr lang="ru-RU" altLang="ru-RU" sz="1800" dirty="0"/>
              <a:t>Инвестиционные проекты отличаются высоким уровнем неопределенности. Для их оценки применяются все доступные инструменты по работе с рисками. </a:t>
            </a:r>
            <a:br>
              <a:rPr lang="ru-RU" altLang="ru-RU" sz="1800" dirty="0"/>
            </a:br>
            <a:r>
              <a:rPr lang="ru-RU" altLang="ru-RU" sz="1800" dirty="0"/>
              <a:t>Чем раньше будут просчитаны риски, тем раньше приняты меры по их нивелированию.  То есть важна не только выбрать правильную альтернативу, но и постоянно уточнять бюджеты. </a:t>
            </a:r>
          </a:p>
          <a:p>
            <a:pPr marL="0" indent="0">
              <a:buFontTx/>
              <a:buNone/>
              <a:defRPr/>
            </a:pPr>
            <a:r>
              <a:rPr lang="ru-RU" altLang="ru-RU" sz="1800" dirty="0"/>
              <a:t>Внедрение подсистемы инвестиционных проектов поможет своевременно пересматривать портфель проектов, пересматривать бюджеты, то есть держать ситуацию расходов под постоянным контролем.</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29</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88072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800" b="0" dirty="0"/>
              <a:t>Среди клиентов линейки управление холдингом достаточно организаций подпадающих под налоговый мониторинг. Такие организации  обязаны формировать резервы на покрытие  налоговых рисков. И это существенные средства. Налоговых мониторинг позволяет существенно сэкономить на резервах по неопределенным налоговым позициям получив мотивированное мнение налогового органа.</a:t>
            </a:r>
          </a:p>
          <a:p>
            <a:pPr marL="0" indent="0">
              <a:buFontTx/>
              <a:buNone/>
              <a:defRPr/>
            </a:pPr>
            <a:endParaRPr lang="ru-RU" altLang="ru-RU" sz="1800" dirty="0"/>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30</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0894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ChangeArrowheads="1" noTextEdit="1"/>
          </p:cNvSpPr>
          <p:nvPr>
            <p:ph type="sldImg"/>
          </p:nvPr>
        </p:nvSpPr>
        <p:spPr>
          <a:xfrm>
            <a:off x="376238" y="500063"/>
            <a:ext cx="6045200" cy="3400425"/>
          </a:xfrm>
          <a:ln/>
        </p:spPr>
      </p:sp>
      <p:sp>
        <p:nvSpPr>
          <p:cNvPr id="6147" name="Заметки 2"/>
          <p:cNvSpPr>
            <a:spLocks noGrp="1"/>
          </p:cNvSpPr>
          <p:nvPr>
            <p:ph type="body" idx="1"/>
          </p:nvPr>
        </p:nvSpPr>
        <p:spPr>
          <a:xfrm>
            <a:off x="160484" y="4099223"/>
            <a:ext cx="6476703" cy="4711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400" dirty="0"/>
              <a:t>С выбора продукта. В линейке продуктов управление холдингом есть две конфигурации 1С: </a:t>
            </a:r>
            <a:r>
              <a:rPr lang="en-US" altLang="ru-RU" sz="1400" dirty="0"/>
              <a:t>ERP</a:t>
            </a:r>
            <a:r>
              <a:rPr lang="ru-RU" altLang="ru-RU" sz="1400" dirty="0"/>
              <a:t>.УХ и 1С:УХ. На что обратить внимание? </a:t>
            </a:r>
          </a:p>
          <a:p>
            <a:pPr marL="342900" marR="0" indent="-342900" algn="l" defTabSz="914400" rtl="0" eaLnBrk="0" fontAlgn="base" latinLnBrk="0" hangingPunct="0">
              <a:lnSpc>
                <a:spcPct val="100000"/>
              </a:lnSpc>
              <a:spcBef>
                <a:spcPct val="30000"/>
              </a:spcBef>
              <a:spcAft>
                <a:spcPct val="0"/>
              </a:spcAft>
              <a:buClrTx/>
              <a:buSzTx/>
              <a:buFontTx/>
              <a:buAutoNum type="arabicParenR"/>
              <a:tabLst/>
              <a:defRPr/>
            </a:pPr>
            <a:r>
              <a:rPr lang="ru-RU" altLang="ru-RU" sz="1400" dirty="0"/>
              <a:t>Конфигурации имеют разные учетные ядра, а значит представлены разным набором первичных документов. </a:t>
            </a:r>
          </a:p>
          <a:p>
            <a:pPr marL="342900" marR="0" lvl="0" indent="-342900" algn="l" defTabSz="914400" rtl="0" eaLnBrk="0" fontAlgn="base" latinLnBrk="0" hangingPunct="0">
              <a:lnSpc>
                <a:spcPct val="100000"/>
              </a:lnSpc>
              <a:spcBef>
                <a:spcPct val="30000"/>
              </a:spcBef>
              <a:spcAft>
                <a:spcPct val="0"/>
              </a:spcAft>
              <a:buClrTx/>
              <a:buSzTx/>
              <a:buFontTx/>
              <a:buAutoNum type="arabicParenR"/>
              <a:tabLst/>
              <a:defRPr/>
            </a:pPr>
            <a:r>
              <a:rPr lang="ru-RU" altLang="ru-RU" sz="1400" dirty="0"/>
              <a:t>Оба продукта прямо из коробки предлагают целый набор умных сервисов, которые обеспечивают вас интересными контролями и возможностями. </a:t>
            </a:r>
          </a:p>
          <a:p>
            <a:pPr marL="342900" marR="0" indent="-342900" algn="l" defTabSz="914400" rtl="0" eaLnBrk="0" fontAlgn="base" latinLnBrk="0" hangingPunct="0">
              <a:lnSpc>
                <a:spcPct val="100000"/>
              </a:lnSpc>
              <a:spcBef>
                <a:spcPct val="30000"/>
              </a:spcBef>
              <a:spcAft>
                <a:spcPct val="0"/>
              </a:spcAft>
              <a:buClrTx/>
              <a:buSzTx/>
              <a:buFontTx/>
              <a:buAutoNum type="arabicParenR"/>
              <a:tabLst/>
              <a:defRPr/>
            </a:pPr>
            <a:r>
              <a:rPr lang="ru-RU" altLang="ru-RU" sz="1400" dirty="0"/>
              <a:t>Также продукты реализуют специфику заложенную в каждом из них и представлены разным набором подсистем. Поэтому выбор продукта очень важен. Например, 1С:ЕРП.УХ содержит такие подсистемы как «производство», «ремонты», «управление запасами». Если вы понимаете, что у вас производственное предприятие, преобладают  производственные расходы, то нужно присмотреться к этому продукту так как в продукт «Управление холдингом» таких подсистем не имеет. Однако, большинство полезных для решения нашей задачи подсистем есть в обеих решениях и именно им будет уделено повышенное внимание.  </a:t>
            </a:r>
          </a:p>
          <a:p>
            <a:pPr marL="342900" marR="0" indent="-342900" algn="l" defTabSz="914400" rtl="0" eaLnBrk="0" fontAlgn="base" latinLnBrk="0" hangingPunct="0">
              <a:lnSpc>
                <a:spcPct val="100000"/>
              </a:lnSpc>
              <a:spcBef>
                <a:spcPct val="30000"/>
              </a:spcBef>
              <a:spcAft>
                <a:spcPct val="0"/>
              </a:spcAft>
              <a:buClrTx/>
              <a:buSzTx/>
              <a:buFontTx/>
              <a:buAutoNum type="arabicParenR"/>
              <a:tabLst/>
              <a:defRPr/>
            </a:pPr>
            <a:endParaRPr lang="ru-RU" altLang="ru-RU" sz="1400" dirty="0"/>
          </a:p>
          <a:p>
            <a:pPr marL="342900" marR="0" lvl="0" indent="-342900" algn="l" defTabSz="914400" rtl="0" eaLnBrk="0" fontAlgn="base" latinLnBrk="0" hangingPunct="0">
              <a:lnSpc>
                <a:spcPct val="100000"/>
              </a:lnSpc>
              <a:spcBef>
                <a:spcPct val="30000"/>
              </a:spcBef>
              <a:spcAft>
                <a:spcPct val="0"/>
              </a:spcAft>
              <a:buClrTx/>
              <a:buSzTx/>
              <a:buFontTx/>
              <a:buAutoNum type="arabicParenR"/>
              <a:tabLst/>
              <a:defRPr/>
            </a:pPr>
            <a:endParaRPr lang="ru-RU" altLang="ru-RU" sz="1400" dirty="0"/>
          </a:p>
          <a:p>
            <a:pPr marL="342900" marR="0" lvl="0" indent="-342900" algn="l" defTabSz="914400" rtl="0" eaLnBrk="0" fontAlgn="base" latinLnBrk="0" hangingPunct="0">
              <a:lnSpc>
                <a:spcPct val="100000"/>
              </a:lnSpc>
              <a:spcBef>
                <a:spcPct val="30000"/>
              </a:spcBef>
              <a:spcAft>
                <a:spcPct val="0"/>
              </a:spcAft>
              <a:buClrTx/>
              <a:buSzTx/>
              <a:buFontTx/>
              <a:buAutoNum type="arabicParenR"/>
              <a:tabLst/>
              <a:defRPr/>
            </a:pPr>
            <a:endParaRPr lang="ru-RU" altLang="ru-RU" sz="1400" dirty="0"/>
          </a:p>
        </p:txBody>
      </p:sp>
      <p:sp>
        <p:nvSpPr>
          <p:cNvPr id="6148"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81063">
              <a:defRPr sz="2100" b="1">
                <a:solidFill>
                  <a:srgbClr val="006600"/>
                </a:solidFill>
                <a:latin typeface="Arial" panose="020B0604020202020204" pitchFamily="34" charset="0"/>
              </a:defRPr>
            </a:lvl1pPr>
            <a:lvl2pPr marL="742950" indent="-285750" defTabSz="881063">
              <a:defRPr sz="2100" b="1">
                <a:solidFill>
                  <a:srgbClr val="006600"/>
                </a:solidFill>
                <a:latin typeface="Arial" panose="020B0604020202020204" pitchFamily="34" charset="0"/>
              </a:defRPr>
            </a:lvl2pPr>
            <a:lvl3pPr marL="1143000" indent="-228600" defTabSz="881063">
              <a:defRPr sz="2100" b="1">
                <a:solidFill>
                  <a:srgbClr val="006600"/>
                </a:solidFill>
                <a:latin typeface="Arial" panose="020B0604020202020204" pitchFamily="34" charset="0"/>
              </a:defRPr>
            </a:lvl3pPr>
            <a:lvl4pPr marL="1600200" indent="-228600" defTabSz="881063">
              <a:defRPr sz="2100" b="1">
                <a:solidFill>
                  <a:srgbClr val="006600"/>
                </a:solidFill>
                <a:latin typeface="Arial" panose="020B0604020202020204" pitchFamily="34" charset="0"/>
              </a:defRPr>
            </a:lvl4pPr>
            <a:lvl5pPr marL="2057400" indent="-228600" defTabSz="881063">
              <a:defRPr sz="2100" b="1">
                <a:solidFill>
                  <a:srgbClr val="006600"/>
                </a:solidFill>
                <a:latin typeface="Arial" panose="020B0604020202020204" pitchFamily="34" charset="0"/>
              </a:defRPr>
            </a:lvl5pPr>
            <a:lvl6pPr marL="2514600" indent="-228600" defTabSz="88106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88106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88106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88106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881063" rtl="0" eaLnBrk="1" fontAlgn="base" latinLnBrk="0" hangingPunct="1">
              <a:lnSpc>
                <a:spcPct val="100000"/>
              </a:lnSpc>
              <a:spcBef>
                <a:spcPct val="0"/>
              </a:spcBef>
              <a:spcAft>
                <a:spcPct val="0"/>
              </a:spcAft>
              <a:buClrTx/>
              <a:buSzTx/>
              <a:buFontTx/>
              <a:buNone/>
              <a:tabLst/>
              <a:defRPr/>
            </a:pPr>
            <a:fld id="{6B185F1C-C19E-4962-9506-405726A497E4}"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881063" rtl="0" eaLnBrk="1" fontAlgn="base" latinLnBrk="0" hangingPunct="1">
                <a:lnSpc>
                  <a:spcPct val="100000"/>
                </a:lnSpc>
                <a:spcBef>
                  <a:spcPct val="0"/>
                </a:spcBef>
                <a:spcAft>
                  <a:spcPct val="0"/>
                </a:spcAft>
                <a:buClrTx/>
                <a:buSzTx/>
                <a:buFontTx/>
                <a:buNone/>
                <a:tabLst/>
                <a:defRPr/>
              </a:pPr>
              <a:t>3</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88371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xfrm>
            <a:off x="518517" y="4714875"/>
            <a:ext cx="5976664" cy="4468813"/>
          </a:xfrm>
          <a:ln w="9525"/>
        </p:spPr>
        <p:txBody>
          <a:bodyPr/>
          <a:lstStyle/>
          <a:p>
            <a:pPr marL="0" indent="0">
              <a:buFontTx/>
              <a:buNone/>
              <a:defRPr/>
            </a:pPr>
            <a:r>
              <a:rPr lang="ru-RU" altLang="ru-RU" sz="1800" dirty="0"/>
              <a:t>Система предоставляет инструменты по разработке сбалансированных финансовых показателей, которая имеет различные графические представления показателей, а также инструменты информирования о нарушениях. Сейчас самое время заменить фразу «сокращение расходов» на «оптимизацию расходов».  Чтобы что-то получить нужно понести расходы.  Иногда это инвестиции в будущие доходы, иногда это затраты на сохранение доли рынка.  На пути оптимизации расходов вы неизбежно столкнетесь с проблемой корректной оценки затрат.  Вы</a:t>
            </a:r>
          </a:p>
          <a:p>
            <a:pPr marL="0" indent="0">
              <a:buFontTx/>
              <a:buNone/>
              <a:defRPr/>
            </a:pPr>
            <a:r>
              <a:rPr lang="ru-RU" altLang="ru-RU" sz="1800" dirty="0"/>
              <a:t>должны ориентироваться не на свое субъективное мнение, а на опережающие и стратегические показатели которые определяют цели организации.</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31</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21999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Мы получили достаточно полное представление о путях оптимизации расходов. Вы видите, что инструментов достаточно много, решать задачу можно по-разному и в разных направлениях. </a:t>
            </a:r>
          </a:p>
          <a:p>
            <a:r>
              <a:rPr lang="ru-RU" dirty="0"/>
              <a:t>Присмотритесь к своей организации. Как обстоят дела именно у вас, на каком качественном уровне находятся ваши процессы и какие статьи у вас требуют оптимизации? </a:t>
            </a:r>
          </a:p>
          <a:p>
            <a:r>
              <a:rPr lang="ru-RU" b="1" dirty="0"/>
              <a:t>Ценность продукта определяется идеями, которые оно реализует!</a:t>
            </a:r>
          </a:p>
          <a:p>
            <a:r>
              <a:rPr lang="ru-RU" dirty="0"/>
              <a:t>В следующих выступлениях мои коллеги подробно расскажут о бюджетировании, казначействе, МСФО и корпоративных налогах. Всем продуктивной работы и крепкого здоровья! </a:t>
            </a:r>
          </a:p>
        </p:txBody>
      </p:sp>
      <p:sp>
        <p:nvSpPr>
          <p:cNvPr id="4" name="Номер слайда 3"/>
          <p:cNvSpPr>
            <a:spLocks noGrp="1"/>
          </p:cNvSpPr>
          <p:nvPr>
            <p:ph type="sldNum" sz="quarter" idx="5"/>
          </p:nvPr>
        </p:nvSpPr>
        <p:spPr/>
        <p:txBody>
          <a:bodyPr/>
          <a:lstStyle/>
          <a:p>
            <a:fld id="{7BAF3600-01B7-4D3D-A0CA-AC5E9E639727}" type="slidenum">
              <a:rPr lang="ru-RU" altLang="ru-RU" smtClean="0"/>
              <a:pPr/>
              <a:t>32</a:t>
            </a:fld>
            <a:endParaRPr lang="ru-RU" altLang="ru-RU"/>
          </a:p>
        </p:txBody>
      </p:sp>
    </p:spTree>
    <p:extLst>
      <p:ext uri="{BB962C8B-B14F-4D97-AF65-F5344CB8AC3E}">
        <p14:creationId xmlns:p14="http://schemas.microsoft.com/office/powerpoint/2010/main" val="1317505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ChangeArrowheads="1" noTextEdit="1"/>
          </p:cNvSpPr>
          <p:nvPr>
            <p:ph type="sldImg"/>
          </p:nvPr>
        </p:nvSpPr>
        <p:spPr>
          <a:ln/>
        </p:spPr>
      </p:sp>
      <p:sp>
        <p:nvSpPr>
          <p:cNvPr id="47107" name="Заметки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ru-RU" altLang="ru-RU"/>
          </a:p>
        </p:txBody>
      </p:sp>
      <p:sp>
        <p:nvSpPr>
          <p:cNvPr id="47108"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460AD629-4B92-4593-B807-E282DEA2D240}" type="slidenum">
              <a:rPr kumimoji="0" lang="ru-RU" altLang="ru-R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33</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09552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ChangeArrowheads="1" noTextEdit="1"/>
          </p:cNvSpPr>
          <p:nvPr>
            <p:ph type="sldImg"/>
          </p:nvPr>
        </p:nvSpPr>
        <p:spPr>
          <a:xfrm>
            <a:off x="376238" y="500063"/>
            <a:ext cx="6045200" cy="3400425"/>
          </a:xfrm>
          <a:ln/>
        </p:spPr>
      </p:sp>
      <p:sp>
        <p:nvSpPr>
          <p:cNvPr id="6147" name="Заметки 2"/>
          <p:cNvSpPr>
            <a:spLocks noGrp="1"/>
          </p:cNvSpPr>
          <p:nvPr>
            <p:ph type="body" idx="1"/>
          </p:nvPr>
        </p:nvSpPr>
        <p:spPr>
          <a:xfrm>
            <a:off x="160484" y="4099223"/>
            <a:ext cx="6476703" cy="4711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ru-RU" altLang="ru-RU" sz="1400" dirty="0"/>
          </a:p>
        </p:txBody>
      </p:sp>
      <p:sp>
        <p:nvSpPr>
          <p:cNvPr id="6148"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881063">
              <a:defRPr sz="2100" b="1">
                <a:solidFill>
                  <a:srgbClr val="006600"/>
                </a:solidFill>
                <a:latin typeface="Arial" panose="020B0604020202020204" pitchFamily="34" charset="0"/>
              </a:defRPr>
            </a:lvl1pPr>
            <a:lvl2pPr marL="742950" indent="-285750" defTabSz="881063">
              <a:defRPr sz="2100" b="1">
                <a:solidFill>
                  <a:srgbClr val="006600"/>
                </a:solidFill>
                <a:latin typeface="Arial" panose="020B0604020202020204" pitchFamily="34" charset="0"/>
              </a:defRPr>
            </a:lvl2pPr>
            <a:lvl3pPr marL="1143000" indent="-228600" defTabSz="881063">
              <a:defRPr sz="2100" b="1">
                <a:solidFill>
                  <a:srgbClr val="006600"/>
                </a:solidFill>
                <a:latin typeface="Arial" panose="020B0604020202020204" pitchFamily="34" charset="0"/>
              </a:defRPr>
            </a:lvl3pPr>
            <a:lvl4pPr marL="1600200" indent="-228600" defTabSz="881063">
              <a:defRPr sz="2100" b="1">
                <a:solidFill>
                  <a:srgbClr val="006600"/>
                </a:solidFill>
                <a:latin typeface="Arial" panose="020B0604020202020204" pitchFamily="34" charset="0"/>
              </a:defRPr>
            </a:lvl4pPr>
            <a:lvl5pPr marL="2057400" indent="-228600" defTabSz="881063">
              <a:defRPr sz="2100" b="1">
                <a:solidFill>
                  <a:srgbClr val="006600"/>
                </a:solidFill>
                <a:latin typeface="Arial" panose="020B0604020202020204" pitchFamily="34" charset="0"/>
              </a:defRPr>
            </a:lvl5pPr>
            <a:lvl6pPr marL="2514600" indent="-228600" defTabSz="88106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88106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88106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88106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881063" rtl="0" eaLnBrk="1" fontAlgn="base" latinLnBrk="0" hangingPunct="1">
              <a:lnSpc>
                <a:spcPct val="100000"/>
              </a:lnSpc>
              <a:spcBef>
                <a:spcPct val="0"/>
              </a:spcBef>
              <a:spcAft>
                <a:spcPct val="0"/>
              </a:spcAft>
              <a:buClrTx/>
              <a:buSzTx/>
              <a:buFontTx/>
              <a:buNone/>
              <a:tabLst/>
              <a:defRPr/>
            </a:pPr>
            <a:fld id="{6B185F1C-C19E-4962-9506-405726A497E4}"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881063" rtl="0" eaLnBrk="1" fontAlgn="base" latinLnBrk="0" hangingPunct="1">
                <a:lnSpc>
                  <a:spcPct val="100000"/>
                </a:lnSpc>
                <a:spcBef>
                  <a:spcPct val="0"/>
                </a:spcBef>
                <a:spcAft>
                  <a:spcPct val="0"/>
                </a:spcAft>
                <a:buClrTx/>
                <a:buSzTx/>
                <a:buFontTx/>
                <a:buNone/>
                <a:tabLst/>
                <a:defRPr/>
              </a:pPr>
              <a:t>34</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25552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90488" y="742950"/>
            <a:ext cx="4892675" cy="2752725"/>
          </a:xfrm>
          <a:ln/>
        </p:spPr>
      </p:sp>
      <p:sp>
        <p:nvSpPr>
          <p:cNvPr id="8195" name="Заметки 2"/>
          <p:cNvSpPr>
            <a:spLocks noGrp="1"/>
          </p:cNvSpPr>
          <p:nvPr>
            <p:ph type="body" idx="1"/>
          </p:nvPr>
        </p:nvSpPr>
        <p:spPr>
          <a:xfrm>
            <a:off x="158477" y="3739183"/>
            <a:ext cx="6408712" cy="5444505"/>
          </a:xfrm>
          <a:ln w="9525"/>
        </p:spPr>
        <p:txBody>
          <a:bodyPr/>
          <a:lstStyle/>
          <a:p>
            <a:pPr marL="0" indent="0">
              <a:buFontTx/>
              <a:buNone/>
              <a:defRPr/>
            </a:pPr>
            <a:r>
              <a:rPr lang="ru-RU" altLang="ru-RU" sz="1600" dirty="0"/>
              <a:t>Типовые или рекомендуемые условия очень важны </a:t>
            </a:r>
            <a:r>
              <a:rPr lang="ru-RU" altLang="ru-RU" sz="1600" dirty="0" err="1"/>
              <a:t>тк</a:t>
            </a:r>
            <a:r>
              <a:rPr lang="ru-RU" altLang="ru-RU" sz="1600" dirty="0"/>
              <a:t> помогают ответственным и контролирующим подразделениям увидеть отклонение, понять кто заключил такой договор и какие основания были для отклонения от рекомендованных условий. Конечно, если выставлен жесткий контроль запрета отклонений от рекомендованных условий, то никаких отклонений не будет. Но если выбран режим контроля информировать, то  контроль может быть проигнорирован, например при индивидуальном подходе к работе с контрагентами. </a:t>
            </a:r>
          </a:p>
          <a:p>
            <a:pPr marL="0" indent="0">
              <a:buFontTx/>
              <a:buNone/>
              <a:defRPr/>
            </a:pPr>
            <a:r>
              <a:rPr lang="ru-RU" altLang="ru-RU" sz="1600" dirty="0"/>
              <a:t>Слева мы видим отгрузку превышающую лимит рекомендованной задолженности. А справа отклонение от рекомендованных условий договора с покупателем.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35</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9342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90488" y="742950"/>
            <a:ext cx="4892675" cy="2752725"/>
          </a:xfrm>
          <a:ln/>
        </p:spPr>
      </p:sp>
      <p:sp>
        <p:nvSpPr>
          <p:cNvPr id="8195" name="Заметки 2"/>
          <p:cNvSpPr>
            <a:spLocks noGrp="1"/>
          </p:cNvSpPr>
          <p:nvPr>
            <p:ph type="body" idx="1"/>
          </p:nvPr>
        </p:nvSpPr>
        <p:spPr>
          <a:xfrm>
            <a:off x="158477" y="3739183"/>
            <a:ext cx="6408712" cy="5444505"/>
          </a:xfrm>
          <a:ln w="9525"/>
        </p:spPr>
        <p:txBody>
          <a:bodyPr/>
          <a:lstStyle/>
          <a:p>
            <a:pPr marL="0" indent="0">
              <a:buFontTx/>
              <a:buNone/>
              <a:defRPr/>
            </a:pPr>
            <a:r>
              <a:rPr lang="ru-RU" altLang="ru-RU" sz="1600" dirty="0"/>
              <a:t>Типовые или рекомендуемые условия очень важны </a:t>
            </a:r>
            <a:r>
              <a:rPr lang="ru-RU" altLang="ru-RU" sz="1600" dirty="0" err="1"/>
              <a:t>тк</a:t>
            </a:r>
            <a:r>
              <a:rPr lang="ru-RU" altLang="ru-RU" sz="1600" dirty="0"/>
              <a:t> помогают ответственным и контролирующим подразделениям увидеть отклонение, понять то заключил такой договор и какие основания были для отклонения от рекомендованных условий. Конечно, если выставлен жесткий контроль запрета отклонений от рекомендованных условий, то никаких отклонений не будет. Но если выбран режим контроля информировать, то  контроль может быть проигнорирован, например при индивидуальном подходе к работе с контрагентами. </a:t>
            </a:r>
          </a:p>
          <a:p>
            <a:pPr marL="0" indent="0">
              <a:buFontTx/>
              <a:buNone/>
              <a:defRPr/>
            </a:pPr>
            <a:r>
              <a:rPr lang="ru-RU" altLang="ru-RU" sz="1600" dirty="0"/>
              <a:t>Слева мы видим отгрузку превышающую лимит рекомендованной задолженности. А справа отклонение от рекомендованных условий договора с покупателем.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36</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967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800" dirty="0"/>
              <a:t>Так как вы опытный управленец, то последовательность  решение задачи для вас максимальна прозрачно:</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800" dirty="0"/>
              <a:t>Нужно классифицировать расходы (определений и шкал много: переменные – постоянные, эффективные – неэффективные, прямые, косвенные </a:t>
            </a:r>
            <a:r>
              <a:rPr lang="ru-RU" altLang="ru-RU" sz="1800" dirty="0" err="1"/>
              <a:t>итд</a:t>
            </a:r>
            <a:r>
              <a:rPr lang="ru-RU" altLang="ru-RU" sz="1800" dirty="0"/>
              <a:t>). Выбор за вами. </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800" dirty="0"/>
              <a:t>Определить приоритеты выделив наиболее проблемные статьи, выбрать стратегию сокращению и сократить. Но вот с чего начать в программе?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800" dirty="0"/>
          </a:p>
          <a:p>
            <a:pPr marL="342900" marR="0" indent="-342900" algn="l" defTabSz="914400" rtl="0" eaLnBrk="0" fontAlgn="base" latinLnBrk="0" hangingPunct="0">
              <a:lnSpc>
                <a:spcPct val="100000"/>
              </a:lnSpc>
              <a:spcBef>
                <a:spcPct val="30000"/>
              </a:spcBef>
              <a:spcAft>
                <a:spcPct val="0"/>
              </a:spcAft>
              <a:buClrTx/>
              <a:buSzTx/>
              <a:buFontTx/>
              <a:buAutoNum type="arabicParenR"/>
              <a:tabLst/>
              <a:defRPr/>
            </a:pPr>
            <a:r>
              <a:rPr lang="ru-RU" altLang="ru-RU" sz="1800" dirty="0"/>
              <a:t>Внедрив базовый учетный функционал (я говорю сейчас о бухгалтерском учете) мы получим фактическое отражение операций в системе. Прекрасный срез финансово хозяйственной жизни который уже произошел. А значит мы можем радоваться или сокрушаться, но не можем ничего изменить. И с точки зрения оптимизации расходов учетные ядра нам совсем не интересны. С вероятностью 99% бухгалтерский и налоговый учет у вас автоматизирован на какой-то системе. </a:t>
            </a:r>
          </a:p>
          <a:p>
            <a:pPr marL="342900" marR="0" indent="-342900" algn="l" defTabSz="914400" rtl="0" eaLnBrk="0" fontAlgn="base" latinLnBrk="0" hangingPunct="0">
              <a:lnSpc>
                <a:spcPct val="100000"/>
              </a:lnSpc>
              <a:spcBef>
                <a:spcPct val="30000"/>
              </a:spcBef>
              <a:spcAft>
                <a:spcPct val="0"/>
              </a:spcAft>
              <a:buClrTx/>
              <a:buSzTx/>
              <a:buFontTx/>
              <a:buAutoNum type="arabicParenR"/>
              <a:tabLst/>
              <a:defRPr/>
            </a:pPr>
            <a:r>
              <a:rPr lang="ru-RU" altLang="ru-RU" sz="1800" dirty="0"/>
              <a:t>Чтобы иметь возможность повлиять на расходы нам нужно сместиться в область планирования. Вот только какого краткосрочного? среднесрочного? или долгосрочного стратегического планирования? </a:t>
            </a:r>
          </a:p>
          <a:p>
            <a:pPr marL="342900" marR="0" indent="-342900" algn="l" defTabSz="914400" rtl="0" eaLnBrk="0" fontAlgn="base" latinLnBrk="0" hangingPunct="0">
              <a:lnSpc>
                <a:spcPct val="100000"/>
              </a:lnSpc>
              <a:spcBef>
                <a:spcPct val="30000"/>
              </a:spcBef>
              <a:spcAft>
                <a:spcPct val="0"/>
              </a:spcAft>
              <a:buClrTx/>
              <a:buSzTx/>
              <a:buFontTx/>
              <a:buAutoNum type="arabicParenR"/>
              <a:tabLst/>
              <a:defRPr/>
            </a:pPr>
            <a:r>
              <a:rPr lang="ru-RU" altLang="ru-RU" sz="1800" dirty="0"/>
              <a:t>А может переформулировать по-другому: Вы хотите решить быстро или правильно? Наверняка вы хотите и быстро и правильно </a:t>
            </a:r>
            <a:r>
              <a:rPr lang="en-US" altLang="ru-RU" sz="1800" dirty="0">
                <a:sym typeface="Wingdings" panose="05000000000000000000" pitchFamily="2" charset="2"/>
              </a:rPr>
              <a:t> </a:t>
            </a:r>
            <a:r>
              <a:rPr lang="ru-RU" altLang="ru-RU" sz="1800" dirty="0"/>
              <a:t>Давайте пока этот вопрос оставим без ответа и ближе познакомимся с возможностями.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800" dirty="0"/>
          </a:p>
          <a:p>
            <a:pPr marL="342900" marR="0" indent="-342900" algn="l" defTabSz="914400" rtl="0" eaLnBrk="0" fontAlgn="base" latinLnBrk="0" hangingPunct="0">
              <a:lnSpc>
                <a:spcPct val="100000"/>
              </a:lnSpc>
              <a:spcBef>
                <a:spcPct val="30000"/>
              </a:spcBef>
              <a:spcAft>
                <a:spcPct val="0"/>
              </a:spcAft>
              <a:buClrTx/>
              <a:buSzTx/>
              <a:buFontTx/>
              <a:buAutoNum type="arabicParenR"/>
              <a:tabLst/>
              <a:defRPr/>
            </a:pPr>
            <a:endParaRPr lang="ru-RU" altLang="ru-RU" sz="1800" dirty="0"/>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4</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4380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BAF3600-01B7-4D3D-A0CA-AC5E9E639727}" type="slidenum">
              <a:rPr lang="ru-RU" altLang="ru-RU" smtClean="0"/>
              <a:pPr/>
              <a:t>5</a:t>
            </a:fld>
            <a:endParaRPr lang="ru-RU" altLang="ru-RU"/>
          </a:p>
        </p:txBody>
      </p:sp>
    </p:spTree>
    <p:extLst>
      <p:ext uri="{BB962C8B-B14F-4D97-AF65-F5344CB8AC3E}">
        <p14:creationId xmlns:p14="http://schemas.microsoft.com/office/powerpoint/2010/main" val="87213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2800" dirty="0">
                <a:latin typeface="Arial" panose="020B0604020202020204" pitchFamily="34" charset="0"/>
                <a:cs typeface="Arial" panose="020B0604020202020204" pitchFamily="34" charset="0"/>
              </a:rPr>
              <a:t>Лимиты могут устанавливаться </a:t>
            </a:r>
            <a:r>
              <a:rPr lang="ru-RU" sz="2800" b="0" dirty="0">
                <a:latin typeface="Arial" panose="020B0604020202020204" pitchFamily="34" charset="0"/>
                <a:cs typeface="Arial" panose="020B0604020202020204" pitchFamily="34" charset="0"/>
              </a:rPr>
              <a:t>по данным трех видов бюджетов</a:t>
            </a:r>
            <a:r>
              <a:rPr lang="ru-RU" sz="2800" dirty="0">
                <a:latin typeface="Arial" panose="020B0604020202020204" pitchFamily="34" charset="0"/>
                <a:cs typeface="Arial" panose="020B0604020202020204" pitchFamily="34" charset="0"/>
              </a:rPr>
              <a:t>: БДДС, БДР и Бюджет закупок.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4000" b="0" dirty="0">
                <a:latin typeface="Arial" panose="020B0604020202020204" pitchFamily="34" charset="0"/>
                <a:cs typeface="Arial" panose="020B0604020202020204" pitchFamily="34" charset="0"/>
              </a:rPr>
              <a:t>Лимиты каждого вида бюджета можно устанавливать и контролировать в одной трех валют: </a:t>
            </a:r>
          </a:p>
          <a:p>
            <a:pPr marL="571500" marR="0" lvl="0" indent="-571500" algn="l" defTabSz="914400" rtl="0" eaLnBrk="0" fontAlgn="base" latinLnBrk="0" hangingPunct="0">
              <a:lnSpc>
                <a:spcPct val="100000"/>
              </a:lnSpc>
              <a:spcBef>
                <a:spcPct val="30000"/>
              </a:spcBef>
              <a:spcAft>
                <a:spcPct val="0"/>
              </a:spcAft>
              <a:buClrTx/>
              <a:buSzTx/>
              <a:buFontTx/>
              <a:buChar char="-"/>
              <a:tabLst/>
              <a:defRPr/>
            </a:pPr>
            <a:r>
              <a:rPr lang="ru-RU" sz="4000" dirty="0">
                <a:latin typeface="Arial" panose="020B0604020202020204" pitchFamily="34" charset="0"/>
                <a:cs typeface="Arial" panose="020B0604020202020204" pitchFamily="34" charset="0"/>
              </a:rPr>
              <a:t>Валюте управленческого учета. Это та валюта в которой организация проводит анализ ФХД.</a:t>
            </a:r>
          </a:p>
          <a:p>
            <a:pPr marL="571500" marR="0" lvl="0" indent="-571500" algn="l" defTabSz="914400" rtl="0" eaLnBrk="0" fontAlgn="base" latinLnBrk="0" hangingPunct="0">
              <a:lnSpc>
                <a:spcPct val="100000"/>
              </a:lnSpc>
              <a:spcBef>
                <a:spcPct val="30000"/>
              </a:spcBef>
              <a:spcAft>
                <a:spcPct val="0"/>
              </a:spcAft>
              <a:buClrTx/>
              <a:buSzTx/>
              <a:buFontTx/>
              <a:buChar char="-"/>
              <a:tabLst/>
              <a:defRPr/>
            </a:pPr>
            <a:r>
              <a:rPr lang="ru-RU" sz="4000" dirty="0">
                <a:latin typeface="Arial" panose="020B0604020202020204" pitchFamily="34" charset="0"/>
                <a:cs typeface="Arial" panose="020B0604020202020204" pitchFamily="34" charset="0"/>
              </a:rPr>
              <a:t>Функциональной валюте организации (Контроль операций иностранного подразделения выполняет в их родной валюте), </a:t>
            </a:r>
          </a:p>
          <a:p>
            <a:pPr marL="571500" marR="0" lvl="0" indent="-571500" algn="l" defTabSz="914400" rtl="0" eaLnBrk="0" fontAlgn="base" latinLnBrk="0" hangingPunct="0">
              <a:lnSpc>
                <a:spcPct val="100000"/>
              </a:lnSpc>
              <a:spcBef>
                <a:spcPct val="30000"/>
              </a:spcBef>
              <a:spcAft>
                <a:spcPct val="0"/>
              </a:spcAft>
              <a:buClrTx/>
              <a:buSzTx/>
              <a:buFontTx/>
              <a:buChar char="-"/>
              <a:tabLst/>
              <a:defRPr/>
            </a:pPr>
            <a:r>
              <a:rPr lang="ru-RU" sz="4000" dirty="0">
                <a:latin typeface="Arial" panose="020B0604020202020204" pitchFamily="34" charset="0"/>
                <a:cs typeface="Arial" panose="020B0604020202020204" pitchFamily="34" charset="0"/>
              </a:rPr>
              <a:t>Валюте операции (что удобно для контроля исполнения валютных договоров).</a:t>
            </a:r>
            <a:endParaRPr lang="ru-RU" altLang="ru-RU" sz="4000" dirty="0">
              <a:latin typeface="Arial" panose="020B0604020202020204" pitchFamily="34" charset="0"/>
              <a:cs typeface="Arial" panose="020B0604020202020204" pitchFamily="34" charset="0"/>
            </a:endParaRPr>
          </a:p>
          <a:p>
            <a:pPr marL="0" indent="0">
              <a:buFontTx/>
              <a:buNone/>
              <a:defRPr/>
            </a:pPr>
            <a:endParaRPr lang="ru-RU" sz="2800" b="1" dirty="0">
              <a:latin typeface="Arial" panose="020B0604020202020204" pitchFamily="34" charset="0"/>
              <a:cs typeface="Arial" panose="020B0604020202020204" pitchFamily="34" charset="0"/>
            </a:endParaRPr>
          </a:p>
          <a:p>
            <a:pPr marL="0" indent="0">
              <a:buFontTx/>
              <a:buNone/>
              <a:defRPr/>
            </a:pPr>
            <a:r>
              <a:rPr lang="ru-RU" sz="2800" b="1" dirty="0">
                <a:latin typeface="Arial" panose="020B0604020202020204" pitchFamily="34" charset="0"/>
                <a:cs typeface="Arial" panose="020B0604020202020204" pitchFamily="34" charset="0"/>
              </a:rPr>
              <a:t>Равное количество аналитик</a:t>
            </a:r>
            <a:r>
              <a:rPr lang="ru-RU" sz="2800" dirty="0">
                <a:latin typeface="Arial" panose="020B0604020202020204" pitchFamily="34" charset="0"/>
                <a:cs typeface="Arial" panose="020B0604020202020204" pitchFamily="34" charset="0"/>
              </a:rPr>
              <a:t> по статье в бюджетировании, планировании и лимитировании значительно облегчает работу с лимитами и их понимание. </a:t>
            </a:r>
          </a:p>
          <a:p>
            <a:pPr marL="0" indent="0">
              <a:buFontTx/>
              <a:buNone/>
              <a:defRPr/>
            </a:pPr>
            <a:r>
              <a:rPr lang="ru-RU" altLang="ru-RU" sz="2800" dirty="0">
                <a:latin typeface="Arial" panose="020B0604020202020204" pitchFamily="34" charset="0"/>
                <a:cs typeface="Arial" panose="020B0604020202020204" pitchFamily="34" charset="0"/>
              </a:rPr>
              <a:t>Можно контролировать отдельные аналитики и они не обязаны должны идти последовательно.  С финансовой точки зрения это позволяет реализовывать ступенчатое уточнение данных при переходе от стратегического к операционному планированию. На этапе  бюджетирования заполняем </a:t>
            </a:r>
            <a:r>
              <a:rPr lang="ru-RU" altLang="ru-RU" sz="2800" dirty="0" err="1">
                <a:latin typeface="Arial" panose="020B0604020202020204" pitchFamily="34" charset="0"/>
                <a:cs typeface="Arial" panose="020B0604020202020204" pitchFamily="34" charset="0"/>
              </a:rPr>
              <a:t>верхнеуровнево</a:t>
            </a:r>
            <a:r>
              <a:rPr lang="ru-RU" altLang="ru-RU" sz="2800" dirty="0">
                <a:latin typeface="Arial" panose="020B0604020202020204" pitchFamily="34" charset="0"/>
                <a:cs typeface="Arial" panose="020B0604020202020204" pitchFamily="34" charset="0"/>
              </a:rPr>
              <a:t>, только то что известно, в операционном контуре уточняем.</a:t>
            </a:r>
          </a:p>
          <a:p>
            <a:pPr marL="0" indent="0">
              <a:buFontTx/>
              <a:buNone/>
              <a:defRPr/>
            </a:pPr>
            <a:endParaRPr lang="ru-RU" altLang="ru-RU" sz="2800" dirty="0">
              <a:latin typeface="Arial" panose="020B0604020202020204" pitchFamily="34" charset="0"/>
              <a:cs typeface="Arial" panose="020B0604020202020204" pitchFamily="34" charset="0"/>
            </a:endParaRPr>
          </a:p>
          <a:p>
            <a:pPr marL="0" indent="0">
              <a:buFontTx/>
              <a:buNone/>
              <a:defRPr/>
            </a:pPr>
            <a:r>
              <a:rPr lang="ru-RU" altLang="ru-RU" sz="2800" dirty="0">
                <a:latin typeface="Arial" panose="020B0604020202020204" pitchFamily="34" charset="0"/>
                <a:cs typeface="Arial" panose="020B0604020202020204" pitchFamily="34" charset="0"/>
              </a:rPr>
              <a:t>Статьи переменных затрат часто не контролируют так как они напрямую зависят от уровня производства.  </a:t>
            </a:r>
          </a:p>
          <a:p>
            <a:pPr marL="0" indent="0">
              <a:buFontTx/>
              <a:buNone/>
              <a:defRPr/>
            </a:pPr>
            <a:r>
              <a:rPr lang="ru-RU" altLang="ru-RU" sz="2800" dirty="0">
                <a:latin typeface="Arial" panose="020B0604020202020204" pitchFamily="34" charset="0"/>
                <a:cs typeface="Arial" panose="020B0604020202020204" pitchFamily="34" charset="0"/>
              </a:rPr>
              <a:t>А вот постоянные затраты контролируют очень часто так как они обладают способностью постоянно увеличиваться.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6</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7755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xfrm>
            <a:off x="1168400" y="534988"/>
            <a:ext cx="4460875" cy="2509837"/>
          </a:xfrm>
          <a:ln/>
        </p:spPr>
      </p:sp>
      <p:sp>
        <p:nvSpPr>
          <p:cNvPr id="8195" name="Заметки 2"/>
          <p:cNvSpPr>
            <a:spLocks noGrp="1"/>
          </p:cNvSpPr>
          <p:nvPr>
            <p:ph type="body" idx="1"/>
          </p:nvPr>
        </p:nvSpPr>
        <p:spPr>
          <a:xfrm>
            <a:off x="338497" y="3667175"/>
            <a:ext cx="6120680" cy="4468813"/>
          </a:xfrm>
          <a:ln w="9525"/>
        </p:spPr>
        <p:txBody>
          <a:bodyPr/>
          <a:lstStyle/>
          <a:p>
            <a:pPr marL="0" indent="0">
              <a:buFontTx/>
              <a:buNone/>
              <a:defRPr/>
            </a:pPr>
            <a:r>
              <a:rPr lang="ru-RU" altLang="ru-RU" sz="1800" dirty="0"/>
              <a:t>Лимиты могут устанавливаться как бюджетами, так операционными планами. Лимиты могут быть зарезервированы под конкретные операции, что гарантирует целевое использование планируемых расходов. лимиты без резерва являются свободными и могут использоваться для любых операций в рамках заданных лимитах по статье. Кто успел, тот и съел. </a:t>
            </a:r>
          </a:p>
          <a:p>
            <a:pPr marL="0" indent="0">
              <a:buFontTx/>
              <a:buNone/>
              <a:defRPr/>
            </a:pPr>
            <a:r>
              <a:rPr lang="ru-RU" altLang="ru-RU" sz="1800" dirty="0"/>
              <a:t>Свободные лимиты можно перераспределять по аналитическим разрезам, переносить из периода в период. </a:t>
            </a:r>
          </a:p>
          <a:p>
            <a:pPr marL="0" indent="0">
              <a:buFontTx/>
              <a:buNone/>
              <a:defRPr/>
            </a:pPr>
            <a:r>
              <a:rPr lang="ru-RU" altLang="ru-RU" sz="1800" dirty="0"/>
              <a:t>Если заявке на операцию недостаточно лимита, то можно запустить процесс поиска и увеличения лимита под конкретную операцию.  </a:t>
            </a:r>
          </a:p>
          <a:p>
            <a:pPr marL="0" indent="0">
              <a:buFontTx/>
              <a:buNone/>
              <a:defRPr/>
            </a:pPr>
            <a:r>
              <a:rPr lang="ru-RU" altLang="ru-RU" sz="1800" dirty="0"/>
              <a:t>Только после прохождения контроля могут быть совершены фактические операции.  </a:t>
            </a:r>
          </a:p>
          <a:p>
            <a:pPr marL="0" indent="0">
              <a:buFontTx/>
              <a:buNone/>
              <a:defRPr/>
            </a:pPr>
            <a:r>
              <a:rPr lang="ru-RU" altLang="ru-RU" sz="1800" dirty="0"/>
              <a:t>В ред.3.2 значительно поработали с </a:t>
            </a:r>
            <a:r>
              <a:rPr lang="ru-RU" altLang="ru-RU" sz="1800" dirty="0" err="1"/>
              <a:t>юзабельностью</a:t>
            </a:r>
            <a:r>
              <a:rPr lang="ru-RU" altLang="ru-RU" sz="1800" dirty="0"/>
              <a:t> и гибкостью настроек. </a:t>
            </a:r>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7</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654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Несколько скриншотов. Вот так выглядит операционный план. Операционный план часто используют если бюджетирование ведется во внешней системе или экономисты передают данные в </a:t>
            </a:r>
            <a:r>
              <a:rPr lang="ru-RU" dirty="0" err="1"/>
              <a:t>Эксель</a:t>
            </a:r>
            <a:r>
              <a:rPr lang="ru-RU" dirty="0"/>
              <a:t> или Нужно ограничить расход только по отдельным статьям и не хочется ради этого выполнять сложные настройки бюджетирования, открывать процессы. прописывать регламенты. </a:t>
            </a:r>
          </a:p>
          <a:p>
            <a:r>
              <a:rPr lang="ru-RU" dirty="0"/>
              <a:t>Установка лимитов операционным планом максимально проста. Пользователь выбирает вид операции «Лимиты» и ЦФО. При этом ему не нужно думать устанавливает он или корректирует. Система автоматически подтягивает данные. Если данные вводятся впервые, то пользователь вводит данные в табличную часть. Если вторично – открывается режим корректировки. Было, стало, изменение. Это очень наглядно и удобно. </a:t>
            </a:r>
          </a:p>
          <a:p>
            <a:endParaRPr lang="ru-RU" dirty="0"/>
          </a:p>
        </p:txBody>
      </p:sp>
      <p:sp>
        <p:nvSpPr>
          <p:cNvPr id="4" name="Номер слайда 3"/>
          <p:cNvSpPr>
            <a:spLocks noGrp="1"/>
          </p:cNvSpPr>
          <p:nvPr>
            <p:ph type="sldNum" sz="quarter" idx="5"/>
          </p:nvPr>
        </p:nvSpPr>
        <p:spPr/>
        <p:txBody>
          <a:bodyPr/>
          <a:lstStyle/>
          <a:p>
            <a:fld id="{7BAF3600-01B7-4D3D-A0CA-AC5E9E639727}" type="slidenum">
              <a:rPr lang="ru-RU" altLang="ru-RU" smtClean="0"/>
              <a:pPr/>
              <a:t>8</a:t>
            </a:fld>
            <a:endParaRPr lang="ru-RU" altLang="ru-RU"/>
          </a:p>
        </p:txBody>
      </p:sp>
    </p:spTree>
    <p:extLst>
      <p:ext uri="{BB962C8B-B14F-4D97-AF65-F5344CB8AC3E}">
        <p14:creationId xmlns:p14="http://schemas.microsoft.com/office/powerpoint/2010/main" val="285835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ChangeArrowheads="1" noTextEdit="1"/>
          </p:cNvSpPr>
          <p:nvPr>
            <p:ph type="sldImg"/>
          </p:nvPr>
        </p:nvSpPr>
        <p:spPr>
          <a:ln/>
        </p:spPr>
      </p:sp>
      <p:sp>
        <p:nvSpPr>
          <p:cNvPr id="8195" name="Заметки 2"/>
          <p:cNvSpPr>
            <a:spLocks noGrp="1"/>
          </p:cNvSpPr>
          <p:nvPr>
            <p:ph type="body" idx="1"/>
          </p:nvPr>
        </p:nvSpPr>
        <p:spPr>
          <a:ln w="9525"/>
        </p:spPr>
        <p:txBody>
          <a:bodyPr/>
          <a:lstStyle/>
          <a:p>
            <a:pPr marL="0" indent="0">
              <a:buFontTx/>
              <a:buNone/>
              <a:defRPr/>
            </a:pPr>
            <a:r>
              <a:rPr lang="ru-RU" altLang="ru-RU" dirty="0"/>
              <a:t>Для установки лимитов средствами бюджетирования предназначено отдельное рабочее. </a:t>
            </a:r>
          </a:p>
          <a:p>
            <a:pPr marL="0" indent="0">
              <a:buFontTx/>
              <a:buNone/>
              <a:defRPr/>
            </a:pPr>
            <a:r>
              <a:rPr lang="ru-RU" altLang="ru-RU" dirty="0"/>
              <a:t>-   Держатель бюджета видит все бюджеты, содержащие контролируемые статьи по своему ЦФО</a:t>
            </a:r>
          </a:p>
          <a:p>
            <a:pPr marL="171450" indent="-171450">
              <a:buFontTx/>
              <a:buChar char="-"/>
              <a:defRPr/>
            </a:pPr>
            <a:r>
              <a:rPr lang="ru-RU" altLang="ru-RU" dirty="0"/>
              <a:t>Лимиты можно устанавливать по любым сценариям. </a:t>
            </a:r>
          </a:p>
          <a:p>
            <a:pPr marL="171450" indent="-171450">
              <a:buFontTx/>
              <a:buChar char="-"/>
              <a:defRPr/>
            </a:pPr>
            <a:r>
              <a:rPr lang="ru-RU" altLang="ru-RU" dirty="0"/>
              <a:t>По неутвержденным бюджетам</a:t>
            </a:r>
          </a:p>
          <a:p>
            <a:pPr marL="171450" indent="-171450">
              <a:buFontTx/>
              <a:buChar char="-"/>
              <a:defRPr/>
            </a:pPr>
            <a:r>
              <a:rPr lang="ru-RU" altLang="ru-RU" dirty="0"/>
              <a:t>По открытым периодам.</a:t>
            </a:r>
          </a:p>
          <a:p>
            <a:pPr marL="0" indent="0">
              <a:buFontTx/>
              <a:buNone/>
              <a:defRPr/>
            </a:pPr>
            <a:r>
              <a:rPr lang="ru-RU" altLang="ru-RU" dirty="0"/>
              <a:t>Соответственно,</a:t>
            </a:r>
            <a:r>
              <a:rPr lang="ru-RU" altLang="ru-RU" baseline="0" dirty="0"/>
              <a:t> для</a:t>
            </a:r>
            <a:r>
              <a:rPr lang="ru-RU" altLang="ru-RU" dirty="0"/>
              <a:t> вывода такого количества информации необходимы гибкие настройки. И они есть. Пользователь может быстро перестраивать свое рабочее место выводя для анализа дополнительную информацию. Цветовая расцветка информирует пользователя о состоянии данных.  </a:t>
            </a:r>
          </a:p>
          <a:p>
            <a:pPr marL="0" indent="0">
              <a:buFontTx/>
              <a:buNone/>
              <a:defRPr/>
            </a:pPr>
            <a:endParaRPr lang="ru-RU" altLang="ru-RU" dirty="0"/>
          </a:p>
          <a:p>
            <a:pPr marL="0" indent="0">
              <a:buFontTx/>
              <a:buNone/>
              <a:defRPr/>
            </a:pPr>
            <a:endParaRPr lang="ru-RU" altLang="ru-RU" dirty="0"/>
          </a:p>
        </p:txBody>
      </p:sp>
      <p:sp>
        <p:nvSpPr>
          <p:cNvPr id="8196" name="Номер слайда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2813">
              <a:defRPr sz="2100" b="1">
                <a:solidFill>
                  <a:srgbClr val="006600"/>
                </a:solidFill>
                <a:latin typeface="Arial" panose="020B0604020202020204" pitchFamily="34" charset="0"/>
              </a:defRPr>
            </a:lvl1pPr>
            <a:lvl2pPr marL="742950" indent="-285750" defTabSz="912813">
              <a:defRPr sz="2100" b="1">
                <a:solidFill>
                  <a:srgbClr val="006600"/>
                </a:solidFill>
                <a:latin typeface="Arial" panose="020B0604020202020204" pitchFamily="34" charset="0"/>
              </a:defRPr>
            </a:lvl2pPr>
            <a:lvl3pPr marL="1143000" indent="-228600" defTabSz="912813">
              <a:defRPr sz="2100" b="1">
                <a:solidFill>
                  <a:srgbClr val="006600"/>
                </a:solidFill>
                <a:latin typeface="Arial" panose="020B0604020202020204" pitchFamily="34" charset="0"/>
              </a:defRPr>
            </a:lvl3pPr>
            <a:lvl4pPr marL="1600200" indent="-228600" defTabSz="912813">
              <a:defRPr sz="2100" b="1">
                <a:solidFill>
                  <a:srgbClr val="006600"/>
                </a:solidFill>
                <a:latin typeface="Arial" panose="020B0604020202020204" pitchFamily="34" charset="0"/>
              </a:defRPr>
            </a:lvl4pPr>
            <a:lvl5pPr marL="2057400" indent="-228600" defTabSz="912813">
              <a:defRPr sz="2100" b="1">
                <a:solidFill>
                  <a:srgbClr val="006600"/>
                </a:solidFill>
                <a:latin typeface="Arial" panose="020B0604020202020204" pitchFamily="34" charset="0"/>
              </a:defRPr>
            </a:lvl5pPr>
            <a:lvl6pPr marL="2514600" indent="-228600" defTabSz="912813" eaLnBrk="0" fontAlgn="base" hangingPunct="0">
              <a:spcBef>
                <a:spcPct val="0"/>
              </a:spcBef>
              <a:spcAft>
                <a:spcPct val="0"/>
              </a:spcAft>
              <a:defRPr sz="2100" b="1">
                <a:solidFill>
                  <a:srgbClr val="006600"/>
                </a:solidFill>
                <a:latin typeface="Arial" panose="020B0604020202020204" pitchFamily="34" charset="0"/>
              </a:defRPr>
            </a:lvl6pPr>
            <a:lvl7pPr marL="2971800" indent="-228600" defTabSz="912813" eaLnBrk="0" fontAlgn="base" hangingPunct="0">
              <a:spcBef>
                <a:spcPct val="0"/>
              </a:spcBef>
              <a:spcAft>
                <a:spcPct val="0"/>
              </a:spcAft>
              <a:defRPr sz="2100" b="1">
                <a:solidFill>
                  <a:srgbClr val="006600"/>
                </a:solidFill>
                <a:latin typeface="Arial" panose="020B0604020202020204" pitchFamily="34" charset="0"/>
              </a:defRPr>
            </a:lvl7pPr>
            <a:lvl8pPr marL="3429000" indent="-228600" defTabSz="912813" eaLnBrk="0" fontAlgn="base" hangingPunct="0">
              <a:spcBef>
                <a:spcPct val="0"/>
              </a:spcBef>
              <a:spcAft>
                <a:spcPct val="0"/>
              </a:spcAft>
              <a:defRPr sz="2100" b="1">
                <a:solidFill>
                  <a:srgbClr val="006600"/>
                </a:solidFill>
                <a:latin typeface="Arial" panose="020B0604020202020204" pitchFamily="34" charset="0"/>
              </a:defRPr>
            </a:lvl8pPr>
            <a:lvl9pPr marL="3886200" indent="-228600" defTabSz="912813" eaLnBrk="0" fontAlgn="base" hangingPunct="0">
              <a:spcBef>
                <a:spcPct val="0"/>
              </a:spcBef>
              <a:spcAft>
                <a:spcPct val="0"/>
              </a:spcAft>
              <a:defRPr sz="2100" b="1">
                <a:solidFill>
                  <a:srgbClr val="006600"/>
                </a:solidFill>
                <a:latin typeface="Arial" panose="020B0604020202020204" pitchFamily="34" charset="0"/>
              </a:defRPr>
            </a:lvl9pPr>
          </a:lstStyle>
          <a:p>
            <a:pPr marL="0" marR="0" lvl="0" indent="0" algn="r" defTabSz="912813" rtl="0" eaLnBrk="0" fontAlgn="base" latinLnBrk="0" hangingPunct="0">
              <a:lnSpc>
                <a:spcPct val="100000"/>
              </a:lnSpc>
              <a:spcBef>
                <a:spcPct val="0"/>
              </a:spcBef>
              <a:spcAft>
                <a:spcPct val="0"/>
              </a:spcAft>
              <a:buClrTx/>
              <a:buSzTx/>
              <a:buFontTx/>
              <a:buNone/>
              <a:tabLst/>
              <a:defRPr/>
            </a:pPr>
            <a:fld id="{69F4BC73-4D72-457A-B106-AFE5CF217573}" type="slidenum">
              <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a:t>
            </a:fld>
            <a:endParaRPr kumimoji="0" lang="ru-RU"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6280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297563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1929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58343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119447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48925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3106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2002023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146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1501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154443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4539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65022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90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075065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2724618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14802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604365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00180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73972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2988" y="107950"/>
            <a:ext cx="8893175" cy="1022350"/>
          </a:xfrm>
        </p:spPr>
        <p:txBody>
          <a:bodyPr/>
          <a:lstStyle/>
          <a:p>
            <a:r>
              <a:rPr lang="ru-RU"/>
              <a:t>Образец заголовка</a:t>
            </a:r>
          </a:p>
        </p:txBody>
      </p:sp>
      <p:sp>
        <p:nvSpPr>
          <p:cNvPr id="3" name="Диаграмма 2"/>
          <p:cNvSpPr>
            <a:spLocks noGrp="1"/>
          </p:cNvSpPr>
          <p:nvPr>
            <p:ph type="chart" idx="1"/>
          </p:nvPr>
        </p:nvSpPr>
        <p:spPr>
          <a:xfrm>
            <a:off x="271463" y="1606550"/>
            <a:ext cx="10934700" cy="2994025"/>
          </a:xfrm>
        </p:spPr>
        <p:txBody>
          <a:bodyPr/>
          <a:lstStyle/>
          <a:p>
            <a:pPr lvl="0"/>
            <a:endParaRPr lang="ru-RU" noProof="0"/>
          </a:p>
        </p:txBody>
      </p:sp>
    </p:spTree>
    <p:extLst>
      <p:ext uri="{BB962C8B-B14F-4D97-AF65-F5344CB8AC3E}">
        <p14:creationId xmlns:p14="http://schemas.microsoft.com/office/powerpoint/2010/main" val="944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1392913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57240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4046883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146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1501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17553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2218722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875654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054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558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373237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2913070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55766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23825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65186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2988" y="107950"/>
            <a:ext cx="8893175" cy="1022350"/>
          </a:xfrm>
        </p:spPr>
        <p:txBody>
          <a:bodyPr/>
          <a:lstStyle/>
          <a:p>
            <a:r>
              <a:rPr lang="ru-RU"/>
              <a:t>Образец заголовка</a:t>
            </a:r>
          </a:p>
        </p:txBody>
      </p:sp>
      <p:sp>
        <p:nvSpPr>
          <p:cNvPr id="3" name="Диаграмма 2"/>
          <p:cNvSpPr>
            <a:spLocks noGrp="1"/>
          </p:cNvSpPr>
          <p:nvPr>
            <p:ph type="chart" idx="1"/>
          </p:nvPr>
        </p:nvSpPr>
        <p:spPr>
          <a:xfrm>
            <a:off x="271463" y="1606550"/>
            <a:ext cx="10934700" cy="2994025"/>
          </a:xfrm>
        </p:spPr>
        <p:txBody>
          <a:bodyPr/>
          <a:lstStyle/>
          <a:p>
            <a:pPr lvl="0"/>
            <a:endParaRPr lang="ru-RU" noProof="0"/>
          </a:p>
        </p:txBody>
      </p:sp>
    </p:spTree>
    <p:extLst>
      <p:ext uri="{BB962C8B-B14F-4D97-AF65-F5344CB8AC3E}">
        <p14:creationId xmlns:p14="http://schemas.microsoft.com/office/powerpoint/2010/main" val="3134808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rot="5400000">
            <a:off x="4140244" y="-4140243"/>
            <a:ext cx="3241588" cy="11522075"/>
          </a:xfrm>
          <a:prstGeom prst="rect">
            <a:avLst/>
          </a:prstGeom>
          <a:gradFill rotWithShape="1">
            <a:gsLst>
              <a:gs pos="0">
                <a:schemeClr val="bg1"/>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4017"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163703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7146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15013" y="1606550"/>
            <a:ext cx="5391150" cy="29940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700559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lstStyle>
            <a:lvl1pPr>
              <a:defRPr>
                <a:latin typeface="+mn-lt"/>
              </a:defRPr>
            </a:lvl1pPr>
          </a:lstStyle>
          <a:p>
            <a:r>
              <a:rPr lang="ru-RU" dirty="0"/>
              <a:t>Образец заголовка</a:t>
            </a:r>
          </a:p>
        </p:txBody>
      </p:sp>
      <p:sp>
        <p:nvSpPr>
          <p:cNvPr id="3" name="Объект 2"/>
          <p:cNvSpPr>
            <a:spLocks noGrp="1"/>
          </p:cNvSpPr>
          <p:nvPr>
            <p:ph idx="1"/>
          </p:nvPr>
        </p:nvSpPr>
        <p:spPr>
          <a:xfrm>
            <a:off x="792143" y="1724652"/>
            <a:ext cx="9937790"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141771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142" y="1615174"/>
            <a:ext cx="9937790" cy="2696448"/>
          </a:xfrm>
        </p:spPr>
        <p:txBody>
          <a:bodyPr anchor="b"/>
          <a:lstStyle>
            <a:lvl1pPr>
              <a:defRPr sz="5668"/>
            </a:lvl1pPr>
          </a:lstStyle>
          <a:p>
            <a:r>
              <a:rPr lang="ru-RU"/>
              <a:t>Образец заголовка</a:t>
            </a:r>
          </a:p>
        </p:txBody>
      </p:sp>
      <p:sp>
        <p:nvSpPr>
          <p:cNvPr id="3" name="Текст 2"/>
          <p:cNvSpPr>
            <a:spLocks noGrp="1"/>
          </p:cNvSpPr>
          <p:nvPr>
            <p:ph type="body" idx="1"/>
          </p:nvPr>
        </p:nvSpPr>
        <p:spPr>
          <a:xfrm>
            <a:off x="786142" y="4337115"/>
            <a:ext cx="9937790" cy="1417211"/>
          </a:xfrm>
          <a:prstGeom prst="rect">
            <a:avLst/>
          </a:prstGeom>
        </p:spPr>
        <p:txBody>
          <a:bodyPr/>
          <a:lstStyle>
            <a:lvl1pPr marL="0" indent="0">
              <a:buNone/>
              <a:defRPr sz="2268"/>
            </a:lvl1pPr>
            <a:lvl2pPr marL="431922" indent="0">
              <a:buNone/>
              <a:defRPr sz="1890"/>
            </a:lvl2pPr>
            <a:lvl3pPr marL="863844" indent="0">
              <a:buNone/>
              <a:defRPr sz="1701"/>
            </a:lvl3pPr>
            <a:lvl4pPr marL="1295766" indent="0">
              <a:buNone/>
              <a:defRPr sz="1512"/>
            </a:lvl4pPr>
            <a:lvl5pPr marL="1727687" indent="0">
              <a:buNone/>
              <a:defRPr sz="1512"/>
            </a:lvl5pPr>
            <a:lvl6pPr marL="2159610" indent="0">
              <a:buNone/>
              <a:defRPr sz="1512"/>
            </a:lvl6pPr>
            <a:lvl7pPr marL="2591531" indent="0">
              <a:buNone/>
              <a:defRPr sz="1512"/>
            </a:lvl7pPr>
            <a:lvl8pPr marL="3023453" indent="0">
              <a:buNone/>
              <a:defRPr sz="1512"/>
            </a:lvl8pPr>
            <a:lvl9pPr marL="3455375" indent="0">
              <a:buNone/>
              <a:defRPr sz="1512"/>
            </a:lvl9pPr>
          </a:lstStyle>
          <a:p>
            <a:pPr lvl="0"/>
            <a:r>
              <a:rPr lang="ru-RU"/>
              <a:t>Образец текста</a:t>
            </a:r>
          </a:p>
        </p:txBody>
      </p:sp>
    </p:spTree>
    <p:extLst>
      <p:ext uri="{BB962C8B-B14F-4D97-AF65-F5344CB8AC3E}">
        <p14:creationId xmlns:p14="http://schemas.microsoft.com/office/powerpoint/2010/main" val="3185354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792142" y="1724652"/>
            <a:ext cx="4872878"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57055" y="1724652"/>
            <a:ext cx="4872878"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98670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43" y="344930"/>
            <a:ext cx="9937790" cy="1252244"/>
          </a:xfrm>
        </p:spPr>
        <p:txBody>
          <a:bodyPr/>
          <a:lstStyle/>
          <a:p>
            <a:r>
              <a:rPr lang="ru-RU"/>
              <a:t>Образец заголовка</a:t>
            </a:r>
          </a:p>
        </p:txBody>
      </p:sp>
      <p:sp>
        <p:nvSpPr>
          <p:cNvPr id="3" name="Текст 2"/>
          <p:cNvSpPr>
            <a:spLocks noGrp="1"/>
          </p:cNvSpPr>
          <p:nvPr>
            <p:ph type="body" idx="1"/>
          </p:nvPr>
        </p:nvSpPr>
        <p:spPr>
          <a:xfrm>
            <a:off x="794153" y="1588181"/>
            <a:ext cx="4874877" cy="778340"/>
          </a:xfrm>
          <a:prstGeom prst="rect">
            <a:avLst/>
          </a:prstGeom>
        </p:spPr>
        <p:txBody>
          <a:bodyPr anchor="b"/>
          <a:lstStyle>
            <a:lvl1pPr marL="0" indent="0">
              <a:buNone/>
              <a:defRPr sz="2268" b="1"/>
            </a:lvl1pPr>
            <a:lvl2pPr marL="431922" indent="0">
              <a:buNone/>
              <a:defRPr sz="1890" b="1"/>
            </a:lvl2pPr>
            <a:lvl3pPr marL="863844" indent="0">
              <a:buNone/>
              <a:defRPr sz="1701" b="1"/>
            </a:lvl3pPr>
            <a:lvl4pPr marL="1295766" indent="0">
              <a:buNone/>
              <a:defRPr sz="1512" b="1"/>
            </a:lvl4pPr>
            <a:lvl5pPr marL="1727687" indent="0">
              <a:buNone/>
              <a:defRPr sz="1512" b="1"/>
            </a:lvl5pPr>
            <a:lvl6pPr marL="2159610" indent="0">
              <a:buNone/>
              <a:defRPr sz="1512" b="1"/>
            </a:lvl6pPr>
            <a:lvl7pPr marL="2591531" indent="0">
              <a:buNone/>
              <a:defRPr sz="1512" b="1"/>
            </a:lvl7pPr>
            <a:lvl8pPr marL="3023453" indent="0">
              <a:buNone/>
              <a:defRPr sz="1512" b="1"/>
            </a:lvl8pPr>
            <a:lvl9pPr marL="3455375" indent="0">
              <a:buNone/>
              <a:defRPr sz="1512" b="1"/>
            </a:lvl9pPr>
          </a:lstStyle>
          <a:p>
            <a:pPr lvl="0"/>
            <a:r>
              <a:rPr lang="ru-RU"/>
              <a:t>Образец текста</a:t>
            </a:r>
          </a:p>
        </p:txBody>
      </p:sp>
      <p:sp>
        <p:nvSpPr>
          <p:cNvPr id="4" name="Объект 3"/>
          <p:cNvSpPr>
            <a:spLocks noGrp="1"/>
          </p:cNvSpPr>
          <p:nvPr>
            <p:ph sz="half" idx="2"/>
          </p:nvPr>
        </p:nvSpPr>
        <p:spPr>
          <a:xfrm>
            <a:off x="794153" y="2366516"/>
            <a:ext cx="4874877" cy="34822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3050" y="1588181"/>
            <a:ext cx="4898883" cy="778340"/>
          </a:xfrm>
          <a:prstGeom prst="rect">
            <a:avLst/>
          </a:prstGeom>
        </p:spPr>
        <p:txBody>
          <a:bodyPr anchor="b"/>
          <a:lstStyle>
            <a:lvl1pPr marL="0" indent="0">
              <a:buNone/>
              <a:defRPr sz="2268" b="1"/>
            </a:lvl1pPr>
            <a:lvl2pPr marL="431922" indent="0">
              <a:buNone/>
              <a:defRPr sz="1890" b="1"/>
            </a:lvl2pPr>
            <a:lvl3pPr marL="863844" indent="0">
              <a:buNone/>
              <a:defRPr sz="1701" b="1"/>
            </a:lvl3pPr>
            <a:lvl4pPr marL="1295766" indent="0">
              <a:buNone/>
              <a:defRPr sz="1512" b="1"/>
            </a:lvl4pPr>
            <a:lvl5pPr marL="1727687" indent="0">
              <a:buNone/>
              <a:defRPr sz="1512" b="1"/>
            </a:lvl5pPr>
            <a:lvl6pPr marL="2159610" indent="0">
              <a:buNone/>
              <a:defRPr sz="1512" b="1"/>
            </a:lvl6pPr>
            <a:lvl7pPr marL="2591531" indent="0">
              <a:buNone/>
              <a:defRPr sz="1512" b="1"/>
            </a:lvl7pPr>
            <a:lvl8pPr marL="3023453" indent="0">
              <a:buNone/>
              <a:defRPr sz="1512" b="1"/>
            </a:lvl8pPr>
            <a:lvl9pPr marL="3455375" indent="0">
              <a:buNone/>
              <a:defRPr sz="1512" b="1"/>
            </a:lvl9pPr>
          </a:lstStyle>
          <a:p>
            <a:pPr lvl="0"/>
            <a:r>
              <a:rPr lang="ru-RU"/>
              <a:t>Образец текста</a:t>
            </a:r>
          </a:p>
        </p:txBody>
      </p:sp>
      <p:sp>
        <p:nvSpPr>
          <p:cNvPr id="6" name="Объект 5"/>
          <p:cNvSpPr>
            <a:spLocks noGrp="1"/>
          </p:cNvSpPr>
          <p:nvPr>
            <p:ph sz="quarter" idx="4"/>
          </p:nvPr>
        </p:nvSpPr>
        <p:spPr>
          <a:xfrm>
            <a:off x="5833050" y="2366516"/>
            <a:ext cx="4898883" cy="34822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99037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620066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858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55" y="431912"/>
            <a:ext cx="3716669" cy="1511691"/>
          </a:xfrm>
        </p:spPr>
        <p:txBody>
          <a:bodyPr anchor="b"/>
          <a:lstStyle>
            <a:lvl1pPr>
              <a:defRPr sz="3023"/>
            </a:lvl1pPr>
          </a:lstStyle>
          <a:p>
            <a:r>
              <a:rPr lang="ru-RU"/>
              <a:t>Образец заголовка</a:t>
            </a:r>
          </a:p>
        </p:txBody>
      </p:sp>
      <p:sp>
        <p:nvSpPr>
          <p:cNvPr id="3" name="Объект 2"/>
          <p:cNvSpPr>
            <a:spLocks noGrp="1"/>
          </p:cNvSpPr>
          <p:nvPr>
            <p:ph idx="1"/>
          </p:nvPr>
        </p:nvSpPr>
        <p:spPr>
          <a:xfrm>
            <a:off x="4898883" y="932810"/>
            <a:ext cx="5833050" cy="4605558"/>
          </a:xfrm>
          <a:prstGeom prst="rect">
            <a:avLst/>
          </a:prstGeom>
        </p:spPr>
        <p:txBody>
          <a:bodyPr/>
          <a:lstStyle>
            <a:lvl1pPr>
              <a:defRPr sz="3023"/>
            </a:lvl1pPr>
            <a:lvl2pPr>
              <a:defRPr sz="2645"/>
            </a:lvl2pPr>
            <a:lvl3pPr>
              <a:defRPr sz="2268"/>
            </a:lvl3pPr>
            <a:lvl4pPr>
              <a:defRPr sz="1890"/>
            </a:lvl4pPr>
            <a:lvl5pPr>
              <a:defRPr sz="1890"/>
            </a:lvl5pPr>
            <a:lvl6pPr>
              <a:defRPr sz="1890"/>
            </a:lvl6pPr>
            <a:lvl7pPr>
              <a:defRPr sz="1890"/>
            </a:lvl7pPr>
            <a:lvl8pPr>
              <a:defRPr sz="1890"/>
            </a:lvl8pPr>
            <a:lvl9pPr>
              <a:defRPr sz="189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4155" y="1943603"/>
            <a:ext cx="3716669" cy="3602263"/>
          </a:xfrm>
          <a:prstGeom prst="rect">
            <a:avLst/>
          </a:prstGeom>
        </p:spPr>
        <p:txBody>
          <a:bodyPr/>
          <a:lstStyle>
            <a:lvl1pPr marL="0" indent="0">
              <a:buNone/>
              <a:defRPr sz="1512"/>
            </a:lvl1pPr>
            <a:lvl2pPr marL="431922" indent="0">
              <a:buNone/>
              <a:defRPr sz="1323"/>
            </a:lvl2pPr>
            <a:lvl3pPr marL="863844" indent="0">
              <a:buNone/>
              <a:defRPr sz="1134"/>
            </a:lvl3pPr>
            <a:lvl4pPr marL="1295766" indent="0">
              <a:buNone/>
              <a:defRPr sz="945"/>
            </a:lvl4pPr>
            <a:lvl5pPr marL="1727687" indent="0">
              <a:buNone/>
              <a:defRPr sz="945"/>
            </a:lvl5pPr>
            <a:lvl6pPr marL="2159610" indent="0">
              <a:buNone/>
              <a:defRPr sz="945"/>
            </a:lvl6pPr>
            <a:lvl7pPr marL="2591531" indent="0">
              <a:buNone/>
              <a:defRPr sz="945"/>
            </a:lvl7pPr>
            <a:lvl8pPr marL="3023453" indent="0">
              <a:buNone/>
              <a:defRPr sz="945"/>
            </a:lvl8pPr>
            <a:lvl9pPr marL="3455375" indent="0">
              <a:buNone/>
              <a:defRPr sz="945"/>
            </a:lvl9pPr>
          </a:lstStyle>
          <a:p>
            <a:pPr lvl="0"/>
            <a:r>
              <a:rPr lang="ru-RU"/>
              <a:t>Образец текста</a:t>
            </a:r>
          </a:p>
        </p:txBody>
      </p:sp>
    </p:spTree>
    <p:extLst>
      <p:ext uri="{BB962C8B-B14F-4D97-AF65-F5344CB8AC3E}">
        <p14:creationId xmlns:p14="http://schemas.microsoft.com/office/powerpoint/2010/main" val="779873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55" y="431912"/>
            <a:ext cx="3716669" cy="1511691"/>
          </a:xfrm>
        </p:spPr>
        <p:txBody>
          <a:bodyPr anchor="b"/>
          <a:lstStyle>
            <a:lvl1pPr>
              <a:defRPr sz="3023"/>
            </a:lvl1pPr>
          </a:lstStyle>
          <a:p>
            <a:r>
              <a:rPr lang="ru-RU"/>
              <a:t>Образец заголовка</a:t>
            </a:r>
          </a:p>
        </p:txBody>
      </p:sp>
      <p:sp>
        <p:nvSpPr>
          <p:cNvPr id="3" name="Рисунок 2"/>
          <p:cNvSpPr>
            <a:spLocks noGrp="1"/>
          </p:cNvSpPr>
          <p:nvPr>
            <p:ph type="pic" idx="1"/>
          </p:nvPr>
        </p:nvSpPr>
        <p:spPr>
          <a:xfrm>
            <a:off x="4898883" y="932810"/>
            <a:ext cx="5833050" cy="4605558"/>
          </a:xfrm>
          <a:prstGeom prst="rect">
            <a:avLst/>
          </a:prstGeom>
        </p:spPr>
        <p:txBody>
          <a:bodyPr/>
          <a:lstStyle>
            <a:lvl1pPr marL="0" indent="0">
              <a:buNone/>
              <a:defRPr sz="3023"/>
            </a:lvl1pPr>
            <a:lvl2pPr marL="431922" indent="0">
              <a:buNone/>
              <a:defRPr sz="2645"/>
            </a:lvl2pPr>
            <a:lvl3pPr marL="863844" indent="0">
              <a:buNone/>
              <a:defRPr sz="2268"/>
            </a:lvl3pPr>
            <a:lvl4pPr marL="1295766" indent="0">
              <a:buNone/>
              <a:defRPr sz="1890"/>
            </a:lvl4pPr>
            <a:lvl5pPr marL="1727687" indent="0">
              <a:buNone/>
              <a:defRPr sz="1890"/>
            </a:lvl5pPr>
            <a:lvl6pPr marL="2159610" indent="0">
              <a:buNone/>
              <a:defRPr sz="1890"/>
            </a:lvl6pPr>
            <a:lvl7pPr marL="2591531" indent="0">
              <a:buNone/>
              <a:defRPr sz="1890"/>
            </a:lvl7pPr>
            <a:lvl8pPr marL="3023453" indent="0">
              <a:buNone/>
              <a:defRPr sz="1890"/>
            </a:lvl8pPr>
            <a:lvl9pPr marL="3455375" indent="0">
              <a:buNone/>
              <a:defRPr sz="1890"/>
            </a:lvl9pPr>
          </a:lstStyle>
          <a:p>
            <a:pPr lvl="0"/>
            <a:endParaRPr lang="ru-RU" noProof="0"/>
          </a:p>
        </p:txBody>
      </p:sp>
      <p:sp>
        <p:nvSpPr>
          <p:cNvPr id="4" name="Текст 3"/>
          <p:cNvSpPr>
            <a:spLocks noGrp="1"/>
          </p:cNvSpPr>
          <p:nvPr>
            <p:ph type="body" sz="half" idx="2"/>
          </p:nvPr>
        </p:nvSpPr>
        <p:spPr>
          <a:xfrm>
            <a:off x="794155" y="1943603"/>
            <a:ext cx="3716669" cy="3602263"/>
          </a:xfrm>
          <a:prstGeom prst="rect">
            <a:avLst/>
          </a:prstGeom>
        </p:spPr>
        <p:txBody>
          <a:bodyPr/>
          <a:lstStyle>
            <a:lvl1pPr marL="0" indent="0">
              <a:buNone/>
              <a:defRPr sz="1512"/>
            </a:lvl1pPr>
            <a:lvl2pPr marL="431922" indent="0">
              <a:buNone/>
              <a:defRPr sz="1323"/>
            </a:lvl2pPr>
            <a:lvl3pPr marL="863844" indent="0">
              <a:buNone/>
              <a:defRPr sz="1134"/>
            </a:lvl3pPr>
            <a:lvl4pPr marL="1295766" indent="0">
              <a:buNone/>
              <a:defRPr sz="945"/>
            </a:lvl4pPr>
            <a:lvl5pPr marL="1727687" indent="0">
              <a:buNone/>
              <a:defRPr sz="945"/>
            </a:lvl5pPr>
            <a:lvl6pPr marL="2159610" indent="0">
              <a:buNone/>
              <a:defRPr sz="945"/>
            </a:lvl6pPr>
            <a:lvl7pPr marL="2591531" indent="0">
              <a:buNone/>
              <a:defRPr sz="945"/>
            </a:lvl7pPr>
            <a:lvl8pPr marL="3023453" indent="0">
              <a:buNone/>
              <a:defRPr sz="945"/>
            </a:lvl8pPr>
            <a:lvl9pPr marL="3455375" indent="0">
              <a:buNone/>
              <a:defRPr sz="945"/>
            </a:lvl9pPr>
          </a:lstStyle>
          <a:p>
            <a:pPr lvl="0"/>
            <a:r>
              <a:rPr lang="ru-RU"/>
              <a:t>Образец текста</a:t>
            </a:r>
          </a:p>
        </p:txBody>
      </p:sp>
    </p:spTree>
    <p:extLst>
      <p:ext uri="{BB962C8B-B14F-4D97-AF65-F5344CB8AC3E}">
        <p14:creationId xmlns:p14="http://schemas.microsoft.com/office/powerpoint/2010/main" val="428361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792143" y="1724652"/>
            <a:ext cx="9937790" cy="4112159"/>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90899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245487" y="0"/>
            <a:ext cx="2484447" cy="583680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92153" y="0"/>
            <a:ext cx="7261308" cy="5836806"/>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6926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383628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rot="5400000">
            <a:off x="4140244" y="-4140243"/>
            <a:ext cx="3241588" cy="11522075"/>
          </a:xfrm>
          <a:prstGeom prst="rect">
            <a:avLst/>
          </a:prstGeom>
          <a:gradFill rotWithShape="1">
            <a:gsLst>
              <a:gs pos="0">
                <a:schemeClr val="bg1"/>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4017"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1052573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lstStyle>
            <a:lvl1pPr>
              <a:defRPr>
                <a:latin typeface="+mn-lt"/>
              </a:defRPr>
            </a:lvl1pPr>
          </a:lstStyle>
          <a:p>
            <a:r>
              <a:rPr lang="ru-RU" dirty="0"/>
              <a:t>Образец заголовка</a:t>
            </a:r>
          </a:p>
        </p:txBody>
      </p:sp>
      <p:sp>
        <p:nvSpPr>
          <p:cNvPr id="3" name="Объект 2"/>
          <p:cNvSpPr>
            <a:spLocks noGrp="1"/>
          </p:cNvSpPr>
          <p:nvPr>
            <p:ph idx="1"/>
          </p:nvPr>
        </p:nvSpPr>
        <p:spPr>
          <a:xfrm>
            <a:off x="792143" y="1724652"/>
            <a:ext cx="9937790"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65304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142" y="1615174"/>
            <a:ext cx="9937790" cy="2696448"/>
          </a:xfrm>
        </p:spPr>
        <p:txBody>
          <a:bodyPr anchor="b"/>
          <a:lstStyle>
            <a:lvl1pPr>
              <a:defRPr sz="5668"/>
            </a:lvl1pPr>
          </a:lstStyle>
          <a:p>
            <a:r>
              <a:rPr lang="ru-RU"/>
              <a:t>Образец заголовка</a:t>
            </a:r>
          </a:p>
        </p:txBody>
      </p:sp>
      <p:sp>
        <p:nvSpPr>
          <p:cNvPr id="3" name="Текст 2"/>
          <p:cNvSpPr>
            <a:spLocks noGrp="1"/>
          </p:cNvSpPr>
          <p:nvPr>
            <p:ph type="body" idx="1"/>
          </p:nvPr>
        </p:nvSpPr>
        <p:spPr>
          <a:xfrm>
            <a:off x="786142" y="4337115"/>
            <a:ext cx="9937790" cy="1417211"/>
          </a:xfrm>
          <a:prstGeom prst="rect">
            <a:avLst/>
          </a:prstGeom>
        </p:spPr>
        <p:txBody>
          <a:bodyPr/>
          <a:lstStyle>
            <a:lvl1pPr marL="0" indent="0">
              <a:buNone/>
              <a:defRPr sz="2268"/>
            </a:lvl1pPr>
            <a:lvl2pPr marL="431922" indent="0">
              <a:buNone/>
              <a:defRPr sz="1890"/>
            </a:lvl2pPr>
            <a:lvl3pPr marL="863844" indent="0">
              <a:buNone/>
              <a:defRPr sz="1701"/>
            </a:lvl3pPr>
            <a:lvl4pPr marL="1295766" indent="0">
              <a:buNone/>
              <a:defRPr sz="1512"/>
            </a:lvl4pPr>
            <a:lvl5pPr marL="1727687" indent="0">
              <a:buNone/>
              <a:defRPr sz="1512"/>
            </a:lvl5pPr>
            <a:lvl6pPr marL="2159610" indent="0">
              <a:buNone/>
              <a:defRPr sz="1512"/>
            </a:lvl6pPr>
            <a:lvl7pPr marL="2591531" indent="0">
              <a:buNone/>
              <a:defRPr sz="1512"/>
            </a:lvl7pPr>
            <a:lvl8pPr marL="3023453" indent="0">
              <a:buNone/>
              <a:defRPr sz="1512"/>
            </a:lvl8pPr>
            <a:lvl9pPr marL="3455375" indent="0">
              <a:buNone/>
              <a:defRPr sz="1512"/>
            </a:lvl9pPr>
          </a:lstStyle>
          <a:p>
            <a:pPr lvl="0"/>
            <a:r>
              <a:rPr lang="ru-RU"/>
              <a:t>Образец текста</a:t>
            </a:r>
          </a:p>
        </p:txBody>
      </p:sp>
    </p:spTree>
    <p:extLst>
      <p:ext uri="{BB962C8B-B14F-4D97-AF65-F5344CB8AC3E}">
        <p14:creationId xmlns:p14="http://schemas.microsoft.com/office/powerpoint/2010/main" val="2355508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792142" y="1724652"/>
            <a:ext cx="4872878"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57055" y="1724652"/>
            <a:ext cx="4872878"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03836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43" y="344930"/>
            <a:ext cx="9937790" cy="1252244"/>
          </a:xfrm>
        </p:spPr>
        <p:txBody>
          <a:bodyPr/>
          <a:lstStyle/>
          <a:p>
            <a:r>
              <a:rPr lang="ru-RU"/>
              <a:t>Образец заголовка</a:t>
            </a:r>
          </a:p>
        </p:txBody>
      </p:sp>
      <p:sp>
        <p:nvSpPr>
          <p:cNvPr id="3" name="Текст 2"/>
          <p:cNvSpPr>
            <a:spLocks noGrp="1"/>
          </p:cNvSpPr>
          <p:nvPr>
            <p:ph type="body" idx="1"/>
          </p:nvPr>
        </p:nvSpPr>
        <p:spPr>
          <a:xfrm>
            <a:off x="794153" y="1588181"/>
            <a:ext cx="4874877" cy="778340"/>
          </a:xfrm>
          <a:prstGeom prst="rect">
            <a:avLst/>
          </a:prstGeom>
        </p:spPr>
        <p:txBody>
          <a:bodyPr anchor="b"/>
          <a:lstStyle>
            <a:lvl1pPr marL="0" indent="0">
              <a:buNone/>
              <a:defRPr sz="2268" b="1"/>
            </a:lvl1pPr>
            <a:lvl2pPr marL="431922" indent="0">
              <a:buNone/>
              <a:defRPr sz="1890" b="1"/>
            </a:lvl2pPr>
            <a:lvl3pPr marL="863844" indent="0">
              <a:buNone/>
              <a:defRPr sz="1701" b="1"/>
            </a:lvl3pPr>
            <a:lvl4pPr marL="1295766" indent="0">
              <a:buNone/>
              <a:defRPr sz="1512" b="1"/>
            </a:lvl4pPr>
            <a:lvl5pPr marL="1727687" indent="0">
              <a:buNone/>
              <a:defRPr sz="1512" b="1"/>
            </a:lvl5pPr>
            <a:lvl6pPr marL="2159610" indent="0">
              <a:buNone/>
              <a:defRPr sz="1512" b="1"/>
            </a:lvl6pPr>
            <a:lvl7pPr marL="2591531" indent="0">
              <a:buNone/>
              <a:defRPr sz="1512" b="1"/>
            </a:lvl7pPr>
            <a:lvl8pPr marL="3023453" indent="0">
              <a:buNone/>
              <a:defRPr sz="1512" b="1"/>
            </a:lvl8pPr>
            <a:lvl9pPr marL="3455375" indent="0">
              <a:buNone/>
              <a:defRPr sz="1512" b="1"/>
            </a:lvl9pPr>
          </a:lstStyle>
          <a:p>
            <a:pPr lvl="0"/>
            <a:r>
              <a:rPr lang="ru-RU"/>
              <a:t>Образец текста</a:t>
            </a:r>
          </a:p>
        </p:txBody>
      </p:sp>
      <p:sp>
        <p:nvSpPr>
          <p:cNvPr id="4" name="Объект 3"/>
          <p:cNvSpPr>
            <a:spLocks noGrp="1"/>
          </p:cNvSpPr>
          <p:nvPr>
            <p:ph sz="half" idx="2"/>
          </p:nvPr>
        </p:nvSpPr>
        <p:spPr>
          <a:xfrm>
            <a:off x="794153" y="2366516"/>
            <a:ext cx="4874877" cy="34822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3050" y="1588181"/>
            <a:ext cx="4898883" cy="778340"/>
          </a:xfrm>
          <a:prstGeom prst="rect">
            <a:avLst/>
          </a:prstGeom>
        </p:spPr>
        <p:txBody>
          <a:bodyPr anchor="b"/>
          <a:lstStyle>
            <a:lvl1pPr marL="0" indent="0">
              <a:buNone/>
              <a:defRPr sz="2268" b="1"/>
            </a:lvl1pPr>
            <a:lvl2pPr marL="431922" indent="0">
              <a:buNone/>
              <a:defRPr sz="1890" b="1"/>
            </a:lvl2pPr>
            <a:lvl3pPr marL="863844" indent="0">
              <a:buNone/>
              <a:defRPr sz="1701" b="1"/>
            </a:lvl3pPr>
            <a:lvl4pPr marL="1295766" indent="0">
              <a:buNone/>
              <a:defRPr sz="1512" b="1"/>
            </a:lvl4pPr>
            <a:lvl5pPr marL="1727687" indent="0">
              <a:buNone/>
              <a:defRPr sz="1512" b="1"/>
            </a:lvl5pPr>
            <a:lvl6pPr marL="2159610" indent="0">
              <a:buNone/>
              <a:defRPr sz="1512" b="1"/>
            </a:lvl6pPr>
            <a:lvl7pPr marL="2591531" indent="0">
              <a:buNone/>
              <a:defRPr sz="1512" b="1"/>
            </a:lvl7pPr>
            <a:lvl8pPr marL="3023453" indent="0">
              <a:buNone/>
              <a:defRPr sz="1512" b="1"/>
            </a:lvl8pPr>
            <a:lvl9pPr marL="3455375" indent="0">
              <a:buNone/>
              <a:defRPr sz="1512" b="1"/>
            </a:lvl9pPr>
          </a:lstStyle>
          <a:p>
            <a:pPr lvl="0"/>
            <a:r>
              <a:rPr lang="ru-RU"/>
              <a:t>Образец текста</a:t>
            </a:r>
          </a:p>
        </p:txBody>
      </p:sp>
      <p:sp>
        <p:nvSpPr>
          <p:cNvPr id="6" name="Объект 5"/>
          <p:cNvSpPr>
            <a:spLocks noGrp="1"/>
          </p:cNvSpPr>
          <p:nvPr>
            <p:ph sz="quarter" idx="4"/>
          </p:nvPr>
        </p:nvSpPr>
        <p:spPr>
          <a:xfrm>
            <a:off x="5833050" y="2366516"/>
            <a:ext cx="4898883" cy="34822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07965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182827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13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55" y="431912"/>
            <a:ext cx="3716669" cy="1511691"/>
          </a:xfrm>
        </p:spPr>
        <p:txBody>
          <a:bodyPr anchor="b"/>
          <a:lstStyle>
            <a:lvl1pPr>
              <a:defRPr sz="3023"/>
            </a:lvl1pPr>
          </a:lstStyle>
          <a:p>
            <a:r>
              <a:rPr lang="ru-RU"/>
              <a:t>Образец заголовка</a:t>
            </a:r>
          </a:p>
        </p:txBody>
      </p:sp>
      <p:sp>
        <p:nvSpPr>
          <p:cNvPr id="3" name="Объект 2"/>
          <p:cNvSpPr>
            <a:spLocks noGrp="1"/>
          </p:cNvSpPr>
          <p:nvPr>
            <p:ph idx="1"/>
          </p:nvPr>
        </p:nvSpPr>
        <p:spPr>
          <a:xfrm>
            <a:off x="4898883" y="932810"/>
            <a:ext cx="5833050" cy="4605558"/>
          </a:xfrm>
          <a:prstGeom prst="rect">
            <a:avLst/>
          </a:prstGeom>
        </p:spPr>
        <p:txBody>
          <a:bodyPr/>
          <a:lstStyle>
            <a:lvl1pPr>
              <a:defRPr sz="3023"/>
            </a:lvl1pPr>
            <a:lvl2pPr>
              <a:defRPr sz="2645"/>
            </a:lvl2pPr>
            <a:lvl3pPr>
              <a:defRPr sz="2268"/>
            </a:lvl3pPr>
            <a:lvl4pPr>
              <a:defRPr sz="1890"/>
            </a:lvl4pPr>
            <a:lvl5pPr>
              <a:defRPr sz="1890"/>
            </a:lvl5pPr>
            <a:lvl6pPr>
              <a:defRPr sz="1890"/>
            </a:lvl6pPr>
            <a:lvl7pPr>
              <a:defRPr sz="1890"/>
            </a:lvl7pPr>
            <a:lvl8pPr>
              <a:defRPr sz="1890"/>
            </a:lvl8pPr>
            <a:lvl9pPr>
              <a:defRPr sz="189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4155" y="1943603"/>
            <a:ext cx="3716669" cy="3602263"/>
          </a:xfrm>
          <a:prstGeom prst="rect">
            <a:avLst/>
          </a:prstGeom>
        </p:spPr>
        <p:txBody>
          <a:bodyPr/>
          <a:lstStyle>
            <a:lvl1pPr marL="0" indent="0">
              <a:buNone/>
              <a:defRPr sz="1512"/>
            </a:lvl1pPr>
            <a:lvl2pPr marL="431922" indent="0">
              <a:buNone/>
              <a:defRPr sz="1323"/>
            </a:lvl2pPr>
            <a:lvl3pPr marL="863844" indent="0">
              <a:buNone/>
              <a:defRPr sz="1134"/>
            </a:lvl3pPr>
            <a:lvl4pPr marL="1295766" indent="0">
              <a:buNone/>
              <a:defRPr sz="945"/>
            </a:lvl4pPr>
            <a:lvl5pPr marL="1727687" indent="0">
              <a:buNone/>
              <a:defRPr sz="945"/>
            </a:lvl5pPr>
            <a:lvl6pPr marL="2159610" indent="0">
              <a:buNone/>
              <a:defRPr sz="945"/>
            </a:lvl6pPr>
            <a:lvl7pPr marL="2591531" indent="0">
              <a:buNone/>
              <a:defRPr sz="945"/>
            </a:lvl7pPr>
            <a:lvl8pPr marL="3023453" indent="0">
              <a:buNone/>
              <a:defRPr sz="945"/>
            </a:lvl8pPr>
            <a:lvl9pPr marL="3455375" indent="0">
              <a:buNone/>
              <a:defRPr sz="945"/>
            </a:lvl9pPr>
          </a:lstStyle>
          <a:p>
            <a:pPr lvl="0"/>
            <a:r>
              <a:rPr lang="ru-RU"/>
              <a:t>Образец текста</a:t>
            </a:r>
          </a:p>
        </p:txBody>
      </p:sp>
    </p:spTree>
    <p:extLst>
      <p:ext uri="{BB962C8B-B14F-4D97-AF65-F5344CB8AC3E}">
        <p14:creationId xmlns:p14="http://schemas.microsoft.com/office/powerpoint/2010/main" val="2263083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55" y="431912"/>
            <a:ext cx="3716669" cy="1511691"/>
          </a:xfrm>
        </p:spPr>
        <p:txBody>
          <a:bodyPr anchor="b"/>
          <a:lstStyle>
            <a:lvl1pPr>
              <a:defRPr sz="3023"/>
            </a:lvl1pPr>
          </a:lstStyle>
          <a:p>
            <a:r>
              <a:rPr lang="ru-RU"/>
              <a:t>Образец заголовка</a:t>
            </a:r>
          </a:p>
        </p:txBody>
      </p:sp>
      <p:sp>
        <p:nvSpPr>
          <p:cNvPr id="3" name="Рисунок 2"/>
          <p:cNvSpPr>
            <a:spLocks noGrp="1"/>
          </p:cNvSpPr>
          <p:nvPr>
            <p:ph type="pic" idx="1"/>
          </p:nvPr>
        </p:nvSpPr>
        <p:spPr>
          <a:xfrm>
            <a:off x="4898883" y="932810"/>
            <a:ext cx="5833050" cy="4605558"/>
          </a:xfrm>
          <a:prstGeom prst="rect">
            <a:avLst/>
          </a:prstGeom>
        </p:spPr>
        <p:txBody>
          <a:bodyPr/>
          <a:lstStyle>
            <a:lvl1pPr marL="0" indent="0">
              <a:buNone/>
              <a:defRPr sz="3023"/>
            </a:lvl1pPr>
            <a:lvl2pPr marL="431922" indent="0">
              <a:buNone/>
              <a:defRPr sz="2645"/>
            </a:lvl2pPr>
            <a:lvl3pPr marL="863844" indent="0">
              <a:buNone/>
              <a:defRPr sz="2268"/>
            </a:lvl3pPr>
            <a:lvl4pPr marL="1295766" indent="0">
              <a:buNone/>
              <a:defRPr sz="1890"/>
            </a:lvl4pPr>
            <a:lvl5pPr marL="1727687" indent="0">
              <a:buNone/>
              <a:defRPr sz="1890"/>
            </a:lvl5pPr>
            <a:lvl6pPr marL="2159610" indent="0">
              <a:buNone/>
              <a:defRPr sz="1890"/>
            </a:lvl6pPr>
            <a:lvl7pPr marL="2591531" indent="0">
              <a:buNone/>
              <a:defRPr sz="1890"/>
            </a:lvl7pPr>
            <a:lvl8pPr marL="3023453" indent="0">
              <a:buNone/>
              <a:defRPr sz="1890"/>
            </a:lvl8pPr>
            <a:lvl9pPr marL="3455375" indent="0">
              <a:buNone/>
              <a:defRPr sz="1890"/>
            </a:lvl9pPr>
          </a:lstStyle>
          <a:p>
            <a:pPr lvl="0"/>
            <a:endParaRPr lang="ru-RU" noProof="0"/>
          </a:p>
        </p:txBody>
      </p:sp>
      <p:sp>
        <p:nvSpPr>
          <p:cNvPr id="4" name="Текст 3"/>
          <p:cNvSpPr>
            <a:spLocks noGrp="1"/>
          </p:cNvSpPr>
          <p:nvPr>
            <p:ph type="body" sz="half" idx="2"/>
          </p:nvPr>
        </p:nvSpPr>
        <p:spPr>
          <a:xfrm>
            <a:off x="794155" y="1943603"/>
            <a:ext cx="3716669" cy="3602263"/>
          </a:xfrm>
          <a:prstGeom prst="rect">
            <a:avLst/>
          </a:prstGeom>
        </p:spPr>
        <p:txBody>
          <a:bodyPr/>
          <a:lstStyle>
            <a:lvl1pPr marL="0" indent="0">
              <a:buNone/>
              <a:defRPr sz="1512"/>
            </a:lvl1pPr>
            <a:lvl2pPr marL="431922" indent="0">
              <a:buNone/>
              <a:defRPr sz="1323"/>
            </a:lvl2pPr>
            <a:lvl3pPr marL="863844" indent="0">
              <a:buNone/>
              <a:defRPr sz="1134"/>
            </a:lvl3pPr>
            <a:lvl4pPr marL="1295766" indent="0">
              <a:buNone/>
              <a:defRPr sz="945"/>
            </a:lvl4pPr>
            <a:lvl5pPr marL="1727687" indent="0">
              <a:buNone/>
              <a:defRPr sz="945"/>
            </a:lvl5pPr>
            <a:lvl6pPr marL="2159610" indent="0">
              <a:buNone/>
              <a:defRPr sz="945"/>
            </a:lvl6pPr>
            <a:lvl7pPr marL="2591531" indent="0">
              <a:buNone/>
              <a:defRPr sz="945"/>
            </a:lvl7pPr>
            <a:lvl8pPr marL="3023453" indent="0">
              <a:buNone/>
              <a:defRPr sz="945"/>
            </a:lvl8pPr>
            <a:lvl9pPr marL="3455375" indent="0">
              <a:buNone/>
              <a:defRPr sz="945"/>
            </a:lvl9pPr>
          </a:lstStyle>
          <a:p>
            <a:pPr lvl="0"/>
            <a:r>
              <a:rPr lang="ru-RU"/>
              <a:t>Образец текста</a:t>
            </a:r>
          </a:p>
        </p:txBody>
      </p:sp>
    </p:spTree>
    <p:extLst>
      <p:ext uri="{BB962C8B-B14F-4D97-AF65-F5344CB8AC3E}">
        <p14:creationId xmlns:p14="http://schemas.microsoft.com/office/powerpoint/2010/main" val="3641067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792143" y="1724652"/>
            <a:ext cx="9937790" cy="4112159"/>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7505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95975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245487" y="0"/>
            <a:ext cx="2484447" cy="583680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92153" y="0"/>
            <a:ext cx="7261308" cy="5836806"/>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961472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rot="5400000">
            <a:off x="4140619" y="-4140619"/>
            <a:ext cx="3240838" cy="11522075"/>
          </a:xfrm>
          <a:prstGeom prst="rect">
            <a:avLst/>
          </a:prstGeom>
          <a:gradFill rotWithShape="1">
            <a:gsLst>
              <a:gs pos="0">
                <a:schemeClr val="bg1"/>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3844"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3497111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lstStyle>
            <a:lvl1pPr>
              <a:defRPr>
                <a:latin typeface="+mn-lt"/>
              </a:defRPr>
            </a:lvl1pPr>
          </a:lstStyle>
          <a:p>
            <a:r>
              <a:rPr lang="ru-RU" dirty="0"/>
              <a:t>Образец заголовка</a:t>
            </a:r>
          </a:p>
        </p:txBody>
      </p:sp>
      <p:sp>
        <p:nvSpPr>
          <p:cNvPr id="3" name="Объект 2"/>
          <p:cNvSpPr>
            <a:spLocks noGrp="1"/>
          </p:cNvSpPr>
          <p:nvPr>
            <p:ph idx="1"/>
          </p:nvPr>
        </p:nvSpPr>
        <p:spPr>
          <a:xfrm>
            <a:off x="792143" y="1724652"/>
            <a:ext cx="9937790"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424542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142" y="1615175"/>
            <a:ext cx="9937790" cy="2696448"/>
          </a:xfrm>
        </p:spPr>
        <p:txBody>
          <a:bodyPr anchor="b"/>
          <a:lstStyle>
            <a:lvl1pPr>
              <a:defRPr sz="5668"/>
            </a:lvl1pPr>
          </a:lstStyle>
          <a:p>
            <a:r>
              <a:rPr lang="ru-RU"/>
              <a:t>Образец заголовка</a:t>
            </a:r>
          </a:p>
        </p:txBody>
      </p:sp>
      <p:sp>
        <p:nvSpPr>
          <p:cNvPr id="3" name="Текст 2"/>
          <p:cNvSpPr>
            <a:spLocks noGrp="1"/>
          </p:cNvSpPr>
          <p:nvPr>
            <p:ph type="body" idx="1"/>
          </p:nvPr>
        </p:nvSpPr>
        <p:spPr>
          <a:xfrm>
            <a:off x="786142" y="4337115"/>
            <a:ext cx="9937790" cy="1417211"/>
          </a:xfrm>
          <a:prstGeom prst="rect">
            <a:avLst/>
          </a:prstGeom>
        </p:spPr>
        <p:txBody>
          <a:bodyPr/>
          <a:lstStyle>
            <a:lvl1pPr marL="0" indent="0">
              <a:buNone/>
              <a:defRPr sz="2268"/>
            </a:lvl1pPr>
            <a:lvl2pPr marL="431836" indent="0">
              <a:buNone/>
              <a:defRPr sz="1890"/>
            </a:lvl2pPr>
            <a:lvl3pPr marL="863671" indent="0">
              <a:buNone/>
              <a:defRPr sz="1701"/>
            </a:lvl3pPr>
            <a:lvl4pPr marL="1295507" indent="0">
              <a:buNone/>
              <a:defRPr sz="1512"/>
            </a:lvl4pPr>
            <a:lvl5pPr marL="1727341" indent="0">
              <a:buNone/>
              <a:defRPr sz="1512"/>
            </a:lvl5pPr>
            <a:lvl6pPr marL="2159178" indent="0">
              <a:buNone/>
              <a:defRPr sz="1512"/>
            </a:lvl6pPr>
            <a:lvl7pPr marL="2591012" indent="0">
              <a:buNone/>
              <a:defRPr sz="1512"/>
            </a:lvl7pPr>
            <a:lvl8pPr marL="3022848" indent="0">
              <a:buNone/>
              <a:defRPr sz="1512"/>
            </a:lvl8pPr>
            <a:lvl9pPr marL="3454684" indent="0">
              <a:buNone/>
              <a:defRPr sz="1512"/>
            </a:lvl9pPr>
          </a:lstStyle>
          <a:p>
            <a:pPr lvl="0"/>
            <a:r>
              <a:rPr lang="ru-RU"/>
              <a:t>Образец текста</a:t>
            </a:r>
          </a:p>
        </p:txBody>
      </p:sp>
    </p:spTree>
    <p:extLst>
      <p:ext uri="{BB962C8B-B14F-4D97-AF65-F5344CB8AC3E}">
        <p14:creationId xmlns:p14="http://schemas.microsoft.com/office/powerpoint/2010/main" val="3985271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792142" y="1724652"/>
            <a:ext cx="4872878"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57055" y="1724652"/>
            <a:ext cx="4872878" cy="4112159"/>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49819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43" y="344930"/>
            <a:ext cx="9937790" cy="1252244"/>
          </a:xfrm>
        </p:spPr>
        <p:txBody>
          <a:bodyPr/>
          <a:lstStyle/>
          <a:p>
            <a:r>
              <a:rPr lang="ru-RU"/>
              <a:t>Образец заголовка</a:t>
            </a:r>
          </a:p>
        </p:txBody>
      </p:sp>
      <p:sp>
        <p:nvSpPr>
          <p:cNvPr id="3" name="Текст 2"/>
          <p:cNvSpPr>
            <a:spLocks noGrp="1"/>
          </p:cNvSpPr>
          <p:nvPr>
            <p:ph type="body" idx="1"/>
          </p:nvPr>
        </p:nvSpPr>
        <p:spPr>
          <a:xfrm>
            <a:off x="794157" y="1588182"/>
            <a:ext cx="4874877" cy="778340"/>
          </a:xfrm>
          <a:prstGeom prst="rect">
            <a:avLst/>
          </a:prstGeom>
        </p:spPr>
        <p:txBody>
          <a:bodyPr anchor="b"/>
          <a:lstStyle>
            <a:lvl1pPr marL="0" indent="0">
              <a:buNone/>
              <a:defRPr sz="2268" b="1"/>
            </a:lvl1pPr>
            <a:lvl2pPr marL="431836" indent="0">
              <a:buNone/>
              <a:defRPr sz="1890" b="1"/>
            </a:lvl2pPr>
            <a:lvl3pPr marL="863671" indent="0">
              <a:buNone/>
              <a:defRPr sz="1701" b="1"/>
            </a:lvl3pPr>
            <a:lvl4pPr marL="1295507" indent="0">
              <a:buNone/>
              <a:defRPr sz="1512" b="1"/>
            </a:lvl4pPr>
            <a:lvl5pPr marL="1727341" indent="0">
              <a:buNone/>
              <a:defRPr sz="1512" b="1"/>
            </a:lvl5pPr>
            <a:lvl6pPr marL="2159178" indent="0">
              <a:buNone/>
              <a:defRPr sz="1512" b="1"/>
            </a:lvl6pPr>
            <a:lvl7pPr marL="2591012" indent="0">
              <a:buNone/>
              <a:defRPr sz="1512" b="1"/>
            </a:lvl7pPr>
            <a:lvl8pPr marL="3022848" indent="0">
              <a:buNone/>
              <a:defRPr sz="1512" b="1"/>
            </a:lvl8pPr>
            <a:lvl9pPr marL="3454684" indent="0">
              <a:buNone/>
              <a:defRPr sz="1512" b="1"/>
            </a:lvl9pPr>
          </a:lstStyle>
          <a:p>
            <a:pPr lvl="0"/>
            <a:r>
              <a:rPr lang="ru-RU"/>
              <a:t>Образец текста</a:t>
            </a:r>
          </a:p>
        </p:txBody>
      </p:sp>
      <p:sp>
        <p:nvSpPr>
          <p:cNvPr id="4" name="Объект 3"/>
          <p:cNvSpPr>
            <a:spLocks noGrp="1"/>
          </p:cNvSpPr>
          <p:nvPr>
            <p:ph sz="half" idx="2"/>
          </p:nvPr>
        </p:nvSpPr>
        <p:spPr>
          <a:xfrm>
            <a:off x="794157" y="2366516"/>
            <a:ext cx="4874877" cy="34822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3050" y="1588182"/>
            <a:ext cx="4898883" cy="778340"/>
          </a:xfrm>
          <a:prstGeom prst="rect">
            <a:avLst/>
          </a:prstGeom>
        </p:spPr>
        <p:txBody>
          <a:bodyPr anchor="b"/>
          <a:lstStyle>
            <a:lvl1pPr marL="0" indent="0">
              <a:buNone/>
              <a:defRPr sz="2268" b="1"/>
            </a:lvl1pPr>
            <a:lvl2pPr marL="431836" indent="0">
              <a:buNone/>
              <a:defRPr sz="1890" b="1"/>
            </a:lvl2pPr>
            <a:lvl3pPr marL="863671" indent="0">
              <a:buNone/>
              <a:defRPr sz="1701" b="1"/>
            </a:lvl3pPr>
            <a:lvl4pPr marL="1295507" indent="0">
              <a:buNone/>
              <a:defRPr sz="1512" b="1"/>
            </a:lvl4pPr>
            <a:lvl5pPr marL="1727341" indent="0">
              <a:buNone/>
              <a:defRPr sz="1512" b="1"/>
            </a:lvl5pPr>
            <a:lvl6pPr marL="2159178" indent="0">
              <a:buNone/>
              <a:defRPr sz="1512" b="1"/>
            </a:lvl6pPr>
            <a:lvl7pPr marL="2591012" indent="0">
              <a:buNone/>
              <a:defRPr sz="1512" b="1"/>
            </a:lvl7pPr>
            <a:lvl8pPr marL="3022848" indent="0">
              <a:buNone/>
              <a:defRPr sz="1512" b="1"/>
            </a:lvl8pPr>
            <a:lvl9pPr marL="3454684" indent="0">
              <a:buNone/>
              <a:defRPr sz="1512" b="1"/>
            </a:lvl9pPr>
          </a:lstStyle>
          <a:p>
            <a:pPr lvl="0"/>
            <a:r>
              <a:rPr lang="ru-RU"/>
              <a:t>Образец текста</a:t>
            </a:r>
          </a:p>
        </p:txBody>
      </p:sp>
      <p:sp>
        <p:nvSpPr>
          <p:cNvPr id="6" name="Объект 5"/>
          <p:cNvSpPr>
            <a:spLocks noGrp="1"/>
          </p:cNvSpPr>
          <p:nvPr>
            <p:ph sz="quarter" idx="4"/>
          </p:nvPr>
        </p:nvSpPr>
        <p:spPr>
          <a:xfrm>
            <a:off x="5833050" y="2366516"/>
            <a:ext cx="4898883" cy="34822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11686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949516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709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57" y="431912"/>
            <a:ext cx="3716669" cy="1511691"/>
          </a:xfrm>
        </p:spPr>
        <p:txBody>
          <a:bodyPr anchor="b"/>
          <a:lstStyle>
            <a:lvl1pPr>
              <a:defRPr sz="3022"/>
            </a:lvl1pPr>
          </a:lstStyle>
          <a:p>
            <a:r>
              <a:rPr lang="ru-RU"/>
              <a:t>Образец заголовка</a:t>
            </a:r>
          </a:p>
        </p:txBody>
      </p:sp>
      <p:sp>
        <p:nvSpPr>
          <p:cNvPr id="3" name="Объект 2"/>
          <p:cNvSpPr>
            <a:spLocks noGrp="1"/>
          </p:cNvSpPr>
          <p:nvPr>
            <p:ph idx="1"/>
          </p:nvPr>
        </p:nvSpPr>
        <p:spPr>
          <a:xfrm>
            <a:off x="4898883" y="932810"/>
            <a:ext cx="5833050" cy="4605558"/>
          </a:xfrm>
          <a:prstGeom prst="rect">
            <a:avLst/>
          </a:prstGeom>
        </p:spPr>
        <p:txBody>
          <a:bodyPr/>
          <a:lstStyle>
            <a:lvl1pPr>
              <a:defRPr sz="3022"/>
            </a:lvl1pPr>
            <a:lvl2pPr>
              <a:defRPr sz="2644"/>
            </a:lvl2pPr>
            <a:lvl3pPr>
              <a:defRPr sz="2268"/>
            </a:lvl3pPr>
            <a:lvl4pPr>
              <a:defRPr sz="1890"/>
            </a:lvl4pPr>
            <a:lvl5pPr>
              <a:defRPr sz="1890"/>
            </a:lvl5pPr>
            <a:lvl6pPr>
              <a:defRPr sz="1890"/>
            </a:lvl6pPr>
            <a:lvl7pPr>
              <a:defRPr sz="1890"/>
            </a:lvl7pPr>
            <a:lvl8pPr>
              <a:defRPr sz="1890"/>
            </a:lvl8pPr>
            <a:lvl9pPr>
              <a:defRPr sz="189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4157" y="1943603"/>
            <a:ext cx="3716669" cy="3602263"/>
          </a:xfrm>
          <a:prstGeom prst="rect">
            <a:avLst/>
          </a:prstGeom>
        </p:spPr>
        <p:txBody>
          <a:bodyPr/>
          <a:lstStyle>
            <a:lvl1pPr marL="0" indent="0">
              <a:buNone/>
              <a:defRPr sz="1512"/>
            </a:lvl1pPr>
            <a:lvl2pPr marL="431836" indent="0">
              <a:buNone/>
              <a:defRPr sz="1323"/>
            </a:lvl2pPr>
            <a:lvl3pPr marL="863671" indent="0">
              <a:buNone/>
              <a:defRPr sz="1134"/>
            </a:lvl3pPr>
            <a:lvl4pPr marL="1295507" indent="0">
              <a:buNone/>
              <a:defRPr sz="945"/>
            </a:lvl4pPr>
            <a:lvl5pPr marL="1727341" indent="0">
              <a:buNone/>
              <a:defRPr sz="945"/>
            </a:lvl5pPr>
            <a:lvl6pPr marL="2159178" indent="0">
              <a:buNone/>
              <a:defRPr sz="945"/>
            </a:lvl6pPr>
            <a:lvl7pPr marL="2591012" indent="0">
              <a:buNone/>
              <a:defRPr sz="945"/>
            </a:lvl7pPr>
            <a:lvl8pPr marL="3022848" indent="0">
              <a:buNone/>
              <a:defRPr sz="945"/>
            </a:lvl8pPr>
            <a:lvl9pPr marL="3454684" indent="0">
              <a:buNone/>
              <a:defRPr sz="945"/>
            </a:lvl9pPr>
          </a:lstStyle>
          <a:p>
            <a:pPr lvl="0"/>
            <a:r>
              <a:rPr lang="ru-RU"/>
              <a:t>Образец текста</a:t>
            </a:r>
          </a:p>
        </p:txBody>
      </p:sp>
    </p:spTree>
    <p:extLst>
      <p:ext uri="{BB962C8B-B14F-4D97-AF65-F5344CB8AC3E}">
        <p14:creationId xmlns:p14="http://schemas.microsoft.com/office/powerpoint/2010/main" val="29166874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157" y="431912"/>
            <a:ext cx="3716669" cy="1511691"/>
          </a:xfrm>
        </p:spPr>
        <p:txBody>
          <a:bodyPr anchor="b"/>
          <a:lstStyle>
            <a:lvl1pPr>
              <a:defRPr sz="3022"/>
            </a:lvl1pPr>
          </a:lstStyle>
          <a:p>
            <a:r>
              <a:rPr lang="ru-RU"/>
              <a:t>Образец заголовка</a:t>
            </a:r>
          </a:p>
        </p:txBody>
      </p:sp>
      <p:sp>
        <p:nvSpPr>
          <p:cNvPr id="3" name="Рисунок 2"/>
          <p:cNvSpPr>
            <a:spLocks noGrp="1"/>
          </p:cNvSpPr>
          <p:nvPr>
            <p:ph type="pic" idx="1"/>
          </p:nvPr>
        </p:nvSpPr>
        <p:spPr>
          <a:xfrm>
            <a:off x="4898883" y="932810"/>
            <a:ext cx="5833050" cy="4605558"/>
          </a:xfrm>
          <a:prstGeom prst="rect">
            <a:avLst/>
          </a:prstGeom>
        </p:spPr>
        <p:txBody>
          <a:bodyPr/>
          <a:lstStyle>
            <a:lvl1pPr marL="0" indent="0">
              <a:buNone/>
              <a:defRPr sz="3022"/>
            </a:lvl1pPr>
            <a:lvl2pPr marL="431836" indent="0">
              <a:buNone/>
              <a:defRPr sz="2644"/>
            </a:lvl2pPr>
            <a:lvl3pPr marL="863671" indent="0">
              <a:buNone/>
              <a:defRPr sz="2268"/>
            </a:lvl3pPr>
            <a:lvl4pPr marL="1295507" indent="0">
              <a:buNone/>
              <a:defRPr sz="1890"/>
            </a:lvl4pPr>
            <a:lvl5pPr marL="1727341" indent="0">
              <a:buNone/>
              <a:defRPr sz="1890"/>
            </a:lvl5pPr>
            <a:lvl6pPr marL="2159178" indent="0">
              <a:buNone/>
              <a:defRPr sz="1890"/>
            </a:lvl6pPr>
            <a:lvl7pPr marL="2591012" indent="0">
              <a:buNone/>
              <a:defRPr sz="1890"/>
            </a:lvl7pPr>
            <a:lvl8pPr marL="3022848" indent="0">
              <a:buNone/>
              <a:defRPr sz="1890"/>
            </a:lvl8pPr>
            <a:lvl9pPr marL="3454684" indent="0">
              <a:buNone/>
              <a:defRPr sz="1890"/>
            </a:lvl9pPr>
          </a:lstStyle>
          <a:p>
            <a:pPr lvl="0"/>
            <a:endParaRPr lang="ru-RU" noProof="0"/>
          </a:p>
        </p:txBody>
      </p:sp>
      <p:sp>
        <p:nvSpPr>
          <p:cNvPr id="4" name="Текст 3"/>
          <p:cNvSpPr>
            <a:spLocks noGrp="1"/>
          </p:cNvSpPr>
          <p:nvPr>
            <p:ph type="body" sz="half" idx="2"/>
          </p:nvPr>
        </p:nvSpPr>
        <p:spPr>
          <a:xfrm>
            <a:off x="794157" y="1943603"/>
            <a:ext cx="3716669" cy="3602263"/>
          </a:xfrm>
          <a:prstGeom prst="rect">
            <a:avLst/>
          </a:prstGeom>
        </p:spPr>
        <p:txBody>
          <a:bodyPr/>
          <a:lstStyle>
            <a:lvl1pPr marL="0" indent="0">
              <a:buNone/>
              <a:defRPr sz="1512"/>
            </a:lvl1pPr>
            <a:lvl2pPr marL="431836" indent="0">
              <a:buNone/>
              <a:defRPr sz="1323"/>
            </a:lvl2pPr>
            <a:lvl3pPr marL="863671" indent="0">
              <a:buNone/>
              <a:defRPr sz="1134"/>
            </a:lvl3pPr>
            <a:lvl4pPr marL="1295507" indent="0">
              <a:buNone/>
              <a:defRPr sz="945"/>
            </a:lvl4pPr>
            <a:lvl5pPr marL="1727341" indent="0">
              <a:buNone/>
              <a:defRPr sz="945"/>
            </a:lvl5pPr>
            <a:lvl6pPr marL="2159178" indent="0">
              <a:buNone/>
              <a:defRPr sz="945"/>
            </a:lvl6pPr>
            <a:lvl7pPr marL="2591012" indent="0">
              <a:buNone/>
              <a:defRPr sz="945"/>
            </a:lvl7pPr>
            <a:lvl8pPr marL="3022848" indent="0">
              <a:buNone/>
              <a:defRPr sz="945"/>
            </a:lvl8pPr>
            <a:lvl9pPr marL="3454684" indent="0">
              <a:buNone/>
              <a:defRPr sz="945"/>
            </a:lvl9pPr>
          </a:lstStyle>
          <a:p>
            <a:pPr lvl="0"/>
            <a:r>
              <a:rPr lang="ru-RU"/>
              <a:t>Образец текста</a:t>
            </a:r>
          </a:p>
        </p:txBody>
      </p:sp>
    </p:spTree>
    <p:extLst>
      <p:ext uri="{BB962C8B-B14F-4D97-AF65-F5344CB8AC3E}">
        <p14:creationId xmlns:p14="http://schemas.microsoft.com/office/powerpoint/2010/main" val="23992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982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792143" y="1724652"/>
            <a:ext cx="9937790" cy="4112159"/>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117454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245487" y="0"/>
            <a:ext cx="2484447" cy="583680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92156" y="0"/>
            <a:ext cx="7261308" cy="5836806"/>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5296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42297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138005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vmlDrawing" Target="../drawings/vmlDrawing1.vml"/><Relationship Id="rId18" Type="http://schemas.openxmlformats.org/officeDocument/2006/relationships/oleObject" Target="../embeddings/oleObject2.bin"/><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17" Type="http://schemas.openxmlformats.org/officeDocument/2006/relationships/image" Target="../media/image3.emf"/><Relationship Id="rId2" Type="http://schemas.openxmlformats.org/officeDocument/2006/relationships/slideLayout" Target="../slideLayouts/slideLayout40.xml"/><Relationship Id="rId16" Type="http://schemas.openxmlformats.org/officeDocument/2006/relationships/oleObject" Target="../embeddings/oleObject1.bin"/><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ags" Target="../tags/tag2.xml"/><Relationship Id="rId10" Type="http://schemas.openxmlformats.org/officeDocument/2006/relationships/slideLayout" Target="../slideLayouts/slideLayout48.xml"/><Relationship Id="rId19"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vmlDrawing" Target="../drawings/vmlDrawing2.vml"/><Relationship Id="rId18" Type="http://schemas.openxmlformats.org/officeDocument/2006/relationships/oleObject" Target="../embeddings/oleObject4.bin"/><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17" Type="http://schemas.openxmlformats.org/officeDocument/2006/relationships/image" Target="../media/image3.emf"/><Relationship Id="rId2" Type="http://schemas.openxmlformats.org/officeDocument/2006/relationships/slideLayout" Target="../slideLayouts/slideLayout51.xml"/><Relationship Id="rId16" Type="http://schemas.openxmlformats.org/officeDocument/2006/relationships/oleObject" Target="../embeddings/oleObject3.bin"/><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ags" Target="../tags/tag4.xml"/><Relationship Id="rId10" Type="http://schemas.openxmlformats.org/officeDocument/2006/relationships/slideLayout" Target="../slideLayouts/slideLayout59.xml"/><Relationship Id="rId19" Type="http://schemas.openxmlformats.org/officeDocument/2006/relationships/image" Target="../media/image2.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ags" Target="../tags/tag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vmlDrawing" Target="../drawings/vmlDrawing3.vml"/><Relationship Id="rId18" Type="http://schemas.openxmlformats.org/officeDocument/2006/relationships/oleObject" Target="../embeddings/oleObject6.bin"/><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17" Type="http://schemas.openxmlformats.org/officeDocument/2006/relationships/image" Target="../media/image3.emf"/><Relationship Id="rId2" Type="http://schemas.openxmlformats.org/officeDocument/2006/relationships/slideLayout" Target="../slideLayouts/slideLayout62.xml"/><Relationship Id="rId16" Type="http://schemas.openxmlformats.org/officeDocument/2006/relationships/oleObject" Target="../embeddings/oleObject5.bin"/><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ags" Target="../tags/tag6.xml"/><Relationship Id="rId10" Type="http://schemas.openxmlformats.org/officeDocument/2006/relationships/slideLayout" Target="../slideLayouts/slideLayout70.xml"/><Relationship Id="rId19" Type="http://schemas.openxmlformats.org/officeDocument/2006/relationships/image" Target="../media/image2.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body" idx="1"/>
          </p:nvPr>
        </p:nvSpPr>
        <p:spPr bwMode="auto">
          <a:xfrm>
            <a:off x="271463" y="1606550"/>
            <a:ext cx="109347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7" name="Rectangle 13"/>
          <p:cNvSpPr>
            <a:spLocks noGrp="1" noChangeArrowheads="1"/>
          </p:cNvSpPr>
          <p:nvPr>
            <p:ph type="title"/>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Образец заголовка</a:t>
            </a:r>
          </a:p>
        </p:txBody>
      </p:sp>
      <p:pic>
        <p:nvPicPr>
          <p:cNvPr id="1028" name="Picture 16" descr="Layer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 id="2147486797" r:id="rId7"/>
    <p:sldLayoutId id="2147486798" r:id="rId8"/>
    <p:sldLayoutId id="2147486799" r:id="rId9"/>
    <p:sldLayoutId id="2147486800" r:id="rId10"/>
    <p:sldLayoutId id="2147486801" r:id="rId11"/>
    <p:sldLayoutId id="2147486802" r:id="rId12"/>
  </p:sldLayoutIdLst>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Grp="1" noChangeArrowheads="1"/>
          </p:cNvSpPr>
          <p:nvPr>
            <p:ph type="body" idx="1"/>
          </p:nvPr>
        </p:nvSpPr>
        <p:spPr bwMode="auto">
          <a:xfrm>
            <a:off x="271463" y="1606550"/>
            <a:ext cx="109347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051" name="Rectangle 13"/>
          <p:cNvSpPr>
            <a:spLocks noGrp="1" noChangeArrowheads="1"/>
          </p:cNvSpPr>
          <p:nvPr>
            <p:ph type="title"/>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Образец заголовка</a:t>
            </a:r>
          </a:p>
        </p:txBody>
      </p:sp>
      <p:pic>
        <p:nvPicPr>
          <p:cNvPr id="2052" name="Picture 16" descr="Layer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6" descr="Layer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9255125" y="0"/>
            <a:ext cx="2266950" cy="1735138"/>
          </a:xfrm>
          <a:prstGeom prst="rect">
            <a:avLst/>
          </a:prstGeom>
          <a:solidFill>
            <a:srgbClr val="CCFFFF"/>
          </a:solidFill>
          <a:ln>
            <a:noFill/>
          </a:ln>
          <a:effec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defRPr/>
            </a:pPr>
            <a:endParaRPr lang="en-US" altLang="ru-RU" sz="2400" b="0">
              <a:latin typeface="Times New Roman" pitchFamily="18" charset="0"/>
            </a:endParaRPr>
          </a:p>
          <a:p>
            <a:pPr algn="ctr" eaLnBrk="1" hangingPunct="1">
              <a:lnSpc>
                <a:spcPct val="150000"/>
              </a:lnSpc>
              <a:defRPr/>
            </a:pPr>
            <a:endParaRPr lang="en-US" altLang="ru-RU" sz="2400" b="0">
              <a:latin typeface="Times New Roman" pitchFamily="18" charset="0"/>
            </a:endParaRPr>
          </a:p>
          <a:p>
            <a:pPr algn="ctr" eaLnBrk="1" hangingPunct="1">
              <a:lnSpc>
                <a:spcPct val="150000"/>
              </a:lnSpc>
              <a:defRPr/>
            </a:pPr>
            <a:endParaRPr lang="ru-RU" altLang="ru-RU" sz="2400" b="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6803" r:id="rId1"/>
    <p:sldLayoutId id="2147486804" r:id="rId2"/>
    <p:sldLayoutId id="2147486805" r:id="rId3"/>
    <p:sldLayoutId id="2147486806" r:id="rId4"/>
    <p:sldLayoutId id="2147486807" r:id="rId5"/>
    <p:sldLayoutId id="2147486808" r:id="rId6"/>
    <p:sldLayoutId id="2147486809" r:id="rId7"/>
    <p:sldLayoutId id="2147486810" r:id="rId8"/>
    <p:sldLayoutId id="2147486811" r:id="rId9"/>
    <p:sldLayoutId id="2147486812" r:id="rId10"/>
    <p:sldLayoutId id="2147486813" r:id="rId11"/>
    <p:sldLayoutId id="2147486814" r:id="rId12"/>
    <p:sldLayoutId id="2147486815" r:id="rId13"/>
  </p:sldLayoutIdLst>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p:cNvSpPr>
            <a:spLocks noGrp="1" noChangeArrowheads="1"/>
          </p:cNvSpPr>
          <p:nvPr>
            <p:ph type="body" idx="1"/>
          </p:nvPr>
        </p:nvSpPr>
        <p:spPr bwMode="auto">
          <a:xfrm>
            <a:off x="271463" y="1606550"/>
            <a:ext cx="109347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051" name="Rectangle 13"/>
          <p:cNvSpPr>
            <a:spLocks noGrp="1" noChangeArrowheads="1"/>
          </p:cNvSpPr>
          <p:nvPr>
            <p:ph type="title"/>
          </p:nvPr>
        </p:nvSpPr>
        <p:spPr bwMode="auto">
          <a:xfrm>
            <a:off x="2312988" y="107950"/>
            <a:ext cx="8893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ru-RU" altLang="ru-RU"/>
              <a:t>Образец заголовка</a:t>
            </a:r>
          </a:p>
        </p:txBody>
      </p:sp>
      <p:pic>
        <p:nvPicPr>
          <p:cNvPr id="2052" name="Picture 16" descr="Layer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6" descr="Layer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41288" y="152400"/>
            <a:ext cx="15509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9255125" y="0"/>
            <a:ext cx="2266950" cy="1735138"/>
          </a:xfrm>
          <a:prstGeom prst="rect">
            <a:avLst/>
          </a:prstGeom>
          <a:solidFill>
            <a:srgbClr val="CCFFFF"/>
          </a:solidFill>
          <a:ln>
            <a:noFill/>
          </a:ln>
          <a:effec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ru-RU" sz="24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ru-RU" sz="24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ru-RU" altLang="ru-RU"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80353403"/>
      </p:ext>
    </p:extLst>
  </p:cSld>
  <p:clrMap bg1="lt1" tx1="dk1" bg2="lt2" tx2="dk2" accent1="accent1" accent2="accent2" accent3="accent3" accent4="accent4" accent5="accent5" accent6="accent6" hlink="hlink" folHlink="folHlink"/>
  <p:sldLayoutIdLst>
    <p:sldLayoutId id="2147486817" r:id="rId1"/>
    <p:sldLayoutId id="2147486818" r:id="rId2"/>
    <p:sldLayoutId id="2147486819" r:id="rId3"/>
    <p:sldLayoutId id="2147486820" r:id="rId4"/>
    <p:sldLayoutId id="2147486821" r:id="rId5"/>
    <p:sldLayoutId id="2147486822" r:id="rId6"/>
    <p:sldLayoutId id="2147486823" r:id="rId7"/>
    <p:sldLayoutId id="2147486824" r:id="rId8"/>
    <p:sldLayoutId id="2147486825" r:id="rId9"/>
    <p:sldLayoutId id="2147486826" r:id="rId10"/>
    <p:sldLayoutId id="2147486827" r:id="rId11"/>
    <p:sldLayoutId id="2147486828" r:id="rId12"/>
    <p:sldLayoutId id="2147486829" r:id="rId13"/>
  </p:sldLayoutIdLst>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0"/>
          <p:cNvSpPr>
            <a:spLocks noChangeArrowheads="1"/>
          </p:cNvSpPr>
          <p:nvPr userDrawn="1"/>
        </p:nvSpPr>
        <p:spPr bwMode="auto">
          <a:xfrm>
            <a:off x="1" y="3528088"/>
            <a:ext cx="171769" cy="351024"/>
          </a:xfrm>
          <a:prstGeom prst="rect">
            <a:avLst/>
          </a:prstGeom>
          <a:solidFill>
            <a:schemeClr val="bg1"/>
          </a:solidFill>
          <a:ln>
            <a:noFill/>
          </a:ln>
          <a:effectLst/>
          <a:extLs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022" tIns="44211" rIns="85022" bIns="44211"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4017"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8435" name="Rectangle 2"/>
          <p:cNvSpPr>
            <a:spLocks noGrp="1" noChangeArrowheads="1"/>
          </p:cNvSpPr>
          <p:nvPr>
            <p:ph type="title"/>
          </p:nvPr>
        </p:nvSpPr>
        <p:spPr bwMode="auto">
          <a:xfrm>
            <a:off x="2312418" y="111006"/>
            <a:ext cx="7267309" cy="83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88420" name="Text Box 4"/>
          <p:cNvSpPr txBox="1">
            <a:spLocks noChangeArrowheads="1"/>
          </p:cNvSpPr>
          <p:nvPr userDrawn="1"/>
        </p:nvSpPr>
        <p:spPr bwMode="auto">
          <a:xfrm>
            <a:off x="10297857" y="5961163"/>
            <a:ext cx="868156" cy="348300"/>
          </a:xfrm>
          <a:prstGeom prst="rect">
            <a:avLst/>
          </a:prstGeom>
          <a:noFill/>
          <a:ln w="44450" algn="ctr">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64017" rtl="0" eaLnBrk="0" fontAlgn="base" latinLnBrk="0" hangingPunct="0">
              <a:lnSpc>
                <a:spcPct val="110000"/>
              </a:lnSpc>
              <a:spcBef>
                <a:spcPct val="50000"/>
              </a:spcBef>
              <a:spcAft>
                <a:spcPct val="0"/>
              </a:spcAft>
              <a:buClrTx/>
              <a:buSzTx/>
              <a:buFontTx/>
              <a:buNone/>
              <a:tabLst/>
              <a:defRPr/>
            </a:pPr>
            <a:fld id="{A1D225A9-8F30-46A3-9660-45B4E62F5D71}" type="slidenum">
              <a:rPr kumimoji="0" lang="ru-RU" altLang="ru-RU" sz="1512"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charset="0"/>
              </a:rPr>
              <a:pPr marL="0" marR="0" lvl="0" indent="0" algn="r" defTabSz="864017" rtl="0" eaLnBrk="0" fontAlgn="base" latinLnBrk="0" hangingPunct="0">
                <a:lnSpc>
                  <a:spcPct val="110000"/>
                </a:lnSpc>
                <a:spcBef>
                  <a:spcPct val="50000"/>
                </a:spcBef>
                <a:spcAft>
                  <a:spcPct val="0"/>
                </a:spcAft>
                <a:buClrTx/>
                <a:buSzTx/>
                <a:buFontTx/>
                <a:buNone/>
                <a:tabLst/>
                <a:defRPr/>
              </a:pPr>
              <a:t>‹#›</a:t>
            </a:fld>
            <a:endParaRPr kumimoji="0" lang="ru-RU" altLang="ru-RU" sz="1512"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031" name="Rectangle 36"/>
          <p:cNvSpPr>
            <a:spLocks noChangeArrowheads="1"/>
          </p:cNvSpPr>
          <p:nvPr userDrawn="1"/>
        </p:nvSpPr>
        <p:spPr bwMode="auto">
          <a:xfrm>
            <a:off x="1" y="3526590"/>
            <a:ext cx="171769" cy="35102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022" tIns="44211" rIns="85022" bIns="44211"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4017"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graphicFrame>
        <p:nvGraphicFramePr>
          <p:cNvPr id="18438" name="Object 39"/>
          <p:cNvGraphicFramePr>
            <a:graphicFrameLocks noChangeAspect="1"/>
          </p:cNvGraphicFramePr>
          <p:nvPr userDrawn="1">
            <p:custDataLst>
              <p:tags r:id="rId14"/>
            </p:custDataLst>
          </p:nvPr>
        </p:nvGraphicFramePr>
        <p:xfrm>
          <a:off x="2003" y="1503"/>
          <a:ext cx="2000" cy="1500"/>
        </p:xfrm>
        <a:graphic>
          <a:graphicData uri="http://schemas.openxmlformats.org/presentationml/2006/ole">
            <mc:AlternateContent xmlns:mc="http://schemas.openxmlformats.org/markup-compatibility/2006">
              <mc:Choice xmlns:v="urn:schemas-microsoft-com:vml" Requires="v">
                <p:oleObj spid="_x0000_s1382" name="think-cell Slide" r:id="rId16" imgW="360" imgH="360" progId="">
                  <p:embed/>
                </p:oleObj>
              </mc:Choice>
              <mc:Fallback>
                <p:oleObj name="think-cell Slide" r:id="rId16" imgW="360" imgH="360" progId="">
                  <p:embed/>
                  <p:pic>
                    <p:nvPicPr>
                      <p:cNvPr id="18438"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3" y="1503"/>
                        <a:ext cx="2000" cy="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9" name="Object 40"/>
          <p:cNvGraphicFramePr>
            <a:graphicFrameLocks noChangeAspect="1"/>
          </p:cNvGraphicFramePr>
          <p:nvPr userDrawn="1">
            <p:custDataLst>
              <p:tags r:id="rId15"/>
            </p:custDataLst>
          </p:nvPr>
        </p:nvGraphicFramePr>
        <p:xfrm>
          <a:off x="2003" y="1503"/>
          <a:ext cx="2000" cy="1500"/>
        </p:xfrm>
        <a:graphic>
          <a:graphicData uri="http://schemas.openxmlformats.org/presentationml/2006/ole">
            <mc:AlternateContent xmlns:mc="http://schemas.openxmlformats.org/markup-compatibility/2006">
              <mc:Choice xmlns:v="urn:schemas-microsoft-com:vml" Requires="v">
                <p:oleObj spid="_x0000_s1383" name="think-cell Slide" r:id="rId18" imgW="360" imgH="360" progId="">
                  <p:embed/>
                </p:oleObj>
              </mc:Choice>
              <mc:Fallback>
                <p:oleObj name="think-cell Slide" r:id="rId18" imgW="360" imgH="360" progId="">
                  <p:embed/>
                  <p:pic>
                    <p:nvPicPr>
                      <p:cNvPr id="18439"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3" y="1503"/>
                        <a:ext cx="2000" cy="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40" name="Picture 11" descr="Layer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42046" y="109503"/>
            <a:ext cx="1618291" cy="9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03935"/>
      </p:ext>
    </p:extLst>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spcBef>
          <a:spcPct val="0"/>
        </a:spcBef>
        <a:spcAft>
          <a:spcPct val="0"/>
        </a:spcAft>
        <a:defRPr sz="1890" b="1" kern="1200">
          <a:solidFill>
            <a:schemeClr val="bg2"/>
          </a:solidFill>
          <a:latin typeface="+mj-lt"/>
          <a:ea typeface="+mj-ea"/>
          <a:cs typeface="+mj-cs"/>
        </a:defRPr>
      </a:lvl1pPr>
      <a:lvl2pPr algn="l" rtl="0" eaLnBrk="0" fontAlgn="base" hangingPunct="0">
        <a:spcBef>
          <a:spcPct val="0"/>
        </a:spcBef>
        <a:spcAft>
          <a:spcPct val="0"/>
        </a:spcAft>
        <a:defRPr sz="1890" b="1">
          <a:solidFill>
            <a:schemeClr val="bg2"/>
          </a:solidFill>
          <a:latin typeface="Proxima Nova Lt" pitchFamily="50" charset="0"/>
        </a:defRPr>
      </a:lvl2pPr>
      <a:lvl3pPr algn="l" rtl="0" eaLnBrk="0" fontAlgn="base" hangingPunct="0">
        <a:spcBef>
          <a:spcPct val="0"/>
        </a:spcBef>
        <a:spcAft>
          <a:spcPct val="0"/>
        </a:spcAft>
        <a:defRPr sz="1890" b="1">
          <a:solidFill>
            <a:schemeClr val="bg2"/>
          </a:solidFill>
          <a:latin typeface="Proxima Nova Lt" pitchFamily="50" charset="0"/>
        </a:defRPr>
      </a:lvl3pPr>
      <a:lvl4pPr algn="l" rtl="0" eaLnBrk="0" fontAlgn="base" hangingPunct="0">
        <a:spcBef>
          <a:spcPct val="0"/>
        </a:spcBef>
        <a:spcAft>
          <a:spcPct val="0"/>
        </a:spcAft>
        <a:defRPr sz="1890" b="1">
          <a:solidFill>
            <a:schemeClr val="bg2"/>
          </a:solidFill>
          <a:latin typeface="Proxima Nova Lt" pitchFamily="50" charset="0"/>
        </a:defRPr>
      </a:lvl4pPr>
      <a:lvl5pPr algn="l" rtl="0" eaLnBrk="0" fontAlgn="base" hangingPunct="0">
        <a:spcBef>
          <a:spcPct val="0"/>
        </a:spcBef>
        <a:spcAft>
          <a:spcPct val="0"/>
        </a:spcAft>
        <a:defRPr sz="1890" b="1">
          <a:solidFill>
            <a:schemeClr val="bg2"/>
          </a:solidFill>
          <a:latin typeface="Proxima Nova Lt" pitchFamily="50" charset="0"/>
        </a:defRPr>
      </a:lvl5pPr>
      <a:lvl6pPr marL="431922" algn="l" rtl="0" fontAlgn="base">
        <a:spcBef>
          <a:spcPct val="0"/>
        </a:spcBef>
        <a:spcAft>
          <a:spcPct val="0"/>
        </a:spcAft>
        <a:defRPr sz="1890" b="1">
          <a:solidFill>
            <a:schemeClr val="bg2"/>
          </a:solidFill>
          <a:latin typeface="Proxima Nova Lt" pitchFamily="50" charset="0"/>
        </a:defRPr>
      </a:lvl6pPr>
      <a:lvl7pPr marL="863844" algn="l" rtl="0" fontAlgn="base">
        <a:spcBef>
          <a:spcPct val="0"/>
        </a:spcBef>
        <a:spcAft>
          <a:spcPct val="0"/>
        </a:spcAft>
        <a:defRPr sz="1890" b="1">
          <a:solidFill>
            <a:schemeClr val="bg2"/>
          </a:solidFill>
          <a:latin typeface="Proxima Nova Lt" pitchFamily="50" charset="0"/>
        </a:defRPr>
      </a:lvl7pPr>
      <a:lvl8pPr marL="1295766" algn="l" rtl="0" fontAlgn="base">
        <a:spcBef>
          <a:spcPct val="0"/>
        </a:spcBef>
        <a:spcAft>
          <a:spcPct val="0"/>
        </a:spcAft>
        <a:defRPr sz="1890" b="1">
          <a:solidFill>
            <a:schemeClr val="bg2"/>
          </a:solidFill>
          <a:latin typeface="Proxima Nova Lt" pitchFamily="50" charset="0"/>
        </a:defRPr>
      </a:lvl8pPr>
      <a:lvl9pPr marL="1727687" algn="l" rtl="0" fontAlgn="base">
        <a:spcBef>
          <a:spcPct val="0"/>
        </a:spcBef>
        <a:spcAft>
          <a:spcPct val="0"/>
        </a:spcAft>
        <a:defRPr sz="1890" b="1">
          <a:solidFill>
            <a:schemeClr val="bg2"/>
          </a:solidFill>
          <a:latin typeface="Proxima Nova Lt" pitchFamily="50" charset="0"/>
        </a:defRPr>
      </a:lvl9pPr>
    </p:titleStyle>
    <p:bodyStyle>
      <a:lvl1pPr marL="322507" indent="-322507" algn="l" rtl="0" eaLnBrk="0" fontAlgn="base" hangingPunct="0">
        <a:spcBef>
          <a:spcPct val="20000"/>
        </a:spcBef>
        <a:spcAft>
          <a:spcPct val="0"/>
        </a:spcAft>
        <a:buChar char="•"/>
        <a:defRPr sz="1512" kern="1200">
          <a:solidFill>
            <a:schemeClr val="tx1"/>
          </a:solidFill>
          <a:latin typeface="+mn-lt"/>
          <a:ea typeface="+mn-ea"/>
          <a:cs typeface="+mn-cs"/>
        </a:defRPr>
      </a:lvl1pPr>
      <a:lvl2pPr marL="700514" indent="-268506" algn="l" rtl="0" eaLnBrk="0" fontAlgn="base" hangingPunct="0">
        <a:spcBef>
          <a:spcPct val="20000"/>
        </a:spcBef>
        <a:spcAft>
          <a:spcPct val="0"/>
        </a:spcAft>
        <a:buChar char="–"/>
        <a:defRPr sz="1512" kern="1200">
          <a:solidFill>
            <a:schemeClr val="tx1"/>
          </a:solidFill>
          <a:latin typeface="+mn-lt"/>
          <a:ea typeface="+mn-ea"/>
          <a:cs typeface="+mn-cs"/>
        </a:defRPr>
      </a:lvl2pPr>
      <a:lvl3pPr marL="1078521" indent="-214505" algn="l" rtl="0" eaLnBrk="0" fontAlgn="base" hangingPunct="0">
        <a:spcBef>
          <a:spcPct val="20000"/>
        </a:spcBef>
        <a:spcAft>
          <a:spcPct val="0"/>
        </a:spcAft>
        <a:buChar char="•"/>
        <a:defRPr sz="1512" kern="1200">
          <a:solidFill>
            <a:schemeClr val="tx1"/>
          </a:solidFill>
          <a:latin typeface="+mn-lt"/>
          <a:ea typeface="+mn-ea"/>
          <a:cs typeface="+mn-cs"/>
        </a:defRPr>
      </a:lvl3pPr>
      <a:lvl4pPr marL="1510529" indent="-214505" algn="l" rtl="0" eaLnBrk="0" fontAlgn="base" hangingPunct="0">
        <a:spcBef>
          <a:spcPct val="20000"/>
        </a:spcBef>
        <a:spcAft>
          <a:spcPct val="0"/>
        </a:spcAft>
        <a:buChar char="–"/>
        <a:defRPr sz="1512" kern="1200">
          <a:solidFill>
            <a:schemeClr val="tx1"/>
          </a:solidFill>
          <a:latin typeface="+mn-lt"/>
          <a:ea typeface="+mn-ea"/>
          <a:cs typeface="+mn-cs"/>
        </a:defRPr>
      </a:lvl4pPr>
      <a:lvl5pPr marL="1942538" indent="-214505" algn="l" rtl="0" eaLnBrk="0" fontAlgn="base" hangingPunct="0">
        <a:spcBef>
          <a:spcPct val="20000"/>
        </a:spcBef>
        <a:spcAft>
          <a:spcPct val="0"/>
        </a:spcAft>
        <a:buChar char="»"/>
        <a:defRPr sz="1512" kern="1200">
          <a:solidFill>
            <a:schemeClr val="tx1"/>
          </a:solidFill>
          <a:latin typeface="+mn-lt"/>
          <a:ea typeface="+mn-ea"/>
          <a:cs typeface="+mn-cs"/>
        </a:defRPr>
      </a:lvl5pPr>
      <a:lvl6pPr marL="2375570"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493"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414"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336"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ru-RU"/>
      </a:defPPr>
      <a:lvl1pPr marL="0" algn="l" defTabSz="863844" rtl="0" eaLnBrk="1" latinLnBrk="0" hangingPunct="1">
        <a:defRPr sz="1701" kern="1200">
          <a:solidFill>
            <a:schemeClr val="tx1"/>
          </a:solidFill>
          <a:latin typeface="+mn-lt"/>
          <a:ea typeface="+mn-ea"/>
          <a:cs typeface="+mn-cs"/>
        </a:defRPr>
      </a:lvl1pPr>
      <a:lvl2pPr marL="431922" algn="l" defTabSz="863844" rtl="0" eaLnBrk="1" latinLnBrk="0" hangingPunct="1">
        <a:defRPr sz="1701" kern="1200">
          <a:solidFill>
            <a:schemeClr val="tx1"/>
          </a:solidFill>
          <a:latin typeface="+mn-lt"/>
          <a:ea typeface="+mn-ea"/>
          <a:cs typeface="+mn-cs"/>
        </a:defRPr>
      </a:lvl2pPr>
      <a:lvl3pPr marL="863844" algn="l" defTabSz="863844" rtl="0" eaLnBrk="1" latinLnBrk="0" hangingPunct="1">
        <a:defRPr sz="1701" kern="1200">
          <a:solidFill>
            <a:schemeClr val="tx1"/>
          </a:solidFill>
          <a:latin typeface="+mn-lt"/>
          <a:ea typeface="+mn-ea"/>
          <a:cs typeface="+mn-cs"/>
        </a:defRPr>
      </a:lvl3pPr>
      <a:lvl4pPr marL="1295766" algn="l" defTabSz="863844" rtl="0" eaLnBrk="1" latinLnBrk="0" hangingPunct="1">
        <a:defRPr sz="1701" kern="1200">
          <a:solidFill>
            <a:schemeClr val="tx1"/>
          </a:solidFill>
          <a:latin typeface="+mn-lt"/>
          <a:ea typeface="+mn-ea"/>
          <a:cs typeface="+mn-cs"/>
        </a:defRPr>
      </a:lvl4pPr>
      <a:lvl5pPr marL="1727687" algn="l" defTabSz="863844" rtl="0" eaLnBrk="1" latinLnBrk="0" hangingPunct="1">
        <a:defRPr sz="1701" kern="1200">
          <a:solidFill>
            <a:schemeClr val="tx1"/>
          </a:solidFill>
          <a:latin typeface="+mn-lt"/>
          <a:ea typeface="+mn-ea"/>
          <a:cs typeface="+mn-cs"/>
        </a:defRPr>
      </a:lvl5pPr>
      <a:lvl6pPr marL="2159610" algn="l" defTabSz="863844" rtl="0" eaLnBrk="1" latinLnBrk="0" hangingPunct="1">
        <a:defRPr sz="1701" kern="1200">
          <a:solidFill>
            <a:schemeClr val="tx1"/>
          </a:solidFill>
          <a:latin typeface="+mn-lt"/>
          <a:ea typeface="+mn-ea"/>
          <a:cs typeface="+mn-cs"/>
        </a:defRPr>
      </a:lvl6pPr>
      <a:lvl7pPr marL="2591531" algn="l" defTabSz="863844" rtl="0" eaLnBrk="1" latinLnBrk="0" hangingPunct="1">
        <a:defRPr sz="1701" kern="1200">
          <a:solidFill>
            <a:schemeClr val="tx1"/>
          </a:solidFill>
          <a:latin typeface="+mn-lt"/>
          <a:ea typeface="+mn-ea"/>
          <a:cs typeface="+mn-cs"/>
        </a:defRPr>
      </a:lvl7pPr>
      <a:lvl8pPr marL="3023453" algn="l" defTabSz="863844" rtl="0" eaLnBrk="1" latinLnBrk="0" hangingPunct="1">
        <a:defRPr sz="1701" kern="1200">
          <a:solidFill>
            <a:schemeClr val="tx1"/>
          </a:solidFill>
          <a:latin typeface="+mn-lt"/>
          <a:ea typeface="+mn-ea"/>
          <a:cs typeface="+mn-cs"/>
        </a:defRPr>
      </a:lvl8pPr>
      <a:lvl9pPr marL="3455375" algn="l" defTabSz="863844" rtl="0" eaLnBrk="1" latinLnBrk="0" hangingPunct="1">
        <a:defRPr sz="17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0"/>
          <p:cNvSpPr>
            <a:spLocks noChangeArrowheads="1"/>
          </p:cNvSpPr>
          <p:nvPr userDrawn="1"/>
        </p:nvSpPr>
        <p:spPr bwMode="auto">
          <a:xfrm>
            <a:off x="1" y="3528088"/>
            <a:ext cx="171769" cy="351024"/>
          </a:xfrm>
          <a:prstGeom prst="rect">
            <a:avLst/>
          </a:prstGeom>
          <a:solidFill>
            <a:schemeClr val="bg1"/>
          </a:solidFill>
          <a:ln>
            <a:noFill/>
          </a:ln>
          <a:effectLst/>
          <a:extLs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022" tIns="44211" rIns="85022" bIns="44211"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4017"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8435" name="Rectangle 2"/>
          <p:cNvSpPr>
            <a:spLocks noGrp="1" noChangeArrowheads="1"/>
          </p:cNvSpPr>
          <p:nvPr>
            <p:ph type="title"/>
          </p:nvPr>
        </p:nvSpPr>
        <p:spPr bwMode="auto">
          <a:xfrm>
            <a:off x="2312418" y="111006"/>
            <a:ext cx="7267309" cy="83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88420" name="Text Box 4"/>
          <p:cNvSpPr txBox="1">
            <a:spLocks noChangeArrowheads="1"/>
          </p:cNvSpPr>
          <p:nvPr userDrawn="1"/>
        </p:nvSpPr>
        <p:spPr bwMode="auto">
          <a:xfrm>
            <a:off x="10297857" y="5961163"/>
            <a:ext cx="868156" cy="348300"/>
          </a:xfrm>
          <a:prstGeom prst="rect">
            <a:avLst/>
          </a:prstGeom>
          <a:noFill/>
          <a:ln w="44450" algn="ctr">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64017" rtl="0" eaLnBrk="0" fontAlgn="base" latinLnBrk="0" hangingPunct="0">
              <a:lnSpc>
                <a:spcPct val="110000"/>
              </a:lnSpc>
              <a:spcBef>
                <a:spcPct val="50000"/>
              </a:spcBef>
              <a:spcAft>
                <a:spcPct val="0"/>
              </a:spcAft>
              <a:buClrTx/>
              <a:buSzTx/>
              <a:buFontTx/>
              <a:buNone/>
              <a:tabLst/>
              <a:defRPr/>
            </a:pPr>
            <a:fld id="{A1D225A9-8F30-46A3-9660-45B4E62F5D71}" type="slidenum">
              <a:rPr kumimoji="0" lang="ru-RU" altLang="ru-RU" sz="1512"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charset="0"/>
              </a:rPr>
              <a:pPr marL="0" marR="0" lvl="0" indent="0" algn="r" defTabSz="864017" rtl="0" eaLnBrk="0" fontAlgn="base" latinLnBrk="0" hangingPunct="0">
                <a:lnSpc>
                  <a:spcPct val="110000"/>
                </a:lnSpc>
                <a:spcBef>
                  <a:spcPct val="50000"/>
                </a:spcBef>
                <a:spcAft>
                  <a:spcPct val="0"/>
                </a:spcAft>
                <a:buClrTx/>
                <a:buSzTx/>
                <a:buFontTx/>
                <a:buNone/>
                <a:tabLst/>
                <a:defRPr/>
              </a:pPr>
              <a:t>‹#›</a:t>
            </a:fld>
            <a:endParaRPr kumimoji="0" lang="ru-RU" altLang="ru-RU" sz="1512"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031" name="Rectangle 36"/>
          <p:cNvSpPr>
            <a:spLocks noChangeArrowheads="1"/>
          </p:cNvSpPr>
          <p:nvPr userDrawn="1"/>
        </p:nvSpPr>
        <p:spPr bwMode="auto">
          <a:xfrm>
            <a:off x="1" y="3526590"/>
            <a:ext cx="171769" cy="35102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022" tIns="44211" rIns="85022" bIns="44211"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4017"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graphicFrame>
        <p:nvGraphicFramePr>
          <p:cNvPr id="18438" name="Object 39"/>
          <p:cNvGraphicFramePr>
            <a:graphicFrameLocks noChangeAspect="1"/>
          </p:cNvGraphicFramePr>
          <p:nvPr userDrawn="1">
            <p:custDataLst>
              <p:tags r:id="rId14"/>
            </p:custDataLst>
          </p:nvPr>
        </p:nvGraphicFramePr>
        <p:xfrm>
          <a:off x="2003" y="1503"/>
          <a:ext cx="2000" cy="1500"/>
        </p:xfrm>
        <a:graphic>
          <a:graphicData uri="http://schemas.openxmlformats.org/presentationml/2006/ole">
            <mc:AlternateContent xmlns:mc="http://schemas.openxmlformats.org/markup-compatibility/2006">
              <mc:Choice xmlns:v="urn:schemas-microsoft-com:vml" Requires="v">
                <p:oleObj spid="_x0000_s2406" name="think-cell Slide" r:id="rId16" imgW="360" imgH="360" progId="">
                  <p:embed/>
                </p:oleObj>
              </mc:Choice>
              <mc:Fallback>
                <p:oleObj name="think-cell Slide" r:id="rId16" imgW="360" imgH="360" progId="">
                  <p:embed/>
                  <p:pic>
                    <p:nvPicPr>
                      <p:cNvPr id="18438"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3" y="1503"/>
                        <a:ext cx="2000" cy="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9" name="Object 40"/>
          <p:cNvGraphicFramePr>
            <a:graphicFrameLocks noChangeAspect="1"/>
          </p:cNvGraphicFramePr>
          <p:nvPr userDrawn="1">
            <p:custDataLst>
              <p:tags r:id="rId15"/>
            </p:custDataLst>
          </p:nvPr>
        </p:nvGraphicFramePr>
        <p:xfrm>
          <a:off x="2003" y="1503"/>
          <a:ext cx="2000" cy="1500"/>
        </p:xfrm>
        <a:graphic>
          <a:graphicData uri="http://schemas.openxmlformats.org/presentationml/2006/ole">
            <mc:AlternateContent xmlns:mc="http://schemas.openxmlformats.org/markup-compatibility/2006">
              <mc:Choice xmlns:v="urn:schemas-microsoft-com:vml" Requires="v">
                <p:oleObj spid="_x0000_s2407" name="think-cell Slide" r:id="rId18" imgW="360" imgH="360" progId="">
                  <p:embed/>
                </p:oleObj>
              </mc:Choice>
              <mc:Fallback>
                <p:oleObj name="think-cell Slide" r:id="rId18" imgW="360" imgH="360" progId="">
                  <p:embed/>
                  <p:pic>
                    <p:nvPicPr>
                      <p:cNvPr id="18439"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3" y="1503"/>
                        <a:ext cx="2000" cy="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40" name="Picture 11" descr="Layer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42046" y="109503"/>
            <a:ext cx="1618291" cy="9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709315"/>
      </p:ext>
    </p:extLst>
  </p:cSld>
  <p:clrMap bg1="lt1" tx1="dk1" bg2="lt2" tx2="dk2" accent1="accent1" accent2="accent2" accent3="accent3" accent4="accent4" accent5="accent5" accent6="accent6" hlink="hlink" folHlink="folHlink"/>
  <p:sldLayoutIdLst>
    <p:sldLayoutId id="2147486843" r:id="rId1"/>
    <p:sldLayoutId id="2147486844" r:id="rId2"/>
    <p:sldLayoutId id="2147486845" r:id="rId3"/>
    <p:sldLayoutId id="2147486846" r:id="rId4"/>
    <p:sldLayoutId id="2147486847" r:id="rId5"/>
    <p:sldLayoutId id="2147486848" r:id="rId6"/>
    <p:sldLayoutId id="2147486849" r:id="rId7"/>
    <p:sldLayoutId id="2147486850" r:id="rId8"/>
    <p:sldLayoutId id="2147486851" r:id="rId9"/>
    <p:sldLayoutId id="2147486852" r:id="rId10"/>
    <p:sldLayoutId id="2147486853" r:id="rId11"/>
  </p:sldLayoutIdLst>
  <p:txStyles>
    <p:titleStyle>
      <a:lvl1pPr algn="l" rtl="0" eaLnBrk="0" fontAlgn="base" hangingPunct="0">
        <a:spcBef>
          <a:spcPct val="0"/>
        </a:spcBef>
        <a:spcAft>
          <a:spcPct val="0"/>
        </a:spcAft>
        <a:defRPr sz="1890" b="1" kern="1200">
          <a:solidFill>
            <a:schemeClr val="bg2"/>
          </a:solidFill>
          <a:latin typeface="+mj-lt"/>
          <a:ea typeface="+mj-ea"/>
          <a:cs typeface="+mj-cs"/>
        </a:defRPr>
      </a:lvl1pPr>
      <a:lvl2pPr algn="l" rtl="0" eaLnBrk="0" fontAlgn="base" hangingPunct="0">
        <a:spcBef>
          <a:spcPct val="0"/>
        </a:spcBef>
        <a:spcAft>
          <a:spcPct val="0"/>
        </a:spcAft>
        <a:defRPr sz="1890" b="1">
          <a:solidFill>
            <a:schemeClr val="bg2"/>
          </a:solidFill>
          <a:latin typeface="Proxima Nova Lt" pitchFamily="50" charset="0"/>
        </a:defRPr>
      </a:lvl2pPr>
      <a:lvl3pPr algn="l" rtl="0" eaLnBrk="0" fontAlgn="base" hangingPunct="0">
        <a:spcBef>
          <a:spcPct val="0"/>
        </a:spcBef>
        <a:spcAft>
          <a:spcPct val="0"/>
        </a:spcAft>
        <a:defRPr sz="1890" b="1">
          <a:solidFill>
            <a:schemeClr val="bg2"/>
          </a:solidFill>
          <a:latin typeface="Proxima Nova Lt" pitchFamily="50" charset="0"/>
        </a:defRPr>
      </a:lvl3pPr>
      <a:lvl4pPr algn="l" rtl="0" eaLnBrk="0" fontAlgn="base" hangingPunct="0">
        <a:spcBef>
          <a:spcPct val="0"/>
        </a:spcBef>
        <a:spcAft>
          <a:spcPct val="0"/>
        </a:spcAft>
        <a:defRPr sz="1890" b="1">
          <a:solidFill>
            <a:schemeClr val="bg2"/>
          </a:solidFill>
          <a:latin typeface="Proxima Nova Lt" pitchFamily="50" charset="0"/>
        </a:defRPr>
      </a:lvl4pPr>
      <a:lvl5pPr algn="l" rtl="0" eaLnBrk="0" fontAlgn="base" hangingPunct="0">
        <a:spcBef>
          <a:spcPct val="0"/>
        </a:spcBef>
        <a:spcAft>
          <a:spcPct val="0"/>
        </a:spcAft>
        <a:defRPr sz="1890" b="1">
          <a:solidFill>
            <a:schemeClr val="bg2"/>
          </a:solidFill>
          <a:latin typeface="Proxima Nova Lt" pitchFamily="50" charset="0"/>
        </a:defRPr>
      </a:lvl5pPr>
      <a:lvl6pPr marL="431922" algn="l" rtl="0" fontAlgn="base">
        <a:spcBef>
          <a:spcPct val="0"/>
        </a:spcBef>
        <a:spcAft>
          <a:spcPct val="0"/>
        </a:spcAft>
        <a:defRPr sz="1890" b="1">
          <a:solidFill>
            <a:schemeClr val="bg2"/>
          </a:solidFill>
          <a:latin typeface="Proxima Nova Lt" pitchFamily="50" charset="0"/>
        </a:defRPr>
      </a:lvl6pPr>
      <a:lvl7pPr marL="863844" algn="l" rtl="0" fontAlgn="base">
        <a:spcBef>
          <a:spcPct val="0"/>
        </a:spcBef>
        <a:spcAft>
          <a:spcPct val="0"/>
        </a:spcAft>
        <a:defRPr sz="1890" b="1">
          <a:solidFill>
            <a:schemeClr val="bg2"/>
          </a:solidFill>
          <a:latin typeface="Proxima Nova Lt" pitchFamily="50" charset="0"/>
        </a:defRPr>
      </a:lvl7pPr>
      <a:lvl8pPr marL="1295766" algn="l" rtl="0" fontAlgn="base">
        <a:spcBef>
          <a:spcPct val="0"/>
        </a:spcBef>
        <a:spcAft>
          <a:spcPct val="0"/>
        </a:spcAft>
        <a:defRPr sz="1890" b="1">
          <a:solidFill>
            <a:schemeClr val="bg2"/>
          </a:solidFill>
          <a:latin typeface="Proxima Nova Lt" pitchFamily="50" charset="0"/>
        </a:defRPr>
      </a:lvl8pPr>
      <a:lvl9pPr marL="1727687" algn="l" rtl="0" fontAlgn="base">
        <a:spcBef>
          <a:spcPct val="0"/>
        </a:spcBef>
        <a:spcAft>
          <a:spcPct val="0"/>
        </a:spcAft>
        <a:defRPr sz="1890" b="1">
          <a:solidFill>
            <a:schemeClr val="bg2"/>
          </a:solidFill>
          <a:latin typeface="Proxima Nova Lt" pitchFamily="50" charset="0"/>
        </a:defRPr>
      </a:lvl9pPr>
    </p:titleStyle>
    <p:bodyStyle>
      <a:lvl1pPr marL="322507" indent="-322507" algn="l" rtl="0" eaLnBrk="0" fontAlgn="base" hangingPunct="0">
        <a:spcBef>
          <a:spcPct val="20000"/>
        </a:spcBef>
        <a:spcAft>
          <a:spcPct val="0"/>
        </a:spcAft>
        <a:buChar char="•"/>
        <a:defRPr sz="1512" kern="1200">
          <a:solidFill>
            <a:schemeClr val="tx1"/>
          </a:solidFill>
          <a:latin typeface="+mn-lt"/>
          <a:ea typeface="+mn-ea"/>
          <a:cs typeface="+mn-cs"/>
        </a:defRPr>
      </a:lvl1pPr>
      <a:lvl2pPr marL="700514" indent="-268506" algn="l" rtl="0" eaLnBrk="0" fontAlgn="base" hangingPunct="0">
        <a:spcBef>
          <a:spcPct val="20000"/>
        </a:spcBef>
        <a:spcAft>
          <a:spcPct val="0"/>
        </a:spcAft>
        <a:buChar char="–"/>
        <a:defRPr sz="1512" kern="1200">
          <a:solidFill>
            <a:schemeClr val="tx1"/>
          </a:solidFill>
          <a:latin typeface="+mn-lt"/>
          <a:ea typeface="+mn-ea"/>
          <a:cs typeface="+mn-cs"/>
        </a:defRPr>
      </a:lvl2pPr>
      <a:lvl3pPr marL="1078521" indent="-214505" algn="l" rtl="0" eaLnBrk="0" fontAlgn="base" hangingPunct="0">
        <a:spcBef>
          <a:spcPct val="20000"/>
        </a:spcBef>
        <a:spcAft>
          <a:spcPct val="0"/>
        </a:spcAft>
        <a:buChar char="•"/>
        <a:defRPr sz="1512" kern="1200">
          <a:solidFill>
            <a:schemeClr val="tx1"/>
          </a:solidFill>
          <a:latin typeface="+mn-lt"/>
          <a:ea typeface="+mn-ea"/>
          <a:cs typeface="+mn-cs"/>
        </a:defRPr>
      </a:lvl3pPr>
      <a:lvl4pPr marL="1510529" indent="-214505" algn="l" rtl="0" eaLnBrk="0" fontAlgn="base" hangingPunct="0">
        <a:spcBef>
          <a:spcPct val="20000"/>
        </a:spcBef>
        <a:spcAft>
          <a:spcPct val="0"/>
        </a:spcAft>
        <a:buChar char="–"/>
        <a:defRPr sz="1512" kern="1200">
          <a:solidFill>
            <a:schemeClr val="tx1"/>
          </a:solidFill>
          <a:latin typeface="+mn-lt"/>
          <a:ea typeface="+mn-ea"/>
          <a:cs typeface="+mn-cs"/>
        </a:defRPr>
      </a:lvl4pPr>
      <a:lvl5pPr marL="1942538" indent="-214505" algn="l" rtl="0" eaLnBrk="0" fontAlgn="base" hangingPunct="0">
        <a:spcBef>
          <a:spcPct val="20000"/>
        </a:spcBef>
        <a:spcAft>
          <a:spcPct val="0"/>
        </a:spcAft>
        <a:buChar char="»"/>
        <a:defRPr sz="1512" kern="1200">
          <a:solidFill>
            <a:schemeClr val="tx1"/>
          </a:solidFill>
          <a:latin typeface="+mn-lt"/>
          <a:ea typeface="+mn-ea"/>
          <a:cs typeface="+mn-cs"/>
        </a:defRPr>
      </a:lvl5pPr>
      <a:lvl6pPr marL="2375570"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493"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414"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336" indent="-215961" algn="l" defTabSz="863844"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ru-RU"/>
      </a:defPPr>
      <a:lvl1pPr marL="0" algn="l" defTabSz="863844" rtl="0" eaLnBrk="1" latinLnBrk="0" hangingPunct="1">
        <a:defRPr sz="1701" kern="1200">
          <a:solidFill>
            <a:schemeClr val="tx1"/>
          </a:solidFill>
          <a:latin typeface="+mn-lt"/>
          <a:ea typeface="+mn-ea"/>
          <a:cs typeface="+mn-cs"/>
        </a:defRPr>
      </a:lvl1pPr>
      <a:lvl2pPr marL="431922" algn="l" defTabSz="863844" rtl="0" eaLnBrk="1" latinLnBrk="0" hangingPunct="1">
        <a:defRPr sz="1701" kern="1200">
          <a:solidFill>
            <a:schemeClr val="tx1"/>
          </a:solidFill>
          <a:latin typeface="+mn-lt"/>
          <a:ea typeface="+mn-ea"/>
          <a:cs typeface="+mn-cs"/>
        </a:defRPr>
      </a:lvl2pPr>
      <a:lvl3pPr marL="863844" algn="l" defTabSz="863844" rtl="0" eaLnBrk="1" latinLnBrk="0" hangingPunct="1">
        <a:defRPr sz="1701" kern="1200">
          <a:solidFill>
            <a:schemeClr val="tx1"/>
          </a:solidFill>
          <a:latin typeface="+mn-lt"/>
          <a:ea typeface="+mn-ea"/>
          <a:cs typeface="+mn-cs"/>
        </a:defRPr>
      </a:lvl3pPr>
      <a:lvl4pPr marL="1295766" algn="l" defTabSz="863844" rtl="0" eaLnBrk="1" latinLnBrk="0" hangingPunct="1">
        <a:defRPr sz="1701" kern="1200">
          <a:solidFill>
            <a:schemeClr val="tx1"/>
          </a:solidFill>
          <a:latin typeface="+mn-lt"/>
          <a:ea typeface="+mn-ea"/>
          <a:cs typeface="+mn-cs"/>
        </a:defRPr>
      </a:lvl4pPr>
      <a:lvl5pPr marL="1727687" algn="l" defTabSz="863844" rtl="0" eaLnBrk="1" latinLnBrk="0" hangingPunct="1">
        <a:defRPr sz="1701" kern="1200">
          <a:solidFill>
            <a:schemeClr val="tx1"/>
          </a:solidFill>
          <a:latin typeface="+mn-lt"/>
          <a:ea typeface="+mn-ea"/>
          <a:cs typeface="+mn-cs"/>
        </a:defRPr>
      </a:lvl5pPr>
      <a:lvl6pPr marL="2159610" algn="l" defTabSz="863844" rtl="0" eaLnBrk="1" latinLnBrk="0" hangingPunct="1">
        <a:defRPr sz="1701" kern="1200">
          <a:solidFill>
            <a:schemeClr val="tx1"/>
          </a:solidFill>
          <a:latin typeface="+mn-lt"/>
          <a:ea typeface="+mn-ea"/>
          <a:cs typeface="+mn-cs"/>
        </a:defRPr>
      </a:lvl6pPr>
      <a:lvl7pPr marL="2591531" algn="l" defTabSz="863844" rtl="0" eaLnBrk="1" latinLnBrk="0" hangingPunct="1">
        <a:defRPr sz="1701" kern="1200">
          <a:solidFill>
            <a:schemeClr val="tx1"/>
          </a:solidFill>
          <a:latin typeface="+mn-lt"/>
          <a:ea typeface="+mn-ea"/>
          <a:cs typeface="+mn-cs"/>
        </a:defRPr>
      </a:lvl7pPr>
      <a:lvl8pPr marL="3023453" algn="l" defTabSz="863844" rtl="0" eaLnBrk="1" latinLnBrk="0" hangingPunct="1">
        <a:defRPr sz="1701" kern="1200">
          <a:solidFill>
            <a:schemeClr val="tx1"/>
          </a:solidFill>
          <a:latin typeface="+mn-lt"/>
          <a:ea typeface="+mn-ea"/>
          <a:cs typeface="+mn-cs"/>
        </a:defRPr>
      </a:lvl8pPr>
      <a:lvl9pPr marL="3455375" algn="l" defTabSz="863844" rtl="0" eaLnBrk="1" latinLnBrk="0" hangingPunct="1">
        <a:defRPr sz="17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0"/>
          <p:cNvSpPr>
            <a:spLocks noChangeArrowheads="1"/>
          </p:cNvSpPr>
          <p:nvPr userDrawn="1"/>
        </p:nvSpPr>
        <p:spPr bwMode="auto">
          <a:xfrm>
            <a:off x="5" y="3528744"/>
            <a:ext cx="171729" cy="351004"/>
          </a:xfrm>
          <a:prstGeom prst="rect">
            <a:avLst/>
          </a:prstGeom>
          <a:solidFill>
            <a:schemeClr val="bg1"/>
          </a:solidFill>
          <a:ln>
            <a:noFill/>
          </a:ln>
          <a:effectLst/>
          <a:extLs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002" tIns="44201" rIns="85002" bIns="44201"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3844"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027" name="Rectangle 2"/>
          <p:cNvSpPr>
            <a:spLocks noGrp="1" noChangeArrowheads="1"/>
          </p:cNvSpPr>
          <p:nvPr>
            <p:ph type="title"/>
          </p:nvPr>
        </p:nvSpPr>
        <p:spPr bwMode="auto">
          <a:xfrm>
            <a:off x="2312418" y="110982"/>
            <a:ext cx="7267309" cy="8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88420" name="Text Box 4"/>
          <p:cNvSpPr txBox="1">
            <a:spLocks noChangeArrowheads="1"/>
          </p:cNvSpPr>
          <p:nvPr userDrawn="1"/>
        </p:nvSpPr>
        <p:spPr bwMode="auto">
          <a:xfrm>
            <a:off x="10297860" y="5961284"/>
            <a:ext cx="868156" cy="348300"/>
          </a:xfrm>
          <a:prstGeom prst="rect">
            <a:avLst/>
          </a:prstGeom>
          <a:noFill/>
          <a:ln w="44450" algn="ctr">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63844" rtl="0" eaLnBrk="0" fontAlgn="base" latinLnBrk="0" hangingPunct="0">
              <a:lnSpc>
                <a:spcPct val="110000"/>
              </a:lnSpc>
              <a:spcBef>
                <a:spcPct val="50000"/>
              </a:spcBef>
              <a:spcAft>
                <a:spcPct val="0"/>
              </a:spcAft>
              <a:buClrTx/>
              <a:buSzTx/>
              <a:buFontTx/>
              <a:buNone/>
              <a:tabLst/>
              <a:defRPr/>
            </a:pPr>
            <a:fld id="{45647A1D-7CAD-4C0D-BF60-D7508C1EC10C}" type="slidenum">
              <a:rPr kumimoji="0" lang="ru-RU" altLang="ru-RU" sz="1512"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charset="0"/>
              </a:rPr>
              <a:pPr marL="0" marR="0" lvl="0" indent="0" algn="r" defTabSz="863844" rtl="0" eaLnBrk="0" fontAlgn="base" latinLnBrk="0" hangingPunct="0">
                <a:lnSpc>
                  <a:spcPct val="110000"/>
                </a:lnSpc>
                <a:spcBef>
                  <a:spcPct val="50000"/>
                </a:spcBef>
                <a:spcAft>
                  <a:spcPct val="0"/>
                </a:spcAft>
                <a:buClrTx/>
                <a:buSzTx/>
                <a:buFontTx/>
                <a:buNone/>
                <a:tabLst/>
                <a:defRPr/>
              </a:pPr>
              <a:t>‹#›</a:t>
            </a:fld>
            <a:endParaRPr kumimoji="0" lang="ru-RU" altLang="ru-RU" sz="1512"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031" name="Rectangle 36"/>
          <p:cNvSpPr>
            <a:spLocks noChangeArrowheads="1"/>
          </p:cNvSpPr>
          <p:nvPr userDrawn="1"/>
        </p:nvSpPr>
        <p:spPr bwMode="auto">
          <a:xfrm>
            <a:off x="5" y="3527242"/>
            <a:ext cx="171729" cy="3510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002" tIns="44201" rIns="85002" bIns="44201"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63844" rtl="0" eaLnBrk="1" fontAlgn="base" latinLnBrk="0" hangingPunct="1">
              <a:lnSpc>
                <a:spcPct val="100000"/>
              </a:lnSpc>
              <a:spcBef>
                <a:spcPct val="0"/>
              </a:spcBef>
              <a:spcAft>
                <a:spcPct val="0"/>
              </a:spcAft>
              <a:buClrTx/>
              <a:buSzTx/>
              <a:buFontTx/>
              <a:buNone/>
              <a:tabLst/>
              <a:defRPr/>
            </a:pPr>
            <a:endParaRPr kumimoji="0" lang="ru-RU" altLang="ru-RU" sz="1701"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graphicFrame>
        <p:nvGraphicFramePr>
          <p:cNvPr id="1030" name="Object 39"/>
          <p:cNvGraphicFramePr>
            <a:graphicFrameLocks noChangeAspect="1"/>
          </p:cNvGraphicFramePr>
          <p:nvPr userDrawn="1">
            <p:custDataLst>
              <p:tags r:id="rId14"/>
            </p:custDataLst>
          </p:nvPr>
        </p:nvGraphicFramePr>
        <p:xfrm>
          <a:off x="2005" y="1504"/>
          <a:ext cx="2000" cy="1500"/>
        </p:xfrm>
        <a:graphic>
          <a:graphicData uri="http://schemas.openxmlformats.org/presentationml/2006/ole">
            <mc:AlternateContent xmlns:mc="http://schemas.openxmlformats.org/markup-compatibility/2006">
              <mc:Choice xmlns:v="urn:schemas-microsoft-com:vml" Requires="v">
                <p:oleObj spid="_x0000_s3430" name="think-cell Slide" r:id="rId16" imgW="360" imgH="360" progId="">
                  <p:embed/>
                </p:oleObj>
              </mc:Choice>
              <mc:Fallback>
                <p:oleObj name="think-cell Slide" r:id="rId16" imgW="360" imgH="360" progId="">
                  <p:embed/>
                  <p:pic>
                    <p:nvPicPr>
                      <p:cNvPr id="1030"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5" y="1504"/>
                        <a:ext cx="2000" cy="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0"/>
          <p:cNvGraphicFramePr>
            <a:graphicFrameLocks noChangeAspect="1"/>
          </p:cNvGraphicFramePr>
          <p:nvPr userDrawn="1">
            <p:custDataLst>
              <p:tags r:id="rId15"/>
            </p:custDataLst>
          </p:nvPr>
        </p:nvGraphicFramePr>
        <p:xfrm>
          <a:off x="2005" y="1504"/>
          <a:ext cx="2000" cy="1500"/>
        </p:xfrm>
        <a:graphic>
          <a:graphicData uri="http://schemas.openxmlformats.org/presentationml/2006/ole">
            <mc:AlternateContent xmlns:mc="http://schemas.openxmlformats.org/markup-compatibility/2006">
              <mc:Choice xmlns:v="urn:schemas-microsoft-com:vml" Requires="v">
                <p:oleObj spid="_x0000_s3431" name="think-cell Slide" r:id="rId18" imgW="360" imgH="360" progId="">
                  <p:embed/>
                </p:oleObj>
              </mc:Choice>
              <mc:Fallback>
                <p:oleObj name="think-cell Slide" r:id="rId18" imgW="360" imgH="360" progId="">
                  <p:embed/>
                  <p:pic>
                    <p:nvPicPr>
                      <p:cNvPr id="2"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5" y="1504"/>
                        <a:ext cx="2000" cy="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2" name="Picture 11" descr="Layer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42050" y="109478"/>
            <a:ext cx="1618291" cy="95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270992"/>
      </p:ext>
    </p:extLst>
  </p:cSld>
  <p:clrMap bg1="lt1" tx1="dk1" bg2="lt2" tx2="dk2" accent1="accent1" accent2="accent2" accent3="accent3" accent4="accent4" accent5="accent5" accent6="accent6" hlink="hlink" folHlink="folHlink"/>
  <p:sldLayoutIdLst>
    <p:sldLayoutId id="2147486855" r:id="rId1"/>
    <p:sldLayoutId id="2147486856" r:id="rId2"/>
    <p:sldLayoutId id="2147486857" r:id="rId3"/>
    <p:sldLayoutId id="2147486858" r:id="rId4"/>
    <p:sldLayoutId id="2147486859" r:id="rId5"/>
    <p:sldLayoutId id="2147486860" r:id="rId6"/>
    <p:sldLayoutId id="2147486861" r:id="rId7"/>
    <p:sldLayoutId id="2147486862" r:id="rId8"/>
    <p:sldLayoutId id="2147486863" r:id="rId9"/>
    <p:sldLayoutId id="2147486864" r:id="rId10"/>
    <p:sldLayoutId id="2147486865" r:id="rId11"/>
  </p:sldLayoutIdLst>
  <p:txStyles>
    <p:titleStyle>
      <a:lvl1pPr algn="l" rtl="0" eaLnBrk="0" fontAlgn="base" hangingPunct="0">
        <a:spcBef>
          <a:spcPct val="0"/>
        </a:spcBef>
        <a:spcAft>
          <a:spcPct val="0"/>
        </a:spcAft>
        <a:defRPr sz="1890" b="1" kern="1200">
          <a:solidFill>
            <a:schemeClr val="bg2"/>
          </a:solidFill>
          <a:latin typeface="+mj-lt"/>
          <a:ea typeface="+mj-ea"/>
          <a:cs typeface="+mj-cs"/>
        </a:defRPr>
      </a:lvl1pPr>
      <a:lvl2pPr algn="l" rtl="0" eaLnBrk="0" fontAlgn="base" hangingPunct="0">
        <a:spcBef>
          <a:spcPct val="0"/>
        </a:spcBef>
        <a:spcAft>
          <a:spcPct val="0"/>
        </a:spcAft>
        <a:defRPr sz="1890" b="1">
          <a:solidFill>
            <a:schemeClr val="bg2"/>
          </a:solidFill>
          <a:latin typeface="Proxima Nova Lt" pitchFamily="50" charset="0"/>
        </a:defRPr>
      </a:lvl2pPr>
      <a:lvl3pPr algn="l" rtl="0" eaLnBrk="0" fontAlgn="base" hangingPunct="0">
        <a:spcBef>
          <a:spcPct val="0"/>
        </a:spcBef>
        <a:spcAft>
          <a:spcPct val="0"/>
        </a:spcAft>
        <a:defRPr sz="1890" b="1">
          <a:solidFill>
            <a:schemeClr val="bg2"/>
          </a:solidFill>
          <a:latin typeface="Proxima Nova Lt" pitchFamily="50" charset="0"/>
        </a:defRPr>
      </a:lvl3pPr>
      <a:lvl4pPr algn="l" rtl="0" eaLnBrk="0" fontAlgn="base" hangingPunct="0">
        <a:spcBef>
          <a:spcPct val="0"/>
        </a:spcBef>
        <a:spcAft>
          <a:spcPct val="0"/>
        </a:spcAft>
        <a:defRPr sz="1890" b="1">
          <a:solidFill>
            <a:schemeClr val="bg2"/>
          </a:solidFill>
          <a:latin typeface="Proxima Nova Lt" pitchFamily="50" charset="0"/>
        </a:defRPr>
      </a:lvl4pPr>
      <a:lvl5pPr algn="l" rtl="0" eaLnBrk="0" fontAlgn="base" hangingPunct="0">
        <a:spcBef>
          <a:spcPct val="0"/>
        </a:spcBef>
        <a:spcAft>
          <a:spcPct val="0"/>
        </a:spcAft>
        <a:defRPr sz="1890" b="1">
          <a:solidFill>
            <a:schemeClr val="bg2"/>
          </a:solidFill>
          <a:latin typeface="Proxima Nova Lt" pitchFamily="50" charset="0"/>
        </a:defRPr>
      </a:lvl5pPr>
      <a:lvl6pPr marL="431836" algn="l" rtl="0" fontAlgn="base">
        <a:spcBef>
          <a:spcPct val="0"/>
        </a:spcBef>
        <a:spcAft>
          <a:spcPct val="0"/>
        </a:spcAft>
        <a:defRPr sz="1890" b="1">
          <a:solidFill>
            <a:schemeClr val="bg2"/>
          </a:solidFill>
          <a:latin typeface="Proxima Nova Lt" pitchFamily="50" charset="0"/>
        </a:defRPr>
      </a:lvl6pPr>
      <a:lvl7pPr marL="863671" algn="l" rtl="0" fontAlgn="base">
        <a:spcBef>
          <a:spcPct val="0"/>
        </a:spcBef>
        <a:spcAft>
          <a:spcPct val="0"/>
        </a:spcAft>
        <a:defRPr sz="1890" b="1">
          <a:solidFill>
            <a:schemeClr val="bg2"/>
          </a:solidFill>
          <a:latin typeface="Proxima Nova Lt" pitchFamily="50" charset="0"/>
        </a:defRPr>
      </a:lvl7pPr>
      <a:lvl8pPr marL="1295507" algn="l" rtl="0" fontAlgn="base">
        <a:spcBef>
          <a:spcPct val="0"/>
        </a:spcBef>
        <a:spcAft>
          <a:spcPct val="0"/>
        </a:spcAft>
        <a:defRPr sz="1890" b="1">
          <a:solidFill>
            <a:schemeClr val="bg2"/>
          </a:solidFill>
          <a:latin typeface="Proxima Nova Lt" pitchFamily="50" charset="0"/>
        </a:defRPr>
      </a:lvl8pPr>
      <a:lvl9pPr marL="1727341" algn="l" rtl="0" fontAlgn="base">
        <a:spcBef>
          <a:spcPct val="0"/>
        </a:spcBef>
        <a:spcAft>
          <a:spcPct val="0"/>
        </a:spcAft>
        <a:defRPr sz="1890" b="1">
          <a:solidFill>
            <a:schemeClr val="bg2"/>
          </a:solidFill>
          <a:latin typeface="Proxima Nova Lt" pitchFamily="50" charset="0"/>
        </a:defRPr>
      </a:lvl9pPr>
    </p:titleStyle>
    <p:bodyStyle>
      <a:lvl1pPr marL="323876" indent="-323876" algn="l" rtl="0" eaLnBrk="0" fontAlgn="base" hangingPunct="0">
        <a:spcBef>
          <a:spcPct val="20000"/>
        </a:spcBef>
        <a:spcAft>
          <a:spcPct val="0"/>
        </a:spcAft>
        <a:buChar char="•"/>
        <a:defRPr sz="1512" kern="1200">
          <a:solidFill>
            <a:schemeClr val="tx1"/>
          </a:solidFill>
          <a:latin typeface="+mn-lt"/>
          <a:ea typeface="+mn-ea"/>
          <a:cs typeface="+mn-cs"/>
        </a:defRPr>
      </a:lvl1pPr>
      <a:lvl2pPr marL="701732" indent="-269897" algn="l" rtl="0" eaLnBrk="0" fontAlgn="base" hangingPunct="0">
        <a:spcBef>
          <a:spcPct val="20000"/>
        </a:spcBef>
        <a:spcAft>
          <a:spcPct val="0"/>
        </a:spcAft>
        <a:buChar char="–"/>
        <a:defRPr sz="1512" kern="1200">
          <a:solidFill>
            <a:schemeClr val="tx1"/>
          </a:solidFill>
          <a:latin typeface="+mn-lt"/>
          <a:ea typeface="+mn-ea"/>
          <a:cs typeface="+mn-cs"/>
        </a:defRPr>
      </a:lvl2pPr>
      <a:lvl3pPr marL="1079588" indent="-215917" algn="l" rtl="0" eaLnBrk="0" fontAlgn="base" hangingPunct="0">
        <a:spcBef>
          <a:spcPct val="20000"/>
        </a:spcBef>
        <a:spcAft>
          <a:spcPct val="0"/>
        </a:spcAft>
        <a:buChar char="•"/>
        <a:defRPr sz="1512" kern="1200">
          <a:solidFill>
            <a:schemeClr val="tx1"/>
          </a:solidFill>
          <a:latin typeface="+mn-lt"/>
          <a:ea typeface="+mn-ea"/>
          <a:cs typeface="+mn-cs"/>
        </a:defRPr>
      </a:lvl3pPr>
      <a:lvl4pPr marL="1511424" indent="-215917" algn="l" rtl="0" eaLnBrk="0" fontAlgn="base" hangingPunct="0">
        <a:spcBef>
          <a:spcPct val="20000"/>
        </a:spcBef>
        <a:spcAft>
          <a:spcPct val="0"/>
        </a:spcAft>
        <a:buChar char="–"/>
        <a:defRPr sz="1512" kern="1200">
          <a:solidFill>
            <a:schemeClr val="tx1"/>
          </a:solidFill>
          <a:latin typeface="+mn-lt"/>
          <a:ea typeface="+mn-ea"/>
          <a:cs typeface="+mn-cs"/>
        </a:defRPr>
      </a:lvl4pPr>
      <a:lvl5pPr marL="1943261" indent="-215917" algn="l" rtl="0" eaLnBrk="0" fontAlgn="base" hangingPunct="0">
        <a:spcBef>
          <a:spcPct val="20000"/>
        </a:spcBef>
        <a:spcAft>
          <a:spcPct val="0"/>
        </a:spcAft>
        <a:buChar char="»"/>
        <a:defRPr sz="1512" kern="1200">
          <a:solidFill>
            <a:schemeClr val="tx1"/>
          </a:solidFill>
          <a:latin typeface="+mn-lt"/>
          <a:ea typeface="+mn-ea"/>
          <a:cs typeface="+mn-cs"/>
        </a:defRPr>
      </a:lvl5pPr>
      <a:lvl6pPr marL="2375095" indent="-215917" algn="l" defTabSz="863671"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6931" indent="-215917" algn="l" defTabSz="863671"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8766" indent="-215917" algn="l" defTabSz="863671"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0602" indent="-215917" algn="l" defTabSz="863671"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ru-RU"/>
      </a:defPPr>
      <a:lvl1pPr marL="0" algn="l" defTabSz="863671" rtl="0" eaLnBrk="1" latinLnBrk="0" hangingPunct="1">
        <a:defRPr sz="1701" kern="1200">
          <a:solidFill>
            <a:schemeClr val="tx1"/>
          </a:solidFill>
          <a:latin typeface="+mn-lt"/>
          <a:ea typeface="+mn-ea"/>
          <a:cs typeface="+mn-cs"/>
        </a:defRPr>
      </a:lvl1pPr>
      <a:lvl2pPr marL="431836" algn="l" defTabSz="863671" rtl="0" eaLnBrk="1" latinLnBrk="0" hangingPunct="1">
        <a:defRPr sz="1701" kern="1200">
          <a:solidFill>
            <a:schemeClr val="tx1"/>
          </a:solidFill>
          <a:latin typeface="+mn-lt"/>
          <a:ea typeface="+mn-ea"/>
          <a:cs typeface="+mn-cs"/>
        </a:defRPr>
      </a:lvl2pPr>
      <a:lvl3pPr marL="863671" algn="l" defTabSz="863671" rtl="0" eaLnBrk="1" latinLnBrk="0" hangingPunct="1">
        <a:defRPr sz="1701" kern="1200">
          <a:solidFill>
            <a:schemeClr val="tx1"/>
          </a:solidFill>
          <a:latin typeface="+mn-lt"/>
          <a:ea typeface="+mn-ea"/>
          <a:cs typeface="+mn-cs"/>
        </a:defRPr>
      </a:lvl3pPr>
      <a:lvl4pPr marL="1295507" algn="l" defTabSz="863671" rtl="0" eaLnBrk="1" latinLnBrk="0" hangingPunct="1">
        <a:defRPr sz="1701" kern="1200">
          <a:solidFill>
            <a:schemeClr val="tx1"/>
          </a:solidFill>
          <a:latin typeface="+mn-lt"/>
          <a:ea typeface="+mn-ea"/>
          <a:cs typeface="+mn-cs"/>
        </a:defRPr>
      </a:lvl4pPr>
      <a:lvl5pPr marL="1727341" algn="l" defTabSz="863671" rtl="0" eaLnBrk="1" latinLnBrk="0" hangingPunct="1">
        <a:defRPr sz="1701" kern="1200">
          <a:solidFill>
            <a:schemeClr val="tx1"/>
          </a:solidFill>
          <a:latin typeface="+mn-lt"/>
          <a:ea typeface="+mn-ea"/>
          <a:cs typeface="+mn-cs"/>
        </a:defRPr>
      </a:lvl5pPr>
      <a:lvl6pPr marL="2159178" algn="l" defTabSz="863671" rtl="0" eaLnBrk="1" latinLnBrk="0" hangingPunct="1">
        <a:defRPr sz="1701" kern="1200">
          <a:solidFill>
            <a:schemeClr val="tx1"/>
          </a:solidFill>
          <a:latin typeface="+mn-lt"/>
          <a:ea typeface="+mn-ea"/>
          <a:cs typeface="+mn-cs"/>
        </a:defRPr>
      </a:lvl6pPr>
      <a:lvl7pPr marL="2591012" algn="l" defTabSz="863671" rtl="0" eaLnBrk="1" latinLnBrk="0" hangingPunct="1">
        <a:defRPr sz="1701" kern="1200">
          <a:solidFill>
            <a:schemeClr val="tx1"/>
          </a:solidFill>
          <a:latin typeface="+mn-lt"/>
          <a:ea typeface="+mn-ea"/>
          <a:cs typeface="+mn-cs"/>
        </a:defRPr>
      </a:lvl7pPr>
      <a:lvl8pPr marL="3022848" algn="l" defTabSz="863671" rtl="0" eaLnBrk="1" latinLnBrk="0" hangingPunct="1">
        <a:defRPr sz="1701" kern="1200">
          <a:solidFill>
            <a:schemeClr val="tx1"/>
          </a:solidFill>
          <a:latin typeface="+mn-lt"/>
          <a:ea typeface="+mn-ea"/>
          <a:cs typeface="+mn-cs"/>
        </a:defRPr>
      </a:lvl8pPr>
      <a:lvl9pPr marL="3454684" algn="l" defTabSz="863671"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gi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customXml" Target="../ink/ink3.xml"/><Relationship Id="rId5" Type="http://schemas.openxmlformats.org/officeDocument/2006/relationships/image" Target="../media/image30.png"/><Relationship Id="rId4" Type="http://schemas.openxmlformats.org/officeDocument/2006/relationships/customXml" Target="../ink/ink2.xml"/><Relationship Id="rId9" Type="http://schemas.openxmlformats.org/officeDocument/2006/relationships/customXml" Target="../ink/ink5.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v8.1c.ru/cpm/poleznye-materialy/video/" TargetMode="External"/><Relationship Id="rId3" Type="http://schemas.openxmlformats.org/officeDocument/2006/relationships/hyperlink" Target="https://v8.1c.ru/cpm-erp/" TargetMode="External"/><Relationship Id="rId7" Type="http://schemas.openxmlformats.org/officeDocument/2006/relationships/hyperlink" Target="https://v8.1c.ru/cpm/poleznye-materialy/presentations/" TargetMode="External"/><Relationship Id="rId12"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2.xml"/><Relationship Id="rId6" Type="http://schemas.openxmlformats.org/officeDocument/2006/relationships/hyperlink" Target="https://v8.1c.ru/cpm/" TargetMode="External"/><Relationship Id="rId11" Type="http://schemas.openxmlformats.org/officeDocument/2006/relationships/hyperlink" Target="https://www.youtube.com/channel/UCcqLClFBq1HOSUDEDBLygFg" TargetMode="External"/><Relationship Id="rId5" Type="http://schemas.openxmlformats.org/officeDocument/2006/relationships/hyperlink" Target="https://v8.1c.ru/cpm-erp/poleznye-materialy/video/" TargetMode="External"/><Relationship Id="rId10" Type="http://schemas.openxmlformats.org/officeDocument/2006/relationships/hyperlink" Target="https://v8.1c.ru/cpm/assets/" TargetMode="External"/><Relationship Id="rId4" Type="http://schemas.openxmlformats.org/officeDocument/2006/relationships/hyperlink" Target="https://v8.1c.ru/cpm-erp/poleznye-materialy/presentations/" TargetMode="External"/><Relationship Id="rId9" Type="http://schemas.openxmlformats.org/officeDocument/2006/relationships/hyperlink" Target="https://v8.1c.ru/cpm/istorii-uspekh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УХ_Главный слайд_белый фо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85" y="1937464"/>
            <a:ext cx="37798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80917" y="1947184"/>
            <a:ext cx="6480175" cy="2301015"/>
          </a:xfrm>
          <a:prstGeom prst="rect">
            <a:avLst/>
          </a:prstGeom>
          <a:noFill/>
        </p:spPr>
        <p:txBody>
          <a:bodyPr>
            <a:spAutoFit/>
          </a:bodyPr>
          <a:lstStyle/>
          <a:p>
            <a:pPr algn="ctr"/>
            <a:endParaRPr lang="ru-RU" sz="2800" b="0" dirty="0">
              <a:solidFill>
                <a:schemeClr val="tx1"/>
              </a:solidFill>
            </a:endParaRPr>
          </a:p>
          <a:p>
            <a:pPr algn="ctr"/>
            <a:r>
              <a:rPr lang="ru-RU" sz="2800" b="0" dirty="0">
                <a:solidFill>
                  <a:schemeClr val="tx1"/>
                </a:solidFill>
              </a:rPr>
              <a:t>Цифровой тюнинг </a:t>
            </a:r>
            <a:r>
              <a:rPr lang="ru-RU" sz="2800" b="0" dirty="0" err="1">
                <a:solidFill>
                  <a:schemeClr val="tx1"/>
                </a:solidFill>
              </a:rPr>
              <a:t>кост</a:t>
            </a:r>
            <a:r>
              <a:rPr lang="ru-RU" sz="2800" b="0" dirty="0">
                <a:solidFill>
                  <a:schemeClr val="tx1"/>
                </a:solidFill>
              </a:rPr>
              <a:t>-менеджмента:  </a:t>
            </a:r>
            <a:r>
              <a:rPr lang="ru-RU" sz="2400" b="0" dirty="0">
                <a:solidFill>
                  <a:schemeClr val="tx1"/>
                </a:solidFill>
              </a:rPr>
              <a:t>как сэкономить не навредив бизнесу?</a:t>
            </a:r>
            <a:endParaRPr lang="ru-RU" sz="2800" b="0" dirty="0">
              <a:solidFill>
                <a:schemeClr val="tx1"/>
              </a:solidFill>
            </a:endParaRPr>
          </a:p>
          <a:p>
            <a:pPr algn="ctr"/>
            <a:endParaRPr lang="ru-RU" sz="1984" b="0" dirty="0">
              <a:solidFill>
                <a:schemeClr val="bg2">
                  <a:lumMod val="50000"/>
                </a:schemeClr>
              </a:solidFill>
            </a:endParaRPr>
          </a:p>
          <a:p>
            <a:pPr algn="ctr" defTabSz="863834">
              <a:defRPr/>
            </a:pPr>
            <a:r>
              <a:rPr lang="ru-RU" sz="1984" b="0" dirty="0">
                <a:solidFill>
                  <a:schemeClr val="bg2">
                    <a:lumMod val="50000"/>
                  </a:schemeClr>
                </a:solidFill>
              </a:rPr>
              <a:t>1С:Управление холдингом</a:t>
            </a:r>
          </a:p>
          <a:p>
            <a:pPr algn="ctr" defTabSz="863834">
              <a:defRPr/>
            </a:pPr>
            <a:r>
              <a:rPr lang="ru-RU" sz="1984" b="0" dirty="0">
                <a:solidFill>
                  <a:schemeClr val="bg2">
                    <a:lumMod val="50000"/>
                  </a:schemeClr>
                </a:solidFill>
              </a:rPr>
              <a:t>1С:</a:t>
            </a:r>
            <a:r>
              <a:rPr lang="en-US" sz="1984" b="0" dirty="0">
                <a:solidFill>
                  <a:schemeClr val="bg2">
                    <a:lumMod val="50000"/>
                  </a:schemeClr>
                </a:solidFill>
              </a:rPr>
              <a:t>ERP</a:t>
            </a:r>
            <a:r>
              <a:rPr lang="ru-RU" sz="1984" b="0" dirty="0">
                <a:solidFill>
                  <a:schemeClr val="bg2">
                    <a:lumMod val="50000"/>
                  </a:schemeClr>
                </a:solidFill>
              </a:rPr>
              <a:t>.Управление холдингом</a:t>
            </a:r>
          </a:p>
        </p:txBody>
      </p:sp>
      <p:pic>
        <p:nvPicPr>
          <p:cNvPr id="4" name="Рисунок 3" descr="Feather PNG">
            <a:extLst>
              <a:ext uri="{FF2B5EF4-FFF2-40B4-BE49-F238E27FC236}">
                <a16:creationId xmlns:a16="http://schemas.microsoft.com/office/drawing/2014/main" id="{E523F9E5-00CE-478A-A1F7-A478860737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9429" y="4836313"/>
            <a:ext cx="2072199" cy="1077796"/>
          </a:xfrm>
          <a:prstGeom prst="rect">
            <a:avLst/>
          </a:prstGeom>
          <a:effectLst>
            <a:outerShdw blurRad="127000" dist="50800" dir="5400000" algn="ctr" rotWithShape="0">
              <a:srgbClr val="000000">
                <a:alpha val="43137"/>
              </a:srgbClr>
            </a:outerShdw>
          </a:effectLst>
        </p:spPr>
      </p:pic>
      <p:sp>
        <p:nvSpPr>
          <p:cNvPr id="7" name="TextBox 6">
            <a:extLst>
              <a:ext uri="{FF2B5EF4-FFF2-40B4-BE49-F238E27FC236}">
                <a16:creationId xmlns:a16="http://schemas.microsoft.com/office/drawing/2014/main" id="{402E3A6B-2089-4271-9350-9C40E977F456}"/>
              </a:ext>
            </a:extLst>
          </p:cNvPr>
          <p:cNvSpPr txBox="1"/>
          <p:nvPr/>
        </p:nvSpPr>
        <p:spPr>
          <a:xfrm>
            <a:off x="6136569" y="4536231"/>
            <a:ext cx="3981438" cy="600164"/>
          </a:xfrm>
          <a:prstGeom prst="rect">
            <a:avLst/>
          </a:prstGeom>
          <a:noFill/>
        </p:spPr>
        <p:txBody>
          <a:bodyPr wrap="square">
            <a:spAutoFit/>
          </a:bodyPr>
          <a:lstStyle/>
          <a:p>
            <a:r>
              <a:rPr lang="ru-RU" sz="1100" b="0" i="0" dirty="0">
                <a:solidFill>
                  <a:srgbClr val="0070C0"/>
                </a:solidFill>
                <a:effectLst/>
                <a:latin typeface="Comic Sans MS" panose="030F0702030302020204" pitchFamily="66" charset="0"/>
              </a:rPr>
              <a:t>То, что у вас мало денег, — не причина не тратить те немногие, что у вас есть.</a:t>
            </a:r>
          </a:p>
          <a:p>
            <a:pPr algn="r"/>
            <a:r>
              <a:rPr lang="ru-RU" sz="1100" b="0" dirty="0">
                <a:solidFill>
                  <a:srgbClr val="FD927D"/>
                </a:solidFill>
                <a:latin typeface="Comic Sans MS" panose="030F0702030302020204" pitchFamily="66" charset="0"/>
              </a:rPr>
              <a:t>Джордж Карлин</a:t>
            </a:r>
          </a:p>
        </p:txBody>
      </p:sp>
    </p:spTree>
  </p:cSld>
  <p:clrMapOvr>
    <a:masterClrMapping/>
  </p:clrMapOvr>
  <p:transition spd="slow" advTm="1371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АРМ Управление лимитами. Установка и закрытие периода</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360437" y="1076923"/>
            <a:ext cx="10651148" cy="4721008"/>
          </a:xfrm>
          <a:prstGeom prst="rect">
            <a:avLst/>
          </a:prstGeom>
        </p:spPr>
      </p:pic>
      <p:grpSp>
        <p:nvGrpSpPr>
          <p:cNvPr id="11" name="Группа 10"/>
          <p:cNvGrpSpPr/>
          <p:nvPr/>
        </p:nvGrpSpPr>
        <p:grpSpPr>
          <a:xfrm>
            <a:off x="5264796" y="3069754"/>
            <a:ext cx="2706367" cy="1899327"/>
            <a:chOff x="5508104" y="3069754"/>
            <a:chExt cx="2706367" cy="1899327"/>
          </a:xfrm>
        </p:grpSpPr>
        <p:grpSp>
          <p:nvGrpSpPr>
            <p:cNvPr id="12" name="Группа 11"/>
            <p:cNvGrpSpPr/>
            <p:nvPr/>
          </p:nvGrpSpPr>
          <p:grpSpPr>
            <a:xfrm>
              <a:off x="5508104" y="3069754"/>
              <a:ext cx="2706367" cy="1899327"/>
              <a:chOff x="5508104" y="3069754"/>
              <a:chExt cx="2706367" cy="1899327"/>
            </a:xfrm>
          </p:grpSpPr>
          <p:pic>
            <p:nvPicPr>
              <p:cNvPr id="14" name="Рисунок 13"/>
              <p:cNvPicPr>
                <a:picLocks noChangeAspect="1"/>
              </p:cNvPicPr>
              <p:nvPr/>
            </p:nvPicPr>
            <p:blipFill>
              <a:blip r:embed="rId4"/>
              <a:stretch>
                <a:fillRect/>
              </a:stretch>
            </p:blipFill>
            <p:spPr>
              <a:xfrm>
                <a:off x="5693685" y="3350160"/>
                <a:ext cx="2520786" cy="1618921"/>
              </a:xfrm>
              <a:prstGeom prst="rect">
                <a:avLst/>
              </a:prstGeom>
              <a:effectLst>
                <a:outerShdw blurRad="127000" dist="50800" dir="5400000" algn="ctr" rotWithShape="0">
                  <a:srgbClr val="000000">
                    <a:alpha val="43137"/>
                  </a:srgbClr>
                </a:outerShdw>
              </a:effectLst>
            </p:spPr>
          </p:pic>
          <p:sp>
            <p:nvSpPr>
              <p:cNvPr id="15" name="Прямоугольник 14"/>
              <p:cNvSpPr/>
              <p:nvPr/>
            </p:nvSpPr>
            <p:spPr>
              <a:xfrm>
                <a:off x="5508104" y="3069754"/>
                <a:ext cx="1656184" cy="264855"/>
              </a:xfrm>
              <a:prstGeom prst="rect">
                <a:avLst/>
              </a:prstGeom>
              <a:noFill/>
              <a:ln w="28575">
                <a:solidFill>
                  <a:srgbClr val="FC6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100" b="1" i="0" u="none" strike="noStrike" kern="1200" cap="none" spc="0" normalizeH="0" baseline="0" noProof="0">
                  <a:ln>
                    <a:noFill/>
                  </a:ln>
                  <a:solidFill>
                    <a:srgbClr val="FFFFFF"/>
                  </a:solidFill>
                  <a:effectLst/>
                  <a:uLnTx/>
                  <a:uFillTx/>
                  <a:latin typeface="Futura PT Demi"/>
                  <a:ea typeface="+mn-ea"/>
                  <a:cs typeface="+mn-cs"/>
                </a:endParaRPr>
              </a:p>
            </p:txBody>
          </p:sp>
        </p:grpSp>
        <p:sp>
          <p:nvSpPr>
            <p:cNvPr id="13" name="Овал 12"/>
            <p:cNvSpPr/>
            <p:nvPr/>
          </p:nvSpPr>
          <p:spPr>
            <a:xfrm>
              <a:off x="6966644" y="4293890"/>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Arial"/>
                  <a:ea typeface="+mn-ea"/>
                  <a:cs typeface="+mn-cs"/>
                </a:rPr>
                <a:t>2</a:t>
              </a:r>
            </a:p>
          </p:txBody>
        </p:sp>
      </p:grpSp>
    </p:spTree>
    <p:extLst>
      <p:ext uri="{BB962C8B-B14F-4D97-AF65-F5344CB8AC3E}">
        <p14:creationId xmlns:p14="http://schemas.microsoft.com/office/powerpoint/2010/main" val="106035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АРМ Управление лимитами. Контроль списания лимитов</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8" name="Рисунок 7"/>
          <p:cNvPicPr>
            <a:picLocks noChangeAspect="1"/>
          </p:cNvPicPr>
          <p:nvPr/>
        </p:nvPicPr>
        <p:blipFill>
          <a:blip r:embed="rId3"/>
          <a:stretch>
            <a:fillRect/>
          </a:stretch>
        </p:blipFill>
        <p:spPr>
          <a:xfrm>
            <a:off x="392326" y="877083"/>
            <a:ext cx="10737423" cy="5603092"/>
          </a:xfrm>
          <a:prstGeom prst="rect">
            <a:avLst/>
          </a:prstGeom>
        </p:spPr>
      </p:pic>
      <p:pic>
        <p:nvPicPr>
          <p:cNvPr id="15" name="Рисунок 14"/>
          <p:cNvPicPr>
            <a:picLocks noChangeAspect="1"/>
          </p:cNvPicPr>
          <p:nvPr/>
        </p:nvPicPr>
        <p:blipFill rotWithShape="1">
          <a:blip r:embed="rId4"/>
          <a:srcRect t="16406"/>
          <a:stretch/>
        </p:blipFill>
        <p:spPr>
          <a:xfrm>
            <a:off x="7381009" y="4932483"/>
            <a:ext cx="2483732" cy="936104"/>
          </a:xfrm>
          <a:prstGeom prst="rect">
            <a:avLst/>
          </a:prstGeom>
        </p:spPr>
      </p:pic>
      <p:sp>
        <p:nvSpPr>
          <p:cNvPr id="5" name="Овал 4"/>
          <p:cNvSpPr/>
          <p:nvPr/>
        </p:nvSpPr>
        <p:spPr bwMode="auto">
          <a:xfrm>
            <a:off x="7713068" y="646126"/>
            <a:ext cx="1368152" cy="1296144"/>
          </a:xfrm>
          <a:prstGeom prst="ellipse">
            <a:avLst/>
          </a:prstGeom>
          <a:noFill/>
          <a:ln w="28575">
            <a:solidFill>
              <a:srgbClr val="FC846B"/>
            </a:solid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5"/>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7" name="Овал 16"/>
          <p:cNvSpPr/>
          <p:nvPr/>
        </p:nvSpPr>
        <p:spPr>
          <a:xfrm>
            <a:off x="8199500" y="703228"/>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318438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Корректировка лимитов</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111" name="TextBox 110"/>
          <p:cNvSpPr txBox="1"/>
          <p:nvPr/>
        </p:nvSpPr>
        <p:spPr>
          <a:xfrm>
            <a:off x="7201197" y="5166880"/>
            <a:ext cx="2808782" cy="1169551"/>
          </a:xfrm>
          <a:custGeom>
            <a:avLst/>
            <a:gdLst>
              <a:gd name="connsiteX0" fmla="*/ 0 w 2808782"/>
              <a:gd name="connsiteY0" fmla="*/ 0 h 1169551"/>
              <a:gd name="connsiteX1" fmla="*/ 561756 w 2808782"/>
              <a:gd name="connsiteY1" fmla="*/ 0 h 1169551"/>
              <a:gd name="connsiteX2" fmla="*/ 1067337 w 2808782"/>
              <a:gd name="connsiteY2" fmla="*/ 0 h 1169551"/>
              <a:gd name="connsiteX3" fmla="*/ 1544830 w 2808782"/>
              <a:gd name="connsiteY3" fmla="*/ 0 h 1169551"/>
              <a:gd name="connsiteX4" fmla="*/ 2134674 w 2808782"/>
              <a:gd name="connsiteY4" fmla="*/ 0 h 1169551"/>
              <a:gd name="connsiteX5" fmla="*/ 2808782 w 2808782"/>
              <a:gd name="connsiteY5" fmla="*/ 0 h 1169551"/>
              <a:gd name="connsiteX6" fmla="*/ 2808782 w 2808782"/>
              <a:gd name="connsiteY6" fmla="*/ 561384 h 1169551"/>
              <a:gd name="connsiteX7" fmla="*/ 2808782 w 2808782"/>
              <a:gd name="connsiteY7" fmla="*/ 1169551 h 1169551"/>
              <a:gd name="connsiteX8" fmla="*/ 2303201 w 2808782"/>
              <a:gd name="connsiteY8" fmla="*/ 1169551 h 1169551"/>
              <a:gd name="connsiteX9" fmla="*/ 1825708 w 2808782"/>
              <a:gd name="connsiteY9" fmla="*/ 1169551 h 1169551"/>
              <a:gd name="connsiteX10" fmla="*/ 1207776 w 2808782"/>
              <a:gd name="connsiteY10" fmla="*/ 1169551 h 1169551"/>
              <a:gd name="connsiteX11" fmla="*/ 730283 w 2808782"/>
              <a:gd name="connsiteY11" fmla="*/ 1169551 h 1169551"/>
              <a:gd name="connsiteX12" fmla="*/ 0 w 2808782"/>
              <a:gd name="connsiteY12" fmla="*/ 1169551 h 1169551"/>
              <a:gd name="connsiteX13" fmla="*/ 0 w 2808782"/>
              <a:gd name="connsiteY13" fmla="*/ 561384 h 1169551"/>
              <a:gd name="connsiteX14" fmla="*/ 0 w 2808782"/>
              <a:gd name="connsiteY14" fmla="*/ 0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8782" h="1169551" fill="none" extrusionOk="0">
                <a:moveTo>
                  <a:pt x="0" y="0"/>
                </a:moveTo>
                <a:cubicBezTo>
                  <a:pt x="193960" y="-50119"/>
                  <a:pt x="423284" y="18985"/>
                  <a:pt x="561756" y="0"/>
                </a:cubicBezTo>
                <a:cubicBezTo>
                  <a:pt x="700228" y="-18985"/>
                  <a:pt x="895079" y="16586"/>
                  <a:pt x="1067337" y="0"/>
                </a:cubicBezTo>
                <a:cubicBezTo>
                  <a:pt x="1239595" y="-16586"/>
                  <a:pt x="1393624" y="42353"/>
                  <a:pt x="1544830" y="0"/>
                </a:cubicBezTo>
                <a:cubicBezTo>
                  <a:pt x="1696036" y="-42353"/>
                  <a:pt x="1859349" y="67500"/>
                  <a:pt x="2134674" y="0"/>
                </a:cubicBezTo>
                <a:cubicBezTo>
                  <a:pt x="2409999" y="-67500"/>
                  <a:pt x="2624830" y="76719"/>
                  <a:pt x="2808782" y="0"/>
                </a:cubicBezTo>
                <a:cubicBezTo>
                  <a:pt x="2838739" y="190856"/>
                  <a:pt x="2766557" y="316160"/>
                  <a:pt x="2808782" y="561384"/>
                </a:cubicBezTo>
                <a:cubicBezTo>
                  <a:pt x="2851007" y="806608"/>
                  <a:pt x="2800457" y="947266"/>
                  <a:pt x="2808782" y="1169551"/>
                </a:cubicBezTo>
                <a:cubicBezTo>
                  <a:pt x="2651582" y="1179175"/>
                  <a:pt x="2469599" y="1152133"/>
                  <a:pt x="2303201" y="1169551"/>
                </a:cubicBezTo>
                <a:cubicBezTo>
                  <a:pt x="2136803" y="1186969"/>
                  <a:pt x="1936359" y="1153604"/>
                  <a:pt x="1825708" y="1169551"/>
                </a:cubicBezTo>
                <a:cubicBezTo>
                  <a:pt x="1715057" y="1185498"/>
                  <a:pt x="1465344" y="1166065"/>
                  <a:pt x="1207776" y="1169551"/>
                </a:cubicBezTo>
                <a:cubicBezTo>
                  <a:pt x="950208" y="1173037"/>
                  <a:pt x="850028" y="1141882"/>
                  <a:pt x="730283" y="1169551"/>
                </a:cubicBezTo>
                <a:cubicBezTo>
                  <a:pt x="610538" y="1197220"/>
                  <a:pt x="300788" y="1117021"/>
                  <a:pt x="0" y="1169551"/>
                </a:cubicBezTo>
                <a:cubicBezTo>
                  <a:pt x="-10446" y="917694"/>
                  <a:pt x="67394" y="844409"/>
                  <a:pt x="0" y="561384"/>
                </a:cubicBezTo>
                <a:cubicBezTo>
                  <a:pt x="-67394" y="278359"/>
                  <a:pt x="1565" y="235541"/>
                  <a:pt x="0" y="0"/>
                </a:cubicBezTo>
                <a:close/>
              </a:path>
              <a:path w="2808782" h="1169551" stroke="0" extrusionOk="0">
                <a:moveTo>
                  <a:pt x="0" y="0"/>
                </a:moveTo>
                <a:cubicBezTo>
                  <a:pt x="278751" y="-27119"/>
                  <a:pt x="357985" y="3838"/>
                  <a:pt x="617932" y="0"/>
                </a:cubicBezTo>
                <a:cubicBezTo>
                  <a:pt x="877879" y="-3838"/>
                  <a:pt x="1049085" y="12282"/>
                  <a:pt x="1179688" y="0"/>
                </a:cubicBezTo>
                <a:cubicBezTo>
                  <a:pt x="1310291" y="-12282"/>
                  <a:pt x="1491329" y="31851"/>
                  <a:pt x="1797620" y="0"/>
                </a:cubicBezTo>
                <a:cubicBezTo>
                  <a:pt x="2103911" y="-31851"/>
                  <a:pt x="2553704" y="18755"/>
                  <a:pt x="2808782" y="0"/>
                </a:cubicBezTo>
                <a:cubicBezTo>
                  <a:pt x="2829774" y="150576"/>
                  <a:pt x="2772659" y="287617"/>
                  <a:pt x="2808782" y="561384"/>
                </a:cubicBezTo>
                <a:cubicBezTo>
                  <a:pt x="2844905" y="835151"/>
                  <a:pt x="2760566" y="996920"/>
                  <a:pt x="2808782" y="1169551"/>
                </a:cubicBezTo>
                <a:cubicBezTo>
                  <a:pt x="2553235" y="1206422"/>
                  <a:pt x="2430029" y="1152382"/>
                  <a:pt x="2190850" y="1169551"/>
                </a:cubicBezTo>
                <a:cubicBezTo>
                  <a:pt x="1951671" y="1186720"/>
                  <a:pt x="1820201" y="1130768"/>
                  <a:pt x="1572918" y="1169551"/>
                </a:cubicBezTo>
                <a:cubicBezTo>
                  <a:pt x="1325635" y="1208334"/>
                  <a:pt x="1155198" y="1168289"/>
                  <a:pt x="1011162" y="1169551"/>
                </a:cubicBezTo>
                <a:cubicBezTo>
                  <a:pt x="867126" y="1170813"/>
                  <a:pt x="436093" y="1098463"/>
                  <a:pt x="0" y="1169551"/>
                </a:cubicBezTo>
                <a:cubicBezTo>
                  <a:pt x="-32971" y="939554"/>
                  <a:pt x="50932" y="831166"/>
                  <a:pt x="0" y="584776"/>
                </a:cubicBezTo>
                <a:cubicBezTo>
                  <a:pt x="-50932" y="338386"/>
                  <a:pt x="44907" y="252203"/>
                  <a:pt x="0" y="0"/>
                </a:cubicBezTo>
                <a:close/>
              </a:path>
            </a:pathLst>
          </a:custGeom>
          <a:solidFill>
            <a:schemeClr val="bg1"/>
          </a:solidFill>
          <a:ln>
            <a:solidFill>
              <a:schemeClr val="tx1"/>
            </a:solidFill>
            <a:extLst>
              <a:ext uri="{C807C97D-BFC1-408E-A445-0C87EB9F89A2}">
                <ask:lineSketchStyleProps xmlns:ask="http://schemas.microsoft.com/office/drawing/2018/sketchyshapes" sd="1836632089">
                  <a:prstGeom prst="rect">
                    <a:avLst/>
                  </a:prstGeom>
                  <ask:type>
                    <ask:lineSketchScribble/>
                  </ask:type>
                </ask:lineSketchStyleProps>
              </a:ext>
            </a:extLst>
          </a:ln>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Добавление лимита</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Уменьшение лимита</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Перенос между статьями</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Перенос между ЦФО</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Перенос между проектами</a:t>
            </a:r>
          </a:p>
        </p:txBody>
      </p:sp>
      <p:sp>
        <p:nvSpPr>
          <p:cNvPr id="120" name="TextBox 119"/>
          <p:cNvSpPr txBox="1"/>
          <p:nvPr/>
        </p:nvSpPr>
        <p:spPr>
          <a:xfrm>
            <a:off x="4104853" y="1391074"/>
            <a:ext cx="28472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chemeClr val="tx1">
                    <a:lumMod val="65000"/>
                    <a:lumOff val="35000"/>
                  </a:schemeClr>
                </a:solidFill>
                <a:effectLst/>
                <a:uLnTx/>
                <a:uFillTx/>
                <a:latin typeface="Comic Sans MS" panose="030F0702030302020204" pitchFamily="66" charset="0"/>
              </a:rPr>
              <a:t>Операционным планом</a:t>
            </a:r>
          </a:p>
        </p:txBody>
      </p:sp>
      <p:sp>
        <p:nvSpPr>
          <p:cNvPr id="179" name="TextBox 178"/>
          <p:cNvSpPr txBox="1"/>
          <p:nvPr/>
        </p:nvSpPr>
        <p:spPr>
          <a:xfrm>
            <a:off x="7246057" y="1403538"/>
            <a:ext cx="30652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chemeClr val="tx1">
                    <a:lumMod val="65000"/>
                    <a:lumOff val="35000"/>
                  </a:schemeClr>
                </a:solidFill>
                <a:effectLst/>
                <a:uLnTx/>
                <a:uFillTx/>
                <a:latin typeface="Comic Sans MS" panose="030F0702030302020204" pitchFamily="66" charset="0"/>
              </a:rPr>
              <a:t>Заявкой на корректировку</a:t>
            </a:r>
          </a:p>
        </p:txBody>
      </p:sp>
      <p:sp>
        <p:nvSpPr>
          <p:cNvPr id="183" name="TextBox 182"/>
          <p:cNvSpPr txBox="1"/>
          <p:nvPr/>
        </p:nvSpPr>
        <p:spPr>
          <a:xfrm>
            <a:off x="956301" y="1403538"/>
            <a:ext cx="13676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chemeClr val="tx1">
                    <a:lumMod val="65000"/>
                    <a:lumOff val="35000"/>
                  </a:schemeClr>
                </a:solidFill>
                <a:effectLst/>
                <a:uLnTx/>
                <a:uFillTx/>
                <a:latin typeface="Comic Sans MS" panose="030F0702030302020204" pitchFamily="66" charset="0"/>
              </a:rPr>
              <a:t>Бюджетом</a:t>
            </a:r>
          </a:p>
        </p:txBody>
      </p:sp>
      <p:sp>
        <p:nvSpPr>
          <p:cNvPr id="190" name="Прямоугольник 19"/>
          <p:cNvSpPr>
            <a:spLocks noChangeArrowheads="1"/>
          </p:cNvSpPr>
          <p:nvPr/>
        </p:nvSpPr>
        <p:spPr bwMode="auto">
          <a:xfrm>
            <a:off x="864493" y="2002529"/>
            <a:ext cx="1440000" cy="574675"/>
          </a:xfrm>
          <a:custGeom>
            <a:avLst/>
            <a:gdLst>
              <a:gd name="connsiteX0" fmla="*/ 0 w 1440000"/>
              <a:gd name="connsiteY0" fmla="*/ 0 h 574675"/>
              <a:gd name="connsiteX1" fmla="*/ 436800 w 1440000"/>
              <a:gd name="connsiteY1" fmla="*/ 0 h 574675"/>
              <a:gd name="connsiteX2" fmla="*/ 902400 w 1440000"/>
              <a:gd name="connsiteY2" fmla="*/ 0 h 574675"/>
              <a:gd name="connsiteX3" fmla="*/ 1440000 w 1440000"/>
              <a:gd name="connsiteY3" fmla="*/ 0 h 574675"/>
              <a:gd name="connsiteX4" fmla="*/ 1440000 w 1440000"/>
              <a:gd name="connsiteY4" fmla="*/ 574675 h 574675"/>
              <a:gd name="connsiteX5" fmla="*/ 960000 w 1440000"/>
              <a:gd name="connsiteY5" fmla="*/ 574675 h 574675"/>
              <a:gd name="connsiteX6" fmla="*/ 5232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97966" y="-14563"/>
                  <a:pt x="340802" y="17739"/>
                  <a:pt x="436800" y="0"/>
                </a:cubicBezTo>
                <a:cubicBezTo>
                  <a:pt x="532798" y="-17739"/>
                  <a:pt x="744148" y="-11184"/>
                  <a:pt x="902400" y="0"/>
                </a:cubicBezTo>
                <a:cubicBezTo>
                  <a:pt x="1060652" y="11184"/>
                  <a:pt x="1292237" y="-14900"/>
                  <a:pt x="1440000" y="0"/>
                </a:cubicBezTo>
                <a:cubicBezTo>
                  <a:pt x="1437541" y="170821"/>
                  <a:pt x="1445741" y="313961"/>
                  <a:pt x="1440000" y="574675"/>
                </a:cubicBezTo>
                <a:cubicBezTo>
                  <a:pt x="1284277" y="564515"/>
                  <a:pt x="1132224" y="559765"/>
                  <a:pt x="960000" y="574675"/>
                </a:cubicBezTo>
                <a:cubicBezTo>
                  <a:pt x="787776" y="589585"/>
                  <a:pt x="672316" y="559752"/>
                  <a:pt x="523200" y="574675"/>
                </a:cubicBezTo>
                <a:cubicBezTo>
                  <a:pt x="374084" y="589598"/>
                  <a:pt x="249787" y="555489"/>
                  <a:pt x="0" y="574675"/>
                </a:cubicBezTo>
                <a:cubicBezTo>
                  <a:pt x="-6864" y="347336"/>
                  <a:pt x="-19093" y="286614"/>
                  <a:pt x="0" y="0"/>
                </a:cubicBezTo>
                <a:close/>
              </a:path>
              <a:path w="1440000" h="574675" stroke="0" extrusionOk="0">
                <a:moveTo>
                  <a:pt x="0" y="0"/>
                </a:moveTo>
                <a:cubicBezTo>
                  <a:pt x="156451" y="-22527"/>
                  <a:pt x="263789" y="-9335"/>
                  <a:pt x="480000" y="0"/>
                </a:cubicBezTo>
                <a:cubicBezTo>
                  <a:pt x="696211" y="9335"/>
                  <a:pt x="754955" y="19403"/>
                  <a:pt x="988800" y="0"/>
                </a:cubicBezTo>
                <a:cubicBezTo>
                  <a:pt x="1222645" y="-19403"/>
                  <a:pt x="1253813" y="-12488"/>
                  <a:pt x="1440000" y="0"/>
                </a:cubicBezTo>
                <a:cubicBezTo>
                  <a:pt x="1437814" y="201245"/>
                  <a:pt x="1418719" y="317576"/>
                  <a:pt x="1440000" y="574675"/>
                </a:cubicBezTo>
                <a:cubicBezTo>
                  <a:pt x="1318330" y="595877"/>
                  <a:pt x="1082081" y="559858"/>
                  <a:pt x="945600" y="574675"/>
                </a:cubicBezTo>
                <a:cubicBezTo>
                  <a:pt x="809119" y="589492"/>
                  <a:pt x="626588" y="559181"/>
                  <a:pt x="436800" y="574675"/>
                </a:cubicBezTo>
                <a:cubicBezTo>
                  <a:pt x="247012" y="590169"/>
                  <a:pt x="169642" y="562167"/>
                  <a:pt x="0" y="574675"/>
                </a:cubicBezTo>
                <a:cubicBezTo>
                  <a:pt x="-1397" y="299207"/>
                  <a:pt x="27132" y="195355"/>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4099433410">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Бюджет</a:t>
            </a:r>
          </a:p>
        </p:txBody>
      </p:sp>
      <p:sp>
        <p:nvSpPr>
          <p:cNvPr id="191" name="Прямоугольник 19"/>
          <p:cNvSpPr>
            <a:spLocks noChangeArrowheads="1"/>
          </p:cNvSpPr>
          <p:nvPr/>
        </p:nvSpPr>
        <p:spPr bwMode="auto">
          <a:xfrm>
            <a:off x="864493" y="3093084"/>
            <a:ext cx="1440000" cy="574675"/>
          </a:xfrm>
          <a:custGeom>
            <a:avLst/>
            <a:gdLst>
              <a:gd name="connsiteX0" fmla="*/ 0 w 1440000"/>
              <a:gd name="connsiteY0" fmla="*/ 0 h 574675"/>
              <a:gd name="connsiteX1" fmla="*/ 451200 w 1440000"/>
              <a:gd name="connsiteY1" fmla="*/ 0 h 574675"/>
              <a:gd name="connsiteX2" fmla="*/ 902400 w 1440000"/>
              <a:gd name="connsiteY2" fmla="*/ 0 h 574675"/>
              <a:gd name="connsiteX3" fmla="*/ 1440000 w 1440000"/>
              <a:gd name="connsiteY3" fmla="*/ 0 h 574675"/>
              <a:gd name="connsiteX4" fmla="*/ 1440000 w 1440000"/>
              <a:gd name="connsiteY4" fmla="*/ 574675 h 574675"/>
              <a:gd name="connsiteX5" fmla="*/ 945600 w 1440000"/>
              <a:gd name="connsiteY5" fmla="*/ 574675 h 574675"/>
              <a:gd name="connsiteX6" fmla="*/ 4944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64712" y="10879"/>
                  <a:pt x="358156" y="-4164"/>
                  <a:pt x="451200" y="0"/>
                </a:cubicBezTo>
                <a:cubicBezTo>
                  <a:pt x="544244" y="4164"/>
                  <a:pt x="803635" y="12501"/>
                  <a:pt x="902400" y="0"/>
                </a:cubicBezTo>
                <a:cubicBezTo>
                  <a:pt x="1001165" y="-12501"/>
                  <a:pt x="1199827" y="17842"/>
                  <a:pt x="1440000" y="0"/>
                </a:cubicBezTo>
                <a:cubicBezTo>
                  <a:pt x="1448572" y="149220"/>
                  <a:pt x="1439202" y="451932"/>
                  <a:pt x="1440000" y="574675"/>
                </a:cubicBezTo>
                <a:cubicBezTo>
                  <a:pt x="1287863" y="557905"/>
                  <a:pt x="1151113" y="585130"/>
                  <a:pt x="945600" y="574675"/>
                </a:cubicBezTo>
                <a:cubicBezTo>
                  <a:pt x="740087" y="564220"/>
                  <a:pt x="616760" y="583449"/>
                  <a:pt x="494400" y="574675"/>
                </a:cubicBezTo>
                <a:cubicBezTo>
                  <a:pt x="372040" y="565901"/>
                  <a:pt x="108369" y="591696"/>
                  <a:pt x="0" y="574675"/>
                </a:cubicBezTo>
                <a:cubicBezTo>
                  <a:pt x="-14574" y="449919"/>
                  <a:pt x="-8135" y="148113"/>
                  <a:pt x="0" y="0"/>
                </a:cubicBezTo>
                <a:close/>
              </a:path>
              <a:path w="1440000" h="574675" stroke="0" extrusionOk="0">
                <a:moveTo>
                  <a:pt x="0" y="0"/>
                </a:moveTo>
                <a:cubicBezTo>
                  <a:pt x="223087" y="19733"/>
                  <a:pt x="313771" y="7305"/>
                  <a:pt x="508800" y="0"/>
                </a:cubicBezTo>
                <a:cubicBezTo>
                  <a:pt x="703829" y="-7305"/>
                  <a:pt x="803210" y="-11245"/>
                  <a:pt x="945600" y="0"/>
                </a:cubicBezTo>
                <a:cubicBezTo>
                  <a:pt x="1087990" y="11245"/>
                  <a:pt x="1245383" y="23204"/>
                  <a:pt x="1440000" y="0"/>
                </a:cubicBezTo>
                <a:cubicBezTo>
                  <a:pt x="1439806" y="135487"/>
                  <a:pt x="1417285" y="295618"/>
                  <a:pt x="1440000" y="574675"/>
                </a:cubicBezTo>
                <a:cubicBezTo>
                  <a:pt x="1221122" y="561372"/>
                  <a:pt x="1206253" y="576928"/>
                  <a:pt x="974400" y="574675"/>
                </a:cubicBezTo>
                <a:cubicBezTo>
                  <a:pt x="742547" y="572422"/>
                  <a:pt x="734874" y="595573"/>
                  <a:pt x="537600" y="574675"/>
                </a:cubicBezTo>
                <a:cubicBezTo>
                  <a:pt x="340326" y="553777"/>
                  <a:pt x="157839" y="557841"/>
                  <a:pt x="0" y="574675"/>
                </a:cubicBezTo>
                <a:cubicBezTo>
                  <a:pt x="-17864" y="451601"/>
                  <a:pt x="1181" y="191305"/>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2244308944">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Бюджет / корректировка 1</a:t>
            </a:r>
          </a:p>
        </p:txBody>
      </p:sp>
      <p:sp>
        <p:nvSpPr>
          <p:cNvPr id="192" name="Прямоугольник 19"/>
          <p:cNvSpPr>
            <a:spLocks noChangeArrowheads="1"/>
          </p:cNvSpPr>
          <p:nvPr/>
        </p:nvSpPr>
        <p:spPr bwMode="auto">
          <a:xfrm>
            <a:off x="864493" y="4212999"/>
            <a:ext cx="1440000" cy="574675"/>
          </a:xfrm>
          <a:custGeom>
            <a:avLst/>
            <a:gdLst>
              <a:gd name="connsiteX0" fmla="*/ 0 w 1440000"/>
              <a:gd name="connsiteY0" fmla="*/ 0 h 574675"/>
              <a:gd name="connsiteX1" fmla="*/ 451200 w 1440000"/>
              <a:gd name="connsiteY1" fmla="*/ 0 h 574675"/>
              <a:gd name="connsiteX2" fmla="*/ 888000 w 1440000"/>
              <a:gd name="connsiteY2" fmla="*/ 0 h 574675"/>
              <a:gd name="connsiteX3" fmla="*/ 1440000 w 1440000"/>
              <a:gd name="connsiteY3" fmla="*/ 0 h 574675"/>
              <a:gd name="connsiteX4" fmla="*/ 1440000 w 1440000"/>
              <a:gd name="connsiteY4" fmla="*/ 574675 h 574675"/>
              <a:gd name="connsiteX5" fmla="*/ 931200 w 1440000"/>
              <a:gd name="connsiteY5" fmla="*/ 574675 h 574675"/>
              <a:gd name="connsiteX6" fmla="*/ 4656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84375" y="-7987"/>
                  <a:pt x="341871" y="19450"/>
                  <a:pt x="451200" y="0"/>
                </a:cubicBezTo>
                <a:cubicBezTo>
                  <a:pt x="560529" y="-19450"/>
                  <a:pt x="798973" y="-4467"/>
                  <a:pt x="888000" y="0"/>
                </a:cubicBezTo>
                <a:cubicBezTo>
                  <a:pt x="977027" y="4467"/>
                  <a:pt x="1226919" y="7788"/>
                  <a:pt x="1440000" y="0"/>
                </a:cubicBezTo>
                <a:cubicBezTo>
                  <a:pt x="1433005" y="275607"/>
                  <a:pt x="1431131" y="415794"/>
                  <a:pt x="1440000" y="574675"/>
                </a:cubicBezTo>
                <a:cubicBezTo>
                  <a:pt x="1302783" y="567526"/>
                  <a:pt x="1121582" y="568827"/>
                  <a:pt x="931200" y="574675"/>
                </a:cubicBezTo>
                <a:cubicBezTo>
                  <a:pt x="740818" y="580523"/>
                  <a:pt x="668447" y="592164"/>
                  <a:pt x="465600" y="574675"/>
                </a:cubicBezTo>
                <a:cubicBezTo>
                  <a:pt x="262753" y="557186"/>
                  <a:pt x="149481" y="591312"/>
                  <a:pt x="0" y="574675"/>
                </a:cubicBezTo>
                <a:cubicBezTo>
                  <a:pt x="-13074" y="382425"/>
                  <a:pt x="-20765" y="241324"/>
                  <a:pt x="0" y="0"/>
                </a:cubicBezTo>
                <a:close/>
              </a:path>
              <a:path w="1440000" h="574675" stroke="0" extrusionOk="0">
                <a:moveTo>
                  <a:pt x="0" y="0"/>
                </a:moveTo>
                <a:cubicBezTo>
                  <a:pt x="198699" y="-20868"/>
                  <a:pt x="341641" y="16057"/>
                  <a:pt x="465600" y="0"/>
                </a:cubicBezTo>
                <a:cubicBezTo>
                  <a:pt x="589559" y="-16057"/>
                  <a:pt x="813617" y="4227"/>
                  <a:pt x="974400" y="0"/>
                </a:cubicBezTo>
                <a:cubicBezTo>
                  <a:pt x="1135183" y="-4227"/>
                  <a:pt x="1316184" y="7902"/>
                  <a:pt x="1440000" y="0"/>
                </a:cubicBezTo>
                <a:cubicBezTo>
                  <a:pt x="1420022" y="186557"/>
                  <a:pt x="1448109" y="435153"/>
                  <a:pt x="1440000" y="574675"/>
                </a:cubicBezTo>
                <a:cubicBezTo>
                  <a:pt x="1232820" y="564687"/>
                  <a:pt x="1053539" y="593681"/>
                  <a:pt x="931200" y="574675"/>
                </a:cubicBezTo>
                <a:cubicBezTo>
                  <a:pt x="808861" y="555669"/>
                  <a:pt x="587382" y="576965"/>
                  <a:pt x="494400" y="574675"/>
                </a:cubicBezTo>
                <a:cubicBezTo>
                  <a:pt x="401418" y="572385"/>
                  <a:pt x="126361" y="590023"/>
                  <a:pt x="0" y="574675"/>
                </a:cubicBezTo>
                <a:cubicBezTo>
                  <a:pt x="21372" y="432691"/>
                  <a:pt x="4631" y="212148"/>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1730677499">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Бюджет / корректировка 2</a:t>
            </a:r>
          </a:p>
        </p:txBody>
      </p:sp>
      <p:cxnSp>
        <p:nvCxnSpPr>
          <p:cNvPr id="48" name="Прямая со стрелкой 47"/>
          <p:cNvCxnSpPr>
            <a:stCxn id="190" idx="2"/>
            <a:endCxn id="191" idx="0"/>
          </p:cNvCxnSpPr>
          <p:nvPr/>
        </p:nvCxnSpPr>
        <p:spPr bwMode="auto">
          <a:xfrm rot="5400000">
            <a:off x="1326553" y="2835144"/>
            <a:ext cx="515880" cy="12700"/>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cxnSp>
        <p:nvCxnSpPr>
          <p:cNvPr id="194" name="Прямая со стрелкой 193"/>
          <p:cNvCxnSpPr>
            <a:stCxn id="191" idx="2"/>
            <a:endCxn id="192" idx="0"/>
          </p:cNvCxnSpPr>
          <p:nvPr/>
        </p:nvCxnSpPr>
        <p:spPr bwMode="auto">
          <a:xfrm rot="5400000">
            <a:off x="1311873" y="3940379"/>
            <a:ext cx="545240" cy="12700"/>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sp>
        <p:nvSpPr>
          <p:cNvPr id="130" name="TextBox 129"/>
          <p:cNvSpPr txBox="1"/>
          <p:nvPr/>
        </p:nvSpPr>
        <p:spPr>
          <a:xfrm>
            <a:off x="1575880" y="1749272"/>
            <a:ext cx="944489"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1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Сценарий 1</a:t>
            </a:r>
          </a:p>
        </p:txBody>
      </p:sp>
      <p:sp>
        <p:nvSpPr>
          <p:cNvPr id="195" name="TextBox 194"/>
          <p:cNvSpPr txBox="1"/>
          <p:nvPr/>
        </p:nvSpPr>
        <p:spPr>
          <a:xfrm>
            <a:off x="1584493" y="2841075"/>
            <a:ext cx="966931"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1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Сценарий 2</a:t>
            </a:r>
          </a:p>
        </p:txBody>
      </p:sp>
      <p:sp>
        <p:nvSpPr>
          <p:cNvPr id="196" name="TextBox 195"/>
          <p:cNvSpPr txBox="1"/>
          <p:nvPr/>
        </p:nvSpPr>
        <p:spPr>
          <a:xfrm>
            <a:off x="1584492" y="3965001"/>
            <a:ext cx="966931"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1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Сценарий 3</a:t>
            </a:r>
          </a:p>
        </p:txBody>
      </p:sp>
      <p:sp>
        <p:nvSpPr>
          <p:cNvPr id="198" name="Прямоугольник 19"/>
          <p:cNvSpPr>
            <a:spLocks noChangeArrowheads="1"/>
          </p:cNvSpPr>
          <p:nvPr/>
        </p:nvSpPr>
        <p:spPr bwMode="auto">
          <a:xfrm>
            <a:off x="2736246" y="2462244"/>
            <a:ext cx="1340873" cy="747310"/>
          </a:xfrm>
          <a:custGeom>
            <a:avLst/>
            <a:gdLst>
              <a:gd name="connsiteX0" fmla="*/ 0 w 1340873"/>
              <a:gd name="connsiteY0" fmla="*/ 0 h 747310"/>
              <a:gd name="connsiteX1" fmla="*/ 697254 w 1340873"/>
              <a:gd name="connsiteY1" fmla="*/ 0 h 747310"/>
              <a:gd name="connsiteX2" fmla="*/ 1340873 w 1340873"/>
              <a:gd name="connsiteY2" fmla="*/ 0 h 747310"/>
              <a:gd name="connsiteX3" fmla="*/ 1340873 w 1340873"/>
              <a:gd name="connsiteY3" fmla="*/ 351236 h 747310"/>
              <a:gd name="connsiteX4" fmla="*/ 1340873 w 1340873"/>
              <a:gd name="connsiteY4" fmla="*/ 747310 h 747310"/>
              <a:gd name="connsiteX5" fmla="*/ 657028 w 1340873"/>
              <a:gd name="connsiteY5" fmla="*/ 747310 h 747310"/>
              <a:gd name="connsiteX6" fmla="*/ 0 w 1340873"/>
              <a:gd name="connsiteY6" fmla="*/ 747310 h 747310"/>
              <a:gd name="connsiteX7" fmla="*/ 0 w 1340873"/>
              <a:gd name="connsiteY7" fmla="*/ 366182 h 747310"/>
              <a:gd name="connsiteX8" fmla="*/ 0 w 1340873"/>
              <a:gd name="connsiteY8" fmla="*/ 0 h 7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873" h="747310" fill="none" extrusionOk="0">
                <a:moveTo>
                  <a:pt x="0" y="0"/>
                </a:moveTo>
                <a:cubicBezTo>
                  <a:pt x="256187" y="-21782"/>
                  <a:pt x="555762" y="5191"/>
                  <a:pt x="697254" y="0"/>
                </a:cubicBezTo>
                <a:cubicBezTo>
                  <a:pt x="838746" y="-5191"/>
                  <a:pt x="1054574" y="-29272"/>
                  <a:pt x="1340873" y="0"/>
                </a:cubicBezTo>
                <a:cubicBezTo>
                  <a:pt x="1352588" y="122709"/>
                  <a:pt x="1352206" y="268929"/>
                  <a:pt x="1340873" y="351236"/>
                </a:cubicBezTo>
                <a:cubicBezTo>
                  <a:pt x="1329540" y="433543"/>
                  <a:pt x="1322023" y="606164"/>
                  <a:pt x="1340873" y="747310"/>
                </a:cubicBezTo>
                <a:cubicBezTo>
                  <a:pt x="1181463" y="722096"/>
                  <a:pt x="886935" y="781095"/>
                  <a:pt x="657028" y="747310"/>
                </a:cubicBezTo>
                <a:cubicBezTo>
                  <a:pt x="427122" y="713525"/>
                  <a:pt x="241289" y="771426"/>
                  <a:pt x="0" y="747310"/>
                </a:cubicBezTo>
                <a:cubicBezTo>
                  <a:pt x="9373" y="619174"/>
                  <a:pt x="14020" y="492290"/>
                  <a:pt x="0" y="366182"/>
                </a:cubicBezTo>
                <a:cubicBezTo>
                  <a:pt x="-14020" y="240074"/>
                  <a:pt x="-6183" y="81288"/>
                  <a:pt x="0" y="0"/>
                </a:cubicBezTo>
                <a:close/>
              </a:path>
              <a:path w="1340873" h="747310" stroke="0" extrusionOk="0">
                <a:moveTo>
                  <a:pt x="0" y="0"/>
                </a:moveTo>
                <a:cubicBezTo>
                  <a:pt x="258007" y="24741"/>
                  <a:pt x="362522" y="7967"/>
                  <a:pt x="643619" y="0"/>
                </a:cubicBezTo>
                <a:cubicBezTo>
                  <a:pt x="924716" y="-7967"/>
                  <a:pt x="1055459" y="-9602"/>
                  <a:pt x="1340873" y="0"/>
                </a:cubicBezTo>
                <a:cubicBezTo>
                  <a:pt x="1357606" y="162194"/>
                  <a:pt x="1334777" y="265953"/>
                  <a:pt x="1340873" y="373655"/>
                </a:cubicBezTo>
                <a:cubicBezTo>
                  <a:pt x="1346969" y="481358"/>
                  <a:pt x="1359033" y="630284"/>
                  <a:pt x="1340873" y="747310"/>
                </a:cubicBezTo>
                <a:cubicBezTo>
                  <a:pt x="1015021" y="747492"/>
                  <a:pt x="923093" y="743646"/>
                  <a:pt x="657028" y="747310"/>
                </a:cubicBezTo>
                <a:cubicBezTo>
                  <a:pt x="390963" y="750974"/>
                  <a:pt x="153039" y="729635"/>
                  <a:pt x="0" y="747310"/>
                </a:cubicBezTo>
                <a:cubicBezTo>
                  <a:pt x="3215" y="633979"/>
                  <a:pt x="2238" y="553416"/>
                  <a:pt x="0" y="381128"/>
                </a:cubicBezTo>
                <a:cubicBezTo>
                  <a:pt x="-2238" y="208840"/>
                  <a:pt x="292" y="115201"/>
                  <a:pt x="0" y="0"/>
                </a:cubicBezTo>
                <a:close/>
              </a:path>
            </a:pathLst>
          </a:custGeom>
          <a:solidFill>
            <a:srgbClr val="FFFFDB"/>
          </a:solidFill>
          <a:ln w="38100" cap="flat" cmpd="sng" algn="ctr">
            <a:solidFill>
              <a:srgbClr val="FFC000"/>
            </a:solidFill>
            <a:prstDash val="solid"/>
            <a:headEnd/>
            <a:tailEnd/>
            <a:extLst>
              <a:ext uri="{C807C97D-BFC1-408E-A445-0C87EB9F89A2}">
                <ask:lineSketchStyleProps xmlns:ask="http://schemas.microsoft.com/office/drawing/2018/sketchyshapes" sd="3575544892">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Копирование значений показателей</a:t>
            </a:r>
            <a:endParaRPr kumimoji="0" lang="ru-RU" altLang="ru-RU" sz="105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endParaRPr>
          </a:p>
        </p:txBody>
      </p:sp>
      <p:sp>
        <p:nvSpPr>
          <p:cNvPr id="199" name="Прямоугольник 19"/>
          <p:cNvSpPr>
            <a:spLocks noChangeArrowheads="1"/>
          </p:cNvSpPr>
          <p:nvPr/>
        </p:nvSpPr>
        <p:spPr bwMode="auto">
          <a:xfrm>
            <a:off x="2656233" y="3705190"/>
            <a:ext cx="1400373" cy="843956"/>
          </a:xfrm>
          <a:custGeom>
            <a:avLst/>
            <a:gdLst>
              <a:gd name="connsiteX0" fmla="*/ 0 w 1400373"/>
              <a:gd name="connsiteY0" fmla="*/ 0 h 843956"/>
              <a:gd name="connsiteX1" fmla="*/ 494798 w 1400373"/>
              <a:gd name="connsiteY1" fmla="*/ 0 h 843956"/>
              <a:gd name="connsiteX2" fmla="*/ 947586 w 1400373"/>
              <a:gd name="connsiteY2" fmla="*/ 0 h 843956"/>
              <a:gd name="connsiteX3" fmla="*/ 1400373 w 1400373"/>
              <a:gd name="connsiteY3" fmla="*/ 0 h 843956"/>
              <a:gd name="connsiteX4" fmla="*/ 1400373 w 1400373"/>
              <a:gd name="connsiteY4" fmla="*/ 421978 h 843956"/>
              <a:gd name="connsiteX5" fmla="*/ 1400373 w 1400373"/>
              <a:gd name="connsiteY5" fmla="*/ 843956 h 843956"/>
              <a:gd name="connsiteX6" fmla="*/ 919578 w 1400373"/>
              <a:gd name="connsiteY6" fmla="*/ 843956 h 843956"/>
              <a:gd name="connsiteX7" fmla="*/ 424780 w 1400373"/>
              <a:gd name="connsiteY7" fmla="*/ 843956 h 843956"/>
              <a:gd name="connsiteX8" fmla="*/ 0 w 1400373"/>
              <a:gd name="connsiteY8" fmla="*/ 843956 h 843956"/>
              <a:gd name="connsiteX9" fmla="*/ 0 w 1400373"/>
              <a:gd name="connsiteY9" fmla="*/ 438857 h 843956"/>
              <a:gd name="connsiteX10" fmla="*/ 0 w 1400373"/>
              <a:gd name="connsiteY10" fmla="*/ 0 h 8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373" h="843956" fill="none" extrusionOk="0">
                <a:moveTo>
                  <a:pt x="0" y="0"/>
                </a:moveTo>
                <a:cubicBezTo>
                  <a:pt x="141442" y="-24280"/>
                  <a:pt x="254102" y="22826"/>
                  <a:pt x="494798" y="0"/>
                </a:cubicBezTo>
                <a:cubicBezTo>
                  <a:pt x="735494" y="-22826"/>
                  <a:pt x="736278" y="-3689"/>
                  <a:pt x="947586" y="0"/>
                </a:cubicBezTo>
                <a:cubicBezTo>
                  <a:pt x="1158894" y="3689"/>
                  <a:pt x="1241007" y="-16799"/>
                  <a:pt x="1400373" y="0"/>
                </a:cubicBezTo>
                <a:cubicBezTo>
                  <a:pt x="1391220" y="198463"/>
                  <a:pt x="1405885" y="335845"/>
                  <a:pt x="1400373" y="421978"/>
                </a:cubicBezTo>
                <a:cubicBezTo>
                  <a:pt x="1394861" y="508111"/>
                  <a:pt x="1419425" y="658455"/>
                  <a:pt x="1400373" y="843956"/>
                </a:cubicBezTo>
                <a:cubicBezTo>
                  <a:pt x="1257001" y="848945"/>
                  <a:pt x="1131475" y="860467"/>
                  <a:pt x="919578" y="843956"/>
                </a:cubicBezTo>
                <a:cubicBezTo>
                  <a:pt x="707681" y="827445"/>
                  <a:pt x="644679" y="855506"/>
                  <a:pt x="424780" y="843956"/>
                </a:cubicBezTo>
                <a:cubicBezTo>
                  <a:pt x="204881" y="832406"/>
                  <a:pt x="141976" y="823161"/>
                  <a:pt x="0" y="843956"/>
                </a:cubicBezTo>
                <a:cubicBezTo>
                  <a:pt x="-1121" y="732624"/>
                  <a:pt x="9353" y="549513"/>
                  <a:pt x="0" y="438857"/>
                </a:cubicBezTo>
                <a:cubicBezTo>
                  <a:pt x="-9353" y="328201"/>
                  <a:pt x="-9552" y="158138"/>
                  <a:pt x="0" y="0"/>
                </a:cubicBezTo>
                <a:close/>
              </a:path>
              <a:path w="1400373" h="843956" stroke="0" extrusionOk="0">
                <a:moveTo>
                  <a:pt x="0" y="0"/>
                </a:moveTo>
                <a:cubicBezTo>
                  <a:pt x="147795" y="-18526"/>
                  <a:pt x="249872" y="-18745"/>
                  <a:pt x="438784" y="0"/>
                </a:cubicBezTo>
                <a:cubicBezTo>
                  <a:pt x="627696" y="18745"/>
                  <a:pt x="700943" y="-10837"/>
                  <a:pt x="905575" y="0"/>
                </a:cubicBezTo>
                <a:cubicBezTo>
                  <a:pt x="1110207" y="10837"/>
                  <a:pt x="1165076" y="-23975"/>
                  <a:pt x="1400373" y="0"/>
                </a:cubicBezTo>
                <a:cubicBezTo>
                  <a:pt x="1413467" y="121432"/>
                  <a:pt x="1419662" y="210552"/>
                  <a:pt x="1400373" y="413538"/>
                </a:cubicBezTo>
                <a:cubicBezTo>
                  <a:pt x="1381084" y="616524"/>
                  <a:pt x="1388475" y="726192"/>
                  <a:pt x="1400373" y="843956"/>
                </a:cubicBezTo>
                <a:cubicBezTo>
                  <a:pt x="1311945" y="854336"/>
                  <a:pt x="1178637" y="863054"/>
                  <a:pt x="961589" y="843956"/>
                </a:cubicBezTo>
                <a:cubicBezTo>
                  <a:pt x="744541" y="824858"/>
                  <a:pt x="633288" y="854011"/>
                  <a:pt x="508802" y="843956"/>
                </a:cubicBezTo>
                <a:cubicBezTo>
                  <a:pt x="384316" y="833901"/>
                  <a:pt x="182158" y="863078"/>
                  <a:pt x="0" y="843956"/>
                </a:cubicBezTo>
                <a:cubicBezTo>
                  <a:pt x="-16090" y="686360"/>
                  <a:pt x="17153" y="629539"/>
                  <a:pt x="0" y="430418"/>
                </a:cubicBezTo>
                <a:cubicBezTo>
                  <a:pt x="-17153" y="231297"/>
                  <a:pt x="-17016" y="177983"/>
                  <a:pt x="0" y="0"/>
                </a:cubicBezTo>
                <a:close/>
              </a:path>
            </a:pathLst>
          </a:custGeom>
          <a:solidFill>
            <a:srgbClr val="FFFFDB"/>
          </a:solidFill>
          <a:ln w="38100" cap="flat" cmpd="sng" algn="ctr">
            <a:solidFill>
              <a:srgbClr val="FFC000"/>
            </a:solidFill>
            <a:prstDash val="solid"/>
            <a:headEnd/>
            <a:tailEnd/>
            <a:extLst>
              <a:ext uri="{C807C97D-BFC1-408E-A445-0C87EB9F89A2}">
                <ask:lineSketchStyleProps xmlns:ask="http://schemas.microsoft.com/office/drawing/2018/sketchyshapes" sd="499162451">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gn="ctr" eaLnBrk="1" fontAlgn="auto" hangingPunct="1">
              <a:spcBef>
                <a:spcPct val="50000"/>
              </a:spcBef>
              <a:buClrTx/>
              <a:buSzTx/>
              <a:buNone/>
            </a:pPr>
            <a:r>
              <a:rPr lang="ru-RU" altLang="ru-RU" sz="1200" b="0" kern="0" dirty="0">
                <a:solidFill>
                  <a:schemeClr val="tx1">
                    <a:lumMod val="75000"/>
                    <a:lumOff val="25000"/>
                  </a:schemeClr>
                </a:solidFill>
                <a:latin typeface="Comic Sans MS" panose="030F0702030302020204" pitchFamily="66" charset="0"/>
              </a:rPr>
              <a:t>Копирование значений показателей</a:t>
            </a:r>
            <a:endParaRPr lang="ru-RU" altLang="ru-RU" sz="1400" b="0" kern="0" dirty="0">
              <a:solidFill>
                <a:schemeClr val="tx1">
                  <a:lumMod val="75000"/>
                  <a:lumOff val="25000"/>
                </a:schemeClr>
              </a:solidFill>
              <a:latin typeface="Comic Sans MS" panose="030F0702030302020204" pitchFamily="66" charset="0"/>
            </a:endParaRPr>
          </a:p>
        </p:txBody>
      </p:sp>
      <p:cxnSp>
        <p:nvCxnSpPr>
          <p:cNvPr id="201" name="Прямая со стрелкой 199"/>
          <p:cNvCxnSpPr>
            <a:cxnSpLocks/>
            <a:stCxn id="191" idx="3"/>
            <a:endCxn id="199" idx="0"/>
          </p:cNvCxnSpPr>
          <p:nvPr/>
        </p:nvCxnSpPr>
        <p:spPr bwMode="auto">
          <a:xfrm>
            <a:off x="2304493" y="3380422"/>
            <a:ext cx="1051927" cy="324768"/>
          </a:xfrm>
          <a:prstGeom prst="curvedConnector2">
            <a:avLst/>
          </a:prstGeom>
          <a:ln w="15875">
            <a:tailEnd type="arrow"/>
          </a:ln>
        </p:spPr>
        <p:style>
          <a:lnRef idx="2">
            <a:schemeClr val="dk1"/>
          </a:lnRef>
          <a:fillRef idx="0">
            <a:schemeClr val="dk1"/>
          </a:fillRef>
          <a:effectRef idx="1">
            <a:schemeClr val="dk1"/>
          </a:effectRef>
          <a:fontRef idx="minor">
            <a:schemeClr val="tx1"/>
          </a:fontRef>
        </p:style>
      </p:cxnSp>
      <p:cxnSp>
        <p:nvCxnSpPr>
          <p:cNvPr id="202" name="Прямая со стрелкой 199"/>
          <p:cNvCxnSpPr>
            <a:cxnSpLocks/>
            <a:stCxn id="199" idx="2"/>
            <a:endCxn id="192" idx="3"/>
          </p:cNvCxnSpPr>
          <p:nvPr/>
        </p:nvCxnSpPr>
        <p:spPr bwMode="auto">
          <a:xfrm rot="5400000" flipH="1">
            <a:off x="2806052" y="3998779"/>
            <a:ext cx="48809" cy="1051927"/>
          </a:xfrm>
          <a:prstGeom prst="curvedConnector4">
            <a:avLst>
              <a:gd name="adj1" fmla="val -468356"/>
              <a:gd name="adj2" fmla="val 83281"/>
            </a:avLst>
          </a:prstGeom>
          <a:ln w="15875">
            <a:tailEnd type="arrow"/>
          </a:ln>
        </p:spPr>
        <p:style>
          <a:lnRef idx="2">
            <a:schemeClr val="dk1"/>
          </a:lnRef>
          <a:fillRef idx="0">
            <a:schemeClr val="dk1"/>
          </a:fillRef>
          <a:effectRef idx="1">
            <a:schemeClr val="dk1"/>
          </a:effectRef>
          <a:fontRef idx="minor">
            <a:schemeClr val="tx1"/>
          </a:fontRef>
        </p:style>
      </p:cxnSp>
      <p:cxnSp>
        <p:nvCxnSpPr>
          <p:cNvPr id="204" name="Прямая со стрелкой 199"/>
          <p:cNvCxnSpPr>
            <a:cxnSpLocks/>
            <a:stCxn id="198" idx="2"/>
            <a:endCxn id="191" idx="3"/>
          </p:cNvCxnSpPr>
          <p:nvPr/>
        </p:nvCxnSpPr>
        <p:spPr bwMode="auto">
          <a:xfrm rot="5400000">
            <a:off x="2770154" y="2743893"/>
            <a:ext cx="170868" cy="1102190"/>
          </a:xfrm>
          <a:prstGeom prst="curvedConnector2">
            <a:avLst/>
          </a:prstGeom>
          <a:ln w="15875">
            <a:tailEnd type="arrow"/>
          </a:ln>
        </p:spPr>
        <p:style>
          <a:lnRef idx="2">
            <a:schemeClr val="dk1"/>
          </a:lnRef>
          <a:fillRef idx="0">
            <a:schemeClr val="dk1"/>
          </a:fillRef>
          <a:effectRef idx="1">
            <a:schemeClr val="dk1"/>
          </a:effectRef>
          <a:fontRef idx="minor">
            <a:schemeClr val="tx1"/>
          </a:fontRef>
        </p:style>
      </p:cxnSp>
      <p:sp>
        <p:nvSpPr>
          <p:cNvPr id="209" name="Прямоугольник 19"/>
          <p:cNvSpPr>
            <a:spLocks noChangeArrowheads="1"/>
          </p:cNvSpPr>
          <p:nvPr/>
        </p:nvSpPr>
        <p:spPr bwMode="auto">
          <a:xfrm>
            <a:off x="4801240" y="2017532"/>
            <a:ext cx="1440000" cy="574675"/>
          </a:xfrm>
          <a:custGeom>
            <a:avLst/>
            <a:gdLst>
              <a:gd name="connsiteX0" fmla="*/ 0 w 1440000"/>
              <a:gd name="connsiteY0" fmla="*/ 0 h 574675"/>
              <a:gd name="connsiteX1" fmla="*/ 508800 w 1440000"/>
              <a:gd name="connsiteY1" fmla="*/ 0 h 574675"/>
              <a:gd name="connsiteX2" fmla="*/ 960000 w 1440000"/>
              <a:gd name="connsiteY2" fmla="*/ 0 h 574675"/>
              <a:gd name="connsiteX3" fmla="*/ 1440000 w 1440000"/>
              <a:gd name="connsiteY3" fmla="*/ 0 h 574675"/>
              <a:gd name="connsiteX4" fmla="*/ 1440000 w 1440000"/>
              <a:gd name="connsiteY4" fmla="*/ 574675 h 574675"/>
              <a:gd name="connsiteX5" fmla="*/ 974400 w 1440000"/>
              <a:gd name="connsiteY5" fmla="*/ 574675 h 574675"/>
              <a:gd name="connsiteX6" fmla="*/ 4656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21151" y="-5869"/>
                  <a:pt x="289912" y="19496"/>
                  <a:pt x="508800" y="0"/>
                </a:cubicBezTo>
                <a:cubicBezTo>
                  <a:pt x="727688" y="-19496"/>
                  <a:pt x="737993" y="-20789"/>
                  <a:pt x="960000" y="0"/>
                </a:cubicBezTo>
                <a:cubicBezTo>
                  <a:pt x="1182007" y="20789"/>
                  <a:pt x="1221972" y="-4060"/>
                  <a:pt x="1440000" y="0"/>
                </a:cubicBezTo>
                <a:cubicBezTo>
                  <a:pt x="1416872" y="175106"/>
                  <a:pt x="1458168" y="395270"/>
                  <a:pt x="1440000" y="574675"/>
                </a:cubicBezTo>
                <a:cubicBezTo>
                  <a:pt x="1232906" y="579804"/>
                  <a:pt x="1206336" y="554871"/>
                  <a:pt x="974400" y="574675"/>
                </a:cubicBezTo>
                <a:cubicBezTo>
                  <a:pt x="742464" y="594479"/>
                  <a:pt x="661320" y="594577"/>
                  <a:pt x="465600" y="574675"/>
                </a:cubicBezTo>
                <a:cubicBezTo>
                  <a:pt x="269880" y="554773"/>
                  <a:pt x="107841" y="592321"/>
                  <a:pt x="0" y="574675"/>
                </a:cubicBezTo>
                <a:cubicBezTo>
                  <a:pt x="25186" y="390155"/>
                  <a:pt x="-3026" y="187164"/>
                  <a:pt x="0" y="0"/>
                </a:cubicBezTo>
                <a:close/>
              </a:path>
              <a:path w="1440000" h="574675" stroke="0" extrusionOk="0">
                <a:moveTo>
                  <a:pt x="0" y="0"/>
                </a:moveTo>
                <a:cubicBezTo>
                  <a:pt x="189646" y="10310"/>
                  <a:pt x="333776" y="-23759"/>
                  <a:pt x="480000" y="0"/>
                </a:cubicBezTo>
                <a:cubicBezTo>
                  <a:pt x="626224" y="23759"/>
                  <a:pt x="798104" y="-6341"/>
                  <a:pt x="931200" y="0"/>
                </a:cubicBezTo>
                <a:cubicBezTo>
                  <a:pt x="1064296" y="6341"/>
                  <a:pt x="1255336" y="3604"/>
                  <a:pt x="1440000" y="0"/>
                </a:cubicBezTo>
                <a:cubicBezTo>
                  <a:pt x="1444749" y="140115"/>
                  <a:pt x="1454732" y="372583"/>
                  <a:pt x="1440000" y="574675"/>
                </a:cubicBezTo>
                <a:cubicBezTo>
                  <a:pt x="1282337" y="581542"/>
                  <a:pt x="1177691" y="565508"/>
                  <a:pt x="931200" y="574675"/>
                </a:cubicBezTo>
                <a:cubicBezTo>
                  <a:pt x="684709" y="583842"/>
                  <a:pt x="624054" y="592599"/>
                  <a:pt x="494400" y="574675"/>
                </a:cubicBezTo>
                <a:cubicBezTo>
                  <a:pt x="364746" y="556751"/>
                  <a:pt x="148529" y="581465"/>
                  <a:pt x="0" y="574675"/>
                </a:cubicBezTo>
                <a:cubicBezTo>
                  <a:pt x="-12019" y="303283"/>
                  <a:pt x="-2751" y="265653"/>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2430689057">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Arial" charset="0"/>
                <a:ea typeface="+mn-ea"/>
                <a:cs typeface="+mn-cs"/>
              </a:rPr>
              <a:t>Бюджет</a:t>
            </a:r>
          </a:p>
        </p:txBody>
      </p:sp>
      <p:sp>
        <p:nvSpPr>
          <p:cNvPr id="210" name="Прямоугольник 19"/>
          <p:cNvSpPr>
            <a:spLocks noChangeArrowheads="1"/>
          </p:cNvSpPr>
          <p:nvPr/>
        </p:nvSpPr>
        <p:spPr bwMode="auto">
          <a:xfrm>
            <a:off x="4752367" y="3108087"/>
            <a:ext cx="1440000" cy="574675"/>
          </a:xfrm>
          <a:custGeom>
            <a:avLst/>
            <a:gdLst>
              <a:gd name="connsiteX0" fmla="*/ 0 w 1440000"/>
              <a:gd name="connsiteY0" fmla="*/ 0 h 574675"/>
              <a:gd name="connsiteX1" fmla="*/ 436800 w 1440000"/>
              <a:gd name="connsiteY1" fmla="*/ 0 h 574675"/>
              <a:gd name="connsiteX2" fmla="*/ 873600 w 1440000"/>
              <a:gd name="connsiteY2" fmla="*/ 0 h 574675"/>
              <a:gd name="connsiteX3" fmla="*/ 1440000 w 1440000"/>
              <a:gd name="connsiteY3" fmla="*/ 0 h 574675"/>
              <a:gd name="connsiteX4" fmla="*/ 1440000 w 1440000"/>
              <a:gd name="connsiteY4" fmla="*/ 574675 h 574675"/>
              <a:gd name="connsiteX5" fmla="*/ 931200 w 1440000"/>
              <a:gd name="connsiteY5" fmla="*/ 574675 h 574675"/>
              <a:gd name="connsiteX6" fmla="*/ 4800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90864" y="2116"/>
                  <a:pt x="283965" y="18895"/>
                  <a:pt x="436800" y="0"/>
                </a:cubicBezTo>
                <a:cubicBezTo>
                  <a:pt x="589635" y="-18895"/>
                  <a:pt x="700692" y="-14748"/>
                  <a:pt x="873600" y="0"/>
                </a:cubicBezTo>
                <a:cubicBezTo>
                  <a:pt x="1046508" y="14748"/>
                  <a:pt x="1294205" y="25294"/>
                  <a:pt x="1440000" y="0"/>
                </a:cubicBezTo>
                <a:cubicBezTo>
                  <a:pt x="1427616" y="152123"/>
                  <a:pt x="1450827" y="403035"/>
                  <a:pt x="1440000" y="574675"/>
                </a:cubicBezTo>
                <a:cubicBezTo>
                  <a:pt x="1285216" y="596930"/>
                  <a:pt x="1073200" y="565154"/>
                  <a:pt x="931200" y="574675"/>
                </a:cubicBezTo>
                <a:cubicBezTo>
                  <a:pt x="789200" y="584196"/>
                  <a:pt x="705513" y="554003"/>
                  <a:pt x="480000" y="574675"/>
                </a:cubicBezTo>
                <a:cubicBezTo>
                  <a:pt x="254487" y="595347"/>
                  <a:pt x="106647" y="581500"/>
                  <a:pt x="0" y="574675"/>
                </a:cubicBezTo>
                <a:cubicBezTo>
                  <a:pt x="15893" y="445008"/>
                  <a:pt x="-2246" y="211246"/>
                  <a:pt x="0" y="0"/>
                </a:cubicBezTo>
                <a:close/>
              </a:path>
              <a:path w="1440000" h="574675" stroke="0" extrusionOk="0">
                <a:moveTo>
                  <a:pt x="0" y="0"/>
                </a:moveTo>
                <a:cubicBezTo>
                  <a:pt x="151625" y="692"/>
                  <a:pt x="280783" y="-13714"/>
                  <a:pt x="451200" y="0"/>
                </a:cubicBezTo>
                <a:cubicBezTo>
                  <a:pt x="621617" y="13714"/>
                  <a:pt x="719414" y="-366"/>
                  <a:pt x="960000" y="0"/>
                </a:cubicBezTo>
                <a:cubicBezTo>
                  <a:pt x="1200586" y="366"/>
                  <a:pt x="1201928" y="11584"/>
                  <a:pt x="1440000" y="0"/>
                </a:cubicBezTo>
                <a:cubicBezTo>
                  <a:pt x="1413137" y="207111"/>
                  <a:pt x="1461405" y="409495"/>
                  <a:pt x="1440000" y="574675"/>
                </a:cubicBezTo>
                <a:cubicBezTo>
                  <a:pt x="1203425" y="586466"/>
                  <a:pt x="1072677" y="595056"/>
                  <a:pt x="931200" y="574675"/>
                </a:cubicBezTo>
                <a:cubicBezTo>
                  <a:pt x="789723" y="554294"/>
                  <a:pt x="630269" y="554020"/>
                  <a:pt x="494400" y="574675"/>
                </a:cubicBezTo>
                <a:cubicBezTo>
                  <a:pt x="358531" y="595330"/>
                  <a:pt x="145142" y="562865"/>
                  <a:pt x="0" y="574675"/>
                </a:cubicBezTo>
                <a:cubicBezTo>
                  <a:pt x="4782" y="301318"/>
                  <a:pt x="-2280" y="178937"/>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3164563025">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err="1">
                <a:ln>
                  <a:noFill/>
                </a:ln>
                <a:solidFill>
                  <a:schemeClr val="tx1">
                    <a:lumMod val="75000"/>
                    <a:lumOff val="25000"/>
                  </a:schemeClr>
                </a:solidFill>
                <a:effectLst/>
                <a:uLnTx/>
                <a:uFillTx/>
                <a:latin typeface="Comic Sans MS" panose="030F0702030302020204" pitchFamily="66" charset="0"/>
              </a:rPr>
              <a:t>Оперплан</a:t>
            </a: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 / корректировка 1</a:t>
            </a:r>
          </a:p>
        </p:txBody>
      </p:sp>
      <p:cxnSp>
        <p:nvCxnSpPr>
          <p:cNvPr id="211" name="Прямая со стрелкой 210"/>
          <p:cNvCxnSpPr>
            <a:stCxn id="209" idx="2"/>
            <a:endCxn id="210" idx="0"/>
          </p:cNvCxnSpPr>
          <p:nvPr/>
        </p:nvCxnSpPr>
        <p:spPr bwMode="auto">
          <a:xfrm rot="5400000">
            <a:off x="5238864" y="2825711"/>
            <a:ext cx="515880" cy="48873"/>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sp>
        <p:nvSpPr>
          <p:cNvPr id="215" name="Прямоугольник 19"/>
          <p:cNvSpPr>
            <a:spLocks noChangeArrowheads="1"/>
          </p:cNvSpPr>
          <p:nvPr/>
        </p:nvSpPr>
        <p:spPr bwMode="auto">
          <a:xfrm>
            <a:off x="4776220" y="4168430"/>
            <a:ext cx="1440000" cy="574675"/>
          </a:xfrm>
          <a:custGeom>
            <a:avLst/>
            <a:gdLst>
              <a:gd name="connsiteX0" fmla="*/ 0 w 1440000"/>
              <a:gd name="connsiteY0" fmla="*/ 0 h 574675"/>
              <a:gd name="connsiteX1" fmla="*/ 465600 w 1440000"/>
              <a:gd name="connsiteY1" fmla="*/ 0 h 574675"/>
              <a:gd name="connsiteX2" fmla="*/ 960000 w 1440000"/>
              <a:gd name="connsiteY2" fmla="*/ 0 h 574675"/>
              <a:gd name="connsiteX3" fmla="*/ 1440000 w 1440000"/>
              <a:gd name="connsiteY3" fmla="*/ 0 h 574675"/>
              <a:gd name="connsiteX4" fmla="*/ 1440000 w 1440000"/>
              <a:gd name="connsiteY4" fmla="*/ 574675 h 574675"/>
              <a:gd name="connsiteX5" fmla="*/ 945600 w 1440000"/>
              <a:gd name="connsiteY5" fmla="*/ 574675 h 574675"/>
              <a:gd name="connsiteX6" fmla="*/ 4512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208132" y="22539"/>
                  <a:pt x="269564" y="-8629"/>
                  <a:pt x="465600" y="0"/>
                </a:cubicBezTo>
                <a:cubicBezTo>
                  <a:pt x="661636" y="8629"/>
                  <a:pt x="762877" y="23758"/>
                  <a:pt x="960000" y="0"/>
                </a:cubicBezTo>
                <a:cubicBezTo>
                  <a:pt x="1157123" y="-23758"/>
                  <a:pt x="1336048" y="-14625"/>
                  <a:pt x="1440000" y="0"/>
                </a:cubicBezTo>
                <a:cubicBezTo>
                  <a:pt x="1423035" y="141581"/>
                  <a:pt x="1445856" y="287661"/>
                  <a:pt x="1440000" y="574675"/>
                </a:cubicBezTo>
                <a:cubicBezTo>
                  <a:pt x="1251798" y="592139"/>
                  <a:pt x="1092465" y="583517"/>
                  <a:pt x="945600" y="574675"/>
                </a:cubicBezTo>
                <a:cubicBezTo>
                  <a:pt x="798735" y="565833"/>
                  <a:pt x="554642" y="584059"/>
                  <a:pt x="451200" y="574675"/>
                </a:cubicBezTo>
                <a:cubicBezTo>
                  <a:pt x="347758" y="565291"/>
                  <a:pt x="124401" y="583635"/>
                  <a:pt x="0" y="574675"/>
                </a:cubicBezTo>
                <a:cubicBezTo>
                  <a:pt x="25757" y="349709"/>
                  <a:pt x="2195" y="151087"/>
                  <a:pt x="0" y="0"/>
                </a:cubicBezTo>
                <a:close/>
              </a:path>
              <a:path w="1440000" h="574675" stroke="0" extrusionOk="0">
                <a:moveTo>
                  <a:pt x="0" y="0"/>
                </a:moveTo>
                <a:cubicBezTo>
                  <a:pt x="183360" y="-4153"/>
                  <a:pt x="346329" y="-15035"/>
                  <a:pt x="480000" y="0"/>
                </a:cubicBezTo>
                <a:cubicBezTo>
                  <a:pt x="613671" y="15035"/>
                  <a:pt x="760561" y="-18145"/>
                  <a:pt x="974400" y="0"/>
                </a:cubicBezTo>
                <a:cubicBezTo>
                  <a:pt x="1188239" y="18145"/>
                  <a:pt x="1299864" y="-3247"/>
                  <a:pt x="1440000" y="0"/>
                </a:cubicBezTo>
                <a:cubicBezTo>
                  <a:pt x="1439086" y="272749"/>
                  <a:pt x="1416514" y="364082"/>
                  <a:pt x="1440000" y="574675"/>
                </a:cubicBezTo>
                <a:cubicBezTo>
                  <a:pt x="1215116" y="569752"/>
                  <a:pt x="1181553" y="564582"/>
                  <a:pt x="988800" y="574675"/>
                </a:cubicBezTo>
                <a:cubicBezTo>
                  <a:pt x="796047" y="584768"/>
                  <a:pt x="713804" y="571375"/>
                  <a:pt x="508800" y="574675"/>
                </a:cubicBezTo>
                <a:cubicBezTo>
                  <a:pt x="303796" y="577975"/>
                  <a:pt x="174936" y="585194"/>
                  <a:pt x="0" y="574675"/>
                </a:cubicBezTo>
                <a:cubicBezTo>
                  <a:pt x="-18815" y="407767"/>
                  <a:pt x="4899" y="279046"/>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3802387724">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err="1">
                <a:ln>
                  <a:noFill/>
                </a:ln>
                <a:solidFill>
                  <a:schemeClr val="tx1">
                    <a:lumMod val="75000"/>
                    <a:lumOff val="25000"/>
                  </a:schemeClr>
                </a:solidFill>
                <a:effectLst/>
                <a:uLnTx/>
                <a:uFillTx/>
                <a:latin typeface="Comic Sans MS" panose="030F0702030302020204" pitchFamily="66" charset="0"/>
              </a:rPr>
              <a:t>Оперплан</a:t>
            </a: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 / корректировка 2</a:t>
            </a:r>
          </a:p>
        </p:txBody>
      </p:sp>
      <p:cxnSp>
        <p:nvCxnSpPr>
          <p:cNvPr id="216" name="Прямая со стрелкой 215"/>
          <p:cNvCxnSpPr>
            <a:stCxn id="210" idx="2"/>
            <a:endCxn id="215" idx="0"/>
          </p:cNvCxnSpPr>
          <p:nvPr/>
        </p:nvCxnSpPr>
        <p:spPr bwMode="auto">
          <a:xfrm rot="16200000" flipH="1">
            <a:off x="5241459" y="3913669"/>
            <a:ext cx="485668" cy="23853"/>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sp>
        <p:nvSpPr>
          <p:cNvPr id="220" name="Прямоугольник 19"/>
          <p:cNvSpPr>
            <a:spLocks noChangeArrowheads="1"/>
          </p:cNvSpPr>
          <p:nvPr/>
        </p:nvSpPr>
        <p:spPr bwMode="auto">
          <a:xfrm>
            <a:off x="7750113" y="2002204"/>
            <a:ext cx="1440000" cy="574675"/>
          </a:xfrm>
          <a:custGeom>
            <a:avLst/>
            <a:gdLst>
              <a:gd name="connsiteX0" fmla="*/ 0 w 1440000"/>
              <a:gd name="connsiteY0" fmla="*/ 0 h 574675"/>
              <a:gd name="connsiteX1" fmla="*/ 494400 w 1440000"/>
              <a:gd name="connsiteY1" fmla="*/ 0 h 574675"/>
              <a:gd name="connsiteX2" fmla="*/ 960000 w 1440000"/>
              <a:gd name="connsiteY2" fmla="*/ 0 h 574675"/>
              <a:gd name="connsiteX3" fmla="*/ 1440000 w 1440000"/>
              <a:gd name="connsiteY3" fmla="*/ 0 h 574675"/>
              <a:gd name="connsiteX4" fmla="*/ 1440000 w 1440000"/>
              <a:gd name="connsiteY4" fmla="*/ 574675 h 574675"/>
              <a:gd name="connsiteX5" fmla="*/ 945600 w 1440000"/>
              <a:gd name="connsiteY5" fmla="*/ 574675 h 574675"/>
              <a:gd name="connsiteX6" fmla="*/ 5088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00845" y="19821"/>
                  <a:pt x="296530" y="1069"/>
                  <a:pt x="494400" y="0"/>
                </a:cubicBezTo>
                <a:cubicBezTo>
                  <a:pt x="692270" y="-1069"/>
                  <a:pt x="809425" y="10385"/>
                  <a:pt x="960000" y="0"/>
                </a:cubicBezTo>
                <a:cubicBezTo>
                  <a:pt x="1110575" y="-10385"/>
                  <a:pt x="1272217" y="72"/>
                  <a:pt x="1440000" y="0"/>
                </a:cubicBezTo>
                <a:cubicBezTo>
                  <a:pt x="1448257" y="138602"/>
                  <a:pt x="1416045" y="351487"/>
                  <a:pt x="1440000" y="574675"/>
                </a:cubicBezTo>
                <a:cubicBezTo>
                  <a:pt x="1285392" y="598684"/>
                  <a:pt x="1100878" y="552857"/>
                  <a:pt x="945600" y="574675"/>
                </a:cubicBezTo>
                <a:cubicBezTo>
                  <a:pt x="790322" y="596493"/>
                  <a:pt x="632773" y="574962"/>
                  <a:pt x="508800" y="574675"/>
                </a:cubicBezTo>
                <a:cubicBezTo>
                  <a:pt x="384827" y="574388"/>
                  <a:pt x="187558" y="553956"/>
                  <a:pt x="0" y="574675"/>
                </a:cubicBezTo>
                <a:cubicBezTo>
                  <a:pt x="-19428" y="354778"/>
                  <a:pt x="5332" y="165979"/>
                  <a:pt x="0" y="0"/>
                </a:cubicBezTo>
                <a:close/>
              </a:path>
              <a:path w="1440000" h="574675" stroke="0" extrusionOk="0">
                <a:moveTo>
                  <a:pt x="0" y="0"/>
                </a:moveTo>
                <a:cubicBezTo>
                  <a:pt x="190926" y="10181"/>
                  <a:pt x="327247" y="15497"/>
                  <a:pt x="451200" y="0"/>
                </a:cubicBezTo>
                <a:cubicBezTo>
                  <a:pt x="575153" y="-15497"/>
                  <a:pt x="779248" y="-15530"/>
                  <a:pt x="888000" y="0"/>
                </a:cubicBezTo>
                <a:cubicBezTo>
                  <a:pt x="996752" y="15530"/>
                  <a:pt x="1236299" y="11616"/>
                  <a:pt x="1440000" y="0"/>
                </a:cubicBezTo>
                <a:cubicBezTo>
                  <a:pt x="1447160" y="247169"/>
                  <a:pt x="1463400" y="385779"/>
                  <a:pt x="1440000" y="574675"/>
                </a:cubicBezTo>
                <a:cubicBezTo>
                  <a:pt x="1241783" y="582364"/>
                  <a:pt x="1167495" y="571913"/>
                  <a:pt x="1003200" y="574675"/>
                </a:cubicBezTo>
                <a:cubicBezTo>
                  <a:pt x="838905" y="577437"/>
                  <a:pt x="702365" y="572039"/>
                  <a:pt x="566400" y="574675"/>
                </a:cubicBezTo>
                <a:cubicBezTo>
                  <a:pt x="430435" y="577311"/>
                  <a:pt x="249152" y="546865"/>
                  <a:pt x="0" y="574675"/>
                </a:cubicBezTo>
                <a:cubicBezTo>
                  <a:pt x="-3342" y="328595"/>
                  <a:pt x="7593" y="166578"/>
                  <a:pt x="0" y="0"/>
                </a:cubicBezTo>
                <a:close/>
              </a:path>
            </a:pathLst>
          </a:custGeom>
          <a:solidFill>
            <a:schemeClr val="bg2"/>
          </a:solidFill>
          <a:ln w="38100" cap="flat" cmpd="sng" algn="ctr">
            <a:solidFill>
              <a:schemeClr val="tx1"/>
            </a:solidFill>
            <a:prstDash val="solid"/>
            <a:headEnd/>
            <a:tailEnd/>
            <a:extLst>
              <a:ext uri="{C807C97D-BFC1-408E-A445-0C87EB9F89A2}">
                <ask:lineSketchStyleProps xmlns:ask="http://schemas.microsoft.com/office/drawing/2018/sketchyshapes" sd="4294658357">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lang="ru-RU" altLang="ru-RU" sz="1200" b="0" kern="0" dirty="0">
                <a:solidFill>
                  <a:schemeClr val="bg1"/>
                </a:solidFill>
                <a:latin typeface="Comic Sans MS" panose="030F0702030302020204" pitchFamily="66" charset="0"/>
              </a:rPr>
              <a:t>Лимиты</a:t>
            </a:r>
          </a:p>
        </p:txBody>
      </p:sp>
      <p:sp>
        <p:nvSpPr>
          <p:cNvPr id="223" name="Прямоугольник 19"/>
          <p:cNvSpPr>
            <a:spLocks noChangeArrowheads="1"/>
          </p:cNvSpPr>
          <p:nvPr/>
        </p:nvSpPr>
        <p:spPr bwMode="auto">
          <a:xfrm>
            <a:off x="7750113" y="3034254"/>
            <a:ext cx="1440000" cy="574675"/>
          </a:xfrm>
          <a:custGeom>
            <a:avLst/>
            <a:gdLst>
              <a:gd name="connsiteX0" fmla="*/ 0 w 1440000"/>
              <a:gd name="connsiteY0" fmla="*/ 0 h 574675"/>
              <a:gd name="connsiteX1" fmla="*/ 465600 w 1440000"/>
              <a:gd name="connsiteY1" fmla="*/ 0 h 574675"/>
              <a:gd name="connsiteX2" fmla="*/ 916800 w 1440000"/>
              <a:gd name="connsiteY2" fmla="*/ 0 h 574675"/>
              <a:gd name="connsiteX3" fmla="*/ 1440000 w 1440000"/>
              <a:gd name="connsiteY3" fmla="*/ 0 h 574675"/>
              <a:gd name="connsiteX4" fmla="*/ 1440000 w 1440000"/>
              <a:gd name="connsiteY4" fmla="*/ 574675 h 574675"/>
              <a:gd name="connsiteX5" fmla="*/ 931200 w 1440000"/>
              <a:gd name="connsiteY5" fmla="*/ 574675 h 574675"/>
              <a:gd name="connsiteX6" fmla="*/ 4656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82741" y="-10172"/>
                  <a:pt x="283914" y="13435"/>
                  <a:pt x="465600" y="0"/>
                </a:cubicBezTo>
                <a:cubicBezTo>
                  <a:pt x="647286" y="-13435"/>
                  <a:pt x="819768" y="13817"/>
                  <a:pt x="916800" y="0"/>
                </a:cubicBezTo>
                <a:cubicBezTo>
                  <a:pt x="1013832" y="-13817"/>
                  <a:pt x="1259496" y="-5457"/>
                  <a:pt x="1440000" y="0"/>
                </a:cubicBezTo>
                <a:cubicBezTo>
                  <a:pt x="1446365" y="203880"/>
                  <a:pt x="1445493" y="444598"/>
                  <a:pt x="1440000" y="574675"/>
                </a:cubicBezTo>
                <a:cubicBezTo>
                  <a:pt x="1189941" y="553653"/>
                  <a:pt x="1088463" y="556259"/>
                  <a:pt x="931200" y="574675"/>
                </a:cubicBezTo>
                <a:cubicBezTo>
                  <a:pt x="773937" y="593091"/>
                  <a:pt x="570387" y="590448"/>
                  <a:pt x="465600" y="574675"/>
                </a:cubicBezTo>
                <a:cubicBezTo>
                  <a:pt x="360813" y="558902"/>
                  <a:pt x="185229" y="563716"/>
                  <a:pt x="0" y="574675"/>
                </a:cubicBezTo>
                <a:cubicBezTo>
                  <a:pt x="9544" y="401635"/>
                  <a:pt x="-3981" y="144518"/>
                  <a:pt x="0" y="0"/>
                </a:cubicBezTo>
                <a:close/>
              </a:path>
              <a:path w="1440000" h="574675" stroke="0" extrusionOk="0">
                <a:moveTo>
                  <a:pt x="0" y="0"/>
                </a:moveTo>
                <a:cubicBezTo>
                  <a:pt x="125099" y="11509"/>
                  <a:pt x="294351" y="-3055"/>
                  <a:pt x="436800" y="0"/>
                </a:cubicBezTo>
                <a:cubicBezTo>
                  <a:pt x="579249" y="3055"/>
                  <a:pt x="717951" y="-5928"/>
                  <a:pt x="931200" y="0"/>
                </a:cubicBezTo>
                <a:cubicBezTo>
                  <a:pt x="1144449" y="5928"/>
                  <a:pt x="1288926" y="-16047"/>
                  <a:pt x="1440000" y="0"/>
                </a:cubicBezTo>
                <a:cubicBezTo>
                  <a:pt x="1424095" y="262046"/>
                  <a:pt x="1413602" y="299603"/>
                  <a:pt x="1440000" y="574675"/>
                </a:cubicBezTo>
                <a:cubicBezTo>
                  <a:pt x="1293607" y="554662"/>
                  <a:pt x="1133673" y="566957"/>
                  <a:pt x="945600" y="574675"/>
                </a:cubicBezTo>
                <a:cubicBezTo>
                  <a:pt x="757527" y="582393"/>
                  <a:pt x="687527" y="576028"/>
                  <a:pt x="494400" y="574675"/>
                </a:cubicBezTo>
                <a:cubicBezTo>
                  <a:pt x="301273" y="573322"/>
                  <a:pt x="202232" y="553168"/>
                  <a:pt x="0" y="574675"/>
                </a:cubicBezTo>
                <a:cubicBezTo>
                  <a:pt x="8911" y="358117"/>
                  <a:pt x="-8618" y="184767"/>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1413131127">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Заявка на корректировку</a:t>
            </a:r>
          </a:p>
        </p:txBody>
      </p:sp>
      <p:sp>
        <p:nvSpPr>
          <p:cNvPr id="224" name="Прямоугольник 19"/>
          <p:cNvSpPr>
            <a:spLocks noChangeArrowheads="1"/>
          </p:cNvSpPr>
          <p:nvPr/>
        </p:nvSpPr>
        <p:spPr bwMode="auto">
          <a:xfrm>
            <a:off x="7750113" y="4183604"/>
            <a:ext cx="1440000" cy="574675"/>
          </a:xfrm>
          <a:custGeom>
            <a:avLst/>
            <a:gdLst>
              <a:gd name="connsiteX0" fmla="*/ 0 w 1440000"/>
              <a:gd name="connsiteY0" fmla="*/ 0 h 574675"/>
              <a:gd name="connsiteX1" fmla="*/ 494400 w 1440000"/>
              <a:gd name="connsiteY1" fmla="*/ 0 h 574675"/>
              <a:gd name="connsiteX2" fmla="*/ 931200 w 1440000"/>
              <a:gd name="connsiteY2" fmla="*/ 0 h 574675"/>
              <a:gd name="connsiteX3" fmla="*/ 1440000 w 1440000"/>
              <a:gd name="connsiteY3" fmla="*/ 0 h 574675"/>
              <a:gd name="connsiteX4" fmla="*/ 1440000 w 1440000"/>
              <a:gd name="connsiteY4" fmla="*/ 574675 h 574675"/>
              <a:gd name="connsiteX5" fmla="*/ 960000 w 1440000"/>
              <a:gd name="connsiteY5" fmla="*/ 574675 h 574675"/>
              <a:gd name="connsiteX6" fmla="*/ 5088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219140" y="17868"/>
                  <a:pt x="387746" y="1440"/>
                  <a:pt x="494400" y="0"/>
                </a:cubicBezTo>
                <a:cubicBezTo>
                  <a:pt x="601054" y="-1440"/>
                  <a:pt x="832576" y="-21805"/>
                  <a:pt x="931200" y="0"/>
                </a:cubicBezTo>
                <a:cubicBezTo>
                  <a:pt x="1029824" y="21805"/>
                  <a:pt x="1337419" y="14800"/>
                  <a:pt x="1440000" y="0"/>
                </a:cubicBezTo>
                <a:cubicBezTo>
                  <a:pt x="1418712" y="231220"/>
                  <a:pt x="1431388" y="346137"/>
                  <a:pt x="1440000" y="574675"/>
                </a:cubicBezTo>
                <a:cubicBezTo>
                  <a:pt x="1241107" y="590107"/>
                  <a:pt x="1087307" y="575085"/>
                  <a:pt x="960000" y="574675"/>
                </a:cubicBezTo>
                <a:cubicBezTo>
                  <a:pt x="832693" y="574265"/>
                  <a:pt x="604191" y="583640"/>
                  <a:pt x="508800" y="574675"/>
                </a:cubicBezTo>
                <a:cubicBezTo>
                  <a:pt x="413409" y="565710"/>
                  <a:pt x="123446" y="599896"/>
                  <a:pt x="0" y="574675"/>
                </a:cubicBezTo>
                <a:cubicBezTo>
                  <a:pt x="-16341" y="393797"/>
                  <a:pt x="26727" y="171054"/>
                  <a:pt x="0" y="0"/>
                </a:cubicBezTo>
                <a:close/>
              </a:path>
              <a:path w="1440000" h="574675" stroke="0" extrusionOk="0">
                <a:moveTo>
                  <a:pt x="0" y="0"/>
                </a:moveTo>
                <a:cubicBezTo>
                  <a:pt x="205780" y="-13473"/>
                  <a:pt x="270024" y="7354"/>
                  <a:pt x="494400" y="0"/>
                </a:cubicBezTo>
                <a:cubicBezTo>
                  <a:pt x="718776" y="-7354"/>
                  <a:pt x="782562" y="14243"/>
                  <a:pt x="974400" y="0"/>
                </a:cubicBezTo>
                <a:cubicBezTo>
                  <a:pt x="1166238" y="-14243"/>
                  <a:pt x="1252507" y="-5181"/>
                  <a:pt x="1440000" y="0"/>
                </a:cubicBezTo>
                <a:cubicBezTo>
                  <a:pt x="1431744" y="136831"/>
                  <a:pt x="1434040" y="369514"/>
                  <a:pt x="1440000" y="574675"/>
                </a:cubicBezTo>
                <a:cubicBezTo>
                  <a:pt x="1268127" y="561231"/>
                  <a:pt x="1124714" y="585649"/>
                  <a:pt x="1003200" y="574675"/>
                </a:cubicBezTo>
                <a:cubicBezTo>
                  <a:pt x="881686" y="563701"/>
                  <a:pt x="709648" y="567119"/>
                  <a:pt x="537600" y="574675"/>
                </a:cubicBezTo>
                <a:cubicBezTo>
                  <a:pt x="365552" y="582231"/>
                  <a:pt x="249449" y="589896"/>
                  <a:pt x="0" y="574675"/>
                </a:cubicBezTo>
                <a:cubicBezTo>
                  <a:pt x="-23728" y="380203"/>
                  <a:pt x="791" y="184755"/>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1408312369">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Корректировка лимитов</a:t>
            </a:r>
          </a:p>
        </p:txBody>
      </p:sp>
      <p:sp>
        <p:nvSpPr>
          <p:cNvPr id="225" name="Прямоугольник 19"/>
          <p:cNvSpPr>
            <a:spLocks noChangeArrowheads="1"/>
          </p:cNvSpPr>
          <p:nvPr/>
        </p:nvSpPr>
        <p:spPr bwMode="auto">
          <a:xfrm>
            <a:off x="7822281" y="4259718"/>
            <a:ext cx="1440000" cy="574675"/>
          </a:xfrm>
          <a:custGeom>
            <a:avLst/>
            <a:gdLst>
              <a:gd name="connsiteX0" fmla="*/ 0 w 1440000"/>
              <a:gd name="connsiteY0" fmla="*/ 0 h 574675"/>
              <a:gd name="connsiteX1" fmla="*/ 494400 w 1440000"/>
              <a:gd name="connsiteY1" fmla="*/ 0 h 574675"/>
              <a:gd name="connsiteX2" fmla="*/ 931200 w 1440000"/>
              <a:gd name="connsiteY2" fmla="*/ 0 h 574675"/>
              <a:gd name="connsiteX3" fmla="*/ 1440000 w 1440000"/>
              <a:gd name="connsiteY3" fmla="*/ 0 h 574675"/>
              <a:gd name="connsiteX4" fmla="*/ 1440000 w 1440000"/>
              <a:gd name="connsiteY4" fmla="*/ 574675 h 574675"/>
              <a:gd name="connsiteX5" fmla="*/ 988800 w 1440000"/>
              <a:gd name="connsiteY5" fmla="*/ 574675 h 574675"/>
              <a:gd name="connsiteX6" fmla="*/ 5376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208923" y="-14041"/>
                  <a:pt x="318058" y="13663"/>
                  <a:pt x="494400" y="0"/>
                </a:cubicBezTo>
                <a:cubicBezTo>
                  <a:pt x="670742" y="-13663"/>
                  <a:pt x="743726" y="-3685"/>
                  <a:pt x="931200" y="0"/>
                </a:cubicBezTo>
                <a:cubicBezTo>
                  <a:pt x="1118674" y="3685"/>
                  <a:pt x="1210062" y="-1281"/>
                  <a:pt x="1440000" y="0"/>
                </a:cubicBezTo>
                <a:cubicBezTo>
                  <a:pt x="1452747" y="136717"/>
                  <a:pt x="1423954" y="350798"/>
                  <a:pt x="1440000" y="574675"/>
                </a:cubicBezTo>
                <a:cubicBezTo>
                  <a:pt x="1238868" y="563071"/>
                  <a:pt x="1187070" y="566759"/>
                  <a:pt x="988800" y="574675"/>
                </a:cubicBezTo>
                <a:cubicBezTo>
                  <a:pt x="790530" y="582591"/>
                  <a:pt x="734902" y="571138"/>
                  <a:pt x="537600" y="574675"/>
                </a:cubicBezTo>
                <a:cubicBezTo>
                  <a:pt x="340298" y="578212"/>
                  <a:pt x="129222" y="595241"/>
                  <a:pt x="0" y="574675"/>
                </a:cubicBezTo>
                <a:cubicBezTo>
                  <a:pt x="-25821" y="441606"/>
                  <a:pt x="-5370" y="178373"/>
                  <a:pt x="0" y="0"/>
                </a:cubicBezTo>
                <a:close/>
              </a:path>
              <a:path w="1440000" h="574675" stroke="0" extrusionOk="0">
                <a:moveTo>
                  <a:pt x="0" y="0"/>
                </a:moveTo>
                <a:cubicBezTo>
                  <a:pt x="137333" y="-17862"/>
                  <a:pt x="263156" y="13708"/>
                  <a:pt x="451200" y="0"/>
                </a:cubicBezTo>
                <a:cubicBezTo>
                  <a:pt x="639244" y="-13708"/>
                  <a:pt x="720201" y="-355"/>
                  <a:pt x="960000" y="0"/>
                </a:cubicBezTo>
                <a:cubicBezTo>
                  <a:pt x="1199799" y="355"/>
                  <a:pt x="1284479" y="-10442"/>
                  <a:pt x="1440000" y="0"/>
                </a:cubicBezTo>
                <a:cubicBezTo>
                  <a:pt x="1425228" y="195105"/>
                  <a:pt x="1422191" y="454592"/>
                  <a:pt x="1440000" y="574675"/>
                </a:cubicBezTo>
                <a:cubicBezTo>
                  <a:pt x="1256212" y="554822"/>
                  <a:pt x="1129605" y="567241"/>
                  <a:pt x="1003200" y="574675"/>
                </a:cubicBezTo>
                <a:cubicBezTo>
                  <a:pt x="876795" y="582109"/>
                  <a:pt x="631623" y="562240"/>
                  <a:pt x="537600" y="574675"/>
                </a:cubicBezTo>
                <a:cubicBezTo>
                  <a:pt x="443577" y="587110"/>
                  <a:pt x="239407" y="571079"/>
                  <a:pt x="0" y="574675"/>
                </a:cubicBezTo>
                <a:cubicBezTo>
                  <a:pt x="-10766" y="406506"/>
                  <a:pt x="-10282" y="124572"/>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3412231427">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Корректировка лимитов</a:t>
            </a:r>
          </a:p>
        </p:txBody>
      </p:sp>
      <p:cxnSp>
        <p:nvCxnSpPr>
          <p:cNvPr id="226" name="Прямая со стрелкой 225"/>
          <p:cNvCxnSpPr>
            <a:stCxn id="220" idx="2"/>
            <a:endCxn id="223" idx="0"/>
          </p:cNvCxnSpPr>
          <p:nvPr/>
        </p:nvCxnSpPr>
        <p:spPr bwMode="auto">
          <a:xfrm rot="5400000">
            <a:off x="8241426" y="2805566"/>
            <a:ext cx="457375" cy="12700"/>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cxnSp>
        <p:nvCxnSpPr>
          <p:cNvPr id="229" name="Прямая со стрелкой 228"/>
          <p:cNvCxnSpPr>
            <a:stCxn id="223" idx="2"/>
            <a:endCxn id="224" idx="0"/>
          </p:cNvCxnSpPr>
          <p:nvPr/>
        </p:nvCxnSpPr>
        <p:spPr bwMode="auto">
          <a:xfrm rot="5400000">
            <a:off x="8182776" y="3896266"/>
            <a:ext cx="574675" cy="12700"/>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cxnSp>
        <p:nvCxnSpPr>
          <p:cNvPr id="233" name="Прямая со стрелкой 232"/>
          <p:cNvCxnSpPr>
            <a:stCxn id="192" idx="2"/>
            <a:endCxn id="236" idx="0"/>
          </p:cNvCxnSpPr>
          <p:nvPr/>
        </p:nvCxnSpPr>
        <p:spPr bwMode="auto">
          <a:xfrm rot="5400000">
            <a:off x="1332465" y="5039702"/>
            <a:ext cx="504056" cy="12700"/>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sp>
        <p:nvSpPr>
          <p:cNvPr id="236" name="Прямоугольник 19"/>
          <p:cNvSpPr>
            <a:spLocks noChangeArrowheads="1"/>
          </p:cNvSpPr>
          <p:nvPr/>
        </p:nvSpPr>
        <p:spPr bwMode="auto">
          <a:xfrm>
            <a:off x="864493" y="5291730"/>
            <a:ext cx="1440000" cy="574675"/>
          </a:xfrm>
          <a:custGeom>
            <a:avLst/>
            <a:gdLst>
              <a:gd name="connsiteX0" fmla="*/ 0 w 1440000"/>
              <a:gd name="connsiteY0" fmla="*/ 0 h 574675"/>
              <a:gd name="connsiteX1" fmla="*/ 436800 w 1440000"/>
              <a:gd name="connsiteY1" fmla="*/ 0 h 574675"/>
              <a:gd name="connsiteX2" fmla="*/ 902400 w 1440000"/>
              <a:gd name="connsiteY2" fmla="*/ 0 h 574675"/>
              <a:gd name="connsiteX3" fmla="*/ 1440000 w 1440000"/>
              <a:gd name="connsiteY3" fmla="*/ 0 h 574675"/>
              <a:gd name="connsiteX4" fmla="*/ 1440000 w 1440000"/>
              <a:gd name="connsiteY4" fmla="*/ 574675 h 574675"/>
              <a:gd name="connsiteX5" fmla="*/ 945600 w 1440000"/>
              <a:gd name="connsiteY5" fmla="*/ 574675 h 574675"/>
              <a:gd name="connsiteX6" fmla="*/ 4512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06960" y="19714"/>
                  <a:pt x="303612" y="-4862"/>
                  <a:pt x="436800" y="0"/>
                </a:cubicBezTo>
                <a:cubicBezTo>
                  <a:pt x="569988" y="4862"/>
                  <a:pt x="746610" y="-224"/>
                  <a:pt x="902400" y="0"/>
                </a:cubicBezTo>
                <a:cubicBezTo>
                  <a:pt x="1058190" y="224"/>
                  <a:pt x="1207809" y="-18498"/>
                  <a:pt x="1440000" y="0"/>
                </a:cubicBezTo>
                <a:cubicBezTo>
                  <a:pt x="1451022" y="254206"/>
                  <a:pt x="1445811" y="384138"/>
                  <a:pt x="1440000" y="574675"/>
                </a:cubicBezTo>
                <a:cubicBezTo>
                  <a:pt x="1283972" y="557852"/>
                  <a:pt x="1147766" y="555365"/>
                  <a:pt x="945600" y="574675"/>
                </a:cubicBezTo>
                <a:cubicBezTo>
                  <a:pt x="743434" y="593985"/>
                  <a:pt x="662583" y="592189"/>
                  <a:pt x="451200" y="574675"/>
                </a:cubicBezTo>
                <a:cubicBezTo>
                  <a:pt x="239817" y="557161"/>
                  <a:pt x="130133" y="583117"/>
                  <a:pt x="0" y="574675"/>
                </a:cubicBezTo>
                <a:cubicBezTo>
                  <a:pt x="25754" y="320599"/>
                  <a:pt x="-10779" y="219298"/>
                  <a:pt x="0" y="0"/>
                </a:cubicBezTo>
                <a:close/>
              </a:path>
              <a:path w="1440000" h="574675" stroke="0" extrusionOk="0">
                <a:moveTo>
                  <a:pt x="0" y="0"/>
                </a:moveTo>
                <a:cubicBezTo>
                  <a:pt x="137071" y="-3857"/>
                  <a:pt x="271057" y="6787"/>
                  <a:pt x="436800" y="0"/>
                </a:cubicBezTo>
                <a:cubicBezTo>
                  <a:pt x="602543" y="-6787"/>
                  <a:pt x="685404" y="21098"/>
                  <a:pt x="873600" y="0"/>
                </a:cubicBezTo>
                <a:cubicBezTo>
                  <a:pt x="1061796" y="-21098"/>
                  <a:pt x="1286167" y="-5032"/>
                  <a:pt x="1440000" y="0"/>
                </a:cubicBezTo>
                <a:cubicBezTo>
                  <a:pt x="1453939" y="251691"/>
                  <a:pt x="1441609" y="292043"/>
                  <a:pt x="1440000" y="574675"/>
                </a:cubicBezTo>
                <a:cubicBezTo>
                  <a:pt x="1334666" y="575787"/>
                  <a:pt x="1204589" y="587933"/>
                  <a:pt x="1003200" y="574675"/>
                </a:cubicBezTo>
                <a:cubicBezTo>
                  <a:pt x="801811" y="561417"/>
                  <a:pt x="679979" y="582903"/>
                  <a:pt x="508800" y="574675"/>
                </a:cubicBezTo>
                <a:cubicBezTo>
                  <a:pt x="337621" y="566447"/>
                  <a:pt x="119164" y="569774"/>
                  <a:pt x="0" y="574675"/>
                </a:cubicBezTo>
                <a:cubicBezTo>
                  <a:pt x="18303" y="357292"/>
                  <a:pt x="-10064" y="131178"/>
                  <a:pt x="0" y="0"/>
                </a:cubicBezTo>
                <a:close/>
              </a:path>
            </a:pathLst>
          </a:custGeom>
          <a:solidFill>
            <a:schemeClr val="bg2"/>
          </a:solidFill>
          <a:ln w="38100" cap="flat" cmpd="sng" algn="ctr">
            <a:solidFill>
              <a:schemeClr val="tx1"/>
            </a:solidFill>
            <a:prstDash val="solid"/>
            <a:headEnd/>
            <a:tailEnd/>
            <a:extLst>
              <a:ext uri="{C807C97D-BFC1-408E-A445-0C87EB9F89A2}">
                <ask:lineSketchStyleProps xmlns:ask="http://schemas.microsoft.com/office/drawing/2018/sketchyshapes" sd="298775182">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bg1"/>
                </a:solidFill>
                <a:effectLst/>
                <a:uLnTx/>
                <a:uFillTx/>
                <a:latin typeface="Comic Sans MS" panose="030F0702030302020204" pitchFamily="66" charset="0"/>
              </a:rPr>
              <a:t>Лимиты</a:t>
            </a:r>
          </a:p>
        </p:txBody>
      </p:sp>
      <p:sp>
        <p:nvSpPr>
          <p:cNvPr id="239" name="Прямоугольник 19"/>
          <p:cNvSpPr>
            <a:spLocks noChangeArrowheads="1"/>
          </p:cNvSpPr>
          <p:nvPr/>
        </p:nvSpPr>
        <p:spPr bwMode="auto">
          <a:xfrm>
            <a:off x="4760318" y="5248776"/>
            <a:ext cx="1440000" cy="574675"/>
          </a:xfrm>
          <a:custGeom>
            <a:avLst/>
            <a:gdLst>
              <a:gd name="connsiteX0" fmla="*/ 0 w 1440000"/>
              <a:gd name="connsiteY0" fmla="*/ 0 h 574675"/>
              <a:gd name="connsiteX1" fmla="*/ 494400 w 1440000"/>
              <a:gd name="connsiteY1" fmla="*/ 0 h 574675"/>
              <a:gd name="connsiteX2" fmla="*/ 1003200 w 1440000"/>
              <a:gd name="connsiteY2" fmla="*/ 0 h 574675"/>
              <a:gd name="connsiteX3" fmla="*/ 1440000 w 1440000"/>
              <a:gd name="connsiteY3" fmla="*/ 0 h 574675"/>
              <a:gd name="connsiteX4" fmla="*/ 1440000 w 1440000"/>
              <a:gd name="connsiteY4" fmla="*/ 574675 h 574675"/>
              <a:gd name="connsiteX5" fmla="*/ 960000 w 1440000"/>
              <a:gd name="connsiteY5" fmla="*/ 574675 h 574675"/>
              <a:gd name="connsiteX6" fmla="*/ 508800 w 1440000"/>
              <a:gd name="connsiteY6" fmla="*/ 574675 h 574675"/>
              <a:gd name="connsiteX7" fmla="*/ 0 w 1440000"/>
              <a:gd name="connsiteY7" fmla="*/ 574675 h 574675"/>
              <a:gd name="connsiteX8" fmla="*/ 0 w 144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0" h="574675" fill="none" extrusionOk="0">
                <a:moveTo>
                  <a:pt x="0" y="0"/>
                </a:moveTo>
                <a:cubicBezTo>
                  <a:pt x="121246" y="21774"/>
                  <a:pt x="349207" y="6393"/>
                  <a:pt x="494400" y="0"/>
                </a:cubicBezTo>
                <a:cubicBezTo>
                  <a:pt x="639593" y="-6393"/>
                  <a:pt x="795630" y="24443"/>
                  <a:pt x="1003200" y="0"/>
                </a:cubicBezTo>
                <a:cubicBezTo>
                  <a:pt x="1210770" y="-24443"/>
                  <a:pt x="1254582" y="12876"/>
                  <a:pt x="1440000" y="0"/>
                </a:cubicBezTo>
                <a:cubicBezTo>
                  <a:pt x="1418193" y="271248"/>
                  <a:pt x="1426626" y="343307"/>
                  <a:pt x="1440000" y="574675"/>
                </a:cubicBezTo>
                <a:cubicBezTo>
                  <a:pt x="1327040" y="588247"/>
                  <a:pt x="1167997" y="588287"/>
                  <a:pt x="960000" y="574675"/>
                </a:cubicBezTo>
                <a:cubicBezTo>
                  <a:pt x="752003" y="561063"/>
                  <a:pt x="652087" y="584941"/>
                  <a:pt x="508800" y="574675"/>
                </a:cubicBezTo>
                <a:cubicBezTo>
                  <a:pt x="365513" y="564409"/>
                  <a:pt x="154866" y="555781"/>
                  <a:pt x="0" y="574675"/>
                </a:cubicBezTo>
                <a:cubicBezTo>
                  <a:pt x="8194" y="417090"/>
                  <a:pt x="-8968" y="193013"/>
                  <a:pt x="0" y="0"/>
                </a:cubicBezTo>
                <a:close/>
              </a:path>
              <a:path w="1440000" h="574675" stroke="0" extrusionOk="0">
                <a:moveTo>
                  <a:pt x="0" y="0"/>
                </a:moveTo>
                <a:cubicBezTo>
                  <a:pt x="151167" y="-22197"/>
                  <a:pt x="268594" y="-18668"/>
                  <a:pt x="480000" y="0"/>
                </a:cubicBezTo>
                <a:cubicBezTo>
                  <a:pt x="691406" y="18668"/>
                  <a:pt x="816959" y="20016"/>
                  <a:pt x="931200" y="0"/>
                </a:cubicBezTo>
                <a:cubicBezTo>
                  <a:pt x="1045441" y="-20016"/>
                  <a:pt x="1210587" y="6594"/>
                  <a:pt x="1440000" y="0"/>
                </a:cubicBezTo>
                <a:cubicBezTo>
                  <a:pt x="1439233" y="165033"/>
                  <a:pt x="1420367" y="354897"/>
                  <a:pt x="1440000" y="574675"/>
                </a:cubicBezTo>
                <a:cubicBezTo>
                  <a:pt x="1217737" y="567424"/>
                  <a:pt x="1103679" y="554740"/>
                  <a:pt x="945600" y="574675"/>
                </a:cubicBezTo>
                <a:cubicBezTo>
                  <a:pt x="787521" y="594610"/>
                  <a:pt x="625986" y="579283"/>
                  <a:pt x="480000" y="574675"/>
                </a:cubicBezTo>
                <a:cubicBezTo>
                  <a:pt x="334014" y="570067"/>
                  <a:pt x="194956" y="560057"/>
                  <a:pt x="0" y="574675"/>
                </a:cubicBezTo>
                <a:cubicBezTo>
                  <a:pt x="4860" y="374207"/>
                  <a:pt x="-10623" y="137375"/>
                  <a:pt x="0" y="0"/>
                </a:cubicBezTo>
                <a:close/>
              </a:path>
            </a:pathLst>
          </a:custGeom>
          <a:solidFill>
            <a:schemeClr val="bg2"/>
          </a:solidFill>
          <a:ln w="38100" cap="flat" cmpd="sng" algn="ctr">
            <a:solidFill>
              <a:schemeClr val="tx1"/>
            </a:solidFill>
            <a:prstDash val="solid"/>
            <a:headEnd/>
            <a:tailEnd/>
            <a:extLst>
              <a:ext uri="{C807C97D-BFC1-408E-A445-0C87EB9F89A2}">
                <ask:lineSketchStyleProps xmlns:ask="http://schemas.microsoft.com/office/drawing/2018/sketchyshapes" sd="3761545906">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lang="ru-RU" altLang="ru-RU" sz="1200" b="0" kern="0" dirty="0">
                <a:solidFill>
                  <a:schemeClr val="bg1"/>
                </a:solidFill>
                <a:latin typeface="Comic Sans MS" panose="030F0702030302020204" pitchFamily="66" charset="0"/>
              </a:rPr>
              <a:t>Лимиты</a:t>
            </a:r>
          </a:p>
        </p:txBody>
      </p:sp>
      <p:cxnSp>
        <p:nvCxnSpPr>
          <p:cNvPr id="240" name="Прямая со стрелкой 239"/>
          <p:cNvCxnSpPr>
            <a:stCxn id="215" idx="2"/>
            <a:endCxn id="239" idx="0"/>
          </p:cNvCxnSpPr>
          <p:nvPr/>
        </p:nvCxnSpPr>
        <p:spPr bwMode="auto">
          <a:xfrm rot="5400000">
            <a:off x="5235434" y="4987989"/>
            <a:ext cx="505671" cy="15902"/>
          </a:xfrm>
          <a:prstGeom prst="curvedConnector3">
            <a:avLst>
              <a:gd name="adj1" fmla="val 50000"/>
            </a:avLst>
          </a:prstGeom>
          <a:ln w="15875">
            <a:tailEnd type="arrow"/>
          </a:ln>
        </p:spPr>
        <p:style>
          <a:lnRef idx="2">
            <a:schemeClr val="dk1"/>
          </a:lnRef>
          <a:fillRef idx="0">
            <a:schemeClr val="dk1"/>
          </a:fillRef>
          <a:effectRef idx="1">
            <a:schemeClr val="dk1"/>
          </a:effectRef>
          <a:fontRef idx="minor">
            <a:schemeClr val="tx1"/>
          </a:fontRef>
        </p:style>
      </p:cxnSp>
      <p:sp>
        <p:nvSpPr>
          <p:cNvPr id="255" name="TextBox 254"/>
          <p:cNvSpPr txBox="1"/>
          <p:nvPr/>
        </p:nvSpPr>
        <p:spPr>
          <a:xfrm>
            <a:off x="9305252" y="4128913"/>
            <a:ext cx="601447"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1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ЦФО 1</a:t>
            </a:r>
          </a:p>
        </p:txBody>
      </p:sp>
      <p:sp>
        <p:nvSpPr>
          <p:cNvPr id="256" name="TextBox 255"/>
          <p:cNvSpPr txBox="1"/>
          <p:nvPr/>
        </p:nvSpPr>
        <p:spPr>
          <a:xfrm>
            <a:off x="9386090" y="4369531"/>
            <a:ext cx="623889"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1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ЦФО 2</a:t>
            </a:r>
          </a:p>
        </p:txBody>
      </p:sp>
      <p:cxnSp>
        <p:nvCxnSpPr>
          <p:cNvPr id="258" name="Прямая со стрелкой 199"/>
          <p:cNvCxnSpPr>
            <a:cxnSpLocks/>
            <a:stCxn id="190" idx="3"/>
            <a:endCxn id="198" idx="0"/>
          </p:cNvCxnSpPr>
          <p:nvPr/>
        </p:nvCxnSpPr>
        <p:spPr bwMode="auto">
          <a:xfrm>
            <a:off x="2304493" y="2289867"/>
            <a:ext cx="1102190" cy="172377"/>
          </a:xfrm>
          <a:prstGeom prst="curvedConnector2">
            <a:avLst/>
          </a:prstGeom>
          <a:ln w="15875">
            <a:tailEnd type="arrow"/>
          </a:ln>
        </p:spPr>
        <p:style>
          <a:lnRef idx="2">
            <a:schemeClr val="dk1"/>
          </a:lnRef>
          <a:fillRef idx="0">
            <a:schemeClr val="dk1"/>
          </a:fillRef>
          <a:effectRef idx="1">
            <a:schemeClr val="dk1"/>
          </a:effectRef>
          <a:fontRef idx="minor">
            <a:schemeClr val="tx1"/>
          </a:fontRef>
        </p:style>
      </p:cxnSp>
      <p:sp>
        <p:nvSpPr>
          <p:cNvPr id="2" name="Овал 1">
            <a:extLst>
              <a:ext uri="{FF2B5EF4-FFF2-40B4-BE49-F238E27FC236}">
                <a16:creationId xmlns:a16="http://schemas.microsoft.com/office/drawing/2014/main" id="{76659AA5-706A-4F37-A8B2-77C9EC288F0D}"/>
              </a:ext>
            </a:extLst>
          </p:cNvPr>
          <p:cNvSpPr/>
          <p:nvPr/>
        </p:nvSpPr>
        <p:spPr>
          <a:xfrm>
            <a:off x="6928175" y="206810"/>
            <a:ext cx="395288" cy="404812"/>
          </a:xfrm>
          <a:prstGeom prst="ellipse">
            <a:avLst/>
          </a:prstGeom>
          <a:solidFill>
            <a:srgbClr val="FC6E5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FFFFFF"/>
                </a:solidFill>
                <a:effectLst/>
                <a:uLnTx/>
                <a:uFillTx/>
                <a:latin typeface="Arial"/>
                <a:ea typeface="+mn-ea"/>
                <a:cs typeface="+mn-cs"/>
              </a:rPr>
              <a:t>4</a:t>
            </a:r>
          </a:p>
        </p:txBody>
      </p:sp>
      <p:pic>
        <p:nvPicPr>
          <p:cNvPr id="58" name="Рисунок 57">
            <a:extLst>
              <a:ext uri="{FF2B5EF4-FFF2-40B4-BE49-F238E27FC236}">
                <a16:creationId xmlns:a16="http://schemas.microsoft.com/office/drawing/2014/main" id="{A5CB7C40-BA1B-454F-B0D0-8F0FC0CEA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23331">
            <a:off x="9852938" y="5277929"/>
            <a:ext cx="697088" cy="752538"/>
          </a:xfrm>
          <a:prstGeom prst="rect">
            <a:avLst/>
          </a:prstGeom>
          <a:ln>
            <a:noFill/>
          </a:ln>
        </p:spPr>
      </p:pic>
    </p:spTree>
    <p:extLst>
      <p:ext uri="{BB962C8B-B14F-4D97-AF65-F5344CB8AC3E}">
        <p14:creationId xmlns:p14="http://schemas.microsoft.com/office/powerpoint/2010/main" val="406070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6C310-34D7-4AB2-8D7D-EB0E5DD87498}"/>
              </a:ext>
            </a:extLst>
          </p:cNvPr>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Контроль лимитов в договорах и заявках</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7" name="Рисунок 6"/>
          <p:cNvPicPr>
            <a:picLocks noChangeAspect="1"/>
          </p:cNvPicPr>
          <p:nvPr/>
        </p:nvPicPr>
        <p:blipFill>
          <a:blip r:embed="rId3"/>
          <a:stretch>
            <a:fillRect/>
          </a:stretch>
        </p:blipFill>
        <p:spPr>
          <a:xfrm>
            <a:off x="432445" y="791815"/>
            <a:ext cx="10800000" cy="5626957"/>
          </a:xfrm>
          <a:prstGeom prst="rect">
            <a:avLst/>
          </a:prstGeom>
          <a:ln w="28575">
            <a:solidFill>
              <a:schemeClr val="dk1"/>
            </a:solidFill>
          </a:ln>
          <a:effectLst>
            <a:outerShdw blurRad="254000" dist="50800" dir="5400000" algn="ctr" rotWithShape="0">
              <a:srgbClr val="000000">
                <a:alpha val="43137"/>
              </a:srgbClr>
            </a:outerShdw>
          </a:effectLst>
        </p:spPr>
      </p:pic>
      <p:pic>
        <p:nvPicPr>
          <p:cNvPr id="13" name="Рисунок 12"/>
          <p:cNvPicPr>
            <a:picLocks noChangeAspect="1"/>
          </p:cNvPicPr>
          <p:nvPr/>
        </p:nvPicPr>
        <p:blipFill>
          <a:blip r:embed="rId4"/>
          <a:stretch>
            <a:fillRect/>
          </a:stretch>
        </p:blipFill>
        <p:spPr>
          <a:xfrm>
            <a:off x="1944613" y="1428319"/>
            <a:ext cx="9475647" cy="4981758"/>
          </a:xfrm>
          <a:prstGeom prst="rect">
            <a:avLst/>
          </a:prstGeom>
          <a:ln w="28575">
            <a:solidFill>
              <a:schemeClr val="dk1"/>
            </a:solidFill>
          </a:ln>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252326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илиния: фигура 2">
            <a:extLst>
              <a:ext uri="{FF2B5EF4-FFF2-40B4-BE49-F238E27FC236}">
                <a16:creationId xmlns:a16="http://schemas.microsoft.com/office/drawing/2014/main" id="{572934C2-6735-42E1-8886-D15A2528BC2A}"/>
              </a:ext>
            </a:extLst>
          </p:cNvPr>
          <p:cNvSpPr/>
          <p:nvPr/>
        </p:nvSpPr>
        <p:spPr bwMode="auto">
          <a:xfrm>
            <a:off x="936501" y="1367879"/>
            <a:ext cx="10121273" cy="4320951"/>
          </a:xfrm>
          <a:custGeom>
            <a:avLst/>
            <a:gdLst>
              <a:gd name="connsiteX0" fmla="*/ 270934 w 10121273"/>
              <a:gd name="connsiteY0" fmla="*/ 697218 h 4320951"/>
              <a:gd name="connsiteX1" fmla="*/ 558800 w 10121273"/>
              <a:gd name="connsiteY1" fmla="*/ 654884 h 4320951"/>
              <a:gd name="connsiteX2" fmla="*/ 1329267 w 10121273"/>
              <a:gd name="connsiteY2" fmla="*/ 527884 h 4320951"/>
              <a:gd name="connsiteX3" fmla="*/ 3014134 w 10121273"/>
              <a:gd name="connsiteY3" fmla="*/ 290818 h 4320951"/>
              <a:gd name="connsiteX4" fmla="*/ 6163734 w 10121273"/>
              <a:gd name="connsiteY4" fmla="*/ 28351 h 4320951"/>
              <a:gd name="connsiteX5" fmla="*/ 7323667 w 10121273"/>
              <a:gd name="connsiteY5" fmla="*/ 11418 h 4320951"/>
              <a:gd name="connsiteX6" fmla="*/ 9525000 w 10121273"/>
              <a:gd name="connsiteY6" fmla="*/ 2951 h 4320951"/>
              <a:gd name="connsiteX7" fmla="*/ 10033000 w 10121273"/>
              <a:gd name="connsiteY7" fmla="*/ 19884 h 4320951"/>
              <a:gd name="connsiteX8" fmla="*/ 10033000 w 10121273"/>
              <a:gd name="connsiteY8" fmla="*/ 214618 h 4320951"/>
              <a:gd name="connsiteX9" fmla="*/ 9956800 w 10121273"/>
              <a:gd name="connsiteY9" fmla="*/ 341618 h 4320951"/>
              <a:gd name="connsiteX10" fmla="*/ 9922934 w 10121273"/>
              <a:gd name="connsiteY10" fmla="*/ 417818 h 4320951"/>
              <a:gd name="connsiteX11" fmla="*/ 9745134 w 10121273"/>
              <a:gd name="connsiteY11" fmla="*/ 671818 h 4320951"/>
              <a:gd name="connsiteX12" fmla="*/ 9779000 w 10121273"/>
              <a:gd name="connsiteY12" fmla="*/ 764951 h 4320951"/>
              <a:gd name="connsiteX13" fmla="*/ 9821334 w 10121273"/>
              <a:gd name="connsiteY13" fmla="*/ 790351 h 4320951"/>
              <a:gd name="connsiteX14" fmla="*/ 9846734 w 10121273"/>
              <a:gd name="connsiteY14" fmla="*/ 883484 h 4320951"/>
              <a:gd name="connsiteX15" fmla="*/ 9795934 w 10121273"/>
              <a:gd name="connsiteY15" fmla="*/ 993551 h 4320951"/>
              <a:gd name="connsiteX16" fmla="*/ 9753600 w 10121273"/>
              <a:gd name="connsiteY16" fmla="*/ 1052818 h 4320951"/>
              <a:gd name="connsiteX17" fmla="*/ 10117667 w 10121273"/>
              <a:gd name="connsiteY17" fmla="*/ 1306818 h 4320951"/>
              <a:gd name="connsiteX18" fmla="*/ 9914467 w 10121273"/>
              <a:gd name="connsiteY18" fmla="*/ 1391484 h 4320951"/>
              <a:gd name="connsiteX19" fmla="*/ 9457267 w 10121273"/>
              <a:gd name="connsiteY19" fmla="*/ 1484618 h 4320951"/>
              <a:gd name="connsiteX20" fmla="*/ 9279467 w 10121273"/>
              <a:gd name="connsiteY20" fmla="*/ 1526951 h 4320951"/>
              <a:gd name="connsiteX21" fmla="*/ 9211734 w 10121273"/>
              <a:gd name="connsiteY21" fmla="*/ 1594684 h 4320951"/>
              <a:gd name="connsiteX22" fmla="*/ 9059334 w 10121273"/>
              <a:gd name="connsiteY22" fmla="*/ 1679351 h 4320951"/>
              <a:gd name="connsiteX23" fmla="*/ 8957734 w 10121273"/>
              <a:gd name="connsiteY23" fmla="*/ 1747084 h 4320951"/>
              <a:gd name="connsiteX24" fmla="*/ 10117667 w 10121273"/>
              <a:gd name="connsiteY24" fmla="*/ 1764018 h 4320951"/>
              <a:gd name="connsiteX25" fmla="*/ 10109200 w 10121273"/>
              <a:gd name="connsiteY25" fmla="*/ 1789418 h 4320951"/>
              <a:gd name="connsiteX26" fmla="*/ 9956800 w 10121273"/>
              <a:gd name="connsiteY26" fmla="*/ 1848684 h 4320951"/>
              <a:gd name="connsiteX27" fmla="*/ 9872134 w 10121273"/>
              <a:gd name="connsiteY27" fmla="*/ 1891018 h 4320951"/>
              <a:gd name="connsiteX28" fmla="*/ 9550400 w 10121273"/>
              <a:gd name="connsiteY28" fmla="*/ 2068818 h 4320951"/>
              <a:gd name="connsiteX29" fmla="*/ 9347200 w 10121273"/>
              <a:gd name="connsiteY29" fmla="*/ 2229684 h 4320951"/>
              <a:gd name="connsiteX30" fmla="*/ 9330267 w 10121273"/>
              <a:gd name="connsiteY30" fmla="*/ 2280484 h 4320951"/>
              <a:gd name="connsiteX31" fmla="*/ 9228667 w 10121273"/>
              <a:gd name="connsiteY31" fmla="*/ 2373618 h 4320951"/>
              <a:gd name="connsiteX32" fmla="*/ 9237134 w 10121273"/>
              <a:gd name="connsiteY32" fmla="*/ 2407484 h 4320951"/>
              <a:gd name="connsiteX33" fmla="*/ 9330267 w 10121273"/>
              <a:gd name="connsiteY33" fmla="*/ 2475218 h 4320951"/>
              <a:gd name="connsiteX34" fmla="*/ 9245600 w 10121273"/>
              <a:gd name="connsiteY34" fmla="*/ 2619151 h 4320951"/>
              <a:gd name="connsiteX35" fmla="*/ 9220200 w 10121273"/>
              <a:gd name="connsiteY35" fmla="*/ 2686884 h 4320951"/>
              <a:gd name="connsiteX36" fmla="*/ 9262534 w 10121273"/>
              <a:gd name="connsiteY36" fmla="*/ 2720751 h 4320951"/>
              <a:gd name="connsiteX37" fmla="*/ 9237134 w 10121273"/>
              <a:gd name="connsiteY37" fmla="*/ 2805418 h 4320951"/>
              <a:gd name="connsiteX38" fmla="*/ 9245600 w 10121273"/>
              <a:gd name="connsiteY38" fmla="*/ 2830818 h 4320951"/>
              <a:gd name="connsiteX39" fmla="*/ 9389534 w 10121273"/>
              <a:gd name="connsiteY39" fmla="*/ 2890084 h 4320951"/>
              <a:gd name="connsiteX40" fmla="*/ 9423400 w 10121273"/>
              <a:gd name="connsiteY40" fmla="*/ 2898551 h 4320951"/>
              <a:gd name="connsiteX41" fmla="*/ 9508067 w 10121273"/>
              <a:gd name="connsiteY41" fmla="*/ 2966284 h 4320951"/>
              <a:gd name="connsiteX42" fmla="*/ 9533467 w 10121273"/>
              <a:gd name="connsiteY42" fmla="*/ 2991684 h 4320951"/>
              <a:gd name="connsiteX43" fmla="*/ 9541934 w 10121273"/>
              <a:gd name="connsiteY43" fmla="*/ 3025551 h 4320951"/>
              <a:gd name="connsiteX44" fmla="*/ 9728200 w 10121273"/>
              <a:gd name="connsiteY44" fmla="*/ 3084818 h 4320951"/>
              <a:gd name="connsiteX45" fmla="*/ 9821334 w 10121273"/>
              <a:gd name="connsiteY45" fmla="*/ 3101751 h 4320951"/>
              <a:gd name="connsiteX46" fmla="*/ 9711267 w 10121273"/>
              <a:gd name="connsiteY46" fmla="*/ 3220284 h 4320951"/>
              <a:gd name="connsiteX47" fmla="*/ 9389534 w 10121273"/>
              <a:gd name="connsiteY47" fmla="*/ 3262618 h 4320951"/>
              <a:gd name="connsiteX48" fmla="*/ 8940800 w 10121273"/>
              <a:gd name="connsiteY48" fmla="*/ 3347284 h 4320951"/>
              <a:gd name="connsiteX49" fmla="*/ 8170334 w 10121273"/>
              <a:gd name="connsiteY49" fmla="*/ 3372684 h 4320951"/>
              <a:gd name="connsiteX50" fmla="*/ 5571067 w 10121273"/>
              <a:gd name="connsiteY50" fmla="*/ 3415018 h 4320951"/>
              <a:gd name="connsiteX51" fmla="*/ 3937000 w 10121273"/>
              <a:gd name="connsiteY51" fmla="*/ 3626684 h 4320951"/>
              <a:gd name="connsiteX52" fmla="*/ 3691467 w 10121273"/>
              <a:gd name="connsiteY52" fmla="*/ 3702884 h 4320951"/>
              <a:gd name="connsiteX53" fmla="*/ 3496734 w 10121273"/>
              <a:gd name="connsiteY53" fmla="*/ 3787551 h 4320951"/>
              <a:gd name="connsiteX54" fmla="*/ 3327400 w 10121273"/>
              <a:gd name="connsiteY54" fmla="*/ 3812951 h 4320951"/>
              <a:gd name="connsiteX55" fmla="*/ 2590800 w 10121273"/>
              <a:gd name="connsiteY55" fmla="*/ 3872218 h 4320951"/>
              <a:gd name="connsiteX56" fmla="*/ 1168400 w 10121273"/>
              <a:gd name="connsiteY56" fmla="*/ 4126218 h 4320951"/>
              <a:gd name="connsiteX57" fmla="*/ 1016000 w 10121273"/>
              <a:gd name="connsiteY57" fmla="*/ 4210884 h 4320951"/>
              <a:gd name="connsiteX58" fmla="*/ 567267 w 10121273"/>
              <a:gd name="connsiteY58" fmla="*/ 4320951 h 4320951"/>
              <a:gd name="connsiteX59" fmla="*/ 728134 w 10121273"/>
              <a:gd name="connsiteY59" fmla="*/ 3491218 h 4320951"/>
              <a:gd name="connsiteX60" fmla="*/ 821267 w 10121273"/>
              <a:gd name="connsiteY60" fmla="*/ 2847751 h 4320951"/>
              <a:gd name="connsiteX61" fmla="*/ 829734 w 10121273"/>
              <a:gd name="connsiteY61" fmla="*/ 2737684 h 4320951"/>
              <a:gd name="connsiteX62" fmla="*/ 601134 w 10121273"/>
              <a:gd name="connsiteY62" fmla="*/ 2559884 h 4320951"/>
              <a:gd name="connsiteX63" fmla="*/ 372534 w 10121273"/>
              <a:gd name="connsiteY63" fmla="*/ 2348218 h 4320951"/>
              <a:gd name="connsiteX64" fmla="*/ 347134 w 10121273"/>
              <a:gd name="connsiteY64" fmla="*/ 2153484 h 4320951"/>
              <a:gd name="connsiteX65" fmla="*/ 313267 w 10121273"/>
              <a:gd name="connsiteY65" fmla="*/ 2051884 h 4320951"/>
              <a:gd name="connsiteX66" fmla="*/ 296334 w 10121273"/>
              <a:gd name="connsiteY66" fmla="*/ 1628551 h 4320951"/>
              <a:gd name="connsiteX67" fmla="*/ 0 w 10121273"/>
              <a:gd name="connsiteY67" fmla="*/ 1586218 h 4320951"/>
              <a:gd name="connsiteX68" fmla="*/ 50800 w 10121273"/>
              <a:gd name="connsiteY68" fmla="*/ 1391484 h 4320951"/>
              <a:gd name="connsiteX69" fmla="*/ 338667 w 10121273"/>
              <a:gd name="connsiteY69" fmla="*/ 773418 h 43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121273" h="4320951">
                <a:moveTo>
                  <a:pt x="270934" y="697218"/>
                </a:moveTo>
                <a:lnTo>
                  <a:pt x="558800" y="654884"/>
                </a:lnTo>
                <a:lnTo>
                  <a:pt x="1329267" y="527884"/>
                </a:lnTo>
                <a:cubicBezTo>
                  <a:pt x="1890288" y="444698"/>
                  <a:pt x="2450952" y="357829"/>
                  <a:pt x="3014134" y="290818"/>
                </a:cubicBezTo>
                <a:cubicBezTo>
                  <a:pt x="3808468" y="196302"/>
                  <a:pt x="5338092" y="65281"/>
                  <a:pt x="6163734" y="28351"/>
                </a:cubicBezTo>
                <a:cubicBezTo>
                  <a:pt x="6550033" y="11072"/>
                  <a:pt x="6936993" y="14340"/>
                  <a:pt x="7323667" y="11418"/>
                </a:cubicBezTo>
                <a:lnTo>
                  <a:pt x="9525000" y="2951"/>
                </a:lnTo>
                <a:cubicBezTo>
                  <a:pt x="9694333" y="8595"/>
                  <a:pt x="9867371" y="-15790"/>
                  <a:pt x="10033000" y="19884"/>
                </a:cubicBezTo>
                <a:cubicBezTo>
                  <a:pt x="10136662" y="42211"/>
                  <a:pt x="10045705" y="191023"/>
                  <a:pt x="10033000" y="214618"/>
                </a:cubicBezTo>
                <a:cubicBezTo>
                  <a:pt x="10009594" y="258086"/>
                  <a:pt x="9980313" y="298208"/>
                  <a:pt x="9956800" y="341618"/>
                </a:cubicBezTo>
                <a:cubicBezTo>
                  <a:pt x="9943561" y="366058"/>
                  <a:pt x="9938564" y="394833"/>
                  <a:pt x="9922934" y="417818"/>
                </a:cubicBezTo>
                <a:cubicBezTo>
                  <a:pt x="9665074" y="797024"/>
                  <a:pt x="9934885" y="339750"/>
                  <a:pt x="9745134" y="671818"/>
                </a:cubicBezTo>
                <a:cubicBezTo>
                  <a:pt x="9756423" y="702862"/>
                  <a:pt x="9761137" y="737164"/>
                  <a:pt x="9779000" y="764951"/>
                </a:cubicBezTo>
                <a:cubicBezTo>
                  <a:pt x="9787899" y="778794"/>
                  <a:pt x="9813169" y="776063"/>
                  <a:pt x="9821334" y="790351"/>
                </a:cubicBezTo>
                <a:cubicBezTo>
                  <a:pt x="9837299" y="818289"/>
                  <a:pt x="9838267" y="852440"/>
                  <a:pt x="9846734" y="883484"/>
                </a:cubicBezTo>
                <a:cubicBezTo>
                  <a:pt x="9829801" y="920173"/>
                  <a:pt x="9815408" y="958145"/>
                  <a:pt x="9795934" y="993551"/>
                </a:cubicBezTo>
                <a:cubicBezTo>
                  <a:pt x="9784234" y="1014824"/>
                  <a:pt x="9743094" y="1030931"/>
                  <a:pt x="9753600" y="1052818"/>
                </a:cubicBezTo>
                <a:cubicBezTo>
                  <a:pt x="9827044" y="1205828"/>
                  <a:pt x="9979796" y="1243185"/>
                  <a:pt x="10117667" y="1306818"/>
                </a:cubicBezTo>
                <a:cubicBezTo>
                  <a:pt x="10088425" y="1394540"/>
                  <a:pt x="10112551" y="1345179"/>
                  <a:pt x="9914467" y="1391484"/>
                </a:cubicBezTo>
                <a:cubicBezTo>
                  <a:pt x="9763020" y="1426887"/>
                  <a:pt x="9609374" y="1452168"/>
                  <a:pt x="9457267" y="1484618"/>
                </a:cubicBezTo>
                <a:cubicBezTo>
                  <a:pt x="9397684" y="1497329"/>
                  <a:pt x="9338734" y="1512840"/>
                  <a:pt x="9279467" y="1526951"/>
                </a:cubicBezTo>
                <a:cubicBezTo>
                  <a:pt x="9256889" y="1549529"/>
                  <a:pt x="9237986" y="1576509"/>
                  <a:pt x="9211734" y="1594684"/>
                </a:cubicBezTo>
                <a:cubicBezTo>
                  <a:pt x="9163954" y="1627763"/>
                  <a:pt x="9109166" y="1649452"/>
                  <a:pt x="9059334" y="1679351"/>
                </a:cubicBezTo>
                <a:cubicBezTo>
                  <a:pt x="9024432" y="1700292"/>
                  <a:pt x="8991601" y="1724506"/>
                  <a:pt x="8957734" y="1747084"/>
                </a:cubicBezTo>
                <a:cubicBezTo>
                  <a:pt x="9402217" y="1918043"/>
                  <a:pt x="8959992" y="1764018"/>
                  <a:pt x="10117667" y="1764018"/>
                </a:cubicBezTo>
                <a:cubicBezTo>
                  <a:pt x="10126592" y="1764018"/>
                  <a:pt x="10117098" y="1785261"/>
                  <a:pt x="10109200" y="1789418"/>
                </a:cubicBezTo>
                <a:cubicBezTo>
                  <a:pt x="10060966" y="1814804"/>
                  <a:pt x="10006899" y="1827213"/>
                  <a:pt x="9956800" y="1848684"/>
                </a:cubicBezTo>
                <a:cubicBezTo>
                  <a:pt x="9927798" y="1861113"/>
                  <a:pt x="9900927" y="1878111"/>
                  <a:pt x="9872134" y="1891018"/>
                </a:cubicBezTo>
                <a:cubicBezTo>
                  <a:pt x="9668985" y="1982085"/>
                  <a:pt x="9739632" y="1927995"/>
                  <a:pt x="9550400" y="2068818"/>
                </a:cubicBezTo>
                <a:cubicBezTo>
                  <a:pt x="9481096" y="2120393"/>
                  <a:pt x="9347200" y="2229684"/>
                  <a:pt x="9347200" y="2229684"/>
                </a:cubicBezTo>
                <a:cubicBezTo>
                  <a:pt x="9341556" y="2246617"/>
                  <a:pt x="9341614" y="2266706"/>
                  <a:pt x="9330267" y="2280484"/>
                </a:cubicBezTo>
                <a:cubicBezTo>
                  <a:pt x="9301061" y="2315949"/>
                  <a:pt x="9255836" y="2336570"/>
                  <a:pt x="9228667" y="2373618"/>
                </a:cubicBezTo>
                <a:cubicBezTo>
                  <a:pt x="9221786" y="2383001"/>
                  <a:pt x="9228906" y="2399256"/>
                  <a:pt x="9237134" y="2407484"/>
                </a:cubicBezTo>
                <a:cubicBezTo>
                  <a:pt x="9264277" y="2434627"/>
                  <a:pt x="9299223" y="2452640"/>
                  <a:pt x="9330267" y="2475218"/>
                </a:cubicBezTo>
                <a:cubicBezTo>
                  <a:pt x="9349437" y="2571062"/>
                  <a:pt x="9343055" y="2479930"/>
                  <a:pt x="9245600" y="2619151"/>
                </a:cubicBezTo>
                <a:cubicBezTo>
                  <a:pt x="9231772" y="2638905"/>
                  <a:pt x="9228667" y="2664306"/>
                  <a:pt x="9220200" y="2686884"/>
                </a:cubicBezTo>
                <a:cubicBezTo>
                  <a:pt x="9234311" y="2698173"/>
                  <a:pt x="9259978" y="2702861"/>
                  <a:pt x="9262534" y="2720751"/>
                </a:cubicBezTo>
                <a:cubicBezTo>
                  <a:pt x="9266701" y="2749920"/>
                  <a:pt x="9241615" y="2776296"/>
                  <a:pt x="9237134" y="2805418"/>
                </a:cubicBezTo>
                <a:cubicBezTo>
                  <a:pt x="9235777" y="2814239"/>
                  <a:pt x="9237798" y="2826484"/>
                  <a:pt x="9245600" y="2830818"/>
                </a:cubicBezTo>
                <a:cubicBezTo>
                  <a:pt x="9290957" y="2856016"/>
                  <a:pt x="9341047" y="2871613"/>
                  <a:pt x="9389534" y="2890084"/>
                </a:cubicBezTo>
                <a:cubicBezTo>
                  <a:pt x="9400408" y="2894226"/>
                  <a:pt x="9412111" y="2895729"/>
                  <a:pt x="9423400" y="2898551"/>
                </a:cubicBezTo>
                <a:cubicBezTo>
                  <a:pt x="9451622" y="2921129"/>
                  <a:pt x="9480477" y="2942938"/>
                  <a:pt x="9508067" y="2966284"/>
                </a:cubicBezTo>
                <a:cubicBezTo>
                  <a:pt x="9517208" y="2974018"/>
                  <a:pt x="9527526" y="2981288"/>
                  <a:pt x="9533467" y="2991684"/>
                </a:cubicBezTo>
                <a:cubicBezTo>
                  <a:pt x="9539240" y="3001787"/>
                  <a:pt x="9539112" y="3014262"/>
                  <a:pt x="9541934" y="3025551"/>
                </a:cubicBezTo>
                <a:cubicBezTo>
                  <a:pt x="9387479" y="3128521"/>
                  <a:pt x="9450771" y="3065002"/>
                  <a:pt x="9728200" y="3084818"/>
                </a:cubicBezTo>
                <a:cubicBezTo>
                  <a:pt x="9759673" y="3087066"/>
                  <a:pt x="9790289" y="3096107"/>
                  <a:pt x="9821334" y="3101751"/>
                </a:cubicBezTo>
                <a:cubicBezTo>
                  <a:pt x="9784645" y="3141262"/>
                  <a:pt x="9761793" y="3201461"/>
                  <a:pt x="9711267" y="3220284"/>
                </a:cubicBezTo>
                <a:cubicBezTo>
                  <a:pt x="9609904" y="3258047"/>
                  <a:pt x="9496263" y="3245025"/>
                  <a:pt x="9389534" y="3262618"/>
                </a:cubicBezTo>
                <a:cubicBezTo>
                  <a:pt x="9239344" y="3287375"/>
                  <a:pt x="9092401" y="3333598"/>
                  <a:pt x="8940800" y="3347284"/>
                </a:cubicBezTo>
                <a:cubicBezTo>
                  <a:pt x="8684879" y="3370388"/>
                  <a:pt x="8427244" y="3367520"/>
                  <a:pt x="8170334" y="3372684"/>
                </a:cubicBezTo>
                <a:lnTo>
                  <a:pt x="5571067" y="3415018"/>
                </a:lnTo>
                <a:cubicBezTo>
                  <a:pt x="5026378" y="3485573"/>
                  <a:pt x="4479909" y="3543536"/>
                  <a:pt x="3937000" y="3626684"/>
                </a:cubicBezTo>
                <a:cubicBezTo>
                  <a:pt x="3852293" y="3639657"/>
                  <a:pt x="3771782" y="3672999"/>
                  <a:pt x="3691467" y="3702884"/>
                </a:cubicBezTo>
                <a:cubicBezTo>
                  <a:pt x="3587812" y="3741453"/>
                  <a:pt x="3591310" y="3767984"/>
                  <a:pt x="3496734" y="3787551"/>
                </a:cubicBezTo>
                <a:cubicBezTo>
                  <a:pt x="3440842" y="3799115"/>
                  <a:pt x="3384017" y="3805723"/>
                  <a:pt x="3327400" y="3812951"/>
                </a:cubicBezTo>
                <a:cubicBezTo>
                  <a:pt x="3037916" y="3849906"/>
                  <a:pt x="2936709" y="3849157"/>
                  <a:pt x="2590800" y="3872218"/>
                </a:cubicBezTo>
                <a:cubicBezTo>
                  <a:pt x="2304790" y="3919325"/>
                  <a:pt x="1453376" y="4052858"/>
                  <a:pt x="1168400" y="4126218"/>
                </a:cubicBezTo>
                <a:cubicBezTo>
                  <a:pt x="1112122" y="4140705"/>
                  <a:pt x="1071285" y="4192975"/>
                  <a:pt x="1016000" y="4210884"/>
                </a:cubicBezTo>
                <a:cubicBezTo>
                  <a:pt x="869484" y="4258347"/>
                  <a:pt x="567267" y="4320951"/>
                  <a:pt x="567267" y="4320951"/>
                </a:cubicBezTo>
                <a:cubicBezTo>
                  <a:pt x="620889" y="4044373"/>
                  <a:pt x="711907" y="3772478"/>
                  <a:pt x="728134" y="3491218"/>
                </a:cubicBezTo>
                <a:cubicBezTo>
                  <a:pt x="757646" y="2979672"/>
                  <a:pt x="707049" y="3190407"/>
                  <a:pt x="821267" y="2847751"/>
                </a:cubicBezTo>
                <a:cubicBezTo>
                  <a:pt x="824089" y="2811062"/>
                  <a:pt x="838257" y="2773481"/>
                  <a:pt x="829734" y="2737684"/>
                </a:cubicBezTo>
                <a:cubicBezTo>
                  <a:pt x="810876" y="2658482"/>
                  <a:pt x="620744" y="2575408"/>
                  <a:pt x="601134" y="2559884"/>
                </a:cubicBezTo>
                <a:cubicBezTo>
                  <a:pt x="519712" y="2495425"/>
                  <a:pt x="448734" y="2418773"/>
                  <a:pt x="372534" y="2348218"/>
                </a:cubicBezTo>
                <a:cubicBezTo>
                  <a:pt x="364067" y="2283307"/>
                  <a:pt x="359972" y="2217674"/>
                  <a:pt x="347134" y="2153484"/>
                </a:cubicBezTo>
                <a:cubicBezTo>
                  <a:pt x="340133" y="2118479"/>
                  <a:pt x="316706" y="2087417"/>
                  <a:pt x="313267" y="2051884"/>
                </a:cubicBezTo>
                <a:cubicBezTo>
                  <a:pt x="299664" y="1911317"/>
                  <a:pt x="436138" y="1648523"/>
                  <a:pt x="296334" y="1628551"/>
                </a:cubicBezTo>
                <a:lnTo>
                  <a:pt x="0" y="1586218"/>
                </a:lnTo>
                <a:cubicBezTo>
                  <a:pt x="16933" y="1521307"/>
                  <a:pt x="23627" y="1452818"/>
                  <a:pt x="50800" y="1391484"/>
                </a:cubicBezTo>
                <a:cubicBezTo>
                  <a:pt x="395954" y="612423"/>
                  <a:pt x="224584" y="1161301"/>
                  <a:pt x="338667" y="773418"/>
                </a:cubicBezTo>
              </a:path>
            </a:pathLst>
          </a:custGeom>
          <a:solidFill>
            <a:schemeClr val="accent1"/>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 name="Заголовок 1">
            <a:extLst>
              <a:ext uri="{FF2B5EF4-FFF2-40B4-BE49-F238E27FC236}">
                <a16:creationId xmlns:a16="http://schemas.microsoft.com/office/drawing/2014/main" id="{BE9A40BB-2AF5-4302-8E9C-39FC8B9498B8}"/>
              </a:ext>
            </a:extLst>
          </p:cNvPr>
          <p:cNvSpPr>
            <a:spLocks noGrp="1"/>
          </p:cNvSpPr>
          <p:nvPr>
            <p:ph type="title"/>
          </p:nvPr>
        </p:nvSpPr>
        <p:spPr>
          <a:xfrm>
            <a:off x="1440557" y="1583903"/>
            <a:ext cx="9415140" cy="2880320"/>
          </a:xfrm>
        </p:spPr>
        <p:txBody>
          <a:bodyPr/>
          <a:lstStyle/>
          <a:p>
            <a:pPr algn="ctr"/>
            <a:r>
              <a:rPr lang="ru-RU" sz="6600" dirty="0"/>
              <a:t>Часть вторая:</a:t>
            </a:r>
            <a:br>
              <a:rPr lang="ru-RU" sz="6600" dirty="0"/>
            </a:br>
            <a:r>
              <a:rPr lang="ru-RU" sz="4800" dirty="0">
                <a:solidFill>
                  <a:srgbClr val="00B050"/>
                </a:solidFill>
              </a:rPr>
              <a:t>Сокращение затрат на материалы и ресурсы</a:t>
            </a:r>
          </a:p>
        </p:txBody>
      </p:sp>
    </p:spTree>
    <p:extLst>
      <p:ext uri="{BB962C8B-B14F-4D97-AF65-F5344CB8AC3E}">
        <p14:creationId xmlns:p14="http://schemas.microsoft.com/office/powerpoint/2010/main" val="404500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9150" y="-2642"/>
            <a:ext cx="7343775" cy="113903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Главный претендент на оптимизацию расходов –</a:t>
            </a:r>
            <a:b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b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оборотный капитал</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grpSp>
        <p:nvGrpSpPr>
          <p:cNvPr id="43" name="Группа 42"/>
          <p:cNvGrpSpPr/>
          <p:nvPr/>
        </p:nvGrpSpPr>
        <p:grpSpPr>
          <a:xfrm>
            <a:off x="1153045" y="1099790"/>
            <a:ext cx="8280400" cy="4300537"/>
            <a:chOff x="1153045" y="1099790"/>
            <a:chExt cx="8280400" cy="4300537"/>
          </a:xfrm>
        </p:grpSpPr>
        <p:pic>
          <p:nvPicPr>
            <p:cNvPr id="49" name="Рисунок 48"/>
            <p:cNvPicPr>
              <a:picLocks noChangeAspect="1"/>
            </p:cNvPicPr>
            <p:nvPr/>
          </p:nvPicPr>
          <p:blipFill>
            <a:blip r:embed="rId3"/>
            <a:stretch>
              <a:fillRect/>
            </a:stretch>
          </p:blipFill>
          <p:spPr>
            <a:xfrm>
              <a:off x="1153045" y="1099790"/>
              <a:ext cx="8280400" cy="4300537"/>
            </a:xfrm>
            <a:prstGeom prst="rect">
              <a:avLst/>
            </a:prstGeom>
            <a:effectLst>
              <a:outerShdw blurRad="254000" dist="50800" dir="5400000" algn="ctr" rotWithShape="0">
                <a:srgbClr val="000000">
                  <a:alpha val="43137"/>
                </a:srgbClr>
              </a:outerShdw>
            </a:effectLst>
          </p:spPr>
        </p:pic>
        <p:sp>
          <p:nvSpPr>
            <p:cNvPr id="52" name="Стрелка вверх 51"/>
            <p:cNvSpPr>
              <a:spLocks noChangeArrowheads="1"/>
            </p:cNvSpPr>
            <p:nvPr/>
          </p:nvSpPr>
          <p:spPr bwMode="auto">
            <a:xfrm rot="10800000">
              <a:off x="3280295" y="1831627"/>
              <a:ext cx="288925" cy="287338"/>
            </a:xfrm>
            <a:prstGeom prst="upArrow">
              <a:avLst>
                <a:gd name="adj1" fmla="val 50000"/>
                <a:gd name="adj2" fmla="val 50000"/>
              </a:avLst>
            </a:prstGeom>
            <a:solidFill>
              <a:srgbClr val="F5F5DC"/>
            </a:solidFill>
            <a:ln w="44450" algn="ctr">
              <a:solidFill>
                <a:srgbClr val="0070C0"/>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sz="1600">
                <a:solidFill>
                  <a:srgbClr val="000000"/>
                </a:solidFill>
              </a:endParaRPr>
            </a:p>
          </p:txBody>
        </p:sp>
        <p:sp>
          <p:nvSpPr>
            <p:cNvPr id="53" name="Стрелка вверх 52"/>
            <p:cNvSpPr>
              <a:spLocks noChangeArrowheads="1"/>
            </p:cNvSpPr>
            <p:nvPr/>
          </p:nvSpPr>
          <p:spPr bwMode="auto">
            <a:xfrm rot="10800000">
              <a:off x="6017145" y="1831627"/>
              <a:ext cx="288925" cy="287338"/>
            </a:xfrm>
            <a:prstGeom prst="upArrow">
              <a:avLst>
                <a:gd name="adj1" fmla="val 50000"/>
                <a:gd name="adj2" fmla="val 50000"/>
              </a:avLst>
            </a:prstGeom>
            <a:solidFill>
              <a:srgbClr val="F5F5DC"/>
            </a:solidFill>
            <a:ln w="44450" algn="ctr">
              <a:solidFill>
                <a:srgbClr val="0070C0"/>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sz="1600">
                <a:solidFill>
                  <a:srgbClr val="000000"/>
                </a:solidFill>
              </a:endParaRPr>
            </a:p>
          </p:txBody>
        </p:sp>
        <p:sp>
          <p:nvSpPr>
            <p:cNvPr id="54" name="Стрелка вверх 53"/>
            <p:cNvSpPr>
              <a:spLocks noChangeArrowheads="1"/>
            </p:cNvSpPr>
            <p:nvPr/>
          </p:nvSpPr>
          <p:spPr bwMode="auto">
            <a:xfrm>
              <a:off x="3280295" y="2846040"/>
              <a:ext cx="288925" cy="287337"/>
            </a:xfrm>
            <a:prstGeom prst="upArrow">
              <a:avLst>
                <a:gd name="adj1" fmla="val 50000"/>
                <a:gd name="adj2" fmla="val 50000"/>
              </a:avLst>
            </a:prstGeom>
            <a:solidFill>
              <a:srgbClr val="F5F5DC"/>
            </a:solidFill>
            <a:ln w="44450" algn="ctr">
              <a:solidFill>
                <a:srgbClr val="0070C0"/>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pPr>
              <a:endParaRPr lang="ru-RU" altLang="ru-RU" sz="1600">
                <a:solidFill>
                  <a:srgbClr val="000000"/>
                </a:solidFill>
              </a:endParaRPr>
            </a:p>
          </p:txBody>
        </p:sp>
        <p:sp>
          <p:nvSpPr>
            <p:cNvPr id="55" name="Скругленный прямоугольник 54"/>
            <p:cNvSpPr>
              <a:spLocks noChangeArrowheads="1"/>
            </p:cNvSpPr>
            <p:nvPr/>
          </p:nvSpPr>
          <p:spPr bwMode="auto">
            <a:xfrm>
              <a:off x="6653733" y="2457102"/>
              <a:ext cx="2714625" cy="1000125"/>
            </a:xfrm>
            <a:prstGeom prst="roundRect">
              <a:avLst>
                <a:gd name="adj" fmla="val 16667"/>
              </a:avLst>
            </a:prstGeom>
            <a:solidFill>
              <a:srgbClr val="FC6E51">
                <a:alpha val="0"/>
              </a:srgbClr>
            </a:solidFill>
            <a:ln w="44450" algn="ctr">
              <a:solidFill>
                <a:srgbClr val="FC6E51"/>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0" fontAlgn="base" latinLnBrk="0" hangingPunct="0">
                <a:lnSpc>
                  <a:spcPct val="110000"/>
                </a:lnSpc>
                <a:spcBef>
                  <a:spcPct val="50000"/>
                </a:spcBef>
                <a:spcAft>
                  <a:spcPct val="0"/>
                </a:spcAft>
                <a:buClrTx/>
                <a:buSzTx/>
                <a:buFontTx/>
                <a:buNone/>
                <a:tabLst/>
                <a:defRPr/>
              </a:pPr>
              <a:endParaRPr kumimoji="0" lang="ru-RU" altLang="ru-RU" sz="2000" b="1"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56" name="Прямая соединительная линия 55"/>
            <p:cNvCxnSpPr>
              <a:cxnSpLocks noChangeShapeType="1"/>
            </p:cNvCxnSpPr>
            <p:nvPr/>
          </p:nvCxnSpPr>
          <p:spPr bwMode="auto">
            <a:xfrm>
              <a:off x="1510233" y="2171352"/>
              <a:ext cx="428625" cy="1588"/>
            </a:xfrm>
            <a:prstGeom prst="line">
              <a:avLst/>
            </a:prstGeom>
            <a:noFill/>
            <a:ln w="44450" algn="ctr">
              <a:solidFill>
                <a:srgbClr val="FC6E51"/>
              </a:solidFill>
              <a:round/>
              <a:headEnd/>
              <a:tailEnd/>
            </a:ln>
          </p:spPr>
        </p:cxnSp>
        <p:cxnSp>
          <p:nvCxnSpPr>
            <p:cNvPr id="57" name="Прямая соединительная линия 56"/>
            <p:cNvCxnSpPr>
              <a:cxnSpLocks noChangeShapeType="1"/>
            </p:cNvCxnSpPr>
            <p:nvPr/>
          </p:nvCxnSpPr>
          <p:spPr bwMode="auto">
            <a:xfrm>
              <a:off x="1510233" y="3171477"/>
              <a:ext cx="428625" cy="1588"/>
            </a:xfrm>
            <a:prstGeom prst="line">
              <a:avLst/>
            </a:prstGeom>
            <a:noFill/>
            <a:ln w="44450" algn="ctr">
              <a:solidFill>
                <a:srgbClr val="FC6E51"/>
              </a:solidFill>
              <a:round/>
              <a:headEnd/>
              <a:tailEnd/>
            </a:ln>
          </p:spPr>
        </p:cxnSp>
        <p:cxnSp>
          <p:nvCxnSpPr>
            <p:cNvPr id="58" name="Прямая соединительная линия 57"/>
            <p:cNvCxnSpPr>
              <a:cxnSpLocks noChangeShapeType="1"/>
            </p:cNvCxnSpPr>
            <p:nvPr/>
          </p:nvCxnSpPr>
          <p:spPr bwMode="auto">
            <a:xfrm>
              <a:off x="4224858" y="2171352"/>
              <a:ext cx="428625" cy="1588"/>
            </a:xfrm>
            <a:prstGeom prst="line">
              <a:avLst/>
            </a:prstGeom>
            <a:noFill/>
            <a:ln w="44450" algn="ctr">
              <a:solidFill>
                <a:srgbClr val="FC6E51"/>
              </a:solidFill>
              <a:round/>
              <a:headEnd/>
              <a:tailEnd/>
            </a:ln>
          </p:spPr>
        </p:cxnSp>
        <p:sp>
          <p:nvSpPr>
            <p:cNvPr id="59" name="Стрелка вверх 58"/>
            <p:cNvSpPr>
              <a:spLocks noChangeArrowheads="1"/>
            </p:cNvSpPr>
            <p:nvPr/>
          </p:nvSpPr>
          <p:spPr bwMode="auto">
            <a:xfrm rot="10800000">
              <a:off x="8788920" y="2846040"/>
              <a:ext cx="288925" cy="287337"/>
            </a:xfrm>
            <a:prstGeom prst="upArrow">
              <a:avLst>
                <a:gd name="adj1" fmla="val 50000"/>
                <a:gd name="adj2" fmla="val 50000"/>
              </a:avLst>
            </a:prstGeom>
            <a:solidFill>
              <a:srgbClr val="F5F5DC"/>
            </a:solidFill>
            <a:ln w="44450" algn="ctr">
              <a:solidFill>
                <a:srgbClr val="0070C0"/>
              </a:solidFill>
              <a:round/>
              <a:headEnd/>
              <a:tailEnd/>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0" fontAlgn="base" latinLnBrk="0" hangingPunct="0">
                <a:lnSpc>
                  <a:spcPct val="110000"/>
                </a:lnSpc>
                <a:spcBef>
                  <a:spcPct val="50000"/>
                </a:spcBef>
                <a:spcAft>
                  <a:spcPct val="0"/>
                </a:spcAft>
                <a:buClrTx/>
                <a:buSzTx/>
                <a:buFontTx/>
                <a:buNone/>
                <a:tabLst/>
                <a:defRPr/>
              </a:pPr>
              <a:endParaRPr kumimoji="0" lang="ru-RU" altLang="ru-RU" sz="1600" b="1" i="0" u="none" strike="noStrike" kern="1200" cap="none" spc="0" normalizeH="0" baseline="0" noProof="0">
                <a:ln>
                  <a:noFill/>
                </a:ln>
                <a:solidFill>
                  <a:srgbClr val="000000"/>
                </a:solidFill>
                <a:effectLst/>
                <a:uLnTx/>
                <a:uFillTx/>
                <a:latin typeface="Arial" charset="0"/>
                <a:ea typeface="+mn-ea"/>
                <a:cs typeface="Arial" charset="0"/>
              </a:endParaRPr>
            </a:p>
          </p:txBody>
        </p:sp>
      </p:grpSp>
      <p:grpSp>
        <p:nvGrpSpPr>
          <p:cNvPr id="2" name="Группа 1"/>
          <p:cNvGrpSpPr/>
          <p:nvPr/>
        </p:nvGrpSpPr>
        <p:grpSpPr>
          <a:xfrm>
            <a:off x="1450549" y="5602823"/>
            <a:ext cx="7917809" cy="747015"/>
            <a:chOff x="3168749" y="5644258"/>
            <a:chExt cx="7917809" cy="747015"/>
          </a:xfrm>
        </p:grpSpPr>
        <p:pic>
          <p:nvPicPr>
            <p:cNvPr id="61"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8401" y="5873054"/>
              <a:ext cx="2198505" cy="51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29"/>
            <p:cNvSpPr txBox="1">
              <a:spLocks noChangeArrowheads="1"/>
            </p:cNvSpPr>
            <p:nvPr/>
          </p:nvSpPr>
          <p:spPr bwMode="auto">
            <a:xfrm>
              <a:off x="3168749" y="5644258"/>
              <a:ext cx="7917809" cy="338554"/>
            </a:xfrm>
            <a:prstGeom prst="rect">
              <a:avLst/>
            </a:prstGeom>
            <a:solidFill>
              <a:srgbClr val="FFFF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600" b="0" i="0" u="none" strike="noStrike" kern="1200" cap="none" spc="0" normalizeH="0" baseline="0" noProof="0" dirty="0">
                  <a:ln>
                    <a:noFill/>
                  </a:ln>
                  <a:solidFill>
                    <a:srgbClr val="000000"/>
                  </a:solidFill>
                  <a:effectLst/>
                  <a:uLnTx/>
                  <a:uFillTx/>
                  <a:latin typeface="Arial" charset="0"/>
                  <a:ea typeface="+mn-ea"/>
                  <a:cs typeface="Arial" charset="0"/>
                </a:rPr>
                <a:t>Финансовый цикл = Срок оборота запасов + Срок оборота ДЗ – Срок оборота КЗ</a:t>
              </a:r>
            </a:p>
          </p:txBody>
        </p:sp>
      </p:grpSp>
    </p:spTree>
    <p:extLst>
      <p:ext uri="{BB962C8B-B14F-4D97-AF65-F5344CB8AC3E}">
        <p14:creationId xmlns:p14="http://schemas.microsoft.com/office/powerpoint/2010/main" val="127910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9150" y="-2642"/>
            <a:ext cx="6408191" cy="877356"/>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Пути оптимизации оборотного капитала</a:t>
            </a:r>
            <a:endParaRPr kumimoji="0" lang="ru-RU" sz="1889" b="0" i="0" u="none" strike="noStrike" kern="1200" cap="none" spc="0" normalizeH="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27" name="Прямоугольник 26">
            <a:extLst>
              <a:ext uri="{FF2B5EF4-FFF2-40B4-BE49-F238E27FC236}">
                <a16:creationId xmlns:a16="http://schemas.microsoft.com/office/drawing/2014/main" id="{E66C8580-0027-4C22-AC95-F69DEB19F993}"/>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id="{711AD85A-404C-4302-BA15-A6A7BE60FF8D}"/>
              </a:ext>
            </a:extLst>
          </p:cNvPr>
          <p:cNvSpPr/>
          <p:nvPr/>
        </p:nvSpPr>
        <p:spPr bwMode="auto">
          <a:xfrm>
            <a:off x="778182" y="1641855"/>
            <a:ext cx="1742495" cy="722378"/>
          </a:xfrm>
          <a:custGeom>
            <a:avLst/>
            <a:gdLst>
              <a:gd name="connsiteX0" fmla="*/ 0 w 1742495"/>
              <a:gd name="connsiteY0" fmla="*/ 0 h 722378"/>
              <a:gd name="connsiteX1" fmla="*/ 580832 w 1742495"/>
              <a:gd name="connsiteY1" fmla="*/ 0 h 722378"/>
              <a:gd name="connsiteX2" fmla="*/ 1196513 w 1742495"/>
              <a:gd name="connsiteY2" fmla="*/ 0 h 722378"/>
              <a:gd name="connsiteX3" fmla="*/ 1742495 w 1742495"/>
              <a:gd name="connsiteY3" fmla="*/ 0 h 722378"/>
              <a:gd name="connsiteX4" fmla="*/ 1742495 w 1742495"/>
              <a:gd name="connsiteY4" fmla="*/ 361189 h 722378"/>
              <a:gd name="connsiteX5" fmla="*/ 1742495 w 1742495"/>
              <a:gd name="connsiteY5" fmla="*/ 722378 h 722378"/>
              <a:gd name="connsiteX6" fmla="*/ 1144238 w 1742495"/>
              <a:gd name="connsiteY6" fmla="*/ 722378 h 722378"/>
              <a:gd name="connsiteX7" fmla="*/ 598257 w 1742495"/>
              <a:gd name="connsiteY7" fmla="*/ 722378 h 722378"/>
              <a:gd name="connsiteX8" fmla="*/ 0 w 1742495"/>
              <a:gd name="connsiteY8" fmla="*/ 722378 h 722378"/>
              <a:gd name="connsiteX9" fmla="*/ 0 w 1742495"/>
              <a:gd name="connsiteY9" fmla="*/ 361189 h 722378"/>
              <a:gd name="connsiteX10" fmla="*/ 0 w 1742495"/>
              <a:gd name="connsiteY10" fmla="*/ 0 h 72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2495" h="722378" fill="none" extrusionOk="0">
                <a:moveTo>
                  <a:pt x="0" y="0"/>
                </a:moveTo>
                <a:cubicBezTo>
                  <a:pt x="142172" y="-3455"/>
                  <a:pt x="307620" y="6012"/>
                  <a:pt x="580832" y="0"/>
                </a:cubicBezTo>
                <a:cubicBezTo>
                  <a:pt x="854044" y="-6012"/>
                  <a:pt x="1010785" y="19664"/>
                  <a:pt x="1196513" y="0"/>
                </a:cubicBezTo>
                <a:cubicBezTo>
                  <a:pt x="1382241" y="-19664"/>
                  <a:pt x="1489183" y="8033"/>
                  <a:pt x="1742495" y="0"/>
                </a:cubicBezTo>
                <a:cubicBezTo>
                  <a:pt x="1743349" y="109342"/>
                  <a:pt x="1725748" y="288676"/>
                  <a:pt x="1742495" y="361189"/>
                </a:cubicBezTo>
                <a:cubicBezTo>
                  <a:pt x="1759242" y="433702"/>
                  <a:pt x="1741866" y="618365"/>
                  <a:pt x="1742495" y="722378"/>
                </a:cubicBezTo>
                <a:cubicBezTo>
                  <a:pt x="1461823" y="702734"/>
                  <a:pt x="1268702" y="750838"/>
                  <a:pt x="1144238" y="722378"/>
                </a:cubicBezTo>
                <a:cubicBezTo>
                  <a:pt x="1019774" y="693918"/>
                  <a:pt x="802290" y="717153"/>
                  <a:pt x="598257" y="722378"/>
                </a:cubicBezTo>
                <a:cubicBezTo>
                  <a:pt x="394224" y="727603"/>
                  <a:pt x="294366" y="743403"/>
                  <a:pt x="0" y="722378"/>
                </a:cubicBezTo>
                <a:cubicBezTo>
                  <a:pt x="-1505" y="576758"/>
                  <a:pt x="5754" y="520295"/>
                  <a:pt x="0" y="361189"/>
                </a:cubicBezTo>
                <a:cubicBezTo>
                  <a:pt x="-5754" y="202083"/>
                  <a:pt x="12160" y="112856"/>
                  <a:pt x="0" y="0"/>
                </a:cubicBezTo>
                <a:close/>
              </a:path>
              <a:path w="1742495" h="722378" stroke="0" extrusionOk="0">
                <a:moveTo>
                  <a:pt x="0" y="0"/>
                </a:moveTo>
                <a:cubicBezTo>
                  <a:pt x="233333" y="-28472"/>
                  <a:pt x="324526" y="2770"/>
                  <a:pt x="615682" y="0"/>
                </a:cubicBezTo>
                <a:cubicBezTo>
                  <a:pt x="906838" y="-2770"/>
                  <a:pt x="1018743" y="-19331"/>
                  <a:pt x="1144238" y="0"/>
                </a:cubicBezTo>
                <a:cubicBezTo>
                  <a:pt x="1269733" y="19331"/>
                  <a:pt x="1506988" y="12628"/>
                  <a:pt x="1742495" y="0"/>
                </a:cubicBezTo>
                <a:cubicBezTo>
                  <a:pt x="1743920" y="163692"/>
                  <a:pt x="1731247" y="255003"/>
                  <a:pt x="1742495" y="353965"/>
                </a:cubicBezTo>
                <a:cubicBezTo>
                  <a:pt x="1753743" y="452928"/>
                  <a:pt x="1754747" y="602013"/>
                  <a:pt x="1742495" y="722378"/>
                </a:cubicBezTo>
                <a:cubicBezTo>
                  <a:pt x="1477468" y="744109"/>
                  <a:pt x="1383075" y="706099"/>
                  <a:pt x="1161663" y="722378"/>
                </a:cubicBezTo>
                <a:cubicBezTo>
                  <a:pt x="940251" y="738657"/>
                  <a:pt x="830341" y="706511"/>
                  <a:pt x="563407" y="722378"/>
                </a:cubicBezTo>
                <a:cubicBezTo>
                  <a:pt x="296473" y="738245"/>
                  <a:pt x="141845" y="713117"/>
                  <a:pt x="0" y="722378"/>
                </a:cubicBezTo>
                <a:cubicBezTo>
                  <a:pt x="4286" y="592391"/>
                  <a:pt x="-6888" y="521547"/>
                  <a:pt x="0" y="346741"/>
                </a:cubicBezTo>
                <a:cubicBezTo>
                  <a:pt x="6888" y="171935"/>
                  <a:pt x="17176" y="81543"/>
                  <a:pt x="0" y="0"/>
                </a:cubicBezTo>
                <a:close/>
              </a:path>
            </a:pathLst>
          </a:custGeom>
          <a:solidFill>
            <a:srgbClr val="D2FAC8"/>
          </a:solidFill>
          <a:ln w="285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kumimoji="0" lang="ru-RU" sz="1600" b="0" i="0" u="none" strike="noStrike" cap="none" normalizeH="0" baseline="0" dirty="0">
                <a:ln>
                  <a:noFill/>
                </a:ln>
                <a:solidFill>
                  <a:schemeClr val="tx1">
                    <a:lumMod val="75000"/>
                    <a:lumOff val="25000"/>
                  </a:schemeClr>
                </a:solidFill>
                <a:effectLst/>
                <a:latin typeface="Comic Sans MS" panose="030F0702030302020204" pitchFamily="66" charset="0"/>
              </a:rPr>
              <a:t>Централизация закупочной функции</a:t>
            </a:r>
            <a:endParaRPr kumimoji="0" lang="ru-RU" sz="160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6" name="Прямоугольник 5">
            <a:extLst>
              <a:ext uri="{FF2B5EF4-FFF2-40B4-BE49-F238E27FC236}">
                <a16:creationId xmlns:a16="http://schemas.microsoft.com/office/drawing/2014/main" id="{93492AF3-F287-42C8-933E-53D3D0553F88}"/>
              </a:ext>
            </a:extLst>
          </p:cNvPr>
          <p:cNvSpPr/>
          <p:nvPr/>
        </p:nvSpPr>
        <p:spPr bwMode="auto">
          <a:xfrm>
            <a:off x="734819" y="2788033"/>
            <a:ext cx="1872208" cy="513090"/>
          </a:xfrm>
          <a:custGeom>
            <a:avLst/>
            <a:gdLst>
              <a:gd name="connsiteX0" fmla="*/ 0 w 1872208"/>
              <a:gd name="connsiteY0" fmla="*/ 0 h 513090"/>
              <a:gd name="connsiteX1" fmla="*/ 567903 w 1872208"/>
              <a:gd name="connsiteY1" fmla="*/ 0 h 513090"/>
              <a:gd name="connsiteX2" fmla="*/ 1135806 w 1872208"/>
              <a:gd name="connsiteY2" fmla="*/ 0 h 513090"/>
              <a:gd name="connsiteX3" fmla="*/ 1872208 w 1872208"/>
              <a:gd name="connsiteY3" fmla="*/ 0 h 513090"/>
              <a:gd name="connsiteX4" fmla="*/ 1872208 w 1872208"/>
              <a:gd name="connsiteY4" fmla="*/ 513090 h 513090"/>
              <a:gd name="connsiteX5" fmla="*/ 1210695 w 1872208"/>
              <a:gd name="connsiteY5" fmla="*/ 513090 h 513090"/>
              <a:gd name="connsiteX6" fmla="*/ 567903 w 1872208"/>
              <a:gd name="connsiteY6" fmla="*/ 513090 h 513090"/>
              <a:gd name="connsiteX7" fmla="*/ 0 w 1872208"/>
              <a:gd name="connsiteY7" fmla="*/ 513090 h 513090"/>
              <a:gd name="connsiteX8" fmla="*/ 0 w 1872208"/>
              <a:gd name="connsiteY8" fmla="*/ 0 h 5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208" h="513090" fill="none" extrusionOk="0">
                <a:moveTo>
                  <a:pt x="0" y="0"/>
                </a:moveTo>
                <a:cubicBezTo>
                  <a:pt x="228198" y="-20784"/>
                  <a:pt x="431537" y="8716"/>
                  <a:pt x="567903" y="0"/>
                </a:cubicBezTo>
                <a:cubicBezTo>
                  <a:pt x="704269" y="-8716"/>
                  <a:pt x="995690" y="4804"/>
                  <a:pt x="1135806" y="0"/>
                </a:cubicBezTo>
                <a:cubicBezTo>
                  <a:pt x="1275922" y="-4804"/>
                  <a:pt x="1609154" y="-34580"/>
                  <a:pt x="1872208" y="0"/>
                </a:cubicBezTo>
                <a:cubicBezTo>
                  <a:pt x="1866178" y="183946"/>
                  <a:pt x="1851990" y="376643"/>
                  <a:pt x="1872208" y="513090"/>
                </a:cubicBezTo>
                <a:cubicBezTo>
                  <a:pt x="1710573" y="508331"/>
                  <a:pt x="1524357" y="506387"/>
                  <a:pt x="1210695" y="513090"/>
                </a:cubicBezTo>
                <a:cubicBezTo>
                  <a:pt x="897033" y="519793"/>
                  <a:pt x="734386" y="541410"/>
                  <a:pt x="567903" y="513090"/>
                </a:cubicBezTo>
                <a:cubicBezTo>
                  <a:pt x="401420" y="484770"/>
                  <a:pt x="223899" y="493562"/>
                  <a:pt x="0" y="513090"/>
                </a:cubicBezTo>
                <a:cubicBezTo>
                  <a:pt x="-9046" y="336281"/>
                  <a:pt x="-3002" y="145384"/>
                  <a:pt x="0" y="0"/>
                </a:cubicBezTo>
                <a:close/>
              </a:path>
              <a:path w="1872208" h="513090" stroke="0" extrusionOk="0">
                <a:moveTo>
                  <a:pt x="0" y="0"/>
                </a:moveTo>
                <a:cubicBezTo>
                  <a:pt x="173124" y="25745"/>
                  <a:pt x="372396" y="-11282"/>
                  <a:pt x="661513" y="0"/>
                </a:cubicBezTo>
                <a:cubicBezTo>
                  <a:pt x="950630" y="11282"/>
                  <a:pt x="962002" y="1540"/>
                  <a:pt x="1229417" y="0"/>
                </a:cubicBezTo>
                <a:cubicBezTo>
                  <a:pt x="1496832" y="-1540"/>
                  <a:pt x="1551049" y="-25612"/>
                  <a:pt x="1872208" y="0"/>
                </a:cubicBezTo>
                <a:cubicBezTo>
                  <a:pt x="1869904" y="104546"/>
                  <a:pt x="1883889" y="324135"/>
                  <a:pt x="1872208" y="513090"/>
                </a:cubicBezTo>
                <a:cubicBezTo>
                  <a:pt x="1626998" y="493425"/>
                  <a:pt x="1549798" y="500054"/>
                  <a:pt x="1266861" y="513090"/>
                </a:cubicBezTo>
                <a:cubicBezTo>
                  <a:pt x="983924" y="526126"/>
                  <a:pt x="956482" y="487405"/>
                  <a:pt x="661513" y="513090"/>
                </a:cubicBezTo>
                <a:cubicBezTo>
                  <a:pt x="366544" y="538775"/>
                  <a:pt x="226436" y="482896"/>
                  <a:pt x="0" y="513090"/>
                </a:cubicBezTo>
                <a:cubicBezTo>
                  <a:pt x="-9290" y="341335"/>
                  <a:pt x="-17875" y="216464"/>
                  <a:pt x="0" y="0"/>
                </a:cubicBezTo>
                <a:close/>
              </a:path>
            </a:pathLst>
          </a:custGeom>
          <a:solidFill>
            <a:srgbClr val="D2FAC8"/>
          </a:solidFill>
          <a:ln w="285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lang="ru-RU" sz="1600" b="0" dirty="0">
                <a:solidFill>
                  <a:schemeClr val="tx1">
                    <a:lumMod val="75000"/>
                    <a:lumOff val="25000"/>
                  </a:schemeClr>
                </a:solidFill>
                <a:latin typeface="Comic Sans MS" panose="030F0702030302020204" pitchFamily="66" charset="0"/>
              </a:rPr>
              <a:t>Централизован-</a:t>
            </a:r>
            <a:r>
              <a:rPr lang="ru-RU" sz="1600" b="0" dirty="0" err="1">
                <a:solidFill>
                  <a:schemeClr val="tx1">
                    <a:lumMod val="75000"/>
                    <a:lumOff val="25000"/>
                  </a:schemeClr>
                </a:solidFill>
                <a:latin typeface="Comic Sans MS" panose="030F0702030302020204" pitchFamily="66" charset="0"/>
              </a:rPr>
              <a:t>ные</a:t>
            </a:r>
            <a:r>
              <a:rPr lang="ru-RU" sz="1600" b="0" dirty="0">
                <a:solidFill>
                  <a:schemeClr val="tx1">
                    <a:lumMod val="75000"/>
                    <a:lumOff val="25000"/>
                  </a:schemeClr>
                </a:solidFill>
                <a:latin typeface="Comic Sans MS" panose="030F0702030302020204" pitchFamily="66" charset="0"/>
              </a:rPr>
              <a:t> закупки</a:t>
            </a:r>
            <a:endParaRPr kumimoji="0" lang="ru-RU" sz="160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2" name="TextBox 1">
            <a:extLst>
              <a:ext uri="{FF2B5EF4-FFF2-40B4-BE49-F238E27FC236}">
                <a16:creationId xmlns:a16="http://schemas.microsoft.com/office/drawing/2014/main" id="{B204C3C8-A5D6-4888-BC73-9CA2ECBDBD57}"/>
              </a:ext>
            </a:extLst>
          </p:cNvPr>
          <p:cNvSpPr txBox="1"/>
          <p:nvPr/>
        </p:nvSpPr>
        <p:spPr>
          <a:xfrm>
            <a:off x="282011" y="1750488"/>
            <a:ext cx="349776" cy="415498"/>
          </a:xfrm>
          <a:prstGeom prst="rect">
            <a:avLst/>
          </a:prstGeom>
          <a:noFill/>
        </p:spPr>
        <p:txBody>
          <a:bodyPr wrap="none" rtlCol="0">
            <a:spAutoFit/>
          </a:bodyPr>
          <a:lstStyle/>
          <a:p>
            <a:r>
              <a:rPr lang="ru-RU" dirty="0">
                <a:solidFill>
                  <a:schemeClr val="tx1">
                    <a:lumMod val="75000"/>
                    <a:lumOff val="25000"/>
                  </a:schemeClr>
                </a:solidFill>
                <a:latin typeface="Comic Sans MS" panose="030F0702030302020204" pitchFamily="66" charset="0"/>
              </a:rPr>
              <a:t>1</a:t>
            </a:r>
          </a:p>
        </p:txBody>
      </p:sp>
      <p:sp>
        <p:nvSpPr>
          <p:cNvPr id="8" name="TextBox 7">
            <a:extLst>
              <a:ext uri="{FF2B5EF4-FFF2-40B4-BE49-F238E27FC236}">
                <a16:creationId xmlns:a16="http://schemas.microsoft.com/office/drawing/2014/main" id="{49475115-292A-42D9-8EAF-806320630ED2}"/>
              </a:ext>
            </a:extLst>
          </p:cNvPr>
          <p:cNvSpPr txBox="1"/>
          <p:nvPr/>
        </p:nvSpPr>
        <p:spPr>
          <a:xfrm>
            <a:off x="296353" y="2836829"/>
            <a:ext cx="349776" cy="415498"/>
          </a:xfrm>
          <a:prstGeom prst="rect">
            <a:avLst/>
          </a:prstGeom>
          <a:noFill/>
        </p:spPr>
        <p:txBody>
          <a:bodyPr wrap="none" rtlCol="0">
            <a:spAutoFit/>
          </a:bodyPr>
          <a:lstStyle/>
          <a:p>
            <a:r>
              <a:rPr lang="ru-RU" dirty="0">
                <a:solidFill>
                  <a:schemeClr val="tx1">
                    <a:lumMod val="75000"/>
                    <a:lumOff val="25000"/>
                  </a:schemeClr>
                </a:solidFill>
                <a:latin typeface="Comic Sans MS" panose="030F0702030302020204" pitchFamily="66" charset="0"/>
              </a:rPr>
              <a:t>2</a:t>
            </a:r>
          </a:p>
        </p:txBody>
      </p:sp>
      <p:sp>
        <p:nvSpPr>
          <p:cNvPr id="9" name="Прямоугольник 8">
            <a:extLst>
              <a:ext uri="{FF2B5EF4-FFF2-40B4-BE49-F238E27FC236}">
                <a16:creationId xmlns:a16="http://schemas.microsoft.com/office/drawing/2014/main" id="{3B348388-BEE4-4505-98C2-335F0A8C14C9}"/>
              </a:ext>
            </a:extLst>
          </p:cNvPr>
          <p:cNvSpPr/>
          <p:nvPr/>
        </p:nvSpPr>
        <p:spPr bwMode="auto">
          <a:xfrm>
            <a:off x="768543" y="3927591"/>
            <a:ext cx="1616087" cy="513090"/>
          </a:xfrm>
          <a:custGeom>
            <a:avLst/>
            <a:gdLst>
              <a:gd name="connsiteX0" fmla="*/ 0 w 1616087"/>
              <a:gd name="connsiteY0" fmla="*/ 0 h 513090"/>
              <a:gd name="connsiteX1" fmla="*/ 490213 w 1616087"/>
              <a:gd name="connsiteY1" fmla="*/ 0 h 513090"/>
              <a:gd name="connsiteX2" fmla="*/ 980426 w 1616087"/>
              <a:gd name="connsiteY2" fmla="*/ 0 h 513090"/>
              <a:gd name="connsiteX3" fmla="*/ 1616087 w 1616087"/>
              <a:gd name="connsiteY3" fmla="*/ 0 h 513090"/>
              <a:gd name="connsiteX4" fmla="*/ 1616087 w 1616087"/>
              <a:gd name="connsiteY4" fmla="*/ 513090 h 513090"/>
              <a:gd name="connsiteX5" fmla="*/ 1045070 w 1616087"/>
              <a:gd name="connsiteY5" fmla="*/ 513090 h 513090"/>
              <a:gd name="connsiteX6" fmla="*/ 490213 w 1616087"/>
              <a:gd name="connsiteY6" fmla="*/ 513090 h 513090"/>
              <a:gd name="connsiteX7" fmla="*/ 0 w 1616087"/>
              <a:gd name="connsiteY7" fmla="*/ 513090 h 513090"/>
              <a:gd name="connsiteX8" fmla="*/ 0 w 1616087"/>
              <a:gd name="connsiteY8" fmla="*/ 0 h 5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087" h="513090" fill="none" extrusionOk="0">
                <a:moveTo>
                  <a:pt x="0" y="0"/>
                </a:moveTo>
                <a:cubicBezTo>
                  <a:pt x="174373" y="-12431"/>
                  <a:pt x="326547" y="-23537"/>
                  <a:pt x="490213" y="0"/>
                </a:cubicBezTo>
                <a:cubicBezTo>
                  <a:pt x="653879" y="23537"/>
                  <a:pt x="758088" y="-14520"/>
                  <a:pt x="980426" y="0"/>
                </a:cubicBezTo>
                <a:cubicBezTo>
                  <a:pt x="1202764" y="14520"/>
                  <a:pt x="1443602" y="2299"/>
                  <a:pt x="1616087" y="0"/>
                </a:cubicBezTo>
                <a:cubicBezTo>
                  <a:pt x="1610057" y="183946"/>
                  <a:pt x="1595869" y="376643"/>
                  <a:pt x="1616087" y="513090"/>
                </a:cubicBezTo>
                <a:cubicBezTo>
                  <a:pt x="1380783" y="497675"/>
                  <a:pt x="1284285" y="491916"/>
                  <a:pt x="1045070" y="513090"/>
                </a:cubicBezTo>
                <a:cubicBezTo>
                  <a:pt x="805855" y="534264"/>
                  <a:pt x="669442" y="497276"/>
                  <a:pt x="490213" y="513090"/>
                </a:cubicBezTo>
                <a:cubicBezTo>
                  <a:pt x="310984" y="528904"/>
                  <a:pt x="220038" y="531598"/>
                  <a:pt x="0" y="513090"/>
                </a:cubicBezTo>
                <a:cubicBezTo>
                  <a:pt x="-9046" y="336281"/>
                  <a:pt x="-3002" y="145384"/>
                  <a:pt x="0" y="0"/>
                </a:cubicBezTo>
                <a:close/>
              </a:path>
              <a:path w="1616087" h="513090" stroke="0" extrusionOk="0">
                <a:moveTo>
                  <a:pt x="0" y="0"/>
                </a:moveTo>
                <a:cubicBezTo>
                  <a:pt x="124907" y="-24406"/>
                  <a:pt x="376355" y="23833"/>
                  <a:pt x="571017" y="0"/>
                </a:cubicBezTo>
                <a:cubicBezTo>
                  <a:pt x="765679" y="-23833"/>
                  <a:pt x="907245" y="-22223"/>
                  <a:pt x="1061230" y="0"/>
                </a:cubicBezTo>
                <a:cubicBezTo>
                  <a:pt x="1215215" y="22223"/>
                  <a:pt x="1350867" y="-24612"/>
                  <a:pt x="1616087" y="0"/>
                </a:cubicBezTo>
                <a:cubicBezTo>
                  <a:pt x="1613783" y="104546"/>
                  <a:pt x="1627768" y="324135"/>
                  <a:pt x="1616087" y="513090"/>
                </a:cubicBezTo>
                <a:cubicBezTo>
                  <a:pt x="1449450" y="527373"/>
                  <a:pt x="1214308" y="534052"/>
                  <a:pt x="1093552" y="513090"/>
                </a:cubicBezTo>
                <a:cubicBezTo>
                  <a:pt x="972797" y="492128"/>
                  <a:pt x="734271" y="511308"/>
                  <a:pt x="571017" y="513090"/>
                </a:cubicBezTo>
                <a:cubicBezTo>
                  <a:pt x="407763" y="514872"/>
                  <a:pt x="128729" y="519277"/>
                  <a:pt x="0" y="513090"/>
                </a:cubicBezTo>
                <a:cubicBezTo>
                  <a:pt x="-9290" y="341335"/>
                  <a:pt x="-17875" y="216464"/>
                  <a:pt x="0" y="0"/>
                </a:cubicBezTo>
                <a:close/>
              </a:path>
            </a:pathLst>
          </a:custGeom>
          <a:solidFill>
            <a:srgbClr val="D2FAC8"/>
          </a:solidFill>
          <a:ln w="285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lang="ru-RU" sz="1600" b="0" dirty="0">
                <a:solidFill>
                  <a:schemeClr val="tx1">
                    <a:lumMod val="75000"/>
                    <a:lumOff val="25000"/>
                  </a:schemeClr>
                </a:solidFill>
                <a:latin typeface="Comic Sans MS" panose="030F0702030302020204" pitchFamily="66" charset="0"/>
              </a:rPr>
              <a:t>Совместные  закупки</a:t>
            </a:r>
            <a:endParaRPr kumimoji="0" lang="ru-RU" sz="160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10" name="TextBox 9">
            <a:extLst>
              <a:ext uri="{FF2B5EF4-FFF2-40B4-BE49-F238E27FC236}">
                <a16:creationId xmlns:a16="http://schemas.microsoft.com/office/drawing/2014/main" id="{081731FB-8176-415B-A9A2-1DE3F0640808}"/>
              </a:ext>
            </a:extLst>
          </p:cNvPr>
          <p:cNvSpPr txBox="1"/>
          <p:nvPr/>
        </p:nvSpPr>
        <p:spPr>
          <a:xfrm>
            <a:off x="296353" y="3976387"/>
            <a:ext cx="349776" cy="415498"/>
          </a:xfrm>
          <a:prstGeom prst="rect">
            <a:avLst/>
          </a:prstGeom>
          <a:noFill/>
        </p:spPr>
        <p:txBody>
          <a:bodyPr wrap="none" rtlCol="0">
            <a:spAutoFit/>
          </a:bodyPr>
          <a:lstStyle/>
          <a:p>
            <a:r>
              <a:rPr lang="ru-RU" dirty="0">
                <a:solidFill>
                  <a:schemeClr val="tx1">
                    <a:lumMod val="75000"/>
                    <a:lumOff val="25000"/>
                  </a:schemeClr>
                </a:solidFill>
                <a:latin typeface="Comic Sans MS" panose="030F0702030302020204" pitchFamily="66" charset="0"/>
              </a:rPr>
              <a:t>3</a:t>
            </a:r>
          </a:p>
        </p:txBody>
      </p:sp>
      <p:sp>
        <p:nvSpPr>
          <p:cNvPr id="13" name="Прямоугольник 12">
            <a:extLst>
              <a:ext uri="{FF2B5EF4-FFF2-40B4-BE49-F238E27FC236}">
                <a16:creationId xmlns:a16="http://schemas.microsoft.com/office/drawing/2014/main" id="{0B7D5666-E4EE-43ED-9B70-AF4FD6CE45A9}"/>
              </a:ext>
            </a:extLst>
          </p:cNvPr>
          <p:cNvSpPr/>
          <p:nvPr/>
        </p:nvSpPr>
        <p:spPr bwMode="auto">
          <a:xfrm>
            <a:off x="3039075" y="3117531"/>
            <a:ext cx="4234130" cy="1387176"/>
          </a:xfrm>
          <a:custGeom>
            <a:avLst/>
            <a:gdLst>
              <a:gd name="connsiteX0" fmla="*/ 0 w 4234130"/>
              <a:gd name="connsiteY0" fmla="*/ 0 h 1387176"/>
              <a:gd name="connsiteX1" fmla="*/ 562534 w 4234130"/>
              <a:gd name="connsiteY1" fmla="*/ 0 h 1387176"/>
              <a:gd name="connsiteX2" fmla="*/ 1040386 w 4234130"/>
              <a:gd name="connsiteY2" fmla="*/ 0 h 1387176"/>
              <a:gd name="connsiteX3" fmla="*/ 1518238 w 4234130"/>
              <a:gd name="connsiteY3" fmla="*/ 0 h 1387176"/>
              <a:gd name="connsiteX4" fmla="*/ 2080772 w 4234130"/>
              <a:gd name="connsiteY4" fmla="*/ 0 h 1387176"/>
              <a:gd name="connsiteX5" fmla="*/ 2685648 w 4234130"/>
              <a:gd name="connsiteY5" fmla="*/ 0 h 1387176"/>
              <a:gd name="connsiteX6" fmla="*/ 3290524 w 4234130"/>
              <a:gd name="connsiteY6" fmla="*/ 0 h 1387176"/>
              <a:gd name="connsiteX7" fmla="*/ 4234130 w 4234130"/>
              <a:gd name="connsiteY7" fmla="*/ 0 h 1387176"/>
              <a:gd name="connsiteX8" fmla="*/ 4234130 w 4234130"/>
              <a:gd name="connsiteY8" fmla="*/ 707460 h 1387176"/>
              <a:gd name="connsiteX9" fmla="*/ 4234130 w 4234130"/>
              <a:gd name="connsiteY9" fmla="*/ 1387176 h 1387176"/>
              <a:gd name="connsiteX10" fmla="*/ 3756278 w 4234130"/>
              <a:gd name="connsiteY10" fmla="*/ 1387176 h 1387176"/>
              <a:gd name="connsiteX11" fmla="*/ 3066720 w 4234130"/>
              <a:gd name="connsiteY11" fmla="*/ 1387176 h 1387176"/>
              <a:gd name="connsiteX12" fmla="*/ 2377162 w 4234130"/>
              <a:gd name="connsiteY12" fmla="*/ 1387176 h 1387176"/>
              <a:gd name="connsiteX13" fmla="*/ 1729945 w 4234130"/>
              <a:gd name="connsiteY13" fmla="*/ 1387176 h 1387176"/>
              <a:gd name="connsiteX14" fmla="*/ 1040386 w 4234130"/>
              <a:gd name="connsiteY14" fmla="*/ 1387176 h 1387176"/>
              <a:gd name="connsiteX15" fmla="*/ 562534 w 4234130"/>
              <a:gd name="connsiteY15" fmla="*/ 1387176 h 1387176"/>
              <a:gd name="connsiteX16" fmla="*/ 0 w 4234130"/>
              <a:gd name="connsiteY16" fmla="*/ 1387176 h 1387176"/>
              <a:gd name="connsiteX17" fmla="*/ 0 w 4234130"/>
              <a:gd name="connsiteY17" fmla="*/ 693588 h 1387176"/>
              <a:gd name="connsiteX18" fmla="*/ 0 w 4234130"/>
              <a:gd name="connsiteY18" fmla="*/ 0 h 138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4130" h="1387176" fill="none" extrusionOk="0">
                <a:moveTo>
                  <a:pt x="0" y="0"/>
                </a:moveTo>
                <a:cubicBezTo>
                  <a:pt x="227393" y="13883"/>
                  <a:pt x="346225" y="9854"/>
                  <a:pt x="562534" y="0"/>
                </a:cubicBezTo>
                <a:cubicBezTo>
                  <a:pt x="778843" y="-9854"/>
                  <a:pt x="876080" y="20775"/>
                  <a:pt x="1040386" y="0"/>
                </a:cubicBezTo>
                <a:cubicBezTo>
                  <a:pt x="1204692" y="-20775"/>
                  <a:pt x="1363469" y="-3302"/>
                  <a:pt x="1518238" y="0"/>
                </a:cubicBezTo>
                <a:cubicBezTo>
                  <a:pt x="1673007" y="3302"/>
                  <a:pt x="1871598" y="17340"/>
                  <a:pt x="2080772" y="0"/>
                </a:cubicBezTo>
                <a:cubicBezTo>
                  <a:pt x="2289946" y="-17340"/>
                  <a:pt x="2417885" y="-3653"/>
                  <a:pt x="2685648" y="0"/>
                </a:cubicBezTo>
                <a:cubicBezTo>
                  <a:pt x="2953411" y="3653"/>
                  <a:pt x="3106938" y="7189"/>
                  <a:pt x="3290524" y="0"/>
                </a:cubicBezTo>
                <a:cubicBezTo>
                  <a:pt x="3474110" y="-7189"/>
                  <a:pt x="4015950" y="-45629"/>
                  <a:pt x="4234130" y="0"/>
                </a:cubicBezTo>
                <a:cubicBezTo>
                  <a:pt x="4204806" y="172293"/>
                  <a:pt x="4239411" y="487274"/>
                  <a:pt x="4234130" y="707460"/>
                </a:cubicBezTo>
                <a:cubicBezTo>
                  <a:pt x="4228849" y="927646"/>
                  <a:pt x="4205839" y="1216440"/>
                  <a:pt x="4234130" y="1387176"/>
                </a:cubicBezTo>
                <a:cubicBezTo>
                  <a:pt x="4109987" y="1372085"/>
                  <a:pt x="3943692" y="1380000"/>
                  <a:pt x="3756278" y="1387176"/>
                </a:cubicBezTo>
                <a:cubicBezTo>
                  <a:pt x="3568864" y="1394352"/>
                  <a:pt x="3249130" y="1353845"/>
                  <a:pt x="3066720" y="1387176"/>
                </a:cubicBezTo>
                <a:cubicBezTo>
                  <a:pt x="2884310" y="1420507"/>
                  <a:pt x="2717018" y="1372024"/>
                  <a:pt x="2377162" y="1387176"/>
                </a:cubicBezTo>
                <a:cubicBezTo>
                  <a:pt x="2037306" y="1402328"/>
                  <a:pt x="1907635" y="1399100"/>
                  <a:pt x="1729945" y="1387176"/>
                </a:cubicBezTo>
                <a:cubicBezTo>
                  <a:pt x="1552255" y="1375252"/>
                  <a:pt x="1345652" y="1396605"/>
                  <a:pt x="1040386" y="1387176"/>
                </a:cubicBezTo>
                <a:cubicBezTo>
                  <a:pt x="735120" y="1377747"/>
                  <a:pt x="692143" y="1401411"/>
                  <a:pt x="562534" y="1387176"/>
                </a:cubicBezTo>
                <a:cubicBezTo>
                  <a:pt x="432925" y="1372941"/>
                  <a:pt x="240426" y="1363677"/>
                  <a:pt x="0" y="1387176"/>
                </a:cubicBezTo>
                <a:cubicBezTo>
                  <a:pt x="-17459" y="1167473"/>
                  <a:pt x="-32772" y="872685"/>
                  <a:pt x="0" y="693588"/>
                </a:cubicBezTo>
                <a:cubicBezTo>
                  <a:pt x="32772" y="514491"/>
                  <a:pt x="11162" y="294720"/>
                  <a:pt x="0" y="0"/>
                </a:cubicBezTo>
                <a:close/>
              </a:path>
              <a:path w="4234130" h="1387176" stroke="0" extrusionOk="0">
                <a:moveTo>
                  <a:pt x="0" y="0"/>
                </a:moveTo>
                <a:cubicBezTo>
                  <a:pt x="192254" y="-1250"/>
                  <a:pt x="352996" y="-7318"/>
                  <a:pt x="520193" y="0"/>
                </a:cubicBezTo>
                <a:cubicBezTo>
                  <a:pt x="687390" y="7318"/>
                  <a:pt x="856589" y="18504"/>
                  <a:pt x="998045" y="0"/>
                </a:cubicBezTo>
                <a:cubicBezTo>
                  <a:pt x="1139501" y="-18504"/>
                  <a:pt x="1380152" y="28438"/>
                  <a:pt x="1602921" y="0"/>
                </a:cubicBezTo>
                <a:cubicBezTo>
                  <a:pt x="1825690" y="-28438"/>
                  <a:pt x="2087787" y="-14016"/>
                  <a:pt x="2292479" y="0"/>
                </a:cubicBezTo>
                <a:cubicBezTo>
                  <a:pt x="2497171" y="14016"/>
                  <a:pt x="2601481" y="-20159"/>
                  <a:pt x="2770331" y="0"/>
                </a:cubicBezTo>
                <a:cubicBezTo>
                  <a:pt x="2939181" y="20159"/>
                  <a:pt x="3134346" y="-5730"/>
                  <a:pt x="3290524" y="0"/>
                </a:cubicBezTo>
                <a:cubicBezTo>
                  <a:pt x="3446702" y="5730"/>
                  <a:pt x="3927540" y="23544"/>
                  <a:pt x="4234130" y="0"/>
                </a:cubicBezTo>
                <a:cubicBezTo>
                  <a:pt x="4226715" y="234730"/>
                  <a:pt x="4226214" y="409552"/>
                  <a:pt x="4234130" y="665844"/>
                </a:cubicBezTo>
                <a:cubicBezTo>
                  <a:pt x="4242046" y="922136"/>
                  <a:pt x="4265448" y="1041825"/>
                  <a:pt x="4234130" y="1387176"/>
                </a:cubicBezTo>
                <a:cubicBezTo>
                  <a:pt x="4010924" y="1411754"/>
                  <a:pt x="3861192" y="1380360"/>
                  <a:pt x="3713937" y="1387176"/>
                </a:cubicBezTo>
                <a:cubicBezTo>
                  <a:pt x="3566682" y="1393992"/>
                  <a:pt x="3183819" y="1393795"/>
                  <a:pt x="3024379" y="1387176"/>
                </a:cubicBezTo>
                <a:cubicBezTo>
                  <a:pt x="2864939" y="1380557"/>
                  <a:pt x="2564036" y="1392097"/>
                  <a:pt x="2419503" y="1387176"/>
                </a:cubicBezTo>
                <a:cubicBezTo>
                  <a:pt x="2274970" y="1382255"/>
                  <a:pt x="2088316" y="1401620"/>
                  <a:pt x="1814627" y="1387176"/>
                </a:cubicBezTo>
                <a:cubicBezTo>
                  <a:pt x="1540938" y="1372732"/>
                  <a:pt x="1340459" y="1362428"/>
                  <a:pt x="1125069" y="1387176"/>
                </a:cubicBezTo>
                <a:cubicBezTo>
                  <a:pt x="909679" y="1411924"/>
                  <a:pt x="758044" y="1405568"/>
                  <a:pt x="562534" y="1387176"/>
                </a:cubicBezTo>
                <a:cubicBezTo>
                  <a:pt x="367025" y="1368784"/>
                  <a:pt x="144853" y="1361914"/>
                  <a:pt x="0" y="1387176"/>
                </a:cubicBezTo>
                <a:cubicBezTo>
                  <a:pt x="-32437" y="1173716"/>
                  <a:pt x="-9700" y="898122"/>
                  <a:pt x="0" y="693588"/>
                </a:cubicBezTo>
                <a:cubicBezTo>
                  <a:pt x="9700" y="489054"/>
                  <a:pt x="19546" y="175833"/>
                  <a:pt x="0" y="0"/>
                </a:cubicBezTo>
                <a:close/>
              </a:path>
            </a:pathLst>
          </a:custGeom>
          <a:solidFill>
            <a:srgbClr val="FFFFDB"/>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175112905">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altLang="ru-RU" sz="1600" b="0" dirty="0">
                <a:solidFill>
                  <a:schemeClr val="tx1">
                    <a:lumMod val="75000"/>
                    <a:lumOff val="25000"/>
                  </a:schemeClr>
                </a:solidFill>
                <a:latin typeface="Comic Sans MS" panose="030F0702030302020204" pitchFamily="66" charset="0"/>
              </a:rPr>
              <a:t>Снижение закупочных цен за счет объемов </a:t>
            </a:r>
          </a:p>
          <a:p>
            <a:pPr algn="ctr" eaLnBrk="1" hangingPunct="1">
              <a:lnSpc>
                <a:spcPct val="85000"/>
              </a:lnSpc>
              <a:spcBef>
                <a:spcPct val="50000"/>
              </a:spcBef>
              <a:buSzPct val="120000"/>
            </a:pPr>
            <a:r>
              <a:rPr lang="ru-RU" altLang="ru-RU" sz="1600" b="0" dirty="0">
                <a:solidFill>
                  <a:schemeClr val="tx1">
                    <a:lumMod val="75000"/>
                    <a:lumOff val="25000"/>
                  </a:schemeClr>
                </a:solidFill>
                <a:latin typeface="Comic Sans MS" panose="030F0702030302020204" pitchFamily="66" charset="0"/>
              </a:rPr>
              <a:t>Снижение транспортных расходов на ед. продукции</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Получение выгодных условий договора</a:t>
            </a:r>
          </a:p>
        </p:txBody>
      </p:sp>
      <p:sp>
        <p:nvSpPr>
          <p:cNvPr id="14" name="Прямоугольник 13">
            <a:extLst>
              <a:ext uri="{FF2B5EF4-FFF2-40B4-BE49-F238E27FC236}">
                <a16:creationId xmlns:a16="http://schemas.microsoft.com/office/drawing/2014/main" id="{251A49F4-0CAE-427A-AA22-C34600FC87AF}"/>
              </a:ext>
            </a:extLst>
          </p:cNvPr>
          <p:cNvSpPr/>
          <p:nvPr/>
        </p:nvSpPr>
        <p:spPr bwMode="auto">
          <a:xfrm>
            <a:off x="3090873" y="1264293"/>
            <a:ext cx="4176464" cy="1177888"/>
          </a:xfrm>
          <a:custGeom>
            <a:avLst/>
            <a:gdLst>
              <a:gd name="connsiteX0" fmla="*/ 0 w 4176464"/>
              <a:gd name="connsiteY0" fmla="*/ 0 h 1177888"/>
              <a:gd name="connsiteX1" fmla="*/ 696077 w 4176464"/>
              <a:gd name="connsiteY1" fmla="*/ 0 h 1177888"/>
              <a:gd name="connsiteX2" fmla="*/ 1308625 w 4176464"/>
              <a:gd name="connsiteY2" fmla="*/ 0 h 1177888"/>
              <a:gd name="connsiteX3" fmla="*/ 2004703 w 4176464"/>
              <a:gd name="connsiteY3" fmla="*/ 0 h 1177888"/>
              <a:gd name="connsiteX4" fmla="*/ 2784309 w 4176464"/>
              <a:gd name="connsiteY4" fmla="*/ 0 h 1177888"/>
              <a:gd name="connsiteX5" fmla="*/ 3480387 w 4176464"/>
              <a:gd name="connsiteY5" fmla="*/ 0 h 1177888"/>
              <a:gd name="connsiteX6" fmla="*/ 4176464 w 4176464"/>
              <a:gd name="connsiteY6" fmla="*/ 0 h 1177888"/>
              <a:gd name="connsiteX7" fmla="*/ 4176464 w 4176464"/>
              <a:gd name="connsiteY7" fmla="*/ 553607 h 1177888"/>
              <a:gd name="connsiteX8" fmla="*/ 4176464 w 4176464"/>
              <a:gd name="connsiteY8" fmla="*/ 1177888 h 1177888"/>
              <a:gd name="connsiteX9" fmla="*/ 3396857 w 4176464"/>
              <a:gd name="connsiteY9" fmla="*/ 1177888 h 1177888"/>
              <a:gd name="connsiteX10" fmla="*/ 2617251 w 4176464"/>
              <a:gd name="connsiteY10" fmla="*/ 1177888 h 1177888"/>
              <a:gd name="connsiteX11" fmla="*/ 2004703 w 4176464"/>
              <a:gd name="connsiteY11" fmla="*/ 1177888 h 1177888"/>
              <a:gd name="connsiteX12" fmla="*/ 1266861 w 4176464"/>
              <a:gd name="connsiteY12" fmla="*/ 1177888 h 1177888"/>
              <a:gd name="connsiteX13" fmla="*/ 0 w 4176464"/>
              <a:gd name="connsiteY13" fmla="*/ 1177888 h 1177888"/>
              <a:gd name="connsiteX14" fmla="*/ 0 w 4176464"/>
              <a:gd name="connsiteY14" fmla="*/ 624281 h 1177888"/>
              <a:gd name="connsiteX15" fmla="*/ 0 w 4176464"/>
              <a:gd name="connsiteY15" fmla="*/ 0 h 117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6464" h="1177888" fill="none" extrusionOk="0">
                <a:moveTo>
                  <a:pt x="0" y="0"/>
                </a:moveTo>
                <a:cubicBezTo>
                  <a:pt x="222199" y="-14915"/>
                  <a:pt x="516659" y="-19559"/>
                  <a:pt x="696077" y="0"/>
                </a:cubicBezTo>
                <a:cubicBezTo>
                  <a:pt x="875495" y="19559"/>
                  <a:pt x="1072753" y="24122"/>
                  <a:pt x="1308625" y="0"/>
                </a:cubicBezTo>
                <a:cubicBezTo>
                  <a:pt x="1544497" y="-24122"/>
                  <a:pt x="1823225" y="-31581"/>
                  <a:pt x="2004703" y="0"/>
                </a:cubicBezTo>
                <a:cubicBezTo>
                  <a:pt x="2186181" y="31581"/>
                  <a:pt x="2434713" y="6271"/>
                  <a:pt x="2784309" y="0"/>
                </a:cubicBezTo>
                <a:cubicBezTo>
                  <a:pt x="3133905" y="-6271"/>
                  <a:pt x="3247062" y="19327"/>
                  <a:pt x="3480387" y="0"/>
                </a:cubicBezTo>
                <a:cubicBezTo>
                  <a:pt x="3713712" y="-19327"/>
                  <a:pt x="3912781" y="-3326"/>
                  <a:pt x="4176464" y="0"/>
                </a:cubicBezTo>
                <a:cubicBezTo>
                  <a:pt x="4203180" y="142134"/>
                  <a:pt x="4191402" y="409783"/>
                  <a:pt x="4176464" y="553607"/>
                </a:cubicBezTo>
                <a:cubicBezTo>
                  <a:pt x="4161526" y="697431"/>
                  <a:pt x="4145967" y="889351"/>
                  <a:pt x="4176464" y="1177888"/>
                </a:cubicBezTo>
                <a:cubicBezTo>
                  <a:pt x="3907241" y="1208266"/>
                  <a:pt x="3588358" y="1191070"/>
                  <a:pt x="3396857" y="1177888"/>
                </a:cubicBezTo>
                <a:cubicBezTo>
                  <a:pt x="3205356" y="1164706"/>
                  <a:pt x="2786152" y="1201618"/>
                  <a:pt x="2617251" y="1177888"/>
                </a:cubicBezTo>
                <a:cubicBezTo>
                  <a:pt x="2448350" y="1154158"/>
                  <a:pt x="2200268" y="1190628"/>
                  <a:pt x="2004703" y="1177888"/>
                </a:cubicBezTo>
                <a:cubicBezTo>
                  <a:pt x="1809138" y="1165148"/>
                  <a:pt x="1542221" y="1202410"/>
                  <a:pt x="1266861" y="1177888"/>
                </a:cubicBezTo>
                <a:cubicBezTo>
                  <a:pt x="991501" y="1153366"/>
                  <a:pt x="424439" y="1191431"/>
                  <a:pt x="0" y="1177888"/>
                </a:cubicBezTo>
                <a:cubicBezTo>
                  <a:pt x="22409" y="959093"/>
                  <a:pt x="4039" y="882924"/>
                  <a:pt x="0" y="624281"/>
                </a:cubicBezTo>
                <a:cubicBezTo>
                  <a:pt x="-4039" y="365638"/>
                  <a:pt x="-14504" y="125802"/>
                  <a:pt x="0" y="0"/>
                </a:cubicBezTo>
                <a:close/>
              </a:path>
              <a:path w="4176464" h="1177888" stroke="0" extrusionOk="0">
                <a:moveTo>
                  <a:pt x="0" y="0"/>
                </a:moveTo>
                <a:cubicBezTo>
                  <a:pt x="221807" y="-3714"/>
                  <a:pt x="379330" y="10288"/>
                  <a:pt x="570783" y="0"/>
                </a:cubicBezTo>
                <a:cubicBezTo>
                  <a:pt x="762236" y="-10288"/>
                  <a:pt x="1087571" y="11267"/>
                  <a:pt x="1225096" y="0"/>
                </a:cubicBezTo>
                <a:cubicBezTo>
                  <a:pt x="1362621" y="-11267"/>
                  <a:pt x="1706911" y="16379"/>
                  <a:pt x="1879409" y="0"/>
                </a:cubicBezTo>
                <a:cubicBezTo>
                  <a:pt x="2051907" y="-16379"/>
                  <a:pt x="2383742" y="2706"/>
                  <a:pt x="2617251" y="0"/>
                </a:cubicBezTo>
                <a:cubicBezTo>
                  <a:pt x="2850760" y="-2706"/>
                  <a:pt x="3180246" y="9487"/>
                  <a:pt x="3355093" y="0"/>
                </a:cubicBezTo>
                <a:cubicBezTo>
                  <a:pt x="3529940" y="-9487"/>
                  <a:pt x="3963403" y="-38566"/>
                  <a:pt x="4176464" y="0"/>
                </a:cubicBezTo>
                <a:cubicBezTo>
                  <a:pt x="4180316" y="214165"/>
                  <a:pt x="4150835" y="299763"/>
                  <a:pt x="4176464" y="553607"/>
                </a:cubicBezTo>
                <a:cubicBezTo>
                  <a:pt x="4202093" y="807451"/>
                  <a:pt x="4205831" y="1011047"/>
                  <a:pt x="4176464" y="1177888"/>
                </a:cubicBezTo>
                <a:cubicBezTo>
                  <a:pt x="3988067" y="1200959"/>
                  <a:pt x="3705395" y="1145862"/>
                  <a:pt x="3438622" y="1177888"/>
                </a:cubicBezTo>
                <a:cubicBezTo>
                  <a:pt x="3171849" y="1209914"/>
                  <a:pt x="2954091" y="1151906"/>
                  <a:pt x="2742545" y="1177888"/>
                </a:cubicBezTo>
                <a:cubicBezTo>
                  <a:pt x="2530999" y="1203870"/>
                  <a:pt x="2276503" y="1175231"/>
                  <a:pt x="2129997" y="1177888"/>
                </a:cubicBezTo>
                <a:cubicBezTo>
                  <a:pt x="1983491" y="1180545"/>
                  <a:pt x="1573243" y="1207095"/>
                  <a:pt x="1350390" y="1177888"/>
                </a:cubicBezTo>
                <a:cubicBezTo>
                  <a:pt x="1127537" y="1148681"/>
                  <a:pt x="933635" y="1159682"/>
                  <a:pt x="779607" y="1177888"/>
                </a:cubicBezTo>
                <a:cubicBezTo>
                  <a:pt x="625579" y="1196094"/>
                  <a:pt x="249993" y="1178414"/>
                  <a:pt x="0" y="1177888"/>
                </a:cubicBezTo>
                <a:cubicBezTo>
                  <a:pt x="-647" y="963600"/>
                  <a:pt x="23705" y="846324"/>
                  <a:pt x="0" y="624281"/>
                </a:cubicBezTo>
                <a:cubicBezTo>
                  <a:pt x="-23705" y="402238"/>
                  <a:pt x="-4016" y="311240"/>
                  <a:pt x="0" y="0"/>
                </a:cubicBezTo>
                <a:close/>
              </a:path>
            </a:pathLst>
          </a:custGeom>
          <a:solidFill>
            <a:srgbClr val="FFFFDB"/>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451731663">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altLang="ru-RU" sz="1600" b="0" dirty="0">
                <a:solidFill>
                  <a:schemeClr val="tx1">
                    <a:lumMod val="75000"/>
                    <a:lumOff val="25000"/>
                  </a:schemeClr>
                </a:solidFill>
                <a:latin typeface="Comic Sans MS" panose="030F0702030302020204" pitchFamily="66" charset="0"/>
              </a:rPr>
              <a:t>Сокращение ФОТ</a:t>
            </a:r>
          </a:p>
          <a:p>
            <a:pPr algn="ctr" eaLnBrk="1" hangingPunct="1">
              <a:lnSpc>
                <a:spcPct val="85000"/>
              </a:lnSpc>
              <a:spcBef>
                <a:spcPct val="50000"/>
              </a:spcBef>
              <a:buSzPct val="120000"/>
            </a:pPr>
            <a:r>
              <a:rPr lang="ru-RU" altLang="ru-RU" sz="1600" b="0" dirty="0">
                <a:solidFill>
                  <a:schemeClr val="tx1">
                    <a:lumMod val="75000"/>
                    <a:lumOff val="25000"/>
                  </a:schemeClr>
                </a:solidFill>
                <a:latin typeface="Comic Sans MS" panose="030F0702030302020204" pitchFamily="66" charset="0"/>
              </a:rPr>
              <a:t>Сокращение логистических затрат</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Повышение качества и прозрачности процесса</a:t>
            </a:r>
            <a:endParaRPr lang="ru-RU" altLang="ru-RU" sz="1600" b="0" dirty="0">
              <a:solidFill>
                <a:schemeClr val="tx1">
                  <a:lumMod val="75000"/>
                  <a:lumOff val="25000"/>
                </a:schemeClr>
              </a:solidFill>
              <a:latin typeface="Comic Sans MS" panose="030F0702030302020204" pitchFamily="66" charset="0"/>
            </a:endParaRPr>
          </a:p>
        </p:txBody>
      </p:sp>
      <p:sp>
        <p:nvSpPr>
          <p:cNvPr id="15" name="Прямоугольник 14">
            <a:extLst>
              <a:ext uri="{FF2B5EF4-FFF2-40B4-BE49-F238E27FC236}">
                <a16:creationId xmlns:a16="http://schemas.microsoft.com/office/drawing/2014/main" id="{583607BF-CBDF-4B20-8C6E-4491E4EE5160}"/>
              </a:ext>
            </a:extLst>
          </p:cNvPr>
          <p:cNvSpPr/>
          <p:nvPr/>
        </p:nvSpPr>
        <p:spPr bwMode="auto">
          <a:xfrm>
            <a:off x="8736569" y="2075662"/>
            <a:ext cx="2462387" cy="1596464"/>
          </a:xfrm>
          <a:custGeom>
            <a:avLst/>
            <a:gdLst>
              <a:gd name="connsiteX0" fmla="*/ 0 w 2462387"/>
              <a:gd name="connsiteY0" fmla="*/ 0 h 1596464"/>
              <a:gd name="connsiteX1" fmla="*/ 492477 w 2462387"/>
              <a:gd name="connsiteY1" fmla="*/ 0 h 1596464"/>
              <a:gd name="connsiteX2" fmla="*/ 935707 w 2462387"/>
              <a:gd name="connsiteY2" fmla="*/ 0 h 1596464"/>
              <a:gd name="connsiteX3" fmla="*/ 1428184 w 2462387"/>
              <a:gd name="connsiteY3" fmla="*/ 0 h 1596464"/>
              <a:gd name="connsiteX4" fmla="*/ 1969910 w 2462387"/>
              <a:gd name="connsiteY4" fmla="*/ 0 h 1596464"/>
              <a:gd name="connsiteX5" fmla="*/ 2462387 w 2462387"/>
              <a:gd name="connsiteY5" fmla="*/ 0 h 1596464"/>
              <a:gd name="connsiteX6" fmla="*/ 2462387 w 2462387"/>
              <a:gd name="connsiteY6" fmla="*/ 516190 h 1596464"/>
              <a:gd name="connsiteX7" fmla="*/ 2462387 w 2462387"/>
              <a:gd name="connsiteY7" fmla="*/ 1080274 h 1596464"/>
              <a:gd name="connsiteX8" fmla="*/ 2462387 w 2462387"/>
              <a:gd name="connsiteY8" fmla="*/ 1596464 h 1596464"/>
              <a:gd name="connsiteX9" fmla="*/ 1920662 w 2462387"/>
              <a:gd name="connsiteY9" fmla="*/ 1596464 h 1596464"/>
              <a:gd name="connsiteX10" fmla="*/ 1378937 w 2462387"/>
              <a:gd name="connsiteY10" fmla="*/ 1596464 h 1596464"/>
              <a:gd name="connsiteX11" fmla="*/ 935707 w 2462387"/>
              <a:gd name="connsiteY11" fmla="*/ 1596464 h 1596464"/>
              <a:gd name="connsiteX12" fmla="*/ 0 w 2462387"/>
              <a:gd name="connsiteY12" fmla="*/ 1596464 h 1596464"/>
              <a:gd name="connsiteX13" fmla="*/ 0 w 2462387"/>
              <a:gd name="connsiteY13" fmla="*/ 1064309 h 1596464"/>
              <a:gd name="connsiteX14" fmla="*/ 0 w 2462387"/>
              <a:gd name="connsiteY14" fmla="*/ 548119 h 1596464"/>
              <a:gd name="connsiteX15" fmla="*/ 0 w 2462387"/>
              <a:gd name="connsiteY15" fmla="*/ 0 h 15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2387" h="1596464" fill="none" extrusionOk="0">
                <a:moveTo>
                  <a:pt x="0" y="0"/>
                </a:moveTo>
                <a:cubicBezTo>
                  <a:pt x="166088" y="-56952"/>
                  <a:pt x="309165" y="5396"/>
                  <a:pt x="492477" y="0"/>
                </a:cubicBezTo>
                <a:cubicBezTo>
                  <a:pt x="675789" y="-5396"/>
                  <a:pt x="807535" y="46621"/>
                  <a:pt x="935707" y="0"/>
                </a:cubicBezTo>
                <a:cubicBezTo>
                  <a:pt x="1063879" y="-46621"/>
                  <a:pt x="1264455" y="11533"/>
                  <a:pt x="1428184" y="0"/>
                </a:cubicBezTo>
                <a:cubicBezTo>
                  <a:pt x="1591913" y="-11533"/>
                  <a:pt x="1790266" y="29760"/>
                  <a:pt x="1969910" y="0"/>
                </a:cubicBezTo>
                <a:cubicBezTo>
                  <a:pt x="2149554" y="-29760"/>
                  <a:pt x="2325702" y="15854"/>
                  <a:pt x="2462387" y="0"/>
                </a:cubicBezTo>
                <a:cubicBezTo>
                  <a:pt x="2504933" y="191026"/>
                  <a:pt x="2419709" y="385079"/>
                  <a:pt x="2462387" y="516190"/>
                </a:cubicBezTo>
                <a:cubicBezTo>
                  <a:pt x="2505065" y="647301"/>
                  <a:pt x="2419778" y="819324"/>
                  <a:pt x="2462387" y="1080274"/>
                </a:cubicBezTo>
                <a:cubicBezTo>
                  <a:pt x="2504996" y="1341224"/>
                  <a:pt x="2422461" y="1340963"/>
                  <a:pt x="2462387" y="1596464"/>
                </a:cubicBezTo>
                <a:cubicBezTo>
                  <a:pt x="2322466" y="1634164"/>
                  <a:pt x="2110606" y="1542336"/>
                  <a:pt x="1920662" y="1596464"/>
                </a:cubicBezTo>
                <a:cubicBezTo>
                  <a:pt x="1730718" y="1650592"/>
                  <a:pt x="1601911" y="1583288"/>
                  <a:pt x="1378937" y="1596464"/>
                </a:cubicBezTo>
                <a:cubicBezTo>
                  <a:pt x="1155963" y="1609640"/>
                  <a:pt x="1068793" y="1578923"/>
                  <a:pt x="935707" y="1596464"/>
                </a:cubicBezTo>
                <a:cubicBezTo>
                  <a:pt x="802621" y="1614005"/>
                  <a:pt x="237791" y="1556938"/>
                  <a:pt x="0" y="1596464"/>
                </a:cubicBezTo>
                <a:cubicBezTo>
                  <a:pt x="-17118" y="1466124"/>
                  <a:pt x="18723" y="1221261"/>
                  <a:pt x="0" y="1064309"/>
                </a:cubicBezTo>
                <a:cubicBezTo>
                  <a:pt x="-18723" y="907357"/>
                  <a:pt x="7088" y="688051"/>
                  <a:pt x="0" y="548119"/>
                </a:cubicBezTo>
                <a:cubicBezTo>
                  <a:pt x="-7088" y="408187"/>
                  <a:pt x="8875" y="260252"/>
                  <a:pt x="0" y="0"/>
                </a:cubicBezTo>
                <a:close/>
              </a:path>
              <a:path w="2462387" h="1596464" stroke="0" extrusionOk="0">
                <a:moveTo>
                  <a:pt x="0" y="0"/>
                </a:moveTo>
                <a:cubicBezTo>
                  <a:pt x="148032" y="-26671"/>
                  <a:pt x="258003" y="16707"/>
                  <a:pt x="418606" y="0"/>
                </a:cubicBezTo>
                <a:cubicBezTo>
                  <a:pt x="579209" y="-16707"/>
                  <a:pt x="686450" y="28873"/>
                  <a:pt x="886459" y="0"/>
                </a:cubicBezTo>
                <a:cubicBezTo>
                  <a:pt x="1086468" y="-28873"/>
                  <a:pt x="1206539" y="19229"/>
                  <a:pt x="1354313" y="0"/>
                </a:cubicBezTo>
                <a:cubicBezTo>
                  <a:pt x="1502087" y="-19229"/>
                  <a:pt x="1625389" y="41852"/>
                  <a:pt x="1871414" y="0"/>
                </a:cubicBezTo>
                <a:cubicBezTo>
                  <a:pt x="2117439" y="-41852"/>
                  <a:pt x="2295707" y="7545"/>
                  <a:pt x="2462387" y="0"/>
                </a:cubicBezTo>
                <a:cubicBezTo>
                  <a:pt x="2465307" y="236914"/>
                  <a:pt x="2403282" y="417903"/>
                  <a:pt x="2462387" y="548119"/>
                </a:cubicBezTo>
                <a:cubicBezTo>
                  <a:pt x="2521492" y="678335"/>
                  <a:pt x="2414650" y="865166"/>
                  <a:pt x="2462387" y="1048345"/>
                </a:cubicBezTo>
                <a:cubicBezTo>
                  <a:pt x="2510124" y="1231524"/>
                  <a:pt x="2433819" y="1331944"/>
                  <a:pt x="2462387" y="1596464"/>
                </a:cubicBezTo>
                <a:cubicBezTo>
                  <a:pt x="2230788" y="1650128"/>
                  <a:pt x="2189888" y="1567166"/>
                  <a:pt x="1945286" y="1596464"/>
                </a:cubicBezTo>
                <a:cubicBezTo>
                  <a:pt x="1700684" y="1625762"/>
                  <a:pt x="1689034" y="1554324"/>
                  <a:pt x="1452808" y="1596464"/>
                </a:cubicBezTo>
                <a:cubicBezTo>
                  <a:pt x="1216582" y="1638604"/>
                  <a:pt x="1215516" y="1547571"/>
                  <a:pt x="1009579" y="1596464"/>
                </a:cubicBezTo>
                <a:cubicBezTo>
                  <a:pt x="803642" y="1645357"/>
                  <a:pt x="646419" y="1541351"/>
                  <a:pt x="467854" y="1596464"/>
                </a:cubicBezTo>
                <a:cubicBezTo>
                  <a:pt x="289289" y="1651577"/>
                  <a:pt x="200052" y="1566305"/>
                  <a:pt x="0" y="1596464"/>
                </a:cubicBezTo>
                <a:cubicBezTo>
                  <a:pt x="-66833" y="1436032"/>
                  <a:pt x="27663" y="1209993"/>
                  <a:pt x="0" y="1032380"/>
                </a:cubicBezTo>
                <a:cubicBezTo>
                  <a:pt x="-27663" y="854767"/>
                  <a:pt x="27265" y="703229"/>
                  <a:pt x="0" y="500225"/>
                </a:cubicBezTo>
                <a:cubicBezTo>
                  <a:pt x="-27265" y="297222"/>
                  <a:pt x="22816" y="247911"/>
                  <a:pt x="0" y="0"/>
                </a:cubicBezTo>
                <a:close/>
              </a:path>
            </a:pathLst>
          </a:custGeom>
          <a:solidFill>
            <a:schemeClr val="bg1"/>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451731663">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Уменьшение количества договоров</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Сокращение страховых запасов</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Сокращение  неликвидных запасов</a:t>
            </a:r>
          </a:p>
        </p:txBody>
      </p:sp>
      <p:cxnSp>
        <p:nvCxnSpPr>
          <p:cNvPr id="7" name="Прямая со стрелкой 6">
            <a:extLst>
              <a:ext uri="{FF2B5EF4-FFF2-40B4-BE49-F238E27FC236}">
                <a16:creationId xmlns:a16="http://schemas.microsoft.com/office/drawing/2014/main" id="{E6627000-DE13-4101-BD96-86D20A32F5DC}"/>
              </a:ext>
            </a:extLst>
          </p:cNvPr>
          <p:cNvCxnSpPr>
            <a:stCxn id="5" idx="3"/>
            <a:endCxn id="14" idx="1"/>
          </p:cNvCxnSpPr>
          <p:nvPr/>
        </p:nvCxnSpPr>
        <p:spPr bwMode="auto">
          <a:xfrm flipV="1">
            <a:off x="2520677" y="1853237"/>
            <a:ext cx="570196" cy="149807"/>
          </a:xfrm>
          <a:prstGeom prst="curvedConnector3">
            <a:avLst>
              <a:gd name="adj1" fmla="val 50000"/>
            </a:avLst>
          </a:prstGeom>
          <a:ln w="9525">
            <a:tailEnd type="triangle"/>
          </a:ln>
        </p:spPr>
        <p:style>
          <a:lnRef idx="2">
            <a:schemeClr val="dk1"/>
          </a:lnRef>
          <a:fillRef idx="0">
            <a:schemeClr val="dk1"/>
          </a:fillRef>
          <a:effectRef idx="1">
            <a:schemeClr val="dk1"/>
          </a:effectRef>
          <a:fontRef idx="minor">
            <a:schemeClr val="tx1"/>
          </a:fontRef>
        </p:style>
      </p:cxnSp>
      <p:cxnSp>
        <p:nvCxnSpPr>
          <p:cNvPr id="19" name="Прямая со стрелкой 6">
            <a:extLst>
              <a:ext uri="{FF2B5EF4-FFF2-40B4-BE49-F238E27FC236}">
                <a16:creationId xmlns:a16="http://schemas.microsoft.com/office/drawing/2014/main" id="{3B2EB337-4921-41B0-8FA4-54141CC6109C}"/>
              </a:ext>
            </a:extLst>
          </p:cNvPr>
          <p:cNvCxnSpPr>
            <a:cxnSpLocks/>
            <a:stCxn id="6" idx="3"/>
            <a:endCxn id="13" idx="1"/>
          </p:cNvCxnSpPr>
          <p:nvPr/>
        </p:nvCxnSpPr>
        <p:spPr bwMode="auto">
          <a:xfrm>
            <a:off x="2607027" y="3044578"/>
            <a:ext cx="432048" cy="766541"/>
          </a:xfrm>
          <a:prstGeom prst="curvedConnector3">
            <a:avLst>
              <a:gd name="adj1" fmla="val 50000"/>
            </a:avLst>
          </a:prstGeom>
          <a:ln w="9525">
            <a:tailEnd type="triangle"/>
          </a:ln>
        </p:spPr>
        <p:style>
          <a:lnRef idx="2">
            <a:schemeClr val="dk1"/>
          </a:lnRef>
          <a:fillRef idx="0">
            <a:schemeClr val="dk1"/>
          </a:fillRef>
          <a:effectRef idx="1">
            <a:schemeClr val="dk1"/>
          </a:effectRef>
          <a:fontRef idx="minor">
            <a:schemeClr val="tx1"/>
          </a:fontRef>
        </p:style>
      </p:cxnSp>
      <p:cxnSp>
        <p:nvCxnSpPr>
          <p:cNvPr id="22" name="Прямая со стрелкой 6">
            <a:extLst>
              <a:ext uri="{FF2B5EF4-FFF2-40B4-BE49-F238E27FC236}">
                <a16:creationId xmlns:a16="http://schemas.microsoft.com/office/drawing/2014/main" id="{9D6C2104-5460-4598-896B-708AC4068ACA}"/>
              </a:ext>
            </a:extLst>
          </p:cNvPr>
          <p:cNvCxnSpPr>
            <a:cxnSpLocks/>
            <a:stCxn id="9" idx="3"/>
            <a:endCxn id="13" idx="1"/>
          </p:cNvCxnSpPr>
          <p:nvPr/>
        </p:nvCxnSpPr>
        <p:spPr bwMode="auto">
          <a:xfrm flipV="1">
            <a:off x="2384630" y="3811119"/>
            <a:ext cx="654445" cy="373017"/>
          </a:xfrm>
          <a:prstGeom prst="curvedConnector3">
            <a:avLst>
              <a:gd name="adj1" fmla="val 50000"/>
            </a:avLst>
          </a:prstGeom>
          <a:ln w="9525">
            <a:tailEnd type="triangle"/>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09E9502F-B51A-4D0E-B081-E2C1FEBE78E4}"/>
              </a:ext>
            </a:extLst>
          </p:cNvPr>
          <p:cNvSpPr txBox="1"/>
          <p:nvPr/>
        </p:nvSpPr>
        <p:spPr>
          <a:xfrm>
            <a:off x="3664899" y="2697177"/>
            <a:ext cx="2982483" cy="369332"/>
          </a:xfrm>
          <a:prstGeom prst="rect">
            <a:avLst/>
          </a:prstGeom>
          <a:noFill/>
        </p:spPr>
        <p:txBody>
          <a:bodyPr wrap="none" rtlCol="0">
            <a:spAutoFit/>
          </a:bodyPr>
          <a:lstStyle/>
          <a:p>
            <a:r>
              <a:rPr lang="ru-RU" sz="1800" dirty="0">
                <a:solidFill>
                  <a:srgbClr val="FC6E51"/>
                </a:solidFill>
                <a:latin typeface="Comic Sans MS" panose="030F0702030302020204" pitchFamily="66" charset="0"/>
              </a:rPr>
              <a:t>Экономия на масштабах</a:t>
            </a:r>
          </a:p>
        </p:txBody>
      </p:sp>
      <p:sp>
        <p:nvSpPr>
          <p:cNvPr id="34" name="Прямоугольник 33">
            <a:extLst>
              <a:ext uri="{FF2B5EF4-FFF2-40B4-BE49-F238E27FC236}">
                <a16:creationId xmlns:a16="http://schemas.microsoft.com/office/drawing/2014/main" id="{732B82BF-44CE-4382-80B2-25EF24B77C53}"/>
              </a:ext>
            </a:extLst>
          </p:cNvPr>
          <p:cNvSpPr/>
          <p:nvPr/>
        </p:nvSpPr>
        <p:spPr bwMode="auto">
          <a:xfrm>
            <a:off x="778182" y="4908196"/>
            <a:ext cx="1688420" cy="513090"/>
          </a:xfrm>
          <a:custGeom>
            <a:avLst/>
            <a:gdLst>
              <a:gd name="connsiteX0" fmla="*/ 0 w 1688420"/>
              <a:gd name="connsiteY0" fmla="*/ 0 h 513090"/>
              <a:gd name="connsiteX1" fmla="*/ 512154 w 1688420"/>
              <a:gd name="connsiteY1" fmla="*/ 0 h 513090"/>
              <a:gd name="connsiteX2" fmla="*/ 1024308 w 1688420"/>
              <a:gd name="connsiteY2" fmla="*/ 0 h 513090"/>
              <a:gd name="connsiteX3" fmla="*/ 1688420 w 1688420"/>
              <a:gd name="connsiteY3" fmla="*/ 0 h 513090"/>
              <a:gd name="connsiteX4" fmla="*/ 1688420 w 1688420"/>
              <a:gd name="connsiteY4" fmla="*/ 513090 h 513090"/>
              <a:gd name="connsiteX5" fmla="*/ 1091845 w 1688420"/>
              <a:gd name="connsiteY5" fmla="*/ 513090 h 513090"/>
              <a:gd name="connsiteX6" fmla="*/ 512154 w 1688420"/>
              <a:gd name="connsiteY6" fmla="*/ 513090 h 513090"/>
              <a:gd name="connsiteX7" fmla="*/ 0 w 1688420"/>
              <a:gd name="connsiteY7" fmla="*/ 513090 h 513090"/>
              <a:gd name="connsiteX8" fmla="*/ 0 w 1688420"/>
              <a:gd name="connsiteY8" fmla="*/ 0 h 5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8420" h="513090" fill="none" extrusionOk="0">
                <a:moveTo>
                  <a:pt x="0" y="0"/>
                </a:moveTo>
                <a:cubicBezTo>
                  <a:pt x="201587" y="-24324"/>
                  <a:pt x="266234" y="23884"/>
                  <a:pt x="512154" y="0"/>
                </a:cubicBezTo>
                <a:cubicBezTo>
                  <a:pt x="758074" y="-23884"/>
                  <a:pt x="817876" y="-23491"/>
                  <a:pt x="1024308" y="0"/>
                </a:cubicBezTo>
                <a:cubicBezTo>
                  <a:pt x="1230740" y="23491"/>
                  <a:pt x="1449545" y="23057"/>
                  <a:pt x="1688420" y="0"/>
                </a:cubicBezTo>
                <a:cubicBezTo>
                  <a:pt x="1682390" y="183946"/>
                  <a:pt x="1668202" y="376643"/>
                  <a:pt x="1688420" y="513090"/>
                </a:cubicBezTo>
                <a:cubicBezTo>
                  <a:pt x="1452616" y="494799"/>
                  <a:pt x="1263916" y="493368"/>
                  <a:pt x="1091845" y="513090"/>
                </a:cubicBezTo>
                <a:cubicBezTo>
                  <a:pt x="919775" y="532812"/>
                  <a:pt x="774845" y="493549"/>
                  <a:pt x="512154" y="513090"/>
                </a:cubicBezTo>
                <a:cubicBezTo>
                  <a:pt x="249463" y="532631"/>
                  <a:pt x="143027" y="503628"/>
                  <a:pt x="0" y="513090"/>
                </a:cubicBezTo>
                <a:cubicBezTo>
                  <a:pt x="-9046" y="336281"/>
                  <a:pt x="-3002" y="145384"/>
                  <a:pt x="0" y="0"/>
                </a:cubicBezTo>
                <a:close/>
              </a:path>
              <a:path w="1688420" h="513090" stroke="0" extrusionOk="0">
                <a:moveTo>
                  <a:pt x="0" y="0"/>
                </a:moveTo>
                <a:cubicBezTo>
                  <a:pt x="259407" y="2846"/>
                  <a:pt x="404911" y="-23450"/>
                  <a:pt x="596575" y="0"/>
                </a:cubicBezTo>
                <a:cubicBezTo>
                  <a:pt x="788240" y="23450"/>
                  <a:pt x="918479" y="5322"/>
                  <a:pt x="1108729" y="0"/>
                </a:cubicBezTo>
                <a:cubicBezTo>
                  <a:pt x="1298979" y="-5322"/>
                  <a:pt x="1428003" y="1877"/>
                  <a:pt x="1688420" y="0"/>
                </a:cubicBezTo>
                <a:cubicBezTo>
                  <a:pt x="1686116" y="104546"/>
                  <a:pt x="1700101" y="324135"/>
                  <a:pt x="1688420" y="513090"/>
                </a:cubicBezTo>
                <a:cubicBezTo>
                  <a:pt x="1432939" y="530206"/>
                  <a:pt x="1408217" y="494900"/>
                  <a:pt x="1142498" y="513090"/>
                </a:cubicBezTo>
                <a:cubicBezTo>
                  <a:pt x="876779" y="531280"/>
                  <a:pt x="759542" y="521924"/>
                  <a:pt x="596575" y="513090"/>
                </a:cubicBezTo>
                <a:cubicBezTo>
                  <a:pt x="433608" y="504256"/>
                  <a:pt x="177369" y="517282"/>
                  <a:pt x="0" y="513090"/>
                </a:cubicBezTo>
                <a:cubicBezTo>
                  <a:pt x="-9290" y="341335"/>
                  <a:pt x="-17875" y="216464"/>
                  <a:pt x="0" y="0"/>
                </a:cubicBezTo>
                <a:close/>
              </a:path>
            </a:pathLst>
          </a:custGeom>
          <a:solidFill>
            <a:srgbClr val="D2FAC8"/>
          </a:solidFill>
          <a:ln w="285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lang="ru-RU" sz="1600" b="0" dirty="0">
                <a:solidFill>
                  <a:schemeClr val="tx1">
                    <a:lumMod val="75000"/>
                    <a:lumOff val="25000"/>
                  </a:schemeClr>
                </a:solidFill>
                <a:latin typeface="Comic Sans MS" panose="030F0702030302020204" pitchFamily="66" charset="0"/>
              </a:rPr>
              <a:t>Конкурентные закупки</a:t>
            </a:r>
            <a:endParaRPr kumimoji="0" lang="ru-RU" sz="160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35" name="TextBox 34">
            <a:extLst>
              <a:ext uri="{FF2B5EF4-FFF2-40B4-BE49-F238E27FC236}">
                <a16:creationId xmlns:a16="http://schemas.microsoft.com/office/drawing/2014/main" id="{89B81DF8-D85F-46C5-BDFF-F95A709B564A}"/>
              </a:ext>
            </a:extLst>
          </p:cNvPr>
          <p:cNvSpPr txBox="1"/>
          <p:nvPr/>
        </p:nvSpPr>
        <p:spPr>
          <a:xfrm>
            <a:off x="296353" y="4956992"/>
            <a:ext cx="349776" cy="415498"/>
          </a:xfrm>
          <a:prstGeom prst="rect">
            <a:avLst/>
          </a:prstGeom>
          <a:noFill/>
        </p:spPr>
        <p:txBody>
          <a:bodyPr wrap="none" rtlCol="0">
            <a:spAutoFit/>
          </a:bodyPr>
          <a:lstStyle/>
          <a:p>
            <a:r>
              <a:rPr lang="ru-RU" dirty="0">
                <a:solidFill>
                  <a:schemeClr val="tx1">
                    <a:lumMod val="75000"/>
                    <a:lumOff val="25000"/>
                  </a:schemeClr>
                </a:solidFill>
                <a:latin typeface="Comic Sans MS" panose="030F0702030302020204" pitchFamily="66" charset="0"/>
              </a:rPr>
              <a:t>4</a:t>
            </a:r>
          </a:p>
        </p:txBody>
      </p:sp>
      <p:sp>
        <p:nvSpPr>
          <p:cNvPr id="40" name="Прямоугольник 39">
            <a:extLst>
              <a:ext uri="{FF2B5EF4-FFF2-40B4-BE49-F238E27FC236}">
                <a16:creationId xmlns:a16="http://schemas.microsoft.com/office/drawing/2014/main" id="{801E849F-8DB9-48C2-B0F7-37C4C2798A25}"/>
              </a:ext>
            </a:extLst>
          </p:cNvPr>
          <p:cNvSpPr/>
          <p:nvPr/>
        </p:nvSpPr>
        <p:spPr bwMode="auto">
          <a:xfrm>
            <a:off x="2952725" y="5223815"/>
            <a:ext cx="4234130" cy="968600"/>
          </a:xfrm>
          <a:custGeom>
            <a:avLst/>
            <a:gdLst>
              <a:gd name="connsiteX0" fmla="*/ 0 w 4234130"/>
              <a:gd name="connsiteY0" fmla="*/ 0 h 968600"/>
              <a:gd name="connsiteX1" fmla="*/ 562534 w 4234130"/>
              <a:gd name="connsiteY1" fmla="*/ 0 h 968600"/>
              <a:gd name="connsiteX2" fmla="*/ 1040386 w 4234130"/>
              <a:gd name="connsiteY2" fmla="*/ 0 h 968600"/>
              <a:gd name="connsiteX3" fmla="*/ 1518238 w 4234130"/>
              <a:gd name="connsiteY3" fmla="*/ 0 h 968600"/>
              <a:gd name="connsiteX4" fmla="*/ 2080772 w 4234130"/>
              <a:gd name="connsiteY4" fmla="*/ 0 h 968600"/>
              <a:gd name="connsiteX5" fmla="*/ 2685648 w 4234130"/>
              <a:gd name="connsiteY5" fmla="*/ 0 h 968600"/>
              <a:gd name="connsiteX6" fmla="*/ 3290524 w 4234130"/>
              <a:gd name="connsiteY6" fmla="*/ 0 h 968600"/>
              <a:gd name="connsiteX7" fmla="*/ 4234130 w 4234130"/>
              <a:gd name="connsiteY7" fmla="*/ 0 h 968600"/>
              <a:gd name="connsiteX8" fmla="*/ 4234130 w 4234130"/>
              <a:gd name="connsiteY8" fmla="*/ 493986 h 968600"/>
              <a:gd name="connsiteX9" fmla="*/ 4234130 w 4234130"/>
              <a:gd name="connsiteY9" fmla="*/ 968600 h 968600"/>
              <a:gd name="connsiteX10" fmla="*/ 3756278 w 4234130"/>
              <a:gd name="connsiteY10" fmla="*/ 968600 h 968600"/>
              <a:gd name="connsiteX11" fmla="*/ 3066720 w 4234130"/>
              <a:gd name="connsiteY11" fmla="*/ 968600 h 968600"/>
              <a:gd name="connsiteX12" fmla="*/ 2377162 w 4234130"/>
              <a:gd name="connsiteY12" fmla="*/ 968600 h 968600"/>
              <a:gd name="connsiteX13" fmla="*/ 1729945 w 4234130"/>
              <a:gd name="connsiteY13" fmla="*/ 968600 h 968600"/>
              <a:gd name="connsiteX14" fmla="*/ 1040386 w 4234130"/>
              <a:gd name="connsiteY14" fmla="*/ 968600 h 968600"/>
              <a:gd name="connsiteX15" fmla="*/ 562534 w 4234130"/>
              <a:gd name="connsiteY15" fmla="*/ 968600 h 968600"/>
              <a:gd name="connsiteX16" fmla="*/ 0 w 4234130"/>
              <a:gd name="connsiteY16" fmla="*/ 968600 h 968600"/>
              <a:gd name="connsiteX17" fmla="*/ 0 w 4234130"/>
              <a:gd name="connsiteY17" fmla="*/ 484300 h 968600"/>
              <a:gd name="connsiteX18" fmla="*/ 0 w 4234130"/>
              <a:gd name="connsiteY18" fmla="*/ 0 h 9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4130" h="968600" fill="none" extrusionOk="0">
                <a:moveTo>
                  <a:pt x="0" y="0"/>
                </a:moveTo>
                <a:cubicBezTo>
                  <a:pt x="227393" y="13883"/>
                  <a:pt x="346225" y="9854"/>
                  <a:pt x="562534" y="0"/>
                </a:cubicBezTo>
                <a:cubicBezTo>
                  <a:pt x="778843" y="-9854"/>
                  <a:pt x="876080" y="20775"/>
                  <a:pt x="1040386" y="0"/>
                </a:cubicBezTo>
                <a:cubicBezTo>
                  <a:pt x="1204692" y="-20775"/>
                  <a:pt x="1363469" y="-3302"/>
                  <a:pt x="1518238" y="0"/>
                </a:cubicBezTo>
                <a:cubicBezTo>
                  <a:pt x="1673007" y="3302"/>
                  <a:pt x="1871598" y="17340"/>
                  <a:pt x="2080772" y="0"/>
                </a:cubicBezTo>
                <a:cubicBezTo>
                  <a:pt x="2289946" y="-17340"/>
                  <a:pt x="2417885" y="-3653"/>
                  <a:pt x="2685648" y="0"/>
                </a:cubicBezTo>
                <a:cubicBezTo>
                  <a:pt x="2953411" y="3653"/>
                  <a:pt x="3106938" y="7189"/>
                  <a:pt x="3290524" y="0"/>
                </a:cubicBezTo>
                <a:cubicBezTo>
                  <a:pt x="3474110" y="-7189"/>
                  <a:pt x="4015950" y="-45629"/>
                  <a:pt x="4234130" y="0"/>
                </a:cubicBezTo>
                <a:cubicBezTo>
                  <a:pt x="4247739" y="108959"/>
                  <a:pt x="4256050" y="370010"/>
                  <a:pt x="4234130" y="493986"/>
                </a:cubicBezTo>
                <a:cubicBezTo>
                  <a:pt x="4212210" y="617962"/>
                  <a:pt x="4214401" y="748068"/>
                  <a:pt x="4234130" y="968600"/>
                </a:cubicBezTo>
                <a:cubicBezTo>
                  <a:pt x="4109987" y="953509"/>
                  <a:pt x="3943692" y="961424"/>
                  <a:pt x="3756278" y="968600"/>
                </a:cubicBezTo>
                <a:cubicBezTo>
                  <a:pt x="3568864" y="975776"/>
                  <a:pt x="3249130" y="935269"/>
                  <a:pt x="3066720" y="968600"/>
                </a:cubicBezTo>
                <a:cubicBezTo>
                  <a:pt x="2884310" y="1001931"/>
                  <a:pt x="2717018" y="953448"/>
                  <a:pt x="2377162" y="968600"/>
                </a:cubicBezTo>
                <a:cubicBezTo>
                  <a:pt x="2037306" y="983752"/>
                  <a:pt x="1907635" y="980524"/>
                  <a:pt x="1729945" y="968600"/>
                </a:cubicBezTo>
                <a:cubicBezTo>
                  <a:pt x="1552255" y="956676"/>
                  <a:pt x="1345652" y="978029"/>
                  <a:pt x="1040386" y="968600"/>
                </a:cubicBezTo>
                <a:cubicBezTo>
                  <a:pt x="735120" y="959171"/>
                  <a:pt x="692143" y="982835"/>
                  <a:pt x="562534" y="968600"/>
                </a:cubicBezTo>
                <a:cubicBezTo>
                  <a:pt x="432925" y="954365"/>
                  <a:pt x="240426" y="945101"/>
                  <a:pt x="0" y="968600"/>
                </a:cubicBezTo>
                <a:cubicBezTo>
                  <a:pt x="8954" y="799235"/>
                  <a:pt x="20506" y="682214"/>
                  <a:pt x="0" y="484300"/>
                </a:cubicBezTo>
                <a:cubicBezTo>
                  <a:pt x="-20506" y="286386"/>
                  <a:pt x="-21787" y="227762"/>
                  <a:pt x="0" y="0"/>
                </a:cubicBezTo>
                <a:close/>
              </a:path>
              <a:path w="4234130" h="968600" stroke="0" extrusionOk="0">
                <a:moveTo>
                  <a:pt x="0" y="0"/>
                </a:moveTo>
                <a:cubicBezTo>
                  <a:pt x="192254" y="-1250"/>
                  <a:pt x="352996" y="-7318"/>
                  <a:pt x="520193" y="0"/>
                </a:cubicBezTo>
                <a:cubicBezTo>
                  <a:pt x="687390" y="7318"/>
                  <a:pt x="856589" y="18504"/>
                  <a:pt x="998045" y="0"/>
                </a:cubicBezTo>
                <a:cubicBezTo>
                  <a:pt x="1139501" y="-18504"/>
                  <a:pt x="1380152" y="28438"/>
                  <a:pt x="1602921" y="0"/>
                </a:cubicBezTo>
                <a:cubicBezTo>
                  <a:pt x="1825690" y="-28438"/>
                  <a:pt x="2087787" y="-14016"/>
                  <a:pt x="2292479" y="0"/>
                </a:cubicBezTo>
                <a:cubicBezTo>
                  <a:pt x="2497171" y="14016"/>
                  <a:pt x="2601481" y="-20159"/>
                  <a:pt x="2770331" y="0"/>
                </a:cubicBezTo>
                <a:cubicBezTo>
                  <a:pt x="2939181" y="20159"/>
                  <a:pt x="3134346" y="-5730"/>
                  <a:pt x="3290524" y="0"/>
                </a:cubicBezTo>
                <a:cubicBezTo>
                  <a:pt x="3446702" y="5730"/>
                  <a:pt x="3927540" y="23544"/>
                  <a:pt x="4234130" y="0"/>
                </a:cubicBezTo>
                <a:cubicBezTo>
                  <a:pt x="4219919" y="121326"/>
                  <a:pt x="4249925" y="311827"/>
                  <a:pt x="4234130" y="464928"/>
                </a:cubicBezTo>
                <a:cubicBezTo>
                  <a:pt x="4218335" y="618029"/>
                  <a:pt x="4246043" y="742649"/>
                  <a:pt x="4234130" y="968600"/>
                </a:cubicBezTo>
                <a:cubicBezTo>
                  <a:pt x="4010924" y="993178"/>
                  <a:pt x="3861192" y="961784"/>
                  <a:pt x="3713937" y="968600"/>
                </a:cubicBezTo>
                <a:cubicBezTo>
                  <a:pt x="3566682" y="975416"/>
                  <a:pt x="3183819" y="975219"/>
                  <a:pt x="3024379" y="968600"/>
                </a:cubicBezTo>
                <a:cubicBezTo>
                  <a:pt x="2864939" y="961981"/>
                  <a:pt x="2564036" y="973521"/>
                  <a:pt x="2419503" y="968600"/>
                </a:cubicBezTo>
                <a:cubicBezTo>
                  <a:pt x="2274970" y="963679"/>
                  <a:pt x="2088316" y="983044"/>
                  <a:pt x="1814627" y="968600"/>
                </a:cubicBezTo>
                <a:cubicBezTo>
                  <a:pt x="1540938" y="954156"/>
                  <a:pt x="1340459" y="943852"/>
                  <a:pt x="1125069" y="968600"/>
                </a:cubicBezTo>
                <a:cubicBezTo>
                  <a:pt x="909679" y="993348"/>
                  <a:pt x="758044" y="986992"/>
                  <a:pt x="562534" y="968600"/>
                </a:cubicBezTo>
                <a:cubicBezTo>
                  <a:pt x="367025" y="950208"/>
                  <a:pt x="144853" y="943338"/>
                  <a:pt x="0" y="968600"/>
                </a:cubicBezTo>
                <a:cubicBezTo>
                  <a:pt x="13268" y="791445"/>
                  <a:pt x="-10384" y="660020"/>
                  <a:pt x="0" y="484300"/>
                </a:cubicBezTo>
                <a:cubicBezTo>
                  <a:pt x="10384" y="308580"/>
                  <a:pt x="20554" y="139869"/>
                  <a:pt x="0" y="0"/>
                </a:cubicBezTo>
                <a:close/>
              </a:path>
            </a:pathLst>
          </a:custGeom>
          <a:solidFill>
            <a:srgbClr val="FFFFDB"/>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175112905">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Лучшая рыночная цена</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Выгодные условия расчетов</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Гарантийные и страховые обязательства</a:t>
            </a:r>
          </a:p>
        </p:txBody>
      </p:sp>
      <p:cxnSp>
        <p:nvCxnSpPr>
          <p:cNvPr id="42" name="Прямая со стрелкой 6">
            <a:extLst>
              <a:ext uri="{FF2B5EF4-FFF2-40B4-BE49-F238E27FC236}">
                <a16:creationId xmlns:a16="http://schemas.microsoft.com/office/drawing/2014/main" id="{6D9789B5-B951-43CB-8D7D-523E06F6E3CF}"/>
              </a:ext>
            </a:extLst>
          </p:cNvPr>
          <p:cNvCxnSpPr>
            <a:cxnSpLocks/>
            <a:stCxn id="34" idx="3"/>
            <a:endCxn id="40" idx="1"/>
          </p:cNvCxnSpPr>
          <p:nvPr/>
        </p:nvCxnSpPr>
        <p:spPr bwMode="auto">
          <a:xfrm>
            <a:off x="2466602" y="5164741"/>
            <a:ext cx="486123" cy="543374"/>
          </a:xfrm>
          <a:prstGeom prst="curvedConnector3">
            <a:avLst>
              <a:gd name="adj1" fmla="val 50000"/>
            </a:avLst>
          </a:prstGeom>
          <a:ln w="9525">
            <a:tailEnd type="triangle"/>
          </a:ln>
        </p:spPr>
        <p:style>
          <a:lnRef idx="2">
            <a:schemeClr val="dk1"/>
          </a:lnRef>
          <a:fillRef idx="0">
            <a:schemeClr val="dk1"/>
          </a:fillRef>
          <a:effectRef idx="1">
            <a:schemeClr val="dk1"/>
          </a:effectRef>
          <a:fontRef idx="minor">
            <a:schemeClr val="tx1"/>
          </a:fontRef>
        </p:style>
      </p:cxnSp>
      <p:grpSp>
        <p:nvGrpSpPr>
          <p:cNvPr id="51" name="Группа 50">
            <a:extLst>
              <a:ext uri="{FF2B5EF4-FFF2-40B4-BE49-F238E27FC236}">
                <a16:creationId xmlns:a16="http://schemas.microsoft.com/office/drawing/2014/main" id="{12AC8F79-5EB1-4B78-8454-105E1E82C3B1}"/>
              </a:ext>
            </a:extLst>
          </p:cNvPr>
          <p:cNvGrpSpPr/>
          <p:nvPr/>
        </p:nvGrpSpPr>
        <p:grpSpPr>
          <a:xfrm>
            <a:off x="7561237" y="2363597"/>
            <a:ext cx="1032543" cy="1138868"/>
            <a:chOff x="5301882" y="4886585"/>
            <a:chExt cx="1032543" cy="1138868"/>
          </a:xfrm>
        </p:grpSpPr>
        <p:pic>
          <p:nvPicPr>
            <p:cNvPr id="52" name="Рисунок 51" descr="Изображение выглядит как текст, векторная графика&#10;&#10;Автоматически созданное описание">
              <a:extLst>
                <a:ext uri="{FF2B5EF4-FFF2-40B4-BE49-F238E27FC236}">
                  <a16:creationId xmlns:a16="http://schemas.microsoft.com/office/drawing/2014/main" id="{E9EE5A7D-37E1-4D7B-A331-837238A7D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1295" y="4886585"/>
              <a:ext cx="1003130" cy="864096"/>
            </a:xfrm>
            <a:prstGeom prst="rect">
              <a:avLst/>
            </a:prstGeom>
          </p:spPr>
        </p:pic>
        <p:sp>
          <p:nvSpPr>
            <p:cNvPr id="53" name="TextBox 52">
              <a:extLst>
                <a:ext uri="{FF2B5EF4-FFF2-40B4-BE49-F238E27FC236}">
                  <a16:creationId xmlns:a16="http://schemas.microsoft.com/office/drawing/2014/main" id="{9F58B85B-B94D-4105-8A10-90917D415FA0}"/>
                </a:ext>
              </a:extLst>
            </p:cNvPr>
            <p:cNvSpPr txBox="1"/>
            <p:nvPr/>
          </p:nvSpPr>
          <p:spPr>
            <a:xfrm>
              <a:off x="5301882" y="5748454"/>
              <a:ext cx="906017" cy="276999"/>
            </a:xfrm>
            <a:prstGeom prst="rect">
              <a:avLst/>
            </a:prstGeom>
            <a:noFill/>
          </p:spPr>
          <p:txBody>
            <a:bodyPr wrap="none" rtlCol="0">
              <a:spAutoFit/>
            </a:bodyPr>
            <a:lstStyle/>
            <a:p>
              <a:r>
                <a:rPr lang="ru-RU" sz="1200" b="0" dirty="0">
                  <a:solidFill>
                    <a:schemeClr val="tx1"/>
                  </a:solidFill>
                  <a:latin typeface="Comic Sans MS" panose="030F0702030302020204" pitchFamily="66" charset="0"/>
                </a:rPr>
                <a:t>Закупщик</a:t>
              </a:r>
            </a:p>
          </p:txBody>
        </p:sp>
      </p:grpSp>
      <p:grpSp>
        <p:nvGrpSpPr>
          <p:cNvPr id="71" name="Группа 70">
            <a:extLst>
              <a:ext uri="{FF2B5EF4-FFF2-40B4-BE49-F238E27FC236}">
                <a16:creationId xmlns:a16="http://schemas.microsoft.com/office/drawing/2014/main" id="{BC62A035-86FC-44DA-852F-99EABD97DCFD}"/>
              </a:ext>
            </a:extLst>
          </p:cNvPr>
          <p:cNvGrpSpPr/>
          <p:nvPr/>
        </p:nvGrpSpPr>
        <p:grpSpPr>
          <a:xfrm>
            <a:off x="7606026" y="4352168"/>
            <a:ext cx="1017508" cy="1272554"/>
            <a:chOff x="10971959" y="3450509"/>
            <a:chExt cx="1017508" cy="1272554"/>
          </a:xfrm>
        </p:grpSpPr>
        <p:sp>
          <p:nvSpPr>
            <p:cNvPr id="56" name="TextBox 55">
              <a:extLst>
                <a:ext uri="{FF2B5EF4-FFF2-40B4-BE49-F238E27FC236}">
                  <a16:creationId xmlns:a16="http://schemas.microsoft.com/office/drawing/2014/main" id="{2FCCB43D-9908-4100-94FC-797C6C7CE9EC}"/>
                </a:ext>
              </a:extLst>
            </p:cNvPr>
            <p:cNvSpPr txBox="1"/>
            <p:nvPr/>
          </p:nvSpPr>
          <p:spPr>
            <a:xfrm>
              <a:off x="11051750" y="4446064"/>
              <a:ext cx="857927" cy="276999"/>
            </a:xfrm>
            <a:prstGeom prst="rect">
              <a:avLst/>
            </a:prstGeom>
            <a:noFill/>
          </p:spPr>
          <p:txBody>
            <a:bodyPr wrap="none" rtlCol="0">
              <a:spAutoFit/>
            </a:bodyPr>
            <a:lstStyle/>
            <a:p>
              <a:r>
                <a:rPr lang="ru-RU" sz="1200" b="0" dirty="0">
                  <a:solidFill>
                    <a:schemeClr val="tx1"/>
                  </a:solidFill>
                  <a:latin typeface="Comic Sans MS" panose="030F0702030302020204" pitchFamily="66" charset="0"/>
                </a:rPr>
                <a:t>Казначей</a:t>
              </a:r>
            </a:p>
          </p:txBody>
        </p:sp>
        <p:pic>
          <p:nvPicPr>
            <p:cNvPr id="70" name="Рисунок 69">
              <a:extLst>
                <a:ext uri="{FF2B5EF4-FFF2-40B4-BE49-F238E27FC236}">
                  <a16:creationId xmlns:a16="http://schemas.microsoft.com/office/drawing/2014/main" id="{66C01AE7-CA65-4245-B2A6-2AFDAA378B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1959" y="3450509"/>
              <a:ext cx="1017508" cy="1045385"/>
            </a:xfrm>
            <a:prstGeom prst="rect">
              <a:avLst/>
            </a:prstGeom>
          </p:spPr>
        </p:pic>
      </p:grpSp>
      <p:sp>
        <p:nvSpPr>
          <p:cNvPr id="72" name="Прямоугольник 71">
            <a:extLst>
              <a:ext uri="{FF2B5EF4-FFF2-40B4-BE49-F238E27FC236}">
                <a16:creationId xmlns:a16="http://schemas.microsoft.com/office/drawing/2014/main" id="{692F2F27-9399-4189-9F67-84BE84CA221C}"/>
              </a:ext>
            </a:extLst>
          </p:cNvPr>
          <p:cNvSpPr/>
          <p:nvPr/>
        </p:nvSpPr>
        <p:spPr bwMode="auto">
          <a:xfrm>
            <a:off x="8745948" y="4070898"/>
            <a:ext cx="2346438" cy="1805752"/>
          </a:xfrm>
          <a:custGeom>
            <a:avLst/>
            <a:gdLst>
              <a:gd name="connsiteX0" fmla="*/ 0 w 2346438"/>
              <a:gd name="connsiteY0" fmla="*/ 0 h 1805752"/>
              <a:gd name="connsiteX1" fmla="*/ 586610 w 2346438"/>
              <a:gd name="connsiteY1" fmla="*/ 0 h 1805752"/>
              <a:gd name="connsiteX2" fmla="*/ 1126290 w 2346438"/>
              <a:gd name="connsiteY2" fmla="*/ 0 h 1805752"/>
              <a:gd name="connsiteX3" fmla="*/ 1712900 w 2346438"/>
              <a:gd name="connsiteY3" fmla="*/ 0 h 1805752"/>
              <a:gd name="connsiteX4" fmla="*/ 2346438 w 2346438"/>
              <a:gd name="connsiteY4" fmla="*/ 0 h 1805752"/>
              <a:gd name="connsiteX5" fmla="*/ 2346438 w 2346438"/>
              <a:gd name="connsiteY5" fmla="*/ 451438 h 1805752"/>
              <a:gd name="connsiteX6" fmla="*/ 2346438 w 2346438"/>
              <a:gd name="connsiteY6" fmla="*/ 938991 h 1805752"/>
              <a:gd name="connsiteX7" fmla="*/ 2346438 w 2346438"/>
              <a:gd name="connsiteY7" fmla="*/ 1805752 h 1805752"/>
              <a:gd name="connsiteX8" fmla="*/ 1806757 w 2346438"/>
              <a:gd name="connsiteY8" fmla="*/ 1805752 h 1805752"/>
              <a:gd name="connsiteX9" fmla="*/ 1196683 w 2346438"/>
              <a:gd name="connsiteY9" fmla="*/ 1805752 h 1805752"/>
              <a:gd name="connsiteX10" fmla="*/ 563145 w 2346438"/>
              <a:gd name="connsiteY10" fmla="*/ 1805752 h 1805752"/>
              <a:gd name="connsiteX11" fmla="*/ 0 w 2346438"/>
              <a:gd name="connsiteY11" fmla="*/ 1805752 h 1805752"/>
              <a:gd name="connsiteX12" fmla="*/ 0 w 2346438"/>
              <a:gd name="connsiteY12" fmla="*/ 1336256 h 1805752"/>
              <a:gd name="connsiteX13" fmla="*/ 0 w 2346438"/>
              <a:gd name="connsiteY13" fmla="*/ 920934 h 1805752"/>
              <a:gd name="connsiteX14" fmla="*/ 0 w 2346438"/>
              <a:gd name="connsiteY14" fmla="*/ 487553 h 1805752"/>
              <a:gd name="connsiteX15" fmla="*/ 0 w 2346438"/>
              <a:gd name="connsiteY15" fmla="*/ 0 h 18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6438" h="1805752" fill="none" extrusionOk="0">
                <a:moveTo>
                  <a:pt x="0" y="0"/>
                </a:moveTo>
                <a:cubicBezTo>
                  <a:pt x="227459" y="-10069"/>
                  <a:pt x="457417" y="23355"/>
                  <a:pt x="586610" y="0"/>
                </a:cubicBezTo>
                <a:cubicBezTo>
                  <a:pt x="715803" y="-23355"/>
                  <a:pt x="1007293" y="8759"/>
                  <a:pt x="1126290" y="0"/>
                </a:cubicBezTo>
                <a:cubicBezTo>
                  <a:pt x="1245287" y="-8759"/>
                  <a:pt x="1497552" y="34271"/>
                  <a:pt x="1712900" y="0"/>
                </a:cubicBezTo>
                <a:cubicBezTo>
                  <a:pt x="1928248" y="-34271"/>
                  <a:pt x="2055094" y="25640"/>
                  <a:pt x="2346438" y="0"/>
                </a:cubicBezTo>
                <a:cubicBezTo>
                  <a:pt x="2387765" y="187133"/>
                  <a:pt x="2317639" y="235718"/>
                  <a:pt x="2346438" y="451438"/>
                </a:cubicBezTo>
                <a:cubicBezTo>
                  <a:pt x="2375237" y="667158"/>
                  <a:pt x="2288030" y="810219"/>
                  <a:pt x="2346438" y="938991"/>
                </a:cubicBezTo>
                <a:cubicBezTo>
                  <a:pt x="2404846" y="1067763"/>
                  <a:pt x="2282267" y="1544136"/>
                  <a:pt x="2346438" y="1805752"/>
                </a:cubicBezTo>
                <a:cubicBezTo>
                  <a:pt x="2185635" y="1811322"/>
                  <a:pt x="1924156" y="1747684"/>
                  <a:pt x="1806757" y="1805752"/>
                </a:cubicBezTo>
                <a:cubicBezTo>
                  <a:pt x="1689358" y="1863820"/>
                  <a:pt x="1325186" y="1788528"/>
                  <a:pt x="1196683" y="1805752"/>
                </a:cubicBezTo>
                <a:cubicBezTo>
                  <a:pt x="1068180" y="1822976"/>
                  <a:pt x="715609" y="1791301"/>
                  <a:pt x="563145" y="1805752"/>
                </a:cubicBezTo>
                <a:cubicBezTo>
                  <a:pt x="410681" y="1820203"/>
                  <a:pt x="262017" y="1777522"/>
                  <a:pt x="0" y="1805752"/>
                </a:cubicBezTo>
                <a:cubicBezTo>
                  <a:pt x="-18826" y="1689412"/>
                  <a:pt x="10932" y="1569706"/>
                  <a:pt x="0" y="1336256"/>
                </a:cubicBezTo>
                <a:cubicBezTo>
                  <a:pt x="-10932" y="1102806"/>
                  <a:pt x="17237" y="1057113"/>
                  <a:pt x="0" y="920934"/>
                </a:cubicBezTo>
                <a:cubicBezTo>
                  <a:pt x="-17237" y="784755"/>
                  <a:pt x="32204" y="662598"/>
                  <a:pt x="0" y="487553"/>
                </a:cubicBezTo>
                <a:cubicBezTo>
                  <a:pt x="-32204" y="312508"/>
                  <a:pt x="57050" y="234542"/>
                  <a:pt x="0" y="0"/>
                </a:cubicBezTo>
                <a:close/>
              </a:path>
              <a:path w="2346438" h="1805752" stroke="0" extrusionOk="0">
                <a:moveTo>
                  <a:pt x="0" y="0"/>
                </a:moveTo>
                <a:cubicBezTo>
                  <a:pt x="254816" y="-38388"/>
                  <a:pt x="299938" y="16466"/>
                  <a:pt x="516216" y="0"/>
                </a:cubicBezTo>
                <a:cubicBezTo>
                  <a:pt x="732494" y="-16466"/>
                  <a:pt x="842422" y="4922"/>
                  <a:pt x="1079361" y="0"/>
                </a:cubicBezTo>
                <a:cubicBezTo>
                  <a:pt x="1316301" y="-4922"/>
                  <a:pt x="1398131" y="8032"/>
                  <a:pt x="1642507" y="0"/>
                </a:cubicBezTo>
                <a:cubicBezTo>
                  <a:pt x="1886883" y="-8032"/>
                  <a:pt x="2202741" y="28043"/>
                  <a:pt x="2346438" y="0"/>
                </a:cubicBezTo>
                <a:cubicBezTo>
                  <a:pt x="2375016" y="150462"/>
                  <a:pt x="2342535" y="249265"/>
                  <a:pt x="2346438" y="469496"/>
                </a:cubicBezTo>
                <a:cubicBezTo>
                  <a:pt x="2350341" y="689727"/>
                  <a:pt x="2295333" y="708962"/>
                  <a:pt x="2346438" y="902876"/>
                </a:cubicBezTo>
                <a:cubicBezTo>
                  <a:pt x="2397543" y="1096790"/>
                  <a:pt x="2309737" y="1172430"/>
                  <a:pt x="2346438" y="1318199"/>
                </a:cubicBezTo>
                <a:cubicBezTo>
                  <a:pt x="2383139" y="1463968"/>
                  <a:pt x="2296796" y="1603300"/>
                  <a:pt x="2346438" y="1805752"/>
                </a:cubicBezTo>
                <a:cubicBezTo>
                  <a:pt x="2076831" y="1806938"/>
                  <a:pt x="1859587" y="1735433"/>
                  <a:pt x="1736364" y="1805752"/>
                </a:cubicBezTo>
                <a:cubicBezTo>
                  <a:pt x="1613141" y="1876071"/>
                  <a:pt x="1290325" y="1760973"/>
                  <a:pt x="1149755" y="1805752"/>
                </a:cubicBezTo>
                <a:cubicBezTo>
                  <a:pt x="1009185" y="1850531"/>
                  <a:pt x="772144" y="1751852"/>
                  <a:pt x="610074" y="1805752"/>
                </a:cubicBezTo>
                <a:cubicBezTo>
                  <a:pt x="448004" y="1859652"/>
                  <a:pt x="138694" y="1803300"/>
                  <a:pt x="0" y="1805752"/>
                </a:cubicBezTo>
                <a:cubicBezTo>
                  <a:pt x="-46677" y="1660909"/>
                  <a:pt x="1094" y="1598032"/>
                  <a:pt x="0" y="1408487"/>
                </a:cubicBezTo>
                <a:cubicBezTo>
                  <a:pt x="-1094" y="1218943"/>
                  <a:pt x="18495" y="1161041"/>
                  <a:pt x="0" y="1011221"/>
                </a:cubicBezTo>
                <a:cubicBezTo>
                  <a:pt x="-18495" y="861401"/>
                  <a:pt x="27965" y="763562"/>
                  <a:pt x="0" y="559783"/>
                </a:cubicBezTo>
                <a:cubicBezTo>
                  <a:pt x="-27965" y="356004"/>
                  <a:pt x="59787" y="270653"/>
                  <a:pt x="0" y="0"/>
                </a:cubicBezTo>
                <a:close/>
              </a:path>
            </a:pathLst>
          </a:custGeom>
          <a:solidFill>
            <a:schemeClr val="bg1"/>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451731663">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Снижение волатильности активов</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Уменьшение кассовых разрывов</a:t>
            </a:r>
          </a:p>
          <a:p>
            <a:pPr algn="ctr" eaLnBrk="1" hangingPunct="1">
              <a:lnSpc>
                <a:spcPct val="85000"/>
              </a:lnSpc>
              <a:spcBef>
                <a:spcPct val="50000"/>
              </a:spcBef>
              <a:buSzPct val="120000"/>
            </a:pPr>
            <a:r>
              <a:rPr lang="ru-RU" sz="1600" b="0" dirty="0">
                <a:solidFill>
                  <a:schemeClr val="tx1">
                    <a:lumMod val="75000"/>
                    <a:lumOff val="25000"/>
                  </a:schemeClr>
                </a:solidFill>
                <a:latin typeface="Comic Sans MS" panose="030F0702030302020204" pitchFamily="66" charset="0"/>
              </a:rPr>
              <a:t>Снижение кредитной нагрузки</a:t>
            </a:r>
          </a:p>
        </p:txBody>
      </p:sp>
      <p:sp>
        <p:nvSpPr>
          <p:cNvPr id="73" name="TextBox 72">
            <a:extLst>
              <a:ext uri="{FF2B5EF4-FFF2-40B4-BE49-F238E27FC236}">
                <a16:creationId xmlns:a16="http://schemas.microsoft.com/office/drawing/2014/main" id="{3173271B-B6B6-46BE-924F-BF0DA59B79E3}"/>
              </a:ext>
            </a:extLst>
          </p:cNvPr>
          <p:cNvSpPr txBox="1"/>
          <p:nvPr/>
        </p:nvSpPr>
        <p:spPr>
          <a:xfrm>
            <a:off x="3285546" y="4846550"/>
            <a:ext cx="3736920" cy="369332"/>
          </a:xfrm>
          <a:prstGeom prst="rect">
            <a:avLst/>
          </a:prstGeom>
          <a:noFill/>
        </p:spPr>
        <p:txBody>
          <a:bodyPr wrap="none" rtlCol="0">
            <a:spAutoFit/>
          </a:bodyPr>
          <a:lstStyle/>
          <a:p>
            <a:r>
              <a:rPr lang="ru-RU" sz="1800" dirty="0">
                <a:solidFill>
                  <a:srgbClr val="FC6E51"/>
                </a:solidFill>
                <a:latin typeface="Comic Sans MS" panose="030F0702030302020204" pitchFamily="66" charset="0"/>
              </a:rPr>
              <a:t>Экономия за счет конкуренции</a:t>
            </a:r>
          </a:p>
        </p:txBody>
      </p:sp>
      <p:sp>
        <p:nvSpPr>
          <p:cNvPr id="74" name="TextBox 73">
            <a:extLst>
              <a:ext uri="{FF2B5EF4-FFF2-40B4-BE49-F238E27FC236}">
                <a16:creationId xmlns:a16="http://schemas.microsoft.com/office/drawing/2014/main" id="{CC8FFDE5-B40A-4118-9A61-8F38381F7578}"/>
              </a:ext>
            </a:extLst>
          </p:cNvPr>
          <p:cNvSpPr txBox="1"/>
          <p:nvPr/>
        </p:nvSpPr>
        <p:spPr>
          <a:xfrm>
            <a:off x="3324129" y="905360"/>
            <a:ext cx="3466013" cy="369332"/>
          </a:xfrm>
          <a:prstGeom prst="rect">
            <a:avLst/>
          </a:prstGeom>
          <a:noFill/>
        </p:spPr>
        <p:txBody>
          <a:bodyPr wrap="none" rtlCol="0">
            <a:spAutoFit/>
          </a:bodyPr>
          <a:lstStyle/>
          <a:p>
            <a:r>
              <a:rPr lang="ru-RU" sz="1800" dirty="0">
                <a:solidFill>
                  <a:srgbClr val="FC6E51"/>
                </a:solidFill>
                <a:latin typeface="Comic Sans MS" panose="030F0702030302020204" pitchFamily="66" charset="0"/>
              </a:rPr>
              <a:t>Экономия за счет процессов</a:t>
            </a:r>
          </a:p>
        </p:txBody>
      </p:sp>
      <p:pic>
        <p:nvPicPr>
          <p:cNvPr id="82" name="Рисунок 81">
            <a:extLst>
              <a:ext uri="{FF2B5EF4-FFF2-40B4-BE49-F238E27FC236}">
                <a16:creationId xmlns:a16="http://schemas.microsoft.com/office/drawing/2014/main" id="{09872F2F-FC41-4EF8-9E3D-7AB028A8EC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23331">
            <a:off x="1228042" y="5512533"/>
            <a:ext cx="697088" cy="752538"/>
          </a:xfrm>
          <a:prstGeom prst="rect">
            <a:avLst/>
          </a:prstGeom>
          <a:ln>
            <a:noFill/>
          </a:ln>
        </p:spPr>
      </p:pic>
    </p:spTree>
    <p:extLst>
      <p:ext uri="{BB962C8B-B14F-4D97-AF65-F5344CB8AC3E}">
        <p14:creationId xmlns:p14="http://schemas.microsoft.com/office/powerpoint/2010/main" val="22691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FFCC0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5"/>
                                        </p:tgtEl>
                                        <p:attrNameLst>
                                          <p:attrName>fillcolor</p:attrName>
                                        </p:attrNameLst>
                                      </p:cBhvr>
                                      <p:to>
                                        <a:srgbClr val="CCFFCC"/>
                                      </p:to>
                                    </p:animClr>
                                    <p:set>
                                      <p:cBhvr>
                                        <p:cTn id="13" dur="500" fill="hold"/>
                                        <p:tgtEl>
                                          <p:spTgt spid="5"/>
                                        </p:tgtEl>
                                        <p:attrNameLst>
                                          <p:attrName>fill.type</p:attrName>
                                        </p:attrNameLst>
                                      </p:cBhvr>
                                      <p:to>
                                        <p:strVal val="solid"/>
                                      </p:to>
                                    </p:set>
                                    <p:set>
                                      <p:cBhvr>
                                        <p:cTn id="14" dur="500" fill="hold"/>
                                        <p:tgtEl>
                                          <p:spTgt spid="5"/>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6"/>
                                        </p:tgtEl>
                                        <p:attrNameLst>
                                          <p:attrName>fillcolor</p:attrName>
                                        </p:attrNameLst>
                                      </p:cBhvr>
                                      <p:to>
                                        <a:srgbClr val="FFCC00"/>
                                      </p:to>
                                    </p:animClr>
                                    <p:set>
                                      <p:cBhvr>
                                        <p:cTn id="17" dur="500" fill="hold"/>
                                        <p:tgtEl>
                                          <p:spTgt spid="6"/>
                                        </p:tgtEl>
                                        <p:attrNameLst>
                                          <p:attrName>fill.type</p:attrName>
                                        </p:attrNameLst>
                                      </p:cBhvr>
                                      <p:to>
                                        <p:strVal val="solid"/>
                                      </p:to>
                                    </p:set>
                                    <p:set>
                                      <p:cBhvr>
                                        <p:cTn id="18" dur="500" fill="hold"/>
                                        <p:tgtEl>
                                          <p:spTgt spid="6"/>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9"/>
                                        </p:tgtEl>
                                        <p:attrNameLst>
                                          <p:attrName>fillcolor</p:attrName>
                                        </p:attrNameLst>
                                      </p:cBhvr>
                                      <p:to>
                                        <a:srgbClr val="FFCC00"/>
                                      </p:to>
                                    </p:animClr>
                                    <p:set>
                                      <p:cBhvr>
                                        <p:cTn id="21" dur="500" fill="hold"/>
                                        <p:tgtEl>
                                          <p:spTgt spid="9"/>
                                        </p:tgtEl>
                                        <p:attrNameLst>
                                          <p:attrName>fill.type</p:attrName>
                                        </p:attrNameLst>
                                      </p:cBhvr>
                                      <p:to>
                                        <p:strVal val="solid"/>
                                      </p:to>
                                    </p:set>
                                    <p:set>
                                      <p:cBhvr>
                                        <p:cTn id="22" dur="500" fill="hold"/>
                                        <p:tgtEl>
                                          <p:spTgt spid="9"/>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6"/>
                                        </p:tgtEl>
                                        <p:attrNameLst>
                                          <p:attrName>fillcolor</p:attrName>
                                        </p:attrNameLst>
                                      </p:cBhvr>
                                      <p:to>
                                        <a:srgbClr val="CCFFCC"/>
                                      </p:to>
                                    </p:animClr>
                                    <p:set>
                                      <p:cBhvr>
                                        <p:cTn id="27" dur="500" fill="hold"/>
                                        <p:tgtEl>
                                          <p:spTgt spid="6"/>
                                        </p:tgtEl>
                                        <p:attrNameLst>
                                          <p:attrName>fill.type</p:attrName>
                                        </p:attrNameLst>
                                      </p:cBhvr>
                                      <p:to>
                                        <p:strVal val="solid"/>
                                      </p:to>
                                    </p:set>
                                    <p:set>
                                      <p:cBhvr>
                                        <p:cTn id="28" dur="500" fill="hold"/>
                                        <p:tgtEl>
                                          <p:spTgt spid="6"/>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9"/>
                                        </p:tgtEl>
                                        <p:attrNameLst>
                                          <p:attrName>fillcolor</p:attrName>
                                        </p:attrNameLst>
                                      </p:cBhvr>
                                      <p:to>
                                        <a:srgbClr val="CCFFCC"/>
                                      </p:to>
                                    </p:animClr>
                                    <p:set>
                                      <p:cBhvr>
                                        <p:cTn id="31" dur="500" fill="hold"/>
                                        <p:tgtEl>
                                          <p:spTgt spid="9"/>
                                        </p:tgtEl>
                                        <p:attrNameLst>
                                          <p:attrName>fill.type</p:attrName>
                                        </p:attrNameLst>
                                      </p:cBhvr>
                                      <p:to>
                                        <p:strVal val="solid"/>
                                      </p:to>
                                    </p:set>
                                    <p:set>
                                      <p:cBhvr>
                                        <p:cTn id="32" dur="500" fill="hold"/>
                                        <p:tgtEl>
                                          <p:spTgt spid="9"/>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34"/>
                                        </p:tgtEl>
                                        <p:attrNameLst>
                                          <p:attrName>fillcolor</p:attrName>
                                        </p:attrNameLst>
                                      </p:cBhvr>
                                      <p:to>
                                        <a:srgbClr val="FFCC00"/>
                                      </p:to>
                                    </p:animClr>
                                    <p:set>
                                      <p:cBhvr>
                                        <p:cTn id="35" dur="500" fill="hold"/>
                                        <p:tgtEl>
                                          <p:spTgt spid="34"/>
                                        </p:tgtEl>
                                        <p:attrNameLst>
                                          <p:attrName>fill.type</p:attrName>
                                        </p:attrNameLst>
                                      </p:cBhvr>
                                      <p:to>
                                        <p:strVal val="solid"/>
                                      </p:to>
                                    </p:set>
                                    <p:set>
                                      <p:cBhvr>
                                        <p:cTn id="36" dur="500" fill="hold"/>
                                        <p:tgtEl>
                                          <p:spTgt spid="34"/>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34"/>
                                        </p:tgtEl>
                                        <p:attrNameLst>
                                          <p:attrName>fillcolor</p:attrName>
                                        </p:attrNameLst>
                                      </p:cBhvr>
                                      <p:to>
                                        <a:srgbClr val="CCFFCC"/>
                                      </p:to>
                                    </p:animClr>
                                    <p:set>
                                      <p:cBhvr>
                                        <p:cTn id="41" dur="500" fill="hold"/>
                                        <p:tgtEl>
                                          <p:spTgt spid="34"/>
                                        </p:tgtEl>
                                        <p:attrNameLst>
                                          <p:attrName>fill.type</p:attrName>
                                        </p:attrNameLst>
                                      </p:cBhvr>
                                      <p:to>
                                        <p:strVal val="solid"/>
                                      </p:to>
                                    </p:set>
                                    <p:set>
                                      <p:cBhvr>
                                        <p:cTn id="42" dur="500" fill="hold"/>
                                        <p:tgtEl>
                                          <p:spTgt spid="34"/>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15"/>
                                        </p:tgtEl>
                                        <p:attrNameLst>
                                          <p:attrName>fillcolor</p:attrName>
                                        </p:attrNameLst>
                                      </p:cBhvr>
                                      <p:to>
                                        <a:srgbClr val="FFCC0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5"/>
                                        </p:tgtEl>
                                        <p:attrNameLst>
                                          <p:attrName>fillcolor</p:attrName>
                                        </p:attrNameLst>
                                      </p:cBhvr>
                                      <p:to>
                                        <a:srgbClr val="CCFFCC"/>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72"/>
                                        </p:tgtEl>
                                        <p:attrNameLst>
                                          <p:attrName>fillcolor</p:attrName>
                                        </p:attrNameLst>
                                      </p:cBhvr>
                                      <p:to>
                                        <a:srgbClr val="FFCC00"/>
                                      </p:to>
                                    </p:animClr>
                                    <p:set>
                                      <p:cBhvr>
                                        <p:cTn id="55" dur="500" fill="hold"/>
                                        <p:tgtEl>
                                          <p:spTgt spid="72"/>
                                        </p:tgtEl>
                                        <p:attrNameLst>
                                          <p:attrName>fill.type</p:attrName>
                                        </p:attrNameLst>
                                      </p:cBhvr>
                                      <p:to>
                                        <p:strVal val="solid"/>
                                      </p:to>
                                    </p:set>
                                    <p:set>
                                      <p:cBhvr>
                                        <p:cTn id="56" dur="500" fill="hold"/>
                                        <p:tgtEl>
                                          <p:spTgt spid="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9150" y="-2642"/>
            <a:ext cx="5112047" cy="877356"/>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lvl="1" algn="ctr">
              <a:lnSpc>
                <a:spcPct val="90000"/>
              </a:lnSpc>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Подходы к бюджетированию закупок</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27" name="Прямоугольник 26">
            <a:extLst>
              <a:ext uri="{FF2B5EF4-FFF2-40B4-BE49-F238E27FC236}">
                <a16:creationId xmlns:a16="http://schemas.microsoft.com/office/drawing/2014/main" id="{E66C8580-0027-4C22-AC95-F69DEB19F993}"/>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nvGrpSpPr>
          <p:cNvPr id="6" name="Группа 5">
            <a:extLst>
              <a:ext uri="{FF2B5EF4-FFF2-40B4-BE49-F238E27FC236}">
                <a16:creationId xmlns:a16="http://schemas.microsoft.com/office/drawing/2014/main" id="{77DC3FA4-C1A6-4428-82D8-B305BBD033AD}"/>
              </a:ext>
            </a:extLst>
          </p:cNvPr>
          <p:cNvGrpSpPr/>
          <p:nvPr/>
        </p:nvGrpSpPr>
        <p:grpSpPr>
          <a:xfrm>
            <a:off x="432444" y="1511895"/>
            <a:ext cx="8928993" cy="4733694"/>
            <a:chOff x="432444" y="1511895"/>
            <a:chExt cx="8928993" cy="4733694"/>
          </a:xfrm>
        </p:grpSpPr>
        <p:grpSp>
          <p:nvGrpSpPr>
            <p:cNvPr id="5" name="Группа 4">
              <a:extLst>
                <a:ext uri="{FF2B5EF4-FFF2-40B4-BE49-F238E27FC236}">
                  <a16:creationId xmlns:a16="http://schemas.microsoft.com/office/drawing/2014/main" id="{05D928D4-905A-4C8D-94AF-510DC42A63BD}"/>
                </a:ext>
              </a:extLst>
            </p:cNvPr>
            <p:cNvGrpSpPr/>
            <p:nvPr/>
          </p:nvGrpSpPr>
          <p:grpSpPr>
            <a:xfrm>
              <a:off x="576462" y="1511895"/>
              <a:ext cx="8784975" cy="4733694"/>
              <a:chOff x="129277" y="1439887"/>
              <a:chExt cx="8784975" cy="4733694"/>
            </a:xfrm>
          </p:grpSpPr>
          <p:sp>
            <p:nvSpPr>
              <p:cNvPr id="54" name="TextBox 62">
                <a:extLst>
                  <a:ext uri="{FF2B5EF4-FFF2-40B4-BE49-F238E27FC236}">
                    <a16:creationId xmlns:a16="http://schemas.microsoft.com/office/drawing/2014/main" id="{77CDA17E-61ED-427A-A0DC-F3EE29FE6E04}"/>
                  </a:ext>
                </a:extLst>
              </p:cNvPr>
              <p:cNvSpPr txBox="1">
                <a:spLocks noChangeArrowheads="1"/>
              </p:cNvSpPr>
              <p:nvPr/>
            </p:nvSpPr>
            <p:spPr bwMode="auto">
              <a:xfrm>
                <a:off x="1944613" y="1617170"/>
                <a:ext cx="179863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8000"/>
                    </a:solidFill>
                    <a:latin typeface="Arial" panose="020B0604020202020204" pitchFamily="34" charset="0"/>
                  </a:defRPr>
                </a:lvl1pPr>
                <a:lvl2pPr marL="742950" indent="-285750">
                  <a:defRPr sz="1600">
                    <a:solidFill>
                      <a:srgbClr val="008000"/>
                    </a:solidFill>
                    <a:latin typeface="Arial" panose="020B0604020202020204" pitchFamily="34" charset="0"/>
                  </a:defRPr>
                </a:lvl2pPr>
                <a:lvl3pPr marL="1143000" indent="-228600">
                  <a:defRPr sz="1600">
                    <a:solidFill>
                      <a:srgbClr val="008000"/>
                    </a:solidFill>
                    <a:latin typeface="Arial" panose="020B0604020202020204" pitchFamily="34" charset="0"/>
                  </a:defRPr>
                </a:lvl3pPr>
                <a:lvl4pPr marL="1600200" indent="-228600">
                  <a:defRPr sz="1600">
                    <a:solidFill>
                      <a:srgbClr val="008000"/>
                    </a:solidFill>
                    <a:latin typeface="Arial" panose="020B0604020202020204" pitchFamily="34" charset="0"/>
                  </a:defRPr>
                </a:lvl4pPr>
                <a:lvl5pPr marL="2057400" indent="-228600">
                  <a:defRPr sz="1600">
                    <a:solidFill>
                      <a:srgbClr val="008000"/>
                    </a:solidFill>
                    <a:latin typeface="Arial" panose="020B0604020202020204" pitchFamily="34" charset="0"/>
                  </a:defRPr>
                </a:lvl5pPr>
                <a:lvl6pPr marL="2514600" indent="-228600" eaLnBrk="0" fontAlgn="base" hangingPunct="0">
                  <a:spcBef>
                    <a:spcPct val="0"/>
                  </a:spcBef>
                  <a:spcAft>
                    <a:spcPct val="0"/>
                  </a:spcAft>
                  <a:defRPr sz="1600">
                    <a:solidFill>
                      <a:srgbClr val="008000"/>
                    </a:solidFill>
                    <a:latin typeface="Arial" panose="020B0604020202020204" pitchFamily="34" charset="0"/>
                  </a:defRPr>
                </a:lvl6pPr>
                <a:lvl7pPr marL="2971800" indent="-228600" eaLnBrk="0" fontAlgn="base" hangingPunct="0">
                  <a:spcBef>
                    <a:spcPct val="0"/>
                  </a:spcBef>
                  <a:spcAft>
                    <a:spcPct val="0"/>
                  </a:spcAft>
                  <a:defRPr sz="1600">
                    <a:solidFill>
                      <a:srgbClr val="008000"/>
                    </a:solidFill>
                    <a:latin typeface="Arial" panose="020B0604020202020204" pitchFamily="34" charset="0"/>
                  </a:defRPr>
                </a:lvl7pPr>
                <a:lvl8pPr marL="3429000" indent="-228600" eaLnBrk="0" fontAlgn="base" hangingPunct="0">
                  <a:spcBef>
                    <a:spcPct val="0"/>
                  </a:spcBef>
                  <a:spcAft>
                    <a:spcPct val="0"/>
                  </a:spcAft>
                  <a:defRPr sz="1600">
                    <a:solidFill>
                      <a:srgbClr val="008000"/>
                    </a:solidFill>
                    <a:latin typeface="Arial" panose="020B0604020202020204" pitchFamily="34" charset="0"/>
                  </a:defRPr>
                </a:lvl8pPr>
                <a:lvl9pPr marL="3886200" indent="-228600" eaLnBrk="0" fontAlgn="base" hangingPunct="0">
                  <a:spcBef>
                    <a:spcPct val="0"/>
                  </a:spcBef>
                  <a:spcAft>
                    <a:spcPct val="0"/>
                  </a:spcAft>
                  <a:defRPr sz="1600">
                    <a:solidFill>
                      <a:srgbClr val="008000"/>
                    </a:solidFill>
                    <a:latin typeface="Arial" panose="020B0604020202020204" pitchFamily="34" charset="0"/>
                  </a:defRPr>
                </a:lvl9pPr>
              </a:lstStyle>
              <a:p>
                <a:pPr eaLnBrk="1" hangingPunct="1">
                  <a:buFont typeface="Wingdings" panose="05000000000000000000" pitchFamily="2" charset="2"/>
                  <a:buNone/>
                </a:pPr>
                <a:r>
                  <a:rPr lang="ru-RU" altLang="ru-RU" sz="1800" dirty="0">
                    <a:solidFill>
                      <a:srgbClr val="000000"/>
                    </a:solidFill>
                    <a:latin typeface="Comic Sans MS" panose="030F0702030302020204" pitchFamily="66" charset="0"/>
                    <a:cs typeface="Arial" panose="020B0604020202020204" pitchFamily="34" charset="0"/>
                  </a:rPr>
                  <a:t>От потребности</a:t>
                </a:r>
              </a:p>
              <a:p>
                <a:pPr eaLnBrk="1" hangingPunct="1"/>
                <a:endParaRPr lang="ru-RU" altLang="ru-RU" sz="1800" b="0" dirty="0">
                  <a:solidFill>
                    <a:srgbClr val="000000"/>
                  </a:solidFill>
                  <a:latin typeface="Comic Sans MS" panose="030F0702030302020204" pitchFamily="66" charset="0"/>
                  <a:cs typeface="Arial" panose="020B0604020202020204" pitchFamily="34" charset="0"/>
                </a:endParaRPr>
              </a:p>
              <a:p>
                <a:pPr eaLnBrk="1" hangingPunct="1"/>
                <a:r>
                  <a:rPr lang="ru-RU" altLang="ru-RU" sz="1400" b="0" dirty="0">
                    <a:solidFill>
                      <a:schemeClr val="tx1">
                        <a:lumMod val="75000"/>
                        <a:lumOff val="25000"/>
                      </a:schemeClr>
                    </a:solidFill>
                    <a:latin typeface="Comic Sans MS" panose="030F0702030302020204" pitchFamily="66" charset="0"/>
                    <a:cs typeface="Arial" panose="020B0604020202020204" pitchFamily="34" charset="0"/>
                  </a:rPr>
                  <a:t>Подготовка бюджетов для производственных компаний</a:t>
                </a:r>
                <a:endParaRPr lang="en-US" altLang="ru-RU" sz="1400" b="0" dirty="0">
                  <a:solidFill>
                    <a:schemeClr val="tx1">
                      <a:lumMod val="75000"/>
                      <a:lumOff val="25000"/>
                    </a:schemeClr>
                  </a:solidFill>
                  <a:latin typeface="Comic Sans MS" panose="030F0702030302020204" pitchFamily="66" charset="0"/>
                  <a:cs typeface="Arial" panose="020B0604020202020204" pitchFamily="34" charset="0"/>
                </a:endParaRPr>
              </a:p>
            </p:txBody>
          </p:sp>
          <p:sp>
            <p:nvSpPr>
              <p:cNvPr id="55" name="TextBox 62">
                <a:extLst>
                  <a:ext uri="{FF2B5EF4-FFF2-40B4-BE49-F238E27FC236}">
                    <a16:creationId xmlns:a16="http://schemas.microsoft.com/office/drawing/2014/main" id="{D8938802-B50C-4DAB-AE96-7E0C1ACFA709}"/>
                  </a:ext>
                </a:extLst>
              </p:cNvPr>
              <p:cNvSpPr txBox="1">
                <a:spLocks noChangeArrowheads="1"/>
              </p:cNvSpPr>
              <p:nvPr/>
            </p:nvSpPr>
            <p:spPr bwMode="auto">
              <a:xfrm>
                <a:off x="1979503" y="3986790"/>
                <a:ext cx="179863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8000"/>
                    </a:solidFill>
                    <a:latin typeface="Arial" panose="020B0604020202020204" pitchFamily="34" charset="0"/>
                  </a:defRPr>
                </a:lvl1pPr>
                <a:lvl2pPr marL="742950" indent="-285750">
                  <a:defRPr sz="1600">
                    <a:solidFill>
                      <a:srgbClr val="008000"/>
                    </a:solidFill>
                    <a:latin typeface="Arial" panose="020B0604020202020204" pitchFamily="34" charset="0"/>
                  </a:defRPr>
                </a:lvl2pPr>
                <a:lvl3pPr marL="1143000" indent="-228600">
                  <a:defRPr sz="1600">
                    <a:solidFill>
                      <a:srgbClr val="008000"/>
                    </a:solidFill>
                    <a:latin typeface="Arial" panose="020B0604020202020204" pitchFamily="34" charset="0"/>
                  </a:defRPr>
                </a:lvl3pPr>
                <a:lvl4pPr marL="1600200" indent="-228600">
                  <a:defRPr sz="1600">
                    <a:solidFill>
                      <a:srgbClr val="008000"/>
                    </a:solidFill>
                    <a:latin typeface="Arial" panose="020B0604020202020204" pitchFamily="34" charset="0"/>
                  </a:defRPr>
                </a:lvl4pPr>
                <a:lvl5pPr marL="2057400" indent="-228600">
                  <a:defRPr sz="1600">
                    <a:solidFill>
                      <a:srgbClr val="008000"/>
                    </a:solidFill>
                    <a:latin typeface="Arial" panose="020B0604020202020204" pitchFamily="34" charset="0"/>
                  </a:defRPr>
                </a:lvl5pPr>
                <a:lvl6pPr marL="2514600" indent="-228600" eaLnBrk="0" fontAlgn="base" hangingPunct="0">
                  <a:spcBef>
                    <a:spcPct val="0"/>
                  </a:spcBef>
                  <a:spcAft>
                    <a:spcPct val="0"/>
                  </a:spcAft>
                  <a:defRPr sz="1600">
                    <a:solidFill>
                      <a:srgbClr val="008000"/>
                    </a:solidFill>
                    <a:latin typeface="Arial" panose="020B0604020202020204" pitchFamily="34" charset="0"/>
                  </a:defRPr>
                </a:lvl6pPr>
                <a:lvl7pPr marL="2971800" indent="-228600" eaLnBrk="0" fontAlgn="base" hangingPunct="0">
                  <a:spcBef>
                    <a:spcPct val="0"/>
                  </a:spcBef>
                  <a:spcAft>
                    <a:spcPct val="0"/>
                  </a:spcAft>
                  <a:defRPr sz="1600">
                    <a:solidFill>
                      <a:srgbClr val="008000"/>
                    </a:solidFill>
                    <a:latin typeface="Arial" panose="020B0604020202020204" pitchFamily="34" charset="0"/>
                  </a:defRPr>
                </a:lvl7pPr>
                <a:lvl8pPr marL="3429000" indent="-228600" eaLnBrk="0" fontAlgn="base" hangingPunct="0">
                  <a:spcBef>
                    <a:spcPct val="0"/>
                  </a:spcBef>
                  <a:spcAft>
                    <a:spcPct val="0"/>
                  </a:spcAft>
                  <a:defRPr sz="1600">
                    <a:solidFill>
                      <a:srgbClr val="008000"/>
                    </a:solidFill>
                    <a:latin typeface="Arial" panose="020B0604020202020204" pitchFamily="34" charset="0"/>
                  </a:defRPr>
                </a:lvl8pPr>
                <a:lvl9pPr marL="3886200" indent="-228600" eaLnBrk="0" fontAlgn="base" hangingPunct="0">
                  <a:spcBef>
                    <a:spcPct val="0"/>
                  </a:spcBef>
                  <a:spcAft>
                    <a:spcPct val="0"/>
                  </a:spcAft>
                  <a:defRPr sz="1600">
                    <a:solidFill>
                      <a:srgbClr val="008000"/>
                    </a:solidFill>
                    <a:latin typeface="Arial" panose="020B0604020202020204" pitchFamily="34" charset="0"/>
                  </a:defRPr>
                </a:lvl9pPr>
              </a:lstStyle>
              <a:p>
                <a:pPr eaLnBrk="1" hangingPunct="1"/>
                <a:r>
                  <a:rPr lang="ru-RU" altLang="ru-RU" sz="1800" dirty="0">
                    <a:solidFill>
                      <a:srgbClr val="000000"/>
                    </a:solidFill>
                    <a:latin typeface="Comic Sans MS" panose="030F0702030302020204" pitchFamily="66" charset="0"/>
                    <a:cs typeface="Arial" panose="020B0604020202020204" pitchFamily="34" charset="0"/>
                  </a:rPr>
                  <a:t>От лимитов</a:t>
                </a:r>
              </a:p>
              <a:p>
                <a:pPr eaLnBrk="1" hangingPunct="1"/>
                <a:endParaRPr lang="ru-RU" altLang="ru-RU" sz="1800" dirty="0">
                  <a:solidFill>
                    <a:srgbClr val="000000"/>
                  </a:solidFill>
                  <a:latin typeface="Comic Sans MS" panose="030F0702030302020204" pitchFamily="66" charset="0"/>
                  <a:cs typeface="Arial" panose="020B0604020202020204" pitchFamily="34" charset="0"/>
                </a:endParaRPr>
              </a:p>
              <a:p>
                <a:pPr eaLnBrk="1" hangingPunct="1"/>
                <a:r>
                  <a:rPr lang="ru-RU" altLang="ru-RU" b="0" dirty="0">
                    <a:solidFill>
                      <a:schemeClr val="tx1">
                        <a:lumMod val="75000"/>
                        <a:lumOff val="25000"/>
                      </a:schemeClr>
                    </a:solidFill>
                    <a:latin typeface="Comic Sans MS" panose="030F0702030302020204" pitchFamily="66" charset="0"/>
                    <a:cs typeface="Arial" panose="020B0604020202020204" pitchFamily="34" charset="0"/>
                  </a:rPr>
                  <a:t>Подготовка бюджетов компаний оказывающих услуги или АХД</a:t>
                </a:r>
              </a:p>
            </p:txBody>
          </p:sp>
          <p:sp>
            <p:nvSpPr>
              <p:cNvPr id="58" name="Прямоугольник 19">
                <a:extLst>
                  <a:ext uri="{FF2B5EF4-FFF2-40B4-BE49-F238E27FC236}">
                    <a16:creationId xmlns:a16="http://schemas.microsoft.com/office/drawing/2014/main" id="{E71E330A-6AD3-40B7-9361-D1D6B5A0F931}"/>
                  </a:ext>
                </a:extLst>
              </p:cNvPr>
              <p:cNvSpPr>
                <a:spLocks noChangeArrowheads="1"/>
              </p:cNvSpPr>
              <p:nvPr/>
            </p:nvSpPr>
            <p:spPr bwMode="auto">
              <a:xfrm>
                <a:off x="7221961" y="2975126"/>
                <a:ext cx="1260475" cy="539750"/>
              </a:xfrm>
              <a:custGeom>
                <a:avLst/>
                <a:gdLst>
                  <a:gd name="connsiteX0" fmla="*/ 0 w 1260475"/>
                  <a:gd name="connsiteY0" fmla="*/ 0 h 539750"/>
                  <a:gd name="connsiteX1" fmla="*/ 617633 w 1260475"/>
                  <a:gd name="connsiteY1" fmla="*/ 0 h 539750"/>
                  <a:gd name="connsiteX2" fmla="*/ 1260475 w 1260475"/>
                  <a:gd name="connsiteY2" fmla="*/ 0 h 539750"/>
                  <a:gd name="connsiteX3" fmla="*/ 1260475 w 1260475"/>
                  <a:gd name="connsiteY3" fmla="*/ 539750 h 539750"/>
                  <a:gd name="connsiteX4" fmla="*/ 655447 w 1260475"/>
                  <a:gd name="connsiteY4" fmla="*/ 539750 h 539750"/>
                  <a:gd name="connsiteX5" fmla="*/ 0 w 1260475"/>
                  <a:gd name="connsiteY5" fmla="*/ 539750 h 539750"/>
                  <a:gd name="connsiteX6" fmla="*/ 0 w 1260475"/>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475" h="539750" fill="none" extrusionOk="0">
                    <a:moveTo>
                      <a:pt x="0" y="0"/>
                    </a:moveTo>
                    <a:cubicBezTo>
                      <a:pt x="178539" y="-2004"/>
                      <a:pt x="318258" y="-2055"/>
                      <a:pt x="617633" y="0"/>
                    </a:cubicBezTo>
                    <a:cubicBezTo>
                      <a:pt x="917008" y="2055"/>
                      <a:pt x="1023412" y="-3214"/>
                      <a:pt x="1260475" y="0"/>
                    </a:cubicBezTo>
                    <a:cubicBezTo>
                      <a:pt x="1275560" y="194223"/>
                      <a:pt x="1267488" y="370342"/>
                      <a:pt x="1260475" y="539750"/>
                    </a:cubicBezTo>
                    <a:cubicBezTo>
                      <a:pt x="1082259" y="531510"/>
                      <a:pt x="955513" y="554659"/>
                      <a:pt x="655447" y="539750"/>
                    </a:cubicBezTo>
                    <a:cubicBezTo>
                      <a:pt x="355381" y="524841"/>
                      <a:pt x="229073" y="515622"/>
                      <a:pt x="0" y="539750"/>
                    </a:cubicBezTo>
                    <a:cubicBezTo>
                      <a:pt x="13037" y="290568"/>
                      <a:pt x="7359" y="258019"/>
                      <a:pt x="0" y="0"/>
                    </a:cubicBezTo>
                    <a:close/>
                  </a:path>
                  <a:path w="1260475" h="539750" stroke="0" extrusionOk="0">
                    <a:moveTo>
                      <a:pt x="0" y="0"/>
                    </a:moveTo>
                    <a:cubicBezTo>
                      <a:pt x="166089" y="-29567"/>
                      <a:pt x="386185" y="6363"/>
                      <a:pt x="592423" y="0"/>
                    </a:cubicBezTo>
                    <a:cubicBezTo>
                      <a:pt x="798661" y="-6363"/>
                      <a:pt x="1105212" y="19334"/>
                      <a:pt x="1260475" y="0"/>
                    </a:cubicBezTo>
                    <a:cubicBezTo>
                      <a:pt x="1282382" y="222236"/>
                      <a:pt x="1263703" y="399866"/>
                      <a:pt x="1260475" y="539750"/>
                    </a:cubicBezTo>
                    <a:cubicBezTo>
                      <a:pt x="979538" y="514466"/>
                      <a:pt x="818445" y="520551"/>
                      <a:pt x="642842" y="539750"/>
                    </a:cubicBezTo>
                    <a:cubicBezTo>
                      <a:pt x="467239" y="558949"/>
                      <a:pt x="211110" y="521752"/>
                      <a:pt x="0" y="539750"/>
                    </a:cubicBezTo>
                    <a:cubicBezTo>
                      <a:pt x="-7324" y="305749"/>
                      <a:pt x="7805" y="113956"/>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2455769912">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a:ln>
                      <a:noFill/>
                    </a:ln>
                    <a:solidFill>
                      <a:srgbClr val="000000"/>
                    </a:solidFill>
                    <a:effectLst/>
                    <a:uLnTx/>
                    <a:uFillTx/>
                    <a:latin typeface="Comic Sans MS" panose="030F0702030302020204" pitchFamily="66" charset="0"/>
                  </a:rPr>
                  <a:t>БДР</a:t>
                </a:r>
              </a:p>
            </p:txBody>
          </p:sp>
          <p:sp>
            <p:nvSpPr>
              <p:cNvPr id="59" name="Прямоугольник 20">
                <a:extLst>
                  <a:ext uri="{FF2B5EF4-FFF2-40B4-BE49-F238E27FC236}">
                    <a16:creationId xmlns:a16="http://schemas.microsoft.com/office/drawing/2014/main" id="{71C84C66-D4F2-460C-862F-960782B93B54}"/>
                  </a:ext>
                </a:extLst>
              </p:cNvPr>
              <p:cNvSpPr>
                <a:spLocks noChangeArrowheads="1"/>
              </p:cNvSpPr>
              <p:nvPr/>
            </p:nvSpPr>
            <p:spPr bwMode="auto">
              <a:xfrm>
                <a:off x="7217200" y="2226241"/>
                <a:ext cx="1257300" cy="539750"/>
              </a:xfrm>
              <a:custGeom>
                <a:avLst/>
                <a:gdLst>
                  <a:gd name="connsiteX0" fmla="*/ 0 w 1257300"/>
                  <a:gd name="connsiteY0" fmla="*/ 0 h 539750"/>
                  <a:gd name="connsiteX1" fmla="*/ 603504 w 1257300"/>
                  <a:gd name="connsiteY1" fmla="*/ 0 h 539750"/>
                  <a:gd name="connsiteX2" fmla="*/ 1257300 w 1257300"/>
                  <a:gd name="connsiteY2" fmla="*/ 0 h 539750"/>
                  <a:gd name="connsiteX3" fmla="*/ 1257300 w 1257300"/>
                  <a:gd name="connsiteY3" fmla="*/ 539750 h 539750"/>
                  <a:gd name="connsiteX4" fmla="*/ 641223 w 1257300"/>
                  <a:gd name="connsiteY4" fmla="*/ 539750 h 539750"/>
                  <a:gd name="connsiteX5" fmla="*/ 0 w 1257300"/>
                  <a:gd name="connsiteY5" fmla="*/ 539750 h 539750"/>
                  <a:gd name="connsiteX6" fmla="*/ 0 w 1257300"/>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300" h="539750" fill="none" extrusionOk="0">
                    <a:moveTo>
                      <a:pt x="0" y="0"/>
                    </a:moveTo>
                    <a:cubicBezTo>
                      <a:pt x="190715" y="27345"/>
                      <a:pt x="341769" y="24472"/>
                      <a:pt x="603504" y="0"/>
                    </a:cubicBezTo>
                    <a:cubicBezTo>
                      <a:pt x="865239" y="-24472"/>
                      <a:pt x="1055366" y="31474"/>
                      <a:pt x="1257300" y="0"/>
                    </a:cubicBezTo>
                    <a:cubicBezTo>
                      <a:pt x="1246339" y="261010"/>
                      <a:pt x="1280488" y="341836"/>
                      <a:pt x="1257300" y="539750"/>
                    </a:cubicBezTo>
                    <a:cubicBezTo>
                      <a:pt x="1123124" y="534455"/>
                      <a:pt x="848069" y="549132"/>
                      <a:pt x="641223" y="539750"/>
                    </a:cubicBezTo>
                    <a:cubicBezTo>
                      <a:pt x="434377" y="530368"/>
                      <a:pt x="235944" y="527407"/>
                      <a:pt x="0" y="539750"/>
                    </a:cubicBezTo>
                    <a:cubicBezTo>
                      <a:pt x="13558" y="399018"/>
                      <a:pt x="-20919" y="252670"/>
                      <a:pt x="0" y="0"/>
                    </a:cubicBezTo>
                    <a:close/>
                  </a:path>
                  <a:path w="1257300" h="539750" stroke="0" extrusionOk="0">
                    <a:moveTo>
                      <a:pt x="0" y="0"/>
                    </a:moveTo>
                    <a:cubicBezTo>
                      <a:pt x="179543" y="-6792"/>
                      <a:pt x="474993" y="-19402"/>
                      <a:pt x="653796" y="0"/>
                    </a:cubicBezTo>
                    <a:cubicBezTo>
                      <a:pt x="832599" y="19402"/>
                      <a:pt x="962541" y="-2764"/>
                      <a:pt x="1257300" y="0"/>
                    </a:cubicBezTo>
                    <a:cubicBezTo>
                      <a:pt x="1230729" y="235719"/>
                      <a:pt x="1256651" y="373289"/>
                      <a:pt x="1257300" y="539750"/>
                    </a:cubicBezTo>
                    <a:cubicBezTo>
                      <a:pt x="977908" y="521857"/>
                      <a:pt x="832609" y="518039"/>
                      <a:pt x="666369" y="539750"/>
                    </a:cubicBezTo>
                    <a:cubicBezTo>
                      <a:pt x="500129" y="561461"/>
                      <a:pt x="275962" y="555866"/>
                      <a:pt x="0" y="539750"/>
                    </a:cubicBezTo>
                    <a:cubicBezTo>
                      <a:pt x="16640" y="326085"/>
                      <a:pt x="-3731" y="136469"/>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2454623530">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a:ln>
                      <a:noFill/>
                    </a:ln>
                    <a:solidFill>
                      <a:srgbClr val="000000"/>
                    </a:solidFill>
                    <a:effectLst/>
                    <a:uLnTx/>
                    <a:uFillTx/>
                    <a:latin typeface="Comic Sans MS" panose="030F0702030302020204" pitchFamily="66" charset="0"/>
                  </a:rPr>
                  <a:t>БДДС</a:t>
                </a:r>
              </a:p>
            </p:txBody>
          </p:sp>
          <p:sp>
            <p:nvSpPr>
              <p:cNvPr id="62" name="Прямоугольник 18">
                <a:extLst>
                  <a:ext uri="{FF2B5EF4-FFF2-40B4-BE49-F238E27FC236}">
                    <a16:creationId xmlns:a16="http://schemas.microsoft.com/office/drawing/2014/main" id="{02FACBA4-C632-497E-8C0F-0A0985D25B96}"/>
                  </a:ext>
                </a:extLst>
              </p:cNvPr>
              <p:cNvSpPr>
                <a:spLocks noChangeArrowheads="1"/>
              </p:cNvSpPr>
              <p:nvPr/>
            </p:nvSpPr>
            <p:spPr bwMode="auto">
              <a:xfrm>
                <a:off x="5648042" y="2975126"/>
                <a:ext cx="1258888" cy="539750"/>
              </a:xfrm>
              <a:custGeom>
                <a:avLst/>
                <a:gdLst>
                  <a:gd name="connsiteX0" fmla="*/ 0 w 1258888"/>
                  <a:gd name="connsiteY0" fmla="*/ 0 h 539750"/>
                  <a:gd name="connsiteX1" fmla="*/ 654622 w 1258888"/>
                  <a:gd name="connsiteY1" fmla="*/ 0 h 539750"/>
                  <a:gd name="connsiteX2" fmla="*/ 1258888 w 1258888"/>
                  <a:gd name="connsiteY2" fmla="*/ 0 h 539750"/>
                  <a:gd name="connsiteX3" fmla="*/ 1258888 w 1258888"/>
                  <a:gd name="connsiteY3" fmla="*/ 539750 h 539750"/>
                  <a:gd name="connsiteX4" fmla="*/ 654622 w 1258888"/>
                  <a:gd name="connsiteY4" fmla="*/ 539750 h 539750"/>
                  <a:gd name="connsiteX5" fmla="*/ 0 w 1258888"/>
                  <a:gd name="connsiteY5" fmla="*/ 539750 h 539750"/>
                  <a:gd name="connsiteX6" fmla="*/ 0 w 1258888"/>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539750" fill="none" extrusionOk="0">
                    <a:moveTo>
                      <a:pt x="0" y="0"/>
                    </a:moveTo>
                    <a:cubicBezTo>
                      <a:pt x="169096" y="-28213"/>
                      <a:pt x="465705" y="9790"/>
                      <a:pt x="654622" y="0"/>
                    </a:cubicBezTo>
                    <a:cubicBezTo>
                      <a:pt x="843539" y="-9790"/>
                      <a:pt x="1023350" y="-484"/>
                      <a:pt x="1258888" y="0"/>
                    </a:cubicBezTo>
                    <a:cubicBezTo>
                      <a:pt x="1243332" y="190833"/>
                      <a:pt x="1274894" y="289573"/>
                      <a:pt x="1258888" y="539750"/>
                    </a:cubicBezTo>
                    <a:cubicBezTo>
                      <a:pt x="1115261" y="516329"/>
                      <a:pt x="826946" y="557117"/>
                      <a:pt x="654622" y="539750"/>
                    </a:cubicBezTo>
                    <a:cubicBezTo>
                      <a:pt x="482298" y="522383"/>
                      <a:pt x="150087" y="568364"/>
                      <a:pt x="0" y="539750"/>
                    </a:cubicBezTo>
                    <a:cubicBezTo>
                      <a:pt x="21856" y="390467"/>
                      <a:pt x="-4525" y="225139"/>
                      <a:pt x="0" y="0"/>
                    </a:cubicBezTo>
                    <a:close/>
                  </a:path>
                  <a:path w="1258888" h="539750" stroke="0" extrusionOk="0">
                    <a:moveTo>
                      <a:pt x="0" y="0"/>
                    </a:moveTo>
                    <a:cubicBezTo>
                      <a:pt x="216668" y="29701"/>
                      <a:pt x="432640" y="25421"/>
                      <a:pt x="654622" y="0"/>
                    </a:cubicBezTo>
                    <a:cubicBezTo>
                      <a:pt x="876604" y="-25421"/>
                      <a:pt x="1050840" y="23380"/>
                      <a:pt x="1258888" y="0"/>
                    </a:cubicBezTo>
                    <a:cubicBezTo>
                      <a:pt x="1253431" y="145591"/>
                      <a:pt x="1255530" y="304182"/>
                      <a:pt x="1258888" y="539750"/>
                    </a:cubicBezTo>
                    <a:cubicBezTo>
                      <a:pt x="1064437" y="524748"/>
                      <a:pt x="948768" y="527566"/>
                      <a:pt x="667211" y="539750"/>
                    </a:cubicBezTo>
                    <a:cubicBezTo>
                      <a:pt x="385654" y="551934"/>
                      <a:pt x="199261" y="512587"/>
                      <a:pt x="0" y="539750"/>
                    </a:cubicBezTo>
                    <a:cubicBezTo>
                      <a:pt x="-26243" y="272619"/>
                      <a:pt x="986" y="239605"/>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22626170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План потребности</a:t>
                </a:r>
              </a:p>
            </p:txBody>
          </p:sp>
          <p:sp>
            <p:nvSpPr>
              <p:cNvPr id="63" name="Прямоугольник 18">
                <a:extLst>
                  <a:ext uri="{FF2B5EF4-FFF2-40B4-BE49-F238E27FC236}">
                    <a16:creationId xmlns:a16="http://schemas.microsoft.com/office/drawing/2014/main" id="{49B09519-6F29-48AD-BBB3-73F154F32160}"/>
                  </a:ext>
                </a:extLst>
              </p:cNvPr>
              <p:cNvSpPr>
                <a:spLocks noChangeArrowheads="1"/>
              </p:cNvSpPr>
              <p:nvPr/>
            </p:nvSpPr>
            <p:spPr bwMode="auto">
              <a:xfrm>
                <a:off x="5653914" y="2239848"/>
                <a:ext cx="1258888" cy="478103"/>
              </a:xfrm>
              <a:custGeom>
                <a:avLst/>
                <a:gdLst>
                  <a:gd name="connsiteX0" fmla="*/ 0 w 1258888"/>
                  <a:gd name="connsiteY0" fmla="*/ 0 h 478103"/>
                  <a:gd name="connsiteX1" fmla="*/ 616855 w 1258888"/>
                  <a:gd name="connsiteY1" fmla="*/ 0 h 478103"/>
                  <a:gd name="connsiteX2" fmla="*/ 1258888 w 1258888"/>
                  <a:gd name="connsiteY2" fmla="*/ 0 h 478103"/>
                  <a:gd name="connsiteX3" fmla="*/ 1258888 w 1258888"/>
                  <a:gd name="connsiteY3" fmla="*/ 478103 h 478103"/>
                  <a:gd name="connsiteX4" fmla="*/ 642033 w 1258888"/>
                  <a:gd name="connsiteY4" fmla="*/ 478103 h 478103"/>
                  <a:gd name="connsiteX5" fmla="*/ 0 w 1258888"/>
                  <a:gd name="connsiteY5" fmla="*/ 478103 h 478103"/>
                  <a:gd name="connsiteX6" fmla="*/ 0 w 1258888"/>
                  <a:gd name="connsiteY6" fmla="*/ 0 h 47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478103" fill="none" extrusionOk="0">
                    <a:moveTo>
                      <a:pt x="0" y="0"/>
                    </a:moveTo>
                    <a:cubicBezTo>
                      <a:pt x="179107" y="-28639"/>
                      <a:pt x="362392" y="13242"/>
                      <a:pt x="616855" y="0"/>
                    </a:cubicBezTo>
                    <a:cubicBezTo>
                      <a:pt x="871318" y="-13242"/>
                      <a:pt x="1121157" y="-24074"/>
                      <a:pt x="1258888" y="0"/>
                    </a:cubicBezTo>
                    <a:cubicBezTo>
                      <a:pt x="1253715" y="163198"/>
                      <a:pt x="1245914" y="251209"/>
                      <a:pt x="1258888" y="478103"/>
                    </a:cubicBezTo>
                    <a:cubicBezTo>
                      <a:pt x="1028035" y="451197"/>
                      <a:pt x="806479" y="503399"/>
                      <a:pt x="642033" y="478103"/>
                    </a:cubicBezTo>
                    <a:cubicBezTo>
                      <a:pt x="477587" y="452807"/>
                      <a:pt x="225646" y="453672"/>
                      <a:pt x="0" y="478103"/>
                    </a:cubicBezTo>
                    <a:cubicBezTo>
                      <a:pt x="20464" y="274737"/>
                      <a:pt x="-20127" y="142248"/>
                      <a:pt x="0" y="0"/>
                    </a:cubicBezTo>
                    <a:close/>
                  </a:path>
                  <a:path w="1258888" h="478103" stroke="0" extrusionOk="0">
                    <a:moveTo>
                      <a:pt x="0" y="0"/>
                    </a:moveTo>
                    <a:cubicBezTo>
                      <a:pt x="274327" y="71"/>
                      <a:pt x="413606" y="-22540"/>
                      <a:pt x="642033" y="0"/>
                    </a:cubicBezTo>
                    <a:cubicBezTo>
                      <a:pt x="870460" y="22540"/>
                      <a:pt x="1063555" y="-21181"/>
                      <a:pt x="1258888" y="0"/>
                    </a:cubicBezTo>
                    <a:cubicBezTo>
                      <a:pt x="1282629" y="199417"/>
                      <a:pt x="1269649" y="320251"/>
                      <a:pt x="1258888" y="478103"/>
                    </a:cubicBezTo>
                    <a:cubicBezTo>
                      <a:pt x="973422" y="462697"/>
                      <a:pt x="758038" y="485968"/>
                      <a:pt x="629444" y="478103"/>
                    </a:cubicBezTo>
                    <a:cubicBezTo>
                      <a:pt x="500850" y="470238"/>
                      <a:pt x="237140" y="451183"/>
                      <a:pt x="0" y="478103"/>
                    </a:cubicBezTo>
                    <a:cubicBezTo>
                      <a:pt x="-23501" y="347265"/>
                      <a:pt x="-22069" y="142662"/>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30071033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Консолидированный план</a:t>
                </a:r>
              </a:p>
            </p:txBody>
          </p:sp>
          <p:sp>
            <p:nvSpPr>
              <p:cNvPr id="64" name="Прямоугольник 18">
                <a:extLst>
                  <a:ext uri="{FF2B5EF4-FFF2-40B4-BE49-F238E27FC236}">
                    <a16:creationId xmlns:a16="http://schemas.microsoft.com/office/drawing/2014/main" id="{25D35743-12BB-4263-93F5-9DCE19AD2B4A}"/>
                  </a:ext>
                </a:extLst>
              </p:cNvPr>
              <p:cNvSpPr>
                <a:spLocks noChangeArrowheads="1"/>
              </p:cNvSpPr>
              <p:nvPr/>
            </p:nvSpPr>
            <p:spPr bwMode="auto">
              <a:xfrm>
                <a:off x="5648042" y="1452820"/>
                <a:ext cx="1258888" cy="611188"/>
              </a:xfrm>
              <a:custGeom>
                <a:avLst/>
                <a:gdLst>
                  <a:gd name="connsiteX0" fmla="*/ 0 w 1258888"/>
                  <a:gd name="connsiteY0" fmla="*/ 0 h 611188"/>
                  <a:gd name="connsiteX1" fmla="*/ 629444 w 1258888"/>
                  <a:gd name="connsiteY1" fmla="*/ 0 h 611188"/>
                  <a:gd name="connsiteX2" fmla="*/ 1258888 w 1258888"/>
                  <a:gd name="connsiteY2" fmla="*/ 0 h 611188"/>
                  <a:gd name="connsiteX3" fmla="*/ 1258888 w 1258888"/>
                  <a:gd name="connsiteY3" fmla="*/ 611188 h 611188"/>
                  <a:gd name="connsiteX4" fmla="*/ 604266 w 1258888"/>
                  <a:gd name="connsiteY4" fmla="*/ 611188 h 611188"/>
                  <a:gd name="connsiteX5" fmla="*/ 0 w 1258888"/>
                  <a:gd name="connsiteY5" fmla="*/ 611188 h 611188"/>
                  <a:gd name="connsiteX6" fmla="*/ 0 w 1258888"/>
                  <a:gd name="connsiteY6" fmla="*/ 0 h 6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611188" fill="none" extrusionOk="0">
                    <a:moveTo>
                      <a:pt x="0" y="0"/>
                    </a:moveTo>
                    <a:cubicBezTo>
                      <a:pt x="191724" y="2288"/>
                      <a:pt x="404470" y="-243"/>
                      <a:pt x="629444" y="0"/>
                    </a:cubicBezTo>
                    <a:cubicBezTo>
                      <a:pt x="854418" y="243"/>
                      <a:pt x="1015013" y="26407"/>
                      <a:pt x="1258888" y="0"/>
                    </a:cubicBezTo>
                    <a:cubicBezTo>
                      <a:pt x="1277289" y="197703"/>
                      <a:pt x="1272920" y="404539"/>
                      <a:pt x="1258888" y="611188"/>
                    </a:cubicBezTo>
                    <a:cubicBezTo>
                      <a:pt x="1017559" y="591547"/>
                      <a:pt x="912879" y="603995"/>
                      <a:pt x="604266" y="611188"/>
                    </a:cubicBezTo>
                    <a:cubicBezTo>
                      <a:pt x="295653" y="618381"/>
                      <a:pt x="181507" y="592977"/>
                      <a:pt x="0" y="611188"/>
                    </a:cubicBezTo>
                    <a:cubicBezTo>
                      <a:pt x="10428" y="315264"/>
                      <a:pt x="15182" y="222141"/>
                      <a:pt x="0" y="0"/>
                    </a:cubicBezTo>
                    <a:close/>
                  </a:path>
                  <a:path w="1258888" h="611188" stroke="0" extrusionOk="0">
                    <a:moveTo>
                      <a:pt x="0" y="0"/>
                    </a:moveTo>
                    <a:cubicBezTo>
                      <a:pt x="306351" y="-7493"/>
                      <a:pt x="483733" y="-16658"/>
                      <a:pt x="616855" y="0"/>
                    </a:cubicBezTo>
                    <a:cubicBezTo>
                      <a:pt x="749977" y="16658"/>
                      <a:pt x="1051680" y="1800"/>
                      <a:pt x="1258888" y="0"/>
                    </a:cubicBezTo>
                    <a:cubicBezTo>
                      <a:pt x="1287809" y="292417"/>
                      <a:pt x="1240818" y="339158"/>
                      <a:pt x="1258888" y="611188"/>
                    </a:cubicBezTo>
                    <a:cubicBezTo>
                      <a:pt x="968543" y="609572"/>
                      <a:pt x="772223" y="591656"/>
                      <a:pt x="604266" y="611188"/>
                    </a:cubicBezTo>
                    <a:cubicBezTo>
                      <a:pt x="436309" y="630720"/>
                      <a:pt x="275639" y="623742"/>
                      <a:pt x="0" y="611188"/>
                    </a:cubicBezTo>
                    <a:cubicBezTo>
                      <a:pt x="-5708" y="323379"/>
                      <a:pt x="21627" y="144647"/>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headEnd/>
                <a:tailEnd/>
                <a:extLst>
                  <a:ext uri="{C807C97D-BFC1-408E-A445-0C87EB9F89A2}">
                    <ask:lineSketchStyleProps xmlns:ask="http://schemas.microsoft.com/office/drawing/2018/sketchyshapes" sd="426757501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Назначение источников покрытия</a:t>
                </a:r>
              </a:p>
            </p:txBody>
          </p:sp>
          <p:sp>
            <p:nvSpPr>
              <p:cNvPr id="65" name="Прямоугольник 18">
                <a:extLst>
                  <a:ext uri="{FF2B5EF4-FFF2-40B4-BE49-F238E27FC236}">
                    <a16:creationId xmlns:a16="http://schemas.microsoft.com/office/drawing/2014/main" id="{C906A13F-A730-4123-86B8-0EC63636EEEA}"/>
                  </a:ext>
                </a:extLst>
              </p:cNvPr>
              <p:cNvSpPr>
                <a:spLocks noChangeArrowheads="1"/>
              </p:cNvSpPr>
              <p:nvPr/>
            </p:nvSpPr>
            <p:spPr bwMode="auto">
              <a:xfrm>
                <a:off x="7221962" y="1504466"/>
                <a:ext cx="1260475" cy="541338"/>
              </a:xfrm>
              <a:custGeom>
                <a:avLst/>
                <a:gdLst>
                  <a:gd name="connsiteX0" fmla="*/ 0 w 1260475"/>
                  <a:gd name="connsiteY0" fmla="*/ 0 h 541338"/>
                  <a:gd name="connsiteX1" fmla="*/ 655447 w 1260475"/>
                  <a:gd name="connsiteY1" fmla="*/ 0 h 541338"/>
                  <a:gd name="connsiteX2" fmla="*/ 1260475 w 1260475"/>
                  <a:gd name="connsiteY2" fmla="*/ 0 h 541338"/>
                  <a:gd name="connsiteX3" fmla="*/ 1260475 w 1260475"/>
                  <a:gd name="connsiteY3" fmla="*/ 541338 h 541338"/>
                  <a:gd name="connsiteX4" fmla="*/ 617633 w 1260475"/>
                  <a:gd name="connsiteY4" fmla="*/ 541338 h 541338"/>
                  <a:gd name="connsiteX5" fmla="*/ 0 w 1260475"/>
                  <a:gd name="connsiteY5" fmla="*/ 541338 h 541338"/>
                  <a:gd name="connsiteX6" fmla="*/ 0 w 1260475"/>
                  <a:gd name="connsiteY6"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475" h="541338" fill="none" extrusionOk="0">
                    <a:moveTo>
                      <a:pt x="0" y="0"/>
                    </a:moveTo>
                    <a:cubicBezTo>
                      <a:pt x="314256" y="-14823"/>
                      <a:pt x="454814" y="-16521"/>
                      <a:pt x="655447" y="0"/>
                    </a:cubicBezTo>
                    <a:cubicBezTo>
                      <a:pt x="856080" y="16521"/>
                      <a:pt x="994349" y="-13778"/>
                      <a:pt x="1260475" y="0"/>
                    </a:cubicBezTo>
                    <a:cubicBezTo>
                      <a:pt x="1270509" y="237035"/>
                      <a:pt x="1234473" y="410938"/>
                      <a:pt x="1260475" y="541338"/>
                    </a:cubicBezTo>
                    <a:cubicBezTo>
                      <a:pt x="996750" y="518794"/>
                      <a:pt x="893664" y="547556"/>
                      <a:pt x="617633" y="541338"/>
                    </a:cubicBezTo>
                    <a:cubicBezTo>
                      <a:pt x="341602" y="535120"/>
                      <a:pt x="210294" y="536479"/>
                      <a:pt x="0" y="541338"/>
                    </a:cubicBezTo>
                    <a:cubicBezTo>
                      <a:pt x="-18646" y="400693"/>
                      <a:pt x="-14319" y="117703"/>
                      <a:pt x="0" y="0"/>
                    </a:cubicBezTo>
                    <a:close/>
                  </a:path>
                  <a:path w="1260475" h="541338" stroke="0" extrusionOk="0">
                    <a:moveTo>
                      <a:pt x="0" y="0"/>
                    </a:moveTo>
                    <a:cubicBezTo>
                      <a:pt x="133955" y="-8715"/>
                      <a:pt x="308032" y="-8274"/>
                      <a:pt x="592423" y="0"/>
                    </a:cubicBezTo>
                    <a:cubicBezTo>
                      <a:pt x="876814" y="8274"/>
                      <a:pt x="1095984" y="-19113"/>
                      <a:pt x="1260475" y="0"/>
                    </a:cubicBezTo>
                    <a:cubicBezTo>
                      <a:pt x="1246133" y="127068"/>
                      <a:pt x="1239499" y="415748"/>
                      <a:pt x="1260475" y="541338"/>
                    </a:cubicBezTo>
                    <a:cubicBezTo>
                      <a:pt x="1005129" y="539071"/>
                      <a:pt x="775516" y="535718"/>
                      <a:pt x="617633" y="541338"/>
                    </a:cubicBezTo>
                    <a:cubicBezTo>
                      <a:pt x="459750" y="546958"/>
                      <a:pt x="258243" y="570868"/>
                      <a:pt x="0" y="541338"/>
                    </a:cubicBezTo>
                    <a:cubicBezTo>
                      <a:pt x="-4050" y="271567"/>
                      <a:pt x="20657" y="166155"/>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879683316">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Уточненный план закупок</a:t>
                </a:r>
              </a:p>
            </p:txBody>
          </p:sp>
          <p:cxnSp>
            <p:nvCxnSpPr>
              <p:cNvPr id="17" name="Прямая со стрелкой 16">
                <a:extLst>
                  <a:ext uri="{FF2B5EF4-FFF2-40B4-BE49-F238E27FC236}">
                    <a16:creationId xmlns:a16="http://schemas.microsoft.com/office/drawing/2014/main" id="{5F5DA6F5-C99F-41E5-BAD1-C8A8E32D6307}"/>
                  </a:ext>
                </a:extLst>
              </p:cNvPr>
              <p:cNvCxnSpPr>
                <a:cxnSpLocks/>
                <a:stCxn id="69" idx="2"/>
                <a:endCxn id="67" idx="0"/>
              </p:cNvCxnSpPr>
              <p:nvPr/>
            </p:nvCxnSpPr>
            <p:spPr bwMode="auto">
              <a:xfrm rot="16200000" flipH="1">
                <a:off x="4441931" y="2086209"/>
                <a:ext cx="249842" cy="36697"/>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8" name="Прямая со стрелкой 16">
                <a:extLst>
                  <a:ext uri="{FF2B5EF4-FFF2-40B4-BE49-F238E27FC236}">
                    <a16:creationId xmlns:a16="http://schemas.microsoft.com/office/drawing/2014/main" id="{2A042D45-C805-4EC2-9001-2DECE28F6B65}"/>
                  </a:ext>
                </a:extLst>
              </p:cNvPr>
              <p:cNvCxnSpPr>
                <a:cxnSpLocks/>
                <a:stCxn id="67" idx="2"/>
                <a:endCxn id="66" idx="0"/>
              </p:cNvCxnSpPr>
              <p:nvPr/>
            </p:nvCxnSpPr>
            <p:spPr bwMode="auto">
              <a:xfrm rot="5400000">
                <a:off x="4475206" y="2865130"/>
                <a:ext cx="205897" cy="14094"/>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1" name="Прямая со стрелкой 16">
                <a:extLst>
                  <a:ext uri="{FF2B5EF4-FFF2-40B4-BE49-F238E27FC236}">
                    <a16:creationId xmlns:a16="http://schemas.microsoft.com/office/drawing/2014/main" id="{E5E5C5BA-47CC-425E-9489-7B09ABF78C8E}"/>
                  </a:ext>
                </a:extLst>
              </p:cNvPr>
              <p:cNvCxnSpPr>
                <a:cxnSpLocks/>
                <a:stCxn id="66" idx="3"/>
                <a:endCxn id="62" idx="1"/>
              </p:cNvCxnSpPr>
              <p:nvPr/>
            </p:nvCxnSpPr>
            <p:spPr bwMode="auto">
              <a:xfrm>
                <a:off x="5200551" y="3245001"/>
                <a:ext cx="447491" cy="1270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3" name="Прямая со стрелкой 16">
                <a:extLst>
                  <a:ext uri="{FF2B5EF4-FFF2-40B4-BE49-F238E27FC236}">
                    <a16:creationId xmlns:a16="http://schemas.microsoft.com/office/drawing/2014/main" id="{1D0E1635-E495-4BD5-922C-F7F95B493033}"/>
                  </a:ext>
                </a:extLst>
              </p:cNvPr>
              <p:cNvCxnSpPr>
                <a:cxnSpLocks/>
                <a:stCxn id="62" idx="0"/>
                <a:endCxn id="63" idx="2"/>
              </p:cNvCxnSpPr>
              <p:nvPr/>
            </p:nvCxnSpPr>
            <p:spPr bwMode="auto">
              <a:xfrm rot="5400000" flipH="1" flipV="1">
                <a:off x="6151835" y="2843603"/>
                <a:ext cx="257175" cy="587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4" name="Прямая со стрелкой 16">
                <a:extLst>
                  <a:ext uri="{FF2B5EF4-FFF2-40B4-BE49-F238E27FC236}">
                    <a16:creationId xmlns:a16="http://schemas.microsoft.com/office/drawing/2014/main" id="{0F7CFDA8-2DF6-4D10-BDE2-1FCC1687980A}"/>
                  </a:ext>
                </a:extLst>
              </p:cNvPr>
              <p:cNvCxnSpPr>
                <a:cxnSpLocks/>
                <a:stCxn id="63" idx="0"/>
                <a:endCxn id="64" idx="2"/>
              </p:cNvCxnSpPr>
              <p:nvPr/>
            </p:nvCxnSpPr>
            <p:spPr bwMode="auto">
              <a:xfrm rot="16200000" flipV="1">
                <a:off x="6192502" y="2148992"/>
                <a:ext cx="175840" cy="587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5" name="Прямая со стрелкой 16">
                <a:extLst>
                  <a:ext uri="{FF2B5EF4-FFF2-40B4-BE49-F238E27FC236}">
                    <a16:creationId xmlns:a16="http://schemas.microsoft.com/office/drawing/2014/main" id="{F994A6C8-AB89-408A-93CE-D8AD4AF30AB2}"/>
                  </a:ext>
                </a:extLst>
              </p:cNvPr>
              <p:cNvCxnSpPr>
                <a:cxnSpLocks/>
                <a:stCxn id="64" idx="3"/>
                <a:endCxn id="65" idx="1"/>
              </p:cNvCxnSpPr>
              <p:nvPr/>
            </p:nvCxnSpPr>
            <p:spPr bwMode="auto">
              <a:xfrm>
                <a:off x="6906930" y="1758414"/>
                <a:ext cx="315032" cy="16721"/>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6" name="Прямая со стрелкой 16">
                <a:extLst>
                  <a:ext uri="{FF2B5EF4-FFF2-40B4-BE49-F238E27FC236}">
                    <a16:creationId xmlns:a16="http://schemas.microsoft.com/office/drawing/2014/main" id="{90868B2C-2588-43FB-A020-4B2D2B09F9DF}"/>
                  </a:ext>
                </a:extLst>
              </p:cNvPr>
              <p:cNvCxnSpPr>
                <a:cxnSpLocks/>
                <a:stCxn id="65" idx="3"/>
                <a:endCxn id="59" idx="3"/>
              </p:cNvCxnSpPr>
              <p:nvPr/>
            </p:nvCxnSpPr>
            <p:spPr bwMode="auto">
              <a:xfrm flipH="1">
                <a:off x="8474500" y="1775135"/>
                <a:ext cx="7937" cy="720981"/>
              </a:xfrm>
              <a:prstGeom prst="curvedConnector3">
                <a:avLst>
                  <a:gd name="adj1" fmla="val -2880181"/>
                </a:avLst>
              </a:prstGeom>
              <a:ln>
                <a:tailEnd type="triangle"/>
              </a:ln>
            </p:spPr>
            <p:style>
              <a:lnRef idx="1">
                <a:schemeClr val="dk1"/>
              </a:lnRef>
              <a:fillRef idx="0">
                <a:schemeClr val="dk1"/>
              </a:fillRef>
              <a:effectRef idx="0">
                <a:schemeClr val="dk1"/>
              </a:effectRef>
              <a:fontRef idx="minor">
                <a:schemeClr val="tx1"/>
              </a:fontRef>
            </p:style>
          </p:cxnSp>
          <p:cxnSp>
            <p:nvCxnSpPr>
              <p:cNvPr id="83" name="Прямая со стрелкой 16">
                <a:extLst>
                  <a:ext uri="{FF2B5EF4-FFF2-40B4-BE49-F238E27FC236}">
                    <a16:creationId xmlns:a16="http://schemas.microsoft.com/office/drawing/2014/main" id="{1F578395-0E3D-4542-AF50-CD5D0436A600}"/>
                  </a:ext>
                </a:extLst>
              </p:cNvPr>
              <p:cNvCxnSpPr>
                <a:cxnSpLocks/>
                <a:stCxn id="65" idx="3"/>
                <a:endCxn id="58" idx="3"/>
              </p:cNvCxnSpPr>
              <p:nvPr/>
            </p:nvCxnSpPr>
            <p:spPr bwMode="auto">
              <a:xfrm flipH="1">
                <a:off x="8482436" y="1775135"/>
                <a:ext cx="1" cy="1469866"/>
              </a:xfrm>
              <a:prstGeom prst="curvedConnector3">
                <a:avLst>
                  <a:gd name="adj1" fmla="val -22860000000"/>
                </a:avLst>
              </a:prstGeom>
              <a:ln>
                <a:tailEnd type="triangle"/>
              </a:ln>
            </p:spPr>
            <p:style>
              <a:lnRef idx="1">
                <a:schemeClr val="dk1"/>
              </a:lnRef>
              <a:fillRef idx="0">
                <a:schemeClr val="dk1"/>
              </a:fillRef>
              <a:effectRef idx="0">
                <a:schemeClr val="dk1"/>
              </a:effectRef>
              <a:fontRef idx="minor">
                <a:schemeClr val="tx1"/>
              </a:fontRef>
            </p:style>
          </p:cxnSp>
          <p:sp>
            <p:nvSpPr>
              <p:cNvPr id="98" name="Прямоугольник 19">
                <a:extLst>
                  <a:ext uri="{FF2B5EF4-FFF2-40B4-BE49-F238E27FC236}">
                    <a16:creationId xmlns:a16="http://schemas.microsoft.com/office/drawing/2014/main" id="{1BEA628A-89EE-45DB-A3A8-CBA613137353}"/>
                  </a:ext>
                </a:extLst>
              </p:cNvPr>
              <p:cNvSpPr>
                <a:spLocks noChangeArrowheads="1"/>
              </p:cNvSpPr>
              <p:nvPr/>
            </p:nvSpPr>
            <p:spPr bwMode="auto">
              <a:xfrm>
                <a:off x="7236055" y="5633831"/>
                <a:ext cx="1260475" cy="539750"/>
              </a:xfrm>
              <a:custGeom>
                <a:avLst/>
                <a:gdLst>
                  <a:gd name="connsiteX0" fmla="*/ 0 w 1260475"/>
                  <a:gd name="connsiteY0" fmla="*/ 0 h 539750"/>
                  <a:gd name="connsiteX1" fmla="*/ 617633 w 1260475"/>
                  <a:gd name="connsiteY1" fmla="*/ 0 h 539750"/>
                  <a:gd name="connsiteX2" fmla="*/ 1260475 w 1260475"/>
                  <a:gd name="connsiteY2" fmla="*/ 0 h 539750"/>
                  <a:gd name="connsiteX3" fmla="*/ 1260475 w 1260475"/>
                  <a:gd name="connsiteY3" fmla="*/ 539750 h 539750"/>
                  <a:gd name="connsiteX4" fmla="*/ 655447 w 1260475"/>
                  <a:gd name="connsiteY4" fmla="*/ 539750 h 539750"/>
                  <a:gd name="connsiteX5" fmla="*/ 0 w 1260475"/>
                  <a:gd name="connsiteY5" fmla="*/ 539750 h 539750"/>
                  <a:gd name="connsiteX6" fmla="*/ 0 w 1260475"/>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475" h="539750" fill="none" extrusionOk="0">
                    <a:moveTo>
                      <a:pt x="0" y="0"/>
                    </a:moveTo>
                    <a:cubicBezTo>
                      <a:pt x="178539" y="-2004"/>
                      <a:pt x="318258" y="-2055"/>
                      <a:pt x="617633" y="0"/>
                    </a:cubicBezTo>
                    <a:cubicBezTo>
                      <a:pt x="917008" y="2055"/>
                      <a:pt x="1023412" y="-3214"/>
                      <a:pt x="1260475" y="0"/>
                    </a:cubicBezTo>
                    <a:cubicBezTo>
                      <a:pt x="1275560" y="194223"/>
                      <a:pt x="1267488" y="370342"/>
                      <a:pt x="1260475" y="539750"/>
                    </a:cubicBezTo>
                    <a:cubicBezTo>
                      <a:pt x="1082259" y="531510"/>
                      <a:pt x="955513" y="554659"/>
                      <a:pt x="655447" y="539750"/>
                    </a:cubicBezTo>
                    <a:cubicBezTo>
                      <a:pt x="355381" y="524841"/>
                      <a:pt x="229073" y="515622"/>
                      <a:pt x="0" y="539750"/>
                    </a:cubicBezTo>
                    <a:cubicBezTo>
                      <a:pt x="13037" y="290568"/>
                      <a:pt x="7359" y="258019"/>
                      <a:pt x="0" y="0"/>
                    </a:cubicBezTo>
                    <a:close/>
                  </a:path>
                  <a:path w="1260475" h="539750" stroke="0" extrusionOk="0">
                    <a:moveTo>
                      <a:pt x="0" y="0"/>
                    </a:moveTo>
                    <a:cubicBezTo>
                      <a:pt x="166089" y="-29567"/>
                      <a:pt x="386185" y="6363"/>
                      <a:pt x="592423" y="0"/>
                    </a:cubicBezTo>
                    <a:cubicBezTo>
                      <a:pt x="798661" y="-6363"/>
                      <a:pt x="1105212" y="19334"/>
                      <a:pt x="1260475" y="0"/>
                    </a:cubicBezTo>
                    <a:cubicBezTo>
                      <a:pt x="1282382" y="222236"/>
                      <a:pt x="1263703" y="399866"/>
                      <a:pt x="1260475" y="539750"/>
                    </a:cubicBezTo>
                    <a:cubicBezTo>
                      <a:pt x="979538" y="514466"/>
                      <a:pt x="818445" y="520551"/>
                      <a:pt x="642842" y="539750"/>
                    </a:cubicBezTo>
                    <a:cubicBezTo>
                      <a:pt x="467239" y="558949"/>
                      <a:pt x="211110" y="521752"/>
                      <a:pt x="0" y="539750"/>
                    </a:cubicBezTo>
                    <a:cubicBezTo>
                      <a:pt x="-7324" y="305749"/>
                      <a:pt x="7805" y="113956"/>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2455769912">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a:ln>
                      <a:noFill/>
                    </a:ln>
                    <a:solidFill>
                      <a:srgbClr val="000000"/>
                    </a:solidFill>
                    <a:effectLst/>
                    <a:uLnTx/>
                    <a:uFillTx/>
                    <a:latin typeface="Comic Sans MS" panose="030F0702030302020204" pitchFamily="66" charset="0"/>
                  </a:rPr>
                  <a:t>БДР</a:t>
                </a:r>
              </a:p>
            </p:txBody>
          </p:sp>
          <p:sp>
            <p:nvSpPr>
              <p:cNvPr id="99" name="Прямоугольник 20">
                <a:extLst>
                  <a:ext uri="{FF2B5EF4-FFF2-40B4-BE49-F238E27FC236}">
                    <a16:creationId xmlns:a16="http://schemas.microsoft.com/office/drawing/2014/main" id="{3241B0FB-29B6-4D0B-88C3-3CA9F1ED2D45}"/>
                  </a:ext>
                </a:extLst>
              </p:cNvPr>
              <p:cNvSpPr>
                <a:spLocks noChangeArrowheads="1"/>
              </p:cNvSpPr>
              <p:nvPr/>
            </p:nvSpPr>
            <p:spPr bwMode="auto">
              <a:xfrm>
                <a:off x="7231294" y="4884946"/>
                <a:ext cx="1257300" cy="539750"/>
              </a:xfrm>
              <a:custGeom>
                <a:avLst/>
                <a:gdLst>
                  <a:gd name="connsiteX0" fmla="*/ 0 w 1257300"/>
                  <a:gd name="connsiteY0" fmla="*/ 0 h 539750"/>
                  <a:gd name="connsiteX1" fmla="*/ 603504 w 1257300"/>
                  <a:gd name="connsiteY1" fmla="*/ 0 h 539750"/>
                  <a:gd name="connsiteX2" fmla="*/ 1257300 w 1257300"/>
                  <a:gd name="connsiteY2" fmla="*/ 0 h 539750"/>
                  <a:gd name="connsiteX3" fmla="*/ 1257300 w 1257300"/>
                  <a:gd name="connsiteY3" fmla="*/ 539750 h 539750"/>
                  <a:gd name="connsiteX4" fmla="*/ 641223 w 1257300"/>
                  <a:gd name="connsiteY4" fmla="*/ 539750 h 539750"/>
                  <a:gd name="connsiteX5" fmla="*/ 0 w 1257300"/>
                  <a:gd name="connsiteY5" fmla="*/ 539750 h 539750"/>
                  <a:gd name="connsiteX6" fmla="*/ 0 w 1257300"/>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300" h="539750" fill="none" extrusionOk="0">
                    <a:moveTo>
                      <a:pt x="0" y="0"/>
                    </a:moveTo>
                    <a:cubicBezTo>
                      <a:pt x="190715" y="27345"/>
                      <a:pt x="341769" y="24472"/>
                      <a:pt x="603504" y="0"/>
                    </a:cubicBezTo>
                    <a:cubicBezTo>
                      <a:pt x="865239" y="-24472"/>
                      <a:pt x="1055366" y="31474"/>
                      <a:pt x="1257300" y="0"/>
                    </a:cubicBezTo>
                    <a:cubicBezTo>
                      <a:pt x="1246339" y="261010"/>
                      <a:pt x="1280488" y="341836"/>
                      <a:pt x="1257300" y="539750"/>
                    </a:cubicBezTo>
                    <a:cubicBezTo>
                      <a:pt x="1123124" y="534455"/>
                      <a:pt x="848069" y="549132"/>
                      <a:pt x="641223" y="539750"/>
                    </a:cubicBezTo>
                    <a:cubicBezTo>
                      <a:pt x="434377" y="530368"/>
                      <a:pt x="235944" y="527407"/>
                      <a:pt x="0" y="539750"/>
                    </a:cubicBezTo>
                    <a:cubicBezTo>
                      <a:pt x="13558" y="399018"/>
                      <a:pt x="-20919" y="252670"/>
                      <a:pt x="0" y="0"/>
                    </a:cubicBezTo>
                    <a:close/>
                  </a:path>
                  <a:path w="1257300" h="539750" stroke="0" extrusionOk="0">
                    <a:moveTo>
                      <a:pt x="0" y="0"/>
                    </a:moveTo>
                    <a:cubicBezTo>
                      <a:pt x="179543" y="-6792"/>
                      <a:pt x="474993" y="-19402"/>
                      <a:pt x="653796" y="0"/>
                    </a:cubicBezTo>
                    <a:cubicBezTo>
                      <a:pt x="832599" y="19402"/>
                      <a:pt x="962541" y="-2764"/>
                      <a:pt x="1257300" y="0"/>
                    </a:cubicBezTo>
                    <a:cubicBezTo>
                      <a:pt x="1230729" y="235719"/>
                      <a:pt x="1256651" y="373289"/>
                      <a:pt x="1257300" y="539750"/>
                    </a:cubicBezTo>
                    <a:cubicBezTo>
                      <a:pt x="977908" y="521857"/>
                      <a:pt x="832609" y="518039"/>
                      <a:pt x="666369" y="539750"/>
                    </a:cubicBezTo>
                    <a:cubicBezTo>
                      <a:pt x="500129" y="561461"/>
                      <a:pt x="275962" y="555866"/>
                      <a:pt x="0" y="539750"/>
                    </a:cubicBezTo>
                    <a:cubicBezTo>
                      <a:pt x="16640" y="326085"/>
                      <a:pt x="-3731" y="136469"/>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2454623530">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a:ln>
                      <a:noFill/>
                    </a:ln>
                    <a:solidFill>
                      <a:srgbClr val="000000"/>
                    </a:solidFill>
                    <a:effectLst/>
                    <a:uLnTx/>
                    <a:uFillTx/>
                    <a:latin typeface="Comic Sans MS" panose="030F0702030302020204" pitchFamily="66" charset="0"/>
                  </a:rPr>
                  <a:t>БДДС</a:t>
                </a:r>
              </a:p>
            </p:txBody>
          </p:sp>
          <p:sp>
            <p:nvSpPr>
              <p:cNvPr id="100" name="Прямоугольник 18">
                <a:extLst>
                  <a:ext uri="{FF2B5EF4-FFF2-40B4-BE49-F238E27FC236}">
                    <a16:creationId xmlns:a16="http://schemas.microsoft.com/office/drawing/2014/main" id="{15CC0834-EA2D-40F1-9A5C-557317DDC27D}"/>
                  </a:ext>
                </a:extLst>
              </p:cNvPr>
              <p:cNvSpPr>
                <a:spLocks noChangeArrowheads="1"/>
              </p:cNvSpPr>
              <p:nvPr/>
            </p:nvSpPr>
            <p:spPr bwMode="auto">
              <a:xfrm>
                <a:off x="3942340" y="4138723"/>
                <a:ext cx="1260475" cy="539750"/>
              </a:xfrm>
              <a:custGeom>
                <a:avLst/>
                <a:gdLst>
                  <a:gd name="connsiteX0" fmla="*/ 0 w 1260475"/>
                  <a:gd name="connsiteY0" fmla="*/ 0 h 539750"/>
                  <a:gd name="connsiteX1" fmla="*/ 605028 w 1260475"/>
                  <a:gd name="connsiteY1" fmla="*/ 0 h 539750"/>
                  <a:gd name="connsiteX2" fmla="*/ 1260475 w 1260475"/>
                  <a:gd name="connsiteY2" fmla="*/ 0 h 539750"/>
                  <a:gd name="connsiteX3" fmla="*/ 1260475 w 1260475"/>
                  <a:gd name="connsiteY3" fmla="*/ 539750 h 539750"/>
                  <a:gd name="connsiteX4" fmla="*/ 630238 w 1260475"/>
                  <a:gd name="connsiteY4" fmla="*/ 539750 h 539750"/>
                  <a:gd name="connsiteX5" fmla="*/ 0 w 1260475"/>
                  <a:gd name="connsiteY5" fmla="*/ 539750 h 539750"/>
                  <a:gd name="connsiteX6" fmla="*/ 0 w 1260475"/>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475" h="539750" fill="none" extrusionOk="0">
                    <a:moveTo>
                      <a:pt x="0" y="0"/>
                    </a:moveTo>
                    <a:cubicBezTo>
                      <a:pt x="217353" y="22886"/>
                      <a:pt x="338868" y="-22444"/>
                      <a:pt x="605028" y="0"/>
                    </a:cubicBezTo>
                    <a:cubicBezTo>
                      <a:pt x="871188" y="22444"/>
                      <a:pt x="1039302" y="21449"/>
                      <a:pt x="1260475" y="0"/>
                    </a:cubicBezTo>
                    <a:cubicBezTo>
                      <a:pt x="1281541" y="217731"/>
                      <a:pt x="1245160" y="313049"/>
                      <a:pt x="1260475" y="539750"/>
                    </a:cubicBezTo>
                    <a:cubicBezTo>
                      <a:pt x="965561" y="552874"/>
                      <a:pt x="928618" y="534963"/>
                      <a:pt x="630238" y="539750"/>
                    </a:cubicBezTo>
                    <a:cubicBezTo>
                      <a:pt x="331858" y="544537"/>
                      <a:pt x="299723" y="543260"/>
                      <a:pt x="0" y="539750"/>
                    </a:cubicBezTo>
                    <a:cubicBezTo>
                      <a:pt x="24838" y="274064"/>
                      <a:pt x="-10513" y="204066"/>
                      <a:pt x="0" y="0"/>
                    </a:cubicBezTo>
                    <a:close/>
                  </a:path>
                  <a:path w="1260475" h="539750" stroke="0" extrusionOk="0">
                    <a:moveTo>
                      <a:pt x="0" y="0"/>
                    </a:moveTo>
                    <a:cubicBezTo>
                      <a:pt x="200304" y="-25132"/>
                      <a:pt x="380317" y="-5918"/>
                      <a:pt x="642842" y="0"/>
                    </a:cubicBezTo>
                    <a:cubicBezTo>
                      <a:pt x="905367" y="5918"/>
                      <a:pt x="1121721" y="27232"/>
                      <a:pt x="1260475" y="0"/>
                    </a:cubicBezTo>
                    <a:cubicBezTo>
                      <a:pt x="1280211" y="263322"/>
                      <a:pt x="1235330" y="307509"/>
                      <a:pt x="1260475" y="539750"/>
                    </a:cubicBezTo>
                    <a:cubicBezTo>
                      <a:pt x="1047707" y="527721"/>
                      <a:pt x="958438" y="545831"/>
                      <a:pt x="668052" y="539750"/>
                    </a:cubicBezTo>
                    <a:cubicBezTo>
                      <a:pt x="377666" y="533669"/>
                      <a:pt x="231368" y="564483"/>
                      <a:pt x="0" y="539750"/>
                    </a:cubicBezTo>
                    <a:cubicBezTo>
                      <a:pt x="6899" y="381650"/>
                      <a:pt x="2226" y="142216"/>
                      <a:pt x="0" y="0"/>
                    </a:cubicBezTo>
                    <a:close/>
                  </a:path>
                </a:pathLst>
              </a:custGeom>
              <a:solidFill>
                <a:srgbClr val="FBEAA2"/>
              </a:solidFill>
              <a:ln w="38100">
                <a:solidFill>
                  <a:srgbClr val="FC6E51"/>
                </a:solidFill>
                <a:headEnd/>
                <a:tailEnd/>
                <a:extLst>
                  <a:ext uri="{C807C97D-BFC1-408E-A445-0C87EB9F89A2}">
                    <ask:lineSketchStyleProps xmlns:ask="http://schemas.microsoft.com/office/drawing/2018/sketchyshapes" sd="3561369643">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eaLnBrk="0" fontAlgn="auto" latinLnBrk="0" hangingPunct="0">
                  <a:lnSpc>
                    <a:spcPct val="110000"/>
                  </a:lnSpc>
                  <a:spcBef>
                    <a:spcPct val="50000"/>
                  </a:spcBef>
                  <a:spcAft>
                    <a:spcPct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БДДС/БДР </a:t>
                </a:r>
                <a:r>
                  <a:rPr kumimoji="0" lang="ru-RU" altLang="ru-RU" sz="1100" i="0" u="none" strike="noStrike" kern="0" cap="none" spc="0" normalizeH="0" baseline="0" noProof="0" dirty="0">
                    <a:ln>
                      <a:noFill/>
                    </a:ln>
                    <a:solidFill>
                      <a:srgbClr val="000000"/>
                    </a:solidFill>
                    <a:effectLst/>
                    <a:uLnTx/>
                    <a:uFillTx/>
                    <a:latin typeface="Comic Sans MS" panose="030F0702030302020204" pitchFamily="66" charset="0"/>
                  </a:rPr>
                  <a:t>лимиты</a:t>
                </a:r>
              </a:p>
            </p:txBody>
          </p:sp>
          <p:sp>
            <p:nvSpPr>
              <p:cNvPr id="103" name="Прямоугольник 18">
                <a:extLst>
                  <a:ext uri="{FF2B5EF4-FFF2-40B4-BE49-F238E27FC236}">
                    <a16:creationId xmlns:a16="http://schemas.microsoft.com/office/drawing/2014/main" id="{A88164DE-4AA1-4875-97DA-B575D1277708}"/>
                  </a:ext>
                </a:extLst>
              </p:cNvPr>
              <p:cNvSpPr>
                <a:spLocks noChangeArrowheads="1"/>
              </p:cNvSpPr>
              <p:nvPr/>
            </p:nvSpPr>
            <p:spPr bwMode="auto">
              <a:xfrm>
                <a:off x="5668008" y="4898553"/>
                <a:ext cx="1258888" cy="641130"/>
              </a:xfrm>
              <a:custGeom>
                <a:avLst/>
                <a:gdLst>
                  <a:gd name="connsiteX0" fmla="*/ 0 w 1258888"/>
                  <a:gd name="connsiteY0" fmla="*/ 0 h 641130"/>
                  <a:gd name="connsiteX1" fmla="*/ 616855 w 1258888"/>
                  <a:gd name="connsiteY1" fmla="*/ 0 h 641130"/>
                  <a:gd name="connsiteX2" fmla="*/ 1258888 w 1258888"/>
                  <a:gd name="connsiteY2" fmla="*/ 0 h 641130"/>
                  <a:gd name="connsiteX3" fmla="*/ 1258888 w 1258888"/>
                  <a:gd name="connsiteY3" fmla="*/ 641130 h 641130"/>
                  <a:gd name="connsiteX4" fmla="*/ 642033 w 1258888"/>
                  <a:gd name="connsiteY4" fmla="*/ 641130 h 641130"/>
                  <a:gd name="connsiteX5" fmla="*/ 0 w 1258888"/>
                  <a:gd name="connsiteY5" fmla="*/ 641130 h 641130"/>
                  <a:gd name="connsiteX6" fmla="*/ 0 w 1258888"/>
                  <a:gd name="connsiteY6" fmla="*/ 0 h 6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641130" fill="none" extrusionOk="0">
                    <a:moveTo>
                      <a:pt x="0" y="0"/>
                    </a:moveTo>
                    <a:cubicBezTo>
                      <a:pt x="179107" y="-28639"/>
                      <a:pt x="362392" y="13242"/>
                      <a:pt x="616855" y="0"/>
                    </a:cubicBezTo>
                    <a:cubicBezTo>
                      <a:pt x="871318" y="-13242"/>
                      <a:pt x="1121157" y="-24074"/>
                      <a:pt x="1258888" y="0"/>
                    </a:cubicBezTo>
                    <a:cubicBezTo>
                      <a:pt x="1288269" y="265536"/>
                      <a:pt x="1281425" y="399001"/>
                      <a:pt x="1258888" y="641130"/>
                    </a:cubicBezTo>
                    <a:cubicBezTo>
                      <a:pt x="1028035" y="614224"/>
                      <a:pt x="806479" y="666426"/>
                      <a:pt x="642033" y="641130"/>
                    </a:cubicBezTo>
                    <a:cubicBezTo>
                      <a:pt x="477587" y="615834"/>
                      <a:pt x="225646" y="616699"/>
                      <a:pt x="0" y="641130"/>
                    </a:cubicBezTo>
                    <a:cubicBezTo>
                      <a:pt x="-27460" y="480087"/>
                      <a:pt x="-1181" y="157963"/>
                      <a:pt x="0" y="0"/>
                    </a:cubicBezTo>
                    <a:close/>
                  </a:path>
                  <a:path w="1258888" h="641130" stroke="0" extrusionOk="0">
                    <a:moveTo>
                      <a:pt x="0" y="0"/>
                    </a:moveTo>
                    <a:cubicBezTo>
                      <a:pt x="274327" y="71"/>
                      <a:pt x="413606" y="-22540"/>
                      <a:pt x="642033" y="0"/>
                    </a:cubicBezTo>
                    <a:cubicBezTo>
                      <a:pt x="870460" y="22540"/>
                      <a:pt x="1063555" y="-21181"/>
                      <a:pt x="1258888" y="0"/>
                    </a:cubicBezTo>
                    <a:cubicBezTo>
                      <a:pt x="1263622" y="245890"/>
                      <a:pt x="1241567" y="509678"/>
                      <a:pt x="1258888" y="641130"/>
                    </a:cubicBezTo>
                    <a:cubicBezTo>
                      <a:pt x="973422" y="625724"/>
                      <a:pt x="758038" y="648995"/>
                      <a:pt x="629444" y="641130"/>
                    </a:cubicBezTo>
                    <a:cubicBezTo>
                      <a:pt x="500850" y="633265"/>
                      <a:pt x="237140" y="614210"/>
                      <a:pt x="0" y="641130"/>
                    </a:cubicBezTo>
                    <a:cubicBezTo>
                      <a:pt x="7455" y="483208"/>
                      <a:pt x="-20621" y="267236"/>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30071033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Консолидированный план</a:t>
                </a:r>
              </a:p>
              <a:p>
                <a:pPr marL="0" marR="0" lvl="0" indent="0" algn="ctr" defTabSz="914400" eaLnBrk="0" fontAlgn="auto" latinLnBrk="0" hangingPunct="0">
                  <a:lnSpc>
                    <a:spcPct val="100000"/>
                  </a:lnSpc>
                  <a:spcBef>
                    <a:spcPts val="0"/>
                  </a:spcBef>
                  <a:spcAft>
                    <a:spcPts val="0"/>
                  </a:spcAft>
                  <a:buClrTx/>
                  <a:buSzTx/>
                  <a:buFontTx/>
                  <a:buNone/>
                  <a:tabLst/>
                  <a:defRPr/>
                </a:pPr>
                <a:r>
                  <a:rPr lang="ru-RU" altLang="ru-RU" sz="1100" b="0" kern="0" dirty="0">
                    <a:solidFill>
                      <a:srgbClr val="000000"/>
                    </a:solidFill>
                    <a:latin typeface="Comic Sans MS" panose="030F0702030302020204" pitchFamily="66" charset="0"/>
                  </a:rPr>
                  <a:t>закупок</a:t>
                </a: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 </a:t>
                </a:r>
              </a:p>
            </p:txBody>
          </p:sp>
          <p:sp>
            <p:nvSpPr>
              <p:cNvPr id="104" name="Прямоугольник 18">
                <a:extLst>
                  <a:ext uri="{FF2B5EF4-FFF2-40B4-BE49-F238E27FC236}">
                    <a16:creationId xmlns:a16="http://schemas.microsoft.com/office/drawing/2014/main" id="{168CAF23-8992-4A59-8F40-4720B0284D59}"/>
                  </a:ext>
                </a:extLst>
              </p:cNvPr>
              <p:cNvSpPr>
                <a:spLocks noChangeArrowheads="1"/>
              </p:cNvSpPr>
              <p:nvPr/>
            </p:nvSpPr>
            <p:spPr bwMode="auto">
              <a:xfrm>
                <a:off x="5662136" y="4111525"/>
                <a:ext cx="1258888" cy="611188"/>
              </a:xfrm>
              <a:custGeom>
                <a:avLst/>
                <a:gdLst>
                  <a:gd name="connsiteX0" fmla="*/ 0 w 1258888"/>
                  <a:gd name="connsiteY0" fmla="*/ 0 h 611188"/>
                  <a:gd name="connsiteX1" fmla="*/ 629444 w 1258888"/>
                  <a:gd name="connsiteY1" fmla="*/ 0 h 611188"/>
                  <a:gd name="connsiteX2" fmla="*/ 1258888 w 1258888"/>
                  <a:gd name="connsiteY2" fmla="*/ 0 h 611188"/>
                  <a:gd name="connsiteX3" fmla="*/ 1258888 w 1258888"/>
                  <a:gd name="connsiteY3" fmla="*/ 611188 h 611188"/>
                  <a:gd name="connsiteX4" fmla="*/ 604266 w 1258888"/>
                  <a:gd name="connsiteY4" fmla="*/ 611188 h 611188"/>
                  <a:gd name="connsiteX5" fmla="*/ 0 w 1258888"/>
                  <a:gd name="connsiteY5" fmla="*/ 611188 h 611188"/>
                  <a:gd name="connsiteX6" fmla="*/ 0 w 1258888"/>
                  <a:gd name="connsiteY6" fmla="*/ 0 h 6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611188" fill="none" extrusionOk="0">
                    <a:moveTo>
                      <a:pt x="0" y="0"/>
                    </a:moveTo>
                    <a:cubicBezTo>
                      <a:pt x="191724" y="2288"/>
                      <a:pt x="404470" y="-243"/>
                      <a:pt x="629444" y="0"/>
                    </a:cubicBezTo>
                    <a:cubicBezTo>
                      <a:pt x="854418" y="243"/>
                      <a:pt x="1015013" y="26407"/>
                      <a:pt x="1258888" y="0"/>
                    </a:cubicBezTo>
                    <a:cubicBezTo>
                      <a:pt x="1277289" y="197703"/>
                      <a:pt x="1272920" y="404539"/>
                      <a:pt x="1258888" y="611188"/>
                    </a:cubicBezTo>
                    <a:cubicBezTo>
                      <a:pt x="1017559" y="591547"/>
                      <a:pt x="912879" y="603995"/>
                      <a:pt x="604266" y="611188"/>
                    </a:cubicBezTo>
                    <a:cubicBezTo>
                      <a:pt x="295653" y="618381"/>
                      <a:pt x="181507" y="592977"/>
                      <a:pt x="0" y="611188"/>
                    </a:cubicBezTo>
                    <a:cubicBezTo>
                      <a:pt x="10428" y="315264"/>
                      <a:pt x="15182" y="222141"/>
                      <a:pt x="0" y="0"/>
                    </a:cubicBezTo>
                    <a:close/>
                  </a:path>
                  <a:path w="1258888" h="611188" stroke="0" extrusionOk="0">
                    <a:moveTo>
                      <a:pt x="0" y="0"/>
                    </a:moveTo>
                    <a:cubicBezTo>
                      <a:pt x="306351" y="-7493"/>
                      <a:pt x="483733" y="-16658"/>
                      <a:pt x="616855" y="0"/>
                    </a:cubicBezTo>
                    <a:cubicBezTo>
                      <a:pt x="749977" y="16658"/>
                      <a:pt x="1051680" y="1800"/>
                      <a:pt x="1258888" y="0"/>
                    </a:cubicBezTo>
                    <a:cubicBezTo>
                      <a:pt x="1287809" y="292417"/>
                      <a:pt x="1240818" y="339158"/>
                      <a:pt x="1258888" y="611188"/>
                    </a:cubicBezTo>
                    <a:cubicBezTo>
                      <a:pt x="968543" y="609572"/>
                      <a:pt x="772223" y="591656"/>
                      <a:pt x="604266" y="611188"/>
                    </a:cubicBezTo>
                    <a:cubicBezTo>
                      <a:pt x="436309" y="630720"/>
                      <a:pt x="275639" y="623742"/>
                      <a:pt x="0" y="611188"/>
                    </a:cubicBezTo>
                    <a:cubicBezTo>
                      <a:pt x="-5708" y="323379"/>
                      <a:pt x="21627" y="144647"/>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headEnd/>
                <a:tailEnd/>
                <a:extLst>
                  <a:ext uri="{C807C97D-BFC1-408E-A445-0C87EB9F89A2}">
                    <ask:lineSketchStyleProps xmlns:ask="http://schemas.microsoft.com/office/drawing/2018/sketchyshapes" sd="426757501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Назначение источников покрытия</a:t>
                </a:r>
              </a:p>
            </p:txBody>
          </p:sp>
          <p:sp>
            <p:nvSpPr>
              <p:cNvPr id="105" name="Прямоугольник 18">
                <a:extLst>
                  <a:ext uri="{FF2B5EF4-FFF2-40B4-BE49-F238E27FC236}">
                    <a16:creationId xmlns:a16="http://schemas.microsoft.com/office/drawing/2014/main" id="{D4EC4B04-DF17-40E6-9448-AB392D38BEB5}"/>
                  </a:ext>
                </a:extLst>
              </p:cNvPr>
              <p:cNvSpPr>
                <a:spLocks noChangeArrowheads="1"/>
              </p:cNvSpPr>
              <p:nvPr/>
            </p:nvSpPr>
            <p:spPr bwMode="auto">
              <a:xfrm>
                <a:off x="7236056" y="4163171"/>
                <a:ext cx="1260475" cy="541338"/>
              </a:xfrm>
              <a:custGeom>
                <a:avLst/>
                <a:gdLst>
                  <a:gd name="connsiteX0" fmla="*/ 0 w 1260475"/>
                  <a:gd name="connsiteY0" fmla="*/ 0 h 541338"/>
                  <a:gd name="connsiteX1" fmla="*/ 655447 w 1260475"/>
                  <a:gd name="connsiteY1" fmla="*/ 0 h 541338"/>
                  <a:gd name="connsiteX2" fmla="*/ 1260475 w 1260475"/>
                  <a:gd name="connsiteY2" fmla="*/ 0 h 541338"/>
                  <a:gd name="connsiteX3" fmla="*/ 1260475 w 1260475"/>
                  <a:gd name="connsiteY3" fmla="*/ 541338 h 541338"/>
                  <a:gd name="connsiteX4" fmla="*/ 617633 w 1260475"/>
                  <a:gd name="connsiteY4" fmla="*/ 541338 h 541338"/>
                  <a:gd name="connsiteX5" fmla="*/ 0 w 1260475"/>
                  <a:gd name="connsiteY5" fmla="*/ 541338 h 541338"/>
                  <a:gd name="connsiteX6" fmla="*/ 0 w 1260475"/>
                  <a:gd name="connsiteY6"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475" h="541338" fill="none" extrusionOk="0">
                    <a:moveTo>
                      <a:pt x="0" y="0"/>
                    </a:moveTo>
                    <a:cubicBezTo>
                      <a:pt x="314256" y="-14823"/>
                      <a:pt x="454814" y="-16521"/>
                      <a:pt x="655447" y="0"/>
                    </a:cubicBezTo>
                    <a:cubicBezTo>
                      <a:pt x="856080" y="16521"/>
                      <a:pt x="994349" y="-13778"/>
                      <a:pt x="1260475" y="0"/>
                    </a:cubicBezTo>
                    <a:cubicBezTo>
                      <a:pt x="1270509" y="237035"/>
                      <a:pt x="1234473" y="410938"/>
                      <a:pt x="1260475" y="541338"/>
                    </a:cubicBezTo>
                    <a:cubicBezTo>
                      <a:pt x="996750" y="518794"/>
                      <a:pt x="893664" y="547556"/>
                      <a:pt x="617633" y="541338"/>
                    </a:cubicBezTo>
                    <a:cubicBezTo>
                      <a:pt x="341602" y="535120"/>
                      <a:pt x="210294" y="536479"/>
                      <a:pt x="0" y="541338"/>
                    </a:cubicBezTo>
                    <a:cubicBezTo>
                      <a:pt x="-18646" y="400693"/>
                      <a:pt x="-14319" y="117703"/>
                      <a:pt x="0" y="0"/>
                    </a:cubicBezTo>
                    <a:close/>
                  </a:path>
                  <a:path w="1260475" h="541338" stroke="0" extrusionOk="0">
                    <a:moveTo>
                      <a:pt x="0" y="0"/>
                    </a:moveTo>
                    <a:cubicBezTo>
                      <a:pt x="133955" y="-8715"/>
                      <a:pt x="308032" y="-8274"/>
                      <a:pt x="592423" y="0"/>
                    </a:cubicBezTo>
                    <a:cubicBezTo>
                      <a:pt x="876814" y="8274"/>
                      <a:pt x="1095984" y="-19113"/>
                      <a:pt x="1260475" y="0"/>
                    </a:cubicBezTo>
                    <a:cubicBezTo>
                      <a:pt x="1246133" y="127068"/>
                      <a:pt x="1239499" y="415748"/>
                      <a:pt x="1260475" y="541338"/>
                    </a:cubicBezTo>
                    <a:cubicBezTo>
                      <a:pt x="1005129" y="539071"/>
                      <a:pt x="775516" y="535718"/>
                      <a:pt x="617633" y="541338"/>
                    </a:cubicBezTo>
                    <a:cubicBezTo>
                      <a:pt x="459750" y="546958"/>
                      <a:pt x="258243" y="570868"/>
                      <a:pt x="0" y="541338"/>
                    </a:cubicBezTo>
                    <a:cubicBezTo>
                      <a:pt x="-4050" y="271567"/>
                      <a:pt x="20657" y="166155"/>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879683316">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Уточненный план закупок</a:t>
                </a:r>
              </a:p>
            </p:txBody>
          </p:sp>
          <p:cxnSp>
            <p:nvCxnSpPr>
              <p:cNvPr id="106" name="Прямая со стрелкой 16">
                <a:extLst>
                  <a:ext uri="{FF2B5EF4-FFF2-40B4-BE49-F238E27FC236}">
                    <a16:creationId xmlns:a16="http://schemas.microsoft.com/office/drawing/2014/main" id="{FE85F07F-1980-4130-B990-4988487BE1DD}"/>
                  </a:ext>
                </a:extLst>
              </p:cNvPr>
              <p:cNvCxnSpPr>
                <a:cxnSpLocks/>
                <a:stCxn id="100" idx="2"/>
                <a:endCxn id="77" idx="0"/>
              </p:cNvCxnSpPr>
              <p:nvPr/>
            </p:nvCxnSpPr>
            <p:spPr bwMode="auto">
              <a:xfrm rot="16200000" flipH="1">
                <a:off x="4457403" y="4793647"/>
                <a:ext cx="233071" cy="2721"/>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07" name="Прямая со стрелкой 16">
                <a:extLst>
                  <a:ext uri="{FF2B5EF4-FFF2-40B4-BE49-F238E27FC236}">
                    <a16:creationId xmlns:a16="http://schemas.microsoft.com/office/drawing/2014/main" id="{6FABEA82-448A-4F7B-B289-B778C334BD92}"/>
                  </a:ext>
                </a:extLst>
              </p:cNvPr>
              <p:cNvCxnSpPr>
                <a:cxnSpLocks/>
                <a:stCxn id="77" idx="2"/>
                <a:endCxn id="103" idx="2"/>
              </p:cNvCxnSpPr>
              <p:nvPr/>
            </p:nvCxnSpPr>
            <p:spPr bwMode="auto">
              <a:xfrm rot="16200000" flipH="1">
                <a:off x="5392181" y="4634411"/>
                <a:ext cx="88389" cy="1722153"/>
              </a:xfrm>
              <a:prstGeom prst="curvedConnector3">
                <a:avLst>
                  <a:gd name="adj1" fmla="val 358629"/>
                </a:avLst>
              </a:prstGeom>
              <a:ln>
                <a:tailEnd type="triangle"/>
              </a:ln>
            </p:spPr>
            <p:style>
              <a:lnRef idx="1">
                <a:schemeClr val="dk1"/>
              </a:lnRef>
              <a:fillRef idx="0">
                <a:schemeClr val="dk1"/>
              </a:fillRef>
              <a:effectRef idx="0">
                <a:schemeClr val="dk1"/>
              </a:effectRef>
              <a:fontRef idx="minor">
                <a:schemeClr val="tx1"/>
              </a:fontRef>
            </p:style>
          </p:cxnSp>
          <p:cxnSp>
            <p:nvCxnSpPr>
              <p:cNvPr id="110" name="Прямая со стрелкой 16">
                <a:extLst>
                  <a:ext uri="{FF2B5EF4-FFF2-40B4-BE49-F238E27FC236}">
                    <a16:creationId xmlns:a16="http://schemas.microsoft.com/office/drawing/2014/main" id="{A0594657-6793-4C83-9B3A-5E685EBBE3BB}"/>
                  </a:ext>
                </a:extLst>
              </p:cNvPr>
              <p:cNvCxnSpPr>
                <a:cxnSpLocks/>
                <a:stCxn id="103" idx="0"/>
                <a:endCxn id="104" idx="2"/>
              </p:cNvCxnSpPr>
              <p:nvPr/>
            </p:nvCxnSpPr>
            <p:spPr bwMode="auto">
              <a:xfrm rot="16200000" flipV="1">
                <a:off x="6206596" y="4807697"/>
                <a:ext cx="175840" cy="587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11" name="Прямая со стрелкой 16">
                <a:extLst>
                  <a:ext uri="{FF2B5EF4-FFF2-40B4-BE49-F238E27FC236}">
                    <a16:creationId xmlns:a16="http://schemas.microsoft.com/office/drawing/2014/main" id="{081892E6-9A4B-496C-9DE3-F11D4C427C35}"/>
                  </a:ext>
                </a:extLst>
              </p:cNvPr>
              <p:cNvCxnSpPr>
                <a:cxnSpLocks/>
                <a:stCxn id="104" idx="3"/>
                <a:endCxn id="105" idx="1"/>
              </p:cNvCxnSpPr>
              <p:nvPr/>
            </p:nvCxnSpPr>
            <p:spPr bwMode="auto">
              <a:xfrm>
                <a:off x="6921024" y="4417119"/>
                <a:ext cx="315032" cy="16721"/>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12" name="Прямая со стрелкой 16">
                <a:extLst>
                  <a:ext uri="{FF2B5EF4-FFF2-40B4-BE49-F238E27FC236}">
                    <a16:creationId xmlns:a16="http://schemas.microsoft.com/office/drawing/2014/main" id="{14C30F90-1399-4B28-9A23-4BD071E0930A}"/>
                  </a:ext>
                </a:extLst>
              </p:cNvPr>
              <p:cNvCxnSpPr>
                <a:cxnSpLocks/>
                <a:stCxn id="105" idx="3"/>
                <a:endCxn id="99" idx="3"/>
              </p:cNvCxnSpPr>
              <p:nvPr/>
            </p:nvCxnSpPr>
            <p:spPr bwMode="auto">
              <a:xfrm flipH="1">
                <a:off x="8488594" y="4433840"/>
                <a:ext cx="7937" cy="720981"/>
              </a:xfrm>
              <a:prstGeom prst="curvedConnector3">
                <a:avLst>
                  <a:gd name="adj1" fmla="val -2880181"/>
                </a:avLst>
              </a:prstGeom>
              <a:ln>
                <a:tailEnd type="triangle"/>
              </a:ln>
            </p:spPr>
            <p:style>
              <a:lnRef idx="1">
                <a:schemeClr val="dk1"/>
              </a:lnRef>
              <a:fillRef idx="0">
                <a:schemeClr val="dk1"/>
              </a:fillRef>
              <a:effectRef idx="0">
                <a:schemeClr val="dk1"/>
              </a:effectRef>
              <a:fontRef idx="minor">
                <a:schemeClr val="tx1"/>
              </a:fontRef>
            </p:style>
          </p:cxnSp>
          <p:cxnSp>
            <p:nvCxnSpPr>
              <p:cNvPr id="113" name="Прямая со стрелкой 16">
                <a:extLst>
                  <a:ext uri="{FF2B5EF4-FFF2-40B4-BE49-F238E27FC236}">
                    <a16:creationId xmlns:a16="http://schemas.microsoft.com/office/drawing/2014/main" id="{14D793EA-A156-48D3-9D9C-A4131A422289}"/>
                  </a:ext>
                </a:extLst>
              </p:cNvPr>
              <p:cNvCxnSpPr>
                <a:cxnSpLocks/>
                <a:stCxn id="105" idx="3"/>
                <a:endCxn id="98" idx="3"/>
              </p:cNvCxnSpPr>
              <p:nvPr/>
            </p:nvCxnSpPr>
            <p:spPr bwMode="auto">
              <a:xfrm flipH="1">
                <a:off x="8496530" y="4433840"/>
                <a:ext cx="1" cy="1469866"/>
              </a:xfrm>
              <a:prstGeom prst="curvedConnector3">
                <a:avLst>
                  <a:gd name="adj1" fmla="val -2286000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4107" name="Рукописный ввод 4106">
                    <a:extLst>
                      <a:ext uri="{FF2B5EF4-FFF2-40B4-BE49-F238E27FC236}">
                        <a16:creationId xmlns:a16="http://schemas.microsoft.com/office/drawing/2014/main" id="{B5C0B1AB-F317-4037-B28B-1B8B592FF3C8}"/>
                      </a:ext>
                    </a:extLst>
                  </p14:cNvPr>
                  <p14:cNvContentPartPr/>
                  <p14:nvPr/>
                </p14:nvContentPartPr>
                <p14:xfrm flipV="1">
                  <a:off x="129277" y="3800028"/>
                  <a:ext cx="8784975" cy="88131"/>
                </p14:xfrm>
              </p:contentPart>
            </mc:Choice>
            <mc:Fallback xmlns="">
              <p:pic>
                <p:nvPicPr>
                  <p:cNvPr id="4107" name="Рукописный ввод 4106">
                    <a:extLst>
                      <a:ext uri="{FF2B5EF4-FFF2-40B4-BE49-F238E27FC236}">
                        <a16:creationId xmlns:a16="http://schemas.microsoft.com/office/drawing/2014/main" id="{B5C0B1AB-F317-4037-B28B-1B8B592FF3C8}"/>
                      </a:ext>
                    </a:extLst>
                  </p:cNvPr>
                  <p:cNvPicPr/>
                  <p:nvPr/>
                </p:nvPicPr>
                <p:blipFill>
                  <a:blip r:embed="rId5"/>
                  <a:stretch>
                    <a:fillRect/>
                  </a:stretch>
                </p:blipFill>
                <p:spPr>
                  <a:xfrm flipV="1">
                    <a:off x="120277" y="3791324"/>
                    <a:ext cx="8802616" cy="105902"/>
                  </a:xfrm>
                  <a:prstGeom prst="rect">
                    <a:avLst/>
                  </a:prstGeom>
                </p:spPr>
              </p:pic>
            </mc:Fallback>
          </mc:AlternateContent>
          <p:sp>
            <p:nvSpPr>
              <p:cNvPr id="66" name="Прямоугольник 18">
                <a:extLst>
                  <a:ext uri="{FF2B5EF4-FFF2-40B4-BE49-F238E27FC236}">
                    <a16:creationId xmlns:a16="http://schemas.microsoft.com/office/drawing/2014/main" id="{AF492532-70FE-45C4-AE92-B2BA89495961}"/>
                  </a:ext>
                </a:extLst>
              </p:cNvPr>
              <p:cNvSpPr>
                <a:spLocks noChangeArrowheads="1"/>
              </p:cNvSpPr>
              <p:nvPr/>
            </p:nvSpPr>
            <p:spPr bwMode="auto">
              <a:xfrm>
                <a:off x="3941663" y="2975126"/>
                <a:ext cx="1258888" cy="539750"/>
              </a:xfrm>
              <a:custGeom>
                <a:avLst/>
                <a:gdLst>
                  <a:gd name="connsiteX0" fmla="*/ 0 w 1258888"/>
                  <a:gd name="connsiteY0" fmla="*/ 0 h 539750"/>
                  <a:gd name="connsiteX1" fmla="*/ 654622 w 1258888"/>
                  <a:gd name="connsiteY1" fmla="*/ 0 h 539750"/>
                  <a:gd name="connsiteX2" fmla="*/ 1258888 w 1258888"/>
                  <a:gd name="connsiteY2" fmla="*/ 0 h 539750"/>
                  <a:gd name="connsiteX3" fmla="*/ 1258888 w 1258888"/>
                  <a:gd name="connsiteY3" fmla="*/ 539750 h 539750"/>
                  <a:gd name="connsiteX4" fmla="*/ 654622 w 1258888"/>
                  <a:gd name="connsiteY4" fmla="*/ 539750 h 539750"/>
                  <a:gd name="connsiteX5" fmla="*/ 0 w 1258888"/>
                  <a:gd name="connsiteY5" fmla="*/ 539750 h 539750"/>
                  <a:gd name="connsiteX6" fmla="*/ 0 w 1258888"/>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539750" fill="none" extrusionOk="0">
                    <a:moveTo>
                      <a:pt x="0" y="0"/>
                    </a:moveTo>
                    <a:cubicBezTo>
                      <a:pt x="169096" y="-28213"/>
                      <a:pt x="465705" y="9790"/>
                      <a:pt x="654622" y="0"/>
                    </a:cubicBezTo>
                    <a:cubicBezTo>
                      <a:pt x="843539" y="-9790"/>
                      <a:pt x="1023350" y="-484"/>
                      <a:pt x="1258888" y="0"/>
                    </a:cubicBezTo>
                    <a:cubicBezTo>
                      <a:pt x="1243332" y="190833"/>
                      <a:pt x="1274894" y="289573"/>
                      <a:pt x="1258888" y="539750"/>
                    </a:cubicBezTo>
                    <a:cubicBezTo>
                      <a:pt x="1115261" y="516329"/>
                      <a:pt x="826946" y="557117"/>
                      <a:pt x="654622" y="539750"/>
                    </a:cubicBezTo>
                    <a:cubicBezTo>
                      <a:pt x="482298" y="522383"/>
                      <a:pt x="150087" y="568364"/>
                      <a:pt x="0" y="539750"/>
                    </a:cubicBezTo>
                    <a:cubicBezTo>
                      <a:pt x="21856" y="390467"/>
                      <a:pt x="-4525" y="225139"/>
                      <a:pt x="0" y="0"/>
                    </a:cubicBezTo>
                    <a:close/>
                  </a:path>
                  <a:path w="1258888" h="539750" stroke="0" extrusionOk="0">
                    <a:moveTo>
                      <a:pt x="0" y="0"/>
                    </a:moveTo>
                    <a:cubicBezTo>
                      <a:pt x="216668" y="29701"/>
                      <a:pt x="432640" y="25421"/>
                      <a:pt x="654622" y="0"/>
                    </a:cubicBezTo>
                    <a:cubicBezTo>
                      <a:pt x="876604" y="-25421"/>
                      <a:pt x="1050840" y="23380"/>
                      <a:pt x="1258888" y="0"/>
                    </a:cubicBezTo>
                    <a:cubicBezTo>
                      <a:pt x="1253431" y="145591"/>
                      <a:pt x="1255530" y="304182"/>
                      <a:pt x="1258888" y="539750"/>
                    </a:cubicBezTo>
                    <a:cubicBezTo>
                      <a:pt x="1064437" y="524748"/>
                      <a:pt x="948768" y="527566"/>
                      <a:pt x="667211" y="539750"/>
                    </a:cubicBezTo>
                    <a:cubicBezTo>
                      <a:pt x="385654" y="551934"/>
                      <a:pt x="199261" y="512587"/>
                      <a:pt x="0" y="539750"/>
                    </a:cubicBezTo>
                    <a:cubicBezTo>
                      <a:pt x="-26243" y="272619"/>
                      <a:pt x="986" y="239605"/>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22626170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План закупок</a:t>
                </a:r>
              </a:p>
            </p:txBody>
          </p:sp>
          <p:sp>
            <p:nvSpPr>
              <p:cNvPr id="67" name="Прямоугольник 18">
                <a:extLst>
                  <a:ext uri="{FF2B5EF4-FFF2-40B4-BE49-F238E27FC236}">
                    <a16:creationId xmlns:a16="http://schemas.microsoft.com/office/drawing/2014/main" id="{6F72AC21-F189-4201-8C2B-B9877F191E87}"/>
                  </a:ext>
                </a:extLst>
              </p:cNvPr>
              <p:cNvSpPr>
                <a:spLocks noChangeArrowheads="1"/>
              </p:cNvSpPr>
              <p:nvPr/>
            </p:nvSpPr>
            <p:spPr bwMode="auto">
              <a:xfrm>
                <a:off x="3955757" y="2229479"/>
                <a:ext cx="1258888" cy="539750"/>
              </a:xfrm>
              <a:custGeom>
                <a:avLst/>
                <a:gdLst>
                  <a:gd name="connsiteX0" fmla="*/ 0 w 1258888"/>
                  <a:gd name="connsiteY0" fmla="*/ 0 h 539750"/>
                  <a:gd name="connsiteX1" fmla="*/ 654622 w 1258888"/>
                  <a:gd name="connsiteY1" fmla="*/ 0 h 539750"/>
                  <a:gd name="connsiteX2" fmla="*/ 1258888 w 1258888"/>
                  <a:gd name="connsiteY2" fmla="*/ 0 h 539750"/>
                  <a:gd name="connsiteX3" fmla="*/ 1258888 w 1258888"/>
                  <a:gd name="connsiteY3" fmla="*/ 539750 h 539750"/>
                  <a:gd name="connsiteX4" fmla="*/ 654622 w 1258888"/>
                  <a:gd name="connsiteY4" fmla="*/ 539750 h 539750"/>
                  <a:gd name="connsiteX5" fmla="*/ 0 w 1258888"/>
                  <a:gd name="connsiteY5" fmla="*/ 539750 h 539750"/>
                  <a:gd name="connsiteX6" fmla="*/ 0 w 1258888"/>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539750" fill="none" extrusionOk="0">
                    <a:moveTo>
                      <a:pt x="0" y="0"/>
                    </a:moveTo>
                    <a:cubicBezTo>
                      <a:pt x="169096" y="-28213"/>
                      <a:pt x="465705" y="9790"/>
                      <a:pt x="654622" y="0"/>
                    </a:cubicBezTo>
                    <a:cubicBezTo>
                      <a:pt x="843539" y="-9790"/>
                      <a:pt x="1023350" y="-484"/>
                      <a:pt x="1258888" y="0"/>
                    </a:cubicBezTo>
                    <a:cubicBezTo>
                      <a:pt x="1243332" y="190833"/>
                      <a:pt x="1274894" y="289573"/>
                      <a:pt x="1258888" y="539750"/>
                    </a:cubicBezTo>
                    <a:cubicBezTo>
                      <a:pt x="1115261" y="516329"/>
                      <a:pt x="826946" y="557117"/>
                      <a:pt x="654622" y="539750"/>
                    </a:cubicBezTo>
                    <a:cubicBezTo>
                      <a:pt x="482298" y="522383"/>
                      <a:pt x="150087" y="568364"/>
                      <a:pt x="0" y="539750"/>
                    </a:cubicBezTo>
                    <a:cubicBezTo>
                      <a:pt x="21856" y="390467"/>
                      <a:pt x="-4525" y="225139"/>
                      <a:pt x="0" y="0"/>
                    </a:cubicBezTo>
                    <a:close/>
                  </a:path>
                  <a:path w="1258888" h="539750" stroke="0" extrusionOk="0">
                    <a:moveTo>
                      <a:pt x="0" y="0"/>
                    </a:moveTo>
                    <a:cubicBezTo>
                      <a:pt x="216668" y="29701"/>
                      <a:pt x="432640" y="25421"/>
                      <a:pt x="654622" y="0"/>
                    </a:cubicBezTo>
                    <a:cubicBezTo>
                      <a:pt x="876604" y="-25421"/>
                      <a:pt x="1050840" y="23380"/>
                      <a:pt x="1258888" y="0"/>
                    </a:cubicBezTo>
                    <a:cubicBezTo>
                      <a:pt x="1253431" y="145591"/>
                      <a:pt x="1255530" y="304182"/>
                      <a:pt x="1258888" y="539750"/>
                    </a:cubicBezTo>
                    <a:cubicBezTo>
                      <a:pt x="1064437" y="524748"/>
                      <a:pt x="948768" y="527566"/>
                      <a:pt x="667211" y="539750"/>
                    </a:cubicBezTo>
                    <a:cubicBezTo>
                      <a:pt x="385654" y="551934"/>
                      <a:pt x="199261" y="512587"/>
                      <a:pt x="0" y="539750"/>
                    </a:cubicBezTo>
                    <a:cubicBezTo>
                      <a:pt x="-26243" y="272619"/>
                      <a:pt x="986" y="239605"/>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22626170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План МТО</a:t>
                </a:r>
              </a:p>
            </p:txBody>
          </p:sp>
          <p:sp>
            <p:nvSpPr>
              <p:cNvPr id="69" name="Прямоугольник 18">
                <a:extLst>
                  <a:ext uri="{FF2B5EF4-FFF2-40B4-BE49-F238E27FC236}">
                    <a16:creationId xmlns:a16="http://schemas.microsoft.com/office/drawing/2014/main" id="{88F20FED-7736-4FD0-B1EF-690513F244AC}"/>
                  </a:ext>
                </a:extLst>
              </p:cNvPr>
              <p:cNvSpPr>
                <a:spLocks noChangeArrowheads="1"/>
              </p:cNvSpPr>
              <p:nvPr/>
            </p:nvSpPr>
            <p:spPr bwMode="auto">
              <a:xfrm>
                <a:off x="3919060" y="1439887"/>
                <a:ext cx="1258888" cy="539750"/>
              </a:xfrm>
              <a:custGeom>
                <a:avLst/>
                <a:gdLst>
                  <a:gd name="connsiteX0" fmla="*/ 0 w 1258888"/>
                  <a:gd name="connsiteY0" fmla="*/ 0 h 539750"/>
                  <a:gd name="connsiteX1" fmla="*/ 654622 w 1258888"/>
                  <a:gd name="connsiteY1" fmla="*/ 0 h 539750"/>
                  <a:gd name="connsiteX2" fmla="*/ 1258888 w 1258888"/>
                  <a:gd name="connsiteY2" fmla="*/ 0 h 539750"/>
                  <a:gd name="connsiteX3" fmla="*/ 1258888 w 1258888"/>
                  <a:gd name="connsiteY3" fmla="*/ 539750 h 539750"/>
                  <a:gd name="connsiteX4" fmla="*/ 654622 w 1258888"/>
                  <a:gd name="connsiteY4" fmla="*/ 539750 h 539750"/>
                  <a:gd name="connsiteX5" fmla="*/ 0 w 1258888"/>
                  <a:gd name="connsiteY5" fmla="*/ 539750 h 539750"/>
                  <a:gd name="connsiteX6" fmla="*/ 0 w 1258888"/>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539750" fill="none" extrusionOk="0">
                    <a:moveTo>
                      <a:pt x="0" y="0"/>
                    </a:moveTo>
                    <a:cubicBezTo>
                      <a:pt x="169096" y="-28213"/>
                      <a:pt x="465705" y="9790"/>
                      <a:pt x="654622" y="0"/>
                    </a:cubicBezTo>
                    <a:cubicBezTo>
                      <a:pt x="843539" y="-9790"/>
                      <a:pt x="1023350" y="-484"/>
                      <a:pt x="1258888" y="0"/>
                    </a:cubicBezTo>
                    <a:cubicBezTo>
                      <a:pt x="1243332" y="190833"/>
                      <a:pt x="1274894" y="289573"/>
                      <a:pt x="1258888" y="539750"/>
                    </a:cubicBezTo>
                    <a:cubicBezTo>
                      <a:pt x="1115261" y="516329"/>
                      <a:pt x="826946" y="557117"/>
                      <a:pt x="654622" y="539750"/>
                    </a:cubicBezTo>
                    <a:cubicBezTo>
                      <a:pt x="482298" y="522383"/>
                      <a:pt x="150087" y="568364"/>
                      <a:pt x="0" y="539750"/>
                    </a:cubicBezTo>
                    <a:cubicBezTo>
                      <a:pt x="21856" y="390467"/>
                      <a:pt x="-4525" y="225139"/>
                      <a:pt x="0" y="0"/>
                    </a:cubicBezTo>
                    <a:close/>
                  </a:path>
                  <a:path w="1258888" h="539750" stroke="0" extrusionOk="0">
                    <a:moveTo>
                      <a:pt x="0" y="0"/>
                    </a:moveTo>
                    <a:cubicBezTo>
                      <a:pt x="216668" y="29701"/>
                      <a:pt x="432640" y="25421"/>
                      <a:pt x="654622" y="0"/>
                    </a:cubicBezTo>
                    <a:cubicBezTo>
                      <a:pt x="876604" y="-25421"/>
                      <a:pt x="1050840" y="23380"/>
                      <a:pt x="1258888" y="0"/>
                    </a:cubicBezTo>
                    <a:cubicBezTo>
                      <a:pt x="1253431" y="145591"/>
                      <a:pt x="1255530" y="304182"/>
                      <a:pt x="1258888" y="539750"/>
                    </a:cubicBezTo>
                    <a:cubicBezTo>
                      <a:pt x="1064437" y="524748"/>
                      <a:pt x="948768" y="527566"/>
                      <a:pt x="667211" y="539750"/>
                    </a:cubicBezTo>
                    <a:cubicBezTo>
                      <a:pt x="385654" y="551934"/>
                      <a:pt x="199261" y="512587"/>
                      <a:pt x="0" y="539750"/>
                    </a:cubicBezTo>
                    <a:cubicBezTo>
                      <a:pt x="-26243" y="272619"/>
                      <a:pt x="986" y="239605"/>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22626170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План продаж</a:t>
                </a:r>
              </a:p>
            </p:txBody>
          </p:sp>
          <p:sp>
            <p:nvSpPr>
              <p:cNvPr id="77" name="Прямоугольник 18">
                <a:extLst>
                  <a:ext uri="{FF2B5EF4-FFF2-40B4-BE49-F238E27FC236}">
                    <a16:creationId xmlns:a16="http://schemas.microsoft.com/office/drawing/2014/main" id="{B094F04D-524B-4EF5-83EC-AC0DF31416D9}"/>
                  </a:ext>
                </a:extLst>
              </p:cNvPr>
              <p:cNvSpPr>
                <a:spLocks noChangeArrowheads="1"/>
              </p:cNvSpPr>
              <p:nvPr/>
            </p:nvSpPr>
            <p:spPr bwMode="auto">
              <a:xfrm>
                <a:off x="3945855" y="4911544"/>
                <a:ext cx="1258888" cy="539750"/>
              </a:xfrm>
              <a:custGeom>
                <a:avLst/>
                <a:gdLst>
                  <a:gd name="connsiteX0" fmla="*/ 0 w 1258888"/>
                  <a:gd name="connsiteY0" fmla="*/ 0 h 539750"/>
                  <a:gd name="connsiteX1" fmla="*/ 654622 w 1258888"/>
                  <a:gd name="connsiteY1" fmla="*/ 0 h 539750"/>
                  <a:gd name="connsiteX2" fmla="*/ 1258888 w 1258888"/>
                  <a:gd name="connsiteY2" fmla="*/ 0 h 539750"/>
                  <a:gd name="connsiteX3" fmla="*/ 1258888 w 1258888"/>
                  <a:gd name="connsiteY3" fmla="*/ 539750 h 539750"/>
                  <a:gd name="connsiteX4" fmla="*/ 654622 w 1258888"/>
                  <a:gd name="connsiteY4" fmla="*/ 539750 h 539750"/>
                  <a:gd name="connsiteX5" fmla="*/ 0 w 1258888"/>
                  <a:gd name="connsiteY5" fmla="*/ 539750 h 539750"/>
                  <a:gd name="connsiteX6" fmla="*/ 0 w 1258888"/>
                  <a:gd name="connsiteY6" fmla="*/ 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888" h="539750" fill="none" extrusionOk="0">
                    <a:moveTo>
                      <a:pt x="0" y="0"/>
                    </a:moveTo>
                    <a:cubicBezTo>
                      <a:pt x="169096" y="-28213"/>
                      <a:pt x="465705" y="9790"/>
                      <a:pt x="654622" y="0"/>
                    </a:cubicBezTo>
                    <a:cubicBezTo>
                      <a:pt x="843539" y="-9790"/>
                      <a:pt x="1023350" y="-484"/>
                      <a:pt x="1258888" y="0"/>
                    </a:cubicBezTo>
                    <a:cubicBezTo>
                      <a:pt x="1243332" y="190833"/>
                      <a:pt x="1274894" y="289573"/>
                      <a:pt x="1258888" y="539750"/>
                    </a:cubicBezTo>
                    <a:cubicBezTo>
                      <a:pt x="1115261" y="516329"/>
                      <a:pt x="826946" y="557117"/>
                      <a:pt x="654622" y="539750"/>
                    </a:cubicBezTo>
                    <a:cubicBezTo>
                      <a:pt x="482298" y="522383"/>
                      <a:pt x="150087" y="568364"/>
                      <a:pt x="0" y="539750"/>
                    </a:cubicBezTo>
                    <a:cubicBezTo>
                      <a:pt x="21856" y="390467"/>
                      <a:pt x="-4525" y="225139"/>
                      <a:pt x="0" y="0"/>
                    </a:cubicBezTo>
                    <a:close/>
                  </a:path>
                  <a:path w="1258888" h="539750" stroke="0" extrusionOk="0">
                    <a:moveTo>
                      <a:pt x="0" y="0"/>
                    </a:moveTo>
                    <a:cubicBezTo>
                      <a:pt x="216668" y="29701"/>
                      <a:pt x="432640" y="25421"/>
                      <a:pt x="654622" y="0"/>
                    </a:cubicBezTo>
                    <a:cubicBezTo>
                      <a:pt x="876604" y="-25421"/>
                      <a:pt x="1050840" y="23380"/>
                      <a:pt x="1258888" y="0"/>
                    </a:cubicBezTo>
                    <a:cubicBezTo>
                      <a:pt x="1253431" y="145591"/>
                      <a:pt x="1255530" y="304182"/>
                      <a:pt x="1258888" y="539750"/>
                    </a:cubicBezTo>
                    <a:cubicBezTo>
                      <a:pt x="1064437" y="524748"/>
                      <a:pt x="948768" y="527566"/>
                      <a:pt x="667211" y="539750"/>
                    </a:cubicBezTo>
                    <a:cubicBezTo>
                      <a:pt x="385654" y="551934"/>
                      <a:pt x="199261" y="512587"/>
                      <a:pt x="0" y="539750"/>
                    </a:cubicBezTo>
                    <a:cubicBezTo>
                      <a:pt x="-26243" y="272619"/>
                      <a:pt x="986" y="239605"/>
                      <a:pt x="0" y="0"/>
                    </a:cubicBezTo>
                    <a:close/>
                  </a:path>
                </a:pathLst>
              </a:cu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solidFill>
                  <a:schemeClr val="tx1"/>
                </a:solidFill>
                <a:extLst>
                  <a:ext uri="{C807C97D-BFC1-408E-A445-0C87EB9F89A2}">
                    <ask:lineSketchStyleProps xmlns:ask="http://schemas.microsoft.com/office/drawing/2018/sketchyshapes" sd="3226261705">
                      <a:prstGeom prst="rect">
                        <a:avLst/>
                      </a:prstGeom>
                      <ask:type>
                        <ask:lineSketchFreehand/>
                      </ask:type>
                    </ask:lineSketchStyleProps>
                  </a:ext>
                </a:extLst>
              </a:ln>
              <a:effectLst>
                <a:outerShdw blurRad="57150" dist="19050" dir="5400000" algn="ctr" rotWithShape="0">
                  <a:srgbClr val="000000">
                    <a:alpha val="63000"/>
                  </a:srgbClr>
                </a:outerShdw>
              </a:effec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ctr" defTabSz="914400" eaLnBrk="0" fontAlgn="auto" latinLnBrk="0" hangingPunct="0">
                  <a:lnSpc>
                    <a:spcPct val="11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rgbClr val="000000"/>
                    </a:solidFill>
                    <a:effectLst/>
                    <a:uLnTx/>
                    <a:uFillTx/>
                    <a:latin typeface="Comic Sans MS" panose="030F0702030302020204" pitchFamily="66" charset="0"/>
                  </a:rPr>
                  <a:t>План закупок ЦФО</a:t>
                </a:r>
              </a:p>
            </p:txBody>
          </p:sp>
        </p:grpSp>
        <p:sp>
          <p:nvSpPr>
            <p:cNvPr id="53" name="Прямоугольник: скругленные углы 52">
              <a:extLst>
                <a:ext uri="{FF2B5EF4-FFF2-40B4-BE49-F238E27FC236}">
                  <a16:creationId xmlns:a16="http://schemas.microsoft.com/office/drawing/2014/main" id="{3A0423BA-652E-4A73-A458-183CF2C16968}"/>
                </a:ext>
              </a:extLst>
            </p:cNvPr>
            <p:cNvSpPr/>
            <p:nvPr/>
          </p:nvSpPr>
          <p:spPr bwMode="auto">
            <a:xfrm>
              <a:off x="432445" y="2251486"/>
              <a:ext cx="1520084" cy="712395"/>
            </a:xfrm>
            <a:custGeom>
              <a:avLst/>
              <a:gdLst>
                <a:gd name="connsiteX0" fmla="*/ 0 w 1520084"/>
                <a:gd name="connsiteY0" fmla="*/ 118735 h 712395"/>
                <a:gd name="connsiteX1" fmla="*/ 118735 w 1520084"/>
                <a:gd name="connsiteY1" fmla="*/ 0 h 712395"/>
                <a:gd name="connsiteX2" fmla="*/ 760042 w 1520084"/>
                <a:gd name="connsiteY2" fmla="*/ 0 h 712395"/>
                <a:gd name="connsiteX3" fmla="*/ 1401349 w 1520084"/>
                <a:gd name="connsiteY3" fmla="*/ 0 h 712395"/>
                <a:gd name="connsiteX4" fmla="*/ 1520084 w 1520084"/>
                <a:gd name="connsiteY4" fmla="*/ 118735 h 712395"/>
                <a:gd name="connsiteX5" fmla="*/ 1520084 w 1520084"/>
                <a:gd name="connsiteY5" fmla="*/ 593660 h 712395"/>
                <a:gd name="connsiteX6" fmla="*/ 1401349 w 1520084"/>
                <a:gd name="connsiteY6" fmla="*/ 712395 h 712395"/>
                <a:gd name="connsiteX7" fmla="*/ 747216 w 1520084"/>
                <a:gd name="connsiteY7" fmla="*/ 712395 h 712395"/>
                <a:gd name="connsiteX8" fmla="*/ 118735 w 1520084"/>
                <a:gd name="connsiteY8" fmla="*/ 712395 h 712395"/>
                <a:gd name="connsiteX9" fmla="*/ 0 w 1520084"/>
                <a:gd name="connsiteY9" fmla="*/ 593660 h 712395"/>
                <a:gd name="connsiteX10" fmla="*/ 0 w 1520084"/>
                <a:gd name="connsiteY10" fmla="*/ 118735 h 7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0084" h="712395" fill="none" extrusionOk="0">
                  <a:moveTo>
                    <a:pt x="0" y="118735"/>
                  </a:moveTo>
                  <a:cubicBezTo>
                    <a:pt x="13021" y="51448"/>
                    <a:pt x="55708" y="-2955"/>
                    <a:pt x="118735" y="0"/>
                  </a:cubicBezTo>
                  <a:cubicBezTo>
                    <a:pt x="348347" y="-25214"/>
                    <a:pt x="553309" y="-22985"/>
                    <a:pt x="760042" y="0"/>
                  </a:cubicBezTo>
                  <a:cubicBezTo>
                    <a:pt x="966775" y="22985"/>
                    <a:pt x="1153658" y="5678"/>
                    <a:pt x="1401349" y="0"/>
                  </a:cubicBezTo>
                  <a:cubicBezTo>
                    <a:pt x="1470710" y="5435"/>
                    <a:pt x="1523370" y="61853"/>
                    <a:pt x="1520084" y="118735"/>
                  </a:cubicBezTo>
                  <a:cubicBezTo>
                    <a:pt x="1513256" y="327596"/>
                    <a:pt x="1502309" y="398546"/>
                    <a:pt x="1520084" y="593660"/>
                  </a:cubicBezTo>
                  <a:cubicBezTo>
                    <a:pt x="1505016" y="663522"/>
                    <a:pt x="1468216" y="698209"/>
                    <a:pt x="1401349" y="712395"/>
                  </a:cubicBezTo>
                  <a:cubicBezTo>
                    <a:pt x="1221199" y="684787"/>
                    <a:pt x="952065" y="733372"/>
                    <a:pt x="747216" y="712395"/>
                  </a:cubicBezTo>
                  <a:cubicBezTo>
                    <a:pt x="542367" y="691418"/>
                    <a:pt x="293764" y="722878"/>
                    <a:pt x="118735" y="712395"/>
                  </a:cubicBezTo>
                  <a:cubicBezTo>
                    <a:pt x="46740" y="718144"/>
                    <a:pt x="-10012" y="650935"/>
                    <a:pt x="0" y="593660"/>
                  </a:cubicBezTo>
                  <a:cubicBezTo>
                    <a:pt x="-17553" y="467032"/>
                    <a:pt x="897" y="253665"/>
                    <a:pt x="0" y="118735"/>
                  </a:cubicBezTo>
                  <a:close/>
                </a:path>
                <a:path w="1520084" h="712395" stroke="0" extrusionOk="0">
                  <a:moveTo>
                    <a:pt x="0" y="118735"/>
                  </a:moveTo>
                  <a:cubicBezTo>
                    <a:pt x="3809" y="54395"/>
                    <a:pt x="54418" y="12014"/>
                    <a:pt x="118735" y="0"/>
                  </a:cubicBezTo>
                  <a:cubicBezTo>
                    <a:pt x="346006" y="9568"/>
                    <a:pt x="495695" y="-24396"/>
                    <a:pt x="772868" y="0"/>
                  </a:cubicBezTo>
                  <a:cubicBezTo>
                    <a:pt x="1050041" y="24396"/>
                    <a:pt x="1168378" y="-5292"/>
                    <a:pt x="1401349" y="0"/>
                  </a:cubicBezTo>
                  <a:cubicBezTo>
                    <a:pt x="1462886" y="-151"/>
                    <a:pt x="1524648" y="52680"/>
                    <a:pt x="1520084" y="118735"/>
                  </a:cubicBezTo>
                  <a:cubicBezTo>
                    <a:pt x="1526908" y="301795"/>
                    <a:pt x="1503589" y="437827"/>
                    <a:pt x="1520084" y="593660"/>
                  </a:cubicBezTo>
                  <a:cubicBezTo>
                    <a:pt x="1532779" y="661851"/>
                    <a:pt x="1465240" y="711623"/>
                    <a:pt x="1401349" y="712395"/>
                  </a:cubicBezTo>
                  <a:cubicBezTo>
                    <a:pt x="1206765" y="694845"/>
                    <a:pt x="968654" y="721719"/>
                    <a:pt x="772868" y="712395"/>
                  </a:cubicBezTo>
                  <a:cubicBezTo>
                    <a:pt x="577082" y="703071"/>
                    <a:pt x="399469" y="713006"/>
                    <a:pt x="118735" y="712395"/>
                  </a:cubicBezTo>
                  <a:cubicBezTo>
                    <a:pt x="56290" y="710887"/>
                    <a:pt x="5740" y="669395"/>
                    <a:pt x="0" y="593660"/>
                  </a:cubicBezTo>
                  <a:cubicBezTo>
                    <a:pt x="-4675" y="372554"/>
                    <a:pt x="-2702" y="324724"/>
                    <a:pt x="0" y="118735"/>
                  </a:cubicBezTo>
                  <a:close/>
                </a:path>
              </a:pathLst>
            </a:custGeom>
            <a:solidFill>
              <a:srgbClr val="92D050">
                <a:alpha val="75000"/>
              </a:srgbClr>
            </a:solidFill>
            <a:ln>
              <a:solidFill>
                <a:schemeClr val="tx1"/>
              </a:solidFill>
              <a:extLst>
                <a:ext uri="{C807C97D-BFC1-408E-A445-0C87EB9F89A2}">
                  <ask:lineSketchStyleProps xmlns:ask="http://schemas.microsoft.com/office/drawing/2018/sketchyshapes" sd="2800475525">
                    <a:prstGeom prst="round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err="1">
                  <a:ln>
                    <a:noFill/>
                  </a:ln>
                  <a:solidFill>
                    <a:schemeClr val="bg1"/>
                  </a:solidFill>
                  <a:effectLst/>
                  <a:latin typeface="Comic Sans MS" panose="030F0702030302020204" pitchFamily="66" charset="0"/>
                </a:rPr>
                <a:t>Преобладаютпеременные</a:t>
              </a:r>
              <a:r>
                <a:rPr kumimoji="0" lang="ru-RU" sz="1400" b="0" i="0" u="none" strike="noStrike" cap="none" normalizeH="0" baseline="0" dirty="0">
                  <a:ln>
                    <a:noFill/>
                  </a:ln>
                  <a:solidFill>
                    <a:schemeClr val="bg1"/>
                  </a:solidFill>
                  <a:effectLst/>
                  <a:latin typeface="Comic Sans MS" panose="030F0702030302020204" pitchFamily="66" charset="0"/>
                </a:rPr>
                <a:t> затраты</a:t>
              </a:r>
            </a:p>
          </p:txBody>
        </p:sp>
        <p:sp>
          <p:nvSpPr>
            <p:cNvPr id="56" name="Прямоугольник: скругленные углы 55">
              <a:extLst>
                <a:ext uri="{FF2B5EF4-FFF2-40B4-BE49-F238E27FC236}">
                  <a16:creationId xmlns:a16="http://schemas.microsoft.com/office/drawing/2014/main" id="{6549A8B6-B61F-4ECB-8025-DDD4228B3AF8}"/>
                </a:ext>
              </a:extLst>
            </p:cNvPr>
            <p:cNvSpPr/>
            <p:nvPr/>
          </p:nvSpPr>
          <p:spPr bwMode="auto">
            <a:xfrm>
              <a:off x="432444" y="4630053"/>
              <a:ext cx="1656705" cy="712395"/>
            </a:xfrm>
            <a:custGeom>
              <a:avLst/>
              <a:gdLst>
                <a:gd name="connsiteX0" fmla="*/ 0 w 1656705"/>
                <a:gd name="connsiteY0" fmla="*/ 118735 h 712395"/>
                <a:gd name="connsiteX1" fmla="*/ 118735 w 1656705"/>
                <a:gd name="connsiteY1" fmla="*/ 0 h 712395"/>
                <a:gd name="connsiteX2" fmla="*/ 606006 w 1656705"/>
                <a:gd name="connsiteY2" fmla="*/ 0 h 712395"/>
                <a:gd name="connsiteX3" fmla="*/ 1050699 w 1656705"/>
                <a:gd name="connsiteY3" fmla="*/ 0 h 712395"/>
                <a:gd name="connsiteX4" fmla="*/ 1537970 w 1656705"/>
                <a:gd name="connsiteY4" fmla="*/ 0 h 712395"/>
                <a:gd name="connsiteX5" fmla="*/ 1656705 w 1656705"/>
                <a:gd name="connsiteY5" fmla="*/ 118735 h 712395"/>
                <a:gd name="connsiteX6" fmla="*/ 1656705 w 1656705"/>
                <a:gd name="connsiteY6" fmla="*/ 593660 h 712395"/>
                <a:gd name="connsiteX7" fmla="*/ 1537970 w 1656705"/>
                <a:gd name="connsiteY7" fmla="*/ 712395 h 712395"/>
                <a:gd name="connsiteX8" fmla="*/ 1079084 w 1656705"/>
                <a:gd name="connsiteY8" fmla="*/ 712395 h 712395"/>
                <a:gd name="connsiteX9" fmla="*/ 634390 w 1656705"/>
                <a:gd name="connsiteY9" fmla="*/ 712395 h 712395"/>
                <a:gd name="connsiteX10" fmla="*/ 118735 w 1656705"/>
                <a:gd name="connsiteY10" fmla="*/ 712395 h 712395"/>
                <a:gd name="connsiteX11" fmla="*/ 0 w 1656705"/>
                <a:gd name="connsiteY11" fmla="*/ 593660 h 712395"/>
                <a:gd name="connsiteX12" fmla="*/ 0 w 1656705"/>
                <a:gd name="connsiteY12" fmla="*/ 118735 h 7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6705" h="712395" fill="none" extrusionOk="0">
                  <a:moveTo>
                    <a:pt x="0" y="118735"/>
                  </a:moveTo>
                  <a:cubicBezTo>
                    <a:pt x="5191" y="58593"/>
                    <a:pt x="55819" y="575"/>
                    <a:pt x="118735" y="0"/>
                  </a:cubicBezTo>
                  <a:cubicBezTo>
                    <a:pt x="344461" y="-10123"/>
                    <a:pt x="382816" y="7560"/>
                    <a:pt x="606006" y="0"/>
                  </a:cubicBezTo>
                  <a:cubicBezTo>
                    <a:pt x="829196" y="-7560"/>
                    <a:pt x="903195" y="4973"/>
                    <a:pt x="1050699" y="0"/>
                  </a:cubicBezTo>
                  <a:cubicBezTo>
                    <a:pt x="1198203" y="-4973"/>
                    <a:pt x="1414051" y="-20124"/>
                    <a:pt x="1537970" y="0"/>
                  </a:cubicBezTo>
                  <a:cubicBezTo>
                    <a:pt x="1610899" y="3655"/>
                    <a:pt x="1655253" y="51435"/>
                    <a:pt x="1656705" y="118735"/>
                  </a:cubicBezTo>
                  <a:cubicBezTo>
                    <a:pt x="1670424" y="287618"/>
                    <a:pt x="1654733" y="395485"/>
                    <a:pt x="1656705" y="593660"/>
                  </a:cubicBezTo>
                  <a:cubicBezTo>
                    <a:pt x="1658948" y="660006"/>
                    <a:pt x="1602057" y="713466"/>
                    <a:pt x="1537970" y="712395"/>
                  </a:cubicBezTo>
                  <a:cubicBezTo>
                    <a:pt x="1314597" y="692885"/>
                    <a:pt x="1210612" y="726791"/>
                    <a:pt x="1079084" y="712395"/>
                  </a:cubicBezTo>
                  <a:cubicBezTo>
                    <a:pt x="947556" y="697999"/>
                    <a:pt x="757541" y="734009"/>
                    <a:pt x="634390" y="712395"/>
                  </a:cubicBezTo>
                  <a:cubicBezTo>
                    <a:pt x="511239" y="690781"/>
                    <a:pt x="263319" y="729655"/>
                    <a:pt x="118735" y="712395"/>
                  </a:cubicBezTo>
                  <a:cubicBezTo>
                    <a:pt x="64746" y="723416"/>
                    <a:pt x="-257" y="661063"/>
                    <a:pt x="0" y="593660"/>
                  </a:cubicBezTo>
                  <a:cubicBezTo>
                    <a:pt x="-15216" y="382038"/>
                    <a:pt x="-293" y="305919"/>
                    <a:pt x="0" y="118735"/>
                  </a:cubicBezTo>
                  <a:close/>
                </a:path>
                <a:path w="1656705" h="712395" stroke="0" extrusionOk="0">
                  <a:moveTo>
                    <a:pt x="0" y="118735"/>
                  </a:moveTo>
                  <a:cubicBezTo>
                    <a:pt x="7265" y="58272"/>
                    <a:pt x="56787" y="1609"/>
                    <a:pt x="118735" y="0"/>
                  </a:cubicBezTo>
                  <a:cubicBezTo>
                    <a:pt x="356688" y="-4871"/>
                    <a:pt x="397670" y="-5752"/>
                    <a:pt x="606006" y="0"/>
                  </a:cubicBezTo>
                  <a:cubicBezTo>
                    <a:pt x="814342" y="5752"/>
                    <a:pt x="901317" y="17289"/>
                    <a:pt x="1050699" y="0"/>
                  </a:cubicBezTo>
                  <a:cubicBezTo>
                    <a:pt x="1200081" y="-17289"/>
                    <a:pt x="1396390" y="15160"/>
                    <a:pt x="1537970" y="0"/>
                  </a:cubicBezTo>
                  <a:cubicBezTo>
                    <a:pt x="1610531" y="6212"/>
                    <a:pt x="1670676" y="60905"/>
                    <a:pt x="1656705" y="118735"/>
                  </a:cubicBezTo>
                  <a:cubicBezTo>
                    <a:pt x="1667647" y="253625"/>
                    <a:pt x="1674642" y="424618"/>
                    <a:pt x="1656705" y="593660"/>
                  </a:cubicBezTo>
                  <a:cubicBezTo>
                    <a:pt x="1657231" y="651032"/>
                    <a:pt x="1598872" y="725535"/>
                    <a:pt x="1537970" y="712395"/>
                  </a:cubicBezTo>
                  <a:cubicBezTo>
                    <a:pt x="1333063" y="718691"/>
                    <a:pt x="1222047" y="701497"/>
                    <a:pt x="1079084" y="712395"/>
                  </a:cubicBezTo>
                  <a:cubicBezTo>
                    <a:pt x="936121" y="723293"/>
                    <a:pt x="768393" y="705577"/>
                    <a:pt x="648583" y="712395"/>
                  </a:cubicBezTo>
                  <a:cubicBezTo>
                    <a:pt x="528773" y="719213"/>
                    <a:pt x="262380" y="700491"/>
                    <a:pt x="118735" y="712395"/>
                  </a:cubicBezTo>
                  <a:cubicBezTo>
                    <a:pt x="43623" y="705656"/>
                    <a:pt x="-582" y="666919"/>
                    <a:pt x="0" y="593660"/>
                  </a:cubicBezTo>
                  <a:cubicBezTo>
                    <a:pt x="22943" y="468025"/>
                    <a:pt x="-19284" y="305543"/>
                    <a:pt x="0" y="118735"/>
                  </a:cubicBezTo>
                  <a:close/>
                </a:path>
              </a:pathLst>
            </a:custGeom>
            <a:solidFill>
              <a:srgbClr val="FC6E51">
                <a:alpha val="75000"/>
              </a:srgbClr>
            </a:solidFill>
            <a:ln>
              <a:solidFill>
                <a:schemeClr val="tx1"/>
              </a:solidFill>
              <a:extLst>
                <a:ext uri="{C807C97D-BFC1-408E-A445-0C87EB9F89A2}">
                  <ask:lineSketchStyleProps xmlns:ask="http://schemas.microsoft.com/office/drawing/2018/sketchyshapes" sd="3520093239">
                    <a:prstGeom prst="round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lang="ru-RU" sz="1400" b="0" dirty="0">
                  <a:solidFill>
                    <a:schemeClr val="bg1"/>
                  </a:solidFill>
                  <a:latin typeface="Comic Sans MS" panose="030F0702030302020204" pitchFamily="66" charset="0"/>
                </a:rPr>
                <a:t>Преобладают п</a:t>
              </a:r>
              <a:r>
                <a:rPr kumimoji="0" lang="ru-RU" sz="1400" b="0" i="0" u="none" strike="noStrike" cap="none" normalizeH="0" baseline="0" dirty="0">
                  <a:ln>
                    <a:noFill/>
                  </a:ln>
                  <a:solidFill>
                    <a:schemeClr val="bg1"/>
                  </a:solidFill>
                  <a:effectLst/>
                  <a:latin typeface="Comic Sans MS" panose="030F0702030302020204" pitchFamily="66" charset="0"/>
                </a:rPr>
                <a:t>остоянные затраты</a:t>
              </a:r>
            </a:p>
          </p:txBody>
        </p:sp>
      </p:grpSp>
    </p:spTree>
    <p:extLst>
      <p:ext uri="{BB962C8B-B14F-4D97-AF65-F5344CB8AC3E}">
        <p14:creationId xmlns:p14="http://schemas.microsoft.com/office/powerpoint/2010/main" val="320632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9150" y="-2642"/>
            <a:ext cx="6408191" cy="877356"/>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Экономия рождается в закупочном процессе</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27" name="Прямоугольник 26">
            <a:extLst>
              <a:ext uri="{FF2B5EF4-FFF2-40B4-BE49-F238E27FC236}">
                <a16:creationId xmlns:a16="http://schemas.microsoft.com/office/drawing/2014/main" id="{E66C8580-0027-4C22-AC95-F69DEB19F993}"/>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7" name="TextBox 36">
            <a:extLst>
              <a:ext uri="{FF2B5EF4-FFF2-40B4-BE49-F238E27FC236}">
                <a16:creationId xmlns:a16="http://schemas.microsoft.com/office/drawing/2014/main" id="{29F5BE94-E32B-4A6D-A566-BE517563D281}"/>
              </a:ext>
            </a:extLst>
          </p:cNvPr>
          <p:cNvSpPr txBox="1"/>
          <p:nvPr/>
        </p:nvSpPr>
        <p:spPr>
          <a:xfrm>
            <a:off x="3617207" y="6638374"/>
            <a:ext cx="8847294" cy="1815882"/>
          </a:xfrm>
          <a:prstGeom prst="rect">
            <a:avLst/>
          </a:prstGeom>
          <a:noFill/>
        </p:spPr>
        <p:txBody>
          <a:bodyPr wrap="none" rtlCol="0">
            <a:spAutoFit/>
          </a:bodyPr>
          <a:lstStyle/>
          <a:p>
            <a:pPr marL="342900" indent="-342900">
              <a:buAutoNum type="arabicPeriod"/>
            </a:pPr>
            <a:r>
              <a:rPr lang="ru-RU" sz="1600" b="0" dirty="0">
                <a:solidFill>
                  <a:schemeClr val="tx1">
                    <a:lumMod val="75000"/>
                    <a:lumOff val="25000"/>
                  </a:schemeClr>
                </a:solidFill>
                <a:latin typeface="Comic Sans MS" panose="030F0702030302020204" pitchFamily="66" charset="0"/>
              </a:rPr>
              <a:t>Собираем бюджеты</a:t>
            </a:r>
          </a:p>
          <a:p>
            <a:pPr marL="342900" indent="-342900">
              <a:buAutoNum type="arabicPeriod"/>
            </a:pPr>
            <a:r>
              <a:rPr lang="ru-RU" sz="1600" b="0" dirty="0">
                <a:solidFill>
                  <a:schemeClr val="tx1">
                    <a:lumMod val="75000"/>
                    <a:lumOff val="25000"/>
                  </a:schemeClr>
                </a:solidFill>
                <a:latin typeface="Comic Sans MS" panose="030F0702030302020204" pitchFamily="66" charset="0"/>
              </a:rPr>
              <a:t>Лимитируем входящую потребность</a:t>
            </a:r>
          </a:p>
          <a:p>
            <a:pPr marL="342900" indent="-342900">
              <a:buFontTx/>
              <a:buAutoNum type="arabicPeriod"/>
            </a:pPr>
            <a:r>
              <a:rPr lang="ru-RU" sz="1600" b="0" dirty="0">
                <a:solidFill>
                  <a:schemeClr val="tx1">
                    <a:lumMod val="75000"/>
                    <a:lumOff val="25000"/>
                  </a:schemeClr>
                </a:solidFill>
                <a:latin typeface="Comic Sans MS" panose="030F0702030302020204" pitchFamily="66" charset="0"/>
              </a:rPr>
              <a:t>Выполняем замену на аналоги</a:t>
            </a:r>
          </a:p>
          <a:p>
            <a:pPr marL="342900" indent="-342900">
              <a:buFontTx/>
              <a:buAutoNum type="arabicPeriod"/>
            </a:pPr>
            <a:r>
              <a:rPr lang="ru-RU" sz="1600" b="0" dirty="0">
                <a:solidFill>
                  <a:schemeClr val="tx1">
                    <a:lumMod val="75000"/>
                    <a:lumOff val="25000"/>
                  </a:schemeClr>
                </a:solidFill>
                <a:latin typeface="Comic Sans MS" panose="030F0702030302020204" pitchFamily="66" charset="0"/>
              </a:rPr>
              <a:t>Если возможно проводим централизацию закупочной функции</a:t>
            </a:r>
          </a:p>
          <a:p>
            <a:pPr marL="342900" indent="-342900">
              <a:buFontTx/>
              <a:buAutoNum type="arabicPeriod"/>
            </a:pPr>
            <a:r>
              <a:rPr lang="ru-RU" sz="1600" b="0" dirty="0">
                <a:solidFill>
                  <a:schemeClr val="tx1">
                    <a:lumMod val="75000"/>
                    <a:lumOff val="25000"/>
                  </a:schemeClr>
                </a:solidFill>
                <a:latin typeface="Comic Sans MS" panose="030F0702030302020204" pitchFamily="66" charset="0"/>
              </a:rPr>
              <a:t>Выделяем номенклатуру закупаемую централизованно (экономия на масштабах)</a:t>
            </a:r>
          </a:p>
          <a:p>
            <a:pPr marL="342900" indent="-342900">
              <a:buFontTx/>
              <a:buAutoNum type="arabicPeriod"/>
            </a:pPr>
            <a:r>
              <a:rPr lang="ru-RU" sz="1600" b="0" dirty="0">
                <a:solidFill>
                  <a:schemeClr val="tx1">
                    <a:lumMod val="75000"/>
                    <a:lumOff val="25000"/>
                  </a:schemeClr>
                </a:solidFill>
                <a:latin typeface="Comic Sans MS" panose="030F0702030302020204" pitchFamily="66" charset="0"/>
              </a:rPr>
              <a:t>По каждой закупке обосновываем НМЦК, резервируем по нее денежные средства</a:t>
            </a:r>
          </a:p>
          <a:p>
            <a:pPr marL="342900" indent="-342900">
              <a:buFontTx/>
              <a:buAutoNum type="arabicPeriod"/>
            </a:pPr>
            <a:r>
              <a:rPr lang="ru-RU" sz="1600" b="0" dirty="0">
                <a:solidFill>
                  <a:schemeClr val="tx1">
                    <a:lumMod val="75000"/>
                    <a:lumOff val="25000"/>
                  </a:schemeClr>
                </a:solidFill>
                <a:latin typeface="Comic Sans MS" panose="030F0702030302020204" pitchFamily="66" charset="0"/>
              </a:rPr>
              <a:t>Проводим конкурентные закупочные процедуры (экономия по результатам торгов)</a:t>
            </a:r>
          </a:p>
        </p:txBody>
      </p:sp>
      <p:sp>
        <p:nvSpPr>
          <p:cNvPr id="57" name="Полилиния 15">
            <a:extLst>
              <a:ext uri="{FF2B5EF4-FFF2-40B4-BE49-F238E27FC236}">
                <a16:creationId xmlns:a16="http://schemas.microsoft.com/office/drawing/2014/main" id="{87B88864-9322-41CA-81BB-D89C89004D43}"/>
              </a:ext>
            </a:extLst>
          </p:cNvPr>
          <p:cNvSpPr/>
          <p:nvPr/>
        </p:nvSpPr>
        <p:spPr bwMode="auto">
          <a:xfrm>
            <a:off x="755114" y="1218357"/>
            <a:ext cx="2660844" cy="540000"/>
          </a:xfrm>
          <a:custGeom>
            <a:avLst/>
            <a:gdLst>
              <a:gd name="connsiteX0" fmla="*/ 171938 w 1664677"/>
              <a:gd name="connsiteY0" fmla="*/ 70338 h 437661"/>
              <a:gd name="connsiteX1" fmla="*/ 687754 w 1664677"/>
              <a:gd name="connsiteY1" fmla="*/ 62523 h 437661"/>
              <a:gd name="connsiteX2" fmla="*/ 719015 w 1664677"/>
              <a:gd name="connsiteY2" fmla="*/ 54708 h 437661"/>
              <a:gd name="connsiteX3" fmla="*/ 953477 w 1664677"/>
              <a:gd name="connsiteY3" fmla="*/ 46892 h 437661"/>
              <a:gd name="connsiteX4" fmla="*/ 1117600 w 1664677"/>
              <a:gd name="connsiteY4" fmla="*/ 23446 h 437661"/>
              <a:gd name="connsiteX5" fmla="*/ 1156677 w 1664677"/>
              <a:gd name="connsiteY5" fmla="*/ 15631 h 437661"/>
              <a:gd name="connsiteX6" fmla="*/ 1258277 w 1664677"/>
              <a:gd name="connsiteY6" fmla="*/ 0 h 437661"/>
              <a:gd name="connsiteX7" fmla="*/ 1516184 w 1664677"/>
              <a:gd name="connsiteY7" fmla="*/ 7815 h 437661"/>
              <a:gd name="connsiteX8" fmla="*/ 1570892 w 1664677"/>
              <a:gd name="connsiteY8" fmla="*/ 15631 h 437661"/>
              <a:gd name="connsiteX9" fmla="*/ 1664677 w 1664677"/>
              <a:gd name="connsiteY9" fmla="*/ 23446 h 437661"/>
              <a:gd name="connsiteX10" fmla="*/ 1656861 w 1664677"/>
              <a:gd name="connsiteY10" fmla="*/ 54708 h 437661"/>
              <a:gd name="connsiteX11" fmla="*/ 1617784 w 1664677"/>
              <a:gd name="connsiteY11" fmla="*/ 62523 h 437661"/>
              <a:gd name="connsiteX12" fmla="*/ 1477107 w 1664677"/>
              <a:gd name="connsiteY12" fmla="*/ 78154 h 437661"/>
              <a:gd name="connsiteX13" fmla="*/ 1469292 w 1664677"/>
              <a:gd name="connsiteY13" fmla="*/ 101600 h 437661"/>
              <a:gd name="connsiteX14" fmla="*/ 1484923 w 1664677"/>
              <a:gd name="connsiteY14" fmla="*/ 148492 h 437661"/>
              <a:gd name="connsiteX15" fmla="*/ 1555261 w 1664677"/>
              <a:gd name="connsiteY15" fmla="*/ 179754 h 437661"/>
              <a:gd name="connsiteX16" fmla="*/ 1555261 w 1664677"/>
              <a:gd name="connsiteY16" fmla="*/ 281354 h 437661"/>
              <a:gd name="connsiteX17" fmla="*/ 1524000 w 1664677"/>
              <a:gd name="connsiteY17" fmla="*/ 289169 h 437661"/>
              <a:gd name="connsiteX18" fmla="*/ 1516184 w 1664677"/>
              <a:gd name="connsiteY18" fmla="*/ 328246 h 437661"/>
              <a:gd name="connsiteX19" fmla="*/ 1492738 w 1664677"/>
              <a:gd name="connsiteY19" fmla="*/ 336061 h 437661"/>
              <a:gd name="connsiteX20" fmla="*/ 1469292 w 1664677"/>
              <a:gd name="connsiteY20" fmla="*/ 351692 h 437661"/>
              <a:gd name="connsiteX21" fmla="*/ 1445846 w 1664677"/>
              <a:gd name="connsiteY21" fmla="*/ 375138 h 437661"/>
              <a:gd name="connsiteX22" fmla="*/ 1406769 w 1664677"/>
              <a:gd name="connsiteY22" fmla="*/ 382954 h 437661"/>
              <a:gd name="connsiteX23" fmla="*/ 1320800 w 1664677"/>
              <a:gd name="connsiteY23" fmla="*/ 390769 h 437661"/>
              <a:gd name="connsiteX24" fmla="*/ 1055077 w 1664677"/>
              <a:gd name="connsiteY24" fmla="*/ 422031 h 437661"/>
              <a:gd name="connsiteX25" fmla="*/ 1023815 w 1664677"/>
              <a:gd name="connsiteY25" fmla="*/ 429846 h 437661"/>
              <a:gd name="connsiteX26" fmla="*/ 976923 w 1664677"/>
              <a:gd name="connsiteY26" fmla="*/ 437661 h 437661"/>
              <a:gd name="connsiteX27" fmla="*/ 171938 w 1664677"/>
              <a:gd name="connsiteY27" fmla="*/ 414215 h 437661"/>
              <a:gd name="connsiteX28" fmla="*/ 156307 w 1664677"/>
              <a:gd name="connsiteY28" fmla="*/ 390769 h 437661"/>
              <a:gd name="connsiteX29" fmla="*/ 171938 w 1664677"/>
              <a:gd name="connsiteY29" fmla="*/ 320431 h 437661"/>
              <a:gd name="connsiteX30" fmla="*/ 140677 w 1664677"/>
              <a:gd name="connsiteY30" fmla="*/ 257908 h 437661"/>
              <a:gd name="connsiteX31" fmla="*/ 93784 w 1664677"/>
              <a:gd name="connsiteY31" fmla="*/ 250092 h 437661"/>
              <a:gd name="connsiteX32" fmla="*/ 0 w 1664677"/>
              <a:gd name="connsiteY32" fmla="*/ 226646 h 437661"/>
              <a:gd name="connsiteX33" fmla="*/ 23446 w 1664677"/>
              <a:gd name="connsiteY33" fmla="*/ 203200 h 437661"/>
              <a:gd name="connsiteX34" fmla="*/ 195384 w 1664677"/>
              <a:gd name="connsiteY34" fmla="*/ 179754 h 437661"/>
              <a:gd name="connsiteX35" fmla="*/ 234461 w 1664677"/>
              <a:gd name="connsiteY35" fmla="*/ 164123 h 437661"/>
              <a:gd name="connsiteX36" fmla="*/ 171938 w 1664677"/>
              <a:gd name="connsiteY36" fmla="*/ 70338 h 4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64677" h="437661">
                <a:moveTo>
                  <a:pt x="171938" y="70338"/>
                </a:moveTo>
                <a:cubicBezTo>
                  <a:pt x="247487" y="53405"/>
                  <a:pt x="515866" y="67434"/>
                  <a:pt x="687754" y="62523"/>
                </a:cubicBezTo>
                <a:cubicBezTo>
                  <a:pt x="698491" y="62216"/>
                  <a:pt x="708293" y="55339"/>
                  <a:pt x="719015" y="54708"/>
                </a:cubicBezTo>
                <a:cubicBezTo>
                  <a:pt x="797077" y="50116"/>
                  <a:pt x="875323" y="49497"/>
                  <a:pt x="953477" y="46892"/>
                </a:cubicBezTo>
                <a:cubicBezTo>
                  <a:pt x="1017625" y="4126"/>
                  <a:pt x="959417" y="37200"/>
                  <a:pt x="1117600" y="23446"/>
                </a:cubicBezTo>
                <a:cubicBezTo>
                  <a:pt x="1130834" y="22295"/>
                  <a:pt x="1143548" y="17651"/>
                  <a:pt x="1156677" y="15631"/>
                </a:cubicBezTo>
                <a:cubicBezTo>
                  <a:pt x="1279696" y="-3295"/>
                  <a:pt x="1168680" y="17919"/>
                  <a:pt x="1258277" y="0"/>
                </a:cubicBezTo>
                <a:lnTo>
                  <a:pt x="1516184" y="7815"/>
                </a:lnTo>
                <a:cubicBezTo>
                  <a:pt x="1534582" y="8735"/>
                  <a:pt x="1552572" y="13703"/>
                  <a:pt x="1570892" y="15631"/>
                </a:cubicBezTo>
                <a:cubicBezTo>
                  <a:pt x="1602090" y="18915"/>
                  <a:pt x="1633415" y="20841"/>
                  <a:pt x="1664677" y="23446"/>
                </a:cubicBezTo>
                <a:cubicBezTo>
                  <a:pt x="1662072" y="33867"/>
                  <a:pt x="1665113" y="47832"/>
                  <a:pt x="1656861" y="54708"/>
                </a:cubicBezTo>
                <a:cubicBezTo>
                  <a:pt x="1646656" y="63212"/>
                  <a:pt x="1630956" y="60805"/>
                  <a:pt x="1617784" y="62523"/>
                </a:cubicBezTo>
                <a:cubicBezTo>
                  <a:pt x="1570999" y="68625"/>
                  <a:pt x="1523999" y="72944"/>
                  <a:pt x="1477107" y="78154"/>
                </a:cubicBezTo>
                <a:cubicBezTo>
                  <a:pt x="1474502" y="85969"/>
                  <a:pt x="1468382" y="93412"/>
                  <a:pt x="1469292" y="101600"/>
                </a:cubicBezTo>
                <a:cubicBezTo>
                  <a:pt x="1471112" y="117975"/>
                  <a:pt x="1475037" y="135311"/>
                  <a:pt x="1484923" y="148492"/>
                </a:cubicBezTo>
                <a:cubicBezTo>
                  <a:pt x="1489617" y="154751"/>
                  <a:pt x="1552468" y="178637"/>
                  <a:pt x="1555261" y="179754"/>
                </a:cubicBezTo>
                <a:cubicBezTo>
                  <a:pt x="1574827" y="218886"/>
                  <a:pt x="1587451" y="227704"/>
                  <a:pt x="1555261" y="281354"/>
                </a:cubicBezTo>
                <a:cubicBezTo>
                  <a:pt x="1549735" y="290564"/>
                  <a:pt x="1534420" y="286564"/>
                  <a:pt x="1524000" y="289169"/>
                </a:cubicBezTo>
                <a:cubicBezTo>
                  <a:pt x="1521395" y="302195"/>
                  <a:pt x="1523553" y="317193"/>
                  <a:pt x="1516184" y="328246"/>
                </a:cubicBezTo>
                <a:cubicBezTo>
                  <a:pt x="1511614" y="335100"/>
                  <a:pt x="1500106" y="332377"/>
                  <a:pt x="1492738" y="336061"/>
                </a:cubicBezTo>
                <a:cubicBezTo>
                  <a:pt x="1484337" y="340262"/>
                  <a:pt x="1476508" y="345679"/>
                  <a:pt x="1469292" y="351692"/>
                </a:cubicBezTo>
                <a:cubicBezTo>
                  <a:pt x="1460801" y="358768"/>
                  <a:pt x="1455732" y="370195"/>
                  <a:pt x="1445846" y="375138"/>
                </a:cubicBezTo>
                <a:cubicBezTo>
                  <a:pt x="1433965" y="381079"/>
                  <a:pt x="1419950" y="381306"/>
                  <a:pt x="1406769" y="382954"/>
                </a:cubicBezTo>
                <a:cubicBezTo>
                  <a:pt x="1378217" y="386523"/>
                  <a:pt x="1349456" y="388164"/>
                  <a:pt x="1320800" y="390769"/>
                </a:cubicBezTo>
                <a:cubicBezTo>
                  <a:pt x="1188038" y="440554"/>
                  <a:pt x="1301140" y="405627"/>
                  <a:pt x="1055077" y="422031"/>
                </a:cubicBezTo>
                <a:cubicBezTo>
                  <a:pt x="1044359" y="422746"/>
                  <a:pt x="1034348" y="427740"/>
                  <a:pt x="1023815" y="429846"/>
                </a:cubicBezTo>
                <a:cubicBezTo>
                  <a:pt x="1008276" y="432954"/>
                  <a:pt x="992554" y="435056"/>
                  <a:pt x="976923" y="437661"/>
                </a:cubicBezTo>
                <a:cubicBezTo>
                  <a:pt x="708595" y="429846"/>
                  <a:pt x="439943" y="429529"/>
                  <a:pt x="171938" y="414215"/>
                </a:cubicBezTo>
                <a:cubicBezTo>
                  <a:pt x="162560" y="413679"/>
                  <a:pt x="157344" y="400104"/>
                  <a:pt x="156307" y="390769"/>
                </a:cubicBezTo>
                <a:cubicBezTo>
                  <a:pt x="154015" y="370140"/>
                  <a:pt x="165071" y="341032"/>
                  <a:pt x="171938" y="320431"/>
                </a:cubicBezTo>
                <a:cubicBezTo>
                  <a:pt x="161518" y="299590"/>
                  <a:pt x="157996" y="273496"/>
                  <a:pt x="140677" y="257908"/>
                </a:cubicBezTo>
                <a:cubicBezTo>
                  <a:pt x="128898" y="247307"/>
                  <a:pt x="109157" y="253935"/>
                  <a:pt x="93784" y="250092"/>
                </a:cubicBezTo>
                <a:cubicBezTo>
                  <a:pt x="-30054" y="219131"/>
                  <a:pt x="122690" y="247093"/>
                  <a:pt x="0" y="226646"/>
                </a:cubicBezTo>
                <a:cubicBezTo>
                  <a:pt x="7815" y="218831"/>
                  <a:pt x="13784" y="208568"/>
                  <a:pt x="23446" y="203200"/>
                </a:cubicBezTo>
                <a:cubicBezTo>
                  <a:pt x="70968" y="176799"/>
                  <a:pt x="152725" y="182420"/>
                  <a:pt x="195384" y="179754"/>
                </a:cubicBezTo>
                <a:cubicBezTo>
                  <a:pt x="208410" y="174544"/>
                  <a:pt x="229667" y="177307"/>
                  <a:pt x="234461" y="164123"/>
                </a:cubicBezTo>
                <a:cubicBezTo>
                  <a:pt x="252870" y="113497"/>
                  <a:pt x="96389" y="87271"/>
                  <a:pt x="171938" y="70338"/>
                </a:cubicBez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67" name="TextBox 66">
            <a:extLst>
              <a:ext uri="{FF2B5EF4-FFF2-40B4-BE49-F238E27FC236}">
                <a16:creationId xmlns:a16="http://schemas.microsoft.com/office/drawing/2014/main" id="{3676BF06-5BAB-4ADD-9C9F-F6E9E06B406E}"/>
              </a:ext>
            </a:extLst>
          </p:cNvPr>
          <p:cNvSpPr txBox="1"/>
          <p:nvPr/>
        </p:nvSpPr>
        <p:spPr>
          <a:xfrm>
            <a:off x="1016234" y="1200052"/>
            <a:ext cx="2283578" cy="584775"/>
          </a:xfrm>
          <a:prstGeom prst="rect">
            <a:avLst/>
          </a:prstGeom>
          <a:noFill/>
        </p:spPr>
        <p:txBody>
          <a:bodyPr wrap="square" rtlCol="0">
            <a:spAutoFit/>
          </a:bodyPr>
          <a:lstStyle/>
          <a:p>
            <a:pPr defTabSz="864017" eaLnBrk="1" hangingPunct="1">
              <a:spcBef>
                <a:spcPts val="567"/>
              </a:spcBef>
              <a:spcAft>
                <a:spcPts val="567"/>
              </a:spcAft>
            </a:pPr>
            <a:r>
              <a:rPr lang="ru-RU" sz="1600" b="0" dirty="0">
                <a:ln w="0"/>
                <a:solidFill>
                  <a:srgbClr val="000000"/>
                </a:solidFill>
                <a:effectLst>
                  <a:outerShdw blurRad="38100" dist="19050" dir="2700000" algn="tl" rotWithShape="0">
                    <a:srgbClr val="000000">
                      <a:alpha val="40000"/>
                    </a:srgbClr>
                  </a:outerShdw>
                </a:effectLst>
                <a:latin typeface="Arial" charset="0"/>
                <a:cs typeface="Arial" charset="0"/>
              </a:rPr>
              <a:t>Попозиционные и зонтичные закупки</a:t>
            </a:r>
            <a:endParaRPr lang="ru-RU" sz="1600" b="0" dirty="0">
              <a:solidFill>
                <a:srgbClr val="000000"/>
              </a:solidFill>
              <a:latin typeface="Arial" charset="0"/>
              <a:cs typeface="Arial" charset="0"/>
            </a:endParaRPr>
          </a:p>
        </p:txBody>
      </p:sp>
      <p:pic>
        <p:nvPicPr>
          <p:cNvPr id="70" name="Рисунок 69">
            <a:extLst>
              <a:ext uri="{FF2B5EF4-FFF2-40B4-BE49-F238E27FC236}">
                <a16:creationId xmlns:a16="http://schemas.microsoft.com/office/drawing/2014/main" id="{22F320B2-E44F-4779-832B-B0948ABCFB73}"/>
              </a:ext>
            </a:extLst>
          </p:cNvPr>
          <p:cNvPicPr>
            <a:picLocks noChangeAspect="1"/>
          </p:cNvPicPr>
          <p:nvPr/>
        </p:nvPicPr>
        <p:blipFill>
          <a:blip r:embed="rId4"/>
          <a:stretch>
            <a:fillRect/>
          </a:stretch>
        </p:blipFill>
        <p:spPr>
          <a:xfrm>
            <a:off x="3443670" y="3462460"/>
            <a:ext cx="7590737" cy="2630183"/>
          </a:xfrm>
          <a:custGeom>
            <a:avLst/>
            <a:gdLst>
              <a:gd name="connsiteX0" fmla="*/ 0 w 7590737"/>
              <a:gd name="connsiteY0" fmla="*/ 0 h 2630183"/>
              <a:gd name="connsiteX1" fmla="*/ 841882 w 7590737"/>
              <a:gd name="connsiteY1" fmla="*/ 0 h 2630183"/>
              <a:gd name="connsiteX2" fmla="*/ 1456041 w 7590737"/>
              <a:gd name="connsiteY2" fmla="*/ 0 h 2630183"/>
              <a:gd name="connsiteX3" fmla="*/ 2146108 w 7590737"/>
              <a:gd name="connsiteY3" fmla="*/ 0 h 2630183"/>
              <a:gd name="connsiteX4" fmla="*/ 2760268 w 7590737"/>
              <a:gd name="connsiteY4" fmla="*/ 0 h 2630183"/>
              <a:gd name="connsiteX5" fmla="*/ 3222613 w 7590737"/>
              <a:gd name="connsiteY5" fmla="*/ 0 h 2630183"/>
              <a:gd name="connsiteX6" fmla="*/ 4064495 w 7590737"/>
              <a:gd name="connsiteY6" fmla="*/ 0 h 2630183"/>
              <a:gd name="connsiteX7" fmla="*/ 4754562 w 7590737"/>
              <a:gd name="connsiteY7" fmla="*/ 0 h 2630183"/>
              <a:gd name="connsiteX8" fmla="*/ 5292814 w 7590737"/>
              <a:gd name="connsiteY8" fmla="*/ 0 h 2630183"/>
              <a:gd name="connsiteX9" fmla="*/ 5982881 w 7590737"/>
              <a:gd name="connsiteY9" fmla="*/ 0 h 2630183"/>
              <a:gd name="connsiteX10" fmla="*/ 6445226 w 7590737"/>
              <a:gd name="connsiteY10" fmla="*/ 0 h 2630183"/>
              <a:gd name="connsiteX11" fmla="*/ 6983478 w 7590737"/>
              <a:gd name="connsiteY11" fmla="*/ 0 h 2630183"/>
              <a:gd name="connsiteX12" fmla="*/ 7590737 w 7590737"/>
              <a:gd name="connsiteY12" fmla="*/ 0 h 2630183"/>
              <a:gd name="connsiteX13" fmla="*/ 7590737 w 7590737"/>
              <a:gd name="connsiteY13" fmla="*/ 631244 h 2630183"/>
              <a:gd name="connsiteX14" fmla="*/ 7590737 w 7590737"/>
              <a:gd name="connsiteY14" fmla="*/ 1341393 h 2630183"/>
              <a:gd name="connsiteX15" fmla="*/ 7590737 w 7590737"/>
              <a:gd name="connsiteY15" fmla="*/ 2051543 h 2630183"/>
              <a:gd name="connsiteX16" fmla="*/ 7590737 w 7590737"/>
              <a:gd name="connsiteY16" fmla="*/ 2630183 h 2630183"/>
              <a:gd name="connsiteX17" fmla="*/ 6900670 w 7590737"/>
              <a:gd name="connsiteY17" fmla="*/ 2630183 h 2630183"/>
              <a:gd name="connsiteX18" fmla="*/ 6058788 w 7590737"/>
              <a:gd name="connsiteY18" fmla="*/ 2630183 h 2630183"/>
              <a:gd name="connsiteX19" fmla="*/ 5368721 w 7590737"/>
              <a:gd name="connsiteY19" fmla="*/ 2630183 h 2630183"/>
              <a:gd name="connsiteX20" fmla="*/ 4906376 w 7590737"/>
              <a:gd name="connsiteY20" fmla="*/ 2630183 h 2630183"/>
              <a:gd name="connsiteX21" fmla="*/ 4444031 w 7590737"/>
              <a:gd name="connsiteY21" fmla="*/ 2630183 h 2630183"/>
              <a:gd name="connsiteX22" fmla="*/ 3981687 w 7590737"/>
              <a:gd name="connsiteY22" fmla="*/ 2630183 h 2630183"/>
              <a:gd name="connsiteX23" fmla="*/ 3367527 w 7590737"/>
              <a:gd name="connsiteY23" fmla="*/ 2630183 h 2630183"/>
              <a:gd name="connsiteX24" fmla="*/ 2753367 w 7590737"/>
              <a:gd name="connsiteY24" fmla="*/ 2630183 h 2630183"/>
              <a:gd name="connsiteX25" fmla="*/ 2291022 w 7590737"/>
              <a:gd name="connsiteY25" fmla="*/ 2630183 h 2630183"/>
              <a:gd name="connsiteX26" fmla="*/ 1676863 w 7590737"/>
              <a:gd name="connsiteY26" fmla="*/ 2630183 h 2630183"/>
              <a:gd name="connsiteX27" fmla="*/ 1214518 w 7590737"/>
              <a:gd name="connsiteY27" fmla="*/ 2630183 h 2630183"/>
              <a:gd name="connsiteX28" fmla="*/ 752173 w 7590737"/>
              <a:gd name="connsiteY28" fmla="*/ 2630183 h 2630183"/>
              <a:gd name="connsiteX29" fmla="*/ 0 w 7590737"/>
              <a:gd name="connsiteY29" fmla="*/ 2630183 h 2630183"/>
              <a:gd name="connsiteX30" fmla="*/ 0 w 7590737"/>
              <a:gd name="connsiteY30" fmla="*/ 1920034 h 2630183"/>
              <a:gd name="connsiteX31" fmla="*/ 0 w 7590737"/>
              <a:gd name="connsiteY31" fmla="*/ 1209884 h 2630183"/>
              <a:gd name="connsiteX32" fmla="*/ 0 w 7590737"/>
              <a:gd name="connsiteY32" fmla="*/ 0 h 263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90737" h="2630183" fill="none" extrusionOk="0">
                <a:moveTo>
                  <a:pt x="0" y="0"/>
                </a:moveTo>
                <a:cubicBezTo>
                  <a:pt x="367080" y="-30915"/>
                  <a:pt x="538363" y="38301"/>
                  <a:pt x="841882" y="0"/>
                </a:cubicBezTo>
                <a:cubicBezTo>
                  <a:pt x="1145401" y="-38301"/>
                  <a:pt x="1286228" y="-29994"/>
                  <a:pt x="1456041" y="0"/>
                </a:cubicBezTo>
                <a:cubicBezTo>
                  <a:pt x="1625854" y="29994"/>
                  <a:pt x="1818387" y="31321"/>
                  <a:pt x="2146108" y="0"/>
                </a:cubicBezTo>
                <a:cubicBezTo>
                  <a:pt x="2473829" y="-31321"/>
                  <a:pt x="2467360" y="2362"/>
                  <a:pt x="2760268" y="0"/>
                </a:cubicBezTo>
                <a:cubicBezTo>
                  <a:pt x="3053176" y="-2362"/>
                  <a:pt x="3026335" y="-7922"/>
                  <a:pt x="3222613" y="0"/>
                </a:cubicBezTo>
                <a:cubicBezTo>
                  <a:pt x="3418891" y="7922"/>
                  <a:pt x="3662470" y="-31703"/>
                  <a:pt x="4064495" y="0"/>
                </a:cubicBezTo>
                <a:cubicBezTo>
                  <a:pt x="4466520" y="31703"/>
                  <a:pt x="4555089" y="-28013"/>
                  <a:pt x="4754562" y="0"/>
                </a:cubicBezTo>
                <a:cubicBezTo>
                  <a:pt x="4954035" y="28013"/>
                  <a:pt x="5043542" y="-11872"/>
                  <a:pt x="5292814" y="0"/>
                </a:cubicBezTo>
                <a:cubicBezTo>
                  <a:pt x="5542086" y="11872"/>
                  <a:pt x="5783738" y="28408"/>
                  <a:pt x="5982881" y="0"/>
                </a:cubicBezTo>
                <a:cubicBezTo>
                  <a:pt x="6182024" y="-28408"/>
                  <a:pt x="6267863" y="14286"/>
                  <a:pt x="6445226" y="0"/>
                </a:cubicBezTo>
                <a:cubicBezTo>
                  <a:pt x="6622589" y="-14286"/>
                  <a:pt x="6729677" y="-5886"/>
                  <a:pt x="6983478" y="0"/>
                </a:cubicBezTo>
                <a:cubicBezTo>
                  <a:pt x="7237279" y="5886"/>
                  <a:pt x="7354562" y="28807"/>
                  <a:pt x="7590737" y="0"/>
                </a:cubicBezTo>
                <a:cubicBezTo>
                  <a:pt x="7622168" y="234682"/>
                  <a:pt x="7580500" y="408422"/>
                  <a:pt x="7590737" y="631244"/>
                </a:cubicBezTo>
                <a:cubicBezTo>
                  <a:pt x="7600974" y="854066"/>
                  <a:pt x="7609504" y="1025831"/>
                  <a:pt x="7590737" y="1341393"/>
                </a:cubicBezTo>
                <a:cubicBezTo>
                  <a:pt x="7571970" y="1656955"/>
                  <a:pt x="7602838" y="1713842"/>
                  <a:pt x="7590737" y="2051543"/>
                </a:cubicBezTo>
                <a:cubicBezTo>
                  <a:pt x="7578637" y="2389244"/>
                  <a:pt x="7598259" y="2464257"/>
                  <a:pt x="7590737" y="2630183"/>
                </a:cubicBezTo>
                <a:cubicBezTo>
                  <a:pt x="7371908" y="2612652"/>
                  <a:pt x="7126186" y="2617287"/>
                  <a:pt x="6900670" y="2630183"/>
                </a:cubicBezTo>
                <a:cubicBezTo>
                  <a:pt x="6675154" y="2643079"/>
                  <a:pt x="6302965" y="2660652"/>
                  <a:pt x="6058788" y="2630183"/>
                </a:cubicBezTo>
                <a:cubicBezTo>
                  <a:pt x="5814611" y="2599714"/>
                  <a:pt x="5595884" y="2644048"/>
                  <a:pt x="5368721" y="2630183"/>
                </a:cubicBezTo>
                <a:cubicBezTo>
                  <a:pt x="5141558" y="2616318"/>
                  <a:pt x="5133497" y="2612195"/>
                  <a:pt x="4906376" y="2630183"/>
                </a:cubicBezTo>
                <a:cubicBezTo>
                  <a:pt x="4679255" y="2648171"/>
                  <a:pt x="4646284" y="2626203"/>
                  <a:pt x="4444031" y="2630183"/>
                </a:cubicBezTo>
                <a:cubicBezTo>
                  <a:pt x="4241779" y="2634163"/>
                  <a:pt x="4074270" y="2639858"/>
                  <a:pt x="3981687" y="2630183"/>
                </a:cubicBezTo>
                <a:cubicBezTo>
                  <a:pt x="3889104" y="2620508"/>
                  <a:pt x="3529333" y="2646296"/>
                  <a:pt x="3367527" y="2630183"/>
                </a:cubicBezTo>
                <a:cubicBezTo>
                  <a:pt x="3205721" y="2614070"/>
                  <a:pt x="2914031" y="2653555"/>
                  <a:pt x="2753367" y="2630183"/>
                </a:cubicBezTo>
                <a:cubicBezTo>
                  <a:pt x="2592703" y="2606811"/>
                  <a:pt x="2412567" y="2647787"/>
                  <a:pt x="2291022" y="2630183"/>
                </a:cubicBezTo>
                <a:cubicBezTo>
                  <a:pt x="2169477" y="2612579"/>
                  <a:pt x="1873390" y="2640931"/>
                  <a:pt x="1676863" y="2630183"/>
                </a:cubicBezTo>
                <a:cubicBezTo>
                  <a:pt x="1480336" y="2619435"/>
                  <a:pt x="1346705" y="2638488"/>
                  <a:pt x="1214518" y="2630183"/>
                </a:cubicBezTo>
                <a:cubicBezTo>
                  <a:pt x="1082332" y="2621878"/>
                  <a:pt x="864877" y="2641209"/>
                  <a:pt x="752173" y="2630183"/>
                </a:cubicBezTo>
                <a:cubicBezTo>
                  <a:pt x="639470" y="2619157"/>
                  <a:pt x="368851" y="2661055"/>
                  <a:pt x="0" y="2630183"/>
                </a:cubicBezTo>
                <a:cubicBezTo>
                  <a:pt x="-34141" y="2289936"/>
                  <a:pt x="-15138" y="2091176"/>
                  <a:pt x="0" y="1920034"/>
                </a:cubicBezTo>
                <a:cubicBezTo>
                  <a:pt x="15138" y="1748892"/>
                  <a:pt x="25468" y="1507139"/>
                  <a:pt x="0" y="1209884"/>
                </a:cubicBezTo>
                <a:cubicBezTo>
                  <a:pt x="-25468" y="912629"/>
                  <a:pt x="-13542" y="448201"/>
                  <a:pt x="0" y="0"/>
                </a:cubicBezTo>
                <a:close/>
              </a:path>
              <a:path w="7590737" h="2630183" stroke="0" extrusionOk="0">
                <a:moveTo>
                  <a:pt x="0" y="0"/>
                </a:moveTo>
                <a:cubicBezTo>
                  <a:pt x="396823" y="20255"/>
                  <a:pt x="496215" y="-20506"/>
                  <a:pt x="841882" y="0"/>
                </a:cubicBezTo>
                <a:cubicBezTo>
                  <a:pt x="1187549" y="20506"/>
                  <a:pt x="1263812" y="-4955"/>
                  <a:pt x="1456041" y="0"/>
                </a:cubicBezTo>
                <a:cubicBezTo>
                  <a:pt x="1648270" y="4955"/>
                  <a:pt x="2051042" y="-39891"/>
                  <a:pt x="2297923" y="0"/>
                </a:cubicBezTo>
                <a:cubicBezTo>
                  <a:pt x="2544804" y="39891"/>
                  <a:pt x="2684138" y="15240"/>
                  <a:pt x="2836175" y="0"/>
                </a:cubicBezTo>
                <a:cubicBezTo>
                  <a:pt x="2988212" y="-15240"/>
                  <a:pt x="3136133" y="10442"/>
                  <a:pt x="3298520" y="0"/>
                </a:cubicBezTo>
                <a:cubicBezTo>
                  <a:pt x="3460907" y="-10442"/>
                  <a:pt x="3621316" y="-18895"/>
                  <a:pt x="3836773" y="0"/>
                </a:cubicBezTo>
                <a:cubicBezTo>
                  <a:pt x="4052230" y="18895"/>
                  <a:pt x="4250797" y="12721"/>
                  <a:pt x="4375025" y="0"/>
                </a:cubicBezTo>
                <a:cubicBezTo>
                  <a:pt x="4499253" y="-12721"/>
                  <a:pt x="4710078" y="167"/>
                  <a:pt x="4989184" y="0"/>
                </a:cubicBezTo>
                <a:cubicBezTo>
                  <a:pt x="5268290" y="-167"/>
                  <a:pt x="5443438" y="1119"/>
                  <a:pt x="5755159" y="0"/>
                </a:cubicBezTo>
                <a:cubicBezTo>
                  <a:pt x="6066880" y="-1119"/>
                  <a:pt x="6346763" y="25588"/>
                  <a:pt x="6597041" y="0"/>
                </a:cubicBezTo>
                <a:cubicBezTo>
                  <a:pt x="6847319" y="-25588"/>
                  <a:pt x="7167870" y="45481"/>
                  <a:pt x="7590737" y="0"/>
                </a:cubicBezTo>
                <a:cubicBezTo>
                  <a:pt x="7557486" y="136877"/>
                  <a:pt x="7584814" y="371490"/>
                  <a:pt x="7590737" y="683848"/>
                </a:cubicBezTo>
                <a:cubicBezTo>
                  <a:pt x="7596660" y="996206"/>
                  <a:pt x="7623093" y="1205727"/>
                  <a:pt x="7590737" y="1367695"/>
                </a:cubicBezTo>
                <a:cubicBezTo>
                  <a:pt x="7558381" y="1529663"/>
                  <a:pt x="7615162" y="1897240"/>
                  <a:pt x="7590737" y="2051543"/>
                </a:cubicBezTo>
                <a:cubicBezTo>
                  <a:pt x="7566312" y="2205846"/>
                  <a:pt x="7607468" y="2476423"/>
                  <a:pt x="7590737" y="2630183"/>
                </a:cubicBezTo>
                <a:cubicBezTo>
                  <a:pt x="7342549" y="2624877"/>
                  <a:pt x="7212085" y="2649441"/>
                  <a:pt x="6900670" y="2630183"/>
                </a:cubicBezTo>
                <a:cubicBezTo>
                  <a:pt x="6589255" y="2610925"/>
                  <a:pt x="6496052" y="2613050"/>
                  <a:pt x="6286510" y="2630183"/>
                </a:cubicBezTo>
                <a:cubicBezTo>
                  <a:pt x="6076968" y="2647316"/>
                  <a:pt x="5826480" y="2609304"/>
                  <a:pt x="5596443" y="2630183"/>
                </a:cubicBezTo>
                <a:cubicBezTo>
                  <a:pt x="5366406" y="2651062"/>
                  <a:pt x="5279884" y="2611694"/>
                  <a:pt x="4982284" y="2630183"/>
                </a:cubicBezTo>
                <a:cubicBezTo>
                  <a:pt x="4684684" y="2648672"/>
                  <a:pt x="4621292" y="2633678"/>
                  <a:pt x="4292217" y="2630183"/>
                </a:cubicBezTo>
                <a:cubicBezTo>
                  <a:pt x="3963142" y="2626688"/>
                  <a:pt x="3751310" y="2641719"/>
                  <a:pt x="3526242" y="2630183"/>
                </a:cubicBezTo>
                <a:cubicBezTo>
                  <a:pt x="3301174" y="2618647"/>
                  <a:pt x="3109619" y="2624029"/>
                  <a:pt x="2912083" y="2630183"/>
                </a:cubicBezTo>
                <a:cubicBezTo>
                  <a:pt x="2714547" y="2636337"/>
                  <a:pt x="2552892" y="2631504"/>
                  <a:pt x="2297923" y="2630183"/>
                </a:cubicBezTo>
                <a:cubicBezTo>
                  <a:pt x="2042954" y="2628862"/>
                  <a:pt x="1769859" y="2593743"/>
                  <a:pt x="1456041" y="2630183"/>
                </a:cubicBezTo>
                <a:cubicBezTo>
                  <a:pt x="1142223" y="2666623"/>
                  <a:pt x="1054575" y="2651991"/>
                  <a:pt x="917789" y="2630183"/>
                </a:cubicBezTo>
                <a:cubicBezTo>
                  <a:pt x="781003" y="2608375"/>
                  <a:pt x="360865" y="2618203"/>
                  <a:pt x="0" y="2630183"/>
                </a:cubicBezTo>
                <a:cubicBezTo>
                  <a:pt x="16027" y="2376620"/>
                  <a:pt x="-14392" y="2162083"/>
                  <a:pt x="0" y="1946335"/>
                </a:cubicBezTo>
                <a:cubicBezTo>
                  <a:pt x="14392" y="1730587"/>
                  <a:pt x="-32100" y="1546658"/>
                  <a:pt x="0" y="1288790"/>
                </a:cubicBezTo>
                <a:cubicBezTo>
                  <a:pt x="32100" y="1030923"/>
                  <a:pt x="-782" y="859712"/>
                  <a:pt x="0" y="683848"/>
                </a:cubicBezTo>
                <a:cubicBezTo>
                  <a:pt x="782" y="507984"/>
                  <a:pt x="-8636" y="147143"/>
                  <a:pt x="0" y="0"/>
                </a:cubicBezTo>
                <a:close/>
              </a:path>
            </a:pathLst>
          </a:custGeom>
          <a:ln w="12700" cap="sq">
            <a:solidFill>
              <a:srgbClr val="000000"/>
            </a:solidFill>
            <a:prstDash val="solid"/>
            <a:miter lim="800000"/>
            <a:extLst>
              <a:ext uri="{C807C97D-BFC1-408E-A445-0C87EB9F89A2}">
                <ask:lineSketchStyleProps xmlns:ask="http://schemas.microsoft.com/office/drawing/2018/sketchyshapes" sd="952900033">
                  <a:prstGeom prst="rect">
                    <a:avLst/>
                  </a:prstGeom>
                  <ask:type>
                    <ask:lineSketchFreehand/>
                  </ask:type>
                </ask:lineSketchStyleProps>
              </a:ext>
            </a:extLst>
          </a:ln>
          <a:effectLst>
            <a:outerShdw blurRad="50800" dist="38100" dir="2700000" algn="tl" rotWithShape="0">
              <a:srgbClr val="000000">
                <a:alpha val="43000"/>
              </a:srgbClr>
            </a:outerShdw>
          </a:effectLst>
        </p:spPr>
      </p:pic>
      <p:grpSp>
        <p:nvGrpSpPr>
          <p:cNvPr id="72" name="Группа 71">
            <a:extLst>
              <a:ext uri="{FF2B5EF4-FFF2-40B4-BE49-F238E27FC236}">
                <a16:creationId xmlns:a16="http://schemas.microsoft.com/office/drawing/2014/main" id="{08C3FB33-CCE8-4FBA-9A6C-F18B9E020D4F}"/>
              </a:ext>
            </a:extLst>
          </p:cNvPr>
          <p:cNvGrpSpPr/>
          <p:nvPr/>
        </p:nvGrpSpPr>
        <p:grpSpPr>
          <a:xfrm>
            <a:off x="702683" y="4166050"/>
            <a:ext cx="2510861" cy="2004205"/>
            <a:chOff x="720477" y="1117600"/>
            <a:chExt cx="2510861" cy="2004205"/>
          </a:xfrm>
        </p:grpSpPr>
        <p:sp>
          <p:nvSpPr>
            <p:cNvPr id="77" name="Полилиния 13">
              <a:extLst>
                <a:ext uri="{FF2B5EF4-FFF2-40B4-BE49-F238E27FC236}">
                  <a16:creationId xmlns:a16="http://schemas.microsoft.com/office/drawing/2014/main" id="{3B548B99-E0BF-44BE-AF9A-F02C3836FE83}"/>
                </a:ext>
              </a:extLst>
            </p:cNvPr>
            <p:cNvSpPr/>
            <p:nvPr/>
          </p:nvSpPr>
          <p:spPr bwMode="auto">
            <a:xfrm>
              <a:off x="902355" y="1117600"/>
              <a:ext cx="2024276" cy="437662"/>
            </a:xfrm>
            <a:custGeom>
              <a:avLst/>
              <a:gdLst>
                <a:gd name="connsiteX0" fmla="*/ 15722 w 2024276"/>
                <a:gd name="connsiteY0" fmla="*/ 70338 h 437662"/>
                <a:gd name="connsiteX1" fmla="*/ 773814 w 2024276"/>
                <a:gd name="connsiteY1" fmla="*/ 70338 h 437662"/>
                <a:gd name="connsiteX2" fmla="*/ 953568 w 2024276"/>
                <a:gd name="connsiteY2" fmla="*/ 54708 h 437662"/>
                <a:gd name="connsiteX3" fmla="*/ 1188030 w 2024276"/>
                <a:gd name="connsiteY3" fmla="*/ 46892 h 437662"/>
                <a:gd name="connsiteX4" fmla="*/ 1219291 w 2024276"/>
                <a:gd name="connsiteY4" fmla="*/ 15631 h 437662"/>
                <a:gd name="connsiteX5" fmla="*/ 1344337 w 2024276"/>
                <a:gd name="connsiteY5" fmla="*/ 7815 h 437662"/>
                <a:gd name="connsiteX6" fmla="*/ 1430307 w 2024276"/>
                <a:gd name="connsiteY6" fmla="*/ 0 h 437662"/>
                <a:gd name="connsiteX7" fmla="*/ 1680399 w 2024276"/>
                <a:gd name="connsiteY7" fmla="*/ 7815 h 437662"/>
                <a:gd name="connsiteX8" fmla="*/ 1703845 w 2024276"/>
                <a:gd name="connsiteY8" fmla="*/ 15631 h 437662"/>
                <a:gd name="connsiteX9" fmla="*/ 1789814 w 2024276"/>
                <a:gd name="connsiteY9" fmla="*/ 46892 h 437662"/>
                <a:gd name="connsiteX10" fmla="*/ 2024276 w 2024276"/>
                <a:gd name="connsiteY10" fmla="*/ 54708 h 437662"/>
                <a:gd name="connsiteX11" fmla="*/ 2008645 w 2024276"/>
                <a:gd name="connsiteY11" fmla="*/ 85969 h 437662"/>
                <a:gd name="connsiteX12" fmla="*/ 1953937 w 2024276"/>
                <a:gd name="connsiteY12" fmla="*/ 117231 h 437662"/>
                <a:gd name="connsiteX13" fmla="*/ 1946122 w 2024276"/>
                <a:gd name="connsiteY13" fmla="*/ 140677 h 437662"/>
                <a:gd name="connsiteX14" fmla="*/ 1993014 w 2024276"/>
                <a:gd name="connsiteY14" fmla="*/ 187569 h 437662"/>
                <a:gd name="connsiteX15" fmla="*/ 2008645 w 2024276"/>
                <a:gd name="connsiteY15" fmla="*/ 211015 h 437662"/>
                <a:gd name="connsiteX16" fmla="*/ 1938307 w 2024276"/>
                <a:gd name="connsiteY16" fmla="*/ 242277 h 437662"/>
                <a:gd name="connsiteX17" fmla="*/ 1930491 w 2024276"/>
                <a:gd name="connsiteY17" fmla="*/ 312615 h 437662"/>
                <a:gd name="connsiteX18" fmla="*/ 1914860 w 2024276"/>
                <a:gd name="connsiteY18" fmla="*/ 343877 h 437662"/>
                <a:gd name="connsiteX19" fmla="*/ 1813260 w 2024276"/>
                <a:gd name="connsiteY19" fmla="*/ 351692 h 437662"/>
                <a:gd name="connsiteX20" fmla="*/ 1774183 w 2024276"/>
                <a:gd name="connsiteY20" fmla="*/ 367323 h 437662"/>
                <a:gd name="connsiteX21" fmla="*/ 1586614 w 2024276"/>
                <a:gd name="connsiteY21" fmla="*/ 390769 h 437662"/>
                <a:gd name="connsiteX22" fmla="*/ 1438122 w 2024276"/>
                <a:gd name="connsiteY22" fmla="*/ 406400 h 437662"/>
                <a:gd name="connsiteX23" fmla="*/ 1234922 w 2024276"/>
                <a:gd name="connsiteY23" fmla="*/ 422031 h 437662"/>
                <a:gd name="connsiteX24" fmla="*/ 1078614 w 2024276"/>
                <a:gd name="connsiteY24" fmla="*/ 437662 h 437662"/>
                <a:gd name="connsiteX25" fmla="*/ 273630 w 2024276"/>
                <a:gd name="connsiteY25" fmla="*/ 429846 h 437662"/>
                <a:gd name="connsiteX26" fmla="*/ 211107 w 2024276"/>
                <a:gd name="connsiteY26" fmla="*/ 422031 h 437662"/>
                <a:gd name="connsiteX27" fmla="*/ 187660 w 2024276"/>
                <a:gd name="connsiteY27" fmla="*/ 414215 h 437662"/>
                <a:gd name="connsiteX28" fmla="*/ 148583 w 2024276"/>
                <a:gd name="connsiteY28" fmla="*/ 406400 h 437662"/>
                <a:gd name="connsiteX29" fmla="*/ 93876 w 2024276"/>
                <a:gd name="connsiteY29" fmla="*/ 359508 h 437662"/>
                <a:gd name="connsiteX30" fmla="*/ 86060 w 2024276"/>
                <a:gd name="connsiteY30" fmla="*/ 265723 h 437662"/>
                <a:gd name="connsiteX31" fmla="*/ 62614 w 2024276"/>
                <a:gd name="connsiteY31" fmla="*/ 257908 h 437662"/>
                <a:gd name="connsiteX32" fmla="*/ 7907 w 2024276"/>
                <a:gd name="connsiteY32" fmla="*/ 226646 h 437662"/>
                <a:gd name="connsiteX33" fmla="*/ 91 w 2024276"/>
                <a:gd name="connsiteY33" fmla="*/ 203200 h 437662"/>
                <a:gd name="connsiteX34" fmla="*/ 39168 w 2024276"/>
                <a:gd name="connsiteY34" fmla="*/ 125046 h 437662"/>
                <a:gd name="connsiteX35" fmla="*/ 15722 w 2024276"/>
                <a:gd name="connsiteY35" fmla="*/ 70338 h 43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4276" h="437662">
                  <a:moveTo>
                    <a:pt x="15722" y="70338"/>
                  </a:moveTo>
                  <a:cubicBezTo>
                    <a:pt x="327268" y="89811"/>
                    <a:pt x="220888" y="86288"/>
                    <a:pt x="773814" y="70338"/>
                  </a:cubicBezTo>
                  <a:cubicBezTo>
                    <a:pt x="833933" y="68604"/>
                    <a:pt x="893457" y="56712"/>
                    <a:pt x="953568" y="54708"/>
                  </a:cubicBezTo>
                  <a:lnTo>
                    <a:pt x="1188030" y="46892"/>
                  </a:lnTo>
                  <a:cubicBezTo>
                    <a:pt x="1198450" y="36472"/>
                    <a:pt x="1204994" y="19205"/>
                    <a:pt x="1219291" y="15631"/>
                  </a:cubicBezTo>
                  <a:cubicBezTo>
                    <a:pt x="1259807" y="5502"/>
                    <a:pt x="1302688" y="10900"/>
                    <a:pt x="1344337" y="7815"/>
                  </a:cubicBezTo>
                  <a:cubicBezTo>
                    <a:pt x="1373033" y="5689"/>
                    <a:pt x="1401650" y="2605"/>
                    <a:pt x="1430307" y="0"/>
                  </a:cubicBezTo>
                  <a:cubicBezTo>
                    <a:pt x="1513671" y="2605"/>
                    <a:pt x="1597130" y="3057"/>
                    <a:pt x="1680399" y="7815"/>
                  </a:cubicBezTo>
                  <a:cubicBezTo>
                    <a:pt x="1688624" y="8285"/>
                    <a:pt x="1696131" y="12738"/>
                    <a:pt x="1703845" y="15631"/>
                  </a:cubicBezTo>
                  <a:cubicBezTo>
                    <a:pt x="1717192" y="20636"/>
                    <a:pt x="1777797" y="46491"/>
                    <a:pt x="1789814" y="46892"/>
                  </a:cubicBezTo>
                  <a:lnTo>
                    <a:pt x="2024276" y="54708"/>
                  </a:lnTo>
                  <a:cubicBezTo>
                    <a:pt x="2019066" y="65128"/>
                    <a:pt x="2016227" y="77123"/>
                    <a:pt x="2008645" y="85969"/>
                  </a:cubicBezTo>
                  <a:cubicBezTo>
                    <a:pt x="1989719" y="108048"/>
                    <a:pt x="1977770" y="109286"/>
                    <a:pt x="1953937" y="117231"/>
                  </a:cubicBezTo>
                  <a:cubicBezTo>
                    <a:pt x="1951332" y="125046"/>
                    <a:pt x="1943859" y="132756"/>
                    <a:pt x="1946122" y="140677"/>
                  </a:cubicBezTo>
                  <a:cubicBezTo>
                    <a:pt x="1952965" y="164626"/>
                    <a:pt x="1974767" y="175404"/>
                    <a:pt x="1993014" y="187569"/>
                  </a:cubicBezTo>
                  <a:cubicBezTo>
                    <a:pt x="1998224" y="195384"/>
                    <a:pt x="2008645" y="201622"/>
                    <a:pt x="2008645" y="211015"/>
                  </a:cubicBezTo>
                  <a:cubicBezTo>
                    <a:pt x="2008645" y="246097"/>
                    <a:pt x="1951621" y="240375"/>
                    <a:pt x="1938307" y="242277"/>
                  </a:cubicBezTo>
                  <a:cubicBezTo>
                    <a:pt x="1935702" y="265723"/>
                    <a:pt x="1935796" y="289629"/>
                    <a:pt x="1930491" y="312615"/>
                  </a:cubicBezTo>
                  <a:cubicBezTo>
                    <a:pt x="1927871" y="323967"/>
                    <a:pt x="1925913" y="340193"/>
                    <a:pt x="1914860" y="343877"/>
                  </a:cubicBezTo>
                  <a:cubicBezTo>
                    <a:pt x="1882636" y="354618"/>
                    <a:pt x="1847127" y="349087"/>
                    <a:pt x="1813260" y="351692"/>
                  </a:cubicBezTo>
                  <a:cubicBezTo>
                    <a:pt x="1800234" y="356902"/>
                    <a:pt x="1787793" y="363920"/>
                    <a:pt x="1774183" y="367323"/>
                  </a:cubicBezTo>
                  <a:cubicBezTo>
                    <a:pt x="1696109" y="386842"/>
                    <a:pt x="1669074" y="383273"/>
                    <a:pt x="1586614" y="390769"/>
                  </a:cubicBezTo>
                  <a:cubicBezTo>
                    <a:pt x="1434612" y="404588"/>
                    <a:pt x="1601503" y="392785"/>
                    <a:pt x="1438122" y="406400"/>
                  </a:cubicBezTo>
                  <a:cubicBezTo>
                    <a:pt x="1370423" y="412042"/>
                    <a:pt x="1302331" y="413605"/>
                    <a:pt x="1234922" y="422031"/>
                  </a:cubicBezTo>
                  <a:cubicBezTo>
                    <a:pt x="1141271" y="433737"/>
                    <a:pt x="1193330" y="428102"/>
                    <a:pt x="1078614" y="437662"/>
                  </a:cubicBezTo>
                  <a:lnTo>
                    <a:pt x="273630" y="429846"/>
                  </a:lnTo>
                  <a:cubicBezTo>
                    <a:pt x="252630" y="429468"/>
                    <a:pt x="231771" y="425788"/>
                    <a:pt x="211107" y="422031"/>
                  </a:cubicBezTo>
                  <a:cubicBezTo>
                    <a:pt x="203001" y="420557"/>
                    <a:pt x="195652" y="416213"/>
                    <a:pt x="187660" y="414215"/>
                  </a:cubicBezTo>
                  <a:cubicBezTo>
                    <a:pt x="174773" y="410993"/>
                    <a:pt x="161609" y="409005"/>
                    <a:pt x="148583" y="406400"/>
                  </a:cubicBezTo>
                  <a:cubicBezTo>
                    <a:pt x="143759" y="402782"/>
                    <a:pt x="96597" y="369713"/>
                    <a:pt x="93876" y="359508"/>
                  </a:cubicBezTo>
                  <a:cubicBezTo>
                    <a:pt x="85793" y="329197"/>
                    <a:pt x="95286" y="295706"/>
                    <a:pt x="86060" y="265723"/>
                  </a:cubicBezTo>
                  <a:cubicBezTo>
                    <a:pt x="83637" y="257849"/>
                    <a:pt x="70186" y="261153"/>
                    <a:pt x="62614" y="257908"/>
                  </a:cubicBezTo>
                  <a:cubicBezTo>
                    <a:pt x="34852" y="246010"/>
                    <a:pt x="31452" y="242343"/>
                    <a:pt x="7907" y="226646"/>
                  </a:cubicBezTo>
                  <a:cubicBezTo>
                    <a:pt x="5302" y="218831"/>
                    <a:pt x="-819" y="211388"/>
                    <a:pt x="91" y="203200"/>
                  </a:cubicBezTo>
                  <a:cubicBezTo>
                    <a:pt x="4384" y="164561"/>
                    <a:pt x="18056" y="153195"/>
                    <a:pt x="39168" y="125046"/>
                  </a:cubicBezTo>
                  <a:lnTo>
                    <a:pt x="15722" y="70338"/>
                  </a:ln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pic>
          <p:nvPicPr>
            <p:cNvPr id="78" name="Рисунок 77">
              <a:extLst>
                <a:ext uri="{FF2B5EF4-FFF2-40B4-BE49-F238E27FC236}">
                  <a16:creationId xmlns:a16="http://schemas.microsoft.com/office/drawing/2014/main" id="{73327B50-F558-4B87-A698-4FF089B49F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77" y="1583903"/>
              <a:ext cx="2510861" cy="1537902"/>
            </a:xfrm>
            <a:prstGeom prst="rect">
              <a:avLst/>
            </a:prstGeom>
            <a:ln>
              <a:noFill/>
            </a:ln>
            <a:effectLst>
              <a:softEdge rad="112500"/>
            </a:effectLst>
          </p:spPr>
        </p:pic>
        <p:sp>
          <p:nvSpPr>
            <p:cNvPr id="79" name="TextBox 78">
              <a:extLst>
                <a:ext uri="{FF2B5EF4-FFF2-40B4-BE49-F238E27FC236}">
                  <a16:creationId xmlns:a16="http://schemas.microsoft.com/office/drawing/2014/main" id="{747B6B29-ACF5-4BD8-9CFC-6924059F0645}"/>
                </a:ext>
              </a:extLst>
            </p:cNvPr>
            <p:cNvSpPr txBox="1"/>
            <p:nvPr/>
          </p:nvSpPr>
          <p:spPr>
            <a:xfrm>
              <a:off x="987473" y="1189481"/>
              <a:ext cx="2109268" cy="338554"/>
            </a:xfrm>
            <a:prstGeom prst="rect">
              <a:avLst/>
            </a:prstGeom>
            <a:noFill/>
          </p:spPr>
          <p:txBody>
            <a:bodyPr wrap="square" rtlCol="0">
              <a:spAutoFit/>
            </a:bodyPr>
            <a:lstStyle/>
            <a:p>
              <a:pPr defTabSz="864017" eaLnBrk="1" hangingPunct="1">
                <a:spcBef>
                  <a:spcPts val="567"/>
                </a:spcBef>
                <a:spcAft>
                  <a:spcPts val="567"/>
                </a:spcAft>
              </a:pPr>
              <a:r>
                <a:rPr lang="ru-RU" sz="1600" b="0" dirty="0">
                  <a:ln w="0"/>
                  <a:solidFill>
                    <a:srgbClr val="000000"/>
                  </a:solidFill>
                  <a:effectLst>
                    <a:outerShdw blurRad="38100" dist="19050" dir="2700000" algn="tl" rotWithShape="0">
                      <a:srgbClr val="000000">
                        <a:alpha val="40000"/>
                      </a:srgbClr>
                    </a:outerShdw>
                  </a:effectLst>
                  <a:latin typeface="Arial" charset="0"/>
                  <a:cs typeface="Arial" charset="0"/>
                </a:rPr>
                <a:t>Замена на аналоги</a:t>
              </a:r>
              <a:endParaRPr lang="ru-RU" sz="1600" b="0" dirty="0">
                <a:solidFill>
                  <a:srgbClr val="000000"/>
                </a:solidFill>
                <a:latin typeface="Arial" charset="0"/>
                <a:cs typeface="Arial" charset="0"/>
              </a:endParaRPr>
            </a:p>
          </p:txBody>
        </p:sp>
        <p:sp>
          <p:nvSpPr>
            <p:cNvPr id="80" name="Полилиния 12">
              <a:extLst>
                <a:ext uri="{FF2B5EF4-FFF2-40B4-BE49-F238E27FC236}">
                  <a16:creationId xmlns:a16="http://schemas.microsoft.com/office/drawing/2014/main" id="{9F83B774-43F8-465E-AC36-03E6862D433C}"/>
                </a:ext>
              </a:extLst>
            </p:cNvPr>
            <p:cNvSpPr/>
            <p:nvPr/>
          </p:nvSpPr>
          <p:spPr bwMode="auto">
            <a:xfrm>
              <a:off x="881462" y="1148862"/>
              <a:ext cx="2014740" cy="363030"/>
            </a:xfrm>
            <a:custGeom>
              <a:avLst/>
              <a:gdLst>
                <a:gd name="connsiteX0" fmla="*/ 130400 w 2014740"/>
                <a:gd name="connsiteY0" fmla="*/ 39076 h 363030"/>
                <a:gd name="connsiteX1" fmla="*/ 458646 w 2014740"/>
                <a:gd name="connsiteY1" fmla="*/ 31261 h 363030"/>
                <a:gd name="connsiteX2" fmla="*/ 513353 w 2014740"/>
                <a:gd name="connsiteY2" fmla="*/ 15630 h 363030"/>
                <a:gd name="connsiteX3" fmla="*/ 786892 w 2014740"/>
                <a:gd name="connsiteY3" fmla="*/ 7815 h 363030"/>
                <a:gd name="connsiteX4" fmla="*/ 990092 w 2014740"/>
                <a:gd name="connsiteY4" fmla="*/ 0 h 363030"/>
                <a:gd name="connsiteX5" fmla="*/ 1779446 w 2014740"/>
                <a:gd name="connsiteY5" fmla="*/ 7815 h 363030"/>
                <a:gd name="connsiteX6" fmla="*/ 1810707 w 2014740"/>
                <a:gd name="connsiteY6" fmla="*/ 15630 h 363030"/>
                <a:gd name="connsiteX7" fmla="*/ 1920123 w 2014740"/>
                <a:gd name="connsiteY7" fmla="*/ 39076 h 363030"/>
                <a:gd name="connsiteX8" fmla="*/ 1943569 w 2014740"/>
                <a:gd name="connsiteY8" fmla="*/ 54707 h 363030"/>
                <a:gd name="connsiteX9" fmla="*/ 1967015 w 2014740"/>
                <a:gd name="connsiteY9" fmla="*/ 62523 h 363030"/>
                <a:gd name="connsiteX10" fmla="*/ 1935753 w 2014740"/>
                <a:gd name="connsiteY10" fmla="*/ 109415 h 363030"/>
                <a:gd name="connsiteX11" fmla="*/ 1959200 w 2014740"/>
                <a:gd name="connsiteY11" fmla="*/ 132861 h 363030"/>
                <a:gd name="connsiteX12" fmla="*/ 2013907 w 2014740"/>
                <a:gd name="connsiteY12" fmla="*/ 140676 h 363030"/>
                <a:gd name="connsiteX13" fmla="*/ 1974830 w 2014740"/>
                <a:gd name="connsiteY13" fmla="*/ 171938 h 363030"/>
                <a:gd name="connsiteX14" fmla="*/ 1881046 w 2014740"/>
                <a:gd name="connsiteY14" fmla="*/ 195384 h 363030"/>
                <a:gd name="connsiteX15" fmla="*/ 1873230 w 2014740"/>
                <a:gd name="connsiteY15" fmla="*/ 218830 h 363030"/>
                <a:gd name="connsiteX16" fmla="*/ 1920123 w 2014740"/>
                <a:gd name="connsiteY16" fmla="*/ 234461 h 363030"/>
                <a:gd name="connsiteX17" fmla="*/ 1959200 w 2014740"/>
                <a:gd name="connsiteY17" fmla="*/ 250092 h 363030"/>
                <a:gd name="connsiteX18" fmla="*/ 1967015 w 2014740"/>
                <a:gd name="connsiteY18" fmla="*/ 273538 h 363030"/>
                <a:gd name="connsiteX19" fmla="*/ 1873230 w 2014740"/>
                <a:gd name="connsiteY19" fmla="*/ 296984 h 363030"/>
                <a:gd name="connsiteX20" fmla="*/ 1865415 w 2014740"/>
                <a:gd name="connsiteY20" fmla="*/ 320430 h 363030"/>
                <a:gd name="connsiteX21" fmla="*/ 1857600 w 2014740"/>
                <a:gd name="connsiteY21" fmla="*/ 359507 h 363030"/>
                <a:gd name="connsiteX22" fmla="*/ 36615 w 2014740"/>
                <a:gd name="connsiteY22" fmla="*/ 351692 h 363030"/>
                <a:gd name="connsiteX23" fmla="*/ 5353 w 2014740"/>
                <a:gd name="connsiteY23" fmla="*/ 312615 h 363030"/>
                <a:gd name="connsiteX24" fmla="*/ 44430 w 2014740"/>
                <a:gd name="connsiteY24" fmla="*/ 296984 h 363030"/>
                <a:gd name="connsiteX25" fmla="*/ 83507 w 2014740"/>
                <a:gd name="connsiteY25" fmla="*/ 250092 h 363030"/>
                <a:gd name="connsiteX26" fmla="*/ 114769 w 2014740"/>
                <a:gd name="connsiteY26" fmla="*/ 187569 h 363030"/>
                <a:gd name="connsiteX27" fmla="*/ 153846 w 2014740"/>
                <a:gd name="connsiteY27" fmla="*/ 179753 h 363030"/>
                <a:gd name="connsiteX28" fmla="*/ 200738 w 2014740"/>
                <a:gd name="connsiteY28" fmla="*/ 164123 h 363030"/>
                <a:gd name="connsiteX29" fmla="*/ 192923 w 2014740"/>
                <a:gd name="connsiteY29" fmla="*/ 140676 h 363030"/>
                <a:gd name="connsiteX30" fmla="*/ 161661 w 2014740"/>
                <a:gd name="connsiteY30" fmla="*/ 125046 h 363030"/>
                <a:gd name="connsiteX31" fmla="*/ 138215 w 2014740"/>
                <a:gd name="connsiteY31" fmla="*/ 101600 h 363030"/>
                <a:gd name="connsiteX32" fmla="*/ 185107 w 2014740"/>
                <a:gd name="connsiteY32" fmla="*/ 46892 h 363030"/>
                <a:gd name="connsiteX33" fmla="*/ 208553 w 2014740"/>
                <a:gd name="connsiteY33" fmla="*/ 15630 h 36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4740" h="363030">
                  <a:moveTo>
                    <a:pt x="130400" y="39076"/>
                  </a:moveTo>
                  <a:cubicBezTo>
                    <a:pt x="239815" y="36471"/>
                    <a:pt x="349404" y="37949"/>
                    <a:pt x="458646" y="31261"/>
                  </a:cubicBezTo>
                  <a:cubicBezTo>
                    <a:pt x="477576" y="30102"/>
                    <a:pt x="494436" y="16981"/>
                    <a:pt x="513353" y="15630"/>
                  </a:cubicBezTo>
                  <a:cubicBezTo>
                    <a:pt x="604338" y="9131"/>
                    <a:pt x="695724" y="10804"/>
                    <a:pt x="786892" y="7815"/>
                  </a:cubicBezTo>
                  <a:lnTo>
                    <a:pt x="990092" y="0"/>
                  </a:lnTo>
                  <a:lnTo>
                    <a:pt x="1779446" y="7815"/>
                  </a:lnTo>
                  <a:cubicBezTo>
                    <a:pt x="1790185" y="8020"/>
                    <a:pt x="1800204" y="13379"/>
                    <a:pt x="1810707" y="15630"/>
                  </a:cubicBezTo>
                  <a:cubicBezTo>
                    <a:pt x="1934876" y="42237"/>
                    <a:pt x="1848741" y="21232"/>
                    <a:pt x="1920123" y="39076"/>
                  </a:cubicBezTo>
                  <a:cubicBezTo>
                    <a:pt x="1927938" y="44286"/>
                    <a:pt x="1935168" y="50506"/>
                    <a:pt x="1943569" y="54707"/>
                  </a:cubicBezTo>
                  <a:cubicBezTo>
                    <a:pt x="1950937" y="58391"/>
                    <a:pt x="1963955" y="54874"/>
                    <a:pt x="1967015" y="62523"/>
                  </a:cubicBezTo>
                  <a:cubicBezTo>
                    <a:pt x="1977640" y="89085"/>
                    <a:pt x="1950019" y="99905"/>
                    <a:pt x="1935753" y="109415"/>
                  </a:cubicBezTo>
                  <a:cubicBezTo>
                    <a:pt x="1943569" y="117230"/>
                    <a:pt x="1948938" y="128756"/>
                    <a:pt x="1959200" y="132861"/>
                  </a:cubicBezTo>
                  <a:cubicBezTo>
                    <a:pt x="1976303" y="139702"/>
                    <a:pt x="2007066" y="123573"/>
                    <a:pt x="2013907" y="140676"/>
                  </a:cubicBezTo>
                  <a:cubicBezTo>
                    <a:pt x="2020102" y="156164"/>
                    <a:pt x="1990255" y="165587"/>
                    <a:pt x="1974830" y="171938"/>
                  </a:cubicBezTo>
                  <a:cubicBezTo>
                    <a:pt x="1945034" y="184207"/>
                    <a:pt x="1881046" y="195384"/>
                    <a:pt x="1881046" y="195384"/>
                  </a:cubicBezTo>
                  <a:cubicBezTo>
                    <a:pt x="1878441" y="203199"/>
                    <a:pt x="1867405" y="213005"/>
                    <a:pt x="1873230" y="218830"/>
                  </a:cubicBezTo>
                  <a:cubicBezTo>
                    <a:pt x="1884881" y="230481"/>
                    <a:pt x="1904638" y="228830"/>
                    <a:pt x="1920123" y="234461"/>
                  </a:cubicBezTo>
                  <a:cubicBezTo>
                    <a:pt x="1933307" y="239255"/>
                    <a:pt x="1946174" y="244882"/>
                    <a:pt x="1959200" y="250092"/>
                  </a:cubicBezTo>
                  <a:cubicBezTo>
                    <a:pt x="1961805" y="257907"/>
                    <a:pt x="1972161" y="267105"/>
                    <a:pt x="1967015" y="273538"/>
                  </a:cubicBezTo>
                  <a:cubicBezTo>
                    <a:pt x="1953966" y="289849"/>
                    <a:pt x="1885192" y="295275"/>
                    <a:pt x="1873230" y="296984"/>
                  </a:cubicBezTo>
                  <a:cubicBezTo>
                    <a:pt x="1870625" y="304799"/>
                    <a:pt x="1867413" y="312438"/>
                    <a:pt x="1865415" y="320430"/>
                  </a:cubicBezTo>
                  <a:cubicBezTo>
                    <a:pt x="1862193" y="333317"/>
                    <a:pt x="1870882" y="359280"/>
                    <a:pt x="1857600" y="359507"/>
                  </a:cubicBezTo>
                  <a:cubicBezTo>
                    <a:pt x="1250688" y="369882"/>
                    <a:pt x="643610" y="354297"/>
                    <a:pt x="36615" y="351692"/>
                  </a:cubicBezTo>
                  <a:cubicBezTo>
                    <a:pt x="25559" y="348006"/>
                    <a:pt x="-14273" y="342054"/>
                    <a:pt x="5353" y="312615"/>
                  </a:cubicBezTo>
                  <a:cubicBezTo>
                    <a:pt x="13135" y="300942"/>
                    <a:pt x="31404" y="302194"/>
                    <a:pt x="44430" y="296984"/>
                  </a:cubicBezTo>
                  <a:cubicBezTo>
                    <a:pt x="56593" y="284821"/>
                    <a:pt x="76978" y="267501"/>
                    <a:pt x="83507" y="250092"/>
                  </a:cubicBezTo>
                  <a:cubicBezTo>
                    <a:pt x="95133" y="219089"/>
                    <a:pt x="80563" y="204672"/>
                    <a:pt x="114769" y="187569"/>
                  </a:cubicBezTo>
                  <a:cubicBezTo>
                    <a:pt x="126650" y="181628"/>
                    <a:pt x="141030" y="183248"/>
                    <a:pt x="153846" y="179753"/>
                  </a:cubicBezTo>
                  <a:cubicBezTo>
                    <a:pt x="169742" y="175418"/>
                    <a:pt x="200738" y="164123"/>
                    <a:pt x="200738" y="164123"/>
                  </a:cubicBezTo>
                  <a:cubicBezTo>
                    <a:pt x="198133" y="156307"/>
                    <a:pt x="198748" y="146501"/>
                    <a:pt x="192923" y="140676"/>
                  </a:cubicBezTo>
                  <a:cubicBezTo>
                    <a:pt x="184685" y="132438"/>
                    <a:pt x="171142" y="131818"/>
                    <a:pt x="161661" y="125046"/>
                  </a:cubicBezTo>
                  <a:cubicBezTo>
                    <a:pt x="152667" y="118622"/>
                    <a:pt x="146030" y="109415"/>
                    <a:pt x="138215" y="101600"/>
                  </a:cubicBezTo>
                  <a:cubicBezTo>
                    <a:pt x="152719" y="43582"/>
                    <a:pt x="132570" y="92862"/>
                    <a:pt x="185107" y="46892"/>
                  </a:cubicBezTo>
                  <a:cubicBezTo>
                    <a:pt x="194910" y="38314"/>
                    <a:pt x="208553" y="15630"/>
                    <a:pt x="208553" y="15630"/>
                  </a:cubicBezTo>
                </a:path>
              </a:pathLst>
            </a:custGeom>
            <a:no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sp>
        <p:nvSpPr>
          <p:cNvPr id="95" name="Скругленный прямоугольник 73">
            <a:extLst>
              <a:ext uri="{FF2B5EF4-FFF2-40B4-BE49-F238E27FC236}">
                <a16:creationId xmlns:a16="http://schemas.microsoft.com/office/drawing/2014/main" id="{D0A9FED1-D0B7-46DA-B8BB-0A76AEA09064}"/>
              </a:ext>
            </a:extLst>
          </p:cNvPr>
          <p:cNvSpPr/>
          <p:nvPr/>
        </p:nvSpPr>
        <p:spPr bwMode="auto">
          <a:xfrm>
            <a:off x="8425333" y="4172443"/>
            <a:ext cx="2535509" cy="936104"/>
          </a:xfrm>
          <a:custGeom>
            <a:avLst/>
            <a:gdLst>
              <a:gd name="connsiteX0" fmla="*/ 0 w 2535509"/>
              <a:gd name="connsiteY0" fmla="*/ 0 h 936104"/>
              <a:gd name="connsiteX1" fmla="*/ 0 w 2535509"/>
              <a:gd name="connsiteY1" fmla="*/ 0 h 936104"/>
              <a:gd name="connsiteX2" fmla="*/ 557812 w 2535509"/>
              <a:gd name="connsiteY2" fmla="*/ 0 h 936104"/>
              <a:gd name="connsiteX3" fmla="*/ 1217044 w 2535509"/>
              <a:gd name="connsiteY3" fmla="*/ 0 h 936104"/>
              <a:gd name="connsiteX4" fmla="*/ 1850922 w 2535509"/>
              <a:gd name="connsiteY4" fmla="*/ 0 h 936104"/>
              <a:gd name="connsiteX5" fmla="*/ 2535509 w 2535509"/>
              <a:gd name="connsiteY5" fmla="*/ 0 h 936104"/>
              <a:gd name="connsiteX6" fmla="*/ 2535509 w 2535509"/>
              <a:gd name="connsiteY6" fmla="*/ 0 h 936104"/>
              <a:gd name="connsiteX7" fmla="*/ 2535509 w 2535509"/>
              <a:gd name="connsiteY7" fmla="*/ 439969 h 936104"/>
              <a:gd name="connsiteX8" fmla="*/ 2535509 w 2535509"/>
              <a:gd name="connsiteY8" fmla="*/ 936104 h 936104"/>
              <a:gd name="connsiteX9" fmla="*/ 2535509 w 2535509"/>
              <a:gd name="connsiteY9" fmla="*/ 936104 h 936104"/>
              <a:gd name="connsiteX10" fmla="*/ 1977697 w 2535509"/>
              <a:gd name="connsiteY10" fmla="*/ 936104 h 936104"/>
              <a:gd name="connsiteX11" fmla="*/ 1394530 w 2535509"/>
              <a:gd name="connsiteY11" fmla="*/ 936104 h 936104"/>
              <a:gd name="connsiteX12" fmla="*/ 811363 w 2535509"/>
              <a:gd name="connsiteY12" fmla="*/ 936104 h 936104"/>
              <a:gd name="connsiteX13" fmla="*/ 0 w 2535509"/>
              <a:gd name="connsiteY13" fmla="*/ 936104 h 936104"/>
              <a:gd name="connsiteX14" fmla="*/ 0 w 2535509"/>
              <a:gd name="connsiteY14" fmla="*/ 936104 h 936104"/>
              <a:gd name="connsiteX15" fmla="*/ 0 w 2535509"/>
              <a:gd name="connsiteY15" fmla="*/ 477413 h 936104"/>
              <a:gd name="connsiteX16" fmla="*/ 0 w 2535509"/>
              <a:gd name="connsiteY16" fmla="*/ 0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5509" h="936104" extrusionOk="0">
                <a:moveTo>
                  <a:pt x="0" y="0"/>
                </a:moveTo>
                <a:lnTo>
                  <a:pt x="0" y="0"/>
                </a:lnTo>
                <a:cubicBezTo>
                  <a:pt x="125627" y="7782"/>
                  <a:pt x="324105" y="6629"/>
                  <a:pt x="557812" y="0"/>
                </a:cubicBezTo>
                <a:cubicBezTo>
                  <a:pt x="791519" y="-6629"/>
                  <a:pt x="962599" y="-1324"/>
                  <a:pt x="1217044" y="0"/>
                </a:cubicBezTo>
                <a:cubicBezTo>
                  <a:pt x="1471489" y="1324"/>
                  <a:pt x="1677309" y="-19912"/>
                  <a:pt x="1850922" y="0"/>
                </a:cubicBezTo>
                <a:cubicBezTo>
                  <a:pt x="2024535" y="19912"/>
                  <a:pt x="2243439" y="11711"/>
                  <a:pt x="2535509" y="0"/>
                </a:cubicBezTo>
                <a:lnTo>
                  <a:pt x="2535509" y="0"/>
                </a:lnTo>
                <a:cubicBezTo>
                  <a:pt x="2522773" y="211449"/>
                  <a:pt x="2553014" y="340113"/>
                  <a:pt x="2535509" y="439969"/>
                </a:cubicBezTo>
                <a:cubicBezTo>
                  <a:pt x="2518004" y="539825"/>
                  <a:pt x="2542122" y="803588"/>
                  <a:pt x="2535509" y="936104"/>
                </a:cubicBezTo>
                <a:lnTo>
                  <a:pt x="2535509" y="936104"/>
                </a:lnTo>
                <a:cubicBezTo>
                  <a:pt x="2405415" y="928342"/>
                  <a:pt x="2211454" y="954767"/>
                  <a:pt x="1977697" y="936104"/>
                </a:cubicBezTo>
                <a:cubicBezTo>
                  <a:pt x="1743940" y="917441"/>
                  <a:pt x="1530260" y="955300"/>
                  <a:pt x="1394530" y="936104"/>
                </a:cubicBezTo>
                <a:cubicBezTo>
                  <a:pt x="1258800" y="916908"/>
                  <a:pt x="958585" y="925215"/>
                  <a:pt x="811363" y="936104"/>
                </a:cubicBezTo>
                <a:cubicBezTo>
                  <a:pt x="664141" y="946993"/>
                  <a:pt x="199129" y="918363"/>
                  <a:pt x="0" y="936104"/>
                </a:cubicBezTo>
                <a:lnTo>
                  <a:pt x="0" y="936104"/>
                </a:lnTo>
                <a:cubicBezTo>
                  <a:pt x="14621" y="765281"/>
                  <a:pt x="-17765" y="580212"/>
                  <a:pt x="0" y="477413"/>
                </a:cubicBezTo>
                <a:cubicBezTo>
                  <a:pt x="17765" y="374614"/>
                  <a:pt x="22562" y="206949"/>
                  <a:pt x="0" y="0"/>
                </a:cubicBezTo>
                <a:close/>
              </a:path>
            </a:pathLst>
          </a:custGeom>
          <a:noFill/>
          <a:ln w="28575" cap="flat" cmpd="sng" algn="ctr">
            <a:solidFill>
              <a:srgbClr val="FC6E51"/>
            </a:solidFill>
            <a:prstDash val="solid"/>
            <a:round/>
            <a:headEnd type="none" w="med" len="med"/>
            <a:tailEnd type="none" w="med" len="med"/>
            <a:extLst>
              <a:ext uri="{C807C97D-BFC1-408E-A445-0C87EB9F89A2}">
                <ask:lineSketchStyleProps xmlns:ask="http://schemas.microsoft.com/office/drawing/2018/sketchyshapes" sd="1454997079">
                  <a:prstGeom prst="roundRect">
                    <a:avLst>
                      <a:gd name="adj" fmla="val 0"/>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pic>
        <p:nvPicPr>
          <p:cNvPr id="96" name="Рисунок 95">
            <a:extLst>
              <a:ext uri="{FF2B5EF4-FFF2-40B4-BE49-F238E27FC236}">
                <a16:creationId xmlns:a16="http://schemas.microsoft.com/office/drawing/2014/main" id="{BB5EAF01-3934-4734-9E9C-86434FFE30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23331">
            <a:off x="9247745" y="3520151"/>
            <a:ext cx="697088" cy="752538"/>
          </a:xfrm>
          <a:prstGeom prst="rect">
            <a:avLst/>
          </a:prstGeom>
          <a:ln>
            <a:noFill/>
          </a:ln>
        </p:spPr>
      </p:pic>
      <p:grpSp>
        <p:nvGrpSpPr>
          <p:cNvPr id="97" name="Группа 96">
            <a:extLst>
              <a:ext uri="{FF2B5EF4-FFF2-40B4-BE49-F238E27FC236}">
                <a16:creationId xmlns:a16="http://schemas.microsoft.com/office/drawing/2014/main" id="{A9EECEF0-71DB-4BBB-86E0-5D433BFDF89B}"/>
              </a:ext>
            </a:extLst>
          </p:cNvPr>
          <p:cNvGrpSpPr/>
          <p:nvPr/>
        </p:nvGrpSpPr>
        <p:grpSpPr>
          <a:xfrm>
            <a:off x="6420038" y="1463583"/>
            <a:ext cx="4499795" cy="1764296"/>
            <a:chOff x="1615043" y="4441711"/>
            <a:chExt cx="4499795" cy="1764296"/>
          </a:xfrm>
        </p:grpSpPr>
        <p:sp>
          <p:nvSpPr>
            <p:cNvPr id="102" name="Полилиния 55">
              <a:extLst>
                <a:ext uri="{FF2B5EF4-FFF2-40B4-BE49-F238E27FC236}">
                  <a16:creationId xmlns:a16="http://schemas.microsoft.com/office/drawing/2014/main" id="{79762526-3C91-4D86-A4A5-D8E3AAF4AF0C}"/>
                </a:ext>
              </a:extLst>
            </p:cNvPr>
            <p:cNvSpPr/>
            <p:nvPr/>
          </p:nvSpPr>
          <p:spPr bwMode="auto">
            <a:xfrm>
              <a:off x="1615043" y="4441711"/>
              <a:ext cx="2246264" cy="413578"/>
            </a:xfrm>
            <a:custGeom>
              <a:avLst/>
              <a:gdLst>
                <a:gd name="connsiteX0" fmla="*/ 159049 w 2246264"/>
                <a:gd name="connsiteY0" fmla="*/ 44320 h 413578"/>
                <a:gd name="connsiteX1" fmla="*/ 1636157 w 2246264"/>
                <a:gd name="connsiteY1" fmla="*/ 36504 h 413578"/>
                <a:gd name="connsiteX2" fmla="*/ 2081634 w 2246264"/>
                <a:gd name="connsiteY2" fmla="*/ 75581 h 413578"/>
                <a:gd name="connsiteX3" fmla="*/ 2089449 w 2246264"/>
                <a:gd name="connsiteY3" fmla="*/ 99027 h 413578"/>
                <a:gd name="connsiteX4" fmla="*/ 2034742 w 2246264"/>
                <a:gd name="connsiteY4" fmla="*/ 138104 h 413578"/>
                <a:gd name="connsiteX5" fmla="*/ 2120711 w 2246264"/>
                <a:gd name="connsiteY5" fmla="*/ 169366 h 413578"/>
                <a:gd name="connsiteX6" fmla="*/ 2230126 w 2246264"/>
                <a:gd name="connsiteY6" fmla="*/ 208443 h 413578"/>
                <a:gd name="connsiteX7" fmla="*/ 2222311 w 2246264"/>
                <a:gd name="connsiteY7" fmla="*/ 270966 h 413578"/>
                <a:gd name="connsiteX8" fmla="*/ 2159788 w 2246264"/>
                <a:gd name="connsiteY8" fmla="*/ 286597 h 413578"/>
                <a:gd name="connsiteX9" fmla="*/ 2097265 w 2246264"/>
                <a:gd name="connsiteY9" fmla="*/ 325674 h 413578"/>
                <a:gd name="connsiteX10" fmla="*/ 2050372 w 2246264"/>
                <a:gd name="connsiteY10" fmla="*/ 341304 h 413578"/>
                <a:gd name="connsiteX11" fmla="*/ 1425142 w 2246264"/>
                <a:gd name="connsiteY11" fmla="*/ 325674 h 413578"/>
                <a:gd name="connsiteX12" fmla="*/ 1198495 w 2246264"/>
                <a:gd name="connsiteY12" fmla="*/ 317858 h 413578"/>
                <a:gd name="connsiteX13" fmla="*/ 620157 w 2246264"/>
                <a:gd name="connsiteY13" fmla="*/ 325674 h 413578"/>
                <a:gd name="connsiteX14" fmla="*/ 471665 w 2246264"/>
                <a:gd name="connsiteY14" fmla="*/ 341304 h 413578"/>
                <a:gd name="connsiteX15" fmla="*/ 424772 w 2246264"/>
                <a:gd name="connsiteY15" fmla="*/ 349120 h 413578"/>
                <a:gd name="connsiteX16" fmla="*/ 393511 w 2246264"/>
                <a:gd name="connsiteY16" fmla="*/ 356935 h 413578"/>
                <a:gd name="connsiteX17" fmla="*/ 252834 w 2246264"/>
                <a:gd name="connsiteY17" fmla="*/ 364751 h 413578"/>
                <a:gd name="connsiteX18" fmla="*/ 182495 w 2246264"/>
                <a:gd name="connsiteY18" fmla="*/ 380381 h 413578"/>
                <a:gd name="connsiteX19" fmla="*/ 104342 w 2246264"/>
                <a:gd name="connsiteY19" fmla="*/ 388197 h 413578"/>
                <a:gd name="connsiteX20" fmla="*/ 10557 w 2246264"/>
                <a:gd name="connsiteY20" fmla="*/ 396012 h 413578"/>
                <a:gd name="connsiteX21" fmla="*/ 10557 w 2246264"/>
                <a:gd name="connsiteY21" fmla="*/ 263151 h 413578"/>
                <a:gd name="connsiteX22" fmla="*/ 34003 w 2246264"/>
                <a:gd name="connsiteY22" fmla="*/ 239704 h 413578"/>
                <a:gd name="connsiteX23" fmla="*/ 80895 w 2246264"/>
                <a:gd name="connsiteY23" fmla="*/ 216258 h 413578"/>
                <a:gd name="connsiteX24" fmla="*/ 135603 w 2246264"/>
                <a:gd name="connsiteY24" fmla="*/ 153735 h 413578"/>
                <a:gd name="connsiteX25" fmla="*/ 159049 w 2246264"/>
                <a:gd name="connsiteY25" fmla="*/ 44320 h 41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46264" h="413578">
                  <a:moveTo>
                    <a:pt x="159049" y="44320"/>
                  </a:moveTo>
                  <a:cubicBezTo>
                    <a:pt x="409141" y="24782"/>
                    <a:pt x="1143781" y="36504"/>
                    <a:pt x="1636157" y="36504"/>
                  </a:cubicBezTo>
                  <a:cubicBezTo>
                    <a:pt x="2065168" y="36504"/>
                    <a:pt x="1974326" y="-67495"/>
                    <a:pt x="2081634" y="75581"/>
                  </a:cubicBezTo>
                  <a:cubicBezTo>
                    <a:pt x="2084239" y="83396"/>
                    <a:pt x="2089449" y="90789"/>
                    <a:pt x="2089449" y="99027"/>
                  </a:cubicBezTo>
                  <a:cubicBezTo>
                    <a:pt x="2089449" y="133763"/>
                    <a:pt x="2063401" y="128551"/>
                    <a:pt x="2034742" y="138104"/>
                  </a:cubicBezTo>
                  <a:cubicBezTo>
                    <a:pt x="2078999" y="167609"/>
                    <a:pt x="2042360" y="146979"/>
                    <a:pt x="2120711" y="169366"/>
                  </a:cubicBezTo>
                  <a:cubicBezTo>
                    <a:pt x="2152444" y="178433"/>
                    <a:pt x="2201181" y="197589"/>
                    <a:pt x="2230126" y="208443"/>
                  </a:cubicBezTo>
                  <a:cubicBezTo>
                    <a:pt x="2243156" y="234502"/>
                    <a:pt x="2262168" y="249225"/>
                    <a:pt x="2222311" y="270966"/>
                  </a:cubicBezTo>
                  <a:cubicBezTo>
                    <a:pt x="2203452" y="281253"/>
                    <a:pt x="2159788" y="286597"/>
                    <a:pt x="2159788" y="286597"/>
                  </a:cubicBezTo>
                  <a:cubicBezTo>
                    <a:pt x="2132917" y="306750"/>
                    <a:pt x="2127913" y="313415"/>
                    <a:pt x="2097265" y="325674"/>
                  </a:cubicBezTo>
                  <a:cubicBezTo>
                    <a:pt x="2081967" y="331793"/>
                    <a:pt x="2050372" y="341304"/>
                    <a:pt x="2050372" y="341304"/>
                  </a:cubicBezTo>
                  <a:lnTo>
                    <a:pt x="1425142" y="325674"/>
                  </a:lnTo>
                  <a:cubicBezTo>
                    <a:pt x="1349577" y="323594"/>
                    <a:pt x="1274089" y="317858"/>
                    <a:pt x="1198495" y="317858"/>
                  </a:cubicBezTo>
                  <a:cubicBezTo>
                    <a:pt x="1005698" y="317858"/>
                    <a:pt x="812936" y="323069"/>
                    <a:pt x="620157" y="325674"/>
                  </a:cubicBezTo>
                  <a:cubicBezTo>
                    <a:pt x="514474" y="343287"/>
                    <a:pt x="643265" y="323241"/>
                    <a:pt x="471665" y="341304"/>
                  </a:cubicBezTo>
                  <a:cubicBezTo>
                    <a:pt x="455905" y="342963"/>
                    <a:pt x="440311" y="346012"/>
                    <a:pt x="424772" y="349120"/>
                  </a:cubicBezTo>
                  <a:cubicBezTo>
                    <a:pt x="414240" y="351227"/>
                    <a:pt x="404208" y="355963"/>
                    <a:pt x="393511" y="356935"/>
                  </a:cubicBezTo>
                  <a:cubicBezTo>
                    <a:pt x="346739" y="361187"/>
                    <a:pt x="299726" y="362146"/>
                    <a:pt x="252834" y="364751"/>
                  </a:cubicBezTo>
                  <a:cubicBezTo>
                    <a:pt x="231607" y="370057"/>
                    <a:pt x="203757" y="377546"/>
                    <a:pt x="182495" y="380381"/>
                  </a:cubicBezTo>
                  <a:cubicBezTo>
                    <a:pt x="156544" y="383841"/>
                    <a:pt x="130393" y="385592"/>
                    <a:pt x="104342" y="388197"/>
                  </a:cubicBezTo>
                  <a:cubicBezTo>
                    <a:pt x="25092" y="414613"/>
                    <a:pt x="54567" y="425352"/>
                    <a:pt x="10557" y="396012"/>
                  </a:cubicBezTo>
                  <a:cubicBezTo>
                    <a:pt x="151" y="343979"/>
                    <a:pt x="-6770" y="328127"/>
                    <a:pt x="10557" y="263151"/>
                  </a:cubicBezTo>
                  <a:cubicBezTo>
                    <a:pt x="13405" y="252471"/>
                    <a:pt x="25512" y="246780"/>
                    <a:pt x="34003" y="239704"/>
                  </a:cubicBezTo>
                  <a:cubicBezTo>
                    <a:pt x="54201" y="222872"/>
                    <a:pt x="57399" y="224091"/>
                    <a:pt x="80895" y="216258"/>
                  </a:cubicBezTo>
                  <a:cubicBezTo>
                    <a:pt x="98437" y="198717"/>
                    <a:pt x="124151" y="174730"/>
                    <a:pt x="135603" y="153735"/>
                  </a:cubicBezTo>
                  <a:cubicBezTo>
                    <a:pt x="153705" y="120547"/>
                    <a:pt x="-91043" y="63858"/>
                    <a:pt x="159049" y="44320"/>
                  </a:cubicBez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id="{5F77CB75-8E37-473F-AAF8-A11959B1083A}"/>
                </a:ext>
              </a:extLst>
            </p:cNvPr>
            <p:cNvSpPr txBox="1"/>
            <p:nvPr/>
          </p:nvSpPr>
          <p:spPr>
            <a:xfrm>
              <a:off x="1763710" y="4464825"/>
              <a:ext cx="4351128" cy="1741182"/>
            </a:xfrm>
            <a:prstGeom prst="rect">
              <a:avLst/>
            </a:prstGeom>
            <a:noFill/>
          </p:spPr>
          <p:txBody>
            <a:bodyPr wrap="none" rtlCol="0">
              <a:spAutoFit/>
            </a:bodyPr>
            <a:lstStyle/>
            <a:p>
              <a:pPr marL="0" marR="0" lvl="0" indent="0" algn="l" defTabSz="864017" rtl="0" eaLnBrk="1" fontAlgn="base" latinLnBrk="0" hangingPunct="1">
                <a:lnSpc>
                  <a:spcPct val="100000"/>
                </a:lnSpc>
                <a:spcBef>
                  <a:spcPts val="567"/>
                </a:spcBef>
                <a:spcAft>
                  <a:spcPct val="0"/>
                </a:spcAft>
                <a:buClrTx/>
                <a:buSzTx/>
                <a:buFontTx/>
                <a:buNone/>
                <a:tabLst/>
                <a:defRPr/>
              </a:pPr>
              <a:r>
                <a:rPr kumimoji="0" lang="ru-RU"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Способы закупок </a:t>
              </a:r>
            </a:p>
            <a:p>
              <a:pPr marL="270005" marR="0" lvl="0" indent="-270005" algn="l" defTabSz="864017" rtl="0" eaLnBrk="1" fontAlgn="base" latinLnBrk="0" hangingPunct="1">
                <a:lnSpc>
                  <a:spcPct val="100000"/>
                </a:lnSpc>
                <a:spcBef>
                  <a:spcPts val="567"/>
                </a:spcBef>
                <a:spcAft>
                  <a:spcPts val="283"/>
                </a:spcAft>
                <a:buClrTx/>
                <a:buSzTx/>
                <a:buFont typeface="Wingdings" panose="05000000000000000000" pitchFamily="2" charset="2"/>
                <a:buChar char="§"/>
                <a:tabLst/>
                <a:defRPr/>
              </a:pPr>
              <a:r>
                <a:rPr kumimoji="0" lang="ru-RU" sz="1323" b="0" i="0" u="none" strike="noStrike" kern="1200" cap="none" spc="0" normalizeH="0" baseline="0" noProof="0" dirty="0">
                  <a:ln>
                    <a:noFill/>
                  </a:ln>
                  <a:solidFill>
                    <a:srgbClr val="000000"/>
                  </a:solidFill>
                  <a:effectLst/>
                  <a:uLnTx/>
                  <a:uFillTx/>
                  <a:latin typeface="Arial" charset="0"/>
                  <a:ea typeface="+mn-ea"/>
                  <a:cs typeface="Arial" charset="0"/>
                </a:rPr>
                <a:t>Конкурс (закрытый / открытый) </a:t>
              </a:r>
            </a:p>
            <a:p>
              <a:pPr marL="270005" marR="0" lvl="0" indent="-270005" algn="l" defTabSz="864017" rtl="0" eaLnBrk="1" fontAlgn="base" latinLnBrk="0" hangingPunct="1">
                <a:lnSpc>
                  <a:spcPct val="100000"/>
                </a:lnSpc>
                <a:spcBef>
                  <a:spcPts val="283"/>
                </a:spcBef>
                <a:spcAft>
                  <a:spcPts val="283"/>
                </a:spcAft>
                <a:buClrTx/>
                <a:buSzTx/>
                <a:buFont typeface="Wingdings" panose="05000000000000000000" pitchFamily="2" charset="2"/>
                <a:buChar char="§"/>
                <a:tabLst/>
                <a:defRPr/>
              </a:pPr>
              <a:r>
                <a:rPr kumimoji="0" lang="ru-RU" sz="1323" b="0" i="0" u="none" strike="noStrike" kern="1200" cap="none" spc="0" normalizeH="0" baseline="0" noProof="0" dirty="0">
                  <a:ln>
                    <a:noFill/>
                  </a:ln>
                  <a:solidFill>
                    <a:srgbClr val="000000"/>
                  </a:solidFill>
                  <a:effectLst/>
                  <a:uLnTx/>
                  <a:uFillTx/>
                  <a:latin typeface="Arial" charset="0"/>
                  <a:ea typeface="+mn-ea"/>
                  <a:cs typeface="Arial" charset="0"/>
                </a:rPr>
                <a:t>Запрос предложений (закрытый / открытый)</a:t>
              </a:r>
            </a:p>
            <a:p>
              <a:pPr marL="270005" marR="0" lvl="0" indent="-270005" algn="l" defTabSz="864017" rtl="0" eaLnBrk="1" fontAlgn="base" latinLnBrk="0" hangingPunct="1">
                <a:lnSpc>
                  <a:spcPct val="100000"/>
                </a:lnSpc>
                <a:spcBef>
                  <a:spcPts val="283"/>
                </a:spcBef>
                <a:spcAft>
                  <a:spcPts val="283"/>
                </a:spcAft>
                <a:buClrTx/>
                <a:buSzTx/>
                <a:buFont typeface="Wingdings" panose="05000000000000000000" pitchFamily="2" charset="2"/>
                <a:buChar char="§"/>
                <a:tabLst/>
                <a:defRPr/>
              </a:pPr>
              <a:r>
                <a:rPr kumimoji="0" lang="ru-RU" sz="1323" b="0" i="0" u="none" strike="noStrike" kern="1200" cap="none" spc="0" normalizeH="0" baseline="0" noProof="0" dirty="0">
                  <a:ln>
                    <a:noFill/>
                  </a:ln>
                  <a:solidFill>
                    <a:srgbClr val="000000"/>
                  </a:solidFill>
                  <a:effectLst/>
                  <a:uLnTx/>
                  <a:uFillTx/>
                  <a:latin typeface="Arial" charset="0"/>
                  <a:ea typeface="+mn-ea"/>
                  <a:cs typeface="Arial" charset="0"/>
                </a:rPr>
                <a:t>Запрос котировок (закрытый / открытый)</a:t>
              </a:r>
            </a:p>
            <a:p>
              <a:pPr marL="270005" marR="0" lvl="0" indent="-270005" algn="l" defTabSz="864017" rtl="0" eaLnBrk="1" fontAlgn="base" latinLnBrk="0" hangingPunct="1">
                <a:lnSpc>
                  <a:spcPct val="100000"/>
                </a:lnSpc>
                <a:spcBef>
                  <a:spcPts val="283"/>
                </a:spcBef>
                <a:spcAft>
                  <a:spcPts val="283"/>
                </a:spcAft>
                <a:buClrTx/>
                <a:buSzTx/>
                <a:buFont typeface="Wingdings" panose="05000000000000000000" pitchFamily="2" charset="2"/>
                <a:buChar char="§"/>
                <a:tabLst/>
                <a:defRPr/>
              </a:pPr>
              <a:r>
                <a:rPr kumimoji="0" lang="ru-RU" sz="1323" b="0" i="0" u="none" strike="noStrike" kern="1200" cap="none" spc="0" normalizeH="0" baseline="0" noProof="0" dirty="0">
                  <a:ln>
                    <a:noFill/>
                  </a:ln>
                  <a:solidFill>
                    <a:srgbClr val="000000"/>
                  </a:solidFill>
                  <a:effectLst/>
                  <a:uLnTx/>
                  <a:uFillTx/>
                  <a:latin typeface="Arial" charset="0"/>
                  <a:ea typeface="+mn-ea"/>
                  <a:cs typeface="Arial" charset="0"/>
                </a:rPr>
                <a:t>Конкурентные переговоры (закрытые / открытые)</a:t>
              </a:r>
            </a:p>
            <a:p>
              <a:pPr marL="270005" marR="0" lvl="0" indent="-270005" algn="l" defTabSz="864017" rtl="0" eaLnBrk="1" fontAlgn="base" latinLnBrk="0" hangingPunct="1">
                <a:lnSpc>
                  <a:spcPct val="100000"/>
                </a:lnSpc>
                <a:spcBef>
                  <a:spcPts val="283"/>
                </a:spcBef>
                <a:spcAft>
                  <a:spcPts val="283"/>
                </a:spcAft>
                <a:buClrTx/>
                <a:buSzTx/>
                <a:buFont typeface="Wingdings" panose="05000000000000000000" pitchFamily="2" charset="2"/>
                <a:buChar char="§"/>
                <a:tabLst/>
                <a:defRPr/>
              </a:pPr>
              <a:r>
                <a:rPr kumimoji="0" lang="ru-RU" sz="1323" b="0" i="0" u="none" strike="noStrike" kern="1200" cap="none" spc="0" normalizeH="0" baseline="0" noProof="0" dirty="0">
                  <a:ln>
                    <a:noFill/>
                  </a:ln>
                  <a:solidFill>
                    <a:srgbClr val="000000"/>
                  </a:solidFill>
                  <a:effectLst/>
                  <a:uLnTx/>
                  <a:uFillTx/>
                  <a:latin typeface="Arial" charset="0"/>
                  <a:ea typeface="+mn-ea"/>
                  <a:cs typeface="Arial" charset="0"/>
                </a:rPr>
                <a:t>Закупка у единственного поставщика</a:t>
              </a:r>
            </a:p>
          </p:txBody>
        </p:sp>
      </p:grpSp>
      <p:grpSp>
        <p:nvGrpSpPr>
          <p:cNvPr id="109" name="Группа 108">
            <a:extLst>
              <a:ext uri="{FF2B5EF4-FFF2-40B4-BE49-F238E27FC236}">
                <a16:creationId xmlns:a16="http://schemas.microsoft.com/office/drawing/2014/main" id="{9A89FE3F-395B-494B-9D8E-132D01004A7C}"/>
              </a:ext>
            </a:extLst>
          </p:cNvPr>
          <p:cNvGrpSpPr/>
          <p:nvPr/>
        </p:nvGrpSpPr>
        <p:grpSpPr>
          <a:xfrm>
            <a:off x="3591097" y="1151855"/>
            <a:ext cx="2537656" cy="2016224"/>
            <a:chOff x="4320877" y="4040554"/>
            <a:chExt cx="2537656" cy="2016224"/>
          </a:xfrm>
        </p:grpSpPr>
        <p:sp>
          <p:nvSpPr>
            <p:cNvPr id="114" name="Полилиния 15">
              <a:extLst>
                <a:ext uri="{FF2B5EF4-FFF2-40B4-BE49-F238E27FC236}">
                  <a16:creationId xmlns:a16="http://schemas.microsoft.com/office/drawing/2014/main" id="{7A28636B-7640-48B1-996C-B703E85E9111}"/>
                </a:ext>
              </a:extLst>
            </p:cNvPr>
            <p:cNvSpPr/>
            <p:nvPr/>
          </p:nvSpPr>
          <p:spPr bwMode="auto">
            <a:xfrm>
              <a:off x="4728308" y="4040554"/>
              <a:ext cx="1664677" cy="437661"/>
            </a:xfrm>
            <a:custGeom>
              <a:avLst/>
              <a:gdLst>
                <a:gd name="connsiteX0" fmla="*/ 171938 w 1664677"/>
                <a:gd name="connsiteY0" fmla="*/ 70338 h 437661"/>
                <a:gd name="connsiteX1" fmla="*/ 687754 w 1664677"/>
                <a:gd name="connsiteY1" fmla="*/ 62523 h 437661"/>
                <a:gd name="connsiteX2" fmla="*/ 719015 w 1664677"/>
                <a:gd name="connsiteY2" fmla="*/ 54708 h 437661"/>
                <a:gd name="connsiteX3" fmla="*/ 953477 w 1664677"/>
                <a:gd name="connsiteY3" fmla="*/ 46892 h 437661"/>
                <a:gd name="connsiteX4" fmla="*/ 1117600 w 1664677"/>
                <a:gd name="connsiteY4" fmla="*/ 23446 h 437661"/>
                <a:gd name="connsiteX5" fmla="*/ 1156677 w 1664677"/>
                <a:gd name="connsiteY5" fmla="*/ 15631 h 437661"/>
                <a:gd name="connsiteX6" fmla="*/ 1258277 w 1664677"/>
                <a:gd name="connsiteY6" fmla="*/ 0 h 437661"/>
                <a:gd name="connsiteX7" fmla="*/ 1516184 w 1664677"/>
                <a:gd name="connsiteY7" fmla="*/ 7815 h 437661"/>
                <a:gd name="connsiteX8" fmla="*/ 1570892 w 1664677"/>
                <a:gd name="connsiteY8" fmla="*/ 15631 h 437661"/>
                <a:gd name="connsiteX9" fmla="*/ 1664677 w 1664677"/>
                <a:gd name="connsiteY9" fmla="*/ 23446 h 437661"/>
                <a:gd name="connsiteX10" fmla="*/ 1656861 w 1664677"/>
                <a:gd name="connsiteY10" fmla="*/ 54708 h 437661"/>
                <a:gd name="connsiteX11" fmla="*/ 1617784 w 1664677"/>
                <a:gd name="connsiteY11" fmla="*/ 62523 h 437661"/>
                <a:gd name="connsiteX12" fmla="*/ 1477107 w 1664677"/>
                <a:gd name="connsiteY12" fmla="*/ 78154 h 437661"/>
                <a:gd name="connsiteX13" fmla="*/ 1469292 w 1664677"/>
                <a:gd name="connsiteY13" fmla="*/ 101600 h 437661"/>
                <a:gd name="connsiteX14" fmla="*/ 1484923 w 1664677"/>
                <a:gd name="connsiteY14" fmla="*/ 148492 h 437661"/>
                <a:gd name="connsiteX15" fmla="*/ 1555261 w 1664677"/>
                <a:gd name="connsiteY15" fmla="*/ 179754 h 437661"/>
                <a:gd name="connsiteX16" fmla="*/ 1555261 w 1664677"/>
                <a:gd name="connsiteY16" fmla="*/ 281354 h 437661"/>
                <a:gd name="connsiteX17" fmla="*/ 1524000 w 1664677"/>
                <a:gd name="connsiteY17" fmla="*/ 289169 h 437661"/>
                <a:gd name="connsiteX18" fmla="*/ 1516184 w 1664677"/>
                <a:gd name="connsiteY18" fmla="*/ 328246 h 437661"/>
                <a:gd name="connsiteX19" fmla="*/ 1492738 w 1664677"/>
                <a:gd name="connsiteY19" fmla="*/ 336061 h 437661"/>
                <a:gd name="connsiteX20" fmla="*/ 1469292 w 1664677"/>
                <a:gd name="connsiteY20" fmla="*/ 351692 h 437661"/>
                <a:gd name="connsiteX21" fmla="*/ 1445846 w 1664677"/>
                <a:gd name="connsiteY21" fmla="*/ 375138 h 437661"/>
                <a:gd name="connsiteX22" fmla="*/ 1406769 w 1664677"/>
                <a:gd name="connsiteY22" fmla="*/ 382954 h 437661"/>
                <a:gd name="connsiteX23" fmla="*/ 1320800 w 1664677"/>
                <a:gd name="connsiteY23" fmla="*/ 390769 h 437661"/>
                <a:gd name="connsiteX24" fmla="*/ 1055077 w 1664677"/>
                <a:gd name="connsiteY24" fmla="*/ 422031 h 437661"/>
                <a:gd name="connsiteX25" fmla="*/ 1023815 w 1664677"/>
                <a:gd name="connsiteY25" fmla="*/ 429846 h 437661"/>
                <a:gd name="connsiteX26" fmla="*/ 976923 w 1664677"/>
                <a:gd name="connsiteY26" fmla="*/ 437661 h 437661"/>
                <a:gd name="connsiteX27" fmla="*/ 171938 w 1664677"/>
                <a:gd name="connsiteY27" fmla="*/ 414215 h 437661"/>
                <a:gd name="connsiteX28" fmla="*/ 156307 w 1664677"/>
                <a:gd name="connsiteY28" fmla="*/ 390769 h 437661"/>
                <a:gd name="connsiteX29" fmla="*/ 171938 w 1664677"/>
                <a:gd name="connsiteY29" fmla="*/ 320431 h 437661"/>
                <a:gd name="connsiteX30" fmla="*/ 140677 w 1664677"/>
                <a:gd name="connsiteY30" fmla="*/ 257908 h 437661"/>
                <a:gd name="connsiteX31" fmla="*/ 93784 w 1664677"/>
                <a:gd name="connsiteY31" fmla="*/ 250092 h 437661"/>
                <a:gd name="connsiteX32" fmla="*/ 0 w 1664677"/>
                <a:gd name="connsiteY32" fmla="*/ 226646 h 437661"/>
                <a:gd name="connsiteX33" fmla="*/ 23446 w 1664677"/>
                <a:gd name="connsiteY33" fmla="*/ 203200 h 437661"/>
                <a:gd name="connsiteX34" fmla="*/ 195384 w 1664677"/>
                <a:gd name="connsiteY34" fmla="*/ 179754 h 437661"/>
                <a:gd name="connsiteX35" fmla="*/ 234461 w 1664677"/>
                <a:gd name="connsiteY35" fmla="*/ 164123 h 437661"/>
                <a:gd name="connsiteX36" fmla="*/ 171938 w 1664677"/>
                <a:gd name="connsiteY36" fmla="*/ 70338 h 4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64677" h="437661">
                  <a:moveTo>
                    <a:pt x="171938" y="70338"/>
                  </a:moveTo>
                  <a:cubicBezTo>
                    <a:pt x="247487" y="53405"/>
                    <a:pt x="515866" y="67434"/>
                    <a:pt x="687754" y="62523"/>
                  </a:cubicBezTo>
                  <a:cubicBezTo>
                    <a:pt x="698491" y="62216"/>
                    <a:pt x="708293" y="55339"/>
                    <a:pt x="719015" y="54708"/>
                  </a:cubicBezTo>
                  <a:cubicBezTo>
                    <a:pt x="797077" y="50116"/>
                    <a:pt x="875323" y="49497"/>
                    <a:pt x="953477" y="46892"/>
                  </a:cubicBezTo>
                  <a:cubicBezTo>
                    <a:pt x="1017625" y="4126"/>
                    <a:pt x="959417" y="37200"/>
                    <a:pt x="1117600" y="23446"/>
                  </a:cubicBezTo>
                  <a:cubicBezTo>
                    <a:pt x="1130834" y="22295"/>
                    <a:pt x="1143548" y="17651"/>
                    <a:pt x="1156677" y="15631"/>
                  </a:cubicBezTo>
                  <a:cubicBezTo>
                    <a:pt x="1279696" y="-3295"/>
                    <a:pt x="1168680" y="17919"/>
                    <a:pt x="1258277" y="0"/>
                  </a:cubicBezTo>
                  <a:lnTo>
                    <a:pt x="1516184" y="7815"/>
                  </a:lnTo>
                  <a:cubicBezTo>
                    <a:pt x="1534582" y="8735"/>
                    <a:pt x="1552572" y="13703"/>
                    <a:pt x="1570892" y="15631"/>
                  </a:cubicBezTo>
                  <a:cubicBezTo>
                    <a:pt x="1602090" y="18915"/>
                    <a:pt x="1633415" y="20841"/>
                    <a:pt x="1664677" y="23446"/>
                  </a:cubicBezTo>
                  <a:cubicBezTo>
                    <a:pt x="1662072" y="33867"/>
                    <a:pt x="1665113" y="47832"/>
                    <a:pt x="1656861" y="54708"/>
                  </a:cubicBezTo>
                  <a:cubicBezTo>
                    <a:pt x="1646656" y="63212"/>
                    <a:pt x="1630956" y="60805"/>
                    <a:pt x="1617784" y="62523"/>
                  </a:cubicBezTo>
                  <a:cubicBezTo>
                    <a:pt x="1570999" y="68625"/>
                    <a:pt x="1523999" y="72944"/>
                    <a:pt x="1477107" y="78154"/>
                  </a:cubicBezTo>
                  <a:cubicBezTo>
                    <a:pt x="1474502" y="85969"/>
                    <a:pt x="1468382" y="93412"/>
                    <a:pt x="1469292" y="101600"/>
                  </a:cubicBezTo>
                  <a:cubicBezTo>
                    <a:pt x="1471112" y="117975"/>
                    <a:pt x="1475037" y="135311"/>
                    <a:pt x="1484923" y="148492"/>
                  </a:cubicBezTo>
                  <a:cubicBezTo>
                    <a:pt x="1489617" y="154751"/>
                    <a:pt x="1552468" y="178637"/>
                    <a:pt x="1555261" y="179754"/>
                  </a:cubicBezTo>
                  <a:cubicBezTo>
                    <a:pt x="1574827" y="218886"/>
                    <a:pt x="1587451" y="227704"/>
                    <a:pt x="1555261" y="281354"/>
                  </a:cubicBezTo>
                  <a:cubicBezTo>
                    <a:pt x="1549735" y="290564"/>
                    <a:pt x="1534420" y="286564"/>
                    <a:pt x="1524000" y="289169"/>
                  </a:cubicBezTo>
                  <a:cubicBezTo>
                    <a:pt x="1521395" y="302195"/>
                    <a:pt x="1523553" y="317193"/>
                    <a:pt x="1516184" y="328246"/>
                  </a:cubicBezTo>
                  <a:cubicBezTo>
                    <a:pt x="1511614" y="335100"/>
                    <a:pt x="1500106" y="332377"/>
                    <a:pt x="1492738" y="336061"/>
                  </a:cubicBezTo>
                  <a:cubicBezTo>
                    <a:pt x="1484337" y="340262"/>
                    <a:pt x="1476508" y="345679"/>
                    <a:pt x="1469292" y="351692"/>
                  </a:cubicBezTo>
                  <a:cubicBezTo>
                    <a:pt x="1460801" y="358768"/>
                    <a:pt x="1455732" y="370195"/>
                    <a:pt x="1445846" y="375138"/>
                  </a:cubicBezTo>
                  <a:cubicBezTo>
                    <a:pt x="1433965" y="381079"/>
                    <a:pt x="1419950" y="381306"/>
                    <a:pt x="1406769" y="382954"/>
                  </a:cubicBezTo>
                  <a:cubicBezTo>
                    <a:pt x="1378217" y="386523"/>
                    <a:pt x="1349456" y="388164"/>
                    <a:pt x="1320800" y="390769"/>
                  </a:cubicBezTo>
                  <a:cubicBezTo>
                    <a:pt x="1188038" y="440554"/>
                    <a:pt x="1301140" y="405627"/>
                    <a:pt x="1055077" y="422031"/>
                  </a:cubicBezTo>
                  <a:cubicBezTo>
                    <a:pt x="1044359" y="422746"/>
                    <a:pt x="1034348" y="427740"/>
                    <a:pt x="1023815" y="429846"/>
                  </a:cubicBezTo>
                  <a:cubicBezTo>
                    <a:pt x="1008276" y="432954"/>
                    <a:pt x="992554" y="435056"/>
                    <a:pt x="976923" y="437661"/>
                  </a:cubicBezTo>
                  <a:cubicBezTo>
                    <a:pt x="708595" y="429846"/>
                    <a:pt x="439943" y="429529"/>
                    <a:pt x="171938" y="414215"/>
                  </a:cubicBezTo>
                  <a:cubicBezTo>
                    <a:pt x="162560" y="413679"/>
                    <a:pt x="157344" y="400104"/>
                    <a:pt x="156307" y="390769"/>
                  </a:cubicBezTo>
                  <a:cubicBezTo>
                    <a:pt x="154015" y="370140"/>
                    <a:pt x="165071" y="341032"/>
                    <a:pt x="171938" y="320431"/>
                  </a:cubicBezTo>
                  <a:cubicBezTo>
                    <a:pt x="161518" y="299590"/>
                    <a:pt x="157996" y="273496"/>
                    <a:pt x="140677" y="257908"/>
                  </a:cubicBezTo>
                  <a:cubicBezTo>
                    <a:pt x="128898" y="247307"/>
                    <a:pt x="109157" y="253935"/>
                    <a:pt x="93784" y="250092"/>
                  </a:cubicBezTo>
                  <a:cubicBezTo>
                    <a:pt x="-30054" y="219131"/>
                    <a:pt x="122690" y="247093"/>
                    <a:pt x="0" y="226646"/>
                  </a:cubicBezTo>
                  <a:cubicBezTo>
                    <a:pt x="7815" y="218831"/>
                    <a:pt x="13784" y="208568"/>
                    <a:pt x="23446" y="203200"/>
                  </a:cubicBezTo>
                  <a:cubicBezTo>
                    <a:pt x="70968" y="176799"/>
                    <a:pt x="152725" y="182420"/>
                    <a:pt x="195384" y="179754"/>
                  </a:cubicBezTo>
                  <a:cubicBezTo>
                    <a:pt x="208410" y="174544"/>
                    <a:pt x="229667" y="177307"/>
                    <a:pt x="234461" y="164123"/>
                  </a:cubicBezTo>
                  <a:cubicBezTo>
                    <a:pt x="252870" y="113497"/>
                    <a:pt x="96389" y="87271"/>
                    <a:pt x="171938" y="70338"/>
                  </a:cubicBez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pic>
          <p:nvPicPr>
            <p:cNvPr id="115" name="Рисунок 114">
              <a:extLst>
                <a:ext uri="{FF2B5EF4-FFF2-40B4-BE49-F238E27FC236}">
                  <a16:creationId xmlns:a16="http://schemas.microsoft.com/office/drawing/2014/main" id="{A5840C33-B438-4D0E-A367-E5A4DA502F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0877" y="4629346"/>
              <a:ext cx="2537656" cy="1427432"/>
            </a:xfrm>
            <a:prstGeom prst="rect">
              <a:avLst/>
            </a:prstGeom>
            <a:ln>
              <a:noFill/>
            </a:ln>
            <a:effectLst>
              <a:softEdge rad="112500"/>
            </a:effectLst>
          </p:spPr>
        </p:pic>
        <p:sp>
          <p:nvSpPr>
            <p:cNvPr id="116" name="TextBox 115">
              <a:extLst>
                <a:ext uri="{FF2B5EF4-FFF2-40B4-BE49-F238E27FC236}">
                  <a16:creationId xmlns:a16="http://schemas.microsoft.com/office/drawing/2014/main" id="{01CDA0A7-D1A7-483D-B4E7-210953106FF9}"/>
                </a:ext>
              </a:extLst>
            </p:cNvPr>
            <p:cNvSpPr txBox="1"/>
            <p:nvPr/>
          </p:nvSpPr>
          <p:spPr>
            <a:xfrm>
              <a:off x="4965917" y="4104183"/>
              <a:ext cx="1440419" cy="338554"/>
            </a:xfrm>
            <a:prstGeom prst="rect">
              <a:avLst/>
            </a:prstGeom>
            <a:noFill/>
          </p:spPr>
          <p:txBody>
            <a:bodyPr wrap="square" rtlCol="0">
              <a:spAutoFit/>
            </a:bodyPr>
            <a:lstStyle/>
            <a:p>
              <a:pPr defTabSz="864017" eaLnBrk="1" hangingPunct="1">
                <a:spcBef>
                  <a:spcPts val="567"/>
                </a:spcBef>
                <a:spcAft>
                  <a:spcPts val="567"/>
                </a:spcAft>
              </a:pPr>
              <a:r>
                <a:rPr lang="ru-RU" sz="1600" b="0" dirty="0">
                  <a:ln w="0"/>
                  <a:solidFill>
                    <a:srgbClr val="000000"/>
                  </a:solidFill>
                  <a:effectLst>
                    <a:outerShdw blurRad="38100" dist="19050" dir="2700000" algn="tl" rotWithShape="0">
                      <a:srgbClr val="000000">
                        <a:alpha val="40000"/>
                      </a:srgbClr>
                    </a:outerShdw>
                  </a:effectLst>
                  <a:latin typeface="Arial" charset="0"/>
                  <a:cs typeface="Arial" charset="0"/>
                </a:rPr>
                <a:t>Переторжка</a:t>
              </a:r>
              <a:endParaRPr lang="ru-RU" sz="1600" b="0" dirty="0">
                <a:solidFill>
                  <a:srgbClr val="000000"/>
                </a:solidFill>
                <a:latin typeface="Arial" charset="0"/>
                <a:cs typeface="Arial" charset="0"/>
              </a:endParaRPr>
            </a:p>
          </p:txBody>
        </p:sp>
      </p:grpSp>
      <p:pic>
        <p:nvPicPr>
          <p:cNvPr id="4098" name="Picture 2">
            <a:extLst>
              <a:ext uri="{FF2B5EF4-FFF2-40B4-BE49-F238E27FC236}">
                <a16:creationId xmlns:a16="http://schemas.microsoft.com/office/drawing/2014/main" id="{8FD21500-8330-4AA7-9078-2A608DB91E1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988" t="10135" b="9740"/>
          <a:stretch/>
        </p:blipFill>
        <p:spPr bwMode="auto">
          <a:xfrm>
            <a:off x="679062" y="1785813"/>
            <a:ext cx="2757053" cy="2246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7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олилиния: фигура 58">
            <a:extLst>
              <a:ext uri="{FF2B5EF4-FFF2-40B4-BE49-F238E27FC236}">
                <a16:creationId xmlns:a16="http://schemas.microsoft.com/office/drawing/2014/main" id="{8F0FB93B-AC87-43C9-A8EC-2C0B973B72B7}"/>
              </a:ext>
            </a:extLst>
          </p:cNvPr>
          <p:cNvSpPr/>
          <p:nvPr/>
        </p:nvSpPr>
        <p:spPr bwMode="auto">
          <a:xfrm>
            <a:off x="9303836" y="3208407"/>
            <a:ext cx="1804945" cy="987228"/>
          </a:xfrm>
          <a:custGeom>
            <a:avLst/>
            <a:gdLst>
              <a:gd name="connsiteX0" fmla="*/ 647363 w 1804945"/>
              <a:gd name="connsiteY0" fmla="*/ 275129 h 987228"/>
              <a:gd name="connsiteX1" fmla="*/ 922492 w 1804945"/>
              <a:gd name="connsiteY1" fmla="*/ 161840 h 987228"/>
              <a:gd name="connsiteX2" fmla="*/ 1529395 w 1804945"/>
              <a:gd name="connsiteY2" fmla="*/ 0 h 987228"/>
              <a:gd name="connsiteX3" fmla="*/ 1359462 w 1804945"/>
              <a:gd name="connsiteY3" fmla="*/ 161840 h 987228"/>
              <a:gd name="connsiteX4" fmla="*/ 1335186 w 1804945"/>
              <a:gd name="connsiteY4" fmla="*/ 194209 h 987228"/>
              <a:gd name="connsiteX5" fmla="*/ 1310910 w 1804945"/>
              <a:gd name="connsiteY5" fmla="*/ 250853 h 987228"/>
              <a:gd name="connsiteX6" fmla="*/ 1440383 w 1804945"/>
              <a:gd name="connsiteY6" fmla="*/ 258945 h 987228"/>
              <a:gd name="connsiteX7" fmla="*/ 1691236 w 1804945"/>
              <a:gd name="connsiteY7" fmla="*/ 242761 h 987228"/>
              <a:gd name="connsiteX8" fmla="*/ 1715512 w 1804945"/>
              <a:gd name="connsiteY8" fmla="*/ 267037 h 987228"/>
              <a:gd name="connsiteX9" fmla="*/ 1707420 w 1804945"/>
              <a:gd name="connsiteY9" fmla="*/ 388417 h 987228"/>
              <a:gd name="connsiteX10" fmla="*/ 1691236 w 1804945"/>
              <a:gd name="connsiteY10" fmla="*/ 412694 h 987228"/>
              <a:gd name="connsiteX11" fmla="*/ 1618407 w 1804945"/>
              <a:gd name="connsiteY11" fmla="*/ 461246 h 987228"/>
              <a:gd name="connsiteX12" fmla="*/ 1699328 w 1804945"/>
              <a:gd name="connsiteY12" fmla="*/ 453154 h 987228"/>
              <a:gd name="connsiteX13" fmla="*/ 1804524 w 1804945"/>
              <a:gd name="connsiteY13" fmla="*/ 525982 h 987228"/>
              <a:gd name="connsiteX14" fmla="*/ 1723604 w 1804945"/>
              <a:gd name="connsiteY14" fmla="*/ 598810 h 987228"/>
              <a:gd name="connsiteX15" fmla="*/ 1464659 w 1804945"/>
              <a:gd name="connsiteY15" fmla="*/ 736375 h 987228"/>
              <a:gd name="connsiteX16" fmla="*/ 1399922 w 1804945"/>
              <a:gd name="connsiteY16" fmla="*/ 768743 h 987228"/>
              <a:gd name="connsiteX17" fmla="*/ 906308 w 1804945"/>
              <a:gd name="connsiteY17" fmla="*/ 890124 h 987228"/>
              <a:gd name="connsiteX18" fmla="*/ 542167 w 1804945"/>
              <a:gd name="connsiteY18" fmla="*/ 987228 h 987228"/>
              <a:gd name="connsiteX19" fmla="*/ 525983 w 1804945"/>
              <a:gd name="connsiteY19" fmla="*/ 962952 h 987228"/>
              <a:gd name="connsiteX20" fmla="*/ 509798 w 1804945"/>
              <a:gd name="connsiteY20" fmla="*/ 882032 h 987228"/>
              <a:gd name="connsiteX21" fmla="*/ 380326 w 1804945"/>
              <a:gd name="connsiteY21" fmla="*/ 865848 h 987228"/>
              <a:gd name="connsiteX22" fmla="*/ 153749 w 1804945"/>
              <a:gd name="connsiteY22" fmla="*/ 849663 h 987228"/>
              <a:gd name="connsiteX23" fmla="*/ 210393 w 1804945"/>
              <a:gd name="connsiteY23" fmla="*/ 574534 h 987228"/>
              <a:gd name="connsiteX24" fmla="*/ 258945 w 1804945"/>
              <a:gd name="connsiteY24" fmla="*/ 501706 h 987228"/>
              <a:gd name="connsiteX25" fmla="*/ 16184 w 1804945"/>
              <a:gd name="connsiteY25" fmla="*/ 396510 h 987228"/>
              <a:gd name="connsiteX26" fmla="*/ 0 w 1804945"/>
              <a:gd name="connsiteY26" fmla="*/ 380325 h 987228"/>
              <a:gd name="connsiteX27" fmla="*/ 8092 w 1804945"/>
              <a:gd name="connsiteY27" fmla="*/ 161840 h 987228"/>
              <a:gd name="connsiteX28" fmla="*/ 40460 w 1804945"/>
              <a:gd name="connsiteY28" fmla="*/ 153748 h 987228"/>
              <a:gd name="connsiteX29" fmla="*/ 121381 w 1804945"/>
              <a:gd name="connsiteY29" fmla="*/ 129472 h 987228"/>
              <a:gd name="connsiteX30" fmla="*/ 242761 w 1804945"/>
              <a:gd name="connsiteY30" fmla="*/ 113288 h 987228"/>
              <a:gd name="connsiteX31" fmla="*/ 388418 w 1804945"/>
              <a:gd name="connsiteY31" fmla="*/ 186117 h 987228"/>
              <a:gd name="connsiteX32" fmla="*/ 590719 w 1804945"/>
              <a:gd name="connsiteY32" fmla="*/ 267037 h 987228"/>
              <a:gd name="connsiteX33" fmla="*/ 647363 w 1804945"/>
              <a:gd name="connsiteY33" fmla="*/ 275129 h 98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4945" h="987228">
                <a:moveTo>
                  <a:pt x="647363" y="275129"/>
                </a:moveTo>
                <a:cubicBezTo>
                  <a:pt x="870606" y="225519"/>
                  <a:pt x="464975" y="321439"/>
                  <a:pt x="922492" y="161840"/>
                </a:cubicBezTo>
                <a:cubicBezTo>
                  <a:pt x="1314323" y="25155"/>
                  <a:pt x="1277046" y="36049"/>
                  <a:pt x="1529395" y="0"/>
                </a:cubicBezTo>
                <a:cubicBezTo>
                  <a:pt x="1472751" y="53947"/>
                  <a:pt x="1406395" y="99261"/>
                  <a:pt x="1359462" y="161840"/>
                </a:cubicBezTo>
                <a:cubicBezTo>
                  <a:pt x="1351370" y="172630"/>
                  <a:pt x="1341644" y="182369"/>
                  <a:pt x="1335186" y="194209"/>
                </a:cubicBezTo>
                <a:cubicBezTo>
                  <a:pt x="1325349" y="212243"/>
                  <a:pt x="1319002" y="231972"/>
                  <a:pt x="1310910" y="250853"/>
                </a:cubicBezTo>
                <a:cubicBezTo>
                  <a:pt x="1354068" y="253550"/>
                  <a:pt x="1397141" y="258945"/>
                  <a:pt x="1440383" y="258945"/>
                </a:cubicBezTo>
                <a:cubicBezTo>
                  <a:pt x="1606590" y="258945"/>
                  <a:pt x="1588875" y="259821"/>
                  <a:pt x="1691236" y="242761"/>
                </a:cubicBezTo>
                <a:cubicBezTo>
                  <a:pt x="1699328" y="250853"/>
                  <a:pt x="1709954" y="257033"/>
                  <a:pt x="1715512" y="267037"/>
                </a:cubicBezTo>
                <a:cubicBezTo>
                  <a:pt x="1743898" y="318132"/>
                  <a:pt x="1730925" y="332004"/>
                  <a:pt x="1707420" y="388417"/>
                </a:cubicBezTo>
                <a:cubicBezTo>
                  <a:pt x="1703679" y="397395"/>
                  <a:pt x="1698763" y="406535"/>
                  <a:pt x="1691236" y="412694"/>
                </a:cubicBezTo>
                <a:cubicBezTo>
                  <a:pt x="1668655" y="431170"/>
                  <a:pt x="1612685" y="432636"/>
                  <a:pt x="1618407" y="461246"/>
                </a:cubicBezTo>
                <a:cubicBezTo>
                  <a:pt x="1623723" y="487828"/>
                  <a:pt x="1672354" y="455851"/>
                  <a:pt x="1699328" y="453154"/>
                </a:cubicBezTo>
                <a:cubicBezTo>
                  <a:pt x="1734393" y="477430"/>
                  <a:pt x="1797513" y="483914"/>
                  <a:pt x="1804524" y="525982"/>
                </a:cubicBezTo>
                <a:cubicBezTo>
                  <a:pt x="1810490" y="561777"/>
                  <a:pt x="1751581" y="575698"/>
                  <a:pt x="1723604" y="598810"/>
                </a:cubicBezTo>
                <a:cubicBezTo>
                  <a:pt x="1580553" y="716982"/>
                  <a:pt x="1653207" y="659559"/>
                  <a:pt x="1464659" y="736375"/>
                </a:cubicBezTo>
                <a:cubicBezTo>
                  <a:pt x="1442316" y="745478"/>
                  <a:pt x="1423182" y="762338"/>
                  <a:pt x="1399922" y="768743"/>
                </a:cubicBezTo>
                <a:cubicBezTo>
                  <a:pt x="1236563" y="813726"/>
                  <a:pt x="1068722" y="841839"/>
                  <a:pt x="906308" y="890124"/>
                </a:cubicBezTo>
                <a:cubicBezTo>
                  <a:pt x="586058" y="985333"/>
                  <a:pt x="710218" y="966222"/>
                  <a:pt x="542167" y="987228"/>
                </a:cubicBezTo>
                <a:cubicBezTo>
                  <a:pt x="536772" y="979136"/>
                  <a:pt x="528843" y="972247"/>
                  <a:pt x="525983" y="962952"/>
                </a:cubicBezTo>
                <a:cubicBezTo>
                  <a:pt x="517893" y="936661"/>
                  <a:pt x="532686" y="897290"/>
                  <a:pt x="509798" y="882032"/>
                </a:cubicBezTo>
                <a:cubicBezTo>
                  <a:pt x="473609" y="857906"/>
                  <a:pt x="423641" y="869786"/>
                  <a:pt x="380326" y="865848"/>
                </a:cubicBezTo>
                <a:cubicBezTo>
                  <a:pt x="304919" y="858993"/>
                  <a:pt x="229275" y="855058"/>
                  <a:pt x="153749" y="849663"/>
                </a:cubicBezTo>
                <a:cubicBezTo>
                  <a:pt x="235000" y="623965"/>
                  <a:pt x="242124" y="717326"/>
                  <a:pt x="210393" y="574534"/>
                </a:cubicBezTo>
                <a:cubicBezTo>
                  <a:pt x="226577" y="550258"/>
                  <a:pt x="280452" y="521421"/>
                  <a:pt x="258945" y="501706"/>
                </a:cubicBezTo>
                <a:cubicBezTo>
                  <a:pt x="193934" y="442113"/>
                  <a:pt x="96037" y="433941"/>
                  <a:pt x="16184" y="396510"/>
                </a:cubicBezTo>
                <a:cubicBezTo>
                  <a:pt x="9276" y="393272"/>
                  <a:pt x="5395" y="385720"/>
                  <a:pt x="0" y="380325"/>
                </a:cubicBezTo>
                <a:cubicBezTo>
                  <a:pt x="2697" y="307497"/>
                  <a:pt x="-4719" y="233583"/>
                  <a:pt x="8092" y="161840"/>
                </a:cubicBezTo>
                <a:cubicBezTo>
                  <a:pt x="10047" y="150892"/>
                  <a:pt x="29767" y="156803"/>
                  <a:pt x="40460" y="153748"/>
                </a:cubicBezTo>
                <a:cubicBezTo>
                  <a:pt x="67538" y="146012"/>
                  <a:pt x="93767" y="134995"/>
                  <a:pt x="121381" y="129472"/>
                </a:cubicBezTo>
                <a:cubicBezTo>
                  <a:pt x="161406" y="121467"/>
                  <a:pt x="202301" y="118683"/>
                  <a:pt x="242761" y="113288"/>
                </a:cubicBezTo>
                <a:cubicBezTo>
                  <a:pt x="327580" y="130252"/>
                  <a:pt x="259577" y="111786"/>
                  <a:pt x="388418" y="186117"/>
                </a:cubicBezTo>
                <a:cubicBezTo>
                  <a:pt x="507158" y="254621"/>
                  <a:pt x="468241" y="236418"/>
                  <a:pt x="590719" y="267037"/>
                </a:cubicBezTo>
                <a:lnTo>
                  <a:pt x="647363" y="275129"/>
                </a:lnTo>
                <a:close/>
              </a:path>
            </a:pathLst>
          </a:custGeom>
          <a:solidFill>
            <a:schemeClr val="bg2">
              <a:lumMod val="75000"/>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cs typeface="Arial" panose="020B0604020202020204" pitchFamily="34" charset="0"/>
              </a:rPr>
              <a:t>Контрактные условия и оценка поставщиков</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4" name="Прямоугольник 19"/>
          <p:cNvSpPr>
            <a:spLocks noChangeArrowheads="1"/>
          </p:cNvSpPr>
          <p:nvPr/>
        </p:nvSpPr>
        <p:spPr bwMode="auto">
          <a:xfrm>
            <a:off x="2939876" y="5614851"/>
            <a:ext cx="1980000" cy="574675"/>
          </a:xfrm>
          <a:custGeom>
            <a:avLst/>
            <a:gdLst>
              <a:gd name="connsiteX0" fmla="*/ 0 w 1980000"/>
              <a:gd name="connsiteY0" fmla="*/ 0 h 574675"/>
              <a:gd name="connsiteX1" fmla="*/ 679800 w 1980000"/>
              <a:gd name="connsiteY1" fmla="*/ 0 h 574675"/>
              <a:gd name="connsiteX2" fmla="*/ 1320000 w 1980000"/>
              <a:gd name="connsiteY2" fmla="*/ 0 h 574675"/>
              <a:gd name="connsiteX3" fmla="*/ 1980000 w 1980000"/>
              <a:gd name="connsiteY3" fmla="*/ 0 h 574675"/>
              <a:gd name="connsiteX4" fmla="*/ 1980000 w 1980000"/>
              <a:gd name="connsiteY4" fmla="*/ 574675 h 574675"/>
              <a:gd name="connsiteX5" fmla="*/ 1339800 w 1980000"/>
              <a:gd name="connsiteY5" fmla="*/ 574675 h 574675"/>
              <a:gd name="connsiteX6" fmla="*/ 6996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77282" y="-26733"/>
                  <a:pt x="344065" y="151"/>
                  <a:pt x="679800" y="0"/>
                </a:cubicBezTo>
                <a:cubicBezTo>
                  <a:pt x="1015535" y="-151"/>
                  <a:pt x="1036734" y="-24885"/>
                  <a:pt x="1320000" y="0"/>
                </a:cubicBezTo>
                <a:cubicBezTo>
                  <a:pt x="1603266" y="24885"/>
                  <a:pt x="1766372" y="12852"/>
                  <a:pt x="1980000" y="0"/>
                </a:cubicBezTo>
                <a:cubicBezTo>
                  <a:pt x="1961455" y="165153"/>
                  <a:pt x="1992717" y="309568"/>
                  <a:pt x="1980000" y="574675"/>
                </a:cubicBezTo>
                <a:cubicBezTo>
                  <a:pt x="1732196" y="553156"/>
                  <a:pt x="1475752" y="557590"/>
                  <a:pt x="1339800" y="574675"/>
                </a:cubicBezTo>
                <a:cubicBezTo>
                  <a:pt x="1203848" y="591760"/>
                  <a:pt x="862016" y="558318"/>
                  <a:pt x="699600" y="574675"/>
                </a:cubicBezTo>
                <a:cubicBezTo>
                  <a:pt x="537184" y="591032"/>
                  <a:pt x="162429" y="585681"/>
                  <a:pt x="0" y="574675"/>
                </a:cubicBezTo>
                <a:cubicBezTo>
                  <a:pt x="15403" y="398200"/>
                  <a:pt x="-24023" y="187286"/>
                  <a:pt x="0" y="0"/>
                </a:cubicBezTo>
                <a:close/>
              </a:path>
              <a:path w="1980000" h="574675" stroke="0" extrusionOk="0">
                <a:moveTo>
                  <a:pt x="0" y="0"/>
                </a:moveTo>
                <a:cubicBezTo>
                  <a:pt x="197659" y="32128"/>
                  <a:pt x="485125" y="24930"/>
                  <a:pt x="699600" y="0"/>
                </a:cubicBezTo>
                <a:cubicBezTo>
                  <a:pt x="914075" y="-24930"/>
                  <a:pt x="1216718" y="-22394"/>
                  <a:pt x="1399200" y="0"/>
                </a:cubicBezTo>
                <a:cubicBezTo>
                  <a:pt x="1581682" y="22394"/>
                  <a:pt x="1809447" y="17340"/>
                  <a:pt x="1980000" y="0"/>
                </a:cubicBezTo>
                <a:cubicBezTo>
                  <a:pt x="1967535" y="163233"/>
                  <a:pt x="1953512" y="381405"/>
                  <a:pt x="1980000" y="574675"/>
                </a:cubicBezTo>
                <a:cubicBezTo>
                  <a:pt x="1714881" y="563721"/>
                  <a:pt x="1533908" y="592350"/>
                  <a:pt x="1379400" y="574675"/>
                </a:cubicBezTo>
                <a:cubicBezTo>
                  <a:pt x="1224892" y="557000"/>
                  <a:pt x="920306" y="602942"/>
                  <a:pt x="719400" y="574675"/>
                </a:cubicBezTo>
                <a:cubicBezTo>
                  <a:pt x="518494" y="546408"/>
                  <a:pt x="337418" y="607114"/>
                  <a:pt x="0" y="574675"/>
                </a:cubicBezTo>
                <a:cubicBezTo>
                  <a:pt x="15043" y="379841"/>
                  <a:pt x="1893" y="130725"/>
                  <a:pt x="0" y="0"/>
                </a:cubicBezTo>
                <a:close/>
              </a:path>
            </a:pathLst>
          </a:custGeom>
          <a:solidFill>
            <a:srgbClr val="FFDA7F"/>
          </a:solidFill>
          <a:ln w="38100" cap="flat" cmpd="sng" algn="ctr">
            <a:solidFill>
              <a:srgbClr val="FFFFFF"/>
            </a:solidFill>
            <a:prstDash val="solid"/>
            <a:headEnd/>
            <a:tailEnd/>
            <a:extLst>
              <a:ext uri="{C807C97D-BFC1-408E-A445-0C87EB9F89A2}">
                <ask:lineSketchStyleProps xmlns:ask="http://schemas.microsoft.com/office/drawing/2018/sketchyshapes" sd="1677328983">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 typeface="Wingdings" pitchFamily="2" charset="2"/>
              <a:buNone/>
              <a:tabLst/>
              <a:defRPr/>
            </a:pPr>
            <a:r>
              <a:rPr kumimoji="0" lang="ru-RU" altLang="ru-RU" sz="12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Изменения требований к поставщикам</a:t>
            </a:r>
          </a:p>
        </p:txBody>
      </p:sp>
      <p:sp>
        <p:nvSpPr>
          <p:cNvPr id="5" name="Прямоугольник 19"/>
          <p:cNvSpPr>
            <a:spLocks noChangeArrowheads="1"/>
          </p:cNvSpPr>
          <p:nvPr/>
        </p:nvSpPr>
        <p:spPr bwMode="auto">
          <a:xfrm>
            <a:off x="2942539" y="1643745"/>
            <a:ext cx="1980000" cy="574675"/>
          </a:xfrm>
          <a:custGeom>
            <a:avLst/>
            <a:gdLst>
              <a:gd name="connsiteX0" fmla="*/ 0 w 1980000"/>
              <a:gd name="connsiteY0" fmla="*/ 0 h 574675"/>
              <a:gd name="connsiteX1" fmla="*/ 620400 w 1980000"/>
              <a:gd name="connsiteY1" fmla="*/ 0 h 574675"/>
              <a:gd name="connsiteX2" fmla="*/ 1320000 w 1980000"/>
              <a:gd name="connsiteY2" fmla="*/ 0 h 574675"/>
              <a:gd name="connsiteX3" fmla="*/ 1980000 w 1980000"/>
              <a:gd name="connsiteY3" fmla="*/ 0 h 574675"/>
              <a:gd name="connsiteX4" fmla="*/ 1980000 w 1980000"/>
              <a:gd name="connsiteY4" fmla="*/ 574675 h 574675"/>
              <a:gd name="connsiteX5" fmla="*/ 1339800 w 1980000"/>
              <a:gd name="connsiteY5" fmla="*/ 574675 h 574675"/>
              <a:gd name="connsiteX6" fmla="*/ 7392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37449" y="3694"/>
                  <a:pt x="324776" y="-25481"/>
                  <a:pt x="620400" y="0"/>
                </a:cubicBezTo>
                <a:cubicBezTo>
                  <a:pt x="916024" y="25481"/>
                  <a:pt x="1069659" y="-5983"/>
                  <a:pt x="1320000" y="0"/>
                </a:cubicBezTo>
                <a:cubicBezTo>
                  <a:pt x="1570341" y="5983"/>
                  <a:pt x="1687489" y="23942"/>
                  <a:pt x="1980000" y="0"/>
                </a:cubicBezTo>
                <a:cubicBezTo>
                  <a:pt x="1984364" y="192439"/>
                  <a:pt x="1954086" y="355447"/>
                  <a:pt x="1980000" y="574675"/>
                </a:cubicBezTo>
                <a:cubicBezTo>
                  <a:pt x="1774867" y="562826"/>
                  <a:pt x="1628118" y="581539"/>
                  <a:pt x="1339800" y="574675"/>
                </a:cubicBezTo>
                <a:cubicBezTo>
                  <a:pt x="1051482" y="567811"/>
                  <a:pt x="894638" y="581864"/>
                  <a:pt x="739200" y="574675"/>
                </a:cubicBezTo>
                <a:cubicBezTo>
                  <a:pt x="583762" y="567486"/>
                  <a:pt x="329591" y="611398"/>
                  <a:pt x="0" y="574675"/>
                </a:cubicBezTo>
                <a:cubicBezTo>
                  <a:pt x="28512" y="341960"/>
                  <a:pt x="1034" y="209657"/>
                  <a:pt x="0" y="0"/>
                </a:cubicBezTo>
                <a:close/>
              </a:path>
              <a:path w="1980000" h="574675" stroke="0" extrusionOk="0">
                <a:moveTo>
                  <a:pt x="0" y="0"/>
                </a:moveTo>
                <a:cubicBezTo>
                  <a:pt x="143050" y="-6925"/>
                  <a:pt x="386116" y="-1740"/>
                  <a:pt x="679800" y="0"/>
                </a:cubicBezTo>
                <a:cubicBezTo>
                  <a:pt x="973484" y="1740"/>
                  <a:pt x="1054561" y="-14889"/>
                  <a:pt x="1359600" y="0"/>
                </a:cubicBezTo>
                <a:cubicBezTo>
                  <a:pt x="1664639" y="14889"/>
                  <a:pt x="1683255" y="3185"/>
                  <a:pt x="1980000" y="0"/>
                </a:cubicBezTo>
                <a:cubicBezTo>
                  <a:pt x="1981602" y="197633"/>
                  <a:pt x="1955851" y="396748"/>
                  <a:pt x="1980000" y="574675"/>
                </a:cubicBezTo>
                <a:cubicBezTo>
                  <a:pt x="1729209" y="571944"/>
                  <a:pt x="1541710" y="566379"/>
                  <a:pt x="1339800" y="574675"/>
                </a:cubicBezTo>
                <a:cubicBezTo>
                  <a:pt x="1137890" y="582971"/>
                  <a:pt x="879941" y="590580"/>
                  <a:pt x="660000" y="574675"/>
                </a:cubicBezTo>
                <a:cubicBezTo>
                  <a:pt x="440059" y="558770"/>
                  <a:pt x="308420" y="542048"/>
                  <a:pt x="0" y="574675"/>
                </a:cubicBezTo>
                <a:cubicBezTo>
                  <a:pt x="-15514" y="348765"/>
                  <a:pt x="23770" y="126218"/>
                  <a:pt x="0" y="0"/>
                </a:cubicBezTo>
                <a:close/>
              </a:path>
            </a:pathLst>
          </a:custGeom>
          <a:solidFill>
            <a:srgbClr val="92D050"/>
          </a:solidFill>
          <a:ln w="38100" cap="flat" cmpd="sng" algn="ctr">
            <a:solidFill>
              <a:srgbClr val="FFFFFF"/>
            </a:solidFill>
            <a:prstDash val="solid"/>
            <a:headEnd/>
            <a:tailEnd/>
            <a:extLst>
              <a:ext uri="{C807C97D-BFC1-408E-A445-0C87EB9F89A2}">
                <ask:lineSketchStyleProps xmlns:ask="http://schemas.microsoft.com/office/drawing/2018/sketchyshapes" sd="698065183">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Подготовка закупочной процедуры</a:t>
            </a:r>
          </a:p>
        </p:txBody>
      </p:sp>
      <p:sp>
        <p:nvSpPr>
          <p:cNvPr id="6" name="Прямоугольник 19"/>
          <p:cNvSpPr>
            <a:spLocks noChangeArrowheads="1"/>
          </p:cNvSpPr>
          <p:nvPr/>
        </p:nvSpPr>
        <p:spPr bwMode="auto">
          <a:xfrm>
            <a:off x="7226795" y="1643745"/>
            <a:ext cx="1980000" cy="574675"/>
          </a:xfrm>
          <a:custGeom>
            <a:avLst/>
            <a:gdLst>
              <a:gd name="connsiteX0" fmla="*/ 0 w 1980000"/>
              <a:gd name="connsiteY0" fmla="*/ 0 h 574675"/>
              <a:gd name="connsiteX1" fmla="*/ 600600 w 1980000"/>
              <a:gd name="connsiteY1" fmla="*/ 0 h 574675"/>
              <a:gd name="connsiteX2" fmla="*/ 1201200 w 1980000"/>
              <a:gd name="connsiteY2" fmla="*/ 0 h 574675"/>
              <a:gd name="connsiteX3" fmla="*/ 1980000 w 1980000"/>
              <a:gd name="connsiteY3" fmla="*/ 0 h 574675"/>
              <a:gd name="connsiteX4" fmla="*/ 1980000 w 1980000"/>
              <a:gd name="connsiteY4" fmla="*/ 574675 h 574675"/>
              <a:gd name="connsiteX5" fmla="*/ 1320000 w 1980000"/>
              <a:gd name="connsiteY5" fmla="*/ 574675 h 574675"/>
              <a:gd name="connsiteX6" fmla="*/ 6600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195240" y="28358"/>
                  <a:pt x="453975" y="-272"/>
                  <a:pt x="600600" y="0"/>
                </a:cubicBezTo>
                <a:cubicBezTo>
                  <a:pt x="747225" y="272"/>
                  <a:pt x="984880" y="11382"/>
                  <a:pt x="1201200" y="0"/>
                </a:cubicBezTo>
                <a:cubicBezTo>
                  <a:pt x="1417520" y="-11382"/>
                  <a:pt x="1717356" y="-14353"/>
                  <a:pt x="1980000" y="0"/>
                </a:cubicBezTo>
                <a:cubicBezTo>
                  <a:pt x="1992449" y="184822"/>
                  <a:pt x="1996865" y="313425"/>
                  <a:pt x="1980000" y="574675"/>
                </a:cubicBezTo>
                <a:cubicBezTo>
                  <a:pt x="1795468" y="588398"/>
                  <a:pt x="1606023" y="591468"/>
                  <a:pt x="1320000" y="574675"/>
                </a:cubicBezTo>
                <a:cubicBezTo>
                  <a:pt x="1033977" y="557882"/>
                  <a:pt x="858526" y="548651"/>
                  <a:pt x="660000" y="574675"/>
                </a:cubicBezTo>
                <a:cubicBezTo>
                  <a:pt x="461474" y="600699"/>
                  <a:pt x="251222" y="577858"/>
                  <a:pt x="0" y="574675"/>
                </a:cubicBezTo>
                <a:cubicBezTo>
                  <a:pt x="-15424" y="419511"/>
                  <a:pt x="7991" y="183936"/>
                  <a:pt x="0" y="0"/>
                </a:cubicBezTo>
                <a:close/>
              </a:path>
              <a:path w="1980000" h="574675" stroke="0" extrusionOk="0">
                <a:moveTo>
                  <a:pt x="0" y="0"/>
                </a:moveTo>
                <a:cubicBezTo>
                  <a:pt x="188576" y="-27947"/>
                  <a:pt x="349827" y="19778"/>
                  <a:pt x="679800" y="0"/>
                </a:cubicBezTo>
                <a:cubicBezTo>
                  <a:pt x="1009773" y="-19778"/>
                  <a:pt x="1020014" y="23891"/>
                  <a:pt x="1280400" y="0"/>
                </a:cubicBezTo>
                <a:cubicBezTo>
                  <a:pt x="1540786" y="-23891"/>
                  <a:pt x="1733425" y="5054"/>
                  <a:pt x="1980000" y="0"/>
                </a:cubicBezTo>
                <a:cubicBezTo>
                  <a:pt x="2003260" y="206898"/>
                  <a:pt x="1955030" y="354369"/>
                  <a:pt x="1980000" y="574675"/>
                </a:cubicBezTo>
                <a:cubicBezTo>
                  <a:pt x="1745955" y="595416"/>
                  <a:pt x="1532196" y="582556"/>
                  <a:pt x="1359600" y="574675"/>
                </a:cubicBezTo>
                <a:cubicBezTo>
                  <a:pt x="1187004" y="566794"/>
                  <a:pt x="902588" y="567846"/>
                  <a:pt x="699600" y="574675"/>
                </a:cubicBezTo>
                <a:cubicBezTo>
                  <a:pt x="496612" y="581504"/>
                  <a:pt x="218625" y="564266"/>
                  <a:pt x="0" y="574675"/>
                </a:cubicBezTo>
                <a:cubicBezTo>
                  <a:pt x="-17051" y="323681"/>
                  <a:pt x="-19024" y="265778"/>
                  <a:pt x="0" y="0"/>
                </a:cubicBezTo>
                <a:close/>
              </a:path>
            </a:pathLst>
          </a:custGeom>
          <a:solidFill>
            <a:srgbClr val="92D050"/>
          </a:solidFill>
          <a:ln w="38100" cap="flat" cmpd="sng" algn="ctr">
            <a:solidFill>
              <a:srgbClr val="FFFFFF"/>
            </a:solidFill>
            <a:prstDash val="solid"/>
            <a:headEnd/>
            <a:tailEnd/>
            <a:extLst>
              <a:ext uri="{C807C97D-BFC1-408E-A445-0C87EB9F89A2}">
                <ask:lineSketchStyleProps xmlns:ask="http://schemas.microsoft.com/office/drawing/2018/sketchyshapes" sd="3790697893">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Проведение торгов, предложение победителя</a:t>
            </a:r>
          </a:p>
        </p:txBody>
      </p:sp>
      <p:sp>
        <p:nvSpPr>
          <p:cNvPr id="7" name="Прямоугольник 19"/>
          <p:cNvSpPr>
            <a:spLocks noChangeArrowheads="1"/>
          </p:cNvSpPr>
          <p:nvPr/>
        </p:nvSpPr>
        <p:spPr bwMode="auto">
          <a:xfrm>
            <a:off x="5396844" y="3486535"/>
            <a:ext cx="1368000" cy="574675"/>
          </a:xfrm>
          <a:custGeom>
            <a:avLst/>
            <a:gdLst>
              <a:gd name="connsiteX0" fmla="*/ 0 w 1368000"/>
              <a:gd name="connsiteY0" fmla="*/ 0 h 574675"/>
              <a:gd name="connsiteX1" fmla="*/ 642960 w 1368000"/>
              <a:gd name="connsiteY1" fmla="*/ 0 h 574675"/>
              <a:gd name="connsiteX2" fmla="*/ 1368000 w 1368000"/>
              <a:gd name="connsiteY2" fmla="*/ 0 h 574675"/>
              <a:gd name="connsiteX3" fmla="*/ 1368000 w 1368000"/>
              <a:gd name="connsiteY3" fmla="*/ 574675 h 574675"/>
              <a:gd name="connsiteX4" fmla="*/ 670320 w 1368000"/>
              <a:gd name="connsiteY4" fmla="*/ 574675 h 574675"/>
              <a:gd name="connsiteX5" fmla="*/ 0 w 1368000"/>
              <a:gd name="connsiteY5" fmla="*/ 574675 h 574675"/>
              <a:gd name="connsiteX6" fmla="*/ 0 w 1368000"/>
              <a:gd name="connsiteY6"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00" h="574675" fill="none" extrusionOk="0">
                <a:moveTo>
                  <a:pt x="0" y="0"/>
                </a:moveTo>
                <a:cubicBezTo>
                  <a:pt x="145892" y="8427"/>
                  <a:pt x="328590" y="-15652"/>
                  <a:pt x="642960" y="0"/>
                </a:cubicBezTo>
                <a:cubicBezTo>
                  <a:pt x="957330" y="15652"/>
                  <a:pt x="1012745" y="20667"/>
                  <a:pt x="1368000" y="0"/>
                </a:cubicBezTo>
                <a:cubicBezTo>
                  <a:pt x="1344437" y="237254"/>
                  <a:pt x="1365109" y="338380"/>
                  <a:pt x="1368000" y="574675"/>
                </a:cubicBezTo>
                <a:cubicBezTo>
                  <a:pt x="1187222" y="596393"/>
                  <a:pt x="967806" y="583303"/>
                  <a:pt x="670320" y="574675"/>
                </a:cubicBezTo>
                <a:cubicBezTo>
                  <a:pt x="372834" y="566047"/>
                  <a:pt x="169001" y="582801"/>
                  <a:pt x="0" y="574675"/>
                </a:cubicBezTo>
                <a:cubicBezTo>
                  <a:pt x="-21554" y="315294"/>
                  <a:pt x="26473" y="200674"/>
                  <a:pt x="0" y="0"/>
                </a:cubicBezTo>
                <a:close/>
              </a:path>
              <a:path w="1368000" h="574675" stroke="0" extrusionOk="0">
                <a:moveTo>
                  <a:pt x="0" y="0"/>
                </a:moveTo>
                <a:cubicBezTo>
                  <a:pt x="220301" y="-3193"/>
                  <a:pt x="326240" y="31763"/>
                  <a:pt x="642960" y="0"/>
                </a:cubicBezTo>
                <a:cubicBezTo>
                  <a:pt x="959680" y="-31763"/>
                  <a:pt x="1150665" y="-9122"/>
                  <a:pt x="1368000" y="0"/>
                </a:cubicBezTo>
                <a:cubicBezTo>
                  <a:pt x="1340346" y="233508"/>
                  <a:pt x="1370790" y="355254"/>
                  <a:pt x="1368000" y="574675"/>
                </a:cubicBezTo>
                <a:cubicBezTo>
                  <a:pt x="1091269" y="551397"/>
                  <a:pt x="987212" y="584200"/>
                  <a:pt x="656640" y="574675"/>
                </a:cubicBezTo>
                <a:cubicBezTo>
                  <a:pt x="326068" y="565150"/>
                  <a:pt x="258392" y="604487"/>
                  <a:pt x="0" y="574675"/>
                </a:cubicBezTo>
                <a:cubicBezTo>
                  <a:pt x="-21356" y="458832"/>
                  <a:pt x="-17023" y="116241"/>
                  <a:pt x="0" y="0"/>
                </a:cubicBezTo>
                <a:close/>
              </a:path>
            </a:pathLst>
          </a:custGeom>
          <a:solidFill>
            <a:srgbClr val="92D050"/>
          </a:solidFill>
          <a:ln w="38100" cap="flat" cmpd="sng" algn="ctr">
            <a:solidFill>
              <a:srgbClr val="FFFFFF"/>
            </a:solidFill>
            <a:prstDash val="solid"/>
            <a:headEnd/>
            <a:tailEnd/>
            <a:extLst>
              <a:ext uri="{C807C97D-BFC1-408E-A445-0C87EB9F89A2}">
                <ask:lineSketchStyleProps xmlns:ask="http://schemas.microsoft.com/office/drawing/2018/sketchyshapes" sd="2631740141">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Исполнение договоров</a:t>
            </a:r>
          </a:p>
        </p:txBody>
      </p:sp>
      <p:sp>
        <p:nvSpPr>
          <p:cNvPr id="8" name="Прямоугольник 19"/>
          <p:cNvSpPr>
            <a:spLocks noChangeArrowheads="1"/>
          </p:cNvSpPr>
          <p:nvPr/>
        </p:nvSpPr>
        <p:spPr bwMode="auto">
          <a:xfrm>
            <a:off x="5396844" y="1643745"/>
            <a:ext cx="1368000" cy="574675"/>
          </a:xfrm>
          <a:custGeom>
            <a:avLst/>
            <a:gdLst>
              <a:gd name="connsiteX0" fmla="*/ 0 w 1368000"/>
              <a:gd name="connsiteY0" fmla="*/ 0 h 574675"/>
              <a:gd name="connsiteX1" fmla="*/ 656640 w 1368000"/>
              <a:gd name="connsiteY1" fmla="*/ 0 h 574675"/>
              <a:gd name="connsiteX2" fmla="*/ 1368000 w 1368000"/>
              <a:gd name="connsiteY2" fmla="*/ 0 h 574675"/>
              <a:gd name="connsiteX3" fmla="*/ 1368000 w 1368000"/>
              <a:gd name="connsiteY3" fmla="*/ 574675 h 574675"/>
              <a:gd name="connsiteX4" fmla="*/ 656640 w 1368000"/>
              <a:gd name="connsiteY4" fmla="*/ 574675 h 574675"/>
              <a:gd name="connsiteX5" fmla="*/ 0 w 1368000"/>
              <a:gd name="connsiteY5" fmla="*/ 574675 h 574675"/>
              <a:gd name="connsiteX6" fmla="*/ 0 w 1368000"/>
              <a:gd name="connsiteY6"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00" h="574675" fill="none" extrusionOk="0">
                <a:moveTo>
                  <a:pt x="0" y="0"/>
                </a:moveTo>
                <a:cubicBezTo>
                  <a:pt x="310907" y="32086"/>
                  <a:pt x="499260" y="-10950"/>
                  <a:pt x="656640" y="0"/>
                </a:cubicBezTo>
                <a:cubicBezTo>
                  <a:pt x="814020" y="10950"/>
                  <a:pt x="1114076" y="29058"/>
                  <a:pt x="1368000" y="0"/>
                </a:cubicBezTo>
                <a:cubicBezTo>
                  <a:pt x="1355874" y="121260"/>
                  <a:pt x="1355885" y="309314"/>
                  <a:pt x="1368000" y="574675"/>
                </a:cubicBezTo>
                <a:cubicBezTo>
                  <a:pt x="1095317" y="576751"/>
                  <a:pt x="996721" y="547839"/>
                  <a:pt x="656640" y="574675"/>
                </a:cubicBezTo>
                <a:cubicBezTo>
                  <a:pt x="316559" y="601511"/>
                  <a:pt x="142430" y="551066"/>
                  <a:pt x="0" y="574675"/>
                </a:cubicBezTo>
                <a:cubicBezTo>
                  <a:pt x="1203" y="352342"/>
                  <a:pt x="-24846" y="217311"/>
                  <a:pt x="0" y="0"/>
                </a:cubicBezTo>
                <a:close/>
              </a:path>
              <a:path w="1368000" h="574675" stroke="0" extrusionOk="0">
                <a:moveTo>
                  <a:pt x="0" y="0"/>
                </a:moveTo>
                <a:cubicBezTo>
                  <a:pt x="258456" y="30066"/>
                  <a:pt x="465666" y="33244"/>
                  <a:pt x="684000" y="0"/>
                </a:cubicBezTo>
                <a:cubicBezTo>
                  <a:pt x="902334" y="-33244"/>
                  <a:pt x="1100149" y="-17624"/>
                  <a:pt x="1368000" y="0"/>
                </a:cubicBezTo>
                <a:cubicBezTo>
                  <a:pt x="1389116" y="270797"/>
                  <a:pt x="1343963" y="387631"/>
                  <a:pt x="1368000" y="574675"/>
                </a:cubicBezTo>
                <a:cubicBezTo>
                  <a:pt x="1230598" y="571860"/>
                  <a:pt x="902800" y="577191"/>
                  <a:pt x="684000" y="574675"/>
                </a:cubicBezTo>
                <a:cubicBezTo>
                  <a:pt x="465200" y="572159"/>
                  <a:pt x="145345" y="555374"/>
                  <a:pt x="0" y="574675"/>
                </a:cubicBezTo>
                <a:cubicBezTo>
                  <a:pt x="-28190" y="396797"/>
                  <a:pt x="-16984" y="162184"/>
                  <a:pt x="0" y="0"/>
                </a:cubicBezTo>
                <a:close/>
              </a:path>
            </a:pathLst>
          </a:custGeom>
          <a:solidFill>
            <a:srgbClr val="92D050"/>
          </a:solidFill>
          <a:ln w="38100" cap="flat" cmpd="sng" algn="ctr">
            <a:solidFill>
              <a:srgbClr val="FFFFFF"/>
            </a:solidFill>
            <a:prstDash val="solid"/>
            <a:headEnd/>
            <a:tailEnd/>
            <a:extLst>
              <a:ext uri="{C807C97D-BFC1-408E-A445-0C87EB9F89A2}">
                <ask:lineSketchStyleProps xmlns:ask="http://schemas.microsoft.com/office/drawing/2018/sketchyshapes" sd="888519887">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Лот</a:t>
            </a:r>
          </a:p>
        </p:txBody>
      </p:sp>
      <p:cxnSp>
        <p:nvCxnSpPr>
          <p:cNvPr id="9" name="Прямая со стрелкой 39"/>
          <p:cNvCxnSpPr>
            <a:cxnSpLocks noChangeShapeType="1"/>
            <a:stCxn id="5" idx="3"/>
            <a:endCxn id="8" idx="1"/>
          </p:cNvCxnSpPr>
          <p:nvPr/>
        </p:nvCxnSpPr>
        <p:spPr bwMode="auto">
          <a:xfrm>
            <a:off x="4922539" y="1931083"/>
            <a:ext cx="474305" cy="12700"/>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Прямая со стрелкой 39"/>
          <p:cNvCxnSpPr>
            <a:cxnSpLocks noChangeShapeType="1"/>
            <a:stCxn id="6" idx="1"/>
            <a:endCxn id="8" idx="3"/>
          </p:cNvCxnSpPr>
          <p:nvPr/>
        </p:nvCxnSpPr>
        <p:spPr bwMode="auto">
          <a:xfrm rot="10800000">
            <a:off x="6764845" y="1931083"/>
            <a:ext cx="461951" cy="12700"/>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Прямоугольник 19"/>
          <p:cNvSpPr>
            <a:spLocks noChangeArrowheads="1"/>
          </p:cNvSpPr>
          <p:nvPr/>
        </p:nvSpPr>
        <p:spPr bwMode="auto">
          <a:xfrm>
            <a:off x="5396844" y="4438379"/>
            <a:ext cx="1368000" cy="574675"/>
          </a:xfrm>
          <a:custGeom>
            <a:avLst/>
            <a:gdLst>
              <a:gd name="connsiteX0" fmla="*/ 0 w 1368000"/>
              <a:gd name="connsiteY0" fmla="*/ 0 h 574675"/>
              <a:gd name="connsiteX1" fmla="*/ 684000 w 1368000"/>
              <a:gd name="connsiteY1" fmla="*/ 0 h 574675"/>
              <a:gd name="connsiteX2" fmla="*/ 1368000 w 1368000"/>
              <a:gd name="connsiteY2" fmla="*/ 0 h 574675"/>
              <a:gd name="connsiteX3" fmla="*/ 1368000 w 1368000"/>
              <a:gd name="connsiteY3" fmla="*/ 574675 h 574675"/>
              <a:gd name="connsiteX4" fmla="*/ 670320 w 1368000"/>
              <a:gd name="connsiteY4" fmla="*/ 574675 h 574675"/>
              <a:gd name="connsiteX5" fmla="*/ 0 w 1368000"/>
              <a:gd name="connsiteY5" fmla="*/ 574675 h 574675"/>
              <a:gd name="connsiteX6" fmla="*/ 0 w 1368000"/>
              <a:gd name="connsiteY6"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00" h="574675" fill="none" extrusionOk="0">
                <a:moveTo>
                  <a:pt x="0" y="0"/>
                </a:moveTo>
                <a:cubicBezTo>
                  <a:pt x="171352" y="-16340"/>
                  <a:pt x="370937" y="-24466"/>
                  <a:pt x="684000" y="0"/>
                </a:cubicBezTo>
                <a:cubicBezTo>
                  <a:pt x="997063" y="24466"/>
                  <a:pt x="1154092" y="-26188"/>
                  <a:pt x="1368000" y="0"/>
                </a:cubicBezTo>
                <a:cubicBezTo>
                  <a:pt x="1365428" y="215970"/>
                  <a:pt x="1369271" y="323821"/>
                  <a:pt x="1368000" y="574675"/>
                </a:cubicBezTo>
                <a:cubicBezTo>
                  <a:pt x="1201524" y="556151"/>
                  <a:pt x="956669" y="558116"/>
                  <a:pt x="670320" y="574675"/>
                </a:cubicBezTo>
                <a:cubicBezTo>
                  <a:pt x="383971" y="591234"/>
                  <a:pt x="313673" y="550238"/>
                  <a:pt x="0" y="574675"/>
                </a:cubicBezTo>
                <a:cubicBezTo>
                  <a:pt x="25720" y="316638"/>
                  <a:pt x="-23264" y="166755"/>
                  <a:pt x="0" y="0"/>
                </a:cubicBezTo>
                <a:close/>
              </a:path>
              <a:path w="1368000" h="574675" stroke="0" extrusionOk="0">
                <a:moveTo>
                  <a:pt x="0" y="0"/>
                </a:moveTo>
                <a:cubicBezTo>
                  <a:pt x="262818" y="-17900"/>
                  <a:pt x="413484" y="-21451"/>
                  <a:pt x="656640" y="0"/>
                </a:cubicBezTo>
                <a:cubicBezTo>
                  <a:pt x="899796" y="21451"/>
                  <a:pt x="1035431" y="6223"/>
                  <a:pt x="1368000" y="0"/>
                </a:cubicBezTo>
                <a:cubicBezTo>
                  <a:pt x="1393981" y="269526"/>
                  <a:pt x="1390579" y="310212"/>
                  <a:pt x="1368000" y="574675"/>
                </a:cubicBezTo>
                <a:cubicBezTo>
                  <a:pt x="1096491" y="591260"/>
                  <a:pt x="891438" y="557790"/>
                  <a:pt x="697680" y="574675"/>
                </a:cubicBezTo>
                <a:cubicBezTo>
                  <a:pt x="503922" y="591560"/>
                  <a:pt x="199188" y="549747"/>
                  <a:pt x="0" y="574675"/>
                </a:cubicBezTo>
                <a:cubicBezTo>
                  <a:pt x="-13413" y="356547"/>
                  <a:pt x="-173" y="190281"/>
                  <a:pt x="0" y="0"/>
                </a:cubicBezTo>
                <a:close/>
              </a:path>
            </a:pathLst>
          </a:custGeom>
          <a:solidFill>
            <a:srgbClr val="92D050"/>
          </a:solidFill>
          <a:ln w="38100" cap="flat" cmpd="sng" algn="ctr">
            <a:solidFill>
              <a:srgbClr val="FFFFFF"/>
            </a:solidFill>
            <a:prstDash val="solid"/>
            <a:headEnd/>
            <a:tailEnd/>
            <a:extLst>
              <a:ext uri="{C807C97D-BFC1-408E-A445-0C87EB9F89A2}">
                <ask:lineSketchStyleProps xmlns:ask="http://schemas.microsoft.com/office/drawing/2018/sketchyshapes" sd="2348001765">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Анализ исполнения</a:t>
            </a:r>
          </a:p>
        </p:txBody>
      </p:sp>
      <p:cxnSp>
        <p:nvCxnSpPr>
          <p:cNvPr id="12" name="Прямая со стрелкой 39"/>
          <p:cNvCxnSpPr>
            <a:cxnSpLocks noChangeShapeType="1"/>
            <a:stCxn id="7" idx="2"/>
            <a:endCxn id="11" idx="0"/>
          </p:cNvCxnSpPr>
          <p:nvPr/>
        </p:nvCxnSpPr>
        <p:spPr bwMode="auto">
          <a:xfrm rot="5400000">
            <a:off x="5892260" y="4249794"/>
            <a:ext cx="377169" cy="12700"/>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Прямая со стрелкой 39"/>
          <p:cNvCxnSpPr>
            <a:cxnSpLocks noChangeShapeType="1"/>
            <a:stCxn id="24" idx="1"/>
            <a:endCxn id="21" idx="1"/>
          </p:cNvCxnSpPr>
          <p:nvPr/>
        </p:nvCxnSpPr>
        <p:spPr bwMode="auto">
          <a:xfrm rot="10800000">
            <a:off x="893106" y="2378663"/>
            <a:ext cx="65262" cy="3474967"/>
          </a:xfrm>
          <a:prstGeom prst="curvedConnector3">
            <a:avLst>
              <a:gd name="adj1" fmla="val 767056"/>
            </a:avLst>
          </a:prstGeom>
          <a:noFill/>
          <a:ln w="19050" algn="ctr">
            <a:solidFill>
              <a:srgbClr val="FC6E5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Прямая со стрелкой 39"/>
          <p:cNvCxnSpPr>
            <a:cxnSpLocks noChangeShapeType="1"/>
            <a:stCxn id="11" idx="2"/>
            <a:endCxn id="51" idx="0"/>
          </p:cNvCxnSpPr>
          <p:nvPr/>
        </p:nvCxnSpPr>
        <p:spPr bwMode="auto">
          <a:xfrm rot="16200000" flipH="1">
            <a:off x="5757361" y="5336536"/>
            <a:ext cx="657165" cy="10199"/>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Прямоугольник 19"/>
          <p:cNvSpPr>
            <a:spLocks noChangeArrowheads="1"/>
          </p:cNvSpPr>
          <p:nvPr/>
        </p:nvSpPr>
        <p:spPr bwMode="auto">
          <a:xfrm>
            <a:off x="7235738" y="5665416"/>
            <a:ext cx="1980000" cy="574675"/>
          </a:xfrm>
          <a:custGeom>
            <a:avLst/>
            <a:gdLst>
              <a:gd name="connsiteX0" fmla="*/ 0 w 1980000"/>
              <a:gd name="connsiteY0" fmla="*/ 0 h 574675"/>
              <a:gd name="connsiteX1" fmla="*/ 600600 w 1980000"/>
              <a:gd name="connsiteY1" fmla="*/ 0 h 574675"/>
              <a:gd name="connsiteX2" fmla="*/ 1280400 w 1980000"/>
              <a:gd name="connsiteY2" fmla="*/ 0 h 574675"/>
              <a:gd name="connsiteX3" fmla="*/ 1980000 w 1980000"/>
              <a:gd name="connsiteY3" fmla="*/ 0 h 574675"/>
              <a:gd name="connsiteX4" fmla="*/ 1980000 w 1980000"/>
              <a:gd name="connsiteY4" fmla="*/ 574675 h 574675"/>
              <a:gd name="connsiteX5" fmla="*/ 1300200 w 1980000"/>
              <a:gd name="connsiteY5" fmla="*/ 574675 h 574675"/>
              <a:gd name="connsiteX6" fmla="*/ 6006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169466" y="-7752"/>
                  <a:pt x="430942" y="460"/>
                  <a:pt x="600600" y="0"/>
                </a:cubicBezTo>
                <a:cubicBezTo>
                  <a:pt x="770258" y="-460"/>
                  <a:pt x="1001050" y="22913"/>
                  <a:pt x="1280400" y="0"/>
                </a:cubicBezTo>
                <a:cubicBezTo>
                  <a:pt x="1559750" y="-22913"/>
                  <a:pt x="1816728" y="6660"/>
                  <a:pt x="1980000" y="0"/>
                </a:cubicBezTo>
                <a:cubicBezTo>
                  <a:pt x="1985670" y="220443"/>
                  <a:pt x="1968953" y="412436"/>
                  <a:pt x="1980000" y="574675"/>
                </a:cubicBezTo>
                <a:cubicBezTo>
                  <a:pt x="1768684" y="551598"/>
                  <a:pt x="1579402" y="586046"/>
                  <a:pt x="1300200" y="574675"/>
                </a:cubicBezTo>
                <a:cubicBezTo>
                  <a:pt x="1020998" y="563304"/>
                  <a:pt x="788791" y="557378"/>
                  <a:pt x="600600" y="574675"/>
                </a:cubicBezTo>
                <a:cubicBezTo>
                  <a:pt x="412409" y="591972"/>
                  <a:pt x="262236" y="579492"/>
                  <a:pt x="0" y="574675"/>
                </a:cubicBezTo>
                <a:cubicBezTo>
                  <a:pt x="-24821" y="417751"/>
                  <a:pt x="-8486" y="238808"/>
                  <a:pt x="0" y="0"/>
                </a:cubicBezTo>
                <a:close/>
              </a:path>
              <a:path w="1980000" h="574675" stroke="0" extrusionOk="0">
                <a:moveTo>
                  <a:pt x="0" y="0"/>
                </a:moveTo>
                <a:cubicBezTo>
                  <a:pt x="178423" y="9258"/>
                  <a:pt x="476366" y="-15765"/>
                  <a:pt x="600600" y="0"/>
                </a:cubicBezTo>
                <a:cubicBezTo>
                  <a:pt x="724834" y="15765"/>
                  <a:pt x="980974" y="4771"/>
                  <a:pt x="1221000" y="0"/>
                </a:cubicBezTo>
                <a:cubicBezTo>
                  <a:pt x="1461026" y="-4771"/>
                  <a:pt x="1656693" y="-8757"/>
                  <a:pt x="1980000" y="0"/>
                </a:cubicBezTo>
                <a:cubicBezTo>
                  <a:pt x="1955075" y="162405"/>
                  <a:pt x="1961317" y="431778"/>
                  <a:pt x="1980000" y="574675"/>
                </a:cubicBezTo>
                <a:cubicBezTo>
                  <a:pt x="1744518" y="601325"/>
                  <a:pt x="1580502" y="559326"/>
                  <a:pt x="1339800" y="574675"/>
                </a:cubicBezTo>
                <a:cubicBezTo>
                  <a:pt x="1099098" y="590024"/>
                  <a:pt x="1037875" y="600465"/>
                  <a:pt x="739200" y="574675"/>
                </a:cubicBezTo>
                <a:cubicBezTo>
                  <a:pt x="440525" y="548885"/>
                  <a:pt x="331975" y="571927"/>
                  <a:pt x="0" y="574675"/>
                </a:cubicBezTo>
                <a:cubicBezTo>
                  <a:pt x="-24007" y="357009"/>
                  <a:pt x="-23931" y="211270"/>
                  <a:pt x="0" y="0"/>
                </a:cubicBezTo>
                <a:close/>
              </a:path>
            </a:pathLst>
          </a:custGeom>
          <a:solidFill>
            <a:srgbClr val="5F0000">
              <a:lumMod val="10000"/>
              <a:lumOff val="90000"/>
            </a:srgbClr>
          </a:solidFill>
          <a:ln w="38100" cap="flat" cmpd="sng" algn="ctr">
            <a:solidFill>
              <a:srgbClr val="FFFFFF"/>
            </a:solidFill>
            <a:prstDash val="solid"/>
            <a:headEnd/>
            <a:tailEnd/>
            <a:extLst>
              <a:ext uri="{C807C97D-BFC1-408E-A445-0C87EB9F89A2}">
                <ask:lineSketchStyleProps xmlns:ask="http://schemas.microsoft.com/office/drawing/2018/sketchyshapes" sd="1312341008">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 typeface="Wingdings" pitchFamily="2" charset="2"/>
              <a:buNone/>
              <a:tabLst/>
              <a:defRPr/>
            </a:pPr>
            <a:r>
              <a:rPr kumimoji="0" lang="ru-RU" altLang="ru-RU" sz="12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Претензионно-исковая работа</a:t>
            </a:r>
          </a:p>
        </p:txBody>
      </p:sp>
      <p:cxnSp>
        <p:nvCxnSpPr>
          <p:cNvPr id="17" name="Прямая со стрелкой 39"/>
          <p:cNvCxnSpPr>
            <a:cxnSpLocks noChangeShapeType="1"/>
            <a:stCxn id="11" idx="2"/>
            <a:endCxn id="16" idx="0"/>
          </p:cNvCxnSpPr>
          <p:nvPr/>
        </p:nvCxnSpPr>
        <p:spPr bwMode="auto">
          <a:xfrm rot="16200000" flipH="1">
            <a:off x="6827110" y="4266788"/>
            <a:ext cx="652362" cy="2144894"/>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Прямая соединительная линия 17"/>
          <p:cNvCxnSpPr/>
          <p:nvPr/>
        </p:nvCxnSpPr>
        <p:spPr bwMode="auto">
          <a:xfrm>
            <a:off x="1097893" y="3299929"/>
            <a:ext cx="8191536" cy="0"/>
          </a:xfrm>
          <a:prstGeom prst="line">
            <a:avLst/>
          </a:prstGeom>
          <a:solidFill>
            <a:srgbClr val="F9E383">
              <a:alpha val="50000"/>
            </a:srgbClr>
          </a:solidFill>
          <a:ln w="3175" cap="flat" cmpd="sng" algn="ctr">
            <a:solidFill>
              <a:srgbClr val="FFFFFF">
                <a:lumMod val="50000"/>
              </a:srgb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Прямая соединительная линия 18"/>
          <p:cNvCxnSpPr/>
          <p:nvPr/>
        </p:nvCxnSpPr>
        <p:spPr bwMode="auto">
          <a:xfrm flipV="1">
            <a:off x="1097893" y="4223867"/>
            <a:ext cx="8145126" cy="12166"/>
          </a:xfrm>
          <a:prstGeom prst="curvedConnector3">
            <a:avLst>
              <a:gd name="adj1" fmla="val 50000"/>
            </a:avLst>
          </a:prstGeom>
          <a:solidFill>
            <a:srgbClr val="F9E383">
              <a:alpha val="50000"/>
            </a:srgbClr>
          </a:solidFill>
          <a:ln w="3175" cap="flat" cmpd="sng" algn="ctr">
            <a:solidFill>
              <a:schemeClr val="tx1">
                <a:lumMod val="75000"/>
                <a:lumOff val="2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Прямая соединительная линия 19"/>
          <p:cNvCxnSpPr/>
          <p:nvPr/>
        </p:nvCxnSpPr>
        <p:spPr bwMode="auto">
          <a:xfrm>
            <a:off x="1097893" y="5159971"/>
            <a:ext cx="8145126" cy="0"/>
          </a:xfrm>
          <a:prstGeom prst="line">
            <a:avLst/>
          </a:prstGeom>
          <a:solidFill>
            <a:srgbClr val="F9E383">
              <a:alpha val="50000"/>
            </a:srgbClr>
          </a:solidFill>
          <a:ln w="3175" cap="flat" cmpd="sng" algn="ctr">
            <a:solidFill>
              <a:srgbClr val="FFFFFF">
                <a:lumMod val="50000"/>
              </a:srgb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893106" y="1901608"/>
            <a:ext cx="1443908"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Подготовка и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проведение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закупочной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процедуры</a:t>
            </a:r>
          </a:p>
        </p:txBody>
      </p:sp>
      <p:sp>
        <p:nvSpPr>
          <p:cNvPr id="22" name="TextBox 21"/>
          <p:cNvSpPr txBox="1"/>
          <p:nvPr/>
        </p:nvSpPr>
        <p:spPr>
          <a:xfrm>
            <a:off x="937021" y="3607011"/>
            <a:ext cx="143964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Исполнение</a:t>
            </a:r>
          </a:p>
        </p:txBody>
      </p:sp>
      <p:sp>
        <p:nvSpPr>
          <p:cNvPr id="23" name="TextBox 22"/>
          <p:cNvSpPr txBox="1"/>
          <p:nvPr/>
        </p:nvSpPr>
        <p:spPr>
          <a:xfrm>
            <a:off x="976871" y="4504320"/>
            <a:ext cx="139979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Анализ</a:t>
            </a:r>
          </a:p>
        </p:txBody>
      </p:sp>
      <p:sp>
        <p:nvSpPr>
          <p:cNvPr id="24" name="TextBox 23"/>
          <p:cNvSpPr txBox="1"/>
          <p:nvPr/>
        </p:nvSpPr>
        <p:spPr>
          <a:xfrm>
            <a:off x="958368" y="5592019"/>
            <a:ext cx="139979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Arial" charset="0"/>
                <a:ea typeface="+mn-ea"/>
                <a:cs typeface="+mn-cs"/>
              </a:rPr>
              <a:t>Управление отклонениями</a:t>
            </a:r>
          </a:p>
        </p:txBody>
      </p:sp>
      <p:cxnSp>
        <p:nvCxnSpPr>
          <p:cNvPr id="25" name="Прямая соединительная линия 24"/>
          <p:cNvCxnSpPr/>
          <p:nvPr/>
        </p:nvCxnSpPr>
        <p:spPr bwMode="auto">
          <a:xfrm>
            <a:off x="2778974" y="1499729"/>
            <a:ext cx="0" cy="4896000"/>
          </a:xfrm>
          <a:prstGeom prst="line">
            <a:avLst/>
          </a:prstGeom>
          <a:solidFill>
            <a:srgbClr val="F9E383">
              <a:alpha val="50000"/>
            </a:srgbClr>
          </a:solidFill>
          <a:ln w="3175" cap="flat" cmpd="sng" algn="ctr">
            <a:solidFill>
              <a:srgbClr val="FFFFFF">
                <a:lumMod val="50000"/>
              </a:srgb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Прямая соединительная линия 25"/>
          <p:cNvCxnSpPr/>
          <p:nvPr/>
        </p:nvCxnSpPr>
        <p:spPr bwMode="auto">
          <a:xfrm flipV="1">
            <a:off x="1023230" y="1487563"/>
            <a:ext cx="8145126" cy="12166"/>
          </a:xfrm>
          <a:prstGeom prst="line">
            <a:avLst/>
          </a:prstGeom>
          <a:solidFill>
            <a:srgbClr val="F9E383">
              <a:alpha val="50000"/>
            </a:srgbClr>
          </a:solidFill>
          <a:ln w="3175" cap="flat" cmpd="sng" algn="ctr">
            <a:solidFill>
              <a:srgbClr val="FFFFFF">
                <a:lumMod val="50000"/>
              </a:srgb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Прямая соединительная линия 26"/>
          <p:cNvCxnSpPr/>
          <p:nvPr/>
        </p:nvCxnSpPr>
        <p:spPr bwMode="auto">
          <a:xfrm flipV="1">
            <a:off x="1097893" y="6396273"/>
            <a:ext cx="8145126" cy="12166"/>
          </a:xfrm>
          <a:prstGeom prst="line">
            <a:avLst/>
          </a:prstGeom>
          <a:solidFill>
            <a:srgbClr val="F9E383">
              <a:alpha val="50000"/>
            </a:srgbClr>
          </a:solidFill>
          <a:ln w="3175" cap="flat" cmpd="sng" algn="ctr">
            <a:solidFill>
              <a:srgbClr val="FFFFFF">
                <a:lumMod val="50000"/>
              </a:srgb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Прямоугольник 19"/>
          <p:cNvSpPr>
            <a:spLocks noChangeArrowheads="1"/>
          </p:cNvSpPr>
          <p:nvPr/>
        </p:nvSpPr>
        <p:spPr bwMode="auto">
          <a:xfrm>
            <a:off x="2942539" y="2523467"/>
            <a:ext cx="1980000" cy="574675"/>
          </a:xfrm>
          <a:custGeom>
            <a:avLst/>
            <a:gdLst>
              <a:gd name="connsiteX0" fmla="*/ 0 w 1980000"/>
              <a:gd name="connsiteY0" fmla="*/ 0 h 574675"/>
              <a:gd name="connsiteX1" fmla="*/ 640200 w 1980000"/>
              <a:gd name="connsiteY1" fmla="*/ 0 h 574675"/>
              <a:gd name="connsiteX2" fmla="*/ 1300200 w 1980000"/>
              <a:gd name="connsiteY2" fmla="*/ 0 h 574675"/>
              <a:gd name="connsiteX3" fmla="*/ 1980000 w 1980000"/>
              <a:gd name="connsiteY3" fmla="*/ 0 h 574675"/>
              <a:gd name="connsiteX4" fmla="*/ 1980000 w 1980000"/>
              <a:gd name="connsiteY4" fmla="*/ 574675 h 574675"/>
              <a:gd name="connsiteX5" fmla="*/ 1339800 w 1980000"/>
              <a:gd name="connsiteY5" fmla="*/ 574675 h 574675"/>
              <a:gd name="connsiteX6" fmla="*/ 7194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86193" y="27591"/>
                  <a:pt x="498775" y="-9366"/>
                  <a:pt x="640200" y="0"/>
                </a:cubicBezTo>
                <a:cubicBezTo>
                  <a:pt x="781625" y="9366"/>
                  <a:pt x="1016749" y="-13936"/>
                  <a:pt x="1300200" y="0"/>
                </a:cubicBezTo>
                <a:cubicBezTo>
                  <a:pt x="1583651" y="13936"/>
                  <a:pt x="1690658" y="-12579"/>
                  <a:pt x="1980000" y="0"/>
                </a:cubicBezTo>
                <a:cubicBezTo>
                  <a:pt x="1981391" y="140031"/>
                  <a:pt x="1994626" y="363872"/>
                  <a:pt x="1980000" y="574675"/>
                </a:cubicBezTo>
                <a:cubicBezTo>
                  <a:pt x="1691039" y="547003"/>
                  <a:pt x="1569991" y="579307"/>
                  <a:pt x="1339800" y="574675"/>
                </a:cubicBezTo>
                <a:cubicBezTo>
                  <a:pt x="1109609" y="570043"/>
                  <a:pt x="852306" y="574316"/>
                  <a:pt x="719400" y="574675"/>
                </a:cubicBezTo>
                <a:cubicBezTo>
                  <a:pt x="586494" y="575034"/>
                  <a:pt x="197663" y="600372"/>
                  <a:pt x="0" y="574675"/>
                </a:cubicBezTo>
                <a:cubicBezTo>
                  <a:pt x="-10374" y="441754"/>
                  <a:pt x="11087" y="148316"/>
                  <a:pt x="0" y="0"/>
                </a:cubicBezTo>
                <a:close/>
              </a:path>
              <a:path w="1980000" h="574675" stroke="0" extrusionOk="0">
                <a:moveTo>
                  <a:pt x="0" y="0"/>
                </a:moveTo>
                <a:cubicBezTo>
                  <a:pt x="214437" y="739"/>
                  <a:pt x="380523" y="-20028"/>
                  <a:pt x="620400" y="0"/>
                </a:cubicBezTo>
                <a:cubicBezTo>
                  <a:pt x="860277" y="20028"/>
                  <a:pt x="1132016" y="16678"/>
                  <a:pt x="1320000" y="0"/>
                </a:cubicBezTo>
                <a:cubicBezTo>
                  <a:pt x="1507984" y="-16678"/>
                  <a:pt x="1840505" y="3337"/>
                  <a:pt x="1980000" y="0"/>
                </a:cubicBezTo>
                <a:cubicBezTo>
                  <a:pt x="1983604" y="245248"/>
                  <a:pt x="1975493" y="400263"/>
                  <a:pt x="1980000" y="574675"/>
                </a:cubicBezTo>
                <a:cubicBezTo>
                  <a:pt x="1758406" y="553125"/>
                  <a:pt x="1646830" y="591556"/>
                  <a:pt x="1339800" y="574675"/>
                </a:cubicBezTo>
                <a:cubicBezTo>
                  <a:pt x="1032770" y="557794"/>
                  <a:pt x="839940" y="584681"/>
                  <a:pt x="640200" y="574675"/>
                </a:cubicBezTo>
                <a:cubicBezTo>
                  <a:pt x="440460" y="564669"/>
                  <a:pt x="241203" y="591746"/>
                  <a:pt x="0" y="574675"/>
                </a:cubicBezTo>
                <a:cubicBezTo>
                  <a:pt x="28035" y="347527"/>
                  <a:pt x="-2874" y="203486"/>
                  <a:pt x="0" y="0"/>
                </a:cubicBezTo>
                <a:close/>
              </a:path>
            </a:pathLst>
          </a:custGeom>
          <a:solidFill>
            <a:srgbClr val="F9E383">
              <a:lumMod val="60000"/>
              <a:lumOff val="40000"/>
              <a:alpha val="50195"/>
            </a:srgbClr>
          </a:solidFill>
          <a:ln w="19050" algn="ctr">
            <a:solidFill>
              <a:srgbClr val="FFFFFF"/>
            </a:solidFill>
            <a:round/>
            <a:headEnd/>
            <a:tailEnd/>
            <a:extLst>
              <a:ext uri="{C807C97D-BFC1-408E-A445-0C87EB9F89A2}">
                <ask:lineSketchStyleProps xmlns:ask="http://schemas.microsoft.com/office/drawing/2018/sketchyshapes" sd="1780230171">
                  <a:prstGeom prst="rect">
                    <a:avLst/>
                  </a:prstGeom>
                  <ask:type>
                    <ask:lineSketchFreehand/>
                  </ask:type>
                </ask:lineSketchStyleProps>
              </a:ext>
            </a:extLst>
          </a:ln>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Arial" charset="0"/>
              </a:rPr>
              <a:t>Условия оплаты, график поставок, цены, объемы, обеспечение, страхование</a:t>
            </a:r>
          </a:p>
        </p:txBody>
      </p:sp>
      <p:sp>
        <p:nvSpPr>
          <p:cNvPr id="29" name="Прямоугольник 19"/>
          <p:cNvSpPr>
            <a:spLocks noChangeArrowheads="1"/>
          </p:cNvSpPr>
          <p:nvPr/>
        </p:nvSpPr>
        <p:spPr bwMode="auto">
          <a:xfrm>
            <a:off x="7226795" y="2523467"/>
            <a:ext cx="1980000" cy="574675"/>
          </a:xfrm>
          <a:custGeom>
            <a:avLst/>
            <a:gdLst>
              <a:gd name="connsiteX0" fmla="*/ 0 w 1980000"/>
              <a:gd name="connsiteY0" fmla="*/ 0 h 574675"/>
              <a:gd name="connsiteX1" fmla="*/ 679800 w 1980000"/>
              <a:gd name="connsiteY1" fmla="*/ 0 h 574675"/>
              <a:gd name="connsiteX2" fmla="*/ 1280400 w 1980000"/>
              <a:gd name="connsiteY2" fmla="*/ 0 h 574675"/>
              <a:gd name="connsiteX3" fmla="*/ 1980000 w 1980000"/>
              <a:gd name="connsiteY3" fmla="*/ 0 h 574675"/>
              <a:gd name="connsiteX4" fmla="*/ 1980000 w 1980000"/>
              <a:gd name="connsiteY4" fmla="*/ 574675 h 574675"/>
              <a:gd name="connsiteX5" fmla="*/ 1300200 w 1980000"/>
              <a:gd name="connsiteY5" fmla="*/ 574675 h 574675"/>
              <a:gd name="connsiteX6" fmla="*/ 6204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85046" y="-7483"/>
                  <a:pt x="401170" y="32123"/>
                  <a:pt x="679800" y="0"/>
                </a:cubicBezTo>
                <a:cubicBezTo>
                  <a:pt x="958430" y="-32123"/>
                  <a:pt x="1020544" y="-15613"/>
                  <a:pt x="1280400" y="0"/>
                </a:cubicBezTo>
                <a:cubicBezTo>
                  <a:pt x="1540256" y="15613"/>
                  <a:pt x="1683560" y="-22422"/>
                  <a:pt x="1980000" y="0"/>
                </a:cubicBezTo>
                <a:cubicBezTo>
                  <a:pt x="1975534" y="276332"/>
                  <a:pt x="1973535" y="376351"/>
                  <a:pt x="1980000" y="574675"/>
                </a:cubicBezTo>
                <a:cubicBezTo>
                  <a:pt x="1765453" y="571945"/>
                  <a:pt x="1592988" y="573423"/>
                  <a:pt x="1300200" y="574675"/>
                </a:cubicBezTo>
                <a:cubicBezTo>
                  <a:pt x="1007412" y="575927"/>
                  <a:pt x="776445" y="584766"/>
                  <a:pt x="620400" y="574675"/>
                </a:cubicBezTo>
                <a:cubicBezTo>
                  <a:pt x="464355" y="564584"/>
                  <a:pt x="236660" y="557185"/>
                  <a:pt x="0" y="574675"/>
                </a:cubicBezTo>
                <a:cubicBezTo>
                  <a:pt x="-20246" y="456387"/>
                  <a:pt x="-27678" y="190667"/>
                  <a:pt x="0" y="0"/>
                </a:cubicBezTo>
                <a:close/>
              </a:path>
              <a:path w="1980000" h="574675" stroke="0" extrusionOk="0">
                <a:moveTo>
                  <a:pt x="0" y="0"/>
                </a:moveTo>
                <a:cubicBezTo>
                  <a:pt x="244558" y="22614"/>
                  <a:pt x="385238" y="-19099"/>
                  <a:pt x="600600" y="0"/>
                </a:cubicBezTo>
                <a:cubicBezTo>
                  <a:pt x="815962" y="19099"/>
                  <a:pt x="960571" y="23951"/>
                  <a:pt x="1260600" y="0"/>
                </a:cubicBezTo>
                <a:cubicBezTo>
                  <a:pt x="1560629" y="-23951"/>
                  <a:pt x="1746896" y="-35774"/>
                  <a:pt x="1980000" y="0"/>
                </a:cubicBezTo>
                <a:cubicBezTo>
                  <a:pt x="1975299" y="180797"/>
                  <a:pt x="1971668" y="425033"/>
                  <a:pt x="1980000" y="574675"/>
                </a:cubicBezTo>
                <a:cubicBezTo>
                  <a:pt x="1735833" y="604252"/>
                  <a:pt x="1593917" y="560906"/>
                  <a:pt x="1280400" y="574675"/>
                </a:cubicBezTo>
                <a:cubicBezTo>
                  <a:pt x="966883" y="588444"/>
                  <a:pt x="880528" y="605674"/>
                  <a:pt x="580800" y="574675"/>
                </a:cubicBezTo>
                <a:cubicBezTo>
                  <a:pt x="281072" y="543676"/>
                  <a:pt x="126836" y="587499"/>
                  <a:pt x="0" y="574675"/>
                </a:cubicBezTo>
                <a:cubicBezTo>
                  <a:pt x="13921" y="292769"/>
                  <a:pt x="-14045" y="149742"/>
                  <a:pt x="0" y="0"/>
                </a:cubicBezTo>
                <a:close/>
              </a:path>
            </a:pathLst>
          </a:custGeom>
          <a:solidFill>
            <a:srgbClr val="F9E383">
              <a:lumMod val="60000"/>
              <a:lumOff val="40000"/>
              <a:alpha val="50195"/>
            </a:srgbClr>
          </a:solidFill>
          <a:ln w="19050" algn="ctr">
            <a:solidFill>
              <a:srgbClr val="FFFFFF"/>
            </a:solidFill>
            <a:round/>
            <a:headEnd/>
            <a:tailEnd/>
            <a:extLst>
              <a:ext uri="{C807C97D-BFC1-408E-A445-0C87EB9F89A2}">
                <ask:lineSketchStyleProps xmlns:ask="http://schemas.microsoft.com/office/drawing/2018/sketchyshapes" sd="3322505016">
                  <a:prstGeom prst="rect">
                    <a:avLst/>
                  </a:prstGeom>
                  <ask:type>
                    <ask:lineSketchFreehand/>
                  </ask:type>
                </ask:lineSketchStyleProps>
              </a:ext>
            </a:extLst>
          </a:ln>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Arial" charset="0"/>
              </a:rPr>
              <a:t>Условия оплаты, график поставок, цены, объемы, обеспечение</a:t>
            </a:r>
          </a:p>
        </p:txBody>
      </p:sp>
      <p:cxnSp>
        <p:nvCxnSpPr>
          <p:cNvPr id="30" name="Прямая со стрелкой 39"/>
          <p:cNvCxnSpPr>
            <a:cxnSpLocks noChangeShapeType="1"/>
            <a:stCxn id="5" idx="2"/>
            <a:endCxn id="28" idx="0"/>
          </p:cNvCxnSpPr>
          <p:nvPr/>
        </p:nvCxnSpPr>
        <p:spPr bwMode="auto">
          <a:xfrm rot="5400000">
            <a:off x="3780016" y="2370943"/>
            <a:ext cx="305047" cy="12700"/>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Прямая со стрелкой 39"/>
          <p:cNvCxnSpPr>
            <a:cxnSpLocks noChangeShapeType="1"/>
            <a:stCxn id="6" idx="2"/>
            <a:endCxn id="29" idx="0"/>
          </p:cNvCxnSpPr>
          <p:nvPr/>
        </p:nvCxnSpPr>
        <p:spPr bwMode="auto">
          <a:xfrm rot="5400000">
            <a:off x="8064272" y="2370943"/>
            <a:ext cx="305047" cy="12700"/>
          </a:xfrm>
          <a:prstGeom prst="curvedConnector3">
            <a:avLst>
              <a:gd name="adj1" fmla="val 50000"/>
            </a:avLst>
          </a:prstGeom>
          <a:noFill/>
          <a:ln w="19050" algn="ctr">
            <a:solidFill>
              <a:schemeClr val="tx1">
                <a:lumMod val="65000"/>
                <a:lumOff val="3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Прямая со стрелкой 39"/>
          <p:cNvCxnSpPr>
            <a:cxnSpLocks noChangeShapeType="1"/>
            <a:stCxn id="8" idx="2"/>
            <a:endCxn id="48" idx="0"/>
          </p:cNvCxnSpPr>
          <p:nvPr/>
        </p:nvCxnSpPr>
        <p:spPr bwMode="auto">
          <a:xfrm rot="16200000" flipH="1">
            <a:off x="5927552" y="2371712"/>
            <a:ext cx="316782" cy="10198"/>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Прямая со стрелкой 39"/>
          <p:cNvCxnSpPr>
            <a:cxnSpLocks noChangeShapeType="1"/>
            <a:stCxn id="48" idx="2"/>
            <a:endCxn id="7" idx="0"/>
          </p:cNvCxnSpPr>
          <p:nvPr/>
        </p:nvCxnSpPr>
        <p:spPr bwMode="auto">
          <a:xfrm rot="5400000">
            <a:off x="5897614" y="3293107"/>
            <a:ext cx="376658" cy="10198"/>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Прямоугольник 19"/>
          <p:cNvSpPr>
            <a:spLocks noChangeArrowheads="1"/>
          </p:cNvSpPr>
          <p:nvPr/>
        </p:nvSpPr>
        <p:spPr bwMode="auto">
          <a:xfrm>
            <a:off x="7188356" y="3486535"/>
            <a:ext cx="1980000" cy="574675"/>
          </a:xfrm>
          <a:custGeom>
            <a:avLst/>
            <a:gdLst>
              <a:gd name="connsiteX0" fmla="*/ 0 w 1980000"/>
              <a:gd name="connsiteY0" fmla="*/ 0 h 574675"/>
              <a:gd name="connsiteX1" fmla="*/ 699600 w 1980000"/>
              <a:gd name="connsiteY1" fmla="*/ 0 h 574675"/>
              <a:gd name="connsiteX2" fmla="*/ 1320000 w 1980000"/>
              <a:gd name="connsiteY2" fmla="*/ 0 h 574675"/>
              <a:gd name="connsiteX3" fmla="*/ 1980000 w 1980000"/>
              <a:gd name="connsiteY3" fmla="*/ 0 h 574675"/>
              <a:gd name="connsiteX4" fmla="*/ 1980000 w 1980000"/>
              <a:gd name="connsiteY4" fmla="*/ 574675 h 574675"/>
              <a:gd name="connsiteX5" fmla="*/ 1339800 w 1980000"/>
              <a:gd name="connsiteY5" fmla="*/ 574675 h 574675"/>
              <a:gd name="connsiteX6" fmla="*/ 7392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38807" y="4318"/>
                  <a:pt x="405678" y="25030"/>
                  <a:pt x="699600" y="0"/>
                </a:cubicBezTo>
                <a:cubicBezTo>
                  <a:pt x="993522" y="-25030"/>
                  <a:pt x="1117705" y="2289"/>
                  <a:pt x="1320000" y="0"/>
                </a:cubicBezTo>
                <a:cubicBezTo>
                  <a:pt x="1522295" y="-2289"/>
                  <a:pt x="1791300" y="-241"/>
                  <a:pt x="1980000" y="0"/>
                </a:cubicBezTo>
                <a:cubicBezTo>
                  <a:pt x="1984396" y="123197"/>
                  <a:pt x="1978101" y="325863"/>
                  <a:pt x="1980000" y="574675"/>
                </a:cubicBezTo>
                <a:cubicBezTo>
                  <a:pt x="1818377" y="560812"/>
                  <a:pt x="1658879" y="561299"/>
                  <a:pt x="1339800" y="574675"/>
                </a:cubicBezTo>
                <a:cubicBezTo>
                  <a:pt x="1020721" y="588051"/>
                  <a:pt x="1022171" y="596518"/>
                  <a:pt x="739200" y="574675"/>
                </a:cubicBezTo>
                <a:cubicBezTo>
                  <a:pt x="456229" y="552832"/>
                  <a:pt x="314571" y="583205"/>
                  <a:pt x="0" y="574675"/>
                </a:cubicBezTo>
                <a:cubicBezTo>
                  <a:pt x="8388" y="304312"/>
                  <a:pt x="24387" y="239324"/>
                  <a:pt x="0" y="0"/>
                </a:cubicBezTo>
                <a:close/>
              </a:path>
              <a:path w="1980000" h="574675" stroke="0" extrusionOk="0">
                <a:moveTo>
                  <a:pt x="0" y="0"/>
                </a:moveTo>
                <a:cubicBezTo>
                  <a:pt x="318611" y="28388"/>
                  <a:pt x="473468" y="33957"/>
                  <a:pt x="679800" y="0"/>
                </a:cubicBezTo>
                <a:cubicBezTo>
                  <a:pt x="886132" y="-33957"/>
                  <a:pt x="1004676" y="17163"/>
                  <a:pt x="1300200" y="0"/>
                </a:cubicBezTo>
                <a:cubicBezTo>
                  <a:pt x="1595724" y="-17163"/>
                  <a:pt x="1745544" y="-22859"/>
                  <a:pt x="1980000" y="0"/>
                </a:cubicBezTo>
                <a:cubicBezTo>
                  <a:pt x="1957350" y="132254"/>
                  <a:pt x="1982202" y="352045"/>
                  <a:pt x="1980000" y="574675"/>
                </a:cubicBezTo>
                <a:cubicBezTo>
                  <a:pt x="1653502" y="595966"/>
                  <a:pt x="1548395" y="569030"/>
                  <a:pt x="1300200" y="574675"/>
                </a:cubicBezTo>
                <a:cubicBezTo>
                  <a:pt x="1052005" y="580320"/>
                  <a:pt x="892849" y="550601"/>
                  <a:pt x="600600" y="574675"/>
                </a:cubicBezTo>
                <a:cubicBezTo>
                  <a:pt x="308351" y="598749"/>
                  <a:pt x="145660" y="583760"/>
                  <a:pt x="0" y="574675"/>
                </a:cubicBezTo>
                <a:cubicBezTo>
                  <a:pt x="16299" y="431987"/>
                  <a:pt x="24297" y="207351"/>
                  <a:pt x="0" y="0"/>
                </a:cubicBezTo>
                <a:close/>
              </a:path>
            </a:pathLst>
          </a:custGeom>
          <a:solidFill>
            <a:srgbClr val="F9E383">
              <a:lumMod val="60000"/>
              <a:lumOff val="40000"/>
              <a:alpha val="50195"/>
            </a:srgbClr>
          </a:solidFill>
          <a:ln w="19050" algn="ctr">
            <a:solidFill>
              <a:srgbClr val="FFFFFF"/>
            </a:solidFill>
            <a:round/>
            <a:headEnd/>
            <a:tailEnd/>
            <a:extLst>
              <a:ext uri="{C807C97D-BFC1-408E-A445-0C87EB9F89A2}">
                <ask:lineSketchStyleProps xmlns:ask="http://schemas.microsoft.com/office/drawing/2018/sketchyshapes" sd="1676714262">
                  <a:prstGeom prst="rect">
                    <a:avLst/>
                  </a:prstGeom>
                  <ask:type>
                    <ask:lineSketchFreehand/>
                  </ask:type>
                </ask:lineSketchStyleProps>
              </a:ext>
            </a:extLst>
          </a:ln>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Arial" charset="0"/>
                <a:ea typeface="+mn-ea"/>
                <a:cs typeface="+mn-cs"/>
              </a:rPr>
              <a:t>Контроль условий зафиксированных договором </a:t>
            </a:r>
          </a:p>
        </p:txBody>
      </p:sp>
      <p:sp>
        <p:nvSpPr>
          <p:cNvPr id="36" name="Прямоугольник 19"/>
          <p:cNvSpPr>
            <a:spLocks noChangeArrowheads="1"/>
          </p:cNvSpPr>
          <p:nvPr/>
        </p:nvSpPr>
        <p:spPr bwMode="auto">
          <a:xfrm>
            <a:off x="2942539" y="3486535"/>
            <a:ext cx="1980000" cy="574675"/>
          </a:xfrm>
          <a:custGeom>
            <a:avLst/>
            <a:gdLst>
              <a:gd name="connsiteX0" fmla="*/ 0 w 1980000"/>
              <a:gd name="connsiteY0" fmla="*/ 0 h 574675"/>
              <a:gd name="connsiteX1" fmla="*/ 679800 w 1980000"/>
              <a:gd name="connsiteY1" fmla="*/ 0 h 574675"/>
              <a:gd name="connsiteX2" fmla="*/ 1359600 w 1980000"/>
              <a:gd name="connsiteY2" fmla="*/ 0 h 574675"/>
              <a:gd name="connsiteX3" fmla="*/ 1980000 w 1980000"/>
              <a:gd name="connsiteY3" fmla="*/ 0 h 574675"/>
              <a:gd name="connsiteX4" fmla="*/ 1980000 w 1980000"/>
              <a:gd name="connsiteY4" fmla="*/ 574675 h 574675"/>
              <a:gd name="connsiteX5" fmla="*/ 1379400 w 1980000"/>
              <a:gd name="connsiteY5" fmla="*/ 574675 h 574675"/>
              <a:gd name="connsiteX6" fmla="*/ 7392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83606" y="13869"/>
                  <a:pt x="349948" y="-32402"/>
                  <a:pt x="679800" y="0"/>
                </a:cubicBezTo>
                <a:cubicBezTo>
                  <a:pt x="1009652" y="32402"/>
                  <a:pt x="1029047" y="-20443"/>
                  <a:pt x="1359600" y="0"/>
                </a:cubicBezTo>
                <a:cubicBezTo>
                  <a:pt x="1690153" y="20443"/>
                  <a:pt x="1780446" y="-13707"/>
                  <a:pt x="1980000" y="0"/>
                </a:cubicBezTo>
                <a:cubicBezTo>
                  <a:pt x="1966039" y="174492"/>
                  <a:pt x="2006385" y="311490"/>
                  <a:pt x="1980000" y="574675"/>
                </a:cubicBezTo>
                <a:cubicBezTo>
                  <a:pt x="1703667" y="577129"/>
                  <a:pt x="1633852" y="583083"/>
                  <a:pt x="1379400" y="574675"/>
                </a:cubicBezTo>
                <a:cubicBezTo>
                  <a:pt x="1124948" y="566267"/>
                  <a:pt x="903935" y="597940"/>
                  <a:pt x="739200" y="574675"/>
                </a:cubicBezTo>
                <a:cubicBezTo>
                  <a:pt x="574465" y="551410"/>
                  <a:pt x="326987" y="590952"/>
                  <a:pt x="0" y="574675"/>
                </a:cubicBezTo>
                <a:cubicBezTo>
                  <a:pt x="-26335" y="419062"/>
                  <a:pt x="-22787" y="215218"/>
                  <a:pt x="0" y="0"/>
                </a:cubicBezTo>
                <a:close/>
              </a:path>
              <a:path w="1980000" h="574675" stroke="0" extrusionOk="0">
                <a:moveTo>
                  <a:pt x="0" y="0"/>
                </a:moveTo>
                <a:cubicBezTo>
                  <a:pt x="254252" y="29499"/>
                  <a:pt x="389682" y="-15657"/>
                  <a:pt x="679800" y="0"/>
                </a:cubicBezTo>
                <a:cubicBezTo>
                  <a:pt x="969918" y="15657"/>
                  <a:pt x="1122767" y="29540"/>
                  <a:pt x="1280400" y="0"/>
                </a:cubicBezTo>
                <a:cubicBezTo>
                  <a:pt x="1438033" y="-29540"/>
                  <a:pt x="1797356" y="7601"/>
                  <a:pt x="1980000" y="0"/>
                </a:cubicBezTo>
                <a:cubicBezTo>
                  <a:pt x="1976777" y="285845"/>
                  <a:pt x="1968061" y="300106"/>
                  <a:pt x="1980000" y="574675"/>
                </a:cubicBezTo>
                <a:cubicBezTo>
                  <a:pt x="1686519" y="551108"/>
                  <a:pt x="1603943" y="598772"/>
                  <a:pt x="1280400" y="574675"/>
                </a:cubicBezTo>
                <a:cubicBezTo>
                  <a:pt x="956857" y="550578"/>
                  <a:pt x="966653" y="546221"/>
                  <a:pt x="679800" y="574675"/>
                </a:cubicBezTo>
                <a:cubicBezTo>
                  <a:pt x="392947" y="603129"/>
                  <a:pt x="231577" y="604432"/>
                  <a:pt x="0" y="574675"/>
                </a:cubicBezTo>
                <a:cubicBezTo>
                  <a:pt x="-6370" y="413808"/>
                  <a:pt x="-7309" y="258187"/>
                  <a:pt x="0" y="0"/>
                </a:cubicBezTo>
                <a:close/>
              </a:path>
            </a:pathLst>
          </a:custGeom>
          <a:solidFill>
            <a:srgbClr val="F9E383">
              <a:lumMod val="60000"/>
              <a:lumOff val="40000"/>
              <a:alpha val="50195"/>
            </a:srgbClr>
          </a:solidFill>
          <a:ln w="19050" algn="ctr">
            <a:solidFill>
              <a:srgbClr val="FFFFFF"/>
            </a:solidFill>
            <a:round/>
            <a:headEnd/>
            <a:tailEnd/>
            <a:extLst>
              <a:ext uri="{C807C97D-BFC1-408E-A445-0C87EB9F89A2}">
                <ask:lineSketchStyleProps xmlns:ask="http://schemas.microsoft.com/office/drawing/2018/sketchyshapes" sd="2231570451">
                  <a:prstGeom prst="rect">
                    <a:avLst/>
                  </a:prstGeom>
                  <ask:type>
                    <ask:lineSketchFreehand/>
                  </ask:type>
                </ask:lineSketchStyleProps>
              </a:ext>
            </a:extLst>
          </a:ln>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Arial" charset="0"/>
                <a:ea typeface="+mn-ea"/>
                <a:cs typeface="+mn-cs"/>
              </a:rPr>
              <a:t>Управление графиками расчетов и просроченными платежами</a:t>
            </a:r>
          </a:p>
        </p:txBody>
      </p:sp>
      <p:cxnSp>
        <p:nvCxnSpPr>
          <p:cNvPr id="37" name="Прямая со стрелкой 39"/>
          <p:cNvCxnSpPr>
            <a:cxnSpLocks noChangeShapeType="1"/>
            <a:stCxn id="7" idx="1"/>
            <a:endCxn id="36" idx="3"/>
          </p:cNvCxnSpPr>
          <p:nvPr/>
        </p:nvCxnSpPr>
        <p:spPr bwMode="auto">
          <a:xfrm rot="10800000">
            <a:off x="4922540" y="3773873"/>
            <a:ext cx="474305" cy="12700"/>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Прямая со стрелкой 39"/>
          <p:cNvCxnSpPr>
            <a:cxnSpLocks noChangeShapeType="1"/>
            <a:stCxn id="7" idx="3"/>
            <a:endCxn id="35" idx="1"/>
          </p:cNvCxnSpPr>
          <p:nvPr/>
        </p:nvCxnSpPr>
        <p:spPr bwMode="auto">
          <a:xfrm>
            <a:off x="6764844" y="3773873"/>
            <a:ext cx="423512" cy="12700"/>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Прямоугольник 19"/>
          <p:cNvSpPr>
            <a:spLocks noChangeArrowheads="1"/>
          </p:cNvSpPr>
          <p:nvPr/>
        </p:nvSpPr>
        <p:spPr bwMode="auto">
          <a:xfrm>
            <a:off x="7226795" y="4440684"/>
            <a:ext cx="1980000" cy="574675"/>
          </a:xfrm>
          <a:custGeom>
            <a:avLst/>
            <a:gdLst>
              <a:gd name="connsiteX0" fmla="*/ 0 w 1980000"/>
              <a:gd name="connsiteY0" fmla="*/ 0 h 574675"/>
              <a:gd name="connsiteX1" fmla="*/ 620400 w 1980000"/>
              <a:gd name="connsiteY1" fmla="*/ 0 h 574675"/>
              <a:gd name="connsiteX2" fmla="*/ 1260600 w 1980000"/>
              <a:gd name="connsiteY2" fmla="*/ 0 h 574675"/>
              <a:gd name="connsiteX3" fmla="*/ 1980000 w 1980000"/>
              <a:gd name="connsiteY3" fmla="*/ 0 h 574675"/>
              <a:gd name="connsiteX4" fmla="*/ 1980000 w 1980000"/>
              <a:gd name="connsiteY4" fmla="*/ 574675 h 574675"/>
              <a:gd name="connsiteX5" fmla="*/ 1320000 w 1980000"/>
              <a:gd name="connsiteY5" fmla="*/ 574675 h 574675"/>
              <a:gd name="connsiteX6" fmla="*/ 6600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72420" y="2572"/>
                  <a:pt x="341734" y="30813"/>
                  <a:pt x="620400" y="0"/>
                </a:cubicBezTo>
                <a:cubicBezTo>
                  <a:pt x="899066" y="-30813"/>
                  <a:pt x="956833" y="-2413"/>
                  <a:pt x="1260600" y="0"/>
                </a:cubicBezTo>
                <a:cubicBezTo>
                  <a:pt x="1564367" y="2413"/>
                  <a:pt x="1655296" y="29389"/>
                  <a:pt x="1980000" y="0"/>
                </a:cubicBezTo>
                <a:cubicBezTo>
                  <a:pt x="1953699" y="146092"/>
                  <a:pt x="1993488" y="293866"/>
                  <a:pt x="1980000" y="574675"/>
                </a:cubicBezTo>
                <a:cubicBezTo>
                  <a:pt x="1841364" y="591327"/>
                  <a:pt x="1634745" y="587984"/>
                  <a:pt x="1320000" y="574675"/>
                </a:cubicBezTo>
                <a:cubicBezTo>
                  <a:pt x="1005255" y="561366"/>
                  <a:pt x="816086" y="604148"/>
                  <a:pt x="660000" y="574675"/>
                </a:cubicBezTo>
                <a:cubicBezTo>
                  <a:pt x="503914" y="545202"/>
                  <a:pt x="232058" y="542987"/>
                  <a:pt x="0" y="574675"/>
                </a:cubicBezTo>
                <a:cubicBezTo>
                  <a:pt x="21908" y="376065"/>
                  <a:pt x="-6213" y="211729"/>
                  <a:pt x="0" y="0"/>
                </a:cubicBezTo>
                <a:close/>
              </a:path>
              <a:path w="1980000" h="574675" stroke="0" extrusionOk="0">
                <a:moveTo>
                  <a:pt x="0" y="0"/>
                </a:moveTo>
                <a:cubicBezTo>
                  <a:pt x="277493" y="6108"/>
                  <a:pt x="414821" y="-25749"/>
                  <a:pt x="620400" y="0"/>
                </a:cubicBezTo>
                <a:cubicBezTo>
                  <a:pt x="825979" y="25749"/>
                  <a:pt x="965434" y="-28010"/>
                  <a:pt x="1280400" y="0"/>
                </a:cubicBezTo>
                <a:cubicBezTo>
                  <a:pt x="1595366" y="28010"/>
                  <a:pt x="1826247" y="-9500"/>
                  <a:pt x="1980000" y="0"/>
                </a:cubicBezTo>
                <a:cubicBezTo>
                  <a:pt x="1980131" y="116398"/>
                  <a:pt x="1994891" y="397710"/>
                  <a:pt x="1980000" y="574675"/>
                </a:cubicBezTo>
                <a:cubicBezTo>
                  <a:pt x="1721416" y="577779"/>
                  <a:pt x="1592746" y="572723"/>
                  <a:pt x="1280400" y="574675"/>
                </a:cubicBezTo>
                <a:cubicBezTo>
                  <a:pt x="968054" y="576627"/>
                  <a:pt x="786403" y="596090"/>
                  <a:pt x="640200" y="574675"/>
                </a:cubicBezTo>
                <a:cubicBezTo>
                  <a:pt x="493997" y="553260"/>
                  <a:pt x="140445" y="571264"/>
                  <a:pt x="0" y="574675"/>
                </a:cubicBezTo>
                <a:cubicBezTo>
                  <a:pt x="-6533" y="423934"/>
                  <a:pt x="7551" y="151950"/>
                  <a:pt x="0" y="0"/>
                </a:cubicBezTo>
                <a:close/>
              </a:path>
            </a:pathLst>
          </a:custGeom>
          <a:solidFill>
            <a:srgbClr val="F9E383">
              <a:lumMod val="60000"/>
              <a:lumOff val="40000"/>
              <a:alpha val="50195"/>
            </a:srgbClr>
          </a:solidFill>
          <a:ln w="19050" algn="ctr">
            <a:solidFill>
              <a:srgbClr val="FFFFFF"/>
            </a:solidFill>
            <a:round/>
            <a:headEnd/>
            <a:tailEnd/>
            <a:extLst>
              <a:ext uri="{C807C97D-BFC1-408E-A445-0C87EB9F89A2}">
                <ask:lineSketchStyleProps xmlns:ask="http://schemas.microsoft.com/office/drawing/2018/sketchyshapes" sd="3629246759">
                  <a:prstGeom prst="rect">
                    <a:avLst/>
                  </a:prstGeom>
                  <ask:type>
                    <ask:lineSketchFreehand/>
                  </ask:type>
                </ask:lineSketchStyleProps>
              </a:ext>
            </a:extLst>
          </a:ln>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Arial" charset="0"/>
                <a:ea typeface="+mn-ea"/>
                <a:cs typeface="+mn-cs"/>
              </a:rPr>
              <a:t>Экономия по результатам торгов, покрытие потребности ДЗО</a:t>
            </a:r>
          </a:p>
        </p:txBody>
      </p:sp>
      <p:cxnSp>
        <p:nvCxnSpPr>
          <p:cNvPr id="40" name="Прямая со стрелкой 39"/>
          <p:cNvCxnSpPr>
            <a:cxnSpLocks noChangeShapeType="1"/>
            <a:stCxn id="11" idx="3"/>
            <a:endCxn id="39" idx="1"/>
          </p:cNvCxnSpPr>
          <p:nvPr/>
        </p:nvCxnSpPr>
        <p:spPr bwMode="auto">
          <a:xfrm>
            <a:off x="6764844" y="4725717"/>
            <a:ext cx="461951" cy="2305"/>
          </a:xfrm>
          <a:prstGeom prst="straightConnector1">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Прямоугольник 19"/>
          <p:cNvSpPr>
            <a:spLocks noChangeArrowheads="1"/>
          </p:cNvSpPr>
          <p:nvPr/>
        </p:nvSpPr>
        <p:spPr bwMode="auto">
          <a:xfrm>
            <a:off x="2939876" y="4438379"/>
            <a:ext cx="1980000" cy="574675"/>
          </a:xfrm>
          <a:custGeom>
            <a:avLst/>
            <a:gdLst>
              <a:gd name="connsiteX0" fmla="*/ 0 w 1980000"/>
              <a:gd name="connsiteY0" fmla="*/ 0 h 574675"/>
              <a:gd name="connsiteX1" fmla="*/ 699600 w 1980000"/>
              <a:gd name="connsiteY1" fmla="*/ 0 h 574675"/>
              <a:gd name="connsiteX2" fmla="*/ 1339800 w 1980000"/>
              <a:gd name="connsiteY2" fmla="*/ 0 h 574675"/>
              <a:gd name="connsiteX3" fmla="*/ 1980000 w 1980000"/>
              <a:gd name="connsiteY3" fmla="*/ 0 h 574675"/>
              <a:gd name="connsiteX4" fmla="*/ 1980000 w 1980000"/>
              <a:gd name="connsiteY4" fmla="*/ 574675 h 574675"/>
              <a:gd name="connsiteX5" fmla="*/ 1339800 w 1980000"/>
              <a:gd name="connsiteY5" fmla="*/ 574675 h 574675"/>
              <a:gd name="connsiteX6" fmla="*/ 719400 w 1980000"/>
              <a:gd name="connsiteY6" fmla="*/ 574675 h 574675"/>
              <a:gd name="connsiteX7" fmla="*/ 0 w 1980000"/>
              <a:gd name="connsiteY7" fmla="*/ 574675 h 574675"/>
              <a:gd name="connsiteX8" fmla="*/ 0 w 1980000"/>
              <a:gd name="connsiteY8"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000" h="574675" fill="none" extrusionOk="0">
                <a:moveTo>
                  <a:pt x="0" y="0"/>
                </a:moveTo>
                <a:cubicBezTo>
                  <a:pt x="259821" y="-24808"/>
                  <a:pt x="371383" y="-34233"/>
                  <a:pt x="699600" y="0"/>
                </a:cubicBezTo>
                <a:cubicBezTo>
                  <a:pt x="1027817" y="34233"/>
                  <a:pt x="1083611" y="26789"/>
                  <a:pt x="1339800" y="0"/>
                </a:cubicBezTo>
                <a:cubicBezTo>
                  <a:pt x="1595989" y="-26789"/>
                  <a:pt x="1782193" y="1490"/>
                  <a:pt x="1980000" y="0"/>
                </a:cubicBezTo>
                <a:cubicBezTo>
                  <a:pt x="1975110" y="236261"/>
                  <a:pt x="1976646" y="373188"/>
                  <a:pt x="1980000" y="574675"/>
                </a:cubicBezTo>
                <a:cubicBezTo>
                  <a:pt x="1796319" y="543292"/>
                  <a:pt x="1578627" y="549513"/>
                  <a:pt x="1339800" y="574675"/>
                </a:cubicBezTo>
                <a:cubicBezTo>
                  <a:pt x="1100973" y="599837"/>
                  <a:pt x="967623" y="551194"/>
                  <a:pt x="719400" y="574675"/>
                </a:cubicBezTo>
                <a:cubicBezTo>
                  <a:pt x="471177" y="598156"/>
                  <a:pt x="254592" y="607566"/>
                  <a:pt x="0" y="574675"/>
                </a:cubicBezTo>
                <a:cubicBezTo>
                  <a:pt x="-12330" y="381499"/>
                  <a:pt x="-25454" y="227684"/>
                  <a:pt x="0" y="0"/>
                </a:cubicBezTo>
                <a:close/>
              </a:path>
              <a:path w="1980000" h="574675" stroke="0" extrusionOk="0">
                <a:moveTo>
                  <a:pt x="0" y="0"/>
                </a:moveTo>
                <a:cubicBezTo>
                  <a:pt x="226256" y="-29835"/>
                  <a:pt x="351765" y="3482"/>
                  <a:pt x="660000" y="0"/>
                </a:cubicBezTo>
                <a:cubicBezTo>
                  <a:pt x="968235" y="-3482"/>
                  <a:pt x="1019240" y="4263"/>
                  <a:pt x="1260600" y="0"/>
                </a:cubicBezTo>
                <a:cubicBezTo>
                  <a:pt x="1501960" y="-4263"/>
                  <a:pt x="1798194" y="13376"/>
                  <a:pt x="1980000" y="0"/>
                </a:cubicBezTo>
                <a:cubicBezTo>
                  <a:pt x="1982879" y="137707"/>
                  <a:pt x="1963068" y="375787"/>
                  <a:pt x="1980000" y="574675"/>
                </a:cubicBezTo>
                <a:cubicBezTo>
                  <a:pt x="1782500" y="592397"/>
                  <a:pt x="1454758" y="601266"/>
                  <a:pt x="1280400" y="574675"/>
                </a:cubicBezTo>
                <a:cubicBezTo>
                  <a:pt x="1106042" y="548084"/>
                  <a:pt x="791085" y="585707"/>
                  <a:pt x="640200" y="574675"/>
                </a:cubicBezTo>
                <a:cubicBezTo>
                  <a:pt x="489315" y="563643"/>
                  <a:pt x="170253" y="585234"/>
                  <a:pt x="0" y="574675"/>
                </a:cubicBezTo>
                <a:cubicBezTo>
                  <a:pt x="4188" y="308315"/>
                  <a:pt x="16409" y="173816"/>
                  <a:pt x="0" y="0"/>
                </a:cubicBezTo>
                <a:close/>
              </a:path>
            </a:pathLst>
          </a:custGeom>
          <a:solidFill>
            <a:srgbClr val="F9E383">
              <a:lumMod val="60000"/>
              <a:lumOff val="40000"/>
              <a:alpha val="50195"/>
            </a:srgbClr>
          </a:solidFill>
          <a:ln w="19050" algn="ctr">
            <a:solidFill>
              <a:srgbClr val="FFFFFF"/>
            </a:solidFill>
            <a:round/>
            <a:headEnd/>
            <a:tailEnd/>
            <a:extLst>
              <a:ext uri="{C807C97D-BFC1-408E-A445-0C87EB9F89A2}">
                <ask:lineSketchStyleProps xmlns:ask="http://schemas.microsoft.com/office/drawing/2018/sketchyshapes" sd="1483775603">
                  <a:prstGeom prst="rect">
                    <a:avLst/>
                  </a:prstGeom>
                  <ask:type>
                    <ask:lineSketchFreehand/>
                  </ask:type>
                </ask:lineSketchStyleProps>
              </a:ext>
            </a:extLst>
          </a:ln>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Arial" charset="0"/>
                <a:ea typeface="+mn-ea"/>
                <a:cs typeface="+mn-cs"/>
              </a:rPr>
              <a:t>Отчет по взаиморасчетам, отчет по претензиям, анализ поставок </a:t>
            </a:r>
            <a:r>
              <a:rPr kumimoji="0" lang="ru-RU" altLang="ru-RU" sz="1100" b="0" i="0" u="none" strike="noStrike" kern="0" cap="none" spc="0" normalizeH="0" baseline="0" noProof="0" dirty="0" err="1">
                <a:ln>
                  <a:noFill/>
                </a:ln>
                <a:solidFill>
                  <a:schemeClr val="tx1">
                    <a:lumMod val="85000"/>
                    <a:lumOff val="15000"/>
                  </a:schemeClr>
                </a:solidFill>
                <a:effectLst/>
                <a:uLnTx/>
                <a:uFillTx/>
                <a:latin typeface="Arial" charset="0"/>
                <a:ea typeface="+mn-ea"/>
                <a:cs typeface="+mn-cs"/>
              </a:rPr>
              <a:t>итд</a:t>
            </a:r>
            <a:endParaRPr kumimoji="0" lang="ru-RU" altLang="ru-RU" sz="1100" b="0" i="0" u="none" strike="noStrike" kern="0" cap="none" spc="0" normalizeH="0" baseline="0" noProof="0" dirty="0">
              <a:ln>
                <a:noFill/>
              </a:ln>
              <a:solidFill>
                <a:schemeClr val="tx1">
                  <a:lumMod val="85000"/>
                  <a:lumOff val="15000"/>
                </a:schemeClr>
              </a:solidFill>
              <a:effectLst/>
              <a:uLnTx/>
              <a:uFillTx/>
              <a:latin typeface="Arial" charset="0"/>
              <a:ea typeface="+mn-ea"/>
              <a:cs typeface="+mn-cs"/>
            </a:endParaRPr>
          </a:p>
        </p:txBody>
      </p:sp>
      <p:cxnSp>
        <p:nvCxnSpPr>
          <p:cNvPr id="42" name="Прямая со стрелкой 39"/>
          <p:cNvCxnSpPr>
            <a:cxnSpLocks noChangeShapeType="1"/>
            <a:stCxn id="11" idx="1"/>
            <a:endCxn id="41" idx="3"/>
          </p:cNvCxnSpPr>
          <p:nvPr/>
        </p:nvCxnSpPr>
        <p:spPr bwMode="auto">
          <a:xfrm flipH="1">
            <a:off x="4919876" y="4725717"/>
            <a:ext cx="476968" cy="0"/>
          </a:xfrm>
          <a:prstGeom prst="straightConnector1">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Полилиния: фигура 55">
            <a:extLst>
              <a:ext uri="{FF2B5EF4-FFF2-40B4-BE49-F238E27FC236}">
                <a16:creationId xmlns:a16="http://schemas.microsoft.com/office/drawing/2014/main" id="{71A0C674-59C1-4A3A-BF38-EB08835AA678}"/>
              </a:ext>
            </a:extLst>
          </p:cNvPr>
          <p:cNvSpPr/>
          <p:nvPr/>
        </p:nvSpPr>
        <p:spPr bwMode="auto">
          <a:xfrm>
            <a:off x="4705778" y="2229346"/>
            <a:ext cx="452582" cy="572655"/>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58" name="TextBox 57">
            <a:extLst>
              <a:ext uri="{FF2B5EF4-FFF2-40B4-BE49-F238E27FC236}">
                <a16:creationId xmlns:a16="http://schemas.microsoft.com/office/drawing/2014/main" id="{557011F4-108D-4AB5-BA2F-9019CD0B0DBE}"/>
              </a:ext>
            </a:extLst>
          </p:cNvPr>
          <p:cNvSpPr txBox="1"/>
          <p:nvPr/>
        </p:nvSpPr>
        <p:spPr>
          <a:xfrm>
            <a:off x="9505453" y="3424509"/>
            <a:ext cx="1789606" cy="523220"/>
          </a:xfrm>
          <a:prstGeom prst="rect">
            <a:avLst/>
          </a:prstGeom>
          <a:noFill/>
        </p:spPr>
        <p:txBody>
          <a:bodyPr wrap="square" rtlCol="0">
            <a:spAutoFit/>
          </a:bodyPr>
          <a:lstStyle/>
          <a:p>
            <a:r>
              <a:rPr lang="ru-RU" sz="1400" dirty="0">
                <a:solidFill>
                  <a:schemeClr val="bg1"/>
                </a:solidFill>
                <a:latin typeface="Comic Sans MS" panose="030F0702030302020204" pitchFamily="66" charset="0"/>
              </a:rPr>
              <a:t>Подсмотрено в ред.3.2</a:t>
            </a:r>
          </a:p>
        </p:txBody>
      </p:sp>
      <p:sp>
        <p:nvSpPr>
          <p:cNvPr id="61" name="TextBox 60">
            <a:extLst>
              <a:ext uri="{FF2B5EF4-FFF2-40B4-BE49-F238E27FC236}">
                <a16:creationId xmlns:a16="http://schemas.microsoft.com/office/drawing/2014/main" id="{B3F80718-C471-42E7-AB06-8654874BAE64}"/>
              </a:ext>
            </a:extLst>
          </p:cNvPr>
          <p:cNvSpPr txBox="1"/>
          <p:nvPr/>
        </p:nvSpPr>
        <p:spPr>
          <a:xfrm>
            <a:off x="2032282" y="791815"/>
            <a:ext cx="6537067" cy="584775"/>
          </a:xfrm>
          <a:prstGeom prst="rect">
            <a:avLst/>
          </a:prstGeom>
          <a:noFill/>
        </p:spPr>
        <p:txBody>
          <a:bodyPr wrap="square">
            <a:spAutoFit/>
          </a:bodyPr>
          <a:lstStyle/>
          <a:p>
            <a:pPr marL="342900" indent="-342900">
              <a:buAutoNum type="arabicPeriod"/>
            </a:pPr>
            <a:r>
              <a:rPr lang="ru-RU" altLang="ja-JP" sz="1600" b="0" i="0" dirty="0">
                <a:solidFill>
                  <a:schemeClr val="tx1">
                    <a:lumMod val="75000"/>
                    <a:lumOff val="25000"/>
                  </a:schemeClr>
                </a:solidFill>
                <a:effectLst/>
                <a:latin typeface="Comic Sans MS" panose="030F0702030302020204" pitchFamily="66" charset="0"/>
              </a:rPr>
              <a:t>Условия расчетов определяют скорость оборота ДЗ и КЗ</a:t>
            </a:r>
          </a:p>
          <a:p>
            <a:pPr marL="342900" indent="-342900">
              <a:buAutoNum type="arabicPeriod"/>
            </a:pPr>
            <a:r>
              <a:rPr lang="ru-RU" altLang="ja-JP" sz="1600" b="0" dirty="0">
                <a:solidFill>
                  <a:schemeClr val="tx1">
                    <a:lumMod val="75000"/>
                    <a:lumOff val="25000"/>
                  </a:schemeClr>
                </a:solidFill>
                <a:latin typeface="Comic Sans MS" panose="030F0702030302020204" pitchFamily="66" charset="0"/>
              </a:rPr>
              <a:t>Оценка поставщиков и пересмотр контрактных условий</a:t>
            </a:r>
            <a:endParaRPr lang="ru-RU" sz="1600" dirty="0">
              <a:solidFill>
                <a:schemeClr val="tx1">
                  <a:lumMod val="75000"/>
                  <a:lumOff val="25000"/>
                </a:schemeClr>
              </a:solidFill>
              <a:latin typeface="Comic Sans MS" panose="030F0702030302020204" pitchFamily="66" charset="0"/>
            </a:endParaRPr>
          </a:p>
        </p:txBody>
      </p:sp>
      <p:sp>
        <p:nvSpPr>
          <p:cNvPr id="48" name="Прямоугольник 19">
            <a:extLst>
              <a:ext uri="{FF2B5EF4-FFF2-40B4-BE49-F238E27FC236}">
                <a16:creationId xmlns:a16="http://schemas.microsoft.com/office/drawing/2014/main" id="{B590F99A-185B-428C-AB8E-41F70575BC07}"/>
              </a:ext>
            </a:extLst>
          </p:cNvPr>
          <p:cNvSpPr>
            <a:spLocks noChangeArrowheads="1"/>
          </p:cNvSpPr>
          <p:nvPr/>
        </p:nvSpPr>
        <p:spPr bwMode="auto">
          <a:xfrm>
            <a:off x="5407042" y="2535202"/>
            <a:ext cx="1368000" cy="574675"/>
          </a:xfrm>
          <a:custGeom>
            <a:avLst/>
            <a:gdLst>
              <a:gd name="connsiteX0" fmla="*/ 0 w 1368000"/>
              <a:gd name="connsiteY0" fmla="*/ 0 h 574675"/>
              <a:gd name="connsiteX1" fmla="*/ 656640 w 1368000"/>
              <a:gd name="connsiteY1" fmla="*/ 0 h 574675"/>
              <a:gd name="connsiteX2" fmla="*/ 1368000 w 1368000"/>
              <a:gd name="connsiteY2" fmla="*/ 0 h 574675"/>
              <a:gd name="connsiteX3" fmla="*/ 1368000 w 1368000"/>
              <a:gd name="connsiteY3" fmla="*/ 574675 h 574675"/>
              <a:gd name="connsiteX4" fmla="*/ 656640 w 1368000"/>
              <a:gd name="connsiteY4" fmla="*/ 574675 h 574675"/>
              <a:gd name="connsiteX5" fmla="*/ 0 w 1368000"/>
              <a:gd name="connsiteY5" fmla="*/ 574675 h 574675"/>
              <a:gd name="connsiteX6" fmla="*/ 0 w 1368000"/>
              <a:gd name="connsiteY6"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00" h="574675" fill="none" extrusionOk="0">
                <a:moveTo>
                  <a:pt x="0" y="0"/>
                </a:moveTo>
                <a:cubicBezTo>
                  <a:pt x="310907" y="32086"/>
                  <a:pt x="499260" y="-10950"/>
                  <a:pt x="656640" y="0"/>
                </a:cubicBezTo>
                <a:cubicBezTo>
                  <a:pt x="814020" y="10950"/>
                  <a:pt x="1114076" y="29058"/>
                  <a:pt x="1368000" y="0"/>
                </a:cubicBezTo>
                <a:cubicBezTo>
                  <a:pt x="1355874" y="121260"/>
                  <a:pt x="1355885" y="309314"/>
                  <a:pt x="1368000" y="574675"/>
                </a:cubicBezTo>
                <a:cubicBezTo>
                  <a:pt x="1095317" y="576751"/>
                  <a:pt x="996721" y="547839"/>
                  <a:pt x="656640" y="574675"/>
                </a:cubicBezTo>
                <a:cubicBezTo>
                  <a:pt x="316559" y="601511"/>
                  <a:pt x="142430" y="551066"/>
                  <a:pt x="0" y="574675"/>
                </a:cubicBezTo>
                <a:cubicBezTo>
                  <a:pt x="1203" y="352342"/>
                  <a:pt x="-24846" y="217311"/>
                  <a:pt x="0" y="0"/>
                </a:cubicBezTo>
                <a:close/>
              </a:path>
              <a:path w="1368000" h="574675" stroke="0" extrusionOk="0">
                <a:moveTo>
                  <a:pt x="0" y="0"/>
                </a:moveTo>
                <a:cubicBezTo>
                  <a:pt x="258456" y="30066"/>
                  <a:pt x="465666" y="33244"/>
                  <a:pt x="684000" y="0"/>
                </a:cubicBezTo>
                <a:cubicBezTo>
                  <a:pt x="902334" y="-33244"/>
                  <a:pt x="1100149" y="-17624"/>
                  <a:pt x="1368000" y="0"/>
                </a:cubicBezTo>
                <a:cubicBezTo>
                  <a:pt x="1389116" y="270797"/>
                  <a:pt x="1343963" y="387631"/>
                  <a:pt x="1368000" y="574675"/>
                </a:cubicBezTo>
                <a:cubicBezTo>
                  <a:pt x="1230598" y="571860"/>
                  <a:pt x="902800" y="577191"/>
                  <a:pt x="684000" y="574675"/>
                </a:cubicBezTo>
                <a:cubicBezTo>
                  <a:pt x="465200" y="572159"/>
                  <a:pt x="145345" y="555374"/>
                  <a:pt x="0" y="574675"/>
                </a:cubicBezTo>
                <a:cubicBezTo>
                  <a:pt x="-28190" y="396797"/>
                  <a:pt x="-16984" y="162184"/>
                  <a:pt x="0" y="0"/>
                </a:cubicBezTo>
                <a:close/>
              </a:path>
            </a:pathLst>
          </a:custGeom>
          <a:solidFill>
            <a:srgbClr val="92D050"/>
          </a:solidFill>
          <a:ln w="38100" cap="flat" cmpd="sng" algn="ctr">
            <a:solidFill>
              <a:srgbClr val="FFFFFF"/>
            </a:solidFill>
            <a:prstDash val="solid"/>
            <a:headEnd/>
            <a:tailEnd/>
            <a:extLst>
              <a:ext uri="{C807C97D-BFC1-408E-A445-0C87EB9F89A2}">
                <ask:lineSketchStyleProps xmlns:ask="http://schemas.microsoft.com/office/drawing/2018/sketchyshapes" sd="888519887">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1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Договор</a:t>
            </a:r>
          </a:p>
        </p:txBody>
      </p:sp>
      <p:sp>
        <p:nvSpPr>
          <p:cNvPr id="51" name="Прямоугольник 19">
            <a:extLst>
              <a:ext uri="{FF2B5EF4-FFF2-40B4-BE49-F238E27FC236}">
                <a16:creationId xmlns:a16="http://schemas.microsoft.com/office/drawing/2014/main" id="{F87920D2-7AAD-4DDC-92D9-5ECA5E0AC4C9}"/>
              </a:ext>
            </a:extLst>
          </p:cNvPr>
          <p:cNvSpPr>
            <a:spLocks noChangeArrowheads="1"/>
          </p:cNvSpPr>
          <p:nvPr/>
        </p:nvSpPr>
        <p:spPr bwMode="auto">
          <a:xfrm>
            <a:off x="5407043" y="5670219"/>
            <a:ext cx="1368000" cy="574675"/>
          </a:xfrm>
          <a:custGeom>
            <a:avLst/>
            <a:gdLst>
              <a:gd name="connsiteX0" fmla="*/ 0 w 1368000"/>
              <a:gd name="connsiteY0" fmla="*/ 0 h 574675"/>
              <a:gd name="connsiteX1" fmla="*/ 684000 w 1368000"/>
              <a:gd name="connsiteY1" fmla="*/ 0 h 574675"/>
              <a:gd name="connsiteX2" fmla="*/ 1368000 w 1368000"/>
              <a:gd name="connsiteY2" fmla="*/ 0 h 574675"/>
              <a:gd name="connsiteX3" fmla="*/ 1368000 w 1368000"/>
              <a:gd name="connsiteY3" fmla="*/ 574675 h 574675"/>
              <a:gd name="connsiteX4" fmla="*/ 670320 w 1368000"/>
              <a:gd name="connsiteY4" fmla="*/ 574675 h 574675"/>
              <a:gd name="connsiteX5" fmla="*/ 0 w 1368000"/>
              <a:gd name="connsiteY5" fmla="*/ 574675 h 574675"/>
              <a:gd name="connsiteX6" fmla="*/ 0 w 1368000"/>
              <a:gd name="connsiteY6" fmla="*/ 0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00" h="574675" fill="none" extrusionOk="0">
                <a:moveTo>
                  <a:pt x="0" y="0"/>
                </a:moveTo>
                <a:cubicBezTo>
                  <a:pt x="171352" y="-16340"/>
                  <a:pt x="370937" y="-24466"/>
                  <a:pt x="684000" y="0"/>
                </a:cubicBezTo>
                <a:cubicBezTo>
                  <a:pt x="997063" y="24466"/>
                  <a:pt x="1154092" y="-26188"/>
                  <a:pt x="1368000" y="0"/>
                </a:cubicBezTo>
                <a:cubicBezTo>
                  <a:pt x="1365428" y="215970"/>
                  <a:pt x="1369271" y="323821"/>
                  <a:pt x="1368000" y="574675"/>
                </a:cubicBezTo>
                <a:cubicBezTo>
                  <a:pt x="1201524" y="556151"/>
                  <a:pt x="956669" y="558116"/>
                  <a:pt x="670320" y="574675"/>
                </a:cubicBezTo>
                <a:cubicBezTo>
                  <a:pt x="383971" y="591234"/>
                  <a:pt x="313673" y="550238"/>
                  <a:pt x="0" y="574675"/>
                </a:cubicBezTo>
                <a:cubicBezTo>
                  <a:pt x="25720" y="316638"/>
                  <a:pt x="-23264" y="166755"/>
                  <a:pt x="0" y="0"/>
                </a:cubicBezTo>
                <a:close/>
              </a:path>
              <a:path w="1368000" h="574675" stroke="0" extrusionOk="0">
                <a:moveTo>
                  <a:pt x="0" y="0"/>
                </a:moveTo>
                <a:cubicBezTo>
                  <a:pt x="262818" y="-17900"/>
                  <a:pt x="413484" y="-21451"/>
                  <a:pt x="656640" y="0"/>
                </a:cubicBezTo>
                <a:cubicBezTo>
                  <a:pt x="899796" y="21451"/>
                  <a:pt x="1035431" y="6223"/>
                  <a:pt x="1368000" y="0"/>
                </a:cubicBezTo>
                <a:cubicBezTo>
                  <a:pt x="1393981" y="269526"/>
                  <a:pt x="1390579" y="310212"/>
                  <a:pt x="1368000" y="574675"/>
                </a:cubicBezTo>
                <a:cubicBezTo>
                  <a:pt x="1096491" y="591260"/>
                  <a:pt x="891438" y="557790"/>
                  <a:pt x="697680" y="574675"/>
                </a:cubicBezTo>
                <a:cubicBezTo>
                  <a:pt x="503922" y="591560"/>
                  <a:pt x="199188" y="549747"/>
                  <a:pt x="0" y="574675"/>
                </a:cubicBezTo>
                <a:cubicBezTo>
                  <a:pt x="-13413" y="356547"/>
                  <a:pt x="-173" y="190281"/>
                  <a:pt x="0" y="0"/>
                </a:cubicBezTo>
                <a:close/>
              </a:path>
            </a:pathLst>
          </a:custGeom>
          <a:solidFill>
            <a:srgbClr val="92D050"/>
          </a:solidFill>
          <a:ln w="38100" cap="flat" cmpd="sng" algn="ctr">
            <a:solidFill>
              <a:srgbClr val="FFFFFF"/>
            </a:solidFill>
            <a:prstDash val="solid"/>
            <a:headEnd/>
            <a:tailEnd/>
            <a:extLst>
              <a:ext uri="{C807C97D-BFC1-408E-A445-0C87EB9F89A2}">
                <ask:lineSketchStyleProps xmlns:ask="http://schemas.microsoft.com/office/drawing/2018/sketchyshapes" sd="2348001765">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lvl1pPr>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85000"/>
                    <a:lumOff val="15000"/>
                  </a:schemeClr>
                </a:solidFill>
                <a:effectLst/>
                <a:uLnTx/>
                <a:uFillTx/>
                <a:latin typeface="Comic Sans MS" panose="030F0702030302020204" pitchFamily="66" charset="0"/>
              </a:rPr>
              <a:t>Оценка поставщиков</a:t>
            </a:r>
          </a:p>
        </p:txBody>
      </p:sp>
      <p:sp>
        <p:nvSpPr>
          <p:cNvPr id="57" name="Полилиния: фигура 56">
            <a:extLst>
              <a:ext uri="{FF2B5EF4-FFF2-40B4-BE49-F238E27FC236}">
                <a16:creationId xmlns:a16="http://schemas.microsoft.com/office/drawing/2014/main" id="{AF9EFB95-1ECD-434D-ADD3-0E9DB8DD0AA0}"/>
              </a:ext>
            </a:extLst>
          </p:cNvPr>
          <p:cNvSpPr/>
          <p:nvPr/>
        </p:nvSpPr>
        <p:spPr bwMode="auto">
          <a:xfrm>
            <a:off x="6471243" y="5424312"/>
            <a:ext cx="452582" cy="572655"/>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cxnSp>
        <p:nvCxnSpPr>
          <p:cNvPr id="54" name="Прямая со стрелкой 39">
            <a:extLst>
              <a:ext uri="{FF2B5EF4-FFF2-40B4-BE49-F238E27FC236}">
                <a16:creationId xmlns:a16="http://schemas.microsoft.com/office/drawing/2014/main" id="{041A4D59-4F3C-4A76-B91D-103BC050C85D}"/>
              </a:ext>
            </a:extLst>
          </p:cNvPr>
          <p:cNvCxnSpPr>
            <a:cxnSpLocks noChangeShapeType="1"/>
            <a:stCxn id="51" idx="1"/>
            <a:endCxn id="4" idx="3"/>
          </p:cNvCxnSpPr>
          <p:nvPr/>
        </p:nvCxnSpPr>
        <p:spPr bwMode="auto">
          <a:xfrm rot="10800000">
            <a:off x="4919877" y="5902189"/>
            <a:ext cx="487167" cy="55368"/>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Прямая со стрелкой 39">
            <a:extLst>
              <a:ext uri="{FF2B5EF4-FFF2-40B4-BE49-F238E27FC236}">
                <a16:creationId xmlns:a16="http://schemas.microsoft.com/office/drawing/2014/main" id="{45D32D28-A3EF-4D91-A11C-B4CE7F4BD5F8}"/>
              </a:ext>
            </a:extLst>
          </p:cNvPr>
          <p:cNvCxnSpPr>
            <a:cxnSpLocks noChangeShapeType="1"/>
            <a:stCxn id="51" idx="3"/>
            <a:endCxn id="16" idx="1"/>
          </p:cNvCxnSpPr>
          <p:nvPr/>
        </p:nvCxnSpPr>
        <p:spPr bwMode="auto">
          <a:xfrm flipV="1">
            <a:off x="6775043" y="5952754"/>
            <a:ext cx="460695" cy="4803"/>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Прямая со стрелкой 39">
            <a:extLst>
              <a:ext uri="{FF2B5EF4-FFF2-40B4-BE49-F238E27FC236}">
                <a16:creationId xmlns:a16="http://schemas.microsoft.com/office/drawing/2014/main" id="{6C024558-581C-4E92-A983-4F08841EAFCC}"/>
              </a:ext>
            </a:extLst>
          </p:cNvPr>
          <p:cNvCxnSpPr>
            <a:cxnSpLocks noChangeShapeType="1"/>
            <a:stCxn id="21" idx="3"/>
            <a:endCxn id="24" idx="3"/>
          </p:cNvCxnSpPr>
          <p:nvPr/>
        </p:nvCxnSpPr>
        <p:spPr bwMode="auto">
          <a:xfrm>
            <a:off x="2337014" y="2378662"/>
            <a:ext cx="21145" cy="3474967"/>
          </a:xfrm>
          <a:prstGeom prst="curvedConnector3">
            <a:avLst>
              <a:gd name="adj1" fmla="val 1782767"/>
            </a:avLst>
          </a:prstGeom>
          <a:noFill/>
          <a:ln w="19050" algn="ctr">
            <a:solidFill>
              <a:srgbClr val="FC6E5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Прямая со стрелкой 39">
            <a:extLst>
              <a:ext uri="{FF2B5EF4-FFF2-40B4-BE49-F238E27FC236}">
                <a16:creationId xmlns:a16="http://schemas.microsoft.com/office/drawing/2014/main" id="{78F541A5-337C-4546-9902-C6F76F660B11}"/>
              </a:ext>
            </a:extLst>
          </p:cNvPr>
          <p:cNvCxnSpPr>
            <a:cxnSpLocks noChangeShapeType="1"/>
            <a:stCxn id="11" idx="2"/>
            <a:endCxn id="4" idx="0"/>
          </p:cNvCxnSpPr>
          <p:nvPr/>
        </p:nvCxnSpPr>
        <p:spPr bwMode="auto">
          <a:xfrm rot="5400000">
            <a:off x="4704462" y="4238468"/>
            <a:ext cx="601797" cy="2150968"/>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354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F11FDF8F-B26D-4A07-8F6A-907DDF14A56F}"/>
              </a:ext>
            </a:extLst>
          </p:cNvPr>
          <p:cNvPicPr>
            <a:picLocks noChangeAspect="1"/>
          </p:cNvPicPr>
          <p:nvPr/>
        </p:nvPicPr>
        <p:blipFill>
          <a:blip r:embed="rId3"/>
          <a:stretch>
            <a:fillRect/>
          </a:stretch>
        </p:blipFill>
        <p:spPr>
          <a:xfrm>
            <a:off x="8537725" y="4516154"/>
            <a:ext cx="2983952" cy="1964293"/>
          </a:xfrm>
          <a:prstGeom prst="rect">
            <a:avLst/>
          </a:prstGeom>
        </p:spPr>
      </p:pic>
      <p:sp>
        <p:nvSpPr>
          <p:cNvPr id="31" name="Полилиния: фигура 30">
            <a:extLst>
              <a:ext uri="{FF2B5EF4-FFF2-40B4-BE49-F238E27FC236}">
                <a16:creationId xmlns:a16="http://schemas.microsoft.com/office/drawing/2014/main" id="{2834DF1D-D100-4E7A-8C3A-1810B35468D5}"/>
              </a:ext>
            </a:extLst>
          </p:cNvPr>
          <p:cNvSpPr/>
          <p:nvPr/>
        </p:nvSpPr>
        <p:spPr bwMode="auto">
          <a:xfrm rot="4815678">
            <a:off x="6994135" y="2607019"/>
            <a:ext cx="1116000" cy="1152000"/>
          </a:xfrm>
          <a:custGeom>
            <a:avLst/>
            <a:gdLst>
              <a:gd name="connsiteX0" fmla="*/ 2592125 w 2744150"/>
              <a:gd name="connsiteY0" fmla="*/ 23854 h 659958"/>
              <a:gd name="connsiteX1" fmla="*/ 2250219 w 2744150"/>
              <a:gd name="connsiteY1" fmla="*/ 15903 h 659958"/>
              <a:gd name="connsiteX2" fmla="*/ 2019631 w 2744150"/>
              <a:gd name="connsiteY2" fmla="*/ 7951 h 659958"/>
              <a:gd name="connsiteX3" fmla="*/ 1669774 w 2744150"/>
              <a:gd name="connsiteY3" fmla="*/ 0 h 659958"/>
              <a:gd name="connsiteX4" fmla="*/ 1041621 w 2744150"/>
              <a:gd name="connsiteY4" fmla="*/ 31805 h 659958"/>
              <a:gd name="connsiteX5" fmla="*/ 739471 w 2744150"/>
              <a:gd name="connsiteY5" fmla="*/ 119270 h 659958"/>
              <a:gd name="connsiteX6" fmla="*/ 636104 w 2744150"/>
              <a:gd name="connsiteY6" fmla="*/ 151075 h 659958"/>
              <a:gd name="connsiteX7" fmla="*/ 373711 w 2744150"/>
              <a:gd name="connsiteY7" fmla="*/ 294198 h 659958"/>
              <a:gd name="connsiteX8" fmla="*/ 182880 w 2744150"/>
              <a:gd name="connsiteY8" fmla="*/ 445273 h 659958"/>
              <a:gd name="connsiteX9" fmla="*/ 151075 w 2744150"/>
              <a:gd name="connsiteY9" fmla="*/ 485030 h 659958"/>
              <a:gd name="connsiteX10" fmla="*/ 79513 w 2744150"/>
              <a:gd name="connsiteY10" fmla="*/ 532737 h 659958"/>
              <a:gd name="connsiteX11" fmla="*/ 0 w 2744150"/>
              <a:gd name="connsiteY11" fmla="*/ 604299 h 659958"/>
              <a:gd name="connsiteX12" fmla="*/ 230588 w 2744150"/>
              <a:gd name="connsiteY12" fmla="*/ 620202 h 659958"/>
              <a:gd name="connsiteX13" fmla="*/ 365760 w 2744150"/>
              <a:gd name="connsiteY13" fmla="*/ 652007 h 659958"/>
              <a:gd name="connsiteX14" fmla="*/ 397565 w 2744150"/>
              <a:gd name="connsiteY14" fmla="*/ 659958 h 659958"/>
              <a:gd name="connsiteX15" fmla="*/ 461176 w 2744150"/>
              <a:gd name="connsiteY15" fmla="*/ 628153 h 659958"/>
              <a:gd name="connsiteX16" fmla="*/ 580445 w 2744150"/>
              <a:gd name="connsiteY16" fmla="*/ 556591 h 659958"/>
              <a:gd name="connsiteX17" fmla="*/ 652007 w 2744150"/>
              <a:gd name="connsiteY17" fmla="*/ 540689 h 659958"/>
              <a:gd name="connsiteX18" fmla="*/ 811033 w 2744150"/>
              <a:gd name="connsiteY18" fmla="*/ 469127 h 659958"/>
              <a:gd name="connsiteX19" fmla="*/ 1065475 w 2744150"/>
              <a:gd name="connsiteY19" fmla="*/ 421419 h 659958"/>
              <a:gd name="connsiteX20" fmla="*/ 1176793 w 2744150"/>
              <a:gd name="connsiteY20" fmla="*/ 389614 h 659958"/>
              <a:gd name="connsiteX21" fmla="*/ 1224501 w 2744150"/>
              <a:gd name="connsiteY21" fmla="*/ 373711 h 659958"/>
              <a:gd name="connsiteX22" fmla="*/ 1280160 w 2744150"/>
              <a:gd name="connsiteY22" fmla="*/ 365760 h 659958"/>
              <a:gd name="connsiteX23" fmla="*/ 1558456 w 2744150"/>
              <a:gd name="connsiteY23" fmla="*/ 349857 h 659958"/>
              <a:gd name="connsiteX24" fmla="*/ 1781092 w 2744150"/>
              <a:gd name="connsiteY24" fmla="*/ 333955 h 659958"/>
              <a:gd name="connsiteX25" fmla="*/ 2695492 w 2744150"/>
              <a:gd name="connsiteY25" fmla="*/ 302150 h 659958"/>
              <a:gd name="connsiteX26" fmla="*/ 2743200 w 2744150"/>
              <a:gd name="connsiteY26" fmla="*/ 262393 h 659958"/>
              <a:gd name="connsiteX27" fmla="*/ 2727297 w 2744150"/>
              <a:gd name="connsiteY27" fmla="*/ 230588 h 659958"/>
              <a:gd name="connsiteX28" fmla="*/ 2687541 w 2744150"/>
              <a:gd name="connsiteY28" fmla="*/ 166977 h 659958"/>
              <a:gd name="connsiteX29" fmla="*/ 2655736 w 2744150"/>
              <a:gd name="connsiteY29" fmla="*/ 151075 h 659958"/>
              <a:gd name="connsiteX30" fmla="*/ 2592125 w 2744150"/>
              <a:gd name="connsiteY30" fmla="*/ 111318 h 659958"/>
              <a:gd name="connsiteX31" fmla="*/ 2592125 w 2744150"/>
              <a:gd name="connsiteY31" fmla="*/ 23854 h 6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44150" h="659958">
                <a:moveTo>
                  <a:pt x="2592125" y="23854"/>
                </a:moveTo>
                <a:lnTo>
                  <a:pt x="2250219" y="15903"/>
                </a:lnTo>
                <a:lnTo>
                  <a:pt x="2019631" y="7951"/>
                </a:lnTo>
                <a:lnTo>
                  <a:pt x="1669774" y="0"/>
                </a:lnTo>
                <a:cubicBezTo>
                  <a:pt x="1412822" y="4588"/>
                  <a:pt x="1268258" y="-9402"/>
                  <a:pt x="1041621" y="31805"/>
                </a:cubicBezTo>
                <a:cubicBezTo>
                  <a:pt x="878138" y="61529"/>
                  <a:pt x="886860" y="70140"/>
                  <a:pt x="739471" y="119270"/>
                </a:cubicBezTo>
                <a:cubicBezTo>
                  <a:pt x="705271" y="130670"/>
                  <a:pt x="670153" y="139232"/>
                  <a:pt x="636104" y="151075"/>
                </a:cubicBezTo>
                <a:cubicBezTo>
                  <a:pt x="541643" y="183931"/>
                  <a:pt x="452691" y="231672"/>
                  <a:pt x="373711" y="294198"/>
                </a:cubicBezTo>
                <a:cubicBezTo>
                  <a:pt x="310101" y="344556"/>
                  <a:pt x="233562" y="381920"/>
                  <a:pt x="182880" y="445273"/>
                </a:cubicBezTo>
                <a:cubicBezTo>
                  <a:pt x="172278" y="458525"/>
                  <a:pt x="164031" y="474068"/>
                  <a:pt x="151075" y="485030"/>
                </a:cubicBezTo>
                <a:cubicBezTo>
                  <a:pt x="129190" y="503548"/>
                  <a:pt x="102448" y="515536"/>
                  <a:pt x="79513" y="532737"/>
                </a:cubicBezTo>
                <a:cubicBezTo>
                  <a:pt x="42831" y="560248"/>
                  <a:pt x="28471" y="575828"/>
                  <a:pt x="0" y="604299"/>
                </a:cubicBezTo>
                <a:cubicBezTo>
                  <a:pt x="76863" y="609600"/>
                  <a:pt x="153945" y="612341"/>
                  <a:pt x="230588" y="620202"/>
                </a:cubicBezTo>
                <a:cubicBezTo>
                  <a:pt x="281396" y="625413"/>
                  <a:pt x="318111" y="639012"/>
                  <a:pt x="365760" y="652007"/>
                </a:cubicBezTo>
                <a:cubicBezTo>
                  <a:pt x="376303" y="654882"/>
                  <a:pt x="386963" y="657308"/>
                  <a:pt x="397565" y="659958"/>
                </a:cubicBezTo>
                <a:cubicBezTo>
                  <a:pt x="418769" y="649356"/>
                  <a:pt x="440538" y="639818"/>
                  <a:pt x="461176" y="628153"/>
                </a:cubicBezTo>
                <a:cubicBezTo>
                  <a:pt x="501538" y="605339"/>
                  <a:pt x="538298" y="575909"/>
                  <a:pt x="580445" y="556591"/>
                </a:cubicBezTo>
                <a:cubicBezTo>
                  <a:pt x="602659" y="546410"/>
                  <a:pt x="628153" y="545990"/>
                  <a:pt x="652007" y="540689"/>
                </a:cubicBezTo>
                <a:cubicBezTo>
                  <a:pt x="715755" y="476941"/>
                  <a:pt x="667941" y="514917"/>
                  <a:pt x="811033" y="469127"/>
                </a:cubicBezTo>
                <a:cubicBezTo>
                  <a:pt x="950051" y="424641"/>
                  <a:pt x="835330" y="451438"/>
                  <a:pt x="1065475" y="421419"/>
                </a:cubicBezTo>
                <a:cubicBezTo>
                  <a:pt x="1179873" y="383287"/>
                  <a:pt x="1036998" y="429556"/>
                  <a:pt x="1176793" y="389614"/>
                </a:cubicBezTo>
                <a:cubicBezTo>
                  <a:pt x="1192911" y="385009"/>
                  <a:pt x="1208167" y="377480"/>
                  <a:pt x="1224501" y="373711"/>
                </a:cubicBezTo>
                <a:cubicBezTo>
                  <a:pt x="1242762" y="369497"/>
                  <a:pt x="1261583" y="368237"/>
                  <a:pt x="1280160" y="365760"/>
                </a:cubicBezTo>
                <a:cubicBezTo>
                  <a:pt x="1403174" y="349359"/>
                  <a:pt x="1361472" y="357153"/>
                  <a:pt x="1558456" y="349857"/>
                </a:cubicBezTo>
                <a:cubicBezTo>
                  <a:pt x="1693219" y="333012"/>
                  <a:pt x="1554803" y="348713"/>
                  <a:pt x="1781092" y="333955"/>
                </a:cubicBezTo>
                <a:cubicBezTo>
                  <a:pt x="2344129" y="297235"/>
                  <a:pt x="1505481" y="328891"/>
                  <a:pt x="2695492" y="302150"/>
                </a:cubicBezTo>
                <a:cubicBezTo>
                  <a:pt x="2711395" y="288898"/>
                  <a:pt x="2734793" y="281310"/>
                  <a:pt x="2743200" y="262393"/>
                </a:cubicBezTo>
                <a:cubicBezTo>
                  <a:pt x="2748014" y="251561"/>
                  <a:pt x="2733269" y="240826"/>
                  <a:pt x="2727297" y="230588"/>
                </a:cubicBezTo>
                <a:cubicBezTo>
                  <a:pt x="2714698" y="208990"/>
                  <a:pt x="2709906" y="178159"/>
                  <a:pt x="2687541" y="166977"/>
                </a:cubicBezTo>
                <a:cubicBezTo>
                  <a:pt x="2676939" y="161676"/>
                  <a:pt x="2666097" y="156831"/>
                  <a:pt x="2655736" y="151075"/>
                </a:cubicBezTo>
                <a:cubicBezTo>
                  <a:pt x="2626963" y="135090"/>
                  <a:pt x="2616979" y="127888"/>
                  <a:pt x="2592125" y="111318"/>
                </a:cubicBezTo>
                <a:lnTo>
                  <a:pt x="2592125" y="23854"/>
                </a:ln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9" name="Полилиния: фигура 28">
            <a:extLst>
              <a:ext uri="{FF2B5EF4-FFF2-40B4-BE49-F238E27FC236}">
                <a16:creationId xmlns:a16="http://schemas.microsoft.com/office/drawing/2014/main" id="{AC59A243-0F7B-476B-A685-10E52848E30E}"/>
              </a:ext>
            </a:extLst>
          </p:cNvPr>
          <p:cNvSpPr/>
          <p:nvPr/>
        </p:nvSpPr>
        <p:spPr bwMode="auto">
          <a:xfrm rot="10032341">
            <a:off x="6875721" y="4493862"/>
            <a:ext cx="1352829" cy="1044000"/>
          </a:xfrm>
          <a:custGeom>
            <a:avLst/>
            <a:gdLst>
              <a:gd name="connsiteX0" fmla="*/ 2592125 w 2744150"/>
              <a:gd name="connsiteY0" fmla="*/ 23854 h 659958"/>
              <a:gd name="connsiteX1" fmla="*/ 2250219 w 2744150"/>
              <a:gd name="connsiteY1" fmla="*/ 15903 h 659958"/>
              <a:gd name="connsiteX2" fmla="*/ 2019631 w 2744150"/>
              <a:gd name="connsiteY2" fmla="*/ 7951 h 659958"/>
              <a:gd name="connsiteX3" fmla="*/ 1669774 w 2744150"/>
              <a:gd name="connsiteY3" fmla="*/ 0 h 659958"/>
              <a:gd name="connsiteX4" fmla="*/ 1041621 w 2744150"/>
              <a:gd name="connsiteY4" fmla="*/ 31805 h 659958"/>
              <a:gd name="connsiteX5" fmla="*/ 739471 w 2744150"/>
              <a:gd name="connsiteY5" fmla="*/ 119270 h 659958"/>
              <a:gd name="connsiteX6" fmla="*/ 636104 w 2744150"/>
              <a:gd name="connsiteY6" fmla="*/ 151075 h 659958"/>
              <a:gd name="connsiteX7" fmla="*/ 373711 w 2744150"/>
              <a:gd name="connsiteY7" fmla="*/ 294198 h 659958"/>
              <a:gd name="connsiteX8" fmla="*/ 182880 w 2744150"/>
              <a:gd name="connsiteY8" fmla="*/ 445273 h 659958"/>
              <a:gd name="connsiteX9" fmla="*/ 151075 w 2744150"/>
              <a:gd name="connsiteY9" fmla="*/ 485030 h 659958"/>
              <a:gd name="connsiteX10" fmla="*/ 79513 w 2744150"/>
              <a:gd name="connsiteY10" fmla="*/ 532737 h 659958"/>
              <a:gd name="connsiteX11" fmla="*/ 0 w 2744150"/>
              <a:gd name="connsiteY11" fmla="*/ 604299 h 659958"/>
              <a:gd name="connsiteX12" fmla="*/ 230588 w 2744150"/>
              <a:gd name="connsiteY12" fmla="*/ 620202 h 659958"/>
              <a:gd name="connsiteX13" fmla="*/ 365760 w 2744150"/>
              <a:gd name="connsiteY13" fmla="*/ 652007 h 659958"/>
              <a:gd name="connsiteX14" fmla="*/ 397565 w 2744150"/>
              <a:gd name="connsiteY14" fmla="*/ 659958 h 659958"/>
              <a:gd name="connsiteX15" fmla="*/ 461176 w 2744150"/>
              <a:gd name="connsiteY15" fmla="*/ 628153 h 659958"/>
              <a:gd name="connsiteX16" fmla="*/ 580445 w 2744150"/>
              <a:gd name="connsiteY16" fmla="*/ 556591 h 659958"/>
              <a:gd name="connsiteX17" fmla="*/ 652007 w 2744150"/>
              <a:gd name="connsiteY17" fmla="*/ 540689 h 659958"/>
              <a:gd name="connsiteX18" fmla="*/ 811033 w 2744150"/>
              <a:gd name="connsiteY18" fmla="*/ 469127 h 659958"/>
              <a:gd name="connsiteX19" fmla="*/ 1065475 w 2744150"/>
              <a:gd name="connsiteY19" fmla="*/ 421419 h 659958"/>
              <a:gd name="connsiteX20" fmla="*/ 1176793 w 2744150"/>
              <a:gd name="connsiteY20" fmla="*/ 389614 h 659958"/>
              <a:gd name="connsiteX21" fmla="*/ 1224501 w 2744150"/>
              <a:gd name="connsiteY21" fmla="*/ 373711 h 659958"/>
              <a:gd name="connsiteX22" fmla="*/ 1280160 w 2744150"/>
              <a:gd name="connsiteY22" fmla="*/ 365760 h 659958"/>
              <a:gd name="connsiteX23" fmla="*/ 1558456 w 2744150"/>
              <a:gd name="connsiteY23" fmla="*/ 349857 h 659958"/>
              <a:gd name="connsiteX24" fmla="*/ 1781092 w 2744150"/>
              <a:gd name="connsiteY24" fmla="*/ 333955 h 659958"/>
              <a:gd name="connsiteX25" fmla="*/ 2695492 w 2744150"/>
              <a:gd name="connsiteY25" fmla="*/ 302150 h 659958"/>
              <a:gd name="connsiteX26" fmla="*/ 2743200 w 2744150"/>
              <a:gd name="connsiteY26" fmla="*/ 262393 h 659958"/>
              <a:gd name="connsiteX27" fmla="*/ 2727297 w 2744150"/>
              <a:gd name="connsiteY27" fmla="*/ 230588 h 659958"/>
              <a:gd name="connsiteX28" fmla="*/ 2687541 w 2744150"/>
              <a:gd name="connsiteY28" fmla="*/ 166977 h 659958"/>
              <a:gd name="connsiteX29" fmla="*/ 2655736 w 2744150"/>
              <a:gd name="connsiteY29" fmla="*/ 151075 h 659958"/>
              <a:gd name="connsiteX30" fmla="*/ 2592125 w 2744150"/>
              <a:gd name="connsiteY30" fmla="*/ 111318 h 659958"/>
              <a:gd name="connsiteX31" fmla="*/ 2592125 w 2744150"/>
              <a:gd name="connsiteY31" fmla="*/ 23854 h 6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44150" h="659958">
                <a:moveTo>
                  <a:pt x="2592125" y="23854"/>
                </a:moveTo>
                <a:lnTo>
                  <a:pt x="2250219" y="15903"/>
                </a:lnTo>
                <a:lnTo>
                  <a:pt x="2019631" y="7951"/>
                </a:lnTo>
                <a:lnTo>
                  <a:pt x="1669774" y="0"/>
                </a:lnTo>
                <a:cubicBezTo>
                  <a:pt x="1412822" y="4588"/>
                  <a:pt x="1268258" y="-9402"/>
                  <a:pt x="1041621" y="31805"/>
                </a:cubicBezTo>
                <a:cubicBezTo>
                  <a:pt x="878138" y="61529"/>
                  <a:pt x="886860" y="70140"/>
                  <a:pt x="739471" y="119270"/>
                </a:cubicBezTo>
                <a:cubicBezTo>
                  <a:pt x="705271" y="130670"/>
                  <a:pt x="670153" y="139232"/>
                  <a:pt x="636104" y="151075"/>
                </a:cubicBezTo>
                <a:cubicBezTo>
                  <a:pt x="541643" y="183931"/>
                  <a:pt x="452691" y="231672"/>
                  <a:pt x="373711" y="294198"/>
                </a:cubicBezTo>
                <a:cubicBezTo>
                  <a:pt x="310101" y="344556"/>
                  <a:pt x="233562" y="381920"/>
                  <a:pt x="182880" y="445273"/>
                </a:cubicBezTo>
                <a:cubicBezTo>
                  <a:pt x="172278" y="458525"/>
                  <a:pt x="164031" y="474068"/>
                  <a:pt x="151075" y="485030"/>
                </a:cubicBezTo>
                <a:cubicBezTo>
                  <a:pt x="129190" y="503548"/>
                  <a:pt x="102448" y="515536"/>
                  <a:pt x="79513" y="532737"/>
                </a:cubicBezTo>
                <a:cubicBezTo>
                  <a:pt x="42831" y="560248"/>
                  <a:pt x="28471" y="575828"/>
                  <a:pt x="0" y="604299"/>
                </a:cubicBezTo>
                <a:cubicBezTo>
                  <a:pt x="76863" y="609600"/>
                  <a:pt x="153945" y="612341"/>
                  <a:pt x="230588" y="620202"/>
                </a:cubicBezTo>
                <a:cubicBezTo>
                  <a:pt x="281396" y="625413"/>
                  <a:pt x="318111" y="639012"/>
                  <a:pt x="365760" y="652007"/>
                </a:cubicBezTo>
                <a:cubicBezTo>
                  <a:pt x="376303" y="654882"/>
                  <a:pt x="386963" y="657308"/>
                  <a:pt x="397565" y="659958"/>
                </a:cubicBezTo>
                <a:cubicBezTo>
                  <a:pt x="418769" y="649356"/>
                  <a:pt x="440538" y="639818"/>
                  <a:pt x="461176" y="628153"/>
                </a:cubicBezTo>
                <a:cubicBezTo>
                  <a:pt x="501538" y="605339"/>
                  <a:pt x="538298" y="575909"/>
                  <a:pt x="580445" y="556591"/>
                </a:cubicBezTo>
                <a:cubicBezTo>
                  <a:pt x="602659" y="546410"/>
                  <a:pt x="628153" y="545990"/>
                  <a:pt x="652007" y="540689"/>
                </a:cubicBezTo>
                <a:cubicBezTo>
                  <a:pt x="715755" y="476941"/>
                  <a:pt x="667941" y="514917"/>
                  <a:pt x="811033" y="469127"/>
                </a:cubicBezTo>
                <a:cubicBezTo>
                  <a:pt x="950051" y="424641"/>
                  <a:pt x="835330" y="451438"/>
                  <a:pt x="1065475" y="421419"/>
                </a:cubicBezTo>
                <a:cubicBezTo>
                  <a:pt x="1179873" y="383287"/>
                  <a:pt x="1036998" y="429556"/>
                  <a:pt x="1176793" y="389614"/>
                </a:cubicBezTo>
                <a:cubicBezTo>
                  <a:pt x="1192911" y="385009"/>
                  <a:pt x="1208167" y="377480"/>
                  <a:pt x="1224501" y="373711"/>
                </a:cubicBezTo>
                <a:cubicBezTo>
                  <a:pt x="1242762" y="369497"/>
                  <a:pt x="1261583" y="368237"/>
                  <a:pt x="1280160" y="365760"/>
                </a:cubicBezTo>
                <a:cubicBezTo>
                  <a:pt x="1403174" y="349359"/>
                  <a:pt x="1361472" y="357153"/>
                  <a:pt x="1558456" y="349857"/>
                </a:cubicBezTo>
                <a:cubicBezTo>
                  <a:pt x="1693219" y="333012"/>
                  <a:pt x="1554803" y="348713"/>
                  <a:pt x="1781092" y="333955"/>
                </a:cubicBezTo>
                <a:cubicBezTo>
                  <a:pt x="2344129" y="297235"/>
                  <a:pt x="1505481" y="328891"/>
                  <a:pt x="2695492" y="302150"/>
                </a:cubicBezTo>
                <a:cubicBezTo>
                  <a:pt x="2711395" y="288898"/>
                  <a:pt x="2734793" y="281310"/>
                  <a:pt x="2743200" y="262393"/>
                </a:cubicBezTo>
                <a:cubicBezTo>
                  <a:pt x="2748014" y="251561"/>
                  <a:pt x="2733269" y="240826"/>
                  <a:pt x="2727297" y="230588"/>
                </a:cubicBezTo>
                <a:cubicBezTo>
                  <a:pt x="2714698" y="208990"/>
                  <a:pt x="2709906" y="178159"/>
                  <a:pt x="2687541" y="166977"/>
                </a:cubicBezTo>
                <a:cubicBezTo>
                  <a:pt x="2676939" y="161676"/>
                  <a:pt x="2666097" y="156831"/>
                  <a:pt x="2655736" y="151075"/>
                </a:cubicBezTo>
                <a:cubicBezTo>
                  <a:pt x="2626963" y="135090"/>
                  <a:pt x="2616979" y="127888"/>
                  <a:pt x="2592125" y="111318"/>
                </a:cubicBezTo>
                <a:lnTo>
                  <a:pt x="2592125" y="23854"/>
                </a:ln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8" name="Полилиния: фигура 27">
            <a:extLst>
              <a:ext uri="{FF2B5EF4-FFF2-40B4-BE49-F238E27FC236}">
                <a16:creationId xmlns:a16="http://schemas.microsoft.com/office/drawing/2014/main" id="{D4594670-BEBF-48C9-9887-591AF6F1CFB4}"/>
              </a:ext>
            </a:extLst>
          </p:cNvPr>
          <p:cNvSpPr/>
          <p:nvPr/>
        </p:nvSpPr>
        <p:spPr bwMode="auto">
          <a:xfrm rot="15297144">
            <a:off x="1288900" y="4206443"/>
            <a:ext cx="1352829" cy="936000"/>
          </a:xfrm>
          <a:custGeom>
            <a:avLst/>
            <a:gdLst>
              <a:gd name="connsiteX0" fmla="*/ 2592125 w 2744150"/>
              <a:gd name="connsiteY0" fmla="*/ 23854 h 659958"/>
              <a:gd name="connsiteX1" fmla="*/ 2250219 w 2744150"/>
              <a:gd name="connsiteY1" fmla="*/ 15903 h 659958"/>
              <a:gd name="connsiteX2" fmla="*/ 2019631 w 2744150"/>
              <a:gd name="connsiteY2" fmla="*/ 7951 h 659958"/>
              <a:gd name="connsiteX3" fmla="*/ 1669774 w 2744150"/>
              <a:gd name="connsiteY3" fmla="*/ 0 h 659958"/>
              <a:gd name="connsiteX4" fmla="*/ 1041621 w 2744150"/>
              <a:gd name="connsiteY4" fmla="*/ 31805 h 659958"/>
              <a:gd name="connsiteX5" fmla="*/ 739471 w 2744150"/>
              <a:gd name="connsiteY5" fmla="*/ 119270 h 659958"/>
              <a:gd name="connsiteX6" fmla="*/ 636104 w 2744150"/>
              <a:gd name="connsiteY6" fmla="*/ 151075 h 659958"/>
              <a:gd name="connsiteX7" fmla="*/ 373711 w 2744150"/>
              <a:gd name="connsiteY7" fmla="*/ 294198 h 659958"/>
              <a:gd name="connsiteX8" fmla="*/ 182880 w 2744150"/>
              <a:gd name="connsiteY8" fmla="*/ 445273 h 659958"/>
              <a:gd name="connsiteX9" fmla="*/ 151075 w 2744150"/>
              <a:gd name="connsiteY9" fmla="*/ 485030 h 659958"/>
              <a:gd name="connsiteX10" fmla="*/ 79513 w 2744150"/>
              <a:gd name="connsiteY10" fmla="*/ 532737 h 659958"/>
              <a:gd name="connsiteX11" fmla="*/ 0 w 2744150"/>
              <a:gd name="connsiteY11" fmla="*/ 604299 h 659958"/>
              <a:gd name="connsiteX12" fmla="*/ 230588 w 2744150"/>
              <a:gd name="connsiteY12" fmla="*/ 620202 h 659958"/>
              <a:gd name="connsiteX13" fmla="*/ 365760 w 2744150"/>
              <a:gd name="connsiteY13" fmla="*/ 652007 h 659958"/>
              <a:gd name="connsiteX14" fmla="*/ 397565 w 2744150"/>
              <a:gd name="connsiteY14" fmla="*/ 659958 h 659958"/>
              <a:gd name="connsiteX15" fmla="*/ 461176 w 2744150"/>
              <a:gd name="connsiteY15" fmla="*/ 628153 h 659958"/>
              <a:gd name="connsiteX16" fmla="*/ 580445 w 2744150"/>
              <a:gd name="connsiteY16" fmla="*/ 556591 h 659958"/>
              <a:gd name="connsiteX17" fmla="*/ 652007 w 2744150"/>
              <a:gd name="connsiteY17" fmla="*/ 540689 h 659958"/>
              <a:gd name="connsiteX18" fmla="*/ 811033 w 2744150"/>
              <a:gd name="connsiteY18" fmla="*/ 469127 h 659958"/>
              <a:gd name="connsiteX19" fmla="*/ 1065475 w 2744150"/>
              <a:gd name="connsiteY19" fmla="*/ 421419 h 659958"/>
              <a:gd name="connsiteX20" fmla="*/ 1176793 w 2744150"/>
              <a:gd name="connsiteY20" fmla="*/ 389614 h 659958"/>
              <a:gd name="connsiteX21" fmla="*/ 1224501 w 2744150"/>
              <a:gd name="connsiteY21" fmla="*/ 373711 h 659958"/>
              <a:gd name="connsiteX22" fmla="*/ 1280160 w 2744150"/>
              <a:gd name="connsiteY22" fmla="*/ 365760 h 659958"/>
              <a:gd name="connsiteX23" fmla="*/ 1558456 w 2744150"/>
              <a:gd name="connsiteY23" fmla="*/ 349857 h 659958"/>
              <a:gd name="connsiteX24" fmla="*/ 1781092 w 2744150"/>
              <a:gd name="connsiteY24" fmla="*/ 333955 h 659958"/>
              <a:gd name="connsiteX25" fmla="*/ 2695492 w 2744150"/>
              <a:gd name="connsiteY25" fmla="*/ 302150 h 659958"/>
              <a:gd name="connsiteX26" fmla="*/ 2743200 w 2744150"/>
              <a:gd name="connsiteY26" fmla="*/ 262393 h 659958"/>
              <a:gd name="connsiteX27" fmla="*/ 2727297 w 2744150"/>
              <a:gd name="connsiteY27" fmla="*/ 230588 h 659958"/>
              <a:gd name="connsiteX28" fmla="*/ 2687541 w 2744150"/>
              <a:gd name="connsiteY28" fmla="*/ 166977 h 659958"/>
              <a:gd name="connsiteX29" fmla="*/ 2655736 w 2744150"/>
              <a:gd name="connsiteY29" fmla="*/ 151075 h 659958"/>
              <a:gd name="connsiteX30" fmla="*/ 2592125 w 2744150"/>
              <a:gd name="connsiteY30" fmla="*/ 111318 h 659958"/>
              <a:gd name="connsiteX31" fmla="*/ 2592125 w 2744150"/>
              <a:gd name="connsiteY31" fmla="*/ 23854 h 6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44150" h="659958">
                <a:moveTo>
                  <a:pt x="2592125" y="23854"/>
                </a:moveTo>
                <a:lnTo>
                  <a:pt x="2250219" y="15903"/>
                </a:lnTo>
                <a:lnTo>
                  <a:pt x="2019631" y="7951"/>
                </a:lnTo>
                <a:lnTo>
                  <a:pt x="1669774" y="0"/>
                </a:lnTo>
                <a:cubicBezTo>
                  <a:pt x="1412822" y="4588"/>
                  <a:pt x="1268258" y="-9402"/>
                  <a:pt x="1041621" y="31805"/>
                </a:cubicBezTo>
                <a:cubicBezTo>
                  <a:pt x="878138" y="61529"/>
                  <a:pt x="886860" y="70140"/>
                  <a:pt x="739471" y="119270"/>
                </a:cubicBezTo>
                <a:cubicBezTo>
                  <a:pt x="705271" y="130670"/>
                  <a:pt x="670153" y="139232"/>
                  <a:pt x="636104" y="151075"/>
                </a:cubicBezTo>
                <a:cubicBezTo>
                  <a:pt x="541643" y="183931"/>
                  <a:pt x="452691" y="231672"/>
                  <a:pt x="373711" y="294198"/>
                </a:cubicBezTo>
                <a:cubicBezTo>
                  <a:pt x="310101" y="344556"/>
                  <a:pt x="233562" y="381920"/>
                  <a:pt x="182880" y="445273"/>
                </a:cubicBezTo>
                <a:cubicBezTo>
                  <a:pt x="172278" y="458525"/>
                  <a:pt x="164031" y="474068"/>
                  <a:pt x="151075" y="485030"/>
                </a:cubicBezTo>
                <a:cubicBezTo>
                  <a:pt x="129190" y="503548"/>
                  <a:pt x="102448" y="515536"/>
                  <a:pt x="79513" y="532737"/>
                </a:cubicBezTo>
                <a:cubicBezTo>
                  <a:pt x="42831" y="560248"/>
                  <a:pt x="28471" y="575828"/>
                  <a:pt x="0" y="604299"/>
                </a:cubicBezTo>
                <a:cubicBezTo>
                  <a:pt x="76863" y="609600"/>
                  <a:pt x="153945" y="612341"/>
                  <a:pt x="230588" y="620202"/>
                </a:cubicBezTo>
                <a:cubicBezTo>
                  <a:pt x="281396" y="625413"/>
                  <a:pt x="318111" y="639012"/>
                  <a:pt x="365760" y="652007"/>
                </a:cubicBezTo>
                <a:cubicBezTo>
                  <a:pt x="376303" y="654882"/>
                  <a:pt x="386963" y="657308"/>
                  <a:pt x="397565" y="659958"/>
                </a:cubicBezTo>
                <a:cubicBezTo>
                  <a:pt x="418769" y="649356"/>
                  <a:pt x="440538" y="639818"/>
                  <a:pt x="461176" y="628153"/>
                </a:cubicBezTo>
                <a:cubicBezTo>
                  <a:pt x="501538" y="605339"/>
                  <a:pt x="538298" y="575909"/>
                  <a:pt x="580445" y="556591"/>
                </a:cubicBezTo>
                <a:cubicBezTo>
                  <a:pt x="602659" y="546410"/>
                  <a:pt x="628153" y="545990"/>
                  <a:pt x="652007" y="540689"/>
                </a:cubicBezTo>
                <a:cubicBezTo>
                  <a:pt x="715755" y="476941"/>
                  <a:pt x="667941" y="514917"/>
                  <a:pt x="811033" y="469127"/>
                </a:cubicBezTo>
                <a:cubicBezTo>
                  <a:pt x="950051" y="424641"/>
                  <a:pt x="835330" y="451438"/>
                  <a:pt x="1065475" y="421419"/>
                </a:cubicBezTo>
                <a:cubicBezTo>
                  <a:pt x="1179873" y="383287"/>
                  <a:pt x="1036998" y="429556"/>
                  <a:pt x="1176793" y="389614"/>
                </a:cubicBezTo>
                <a:cubicBezTo>
                  <a:pt x="1192911" y="385009"/>
                  <a:pt x="1208167" y="377480"/>
                  <a:pt x="1224501" y="373711"/>
                </a:cubicBezTo>
                <a:cubicBezTo>
                  <a:pt x="1242762" y="369497"/>
                  <a:pt x="1261583" y="368237"/>
                  <a:pt x="1280160" y="365760"/>
                </a:cubicBezTo>
                <a:cubicBezTo>
                  <a:pt x="1403174" y="349359"/>
                  <a:pt x="1361472" y="357153"/>
                  <a:pt x="1558456" y="349857"/>
                </a:cubicBezTo>
                <a:cubicBezTo>
                  <a:pt x="1693219" y="333012"/>
                  <a:pt x="1554803" y="348713"/>
                  <a:pt x="1781092" y="333955"/>
                </a:cubicBezTo>
                <a:cubicBezTo>
                  <a:pt x="2344129" y="297235"/>
                  <a:pt x="1505481" y="328891"/>
                  <a:pt x="2695492" y="302150"/>
                </a:cubicBezTo>
                <a:cubicBezTo>
                  <a:pt x="2711395" y="288898"/>
                  <a:pt x="2734793" y="281310"/>
                  <a:pt x="2743200" y="262393"/>
                </a:cubicBezTo>
                <a:cubicBezTo>
                  <a:pt x="2748014" y="251561"/>
                  <a:pt x="2733269" y="240826"/>
                  <a:pt x="2727297" y="230588"/>
                </a:cubicBezTo>
                <a:cubicBezTo>
                  <a:pt x="2714698" y="208990"/>
                  <a:pt x="2709906" y="178159"/>
                  <a:pt x="2687541" y="166977"/>
                </a:cubicBezTo>
                <a:cubicBezTo>
                  <a:pt x="2676939" y="161676"/>
                  <a:pt x="2666097" y="156831"/>
                  <a:pt x="2655736" y="151075"/>
                </a:cubicBezTo>
                <a:cubicBezTo>
                  <a:pt x="2626963" y="135090"/>
                  <a:pt x="2616979" y="127888"/>
                  <a:pt x="2592125" y="111318"/>
                </a:cubicBezTo>
                <a:lnTo>
                  <a:pt x="2592125" y="23854"/>
                </a:ln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 name="Rectangle 4"/>
          <p:cNvSpPr>
            <a:spLocks noChangeArrowheads="1"/>
          </p:cNvSpPr>
          <p:nvPr/>
        </p:nvSpPr>
        <p:spPr bwMode="auto">
          <a:xfrm>
            <a:off x="2089150" y="-2642"/>
            <a:ext cx="4911475" cy="11390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На всех участках у нас полный порядок, но это не точно </a:t>
            </a:r>
            <a:r>
              <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E749D9CD-DDA3-4EF0-BDD8-1B63F3942EDB}"/>
              </a:ext>
            </a:extLst>
          </p:cNvPr>
          <p:cNvSpPr txBox="1"/>
          <p:nvPr/>
        </p:nvSpPr>
        <p:spPr>
          <a:xfrm>
            <a:off x="6139885" y="1854799"/>
            <a:ext cx="4668722" cy="1169551"/>
          </a:xfrm>
          <a:prstGeom prst="rect">
            <a:avLst/>
          </a:prstGeom>
          <a:noFill/>
        </p:spPr>
        <p:txBody>
          <a:bodyPr wrap="square" rtlCol="0">
            <a:spAutoFit/>
          </a:bodyPr>
          <a:lstStyle>
            <a:defPPr>
              <a:defRPr lang="en-US"/>
            </a:defPPr>
            <a:lvl1pPr>
              <a:defRPr sz="1400" b="0">
                <a:solidFill>
                  <a:schemeClr val="tx1">
                    <a:lumMod val="65000"/>
                    <a:lumOff val="35000"/>
                  </a:schemeClr>
                </a:solidFill>
                <a:latin typeface="Comic Sans MS" panose="030F0702030302020204" pitchFamily="66"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Нужно оплатить поставщику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по договору 100% аванса</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И кто такие условия прописал?</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Закажу побольше</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а то потом денег не выбьешь</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Определенно нужен новый поставщик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Китайский аналог вообще даром, берем</a:t>
            </a:r>
          </a:p>
        </p:txBody>
      </p:sp>
      <p:grpSp>
        <p:nvGrpSpPr>
          <p:cNvPr id="4" name="Группа 3">
            <a:extLst>
              <a:ext uri="{FF2B5EF4-FFF2-40B4-BE49-F238E27FC236}">
                <a16:creationId xmlns:a16="http://schemas.microsoft.com/office/drawing/2014/main" id="{3801ADE6-EEBB-4408-A57E-5798C78C888D}"/>
              </a:ext>
            </a:extLst>
          </p:cNvPr>
          <p:cNvGrpSpPr/>
          <p:nvPr/>
        </p:nvGrpSpPr>
        <p:grpSpPr>
          <a:xfrm flipH="1">
            <a:off x="265876" y="2790114"/>
            <a:ext cx="1467604" cy="1236057"/>
            <a:chOff x="7564617" y="4785473"/>
            <a:chExt cx="1495309" cy="1236057"/>
          </a:xfrm>
        </p:grpSpPr>
        <p:pic>
          <p:nvPicPr>
            <p:cNvPr id="5" name="Picture 6">
              <a:extLst>
                <a:ext uri="{FF2B5EF4-FFF2-40B4-BE49-F238E27FC236}">
                  <a16:creationId xmlns:a16="http://schemas.microsoft.com/office/drawing/2014/main" id="{963AED69-10B2-4A4E-86A5-DBC5955A967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625"/>
            <a:stretch/>
          </p:blipFill>
          <p:spPr bwMode="auto">
            <a:xfrm>
              <a:off x="7564617" y="4785473"/>
              <a:ext cx="1495309" cy="10198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400E00-97D2-4C3C-B848-A59233A4BFFA}"/>
                </a:ext>
              </a:extLst>
            </p:cNvPr>
            <p:cNvSpPr txBox="1"/>
            <p:nvPr/>
          </p:nvSpPr>
          <p:spPr>
            <a:xfrm>
              <a:off x="7795238" y="5744531"/>
              <a:ext cx="1246507"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Руководители</a:t>
              </a:r>
            </a:p>
          </p:txBody>
        </p:sp>
      </p:grpSp>
      <p:grpSp>
        <p:nvGrpSpPr>
          <p:cNvPr id="7" name="Группа 6">
            <a:extLst>
              <a:ext uri="{FF2B5EF4-FFF2-40B4-BE49-F238E27FC236}">
                <a16:creationId xmlns:a16="http://schemas.microsoft.com/office/drawing/2014/main" id="{2EE15DB1-7354-40D4-AE2A-6092A3AD6230}"/>
              </a:ext>
            </a:extLst>
          </p:cNvPr>
          <p:cNvGrpSpPr/>
          <p:nvPr/>
        </p:nvGrpSpPr>
        <p:grpSpPr>
          <a:xfrm>
            <a:off x="6164309" y="3387756"/>
            <a:ext cx="876350" cy="1131758"/>
            <a:chOff x="6656462" y="4886585"/>
            <a:chExt cx="876350" cy="1131758"/>
          </a:xfrm>
        </p:grpSpPr>
        <p:pic>
          <p:nvPicPr>
            <p:cNvPr id="8" name="Рисунок 7">
              <a:extLst>
                <a:ext uri="{FF2B5EF4-FFF2-40B4-BE49-F238E27FC236}">
                  <a16:creationId xmlns:a16="http://schemas.microsoft.com/office/drawing/2014/main" id="{F81C7DEF-5B61-44A0-AD5B-8FB7F7CD59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4" y="4886585"/>
              <a:ext cx="857808" cy="857808"/>
            </a:xfrm>
            <a:prstGeom prst="rect">
              <a:avLst/>
            </a:prstGeom>
          </p:spPr>
        </p:pic>
        <p:sp>
          <p:nvSpPr>
            <p:cNvPr id="9" name="TextBox 8">
              <a:extLst>
                <a:ext uri="{FF2B5EF4-FFF2-40B4-BE49-F238E27FC236}">
                  <a16:creationId xmlns:a16="http://schemas.microsoft.com/office/drawing/2014/main" id="{3620FC3D-C205-4E78-BBBE-8519E96C52B9}"/>
                </a:ext>
              </a:extLst>
            </p:cNvPr>
            <p:cNvSpPr txBox="1"/>
            <p:nvPr/>
          </p:nvSpPr>
          <p:spPr>
            <a:xfrm>
              <a:off x="6656462" y="5741344"/>
              <a:ext cx="857927"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Казначей</a:t>
              </a:r>
            </a:p>
          </p:txBody>
        </p:sp>
      </p:grpSp>
      <p:grpSp>
        <p:nvGrpSpPr>
          <p:cNvPr id="10" name="Группа 9">
            <a:extLst>
              <a:ext uri="{FF2B5EF4-FFF2-40B4-BE49-F238E27FC236}">
                <a16:creationId xmlns:a16="http://schemas.microsoft.com/office/drawing/2014/main" id="{AD17DB48-BF17-422A-8CC5-3239486FA903}"/>
              </a:ext>
            </a:extLst>
          </p:cNvPr>
          <p:cNvGrpSpPr/>
          <p:nvPr/>
        </p:nvGrpSpPr>
        <p:grpSpPr>
          <a:xfrm>
            <a:off x="5027863" y="2007527"/>
            <a:ext cx="1032543" cy="1138868"/>
            <a:chOff x="5301882" y="4886585"/>
            <a:chExt cx="1032543" cy="1138868"/>
          </a:xfrm>
        </p:grpSpPr>
        <p:pic>
          <p:nvPicPr>
            <p:cNvPr id="11" name="Рисунок 10" descr="Изображение выглядит как текст, векторная графика&#10;&#10;Автоматически созданное описание">
              <a:extLst>
                <a:ext uri="{FF2B5EF4-FFF2-40B4-BE49-F238E27FC236}">
                  <a16:creationId xmlns:a16="http://schemas.microsoft.com/office/drawing/2014/main" id="{58A2BA85-1C2C-4B07-9002-31D2FE82C5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1295" y="4886585"/>
              <a:ext cx="1003130" cy="864096"/>
            </a:xfrm>
            <a:prstGeom prst="rect">
              <a:avLst/>
            </a:prstGeom>
          </p:spPr>
        </p:pic>
        <p:sp>
          <p:nvSpPr>
            <p:cNvPr id="12" name="TextBox 11">
              <a:extLst>
                <a:ext uri="{FF2B5EF4-FFF2-40B4-BE49-F238E27FC236}">
                  <a16:creationId xmlns:a16="http://schemas.microsoft.com/office/drawing/2014/main" id="{F4F54B22-5D84-422F-86AF-AA30BF3BBB4E}"/>
                </a:ext>
              </a:extLst>
            </p:cNvPr>
            <p:cNvSpPr txBox="1"/>
            <p:nvPr/>
          </p:nvSpPr>
          <p:spPr>
            <a:xfrm>
              <a:off x="5301882" y="5748454"/>
              <a:ext cx="1022909"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Снабженцы</a:t>
              </a:r>
            </a:p>
          </p:txBody>
        </p:sp>
      </p:grpSp>
      <p:grpSp>
        <p:nvGrpSpPr>
          <p:cNvPr id="13" name="Группа 12">
            <a:extLst>
              <a:ext uri="{FF2B5EF4-FFF2-40B4-BE49-F238E27FC236}">
                <a16:creationId xmlns:a16="http://schemas.microsoft.com/office/drawing/2014/main" id="{D5812B16-F118-48E3-91E5-8571BEF657AE}"/>
              </a:ext>
            </a:extLst>
          </p:cNvPr>
          <p:cNvGrpSpPr/>
          <p:nvPr/>
        </p:nvGrpSpPr>
        <p:grpSpPr>
          <a:xfrm>
            <a:off x="2265183" y="5110270"/>
            <a:ext cx="1085469" cy="1076216"/>
            <a:chOff x="9356088" y="4886585"/>
            <a:chExt cx="1085469" cy="1076216"/>
          </a:xfrm>
        </p:grpSpPr>
        <p:pic>
          <p:nvPicPr>
            <p:cNvPr id="14" name="Picture 4">
              <a:extLst>
                <a:ext uri="{FF2B5EF4-FFF2-40B4-BE49-F238E27FC236}">
                  <a16:creationId xmlns:a16="http://schemas.microsoft.com/office/drawing/2014/main" id="{1BB725AB-7852-4E18-A8B7-1FBF4888EB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56088" y="4886585"/>
              <a:ext cx="1085469" cy="8176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D7E420D-A19E-455F-8104-73D6F757DACA}"/>
                </a:ext>
              </a:extLst>
            </p:cNvPr>
            <p:cNvSpPr txBox="1"/>
            <p:nvPr/>
          </p:nvSpPr>
          <p:spPr>
            <a:xfrm>
              <a:off x="9670234" y="5685802"/>
              <a:ext cx="40427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ИТ</a:t>
              </a:r>
            </a:p>
          </p:txBody>
        </p:sp>
      </p:grpSp>
      <p:sp>
        <p:nvSpPr>
          <p:cNvPr id="23" name="TextBox 22">
            <a:extLst>
              <a:ext uri="{FF2B5EF4-FFF2-40B4-BE49-F238E27FC236}">
                <a16:creationId xmlns:a16="http://schemas.microsoft.com/office/drawing/2014/main" id="{0EF2E233-912B-4F58-BDA5-249330BE825C}"/>
              </a:ext>
            </a:extLst>
          </p:cNvPr>
          <p:cNvSpPr txBox="1"/>
          <p:nvPr/>
        </p:nvSpPr>
        <p:spPr>
          <a:xfrm>
            <a:off x="7102433" y="3631635"/>
            <a:ext cx="4248472"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Опять у нас вал платежей и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кассовые разрывы</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Не переживайте, это наша работа, деньги будут! Макарыч, открывай кредитную линию!</a:t>
            </a:r>
          </a:p>
        </p:txBody>
      </p:sp>
      <p:sp>
        <p:nvSpPr>
          <p:cNvPr id="24" name="TextBox 23">
            <a:extLst>
              <a:ext uri="{FF2B5EF4-FFF2-40B4-BE49-F238E27FC236}">
                <a16:creationId xmlns:a16="http://schemas.microsoft.com/office/drawing/2014/main" id="{1B5A694B-78BF-4B82-BFFB-1A00F6DA6BE2}"/>
              </a:ext>
            </a:extLst>
          </p:cNvPr>
          <p:cNvSpPr txBox="1"/>
          <p:nvPr/>
        </p:nvSpPr>
        <p:spPr>
          <a:xfrm>
            <a:off x="1607968" y="3113308"/>
            <a:ext cx="4370308" cy="954107"/>
          </a:xfrm>
          <a:prstGeom prst="rect">
            <a:avLst/>
          </a:prstGeom>
          <a:noFill/>
        </p:spPr>
        <p:txBody>
          <a:bodyPr wrap="square" rtlCol="0">
            <a:spAutoFit/>
          </a:bodyPr>
          <a:lstStyle>
            <a:defPPr>
              <a:defRPr lang="en-US"/>
            </a:defPPr>
            <a:lvl1pPr>
              <a:defRPr sz="1400" b="0">
                <a:solidFill>
                  <a:schemeClr val="tx1">
                    <a:lumMod val="65000"/>
                    <a:lumOff val="35000"/>
                  </a:schemeClr>
                </a:solidFill>
                <a:latin typeface="Comic Sans MS" panose="030F0702030302020204" pitchFamily="66"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Мне нужен </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новый </a:t>
            </a:r>
            <a:r>
              <a:rPr kumimoji="0" lang="en-US"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iPhone</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и</a:t>
            </a:r>
            <a:r>
              <a:rPr kumimoji="0" lang="es-ES"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a:t>
            </a:r>
            <a:r>
              <a:rPr kumimoji="0" lang="en-US"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iMac</a:t>
            </a:r>
            <a:endPar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Не справляемся</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нужна сотрудница</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Надо посетить какой-нибудь семинар, повысить квалификацию, там вкусный кофе  </a:t>
            </a:r>
          </a:p>
        </p:txBody>
      </p:sp>
      <p:sp>
        <p:nvSpPr>
          <p:cNvPr id="25" name="TextBox 24">
            <a:extLst>
              <a:ext uri="{FF2B5EF4-FFF2-40B4-BE49-F238E27FC236}">
                <a16:creationId xmlns:a16="http://schemas.microsoft.com/office/drawing/2014/main" id="{A441796F-7748-440D-8EFC-A626813883E7}"/>
              </a:ext>
            </a:extLst>
          </p:cNvPr>
          <p:cNvSpPr txBox="1"/>
          <p:nvPr/>
        </p:nvSpPr>
        <p:spPr>
          <a:xfrm>
            <a:off x="3600797" y="5034358"/>
            <a:ext cx="4476411" cy="954107"/>
          </a:xfrm>
          <a:prstGeom prst="rect">
            <a:avLst/>
          </a:prstGeom>
          <a:noFill/>
        </p:spPr>
        <p:txBody>
          <a:bodyPr wrap="square" rtlCol="0">
            <a:spAutoFit/>
          </a:bodyPr>
          <a:lstStyle>
            <a:defPPr>
              <a:defRPr lang="en-US"/>
            </a:defPPr>
            <a:lvl1pPr>
              <a:defRPr sz="1400" b="0">
                <a:solidFill>
                  <a:schemeClr val="tx1">
                    <a:lumMod val="65000"/>
                    <a:lumOff val="35000"/>
                  </a:schemeClr>
                </a:solidFill>
                <a:latin typeface="Comic Sans MS" panose="030F0702030302020204" pitchFamily="66"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Опять отчет? зачем еще в таком разрезе.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Вводите,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исправим задним числом</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Нужен</a:t>
            </a: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новый </a:t>
            </a: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ea typeface="+mn-ea"/>
                <a:cs typeface="+mn-cs"/>
              </a:rPr>
              <a:t>сервер</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000000">
                    <a:lumMod val="65000"/>
                    <a:lumOff val="35000"/>
                  </a:srgbClr>
                </a:solidFill>
                <a:effectLst/>
                <a:uLnTx/>
                <a:uFillTx/>
                <a:latin typeface="Comic Sans MS" panose="030F0702030302020204" pitchFamily="66" charset="0"/>
                <a:ea typeface="+mn-ea"/>
                <a:cs typeface="+mn-cs"/>
              </a:rPr>
              <a:t>- Нет, прав я вам не дам!</a:t>
            </a:r>
          </a:p>
        </p:txBody>
      </p:sp>
      <p:sp>
        <p:nvSpPr>
          <p:cNvPr id="26" name="Прямоугольник 25">
            <a:extLst>
              <a:ext uri="{FF2B5EF4-FFF2-40B4-BE49-F238E27FC236}">
                <a16:creationId xmlns:a16="http://schemas.microsoft.com/office/drawing/2014/main" id="{1ED2DBA2-F587-48D2-A2AC-0EE2410F20EB}"/>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F0E70A2C-24C4-4849-9904-C3B555F23C27}"/>
              </a:ext>
            </a:extLst>
          </p:cNvPr>
          <p:cNvSpPr txBox="1"/>
          <p:nvPr/>
        </p:nvSpPr>
        <p:spPr>
          <a:xfrm>
            <a:off x="1337750" y="1442903"/>
            <a:ext cx="364394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1" i="0" u="none" strike="noStrike" kern="1200" cap="none" spc="0" normalizeH="0" baseline="0" noProof="0" dirty="0">
                <a:ln>
                  <a:noFill/>
                </a:ln>
                <a:solidFill>
                  <a:srgbClr val="000000">
                    <a:lumMod val="75000"/>
                    <a:lumOff val="25000"/>
                  </a:srgbClr>
                </a:solidFill>
                <a:effectLst/>
                <a:uLnTx/>
                <a:uFillTx/>
                <a:latin typeface="Comic Sans MS" panose="030F0702030302020204" pitchFamily="66" charset="0"/>
                <a:ea typeface="+mn-ea"/>
                <a:cs typeface="+mn-cs"/>
              </a:rPr>
              <a:t>Все делают свою работу хорошо!</a:t>
            </a:r>
          </a:p>
        </p:txBody>
      </p:sp>
      <p:sp>
        <p:nvSpPr>
          <p:cNvPr id="18" name="Полилиния: фигура 17">
            <a:extLst>
              <a:ext uri="{FF2B5EF4-FFF2-40B4-BE49-F238E27FC236}">
                <a16:creationId xmlns:a16="http://schemas.microsoft.com/office/drawing/2014/main" id="{C8951A03-B894-42F2-BB3B-1036393758E7}"/>
              </a:ext>
            </a:extLst>
          </p:cNvPr>
          <p:cNvSpPr/>
          <p:nvPr/>
        </p:nvSpPr>
        <p:spPr bwMode="auto">
          <a:xfrm>
            <a:off x="1956021" y="2353586"/>
            <a:ext cx="2744150" cy="659958"/>
          </a:xfrm>
          <a:custGeom>
            <a:avLst/>
            <a:gdLst>
              <a:gd name="connsiteX0" fmla="*/ 2592125 w 2744150"/>
              <a:gd name="connsiteY0" fmla="*/ 23854 h 659958"/>
              <a:gd name="connsiteX1" fmla="*/ 2250219 w 2744150"/>
              <a:gd name="connsiteY1" fmla="*/ 15903 h 659958"/>
              <a:gd name="connsiteX2" fmla="*/ 2019631 w 2744150"/>
              <a:gd name="connsiteY2" fmla="*/ 7951 h 659958"/>
              <a:gd name="connsiteX3" fmla="*/ 1669774 w 2744150"/>
              <a:gd name="connsiteY3" fmla="*/ 0 h 659958"/>
              <a:gd name="connsiteX4" fmla="*/ 1041621 w 2744150"/>
              <a:gd name="connsiteY4" fmla="*/ 31805 h 659958"/>
              <a:gd name="connsiteX5" fmla="*/ 739471 w 2744150"/>
              <a:gd name="connsiteY5" fmla="*/ 119270 h 659958"/>
              <a:gd name="connsiteX6" fmla="*/ 636104 w 2744150"/>
              <a:gd name="connsiteY6" fmla="*/ 151075 h 659958"/>
              <a:gd name="connsiteX7" fmla="*/ 373711 w 2744150"/>
              <a:gd name="connsiteY7" fmla="*/ 294198 h 659958"/>
              <a:gd name="connsiteX8" fmla="*/ 182880 w 2744150"/>
              <a:gd name="connsiteY8" fmla="*/ 445273 h 659958"/>
              <a:gd name="connsiteX9" fmla="*/ 151075 w 2744150"/>
              <a:gd name="connsiteY9" fmla="*/ 485030 h 659958"/>
              <a:gd name="connsiteX10" fmla="*/ 79513 w 2744150"/>
              <a:gd name="connsiteY10" fmla="*/ 532737 h 659958"/>
              <a:gd name="connsiteX11" fmla="*/ 0 w 2744150"/>
              <a:gd name="connsiteY11" fmla="*/ 604299 h 659958"/>
              <a:gd name="connsiteX12" fmla="*/ 230588 w 2744150"/>
              <a:gd name="connsiteY12" fmla="*/ 620202 h 659958"/>
              <a:gd name="connsiteX13" fmla="*/ 365760 w 2744150"/>
              <a:gd name="connsiteY13" fmla="*/ 652007 h 659958"/>
              <a:gd name="connsiteX14" fmla="*/ 397565 w 2744150"/>
              <a:gd name="connsiteY14" fmla="*/ 659958 h 659958"/>
              <a:gd name="connsiteX15" fmla="*/ 461176 w 2744150"/>
              <a:gd name="connsiteY15" fmla="*/ 628153 h 659958"/>
              <a:gd name="connsiteX16" fmla="*/ 580445 w 2744150"/>
              <a:gd name="connsiteY16" fmla="*/ 556591 h 659958"/>
              <a:gd name="connsiteX17" fmla="*/ 652007 w 2744150"/>
              <a:gd name="connsiteY17" fmla="*/ 540689 h 659958"/>
              <a:gd name="connsiteX18" fmla="*/ 811033 w 2744150"/>
              <a:gd name="connsiteY18" fmla="*/ 469127 h 659958"/>
              <a:gd name="connsiteX19" fmla="*/ 1065475 w 2744150"/>
              <a:gd name="connsiteY19" fmla="*/ 421419 h 659958"/>
              <a:gd name="connsiteX20" fmla="*/ 1176793 w 2744150"/>
              <a:gd name="connsiteY20" fmla="*/ 389614 h 659958"/>
              <a:gd name="connsiteX21" fmla="*/ 1224501 w 2744150"/>
              <a:gd name="connsiteY21" fmla="*/ 373711 h 659958"/>
              <a:gd name="connsiteX22" fmla="*/ 1280160 w 2744150"/>
              <a:gd name="connsiteY22" fmla="*/ 365760 h 659958"/>
              <a:gd name="connsiteX23" fmla="*/ 1558456 w 2744150"/>
              <a:gd name="connsiteY23" fmla="*/ 349857 h 659958"/>
              <a:gd name="connsiteX24" fmla="*/ 1781092 w 2744150"/>
              <a:gd name="connsiteY24" fmla="*/ 333955 h 659958"/>
              <a:gd name="connsiteX25" fmla="*/ 2695492 w 2744150"/>
              <a:gd name="connsiteY25" fmla="*/ 302150 h 659958"/>
              <a:gd name="connsiteX26" fmla="*/ 2743200 w 2744150"/>
              <a:gd name="connsiteY26" fmla="*/ 262393 h 659958"/>
              <a:gd name="connsiteX27" fmla="*/ 2727297 w 2744150"/>
              <a:gd name="connsiteY27" fmla="*/ 230588 h 659958"/>
              <a:gd name="connsiteX28" fmla="*/ 2687541 w 2744150"/>
              <a:gd name="connsiteY28" fmla="*/ 166977 h 659958"/>
              <a:gd name="connsiteX29" fmla="*/ 2655736 w 2744150"/>
              <a:gd name="connsiteY29" fmla="*/ 151075 h 659958"/>
              <a:gd name="connsiteX30" fmla="*/ 2592125 w 2744150"/>
              <a:gd name="connsiteY30" fmla="*/ 111318 h 659958"/>
              <a:gd name="connsiteX31" fmla="*/ 2592125 w 2744150"/>
              <a:gd name="connsiteY31" fmla="*/ 23854 h 6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44150" h="659958">
                <a:moveTo>
                  <a:pt x="2592125" y="23854"/>
                </a:moveTo>
                <a:lnTo>
                  <a:pt x="2250219" y="15903"/>
                </a:lnTo>
                <a:lnTo>
                  <a:pt x="2019631" y="7951"/>
                </a:lnTo>
                <a:lnTo>
                  <a:pt x="1669774" y="0"/>
                </a:lnTo>
                <a:cubicBezTo>
                  <a:pt x="1412822" y="4588"/>
                  <a:pt x="1268258" y="-9402"/>
                  <a:pt x="1041621" y="31805"/>
                </a:cubicBezTo>
                <a:cubicBezTo>
                  <a:pt x="878138" y="61529"/>
                  <a:pt x="886860" y="70140"/>
                  <a:pt x="739471" y="119270"/>
                </a:cubicBezTo>
                <a:cubicBezTo>
                  <a:pt x="705271" y="130670"/>
                  <a:pt x="670153" y="139232"/>
                  <a:pt x="636104" y="151075"/>
                </a:cubicBezTo>
                <a:cubicBezTo>
                  <a:pt x="541643" y="183931"/>
                  <a:pt x="452691" y="231672"/>
                  <a:pt x="373711" y="294198"/>
                </a:cubicBezTo>
                <a:cubicBezTo>
                  <a:pt x="310101" y="344556"/>
                  <a:pt x="233562" y="381920"/>
                  <a:pt x="182880" y="445273"/>
                </a:cubicBezTo>
                <a:cubicBezTo>
                  <a:pt x="172278" y="458525"/>
                  <a:pt x="164031" y="474068"/>
                  <a:pt x="151075" y="485030"/>
                </a:cubicBezTo>
                <a:cubicBezTo>
                  <a:pt x="129190" y="503548"/>
                  <a:pt x="102448" y="515536"/>
                  <a:pt x="79513" y="532737"/>
                </a:cubicBezTo>
                <a:cubicBezTo>
                  <a:pt x="42831" y="560248"/>
                  <a:pt x="28471" y="575828"/>
                  <a:pt x="0" y="604299"/>
                </a:cubicBezTo>
                <a:cubicBezTo>
                  <a:pt x="76863" y="609600"/>
                  <a:pt x="153945" y="612341"/>
                  <a:pt x="230588" y="620202"/>
                </a:cubicBezTo>
                <a:cubicBezTo>
                  <a:pt x="281396" y="625413"/>
                  <a:pt x="318111" y="639012"/>
                  <a:pt x="365760" y="652007"/>
                </a:cubicBezTo>
                <a:cubicBezTo>
                  <a:pt x="376303" y="654882"/>
                  <a:pt x="386963" y="657308"/>
                  <a:pt x="397565" y="659958"/>
                </a:cubicBezTo>
                <a:cubicBezTo>
                  <a:pt x="418769" y="649356"/>
                  <a:pt x="440538" y="639818"/>
                  <a:pt x="461176" y="628153"/>
                </a:cubicBezTo>
                <a:cubicBezTo>
                  <a:pt x="501538" y="605339"/>
                  <a:pt x="538298" y="575909"/>
                  <a:pt x="580445" y="556591"/>
                </a:cubicBezTo>
                <a:cubicBezTo>
                  <a:pt x="602659" y="546410"/>
                  <a:pt x="628153" y="545990"/>
                  <a:pt x="652007" y="540689"/>
                </a:cubicBezTo>
                <a:cubicBezTo>
                  <a:pt x="715755" y="476941"/>
                  <a:pt x="667941" y="514917"/>
                  <a:pt x="811033" y="469127"/>
                </a:cubicBezTo>
                <a:cubicBezTo>
                  <a:pt x="950051" y="424641"/>
                  <a:pt x="835330" y="451438"/>
                  <a:pt x="1065475" y="421419"/>
                </a:cubicBezTo>
                <a:cubicBezTo>
                  <a:pt x="1179873" y="383287"/>
                  <a:pt x="1036998" y="429556"/>
                  <a:pt x="1176793" y="389614"/>
                </a:cubicBezTo>
                <a:cubicBezTo>
                  <a:pt x="1192911" y="385009"/>
                  <a:pt x="1208167" y="377480"/>
                  <a:pt x="1224501" y="373711"/>
                </a:cubicBezTo>
                <a:cubicBezTo>
                  <a:pt x="1242762" y="369497"/>
                  <a:pt x="1261583" y="368237"/>
                  <a:pt x="1280160" y="365760"/>
                </a:cubicBezTo>
                <a:cubicBezTo>
                  <a:pt x="1403174" y="349359"/>
                  <a:pt x="1361472" y="357153"/>
                  <a:pt x="1558456" y="349857"/>
                </a:cubicBezTo>
                <a:cubicBezTo>
                  <a:pt x="1693219" y="333012"/>
                  <a:pt x="1554803" y="348713"/>
                  <a:pt x="1781092" y="333955"/>
                </a:cubicBezTo>
                <a:cubicBezTo>
                  <a:pt x="2344129" y="297235"/>
                  <a:pt x="1505481" y="328891"/>
                  <a:pt x="2695492" y="302150"/>
                </a:cubicBezTo>
                <a:cubicBezTo>
                  <a:pt x="2711395" y="288898"/>
                  <a:pt x="2734793" y="281310"/>
                  <a:pt x="2743200" y="262393"/>
                </a:cubicBezTo>
                <a:cubicBezTo>
                  <a:pt x="2748014" y="251561"/>
                  <a:pt x="2733269" y="240826"/>
                  <a:pt x="2727297" y="230588"/>
                </a:cubicBezTo>
                <a:cubicBezTo>
                  <a:pt x="2714698" y="208990"/>
                  <a:pt x="2709906" y="178159"/>
                  <a:pt x="2687541" y="166977"/>
                </a:cubicBezTo>
                <a:cubicBezTo>
                  <a:pt x="2676939" y="161676"/>
                  <a:pt x="2666097" y="156831"/>
                  <a:pt x="2655736" y="151075"/>
                </a:cubicBezTo>
                <a:cubicBezTo>
                  <a:pt x="2626963" y="135090"/>
                  <a:pt x="2616979" y="127888"/>
                  <a:pt x="2592125" y="111318"/>
                </a:cubicBezTo>
                <a:lnTo>
                  <a:pt x="2592125" y="23854"/>
                </a:ln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16" name="Овал 15">
            <a:extLst>
              <a:ext uri="{FF2B5EF4-FFF2-40B4-BE49-F238E27FC236}">
                <a16:creationId xmlns:a16="http://schemas.microsoft.com/office/drawing/2014/main" id="{1D952005-F407-4BA0-ABED-77BF3833EDF7}"/>
              </a:ext>
            </a:extLst>
          </p:cNvPr>
          <p:cNvSpPr/>
          <p:nvPr/>
        </p:nvSpPr>
        <p:spPr bwMode="auto">
          <a:xfrm>
            <a:off x="864493" y="3312095"/>
            <a:ext cx="72008" cy="75661"/>
          </a:xfrm>
          <a:prstGeom prst="ellipse">
            <a:avLst/>
          </a:prstGeom>
          <a:solidFill>
            <a:schemeClr val="tx1">
              <a:lumMod val="50000"/>
              <a:lumOff val="50000"/>
              <a:alpha val="75000"/>
            </a:schemeClr>
          </a:solidFill>
          <a:ln w="28575" cap="flat" cmpd="sng" algn="ctr">
            <a:solidFill>
              <a:schemeClr val="tx1">
                <a:lumMod val="65000"/>
                <a:lumOff val="3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Tree>
    <p:extLst>
      <p:ext uri="{BB962C8B-B14F-4D97-AF65-F5344CB8AC3E}">
        <p14:creationId xmlns:p14="http://schemas.microsoft.com/office/powerpoint/2010/main" val="138603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илиния: фигура 2">
            <a:extLst>
              <a:ext uri="{FF2B5EF4-FFF2-40B4-BE49-F238E27FC236}">
                <a16:creationId xmlns:a16="http://schemas.microsoft.com/office/drawing/2014/main" id="{572934C2-6735-42E1-8886-D15A2528BC2A}"/>
              </a:ext>
            </a:extLst>
          </p:cNvPr>
          <p:cNvSpPr/>
          <p:nvPr/>
        </p:nvSpPr>
        <p:spPr bwMode="auto">
          <a:xfrm>
            <a:off x="936501" y="1367879"/>
            <a:ext cx="10121273" cy="4320951"/>
          </a:xfrm>
          <a:custGeom>
            <a:avLst/>
            <a:gdLst>
              <a:gd name="connsiteX0" fmla="*/ 270934 w 10121273"/>
              <a:gd name="connsiteY0" fmla="*/ 697218 h 4320951"/>
              <a:gd name="connsiteX1" fmla="*/ 558800 w 10121273"/>
              <a:gd name="connsiteY1" fmla="*/ 654884 h 4320951"/>
              <a:gd name="connsiteX2" fmla="*/ 1329267 w 10121273"/>
              <a:gd name="connsiteY2" fmla="*/ 527884 h 4320951"/>
              <a:gd name="connsiteX3" fmla="*/ 3014134 w 10121273"/>
              <a:gd name="connsiteY3" fmla="*/ 290818 h 4320951"/>
              <a:gd name="connsiteX4" fmla="*/ 6163734 w 10121273"/>
              <a:gd name="connsiteY4" fmla="*/ 28351 h 4320951"/>
              <a:gd name="connsiteX5" fmla="*/ 7323667 w 10121273"/>
              <a:gd name="connsiteY5" fmla="*/ 11418 h 4320951"/>
              <a:gd name="connsiteX6" fmla="*/ 9525000 w 10121273"/>
              <a:gd name="connsiteY6" fmla="*/ 2951 h 4320951"/>
              <a:gd name="connsiteX7" fmla="*/ 10033000 w 10121273"/>
              <a:gd name="connsiteY7" fmla="*/ 19884 h 4320951"/>
              <a:gd name="connsiteX8" fmla="*/ 10033000 w 10121273"/>
              <a:gd name="connsiteY8" fmla="*/ 214618 h 4320951"/>
              <a:gd name="connsiteX9" fmla="*/ 9956800 w 10121273"/>
              <a:gd name="connsiteY9" fmla="*/ 341618 h 4320951"/>
              <a:gd name="connsiteX10" fmla="*/ 9922934 w 10121273"/>
              <a:gd name="connsiteY10" fmla="*/ 417818 h 4320951"/>
              <a:gd name="connsiteX11" fmla="*/ 9745134 w 10121273"/>
              <a:gd name="connsiteY11" fmla="*/ 671818 h 4320951"/>
              <a:gd name="connsiteX12" fmla="*/ 9779000 w 10121273"/>
              <a:gd name="connsiteY12" fmla="*/ 764951 h 4320951"/>
              <a:gd name="connsiteX13" fmla="*/ 9821334 w 10121273"/>
              <a:gd name="connsiteY13" fmla="*/ 790351 h 4320951"/>
              <a:gd name="connsiteX14" fmla="*/ 9846734 w 10121273"/>
              <a:gd name="connsiteY14" fmla="*/ 883484 h 4320951"/>
              <a:gd name="connsiteX15" fmla="*/ 9795934 w 10121273"/>
              <a:gd name="connsiteY15" fmla="*/ 993551 h 4320951"/>
              <a:gd name="connsiteX16" fmla="*/ 9753600 w 10121273"/>
              <a:gd name="connsiteY16" fmla="*/ 1052818 h 4320951"/>
              <a:gd name="connsiteX17" fmla="*/ 10117667 w 10121273"/>
              <a:gd name="connsiteY17" fmla="*/ 1306818 h 4320951"/>
              <a:gd name="connsiteX18" fmla="*/ 9914467 w 10121273"/>
              <a:gd name="connsiteY18" fmla="*/ 1391484 h 4320951"/>
              <a:gd name="connsiteX19" fmla="*/ 9457267 w 10121273"/>
              <a:gd name="connsiteY19" fmla="*/ 1484618 h 4320951"/>
              <a:gd name="connsiteX20" fmla="*/ 9279467 w 10121273"/>
              <a:gd name="connsiteY20" fmla="*/ 1526951 h 4320951"/>
              <a:gd name="connsiteX21" fmla="*/ 9211734 w 10121273"/>
              <a:gd name="connsiteY21" fmla="*/ 1594684 h 4320951"/>
              <a:gd name="connsiteX22" fmla="*/ 9059334 w 10121273"/>
              <a:gd name="connsiteY22" fmla="*/ 1679351 h 4320951"/>
              <a:gd name="connsiteX23" fmla="*/ 8957734 w 10121273"/>
              <a:gd name="connsiteY23" fmla="*/ 1747084 h 4320951"/>
              <a:gd name="connsiteX24" fmla="*/ 10117667 w 10121273"/>
              <a:gd name="connsiteY24" fmla="*/ 1764018 h 4320951"/>
              <a:gd name="connsiteX25" fmla="*/ 10109200 w 10121273"/>
              <a:gd name="connsiteY25" fmla="*/ 1789418 h 4320951"/>
              <a:gd name="connsiteX26" fmla="*/ 9956800 w 10121273"/>
              <a:gd name="connsiteY26" fmla="*/ 1848684 h 4320951"/>
              <a:gd name="connsiteX27" fmla="*/ 9872134 w 10121273"/>
              <a:gd name="connsiteY27" fmla="*/ 1891018 h 4320951"/>
              <a:gd name="connsiteX28" fmla="*/ 9550400 w 10121273"/>
              <a:gd name="connsiteY28" fmla="*/ 2068818 h 4320951"/>
              <a:gd name="connsiteX29" fmla="*/ 9347200 w 10121273"/>
              <a:gd name="connsiteY29" fmla="*/ 2229684 h 4320951"/>
              <a:gd name="connsiteX30" fmla="*/ 9330267 w 10121273"/>
              <a:gd name="connsiteY30" fmla="*/ 2280484 h 4320951"/>
              <a:gd name="connsiteX31" fmla="*/ 9228667 w 10121273"/>
              <a:gd name="connsiteY31" fmla="*/ 2373618 h 4320951"/>
              <a:gd name="connsiteX32" fmla="*/ 9237134 w 10121273"/>
              <a:gd name="connsiteY32" fmla="*/ 2407484 h 4320951"/>
              <a:gd name="connsiteX33" fmla="*/ 9330267 w 10121273"/>
              <a:gd name="connsiteY33" fmla="*/ 2475218 h 4320951"/>
              <a:gd name="connsiteX34" fmla="*/ 9245600 w 10121273"/>
              <a:gd name="connsiteY34" fmla="*/ 2619151 h 4320951"/>
              <a:gd name="connsiteX35" fmla="*/ 9220200 w 10121273"/>
              <a:gd name="connsiteY35" fmla="*/ 2686884 h 4320951"/>
              <a:gd name="connsiteX36" fmla="*/ 9262534 w 10121273"/>
              <a:gd name="connsiteY36" fmla="*/ 2720751 h 4320951"/>
              <a:gd name="connsiteX37" fmla="*/ 9237134 w 10121273"/>
              <a:gd name="connsiteY37" fmla="*/ 2805418 h 4320951"/>
              <a:gd name="connsiteX38" fmla="*/ 9245600 w 10121273"/>
              <a:gd name="connsiteY38" fmla="*/ 2830818 h 4320951"/>
              <a:gd name="connsiteX39" fmla="*/ 9389534 w 10121273"/>
              <a:gd name="connsiteY39" fmla="*/ 2890084 h 4320951"/>
              <a:gd name="connsiteX40" fmla="*/ 9423400 w 10121273"/>
              <a:gd name="connsiteY40" fmla="*/ 2898551 h 4320951"/>
              <a:gd name="connsiteX41" fmla="*/ 9508067 w 10121273"/>
              <a:gd name="connsiteY41" fmla="*/ 2966284 h 4320951"/>
              <a:gd name="connsiteX42" fmla="*/ 9533467 w 10121273"/>
              <a:gd name="connsiteY42" fmla="*/ 2991684 h 4320951"/>
              <a:gd name="connsiteX43" fmla="*/ 9541934 w 10121273"/>
              <a:gd name="connsiteY43" fmla="*/ 3025551 h 4320951"/>
              <a:gd name="connsiteX44" fmla="*/ 9728200 w 10121273"/>
              <a:gd name="connsiteY44" fmla="*/ 3084818 h 4320951"/>
              <a:gd name="connsiteX45" fmla="*/ 9821334 w 10121273"/>
              <a:gd name="connsiteY45" fmla="*/ 3101751 h 4320951"/>
              <a:gd name="connsiteX46" fmla="*/ 9711267 w 10121273"/>
              <a:gd name="connsiteY46" fmla="*/ 3220284 h 4320951"/>
              <a:gd name="connsiteX47" fmla="*/ 9389534 w 10121273"/>
              <a:gd name="connsiteY47" fmla="*/ 3262618 h 4320951"/>
              <a:gd name="connsiteX48" fmla="*/ 8940800 w 10121273"/>
              <a:gd name="connsiteY48" fmla="*/ 3347284 h 4320951"/>
              <a:gd name="connsiteX49" fmla="*/ 8170334 w 10121273"/>
              <a:gd name="connsiteY49" fmla="*/ 3372684 h 4320951"/>
              <a:gd name="connsiteX50" fmla="*/ 5571067 w 10121273"/>
              <a:gd name="connsiteY50" fmla="*/ 3415018 h 4320951"/>
              <a:gd name="connsiteX51" fmla="*/ 3937000 w 10121273"/>
              <a:gd name="connsiteY51" fmla="*/ 3626684 h 4320951"/>
              <a:gd name="connsiteX52" fmla="*/ 3691467 w 10121273"/>
              <a:gd name="connsiteY52" fmla="*/ 3702884 h 4320951"/>
              <a:gd name="connsiteX53" fmla="*/ 3496734 w 10121273"/>
              <a:gd name="connsiteY53" fmla="*/ 3787551 h 4320951"/>
              <a:gd name="connsiteX54" fmla="*/ 3327400 w 10121273"/>
              <a:gd name="connsiteY54" fmla="*/ 3812951 h 4320951"/>
              <a:gd name="connsiteX55" fmla="*/ 2590800 w 10121273"/>
              <a:gd name="connsiteY55" fmla="*/ 3872218 h 4320951"/>
              <a:gd name="connsiteX56" fmla="*/ 1168400 w 10121273"/>
              <a:gd name="connsiteY56" fmla="*/ 4126218 h 4320951"/>
              <a:gd name="connsiteX57" fmla="*/ 1016000 w 10121273"/>
              <a:gd name="connsiteY57" fmla="*/ 4210884 h 4320951"/>
              <a:gd name="connsiteX58" fmla="*/ 567267 w 10121273"/>
              <a:gd name="connsiteY58" fmla="*/ 4320951 h 4320951"/>
              <a:gd name="connsiteX59" fmla="*/ 728134 w 10121273"/>
              <a:gd name="connsiteY59" fmla="*/ 3491218 h 4320951"/>
              <a:gd name="connsiteX60" fmla="*/ 821267 w 10121273"/>
              <a:gd name="connsiteY60" fmla="*/ 2847751 h 4320951"/>
              <a:gd name="connsiteX61" fmla="*/ 829734 w 10121273"/>
              <a:gd name="connsiteY61" fmla="*/ 2737684 h 4320951"/>
              <a:gd name="connsiteX62" fmla="*/ 601134 w 10121273"/>
              <a:gd name="connsiteY62" fmla="*/ 2559884 h 4320951"/>
              <a:gd name="connsiteX63" fmla="*/ 372534 w 10121273"/>
              <a:gd name="connsiteY63" fmla="*/ 2348218 h 4320951"/>
              <a:gd name="connsiteX64" fmla="*/ 347134 w 10121273"/>
              <a:gd name="connsiteY64" fmla="*/ 2153484 h 4320951"/>
              <a:gd name="connsiteX65" fmla="*/ 313267 w 10121273"/>
              <a:gd name="connsiteY65" fmla="*/ 2051884 h 4320951"/>
              <a:gd name="connsiteX66" fmla="*/ 296334 w 10121273"/>
              <a:gd name="connsiteY66" fmla="*/ 1628551 h 4320951"/>
              <a:gd name="connsiteX67" fmla="*/ 0 w 10121273"/>
              <a:gd name="connsiteY67" fmla="*/ 1586218 h 4320951"/>
              <a:gd name="connsiteX68" fmla="*/ 50800 w 10121273"/>
              <a:gd name="connsiteY68" fmla="*/ 1391484 h 4320951"/>
              <a:gd name="connsiteX69" fmla="*/ 338667 w 10121273"/>
              <a:gd name="connsiteY69" fmla="*/ 773418 h 43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121273" h="4320951">
                <a:moveTo>
                  <a:pt x="270934" y="697218"/>
                </a:moveTo>
                <a:lnTo>
                  <a:pt x="558800" y="654884"/>
                </a:lnTo>
                <a:lnTo>
                  <a:pt x="1329267" y="527884"/>
                </a:lnTo>
                <a:cubicBezTo>
                  <a:pt x="1890288" y="444698"/>
                  <a:pt x="2450952" y="357829"/>
                  <a:pt x="3014134" y="290818"/>
                </a:cubicBezTo>
                <a:cubicBezTo>
                  <a:pt x="3808468" y="196302"/>
                  <a:pt x="5338092" y="65281"/>
                  <a:pt x="6163734" y="28351"/>
                </a:cubicBezTo>
                <a:cubicBezTo>
                  <a:pt x="6550033" y="11072"/>
                  <a:pt x="6936993" y="14340"/>
                  <a:pt x="7323667" y="11418"/>
                </a:cubicBezTo>
                <a:lnTo>
                  <a:pt x="9525000" y="2951"/>
                </a:lnTo>
                <a:cubicBezTo>
                  <a:pt x="9694333" y="8595"/>
                  <a:pt x="9867371" y="-15790"/>
                  <a:pt x="10033000" y="19884"/>
                </a:cubicBezTo>
                <a:cubicBezTo>
                  <a:pt x="10136662" y="42211"/>
                  <a:pt x="10045705" y="191023"/>
                  <a:pt x="10033000" y="214618"/>
                </a:cubicBezTo>
                <a:cubicBezTo>
                  <a:pt x="10009594" y="258086"/>
                  <a:pt x="9980313" y="298208"/>
                  <a:pt x="9956800" y="341618"/>
                </a:cubicBezTo>
                <a:cubicBezTo>
                  <a:pt x="9943561" y="366058"/>
                  <a:pt x="9938564" y="394833"/>
                  <a:pt x="9922934" y="417818"/>
                </a:cubicBezTo>
                <a:cubicBezTo>
                  <a:pt x="9665074" y="797024"/>
                  <a:pt x="9934885" y="339750"/>
                  <a:pt x="9745134" y="671818"/>
                </a:cubicBezTo>
                <a:cubicBezTo>
                  <a:pt x="9756423" y="702862"/>
                  <a:pt x="9761137" y="737164"/>
                  <a:pt x="9779000" y="764951"/>
                </a:cubicBezTo>
                <a:cubicBezTo>
                  <a:pt x="9787899" y="778794"/>
                  <a:pt x="9813169" y="776063"/>
                  <a:pt x="9821334" y="790351"/>
                </a:cubicBezTo>
                <a:cubicBezTo>
                  <a:pt x="9837299" y="818289"/>
                  <a:pt x="9838267" y="852440"/>
                  <a:pt x="9846734" y="883484"/>
                </a:cubicBezTo>
                <a:cubicBezTo>
                  <a:pt x="9829801" y="920173"/>
                  <a:pt x="9815408" y="958145"/>
                  <a:pt x="9795934" y="993551"/>
                </a:cubicBezTo>
                <a:cubicBezTo>
                  <a:pt x="9784234" y="1014824"/>
                  <a:pt x="9743094" y="1030931"/>
                  <a:pt x="9753600" y="1052818"/>
                </a:cubicBezTo>
                <a:cubicBezTo>
                  <a:pt x="9827044" y="1205828"/>
                  <a:pt x="9979796" y="1243185"/>
                  <a:pt x="10117667" y="1306818"/>
                </a:cubicBezTo>
                <a:cubicBezTo>
                  <a:pt x="10088425" y="1394540"/>
                  <a:pt x="10112551" y="1345179"/>
                  <a:pt x="9914467" y="1391484"/>
                </a:cubicBezTo>
                <a:cubicBezTo>
                  <a:pt x="9763020" y="1426887"/>
                  <a:pt x="9609374" y="1452168"/>
                  <a:pt x="9457267" y="1484618"/>
                </a:cubicBezTo>
                <a:cubicBezTo>
                  <a:pt x="9397684" y="1497329"/>
                  <a:pt x="9338734" y="1512840"/>
                  <a:pt x="9279467" y="1526951"/>
                </a:cubicBezTo>
                <a:cubicBezTo>
                  <a:pt x="9256889" y="1549529"/>
                  <a:pt x="9237986" y="1576509"/>
                  <a:pt x="9211734" y="1594684"/>
                </a:cubicBezTo>
                <a:cubicBezTo>
                  <a:pt x="9163954" y="1627763"/>
                  <a:pt x="9109166" y="1649452"/>
                  <a:pt x="9059334" y="1679351"/>
                </a:cubicBezTo>
                <a:cubicBezTo>
                  <a:pt x="9024432" y="1700292"/>
                  <a:pt x="8991601" y="1724506"/>
                  <a:pt x="8957734" y="1747084"/>
                </a:cubicBezTo>
                <a:cubicBezTo>
                  <a:pt x="9402217" y="1918043"/>
                  <a:pt x="8959992" y="1764018"/>
                  <a:pt x="10117667" y="1764018"/>
                </a:cubicBezTo>
                <a:cubicBezTo>
                  <a:pt x="10126592" y="1764018"/>
                  <a:pt x="10117098" y="1785261"/>
                  <a:pt x="10109200" y="1789418"/>
                </a:cubicBezTo>
                <a:cubicBezTo>
                  <a:pt x="10060966" y="1814804"/>
                  <a:pt x="10006899" y="1827213"/>
                  <a:pt x="9956800" y="1848684"/>
                </a:cubicBezTo>
                <a:cubicBezTo>
                  <a:pt x="9927798" y="1861113"/>
                  <a:pt x="9900927" y="1878111"/>
                  <a:pt x="9872134" y="1891018"/>
                </a:cubicBezTo>
                <a:cubicBezTo>
                  <a:pt x="9668985" y="1982085"/>
                  <a:pt x="9739632" y="1927995"/>
                  <a:pt x="9550400" y="2068818"/>
                </a:cubicBezTo>
                <a:cubicBezTo>
                  <a:pt x="9481096" y="2120393"/>
                  <a:pt x="9347200" y="2229684"/>
                  <a:pt x="9347200" y="2229684"/>
                </a:cubicBezTo>
                <a:cubicBezTo>
                  <a:pt x="9341556" y="2246617"/>
                  <a:pt x="9341614" y="2266706"/>
                  <a:pt x="9330267" y="2280484"/>
                </a:cubicBezTo>
                <a:cubicBezTo>
                  <a:pt x="9301061" y="2315949"/>
                  <a:pt x="9255836" y="2336570"/>
                  <a:pt x="9228667" y="2373618"/>
                </a:cubicBezTo>
                <a:cubicBezTo>
                  <a:pt x="9221786" y="2383001"/>
                  <a:pt x="9228906" y="2399256"/>
                  <a:pt x="9237134" y="2407484"/>
                </a:cubicBezTo>
                <a:cubicBezTo>
                  <a:pt x="9264277" y="2434627"/>
                  <a:pt x="9299223" y="2452640"/>
                  <a:pt x="9330267" y="2475218"/>
                </a:cubicBezTo>
                <a:cubicBezTo>
                  <a:pt x="9349437" y="2571062"/>
                  <a:pt x="9343055" y="2479930"/>
                  <a:pt x="9245600" y="2619151"/>
                </a:cubicBezTo>
                <a:cubicBezTo>
                  <a:pt x="9231772" y="2638905"/>
                  <a:pt x="9228667" y="2664306"/>
                  <a:pt x="9220200" y="2686884"/>
                </a:cubicBezTo>
                <a:cubicBezTo>
                  <a:pt x="9234311" y="2698173"/>
                  <a:pt x="9259978" y="2702861"/>
                  <a:pt x="9262534" y="2720751"/>
                </a:cubicBezTo>
                <a:cubicBezTo>
                  <a:pt x="9266701" y="2749920"/>
                  <a:pt x="9241615" y="2776296"/>
                  <a:pt x="9237134" y="2805418"/>
                </a:cubicBezTo>
                <a:cubicBezTo>
                  <a:pt x="9235777" y="2814239"/>
                  <a:pt x="9237798" y="2826484"/>
                  <a:pt x="9245600" y="2830818"/>
                </a:cubicBezTo>
                <a:cubicBezTo>
                  <a:pt x="9290957" y="2856016"/>
                  <a:pt x="9341047" y="2871613"/>
                  <a:pt x="9389534" y="2890084"/>
                </a:cubicBezTo>
                <a:cubicBezTo>
                  <a:pt x="9400408" y="2894226"/>
                  <a:pt x="9412111" y="2895729"/>
                  <a:pt x="9423400" y="2898551"/>
                </a:cubicBezTo>
                <a:cubicBezTo>
                  <a:pt x="9451622" y="2921129"/>
                  <a:pt x="9480477" y="2942938"/>
                  <a:pt x="9508067" y="2966284"/>
                </a:cubicBezTo>
                <a:cubicBezTo>
                  <a:pt x="9517208" y="2974018"/>
                  <a:pt x="9527526" y="2981288"/>
                  <a:pt x="9533467" y="2991684"/>
                </a:cubicBezTo>
                <a:cubicBezTo>
                  <a:pt x="9539240" y="3001787"/>
                  <a:pt x="9539112" y="3014262"/>
                  <a:pt x="9541934" y="3025551"/>
                </a:cubicBezTo>
                <a:cubicBezTo>
                  <a:pt x="9387479" y="3128521"/>
                  <a:pt x="9450771" y="3065002"/>
                  <a:pt x="9728200" y="3084818"/>
                </a:cubicBezTo>
                <a:cubicBezTo>
                  <a:pt x="9759673" y="3087066"/>
                  <a:pt x="9790289" y="3096107"/>
                  <a:pt x="9821334" y="3101751"/>
                </a:cubicBezTo>
                <a:cubicBezTo>
                  <a:pt x="9784645" y="3141262"/>
                  <a:pt x="9761793" y="3201461"/>
                  <a:pt x="9711267" y="3220284"/>
                </a:cubicBezTo>
                <a:cubicBezTo>
                  <a:pt x="9609904" y="3258047"/>
                  <a:pt x="9496263" y="3245025"/>
                  <a:pt x="9389534" y="3262618"/>
                </a:cubicBezTo>
                <a:cubicBezTo>
                  <a:pt x="9239344" y="3287375"/>
                  <a:pt x="9092401" y="3333598"/>
                  <a:pt x="8940800" y="3347284"/>
                </a:cubicBezTo>
                <a:cubicBezTo>
                  <a:pt x="8684879" y="3370388"/>
                  <a:pt x="8427244" y="3367520"/>
                  <a:pt x="8170334" y="3372684"/>
                </a:cubicBezTo>
                <a:lnTo>
                  <a:pt x="5571067" y="3415018"/>
                </a:lnTo>
                <a:cubicBezTo>
                  <a:pt x="5026378" y="3485573"/>
                  <a:pt x="4479909" y="3543536"/>
                  <a:pt x="3937000" y="3626684"/>
                </a:cubicBezTo>
                <a:cubicBezTo>
                  <a:pt x="3852293" y="3639657"/>
                  <a:pt x="3771782" y="3672999"/>
                  <a:pt x="3691467" y="3702884"/>
                </a:cubicBezTo>
                <a:cubicBezTo>
                  <a:pt x="3587812" y="3741453"/>
                  <a:pt x="3591310" y="3767984"/>
                  <a:pt x="3496734" y="3787551"/>
                </a:cubicBezTo>
                <a:cubicBezTo>
                  <a:pt x="3440842" y="3799115"/>
                  <a:pt x="3384017" y="3805723"/>
                  <a:pt x="3327400" y="3812951"/>
                </a:cubicBezTo>
                <a:cubicBezTo>
                  <a:pt x="3037916" y="3849906"/>
                  <a:pt x="2936709" y="3849157"/>
                  <a:pt x="2590800" y="3872218"/>
                </a:cubicBezTo>
                <a:cubicBezTo>
                  <a:pt x="2304790" y="3919325"/>
                  <a:pt x="1453376" y="4052858"/>
                  <a:pt x="1168400" y="4126218"/>
                </a:cubicBezTo>
                <a:cubicBezTo>
                  <a:pt x="1112122" y="4140705"/>
                  <a:pt x="1071285" y="4192975"/>
                  <a:pt x="1016000" y="4210884"/>
                </a:cubicBezTo>
                <a:cubicBezTo>
                  <a:pt x="869484" y="4258347"/>
                  <a:pt x="567267" y="4320951"/>
                  <a:pt x="567267" y="4320951"/>
                </a:cubicBezTo>
                <a:cubicBezTo>
                  <a:pt x="620889" y="4044373"/>
                  <a:pt x="711907" y="3772478"/>
                  <a:pt x="728134" y="3491218"/>
                </a:cubicBezTo>
                <a:cubicBezTo>
                  <a:pt x="757646" y="2979672"/>
                  <a:pt x="707049" y="3190407"/>
                  <a:pt x="821267" y="2847751"/>
                </a:cubicBezTo>
                <a:cubicBezTo>
                  <a:pt x="824089" y="2811062"/>
                  <a:pt x="838257" y="2773481"/>
                  <a:pt x="829734" y="2737684"/>
                </a:cubicBezTo>
                <a:cubicBezTo>
                  <a:pt x="810876" y="2658482"/>
                  <a:pt x="620744" y="2575408"/>
                  <a:pt x="601134" y="2559884"/>
                </a:cubicBezTo>
                <a:cubicBezTo>
                  <a:pt x="519712" y="2495425"/>
                  <a:pt x="448734" y="2418773"/>
                  <a:pt x="372534" y="2348218"/>
                </a:cubicBezTo>
                <a:cubicBezTo>
                  <a:pt x="364067" y="2283307"/>
                  <a:pt x="359972" y="2217674"/>
                  <a:pt x="347134" y="2153484"/>
                </a:cubicBezTo>
                <a:cubicBezTo>
                  <a:pt x="340133" y="2118479"/>
                  <a:pt x="316706" y="2087417"/>
                  <a:pt x="313267" y="2051884"/>
                </a:cubicBezTo>
                <a:cubicBezTo>
                  <a:pt x="299664" y="1911317"/>
                  <a:pt x="436138" y="1648523"/>
                  <a:pt x="296334" y="1628551"/>
                </a:cubicBezTo>
                <a:lnTo>
                  <a:pt x="0" y="1586218"/>
                </a:lnTo>
                <a:cubicBezTo>
                  <a:pt x="16933" y="1521307"/>
                  <a:pt x="23627" y="1452818"/>
                  <a:pt x="50800" y="1391484"/>
                </a:cubicBezTo>
                <a:cubicBezTo>
                  <a:pt x="395954" y="612423"/>
                  <a:pt x="224584" y="1161301"/>
                  <a:pt x="338667" y="773418"/>
                </a:cubicBezTo>
              </a:path>
            </a:pathLst>
          </a:custGeom>
          <a:solidFill>
            <a:schemeClr val="accent1"/>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 name="Заголовок 1">
            <a:extLst>
              <a:ext uri="{FF2B5EF4-FFF2-40B4-BE49-F238E27FC236}">
                <a16:creationId xmlns:a16="http://schemas.microsoft.com/office/drawing/2014/main" id="{BE9A40BB-2AF5-4302-8E9C-39FC8B9498B8}"/>
              </a:ext>
            </a:extLst>
          </p:cNvPr>
          <p:cNvSpPr>
            <a:spLocks noGrp="1"/>
          </p:cNvSpPr>
          <p:nvPr>
            <p:ph type="title"/>
          </p:nvPr>
        </p:nvSpPr>
        <p:spPr>
          <a:xfrm>
            <a:off x="1170434" y="1511895"/>
            <a:ext cx="9415140" cy="3312368"/>
          </a:xfrm>
        </p:spPr>
        <p:txBody>
          <a:bodyPr/>
          <a:lstStyle/>
          <a:p>
            <a:pPr algn="ctr"/>
            <a:r>
              <a:rPr lang="ru-RU" sz="6600" dirty="0"/>
              <a:t>Часть третья:</a:t>
            </a:r>
            <a:br>
              <a:rPr lang="ru-RU" sz="6600" dirty="0"/>
            </a:br>
            <a:r>
              <a:rPr lang="ru-RU" sz="4800" dirty="0">
                <a:solidFill>
                  <a:srgbClr val="00B050"/>
                </a:solidFill>
              </a:rPr>
              <a:t>Управление рисками – ограничение потенциальных убытков</a:t>
            </a:r>
          </a:p>
        </p:txBody>
      </p:sp>
    </p:spTree>
    <p:extLst>
      <p:ext uri="{BB962C8B-B14F-4D97-AF65-F5344CB8AC3E}">
        <p14:creationId xmlns:p14="http://schemas.microsoft.com/office/powerpoint/2010/main" val="211367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фигура 4">
            <a:extLst>
              <a:ext uri="{FF2B5EF4-FFF2-40B4-BE49-F238E27FC236}">
                <a16:creationId xmlns:a16="http://schemas.microsoft.com/office/drawing/2014/main" id="{19280E86-37B6-4970-A47F-822B3FB1AF54}"/>
              </a:ext>
            </a:extLst>
          </p:cNvPr>
          <p:cNvSpPr/>
          <p:nvPr/>
        </p:nvSpPr>
        <p:spPr bwMode="auto">
          <a:xfrm>
            <a:off x="5982827" y="3773366"/>
            <a:ext cx="2041098" cy="545440"/>
          </a:xfrm>
          <a:custGeom>
            <a:avLst/>
            <a:gdLst>
              <a:gd name="connsiteX0" fmla="*/ 123775 w 2041098"/>
              <a:gd name="connsiteY0" fmla="*/ 11455 h 545440"/>
              <a:gd name="connsiteX1" fmla="*/ 1714036 w 2041098"/>
              <a:gd name="connsiteY1" fmla="*/ 3504 h 545440"/>
              <a:gd name="connsiteX2" fmla="*/ 1857159 w 2041098"/>
              <a:gd name="connsiteY2" fmla="*/ 43260 h 545440"/>
              <a:gd name="connsiteX3" fmla="*/ 1865110 w 2041098"/>
              <a:gd name="connsiteY3" fmla="*/ 75065 h 545440"/>
              <a:gd name="connsiteX4" fmla="*/ 1873062 w 2041098"/>
              <a:gd name="connsiteY4" fmla="*/ 202286 h 545440"/>
              <a:gd name="connsiteX5" fmla="*/ 1904867 w 2041098"/>
              <a:gd name="connsiteY5" fmla="*/ 218189 h 545440"/>
              <a:gd name="connsiteX6" fmla="*/ 1944623 w 2041098"/>
              <a:gd name="connsiteY6" fmla="*/ 234091 h 545440"/>
              <a:gd name="connsiteX7" fmla="*/ 2008234 w 2041098"/>
              <a:gd name="connsiteY7" fmla="*/ 265897 h 545440"/>
              <a:gd name="connsiteX8" fmla="*/ 2016185 w 2041098"/>
              <a:gd name="connsiteY8" fmla="*/ 361312 h 545440"/>
              <a:gd name="connsiteX9" fmla="*/ 2024136 w 2041098"/>
              <a:gd name="connsiteY9" fmla="*/ 456728 h 545440"/>
              <a:gd name="connsiteX10" fmla="*/ 1952575 w 2041098"/>
              <a:gd name="connsiteY10" fmla="*/ 480582 h 545440"/>
              <a:gd name="connsiteX11" fmla="*/ 1896916 w 2041098"/>
              <a:gd name="connsiteY11" fmla="*/ 504436 h 545440"/>
              <a:gd name="connsiteX12" fmla="*/ 1817403 w 2041098"/>
              <a:gd name="connsiteY12" fmla="*/ 512387 h 545440"/>
              <a:gd name="connsiteX13" fmla="*/ 1642474 w 2041098"/>
              <a:gd name="connsiteY13" fmla="*/ 520338 h 545440"/>
              <a:gd name="connsiteX14" fmla="*/ 1602717 w 2041098"/>
              <a:gd name="connsiteY14" fmla="*/ 536241 h 545440"/>
              <a:gd name="connsiteX15" fmla="*/ 592902 w 2041098"/>
              <a:gd name="connsiteY15" fmla="*/ 520338 h 545440"/>
              <a:gd name="connsiteX16" fmla="*/ 521340 w 2041098"/>
              <a:gd name="connsiteY16" fmla="*/ 512387 h 545440"/>
              <a:gd name="connsiteX17" fmla="*/ 410022 w 2041098"/>
              <a:gd name="connsiteY17" fmla="*/ 504436 h 545440"/>
              <a:gd name="connsiteX18" fmla="*/ 362314 w 2041098"/>
              <a:gd name="connsiteY18" fmla="*/ 496484 h 545440"/>
              <a:gd name="connsiteX19" fmla="*/ 131726 w 2041098"/>
              <a:gd name="connsiteY19" fmla="*/ 480582 h 545440"/>
              <a:gd name="connsiteX20" fmla="*/ 147629 w 2041098"/>
              <a:gd name="connsiteY20" fmla="*/ 369264 h 545440"/>
              <a:gd name="connsiteX21" fmla="*/ 163531 w 2041098"/>
              <a:gd name="connsiteY21" fmla="*/ 345410 h 545440"/>
              <a:gd name="connsiteX22" fmla="*/ 131726 w 2041098"/>
              <a:gd name="connsiteY22" fmla="*/ 321556 h 545440"/>
              <a:gd name="connsiteX23" fmla="*/ 91970 w 2041098"/>
              <a:gd name="connsiteY23" fmla="*/ 297702 h 545440"/>
              <a:gd name="connsiteX24" fmla="*/ 84018 w 2041098"/>
              <a:gd name="connsiteY24" fmla="*/ 273848 h 545440"/>
              <a:gd name="connsiteX25" fmla="*/ 68116 w 2041098"/>
              <a:gd name="connsiteY25" fmla="*/ 242043 h 545440"/>
              <a:gd name="connsiteX26" fmla="*/ 99921 w 2041098"/>
              <a:gd name="connsiteY26" fmla="*/ 59163 h 545440"/>
              <a:gd name="connsiteX27" fmla="*/ 123775 w 2041098"/>
              <a:gd name="connsiteY27" fmla="*/ 11455 h 5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41098" h="545440">
                <a:moveTo>
                  <a:pt x="123775" y="11455"/>
                </a:moveTo>
                <a:cubicBezTo>
                  <a:pt x="392794" y="2178"/>
                  <a:pt x="1183942" y="3504"/>
                  <a:pt x="1714036" y="3504"/>
                </a:cubicBezTo>
                <a:cubicBezTo>
                  <a:pt x="1839903" y="3504"/>
                  <a:pt x="1811601" y="-17483"/>
                  <a:pt x="1857159" y="43260"/>
                </a:cubicBezTo>
                <a:cubicBezTo>
                  <a:pt x="1859809" y="53862"/>
                  <a:pt x="1864023" y="64191"/>
                  <a:pt x="1865110" y="75065"/>
                </a:cubicBezTo>
                <a:cubicBezTo>
                  <a:pt x="1869338" y="117344"/>
                  <a:pt x="1861690" y="161346"/>
                  <a:pt x="1873062" y="202286"/>
                </a:cubicBezTo>
                <a:cubicBezTo>
                  <a:pt x="1876234" y="213707"/>
                  <a:pt x="1894036" y="213375"/>
                  <a:pt x="1904867" y="218189"/>
                </a:cubicBezTo>
                <a:cubicBezTo>
                  <a:pt x="1917910" y="223986"/>
                  <a:pt x="1932146" y="227160"/>
                  <a:pt x="1944623" y="234091"/>
                </a:cubicBezTo>
                <a:cubicBezTo>
                  <a:pt x="2010977" y="270954"/>
                  <a:pt x="1942293" y="249410"/>
                  <a:pt x="2008234" y="265897"/>
                </a:cubicBezTo>
                <a:cubicBezTo>
                  <a:pt x="2010884" y="297702"/>
                  <a:pt x="2010303" y="329943"/>
                  <a:pt x="2016185" y="361312"/>
                </a:cubicBezTo>
                <a:cubicBezTo>
                  <a:pt x="2025796" y="412571"/>
                  <a:pt x="2062130" y="380740"/>
                  <a:pt x="2024136" y="456728"/>
                </a:cubicBezTo>
                <a:cubicBezTo>
                  <a:pt x="2016820" y="471360"/>
                  <a:pt x="1962251" y="478647"/>
                  <a:pt x="1952575" y="480582"/>
                </a:cubicBezTo>
                <a:cubicBezTo>
                  <a:pt x="1934022" y="488533"/>
                  <a:pt x="1916565" y="499813"/>
                  <a:pt x="1896916" y="504436"/>
                </a:cubicBezTo>
                <a:cubicBezTo>
                  <a:pt x="1870988" y="510537"/>
                  <a:pt x="1843988" y="510726"/>
                  <a:pt x="1817403" y="512387"/>
                </a:cubicBezTo>
                <a:cubicBezTo>
                  <a:pt x="1759147" y="516028"/>
                  <a:pt x="1700784" y="517688"/>
                  <a:pt x="1642474" y="520338"/>
                </a:cubicBezTo>
                <a:cubicBezTo>
                  <a:pt x="1629222" y="525639"/>
                  <a:pt x="1616974" y="535551"/>
                  <a:pt x="1602717" y="536241"/>
                </a:cubicBezTo>
                <a:cubicBezTo>
                  <a:pt x="1179792" y="556705"/>
                  <a:pt x="1035023" y="539286"/>
                  <a:pt x="592902" y="520338"/>
                </a:cubicBezTo>
                <a:cubicBezTo>
                  <a:pt x="569048" y="517688"/>
                  <a:pt x="545251" y="514466"/>
                  <a:pt x="521340" y="512387"/>
                </a:cubicBezTo>
                <a:cubicBezTo>
                  <a:pt x="484279" y="509164"/>
                  <a:pt x="447038" y="508138"/>
                  <a:pt x="410022" y="504436"/>
                </a:cubicBezTo>
                <a:cubicBezTo>
                  <a:pt x="393980" y="502832"/>
                  <a:pt x="378377" y="497861"/>
                  <a:pt x="362314" y="496484"/>
                </a:cubicBezTo>
                <a:cubicBezTo>
                  <a:pt x="285550" y="489904"/>
                  <a:pt x="208589" y="485883"/>
                  <a:pt x="131726" y="480582"/>
                </a:cubicBezTo>
                <a:cubicBezTo>
                  <a:pt x="133759" y="458220"/>
                  <a:pt x="132330" y="399862"/>
                  <a:pt x="147629" y="369264"/>
                </a:cubicBezTo>
                <a:cubicBezTo>
                  <a:pt x="151903" y="360717"/>
                  <a:pt x="158230" y="353361"/>
                  <a:pt x="163531" y="345410"/>
                </a:cubicBezTo>
                <a:cubicBezTo>
                  <a:pt x="152929" y="337459"/>
                  <a:pt x="142752" y="328907"/>
                  <a:pt x="131726" y="321556"/>
                </a:cubicBezTo>
                <a:cubicBezTo>
                  <a:pt x="118867" y="312983"/>
                  <a:pt x="102898" y="308630"/>
                  <a:pt x="91970" y="297702"/>
                </a:cubicBezTo>
                <a:cubicBezTo>
                  <a:pt x="86043" y="291775"/>
                  <a:pt x="87320" y="281552"/>
                  <a:pt x="84018" y="273848"/>
                </a:cubicBezTo>
                <a:cubicBezTo>
                  <a:pt x="79349" y="262953"/>
                  <a:pt x="73417" y="252645"/>
                  <a:pt x="68116" y="242043"/>
                </a:cubicBezTo>
                <a:cubicBezTo>
                  <a:pt x="72951" y="150180"/>
                  <a:pt x="46812" y="112272"/>
                  <a:pt x="99921" y="59163"/>
                </a:cubicBezTo>
                <a:cubicBezTo>
                  <a:pt x="109517" y="49567"/>
                  <a:pt x="-145244" y="20732"/>
                  <a:pt x="123775" y="11455"/>
                </a:cubicBezTo>
                <a:close/>
              </a:path>
            </a:pathLst>
          </a:custGeom>
          <a:solidFill>
            <a:schemeClr val="accent3">
              <a:lumMod val="85000"/>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 name="Полилиния: фигура 3">
            <a:extLst>
              <a:ext uri="{FF2B5EF4-FFF2-40B4-BE49-F238E27FC236}">
                <a16:creationId xmlns:a16="http://schemas.microsoft.com/office/drawing/2014/main" id="{CB349F7E-C14D-4BBE-8A93-BB1E56A1CF55}"/>
              </a:ext>
            </a:extLst>
          </p:cNvPr>
          <p:cNvSpPr/>
          <p:nvPr/>
        </p:nvSpPr>
        <p:spPr bwMode="auto">
          <a:xfrm>
            <a:off x="260097" y="5343684"/>
            <a:ext cx="2340321" cy="877874"/>
          </a:xfrm>
          <a:custGeom>
            <a:avLst/>
            <a:gdLst>
              <a:gd name="connsiteX0" fmla="*/ 89760 w 2340321"/>
              <a:gd name="connsiteY0" fmla="*/ 7544 h 877874"/>
              <a:gd name="connsiteX1" fmla="*/ 550936 w 2340321"/>
              <a:gd name="connsiteY1" fmla="*/ 23446 h 877874"/>
              <a:gd name="connsiteX2" fmla="*/ 757670 w 2340321"/>
              <a:gd name="connsiteY2" fmla="*/ 47300 h 877874"/>
              <a:gd name="connsiteX3" fmla="*/ 1417628 w 2340321"/>
              <a:gd name="connsiteY3" fmla="*/ 39349 h 877874"/>
              <a:gd name="connsiteX4" fmla="*/ 1783388 w 2340321"/>
              <a:gd name="connsiteY4" fmla="*/ 23446 h 877874"/>
              <a:gd name="connsiteX5" fmla="*/ 1934463 w 2340321"/>
              <a:gd name="connsiteY5" fmla="*/ 31398 h 877874"/>
              <a:gd name="connsiteX6" fmla="*/ 1918560 w 2340321"/>
              <a:gd name="connsiteY6" fmla="*/ 71154 h 877874"/>
              <a:gd name="connsiteX7" fmla="*/ 1934463 w 2340321"/>
              <a:gd name="connsiteY7" fmla="*/ 214278 h 877874"/>
              <a:gd name="connsiteX8" fmla="*/ 2021927 w 2340321"/>
              <a:gd name="connsiteY8" fmla="*/ 222229 h 877874"/>
              <a:gd name="connsiteX9" fmla="*/ 2029879 w 2340321"/>
              <a:gd name="connsiteY9" fmla="*/ 246083 h 877874"/>
              <a:gd name="connsiteX10" fmla="*/ 2045781 w 2340321"/>
              <a:gd name="connsiteY10" fmla="*/ 405109 h 877874"/>
              <a:gd name="connsiteX11" fmla="*/ 2021927 w 2340321"/>
              <a:gd name="connsiteY11" fmla="*/ 428963 h 877874"/>
              <a:gd name="connsiteX12" fmla="*/ 1870853 w 2340321"/>
              <a:gd name="connsiteY12" fmla="*/ 436914 h 877874"/>
              <a:gd name="connsiteX13" fmla="*/ 1862901 w 2340321"/>
              <a:gd name="connsiteY13" fmla="*/ 603892 h 877874"/>
              <a:gd name="connsiteX14" fmla="*/ 1998073 w 2340321"/>
              <a:gd name="connsiteY14" fmla="*/ 627746 h 877874"/>
              <a:gd name="connsiteX15" fmla="*/ 2308174 w 2340321"/>
              <a:gd name="connsiteY15" fmla="*/ 635697 h 877874"/>
              <a:gd name="connsiteX16" fmla="*/ 2332028 w 2340321"/>
              <a:gd name="connsiteY16" fmla="*/ 643648 h 877874"/>
              <a:gd name="connsiteX17" fmla="*/ 2316126 w 2340321"/>
              <a:gd name="connsiteY17" fmla="*/ 834479 h 877874"/>
              <a:gd name="connsiteX18" fmla="*/ 2276369 w 2340321"/>
              <a:gd name="connsiteY18" fmla="*/ 850382 h 877874"/>
              <a:gd name="connsiteX19" fmla="*/ 2157100 w 2340321"/>
              <a:gd name="connsiteY19" fmla="*/ 858333 h 877874"/>
              <a:gd name="connsiteX20" fmla="*/ 781524 w 2340321"/>
              <a:gd name="connsiteY20" fmla="*/ 866285 h 877874"/>
              <a:gd name="connsiteX21" fmla="*/ 535033 w 2340321"/>
              <a:gd name="connsiteY21" fmla="*/ 874236 h 877874"/>
              <a:gd name="connsiteX22" fmla="*/ 50004 w 2340321"/>
              <a:gd name="connsiteY22" fmla="*/ 142716 h 877874"/>
              <a:gd name="connsiteX23" fmla="*/ 89760 w 2340321"/>
              <a:gd name="connsiteY23" fmla="*/ 7544 h 87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0321" h="877874">
                <a:moveTo>
                  <a:pt x="89760" y="7544"/>
                </a:moveTo>
                <a:cubicBezTo>
                  <a:pt x="173249" y="-12334"/>
                  <a:pt x="428684" y="12074"/>
                  <a:pt x="550936" y="23446"/>
                </a:cubicBezTo>
                <a:cubicBezTo>
                  <a:pt x="620006" y="29871"/>
                  <a:pt x="688759" y="39349"/>
                  <a:pt x="757670" y="47300"/>
                </a:cubicBezTo>
                <a:lnTo>
                  <a:pt x="1417628" y="39349"/>
                </a:lnTo>
                <a:cubicBezTo>
                  <a:pt x="1700918" y="34628"/>
                  <a:pt x="1622863" y="41284"/>
                  <a:pt x="1783388" y="23446"/>
                </a:cubicBezTo>
                <a:cubicBezTo>
                  <a:pt x="1833746" y="26097"/>
                  <a:pt x="1886910" y="14614"/>
                  <a:pt x="1934463" y="31398"/>
                </a:cubicBezTo>
                <a:cubicBezTo>
                  <a:pt x="1947922" y="36148"/>
                  <a:pt x="1918560" y="56881"/>
                  <a:pt x="1918560" y="71154"/>
                </a:cubicBezTo>
                <a:cubicBezTo>
                  <a:pt x="1918560" y="119156"/>
                  <a:pt x="1907357" y="174662"/>
                  <a:pt x="1934463" y="214278"/>
                </a:cubicBezTo>
                <a:cubicBezTo>
                  <a:pt x="1950994" y="238439"/>
                  <a:pt x="1992772" y="219579"/>
                  <a:pt x="2021927" y="222229"/>
                </a:cubicBezTo>
                <a:cubicBezTo>
                  <a:pt x="2024578" y="230180"/>
                  <a:pt x="2028795" y="237772"/>
                  <a:pt x="2029879" y="246083"/>
                </a:cubicBezTo>
                <a:cubicBezTo>
                  <a:pt x="2036769" y="298909"/>
                  <a:pt x="2048095" y="351886"/>
                  <a:pt x="2045781" y="405109"/>
                </a:cubicBezTo>
                <a:cubicBezTo>
                  <a:pt x="2045293" y="416343"/>
                  <a:pt x="2032991" y="426951"/>
                  <a:pt x="2021927" y="428963"/>
                </a:cubicBezTo>
                <a:cubicBezTo>
                  <a:pt x="1972313" y="437984"/>
                  <a:pt x="1921211" y="434264"/>
                  <a:pt x="1870853" y="436914"/>
                </a:cubicBezTo>
                <a:cubicBezTo>
                  <a:pt x="1856979" y="485473"/>
                  <a:pt x="1829960" y="555978"/>
                  <a:pt x="1862901" y="603892"/>
                </a:cubicBezTo>
                <a:cubicBezTo>
                  <a:pt x="1865387" y="607507"/>
                  <a:pt x="1981808" y="627039"/>
                  <a:pt x="1998073" y="627746"/>
                </a:cubicBezTo>
                <a:cubicBezTo>
                  <a:pt x="2101376" y="632238"/>
                  <a:pt x="2204807" y="633047"/>
                  <a:pt x="2308174" y="635697"/>
                </a:cubicBezTo>
                <a:cubicBezTo>
                  <a:pt x="2316125" y="638347"/>
                  <a:pt x="2328915" y="635866"/>
                  <a:pt x="2332028" y="643648"/>
                </a:cubicBezTo>
                <a:cubicBezTo>
                  <a:pt x="2351415" y="692114"/>
                  <a:pt x="2332935" y="798761"/>
                  <a:pt x="2316126" y="834479"/>
                </a:cubicBezTo>
                <a:cubicBezTo>
                  <a:pt x="2310048" y="847394"/>
                  <a:pt x="2290484" y="848265"/>
                  <a:pt x="2276369" y="850382"/>
                </a:cubicBezTo>
                <a:cubicBezTo>
                  <a:pt x="2236965" y="856293"/>
                  <a:pt x="2196942" y="857909"/>
                  <a:pt x="2157100" y="858333"/>
                </a:cubicBezTo>
                <a:lnTo>
                  <a:pt x="781524" y="866285"/>
                </a:lnTo>
                <a:cubicBezTo>
                  <a:pt x="699360" y="868935"/>
                  <a:pt x="617235" y="875111"/>
                  <a:pt x="535033" y="874236"/>
                </a:cubicBezTo>
                <a:cubicBezTo>
                  <a:pt x="-206525" y="866346"/>
                  <a:pt x="33458" y="1003096"/>
                  <a:pt x="50004" y="142716"/>
                </a:cubicBezTo>
                <a:cubicBezTo>
                  <a:pt x="50717" y="105617"/>
                  <a:pt x="6271" y="27422"/>
                  <a:pt x="89760" y="7544"/>
                </a:cubicBezTo>
                <a:close/>
              </a:path>
            </a:pathLst>
          </a:custGeom>
          <a:solidFill>
            <a:schemeClr val="accent3">
              <a:lumMod val="85000"/>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 name="Полилиния: фигура 1">
            <a:extLst>
              <a:ext uri="{FF2B5EF4-FFF2-40B4-BE49-F238E27FC236}">
                <a16:creationId xmlns:a16="http://schemas.microsoft.com/office/drawing/2014/main" id="{AF211DA2-7815-40E1-A6C9-4F64D2DD504F}"/>
              </a:ext>
            </a:extLst>
          </p:cNvPr>
          <p:cNvSpPr/>
          <p:nvPr/>
        </p:nvSpPr>
        <p:spPr bwMode="auto">
          <a:xfrm>
            <a:off x="262393" y="2646005"/>
            <a:ext cx="2488883" cy="1110195"/>
          </a:xfrm>
          <a:custGeom>
            <a:avLst/>
            <a:gdLst>
              <a:gd name="connsiteX0" fmla="*/ 111318 w 2488883"/>
              <a:gd name="connsiteY0" fmla="*/ 1779 h 1110195"/>
              <a:gd name="connsiteX1" fmla="*/ 516835 w 2488883"/>
              <a:gd name="connsiteY1" fmla="*/ 9731 h 1110195"/>
              <a:gd name="connsiteX2" fmla="*/ 691764 w 2488883"/>
              <a:gd name="connsiteY2" fmla="*/ 25633 h 1110195"/>
              <a:gd name="connsiteX3" fmla="*/ 985962 w 2488883"/>
              <a:gd name="connsiteY3" fmla="*/ 33585 h 1110195"/>
              <a:gd name="connsiteX4" fmla="*/ 1836751 w 2488883"/>
              <a:gd name="connsiteY4" fmla="*/ 49487 h 1110195"/>
              <a:gd name="connsiteX5" fmla="*/ 1852654 w 2488883"/>
              <a:gd name="connsiteY5" fmla="*/ 81292 h 1110195"/>
              <a:gd name="connsiteX6" fmla="*/ 1836751 w 2488883"/>
              <a:gd name="connsiteY6" fmla="*/ 176708 h 1110195"/>
              <a:gd name="connsiteX7" fmla="*/ 1852654 w 2488883"/>
              <a:gd name="connsiteY7" fmla="*/ 200562 h 1110195"/>
              <a:gd name="connsiteX8" fmla="*/ 1963972 w 2488883"/>
              <a:gd name="connsiteY8" fmla="*/ 208513 h 1110195"/>
              <a:gd name="connsiteX9" fmla="*/ 2051437 w 2488883"/>
              <a:gd name="connsiteY9" fmla="*/ 216465 h 1110195"/>
              <a:gd name="connsiteX10" fmla="*/ 2107096 w 2488883"/>
              <a:gd name="connsiteY10" fmla="*/ 399345 h 1110195"/>
              <a:gd name="connsiteX11" fmla="*/ 2138901 w 2488883"/>
              <a:gd name="connsiteY11" fmla="*/ 415247 h 1110195"/>
              <a:gd name="connsiteX12" fmla="*/ 2313830 w 2488883"/>
              <a:gd name="connsiteY12" fmla="*/ 431150 h 1110195"/>
              <a:gd name="connsiteX13" fmla="*/ 2449002 w 2488883"/>
              <a:gd name="connsiteY13" fmla="*/ 447052 h 1110195"/>
              <a:gd name="connsiteX14" fmla="*/ 2472856 w 2488883"/>
              <a:gd name="connsiteY14" fmla="*/ 470906 h 1110195"/>
              <a:gd name="connsiteX15" fmla="*/ 2449002 w 2488883"/>
              <a:gd name="connsiteY15" fmla="*/ 637884 h 1110195"/>
              <a:gd name="connsiteX16" fmla="*/ 2377440 w 2488883"/>
              <a:gd name="connsiteY16" fmla="*/ 669689 h 1110195"/>
              <a:gd name="connsiteX17" fmla="*/ 2266122 w 2488883"/>
              <a:gd name="connsiteY17" fmla="*/ 677640 h 1110195"/>
              <a:gd name="connsiteX18" fmla="*/ 1709530 w 2488883"/>
              <a:gd name="connsiteY18" fmla="*/ 685592 h 1110195"/>
              <a:gd name="connsiteX19" fmla="*/ 1693628 w 2488883"/>
              <a:gd name="connsiteY19" fmla="*/ 844618 h 1110195"/>
              <a:gd name="connsiteX20" fmla="*/ 1741336 w 2488883"/>
              <a:gd name="connsiteY20" fmla="*/ 868472 h 1110195"/>
              <a:gd name="connsiteX21" fmla="*/ 1852654 w 2488883"/>
              <a:gd name="connsiteY21" fmla="*/ 884374 h 1110195"/>
              <a:gd name="connsiteX22" fmla="*/ 2226365 w 2488883"/>
              <a:gd name="connsiteY22" fmla="*/ 908228 h 1110195"/>
              <a:gd name="connsiteX23" fmla="*/ 2282024 w 2488883"/>
              <a:gd name="connsiteY23" fmla="*/ 963887 h 1110195"/>
              <a:gd name="connsiteX24" fmla="*/ 2289976 w 2488883"/>
              <a:gd name="connsiteY24" fmla="*/ 1019546 h 1110195"/>
              <a:gd name="connsiteX25" fmla="*/ 2250219 w 2488883"/>
              <a:gd name="connsiteY25" fmla="*/ 1059303 h 1110195"/>
              <a:gd name="connsiteX26" fmla="*/ 79513 w 2488883"/>
              <a:gd name="connsiteY26" fmla="*/ 1003644 h 1110195"/>
              <a:gd name="connsiteX27" fmla="*/ 47708 w 2488883"/>
              <a:gd name="connsiteY27" fmla="*/ 971838 h 1110195"/>
              <a:gd name="connsiteX28" fmla="*/ 15903 w 2488883"/>
              <a:gd name="connsiteY28" fmla="*/ 892325 h 1110195"/>
              <a:gd name="connsiteX29" fmla="*/ 0 w 2488883"/>
              <a:gd name="connsiteY29" fmla="*/ 868472 h 1110195"/>
              <a:gd name="connsiteX30" fmla="*/ 39757 w 2488883"/>
              <a:gd name="connsiteY30" fmla="*/ 57438 h 1110195"/>
              <a:gd name="connsiteX31" fmla="*/ 79513 w 2488883"/>
              <a:gd name="connsiteY31" fmla="*/ 41536 h 1110195"/>
              <a:gd name="connsiteX32" fmla="*/ 111318 w 2488883"/>
              <a:gd name="connsiteY32" fmla="*/ 1779 h 111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88883" h="1110195">
                <a:moveTo>
                  <a:pt x="111318" y="1779"/>
                </a:moveTo>
                <a:cubicBezTo>
                  <a:pt x="184205" y="-3522"/>
                  <a:pt x="381751" y="4180"/>
                  <a:pt x="516835" y="9731"/>
                </a:cubicBezTo>
                <a:cubicBezTo>
                  <a:pt x="575336" y="12135"/>
                  <a:pt x="633289" y="22660"/>
                  <a:pt x="691764" y="25633"/>
                </a:cubicBezTo>
                <a:cubicBezTo>
                  <a:pt x="789739" y="30615"/>
                  <a:pt x="887881" y="31542"/>
                  <a:pt x="985962" y="33585"/>
                </a:cubicBezTo>
                <a:lnTo>
                  <a:pt x="1836751" y="49487"/>
                </a:lnTo>
                <a:cubicBezTo>
                  <a:pt x="1842052" y="60089"/>
                  <a:pt x="1852654" y="69439"/>
                  <a:pt x="1852654" y="81292"/>
                </a:cubicBezTo>
                <a:cubicBezTo>
                  <a:pt x="1852654" y="113536"/>
                  <a:pt x="1836751" y="176708"/>
                  <a:pt x="1836751" y="176708"/>
                </a:cubicBezTo>
                <a:cubicBezTo>
                  <a:pt x="1842052" y="184659"/>
                  <a:pt x="1843383" y="198244"/>
                  <a:pt x="1852654" y="200562"/>
                </a:cubicBezTo>
                <a:cubicBezTo>
                  <a:pt x="1888744" y="209584"/>
                  <a:pt x="1926890" y="205546"/>
                  <a:pt x="1963972" y="208513"/>
                </a:cubicBezTo>
                <a:cubicBezTo>
                  <a:pt x="1993154" y="210848"/>
                  <a:pt x="2022282" y="213814"/>
                  <a:pt x="2051437" y="216465"/>
                </a:cubicBezTo>
                <a:cubicBezTo>
                  <a:pt x="2155888" y="237355"/>
                  <a:pt x="2058421" y="204648"/>
                  <a:pt x="2107096" y="399345"/>
                </a:cubicBezTo>
                <a:cubicBezTo>
                  <a:pt x="2109971" y="410844"/>
                  <a:pt x="2127186" y="413445"/>
                  <a:pt x="2138901" y="415247"/>
                </a:cubicBezTo>
                <a:cubicBezTo>
                  <a:pt x="2196770" y="424150"/>
                  <a:pt x="2255585" y="425176"/>
                  <a:pt x="2313830" y="431150"/>
                </a:cubicBezTo>
                <a:cubicBezTo>
                  <a:pt x="2358961" y="435779"/>
                  <a:pt x="2403945" y="441751"/>
                  <a:pt x="2449002" y="447052"/>
                </a:cubicBezTo>
                <a:cubicBezTo>
                  <a:pt x="2456953" y="455003"/>
                  <a:pt x="2468819" y="460411"/>
                  <a:pt x="2472856" y="470906"/>
                </a:cubicBezTo>
                <a:cubicBezTo>
                  <a:pt x="2496324" y="531923"/>
                  <a:pt x="2498420" y="584936"/>
                  <a:pt x="2449002" y="637884"/>
                </a:cubicBezTo>
                <a:cubicBezTo>
                  <a:pt x="2431191" y="656967"/>
                  <a:pt x="2402948" y="664144"/>
                  <a:pt x="2377440" y="669689"/>
                </a:cubicBezTo>
                <a:cubicBezTo>
                  <a:pt x="2341088" y="677591"/>
                  <a:pt x="2303312" y="676755"/>
                  <a:pt x="2266122" y="677640"/>
                </a:cubicBezTo>
                <a:lnTo>
                  <a:pt x="1709530" y="685592"/>
                </a:lnTo>
                <a:cubicBezTo>
                  <a:pt x="1675391" y="742492"/>
                  <a:pt x="1658317" y="753817"/>
                  <a:pt x="1693628" y="844618"/>
                </a:cubicBezTo>
                <a:cubicBezTo>
                  <a:pt x="1700072" y="861189"/>
                  <a:pt x="1724469" y="862850"/>
                  <a:pt x="1741336" y="868472"/>
                </a:cubicBezTo>
                <a:cubicBezTo>
                  <a:pt x="1755302" y="873127"/>
                  <a:pt x="1845705" y="883448"/>
                  <a:pt x="1852654" y="884374"/>
                </a:cubicBezTo>
                <a:cubicBezTo>
                  <a:pt x="2031766" y="908255"/>
                  <a:pt x="1785546" y="886186"/>
                  <a:pt x="2226365" y="908228"/>
                </a:cubicBezTo>
                <a:cubicBezTo>
                  <a:pt x="2246243" y="923137"/>
                  <a:pt x="2272747" y="938377"/>
                  <a:pt x="2282024" y="963887"/>
                </a:cubicBezTo>
                <a:cubicBezTo>
                  <a:pt x="2288429" y="981500"/>
                  <a:pt x="2287325" y="1000993"/>
                  <a:pt x="2289976" y="1019546"/>
                </a:cubicBezTo>
                <a:cubicBezTo>
                  <a:pt x="2276724" y="1032798"/>
                  <a:pt x="2268947" y="1058593"/>
                  <a:pt x="2250219" y="1059303"/>
                </a:cubicBezTo>
                <a:cubicBezTo>
                  <a:pt x="659480" y="1119616"/>
                  <a:pt x="1077755" y="1152635"/>
                  <a:pt x="79513" y="1003644"/>
                </a:cubicBezTo>
                <a:cubicBezTo>
                  <a:pt x="68911" y="993042"/>
                  <a:pt x="55147" y="984856"/>
                  <a:pt x="47708" y="971838"/>
                </a:cubicBezTo>
                <a:cubicBezTo>
                  <a:pt x="33545" y="947053"/>
                  <a:pt x="31738" y="916076"/>
                  <a:pt x="15903" y="892325"/>
                </a:cubicBezTo>
                <a:lnTo>
                  <a:pt x="0" y="868472"/>
                </a:lnTo>
                <a:cubicBezTo>
                  <a:pt x="4183" y="655148"/>
                  <a:pt x="3824" y="269041"/>
                  <a:pt x="39757" y="57438"/>
                </a:cubicBezTo>
                <a:cubicBezTo>
                  <a:pt x="42146" y="43367"/>
                  <a:pt x="66149" y="46547"/>
                  <a:pt x="79513" y="41536"/>
                </a:cubicBezTo>
                <a:cubicBezTo>
                  <a:pt x="116336" y="27728"/>
                  <a:pt x="38431" y="7080"/>
                  <a:pt x="111318" y="1779"/>
                </a:cubicBezTo>
                <a:close/>
              </a:path>
            </a:pathLst>
          </a:custGeom>
          <a:solidFill>
            <a:schemeClr val="accent3">
              <a:lumMod val="85000"/>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 name="Rectangle 4"/>
          <p:cNvSpPr>
            <a:spLocks noChangeArrowheads="1"/>
          </p:cNvSpPr>
          <p:nvPr/>
        </p:nvSpPr>
        <p:spPr bwMode="auto">
          <a:xfrm>
            <a:off x="1728589" y="-2642"/>
            <a:ext cx="6336703" cy="877356"/>
          </a:xfrm>
          <a:prstGeom prst="rect">
            <a:avLst/>
          </a:prstGeom>
          <a:noFill/>
          <a:ln w="9525">
            <a:noFill/>
            <a:miter lim="800000"/>
            <a:headEnd/>
            <a:tailEnd/>
          </a:ln>
        </p:spPr>
        <p:txBody>
          <a:bodyPr>
            <a:spAutoFit/>
          </a:bodyPr>
          <a:lstStyle/>
          <a:p>
            <a:pPr algn="ctr">
              <a:lnSpc>
                <a:spcPct val="90000"/>
              </a:lnSpc>
            </a:pPr>
            <a:endParaRPr lang="en-US" sz="1889" b="0" dirty="0">
              <a:solidFill>
                <a:srgbClr val="808080">
                  <a:lumMod val="50000"/>
                </a:srgbClr>
              </a:solidFill>
              <a:cs typeface="Arial" panose="020B0604020202020204" pitchFamily="34" charset="0"/>
            </a:endParaRPr>
          </a:p>
          <a:p>
            <a:pPr algn="ctr">
              <a:lnSpc>
                <a:spcPct val="90000"/>
              </a:lnSpc>
            </a:pPr>
            <a:r>
              <a:rPr lang="ru-RU" sz="1889" b="0" dirty="0">
                <a:solidFill>
                  <a:srgbClr val="808080">
                    <a:lumMod val="50000"/>
                  </a:srgbClr>
                </a:solidFill>
                <a:cs typeface="Arial" panose="020B0604020202020204" pitchFamily="34" charset="0"/>
              </a:rPr>
              <a:t>Цель работы с рискам – избежать потерь / уклониться от дополнительных расходов</a:t>
            </a:r>
          </a:p>
        </p:txBody>
      </p:sp>
      <p:sp>
        <p:nvSpPr>
          <p:cNvPr id="39" name="TextBox 38">
            <a:extLst>
              <a:ext uri="{FF2B5EF4-FFF2-40B4-BE49-F238E27FC236}">
                <a16:creationId xmlns:a16="http://schemas.microsoft.com/office/drawing/2014/main" id="{288B97D0-413A-42C9-8747-4666B0E8E489}"/>
              </a:ext>
            </a:extLst>
          </p:cNvPr>
          <p:cNvSpPr txBox="1"/>
          <p:nvPr/>
        </p:nvSpPr>
        <p:spPr>
          <a:xfrm>
            <a:off x="1065437" y="1470084"/>
            <a:ext cx="1193669" cy="338554"/>
          </a:xfrm>
          <a:prstGeom prst="rect">
            <a:avLst/>
          </a:prstGeom>
          <a:noFill/>
          <a:ln>
            <a:noFill/>
          </a:ln>
        </p:spPr>
        <p:txBody>
          <a:bodyPr wrap="square" rtlCol="0">
            <a:spAutoFit/>
          </a:bodyPr>
          <a:lstStyle>
            <a:defPPr>
              <a:defRPr lang="en-US"/>
            </a:defPPr>
            <a:lvl1pPr>
              <a:defRPr sz="1600" b="0">
                <a:solidFill>
                  <a:schemeClr val="tx1">
                    <a:lumMod val="75000"/>
                    <a:lumOff val="25000"/>
                  </a:schemeClr>
                </a:solidFill>
                <a:latin typeface="Comic Sans MS" panose="030F0702030302020204" pitchFamily="66" charset="0"/>
              </a:defRPr>
            </a:lvl1pPr>
          </a:lstStyle>
          <a:p>
            <a:r>
              <a:rPr lang="ru-RU" dirty="0"/>
              <a:t>Риск</a:t>
            </a:r>
          </a:p>
        </p:txBody>
      </p:sp>
      <p:sp>
        <p:nvSpPr>
          <p:cNvPr id="40" name="TextBox 39">
            <a:extLst>
              <a:ext uri="{FF2B5EF4-FFF2-40B4-BE49-F238E27FC236}">
                <a16:creationId xmlns:a16="http://schemas.microsoft.com/office/drawing/2014/main" id="{9DC4DCAA-4622-42AD-AC5D-7E8B9BE0AFE1}"/>
              </a:ext>
            </a:extLst>
          </p:cNvPr>
          <p:cNvSpPr txBox="1"/>
          <p:nvPr/>
        </p:nvSpPr>
        <p:spPr>
          <a:xfrm>
            <a:off x="3025198" y="1449969"/>
            <a:ext cx="1367687" cy="338554"/>
          </a:xfrm>
          <a:prstGeom prst="rect">
            <a:avLst/>
          </a:prstGeom>
          <a:noFill/>
          <a:ln>
            <a:noFill/>
          </a:ln>
        </p:spPr>
        <p:txBody>
          <a:bodyPr wrap="square" rtlCol="0">
            <a:spAutoFit/>
          </a:bodyPr>
          <a:lstStyle>
            <a:defPPr>
              <a:defRPr lang="en-US"/>
            </a:defPPr>
            <a:lvl1pPr>
              <a:defRPr sz="1600" b="0">
                <a:solidFill>
                  <a:schemeClr val="tx1">
                    <a:lumMod val="75000"/>
                    <a:lumOff val="25000"/>
                  </a:schemeClr>
                </a:solidFill>
                <a:latin typeface="Comic Sans MS" panose="030F0702030302020204" pitchFamily="66" charset="0"/>
              </a:defRPr>
            </a:lvl1pPr>
          </a:lstStyle>
          <a:p>
            <a:r>
              <a:rPr lang="ru-RU" dirty="0"/>
              <a:t>Уклонение</a:t>
            </a:r>
          </a:p>
        </p:txBody>
      </p:sp>
      <p:sp>
        <p:nvSpPr>
          <p:cNvPr id="41" name="TextBox 40">
            <a:extLst>
              <a:ext uri="{FF2B5EF4-FFF2-40B4-BE49-F238E27FC236}">
                <a16:creationId xmlns:a16="http://schemas.microsoft.com/office/drawing/2014/main" id="{047C45E2-77B1-4B2D-BD4D-793A90215BB7}"/>
              </a:ext>
            </a:extLst>
          </p:cNvPr>
          <p:cNvSpPr txBox="1"/>
          <p:nvPr/>
        </p:nvSpPr>
        <p:spPr>
          <a:xfrm>
            <a:off x="5943152" y="1427265"/>
            <a:ext cx="2557381" cy="338554"/>
          </a:xfrm>
          <a:prstGeom prst="rect">
            <a:avLst/>
          </a:prstGeom>
          <a:noFill/>
          <a:ln>
            <a:noFill/>
          </a:ln>
        </p:spPr>
        <p:txBody>
          <a:bodyPr wrap="square" rtlCol="0">
            <a:spAutoFit/>
          </a:bodyPr>
          <a:lstStyle>
            <a:defPPr>
              <a:defRPr lang="en-US"/>
            </a:defPPr>
            <a:lvl1pPr>
              <a:defRPr sz="1600" b="0">
                <a:solidFill>
                  <a:schemeClr val="tx1">
                    <a:lumMod val="75000"/>
                    <a:lumOff val="25000"/>
                  </a:schemeClr>
                </a:solidFill>
                <a:latin typeface="Comic Sans MS" panose="030F0702030302020204" pitchFamily="66" charset="0"/>
              </a:defRPr>
            </a:lvl1pPr>
          </a:lstStyle>
          <a:p>
            <a:r>
              <a:rPr lang="ru-RU" dirty="0"/>
              <a:t>Снижение риска</a:t>
            </a:r>
          </a:p>
        </p:txBody>
      </p:sp>
      <mc:AlternateContent xmlns:mc="http://schemas.openxmlformats.org/markup-compatibility/2006" xmlns:p14="http://schemas.microsoft.com/office/powerpoint/2010/main">
        <mc:Choice Requires="p14">
          <p:contentPart p14:bwMode="auto" r:id="rId4">
            <p14:nvContentPartPr>
              <p14:cNvPr id="9" name="Рукописный ввод 8">
                <a:extLst>
                  <a:ext uri="{FF2B5EF4-FFF2-40B4-BE49-F238E27FC236}">
                    <a16:creationId xmlns:a16="http://schemas.microsoft.com/office/drawing/2014/main" id="{5C34107E-FD38-4727-88BB-C0BE21E1A7AB}"/>
                  </a:ext>
                </a:extLst>
              </p14:cNvPr>
              <p14:cNvContentPartPr/>
              <p14:nvPr/>
            </p14:nvContentPartPr>
            <p14:xfrm flipV="1">
              <a:off x="299345" y="1811350"/>
              <a:ext cx="9998195" cy="81034"/>
            </p14:xfrm>
          </p:contentPart>
        </mc:Choice>
        <mc:Fallback xmlns="">
          <p:pic>
            <p:nvPicPr>
              <p:cNvPr id="9" name="Рукописный ввод 8">
                <a:extLst>
                  <a:ext uri="{FF2B5EF4-FFF2-40B4-BE49-F238E27FC236}">
                    <a16:creationId xmlns:a16="http://schemas.microsoft.com/office/drawing/2014/main" id="{5C34107E-FD38-4727-88BB-C0BE21E1A7AB}"/>
                  </a:ext>
                </a:extLst>
              </p:cNvPr>
              <p:cNvPicPr/>
              <p:nvPr/>
            </p:nvPicPr>
            <p:blipFill>
              <a:blip r:embed="rId5"/>
              <a:stretch>
                <a:fillRect/>
              </a:stretch>
            </p:blipFill>
            <p:spPr>
              <a:xfrm flipV="1">
                <a:off x="292865" y="1804867"/>
                <a:ext cx="10010435" cy="93279"/>
              </a:xfrm>
              <a:prstGeom prst="rect">
                <a:avLst/>
              </a:prstGeom>
            </p:spPr>
          </p:pic>
        </mc:Fallback>
      </mc:AlternateContent>
      <p:sp>
        <p:nvSpPr>
          <p:cNvPr id="35" name="TextBox 34">
            <a:extLst>
              <a:ext uri="{FF2B5EF4-FFF2-40B4-BE49-F238E27FC236}">
                <a16:creationId xmlns:a16="http://schemas.microsoft.com/office/drawing/2014/main" id="{EE05DABB-7B9C-49DA-A7E1-04EF04CC49BF}"/>
              </a:ext>
            </a:extLst>
          </p:cNvPr>
          <p:cNvSpPr txBox="1"/>
          <p:nvPr/>
        </p:nvSpPr>
        <p:spPr>
          <a:xfrm>
            <a:off x="310182" y="2082829"/>
            <a:ext cx="2310535" cy="338554"/>
          </a:xfrm>
          <a:custGeom>
            <a:avLst/>
            <a:gdLst>
              <a:gd name="connsiteX0" fmla="*/ 0 w 2310535"/>
              <a:gd name="connsiteY0" fmla="*/ 0 h 338554"/>
              <a:gd name="connsiteX1" fmla="*/ 623844 w 2310535"/>
              <a:gd name="connsiteY1" fmla="*/ 0 h 338554"/>
              <a:gd name="connsiteX2" fmla="*/ 1224584 w 2310535"/>
              <a:gd name="connsiteY2" fmla="*/ 0 h 338554"/>
              <a:gd name="connsiteX3" fmla="*/ 1756007 w 2310535"/>
              <a:gd name="connsiteY3" fmla="*/ 0 h 338554"/>
              <a:gd name="connsiteX4" fmla="*/ 2310535 w 2310535"/>
              <a:gd name="connsiteY4" fmla="*/ 0 h 338554"/>
              <a:gd name="connsiteX5" fmla="*/ 2310535 w 2310535"/>
              <a:gd name="connsiteY5" fmla="*/ 338554 h 338554"/>
              <a:gd name="connsiteX6" fmla="*/ 1709796 w 2310535"/>
              <a:gd name="connsiteY6" fmla="*/ 338554 h 338554"/>
              <a:gd name="connsiteX7" fmla="*/ 1155268 w 2310535"/>
              <a:gd name="connsiteY7" fmla="*/ 338554 h 338554"/>
              <a:gd name="connsiteX8" fmla="*/ 646950 w 2310535"/>
              <a:gd name="connsiteY8" fmla="*/ 338554 h 338554"/>
              <a:gd name="connsiteX9" fmla="*/ 0 w 2310535"/>
              <a:gd name="connsiteY9" fmla="*/ 338554 h 338554"/>
              <a:gd name="connsiteX10" fmla="*/ 0 w 2310535"/>
              <a:gd name="connsiteY10"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535" h="338554" fill="none" extrusionOk="0">
                <a:moveTo>
                  <a:pt x="0" y="0"/>
                </a:moveTo>
                <a:cubicBezTo>
                  <a:pt x="274654" y="-72505"/>
                  <a:pt x="341989" y="8158"/>
                  <a:pt x="623844" y="0"/>
                </a:cubicBezTo>
                <a:cubicBezTo>
                  <a:pt x="905699" y="-8158"/>
                  <a:pt x="1039706" y="16054"/>
                  <a:pt x="1224584" y="0"/>
                </a:cubicBezTo>
                <a:cubicBezTo>
                  <a:pt x="1409462" y="-16054"/>
                  <a:pt x="1564865" y="2566"/>
                  <a:pt x="1756007" y="0"/>
                </a:cubicBezTo>
                <a:cubicBezTo>
                  <a:pt x="1947149" y="-2566"/>
                  <a:pt x="2127339" y="34909"/>
                  <a:pt x="2310535" y="0"/>
                </a:cubicBezTo>
                <a:cubicBezTo>
                  <a:pt x="2322020" y="146439"/>
                  <a:pt x="2281857" y="169500"/>
                  <a:pt x="2310535" y="338554"/>
                </a:cubicBezTo>
                <a:cubicBezTo>
                  <a:pt x="2036460" y="372169"/>
                  <a:pt x="1860028" y="274833"/>
                  <a:pt x="1709796" y="338554"/>
                </a:cubicBezTo>
                <a:cubicBezTo>
                  <a:pt x="1559564" y="402275"/>
                  <a:pt x="1337598" y="304355"/>
                  <a:pt x="1155268" y="338554"/>
                </a:cubicBezTo>
                <a:cubicBezTo>
                  <a:pt x="972938" y="372753"/>
                  <a:pt x="781868" y="284216"/>
                  <a:pt x="646950" y="338554"/>
                </a:cubicBezTo>
                <a:cubicBezTo>
                  <a:pt x="512032" y="392892"/>
                  <a:pt x="160150" y="334729"/>
                  <a:pt x="0" y="338554"/>
                </a:cubicBezTo>
                <a:cubicBezTo>
                  <a:pt x="-14609" y="214845"/>
                  <a:pt x="12710" y="160619"/>
                  <a:pt x="0" y="0"/>
                </a:cubicBezTo>
                <a:close/>
              </a:path>
              <a:path w="2310535" h="338554" stroke="0" extrusionOk="0">
                <a:moveTo>
                  <a:pt x="0" y="0"/>
                </a:moveTo>
                <a:cubicBezTo>
                  <a:pt x="243786" y="-28679"/>
                  <a:pt x="319928" y="7658"/>
                  <a:pt x="623844" y="0"/>
                </a:cubicBezTo>
                <a:cubicBezTo>
                  <a:pt x="927760" y="-7658"/>
                  <a:pt x="1007031" y="64745"/>
                  <a:pt x="1224584" y="0"/>
                </a:cubicBezTo>
                <a:cubicBezTo>
                  <a:pt x="1442137" y="-64745"/>
                  <a:pt x="1605878" y="7899"/>
                  <a:pt x="1756007" y="0"/>
                </a:cubicBezTo>
                <a:cubicBezTo>
                  <a:pt x="1906136" y="-7899"/>
                  <a:pt x="2127042" y="3987"/>
                  <a:pt x="2310535" y="0"/>
                </a:cubicBezTo>
                <a:cubicBezTo>
                  <a:pt x="2349062" y="96817"/>
                  <a:pt x="2278740" y="213764"/>
                  <a:pt x="2310535" y="338554"/>
                </a:cubicBezTo>
                <a:cubicBezTo>
                  <a:pt x="2134196" y="342684"/>
                  <a:pt x="1894612" y="333123"/>
                  <a:pt x="1686691" y="338554"/>
                </a:cubicBezTo>
                <a:cubicBezTo>
                  <a:pt x="1478770" y="343985"/>
                  <a:pt x="1341892" y="326735"/>
                  <a:pt x="1155268" y="338554"/>
                </a:cubicBezTo>
                <a:cubicBezTo>
                  <a:pt x="968644" y="350373"/>
                  <a:pt x="819277" y="336399"/>
                  <a:pt x="577634" y="338554"/>
                </a:cubicBezTo>
                <a:cubicBezTo>
                  <a:pt x="335991" y="340709"/>
                  <a:pt x="141582" y="295410"/>
                  <a:pt x="0" y="338554"/>
                </a:cubicBezTo>
                <a:cubicBezTo>
                  <a:pt x="-11775" y="207208"/>
                  <a:pt x="38188" y="106854"/>
                  <a:pt x="0" y="0"/>
                </a:cubicBezTo>
                <a:close/>
              </a:path>
            </a:pathLst>
          </a:custGeom>
          <a:solidFill>
            <a:srgbClr val="FD927D"/>
          </a:solidFill>
          <a:ln>
            <a:solidFill>
              <a:schemeClr val="tx1"/>
            </a:solidFill>
            <a:extLst>
              <a:ext uri="{C807C97D-BFC1-408E-A445-0C87EB9F89A2}">
                <ask:lineSketchStyleProps xmlns:ask="http://schemas.microsoft.com/office/drawing/2018/sketchyshapes" sd="907601228">
                  <a:prstGeom prst="rect">
                    <a:avLst/>
                  </a:prstGeom>
                  <ask:type>
                    <ask:lineSketchScribble/>
                  </ask:type>
                </ask:lineSketchStyleProps>
              </a:ext>
            </a:extLst>
          </a:ln>
        </p:spPr>
        <p:txBody>
          <a:bodyPr wrap="square" rtlCol="0">
            <a:spAutoFit/>
          </a:bodyPr>
          <a:lstStyle>
            <a:defPPr>
              <a:defRPr lang="en-US"/>
            </a:defPPr>
            <a:lvl1pPr>
              <a:defRPr sz="1600" b="0">
                <a:solidFill>
                  <a:schemeClr val="tx1">
                    <a:lumMod val="75000"/>
                    <a:lumOff val="25000"/>
                  </a:schemeClr>
                </a:solidFill>
                <a:latin typeface="Comic Sans MS" panose="030F0702030302020204" pitchFamily="66" charset="0"/>
              </a:defRPr>
            </a:lvl1pPr>
          </a:lstStyle>
          <a:p>
            <a:r>
              <a:rPr lang="ru-RU" dirty="0"/>
              <a:t>Коммерческие риски</a:t>
            </a:r>
          </a:p>
        </p:txBody>
      </p:sp>
      <p:sp>
        <p:nvSpPr>
          <p:cNvPr id="37" name="TextBox 36">
            <a:extLst>
              <a:ext uri="{FF2B5EF4-FFF2-40B4-BE49-F238E27FC236}">
                <a16:creationId xmlns:a16="http://schemas.microsoft.com/office/drawing/2014/main" id="{1882B999-9D4D-42A4-81FA-75EF51F36083}"/>
              </a:ext>
            </a:extLst>
          </p:cNvPr>
          <p:cNvSpPr txBox="1"/>
          <p:nvPr/>
        </p:nvSpPr>
        <p:spPr>
          <a:xfrm>
            <a:off x="274416" y="2614673"/>
            <a:ext cx="2672765" cy="1169551"/>
          </a:xfrm>
          <a:prstGeom prst="rect">
            <a:avLst/>
          </a:prstGeom>
          <a:noFill/>
        </p:spPr>
        <p:txBody>
          <a:bodyPr wrap="square">
            <a:spAutoFit/>
          </a:bodyPr>
          <a:lstStyle/>
          <a:p>
            <a:r>
              <a:rPr lang="ru-RU" sz="1400" b="0" i="1" dirty="0">
                <a:solidFill>
                  <a:srgbClr val="1D1C1D"/>
                </a:solidFill>
                <a:latin typeface="Comic Sans MS" panose="030F0702030302020204" pitchFamily="66" charset="0"/>
              </a:rPr>
              <a:t>Р</a:t>
            </a:r>
            <a:r>
              <a:rPr lang="ru-RU" sz="1400" b="0" i="1" dirty="0">
                <a:solidFill>
                  <a:srgbClr val="1D1C1D"/>
                </a:solidFill>
                <a:effectLst/>
                <a:latin typeface="Comic Sans MS" panose="030F0702030302020204" pitchFamily="66" charset="0"/>
              </a:rPr>
              <a:t>иск неисполнения контрагентом условий договора, поставка товаров и оказание услуг ненадлежащего качества</a:t>
            </a:r>
            <a:endParaRPr lang="ru-RU" sz="1400" dirty="0">
              <a:latin typeface="Comic Sans MS" panose="030F0702030302020204" pitchFamily="66" charset="0"/>
            </a:endParaRPr>
          </a:p>
        </p:txBody>
      </p:sp>
      <p:sp>
        <p:nvSpPr>
          <p:cNvPr id="38" name="TextBox 37">
            <a:extLst>
              <a:ext uri="{FF2B5EF4-FFF2-40B4-BE49-F238E27FC236}">
                <a16:creationId xmlns:a16="http://schemas.microsoft.com/office/drawing/2014/main" id="{2BB211E3-A0A2-4E25-8725-45282A551759}"/>
              </a:ext>
            </a:extLst>
          </p:cNvPr>
          <p:cNvSpPr txBox="1"/>
          <p:nvPr/>
        </p:nvSpPr>
        <p:spPr>
          <a:xfrm>
            <a:off x="2939644" y="2046743"/>
            <a:ext cx="2559247" cy="2262158"/>
          </a:xfrm>
          <a:prstGeom prst="rect">
            <a:avLst/>
          </a:prstGeom>
          <a:noFill/>
          <a:ln>
            <a:noFill/>
          </a:ln>
        </p:spPr>
        <p:txBody>
          <a:bodyPr wrap="square" rtlCol="0">
            <a:spAutoFit/>
          </a:bodyPr>
          <a:lstStyle>
            <a:defPPr>
              <a:defRPr lang="en-US"/>
            </a:defPPr>
            <a:lvl1pPr marL="285750" indent="-285750">
              <a:spcAft>
                <a:spcPts val="600"/>
              </a:spcAft>
              <a:buFontTx/>
              <a:buChar char="-"/>
              <a:defRPr sz="1400" b="0">
                <a:solidFill>
                  <a:schemeClr val="tx1">
                    <a:lumMod val="75000"/>
                    <a:lumOff val="25000"/>
                  </a:schemeClr>
                </a:solidFill>
                <a:latin typeface="Comic Sans MS" panose="030F0702030302020204" pitchFamily="66" charset="0"/>
              </a:defRPr>
            </a:lvl1pPr>
          </a:lstStyle>
          <a:p>
            <a:r>
              <a:rPr lang="ru-RU" dirty="0"/>
              <a:t>Работа с поставщиками по 100% </a:t>
            </a:r>
            <a:r>
              <a:rPr lang="ru-RU" dirty="0" err="1"/>
              <a:t>постоплате</a:t>
            </a:r>
            <a:r>
              <a:rPr lang="ru-RU" dirty="0"/>
              <a:t>, с клиентами - по 100% предоплате. </a:t>
            </a:r>
          </a:p>
          <a:p>
            <a:endParaRPr lang="ru-RU" dirty="0"/>
          </a:p>
          <a:p>
            <a:pPr marL="0" indent="0">
              <a:buNone/>
            </a:pPr>
            <a:r>
              <a:rPr lang="ru-RU" b="1" dirty="0"/>
              <a:t>Минимизация убытков при реализации риска:</a:t>
            </a:r>
          </a:p>
          <a:p>
            <a:r>
              <a:rPr lang="ru-RU" dirty="0"/>
              <a:t>Претензионно-исковая работа</a:t>
            </a:r>
          </a:p>
        </p:txBody>
      </p:sp>
      <p:sp>
        <p:nvSpPr>
          <p:cNvPr id="42" name="TextBox 41">
            <a:extLst>
              <a:ext uri="{FF2B5EF4-FFF2-40B4-BE49-F238E27FC236}">
                <a16:creationId xmlns:a16="http://schemas.microsoft.com/office/drawing/2014/main" id="{91C2C64C-5766-4429-A15D-5129831124C9}"/>
              </a:ext>
            </a:extLst>
          </p:cNvPr>
          <p:cNvSpPr txBox="1"/>
          <p:nvPr/>
        </p:nvSpPr>
        <p:spPr>
          <a:xfrm>
            <a:off x="5780856" y="2029898"/>
            <a:ext cx="2437986" cy="2339102"/>
          </a:xfrm>
          <a:prstGeom prst="rect">
            <a:avLst/>
          </a:prstGeom>
          <a:noFill/>
          <a:ln>
            <a:noFill/>
          </a:ln>
        </p:spPr>
        <p:txBody>
          <a:bodyPr wrap="square" rtlCol="0">
            <a:spAutoFit/>
          </a:bodyPr>
          <a:lstStyle>
            <a:defPPr>
              <a:defRPr lang="en-US"/>
            </a:defPPr>
            <a:lvl1pPr>
              <a:defRPr sz="1600" b="0">
                <a:solidFill>
                  <a:schemeClr val="tx1">
                    <a:lumMod val="75000"/>
                    <a:lumOff val="25000"/>
                  </a:schemeClr>
                </a:solidFill>
                <a:latin typeface="Comic Sans MS" panose="030F0702030302020204" pitchFamily="66" charset="0"/>
              </a:defRPr>
            </a:lvl1pPr>
          </a:lstStyle>
          <a:p>
            <a:pPr marL="285750" indent="-285750">
              <a:spcAft>
                <a:spcPts val="600"/>
              </a:spcAft>
              <a:buFontTx/>
              <a:buChar char="-"/>
            </a:pPr>
            <a:r>
              <a:rPr lang="ru-RU" sz="1400" dirty="0"/>
              <a:t>Скоринг контрагентов</a:t>
            </a:r>
          </a:p>
          <a:p>
            <a:pPr marL="285750" indent="-285750">
              <a:spcAft>
                <a:spcPts val="600"/>
              </a:spcAft>
              <a:buFontTx/>
              <a:buChar char="-"/>
            </a:pPr>
            <a:r>
              <a:rPr lang="ru-RU" sz="1400" dirty="0"/>
              <a:t>Управление кредитной политикой от классификации контрагентов</a:t>
            </a:r>
          </a:p>
          <a:p>
            <a:pPr marL="285750" indent="-285750">
              <a:spcAft>
                <a:spcPts val="600"/>
              </a:spcAft>
              <a:buFontTx/>
              <a:buChar char="-"/>
            </a:pPr>
            <a:r>
              <a:rPr lang="ru-RU" sz="1400" dirty="0"/>
              <a:t>Установка лимитов задолженности</a:t>
            </a:r>
          </a:p>
          <a:p>
            <a:pPr marL="285750" indent="-285750">
              <a:spcAft>
                <a:spcPts val="600"/>
              </a:spcAft>
              <a:buFontTx/>
              <a:buChar char="-"/>
            </a:pPr>
            <a:r>
              <a:rPr lang="ru-RU" sz="1400" dirty="0"/>
              <a:t>Зонтичные закупки</a:t>
            </a:r>
          </a:p>
          <a:p>
            <a:pPr marL="285750" indent="-285750">
              <a:spcAft>
                <a:spcPts val="600"/>
              </a:spcAft>
              <a:buFontTx/>
              <a:buChar char="-"/>
            </a:pPr>
            <a:r>
              <a:rPr lang="ru-RU" sz="1400" dirty="0"/>
              <a:t>Оценка поставщиков</a:t>
            </a:r>
          </a:p>
        </p:txBody>
      </p:sp>
      <p:sp>
        <p:nvSpPr>
          <p:cNvPr id="45" name="TextBox 44">
            <a:extLst>
              <a:ext uri="{FF2B5EF4-FFF2-40B4-BE49-F238E27FC236}">
                <a16:creationId xmlns:a16="http://schemas.microsoft.com/office/drawing/2014/main" id="{3917A4BF-E87C-4B67-AA2E-C5C7A8360BFC}"/>
              </a:ext>
            </a:extLst>
          </p:cNvPr>
          <p:cNvSpPr txBox="1"/>
          <p:nvPr/>
        </p:nvSpPr>
        <p:spPr>
          <a:xfrm>
            <a:off x="8467527" y="1427265"/>
            <a:ext cx="2557381" cy="338554"/>
          </a:xfrm>
          <a:prstGeom prst="rect">
            <a:avLst/>
          </a:prstGeom>
          <a:noFill/>
          <a:ln>
            <a:noFill/>
          </a:ln>
        </p:spPr>
        <p:txBody>
          <a:bodyPr wrap="square" rtlCol="0">
            <a:spAutoFit/>
          </a:bodyPr>
          <a:lstStyle>
            <a:defPPr>
              <a:defRPr lang="en-US"/>
            </a:defPPr>
            <a:lvl1pPr>
              <a:defRPr sz="1600" b="0">
                <a:solidFill>
                  <a:schemeClr val="tx1">
                    <a:lumMod val="75000"/>
                    <a:lumOff val="25000"/>
                  </a:schemeClr>
                </a:solidFill>
                <a:latin typeface="Comic Sans MS" panose="030F0702030302020204" pitchFamily="66" charset="0"/>
              </a:defRPr>
            </a:lvl1pPr>
          </a:lstStyle>
          <a:p>
            <a:r>
              <a:rPr lang="ru-RU" dirty="0"/>
              <a:t>Передача риска</a:t>
            </a:r>
          </a:p>
        </p:txBody>
      </p:sp>
      <p:sp>
        <p:nvSpPr>
          <p:cNvPr id="46" name="TextBox 45">
            <a:extLst>
              <a:ext uri="{FF2B5EF4-FFF2-40B4-BE49-F238E27FC236}">
                <a16:creationId xmlns:a16="http://schemas.microsoft.com/office/drawing/2014/main" id="{C3D7DBF8-09D5-4AA9-82CE-AEE34941E621}"/>
              </a:ext>
            </a:extLst>
          </p:cNvPr>
          <p:cNvSpPr txBox="1"/>
          <p:nvPr/>
        </p:nvSpPr>
        <p:spPr>
          <a:xfrm>
            <a:off x="8461456" y="2064373"/>
            <a:ext cx="2557381" cy="1477328"/>
          </a:xfrm>
          <a:prstGeom prst="rect">
            <a:avLst/>
          </a:prstGeom>
          <a:noFill/>
          <a:ln>
            <a:noFill/>
          </a:ln>
        </p:spPr>
        <p:txBody>
          <a:bodyPr wrap="square" rtlCol="0">
            <a:spAutoFit/>
          </a:bodyPr>
          <a:lstStyle>
            <a:defPPr>
              <a:defRPr lang="en-US"/>
            </a:defPPr>
            <a:lvl1pPr>
              <a:spcAft>
                <a:spcPts val="600"/>
              </a:spcAft>
              <a:defRPr sz="1400">
                <a:solidFill>
                  <a:schemeClr val="tx1">
                    <a:lumMod val="75000"/>
                    <a:lumOff val="25000"/>
                  </a:schemeClr>
                </a:solidFill>
                <a:latin typeface="Comic Sans MS" panose="030F0702030302020204" pitchFamily="66" charset="0"/>
              </a:defRPr>
            </a:lvl1pPr>
          </a:lstStyle>
          <a:p>
            <a:r>
              <a:rPr lang="ru-RU" b="0" dirty="0"/>
              <a:t>- Факторинг</a:t>
            </a:r>
          </a:p>
          <a:p>
            <a:r>
              <a:rPr lang="ru-RU" b="0" dirty="0"/>
              <a:t>- Банковские гарантии</a:t>
            </a:r>
          </a:p>
          <a:p>
            <a:r>
              <a:rPr lang="ru-RU" b="0" dirty="0"/>
              <a:t>- Аккредитивы</a:t>
            </a:r>
          </a:p>
          <a:p>
            <a:r>
              <a:rPr lang="ru-RU" b="0" dirty="0"/>
              <a:t>- Страхование</a:t>
            </a:r>
          </a:p>
          <a:p>
            <a:r>
              <a:rPr lang="ru-RU" b="0" dirty="0"/>
              <a:t>- Залоги и поручительства</a:t>
            </a:r>
          </a:p>
        </p:txBody>
      </p:sp>
      <p:sp>
        <p:nvSpPr>
          <p:cNvPr id="11" name="Полилиния: фигура 10">
            <a:extLst>
              <a:ext uri="{FF2B5EF4-FFF2-40B4-BE49-F238E27FC236}">
                <a16:creationId xmlns:a16="http://schemas.microsoft.com/office/drawing/2014/main" id="{40F32FDE-D7B5-442C-942E-A779961736F9}"/>
              </a:ext>
            </a:extLst>
          </p:cNvPr>
          <p:cNvSpPr/>
          <p:nvPr/>
        </p:nvSpPr>
        <p:spPr bwMode="auto">
          <a:xfrm>
            <a:off x="251030" y="4224288"/>
            <a:ext cx="10495722" cy="192130"/>
          </a:xfrm>
          <a:custGeom>
            <a:avLst/>
            <a:gdLst>
              <a:gd name="connsiteX0" fmla="*/ 0 w 10495722"/>
              <a:gd name="connsiteY0" fmla="*/ 151075 h 192130"/>
              <a:gd name="connsiteX1" fmla="*/ 1280160 w 10495722"/>
              <a:gd name="connsiteY1" fmla="*/ 166978 h 192130"/>
              <a:gd name="connsiteX2" fmla="*/ 5772647 w 10495722"/>
              <a:gd name="connsiteY2" fmla="*/ 182880 h 192130"/>
              <a:gd name="connsiteX3" fmla="*/ 6528021 w 10495722"/>
              <a:gd name="connsiteY3" fmla="*/ 190831 h 192130"/>
              <a:gd name="connsiteX4" fmla="*/ 7426518 w 10495722"/>
              <a:gd name="connsiteY4" fmla="*/ 174929 h 192130"/>
              <a:gd name="connsiteX5" fmla="*/ 7537836 w 10495722"/>
              <a:gd name="connsiteY5" fmla="*/ 159026 h 192130"/>
              <a:gd name="connsiteX6" fmla="*/ 7641203 w 10495722"/>
              <a:gd name="connsiteY6" fmla="*/ 151075 h 192130"/>
              <a:gd name="connsiteX7" fmla="*/ 7720716 w 10495722"/>
              <a:gd name="connsiteY7" fmla="*/ 135172 h 192130"/>
              <a:gd name="connsiteX8" fmla="*/ 7943353 w 10495722"/>
              <a:gd name="connsiteY8" fmla="*/ 111318 h 192130"/>
              <a:gd name="connsiteX9" fmla="*/ 8030817 w 10495722"/>
              <a:gd name="connsiteY9" fmla="*/ 95416 h 192130"/>
              <a:gd name="connsiteX10" fmla="*/ 8165989 w 10495722"/>
              <a:gd name="connsiteY10" fmla="*/ 87464 h 192130"/>
              <a:gd name="connsiteX11" fmla="*/ 8205746 w 10495722"/>
              <a:gd name="connsiteY11" fmla="*/ 71562 h 192130"/>
              <a:gd name="connsiteX12" fmla="*/ 8460188 w 10495722"/>
              <a:gd name="connsiteY12" fmla="*/ 63611 h 192130"/>
              <a:gd name="connsiteX13" fmla="*/ 8587409 w 10495722"/>
              <a:gd name="connsiteY13" fmla="*/ 47708 h 192130"/>
              <a:gd name="connsiteX14" fmla="*/ 8682824 w 10495722"/>
              <a:gd name="connsiteY14" fmla="*/ 31805 h 192130"/>
              <a:gd name="connsiteX15" fmla="*/ 8802094 w 10495722"/>
              <a:gd name="connsiteY15" fmla="*/ 7951 h 192130"/>
              <a:gd name="connsiteX16" fmla="*/ 8937266 w 10495722"/>
              <a:gd name="connsiteY16" fmla="*/ 0 h 192130"/>
              <a:gd name="connsiteX17" fmla="*/ 9366636 w 10495722"/>
              <a:gd name="connsiteY17" fmla="*/ 7951 h 192130"/>
              <a:gd name="connsiteX18" fmla="*/ 9462052 w 10495722"/>
              <a:gd name="connsiteY18" fmla="*/ 31805 h 192130"/>
              <a:gd name="connsiteX19" fmla="*/ 9621078 w 10495722"/>
              <a:gd name="connsiteY19" fmla="*/ 47708 h 192130"/>
              <a:gd name="connsiteX20" fmla="*/ 10495722 w 10495722"/>
              <a:gd name="connsiteY20" fmla="*/ 55659 h 19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95722" h="192130">
                <a:moveTo>
                  <a:pt x="0" y="151075"/>
                </a:moveTo>
                <a:cubicBezTo>
                  <a:pt x="513538" y="179604"/>
                  <a:pt x="158982" y="162227"/>
                  <a:pt x="1280160" y="166978"/>
                </a:cubicBezTo>
                <a:lnTo>
                  <a:pt x="5772647" y="182880"/>
                </a:lnTo>
                <a:lnTo>
                  <a:pt x="6528021" y="190831"/>
                </a:lnTo>
                <a:cubicBezTo>
                  <a:pt x="7221724" y="190831"/>
                  <a:pt x="7067298" y="198876"/>
                  <a:pt x="7426518" y="174929"/>
                </a:cubicBezTo>
                <a:cubicBezTo>
                  <a:pt x="7463624" y="169628"/>
                  <a:pt x="7500583" y="163165"/>
                  <a:pt x="7537836" y="159026"/>
                </a:cubicBezTo>
                <a:cubicBezTo>
                  <a:pt x="7572182" y="155210"/>
                  <a:pt x="7606936" y="155545"/>
                  <a:pt x="7641203" y="151075"/>
                </a:cubicBezTo>
                <a:cubicBezTo>
                  <a:pt x="7668005" y="147579"/>
                  <a:pt x="7694055" y="139616"/>
                  <a:pt x="7720716" y="135172"/>
                </a:cubicBezTo>
                <a:cubicBezTo>
                  <a:pt x="7831815" y="116656"/>
                  <a:pt x="7831415" y="119314"/>
                  <a:pt x="7943353" y="111318"/>
                </a:cubicBezTo>
                <a:cubicBezTo>
                  <a:pt x="7972508" y="106017"/>
                  <a:pt x="8001353" y="98573"/>
                  <a:pt x="8030817" y="95416"/>
                </a:cubicBezTo>
                <a:cubicBezTo>
                  <a:pt x="8075695" y="90608"/>
                  <a:pt x="8121268" y="93562"/>
                  <a:pt x="8165989" y="87464"/>
                </a:cubicBezTo>
                <a:cubicBezTo>
                  <a:pt x="8180131" y="85536"/>
                  <a:pt x="8191520" y="72715"/>
                  <a:pt x="8205746" y="71562"/>
                </a:cubicBezTo>
                <a:cubicBezTo>
                  <a:pt x="8290324" y="64705"/>
                  <a:pt x="8375374" y="66261"/>
                  <a:pt x="8460188" y="63611"/>
                </a:cubicBezTo>
                <a:cubicBezTo>
                  <a:pt x="8522297" y="42906"/>
                  <a:pt x="8453126" y="63822"/>
                  <a:pt x="8587409" y="47708"/>
                </a:cubicBezTo>
                <a:cubicBezTo>
                  <a:pt x="8619423" y="43866"/>
                  <a:pt x="8651119" y="37676"/>
                  <a:pt x="8682824" y="31805"/>
                </a:cubicBezTo>
                <a:cubicBezTo>
                  <a:pt x="8722690" y="24422"/>
                  <a:pt x="8761863" y="12980"/>
                  <a:pt x="8802094" y="7951"/>
                </a:cubicBezTo>
                <a:cubicBezTo>
                  <a:pt x="8846881" y="2353"/>
                  <a:pt x="8892209" y="2650"/>
                  <a:pt x="8937266" y="0"/>
                </a:cubicBezTo>
                <a:cubicBezTo>
                  <a:pt x="9080389" y="2650"/>
                  <a:pt x="9223750" y="-709"/>
                  <a:pt x="9366636" y="7951"/>
                </a:cubicBezTo>
                <a:cubicBezTo>
                  <a:pt x="9399360" y="9934"/>
                  <a:pt x="9429661" y="26744"/>
                  <a:pt x="9462052" y="31805"/>
                </a:cubicBezTo>
                <a:cubicBezTo>
                  <a:pt x="9514686" y="40029"/>
                  <a:pt x="9567834" y="45953"/>
                  <a:pt x="9621078" y="47708"/>
                </a:cubicBezTo>
                <a:cubicBezTo>
                  <a:pt x="9906413" y="57115"/>
                  <a:pt x="10207542" y="55659"/>
                  <a:pt x="10495722" y="55659"/>
                </a:cubicBezTo>
              </a:path>
            </a:pathLst>
          </a:custGeom>
          <a:ln w="18000">
            <a:solidFill>
              <a:schemeClr val="bg2">
                <a:lumMod val="60000"/>
                <a:lumOff val="40000"/>
              </a:schemeClr>
            </a:solidFill>
          </a:ln>
        </p:spPr>
        <p:style>
          <a:lnRef idx="1">
            <a:schemeClr val="dk1"/>
          </a:lnRef>
          <a:fillRef idx="0">
            <a:schemeClr val="dk1"/>
          </a:fillRef>
          <a:effectRef idx="0">
            <a:schemeClr val="dk1"/>
          </a:effectRef>
          <a:fontRef idx="minor">
            <a:schemeClr val="tx1"/>
          </a:fontRef>
        </p:style>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8" name="TextBox 47">
            <a:extLst>
              <a:ext uri="{FF2B5EF4-FFF2-40B4-BE49-F238E27FC236}">
                <a16:creationId xmlns:a16="http://schemas.microsoft.com/office/drawing/2014/main" id="{A8EE57C6-13BB-4265-978C-3FC7D0EC2104}"/>
              </a:ext>
            </a:extLst>
          </p:cNvPr>
          <p:cNvSpPr txBox="1"/>
          <p:nvPr/>
        </p:nvSpPr>
        <p:spPr>
          <a:xfrm>
            <a:off x="313382" y="4584010"/>
            <a:ext cx="2310535" cy="584775"/>
          </a:xfrm>
          <a:custGeom>
            <a:avLst/>
            <a:gdLst>
              <a:gd name="connsiteX0" fmla="*/ 0 w 2310535"/>
              <a:gd name="connsiteY0" fmla="*/ 0 h 584775"/>
              <a:gd name="connsiteX1" fmla="*/ 623844 w 2310535"/>
              <a:gd name="connsiteY1" fmla="*/ 0 h 584775"/>
              <a:gd name="connsiteX2" fmla="*/ 1224584 w 2310535"/>
              <a:gd name="connsiteY2" fmla="*/ 0 h 584775"/>
              <a:gd name="connsiteX3" fmla="*/ 1756007 w 2310535"/>
              <a:gd name="connsiteY3" fmla="*/ 0 h 584775"/>
              <a:gd name="connsiteX4" fmla="*/ 2310535 w 2310535"/>
              <a:gd name="connsiteY4" fmla="*/ 0 h 584775"/>
              <a:gd name="connsiteX5" fmla="*/ 2310535 w 2310535"/>
              <a:gd name="connsiteY5" fmla="*/ 584775 h 584775"/>
              <a:gd name="connsiteX6" fmla="*/ 1709796 w 2310535"/>
              <a:gd name="connsiteY6" fmla="*/ 584775 h 584775"/>
              <a:gd name="connsiteX7" fmla="*/ 1155268 w 2310535"/>
              <a:gd name="connsiteY7" fmla="*/ 584775 h 584775"/>
              <a:gd name="connsiteX8" fmla="*/ 646950 w 2310535"/>
              <a:gd name="connsiteY8" fmla="*/ 584775 h 584775"/>
              <a:gd name="connsiteX9" fmla="*/ 0 w 2310535"/>
              <a:gd name="connsiteY9" fmla="*/ 584775 h 584775"/>
              <a:gd name="connsiteX10" fmla="*/ 0 w 2310535"/>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535" h="584775" fill="none" extrusionOk="0">
                <a:moveTo>
                  <a:pt x="0" y="0"/>
                </a:moveTo>
                <a:cubicBezTo>
                  <a:pt x="274654" y="-72505"/>
                  <a:pt x="341989" y="8158"/>
                  <a:pt x="623844" y="0"/>
                </a:cubicBezTo>
                <a:cubicBezTo>
                  <a:pt x="905699" y="-8158"/>
                  <a:pt x="1039706" y="16054"/>
                  <a:pt x="1224584" y="0"/>
                </a:cubicBezTo>
                <a:cubicBezTo>
                  <a:pt x="1409462" y="-16054"/>
                  <a:pt x="1564865" y="2566"/>
                  <a:pt x="1756007" y="0"/>
                </a:cubicBezTo>
                <a:cubicBezTo>
                  <a:pt x="1947149" y="-2566"/>
                  <a:pt x="2127339" y="34909"/>
                  <a:pt x="2310535" y="0"/>
                </a:cubicBezTo>
                <a:cubicBezTo>
                  <a:pt x="2329342" y="124830"/>
                  <a:pt x="2240563" y="369425"/>
                  <a:pt x="2310535" y="584775"/>
                </a:cubicBezTo>
                <a:cubicBezTo>
                  <a:pt x="2036460" y="618390"/>
                  <a:pt x="1860028" y="521054"/>
                  <a:pt x="1709796" y="584775"/>
                </a:cubicBezTo>
                <a:cubicBezTo>
                  <a:pt x="1559564" y="648496"/>
                  <a:pt x="1337598" y="550576"/>
                  <a:pt x="1155268" y="584775"/>
                </a:cubicBezTo>
                <a:cubicBezTo>
                  <a:pt x="972938" y="618974"/>
                  <a:pt x="781868" y="530437"/>
                  <a:pt x="646950" y="584775"/>
                </a:cubicBezTo>
                <a:cubicBezTo>
                  <a:pt x="512032" y="639113"/>
                  <a:pt x="160150" y="580950"/>
                  <a:pt x="0" y="584775"/>
                </a:cubicBezTo>
                <a:cubicBezTo>
                  <a:pt x="-69769" y="401705"/>
                  <a:pt x="35268" y="145297"/>
                  <a:pt x="0" y="0"/>
                </a:cubicBezTo>
                <a:close/>
              </a:path>
              <a:path w="2310535" h="584775" stroke="0" extrusionOk="0">
                <a:moveTo>
                  <a:pt x="0" y="0"/>
                </a:moveTo>
                <a:cubicBezTo>
                  <a:pt x="243786" y="-28679"/>
                  <a:pt x="319928" y="7658"/>
                  <a:pt x="623844" y="0"/>
                </a:cubicBezTo>
                <a:cubicBezTo>
                  <a:pt x="927760" y="-7658"/>
                  <a:pt x="1007031" y="64745"/>
                  <a:pt x="1224584" y="0"/>
                </a:cubicBezTo>
                <a:cubicBezTo>
                  <a:pt x="1442137" y="-64745"/>
                  <a:pt x="1605878" y="7899"/>
                  <a:pt x="1756007" y="0"/>
                </a:cubicBezTo>
                <a:cubicBezTo>
                  <a:pt x="1906136" y="-7899"/>
                  <a:pt x="2127042" y="3987"/>
                  <a:pt x="2310535" y="0"/>
                </a:cubicBezTo>
                <a:cubicBezTo>
                  <a:pt x="2348450" y="137581"/>
                  <a:pt x="2252525" y="461075"/>
                  <a:pt x="2310535" y="584775"/>
                </a:cubicBezTo>
                <a:cubicBezTo>
                  <a:pt x="2134196" y="588905"/>
                  <a:pt x="1894612" y="579344"/>
                  <a:pt x="1686691" y="584775"/>
                </a:cubicBezTo>
                <a:cubicBezTo>
                  <a:pt x="1478770" y="590206"/>
                  <a:pt x="1341892" y="572956"/>
                  <a:pt x="1155268" y="584775"/>
                </a:cubicBezTo>
                <a:cubicBezTo>
                  <a:pt x="968644" y="596594"/>
                  <a:pt x="819277" y="582620"/>
                  <a:pt x="577634" y="584775"/>
                </a:cubicBezTo>
                <a:cubicBezTo>
                  <a:pt x="335991" y="586930"/>
                  <a:pt x="141582" y="541631"/>
                  <a:pt x="0" y="584775"/>
                </a:cubicBezTo>
                <a:cubicBezTo>
                  <a:pt x="-40794" y="342309"/>
                  <a:pt x="53339" y="248139"/>
                  <a:pt x="0" y="0"/>
                </a:cubicBezTo>
                <a:close/>
              </a:path>
            </a:pathLst>
          </a:custGeom>
          <a:solidFill>
            <a:srgbClr val="FD927D"/>
          </a:solidFill>
          <a:ln>
            <a:solidFill>
              <a:schemeClr val="tx1"/>
            </a:solidFill>
            <a:extLst>
              <a:ext uri="{C807C97D-BFC1-408E-A445-0C87EB9F89A2}">
                <ask:lineSketchStyleProps xmlns:ask="http://schemas.microsoft.com/office/drawing/2018/sketchyshapes" sd="907601228">
                  <a:prstGeom prst="rect">
                    <a:avLst/>
                  </a:prstGeom>
                  <ask:type>
                    <ask:lineSketchScribble/>
                  </ask:type>
                </ask:lineSketchStyleProps>
              </a:ext>
            </a:extLst>
          </a:ln>
        </p:spPr>
        <p:txBody>
          <a:bodyPr wrap="square" rtlCol="0">
            <a:spAutoFit/>
          </a:bodyPr>
          <a:lstStyle>
            <a:defPPr>
              <a:defRPr lang="en-US"/>
            </a:defPPr>
            <a:lvl1pPr>
              <a:defRPr sz="1600" b="0">
                <a:solidFill>
                  <a:schemeClr val="tx1">
                    <a:lumMod val="75000"/>
                    <a:lumOff val="25000"/>
                  </a:schemeClr>
                </a:solidFill>
                <a:latin typeface="Comic Sans MS" panose="030F0702030302020204" pitchFamily="66" charset="0"/>
              </a:defRPr>
            </a:lvl1pPr>
          </a:lstStyle>
          <a:p>
            <a:r>
              <a:rPr lang="ru-RU" dirty="0"/>
              <a:t>Валютные и процентные риски</a:t>
            </a:r>
          </a:p>
        </p:txBody>
      </p:sp>
      <p:sp>
        <p:nvSpPr>
          <p:cNvPr id="49" name="TextBox 48">
            <a:extLst>
              <a:ext uri="{FF2B5EF4-FFF2-40B4-BE49-F238E27FC236}">
                <a16:creationId xmlns:a16="http://schemas.microsoft.com/office/drawing/2014/main" id="{23B0B97F-079B-49B6-9EB7-8E8C66A4461D}"/>
              </a:ext>
            </a:extLst>
          </p:cNvPr>
          <p:cNvSpPr txBox="1"/>
          <p:nvPr/>
        </p:nvSpPr>
        <p:spPr>
          <a:xfrm>
            <a:off x="288429" y="5290825"/>
            <a:ext cx="2328662" cy="954107"/>
          </a:xfrm>
          <a:prstGeom prst="rect">
            <a:avLst/>
          </a:prstGeom>
          <a:noFill/>
        </p:spPr>
        <p:txBody>
          <a:bodyPr wrap="square">
            <a:spAutoFit/>
          </a:bodyPr>
          <a:lstStyle>
            <a:defPPr>
              <a:defRPr lang="en-US"/>
            </a:defPPr>
            <a:lvl1pPr>
              <a:defRPr sz="1400" b="0" i="1">
                <a:solidFill>
                  <a:srgbClr val="1D1C1D"/>
                </a:solidFill>
                <a:latin typeface="Comic Sans MS" panose="030F0702030302020204" pitchFamily="66" charset="0"/>
              </a:defRPr>
            </a:lvl1pPr>
          </a:lstStyle>
          <a:p>
            <a:r>
              <a:rPr lang="ru-RU" dirty="0"/>
              <a:t>Риск недополучения доходов, связанных с неблагоприятными изменениями % и курсов</a:t>
            </a:r>
          </a:p>
        </p:txBody>
      </p:sp>
      <p:sp>
        <p:nvSpPr>
          <p:cNvPr id="55" name="TextBox 54">
            <a:extLst>
              <a:ext uri="{FF2B5EF4-FFF2-40B4-BE49-F238E27FC236}">
                <a16:creationId xmlns:a16="http://schemas.microsoft.com/office/drawing/2014/main" id="{AAA16B29-9C60-4470-9956-D77AD63F217F}"/>
              </a:ext>
            </a:extLst>
          </p:cNvPr>
          <p:cNvSpPr txBox="1"/>
          <p:nvPr/>
        </p:nvSpPr>
        <p:spPr>
          <a:xfrm>
            <a:off x="2901640" y="4584010"/>
            <a:ext cx="2797496" cy="1754326"/>
          </a:xfrm>
          <a:prstGeom prst="rect">
            <a:avLst/>
          </a:prstGeom>
          <a:noFill/>
          <a:ln>
            <a:noFill/>
          </a:ln>
        </p:spPr>
        <p:txBody>
          <a:bodyPr wrap="square" rtlCol="0">
            <a:spAutoFit/>
          </a:bodyPr>
          <a:lstStyle>
            <a:defPPr>
              <a:defRPr lang="en-US"/>
            </a:defPPr>
            <a:lvl1pPr marL="285750" indent="-285750">
              <a:spcAft>
                <a:spcPts val="600"/>
              </a:spcAft>
              <a:buFontTx/>
              <a:buChar char="-"/>
              <a:defRPr sz="1400" b="0">
                <a:solidFill>
                  <a:schemeClr val="tx1">
                    <a:lumMod val="75000"/>
                    <a:lumOff val="25000"/>
                  </a:schemeClr>
                </a:solidFill>
                <a:latin typeface="Comic Sans MS" panose="030F0702030302020204" pitchFamily="66" charset="0"/>
              </a:defRPr>
            </a:lvl1pPr>
          </a:lstStyle>
          <a:p>
            <a:r>
              <a:rPr lang="ru-RU" dirty="0"/>
              <a:t>Отказ от расчетов в валюте</a:t>
            </a:r>
          </a:p>
          <a:p>
            <a:r>
              <a:rPr lang="ru-RU" dirty="0"/>
              <a:t>Натуральное хеджирование</a:t>
            </a:r>
          </a:p>
          <a:p>
            <a:r>
              <a:rPr lang="ru-RU" dirty="0"/>
              <a:t>Отказ от привлечения средств по плавающим процентным ставкам</a:t>
            </a:r>
          </a:p>
        </p:txBody>
      </p:sp>
      <p:sp>
        <p:nvSpPr>
          <p:cNvPr id="56" name="TextBox 55">
            <a:extLst>
              <a:ext uri="{FF2B5EF4-FFF2-40B4-BE49-F238E27FC236}">
                <a16:creationId xmlns:a16="http://schemas.microsoft.com/office/drawing/2014/main" id="{6432E221-C68C-4D01-AABB-C05747EEC33A}"/>
              </a:ext>
            </a:extLst>
          </p:cNvPr>
          <p:cNvSpPr txBox="1"/>
          <p:nvPr/>
        </p:nvSpPr>
        <p:spPr>
          <a:xfrm>
            <a:off x="5758237" y="4609227"/>
            <a:ext cx="2460605" cy="1031051"/>
          </a:xfrm>
          <a:prstGeom prst="rect">
            <a:avLst/>
          </a:prstGeom>
          <a:noFill/>
          <a:ln>
            <a:noFill/>
          </a:ln>
        </p:spPr>
        <p:txBody>
          <a:bodyPr wrap="square" rtlCol="0">
            <a:spAutoFit/>
          </a:bodyPr>
          <a:lstStyle>
            <a:defPPr>
              <a:defRPr lang="en-US"/>
            </a:defPPr>
            <a:lvl1pPr marL="285750" indent="-285750">
              <a:spcAft>
                <a:spcPts val="600"/>
              </a:spcAft>
              <a:buFontTx/>
              <a:buChar char="-"/>
              <a:defRPr sz="1400" b="0">
                <a:solidFill>
                  <a:schemeClr val="tx1">
                    <a:lumMod val="75000"/>
                    <a:lumOff val="25000"/>
                  </a:schemeClr>
                </a:solidFill>
                <a:latin typeface="Comic Sans MS" panose="030F0702030302020204" pitchFamily="66" charset="0"/>
              </a:defRPr>
            </a:lvl1pPr>
          </a:lstStyle>
          <a:p>
            <a:r>
              <a:rPr lang="ru-RU" dirty="0"/>
              <a:t>Валютная оговорка в контрактах</a:t>
            </a:r>
            <a:endParaRPr lang="en-US" dirty="0"/>
          </a:p>
          <a:p>
            <a:r>
              <a:rPr lang="ru-RU" dirty="0"/>
              <a:t>Ограничение перечня используемых валют</a:t>
            </a:r>
          </a:p>
        </p:txBody>
      </p:sp>
      <p:sp>
        <p:nvSpPr>
          <p:cNvPr id="58" name="TextBox 57">
            <a:extLst>
              <a:ext uri="{FF2B5EF4-FFF2-40B4-BE49-F238E27FC236}">
                <a16:creationId xmlns:a16="http://schemas.microsoft.com/office/drawing/2014/main" id="{DEDD414A-6335-463B-A608-0BC19A04F75E}"/>
              </a:ext>
            </a:extLst>
          </p:cNvPr>
          <p:cNvSpPr txBox="1"/>
          <p:nvPr/>
        </p:nvSpPr>
        <p:spPr>
          <a:xfrm>
            <a:off x="8425844" y="4584010"/>
            <a:ext cx="3002775" cy="738664"/>
          </a:xfrm>
          <a:prstGeom prst="rect">
            <a:avLst/>
          </a:prstGeom>
          <a:noFill/>
          <a:ln>
            <a:noFill/>
          </a:ln>
        </p:spPr>
        <p:txBody>
          <a:bodyPr wrap="square" rtlCol="0">
            <a:spAutoFit/>
          </a:bodyPr>
          <a:lstStyle>
            <a:defPPr>
              <a:defRPr lang="en-US"/>
            </a:defPPr>
            <a:lvl1pPr>
              <a:spcAft>
                <a:spcPts val="600"/>
              </a:spcAft>
              <a:defRPr sz="1400" b="0">
                <a:solidFill>
                  <a:schemeClr val="tx1">
                    <a:lumMod val="75000"/>
                    <a:lumOff val="25000"/>
                  </a:schemeClr>
                </a:solidFill>
                <a:latin typeface="Comic Sans MS" panose="030F0702030302020204" pitchFamily="66" charset="0"/>
              </a:defRPr>
            </a:lvl1pPr>
          </a:lstStyle>
          <a:p>
            <a:r>
              <a:rPr lang="ru-RU" dirty="0"/>
              <a:t> - Валютное и процентное хеджирование (форварды, свопы)</a:t>
            </a:r>
          </a:p>
        </p:txBody>
      </p:sp>
      <mc:AlternateContent xmlns:mc="http://schemas.openxmlformats.org/markup-compatibility/2006" xmlns:p14="http://schemas.microsoft.com/office/powerpoint/2010/main">
        <mc:Choice Requires="p14">
          <p:contentPart p14:bwMode="auto" r:id="rId6">
            <p14:nvContentPartPr>
              <p14:cNvPr id="6" name="Рукописный ввод 5">
                <a:extLst>
                  <a:ext uri="{FF2B5EF4-FFF2-40B4-BE49-F238E27FC236}">
                    <a16:creationId xmlns:a16="http://schemas.microsoft.com/office/drawing/2014/main" id="{A3BACBA7-FBFF-4FB9-933C-C1EA51DC07E2}"/>
                  </a:ext>
                </a:extLst>
              </p14:cNvPr>
              <p14:cNvContentPartPr/>
              <p14:nvPr/>
            </p14:nvContentPartPr>
            <p14:xfrm>
              <a:off x="2837279" y="1416672"/>
              <a:ext cx="81720" cy="4932000"/>
            </p14:xfrm>
          </p:contentPart>
        </mc:Choice>
        <mc:Fallback xmlns="">
          <p:pic>
            <p:nvPicPr>
              <p:cNvPr id="6" name="Рукописный ввод 5">
                <a:extLst>
                  <a:ext uri="{FF2B5EF4-FFF2-40B4-BE49-F238E27FC236}">
                    <a16:creationId xmlns:a16="http://schemas.microsoft.com/office/drawing/2014/main" id="{A3BACBA7-FBFF-4FB9-933C-C1EA51DC07E2}"/>
                  </a:ext>
                </a:extLst>
              </p:cNvPr>
              <p:cNvPicPr/>
              <p:nvPr/>
            </p:nvPicPr>
            <p:blipFill>
              <a:blip r:embed="rId7"/>
              <a:stretch>
                <a:fillRect/>
              </a:stretch>
            </p:blipFill>
            <p:spPr>
              <a:xfrm>
                <a:off x="2828279" y="1407671"/>
                <a:ext cx="99360" cy="49496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Рукописный ввод 42">
                <a:extLst>
                  <a:ext uri="{FF2B5EF4-FFF2-40B4-BE49-F238E27FC236}">
                    <a16:creationId xmlns:a16="http://schemas.microsoft.com/office/drawing/2014/main" id="{C2297F0A-8EB0-44EB-B26D-6F53135BAE3F}"/>
                  </a:ext>
                </a:extLst>
              </p14:cNvPr>
              <p14:cNvContentPartPr/>
              <p14:nvPr/>
            </p14:nvContentPartPr>
            <p14:xfrm>
              <a:off x="5699136" y="1416672"/>
              <a:ext cx="81720" cy="4932000"/>
            </p14:xfrm>
          </p:contentPart>
        </mc:Choice>
        <mc:Fallback xmlns="">
          <p:pic>
            <p:nvPicPr>
              <p:cNvPr id="43" name="Рукописный ввод 42">
                <a:extLst>
                  <a:ext uri="{FF2B5EF4-FFF2-40B4-BE49-F238E27FC236}">
                    <a16:creationId xmlns:a16="http://schemas.microsoft.com/office/drawing/2014/main" id="{C2297F0A-8EB0-44EB-B26D-6F53135BAE3F}"/>
                  </a:ext>
                </a:extLst>
              </p:cNvPr>
              <p:cNvPicPr/>
              <p:nvPr/>
            </p:nvPicPr>
            <p:blipFill>
              <a:blip r:embed="rId7"/>
              <a:stretch>
                <a:fillRect/>
              </a:stretch>
            </p:blipFill>
            <p:spPr>
              <a:xfrm>
                <a:off x="5690136" y="1407671"/>
                <a:ext cx="99360" cy="494964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Рукописный ввод 43">
                <a:extLst>
                  <a:ext uri="{FF2B5EF4-FFF2-40B4-BE49-F238E27FC236}">
                    <a16:creationId xmlns:a16="http://schemas.microsoft.com/office/drawing/2014/main" id="{E30D3A5E-E11D-4A7B-911C-DA1843390D54}"/>
                  </a:ext>
                </a:extLst>
              </p14:cNvPr>
              <p14:cNvContentPartPr/>
              <p14:nvPr/>
            </p14:nvContentPartPr>
            <p14:xfrm>
              <a:off x="8305231" y="1464395"/>
              <a:ext cx="81720" cy="4932000"/>
            </p14:xfrm>
          </p:contentPart>
        </mc:Choice>
        <mc:Fallback xmlns="">
          <p:pic>
            <p:nvPicPr>
              <p:cNvPr id="44" name="Рукописный ввод 43">
                <a:extLst>
                  <a:ext uri="{FF2B5EF4-FFF2-40B4-BE49-F238E27FC236}">
                    <a16:creationId xmlns:a16="http://schemas.microsoft.com/office/drawing/2014/main" id="{E30D3A5E-E11D-4A7B-911C-DA1843390D54}"/>
                  </a:ext>
                </a:extLst>
              </p:cNvPr>
              <p:cNvPicPr/>
              <p:nvPr/>
            </p:nvPicPr>
            <p:blipFill>
              <a:blip r:embed="rId7"/>
              <a:stretch>
                <a:fillRect/>
              </a:stretch>
            </p:blipFill>
            <p:spPr>
              <a:xfrm>
                <a:off x="8296231" y="1455394"/>
                <a:ext cx="99360" cy="4949641"/>
              </a:xfrm>
              <a:prstGeom prst="rect">
                <a:avLst/>
              </a:prstGeom>
            </p:spPr>
          </p:pic>
        </mc:Fallback>
      </mc:AlternateContent>
    </p:spTree>
    <p:extLst>
      <p:ext uri="{BB962C8B-B14F-4D97-AF65-F5344CB8AC3E}">
        <p14:creationId xmlns:p14="http://schemas.microsoft.com/office/powerpoint/2010/main" val="1299192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977EB62-BA77-46BA-8E6E-5ED52002DE7F}"/>
              </a:ext>
            </a:extLst>
          </p:cNvPr>
          <p:cNvPicPr>
            <a:picLocks noChangeAspect="1"/>
          </p:cNvPicPr>
          <p:nvPr/>
        </p:nvPicPr>
        <p:blipFill>
          <a:blip r:embed="rId3"/>
          <a:stretch>
            <a:fillRect/>
          </a:stretch>
        </p:blipFill>
        <p:spPr>
          <a:xfrm>
            <a:off x="3593765" y="3662890"/>
            <a:ext cx="4804064" cy="2493480"/>
          </a:xfrm>
          <a:prstGeom prst="rect">
            <a:avLst/>
          </a:prstGeom>
        </p:spPr>
      </p:pic>
      <p:sp>
        <p:nvSpPr>
          <p:cNvPr id="3" name="Rectangle 4"/>
          <p:cNvSpPr>
            <a:spLocks noChangeArrowheads="1"/>
          </p:cNvSpPr>
          <p:nvPr/>
        </p:nvSpPr>
        <p:spPr bwMode="auto">
          <a:xfrm>
            <a:off x="2376662" y="-2346"/>
            <a:ext cx="6192688" cy="11390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Скоринг  контрагентов / типовые коммерческие условия расчетов и задолженности</a:t>
            </a: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10" name="Прямоугольник 9"/>
          <p:cNvSpPr/>
          <p:nvPr/>
        </p:nvSpPr>
        <p:spPr>
          <a:xfrm>
            <a:off x="397" y="1377171"/>
            <a:ext cx="2145383" cy="5103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100" b="1" i="0" u="none" strike="noStrike" kern="1200" cap="none" spc="0" normalizeH="0" baseline="0" noProof="0">
              <a:ln>
                <a:noFill/>
              </a:ln>
              <a:solidFill>
                <a:srgbClr val="FFFFFF"/>
              </a:solidFill>
              <a:effectLst/>
              <a:uLnTx/>
              <a:uFillTx/>
              <a:latin typeface="Futura PT Demi"/>
              <a:ea typeface="+mn-ea"/>
              <a:cs typeface="+mn-cs"/>
            </a:endParaRPr>
          </a:p>
        </p:txBody>
      </p:sp>
      <p:grpSp>
        <p:nvGrpSpPr>
          <p:cNvPr id="13" name="Группа 12"/>
          <p:cNvGrpSpPr/>
          <p:nvPr/>
        </p:nvGrpSpPr>
        <p:grpSpPr>
          <a:xfrm>
            <a:off x="1959714" y="1613540"/>
            <a:ext cx="5272084" cy="369332"/>
            <a:chOff x="1979712" y="1294026"/>
            <a:chExt cx="5272084" cy="369332"/>
          </a:xfrm>
        </p:grpSpPr>
        <p:cxnSp>
          <p:nvCxnSpPr>
            <p:cNvPr id="14" name="Прямая соединительная линия 13"/>
            <p:cNvCxnSpPr/>
            <p:nvPr/>
          </p:nvCxnSpPr>
          <p:spPr>
            <a:xfrm>
              <a:off x="1979712" y="1478692"/>
              <a:ext cx="469885" cy="0"/>
            </a:xfrm>
            <a:prstGeom prst="line">
              <a:avLst/>
            </a:prstGeom>
            <a:ln w="19050">
              <a:headEnd type="ova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405166" y="1294026"/>
              <a:ext cx="384663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100" b="1" i="0" u="none" strike="noStrike" kern="1200" cap="none" spc="0" normalizeH="0" baseline="0" noProof="0" dirty="0">
                  <a:ln>
                    <a:noFill/>
                  </a:ln>
                  <a:solidFill>
                    <a:srgbClr val="DAEDEF">
                      <a:lumMod val="50000"/>
                    </a:srgbClr>
                  </a:solidFill>
                  <a:effectLst/>
                  <a:uLnTx/>
                  <a:uFillTx/>
                  <a:latin typeface="Arial" panose="020B0604020202020204" pitchFamily="34" charset="0"/>
                  <a:ea typeface="+mn-ea"/>
                  <a:cs typeface="+mn-cs"/>
                </a:rPr>
                <a:t>Матрица рекомендуемых условий</a:t>
              </a:r>
            </a:p>
          </p:txBody>
        </p:sp>
      </p:grpSp>
      <p:pic>
        <p:nvPicPr>
          <p:cNvPr id="16" name="Рисунок 15"/>
          <p:cNvPicPr>
            <a:picLocks noChangeAspect="1"/>
          </p:cNvPicPr>
          <p:nvPr/>
        </p:nvPicPr>
        <p:blipFill>
          <a:blip r:embed="rId4"/>
          <a:stretch>
            <a:fillRect/>
          </a:stretch>
        </p:blipFill>
        <p:spPr>
          <a:xfrm>
            <a:off x="2429633" y="933617"/>
            <a:ext cx="8334643" cy="2048235"/>
          </a:xfrm>
          <a:prstGeom prst="rect">
            <a:avLst/>
          </a:prstGeom>
          <a:ln w="31750">
            <a:solidFill>
              <a:schemeClr val="accent1">
                <a:lumMod val="75000"/>
              </a:schemeClr>
            </a:solidFill>
          </a:ln>
        </p:spPr>
      </p:pic>
      <p:sp>
        <p:nvSpPr>
          <p:cNvPr id="24" name="TextBox 23"/>
          <p:cNvSpPr txBox="1"/>
          <p:nvPr/>
        </p:nvSpPr>
        <p:spPr>
          <a:xfrm>
            <a:off x="288430" y="1426124"/>
            <a:ext cx="1387431"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Общие условия</a:t>
            </a:r>
          </a:p>
        </p:txBody>
      </p:sp>
      <p:grpSp>
        <p:nvGrpSpPr>
          <p:cNvPr id="5" name="Группа 4">
            <a:extLst>
              <a:ext uri="{FF2B5EF4-FFF2-40B4-BE49-F238E27FC236}">
                <a16:creationId xmlns:a16="http://schemas.microsoft.com/office/drawing/2014/main" id="{319507EE-027A-4A23-87D0-159690B59744}"/>
              </a:ext>
            </a:extLst>
          </p:cNvPr>
          <p:cNvGrpSpPr/>
          <p:nvPr/>
        </p:nvGrpSpPr>
        <p:grpSpPr>
          <a:xfrm>
            <a:off x="397" y="3025735"/>
            <a:ext cx="8721164" cy="3454440"/>
            <a:chOff x="397" y="3025735"/>
            <a:chExt cx="8721164" cy="3454440"/>
          </a:xfrm>
        </p:grpSpPr>
        <p:grpSp>
          <p:nvGrpSpPr>
            <p:cNvPr id="34" name="Группа 33"/>
            <p:cNvGrpSpPr/>
            <p:nvPr/>
          </p:nvGrpSpPr>
          <p:grpSpPr>
            <a:xfrm>
              <a:off x="397" y="3025735"/>
              <a:ext cx="8721164" cy="3454440"/>
              <a:chOff x="397" y="3025735"/>
              <a:chExt cx="8721164" cy="3454440"/>
            </a:xfrm>
          </p:grpSpPr>
          <p:sp>
            <p:nvSpPr>
              <p:cNvPr id="11" name="Прямоугольник 10"/>
              <p:cNvSpPr/>
              <p:nvPr/>
            </p:nvSpPr>
            <p:spPr>
              <a:xfrm>
                <a:off x="397" y="3025735"/>
                <a:ext cx="1713335" cy="3454440"/>
              </a:xfrm>
              <a:prstGeom prst="rect">
                <a:avLst/>
              </a:prstGeom>
              <a:solidFill>
                <a:srgbClr val="00B0F0"/>
              </a:solidFill>
              <a:effectLst>
                <a:outerShdw blurRad="254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100" b="1" i="0" u="none" strike="noStrike" kern="1200" cap="none" spc="0" normalizeH="0" baseline="0" noProof="0">
                  <a:ln>
                    <a:noFill/>
                  </a:ln>
                  <a:solidFill>
                    <a:srgbClr val="FFFFFF"/>
                  </a:solidFill>
                  <a:effectLst/>
                  <a:uLnTx/>
                  <a:uFillTx/>
                  <a:latin typeface="Futura PT Demi"/>
                  <a:ea typeface="+mn-ea"/>
                  <a:cs typeface="+mn-cs"/>
                </a:endParaRPr>
              </a:p>
            </p:txBody>
          </p:sp>
          <p:sp>
            <p:nvSpPr>
              <p:cNvPr id="25" name="TextBox 24"/>
              <p:cNvSpPr txBox="1"/>
              <p:nvPr/>
            </p:nvSpPr>
            <p:spPr>
              <a:xfrm>
                <a:off x="70631" y="3106448"/>
                <a:ext cx="157286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Индивидуальные условия</a:t>
                </a:r>
              </a:p>
            </p:txBody>
          </p:sp>
          <p:pic>
            <p:nvPicPr>
              <p:cNvPr id="27" name="Рисунок 26"/>
              <p:cNvPicPr>
                <a:picLocks noChangeAspect="1"/>
              </p:cNvPicPr>
              <p:nvPr/>
            </p:nvPicPr>
            <p:blipFill>
              <a:blip r:embed="rId5"/>
              <a:stretch>
                <a:fillRect/>
              </a:stretch>
            </p:blipFill>
            <p:spPr>
              <a:xfrm>
                <a:off x="2429599" y="3111681"/>
                <a:ext cx="6291962" cy="3188576"/>
              </a:xfrm>
              <a:prstGeom prst="rect">
                <a:avLst/>
              </a:prstGeom>
              <a:ln w="31750">
                <a:solidFill>
                  <a:srgbClr val="00B0F0"/>
                </a:solidFill>
              </a:ln>
              <a:effectLst>
                <a:outerShdw blurRad="254000" dist="50800" dir="5400000" algn="ctr" rotWithShape="0">
                  <a:srgbClr val="000000">
                    <a:alpha val="43137"/>
                  </a:srgbClr>
                </a:outerShdw>
              </a:effectLst>
            </p:spPr>
          </p:pic>
          <p:cxnSp>
            <p:nvCxnSpPr>
              <p:cNvPr id="18" name="Прямая соединительная линия 17"/>
              <p:cNvCxnSpPr/>
              <p:nvPr/>
            </p:nvCxnSpPr>
            <p:spPr>
              <a:xfrm flipV="1">
                <a:off x="1361348" y="3744007"/>
                <a:ext cx="1068251" cy="8291"/>
              </a:xfrm>
              <a:prstGeom prst="line">
                <a:avLst/>
              </a:prstGeom>
              <a:ln w="19050">
                <a:headEnd type="oval"/>
              </a:ln>
            </p:spPr>
            <p:style>
              <a:lnRef idx="1">
                <a:schemeClr val="dk1"/>
              </a:lnRef>
              <a:fillRef idx="0">
                <a:schemeClr val="dk1"/>
              </a:fillRef>
              <a:effectRef idx="0">
                <a:schemeClr val="dk1"/>
              </a:effectRef>
              <a:fontRef idx="minor">
                <a:schemeClr val="tx1"/>
              </a:fontRef>
            </p:style>
          </p:cxnSp>
        </p:grpSp>
        <p:pic>
          <p:nvPicPr>
            <p:cNvPr id="4" name="Рисунок 3">
              <a:extLst>
                <a:ext uri="{FF2B5EF4-FFF2-40B4-BE49-F238E27FC236}">
                  <a16:creationId xmlns:a16="http://schemas.microsoft.com/office/drawing/2014/main" id="{76F9DAC3-F0B8-4D40-9636-7E43301B6630}"/>
                </a:ext>
              </a:extLst>
            </p:cNvPr>
            <p:cNvPicPr>
              <a:picLocks noChangeAspect="1"/>
            </p:cNvPicPr>
            <p:nvPr/>
          </p:nvPicPr>
          <p:blipFill>
            <a:blip r:embed="rId6"/>
            <a:stretch>
              <a:fillRect/>
            </a:stretch>
          </p:blipFill>
          <p:spPr>
            <a:xfrm>
              <a:off x="3168749" y="3135986"/>
              <a:ext cx="3647458" cy="178114"/>
            </a:xfrm>
            <a:prstGeom prst="rect">
              <a:avLst/>
            </a:prstGeom>
          </p:spPr>
        </p:pic>
      </p:grpSp>
      <p:grpSp>
        <p:nvGrpSpPr>
          <p:cNvPr id="33" name="Группа 32"/>
          <p:cNvGrpSpPr/>
          <p:nvPr/>
        </p:nvGrpSpPr>
        <p:grpSpPr>
          <a:xfrm>
            <a:off x="0" y="3320075"/>
            <a:ext cx="11334123" cy="3160100"/>
            <a:chOff x="0" y="3320075"/>
            <a:chExt cx="11334123" cy="3160100"/>
          </a:xfrm>
        </p:grpSpPr>
        <p:sp>
          <p:nvSpPr>
            <p:cNvPr id="12" name="Прямоугольник 11"/>
            <p:cNvSpPr/>
            <p:nvPr/>
          </p:nvSpPr>
          <p:spPr>
            <a:xfrm>
              <a:off x="397" y="4320207"/>
              <a:ext cx="1224136" cy="2159968"/>
            </a:xfrm>
            <a:prstGeom prst="rect">
              <a:avLst/>
            </a:prstGeom>
            <a:solidFill>
              <a:schemeClr val="accent6">
                <a:lumMod val="60000"/>
                <a:lumOff val="40000"/>
              </a:schemeClr>
            </a:solidFill>
            <a:effectLst>
              <a:outerShdw blurRad="254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2100" b="1" i="0" u="none" strike="noStrike" kern="1200" cap="none" spc="0" normalizeH="0" baseline="0" noProof="0">
                <a:ln>
                  <a:noFill/>
                </a:ln>
                <a:solidFill>
                  <a:srgbClr val="FFFFFF"/>
                </a:solidFill>
                <a:effectLst/>
                <a:uLnTx/>
                <a:uFillTx/>
                <a:latin typeface="Futura PT Demi"/>
                <a:ea typeface="+mn-ea"/>
                <a:cs typeface="+mn-cs"/>
              </a:endParaRPr>
            </a:p>
          </p:txBody>
        </p:sp>
        <p:sp>
          <p:nvSpPr>
            <p:cNvPr id="26" name="TextBox 25"/>
            <p:cNvSpPr txBox="1"/>
            <p:nvPr/>
          </p:nvSpPr>
          <p:spPr>
            <a:xfrm>
              <a:off x="0" y="4413481"/>
              <a:ext cx="128264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Исключения</a:t>
              </a:r>
            </a:p>
          </p:txBody>
        </p:sp>
        <p:grpSp>
          <p:nvGrpSpPr>
            <p:cNvPr id="32" name="Группа 31"/>
            <p:cNvGrpSpPr/>
            <p:nvPr/>
          </p:nvGrpSpPr>
          <p:grpSpPr>
            <a:xfrm>
              <a:off x="687093" y="3320075"/>
              <a:ext cx="10647030" cy="3110011"/>
              <a:chOff x="687093" y="3320075"/>
              <a:chExt cx="10647030" cy="3110011"/>
            </a:xfrm>
          </p:grpSpPr>
          <p:pic>
            <p:nvPicPr>
              <p:cNvPr id="28" name="Рисунок 27"/>
              <p:cNvPicPr>
                <a:picLocks noChangeAspect="1"/>
              </p:cNvPicPr>
              <p:nvPr/>
            </p:nvPicPr>
            <p:blipFill rotWithShape="1">
              <a:blip r:embed="rId7">
                <a:extLst>
                  <a:ext uri="{28A0092B-C50C-407E-A947-70E740481C1C}">
                    <a14:useLocalDpi xmlns:a14="http://schemas.microsoft.com/office/drawing/2010/main" val="0"/>
                  </a:ext>
                </a:extLst>
              </a:blip>
              <a:srcRect r="24020" b="46841"/>
              <a:stretch/>
            </p:blipFill>
            <p:spPr>
              <a:xfrm>
                <a:off x="6108998" y="3320075"/>
                <a:ext cx="5225125" cy="3110011"/>
              </a:xfrm>
              <a:prstGeom prst="rect">
                <a:avLst/>
              </a:prstGeom>
              <a:ln w="31750">
                <a:solidFill>
                  <a:schemeClr val="accent6">
                    <a:lumMod val="60000"/>
                    <a:lumOff val="40000"/>
                  </a:schemeClr>
                </a:solidFill>
              </a:ln>
              <a:effectLst>
                <a:outerShdw blurRad="254000" dist="50800" dir="5400000" algn="ctr" rotWithShape="0">
                  <a:srgbClr val="000000">
                    <a:alpha val="43137"/>
                  </a:srgbClr>
                </a:outerShdw>
              </a:effectLst>
            </p:spPr>
          </p:pic>
          <p:cxnSp>
            <p:nvCxnSpPr>
              <p:cNvPr id="21" name="Прямая соединительная линия 20"/>
              <p:cNvCxnSpPr/>
              <p:nvPr/>
            </p:nvCxnSpPr>
            <p:spPr>
              <a:xfrm>
                <a:off x="687093" y="5184303"/>
                <a:ext cx="5421905" cy="0"/>
              </a:xfrm>
              <a:prstGeom prst="line">
                <a:avLst/>
              </a:prstGeom>
              <a:ln w="19050">
                <a:headEnd type="oval"/>
              </a:ln>
            </p:spPr>
            <p:style>
              <a:lnRef idx="1">
                <a:schemeClr val="dk1"/>
              </a:lnRef>
              <a:fillRef idx="0">
                <a:schemeClr val="dk1"/>
              </a:fillRef>
              <a:effectRef idx="0">
                <a:schemeClr val="dk1"/>
              </a:effectRef>
              <a:fontRef idx="minor">
                <a:schemeClr val="tx1"/>
              </a:fontRef>
            </p:style>
          </p:cxnSp>
        </p:grpSp>
      </p:grpSp>
      <p:pic>
        <p:nvPicPr>
          <p:cNvPr id="20" name="Рисунок 19">
            <a:extLst>
              <a:ext uri="{FF2B5EF4-FFF2-40B4-BE49-F238E27FC236}">
                <a16:creationId xmlns:a16="http://schemas.microsoft.com/office/drawing/2014/main" id="{D757561A-F686-4695-9E22-9464C654B65A}"/>
              </a:ext>
            </a:extLst>
          </p:cNvPr>
          <p:cNvPicPr>
            <a:picLocks noChangeAspect="1"/>
          </p:cNvPicPr>
          <p:nvPr/>
        </p:nvPicPr>
        <p:blipFill>
          <a:blip r:embed="rId8"/>
          <a:stretch>
            <a:fillRect/>
          </a:stretch>
        </p:blipFill>
        <p:spPr>
          <a:xfrm>
            <a:off x="1880430" y="1516151"/>
            <a:ext cx="9433048" cy="4964296"/>
          </a:xfrm>
          <a:prstGeom prst="rect">
            <a:avLst/>
          </a:prstGeom>
          <a:ln w="28575">
            <a:solidFill>
              <a:schemeClr val="dk1"/>
            </a:solidFill>
          </a:ln>
          <a:effectLst>
            <a:outerShdw blurRad="254000" dist="50800" dir="5400000" algn="ctr" rotWithShape="0">
              <a:srgbClr val="000000">
                <a:alpha val="43137"/>
              </a:srgbClr>
            </a:outerShdw>
          </a:effectLst>
        </p:spPr>
      </p:pic>
      <p:sp>
        <p:nvSpPr>
          <p:cNvPr id="29" name="Прямоугольник 28">
            <a:extLst>
              <a:ext uri="{FF2B5EF4-FFF2-40B4-BE49-F238E27FC236}">
                <a16:creationId xmlns:a16="http://schemas.microsoft.com/office/drawing/2014/main" id="{9F94FB59-D00B-43DB-8B8D-FB0566D46A46}"/>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9"/>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Tree>
    <p:extLst>
      <p:ext uri="{BB962C8B-B14F-4D97-AF65-F5344CB8AC3E}">
        <p14:creationId xmlns:p14="http://schemas.microsoft.com/office/powerpoint/2010/main" val="40607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b="18984"/>
          <a:stretch/>
        </p:blipFill>
        <p:spPr>
          <a:xfrm>
            <a:off x="648271" y="863824"/>
            <a:ext cx="10225533" cy="5616624"/>
          </a:xfrm>
          <a:prstGeom prst="rect">
            <a:avLst/>
          </a:prstGeom>
        </p:spPr>
      </p:pic>
      <p:sp>
        <p:nvSpPr>
          <p:cNvPr id="4" name="Скругленный прямоугольник 3"/>
          <p:cNvSpPr/>
          <p:nvPr/>
        </p:nvSpPr>
        <p:spPr bwMode="auto">
          <a:xfrm>
            <a:off x="2304653" y="2718613"/>
            <a:ext cx="5472608" cy="360000"/>
          </a:xfrm>
          <a:prstGeom prst="roundRect">
            <a:avLst/>
          </a:prstGeom>
          <a:noFill/>
          <a:ln w="38100">
            <a:solidFill>
              <a:srgbClr val="FC846B"/>
            </a:solid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6" name="Скругленный прямоугольник 15"/>
          <p:cNvSpPr/>
          <p:nvPr/>
        </p:nvSpPr>
        <p:spPr bwMode="auto">
          <a:xfrm>
            <a:off x="2322071" y="1838476"/>
            <a:ext cx="4231054" cy="360000"/>
          </a:xfrm>
          <a:prstGeom prst="roundRect">
            <a:avLst/>
          </a:prstGeom>
          <a:noFill/>
          <a:ln w="38100">
            <a:solidFill>
              <a:srgbClr val="FC846B"/>
            </a:solid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pic>
        <p:nvPicPr>
          <p:cNvPr id="5" name="Рисунок 4"/>
          <p:cNvPicPr>
            <a:picLocks noChangeAspect="1"/>
          </p:cNvPicPr>
          <p:nvPr/>
        </p:nvPicPr>
        <p:blipFill>
          <a:blip r:embed="rId5"/>
          <a:stretch>
            <a:fillRect/>
          </a:stretch>
        </p:blipFill>
        <p:spPr>
          <a:xfrm>
            <a:off x="3226592" y="2118800"/>
            <a:ext cx="2356889" cy="1251879"/>
          </a:xfrm>
          <a:prstGeom prst="rect">
            <a:avLst/>
          </a:prstGeom>
          <a:ln w="19050">
            <a:noFill/>
          </a:ln>
          <a:effectLst>
            <a:outerShdw blurRad="254000" dist="50800" dir="5400000" algn="ctr" rotWithShape="0">
              <a:srgbClr val="000000">
                <a:alpha val="43137"/>
              </a:srgbClr>
            </a:outerShdw>
          </a:effectLst>
        </p:spPr>
      </p:pic>
      <p:sp>
        <p:nvSpPr>
          <p:cNvPr id="20" name="TextBox 19"/>
          <p:cNvSpPr txBox="1"/>
          <p:nvPr/>
        </p:nvSpPr>
        <p:spPr>
          <a:xfrm>
            <a:off x="0" y="3290952"/>
            <a:ext cx="2448272" cy="2223686"/>
          </a:xfrm>
          <a:prstGeom prst="rect">
            <a:avLst/>
          </a:prstGeom>
          <a:solidFill>
            <a:schemeClr val="bg2"/>
          </a:solidFill>
          <a:effectLst>
            <a:outerShdw blurRad="50800" dist="50800" dir="5400000" sx="20000" sy="2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Возможности: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7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Анализ отклонений</a:t>
            </a:r>
          </a:p>
          <a:p>
            <a:pPr marL="28575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Просмотр первичных документов и графиков</a:t>
            </a:r>
          </a:p>
          <a:p>
            <a:pPr marL="28575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Создание заявок на оплату</a:t>
            </a:r>
          </a:p>
          <a:p>
            <a:pPr marL="285750" marR="0" lvl="0" indent="-285750" algn="l" defTabSz="914400" rtl="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ru-RU"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Корректировка графиков</a:t>
            </a:r>
          </a:p>
        </p:txBody>
      </p:sp>
      <p:sp>
        <p:nvSpPr>
          <p:cNvPr id="8" name="Rectangle 4"/>
          <p:cNvSpPr>
            <a:spLocks noChangeArrowheads="1"/>
          </p:cNvSpPr>
          <p:nvPr/>
        </p:nvSpPr>
        <p:spPr bwMode="auto">
          <a:xfrm>
            <a:off x="1894178"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Управление отклонениям</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9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22"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894178"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Стоп-листы и запреты на исполнение операций</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397" y="832510"/>
            <a:ext cx="10835924" cy="5636624"/>
          </a:xfrm>
          <a:prstGeom prst="rect">
            <a:avLst/>
          </a:prstGeom>
        </p:spPr>
      </p:pic>
      <p:pic>
        <p:nvPicPr>
          <p:cNvPr id="6" name="Рисунок 5"/>
          <p:cNvPicPr>
            <a:picLocks noChangeAspect="1"/>
          </p:cNvPicPr>
          <p:nvPr/>
        </p:nvPicPr>
        <p:blipFill>
          <a:blip r:embed="rId4"/>
          <a:stretch>
            <a:fillRect/>
          </a:stretch>
        </p:blipFill>
        <p:spPr>
          <a:xfrm>
            <a:off x="746782" y="2375991"/>
            <a:ext cx="10800000" cy="3735593"/>
          </a:xfrm>
          <a:prstGeom prst="rect">
            <a:avLst/>
          </a:prstGeom>
          <a:ln w="28575">
            <a:solidFill>
              <a:schemeClr val="dk1"/>
            </a:solidFill>
          </a:ln>
          <a:effectLst>
            <a:outerShdw blurRad="254000" dist="50800" dir="5400000" algn="ctr" rotWithShape="0">
              <a:srgbClr val="000000">
                <a:alpha val="43137"/>
              </a:srgbClr>
            </a:outerShdw>
          </a:effectLst>
        </p:spPr>
      </p:pic>
    </p:spTree>
    <p:extLst>
      <p:ext uri="{BB962C8B-B14F-4D97-AF65-F5344CB8AC3E}">
        <p14:creationId xmlns:p14="http://schemas.microsoft.com/office/powerpoint/2010/main" val="7300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Взыскание просроченной дебиторской задолженности</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438228" y="4013591"/>
            <a:ext cx="87987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C6E51"/>
                </a:solidFill>
                <a:effectLst/>
                <a:uLnTx/>
                <a:uFillTx/>
                <a:latin typeface="Arial" panose="020B0604020202020204" pitchFamily="34" charset="0"/>
                <a:ea typeface="+mn-ea"/>
                <a:cs typeface="+mn-cs"/>
              </a:rPr>
              <a:t>Оставшиеся суммы не оплачены, регламентное задание ежедневно проверяет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Срок инициирования взыскания</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Если срок превышен выводит данные в список </a:t>
            </a: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Взыскание дебиторской задолженности</a:t>
            </a: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10" name="Группа 9"/>
          <p:cNvGrpSpPr/>
          <p:nvPr/>
        </p:nvGrpSpPr>
        <p:grpSpPr>
          <a:xfrm>
            <a:off x="1438229" y="1223863"/>
            <a:ext cx="8798763" cy="2601373"/>
            <a:chOff x="177184" y="1060708"/>
            <a:chExt cx="8798763" cy="2601373"/>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84" y="1060708"/>
              <a:ext cx="8798763" cy="2601373"/>
            </a:xfrm>
            <a:prstGeom prst="rect">
              <a:avLst/>
            </a:prstGeom>
          </p:spPr>
        </p:pic>
        <p:sp>
          <p:nvSpPr>
            <p:cNvPr id="12" name="Скругленный прямоугольник 11"/>
            <p:cNvSpPr/>
            <p:nvPr/>
          </p:nvSpPr>
          <p:spPr>
            <a:xfrm>
              <a:off x="288765" y="2309789"/>
              <a:ext cx="8687182" cy="687957"/>
            </a:xfrm>
            <a:prstGeom prst="roundRect">
              <a:avLst>
                <a:gd name="adj" fmla="val 3173"/>
              </a:avLst>
            </a:prstGeom>
            <a:noFill/>
            <a:ln w="254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3" name="Скругленный прямоугольник 12"/>
            <p:cNvSpPr/>
            <p:nvPr/>
          </p:nvSpPr>
          <p:spPr>
            <a:xfrm>
              <a:off x="288765" y="3006515"/>
              <a:ext cx="8687182" cy="404617"/>
            </a:xfrm>
            <a:prstGeom prst="roundRect">
              <a:avLst>
                <a:gd name="adj" fmla="val 3173"/>
              </a:avLst>
            </a:prstGeom>
            <a:noFill/>
            <a:ln w="25400" cap="flat" cmpd="sng" algn="ctr">
              <a:solidFill>
                <a:srgbClr val="FC6E5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grpSp>
      <p:graphicFrame>
        <p:nvGraphicFramePr>
          <p:cNvPr id="14" name="Таблица 13"/>
          <p:cNvGraphicFramePr>
            <a:graphicFrameLocks noGrp="1"/>
          </p:cNvGraphicFramePr>
          <p:nvPr/>
        </p:nvGraphicFramePr>
        <p:xfrm>
          <a:off x="1703568" y="4944964"/>
          <a:ext cx="8121686" cy="1112520"/>
        </p:xfrm>
        <a:graphic>
          <a:graphicData uri="http://schemas.openxmlformats.org/drawingml/2006/table">
            <a:tbl>
              <a:tblPr firstRow="1" bandRow="1"/>
              <a:tblGrid>
                <a:gridCol w="1287018">
                  <a:extLst>
                    <a:ext uri="{9D8B030D-6E8A-4147-A177-3AD203B41FA5}">
                      <a16:colId xmlns:a16="http://schemas.microsoft.com/office/drawing/2014/main" val="8639781"/>
                    </a:ext>
                  </a:extLst>
                </a:gridCol>
                <a:gridCol w="1087755">
                  <a:extLst>
                    <a:ext uri="{9D8B030D-6E8A-4147-A177-3AD203B41FA5}">
                      <a16:colId xmlns:a16="http://schemas.microsoft.com/office/drawing/2014/main" val="1015190889"/>
                    </a:ext>
                  </a:extLst>
                </a:gridCol>
                <a:gridCol w="2325751">
                  <a:extLst>
                    <a:ext uri="{9D8B030D-6E8A-4147-A177-3AD203B41FA5}">
                      <a16:colId xmlns:a16="http://schemas.microsoft.com/office/drawing/2014/main" val="1782238933"/>
                    </a:ext>
                  </a:extLst>
                </a:gridCol>
                <a:gridCol w="1404938">
                  <a:extLst>
                    <a:ext uri="{9D8B030D-6E8A-4147-A177-3AD203B41FA5}">
                      <a16:colId xmlns:a16="http://schemas.microsoft.com/office/drawing/2014/main" val="621468459"/>
                    </a:ext>
                  </a:extLst>
                </a:gridCol>
                <a:gridCol w="720080">
                  <a:extLst>
                    <a:ext uri="{9D8B030D-6E8A-4147-A177-3AD203B41FA5}">
                      <a16:colId xmlns:a16="http://schemas.microsoft.com/office/drawing/2014/main" val="2298792552"/>
                    </a:ext>
                  </a:extLst>
                </a:gridCol>
                <a:gridCol w="1296144">
                  <a:extLst>
                    <a:ext uri="{9D8B030D-6E8A-4147-A177-3AD203B41FA5}">
                      <a16:colId xmlns:a16="http://schemas.microsoft.com/office/drawing/2014/main" val="3345711426"/>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ru-RU" sz="1400" b="0" dirty="0">
                          <a:solidFill>
                            <a:schemeClr val="tx1"/>
                          </a:solidFill>
                        </a:rPr>
                        <a:t>Срок оплаты</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ru-RU" sz="1400" b="0" dirty="0">
                          <a:solidFill>
                            <a:schemeClr val="tx1"/>
                          </a:solidFill>
                        </a:rPr>
                        <a:t>Ожидание</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ru-RU" sz="1400" b="0" dirty="0">
                          <a:solidFill>
                            <a:schemeClr val="tx1"/>
                          </a:solidFill>
                        </a:rPr>
                        <a:t>Дата открытия</a:t>
                      </a:r>
                      <a:r>
                        <a:rPr lang="ru-RU" sz="1400" b="0" baseline="0" dirty="0">
                          <a:solidFill>
                            <a:schemeClr val="tx1"/>
                          </a:solidFill>
                        </a:rPr>
                        <a:t> претензии</a:t>
                      </a:r>
                      <a:endParaRPr lang="ru-RU" sz="14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ru-RU" sz="1400" b="0" dirty="0">
                          <a:solidFill>
                            <a:schemeClr val="tx1"/>
                          </a:solidFill>
                        </a:rPr>
                        <a:t>Сума</a:t>
                      </a:r>
                      <a:r>
                        <a:rPr lang="ru-RU" sz="1400" b="0" baseline="0" dirty="0">
                          <a:solidFill>
                            <a:schemeClr val="tx1"/>
                          </a:solidFill>
                        </a:rPr>
                        <a:t> платежа</a:t>
                      </a:r>
                      <a:endParaRPr lang="ru-RU" sz="14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ru-RU" sz="1400" b="0" dirty="0">
                          <a:solidFill>
                            <a:schemeClr val="tx1"/>
                          </a:solidFill>
                        </a:rPr>
                        <a:t>Пени </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ru-RU" sz="1400" b="0" dirty="0">
                          <a:solidFill>
                            <a:schemeClr val="tx1"/>
                          </a:solidFill>
                        </a:rPr>
                        <a:t>Сумма долга</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994721144"/>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08.08.2019</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 30 </a:t>
                      </a:r>
                      <a:r>
                        <a:rPr lang="ru-RU" sz="1400" dirty="0" err="1"/>
                        <a:t>дн</a:t>
                      </a:r>
                      <a:endParaRPr lang="ru-RU"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07.09.2019</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480 000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ru-RU"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480 000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48569295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28.08.2019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dirty="0"/>
                        <a:t> </a:t>
                      </a:r>
                      <a:r>
                        <a:rPr lang="ru-RU" sz="1400" dirty="0"/>
                        <a:t>30 </a:t>
                      </a:r>
                      <a:r>
                        <a:rPr lang="ru-RU" sz="1400" dirty="0" err="1"/>
                        <a:t>дн</a:t>
                      </a:r>
                      <a:endParaRPr lang="ru-RU"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27.09.2019</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240 000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ru-RU"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720 000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207621808"/>
                  </a:ext>
                </a:extLst>
              </a:tr>
            </a:tbl>
          </a:graphicData>
        </a:graphic>
      </p:graphicFrame>
      <p:sp>
        <p:nvSpPr>
          <p:cNvPr id="15" name="TextBox 14">
            <a:extLst>
              <a:ext uri="{FF2B5EF4-FFF2-40B4-BE49-F238E27FC236}">
                <a16:creationId xmlns:a16="http://schemas.microsoft.com/office/drawing/2014/main" id="{C7940F41-F359-4D96-B2E9-ED77BCF886A0}"/>
              </a:ext>
            </a:extLst>
          </p:cNvPr>
          <p:cNvSpPr txBox="1"/>
          <p:nvPr/>
        </p:nvSpPr>
        <p:spPr>
          <a:xfrm>
            <a:off x="104840" y="3212294"/>
            <a:ext cx="13357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a:ln>
                  <a:noFill/>
                </a:ln>
                <a:solidFill>
                  <a:srgbClr val="FC6E51"/>
                </a:solidFill>
                <a:effectLst/>
                <a:uLnTx/>
                <a:uFillTx/>
                <a:latin typeface="Arial" panose="020B0604020202020204" pitchFamily="34" charset="0"/>
                <a:ea typeface="+mn-ea"/>
                <a:cs typeface="+mn-cs"/>
              </a:rPr>
              <a:t>Нарушение!</a:t>
            </a:r>
          </a:p>
        </p:txBody>
      </p:sp>
    </p:spTree>
    <p:extLst>
      <p:ext uri="{BB962C8B-B14F-4D97-AF65-F5344CB8AC3E}">
        <p14:creationId xmlns:p14="http://schemas.microsoft.com/office/powerpoint/2010/main" val="1127617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Претензионная работа по взысканию задолженности</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44" name="Рисунок 43"/>
          <p:cNvPicPr>
            <a:picLocks noChangeAspect="1"/>
          </p:cNvPicPr>
          <p:nvPr/>
        </p:nvPicPr>
        <p:blipFill>
          <a:blip r:embed="rId3"/>
          <a:stretch>
            <a:fillRect/>
          </a:stretch>
        </p:blipFill>
        <p:spPr>
          <a:xfrm>
            <a:off x="1304855" y="1168481"/>
            <a:ext cx="6135632" cy="5060482"/>
          </a:xfrm>
          <a:prstGeom prst="rect">
            <a:avLst/>
          </a:prstGeom>
        </p:spPr>
      </p:pic>
      <p:cxnSp>
        <p:nvCxnSpPr>
          <p:cNvPr id="45" name="Прямая соединительная линия 44"/>
          <p:cNvCxnSpPr/>
          <p:nvPr/>
        </p:nvCxnSpPr>
        <p:spPr>
          <a:xfrm flipV="1">
            <a:off x="7047618" y="2097272"/>
            <a:ext cx="502949" cy="210469"/>
          </a:xfrm>
          <a:prstGeom prst="line">
            <a:avLst/>
          </a:prstGeom>
          <a:noFill/>
          <a:ln w="19050" cap="flat" cmpd="sng" algn="ctr">
            <a:solidFill>
              <a:srgbClr val="FC6E51"/>
            </a:solidFill>
            <a:prstDash val="solid"/>
            <a:miter lim="800000"/>
            <a:headEnd type="oval" w="lg" len="lg"/>
          </a:ln>
          <a:effectLst/>
        </p:spPr>
      </p:cxnSp>
      <p:sp>
        <p:nvSpPr>
          <p:cNvPr id="46" name="TextBox 45"/>
          <p:cNvSpPr txBox="1"/>
          <p:nvPr/>
        </p:nvSpPr>
        <p:spPr>
          <a:xfrm>
            <a:off x="7519100" y="1925507"/>
            <a:ext cx="18806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Comic Sans MS" panose="030F0702030302020204" pitchFamily="66" charset="0"/>
              </a:rPr>
              <a:t>Наша оценка ситуации</a:t>
            </a:r>
          </a:p>
        </p:txBody>
      </p:sp>
      <p:cxnSp>
        <p:nvCxnSpPr>
          <p:cNvPr id="47" name="Прямая соединительная линия 46"/>
          <p:cNvCxnSpPr/>
          <p:nvPr/>
        </p:nvCxnSpPr>
        <p:spPr>
          <a:xfrm flipV="1">
            <a:off x="6992578" y="2524350"/>
            <a:ext cx="502949" cy="210469"/>
          </a:xfrm>
          <a:prstGeom prst="line">
            <a:avLst/>
          </a:prstGeom>
          <a:noFill/>
          <a:ln w="19050" cap="flat" cmpd="sng" algn="ctr">
            <a:solidFill>
              <a:srgbClr val="FC6E51"/>
            </a:solidFill>
            <a:prstDash val="solid"/>
            <a:miter lim="800000"/>
            <a:headEnd type="oval" w="lg" len="lg"/>
          </a:ln>
          <a:effectLst/>
        </p:spPr>
      </p:cxnSp>
      <p:sp>
        <p:nvSpPr>
          <p:cNvPr id="48" name="TextBox 47"/>
          <p:cNvSpPr txBox="1"/>
          <p:nvPr/>
        </p:nvSpPr>
        <p:spPr>
          <a:xfrm>
            <a:off x="7510230" y="2352585"/>
            <a:ext cx="18517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Comic Sans MS" panose="030F0702030302020204" pitchFamily="66" charset="0"/>
              </a:rPr>
              <a:t>Дальнейшие действия</a:t>
            </a:r>
          </a:p>
        </p:txBody>
      </p:sp>
      <p:cxnSp>
        <p:nvCxnSpPr>
          <p:cNvPr id="49" name="Прямая соединительная линия 48"/>
          <p:cNvCxnSpPr/>
          <p:nvPr/>
        </p:nvCxnSpPr>
        <p:spPr>
          <a:xfrm flipV="1">
            <a:off x="7047618" y="3701625"/>
            <a:ext cx="502949" cy="210469"/>
          </a:xfrm>
          <a:prstGeom prst="line">
            <a:avLst/>
          </a:prstGeom>
          <a:noFill/>
          <a:ln w="19050" cap="flat" cmpd="sng" algn="ctr">
            <a:solidFill>
              <a:srgbClr val="FC6E51"/>
            </a:solidFill>
            <a:prstDash val="solid"/>
            <a:miter lim="800000"/>
            <a:headEnd type="oval" w="lg" len="lg"/>
          </a:ln>
          <a:effectLst/>
        </p:spPr>
      </p:cxnSp>
      <p:sp>
        <p:nvSpPr>
          <p:cNvPr id="50" name="TextBox 49"/>
          <p:cNvSpPr txBox="1"/>
          <p:nvPr/>
        </p:nvSpPr>
        <p:spPr>
          <a:xfrm>
            <a:off x="7519100" y="3529860"/>
            <a:ext cx="18423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Самое главное: позиции сторон и основание претензии</a:t>
            </a:r>
          </a:p>
        </p:txBody>
      </p:sp>
      <p:cxnSp>
        <p:nvCxnSpPr>
          <p:cNvPr id="51" name="Прямая соединительная линия 50"/>
          <p:cNvCxnSpPr>
            <a:cxnSpLocks/>
            <a:endCxn id="52" idx="1"/>
          </p:cNvCxnSpPr>
          <p:nvPr/>
        </p:nvCxnSpPr>
        <p:spPr>
          <a:xfrm flipV="1">
            <a:off x="3096741" y="1110302"/>
            <a:ext cx="1616993" cy="1482160"/>
          </a:xfrm>
          <a:prstGeom prst="line">
            <a:avLst/>
          </a:prstGeom>
          <a:noFill/>
          <a:ln w="19050" cap="flat" cmpd="sng" algn="ctr">
            <a:solidFill>
              <a:srgbClr val="FC6E51"/>
            </a:solidFill>
            <a:prstDash val="solid"/>
            <a:miter lim="800000"/>
            <a:headEnd type="oval" w="lg" len="lg"/>
          </a:ln>
          <a:effectLst/>
        </p:spPr>
      </p:cxnSp>
      <p:sp>
        <p:nvSpPr>
          <p:cNvPr id="52" name="TextBox 51"/>
          <p:cNvSpPr txBox="1"/>
          <p:nvPr/>
        </p:nvSpPr>
        <p:spPr>
          <a:xfrm>
            <a:off x="4713734" y="787136"/>
            <a:ext cx="25624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a:ln>
                  <a:noFill/>
                </a:ln>
                <a:solidFill>
                  <a:srgbClr val="000000"/>
                </a:solidFill>
                <a:effectLst/>
                <a:uLnTx/>
                <a:uFillTx/>
                <a:latin typeface="Comic Sans MS" panose="030F0702030302020204" pitchFamily="66" charset="0"/>
              </a:rPr>
              <a:t>На дату записывается новая версия документа. Сохраняется история отношений</a:t>
            </a:r>
          </a:p>
        </p:txBody>
      </p:sp>
      <p:pic>
        <p:nvPicPr>
          <p:cNvPr id="53" name="Рисунок 52"/>
          <p:cNvPicPr>
            <a:picLocks noChangeAspect="1"/>
          </p:cNvPicPr>
          <p:nvPr/>
        </p:nvPicPr>
        <p:blipFill>
          <a:blip r:embed="rId4"/>
          <a:stretch>
            <a:fillRect/>
          </a:stretch>
        </p:blipFill>
        <p:spPr>
          <a:xfrm>
            <a:off x="1304854" y="3101309"/>
            <a:ext cx="8482635" cy="2661946"/>
          </a:xfrm>
          <a:prstGeom prst="rect">
            <a:avLst/>
          </a:prstGeom>
        </p:spPr>
      </p:pic>
      <p:pic>
        <p:nvPicPr>
          <p:cNvPr id="54" name="Рисунок 53"/>
          <p:cNvPicPr>
            <a:picLocks noChangeAspect="1"/>
          </p:cNvPicPr>
          <p:nvPr/>
        </p:nvPicPr>
        <p:blipFill rotWithShape="1">
          <a:blip r:embed="rId5">
            <a:extLst>
              <a:ext uri="{28A0092B-C50C-407E-A947-70E740481C1C}">
                <a14:useLocalDpi xmlns:a14="http://schemas.microsoft.com/office/drawing/2010/main" val="0"/>
              </a:ext>
            </a:extLst>
          </a:blip>
          <a:srcRect l="17806" b="26191"/>
          <a:stretch/>
        </p:blipFill>
        <p:spPr>
          <a:xfrm>
            <a:off x="2702291" y="2905744"/>
            <a:ext cx="4985836" cy="2881114"/>
          </a:xfrm>
          <a:prstGeom prst="rect">
            <a:avLst/>
          </a:prstGeom>
          <a:effectLst>
            <a:outerShdw blurRad="254000" dist="50800" dir="5400000" algn="ctr" rotWithShape="0">
              <a:srgbClr val="000000">
                <a:alpha val="43137"/>
              </a:srgbClr>
            </a:outerShdw>
          </a:effectLst>
        </p:spPr>
      </p:pic>
      <p:sp>
        <p:nvSpPr>
          <p:cNvPr id="15" name="Заголовок 1"/>
          <p:cNvSpPr txBox="1">
            <a:spLocks/>
          </p:cNvSpPr>
          <p:nvPr/>
        </p:nvSpPr>
        <p:spPr bwMode="auto">
          <a:xfrm>
            <a:off x="8266758" y="2770798"/>
            <a:ext cx="3041462"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nchor="ctr"/>
          <a:lstStyle>
            <a:lvl1pPr>
              <a:spcBef>
                <a:spcPct val="20000"/>
              </a:spcBef>
              <a:buClr>
                <a:srgbClr val="CC0000"/>
              </a:buClr>
              <a:buChar char="•"/>
              <a:defRPr sz="2100">
                <a:solidFill>
                  <a:schemeClr val="tx1"/>
                </a:solidFill>
                <a:latin typeface="Futura PT Demi" pitchFamily="34" charset="0"/>
              </a:defRPr>
            </a:lvl1pPr>
            <a:lvl2pPr marL="742950" indent="-287338">
              <a:spcBef>
                <a:spcPct val="20000"/>
              </a:spcBef>
              <a:buClr>
                <a:srgbClr val="CC0000"/>
              </a:buClr>
              <a:buChar char="•"/>
              <a:defRPr sz="1700">
                <a:solidFill>
                  <a:schemeClr val="tx1"/>
                </a:solidFill>
                <a:latin typeface="Futura PT Demi" pitchFamily="34" charset="0"/>
              </a:defRPr>
            </a:lvl2pPr>
            <a:lvl3pPr marL="1144588" indent="-230188">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5813" indent="-227013">
              <a:spcBef>
                <a:spcPct val="20000"/>
              </a:spcBef>
              <a:buClr>
                <a:srgbClr val="CC0000"/>
              </a:buClr>
              <a:buChar char="•"/>
              <a:defRPr sz="1300">
                <a:solidFill>
                  <a:schemeClr val="tx1"/>
                </a:solidFill>
                <a:latin typeface="Futura PT Demi"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1" i="0" u="none" strike="noStrike" kern="1200" cap="none" spc="0" normalizeH="0" baseline="0" noProof="0" dirty="0">
                <a:ln>
                  <a:noFill/>
                </a:ln>
                <a:solidFill>
                  <a:srgbClr val="00B050"/>
                </a:solidFill>
                <a:effectLst/>
                <a:uLnTx/>
                <a:uFillTx/>
                <a:latin typeface="Comic Sans MS" panose="030F0702030302020204" pitchFamily="66" charset="0"/>
              </a:rPr>
              <a:t>Прогноз движения ДС</a:t>
            </a:r>
          </a:p>
        </p:txBody>
      </p:sp>
      <p:cxnSp>
        <p:nvCxnSpPr>
          <p:cNvPr id="16" name="Прямая соединительная линия 15"/>
          <p:cNvCxnSpPr/>
          <p:nvPr/>
        </p:nvCxnSpPr>
        <p:spPr>
          <a:xfrm flipV="1">
            <a:off x="8805215" y="3197876"/>
            <a:ext cx="463893" cy="234073"/>
          </a:xfrm>
          <a:prstGeom prst="line">
            <a:avLst/>
          </a:prstGeom>
          <a:noFill/>
          <a:ln w="19050" cap="flat" cmpd="sng" algn="ctr">
            <a:solidFill>
              <a:srgbClr val="FC6E51"/>
            </a:solidFill>
            <a:prstDash val="solid"/>
            <a:miter lim="800000"/>
            <a:headEnd type="oval" w="lg" len="lg"/>
          </a:ln>
          <a:effectLst/>
        </p:spPr>
      </p:cxnSp>
    </p:spTree>
    <p:extLst>
      <p:ext uri="{BB962C8B-B14F-4D97-AF65-F5344CB8AC3E}">
        <p14:creationId xmlns:p14="http://schemas.microsoft.com/office/powerpoint/2010/main" val="14403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up)">
                                      <p:cBhvr>
                                        <p:cTn id="1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894178"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Факторинг</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33" name="Рисунок 32"/>
          <p:cNvPicPr>
            <a:picLocks noChangeAspect="1"/>
          </p:cNvPicPr>
          <p:nvPr/>
        </p:nvPicPr>
        <p:blipFill>
          <a:blip r:embed="rId3"/>
          <a:stretch>
            <a:fillRect/>
          </a:stretch>
        </p:blipFill>
        <p:spPr>
          <a:xfrm>
            <a:off x="1004937" y="3674418"/>
            <a:ext cx="9292604" cy="2806029"/>
          </a:xfrm>
          <a:prstGeom prst="rect">
            <a:avLst/>
          </a:prstGeom>
          <a:ln>
            <a:solidFill>
              <a:srgbClr val="FFFFFF">
                <a:lumMod val="50000"/>
              </a:srgbClr>
            </a:solidFill>
          </a:ln>
          <a:effectLst>
            <a:outerShdw blurRad="254000" dist="38100" dir="5400000" algn="t" rotWithShape="0">
              <a:prstClr val="black">
                <a:alpha val="40000"/>
              </a:prstClr>
            </a:outerShdw>
          </a:effectLst>
        </p:spPr>
      </p:pic>
      <p:sp>
        <p:nvSpPr>
          <p:cNvPr id="25" name="Прямоугольник 24"/>
          <p:cNvSpPr/>
          <p:nvPr/>
        </p:nvSpPr>
        <p:spPr bwMode="auto">
          <a:xfrm>
            <a:off x="4233854" y="2385958"/>
            <a:ext cx="1298093" cy="771899"/>
          </a:xfrm>
          <a:custGeom>
            <a:avLst/>
            <a:gdLst>
              <a:gd name="connsiteX0" fmla="*/ 0 w 1298093"/>
              <a:gd name="connsiteY0" fmla="*/ 0 h 771899"/>
              <a:gd name="connsiteX1" fmla="*/ 649047 w 1298093"/>
              <a:gd name="connsiteY1" fmla="*/ 0 h 771899"/>
              <a:gd name="connsiteX2" fmla="*/ 1298093 w 1298093"/>
              <a:gd name="connsiteY2" fmla="*/ 0 h 771899"/>
              <a:gd name="connsiteX3" fmla="*/ 1298093 w 1298093"/>
              <a:gd name="connsiteY3" fmla="*/ 370512 h 771899"/>
              <a:gd name="connsiteX4" fmla="*/ 1298093 w 1298093"/>
              <a:gd name="connsiteY4" fmla="*/ 771899 h 771899"/>
              <a:gd name="connsiteX5" fmla="*/ 623085 w 1298093"/>
              <a:gd name="connsiteY5" fmla="*/ 771899 h 771899"/>
              <a:gd name="connsiteX6" fmla="*/ 0 w 1298093"/>
              <a:gd name="connsiteY6" fmla="*/ 771899 h 771899"/>
              <a:gd name="connsiteX7" fmla="*/ 0 w 1298093"/>
              <a:gd name="connsiteY7" fmla="*/ 385950 h 771899"/>
              <a:gd name="connsiteX8" fmla="*/ 0 w 1298093"/>
              <a:gd name="connsiteY8" fmla="*/ 0 h 7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093" h="771899" fill="none" extrusionOk="0">
                <a:moveTo>
                  <a:pt x="0" y="0"/>
                </a:moveTo>
                <a:cubicBezTo>
                  <a:pt x="147253" y="32083"/>
                  <a:pt x="372300" y="-23600"/>
                  <a:pt x="649047" y="0"/>
                </a:cubicBezTo>
                <a:cubicBezTo>
                  <a:pt x="925794" y="23600"/>
                  <a:pt x="1002853" y="7781"/>
                  <a:pt x="1298093" y="0"/>
                </a:cubicBezTo>
                <a:cubicBezTo>
                  <a:pt x="1296745" y="75470"/>
                  <a:pt x="1281682" y="264745"/>
                  <a:pt x="1298093" y="370512"/>
                </a:cubicBezTo>
                <a:cubicBezTo>
                  <a:pt x="1314504" y="476279"/>
                  <a:pt x="1312513" y="614784"/>
                  <a:pt x="1298093" y="771899"/>
                </a:cubicBezTo>
                <a:cubicBezTo>
                  <a:pt x="966142" y="795993"/>
                  <a:pt x="766074" y="759578"/>
                  <a:pt x="623085" y="771899"/>
                </a:cubicBezTo>
                <a:cubicBezTo>
                  <a:pt x="480096" y="784220"/>
                  <a:pt x="151414" y="768750"/>
                  <a:pt x="0" y="771899"/>
                </a:cubicBezTo>
                <a:cubicBezTo>
                  <a:pt x="2547" y="582798"/>
                  <a:pt x="11388" y="567772"/>
                  <a:pt x="0" y="385950"/>
                </a:cubicBezTo>
                <a:cubicBezTo>
                  <a:pt x="-11388" y="204128"/>
                  <a:pt x="-10069" y="102831"/>
                  <a:pt x="0" y="0"/>
                </a:cubicBezTo>
                <a:close/>
              </a:path>
              <a:path w="1298093" h="771899" stroke="0" extrusionOk="0">
                <a:moveTo>
                  <a:pt x="0" y="0"/>
                </a:moveTo>
                <a:cubicBezTo>
                  <a:pt x="313850" y="-6000"/>
                  <a:pt x="501137" y="-12955"/>
                  <a:pt x="675008" y="0"/>
                </a:cubicBezTo>
                <a:cubicBezTo>
                  <a:pt x="848879" y="12955"/>
                  <a:pt x="1000703" y="17206"/>
                  <a:pt x="1298093" y="0"/>
                </a:cubicBezTo>
                <a:cubicBezTo>
                  <a:pt x="1303338" y="91533"/>
                  <a:pt x="1310968" y="276419"/>
                  <a:pt x="1298093" y="393668"/>
                </a:cubicBezTo>
                <a:cubicBezTo>
                  <a:pt x="1285218" y="510917"/>
                  <a:pt x="1289730" y="676583"/>
                  <a:pt x="1298093" y="771899"/>
                </a:cubicBezTo>
                <a:cubicBezTo>
                  <a:pt x="1093172" y="772943"/>
                  <a:pt x="904767" y="784139"/>
                  <a:pt x="636066" y="771899"/>
                </a:cubicBezTo>
                <a:cubicBezTo>
                  <a:pt x="367365" y="759659"/>
                  <a:pt x="236705" y="757057"/>
                  <a:pt x="0" y="771899"/>
                </a:cubicBezTo>
                <a:cubicBezTo>
                  <a:pt x="-614" y="665336"/>
                  <a:pt x="-685" y="518044"/>
                  <a:pt x="0" y="409106"/>
                </a:cubicBezTo>
                <a:cubicBezTo>
                  <a:pt x="685" y="300168"/>
                  <a:pt x="-1195" y="171647"/>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47373523">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Расходная накладная</a:t>
            </a:r>
          </a:p>
        </p:txBody>
      </p:sp>
      <p:sp>
        <p:nvSpPr>
          <p:cNvPr id="26" name="Прямоугольник 25"/>
          <p:cNvSpPr/>
          <p:nvPr/>
        </p:nvSpPr>
        <p:spPr bwMode="auto">
          <a:xfrm>
            <a:off x="5901765" y="2353692"/>
            <a:ext cx="1438757" cy="773487"/>
          </a:xfrm>
          <a:custGeom>
            <a:avLst/>
            <a:gdLst>
              <a:gd name="connsiteX0" fmla="*/ 0 w 1438757"/>
              <a:gd name="connsiteY0" fmla="*/ 0 h 773487"/>
              <a:gd name="connsiteX1" fmla="*/ 508361 w 1438757"/>
              <a:gd name="connsiteY1" fmla="*/ 0 h 773487"/>
              <a:gd name="connsiteX2" fmla="*/ 959171 w 1438757"/>
              <a:gd name="connsiteY2" fmla="*/ 0 h 773487"/>
              <a:gd name="connsiteX3" fmla="*/ 1438757 w 1438757"/>
              <a:gd name="connsiteY3" fmla="*/ 0 h 773487"/>
              <a:gd name="connsiteX4" fmla="*/ 1438757 w 1438757"/>
              <a:gd name="connsiteY4" fmla="*/ 371274 h 773487"/>
              <a:gd name="connsiteX5" fmla="*/ 1438757 w 1438757"/>
              <a:gd name="connsiteY5" fmla="*/ 773487 h 773487"/>
              <a:gd name="connsiteX6" fmla="*/ 987946 w 1438757"/>
              <a:gd name="connsiteY6" fmla="*/ 773487 h 773487"/>
              <a:gd name="connsiteX7" fmla="*/ 537136 w 1438757"/>
              <a:gd name="connsiteY7" fmla="*/ 773487 h 773487"/>
              <a:gd name="connsiteX8" fmla="*/ 0 w 1438757"/>
              <a:gd name="connsiteY8" fmla="*/ 773487 h 773487"/>
              <a:gd name="connsiteX9" fmla="*/ 0 w 1438757"/>
              <a:gd name="connsiteY9" fmla="*/ 386744 h 773487"/>
              <a:gd name="connsiteX10" fmla="*/ 0 w 1438757"/>
              <a:gd name="connsiteY10" fmla="*/ 0 h 7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8757" h="773487" fill="none" extrusionOk="0">
                <a:moveTo>
                  <a:pt x="0" y="0"/>
                </a:moveTo>
                <a:cubicBezTo>
                  <a:pt x="206143" y="24774"/>
                  <a:pt x="328207" y="20641"/>
                  <a:pt x="508361" y="0"/>
                </a:cubicBezTo>
                <a:cubicBezTo>
                  <a:pt x="688515" y="-20641"/>
                  <a:pt x="803143" y="-20572"/>
                  <a:pt x="959171" y="0"/>
                </a:cubicBezTo>
                <a:cubicBezTo>
                  <a:pt x="1115199" y="20572"/>
                  <a:pt x="1324241" y="1860"/>
                  <a:pt x="1438757" y="0"/>
                </a:cubicBezTo>
                <a:cubicBezTo>
                  <a:pt x="1440725" y="108848"/>
                  <a:pt x="1434231" y="243153"/>
                  <a:pt x="1438757" y="371274"/>
                </a:cubicBezTo>
                <a:cubicBezTo>
                  <a:pt x="1443283" y="499395"/>
                  <a:pt x="1423794" y="597825"/>
                  <a:pt x="1438757" y="773487"/>
                </a:cubicBezTo>
                <a:cubicBezTo>
                  <a:pt x="1332728" y="768869"/>
                  <a:pt x="1174102" y="763700"/>
                  <a:pt x="987946" y="773487"/>
                </a:cubicBezTo>
                <a:cubicBezTo>
                  <a:pt x="801790" y="783274"/>
                  <a:pt x="702538" y="760473"/>
                  <a:pt x="537136" y="773487"/>
                </a:cubicBezTo>
                <a:cubicBezTo>
                  <a:pt x="371734" y="786502"/>
                  <a:pt x="137545" y="754380"/>
                  <a:pt x="0" y="773487"/>
                </a:cubicBezTo>
                <a:cubicBezTo>
                  <a:pt x="-12795" y="694406"/>
                  <a:pt x="-13299" y="561441"/>
                  <a:pt x="0" y="386744"/>
                </a:cubicBezTo>
                <a:cubicBezTo>
                  <a:pt x="13299" y="212047"/>
                  <a:pt x="-14916" y="144225"/>
                  <a:pt x="0" y="0"/>
                </a:cubicBezTo>
                <a:close/>
              </a:path>
              <a:path w="1438757" h="773487" stroke="0" extrusionOk="0">
                <a:moveTo>
                  <a:pt x="0" y="0"/>
                </a:moveTo>
                <a:cubicBezTo>
                  <a:pt x="222339" y="10170"/>
                  <a:pt x="236390" y="6170"/>
                  <a:pt x="450811" y="0"/>
                </a:cubicBezTo>
                <a:cubicBezTo>
                  <a:pt x="665232" y="-6170"/>
                  <a:pt x="777096" y="21000"/>
                  <a:pt x="944784" y="0"/>
                </a:cubicBezTo>
                <a:cubicBezTo>
                  <a:pt x="1112472" y="-21000"/>
                  <a:pt x="1200946" y="-7637"/>
                  <a:pt x="1438757" y="0"/>
                </a:cubicBezTo>
                <a:cubicBezTo>
                  <a:pt x="1445967" y="104647"/>
                  <a:pt x="1453495" y="262500"/>
                  <a:pt x="1438757" y="371274"/>
                </a:cubicBezTo>
                <a:cubicBezTo>
                  <a:pt x="1424019" y="480048"/>
                  <a:pt x="1441754" y="667282"/>
                  <a:pt x="1438757" y="773487"/>
                </a:cubicBezTo>
                <a:cubicBezTo>
                  <a:pt x="1279346" y="781268"/>
                  <a:pt x="1172009" y="774049"/>
                  <a:pt x="987946" y="773487"/>
                </a:cubicBezTo>
                <a:cubicBezTo>
                  <a:pt x="803883" y="772925"/>
                  <a:pt x="648643" y="757652"/>
                  <a:pt x="522748" y="773487"/>
                </a:cubicBezTo>
                <a:cubicBezTo>
                  <a:pt x="396853" y="789322"/>
                  <a:pt x="196415" y="795760"/>
                  <a:pt x="0" y="773487"/>
                </a:cubicBezTo>
                <a:cubicBezTo>
                  <a:pt x="-11676" y="606285"/>
                  <a:pt x="13566" y="564886"/>
                  <a:pt x="0" y="371274"/>
                </a:cubicBezTo>
                <a:cubicBezTo>
                  <a:pt x="-13566" y="177662"/>
                  <a:pt x="13925" y="135051"/>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1847436595">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Реестр уступленных требований</a:t>
            </a:r>
          </a:p>
        </p:txBody>
      </p:sp>
      <p:sp>
        <p:nvSpPr>
          <p:cNvPr id="27" name="Прямоугольник 26"/>
          <p:cNvSpPr/>
          <p:nvPr/>
        </p:nvSpPr>
        <p:spPr bwMode="auto">
          <a:xfrm>
            <a:off x="7679410" y="2385309"/>
            <a:ext cx="1298093" cy="770312"/>
          </a:xfrm>
          <a:custGeom>
            <a:avLst/>
            <a:gdLst>
              <a:gd name="connsiteX0" fmla="*/ 0 w 1298093"/>
              <a:gd name="connsiteY0" fmla="*/ 0 h 770312"/>
              <a:gd name="connsiteX1" fmla="*/ 675008 w 1298093"/>
              <a:gd name="connsiteY1" fmla="*/ 0 h 770312"/>
              <a:gd name="connsiteX2" fmla="*/ 1298093 w 1298093"/>
              <a:gd name="connsiteY2" fmla="*/ 0 h 770312"/>
              <a:gd name="connsiteX3" fmla="*/ 1298093 w 1298093"/>
              <a:gd name="connsiteY3" fmla="*/ 377453 h 770312"/>
              <a:gd name="connsiteX4" fmla="*/ 1298093 w 1298093"/>
              <a:gd name="connsiteY4" fmla="*/ 770312 h 770312"/>
              <a:gd name="connsiteX5" fmla="*/ 687989 w 1298093"/>
              <a:gd name="connsiteY5" fmla="*/ 770312 h 770312"/>
              <a:gd name="connsiteX6" fmla="*/ 0 w 1298093"/>
              <a:gd name="connsiteY6" fmla="*/ 770312 h 770312"/>
              <a:gd name="connsiteX7" fmla="*/ 0 w 1298093"/>
              <a:gd name="connsiteY7" fmla="*/ 392859 h 770312"/>
              <a:gd name="connsiteX8" fmla="*/ 0 w 1298093"/>
              <a:gd name="connsiteY8" fmla="*/ 0 h 77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093" h="770312" fill="none" extrusionOk="0">
                <a:moveTo>
                  <a:pt x="0" y="0"/>
                </a:moveTo>
                <a:cubicBezTo>
                  <a:pt x="140617" y="-29795"/>
                  <a:pt x="538650" y="-21871"/>
                  <a:pt x="675008" y="0"/>
                </a:cubicBezTo>
                <a:cubicBezTo>
                  <a:pt x="811366" y="21871"/>
                  <a:pt x="1045379" y="25974"/>
                  <a:pt x="1298093" y="0"/>
                </a:cubicBezTo>
                <a:cubicBezTo>
                  <a:pt x="1285855" y="154847"/>
                  <a:pt x="1305907" y="202256"/>
                  <a:pt x="1298093" y="377453"/>
                </a:cubicBezTo>
                <a:cubicBezTo>
                  <a:pt x="1290279" y="552650"/>
                  <a:pt x="1288989" y="686958"/>
                  <a:pt x="1298093" y="770312"/>
                </a:cubicBezTo>
                <a:cubicBezTo>
                  <a:pt x="1122324" y="742061"/>
                  <a:pt x="863703" y="786703"/>
                  <a:pt x="687989" y="770312"/>
                </a:cubicBezTo>
                <a:cubicBezTo>
                  <a:pt x="512275" y="753921"/>
                  <a:pt x="180937" y="790178"/>
                  <a:pt x="0" y="770312"/>
                </a:cubicBezTo>
                <a:cubicBezTo>
                  <a:pt x="-16400" y="643428"/>
                  <a:pt x="-17615" y="558295"/>
                  <a:pt x="0" y="392859"/>
                </a:cubicBezTo>
                <a:cubicBezTo>
                  <a:pt x="17615" y="227423"/>
                  <a:pt x="-2286" y="99850"/>
                  <a:pt x="0" y="0"/>
                </a:cubicBezTo>
                <a:close/>
              </a:path>
              <a:path w="1298093" h="770312" stroke="0" extrusionOk="0">
                <a:moveTo>
                  <a:pt x="0" y="0"/>
                </a:moveTo>
                <a:cubicBezTo>
                  <a:pt x="160549" y="-5289"/>
                  <a:pt x="457043" y="-11441"/>
                  <a:pt x="610104" y="0"/>
                </a:cubicBezTo>
                <a:cubicBezTo>
                  <a:pt x="763165" y="11441"/>
                  <a:pt x="1052263" y="19001"/>
                  <a:pt x="1298093" y="0"/>
                </a:cubicBezTo>
                <a:cubicBezTo>
                  <a:pt x="1306539" y="162884"/>
                  <a:pt x="1286098" y="304162"/>
                  <a:pt x="1298093" y="400562"/>
                </a:cubicBezTo>
                <a:cubicBezTo>
                  <a:pt x="1310088" y="496962"/>
                  <a:pt x="1299535" y="611069"/>
                  <a:pt x="1298093" y="770312"/>
                </a:cubicBezTo>
                <a:cubicBezTo>
                  <a:pt x="1121725" y="754258"/>
                  <a:pt x="906271" y="753611"/>
                  <a:pt x="662027" y="770312"/>
                </a:cubicBezTo>
                <a:cubicBezTo>
                  <a:pt x="417783" y="787013"/>
                  <a:pt x="265278" y="753403"/>
                  <a:pt x="0" y="770312"/>
                </a:cubicBezTo>
                <a:cubicBezTo>
                  <a:pt x="-8534" y="631070"/>
                  <a:pt x="-11325" y="506050"/>
                  <a:pt x="0" y="377453"/>
                </a:cubicBezTo>
                <a:cubicBezTo>
                  <a:pt x="11325" y="248856"/>
                  <a:pt x="2" y="93598"/>
                  <a:pt x="0" y="0"/>
                </a:cubicBezTo>
                <a:close/>
              </a:path>
            </a:pathLst>
          </a:custGeom>
          <a:solidFill>
            <a:srgbClr val="F9E383"/>
          </a:solidFill>
          <a:ln w="38100" cap="flat" cmpd="sng" algn="ctr">
            <a:solidFill>
              <a:srgbClr val="FFFFFF"/>
            </a:solidFill>
            <a:prstDash val="solid"/>
            <a:headEnd/>
            <a:tailEnd/>
            <a:extLst>
              <a:ext uri="{C807C97D-BFC1-408E-A445-0C87EB9F89A2}">
                <ask:lineSketchStyleProps xmlns:ask="http://schemas.microsoft.com/office/drawing/2018/sketchyshapes" sd="286377428">
                  <a:prstGeom prst="rect">
                    <a:avLst/>
                  </a:prstGeom>
                  <ask:type>
                    <ask:lineSketchFreehand/>
                  </ask:type>
                </ask:lineSketchStyleProps>
              </a:ext>
            </a:extLst>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ru-RU" altLang="ru-RU" sz="1200" b="0" i="0" u="none" strike="noStrike" kern="0" cap="none" spc="0" normalizeH="0" baseline="0" noProof="0" dirty="0">
                <a:ln>
                  <a:noFill/>
                </a:ln>
                <a:solidFill>
                  <a:schemeClr val="tx1">
                    <a:lumMod val="75000"/>
                    <a:lumOff val="25000"/>
                  </a:schemeClr>
                </a:solidFill>
                <a:effectLst/>
                <a:uLnTx/>
                <a:uFillTx/>
                <a:latin typeface="Comic Sans MS" panose="030F0702030302020204" pitchFamily="66" charset="0"/>
              </a:rPr>
              <a:t>Расчеты с фактором</a:t>
            </a:r>
          </a:p>
        </p:txBody>
      </p:sp>
      <p:cxnSp>
        <p:nvCxnSpPr>
          <p:cNvPr id="30" name="Прямая со стрелкой 54297"/>
          <p:cNvCxnSpPr>
            <a:cxnSpLocks noChangeShapeType="1"/>
            <a:stCxn id="25" idx="3"/>
            <a:endCxn id="26" idx="1"/>
          </p:cNvCxnSpPr>
          <p:nvPr/>
        </p:nvCxnSpPr>
        <p:spPr bwMode="auto">
          <a:xfrm flipV="1">
            <a:off x="5531947" y="2740436"/>
            <a:ext cx="369818" cy="31472"/>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Прямая со стрелкой 54299"/>
          <p:cNvCxnSpPr>
            <a:cxnSpLocks noChangeShapeType="1"/>
            <a:stCxn id="26" idx="3"/>
            <a:endCxn id="27" idx="1"/>
          </p:cNvCxnSpPr>
          <p:nvPr/>
        </p:nvCxnSpPr>
        <p:spPr bwMode="auto">
          <a:xfrm>
            <a:off x="7340522" y="2740436"/>
            <a:ext cx="338888" cy="30029"/>
          </a:xfrm>
          <a:prstGeom prst="curvedConnector3">
            <a:avLst>
              <a:gd name="adj1" fmla="val 50000"/>
            </a:avLst>
          </a:prstGeom>
          <a:noFill/>
          <a:ln w="19050" algn="ctr">
            <a:solidFill>
              <a:schemeClr val="tx1">
                <a:lumMod val="75000"/>
                <a:lumOff val="2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Группа 57"/>
          <p:cNvGrpSpPr/>
          <p:nvPr/>
        </p:nvGrpSpPr>
        <p:grpSpPr>
          <a:xfrm>
            <a:off x="864493" y="1257374"/>
            <a:ext cx="2729758" cy="2126729"/>
            <a:chOff x="1718248" y="562262"/>
            <a:chExt cx="2729758" cy="2126729"/>
          </a:xfrm>
        </p:grpSpPr>
        <p:sp>
          <p:nvSpPr>
            <p:cNvPr id="43" name="TextBox 61"/>
            <p:cNvSpPr txBox="1">
              <a:spLocks noChangeArrowheads="1"/>
            </p:cNvSpPr>
            <p:nvPr/>
          </p:nvSpPr>
          <p:spPr bwMode="auto">
            <a:xfrm>
              <a:off x="3069024" y="1964112"/>
              <a:ext cx="1231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ru-RU" altLang="ru-RU" sz="2000" b="0" i="0" u="none" strike="noStrike" kern="0" cap="none" spc="0" normalizeH="0" baseline="0" noProof="0" dirty="0">
                  <a:ln>
                    <a:noFill/>
                  </a:ln>
                  <a:solidFill>
                    <a:prstClr val="black"/>
                  </a:solidFill>
                  <a:effectLst/>
                  <a:uLnTx/>
                  <a:uFillTx/>
                  <a:latin typeface="Comic Sans MS" panose="030F0702030302020204" pitchFamily="66" charset="0"/>
                </a:rPr>
                <a:t>Дебитор</a:t>
              </a:r>
            </a:p>
          </p:txBody>
        </p:sp>
        <p:sp>
          <p:nvSpPr>
            <p:cNvPr id="40" name="Равнобедренный треугольник 39"/>
            <p:cNvSpPr/>
            <p:nvPr/>
          </p:nvSpPr>
          <p:spPr bwMode="auto">
            <a:xfrm>
              <a:off x="1718248" y="569980"/>
              <a:ext cx="2729758" cy="1868882"/>
            </a:xfrm>
            <a:prstGeom prst="triangle">
              <a:avLst/>
            </a:prstGeom>
            <a:noFill/>
            <a:ln w="38100">
              <a:solidFill>
                <a:schemeClr val="tx1"/>
              </a:solid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41" name="TextBox 40"/>
            <p:cNvSpPr txBox="1">
              <a:spLocks noChangeArrowheads="1"/>
            </p:cNvSpPr>
            <p:nvPr/>
          </p:nvSpPr>
          <p:spPr bwMode="auto">
            <a:xfrm>
              <a:off x="2762653" y="1045022"/>
              <a:ext cx="700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ru-RU" altLang="ru-RU" sz="2400" b="0" i="0" u="none" strike="noStrike" kern="0" cap="none" spc="0" normalizeH="0" baseline="0" noProof="0" dirty="0">
                  <a:ln>
                    <a:noFill/>
                  </a:ln>
                  <a:solidFill>
                    <a:prstClr val="black"/>
                  </a:solidFill>
                  <a:effectLst/>
                  <a:uLnTx/>
                  <a:uFillTx/>
                  <a:latin typeface="Comic Sans MS" panose="030F0702030302020204" pitchFamily="66" charset="0"/>
                </a:rPr>
                <a:t>Мы</a:t>
              </a:r>
            </a:p>
          </p:txBody>
        </p:sp>
        <p:sp>
          <p:nvSpPr>
            <p:cNvPr id="42" name="TextBox 25"/>
            <p:cNvSpPr txBox="1">
              <a:spLocks noChangeArrowheads="1"/>
            </p:cNvSpPr>
            <p:nvPr/>
          </p:nvSpPr>
          <p:spPr bwMode="auto">
            <a:xfrm>
              <a:off x="2047376" y="1945049"/>
              <a:ext cx="1037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ru-RU" altLang="ru-RU" sz="2000" b="0" i="0" u="none" strike="noStrike" kern="0" cap="none" spc="0" normalizeH="0" baseline="0" noProof="0" dirty="0">
                  <a:ln>
                    <a:noFill/>
                  </a:ln>
                  <a:solidFill>
                    <a:prstClr val="black"/>
                  </a:solidFill>
                  <a:effectLst/>
                  <a:uLnTx/>
                  <a:uFillTx/>
                  <a:latin typeface="Comic Sans MS" panose="030F0702030302020204" pitchFamily="66" charset="0"/>
                </a:rPr>
                <a:t>Фактор</a:t>
              </a:r>
            </a:p>
          </p:txBody>
        </p:sp>
        <p:grpSp>
          <p:nvGrpSpPr>
            <p:cNvPr id="55" name="Группа 54"/>
            <p:cNvGrpSpPr/>
            <p:nvPr/>
          </p:nvGrpSpPr>
          <p:grpSpPr>
            <a:xfrm>
              <a:off x="3672805" y="1295871"/>
              <a:ext cx="528749" cy="822841"/>
              <a:chOff x="3903397" y="1098517"/>
              <a:chExt cx="528749" cy="822841"/>
            </a:xfrm>
          </p:grpSpPr>
          <p:sp>
            <p:nvSpPr>
              <p:cNvPr id="51" name="Штриховая стрелка вправо 50"/>
              <p:cNvSpPr/>
              <p:nvPr/>
            </p:nvSpPr>
            <p:spPr bwMode="auto">
              <a:xfrm rot="3201769">
                <a:off x="3759388" y="1248599"/>
                <a:ext cx="816768" cy="528749"/>
              </a:xfrm>
              <a:prstGeom prst="stripedRightArrow">
                <a:avLst/>
              </a:prstGeom>
              <a:solidFill>
                <a:srgbClr val="FFC000"/>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23" name="TextBox 104"/>
              <p:cNvSpPr txBox="1">
                <a:spLocks noChangeArrowheads="1"/>
              </p:cNvSpPr>
              <p:nvPr/>
            </p:nvSpPr>
            <p:spPr bwMode="auto">
              <a:xfrm rot="3187138">
                <a:off x="3769157" y="1327514"/>
                <a:ext cx="719603" cy="261610"/>
              </a:xfrm>
              <a:prstGeom prst="rect">
                <a:avLst/>
              </a:prstGeom>
              <a:noFill/>
              <a:ln>
                <a:noFill/>
              </a:ln>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ru-RU" altLang="ru-RU" sz="1100" b="0" i="0" u="none" strike="noStrike" kern="0" cap="none" spc="0" normalizeH="0" baseline="0" noProof="0" dirty="0">
                    <a:ln>
                      <a:noFill/>
                    </a:ln>
                    <a:solidFill>
                      <a:prstClr val="black"/>
                    </a:solidFill>
                    <a:effectLst/>
                    <a:uLnTx/>
                    <a:uFillTx/>
                    <a:latin typeface="Arial" charset="0"/>
                    <a:ea typeface="+mn-ea"/>
                    <a:cs typeface="+mn-cs"/>
                  </a:rPr>
                  <a:t>Товары</a:t>
                </a:r>
              </a:p>
            </p:txBody>
          </p:sp>
        </p:grpSp>
        <p:sp>
          <p:nvSpPr>
            <p:cNvPr id="37" name="Штриховая стрелка вправо 36"/>
            <p:cNvSpPr/>
            <p:nvPr/>
          </p:nvSpPr>
          <p:spPr bwMode="auto">
            <a:xfrm rot="18431317">
              <a:off x="2366781" y="713393"/>
              <a:ext cx="831012" cy="528749"/>
            </a:xfrm>
            <a:prstGeom prst="stripedRightArrow">
              <a:avLst/>
            </a:prstGeom>
            <a:solidFill>
              <a:srgbClr val="FFC000"/>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34" name="Штриховая стрелка вправо 33"/>
            <p:cNvSpPr/>
            <p:nvPr/>
          </p:nvSpPr>
          <p:spPr bwMode="auto">
            <a:xfrm rot="7631317">
              <a:off x="1565522" y="1660532"/>
              <a:ext cx="1079004" cy="528749"/>
            </a:xfrm>
            <a:prstGeom prst="stripedRightArrow">
              <a:avLst/>
            </a:prstGeom>
            <a:solidFill>
              <a:srgbClr val="FFC000"/>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3" name="TextBox 59"/>
            <p:cNvSpPr txBox="1">
              <a:spLocks noChangeArrowheads="1"/>
            </p:cNvSpPr>
            <p:nvPr/>
          </p:nvSpPr>
          <p:spPr bwMode="auto">
            <a:xfrm rot="18362793">
              <a:off x="2363162" y="891446"/>
              <a:ext cx="7555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ru-RU" altLang="ru-RU" sz="1100" b="0" i="0" u="none" strike="noStrike" kern="0" cap="none" spc="0" normalizeH="0" baseline="0" noProof="0" dirty="0">
                  <a:ln>
                    <a:noFill/>
                  </a:ln>
                  <a:solidFill>
                    <a:prstClr val="black"/>
                  </a:solidFill>
                  <a:effectLst/>
                  <a:uLnTx/>
                  <a:uFillTx/>
                  <a:latin typeface="Arial" charset="0"/>
                  <a:ea typeface="+mn-ea"/>
                  <a:cs typeface="+mn-cs"/>
                </a:rPr>
                <a:t>Оплата</a:t>
              </a:r>
            </a:p>
          </p:txBody>
        </p:sp>
        <p:sp>
          <p:nvSpPr>
            <p:cNvPr id="5" name="TextBox 19"/>
            <p:cNvSpPr txBox="1">
              <a:spLocks noChangeArrowheads="1"/>
            </p:cNvSpPr>
            <p:nvPr/>
          </p:nvSpPr>
          <p:spPr bwMode="auto">
            <a:xfrm rot="18431317">
              <a:off x="1528949" y="1828786"/>
              <a:ext cx="10579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ru-RU" altLang="ru-RU" sz="1100" b="0" i="0" u="none" strike="noStrike" kern="0" cap="none" spc="0" normalizeH="0" baseline="0" noProof="0" dirty="0">
                  <a:ln>
                    <a:noFill/>
                  </a:ln>
                  <a:solidFill>
                    <a:prstClr val="black"/>
                  </a:solidFill>
                  <a:effectLst/>
                  <a:uLnTx/>
                  <a:uFillTx/>
                  <a:latin typeface="Arial" charset="0"/>
                  <a:ea typeface="+mn-ea"/>
                  <a:cs typeface="+mn-cs"/>
                </a:rPr>
                <a:t>Требования</a:t>
              </a:r>
            </a:p>
          </p:txBody>
        </p:sp>
        <p:sp>
          <p:nvSpPr>
            <p:cNvPr id="46" name="Штриховая стрелка вправо 45"/>
            <p:cNvSpPr/>
            <p:nvPr/>
          </p:nvSpPr>
          <p:spPr bwMode="auto">
            <a:xfrm rot="10800000">
              <a:off x="2785442" y="2193860"/>
              <a:ext cx="759252" cy="495131"/>
            </a:xfrm>
            <a:prstGeom prst="stripedRightArrow">
              <a:avLst/>
            </a:prstGeom>
            <a:solidFill>
              <a:srgbClr val="FFC000"/>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7" name="TextBox 71"/>
            <p:cNvSpPr txBox="1">
              <a:spLocks noChangeArrowheads="1"/>
            </p:cNvSpPr>
            <p:nvPr/>
          </p:nvSpPr>
          <p:spPr bwMode="auto">
            <a:xfrm>
              <a:off x="2785441" y="2301080"/>
              <a:ext cx="8050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sz="2400">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ru-RU" altLang="ru-RU" sz="1100" b="0" i="0" u="none" strike="noStrike" kern="0" cap="none" spc="0" normalizeH="0" baseline="0" noProof="0" dirty="0">
                  <a:ln>
                    <a:noFill/>
                  </a:ln>
                  <a:solidFill>
                    <a:prstClr val="black"/>
                  </a:solidFill>
                  <a:effectLst/>
                  <a:uLnTx/>
                  <a:uFillTx/>
                  <a:latin typeface="Arial" charset="0"/>
                  <a:ea typeface="+mn-ea"/>
                  <a:cs typeface="+mn-cs"/>
                </a:rPr>
                <a:t>Оплата</a:t>
              </a:r>
            </a:p>
          </p:txBody>
        </p:sp>
      </p:grpSp>
      <p:sp>
        <p:nvSpPr>
          <p:cNvPr id="4" name="TextBox 3"/>
          <p:cNvSpPr txBox="1"/>
          <p:nvPr/>
        </p:nvSpPr>
        <p:spPr>
          <a:xfrm>
            <a:off x="3023562" y="1311969"/>
            <a:ext cx="3597582" cy="73866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Быстрый возврат денежных средств за товары / услуги за минусом процентов и комиссии </a:t>
            </a:r>
            <a:r>
              <a:rPr kumimoji="0" lang="ru-RU" sz="1400" b="0" i="0" u="none" strike="noStrike" kern="1200" cap="none" spc="0" normalizeH="0" baseline="0" noProof="0" dirty="0" err="1">
                <a:ln>
                  <a:noFill/>
                </a:ln>
                <a:solidFill>
                  <a:schemeClr val="tx1">
                    <a:lumMod val="75000"/>
                    <a:lumOff val="25000"/>
                  </a:schemeClr>
                </a:solidFill>
                <a:effectLst/>
                <a:uLnTx/>
                <a:uFillTx/>
                <a:latin typeface="Comic Sans MS" panose="030F0702030302020204" pitchFamily="66" charset="0"/>
              </a:rPr>
              <a:t>Факторинговой</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 компании</a:t>
            </a:r>
          </a:p>
        </p:txBody>
      </p:sp>
      <p:sp>
        <p:nvSpPr>
          <p:cNvPr id="32" name="TextBox 31"/>
          <p:cNvSpPr txBox="1"/>
          <p:nvPr/>
        </p:nvSpPr>
        <p:spPr>
          <a:xfrm>
            <a:off x="7123515" y="1311969"/>
            <a:ext cx="2013404" cy="73866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C6E51"/>
                </a:solidFill>
                <a:effectLst/>
                <a:uLnTx/>
                <a:uFillTx/>
                <a:latin typeface="Comic Sans MS" panose="030F0702030302020204" pitchFamily="66" charset="0"/>
              </a:rPr>
              <a:t>Изменение движения денежных средств и взаиморасчетов. </a:t>
            </a:r>
          </a:p>
        </p:txBody>
      </p:sp>
      <p:grpSp>
        <p:nvGrpSpPr>
          <p:cNvPr id="11" name="Группа 10">
            <a:extLst>
              <a:ext uri="{FF2B5EF4-FFF2-40B4-BE49-F238E27FC236}">
                <a16:creationId xmlns:a16="http://schemas.microsoft.com/office/drawing/2014/main" id="{993EF361-5862-4DB3-94A4-018752D86F8D}"/>
              </a:ext>
            </a:extLst>
          </p:cNvPr>
          <p:cNvGrpSpPr/>
          <p:nvPr/>
        </p:nvGrpSpPr>
        <p:grpSpPr>
          <a:xfrm>
            <a:off x="6697141" y="1227304"/>
            <a:ext cx="350377" cy="881491"/>
            <a:chOff x="6667141" y="1227304"/>
            <a:chExt cx="350377" cy="881491"/>
          </a:xfrm>
        </p:grpSpPr>
        <p:sp>
          <p:nvSpPr>
            <p:cNvPr id="6" name="Стрелка вправо 5"/>
            <p:cNvSpPr/>
            <p:nvPr/>
          </p:nvSpPr>
          <p:spPr bwMode="auto">
            <a:xfrm>
              <a:off x="6667141" y="1227304"/>
              <a:ext cx="350377" cy="881491"/>
            </a:xfrm>
            <a:custGeom>
              <a:avLst/>
              <a:gdLst>
                <a:gd name="connsiteX0" fmla="*/ 0 w 350377"/>
                <a:gd name="connsiteY0" fmla="*/ 220373 h 881491"/>
                <a:gd name="connsiteX1" fmla="*/ 175189 w 350377"/>
                <a:gd name="connsiteY1" fmla="*/ 220373 h 881491"/>
                <a:gd name="connsiteX2" fmla="*/ 175189 w 350377"/>
                <a:gd name="connsiteY2" fmla="*/ 0 h 881491"/>
                <a:gd name="connsiteX3" fmla="*/ 350377 w 350377"/>
                <a:gd name="connsiteY3" fmla="*/ 440746 h 881491"/>
                <a:gd name="connsiteX4" fmla="*/ 175189 w 350377"/>
                <a:gd name="connsiteY4" fmla="*/ 881491 h 881491"/>
                <a:gd name="connsiteX5" fmla="*/ 175189 w 350377"/>
                <a:gd name="connsiteY5" fmla="*/ 661118 h 881491"/>
                <a:gd name="connsiteX6" fmla="*/ 0 w 350377"/>
                <a:gd name="connsiteY6" fmla="*/ 661118 h 881491"/>
                <a:gd name="connsiteX7" fmla="*/ 0 w 350377"/>
                <a:gd name="connsiteY7" fmla="*/ 220373 h 88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377" h="881491" fill="none" extrusionOk="0">
                  <a:moveTo>
                    <a:pt x="0" y="220373"/>
                  </a:moveTo>
                  <a:cubicBezTo>
                    <a:pt x="43642" y="199751"/>
                    <a:pt x="104158" y="225518"/>
                    <a:pt x="175189" y="220373"/>
                  </a:cubicBezTo>
                  <a:cubicBezTo>
                    <a:pt x="164468" y="114567"/>
                    <a:pt x="178042" y="98586"/>
                    <a:pt x="175189" y="0"/>
                  </a:cubicBezTo>
                  <a:cubicBezTo>
                    <a:pt x="282816" y="139114"/>
                    <a:pt x="281426" y="328252"/>
                    <a:pt x="350377" y="440746"/>
                  </a:cubicBezTo>
                  <a:cubicBezTo>
                    <a:pt x="303738" y="661897"/>
                    <a:pt x="160392" y="770294"/>
                    <a:pt x="175189" y="881491"/>
                  </a:cubicBezTo>
                  <a:cubicBezTo>
                    <a:pt x="164572" y="792100"/>
                    <a:pt x="176675" y="770449"/>
                    <a:pt x="175189" y="661118"/>
                  </a:cubicBezTo>
                  <a:cubicBezTo>
                    <a:pt x="103492" y="676941"/>
                    <a:pt x="67219" y="645851"/>
                    <a:pt x="0" y="661118"/>
                  </a:cubicBezTo>
                  <a:cubicBezTo>
                    <a:pt x="-38527" y="490385"/>
                    <a:pt x="1260" y="431730"/>
                    <a:pt x="0" y="220373"/>
                  </a:cubicBezTo>
                  <a:close/>
                </a:path>
                <a:path w="350377" h="881491" stroke="0" extrusionOk="0">
                  <a:moveTo>
                    <a:pt x="0" y="220373"/>
                  </a:moveTo>
                  <a:cubicBezTo>
                    <a:pt x="61872" y="207433"/>
                    <a:pt x="129960" y="239418"/>
                    <a:pt x="175189" y="220373"/>
                  </a:cubicBezTo>
                  <a:cubicBezTo>
                    <a:pt x="169238" y="174564"/>
                    <a:pt x="188953" y="100450"/>
                    <a:pt x="175189" y="0"/>
                  </a:cubicBezTo>
                  <a:cubicBezTo>
                    <a:pt x="229292" y="113515"/>
                    <a:pt x="257050" y="348117"/>
                    <a:pt x="350377" y="440746"/>
                  </a:cubicBezTo>
                  <a:cubicBezTo>
                    <a:pt x="296936" y="666033"/>
                    <a:pt x="198866" y="721421"/>
                    <a:pt x="175189" y="881491"/>
                  </a:cubicBezTo>
                  <a:cubicBezTo>
                    <a:pt x="161759" y="788677"/>
                    <a:pt x="182135" y="729969"/>
                    <a:pt x="175189" y="661118"/>
                  </a:cubicBezTo>
                  <a:cubicBezTo>
                    <a:pt x="138126" y="681101"/>
                    <a:pt x="38552" y="657161"/>
                    <a:pt x="0" y="661118"/>
                  </a:cubicBezTo>
                  <a:cubicBezTo>
                    <a:pt x="-45406" y="442836"/>
                    <a:pt x="6675" y="366536"/>
                    <a:pt x="0" y="220373"/>
                  </a:cubicBezTo>
                  <a:close/>
                </a:path>
              </a:pathLst>
            </a:custGeom>
            <a:solidFill>
              <a:srgbClr val="FFC000">
                <a:alpha val="75000"/>
              </a:srgbClr>
            </a:solidFill>
            <a:ln>
              <a:solidFill>
                <a:schemeClr val="tx1"/>
              </a:solidFill>
              <a:extLst>
                <a:ext uri="{C807C97D-BFC1-408E-A445-0C87EB9F89A2}">
                  <ask:lineSketchStyleProps xmlns:ask="http://schemas.microsoft.com/office/drawing/2018/sketchyshapes" sd="2642059119">
                    <a:prstGeom prst="rightArrow">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4"/>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cxnSp>
          <p:nvCxnSpPr>
            <p:cNvPr id="8" name="Прямая соединительная линия 7">
              <a:extLst>
                <a:ext uri="{FF2B5EF4-FFF2-40B4-BE49-F238E27FC236}">
                  <a16:creationId xmlns:a16="http://schemas.microsoft.com/office/drawing/2014/main" id="{44B3C538-5290-466C-BA24-707F60E9A0AB}"/>
                </a:ext>
              </a:extLst>
            </p:cNvPr>
            <p:cNvCxnSpPr>
              <a:stCxn id="6" idx="0"/>
              <a:endCxn id="6" idx="3"/>
            </p:cNvCxnSpPr>
            <p:nvPr/>
          </p:nvCxnSpPr>
          <p:spPr bwMode="auto">
            <a:xfrm>
              <a:off x="6842330" y="1227304"/>
              <a:ext cx="175188" cy="440746"/>
            </a:xfrm>
            <a:prstGeom prst="line">
              <a:avLst/>
            </a:prstGeom>
            <a:ln w="12700">
              <a:solidFill>
                <a:srgbClr val="FC6E51"/>
              </a:solidFill>
            </a:ln>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D34AD776-1AFF-428D-BFDB-393FF7A05FE9}"/>
                </a:ext>
              </a:extLst>
            </p:cNvPr>
            <p:cNvCxnSpPr>
              <a:cxnSpLocks/>
            </p:cNvCxnSpPr>
            <p:nvPr/>
          </p:nvCxnSpPr>
          <p:spPr bwMode="auto">
            <a:xfrm flipH="1">
              <a:off x="6842330" y="1658623"/>
              <a:ext cx="175188" cy="440745"/>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4647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илиния: фигура 2">
            <a:extLst>
              <a:ext uri="{FF2B5EF4-FFF2-40B4-BE49-F238E27FC236}">
                <a16:creationId xmlns:a16="http://schemas.microsoft.com/office/drawing/2014/main" id="{572934C2-6735-42E1-8886-D15A2528BC2A}"/>
              </a:ext>
            </a:extLst>
          </p:cNvPr>
          <p:cNvSpPr/>
          <p:nvPr/>
        </p:nvSpPr>
        <p:spPr bwMode="auto">
          <a:xfrm>
            <a:off x="936501" y="1367879"/>
            <a:ext cx="10121273" cy="4320951"/>
          </a:xfrm>
          <a:custGeom>
            <a:avLst/>
            <a:gdLst>
              <a:gd name="connsiteX0" fmla="*/ 270934 w 10121273"/>
              <a:gd name="connsiteY0" fmla="*/ 697218 h 4320951"/>
              <a:gd name="connsiteX1" fmla="*/ 558800 w 10121273"/>
              <a:gd name="connsiteY1" fmla="*/ 654884 h 4320951"/>
              <a:gd name="connsiteX2" fmla="*/ 1329267 w 10121273"/>
              <a:gd name="connsiteY2" fmla="*/ 527884 h 4320951"/>
              <a:gd name="connsiteX3" fmla="*/ 3014134 w 10121273"/>
              <a:gd name="connsiteY3" fmla="*/ 290818 h 4320951"/>
              <a:gd name="connsiteX4" fmla="*/ 6163734 w 10121273"/>
              <a:gd name="connsiteY4" fmla="*/ 28351 h 4320951"/>
              <a:gd name="connsiteX5" fmla="*/ 7323667 w 10121273"/>
              <a:gd name="connsiteY5" fmla="*/ 11418 h 4320951"/>
              <a:gd name="connsiteX6" fmla="*/ 9525000 w 10121273"/>
              <a:gd name="connsiteY6" fmla="*/ 2951 h 4320951"/>
              <a:gd name="connsiteX7" fmla="*/ 10033000 w 10121273"/>
              <a:gd name="connsiteY7" fmla="*/ 19884 h 4320951"/>
              <a:gd name="connsiteX8" fmla="*/ 10033000 w 10121273"/>
              <a:gd name="connsiteY8" fmla="*/ 214618 h 4320951"/>
              <a:gd name="connsiteX9" fmla="*/ 9956800 w 10121273"/>
              <a:gd name="connsiteY9" fmla="*/ 341618 h 4320951"/>
              <a:gd name="connsiteX10" fmla="*/ 9922934 w 10121273"/>
              <a:gd name="connsiteY10" fmla="*/ 417818 h 4320951"/>
              <a:gd name="connsiteX11" fmla="*/ 9745134 w 10121273"/>
              <a:gd name="connsiteY11" fmla="*/ 671818 h 4320951"/>
              <a:gd name="connsiteX12" fmla="*/ 9779000 w 10121273"/>
              <a:gd name="connsiteY12" fmla="*/ 764951 h 4320951"/>
              <a:gd name="connsiteX13" fmla="*/ 9821334 w 10121273"/>
              <a:gd name="connsiteY13" fmla="*/ 790351 h 4320951"/>
              <a:gd name="connsiteX14" fmla="*/ 9846734 w 10121273"/>
              <a:gd name="connsiteY14" fmla="*/ 883484 h 4320951"/>
              <a:gd name="connsiteX15" fmla="*/ 9795934 w 10121273"/>
              <a:gd name="connsiteY15" fmla="*/ 993551 h 4320951"/>
              <a:gd name="connsiteX16" fmla="*/ 9753600 w 10121273"/>
              <a:gd name="connsiteY16" fmla="*/ 1052818 h 4320951"/>
              <a:gd name="connsiteX17" fmla="*/ 10117667 w 10121273"/>
              <a:gd name="connsiteY17" fmla="*/ 1306818 h 4320951"/>
              <a:gd name="connsiteX18" fmla="*/ 9914467 w 10121273"/>
              <a:gd name="connsiteY18" fmla="*/ 1391484 h 4320951"/>
              <a:gd name="connsiteX19" fmla="*/ 9457267 w 10121273"/>
              <a:gd name="connsiteY19" fmla="*/ 1484618 h 4320951"/>
              <a:gd name="connsiteX20" fmla="*/ 9279467 w 10121273"/>
              <a:gd name="connsiteY20" fmla="*/ 1526951 h 4320951"/>
              <a:gd name="connsiteX21" fmla="*/ 9211734 w 10121273"/>
              <a:gd name="connsiteY21" fmla="*/ 1594684 h 4320951"/>
              <a:gd name="connsiteX22" fmla="*/ 9059334 w 10121273"/>
              <a:gd name="connsiteY22" fmla="*/ 1679351 h 4320951"/>
              <a:gd name="connsiteX23" fmla="*/ 8957734 w 10121273"/>
              <a:gd name="connsiteY23" fmla="*/ 1747084 h 4320951"/>
              <a:gd name="connsiteX24" fmla="*/ 10117667 w 10121273"/>
              <a:gd name="connsiteY24" fmla="*/ 1764018 h 4320951"/>
              <a:gd name="connsiteX25" fmla="*/ 10109200 w 10121273"/>
              <a:gd name="connsiteY25" fmla="*/ 1789418 h 4320951"/>
              <a:gd name="connsiteX26" fmla="*/ 9956800 w 10121273"/>
              <a:gd name="connsiteY26" fmla="*/ 1848684 h 4320951"/>
              <a:gd name="connsiteX27" fmla="*/ 9872134 w 10121273"/>
              <a:gd name="connsiteY27" fmla="*/ 1891018 h 4320951"/>
              <a:gd name="connsiteX28" fmla="*/ 9550400 w 10121273"/>
              <a:gd name="connsiteY28" fmla="*/ 2068818 h 4320951"/>
              <a:gd name="connsiteX29" fmla="*/ 9347200 w 10121273"/>
              <a:gd name="connsiteY29" fmla="*/ 2229684 h 4320951"/>
              <a:gd name="connsiteX30" fmla="*/ 9330267 w 10121273"/>
              <a:gd name="connsiteY30" fmla="*/ 2280484 h 4320951"/>
              <a:gd name="connsiteX31" fmla="*/ 9228667 w 10121273"/>
              <a:gd name="connsiteY31" fmla="*/ 2373618 h 4320951"/>
              <a:gd name="connsiteX32" fmla="*/ 9237134 w 10121273"/>
              <a:gd name="connsiteY32" fmla="*/ 2407484 h 4320951"/>
              <a:gd name="connsiteX33" fmla="*/ 9330267 w 10121273"/>
              <a:gd name="connsiteY33" fmla="*/ 2475218 h 4320951"/>
              <a:gd name="connsiteX34" fmla="*/ 9245600 w 10121273"/>
              <a:gd name="connsiteY34" fmla="*/ 2619151 h 4320951"/>
              <a:gd name="connsiteX35" fmla="*/ 9220200 w 10121273"/>
              <a:gd name="connsiteY35" fmla="*/ 2686884 h 4320951"/>
              <a:gd name="connsiteX36" fmla="*/ 9262534 w 10121273"/>
              <a:gd name="connsiteY36" fmla="*/ 2720751 h 4320951"/>
              <a:gd name="connsiteX37" fmla="*/ 9237134 w 10121273"/>
              <a:gd name="connsiteY37" fmla="*/ 2805418 h 4320951"/>
              <a:gd name="connsiteX38" fmla="*/ 9245600 w 10121273"/>
              <a:gd name="connsiteY38" fmla="*/ 2830818 h 4320951"/>
              <a:gd name="connsiteX39" fmla="*/ 9389534 w 10121273"/>
              <a:gd name="connsiteY39" fmla="*/ 2890084 h 4320951"/>
              <a:gd name="connsiteX40" fmla="*/ 9423400 w 10121273"/>
              <a:gd name="connsiteY40" fmla="*/ 2898551 h 4320951"/>
              <a:gd name="connsiteX41" fmla="*/ 9508067 w 10121273"/>
              <a:gd name="connsiteY41" fmla="*/ 2966284 h 4320951"/>
              <a:gd name="connsiteX42" fmla="*/ 9533467 w 10121273"/>
              <a:gd name="connsiteY42" fmla="*/ 2991684 h 4320951"/>
              <a:gd name="connsiteX43" fmla="*/ 9541934 w 10121273"/>
              <a:gd name="connsiteY43" fmla="*/ 3025551 h 4320951"/>
              <a:gd name="connsiteX44" fmla="*/ 9728200 w 10121273"/>
              <a:gd name="connsiteY44" fmla="*/ 3084818 h 4320951"/>
              <a:gd name="connsiteX45" fmla="*/ 9821334 w 10121273"/>
              <a:gd name="connsiteY45" fmla="*/ 3101751 h 4320951"/>
              <a:gd name="connsiteX46" fmla="*/ 9711267 w 10121273"/>
              <a:gd name="connsiteY46" fmla="*/ 3220284 h 4320951"/>
              <a:gd name="connsiteX47" fmla="*/ 9389534 w 10121273"/>
              <a:gd name="connsiteY47" fmla="*/ 3262618 h 4320951"/>
              <a:gd name="connsiteX48" fmla="*/ 8940800 w 10121273"/>
              <a:gd name="connsiteY48" fmla="*/ 3347284 h 4320951"/>
              <a:gd name="connsiteX49" fmla="*/ 8170334 w 10121273"/>
              <a:gd name="connsiteY49" fmla="*/ 3372684 h 4320951"/>
              <a:gd name="connsiteX50" fmla="*/ 5571067 w 10121273"/>
              <a:gd name="connsiteY50" fmla="*/ 3415018 h 4320951"/>
              <a:gd name="connsiteX51" fmla="*/ 3937000 w 10121273"/>
              <a:gd name="connsiteY51" fmla="*/ 3626684 h 4320951"/>
              <a:gd name="connsiteX52" fmla="*/ 3691467 w 10121273"/>
              <a:gd name="connsiteY52" fmla="*/ 3702884 h 4320951"/>
              <a:gd name="connsiteX53" fmla="*/ 3496734 w 10121273"/>
              <a:gd name="connsiteY53" fmla="*/ 3787551 h 4320951"/>
              <a:gd name="connsiteX54" fmla="*/ 3327400 w 10121273"/>
              <a:gd name="connsiteY54" fmla="*/ 3812951 h 4320951"/>
              <a:gd name="connsiteX55" fmla="*/ 2590800 w 10121273"/>
              <a:gd name="connsiteY55" fmla="*/ 3872218 h 4320951"/>
              <a:gd name="connsiteX56" fmla="*/ 1168400 w 10121273"/>
              <a:gd name="connsiteY56" fmla="*/ 4126218 h 4320951"/>
              <a:gd name="connsiteX57" fmla="*/ 1016000 w 10121273"/>
              <a:gd name="connsiteY57" fmla="*/ 4210884 h 4320951"/>
              <a:gd name="connsiteX58" fmla="*/ 567267 w 10121273"/>
              <a:gd name="connsiteY58" fmla="*/ 4320951 h 4320951"/>
              <a:gd name="connsiteX59" fmla="*/ 728134 w 10121273"/>
              <a:gd name="connsiteY59" fmla="*/ 3491218 h 4320951"/>
              <a:gd name="connsiteX60" fmla="*/ 821267 w 10121273"/>
              <a:gd name="connsiteY60" fmla="*/ 2847751 h 4320951"/>
              <a:gd name="connsiteX61" fmla="*/ 829734 w 10121273"/>
              <a:gd name="connsiteY61" fmla="*/ 2737684 h 4320951"/>
              <a:gd name="connsiteX62" fmla="*/ 601134 w 10121273"/>
              <a:gd name="connsiteY62" fmla="*/ 2559884 h 4320951"/>
              <a:gd name="connsiteX63" fmla="*/ 372534 w 10121273"/>
              <a:gd name="connsiteY63" fmla="*/ 2348218 h 4320951"/>
              <a:gd name="connsiteX64" fmla="*/ 347134 w 10121273"/>
              <a:gd name="connsiteY64" fmla="*/ 2153484 h 4320951"/>
              <a:gd name="connsiteX65" fmla="*/ 313267 w 10121273"/>
              <a:gd name="connsiteY65" fmla="*/ 2051884 h 4320951"/>
              <a:gd name="connsiteX66" fmla="*/ 296334 w 10121273"/>
              <a:gd name="connsiteY66" fmla="*/ 1628551 h 4320951"/>
              <a:gd name="connsiteX67" fmla="*/ 0 w 10121273"/>
              <a:gd name="connsiteY67" fmla="*/ 1586218 h 4320951"/>
              <a:gd name="connsiteX68" fmla="*/ 50800 w 10121273"/>
              <a:gd name="connsiteY68" fmla="*/ 1391484 h 4320951"/>
              <a:gd name="connsiteX69" fmla="*/ 338667 w 10121273"/>
              <a:gd name="connsiteY69" fmla="*/ 773418 h 43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121273" h="4320951">
                <a:moveTo>
                  <a:pt x="270934" y="697218"/>
                </a:moveTo>
                <a:lnTo>
                  <a:pt x="558800" y="654884"/>
                </a:lnTo>
                <a:lnTo>
                  <a:pt x="1329267" y="527884"/>
                </a:lnTo>
                <a:cubicBezTo>
                  <a:pt x="1890288" y="444698"/>
                  <a:pt x="2450952" y="357829"/>
                  <a:pt x="3014134" y="290818"/>
                </a:cubicBezTo>
                <a:cubicBezTo>
                  <a:pt x="3808468" y="196302"/>
                  <a:pt x="5338092" y="65281"/>
                  <a:pt x="6163734" y="28351"/>
                </a:cubicBezTo>
                <a:cubicBezTo>
                  <a:pt x="6550033" y="11072"/>
                  <a:pt x="6936993" y="14340"/>
                  <a:pt x="7323667" y="11418"/>
                </a:cubicBezTo>
                <a:lnTo>
                  <a:pt x="9525000" y="2951"/>
                </a:lnTo>
                <a:cubicBezTo>
                  <a:pt x="9694333" y="8595"/>
                  <a:pt x="9867371" y="-15790"/>
                  <a:pt x="10033000" y="19884"/>
                </a:cubicBezTo>
                <a:cubicBezTo>
                  <a:pt x="10136662" y="42211"/>
                  <a:pt x="10045705" y="191023"/>
                  <a:pt x="10033000" y="214618"/>
                </a:cubicBezTo>
                <a:cubicBezTo>
                  <a:pt x="10009594" y="258086"/>
                  <a:pt x="9980313" y="298208"/>
                  <a:pt x="9956800" y="341618"/>
                </a:cubicBezTo>
                <a:cubicBezTo>
                  <a:pt x="9943561" y="366058"/>
                  <a:pt x="9938564" y="394833"/>
                  <a:pt x="9922934" y="417818"/>
                </a:cubicBezTo>
                <a:cubicBezTo>
                  <a:pt x="9665074" y="797024"/>
                  <a:pt x="9934885" y="339750"/>
                  <a:pt x="9745134" y="671818"/>
                </a:cubicBezTo>
                <a:cubicBezTo>
                  <a:pt x="9756423" y="702862"/>
                  <a:pt x="9761137" y="737164"/>
                  <a:pt x="9779000" y="764951"/>
                </a:cubicBezTo>
                <a:cubicBezTo>
                  <a:pt x="9787899" y="778794"/>
                  <a:pt x="9813169" y="776063"/>
                  <a:pt x="9821334" y="790351"/>
                </a:cubicBezTo>
                <a:cubicBezTo>
                  <a:pt x="9837299" y="818289"/>
                  <a:pt x="9838267" y="852440"/>
                  <a:pt x="9846734" y="883484"/>
                </a:cubicBezTo>
                <a:cubicBezTo>
                  <a:pt x="9829801" y="920173"/>
                  <a:pt x="9815408" y="958145"/>
                  <a:pt x="9795934" y="993551"/>
                </a:cubicBezTo>
                <a:cubicBezTo>
                  <a:pt x="9784234" y="1014824"/>
                  <a:pt x="9743094" y="1030931"/>
                  <a:pt x="9753600" y="1052818"/>
                </a:cubicBezTo>
                <a:cubicBezTo>
                  <a:pt x="9827044" y="1205828"/>
                  <a:pt x="9979796" y="1243185"/>
                  <a:pt x="10117667" y="1306818"/>
                </a:cubicBezTo>
                <a:cubicBezTo>
                  <a:pt x="10088425" y="1394540"/>
                  <a:pt x="10112551" y="1345179"/>
                  <a:pt x="9914467" y="1391484"/>
                </a:cubicBezTo>
                <a:cubicBezTo>
                  <a:pt x="9763020" y="1426887"/>
                  <a:pt x="9609374" y="1452168"/>
                  <a:pt x="9457267" y="1484618"/>
                </a:cubicBezTo>
                <a:cubicBezTo>
                  <a:pt x="9397684" y="1497329"/>
                  <a:pt x="9338734" y="1512840"/>
                  <a:pt x="9279467" y="1526951"/>
                </a:cubicBezTo>
                <a:cubicBezTo>
                  <a:pt x="9256889" y="1549529"/>
                  <a:pt x="9237986" y="1576509"/>
                  <a:pt x="9211734" y="1594684"/>
                </a:cubicBezTo>
                <a:cubicBezTo>
                  <a:pt x="9163954" y="1627763"/>
                  <a:pt x="9109166" y="1649452"/>
                  <a:pt x="9059334" y="1679351"/>
                </a:cubicBezTo>
                <a:cubicBezTo>
                  <a:pt x="9024432" y="1700292"/>
                  <a:pt x="8991601" y="1724506"/>
                  <a:pt x="8957734" y="1747084"/>
                </a:cubicBezTo>
                <a:cubicBezTo>
                  <a:pt x="9402217" y="1918043"/>
                  <a:pt x="8959992" y="1764018"/>
                  <a:pt x="10117667" y="1764018"/>
                </a:cubicBezTo>
                <a:cubicBezTo>
                  <a:pt x="10126592" y="1764018"/>
                  <a:pt x="10117098" y="1785261"/>
                  <a:pt x="10109200" y="1789418"/>
                </a:cubicBezTo>
                <a:cubicBezTo>
                  <a:pt x="10060966" y="1814804"/>
                  <a:pt x="10006899" y="1827213"/>
                  <a:pt x="9956800" y="1848684"/>
                </a:cubicBezTo>
                <a:cubicBezTo>
                  <a:pt x="9927798" y="1861113"/>
                  <a:pt x="9900927" y="1878111"/>
                  <a:pt x="9872134" y="1891018"/>
                </a:cubicBezTo>
                <a:cubicBezTo>
                  <a:pt x="9668985" y="1982085"/>
                  <a:pt x="9739632" y="1927995"/>
                  <a:pt x="9550400" y="2068818"/>
                </a:cubicBezTo>
                <a:cubicBezTo>
                  <a:pt x="9481096" y="2120393"/>
                  <a:pt x="9347200" y="2229684"/>
                  <a:pt x="9347200" y="2229684"/>
                </a:cubicBezTo>
                <a:cubicBezTo>
                  <a:pt x="9341556" y="2246617"/>
                  <a:pt x="9341614" y="2266706"/>
                  <a:pt x="9330267" y="2280484"/>
                </a:cubicBezTo>
                <a:cubicBezTo>
                  <a:pt x="9301061" y="2315949"/>
                  <a:pt x="9255836" y="2336570"/>
                  <a:pt x="9228667" y="2373618"/>
                </a:cubicBezTo>
                <a:cubicBezTo>
                  <a:pt x="9221786" y="2383001"/>
                  <a:pt x="9228906" y="2399256"/>
                  <a:pt x="9237134" y="2407484"/>
                </a:cubicBezTo>
                <a:cubicBezTo>
                  <a:pt x="9264277" y="2434627"/>
                  <a:pt x="9299223" y="2452640"/>
                  <a:pt x="9330267" y="2475218"/>
                </a:cubicBezTo>
                <a:cubicBezTo>
                  <a:pt x="9349437" y="2571062"/>
                  <a:pt x="9343055" y="2479930"/>
                  <a:pt x="9245600" y="2619151"/>
                </a:cubicBezTo>
                <a:cubicBezTo>
                  <a:pt x="9231772" y="2638905"/>
                  <a:pt x="9228667" y="2664306"/>
                  <a:pt x="9220200" y="2686884"/>
                </a:cubicBezTo>
                <a:cubicBezTo>
                  <a:pt x="9234311" y="2698173"/>
                  <a:pt x="9259978" y="2702861"/>
                  <a:pt x="9262534" y="2720751"/>
                </a:cubicBezTo>
                <a:cubicBezTo>
                  <a:pt x="9266701" y="2749920"/>
                  <a:pt x="9241615" y="2776296"/>
                  <a:pt x="9237134" y="2805418"/>
                </a:cubicBezTo>
                <a:cubicBezTo>
                  <a:pt x="9235777" y="2814239"/>
                  <a:pt x="9237798" y="2826484"/>
                  <a:pt x="9245600" y="2830818"/>
                </a:cubicBezTo>
                <a:cubicBezTo>
                  <a:pt x="9290957" y="2856016"/>
                  <a:pt x="9341047" y="2871613"/>
                  <a:pt x="9389534" y="2890084"/>
                </a:cubicBezTo>
                <a:cubicBezTo>
                  <a:pt x="9400408" y="2894226"/>
                  <a:pt x="9412111" y="2895729"/>
                  <a:pt x="9423400" y="2898551"/>
                </a:cubicBezTo>
                <a:cubicBezTo>
                  <a:pt x="9451622" y="2921129"/>
                  <a:pt x="9480477" y="2942938"/>
                  <a:pt x="9508067" y="2966284"/>
                </a:cubicBezTo>
                <a:cubicBezTo>
                  <a:pt x="9517208" y="2974018"/>
                  <a:pt x="9527526" y="2981288"/>
                  <a:pt x="9533467" y="2991684"/>
                </a:cubicBezTo>
                <a:cubicBezTo>
                  <a:pt x="9539240" y="3001787"/>
                  <a:pt x="9539112" y="3014262"/>
                  <a:pt x="9541934" y="3025551"/>
                </a:cubicBezTo>
                <a:cubicBezTo>
                  <a:pt x="9387479" y="3128521"/>
                  <a:pt x="9450771" y="3065002"/>
                  <a:pt x="9728200" y="3084818"/>
                </a:cubicBezTo>
                <a:cubicBezTo>
                  <a:pt x="9759673" y="3087066"/>
                  <a:pt x="9790289" y="3096107"/>
                  <a:pt x="9821334" y="3101751"/>
                </a:cubicBezTo>
                <a:cubicBezTo>
                  <a:pt x="9784645" y="3141262"/>
                  <a:pt x="9761793" y="3201461"/>
                  <a:pt x="9711267" y="3220284"/>
                </a:cubicBezTo>
                <a:cubicBezTo>
                  <a:pt x="9609904" y="3258047"/>
                  <a:pt x="9496263" y="3245025"/>
                  <a:pt x="9389534" y="3262618"/>
                </a:cubicBezTo>
                <a:cubicBezTo>
                  <a:pt x="9239344" y="3287375"/>
                  <a:pt x="9092401" y="3333598"/>
                  <a:pt x="8940800" y="3347284"/>
                </a:cubicBezTo>
                <a:cubicBezTo>
                  <a:pt x="8684879" y="3370388"/>
                  <a:pt x="8427244" y="3367520"/>
                  <a:pt x="8170334" y="3372684"/>
                </a:cubicBezTo>
                <a:lnTo>
                  <a:pt x="5571067" y="3415018"/>
                </a:lnTo>
                <a:cubicBezTo>
                  <a:pt x="5026378" y="3485573"/>
                  <a:pt x="4479909" y="3543536"/>
                  <a:pt x="3937000" y="3626684"/>
                </a:cubicBezTo>
                <a:cubicBezTo>
                  <a:pt x="3852293" y="3639657"/>
                  <a:pt x="3771782" y="3672999"/>
                  <a:pt x="3691467" y="3702884"/>
                </a:cubicBezTo>
                <a:cubicBezTo>
                  <a:pt x="3587812" y="3741453"/>
                  <a:pt x="3591310" y="3767984"/>
                  <a:pt x="3496734" y="3787551"/>
                </a:cubicBezTo>
                <a:cubicBezTo>
                  <a:pt x="3440842" y="3799115"/>
                  <a:pt x="3384017" y="3805723"/>
                  <a:pt x="3327400" y="3812951"/>
                </a:cubicBezTo>
                <a:cubicBezTo>
                  <a:pt x="3037916" y="3849906"/>
                  <a:pt x="2936709" y="3849157"/>
                  <a:pt x="2590800" y="3872218"/>
                </a:cubicBezTo>
                <a:cubicBezTo>
                  <a:pt x="2304790" y="3919325"/>
                  <a:pt x="1453376" y="4052858"/>
                  <a:pt x="1168400" y="4126218"/>
                </a:cubicBezTo>
                <a:cubicBezTo>
                  <a:pt x="1112122" y="4140705"/>
                  <a:pt x="1071285" y="4192975"/>
                  <a:pt x="1016000" y="4210884"/>
                </a:cubicBezTo>
                <a:cubicBezTo>
                  <a:pt x="869484" y="4258347"/>
                  <a:pt x="567267" y="4320951"/>
                  <a:pt x="567267" y="4320951"/>
                </a:cubicBezTo>
                <a:cubicBezTo>
                  <a:pt x="620889" y="4044373"/>
                  <a:pt x="711907" y="3772478"/>
                  <a:pt x="728134" y="3491218"/>
                </a:cubicBezTo>
                <a:cubicBezTo>
                  <a:pt x="757646" y="2979672"/>
                  <a:pt x="707049" y="3190407"/>
                  <a:pt x="821267" y="2847751"/>
                </a:cubicBezTo>
                <a:cubicBezTo>
                  <a:pt x="824089" y="2811062"/>
                  <a:pt x="838257" y="2773481"/>
                  <a:pt x="829734" y="2737684"/>
                </a:cubicBezTo>
                <a:cubicBezTo>
                  <a:pt x="810876" y="2658482"/>
                  <a:pt x="620744" y="2575408"/>
                  <a:pt x="601134" y="2559884"/>
                </a:cubicBezTo>
                <a:cubicBezTo>
                  <a:pt x="519712" y="2495425"/>
                  <a:pt x="448734" y="2418773"/>
                  <a:pt x="372534" y="2348218"/>
                </a:cubicBezTo>
                <a:cubicBezTo>
                  <a:pt x="364067" y="2283307"/>
                  <a:pt x="359972" y="2217674"/>
                  <a:pt x="347134" y="2153484"/>
                </a:cubicBezTo>
                <a:cubicBezTo>
                  <a:pt x="340133" y="2118479"/>
                  <a:pt x="316706" y="2087417"/>
                  <a:pt x="313267" y="2051884"/>
                </a:cubicBezTo>
                <a:cubicBezTo>
                  <a:pt x="299664" y="1911317"/>
                  <a:pt x="436138" y="1648523"/>
                  <a:pt x="296334" y="1628551"/>
                </a:cubicBezTo>
                <a:lnTo>
                  <a:pt x="0" y="1586218"/>
                </a:lnTo>
                <a:cubicBezTo>
                  <a:pt x="16933" y="1521307"/>
                  <a:pt x="23627" y="1452818"/>
                  <a:pt x="50800" y="1391484"/>
                </a:cubicBezTo>
                <a:cubicBezTo>
                  <a:pt x="395954" y="612423"/>
                  <a:pt x="224584" y="1161301"/>
                  <a:pt x="338667" y="773418"/>
                </a:cubicBezTo>
              </a:path>
            </a:pathLst>
          </a:custGeom>
          <a:solidFill>
            <a:schemeClr val="accent1"/>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2"/>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 name="Заголовок 1">
            <a:extLst>
              <a:ext uri="{FF2B5EF4-FFF2-40B4-BE49-F238E27FC236}">
                <a16:creationId xmlns:a16="http://schemas.microsoft.com/office/drawing/2014/main" id="{BE9A40BB-2AF5-4302-8E9C-39FC8B9498B8}"/>
              </a:ext>
            </a:extLst>
          </p:cNvPr>
          <p:cNvSpPr>
            <a:spLocks noGrp="1"/>
          </p:cNvSpPr>
          <p:nvPr>
            <p:ph type="title"/>
          </p:nvPr>
        </p:nvSpPr>
        <p:spPr>
          <a:xfrm>
            <a:off x="1170434" y="1511895"/>
            <a:ext cx="9415140" cy="3312368"/>
          </a:xfrm>
        </p:spPr>
        <p:txBody>
          <a:bodyPr/>
          <a:lstStyle/>
          <a:p>
            <a:pPr algn="ctr"/>
            <a:r>
              <a:rPr lang="ru-RU" sz="6600" dirty="0"/>
              <a:t>Часть четвертая:</a:t>
            </a:r>
            <a:br>
              <a:rPr lang="ru-RU" sz="6600" dirty="0"/>
            </a:br>
            <a:r>
              <a:rPr lang="ru-RU" sz="4800" dirty="0">
                <a:solidFill>
                  <a:srgbClr val="00B050"/>
                </a:solidFill>
              </a:rPr>
              <a:t>На что еще обратить внимание?</a:t>
            </a:r>
          </a:p>
        </p:txBody>
      </p:sp>
      <p:sp>
        <p:nvSpPr>
          <p:cNvPr id="4" name="TextBox 3">
            <a:extLst>
              <a:ext uri="{FF2B5EF4-FFF2-40B4-BE49-F238E27FC236}">
                <a16:creationId xmlns:a16="http://schemas.microsoft.com/office/drawing/2014/main" id="{0268FE90-72EF-48A7-A784-ACCE67873FB4}"/>
              </a:ext>
            </a:extLst>
          </p:cNvPr>
          <p:cNvSpPr txBox="1"/>
          <p:nvPr/>
        </p:nvSpPr>
        <p:spPr>
          <a:xfrm>
            <a:off x="5237135" y="5129700"/>
            <a:ext cx="1281737" cy="830997"/>
          </a:xfrm>
          <a:prstGeom prst="rect">
            <a:avLst/>
          </a:prstGeom>
          <a:noFill/>
        </p:spPr>
        <p:txBody>
          <a:bodyPr wrap="square">
            <a:spAutoFit/>
          </a:bodyPr>
          <a:lstStyle/>
          <a:p>
            <a:pPr algn="ctr"/>
            <a:r>
              <a:rPr lang="ru-RU" altLang="ja-JP" sz="2400" b="0" i="0" dirty="0">
                <a:solidFill>
                  <a:srgbClr val="FC6E51"/>
                </a:solidFill>
                <a:effectLst/>
                <a:latin typeface="-apple-system"/>
              </a:rPr>
              <a:t>Кайдзен</a:t>
            </a:r>
            <a:endParaRPr lang="ru-RU" altLang="ja-JP" sz="2400" b="0" dirty="0">
              <a:solidFill>
                <a:srgbClr val="FC6E51"/>
              </a:solidFill>
              <a:latin typeface="-apple-system"/>
            </a:endParaRPr>
          </a:p>
          <a:p>
            <a:pPr algn="ctr"/>
            <a:r>
              <a:rPr lang="ja-JP" altLang="en-US" sz="2400" b="0" i="0" dirty="0">
                <a:solidFill>
                  <a:srgbClr val="111111"/>
                </a:solidFill>
                <a:effectLst/>
                <a:latin typeface="-apple-system"/>
              </a:rPr>
              <a:t>改善</a:t>
            </a:r>
            <a:endParaRPr lang="ru-RU" sz="2400" dirty="0"/>
          </a:p>
        </p:txBody>
      </p:sp>
      <p:sp>
        <p:nvSpPr>
          <p:cNvPr id="5" name="Прямоугольник 4">
            <a:extLst>
              <a:ext uri="{FF2B5EF4-FFF2-40B4-BE49-F238E27FC236}">
                <a16:creationId xmlns:a16="http://schemas.microsoft.com/office/drawing/2014/main" id="{CD44DE94-5967-4D06-8118-F3E152B96162}"/>
              </a:ext>
            </a:extLst>
          </p:cNvPr>
          <p:cNvSpPr/>
          <p:nvPr/>
        </p:nvSpPr>
        <p:spPr bwMode="auto">
          <a:xfrm>
            <a:off x="5040957" y="5129700"/>
            <a:ext cx="1584176" cy="830997"/>
          </a:xfrm>
          <a:prstGeom prst="rect">
            <a:avLst/>
          </a:prstGeom>
          <a:solidFill>
            <a:schemeClr val="bg1"/>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2"/>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Tree>
    <p:extLst>
      <p:ext uri="{BB962C8B-B14F-4D97-AF65-F5344CB8AC3E}">
        <p14:creationId xmlns:p14="http://schemas.microsoft.com/office/powerpoint/2010/main" val="190958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28589" y="-2642"/>
            <a:ext cx="7056263" cy="11390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lang="ru-RU" sz="1889" b="0" dirty="0">
                <a:solidFill>
                  <a:srgbClr val="808080">
                    <a:lumMod val="50000"/>
                  </a:srgbClr>
                </a:solidFill>
                <a:cs typeface="Arial" panose="020B0604020202020204" pitchFamily="34" charset="0"/>
              </a:rPr>
              <a:t>Сокращение расходов </a:t>
            </a:r>
            <a:r>
              <a:rPr lang="en-US" sz="1889" b="0" dirty="0">
                <a:solidFill>
                  <a:srgbClr val="808080">
                    <a:lumMod val="50000"/>
                  </a:srgbClr>
                </a:solidFill>
                <a:cs typeface="Arial" panose="020B0604020202020204" pitchFamily="34" charset="0"/>
              </a:rPr>
              <a:t>CAPEX </a:t>
            </a:r>
          </a:p>
          <a:p>
            <a:pPr marL="0" marR="0" lvl="0" indent="0" algn="ctr" defTabSz="914400" rtl="0" eaLnBrk="0" fontAlgn="base" latinLnBrk="0" hangingPunct="0">
              <a:lnSpc>
                <a:spcPct val="90000"/>
              </a:lnSpc>
              <a:spcBef>
                <a:spcPct val="0"/>
              </a:spcBef>
              <a:spcAft>
                <a:spcPct val="0"/>
              </a:spcAft>
              <a:buClrTx/>
              <a:buSzTx/>
              <a:buFontTx/>
              <a:buNone/>
              <a:tabLst/>
              <a:defRPr/>
            </a:pPr>
            <a:r>
              <a:rPr lang="ru-RU" sz="1889" b="0" dirty="0">
                <a:solidFill>
                  <a:srgbClr val="808080">
                    <a:lumMod val="50000"/>
                  </a:srgbClr>
                </a:solidFill>
                <a:cs typeface="Arial" panose="020B0604020202020204" pitchFamily="34" charset="0"/>
              </a:rPr>
              <a:t>Цена ошибки возрастает при продвижении по проекту.</a:t>
            </a: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5" name="Рисунок 4">
            <a:extLst>
              <a:ext uri="{FF2B5EF4-FFF2-40B4-BE49-F238E27FC236}">
                <a16:creationId xmlns:a16="http://schemas.microsoft.com/office/drawing/2014/main" id="{5902EFFF-DE80-4C96-B822-B8F47B1B5427}"/>
              </a:ext>
            </a:extLst>
          </p:cNvPr>
          <p:cNvPicPr>
            <a:picLocks noChangeAspect="1"/>
          </p:cNvPicPr>
          <p:nvPr/>
        </p:nvPicPr>
        <p:blipFill>
          <a:blip r:embed="rId3"/>
          <a:stretch>
            <a:fillRect/>
          </a:stretch>
        </p:blipFill>
        <p:spPr>
          <a:xfrm>
            <a:off x="362222" y="1511895"/>
            <a:ext cx="8639175" cy="4381500"/>
          </a:xfrm>
          <a:prstGeom prst="rect">
            <a:avLst/>
          </a:prstGeom>
          <a:effectLst>
            <a:outerShdw blurRad="254000" dist="50800" dir="5400000" algn="ctr" rotWithShape="0">
              <a:srgbClr val="000000">
                <a:alpha val="43137"/>
              </a:srgbClr>
            </a:outerShdw>
          </a:effectLst>
        </p:spPr>
      </p:pic>
      <p:sp>
        <p:nvSpPr>
          <p:cNvPr id="6" name="Левая фигурная скобка 7">
            <a:extLst>
              <a:ext uri="{FF2B5EF4-FFF2-40B4-BE49-F238E27FC236}">
                <a16:creationId xmlns:a16="http://schemas.microsoft.com/office/drawing/2014/main" id="{136706CA-354C-403F-884C-A89524729EAB}"/>
              </a:ext>
            </a:extLst>
          </p:cNvPr>
          <p:cNvSpPr>
            <a:spLocks/>
          </p:cNvSpPr>
          <p:nvPr/>
        </p:nvSpPr>
        <p:spPr bwMode="auto">
          <a:xfrm rot="-5400000">
            <a:off x="2458678" y="3728939"/>
            <a:ext cx="193675" cy="4213225"/>
          </a:xfrm>
          <a:custGeom>
            <a:avLst/>
            <a:gdLst>
              <a:gd name="connsiteX0" fmla="*/ 193675 w 193675"/>
              <a:gd name="connsiteY0" fmla="*/ 4213225 h 4213225"/>
              <a:gd name="connsiteX1" fmla="*/ 96837 w 193675"/>
              <a:gd name="connsiteY1" fmla="*/ 4150807 h 4213225"/>
              <a:gd name="connsiteX2" fmla="*/ 96838 w 193675"/>
              <a:gd name="connsiteY2" fmla="*/ 2146995 h 4213225"/>
              <a:gd name="connsiteX3" fmla="*/ 0 w 193675"/>
              <a:gd name="connsiteY3" fmla="*/ 2084577 h 4213225"/>
              <a:gd name="connsiteX4" fmla="*/ 96838 w 193675"/>
              <a:gd name="connsiteY4" fmla="*/ 2022159 h 4213225"/>
              <a:gd name="connsiteX5" fmla="*/ 96838 w 193675"/>
              <a:gd name="connsiteY5" fmla="*/ 1427704 h 4213225"/>
              <a:gd name="connsiteX6" fmla="*/ 96838 w 193675"/>
              <a:gd name="connsiteY6" fmla="*/ 794055 h 4213225"/>
              <a:gd name="connsiteX7" fmla="*/ 96838 w 193675"/>
              <a:gd name="connsiteY7" fmla="*/ 62418 h 4213225"/>
              <a:gd name="connsiteX8" fmla="*/ 193676 w 193675"/>
              <a:gd name="connsiteY8" fmla="*/ 0 h 4213225"/>
              <a:gd name="connsiteX9" fmla="*/ 193675 w 193675"/>
              <a:gd name="connsiteY9" fmla="*/ 4213225 h 4213225"/>
              <a:gd name="connsiteX0" fmla="*/ 193675 w 193675"/>
              <a:gd name="connsiteY0" fmla="*/ 4213225 h 4213225"/>
              <a:gd name="connsiteX1" fmla="*/ 96837 w 193675"/>
              <a:gd name="connsiteY1" fmla="*/ 4150807 h 4213225"/>
              <a:gd name="connsiteX2" fmla="*/ 96838 w 193675"/>
              <a:gd name="connsiteY2" fmla="*/ 2146995 h 4213225"/>
              <a:gd name="connsiteX3" fmla="*/ 0 w 193675"/>
              <a:gd name="connsiteY3" fmla="*/ 2084577 h 4213225"/>
              <a:gd name="connsiteX4" fmla="*/ 96838 w 193675"/>
              <a:gd name="connsiteY4" fmla="*/ 2022159 h 4213225"/>
              <a:gd name="connsiteX5" fmla="*/ 96838 w 193675"/>
              <a:gd name="connsiteY5" fmla="*/ 1368912 h 4213225"/>
              <a:gd name="connsiteX6" fmla="*/ 96838 w 193675"/>
              <a:gd name="connsiteY6" fmla="*/ 774457 h 4213225"/>
              <a:gd name="connsiteX7" fmla="*/ 96838 w 193675"/>
              <a:gd name="connsiteY7" fmla="*/ 62418 h 4213225"/>
              <a:gd name="connsiteX8" fmla="*/ 193676 w 193675"/>
              <a:gd name="connsiteY8" fmla="*/ 0 h 42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675" h="4213225" stroke="0" extrusionOk="0">
                <a:moveTo>
                  <a:pt x="193675" y="4213225"/>
                </a:moveTo>
                <a:cubicBezTo>
                  <a:pt x="143752" y="4207775"/>
                  <a:pt x="101968" y="4184489"/>
                  <a:pt x="96837" y="4150807"/>
                </a:cubicBezTo>
                <a:cubicBezTo>
                  <a:pt x="194091" y="3452035"/>
                  <a:pt x="69927" y="2979471"/>
                  <a:pt x="96838" y="2146995"/>
                </a:cubicBezTo>
                <a:cubicBezTo>
                  <a:pt x="99983" y="2118675"/>
                  <a:pt x="46358" y="2088152"/>
                  <a:pt x="0" y="2084577"/>
                </a:cubicBezTo>
                <a:cubicBezTo>
                  <a:pt x="55204" y="2090138"/>
                  <a:pt x="98657" y="2057785"/>
                  <a:pt x="96838" y="2022159"/>
                </a:cubicBezTo>
                <a:cubicBezTo>
                  <a:pt x="114593" y="1762650"/>
                  <a:pt x="97686" y="1643749"/>
                  <a:pt x="96838" y="1427704"/>
                </a:cubicBezTo>
                <a:cubicBezTo>
                  <a:pt x="95990" y="1211660"/>
                  <a:pt x="90097" y="950302"/>
                  <a:pt x="96838" y="794055"/>
                </a:cubicBezTo>
                <a:cubicBezTo>
                  <a:pt x="103579" y="637808"/>
                  <a:pt x="84275" y="315041"/>
                  <a:pt x="96838" y="62418"/>
                </a:cubicBezTo>
                <a:cubicBezTo>
                  <a:pt x="102431" y="37948"/>
                  <a:pt x="142803" y="-7663"/>
                  <a:pt x="193676" y="0"/>
                </a:cubicBezTo>
                <a:cubicBezTo>
                  <a:pt x="268903" y="1504997"/>
                  <a:pt x="429106" y="2879861"/>
                  <a:pt x="193675" y="4213225"/>
                </a:cubicBezTo>
                <a:close/>
              </a:path>
              <a:path w="193675" h="4213225" fill="none" extrusionOk="0">
                <a:moveTo>
                  <a:pt x="193675" y="4213225"/>
                </a:moveTo>
                <a:cubicBezTo>
                  <a:pt x="139373" y="4207914"/>
                  <a:pt x="94214" y="4189504"/>
                  <a:pt x="96837" y="4150807"/>
                </a:cubicBezTo>
                <a:cubicBezTo>
                  <a:pt x="52583" y="3541385"/>
                  <a:pt x="102411" y="2798977"/>
                  <a:pt x="96838" y="2146995"/>
                </a:cubicBezTo>
                <a:cubicBezTo>
                  <a:pt x="86948" y="2109043"/>
                  <a:pt x="52841" y="2096040"/>
                  <a:pt x="0" y="2084577"/>
                </a:cubicBezTo>
                <a:cubicBezTo>
                  <a:pt x="49468" y="2082385"/>
                  <a:pt x="99254" y="2062170"/>
                  <a:pt x="96838" y="2022159"/>
                </a:cubicBezTo>
                <a:cubicBezTo>
                  <a:pt x="98948" y="1775084"/>
                  <a:pt x="78701" y="1600625"/>
                  <a:pt x="96838" y="1368912"/>
                </a:cubicBezTo>
                <a:cubicBezTo>
                  <a:pt x="114975" y="1137199"/>
                  <a:pt x="82744" y="984122"/>
                  <a:pt x="96838" y="774457"/>
                </a:cubicBezTo>
                <a:cubicBezTo>
                  <a:pt x="110932" y="564792"/>
                  <a:pt x="130817" y="268274"/>
                  <a:pt x="96838" y="62418"/>
                </a:cubicBezTo>
                <a:cubicBezTo>
                  <a:pt x="98950" y="38854"/>
                  <a:pt x="137244" y="2081"/>
                  <a:pt x="193676" y="0"/>
                </a:cubicBezTo>
              </a:path>
              <a:path w="193675" h="4213225" fill="none" stroke="0" extrusionOk="0">
                <a:moveTo>
                  <a:pt x="193675" y="4213225"/>
                </a:moveTo>
                <a:cubicBezTo>
                  <a:pt x="145742" y="4217543"/>
                  <a:pt x="104484" y="4183297"/>
                  <a:pt x="96837" y="4150807"/>
                </a:cubicBezTo>
                <a:cubicBezTo>
                  <a:pt x="23680" y="3507756"/>
                  <a:pt x="164264" y="2768739"/>
                  <a:pt x="96838" y="2146995"/>
                </a:cubicBezTo>
                <a:cubicBezTo>
                  <a:pt x="92361" y="2120955"/>
                  <a:pt x="50370" y="2077979"/>
                  <a:pt x="0" y="2084577"/>
                </a:cubicBezTo>
                <a:cubicBezTo>
                  <a:pt x="53937" y="2088153"/>
                  <a:pt x="97397" y="2052139"/>
                  <a:pt x="96838" y="2022159"/>
                </a:cubicBezTo>
                <a:cubicBezTo>
                  <a:pt x="67628" y="1740063"/>
                  <a:pt x="78173" y="1647135"/>
                  <a:pt x="96838" y="1388509"/>
                </a:cubicBezTo>
                <a:cubicBezTo>
                  <a:pt x="115504" y="1129883"/>
                  <a:pt x="96650" y="927066"/>
                  <a:pt x="96838" y="754860"/>
                </a:cubicBezTo>
                <a:cubicBezTo>
                  <a:pt x="97026" y="582654"/>
                  <a:pt x="111437" y="223568"/>
                  <a:pt x="96838" y="62418"/>
                </a:cubicBezTo>
                <a:cubicBezTo>
                  <a:pt x="101121" y="36378"/>
                  <a:pt x="137055" y="3087"/>
                  <a:pt x="193676" y="0"/>
                </a:cubicBezTo>
              </a:path>
            </a:pathLst>
          </a:custGeom>
          <a:solidFill>
            <a:srgbClr val="F9E383">
              <a:alpha val="0"/>
            </a:srgbClr>
          </a:solidFill>
          <a:ln w="12700" algn="ctr">
            <a:solidFill>
              <a:schemeClr val="tx1"/>
            </a:solidFill>
            <a:round/>
            <a:headEnd/>
            <a:tailEnd/>
            <a:extLst>
              <a:ext uri="{C807C97D-BFC1-408E-A445-0C87EB9F89A2}">
                <ask:lineSketchStyleProps xmlns:ask="http://schemas.microsoft.com/office/drawing/2018/sketchyshapes" sd="1328805972">
                  <a:prstGeom prst="leftBrace">
                    <a:avLst>
                      <a:gd name="adj1" fmla="val 32228"/>
                      <a:gd name="adj2" fmla="val 49477"/>
                    </a:avLst>
                  </a:prstGeom>
                  <ask:type>
                    <ask:lineSketchFreehand/>
                  </ask:type>
                </ask:lineSketchStyleProps>
              </a:ext>
            </a:extLst>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defTabSz="914400" eaLnBrk="0" fontAlgn="auto" latinLnBrk="0" hangingPunct="0">
              <a:lnSpc>
                <a:spcPct val="110000"/>
              </a:lnSpc>
              <a:spcBef>
                <a:spcPct val="50000"/>
              </a:spcBef>
              <a:spcAft>
                <a:spcPts val="0"/>
              </a:spcAft>
              <a:buClrTx/>
              <a:buSzTx/>
              <a:buFontTx/>
              <a:buNone/>
              <a:tabLst/>
              <a:defRPr/>
            </a:pPr>
            <a:endParaRPr kumimoji="0" lang="ru-RU" altLang="ru-RU" sz="2000" b="0" i="0" u="none" strike="noStrike" kern="0" cap="none" spc="0" normalizeH="0" baseline="0" noProof="0">
              <a:ln>
                <a:noFill/>
              </a:ln>
              <a:solidFill>
                <a:srgbClr val="5F0000"/>
              </a:solidFill>
              <a:effectLst/>
              <a:uLnTx/>
              <a:uFillTx/>
              <a:latin typeface="Arial" charset="0"/>
              <a:cs typeface="Arial" charset="0"/>
            </a:endParaRPr>
          </a:p>
        </p:txBody>
      </p:sp>
      <p:sp>
        <p:nvSpPr>
          <p:cNvPr id="7" name="Левая фигурная скобка 11">
            <a:extLst>
              <a:ext uri="{FF2B5EF4-FFF2-40B4-BE49-F238E27FC236}">
                <a16:creationId xmlns:a16="http://schemas.microsoft.com/office/drawing/2014/main" id="{1E55D891-5843-4ED8-9F7E-930ADCC6033F}"/>
              </a:ext>
            </a:extLst>
          </p:cNvPr>
          <p:cNvSpPr>
            <a:spLocks/>
          </p:cNvSpPr>
          <p:nvPr/>
        </p:nvSpPr>
        <p:spPr bwMode="auto">
          <a:xfrm rot="-5400000">
            <a:off x="6751115" y="3729733"/>
            <a:ext cx="193675" cy="4211638"/>
          </a:xfrm>
          <a:custGeom>
            <a:avLst/>
            <a:gdLst>
              <a:gd name="connsiteX0" fmla="*/ 193675 w 193675"/>
              <a:gd name="connsiteY0" fmla="*/ 4211638 h 4211638"/>
              <a:gd name="connsiteX1" fmla="*/ 96837 w 193675"/>
              <a:gd name="connsiteY1" fmla="*/ 4149244 h 4211638"/>
              <a:gd name="connsiteX2" fmla="*/ 96838 w 193675"/>
              <a:gd name="connsiteY2" fmla="*/ 2146186 h 4211638"/>
              <a:gd name="connsiteX3" fmla="*/ 0 w 193675"/>
              <a:gd name="connsiteY3" fmla="*/ 2083792 h 4211638"/>
              <a:gd name="connsiteX4" fmla="*/ 96838 w 193675"/>
              <a:gd name="connsiteY4" fmla="*/ 2021398 h 4211638"/>
              <a:gd name="connsiteX5" fmla="*/ 96838 w 193675"/>
              <a:gd name="connsiteY5" fmla="*/ 1427167 h 4211638"/>
              <a:gd name="connsiteX6" fmla="*/ 96838 w 193675"/>
              <a:gd name="connsiteY6" fmla="*/ 793755 h 4211638"/>
              <a:gd name="connsiteX7" fmla="*/ 96838 w 193675"/>
              <a:gd name="connsiteY7" fmla="*/ 62394 h 4211638"/>
              <a:gd name="connsiteX8" fmla="*/ 193676 w 193675"/>
              <a:gd name="connsiteY8" fmla="*/ 0 h 4211638"/>
              <a:gd name="connsiteX9" fmla="*/ 193675 w 193675"/>
              <a:gd name="connsiteY9" fmla="*/ 4211638 h 4211638"/>
              <a:gd name="connsiteX0" fmla="*/ 193675 w 193675"/>
              <a:gd name="connsiteY0" fmla="*/ 4211638 h 4211638"/>
              <a:gd name="connsiteX1" fmla="*/ 96837 w 193675"/>
              <a:gd name="connsiteY1" fmla="*/ 4149244 h 4211638"/>
              <a:gd name="connsiteX2" fmla="*/ 96838 w 193675"/>
              <a:gd name="connsiteY2" fmla="*/ 2146186 h 4211638"/>
              <a:gd name="connsiteX3" fmla="*/ 0 w 193675"/>
              <a:gd name="connsiteY3" fmla="*/ 2083792 h 4211638"/>
              <a:gd name="connsiteX4" fmla="*/ 96838 w 193675"/>
              <a:gd name="connsiteY4" fmla="*/ 2021398 h 4211638"/>
              <a:gd name="connsiteX5" fmla="*/ 96838 w 193675"/>
              <a:gd name="connsiteY5" fmla="*/ 1368397 h 4211638"/>
              <a:gd name="connsiteX6" fmla="*/ 96838 w 193675"/>
              <a:gd name="connsiteY6" fmla="*/ 774165 h 4211638"/>
              <a:gd name="connsiteX7" fmla="*/ 96838 w 193675"/>
              <a:gd name="connsiteY7" fmla="*/ 62394 h 4211638"/>
              <a:gd name="connsiteX8" fmla="*/ 193676 w 193675"/>
              <a:gd name="connsiteY8" fmla="*/ 0 h 42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675" h="4211638" stroke="0" extrusionOk="0">
                <a:moveTo>
                  <a:pt x="193675" y="4211638"/>
                </a:moveTo>
                <a:cubicBezTo>
                  <a:pt x="142608" y="4207940"/>
                  <a:pt x="103699" y="4182645"/>
                  <a:pt x="96837" y="4149244"/>
                </a:cubicBezTo>
                <a:cubicBezTo>
                  <a:pt x="118848" y="3474579"/>
                  <a:pt x="70890" y="2972525"/>
                  <a:pt x="96838" y="2146186"/>
                </a:cubicBezTo>
                <a:cubicBezTo>
                  <a:pt x="100420" y="2118736"/>
                  <a:pt x="45599" y="2087748"/>
                  <a:pt x="0" y="2083792"/>
                </a:cubicBezTo>
                <a:cubicBezTo>
                  <a:pt x="54120" y="2085852"/>
                  <a:pt x="103770" y="2060253"/>
                  <a:pt x="96838" y="2021398"/>
                </a:cubicBezTo>
                <a:cubicBezTo>
                  <a:pt x="81009" y="1757487"/>
                  <a:pt x="80808" y="1590045"/>
                  <a:pt x="96838" y="1427167"/>
                </a:cubicBezTo>
                <a:cubicBezTo>
                  <a:pt x="112868" y="1264289"/>
                  <a:pt x="83212" y="992304"/>
                  <a:pt x="96838" y="793755"/>
                </a:cubicBezTo>
                <a:cubicBezTo>
                  <a:pt x="110464" y="595206"/>
                  <a:pt x="94698" y="330713"/>
                  <a:pt x="96838" y="62394"/>
                </a:cubicBezTo>
                <a:cubicBezTo>
                  <a:pt x="99784" y="33204"/>
                  <a:pt x="141199" y="-2952"/>
                  <a:pt x="193676" y="0"/>
                </a:cubicBezTo>
                <a:cubicBezTo>
                  <a:pt x="338379" y="1597365"/>
                  <a:pt x="401691" y="2870530"/>
                  <a:pt x="193675" y="4211638"/>
                </a:cubicBezTo>
                <a:close/>
              </a:path>
              <a:path w="193675" h="4211638" fill="none" extrusionOk="0">
                <a:moveTo>
                  <a:pt x="193675" y="4211638"/>
                </a:moveTo>
                <a:cubicBezTo>
                  <a:pt x="139801" y="4209099"/>
                  <a:pt x="92297" y="4191016"/>
                  <a:pt x="96837" y="4149244"/>
                </a:cubicBezTo>
                <a:cubicBezTo>
                  <a:pt x="-2422" y="3612805"/>
                  <a:pt x="113290" y="2766774"/>
                  <a:pt x="96838" y="2146186"/>
                </a:cubicBezTo>
                <a:cubicBezTo>
                  <a:pt x="89998" y="2109321"/>
                  <a:pt x="52869" y="2094756"/>
                  <a:pt x="0" y="2083792"/>
                </a:cubicBezTo>
                <a:cubicBezTo>
                  <a:pt x="47764" y="2080669"/>
                  <a:pt x="98231" y="2059049"/>
                  <a:pt x="96838" y="2021398"/>
                </a:cubicBezTo>
                <a:cubicBezTo>
                  <a:pt x="74234" y="1763960"/>
                  <a:pt x="98825" y="1684263"/>
                  <a:pt x="96838" y="1368397"/>
                </a:cubicBezTo>
                <a:cubicBezTo>
                  <a:pt x="94851" y="1052531"/>
                  <a:pt x="121235" y="941883"/>
                  <a:pt x="96838" y="774165"/>
                </a:cubicBezTo>
                <a:cubicBezTo>
                  <a:pt x="72441" y="606447"/>
                  <a:pt x="78390" y="369943"/>
                  <a:pt x="96838" y="62394"/>
                </a:cubicBezTo>
                <a:cubicBezTo>
                  <a:pt x="98787" y="38003"/>
                  <a:pt x="137892" y="1624"/>
                  <a:pt x="193676" y="0"/>
                </a:cubicBezTo>
              </a:path>
              <a:path w="193675" h="4211638" fill="none" stroke="0" extrusionOk="0">
                <a:moveTo>
                  <a:pt x="193675" y="4211638"/>
                </a:moveTo>
                <a:cubicBezTo>
                  <a:pt x="142482" y="4213419"/>
                  <a:pt x="98851" y="4183181"/>
                  <a:pt x="96837" y="4149244"/>
                </a:cubicBezTo>
                <a:cubicBezTo>
                  <a:pt x="61674" y="3493519"/>
                  <a:pt x="137981" y="2785686"/>
                  <a:pt x="96838" y="2146186"/>
                </a:cubicBezTo>
                <a:cubicBezTo>
                  <a:pt x="92778" y="2119374"/>
                  <a:pt x="51154" y="2078857"/>
                  <a:pt x="0" y="2083792"/>
                </a:cubicBezTo>
                <a:cubicBezTo>
                  <a:pt x="53863" y="2086785"/>
                  <a:pt x="97063" y="2054048"/>
                  <a:pt x="96838" y="2021398"/>
                </a:cubicBezTo>
                <a:cubicBezTo>
                  <a:pt x="105142" y="1755383"/>
                  <a:pt x="71101" y="1569570"/>
                  <a:pt x="96838" y="1387987"/>
                </a:cubicBezTo>
                <a:cubicBezTo>
                  <a:pt x="122575" y="1206404"/>
                  <a:pt x="119858" y="1026151"/>
                  <a:pt x="96838" y="754575"/>
                </a:cubicBezTo>
                <a:cubicBezTo>
                  <a:pt x="73818" y="482999"/>
                  <a:pt x="123345" y="338679"/>
                  <a:pt x="96838" y="62394"/>
                </a:cubicBezTo>
                <a:cubicBezTo>
                  <a:pt x="102089" y="38273"/>
                  <a:pt x="133194" y="6884"/>
                  <a:pt x="193676" y="0"/>
                </a:cubicBezTo>
              </a:path>
            </a:pathLst>
          </a:custGeom>
          <a:solidFill>
            <a:srgbClr val="F9E383">
              <a:alpha val="0"/>
            </a:srgbClr>
          </a:solidFill>
          <a:ln w="12700" algn="ctr">
            <a:solidFill>
              <a:schemeClr val="tx1"/>
            </a:solidFill>
            <a:round/>
            <a:headEnd/>
            <a:tailEnd/>
            <a:extLst>
              <a:ext uri="{C807C97D-BFC1-408E-A445-0C87EB9F89A2}">
                <ask:lineSketchStyleProps xmlns:ask="http://schemas.microsoft.com/office/drawing/2018/sketchyshapes" sd="1328805972">
                  <a:prstGeom prst="leftBrace">
                    <a:avLst>
                      <a:gd name="adj1" fmla="val 32216"/>
                      <a:gd name="adj2" fmla="val 49477"/>
                    </a:avLst>
                  </a:prstGeom>
                  <ask:type>
                    <ask:lineSketchFreehand/>
                  </ask:type>
                </ask:lineSketchStyleProps>
              </a:ext>
            </a:extLst>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defTabSz="914400" eaLnBrk="0" fontAlgn="auto" latinLnBrk="0" hangingPunct="0">
              <a:lnSpc>
                <a:spcPct val="110000"/>
              </a:lnSpc>
              <a:spcBef>
                <a:spcPct val="50000"/>
              </a:spcBef>
              <a:spcAft>
                <a:spcPts val="0"/>
              </a:spcAft>
              <a:buClrTx/>
              <a:buSzTx/>
              <a:buFontTx/>
              <a:buNone/>
              <a:tabLst/>
              <a:defRPr/>
            </a:pPr>
            <a:endParaRPr kumimoji="0" lang="ru-RU" altLang="ru-RU" sz="2000" b="0" i="0" u="none" strike="noStrike" kern="0" cap="none" spc="0" normalizeH="0" baseline="0" noProof="0">
              <a:ln>
                <a:noFill/>
              </a:ln>
              <a:solidFill>
                <a:srgbClr val="FF0000"/>
              </a:solidFill>
              <a:effectLst/>
              <a:uLnTx/>
              <a:uFillTx/>
              <a:latin typeface="Arial" charset="0"/>
              <a:cs typeface="Arial" charset="0"/>
            </a:endParaRPr>
          </a:p>
        </p:txBody>
      </p:sp>
      <p:sp>
        <p:nvSpPr>
          <p:cNvPr id="8" name="TextBox 8">
            <a:extLst>
              <a:ext uri="{FF2B5EF4-FFF2-40B4-BE49-F238E27FC236}">
                <a16:creationId xmlns:a16="http://schemas.microsoft.com/office/drawing/2014/main" id="{EB442B38-B149-4CDB-A419-E5F7922623EB}"/>
              </a:ext>
            </a:extLst>
          </p:cNvPr>
          <p:cNvSpPr txBox="1">
            <a:spLocks noChangeArrowheads="1"/>
          </p:cNvSpPr>
          <p:nvPr/>
        </p:nvSpPr>
        <p:spPr bwMode="auto">
          <a:xfrm>
            <a:off x="1802084" y="5957789"/>
            <a:ext cx="1503938" cy="307777"/>
          </a:xfrm>
          <a:prstGeom prst="rect">
            <a:avLst/>
          </a:prstGeom>
          <a:noFill/>
          <a:ln w="9525">
            <a:noFill/>
            <a:miter lim="800000"/>
            <a:headEnd/>
            <a:tailEnd/>
          </a:ln>
        </p:spPr>
        <p:txBody>
          <a:bodyPr wrap="none">
            <a:spAutoFit/>
          </a:bodyPr>
          <a:lstStyle/>
          <a:p>
            <a:pPr eaLnBrk="1" hangingPunct="1">
              <a:defRPr/>
            </a:pPr>
            <a:r>
              <a:rPr lang="ru-RU" altLang="ru-RU" sz="1400" b="0" dirty="0">
                <a:solidFill>
                  <a:schemeClr val="tx1"/>
                </a:solidFill>
                <a:latin typeface="Comic Sans MS" panose="030F0702030302020204" pitchFamily="66" charset="0"/>
                <a:cs typeface="Arial" charset="0"/>
              </a:rPr>
              <a:t>Альтернатива 1</a:t>
            </a:r>
          </a:p>
        </p:txBody>
      </p:sp>
      <p:sp>
        <p:nvSpPr>
          <p:cNvPr id="9" name="TextBox 14">
            <a:extLst>
              <a:ext uri="{FF2B5EF4-FFF2-40B4-BE49-F238E27FC236}">
                <a16:creationId xmlns:a16="http://schemas.microsoft.com/office/drawing/2014/main" id="{0E2928CD-9501-43D7-ACD9-AFA6F273F8FB}"/>
              </a:ext>
            </a:extLst>
          </p:cNvPr>
          <p:cNvSpPr txBox="1">
            <a:spLocks noChangeArrowheads="1"/>
          </p:cNvSpPr>
          <p:nvPr/>
        </p:nvSpPr>
        <p:spPr bwMode="auto">
          <a:xfrm>
            <a:off x="6150247" y="5957789"/>
            <a:ext cx="1532792" cy="307777"/>
          </a:xfrm>
          <a:prstGeom prst="rect">
            <a:avLst/>
          </a:prstGeom>
          <a:noFill/>
          <a:ln w="9525">
            <a:noFill/>
            <a:miter lim="800000"/>
            <a:headEnd/>
            <a:tailEnd/>
          </a:ln>
        </p:spPr>
        <p:txBody>
          <a:bodyPr wrap="none">
            <a:spAutoFit/>
          </a:bodyPr>
          <a:lstStyle/>
          <a:p>
            <a:pPr eaLnBrk="1" hangingPunct="1">
              <a:defRPr/>
            </a:pPr>
            <a:r>
              <a:rPr lang="ru-RU" altLang="ru-RU" sz="1400" b="0" dirty="0">
                <a:solidFill>
                  <a:schemeClr val="tx1"/>
                </a:solidFill>
                <a:latin typeface="Comic Sans MS" panose="030F0702030302020204" pitchFamily="66" charset="0"/>
                <a:cs typeface="Arial" charset="0"/>
              </a:rPr>
              <a:t>Альтернатива 2</a:t>
            </a:r>
          </a:p>
        </p:txBody>
      </p:sp>
      <p:sp>
        <p:nvSpPr>
          <p:cNvPr id="10" name="Прямоугольник 2">
            <a:extLst>
              <a:ext uri="{FF2B5EF4-FFF2-40B4-BE49-F238E27FC236}">
                <a16:creationId xmlns:a16="http://schemas.microsoft.com/office/drawing/2014/main" id="{7476BF40-1EC6-4FB4-9BEE-C9E409912EE8}"/>
              </a:ext>
            </a:extLst>
          </p:cNvPr>
          <p:cNvSpPr>
            <a:spLocks noChangeArrowheads="1"/>
          </p:cNvSpPr>
          <p:nvPr/>
        </p:nvSpPr>
        <p:spPr bwMode="auto">
          <a:xfrm>
            <a:off x="2637109" y="1994495"/>
            <a:ext cx="4175125" cy="757238"/>
          </a:xfrm>
          <a:custGeom>
            <a:avLst/>
            <a:gdLst>
              <a:gd name="connsiteX0" fmla="*/ 0 w 4175125"/>
              <a:gd name="connsiteY0" fmla="*/ 0 h 757238"/>
              <a:gd name="connsiteX1" fmla="*/ 737605 w 4175125"/>
              <a:gd name="connsiteY1" fmla="*/ 0 h 757238"/>
              <a:gd name="connsiteX2" fmla="*/ 1349957 w 4175125"/>
              <a:gd name="connsiteY2" fmla="*/ 0 h 757238"/>
              <a:gd name="connsiteX3" fmla="*/ 2004060 w 4175125"/>
              <a:gd name="connsiteY3" fmla="*/ 0 h 757238"/>
              <a:gd name="connsiteX4" fmla="*/ 2783417 w 4175125"/>
              <a:gd name="connsiteY4" fmla="*/ 0 h 757238"/>
              <a:gd name="connsiteX5" fmla="*/ 3479271 w 4175125"/>
              <a:gd name="connsiteY5" fmla="*/ 0 h 757238"/>
              <a:gd name="connsiteX6" fmla="*/ 4175125 w 4175125"/>
              <a:gd name="connsiteY6" fmla="*/ 0 h 757238"/>
              <a:gd name="connsiteX7" fmla="*/ 4175125 w 4175125"/>
              <a:gd name="connsiteY7" fmla="*/ 371047 h 757238"/>
              <a:gd name="connsiteX8" fmla="*/ 4175125 w 4175125"/>
              <a:gd name="connsiteY8" fmla="*/ 757238 h 757238"/>
              <a:gd name="connsiteX9" fmla="*/ 3562773 w 4175125"/>
              <a:gd name="connsiteY9" fmla="*/ 757238 h 757238"/>
              <a:gd name="connsiteX10" fmla="*/ 2950422 w 4175125"/>
              <a:gd name="connsiteY10" fmla="*/ 757238 h 757238"/>
              <a:gd name="connsiteX11" fmla="*/ 2379821 w 4175125"/>
              <a:gd name="connsiteY11" fmla="*/ 757238 h 757238"/>
              <a:gd name="connsiteX12" fmla="*/ 1725718 w 4175125"/>
              <a:gd name="connsiteY12" fmla="*/ 757238 h 757238"/>
              <a:gd name="connsiteX13" fmla="*/ 1113367 w 4175125"/>
              <a:gd name="connsiteY13" fmla="*/ 757238 h 757238"/>
              <a:gd name="connsiteX14" fmla="*/ 0 w 4175125"/>
              <a:gd name="connsiteY14" fmla="*/ 757238 h 757238"/>
              <a:gd name="connsiteX15" fmla="*/ 0 w 4175125"/>
              <a:gd name="connsiteY15" fmla="*/ 378619 h 757238"/>
              <a:gd name="connsiteX16" fmla="*/ 0 w 4175125"/>
              <a:gd name="connsiteY16" fmla="*/ 0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75125" h="757238" fill="none" extrusionOk="0">
                <a:moveTo>
                  <a:pt x="0" y="0"/>
                </a:moveTo>
                <a:cubicBezTo>
                  <a:pt x="344049" y="36435"/>
                  <a:pt x="441617" y="-3707"/>
                  <a:pt x="737605" y="0"/>
                </a:cubicBezTo>
                <a:cubicBezTo>
                  <a:pt x="1033593" y="3707"/>
                  <a:pt x="1056650" y="8734"/>
                  <a:pt x="1349957" y="0"/>
                </a:cubicBezTo>
                <a:cubicBezTo>
                  <a:pt x="1643264" y="-8734"/>
                  <a:pt x="1827946" y="-26959"/>
                  <a:pt x="2004060" y="0"/>
                </a:cubicBezTo>
                <a:cubicBezTo>
                  <a:pt x="2180174" y="26959"/>
                  <a:pt x="2448798" y="22336"/>
                  <a:pt x="2783417" y="0"/>
                </a:cubicBezTo>
                <a:cubicBezTo>
                  <a:pt x="3118036" y="-22336"/>
                  <a:pt x="3239007" y="-3397"/>
                  <a:pt x="3479271" y="0"/>
                </a:cubicBezTo>
                <a:cubicBezTo>
                  <a:pt x="3719535" y="3397"/>
                  <a:pt x="4017372" y="-19821"/>
                  <a:pt x="4175125" y="0"/>
                </a:cubicBezTo>
                <a:cubicBezTo>
                  <a:pt x="4163987" y="77868"/>
                  <a:pt x="4177453" y="289990"/>
                  <a:pt x="4175125" y="371047"/>
                </a:cubicBezTo>
                <a:cubicBezTo>
                  <a:pt x="4172797" y="452104"/>
                  <a:pt x="4187787" y="630731"/>
                  <a:pt x="4175125" y="757238"/>
                </a:cubicBezTo>
                <a:cubicBezTo>
                  <a:pt x="3871797" y="774701"/>
                  <a:pt x="3771313" y="766853"/>
                  <a:pt x="3562773" y="757238"/>
                </a:cubicBezTo>
                <a:cubicBezTo>
                  <a:pt x="3354233" y="747623"/>
                  <a:pt x="3136155" y="728622"/>
                  <a:pt x="2950422" y="757238"/>
                </a:cubicBezTo>
                <a:cubicBezTo>
                  <a:pt x="2764689" y="785854"/>
                  <a:pt x="2494938" y="759635"/>
                  <a:pt x="2379821" y="757238"/>
                </a:cubicBezTo>
                <a:cubicBezTo>
                  <a:pt x="2264704" y="754841"/>
                  <a:pt x="1897590" y="759614"/>
                  <a:pt x="1725718" y="757238"/>
                </a:cubicBezTo>
                <a:cubicBezTo>
                  <a:pt x="1553846" y="754862"/>
                  <a:pt x="1258311" y="779767"/>
                  <a:pt x="1113367" y="757238"/>
                </a:cubicBezTo>
                <a:cubicBezTo>
                  <a:pt x="968423" y="734709"/>
                  <a:pt x="328344" y="802142"/>
                  <a:pt x="0" y="757238"/>
                </a:cubicBezTo>
                <a:cubicBezTo>
                  <a:pt x="-1699" y="680940"/>
                  <a:pt x="12797" y="563034"/>
                  <a:pt x="0" y="378619"/>
                </a:cubicBezTo>
                <a:cubicBezTo>
                  <a:pt x="-12797" y="194204"/>
                  <a:pt x="11594" y="184492"/>
                  <a:pt x="0" y="0"/>
                </a:cubicBezTo>
                <a:close/>
              </a:path>
              <a:path w="4175125" h="757238" stroke="0" extrusionOk="0">
                <a:moveTo>
                  <a:pt x="0" y="0"/>
                </a:moveTo>
                <a:cubicBezTo>
                  <a:pt x="316448" y="-11912"/>
                  <a:pt x="594546" y="3407"/>
                  <a:pt x="779357" y="0"/>
                </a:cubicBezTo>
                <a:cubicBezTo>
                  <a:pt x="964168" y="-3407"/>
                  <a:pt x="1182471" y="-15888"/>
                  <a:pt x="1391708" y="0"/>
                </a:cubicBezTo>
                <a:cubicBezTo>
                  <a:pt x="1600945" y="15888"/>
                  <a:pt x="1720126" y="-25030"/>
                  <a:pt x="2045811" y="0"/>
                </a:cubicBezTo>
                <a:cubicBezTo>
                  <a:pt x="2371496" y="25030"/>
                  <a:pt x="2514823" y="-4150"/>
                  <a:pt x="2658163" y="0"/>
                </a:cubicBezTo>
                <a:cubicBezTo>
                  <a:pt x="2801503" y="4150"/>
                  <a:pt x="2987034" y="-19428"/>
                  <a:pt x="3228763" y="0"/>
                </a:cubicBezTo>
                <a:cubicBezTo>
                  <a:pt x="3470492" y="19428"/>
                  <a:pt x="3822420" y="12471"/>
                  <a:pt x="4175125" y="0"/>
                </a:cubicBezTo>
                <a:cubicBezTo>
                  <a:pt x="4172990" y="95288"/>
                  <a:pt x="4176062" y="267574"/>
                  <a:pt x="4175125" y="355902"/>
                </a:cubicBezTo>
                <a:cubicBezTo>
                  <a:pt x="4174188" y="444230"/>
                  <a:pt x="4187719" y="644901"/>
                  <a:pt x="4175125" y="757238"/>
                </a:cubicBezTo>
                <a:cubicBezTo>
                  <a:pt x="3898495" y="780270"/>
                  <a:pt x="3683967" y="761957"/>
                  <a:pt x="3479271" y="757238"/>
                </a:cubicBezTo>
                <a:cubicBezTo>
                  <a:pt x="3274575" y="752519"/>
                  <a:pt x="2977883" y="768339"/>
                  <a:pt x="2825168" y="757238"/>
                </a:cubicBezTo>
                <a:cubicBezTo>
                  <a:pt x="2672453" y="746137"/>
                  <a:pt x="2513643" y="733619"/>
                  <a:pt x="2254568" y="757238"/>
                </a:cubicBezTo>
                <a:cubicBezTo>
                  <a:pt x="1995493" y="780857"/>
                  <a:pt x="1745990" y="726494"/>
                  <a:pt x="1558713" y="757238"/>
                </a:cubicBezTo>
                <a:cubicBezTo>
                  <a:pt x="1371437" y="787982"/>
                  <a:pt x="1251024" y="763342"/>
                  <a:pt x="988113" y="757238"/>
                </a:cubicBezTo>
                <a:cubicBezTo>
                  <a:pt x="725202" y="751134"/>
                  <a:pt x="278372" y="782792"/>
                  <a:pt x="0" y="757238"/>
                </a:cubicBezTo>
                <a:cubicBezTo>
                  <a:pt x="-9495" y="651799"/>
                  <a:pt x="-15572" y="538406"/>
                  <a:pt x="0" y="363474"/>
                </a:cubicBezTo>
                <a:cubicBezTo>
                  <a:pt x="15572" y="188542"/>
                  <a:pt x="10926" y="112884"/>
                  <a:pt x="0" y="0"/>
                </a:cubicBezTo>
                <a:close/>
              </a:path>
            </a:pathLst>
          </a:custGeom>
          <a:solidFill>
            <a:srgbClr val="F9E383">
              <a:alpha val="0"/>
            </a:srgbClr>
          </a:solidFill>
          <a:ln w="19050" algn="ctr">
            <a:solidFill>
              <a:srgbClr val="FC6E51"/>
            </a:solidFill>
            <a:round/>
            <a:headEnd/>
            <a:tailEnd/>
            <a:extLst>
              <a:ext uri="{C807C97D-BFC1-408E-A445-0C87EB9F89A2}">
                <ask:lineSketchStyleProps xmlns:ask="http://schemas.microsoft.com/office/drawing/2018/sketchyshapes" sd="3273543333">
                  <a:prstGeom prst="rect">
                    <a:avLst/>
                  </a:prstGeom>
                  <ask:type>
                    <ask:lineSketchFreehand/>
                  </ask:type>
                </ask:lineSketchStyleProps>
              </a:ext>
            </a:extLst>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defTabSz="914400" eaLnBrk="0" fontAlgn="auto" latinLnBrk="0" hangingPunct="0">
              <a:lnSpc>
                <a:spcPct val="110000"/>
              </a:lnSpc>
              <a:spcBef>
                <a:spcPct val="50000"/>
              </a:spcBef>
              <a:spcAft>
                <a:spcPts val="0"/>
              </a:spcAft>
              <a:buClrTx/>
              <a:buSzTx/>
              <a:buFontTx/>
              <a:buNone/>
              <a:tabLst/>
              <a:defRPr/>
            </a:pPr>
            <a:endParaRPr kumimoji="0" lang="ru-RU" altLang="ru-RU" sz="2000" b="0" i="0" u="none" strike="noStrike" kern="0" cap="none" spc="0" normalizeH="0" baseline="0" noProof="0">
              <a:ln>
                <a:noFill/>
              </a:ln>
              <a:solidFill>
                <a:srgbClr val="5F0000"/>
              </a:solidFill>
              <a:effectLst/>
              <a:uLnTx/>
              <a:uFillTx/>
              <a:latin typeface="Arial" charset="0"/>
              <a:cs typeface="Arial" charset="0"/>
            </a:endParaRPr>
          </a:p>
        </p:txBody>
      </p:sp>
      <p:sp>
        <p:nvSpPr>
          <p:cNvPr id="11" name="Стрелка вверх 4">
            <a:extLst>
              <a:ext uri="{FF2B5EF4-FFF2-40B4-BE49-F238E27FC236}">
                <a16:creationId xmlns:a16="http://schemas.microsoft.com/office/drawing/2014/main" id="{91C1294C-4EA4-4821-8F63-396BBFE52CA5}"/>
              </a:ext>
            </a:extLst>
          </p:cNvPr>
          <p:cNvSpPr>
            <a:spLocks noChangeArrowheads="1"/>
          </p:cNvSpPr>
          <p:nvPr/>
        </p:nvSpPr>
        <p:spPr bwMode="auto">
          <a:xfrm>
            <a:off x="4250009" y="3027958"/>
            <a:ext cx="287338" cy="215900"/>
          </a:xfrm>
          <a:custGeom>
            <a:avLst/>
            <a:gdLst>
              <a:gd name="connsiteX0" fmla="*/ 0 w 287338"/>
              <a:gd name="connsiteY0" fmla="*/ 107950 h 215900"/>
              <a:gd name="connsiteX1" fmla="*/ 143669 w 287338"/>
              <a:gd name="connsiteY1" fmla="*/ 0 h 215900"/>
              <a:gd name="connsiteX2" fmla="*/ 287338 w 287338"/>
              <a:gd name="connsiteY2" fmla="*/ 107950 h 215900"/>
              <a:gd name="connsiteX3" fmla="*/ 215504 w 287338"/>
              <a:gd name="connsiteY3" fmla="*/ 107950 h 215900"/>
              <a:gd name="connsiteX4" fmla="*/ 215504 w 287338"/>
              <a:gd name="connsiteY4" fmla="*/ 215900 h 215900"/>
              <a:gd name="connsiteX5" fmla="*/ 71835 w 287338"/>
              <a:gd name="connsiteY5" fmla="*/ 215900 h 215900"/>
              <a:gd name="connsiteX6" fmla="*/ 71835 w 287338"/>
              <a:gd name="connsiteY6" fmla="*/ 107950 h 215900"/>
              <a:gd name="connsiteX7" fmla="*/ 0 w 287338"/>
              <a:gd name="connsiteY7" fmla="*/ 10795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38" h="215900" extrusionOk="0">
                <a:moveTo>
                  <a:pt x="0" y="107950"/>
                </a:moveTo>
                <a:cubicBezTo>
                  <a:pt x="48530" y="71535"/>
                  <a:pt x="67069" y="46962"/>
                  <a:pt x="143669" y="0"/>
                </a:cubicBezTo>
                <a:cubicBezTo>
                  <a:pt x="196655" y="30008"/>
                  <a:pt x="227413" y="62028"/>
                  <a:pt x="287338" y="107950"/>
                </a:cubicBezTo>
                <a:cubicBezTo>
                  <a:pt x="255646" y="110718"/>
                  <a:pt x="231798" y="106788"/>
                  <a:pt x="215504" y="107950"/>
                </a:cubicBezTo>
                <a:cubicBezTo>
                  <a:pt x="213479" y="139345"/>
                  <a:pt x="213942" y="174176"/>
                  <a:pt x="215504" y="215900"/>
                </a:cubicBezTo>
                <a:cubicBezTo>
                  <a:pt x="154688" y="220764"/>
                  <a:pt x="105122" y="215666"/>
                  <a:pt x="71835" y="215900"/>
                </a:cubicBezTo>
                <a:cubicBezTo>
                  <a:pt x="67384" y="189298"/>
                  <a:pt x="72417" y="135177"/>
                  <a:pt x="71835" y="107950"/>
                </a:cubicBezTo>
                <a:cubicBezTo>
                  <a:pt x="57361" y="106661"/>
                  <a:pt x="14994" y="105936"/>
                  <a:pt x="0" y="107950"/>
                </a:cubicBezTo>
                <a:close/>
              </a:path>
            </a:pathLst>
          </a:custGeom>
          <a:noFill/>
          <a:ln w="28575" algn="ctr">
            <a:solidFill>
              <a:srgbClr val="FC6E51"/>
            </a:solidFill>
            <a:round/>
            <a:headEnd/>
            <a:tailEnd/>
            <a:extLst>
              <a:ext uri="{C807C97D-BFC1-408E-A445-0C87EB9F89A2}">
                <ask:lineSketchStyleProps xmlns:ask="http://schemas.microsoft.com/office/drawing/2018/sketchyshapes" sd="532904867">
                  <a:prstGeom prst="upArrow">
                    <a:avLst>
                      <a:gd name="adj1" fmla="val 50000"/>
                      <a:gd name="adj2" fmla="val 50000"/>
                    </a:avLst>
                  </a:prstGeom>
                  <ask:type>
                    <ask:lineSketchFreehand/>
                  </ask:type>
                </ask:lineSketchStyleProps>
              </a:ext>
            </a:extLst>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fontAlgn="auto">
              <a:lnSpc>
                <a:spcPct val="110000"/>
              </a:lnSpc>
              <a:spcBef>
                <a:spcPct val="50000"/>
              </a:spcBef>
              <a:spcAft>
                <a:spcPts val="0"/>
              </a:spcAft>
            </a:pPr>
            <a:endParaRPr lang="ru-RU" altLang="ru-RU" b="0" kern="0">
              <a:solidFill>
                <a:srgbClr val="5F0000"/>
              </a:solidFill>
            </a:endParaRPr>
          </a:p>
        </p:txBody>
      </p:sp>
      <p:sp>
        <p:nvSpPr>
          <p:cNvPr id="12" name="Стрелка вверх 12">
            <a:extLst>
              <a:ext uri="{FF2B5EF4-FFF2-40B4-BE49-F238E27FC236}">
                <a16:creationId xmlns:a16="http://schemas.microsoft.com/office/drawing/2014/main" id="{9350113A-D8E7-41CE-AE7D-5C1B08889678}"/>
              </a:ext>
            </a:extLst>
          </p:cNvPr>
          <p:cNvSpPr>
            <a:spLocks noChangeArrowheads="1"/>
          </p:cNvSpPr>
          <p:nvPr/>
        </p:nvSpPr>
        <p:spPr bwMode="auto">
          <a:xfrm>
            <a:off x="2162447" y="3027958"/>
            <a:ext cx="287337" cy="215900"/>
          </a:xfrm>
          <a:custGeom>
            <a:avLst/>
            <a:gdLst>
              <a:gd name="connsiteX0" fmla="*/ 0 w 287337"/>
              <a:gd name="connsiteY0" fmla="*/ 107950 h 215900"/>
              <a:gd name="connsiteX1" fmla="*/ 143669 w 287337"/>
              <a:gd name="connsiteY1" fmla="*/ 0 h 215900"/>
              <a:gd name="connsiteX2" fmla="*/ 287337 w 287337"/>
              <a:gd name="connsiteY2" fmla="*/ 107950 h 215900"/>
              <a:gd name="connsiteX3" fmla="*/ 215503 w 287337"/>
              <a:gd name="connsiteY3" fmla="*/ 107950 h 215900"/>
              <a:gd name="connsiteX4" fmla="*/ 215503 w 287337"/>
              <a:gd name="connsiteY4" fmla="*/ 215900 h 215900"/>
              <a:gd name="connsiteX5" fmla="*/ 71834 w 287337"/>
              <a:gd name="connsiteY5" fmla="*/ 215900 h 215900"/>
              <a:gd name="connsiteX6" fmla="*/ 71834 w 287337"/>
              <a:gd name="connsiteY6" fmla="*/ 107950 h 215900"/>
              <a:gd name="connsiteX7" fmla="*/ 0 w 287337"/>
              <a:gd name="connsiteY7" fmla="*/ 10795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37" h="215900" extrusionOk="0">
                <a:moveTo>
                  <a:pt x="0" y="107950"/>
                </a:moveTo>
                <a:cubicBezTo>
                  <a:pt x="68188" y="61060"/>
                  <a:pt x="107149" y="30016"/>
                  <a:pt x="143669" y="0"/>
                </a:cubicBezTo>
                <a:cubicBezTo>
                  <a:pt x="198265" y="37172"/>
                  <a:pt x="257053" y="76469"/>
                  <a:pt x="287337" y="107950"/>
                </a:cubicBezTo>
                <a:cubicBezTo>
                  <a:pt x="267978" y="110806"/>
                  <a:pt x="247873" y="109676"/>
                  <a:pt x="215503" y="107950"/>
                </a:cubicBezTo>
                <a:cubicBezTo>
                  <a:pt x="214419" y="145043"/>
                  <a:pt x="216969" y="168986"/>
                  <a:pt x="215503" y="215900"/>
                </a:cubicBezTo>
                <a:cubicBezTo>
                  <a:pt x="174924" y="213392"/>
                  <a:pt x="122279" y="214874"/>
                  <a:pt x="71834" y="215900"/>
                </a:cubicBezTo>
                <a:cubicBezTo>
                  <a:pt x="75313" y="163400"/>
                  <a:pt x="72229" y="130966"/>
                  <a:pt x="71834" y="107950"/>
                </a:cubicBezTo>
                <a:cubicBezTo>
                  <a:pt x="49468" y="111317"/>
                  <a:pt x="30021" y="105005"/>
                  <a:pt x="0" y="107950"/>
                </a:cubicBezTo>
                <a:close/>
              </a:path>
            </a:pathLst>
          </a:custGeom>
          <a:noFill/>
          <a:ln w="28575" algn="ctr">
            <a:solidFill>
              <a:srgbClr val="FC6E51"/>
            </a:solidFill>
            <a:round/>
            <a:headEnd/>
            <a:tailEnd/>
            <a:extLst>
              <a:ext uri="{C807C97D-BFC1-408E-A445-0C87EB9F89A2}">
                <ask:lineSketchStyleProps xmlns:ask="http://schemas.microsoft.com/office/drawing/2018/sketchyshapes" sd="2560957087">
                  <a:prstGeom prst="upArrow">
                    <a:avLst>
                      <a:gd name="adj1" fmla="val 50000"/>
                      <a:gd name="adj2" fmla="val 50000"/>
                    </a:avLst>
                  </a:prstGeom>
                  <ask:type>
                    <ask:lineSketchFreehand/>
                  </ask:type>
                </ask:lineSketchStyleProps>
              </a:ext>
            </a:extLst>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fontAlgn="auto">
              <a:lnSpc>
                <a:spcPct val="110000"/>
              </a:lnSpc>
              <a:spcBef>
                <a:spcPct val="50000"/>
              </a:spcBef>
              <a:spcAft>
                <a:spcPts val="0"/>
              </a:spcAft>
            </a:pPr>
            <a:endParaRPr lang="ru-RU" altLang="ru-RU" b="0" kern="0">
              <a:solidFill>
                <a:srgbClr val="5F0000"/>
              </a:solidFill>
            </a:endParaRPr>
          </a:p>
        </p:txBody>
      </p:sp>
      <p:sp>
        <p:nvSpPr>
          <p:cNvPr id="13" name="Стрелка вверх 13">
            <a:extLst>
              <a:ext uri="{FF2B5EF4-FFF2-40B4-BE49-F238E27FC236}">
                <a16:creationId xmlns:a16="http://schemas.microsoft.com/office/drawing/2014/main" id="{17A78559-9A76-4036-B83D-C5C686043DB1}"/>
              </a:ext>
            </a:extLst>
          </p:cNvPr>
          <p:cNvSpPr>
            <a:spLocks noChangeArrowheads="1"/>
          </p:cNvSpPr>
          <p:nvPr/>
        </p:nvSpPr>
        <p:spPr bwMode="auto">
          <a:xfrm>
            <a:off x="2162447" y="2338983"/>
            <a:ext cx="287337" cy="215900"/>
          </a:xfrm>
          <a:custGeom>
            <a:avLst/>
            <a:gdLst>
              <a:gd name="connsiteX0" fmla="*/ 0 w 287337"/>
              <a:gd name="connsiteY0" fmla="*/ 107950 h 215900"/>
              <a:gd name="connsiteX1" fmla="*/ 143669 w 287337"/>
              <a:gd name="connsiteY1" fmla="*/ 0 h 215900"/>
              <a:gd name="connsiteX2" fmla="*/ 287337 w 287337"/>
              <a:gd name="connsiteY2" fmla="*/ 107950 h 215900"/>
              <a:gd name="connsiteX3" fmla="*/ 215503 w 287337"/>
              <a:gd name="connsiteY3" fmla="*/ 107950 h 215900"/>
              <a:gd name="connsiteX4" fmla="*/ 215503 w 287337"/>
              <a:gd name="connsiteY4" fmla="*/ 215900 h 215900"/>
              <a:gd name="connsiteX5" fmla="*/ 71834 w 287337"/>
              <a:gd name="connsiteY5" fmla="*/ 215900 h 215900"/>
              <a:gd name="connsiteX6" fmla="*/ 71834 w 287337"/>
              <a:gd name="connsiteY6" fmla="*/ 107950 h 215900"/>
              <a:gd name="connsiteX7" fmla="*/ 0 w 287337"/>
              <a:gd name="connsiteY7" fmla="*/ 10795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37" h="215900" extrusionOk="0">
                <a:moveTo>
                  <a:pt x="0" y="107950"/>
                </a:moveTo>
                <a:cubicBezTo>
                  <a:pt x="68717" y="53530"/>
                  <a:pt x="75918" y="44901"/>
                  <a:pt x="143669" y="0"/>
                </a:cubicBezTo>
                <a:cubicBezTo>
                  <a:pt x="216009" y="52714"/>
                  <a:pt x="248647" y="73782"/>
                  <a:pt x="287337" y="107950"/>
                </a:cubicBezTo>
                <a:cubicBezTo>
                  <a:pt x="261740" y="108458"/>
                  <a:pt x="249892" y="107269"/>
                  <a:pt x="215503" y="107950"/>
                </a:cubicBezTo>
                <a:cubicBezTo>
                  <a:pt x="216750" y="159077"/>
                  <a:pt x="220649" y="190576"/>
                  <a:pt x="215503" y="215900"/>
                </a:cubicBezTo>
                <a:cubicBezTo>
                  <a:pt x="147317" y="212247"/>
                  <a:pt x="141165" y="209965"/>
                  <a:pt x="71834" y="215900"/>
                </a:cubicBezTo>
                <a:cubicBezTo>
                  <a:pt x="72716" y="180804"/>
                  <a:pt x="68625" y="132206"/>
                  <a:pt x="71834" y="107950"/>
                </a:cubicBezTo>
                <a:cubicBezTo>
                  <a:pt x="54296" y="110024"/>
                  <a:pt x="20261" y="105520"/>
                  <a:pt x="0" y="107950"/>
                </a:cubicBezTo>
                <a:close/>
              </a:path>
            </a:pathLst>
          </a:custGeom>
          <a:noFill/>
          <a:ln w="28575" algn="ctr">
            <a:solidFill>
              <a:srgbClr val="FC6E51"/>
            </a:solidFill>
            <a:round/>
            <a:headEnd/>
            <a:tailEnd/>
            <a:extLst>
              <a:ext uri="{C807C97D-BFC1-408E-A445-0C87EB9F89A2}">
                <ask:lineSketchStyleProps xmlns:ask="http://schemas.microsoft.com/office/drawing/2018/sketchyshapes" sd="2765677371">
                  <a:prstGeom prst="upArrow">
                    <a:avLst>
                      <a:gd name="adj1" fmla="val 50000"/>
                      <a:gd name="adj2" fmla="val 50000"/>
                    </a:avLst>
                  </a:prstGeom>
                  <ask:type>
                    <ask:lineSketchFreehand/>
                  </ask:type>
                </ask:lineSketchStyleProps>
              </a:ext>
            </a:extLst>
          </a:ln>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defTabSz="914400" eaLnBrk="0" fontAlgn="auto" latinLnBrk="0" hangingPunct="0">
              <a:lnSpc>
                <a:spcPct val="110000"/>
              </a:lnSpc>
              <a:spcBef>
                <a:spcPct val="50000"/>
              </a:spcBef>
              <a:spcAft>
                <a:spcPts val="0"/>
              </a:spcAft>
              <a:buClrTx/>
              <a:buSzTx/>
              <a:buFontTx/>
              <a:buNone/>
              <a:tabLst/>
              <a:defRPr/>
            </a:pPr>
            <a:endParaRPr kumimoji="0" lang="ru-RU" altLang="ru-RU" sz="2000" b="0" i="0" u="none" strike="noStrike" kern="0" cap="none" spc="0" normalizeH="0" baseline="0" noProof="0">
              <a:ln>
                <a:noFill/>
              </a:ln>
              <a:solidFill>
                <a:srgbClr val="5F0000"/>
              </a:solidFill>
              <a:effectLst/>
              <a:uLnTx/>
              <a:uFillTx/>
              <a:latin typeface="Arial" charset="0"/>
              <a:cs typeface="Arial" charset="0"/>
            </a:endParaRPr>
          </a:p>
        </p:txBody>
      </p:sp>
      <p:cxnSp>
        <p:nvCxnSpPr>
          <p:cNvPr id="14" name="Прямая со стрелкой 6">
            <a:extLst>
              <a:ext uri="{FF2B5EF4-FFF2-40B4-BE49-F238E27FC236}">
                <a16:creationId xmlns:a16="http://schemas.microsoft.com/office/drawing/2014/main" id="{CB1D31DC-A41D-4BD0-BCAB-206EEBB08735}"/>
              </a:ext>
            </a:extLst>
          </p:cNvPr>
          <p:cNvCxnSpPr>
            <a:cxnSpLocks noChangeShapeType="1"/>
          </p:cNvCxnSpPr>
          <p:nvPr/>
        </p:nvCxnSpPr>
        <p:spPr bwMode="auto">
          <a:xfrm>
            <a:off x="6202634" y="4677370"/>
            <a:ext cx="215900" cy="207963"/>
          </a:xfrm>
          <a:prstGeom prst="straightConnector1">
            <a:avLst/>
          </a:prstGeom>
          <a:noFill/>
          <a:ln w="44450" algn="ctr">
            <a:solidFill>
              <a:srgbClr val="FC6E51"/>
            </a:solidFill>
            <a:round/>
            <a:headEnd/>
            <a:tailEnd type="arrow" w="med" len="med"/>
          </a:ln>
          <a:extLst>
            <a:ext uri="{909E8E84-426E-40DD-AFC4-6F175D3DCCD1}">
              <a14:hiddenFill xmlns:a14="http://schemas.microsoft.com/office/drawing/2010/main">
                <a:noFill/>
              </a14:hiddenFill>
            </a:ext>
          </a:extLst>
        </p:spPr>
      </p:cxnSp>
      <p:cxnSp>
        <p:nvCxnSpPr>
          <p:cNvPr id="15" name="Прямая со стрелкой 8">
            <a:extLst>
              <a:ext uri="{FF2B5EF4-FFF2-40B4-BE49-F238E27FC236}">
                <a16:creationId xmlns:a16="http://schemas.microsoft.com/office/drawing/2014/main" id="{DB357BF1-68B0-4B8C-87A4-EAF2D3D6D06F}"/>
              </a:ext>
            </a:extLst>
          </p:cNvPr>
          <p:cNvCxnSpPr>
            <a:cxnSpLocks noChangeShapeType="1"/>
          </p:cNvCxnSpPr>
          <p:nvPr/>
        </p:nvCxnSpPr>
        <p:spPr bwMode="auto">
          <a:xfrm>
            <a:off x="1657622" y="4666258"/>
            <a:ext cx="215900" cy="207962"/>
          </a:xfrm>
          <a:prstGeom prst="straightConnector1">
            <a:avLst/>
          </a:prstGeom>
          <a:noFill/>
          <a:ln w="44450" algn="ctr">
            <a:solidFill>
              <a:srgbClr val="FC6E51"/>
            </a:solidFill>
            <a:round/>
            <a:headEnd/>
            <a:tailEnd type="arrow" w="med" len="me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AF462ADE-398B-485F-8D94-B9E1B253B0D0}"/>
              </a:ext>
            </a:extLst>
          </p:cNvPr>
          <p:cNvSpPr txBox="1"/>
          <p:nvPr/>
        </p:nvSpPr>
        <p:spPr>
          <a:xfrm>
            <a:off x="9087121" y="2418261"/>
            <a:ext cx="2304256" cy="3108543"/>
          </a:xfrm>
          <a:prstGeom prst="rect">
            <a:avLst/>
          </a:prstGeom>
          <a:noFill/>
        </p:spPr>
        <p:txBody>
          <a:bodyPr wrap="square" rtlCol="0">
            <a:spAutoFit/>
          </a:bodyPr>
          <a:lstStyle/>
          <a:p>
            <a:pPr marL="171450" indent="-171450">
              <a:spcAft>
                <a:spcPts val="1200"/>
              </a:spcAft>
              <a:buFont typeface="Wingdings" panose="05000000000000000000" pitchFamily="2" charset="2"/>
              <a:buChar char="§"/>
            </a:pPr>
            <a:r>
              <a:rPr lang="ru-RU" altLang="ru-RU" sz="1200" b="0" dirty="0">
                <a:solidFill>
                  <a:schemeClr val="tx1">
                    <a:lumMod val="75000"/>
                    <a:lumOff val="25000"/>
                  </a:schemeClr>
                </a:solidFill>
                <a:latin typeface="Comic Sans MS" panose="030F0702030302020204" pitchFamily="66" charset="0"/>
              </a:rPr>
              <a:t>Высокий уровень неопределенности</a:t>
            </a:r>
          </a:p>
          <a:p>
            <a:pPr marL="171450" indent="-171450">
              <a:spcAft>
                <a:spcPts val="1200"/>
              </a:spcAft>
              <a:buFont typeface="Wingdings" panose="05000000000000000000" pitchFamily="2" charset="2"/>
              <a:buChar char="§"/>
            </a:pPr>
            <a:r>
              <a:rPr lang="ru-RU" sz="1200" b="0" dirty="0">
                <a:solidFill>
                  <a:schemeClr val="tx1">
                    <a:lumMod val="75000"/>
                    <a:lumOff val="25000"/>
                  </a:schemeClr>
                </a:solidFill>
                <a:latin typeface="Comic Sans MS" panose="030F0702030302020204" pitchFamily="66" charset="0"/>
              </a:rPr>
              <a:t>Применяем все доступные инструменты по работе с рисками</a:t>
            </a:r>
          </a:p>
          <a:p>
            <a:pPr marL="171450" indent="-171450">
              <a:spcAft>
                <a:spcPts val="1200"/>
              </a:spcAft>
              <a:buFont typeface="Wingdings" panose="05000000000000000000" pitchFamily="2" charset="2"/>
              <a:buChar char="§"/>
            </a:pPr>
            <a:r>
              <a:rPr lang="ru-RU" sz="1200" b="0" dirty="0">
                <a:solidFill>
                  <a:schemeClr val="tx1">
                    <a:lumMod val="75000"/>
                    <a:lumOff val="25000"/>
                  </a:schemeClr>
                </a:solidFill>
                <a:latin typeface="Comic Sans MS" panose="030F0702030302020204" pitchFamily="66" charset="0"/>
              </a:rPr>
              <a:t>Постоянное уточнение бюджетов</a:t>
            </a:r>
          </a:p>
          <a:p>
            <a:pPr marL="171450" indent="-171450">
              <a:spcAft>
                <a:spcPts val="1200"/>
              </a:spcAft>
              <a:buFont typeface="Wingdings" panose="05000000000000000000" pitchFamily="2" charset="2"/>
              <a:buChar char="§"/>
            </a:pPr>
            <a:r>
              <a:rPr lang="ru-RU" sz="1200" b="0" dirty="0">
                <a:solidFill>
                  <a:schemeClr val="tx1">
                    <a:lumMod val="75000"/>
                    <a:lumOff val="25000"/>
                  </a:schemeClr>
                </a:solidFill>
                <a:latin typeface="Comic Sans MS" panose="030F0702030302020204" pitchFamily="66" charset="0"/>
              </a:rPr>
              <a:t>Чем раньше будут выявлены отклонения, тем больше возможностей избежать расходов и потерь.</a:t>
            </a:r>
          </a:p>
          <a:p>
            <a:pPr marL="171450" indent="-171450">
              <a:buFont typeface="Wingdings" panose="05000000000000000000" pitchFamily="2" charset="2"/>
              <a:buChar char="§"/>
            </a:pPr>
            <a:endParaRPr lang="ru-RU" sz="1200" b="0" dirty="0">
              <a:solidFill>
                <a:schemeClr val="tx1">
                  <a:lumMod val="75000"/>
                  <a:lumOff val="25000"/>
                </a:schemeClr>
              </a:solidFill>
              <a:latin typeface="Comic Sans MS" panose="030F0702030302020204" pitchFamily="66" charset="0"/>
            </a:endParaRPr>
          </a:p>
        </p:txBody>
      </p:sp>
    </p:spTree>
    <p:extLst>
      <p:ext uri="{BB962C8B-B14F-4D97-AF65-F5344CB8AC3E}">
        <p14:creationId xmlns:p14="http://schemas.microsoft.com/office/powerpoint/2010/main" val="389510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УХ2.png"/>
          <p:cNvPicPr>
            <a:picLocks noChangeAspect="1"/>
          </p:cNvPicPr>
          <p:nvPr/>
        </p:nvPicPr>
        <p:blipFill>
          <a:blip r:embed="rId3"/>
          <a:stretch>
            <a:fillRect/>
          </a:stretch>
        </p:blipFill>
        <p:spPr>
          <a:xfrm>
            <a:off x="8713385" y="1820747"/>
            <a:ext cx="2664276" cy="2176137"/>
          </a:xfrm>
          <a:prstGeom prst="rect">
            <a:avLst/>
          </a:prstGeom>
        </p:spPr>
      </p:pic>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l="11235"/>
          <a:stretch/>
        </p:blipFill>
        <p:spPr>
          <a:xfrm>
            <a:off x="-1" y="1670449"/>
            <a:ext cx="2272593" cy="2209292"/>
          </a:xfrm>
          <a:prstGeom prst="rect">
            <a:avLst/>
          </a:prstGeom>
        </p:spPr>
      </p:pic>
      <p:grpSp>
        <p:nvGrpSpPr>
          <p:cNvPr id="14" name="Группа 13"/>
          <p:cNvGrpSpPr/>
          <p:nvPr/>
        </p:nvGrpSpPr>
        <p:grpSpPr>
          <a:xfrm>
            <a:off x="586302" y="4202969"/>
            <a:ext cx="1278000" cy="1278000"/>
            <a:chOff x="4991139" y="3064146"/>
            <a:chExt cx="1278000" cy="1278000"/>
          </a:xfrm>
          <a:solidFill>
            <a:srgbClr val="FFFFDB"/>
          </a:solidFill>
        </p:grpSpPr>
        <p:sp>
          <p:nvSpPr>
            <p:cNvPr id="9" name="Овал 8"/>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fill="none" extrusionOk="0">
                  <a:moveTo>
                    <a:pt x="0" y="639000"/>
                  </a:moveTo>
                  <a:cubicBezTo>
                    <a:pt x="-89512" y="249418"/>
                    <a:pt x="266836" y="34792"/>
                    <a:pt x="639000" y="0"/>
                  </a:cubicBezTo>
                  <a:cubicBezTo>
                    <a:pt x="1047473" y="63801"/>
                    <a:pt x="1297214" y="305732"/>
                    <a:pt x="1278000" y="639000"/>
                  </a:cubicBezTo>
                  <a:cubicBezTo>
                    <a:pt x="1195061" y="966494"/>
                    <a:pt x="1037759" y="1330949"/>
                    <a:pt x="639000" y="1278000"/>
                  </a:cubicBezTo>
                  <a:cubicBezTo>
                    <a:pt x="249890" y="1326943"/>
                    <a:pt x="-57464" y="939201"/>
                    <a:pt x="0" y="639000"/>
                  </a:cubicBezTo>
                  <a:close/>
                </a:path>
                <a:path w="1278000" h="1278000" stroke="0" extrusionOk="0">
                  <a:moveTo>
                    <a:pt x="0" y="639000"/>
                  </a:moveTo>
                  <a:cubicBezTo>
                    <a:pt x="9834" y="271615"/>
                    <a:pt x="326061" y="62651"/>
                    <a:pt x="639000" y="0"/>
                  </a:cubicBezTo>
                  <a:cubicBezTo>
                    <a:pt x="984019" y="-21966"/>
                    <a:pt x="1328414" y="316245"/>
                    <a:pt x="1278000" y="639000"/>
                  </a:cubicBezTo>
                  <a:cubicBezTo>
                    <a:pt x="1269145" y="895286"/>
                    <a:pt x="948213" y="1297682"/>
                    <a:pt x="639000" y="1278000"/>
                  </a:cubicBezTo>
                  <a:cubicBezTo>
                    <a:pt x="270794" y="1204613"/>
                    <a:pt x="29407" y="1034315"/>
                    <a:pt x="0" y="639000"/>
                  </a:cubicBezTo>
                  <a:close/>
                </a:path>
              </a:pathLst>
            </a:custGeom>
            <a:grpFill/>
            <a:ln w="3175" cap="flat" cmpd="sng" algn="ctr">
              <a:solidFill>
                <a:schemeClr val="bg2">
                  <a:lumMod val="40000"/>
                  <a:lumOff val="60000"/>
                </a:schemeClr>
              </a:solidFill>
              <a:prstDash val="solid"/>
              <a:round/>
              <a:headEnd type="none" w="med" len="med"/>
              <a:tailEnd type="none" w="med" len="med"/>
              <a:extLst>
                <a:ext uri="{C807C97D-BFC1-408E-A445-0C87EB9F89A2}">
                  <ask:lineSketchStyleProps xmlns:ask="http://schemas.microsoft.com/office/drawing/2018/sketchyshapes" sd="161725608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4" name="TextBox 3"/>
            <p:cNvSpPr txBox="1"/>
            <p:nvPr/>
          </p:nvSpPr>
          <p:spPr>
            <a:xfrm>
              <a:off x="5026741" y="3508221"/>
              <a:ext cx="1211071" cy="430887"/>
            </a:xfrm>
            <a:prstGeom prst="rect">
              <a:avLst/>
            </a:prstGeom>
            <a:no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Бухгалтерский учет </a:t>
              </a:r>
              <a:r>
                <a:rPr lang="en-US" dirty="0"/>
                <a:t>ERP 2.5</a:t>
              </a:r>
              <a:endParaRPr lang="ru-RU" dirty="0"/>
            </a:p>
          </p:txBody>
        </p:sp>
      </p:grpSp>
      <p:sp>
        <p:nvSpPr>
          <p:cNvPr id="17" name="Полилиния: фигура 16">
            <a:extLst>
              <a:ext uri="{FF2B5EF4-FFF2-40B4-BE49-F238E27FC236}">
                <a16:creationId xmlns:a16="http://schemas.microsoft.com/office/drawing/2014/main" id="{620D2526-D98F-4389-8A63-4886AC17DAFB}"/>
              </a:ext>
            </a:extLst>
          </p:cNvPr>
          <p:cNvSpPr/>
          <p:nvPr/>
        </p:nvSpPr>
        <p:spPr bwMode="auto">
          <a:xfrm>
            <a:off x="1171802" y="3967005"/>
            <a:ext cx="452582" cy="572655"/>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5"/>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5" name="Rectangle 4">
            <a:extLst>
              <a:ext uri="{FF2B5EF4-FFF2-40B4-BE49-F238E27FC236}">
                <a16:creationId xmlns:a16="http://schemas.microsoft.com/office/drawing/2014/main" id="{936880AC-5A9B-47B6-B1B3-8E838542DF7E}"/>
              </a:ext>
            </a:extLst>
          </p:cNvPr>
          <p:cNvSpPr>
            <a:spLocks noChangeArrowheads="1"/>
          </p:cNvSpPr>
          <p:nvPr/>
        </p:nvSpPr>
        <p:spPr bwMode="auto">
          <a:xfrm>
            <a:off x="1657350" y="-273"/>
            <a:ext cx="4895775" cy="877356"/>
          </a:xfrm>
          <a:prstGeom prst="rect">
            <a:avLst/>
          </a:prstGeom>
          <a:noFill/>
          <a:ln w="9525">
            <a:noFill/>
            <a:miter lim="800000"/>
            <a:headEnd/>
            <a:tailEnd/>
          </a:ln>
        </p:spPr>
        <p:txBody>
          <a:bodyPr wrap="square">
            <a:spAutoFit/>
          </a:bodyPr>
          <a:lstStyle/>
          <a:p>
            <a:pPr algn="ctr">
              <a:lnSpc>
                <a:spcPct val="90000"/>
              </a:lnSpc>
              <a:defRPr/>
            </a:pPr>
            <a:endParaRPr lang="en-US" sz="1889" b="0" dirty="0">
              <a:solidFill>
                <a:schemeClr val="bg2">
                  <a:lumMod val="50000"/>
                </a:schemeClr>
              </a:solidFill>
              <a:cs typeface="Arial" panose="020B0604020202020204" pitchFamily="34" charset="0"/>
            </a:endParaRPr>
          </a:p>
          <a:p>
            <a:pPr algn="ctr">
              <a:lnSpc>
                <a:spcPct val="90000"/>
              </a:lnSpc>
              <a:defRPr/>
            </a:pPr>
            <a:r>
              <a:rPr lang="ru-RU" sz="1889" b="0" dirty="0">
                <a:solidFill>
                  <a:schemeClr val="bg2">
                    <a:lumMod val="50000"/>
                  </a:schemeClr>
                </a:solidFill>
                <a:cs typeface="Arial" panose="020B0604020202020204" pitchFamily="34" charset="0"/>
              </a:rPr>
              <a:t>С чего начать?</a:t>
            </a:r>
          </a:p>
          <a:p>
            <a:pPr algn="ctr">
              <a:lnSpc>
                <a:spcPct val="90000"/>
              </a:lnSpc>
              <a:defRPr/>
            </a:pPr>
            <a:endParaRPr lang="ru-RU" sz="1889" b="0" dirty="0">
              <a:solidFill>
                <a:schemeClr val="bg2">
                  <a:lumMod val="50000"/>
                </a:schemeClr>
              </a:solidFill>
              <a:cs typeface="Arial" panose="020B0604020202020204" pitchFamily="34" charset="0"/>
            </a:endParaRPr>
          </a:p>
        </p:txBody>
      </p:sp>
      <p:grpSp>
        <p:nvGrpSpPr>
          <p:cNvPr id="16" name="Группа 15">
            <a:extLst>
              <a:ext uri="{FF2B5EF4-FFF2-40B4-BE49-F238E27FC236}">
                <a16:creationId xmlns:a16="http://schemas.microsoft.com/office/drawing/2014/main" id="{F0B7AB59-BA90-4C3C-9ED3-9BEFA6EE6F42}"/>
              </a:ext>
            </a:extLst>
          </p:cNvPr>
          <p:cNvGrpSpPr/>
          <p:nvPr/>
        </p:nvGrpSpPr>
        <p:grpSpPr>
          <a:xfrm>
            <a:off x="9583084" y="4202969"/>
            <a:ext cx="1278000" cy="1278000"/>
            <a:chOff x="4991139" y="3064146"/>
            <a:chExt cx="1278000" cy="1278000"/>
          </a:xfrm>
          <a:solidFill>
            <a:srgbClr val="FFC000"/>
          </a:solidFill>
        </p:grpSpPr>
        <p:sp>
          <p:nvSpPr>
            <p:cNvPr id="19" name="Овал 18">
              <a:extLst>
                <a:ext uri="{FF2B5EF4-FFF2-40B4-BE49-F238E27FC236}">
                  <a16:creationId xmlns:a16="http://schemas.microsoft.com/office/drawing/2014/main" id="{23B6ACED-EDDC-432D-9614-B0E4F9F6AF3A}"/>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fill="none" extrusionOk="0">
                  <a:moveTo>
                    <a:pt x="0" y="639000"/>
                  </a:moveTo>
                  <a:cubicBezTo>
                    <a:pt x="-89512" y="249418"/>
                    <a:pt x="266836" y="34792"/>
                    <a:pt x="639000" y="0"/>
                  </a:cubicBezTo>
                  <a:cubicBezTo>
                    <a:pt x="1047473" y="63801"/>
                    <a:pt x="1297214" y="305732"/>
                    <a:pt x="1278000" y="639000"/>
                  </a:cubicBezTo>
                  <a:cubicBezTo>
                    <a:pt x="1195061" y="966494"/>
                    <a:pt x="1037759" y="1330949"/>
                    <a:pt x="639000" y="1278000"/>
                  </a:cubicBezTo>
                  <a:cubicBezTo>
                    <a:pt x="249890" y="1326943"/>
                    <a:pt x="-57464" y="939201"/>
                    <a:pt x="0" y="639000"/>
                  </a:cubicBezTo>
                  <a:close/>
                </a:path>
                <a:path w="1278000" h="1278000" stroke="0" extrusionOk="0">
                  <a:moveTo>
                    <a:pt x="0" y="639000"/>
                  </a:moveTo>
                  <a:cubicBezTo>
                    <a:pt x="9834" y="271615"/>
                    <a:pt x="326061" y="62651"/>
                    <a:pt x="639000" y="0"/>
                  </a:cubicBezTo>
                  <a:cubicBezTo>
                    <a:pt x="984019" y="-21966"/>
                    <a:pt x="1328414" y="316245"/>
                    <a:pt x="1278000" y="639000"/>
                  </a:cubicBezTo>
                  <a:cubicBezTo>
                    <a:pt x="1269145" y="895286"/>
                    <a:pt x="948213" y="1297682"/>
                    <a:pt x="639000" y="1278000"/>
                  </a:cubicBezTo>
                  <a:cubicBezTo>
                    <a:pt x="270794" y="1204613"/>
                    <a:pt x="29407" y="1034315"/>
                    <a:pt x="0" y="639000"/>
                  </a:cubicBezTo>
                  <a:close/>
                </a:path>
              </a:pathLst>
            </a:custGeom>
            <a:solidFill>
              <a:srgbClr val="FFFFDB"/>
            </a:solidFill>
            <a:ln w="3175" cap="flat" cmpd="sng" algn="ctr">
              <a:solidFill>
                <a:schemeClr val="bg2">
                  <a:lumMod val="40000"/>
                  <a:lumOff val="60000"/>
                </a:schemeClr>
              </a:solidFill>
              <a:prstDash val="solid"/>
              <a:round/>
              <a:headEnd type="none" w="med" len="med"/>
              <a:tailEnd type="none" w="med" len="med"/>
              <a:extLst>
                <a:ext uri="{C807C97D-BFC1-408E-A445-0C87EB9F89A2}">
                  <ask:lineSketchStyleProps xmlns:ask="http://schemas.microsoft.com/office/drawing/2018/sketchyshapes" sd="161725608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F85AF75F-7634-4B72-9DA3-EE2100E523B3}"/>
                </a:ext>
              </a:extLst>
            </p:cNvPr>
            <p:cNvSpPr txBox="1"/>
            <p:nvPr/>
          </p:nvSpPr>
          <p:spPr>
            <a:xfrm>
              <a:off x="5058068" y="3499685"/>
              <a:ext cx="1211071" cy="430887"/>
            </a:xfrm>
            <a:prstGeom prst="rect">
              <a:avLst/>
            </a:prstGeom>
            <a:no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Бухгалтерский учет БП 3.</a:t>
              </a:r>
            </a:p>
          </p:txBody>
        </p:sp>
      </p:grpSp>
      <p:sp>
        <p:nvSpPr>
          <p:cNvPr id="18" name="Полилиния: фигура 17">
            <a:extLst>
              <a:ext uri="{FF2B5EF4-FFF2-40B4-BE49-F238E27FC236}">
                <a16:creationId xmlns:a16="http://schemas.microsoft.com/office/drawing/2014/main" id="{DE4BD43F-0889-4099-A929-A37F0AD55D6B}"/>
              </a:ext>
            </a:extLst>
          </p:cNvPr>
          <p:cNvSpPr/>
          <p:nvPr/>
        </p:nvSpPr>
        <p:spPr bwMode="auto">
          <a:xfrm>
            <a:off x="10107414" y="3947512"/>
            <a:ext cx="452582" cy="572655"/>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5"/>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45" name="Прямоугольник 44">
            <a:extLst>
              <a:ext uri="{FF2B5EF4-FFF2-40B4-BE49-F238E27FC236}">
                <a16:creationId xmlns:a16="http://schemas.microsoft.com/office/drawing/2014/main" id="{4D489E95-1AC4-42A3-8DDD-3E751A5151EC}"/>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5"/>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pic>
        <p:nvPicPr>
          <p:cNvPr id="54" name="Рисунок 8">
            <a:extLst>
              <a:ext uri="{FF2B5EF4-FFF2-40B4-BE49-F238E27FC236}">
                <a16:creationId xmlns:a16="http://schemas.microsoft.com/office/drawing/2014/main" id="{B6B5D118-A648-409A-9F5B-AD33FDF967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0494" y="4490210"/>
            <a:ext cx="2778962" cy="19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Прямоугольник 40">
            <a:extLst>
              <a:ext uri="{FF2B5EF4-FFF2-40B4-BE49-F238E27FC236}">
                <a16:creationId xmlns:a16="http://schemas.microsoft.com/office/drawing/2014/main" id="{B18C8EBD-41F5-4914-BE18-17E8D6A00195}"/>
              </a:ext>
            </a:extLst>
          </p:cNvPr>
          <p:cNvSpPr/>
          <p:nvPr/>
        </p:nvSpPr>
        <p:spPr>
          <a:xfrm>
            <a:off x="6814997" y="4862487"/>
            <a:ext cx="2913134" cy="1246495"/>
          </a:xfrm>
          <a:prstGeom prst="rect">
            <a:avLst/>
          </a:prstGeom>
        </p:spPr>
        <p:txBody>
          <a:bodyPr wrap="square">
            <a:spAutoFit/>
          </a:bodyPr>
          <a:lstStyle/>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1С: Номенклатура</a:t>
            </a:r>
          </a:p>
          <a:p>
            <a:pPr marL="269951" indent="-269951" defTabSz="864017">
              <a:spcAft>
                <a:spcPts val="600"/>
              </a:spcAft>
              <a:buFont typeface="Wingdings" panose="05000000000000000000" pitchFamily="2" charset="2"/>
              <a:buChar char="§"/>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1С: Планировщик</a:t>
            </a: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1С: Система взаимодействия</a:t>
            </a: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Оповещения  и напоминания</a:t>
            </a: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lang="ru-RU" sz="1100" b="0" dirty="0">
                <a:solidFill>
                  <a:srgbClr val="808080">
                    <a:lumMod val="50000"/>
                  </a:srgbClr>
                </a:solidFill>
                <a:latin typeface="Comic Sans MS" panose="030F0702030302020204" pitchFamily="66" charset="0"/>
                <a:cs typeface="Arial" charset="0"/>
              </a:rPr>
              <a:t>Процессы и согласование</a:t>
            </a:r>
            <a:endPar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endParaRPr>
          </a:p>
        </p:txBody>
      </p:sp>
      <p:grpSp>
        <p:nvGrpSpPr>
          <p:cNvPr id="42" name="Группа 41">
            <a:extLst>
              <a:ext uri="{FF2B5EF4-FFF2-40B4-BE49-F238E27FC236}">
                <a16:creationId xmlns:a16="http://schemas.microsoft.com/office/drawing/2014/main" id="{71DA0922-F7F3-4DC6-BEF8-AC6429607319}"/>
              </a:ext>
            </a:extLst>
          </p:cNvPr>
          <p:cNvGrpSpPr/>
          <p:nvPr/>
        </p:nvGrpSpPr>
        <p:grpSpPr>
          <a:xfrm>
            <a:off x="2880717" y="4463983"/>
            <a:ext cx="3016196" cy="1653658"/>
            <a:chOff x="617415" y="1540821"/>
            <a:chExt cx="3016196" cy="1653658"/>
          </a:xfrm>
        </p:grpSpPr>
        <p:sp>
          <p:nvSpPr>
            <p:cNvPr id="44" name="Полилиния 15">
              <a:extLst>
                <a:ext uri="{FF2B5EF4-FFF2-40B4-BE49-F238E27FC236}">
                  <a16:creationId xmlns:a16="http://schemas.microsoft.com/office/drawing/2014/main" id="{18861978-7C5E-4122-A5EC-43B9CCFDC5E6}"/>
                </a:ext>
              </a:extLst>
            </p:cNvPr>
            <p:cNvSpPr/>
            <p:nvPr/>
          </p:nvSpPr>
          <p:spPr bwMode="auto">
            <a:xfrm>
              <a:off x="617415" y="1542582"/>
              <a:ext cx="2055447" cy="419247"/>
            </a:xfrm>
            <a:custGeom>
              <a:avLst/>
              <a:gdLst>
                <a:gd name="connsiteX0" fmla="*/ 101600 w 2055447"/>
                <a:gd name="connsiteY0" fmla="*/ 59739 h 419247"/>
                <a:gd name="connsiteX1" fmla="*/ 1289539 w 2055447"/>
                <a:gd name="connsiteY1" fmla="*/ 36293 h 419247"/>
                <a:gd name="connsiteX2" fmla="*/ 1985108 w 2055447"/>
                <a:gd name="connsiteY2" fmla="*/ 44108 h 419247"/>
                <a:gd name="connsiteX3" fmla="*/ 2032000 w 2055447"/>
                <a:gd name="connsiteY3" fmla="*/ 59739 h 419247"/>
                <a:gd name="connsiteX4" fmla="*/ 2047631 w 2055447"/>
                <a:gd name="connsiteY4" fmla="*/ 83185 h 419247"/>
                <a:gd name="connsiteX5" fmla="*/ 1985108 w 2055447"/>
                <a:gd name="connsiteY5" fmla="*/ 153524 h 419247"/>
                <a:gd name="connsiteX6" fmla="*/ 2016370 w 2055447"/>
                <a:gd name="connsiteY6" fmla="*/ 200416 h 419247"/>
                <a:gd name="connsiteX7" fmla="*/ 2008554 w 2055447"/>
                <a:gd name="connsiteY7" fmla="*/ 270755 h 419247"/>
                <a:gd name="connsiteX8" fmla="*/ 2055447 w 2055447"/>
                <a:gd name="connsiteY8" fmla="*/ 309832 h 419247"/>
                <a:gd name="connsiteX9" fmla="*/ 2047631 w 2055447"/>
                <a:gd name="connsiteY9" fmla="*/ 333278 h 419247"/>
                <a:gd name="connsiteX10" fmla="*/ 2008554 w 2055447"/>
                <a:gd name="connsiteY10" fmla="*/ 341093 h 419247"/>
                <a:gd name="connsiteX11" fmla="*/ 1899139 w 2055447"/>
                <a:gd name="connsiteY11" fmla="*/ 356724 h 419247"/>
                <a:gd name="connsiteX12" fmla="*/ 1836616 w 2055447"/>
                <a:gd name="connsiteY12" fmla="*/ 372355 h 419247"/>
                <a:gd name="connsiteX13" fmla="*/ 1813170 w 2055447"/>
                <a:gd name="connsiteY13" fmla="*/ 395801 h 419247"/>
                <a:gd name="connsiteX14" fmla="*/ 1774093 w 2055447"/>
                <a:gd name="connsiteY14" fmla="*/ 403616 h 419247"/>
                <a:gd name="connsiteX15" fmla="*/ 1688123 w 2055447"/>
                <a:gd name="connsiteY15" fmla="*/ 419247 h 419247"/>
                <a:gd name="connsiteX16" fmla="*/ 1039447 w 2055447"/>
                <a:gd name="connsiteY16" fmla="*/ 411432 h 419247"/>
                <a:gd name="connsiteX17" fmla="*/ 937847 w 2055447"/>
                <a:gd name="connsiteY17" fmla="*/ 395801 h 419247"/>
                <a:gd name="connsiteX18" fmla="*/ 898770 w 2055447"/>
                <a:gd name="connsiteY18" fmla="*/ 387985 h 419247"/>
                <a:gd name="connsiteX19" fmla="*/ 0 w 2055447"/>
                <a:gd name="connsiteY19" fmla="*/ 380170 h 419247"/>
                <a:gd name="connsiteX20" fmla="*/ 7816 w 2055447"/>
                <a:gd name="connsiteY20" fmla="*/ 348908 h 419247"/>
                <a:gd name="connsiteX21" fmla="*/ 31262 w 2055447"/>
                <a:gd name="connsiteY21" fmla="*/ 325462 h 419247"/>
                <a:gd name="connsiteX22" fmla="*/ 70339 w 2055447"/>
                <a:gd name="connsiteY22" fmla="*/ 278570 h 419247"/>
                <a:gd name="connsiteX23" fmla="*/ 78154 w 2055447"/>
                <a:gd name="connsiteY23" fmla="*/ 255124 h 419247"/>
                <a:gd name="connsiteX24" fmla="*/ 23447 w 2055447"/>
                <a:gd name="connsiteY24" fmla="*/ 231678 h 419247"/>
                <a:gd name="connsiteX25" fmla="*/ 31262 w 2055447"/>
                <a:gd name="connsiteY25" fmla="*/ 169155 h 419247"/>
                <a:gd name="connsiteX26" fmla="*/ 39077 w 2055447"/>
                <a:gd name="connsiteY26" fmla="*/ 137893 h 419247"/>
                <a:gd name="connsiteX27" fmla="*/ 85970 w 2055447"/>
                <a:gd name="connsiteY27" fmla="*/ 91001 h 419247"/>
                <a:gd name="connsiteX28" fmla="*/ 101600 w 2055447"/>
                <a:gd name="connsiteY28" fmla="*/ 59739 h 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55447" h="419247">
                  <a:moveTo>
                    <a:pt x="101600" y="59739"/>
                  </a:moveTo>
                  <a:cubicBezTo>
                    <a:pt x="518130" y="-59271"/>
                    <a:pt x="165153" y="36293"/>
                    <a:pt x="1289539" y="36293"/>
                  </a:cubicBezTo>
                  <a:cubicBezTo>
                    <a:pt x="1521410" y="36293"/>
                    <a:pt x="1753252" y="41503"/>
                    <a:pt x="1985108" y="44108"/>
                  </a:cubicBezTo>
                  <a:cubicBezTo>
                    <a:pt x="2000739" y="49318"/>
                    <a:pt x="2018028" y="51007"/>
                    <a:pt x="2032000" y="59739"/>
                  </a:cubicBezTo>
                  <a:cubicBezTo>
                    <a:pt x="2039965" y="64717"/>
                    <a:pt x="2050330" y="74188"/>
                    <a:pt x="2047631" y="83185"/>
                  </a:cubicBezTo>
                  <a:cubicBezTo>
                    <a:pt x="2035384" y="124010"/>
                    <a:pt x="2013667" y="134484"/>
                    <a:pt x="1985108" y="153524"/>
                  </a:cubicBezTo>
                  <a:cubicBezTo>
                    <a:pt x="1995529" y="169155"/>
                    <a:pt x="2012686" y="181995"/>
                    <a:pt x="2016370" y="200416"/>
                  </a:cubicBezTo>
                  <a:cubicBezTo>
                    <a:pt x="2020996" y="223549"/>
                    <a:pt x="2000620" y="248539"/>
                    <a:pt x="2008554" y="270755"/>
                  </a:cubicBezTo>
                  <a:cubicBezTo>
                    <a:pt x="2015397" y="289917"/>
                    <a:pt x="2039816" y="296806"/>
                    <a:pt x="2055447" y="309832"/>
                  </a:cubicBezTo>
                  <a:cubicBezTo>
                    <a:pt x="2052842" y="317647"/>
                    <a:pt x="2054486" y="328708"/>
                    <a:pt x="2047631" y="333278"/>
                  </a:cubicBezTo>
                  <a:cubicBezTo>
                    <a:pt x="2036578" y="340646"/>
                    <a:pt x="2021521" y="338211"/>
                    <a:pt x="2008554" y="341093"/>
                  </a:cubicBezTo>
                  <a:cubicBezTo>
                    <a:pt x="1939013" y="356546"/>
                    <a:pt x="2019376" y="344699"/>
                    <a:pt x="1899139" y="356724"/>
                  </a:cubicBezTo>
                  <a:cubicBezTo>
                    <a:pt x="1878298" y="361934"/>
                    <a:pt x="1851806" y="357165"/>
                    <a:pt x="1836616" y="372355"/>
                  </a:cubicBezTo>
                  <a:cubicBezTo>
                    <a:pt x="1828801" y="380170"/>
                    <a:pt x="1823056" y="390858"/>
                    <a:pt x="1813170" y="395801"/>
                  </a:cubicBezTo>
                  <a:cubicBezTo>
                    <a:pt x="1801289" y="401742"/>
                    <a:pt x="1786980" y="400394"/>
                    <a:pt x="1774093" y="403616"/>
                  </a:cubicBezTo>
                  <a:cubicBezTo>
                    <a:pt x="1701801" y="421689"/>
                    <a:pt x="1832554" y="401194"/>
                    <a:pt x="1688123" y="419247"/>
                  </a:cubicBezTo>
                  <a:lnTo>
                    <a:pt x="1039447" y="411432"/>
                  </a:lnTo>
                  <a:cubicBezTo>
                    <a:pt x="1005199" y="410362"/>
                    <a:pt x="971646" y="401434"/>
                    <a:pt x="937847" y="395801"/>
                  </a:cubicBezTo>
                  <a:cubicBezTo>
                    <a:pt x="924744" y="393617"/>
                    <a:pt x="912052" y="388206"/>
                    <a:pt x="898770" y="387985"/>
                  </a:cubicBezTo>
                  <a:lnTo>
                    <a:pt x="0" y="380170"/>
                  </a:lnTo>
                  <a:cubicBezTo>
                    <a:pt x="2605" y="369749"/>
                    <a:pt x="2487" y="358234"/>
                    <a:pt x="7816" y="348908"/>
                  </a:cubicBezTo>
                  <a:cubicBezTo>
                    <a:pt x="13300" y="339312"/>
                    <a:pt x="24186" y="333953"/>
                    <a:pt x="31262" y="325462"/>
                  </a:cubicBezTo>
                  <a:cubicBezTo>
                    <a:pt x="85666" y="260178"/>
                    <a:pt x="1841" y="347068"/>
                    <a:pt x="70339" y="278570"/>
                  </a:cubicBezTo>
                  <a:cubicBezTo>
                    <a:pt x="72944" y="270755"/>
                    <a:pt x="73008" y="261557"/>
                    <a:pt x="78154" y="255124"/>
                  </a:cubicBezTo>
                  <a:cubicBezTo>
                    <a:pt x="103840" y="223016"/>
                    <a:pt x="165421" y="245875"/>
                    <a:pt x="23447" y="231678"/>
                  </a:cubicBezTo>
                  <a:cubicBezTo>
                    <a:pt x="26052" y="210837"/>
                    <a:pt x="27809" y="189872"/>
                    <a:pt x="31262" y="169155"/>
                  </a:cubicBezTo>
                  <a:cubicBezTo>
                    <a:pt x="33028" y="158560"/>
                    <a:pt x="32917" y="146693"/>
                    <a:pt x="39077" y="137893"/>
                  </a:cubicBezTo>
                  <a:cubicBezTo>
                    <a:pt x="51754" y="119784"/>
                    <a:pt x="73709" y="109394"/>
                    <a:pt x="85970" y="91001"/>
                  </a:cubicBezTo>
                  <a:lnTo>
                    <a:pt x="101600" y="59739"/>
                  </a:lnTo>
                  <a:close/>
                </a:path>
              </a:pathLst>
            </a:custGeom>
            <a:solidFill>
              <a:srgbClr val="FFFFD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5"/>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46" name="Прямоугольник 45">
              <a:extLst>
                <a:ext uri="{FF2B5EF4-FFF2-40B4-BE49-F238E27FC236}">
                  <a16:creationId xmlns:a16="http://schemas.microsoft.com/office/drawing/2014/main" id="{7727008B-747E-492C-8648-824B221C4ABA}"/>
                </a:ext>
              </a:extLst>
            </p:cNvPr>
            <p:cNvSpPr/>
            <p:nvPr/>
          </p:nvSpPr>
          <p:spPr>
            <a:xfrm>
              <a:off x="720477" y="1540821"/>
              <a:ext cx="2913134" cy="1653658"/>
            </a:xfrm>
            <a:prstGeom prst="rect">
              <a:avLst/>
            </a:prstGeom>
          </p:spPr>
          <p:txBody>
            <a:bodyPr wrap="square">
              <a:spAutoFit/>
            </a:bodyPr>
            <a:lstStyle/>
            <a:p>
              <a:pPr marL="0" marR="0" lvl="0" indent="0" algn="l" defTabSz="864017" rtl="0" eaLnBrk="0" fontAlgn="base" latinLnBrk="0" hangingPunct="0">
                <a:lnSpc>
                  <a:spcPct val="100000"/>
                </a:lnSpc>
                <a:spcBef>
                  <a:spcPct val="0"/>
                </a:spcBef>
                <a:spcAft>
                  <a:spcPct val="0"/>
                </a:spcAft>
                <a:buClrTx/>
                <a:buSzTx/>
                <a:buFontTx/>
                <a:buNone/>
                <a:tabLst/>
                <a:defRPr/>
              </a:pPr>
              <a:r>
                <a:rPr kumimoji="0" lang="ru-RU" sz="1701" b="0" i="0" u="none" strike="noStrike" kern="1200" cap="none" spc="0" normalizeH="0" baseline="0" noProof="0" dirty="0">
                  <a:ln>
                    <a:noFill/>
                  </a:ln>
                  <a:solidFill>
                    <a:srgbClr val="808080">
                      <a:lumMod val="50000"/>
                    </a:srgbClr>
                  </a:solidFill>
                  <a:uLnTx/>
                  <a:uFillTx/>
                  <a:latin typeface="Comic Sans MS" panose="030F0702030302020204" pitchFamily="66" charset="0"/>
                  <a:cs typeface="Arial" charset="0"/>
                </a:rPr>
                <a:t>Общие сервисы</a:t>
              </a:r>
            </a:p>
            <a:p>
              <a:pPr marL="0" marR="0" lvl="0" indent="0" algn="l" defTabSz="864017" rtl="0" eaLnBrk="0" fontAlgn="base" latinLnBrk="0" hangingPunct="0">
                <a:lnSpc>
                  <a:spcPct val="100000"/>
                </a:lnSpc>
                <a:spcBef>
                  <a:spcPct val="0"/>
                </a:spcBef>
                <a:spcAft>
                  <a:spcPct val="0"/>
                </a:spcAft>
                <a:buClrTx/>
                <a:buSzTx/>
                <a:buFontTx/>
                <a:buNone/>
                <a:tabLst/>
                <a:defRPr/>
              </a:pPr>
              <a:endParaRPr kumimoji="0" lang="ru-RU" sz="945"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charset="0"/>
              </a:endParaRP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1C:</a:t>
              </a: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 </a:t>
              </a:r>
              <a:r>
                <a:rPr kumimoji="0" lang="ru-RU" sz="1100" b="0" i="0" u="none" strike="noStrike" kern="1200" cap="none" spc="0" normalizeH="0" baseline="0" noProof="0" dirty="0" err="1">
                  <a:ln>
                    <a:noFill/>
                  </a:ln>
                  <a:solidFill>
                    <a:srgbClr val="808080">
                      <a:lumMod val="50000"/>
                    </a:srgbClr>
                  </a:solidFill>
                  <a:effectLst/>
                  <a:uLnTx/>
                  <a:uFillTx/>
                  <a:latin typeface="Comic Sans MS" panose="030F0702030302020204" pitchFamily="66" charset="0"/>
                  <a:cs typeface="Arial" charset="0"/>
                </a:rPr>
                <a:t>ДиректБанк</a:t>
              </a: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 </a:t>
              </a: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1С: Контрагент </a:t>
              </a: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1СПАРК Риски </a:t>
              </a: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1С:ЭДО </a:t>
              </a:r>
            </a:p>
            <a:p>
              <a:pPr marL="269951" marR="0" lvl="0" indent="-269951" algn="l" defTabSz="864017"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rPr>
                <a:t>1С: </a:t>
              </a:r>
              <a:r>
                <a:rPr kumimoji="0" lang="ru-RU" sz="1100" b="0" i="0" u="none" strike="noStrike" kern="1200" cap="none" spc="0" normalizeH="0" baseline="0" noProof="0" dirty="0" err="1">
                  <a:ln>
                    <a:noFill/>
                  </a:ln>
                  <a:solidFill>
                    <a:srgbClr val="808080">
                      <a:lumMod val="50000"/>
                    </a:srgbClr>
                  </a:solidFill>
                  <a:effectLst/>
                  <a:uLnTx/>
                  <a:uFillTx/>
                  <a:latin typeface="Comic Sans MS" panose="030F0702030302020204" pitchFamily="66" charset="0"/>
                  <a:cs typeface="Arial" charset="0"/>
                </a:rPr>
                <a:t>Такском</a:t>
              </a:r>
              <a:endParaRPr kumimoji="0" lang="ru-RU" sz="11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charset="0"/>
              </a:endParaRPr>
            </a:p>
          </p:txBody>
        </p:sp>
      </p:grpSp>
      <p:grpSp>
        <p:nvGrpSpPr>
          <p:cNvPr id="21" name="Группа 20">
            <a:extLst>
              <a:ext uri="{FF2B5EF4-FFF2-40B4-BE49-F238E27FC236}">
                <a16:creationId xmlns:a16="http://schemas.microsoft.com/office/drawing/2014/main" id="{480583BB-3E06-4704-A168-D27B9243D6E8}"/>
              </a:ext>
            </a:extLst>
          </p:cNvPr>
          <p:cNvGrpSpPr/>
          <p:nvPr/>
        </p:nvGrpSpPr>
        <p:grpSpPr>
          <a:xfrm>
            <a:off x="3756314" y="1874060"/>
            <a:ext cx="1371085" cy="1278000"/>
            <a:chOff x="4974211" y="3064146"/>
            <a:chExt cx="1371085" cy="1278000"/>
          </a:xfrm>
          <a:solidFill>
            <a:srgbClr val="FFFFBE"/>
          </a:solidFill>
        </p:grpSpPr>
        <p:sp>
          <p:nvSpPr>
            <p:cNvPr id="22" name="Овал 21">
              <a:extLst>
                <a:ext uri="{FF2B5EF4-FFF2-40B4-BE49-F238E27FC236}">
                  <a16:creationId xmlns:a16="http://schemas.microsoft.com/office/drawing/2014/main" id="{4846D8D7-EFA3-49E6-A46D-974DB0C1DBAB}"/>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extrusionOk="0">
                  <a:moveTo>
                    <a:pt x="0" y="639000"/>
                  </a:moveTo>
                  <a:cubicBezTo>
                    <a:pt x="9834" y="271615"/>
                    <a:pt x="326061" y="62651"/>
                    <a:pt x="639000" y="0"/>
                  </a:cubicBezTo>
                  <a:cubicBezTo>
                    <a:pt x="984019" y="-21966"/>
                    <a:pt x="1328414" y="316245"/>
                    <a:pt x="1278000" y="639000"/>
                  </a:cubicBezTo>
                  <a:cubicBezTo>
                    <a:pt x="1269145" y="895286"/>
                    <a:pt x="948213" y="1297682"/>
                    <a:pt x="639000" y="1278000"/>
                  </a:cubicBezTo>
                  <a:cubicBezTo>
                    <a:pt x="270794" y="1204613"/>
                    <a:pt x="29407" y="1034315"/>
                    <a:pt x="0" y="639000"/>
                  </a:cubicBezTo>
                  <a:close/>
                </a:path>
              </a:pathLst>
            </a:custGeom>
            <a:noFill/>
            <a:ln w="3175" cap="flat" cmpd="sng" algn="ctr">
              <a:solidFill>
                <a:schemeClr val="tx1">
                  <a:lumMod val="75000"/>
                  <a:lumOff val="25000"/>
                </a:schemeClr>
              </a:solidFill>
              <a:prstDash val="solid"/>
              <a:round/>
              <a:headEnd type="none" w="med" len="med"/>
              <a:tailEnd type="none" w="med" len="med"/>
              <a:extLst>
                <a:ext uri="{C807C97D-BFC1-408E-A445-0C87EB9F89A2}">
                  <ask:lineSketchStyleProps xmlns:ask="http://schemas.microsoft.com/office/drawing/2018/sketchyshapes" sd="161725608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06EB02C5-8D35-4A70-AB90-E039FAD4DFAB}"/>
                </a:ext>
              </a:extLst>
            </p:cNvPr>
            <p:cNvSpPr txBox="1"/>
            <p:nvPr/>
          </p:nvSpPr>
          <p:spPr>
            <a:xfrm>
              <a:off x="4974211" y="3544127"/>
              <a:ext cx="137108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Comic Sans MS" panose="030F0702030302020204" pitchFamily="66" charset="0"/>
                </a:rPr>
                <a:t>Бюджетирование</a:t>
              </a:r>
            </a:p>
          </p:txBody>
        </p:sp>
      </p:grpSp>
      <p:grpSp>
        <p:nvGrpSpPr>
          <p:cNvPr id="27" name="Группа 26">
            <a:extLst>
              <a:ext uri="{FF2B5EF4-FFF2-40B4-BE49-F238E27FC236}">
                <a16:creationId xmlns:a16="http://schemas.microsoft.com/office/drawing/2014/main" id="{9E661A3F-93B2-47E2-A2A1-3F30BFE0FFDB}"/>
              </a:ext>
            </a:extLst>
          </p:cNvPr>
          <p:cNvGrpSpPr/>
          <p:nvPr/>
        </p:nvGrpSpPr>
        <p:grpSpPr>
          <a:xfrm>
            <a:off x="5132956" y="1859139"/>
            <a:ext cx="1306007" cy="1278000"/>
            <a:chOff x="4991139" y="3064146"/>
            <a:chExt cx="1306007" cy="1278000"/>
          </a:xfrm>
          <a:noFill/>
        </p:grpSpPr>
        <p:sp>
          <p:nvSpPr>
            <p:cNvPr id="28" name="Овал 27">
              <a:extLst>
                <a:ext uri="{FF2B5EF4-FFF2-40B4-BE49-F238E27FC236}">
                  <a16:creationId xmlns:a16="http://schemas.microsoft.com/office/drawing/2014/main" id="{FD00902D-4C11-4B6B-8B4A-D8E1CB82843F}"/>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fill="none" extrusionOk="0">
                  <a:moveTo>
                    <a:pt x="0" y="639000"/>
                  </a:moveTo>
                  <a:cubicBezTo>
                    <a:pt x="67537" y="342530"/>
                    <a:pt x="275080" y="-13807"/>
                    <a:pt x="639000" y="0"/>
                  </a:cubicBezTo>
                  <a:cubicBezTo>
                    <a:pt x="914118" y="4885"/>
                    <a:pt x="1262002" y="350741"/>
                    <a:pt x="1278000" y="639000"/>
                  </a:cubicBezTo>
                  <a:cubicBezTo>
                    <a:pt x="1278348" y="888184"/>
                    <a:pt x="903807" y="1308151"/>
                    <a:pt x="639000" y="1278000"/>
                  </a:cubicBezTo>
                  <a:cubicBezTo>
                    <a:pt x="243403" y="1222768"/>
                    <a:pt x="41053" y="968885"/>
                    <a:pt x="0" y="639000"/>
                  </a:cubicBezTo>
                  <a:close/>
                </a:path>
                <a:path w="1278000" h="1278000" stroke="0" extrusionOk="0">
                  <a:moveTo>
                    <a:pt x="0" y="639000"/>
                  </a:moveTo>
                  <a:cubicBezTo>
                    <a:pt x="-13259" y="261640"/>
                    <a:pt x="321634" y="-15851"/>
                    <a:pt x="639000" y="0"/>
                  </a:cubicBezTo>
                  <a:cubicBezTo>
                    <a:pt x="1022635" y="65135"/>
                    <a:pt x="1244592" y="301666"/>
                    <a:pt x="1278000" y="639000"/>
                  </a:cubicBezTo>
                  <a:cubicBezTo>
                    <a:pt x="1248652" y="966443"/>
                    <a:pt x="1031878" y="1263145"/>
                    <a:pt x="639000" y="1278000"/>
                  </a:cubicBezTo>
                  <a:cubicBezTo>
                    <a:pt x="253313" y="1243838"/>
                    <a:pt x="67187" y="1042821"/>
                    <a:pt x="0" y="639000"/>
                  </a:cubicBezTo>
                  <a:close/>
                </a:path>
              </a:pathLst>
            </a:custGeom>
            <a:grpFill/>
            <a:ln w="3175" cap="flat" cmpd="sng" algn="ctr">
              <a:solidFill>
                <a:schemeClr val="tx1">
                  <a:lumMod val="75000"/>
                  <a:lumOff val="25000"/>
                </a:schemeClr>
              </a:solidFill>
              <a:prstDash val="solid"/>
              <a:round/>
              <a:headEnd type="none" w="med" len="med"/>
              <a:tailEnd type="none" w="med" len="med"/>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B8E128FC-A572-4201-A8BA-DBA4A6713DB6}"/>
                </a:ext>
              </a:extLst>
            </p:cNvPr>
            <p:cNvSpPr txBox="1"/>
            <p:nvPr/>
          </p:nvSpPr>
          <p:spPr>
            <a:xfrm>
              <a:off x="5011856" y="3487702"/>
              <a:ext cx="1285290" cy="430887"/>
            </a:xfrm>
            <a:prstGeom prst="rect">
              <a:avLst/>
            </a:prstGeom>
            <a:grp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Планирование лимитирование</a:t>
              </a:r>
            </a:p>
          </p:txBody>
        </p:sp>
      </p:grpSp>
      <p:grpSp>
        <p:nvGrpSpPr>
          <p:cNvPr id="30" name="Группа 29">
            <a:extLst>
              <a:ext uri="{FF2B5EF4-FFF2-40B4-BE49-F238E27FC236}">
                <a16:creationId xmlns:a16="http://schemas.microsoft.com/office/drawing/2014/main" id="{23DABFB2-3682-4380-A6FB-8CC4D978E9C9}"/>
              </a:ext>
            </a:extLst>
          </p:cNvPr>
          <p:cNvGrpSpPr/>
          <p:nvPr/>
        </p:nvGrpSpPr>
        <p:grpSpPr>
          <a:xfrm>
            <a:off x="7215618" y="2976645"/>
            <a:ext cx="1278000" cy="1278000"/>
            <a:chOff x="4991139" y="3064146"/>
            <a:chExt cx="1278000" cy="1278000"/>
          </a:xfrm>
          <a:solidFill>
            <a:srgbClr val="FFFFBE"/>
          </a:solidFill>
        </p:grpSpPr>
        <p:sp>
          <p:nvSpPr>
            <p:cNvPr id="31" name="Овал 30">
              <a:extLst>
                <a:ext uri="{FF2B5EF4-FFF2-40B4-BE49-F238E27FC236}">
                  <a16:creationId xmlns:a16="http://schemas.microsoft.com/office/drawing/2014/main" id="{C67847A0-E765-44DB-B73F-2DA0EACB415A}"/>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extrusionOk="0">
                  <a:moveTo>
                    <a:pt x="0" y="639000"/>
                  </a:moveTo>
                  <a:cubicBezTo>
                    <a:pt x="-13259" y="261640"/>
                    <a:pt x="321634" y="-15851"/>
                    <a:pt x="639000" y="0"/>
                  </a:cubicBezTo>
                  <a:cubicBezTo>
                    <a:pt x="1022635" y="65135"/>
                    <a:pt x="1244592" y="301666"/>
                    <a:pt x="1278000" y="639000"/>
                  </a:cubicBezTo>
                  <a:cubicBezTo>
                    <a:pt x="1248652" y="966443"/>
                    <a:pt x="1031878" y="1263145"/>
                    <a:pt x="639000" y="1278000"/>
                  </a:cubicBezTo>
                  <a:cubicBezTo>
                    <a:pt x="253313" y="1243838"/>
                    <a:pt x="67187" y="1042821"/>
                    <a:pt x="0" y="639000"/>
                  </a:cubicBezTo>
                  <a:close/>
                </a:path>
              </a:pathLst>
            </a:custGeom>
            <a:noFill/>
            <a:ln w="3175" cap="flat" cmpd="sng" algn="ctr">
              <a:solidFill>
                <a:schemeClr val="tx1">
                  <a:lumMod val="75000"/>
                  <a:lumOff val="25000"/>
                </a:schemeClr>
              </a:solidFill>
              <a:prstDash val="solid"/>
              <a:round/>
              <a:headEnd type="none" w="med" len="med"/>
              <a:tailEnd type="none" w="med" len="med"/>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E1C4CB67-8ADC-4B70-9EFB-24B0E5A09737}"/>
                </a:ext>
              </a:extLst>
            </p:cNvPr>
            <p:cNvSpPr txBox="1"/>
            <p:nvPr/>
          </p:nvSpPr>
          <p:spPr>
            <a:xfrm>
              <a:off x="5028767" y="3419154"/>
              <a:ext cx="1202744" cy="600164"/>
            </a:xfrm>
            <a:prstGeom prst="rect">
              <a:avLst/>
            </a:prstGeom>
            <a:no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Управление </a:t>
              </a:r>
              <a:r>
                <a:rPr lang="ru-RU" dirty="0" err="1"/>
                <a:t>обязатель-ствами</a:t>
              </a:r>
              <a:endParaRPr lang="ru-RU" dirty="0"/>
            </a:p>
          </p:txBody>
        </p:sp>
      </p:grpSp>
      <p:grpSp>
        <p:nvGrpSpPr>
          <p:cNvPr id="51" name="Группа 50">
            <a:extLst>
              <a:ext uri="{FF2B5EF4-FFF2-40B4-BE49-F238E27FC236}">
                <a16:creationId xmlns:a16="http://schemas.microsoft.com/office/drawing/2014/main" id="{52513F28-C051-4D2E-8576-61F4F4A1E12B}"/>
              </a:ext>
            </a:extLst>
          </p:cNvPr>
          <p:cNvGrpSpPr/>
          <p:nvPr/>
        </p:nvGrpSpPr>
        <p:grpSpPr>
          <a:xfrm>
            <a:off x="4468688" y="3007526"/>
            <a:ext cx="1278000" cy="1278000"/>
            <a:chOff x="4991139" y="3064146"/>
            <a:chExt cx="1278000" cy="1278000"/>
          </a:xfrm>
          <a:solidFill>
            <a:srgbClr val="FFFFBE"/>
          </a:solidFill>
        </p:grpSpPr>
        <p:sp>
          <p:nvSpPr>
            <p:cNvPr id="52" name="Овал 51">
              <a:extLst>
                <a:ext uri="{FF2B5EF4-FFF2-40B4-BE49-F238E27FC236}">
                  <a16:creationId xmlns:a16="http://schemas.microsoft.com/office/drawing/2014/main" id="{69A3DF4E-EF31-43C6-8BA2-B8CB106859CF}"/>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fill="none" extrusionOk="0">
                  <a:moveTo>
                    <a:pt x="0" y="639000"/>
                  </a:moveTo>
                  <a:cubicBezTo>
                    <a:pt x="67537" y="342530"/>
                    <a:pt x="275080" y="-13807"/>
                    <a:pt x="639000" y="0"/>
                  </a:cubicBezTo>
                  <a:cubicBezTo>
                    <a:pt x="914118" y="4885"/>
                    <a:pt x="1262002" y="350741"/>
                    <a:pt x="1278000" y="639000"/>
                  </a:cubicBezTo>
                  <a:cubicBezTo>
                    <a:pt x="1278348" y="888184"/>
                    <a:pt x="903807" y="1308151"/>
                    <a:pt x="639000" y="1278000"/>
                  </a:cubicBezTo>
                  <a:cubicBezTo>
                    <a:pt x="243403" y="1222768"/>
                    <a:pt x="41053" y="968885"/>
                    <a:pt x="0" y="639000"/>
                  </a:cubicBezTo>
                  <a:close/>
                </a:path>
                <a:path w="1278000" h="1278000" stroke="0" extrusionOk="0">
                  <a:moveTo>
                    <a:pt x="0" y="639000"/>
                  </a:moveTo>
                  <a:cubicBezTo>
                    <a:pt x="-13259" y="261640"/>
                    <a:pt x="321634" y="-15851"/>
                    <a:pt x="639000" y="0"/>
                  </a:cubicBezTo>
                  <a:cubicBezTo>
                    <a:pt x="1022635" y="65135"/>
                    <a:pt x="1244592" y="301666"/>
                    <a:pt x="1278000" y="639000"/>
                  </a:cubicBezTo>
                  <a:cubicBezTo>
                    <a:pt x="1248652" y="966443"/>
                    <a:pt x="1031878" y="1263145"/>
                    <a:pt x="639000" y="1278000"/>
                  </a:cubicBezTo>
                  <a:cubicBezTo>
                    <a:pt x="253313" y="1243838"/>
                    <a:pt x="67187" y="1042821"/>
                    <a:pt x="0" y="639000"/>
                  </a:cubicBezTo>
                  <a:close/>
                </a:path>
              </a:pathLst>
            </a:custGeom>
            <a:solidFill>
              <a:schemeClr val="bg1"/>
            </a:solidFill>
            <a:ln w="3175" cap="flat" cmpd="sng" algn="ctr">
              <a:solidFill>
                <a:schemeClr val="tx1">
                  <a:lumMod val="75000"/>
                  <a:lumOff val="25000"/>
                </a:schemeClr>
              </a:solidFill>
              <a:prstDash val="solid"/>
              <a:round/>
              <a:headEnd type="none" w="med" len="med"/>
              <a:tailEnd type="none" w="med" len="med"/>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53" name="TextBox 52">
              <a:extLst>
                <a:ext uri="{FF2B5EF4-FFF2-40B4-BE49-F238E27FC236}">
                  <a16:creationId xmlns:a16="http://schemas.microsoft.com/office/drawing/2014/main" id="{CD133131-9E1B-443D-8BD6-9B066D52D1C1}"/>
                </a:ext>
              </a:extLst>
            </p:cNvPr>
            <p:cNvSpPr txBox="1"/>
            <p:nvPr/>
          </p:nvSpPr>
          <p:spPr>
            <a:xfrm>
              <a:off x="5028767" y="3488495"/>
              <a:ext cx="1202744" cy="430887"/>
            </a:xfrm>
            <a:prstGeom prst="rect">
              <a:avLst/>
            </a:prstGeom>
            <a:no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Управление рисками</a:t>
              </a:r>
            </a:p>
          </p:txBody>
        </p:sp>
      </p:grpSp>
      <p:grpSp>
        <p:nvGrpSpPr>
          <p:cNvPr id="37" name="Группа 36">
            <a:extLst>
              <a:ext uri="{FF2B5EF4-FFF2-40B4-BE49-F238E27FC236}">
                <a16:creationId xmlns:a16="http://schemas.microsoft.com/office/drawing/2014/main" id="{FF12008D-8913-4802-9D79-A220896BBA88}"/>
              </a:ext>
            </a:extLst>
          </p:cNvPr>
          <p:cNvGrpSpPr/>
          <p:nvPr/>
        </p:nvGrpSpPr>
        <p:grpSpPr>
          <a:xfrm>
            <a:off x="3021493" y="3013240"/>
            <a:ext cx="1371085" cy="1278000"/>
            <a:chOff x="4974211" y="3064146"/>
            <a:chExt cx="1371085" cy="1278000"/>
          </a:xfrm>
          <a:solidFill>
            <a:srgbClr val="FFFFBE"/>
          </a:solidFill>
        </p:grpSpPr>
        <p:sp>
          <p:nvSpPr>
            <p:cNvPr id="38" name="Овал 37">
              <a:extLst>
                <a:ext uri="{FF2B5EF4-FFF2-40B4-BE49-F238E27FC236}">
                  <a16:creationId xmlns:a16="http://schemas.microsoft.com/office/drawing/2014/main" id="{A95CBBD7-767B-419C-B73C-5E3398E5F6C6}"/>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extrusionOk="0">
                  <a:moveTo>
                    <a:pt x="0" y="639000"/>
                  </a:moveTo>
                  <a:cubicBezTo>
                    <a:pt x="9834" y="271615"/>
                    <a:pt x="326061" y="62651"/>
                    <a:pt x="639000" y="0"/>
                  </a:cubicBezTo>
                  <a:cubicBezTo>
                    <a:pt x="984019" y="-21966"/>
                    <a:pt x="1328414" y="316245"/>
                    <a:pt x="1278000" y="639000"/>
                  </a:cubicBezTo>
                  <a:cubicBezTo>
                    <a:pt x="1269145" y="895286"/>
                    <a:pt x="948213" y="1297682"/>
                    <a:pt x="639000" y="1278000"/>
                  </a:cubicBezTo>
                  <a:cubicBezTo>
                    <a:pt x="270794" y="1204613"/>
                    <a:pt x="29407" y="1034315"/>
                    <a:pt x="0" y="639000"/>
                  </a:cubicBezTo>
                  <a:close/>
                </a:path>
              </a:pathLst>
            </a:custGeom>
            <a:noFill/>
            <a:ln w="3175" cap="flat" cmpd="sng" algn="ctr">
              <a:solidFill>
                <a:schemeClr val="tx1">
                  <a:lumMod val="75000"/>
                  <a:lumOff val="25000"/>
                </a:schemeClr>
              </a:solidFill>
              <a:prstDash val="solid"/>
              <a:round/>
              <a:headEnd type="none" w="med" len="med"/>
              <a:tailEnd type="none" w="med" len="med"/>
              <a:extLst>
                <a:ext uri="{C807C97D-BFC1-408E-A445-0C87EB9F89A2}">
                  <ask:lineSketchStyleProps xmlns:ask="http://schemas.microsoft.com/office/drawing/2018/sketchyshapes" sd="161725608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2B077C08-E8A2-45E6-99D9-513C5EDA01BC}"/>
                </a:ext>
              </a:extLst>
            </p:cNvPr>
            <p:cNvSpPr txBox="1"/>
            <p:nvPr/>
          </p:nvSpPr>
          <p:spPr>
            <a:xfrm>
              <a:off x="4974211" y="3499197"/>
              <a:ext cx="1371085"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Comic Sans MS" panose="030F0702030302020204" pitchFamily="66" charset="0"/>
                </a:rPr>
                <a:t>Корпоративные налоги</a:t>
              </a:r>
            </a:p>
          </p:txBody>
        </p:sp>
      </p:grpSp>
      <p:grpSp>
        <p:nvGrpSpPr>
          <p:cNvPr id="24" name="Группа 23">
            <a:extLst>
              <a:ext uri="{FF2B5EF4-FFF2-40B4-BE49-F238E27FC236}">
                <a16:creationId xmlns:a16="http://schemas.microsoft.com/office/drawing/2014/main" id="{13B4A196-C785-4C8B-849E-870D9D86B042}"/>
              </a:ext>
            </a:extLst>
          </p:cNvPr>
          <p:cNvGrpSpPr/>
          <p:nvPr/>
        </p:nvGrpSpPr>
        <p:grpSpPr>
          <a:xfrm>
            <a:off x="6489029" y="1860138"/>
            <a:ext cx="1278000" cy="1278000"/>
            <a:chOff x="4991139" y="3064146"/>
            <a:chExt cx="1278000" cy="1278000"/>
          </a:xfrm>
          <a:noFill/>
        </p:grpSpPr>
        <p:sp>
          <p:nvSpPr>
            <p:cNvPr id="25" name="Овал 24">
              <a:extLst>
                <a:ext uri="{FF2B5EF4-FFF2-40B4-BE49-F238E27FC236}">
                  <a16:creationId xmlns:a16="http://schemas.microsoft.com/office/drawing/2014/main" id="{196C094C-D44C-400D-8E2D-90E52720FA65}"/>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fill="none" extrusionOk="0">
                  <a:moveTo>
                    <a:pt x="0" y="639000"/>
                  </a:moveTo>
                  <a:cubicBezTo>
                    <a:pt x="67537" y="342530"/>
                    <a:pt x="275080" y="-13807"/>
                    <a:pt x="639000" y="0"/>
                  </a:cubicBezTo>
                  <a:cubicBezTo>
                    <a:pt x="914118" y="4885"/>
                    <a:pt x="1262002" y="350741"/>
                    <a:pt x="1278000" y="639000"/>
                  </a:cubicBezTo>
                  <a:cubicBezTo>
                    <a:pt x="1278348" y="888184"/>
                    <a:pt x="903807" y="1308151"/>
                    <a:pt x="639000" y="1278000"/>
                  </a:cubicBezTo>
                  <a:cubicBezTo>
                    <a:pt x="243403" y="1222768"/>
                    <a:pt x="41053" y="968885"/>
                    <a:pt x="0" y="639000"/>
                  </a:cubicBezTo>
                  <a:close/>
                </a:path>
                <a:path w="1278000" h="1278000" stroke="0" extrusionOk="0">
                  <a:moveTo>
                    <a:pt x="0" y="639000"/>
                  </a:moveTo>
                  <a:cubicBezTo>
                    <a:pt x="-13259" y="261640"/>
                    <a:pt x="321634" y="-15851"/>
                    <a:pt x="639000" y="0"/>
                  </a:cubicBezTo>
                  <a:cubicBezTo>
                    <a:pt x="1022635" y="65135"/>
                    <a:pt x="1244592" y="301666"/>
                    <a:pt x="1278000" y="639000"/>
                  </a:cubicBezTo>
                  <a:cubicBezTo>
                    <a:pt x="1248652" y="966443"/>
                    <a:pt x="1031878" y="1263145"/>
                    <a:pt x="639000" y="1278000"/>
                  </a:cubicBezTo>
                  <a:cubicBezTo>
                    <a:pt x="253313" y="1243838"/>
                    <a:pt x="67187" y="1042821"/>
                    <a:pt x="0" y="639000"/>
                  </a:cubicBezTo>
                  <a:close/>
                </a:path>
              </a:pathLst>
            </a:custGeom>
            <a:grpFill/>
            <a:ln w="3175" cap="flat" cmpd="sng" algn="ctr">
              <a:solidFill>
                <a:schemeClr val="tx1">
                  <a:lumMod val="75000"/>
                  <a:lumOff val="25000"/>
                </a:schemeClr>
              </a:solidFill>
              <a:prstDash val="solid"/>
              <a:round/>
              <a:headEnd type="none" w="med" len="med"/>
              <a:tailEnd type="none" w="med" len="med"/>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C4E83775-8977-4A27-8AF9-30A9B508C258}"/>
                </a:ext>
              </a:extLst>
            </p:cNvPr>
            <p:cNvSpPr txBox="1"/>
            <p:nvPr/>
          </p:nvSpPr>
          <p:spPr>
            <a:xfrm>
              <a:off x="4991139" y="3487702"/>
              <a:ext cx="1240372" cy="430887"/>
            </a:xfrm>
            <a:prstGeom prst="rect">
              <a:avLst/>
            </a:prstGeom>
            <a:grp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Корпоративные закупки</a:t>
              </a:r>
            </a:p>
          </p:txBody>
        </p:sp>
      </p:grpSp>
      <p:grpSp>
        <p:nvGrpSpPr>
          <p:cNvPr id="33" name="Группа 32">
            <a:extLst>
              <a:ext uri="{FF2B5EF4-FFF2-40B4-BE49-F238E27FC236}">
                <a16:creationId xmlns:a16="http://schemas.microsoft.com/office/drawing/2014/main" id="{1243D359-67B3-4E0D-A8AD-8D6566C07893}"/>
              </a:ext>
            </a:extLst>
          </p:cNvPr>
          <p:cNvGrpSpPr/>
          <p:nvPr/>
        </p:nvGrpSpPr>
        <p:grpSpPr>
          <a:xfrm>
            <a:off x="5821589" y="2979952"/>
            <a:ext cx="1278000" cy="1278000"/>
            <a:chOff x="4991139" y="3064146"/>
            <a:chExt cx="1278000" cy="1278000"/>
          </a:xfrm>
          <a:solidFill>
            <a:srgbClr val="FFFFBE"/>
          </a:solidFill>
        </p:grpSpPr>
        <p:sp>
          <p:nvSpPr>
            <p:cNvPr id="34" name="Овал 33">
              <a:extLst>
                <a:ext uri="{FF2B5EF4-FFF2-40B4-BE49-F238E27FC236}">
                  <a16:creationId xmlns:a16="http://schemas.microsoft.com/office/drawing/2014/main" id="{5534D611-DAC1-4597-8A5A-1779FE3D1D81}"/>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extrusionOk="0">
                  <a:moveTo>
                    <a:pt x="0" y="639000"/>
                  </a:moveTo>
                  <a:cubicBezTo>
                    <a:pt x="-13259" y="261640"/>
                    <a:pt x="321634" y="-15851"/>
                    <a:pt x="639000" y="0"/>
                  </a:cubicBezTo>
                  <a:cubicBezTo>
                    <a:pt x="1022635" y="65135"/>
                    <a:pt x="1244592" y="301666"/>
                    <a:pt x="1278000" y="639000"/>
                  </a:cubicBezTo>
                  <a:cubicBezTo>
                    <a:pt x="1248652" y="966443"/>
                    <a:pt x="1031878" y="1263145"/>
                    <a:pt x="639000" y="1278000"/>
                  </a:cubicBezTo>
                  <a:cubicBezTo>
                    <a:pt x="253313" y="1243838"/>
                    <a:pt x="67187" y="1042821"/>
                    <a:pt x="0" y="639000"/>
                  </a:cubicBezTo>
                  <a:close/>
                </a:path>
              </a:pathLst>
            </a:custGeom>
            <a:noFill/>
            <a:ln w="3175" cap="flat" cmpd="sng" algn="ctr">
              <a:solidFill>
                <a:schemeClr val="tx1">
                  <a:lumMod val="75000"/>
                  <a:lumOff val="25000"/>
                </a:schemeClr>
              </a:solidFill>
              <a:prstDash val="solid"/>
              <a:round/>
              <a:headEnd type="none" w="med" len="med"/>
              <a:tailEnd type="none" w="med" len="med"/>
              <a:extLst>
                <a:ext uri="{C807C97D-BFC1-408E-A445-0C87EB9F89A2}">
                  <ask:lineSketchStyleProps xmlns:ask="http://schemas.microsoft.com/office/drawing/2018/sketchyshapes" sd="397824804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35" name="TextBox 34">
              <a:extLst>
                <a:ext uri="{FF2B5EF4-FFF2-40B4-BE49-F238E27FC236}">
                  <a16:creationId xmlns:a16="http://schemas.microsoft.com/office/drawing/2014/main" id="{CDFD732A-9590-450E-A0A0-70D8BBBF201B}"/>
                </a:ext>
              </a:extLst>
            </p:cNvPr>
            <p:cNvSpPr txBox="1"/>
            <p:nvPr/>
          </p:nvSpPr>
          <p:spPr>
            <a:xfrm>
              <a:off x="5028767" y="3576480"/>
              <a:ext cx="1202744" cy="261610"/>
            </a:xfrm>
            <a:prstGeom prst="rect">
              <a:avLst/>
            </a:prstGeom>
            <a:no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Казначейство</a:t>
              </a:r>
            </a:p>
          </p:txBody>
        </p:sp>
      </p:grpSp>
      <p:grpSp>
        <p:nvGrpSpPr>
          <p:cNvPr id="43" name="Группа 42">
            <a:extLst>
              <a:ext uri="{FF2B5EF4-FFF2-40B4-BE49-F238E27FC236}">
                <a16:creationId xmlns:a16="http://schemas.microsoft.com/office/drawing/2014/main" id="{57D1AC63-276F-4431-83B2-94EEA7068ECA}"/>
              </a:ext>
            </a:extLst>
          </p:cNvPr>
          <p:cNvGrpSpPr/>
          <p:nvPr/>
        </p:nvGrpSpPr>
        <p:grpSpPr>
          <a:xfrm>
            <a:off x="2575884" y="1406980"/>
            <a:ext cx="969968" cy="934159"/>
            <a:chOff x="4991139" y="3064146"/>
            <a:chExt cx="1278000" cy="1278000"/>
          </a:xfrm>
          <a:solidFill>
            <a:schemeClr val="bg2">
              <a:lumMod val="20000"/>
              <a:lumOff val="80000"/>
            </a:schemeClr>
          </a:solidFill>
        </p:grpSpPr>
        <p:sp>
          <p:nvSpPr>
            <p:cNvPr id="47" name="Овал 46">
              <a:extLst>
                <a:ext uri="{FF2B5EF4-FFF2-40B4-BE49-F238E27FC236}">
                  <a16:creationId xmlns:a16="http://schemas.microsoft.com/office/drawing/2014/main" id="{F825754E-6E2E-4FA4-A2C3-7988BFAD30B3}"/>
                </a:ext>
              </a:extLst>
            </p:cNvPr>
            <p:cNvSpPr/>
            <p:nvPr/>
          </p:nvSpPr>
          <p:spPr bwMode="auto">
            <a:xfrm>
              <a:off x="4991139" y="3064146"/>
              <a:ext cx="1278000" cy="1278000"/>
            </a:xfrm>
            <a:custGeom>
              <a:avLst/>
              <a:gdLst>
                <a:gd name="connsiteX0" fmla="*/ 0 w 1278000"/>
                <a:gd name="connsiteY0" fmla="*/ 639000 h 1278000"/>
                <a:gd name="connsiteX1" fmla="*/ 639000 w 1278000"/>
                <a:gd name="connsiteY1" fmla="*/ 0 h 1278000"/>
                <a:gd name="connsiteX2" fmla="*/ 1278000 w 1278000"/>
                <a:gd name="connsiteY2" fmla="*/ 639000 h 1278000"/>
                <a:gd name="connsiteX3" fmla="*/ 639000 w 1278000"/>
                <a:gd name="connsiteY3" fmla="*/ 1278000 h 1278000"/>
                <a:gd name="connsiteX4" fmla="*/ 0 w 1278000"/>
                <a:gd name="connsiteY4" fmla="*/ 639000 h 12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00" h="1278000" fill="none" extrusionOk="0">
                  <a:moveTo>
                    <a:pt x="0" y="639000"/>
                  </a:moveTo>
                  <a:cubicBezTo>
                    <a:pt x="-89512" y="249418"/>
                    <a:pt x="266836" y="34792"/>
                    <a:pt x="639000" y="0"/>
                  </a:cubicBezTo>
                  <a:cubicBezTo>
                    <a:pt x="1047473" y="63801"/>
                    <a:pt x="1297214" y="305732"/>
                    <a:pt x="1278000" y="639000"/>
                  </a:cubicBezTo>
                  <a:cubicBezTo>
                    <a:pt x="1195061" y="966494"/>
                    <a:pt x="1037759" y="1330949"/>
                    <a:pt x="639000" y="1278000"/>
                  </a:cubicBezTo>
                  <a:cubicBezTo>
                    <a:pt x="249890" y="1326943"/>
                    <a:pt x="-57464" y="939201"/>
                    <a:pt x="0" y="639000"/>
                  </a:cubicBezTo>
                  <a:close/>
                </a:path>
                <a:path w="1278000" h="1278000" stroke="0" extrusionOk="0">
                  <a:moveTo>
                    <a:pt x="0" y="639000"/>
                  </a:moveTo>
                  <a:cubicBezTo>
                    <a:pt x="9834" y="271615"/>
                    <a:pt x="326061" y="62651"/>
                    <a:pt x="639000" y="0"/>
                  </a:cubicBezTo>
                  <a:cubicBezTo>
                    <a:pt x="984019" y="-21966"/>
                    <a:pt x="1328414" y="316245"/>
                    <a:pt x="1278000" y="639000"/>
                  </a:cubicBezTo>
                  <a:cubicBezTo>
                    <a:pt x="1269145" y="895286"/>
                    <a:pt x="948213" y="1297682"/>
                    <a:pt x="639000" y="1278000"/>
                  </a:cubicBezTo>
                  <a:cubicBezTo>
                    <a:pt x="270794" y="1204613"/>
                    <a:pt x="29407" y="1034315"/>
                    <a:pt x="0" y="639000"/>
                  </a:cubicBezTo>
                  <a:close/>
                </a:path>
              </a:pathLst>
            </a:custGeom>
            <a:grpFill/>
            <a:ln w="3175" cap="flat" cmpd="sng" algn="ctr">
              <a:solidFill>
                <a:schemeClr val="bg2">
                  <a:lumMod val="40000"/>
                  <a:lumOff val="60000"/>
                </a:schemeClr>
              </a:solidFill>
              <a:prstDash val="solid"/>
              <a:round/>
              <a:headEnd type="none" w="med" len="med"/>
              <a:tailEnd type="none" w="med" len="med"/>
              <a:extLst>
                <a:ext uri="{C807C97D-BFC1-408E-A445-0C87EB9F89A2}">
                  <ask:lineSketchStyleProps xmlns:ask="http://schemas.microsoft.com/office/drawing/2018/sketchyshapes" sd="1617256088">
                    <a:prstGeom prst="ellipse">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85000"/>
                </a:lnSpc>
                <a:spcBef>
                  <a:spcPct val="50000"/>
                </a:spcBef>
                <a:spcAft>
                  <a:spcPct val="0"/>
                </a:spcAft>
                <a:buClrTx/>
                <a:buSzPct val="120000"/>
                <a:buFontTx/>
                <a:buNone/>
                <a:tabLst/>
                <a:defRPr/>
              </a:pPr>
              <a:endParaRPr kumimoji="0" lang="ru-RU" sz="1100" b="0"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5CFA23E8-8CD8-4F66-84C6-675E20F1F1B6}"/>
                </a:ext>
              </a:extLst>
            </p:cNvPr>
            <p:cNvSpPr txBox="1"/>
            <p:nvPr/>
          </p:nvSpPr>
          <p:spPr>
            <a:xfrm>
              <a:off x="5045921" y="3461227"/>
              <a:ext cx="1211071" cy="430888"/>
            </a:xfrm>
            <a:prstGeom prst="rect">
              <a:avLst/>
            </a:prstGeom>
            <a:grpFill/>
          </p:spPr>
          <p:txBody>
            <a:bodyPr wrap="square" rtlCol="0">
              <a:spAutoFit/>
            </a:bodyPr>
            <a:lstStyle>
              <a:defPPr>
                <a:defRPr lang="en-US"/>
              </a:defPPr>
              <a:lvl1pPr marL="0" marR="0" lvl="0" indent="0" algn="ctr" defTabSz="914400" latinLnBrk="0">
                <a:lnSpc>
                  <a:spcPct val="100000"/>
                </a:lnSpc>
                <a:buClrTx/>
                <a:buSzTx/>
                <a:buFontTx/>
                <a:buNone/>
                <a:tabLst/>
                <a:defRPr kumimoji="0" sz="1100" b="0" i="0" u="none" strike="noStrike" cap="none" spc="0" normalizeH="0" baseline="0">
                  <a:ln>
                    <a:noFill/>
                  </a:ln>
                  <a:solidFill>
                    <a:srgbClr val="000000"/>
                  </a:solidFill>
                  <a:effectLst/>
                  <a:uLnTx/>
                  <a:uFillTx/>
                  <a:latin typeface="Comic Sans MS" panose="030F0702030302020204" pitchFamily="66" charset="0"/>
                </a:defRPr>
              </a:lvl1pPr>
            </a:lstStyle>
            <a:p>
              <a:r>
                <a:rPr lang="ru-RU" dirty="0"/>
                <a:t>и другие разделы</a:t>
              </a:r>
            </a:p>
          </p:txBody>
        </p:sp>
      </p:grpSp>
    </p:spTree>
    <p:extLst>
      <p:ext uri="{BB962C8B-B14F-4D97-AF65-F5344CB8AC3E}">
        <p14:creationId xmlns:p14="http://schemas.microsoft.com/office/powerpoint/2010/main" val="3673332346"/>
      </p:ext>
    </p:extLst>
  </p:cSld>
  <p:clrMapOvr>
    <a:masterClrMapping/>
  </p:clrMapOvr>
  <p:transition spd="slow" advTm="137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9150" y="-2642"/>
            <a:ext cx="6696223" cy="877356"/>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lang="ru-RU" sz="1889" b="0" dirty="0">
                <a:solidFill>
                  <a:srgbClr val="808080">
                    <a:lumMod val="50000"/>
                  </a:srgbClr>
                </a:solidFill>
                <a:cs typeface="Arial" panose="020B0604020202020204" pitchFamily="34" charset="0"/>
              </a:rPr>
              <a:t>Сокращение расходов при использовании налогового мониторинга</a:t>
            </a: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17" name="Picture 2">
            <a:extLst>
              <a:ext uri="{FF2B5EF4-FFF2-40B4-BE49-F238E27FC236}">
                <a16:creationId xmlns:a16="http://schemas.microsoft.com/office/drawing/2014/main" id="{27650C40-A387-4C80-B546-223B831AC1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9" t="25441" r="14751" b="11867"/>
          <a:stretch/>
        </p:blipFill>
        <p:spPr bwMode="auto">
          <a:xfrm>
            <a:off x="288429" y="2159967"/>
            <a:ext cx="7548638" cy="3576032"/>
          </a:xfrm>
          <a:prstGeom prst="rect">
            <a:avLst/>
          </a:prstGeom>
          <a:noFill/>
          <a:ln>
            <a:noFill/>
          </a:ln>
          <a:effectLst>
            <a:outerShdw blurRad="1270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Полилиния: фигура 17">
            <a:extLst>
              <a:ext uri="{FF2B5EF4-FFF2-40B4-BE49-F238E27FC236}">
                <a16:creationId xmlns:a16="http://schemas.microsoft.com/office/drawing/2014/main" id="{4D4EB621-678B-4A78-A32C-9A3DD470577C}"/>
              </a:ext>
            </a:extLst>
          </p:cNvPr>
          <p:cNvSpPr/>
          <p:nvPr/>
        </p:nvSpPr>
        <p:spPr bwMode="auto">
          <a:xfrm>
            <a:off x="3168749" y="4231880"/>
            <a:ext cx="3212327" cy="524786"/>
          </a:xfrm>
          <a:custGeom>
            <a:avLst/>
            <a:gdLst>
              <a:gd name="connsiteX0" fmla="*/ 0 w 3212327"/>
              <a:gd name="connsiteY0" fmla="*/ 516834 h 524786"/>
              <a:gd name="connsiteX1" fmla="*/ 589245 w 3212327"/>
              <a:gd name="connsiteY1" fmla="*/ 518318 h 524786"/>
              <a:gd name="connsiteX2" fmla="*/ 1083789 w 3212327"/>
              <a:gd name="connsiteY2" fmla="*/ 519564 h 524786"/>
              <a:gd name="connsiteX3" fmla="*/ 1641467 w 3212327"/>
              <a:gd name="connsiteY3" fmla="*/ 520969 h 524786"/>
              <a:gd name="connsiteX4" fmla="*/ 2136012 w 3212327"/>
              <a:gd name="connsiteY4" fmla="*/ 522215 h 524786"/>
              <a:gd name="connsiteX5" fmla="*/ 2662123 w 3212327"/>
              <a:gd name="connsiteY5" fmla="*/ 523540 h 524786"/>
              <a:gd name="connsiteX6" fmla="*/ 3156668 w 3212327"/>
              <a:gd name="connsiteY6" fmla="*/ 524786 h 524786"/>
              <a:gd name="connsiteX7" fmla="*/ 3212327 w 3212327"/>
              <a:gd name="connsiteY7" fmla="*/ 222636 h 524786"/>
              <a:gd name="connsiteX8" fmla="*/ 3140765 w 3212327"/>
              <a:gd name="connsiteY8" fmla="*/ 31805 h 524786"/>
              <a:gd name="connsiteX9" fmla="*/ 2683618 w 3212327"/>
              <a:gd name="connsiteY9" fmla="*/ 27140 h 524786"/>
              <a:gd name="connsiteX10" fmla="*/ 2101795 w 3212327"/>
              <a:gd name="connsiteY10" fmla="*/ 21203 h 524786"/>
              <a:gd name="connsiteX11" fmla="*/ 1613479 w 3212327"/>
              <a:gd name="connsiteY11" fmla="*/ 16221 h 524786"/>
              <a:gd name="connsiteX12" fmla="*/ 1156332 w 3212327"/>
              <a:gd name="connsiteY12" fmla="*/ 11556 h 524786"/>
              <a:gd name="connsiteX13" fmla="*/ 574508 w 3212327"/>
              <a:gd name="connsiteY13" fmla="*/ 5619 h 524786"/>
              <a:gd name="connsiteX14" fmla="*/ 23854 w 3212327"/>
              <a:gd name="connsiteY14" fmla="*/ 0 h 52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2327" h="524786" fill="none" extrusionOk="0">
                <a:moveTo>
                  <a:pt x="0" y="516834"/>
                </a:moveTo>
                <a:cubicBezTo>
                  <a:pt x="167396" y="448156"/>
                  <a:pt x="417449" y="568942"/>
                  <a:pt x="589245" y="518318"/>
                </a:cubicBezTo>
                <a:cubicBezTo>
                  <a:pt x="761041" y="467694"/>
                  <a:pt x="861152" y="521201"/>
                  <a:pt x="1083789" y="519564"/>
                </a:cubicBezTo>
                <a:cubicBezTo>
                  <a:pt x="1306426" y="517927"/>
                  <a:pt x="1367880" y="520614"/>
                  <a:pt x="1641467" y="520969"/>
                </a:cubicBezTo>
                <a:cubicBezTo>
                  <a:pt x="1915054" y="521324"/>
                  <a:pt x="1994026" y="525730"/>
                  <a:pt x="2136012" y="522215"/>
                </a:cubicBezTo>
                <a:cubicBezTo>
                  <a:pt x="2277998" y="518700"/>
                  <a:pt x="2431219" y="585838"/>
                  <a:pt x="2662123" y="523540"/>
                </a:cubicBezTo>
                <a:cubicBezTo>
                  <a:pt x="2893027" y="461243"/>
                  <a:pt x="3033230" y="573316"/>
                  <a:pt x="3156668" y="524786"/>
                </a:cubicBezTo>
                <a:cubicBezTo>
                  <a:pt x="3154541" y="441838"/>
                  <a:pt x="3211810" y="294824"/>
                  <a:pt x="3212327" y="222636"/>
                </a:cubicBezTo>
                <a:cubicBezTo>
                  <a:pt x="3186179" y="154779"/>
                  <a:pt x="3177466" y="82370"/>
                  <a:pt x="3140765" y="31805"/>
                </a:cubicBezTo>
                <a:cubicBezTo>
                  <a:pt x="2917543" y="48803"/>
                  <a:pt x="2836243" y="-13720"/>
                  <a:pt x="2683618" y="27140"/>
                </a:cubicBezTo>
                <a:cubicBezTo>
                  <a:pt x="2530993" y="68000"/>
                  <a:pt x="2358480" y="-9550"/>
                  <a:pt x="2101795" y="21203"/>
                </a:cubicBezTo>
                <a:cubicBezTo>
                  <a:pt x="1845110" y="51956"/>
                  <a:pt x="1756014" y="-8777"/>
                  <a:pt x="1613479" y="16221"/>
                </a:cubicBezTo>
                <a:cubicBezTo>
                  <a:pt x="1470944" y="41218"/>
                  <a:pt x="1265552" y="-12546"/>
                  <a:pt x="1156332" y="11556"/>
                </a:cubicBezTo>
                <a:cubicBezTo>
                  <a:pt x="1047112" y="35658"/>
                  <a:pt x="746415" y="-32420"/>
                  <a:pt x="574508" y="5619"/>
                </a:cubicBezTo>
                <a:cubicBezTo>
                  <a:pt x="402601" y="43658"/>
                  <a:pt x="146758" y="-12541"/>
                  <a:pt x="23854" y="0"/>
                </a:cubicBezTo>
              </a:path>
              <a:path w="3212327" h="524786" stroke="0" extrusionOk="0">
                <a:moveTo>
                  <a:pt x="0" y="516834"/>
                </a:moveTo>
                <a:cubicBezTo>
                  <a:pt x="104356" y="504564"/>
                  <a:pt x="337048" y="543775"/>
                  <a:pt x="462978" y="518000"/>
                </a:cubicBezTo>
                <a:cubicBezTo>
                  <a:pt x="588908" y="492225"/>
                  <a:pt x="699631" y="520316"/>
                  <a:pt x="925956" y="519167"/>
                </a:cubicBezTo>
                <a:cubicBezTo>
                  <a:pt x="1152281" y="518018"/>
                  <a:pt x="1254293" y="555892"/>
                  <a:pt x="1420501" y="520412"/>
                </a:cubicBezTo>
                <a:cubicBezTo>
                  <a:pt x="1586709" y="484932"/>
                  <a:pt x="1891486" y="578334"/>
                  <a:pt x="2009745" y="521897"/>
                </a:cubicBezTo>
                <a:cubicBezTo>
                  <a:pt x="2128004" y="465460"/>
                  <a:pt x="2357558" y="566725"/>
                  <a:pt x="2472723" y="523063"/>
                </a:cubicBezTo>
                <a:cubicBezTo>
                  <a:pt x="2587888" y="479401"/>
                  <a:pt x="3018755" y="591327"/>
                  <a:pt x="3156668" y="524786"/>
                </a:cubicBezTo>
                <a:cubicBezTo>
                  <a:pt x="3174701" y="387091"/>
                  <a:pt x="3224625" y="319436"/>
                  <a:pt x="3212327" y="222636"/>
                </a:cubicBezTo>
                <a:cubicBezTo>
                  <a:pt x="3169423" y="131049"/>
                  <a:pt x="3165801" y="92339"/>
                  <a:pt x="3140765" y="31805"/>
                </a:cubicBezTo>
                <a:cubicBezTo>
                  <a:pt x="2957612" y="79830"/>
                  <a:pt x="2803303" y="14201"/>
                  <a:pt x="2621280" y="26504"/>
                </a:cubicBezTo>
                <a:cubicBezTo>
                  <a:pt x="2439257" y="38807"/>
                  <a:pt x="2250533" y="16002"/>
                  <a:pt x="2101795" y="21203"/>
                </a:cubicBezTo>
                <a:cubicBezTo>
                  <a:pt x="1953057" y="26404"/>
                  <a:pt x="1831186" y="-6538"/>
                  <a:pt x="1675817" y="16857"/>
                </a:cubicBezTo>
                <a:cubicBezTo>
                  <a:pt x="1520448" y="40252"/>
                  <a:pt x="1321963" y="-10561"/>
                  <a:pt x="1093993" y="10920"/>
                </a:cubicBezTo>
                <a:cubicBezTo>
                  <a:pt x="866023" y="32401"/>
                  <a:pt x="743982" y="-8257"/>
                  <a:pt x="512170" y="4983"/>
                </a:cubicBezTo>
                <a:cubicBezTo>
                  <a:pt x="280358" y="18223"/>
                  <a:pt x="208506" y="-2653"/>
                  <a:pt x="23854" y="0"/>
                </a:cubicBezTo>
              </a:path>
            </a:pathLst>
          </a:custGeom>
          <a:ln w="38100">
            <a:solidFill>
              <a:srgbClr val="FC6E51"/>
            </a:solidFill>
            <a:extLst>
              <a:ext uri="{C807C97D-BFC1-408E-A445-0C87EB9F89A2}">
                <ask:lineSketchStyleProps xmlns:ask="http://schemas.microsoft.com/office/drawing/2018/sketchyshapes" sd="2200297384">
                  <a:custGeom>
                    <a:avLst/>
                    <a:gdLst>
                      <a:gd name="connsiteX0" fmla="*/ 0 w 3212327"/>
                      <a:gd name="connsiteY0" fmla="*/ 516834 h 524786"/>
                      <a:gd name="connsiteX1" fmla="*/ 3156668 w 3212327"/>
                      <a:gd name="connsiteY1" fmla="*/ 524786 h 524786"/>
                      <a:gd name="connsiteX2" fmla="*/ 3212327 w 3212327"/>
                      <a:gd name="connsiteY2" fmla="*/ 222636 h 524786"/>
                      <a:gd name="connsiteX3" fmla="*/ 3140765 w 3212327"/>
                      <a:gd name="connsiteY3" fmla="*/ 31805 h 524786"/>
                      <a:gd name="connsiteX4" fmla="*/ 23854 w 3212327"/>
                      <a:gd name="connsiteY4" fmla="*/ 0 h 52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327" h="524786">
                        <a:moveTo>
                          <a:pt x="0" y="516834"/>
                        </a:moveTo>
                        <a:lnTo>
                          <a:pt x="3156668" y="524786"/>
                        </a:lnTo>
                        <a:lnTo>
                          <a:pt x="3212327" y="222636"/>
                        </a:lnTo>
                        <a:lnTo>
                          <a:pt x="3140765" y="31805"/>
                        </a:lnTo>
                        <a:lnTo>
                          <a:pt x="23854" y="0"/>
                        </a:lnTo>
                      </a:path>
                    </a:pathLst>
                  </a:cu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pic>
        <p:nvPicPr>
          <p:cNvPr id="19" name="Рисунок 18">
            <a:extLst>
              <a:ext uri="{FF2B5EF4-FFF2-40B4-BE49-F238E27FC236}">
                <a16:creationId xmlns:a16="http://schemas.microsoft.com/office/drawing/2014/main" id="{752CE782-3459-4D36-9C65-AFD7C3F792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23331">
            <a:off x="6647250" y="4118003"/>
            <a:ext cx="697088" cy="752538"/>
          </a:xfrm>
          <a:prstGeom prst="rect">
            <a:avLst/>
          </a:prstGeom>
          <a:ln>
            <a:noFill/>
          </a:ln>
        </p:spPr>
      </p:pic>
      <p:grpSp>
        <p:nvGrpSpPr>
          <p:cNvPr id="23" name="Группа 22">
            <a:extLst>
              <a:ext uri="{FF2B5EF4-FFF2-40B4-BE49-F238E27FC236}">
                <a16:creationId xmlns:a16="http://schemas.microsoft.com/office/drawing/2014/main" id="{7ABAE368-567C-4CC9-8A0E-B6D9E47198BC}"/>
              </a:ext>
            </a:extLst>
          </p:cNvPr>
          <p:cNvGrpSpPr/>
          <p:nvPr/>
        </p:nvGrpSpPr>
        <p:grpSpPr>
          <a:xfrm>
            <a:off x="7981083" y="2159967"/>
            <a:ext cx="3240360" cy="3600400"/>
            <a:chOff x="7981083" y="2159967"/>
            <a:chExt cx="3240360" cy="3600400"/>
          </a:xfrm>
        </p:grpSpPr>
        <p:sp>
          <p:nvSpPr>
            <p:cNvPr id="2" name="Прямоугольник 1">
              <a:extLst>
                <a:ext uri="{FF2B5EF4-FFF2-40B4-BE49-F238E27FC236}">
                  <a16:creationId xmlns:a16="http://schemas.microsoft.com/office/drawing/2014/main" id="{54365BAF-30CE-412D-A37E-47D346FCF35F}"/>
                </a:ext>
              </a:extLst>
            </p:cNvPr>
            <p:cNvSpPr/>
            <p:nvPr/>
          </p:nvSpPr>
          <p:spPr bwMode="auto">
            <a:xfrm>
              <a:off x="7981083" y="2159967"/>
              <a:ext cx="3240360" cy="3600400"/>
            </a:xfrm>
            <a:prstGeom prst="rect">
              <a:avLst/>
            </a:prstGeom>
            <a:solidFill>
              <a:schemeClr val="accent1">
                <a:lumMod val="50000"/>
                <a:alpha val="75000"/>
              </a:schemeClr>
            </a:solidFill>
            <a:ln>
              <a:noFill/>
            </a:ln>
            <a:effectLst>
              <a:outerShdw blurRad="127000" dist="50800" dir="5400000" algn="ctr" rotWithShape="0">
                <a:srgbClr val="000000">
                  <a:alpha val="43137"/>
                </a:srgbClr>
              </a:outerShdw>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4"/>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0" name="TextBox 19">
              <a:extLst>
                <a:ext uri="{FF2B5EF4-FFF2-40B4-BE49-F238E27FC236}">
                  <a16:creationId xmlns:a16="http://schemas.microsoft.com/office/drawing/2014/main" id="{590D588F-8006-460F-A2A9-577B2711C531}"/>
                </a:ext>
              </a:extLst>
            </p:cNvPr>
            <p:cNvSpPr txBox="1"/>
            <p:nvPr/>
          </p:nvSpPr>
          <p:spPr>
            <a:xfrm>
              <a:off x="8209309" y="2376495"/>
              <a:ext cx="2736304" cy="2893100"/>
            </a:xfrm>
            <a:prstGeom prst="rect">
              <a:avLst/>
            </a:prstGeom>
            <a:noFill/>
          </p:spPr>
          <p:txBody>
            <a:bodyPr wrap="square" rtlCol="0">
              <a:spAutoFit/>
            </a:bodyPr>
            <a:lstStyle/>
            <a:p>
              <a:r>
                <a:rPr lang="ru-RU" sz="1400" b="0" dirty="0">
                  <a:solidFill>
                    <a:schemeClr val="bg1"/>
                  </a:solidFill>
                  <a:latin typeface="Comic Sans MS" panose="030F0702030302020204" pitchFamily="66" charset="0"/>
                </a:rPr>
                <a:t>Организации, обязаны формировать резервы по некоторым налоговым позициям на покрытие налоговых рисков в полной стоимости штрафов и пеней.</a:t>
              </a:r>
            </a:p>
            <a:p>
              <a:endParaRPr lang="ru-RU" sz="1400" b="0" dirty="0">
                <a:solidFill>
                  <a:schemeClr val="bg1"/>
                </a:solidFill>
                <a:latin typeface="Comic Sans MS" panose="030F0702030302020204" pitchFamily="66" charset="0"/>
              </a:endParaRPr>
            </a:p>
            <a:p>
              <a:r>
                <a:rPr lang="ru-RU" sz="1400" b="0" dirty="0">
                  <a:solidFill>
                    <a:schemeClr val="bg1"/>
                  </a:solidFill>
                  <a:latin typeface="Comic Sans MS" panose="030F0702030302020204" pitchFamily="66" charset="0"/>
                </a:rPr>
                <a:t>Получив мотивированное мнение налогового органа мы экономим средства на создание резервов. </a:t>
              </a:r>
            </a:p>
            <a:p>
              <a:endParaRPr lang="ru-RU" sz="1400" b="0" dirty="0">
                <a:solidFill>
                  <a:schemeClr val="bg1"/>
                </a:solidFill>
                <a:latin typeface="Comic Sans MS" panose="030F0702030302020204" pitchFamily="66" charset="0"/>
              </a:endParaRPr>
            </a:p>
            <a:p>
              <a:r>
                <a:rPr lang="ru-RU" sz="1400" b="0" dirty="0">
                  <a:solidFill>
                    <a:schemeClr val="bg1"/>
                  </a:solidFill>
                  <a:latin typeface="Comic Sans MS" panose="030F0702030302020204" pitchFamily="66" charset="0"/>
                </a:rPr>
                <a:t>Выгода значительная. </a:t>
              </a:r>
            </a:p>
          </p:txBody>
        </p:sp>
      </p:grpSp>
      <p:sp>
        <p:nvSpPr>
          <p:cNvPr id="22" name="TextBox 21">
            <a:extLst>
              <a:ext uri="{FF2B5EF4-FFF2-40B4-BE49-F238E27FC236}">
                <a16:creationId xmlns:a16="http://schemas.microsoft.com/office/drawing/2014/main" id="{20ED1248-9641-4053-9A14-EDBBBF92EC62}"/>
              </a:ext>
            </a:extLst>
          </p:cNvPr>
          <p:cNvSpPr txBox="1"/>
          <p:nvPr/>
        </p:nvSpPr>
        <p:spPr>
          <a:xfrm>
            <a:off x="1368549" y="1517668"/>
            <a:ext cx="5762624" cy="535531"/>
          </a:xfrm>
          <a:prstGeom prst="rect">
            <a:avLst/>
          </a:prstGeom>
          <a:noFill/>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ru-RU" sz="1600" b="0" dirty="0">
                <a:solidFill>
                  <a:srgbClr val="808080">
                    <a:lumMod val="50000"/>
                  </a:srgbClr>
                </a:solidFill>
                <a:latin typeface="Comic Sans MS" panose="030F0702030302020204" pitchFamily="66" charset="0"/>
                <a:cs typeface="Arial" panose="020B0604020202020204" pitchFamily="34" charset="0"/>
              </a:rPr>
              <a:t>Преимущество налогового мониторинга по данным Федеральной налоговой службы</a:t>
            </a:r>
            <a:endParaRPr kumimoji="0" lang="ru-RU" sz="1600" b="0" i="0" u="none" strike="noStrike" kern="1200" cap="none" spc="0" normalizeH="0" baseline="0" noProof="0" dirty="0">
              <a:ln>
                <a:noFill/>
              </a:ln>
              <a:solidFill>
                <a:srgbClr val="808080">
                  <a:lumMod val="50000"/>
                </a:srgbClr>
              </a:solidFill>
              <a:effectLst/>
              <a:uLnTx/>
              <a:uFillTx/>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400206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899934" y="-2642"/>
            <a:ext cx="7343775" cy="113903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Стратегическое планирование. </a:t>
            </a:r>
            <a:r>
              <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BSC</a:t>
            </a: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0" fontAlgn="base" latinLnBrk="0" hangingPunct="0">
              <a:lnSpc>
                <a:spcPct val="90000"/>
              </a:lnSpc>
              <a:spcBef>
                <a:spcPct val="0"/>
              </a:spcBef>
              <a:spcAft>
                <a:spcPct val="0"/>
              </a:spcAft>
              <a:buClrTx/>
              <a:buSzTx/>
              <a:buFontTx/>
              <a:buNone/>
              <a:tabLst/>
              <a:defRPr/>
            </a:pPr>
            <a:r>
              <a:rPr lang="ru-RU" sz="1889" b="0" dirty="0">
                <a:solidFill>
                  <a:srgbClr val="808080">
                    <a:lumMod val="50000"/>
                  </a:srgbClr>
                </a:solidFill>
                <a:cs typeface="Arial" panose="020B0604020202020204" pitchFamily="34" charset="0"/>
              </a:rPr>
              <a:t>Обеспечьте грамотный баланс расходов и доходов</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grpSp>
        <p:nvGrpSpPr>
          <p:cNvPr id="16" name="Группа 15"/>
          <p:cNvGrpSpPr/>
          <p:nvPr/>
        </p:nvGrpSpPr>
        <p:grpSpPr>
          <a:xfrm>
            <a:off x="144413" y="1566242"/>
            <a:ext cx="9144000" cy="4064000"/>
            <a:chOff x="0" y="1397000"/>
            <a:chExt cx="9144000" cy="4064000"/>
          </a:xfrm>
        </p:grpSpPr>
        <p:pic>
          <p:nvPicPr>
            <p:cNvPr id="17" name="Рисунок 16"/>
            <p:cNvPicPr>
              <a:picLocks noChangeAspect="1"/>
            </p:cNvPicPr>
            <p:nvPr/>
          </p:nvPicPr>
          <p:blipFill>
            <a:blip r:embed="rId3"/>
            <a:stretch>
              <a:fillRect/>
            </a:stretch>
          </p:blipFill>
          <p:spPr>
            <a:xfrm>
              <a:off x="0" y="1397000"/>
              <a:ext cx="9144000" cy="4064000"/>
            </a:xfrm>
            <a:prstGeom prst="rect">
              <a:avLst/>
            </a:prstGeom>
            <a:effectLst>
              <a:outerShdw blurRad="254000" dist="50800" dir="5400000" algn="ctr" rotWithShape="0">
                <a:srgbClr val="000000">
                  <a:alpha val="43137"/>
                </a:srgbClr>
              </a:outerShdw>
            </a:effec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162" y="3760787"/>
              <a:ext cx="972000" cy="43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9" name="Прямоугольник 28"/>
          <p:cNvSpPr/>
          <p:nvPr/>
        </p:nvSpPr>
        <p:spPr bwMode="auto">
          <a:xfrm>
            <a:off x="2547746" y="5887739"/>
            <a:ext cx="619125" cy="215900"/>
          </a:xfrm>
          <a:prstGeom prst="rect">
            <a:avLst/>
          </a:prstGeom>
          <a:solidFill>
            <a:srgbClr val="FFFFBE"/>
          </a:solidFill>
          <a:ln w="3175" cap="flat" cmpd="sng" algn="ctr">
            <a:solidFill>
              <a:srgbClr val="FFFFFF">
                <a:lumMod val="85000"/>
              </a:srgbClr>
            </a:solidFill>
            <a:prstDash val="solid"/>
            <a:round/>
            <a:headEnd type="none" w="med" len="med"/>
            <a:tailEnd type="none" w="med" len="med"/>
          </a:ln>
          <a:effectLst/>
        </p:spPr>
        <p:txBody>
          <a:bodyPr anchor="ctr"/>
          <a:lstStyle/>
          <a:p>
            <a:pPr marL="0" marR="0" lvl="0" indent="0" algn="l" defTabSz="914400" rtl="0" eaLnBrk="1" fontAlgn="auto" latinLnBrk="0" hangingPunct="1">
              <a:lnSpc>
                <a:spcPct val="110000"/>
              </a:lnSpc>
              <a:spcBef>
                <a:spcPct val="50000"/>
              </a:spcBef>
              <a:spcAft>
                <a:spcPts val="0"/>
              </a:spcAft>
              <a:buClrTx/>
              <a:buSzTx/>
              <a:buFontTx/>
              <a:buNone/>
              <a:tabLst/>
              <a:defRPr/>
            </a:pPr>
            <a:endParaRPr kumimoji="0" lang="ru-RU" sz="2000" b="0" i="0" u="none" strike="noStrike" kern="0" cap="none" spc="0" normalizeH="0" baseline="0" noProof="0">
              <a:ln>
                <a:noFill/>
              </a:ln>
              <a:solidFill>
                <a:srgbClr val="5F0000"/>
              </a:solidFill>
              <a:effectLst/>
              <a:uLnTx/>
              <a:uFillTx/>
              <a:latin typeface="Arial" charset="0"/>
              <a:ea typeface="+mn-ea"/>
              <a:cs typeface="Arial" charset="0"/>
            </a:endParaRPr>
          </a:p>
        </p:txBody>
      </p:sp>
      <p:sp>
        <p:nvSpPr>
          <p:cNvPr id="30" name="Прямоугольник 29"/>
          <p:cNvSpPr/>
          <p:nvPr/>
        </p:nvSpPr>
        <p:spPr bwMode="auto">
          <a:xfrm>
            <a:off x="744346" y="5887739"/>
            <a:ext cx="619125" cy="215900"/>
          </a:xfrm>
          <a:prstGeom prst="rect">
            <a:avLst/>
          </a:prstGeom>
          <a:solidFill>
            <a:srgbClr val="C0DCC0"/>
          </a:solidFill>
          <a:ln w="3175" cap="flat" cmpd="sng" algn="ctr">
            <a:solidFill>
              <a:srgbClr val="FFFFFF">
                <a:lumMod val="85000"/>
              </a:srgbClr>
            </a:solidFill>
            <a:prstDash val="solid"/>
            <a:round/>
            <a:headEnd type="none" w="med" len="med"/>
            <a:tailEnd type="none" w="med" len="med"/>
          </a:ln>
          <a:effectLst/>
        </p:spPr>
        <p:txBody>
          <a:bodyPr anchor="ctr"/>
          <a:lstStyle/>
          <a:p>
            <a:pPr marL="0" marR="0" lvl="0" indent="0" algn="l" defTabSz="914400" rtl="0" eaLnBrk="1" fontAlgn="auto" latinLnBrk="0" hangingPunct="1">
              <a:lnSpc>
                <a:spcPct val="110000"/>
              </a:lnSpc>
              <a:spcBef>
                <a:spcPct val="50000"/>
              </a:spcBef>
              <a:spcAft>
                <a:spcPts val="0"/>
              </a:spcAft>
              <a:buClrTx/>
              <a:buSzTx/>
              <a:buFontTx/>
              <a:buNone/>
              <a:tabLst/>
              <a:defRPr/>
            </a:pPr>
            <a:endParaRPr kumimoji="0" lang="ru-RU" sz="2000" b="0" i="0" u="none" strike="noStrike" kern="0" cap="none" spc="0" normalizeH="0" baseline="0" noProof="0">
              <a:ln>
                <a:noFill/>
              </a:ln>
              <a:solidFill>
                <a:srgbClr val="5F0000"/>
              </a:solidFill>
              <a:effectLst/>
              <a:uLnTx/>
              <a:uFillTx/>
              <a:latin typeface="Arial" charset="0"/>
              <a:ea typeface="+mn-ea"/>
              <a:cs typeface="Arial" charset="0"/>
            </a:endParaRPr>
          </a:p>
        </p:txBody>
      </p:sp>
      <p:sp>
        <p:nvSpPr>
          <p:cNvPr id="31" name="Прямоугольник 30"/>
          <p:cNvSpPr/>
          <p:nvPr/>
        </p:nvSpPr>
        <p:spPr bwMode="auto">
          <a:xfrm>
            <a:off x="4476558" y="5887739"/>
            <a:ext cx="619125" cy="215900"/>
          </a:xfrm>
          <a:prstGeom prst="rect">
            <a:avLst/>
          </a:prstGeom>
          <a:solidFill>
            <a:srgbClr val="FC846B">
              <a:alpha val="50000"/>
            </a:srgbClr>
          </a:solidFill>
          <a:ln w="3175" cap="flat" cmpd="sng" algn="ctr">
            <a:solidFill>
              <a:srgbClr val="FFFFFF">
                <a:lumMod val="85000"/>
              </a:srgbClr>
            </a:solidFill>
            <a:prstDash val="solid"/>
            <a:round/>
            <a:headEnd type="none" w="med" len="med"/>
            <a:tailEnd type="none" w="med" len="med"/>
          </a:ln>
          <a:effectLst/>
        </p:spPr>
        <p:txBody>
          <a:bodyPr anchor="ctr"/>
          <a:lstStyle/>
          <a:p>
            <a:pPr marL="0" marR="0" lvl="0" indent="0" algn="ctr" defTabSz="914400" rtl="0" eaLnBrk="1" fontAlgn="auto" latinLnBrk="0" hangingPunct="1">
              <a:lnSpc>
                <a:spcPct val="110000"/>
              </a:lnSpc>
              <a:spcBef>
                <a:spcPct val="50000"/>
              </a:spcBef>
              <a:spcAft>
                <a:spcPts val="0"/>
              </a:spcAft>
              <a:buClrTx/>
              <a:buSzTx/>
              <a:buFontTx/>
              <a:buNone/>
              <a:tabLst/>
              <a:defRPr/>
            </a:pPr>
            <a:endParaRPr kumimoji="0" lang="ru-RU" sz="1000" b="0" i="0" u="none" strike="noStrike" kern="0" cap="none" spc="0" normalizeH="0" baseline="0" noProof="0" dirty="0">
              <a:ln>
                <a:noFill/>
              </a:ln>
              <a:solidFill>
                <a:srgbClr val="5F0000"/>
              </a:solidFill>
              <a:effectLst/>
              <a:uLnTx/>
              <a:uFillTx/>
              <a:latin typeface="Arial" charset="0"/>
              <a:ea typeface="+mn-ea"/>
              <a:cs typeface="Arial" charset="0"/>
            </a:endParaRPr>
          </a:p>
        </p:txBody>
      </p:sp>
      <p:sp>
        <p:nvSpPr>
          <p:cNvPr id="32" name="TextBox 20"/>
          <p:cNvSpPr txBox="1">
            <a:spLocks noChangeArrowheads="1"/>
          </p:cNvSpPr>
          <p:nvPr/>
        </p:nvSpPr>
        <p:spPr bwMode="auto">
          <a:xfrm>
            <a:off x="441133" y="6146501"/>
            <a:ext cx="16589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100" b="0" i="0" u="none" strike="noStrike" kern="0" cap="none" spc="0" normalizeH="0" baseline="0" noProof="0">
                <a:ln>
                  <a:noFill/>
                </a:ln>
                <a:solidFill>
                  <a:srgbClr val="808080">
                    <a:lumMod val="50000"/>
                  </a:srgbClr>
                </a:solidFill>
                <a:effectLst/>
                <a:uLnTx/>
                <a:uFillTx/>
                <a:latin typeface="Arial" charset="0"/>
                <a:ea typeface="+mn-ea"/>
                <a:cs typeface="Arial" charset="0"/>
              </a:rPr>
              <a:t>Нормальное значение</a:t>
            </a:r>
          </a:p>
        </p:txBody>
      </p:sp>
      <p:sp>
        <p:nvSpPr>
          <p:cNvPr id="33" name="TextBox 22"/>
          <p:cNvSpPr txBox="1">
            <a:spLocks noChangeArrowheads="1"/>
          </p:cNvSpPr>
          <p:nvPr/>
        </p:nvSpPr>
        <p:spPr bwMode="auto">
          <a:xfrm>
            <a:off x="2100071" y="6146501"/>
            <a:ext cx="1771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100" b="0" i="0" u="none" strike="noStrike" kern="0" cap="none" spc="0" normalizeH="0" baseline="0" noProof="0">
                <a:ln>
                  <a:noFill/>
                </a:ln>
                <a:solidFill>
                  <a:srgbClr val="808080">
                    <a:lumMod val="50000"/>
                  </a:srgbClr>
                </a:solidFill>
                <a:effectLst/>
                <a:uLnTx/>
                <a:uFillTx/>
                <a:latin typeface="Arial" charset="0"/>
                <a:ea typeface="+mn-ea"/>
                <a:cs typeface="Arial" charset="0"/>
              </a:rPr>
              <a:t>Допустимое отклонение</a:t>
            </a:r>
          </a:p>
        </p:txBody>
      </p:sp>
      <p:sp>
        <p:nvSpPr>
          <p:cNvPr id="34" name="TextBox 25"/>
          <p:cNvSpPr txBox="1">
            <a:spLocks noChangeArrowheads="1"/>
          </p:cNvSpPr>
          <p:nvPr/>
        </p:nvSpPr>
        <p:spPr bwMode="auto">
          <a:xfrm>
            <a:off x="3900296" y="6146501"/>
            <a:ext cx="1804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100" b="0" i="0" u="none" strike="noStrike" kern="0" cap="none" spc="0" normalizeH="0" baseline="0" noProof="0">
                <a:ln>
                  <a:noFill/>
                </a:ln>
                <a:solidFill>
                  <a:srgbClr val="808080">
                    <a:lumMod val="50000"/>
                  </a:srgbClr>
                </a:solidFill>
                <a:effectLst/>
                <a:uLnTx/>
                <a:uFillTx/>
                <a:latin typeface="Arial" charset="0"/>
                <a:ea typeface="+mn-ea"/>
                <a:cs typeface="Arial" charset="0"/>
              </a:rPr>
              <a:t>Критическое отклонение</a:t>
            </a:r>
          </a:p>
        </p:txBody>
      </p:sp>
      <p:pic>
        <p:nvPicPr>
          <p:cNvPr id="3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2983" y="5814714"/>
            <a:ext cx="352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27"/>
          <p:cNvSpPr txBox="1">
            <a:spLocks noChangeArrowheads="1"/>
          </p:cNvSpPr>
          <p:nvPr/>
        </p:nvSpPr>
        <p:spPr bwMode="auto">
          <a:xfrm>
            <a:off x="6202171" y="6146501"/>
            <a:ext cx="5222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100" b="0" i="0" u="none" strike="noStrike" kern="0" cap="none" spc="0" normalizeH="0" baseline="0" noProof="0">
                <a:ln>
                  <a:noFill/>
                </a:ln>
                <a:solidFill>
                  <a:srgbClr val="808080">
                    <a:lumMod val="50000"/>
                  </a:srgbClr>
                </a:solidFill>
                <a:effectLst/>
                <a:uLnTx/>
                <a:uFillTx/>
                <a:latin typeface="Arial" charset="0"/>
                <a:ea typeface="+mn-ea"/>
                <a:cs typeface="Arial" charset="0"/>
              </a:rPr>
              <a:t>Цель</a:t>
            </a:r>
          </a:p>
        </p:txBody>
      </p:sp>
      <p:pic>
        <p:nvPicPr>
          <p:cNvPr id="3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4908" y="5843289"/>
            <a:ext cx="371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28"/>
          <p:cNvSpPr txBox="1">
            <a:spLocks noChangeArrowheads="1"/>
          </p:cNvSpPr>
          <p:nvPr/>
        </p:nvSpPr>
        <p:spPr bwMode="auto">
          <a:xfrm>
            <a:off x="7569008" y="6146501"/>
            <a:ext cx="946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ru-RU" sz="1100" b="0" i="0" u="none" strike="noStrike" kern="0" cap="none" spc="0" normalizeH="0" baseline="0" noProof="0">
                <a:ln>
                  <a:noFill/>
                </a:ln>
                <a:solidFill>
                  <a:srgbClr val="808080">
                    <a:lumMod val="50000"/>
                  </a:srgbClr>
                </a:solidFill>
                <a:effectLst/>
                <a:uLnTx/>
                <a:uFillTx/>
                <a:latin typeface="Arial" charset="0"/>
                <a:ea typeface="+mn-ea"/>
                <a:cs typeface="Arial" charset="0"/>
              </a:rPr>
              <a:t>Показатель</a:t>
            </a:r>
          </a:p>
        </p:txBody>
      </p:sp>
      <p:sp>
        <p:nvSpPr>
          <p:cNvPr id="19" name="TextBox 18">
            <a:extLst>
              <a:ext uri="{FF2B5EF4-FFF2-40B4-BE49-F238E27FC236}">
                <a16:creationId xmlns:a16="http://schemas.microsoft.com/office/drawing/2014/main" id="{B356FA42-4D79-4858-8075-D7D663A294E9}"/>
              </a:ext>
            </a:extLst>
          </p:cNvPr>
          <p:cNvSpPr txBox="1"/>
          <p:nvPr/>
        </p:nvSpPr>
        <p:spPr>
          <a:xfrm>
            <a:off x="9288413" y="2375757"/>
            <a:ext cx="2233662" cy="2062103"/>
          </a:xfrm>
          <a:prstGeom prst="rect">
            <a:avLst/>
          </a:prstGeom>
          <a:noFill/>
        </p:spPr>
        <p:txBody>
          <a:bodyPr wrap="square" rtlCol="0">
            <a:spAutoFit/>
          </a:bodyPr>
          <a:lstStyle/>
          <a:p>
            <a:pPr marL="171450" indent="-171450">
              <a:spcAft>
                <a:spcPts val="1200"/>
              </a:spcAft>
              <a:buFont typeface="Wingdings" panose="05000000000000000000" pitchFamily="2" charset="2"/>
              <a:buChar char="§"/>
            </a:pPr>
            <a:r>
              <a:rPr lang="ru-RU" altLang="ru-RU" sz="1200" b="0" dirty="0">
                <a:solidFill>
                  <a:schemeClr val="tx1">
                    <a:lumMod val="75000"/>
                    <a:lumOff val="25000"/>
                  </a:schemeClr>
                </a:solidFill>
                <a:latin typeface="Comic Sans MS" panose="030F0702030302020204" pitchFamily="66" charset="0"/>
              </a:rPr>
              <a:t>ССП – показывает состояние целевых показателей.</a:t>
            </a:r>
          </a:p>
          <a:p>
            <a:pPr marL="171450" indent="-171450">
              <a:spcAft>
                <a:spcPts val="1200"/>
              </a:spcAft>
              <a:buFont typeface="Wingdings" panose="05000000000000000000" pitchFamily="2" charset="2"/>
              <a:buChar char="§"/>
            </a:pPr>
            <a:r>
              <a:rPr lang="ru-RU" altLang="ru-RU" sz="1200" b="0" dirty="0">
                <a:solidFill>
                  <a:schemeClr val="tx1">
                    <a:lumMod val="75000"/>
                    <a:lumOff val="25000"/>
                  </a:schemeClr>
                </a:solidFill>
                <a:latin typeface="Comic Sans MS" panose="030F0702030302020204" pitchFamily="66" charset="0"/>
              </a:rPr>
              <a:t>Не доверяйте субъективной оценке затрат и расходов </a:t>
            </a:r>
          </a:p>
          <a:p>
            <a:pPr marL="171450" indent="-171450">
              <a:spcAft>
                <a:spcPts val="1200"/>
              </a:spcAft>
              <a:buFont typeface="Wingdings" panose="05000000000000000000" pitchFamily="2" charset="2"/>
              <a:buChar char="§"/>
            </a:pPr>
            <a:r>
              <a:rPr lang="ru-RU" altLang="ru-RU" sz="1200" b="0" dirty="0">
                <a:solidFill>
                  <a:schemeClr val="tx1">
                    <a:lumMod val="75000"/>
                    <a:lumOff val="25000"/>
                  </a:schemeClr>
                </a:solidFill>
                <a:latin typeface="Comic Sans MS" panose="030F0702030302020204" pitchFamily="66" charset="0"/>
              </a:rPr>
              <a:t>Оценка затрат должна быть согласована с целями организации</a:t>
            </a:r>
            <a:endParaRPr lang="ru-RU" sz="1200" b="0" dirty="0">
              <a:solidFill>
                <a:schemeClr val="tx1">
                  <a:lumMod val="75000"/>
                  <a:lumOff val="25000"/>
                </a:schemeClr>
              </a:solidFill>
              <a:latin typeface="Comic Sans MS" panose="030F0702030302020204" pitchFamily="66" charset="0"/>
            </a:endParaRPr>
          </a:p>
        </p:txBody>
      </p:sp>
    </p:spTree>
    <p:extLst>
      <p:ext uri="{BB962C8B-B14F-4D97-AF65-F5344CB8AC3E}">
        <p14:creationId xmlns:p14="http://schemas.microsoft.com/office/powerpoint/2010/main" val="141607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 стрелкой 9">
            <a:extLst>
              <a:ext uri="{FF2B5EF4-FFF2-40B4-BE49-F238E27FC236}">
                <a16:creationId xmlns:a16="http://schemas.microsoft.com/office/drawing/2014/main" id="{4DAC711A-5D16-4C3F-AEC5-E22916B92CDA}"/>
              </a:ext>
            </a:extLst>
          </p:cNvPr>
          <p:cNvCxnSpPr>
            <a:cxnSpLocks/>
            <a:stCxn id="31" idx="6"/>
          </p:cNvCxnSpPr>
          <p:nvPr/>
        </p:nvCxnSpPr>
        <p:spPr bwMode="auto">
          <a:xfrm flipV="1">
            <a:off x="1217403" y="750970"/>
            <a:ext cx="7404750" cy="2837135"/>
          </a:xfrm>
          <a:prstGeom prst="curvedConnector2">
            <a:avLst/>
          </a:prstGeom>
          <a:ln w="76200">
            <a:gradFill flip="none" rotWithShape="1">
              <a:gsLst>
                <a:gs pos="0">
                  <a:srgbClr val="FD927D"/>
                </a:gs>
                <a:gs pos="45000">
                  <a:srgbClr val="FFDA7F"/>
                </a:gs>
                <a:gs pos="82000">
                  <a:schemeClr val="accent1">
                    <a:lumMod val="45000"/>
                    <a:lumOff val="55000"/>
                  </a:schemeClr>
                </a:gs>
                <a:gs pos="100000">
                  <a:srgbClr val="92D050"/>
                </a:gs>
              </a:gsLst>
              <a:lin ang="0" scaled="1"/>
              <a:tileRect/>
            </a:gradFill>
            <a:tailEnd type="arrow" w="lg" len="lg"/>
          </a:ln>
        </p:spPr>
        <p:style>
          <a:lnRef idx="1">
            <a:schemeClr val="dk1"/>
          </a:lnRef>
          <a:fillRef idx="0">
            <a:schemeClr val="dk1"/>
          </a:fillRef>
          <a:effectRef idx="0">
            <a:schemeClr val="dk1"/>
          </a:effectRef>
          <a:fontRef idx="minor">
            <a:schemeClr val="tx1"/>
          </a:fontRef>
        </p:style>
      </p:cxnSp>
      <p:sp>
        <p:nvSpPr>
          <p:cNvPr id="18" name="Прямоугольный треугольник 17">
            <a:extLst>
              <a:ext uri="{FF2B5EF4-FFF2-40B4-BE49-F238E27FC236}">
                <a16:creationId xmlns:a16="http://schemas.microsoft.com/office/drawing/2014/main" id="{983330CC-A574-4424-BD84-313FA8FC74B4}"/>
              </a:ext>
            </a:extLst>
          </p:cNvPr>
          <p:cNvSpPr/>
          <p:nvPr/>
        </p:nvSpPr>
        <p:spPr bwMode="auto">
          <a:xfrm flipH="1">
            <a:off x="864493" y="2152671"/>
            <a:ext cx="9602512" cy="3212326"/>
          </a:xfrm>
          <a:custGeom>
            <a:avLst/>
            <a:gdLst>
              <a:gd name="connsiteX0" fmla="*/ 0 w 10513168"/>
              <a:gd name="connsiteY0" fmla="*/ 3212326 h 3212326"/>
              <a:gd name="connsiteX1" fmla="*/ 0 w 10513168"/>
              <a:gd name="connsiteY1" fmla="*/ 0 h 3212326"/>
              <a:gd name="connsiteX2" fmla="*/ 10513168 w 10513168"/>
              <a:gd name="connsiteY2" fmla="*/ 3212326 h 3212326"/>
              <a:gd name="connsiteX3" fmla="*/ 0 w 10513168"/>
              <a:gd name="connsiteY3" fmla="*/ 3212326 h 3212326"/>
              <a:gd name="connsiteX0" fmla="*/ 0 w 10513168"/>
              <a:gd name="connsiteY0" fmla="*/ 3212326 h 3212326"/>
              <a:gd name="connsiteX1" fmla="*/ 0 w 10513168"/>
              <a:gd name="connsiteY1" fmla="*/ 0 h 3212326"/>
              <a:gd name="connsiteX2" fmla="*/ 3338294 w 10513168"/>
              <a:gd name="connsiteY2" fmla="*/ 1447137 h 3212326"/>
              <a:gd name="connsiteX3" fmla="*/ 10513168 w 10513168"/>
              <a:gd name="connsiteY3" fmla="*/ 3212326 h 3212326"/>
              <a:gd name="connsiteX4" fmla="*/ 0 w 10513168"/>
              <a:gd name="connsiteY4" fmla="*/ 3212326 h 3212326"/>
              <a:gd name="connsiteX0" fmla="*/ 0 w 10513168"/>
              <a:gd name="connsiteY0" fmla="*/ 3212326 h 3212326"/>
              <a:gd name="connsiteX1" fmla="*/ 0 w 10513168"/>
              <a:gd name="connsiteY1" fmla="*/ 0 h 3212326"/>
              <a:gd name="connsiteX2" fmla="*/ 3338294 w 10513168"/>
              <a:gd name="connsiteY2" fmla="*/ 1447137 h 3212326"/>
              <a:gd name="connsiteX3" fmla="*/ 6995894 w 10513168"/>
              <a:gd name="connsiteY3" fmla="*/ 2417196 h 3212326"/>
              <a:gd name="connsiteX4" fmla="*/ 10513168 w 10513168"/>
              <a:gd name="connsiteY4" fmla="*/ 3212326 h 3212326"/>
              <a:gd name="connsiteX5" fmla="*/ 0 w 10513168"/>
              <a:gd name="connsiteY5" fmla="*/ 3212326 h 321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13168" h="3212326">
                <a:moveTo>
                  <a:pt x="0" y="3212326"/>
                </a:moveTo>
                <a:lnTo>
                  <a:pt x="0" y="0"/>
                </a:lnTo>
                <a:cubicBezTo>
                  <a:pt x="625085" y="188181"/>
                  <a:pt x="2713209" y="1258956"/>
                  <a:pt x="3338294" y="1447137"/>
                </a:cubicBezTo>
                <a:cubicBezTo>
                  <a:pt x="4393167" y="1704229"/>
                  <a:pt x="5941021" y="2160104"/>
                  <a:pt x="6995894" y="2417196"/>
                </a:cubicBezTo>
                <a:lnTo>
                  <a:pt x="10513168" y="3212326"/>
                </a:lnTo>
                <a:lnTo>
                  <a:pt x="0" y="3212326"/>
                </a:lnTo>
                <a:close/>
              </a:path>
            </a:pathLst>
          </a:custGeom>
          <a:solidFill>
            <a:srgbClr val="FFFFDB">
              <a:alpha val="75000"/>
            </a:srgbClr>
          </a:solidFill>
          <a:ln w="3175">
            <a:solidFill>
              <a:schemeClr val="tx1"/>
            </a:solid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id="{01D2B867-77BF-42B7-8B82-4F135FC7B15C}"/>
              </a:ext>
            </a:extLst>
          </p:cNvPr>
          <p:cNvSpPr/>
          <p:nvPr/>
        </p:nvSpPr>
        <p:spPr bwMode="auto">
          <a:xfrm>
            <a:off x="7197513" y="1293519"/>
            <a:ext cx="1835394" cy="1036310"/>
          </a:xfrm>
          <a:custGeom>
            <a:avLst/>
            <a:gdLst>
              <a:gd name="connsiteX0" fmla="*/ 0 w 1835394"/>
              <a:gd name="connsiteY0" fmla="*/ 0 h 1036310"/>
              <a:gd name="connsiteX1" fmla="*/ 593444 w 1835394"/>
              <a:gd name="connsiteY1" fmla="*/ 0 h 1036310"/>
              <a:gd name="connsiteX2" fmla="*/ 1186888 w 1835394"/>
              <a:gd name="connsiteY2" fmla="*/ 0 h 1036310"/>
              <a:gd name="connsiteX3" fmla="*/ 1835394 w 1835394"/>
              <a:gd name="connsiteY3" fmla="*/ 0 h 1036310"/>
              <a:gd name="connsiteX4" fmla="*/ 1835394 w 1835394"/>
              <a:gd name="connsiteY4" fmla="*/ 518155 h 1036310"/>
              <a:gd name="connsiteX5" fmla="*/ 1835394 w 1835394"/>
              <a:gd name="connsiteY5" fmla="*/ 1036310 h 1036310"/>
              <a:gd name="connsiteX6" fmla="*/ 1260304 w 1835394"/>
              <a:gd name="connsiteY6" fmla="*/ 1036310 h 1036310"/>
              <a:gd name="connsiteX7" fmla="*/ 666860 w 1835394"/>
              <a:gd name="connsiteY7" fmla="*/ 1036310 h 1036310"/>
              <a:gd name="connsiteX8" fmla="*/ 0 w 1835394"/>
              <a:gd name="connsiteY8" fmla="*/ 1036310 h 1036310"/>
              <a:gd name="connsiteX9" fmla="*/ 0 w 1835394"/>
              <a:gd name="connsiteY9" fmla="*/ 497429 h 1036310"/>
              <a:gd name="connsiteX10" fmla="*/ 0 w 1835394"/>
              <a:gd name="connsiteY10" fmla="*/ 0 h 103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5394" h="1036310" fill="none" extrusionOk="0">
                <a:moveTo>
                  <a:pt x="0" y="0"/>
                </a:moveTo>
                <a:cubicBezTo>
                  <a:pt x="229469" y="-23124"/>
                  <a:pt x="321508" y="-21963"/>
                  <a:pt x="593444" y="0"/>
                </a:cubicBezTo>
                <a:cubicBezTo>
                  <a:pt x="865380" y="21963"/>
                  <a:pt x="965291" y="16605"/>
                  <a:pt x="1186888" y="0"/>
                </a:cubicBezTo>
                <a:cubicBezTo>
                  <a:pt x="1408485" y="-16605"/>
                  <a:pt x="1617300" y="32223"/>
                  <a:pt x="1835394" y="0"/>
                </a:cubicBezTo>
                <a:cubicBezTo>
                  <a:pt x="1829193" y="201496"/>
                  <a:pt x="1844958" y="327595"/>
                  <a:pt x="1835394" y="518155"/>
                </a:cubicBezTo>
                <a:cubicBezTo>
                  <a:pt x="1825830" y="708716"/>
                  <a:pt x="1861013" y="784601"/>
                  <a:pt x="1835394" y="1036310"/>
                </a:cubicBezTo>
                <a:cubicBezTo>
                  <a:pt x="1710459" y="1020051"/>
                  <a:pt x="1395268" y="1047117"/>
                  <a:pt x="1260304" y="1036310"/>
                </a:cubicBezTo>
                <a:cubicBezTo>
                  <a:pt x="1125340" y="1025504"/>
                  <a:pt x="901104" y="1063237"/>
                  <a:pt x="666860" y="1036310"/>
                </a:cubicBezTo>
                <a:cubicBezTo>
                  <a:pt x="432616" y="1009383"/>
                  <a:pt x="281364" y="1003813"/>
                  <a:pt x="0" y="1036310"/>
                </a:cubicBezTo>
                <a:cubicBezTo>
                  <a:pt x="21379" y="816053"/>
                  <a:pt x="20843" y="752942"/>
                  <a:pt x="0" y="497429"/>
                </a:cubicBezTo>
                <a:cubicBezTo>
                  <a:pt x="-20843" y="241916"/>
                  <a:pt x="-1945" y="196995"/>
                  <a:pt x="0" y="0"/>
                </a:cubicBezTo>
                <a:close/>
              </a:path>
              <a:path w="1835394" h="1036310" stroke="0" extrusionOk="0">
                <a:moveTo>
                  <a:pt x="0" y="0"/>
                </a:moveTo>
                <a:cubicBezTo>
                  <a:pt x="227466" y="-23585"/>
                  <a:pt x="412096" y="-11619"/>
                  <a:pt x="648506" y="0"/>
                </a:cubicBezTo>
                <a:cubicBezTo>
                  <a:pt x="884916" y="11619"/>
                  <a:pt x="1013390" y="-1491"/>
                  <a:pt x="1260304" y="0"/>
                </a:cubicBezTo>
                <a:cubicBezTo>
                  <a:pt x="1507218" y="1491"/>
                  <a:pt x="1595011" y="15599"/>
                  <a:pt x="1835394" y="0"/>
                </a:cubicBezTo>
                <a:cubicBezTo>
                  <a:pt x="1844147" y="124264"/>
                  <a:pt x="1824083" y="280084"/>
                  <a:pt x="1835394" y="528518"/>
                </a:cubicBezTo>
                <a:cubicBezTo>
                  <a:pt x="1846705" y="776952"/>
                  <a:pt x="1852351" y="889890"/>
                  <a:pt x="1835394" y="1036310"/>
                </a:cubicBezTo>
                <a:cubicBezTo>
                  <a:pt x="1596019" y="1034715"/>
                  <a:pt x="1530067" y="1031143"/>
                  <a:pt x="1278658" y="1036310"/>
                </a:cubicBezTo>
                <a:cubicBezTo>
                  <a:pt x="1027249" y="1041477"/>
                  <a:pt x="878350" y="1022736"/>
                  <a:pt x="666860" y="1036310"/>
                </a:cubicBezTo>
                <a:cubicBezTo>
                  <a:pt x="455370" y="1049884"/>
                  <a:pt x="313523" y="1006725"/>
                  <a:pt x="0" y="1036310"/>
                </a:cubicBezTo>
                <a:cubicBezTo>
                  <a:pt x="-159" y="907397"/>
                  <a:pt x="9832" y="716609"/>
                  <a:pt x="0" y="518155"/>
                </a:cubicBezTo>
                <a:cubicBezTo>
                  <a:pt x="-9832" y="319701"/>
                  <a:pt x="-1579" y="131409"/>
                  <a:pt x="0" y="0"/>
                </a:cubicBezTo>
                <a:close/>
              </a:path>
            </a:pathLst>
          </a:custGeom>
          <a:solidFill>
            <a:srgbClr val="92D050">
              <a:alpha val="75000"/>
            </a:srgbClr>
          </a:solidFill>
          <a:ln>
            <a:solidFill>
              <a:schemeClr val="bg1"/>
            </a:solidFill>
            <a:extLst>
              <a:ext uri="{C807C97D-BFC1-408E-A445-0C87EB9F89A2}">
                <ask:lineSketchStyleProps xmlns:ask="http://schemas.microsoft.com/office/drawing/2018/sketchyshapes" sd="135038203">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sz="1800" b="0" dirty="0">
                <a:solidFill>
                  <a:schemeClr val="tx1">
                    <a:lumMod val="75000"/>
                    <a:lumOff val="25000"/>
                  </a:schemeClr>
                </a:solidFill>
              </a:rPr>
              <a:t>Требует существенного времени и проработки</a:t>
            </a:r>
            <a:endParaRPr kumimoji="0" lang="ru-RU" sz="1800" b="0" i="0" u="none" strike="noStrike" cap="none" normalizeH="0" baseline="0" dirty="0">
              <a:ln>
                <a:noFill/>
              </a:ln>
              <a:solidFill>
                <a:srgbClr val="006600"/>
              </a:solidFill>
              <a:effectLst/>
              <a:latin typeface="Arial" panose="020B0604020202020204" pitchFamily="34" charset="0"/>
            </a:endParaRPr>
          </a:p>
        </p:txBody>
      </p:sp>
      <p:sp>
        <p:nvSpPr>
          <p:cNvPr id="13" name="Прямоугольник 12">
            <a:extLst>
              <a:ext uri="{FF2B5EF4-FFF2-40B4-BE49-F238E27FC236}">
                <a16:creationId xmlns:a16="http://schemas.microsoft.com/office/drawing/2014/main" id="{0FF5FCA1-524A-45FA-A2C6-58556F29B101}"/>
              </a:ext>
            </a:extLst>
          </p:cNvPr>
          <p:cNvSpPr/>
          <p:nvPr/>
        </p:nvSpPr>
        <p:spPr bwMode="auto">
          <a:xfrm>
            <a:off x="4451641" y="2589271"/>
            <a:ext cx="2016224" cy="800861"/>
          </a:xfrm>
          <a:custGeom>
            <a:avLst/>
            <a:gdLst>
              <a:gd name="connsiteX0" fmla="*/ 0 w 2016224"/>
              <a:gd name="connsiteY0" fmla="*/ 0 h 800861"/>
              <a:gd name="connsiteX1" fmla="*/ 651912 w 2016224"/>
              <a:gd name="connsiteY1" fmla="*/ 0 h 800861"/>
              <a:gd name="connsiteX2" fmla="*/ 1303825 w 2016224"/>
              <a:gd name="connsiteY2" fmla="*/ 0 h 800861"/>
              <a:gd name="connsiteX3" fmla="*/ 2016224 w 2016224"/>
              <a:gd name="connsiteY3" fmla="*/ 0 h 800861"/>
              <a:gd name="connsiteX4" fmla="*/ 2016224 w 2016224"/>
              <a:gd name="connsiteY4" fmla="*/ 400431 h 800861"/>
              <a:gd name="connsiteX5" fmla="*/ 2016224 w 2016224"/>
              <a:gd name="connsiteY5" fmla="*/ 800861 h 800861"/>
              <a:gd name="connsiteX6" fmla="*/ 1384474 w 2016224"/>
              <a:gd name="connsiteY6" fmla="*/ 800861 h 800861"/>
              <a:gd name="connsiteX7" fmla="*/ 732561 w 2016224"/>
              <a:gd name="connsiteY7" fmla="*/ 800861 h 800861"/>
              <a:gd name="connsiteX8" fmla="*/ 0 w 2016224"/>
              <a:gd name="connsiteY8" fmla="*/ 800861 h 800861"/>
              <a:gd name="connsiteX9" fmla="*/ 0 w 2016224"/>
              <a:gd name="connsiteY9" fmla="*/ 384413 h 800861"/>
              <a:gd name="connsiteX10" fmla="*/ 0 w 2016224"/>
              <a:gd name="connsiteY10" fmla="*/ 0 h 80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224" h="800861" fill="none" extrusionOk="0">
                <a:moveTo>
                  <a:pt x="0" y="0"/>
                </a:moveTo>
                <a:cubicBezTo>
                  <a:pt x="316309" y="10152"/>
                  <a:pt x="422370" y="1159"/>
                  <a:pt x="651912" y="0"/>
                </a:cubicBezTo>
                <a:cubicBezTo>
                  <a:pt x="881454" y="-1159"/>
                  <a:pt x="1032495" y="-6241"/>
                  <a:pt x="1303825" y="0"/>
                </a:cubicBezTo>
                <a:cubicBezTo>
                  <a:pt x="1575155" y="6241"/>
                  <a:pt x="1669873" y="5025"/>
                  <a:pt x="2016224" y="0"/>
                </a:cubicBezTo>
                <a:cubicBezTo>
                  <a:pt x="2013142" y="178046"/>
                  <a:pt x="2004672" y="226435"/>
                  <a:pt x="2016224" y="400431"/>
                </a:cubicBezTo>
                <a:cubicBezTo>
                  <a:pt x="2027776" y="574427"/>
                  <a:pt x="2013556" y="638479"/>
                  <a:pt x="2016224" y="800861"/>
                </a:cubicBezTo>
                <a:cubicBezTo>
                  <a:pt x="1827267" y="796600"/>
                  <a:pt x="1674682" y="786084"/>
                  <a:pt x="1384474" y="800861"/>
                </a:cubicBezTo>
                <a:cubicBezTo>
                  <a:pt x="1094266" y="815639"/>
                  <a:pt x="935164" y="818913"/>
                  <a:pt x="732561" y="800861"/>
                </a:cubicBezTo>
                <a:cubicBezTo>
                  <a:pt x="529958" y="782809"/>
                  <a:pt x="189582" y="790584"/>
                  <a:pt x="0" y="800861"/>
                </a:cubicBezTo>
                <a:cubicBezTo>
                  <a:pt x="6635" y="625889"/>
                  <a:pt x="9927" y="587740"/>
                  <a:pt x="0" y="384413"/>
                </a:cubicBezTo>
                <a:cubicBezTo>
                  <a:pt x="-9927" y="181086"/>
                  <a:pt x="9478" y="148713"/>
                  <a:pt x="0" y="0"/>
                </a:cubicBezTo>
                <a:close/>
              </a:path>
              <a:path w="2016224" h="800861" stroke="0" extrusionOk="0">
                <a:moveTo>
                  <a:pt x="0" y="0"/>
                </a:moveTo>
                <a:cubicBezTo>
                  <a:pt x="212240" y="32710"/>
                  <a:pt x="512571" y="-23719"/>
                  <a:pt x="712399" y="0"/>
                </a:cubicBezTo>
                <a:cubicBezTo>
                  <a:pt x="912227" y="23719"/>
                  <a:pt x="1092379" y="31429"/>
                  <a:pt x="1384474" y="0"/>
                </a:cubicBezTo>
                <a:cubicBezTo>
                  <a:pt x="1676570" y="-31429"/>
                  <a:pt x="1717261" y="-8564"/>
                  <a:pt x="2016224" y="0"/>
                </a:cubicBezTo>
                <a:cubicBezTo>
                  <a:pt x="2021755" y="141603"/>
                  <a:pt x="2006548" y="278364"/>
                  <a:pt x="2016224" y="408439"/>
                </a:cubicBezTo>
                <a:cubicBezTo>
                  <a:pt x="2025900" y="538514"/>
                  <a:pt x="2020964" y="616988"/>
                  <a:pt x="2016224" y="800861"/>
                </a:cubicBezTo>
                <a:cubicBezTo>
                  <a:pt x="1873780" y="800427"/>
                  <a:pt x="1557637" y="786924"/>
                  <a:pt x="1404636" y="800861"/>
                </a:cubicBezTo>
                <a:cubicBezTo>
                  <a:pt x="1251635" y="814798"/>
                  <a:pt x="989478" y="793493"/>
                  <a:pt x="732561" y="800861"/>
                </a:cubicBezTo>
                <a:cubicBezTo>
                  <a:pt x="475645" y="808229"/>
                  <a:pt x="292096" y="796018"/>
                  <a:pt x="0" y="800861"/>
                </a:cubicBezTo>
                <a:cubicBezTo>
                  <a:pt x="-12035" y="647723"/>
                  <a:pt x="13657" y="519275"/>
                  <a:pt x="0" y="400431"/>
                </a:cubicBezTo>
                <a:cubicBezTo>
                  <a:pt x="-13657" y="281587"/>
                  <a:pt x="-4893" y="85627"/>
                  <a:pt x="0" y="0"/>
                </a:cubicBezTo>
                <a:close/>
              </a:path>
            </a:pathLst>
          </a:custGeom>
          <a:solidFill>
            <a:srgbClr val="FFDA7F">
              <a:alpha val="75000"/>
            </a:srgbClr>
          </a:solidFill>
          <a:ln>
            <a:solidFill>
              <a:schemeClr val="bg1"/>
            </a:solidFill>
            <a:extLst>
              <a:ext uri="{C807C97D-BFC1-408E-A445-0C87EB9F89A2}">
                <ask:lineSketchStyleProps xmlns:ask="http://schemas.microsoft.com/office/drawing/2018/sketchyshapes" sd="135038203">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sz="1800" b="0" dirty="0">
                <a:solidFill>
                  <a:schemeClr val="tx1">
                    <a:lumMod val="75000"/>
                    <a:lumOff val="25000"/>
                  </a:schemeClr>
                </a:solidFill>
              </a:rPr>
              <a:t>Можно внедрить достаточно быстро</a:t>
            </a:r>
            <a:endParaRPr kumimoji="0" lang="ru-RU" sz="1800" b="0" i="0" u="none" strike="noStrike" cap="none" normalizeH="0" baseline="0" dirty="0">
              <a:ln>
                <a:noFill/>
              </a:ln>
              <a:solidFill>
                <a:srgbClr val="006600"/>
              </a:solidFill>
              <a:effectLst/>
              <a:latin typeface="Arial" panose="020B0604020202020204" pitchFamily="34" charset="0"/>
            </a:endParaRPr>
          </a:p>
        </p:txBody>
      </p:sp>
      <p:sp>
        <p:nvSpPr>
          <p:cNvPr id="14" name="Прямоугольник 13">
            <a:extLst>
              <a:ext uri="{FF2B5EF4-FFF2-40B4-BE49-F238E27FC236}">
                <a16:creationId xmlns:a16="http://schemas.microsoft.com/office/drawing/2014/main" id="{D6E1D136-CF1E-4117-BCED-9B7186B17235}"/>
              </a:ext>
            </a:extLst>
          </p:cNvPr>
          <p:cNvSpPr/>
          <p:nvPr/>
        </p:nvSpPr>
        <p:spPr bwMode="auto">
          <a:xfrm>
            <a:off x="1182401" y="3375798"/>
            <a:ext cx="1914992" cy="565412"/>
          </a:xfrm>
          <a:custGeom>
            <a:avLst/>
            <a:gdLst>
              <a:gd name="connsiteX0" fmla="*/ 0 w 1914992"/>
              <a:gd name="connsiteY0" fmla="*/ 0 h 565412"/>
              <a:gd name="connsiteX1" fmla="*/ 676631 w 1914992"/>
              <a:gd name="connsiteY1" fmla="*/ 0 h 565412"/>
              <a:gd name="connsiteX2" fmla="*/ 1314961 w 1914992"/>
              <a:gd name="connsiteY2" fmla="*/ 0 h 565412"/>
              <a:gd name="connsiteX3" fmla="*/ 1914992 w 1914992"/>
              <a:gd name="connsiteY3" fmla="*/ 0 h 565412"/>
              <a:gd name="connsiteX4" fmla="*/ 1914992 w 1914992"/>
              <a:gd name="connsiteY4" fmla="*/ 565412 h 565412"/>
              <a:gd name="connsiteX5" fmla="*/ 1314961 w 1914992"/>
              <a:gd name="connsiteY5" fmla="*/ 565412 h 565412"/>
              <a:gd name="connsiteX6" fmla="*/ 734080 w 1914992"/>
              <a:gd name="connsiteY6" fmla="*/ 565412 h 565412"/>
              <a:gd name="connsiteX7" fmla="*/ 0 w 1914992"/>
              <a:gd name="connsiteY7" fmla="*/ 565412 h 565412"/>
              <a:gd name="connsiteX8" fmla="*/ 0 w 1914992"/>
              <a:gd name="connsiteY8" fmla="*/ 0 h 56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92" h="565412" fill="none" extrusionOk="0">
                <a:moveTo>
                  <a:pt x="0" y="0"/>
                </a:moveTo>
                <a:cubicBezTo>
                  <a:pt x="256415" y="-12748"/>
                  <a:pt x="422326" y="-6296"/>
                  <a:pt x="676631" y="0"/>
                </a:cubicBezTo>
                <a:cubicBezTo>
                  <a:pt x="930936" y="6296"/>
                  <a:pt x="1187224" y="-11995"/>
                  <a:pt x="1314961" y="0"/>
                </a:cubicBezTo>
                <a:cubicBezTo>
                  <a:pt x="1442698" y="11995"/>
                  <a:pt x="1669093" y="-12553"/>
                  <a:pt x="1914992" y="0"/>
                </a:cubicBezTo>
                <a:cubicBezTo>
                  <a:pt x="1922225" y="135613"/>
                  <a:pt x="1912370" y="342539"/>
                  <a:pt x="1914992" y="565412"/>
                </a:cubicBezTo>
                <a:cubicBezTo>
                  <a:pt x="1652122" y="583908"/>
                  <a:pt x="1478246" y="593470"/>
                  <a:pt x="1314961" y="565412"/>
                </a:cubicBezTo>
                <a:cubicBezTo>
                  <a:pt x="1151676" y="537354"/>
                  <a:pt x="966590" y="584000"/>
                  <a:pt x="734080" y="565412"/>
                </a:cubicBezTo>
                <a:cubicBezTo>
                  <a:pt x="501570" y="546824"/>
                  <a:pt x="330198" y="556407"/>
                  <a:pt x="0" y="565412"/>
                </a:cubicBezTo>
                <a:cubicBezTo>
                  <a:pt x="23010" y="324975"/>
                  <a:pt x="10773" y="240292"/>
                  <a:pt x="0" y="0"/>
                </a:cubicBezTo>
                <a:close/>
              </a:path>
              <a:path w="1914992" h="565412" stroke="0" extrusionOk="0">
                <a:moveTo>
                  <a:pt x="0" y="0"/>
                </a:moveTo>
                <a:cubicBezTo>
                  <a:pt x="188548" y="-20323"/>
                  <a:pt x="369117" y="-27484"/>
                  <a:pt x="676631" y="0"/>
                </a:cubicBezTo>
                <a:cubicBezTo>
                  <a:pt x="984145" y="27484"/>
                  <a:pt x="1106418" y="7917"/>
                  <a:pt x="1314961" y="0"/>
                </a:cubicBezTo>
                <a:cubicBezTo>
                  <a:pt x="1523504" y="-7917"/>
                  <a:pt x="1762696" y="-3486"/>
                  <a:pt x="1914992" y="0"/>
                </a:cubicBezTo>
                <a:cubicBezTo>
                  <a:pt x="1887457" y="147560"/>
                  <a:pt x="1922212" y="413503"/>
                  <a:pt x="1914992" y="565412"/>
                </a:cubicBezTo>
                <a:cubicBezTo>
                  <a:pt x="1602621" y="597659"/>
                  <a:pt x="1446148" y="559735"/>
                  <a:pt x="1257511" y="565412"/>
                </a:cubicBezTo>
                <a:cubicBezTo>
                  <a:pt x="1068874" y="571089"/>
                  <a:pt x="841132" y="559415"/>
                  <a:pt x="657481" y="565412"/>
                </a:cubicBezTo>
                <a:cubicBezTo>
                  <a:pt x="473830" y="571410"/>
                  <a:pt x="307908" y="586140"/>
                  <a:pt x="0" y="565412"/>
                </a:cubicBezTo>
                <a:cubicBezTo>
                  <a:pt x="-15598" y="359869"/>
                  <a:pt x="-12722" y="155246"/>
                  <a:pt x="0" y="0"/>
                </a:cubicBezTo>
                <a:close/>
              </a:path>
            </a:pathLst>
          </a:custGeom>
          <a:solidFill>
            <a:srgbClr val="FC6E51">
              <a:alpha val="75000"/>
            </a:srgbClr>
          </a:solidFill>
          <a:ln>
            <a:solidFill>
              <a:schemeClr val="bg1"/>
            </a:solidFill>
            <a:extLst>
              <a:ext uri="{C807C97D-BFC1-408E-A445-0C87EB9F89A2}">
                <ask:lineSketchStyleProps xmlns:ask="http://schemas.microsoft.com/office/drawing/2018/sketchyshapes" sd="135038203">
                  <a:prstGeom prst="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algn="ctr" eaLnBrk="1" hangingPunct="1">
              <a:lnSpc>
                <a:spcPct val="85000"/>
              </a:lnSpc>
              <a:spcBef>
                <a:spcPct val="50000"/>
              </a:spcBef>
              <a:buSzPct val="120000"/>
            </a:pPr>
            <a:r>
              <a:rPr lang="ru-RU" sz="1800" b="0" dirty="0">
                <a:solidFill>
                  <a:schemeClr val="tx1">
                    <a:lumMod val="75000"/>
                    <a:lumOff val="25000"/>
                  </a:schemeClr>
                </a:solidFill>
              </a:rPr>
              <a:t>Очень быстрое внедрение </a:t>
            </a:r>
            <a:endParaRPr kumimoji="0" lang="ru-RU" sz="1800" b="0" i="0" u="none" strike="noStrike" cap="none" normalizeH="0" baseline="0" dirty="0">
              <a:ln>
                <a:noFill/>
              </a:ln>
              <a:solidFill>
                <a:srgbClr val="006600"/>
              </a:solidFill>
              <a:effectLst/>
              <a:latin typeface="Arial" panose="020B0604020202020204" pitchFamily="34" charset="0"/>
            </a:endParaRPr>
          </a:p>
        </p:txBody>
      </p:sp>
      <p:sp>
        <p:nvSpPr>
          <p:cNvPr id="38" name="Rectangle 4">
            <a:extLst>
              <a:ext uri="{FF2B5EF4-FFF2-40B4-BE49-F238E27FC236}">
                <a16:creationId xmlns:a16="http://schemas.microsoft.com/office/drawing/2014/main" id="{3A6D8A34-0B97-4A31-9C9E-74B1E1F9F836}"/>
              </a:ext>
            </a:extLst>
          </p:cNvPr>
          <p:cNvSpPr>
            <a:spLocks noChangeArrowheads="1"/>
          </p:cNvSpPr>
          <p:nvPr/>
        </p:nvSpPr>
        <p:spPr bwMode="auto">
          <a:xfrm>
            <a:off x="1657350" y="-273"/>
            <a:ext cx="5790305" cy="1139030"/>
          </a:xfrm>
          <a:prstGeom prst="rect">
            <a:avLst/>
          </a:prstGeom>
          <a:noFill/>
          <a:ln w="9525">
            <a:noFill/>
            <a:miter lim="800000"/>
            <a:headEnd/>
            <a:tailEnd/>
          </a:ln>
        </p:spPr>
        <p:txBody>
          <a:bodyPr wrap="square">
            <a:spAutoFit/>
          </a:bodyPr>
          <a:lstStyle/>
          <a:p>
            <a:pPr algn="ctr">
              <a:lnSpc>
                <a:spcPct val="90000"/>
              </a:lnSpc>
              <a:defRPr/>
            </a:pPr>
            <a:endParaRPr lang="en-US" sz="1889" b="0" dirty="0">
              <a:solidFill>
                <a:schemeClr val="bg2">
                  <a:lumMod val="50000"/>
                </a:schemeClr>
              </a:solidFill>
              <a:cs typeface="Arial" panose="020B0604020202020204" pitchFamily="34" charset="0"/>
            </a:endParaRPr>
          </a:p>
          <a:p>
            <a:pPr algn="ctr">
              <a:lnSpc>
                <a:spcPct val="90000"/>
              </a:lnSpc>
              <a:defRPr/>
            </a:pPr>
            <a:r>
              <a:rPr lang="ru-RU" sz="1889" b="0" dirty="0">
                <a:solidFill>
                  <a:schemeClr val="bg2">
                    <a:lumMod val="50000"/>
                  </a:schemeClr>
                </a:solidFill>
                <a:cs typeface="Arial" panose="020B0604020202020204" pitchFamily="34" charset="0"/>
              </a:rPr>
              <a:t>Получаемый эффект оптимизации расходов при разных подходах к автоматизации </a:t>
            </a:r>
          </a:p>
          <a:p>
            <a:pPr algn="ctr">
              <a:lnSpc>
                <a:spcPct val="90000"/>
              </a:lnSpc>
              <a:defRPr/>
            </a:pPr>
            <a:endParaRPr lang="ru-RU" sz="1889" b="0" dirty="0">
              <a:solidFill>
                <a:schemeClr val="bg2">
                  <a:lumMod val="50000"/>
                </a:schemeClr>
              </a:solidFill>
              <a:cs typeface="Arial" panose="020B0604020202020204" pitchFamily="34" charset="0"/>
            </a:endParaRPr>
          </a:p>
        </p:txBody>
      </p:sp>
      <p:grpSp>
        <p:nvGrpSpPr>
          <p:cNvPr id="2" name="Группа 1">
            <a:extLst>
              <a:ext uri="{FF2B5EF4-FFF2-40B4-BE49-F238E27FC236}">
                <a16:creationId xmlns:a16="http://schemas.microsoft.com/office/drawing/2014/main" id="{02595830-CFC8-4C7A-B9FE-8D6D4CA274A5}"/>
              </a:ext>
            </a:extLst>
          </p:cNvPr>
          <p:cNvGrpSpPr/>
          <p:nvPr/>
        </p:nvGrpSpPr>
        <p:grpSpPr>
          <a:xfrm>
            <a:off x="7225121" y="2364931"/>
            <a:ext cx="3167129" cy="2962174"/>
            <a:chOff x="1249586" y="1195643"/>
            <a:chExt cx="3167129" cy="2962174"/>
          </a:xfrm>
        </p:grpSpPr>
        <p:sp>
          <p:nvSpPr>
            <p:cNvPr id="56" name="Стрелка: вправо 55">
              <a:extLst>
                <a:ext uri="{FF2B5EF4-FFF2-40B4-BE49-F238E27FC236}">
                  <a16:creationId xmlns:a16="http://schemas.microsoft.com/office/drawing/2014/main" id="{5DFBCBB5-28F2-4A96-823C-1850B097B8D3}"/>
                </a:ext>
              </a:extLst>
            </p:cNvPr>
            <p:cNvSpPr/>
            <p:nvPr/>
          </p:nvSpPr>
          <p:spPr bwMode="auto">
            <a:xfrm rot="16200000">
              <a:off x="2647628" y="2388730"/>
              <a:ext cx="2962174" cy="576000"/>
            </a:xfrm>
            <a:custGeom>
              <a:avLst/>
              <a:gdLst>
                <a:gd name="connsiteX0" fmla="*/ 0 w 2962174"/>
                <a:gd name="connsiteY0" fmla="*/ 144000 h 576000"/>
                <a:gd name="connsiteX1" fmla="*/ 498860 w 2962174"/>
                <a:gd name="connsiteY1" fmla="*/ 144000 h 576000"/>
                <a:gd name="connsiteX2" fmla="*/ 997720 w 2962174"/>
                <a:gd name="connsiteY2" fmla="*/ 144000 h 576000"/>
                <a:gd name="connsiteX3" fmla="*/ 1592106 w 2962174"/>
                <a:gd name="connsiteY3" fmla="*/ 144000 h 576000"/>
                <a:gd name="connsiteX4" fmla="*/ 1592106 w 2962174"/>
                <a:gd name="connsiteY4" fmla="*/ 0 h 576000"/>
                <a:gd name="connsiteX5" fmla="*/ 2062496 w 2962174"/>
                <a:gd name="connsiteY5" fmla="*/ 98880 h 576000"/>
                <a:gd name="connsiteX6" fmla="*/ 2478083 w 2962174"/>
                <a:gd name="connsiteY6" fmla="*/ 186240 h 576000"/>
                <a:gd name="connsiteX7" fmla="*/ 2962174 w 2962174"/>
                <a:gd name="connsiteY7" fmla="*/ 288000 h 576000"/>
                <a:gd name="connsiteX8" fmla="*/ 2546587 w 2962174"/>
                <a:gd name="connsiteY8" fmla="*/ 375360 h 576000"/>
                <a:gd name="connsiteX9" fmla="*/ 2130999 w 2962174"/>
                <a:gd name="connsiteY9" fmla="*/ 462720 h 576000"/>
                <a:gd name="connsiteX10" fmla="*/ 1592106 w 2962174"/>
                <a:gd name="connsiteY10" fmla="*/ 576000 h 576000"/>
                <a:gd name="connsiteX11" fmla="*/ 1592106 w 2962174"/>
                <a:gd name="connsiteY11" fmla="*/ 432000 h 576000"/>
                <a:gd name="connsiteX12" fmla="*/ 1077325 w 2962174"/>
                <a:gd name="connsiteY12" fmla="*/ 432000 h 576000"/>
                <a:gd name="connsiteX13" fmla="*/ 594386 w 2962174"/>
                <a:gd name="connsiteY13" fmla="*/ 432000 h 576000"/>
                <a:gd name="connsiteX14" fmla="*/ 0 w 2962174"/>
                <a:gd name="connsiteY14" fmla="*/ 432000 h 576000"/>
                <a:gd name="connsiteX15" fmla="*/ 0 w 2962174"/>
                <a:gd name="connsiteY15" fmla="*/ 14400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2174" h="576000" fill="none" extrusionOk="0">
                  <a:moveTo>
                    <a:pt x="0" y="144000"/>
                  </a:moveTo>
                  <a:cubicBezTo>
                    <a:pt x="238690" y="119541"/>
                    <a:pt x="358831" y="147281"/>
                    <a:pt x="498860" y="144000"/>
                  </a:cubicBezTo>
                  <a:cubicBezTo>
                    <a:pt x="638889" y="140719"/>
                    <a:pt x="777886" y="129012"/>
                    <a:pt x="997720" y="144000"/>
                  </a:cubicBezTo>
                  <a:cubicBezTo>
                    <a:pt x="1217554" y="158988"/>
                    <a:pt x="1456345" y="135755"/>
                    <a:pt x="1592106" y="144000"/>
                  </a:cubicBezTo>
                  <a:cubicBezTo>
                    <a:pt x="1586238" y="92156"/>
                    <a:pt x="1596898" y="44752"/>
                    <a:pt x="1592106" y="0"/>
                  </a:cubicBezTo>
                  <a:cubicBezTo>
                    <a:pt x="1753996" y="14493"/>
                    <a:pt x="1867611" y="60474"/>
                    <a:pt x="2062496" y="98880"/>
                  </a:cubicBezTo>
                  <a:cubicBezTo>
                    <a:pt x="2257381" y="137286"/>
                    <a:pt x="2296680" y="152415"/>
                    <a:pt x="2478083" y="186240"/>
                  </a:cubicBezTo>
                  <a:cubicBezTo>
                    <a:pt x="2659486" y="220065"/>
                    <a:pt x="2867775" y="247504"/>
                    <a:pt x="2962174" y="288000"/>
                  </a:cubicBezTo>
                  <a:cubicBezTo>
                    <a:pt x="2805784" y="327503"/>
                    <a:pt x="2673965" y="339673"/>
                    <a:pt x="2546587" y="375360"/>
                  </a:cubicBezTo>
                  <a:cubicBezTo>
                    <a:pt x="2419209" y="411047"/>
                    <a:pt x="2284261" y="437843"/>
                    <a:pt x="2130999" y="462720"/>
                  </a:cubicBezTo>
                  <a:cubicBezTo>
                    <a:pt x="1977737" y="487597"/>
                    <a:pt x="1804361" y="555641"/>
                    <a:pt x="1592106" y="576000"/>
                  </a:cubicBezTo>
                  <a:cubicBezTo>
                    <a:pt x="1588250" y="545791"/>
                    <a:pt x="1596941" y="464918"/>
                    <a:pt x="1592106" y="432000"/>
                  </a:cubicBezTo>
                  <a:cubicBezTo>
                    <a:pt x="1362630" y="456303"/>
                    <a:pt x="1216350" y="446555"/>
                    <a:pt x="1077325" y="432000"/>
                  </a:cubicBezTo>
                  <a:cubicBezTo>
                    <a:pt x="938300" y="417445"/>
                    <a:pt x="768790" y="425366"/>
                    <a:pt x="594386" y="432000"/>
                  </a:cubicBezTo>
                  <a:cubicBezTo>
                    <a:pt x="419982" y="438634"/>
                    <a:pt x="212530" y="403017"/>
                    <a:pt x="0" y="432000"/>
                  </a:cubicBezTo>
                  <a:cubicBezTo>
                    <a:pt x="-9557" y="301608"/>
                    <a:pt x="5261" y="245647"/>
                    <a:pt x="0" y="144000"/>
                  </a:cubicBezTo>
                  <a:close/>
                </a:path>
                <a:path w="2962174" h="576000" stroke="0" extrusionOk="0">
                  <a:moveTo>
                    <a:pt x="0" y="144000"/>
                  </a:moveTo>
                  <a:cubicBezTo>
                    <a:pt x="159278" y="133305"/>
                    <a:pt x="324960" y="143321"/>
                    <a:pt x="482939" y="144000"/>
                  </a:cubicBezTo>
                  <a:cubicBezTo>
                    <a:pt x="640918" y="144679"/>
                    <a:pt x="819714" y="126012"/>
                    <a:pt x="997720" y="144000"/>
                  </a:cubicBezTo>
                  <a:cubicBezTo>
                    <a:pt x="1175726" y="161988"/>
                    <a:pt x="1410705" y="129561"/>
                    <a:pt x="1592106" y="144000"/>
                  </a:cubicBezTo>
                  <a:cubicBezTo>
                    <a:pt x="1590065" y="103962"/>
                    <a:pt x="1597579" y="65360"/>
                    <a:pt x="1592106" y="0"/>
                  </a:cubicBezTo>
                  <a:cubicBezTo>
                    <a:pt x="1734758" y="31056"/>
                    <a:pt x="1827646" y="69521"/>
                    <a:pt x="2007693" y="87360"/>
                  </a:cubicBezTo>
                  <a:cubicBezTo>
                    <a:pt x="2187740" y="105199"/>
                    <a:pt x="2306254" y="165065"/>
                    <a:pt x="2464383" y="183360"/>
                  </a:cubicBezTo>
                  <a:cubicBezTo>
                    <a:pt x="2622512" y="201655"/>
                    <a:pt x="2801320" y="230358"/>
                    <a:pt x="2962174" y="288000"/>
                  </a:cubicBezTo>
                  <a:cubicBezTo>
                    <a:pt x="2806677" y="304956"/>
                    <a:pt x="2724505" y="333233"/>
                    <a:pt x="2532886" y="378240"/>
                  </a:cubicBezTo>
                  <a:cubicBezTo>
                    <a:pt x="2341267" y="423247"/>
                    <a:pt x="2239413" y="454575"/>
                    <a:pt x="2089897" y="471360"/>
                  </a:cubicBezTo>
                  <a:cubicBezTo>
                    <a:pt x="1940381" y="488145"/>
                    <a:pt x="1735923" y="549973"/>
                    <a:pt x="1592106" y="576000"/>
                  </a:cubicBezTo>
                  <a:cubicBezTo>
                    <a:pt x="1591070" y="506823"/>
                    <a:pt x="1592233" y="463789"/>
                    <a:pt x="1592106" y="432000"/>
                  </a:cubicBezTo>
                  <a:cubicBezTo>
                    <a:pt x="1447536" y="448482"/>
                    <a:pt x="1218062" y="415072"/>
                    <a:pt x="1045483" y="432000"/>
                  </a:cubicBezTo>
                  <a:cubicBezTo>
                    <a:pt x="872904" y="448928"/>
                    <a:pt x="711483" y="450597"/>
                    <a:pt x="530702" y="432000"/>
                  </a:cubicBezTo>
                  <a:cubicBezTo>
                    <a:pt x="349921" y="413403"/>
                    <a:pt x="172079" y="434641"/>
                    <a:pt x="0" y="432000"/>
                  </a:cubicBezTo>
                  <a:cubicBezTo>
                    <a:pt x="4530" y="335652"/>
                    <a:pt x="6583" y="242016"/>
                    <a:pt x="0" y="144000"/>
                  </a:cubicBezTo>
                  <a:close/>
                </a:path>
              </a:pathLst>
            </a:custGeom>
            <a:solidFill>
              <a:srgbClr val="92D050">
                <a:alpha val="75000"/>
              </a:srgbClr>
            </a:solidFill>
            <a:ln>
              <a:solidFill>
                <a:schemeClr val="tx1">
                  <a:lumMod val="75000"/>
                  <a:lumOff val="25000"/>
                </a:schemeClr>
              </a:solidFill>
              <a:extLst>
                <a:ext uri="{C807C97D-BFC1-408E-A445-0C87EB9F89A2}">
                  <ask:lineSketchStyleProps xmlns:ask="http://schemas.microsoft.com/office/drawing/2018/sketchyshapes" sd="3249965550">
                    <a:prstGeom prst="rightArrow">
                      <a:avLst>
                        <a:gd name="adj1" fmla="val 50000"/>
                        <a:gd name="adj2" fmla="val 237859"/>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1" name="TextBox 50">
              <a:extLst>
                <a:ext uri="{FF2B5EF4-FFF2-40B4-BE49-F238E27FC236}">
                  <a16:creationId xmlns:a16="http://schemas.microsoft.com/office/drawing/2014/main" id="{5BB9EB51-20C2-4BF8-BE3D-E5672FBCD1DA}"/>
                </a:ext>
              </a:extLst>
            </p:cNvPr>
            <p:cNvSpPr txBox="1"/>
            <p:nvPr/>
          </p:nvSpPr>
          <p:spPr>
            <a:xfrm>
              <a:off x="1249586" y="3285793"/>
              <a:ext cx="2469349" cy="307777"/>
            </a:xfrm>
            <a:custGeom>
              <a:avLst/>
              <a:gdLst>
                <a:gd name="connsiteX0" fmla="*/ 0 w 2469349"/>
                <a:gd name="connsiteY0" fmla="*/ 0 h 307777"/>
                <a:gd name="connsiteX1" fmla="*/ 617337 w 2469349"/>
                <a:gd name="connsiteY1" fmla="*/ 0 h 307777"/>
                <a:gd name="connsiteX2" fmla="*/ 1259368 w 2469349"/>
                <a:gd name="connsiteY2" fmla="*/ 0 h 307777"/>
                <a:gd name="connsiteX3" fmla="*/ 1852012 w 2469349"/>
                <a:gd name="connsiteY3" fmla="*/ 0 h 307777"/>
                <a:gd name="connsiteX4" fmla="*/ 2469349 w 2469349"/>
                <a:gd name="connsiteY4" fmla="*/ 0 h 307777"/>
                <a:gd name="connsiteX5" fmla="*/ 2469349 w 2469349"/>
                <a:gd name="connsiteY5" fmla="*/ 307777 h 307777"/>
                <a:gd name="connsiteX6" fmla="*/ 1926092 w 2469349"/>
                <a:gd name="connsiteY6" fmla="*/ 307777 h 307777"/>
                <a:gd name="connsiteX7" fmla="*/ 1358142 w 2469349"/>
                <a:gd name="connsiteY7" fmla="*/ 307777 h 307777"/>
                <a:gd name="connsiteX8" fmla="*/ 790192 w 2469349"/>
                <a:gd name="connsiteY8" fmla="*/ 307777 h 307777"/>
                <a:gd name="connsiteX9" fmla="*/ 0 w 2469349"/>
                <a:gd name="connsiteY9" fmla="*/ 307777 h 307777"/>
                <a:gd name="connsiteX10" fmla="*/ 0 w 246934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9349" h="307777" fill="none" extrusionOk="0">
                  <a:moveTo>
                    <a:pt x="0" y="0"/>
                  </a:moveTo>
                  <a:cubicBezTo>
                    <a:pt x="236557" y="8115"/>
                    <a:pt x="448600" y="-2146"/>
                    <a:pt x="617337" y="0"/>
                  </a:cubicBezTo>
                  <a:cubicBezTo>
                    <a:pt x="786074" y="2146"/>
                    <a:pt x="1012791" y="-17030"/>
                    <a:pt x="1259368" y="0"/>
                  </a:cubicBezTo>
                  <a:cubicBezTo>
                    <a:pt x="1505945" y="17030"/>
                    <a:pt x="1660446" y="29531"/>
                    <a:pt x="1852012" y="0"/>
                  </a:cubicBezTo>
                  <a:cubicBezTo>
                    <a:pt x="2043578" y="-29531"/>
                    <a:pt x="2173391" y="-27871"/>
                    <a:pt x="2469349" y="0"/>
                  </a:cubicBezTo>
                  <a:cubicBezTo>
                    <a:pt x="2481791" y="114611"/>
                    <a:pt x="2473868" y="229704"/>
                    <a:pt x="2469349" y="307777"/>
                  </a:cubicBezTo>
                  <a:cubicBezTo>
                    <a:pt x="2215654" y="309687"/>
                    <a:pt x="2067231" y="330764"/>
                    <a:pt x="1926092" y="307777"/>
                  </a:cubicBezTo>
                  <a:cubicBezTo>
                    <a:pt x="1784953" y="284790"/>
                    <a:pt x="1496579" y="301184"/>
                    <a:pt x="1358142" y="307777"/>
                  </a:cubicBezTo>
                  <a:cubicBezTo>
                    <a:pt x="1219705" y="314371"/>
                    <a:pt x="1049050" y="311145"/>
                    <a:pt x="790192" y="307777"/>
                  </a:cubicBezTo>
                  <a:cubicBezTo>
                    <a:pt x="531334" y="304410"/>
                    <a:pt x="257616" y="300149"/>
                    <a:pt x="0" y="307777"/>
                  </a:cubicBezTo>
                  <a:cubicBezTo>
                    <a:pt x="11655" y="242994"/>
                    <a:pt x="-1203" y="104190"/>
                    <a:pt x="0" y="0"/>
                  </a:cubicBezTo>
                  <a:close/>
                </a:path>
                <a:path w="2469349" h="307777" stroke="0" extrusionOk="0">
                  <a:moveTo>
                    <a:pt x="0" y="0"/>
                  </a:moveTo>
                  <a:cubicBezTo>
                    <a:pt x="114220" y="-19277"/>
                    <a:pt x="402050" y="18335"/>
                    <a:pt x="567950" y="0"/>
                  </a:cubicBezTo>
                  <a:cubicBezTo>
                    <a:pt x="733850" y="-18335"/>
                    <a:pt x="929500" y="26109"/>
                    <a:pt x="1185288" y="0"/>
                  </a:cubicBezTo>
                  <a:cubicBezTo>
                    <a:pt x="1441076" y="-26109"/>
                    <a:pt x="1529161" y="24940"/>
                    <a:pt x="1728544" y="0"/>
                  </a:cubicBezTo>
                  <a:cubicBezTo>
                    <a:pt x="1927927" y="-24940"/>
                    <a:pt x="2167298" y="33398"/>
                    <a:pt x="2469349" y="0"/>
                  </a:cubicBezTo>
                  <a:cubicBezTo>
                    <a:pt x="2479754" y="71353"/>
                    <a:pt x="2459177" y="226985"/>
                    <a:pt x="2469349" y="307777"/>
                  </a:cubicBezTo>
                  <a:cubicBezTo>
                    <a:pt x="2248245" y="282774"/>
                    <a:pt x="2093146" y="333933"/>
                    <a:pt x="1926092" y="307777"/>
                  </a:cubicBezTo>
                  <a:cubicBezTo>
                    <a:pt x="1759038" y="281621"/>
                    <a:pt x="1501927" y="314763"/>
                    <a:pt x="1382835" y="307777"/>
                  </a:cubicBezTo>
                  <a:cubicBezTo>
                    <a:pt x="1263743" y="300791"/>
                    <a:pt x="900864" y="338645"/>
                    <a:pt x="716111" y="307777"/>
                  </a:cubicBezTo>
                  <a:cubicBezTo>
                    <a:pt x="531358" y="276909"/>
                    <a:pt x="207444" y="314660"/>
                    <a:pt x="0" y="307777"/>
                  </a:cubicBezTo>
                  <a:cubicBezTo>
                    <a:pt x="6661" y="158485"/>
                    <a:pt x="12023" y="87686"/>
                    <a:pt x="0" y="0"/>
                  </a:cubicBezTo>
                  <a:close/>
                </a:path>
              </a:pathLst>
            </a:custGeom>
            <a:solidFill>
              <a:srgbClr val="92D050"/>
            </a:solidFill>
            <a:ln>
              <a:solidFill>
                <a:schemeClr val="bg1"/>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Бюджетирование</a:t>
              </a:r>
            </a:p>
          </p:txBody>
        </p:sp>
        <p:sp>
          <p:nvSpPr>
            <p:cNvPr id="52" name="TextBox 51">
              <a:extLst>
                <a:ext uri="{FF2B5EF4-FFF2-40B4-BE49-F238E27FC236}">
                  <a16:creationId xmlns:a16="http://schemas.microsoft.com/office/drawing/2014/main" id="{FD4A6C73-7927-4903-8D01-5897AC6F8022}"/>
                </a:ext>
              </a:extLst>
            </p:cNvPr>
            <p:cNvSpPr txBox="1"/>
            <p:nvPr/>
          </p:nvSpPr>
          <p:spPr>
            <a:xfrm>
              <a:off x="1270967" y="2865433"/>
              <a:ext cx="2449147" cy="307777"/>
            </a:xfrm>
            <a:custGeom>
              <a:avLst/>
              <a:gdLst>
                <a:gd name="connsiteX0" fmla="*/ 0 w 2449147"/>
                <a:gd name="connsiteY0" fmla="*/ 0 h 307777"/>
                <a:gd name="connsiteX1" fmla="*/ 612287 w 2449147"/>
                <a:gd name="connsiteY1" fmla="*/ 0 h 307777"/>
                <a:gd name="connsiteX2" fmla="*/ 1249065 w 2449147"/>
                <a:gd name="connsiteY2" fmla="*/ 0 h 307777"/>
                <a:gd name="connsiteX3" fmla="*/ 1836860 w 2449147"/>
                <a:gd name="connsiteY3" fmla="*/ 0 h 307777"/>
                <a:gd name="connsiteX4" fmla="*/ 2449147 w 2449147"/>
                <a:gd name="connsiteY4" fmla="*/ 0 h 307777"/>
                <a:gd name="connsiteX5" fmla="*/ 2449147 w 2449147"/>
                <a:gd name="connsiteY5" fmla="*/ 307777 h 307777"/>
                <a:gd name="connsiteX6" fmla="*/ 1910335 w 2449147"/>
                <a:gd name="connsiteY6" fmla="*/ 307777 h 307777"/>
                <a:gd name="connsiteX7" fmla="*/ 1347031 w 2449147"/>
                <a:gd name="connsiteY7" fmla="*/ 307777 h 307777"/>
                <a:gd name="connsiteX8" fmla="*/ 783727 w 2449147"/>
                <a:gd name="connsiteY8" fmla="*/ 307777 h 307777"/>
                <a:gd name="connsiteX9" fmla="*/ 0 w 2449147"/>
                <a:gd name="connsiteY9" fmla="*/ 307777 h 307777"/>
                <a:gd name="connsiteX10" fmla="*/ 0 w 2449147"/>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9147" h="307777" fill="none" extrusionOk="0">
                  <a:moveTo>
                    <a:pt x="0" y="0"/>
                  </a:moveTo>
                  <a:cubicBezTo>
                    <a:pt x="137472" y="24336"/>
                    <a:pt x="378379" y="-5641"/>
                    <a:pt x="612287" y="0"/>
                  </a:cubicBezTo>
                  <a:cubicBezTo>
                    <a:pt x="846195" y="5641"/>
                    <a:pt x="1022229" y="-871"/>
                    <a:pt x="1249065" y="0"/>
                  </a:cubicBezTo>
                  <a:cubicBezTo>
                    <a:pt x="1475901" y="871"/>
                    <a:pt x="1650170" y="-16443"/>
                    <a:pt x="1836860" y="0"/>
                  </a:cubicBezTo>
                  <a:cubicBezTo>
                    <a:pt x="2023550" y="16443"/>
                    <a:pt x="2283002" y="18713"/>
                    <a:pt x="2449147" y="0"/>
                  </a:cubicBezTo>
                  <a:cubicBezTo>
                    <a:pt x="2461589" y="114611"/>
                    <a:pt x="2453666" y="229704"/>
                    <a:pt x="2449147" y="307777"/>
                  </a:cubicBezTo>
                  <a:cubicBezTo>
                    <a:pt x="2329624" y="322392"/>
                    <a:pt x="2163387" y="304141"/>
                    <a:pt x="1910335" y="307777"/>
                  </a:cubicBezTo>
                  <a:cubicBezTo>
                    <a:pt x="1657283" y="311413"/>
                    <a:pt x="1562350" y="327350"/>
                    <a:pt x="1347031" y="307777"/>
                  </a:cubicBezTo>
                  <a:cubicBezTo>
                    <a:pt x="1131712" y="288204"/>
                    <a:pt x="938933" y="304035"/>
                    <a:pt x="783727" y="307777"/>
                  </a:cubicBezTo>
                  <a:cubicBezTo>
                    <a:pt x="628521" y="311519"/>
                    <a:pt x="229480" y="286216"/>
                    <a:pt x="0" y="307777"/>
                  </a:cubicBezTo>
                  <a:cubicBezTo>
                    <a:pt x="11655" y="242994"/>
                    <a:pt x="-1203" y="104190"/>
                    <a:pt x="0" y="0"/>
                  </a:cubicBezTo>
                  <a:close/>
                </a:path>
                <a:path w="2449147" h="307777" stroke="0" extrusionOk="0">
                  <a:moveTo>
                    <a:pt x="0" y="0"/>
                  </a:moveTo>
                  <a:cubicBezTo>
                    <a:pt x="219659" y="9830"/>
                    <a:pt x="384997" y="26011"/>
                    <a:pt x="563304" y="0"/>
                  </a:cubicBezTo>
                  <a:cubicBezTo>
                    <a:pt x="741611" y="-26011"/>
                    <a:pt x="1017755" y="3476"/>
                    <a:pt x="1175591" y="0"/>
                  </a:cubicBezTo>
                  <a:cubicBezTo>
                    <a:pt x="1333427" y="-3476"/>
                    <a:pt x="1543912" y="19767"/>
                    <a:pt x="1714403" y="0"/>
                  </a:cubicBezTo>
                  <a:cubicBezTo>
                    <a:pt x="1884894" y="-19767"/>
                    <a:pt x="2264228" y="-36665"/>
                    <a:pt x="2449147" y="0"/>
                  </a:cubicBezTo>
                  <a:cubicBezTo>
                    <a:pt x="2459552" y="71353"/>
                    <a:pt x="2438975" y="226985"/>
                    <a:pt x="2449147" y="307777"/>
                  </a:cubicBezTo>
                  <a:cubicBezTo>
                    <a:pt x="2200083" y="282810"/>
                    <a:pt x="2087787" y="317684"/>
                    <a:pt x="1910335" y="307777"/>
                  </a:cubicBezTo>
                  <a:cubicBezTo>
                    <a:pt x="1732883" y="297870"/>
                    <a:pt x="1616245" y="290209"/>
                    <a:pt x="1371522" y="307777"/>
                  </a:cubicBezTo>
                  <a:cubicBezTo>
                    <a:pt x="1126799" y="325345"/>
                    <a:pt x="961353" y="285722"/>
                    <a:pt x="710253" y="307777"/>
                  </a:cubicBezTo>
                  <a:cubicBezTo>
                    <a:pt x="459153" y="329832"/>
                    <a:pt x="242833" y="296940"/>
                    <a:pt x="0" y="307777"/>
                  </a:cubicBezTo>
                  <a:cubicBezTo>
                    <a:pt x="6661" y="158485"/>
                    <a:pt x="12023" y="87686"/>
                    <a:pt x="0" y="0"/>
                  </a:cubicBezTo>
                  <a:close/>
                </a:path>
              </a:pathLst>
            </a:custGeom>
            <a:solidFill>
              <a:srgbClr val="92D050"/>
            </a:solidFill>
            <a:ln>
              <a:solidFill>
                <a:schemeClr val="bg1"/>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Корпоративные закупки</a:t>
              </a:r>
            </a:p>
          </p:txBody>
        </p:sp>
        <p:sp>
          <p:nvSpPr>
            <p:cNvPr id="53" name="TextBox 52">
              <a:extLst>
                <a:ext uri="{FF2B5EF4-FFF2-40B4-BE49-F238E27FC236}">
                  <a16:creationId xmlns:a16="http://schemas.microsoft.com/office/drawing/2014/main" id="{F7F2B113-CA13-46DB-9F9F-35DCE18455DE}"/>
                </a:ext>
              </a:extLst>
            </p:cNvPr>
            <p:cNvSpPr txBox="1"/>
            <p:nvPr/>
          </p:nvSpPr>
          <p:spPr>
            <a:xfrm>
              <a:off x="1255097" y="3725196"/>
              <a:ext cx="2464142" cy="307777"/>
            </a:xfrm>
            <a:custGeom>
              <a:avLst/>
              <a:gdLst>
                <a:gd name="connsiteX0" fmla="*/ 0 w 2464142"/>
                <a:gd name="connsiteY0" fmla="*/ 0 h 307777"/>
                <a:gd name="connsiteX1" fmla="*/ 616036 w 2464142"/>
                <a:gd name="connsiteY1" fmla="*/ 0 h 307777"/>
                <a:gd name="connsiteX2" fmla="*/ 1256712 w 2464142"/>
                <a:gd name="connsiteY2" fmla="*/ 0 h 307777"/>
                <a:gd name="connsiteX3" fmla="*/ 1848107 w 2464142"/>
                <a:gd name="connsiteY3" fmla="*/ 0 h 307777"/>
                <a:gd name="connsiteX4" fmla="*/ 2464142 w 2464142"/>
                <a:gd name="connsiteY4" fmla="*/ 0 h 307777"/>
                <a:gd name="connsiteX5" fmla="*/ 2464142 w 2464142"/>
                <a:gd name="connsiteY5" fmla="*/ 307777 h 307777"/>
                <a:gd name="connsiteX6" fmla="*/ 1922031 w 2464142"/>
                <a:gd name="connsiteY6" fmla="*/ 307777 h 307777"/>
                <a:gd name="connsiteX7" fmla="*/ 1355278 w 2464142"/>
                <a:gd name="connsiteY7" fmla="*/ 307777 h 307777"/>
                <a:gd name="connsiteX8" fmla="*/ 788525 w 2464142"/>
                <a:gd name="connsiteY8" fmla="*/ 307777 h 307777"/>
                <a:gd name="connsiteX9" fmla="*/ 0 w 2464142"/>
                <a:gd name="connsiteY9" fmla="*/ 307777 h 307777"/>
                <a:gd name="connsiteX10" fmla="*/ 0 w 2464142"/>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4142" h="307777" fill="none" extrusionOk="0">
                  <a:moveTo>
                    <a:pt x="0" y="0"/>
                  </a:moveTo>
                  <a:cubicBezTo>
                    <a:pt x="203369" y="2709"/>
                    <a:pt x="401095" y="18066"/>
                    <a:pt x="616036" y="0"/>
                  </a:cubicBezTo>
                  <a:cubicBezTo>
                    <a:pt x="830977" y="-18066"/>
                    <a:pt x="1053742" y="12735"/>
                    <a:pt x="1256712" y="0"/>
                  </a:cubicBezTo>
                  <a:cubicBezTo>
                    <a:pt x="1459682" y="-12735"/>
                    <a:pt x="1720524" y="-21544"/>
                    <a:pt x="1848107" y="0"/>
                  </a:cubicBezTo>
                  <a:cubicBezTo>
                    <a:pt x="1975690" y="21544"/>
                    <a:pt x="2172879" y="13825"/>
                    <a:pt x="2464142" y="0"/>
                  </a:cubicBezTo>
                  <a:cubicBezTo>
                    <a:pt x="2476584" y="114611"/>
                    <a:pt x="2468661" y="229704"/>
                    <a:pt x="2464142" y="307777"/>
                  </a:cubicBezTo>
                  <a:cubicBezTo>
                    <a:pt x="2325347" y="284518"/>
                    <a:pt x="2177421" y="306636"/>
                    <a:pt x="1922031" y="307777"/>
                  </a:cubicBezTo>
                  <a:cubicBezTo>
                    <a:pt x="1666641" y="308918"/>
                    <a:pt x="1472219" y="321175"/>
                    <a:pt x="1355278" y="307777"/>
                  </a:cubicBezTo>
                  <a:cubicBezTo>
                    <a:pt x="1238337" y="294379"/>
                    <a:pt x="1058192" y="331164"/>
                    <a:pt x="788525" y="307777"/>
                  </a:cubicBezTo>
                  <a:cubicBezTo>
                    <a:pt x="518858" y="284390"/>
                    <a:pt x="196872" y="312020"/>
                    <a:pt x="0" y="307777"/>
                  </a:cubicBezTo>
                  <a:cubicBezTo>
                    <a:pt x="11655" y="242994"/>
                    <a:pt x="-1203" y="104190"/>
                    <a:pt x="0" y="0"/>
                  </a:cubicBezTo>
                  <a:close/>
                </a:path>
                <a:path w="2464142" h="307777" stroke="0" extrusionOk="0">
                  <a:moveTo>
                    <a:pt x="0" y="0"/>
                  </a:moveTo>
                  <a:cubicBezTo>
                    <a:pt x="114368" y="15417"/>
                    <a:pt x="432253" y="-12036"/>
                    <a:pt x="566753" y="0"/>
                  </a:cubicBezTo>
                  <a:cubicBezTo>
                    <a:pt x="701253" y="12036"/>
                    <a:pt x="933029" y="-16369"/>
                    <a:pt x="1182788" y="0"/>
                  </a:cubicBezTo>
                  <a:cubicBezTo>
                    <a:pt x="1432548" y="16369"/>
                    <a:pt x="1564421" y="4187"/>
                    <a:pt x="1724899" y="0"/>
                  </a:cubicBezTo>
                  <a:cubicBezTo>
                    <a:pt x="1885377" y="-4187"/>
                    <a:pt x="2123132" y="-2734"/>
                    <a:pt x="2464142" y="0"/>
                  </a:cubicBezTo>
                  <a:cubicBezTo>
                    <a:pt x="2474547" y="71353"/>
                    <a:pt x="2453970" y="226985"/>
                    <a:pt x="2464142" y="307777"/>
                  </a:cubicBezTo>
                  <a:cubicBezTo>
                    <a:pt x="2215504" y="331936"/>
                    <a:pt x="2173098" y="288421"/>
                    <a:pt x="1922031" y="307777"/>
                  </a:cubicBezTo>
                  <a:cubicBezTo>
                    <a:pt x="1670964" y="327133"/>
                    <a:pt x="1506791" y="280963"/>
                    <a:pt x="1379920" y="307777"/>
                  </a:cubicBezTo>
                  <a:cubicBezTo>
                    <a:pt x="1253049" y="334591"/>
                    <a:pt x="991615" y="294191"/>
                    <a:pt x="714601" y="307777"/>
                  </a:cubicBezTo>
                  <a:cubicBezTo>
                    <a:pt x="437587" y="321363"/>
                    <a:pt x="158095" y="330751"/>
                    <a:pt x="0" y="307777"/>
                  </a:cubicBezTo>
                  <a:cubicBezTo>
                    <a:pt x="6661" y="158485"/>
                    <a:pt x="12023" y="87686"/>
                    <a:pt x="0" y="0"/>
                  </a:cubicBezTo>
                  <a:close/>
                </a:path>
              </a:pathLst>
            </a:custGeom>
            <a:solidFill>
              <a:srgbClr val="92D050"/>
            </a:solidFill>
            <a:ln>
              <a:solidFill>
                <a:schemeClr val="bg1"/>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Инвестиционные проекты</a:t>
              </a:r>
            </a:p>
          </p:txBody>
        </p:sp>
      </p:grpSp>
      <p:sp>
        <p:nvSpPr>
          <p:cNvPr id="57" name="Стрелка: вправо 56">
            <a:extLst>
              <a:ext uri="{FF2B5EF4-FFF2-40B4-BE49-F238E27FC236}">
                <a16:creationId xmlns:a16="http://schemas.microsoft.com/office/drawing/2014/main" id="{E4AAE7C6-EAF5-42AD-BF65-6FE175E03B81}"/>
              </a:ext>
            </a:extLst>
          </p:cNvPr>
          <p:cNvSpPr/>
          <p:nvPr/>
        </p:nvSpPr>
        <p:spPr bwMode="auto">
          <a:xfrm rot="16200000">
            <a:off x="6148506" y="4276938"/>
            <a:ext cx="1522014" cy="576000"/>
          </a:xfrm>
          <a:custGeom>
            <a:avLst/>
            <a:gdLst>
              <a:gd name="connsiteX0" fmla="*/ 0 w 1522014"/>
              <a:gd name="connsiteY0" fmla="*/ 144000 h 576000"/>
              <a:gd name="connsiteX1" fmla="*/ 493418 w 1522014"/>
              <a:gd name="connsiteY1" fmla="*/ 144000 h 576000"/>
              <a:gd name="connsiteX2" fmla="*/ 986835 w 1522014"/>
              <a:gd name="connsiteY2" fmla="*/ 144000 h 576000"/>
              <a:gd name="connsiteX3" fmla="*/ 986835 w 1522014"/>
              <a:gd name="connsiteY3" fmla="*/ 0 h 576000"/>
              <a:gd name="connsiteX4" fmla="*/ 1522014 w 1522014"/>
              <a:gd name="connsiteY4" fmla="*/ 288000 h 576000"/>
              <a:gd name="connsiteX5" fmla="*/ 986835 w 1522014"/>
              <a:gd name="connsiteY5" fmla="*/ 576000 h 576000"/>
              <a:gd name="connsiteX6" fmla="*/ 986835 w 1522014"/>
              <a:gd name="connsiteY6" fmla="*/ 432000 h 576000"/>
              <a:gd name="connsiteX7" fmla="*/ 473681 w 1522014"/>
              <a:gd name="connsiteY7" fmla="*/ 432000 h 576000"/>
              <a:gd name="connsiteX8" fmla="*/ 0 w 1522014"/>
              <a:gd name="connsiteY8" fmla="*/ 432000 h 576000"/>
              <a:gd name="connsiteX9" fmla="*/ 0 w 1522014"/>
              <a:gd name="connsiteY9" fmla="*/ 14400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014" h="576000" fill="none" extrusionOk="0">
                <a:moveTo>
                  <a:pt x="0" y="144000"/>
                </a:moveTo>
                <a:cubicBezTo>
                  <a:pt x="108198" y="162929"/>
                  <a:pt x="248382" y="125145"/>
                  <a:pt x="493418" y="144000"/>
                </a:cubicBezTo>
                <a:cubicBezTo>
                  <a:pt x="738454" y="162855"/>
                  <a:pt x="883079" y="160488"/>
                  <a:pt x="986835" y="144000"/>
                </a:cubicBezTo>
                <a:cubicBezTo>
                  <a:pt x="984223" y="109597"/>
                  <a:pt x="992647" y="45475"/>
                  <a:pt x="986835" y="0"/>
                </a:cubicBezTo>
                <a:cubicBezTo>
                  <a:pt x="1116623" y="75413"/>
                  <a:pt x="1411227" y="220788"/>
                  <a:pt x="1522014" y="288000"/>
                </a:cubicBezTo>
                <a:cubicBezTo>
                  <a:pt x="1387753" y="346969"/>
                  <a:pt x="1132177" y="518969"/>
                  <a:pt x="986835" y="576000"/>
                </a:cubicBezTo>
                <a:cubicBezTo>
                  <a:pt x="988278" y="511389"/>
                  <a:pt x="984267" y="463760"/>
                  <a:pt x="986835" y="432000"/>
                </a:cubicBezTo>
                <a:cubicBezTo>
                  <a:pt x="872798" y="451712"/>
                  <a:pt x="581411" y="408066"/>
                  <a:pt x="473681" y="432000"/>
                </a:cubicBezTo>
                <a:cubicBezTo>
                  <a:pt x="365951" y="455934"/>
                  <a:pt x="179475" y="438737"/>
                  <a:pt x="0" y="432000"/>
                </a:cubicBezTo>
                <a:cubicBezTo>
                  <a:pt x="7790" y="301950"/>
                  <a:pt x="3055" y="273706"/>
                  <a:pt x="0" y="144000"/>
                </a:cubicBezTo>
                <a:close/>
              </a:path>
              <a:path w="1522014" h="576000" stroke="0" extrusionOk="0">
                <a:moveTo>
                  <a:pt x="0" y="144000"/>
                </a:moveTo>
                <a:cubicBezTo>
                  <a:pt x="122800" y="138741"/>
                  <a:pt x="345044" y="129896"/>
                  <a:pt x="463812" y="144000"/>
                </a:cubicBezTo>
                <a:cubicBezTo>
                  <a:pt x="582580" y="158104"/>
                  <a:pt x="860853" y="150198"/>
                  <a:pt x="986835" y="144000"/>
                </a:cubicBezTo>
                <a:cubicBezTo>
                  <a:pt x="989434" y="89513"/>
                  <a:pt x="982379" y="35429"/>
                  <a:pt x="986835" y="0"/>
                </a:cubicBezTo>
                <a:cubicBezTo>
                  <a:pt x="1105620" y="89913"/>
                  <a:pt x="1377037" y="217214"/>
                  <a:pt x="1522014" y="288000"/>
                </a:cubicBezTo>
                <a:cubicBezTo>
                  <a:pt x="1268369" y="395949"/>
                  <a:pt x="1151712" y="502750"/>
                  <a:pt x="986835" y="576000"/>
                </a:cubicBezTo>
                <a:cubicBezTo>
                  <a:pt x="980246" y="542791"/>
                  <a:pt x="983794" y="495435"/>
                  <a:pt x="986835" y="432000"/>
                </a:cubicBezTo>
                <a:cubicBezTo>
                  <a:pt x="774654" y="439467"/>
                  <a:pt x="706483" y="431904"/>
                  <a:pt x="473681" y="432000"/>
                </a:cubicBezTo>
                <a:cubicBezTo>
                  <a:pt x="240879" y="432096"/>
                  <a:pt x="221030" y="438146"/>
                  <a:pt x="0" y="432000"/>
                </a:cubicBezTo>
                <a:cubicBezTo>
                  <a:pt x="1817" y="290244"/>
                  <a:pt x="-8236" y="224280"/>
                  <a:pt x="0" y="144000"/>
                </a:cubicBezTo>
                <a:close/>
              </a:path>
            </a:pathLst>
          </a:custGeom>
          <a:solidFill>
            <a:srgbClr val="FFDA7F">
              <a:alpha val="75000"/>
            </a:srgbClr>
          </a:solidFill>
          <a:ln>
            <a:solidFill>
              <a:schemeClr val="tx1">
                <a:lumMod val="75000"/>
                <a:lumOff val="25000"/>
              </a:schemeClr>
            </a:solidFill>
            <a:extLst>
              <a:ext uri="{C807C97D-BFC1-408E-A445-0C87EB9F89A2}">
                <ask:lineSketchStyleProps xmlns:ask="http://schemas.microsoft.com/office/drawing/2018/sketchyshapes" sd="3249965550">
                  <a:prstGeom prst="rightArrow">
                    <a:avLst>
                      <a:gd name="adj1" fmla="val 50000"/>
                      <a:gd name="adj2" fmla="val 92913"/>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9" name="TextBox 48">
            <a:extLst>
              <a:ext uri="{FF2B5EF4-FFF2-40B4-BE49-F238E27FC236}">
                <a16:creationId xmlns:a16="http://schemas.microsoft.com/office/drawing/2014/main" id="{894887C2-2A13-4160-BEA6-3C16373D5BCF}"/>
              </a:ext>
            </a:extLst>
          </p:cNvPr>
          <p:cNvSpPr txBox="1"/>
          <p:nvPr/>
        </p:nvSpPr>
        <p:spPr>
          <a:xfrm>
            <a:off x="4406761" y="3861694"/>
            <a:ext cx="1656184" cy="523220"/>
          </a:xfrm>
          <a:custGeom>
            <a:avLst/>
            <a:gdLst>
              <a:gd name="connsiteX0" fmla="*/ 0 w 1656184"/>
              <a:gd name="connsiteY0" fmla="*/ 0 h 523220"/>
              <a:gd name="connsiteX1" fmla="*/ 552061 w 1656184"/>
              <a:gd name="connsiteY1" fmla="*/ 0 h 523220"/>
              <a:gd name="connsiteX2" fmla="*/ 1104123 w 1656184"/>
              <a:gd name="connsiteY2" fmla="*/ 0 h 523220"/>
              <a:gd name="connsiteX3" fmla="*/ 1656184 w 1656184"/>
              <a:gd name="connsiteY3" fmla="*/ 0 h 523220"/>
              <a:gd name="connsiteX4" fmla="*/ 1656184 w 1656184"/>
              <a:gd name="connsiteY4" fmla="*/ 523220 h 523220"/>
              <a:gd name="connsiteX5" fmla="*/ 1087561 w 1656184"/>
              <a:gd name="connsiteY5" fmla="*/ 523220 h 523220"/>
              <a:gd name="connsiteX6" fmla="*/ 552061 w 1656184"/>
              <a:gd name="connsiteY6" fmla="*/ 523220 h 523220"/>
              <a:gd name="connsiteX7" fmla="*/ 0 w 1656184"/>
              <a:gd name="connsiteY7" fmla="*/ 523220 h 523220"/>
              <a:gd name="connsiteX8" fmla="*/ 0 w 1656184"/>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184" h="523220" fill="none" extrusionOk="0">
                <a:moveTo>
                  <a:pt x="0" y="0"/>
                </a:moveTo>
                <a:cubicBezTo>
                  <a:pt x="199239" y="18885"/>
                  <a:pt x="312712" y="10956"/>
                  <a:pt x="552061" y="0"/>
                </a:cubicBezTo>
                <a:cubicBezTo>
                  <a:pt x="791410" y="-10956"/>
                  <a:pt x="878745" y="-14178"/>
                  <a:pt x="1104123" y="0"/>
                </a:cubicBezTo>
                <a:cubicBezTo>
                  <a:pt x="1329501" y="14178"/>
                  <a:pt x="1479919" y="-25991"/>
                  <a:pt x="1656184" y="0"/>
                </a:cubicBezTo>
                <a:cubicBezTo>
                  <a:pt x="1649269" y="167875"/>
                  <a:pt x="1635114" y="303655"/>
                  <a:pt x="1656184" y="523220"/>
                </a:cubicBezTo>
                <a:cubicBezTo>
                  <a:pt x="1387291" y="527042"/>
                  <a:pt x="1371160" y="521315"/>
                  <a:pt x="1087561" y="523220"/>
                </a:cubicBezTo>
                <a:cubicBezTo>
                  <a:pt x="803962" y="525125"/>
                  <a:pt x="779267" y="540207"/>
                  <a:pt x="552061" y="523220"/>
                </a:cubicBezTo>
                <a:cubicBezTo>
                  <a:pt x="324855" y="506233"/>
                  <a:pt x="259572" y="510944"/>
                  <a:pt x="0" y="523220"/>
                </a:cubicBezTo>
                <a:cubicBezTo>
                  <a:pt x="1035" y="363227"/>
                  <a:pt x="-19267" y="174812"/>
                  <a:pt x="0" y="0"/>
                </a:cubicBezTo>
                <a:close/>
              </a:path>
              <a:path w="1656184" h="523220" stroke="0" extrusionOk="0">
                <a:moveTo>
                  <a:pt x="0" y="0"/>
                </a:moveTo>
                <a:cubicBezTo>
                  <a:pt x="256272" y="-19039"/>
                  <a:pt x="352261" y="20210"/>
                  <a:pt x="518938" y="0"/>
                </a:cubicBezTo>
                <a:cubicBezTo>
                  <a:pt x="685615" y="-20210"/>
                  <a:pt x="869105" y="-24200"/>
                  <a:pt x="1070999" y="0"/>
                </a:cubicBezTo>
                <a:cubicBezTo>
                  <a:pt x="1272893" y="24200"/>
                  <a:pt x="1473520" y="-28572"/>
                  <a:pt x="1656184" y="0"/>
                </a:cubicBezTo>
                <a:cubicBezTo>
                  <a:pt x="1678331" y="213991"/>
                  <a:pt x="1647838" y="402980"/>
                  <a:pt x="1656184" y="523220"/>
                </a:cubicBezTo>
                <a:cubicBezTo>
                  <a:pt x="1471498" y="502878"/>
                  <a:pt x="1217129" y="513214"/>
                  <a:pt x="1087561" y="523220"/>
                </a:cubicBezTo>
                <a:cubicBezTo>
                  <a:pt x="957993" y="533226"/>
                  <a:pt x="792389" y="500607"/>
                  <a:pt x="535499" y="523220"/>
                </a:cubicBezTo>
                <a:cubicBezTo>
                  <a:pt x="278609" y="545833"/>
                  <a:pt x="152588" y="507172"/>
                  <a:pt x="0" y="523220"/>
                </a:cubicBezTo>
                <a:cubicBezTo>
                  <a:pt x="-25710" y="396888"/>
                  <a:pt x="-22310" y="112462"/>
                  <a:pt x="0" y="0"/>
                </a:cubicBezTo>
                <a:close/>
              </a:path>
            </a:pathLst>
          </a:custGeom>
          <a:solidFill>
            <a:srgbClr val="FFDA7F"/>
          </a:solidFill>
          <a:ln>
            <a:solidFill>
              <a:schemeClr val="bg1"/>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Планирование и лимитирование</a:t>
            </a:r>
          </a:p>
        </p:txBody>
      </p:sp>
      <p:sp>
        <p:nvSpPr>
          <p:cNvPr id="54" name="TextBox 53">
            <a:extLst>
              <a:ext uri="{FF2B5EF4-FFF2-40B4-BE49-F238E27FC236}">
                <a16:creationId xmlns:a16="http://schemas.microsoft.com/office/drawing/2014/main" id="{172C5C9A-9E44-4547-A56F-ADA57AC0C2CE}"/>
              </a:ext>
            </a:extLst>
          </p:cNvPr>
          <p:cNvSpPr txBox="1"/>
          <p:nvPr/>
        </p:nvSpPr>
        <p:spPr>
          <a:xfrm>
            <a:off x="4404431" y="4921293"/>
            <a:ext cx="2016224" cy="307777"/>
          </a:xfrm>
          <a:custGeom>
            <a:avLst/>
            <a:gdLst>
              <a:gd name="connsiteX0" fmla="*/ 0 w 2016224"/>
              <a:gd name="connsiteY0" fmla="*/ 0 h 307777"/>
              <a:gd name="connsiteX1" fmla="*/ 672075 w 2016224"/>
              <a:gd name="connsiteY1" fmla="*/ 0 h 307777"/>
              <a:gd name="connsiteX2" fmla="*/ 1344149 w 2016224"/>
              <a:gd name="connsiteY2" fmla="*/ 0 h 307777"/>
              <a:gd name="connsiteX3" fmla="*/ 2016224 w 2016224"/>
              <a:gd name="connsiteY3" fmla="*/ 0 h 307777"/>
              <a:gd name="connsiteX4" fmla="*/ 2016224 w 2016224"/>
              <a:gd name="connsiteY4" fmla="*/ 307777 h 307777"/>
              <a:gd name="connsiteX5" fmla="*/ 1323987 w 2016224"/>
              <a:gd name="connsiteY5" fmla="*/ 307777 h 307777"/>
              <a:gd name="connsiteX6" fmla="*/ 672075 w 2016224"/>
              <a:gd name="connsiteY6" fmla="*/ 307777 h 307777"/>
              <a:gd name="connsiteX7" fmla="*/ 0 w 2016224"/>
              <a:gd name="connsiteY7" fmla="*/ 307777 h 307777"/>
              <a:gd name="connsiteX8" fmla="*/ 0 w 2016224"/>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224" h="307777" fill="none" extrusionOk="0">
                <a:moveTo>
                  <a:pt x="0" y="0"/>
                </a:moveTo>
                <a:cubicBezTo>
                  <a:pt x="237579" y="20520"/>
                  <a:pt x="430326" y="-21017"/>
                  <a:pt x="672075" y="0"/>
                </a:cubicBezTo>
                <a:cubicBezTo>
                  <a:pt x="913824" y="21017"/>
                  <a:pt x="1063034" y="9577"/>
                  <a:pt x="1344149" y="0"/>
                </a:cubicBezTo>
                <a:cubicBezTo>
                  <a:pt x="1625264" y="-9577"/>
                  <a:pt x="1722339" y="28251"/>
                  <a:pt x="2016224" y="0"/>
                </a:cubicBezTo>
                <a:cubicBezTo>
                  <a:pt x="2018441" y="94041"/>
                  <a:pt x="2011191" y="234163"/>
                  <a:pt x="2016224" y="307777"/>
                </a:cubicBezTo>
                <a:cubicBezTo>
                  <a:pt x="1699102" y="282431"/>
                  <a:pt x="1557241" y="303185"/>
                  <a:pt x="1323987" y="307777"/>
                </a:cubicBezTo>
                <a:cubicBezTo>
                  <a:pt x="1090733" y="312369"/>
                  <a:pt x="809643" y="324936"/>
                  <a:pt x="672075" y="307777"/>
                </a:cubicBezTo>
                <a:cubicBezTo>
                  <a:pt x="534507" y="290618"/>
                  <a:pt x="161169" y="280772"/>
                  <a:pt x="0" y="307777"/>
                </a:cubicBezTo>
                <a:cubicBezTo>
                  <a:pt x="-9508" y="209299"/>
                  <a:pt x="11645" y="131712"/>
                  <a:pt x="0" y="0"/>
                </a:cubicBezTo>
                <a:close/>
              </a:path>
              <a:path w="2016224" h="307777" stroke="0" extrusionOk="0">
                <a:moveTo>
                  <a:pt x="0" y="0"/>
                </a:moveTo>
                <a:cubicBezTo>
                  <a:pt x="245672" y="-20257"/>
                  <a:pt x="374896" y="-9851"/>
                  <a:pt x="631750" y="0"/>
                </a:cubicBezTo>
                <a:cubicBezTo>
                  <a:pt x="888604" y="9851"/>
                  <a:pt x="1157070" y="-14732"/>
                  <a:pt x="1303825" y="0"/>
                </a:cubicBezTo>
                <a:cubicBezTo>
                  <a:pt x="1450581" y="14732"/>
                  <a:pt x="1848989" y="29050"/>
                  <a:pt x="2016224" y="0"/>
                </a:cubicBezTo>
                <a:cubicBezTo>
                  <a:pt x="2012902" y="96769"/>
                  <a:pt x="2019084" y="221232"/>
                  <a:pt x="2016224" y="307777"/>
                </a:cubicBezTo>
                <a:cubicBezTo>
                  <a:pt x="1821529" y="280232"/>
                  <a:pt x="1601861" y="314016"/>
                  <a:pt x="1323987" y="307777"/>
                </a:cubicBezTo>
                <a:cubicBezTo>
                  <a:pt x="1046113" y="301538"/>
                  <a:pt x="865171" y="285416"/>
                  <a:pt x="651912" y="307777"/>
                </a:cubicBezTo>
                <a:cubicBezTo>
                  <a:pt x="438653" y="330138"/>
                  <a:pt x="175483" y="307840"/>
                  <a:pt x="0" y="307777"/>
                </a:cubicBezTo>
                <a:cubicBezTo>
                  <a:pt x="-1214" y="203132"/>
                  <a:pt x="4965" y="101874"/>
                  <a:pt x="0" y="0"/>
                </a:cubicBezTo>
                <a:close/>
              </a:path>
            </a:pathLst>
          </a:custGeom>
          <a:solidFill>
            <a:srgbClr val="FFDA7F"/>
          </a:solidFill>
          <a:ln>
            <a:solidFill>
              <a:schemeClr val="bg1"/>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Управление рисками</a:t>
            </a:r>
          </a:p>
        </p:txBody>
      </p:sp>
      <p:sp>
        <p:nvSpPr>
          <p:cNvPr id="55" name="TextBox 54">
            <a:extLst>
              <a:ext uri="{FF2B5EF4-FFF2-40B4-BE49-F238E27FC236}">
                <a16:creationId xmlns:a16="http://schemas.microsoft.com/office/drawing/2014/main" id="{AEF8CC50-7B57-4341-BC38-3EA74B22962C}"/>
              </a:ext>
            </a:extLst>
          </p:cNvPr>
          <p:cNvSpPr txBox="1"/>
          <p:nvPr/>
        </p:nvSpPr>
        <p:spPr>
          <a:xfrm>
            <a:off x="4404431" y="4499215"/>
            <a:ext cx="2307194" cy="307777"/>
          </a:xfrm>
          <a:custGeom>
            <a:avLst/>
            <a:gdLst>
              <a:gd name="connsiteX0" fmla="*/ 0 w 2307194"/>
              <a:gd name="connsiteY0" fmla="*/ 0 h 307777"/>
              <a:gd name="connsiteX1" fmla="*/ 576799 w 2307194"/>
              <a:gd name="connsiteY1" fmla="*/ 0 h 307777"/>
              <a:gd name="connsiteX2" fmla="*/ 1176669 w 2307194"/>
              <a:gd name="connsiteY2" fmla="*/ 0 h 307777"/>
              <a:gd name="connsiteX3" fmla="*/ 1730396 w 2307194"/>
              <a:gd name="connsiteY3" fmla="*/ 0 h 307777"/>
              <a:gd name="connsiteX4" fmla="*/ 2307194 w 2307194"/>
              <a:gd name="connsiteY4" fmla="*/ 0 h 307777"/>
              <a:gd name="connsiteX5" fmla="*/ 2307194 w 2307194"/>
              <a:gd name="connsiteY5" fmla="*/ 307777 h 307777"/>
              <a:gd name="connsiteX6" fmla="*/ 1799611 w 2307194"/>
              <a:gd name="connsiteY6" fmla="*/ 307777 h 307777"/>
              <a:gd name="connsiteX7" fmla="*/ 1268957 w 2307194"/>
              <a:gd name="connsiteY7" fmla="*/ 307777 h 307777"/>
              <a:gd name="connsiteX8" fmla="*/ 738302 w 2307194"/>
              <a:gd name="connsiteY8" fmla="*/ 307777 h 307777"/>
              <a:gd name="connsiteX9" fmla="*/ 0 w 2307194"/>
              <a:gd name="connsiteY9" fmla="*/ 307777 h 307777"/>
              <a:gd name="connsiteX10" fmla="*/ 0 w 2307194"/>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7194" h="307777" fill="none" extrusionOk="0">
                <a:moveTo>
                  <a:pt x="0" y="0"/>
                </a:moveTo>
                <a:cubicBezTo>
                  <a:pt x="130164" y="6213"/>
                  <a:pt x="372567" y="-25631"/>
                  <a:pt x="576799" y="0"/>
                </a:cubicBezTo>
                <a:cubicBezTo>
                  <a:pt x="781031" y="25631"/>
                  <a:pt x="992158" y="5028"/>
                  <a:pt x="1176669" y="0"/>
                </a:cubicBezTo>
                <a:cubicBezTo>
                  <a:pt x="1361180" y="-5028"/>
                  <a:pt x="1541024" y="-1917"/>
                  <a:pt x="1730396" y="0"/>
                </a:cubicBezTo>
                <a:cubicBezTo>
                  <a:pt x="1919768" y="1917"/>
                  <a:pt x="2058560" y="-15947"/>
                  <a:pt x="2307194" y="0"/>
                </a:cubicBezTo>
                <a:cubicBezTo>
                  <a:pt x="2319636" y="114611"/>
                  <a:pt x="2311713" y="229704"/>
                  <a:pt x="2307194" y="307777"/>
                </a:cubicBezTo>
                <a:cubicBezTo>
                  <a:pt x="2171553" y="323358"/>
                  <a:pt x="2005062" y="301070"/>
                  <a:pt x="1799611" y="307777"/>
                </a:cubicBezTo>
                <a:cubicBezTo>
                  <a:pt x="1594160" y="314484"/>
                  <a:pt x="1410284" y="281736"/>
                  <a:pt x="1268957" y="307777"/>
                </a:cubicBezTo>
                <a:cubicBezTo>
                  <a:pt x="1127630" y="333818"/>
                  <a:pt x="964895" y="306302"/>
                  <a:pt x="738302" y="307777"/>
                </a:cubicBezTo>
                <a:cubicBezTo>
                  <a:pt x="511709" y="309252"/>
                  <a:pt x="314325" y="330034"/>
                  <a:pt x="0" y="307777"/>
                </a:cubicBezTo>
                <a:cubicBezTo>
                  <a:pt x="11655" y="242994"/>
                  <a:pt x="-1203" y="104190"/>
                  <a:pt x="0" y="0"/>
                </a:cubicBezTo>
                <a:close/>
              </a:path>
              <a:path w="2307194" h="307777" stroke="0" extrusionOk="0">
                <a:moveTo>
                  <a:pt x="0" y="0"/>
                </a:moveTo>
                <a:cubicBezTo>
                  <a:pt x="135701" y="-2187"/>
                  <a:pt x="397558" y="-193"/>
                  <a:pt x="530655" y="0"/>
                </a:cubicBezTo>
                <a:cubicBezTo>
                  <a:pt x="663753" y="193"/>
                  <a:pt x="910085" y="21115"/>
                  <a:pt x="1107453" y="0"/>
                </a:cubicBezTo>
                <a:cubicBezTo>
                  <a:pt x="1304821" y="-21115"/>
                  <a:pt x="1404739" y="-13398"/>
                  <a:pt x="1615036" y="0"/>
                </a:cubicBezTo>
                <a:cubicBezTo>
                  <a:pt x="1825333" y="13398"/>
                  <a:pt x="2165823" y="-15749"/>
                  <a:pt x="2307194" y="0"/>
                </a:cubicBezTo>
                <a:cubicBezTo>
                  <a:pt x="2317599" y="71353"/>
                  <a:pt x="2297022" y="226985"/>
                  <a:pt x="2307194" y="307777"/>
                </a:cubicBezTo>
                <a:cubicBezTo>
                  <a:pt x="2107099" y="294024"/>
                  <a:pt x="1965803" y="308918"/>
                  <a:pt x="1799611" y="307777"/>
                </a:cubicBezTo>
                <a:cubicBezTo>
                  <a:pt x="1633419" y="306636"/>
                  <a:pt x="1427017" y="319841"/>
                  <a:pt x="1292029" y="307777"/>
                </a:cubicBezTo>
                <a:cubicBezTo>
                  <a:pt x="1157041" y="295713"/>
                  <a:pt x="817953" y="297874"/>
                  <a:pt x="669086" y="307777"/>
                </a:cubicBezTo>
                <a:cubicBezTo>
                  <a:pt x="520219" y="317680"/>
                  <a:pt x="302608" y="306710"/>
                  <a:pt x="0" y="307777"/>
                </a:cubicBezTo>
                <a:cubicBezTo>
                  <a:pt x="6661" y="158485"/>
                  <a:pt x="12023" y="87686"/>
                  <a:pt x="0" y="0"/>
                </a:cubicBezTo>
                <a:close/>
              </a:path>
            </a:pathLst>
          </a:custGeom>
          <a:solidFill>
            <a:srgbClr val="FFDA7F"/>
          </a:solidFill>
          <a:ln>
            <a:solidFill>
              <a:schemeClr val="bg1"/>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Корпоративные налоги</a:t>
            </a:r>
          </a:p>
        </p:txBody>
      </p:sp>
      <p:grpSp>
        <p:nvGrpSpPr>
          <p:cNvPr id="3" name="Группа 2">
            <a:extLst>
              <a:ext uri="{FF2B5EF4-FFF2-40B4-BE49-F238E27FC236}">
                <a16:creationId xmlns:a16="http://schemas.microsoft.com/office/drawing/2014/main" id="{24B7ECA9-D4BB-4E7B-8771-612EBACA0A1C}"/>
              </a:ext>
            </a:extLst>
          </p:cNvPr>
          <p:cNvGrpSpPr/>
          <p:nvPr/>
        </p:nvGrpSpPr>
        <p:grpSpPr>
          <a:xfrm>
            <a:off x="887234" y="4438579"/>
            <a:ext cx="3121927" cy="871017"/>
            <a:chOff x="8184691" y="3707316"/>
            <a:chExt cx="3121927" cy="871017"/>
          </a:xfrm>
        </p:grpSpPr>
        <p:sp>
          <p:nvSpPr>
            <p:cNvPr id="16" name="TextBox 15">
              <a:extLst>
                <a:ext uri="{FF2B5EF4-FFF2-40B4-BE49-F238E27FC236}">
                  <a16:creationId xmlns:a16="http://schemas.microsoft.com/office/drawing/2014/main" id="{57CE5B94-0364-487F-9D2F-ABA7AB003222}"/>
                </a:ext>
              </a:extLst>
            </p:cNvPr>
            <p:cNvSpPr txBox="1"/>
            <p:nvPr/>
          </p:nvSpPr>
          <p:spPr>
            <a:xfrm>
              <a:off x="8184691" y="3707316"/>
              <a:ext cx="1475945" cy="307777"/>
            </a:xfrm>
            <a:custGeom>
              <a:avLst/>
              <a:gdLst>
                <a:gd name="connsiteX0" fmla="*/ 0 w 1475945"/>
                <a:gd name="connsiteY0" fmla="*/ 0 h 307777"/>
                <a:gd name="connsiteX1" fmla="*/ 491982 w 1475945"/>
                <a:gd name="connsiteY1" fmla="*/ 0 h 307777"/>
                <a:gd name="connsiteX2" fmla="*/ 983963 w 1475945"/>
                <a:gd name="connsiteY2" fmla="*/ 0 h 307777"/>
                <a:gd name="connsiteX3" fmla="*/ 1475945 w 1475945"/>
                <a:gd name="connsiteY3" fmla="*/ 0 h 307777"/>
                <a:gd name="connsiteX4" fmla="*/ 1475945 w 1475945"/>
                <a:gd name="connsiteY4" fmla="*/ 307777 h 307777"/>
                <a:gd name="connsiteX5" fmla="*/ 969204 w 1475945"/>
                <a:gd name="connsiteY5" fmla="*/ 307777 h 307777"/>
                <a:gd name="connsiteX6" fmla="*/ 491982 w 1475945"/>
                <a:gd name="connsiteY6" fmla="*/ 307777 h 307777"/>
                <a:gd name="connsiteX7" fmla="*/ 0 w 1475945"/>
                <a:gd name="connsiteY7" fmla="*/ 307777 h 307777"/>
                <a:gd name="connsiteX8" fmla="*/ 0 w 1475945"/>
                <a:gd name="connsiteY8"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945" h="307777" fill="none" extrusionOk="0">
                  <a:moveTo>
                    <a:pt x="0" y="0"/>
                  </a:moveTo>
                  <a:cubicBezTo>
                    <a:pt x="152998" y="-1472"/>
                    <a:pt x="354768" y="17566"/>
                    <a:pt x="491982" y="0"/>
                  </a:cubicBezTo>
                  <a:cubicBezTo>
                    <a:pt x="629196" y="-17566"/>
                    <a:pt x="828186" y="5547"/>
                    <a:pt x="983963" y="0"/>
                  </a:cubicBezTo>
                  <a:cubicBezTo>
                    <a:pt x="1139740" y="-5547"/>
                    <a:pt x="1370605" y="-1117"/>
                    <a:pt x="1475945" y="0"/>
                  </a:cubicBezTo>
                  <a:cubicBezTo>
                    <a:pt x="1478162" y="94041"/>
                    <a:pt x="1470912" y="234163"/>
                    <a:pt x="1475945" y="307777"/>
                  </a:cubicBezTo>
                  <a:cubicBezTo>
                    <a:pt x="1347926" y="326650"/>
                    <a:pt x="1129502" y="317853"/>
                    <a:pt x="969204" y="307777"/>
                  </a:cubicBezTo>
                  <a:cubicBezTo>
                    <a:pt x="808906" y="297701"/>
                    <a:pt x="602100" y="308023"/>
                    <a:pt x="491982" y="307777"/>
                  </a:cubicBezTo>
                  <a:cubicBezTo>
                    <a:pt x="381864" y="307531"/>
                    <a:pt x="220720" y="296942"/>
                    <a:pt x="0" y="307777"/>
                  </a:cubicBezTo>
                  <a:cubicBezTo>
                    <a:pt x="-9508" y="209299"/>
                    <a:pt x="11645" y="131712"/>
                    <a:pt x="0" y="0"/>
                  </a:cubicBezTo>
                  <a:close/>
                </a:path>
                <a:path w="1475945" h="307777" stroke="0" extrusionOk="0">
                  <a:moveTo>
                    <a:pt x="0" y="0"/>
                  </a:moveTo>
                  <a:cubicBezTo>
                    <a:pt x="126845" y="-16156"/>
                    <a:pt x="285193" y="21685"/>
                    <a:pt x="462463" y="0"/>
                  </a:cubicBezTo>
                  <a:cubicBezTo>
                    <a:pt x="639733" y="-21685"/>
                    <a:pt x="797074" y="-5793"/>
                    <a:pt x="954444" y="0"/>
                  </a:cubicBezTo>
                  <a:cubicBezTo>
                    <a:pt x="1111814" y="5793"/>
                    <a:pt x="1354853" y="-607"/>
                    <a:pt x="1475945" y="0"/>
                  </a:cubicBezTo>
                  <a:cubicBezTo>
                    <a:pt x="1472623" y="96769"/>
                    <a:pt x="1478805" y="221232"/>
                    <a:pt x="1475945" y="307777"/>
                  </a:cubicBezTo>
                  <a:cubicBezTo>
                    <a:pt x="1315372" y="305767"/>
                    <a:pt x="1097102" y="330722"/>
                    <a:pt x="969204" y="307777"/>
                  </a:cubicBezTo>
                  <a:cubicBezTo>
                    <a:pt x="841306" y="284832"/>
                    <a:pt x="664535" y="296216"/>
                    <a:pt x="477222" y="307777"/>
                  </a:cubicBezTo>
                  <a:cubicBezTo>
                    <a:pt x="289909" y="319338"/>
                    <a:pt x="174691" y="327586"/>
                    <a:pt x="0" y="307777"/>
                  </a:cubicBezTo>
                  <a:cubicBezTo>
                    <a:pt x="-1214" y="203132"/>
                    <a:pt x="4965" y="101874"/>
                    <a:pt x="0" y="0"/>
                  </a:cubicBezTo>
                  <a:close/>
                </a:path>
              </a:pathLst>
            </a:custGeom>
            <a:solidFill>
              <a:srgbClr val="FD927D"/>
            </a:solidFill>
            <a:ln>
              <a:solidFill>
                <a:schemeClr val="bg1"/>
              </a:solidFill>
              <a:extLst>
                <a:ext uri="{C807C97D-BFC1-408E-A445-0C87EB9F89A2}">
                  <ask:lineSketchStyleProps xmlns:ask="http://schemas.microsoft.com/office/drawing/2018/sketchyshapes" sd="927657231">
                    <a:prstGeom prst="rect">
                      <a:avLst/>
                    </a:prstGeom>
                    <ask:type>
                      <ask:lineSketchFreehand/>
                    </ask:type>
                  </ask:lineSketchStyleProps>
                </a:ext>
              </a:extLst>
            </a:ln>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Казначейство</a:t>
              </a:r>
            </a:p>
          </p:txBody>
        </p:sp>
        <p:sp>
          <p:nvSpPr>
            <p:cNvPr id="50" name="TextBox 49">
              <a:extLst>
                <a:ext uri="{FF2B5EF4-FFF2-40B4-BE49-F238E27FC236}">
                  <a16:creationId xmlns:a16="http://schemas.microsoft.com/office/drawing/2014/main" id="{59CBC303-354A-402C-9317-CE5A9540DDF4}"/>
                </a:ext>
              </a:extLst>
            </p:cNvPr>
            <p:cNvSpPr txBox="1"/>
            <p:nvPr/>
          </p:nvSpPr>
          <p:spPr>
            <a:xfrm>
              <a:off x="8196138" y="4135028"/>
              <a:ext cx="2783622" cy="307777"/>
            </a:xfrm>
            <a:custGeom>
              <a:avLst/>
              <a:gdLst>
                <a:gd name="connsiteX0" fmla="*/ 0 w 2783622"/>
                <a:gd name="connsiteY0" fmla="*/ 0 h 307777"/>
                <a:gd name="connsiteX1" fmla="*/ 612397 w 2783622"/>
                <a:gd name="connsiteY1" fmla="*/ 0 h 307777"/>
                <a:gd name="connsiteX2" fmla="*/ 1363975 w 2783622"/>
                <a:gd name="connsiteY2" fmla="*/ 0 h 307777"/>
                <a:gd name="connsiteX3" fmla="*/ 1976372 w 2783622"/>
                <a:gd name="connsiteY3" fmla="*/ 0 h 307777"/>
                <a:gd name="connsiteX4" fmla="*/ 2783622 w 2783622"/>
                <a:gd name="connsiteY4" fmla="*/ 0 h 307777"/>
                <a:gd name="connsiteX5" fmla="*/ 2783622 w 2783622"/>
                <a:gd name="connsiteY5" fmla="*/ 307777 h 307777"/>
                <a:gd name="connsiteX6" fmla="*/ 2115553 w 2783622"/>
                <a:gd name="connsiteY6" fmla="*/ 307777 h 307777"/>
                <a:gd name="connsiteX7" fmla="*/ 1419647 w 2783622"/>
                <a:gd name="connsiteY7" fmla="*/ 307777 h 307777"/>
                <a:gd name="connsiteX8" fmla="*/ 695906 w 2783622"/>
                <a:gd name="connsiteY8" fmla="*/ 307777 h 307777"/>
                <a:gd name="connsiteX9" fmla="*/ 0 w 2783622"/>
                <a:gd name="connsiteY9" fmla="*/ 307777 h 307777"/>
                <a:gd name="connsiteX10" fmla="*/ 0 w 2783622"/>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3622" h="307777" fill="none" extrusionOk="0">
                  <a:moveTo>
                    <a:pt x="0" y="0"/>
                  </a:moveTo>
                  <a:cubicBezTo>
                    <a:pt x="168872" y="28500"/>
                    <a:pt x="382280" y="21228"/>
                    <a:pt x="612397" y="0"/>
                  </a:cubicBezTo>
                  <a:cubicBezTo>
                    <a:pt x="842514" y="-21228"/>
                    <a:pt x="1085292" y="-12399"/>
                    <a:pt x="1363975" y="0"/>
                  </a:cubicBezTo>
                  <a:cubicBezTo>
                    <a:pt x="1642658" y="12399"/>
                    <a:pt x="1838962" y="-11195"/>
                    <a:pt x="1976372" y="0"/>
                  </a:cubicBezTo>
                  <a:cubicBezTo>
                    <a:pt x="2113782" y="11195"/>
                    <a:pt x="2485684" y="-4089"/>
                    <a:pt x="2783622" y="0"/>
                  </a:cubicBezTo>
                  <a:cubicBezTo>
                    <a:pt x="2787593" y="73698"/>
                    <a:pt x="2795250" y="225461"/>
                    <a:pt x="2783622" y="307777"/>
                  </a:cubicBezTo>
                  <a:cubicBezTo>
                    <a:pt x="2575077" y="323847"/>
                    <a:pt x="2254224" y="295225"/>
                    <a:pt x="2115553" y="307777"/>
                  </a:cubicBezTo>
                  <a:cubicBezTo>
                    <a:pt x="1976882" y="320329"/>
                    <a:pt x="1719788" y="319671"/>
                    <a:pt x="1419647" y="307777"/>
                  </a:cubicBezTo>
                  <a:cubicBezTo>
                    <a:pt x="1119506" y="295883"/>
                    <a:pt x="846862" y="307289"/>
                    <a:pt x="695906" y="307777"/>
                  </a:cubicBezTo>
                  <a:cubicBezTo>
                    <a:pt x="544950" y="308265"/>
                    <a:pt x="203039" y="284720"/>
                    <a:pt x="0" y="307777"/>
                  </a:cubicBezTo>
                  <a:cubicBezTo>
                    <a:pt x="-13382" y="163065"/>
                    <a:pt x="4061" y="120174"/>
                    <a:pt x="0" y="0"/>
                  </a:cubicBezTo>
                  <a:close/>
                </a:path>
                <a:path w="2783622" h="307777" stroke="0" extrusionOk="0">
                  <a:moveTo>
                    <a:pt x="0" y="0"/>
                  </a:moveTo>
                  <a:cubicBezTo>
                    <a:pt x="287600" y="-5333"/>
                    <a:pt x="502025" y="12842"/>
                    <a:pt x="695906" y="0"/>
                  </a:cubicBezTo>
                  <a:cubicBezTo>
                    <a:pt x="889787" y="-12842"/>
                    <a:pt x="1155245" y="-17449"/>
                    <a:pt x="1363975" y="0"/>
                  </a:cubicBezTo>
                  <a:cubicBezTo>
                    <a:pt x="1572705" y="17449"/>
                    <a:pt x="1771228" y="-9581"/>
                    <a:pt x="2115553" y="0"/>
                  </a:cubicBezTo>
                  <a:cubicBezTo>
                    <a:pt x="2459878" y="9581"/>
                    <a:pt x="2450821" y="10382"/>
                    <a:pt x="2783622" y="0"/>
                  </a:cubicBezTo>
                  <a:cubicBezTo>
                    <a:pt x="2770889" y="62989"/>
                    <a:pt x="2786908" y="166254"/>
                    <a:pt x="2783622" y="307777"/>
                  </a:cubicBezTo>
                  <a:cubicBezTo>
                    <a:pt x="2489273" y="302034"/>
                    <a:pt x="2343973" y="294575"/>
                    <a:pt x="2115553" y="307777"/>
                  </a:cubicBezTo>
                  <a:cubicBezTo>
                    <a:pt x="1887133" y="320979"/>
                    <a:pt x="1700264" y="304540"/>
                    <a:pt x="1363975" y="307777"/>
                  </a:cubicBezTo>
                  <a:cubicBezTo>
                    <a:pt x="1027686" y="311014"/>
                    <a:pt x="942248" y="275918"/>
                    <a:pt x="640233" y="307777"/>
                  </a:cubicBezTo>
                  <a:cubicBezTo>
                    <a:pt x="338218" y="339636"/>
                    <a:pt x="146182" y="312387"/>
                    <a:pt x="0" y="307777"/>
                  </a:cubicBezTo>
                  <a:cubicBezTo>
                    <a:pt x="-12817" y="240574"/>
                    <a:pt x="-7250" y="77815"/>
                    <a:pt x="0" y="0"/>
                  </a:cubicBezTo>
                  <a:close/>
                </a:path>
              </a:pathLst>
            </a:custGeom>
            <a:solidFill>
              <a:srgbClr val="FD927D"/>
            </a:solidFill>
            <a:ln>
              <a:solidFill>
                <a:schemeClr val="bg1"/>
              </a:solidFill>
              <a:extLst>
                <a:ext uri="{C807C97D-BFC1-408E-A445-0C87EB9F89A2}">
                  <ask:lineSketchStyleProps xmlns:ask="http://schemas.microsoft.com/office/drawing/2018/sketchyshapes" sd="4053367119">
                    <a:prstGeom prst="rect">
                      <a:avLst/>
                    </a:prstGeom>
                    <ask:type>
                      <ask:lineSketchFreehand/>
                    </ask:type>
                  </ask:lineSketchStyleProps>
                </a:ext>
              </a:extLst>
            </a:ln>
          </p:spPr>
          <p:txBody>
            <a:bodyPr wrap="square" rtlCol="0">
              <a:spAutoFit/>
            </a:bodyPr>
            <a:lstStyle>
              <a:defPPr>
                <a:defRPr lang="en-US"/>
              </a:defPPr>
              <a:lvl1pPr>
                <a:spcAft>
                  <a:spcPts val="600"/>
                </a:spcAft>
                <a:defRPr sz="1400" b="0">
                  <a:solidFill>
                    <a:schemeClr val="tx1">
                      <a:lumMod val="75000"/>
                      <a:lumOff val="25000"/>
                    </a:schemeClr>
                  </a:solidFill>
                  <a:latin typeface="Comic Sans MS" panose="030F0702030302020204" pitchFamily="66" charset="0"/>
                </a:defRPr>
              </a:lvl1pPr>
            </a:lstStyle>
            <a:p>
              <a:r>
                <a:rPr lang="ru-RU" dirty="0"/>
                <a:t>Управление обязательствами</a:t>
              </a:r>
            </a:p>
          </p:txBody>
        </p:sp>
        <p:sp>
          <p:nvSpPr>
            <p:cNvPr id="58" name="Стрелка: вправо 57">
              <a:extLst>
                <a:ext uri="{FF2B5EF4-FFF2-40B4-BE49-F238E27FC236}">
                  <a16:creationId xmlns:a16="http://schemas.microsoft.com/office/drawing/2014/main" id="{46A08D71-5B7D-4ACD-BB6D-5FECB4CC080C}"/>
                </a:ext>
              </a:extLst>
            </p:cNvPr>
            <p:cNvSpPr/>
            <p:nvPr/>
          </p:nvSpPr>
          <p:spPr bwMode="auto">
            <a:xfrm rot="16200000">
              <a:off x="10831821" y="4103536"/>
              <a:ext cx="697594" cy="252000"/>
            </a:xfrm>
            <a:custGeom>
              <a:avLst/>
              <a:gdLst>
                <a:gd name="connsiteX0" fmla="*/ 0 w 697594"/>
                <a:gd name="connsiteY0" fmla="*/ 63000 h 252000"/>
                <a:gd name="connsiteX1" fmla="*/ 463453 w 697594"/>
                <a:gd name="connsiteY1" fmla="*/ 63000 h 252000"/>
                <a:gd name="connsiteX2" fmla="*/ 463453 w 697594"/>
                <a:gd name="connsiteY2" fmla="*/ 0 h 252000"/>
                <a:gd name="connsiteX3" fmla="*/ 697594 w 697594"/>
                <a:gd name="connsiteY3" fmla="*/ 126000 h 252000"/>
                <a:gd name="connsiteX4" fmla="*/ 463453 w 697594"/>
                <a:gd name="connsiteY4" fmla="*/ 252000 h 252000"/>
                <a:gd name="connsiteX5" fmla="*/ 463453 w 697594"/>
                <a:gd name="connsiteY5" fmla="*/ 189000 h 252000"/>
                <a:gd name="connsiteX6" fmla="*/ 0 w 697594"/>
                <a:gd name="connsiteY6" fmla="*/ 189000 h 252000"/>
                <a:gd name="connsiteX7" fmla="*/ 0 w 697594"/>
                <a:gd name="connsiteY7" fmla="*/ 6300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594" h="252000" fill="none" extrusionOk="0">
                  <a:moveTo>
                    <a:pt x="0" y="63000"/>
                  </a:moveTo>
                  <a:cubicBezTo>
                    <a:pt x="100212" y="78460"/>
                    <a:pt x="276292" y="60980"/>
                    <a:pt x="463453" y="63000"/>
                  </a:cubicBezTo>
                  <a:cubicBezTo>
                    <a:pt x="464030" y="46419"/>
                    <a:pt x="460372" y="22797"/>
                    <a:pt x="463453" y="0"/>
                  </a:cubicBezTo>
                  <a:cubicBezTo>
                    <a:pt x="540344" y="36761"/>
                    <a:pt x="621537" y="72127"/>
                    <a:pt x="697594" y="126000"/>
                  </a:cubicBezTo>
                  <a:cubicBezTo>
                    <a:pt x="624551" y="171569"/>
                    <a:pt x="562527" y="196115"/>
                    <a:pt x="463453" y="252000"/>
                  </a:cubicBezTo>
                  <a:cubicBezTo>
                    <a:pt x="466254" y="226166"/>
                    <a:pt x="465350" y="219289"/>
                    <a:pt x="463453" y="189000"/>
                  </a:cubicBezTo>
                  <a:cubicBezTo>
                    <a:pt x="337547" y="168160"/>
                    <a:pt x="120833" y="207876"/>
                    <a:pt x="0" y="189000"/>
                  </a:cubicBezTo>
                  <a:cubicBezTo>
                    <a:pt x="-5619" y="127911"/>
                    <a:pt x="-5677" y="93037"/>
                    <a:pt x="0" y="63000"/>
                  </a:cubicBezTo>
                  <a:close/>
                </a:path>
                <a:path w="697594" h="252000" stroke="0" extrusionOk="0">
                  <a:moveTo>
                    <a:pt x="0" y="63000"/>
                  </a:moveTo>
                  <a:cubicBezTo>
                    <a:pt x="122916" y="74782"/>
                    <a:pt x="319812" y="58621"/>
                    <a:pt x="463453" y="63000"/>
                  </a:cubicBezTo>
                  <a:cubicBezTo>
                    <a:pt x="461174" y="42348"/>
                    <a:pt x="460833" y="20083"/>
                    <a:pt x="463453" y="0"/>
                  </a:cubicBezTo>
                  <a:cubicBezTo>
                    <a:pt x="513766" y="32122"/>
                    <a:pt x="653179" y="88666"/>
                    <a:pt x="697594" y="126000"/>
                  </a:cubicBezTo>
                  <a:cubicBezTo>
                    <a:pt x="633573" y="169610"/>
                    <a:pt x="576685" y="184721"/>
                    <a:pt x="463453" y="252000"/>
                  </a:cubicBezTo>
                  <a:cubicBezTo>
                    <a:pt x="464036" y="231931"/>
                    <a:pt x="462018" y="206081"/>
                    <a:pt x="463453" y="189000"/>
                  </a:cubicBezTo>
                  <a:cubicBezTo>
                    <a:pt x="345427" y="175043"/>
                    <a:pt x="159470" y="166345"/>
                    <a:pt x="0" y="189000"/>
                  </a:cubicBezTo>
                  <a:cubicBezTo>
                    <a:pt x="5240" y="148950"/>
                    <a:pt x="960" y="114089"/>
                    <a:pt x="0" y="63000"/>
                  </a:cubicBezTo>
                  <a:close/>
                </a:path>
              </a:pathLst>
            </a:custGeom>
            <a:solidFill>
              <a:srgbClr val="FD927D">
                <a:alpha val="75000"/>
              </a:srgbClr>
            </a:solidFill>
            <a:ln>
              <a:solidFill>
                <a:schemeClr val="tx1">
                  <a:lumMod val="75000"/>
                  <a:lumOff val="25000"/>
                </a:schemeClr>
              </a:solidFill>
              <a:extLst>
                <a:ext uri="{C807C97D-BFC1-408E-A445-0C87EB9F89A2}">
                  <ask:lineSketchStyleProps xmlns:ask="http://schemas.microsoft.com/office/drawing/2018/sketchyshapes" sd="3249965550">
                    <a:prstGeom prst="rightArrow">
                      <a:avLst>
                        <a:gd name="adj1" fmla="val 50000"/>
                        <a:gd name="adj2" fmla="val 92913"/>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cxnSp>
        <p:nvCxnSpPr>
          <p:cNvPr id="8" name="Прямая соединительная линия 7">
            <a:extLst>
              <a:ext uri="{FF2B5EF4-FFF2-40B4-BE49-F238E27FC236}">
                <a16:creationId xmlns:a16="http://schemas.microsoft.com/office/drawing/2014/main" id="{88876263-0040-4F85-A3BF-F4BE9477E85D}"/>
              </a:ext>
            </a:extLst>
          </p:cNvPr>
          <p:cNvCxnSpPr>
            <a:cxnSpLocks/>
          </p:cNvCxnSpPr>
          <p:nvPr/>
        </p:nvCxnSpPr>
        <p:spPr bwMode="auto">
          <a:xfrm>
            <a:off x="619103" y="5654822"/>
            <a:ext cx="10339787" cy="77411"/>
          </a:xfrm>
          <a:prstGeom prst="line">
            <a:avLst/>
          </a:prstGeom>
          <a:ln w="28575">
            <a:tailEnd type="arrow" w="lg" len="lg"/>
          </a:ln>
        </p:spPr>
        <p:style>
          <a:lnRef idx="3">
            <a:schemeClr val="dk1"/>
          </a:lnRef>
          <a:fillRef idx="0">
            <a:schemeClr val="dk1"/>
          </a:fillRef>
          <a:effectRef idx="2">
            <a:schemeClr val="dk1"/>
          </a:effectRef>
          <a:fontRef idx="minor">
            <a:schemeClr val="tx1"/>
          </a:fontRef>
        </p:style>
      </p:cxnSp>
      <p:sp>
        <p:nvSpPr>
          <p:cNvPr id="12" name="Полилиния: фигура 11">
            <a:extLst>
              <a:ext uri="{FF2B5EF4-FFF2-40B4-BE49-F238E27FC236}">
                <a16:creationId xmlns:a16="http://schemas.microsoft.com/office/drawing/2014/main" id="{99F69CB7-0FDC-4208-832A-D22460C06B8C}"/>
              </a:ext>
            </a:extLst>
          </p:cNvPr>
          <p:cNvSpPr/>
          <p:nvPr/>
        </p:nvSpPr>
        <p:spPr bwMode="auto">
          <a:xfrm>
            <a:off x="654892" y="2170007"/>
            <a:ext cx="10448014" cy="3212327"/>
          </a:xfrm>
          <a:custGeom>
            <a:avLst/>
            <a:gdLst>
              <a:gd name="connsiteX0" fmla="*/ 10448014 w 10448014"/>
              <a:gd name="connsiteY0" fmla="*/ 0 h 3212327"/>
              <a:gd name="connsiteX1" fmla="*/ 0 w 10448014"/>
              <a:gd name="connsiteY1" fmla="*/ 3212327 h 3212327"/>
            </a:gdLst>
            <a:ahLst/>
            <a:cxnLst>
              <a:cxn ang="0">
                <a:pos x="connsiteX0" y="connsiteY0"/>
              </a:cxn>
              <a:cxn ang="0">
                <a:pos x="connsiteX1" y="connsiteY1"/>
              </a:cxn>
            </a:cxnLst>
            <a:rect l="l" t="t" r="r" b="b"/>
            <a:pathLst>
              <a:path w="10448014" h="3212327">
                <a:moveTo>
                  <a:pt x="10448014" y="0"/>
                </a:moveTo>
                <a:lnTo>
                  <a:pt x="0" y="3212327"/>
                </a:lnTo>
              </a:path>
            </a:pathLst>
          </a:custGeom>
          <a:no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3" name="TextBox 32">
            <a:extLst>
              <a:ext uri="{FF2B5EF4-FFF2-40B4-BE49-F238E27FC236}">
                <a16:creationId xmlns:a16="http://schemas.microsoft.com/office/drawing/2014/main" id="{10980560-6A5F-417B-98AC-AED36527FACB}"/>
              </a:ext>
            </a:extLst>
          </p:cNvPr>
          <p:cNvSpPr txBox="1"/>
          <p:nvPr/>
        </p:nvSpPr>
        <p:spPr>
          <a:xfrm>
            <a:off x="2707335" y="5524598"/>
            <a:ext cx="3341733" cy="307777"/>
          </a:xfrm>
          <a:prstGeom prst="rect">
            <a:avLst/>
          </a:prstGeom>
          <a:solidFill>
            <a:schemeClr val="bg1"/>
          </a:solidFill>
        </p:spPr>
        <p:txBody>
          <a:bodyPr wrap="square" rtlCol="0">
            <a:spAutoFit/>
          </a:bodyPr>
          <a:lstStyle/>
          <a:p>
            <a:pPr algn="ctr"/>
            <a:r>
              <a:rPr lang="ru-RU" sz="1400" b="0" dirty="0">
                <a:solidFill>
                  <a:schemeClr val="tx1">
                    <a:lumMod val="75000"/>
                    <a:lumOff val="25000"/>
                  </a:schemeClr>
                </a:solidFill>
                <a:latin typeface="Comic Sans MS" panose="030F0702030302020204" pitchFamily="66" charset="0"/>
              </a:rPr>
              <a:t>Время на внедрение подсистемы</a:t>
            </a:r>
          </a:p>
        </p:txBody>
      </p:sp>
      <p:grpSp>
        <p:nvGrpSpPr>
          <p:cNvPr id="30" name="Группа 29">
            <a:extLst>
              <a:ext uri="{FF2B5EF4-FFF2-40B4-BE49-F238E27FC236}">
                <a16:creationId xmlns:a16="http://schemas.microsoft.com/office/drawing/2014/main" id="{C51E4F12-698F-4801-A054-6934256CA8E7}"/>
              </a:ext>
            </a:extLst>
          </p:cNvPr>
          <p:cNvGrpSpPr/>
          <p:nvPr/>
        </p:nvGrpSpPr>
        <p:grpSpPr>
          <a:xfrm>
            <a:off x="6820" y="1673905"/>
            <a:ext cx="1296143" cy="3988868"/>
            <a:chOff x="6820" y="1897311"/>
            <a:chExt cx="1296143" cy="3262620"/>
          </a:xfrm>
        </p:grpSpPr>
        <p:cxnSp>
          <p:nvCxnSpPr>
            <p:cNvPr id="40" name="Прямая соединительная линия 39">
              <a:extLst>
                <a:ext uri="{FF2B5EF4-FFF2-40B4-BE49-F238E27FC236}">
                  <a16:creationId xmlns:a16="http://schemas.microsoft.com/office/drawing/2014/main" id="{10A8D3F0-C6AB-4FAC-AE7F-8ED209DDBAB8}"/>
                </a:ext>
              </a:extLst>
            </p:cNvPr>
            <p:cNvCxnSpPr>
              <a:cxnSpLocks/>
            </p:cNvCxnSpPr>
            <p:nvPr/>
          </p:nvCxnSpPr>
          <p:spPr bwMode="auto">
            <a:xfrm flipV="1">
              <a:off x="627054" y="1897311"/>
              <a:ext cx="0" cy="3262620"/>
            </a:xfrm>
            <a:prstGeom prst="line">
              <a:avLst/>
            </a:prstGeom>
            <a:ln w="28575">
              <a:tailEnd type="arrow" w="lg" len="lg"/>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2804B940-9566-49F2-9810-348088916FF6}"/>
                </a:ext>
              </a:extLst>
            </p:cNvPr>
            <p:cNvSpPr txBox="1"/>
            <p:nvPr/>
          </p:nvSpPr>
          <p:spPr>
            <a:xfrm>
              <a:off x="6820" y="2716867"/>
              <a:ext cx="1296143" cy="523220"/>
            </a:xfrm>
            <a:prstGeom prst="rect">
              <a:avLst/>
            </a:prstGeom>
            <a:solidFill>
              <a:schemeClr val="bg1"/>
            </a:solidFill>
          </p:spPr>
          <p:txBody>
            <a:bodyPr wrap="square" rtlCol="0">
              <a:spAutoFit/>
            </a:bodyPr>
            <a:lstStyle/>
            <a:p>
              <a:pPr algn="ctr"/>
              <a:r>
                <a:rPr lang="ru-RU" sz="1400" b="0" dirty="0">
                  <a:solidFill>
                    <a:schemeClr val="tx1">
                      <a:lumMod val="75000"/>
                      <a:lumOff val="25000"/>
                    </a:schemeClr>
                  </a:solidFill>
                  <a:latin typeface="Comic Sans MS" panose="030F0702030302020204" pitchFamily="66" charset="0"/>
                </a:rPr>
                <a:t>Получаемая выгода</a:t>
              </a:r>
            </a:p>
          </p:txBody>
        </p:sp>
      </p:grpSp>
      <p:sp>
        <p:nvSpPr>
          <p:cNvPr id="7" name="Овал 6">
            <a:extLst>
              <a:ext uri="{FF2B5EF4-FFF2-40B4-BE49-F238E27FC236}">
                <a16:creationId xmlns:a16="http://schemas.microsoft.com/office/drawing/2014/main" id="{675BE5DC-895B-44F1-B75A-FC97890680D6}"/>
              </a:ext>
            </a:extLst>
          </p:cNvPr>
          <p:cNvSpPr/>
          <p:nvPr/>
        </p:nvSpPr>
        <p:spPr bwMode="auto">
          <a:xfrm>
            <a:off x="8679290" y="268597"/>
            <a:ext cx="288032" cy="194341"/>
          </a:xfrm>
          <a:prstGeom prst="ellipse">
            <a:avLst/>
          </a:prstGeom>
          <a:no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1" name="Овал 30">
            <a:extLst>
              <a:ext uri="{FF2B5EF4-FFF2-40B4-BE49-F238E27FC236}">
                <a16:creationId xmlns:a16="http://schemas.microsoft.com/office/drawing/2014/main" id="{95C0CF75-64CE-4E20-B911-20C674F63CC8}"/>
              </a:ext>
            </a:extLst>
          </p:cNvPr>
          <p:cNvSpPr/>
          <p:nvPr/>
        </p:nvSpPr>
        <p:spPr bwMode="auto">
          <a:xfrm>
            <a:off x="929371" y="3490934"/>
            <a:ext cx="288032" cy="194341"/>
          </a:xfrm>
          <a:prstGeom prst="ellipse">
            <a:avLst/>
          </a:prstGeom>
          <a:no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 name="TextBox 3">
            <a:extLst>
              <a:ext uri="{FF2B5EF4-FFF2-40B4-BE49-F238E27FC236}">
                <a16:creationId xmlns:a16="http://schemas.microsoft.com/office/drawing/2014/main" id="{2437AEAE-DDF0-4758-8FEE-C251A9163B71}"/>
              </a:ext>
            </a:extLst>
          </p:cNvPr>
          <p:cNvSpPr txBox="1"/>
          <p:nvPr/>
        </p:nvSpPr>
        <p:spPr>
          <a:xfrm>
            <a:off x="1579586" y="1422065"/>
            <a:ext cx="3533380" cy="584775"/>
          </a:xfrm>
          <a:prstGeom prst="rect">
            <a:avLst/>
          </a:prstGeom>
          <a:noFill/>
        </p:spPr>
        <p:txBody>
          <a:bodyPr wrap="square" rtlCol="0">
            <a:spAutoFit/>
          </a:bodyPr>
          <a:lstStyle/>
          <a:p>
            <a:r>
              <a:rPr lang="en-US" sz="1600" b="0" dirty="0">
                <a:solidFill>
                  <a:srgbClr val="0070C0"/>
                </a:solidFill>
                <a:latin typeface="Comic Sans MS" panose="030F0702030302020204" pitchFamily="66" charset="0"/>
              </a:rPr>
              <a:t>“</a:t>
            </a:r>
            <a:r>
              <a:rPr lang="ru-RU" sz="1600" b="0" dirty="0">
                <a:solidFill>
                  <a:srgbClr val="0070C0"/>
                </a:solidFill>
                <a:latin typeface="Comic Sans MS" panose="030F0702030302020204" pitchFamily="66" charset="0"/>
              </a:rPr>
              <a:t>Смотрите на ценность, а не цену</a:t>
            </a:r>
            <a:r>
              <a:rPr lang="en-US" sz="1600" b="0" dirty="0">
                <a:solidFill>
                  <a:srgbClr val="0070C0"/>
                </a:solidFill>
                <a:latin typeface="Comic Sans MS" panose="030F0702030302020204" pitchFamily="66" charset="0"/>
              </a:rPr>
              <a:t>”  </a:t>
            </a:r>
          </a:p>
          <a:p>
            <a:pPr algn="r"/>
            <a:r>
              <a:rPr lang="ru-RU" sz="1600" b="0" dirty="0">
                <a:solidFill>
                  <a:srgbClr val="FC6E51"/>
                </a:solidFill>
                <a:latin typeface="Comic Sans MS" panose="030F0702030302020204" pitchFamily="66" charset="0"/>
              </a:rPr>
              <a:t>Р. </a:t>
            </a:r>
            <a:r>
              <a:rPr lang="ru-RU" sz="1600" b="0" dirty="0" err="1">
                <a:solidFill>
                  <a:srgbClr val="FC6E51"/>
                </a:solidFill>
                <a:latin typeface="Comic Sans MS" panose="030F0702030302020204" pitchFamily="66" charset="0"/>
              </a:rPr>
              <a:t>Кийосаки</a:t>
            </a:r>
            <a:endParaRPr lang="ru-RU" sz="1600" b="0" dirty="0">
              <a:solidFill>
                <a:srgbClr val="FC6E51"/>
              </a:solidFill>
              <a:latin typeface="Comic Sans MS" panose="030F0702030302020204" pitchFamily="66" charset="0"/>
            </a:endParaRPr>
          </a:p>
        </p:txBody>
      </p:sp>
    </p:spTree>
    <p:extLst>
      <p:ext uri="{BB962C8B-B14F-4D97-AF65-F5344CB8AC3E}">
        <p14:creationId xmlns:p14="http://schemas.microsoft.com/office/powerpoint/2010/main" val="1209885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017F0172-E781-48BC-B49C-EFA5438E172E}"/>
              </a:ext>
            </a:extLst>
          </p:cNvPr>
          <p:cNvSpPr>
            <a:spLocks noChangeArrowheads="1"/>
          </p:cNvSpPr>
          <p:nvPr/>
        </p:nvSpPr>
        <p:spPr bwMode="auto">
          <a:xfrm>
            <a:off x="1681957" y="215900"/>
            <a:ext cx="7343775" cy="877888"/>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Спасибо за внимание</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grpSp>
        <p:nvGrpSpPr>
          <p:cNvPr id="24" name="Группа 23">
            <a:extLst>
              <a:ext uri="{FF2B5EF4-FFF2-40B4-BE49-F238E27FC236}">
                <a16:creationId xmlns:a16="http://schemas.microsoft.com/office/drawing/2014/main" id="{74E14716-9FEB-4C61-AEB8-B77AE258B8E3}"/>
              </a:ext>
            </a:extLst>
          </p:cNvPr>
          <p:cNvGrpSpPr/>
          <p:nvPr/>
        </p:nvGrpSpPr>
        <p:grpSpPr>
          <a:xfrm>
            <a:off x="1562100" y="2592015"/>
            <a:ext cx="7583488" cy="3425825"/>
            <a:chOff x="1562100" y="2592015"/>
            <a:chExt cx="7583488" cy="3425825"/>
          </a:xfrm>
        </p:grpSpPr>
        <p:sp>
          <p:nvSpPr>
            <p:cNvPr id="25" name="Заголовок 1">
              <a:extLst>
                <a:ext uri="{FF2B5EF4-FFF2-40B4-BE49-F238E27FC236}">
                  <a16:creationId xmlns:a16="http://schemas.microsoft.com/office/drawing/2014/main" id="{0B32DFED-0F29-48C8-9F70-8771B4D19781}"/>
                </a:ext>
              </a:extLst>
            </p:cNvPr>
            <p:cNvSpPr txBox="1">
              <a:spLocks/>
            </p:cNvSpPr>
            <p:nvPr/>
          </p:nvSpPr>
          <p:spPr bwMode="auto">
            <a:xfrm>
              <a:off x="3336925" y="2592015"/>
              <a:ext cx="4032250"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9" tIns="45709" rIns="91419" bIns="45709" anchor="ctr"/>
            <a:lstStyle>
              <a:lvl1pPr>
                <a:spcBef>
                  <a:spcPct val="20000"/>
                </a:spcBef>
                <a:buClr>
                  <a:srgbClr val="CC0000"/>
                </a:buClr>
                <a:buChar char="•"/>
                <a:defRPr sz="2100">
                  <a:solidFill>
                    <a:schemeClr val="tx1"/>
                  </a:solidFill>
                  <a:latin typeface="Futura PT Demi" pitchFamily="34" charset="0"/>
                </a:defRPr>
              </a:lvl1pPr>
              <a:lvl2pPr marL="742950" indent="-287338">
                <a:spcBef>
                  <a:spcPct val="20000"/>
                </a:spcBef>
                <a:buClr>
                  <a:srgbClr val="CC0000"/>
                </a:buClr>
                <a:buChar char="•"/>
                <a:defRPr sz="1700">
                  <a:solidFill>
                    <a:schemeClr val="tx1"/>
                  </a:solidFill>
                  <a:latin typeface="Futura PT Demi" pitchFamily="34" charset="0"/>
                </a:defRPr>
              </a:lvl2pPr>
              <a:lvl3pPr marL="1144588" indent="-230188">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5813" indent="-227013">
                <a:spcBef>
                  <a:spcPct val="20000"/>
                </a:spcBef>
                <a:buClr>
                  <a:srgbClr val="CC0000"/>
                </a:buClr>
                <a:buChar char="•"/>
                <a:defRPr sz="1300">
                  <a:solidFill>
                    <a:schemeClr val="tx1"/>
                  </a:solidFill>
                  <a:latin typeface="Futura PT Demi" pitchFamily="34" charset="0"/>
                </a:defRPr>
              </a:lvl5pPr>
              <a:lvl6pPr marL="25130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6pPr>
              <a:lvl7pPr marL="29702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7pPr>
              <a:lvl8pPr marL="34274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8pPr>
              <a:lvl9pPr marL="3884613" indent="-227013" eaLnBrk="0" fontAlgn="base" hangingPunct="0">
                <a:spcBef>
                  <a:spcPct val="20000"/>
                </a:spcBef>
                <a:spcAft>
                  <a:spcPct val="0"/>
                </a:spcAft>
                <a:buClr>
                  <a:srgbClr val="CC0000"/>
                </a:buClr>
                <a:buChar char="•"/>
                <a:defRPr sz="1300">
                  <a:solidFill>
                    <a:schemeClr val="tx1"/>
                  </a:solidFill>
                  <a:latin typeface="Futura PT Dem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mn-cs"/>
                </a:rPr>
                <a:t>Дополнительная информация</a:t>
              </a:r>
            </a:p>
          </p:txBody>
        </p:sp>
        <p:sp>
          <p:nvSpPr>
            <p:cNvPr id="26" name="TextBox 25">
              <a:extLst>
                <a:ext uri="{FF2B5EF4-FFF2-40B4-BE49-F238E27FC236}">
                  <a16:creationId xmlns:a16="http://schemas.microsoft.com/office/drawing/2014/main" id="{DBFD1899-67F6-4BF2-9780-585C9289C07E}"/>
                </a:ext>
              </a:extLst>
            </p:cNvPr>
            <p:cNvSpPr txBox="1"/>
            <p:nvPr/>
          </p:nvSpPr>
          <p:spPr>
            <a:xfrm>
              <a:off x="1562100" y="2879352"/>
              <a:ext cx="7583488" cy="31384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Сайт 1С</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:ERP.</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Управление холдингом: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3"/>
                </a:rPr>
                <a:t>https://v8.1c.ru/cpm-erp/</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Презентации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4"/>
                </a:rPr>
                <a:t>https://v8.1c.ru/cpm-erp/poleznye-materialy/presentations/</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Видео: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5"/>
                </a:rPr>
                <a:t>https://v8.1c.ru/cpm-erp/poleznye-materialy/video/</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Сайт 1С</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Управление холдингом: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6"/>
                </a:rPr>
                <a:t>https://v8.1c.ru/cpm/</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Презентации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7"/>
                </a:rPr>
                <a:t>https://v8.1c.ru/cpm/poleznye-materialy/presentations/</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Видео: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8"/>
                </a:rPr>
                <a:t>https://v8.1c.ru/cpm/poleznye-materialy/video/</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Наиболее интересные внедрения: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9"/>
                </a:rPr>
                <a:t>https://v8.1c.ru/cpm/istorii-uspekha/</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1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sng"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11"/>
                </a:rPr>
                <a:t>Канал линейки продуктов «1С:Управление холдингом» на </a:t>
              </a:r>
              <a:r>
                <a:rPr kumimoji="0" lang="en-US" sz="1800" b="0" i="0" u="sng" strike="noStrike" kern="0" cap="none" spc="0" normalizeH="0" baseline="0" noProof="0" dirty="0">
                  <a:ln>
                    <a:noFill/>
                  </a:ln>
                  <a:solidFill>
                    <a:srgbClr val="000000"/>
                  </a:solidFill>
                  <a:effectLst/>
                  <a:uLnTx/>
                  <a:uFillTx/>
                  <a:latin typeface="Arial" panose="020B0604020202020204" pitchFamily="34" charset="0"/>
                  <a:ea typeface="+mn-ea"/>
                  <a:cs typeface="+mn-cs"/>
                  <a:hlinkClick r:id="rId11"/>
                </a:rPr>
                <a:t>YouTube</a:t>
              </a:r>
              <a:endParaRPr kumimoji="0" lang="ru-RU" sz="1800" b="0" i="0" u="sng"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7" name="Группа 26">
            <a:extLst>
              <a:ext uri="{FF2B5EF4-FFF2-40B4-BE49-F238E27FC236}">
                <a16:creationId xmlns:a16="http://schemas.microsoft.com/office/drawing/2014/main" id="{BD1E45A3-6CE7-46C4-90D3-4CEAD1A03976}"/>
              </a:ext>
            </a:extLst>
          </p:cNvPr>
          <p:cNvGrpSpPr/>
          <p:nvPr/>
        </p:nvGrpSpPr>
        <p:grpSpPr>
          <a:xfrm>
            <a:off x="3934389" y="966212"/>
            <a:ext cx="2838911" cy="1449854"/>
            <a:chOff x="3756544" y="966212"/>
            <a:chExt cx="2838911" cy="1449854"/>
          </a:xfrm>
        </p:grpSpPr>
        <p:sp>
          <p:nvSpPr>
            <p:cNvPr id="28" name="Овал 27">
              <a:extLst>
                <a:ext uri="{FF2B5EF4-FFF2-40B4-BE49-F238E27FC236}">
                  <a16:creationId xmlns:a16="http://schemas.microsoft.com/office/drawing/2014/main" id="{E8E4D3EB-C1A5-4153-A738-6BA597F9632F}"/>
                </a:ext>
              </a:extLst>
            </p:cNvPr>
            <p:cNvSpPr/>
            <p:nvPr/>
          </p:nvSpPr>
          <p:spPr bwMode="auto">
            <a:xfrm>
              <a:off x="3756544" y="966212"/>
              <a:ext cx="1392213" cy="1441760"/>
            </a:xfrm>
            <a:prstGeom prst="ellipse">
              <a:avLst/>
            </a:prstGeom>
            <a:solidFill>
              <a:srgbClr val="92D050">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12"/>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9" name="Овал 28">
              <a:extLst>
                <a:ext uri="{FF2B5EF4-FFF2-40B4-BE49-F238E27FC236}">
                  <a16:creationId xmlns:a16="http://schemas.microsoft.com/office/drawing/2014/main" id="{933C47FA-F3E6-4DCB-BC4E-342FAB94FF45}"/>
                </a:ext>
              </a:extLst>
            </p:cNvPr>
            <p:cNvSpPr/>
            <p:nvPr/>
          </p:nvSpPr>
          <p:spPr bwMode="auto">
            <a:xfrm>
              <a:off x="4464893" y="974306"/>
              <a:ext cx="1392213" cy="1441760"/>
            </a:xfrm>
            <a:prstGeom prst="ellipse">
              <a:avLst/>
            </a:prstGeom>
            <a:solidFill>
              <a:srgbClr val="F3EA28">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12"/>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0" name="Овал 29">
              <a:extLst>
                <a:ext uri="{FF2B5EF4-FFF2-40B4-BE49-F238E27FC236}">
                  <a16:creationId xmlns:a16="http://schemas.microsoft.com/office/drawing/2014/main" id="{5724CAF1-376A-49C1-A22C-BC1832E22895}"/>
                </a:ext>
              </a:extLst>
            </p:cNvPr>
            <p:cNvSpPr/>
            <p:nvPr/>
          </p:nvSpPr>
          <p:spPr bwMode="auto">
            <a:xfrm>
              <a:off x="5203242" y="974306"/>
              <a:ext cx="1392213" cy="1441760"/>
            </a:xfrm>
            <a:prstGeom prst="ellipse">
              <a:avLst/>
            </a:prstGeom>
            <a:solidFill>
              <a:srgbClr val="FC846B">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12"/>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spTree>
    <p:extLst>
      <p:ext uri="{BB962C8B-B14F-4D97-AF65-F5344CB8AC3E}">
        <p14:creationId xmlns:p14="http://schemas.microsoft.com/office/powerpoint/2010/main" val="2395409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12565" y="1007412"/>
            <a:ext cx="7632848" cy="584775"/>
          </a:xfrm>
          <a:custGeom>
            <a:avLst/>
            <a:gdLst>
              <a:gd name="connsiteX0" fmla="*/ 0 w 7632848"/>
              <a:gd name="connsiteY0" fmla="*/ 0 h 584775"/>
              <a:gd name="connsiteX1" fmla="*/ 541238 w 7632848"/>
              <a:gd name="connsiteY1" fmla="*/ 0 h 584775"/>
              <a:gd name="connsiteX2" fmla="*/ 1387791 w 7632848"/>
              <a:gd name="connsiteY2" fmla="*/ 0 h 584775"/>
              <a:gd name="connsiteX3" fmla="*/ 2005357 w 7632848"/>
              <a:gd name="connsiteY3" fmla="*/ 0 h 584775"/>
              <a:gd name="connsiteX4" fmla="*/ 2775581 w 7632848"/>
              <a:gd name="connsiteY4" fmla="*/ 0 h 584775"/>
              <a:gd name="connsiteX5" fmla="*/ 3545805 w 7632848"/>
              <a:gd name="connsiteY5" fmla="*/ 0 h 584775"/>
              <a:gd name="connsiteX6" fmla="*/ 4316029 w 7632848"/>
              <a:gd name="connsiteY6" fmla="*/ 0 h 584775"/>
              <a:gd name="connsiteX7" fmla="*/ 4857267 w 7632848"/>
              <a:gd name="connsiteY7" fmla="*/ 0 h 584775"/>
              <a:gd name="connsiteX8" fmla="*/ 5474834 w 7632848"/>
              <a:gd name="connsiteY8" fmla="*/ 0 h 584775"/>
              <a:gd name="connsiteX9" fmla="*/ 6092400 w 7632848"/>
              <a:gd name="connsiteY9" fmla="*/ 0 h 584775"/>
              <a:gd name="connsiteX10" fmla="*/ 6633639 w 7632848"/>
              <a:gd name="connsiteY10" fmla="*/ 0 h 584775"/>
              <a:gd name="connsiteX11" fmla="*/ 7632848 w 7632848"/>
              <a:gd name="connsiteY11" fmla="*/ 0 h 584775"/>
              <a:gd name="connsiteX12" fmla="*/ 7632848 w 7632848"/>
              <a:gd name="connsiteY12" fmla="*/ 584775 h 584775"/>
              <a:gd name="connsiteX13" fmla="*/ 7167938 w 7632848"/>
              <a:gd name="connsiteY13" fmla="*/ 584775 h 584775"/>
              <a:gd name="connsiteX14" fmla="*/ 6397714 w 7632848"/>
              <a:gd name="connsiteY14" fmla="*/ 584775 h 584775"/>
              <a:gd name="connsiteX15" fmla="*/ 5703819 w 7632848"/>
              <a:gd name="connsiteY15" fmla="*/ 584775 h 584775"/>
              <a:gd name="connsiteX16" fmla="*/ 4857267 w 7632848"/>
              <a:gd name="connsiteY16" fmla="*/ 584775 h 584775"/>
              <a:gd name="connsiteX17" fmla="*/ 4010715 w 7632848"/>
              <a:gd name="connsiteY17" fmla="*/ 584775 h 584775"/>
              <a:gd name="connsiteX18" fmla="*/ 3545805 w 7632848"/>
              <a:gd name="connsiteY18" fmla="*/ 584775 h 584775"/>
              <a:gd name="connsiteX19" fmla="*/ 3080895 w 7632848"/>
              <a:gd name="connsiteY19" fmla="*/ 584775 h 584775"/>
              <a:gd name="connsiteX20" fmla="*/ 2387000 w 7632848"/>
              <a:gd name="connsiteY20" fmla="*/ 584775 h 584775"/>
              <a:gd name="connsiteX21" fmla="*/ 1922090 w 7632848"/>
              <a:gd name="connsiteY21" fmla="*/ 584775 h 584775"/>
              <a:gd name="connsiteX22" fmla="*/ 1380852 w 7632848"/>
              <a:gd name="connsiteY22" fmla="*/ 584775 h 584775"/>
              <a:gd name="connsiteX23" fmla="*/ 610628 w 7632848"/>
              <a:gd name="connsiteY23" fmla="*/ 584775 h 584775"/>
              <a:gd name="connsiteX24" fmla="*/ 0 w 7632848"/>
              <a:gd name="connsiteY24" fmla="*/ 584775 h 584775"/>
              <a:gd name="connsiteX25" fmla="*/ 0 w 7632848"/>
              <a:gd name="connsiteY25"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32848" h="584775" fill="none" extrusionOk="0">
                <a:moveTo>
                  <a:pt x="0" y="0"/>
                </a:moveTo>
                <a:cubicBezTo>
                  <a:pt x="166682" y="13655"/>
                  <a:pt x="418381" y="13784"/>
                  <a:pt x="541238" y="0"/>
                </a:cubicBezTo>
                <a:cubicBezTo>
                  <a:pt x="664095" y="-13784"/>
                  <a:pt x="1186594" y="38729"/>
                  <a:pt x="1387791" y="0"/>
                </a:cubicBezTo>
                <a:cubicBezTo>
                  <a:pt x="1588988" y="-38729"/>
                  <a:pt x="1754213" y="-30670"/>
                  <a:pt x="2005357" y="0"/>
                </a:cubicBezTo>
                <a:cubicBezTo>
                  <a:pt x="2256501" y="30670"/>
                  <a:pt x="2489035" y="19442"/>
                  <a:pt x="2775581" y="0"/>
                </a:cubicBezTo>
                <a:cubicBezTo>
                  <a:pt x="3062127" y="-19442"/>
                  <a:pt x="3282843" y="-20149"/>
                  <a:pt x="3545805" y="0"/>
                </a:cubicBezTo>
                <a:cubicBezTo>
                  <a:pt x="3808767" y="20149"/>
                  <a:pt x="4010443" y="-27157"/>
                  <a:pt x="4316029" y="0"/>
                </a:cubicBezTo>
                <a:cubicBezTo>
                  <a:pt x="4621615" y="27157"/>
                  <a:pt x="4592723" y="-7667"/>
                  <a:pt x="4857267" y="0"/>
                </a:cubicBezTo>
                <a:cubicBezTo>
                  <a:pt x="5121811" y="7667"/>
                  <a:pt x="5166387" y="20162"/>
                  <a:pt x="5474834" y="0"/>
                </a:cubicBezTo>
                <a:cubicBezTo>
                  <a:pt x="5783281" y="-20162"/>
                  <a:pt x="5936249" y="14951"/>
                  <a:pt x="6092400" y="0"/>
                </a:cubicBezTo>
                <a:cubicBezTo>
                  <a:pt x="6248551" y="-14951"/>
                  <a:pt x="6383567" y="-7286"/>
                  <a:pt x="6633639" y="0"/>
                </a:cubicBezTo>
                <a:cubicBezTo>
                  <a:pt x="6883711" y="7286"/>
                  <a:pt x="7390738" y="-40806"/>
                  <a:pt x="7632848" y="0"/>
                </a:cubicBezTo>
                <a:cubicBezTo>
                  <a:pt x="7628899" y="165852"/>
                  <a:pt x="7605508" y="447538"/>
                  <a:pt x="7632848" y="584775"/>
                </a:cubicBezTo>
                <a:cubicBezTo>
                  <a:pt x="7500348" y="562296"/>
                  <a:pt x="7372470" y="600503"/>
                  <a:pt x="7167938" y="584775"/>
                </a:cubicBezTo>
                <a:cubicBezTo>
                  <a:pt x="6963406" y="569048"/>
                  <a:pt x="6587970" y="578525"/>
                  <a:pt x="6397714" y="584775"/>
                </a:cubicBezTo>
                <a:cubicBezTo>
                  <a:pt x="6207458" y="591025"/>
                  <a:pt x="6025786" y="593950"/>
                  <a:pt x="5703819" y="584775"/>
                </a:cubicBezTo>
                <a:cubicBezTo>
                  <a:pt x="5381853" y="575600"/>
                  <a:pt x="5222359" y="621214"/>
                  <a:pt x="4857267" y="584775"/>
                </a:cubicBezTo>
                <a:cubicBezTo>
                  <a:pt x="4492175" y="548336"/>
                  <a:pt x="4339041" y="602216"/>
                  <a:pt x="4010715" y="584775"/>
                </a:cubicBezTo>
                <a:cubicBezTo>
                  <a:pt x="3682389" y="567334"/>
                  <a:pt x="3741790" y="570303"/>
                  <a:pt x="3545805" y="584775"/>
                </a:cubicBezTo>
                <a:cubicBezTo>
                  <a:pt x="3349820" y="599248"/>
                  <a:pt x="3286562" y="573206"/>
                  <a:pt x="3080895" y="584775"/>
                </a:cubicBezTo>
                <a:cubicBezTo>
                  <a:pt x="2875228" y="596345"/>
                  <a:pt x="2612517" y="578496"/>
                  <a:pt x="2387000" y="584775"/>
                </a:cubicBezTo>
                <a:cubicBezTo>
                  <a:pt x="2161484" y="591054"/>
                  <a:pt x="2055971" y="604337"/>
                  <a:pt x="1922090" y="584775"/>
                </a:cubicBezTo>
                <a:cubicBezTo>
                  <a:pt x="1788209" y="565214"/>
                  <a:pt x="1501246" y="576317"/>
                  <a:pt x="1380852" y="584775"/>
                </a:cubicBezTo>
                <a:cubicBezTo>
                  <a:pt x="1260458" y="593233"/>
                  <a:pt x="959147" y="575876"/>
                  <a:pt x="610628" y="584775"/>
                </a:cubicBezTo>
                <a:cubicBezTo>
                  <a:pt x="262109" y="593674"/>
                  <a:pt x="140364" y="607362"/>
                  <a:pt x="0" y="584775"/>
                </a:cubicBezTo>
                <a:cubicBezTo>
                  <a:pt x="12343" y="354067"/>
                  <a:pt x="-24292" y="291799"/>
                  <a:pt x="0" y="0"/>
                </a:cubicBezTo>
                <a:close/>
              </a:path>
              <a:path w="7632848" h="584775" stroke="0" extrusionOk="0">
                <a:moveTo>
                  <a:pt x="0" y="0"/>
                </a:moveTo>
                <a:cubicBezTo>
                  <a:pt x="234756" y="24175"/>
                  <a:pt x="504437" y="-7467"/>
                  <a:pt x="693895" y="0"/>
                </a:cubicBezTo>
                <a:cubicBezTo>
                  <a:pt x="883354" y="7467"/>
                  <a:pt x="1305355" y="27229"/>
                  <a:pt x="1540448" y="0"/>
                </a:cubicBezTo>
                <a:cubicBezTo>
                  <a:pt x="1775541" y="-27229"/>
                  <a:pt x="2041277" y="-15095"/>
                  <a:pt x="2387000" y="0"/>
                </a:cubicBezTo>
                <a:cubicBezTo>
                  <a:pt x="2732723" y="15095"/>
                  <a:pt x="2674263" y="-15482"/>
                  <a:pt x="2851910" y="0"/>
                </a:cubicBezTo>
                <a:cubicBezTo>
                  <a:pt x="3029557" y="15482"/>
                  <a:pt x="3270087" y="-7103"/>
                  <a:pt x="3545805" y="0"/>
                </a:cubicBezTo>
                <a:cubicBezTo>
                  <a:pt x="3821524" y="7103"/>
                  <a:pt x="3848168" y="13089"/>
                  <a:pt x="4010715" y="0"/>
                </a:cubicBezTo>
                <a:cubicBezTo>
                  <a:pt x="4173262" y="-13089"/>
                  <a:pt x="4352920" y="6398"/>
                  <a:pt x="4475625" y="0"/>
                </a:cubicBezTo>
                <a:cubicBezTo>
                  <a:pt x="4598330" y="-6398"/>
                  <a:pt x="4922898" y="30053"/>
                  <a:pt x="5093191" y="0"/>
                </a:cubicBezTo>
                <a:cubicBezTo>
                  <a:pt x="5263484" y="-30053"/>
                  <a:pt x="5460065" y="2327"/>
                  <a:pt x="5787087" y="0"/>
                </a:cubicBezTo>
                <a:cubicBezTo>
                  <a:pt x="6114109" y="-2327"/>
                  <a:pt x="6140196" y="11818"/>
                  <a:pt x="6251996" y="0"/>
                </a:cubicBezTo>
                <a:cubicBezTo>
                  <a:pt x="6363796" y="-11818"/>
                  <a:pt x="6575743" y="626"/>
                  <a:pt x="6793235" y="0"/>
                </a:cubicBezTo>
                <a:cubicBezTo>
                  <a:pt x="7010727" y="-626"/>
                  <a:pt x="7464431" y="4598"/>
                  <a:pt x="7632848" y="0"/>
                </a:cubicBezTo>
                <a:cubicBezTo>
                  <a:pt x="7603818" y="195070"/>
                  <a:pt x="7635148" y="409724"/>
                  <a:pt x="7632848" y="584775"/>
                </a:cubicBezTo>
                <a:cubicBezTo>
                  <a:pt x="7436638" y="613936"/>
                  <a:pt x="7006033" y="572843"/>
                  <a:pt x="6786296" y="584775"/>
                </a:cubicBezTo>
                <a:cubicBezTo>
                  <a:pt x="6566559" y="596707"/>
                  <a:pt x="6177124" y="620648"/>
                  <a:pt x="5939744" y="584775"/>
                </a:cubicBezTo>
                <a:cubicBezTo>
                  <a:pt x="5702364" y="548902"/>
                  <a:pt x="5574086" y="593277"/>
                  <a:pt x="5474834" y="584775"/>
                </a:cubicBezTo>
                <a:cubicBezTo>
                  <a:pt x="5375582" y="576274"/>
                  <a:pt x="4940488" y="554556"/>
                  <a:pt x="4780938" y="584775"/>
                </a:cubicBezTo>
                <a:cubicBezTo>
                  <a:pt x="4621388" y="614994"/>
                  <a:pt x="4207284" y="615235"/>
                  <a:pt x="3934386" y="584775"/>
                </a:cubicBezTo>
                <a:cubicBezTo>
                  <a:pt x="3661488" y="554315"/>
                  <a:pt x="3494681" y="611399"/>
                  <a:pt x="3316819" y="584775"/>
                </a:cubicBezTo>
                <a:cubicBezTo>
                  <a:pt x="3138957" y="558151"/>
                  <a:pt x="2840171" y="558696"/>
                  <a:pt x="2699253" y="584775"/>
                </a:cubicBezTo>
                <a:cubicBezTo>
                  <a:pt x="2558335" y="610854"/>
                  <a:pt x="2081974" y="603608"/>
                  <a:pt x="1852700" y="584775"/>
                </a:cubicBezTo>
                <a:cubicBezTo>
                  <a:pt x="1623426" y="565942"/>
                  <a:pt x="1521218" y="604138"/>
                  <a:pt x="1387791" y="584775"/>
                </a:cubicBezTo>
                <a:cubicBezTo>
                  <a:pt x="1254364" y="565412"/>
                  <a:pt x="805325" y="570895"/>
                  <a:pt x="617567" y="584775"/>
                </a:cubicBezTo>
                <a:cubicBezTo>
                  <a:pt x="429809" y="598655"/>
                  <a:pt x="301130" y="610289"/>
                  <a:pt x="0" y="584775"/>
                </a:cubicBezTo>
                <a:cubicBezTo>
                  <a:pt x="29056" y="310655"/>
                  <a:pt x="24043" y="119959"/>
                  <a:pt x="0" y="0"/>
                </a:cubicBezTo>
                <a:close/>
              </a:path>
            </a:pathLst>
          </a:custGeom>
          <a:solidFill>
            <a:srgbClr val="FFFFDB"/>
          </a:solidFill>
          <a:ln>
            <a:solidFill>
              <a:schemeClr val="tx1"/>
            </a:solidFill>
            <a:extLst>
              <a:ext uri="{C807C97D-BFC1-408E-A445-0C87EB9F89A2}">
                <ask:lineSketchStyleProps xmlns:ask="http://schemas.microsoft.com/office/drawing/2018/sketchyshapes" sd="2120591861">
                  <a:prstGeom prst="rect">
                    <a:avLst/>
                  </a:prstGeom>
                  <ask:type>
                    <ask:lineSketchFreehand/>
                  </ask:type>
                </ask:lineSketchStyleProps>
              </a:ext>
            </a:extLst>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srgbClr val="000000"/>
                </a:solidFill>
                <a:effectLst/>
                <a:uLnTx/>
                <a:uFillTx/>
                <a:latin typeface="Comic Sans MS" panose="030F0702030302020204" pitchFamily="66" charset="0"/>
              </a:rPr>
              <a:t>Использование графиков да</a:t>
            </a:r>
            <a:r>
              <a:rPr lang="ru-RU" sz="1600" b="0" noProof="0" dirty="0">
                <a:solidFill>
                  <a:srgbClr val="000000"/>
                </a:solidFill>
                <a:latin typeface="Comic Sans MS" panose="030F0702030302020204" pitchFamily="66" charset="0"/>
              </a:rPr>
              <a:t>ет</a:t>
            </a:r>
            <a:r>
              <a:rPr kumimoji="0" lang="ru-RU" sz="1600" b="0" i="0" u="none" strike="noStrike" kern="1200" cap="none" spc="0" normalizeH="0" baseline="0" noProof="0" dirty="0">
                <a:ln>
                  <a:noFill/>
                </a:ln>
                <a:solidFill>
                  <a:srgbClr val="000000"/>
                </a:solidFill>
                <a:effectLst/>
                <a:uLnTx/>
                <a:uFillTx/>
                <a:latin typeface="Comic Sans MS" panose="030F0702030302020204" pitchFamily="66" charset="0"/>
              </a:rPr>
              <a:t> </a:t>
            </a:r>
            <a:r>
              <a:rPr lang="ru-RU" sz="1600" b="0" dirty="0">
                <a:solidFill>
                  <a:srgbClr val="000000"/>
                </a:solidFill>
                <a:latin typeface="Comic Sans MS" panose="030F0702030302020204" pitchFamily="66" charset="0"/>
              </a:rPr>
              <a:t>возможность контролировать ключевые параметры заказа поставщику (товары, цены, количество, суммы)</a:t>
            </a:r>
            <a:endParaRPr kumimoji="0" lang="ru-RU" sz="1600" b="0" i="0" u="none" strike="noStrike" kern="1200" cap="none" spc="0" normalizeH="0" baseline="0" noProof="0" dirty="0">
              <a:ln>
                <a:noFill/>
              </a:ln>
              <a:solidFill>
                <a:srgbClr val="000000"/>
              </a:solidFill>
              <a:effectLst/>
              <a:uLnTx/>
              <a:uFillTx/>
              <a:latin typeface="Comic Sans MS" panose="030F0702030302020204" pitchFamily="66" charset="0"/>
            </a:endParaRPr>
          </a:p>
        </p:txBody>
      </p:sp>
      <p:pic>
        <p:nvPicPr>
          <p:cNvPr id="11" name="Рисунок 10"/>
          <p:cNvPicPr>
            <a:picLocks noChangeAspect="1"/>
          </p:cNvPicPr>
          <p:nvPr/>
        </p:nvPicPr>
        <p:blipFill>
          <a:blip r:embed="rId3"/>
          <a:stretch>
            <a:fillRect/>
          </a:stretch>
        </p:blipFill>
        <p:spPr>
          <a:xfrm>
            <a:off x="1056881" y="1943943"/>
            <a:ext cx="9408313" cy="3686332"/>
          </a:xfrm>
          <a:prstGeom prst="rect">
            <a:avLst/>
          </a:prstGeom>
        </p:spPr>
      </p:pic>
      <p:pic>
        <p:nvPicPr>
          <p:cNvPr id="34" name="Рисунок 33"/>
          <p:cNvPicPr>
            <a:picLocks noChangeAspect="1"/>
          </p:cNvPicPr>
          <p:nvPr/>
        </p:nvPicPr>
        <p:blipFill rotWithShape="1">
          <a:blip r:embed="rId4"/>
          <a:srcRect r="40288"/>
          <a:stretch/>
        </p:blipFill>
        <p:spPr>
          <a:xfrm>
            <a:off x="432445" y="3319395"/>
            <a:ext cx="5785617" cy="3089044"/>
          </a:xfrm>
          <a:prstGeom prst="rect">
            <a:avLst/>
          </a:prstGeom>
          <a:ln w="25400">
            <a:solidFill>
              <a:schemeClr val="tx1"/>
            </a:solidFill>
          </a:ln>
          <a:effectLst>
            <a:outerShdw blurRad="254000" dist="50800" dir="5400000" algn="ctr" rotWithShape="0">
              <a:srgbClr val="000000">
                <a:alpha val="43137"/>
              </a:srgbClr>
            </a:outerShdw>
          </a:effectLst>
        </p:spPr>
      </p:pic>
      <p:sp>
        <p:nvSpPr>
          <p:cNvPr id="9" name="Rectangle 4">
            <a:extLst>
              <a:ext uri="{FF2B5EF4-FFF2-40B4-BE49-F238E27FC236}">
                <a16:creationId xmlns:a16="http://schemas.microsoft.com/office/drawing/2014/main" id="{1B045BD4-FAA8-4404-A9A6-2BA5AC1980F1}"/>
              </a:ext>
            </a:extLst>
          </p:cNvPr>
          <p:cNvSpPr>
            <a:spLocks noChangeArrowheads="1"/>
          </p:cNvSpPr>
          <p:nvPr/>
        </p:nvSpPr>
        <p:spPr bwMode="auto">
          <a:xfrm>
            <a:off x="2089150" y="-2642"/>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Контроль закупочных цен по графику поставок</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10" name="Рисунок 9">
            <a:extLst>
              <a:ext uri="{FF2B5EF4-FFF2-40B4-BE49-F238E27FC236}">
                <a16:creationId xmlns:a16="http://schemas.microsoft.com/office/drawing/2014/main" id="{0F5D24AB-94F6-403D-A7AC-5952D1847F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23331">
            <a:off x="8304146" y="1136765"/>
            <a:ext cx="697088" cy="752538"/>
          </a:xfrm>
          <a:prstGeom prst="rect">
            <a:avLst/>
          </a:prstGeom>
          <a:ln>
            <a:noFill/>
          </a:ln>
        </p:spPr>
      </p:pic>
    </p:spTree>
    <p:extLst>
      <p:ext uri="{BB962C8B-B14F-4D97-AF65-F5344CB8AC3E}">
        <p14:creationId xmlns:p14="http://schemas.microsoft.com/office/powerpoint/2010/main" val="1745467120"/>
      </p:ext>
    </p:extLst>
  </p:cSld>
  <p:clrMapOvr>
    <a:masterClrMapping/>
  </p:clrMapOvr>
  <p:transition spd="slow" advTm="13718"/>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олилиния: фигура 1">
            <a:extLst>
              <a:ext uri="{FF2B5EF4-FFF2-40B4-BE49-F238E27FC236}">
                <a16:creationId xmlns:a16="http://schemas.microsoft.com/office/drawing/2014/main" id="{94F5DED3-0F40-461E-86EE-39F204273DE4}"/>
              </a:ext>
            </a:extLst>
          </p:cNvPr>
          <p:cNvSpPr/>
          <p:nvPr/>
        </p:nvSpPr>
        <p:spPr bwMode="auto">
          <a:xfrm>
            <a:off x="7446215" y="2749205"/>
            <a:ext cx="3738252" cy="2003050"/>
          </a:xfrm>
          <a:custGeom>
            <a:avLst/>
            <a:gdLst>
              <a:gd name="connsiteX0" fmla="*/ 80652 w 3738252"/>
              <a:gd name="connsiteY0" fmla="*/ 440267 h 2003050"/>
              <a:gd name="connsiteX1" fmla="*/ 156852 w 3738252"/>
              <a:gd name="connsiteY1" fmla="*/ 414867 h 2003050"/>
              <a:gd name="connsiteX2" fmla="*/ 1409918 w 3738252"/>
              <a:gd name="connsiteY2" fmla="*/ 211667 h 2003050"/>
              <a:gd name="connsiteX3" fmla="*/ 2552918 w 3738252"/>
              <a:gd name="connsiteY3" fmla="*/ 67733 h 2003050"/>
              <a:gd name="connsiteX4" fmla="*/ 2950852 w 3738252"/>
              <a:gd name="connsiteY4" fmla="*/ 16933 h 2003050"/>
              <a:gd name="connsiteX5" fmla="*/ 3272585 w 3738252"/>
              <a:gd name="connsiteY5" fmla="*/ 8467 h 2003050"/>
              <a:gd name="connsiteX6" fmla="*/ 3738252 w 3738252"/>
              <a:gd name="connsiteY6" fmla="*/ 0 h 2003050"/>
              <a:gd name="connsiteX7" fmla="*/ 3636652 w 3738252"/>
              <a:gd name="connsiteY7" fmla="*/ 127000 h 2003050"/>
              <a:gd name="connsiteX8" fmla="*/ 3450385 w 3738252"/>
              <a:gd name="connsiteY8" fmla="*/ 270933 h 2003050"/>
              <a:gd name="connsiteX9" fmla="*/ 3475785 w 3738252"/>
              <a:gd name="connsiteY9" fmla="*/ 287867 h 2003050"/>
              <a:gd name="connsiteX10" fmla="*/ 3653585 w 3738252"/>
              <a:gd name="connsiteY10" fmla="*/ 372533 h 2003050"/>
              <a:gd name="connsiteX11" fmla="*/ 3611252 w 3738252"/>
              <a:gd name="connsiteY11" fmla="*/ 499533 h 2003050"/>
              <a:gd name="connsiteX12" fmla="*/ 3653585 w 3738252"/>
              <a:gd name="connsiteY12" fmla="*/ 635000 h 2003050"/>
              <a:gd name="connsiteX13" fmla="*/ 3662052 w 3738252"/>
              <a:gd name="connsiteY13" fmla="*/ 677333 h 2003050"/>
              <a:gd name="connsiteX14" fmla="*/ 3738252 w 3738252"/>
              <a:gd name="connsiteY14" fmla="*/ 711200 h 2003050"/>
              <a:gd name="connsiteX15" fmla="*/ 3695918 w 3738252"/>
              <a:gd name="connsiteY15" fmla="*/ 795867 h 2003050"/>
              <a:gd name="connsiteX16" fmla="*/ 3628185 w 3738252"/>
              <a:gd name="connsiteY16" fmla="*/ 922867 h 2003050"/>
              <a:gd name="connsiteX17" fmla="*/ 3636652 w 3738252"/>
              <a:gd name="connsiteY17" fmla="*/ 973667 h 2003050"/>
              <a:gd name="connsiteX18" fmla="*/ 3560452 w 3738252"/>
              <a:gd name="connsiteY18" fmla="*/ 1117600 h 2003050"/>
              <a:gd name="connsiteX19" fmla="*/ 3611252 w 3738252"/>
              <a:gd name="connsiteY19" fmla="*/ 1143000 h 2003050"/>
              <a:gd name="connsiteX20" fmla="*/ 3585852 w 3738252"/>
              <a:gd name="connsiteY20" fmla="*/ 1202267 h 2003050"/>
              <a:gd name="connsiteX21" fmla="*/ 3543518 w 3738252"/>
              <a:gd name="connsiteY21" fmla="*/ 1270000 h 2003050"/>
              <a:gd name="connsiteX22" fmla="*/ 3662052 w 3738252"/>
              <a:gd name="connsiteY22" fmla="*/ 1388533 h 2003050"/>
              <a:gd name="connsiteX23" fmla="*/ 3712852 w 3738252"/>
              <a:gd name="connsiteY23" fmla="*/ 1447800 h 2003050"/>
              <a:gd name="connsiteX24" fmla="*/ 3551985 w 3738252"/>
              <a:gd name="connsiteY24" fmla="*/ 1651000 h 2003050"/>
              <a:gd name="connsiteX25" fmla="*/ 3323385 w 3738252"/>
              <a:gd name="connsiteY25" fmla="*/ 1684867 h 2003050"/>
              <a:gd name="connsiteX26" fmla="*/ 3272585 w 3738252"/>
              <a:gd name="connsiteY26" fmla="*/ 1701800 h 2003050"/>
              <a:gd name="connsiteX27" fmla="*/ 3128652 w 3738252"/>
              <a:gd name="connsiteY27" fmla="*/ 1735667 h 2003050"/>
              <a:gd name="connsiteX28" fmla="*/ 2967785 w 3738252"/>
              <a:gd name="connsiteY28" fmla="*/ 1744133 h 2003050"/>
              <a:gd name="connsiteX29" fmla="*/ 2773052 w 3738252"/>
              <a:gd name="connsiteY29" fmla="*/ 1761067 h 2003050"/>
              <a:gd name="connsiteX30" fmla="*/ 2434385 w 3738252"/>
              <a:gd name="connsiteY30" fmla="*/ 1786467 h 2003050"/>
              <a:gd name="connsiteX31" fmla="*/ 1672385 w 3738252"/>
              <a:gd name="connsiteY31" fmla="*/ 1896533 h 2003050"/>
              <a:gd name="connsiteX32" fmla="*/ 1028918 w 3738252"/>
              <a:gd name="connsiteY32" fmla="*/ 1938867 h 2003050"/>
              <a:gd name="connsiteX33" fmla="*/ 893452 w 3738252"/>
              <a:gd name="connsiteY33" fmla="*/ 1955800 h 2003050"/>
              <a:gd name="connsiteX34" fmla="*/ 774918 w 3738252"/>
              <a:gd name="connsiteY34" fmla="*/ 1981200 h 2003050"/>
              <a:gd name="connsiteX35" fmla="*/ 597118 w 3738252"/>
              <a:gd name="connsiteY35" fmla="*/ 1989667 h 2003050"/>
              <a:gd name="connsiteX36" fmla="*/ 292318 w 3738252"/>
              <a:gd name="connsiteY36" fmla="*/ 1981200 h 2003050"/>
              <a:gd name="connsiteX37" fmla="*/ 216118 w 3738252"/>
              <a:gd name="connsiteY37" fmla="*/ 1947333 h 2003050"/>
              <a:gd name="connsiteX38" fmla="*/ 122985 w 3738252"/>
              <a:gd name="connsiteY38" fmla="*/ 1921933 h 2003050"/>
              <a:gd name="connsiteX39" fmla="*/ 165318 w 3738252"/>
              <a:gd name="connsiteY39" fmla="*/ 1828800 h 2003050"/>
              <a:gd name="connsiteX40" fmla="*/ 173785 w 3738252"/>
              <a:gd name="connsiteY40" fmla="*/ 1761067 h 2003050"/>
              <a:gd name="connsiteX41" fmla="*/ 182252 w 3738252"/>
              <a:gd name="connsiteY41" fmla="*/ 1718733 h 2003050"/>
              <a:gd name="connsiteX42" fmla="*/ 156852 w 3738252"/>
              <a:gd name="connsiteY42" fmla="*/ 1684867 h 2003050"/>
              <a:gd name="connsiteX43" fmla="*/ 4452 w 3738252"/>
              <a:gd name="connsiteY43" fmla="*/ 1667933 h 2003050"/>
              <a:gd name="connsiteX44" fmla="*/ 326185 w 3738252"/>
              <a:gd name="connsiteY44" fmla="*/ 1456267 h 2003050"/>
              <a:gd name="connsiteX45" fmla="*/ 122985 w 3738252"/>
              <a:gd name="connsiteY45" fmla="*/ 1422400 h 2003050"/>
              <a:gd name="connsiteX46" fmla="*/ 21385 w 3738252"/>
              <a:gd name="connsiteY46" fmla="*/ 1380067 h 2003050"/>
              <a:gd name="connsiteX47" fmla="*/ 29852 w 3738252"/>
              <a:gd name="connsiteY47" fmla="*/ 1286933 h 2003050"/>
              <a:gd name="connsiteX48" fmla="*/ 122985 w 3738252"/>
              <a:gd name="connsiteY48" fmla="*/ 1041400 h 2003050"/>
              <a:gd name="connsiteX49" fmla="*/ 165318 w 3738252"/>
              <a:gd name="connsiteY49" fmla="*/ 982133 h 2003050"/>
              <a:gd name="connsiteX50" fmla="*/ 106052 w 3738252"/>
              <a:gd name="connsiteY50" fmla="*/ 965200 h 2003050"/>
              <a:gd name="connsiteX51" fmla="*/ 131452 w 3738252"/>
              <a:gd name="connsiteY51" fmla="*/ 812800 h 2003050"/>
              <a:gd name="connsiteX52" fmla="*/ 97585 w 3738252"/>
              <a:gd name="connsiteY52" fmla="*/ 753533 h 2003050"/>
              <a:gd name="connsiteX53" fmla="*/ 72185 w 3738252"/>
              <a:gd name="connsiteY53" fmla="*/ 728133 h 2003050"/>
              <a:gd name="connsiteX54" fmla="*/ 114518 w 3738252"/>
              <a:gd name="connsiteY54" fmla="*/ 584200 h 2003050"/>
              <a:gd name="connsiteX55" fmla="*/ 131452 w 3738252"/>
              <a:gd name="connsiteY55" fmla="*/ 567267 h 2003050"/>
              <a:gd name="connsiteX56" fmla="*/ 97585 w 3738252"/>
              <a:gd name="connsiteY56" fmla="*/ 508000 h 2003050"/>
              <a:gd name="connsiteX57" fmla="*/ 80652 w 3738252"/>
              <a:gd name="connsiteY57" fmla="*/ 440267 h 200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738252" h="2003050">
                <a:moveTo>
                  <a:pt x="80652" y="440267"/>
                </a:moveTo>
                <a:cubicBezTo>
                  <a:pt x="90530" y="424745"/>
                  <a:pt x="130692" y="420569"/>
                  <a:pt x="156852" y="414867"/>
                </a:cubicBezTo>
                <a:cubicBezTo>
                  <a:pt x="966022" y="238509"/>
                  <a:pt x="538582" y="336143"/>
                  <a:pt x="1409918" y="211667"/>
                </a:cubicBezTo>
                <a:cubicBezTo>
                  <a:pt x="2998839" y="-15321"/>
                  <a:pt x="1208138" y="205982"/>
                  <a:pt x="2552918" y="67733"/>
                </a:cubicBezTo>
                <a:cubicBezTo>
                  <a:pt x="2685938" y="54058"/>
                  <a:pt x="2817582" y="27908"/>
                  <a:pt x="2950852" y="16933"/>
                </a:cubicBezTo>
                <a:cubicBezTo>
                  <a:pt x="3057772" y="8128"/>
                  <a:pt x="3165328" y="10774"/>
                  <a:pt x="3272585" y="8467"/>
                </a:cubicBezTo>
                <a:lnTo>
                  <a:pt x="3738252" y="0"/>
                </a:lnTo>
                <a:cubicBezTo>
                  <a:pt x="3704385" y="42333"/>
                  <a:pt x="3677452" y="91300"/>
                  <a:pt x="3636652" y="127000"/>
                </a:cubicBezTo>
                <a:cubicBezTo>
                  <a:pt x="3420753" y="315912"/>
                  <a:pt x="3504171" y="163361"/>
                  <a:pt x="3450385" y="270933"/>
                </a:cubicBezTo>
                <a:cubicBezTo>
                  <a:pt x="3458852" y="276578"/>
                  <a:pt x="3466598" y="283492"/>
                  <a:pt x="3475785" y="287867"/>
                </a:cubicBezTo>
                <a:cubicBezTo>
                  <a:pt x="3664439" y="377703"/>
                  <a:pt x="3576996" y="321475"/>
                  <a:pt x="3653585" y="372533"/>
                </a:cubicBezTo>
                <a:cubicBezTo>
                  <a:pt x="3639474" y="414866"/>
                  <a:pt x="3617024" y="455285"/>
                  <a:pt x="3611252" y="499533"/>
                </a:cubicBezTo>
                <a:cubicBezTo>
                  <a:pt x="3607955" y="524808"/>
                  <a:pt x="3647033" y="613705"/>
                  <a:pt x="3653585" y="635000"/>
                </a:cubicBezTo>
                <a:cubicBezTo>
                  <a:pt x="3657817" y="648754"/>
                  <a:pt x="3651356" y="667706"/>
                  <a:pt x="3662052" y="677333"/>
                </a:cubicBezTo>
                <a:cubicBezTo>
                  <a:pt x="3682712" y="695927"/>
                  <a:pt x="3712852" y="699911"/>
                  <a:pt x="3738252" y="711200"/>
                </a:cubicBezTo>
                <a:cubicBezTo>
                  <a:pt x="3718179" y="851707"/>
                  <a:pt x="3752546" y="710925"/>
                  <a:pt x="3695918" y="795867"/>
                </a:cubicBezTo>
                <a:cubicBezTo>
                  <a:pt x="3669305" y="835787"/>
                  <a:pt x="3628185" y="922867"/>
                  <a:pt x="3628185" y="922867"/>
                </a:cubicBezTo>
                <a:cubicBezTo>
                  <a:pt x="3631007" y="939800"/>
                  <a:pt x="3645068" y="958705"/>
                  <a:pt x="3636652" y="973667"/>
                </a:cubicBezTo>
                <a:cubicBezTo>
                  <a:pt x="3610874" y="1019494"/>
                  <a:pt x="3509840" y="1045297"/>
                  <a:pt x="3560452" y="1117600"/>
                </a:cubicBezTo>
                <a:cubicBezTo>
                  <a:pt x="3571309" y="1133110"/>
                  <a:pt x="3594319" y="1134533"/>
                  <a:pt x="3611252" y="1143000"/>
                </a:cubicBezTo>
                <a:cubicBezTo>
                  <a:pt x="3602785" y="1162756"/>
                  <a:pt x="3595967" y="1183302"/>
                  <a:pt x="3585852" y="1202267"/>
                </a:cubicBezTo>
                <a:cubicBezTo>
                  <a:pt x="3573323" y="1225759"/>
                  <a:pt x="3533437" y="1245357"/>
                  <a:pt x="3543518" y="1270000"/>
                </a:cubicBezTo>
                <a:cubicBezTo>
                  <a:pt x="3564675" y="1321717"/>
                  <a:pt x="3623516" y="1348070"/>
                  <a:pt x="3662052" y="1388533"/>
                </a:cubicBezTo>
                <a:cubicBezTo>
                  <a:pt x="3679997" y="1407375"/>
                  <a:pt x="3695919" y="1428044"/>
                  <a:pt x="3712852" y="1447800"/>
                </a:cubicBezTo>
                <a:cubicBezTo>
                  <a:pt x="3659230" y="1515533"/>
                  <a:pt x="3625779" y="1606082"/>
                  <a:pt x="3551985" y="1651000"/>
                </a:cubicBezTo>
                <a:cubicBezTo>
                  <a:pt x="3486185" y="1691052"/>
                  <a:pt x="3399174" y="1671087"/>
                  <a:pt x="3323385" y="1684867"/>
                </a:cubicBezTo>
                <a:cubicBezTo>
                  <a:pt x="3305824" y="1688060"/>
                  <a:pt x="3289856" y="1697294"/>
                  <a:pt x="3272585" y="1701800"/>
                </a:cubicBezTo>
                <a:cubicBezTo>
                  <a:pt x="3224893" y="1714241"/>
                  <a:pt x="3177471" y="1728887"/>
                  <a:pt x="3128652" y="1735667"/>
                </a:cubicBezTo>
                <a:cubicBezTo>
                  <a:pt x="3075466" y="1743054"/>
                  <a:pt x="3021345" y="1740307"/>
                  <a:pt x="2967785" y="1744133"/>
                </a:cubicBezTo>
                <a:cubicBezTo>
                  <a:pt x="2902795" y="1748775"/>
                  <a:pt x="2838004" y="1755912"/>
                  <a:pt x="2773052" y="1761067"/>
                </a:cubicBezTo>
                <a:cubicBezTo>
                  <a:pt x="2660201" y="1770024"/>
                  <a:pt x="2546743" y="1772638"/>
                  <a:pt x="2434385" y="1786467"/>
                </a:cubicBezTo>
                <a:cubicBezTo>
                  <a:pt x="2179671" y="1817816"/>
                  <a:pt x="1928302" y="1877339"/>
                  <a:pt x="1672385" y="1896533"/>
                </a:cubicBezTo>
                <a:cubicBezTo>
                  <a:pt x="1232246" y="1929543"/>
                  <a:pt x="1446750" y="1915653"/>
                  <a:pt x="1028918" y="1938867"/>
                </a:cubicBezTo>
                <a:cubicBezTo>
                  <a:pt x="983763" y="1944511"/>
                  <a:pt x="938340" y="1948319"/>
                  <a:pt x="893452" y="1955800"/>
                </a:cubicBezTo>
                <a:cubicBezTo>
                  <a:pt x="853593" y="1962443"/>
                  <a:pt x="815065" y="1976612"/>
                  <a:pt x="774918" y="1981200"/>
                </a:cubicBezTo>
                <a:cubicBezTo>
                  <a:pt x="715968" y="1987937"/>
                  <a:pt x="656385" y="1986845"/>
                  <a:pt x="597118" y="1989667"/>
                </a:cubicBezTo>
                <a:cubicBezTo>
                  <a:pt x="475730" y="2007007"/>
                  <a:pt x="479268" y="2010718"/>
                  <a:pt x="292318" y="1981200"/>
                </a:cubicBezTo>
                <a:cubicBezTo>
                  <a:pt x="264862" y="1976865"/>
                  <a:pt x="241776" y="1958024"/>
                  <a:pt x="216118" y="1947333"/>
                </a:cubicBezTo>
                <a:cubicBezTo>
                  <a:pt x="192387" y="1937445"/>
                  <a:pt x="137449" y="1925549"/>
                  <a:pt x="122985" y="1921933"/>
                </a:cubicBezTo>
                <a:cubicBezTo>
                  <a:pt x="137096" y="1890889"/>
                  <a:pt x="155049" y="1861318"/>
                  <a:pt x="165318" y="1828800"/>
                </a:cubicBezTo>
                <a:cubicBezTo>
                  <a:pt x="172170" y="1807103"/>
                  <a:pt x="170325" y="1783556"/>
                  <a:pt x="173785" y="1761067"/>
                </a:cubicBezTo>
                <a:cubicBezTo>
                  <a:pt x="175973" y="1746844"/>
                  <a:pt x="179430" y="1732844"/>
                  <a:pt x="182252" y="1718733"/>
                </a:cubicBezTo>
                <a:cubicBezTo>
                  <a:pt x="173785" y="1707444"/>
                  <a:pt x="170420" y="1688744"/>
                  <a:pt x="156852" y="1684867"/>
                </a:cubicBezTo>
                <a:cubicBezTo>
                  <a:pt x="107706" y="1670825"/>
                  <a:pt x="-25972" y="1709005"/>
                  <a:pt x="4452" y="1667933"/>
                </a:cubicBezTo>
                <a:cubicBezTo>
                  <a:pt x="80863" y="1564779"/>
                  <a:pt x="326185" y="1456267"/>
                  <a:pt x="326185" y="1456267"/>
                </a:cubicBezTo>
                <a:cubicBezTo>
                  <a:pt x="258452" y="1444978"/>
                  <a:pt x="189602" y="1439054"/>
                  <a:pt x="122985" y="1422400"/>
                </a:cubicBezTo>
                <a:cubicBezTo>
                  <a:pt x="87392" y="1413502"/>
                  <a:pt x="42170" y="1410300"/>
                  <a:pt x="21385" y="1380067"/>
                </a:cubicBezTo>
                <a:cubicBezTo>
                  <a:pt x="3725" y="1354379"/>
                  <a:pt x="23494" y="1317450"/>
                  <a:pt x="29852" y="1286933"/>
                </a:cubicBezTo>
                <a:cubicBezTo>
                  <a:pt x="44775" y="1215304"/>
                  <a:pt x="91267" y="1102193"/>
                  <a:pt x="122985" y="1041400"/>
                </a:cubicBezTo>
                <a:cubicBezTo>
                  <a:pt x="134215" y="1019876"/>
                  <a:pt x="151207" y="1001889"/>
                  <a:pt x="165318" y="982133"/>
                </a:cubicBezTo>
                <a:cubicBezTo>
                  <a:pt x="145563" y="976489"/>
                  <a:pt x="117162" y="982483"/>
                  <a:pt x="106052" y="965200"/>
                </a:cubicBezTo>
                <a:cubicBezTo>
                  <a:pt x="52338" y="881645"/>
                  <a:pt x="88424" y="864432"/>
                  <a:pt x="131452" y="812800"/>
                </a:cubicBezTo>
                <a:cubicBezTo>
                  <a:pt x="120163" y="793044"/>
                  <a:pt x="110633" y="772173"/>
                  <a:pt x="97585" y="753533"/>
                </a:cubicBezTo>
                <a:cubicBezTo>
                  <a:pt x="90719" y="743724"/>
                  <a:pt x="70994" y="740047"/>
                  <a:pt x="72185" y="728133"/>
                </a:cubicBezTo>
                <a:cubicBezTo>
                  <a:pt x="77161" y="678371"/>
                  <a:pt x="97229" y="631126"/>
                  <a:pt x="114518" y="584200"/>
                </a:cubicBezTo>
                <a:cubicBezTo>
                  <a:pt x="117278" y="576710"/>
                  <a:pt x="125807" y="572911"/>
                  <a:pt x="131452" y="567267"/>
                </a:cubicBezTo>
                <a:cubicBezTo>
                  <a:pt x="70035" y="485377"/>
                  <a:pt x="129907" y="572644"/>
                  <a:pt x="97585" y="508000"/>
                </a:cubicBezTo>
                <a:cubicBezTo>
                  <a:pt x="93034" y="498899"/>
                  <a:pt x="70774" y="455789"/>
                  <a:pt x="80652" y="440267"/>
                </a:cubicBezTo>
                <a:close/>
              </a:path>
            </a:pathLst>
          </a:custGeom>
          <a:solidFill>
            <a:srgbClr val="FC6E51">
              <a:alpha val="2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 name="Rectangle 4"/>
          <p:cNvSpPr>
            <a:spLocks noChangeArrowheads="1"/>
          </p:cNvSpPr>
          <p:nvPr/>
        </p:nvSpPr>
        <p:spPr bwMode="auto">
          <a:xfrm>
            <a:off x="1657350" y="-273"/>
            <a:ext cx="5793317" cy="11390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Анализируем расхождения с типовыми условиями расчетов по оплате</a:t>
            </a: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223" y="1079847"/>
            <a:ext cx="7126727" cy="5026888"/>
          </a:xfrm>
          <a:prstGeom prst="rect">
            <a:avLst/>
          </a:prstGeom>
          <a:effectLst>
            <a:outerShdw blurRad="254000" dist="50800" dir="5400000" algn="ctr" rotWithShape="0">
              <a:srgbClr val="000000">
                <a:alpha val="43137"/>
              </a:srgbClr>
            </a:outerShdw>
          </a:effectLst>
        </p:spPr>
      </p:pic>
      <p:sp>
        <p:nvSpPr>
          <p:cNvPr id="22" name="TextBox 21"/>
          <p:cNvSpPr txBox="1"/>
          <p:nvPr/>
        </p:nvSpPr>
        <p:spPr>
          <a:xfrm>
            <a:off x="7680927" y="3049566"/>
            <a:ext cx="3480710"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Имеют место </a:t>
            </a:r>
            <a:r>
              <a:rPr kumimoji="0" lang="ru-RU" sz="1400" b="0" i="0" u="none" strike="noStrike" kern="1200" cap="none" spc="0" normalizeH="0" baseline="0" noProof="0" dirty="0">
                <a:ln>
                  <a:noFill/>
                </a:ln>
                <a:solidFill>
                  <a:srgbClr val="FF0000"/>
                </a:solidFill>
                <a:effectLst/>
                <a:uLnTx/>
                <a:uFillTx/>
                <a:latin typeface="Comic Sans MS" panose="030F0702030302020204" pitchFamily="66" charset="0"/>
              </a:rPr>
              <a:t>отгрузки</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 покупателям,</a:t>
            </a:r>
            <a:r>
              <a:rPr kumimoji="0" lang="ru-RU" sz="1400" b="0" i="0" u="none" strike="noStrike" kern="1200" cap="none" spc="0" normalizeH="0" noProof="0" dirty="0">
                <a:ln>
                  <a:noFill/>
                </a:ln>
                <a:solidFill>
                  <a:schemeClr val="tx1">
                    <a:lumMod val="75000"/>
                    <a:lumOff val="25000"/>
                  </a:schemeClr>
                </a:solidFill>
                <a:effectLst/>
                <a:uLnTx/>
                <a:uFillTx/>
                <a:latin typeface="Comic Sans MS" panose="030F0702030302020204" pitchFamily="66" charset="0"/>
              </a:rPr>
              <a:t> </a:t>
            </a:r>
            <a:r>
              <a:rPr kumimoji="0" lang="ru-RU" sz="1400" b="0" i="0" u="none" strike="noStrike" kern="1200" cap="none" spc="0" normalizeH="0" baseline="0" noProof="0" dirty="0">
                <a:ln>
                  <a:noFill/>
                </a:ln>
                <a:solidFill>
                  <a:srgbClr val="FF0000"/>
                </a:solidFill>
                <a:effectLst/>
                <a:uLnTx/>
                <a:uFillTx/>
                <a:latin typeface="Comic Sans MS" panose="030F0702030302020204" pitchFamily="66" charset="0"/>
              </a:rPr>
              <a:t>превышающие лимит</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 разрешенной задолженности. </a:t>
            </a:r>
          </a:p>
          <a:p>
            <a:pPr marL="0" marR="0" lvl="0" indent="0" algn="l" defTabSz="914400" rtl="0" eaLnBrk="0" fontAlgn="base" latinLnBrk="0" hangingPunct="0">
              <a:lnSpc>
                <a:spcPct val="100000"/>
              </a:lnSpc>
              <a:spcBef>
                <a:spcPct val="0"/>
              </a:spcBef>
              <a:spcAft>
                <a:spcPct val="0"/>
              </a:spcAft>
              <a:buClrTx/>
              <a:buSzTx/>
              <a:buFontTx/>
              <a:buNone/>
              <a:tabLst/>
              <a:defRPr/>
            </a:pPr>
            <a:endParaRPr lang="ru-RU" sz="1400" b="0" dirty="0">
              <a:solidFill>
                <a:schemeClr val="tx1">
                  <a:lumMod val="75000"/>
                  <a:lumOff val="25000"/>
                </a:schemeClr>
              </a:solidFill>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Имеют место </a:t>
            </a:r>
            <a:r>
              <a:rPr kumimoji="0" lang="ru-RU" sz="1400" b="0" i="0" u="none" strike="noStrike" kern="1200" cap="none" spc="0" normalizeH="0" baseline="0" noProof="0" dirty="0">
                <a:ln>
                  <a:noFill/>
                </a:ln>
                <a:solidFill>
                  <a:srgbClr val="FF0000"/>
                </a:solidFill>
                <a:effectLst/>
                <a:uLnTx/>
                <a:uFillTx/>
                <a:latin typeface="Comic Sans MS" panose="030F0702030302020204" pitchFamily="66" charset="0"/>
              </a:rPr>
              <a:t>оплаты</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 контрагентам, </a:t>
            </a:r>
            <a:r>
              <a:rPr lang="ru-RU" sz="1400" b="0" dirty="0">
                <a:solidFill>
                  <a:schemeClr val="tx1">
                    <a:lumMod val="75000"/>
                    <a:lumOff val="25000"/>
                  </a:schemeClr>
                </a:solidFill>
                <a:latin typeface="Comic Sans MS" panose="030F0702030302020204" pitchFamily="66" charset="0"/>
              </a:rPr>
              <a:t>имеющим</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 большую </a:t>
            </a:r>
            <a:r>
              <a:rPr kumimoji="0" lang="ru-RU" sz="1400" b="0" i="0" u="none" strike="noStrike" kern="1200" cap="none" spc="0" normalizeH="0" baseline="0" noProof="0" dirty="0">
                <a:ln>
                  <a:noFill/>
                </a:ln>
                <a:solidFill>
                  <a:srgbClr val="FF0000"/>
                </a:solidFill>
                <a:effectLst/>
                <a:uLnTx/>
                <a:uFillTx/>
                <a:latin typeface="Comic Sans MS" panose="030F0702030302020204" pitchFamily="66" charset="0"/>
              </a:rPr>
              <a:t>задолженность</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 </a:t>
            </a:r>
          </a:p>
        </p:txBody>
      </p:sp>
      <p:sp>
        <p:nvSpPr>
          <p:cNvPr id="36" name="Прямоугольник 35"/>
          <p:cNvSpPr/>
          <p:nvPr/>
        </p:nvSpPr>
        <p:spPr bwMode="auto">
          <a:xfrm>
            <a:off x="470054" y="4717835"/>
            <a:ext cx="6272060" cy="252000"/>
          </a:xfrm>
          <a:prstGeom prst="rect">
            <a:avLst/>
          </a:prstGeom>
          <a:noFill/>
          <a:ln w="19050">
            <a:solidFill>
              <a:srgbClr val="FC846B"/>
            </a:solid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2" name="Прямоугольник 11">
            <a:extLst>
              <a:ext uri="{FF2B5EF4-FFF2-40B4-BE49-F238E27FC236}">
                <a16:creationId xmlns:a16="http://schemas.microsoft.com/office/drawing/2014/main" id="{6BF46C49-1603-4D4D-BE35-2646AE1C3FDD}"/>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Tree>
    <p:extLst>
      <p:ext uri="{BB962C8B-B14F-4D97-AF65-F5344CB8AC3E}">
        <p14:creationId xmlns:p14="http://schemas.microsoft.com/office/powerpoint/2010/main" val="1577929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олилиния: фигура 1">
            <a:extLst>
              <a:ext uri="{FF2B5EF4-FFF2-40B4-BE49-F238E27FC236}">
                <a16:creationId xmlns:a16="http://schemas.microsoft.com/office/drawing/2014/main" id="{A42FDE19-2CA5-4F1C-8473-AC28DD4D5DBF}"/>
              </a:ext>
            </a:extLst>
          </p:cNvPr>
          <p:cNvSpPr/>
          <p:nvPr/>
        </p:nvSpPr>
        <p:spPr bwMode="auto">
          <a:xfrm>
            <a:off x="7563183" y="2596451"/>
            <a:ext cx="3467552" cy="931668"/>
          </a:xfrm>
          <a:custGeom>
            <a:avLst/>
            <a:gdLst>
              <a:gd name="connsiteX0" fmla="*/ 80296 w 3467552"/>
              <a:gd name="connsiteY0" fmla="*/ 176294 h 931668"/>
              <a:gd name="connsiteX1" fmla="*/ 414251 w 3467552"/>
              <a:gd name="connsiteY1" fmla="*/ 144489 h 931668"/>
              <a:gd name="connsiteX2" fmla="*/ 946988 w 3467552"/>
              <a:gd name="connsiteY2" fmla="*/ 120635 h 931668"/>
              <a:gd name="connsiteX3" fmla="*/ 1487677 w 3467552"/>
              <a:gd name="connsiteY3" fmla="*/ 57024 h 931668"/>
              <a:gd name="connsiteX4" fmla="*/ 2091976 w 3467552"/>
              <a:gd name="connsiteY4" fmla="*/ 41122 h 931668"/>
              <a:gd name="connsiteX5" fmla="*/ 2950717 w 3467552"/>
              <a:gd name="connsiteY5" fmla="*/ 17268 h 931668"/>
              <a:gd name="connsiteX6" fmla="*/ 3197208 w 3467552"/>
              <a:gd name="connsiteY6" fmla="*/ 9317 h 931668"/>
              <a:gd name="connsiteX7" fmla="*/ 3403941 w 3467552"/>
              <a:gd name="connsiteY7" fmla="*/ 1365 h 931668"/>
              <a:gd name="connsiteX8" fmla="*/ 3411893 w 3467552"/>
              <a:gd name="connsiteY8" fmla="*/ 25219 h 931668"/>
              <a:gd name="connsiteX9" fmla="*/ 3395990 w 3467552"/>
              <a:gd name="connsiteY9" fmla="*/ 57024 h 931668"/>
              <a:gd name="connsiteX10" fmla="*/ 3372136 w 3467552"/>
              <a:gd name="connsiteY10" fmla="*/ 144489 h 931668"/>
              <a:gd name="connsiteX11" fmla="*/ 3388039 w 3467552"/>
              <a:gd name="connsiteY11" fmla="*/ 168343 h 931668"/>
              <a:gd name="connsiteX12" fmla="*/ 3411893 w 3467552"/>
              <a:gd name="connsiteY12" fmla="*/ 184245 h 931668"/>
              <a:gd name="connsiteX13" fmla="*/ 3427795 w 3467552"/>
              <a:gd name="connsiteY13" fmla="*/ 231953 h 931668"/>
              <a:gd name="connsiteX14" fmla="*/ 3467552 w 3467552"/>
              <a:gd name="connsiteY14" fmla="*/ 303515 h 931668"/>
              <a:gd name="connsiteX15" fmla="*/ 3435747 w 3467552"/>
              <a:gd name="connsiteY15" fmla="*/ 398931 h 931668"/>
              <a:gd name="connsiteX16" fmla="*/ 3324428 w 3467552"/>
              <a:gd name="connsiteY16" fmla="*/ 510249 h 931668"/>
              <a:gd name="connsiteX17" fmla="*/ 3300575 w 3467552"/>
              <a:gd name="connsiteY17" fmla="*/ 550005 h 931668"/>
              <a:gd name="connsiteX18" fmla="*/ 3332380 w 3467552"/>
              <a:gd name="connsiteY18" fmla="*/ 573859 h 931668"/>
              <a:gd name="connsiteX19" fmla="*/ 3157451 w 3467552"/>
              <a:gd name="connsiteY19" fmla="*/ 701080 h 931668"/>
              <a:gd name="connsiteX20" fmla="*/ 3085889 w 3467552"/>
              <a:gd name="connsiteY20" fmla="*/ 748788 h 931668"/>
              <a:gd name="connsiteX21" fmla="*/ 3101792 w 3467552"/>
              <a:gd name="connsiteY21" fmla="*/ 796496 h 931668"/>
              <a:gd name="connsiteX22" fmla="*/ 2990474 w 3467552"/>
              <a:gd name="connsiteY22" fmla="*/ 828301 h 931668"/>
              <a:gd name="connsiteX23" fmla="*/ 2895058 w 3467552"/>
              <a:gd name="connsiteY23" fmla="*/ 836252 h 931668"/>
              <a:gd name="connsiteX24" fmla="*/ 2600860 w 3467552"/>
              <a:gd name="connsiteY24" fmla="*/ 844204 h 931668"/>
              <a:gd name="connsiteX25" fmla="*/ 2235100 w 3467552"/>
              <a:gd name="connsiteY25" fmla="*/ 899863 h 931668"/>
              <a:gd name="connsiteX26" fmla="*/ 1296846 w 3467552"/>
              <a:gd name="connsiteY26" fmla="*/ 931668 h 931668"/>
              <a:gd name="connsiteX27" fmla="*/ 549423 w 3467552"/>
              <a:gd name="connsiteY27" fmla="*/ 915765 h 931668"/>
              <a:gd name="connsiteX28" fmla="*/ 430154 w 3467552"/>
              <a:gd name="connsiteY28" fmla="*/ 852155 h 931668"/>
              <a:gd name="connsiteX29" fmla="*/ 302933 w 3467552"/>
              <a:gd name="connsiteY29" fmla="*/ 796496 h 931668"/>
              <a:gd name="connsiteX30" fmla="*/ 271128 w 3467552"/>
              <a:gd name="connsiteY30" fmla="*/ 772642 h 931668"/>
              <a:gd name="connsiteX31" fmla="*/ 231371 w 3467552"/>
              <a:gd name="connsiteY31" fmla="*/ 716983 h 931668"/>
              <a:gd name="connsiteX32" fmla="*/ 207517 w 3467552"/>
              <a:gd name="connsiteY32" fmla="*/ 677226 h 931668"/>
              <a:gd name="connsiteX33" fmla="*/ 120053 w 3467552"/>
              <a:gd name="connsiteY33" fmla="*/ 589762 h 931668"/>
              <a:gd name="connsiteX34" fmla="*/ 112101 w 3467552"/>
              <a:gd name="connsiteY34" fmla="*/ 565908 h 931668"/>
              <a:gd name="connsiteX35" fmla="*/ 56442 w 3467552"/>
              <a:gd name="connsiteY35" fmla="*/ 510249 h 931668"/>
              <a:gd name="connsiteX36" fmla="*/ 40540 w 3467552"/>
              <a:gd name="connsiteY36" fmla="*/ 478444 h 931668"/>
              <a:gd name="connsiteX37" fmla="*/ 104150 w 3467552"/>
              <a:gd name="connsiteY37" fmla="*/ 398931 h 931668"/>
              <a:gd name="connsiteX38" fmla="*/ 128004 w 3467552"/>
              <a:gd name="connsiteY38" fmla="*/ 375077 h 931668"/>
              <a:gd name="connsiteX39" fmla="*/ 80296 w 3467552"/>
              <a:gd name="connsiteY39" fmla="*/ 295564 h 931668"/>
              <a:gd name="connsiteX40" fmla="*/ 8735 w 3467552"/>
              <a:gd name="connsiteY40" fmla="*/ 247856 h 931668"/>
              <a:gd name="connsiteX41" fmla="*/ 120053 w 3467552"/>
              <a:gd name="connsiteY41" fmla="*/ 208099 h 931668"/>
              <a:gd name="connsiteX42" fmla="*/ 80296 w 3467552"/>
              <a:gd name="connsiteY42" fmla="*/ 176294 h 93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67552" h="931668">
                <a:moveTo>
                  <a:pt x="80296" y="176294"/>
                </a:moveTo>
                <a:cubicBezTo>
                  <a:pt x="129329" y="165692"/>
                  <a:pt x="157153" y="159322"/>
                  <a:pt x="414251" y="144489"/>
                </a:cubicBezTo>
                <a:cubicBezTo>
                  <a:pt x="591713" y="134251"/>
                  <a:pt x="769409" y="128586"/>
                  <a:pt x="946988" y="120635"/>
                </a:cubicBezTo>
                <a:cubicBezTo>
                  <a:pt x="1127218" y="99431"/>
                  <a:pt x="1306640" y="69596"/>
                  <a:pt x="1487677" y="57024"/>
                </a:cubicBezTo>
                <a:cubicBezTo>
                  <a:pt x="1688696" y="43064"/>
                  <a:pt x="1890602" y="48314"/>
                  <a:pt x="2091976" y="41122"/>
                </a:cubicBezTo>
                <a:cubicBezTo>
                  <a:pt x="3002265" y="8612"/>
                  <a:pt x="1416948" y="38570"/>
                  <a:pt x="2950717" y="17268"/>
                </a:cubicBezTo>
                <a:lnTo>
                  <a:pt x="3197208" y="9317"/>
                </a:lnTo>
                <a:cubicBezTo>
                  <a:pt x="3266128" y="6899"/>
                  <a:pt x="3335167" y="-3729"/>
                  <a:pt x="3403941" y="1365"/>
                </a:cubicBezTo>
                <a:cubicBezTo>
                  <a:pt x="3412300" y="1984"/>
                  <a:pt x="3409242" y="17268"/>
                  <a:pt x="3411893" y="25219"/>
                </a:cubicBezTo>
                <a:cubicBezTo>
                  <a:pt x="3406592" y="35821"/>
                  <a:pt x="3400392" y="46019"/>
                  <a:pt x="3395990" y="57024"/>
                </a:cubicBezTo>
                <a:cubicBezTo>
                  <a:pt x="3379851" y="97372"/>
                  <a:pt x="3380121" y="104566"/>
                  <a:pt x="3372136" y="144489"/>
                </a:cubicBezTo>
                <a:cubicBezTo>
                  <a:pt x="3377437" y="152440"/>
                  <a:pt x="3381282" y="161586"/>
                  <a:pt x="3388039" y="168343"/>
                </a:cubicBezTo>
                <a:cubicBezTo>
                  <a:pt x="3394796" y="175100"/>
                  <a:pt x="3406828" y="176141"/>
                  <a:pt x="3411893" y="184245"/>
                </a:cubicBezTo>
                <a:cubicBezTo>
                  <a:pt x="3420777" y="198460"/>
                  <a:pt x="3420706" y="216763"/>
                  <a:pt x="3427795" y="231953"/>
                </a:cubicBezTo>
                <a:cubicBezTo>
                  <a:pt x="3439335" y="256681"/>
                  <a:pt x="3454300" y="279661"/>
                  <a:pt x="3467552" y="303515"/>
                </a:cubicBezTo>
                <a:cubicBezTo>
                  <a:pt x="3456950" y="335320"/>
                  <a:pt x="3453179" y="370293"/>
                  <a:pt x="3435747" y="398931"/>
                </a:cubicBezTo>
                <a:cubicBezTo>
                  <a:pt x="3401083" y="455879"/>
                  <a:pt x="3369672" y="476316"/>
                  <a:pt x="3324428" y="510249"/>
                </a:cubicBezTo>
                <a:cubicBezTo>
                  <a:pt x="3316477" y="523501"/>
                  <a:pt x="3298658" y="534670"/>
                  <a:pt x="3300575" y="550005"/>
                </a:cubicBezTo>
                <a:cubicBezTo>
                  <a:pt x="3302219" y="563155"/>
                  <a:pt x="3341494" y="564239"/>
                  <a:pt x="3332380" y="573859"/>
                </a:cubicBezTo>
                <a:cubicBezTo>
                  <a:pt x="3282794" y="626200"/>
                  <a:pt x="3216249" y="659353"/>
                  <a:pt x="3157451" y="701080"/>
                </a:cubicBezTo>
                <a:cubicBezTo>
                  <a:pt x="3134071" y="717672"/>
                  <a:pt x="3085889" y="748788"/>
                  <a:pt x="3085889" y="748788"/>
                </a:cubicBezTo>
                <a:cubicBezTo>
                  <a:pt x="3091190" y="764691"/>
                  <a:pt x="3114670" y="785765"/>
                  <a:pt x="3101792" y="796496"/>
                </a:cubicBezTo>
                <a:cubicBezTo>
                  <a:pt x="3072146" y="821201"/>
                  <a:pt x="3028370" y="821013"/>
                  <a:pt x="2990474" y="828301"/>
                </a:cubicBezTo>
                <a:cubicBezTo>
                  <a:pt x="2959133" y="834328"/>
                  <a:pt x="2926947" y="834950"/>
                  <a:pt x="2895058" y="836252"/>
                </a:cubicBezTo>
                <a:cubicBezTo>
                  <a:pt x="2797038" y="840253"/>
                  <a:pt x="2698926" y="841553"/>
                  <a:pt x="2600860" y="844204"/>
                </a:cubicBezTo>
                <a:cubicBezTo>
                  <a:pt x="2478940" y="862757"/>
                  <a:pt x="2357598" y="885619"/>
                  <a:pt x="2235100" y="899863"/>
                </a:cubicBezTo>
                <a:cubicBezTo>
                  <a:pt x="1920034" y="936499"/>
                  <a:pt x="1616605" y="927569"/>
                  <a:pt x="1296846" y="931668"/>
                </a:cubicBezTo>
                <a:lnTo>
                  <a:pt x="549423" y="915765"/>
                </a:lnTo>
                <a:cubicBezTo>
                  <a:pt x="504554" y="911649"/>
                  <a:pt x="470802" y="871595"/>
                  <a:pt x="430154" y="852155"/>
                </a:cubicBezTo>
                <a:cubicBezTo>
                  <a:pt x="323559" y="801175"/>
                  <a:pt x="408559" y="858111"/>
                  <a:pt x="302933" y="796496"/>
                </a:cubicBezTo>
                <a:cubicBezTo>
                  <a:pt x="291486" y="789819"/>
                  <a:pt x="279993" y="782492"/>
                  <a:pt x="271128" y="772642"/>
                </a:cubicBezTo>
                <a:cubicBezTo>
                  <a:pt x="255876" y="755695"/>
                  <a:pt x="244018" y="735954"/>
                  <a:pt x="231371" y="716983"/>
                </a:cubicBezTo>
                <a:cubicBezTo>
                  <a:pt x="222798" y="704124"/>
                  <a:pt x="217694" y="688857"/>
                  <a:pt x="207517" y="677226"/>
                </a:cubicBezTo>
                <a:cubicBezTo>
                  <a:pt x="180366" y="646197"/>
                  <a:pt x="149208" y="618917"/>
                  <a:pt x="120053" y="589762"/>
                </a:cubicBezTo>
                <a:cubicBezTo>
                  <a:pt x="117402" y="581811"/>
                  <a:pt x="110916" y="574205"/>
                  <a:pt x="112101" y="565908"/>
                </a:cubicBezTo>
                <a:cubicBezTo>
                  <a:pt x="120739" y="505443"/>
                  <a:pt x="178516" y="550940"/>
                  <a:pt x="56442" y="510249"/>
                </a:cubicBezTo>
                <a:cubicBezTo>
                  <a:pt x="51141" y="499647"/>
                  <a:pt x="39360" y="490238"/>
                  <a:pt x="40540" y="478444"/>
                </a:cubicBezTo>
                <a:cubicBezTo>
                  <a:pt x="44879" y="435059"/>
                  <a:pt x="76382" y="423228"/>
                  <a:pt x="104150" y="398931"/>
                </a:cubicBezTo>
                <a:cubicBezTo>
                  <a:pt x="112613" y="391526"/>
                  <a:pt x="120053" y="383028"/>
                  <a:pt x="128004" y="375077"/>
                </a:cubicBezTo>
                <a:cubicBezTo>
                  <a:pt x="117411" y="300921"/>
                  <a:pt x="136501" y="331695"/>
                  <a:pt x="80296" y="295564"/>
                </a:cubicBezTo>
                <a:cubicBezTo>
                  <a:pt x="56180" y="280061"/>
                  <a:pt x="8735" y="247856"/>
                  <a:pt x="8735" y="247856"/>
                </a:cubicBezTo>
                <a:cubicBezTo>
                  <a:pt x="-13993" y="179679"/>
                  <a:pt x="2482" y="255127"/>
                  <a:pt x="120053" y="208099"/>
                </a:cubicBezTo>
                <a:cubicBezTo>
                  <a:pt x="129896" y="204162"/>
                  <a:pt x="31263" y="186896"/>
                  <a:pt x="80296" y="176294"/>
                </a:cubicBezTo>
                <a:close/>
              </a:path>
            </a:pathLst>
          </a:custGeom>
          <a:solidFill>
            <a:srgbClr val="FC6E51">
              <a:alpha val="2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Анализируем отклонения от </a:t>
            </a:r>
            <a:r>
              <a:rPr lang="ru-RU" sz="1889" b="0" dirty="0">
                <a:solidFill>
                  <a:srgbClr val="808080">
                    <a:lumMod val="50000"/>
                  </a:srgbClr>
                </a:solidFill>
                <a:cs typeface="Arial" panose="020B0604020202020204" pitchFamily="34" charset="0"/>
              </a:rPr>
              <a:t>разрешенных лимитов по</a:t>
            </a: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 задолженности</a:t>
            </a:r>
          </a:p>
        </p:txBody>
      </p:sp>
      <p:pic>
        <p:nvPicPr>
          <p:cNvPr id="15" name="Рисунок 14">
            <a:extLst>
              <a:ext uri="{FF2B5EF4-FFF2-40B4-BE49-F238E27FC236}">
                <a16:creationId xmlns:a16="http://schemas.microsoft.com/office/drawing/2014/main" id="{04DCF6E9-3537-47F9-A564-D162C8B42A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019"/>
          <a:stretch/>
        </p:blipFill>
        <p:spPr>
          <a:xfrm>
            <a:off x="90155" y="1007839"/>
            <a:ext cx="7343774" cy="5328320"/>
          </a:xfrm>
          <a:prstGeom prst="rect">
            <a:avLst/>
          </a:prstGeom>
          <a:effectLst>
            <a:outerShdw blurRad="254000" dist="50800" dir="5400000" algn="ctr" rotWithShape="0">
              <a:srgbClr val="000000">
                <a:alpha val="43137"/>
              </a:srgbClr>
            </a:outerShdw>
          </a:effectLst>
        </p:spPr>
      </p:pic>
      <p:sp>
        <p:nvSpPr>
          <p:cNvPr id="14" name="TextBox 13">
            <a:extLst>
              <a:ext uri="{FF2B5EF4-FFF2-40B4-BE49-F238E27FC236}">
                <a16:creationId xmlns:a16="http://schemas.microsoft.com/office/drawing/2014/main" id="{321F0BC5-9B6D-4007-9333-0BF62DCB2F25}"/>
              </a:ext>
            </a:extLst>
          </p:cNvPr>
          <p:cNvSpPr txBox="1"/>
          <p:nvPr/>
        </p:nvSpPr>
        <p:spPr>
          <a:xfrm>
            <a:off x="7648307" y="2706121"/>
            <a:ext cx="3297305"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srgbClr val="FF0000"/>
                </a:solidFill>
                <a:effectLst/>
                <a:uLnTx/>
                <a:uFillTx/>
                <a:latin typeface="Comic Sans MS" panose="030F0702030302020204" pitchFamily="66" charset="0"/>
              </a:rPr>
              <a:t>Отклонились</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 от рекомендованных условий расчетов по размеру</a:t>
            </a:r>
            <a:r>
              <a:rPr kumimoji="0" lang="ru-RU" sz="1400" b="0" i="0" u="none" strike="noStrike" kern="1200" cap="none" spc="0" normalizeH="0" noProof="0" dirty="0">
                <a:ln>
                  <a:noFill/>
                </a:ln>
                <a:solidFill>
                  <a:schemeClr val="tx1">
                    <a:lumMod val="75000"/>
                    <a:lumOff val="25000"/>
                  </a:schemeClr>
                </a:solidFill>
                <a:effectLst/>
                <a:uLnTx/>
                <a:uFillTx/>
                <a:latin typeface="Comic Sans MS" panose="030F0702030302020204" pitchFamily="66" charset="0"/>
              </a:rPr>
              <a:t> </a:t>
            </a:r>
            <a:r>
              <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rPr>
              <a:t>аванса и </a:t>
            </a:r>
            <a:r>
              <a:rPr kumimoji="0" lang="ru-RU" sz="1400" b="0" i="0" u="none" strike="noStrike" kern="1200" cap="none" spc="0" normalizeH="0" baseline="0" noProof="0" dirty="0" err="1">
                <a:ln>
                  <a:noFill/>
                </a:ln>
                <a:solidFill>
                  <a:schemeClr val="tx1">
                    <a:lumMod val="75000"/>
                    <a:lumOff val="25000"/>
                  </a:schemeClr>
                </a:solidFill>
                <a:effectLst/>
                <a:uLnTx/>
                <a:uFillTx/>
                <a:latin typeface="Comic Sans MS" panose="030F0702030302020204" pitchFamily="66" charset="0"/>
              </a:rPr>
              <a:t>постоплаты</a:t>
            </a:r>
            <a:endParaRPr kumimoji="0" lang="ru-RU" sz="140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endParaRPr>
          </a:p>
        </p:txBody>
      </p:sp>
      <p:sp>
        <p:nvSpPr>
          <p:cNvPr id="11" name="Прямоугольник 10">
            <a:extLst>
              <a:ext uri="{FF2B5EF4-FFF2-40B4-BE49-F238E27FC236}">
                <a16:creationId xmlns:a16="http://schemas.microsoft.com/office/drawing/2014/main" id="{D3FABBB8-FA47-4BFC-A04C-76DD5E12653E}"/>
              </a:ext>
            </a:extLst>
          </p:cNvPr>
          <p:cNvSpPr/>
          <p:nvPr/>
        </p:nvSpPr>
        <p:spPr bwMode="auto">
          <a:xfrm>
            <a:off x="4506079" y="2526154"/>
            <a:ext cx="660702" cy="3528000"/>
          </a:xfrm>
          <a:prstGeom prst="rect">
            <a:avLst/>
          </a:prstGeom>
          <a:solidFill>
            <a:srgbClr val="FC846B">
              <a:alpha val="2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12" name="Прямоугольник 11">
            <a:extLst>
              <a:ext uri="{FF2B5EF4-FFF2-40B4-BE49-F238E27FC236}">
                <a16:creationId xmlns:a16="http://schemas.microsoft.com/office/drawing/2014/main" id="{BC96CC78-8A2A-4CFF-9ECA-AF3DA9E184D6}"/>
              </a:ext>
            </a:extLst>
          </p:cNvPr>
          <p:cNvSpPr/>
          <p:nvPr/>
        </p:nvSpPr>
        <p:spPr bwMode="auto">
          <a:xfrm>
            <a:off x="6684517" y="2526154"/>
            <a:ext cx="660702" cy="3528000"/>
          </a:xfrm>
          <a:prstGeom prst="rect">
            <a:avLst/>
          </a:prstGeom>
          <a:solidFill>
            <a:srgbClr val="FC846B">
              <a:alpha val="2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grpSp>
        <p:nvGrpSpPr>
          <p:cNvPr id="18" name="Группа 17">
            <a:extLst>
              <a:ext uri="{FF2B5EF4-FFF2-40B4-BE49-F238E27FC236}">
                <a16:creationId xmlns:a16="http://schemas.microsoft.com/office/drawing/2014/main" id="{B6E8E2DB-544D-4372-B87F-DB4DE3DC6B48}"/>
              </a:ext>
            </a:extLst>
          </p:cNvPr>
          <p:cNvGrpSpPr/>
          <p:nvPr/>
        </p:nvGrpSpPr>
        <p:grpSpPr>
          <a:xfrm>
            <a:off x="7680927" y="3806859"/>
            <a:ext cx="3624726" cy="2480637"/>
            <a:chOff x="4486731" y="4619676"/>
            <a:chExt cx="3624726" cy="2480637"/>
          </a:xfrm>
        </p:grpSpPr>
        <p:sp>
          <p:nvSpPr>
            <p:cNvPr id="19" name="Прямоугольник 18">
              <a:extLst>
                <a:ext uri="{FF2B5EF4-FFF2-40B4-BE49-F238E27FC236}">
                  <a16:creationId xmlns:a16="http://schemas.microsoft.com/office/drawing/2014/main" id="{F198FB35-0942-4C1C-89E9-814FD4EB25C4}"/>
                </a:ext>
              </a:extLst>
            </p:cNvPr>
            <p:cNvSpPr/>
            <p:nvPr/>
          </p:nvSpPr>
          <p:spPr bwMode="auto">
            <a:xfrm>
              <a:off x="4486731" y="4619676"/>
              <a:ext cx="3624726" cy="2376000"/>
            </a:xfrm>
            <a:custGeom>
              <a:avLst/>
              <a:gdLst>
                <a:gd name="connsiteX0" fmla="*/ 0 w 3624726"/>
                <a:gd name="connsiteY0" fmla="*/ 0 h 2376000"/>
                <a:gd name="connsiteX1" fmla="*/ 409076 w 3624726"/>
                <a:gd name="connsiteY1" fmla="*/ 0 h 2376000"/>
                <a:gd name="connsiteX2" fmla="*/ 854400 w 3624726"/>
                <a:gd name="connsiteY2" fmla="*/ 0 h 2376000"/>
                <a:gd name="connsiteX3" fmla="*/ 1299723 w 3624726"/>
                <a:gd name="connsiteY3" fmla="*/ 0 h 2376000"/>
                <a:gd name="connsiteX4" fmla="*/ 1708799 w 3624726"/>
                <a:gd name="connsiteY4" fmla="*/ 0 h 2376000"/>
                <a:gd name="connsiteX5" fmla="*/ 2262865 w 3624726"/>
                <a:gd name="connsiteY5" fmla="*/ 0 h 2376000"/>
                <a:gd name="connsiteX6" fmla="*/ 2853177 w 3624726"/>
                <a:gd name="connsiteY6" fmla="*/ 0 h 2376000"/>
                <a:gd name="connsiteX7" fmla="*/ 3624726 w 3624726"/>
                <a:gd name="connsiteY7" fmla="*/ 0 h 2376000"/>
                <a:gd name="connsiteX8" fmla="*/ 3624726 w 3624726"/>
                <a:gd name="connsiteY8" fmla="*/ 641520 h 2376000"/>
                <a:gd name="connsiteX9" fmla="*/ 3624726 w 3624726"/>
                <a:gd name="connsiteY9" fmla="*/ 1259280 h 2376000"/>
                <a:gd name="connsiteX10" fmla="*/ 3624726 w 3624726"/>
                <a:gd name="connsiteY10" fmla="*/ 1782000 h 2376000"/>
                <a:gd name="connsiteX11" fmla="*/ 3624726 w 3624726"/>
                <a:gd name="connsiteY11" fmla="*/ 2376000 h 2376000"/>
                <a:gd name="connsiteX12" fmla="*/ 3034413 w 3624726"/>
                <a:gd name="connsiteY12" fmla="*/ 2376000 h 2376000"/>
                <a:gd name="connsiteX13" fmla="*/ 2589090 w 3624726"/>
                <a:gd name="connsiteY13" fmla="*/ 2376000 h 2376000"/>
                <a:gd name="connsiteX14" fmla="*/ 2035025 w 3624726"/>
                <a:gd name="connsiteY14" fmla="*/ 2376000 h 2376000"/>
                <a:gd name="connsiteX15" fmla="*/ 1517207 w 3624726"/>
                <a:gd name="connsiteY15" fmla="*/ 2376000 h 2376000"/>
                <a:gd name="connsiteX16" fmla="*/ 1035636 w 3624726"/>
                <a:gd name="connsiteY16" fmla="*/ 2376000 h 2376000"/>
                <a:gd name="connsiteX17" fmla="*/ 554065 w 3624726"/>
                <a:gd name="connsiteY17" fmla="*/ 2376000 h 2376000"/>
                <a:gd name="connsiteX18" fmla="*/ 0 w 3624726"/>
                <a:gd name="connsiteY18" fmla="*/ 2376000 h 2376000"/>
                <a:gd name="connsiteX19" fmla="*/ 0 w 3624726"/>
                <a:gd name="connsiteY19" fmla="*/ 1829520 h 2376000"/>
                <a:gd name="connsiteX20" fmla="*/ 0 w 3624726"/>
                <a:gd name="connsiteY20" fmla="*/ 1211760 h 2376000"/>
                <a:gd name="connsiteX21" fmla="*/ 0 w 3624726"/>
                <a:gd name="connsiteY21" fmla="*/ 617760 h 2376000"/>
                <a:gd name="connsiteX22" fmla="*/ 0 w 3624726"/>
                <a:gd name="connsiteY22" fmla="*/ 0 h 23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24726" h="2376000" fill="none" extrusionOk="0">
                  <a:moveTo>
                    <a:pt x="0" y="0"/>
                  </a:moveTo>
                  <a:cubicBezTo>
                    <a:pt x="124649" y="-38197"/>
                    <a:pt x="311577" y="26145"/>
                    <a:pt x="409076" y="0"/>
                  </a:cubicBezTo>
                  <a:cubicBezTo>
                    <a:pt x="506575" y="-26145"/>
                    <a:pt x="641369" y="45286"/>
                    <a:pt x="854400" y="0"/>
                  </a:cubicBezTo>
                  <a:cubicBezTo>
                    <a:pt x="1067431" y="-45286"/>
                    <a:pt x="1095438" y="46144"/>
                    <a:pt x="1299723" y="0"/>
                  </a:cubicBezTo>
                  <a:cubicBezTo>
                    <a:pt x="1504008" y="-46144"/>
                    <a:pt x="1579632" y="20397"/>
                    <a:pt x="1708799" y="0"/>
                  </a:cubicBezTo>
                  <a:cubicBezTo>
                    <a:pt x="1837966" y="-20397"/>
                    <a:pt x="1996583" y="65739"/>
                    <a:pt x="2262865" y="0"/>
                  </a:cubicBezTo>
                  <a:cubicBezTo>
                    <a:pt x="2529147" y="-65739"/>
                    <a:pt x="2583124" y="5716"/>
                    <a:pt x="2853177" y="0"/>
                  </a:cubicBezTo>
                  <a:cubicBezTo>
                    <a:pt x="3123230" y="-5716"/>
                    <a:pt x="3338234" y="43483"/>
                    <a:pt x="3624726" y="0"/>
                  </a:cubicBezTo>
                  <a:cubicBezTo>
                    <a:pt x="3652112" y="242246"/>
                    <a:pt x="3614406" y="337690"/>
                    <a:pt x="3624726" y="641520"/>
                  </a:cubicBezTo>
                  <a:cubicBezTo>
                    <a:pt x="3635046" y="945350"/>
                    <a:pt x="3614231" y="1088238"/>
                    <a:pt x="3624726" y="1259280"/>
                  </a:cubicBezTo>
                  <a:cubicBezTo>
                    <a:pt x="3635221" y="1430322"/>
                    <a:pt x="3567007" y="1608126"/>
                    <a:pt x="3624726" y="1782000"/>
                  </a:cubicBezTo>
                  <a:cubicBezTo>
                    <a:pt x="3682445" y="1955874"/>
                    <a:pt x="3553459" y="2093462"/>
                    <a:pt x="3624726" y="2376000"/>
                  </a:cubicBezTo>
                  <a:cubicBezTo>
                    <a:pt x="3477915" y="2386862"/>
                    <a:pt x="3250509" y="2310533"/>
                    <a:pt x="3034413" y="2376000"/>
                  </a:cubicBezTo>
                  <a:cubicBezTo>
                    <a:pt x="2818317" y="2441467"/>
                    <a:pt x="2705121" y="2337078"/>
                    <a:pt x="2589090" y="2376000"/>
                  </a:cubicBezTo>
                  <a:cubicBezTo>
                    <a:pt x="2473059" y="2414922"/>
                    <a:pt x="2285023" y="2369411"/>
                    <a:pt x="2035025" y="2376000"/>
                  </a:cubicBezTo>
                  <a:cubicBezTo>
                    <a:pt x="1785028" y="2382589"/>
                    <a:pt x="1766579" y="2360607"/>
                    <a:pt x="1517207" y="2376000"/>
                  </a:cubicBezTo>
                  <a:cubicBezTo>
                    <a:pt x="1267835" y="2391393"/>
                    <a:pt x="1252901" y="2321455"/>
                    <a:pt x="1035636" y="2376000"/>
                  </a:cubicBezTo>
                  <a:cubicBezTo>
                    <a:pt x="818371" y="2430545"/>
                    <a:pt x="678588" y="2325895"/>
                    <a:pt x="554065" y="2376000"/>
                  </a:cubicBezTo>
                  <a:cubicBezTo>
                    <a:pt x="429542" y="2426105"/>
                    <a:pt x="261548" y="2312802"/>
                    <a:pt x="0" y="2376000"/>
                  </a:cubicBezTo>
                  <a:cubicBezTo>
                    <a:pt x="-13622" y="2203437"/>
                    <a:pt x="35143" y="2042592"/>
                    <a:pt x="0" y="1829520"/>
                  </a:cubicBezTo>
                  <a:cubicBezTo>
                    <a:pt x="-35143" y="1616448"/>
                    <a:pt x="14757" y="1462754"/>
                    <a:pt x="0" y="1211760"/>
                  </a:cubicBezTo>
                  <a:cubicBezTo>
                    <a:pt x="-14757" y="960766"/>
                    <a:pt x="52961" y="847428"/>
                    <a:pt x="0" y="617760"/>
                  </a:cubicBezTo>
                  <a:cubicBezTo>
                    <a:pt x="-52961" y="388092"/>
                    <a:pt x="61274" y="303463"/>
                    <a:pt x="0" y="0"/>
                  </a:cubicBezTo>
                  <a:close/>
                </a:path>
                <a:path w="3624726" h="2376000" stroke="0" extrusionOk="0">
                  <a:moveTo>
                    <a:pt x="0" y="0"/>
                  </a:moveTo>
                  <a:cubicBezTo>
                    <a:pt x="160534" y="-22665"/>
                    <a:pt x="303301" y="10550"/>
                    <a:pt x="409076" y="0"/>
                  </a:cubicBezTo>
                  <a:cubicBezTo>
                    <a:pt x="514851" y="-10550"/>
                    <a:pt x="651835" y="23782"/>
                    <a:pt x="854400" y="0"/>
                  </a:cubicBezTo>
                  <a:cubicBezTo>
                    <a:pt x="1056965" y="-23782"/>
                    <a:pt x="1114911" y="24473"/>
                    <a:pt x="1299723" y="0"/>
                  </a:cubicBezTo>
                  <a:cubicBezTo>
                    <a:pt x="1484535" y="-24473"/>
                    <a:pt x="1629205" y="27819"/>
                    <a:pt x="1781294" y="0"/>
                  </a:cubicBezTo>
                  <a:cubicBezTo>
                    <a:pt x="1933383" y="-27819"/>
                    <a:pt x="2076787" y="38851"/>
                    <a:pt x="2190370" y="0"/>
                  </a:cubicBezTo>
                  <a:cubicBezTo>
                    <a:pt x="2303953" y="-38851"/>
                    <a:pt x="2532881" y="4181"/>
                    <a:pt x="2708188" y="0"/>
                  </a:cubicBezTo>
                  <a:cubicBezTo>
                    <a:pt x="2883495" y="-4181"/>
                    <a:pt x="3179876" y="71812"/>
                    <a:pt x="3624726" y="0"/>
                  </a:cubicBezTo>
                  <a:cubicBezTo>
                    <a:pt x="3683646" y="120167"/>
                    <a:pt x="3588442" y="369380"/>
                    <a:pt x="3624726" y="570240"/>
                  </a:cubicBezTo>
                  <a:cubicBezTo>
                    <a:pt x="3661010" y="771100"/>
                    <a:pt x="3621052" y="968402"/>
                    <a:pt x="3624726" y="1140480"/>
                  </a:cubicBezTo>
                  <a:cubicBezTo>
                    <a:pt x="3628400" y="1312558"/>
                    <a:pt x="3578281" y="1501036"/>
                    <a:pt x="3624726" y="1686960"/>
                  </a:cubicBezTo>
                  <a:cubicBezTo>
                    <a:pt x="3671171" y="1872884"/>
                    <a:pt x="3609065" y="2220218"/>
                    <a:pt x="3624726" y="2376000"/>
                  </a:cubicBezTo>
                  <a:cubicBezTo>
                    <a:pt x="3448192" y="2389138"/>
                    <a:pt x="3339943" y="2328191"/>
                    <a:pt x="3215650" y="2376000"/>
                  </a:cubicBezTo>
                  <a:cubicBezTo>
                    <a:pt x="3091357" y="2423809"/>
                    <a:pt x="2894309" y="2371199"/>
                    <a:pt x="2734079" y="2376000"/>
                  </a:cubicBezTo>
                  <a:cubicBezTo>
                    <a:pt x="2573849" y="2380801"/>
                    <a:pt x="2272048" y="2338784"/>
                    <a:pt x="2143767" y="2376000"/>
                  </a:cubicBezTo>
                  <a:cubicBezTo>
                    <a:pt x="2015486" y="2413216"/>
                    <a:pt x="1885921" y="2354652"/>
                    <a:pt x="1698443" y="2376000"/>
                  </a:cubicBezTo>
                  <a:cubicBezTo>
                    <a:pt x="1510965" y="2397348"/>
                    <a:pt x="1390120" y="2355840"/>
                    <a:pt x="1144378" y="2376000"/>
                  </a:cubicBezTo>
                  <a:cubicBezTo>
                    <a:pt x="898636" y="2396160"/>
                    <a:pt x="807436" y="2352870"/>
                    <a:pt x="554065" y="2376000"/>
                  </a:cubicBezTo>
                  <a:cubicBezTo>
                    <a:pt x="300694" y="2399130"/>
                    <a:pt x="258255" y="2354301"/>
                    <a:pt x="0" y="2376000"/>
                  </a:cubicBezTo>
                  <a:cubicBezTo>
                    <a:pt x="-66086" y="2157756"/>
                    <a:pt x="33053" y="1930012"/>
                    <a:pt x="0" y="1734480"/>
                  </a:cubicBezTo>
                  <a:cubicBezTo>
                    <a:pt x="-33053" y="1538948"/>
                    <a:pt x="64453" y="1254088"/>
                    <a:pt x="0" y="1116720"/>
                  </a:cubicBezTo>
                  <a:cubicBezTo>
                    <a:pt x="-64453" y="979352"/>
                    <a:pt x="38731" y="455924"/>
                    <a:pt x="0" y="0"/>
                  </a:cubicBezTo>
                  <a:close/>
                </a:path>
              </a:pathLst>
            </a:custGeom>
            <a:solidFill>
              <a:schemeClr val="bg1">
                <a:alpha val="75000"/>
              </a:schemeClr>
            </a:solidFill>
            <a:ln w="317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382010600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1" name="TextBox 20">
              <a:extLst>
                <a:ext uri="{FF2B5EF4-FFF2-40B4-BE49-F238E27FC236}">
                  <a16:creationId xmlns:a16="http://schemas.microsoft.com/office/drawing/2014/main" id="{11D42401-013C-475A-B66F-626F15BF763A}"/>
                </a:ext>
              </a:extLst>
            </p:cNvPr>
            <p:cNvSpPr txBox="1"/>
            <p:nvPr/>
          </p:nvSpPr>
          <p:spPr>
            <a:xfrm>
              <a:off x="4525660" y="4745822"/>
              <a:ext cx="3585797" cy="2354491"/>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ru-RU" sz="1200" b="0" dirty="0">
                  <a:solidFill>
                    <a:schemeClr val="tx2">
                      <a:lumMod val="65000"/>
                      <a:lumOff val="35000"/>
                    </a:schemeClr>
                  </a:solidFill>
                  <a:latin typeface="Comic Sans MS" panose="030F0702030302020204" pitchFamily="66" charset="0"/>
                </a:rPr>
                <a:t>Типовые условия определяют оптимальные </a:t>
              </a:r>
              <a:r>
                <a:rPr lang="ru-RU" sz="1200" u="sng" dirty="0">
                  <a:solidFill>
                    <a:schemeClr val="tx2">
                      <a:lumMod val="65000"/>
                      <a:lumOff val="35000"/>
                    </a:schemeClr>
                  </a:solidFill>
                  <a:latin typeface="Comic Sans MS" panose="030F0702030302020204" pitchFamily="66" charset="0"/>
                </a:rPr>
                <a:t>нам</a:t>
              </a:r>
              <a:r>
                <a:rPr lang="ru-RU" sz="1200" b="0" dirty="0">
                  <a:solidFill>
                    <a:schemeClr val="tx2">
                      <a:lumMod val="65000"/>
                      <a:lumOff val="35000"/>
                    </a:schemeClr>
                  </a:solidFill>
                  <a:latin typeface="Comic Sans MS" panose="030F0702030302020204" pitchFamily="66" charset="0"/>
                </a:rPr>
                <a:t> условия и уменьшают непредвиденные расходы</a:t>
              </a:r>
            </a:p>
            <a:p>
              <a:pPr marL="285750" indent="-285750">
                <a:spcAft>
                  <a:spcPts val="600"/>
                </a:spcAft>
                <a:buFont typeface="Wingdings" panose="05000000000000000000" pitchFamily="2" charset="2"/>
                <a:buChar char="q"/>
              </a:pPr>
              <a:r>
                <a:rPr lang="ru-RU" sz="1200" b="0" dirty="0">
                  <a:solidFill>
                    <a:schemeClr val="tx2">
                      <a:lumMod val="65000"/>
                      <a:lumOff val="35000"/>
                    </a:schemeClr>
                  </a:solidFill>
                  <a:latin typeface="Comic Sans MS" panose="030F0702030302020204" pitchFamily="66" charset="0"/>
                </a:rPr>
                <a:t>Гибкая настройка реакции на нарушение: - блокировать проведение документа,;</a:t>
              </a:r>
              <a:br>
                <a:rPr lang="ru-RU" sz="1200" b="0" dirty="0">
                  <a:solidFill>
                    <a:schemeClr val="tx2">
                      <a:lumMod val="65000"/>
                      <a:lumOff val="35000"/>
                    </a:schemeClr>
                  </a:solidFill>
                  <a:latin typeface="Comic Sans MS" panose="030F0702030302020204" pitchFamily="66" charset="0"/>
                </a:rPr>
              </a:br>
              <a:r>
                <a:rPr lang="ru-RU" sz="1200" b="0" dirty="0">
                  <a:solidFill>
                    <a:schemeClr val="tx2">
                      <a:lumMod val="65000"/>
                      <a:lumOff val="35000"/>
                    </a:schemeClr>
                  </a:solidFill>
                  <a:latin typeface="Comic Sans MS" panose="030F0702030302020204" pitchFamily="66" charset="0"/>
                </a:rPr>
                <a:t>- информировать, но пропускать;</a:t>
              </a:r>
              <a:br>
                <a:rPr lang="ru-RU" sz="1200" b="0" dirty="0">
                  <a:solidFill>
                    <a:schemeClr val="tx2">
                      <a:lumMod val="65000"/>
                      <a:lumOff val="35000"/>
                    </a:schemeClr>
                  </a:solidFill>
                  <a:latin typeface="Comic Sans MS" panose="030F0702030302020204" pitchFamily="66" charset="0"/>
                </a:rPr>
              </a:br>
              <a:r>
                <a:rPr lang="ru-RU" sz="1200" b="0" dirty="0">
                  <a:solidFill>
                    <a:schemeClr val="tx2">
                      <a:lumMod val="65000"/>
                      <a:lumOff val="35000"/>
                    </a:schemeClr>
                  </a:solidFill>
                  <a:latin typeface="Comic Sans MS" panose="030F0702030302020204" pitchFamily="66" charset="0"/>
                </a:rPr>
                <a:t>- игнорировать нарушение.</a:t>
              </a:r>
            </a:p>
            <a:p>
              <a:pPr marL="285750" indent="-285750">
                <a:spcAft>
                  <a:spcPts val="600"/>
                </a:spcAft>
                <a:buFont typeface="Wingdings" panose="05000000000000000000" pitchFamily="2" charset="2"/>
                <a:buChar char="q"/>
              </a:pPr>
              <a:endParaRPr lang="ru-RU" sz="1200" b="0" dirty="0">
                <a:solidFill>
                  <a:schemeClr val="tx2">
                    <a:lumMod val="65000"/>
                    <a:lumOff val="35000"/>
                  </a:schemeClr>
                </a:solidFill>
                <a:latin typeface="Comic Sans MS" panose="030F0702030302020204" pitchFamily="66" charset="0"/>
              </a:endParaRPr>
            </a:p>
            <a:p>
              <a:pPr marL="285750" indent="-285750">
                <a:buFont typeface="Wingdings" panose="05000000000000000000" pitchFamily="2" charset="2"/>
                <a:buChar char="q"/>
              </a:pPr>
              <a:endParaRPr lang="ru-RU" sz="1200" b="0" dirty="0">
                <a:solidFill>
                  <a:schemeClr val="tx2">
                    <a:lumMod val="65000"/>
                    <a:lumOff val="35000"/>
                  </a:schemeClr>
                </a:solidFill>
                <a:latin typeface="Comic Sans MS" panose="030F0702030302020204" pitchFamily="66" charset="0"/>
              </a:endParaRPr>
            </a:p>
            <a:p>
              <a:pPr marL="285750" indent="-285750">
                <a:buFont typeface="Wingdings" panose="05000000000000000000" pitchFamily="2" charset="2"/>
                <a:buChar char="q"/>
              </a:pPr>
              <a:endParaRPr lang="ru-RU" sz="1200" b="0" dirty="0">
                <a:solidFill>
                  <a:schemeClr val="tx2">
                    <a:lumMod val="65000"/>
                    <a:lumOff val="35000"/>
                  </a:schemeClr>
                </a:solidFill>
                <a:latin typeface="Comic Sans MS" panose="030F0702030302020204" pitchFamily="66" charset="0"/>
              </a:endParaRPr>
            </a:p>
            <a:p>
              <a:r>
                <a:rPr lang="ru-RU" sz="1200" b="0" dirty="0">
                  <a:solidFill>
                    <a:schemeClr val="tx2">
                      <a:lumMod val="65000"/>
                      <a:lumOff val="35000"/>
                    </a:schemeClr>
                  </a:solidFill>
                  <a:latin typeface="Comic Sans MS" panose="030F0702030302020204" pitchFamily="66" charset="0"/>
                </a:rPr>
                <a:t> </a:t>
              </a:r>
            </a:p>
          </p:txBody>
        </p:sp>
      </p:grpSp>
      <p:sp>
        <p:nvSpPr>
          <p:cNvPr id="23" name="TextBox 22">
            <a:extLst>
              <a:ext uri="{FF2B5EF4-FFF2-40B4-BE49-F238E27FC236}">
                <a16:creationId xmlns:a16="http://schemas.microsoft.com/office/drawing/2014/main" id="{A8A59C2F-24F6-4731-8E22-6A496BACE58B}"/>
              </a:ext>
            </a:extLst>
          </p:cNvPr>
          <p:cNvSpPr txBox="1"/>
          <p:nvPr/>
        </p:nvSpPr>
        <p:spPr>
          <a:xfrm>
            <a:off x="8857381" y="5838882"/>
            <a:ext cx="1371084" cy="307777"/>
          </a:xfrm>
          <a:prstGeom prst="rect">
            <a:avLst/>
          </a:prstGeom>
          <a:noFill/>
        </p:spPr>
        <p:txBody>
          <a:bodyPr wrap="square" rtlCol="0">
            <a:spAutoFit/>
          </a:bodyPr>
          <a:lstStyle/>
          <a:p>
            <a:r>
              <a:rPr lang="ru-RU" sz="1400" b="0" dirty="0">
                <a:solidFill>
                  <a:srgbClr val="FC6E51"/>
                </a:solidFill>
                <a:latin typeface="Adventure" panose="02000503020000020003" pitchFamily="2" charset="0"/>
              </a:rPr>
              <a:t>Важные мысли</a:t>
            </a:r>
          </a:p>
        </p:txBody>
      </p:sp>
      <p:pic>
        <p:nvPicPr>
          <p:cNvPr id="24" name="Рисунок 23">
            <a:extLst>
              <a:ext uri="{FF2B5EF4-FFF2-40B4-BE49-F238E27FC236}">
                <a16:creationId xmlns:a16="http://schemas.microsoft.com/office/drawing/2014/main" id="{DFBC72B8-421D-49D5-915B-36ED2E6D2A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23331">
            <a:off x="10722655" y="4455060"/>
            <a:ext cx="697088" cy="752538"/>
          </a:xfrm>
          <a:prstGeom prst="rect">
            <a:avLst/>
          </a:prstGeom>
          <a:ln>
            <a:noFill/>
          </a:ln>
        </p:spPr>
      </p:pic>
      <p:sp>
        <p:nvSpPr>
          <p:cNvPr id="13" name="Прямоугольник 12">
            <a:extLst>
              <a:ext uri="{FF2B5EF4-FFF2-40B4-BE49-F238E27FC236}">
                <a16:creationId xmlns:a16="http://schemas.microsoft.com/office/drawing/2014/main" id="{0E14721F-9B73-4D36-A61C-CDC05F4F07C8}"/>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Tree>
    <p:extLst>
      <p:ext uri="{BB962C8B-B14F-4D97-AF65-F5344CB8AC3E}">
        <p14:creationId xmlns:p14="http://schemas.microsoft.com/office/powerpoint/2010/main" val="29234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0" presetClass="path" presetSubtype="0" accel="50000" decel="50000" fill="hold" nodeType="withEffect">
                                  <p:stCondLst>
                                    <p:cond delay="0"/>
                                  </p:stCondLst>
                                  <p:childTnLst>
                                    <p:animMotion origin="layout" path="M -0.2046 0.17859 L -0.2046 0.17883 C -0.20226 0.17124 -0.19992 0.16413 -0.1973 0.15703 C -0.19496 0.1509 -0.19041 0.13841 -0.18628 0.13253 C -0.18297 0.12788 -0.17953 0.12371 -0.17608 0.1193 C -0.17429 0.1171 -0.17057 0.11293 -0.17057 0.11318 C -0.16974 0.11661 -0.16864 0.122 -0.16864 0.12592 C -0.16864 0.12812 -0.16878 0.13082 -0.16961 0.13253 C -0.17057 0.134 -0.17209 0.13351 -0.17333 0.13425 C -0.17181 0.13523 -0.17016 0.13596 -0.16864 0.13743 C -0.16547 0.14086 -0.16313 0.15041 -0.15941 0.14894 C -0.15624 0.14772 -0.15693 0.13792 -0.15583 0.13253 C -0.15293 0.13645 -0.15087 0.14282 -0.14742 0.14404 C -0.13819 0.14698 -0.1426 0.1291 -0.14012 0.14233 C -0.13695 0.13792 -0.13475 0.12935 -0.13089 0.13743 C -0.13006 0.13915 -0.1302 0.14184 -0.12992 0.14404 C -0.12896 0.14355 -0.12813 0.14233 -0.12717 0.14233 C -0.12538 0.14258 -0.11532 0.14796 -0.11339 0.14894 C -0.11215 0.14772 -0.11105 0.146 -0.10967 0.14576 C -0.10843 0.14527 -0.10719 0.14821 -0.10595 0.14723 C -0.10278 0.14527 -0.10044 0.14062 -0.09768 0.13743 C -0.09644 0.13866 -0.0952 0.13939 -0.09396 0.14062 C -0.09148 0.14331 -0.08942 0.14796 -0.08652 0.14894 C -0.08528 0.14943 -0.08487 0.14527 -0.08377 0.14404 C -0.08294 0.14307 -0.08198 0.14307 -0.08101 0.14233 C -0.07578 0.13866 -0.07082 0.13351 -0.06531 0.13082 C -0.0598 0.12812 -0.05415 0.12616 -0.04877 0.12273 C -0.04505 0.12028 -0.03679 0.11293 -0.03114 0.10803 " pathEditMode="relative" rAng="0" ptsTypes="AAAAAAAAAAAAAAAAAAAAAAAAAAAA">
                                      <p:cBhvr>
                                        <p:cTn id="9" dur="2000" fill="hold"/>
                                        <p:tgtEl>
                                          <p:spTgt spid="24"/>
                                        </p:tgtEl>
                                        <p:attrNameLst>
                                          <p:attrName>ppt_x</p:attrName>
                                          <p:attrName>ppt_y</p:attrName>
                                        </p:attrNameLst>
                                      </p:cBhvr>
                                      <p:rCtr x="8666" y="-3528"/>
                                    </p:animMotion>
                                  </p:childTnLst>
                                </p:cTn>
                              </p:par>
                              <p:par>
                                <p:cTn id="10" presetID="22" presetClass="entr" presetSubtype="8"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олилиния: фигура 34">
            <a:extLst>
              <a:ext uri="{FF2B5EF4-FFF2-40B4-BE49-F238E27FC236}">
                <a16:creationId xmlns:a16="http://schemas.microsoft.com/office/drawing/2014/main" id="{9BB62213-B2F0-4942-AD85-567BC840A472}"/>
              </a:ext>
            </a:extLst>
          </p:cNvPr>
          <p:cNvSpPr/>
          <p:nvPr/>
        </p:nvSpPr>
        <p:spPr bwMode="auto">
          <a:xfrm>
            <a:off x="9110446" y="1952368"/>
            <a:ext cx="2150679" cy="873210"/>
          </a:xfrm>
          <a:custGeom>
            <a:avLst/>
            <a:gdLst>
              <a:gd name="connsiteX0" fmla="*/ 231261 w 2290721"/>
              <a:gd name="connsiteY0" fmla="*/ 123567 h 873210"/>
              <a:gd name="connsiteX1" fmla="*/ 387780 w 2290721"/>
              <a:gd name="connsiteY1" fmla="*/ 98854 h 873210"/>
              <a:gd name="connsiteX2" fmla="*/ 659629 w 2290721"/>
              <a:gd name="connsiteY2" fmla="*/ 90616 h 873210"/>
              <a:gd name="connsiteX3" fmla="*/ 1129185 w 2290721"/>
              <a:gd name="connsiteY3" fmla="*/ 32951 h 873210"/>
              <a:gd name="connsiteX4" fmla="*/ 1508126 w 2290721"/>
              <a:gd name="connsiteY4" fmla="*/ 0 h 873210"/>
              <a:gd name="connsiteX5" fmla="*/ 1615218 w 2290721"/>
              <a:gd name="connsiteY5" fmla="*/ 49427 h 873210"/>
              <a:gd name="connsiteX6" fmla="*/ 1433985 w 2290721"/>
              <a:gd name="connsiteY6" fmla="*/ 164756 h 873210"/>
              <a:gd name="connsiteX7" fmla="*/ 1804688 w 2290721"/>
              <a:gd name="connsiteY7" fmla="*/ 205946 h 873210"/>
              <a:gd name="connsiteX8" fmla="*/ 1771737 w 2290721"/>
              <a:gd name="connsiteY8" fmla="*/ 280086 h 873210"/>
              <a:gd name="connsiteX9" fmla="*/ 1812926 w 2290721"/>
              <a:gd name="connsiteY9" fmla="*/ 345989 h 873210"/>
              <a:gd name="connsiteX10" fmla="*/ 1837639 w 2290721"/>
              <a:gd name="connsiteY10" fmla="*/ 362464 h 873210"/>
              <a:gd name="connsiteX11" fmla="*/ 2290721 w 2290721"/>
              <a:gd name="connsiteY11" fmla="*/ 403654 h 873210"/>
              <a:gd name="connsiteX12" fmla="*/ 2224818 w 2290721"/>
              <a:gd name="connsiteY12" fmla="*/ 461318 h 873210"/>
              <a:gd name="connsiteX13" fmla="*/ 2208342 w 2290721"/>
              <a:gd name="connsiteY13" fmla="*/ 494270 h 873210"/>
              <a:gd name="connsiteX14" fmla="*/ 2109488 w 2290721"/>
              <a:gd name="connsiteY14" fmla="*/ 617837 h 873210"/>
              <a:gd name="connsiteX15" fmla="*/ 2027110 w 2290721"/>
              <a:gd name="connsiteY15" fmla="*/ 757881 h 873210"/>
              <a:gd name="connsiteX16" fmla="*/ 1928256 w 2290721"/>
              <a:gd name="connsiteY16" fmla="*/ 799070 h 873210"/>
              <a:gd name="connsiteX17" fmla="*/ 1845877 w 2290721"/>
              <a:gd name="connsiteY17" fmla="*/ 832021 h 873210"/>
              <a:gd name="connsiteX18" fmla="*/ 1730548 w 2290721"/>
              <a:gd name="connsiteY18" fmla="*/ 848497 h 873210"/>
              <a:gd name="connsiteX19" fmla="*/ 1079758 w 2290721"/>
              <a:gd name="connsiteY19" fmla="*/ 864973 h 873210"/>
              <a:gd name="connsiteX20" fmla="*/ 420731 w 2290721"/>
              <a:gd name="connsiteY20" fmla="*/ 873210 h 873210"/>
              <a:gd name="connsiteX21" fmla="*/ 148883 w 2290721"/>
              <a:gd name="connsiteY21" fmla="*/ 807308 h 873210"/>
              <a:gd name="connsiteX22" fmla="*/ 132407 w 2290721"/>
              <a:gd name="connsiteY22" fmla="*/ 741405 h 873210"/>
              <a:gd name="connsiteX23" fmla="*/ 25315 w 2290721"/>
              <a:gd name="connsiteY23" fmla="*/ 733167 h 873210"/>
              <a:gd name="connsiteX24" fmla="*/ 58267 w 2290721"/>
              <a:gd name="connsiteY24" fmla="*/ 617837 h 873210"/>
              <a:gd name="connsiteX25" fmla="*/ 82980 w 2290721"/>
              <a:gd name="connsiteY25" fmla="*/ 576648 h 873210"/>
              <a:gd name="connsiteX26" fmla="*/ 91218 w 2290721"/>
              <a:gd name="connsiteY26" fmla="*/ 494270 h 873210"/>
              <a:gd name="connsiteX27" fmla="*/ 602 w 2290721"/>
              <a:gd name="connsiteY27" fmla="*/ 387178 h 873210"/>
              <a:gd name="connsiteX28" fmla="*/ 25315 w 2290721"/>
              <a:gd name="connsiteY28" fmla="*/ 345989 h 873210"/>
              <a:gd name="connsiteX29" fmla="*/ 214785 w 2290721"/>
              <a:gd name="connsiteY29" fmla="*/ 230659 h 873210"/>
              <a:gd name="connsiteX30" fmla="*/ 115931 w 2290721"/>
              <a:gd name="connsiteY30" fmla="*/ 172994 h 873210"/>
              <a:gd name="connsiteX31" fmla="*/ 148883 w 2290721"/>
              <a:gd name="connsiteY31" fmla="*/ 164756 h 873210"/>
              <a:gd name="connsiteX32" fmla="*/ 190072 w 2290721"/>
              <a:gd name="connsiteY32" fmla="*/ 148281 h 873210"/>
              <a:gd name="connsiteX33" fmla="*/ 231261 w 2290721"/>
              <a:gd name="connsiteY33" fmla="*/ 123567 h 873210"/>
              <a:gd name="connsiteX0" fmla="*/ 231261 w 2226020"/>
              <a:gd name="connsiteY0" fmla="*/ 123567 h 873210"/>
              <a:gd name="connsiteX1" fmla="*/ 387780 w 2226020"/>
              <a:gd name="connsiteY1" fmla="*/ 98854 h 873210"/>
              <a:gd name="connsiteX2" fmla="*/ 659629 w 2226020"/>
              <a:gd name="connsiteY2" fmla="*/ 90616 h 873210"/>
              <a:gd name="connsiteX3" fmla="*/ 1129185 w 2226020"/>
              <a:gd name="connsiteY3" fmla="*/ 32951 h 873210"/>
              <a:gd name="connsiteX4" fmla="*/ 1508126 w 2226020"/>
              <a:gd name="connsiteY4" fmla="*/ 0 h 873210"/>
              <a:gd name="connsiteX5" fmla="*/ 1615218 w 2226020"/>
              <a:gd name="connsiteY5" fmla="*/ 49427 h 873210"/>
              <a:gd name="connsiteX6" fmla="*/ 1433985 w 2226020"/>
              <a:gd name="connsiteY6" fmla="*/ 164756 h 873210"/>
              <a:gd name="connsiteX7" fmla="*/ 1804688 w 2226020"/>
              <a:gd name="connsiteY7" fmla="*/ 205946 h 873210"/>
              <a:gd name="connsiteX8" fmla="*/ 1771737 w 2226020"/>
              <a:gd name="connsiteY8" fmla="*/ 280086 h 873210"/>
              <a:gd name="connsiteX9" fmla="*/ 1812926 w 2226020"/>
              <a:gd name="connsiteY9" fmla="*/ 345989 h 873210"/>
              <a:gd name="connsiteX10" fmla="*/ 1837639 w 2226020"/>
              <a:gd name="connsiteY10" fmla="*/ 362464 h 873210"/>
              <a:gd name="connsiteX11" fmla="*/ 2175392 w 2226020"/>
              <a:gd name="connsiteY11" fmla="*/ 469557 h 873210"/>
              <a:gd name="connsiteX12" fmla="*/ 2224818 w 2226020"/>
              <a:gd name="connsiteY12" fmla="*/ 461318 h 873210"/>
              <a:gd name="connsiteX13" fmla="*/ 2208342 w 2226020"/>
              <a:gd name="connsiteY13" fmla="*/ 494270 h 873210"/>
              <a:gd name="connsiteX14" fmla="*/ 2109488 w 2226020"/>
              <a:gd name="connsiteY14" fmla="*/ 617837 h 873210"/>
              <a:gd name="connsiteX15" fmla="*/ 2027110 w 2226020"/>
              <a:gd name="connsiteY15" fmla="*/ 757881 h 873210"/>
              <a:gd name="connsiteX16" fmla="*/ 1928256 w 2226020"/>
              <a:gd name="connsiteY16" fmla="*/ 799070 h 873210"/>
              <a:gd name="connsiteX17" fmla="*/ 1845877 w 2226020"/>
              <a:gd name="connsiteY17" fmla="*/ 832021 h 873210"/>
              <a:gd name="connsiteX18" fmla="*/ 1730548 w 2226020"/>
              <a:gd name="connsiteY18" fmla="*/ 848497 h 873210"/>
              <a:gd name="connsiteX19" fmla="*/ 1079758 w 2226020"/>
              <a:gd name="connsiteY19" fmla="*/ 864973 h 873210"/>
              <a:gd name="connsiteX20" fmla="*/ 420731 w 2226020"/>
              <a:gd name="connsiteY20" fmla="*/ 873210 h 873210"/>
              <a:gd name="connsiteX21" fmla="*/ 148883 w 2226020"/>
              <a:gd name="connsiteY21" fmla="*/ 807308 h 873210"/>
              <a:gd name="connsiteX22" fmla="*/ 132407 w 2226020"/>
              <a:gd name="connsiteY22" fmla="*/ 741405 h 873210"/>
              <a:gd name="connsiteX23" fmla="*/ 25315 w 2226020"/>
              <a:gd name="connsiteY23" fmla="*/ 733167 h 873210"/>
              <a:gd name="connsiteX24" fmla="*/ 58267 w 2226020"/>
              <a:gd name="connsiteY24" fmla="*/ 617837 h 873210"/>
              <a:gd name="connsiteX25" fmla="*/ 82980 w 2226020"/>
              <a:gd name="connsiteY25" fmla="*/ 576648 h 873210"/>
              <a:gd name="connsiteX26" fmla="*/ 91218 w 2226020"/>
              <a:gd name="connsiteY26" fmla="*/ 494270 h 873210"/>
              <a:gd name="connsiteX27" fmla="*/ 602 w 2226020"/>
              <a:gd name="connsiteY27" fmla="*/ 387178 h 873210"/>
              <a:gd name="connsiteX28" fmla="*/ 25315 w 2226020"/>
              <a:gd name="connsiteY28" fmla="*/ 345989 h 873210"/>
              <a:gd name="connsiteX29" fmla="*/ 214785 w 2226020"/>
              <a:gd name="connsiteY29" fmla="*/ 230659 h 873210"/>
              <a:gd name="connsiteX30" fmla="*/ 115931 w 2226020"/>
              <a:gd name="connsiteY30" fmla="*/ 172994 h 873210"/>
              <a:gd name="connsiteX31" fmla="*/ 148883 w 2226020"/>
              <a:gd name="connsiteY31" fmla="*/ 164756 h 873210"/>
              <a:gd name="connsiteX32" fmla="*/ 190072 w 2226020"/>
              <a:gd name="connsiteY32" fmla="*/ 148281 h 873210"/>
              <a:gd name="connsiteX33" fmla="*/ 231261 w 2226020"/>
              <a:gd name="connsiteY33" fmla="*/ 123567 h 873210"/>
              <a:gd name="connsiteX0" fmla="*/ 231261 w 2225405"/>
              <a:gd name="connsiteY0" fmla="*/ 123567 h 873210"/>
              <a:gd name="connsiteX1" fmla="*/ 387780 w 2225405"/>
              <a:gd name="connsiteY1" fmla="*/ 98854 h 873210"/>
              <a:gd name="connsiteX2" fmla="*/ 659629 w 2225405"/>
              <a:gd name="connsiteY2" fmla="*/ 90616 h 873210"/>
              <a:gd name="connsiteX3" fmla="*/ 1129185 w 2225405"/>
              <a:gd name="connsiteY3" fmla="*/ 32951 h 873210"/>
              <a:gd name="connsiteX4" fmla="*/ 1508126 w 2225405"/>
              <a:gd name="connsiteY4" fmla="*/ 0 h 873210"/>
              <a:gd name="connsiteX5" fmla="*/ 1615218 w 2225405"/>
              <a:gd name="connsiteY5" fmla="*/ 49427 h 873210"/>
              <a:gd name="connsiteX6" fmla="*/ 1433985 w 2225405"/>
              <a:gd name="connsiteY6" fmla="*/ 164756 h 873210"/>
              <a:gd name="connsiteX7" fmla="*/ 1804688 w 2225405"/>
              <a:gd name="connsiteY7" fmla="*/ 205946 h 873210"/>
              <a:gd name="connsiteX8" fmla="*/ 1771737 w 2225405"/>
              <a:gd name="connsiteY8" fmla="*/ 280086 h 873210"/>
              <a:gd name="connsiteX9" fmla="*/ 1812926 w 2225405"/>
              <a:gd name="connsiteY9" fmla="*/ 345989 h 873210"/>
              <a:gd name="connsiteX10" fmla="*/ 1837639 w 2225405"/>
              <a:gd name="connsiteY10" fmla="*/ 362464 h 873210"/>
              <a:gd name="connsiteX11" fmla="*/ 2175392 w 2225405"/>
              <a:gd name="connsiteY11" fmla="*/ 469557 h 873210"/>
              <a:gd name="connsiteX12" fmla="*/ 2224818 w 2225405"/>
              <a:gd name="connsiteY12" fmla="*/ 461318 h 873210"/>
              <a:gd name="connsiteX13" fmla="*/ 2125963 w 2225405"/>
              <a:gd name="connsiteY13" fmla="*/ 527222 h 873210"/>
              <a:gd name="connsiteX14" fmla="*/ 2109488 w 2225405"/>
              <a:gd name="connsiteY14" fmla="*/ 617837 h 873210"/>
              <a:gd name="connsiteX15" fmla="*/ 2027110 w 2225405"/>
              <a:gd name="connsiteY15" fmla="*/ 757881 h 873210"/>
              <a:gd name="connsiteX16" fmla="*/ 1928256 w 2225405"/>
              <a:gd name="connsiteY16" fmla="*/ 799070 h 873210"/>
              <a:gd name="connsiteX17" fmla="*/ 1845877 w 2225405"/>
              <a:gd name="connsiteY17" fmla="*/ 832021 h 873210"/>
              <a:gd name="connsiteX18" fmla="*/ 1730548 w 2225405"/>
              <a:gd name="connsiteY18" fmla="*/ 848497 h 873210"/>
              <a:gd name="connsiteX19" fmla="*/ 1079758 w 2225405"/>
              <a:gd name="connsiteY19" fmla="*/ 864973 h 873210"/>
              <a:gd name="connsiteX20" fmla="*/ 420731 w 2225405"/>
              <a:gd name="connsiteY20" fmla="*/ 873210 h 873210"/>
              <a:gd name="connsiteX21" fmla="*/ 148883 w 2225405"/>
              <a:gd name="connsiteY21" fmla="*/ 807308 h 873210"/>
              <a:gd name="connsiteX22" fmla="*/ 132407 w 2225405"/>
              <a:gd name="connsiteY22" fmla="*/ 741405 h 873210"/>
              <a:gd name="connsiteX23" fmla="*/ 25315 w 2225405"/>
              <a:gd name="connsiteY23" fmla="*/ 733167 h 873210"/>
              <a:gd name="connsiteX24" fmla="*/ 58267 w 2225405"/>
              <a:gd name="connsiteY24" fmla="*/ 617837 h 873210"/>
              <a:gd name="connsiteX25" fmla="*/ 82980 w 2225405"/>
              <a:gd name="connsiteY25" fmla="*/ 576648 h 873210"/>
              <a:gd name="connsiteX26" fmla="*/ 91218 w 2225405"/>
              <a:gd name="connsiteY26" fmla="*/ 494270 h 873210"/>
              <a:gd name="connsiteX27" fmla="*/ 602 w 2225405"/>
              <a:gd name="connsiteY27" fmla="*/ 387178 h 873210"/>
              <a:gd name="connsiteX28" fmla="*/ 25315 w 2225405"/>
              <a:gd name="connsiteY28" fmla="*/ 345989 h 873210"/>
              <a:gd name="connsiteX29" fmla="*/ 214785 w 2225405"/>
              <a:gd name="connsiteY29" fmla="*/ 230659 h 873210"/>
              <a:gd name="connsiteX30" fmla="*/ 115931 w 2225405"/>
              <a:gd name="connsiteY30" fmla="*/ 172994 h 873210"/>
              <a:gd name="connsiteX31" fmla="*/ 148883 w 2225405"/>
              <a:gd name="connsiteY31" fmla="*/ 164756 h 873210"/>
              <a:gd name="connsiteX32" fmla="*/ 190072 w 2225405"/>
              <a:gd name="connsiteY32" fmla="*/ 148281 h 873210"/>
              <a:gd name="connsiteX33" fmla="*/ 231261 w 2225405"/>
              <a:gd name="connsiteY33" fmla="*/ 123567 h 873210"/>
              <a:gd name="connsiteX0" fmla="*/ 231261 w 2224939"/>
              <a:gd name="connsiteY0" fmla="*/ 123567 h 873210"/>
              <a:gd name="connsiteX1" fmla="*/ 387780 w 2224939"/>
              <a:gd name="connsiteY1" fmla="*/ 98854 h 873210"/>
              <a:gd name="connsiteX2" fmla="*/ 659629 w 2224939"/>
              <a:gd name="connsiteY2" fmla="*/ 90616 h 873210"/>
              <a:gd name="connsiteX3" fmla="*/ 1129185 w 2224939"/>
              <a:gd name="connsiteY3" fmla="*/ 32951 h 873210"/>
              <a:gd name="connsiteX4" fmla="*/ 1508126 w 2224939"/>
              <a:gd name="connsiteY4" fmla="*/ 0 h 873210"/>
              <a:gd name="connsiteX5" fmla="*/ 1615218 w 2224939"/>
              <a:gd name="connsiteY5" fmla="*/ 49427 h 873210"/>
              <a:gd name="connsiteX6" fmla="*/ 1433985 w 2224939"/>
              <a:gd name="connsiteY6" fmla="*/ 164756 h 873210"/>
              <a:gd name="connsiteX7" fmla="*/ 1804688 w 2224939"/>
              <a:gd name="connsiteY7" fmla="*/ 205946 h 873210"/>
              <a:gd name="connsiteX8" fmla="*/ 1771737 w 2224939"/>
              <a:gd name="connsiteY8" fmla="*/ 280086 h 873210"/>
              <a:gd name="connsiteX9" fmla="*/ 1812926 w 2224939"/>
              <a:gd name="connsiteY9" fmla="*/ 345989 h 873210"/>
              <a:gd name="connsiteX10" fmla="*/ 1837639 w 2224939"/>
              <a:gd name="connsiteY10" fmla="*/ 362464 h 873210"/>
              <a:gd name="connsiteX11" fmla="*/ 2150679 w 2224939"/>
              <a:gd name="connsiteY11" fmla="*/ 469557 h 873210"/>
              <a:gd name="connsiteX12" fmla="*/ 2224818 w 2224939"/>
              <a:gd name="connsiteY12" fmla="*/ 461318 h 873210"/>
              <a:gd name="connsiteX13" fmla="*/ 2125963 w 2224939"/>
              <a:gd name="connsiteY13" fmla="*/ 527222 h 873210"/>
              <a:gd name="connsiteX14" fmla="*/ 2109488 w 2224939"/>
              <a:gd name="connsiteY14" fmla="*/ 617837 h 873210"/>
              <a:gd name="connsiteX15" fmla="*/ 2027110 w 2224939"/>
              <a:gd name="connsiteY15" fmla="*/ 757881 h 873210"/>
              <a:gd name="connsiteX16" fmla="*/ 1928256 w 2224939"/>
              <a:gd name="connsiteY16" fmla="*/ 799070 h 873210"/>
              <a:gd name="connsiteX17" fmla="*/ 1845877 w 2224939"/>
              <a:gd name="connsiteY17" fmla="*/ 832021 h 873210"/>
              <a:gd name="connsiteX18" fmla="*/ 1730548 w 2224939"/>
              <a:gd name="connsiteY18" fmla="*/ 848497 h 873210"/>
              <a:gd name="connsiteX19" fmla="*/ 1079758 w 2224939"/>
              <a:gd name="connsiteY19" fmla="*/ 864973 h 873210"/>
              <a:gd name="connsiteX20" fmla="*/ 420731 w 2224939"/>
              <a:gd name="connsiteY20" fmla="*/ 873210 h 873210"/>
              <a:gd name="connsiteX21" fmla="*/ 148883 w 2224939"/>
              <a:gd name="connsiteY21" fmla="*/ 807308 h 873210"/>
              <a:gd name="connsiteX22" fmla="*/ 132407 w 2224939"/>
              <a:gd name="connsiteY22" fmla="*/ 741405 h 873210"/>
              <a:gd name="connsiteX23" fmla="*/ 25315 w 2224939"/>
              <a:gd name="connsiteY23" fmla="*/ 733167 h 873210"/>
              <a:gd name="connsiteX24" fmla="*/ 58267 w 2224939"/>
              <a:gd name="connsiteY24" fmla="*/ 617837 h 873210"/>
              <a:gd name="connsiteX25" fmla="*/ 82980 w 2224939"/>
              <a:gd name="connsiteY25" fmla="*/ 576648 h 873210"/>
              <a:gd name="connsiteX26" fmla="*/ 91218 w 2224939"/>
              <a:gd name="connsiteY26" fmla="*/ 494270 h 873210"/>
              <a:gd name="connsiteX27" fmla="*/ 602 w 2224939"/>
              <a:gd name="connsiteY27" fmla="*/ 387178 h 873210"/>
              <a:gd name="connsiteX28" fmla="*/ 25315 w 2224939"/>
              <a:gd name="connsiteY28" fmla="*/ 345989 h 873210"/>
              <a:gd name="connsiteX29" fmla="*/ 214785 w 2224939"/>
              <a:gd name="connsiteY29" fmla="*/ 230659 h 873210"/>
              <a:gd name="connsiteX30" fmla="*/ 115931 w 2224939"/>
              <a:gd name="connsiteY30" fmla="*/ 172994 h 873210"/>
              <a:gd name="connsiteX31" fmla="*/ 148883 w 2224939"/>
              <a:gd name="connsiteY31" fmla="*/ 164756 h 873210"/>
              <a:gd name="connsiteX32" fmla="*/ 190072 w 2224939"/>
              <a:gd name="connsiteY32" fmla="*/ 148281 h 873210"/>
              <a:gd name="connsiteX33" fmla="*/ 231261 w 2224939"/>
              <a:gd name="connsiteY33" fmla="*/ 123567 h 873210"/>
              <a:gd name="connsiteX0" fmla="*/ 231261 w 2150679"/>
              <a:gd name="connsiteY0" fmla="*/ 123567 h 873210"/>
              <a:gd name="connsiteX1" fmla="*/ 387780 w 2150679"/>
              <a:gd name="connsiteY1" fmla="*/ 98854 h 873210"/>
              <a:gd name="connsiteX2" fmla="*/ 659629 w 2150679"/>
              <a:gd name="connsiteY2" fmla="*/ 90616 h 873210"/>
              <a:gd name="connsiteX3" fmla="*/ 1129185 w 2150679"/>
              <a:gd name="connsiteY3" fmla="*/ 32951 h 873210"/>
              <a:gd name="connsiteX4" fmla="*/ 1508126 w 2150679"/>
              <a:gd name="connsiteY4" fmla="*/ 0 h 873210"/>
              <a:gd name="connsiteX5" fmla="*/ 1615218 w 2150679"/>
              <a:gd name="connsiteY5" fmla="*/ 49427 h 873210"/>
              <a:gd name="connsiteX6" fmla="*/ 1433985 w 2150679"/>
              <a:gd name="connsiteY6" fmla="*/ 164756 h 873210"/>
              <a:gd name="connsiteX7" fmla="*/ 1804688 w 2150679"/>
              <a:gd name="connsiteY7" fmla="*/ 205946 h 873210"/>
              <a:gd name="connsiteX8" fmla="*/ 1771737 w 2150679"/>
              <a:gd name="connsiteY8" fmla="*/ 280086 h 873210"/>
              <a:gd name="connsiteX9" fmla="*/ 1812926 w 2150679"/>
              <a:gd name="connsiteY9" fmla="*/ 345989 h 873210"/>
              <a:gd name="connsiteX10" fmla="*/ 1837639 w 2150679"/>
              <a:gd name="connsiteY10" fmla="*/ 362464 h 873210"/>
              <a:gd name="connsiteX11" fmla="*/ 2150679 w 2150679"/>
              <a:gd name="connsiteY11" fmla="*/ 469557 h 873210"/>
              <a:gd name="connsiteX12" fmla="*/ 2060061 w 2150679"/>
              <a:gd name="connsiteY12" fmla="*/ 535459 h 873210"/>
              <a:gd name="connsiteX13" fmla="*/ 2125963 w 2150679"/>
              <a:gd name="connsiteY13" fmla="*/ 527222 h 873210"/>
              <a:gd name="connsiteX14" fmla="*/ 2109488 w 2150679"/>
              <a:gd name="connsiteY14" fmla="*/ 617837 h 873210"/>
              <a:gd name="connsiteX15" fmla="*/ 2027110 w 2150679"/>
              <a:gd name="connsiteY15" fmla="*/ 757881 h 873210"/>
              <a:gd name="connsiteX16" fmla="*/ 1928256 w 2150679"/>
              <a:gd name="connsiteY16" fmla="*/ 799070 h 873210"/>
              <a:gd name="connsiteX17" fmla="*/ 1845877 w 2150679"/>
              <a:gd name="connsiteY17" fmla="*/ 832021 h 873210"/>
              <a:gd name="connsiteX18" fmla="*/ 1730548 w 2150679"/>
              <a:gd name="connsiteY18" fmla="*/ 848497 h 873210"/>
              <a:gd name="connsiteX19" fmla="*/ 1079758 w 2150679"/>
              <a:gd name="connsiteY19" fmla="*/ 864973 h 873210"/>
              <a:gd name="connsiteX20" fmla="*/ 420731 w 2150679"/>
              <a:gd name="connsiteY20" fmla="*/ 873210 h 873210"/>
              <a:gd name="connsiteX21" fmla="*/ 148883 w 2150679"/>
              <a:gd name="connsiteY21" fmla="*/ 807308 h 873210"/>
              <a:gd name="connsiteX22" fmla="*/ 132407 w 2150679"/>
              <a:gd name="connsiteY22" fmla="*/ 741405 h 873210"/>
              <a:gd name="connsiteX23" fmla="*/ 25315 w 2150679"/>
              <a:gd name="connsiteY23" fmla="*/ 733167 h 873210"/>
              <a:gd name="connsiteX24" fmla="*/ 58267 w 2150679"/>
              <a:gd name="connsiteY24" fmla="*/ 617837 h 873210"/>
              <a:gd name="connsiteX25" fmla="*/ 82980 w 2150679"/>
              <a:gd name="connsiteY25" fmla="*/ 576648 h 873210"/>
              <a:gd name="connsiteX26" fmla="*/ 91218 w 2150679"/>
              <a:gd name="connsiteY26" fmla="*/ 494270 h 873210"/>
              <a:gd name="connsiteX27" fmla="*/ 602 w 2150679"/>
              <a:gd name="connsiteY27" fmla="*/ 387178 h 873210"/>
              <a:gd name="connsiteX28" fmla="*/ 25315 w 2150679"/>
              <a:gd name="connsiteY28" fmla="*/ 345989 h 873210"/>
              <a:gd name="connsiteX29" fmla="*/ 214785 w 2150679"/>
              <a:gd name="connsiteY29" fmla="*/ 230659 h 873210"/>
              <a:gd name="connsiteX30" fmla="*/ 115931 w 2150679"/>
              <a:gd name="connsiteY30" fmla="*/ 172994 h 873210"/>
              <a:gd name="connsiteX31" fmla="*/ 148883 w 2150679"/>
              <a:gd name="connsiteY31" fmla="*/ 164756 h 873210"/>
              <a:gd name="connsiteX32" fmla="*/ 190072 w 2150679"/>
              <a:gd name="connsiteY32" fmla="*/ 148281 h 873210"/>
              <a:gd name="connsiteX33" fmla="*/ 231261 w 2150679"/>
              <a:gd name="connsiteY33" fmla="*/ 123567 h 873210"/>
              <a:gd name="connsiteX0" fmla="*/ 231261 w 2150679"/>
              <a:gd name="connsiteY0" fmla="*/ 123567 h 873210"/>
              <a:gd name="connsiteX1" fmla="*/ 387780 w 2150679"/>
              <a:gd name="connsiteY1" fmla="*/ 98854 h 873210"/>
              <a:gd name="connsiteX2" fmla="*/ 659629 w 2150679"/>
              <a:gd name="connsiteY2" fmla="*/ 90616 h 873210"/>
              <a:gd name="connsiteX3" fmla="*/ 1129185 w 2150679"/>
              <a:gd name="connsiteY3" fmla="*/ 32951 h 873210"/>
              <a:gd name="connsiteX4" fmla="*/ 1508126 w 2150679"/>
              <a:gd name="connsiteY4" fmla="*/ 0 h 873210"/>
              <a:gd name="connsiteX5" fmla="*/ 1615218 w 2150679"/>
              <a:gd name="connsiteY5" fmla="*/ 49427 h 873210"/>
              <a:gd name="connsiteX6" fmla="*/ 1590504 w 2150679"/>
              <a:gd name="connsiteY6" fmla="*/ 123567 h 873210"/>
              <a:gd name="connsiteX7" fmla="*/ 1804688 w 2150679"/>
              <a:gd name="connsiteY7" fmla="*/ 205946 h 873210"/>
              <a:gd name="connsiteX8" fmla="*/ 1771737 w 2150679"/>
              <a:gd name="connsiteY8" fmla="*/ 280086 h 873210"/>
              <a:gd name="connsiteX9" fmla="*/ 1812926 w 2150679"/>
              <a:gd name="connsiteY9" fmla="*/ 345989 h 873210"/>
              <a:gd name="connsiteX10" fmla="*/ 1837639 w 2150679"/>
              <a:gd name="connsiteY10" fmla="*/ 362464 h 873210"/>
              <a:gd name="connsiteX11" fmla="*/ 2150679 w 2150679"/>
              <a:gd name="connsiteY11" fmla="*/ 469557 h 873210"/>
              <a:gd name="connsiteX12" fmla="*/ 2060061 w 2150679"/>
              <a:gd name="connsiteY12" fmla="*/ 535459 h 873210"/>
              <a:gd name="connsiteX13" fmla="*/ 2125963 w 2150679"/>
              <a:gd name="connsiteY13" fmla="*/ 527222 h 873210"/>
              <a:gd name="connsiteX14" fmla="*/ 2109488 w 2150679"/>
              <a:gd name="connsiteY14" fmla="*/ 617837 h 873210"/>
              <a:gd name="connsiteX15" fmla="*/ 2027110 w 2150679"/>
              <a:gd name="connsiteY15" fmla="*/ 757881 h 873210"/>
              <a:gd name="connsiteX16" fmla="*/ 1928256 w 2150679"/>
              <a:gd name="connsiteY16" fmla="*/ 799070 h 873210"/>
              <a:gd name="connsiteX17" fmla="*/ 1845877 w 2150679"/>
              <a:gd name="connsiteY17" fmla="*/ 832021 h 873210"/>
              <a:gd name="connsiteX18" fmla="*/ 1730548 w 2150679"/>
              <a:gd name="connsiteY18" fmla="*/ 848497 h 873210"/>
              <a:gd name="connsiteX19" fmla="*/ 1079758 w 2150679"/>
              <a:gd name="connsiteY19" fmla="*/ 864973 h 873210"/>
              <a:gd name="connsiteX20" fmla="*/ 420731 w 2150679"/>
              <a:gd name="connsiteY20" fmla="*/ 873210 h 873210"/>
              <a:gd name="connsiteX21" fmla="*/ 148883 w 2150679"/>
              <a:gd name="connsiteY21" fmla="*/ 807308 h 873210"/>
              <a:gd name="connsiteX22" fmla="*/ 132407 w 2150679"/>
              <a:gd name="connsiteY22" fmla="*/ 741405 h 873210"/>
              <a:gd name="connsiteX23" fmla="*/ 25315 w 2150679"/>
              <a:gd name="connsiteY23" fmla="*/ 733167 h 873210"/>
              <a:gd name="connsiteX24" fmla="*/ 58267 w 2150679"/>
              <a:gd name="connsiteY24" fmla="*/ 617837 h 873210"/>
              <a:gd name="connsiteX25" fmla="*/ 82980 w 2150679"/>
              <a:gd name="connsiteY25" fmla="*/ 576648 h 873210"/>
              <a:gd name="connsiteX26" fmla="*/ 91218 w 2150679"/>
              <a:gd name="connsiteY26" fmla="*/ 494270 h 873210"/>
              <a:gd name="connsiteX27" fmla="*/ 602 w 2150679"/>
              <a:gd name="connsiteY27" fmla="*/ 387178 h 873210"/>
              <a:gd name="connsiteX28" fmla="*/ 25315 w 2150679"/>
              <a:gd name="connsiteY28" fmla="*/ 345989 h 873210"/>
              <a:gd name="connsiteX29" fmla="*/ 214785 w 2150679"/>
              <a:gd name="connsiteY29" fmla="*/ 230659 h 873210"/>
              <a:gd name="connsiteX30" fmla="*/ 115931 w 2150679"/>
              <a:gd name="connsiteY30" fmla="*/ 172994 h 873210"/>
              <a:gd name="connsiteX31" fmla="*/ 148883 w 2150679"/>
              <a:gd name="connsiteY31" fmla="*/ 164756 h 873210"/>
              <a:gd name="connsiteX32" fmla="*/ 190072 w 2150679"/>
              <a:gd name="connsiteY32" fmla="*/ 148281 h 873210"/>
              <a:gd name="connsiteX33" fmla="*/ 231261 w 2150679"/>
              <a:gd name="connsiteY33" fmla="*/ 123567 h 8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50679" h="873210">
                <a:moveTo>
                  <a:pt x="231261" y="123567"/>
                </a:moveTo>
                <a:cubicBezTo>
                  <a:pt x="264212" y="115329"/>
                  <a:pt x="268206" y="103942"/>
                  <a:pt x="387780" y="98854"/>
                </a:cubicBezTo>
                <a:cubicBezTo>
                  <a:pt x="478356" y="95000"/>
                  <a:pt x="569013" y="93362"/>
                  <a:pt x="659629" y="90616"/>
                </a:cubicBezTo>
                <a:lnTo>
                  <a:pt x="1129185" y="32951"/>
                </a:lnTo>
                <a:cubicBezTo>
                  <a:pt x="1255380" y="20682"/>
                  <a:pt x="1508126" y="0"/>
                  <a:pt x="1508126" y="0"/>
                </a:cubicBezTo>
                <a:cubicBezTo>
                  <a:pt x="1543823" y="16476"/>
                  <a:pt x="1601488" y="28833"/>
                  <a:pt x="1615218" y="49427"/>
                </a:cubicBezTo>
                <a:cubicBezTo>
                  <a:pt x="1628948" y="70021"/>
                  <a:pt x="1638681" y="99479"/>
                  <a:pt x="1590504" y="123567"/>
                </a:cubicBezTo>
                <a:cubicBezTo>
                  <a:pt x="1805728" y="132925"/>
                  <a:pt x="1774483" y="179860"/>
                  <a:pt x="1804688" y="205946"/>
                </a:cubicBezTo>
                <a:cubicBezTo>
                  <a:pt x="1834893" y="232032"/>
                  <a:pt x="1782721" y="255373"/>
                  <a:pt x="1771737" y="280086"/>
                </a:cubicBezTo>
                <a:cubicBezTo>
                  <a:pt x="1785467" y="302054"/>
                  <a:pt x="1796743" y="325760"/>
                  <a:pt x="1812926" y="345989"/>
                </a:cubicBezTo>
                <a:cubicBezTo>
                  <a:pt x="1819111" y="353720"/>
                  <a:pt x="1781347" y="341869"/>
                  <a:pt x="1837639" y="362464"/>
                </a:cubicBezTo>
                <a:cubicBezTo>
                  <a:pt x="1893931" y="383059"/>
                  <a:pt x="1999652" y="455827"/>
                  <a:pt x="2150679" y="469557"/>
                </a:cubicBezTo>
                <a:cubicBezTo>
                  <a:pt x="2126846" y="487431"/>
                  <a:pt x="2064180" y="525848"/>
                  <a:pt x="2060061" y="535459"/>
                </a:cubicBezTo>
                <a:cubicBezTo>
                  <a:pt x="2055942" y="545070"/>
                  <a:pt x="2117725" y="513492"/>
                  <a:pt x="2125963" y="527222"/>
                </a:cubicBezTo>
                <a:cubicBezTo>
                  <a:pt x="2134201" y="540952"/>
                  <a:pt x="2125963" y="579394"/>
                  <a:pt x="2109488" y="617837"/>
                </a:cubicBezTo>
                <a:cubicBezTo>
                  <a:pt x="2093013" y="656280"/>
                  <a:pt x="2083664" y="739032"/>
                  <a:pt x="2027110" y="757881"/>
                </a:cubicBezTo>
                <a:cubicBezTo>
                  <a:pt x="1969712" y="777011"/>
                  <a:pt x="2032217" y="755297"/>
                  <a:pt x="1928256" y="799070"/>
                </a:cubicBezTo>
                <a:cubicBezTo>
                  <a:pt x="1900999" y="810547"/>
                  <a:pt x="1874569" y="824848"/>
                  <a:pt x="1845877" y="832021"/>
                </a:cubicBezTo>
                <a:cubicBezTo>
                  <a:pt x="1808203" y="841439"/>
                  <a:pt x="1769345" y="846828"/>
                  <a:pt x="1730548" y="848497"/>
                </a:cubicBezTo>
                <a:cubicBezTo>
                  <a:pt x="1513749" y="857822"/>
                  <a:pt x="1296719" y="860879"/>
                  <a:pt x="1079758" y="864973"/>
                </a:cubicBezTo>
                <a:lnTo>
                  <a:pt x="420731" y="873210"/>
                </a:lnTo>
                <a:cubicBezTo>
                  <a:pt x="330115" y="851243"/>
                  <a:pt x="233683" y="846074"/>
                  <a:pt x="148883" y="807308"/>
                </a:cubicBezTo>
                <a:cubicBezTo>
                  <a:pt x="128289" y="797894"/>
                  <a:pt x="151824" y="753055"/>
                  <a:pt x="132407" y="741405"/>
                </a:cubicBezTo>
                <a:cubicBezTo>
                  <a:pt x="101706" y="722985"/>
                  <a:pt x="61012" y="735913"/>
                  <a:pt x="25315" y="733167"/>
                </a:cubicBezTo>
                <a:cubicBezTo>
                  <a:pt x="36299" y="694724"/>
                  <a:pt x="44445" y="655354"/>
                  <a:pt x="58267" y="617837"/>
                </a:cubicBezTo>
                <a:cubicBezTo>
                  <a:pt x="63802" y="602813"/>
                  <a:pt x="78854" y="592119"/>
                  <a:pt x="82980" y="576648"/>
                </a:cubicBezTo>
                <a:cubicBezTo>
                  <a:pt x="90090" y="549983"/>
                  <a:pt x="88472" y="521729"/>
                  <a:pt x="91218" y="494270"/>
                </a:cubicBezTo>
                <a:cubicBezTo>
                  <a:pt x="41537" y="469429"/>
                  <a:pt x="20273" y="465860"/>
                  <a:pt x="602" y="387178"/>
                </a:cubicBezTo>
                <a:cubicBezTo>
                  <a:pt x="-3281" y="371645"/>
                  <a:pt x="12388" y="355436"/>
                  <a:pt x="25315" y="345989"/>
                </a:cubicBezTo>
                <a:cubicBezTo>
                  <a:pt x="85011" y="302365"/>
                  <a:pt x="214785" y="230659"/>
                  <a:pt x="214785" y="230659"/>
                </a:cubicBezTo>
                <a:cubicBezTo>
                  <a:pt x="156939" y="134247"/>
                  <a:pt x="237497" y="245935"/>
                  <a:pt x="115931" y="172994"/>
                </a:cubicBezTo>
                <a:cubicBezTo>
                  <a:pt x="106222" y="167169"/>
                  <a:pt x="138142" y="168336"/>
                  <a:pt x="148883" y="164756"/>
                </a:cubicBezTo>
                <a:cubicBezTo>
                  <a:pt x="162911" y="160080"/>
                  <a:pt x="176559" y="154287"/>
                  <a:pt x="190072" y="148281"/>
                </a:cubicBezTo>
                <a:cubicBezTo>
                  <a:pt x="201294" y="143294"/>
                  <a:pt x="198310" y="131805"/>
                  <a:pt x="231261" y="123567"/>
                </a:cubicBezTo>
                <a:close/>
              </a:path>
            </a:pathLst>
          </a:custGeom>
          <a:solidFill>
            <a:schemeClr val="bg2">
              <a:lumMod val="40000"/>
              <a:lumOff val="60000"/>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2" name="Прямоугольник: скругленные углы 31">
            <a:extLst>
              <a:ext uri="{FF2B5EF4-FFF2-40B4-BE49-F238E27FC236}">
                <a16:creationId xmlns:a16="http://schemas.microsoft.com/office/drawing/2014/main" id="{B9ACC0FF-6F7C-4B2F-98B9-5BC65E64D770}"/>
              </a:ext>
            </a:extLst>
          </p:cNvPr>
          <p:cNvSpPr/>
          <p:nvPr/>
        </p:nvSpPr>
        <p:spPr bwMode="auto">
          <a:xfrm>
            <a:off x="3783575" y="3096071"/>
            <a:ext cx="7240578" cy="3276000"/>
          </a:xfrm>
          <a:custGeom>
            <a:avLst/>
            <a:gdLst>
              <a:gd name="connsiteX0" fmla="*/ 0 w 7240578"/>
              <a:gd name="connsiteY0" fmla="*/ 155610 h 3276000"/>
              <a:gd name="connsiteX1" fmla="*/ 155610 w 7240578"/>
              <a:gd name="connsiteY1" fmla="*/ 0 h 3276000"/>
              <a:gd name="connsiteX2" fmla="*/ 594469 w 7240578"/>
              <a:gd name="connsiteY2" fmla="*/ 0 h 3276000"/>
              <a:gd name="connsiteX3" fmla="*/ 964035 w 7240578"/>
              <a:gd name="connsiteY3" fmla="*/ 0 h 3276000"/>
              <a:gd name="connsiteX4" fmla="*/ 1541482 w 7240578"/>
              <a:gd name="connsiteY4" fmla="*/ 0 h 3276000"/>
              <a:gd name="connsiteX5" fmla="*/ 1911047 w 7240578"/>
              <a:gd name="connsiteY5" fmla="*/ 0 h 3276000"/>
              <a:gd name="connsiteX6" fmla="*/ 2349907 w 7240578"/>
              <a:gd name="connsiteY6" fmla="*/ 0 h 3276000"/>
              <a:gd name="connsiteX7" fmla="*/ 2719472 w 7240578"/>
              <a:gd name="connsiteY7" fmla="*/ 0 h 3276000"/>
              <a:gd name="connsiteX8" fmla="*/ 3296919 w 7240578"/>
              <a:gd name="connsiteY8" fmla="*/ 0 h 3276000"/>
              <a:gd name="connsiteX9" fmla="*/ 3666485 w 7240578"/>
              <a:gd name="connsiteY9" fmla="*/ 0 h 3276000"/>
              <a:gd name="connsiteX10" fmla="*/ 4105344 w 7240578"/>
              <a:gd name="connsiteY10" fmla="*/ 0 h 3276000"/>
              <a:gd name="connsiteX11" fmla="*/ 4682791 w 7240578"/>
              <a:gd name="connsiteY11" fmla="*/ 0 h 3276000"/>
              <a:gd name="connsiteX12" fmla="*/ 5121650 w 7240578"/>
              <a:gd name="connsiteY12" fmla="*/ 0 h 3276000"/>
              <a:gd name="connsiteX13" fmla="*/ 5491216 w 7240578"/>
              <a:gd name="connsiteY13" fmla="*/ 0 h 3276000"/>
              <a:gd name="connsiteX14" fmla="*/ 5999369 w 7240578"/>
              <a:gd name="connsiteY14" fmla="*/ 0 h 3276000"/>
              <a:gd name="connsiteX15" fmla="*/ 7084968 w 7240578"/>
              <a:gd name="connsiteY15" fmla="*/ 0 h 3276000"/>
              <a:gd name="connsiteX16" fmla="*/ 7240578 w 7240578"/>
              <a:gd name="connsiteY16" fmla="*/ 155610 h 3276000"/>
              <a:gd name="connsiteX17" fmla="*/ 7240578 w 7240578"/>
              <a:gd name="connsiteY17" fmla="*/ 778214 h 3276000"/>
              <a:gd name="connsiteX18" fmla="*/ 7240578 w 7240578"/>
              <a:gd name="connsiteY18" fmla="*/ 1341522 h 3276000"/>
              <a:gd name="connsiteX19" fmla="*/ 7240578 w 7240578"/>
              <a:gd name="connsiteY19" fmla="*/ 1993774 h 3276000"/>
              <a:gd name="connsiteX20" fmla="*/ 7240578 w 7240578"/>
              <a:gd name="connsiteY20" fmla="*/ 2586730 h 3276000"/>
              <a:gd name="connsiteX21" fmla="*/ 7240578 w 7240578"/>
              <a:gd name="connsiteY21" fmla="*/ 3120390 h 3276000"/>
              <a:gd name="connsiteX22" fmla="*/ 7084968 w 7240578"/>
              <a:gd name="connsiteY22" fmla="*/ 3276000 h 3276000"/>
              <a:gd name="connsiteX23" fmla="*/ 6438228 w 7240578"/>
              <a:gd name="connsiteY23" fmla="*/ 3276000 h 3276000"/>
              <a:gd name="connsiteX24" fmla="*/ 5722194 w 7240578"/>
              <a:gd name="connsiteY24" fmla="*/ 3276000 h 3276000"/>
              <a:gd name="connsiteX25" fmla="*/ 5283335 w 7240578"/>
              <a:gd name="connsiteY25" fmla="*/ 3276000 h 3276000"/>
              <a:gd name="connsiteX26" fmla="*/ 4636595 w 7240578"/>
              <a:gd name="connsiteY26" fmla="*/ 3276000 h 3276000"/>
              <a:gd name="connsiteX27" fmla="*/ 4197736 w 7240578"/>
              <a:gd name="connsiteY27" fmla="*/ 3276000 h 3276000"/>
              <a:gd name="connsiteX28" fmla="*/ 3758876 w 7240578"/>
              <a:gd name="connsiteY28" fmla="*/ 3276000 h 3276000"/>
              <a:gd name="connsiteX29" fmla="*/ 3250723 w 7240578"/>
              <a:gd name="connsiteY29" fmla="*/ 3276000 h 3276000"/>
              <a:gd name="connsiteX30" fmla="*/ 2603983 w 7240578"/>
              <a:gd name="connsiteY30" fmla="*/ 3276000 h 3276000"/>
              <a:gd name="connsiteX31" fmla="*/ 1957243 w 7240578"/>
              <a:gd name="connsiteY31" fmla="*/ 3276000 h 3276000"/>
              <a:gd name="connsiteX32" fmla="*/ 1518384 w 7240578"/>
              <a:gd name="connsiteY32" fmla="*/ 3276000 h 3276000"/>
              <a:gd name="connsiteX33" fmla="*/ 1010231 w 7240578"/>
              <a:gd name="connsiteY33" fmla="*/ 3276000 h 3276000"/>
              <a:gd name="connsiteX34" fmla="*/ 155610 w 7240578"/>
              <a:gd name="connsiteY34" fmla="*/ 3276000 h 3276000"/>
              <a:gd name="connsiteX35" fmla="*/ 0 w 7240578"/>
              <a:gd name="connsiteY35" fmla="*/ 3120390 h 3276000"/>
              <a:gd name="connsiteX36" fmla="*/ 0 w 7240578"/>
              <a:gd name="connsiteY36" fmla="*/ 2557082 h 3276000"/>
              <a:gd name="connsiteX37" fmla="*/ 0 w 7240578"/>
              <a:gd name="connsiteY37" fmla="*/ 1993774 h 3276000"/>
              <a:gd name="connsiteX38" fmla="*/ 0 w 7240578"/>
              <a:gd name="connsiteY38" fmla="*/ 1460113 h 3276000"/>
              <a:gd name="connsiteX39" fmla="*/ 0 w 7240578"/>
              <a:gd name="connsiteY39" fmla="*/ 807862 h 3276000"/>
              <a:gd name="connsiteX40" fmla="*/ 0 w 7240578"/>
              <a:gd name="connsiteY40" fmla="*/ 155610 h 32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240578" h="3276000" fill="none" extrusionOk="0">
                <a:moveTo>
                  <a:pt x="0" y="155610"/>
                </a:moveTo>
                <a:cubicBezTo>
                  <a:pt x="4382" y="76774"/>
                  <a:pt x="52025" y="18372"/>
                  <a:pt x="155610" y="0"/>
                </a:cubicBezTo>
                <a:cubicBezTo>
                  <a:pt x="339840" y="-42521"/>
                  <a:pt x="386569" y="52593"/>
                  <a:pt x="594469" y="0"/>
                </a:cubicBezTo>
                <a:cubicBezTo>
                  <a:pt x="802369" y="-52593"/>
                  <a:pt x="800269" y="18694"/>
                  <a:pt x="964035" y="0"/>
                </a:cubicBezTo>
                <a:cubicBezTo>
                  <a:pt x="1127801" y="-18694"/>
                  <a:pt x="1411878" y="56026"/>
                  <a:pt x="1541482" y="0"/>
                </a:cubicBezTo>
                <a:cubicBezTo>
                  <a:pt x="1671086" y="-56026"/>
                  <a:pt x="1743213" y="34234"/>
                  <a:pt x="1911047" y="0"/>
                </a:cubicBezTo>
                <a:cubicBezTo>
                  <a:pt x="2078881" y="-34234"/>
                  <a:pt x="2133705" y="39495"/>
                  <a:pt x="2349907" y="0"/>
                </a:cubicBezTo>
                <a:cubicBezTo>
                  <a:pt x="2566109" y="-39495"/>
                  <a:pt x="2636887" y="6180"/>
                  <a:pt x="2719472" y="0"/>
                </a:cubicBezTo>
                <a:cubicBezTo>
                  <a:pt x="2802058" y="-6180"/>
                  <a:pt x="3098336" y="7862"/>
                  <a:pt x="3296919" y="0"/>
                </a:cubicBezTo>
                <a:cubicBezTo>
                  <a:pt x="3495502" y="-7862"/>
                  <a:pt x="3564629" y="13417"/>
                  <a:pt x="3666485" y="0"/>
                </a:cubicBezTo>
                <a:cubicBezTo>
                  <a:pt x="3768341" y="-13417"/>
                  <a:pt x="4010721" y="5992"/>
                  <a:pt x="4105344" y="0"/>
                </a:cubicBezTo>
                <a:cubicBezTo>
                  <a:pt x="4199967" y="-5992"/>
                  <a:pt x="4475988" y="38354"/>
                  <a:pt x="4682791" y="0"/>
                </a:cubicBezTo>
                <a:cubicBezTo>
                  <a:pt x="4889594" y="-38354"/>
                  <a:pt x="4954291" y="2274"/>
                  <a:pt x="5121650" y="0"/>
                </a:cubicBezTo>
                <a:cubicBezTo>
                  <a:pt x="5289009" y="-2274"/>
                  <a:pt x="5364222" y="12436"/>
                  <a:pt x="5491216" y="0"/>
                </a:cubicBezTo>
                <a:cubicBezTo>
                  <a:pt x="5618210" y="-12436"/>
                  <a:pt x="5788069" y="38408"/>
                  <a:pt x="5999369" y="0"/>
                </a:cubicBezTo>
                <a:cubicBezTo>
                  <a:pt x="6210669" y="-38408"/>
                  <a:pt x="6559581" y="76212"/>
                  <a:pt x="7084968" y="0"/>
                </a:cubicBezTo>
                <a:cubicBezTo>
                  <a:pt x="7157249" y="8895"/>
                  <a:pt x="7223004" y="51436"/>
                  <a:pt x="7240578" y="155610"/>
                </a:cubicBezTo>
                <a:cubicBezTo>
                  <a:pt x="7259250" y="300458"/>
                  <a:pt x="7235814" y="518551"/>
                  <a:pt x="7240578" y="778214"/>
                </a:cubicBezTo>
                <a:cubicBezTo>
                  <a:pt x="7245342" y="1037877"/>
                  <a:pt x="7222434" y="1176096"/>
                  <a:pt x="7240578" y="1341522"/>
                </a:cubicBezTo>
                <a:cubicBezTo>
                  <a:pt x="7258722" y="1506948"/>
                  <a:pt x="7238187" y="1857746"/>
                  <a:pt x="7240578" y="1993774"/>
                </a:cubicBezTo>
                <a:cubicBezTo>
                  <a:pt x="7242969" y="2129802"/>
                  <a:pt x="7213187" y="2356977"/>
                  <a:pt x="7240578" y="2586730"/>
                </a:cubicBezTo>
                <a:cubicBezTo>
                  <a:pt x="7267969" y="2816483"/>
                  <a:pt x="7179811" y="2854491"/>
                  <a:pt x="7240578" y="3120390"/>
                </a:cubicBezTo>
                <a:cubicBezTo>
                  <a:pt x="7248150" y="3185765"/>
                  <a:pt x="7171744" y="3272460"/>
                  <a:pt x="7084968" y="3276000"/>
                </a:cubicBezTo>
                <a:cubicBezTo>
                  <a:pt x="6871812" y="3335290"/>
                  <a:pt x="6638607" y="3230678"/>
                  <a:pt x="6438228" y="3276000"/>
                </a:cubicBezTo>
                <a:cubicBezTo>
                  <a:pt x="6237849" y="3321322"/>
                  <a:pt x="6068926" y="3210389"/>
                  <a:pt x="5722194" y="3276000"/>
                </a:cubicBezTo>
                <a:cubicBezTo>
                  <a:pt x="5375462" y="3341611"/>
                  <a:pt x="5400798" y="3232597"/>
                  <a:pt x="5283335" y="3276000"/>
                </a:cubicBezTo>
                <a:cubicBezTo>
                  <a:pt x="5165872" y="3319403"/>
                  <a:pt x="4823944" y="3206434"/>
                  <a:pt x="4636595" y="3276000"/>
                </a:cubicBezTo>
                <a:cubicBezTo>
                  <a:pt x="4449246" y="3345566"/>
                  <a:pt x="4331733" y="3257339"/>
                  <a:pt x="4197736" y="3276000"/>
                </a:cubicBezTo>
                <a:cubicBezTo>
                  <a:pt x="4063739" y="3294661"/>
                  <a:pt x="3917295" y="3269093"/>
                  <a:pt x="3758876" y="3276000"/>
                </a:cubicBezTo>
                <a:cubicBezTo>
                  <a:pt x="3600457" y="3282907"/>
                  <a:pt x="3499082" y="3248337"/>
                  <a:pt x="3250723" y="3276000"/>
                </a:cubicBezTo>
                <a:cubicBezTo>
                  <a:pt x="3002364" y="3303663"/>
                  <a:pt x="2872061" y="3259872"/>
                  <a:pt x="2603983" y="3276000"/>
                </a:cubicBezTo>
                <a:cubicBezTo>
                  <a:pt x="2335905" y="3292128"/>
                  <a:pt x="2261912" y="3213422"/>
                  <a:pt x="1957243" y="3276000"/>
                </a:cubicBezTo>
                <a:cubicBezTo>
                  <a:pt x="1652574" y="3338578"/>
                  <a:pt x="1708911" y="3239614"/>
                  <a:pt x="1518384" y="3276000"/>
                </a:cubicBezTo>
                <a:cubicBezTo>
                  <a:pt x="1327857" y="3312386"/>
                  <a:pt x="1258634" y="3243020"/>
                  <a:pt x="1010231" y="3276000"/>
                </a:cubicBezTo>
                <a:cubicBezTo>
                  <a:pt x="761828" y="3308980"/>
                  <a:pt x="435091" y="3261051"/>
                  <a:pt x="155610" y="3276000"/>
                </a:cubicBezTo>
                <a:cubicBezTo>
                  <a:pt x="55398" y="3279471"/>
                  <a:pt x="10468" y="3200309"/>
                  <a:pt x="0" y="3120390"/>
                </a:cubicBezTo>
                <a:cubicBezTo>
                  <a:pt x="-20104" y="2845806"/>
                  <a:pt x="30425" y="2696045"/>
                  <a:pt x="0" y="2557082"/>
                </a:cubicBezTo>
                <a:cubicBezTo>
                  <a:pt x="-30425" y="2418119"/>
                  <a:pt x="46684" y="2205302"/>
                  <a:pt x="0" y="1993774"/>
                </a:cubicBezTo>
                <a:cubicBezTo>
                  <a:pt x="-46684" y="1782246"/>
                  <a:pt x="24073" y="1615731"/>
                  <a:pt x="0" y="1460113"/>
                </a:cubicBezTo>
                <a:cubicBezTo>
                  <a:pt x="-24073" y="1304495"/>
                  <a:pt x="19109" y="1086602"/>
                  <a:pt x="0" y="807862"/>
                </a:cubicBezTo>
                <a:cubicBezTo>
                  <a:pt x="-19109" y="529122"/>
                  <a:pt x="24192" y="331173"/>
                  <a:pt x="0" y="155610"/>
                </a:cubicBezTo>
                <a:close/>
              </a:path>
              <a:path w="7240578" h="3276000" stroke="0" extrusionOk="0">
                <a:moveTo>
                  <a:pt x="0" y="155610"/>
                </a:moveTo>
                <a:cubicBezTo>
                  <a:pt x="-6006" y="74885"/>
                  <a:pt x="78394" y="-12616"/>
                  <a:pt x="155610" y="0"/>
                </a:cubicBezTo>
                <a:cubicBezTo>
                  <a:pt x="343766" y="-7313"/>
                  <a:pt x="512554" y="65380"/>
                  <a:pt x="802350" y="0"/>
                </a:cubicBezTo>
                <a:cubicBezTo>
                  <a:pt x="1092146" y="-65380"/>
                  <a:pt x="1051806" y="24597"/>
                  <a:pt x="1241209" y="0"/>
                </a:cubicBezTo>
                <a:cubicBezTo>
                  <a:pt x="1430612" y="-24597"/>
                  <a:pt x="1584403" y="10746"/>
                  <a:pt x="1680069" y="0"/>
                </a:cubicBezTo>
                <a:cubicBezTo>
                  <a:pt x="1775735" y="-10746"/>
                  <a:pt x="1916046" y="10141"/>
                  <a:pt x="2049635" y="0"/>
                </a:cubicBezTo>
                <a:cubicBezTo>
                  <a:pt x="2183224" y="-10141"/>
                  <a:pt x="2448338" y="23605"/>
                  <a:pt x="2696375" y="0"/>
                </a:cubicBezTo>
                <a:cubicBezTo>
                  <a:pt x="2944412" y="-23605"/>
                  <a:pt x="2941591" y="24793"/>
                  <a:pt x="3065940" y="0"/>
                </a:cubicBezTo>
                <a:cubicBezTo>
                  <a:pt x="3190289" y="-24793"/>
                  <a:pt x="3566770" y="50938"/>
                  <a:pt x="3712680" y="0"/>
                </a:cubicBezTo>
                <a:cubicBezTo>
                  <a:pt x="3858590" y="-50938"/>
                  <a:pt x="4030655" y="2291"/>
                  <a:pt x="4151540" y="0"/>
                </a:cubicBezTo>
                <a:cubicBezTo>
                  <a:pt x="4272425" y="-2291"/>
                  <a:pt x="4435537" y="19798"/>
                  <a:pt x="4521106" y="0"/>
                </a:cubicBezTo>
                <a:cubicBezTo>
                  <a:pt x="4606675" y="-19798"/>
                  <a:pt x="5006349" y="18448"/>
                  <a:pt x="5167846" y="0"/>
                </a:cubicBezTo>
                <a:cubicBezTo>
                  <a:pt x="5329343" y="-18448"/>
                  <a:pt x="5430193" y="49407"/>
                  <a:pt x="5606705" y="0"/>
                </a:cubicBezTo>
                <a:cubicBezTo>
                  <a:pt x="5783217" y="-49407"/>
                  <a:pt x="6095792" y="50098"/>
                  <a:pt x="6322739" y="0"/>
                </a:cubicBezTo>
                <a:cubicBezTo>
                  <a:pt x="6549686" y="-50098"/>
                  <a:pt x="6900534" y="48628"/>
                  <a:pt x="7084968" y="0"/>
                </a:cubicBezTo>
                <a:cubicBezTo>
                  <a:pt x="7170838" y="15571"/>
                  <a:pt x="7233307" y="76274"/>
                  <a:pt x="7240578" y="155610"/>
                </a:cubicBezTo>
                <a:cubicBezTo>
                  <a:pt x="7296702" y="378958"/>
                  <a:pt x="7164692" y="660488"/>
                  <a:pt x="7240578" y="807862"/>
                </a:cubicBezTo>
                <a:cubicBezTo>
                  <a:pt x="7316464" y="955236"/>
                  <a:pt x="7219419" y="1242073"/>
                  <a:pt x="7240578" y="1400818"/>
                </a:cubicBezTo>
                <a:cubicBezTo>
                  <a:pt x="7261737" y="1559563"/>
                  <a:pt x="7226754" y="1851254"/>
                  <a:pt x="7240578" y="2023421"/>
                </a:cubicBezTo>
                <a:cubicBezTo>
                  <a:pt x="7254402" y="2195588"/>
                  <a:pt x="7143148" y="2628090"/>
                  <a:pt x="7240578" y="3120390"/>
                </a:cubicBezTo>
                <a:cubicBezTo>
                  <a:pt x="7237851" y="3210158"/>
                  <a:pt x="7180907" y="3272386"/>
                  <a:pt x="7084968" y="3276000"/>
                </a:cubicBezTo>
                <a:cubicBezTo>
                  <a:pt x="6836611" y="3312674"/>
                  <a:pt x="6686311" y="3220109"/>
                  <a:pt x="6576815" y="3276000"/>
                </a:cubicBezTo>
                <a:cubicBezTo>
                  <a:pt x="6467319" y="3331891"/>
                  <a:pt x="6016636" y="3262951"/>
                  <a:pt x="5860781" y="3276000"/>
                </a:cubicBezTo>
                <a:cubicBezTo>
                  <a:pt x="5704926" y="3289049"/>
                  <a:pt x="5449870" y="3227902"/>
                  <a:pt x="5144748" y="3276000"/>
                </a:cubicBezTo>
                <a:cubicBezTo>
                  <a:pt x="4839626" y="3324098"/>
                  <a:pt x="4803648" y="3219837"/>
                  <a:pt x="4567301" y="3276000"/>
                </a:cubicBezTo>
                <a:cubicBezTo>
                  <a:pt x="4330954" y="3332163"/>
                  <a:pt x="4123120" y="3225597"/>
                  <a:pt x="3920561" y="3276000"/>
                </a:cubicBezTo>
                <a:cubicBezTo>
                  <a:pt x="3718002" y="3326403"/>
                  <a:pt x="3657622" y="3251793"/>
                  <a:pt x="3550995" y="3276000"/>
                </a:cubicBezTo>
                <a:cubicBezTo>
                  <a:pt x="3444368" y="3300207"/>
                  <a:pt x="3155171" y="3250592"/>
                  <a:pt x="3042842" y="3276000"/>
                </a:cubicBezTo>
                <a:cubicBezTo>
                  <a:pt x="2930513" y="3301408"/>
                  <a:pt x="2804440" y="3258675"/>
                  <a:pt x="2673277" y="3276000"/>
                </a:cubicBezTo>
                <a:cubicBezTo>
                  <a:pt x="2542114" y="3293325"/>
                  <a:pt x="2263972" y="3238348"/>
                  <a:pt x="2026537" y="3276000"/>
                </a:cubicBezTo>
                <a:cubicBezTo>
                  <a:pt x="1789102" y="3313652"/>
                  <a:pt x="1577795" y="3229089"/>
                  <a:pt x="1449090" y="3276000"/>
                </a:cubicBezTo>
                <a:cubicBezTo>
                  <a:pt x="1320385" y="3322911"/>
                  <a:pt x="1011618" y="3218140"/>
                  <a:pt x="733056" y="3276000"/>
                </a:cubicBezTo>
                <a:cubicBezTo>
                  <a:pt x="454494" y="3333860"/>
                  <a:pt x="307752" y="3262574"/>
                  <a:pt x="155610" y="3276000"/>
                </a:cubicBezTo>
                <a:cubicBezTo>
                  <a:pt x="69347" y="3273330"/>
                  <a:pt x="-6003" y="3205047"/>
                  <a:pt x="0" y="3120390"/>
                </a:cubicBezTo>
                <a:cubicBezTo>
                  <a:pt x="-55840" y="2975137"/>
                  <a:pt x="52754" y="2706443"/>
                  <a:pt x="0" y="2497786"/>
                </a:cubicBezTo>
                <a:cubicBezTo>
                  <a:pt x="-52754" y="2289129"/>
                  <a:pt x="38219" y="2192429"/>
                  <a:pt x="0" y="1904830"/>
                </a:cubicBezTo>
                <a:cubicBezTo>
                  <a:pt x="-38219" y="1617231"/>
                  <a:pt x="10120" y="1599301"/>
                  <a:pt x="0" y="1400818"/>
                </a:cubicBezTo>
                <a:cubicBezTo>
                  <a:pt x="-10120" y="1202335"/>
                  <a:pt x="27131" y="1087372"/>
                  <a:pt x="0" y="837509"/>
                </a:cubicBezTo>
                <a:cubicBezTo>
                  <a:pt x="-27131" y="587646"/>
                  <a:pt x="57057" y="477719"/>
                  <a:pt x="0" y="155610"/>
                </a:cubicBezTo>
                <a:close/>
              </a:path>
            </a:pathLst>
          </a:custGeom>
          <a:solidFill>
            <a:srgbClr val="FFFFDB">
              <a:alpha val="75000"/>
            </a:srgbClr>
          </a:solidFill>
          <a:ln>
            <a:solidFill>
              <a:srgbClr val="FC6E51"/>
            </a:solidFill>
            <a:prstDash val="dash"/>
            <a:extLst>
              <a:ext uri="{C807C97D-BFC1-408E-A445-0C87EB9F89A2}">
                <ask:lineSketchStyleProps xmlns:ask="http://schemas.microsoft.com/office/drawing/2018/sketchyshapes" sd="3302269073">
                  <a:prstGeom prst="roundRect">
                    <a:avLst>
                      <a:gd name="adj" fmla="val 4750"/>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 name="Rectangle 4"/>
          <p:cNvSpPr>
            <a:spLocks noChangeArrowheads="1"/>
          </p:cNvSpPr>
          <p:nvPr/>
        </p:nvSpPr>
        <p:spPr bwMode="auto">
          <a:xfrm>
            <a:off x="2089150" y="-2642"/>
            <a:ext cx="6408191" cy="113903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Первые шаги на пути к оптимизации</a:t>
            </a:r>
            <a:r>
              <a:rPr kumimoji="0" lang="ru-RU" sz="1889" b="0" i="0" u="none" strike="noStrike" kern="1200" cap="none" spc="0" normalizeH="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 расходов – контроль расходов</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27" name="Прямоугольник 26">
            <a:extLst>
              <a:ext uri="{FF2B5EF4-FFF2-40B4-BE49-F238E27FC236}">
                <a16:creationId xmlns:a16="http://schemas.microsoft.com/office/drawing/2014/main" id="{E66C8580-0027-4C22-AC95-F69DEB19F993}"/>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nvGrpSpPr>
          <p:cNvPr id="6" name="Группа 5">
            <a:extLst>
              <a:ext uri="{FF2B5EF4-FFF2-40B4-BE49-F238E27FC236}">
                <a16:creationId xmlns:a16="http://schemas.microsoft.com/office/drawing/2014/main" id="{B42177F4-42F7-44BE-8499-26D481465D8A}"/>
              </a:ext>
            </a:extLst>
          </p:cNvPr>
          <p:cNvGrpSpPr/>
          <p:nvPr/>
        </p:nvGrpSpPr>
        <p:grpSpPr>
          <a:xfrm>
            <a:off x="281719" y="3142642"/>
            <a:ext cx="3173191" cy="3005941"/>
            <a:chOff x="7844430" y="3024063"/>
            <a:chExt cx="3173191" cy="3005941"/>
          </a:xfrm>
        </p:grpSpPr>
        <p:sp>
          <p:nvSpPr>
            <p:cNvPr id="4" name="Прямоугольник 3">
              <a:extLst>
                <a:ext uri="{FF2B5EF4-FFF2-40B4-BE49-F238E27FC236}">
                  <a16:creationId xmlns:a16="http://schemas.microsoft.com/office/drawing/2014/main" id="{66D8A164-1BCF-4F97-ADE4-667AAB82C67A}"/>
                </a:ext>
              </a:extLst>
            </p:cNvPr>
            <p:cNvSpPr/>
            <p:nvPr/>
          </p:nvSpPr>
          <p:spPr bwMode="auto">
            <a:xfrm>
              <a:off x="7844430" y="4404959"/>
              <a:ext cx="1452920" cy="643895"/>
            </a:xfrm>
            <a:custGeom>
              <a:avLst/>
              <a:gdLst>
                <a:gd name="connsiteX0" fmla="*/ 0 w 1452920"/>
                <a:gd name="connsiteY0" fmla="*/ 0 h 643895"/>
                <a:gd name="connsiteX1" fmla="*/ 484307 w 1452920"/>
                <a:gd name="connsiteY1" fmla="*/ 0 h 643895"/>
                <a:gd name="connsiteX2" fmla="*/ 997672 w 1452920"/>
                <a:gd name="connsiteY2" fmla="*/ 0 h 643895"/>
                <a:gd name="connsiteX3" fmla="*/ 1452920 w 1452920"/>
                <a:gd name="connsiteY3" fmla="*/ 0 h 643895"/>
                <a:gd name="connsiteX4" fmla="*/ 1452920 w 1452920"/>
                <a:gd name="connsiteY4" fmla="*/ 321948 h 643895"/>
                <a:gd name="connsiteX5" fmla="*/ 1452920 w 1452920"/>
                <a:gd name="connsiteY5" fmla="*/ 643895 h 643895"/>
                <a:gd name="connsiteX6" fmla="*/ 954084 w 1452920"/>
                <a:gd name="connsiteY6" fmla="*/ 643895 h 643895"/>
                <a:gd name="connsiteX7" fmla="*/ 498836 w 1452920"/>
                <a:gd name="connsiteY7" fmla="*/ 643895 h 643895"/>
                <a:gd name="connsiteX8" fmla="*/ 0 w 1452920"/>
                <a:gd name="connsiteY8" fmla="*/ 643895 h 643895"/>
                <a:gd name="connsiteX9" fmla="*/ 0 w 1452920"/>
                <a:gd name="connsiteY9" fmla="*/ 321948 h 643895"/>
                <a:gd name="connsiteX10" fmla="*/ 0 w 1452920"/>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920" h="643895" fill="none" extrusionOk="0">
                  <a:moveTo>
                    <a:pt x="0" y="0"/>
                  </a:moveTo>
                  <a:cubicBezTo>
                    <a:pt x="152292" y="-29846"/>
                    <a:pt x="313990" y="47635"/>
                    <a:pt x="484307" y="0"/>
                  </a:cubicBezTo>
                  <a:cubicBezTo>
                    <a:pt x="654624" y="-47635"/>
                    <a:pt x="833567" y="9789"/>
                    <a:pt x="997672" y="0"/>
                  </a:cubicBezTo>
                  <a:cubicBezTo>
                    <a:pt x="1161778" y="-9789"/>
                    <a:pt x="1229073" y="27438"/>
                    <a:pt x="1452920" y="0"/>
                  </a:cubicBezTo>
                  <a:cubicBezTo>
                    <a:pt x="1460000" y="120029"/>
                    <a:pt x="1446094" y="243420"/>
                    <a:pt x="1452920" y="321948"/>
                  </a:cubicBezTo>
                  <a:cubicBezTo>
                    <a:pt x="1459746" y="400476"/>
                    <a:pt x="1441649" y="553700"/>
                    <a:pt x="1452920" y="643895"/>
                  </a:cubicBezTo>
                  <a:cubicBezTo>
                    <a:pt x="1296607" y="698768"/>
                    <a:pt x="1182546" y="595344"/>
                    <a:pt x="954084" y="643895"/>
                  </a:cubicBezTo>
                  <a:cubicBezTo>
                    <a:pt x="725622" y="692446"/>
                    <a:pt x="655849" y="640762"/>
                    <a:pt x="498836" y="643895"/>
                  </a:cubicBezTo>
                  <a:cubicBezTo>
                    <a:pt x="341823" y="647028"/>
                    <a:pt x="140997" y="615483"/>
                    <a:pt x="0" y="643895"/>
                  </a:cubicBezTo>
                  <a:cubicBezTo>
                    <a:pt x="-15824" y="544420"/>
                    <a:pt x="5309" y="482608"/>
                    <a:pt x="0" y="321948"/>
                  </a:cubicBezTo>
                  <a:cubicBezTo>
                    <a:pt x="-5309" y="161288"/>
                    <a:pt x="7913" y="66282"/>
                    <a:pt x="0" y="0"/>
                  </a:cubicBezTo>
                  <a:close/>
                </a:path>
                <a:path w="1452920" h="643895" stroke="0" extrusionOk="0">
                  <a:moveTo>
                    <a:pt x="0" y="0"/>
                  </a:moveTo>
                  <a:cubicBezTo>
                    <a:pt x="183237" y="-42639"/>
                    <a:pt x="338764" y="32949"/>
                    <a:pt x="513365" y="0"/>
                  </a:cubicBezTo>
                  <a:cubicBezTo>
                    <a:pt x="687967" y="-32949"/>
                    <a:pt x="764349" y="43837"/>
                    <a:pt x="954084" y="0"/>
                  </a:cubicBezTo>
                  <a:cubicBezTo>
                    <a:pt x="1143819" y="-43837"/>
                    <a:pt x="1252894" y="15801"/>
                    <a:pt x="1452920" y="0"/>
                  </a:cubicBezTo>
                  <a:cubicBezTo>
                    <a:pt x="1472863" y="105201"/>
                    <a:pt x="1437829" y="218608"/>
                    <a:pt x="1452920" y="315509"/>
                  </a:cubicBezTo>
                  <a:cubicBezTo>
                    <a:pt x="1468011" y="412410"/>
                    <a:pt x="1415916" y="485968"/>
                    <a:pt x="1452920" y="643895"/>
                  </a:cubicBezTo>
                  <a:cubicBezTo>
                    <a:pt x="1294848" y="694366"/>
                    <a:pt x="1203371" y="619364"/>
                    <a:pt x="968613" y="643895"/>
                  </a:cubicBezTo>
                  <a:cubicBezTo>
                    <a:pt x="733855" y="668426"/>
                    <a:pt x="635643" y="613038"/>
                    <a:pt x="469777" y="643895"/>
                  </a:cubicBezTo>
                  <a:cubicBezTo>
                    <a:pt x="303911" y="674752"/>
                    <a:pt x="196039" y="631222"/>
                    <a:pt x="0" y="643895"/>
                  </a:cubicBezTo>
                  <a:cubicBezTo>
                    <a:pt x="-8127" y="497523"/>
                    <a:pt x="12717" y="402915"/>
                    <a:pt x="0" y="309070"/>
                  </a:cubicBezTo>
                  <a:cubicBezTo>
                    <a:pt x="-12717" y="215226"/>
                    <a:pt x="3586" y="111170"/>
                    <a:pt x="0" y="0"/>
                  </a:cubicBezTo>
                  <a:close/>
                </a:path>
              </a:pathLst>
            </a:custGeom>
            <a:solidFill>
              <a:schemeClr val="accent6">
                <a:lumMod val="20000"/>
                <a:lumOff val="80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rPr>
                <a:t>Поступление денежных средств на РС</a:t>
              </a:r>
            </a:p>
          </p:txBody>
        </p:sp>
        <p:sp>
          <p:nvSpPr>
            <p:cNvPr id="10" name="Прямоугольник 9">
              <a:extLst>
                <a:ext uri="{FF2B5EF4-FFF2-40B4-BE49-F238E27FC236}">
                  <a16:creationId xmlns:a16="http://schemas.microsoft.com/office/drawing/2014/main" id="{36850EC3-F102-438E-A7BF-3DB2C12258F2}"/>
                </a:ext>
              </a:extLst>
            </p:cNvPr>
            <p:cNvSpPr/>
            <p:nvPr/>
          </p:nvSpPr>
          <p:spPr bwMode="auto">
            <a:xfrm>
              <a:off x="9564701" y="3745737"/>
              <a:ext cx="1452920" cy="643895"/>
            </a:xfrm>
            <a:custGeom>
              <a:avLst/>
              <a:gdLst>
                <a:gd name="connsiteX0" fmla="*/ 0 w 1452920"/>
                <a:gd name="connsiteY0" fmla="*/ 0 h 643895"/>
                <a:gd name="connsiteX1" fmla="*/ 484307 w 1452920"/>
                <a:gd name="connsiteY1" fmla="*/ 0 h 643895"/>
                <a:gd name="connsiteX2" fmla="*/ 997672 w 1452920"/>
                <a:gd name="connsiteY2" fmla="*/ 0 h 643895"/>
                <a:gd name="connsiteX3" fmla="*/ 1452920 w 1452920"/>
                <a:gd name="connsiteY3" fmla="*/ 0 h 643895"/>
                <a:gd name="connsiteX4" fmla="*/ 1452920 w 1452920"/>
                <a:gd name="connsiteY4" fmla="*/ 321948 h 643895"/>
                <a:gd name="connsiteX5" fmla="*/ 1452920 w 1452920"/>
                <a:gd name="connsiteY5" fmla="*/ 643895 h 643895"/>
                <a:gd name="connsiteX6" fmla="*/ 954084 w 1452920"/>
                <a:gd name="connsiteY6" fmla="*/ 643895 h 643895"/>
                <a:gd name="connsiteX7" fmla="*/ 498836 w 1452920"/>
                <a:gd name="connsiteY7" fmla="*/ 643895 h 643895"/>
                <a:gd name="connsiteX8" fmla="*/ 0 w 1452920"/>
                <a:gd name="connsiteY8" fmla="*/ 643895 h 643895"/>
                <a:gd name="connsiteX9" fmla="*/ 0 w 1452920"/>
                <a:gd name="connsiteY9" fmla="*/ 321948 h 643895"/>
                <a:gd name="connsiteX10" fmla="*/ 0 w 1452920"/>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920" h="643895" fill="none" extrusionOk="0">
                  <a:moveTo>
                    <a:pt x="0" y="0"/>
                  </a:moveTo>
                  <a:cubicBezTo>
                    <a:pt x="152292" y="-29846"/>
                    <a:pt x="313990" y="47635"/>
                    <a:pt x="484307" y="0"/>
                  </a:cubicBezTo>
                  <a:cubicBezTo>
                    <a:pt x="654624" y="-47635"/>
                    <a:pt x="833567" y="9789"/>
                    <a:pt x="997672" y="0"/>
                  </a:cubicBezTo>
                  <a:cubicBezTo>
                    <a:pt x="1161778" y="-9789"/>
                    <a:pt x="1229073" y="27438"/>
                    <a:pt x="1452920" y="0"/>
                  </a:cubicBezTo>
                  <a:cubicBezTo>
                    <a:pt x="1460000" y="120029"/>
                    <a:pt x="1446094" y="243420"/>
                    <a:pt x="1452920" y="321948"/>
                  </a:cubicBezTo>
                  <a:cubicBezTo>
                    <a:pt x="1459746" y="400476"/>
                    <a:pt x="1441649" y="553700"/>
                    <a:pt x="1452920" y="643895"/>
                  </a:cubicBezTo>
                  <a:cubicBezTo>
                    <a:pt x="1296607" y="698768"/>
                    <a:pt x="1182546" y="595344"/>
                    <a:pt x="954084" y="643895"/>
                  </a:cubicBezTo>
                  <a:cubicBezTo>
                    <a:pt x="725622" y="692446"/>
                    <a:pt x="655849" y="640762"/>
                    <a:pt x="498836" y="643895"/>
                  </a:cubicBezTo>
                  <a:cubicBezTo>
                    <a:pt x="341823" y="647028"/>
                    <a:pt x="140997" y="615483"/>
                    <a:pt x="0" y="643895"/>
                  </a:cubicBezTo>
                  <a:cubicBezTo>
                    <a:pt x="-15824" y="544420"/>
                    <a:pt x="5309" y="482608"/>
                    <a:pt x="0" y="321948"/>
                  </a:cubicBezTo>
                  <a:cubicBezTo>
                    <a:pt x="-5309" y="161288"/>
                    <a:pt x="7913" y="66282"/>
                    <a:pt x="0" y="0"/>
                  </a:cubicBezTo>
                  <a:close/>
                </a:path>
                <a:path w="1452920" h="643895" stroke="0" extrusionOk="0">
                  <a:moveTo>
                    <a:pt x="0" y="0"/>
                  </a:moveTo>
                  <a:cubicBezTo>
                    <a:pt x="183237" y="-42639"/>
                    <a:pt x="338764" y="32949"/>
                    <a:pt x="513365" y="0"/>
                  </a:cubicBezTo>
                  <a:cubicBezTo>
                    <a:pt x="687967" y="-32949"/>
                    <a:pt x="764349" y="43837"/>
                    <a:pt x="954084" y="0"/>
                  </a:cubicBezTo>
                  <a:cubicBezTo>
                    <a:pt x="1143819" y="-43837"/>
                    <a:pt x="1252894" y="15801"/>
                    <a:pt x="1452920" y="0"/>
                  </a:cubicBezTo>
                  <a:cubicBezTo>
                    <a:pt x="1472863" y="105201"/>
                    <a:pt x="1437829" y="218608"/>
                    <a:pt x="1452920" y="315509"/>
                  </a:cubicBezTo>
                  <a:cubicBezTo>
                    <a:pt x="1468011" y="412410"/>
                    <a:pt x="1415916" y="485968"/>
                    <a:pt x="1452920" y="643895"/>
                  </a:cubicBezTo>
                  <a:cubicBezTo>
                    <a:pt x="1294848" y="694366"/>
                    <a:pt x="1203371" y="619364"/>
                    <a:pt x="968613" y="643895"/>
                  </a:cubicBezTo>
                  <a:cubicBezTo>
                    <a:pt x="733855" y="668426"/>
                    <a:pt x="635643" y="613038"/>
                    <a:pt x="469777" y="643895"/>
                  </a:cubicBezTo>
                  <a:cubicBezTo>
                    <a:pt x="303911" y="674752"/>
                    <a:pt x="196039" y="631222"/>
                    <a:pt x="0" y="643895"/>
                  </a:cubicBezTo>
                  <a:cubicBezTo>
                    <a:pt x="-8127" y="497523"/>
                    <a:pt x="12717" y="402915"/>
                    <a:pt x="0" y="309070"/>
                  </a:cubicBezTo>
                  <a:cubicBezTo>
                    <a:pt x="-12717" y="215226"/>
                    <a:pt x="3586" y="111170"/>
                    <a:pt x="0" y="0"/>
                  </a:cubicBezTo>
                  <a:close/>
                </a:path>
              </a:pathLst>
            </a:custGeom>
            <a:solidFill>
              <a:schemeClr val="accent6">
                <a:lumMod val="20000"/>
                <a:lumOff val="80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rPr>
                <a:t>Поступление товаров и услуг</a:t>
              </a:r>
            </a:p>
          </p:txBody>
        </p:sp>
        <p:sp>
          <p:nvSpPr>
            <p:cNvPr id="11" name="Прямоугольник 10">
              <a:extLst>
                <a:ext uri="{FF2B5EF4-FFF2-40B4-BE49-F238E27FC236}">
                  <a16:creationId xmlns:a16="http://schemas.microsoft.com/office/drawing/2014/main" id="{4309EA13-3FC0-4829-BD7C-7105516A1764}"/>
                </a:ext>
              </a:extLst>
            </p:cNvPr>
            <p:cNvSpPr/>
            <p:nvPr/>
          </p:nvSpPr>
          <p:spPr bwMode="auto">
            <a:xfrm>
              <a:off x="7844430" y="5203972"/>
              <a:ext cx="1452920" cy="643895"/>
            </a:xfrm>
            <a:custGeom>
              <a:avLst/>
              <a:gdLst>
                <a:gd name="connsiteX0" fmla="*/ 0 w 1452920"/>
                <a:gd name="connsiteY0" fmla="*/ 0 h 643895"/>
                <a:gd name="connsiteX1" fmla="*/ 484307 w 1452920"/>
                <a:gd name="connsiteY1" fmla="*/ 0 h 643895"/>
                <a:gd name="connsiteX2" fmla="*/ 997672 w 1452920"/>
                <a:gd name="connsiteY2" fmla="*/ 0 h 643895"/>
                <a:gd name="connsiteX3" fmla="*/ 1452920 w 1452920"/>
                <a:gd name="connsiteY3" fmla="*/ 0 h 643895"/>
                <a:gd name="connsiteX4" fmla="*/ 1452920 w 1452920"/>
                <a:gd name="connsiteY4" fmla="*/ 321948 h 643895"/>
                <a:gd name="connsiteX5" fmla="*/ 1452920 w 1452920"/>
                <a:gd name="connsiteY5" fmla="*/ 643895 h 643895"/>
                <a:gd name="connsiteX6" fmla="*/ 954084 w 1452920"/>
                <a:gd name="connsiteY6" fmla="*/ 643895 h 643895"/>
                <a:gd name="connsiteX7" fmla="*/ 498836 w 1452920"/>
                <a:gd name="connsiteY7" fmla="*/ 643895 h 643895"/>
                <a:gd name="connsiteX8" fmla="*/ 0 w 1452920"/>
                <a:gd name="connsiteY8" fmla="*/ 643895 h 643895"/>
                <a:gd name="connsiteX9" fmla="*/ 0 w 1452920"/>
                <a:gd name="connsiteY9" fmla="*/ 321948 h 643895"/>
                <a:gd name="connsiteX10" fmla="*/ 0 w 1452920"/>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920" h="643895" fill="none" extrusionOk="0">
                  <a:moveTo>
                    <a:pt x="0" y="0"/>
                  </a:moveTo>
                  <a:cubicBezTo>
                    <a:pt x="152292" y="-29846"/>
                    <a:pt x="313990" y="47635"/>
                    <a:pt x="484307" y="0"/>
                  </a:cubicBezTo>
                  <a:cubicBezTo>
                    <a:pt x="654624" y="-47635"/>
                    <a:pt x="833567" y="9789"/>
                    <a:pt x="997672" y="0"/>
                  </a:cubicBezTo>
                  <a:cubicBezTo>
                    <a:pt x="1161778" y="-9789"/>
                    <a:pt x="1229073" y="27438"/>
                    <a:pt x="1452920" y="0"/>
                  </a:cubicBezTo>
                  <a:cubicBezTo>
                    <a:pt x="1460000" y="120029"/>
                    <a:pt x="1446094" y="243420"/>
                    <a:pt x="1452920" y="321948"/>
                  </a:cubicBezTo>
                  <a:cubicBezTo>
                    <a:pt x="1459746" y="400476"/>
                    <a:pt x="1441649" y="553700"/>
                    <a:pt x="1452920" y="643895"/>
                  </a:cubicBezTo>
                  <a:cubicBezTo>
                    <a:pt x="1296607" y="698768"/>
                    <a:pt x="1182546" y="595344"/>
                    <a:pt x="954084" y="643895"/>
                  </a:cubicBezTo>
                  <a:cubicBezTo>
                    <a:pt x="725622" y="692446"/>
                    <a:pt x="655849" y="640762"/>
                    <a:pt x="498836" y="643895"/>
                  </a:cubicBezTo>
                  <a:cubicBezTo>
                    <a:pt x="341823" y="647028"/>
                    <a:pt x="140997" y="615483"/>
                    <a:pt x="0" y="643895"/>
                  </a:cubicBezTo>
                  <a:cubicBezTo>
                    <a:pt x="-15824" y="544420"/>
                    <a:pt x="5309" y="482608"/>
                    <a:pt x="0" y="321948"/>
                  </a:cubicBezTo>
                  <a:cubicBezTo>
                    <a:pt x="-5309" y="161288"/>
                    <a:pt x="7913" y="66282"/>
                    <a:pt x="0" y="0"/>
                  </a:cubicBezTo>
                  <a:close/>
                </a:path>
                <a:path w="1452920" h="643895" stroke="0" extrusionOk="0">
                  <a:moveTo>
                    <a:pt x="0" y="0"/>
                  </a:moveTo>
                  <a:cubicBezTo>
                    <a:pt x="183237" y="-42639"/>
                    <a:pt x="338764" y="32949"/>
                    <a:pt x="513365" y="0"/>
                  </a:cubicBezTo>
                  <a:cubicBezTo>
                    <a:pt x="687967" y="-32949"/>
                    <a:pt x="764349" y="43837"/>
                    <a:pt x="954084" y="0"/>
                  </a:cubicBezTo>
                  <a:cubicBezTo>
                    <a:pt x="1143819" y="-43837"/>
                    <a:pt x="1252894" y="15801"/>
                    <a:pt x="1452920" y="0"/>
                  </a:cubicBezTo>
                  <a:cubicBezTo>
                    <a:pt x="1472863" y="105201"/>
                    <a:pt x="1437829" y="218608"/>
                    <a:pt x="1452920" y="315509"/>
                  </a:cubicBezTo>
                  <a:cubicBezTo>
                    <a:pt x="1468011" y="412410"/>
                    <a:pt x="1415916" y="485968"/>
                    <a:pt x="1452920" y="643895"/>
                  </a:cubicBezTo>
                  <a:cubicBezTo>
                    <a:pt x="1294848" y="694366"/>
                    <a:pt x="1203371" y="619364"/>
                    <a:pt x="968613" y="643895"/>
                  </a:cubicBezTo>
                  <a:cubicBezTo>
                    <a:pt x="733855" y="668426"/>
                    <a:pt x="635643" y="613038"/>
                    <a:pt x="469777" y="643895"/>
                  </a:cubicBezTo>
                  <a:cubicBezTo>
                    <a:pt x="303911" y="674752"/>
                    <a:pt x="196039" y="631222"/>
                    <a:pt x="0" y="643895"/>
                  </a:cubicBezTo>
                  <a:cubicBezTo>
                    <a:pt x="-8127" y="497523"/>
                    <a:pt x="12717" y="402915"/>
                    <a:pt x="0" y="309070"/>
                  </a:cubicBezTo>
                  <a:cubicBezTo>
                    <a:pt x="-12717" y="215226"/>
                    <a:pt x="3586" y="111170"/>
                    <a:pt x="0" y="0"/>
                  </a:cubicBezTo>
                  <a:close/>
                </a:path>
              </a:pathLst>
            </a:custGeom>
            <a:solidFill>
              <a:schemeClr val="accent6">
                <a:lumMod val="20000"/>
                <a:lumOff val="80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rPr>
                <a:t>Списание денежных средств с РС</a:t>
              </a:r>
            </a:p>
          </p:txBody>
        </p:sp>
        <p:sp>
          <p:nvSpPr>
            <p:cNvPr id="12" name="Прямоугольник 11">
              <a:extLst>
                <a:ext uri="{FF2B5EF4-FFF2-40B4-BE49-F238E27FC236}">
                  <a16:creationId xmlns:a16="http://schemas.microsoft.com/office/drawing/2014/main" id="{0614B4DB-8D07-4AAC-8DDC-0BC966D30C59}"/>
                </a:ext>
              </a:extLst>
            </p:cNvPr>
            <p:cNvSpPr/>
            <p:nvPr/>
          </p:nvSpPr>
          <p:spPr bwMode="auto">
            <a:xfrm>
              <a:off x="9564701" y="4561102"/>
              <a:ext cx="1452920" cy="643895"/>
            </a:xfrm>
            <a:custGeom>
              <a:avLst/>
              <a:gdLst>
                <a:gd name="connsiteX0" fmla="*/ 0 w 1452920"/>
                <a:gd name="connsiteY0" fmla="*/ 0 h 643895"/>
                <a:gd name="connsiteX1" fmla="*/ 484307 w 1452920"/>
                <a:gd name="connsiteY1" fmla="*/ 0 h 643895"/>
                <a:gd name="connsiteX2" fmla="*/ 997672 w 1452920"/>
                <a:gd name="connsiteY2" fmla="*/ 0 h 643895"/>
                <a:gd name="connsiteX3" fmla="*/ 1452920 w 1452920"/>
                <a:gd name="connsiteY3" fmla="*/ 0 h 643895"/>
                <a:gd name="connsiteX4" fmla="*/ 1452920 w 1452920"/>
                <a:gd name="connsiteY4" fmla="*/ 321948 h 643895"/>
                <a:gd name="connsiteX5" fmla="*/ 1452920 w 1452920"/>
                <a:gd name="connsiteY5" fmla="*/ 643895 h 643895"/>
                <a:gd name="connsiteX6" fmla="*/ 954084 w 1452920"/>
                <a:gd name="connsiteY6" fmla="*/ 643895 h 643895"/>
                <a:gd name="connsiteX7" fmla="*/ 498836 w 1452920"/>
                <a:gd name="connsiteY7" fmla="*/ 643895 h 643895"/>
                <a:gd name="connsiteX8" fmla="*/ 0 w 1452920"/>
                <a:gd name="connsiteY8" fmla="*/ 643895 h 643895"/>
                <a:gd name="connsiteX9" fmla="*/ 0 w 1452920"/>
                <a:gd name="connsiteY9" fmla="*/ 321948 h 643895"/>
                <a:gd name="connsiteX10" fmla="*/ 0 w 1452920"/>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920" h="643895" fill="none" extrusionOk="0">
                  <a:moveTo>
                    <a:pt x="0" y="0"/>
                  </a:moveTo>
                  <a:cubicBezTo>
                    <a:pt x="152292" y="-29846"/>
                    <a:pt x="313990" y="47635"/>
                    <a:pt x="484307" y="0"/>
                  </a:cubicBezTo>
                  <a:cubicBezTo>
                    <a:pt x="654624" y="-47635"/>
                    <a:pt x="833567" y="9789"/>
                    <a:pt x="997672" y="0"/>
                  </a:cubicBezTo>
                  <a:cubicBezTo>
                    <a:pt x="1161778" y="-9789"/>
                    <a:pt x="1229073" y="27438"/>
                    <a:pt x="1452920" y="0"/>
                  </a:cubicBezTo>
                  <a:cubicBezTo>
                    <a:pt x="1460000" y="120029"/>
                    <a:pt x="1446094" y="243420"/>
                    <a:pt x="1452920" y="321948"/>
                  </a:cubicBezTo>
                  <a:cubicBezTo>
                    <a:pt x="1459746" y="400476"/>
                    <a:pt x="1441649" y="553700"/>
                    <a:pt x="1452920" y="643895"/>
                  </a:cubicBezTo>
                  <a:cubicBezTo>
                    <a:pt x="1296607" y="698768"/>
                    <a:pt x="1182546" y="595344"/>
                    <a:pt x="954084" y="643895"/>
                  </a:cubicBezTo>
                  <a:cubicBezTo>
                    <a:pt x="725622" y="692446"/>
                    <a:pt x="655849" y="640762"/>
                    <a:pt x="498836" y="643895"/>
                  </a:cubicBezTo>
                  <a:cubicBezTo>
                    <a:pt x="341823" y="647028"/>
                    <a:pt x="140997" y="615483"/>
                    <a:pt x="0" y="643895"/>
                  </a:cubicBezTo>
                  <a:cubicBezTo>
                    <a:pt x="-15824" y="544420"/>
                    <a:pt x="5309" y="482608"/>
                    <a:pt x="0" y="321948"/>
                  </a:cubicBezTo>
                  <a:cubicBezTo>
                    <a:pt x="-5309" y="161288"/>
                    <a:pt x="7913" y="66282"/>
                    <a:pt x="0" y="0"/>
                  </a:cubicBezTo>
                  <a:close/>
                </a:path>
                <a:path w="1452920" h="643895" stroke="0" extrusionOk="0">
                  <a:moveTo>
                    <a:pt x="0" y="0"/>
                  </a:moveTo>
                  <a:cubicBezTo>
                    <a:pt x="183237" y="-42639"/>
                    <a:pt x="338764" y="32949"/>
                    <a:pt x="513365" y="0"/>
                  </a:cubicBezTo>
                  <a:cubicBezTo>
                    <a:pt x="687967" y="-32949"/>
                    <a:pt x="764349" y="43837"/>
                    <a:pt x="954084" y="0"/>
                  </a:cubicBezTo>
                  <a:cubicBezTo>
                    <a:pt x="1143819" y="-43837"/>
                    <a:pt x="1252894" y="15801"/>
                    <a:pt x="1452920" y="0"/>
                  </a:cubicBezTo>
                  <a:cubicBezTo>
                    <a:pt x="1472863" y="105201"/>
                    <a:pt x="1437829" y="218608"/>
                    <a:pt x="1452920" y="315509"/>
                  </a:cubicBezTo>
                  <a:cubicBezTo>
                    <a:pt x="1468011" y="412410"/>
                    <a:pt x="1415916" y="485968"/>
                    <a:pt x="1452920" y="643895"/>
                  </a:cubicBezTo>
                  <a:cubicBezTo>
                    <a:pt x="1294848" y="694366"/>
                    <a:pt x="1203371" y="619364"/>
                    <a:pt x="968613" y="643895"/>
                  </a:cubicBezTo>
                  <a:cubicBezTo>
                    <a:pt x="733855" y="668426"/>
                    <a:pt x="635643" y="613038"/>
                    <a:pt x="469777" y="643895"/>
                  </a:cubicBezTo>
                  <a:cubicBezTo>
                    <a:pt x="303911" y="674752"/>
                    <a:pt x="196039" y="631222"/>
                    <a:pt x="0" y="643895"/>
                  </a:cubicBezTo>
                  <a:cubicBezTo>
                    <a:pt x="-8127" y="497523"/>
                    <a:pt x="12717" y="402915"/>
                    <a:pt x="0" y="309070"/>
                  </a:cubicBezTo>
                  <a:cubicBezTo>
                    <a:pt x="-12717" y="215226"/>
                    <a:pt x="3586" y="111170"/>
                    <a:pt x="0" y="0"/>
                  </a:cubicBezTo>
                  <a:close/>
                </a:path>
              </a:pathLst>
            </a:custGeom>
            <a:solidFill>
              <a:schemeClr val="accent6">
                <a:lumMod val="20000"/>
                <a:lumOff val="80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rPr>
                <a:t>Реализация товаров и услуг</a:t>
              </a:r>
            </a:p>
          </p:txBody>
        </p:sp>
        <p:sp>
          <p:nvSpPr>
            <p:cNvPr id="14" name="Прямоугольник 13">
              <a:extLst>
                <a:ext uri="{FF2B5EF4-FFF2-40B4-BE49-F238E27FC236}">
                  <a16:creationId xmlns:a16="http://schemas.microsoft.com/office/drawing/2014/main" id="{CF35441D-D46E-421E-ABB8-BF293A58DE8A}"/>
                </a:ext>
              </a:extLst>
            </p:cNvPr>
            <p:cNvSpPr/>
            <p:nvPr/>
          </p:nvSpPr>
          <p:spPr bwMode="auto">
            <a:xfrm>
              <a:off x="7852301" y="3745737"/>
              <a:ext cx="1452920" cy="460768"/>
            </a:xfrm>
            <a:custGeom>
              <a:avLst/>
              <a:gdLst>
                <a:gd name="connsiteX0" fmla="*/ 0 w 1452920"/>
                <a:gd name="connsiteY0" fmla="*/ 0 h 460768"/>
                <a:gd name="connsiteX1" fmla="*/ 440719 w 1452920"/>
                <a:gd name="connsiteY1" fmla="*/ 0 h 460768"/>
                <a:gd name="connsiteX2" fmla="*/ 881438 w 1452920"/>
                <a:gd name="connsiteY2" fmla="*/ 0 h 460768"/>
                <a:gd name="connsiteX3" fmla="*/ 1452920 w 1452920"/>
                <a:gd name="connsiteY3" fmla="*/ 0 h 460768"/>
                <a:gd name="connsiteX4" fmla="*/ 1452920 w 1452920"/>
                <a:gd name="connsiteY4" fmla="*/ 460768 h 460768"/>
                <a:gd name="connsiteX5" fmla="*/ 939555 w 1452920"/>
                <a:gd name="connsiteY5" fmla="*/ 460768 h 460768"/>
                <a:gd name="connsiteX6" fmla="*/ 440719 w 1452920"/>
                <a:gd name="connsiteY6" fmla="*/ 460768 h 460768"/>
                <a:gd name="connsiteX7" fmla="*/ 0 w 1452920"/>
                <a:gd name="connsiteY7" fmla="*/ 460768 h 460768"/>
                <a:gd name="connsiteX8" fmla="*/ 0 w 1452920"/>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920" h="460768" fill="none" extrusionOk="0">
                  <a:moveTo>
                    <a:pt x="0" y="0"/>
                  </a:moveTo>
                  <a:cubicBezTo>
                    <a:pt x="97356" y="-528"/>
                    <a:pt x="245981" y="46294"/>
                    <a:pt x="440719" y="0"/>
                  </a:cubicBezTo>
                  <a:cubicBezTo>
                    <a:pt x="635457" y="-46294"/>
                    <a:pt x="749535" y="21122"/>
                    <a:pt x="881438" y="0"/>
                  </a:cubicBezTo>
                  <a:cubicBezTo>
                    <a:pt x="1013341" y="-21122"/>
                    <a:pt x="1264188" y="61232"/>
                    <a:pt x="1452920" y="0"/>
                  </a:cubicBezTo>
                  <a:cubicBezTo>
                    <a:pt x="1462285" y="223016"/>
                    <a:pt x="1424842" y="285151"/>
                    <a:pt x="1452920" y="460768"/>
                  </a:cubicBezTo>
                  <a:cubicBezTo>
                    <a:pt x="1344416" y="512215"/>
                    <a:pt x="1172268" y="454083"/>
                    <a:pt x="939555" y="460768"/>
                  </a:cubicBezTo>
                  <a:cubicBezTo>
                    <a:pt x="706842" y="467453"/>
                    <a:pt x="664251" y="454997"/>
                    <a:pt x="440719" y="460768"/>
                  </a:cubicBezTo>
                  <a:cubicBezTo>
                    <a:pt x="217187" y="466539"/>
                    <a:pt x="147561" y="412769"/>
                    <a:pt x="0" y="460768"/>
                  </a:cubicBezTo>
                  <a:cubicBezTo>
                    <a:pt x="-18655" y="356735"/>
                    <a:pt x="23563" y="191231"/>
                    <a:pt x="0" y="0"/>
                  </a:cubicBezTo>
                  <a:close/>
                </a:path>
                <a:path w="1452920" h="460768" stroke="0" extrusionOk="0">
                  <a:moveTo>
                    <a:pt x="0" y="0"/>
                  </a:moveTo>
                  <a:cubicBezTo>
                    <a:pt x="183237" y="-42639"/>
                    <a:pt x="338764" y="32949"/>
                    <a:pt x="513365" y="0"/>
                  </a:cubicBezTo>
                  <a:cubicBezTo>
                    <a:pt x="687967" y="-32949"/>
                    <a:pt x="764349" y="43837"/>
                    <a:pt x="954084" y="0"/>
                  </a:cubicBezTo>
                  <a:cubicBezTo>
                    <a:pt x="1143819" y="-43837"/>
                    <a:pt x="1252894" y="15801"/>
                    <a:pt x="1452920" y="0"/>
                  </a:cubicBezTo>
                  <a:cubicBezTo>
                    <a:pt x="1486482" y="211042"/>
                    <a:pt x="1427236" y="256375"/>
                    <a:pt x="1452920" y="460768"/>
                  </a:cubicBezTo>
                  <a:cubicBezTo>
                    <a:pt x="1252523" y="492755"/>
                    <a:pt x="1141246" y="434629"/>
                    <a:pt x="983143" y="460768"/>
                  </a:cubicBezTo>
                  <a:cubicBezTo>
                    <a:pt x="825040" y="486907"/>
                    <a:pt x="638631" y="408228"/>
                    <a:pt x="513365" y="460768"/>
                  </a:cubicBezTo>
                  <a:cubicBezTo>
                    <a:pt x="388099" y="513308"/>
                    <a:pt x="170647" y="449218"/>
                    <a:pt x="0" y="460768"/>
                  </a:cubicBezTo>
                  <a:cubicBezTo>
                    <a:pt x="-37870" y="264613"/>
                    <a:pt x="9425" y="229362"/>
                    <a:pt x="0" y="0"/>
                  </a:cubicBezTo>
                  <a:close/>
                </a:path>
              </a:pathLst>
            </a:custGeom>
            <a:solidFill>
              <a:schemeClr val="accent6">
                <a:lumMod val="20000"/>
                <a:lumOff val="80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Акты о расхождениях</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16" name="Прямоугольник 15">
              <a:extLst>
                <a:ext uri="{FF2B5EF4-FFF2-40B4-BE49-F238E27FC236}">
                  <a16:creationId xmlns:a16="http://schemas.microsoft.com/office/drawing/2014/main" id="{E37416F8-E748-4DEB-92CA-EEF994BAC2EB}"/>
                </a:ext>
              </a:extLst>
            </p:cNvPr>
            <p:cNvSpPr/>
            <p:nvPr/>
          </p:nvSpPr>
          <p:spPr bwMode="auto">
            <a:xfrm>
              <a:off x="9564701" y="5386109"/>
              <a:ext cx="1452920" cy="643895"/>
            </a:xfrm>
            <a:custGeom>
              <a:avLst/>
              <a:gdLst>
                <a:gd name="connsiteX0" fmla="*/ 0 w 1452920"/>
                <a:gd name="connsiteY0" fmla="*/ 0 h 643895"/>
                <a:gd name="connsiteX1" fmla="*/ 484307 w 1452920"/>
                <a:gd name="connsiteY1" fmla="*/ 0 h 643895"/>
                <a:gd name="connsiteX2" fmla="*/ 997672 w 1452920"/>
                <a:gd name="connsiteY2" fmla="*/ 0 h 643895"/>
                <a:gd name="connsiteX3" fmla="*/ 1452920 w 1452920"/>
                <a:gd name="connsiteY3" fmla="*/ 0 h 643895"/>
                <a:gd name="connsiteX4" fmla="*/ 1452920 w 1452920"/>
                <a:gd name="connsiteY4" fmla="*/ 321948 h 643895"/>
                <a:gd name="connsiteX5" fmla="*/ 1452920 w 1452920"/>
                <a:gd name="connsiteY5" fmla="*/ 643895 h 643895"/>
                <a:gd name="connsiteX6" fmla="*/ 954084 w 1452920"/>
                <a:gd name="connsiteY6" fmla="*/ 643895 h 643895"/>
                <a:gd name="connsiteX7" fmla="*/ 498836 w 1452920"/>
                <a:gd name="connsiteY7" fmla="*/ 643895 h 643895"/>
                <a:gd name="connsiteX8" fmla="*/ 0 w 1452920"/>
                <a:gd name="connsiteY8" fmla="*/ 643895 h 643895"/>
                <a:gd name="connsiteX9" fmla="*/ 0 w 1452920"/>
                <a:gd name="connsiteY9" fmla="*/ 321948 h 643895"/>
                <a:gd name="connsiteX10" fmla="*/ 0 w 1452920"/>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2920" h="643895" fill="none" extrusionOk="0">
                  <a:moveTo>
                    <a:pt x="0" y="0"/>
                  </a:moveTo>
                  <a:cubicBezTo>
                    <a:pt x="152292" y="-29846"/>
                    <a:pt x="313990" y="47635"/>
                    <a:pt x="484307" y="0"/>
                  </a:cubicBezTo>
                  <a:cubicBezTo>
                    <a:pt x="654624" y="-47635"/>
                    <a:pt x="833567" y="9789"/>
                    <a:pt x="997672" y="0"/>
                  </a:cubicBezTo>
                  <a:cubicBezTo>
                    <a:pt x="1161778" y="-9789"/>
                    <a:pt x="1229073" y="27438"/>
                    <a:pt x="1452920" y="0"/>
                  </a:cubicBezTo>
                  <a:cubicBezTo>
                    <a:pt x="1460000" y="120029"/>
                    <a:pt x="1446094" y="243420"/>
                    <a:pt x="1452920" y="321948"/>
                  </a:cubicBezTo>
                  <a:cubicBezTo>
                    <a:pt x="1459746" y="400476"/>
                    <a:pt x="1441649" y="553700"/>
                    <a:pt x="1452920" y="643895"/>
                  </a:cubicBezTo>
                  <a:cubicBezTo>
                    <a:pt x="1296607" y="698768"/>
                    <a:pt x="1182546" y="595344"/>
                    <a:pt x="954084" y="643895"/>
                  </a:cubicBezTo>
                  <a:cubicBezTo>
                    <a:pt x="725622" y="692446"/>
                    <a:pt x="655849" y="640762"/>
                    <a:pt x="498836" y="643895"/>
                  </a:cubicBezTo>
                  <a:cubicBezTo>
                    <a:pt x="341823" y="647028"/>
                    <a:pt x="140997" y="615483"/>
                    <a:pt x="0" y="643895"/>
                  </a:cubicBezTo>
                  <a:cubicBezTo>
                    <a:pt x="-15824" y="544420"/>
                    <a:pt x="5309" y="482608"/>
                    <a:pt x="0" y="321948"/>
                  </a:cubicBezTo>
                  <a:cubicBezTo>
                    <a:pt x="-5309" y="161288"/>
                    <a:pt x="7913" y="66282"/>
                    <a:pt x="0" y="0"/>
                  </a:cubicBezTo>
                  <a:close/>
                </a:path>
                <a:path w="1452920" h="643895" stroke="0" extrusionOk="0">
                  <a:moveTo>
                    <a:pt x="0" y="0"/>
                  </a:moveTo>
                  <a:cubicBezTo>
                    <a:pt x="183237" y="-42639"/>
                    <a:pt x="338764" y="32949"/>
                    <a:pt x="513365" y="0"/>
                  </a:cubicBezTo>
                  <a:cubicBezTo>
                    <a:pt x="687967" y="-32949"/>
                    <a:pt x="764349" y="43837"/>
                    <a:pt x="954084" y="0"/>
                  </a:cubicBezTo>
                  <a:cubicBezTo>
                    <a:pt x="1143819" y="-43837"/>
                    <a:pt x="1252894" y="15801"/>
                    <a:pt x="1452920" y="0"/>
                  </a:cubicBezTo>
                  <a:cubicBezTo>
                    <a:pt x="1472863" y="105201"/>
                    <a:pt x="1437829" y="218608"/>
                    <a:pt x="1452920" y="315509"/>
                  </a:cubicBezTo>
                  <a:cubicBezTo>
                    <a:pt x="1468011" y="412410"/>
                    <a:pt x="1415916" y="485968"/>
                    <a:pt x="1452920" y="643895"/>
                  </a:cubicBezTo>
                  <a:cubicBezTo>
                    <a:pt x="1294848" y="694366"/>
                    <a:pt x="1203371" y="619364"/>
                    <a:pt x="968613" y="643895"/>
                  </a:cubicBezTo>
                  <a:cubicBezTo>
                    <a:pt x="733855" y="668426"/>
                    <a:pt x="635643" y="613038"/>
                    <a:pt x="469777" y="643895"/>
                  </a:cubicBezTo>
                  <a:cubicBezTo>
                    <a:pt x="303911" y="674752"/>
                    <a:pt x="196039" y="631222"/>
                    <a:pt x="0" y="643895"/>
                  </a:cubicBezTo>
                  <a:cubicBezTo>
                    <a:pt x="-8127" y="497523"/>
                    <a:pt x="12717" y="402915"/>
                    <a:pt x="0" y="309070"/>
                  </a:cubicBezTo>
                  <a:cubicBezTo>
                    <a:pt x="-12717" y="215226"/>
                    <a:pt x="3586" y="111170"/>
                    <a:pt x="0" y="0"/>
                  </a:cubicBezTo>
                  <a:close/>
                </a:path>
              </a:pathLst>
            </a:custGeom>
            <a:solidFill>
              <a:schemeClr val="accent6">
                <a:lumMod val="20000"/>
                <a:lumOff val="80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dirty="0">
                  <a:solidFill>
                    <a:schemeClr val="tx1">
                      <a:lumMod val="75000"/>
                      <a:lumOff val="25000"/>
                    </a:schemeClr>
                  </a:solidFill>
                  <a:latin typeface="Comic Sans MS" panose="030F0702030302020204" pitchFamily="66" charset="0"/>
                </a:rPr>
                <a:t>И другие </a:t>
              </a:r>
              <a:r>
                <a:rPr lang="ru-RU" sz="1400" b="0" dirty="0">
                  <a:solidFill>
                    <a:schemeClr val="tx1">
                      <a:lumMod val="75000"/>
                      <a:lumOff val="25000"/>
                    </a:schemeClr>
                  </a:solidFill>
                  <a:latin typeface="Comic Sans MS" panose="030F0702030302020204" pitchFamily="66" charset="0"/>
                </a:rPr>
                <a:t>первичные документы</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28" name="TextBox 27">
              <a:extLst>
                <a:ext uri="{FF2B5EF4-FFF2-40B4-BE49-F238E27FC236}">
                  <a16:creationId xmlns:a16="http://schemas.microsoft.com/office/drawing/2014/main" id="{5497C191-14B7-43F1-ADE6-353ADF37B118}"/>
                </a:ext>
              </a:extLst>
            </p:cNvPr>
            <p:cNvSpPr txBox="1"/>
            <p:nvPr/>
          </p:nvSpPr>
          <p:spPr>
            <a:xfrm>
              <a:off x="8800925" y="3024063"/>
              <a:ext cx="1205363" cy="523220"/>
            </a:xfrm>
            <a:prstGeom prst="rect">
              <a:avLst/>
            </a:prstGeom>
            <a:noFill/>
          </p:spPr>
          <p:txBody>
            <a:bodyPr wrap="square" rtlCol="0">
              <a:spAutoFit/>
            </a:bodyPr>
            <a:lstStyle/>
            <a:p>
              <a:pPr algn="ctr"/>
              <a:r>
                <a:rPr lang="ru-RU" sz="1400" b="0" dirty="0">
                  <a:solidFill>
                    <a:schemeClr val="tx1">
                      <a:lumMod val="75000"/>
                      <a:lumOff val="25000"/>
                    </a:schemeClr>
                  </a:solidFill>
                  <a:latin typeface="Comic Sans MS" panose="030F0702030302020204" pitchFamily="66" charset="0"/>
                </a:rPr>
                <a:t>Первичные документы</a:t>
              </a:r>
            </a:p>
          </p:txBody>
        </p:sp>
      </p:grpSp>
      <p:grpSp>
        <p:nvGrpSpPr>
          <p:cNvPr id="23" name="Группа 22">
            <a:extLst>
              <a:ext uri="{FF2B5EF4-FFF2-40B4-BE49-F238E27FC236}">
                <a16:creationId xmlns:a16="http://schemas.microsoft.com/office/drawing/2014/main" id="{21175C68-4FEB-480C-8572-51C1CA7C229F}"/>
              </a:ext>
            </a:extLst>
          </p:cNvPr>
          <p:cNvGrpSpPr/>
          <p:nvPr/>
        </p:nvGrpSpPr>
        <p:grpSpPr>
          <a:xfrm>
            <a:off x="7869672" y="3168732"/>
            <a:ext cx="2984009" cy="3075812"/>
            <a:chOff x="504454" y="3024063"/>
            <a:chExt cx="2984009" cy="3075812"/>
          </a:xfrm>
        </p:grpSpPr>
        <p:sp>
          <p:nvSpPr>
            <p:cNvPr id="9" name="Прямоугольник 8">
              <a:extLst>
                <a:ext uri="{FF2B5EF4-FFF2-40B4-BE49-F238E27FC236}">
                  <a16:creationId xmlns:a16="http://schemas.microsoft.com/office/drawing/2014/main" id="{9EBA5E16-7DCB-41AA-B2E1-22878352F5BE}"/>
                </a:ext>
              </a:extLst>
            </p:cNvPr>
            <p:cNvSpPr/>
            <p:nvPr/>
          </p:nvSpPr>
          <p:spPr bwMode="auto">
            <a:xfrm>
              <a:off x="538779" y="3705696"/>
              <a:ext cx="1384395" cy="460768"/>
            </a:xfrm>
            <a:custGeom>
              <a:avLst/>
              <a:gdLst>
                <a:gd name="connsiteX0" fmla="*/ 0 w 1384395"/>
                <a:gd name="connsiteY0" fmla="*/ 0 h 460768"/>
                <a:gd name="connsiteX1" fmla="*/ 419933 w 1384395"/>
                <a:gd name="connsiteY1" fmla="*/ 0 h 460768"/>
                <a:gd name="connsiteX2" fmla="*/ 839866 w 1384395"/>
                <a:gd name="connsiteY2" fmla="*/ 0 h 460768"/>
                <a:gd name="connsiteX3" fmla="*/ 1384395 w 1384395"/>
                <a:gd name="connsiteY3" fmla="*/ 0 h 460768"/>
                <a:gd name="connsiteX4" fmla="*/ 1384395 w 1384395"/>
                <a:gd name="connsiteY4" fmla="*/ 460768 h 460768"/>
                <a:gd name="connsiteX5" fmla="*/ 895242 w 1384395"/>
                <a:gd name="connsiteY5" fmla="*/ 460768 h 460768"/>
                <a:gd name="connsiteX6" fmla="*/ 419933 w 1384395"/>
                <a:gd name="connsiteY6" fmla="*/ 460768 h 460768"/>
                <a:gd name="connsiteX7" fmla="*/ 0 w 1384395"/>
                <a:gd name="connsiteY7" fmla="*/ 460768 h 460768"/>
                <a:gd name="connsiteX8" fmla="*/ 0 w 1384395"/>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395" h="460768" fill="none" extrusionOk="0">
                  <a:moveTo>
                    <a:pt x="0" y="0"/>
                  </a:moveTo>
                  <a:cubicBezTo>
                    <a:pt x="169801" y="-4409"/>
                    <a:pt x="317482" y="21113"/>
                    <a:pt x="419933" y="0"/>
                  </a:cubicBezTo>
                  <a:cubicBezTo>
                    <a:pt x="522384" y="-21113"/>
                    <a:pt x="735200" y="21464"/>
                    <a:pt x="839866" y="0"/>
                  </a:cubicBezTo>
                  <a:cubicBezTo>
                    <a:pt x="944532" y="-21464"/>
                    <a:pt x="1199347" y="60112"/>
                    <a:pt x="1384395" y="0"/>
                  </a:cubicBezTo>
                  <a:cubicBezTo>
                    <a:pt x="1393760" y="223016"/>
                    <a:pt x="1356317" y="285151"/>
                    <a:pt x="1384395" y="460768"/>
                  </a:cubicBezTo>
                  <a:cubicBezTo>
                    <a:pt x="1197008" y="492880"/>
                    <a:pt x="1047595" y="416237"/>
                    <a:pt x="895242" y="460768"/>
                  </a:cubicBezTo>
                  <a:cubicBezTo>
                    <a:pt x="742889" y="505299"/>
                    <a:pt x="581449" y="436534"/>
                    <a:pt x="419933" y="460768"/>
                  </a:cubicBezTo>
                  <a:cubicBezTo>
                    <a:pt x="258417" y="485002"/>
                    <a:pt x="195852" y="422568"/>
                    <a:pt x="0" y="460768"/>
                  </a:cubicBezTo>
                  <a:cubicBezTo>
                    <a:pt x="-18655" y="356735"/>
                    <a:pt x="23563" y="191231"/>
                    <a:pt x="0" y="0"/>
                  </a:cubicBezTo>
                  <a:close/>
                </a:path>
                <a:path w="1384395" h="460768" stroke="0" extrusionOk="0">
                  <a:moveTo>
                    <a:pt x="0" y="0"/>
                  </a:moveTo>
                  <a:cubicBezTo>
                    <a:pt x="146190" y="-57684"/>
                    <a:pt x="317797" y="23644"/>
                    <a:pt x="489153" y="0"/>
                  </a:cubicBezTo>
                  <a:cubicBezTo>
                    <a:pt x="660509" y="-23644"/>
                    <a:pt x="760954" y="4072"/>
                    <a:pt x="909086" y="0"/>
                  </a:cubicBezTo>
                  <a:cubicBezTo>
                    <a:pt x="1057218" y="-4072"/>
                    <a:pt x="1234814" y="21864"/>
                    <a:pt x="1384395" y="0"/>
                  </a:cubicBezTo>
                  <a:cubicBezTo>
                    <a:pt x="1417957" y="211042"/>
                    <a:pt x="1358711" y="256375"/>
                    <a:pt x="1384395" y="460768"/>
                  </a:cubicBezTo>
                  <a:cubicBezTo>
                    <a:pt x="1190797" y="490149"/>
                    <a:pt x="1123091" y="460287"/>
                    <a:pt x="936774" y="460768"/>
                  </a:cubicBezTo>
                  <a:cubicBezTo>
                    <a:pt x="750457" y="461249"/>
                    <a:pt x="688633" y="437402"/>
                    <a:pt x="489153" y="460768"/>
                  </a:cubicBezTo>
                  <a:cubicBezTo>
                    <a:pt x="289673" y="484134"/>
                    <a:pt x="124808" y="415805"/>
                    <a:pt x="0" y="460768"/>
                  </a:cubicBezTo>
                  <a:cubicBezTo>
                    <a:pt x="-37870" y="264613"/>
                    <a:pt x="9425" y="229362"/>
                    <a:pt x="0" y="0"/>
                  </a:cubicBezTo>
                  <a:close/>
                </a:path>
              </a:pathLst>
            </a:custGeom>
            <a:solidFill>
              <a:srgbClr val="92D050">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Различные бюджеты</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19" name="Прямоугольник 18">
              <a:extLst>
                <a:ext uri="{FF2B5EF4-FFF2-40B4-BE49-F238E27FC236}">
                  <a16:creationId xmlns:a16="http://schemas.microsoft.com/office/drawing/2014/main" id="{53BA2555-E735-4623-8B8C-DFE1688BDEE6}"/>
                </a:ext>
              </a:extLst>
            </p:cNvPr>
            <p:cNvSpPr/>
            <p:nvPr/>
          </p:nvSpPr>
          <p:spPr bwMode="auto">
            <a:xfrm>
              <a:off x="2104067" y="4491853"/>
              <a:ext cx="1384396" cy="460768"/>
            </a:xfrm>
            <a:custGeom>
              <a:avLst/>
              <a:gdLst>
                <a:gd name="connsiteX0" fmla="*/ 0 w 1384396"/>
                <a:gd name="connsiteY0" fmla="*/ 0 h 460768"/>
                <a:gd name="connsiteX1" fmla="*/ 419933 w 1384396"/>
                <a:gd name="connsiteY1" fmla="*/ 0 h 460768"/>
                <a:gd name="connsiteX2" fmla="*/ 839867 w 1384396"/>
                <a:gd name="connsiteY2" fmla="*/ 0 h 460768"/>
                <a:gd name="connsiteX3" fmla="*/ 1384396 w 1384396"/>
                <a:gd name="connsiteY3" fmla="*/ 0 h 460768"/>
                <a:gd name="connsiteX4" fmla="*/ 1384396 w 1384396"/>
                <a:gd name="connsiteY4" fmla="*/ 460768 h 460768"/>
                <a:gd name="connsiteX5" fmla="*/ 895243 w 1384396"/>
                <a:gd name="connsiteY5" fmla="*/ 460768 h 460768"/>
                <a:gd name="connsiteX6" fmla="*/ 419933 w 1384396"/>
                <a:gd name="connsiteY6" fmla="*/ 460768 h 460768"/>
                <a:gd name="connsiteX7" fmla="*/ 0 w 1384396"/>
                <a:gd name="connsiteY7" fmla="*/ 460768 h 460768"/>
                <a:gd name="connsiteX8" fmla="*/ 0 w 138439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396" h="460768" fill="none" extrusionOk="0">
                  <a:moveTo>
                    <a:pt x="0" y="0"/>
                  </a:moveTo>
                  <a:cubicBezTo>
                    <a:pt x="169801" y="-4409"/>
                    <a:pt x="317482" y="21113"/>
                    <a:pt x="419933" y="0"/>
                  </a:cubicBezTo>
                  <a:cubicBezTo>
                    <a:pt x="522384" y="-21113"/>
                    <a:pt x="734532" y="19319"/>
                    <a:pt x="839867" y="0"/>
                  </a:cubicBezTo>
                  <a:cubicBezTo>
                    <a:pt x="945202" y="-19319"/>
                    <a:pt x="1199348" y="60112"/>
                    <a:pt x="1384396" y="0"/>
                  </a:cubicBezTo>
                  <a:cubicBezTo>
                    <a:pt x="1393761" y="223016"/>
                    <a:pt x="1356318" y="285151"/>
                    <a:pt x="1384396" y="460768"/>
                  </a:cubicBezTo>
                  <a:cubicBezTo>
                    <a:pt x="1197009" y="492880"/>
                    <a:pt x="1047596" y="416237"/>
                    <a:pt x="895243" y="460768"/>
                  </a:cubicBezTo>
                  <a:cubicBezTo>
                    <a:pt x="742890" y="505299"/>
                    <a:pt x="588786" y="440733"/>
                    <a:pt x="419933" y="460768"/>
                  </a:cubicBezTo>
                  <a:cubicBezTo>
                    <a:pt x="251080" y="480803"/>
                    <a:pt x="195852" y="422568"/>
                    <a:pt x="0" y="460768"/>
                  </a:cubicBezTo>
                  <a:cubicBezTo>
                    <a:pt x="-18655" y="356735"/>
                    <a:pt x="23563" y="191231"/>
                    <a:pt x="0" y="0"/>
                  </a:cubicBezTo>
                  <a:close/>
                </a:path>
                <a:path w="1384396" h="460768" stroke="0" extrusionOk="0">
                  <a:moveTo>
                    <a:pt x="0" y="0"/>
                  </a:moveTo>
                  <a:cubicBezTo>
                    <a:pt x="146190" y="-57684"/>
                    <a:pt x="317797" y="23644"/>
                    <a:pt x="489153" y="0"/>
                  </a:cubicBezTo>
                  <a:cubicBezTo>
                    <a:pt x="660509" y="-23644"/>
                    <a:pt x="756939" y="46370"/>
                    <a:pt x="909087" y="0"/>
                  </a:cubicBezTo>
                  <a:cubicBezTo>
                    <a:pt x="1061235" y="-46370"/>
                    <a:pt x="1234815" y="21864"/>
                    <a:pt x="1384396" y="0"/>
                  </a:cubicBezTo>
                  <a:cubicBezTo>
                    <a:pt x="1417958" y="211042"/>
                    <a:pt x="1358712" y="256375"/>
                    <a:pt x="1384396" y="460768"/>
                  </a:cubicBezTo>
                  <a:cubicBezTo>
                    <a:pt x="1190798" y="490149"/>
                    <a:pt x="1123092" y="460287"/>
                    <a:pt x="936775" y="460768"/>
                  </a:cubicBezTo>
                  <a:cubicBezTo>
                    <a:pt x="750458" y="461249"/>
                    <a:pt x="696702" y="445552"/>
                    <a:pt x="489153" y="460768"/>
                  </a:cubicBezTo>
                  <a:cubicBezTo>
                    <a:pt x="281604" y="475984"/>
                    <a:pt x="124808" y="415805"/>
                    <a:pt x="0" y="460768"/>
                  </a:cubicBezTo>
                  <a:cubicBezTo>
                    <a:pt x="-37870" y="264613"/>
                    <a:pt x="9425" y="229362"/>
                    <a:pt x="0" y="0"/>
                  </a:cubicBezTo>
                  <a:close/>
                </a:path>
              </a:pathLst>
            </a:custGeom>
            <a:solidFill>
              <a:srgbClr val="92D050">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err="1">
                  <a:ln>
                    <a:noFill/>
                  </a:ln>
                  <a:solidFill>
                    <a:schemeClr val="tx1">
                      <a:lumMod val="75000"/>
                      <a:lumOff val="25000"/>
                    </a:schemeClr>
                  </a:solidFill>
                  <a:effectLst/>
                  <a:latin typeface="Comic Sans MS" panose="030F0702030302020204" pitchFamily="66" charset="0"/>
                </a:rPr>
                <a:t>Аналитиче-ские</a:t>
              </a:r>
              <a:r>
                <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rPr>
                <a:t> панели</a:t>
              </a:r>
            </a:p>
          </p:txBody>
        </p:sp>
        <p:sp>
          <p:nvSpPr>
            <p:cNvPr id="20" name="Прямоугольник 19">
              <a:extLst>
                <a:ext uri="{FF2B5EF4-FFF2-40B4-BE49-F238E27FC236}">
                  <a16:creationId xmlns:a16="http://schemas.microsoft.com/office/drawing/2014/main" id="{158B3EDF-F164-491F-8907-138987752BF9}"/>
                </a:ext>
              </a:extLst>
            </p:cNvPr>
            <p:cNvSpPr/>
            <p:nvPr/>
          </p:nvSpPr>
          <p:spPr bwMode="auto">
            <a:xfrm>
              <a:off x="2093059" y="3725990"/>
              <a:ext cx="1393247" cy="643895"/>
            </a:xfrm>
            <a:custGeom>
              <a:avLst/>
              <a:gdLst>
                <a:gd name="connsiteX0" fmla="*/ 0 w 1393247"/>
                <a:gd name="connsiteY0" fmla="*/ 0 h 643895"/>
                <a:gd name="connsiteX1" fmla="*/ 464416 w 1393247"/>
                <a:gd name="connsiteY1" fmla="*/ 0 h 643895"/>
                <a:gd name="connsiteX2" fmla="*/ 956696 w 1393247"/>
                <a:gd name="connsiteY2" fmla="*/ 0 h 643895"/>
                <a:gd name="connsiteX3" fmla="*/ 1393247 w 1393247"/>
                <a:gd name="connsiteY3" fmla="*/ 0 h 643895"/>
                <a:gd name="connsiteX4" fmla="*/ 1393247 w 1393247"/>
                <a:gd name="connsiteY4" fmla="*/ 321948 h 643895"/>
                <a:gd name="connsiteX5" fmla="*/ 1393247 w 1393247"/>
                <a:gd name="connsiteY5" fmla="*/ 643895 h 643895"/>
                <a:gd name="connsiteX6" fmla="*/ 914899 w 1393247"/>
                <a:gd name="connsiteY6" fmla="*/ 643895 h 643895"/>
                <a:gd name="connsiteX7" fmla="*/ 478348 w 1393247"/>
                <a:gd name="connsiteY7" fmla="*/ 643895 h 643895"/>
                <a:gd name="connsiteX8" fmla="*/ 0 w 1393247"/>
                <a:gd name="connsiteY8" fmla="*/ 643895 h 643895"/>
                <a:gd name="connsiteX9" fmla="*/ 0 w 1393247"/>
                <a:gd name="connsiteY9" fmla="*/ 321948 h 643895"/>
                <a:gd name="connsiteX10" fmla="*/ 0 w 1393247"/>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247" h="643895" fill="none" extrusionOk="0">
                  <a:moveTo>
                    <a:pt x="0" y="0"/>
                  </a:moveTo>
                  <a:cubicBezTo>
                    <a:pt x="218269" y="-38667"/>
                    <a:pt x="367233" y="53169"/>
                    <a:pt x="464416" y="0"/>
                  </a:cubicBezTo>
                  <a:cubicBezTo>
                    <a:pt x="561599" y="-53169"/>
                    <a:pt x="724988" y="40311"/>
                    <a:pt x="956696" y="0"/>
                  </a:cubicBezTo>
                  <a:cubicBezTo>
                    <a:pt x="1188404" y="-40311"/>
                    <a:pt x="1256978" y="41647"/>
                    <a:pt x="1393247" y="0"/>
                  </a:cubicBezTo>
                  <a:cubicBezTo>
                    <a:pt x="1400327" y="120029"/>
                    <a:pt x="1386421" y="243420"/>
                    <a:pt x="1393247" y="321948"/>
                  </a:cubicBezTo>
                  <a:cubicBezTo>
                    <a:pt x="1400073" y="400476"/>
                    <a:pt x="1381976" y="553700"/>
                    <a:pt x="1393247" y="643895"/>
                  </a:cubicBezTo>
                  <a:cubicBezTo>
                    <a:pt x="1242193" y="668448"/>
                    <a:pt x="1070393" y="593335"/>
                    <a:pt x="914899" y="643895"/>
                  </a:cubicBezTo>
                  <a:cubicBezTo>
                    <a:pt x="759405" y="694455"/>
                    <a:pt x="592547" y="629788"/>
                    <a:pt x="478348" y="643895"/>
                  </a:cubicBezTo>
                  <a:cubicBezTo>
                    <a:pt x="364149" y="658002"/>
                    <a:pt x="149505" y="612750"/>
                    <a:pt x="0" y="643895"/>
                  </a:cubicBezTo>
                  <a:cubicBezTo>
                    <a:pt x="-15824" y="544420"/>
                    <a:pt x="5309" y="482608"/>
                    <a:pt x="0" y="321948"/>
                  </a:cubicBezTo>
                  <a:cubicBezTo>
                    <a:pt x="-5309" y="161288"/>
                    <a:pt x="7913" y="66282"/>
                    <a:pt x="0" y="0"/>
                  </a:cubicBezTo>
                  <a:close/>
                </a:path>
                <a:path w="1393247" h="643895" stroke="0" extrusionOk="0">
                  <a:moveTo>
                    <a:pt x="0" y="0"/>
                  </a:moveTo>
                  <a:cubicBezTo>
                    <a:pt x="183466" y="-46915"/>
                    <a:pt x="268929" y="16887"/>
                    <a:pt x="492281" y="0"/>
                  </a:cubicBezTo>
                  <a:cubicBezTo>
                    <a:pt x="715633" y="-16887"/>
                    <a:pt x="761456" y="27734"/>
                    <a:pt x="914899" y="0"/>
                  </a:cubicBezTo>
                  <a:cubicBezTo>
                    <a:pt x="1068342" y="-27734"/>
                    <a:pt x="1286296" y="40343"/>
                    <a:pt x="1393247" y="0"/>
                  </a:cubicBezTo>
                  <a:cubicBezTo>
                    <a:pt x="1413190" y="105201"/>
                    <a:pt x="1378156" y="218608"/>
                    <a:pt x="1393247" y="315509"/>
                  </a:cubicBezTo>
                  <a:cubicBezTo>
                    <a:pt x="1408338" y="412410"/>
                    <a:pt x="1356243" y="485968"/>
                    <a:pt x="1393247" y="643895"/>
                  </a:cubicBezTo>
                  <a:cubicBezTo>
                    <a:pt x="1223117" y="688932"/>
                    <a:pt x="1073086" y="635829"/>
                    <a:pt x="928831" y="643895"/>
                  </a:cubicBezTo>
                  <a:cubicBezTo>
                    <a:pt x="784576" y="651961"/>
                    <a:pt x="579237" y="587947"/>
                    <a:pt x="450483" y="643895"/>
                  </a:cubicBezTo>
                  <a:cubicBezTo>
                    <a:pt x="321729" y="699843"/>
                    <a:pt x="199314" y="601048"/>
                    <a:pt x="0" y="643895"/>
                  </a:cubicBezTo>
                  <a:cubicBezTo>
                    <a:pt x="-8127" y="497523"/>
                    <a:pt x="12717" y="402915"/>
                    <a:pt x="0" y="309070"/>
                  </a:cubicBezTo>
                  <a:cubicBezTo>
                    <a:pt x="-12717" y="215226"/>
                    <a:pt x="3586" y="111170"/>
                    <a:pt x="0" y="0"/>
                  </a:cubicBezTo>
                  <a:close/>
                </a:path>
              </a:pathLst>
            </a:custGeom>
            <a:solidFill>
              <a:srgbClr val="92D050">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П</a:t>
              </a:r>
              <a:r>
                <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rPr>
                <a:t>роцесс подготовки отчетности</a:t>
              </a:r>
            </a:p>
          </p:txBody>
        </p:sp>
        <p:sp>
          <p:nvSpPr>
            <p:cNvPr id="24" name="Прямоугольник 23">
              <a:extLst>
                <a:ext uri="{FF2B5EF4-FFF2-40B4-BE49-F238E27FC236}">
                  <a16:creationId xmlns:a16="http://schemas.microsoft.com/office/drawing/2014/main" id="{30F3D02A-949A-444F-9C3F-126B541ABFF6}"/>
                </a:ext>
              </a:extLst>
            </p:cNvPr>
            <p:cNvSpPr/>
            <p:nvPr/>
          </p:nvSpPr>
          <p:spPr bwMode="auto">
            <a:xfrm>
              <a:off x="512110" y="4890335"/>
              <a:ext cx="1384395" cy="643895"/>
            </a:xfrm>
            <a:custGeom>
              <a:avLst/>
              <a:gdLst>
                <a:gd name="connsiteX0" fmla="*/ 0 w 1384395"/>
                <a:gd name="connsiteY0" fmla="*/ 0 h 643895"/>
                <a:gd name="connsiteX1" fmla="*/ 461465 w 1384395"/>
                <a:gd name="connsiteY1" fmla="*/ 0 h 643895"/>
                <a:gd name="connsiteX2" fmla="*/ 950618 w 1384395"/>
                <a:gd name="connsiteY2" fmla="*/ 0 h 643895"/>
                <a:gd name="connsiteX3" fmla="*/ 1384395 w 1384395"/>
                <a:gd name="connsiteY3" fmla="*/ 0 h 643895"/>
                <a:gd name="connsiteX4" fmla="*/ 1384395 w 1384395"/>
                <a:gd name="connsiteY4" fmla="*/ 321948 h 643895"/>
                <a:gd name="connsiteX5" fmla="*/ 1384395 w 1384395"/>
                <a:gd name="connsiteY5" fmla="*/ 643895 h 643895"/>
                <a:gd name="connsiteX6" fmla="*/ 909086 w 1384395"/>
                <a:gd name="connsiteY6" fmla="*/ 643895 h 643895"/>
                <a:gd name="connsiteX7" fmla="*/ 475309 w 1384395"/>
                <a:gd name="connsiteY7" fmla="*/ 643895 h 643895"/>
                <a:gd name="connsiteX8" fmla="*/ 0 w 1384395"/>
                <a:gd name="connsiteY8" fmla="*/ 643895 h 643895"/>
                <a:gd name="connsiteX9" fmla="*/ 0 w 1384395"/>
                <a:gd name="connsiteY9" fmla="*/ 321948 h 643895"/>
                <a:gd name="connsiteX10" fmla="*/ 0 w 1384395"/>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395" h="643895" fill="none" extrusionOk="0">
                  <a:moveTo>
                    <a:pt x="0" y="0"/>
                  </a:moveTo>
                  <a:cubicBezTo>
                    <a:pt x="125757" y="-55009"/>
                    <a:pt x="277417" y="40052"/>
                    <a:pt x="461465" y="0"/>
                  </a:cubicBezTo>
                  <a:cubicBezTo>
                    <a:pt x="645514" y="-40052"/>
                    <a:pt x="808532" y="10575"/>
                    <a:pt x="950618" y="0"/>
                  </a:cubicBezTo>
                  <a:cubicBezTo>
                    <a:pt x="1092704" y="-10575"/>
                    <a:pt x="1291318" y="35842"/>
                    <a:pt x="1384395" y="0"/>
                  </a:cubicBezTo>
                  <a:cubicBezTo>
                    <a:pt x="1391475" y="120029"/>
                    <a:pt x="1377569" y="243420"/>
                    <a:pt x="1384395" y="321948"/>
                  </a:cubicBezTo>
                  <a:cubicBezTo>
                    <a:pt x="1391221" y="400476"/>
                    <a:pt x="1373124" y="553700"/>
                    <a:pt x="1384395" y="643895"/>
                  </a:cubicBezTo>
                  <a:cubicBezTo>
                    <a:pt x="1257825" y="661840"/>
                    <a:pt x="1046609" y="599506"/>
                    <a:pt x="909086" y="643895"/>
                  </a:cubicBezTo>
                  <a:cubicBezTo>
                    <a:pt x="771563" y="688284"/>
                    <a:pt x="577720" y="593556"/>
                    <a:pt x="475309" y="643895"/>
                  </a:cubicBezTo>
                  <a:cubicBezTo>
                    <a:pt x="372898" y="694234"/>
                    <a:pt x="157916" y="638529"/>
                    <a:pt x="0" y="643895"/>
                  </a:cubicBezTo>
                  <a:cubicBezTo>
                    <a:pt x="-15824" y="544420"/>
                    <a:pt x="5309" y="482608"/>
                    <a:pt x="0" y="321948"/>
                  </a:cubicBezTo>
                  <a:cubicBezTo>
                    <a:pt x="-5309" y="161288"/>
                    <a:pt x="7913" y="66282"/>
                    <a:pt x="0" y="0"/>
                  </a:cubicBezTo>
                  <a:close/>
                </a:path>
                <a:path w="1384395" h="643895" stroke="0" extrusionOk="0">
                  <a:moveTo>
                    <a:pt x="0" y="0"/>
                  </a:moveTo>
                  <a:cubicBezTo>
                    <a:pt x="146190" y="-57684"/>
                    <a:pt x="317797" y="23644"/>
                    <a:pt x="489153" y="0"/>
                  </a:cubicBezTo>
                  <a:cubicBezTo>
                    <a:pt x="660509" y="-23644"/>
                    <a:pt x="760954" y="4072"/>
                    <a:pt x="909086" y="0"/>
                  </a:cubicBezTo>
                  <a:cubicBezTo>
                    <a:pt x="1057218" y="-4072"/>
                    <a:pt x="1234814" y="21864"/>
                    <a:pt x="1384395" y="0"/>
                  </a:cubicBezTo>
                  <a:cubicBezTo>
                    <a:pt x="1404338" y="105201"/>
                    <a:pt x="1369304" y="218608"/>
                    <a:pt x="1384395" y="315509"/>
                  </a:cubicBezTo>
                  <a:cubicBezTo>
                    <a:pt x="1399486" y="412410"/>
                    <a:pt x="1347391" y="485968"/>
                    <a:pt x="1384395" y="643895"/>
                  </a:cubicBezTo>
                  <a:cubicBezTo>
                    <a:pt x="1252848" y="695364"/>
                    <a:pt x="1099857" y="600447"/>
                    <a:pt x="922930" y="643895"/>
                  </a:cubicBezTo>
                  <a:cubicBezTo>
                    <a:pt x="746004" y="687343"/>
                    <a:pt x="617151" y="640206"/>
                    <a:pt x="447621" y="643895"/>
                  </a:cubicBezTo>
                  <a:cubicBezTo>
                    <a:pt x="278091" y="647584"/>
                    <a:pt x="169240" y="632414"/>
                    <a:pt x="0" y="643895"/>
                  </a:cubicBezTo>
                  <a:cubicBezTo>
                    <a:pt x="-8127" y="497523"/>
                    <a:pt x="12717" y="402915"/>
                    <a:pt x="0" y="309070"/>
                  </a:cubicBezTo>
                  <a:cubicBezTo>
                    <a:pt x="-12717" y="215226"/>
                    <a:pt x="3586" y="111170"/>
                    <a:pt x="0" y="0"/>
                  </a:cubicBezTo>
                  <a:close/>
                </a:path>
              </a:pathLst>
            </a:custGeom>
            <a:solidFill>
              <a:srgbClr val="92D050">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Управление отчетным периодом</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25" name="Прямоугольник 24">
              <a:extLst>
                <a:ext uri="{FF2B5EF4-FFF2-40B4-BE49-F238E27FC236}">
                  <a16:creationId xmlns:a16="http://schemas.microsoft.com/office/drawing/2014/main" id="{964BAC26-0AD0-473D-B3B4-23D8CF855292}"/>
                </a:ext>
              </a:extLst>
            </p:cNvPr>
            <p:cNvSpPr/>
            <p:nvPr/>
          </p:nvSpPr>
          <p:spPr bwMode="auto">
            <a:xfrm>
              <a:off x="507101" y="4302748"/>
              <a:ext cx="1393248" cy="460768"/>
            </a:xfrm>
            <a:custGeom>
              <a:avLst/>
              <a:gdLst>
                <a:gd name="connsiteX0" fmla="*/ 0 w 1393248"/>
                <a:gd name="connsiteY0" fmla="*/ 0 h 460768"/>
                <a:gd name="connsiteX1" fmla="*/ 422619 w 1393248"/>
                <a:gd name="connsiteY1" fmla="*/ 0 h 460768"/>
                <a:gd name="connsiteX2" fmla="*/ 845237 w 1393248"/>
                <a:gd name="connsiteY2" fmla="*/ 0 h 460768"/>
                <a:gd name="connsiteX3" fmla="*/ 1393248 w 1393248"/>
                <a:gd name="connsiteY3" fmla="*/ 0 h 460768"/>
                <a:gd name="connsiteX4" fmla="*/ 1393248 w 1393248"/>
                <a:gd name="connsiteY4" fmla="*/ 460768 h 460768"/>
                <a:gd name="connsiteX5" fmla="*/ 900967 w 1393248"/>
                <a:gd name="connsiteY5" fmla="*/ 460768 h 460768"/>
                <a:gd name="connsiteX6" fmla="*/ 422619 w 1393248"/>
                <a:gd name="connsiteY6" fmla="*/ 460768 h 460768"/>
                <a:gd name="connsiteX7" fmla="*/ 0 w 1393248"/>
                <a:gd name="connsiteY7" fmla="*/ 460768 h 460768"/>
                <a:gd name="connsiteX8" fmla="*/ 0 w 1393248"/>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248" h="460768" fill="none" extrusionOk="0">
                  <a:moveTo>
                    <a:pt x="0" y="0"/>
                  </a:moveTo>
                  <a:cubicBezTo>
                    <a:pt x="106599" y="-30457"/>
                    <a:pt x="312434" y="28222"/>
                    <a:pt x="422619" y="0"/>
                  </a:cubicBezTo>
                  <a:cubicBezTo>
                    <a:pt x="532804" y="-28222"/>
                    <a:pt x="718779" y="43875"/>
                    <a:pt x="845237" y="0"/>
                  </a:cubicBezTo>
                  <a:cubicBezTo>
                    <a:pt x="971695" y="-43875"/>
                    <a:pt x="1226428" y="26027"/>
                    <a:pt x="1393248" y="0"/>
                  </a:cubicBezTo>
                  <a:cubicBezTo>
                    <a:pt x="1402613" y="223016"/>
                    <a:pt x="1365170" y="285151"/>
                    <a:pt x="1393248" y="460768"/>
                  </a:cubicBezTo>
                  <a:cubicBezTo>
                    <a:pt x="1198687" y="483250"/>
                    <a:pt x="1060134" y="445928"/>
                    <a:pt x="900967" y="460768"/>
                  </a:cubicBezTo>
                  <a:cubicBezTo>
                    <a:pt x="741800" y="475608"/>
                    <a:pt x="637030" y="453861"/>
                    <a:pt x="422619" y="460768"/>
                  </a:cubicBezTo>
                  <a:cubicBezTo>
                    <a:pt x="208208" y="467675"/>
                    <a:pt x="207210" y="418263"/>
                    <a:pt x="0" y="460768"/>
                  </a:cubicBezTo>
                  <a:cubicBezTo>
                    <a:pt x="-18655" y="356735"/>
                    <a:pt x="23563" y="191231"/>
                    <a:pt x="0" y="0"/>
                  </a:cubicBezTo>
                  <a:close/>
                </a:path>
                <a:path w="1393248" h="460768" stroke="0" extrusionOk="0">
                  <a:moveTo>
                    <a:pt x="0" y="0"/>
                  </a:moveTo>
                  <a:cubicBezTo>
                    <a:pt x="183466" y="-46915"/>
                    <a:pt x="268929" y="16887"/>
                    <a:pt x="492281" y="0"/>
                  </a:cubicBezTo>
                  <a:cubicBezTo>
                    <a:pt x="715633" y="-16887"/>
                    <a:pt x="757467" y="19692"/>
                    <a:pt x="914900" y="0"/>
                  </a:cubicBezTo>
                  <a:cubicBezTo>
                    <a:pt x="1072333" y="-19692"/>
                    <a:pt x="1286297" y="40343"/>
                    <a:pt x="1393248" y="0"/>
                  </a:cubicBezTo>
                  <a:cubicBezTo>
                    <a:pt x="1426810" y="211042"/>
                    <a:pt x="1367564" y="256375"/>
                    <a:pt x="1393248" y="460768"/>
                  </a:cubicBezTo>
                  <a:cubicBezTo>
                    <a:pt x="1246107" y="493739"/>
                    <a:pt x="1082689" y="429803"/>
                    <a:pt x="942764" y="460768"/>
                  </a:cubicBezTo>
                  <a:cubicBezTo>
                    <a:pt x="802839" y="491733"/>
                    <a:pt x="673573" y="411151"/>
                    <a:pt x="492281" y="460768"/>
                  </a:cubicBezTo>
                  <a:cubicBezTo>
                    <a:pt x="310989" y="510385"/>
                    <a:pt x="184063" y="410989"/>
                    <a:pt x="0" y="460768"/>
                  </a:cubicBezTo>
                  <a:cubicBezTo>
                    <a:pt x="-37870" y="264613"/>
                    <a:pt x="9425" y="229362"/>
                    <a:pt x="0" y="0"/>
                  </a:cubicBezTo>
                  <a:close/>
                </a:path>
              </a:pathLst>
            </a:custGeom>
            <a:solidFill>
              <a:srgbClr val="92D050">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Сводные таблицы</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26" name="Прямоугольник 25">
              <a:extLst>
                <a:ext uri="{FF2B5EF4-FFF2-40B4-BE49-F238E27FC236}">
                  <a16:creationId xmlns:a16="http://schemas.microsoft.com/office/drawing/2014/main" id="{CD33E2DA-C472-4F4A-A873-427889AB33EA}"/>
                </a:ext>
              </a:extLst>
            </p:cNvPr>
            <p:cNvSpPr/>
            <p:nvPr/>
          </p:nvSpPr>
          <p:spPr bwMode="auto">
            <a:xfrm>
              <a:off x="2093059" y="5063629"/>
              <a:ext cx="1384396" cy="827022"/>
            </a:xfrm>
            <a:custGeom>
              <a:avLst/>
              <a:gdLst>
                <a:gd name="connsiteX0" fmla="*/ 0 w 1384396"/>
                <a:gd name="connsiteY0" fmla="*/ 0 h 827022"/>
                <a:gd name="connsiteX1" fmla="*/ 419933 w 1384396"/>
                <a:gd name="connsiteY1" fmla="*/ 0 h 827022"/>
                <a:gd name="connsiteX2" fmla="*/ 909087 w 1384396"/>
                <a:gd name="connsiteY2" fmla="*/ 0 h 827022"/>
                <a:gd name="connsiteX3" fmla="*/ 1384396 w 1384396"/>
                <a:gd name="connsiteY3" fmla="*/ 0 h 827022"/>
                <a:gd name="connsiteX4" fmla="*/ 1384396 w 1384396"/>
                <a:gd name="connsiteY4" fmla="*/ 388700 h 827022"/>
                <a:gd name="connsiteX5" fmla="*/ 1384396 w 1384396"/>
                <a:gd name="connsiteY5" fmla="*/ 827022 h 827022"/>
                <a:gd name="connsiteX6" fmla="*/ 936775 w 1384396"/>
                <a:gd name="connsiteY6" fmla="*/ 827022 h 827022"/>
                <a:gd name="connsiteX7" fmla="*/ 475309 w 1384396"/>
                <a:gd name="connsiteY7" fmla="*/ 827022 h 827022"/>
                <a:gd name="connsiteX8" fmla="*/ 0 w 1384396"/>
                <a:gd name="connsiteY8" fmla="*/ 827022 h 827022"/>
                <a:gd name="connsiteX9" fmla="*/ 0 w 1384396"/>
                <a:gd name="connsiteY9" fmla="*/ 413511 h 827022"/>
                <a:gd name="connsiteX10" fmla="*/ 0 w 1384396"/>
                <a:gd name="connsiteY10" fmla="*/ 0 h 82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396" h="827022" fill="none" extrusionOk="0">
                  <a:moveTo>
                    <a:pt x="0" y="0"/>
                  </a:moveTo>
                  <a:cubicBezTo>
                    <a:pt x="104378" y="-18583"/>
                    <a:pt x="277004" y="19140"/>
                    <a:pt x="419933" y="0"/>
                  </a:cubicBezTo>
                  <a:cubicBezTo>
                    <a:pt x="562862" y="-19140"/>
                    <a:pt x="690995" y="25989"/>
                    <a:pt x="909087" y="0"/>
                  </a:cubicBezTo>
                  <a:cubicBezTo>
                    <a:pt x="1127179" y="-25989"/>
                    <a:pt x="1195426" y="25582"/>
                    <a:pt x="1384396" y="0"/>
                  </a:cubicBezTo>
                  <a:cubicBezTo>
                    <a:pt x="1388249" y="135214"/>
                    <a:pt x="1347960" y="251646"/>
                    <a:pt x="1384396" y="388700"/>
                  </a:cubicBezTo>
                  <a:cubicBezTo>
                    <a:pt x="1420832" y="525754"/>
                    <a:pt x="1347944" y="738723"/>
                    <a:pt x="1384396" y="827022"/>
                  </a:cubicBezTo>
                  <a:cubicBezTo>
                    <a:pt x="1166036" y="837831"/>
                    <a:pt x="1146230" y="825000"/>
                    <a:pt x="936775" y="827022"/>
                  </a:cubicBezTo>
                  <a:cubicBezTo>
                    <a:pt x="727320" y="829044"/>
                    <a:pt x="671998" y="799171"/>
                    <a:pt x="475309" y="827022"/>
                  </a:cubicBezTo>
                  <a:cubicBezTo>
                    <a:pt x="278620" y="854873"/>
                    <a:pt x="199086" y="826287"/>
                    <a:pt x="0" y="827022"/>
                  </a:cubicBezTo>
                  <a:cubicBezTo>
                    <a:pt x="-16422" y="742937"/>
                    <a:pt x="26587" y="544093"/>
                    <a:pt x="0" y="413511"/>
                  </a:cubicBezTo>
                  <a:cubicBezTo>
                    <a:pt x="-26587" y="282929"/>
                    <a:pt x="34587" y="202482"/>
                    <a:pt x="0" y="0"/>
                  </a:cubicBezTo>
                  <a:close/>
                </a:path>
                <a:path w="1384396" h="827022" stroke="0" extrusionOk="0">
                  <a:moveTo>
                    <a:pt x="0" y="0"/>
                  </a:moveTo>
                  <a:cubicBezTo>
                    <a:pt x="196129" y="-44624"/>
                    <a:pt x="281186" y="39170"/>
                    <a:pt x="461465" y="0"/>
                  </a:cubicBezTo>
                  <a:cubicBezTo>
                    <a:pt x="641745" y="-39170"/>
                    <a:pt x="717794" y="34089"/>
                    <a:pt x="909087" y="0"/>
                  </a:cubicBezTo>
                  <a:cubicBezTo>
                    <a:pt x="1100380" y="-34089"/>
                    <a:pt x="1248275" y="41745"/>
                    <a:pt x="1384396" y="0"/>
                  </a:cubicBezTo>
                  <a:cubicBezTo>
                    <a:pt x="1418415" y="89835"/>
                    <a:pt x="1378676" y="278944"/>
                    <a:pt x="1384396" y="396971"/>
                  </a:cubicBezTo>
                  <a:cubicBezTo>
                    <a:pt x="1390116" y="514998"/>
                    <a:pt x="1377252" y="612899"/>
                    <a:pt x="1384396" y="827022"/>
                  </a:cubicBezTo>
                  <a:cubicBezTo>
                    <a:pt x="1232139" y="849540"/>
                    <a:pt x="1070836" y="795101"/>
                    <a:pt x="936775" y="827022"/>
                  </a:cubicBezTo>
                  <a:cubicBezTo>
                    <a:pt x="802714" y="858943"/>
                    <a:pt x="628716" y="775694"/>
                    <a:pt x="447621" y="827022"/>
                  </a:cubicBezTo>
                  <a:cubicBezTo>
                    <a:pt x="266526" y="878350"/>
                    <a:pt x="94782" y="816566"/>
                    <a:pt x="0" y="827022"/>
                  </a:cubicBezTo>
                  <a:cubicBezTo>
                    <a:pt x="-51403" y="637961"/>
                    <a:pt x="51151" y="532084"/>
                    <a:pt x="0" y="396971"/>
                  </a:cubicBezTo>
                  <a:cubicBezTo>
                    <a:pt x="-51151" y="261858"/>
                    <a:pt x="47235" y="153541"/>
                    <a:pt x="0" y="0"/>
                  </a:cubicBezTo>
                  <a:close/>
                </a:path>
              </a:pathLst>
            </a:custGeom>
            <a:solidFill>
              <a:srgbClr val="92D050">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4053367119">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eaLnBrk="1" hangingPunct="1">
                <a:lnSpc>
                  <a:spcPct val="85000"/>
                </a:lnSpc>
                <a:spcBef>
                  <a:spcPct val="50000"/>
                </a:spcBef>
                <a:buSzPct val="120000"/>
              </a:pPr>
              <a:r>
                <a:rPr lang="ru-RU" sz="1400" dirty="0">
                  <a:solidFill>
                    <a:schemeClr val="tx1">
                      <a:lumMod val="75000"/>
                      <a:lumOff val="25000"/>
                    </a:schemeClr>
                  </a:solidFill>
                  <a:latin typeface="Comic Sans MS" panose="030F0702030302020204" pitchFamily="66" charset="0"/>
                </a:rPr>
                <a:t>И другие </a:t>
              </a:r>
              <a:r>
                <a:rPr lang="ru-RU" sz="1400" b="0" dirty="0">
                  <a:solidFill>
                    <a:schemeClr val="tx1">
                      <a:lumMod val="75000"/>
                      <a:lumOff val="25000"/>
                    </a:schemeClr>
                  </a:solidFill>
                  <a:latin typeface="Comic Sans MS" panose="030F0702030302020204" pitchFamily="66" charset="0"/>
                </a:rPr>
                <a:t>документы</a:t>
              </a:r>
              <a:r>
                <a:rPr lang="es-ES" sz="1400" b="0" dirty="0">
                  <a:solidFill>
                    <a:schemeClr val="tx1">
                      <a:lumMod val="75000"/>
                      <a:lumOff val="25000"/>
                    </a:schemeClr>
                  </a:solidFill>
                  <a:latin typeface="Comic Sans MS" panose="030F0702030302020204" pitchFamily="66" charset="0"/>
                </a:rPr>
                <a:t> </a:t>
              </a:r>
              <a:r>
                <a:rPr lang="ru-RU" sz="1400" b="0" dirty="0" err="1">
                  <a:solidFill>
                    <a:schemeClr val="tx1">
                      <a:lumMod val="75000"/>
                      <a:lumOff val="25000"/>
                    </a:schemeClr>
                  </a:solidFill>
                  <a:latin typeface="Comic Sans MS" panose="030F0702030302020204" pitchFamily="66" charset="0"/>
                </a:rPr>
                <a:t>бюджетиро-вания</a:t>
              </a:r>
              <a:endParaRPr lang="ru-RU" sz="1400" b="0" dirty="0">
                <a:solidFill>
                  <a:schemeClr val="tx1">
                    <a:lumMod val="75000"/>
                    <a:lumOff val="25000"/>
                  </a:schemeClr>
                </a:solidFill>
                <a:latin typeface="Comic Sans MS" panose="030F0702030302020204" pitchFamily="66" charset="0"/>
              </a:endParaRPr>
            </a:p>
          </p:txBody>
        </p:sp>
        <p:sp>
          <p:nvSpPr>
            <p:cNvPr id="29" name="TextBox 28">
              <a:extLst>
                <a:ext uri="{FF2B5EF4-FFF2-40B4-BE49-F238E27FC236}">
                  <a16:creationId xmlns:a16="http://schemas.microsoft.com/office/drawing/2014/main" id="{92D76E38-AED1-4B8A-810A-A6AE924BC3A6}"/>
                </a:ext>
              </a:extLst>
            </p:cNvPr>
            <p:cNvSpPr txBox="1"/>
            <p:nvPr/>
          </p:nvSpPr>
          <p:spPr>
            <a:xfrm>
              <a:off x="712410" y="3024063"/>
              <a:ext cx="2571228" cy="523220"/>
            </a:xfrm>
            <a:prstGeom prst="rect">
              <a:avLst/>
            </a:prstGeom>
            <a:noFill/>
          </p:spPr>
          <p:txBody>
            <a:bodyPr wrap="square" rtlCol="0">
              <a:spAutoFit/>
            </a:bodyPr>
            <a:lstStyle/>
            <a:p>
              <a:pPr algn="ctr"/>
              <a:r>
                <a:rPr lang="ru-RU" sz="1400" b="0" dirty="0">
                  <a:solidFill>
                    <a:schemeClr val="tx1">
                      <a:lumMod val="75000"/>
                      <a:lumOff val="25000"/>
                    </a:schemeClr>
                  </a:solidFill>
                  <a:latin typeface="Comic Sans MS" panose="030F0702030302020204" pitchFamily="66" charset="0"/>
                </a:rPr>
                <a:t>Стратегического планирование</a:t>
              </a:r>
            </a:p>
          </p:txBody>
        </p:sp>
        <p:sp>
          <p:nvSpPr>
            <p:cNvPr id="40" name="Прямоугольник 39">
              <a:extLst>
                <a:ext uri="{FF2B5EF4-FFF2-40B4-BE49-F238E27FC236}">
                  <a16:creationId xmlns:a16="http://schemas.microsoft.com/office/drawing/2014/main" id="{F6848089-6A16-48FC-A8E5-D13BE4ED59C9}"/>
                </a:ext>
              </a:extLst>
            </p:cNvPr>
            <p:cNvSpPr/>
            <p:nvPr/>
          </p:nvSpPr>
          <p:spPr bwMode="auto">
            <a:xfrm>
              <a:off x="504454" y="5639107"/>
              <a:ext cx="1384395" cy="460768"/>
            </a:xfrm>
            <a:custGeom>
              <a:avLst/>
              <a:gdLst>
                <a:gd name="connsiteX0" fmla="*/ 0 w 1384395"/>
                <a:gd name="connsiteY0" fmla="*/ 0 h 460768"/>
                <a:gd name="connsiteX1" fmla="*/ 419933 w 1384395"/>
                <a:gd name="connsiteY1" fmla="*/ 0 h 460768"/>
                <a:gd name="connsiteX2" fmla="*/ 839866 w 1384395"/>
                <a:gd name="connsiteY2" fmla="*/ 0 h 460768"/>
                <a:gd name="connsiteX3" fmla="*/ 1384395 w 1384395"/>
                <a:gd name="connsiteY3" fmla="*/ 0 h 460768"/>
                <a:gd name="connsiteX4" fmla="*/ 1384395 w 1384395"/>
                <a:gd name="connsiteY4" fmla="*/ 460768 h 460768"/>
                <a:gd name="connsiteX5" fmla="*/ 895242 w 1384395"/>
                <a:gd name="connsiteY5" fmla="*/ 460768 h 460768"/>
                <a:gd name="connsiteX6" fmla="*/ 419933 w 1384395"/>
                <a:gd name="connsiteY6" fmla="*/ 460768 h 460768"/>
                <a:gd name="connsiteX7" fmla="*/ 0 w 1384395"/>
                <a:gd name="connsiteY7" fmla="*/ 460768 h 460768"/>
                <a:gd name="connsiteX8" fmla="*/ 0 w 1384395"/>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395" h="460768" fill="none" extrusionOk="0">
                  <a:moveTo>
                    <a:pt x="0" y="0"/>
                  </a:moveTo>
                  <a:cubicBezTo>
                    <a:pt x="169801" y="-4409"/>
                    <a:pt x="317482" y="21113"/>
                    <a:pt x="419933" y="0"/>
                  </a:cubicBezTo>
                  <a:cubicBezTo>
                    <a:pt x="522384" y="-21113"/>
                    <a:pt x="735200" y="21464"/>
                    <a:pt x="839866" y="0"/>
                  </a:cubicBezTo>
                  <a:cubicBezTo>
                    <a:pt x="944532" y="-21464"/>
                    <a:pt x="1199347" y="60112"/>
                    <a:pt x="1384395" y="0"/>
                  </a:cubicBezTo>
                  <a:cubicBezTo>
                    <a:pt x="1393760" y="223016"/>
                    <a:pt x="1356317" y="285151"/>
                    <a:pt x="1384395" y="460768"/>
                  </a:cubicBezTo>
                  <a:cubicBezTo>
                    <a:pt x="1197008" y="492880"/>
                    <a:pt x="1047595" y="416237"/>
                    <a:pt x="895242" y="460768"/>
                  </a:cubicBezTo>
                  <a:cubicBezTo>
                    <a:pt x="742889" y="505299"/>
                    <a:pt x="581449" y="436534"/>
                    <a:pt x="419933" y="460768"/>
                  </a:cubicBezTo>
                  <a:cubicBezTo>
                    <a:pt x="258417" y="485002"/>
                    <a:pt x="195852" y="422568"/>
                    <a:pt x="0" y="460768"/>
                  </a:cubicBezTo>
                  <a:cubicBezTo>
                    <a:pt x="-18655" y="356735"/>
                    <a:pt x="23563" y="191231"/>
                    <a:pt x="0" y="0"/>
                  </a:cubicBezTo>
                  <a:close/>
                </a:path>
                <a:path w="1384395" h="460768" stroke="0" extrusionOk="0">
                  <a:moveTo>
                    <a:pt x="0" y="0"/>
                  </a:moveTo>
                  <a:cubicBezTo>
                    <a:pt x="146190" y="-57684"/>
                    <a:pt x="317797" y="23644"/>
                    <a:pt x="489153" y="0"/>
                  </a:cubicBezTo>
                  <a:cubicBezTo>
                    <a:pt x="660509" y="-23644"/>
                    <a:pt x="760954" y="4072"/>
                    <a:pt x="909086" y="0"/>
                  </a:cubicBezTo>
                  <a:cubicBezTo>
                    <a:pt x="1057218" y="-4072"/>
                    <a:pt x="1234814" y="21864"/>
                    <a:pt x="1384395" y="0"/>
                  </a:cubicBezTo>
                  <a:cubicBezTo>
                    <a:pt x="1417957" y="211042"/>
                    <a:pt x="1358711" y="256375"/>
                    <a:pt x="1384395" y="460768"/>
                  </a:cubicBezTo>
                  <a:cubicBezTo>
                    <a:pt x="1190797" y="490149"/>
                    <a:pt x="1123091" y="460287"/>
                    <a:pt x="936774" y="460768"/>
                  </a:cubicBezTo>
                  <a:cubicBezTo>
                    <a:pt x="750457" y="461249"/>
                    <a:pt x="688633" y="437402"/>
                    <a:pt x="489153" y="460768"/>
                  </a:cubicBezTo>
                  <a:cubicBezTo>
                    <a:pt x="289673" y="484134"/>
                    <a:pt x="124808" y="415805"/>
                    <a:pt x="0" y="460768"/>
                  </a:cubicBezTo>
                  <a:cubicBezTo>
                    <a:pt x="-37870" y="264613"/>
                    <a:pt x="9425" y="229362"/>
                    <a:pt x="0" y="0"/>
                  </a:cubicBezTo>
                  <a:close/>
                </a:path>
              </a:pathLst>
            </a:custGeom>
            <a:solidFill>
              <a:srgbClr val="92D050">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Управление по </a:t>
              </a:r>
              <a:r>
                <a:rPr lang="en-US" sz="1400" b="0" dirty="0">
                  <a:solidFill>
                    <a:schemeClr val="tx1">
                      <a:lumMod val="75000"/>
                      <a:lumOff val="25000"/>
                    </a:schemeClr>
                  </a:solidFill>
                  <a:latin typeface="Comic Sans MS" panose="030F0702030302020204" pitchFamily="66" charset="0"/>
                </a:rPr>
                <a:t>KPI</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grpSp>
      <p:grpSp>
        <p:nvGrpSpPr>
          <p:cNvPr id="22" name="Группа 21">
            <a:extLst>
              <a:ext uri="{FF2B5EF4-FFF2-40B4-BE49-F238E27FC236}">
                <a16:creationId xmlns:a16="http://schemas.microsoft.com/office/drawing/2014/main" id="{CFCC067D-9334-4F66-A06C-1838EA0A432D}"/>
              </a:ext>
            </a:extLst>
          </p:cNvPr>
          <p:cNvGrpSpPr/>
          <p:nvPr/>
        </p:nvGrpSpPr>
        <p:grpSpPr>
          <a:xfrm>
            <a:off x="3956048" y="3190048"/>
            <a:ext cx="3446811" cy="2936992"/>
            <a:chOff x="3956048" y="3024063"/>
            <a:chExt cx="3446811" cy="2936992"/>
          </a:xfrm>
        </p:grpSpPr>
        <p:sp>
          <p:nvSpPr>
            <p:cNvPr id="5" name="Прямоугольник 4">
              <a:extLst>
                <a:ext uri="{FF2B5EF4-FFF2-40B4-BE49-F238E27FC236}">
                  <a16:creationId xmlns:a16="http://schemas.microsoft.com/office/drawing/2014/main" id="{705F76D5-F175-4D46-85AC-EEEB09A1F1D1}"/>
                </a:ext>
              </a:extLst>
            </p:cNvPr>
            <p:cNvSpPr/>
            <p:nvPr/>
          </p:nvSpPr>
          <p:spPr bwMode="auto">
            <a:xfrm>
              <a:off x="3985696" y="4313885"/>
              <a:ext cx="1584176" cy="460768"/>
            </a:xfrm>
            <a:custGeom>
              <a:avLst/>
              <a:gdLst>
                <a:gd name="connsiteX0" fmla="*/ 0 w 1584176"/>
                <a:gd name="connsiteY0" fmla="*/ 0 h 460768"/>
                <a:gd name="connsiteX1" fmla="*/ 480533 w 1584176"/>
                <a:gd name="connsiteY1" fmla="*/ 0 h 460768"/>
                <a:gd name="connsiteX2" fmla="*/ 961067 w 1584176"/>
                <a:gd name="connsiteY2" fmla="*/ 0 h 460768"/>
                <a:gd name="connsiteX3" fmla="*/ 1584176 w 1584176"/>
                <a:gd name="connsiteY3" fmla="*/ 0 h 460768"/>
                <a:gd name="connsiteX4" fmla="*/ 1584176 w 1584176"/>
                <a:gd name="connsiteY4" fmla="*/ 460768 h 460768"/>
                <a:gd name="connsiteX5" fmla="*/ 1024434 w 1584176"/>
                <a:gd name="connsiteY5" fmla="*/ 460768 h 460768"/>
                <a:gd name="connsiteX6" fmla="*/ 480533 w 1584176"/>
                <a:gd name="connsiteY6" fmla="*/ 460768 h 460768"/>
                <a:gd name="connsiteX7" fmla="*/ 0 w 1584176"/>
                <a:gd name="connsiteY7" fmla="*/ 460768 h 460768"/>
                <a:gd name="connsiteX8" fmla="*/ 0 w 158417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6" h="460768" fill="none" extrusionOk="0">
                  <a:moveTo>
                    <a:pt x="0" y="0"/>
                  </a:moveTo>
                  <a:cubicBezTo>
                    <a:pt x="208994" y="-35990"/>
                    <a:pt x="269234" y="47350"/>
                    <a:pt x="480533" y="0"/>
                  </a:cubicBezTo>
                  <a:cubicBezTo>
                    <a:pt x="691832" y="-47350"/>
                    <a:pt x="811509" y="14427"/>
                    <a:pt x="961067" y="0"/>
                  </a:cubicBezTo>
                  <a:cubicBezTo>
                    <a:pt x="1110625" y="-14427"/>
                    <a:pt x="1445084" y="65653"/>
                    <a:pt x="1584176" y="0"/>
                  </a:cubicBezTo>
                  <a:cubicBezTo>
                    <a:pt x="1593541" y="223016"/>
                    <a:pt x="1556098" y="285151"/>
                    <a:pt x="1584176" y="460768"/>
                  </a:cubicBezTo>
                  <a:cubicBezTo>
                    <a:pt x="1367210" y="471393"/>
                    <a:pt x="1276824" y="417442"/>
                    <a:pt x="1024434" y="460768"/>
                  </a:cubicBezTo>
                  <a:cubicBezTo>
                    <a:pt x="772044" y="504094"/>
                    <a:pt x="660686" y="420641"/>
                    <a:pt x="480533" y="460768"/>
                  </a:cubicBezTo>
                  <a:cubicBezTo>
                    <a:pt x="300380" y="500895"/>
                    <a:pt x="168235" y="439285"/>
                    <a:pt x="0" y="460768"/>
                  </a:cubicBezTo>
                  <a:cubicBezTo>
                    <a:pt x="-18655" y="356735"/>
                    <a:pt x="23563" y="191231"/>
                    <a:pt x="0" y="0"/>
                  </a:cubicBezTo>
                  <a:close/>
                </a:path>
                <a:path w="1584176" h="460768"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17738" y="211042"/>
                    <a:pt x="1558492" y="256375"/>
                    <a:pt x="1584176" y="460768"/>
                  </a:cubicBezTo>
                  <a:cubicBezTo>
                    <a:pt x="1362782" y="469536"/>
                    <a:pt x="1271826" y="419599"/>
                    <a:pt x="1071959" y="460768"/>
                  </a:cubicBezTo>
                  <a:cubicBezTo>
                    <a:pt x="872092" y="501937"/>
                    <a:pt x="710178" y="410293"/>
                    <a:pt x="559742" y="460768"/>
                  </a:cubicBezTo>
                  <a:cubicBezTo>
                    <a:pt x="409306" y="511243"/>
                    <a:pt x="120114" y="432157"/>
                    <a:pt x="0" y="460768"/>
                  </a:cubicBezTo>
                  <a:cubicBezTo>
                    <a:pt x="-37870" y="264613"/>
                    <a:pt x="9425" y="229362"/>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Заявка на оплату / БДДС</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7" name="Прямоугольник 6">
              <a:extLst>
                <a:ext uri="{FF2B5EF4-FFF2-40B4-BE49-F238E27FC236}">
                  <a16:creationId xmlns:a16="http://schemas.microsoft.com/office/drawing/2014/main" id="{89D0D185-58BD-42D8-9448-7259BFD26216}"/>
                </a:ext>
              </a:extLst>
            </p:cNvPr>
            <p:cNvSpPr/>
            <p:nvPr/>
          </p:nvSpPr>
          <p:spPr bwMode="auto">
            <a:xfrm>
              <a:off x="3985697" y="4897537"/>
              <a:ext cx="1584176" cy="460768"/>
            </a:xfrm>
            <a:custGeom>
              <a:avLst/>
              <a:gdLst>
                <a:gd name="connsiteX0" fmla="*/ 0 w 1584176"/>
                <a:gd name="connsiteY0" fmla="*/ 0 h 460768"/>
                <a:gd name="connsiteX1" fmla="*/ 480533 w 1584176"/>
                <a:gd name="connsiteY1" fmla="*/ 0 h 460768"/>
                <a:gd name="connsiteX2" fmla="*/ 961067 w 1584176"/>
                <a:gd name="connsiteY2" fmla="*/ 0 h 460768"/>
                <a:gd name="connsiteX3" fmla="*/ 1584176 w 1584176"/>
                <a:gd name="connsiteY3" fmla="*/ 0 h 460768"/>
                <a:gd name="connsiteX4" fmla="*/ 1584176 w 1584176"/>
                <a:gd name="connsiteY4" fmla="*/ 460768 h 460768"/>
                <a:gd name="connsiteX5" fmla="*/ 1024434 w 1584176"/>
                <a:gd name="connsiteY5" fmla="*/ 460768 h 460768"/>
                <a:gd name="connsiteX6" fmla="*/ 480533 w 1584176"/>
                <a:gd name="connsiteY6" fmla="*/ 460768 h 460768"/>
                <a:gd name="connsiteX7" fmla="*/ 0 w 1584176"/>
                <a:gd name="connsiteY7" fmla="*/ 460768 h 460768"/>
                <a:gd name="connsiteX8" fmla="*/ 0 w 158417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6" h="460768" fill="none" extrusionOk="0">
                  <a:moveTo>
                    <a:pt x="0" y="0"/>
                  </a:moveTo>
                  <a:cubicBezTo>
                    <a:pt x="208994" y="-35990"/>
                    <a:pt x="269234" y="47350"/>
                    <a:pt x="480533" y="0"/>
                  </a:cubicBezTo>
                  <a:cubicBezTo>
                    <a:pt x="691832" y="-47350"/>
                    <a:pt x="811509" y="14427"/>
                    <a:pt x="961067" y="0"/>
                  </a:cubicBezTo>
                  <a:cubicBezTo>
                    <a:pt x="1110625" y="-14427"/>
                    <a:pt x="1445084" y="65653"/>
                    <a:pt x="1584176" y="0"/>
                  </a:cubicBezTo>
                  <a:cubicBezTo>
                    <a:pt x="1593541" y="223016"/>
                    <a:pt x="1556098" y="285151"/>
                    <a:pt x="1584176" y="460768"/>
                  </a:cubicBezTo>
                  <a:cubicBezTo>
                    <a:pt x="1367210" y="471393"/>
                    <a:pt x="1276824" y="417442"/>
                    <a:pt x="1024434" y="460768"/>
                  </a:cubicBezTo>
                  <a:cubicBezTo>
                    <a:pt x="772044" y="504094"/>
                    <a:pt x="660686" y="420641"/>
                    <a:pt x="480533" y="460768"/>
                  </a:cubicBezTo>
                  <a:cubicBezTo>
                    <a:pt x="300380" y="500895"/>
                    <a:pt x="168235" y="439285"/>
                    <a:pt x="0" y="460768"/>
                  </a:cubicBezTo>
                  <a:cubicBezTo>
                    <a:pt x="-18655" y="356735"/>
                    <a:pt x="23563" y="191231"/>
                    <a:pt x="0" y="0"/>
                  </a:cubicBezTo>
                  <a:close/>
                </a:path>
                <a:path w="1584176" h="460768"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17738" y="211042"/>
                    <a:pt x="1558492" y="256375"/>
                    <a:pt x="1584176" y="460768"/>
                  </a:cubicBezTo>
                  <a:cubicBezTo>
                    <a:pt x="1362782" y="469536"/>
                    <a:pt x="1271826" y="419599"/>
                    <a:pt x="1071959" y="460768"/>
                  </a:cubicBezTo>
                  <a:cubicBezTo>
                    <a:pt x="872092" y="501937"/>
                    <a:pt x="710178" y="410293"/>
                    <a:pt x="559742" y="460768"/>
                  </a:cubicBezTo>
                  <a:cubicBezTo>
                    <a:pt x="409306" y="511243"/>
                    <a:pt x="120114" y="432157"/>
                    <a:pt x="0" y="460768"/>
                  </a:cubicBezTo>
                  <a:cubicBezTo>
                    <a:pt x="-37870" y="264613"/>
                    <a:pt x="9425" y="229362"/>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Заявка на расход / БДР</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8" name="Прямоугольник 7">
              <a:extLst>
                <a:ext uri="{FF2B5EF4-FFF2-40B4-BE49-F238E27FC236}">
                  <a16:creationId xmlns:a16="http://schemas.microsoft.com/office/drawing/2014/main" id="{7D1CC574-C308-4871-9D94-B672FF0A4148}"/>
                </a:ext>
              </a:extLst>
            </p:cNvPr>
            <p:cNvSpPr/>
            <p:nvPr/>
          </p:nvSpPr>
          <p:spPr bwMode="auto">
            <a:xfrm>
              <a:off x="3956048" y="3711135"/>
              <a:ext cx="1613823" cy="460768"/>
            </a:xfrm>
            <a:custGeom>
              <a:avLst/>
              <a:gdLst>
                <a:gd name="connsiteX0" fmla="*/ 0 w 1613823"/>
                <a:gd name="connsiteY0" fmla="*/ 0 h 460768"/>
                <a:gd name="connsiteX1" fmla="*/ 489526 w 1613823"/>
                <a:gd name="connsiteY1" fmla="*/ 0 h 460768"/>
                <a:gd name="connsiteX2" fmla="*/ 979053 w 1613823"/>
                <a:gd name="connsiteY2" fmla="*/ 0 h 460768"/>
                <a:gd name="connsiteX3" fmla="*/ 1613823 w 1613823"/>
                <a:gd name="connsiteY3" fmla="*/ 0 h 460768"/>
                <a:gd name="connsiteX4" fmla="*/ 1613823 w 1613823"/>
                <a:gd name="connsiteY4" fmla="*/ 460768 h 460768"/>
                <a:gd name="connsiteX5" fmla="*/ 1043606 w 1613823"/>
                <a:gd name="connsiteY5" fmla="*/ 460768 h 460768"/>
                <a:gd name="connsiteX6" fmla="*/ 489526 w 1613823"/>
                <a:gd name="connsiteY6" fmla="*/ 460768 h 460768"/>
                <a:gd name="connsiteX7" fmla="*/ 0 w 1613823"/>
                <a:gd name="connsiteY7" fmla="*/ 460768 h 460768"/>
                <a:gd name="connsiteX8" fmla="*/ 0 w 1613823"/>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823" h="460768" fill="none" extrusionOk="0">
                  <a:moveTo>
                    <a:pt x="0" y="0"/>
                  </a:moveTo>
                  <a:cubicBezTo>
                    <a:pt x="127683" y="-47171"/>
                    <a:pt x="319317" y="28232"/>
                    <a:pt x="489526" y="0"/>
                  </a:cubicBezTo>
                  <a:cubicBezTo>
                    <a:pt x="659735" y="-28232"/>
                    <a:pt x="856417" y="17258"/>
                    <a:pt x="979053" y="0"/>
                  </a:cubicBezTo>
                  <a:cubicBezTo>
                    <a:pt x="1101689" y="-17258"/>
                    <a:pt x="1371678" y="34392"/>
                    <a:pt x="1613823" y="0"/>
                  </a:cubicBezTo>
                  <a:cubicBezTo>
                    <a:pt x="1623188" y="223016"/>
                    <a:pt x="1585745" y="285151"/>
                    <a:pt x="1613823" y="460768"/>
                  </a:cubicBezTo>
                  <a:cubicBezTo>
                    <a:pt x="1384943" y="473070"/>
                    <a:pt x="1268564" y="444734"/>
                    <a:pt x="1043606" y="460768"/>
                  </a:cubicBezTo>
                  <a:cubicBezTo>
                    <a:pt x="818648" y="476802"/>
                    <a:pt x="605913" y="403902"/>
                    <a:pt x="489526" y="460768"/>
                  </a:cubicBezTo>
                  <a:cubicBezTo>
                    <a:pt x="373139" y="517634"/>
                    <a:pt x="194349" y="415165"/>
                    <a:pt x="0" y="460768"/>
                  </a:cubicBezTo>
                  <a:cubicBezTo>
                    <a:pt x="-18655" y="356735"/>
                    <a:pt x="23563" y="191231"/>
                    <a:pt x="0" y="0"/>
                  </a:cubicBezTo>
                  <a:close/>
                </a:path>
                <a:path w="1613823" h="460768" stroke="0" extrusionOk="0">
                  <a:moveTo>
                    <a:pt x="0" y="0"/>
                  </a:moveTo>
                  <a:cubicBezTo>
                    <a:pt x="116484" y="-45917"/>
                    <a:pt x="405264" y="53823"/>
                    <a:pt x="570217" y="0"/>
                  </a:cubicBezTo>
                  <a:cubicBezTo>
                    <a:pt x="735170" y="-53823"/>
                    <a:pt x="915853" y="49556"/>
                    <a:pt x="1059744" y="0"/>
                  </a:cubicBezTo>
                  <a:cubicBezTo>
                    <a:pt x="1203635" y="-49556"/>
                    <a:pt x="1362018" y="13998"/>
                    <a:pt x="1613823" y="0"/>
                  </a:cubicBezTo>
                  <a:cubicBezTo>
                    <a:pt x="1647385" y="211042"/>
                    <a:pt x="1588139" y="256375"/>
                    <a:pt x="1613823" y="460768"/>
                  </a:cubicBezTo>
                  <a:cubicBezTo>
                    <a:pt x="1447915" y="506401"/>
                    <a:pt x="1339856" y="417791"/>
                    <a:pt x="1092020" y="460768"/>
                  </a:cubicBezTo>
                  <a:cubicBezTo>
                    <a:pt x="844184" y="503745"/>
                    <a:pt x="683521" y="435704"/>
                    <a:pt x="570217" y="460768"/>
                  </a:cubicBezTo>
                  <a:cubicBezTo>
                    <a:pt x="456913" y="485832"/>
                    <a:pt x="181882" y="450477"/>
                    <a:pt x="0" y="460768"/>
                  </a:cubicBezTo>
                  <a:cubicBezTo>
                    <a:pt x="-37870" y="264613"/>
                    <a:pt x="9425" y="229362"/>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Операционные планы</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17" name="Прямоугольник 16">
              <a:extLst>
                <a:ext uri="{FF2B5EF4-FFF2-40B4-BE49-F238E27FC236}">
                  <a16:creationId xmlns:a16="http://schemas.microsoft.com/office/drawing/2014/main" id="{8AE4CB95-3D3B-477D-8DBC-8D9AB2C8BC0C}"/>
                </a:ext>
              </a:extLst>
            </p:cNvPr>
            <p:cNvSpPr/>
            <p:nvPr/>
          </p:nvSpPr>
          <p:spPr bwMode="auto">
            <a:xfrm>
              <a:off x="5818683" y="3732549"/>
              <a:ext cx="1584176" cy="643895"/>
            </a:xfrm>
            <a:custGeom>
              <a:avLst/>
              <a:gdLst>
                <a:gd name="connsiteX0" fmla="*/ 0 w 1584176"/>
                <a:gd name="connsiteY0" fmla="*/ 0 h 643895"/>
                <a:gd name="connsiteX1" fmla="*/ 528059 w 1584176"/>
                <a:gd name="connsiteY1" fmla="*/ 0 h 643895"/>
                <a:gd name="connsiteX2" fmla="*/ 1087801 w 1584176"/>
                <a:gd name="connsiteY2" fmla="*/ 0 h 643895"/>
                <a:gd name="connsiteX3" fmla="*/ 1584176 w 1584176"/>
                <a:gd name="connsiteY3" fmla="*/ 0 h 643895"/>
                <a:gd name="connsiteX4" fmla="*/ 1584176 w 1584176"/>
                <a:gd name="connsiteY4" fmla="*/ 321948 h 643895"/>
                <a:gd name="connsiteX5" fmla="*/ 1584176 w 1584176"/>
                <a:gd name="connsiteY5" fmla="*/ 643895 h 643895"/>
                <a:gd name="connsiteX6" fmla="*/ 1040276 w 1584176"/>
                <a:gd name="connsiteY6" fmla="*/ 643895 h 643895"/>
                <a:gd name="connsiteX7" fmla="*/ 543900 w 1584176"/>
                <a:gd name="connsiteY7" fmla="*/ 643895 h 643895"/>
                <a:gd name="connsiteX8" fmla="*/ 0 w 1584176"/>
                <a:gd name="connsiteY8" fmla="*/ 643895 h 643895"/>
                <a:gd name="connsiteX9" fmla="*/ 0 w 1584176"/>
                <a:gd name="connsiteY9" fmla="*/ 321948 h 643895"/>
                <a:gd name="connsiteX10" fmla="*/ 0 w 1584176"/>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176" h="643895" fill="none" extrusionOk="0">
                  <a:moveTo>
                    <a:pt x="0" y="0"/>
                  </a:moveTo>
                  <a:cubicBezTo>
                    <a:pt x="222659" y="-54531"/>
                    <a:pt x="350997" y="44867"/>
                    <a:pt x="528059" y="0"/>
                  </a:cubicBezTo>
                  <a:cubicBezTo>
                    <a:pt x="705121" y="-44867"/>
                    <a:pt x="832168" y="19991"/>
                    <a:pt x="1087801" y="0"/>
                  </a:cubicBezTo>
                  <a:cubicBezTo>
                    <a:pt x="1343434" y="-19991"/>
                    <a:pt x="1385370" y="42602"/>
                    <a:pt x="1584176" y="0"/>
                  </a:cubicBezTo>
                  <a:cubicBezTo>
                    <a:pt x="1591256" y="120029"/>
                    <a:pt x="1577350" y="243420"/>
                    <a:pt x="1584176" y="321948"/>
                  </a:cubicBezTo>
                  <a:cubicBezTo>
                    <a:pt x="1591002" y="400476"/>
                    <a:pt x="1572905" y="553700"/>
                    <a:pt x="1584176" y="643895"/>
                  </a:cubicBezTo>
                  <a:cubicBezTo>
                    <a:pt x="1435704" y="697456"/>
                    <a:pt x="1167654" y="594607"/>
                    <a:pt x="1040276" y="643895"/>
                  </a:cubicBezTo>
                  <a:cubicBezTo>
                    <a:pt x="912898" y="693183"/>
                    <a:pt x="711573" y="621673"/>
                    <a:pt x="543900" y="643895"/>
                  </a:cubicBezTo>
                  <a:cubicBezTo>
                    <a:pt x="376227" y="666117"/>
                    <a:pt x="245666" y="598810"/>
                    <a:pt x="0" y="643895"/>
                  </a:cubicBezTo>
                  <a:cubicBezTo>
                    <a:pt x="-15824" y="544420"/>
                    <a:pt x="5309" y="482608"/>
                    <a:pt x="0" y="321948"/>
                  </a:cubicBezTo>
                  <a:cubicBezTo>
                    <a:pt x="-5309" y="161288"/>
                    <a:pt x="7913" y="66282"/>
                    <a:pt x="0" y="0"/>
                  </a:cubicBezTo>
                  <a:close/>
                </a:path>
                <a:path w="1584176" h="643895"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04119" y="105201"/>
                    <a:pt x="1569085" y="218608"/>
                    <a:pt x="1584176" y="315509"/>
                  </a:cubicBezTo>
                  <a:cubicBezTo>
                    <a:pt x="1599267" y="412410"/>
                    <a:pt x="1547172" y="485968"/>
                    <a:pt x="1584176" y="643895"/>
                  </a:cubicBezTo>
                  <a:cubicBezTo>
                    <a:pt x="1339694" y="696578"/>
                    <a:pt x="1220143" y="636247"/>
                    <a:pt x="1056117" y="643895"/>
                  </a:cubicBezTo>
                  <a:cubicBezTo>
                    <a:pt x="892091" y="651543"/>
                    <a:pt x="685018" y="593832"/>
                    <a:pt x="512217" y="643895"/>
                  </a:cubicBezTo>
                  <a:cubicBezTo>
                    <a:pt x="339416" y="693958"/>
                    <a:pt x="133662" y="615899"/>
                    <a:pt x="0" y="643895"/>
                  </a:cubicBezTo>
                  <a:cubicBezTo>
                    <a:pt x="-8127" y="497523"/>
                    <a:pt x="12717" y="402915"/>
                    <a:pt x="0" y="309070"/>
                  </a:cubicBezTo>
                  <a:cubicBezTo>
                    <a:pt x="-12717" y="215226"/>
                    <a:pt x="3586" y="111170"/>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Ожидаемое поступление ДС / БДР</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18" name="Прямоугольник 17">
              <a:extLst>
                <a:ext uri="{FF2B5EF4-FFF2-40B4-BE49-F238E27FC236}">
                  <a16:creationId xmlns:a16="http://schemas.microsoft.com/office/drawing/2014/main" id="{C966C1D6-8296-4BE6-8717-F88B5B09913F}"/>
                </a:ext>
              </a:extLst>
            </p:cNvPr>
            <p:cNvSpPr/>
            <p:nvPr/>
          </p:nvSpPr>
          <p:spPr bwMode="auto">
            <a:xfrm>
              <a:off x="5812717" y="4518426"/>
              <a:ext cx="1584176" cy="460768"/>
            </a:xfrm>
            <a:custGeom>
              <a:avLst/>
              <a:gdLst>
                <a:gd name="connsiteX0" fmla="*/ 0 w 1584176"/>
                <a:gd name="connsiteY0" fmla="*/ 0 h 460768"/>
                <a:gd name="connsiteX1" fmla="*/ 480533 w 1584176"/>
                <a:gd name="connsiteY1" fmla="*/ 0 h 460768"/>
                <a:gd name="connsiteX2" fmla="*/ 961067 w 1584176"/>
                <a:gd name="connsiteY2" fmla="*/ 0 h 460768"/>
                <a:gd name="connsiteX3" fmla="*/ 1584176 w 1584176"/>
                <a:gd name="connsiteY3" fmla="*/ 0 h 460768"/>
                <a:gd name="connsiteX4" fmla="*/ 1584176 w 1584176"/>
                <a:gd name="connsiteY4" fmla="*/ 460768 h 460768"/>
                <a:gd name="connsiteX5" fmla="*/ 1024434 w 1584176"/>
                <a:gd name="connsiteY5" fmla="*/ 460768 h 460768"/>
                <a:gd name="connsiteX6" fmla="*/ 480533 w 1584176"/>
                <a:gd name="connsiteY6" fmla="*/ 460768 h 460768"/>
                <a:gd name="connsiteX7" fmla="*/ 0 w 1584176"/>
                <a:gd name="connsiteY7" fmla="*/ 460768 h 460768"/>
                <a:gd name="connsiteX8" fmla="*/ 0 w 158417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6" h="460768" fill="none" extrusionOk="0">
                  <a:moveTo>
                    <a:pt x="0" y="0"/>
                  </a:moveTo>
                  <a:cubicBezTo>
                    <a:pt x="208994" y="-35990"/>
                    <a:pt x="269234" y="47350"/>
                    <a:pt x="480533" y="0"/>
                  </a:cubicBezTo>
                  <a:cubicBezTo>
                    <a:pt x="691832" y="-47350"/>
                    <a:pt x="811509" y="14427"/>
                    <a:pt x="961067" y="0"/>
                  </a:cubicBezTo>
                  <a:cubicBezTo>
                    <a:pt x="1110625" y="-14427"/>
                    <a:pt x="1445084" y="65653"/>
                    <a:pt x="1584176" y="0"/>
                  </a:cubicBezTo>
                  <a:cubicBezTo>
                    <a:pt x="1593541" y="223016"/>
                    <a:pt x="1556098" y="285151"/>
                    <a:pt x="1584176" y="460768"/>
                  </a:cubicBezTo>
                  <a:cubicBezTo>
                    <a:pt x="1367210" y="471393"/>
                    <a:pt x="1276824" y="417442"/>
                    <a:pt x="1024434" y="460768"/>
                  </a:cubicBezTo>
                  <a:cubicBezTo>
                    <a:pt x="772044" y="504094"/>
                    <a:pt x="660686" y="420641"/>
                    <a:pt x="480533" y="460768"/>
                  </a:cubicBezTo>
                  <a:cubicBezTo>
                    <a:pt x="300380" y="500895"/>
                    <a:pt x="168235" y="439285"/>
                    <a:pt x="0" y="460768"/>
                  </a:cubicBezTo>
                  <a:cubicBezTo>
                    <a:pt x="-18655" y="356735"/>
                    <a:pt x="23563" y="191231"/>
                    <a:pt x="0" y="0"/>
                  </a:cubicBezTo>
                  <a:close/>
                </a:path>
                <a:path w="1584176" h="460768"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17738" y="211042"/>
                    <a:pt x="1558492" y="256375"/>
                    <a:pt x="1584176" y="460768"/>
                  </a:cubicBezTo>
                  <a:cubicBezTo>
                    <a:pt x="1362782" y="469536"/>
                    <a:pt x="1271826" y="419599"/>
                    <a:pt x="1071959" y="460768"/>
                  </a:cubicBezTo>
                  <a:cubicBezTo>
                    <a:pt x="872092" y="501937"/>
                    <a:pt x="710178" y="410293"/>
                    <a:pt x="559742" y="460768"/>
                  </a:cubicBezTo>
                  <a:cubicBezTo>
                    <a:pt x="409306" y="511243"/>
                    <a:pt x="120114" y="432157"/>
                    <a:pt x="0" y="460768"/>
                  </a:cubicBezTo>
                  <a:cubicBezTo>
                    <a:pt x="-37870" y="264613"/>
                    <a:pt x="9425" y="229362"/>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Заказ поставщику</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21" name="Прямоугольник 20">
              <a:extLst>
                <a:ext uri="{FF2B5EF4-FFF2-40B4-BE49-F238E27FC236}">
                  <a16:creationId xmlns:a16="http://schemas.microsoft.com/office/drawing/2014/main" id="{B1BCB782-50DB-4A30-BDC4-CDE27FBB19D3}"/>
                </a:ext>
              </a:extLst>
            </p:cNvPr>
            <p:cNvSpPr/>
            <p:nvPr/>
          </p:nvSpPr>
          <p:spPr bwMode="auto">
            <a:xfrm>
              <a:off x="5794750" y="5105562"/>
              <a:ext cx="1602143" cy="643895"/>
            </a:xfrm>
            <a:custGeom>
              <a:avLst/>
              <a:gdLst>
                <a:gd name="connsiteX0" fmla="*/ 0 w 1602143"/>
                <a:gd name="connsiteY0" fmla="*/ 0 h 643895"/>
                <a:gd name="connsiteX1" fmla="*/ 502005 w 1602143"/>
                <a:gd name="connsiteY1" fmla="*/ 0 h 643895"/>
                <a:gd name="connsiteX2" fmla="*/ 987988 w 1602143"/>
                <a:gd name="connsiteY2" fmla="*/ 0 h 643895"/>
                <a:gd name="connsiteX3" fmla="*/ 1602143 w 1602143"/>
                <a:gd name="connsiteY3" fmla="*/ 0 h 643895"/>
                <a:gd name="connsiteX4" fmla="*/ 1602143 w 1602143"/>
                <a:gd name="connsiteY4" fmla="*/ 321948 h 643895"/>
                <a:gd name="connsiteX5" fmla="*/ 1602143 w 1602143"/>
                <a:gd name="connsiteY5" fmla="*/ 643895 h 643895"/>
                <a:gd name="connsiteX6" fmla="*/ 1052074 w 1602143"/>
                <a:gd name="connsiteY6" fmla="*/ 643895 h 643895"/>
                <a:gd name="connsiteX7" fmla="*/ 534048 w 1602143"/>
                <a:gd name="connsiteY7" fmla="*/ 643895 h 643895"/>
                <a:gd name="connsiteX8" fmla="*/ 0 w 1602143"/>
                <a:gd name="connsiteY8" fmla="*/ 643895 h 643895"/>
                <a:gd name="connsiteX9" fmla="*/ 0 w 1602143"/>
                <a:gd name="connsiteY9" fmla="*/ 321948 h 643895"/>
                <a:gd name="connsiteX10" fmla="*/ 0 w 1602143"/>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143" h="643895" fill="none" extrusionOk="0">
                  <a:moveTo>
                    <a:pt x="0" y="0"/>
                  </a:moveTo>
                  <a:cubicBezTo>
                    <a:pt x="250700" y="-7756"/>
                    <a:pt x="401295" y="19386"/>
                    <a:pt x="502005" y="0"/>
                  </a:cubicBezTo>
                  <a:cubicBezTo>
                    <a:pt x="602715" y="-19386"/>
                    <a:pt x="769627" y="8260"/>
                    <a:pt x="987988" y="0"/>
                  </a:cubicBezTo>
                  <a:cubicBezTo>
                    <a:pt x="1206349" y="-8260"/>
                    <a:pt x="1350118" y="66625"/>
                    <a:pt x="1602143" y="0"/>
                  </a:cubicBezTo>
                  <a:cubicBezTo>
                    <a:pt x="1602524" y="148858"/>
                    <a:pt x="1588627" y="228137"/>
                    <a:pt x="1602143" y="321948"/>
                  </a:cubicBezTo>
                  <a:cubicBezTo>
                    <a:pt x="1615659" y="415759"/>
                    <a:pt x="1595478" y="504605"/>
                    <a:pt x="1602143" y="643895"/>
                  </a:cubicBezTo>
                  <a:cubicBezTo>
                    <a:pt x="1418196" y="677494"/>
                    <a:pt x="1190343" y="579689"/>
                    <a:pt x="1052074" y="643895"/>
                  </a:cubicBezTo>
                  <a:cubicBezTo>
                    <a:pt x="913805" y="708101"/>
                    <a:pt x="731262" y="618129"/>
                    <a:pt x="534048" y="643895"/>
                  </a:cubicBezTo>
                  <a:cubicBezTo>
                    <a:pt x="336834" y="669661"/>
                    <a:pt x="165532" y="592827"/>
                    <a:pt x="0" y="643895"/>
                  </a:cubicBezTo>
                  <a:cubicBezTo>
                    <a:pt x="-27299" y="558505"/>
                    <a:pt x="10343" y="457192"/>
                    <a:pt x="0" y="321948"/>
                  </a:cubicBezTo>
                  <a:cubicBezTo>
                    <a:pt x="-10343" y="186704"/>
                    <a:pt x="32795" y="103272"/>
                    <a:pt x="0" y="0"/>
                  </a:cubicBezTo>
                  <a:close/>
                </a:path>
                <a:path w="1602143" h="643895" stroke="0" extrusionOk="0">
                  <a:moveTo>
                    <a:pt x="0" y="0"/>
                  </a:moveTo>
                  <a:cubicBezTo>
                    <a:pt x="173875" y="-46264"/>
                    <a:pt x="416598" y="44293"/>
                    <a:pt x="534048" y="0"/>
                  </a:cubicBezTo>
                  <a:cubicBezTo>
                    <a:pt x="651498" y="-44293"/>
                    <a:pt x="850669" y="38497"/>
                    <a:pt x="1084117" y="0"/>
                  </a:cubicBezTo>
                  <a:cubicBezTo>
                    <a:pt x="1317565" y="-38497"/>
                    <a:pt x="1429239" y="1072"/>
                    <a:pt x="1602143" y="0"/>
                  </a:cubicBezTo>
                  <a:cubicBezTo>
                    <a:pt x="1627225" y="144670"/>
                    <a:pt x="1568900" y="228457"/>
                    <a:pt x="1602143" y="315509"/>
                  </a:cubicBezTo>
                  <a:cubicBezTo>
                    <a:pt x="1635386" y="402561"/>
                    <a:pt x="1571562" y="488898"/>
                    <a:pt x="1602143" y="643895"/>
                  </a:cubicBezTo>
                  <a:cubicBezTo>
                    <a:pt x="1416138" y="652610"/>
                    <a:pt x="1310383" y="622740"/>
                    <a:pt x="1116160" y="643895"/>
                  </a:cubicBezTo>
                  <a:cubicBezTo>
                    <a:pt x="921937" y="665050"/>
                    <a:pt x="790284" y="592986"/>
                    <a:pt x="550069" y="643895"/>
                  </a:cubicBezTo>
                  <a:cubicBezTo>
                    <a:pt x="309854" y="694804"/>
                    <a:pt x="238420" y="599875"/>
                    <a:pt x="0" y="643895"/>
                  </a:cubicBezTo>
                  <a:cubicBezTo>
                    <a:pt x="-3557" y="532014"/>
                    <a:pt x="2487" y="400663"/>
                    <a:pt x="0" y="334825"/>
                  </a:cubicBezTo>
                  <a:cubicBezTo>
                    <a:pt x="-2487" y="268987"/>
                    <a:pt x="33998" y="76455"/>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2298547088">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eaLnBrk="1" hangingPunct="1">
                <a:lnSpc>
                  <a:spcPct val="85000"/>
                </a:lnSpc>
                <a:spcBef>
                  <a:spcPct val="50000"/>
                </a:spcBef>
                <a:buSzPct val="120000"/>
              </a:pPr>
              <a:r>
                <a:rPr lang="ru-RU" sz="1400" dirty="0">
                  <a:solidFill>
                    <a:schemeClr val="tx1">
                      <a:lumMod val="75000"/>
                      <a:lumOff val="25000"/>
                    </a:schemeClr>
                  </a:solidFill>
                  <a:latin typeface="Comic Sans MS" panose="030F0702030302020204" pitchFamily="66" charset="0"/>
                </a:rPr>
                <a:t>И другие </a:t>
              </a:r>
              <a:r>
                <a:rPr lang="ru-RU" sz="1400" b="0" dirty="0">
                  <a:solidFill>
                    <a:schemeClr val="tx1">
                      <a:lumMod val="75000"/>
                      <a:lumOff val="25000"/>
                    </a:schemeClr>
                  </a:solidFill>
                  <a:latin typeface="Comic Sans MS" panose="030F0702030302020204" pitchFamily="66" charset="0"/>
                </a:rPr>
                <a:t>документы</a:t>
              </a:r>
              <a:r>
                <a:rPr lang="es-ES" sz="1400" b="0" dirty="0">
                  <a:solidFill>
                    <a:schemeClr val="tx1">
                      <a:lumMod val="75000"/>
                      <a:lumOff val="25000"/>
                    </a:schemeClr>
                  </a:solidFill>
                  <a:latin typeface="Comic Sans MS" panose="030F0702030302020204" pitchFamily="66" charset="0"/>
                </a:rPr>
                <a:t> </a:t>
              </a:r>
              <a:r>
                <a:rPr lang="ru-RU" sz="1400" b="0" dirty="0">
                  <a:solidFill>
                    <a:schemeClr val="tx1">
                      <a:lumMod val="75000"/>
                      <a:lumOff val="25000"/>
                    </a:schemeClr>
                  </a:solidFill>
                  <a:latin typeface="Comic Sans MS" panose="030F0702030302020204" pitchFamily="66" charset="0"/>
                </a:rPr>
                <a:t>планирования</a:t>
              </a:r>
            </a:p>
          </p:txBody>
        </p:sp>
        <p:sp>
          <p:nvSpPr>
            <p:cNvPr id="2" name="TextBox 1">
              <a:extLst>
                <a:ext uri="{FF2B5EF4-FFF2-40B4-BE49-F238E27FC236}">
                  <a16:creationId xmlns:a16="http://schemas.microsoft.com/office/drawing/2014/main" id="{4BBF652F-380B-41FA-9645-D528D550787E}"/>
                </a:ext>
              </a:extLst>
            </p:cNvPr>
            <p:cNvSpPr txBox="1"/>
            <p:nvPr/>
          </p:nvSpPr>
          <p:spPr>
            <a:xfrm>
              <a:off x="4284257" y="3024063"/>
              <a:ext cx="2571228" cy="523220"/>
            </a:xfrm>
            <a:prstGeom prst="rect">
              <a:avLst/>
            </a:prstGeom>
            <a:noFill/>
          </p:spPr>
          <p:txBody>
            <a:bodyPr wrap="square" rtlCol="0">
              <a:spAutoFit/>
            </a:bodyPr>
            <a:lstStyle/>
            <a:p>
              <a:pPr algn="ctr"/>
              <a:r>
                <a:rPr lang="ru-RU" sz="1400" b="0" dirty="0">
                  <a:solidFill>
                    <a:schemeClr val="tx1">
                      <a:lumMod val="75000"/>
                      <a:lumOff val="25000"/>
                    </a:schemeClr>
                  </a:solidFill>
                  <a:latin typeface="Comic Sans MS" panose="030F0702030302020204" pitchFamily="66" charset="0"/>
                </a:rPr>
                <a:t>Операционное планирование</a:t>
              </a:r>
            </a:p>
          </p:txBody>
        </p:sp>
        <p:sp>
          <p:nvSpPr>
            <p:cNvPr id="30" name="Прямоугольник 29">
              <a:extLst>
                <a:ext uri="{FF2B5EF4-FFF2-40B4-BE49-F238E27FC236}">
                  <a16:creationId xmlns:a16="http://schemas.microsoft.com/office/drawing/2014/main" id="{E8465C6E-6795-4B0C-BA94-A98C34871B81}"/>
                </a:ext>
              </a:extLst>
            </p:cNvPr>
            <p:cNvSpPr/>
            <p:nvPr/>
          </p:nvSpPr>
          <p:spPr bwMode="auto">
            <a:xfrm>
              <a:off x="3985696" y="5500287"/>
              <a:ext cx="1584176" cy="460768"/>
            </a:xfrm>
            <a:custGeom>
              <a:avLst/>
              <a:gdLst>
                <a:gd name="connsiteX0" fmla="*/ 0 w 1584176"/>
                <a:gd name="connsiteY0" fmla="*/ 0 h 460768"/>
                <a:gd name="connsiteX1" fmla="*/ 480533 w 1584176"/>
                <a:gd name="connsiteY1" fmla="*/ 0 h 460768"/>
                <a:gd name="connsiteX2" fmla="*/ 961067 w 1584176"/>
                <a:gd name="connsiteY2" fmla="*/ 0 h 460768"/>
                <a:gd name="connsiteX3" fmla="*/ 1584176 w 1584176"/>
                <a:gd name="connsiteY3" fmla="*/ 0 h 460768"/>
                <a:gd name="connsiteX4" fmla="*/ 1584176 w 1584176"/>
                <a:gd name="connsiteY4" fmla="*/ 460768 h 460768"/>
                <a:gd name="connsiteX5" fmla="*/ 1024434 w 1584176"/>
                <a:gd name="connsiteY5" fmla="*/ 460768 h 460768"/>
                <a:gd name="connsiteX6" fmla="*/ 480533 w 1584176"/>
                <a:gd name="connsiteY6" fmla="*/ 460768 h 460768"/>
                <a:gd name="connsiteX7" fmla="*/ 0 w 1584176"/>
                <a:gd name="connsiteY7" fmla="*/ 460768 h 460768"/>
                <a:gd name="connsiteX8" fmla="*/ 0 w 158417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6" h="460768" fill="none" extrusionOk="0">
                  <a:moveTo>
                    <a:pt x="0" y="0"/>
                  </a:moveTo>
                  <a:cubicBezTo>
                    <a:pt x="208994" y="-35990"/>
                    <a:pt x="269234" y="47350"/>
                    <a:pt x="480533" y="0"/>
                  </a:cubicBezTo>
                  <a:cubicBezTo>
                    <a:pt x="691832" y="-47350"/>
                    <a:pt x="811509" y="14427"/>
                    <a:pt x="961067" y="0"/>
                  </a:cubicBezTo>
                  <a:cubicBezTo>
                    <a:pt x="1110625" y="-14427"/>
                    <a:pt x="1445084" y="65653"/>
                    <a:pt x="1584176" y="0"/>
                  </a:cubicBezTo>
                  <a:cubicBezTo>
                    <a:pt x="1593541" y="223016"/>
                    <a:pt x="1556098" y="285151"/>
                    <a:pt x="1584176" y="460768"/>
                  </a:cubicBezTo>
                  <a:cubicBezTo>
                    <a:pt x="1367210" y="471393"/>
                    <a:pt x="1276824" y="417442"/>
                    <a:pt x="1024434" y="460768"/>
                  </a:cubicBezTo>
                  <a:cubicBezTo>
                    <a:pt x="772044" y="504094"/>
                    <a:pt x="660686" y="420641"/>
                    <a:pt x="480533" y="460768"/>
                  </a:cubicBezTo>
                  <a:cubicBezTo>
                    <a:pt x="300380" y="500895"/>
                    <a:pt x="168235" y="439285"/>
                    <a:pt x="0" y="460768"/>
                  </a:cubicBezTo>
                  <a:cubicBezTo>
                    <a:pt x="-18655" y="356735"/>
                    <a:pt x="23563" y="191231"/>
                    <a:pt x="0" y="0"/>
                  </a:cubicBezTo>
                  <a:close/>
                </a:path>
                <a:path w="1584176" h="460768"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17738" y="211042"/>
                    <a:pt x="1558492" y="256375"/>
                    <a:pt x="1584176" y="460768"/>
                  </a:cubicBezTo>
                  <a:cubicBezTo>
                    <a:pt x="1362782" y="469536"/>
                    <a:pt x="1271826" y="419599"/>
                    <a:pt x="1071959" y="460768"/>
                  </a:cubicBezTo>
                  <a:cubicBezTo>
                    <a:pt x="872092" y="501937"/>
                    <a:pt x="710178" y="410293"/>
                    <a:pt x="559742" y="460768"/>
                  </a:cubicBezTo>
                  <a:cubicBezTo>
                    <a:pt x="409306" y="511243"/>
                    <a:pt x="120114" y="432157"/>
                    <a:pt x="0" y="460768"/>
                  </a:cubicBezTo>
                  <a:cubicBezTo>
                    <a:pt x="-37870" y="264613"/>
                    <a:pt x="9425" y="229362"/>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Договор / Соглашение</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grpSp>
      <p:sp>
        <p:nvSpPr>
          <p:cNvPr id="37" name="TextBox 36">
            <a:extLst>
              <a:ext uri="{FF2B5EF4-FFF2-40B4-BE49-F238E27FC236}">
                <a16:creationId xmlns:a16="http://schemas.microsoft.com/office/drawing/2014/main" id="{29F5BE94-E32B-4A6D-A566-BE517563D281}"/>
              </a:ext>
            </a:extLst>
          </p:cNvPr>
          <p:cNvSpPr txBox="1"/>
          <p:nvPr/>
        </p:nvSpPr>
        <p:spPr>
          <a:xfrm>
            <a:off x="4749272" y="1089941"/>
            <a:ext cx="4501553" cy="1477328"/>
          </a:xfrm>
          <a:prstGeom prst="rect">
            <a:avLst/>
          </a:prstGeom>
          <a:noFill/>
        </p:spPr>
        <p:txBody>
          <a:bodyPr wrap="none" rtlCol="0">
            <a:spAutoFit/>
          </a:bodyPr>
          <a:lstStyle/>
          <a:p>
            <a:pPr>
              <a:spcAft>
                <a:spcPts val="600"/>
              </a:spcAft>
            </a:pPr>
            <a:r>
              <a:rPr lang="ru-RU" sz="1400" b="0" dirty="0">
                <a:solidFill>
                  <a:srgbClr val="FC6E51"/>
                </a:solidFill>
                <a:latin typeface="Comic Sans MS" panose="030F0702030302020204" pitchFamily="66" charset="0"/>
              </a:rPr>
              <a:t>А с чего начать в программе?</a:t>
            </a:r>
          </a:p>
          <a:p>
            <a:pPr marL="342900" indent="-342900">
              <a:spcAft>
                <a:spcPts val="600"/>
              </a:spcAft>
              <a:buFontTx/>
              <a:buAutoNum type="arabicPeriod"/>
            </a:pPr>
            <a:r>
              <a:rPr lang="ru-RU" sz="1400" b="0" dirty="0">
                <a:solidFill>
                  <a:schemeClr val="tx1">
                    <a:lumMod val="75000"/>
                    <a:lumOff val="25000"/>
                  </a:schemeClr>
                </a:solidFill>
                <a:latin typeface="Comic Sans MS" panose="030F0702030302020204" pitchFamily="66" charset="0"/>
              </a:rPr>
              <a:t>Запустить казначейские заявки …</a:t>
            </a:r>
          </a:p>
          <a:p>
            <a:pPr marL="342900" indent="-342900">
              <a:spcAft>
                <a:spcPts val="600"/>
              </a:spcAft>
              <a:buFontTx/>
              <a:buAutoNum type="arabicPeriod"/>
            </a:pPr>
            <a:r>
              <a:rPr lang="ru-RU" sz="1400" b="0" dirty="0">
                <a:solidFill>
                  <a:schemeClr val="tx1">
                    <a:lumMod val="75000"/>
                    <a:lumOff val="25000"/>
                  </a:schemeClr>
                </a:solidFill>
                <a:latin typeface="Comic Sans MS" panose="030F0702030302020204" pitchFamily="66" charset="0"/>
              </a:rPr>
              <a:t>Настроить контроль лимитов и резервов …</a:t>
            </a:r>
          </a:p>
          <a:p>
            <a:pPr marL="342900" indent="-342900">
              <a:spcAft>
                <a:spcPts val="600"/>
              </a:spcAft>
              <a:buFontTx/>
              <a:buAutoNum type="arabicPeriod"/>
            </a:pPr>
            <a:r>
              <a:rPr lang="ru-RU" sz="1400" b="0" dirty="0">
                <a:solidFill>
                  <a:schemeClr val="tx1">
                    <a:lumMod val="75000"/>
                    <a:lumOff val="25000"/>
                  </a:schemeClr>
                </a:solidFill>
                <a:latin typeface="Comic Sans MS" panose="030F0702030302020204" pitchFamily="66" charset="0"/>
              </a:rPr>
              <a:t>Внедрить планирование и бюджетирование …</a:t>
            </a:r>
          </a:p>
          <a:p>
            <a:pPr>
              <a:spcAft>
                <a:spcPts val="600"/>
              </a:spcAft>
            </a:pPr>
            <a:r>
              <a:rPr lang="ru-RU" sz="1400" b="0" dirty="0">
                <a:solidFill>
                  <a:schemeClr val="tx1">
                    <a:lumMod val="75000"/>
                    <a:lumOff val="25000"/>
                  </a:schemeClr>
                </a:solidFill>
                <a:latin typeface="Comic Sans MS" panose="030F0702030302020204" pitchFamily="66" charset="0"/>
              </a:rPr>
              <a:t>   или все наоборот …?</a:t>
            </a:r>
          </a:p>
        </p:txBody>
      </p:sp>
      <p:sp>
        <p:nvSpPr>
          <p:cNvPr id="39" name="TextBox 38">
            <a:extLst>
              <a:ext uri="{FF2B5EF4-FFF2-40B4-BE49-F238E27FC236}">
                <a16:creationId xmlns:a16="http://schemas.microsoft.com/office/drawing/2014/main" id="{02EB1E24-40AC-45F3-9853-FAF416596340}"/>
              </a:ext>
            </a:extLst>
          </p:cNvPr>
          <p:cNvSpPr txBox="1"/>
          <p:nvPr/>
        </p:nvSpPr>
        <p:spPr>
          <a:xfrm>
            <a:off x="1172045" y="1089941"/>
            <a:ext cx="5194051" cy="1769715"/>
          </a:xfrm>
          <a:prstGeom prst="rect">
            <a:avLst/>
          </a:prstGeom>
          <a:noFill/>
        </p:spPr>
        <p:txBody>
          <a:bodyPr wrap="none" rtlCol="0">
            <a:spAutoFit/>
          </a:bodyPr>
          <a:lstStyle/>
          <a:p>
            <a:pPr>
              <a:spcAft>
                <a:spcPts val="600"/>
              </a:spcAft>
            </a:pPr>
            <a:r>
              <a:rPr lang="ru-RU" sz="1400" b="0" dirty="0">
                <a:solidFill>
                  <a:srgbClr val="FC6E51"/>
                </a:solidFill>
                <a:latin typeface="Comic Sans MS" panose="030F0702030302020204" pitchFamily="66" charset="0"/>
              </a:rPr>
              <a:t>Управленческие шаги:</a:t>
            </a:r>
          </a:p>
          <a:p>
            <a:pPr>
              <a:spcAft>
                <a:spcPts val="600"/>
              </a:spcAft>
            </a:pPr>
            <a:r>
              <a:rPr lang="ru-RU" sz="1400" b="0" dirty="0">
                <a:solidFill>
                  <a:schemeClr val="tx1">
                    <a:lumMod val="75000"/>
                    <a:lumOff val="25000"/>
                  </a:schemeClr>
                </a:solidFill>
                <a:latin typeface="Comic Sans MS" panose="030F0702030302020204" pitchFamily="66" charset="0"/>
              </a:rPr>
              <a:t>1. Классифицировать расходы</a:t>
            </a:r>
          </a:p>
          <a:p>
            <a:pPr>
              <a:spcAft>
                <a:spcPts val="600"/>
              </a:spcAft>
            </a:pPr>
            <a:r>
              <a:rPr lang="ru-RU" sz="1400" b="0" dirty="0">
                <a:solidFill>
                  <a:schemeClr val="tx1">
                    <a:lumMod val="75000"/>
                    <a:lumOff val="25000"/>
                  </a:schemeClr>
                </a:solidFill>
                <a:latin typeface="Comic Sans MS" panose="030F0702030302020204" pitchFamily="66" charset="0"/>
              </a:rPr>
              <a:t>2. Определить приоритеты</a:t>
            </a:r>
          </a:p>
          <a:p>
            <a:pPr>
              <a:spcAft>
                <a:spcPts val="600"/>
              </a:spcAft>
            </a:pPr>
            <a:r>
              <a:rPr lang="ru-RU" sz="1400" b="0" dirty="0">
                <a:solidFill>
                  <a:schemeClr val="tx1">
                    <a:lumMod val="75000"/>
                    <a:lumOff val="25000"/>
                  </a:schemeClr>
                </a:solidFill>
                <a:latin typeface="Comic Sans MS" panose="030F0702030302020204" pitchFamily="66" charset="0"/>
              </a:rPr>
              <a:t>3. Выработать стратегию сокращения </a:t>
            </a:r>
          </a:p>
          <a:p>
            <a:pPr>
              <a:spcAft>
                <a:spcPts val="600"/>
              </a:spcAft>
            </a:pPr>
            <a:r>
              <a:rPr lang="ru-RU" sz="1400" b="0" dirty="0">
                <a:solidFill>
                  <a:schemeClr val="tx1">
                    <a:lumMod val="75000"/>
                    <a:lumOff val="25000"/>
                  </a:schemeClr>
                </a:solidFill>
                <a:latin typeface="Comic Sans MS" panose="030F0702030302020204" pitchFamily="66" charset="0"/>
              </a:rPr>
              <a:t>4. Сократить расходы</a:t>
            </a:r>
          </a:p>
          <a:p>
            <a:pPr>
              <a:spcAft>
                <a:spcPts val="600"/>
              </a:spcAft>
            </a:pPr>
            <a:r>
              <a:rPr lang="ru-RU" sz="1400" dirty="0">
                <a:solidFill>
                  <a:schemeClr val="tx1">
                    <a:lumMod val="75000"/>
                    <a:lumOff val="25000"/>
                  </a:schemeClr>
                </a:solidFill>
                <a:latin typeface="Comic Sans MS" panose="030F0702030302020204" pitchFamily="66" charset="0"/>
              </a:rPr>
              <a:t>Цель</a:t>
            </a:r>
            <a:r>
              <a:rPr lang="ru-RU" sz="1400" b="0" dirty="0">
                <a:solidFill>
                  <a:schemeClr val="tx1">
                    <a:lumMod val="75000"/>
                    <a:lumOff val="25000"/>
                  </a:schemeClr>
                </a:solidFill>
                <a:latin typeface="Comic Sans MS" panose="030F0702030302020204" pitchFamily="66" charset="0"/>
              </a:rPr>
              <a:t>: </a:t>
            </a:r>
            <a:r>
              <a:rPr lang="ru-RU" sz="1400" dirty="0">
                <a:solidFill>
                  <a:schemeClr val="tx1">
                    <a:lumMod val="75000"/>
                    <a:lumOff val="25000"/>
                  </a:schemeClr>
                </a:solidFill>
                <a:latin typeface="Comic Sans MS" panose="030F0702030302020204" pitchFamily="66" charset="0"/>
              </a:rPr>
              <a:t>сократить постоянные и неэффективные расходы</a:t>
            </a:r>
          </a:p>
        </p:txBody>
      </p:sp>
      <p:sp>
        <p:nvSpPr>
          <p:cNvPr id="38" name="Стрелка: вправо 37">
            <a:extLst>
              <a:ext uri="{FF2B5EF4-FFF2-40B4-BE49-F238E27FC236}">
                <a16:creationId xmlns:a16="http://schemas.microsoft.com/office/drawing/2014/main" id="{8200141B-1C99-4700-92DF-342856398DA5}"/>
              </a:ext>
            </a:extLst>
          </p:cNvPr>
          <p:cNvSpPr/>
          <p:nvPr/>
        </p:nvSpPr>
        <p:spPr bwMode="auto">
          <a:xfrm>
            <a:off x="6578964" y="3254324"/>
            <a:ext cx="1635857" cy="223756"/>
          </a:xfrm>
          <a:custGeom>
            <a:avLst/>
            <a:gdLst>
              <a:gd name="connsiteX0" fmla="*/ 0 w 1635857"/>
              <a:gd name="connsiteY0" fmla="*/ 55939 h 223756"/>
              <a:gd name="connsiteX1" fmla="*/ 501179 w 1635857"/>
              <a:gd name="connsiteY1" fmla="*/ 55939 h 223756"/>
              <a:gd name="connsiteX2" fmla="*/ 963806 w 1635857"/>
              <a:gd name="connsiteY2" fmla="*/ 55939 h 223756"/>
              <a:gd name="connsiteX3" fmla="*/ 963806 w 1635857"/>
              <a:gd name="connsiteY3" fmla="*/ 0 h 223756"/>
              <a:gd name="connsiteX4" fmla="*/ 1313273 w 1635857"/>
              <a:gd name="connsiteY4" fmla="*/ 58177 h 223756"/>
              <a:gd name="connsiteX5" fmla="*/ 1635857 w 1635857"/>
              <a:gd name="connsiteY5" fmla="*/ 111878 h 223756"/>
              <a:gd name="connsiteX6" fmla="*/ 1306552 w 1635857"/>
              <a:gd name="connsiteY6" fmla="*/ 166698 h 223756"/>
              <a:gd name="connsiteX7" fmla="*/ 963806 w 1635857"/>
              <a:gd name="connsiteY7" fmla="*/ 223756 h 223756"/>
              <a:gd name="connsiteX8" fmla="*/ 963806 w 1635857"/>
              <a:gd name="connsiteY8" fmla="*/ 167817 h 223756"/>
              <a:gd name="connsiteX9" fmla="*/ 462627 w 1635857"/>
              <a:gd name="connsiteY9" fmla="*/ 167817 h 223756"/>
              <a:gd name="connsiteX10" fmla="*/ 0 w 1635857"/>
              <a:gd name="connsiteY10" fmla="*/ 167817 h 223756"/>
              <a:gd name="connsiteX11" fmla="*/ 0 w 1635857"/>
              <a:gd name="connsiteY11" fmla="*/ 55939 h 22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5857" h="223756" fill="none" extrusionOk="0">
                <a:moveTo>
                  <a:pt x="0" y="55939"/>
                </a:moveTo>
                <a:cubicBezTo>
                  <a:pt x="246524" y="20079"/>
                  <a:pt x="368127" y="72550"/>
                  <a:pt x="501179" y="55939"/>
                </a:cubicBezTo>
                <a:cubicBezTo>
                  <a:pt x="634231" y="39328"/>
                  <a:pt x="829882" y="95432"/>
                  <a:pt x="963806" y="55939"/>
                </a:cubicBezTo>
                <a:cubicBezTo>
                  <a:pt x="960427" y="31903"/>
                  <a:pt x="964574" y="21458"/>
                  <a:pt x="963806" y="0"/>
                </a:cubicBezTo>
                <a:cubicBezTo>
                  <a:pt x="1134028" y="-11205"/>
                  <a:pt x="1204276" y="48251"/>
                  <a:pt x="1313273" y="58177"/>
                </a:cubicBezTo>
                <a:cubicBezTo>
                  <a:pt x="1422270" y="68103"/>
                  <a:pt x="1532780" y="127833"/>
                  <a:pt x="1635857" y="111878"/>
                </a:cubicBezTo>
                <a:cubicBezTo>
                  <a:pt x="1480231" y="156322"/>
                  <a:pt x="1380622" y="146027"/>
                  <a:pt x="1306552" y="166698"/>
                </a:cubicBezTo>
                <a:cubicBezTo>
                  <a:pt x="1232482" y="187369"/>
                  <a:pt x="1073698" y="174112"/>
                  <a:pt x="963806" y="223756"/>
                </a:cubicBezTo>
                <a:cubicBezTo>
                  <a:pt x="959801" y="196840"/>
                  <a:pt x="968587" y="191018"/>
                  <a:pt x="963806" y="167817"/>
                </a:cubicBezTo>
                <a:cubicBezTo>
                  <a:pt x="837415" y="216479"/>
                  <a:pt x="647544" y="142762"/>
                  <a:pt x="462627" y="167817"/>
                </a:cubicBezTo>
                <a:cubicBezTo>
                  <a:pt x="277710" y="192872"/>
                  <a:pt x="199830" y="127735"/>
                  <a:pt x="0" y="167817"/>
                </a:cubicBezTo>
                <a:cubicBezTo>
                  <a:pt x="-10900" y="139170"/>
                  <a:pt x="13030" y="90349"/>
                  <a:pt x="0" y="55939"/>
                </a:cubicBezTo>
                <a:close/>
              </a:path>
              <a:path w="1635857" h="223756" stroke="0" extrusionOk="0">
                <a:moveTo>
                  <a:pt x="0" y="55939"/>
                </a:moveTo>
                <a:cubicBezTo>
                  <a:pt x="172160" y="32928"/>
                  <a:pt x="374049" y="72938"/>
                  <a:pt x="501179" y="55939"/>
                </a:cubicBezTo>
                <a:cubicBezTo>
                  <a:pt x="628309" y="38940"/>
                  <a:pt x="765151" y="82621"/>
                  <a:pt x="963806" y="55939"/>
                </a:cubicBezTo>
                <a:cubicBezTo>
                  <a:pt x="960854" y="39503"/>
                  <a:pt x="969659" y="12684"/>
                  <a:pt x="963806" y="0"/>
                </a:cubicBezTo>
                <a:cubicBezTo>
                  <a:pt x="1079810" y="-10910"/>
                  <a:pt x="1200008" y="57581"/>
                  <a:pt x="1286390" y="53701"/>
                </a:cubicBezTo>
                <a:cubicBezTo>
                  <a:pt x="1372772" y="49821"/>
                  <a:pt x="1522574" y="99656"/>
                  <a:pt x="1635857" y="111878"/>
                </a:cubicBezTo>
                <a:cubicBezTo>
                  <a:pt x="1493862" y="176081"/>
                  <a:pt x="1375616" y="133655"/>
                  <a:pt x="1306552" y="166698"/>
                </a:cubicBezTo>
                <a:cubicBezTo>
                  <a:pt x="1237488" y="199741"/>
                  <a:pt x="1130421" y="170424"/>
                  <a:pt x="963806" y="223756"/>
                </a:cubicBezTo>
                <a:cubicBezTo>
                  <a:pt x="960803" y="199186"/>
                  <a:pt x="968318" y="181566"/>
                  <a:pt x="963806" y="167817"/>
                </a:cubicBezTo>
                <a:cubicBezTo>
                  <a:pt x="838998" y="218687"/>
                  <a:pt x="616051" y="133165"/>
                  <a:pt x="472265" y="167817"/>
                </a:cubicBezTo>
                <a:cubicBezTo>
                  <a:pt x="328479" y="202469"/>
                  <a:pt x="119259" y="162805"/>
                  <a:pt x="0" y="167817"/>
                </a:cubicBezTo>
                <a:cubicBezTo>
                  <a:pt x="-2452" y="123913"/>
                  <a:pt x="12041" y="98518"/>
                  <a:pt x="0" y="55939"/>
                </a:cubicBezTo>
                <a:close/>
              </a:path>
            </a:pathLst>
          </a:custGeom>
          <a:solidFill>
            <a:srgbClr val="FC6E51">
              <a:alpha val="75000"/>
            </a:srgbClr>
          </a:solidFill>
          <a:ln>
            <a:solidFill>
              <a:schemeClr val="tx1"/>
            </a:solidFill>
            <a:extLst>
              <a:ext uri="{C807C97D-BFC1-408E-A445-0C87EB9F89A2}">
                <ask:lineSketchStyleProps xmlns:ask="http://schemas.microsoft.com/office/drawing/2018/sketchyshapes" sd="2864999642">
                  <a:prstGeom prst="rightArrow">
                    <a:avLst>
                      <a:gd name="adj1" fmla="val 50000"/>
                      <a:gd name="adj2" fmla="val 300350"/>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1" name="Стрелка: вправо 40">
            <a:extLst>
              <a:ext uri="{FF2B5EF4-FFF2-40B4-BE49-F238E27FC236}">
                <a16:creationId xmlns:a16="http://schemas.microsoft.com/office/drawing/2014/main" id="{AE7785F3-296C-49AB-BABB-DF5461DBA191}"/>
              </a:ext>
            </a:extLst>
          </p:cNvPr>
          <p:cNvSpPr/>
          <p:nvPr/>
        </p:nvSpPr>
        <p:spPr bwMode="auto">
          <a:xfrm rot="10800000">
            <a:off x="6559626" y="3559973"/>
            <a:ext cx="1635857" cy="223756"/>
          </a:xfrm>
          <a:custGeom>
            <a:avLst/>
            <a:gdLst>
              <a:gd name="connsiteX0" fmla="*/ 0 w 1635857"/>
              <a:gd name="connsiteY0" fmla="*/ 55939 h 223756"/>
              <a:gd name="connsiteX1" fmla="*/ 501179 w 1635857"/>
              <a:gd name="connsiteY1" fmla="*/ 55939 h 223756"/>
              <a:gd name="connsiteX2" fmla="*/ 963806 w 1635857"/>
              <a:gd name="connsiteY2" fmla="*/ 55939 h 223756"/>
              <a:gd name="connsiteX3" fmla="*/ 963806 w 1635857"/>
              <a:gd name="connsiteY3" fmla="*/ 0 h 223756"/>
              <a:gd name="connsiteX4" fmla="*/ 1313273 w 1635857"/>
              <a:gd name="connsiteY4" fmla="*/ 58177 h 223756"/>
              <a:gd name="connsiteX5" fmla="*/ 1635857 w 1635857"/>
              <a:gd name="connsiteY5" fmla="*/ 111878 h 223756"/>
              <a:gd name="connsiteX6" fmla="*/ 1306552 w 1635857"/>
              <a:gd name="connsiteY6" fmla="*/ 166698 h 223756"/>
              <a:gd name="connsiteX7" fmla="*/ 963806 w 1635857"/>
              <a:gd name="connsiteY7" fmla="*/ 223756 h 223756"/>
              <a:gd name="connsiteX8" fmla="*/ 963806 w 1635857"/>
              <a:gd name="connsiteY8" fmla="*/ 167817 h 223756"/>
              <a:gd name="connsiteX9" fmla="*/ 462627 w 1635857"/>
              <a:gd name="connsiteY9" fmla="*/ 167817 h 223756"/>
              <a:gd name="connsiteX10" fmla="*/ 0 w 1635857"/>
              <a:gd name="connsiteY10" fmla="*/ 167817 h 223756"/>
              <a:gd name="connsiteX11" fmla="*/ 0 w 1635857"/>
              <a:gd name="connsiteY11" fmla="*/ 55939 h 22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5857" h="223756" fill="none" extrusionOk="0">
                <a:moveTo>
                  <a:pt x="0" y="55939"/>
                </a:moveTo>
                <a:cubicBezTo>
                  <a:pt x="246524" y="20079"/>
                  <a:pt x="368127" y="72550"/>
                  <a:pt x="501179" y="55939"/>
                </a:cubicBezTo>
                <a:cubicBezTo>
                  <a:pt x="634231" y="39328"/>
                  <a:pt x="829882" y="95432"/>
                  <a:pt x="963806" y="55939"/>
                </a:cubicBezTo>
                <a:cubicBezTo>
                  <a:pt x="960427" y="31903"/>
                  <a:pt x="964574" y="21458"/>
                  <a:pt x="963806" y="0"/>
                </a:cubicBezTo>
                <a:cubicBezTo>
                  <a:pt x="1134028" y="-11205"/>
                  <a:pt x="1204276" y="48251"/>
                  <a:pt x="1313273" y="58177"/>
                </a:cubicBezTo>
                <a:cubicBezTo>
                  <a:pt x="1422270" y="68103"/>
                  <a:pt x="1532780" y="127833"/>
                  <a:pt x="1635857" y="111878"/>
                </a:cubicBezTo>
                <a:cubicBezTo>
                  <a:pt x="1480231" y="156322"/>
                  <a:pt x="1380622" y="146027"/>
                  <a:pt x="1306552" y="166698"/>
                </a:cubicBezTo>
                <a:cubicBezTo>
                  <a:pt x="1232482" y="187369"/>
                  <a:pt x="1073698" y="174112"/>
                  <a:pt x="963806" y="223756"/>
                </a:cubicBezTo>
                <a:cubicBezTo>
                  <a:pt x="959801" y="196840"/>
                  <a:pt x="968587" y="191018"/>
                  <a:pt x="963806" y="167817"/>
                </a:cubicBezTo>
                <a:cubicBezTo>
                  <a:pt x="837415" y="216479"/>
                  <a:pt x="647544" y="142762"/>
                  <a:pt x="462627" y="167817"/>
                </a:cubicBezTo>
                <a:cubicBezTo>
                  <a:pt x="277710" y="192872"/>
                  <a:pt x="199830" y="127735"/>
                  <a:pt x="0" y="167817"/>
                </a:cubicBezTo>
                <a:cubicBezTo>
                  <a:pt x="-10900" y="139170"/>
                  <a:pt x="13030" y="90349"/>
                  <a:pt x="0" y="55939"/>
                </a:cubicBezTo>
                <a:close/>
              </a:path>
              <a:path w="1635857" h="223756" stroke="0" extrusionOk="0">
                <a:moveTo>
                  <a:pt x="0" y="55939"/>
                </a:moveTo>
                <a:cubicBezTo>
                  <a:pt x="172160" y="32928"/>
                  <a:pt x="374049" y="72938"/>
                  <a:pt x="501179" y="55939"/>
                </a:cubicBezTo>
                <a:cubicBezTo>
                  <a:pt x="628309" y="38940"/>
                  <a:pt x="765151" y="82621"/>
                  <a:pt x="963806" y="55939"/>
                </a:cubicBezTo>
                <a:cubicBezTo>
                  <a:pt x="960854" y="39503"/>
                  <a:pt x="969659" y="12684"/>
                  <a:pt x="963806" y="0"/>
                </a:cubicBezTo>
                <a:cubicBezTo>
                  <a:pt x="1079810" y="-10910"/>
                  <a:pt x="1200008" y="57581"/>
                  <a:pt x="1286390" y="53701"/>
                </a:cubicBezTo>
                <a:cubicBezTo>
                  <a:pt x="1372772" y="49821"/>
                  <a:pt x="1522574" y="99656"/>
                  <a:pt x="1635857" y="111878"/>
                </a:cubicBezTo>
                <a:cubicBezTo>
                  <a:pt x="1493862" y="176081"/>
                  <a:pt x="1375616" y="133655"/>
                  <a:pt x="1306552" y="166698"/>
                </a:cubicBezTo>
                <a:cubicBezTo>
                  <a:pt x="1237488" y="199741"/>
                  <a:pt x="1130421" y="170424"/>
                  <a:pt x="963806" y="223756"/>
                </a:cubicBezTo>
                <a:cubicBezTo>
                  <a:pt x="960803" y="199186"/>
                  <a:pt x="968318" y="181566"/>
                  <a:pt x="963806" y="167817"/>
                </a:cubicBezTo>
                <a:cubicBezTo>
                  <a:pt x="838998" y="218687"/>
                  <a:pt x="616051" y="133165"/>
                  <a:pt x="472265" y="167817"/>
                </a:cubicBezTo>
                <a:cubicBezTo>
                  <a:pt x="328479" y="202469"/>
                  <a:pt x="119259" y="162805"/>
                  <a:pt x="0" y="167817"/>
                </a:cubicBezTo>
                <a:cubicBezTo>
                  <a:pt x="-2452" y="123913"/>
                  <a:pt x="12041" y="98518"/>
                  <a:pt x="0" y="55939"/>
                </a:cubicBezTo>
                <a:close/>
              </a:path>
            </a:pathLst>
          </a:custGeom>
          <a:solidFill>
            <a:srgbClr val="92D050">
              <a:alpha val="75000"/>
            </a:srgbClr>
          </a:solidFill>
          <a:ln>
            <a:solidFill>
              <a:schemeClr val="tx1"/>
            </a:solidFill>
            <a:extLst>
              <a:ext uri="{C807C97D-BFC1-408E-A445-0C87EB9F89A2}">
                <ask:lineSketchStyleProps xmlns:ask="http://schemas.microsoft.com/office/drawing/2018/sketchyshapes" sd="2864999642">
                  <a:prstGeom prst="rightArrow">
                    <a:avLst>
                      <a:gd name="adj1" fmla="val 50000"/>
                      <a:gd name="adj2" fmla="val 300350"/>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2" name="Стрелка: вправо 41">
            <a:extLst>
              <a:ext uri="{FF2B5EF4-FFF2-40B4-BE49-F238E27FC236}">
                <a16:creationId xmlns:a16="http://schemas.microsoft.com/office/drawing/2014/main" id="{7620A7D4-CF24-4D15-818D-C19D81A6FFF3}"/>
              </a:ext>
            </a:extLst>
          </p:cNvPr>
          <p:cNvSpPr/>
          <p:nvPr/>
        </p:nvSpPr>
        <p:spPr bwMode="auto">
          <a:xfrm>
            <a:off x="9433445" y="2141287"/>
            <a:ext cx="479637" cy="223756"/>
          </a:xfrm>
          <a:custGeom>
            <a:avLst/>
            <a:gdLst>
              <a:gd name="connsiteX0" fmla="*/ 0 w 479637"/>
              <a:gd name="connsiteY0" fmla="*/ 55939 h 223756"/>
              <a:gd name="connsiteX1" fmla="*/ 211239 w 479637"/>
              <a:gd name="connsiteY1" fmla="*/ 55939 h 223756"/>
              <a:gd name="connsiteX2" fmla="*/ 211239 w 479637"/>
              <a:gd name="connsiteY2" fmla="*/ 0 h 223756"/>
              <a:gd name="connsiteX3" fmla="*/ 479637 w 479637"/>
              <a:gd name="connsiteY3" fmla="*/ 111878 h 223756"/>
              <a:gd name="connsiteX4" fmla="*/ 211239 w 479637"/>
              <a:gd name="connsiteY4" fmla="*/ 223756 h 223756"/>
              <a:gd name="connsiteX5" fmla="*/ 211239 w 479637"/>
              <a:gd name="connsiteY5" fmla="*/ 167817 h 223756"/>
              <a:gd name="connsiteX6" fmla="*/ 0 w 479637"/>
              <a:gd name="connsiteY6" fmla="*/ 167817 h 223756"/>
              <a:gd name="connsiteX7" fmla="*/ 0 w 479637"/>
              <a:gd name="connsiteY7" fmla="*/ 55939 h 22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37" h="223756" fill="none" extrusionOk="0">
                <a:moveTo>
                  <a:pt x="0" y="55939"/>
                </a:moveTo>
                <a:cubicBezTo>
                  <a:pt x="72188" y="37479"/>
                  <a:pt x="158877" y="57528"/>
                  <a:pt x="211239" y="55939"/>
                </a:cubicBezTo>
                <a:cubicBezTo>
                  <a:pt x="207921" y="29754"/>
                  <a:pt x="215500" y="21609"/>
                  <a:pt x="211239" y="0"/>
                </a:cubicBezTo>
                <a:cubicBezTo>
                  <a:pt x="332795" y="16534"/>
                  <a:pt x="412982" y="84205"/>
                  <a:pt x="479637" y="111878"/>
                </a:cubicBezTo>
                <a:cubicBezTo>
                  <a:pt x="370971" y="166326"/>
                  <a:pt x="278550" y="161460"/>
                  <a:pt x="211239" y="223756"/>
                </a:cubicBezTo>
                <a:cubicBezTo>
                  <a:pt x="207860" y="199720"/>
                  <a:pt x="212007" y="189275"/>
                  <a:pt x="211239" y="167817"/>
                </a:cubicBezTo>
                <a:cubicBezTo>
                  <a:pt x="111078" y="171609"/>
                  <a:pt x="92772" y="159496"/>
                  <a:pt x="0" y="167817"/>
                </a:cubicBezTo>
                <a:cubicBezTo>
                  <a:pt x="-4775" y="120093"/>
                  <a:pt x="2357" y="90976"/>
                  <a:pt x="0" y="55939"/>
                </a:cubicBezTo>
                <a:close/>
              </a:path>
              <a:path w="479637" h="223756" stroke="0" extrusionOk="0">
                <a:moveTo>
                  <a:pt x="0" y="55939"/>
                </a:moveTo>
                <a:cubicBezTo>
                  <a:pt x="96748" y="38619"/>
                  <a:pt x="140513" y="59032"/>
                  <a:pt x="211239" y="55939"/>
                </a:cubicBezTo>
                <a:cubicBezTo>
                  <a:pt x="208557" y="37237"/>
                  <a:pt x="213175" y="13092"/>
                  <a:pt x="211239" y="0"/>
                </a:cubicBezTo>
                <a:cubicBezTo>
                  <a:pt x="274574" y="12699"/>
                  <a:pt x="361053" y="90055"/>
                  <a:pt x="479637" y="111878"/>
                </a:cubicBezTo>
                <a:cubicBezTo>
                  <a:pt x="386532" y="173089"/>
                  <a:pt x="272521" y="160425"/>
                  <a:pt x="211239" y="223756"/>
                </a:cubicBezTo>
                <a:cubicBezTo>
                  <a:pt x="205846" y="211655"/>
                  <a:pt x="216676" y="192068"/>
                  <a:pt x="211239" y="167817"/>
                </a:cubicBezTo>
                <a:cubicBezTo>
                  <a:pt x="161730" y="186110"/>
                  <a:pt x="83346" y="164522"/>
                  <a:pt x="0" y="167817"/>
                </a:cubicBezTo>
                <a:cubicBezTo>
                  <a:pt x="-6679" y="131967"/>
                  <a:pt x="12730" y="92108"/>
                  <a:pt x="0" y="55939"/>
                </a:cubicBezTo>
                <a:close/>
              </a:path>
            </a:pathLst>
          </a:custGeom>
          <a:solidFill>
            <a:srgbClr val="FC6E51">
              <a:alpha val="75000"/>
            </a:srgbClr>
          </a:solidFill>
          <a:ln>
            <a:solidFill>
              <a:schemeClr val="tx1"/>
            </a:solidFill>
            <a:extLst>
              <a:ext uri="{C807C97D-BFC1-408E-A445-0C87EB9F89A2}">
                <ask:lineSketchStyleProps xmlns:ask="http://schemas.microsoft.com/office/drawing/2018/sketchyshapes" sd="2864999642">
                  <a:prstGeom prst="rightArrow">
                    <a:avLst>
                      <a:gd name="adj1" fmla="val 50000"/>
                      <a:gd name="adj2" fmla="val 119951"/>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34" name="TextBox 33">
            <a:extLst>
              <a:ext uri="{FF2B5EF4-FFF2-40B4-BE49-F238E27FC236}">
                <a16:creationId xmlns:a16="http://schemas.microsoft.com/office/drawing/2014/main" id="{82F0A3F2-A381-47E6-9113-EE955CBD8D32}"/>
              </a:ext>
            </a:extLst>
          </p:cNvPr>
          <p:cNvSpPr txBox="1"/>
          <p:nvPr/>
        </p:nvSpPr>
        <p:spPr>
          <a:xfrm>
            <a:off x="10006459" y="2099276"/>
            <a:ext cx="803425" cy="307777"/>
          </a:xfrm>
          <a:prstGeom prst="rect">
            <a:avLst/>
          </a:prstGeom>
          <a:noFill/>
        </p:spPr>
        <p:txBody>
          <a:bodyPr wrap="none" rtlCol="0">
            <a:spAutoFit/>
          </a:bodyPr>
          <a:lstStyle/>
          <a:p>
            <a:r>
              <a:rPr lang="ru-RU" sz="1400" b="0" dirty="0">
                <a:solidFill>
                  <a:schemeClr val="tx1">
                    <a:lumMod val="75000"/>
                    <a:lumOff val="25000"/>
                  </a:schemeClr>
                </a:solidFill>
              </a:rPr>
              <a:t>Быстро</a:t>
            </a:r>
          </a:p>
        </p:txBody>
      </p:sp>
      <p:sp>
        <p:nvSpPr>
          <p:cNvPr id="43" name="Стрелка: вправо 42">
            <a:extLst>
              <a:ext uri="{FF2B5EF4-FFF2-40B4-BE49-F238E27FC236}">
                <a16:creationId xmlns:a16="http://schemas.microsoft.com/office/drawing/2014/main" id="{BF3F7680-5898-4067-9046-3970424465E8}"/>
              </a:ext>
            </a:extLst>
          </p:cNvPr>
          <p:cNvSpPr/>
          <p:nvPr/>
        </p:nvSpPr>
        <p:spPr bwMode="auto">
          <a:xfrm>
            <a:off x="9436114" y="2440267"/>
            <a:ext cx="479637" cy="223756"/>
          </a:xfrm>
          <a:custGeom>
            <a:avLst/>
            <a:gdLst>
              <a:gd name="connsiteX0" fmla="*/ 0 w 479637"/>
              <a:gd name="connsiteY0" fmla="*/ 55939 h 223756"/>
              <a:gd name="connsiteX1" fmla="*/ 211239 w 479637"/>
              <a:gd name="connsiteY1" fmla="*/ 55939 h 223756"/>
              <a:gd name="connsiteX2" fmla="*/ 211239 w 479637"/>
              <a:gd name="connsiteY2" fmla="*/ 0 h 223756"/>
              <a:gd name="connsiteX3" fmla="*/ 479637 w 479637"/>
              <a:gd name="connsiteY3" fmla="*/ 111878 h 223756"/>
              <a:gd name="connsiteX4" fmla="*/ 211239 w 479637"/>
              <a:gd name="connsiteY4" fmla="*/ 223756 h 223756"/>
              <a:gd name="connsiteX5" fmla="*/ 211239 w 479637"/>
              <a:gd name="connsiteY5" fmla="*/ 167817 h 223756"/>
              <a:gd name="connsiteX6" fmla="*/ 0 w 479637"/>
              <a:gd name="connsiteY6" fmla="*/ 167817 h 223756"/>
              <a:gd name="connsiteX7" fmla="*/ 0 w 479637"/>
              <a:gd name="connsiteY7" fmla="*/ 55939 h 22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637" h="223756" fill="none" extrusionOk="0">
                <a:moveTo>
                  <a:pt x="0" y="55939"/>
                </a:moveTo>
                <a:cubicBezTo>
                  <a:pt x="72188" y="37479"/>
                  <a:pt x="158877" y="57528"/>
                  <a:pt x="211239" y="55939"/>
                </a:cubicBezTo>
                <a:cubicBezTo>
                  <a:pt x="207921" y="29754"/>
                  <a:pt x="215500" y="21609"/>
                  <a:pt x="211239" y="0"/>
                </a:cubicBezTo>
                <a:cubicBezTo>
                  <a:pt x="332795" y="16534"/>
                  <a:pt x="412982" y="84205"/>
                  <a:pt x="479637" y="111878"/>
                </a:cubicBezTo>
                <a:cubicBezTo>
                  <a:pt x="370971" y="166326"/>
                  <a:pt x="278550" y="161460"/>
                  <a:pt x="211239" y="223756"/>
                </a:cubicBezTo>
                <a:cubicBezTo>
                  <a:pt x="207860" y="199720"/>
                  <a:pt x="212007" y="189275"/>
                  <a:pt x="211239" y="167817"/>
                </a:cubicBezTo>
                <a:cubicBezTo>
                  <a:pt x="111078" y="171609"/>
                  <a:pt x="92772" y="159496"/>
                  <a:pt x="0" y="167817"/>
                </a:cubicBezTo>
                <a:cubicBezTo>
                  <a:pt x="-4775" y="120093"/>
                  <a:pt x="2357" y="90976"/>
                  <a:pt x="0" y="55939"/>
                </a:cubicBezTo>
                <a:close/>
              </a:path>
              <a:path w="479637" h="223756" stroke="0" extrusionOk="0">
                <a:moveTo>
                  <a:pt x="0" y="55939"/>
                </a:moveTo>
                <a:cubicBezTo>
                  <a:pt x="96748" y="38619"/>
                  <a:pt x="140513" y="59032"/>
                  <a:pt x="211239" y="55939"/>
                </a:cubicBezTo>
                <a:cubicBezTo>
                  <a:pt x="208557" y="37237"/>
                  <a:pt x="213175" y="13092"/>
                  <a:pt x="211239" y="0"/>
                </a:cubicBezTo>
                <a:cubicBezTo>
                  <a:pt x="274574" y="12699"/>
                  <a:pt x="361053" y="90055"/>
                  <a:pt x="479637" y="111878"/>
                </a:cubicBezTo>
                <a:cubicBezTo>
                  <a:pt x="386532" y="173089"/>
                  <a:pt x="272521" y="160425"/>
                  <a:pt x="211239" y="223756"/>
                </a:cubicBezTo>
                <a:cubicBezTo>
                  <a:pt x="205846" y="211655"/>
                  <a:pt x="216676" y="192068"/>
                  <a:pt x="211239" y="167817"/>
                </a:cubicBezTo>
                <a:cubicBezTo>
                  <a:pt x="161730" y="186110"/>
                  <a:pt x="83346" y="164522"/>
                  <a:pt x="0" y="167817"/>
                </a:cubicBezTo>
                <a:cubicBezTo>
                  <a:pt x="-6679" y="131967"/>
                  <a:pt x="12730" y="92108"/>
                  <a:pt x="0" y="55939"/>
                </a:cubicBezTo>
                <a:close/>
              </a:path>
            </a:pathLst>
          </a:custGeom>
          <a:solidFill>
            <a:srgbClr val="92D050">
              <a:alpha val="75000"/>
            </a:srgbClr>
          </a:solidFill>
          <a:ln>
            <a:solidFill>
              <a:schemeClr val="tx1"/>
            </a:solidFill>
            <a:extLst>
              <a:ext uri="{C807C97D-BFC1-408E-A445-0C87EB9F89A2}">
                <ask:lineSketchStyleProps xmlns:ask="http://schemas.microsoft.com/office/drawing/2018/sketchyshapes" sd="2864999642">
                  <a:prstGeom prst="rightArrow">
                    <a:avLst>
                      <a:gd name="adj1" fmla="val 50000"/>
                      <a:gd name="adj2" fmla="val 119951"/>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4" name="TextBox 43">
            <a:extLst>
              <a:ext uri="{FF2B5EF4-FFF2-40B4-BE49-F238E27FC236}">
                <a16:creationId xmlns:a16="http://schemas.microsoft.com/office/drawing/2014/main" id="{38258AED-FC3E-4B7B-80EF-5B41DA3E239D}"/>
              </a:ext>
            </a:extLst>
          </p:cNvPr>
          <p:cNvSpPr txBox="1"/>
          <p:nvPr/>
        </p:nvSpPr>
        <p:spPr>
          <a:xfrm>
            <a:off x="10006459" y="2393744"/>
            <a:ext cx="1106393" cy="307777"/>
          </a:xfrm>
          <a:prstGeom prst="rect">
            <a:avLst/>
          </a:prstGeom>
          <a:noFill/>
        </p:spPr>
        <p:txBody>
          <a:bodyPr wrap="none" rtlCol="0">
            <a:spAutoFit/>
          </a:bodyPr>
          <a:lstStyle/>
          <a:p>
            <a:r>
              <a:rPr lang="ru-RU" sz="1400" b="0" dirty="0">
                <a:solidFill>
                  <a:schemeClr val="tx1">
                    <a:lumMod val="75000"/>
                    <a:lumOff val="25000"/>
                  </a:schemeClr>
                </a:solidFill>
              </a:rPr>
              <a:t>Правильно</a:t>
            </a:r>
          </a:p>
        </p:txBody>
      </p:sp>
    </p:spTree>
    <p:extLst>
      <p:ext uri="{BB962C8B-B14F-4D97-AF65-F5344CB8AC3E}">
        <p14:creationId xmlns:p14="http://schemas.microsoft.com/office/powerpoint/2010/main" val="366647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илиния: фигура 2">
            <a:extLst>
              <a:ext uri="{FF2B5EF4-FFF2-40B4-BE49-F238E27FC236}">
                <a16:creationId xmlns:a16="http://schemas.microsoft.com/office/drawing/2014/main" id="{9B21EA0D-0310-4087-8625-87CAEB5D8AE9}"/>
              </a:ext>
            </a:extLst>
          </p:cNvPr>
          <p:cNvSpPr/>
          <p:nvPr/>
        </p:nvSpPr>
        <p:spPr bwMode="auto">
          <a:xfrm>
            <a:off x="1872605" y="1029304"/>
            <a:ext cx="8526013" cy="4421566"/>
          </a:xfrm>
          <a:custGeom>
            <a:avLst/>
            <a:gdLst>
              <a:gd name="connsiteX0" fmla="*/ 592667 w 9211733"/>
              <a:gd name="connsiteY0" fmla="*/ 1659467 h 5193010"/>
              <a:gd name="connsiteX1" fmla="*/ 1422400 w 9211733"/>
              <a:gd name="connsiteY1" fmla="*/ 1464733 h 5193010"/>
              <a:gd name="connsiteX2" fmla="*/ 3911600 w 9211733"/>
              <a:gd name="connsiteY2" fmla="*/ 922867 h 5193010"/>
              <a:gd name="connsiteX3" fmla="*/ 9177867 w 9211733"/>
              <a:gd name="connsiteY3" fmla="*/ 0 h 5193010"/>
              <a:gd name="connsiteX4" fmla="*/ 9160933 w 9211733"/>
              <a:gd name="connsiteY4" fmla="*/ 59267 h 5193010"/>
              <a:gd name="connsiteX5" fmla="*/ 8966200 w 9211733"/>
              <a:gd name="connsiteY5" fmla="*/ 254000 h 5193010"/>
              <a:gd name="connsiteX6" fmla="*/ 6620933 w 9211733"/>
              <a:gd name="connsiteY6" fmla="*/ 1557867 h 5193010"/>
              <a:gd name="connsiteX7" fmla="*/ 5943600 w 9211733"/>
              <a:gd name="connsiteY7" fmla="*/ 1921933 h 5193010"/>
              <a:gd name="connsiteX8" fmla="*/ 6045200 w 9211733"/>
              <a:gd name="connsiteY8" fmla="*/ 1930400 h 5193010"/>
              <a:gd name="connsiteX9" fmla="*/ 6824133 w 9211733"/>
              <a:gd name="connsiteY9" fmla="*/ 1938867 h 5193010"/>
              <a:gd name="connsiteX10" fmla="*/ 7442200 w 9211733"/>
              <a:gd name="connsiteY10" fmla="*/ 2057400 h 5193010"/>
              <a:gd name="connsiteX11" fmla="*/ 7366000 w 9211733"/>
              <a:gd name="connsiteY11" fmla="*/ 2184400 h 5193010"/>
              <a:gd name="connsiteX12" fmla="*/ 7272867 w 9211733"/>
              <a:gd name="connsiteY12" fmla="*/ 2277533 h 5193010"/>
              <a:gd name="connsiteX13" fmla="*/ 7577667 w 9211733"/>
              <a:gd name="connsiteY13" fmla="*/ 2302933 h 5193010"/>
              <a:gd name="connsiteX14" fmla="*/ 8288867 w 9211733"/>
              <a:gd name="connsiteY14" fmla="*/ 2413000 h 5193010"/>
              <a:gd name="connsiteX15" fmla="*/ 8382000 w 9211733"/>
              <a:gd name="connsiteY15" fmla="*/ 2565400 h 5193010"/>
              <a:gd name="connsiteX16" fmla="*/ 8398933 w 9211733"/>
              <a:gd name="connsiteY16" fmla="*/ 2734733 h 5193010"/>
              <a:gd name="connsiteX17" fmla="*/ 8974667 w 9211733"/>
              <a:gd name="connsiteY17" fmla="*/ 3014133 h 5193010"/>
              <a:gd name="connsiteX18" fmla="*/ 9059333 w 9211733"/>
              <a:gd name="connsiteY18" fmla="*/ 3056467 h 5193010"/>
              <a:gd name="connsiteX19" fmla="*/ 9211733 w 9211733"/>
              <a:gd name="connsiteY19" fmla="*/ 3191933 h 5193010"/>
              <a:gd name="connsiteX20" fmla="*/ 6443133 w 9211733"/>
              <a:gd name="connsiteY20" fmla="*/ 4030133 h 5193010"/>
              <a:gd name="connsiteX21" fmla="*/ 3115733 w 9211733"/>
              <a:gd name="connsiteY21" fmla="*/ 4707467 h 5193010"/>
              <a:gd name="connsiteX22" fmla="*/ 431800 w 9211733"/>
              <a:gd name="connsiteY22" fmla="*/ 5190067 h 5193010"/>
              <a:gd name="connsiteX23" fmla="*/ 313267 w 9211733"/>
              <a:gd name="connsiteY23" fmla="*/ 5181600 h 5193010"/>
              <a:gd name="connsiteX24" fmla="*/ 220133 w 9211733"/>
              <a:gd name="connsiteY24" fmla="*/ 5054600 h 5193010"/>
              <a:gd name="connsiteX25" fmla="*/ 203200 w 9211733"/>
              <a:gd name="connsiteY25" fmla="*/ 4842933 h 5193010"/>
              <a:gd name="connsiteX26" fmla="*/ 397933 w 9211733"/>
              <a:gd name="connsiteY26" fmla="*/ 4419600 h 5193010"/>
              <a:gd name="connsiteX27" fmla="*/ 914400 w 9211733"/>
              <a:gd name="connsiteY27" fmla="*/ 4047067 h 5193010"/>
              <a:gd name="connsiteX28" fmla="*/ 956733 w 9211733"/>
              <a:gd name="connsiteY28" fmla="*/ 3996267 h 5193010"/>
              <a:gd name="connsiteX29" fmla="*/ 719667 w 9211733"/>
              <a:gd name="connsiteY29" fmla="*/ 3928533 h 5193010"/>
              <a:gd name="connsiteX30" fmla="*/ 0 w 9211733"/>
              <a:gd name="connsiteY30" fmla="*/ 3691467 h 5193010"/>
              <a:gd name="connsiteX31" fmla="*/ 93133 w 9211733"/>
              <a:gd name="connsiteY31" fmla="*/ 3412067 h 5193010"/>
              <a:gd name="connsiteX32" fmla="*/ 338667 w 9211733"/>
              <a:gd name="connsiteY32" fmla="*/ 3149600 h 5193010"/>
              <a:gd name="connsiteX33" fmla="*/ 414867 w 9211733"/>
              <a:gd name="connsiteY33" fmla="*/ 2810933 h 5193010"/>
              <a:gd name="connsiteX34" fmla="*/ 550333 w 9211733"/>
              <a:gd name="connsiteY34" fmla="*/ 2650067 h 5193010"/>
              <a:gd name="connsiteX35" fmla="*/ 618067 w 9211733"/>
              <a:gd name="connsiteY35" fmla="*/ 2319867 h 5193010"/>
              <a:gd name="connsiteX36" fmla="*/ 660400 w 9211733"/>
              <a:gd name="connsiteY36" fmla="*/ 2184400 h 5193010"/>
              <a:gd name="connsiteX37" fmla="*/ 592667 w 9211733"/>
              <a:gd name="connsiteY37" fmla="*/ 2159000 h 5193010"/>
              <a:gd name="connsiteX38" fmla="*/ 584200 w 9211733"/>
              <a:gd name="connsiteY38" fmla="*/ 2133600 h 5193010"/>
              <a:gd name="connsiteX39" fmla="*/ 643467 w 9211733"/>
              <a:gd name="connsiteY39" fmla="*/ 1735667 h 5193010"/>
              <a:gd name="connsiteX40" fmla="*/ 643467 w 9211733"/>
              <a:gd name="connsiteY40" fmla="*/ 1659467 h 5193010"/>
              <a:gd name="connsiteX0" fmla="*/ 592667 w 9211733"/>
              <a:gd name="connsiteY0" fmla="*/ 1659467 h 5193010"/>
              <a:gd name="connsiteX1" fmla="*/ 1422400 w 9211733"/>
              <a:gd name="connsiteY1" fmla="*/ 1464733 h 5193010"/>
              <a:gd name="connsiteX2" fmla="*/ 3911600 w 9211733"/>
              <a:gd name="connsiteY2" fmla="*/ 922867 h 5193010"/>
              <a:gd name="connsiteX3" fmla="*/ 9177867 w 9211733"/>
              <a:gd name="connsiteY3" fmla="*/ 0 h 5193010"/>
              <a:gd name="connsiteX4" fmla="*/ 9160933 w 9211733"/>
              <a:gd name="connsiteY4" fmla="*/ 59267 h 5193010"/>
              <a:gd name="connsiteX5" fmla="*/ 8966200 w 9211733"/>
              <a:gd name="connsiteY5" fmla="*/ 254000 h 5193010"/>
              <a:gd name="connsiteX6" fmla="*/ 6620933 w 9211733"/>
              <a:gd name="connsiteY6" fmla="*/ 1557867 h 5193010"/>
              <a:gd name="connsiteX7" fmla="*/ 5943600 w 9211733"/>
              <a:gd name="connsiteY7" fmla="*/ 1921933 h 5193010"/>
              <a:gd name="connsiteX8" fmla="*/ 6866466 w 9211733"/>
              <a:gd name="connsiteY8" fmla="*/ 1769533 h 5193010"/>
              <a:gd name="connsiteX9" fmla="*/ 6824133 w 9211733"/>
              <a:gd name="connsiteY9" fmla="*/ 1938867 h 5193010"/>
              <a:gd name="connsiteX10" fmla="*/ 7442200 w 9211733"/>
              <a:gd name="connsiteY10" fmla="*/ 2057400 h 5193010"/>
              <a:gd name="connsiteX11" fmla="*/ 7366000 w 9211733"/>
              <a:gd name="connsiteY11" fmla="*/ 2184400 h 5193010"/>
              <a:gd name="connsiteX12" fmla="*/ 7272867 w 9211733"/>
              <a:gd name="connsiteY12" fmla="*/ 2277533 h 5193010"/>
              <a:gd name="connsiteX13" fmla="*/ 7577667 w 9211733"/>
              <a:gd name="connsiteY13" fmla="*/ 2302933 h 5193010"/>
              <a:gd name="connsiteX14" fmla="*/ 8288867 w 9211733"/>
              <a:gd name="connsiteY14" fmla="*/ 2413000 h 5193010"/>
              <a:gd name="connsiteX15" fmla="*/ 8382000 w 9211733"/>
              <a:gd name="connsiteY15" fmla="*/ 2565400 h 5193010"/>
              <a:gd name="connsiteX16" fmla="*/ 8398933 w 9211733"/>
              <a:gd name="connsiteY16" fmla="*/ 2734733 h 5193010"/>
              <a:gd name="connsiteX17" fmla="*/ 8974667 w 9211733"/>
              <a:gd name="connsiteY17" fmla="*/ 3014133 h 5193010"/>
              <a:gd name="connsiteX18" fmla="*/ 9059333 w 9211733"/>
              <a:gd name="connsiteY18" fmla="*/ 3056467 h 5193010"/>
              <a:gd name="connsiteX19" fmla="*/ 9211733 w 9211733"/>
              <a:gd name="connsiteY19" fmla="*/ 3191933 h 5193010"/>
              <a:gd name="connsiteX20" fmla="*/ 6443133 w 9211733"/>
              <a:gd name="connsiteY20" fmla="*/ 4030133 h 5193010"/>
              <a:gd name="connsiteX21" fmla="*/ 3115733 w 9211733"/>
              <a:gd name="connsiteY21" fmla="*/ 4707467 h 5193010"/>
              <a:gd name="connsiteX22" fmla="*/ 431800 w 9211733"/>
              <a:gd name="connsiteY22" fmla="*/ 5190067 h 5193010"/>
              <a:gd name="connsiteX23" fmla="*/ 313267 w 9211733"/>
              <a:gd name="connsiteY23" fmla="*/ 5181600 h 5193010"/>
              <a:gd name="connsiteX24" fmla="*/ 220133 w 9211733"/>
              <a:gd name="connsiteY24" fmla="*/ 5054600 h 5193010"/>
              <a:gd name="connsiteX25" fmla="*/ 203200 w 9211733"/>
              <a:gd name="connsiteY25" fmla="*/ 4842933 h 5193010"/>
              <a:gd name="connsiteX26" fmla="*/ 397933 w 9211733"/>
              <a:gd name="connsiteY26" fmla="*/ 4419600 h 5193010"/>
              <a:gd name="connsiteX27" fmla="*/ 914400 w 9211733"/>
              <a:gd name="connsiteY27" fmla="*/ 4047067 h 5193010"/>
              <a:gd name="connsiteX28" fmla="*/ 956733 w 9211733"/>
              <a:gd name="connsiteY28" fmla="*/ 3996267 h 5193010"/>
              <a:gd name="connsiteX29" fmla="*/ 719667 w 9211733"/>
              <a:gd name="connsiteY29" fmla="*/ 3928533 h 5193010"/>
              <a:gd name="connsiteX30" fmla="*/ 0 w 9211733"/>
              <a:gd name="connsiteY30" fmla="*/ 3691467 h 5193010"/>
              <a:gd name="connsiteX31" fmla="*/ 93133 w 9211733"/>
              <a:gd name="connsiteY31" fmla="*/ 3412067 h 5193010"/>
              <a:gd name="connsiteX32" fmla="*/ 338667 w 9211733"/>
              <a:gd name="connsiteY32" fmla="*/ 3149600 h 5193010"/>
              <a:gd name="connsiteX33" fmla="*/ 414867 w 9211733"/>
              <a:gd name="connsiteY33" fmla="*/ 2810933 h 5193010"/>
              <a:gd name="connsiteX34" fmla="*/ 550333 w 9211733"/>
              <a:gd name="connsiteY34" fmla="*/ 2650067 h 5193010"/>
              <a:gd name="connsiteX35" fmla="*/ 618067 w 9211733"/>
              <a:gd name="connsiteY35" fmla="*/ 2319867 h 5193010"/>
              <a:gd name="connsiteX36" fmla="*/ 660400 w 9211733"/>
              <a:gd name="connsiteY36" fmla="*/ 2184400 h 5193010"/>
              <a:gd name="connsiteX37" fmla="*/ 592667 w 9211733"/>
              <a:gd name="connsiteY37" fmla="*/ 2159000 h 5193010"/>
              <a:gd name="connsiteX38" fmla="*/ 584200 w 9211733"/>
              <a:gd name="connsiteY38" fmla="*/ 2133600 h 5193010"/>
              <a:gd name="connsiteX39" fmla="*/ 643467 w 9211733"/>
              <a:gd name="connsiteY39" fmla="*/ 1735667 h 5193010"/>
              <a:gd name="connsiteX40" fmla="*/ 643467 w 9211733"/>
              <a:gd name="connsiteY40" fmla="*/ 1659467 h 5193010"/>
              <a:gd name="connsiteX0" fmla="*/ 592667 w 9211733"/>
              <a:gd name="connsiteY0" fmla="*/ 1659467 h 5193010"/>
              <a:gd name="connsiteX1" fmla="*/ 1422400 w 9211733"/>
              <a:gd name="connsiteY1" fmla="*/ 1464733 h 5193010"/>
              <a:gd name="connsiteX2" fmla="*/ 3911600 w 9211733"/>
              <a:gd name="connsiteY2" fmla="*/ 922867 h 5193010"/>
              <a:gd name="connsiteX3" fmla="*/ 9177867 w 9211733"/>
              <a:gd name="connsiteY3" fmla="*/ 0 h 5193010"/>
              <a:gd name="connsiteX4" fmla="*/ 9160933 w 9211733"/>
              <a:gd name="connsiteY4" fmla="*/ 59267 h 5193010"/>
              <a:gd name="connsiteX5" fmla="*/ 8966200 w 9211733"/>
              <a:gd name="connsiteY5" fmla="*/ 254000 h 5193010"/>
              <a:gd name="connsiteX6" fmla="*/ 6620933 w 9211733"/>
              <a:gd name="connsiteY6" fmla="*/ 1557867 h 5193010"/>
              <a:gd name="connsiteX7" fmla="*/ 7459133 w 9211733"/>
              <a:gd name="connsiteY7" fmla="*/ 1439333 h 5193010"/>
              <a:gd name="connsiteX8" fmla="*/ 6866466 w 9211733"/>
              <a:gd name="connsiteY8" fmla="*/ 1769533 h 5193010"/>
              <a:gd name="connsiteX9" fmla="*/ 6824133 w 9211733"/>
              <a:gd name="connsiteY9" fmla="*/ 1938867 h 5193010"/>
              <a:gd name="connsiteX10" fmla="*/ 7442200 w 9211733"/>
              <a:gd name="connsiteY10" fmla="*/ 2057400 h 5193010"/>
              <a:gd name="connsiteX11" fmla="*/ 7366000 w 9211733"/>
              <a:gd name="connsiteY11" fmla="*/ 2184400 h 5193010"/>
              <a:gd name="connsiteX12" fmla="*/ 7272867 w 9211733"/>
              <a:gd name="connsiteY12" fmla="*/ 2277533 h 5193010"/>
              <a:gd name="connsiteX13" fmla="*/ 7577667 w 9211733"/>
              <a:gd name="connsiteY13" fmla="*/ 2302933 h 5193010"/>
              <a:gd name="connsiteX14" fmla="*/ 8288867 w 9211733"/>
              <a:gd name="connsiteY14" fmla="*/ 2413000 h 5193010"/>
              <a:gd name="connsiteX15" fmla="*/ 8382000 w 9211733"/>
              <a:gd name="connsiteY15" fmla="*/ 2565400 h 5193010"/>
              <a:gd name="connsiteX16" fmla="*/ 8398933 w 9211733"/>
              <a:gd name="connsiteY16" fmla="*/ 2734733 h 5193010"/>
              <a:gd name="connsiteX17" fmla="*/ 8974667 w 9211733"/>
              <a:gd name="connsiteY17" fmla="*/ 3014133 h 5193010"/>
              <a:gd name="connsiteX18" fmla="*/ 9059333 w 9211733"/>
              <a:gd name="connsiteY18" fmla="*/ 3056467 h 5193010"/>
              <a:gd name="connsiteX19" fmla="*/ 9211733 w 9211733"/>
              <a:gd name="connsiteY19" fmla="*/ 3191933 h 5193010"/>
              <a:gd name="connsiteX20" fmla="*/ 6443133 w 9211733"/>
              <a:gd name="connsiteY20" fmla="*/ 4030133 h 5193010"/>
              <a:gd name="connsiteX21" fmla="*/ 3115733 w 9211733"/>
              <a:gd name="connsiteY21" fmla="*/ 4707467 h 5193010"/>
              <a:gd name="connsiteX22" fmla="*/ 431800 w 9211733"/>
              <a:gd name="connsiteY22" fmla="*/ 5190067 h 5193010"/>
              <a:gd name="connsiteX23" fmla="*/ 313267 w 9211733"/>
              <a:gd name="connsiteY23" fmla="*/ 5181600 h 5193010"/>
              <a:gd name="connsiteX24" fmla="*/ 220133 w 9211733"/>
              <a:gd name="connsiteY24" fmla="*/ 5054600 h 5193010"/>
              <a:gd name="connsiteX25" fmla="*/ 203200 w 9211733"/>
              <a:gd name="connsiteY25" fmla="*/ 4842933 h 5193010"/>
              <a:gd name="connsiteX26" fmla="*/ 397933 w 9211733"/>
              <a:gd name="connsiteY26" fmla="*/ 4419600 h 5193010"/>
              <a:gd name="connsiteX27" fmla="*/ 914400 w 9211733"/>
              <a:gd name="connsiteY27" fmla="*/ 4047067 h 5193010"/>
              <a:gd name="connsiteX28" fmla="*/ 956733 w 9211733"/>
              <a:gd name="connsiteY28" fmla="*/ 3996267 h 5193010"/>
              <a:gd name="connsiteX29" fmla="*/ 719667 w 9211733"/>
              <a:gd name="connsiteY29" fmla="*/ 3928533 h 5193010"/>
              <a:gd name="connsiteX30" fmla="*/ 0 w 9211733"/>
              <a:gd name="connsiteY30" fmla="*/ 3691467 h 5193010"/>
              <a:gd name="connsiteX31" fmla="*/ 93133 w 9211733"/>
              <a:gd name="connsiteY31" fmla="*/ 3412067 h 5193010"/>
              <a:gd name="connsiteX32" fmla="*/ 338667 w 9211733"/>
              <a:gd name="connsiteY32" fmla="*/ 3149600 h 5193010"/>
              <a:gd name="connsiteX33" fmla="*/ 414867 w 9211733"/>
              <a:gd name="connsiteY33" fmla="*/ 2810933 h 5193010"/>
              <a:gd name="connsiteX34" fmla="*/ 550333 w 9211733"/>
              <a:gd name="connsiteY34" fmla="*/ 2650067 h 5193010"/>
              <a:gd name="connsiteX35" fmla="*/ 618067 w 9211733"/>
              <a:gd name="connsiteY35" fmla="*/ 2319867 h 5193010"/>
              <a:gd name="connsiteX36" fmla="*/ 660400 w 9211733"/>
              <a:gd name="connsiteY36" fmla="*/ 2184400 h 5193010"/>
              <a:gd name="connsiteX37" fmla="*/ 592667 w 9211733"/>
              <a:gd name="connsiteY37" fmla="*/ 2159000 h 5193010"/>
              <a:gd name="connsiteX38" fmla="*/ 584200 w 9211733"/>
              <a:gd name="connsiteY38" fmla="*/ 2133600 h 5193010"/>
              <a:gd name="connsiteX39" fmla="*/ 643467 w 9211733"/>
              <a:gd name="connsiteY39" fmla="*/ 1735667 h 5193010"/>
              <a:gd name="connsiteX40" fmla="*/ 643467 w 9211733"/>
              <a:gd name="connsiteY40" fmla="*/ 1659467 h 5193010"/>
              <a:gd name="connsiteX0" fmla="*/ 592667 w 9211733"/>
              <a:gd name="connsiteY0" fmla="*/ 1659467 h 5193010"/>
              <a:gd name="connsiteX1" fmla="*/ 1422400 w 9211733"/>
              <a:gd name="connsiteY1" fmla="*/ 1464733 h 5193010"/>
              <a:gd name="connsiteX2" fmla="*/ 3911600 w 9211733"/>
              <a:gd name="connsiteY2" fmla="*/ 922867 h 5193010"/>
              <a:gd name="connsiteX3" fmla="*/ 9177867 w 9211733"/>
              <a:gd name="connsiteY3" fmla="*/ 0 h 5193010"/>
              <a:gd name="connsiteX4" fmla="*/ 9160933 w 9211733"/>
              <a:gd name="connsiteY4" fmla="*/ 59267 h 5193010"/>
              <a:gd name="connsiteX5" fmla="*/ 8966200 w 9211733"/>
              <a:gd name="connsiteY5" fmla="*/ 254000 h 5193010"/>
              <a:gd name="connsiteX6" fmla="*/ 7721600 w 9211733"/>
              <a:gd name="connsiteY6" fmla="*/ 1041401 h 5193010"/>
              <a:gd name="connsiteX7" fmla="*/ 7459133 w 9211733"/>
              <a:gd name="connsiteY7" fmla="*/ 1439333 h 5193010"/>
              <a:gd name="connsiteX8" fmla="*/ 6866466 w 9211733"/>
              <a:gd name="connsiteY8" fmla="*/ 1769533 h 5193010"/>
              <a:gd name="connsiteX9" fmla="*/ 6824133 w 9211733"/>
              <a:gd name="connsiteY9" fmla="*/ 1938867 h 5193010"/>
              <a:gd name="connsiteX10" fmla="*/ 7442200 w 9211733"/>
              <a:gd name="connsiteY10" fmla="*/ 2057400 h 5193010"/>
              <a:gd name="connsiteX11" fmla="*/ 7366000 w 9211733"/>
              <a:gd name="connsiteY11" fmla="*/ 2184400 h 5193010"/>
              <a:gd name="connsiteX12" fmla="*/ 7272867 w 9211733"/>
              <a:gd name="connsiteY12" fmla="*/ 2277533 h 5193010"/>
              <a:gd name="connsiteX13" fmla="*/ 7577667 w 9211733"/>
              <a:gd name="connsiteY13" fmla="*/ 2302933 h 5193010"/>
              <a:gd name="connsiteX14" fmla="*/ 8288867 w 9211733"/>
              <a:gd name="connsiteY14" fmla="*/ 2413000 h 5193010"/>
              <a:gd name="connsiteX15" fmla="*/ 8382000 w 9211733"/>
              <a:gd name="connsiteY15" fmla="*/ 2565400 h 5193010"/>
              <a:gd name="connsiteX16" fmla="*/ 8398933 w 9211733"/>
              <a:gd name="connsiteY16" fmla="*/ 2734733 h 5193010"/>
              <a:gd name="connsiteX17" fmla="*/ 8974667 w 9211733"/>
              <a:gd name="connsiteY17" fmla="*/ 3014133 h 5193010"/>
              <a:gd name="connsiteX18" fmla="*/ 9059333 w 9211733"/>
              <a:gd name="connsiteY18" fmla="*/ 3056467 h 5193010"/>
              <a:gd name="connsiteX19" fmla="*/ 9211733 w 9211733"/>
              <a:gd name="connsiteY19" fmla="*/ 3191933 h 5193010"/>
              <a:gd name="connsiteX20" fmla="*/ 6443133 w 9211733"/>
              <a:gd name="connsiteY20" fmla="*/ 4030133 h 5193010"/>
              <a:gd name="connsiteX21" fmla="*/ 3115733 w 9211733"/>
              <a:gd name="connsiteY21" fmla="*/ 4707467 h 5193010"/>
              <a:gd name="connsiteX22" fmla="*/ 431800 w 9211733"/>
              <a:gd name="connsiteY22" fmla="*/ 5190067 h 5193010"/>
              <a:gd name="connsiteX23" fmla="*/ 313267 w 9211733"/>
              <a:gd name="connsiteY23" fmla="*/ 5181600 h 5193010"/>
              <a:gd name="connsiteX24" fmla="*/ 220133 w 9211733"/>
              <a:gd name="connsiteY24" fmla="*/ 5054600 h 5193010"/>
              <a:gd name="connsiteX25" fmla="*/ 203200 w 9211733"/>
              <a:gd name="connsiteY25" fmla="*/ 4842933 h 5193010"/>
              <a:gd name="connsiteX26" fmla="*/ 397933 w 9211733"/>
              <a:gd name="connsiteY26" fmla="*/ 4419600 h 5193010"/>
              <a:gd name="connsiteX27" fmla="*/ 914400 w 9211733"/>
              <a:gd name="connsiteY27" fmla="*/ 4047067 h 5193010"/>
              <a:gd name="connsiteX28" fmla="*/ 956733 w 9211733"/>
              <a:gd name="connsiteY28" fmla="*/ 3996267 h 5193010"/>
              <a:gd name="connsiteX29" fmla="*/ 719667 w 9211733"/>
              <a:gd name="connsiteY29" fmla="*/ 3928533 h 5193010"/>
              <a:gd name="connsiteX30" fmla="*/ 0 w 9211733"/>
              <a:gd name="connsiteY30" fmla="*/ 3691467 h 5193010"/>
              <a:gd name="connsiteX31" fmla="*/ 93133 w 9211733"/>
              <a:gd name="connsiteY31" fmla="*/ 3412067 h 5193010"/>
              <a:gd name="connsiteX32" fmla="*/ 338667 w 9211733"/>
              <a:gd name="connsiteY32" fmla="*/ 3149600 h 5193010"/>
              <a:gd name="connsiteX33" fmla="*/ 414867 w 9211733"/>
              <a:gd name="connsiteY33" fmla="*/ 2810933 h 5193010"/>
              <a:gd name="connsiteX34" fmla="*/ 550333 w 9211733"/>
              <a:gd name="connsiteY34" fmla="*/ 2650067 h 5193010"/>
              <a:gd name="connsiteX35" fmla="*/ 618067 w 9211733"/>
              <a:gd name="connsiteY35" fmla="*/ 2319867 h 5193010"/>
              <a:gd name="connsiteX36" fmla="*/ 660400 w 9211733"/>
              <a:gd name="connsiteY36" fmla="*/ 2184400 h 5193010"/>
              <a:gd name="connsiteX37" fmla="*/ 592667 w 9211733"/>
              <a:gd name="connsiteY37" fmla="*/ 2159000 h 5193010"/>
              <a:gd name="connsiteX38" fmla="*/ 584200 w 9211733"/>
              <a:gd name="connsiteY38" fmla="*/ 2133600 h 5193010"/>
              <a:gd name="connsiteX39" fmla="*/ 643467 w 9211733"/>
              <a:gd name="connsiteY39" fmla="*/ 1735667 h 5193010"/>
              <a:gd name="connsiteX40" fmla="*/ 643467 w 9211733"/>
              <a:gd name="connsiteY40" fmla="*/ 1659467 h 5193010"/>
              <a:gd name="connsiteX0" fmla="*/ 592667 w 9211733"/>
              <a:gd name="connsiteY0" fmla="*/ 1659467 h 5193010"/>
              <a:gd name="connsiteX1" fmla="*/ 1422400 w 9211733"/>
              <a:gd name="connsiteY1" fmla="*/ 1464733 h 5193010"/>
              <a:gd name="connsiteX2" fmla="*/ 3911600 w 9211733"/>
              <a:gd name="connsiteY2" fmla="*/ 922867 h 5193010"/>
              <a:gd name="connsiteX3" fmla="*/ 9177867 w 9211733"/>
              <a:gd name="connsiteY3" fmla="*/ 0 h 5193010"/>
              <a:gd name="connsiteX4" fmla="*/ 9160933 w 9211733"/>
              <a:gd name="connsiteY4" fmla="*/ 59267 h 5193010"/>
              <a:gd name="connsiteX5" fmla="*/ 8966200 w 9211733"/>
              <a:gd name="connsiteY5" fmla="*/ 254000 h 5193010"/>
              <a:gd name="connsiteX6" fmla="*/ 7721600 w 9211733"/>
              <a:gd name="connsiteY6" fmla="*/ 1041401 h 5193010"/>
              <a:gd name="connsiteX7" fmla="*/ 7552266 w 9211733"/>
              <a:gd name="connsiteY7" fmla="*/ 1523999 h 5193010"/>
              <a:gd name="connsiteX8" fmla="*/ 6866466 w 9211733"/>
              <a:gd name="connsiteY8" fmla="*/ 1769533 h 5193010"/>
              <a:gd name="connsiteX9" fmla="*/ 6824133 w 9211733"/>
              <a:gd name="connsiteY9" fmla="*/ 1938867 h 5193010"/>
              <a:gd name="connsiteX10" fmla="*/ 7442200 w 9211733"/>
              <a:gd name="connsiteY10" fmla="*/ 2057400 h 5193010"/>
              <a:gd name="connsiteX11" fmla="*/ 7366000 w 9211733"/>
              <a:gd name="connsiteY11" fmla="*/ 2184400 h 5193010"/>
              <a:gd name="connsiteX12" fmla="*/ 7272867 w 9211733"/>
              <a:gd name="connsiteY12" fmla="*/ 2277533 h 5193010"/>
              <a:gd name="connsiteX13" fmla="*/ 7577667 w 9211733"/>
              <a:gd name="connsiteY13" fmla="*/ 2302933 h 5193010"/>
              <a:gd name="connsiteX14" fmla="*/ 8288867 w 9211733"/>
              <a:gd name="connsiteY14" fmla="*/ 2413000 h 5193010"/>
              <a:gd name="connsiteX15" fmla="*/ 8382000 w 9211733"/>
              <a:gd name="connsiteY15" fmla="*/ 2565400 h 5193010"/>
              <a:gd name="connsiteX16" fmla="*/ 8398933 w 9211733"/>
              <a:gd name="connsiteY16" fmla="*/ 2734733 h 5193010"/>
              <a:gd name="connsiteX17" fmla="*/ 8974667 w 9211733"/>
              <a:gd name="connsiteY17" fmla="*/ 3014133 h 5193010"/>
              <a:gd name="connsiteX18" fmla="*/ 9059333 w 9211733"/>
              <a:gd name="connsiteY18" fmla="*/ 3056467 h 5193010"/>
              <a:gd name="connsiteX19" fmla="*/ 9211733 w 9211733"/>
              <a:gd name="connsiteY19" fmla="*/ 3191933 h 5193010"/>
              <a:gd name="connsiteX20" fmla="*/ 6443133 w 9211733"/>
              <a:gd name="connsiteY20" fmla="*/ 4030133 h 5193010"/>
              <a:gd name="connsiteX21" fmla="*/ 3115733 w 9211733"/>
              <a:gd name="connsiteY21" fmla="*/ 4707467 h 5193010"/>
              <a:gd name="connsiteX22" fmla="*/ 431800 w 9211733"/>
              <a:gd name="connsiteY22" fmla="*/ 5190067 h 5193010"/>
              <a:gd name="connsiteX23" fmla="*/ 313267 w 9211733"/>
              <a:gd name="connsiteY23" fmla="*/ 5181600 h 5193010"/>
              <a:gd name="connsiteX24" fmla="*/ 220133 w 9211733"/>
              <a:gd name="connsiteY24" fmla="*/ 5054600 h 5193010"/>
              <a:gd name="connsiteX25" fmla="*/ 203200 w 9211733"/>
              <a:gd name="connsiteY25" fmla="*/ 4842933 h 5193010"/>
              <a:gd name="connsiteX26" fmla="*/ 397933 w 9211733"/>
              <a:gd name="connsiteY26" fmla="*/ 4419600 h 5193010"/>
              <a:gd name="connsiteX27" fmla="*/ 914400 w 9211733"/>
              <a:gd name="connsiteY27" fmla="*/ 4047067 h 5193010"/>
              <a:gd name="connsiteX28" fmla="*/ 956733 w 9211733"/>
              <a:gd name="connsiteY28" fmla="*/ 3996267 h 5193010"/>
              <a:gd name="connsiteX29" fmla="*/ 719667 w 9211733"/>
              <a:gd name="connsiteY29" fmla="*/ 3928533 h 5193010"/>
              <a:gd name="connsiteX30" fmla="*/ 0 w 9211733"/>
              <a:gd name="connsiteY30" fmla="*/ 3691467 h 5193010"/>
              <a:gd name="connsiteX31" fmla="*/ 93133 w 9211733"/>
              <a:gd name="connsiteY31" fmla="*/ 3412067 h 5193010"/>
              <a:gd name="connsiteX32" fmla="*/ 338667 w 9211733"/>
              <a:gd name="connsiteY32" fmla="*/ 3149600 h 5193010"/>
              <a:gd name="connsiteX33" fmla="*/ 414867 w 9211733"/>
              <a:gd name="connsiteY33" fmla="*/ 2810933 h 5193010"/>
              <a:gd name="connsiteX34" fmla="*/ 550333 w 9211733"/>
              <a:gd name="connsiteY34" fmla="*/ 2650067 h 5193010"/>
              <a:gd name="connsiteX35" fmla="*/ 618067 w 9211733"/>
              <a:gd name="connsiteY35" fmla="*/ 2319867 h 5193010"/>
              <a:gd name="connsiteX36" fmla="*/ 660400 w 9211733"/>
              <a:gd name="connsiteY36" fmla="*/ 2184400 h 5193010"/>
              <a:gd name="connsiteX37" fmla="*/ 592667 w 9211733"/>
              <a:gd name="connsiteY37" fmla="*/ 2159000 h 5193010"/>
              <a:gd name="connsiteX38" fmla="*/ 584200 w 9211733"/>
              <a:gd name="connsiteY38" fmla="*/ 2133600 h 5193010"/>
              <a:gd name="connsiteX39" fmla="*/ 643467 w 9211733"/>
              <a:gd name="connsiteY39" fmla="*/ 1735667 h 5193010"/>
              <a:gd name="connsiteX40" fmla="*/ 643467 w 9211733"/>
              <a:gd name="connsiteY40" fmla="*/ 1659467 h 5193010"/>
              <a:gd name="connsiteX0" fmla="*/ 592667 w 9211733"/>
              <a:gd name="connsiteY0" fmla="*/ 1659467 h 5193010"/>
              <a:gd name="connsiteX1" fmla="*/ 1422400 w 9211733"/>
              <a:gd name="connsiteY1" fmla="*/ 1464733 h 5193010"/>
              <a:gd name="connsiteX2" fmla="*/ 3911600 w 9211733"/>
              <a:gd name="connsiteY2" fmla="*/ 922867 h 5193010"/>
              <a:gd name="connsiteX3" fmla="*/ 9177867 w 9211733"/>
              <a:gd name="connsiteY3" fmla="*/ 0 h 5193010"/>
              <a:gd name="connsiteX4" fmla="*/ 9160933 w 9211733"/>
              <a:gd name="connsiteY4" fmla="*/ 59267 h 5193010"/>
              <a:gd name="connsiteX5" fmla="*/ 8966200 w 9211733"/>
              <a:gd name="connsiteY5" fmla="*/ 254000 h 5193010"/>
              <a:gd name="connsiteX6" fmla="*/ 7721600 w 9211733"/>
              <a:gd name="connsiteY6" fmla="*/ 1041401 h 5193010"/>
              <a:gd name="connsiteX7" fmla="*/ 7552266 w 9211733"/>
              <a:gd name="connsiteY7" fmla="*/ 1523999 h 5193010"/>
              <a:gd name="connsiteX8" fmla="*/ 6866466 w 9211733"/>
              <a:gd name="connsiteY8" fmla="*/ 1769533 h 5193010"/>
              <a:gd name="connsiteX9" fmla="*/ 6824133 w 9211733"/>
              <a:gd name="connsiteY9" fmla="*/ 1938867 h 5193010"/>
              <a:gd name="connsiteX10" fmla="*/ 7442200 w 9211733"/>
              <a:gd name="connsiteY10" fmla="*/ 2057400 h 5193010"/>
              <a:gd name="connsiteX11" fmla="*/ 7366000 w 9211733"/>
              <a:gd name="connsiteY11" fmla="*/ 2184400 h 5193010"/>
              <a:gd name="connsiteX12" fmla="*/ 7272867 w 9211733"/>
              <a:gd name="connsiteY12" fmla="*/ 2277533 h 5193010"/>
              <a:gd name="connsiteX13" fmla="*/ 7577667 w 9211733"/>
              <a:gd name="connsiteY13" fmla="*/ 2302933 h 5193010"/>
              <a:gd name="connsiteX14" fmla="*/ 8288867 w 9211733"/>
              <a:gd name="connsiteY14" fmla="*/ 2413000 h 5193010"/>
              <a:gd name="connsiteX15" fmla="*/ 8382000 w 9211733"/>
              <a:gd name="connsiteY15" fmla="*/ 2565400 h 5193010"/>
              <a:gd name="connsiteX16" fmla="*/ 8398933 w 9211733"/>
              <a:gd name="connsiteY16" fmla="*/ 2734733 h 5193010"/>
              <a:gd name="connsiteX17" fmla="*/ 8974667 w 9211733"/>
              <a:gd name="connsiteY17" fmla="*/ 3014133 h 5193010"/>
              <a:gd name="connsiteX18" fmla="*/ 9059333 w 9211733"/>
              <a:gd name="connsiteY18" fmla="*/ 3056467 h 5193010"/>
              <a:gd name="connsiteX19" fmla="*/ 9211733 w 9211733"/>
              <a:gd name="connsiteY19" fmla="*/ 3191933 h 5193010"/>
              <a:gd name="connsiteX20" fmla="*/ 6443133 w 9211733"/>
              <a:gd name="connsiteY20" fmla="*/ 4030133 h 5193010"/>
              <a:gd name="connsiteX21" fmla="*/ 3115733 w 9211733"/>
              <a:gd name="connsiteY21" fmla="*/ 4707467 h 5193010"/>
              <a:gd name="connsiteX22" fmla="*/ 431800 w 9211733"/>
              <a:gd name="connsiteY22" fmla="*/ 5190067 h 5193010"/>
              <a:gd name="connsiteX23" fmla="*/ 313267 w 9211733"/>
              <a:gd name="connsiteY23" fmla="*/ 5181600 h 5193010"/>
              <a:gd name="connsiteX24" fmla="*/ 220133 w 9211733"/>
              <a:gd name="connsiteY24" fmla="*/ 5054600 h 5193010"/>
              <a:gd name="connsiteX25" fmla="*/ 203200 w 9211733"/>
              <a:gd name="connsiteY25" fmla="*/ 4842933 h 5193010"/>
              <a:gd name="connsiteX26" fmla="*/ 397933 w 9211733"/>
              <a:gd name="connsiteY26" fmla="*/ 4419600 h 5193010"/>
              <a:gd name="connsiteX27" fmla="*/ 914400 w 9211733"/>
              <a:gd name="connsiteY27" fmla="*/ 4047067 h 5193010"/>
              <a:gd name="connsiteX28" fmla="*/ 956733 w 9211733"/>
              <a:gd name="connsiteY28" fmla="*/ 3996267 h 5193010"/>
              <a:gd name="connsiteX29" fmla="*/ 719667 w 9211733"/>
              <a:gd name="connsiteY29" fmla="*/ 3928533 h 5193010"/>
              <a:gd name="connsiteX30" fmla="*/ 0 w 9211733"/>
              <a:gd name="connsiteY30" fmla="*/ 3691467 h 5193010"/>
              <a:gd name="connsiteX31" fmla="*/ 93133 w 9211733"/>
              <a:gd name="connsiteY31" fmla="*/ 3412067 h 5193010"/>
              <a:gd name="connsiteX32" fmla="*/ 169334 w 9211733"/>
              <a:gd name="connsiteY32" fmla="*/ 3149600 h 5193010"/>
              <a:gd name="connsiteX33" fmla="*/ 414867 w 9211733"/>
              <a:gd name="connsiteY33" fmla="*/ 2810933 h 5193010"/>
              <a:gd name="connsiteX34" fmla="*/ 550333 w 9211733"/>
              <a:gd name="connsiteY34" fmla="*/ 2650067 h 5193010"/>
              <a:gd name="connsiteX35" fmla="*/ 618067 w 9211733"/>
              <a:gd name="connsiteY35" fmla="*/ 2319867 h 5193010"/>
              <a:gd name="connsiteX36" fmla="*/ 660400 w 9211733"/>
              <a:gd name="connsiteY36" fmla="*/ 2184400 h 5193010"/>
              <a:gd name="connsiteX37" fmla="*/ 592667 w 9211733"/>
              <a:gd name="connsiteY37" fmla="*/ 2159000 h 5193010"/>
              <a:gd name="connsiteX38" fmla="*/ 584200 w 9211733"/>
              <a:gd name="connsiteY38" fmla="*/ 2133600 h 5193010"/>
              <a:gd name="connsiteX39" fmla="*/ 643467 w 9211733"/>
              <a:gd name="connsiteY39" fmla="*/ 1735667 h 5193010"/>
              <a:gd name="connsiteX40" fmla="*/ 643467 w 9211733"/>
              <a:gd name="connsiteY40" fmla="*/ 1659467 h 5193010"/>
              <a:gd name="connsiteX0" fmla="*/ 681023 w 9300089"/>
              <a:gd name="connsiteY0" fmla="*/ 1659467 h 5193010"/>
              <a:gd name="connsiteX1" fmla="*/ 1510756 w 9300089"/>
              <a:gd name="connsiteY1" fmla="*/ 1464733 h 5193010"/>
              <a:gd name="connsiteX2" fmla="*/ 3999956 w 9300089"/>
              <a:gd name="connsiteY2" fmla="*/ 922867 h 5193010"/>
              <a:gd name="connsiteX3" fmla="*/ 9266223 w 9300089"/>
              <a:gd name="connsiteY3" fmla="*/ 0 h 5193010"/>
              <a:gd name="connsiteX4" fmla="*/ 9249289 w 9300089"/>
              <a:gd name="connsiteY4" fmla="*/ 59267 h 5193010"/>
              <a:gd name="connsiteX5" fmla="*/ 9054556 w 9300089"/>
              <a:gd name="connsiteY5" fmla="*/ 254000 h 5193010"/>
              <a:gd name="connsiteX6" fmla="*/ 7809956 w 9300089"/>
              <a:gd name="connsiteY6" fmla="*/ 1041401 h 5193010"/>
              <a:gd name="connsiteX7" fmla="*/ 7640622 w 9300089"/>
              <a:gd name="connsiteY7" fmla="*/ 1523999 h 5193010"/>
              <a:gd name="connsiteX8" fmla="*/ 6954822 w 9300089"/>
              <a:gd name="connsiteY8" fmla="*/ 1769533 h 5193010"/>
              <a:gd name="connsiteX9" fmla="*/ 6912489 w 9300089"/>
              <a:gd name="connsiteY9" fmla="*/ 1938867 h 5193010"/>
              <a:gd name="connsiteX10" fmla="*/ 7530556 w 9300089"/>
              <a:gd name="connsiteY10" fmla="*/ 2057400 h 5193010"/>
              <a:gd name="connsiteX11" fmla="*/ 7454356 w 9300089"/>
              <a:gd name="connsiteY11" fmla="*/ 2184400 h 5193010"/>
              <a:gd name="connsiteX12" fmla="*/ 7361223 w 9300089"/>
              <a:gd name="connsiteY12" fmla="*/ 2277533 h 5193010"/>
              <a:gd name="connsiteX13" fmla="*/ 7666023 w 9300089"/>
              <a:gd name="connsiteY13" fmla="*/ 2302933 h 5193010"/>
              <a:gd name="connsiteX14" fmla="*/ 8377223 w 9300089"/>
              <a:gd name="connsiteY14" fmla="*/ 2413000 h 5193010"/>
              <a:gd name="connsiteX15" fmla="*/ 8470356 w 9300089"/>
              <a:gd name="connsiteY15" fmla="*/ 2565400 h 5193010"/>
              <a:gd name="connsiteX16" fmla="*/ 8487289 w 9300089"/>
              <a:gd name="connsiteY16" fmla="*/ 2734733 h 5193010"/>
              <a:gd name="connsiteX17" fmla="*/ 9063023 w 9300089"/>
              <a:gd name="connsiteY17" fmla="*/ 3014133 h 5193010"/>
              <a:gd name="connsiteX18" fmla="*/ 9147689 w 9300089"/>
              <a:gd name="connsiteY18" fmla="*/ 3056467 h 5193010"/>
              <a:gd name="connsiteX19" fmla="*/ 9300089 w 9300089"/>
              <a:gd name="connsiteY19" fmla="*/ 3191933 h 5193010"/>
              <a:gd name="connsiteX20" fmla="*/ 6531489 w 9300089"/>
              <a:gd name="connsiteY20" fmla="*/ 4030133 h 5193010"/>
              <a:gd name="connsiteX21" fmla="*/ 3204089 w 9300089"/>
              <a:gd name="connsiteY21" fmla="*/ 4707467 h 5193010"/>
              <a:gd name="connsiteX22" fmla="*/ 520156 w 9300089"/>
              <a:gd name="connsiteY22" fmla="*/ 5190067 h 5193010"/>
              <a:gd name="connsiteX23" fmla="*/ 401623 w 9300089"/>
              <a:gd name="connsiteY23" fmla="*/ 5181600 h 5193010"/>
              <a:gd name="connsiteX24" fmla="*/ 308489 w 9300089"/>
              <a:gd name="connsiteY24" fmla="*/ 5054600 h 5193010"/>
              <a:gd name="connsiteX25" fmla="*/ 291556 w 9300089"/>
              <a:gd name="connsiteY25" fmla="*/ 4842933 h 5193010"/>
              <a:gd name="connsiteX26" fmla="*/ 486289 w 9300089"/>
              <a:gd name="connsiteY26" fmla="*/ 4419600 h 5193010"/>
              <a:gd name="connsiteX27" fmla="*/ 1002756 w 9300089"/>
              <a:gd name="connsiteY27" fmla="*/ 4047067 h 5193010"/>
              <a:gd name="connsiteX28" fmla="*/ 1045089 w 9300089"/>
              <a:gd name="connsiteY28" fmla="*/ 3996267 h 5193010"/>
              <a:gd name="connsiteX29" fmla="*/ 808023 w 9300089"/>
              <a:gd name="connsiteY29" fmla="*/ 3928533 h 5193010"/>
              <a:gd name="connsiteX30" fmla="*/ 88356 w 9300089"/>
              <a:gd name="connsiteY30" fmla="*/ 3691467 h 5193010"/>
              <a:gd name="connsiteX31" fmla="*/ 3689 w 9300089"/>
              <a:gd name="connsiteY31" fmla="*/ 3395134 h 5193010"/>
              <a:gd name="connsiteX32" fmla="*/ 257690 w 9300089"/>
              <a:gd name="connsiteY32" fmla="*/ 3149600 h 5193010"/>
              <a:gd name="connsiteX33" fmla="*/ 503223 w 9300089"/>
              <a:gd name="connsiteY33" fmla="*/ 2810933 h 5193010"/>
              <a:gd name="connsiteX34" fmla="*/ 638689 w 9300089"/>
              <a:gd name="connsiteY34" fmla="*/ 2650067 h 5193010"/>
              <a:gd name="connsiteX35" fmla="*/ 706423 w 9300089"/>
              <a:gd name="connsiteY35" fmla="*/ 2319867 h 5193010"/>
              <a:gd name="connsiteX36" fmla="*/ 748756 w 9300089"/>
              <a:gd name="connsiteY36" fmla="*/ 2184400 h 5193010"/>
              <a:gd name="connsiteX37" fmla="*/ 681023 w 9300089"/>
              <a:gd name="connsiteY37" fmla="*/ 2159000 h 5193010"/>
              <a:gd name="connsiteX38" fmla="*/ 672556 w 9300089"/>
              <a:gd name="connsiteY38" fmla="*/ 2133600 h 5193010"/>
              <a:gd name="connsiteX39" fmla="*/ 731823 w 9300089"/>
              <a:gd name="connsiteY39" fmla="*/ 1735667 h 5193010"/>
              <a:gd name="connsiteX40" fmla="*/ 731823 w 9300089"/>
              <a:gd name="connsiteY40" fmla="*/ 1659467 h 5193010"/>
              <a:gd name="connsiteX0" fmla="*/ 718598 w 9337664"/>
              <a:gd name="connsiteY0" fmla="*/ 1659467 h 5193010"/>
              <a:gd name="connsiteX1" fmla="*/ 1548331 w 9337664"/>
              <a:gd name="connsiteY1" fmla="*/ 1464733 h 5193010"/>
              <a:gd name="connsiteX2" fmla="*/ 4037531 w 9337664"/>
              <a:gd name="connsiteY2" fmla="*/ 922867 h 5193010"/>
              <a:gd name="connsiteX3" fmla="*/ 9303798 w 9337664"/>
              <a:gd name="connsiteY3" fmla="*/ 0 h 5193010"/>
              <a:gd name="connsiteX4" fmla="*/ 9286864 w 9337664"/>
              <a:gd name="connsiteY4" fmla="*/ 59267 h 5193010"/>
              <a:gd name="connsiteX5" fmla="*/ 9092131 w 9337664"/>
              <a:gd name="connsiteY5" fmla="*/ 254000 h 5193010"/>
              <a:gd name="connsiteX6" fmla="*/ 7847531 w 9337664"/>
              <a:gd name="connsiteY6" fmla="*/ 1041401 h 5193010"/>
              <a:gd name="connsiteX7" fmla="*/ 7678197 w 9337664"/>
              <a:gd name="connsiteY7" fmla="*/ 1523999 h 5193010"/>
              <a:gd name="connsiteX8" fmla="*/ 6992397 w 9337664"/>
              <a:gd name="connsiteY8" fmla="*/ 1769533 h 5193010"/>
              <a:gd name="connsiteX9" fmla="*/ 6950064 w 9337664"/>
              <a:gd name="connsiteY9" fmla="*/ 1938867 h 5193010"/>
              <a:gd name="connsiteX10" fmla="*/ 7568131 w 9337664"/>
              <a:gd name="connsiteY10" fmla="*/ 2057400 h 5193010"/>
              <a:gd name="connsiteX11" fmla="*/ 7491931 w 9337664"/>
              <a:gd name="connsiteY11" fmla="*/ 2184400 h 5193010"/>
              <a:gd name="connsiteX12" fmla="*/ 7398798 w 9337664"/>
              <a:gd name="connsiteY12" fmla="*/ 2277533 h 5193010"/>
              <a:gd name="connsiteX13" fmla="*/ 7703598 w 9337664"/>
              <a:gd name="connsiteY13" fmla="*/ 2302933 h 5193010"/>
              <a:gd name="connsiteX14" fmla="*/ 8414798 w 9337664"/>
              <a:gd name="connsiteY14" fmla="*/ 2413000 h 5193010"/>
              <a:gd name="connsiteX15" fmla="*/ 8507931 w 9337664"/>
              <a:gd name="connsiteY15" fmla="*/ 2565400 h 5193010"/>
              <a:gd name="connsiteX16" fmla="*/ 8524864 w 9337664"/>
              <a:gd name="connsiteY16" fmla="*/ 2734733 h 5193010"/>
              <a:gd name="connsiteX17" fmla="*/ 9100598 w 9337664"/>
              <a:gd name="connsiteY17" fmla="*/ 3014133 h 5193010"/>
              <a:gd name="connsiteX18" fmla="*/ 9185264 w 9337664"/>
              <a:gd name="connsiteY18" fmla="*/ 3056467 h 5193010"/>
              <a:gd name="connsiteX19" fmla="*/ 9337664 w 9337664"/>
              <a:gd name="connsiteY19" fmla="*/ 3191933 h 5193010"/>
              <a:gd name="connsiteX20" fmla="*/ 6569064 w 9337664"/>
              <a:gd name="connsiteY20" fmla="*/ 4030133 h 5193010"/>
              <a:gd name="connsiteX21" fmla="*/ 3241664 w 9337664"/>
              <a:gd name="connsiteY21" fmla="*/ 4707467 h 5193010"/>
              <a:gd name="connsiteX22" fmla="*/ 557731 w 9337664"/>
              <a:gd name="connsiteY22" fmla="*/ 5190067 h 5193010"/>
              <a:gd name="connsiteX23" fmla="*/ 439198 w 9337664"/>
              <a:gd name="connsiteY23" fmla="*/ 5181600 h 5193010"/>
              <a:gd name="connsiteX24" fmla="*/ 346064 w 9337664"/>
              <a:gd name="connsiteY24" fmla="*/ 5054600 h 5193010"/>
              <a:gd name="connsiteX25" fmla="*/ 329131 w 9337664"/>
              <a:gd name="connsiteY25" fmla="*/ 4842933 h 5193010"/>
              <a:gd name="connsiteX26" fmla="*/ 523864 w 9337664"/>
              <a:gd name="connsiteY26" fmla="*/ 4419600 h 5193010"/>
              <a:gd name="connsiteX27" fmla="*/ 1040331 w 9337664"/>
              <a:gd name="connsiteY27" fmla="*/ 4047067 h 5193010"/>
              <a:gd name="connsiteX28" fmla="*/ 1082664 w 9337664"/>
              <a:gd name="connsiteY28" fmla="*/ 3996267 h 5193010"/>
              <a:gd name="connsiteX29" fmla="*/ 379931 w 9337664"/>
              <a:gd name="connsiteY29" fmla="*/ 4038600 h 5193010"/>
              <a:gd name="connsiteX30" fmla="*/ 125931 w 9337664"/>
              <a:gd name="connsiteY30" fmla="*/ 3691467 h 5193010"/>
              <a:gd name="connsiteX31" fmla="*/ 41264 w 9337664"/>
              <a:gd name="connsiteY31" fmla="*/ 3395134 h 5193010"/>
              <a:gd name="connsiteX32" fmla="*/ 295265 w 9337664"/>
              <a:gd name="connsiteY32" fmla="*/ 3149600 h 5193010"/>
              <a:gd name="connsiteX33" fmla="*/ 540798 w 9337664"/>
              <a:gd name="connsiteY33" fmla="*/ 2810933 h 5193010"/>
              <a:gd name="connsiteX34" fmla="*/ 676264 w 9337664"/>
              <a:gd name="connsiteY34" fmla="*/ 2650067 h 5193010"/>
              <a:gd name="connsiteX35" fmla="*/ 743998 w 9337664"/>
              <a:gd name="connsiteY35" fmla="*/ 2319867 h 5193010"/>
              <a:gd name="connsiteX36" fmla="*/ 786331 w 9337664"/>
              <a:gd name="connsiteY36" fmla="*/ 2184400 h 5193010"/>
              <a:gd name="connsiteX37" fmla="*/ 718598 w 9337664"/>
              <a:gd name="connsiteY37" fmla="*/ 2159000 h 5193010"/>
              <a:gd name="connsiteX38" fmla="*/ 710131 w 9337664"/>
              <a:gd name="connsiteY38" fmla="*/ 2133600 h 5193010"/>
              <a:gd name="connsiteX39" fmla="*/ 769398 w 9337664"/>
              <a:gd name="connsiteY39" fmla="*/ 1735667 h 5193010"/>
              <a:gd name="connsiteX40" fmla="*/ 769398 w 9337664"/>
              <a:gd name="connsiteY40" fmla="*/ 1659467 h 5193010"/>
              <a:gd name="connsiteX0" fmla="*/ 681024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291557 w 9300090"/>
              <a:gd name="connsiteY25" fmla="*/ 4842933 h 5193010"/>
              <a:gd name="connsiteX26" fmla="*/ 486290 w 9300090"/>
              <a:gd name="connsiteY26" fmla="*/ 4419600 h 5193010"/>
              <a:gd name="connsiteX27" fmla="*/ 1002757 w 9300090"/>
              <a:gd name="connsiteY27" fmla="*/ 4047067 h 5193010"/>
              <a:gd name="connsiteX28" fmla="*/ 562490 w 9300090"/>
              <a:gd name="connsiteY28" fmla="*/ 4191000 h 5193010"/>
              <a:gd name="connsiteX29" fmla="*/ 342357 w 9300090"/>
              <a:gd name="connsiteY29" fmla="*/ 4038600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638690 w 9300090"/>
              <a:gd name="connsiteY34" fmla="*/ 26500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672557 w 9300090"/>
              <a:gd name="connsiteY38" fmla="*/ 2133600 h 5193010"/>
              <a:gd name="connsiteX39" fmla="*/ 731824 w 9300090"/>
              <a:gd name="connsiteY39" fmla="*/ 1735667 h 5193010"/>
              <a:gd name="connsiteX40" fmla="*/ 731824 w 9300090"/>
              <a:gd name="connsiteY40" fmla="*/ 1659467 h 5193010"/>
              <a:gd name="connsiteX0" fmla="*/ 681024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291557 w 9300090"/>
              <a:gd name="connsiteY25" fmla="*/ 4842933 h 5193010"/>
              <a:gd name="connsiteX26" fmla="*/ 486290 w 9300090"/>
              <a:gd name="connsiteY26" fmla="*/ 4419600 h 5193010"/>
              <a:gd name="connsiteX27" fmla="*/ 1002757 w 9300090"/>
              <a:gd name="connsiteY27" fmla="*/ 4047067 h 5193010"/>
              <a:gd name="connsiteX28" fmla="*/ 562490 w 9300090"/>
              <a:gd name="connsiteY28" fmla="*/ 4191000 h 5193010"/>
              <a:gd name="connsiteX29" fmla="*/ 232290 w 9300090"/>
              <a:gd name="connsiteY29" fmla="*/ 4080934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638690 w 9300090"/>
              <a:gd name="connsiteY34" fmla="*/ 26500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672557 w 9300090"/>
              <a:gd name="connsiteY38" fmla="*/ 2133600 h 5193010"/>
              <a:gd name="connsiteX39" fmla="*/ 731824 w 9300090"/>
              <a:gd name="connsiteY39" fmla="*/ 1735667 h 5193010"/>
              <a:gd name="connsiteX40" fmla="*/ 731824 w 9300090"/>
              <a:gd name="connsiteY40" fmla="*/ 1659467 h 5193010"/>
              <a:gd name="connsiteX0" fmla="*/ 681024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291557 w 9300090"/>
              <a:gd name="connsiteY25" fmla="*/ 4842933 h 5193010"/>
              <a:gd name="connsiteX26" fmla="*/ 486290 w 9300090"/>
              <a:gd name="connsiteY26" fmla="*/ 4419600 h 5193010"/>
              <a:gd name="connsiteX27" fmla="*/ 469357 w 9300090"/>
              <a:gd name="connsiteY27" fmla="*/ 4318000 h 5193010"/>
              <a:gd name="connsiteX28" fmla="*/ 562490 w 9300090"/>
              <a:gd name="connsiteY28" fmla="*/ 4191000 h 5193010"/>
              <a:gd name="connsiteX29" fmla="*/ 232290 w 9300090"/>
              <a:gd name="connsiteY29" fmla="*/ 4080934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638690 w 9300090"/>
              <a:gd name="connsiteY34" fmla="*/ 26500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672557 w 9300090"/>
              <a:gd name="connsiteY38" fmla="*/ 2133600 h 5193010"/>
              <a:gd name="connsiteX39" fmla="*/ 731824 w 9300090"/>
              <a:gd name="connsiteY39" fmla="*/ 1735667 h 5193010"/>
              <a:gd name="connsiteX40" fmla="*/ 731824 w 9300090"/>
              <a:gd name="connsiteY40" fmla="*/ 1659467 h 5193010"/>
              <a:gd name="connsiteX0" fmla="*/ 681024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291557 w 9300090"/>
              <a:gd name="connsiteY25" fmla="*/ 4842933 h 5193010"/>
              <a:gd name="connsiteX26" fmla="*/ 486290 w 9300090"/>
              <a:gd name="connsiteY26" fmla="*/ 4419600 h 5193010"/>
              <a:gd name="connsiteX27" fmla="*/ 469357 w 9300090"/>
              <a:gd name="connsiteY27" fmla="*/ 4318000 h 5193010"/>
              <a:gd name="connsiteX28" fmla="*/ 562490 w 9300090"/>
              <a:gd name="connsiteY28" fmla="*/ 4191000 h 5193010"/>
              <a:gd name="connsiteX29" fmla="*/ 232290 w 9300090"/>
              <a:gd name="connsiteY29" fmla="*/ 4080934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173023 w 9300090"/>
              <a:gd name="connsiteY34" fmla="*/ 24976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672557 w 9300090"/>
              <a:gd name="connsiteY38" fmla="*/ 2133600 h 5193010"/>
              <a:gd name="connsiteX39" fmla="*/ 731824 w 9300090"/>
              <a:gd name="connsiteY39" fmla="*/ 1735667 h 5193010"/>
              <a:gd name="connsiteX40" fmla="*/ 731824 w 9300090"/>
              <a:gd name="connsiteY40" fmla="*/ 1659467 h 5193010"/>
              <a:gd name="connsiteX0" fmla="*/ 681024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291557 w 9300090"/>
              <a:gd name="connsiteY25" fmla="*/ 4842933 h 5193010"/>
              <a:gd name="connsiteX26" fmla="*/ 486290 w 9300090"/>
              <a:gd name="connsiteY26" fmla="*/ 4419600 h 5193010"/>
              <a:gd name="connsiteX27" fmla="*/ 469357 w 9300090"/>
              <a:gd name="connsiteY27" fmla="*/ 4318000 h 5193010"/>
              <a:gd name="connsiteX28" fmla="*/ 562490 w 9300090"/>
              <a:gd name="connsiteY28" fmla="*/ 4191000 h 5193010"/>
              <a:gd name="connsiteX29" fmla="*/ 232290 w 9300090"/>
              <a:gd name="connsiteY29" fmla="*/ 4080934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173023 w 9300090"/>
              <a:gd name="connsiteY34" fmla="*/ 24976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486290 w 9300090"/>
              <a:gd name="connsiteY38" fmla="*/ 2065867 h 5193010"/>
              <a:gd name="connsiteX39" fmla="*/ 731824 w 9300090"/>
              <a:gd name="connsiteY39" fmla="*/ 1735667 h 5193010"/>
              <a:gd name="connsiteX40" fmla="*/ 731824 w 9300090"/>
              <a:gd name="connsiteY40" fmla="*/ 1659467 h 5193010"/>
              <a:gd name="connsiteX0" fmla="*/ 681024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291557 w 9300090"/>
              <a:gd name="connsiteY25" fmla="*/ 4842933 h 5193010"/>
              <a:gd name="connsiteX26" fmla="*/ 486290 w 9300090"/>
              <a:gd name="connsiteY26" fmla="*/ 4419600 h 5193010"/>
              <a:gd name="connsiteX27" fmla="*/ 469357 w 9300090"/>
              <a:gd name="connsiteY27" fmla="*/ 4318000 h 5193010"/>
              <a:gd name="connsiteX28" fmla="*/ 562490 w 9300090"/>
              <a:gd name="connsiteY28" fmla="*/ 4191000 h 5193010"/>
              <a:gd name="connsiteX29" fmla="*/ 232290 w 9300090"/>
              <a:gd name="connsiteY29" fmla="*/ 4080934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173023 w 9300090"/>
              <a:gd name="connsiteY34" fmla="*/ 24976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486290 w 9300090"/>
              <a:gd name="connsiteY38" fmla="*/ 2065867 h 5193010"/>
              <a:gd name="connsiteX39" fmla="*/ 731824 w 9300090"/>
              <a:gd name="connsiteY39" fmla="*/ 1735667 h 5193010"/>
              <a:gd name="connsiteX40" fmla="*/ 867291 w 9300090"/>
              <a:gd name="connsiteY40" fmla="*/ 1735667 h 5193010"/>
              <a:gd name="connsiteX0" fmla="*/ 791091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291557 w 9300090"/>
              <a:gd name="connsiteY25" fmla="*/ 4842933 h 5193010"/>
              <a:gd name="connsiteX26" fmla="*/ 486290 w 9300090"/>
              <a:gd name="connsiteY26" fmla="*/ 4419600 h 5193010"/>
              <a:gd name="connsiteX27" fmla="*/ 469357 w 9300090"/>
              <a:gd name="connsiteY27" fmla="*/ 4318000 h 5193010"/>
              <a:gd name="connsiteX28" fmla="*/ 562490 w 9300090"/>
              <a:gd name="connsiteY28" fmla="*/ 4191000 h 5193010"/>
              <a:gd name="connsiteX29" fmla="*/ 232290 w 9300090"/>
              <a:gd name="connsiteY29" fmla="*/ 4080934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173023 w 9300090"/>
              <a:gd name="connsiteY34" fmla="*/ 24976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486290 w 9300090"/>
              <a:gd name="connsiteY38" fmla="*/ 2065867 h 5193010"/>
              <a:gd name="connsiteX39" fmla="*/ 731824 w 9300090"/>
              <a:gd name="connsiteY39" fmla="*/ 1735667 h 5193010"/>
              <a:gd name="connsiteX40" fmla="*/ 867291 w 9300090"/>
              <a:gd name="connsiteY40" fmla="*/ 1735667 h 5193010"/>
              <a:gd name="connsiteX0" fmla="*/ 791091 w 9300090"/>
              <a:gd name="connsiteY0" fmla="*/ 1659467 h 5193010"/>
              <a:gd name="connsiteX1" fmla="*/ 1510757 w 9300090"/>
              <a:gd name="connsiteY1" fmla="*/ 1464733 h 5193010"/>
              <a:gd name="connsiteX2" fmla="*/ 3999957 w 9300090"/>
              <a:gd name="connsiteY2" fmla="*/ 922867 h 5193010"/>
              <a:gd name="connsiteX3" fmla="*/ 9266224 w 9300090"/>
              <a:gd name="connsiteY3" fmla="*/ 0 h 5193010"/>
              <a:gd name="connsiteX4" fmla="*/ 9249290 w 9300090"/>
              <a:gd name="connsiteY4" fmla="*/ 59267 h 5193010"/>
              <a:gd name="connsiteX5" fmla="*/ 9054557 w 9300090"/>
              <a:gd name="connsiteY5" fmla="*/ 254000 h 5193010"/>
              <a:gd name="connsiteX6" fmla="*/ 7809957 w 9300090"/>
              <a:gd name="connsiteY6" fmla="*/ 1041401 h 5193010"/>
              <a:gd name="connsiteX7" fmla="*/ 7640623 w 9300090"/>
              <a:gd name="connsiteY7" fmla="*/ 1523999 h 5193010"/>
              <a:gd name="connsiteX8" fmla="*/ 6954823 w 9300090"/>
              <a:gd name="connsiteY8" fmla="*/ 1769533 h 5193010"/>
              <a:gd name="connsiteX9" fmla="*/ 6912490 w 9300090"/>
              <a:gd name="connsiteY9" fmla="*/ 1938867 h 5193010"/>
              <a:gd name="connsiteX10" fmla="*/ 7530557 w 9300090"/>
              <a:gd name="connsiteY10" fmla="*/ 2057400 h 5193010"/>
              <a:gd name="connsiteX11" fmla="*/ 7454357 w 9300090"/>
              <a:gd name="connsiteY11" fmla="*/ 2184400 h 5193010"/>
              <a:gd name="connsiteX12" fmla="*/ 7361224 w 9300090"/>
              <a:gd name="connsiteY12" fmla="*/ 2277533 h 5193010"/>
              <a:gd name="connsiteX13" fmla="*/ 7666024 w 9300090"/>
              <a:gd name="connsiteY13" fmla="*/ 2302933 h 5193010"/>
              <a:gd name="connsiteX14" fmla="*/ 8377224 w 9300090"/>
              <a:gd name="connsiteY14" fmla="*/ 2413000 h 5193010"/>
              <a:gd name="connsiteX15" fmla="*/ 8470357 w 9300090"/>
              <a:gd name="connsiteY15" fmla="*/ 2565400 h 5193010"/>
              <a:gd name="connsiteX16" fmla="*/ 8487290 w 9300090"/>
              <a:gd name="connsiteY16" fmla="*/ 2734733 h 5193010"/>
              <a:gd name="connsiteX17" fmla="*/ 9063024 w 9300090"/>
              <a:gd name="connsiteY17" fmla="*/ 3014133 h 5193010"/>
              <a:gd name="connsiteX18" fmla="*/ 9147690 w 9300090"/>
              <a:gd name="connsiteY18" fmla="*/ 3056467 h 5193010"/>
              <a:gd name="connsiteX19" fmla="*/ 9300090 w 9300090"/>
              <a:gd name="connsiteY19" fmla="*/ 3191933 h 5193010"/>
              <a:gd name="connsiteX20" fmla="*/ 6531490 w 9300090"/>
              <a:gd name="connsiteY20" fmla="*/ 4030133 h 5193010"/>
              <a:gd name="connsiteX21" fmla="*/ 3204090 w 9300090"/>
              <a:gd name="connsiteY21" fmla="*/ 4707467 h 5193010"/>
              <a:gd name="connsiteX22" fmla="*/ 520157 w 9300090"/>
              <a:gd name="connsiteY22" fmla="*/ 5190067 h 5193010"/>
              <a:gd name="connsiteX23" fmla="*/ 401624 w 9300090"/>
              <a:gd name="connsiteY23" fmla="*/ 5181600 h 5193010"/>
              <a:gd name="connsiteX24" fmla="*/ 308490 w 9300090"/>
              <a:gd name="connsiteY24" fmla="*/ 5054600 h 5193010"/>
              <a:gd name="connsiteX25" fmla="*/ 537091 w 9300090"/>
              <a:gd name="connsiteY25" fmla="*/ 4775200 h 5193010"/>
              <a:gd name="connsiteX26" fmla="*/ 486290 w 9300090"/>
              <a:gd name="connsiteY26" fmla="*/ 4419600 h 5193010"/>
              <a:gd name="connsiteX27" fmla="*/ 469357 w 9300090"/>
              <a:gd name="connsiteY27" fmla="*/ 4318000 h 5193010"/>
              <a:gd name="connsiteX28" fmla="*/ 562490 w 9300090"/>
              <a:gd name="connsiteY28" fmla="*/ 4191000 h 5193010"/>
              <a:gd name="connsiteX29" fmla="*/ 232290 w 9300090"/>
              <a:gd name="connsiteY29" fmla="*/ 4080934 h 5193010"/>
              <a:gd name="connsiteX30" fmla="*/ 88357 w 9300090"/>
              <a:gd name="connsiteY30" fmla="*/ 3691467 h 5193010"/>
              <a:gd name="connsiteX31" fmla="*/ 3690 w 9300090"/>
              <a:gd name="connsiteY31" fmla="*/ 3395134 h 5193010"/>
              <a:gd name="connsiteX32" fmla="*/ 257691 w 9300090"/>
              <a:gd name="connsiteY32" fmla="*/ 3149600 h 5193010"/>
              <a:gd name="connsiteX33" fmla="*/ 503224 w 9300090"/>
              <a:gd name="connsiteY33" fmla="*/ 2810933 h 5193010"/>
              <a:gd name="connsiteX34" fmla="*/ 173023 w 9300090"/>
              <a:gd name="connsiteY34" fmla="*/ 2497667 h 5193010"/>
              <a:gd name="connsiteX35" fmla="*/ 706424 w 9300090"/>
              <a:gd name="connsiteY35" fmla="*/ 2319867 h 5193010"/>
              <a:gd name="connsiteX36" fmla="*/ 748757 w 9300090"/>
              <a:gd name="connsiteY36" fmla="*/ 2184400 h 5193010"/>
              <a:gd name="connsiteX37" fmla="*/ 681024 w 9300090"/>
              <a:gd name="connsiteY37" fmla="*/ 2159000 h 5193010"/>
              <a:gd name="connsiteX38" fmla="*/ 486290 w 9300090"/>
              <a:gd name="connsiteY38" fmla="*/ 2065867 h 5193010"/>
              <a:gd name="connsiteX39" fmla="*/ 731824 w 9300090"/>
              <a:gd name="connsiteY39" fmla="*/ 1735667 h 5193010"/>
              <a:gd name="connsiteX40" fmla="*/ 867291 w 9300090"/>
              <a:gd name="connsiteY40" fmla="*/ 1735667 h 5193010"/>
              <a:gd name="connsiteX0" fmla="*/ 791091 w 9300090"/>
              <a:gd name="connsiteY0" fmla="*/ 1659467 h 5196574"/>
              <a:gd name="connsiteX1" fmla="*/ 1510757 w 9300090"/>
              <a:gd name="connsiteY1" fmla="*/ 1464733 h 5196574"/>
              <a:gd name="connsiteX2" fmla="*/ 3999957 w 9300090"/>
              <a:gd name="connsiteY2" fmla="*/ 922867 h 5196574"/>
              <a:gd name="connsiteX3" fmla="*/ 9266224 w 9300090"/>
              <a:gd name="connsiteY3" fmla="*/ 0 h 5196574"/>
              <a:gd name="connsiteX4" fmla="*/ 9249290 w 9300090"/>
              <a:gd name="connsiteY4" fmla="*/ 59267 h 5196574"/>
              <a:gd name="connsiteX5" fmla="*/ 9054557 w 9300090"/>
              <a:gd name="connsiteY5" fmla="*/ 254000 h 5196574"/>
              <a:gd name="connsiteX6" fmla="*/ 7809957 w 9300090"/>
              <a:gd name="connsiteY6" fmla="*/ 1041401 h 5196574"/>
              <a:gd name="connsiteX7" fmla="*/ 7640623 w 9300090"/>
              <a:gd name="connsiteY7" fmla="*/ 1523999 h 5196574"/>
              <a:gd name="connsiteX8" fmla="*/ 6954823 w 9300090"/>
              <a:gd name="connsiteY8" fmla="*/ 1769533 h 5196574"/>
              <a:gd name="connsiteX9" fmla="*/ 6912490 w 9300090"/>
              <a:gd name="connsiteY9" fmla="*/ 1938867 h 5196574"/>
              <a:gd name="connsiteX10" fmla="*/ 7530557 w 9300090"/>
              <a:gd name="connsiteY10" fmla="*/ 2057400 h 5196574"/>
              <a:gd name="connsiteX11" fmla="*/ 7454357 w 9300090"/>
              <a:gd name="connsiteY11" fmla="*/ 2184400 h 5196574"/>
              <a:gd name="connsiteX12" fmla="*/ 7361224 w 9300090"/>
              <a:gd name="connsiteY12" fmla="*/ 2277533 h 5196574"/>
              <a:gd name="connsiteX13" fmla="*/ 7666024 w 9300090"/>
              <a:gd name="connsiteY13" fmla="*/ 2302933 h 5196574"/>
              <a:gd name="connsiteX14" fmla="*/ 8377224 w 9300090"/>
              <a:gd name="connsiteY14" fmla="*/ 2413000 h 5196574"/>
              <a:gd name="connsiteX15" fmla="*/ 8470357 w 9300090"/>
              <a:gd name="connsiteY15" fmla="*/ 2565400 h 5196574"/>
              <a:gd name="connsiteX16" fmla="*/ 8487290 w 9300090"/>
              <a:gd name="connsiteY16" fmla="*/ 2734733 h 5196574"/>
              <a:gd name="connsiteX17" fmla="*/ 9063024 w 9300090"/>
              <a:gd name="connsiteY17" fmla="*/ 3014133 h 5196574"/>
              <a:gd name="connsiteX18" fmla="*/ 9147690 w 9300090"/>
              <a:gd name="connsiteY18" fmla="*/ 3056467 h 5196574"/>
              <a:gd name="connsiteX19" fmla="*/ 9300090 w 9300090"/>
              <a:gd name="connsiteY19" fmla="*/ 3191933 h 5196574"/>
              <a:gd name="connsiteX20" fmla="*/ 6531490 w 9300090"/>
              <a:gd name="connsiteY20" fmla="*/ 4030133 h 5196574"/>
              <a:gd name="connsiteX21" fmla="*/ 3204090 w 9300090"/>
              <a:gd name="connsiteY21" fmla="*/ 4707467 h 5196574"/>
              <a:gd name="connsiteX22" fmla="*/ 520157 w 9300090"/>
              <a:gd name="connsiteY22" fmla="*/ 5190067 h 5196574"/>
              <a:gd name="connsiteX23" fmla="*/ 401624 w 9300090"/>
              <a:gd name="connsiteY23" fmla="*/ 5181600 h 5196574"/>
              <a:gd name="connsiteX24" fmla="*/ 630223 w 9300090"/>
              <a:gd name="connsiteY24" fmla="*/ 5012266 h 5196574"/>
              <a:gd name="connsiteX25" fmla="*/ 537091 w 9300090"/>
              <a:gd name="connsiteY25" fmla="*/ 4775200 h 5196574"/>
              <a:gd name="connsiteX26" fmla="*/ 486290 w 9300090"/>
              <a:gd name="connsiteY26" fmla="*/ 4419600 h 5196574"/>
              <a:gd name="connsiteX27" fmla="*/ 469357 w 9300090"/>
              <a:gd name="connsiteY27" fmla="*/ 4318000 h 5196574"/>
              <a:gd name="connsiteX28" fmla="*/ 562490 w 9300090"/>
              <a:gd name="connsiteY28" fmla="*/ 4191000 h 5196574"/>
              <a:gd name="connsiteX29" fmla="*/ 232290 w 9300090"/>
              <a:gd name="connsiteY29" fmla="*/ 4080934 h 5196574"/>
              <a:gd name="connsiteX30" fmla="*/ 88357 w 9300090"/>
              <a:gd name="connsiteY30" fmla="*/ 3691467 h 5196574"/>
              <a:gd name="connsiteX31" fmla="*/ 3690 w 9300090"/>
              <a:gd name="connsiteY31" fmla="*/ 3395134 h 5196574"/>
              <a:gd name="connsiteX32" fmla="*/ 257691 w 9300090"/>
              <a:gd name="connsiteY32" fmla="*/ 3149600 h 5196574"/>
              <a:gd name="connsiteX33" fmla="*/ 503224 w 9300090"/>
              <a:gd name="connsiteY33" fmla="*/ 2810933 h 5196574"/>
              <a:gd name="connsiteX34" fmla="*/ 173023 w 9300090"/>
              <a:gd name="connsiteY34" fmla="*/ 2497667 h 5196574"/>
              <a:gd name="connsiteX35" fmla="*/ 706424 w 9300090"/>
              <a:gd name="connsiteY35" fmla="*/ 2319867 h 5196574"/>
              <a:gd name="connsiteX36" fmla="*/ 748757 w 9300090"/>
              <a:gd name="connsiteY36" fmla="*/ 2184400 h 5196574"/>
              <a:gd name="connsiteX37" fmla="*/ 681024 w 9300090"/>
              <a:gd name="connsiteY37" fmla="*/ 2159000 h 5196574"/>
              <a:gd name="connsiteX38" fmla="*/ 486290 w 9300090"/>
              <a:gd name="connsiteY38" fmla="*/ 2065867 h 5196574"/>
              <a:gd name="connsiteX39" fmla="*/ 731824 w 9300090"/>
              <a:gd name="connsiteY39" fmla="*/ 1735667 h 5196574"/>
              <a:gd name="connsiteX40" fmla="*/ 867291 w 9300090"/>
              <a:gd name="connsiteY40" fmla="*/ 1735667 h 5196574"/>
              <a:gd name="connsiteX0" fmla="*/ 791091 w 9300090"/>
              <a:gd name="connsiteY0" fmla="*/ 1659467 h 5181656"/>
              <a:gd name="connsiteX1" fmla="*/ 1510757 w 9300090"/>
              <a:gd name="connsiteY1" fmla="*/ 1464733 h 5181656"/>
              <a:gd name="connsiteX2" fmla="*/ 3999957 w 9300090"/>
              <a:gd name="connsiteY2" fmla="*/ 922867 h 5181656"/>
              <a:gd name="connsiteX3" fmla="*/ 9266224 w 9300090"/>
              <a:gd name="connsiteY3" fmla="*/ 0 h 5181656"/>
              <a:gd name="connsiteX4" fmla="*/ 9249290 w 9300090"/>
              <a:gd name="connsiteY4" fmla="*/ 59267 h 5181656"/>
              <a:gd name="connsiteX5" fmla="*/ 9054557 w 9300090"/>
              <a:gd name="connsiteY5" fmla="*/ 254000 h 5181656"/>
              <a:gd name="connsiteX6" fmla="*/ 7809957 w 9300090"/>
              <a:gd name="connsiteY6" fmla="*/ 1041401 h 5181656"/>
              <a:gd name="connsiteX7" fmla="*/ 7640623 w 9300090"/>
              <a:gd name="connsiteY7" fmla="*/ 1523999 h 5181656"/>
              <a:gd name="connsiteX8" fmla="*/ 6954823 w 9300090"/>
              <a:gd name="connsiteY8" fmla="*/ 1769533 h 5181656"/>
              <a:gd name="connsiteX9" fmla="*/ 6912490 w 9300090"/>
              <a:gd name="connsiteY9" fmla="*/ 1938867 h 5181656"/>
              <a:gd name="connsiteX10" fmla="*/ 7530557 w 9300090"/>
              <a:gd name="connsiteY10" fmla="*/ 2057400 h 5181656"/>
              <a:gd name="connsiteX11" fmla="*/ 7454357 w 9300090"/>
              <a:gd name="connsiteY11" fmla="*/ 2184400 h 5181656"/>
              <a:gd name="connsiteX12" fmla="*/ 7361224 w 9300090"/>
              <a:gd name="connsiteY12" fmla="*/ 2277533 h 5181656"/>
              <a:gd name="connsiteX13" fmla="*/ 7666024 w 9300090"/>
              <a:gd name="connsiteY13" fmla="*/ 2302933 h 5181656"/>
              <a:gd name="connsiteX14" fmla="*/ 8377224 w 9300090"/>
              <a:gd name="connsiteY14" fmla="*/ 2413000 h 5181656"/>
              <a:gd name="connsiteX15" fmla="*/ 8470357 w 9300090"/>
              <a:gd name="connsiteY15" fmla="*/ 2565400 h 5181656"/>
              <a:gd name="connsiteX16" fmla="*/ 8487290 w 9300090"/>
              <a:gd name="connsiteY16" fmla="*/ 2734733 h 5181656"/>
              <a:gd name="connsiteX17" fmla="*/ 9063024 w 9300090"/>
              <a:gd name="connsiteY17" fmla="*/ 3014133 h 5181656"/>
              <a:gd name="connsiteX18" fmla="*/ 9147690 w 9300090"/>
              <a:gd name="connsiteY18" fmla="*/ 3056467 h 5181656"/>
              <a:gd name="connsiteX19" fmla="*/ 9300090 w 9300090"/>
              <a:gd name="connsiteY19" fmla="*/ 3191933 h 5181656"/>
              <a:gd name="connsiteX20" fmla="*/ 6531490 w 9300090"/>
              <a:gd name="connsiteY20" fmla="*/ 4030133 h 5181656"/>
              <a:gd name="connsiteX21" fmla="*/ 3204090 w 9300090"/>
              <a:gd name="connsiteY21" fmla="*/ 4707467 h 5181656"/>
              <a:gd name="connsiteX22" fmla="*/ 985824 w 9300090"/>
              <a:gd name="connsiteY22" fmla="*/ 4995334 h 5181656"/>
              <a:gd name="connsiteX23" fmla="*/ 401624 w 9300090"/>
              <a:gd name="connsiteY23" fmla="*/ 5181600 h 5181656"/>
              <a:gd name="connsiteX24" fmla="*/ 630223 w 9300090"/>
              <a:gd name="connsiteY24" fmla="*/ 5012266 h 5181656"/>
              <a:gd name="connsiteX25" fmla="*/ 537091 w 9300090"/>
              <a:gd name="connsiteY25" fmla="*/ 4775200 h 5181656"/>
              <a:gd name="connsiteX26" fmla="*/ 486290 w 9300090"/>
              <a:gd name="connsiteY26" fmla="*/ 4419600 h 5181656"/>
              <a:gd name="connsiteX27" fmla="*/ 469357 w 9300090"/>
              <a:gd name="connsiteY27" fmla="*/ 4318000 h 5181656"/>
              <a:gd name="connsiteX28" fmla="*/ 562490 w 9300090"/>
              <a:gd name="connsiteY28" fmla="*/ 4191000 h 5181656"/>
              <a:gd name="connsiteX29" fmla="*/ 232290 w 9300090"/>
              <a:gd name="connsiteY29" fmla="*/ 4080934 h 5181656"/>
              <a:gd name="connsiteX30" fmla="*/ 88357 w 9300090"/>
              <a:gd name="connsiteY30" fmla="*/ 3691467 h 5181656"/>
              <a:gd name="connsiteX31" fmla="*/ 3690 w 9300090"/>
              <a:gd name="connsiteY31" fmla="*/ 3395134 h 5181656"/>
              <a:gd name="connsiteX32" fmla="*/ 257691 w 9300090"/>
              <a:gd name="connsiteY32" fmla="*/ 3149600 h 5181656"/>
              <a:gd name="connsiteX33" fmla="*/ 503224 w 9300090"/>
              <a:gd name="connsiteY33" fmla="*/ 2810933 h 5181656"/>
              <a:gd name="connsiteX34" fmla="*/ 173023 w 9300090"/>
              <a:gd name="connsiteY34" fmla="*/ 2497667 h 5181656"/>
              <a:gd name="connsiteX35" fmla="*/ 706424 w 9300090"/>
              <a:gd name="connsiteY35" fmla="*/ 2319867 h 5181656"/>
              <a:gd name="connsiteX36" fmla="*/ 748757 w 9300090"/>
              <a:gd name="connsiteY36" fmla="*/ 2184400 h 5181656"/>
              <a:gd name="connsiteX37" fmla="*/ 681024 w 9300090"/>
              <a:gd name="connsiteY37" fmla="*/ 2159000 h 5181656"/>
              <a:gd name="connsiteX38" fmla="*/ 486290 w 9300090"/>
              <a:gd name="connsiteY38" fmla="*/ 2065867 h 5181656"/>
              <a:gd name="connsiteX39" fmla="*/ 731824 w 9300090"/>
              <a:gd name="connsiteY39" fmla="*/ 1735667 h 5181656"/>
              <a:gd name="connsiteX40" fmla="*/ 867291 w 9300090"/>
              <a:gd name="connsiteY40" fmla="*/ 1735667 h 5181656"/>
              <a:gd name="connsiteX0" fmla="*/ 791091 w 9300090"/>
              <a:gd name="connsiteY0" fmla="*/ 1659467 h 5014233"/>
              <a:gd name="connsiteX1" fmla="*/ 1510757 w 9300090"/>
              <a:gd name="connsiteY1" fmla="*/ 1464733 h 5014233"/>
              <a:gd name="connsiteX2" fmla="*/ 3999957 w 9300090"/>
              <a:gd name="connsiteY2" fmla="*/ 922867 h 5014233"/>
              <a:gd name="connsiteX3" fmla="*/ 9266224 w 9300090"/>
              <a:gd name="connsiteY3" fmla="*/ 0 h 5014233"/>
              <a:gd name="connsiteX4" fmla="*/ 9249290 w 9300090"/>
              <a:gd name="connsiteY4" fmla="*/ 59267 h 5014233"/>
              <a:gd name="connsiteX5" fmla="*/ 9054557 w 9300090"/>
              <a:gd name="connsiteY5" fmla="*/ 254000 h 5014233"/>
              <a:gd name="connsiteX6" fmla="*/ 7809957 w 9300090"/>
              <a:gd name="connsiteY6" fmla="*/ 1041401 h 5014233"/>
              <a:gd name="connsiteX7" fmla="*/ 7640623 w 9300090"/>
              <a:gd name="connsiteY7" fmla="*/ 1523999 h 5014233"/>
              <a:gd name="connsiteX8" fmla="*/ 6954823 w 9300090"/>
              <a:gd name="connsiteY8" fmla="*/ 1769533 h 5014233"/>
              <a:gd name="connsiteX9" fmla="*/ 6912490 w 9300090"/>
              <a:gd name="connsiteY9" fmla="*/ 1938867 h 5014233"/>
              <a:gd name="connsiteX10" fmla="*/ 7530557 w 9300090"/>
              <a:gd name="connsiteY10" fmla="*/ 2057400 h 5014233"/>
              <a:gd name="connsiteX11" fmla="*/ 7454357 w 9300090"/>
              <a:gd name="connsiteY11" fmla="*/ 2184400 h 5014233"/>
              <a:gd name="connsiteX12" fmla="*/ 7361224 w 9300090"/>
              <a:gd name="connsiteY12" fmla="*/ 2277533 h 5014233"/>
              <a:gd name="connsiteX13" fmla="*/ 7666024 w 9300090"/>
              <a:gd name="connsiteY13" fmla="*/ 2302933 h 5014233"/>
              <a:gd name="connsiteX14" fmla="*/ 8377224 w 9300090"/>
              <a:gd name="connsiteY14" fmla="*/ 2413000 h 5014233"/>
              <a:gd name="connsiteX15" fmla="*/ 8470357 w 9300090"/>
              <a:gd name="connsiteY15" fmla="*/ 2565400 h 5014233"/>
              <a:gd name="connsiteX16" fmla="*/ 8487290 w 9300090"/>
              <a:gd name="connsiteY16" fmla="*/ 2734733 h 5014233"/>
              <a:gd name="connsiteX17" fmla="*/ 9063024 w 9300090"/>
              <a:gd name="connsiteY17" fmla="*/ 3014133 h 5014233"/>
              <a:gd name="connsiteX18" fmla="*/ 9147690 w 9300090"/>
              <a:gd name="connsiteY18" fmla="*/ 3056467 h 5014233"/>
              <a:gd name="connsiteX19" fmla="*/ 9300090 w 9300090"/>
              <a:gd name="connsiteY19" fmla="*/ 3191933 h 5014233"/>
              <a:gd name="connsiteX20" fmla="*/ 6531490 w 9300090"/>
              <a:gd name="connsiteY20" fmla="*/ 4030133 h 5014233"/>
              <a:gd name="connsiteX21" fmla="*/ 3204090 w 9300090"/>
              <a:gd name="connsiteY21" fmla="*/ 4707467 h 5014233"/>
              <a:gd name="connsiteX22" fmla="*/ 985824 w 9300090"/>
              <a:gd name="connsiteY22" fmla="*/ 4995334 h 5014233"/>
              <a:gd name="connsiteX23" fmla="*/ 951957 w 9300090"/>
              <a:gd name="connsiteY23" fmla="*/ 4893734 h 5014233"/>
              <a:gd name="connsiteX24" fmla="*/ 630223 w 9300090"/>
              <a:gd name="connsiteY24" fmla="*/ 5012266 h 5014233"/>
              <a:gd name="connsiteX25" fmla="*/ 537091 w 9300090"/>
              <a:gd name="connsiteY25" fmla="*/ 4775200 h 5014233"/>
              <a:gd name="connsiteX26" fmla="*/ 486290 w 9300090"/>
              <a:gd name="connsiteY26" fmla="*/ 4419600 h 5014233"/>
              <a:gd name="connsiteX27" fmla="*/ 469357 w 9300090"/>
              <a:gd name="connsiteY27" fmla="*/ 4318000 h 5014233"/>
              <a:gd name="connsiteX28" fmla="*/ 562490 w 9300090"/>
              <a:gd name="connsiteY28" fmla="*/ 4191000 h 5014233"/>
              <a:gd name="connsiteX29" fmla="*/ 232290 w 9300090"/>
              <a:gd name="connsiteY29" fmla="*/ 4080934 h 5014233"/>
              <a:gd name="connsiteX30" fmla="*/ 88357 w 9300090"/>
              <a:gd name="connsiteY30" fmla="*/ 3691467 h 5014233"/>
              <a:gd name="connsiteX31" fmla="*/ 3690 w 9300090"/>
              <a:gd name="connsiteY31" fmla="*/ 3395134 h 5014233"/>
              <a:gd name="connsiteX32" fmla="*/ 257691 w 9300090"/>
              <a:gd name="connsiteY32" fmla="*/ 3149600 h 5014233"/>
              <a:gd name="connsiteX33" fmla="*/ 503224 w 9300090"/>
              <a:gd name="connsiteY33" fmla="*/ 2810933 h 5014233"/>
              <a:gd name="connsiteX34" fmla="*/ 173023 w 9300090"/>
              <a:gd name="connsiteY34" fmla="*/ 2497667 h 5014233"/>
              <a:gd name="connsiteX35" fmla="*/ 706424 w 9300090"/>
              <a:gd name="connsiteY35" fmla="*/ 2319867 h 5014233"/>
              <a:gd name="connsiteX36" fmla="*/ 748757 w 9300090"/>
              <a:gd name="connsiteY36" fmla="*/ 2184400 h 5014233"/>
              <a:gd name="connsiteX37" fmla="*/ 681024 w 9300090"/>
              <a:gd name="connsiteY37" fmla="*/ 2159000 h 5014233"/>
              <a:gd name="connsiteX38" fmla="*/ 486290 w 9300090"/>
              <a:gd name="connsiteY38" fmla="*/ 2065867 h 5014233"/>
              <a:gd name="connsiteX39" fmla="*/ 731824 w 9300090"/>
              <a:gd name="connsiteY39" fmla="*/ 1735667 h 5014233"/>
              <a:gd name="connsiteX40" fmla="*/ 867291 w 9300090"/>
              <a:gd name="connsiteY40" fmla="*/ 1735667 h 5014233"/>
              <a:gd name="connsiteX0" fmla="*/ 791091 w 9300090"/>
              <a:gd name="connsiteY0" fmla="*/ 1659467 h 5014233"/>
              <a:gd name="connsiteX1" fmla="*/ 1510757 w 9300090"/>
              <a:gd name="connsiteY1" fmla="*/ 1464733 h 5014233"/>
              <a:gd name="connsiteX2" fmla="*/ 3999957 w 9300090"/>
              <a:gd name="connsiteY2" fmla="*/ 922867 h 5014233"/>
              <a:gd name="connsiteX3" fmla="*/ 9266224 w 9300090"/>
              <a:gd name="connsiteY3" fmla="*/ 0 h 5014233"/>
              <a:gd name="connsiteX4" fmla="*/ 9249290 w 9300090"/>
              <a:gd name="connsiteY4" fmla="*/ 59267 h 5014233"/>
              <a:gd name="connsiteX5" fmla="*/ 9054557 w 9300090"/>
              <a:gd name="connsiteY5" fmla="*/ 254000 h 5014233"/>
              <a:gd name="connsiteX6" fmla="*/ 7420490 w 9300090"/>
              <a:gd name="connsiteY6" fmla="*/ 1109134 h 5014233"/>
              <a:gd name="connsiteX7" fmla="*/ 7640623 w 9300090"/>
              <a:gd name="connsiteY7" fmla="*/ 1523999 h 5014233"/>
              <a:gd name="connsiteX8" fmla="*/ 6954823 w 9300090"/>
              <a:gd name="connsiteY8" fmla="*/ 1769533 h 5014233"/>
              <a:gd name="connsiteX9" fmla="*/ 6912490 w 9300090"/>
              <a:gd name="connsiteY9" fmla="*/ 1938867 h 5014233"/>
              <a:gd name="connsiteX10" fmla="*/ 7530557 w 9300090"/>
              <a:gd name="connsiteY10" fmla="*/ 2057400 h 5014233"/>
              <a:gd name="connsiteX11" fmla="*/ 7454357 w 9300090"/>
              <a:gd name="connsiteY11" fmla="*/ 2184400 h 5014233"/>
              <a:gd name="connsiteX12" fmla="*/ 7361224 w 9300090"/>
              <a:gd name="connsiteY12" fmla="*/ 2277533 h 5014233"/>
              <a:gd name="connsiteX13" fmla="*/ 7666024 w 9300090"/>
              <a:gd name="connsiteY13" fmla="*/ 2302933 h 5014233"/>
              <a:gd name="connsiteX14" fmla="*/ 8377224 w 9300090"/>
              <a:gd name="connsiteY14" fmla="*/ 2413000 h 5014233"/>
              <a:gd name="connsiteX15" fmla="*/ 8470357 w 9300090"/>
              <a:gd name="connsiteY15" fmla="*/ 2565400 h 5014233"/>
              <a:gd name="connsiteX16" fmla="*/ 8487290 w 9300090"/>
              <a:gd name="connsiteY16" fmla="*/ 2734733 h 5014233"/>
              <a:gd name="connsiteX17" fmla="*/ 9063024 w 9300090"/>
              <a:gd name="connsiteY17" fmla="*/ 3014133 h 5014233"/>
              <a:gd name="connsiteX18" fmla="*/ 9147690 w 9300090"/>
              <a:gd name="connsiteY18" fmla="*/ 3056467 h 5014233"/>
              <a:gd name="connsiteX19" fmla="*/ 9300090 w 9300090"/>
              <a:gd name="connsiteY19" fmla="*/ 3191933 h 5014233"/>
              <a:gd name="connsiteX20" fmla="*/ 6531490 w 9300090"/>
              <a:gd name="connsiteY20" fmla="*/ 4030133 h 5014233"/>
              <a:gd name="connsiteX21" fmla="*/ 3204090 w 9300090"/>
              <a:gd name="connsiteY21" fmla="*/ 4707467 h 5014233"/>
              <a:gd name="connsiteX22" fmla="*/ 985824 w 9300090"/>
              <a:gd name="connsiteY22" fmla="*/ 4995334 h 5014233"/>
              <a:gd name="connsiteX23" fmla="*/ 951957 w 9300090"/>
              <a:gd name="connsiteY23" fmla="*/ 4893734 h 5014233"/>
              <a:gd name="connsiteX24" fmla="*/ 630223 w 9300090"/>
              <a:gd name="connsiteY24" fmla="*/ 5012266 h 5014233"/>
              <a:gd name="connsiteX25" fmla="*/ 537091 w 9300090"/>
              <a:gd name="connsiteY25" fmla="*/ 4775200 h 5014233"/>
              <a:gd name="connsiteX26" fmla="*/ 486290 w 9300090"/>
              <a:gd name="connsiteY26" fmla="*/ 4419600 h 5014233"/>
              <a:gd name="connsiteX27" fmla="*/ 469357 w 9300090"/>
              <a:gd name="connsiteY27" fmla="*/ 4318000 h 5014233"/>
              <a:gd name="connsiteX28" fmla="*/ 562490 w 9300090"/>
              <a:gd name="connsiteY28" fmla="*/ 4191000 h 5014233"/>
              <a:gd name="connsiteX29" fmla="*/ 232290 w 9300090"/>
              <a:gd name="connsiteY29" fmla="*/ 4080934 h 5014233"/>
              <a:gd name="connsiteX30" fmla="*/ 88357 w 9300090"/>
              <a:gd name="connsiteY30" fmla="*/ 3691467 h 5014233"/>
              <a:gd name="connsiteX31" fmla="*/ 3690 w 9300090"/>
              <a:gd name="connsiteY31" fmla="*/ 3395134 h 5014233"/>
              <a:gd name="connsiteX32" fmla="*/ 257691 w 9300090"/>
              <a:gd name="connsiteY32" fmla="*/ 3149600 h 5014233"/>
              <a:gd name="connsiteX33" fmla="*/ 503224 w 9300090"/>
              <a:gd name="connsiteY33" fmla="*/ 2810933 h 5014233"/>
              <a:gd name="connsiteX34" fmla="*/ 173023 w 9300090"/>
              <a:gd name="connsiteY34" fmla="*/ 2497667 h 5014233"/>
              <a:gd name="connsiteX35" fmla="*/ 706424 w 9300090"/>
              <a:gd name="connsiteY35" fmla="*/ 2319867 h 5014233"/>
              <a:gd name="connsiteX36" fmla="*/ 748757 w 9300090"/>
              <a:gd name="connsiteY36" fmla="*/ 2184400 h 5014233"/>
              <a:gd name="connsiteX37" fmla="*/ 681024 w 9300090"/>
              <a:gd name="connsiteY37" fmla="*/ 2159000 h 5014233"/>
              <a:gd name="connsiteX38" fmla="*/ 486290 w 9300090"/>
              <a:gd name="connsiteY38" fmla="*/ 2065867 h 5014233"/>
              <a:gd name="connsiteX39" fmla="*/ 731824 w 9300090"/>
              <a:gd name="connsiteY39" fmla="*/ 1735667 h 5014233"/>
              <a:gd name="connsiteX40" fmla="*/ 867291 w 9300090"/>
              <a:gd name="connsiteY40" fmla="*/ 1735667 h 5014233"/>
              <a:gd name="connsiteX0" fmla="*/ 791091 w 9396121"/>
              <a:gd name="connsiteY0" fmla="*/ 1676548 h 5031314"/>
              <a:gd name="connsiteX1" fmla="*/ 1510757 w 9396121"/>
              <a:gd name="connsiteY1" fmla="*/ 1481814 h 5031314"/>
              <a:gd name="connsiteX2" fmla="*/ 3999957 w 9396121"/>
              <a:gd name="connsiteY2" fmla="*/ 939948 h 5031314"/>
              <a:gd name="connsiteX3" fmla="*/ 9266224 w 9396121"/>
              <a:gd name="connsiteY3" fmla="*/ 17081 h 5031314"/>
              <a:gd name="connsiteX4" fmla="*/ 9249290 w 9396121"/>
              <a:gd name="connsiteY4" fmla="*/ 76348 h 5031314"/>
              <a:gd name="connsiteX5" fmla="*/ 7327357 w 9396121"/>
              <a:gd name="connsiteY5" fmla="*/ 863748 h 5031314"/>
              <a:gd name="connsiteX6" fmla="*/ 7420490 w 9396121"/>
              <a:gd name="connsiteY6" fmla="*/ 1126215 h 5031314"/>
              <a:gd name="connsiteX7" fmla="*/ 7640623 w 9396121"/>
              <a:gd name="connsiteY7" fmla="*/ 1541080 h 5031314"/>
              <a:gd name="connsiteX8" fmla="*/ 6954823 w 9396121"/>
              <a:gd name="connsiteY8" fmla="*/ 1786614 h 5031314"/>
              <a:gd name="connsiteX9" fmla="*/ 6912490 w 9396121"/>
              <a:gd name="connsiteY9" fmla="*/ 1955948 h 5031314"/>
              <a:gd name="connsiteX10" fmla="*/ 7530557 w 9396121"/>
              <a:gd name="connsiteY10" fmla="*/ 2074481 h 5031314"/>
              <a:gd name="connsiteX11" fmla="*/ 7454357 w 9396121"/>
              <a:gd name="connsiteY11" fmla="*/ 2201481 h 5031314"/>
              <a:gd name="connsiteX12" fmla="*/ 7361224 w 9396121"/>
              <a:gd name="connsiteY12" fmla="*/ 2294614 h 5031314"/>
              <a:gd name="connsiteX13" fmla="*/ 7666024 w 9396121"/>
              <a:gd name="connsiteY13" fmla="*/ 2320014 h 5031314"/>
              <a:gd name="connsiteX14" fmla="*/ 8377224 w 9396121"/>
              <a:gd name="connsiteY14" fmla="*/ 2430081 h 5031314"/>
              <a:gd name="connsiteX15" fmla="*/ 8470357 w 9396121"/>
              <a:gd name="connsiteY15" fmla="*/ 2582481 h 5031314"/>
              <a:gd name="connsiteX16" fmla="*/ 8487290 w 9396121"/>
              <a:gd name="connsiteY16" fmla="*/ 2751814 h 5031314"/>
              <a:gd name="connsiteX17" fmla="*/ 9063024 w 9396121"/>
              <a:gd name="connsiteY17" fmla="*/ 3031214 h 5031314"/>
              <a:gd name="connsiteX18" fmla="*/ 9147690 w 9396121"/>
              <a:gd name="connsiteY18" fmla="*/ 3073548 h 5031314"/>
              <a:gd name="connsiteX19" fmla="*/ 9300090 w 9396121"/>
              <a:gd name="connsiteY19" fmla="*/ 3209014 h 5031314"/>
              <a:gd name="connsiteX20" fmla="*/ 6531490 w 9396121"/>
              <a:gd name="connsiteY20" fmla="*/ 4047214 h 5031314"/>
              <a:gd name="connsiteX21" fmla="*/ 3204090 w 9396121"/>
              <a:gd name="connsiteY21" fmla="*/ 4724548 h 5031314"/>
              <a:gd name="connsiteX22" fmla="*/ 985824 w 9396121"/>
              <a:gd name="connsiteY22" fmla="*/ 5012415 h 5031314"/>
              <a:gd name="connsiteX23" fmla="*/ 951957 w 9396121"/>
              <a:gd name="connsiteY23" fmla="*/ 4910815 h 5031314"/>
              <a:gd name="connsiteX24" fmla="*/ 630223 w 9396121"/>
              <a:gd name="connsiteY24" fmla="*/ 5029347 h 5031314"/>
              <a:gd name="connsiteX25" fmla="*/ 537091 w 9396121"/>
              <a:gd name="connsiteY25" fmla="*/ 4792281 h 5031314"/>
              <a:gd name="connsiteX26" fmla="*/ 486290 w 9396121"/>
              <a:gd name="connsiteY26" fmla="*/ 4436681 h 5031314"/>
              <a:gd name="connsiteX27" fmla="*/ 469357 w 9396121"/>
              <a:gd name="connsiteY27" fmla="*/ 4335081 h 5031314"/>
              <a:gd name="connsiteX28" fmla="*/ 562490 w 9396121"/>
              <a:gd name="connsiteY28" fmla="*/ 4208081 h 5031314"/>
              <a:gd name="connsiteX29" fmla="*/ 232290 w 9396121"/>
              <a:gd name="connsiteY29" fmla="*/ 4098015 h 5031314"/>
              <a:gd name="connsiteX30" fmla="*/ 88357 w 9396121"/>
              <a:gd name="connsiteY30" fmla="*/ 3708548 h 5031314"/>
              <a:gd name="connsiteX31" fmla="*/ 3690 w 9396121"/>
              <a:gd name="connsiteY31" fmla="*/ 3412215 h 5031314"/>
              <a:gd name="connsiteX32" fmla="*/ 257691 w 9396121"/>
              <a:gd name="connsiteY32" fmla="*/ 3166681 h 5031314"/>
              <a:gd name="connsiteX33" fmla="*/ 503224 w 9396121"/>
              <a:gd name="connsiteY33" fmla="*/ 2828014 h 5031314"/>
              <a:gd name="connsiteX34" fmla="*/ 173023 w 9396121"/>
              <a:gd name="connsiteY34" fmla="*/ 2514748 h 5031314"/>
              <a:gd name="connsiteX35" fmla="*/ 706424 w 9396121"/>
              <a:gd name="connsiteY35" fmla="*/ 2336948 h 5031314"/>
              <a:gd name="connsiteX36" fmla="*/ 748757 w 9396121"/>
              <a:gd name="connsiteY36" fmla="*/ 2201481 h 5031314"/>
              <a:gd name="connsiteX37" fmla="*/ 681024 w 9396121"/>
              <a:gd name="connsiteY37" fmla="*/ 2176081 h 5031314"/>
              <a:gd name="connsiteX38" fmla="*/ 486290 w 9396121"/>
              <a:gd name="connsiteY38" fmla="*/ 2082948 h 5031314"/>
              <a:gd name="connsiteX39" fmla="*/ 731824 w 9396121"/>
              <a:gd name="connsiteY39" fmla="*/ 1752748 h 5031314"/>
              <a:gd name="connsiteX40" fmla="*/ 867291 w 9396121"/>
              <a:gd name="connsiteY40" fmla="*/ 1752748 h 5031314"/>
              <a:gd name="connsiteX0" fmla="*/ 791091 w 9300090"/>
              <a:gd name="connsiteY0" fmla="*/ 1659467 h 5014233"/>
              <a:gd name="connsiteX1" fmla="*/ 1510757 w 9300090"/>
              <a:gd name="connsiteY1" fmla="*/ 1464733 h 5014233"/>
              <a:gd name="connsiteX2" fmla="*/ 3999957 w 9300090"/>
              <a:gd name="connsiteY2" fmla="*/ 922867 h 5014233"/>
              <a:gd name="connsiteX3" fmla="*/ 9266224 w 9300090"/>
              <a:gd name="connsiteY3" fmla="*/ 0 h 5014233"/>
              <a:gd name="connsiteX4" fmla="*/ 7412024 w 9300090"/>
              <a:gd name="connsiteY4" fmla="*/ 626534 h 5014233"/>
              <a:gd name="connsiteX5" fmla="*/ 7327357 w 9300090"/>
              <a:gd name="connsiteY5" fmla="*/ 846667 h 5014233"/>
              <a:gd name="connsiteX6" fmla="*/ 7420490 w 9300090"/>
              <a:gd name="connsiteY6" fmla="*/ 1109134 h 5014233"/>
              <a:gd name="connsiteX7" fmla="*/ 7640623 w 9300090"/>
              <a:gd name="connsiteY7" fmla="*/ 1523999 h 5014233"/>
              <a:gd name="connsiteX8" fmla="*/ 6954823 w 9300090"/>
              <a:gd name="connsiteY8" fmla="*/ 1769533 h 5014233"/>
              <a:gd name="connsiteX9" fmla="*/ 6912490 w 9300090"/>
              <a:gd name="connsiteY9" fmla="*/ 1938867 h 5014233"/>
              <a:gd name="connsiteX10" fmla="*/ 7530557 w 9300090"/>
              <a:gd name="connsiteY10" fmla="*/ 2057400 h 5014233"/>
              <a:gd name="connsiteX11" fmla="*/ 7454357 w 9300090"/>
              <a:gd name="connsiteY11" fmla="*/ 2184400 h 5014233"/>
              <a:gd name="connsiteX12" fmla="*/ 7361224 w 9300090"/>
              <a:gd name="connsiteY12" fmla="*/ 2277533 h 5014233"/>
              <a:gd name="connsiteX13" fmla="*/ 7666024 w 9300090"/>
              <a:gd name="connsiteY13" fmla="*/ 2302933 h 5014233"/>
              <a:gd name="connsiteX14" fmla="*/ 8377224 w 9300090"/>
              <a:gd name="connsiteY14" fmla="*/ 2413000 h 5014233"/>
              <a:gd name="connsiteX15" fmla="*/ 8470357 w 9300090"/>
              <a:gd name="connsiteY15" fmla="*/ 2565400 h 5014233"/>
              <a:gd name="connsiteX16" fmla="*/ 8487290 w 9300090"/>
              <a:gd name="connsiteY16" fmla="*/ 2734733 h 5014233"/>
              <a:gd name="connsiteX17" fmla="*/ 9063024 w 9300090"/>
              <a:gd name="connsiteY17" fmla="*/ 3014133 h 5014233"/>
              <a:gd name="connsiteX18" fmla="*/ 9147690 w 9300090"/>
              <a:gd name="connsiteY18" fmla="*/ 3056467 h 5014233"/>
              <a:gd name="connsiteX19" fmla="*/ 9300090 w 9300090"/>
              <a:gd name="connsiteY19" fmla="*/ 3191933 h 5014233"/>
              <a:gd name="connsiteX20" fmla="*/ 6531490 w 9300090"/>
              <a:gd name="connsiteY20" fmla="*/ 4030133 h 5014233"/>
              <a:gd name="connsiteX21" fmla="*/ 3204090 w 9300090"/>
              <a:gd name="connsiteY21" fmla="*/ 4707467 h 5014233"/>
              <a:gd name="connsiteX22" fmla="*/ 985824 w 9300090"/>
              <a:gd name="connsiteY22" fmla="*/ 4995334 h 5014233"/>
              <a:gd name="connsiteX23" fmla="*/ 951957 w 9300090"/>
              <a:gd name="connsiteY23" fmla="*/ 4893734 h 5014233"/>
              <a:gd name="connsiteX24" fmla="*/ 630223 w 9300090"/>
              <a:gd name="connsiteY24" fmla="*/ 5012266 h 5014233"/>
              <a:gd name="connsiteX25" fmla="*/ 537091 w 9300090"/>
              <a:gd name="connsiteY25" fmla="*/ 4775200 h 5014233"/>
              <a:gd name="connsiteX26" fmla="*/ 486290 w 9300090"/>
              <a:gd name="connsiteY26" fmla="*/ 4419600 h 5014233"/>
              <a:gd name="connsiteX27" fmla="*/ 469357 w 9300090"/>
              <a:gd name="connsiteY27" fmla="*/ 4318000 h 5014233"/>
              <a:gd name="connsiteX28" fmla="*/ 562490 w 9300090"/>
              <a:gd name="connsiteY28" fmla="*/ 4191000 h 5014233"/>
              <a:gd name="connsiteX29" fmla="*/ 232290 w 9300090"/>
              <a:gd name="connsiteY29" fmla="*/ 4080934 h 5014233"/>
              <a:gd name="connsiteX30" fmla="*/ 88357 w 9300090"/>
              <a:gd name="connsiteY30" fmla="*/ 3691467 h 5014233"/>
              <a:gd name="connsiteX31" fmla="*/ 3690 w 9300090"/>
              <a:gd name="connsiteY31" fmla="*/ 3395134 h 5014233"/>
              <a:gd name="connsiteX32" fmla="*/ 257691 w 9300090"/>
              <a:gd name="connsiteY32" fmla="*/ 3149600 h 5014233"/>
              <a:gd name="connsiteX33" fmla="*/ 503224 w 9300090"/>
              <a:gd name="connsiteY33" fmla="*/ 2810933 h 5014233"/>
              <a:gd name="connsiteX34" fmla="*/ 173023 w 9300090"/>
              <a:gd name="connsiteY34" fmla="*/ 2497667 h 5014233"/>
              <a:gd name="connsiteX35" fmla="*/ 706424 w 9300090"/>
              <a:gd name="connsiteY35" fmla="*/ 2319867 h 5014233"/>
              <a:gd name="connsiteX36" fmla="*/ 748757 w 9300090"/>
              <a:gd name="connsiteY36" fmla="*/ 2184400 h 5014233"/>
              <a:gd name="connsiteX37" fmla="*/ 681024 w 9300090"/>
              <a:gd name="connsiteY37" fmla="*/ 2159000 h 5014233"/>
              <a:gd name="connsiteX38" fmla="*/ 486290 w 9300090"/>
              <a:gd name="connsiteY38" fmla="*/ 2065867 h 5014233"/>
              <a:gd name="connsiteX39" fmla="*/ 731824 w 9300090"/>
              <a:gd name="connsiteY39" fmla="*/ 1735667 h 5014233"/>
              <a:gd name="connsiteX40" fmla="*/ 867291 w 9300090"/>
              <a:gd name="connsiteY40" fmla="*/ 1735667 h 5014233"/>
              <a:gd name="connsiteX0" fmla="*/ 791091 w 9300090"/>
              <a:gd name="connsiteY0" fmla="*/ 1066800 h 4421566"/>
              <a:gd name="connsiteX1" fmla="*/ 1510757 w 9300090"/>
              <a:gd name="connsiteY1" fmla="*/ 872066 h 4421566"/>
              <a:gd name="connsiteX2" fmla="*/ 3999957 w 9300090"/>
              <a:gd name="connsiteY2" fmla="*/ 330200 h 4421566"/>
              <a:gd name="connsiteX3" fmla="*/ 6768558 w 9300090"/>
              <a:gd name="connsiteY3" fmla="*/ 0 h 4421566"/>
              <a:gd name="connsiteX4" fmla="*/ 7412024 w 9300090"/>
              <a:gd name="connsiteY4" fmla="*/ 33867 h 4421566"/>
              <a:gd name="connsiteX5" fmla="*/ 7327357 w 9300090"/>
              <a:gd name="connsiteY5" fmla="*/ 254000 h 4421566"/>
              <a:gd name="connsiteX6" fmla="*/ 7420490 w 9300090"/>
              <a:gd name="connsiteY6" fmla="*/ 516467 h 4421566"/>
              <a:gd name="connsiteX7" fmla="*/ 7640623 w 9300090"/>
              <a:gd name="connsiteY7" fmla="*/ 931332 h 4421566"/>
              <a:gd name="connsiteX8" fmla="*/ 6954823 w 9300090"/>
              <a:gd name="connsiteY8" fmla="*/ 1176866 h 4421566"/>
              <a:gd name="connsiteX9" fmla="*/ 6912490 w 9300090"/>
              <a:gd name="connsiteY9" fmla="*/ 1346200 h 4421566"/>
              <a:gd name="connsiteX10" fmla="*/ 7530557 w 9300090"/>
              <a:gd name="connsiteY10" fmla="*/ 1464733 h 4421566"/>
              <a:gd name="connsiteX11" fmla="*/ 7454357 w 9300090"/>
              <a:gd name="connsiteY11" fmla="*/ 1591733 h 4421566"/>
              <a:gd name="connsiteX12" fmla="*/ 7361224 w 9300090"/>
              <a:gd name="connsiteY12" fmla="*/ 1684866 h 4421566"/>
              <a:gd name="connsiteX13" fmla="*/ 7666024 w 9300090"/>
              <a:gd name="connsiteY13" fmla="*/ 1710266 h 4421566"/>
              <a:gd name="connsiteX14" fmla="*/ 8377224 w 9300090"/>
              <a:gd name="connsiteY14" fmla="*/ 1820333 h 4421566"/>
              <a:gd name="connsiteX15" fmla="*/ 8470357 w 9300090"/>
              <a:gd name="connsiteY15" fmla="*/ 1972733 h 4421566"/>
              <a:gd name="connsiteX16" fmla="*/ 8487290 w 9300090"/>
              <a:gd name="connsiteY16" fmla="*/ 2142066 h 4421566"/>
              <a:gd name="connsiteX17" fmla="*/ 9063024 w 9300090"/>
              <a:gd name="connsiteY17" fmla="*/ 2421466 h 4421566"/>
              <a:gd name="connsiteX18" fmla="*/ 9147690 w 9300090"/>
              <a:gd name="connsiteY18" fmla="*/ 2463800 h 4421566"/>
              <a:gd name="connsiteX19" fmla="*/ 9300090 w 9300090"/>
              <a:gd name="connsiteY19" fmla="*/ 2599266 h 4421566"/>
              <a:gd name="connsiteX20" fmla="*/ 6531490 w 9300090"/>
              <a:gd name="connsiteY20" fmla="*/ 3437466 h 4421566"/>
              <a:gd name="connsiteX21" fmla="*/ 3204090 w 9300090"/>
              <a:gd name="connsiteY21" fmla="*/ 4114800 h 4421566"/>
              <a:gd name="connsiteX22" fmla="*/ 985824 w 9300090"/>
              <a:gd name="connsiteY22" fmla="*/ 4402667 h 4421566"/>
              <a:gd name="connsiteX23" fmla="*/ 951957 w 9300090"/>
              <a:gd name="connsiteY23" fmla="*/ 4301067 h 4421566"/>
              <a:gd name="connsiteX24" fmla="*/ 630223 w 9300090"/>
              <a:gd name="connsiteY24" fmla="*/ 4419599 h 4421566"/>
              <a:gd name="connsiteX25" fmla="*/ 537091 w 9300090"/>
              <a:gd name="connsiteY25" fmla="*/ 4182533 h 4421566"/>
              <a:gd name="connsiteX26" fmla="*/ 486290 w 9300090"/>
              <a:gd name="connsiteY26" fmla="*/ 3826933 h 4421566"/>
              <a:gd name="connsiteX27" fmla="*/ 469357 w 9300090"/>
              <a:gd name="connsiteY27" fmla="*/ 3725333 h 4421566"/>
              <a:gd name="connsiteX28" fmla="*/ 562490 w 9300090"/>
              <a:gd name="connsiteY28" fmla="*/ 3598333 h 4421566"/>
              <a:gd name="connsiteX29" fmla="*/ 232290 w 9300090"/>
              <a:gd name="connsiteY29" fmla="*/ 3488267 h 4421566"/>
              <a:gd name="connsiteX30" fmla="*/ 88357 w 9300090"/>
              <a:gd name="connsiteY30" fmla="*/ 3098800 h 4421566"/>
              <a:gd name="connsiteX31" fmla="*/ 3690 w 9300090"/>
              <a:gd name="connsiteY31" fmla="*/ 2802467 h 4421566"/>
              <a:gd name="connsiteX32" fmla="*/ 257691 w 9300090"/>
              <a:gd name="connsiteY32" fmla="*/ 2556933 h 4421566"/>
              <a:gd name="connsiteX33" fmla="*/ 503224 w 9300090"/>
              <a:gd name="connsiteY33" fmla="*/ 2218266 h 4421566"/>
              <a:gd name="connsiteX34" fmla="*/ 173023 w 9300090"/>
              <a:gd name="connsiteY34" fmla="*/ 1905000 h 4421566"/>
              <a:gd name="connsiteX35" fmla="*/ 706424 w 9300090"/>
              <a:gd name="connsiteY35" fmla="*/ 1727200 h 4421566"/>
              <a:gd name="connsiteX36" fmla="*/ 748757 w 9300090"/>
              <a:gd name="connsiteY36" fmla="*/ 1591733 h 4421566"/>
              <a:gd name="connsiteX37" fmla="*/ 681024 w 9300090"/>
              <a:gd name="connsiteY37" fmla="*/ 1566333 h 4421566"/>
              <a:gd name="connsiteX38" fmla="*/ 486290 w 9300090"/>
              <a:gd name="connsiteY38" fmla="*/ 1473200 h 4421566"/>
              <a:gd name="connsiteX39" fmla="*/ 731824 w 9300090"/>
              <a:gd name="connsiteY39" fmla="*/ 1143000 h 4421566"/>
              <a:gd name="connsiteX40" fmla="*/ 867291 w 9300090"/>
              <a:gd name="connsiteY40" fmla="*/ 1143000 h 4421566"/>
              <a:gd name="connsiteX0" fmla="*/ 791091 w 9147690"/>
              <a:gd name="connsiteY0" fmla="*/ 1066800 h 4421566"/>
              <a:gd name="connsiteX1" fmla="*/ 1510757 w 9147690"/>
              <a:gd name="connsiteY1" fmla="*/ 872066 h 4421566"/>
              <a:gd name="connsiteX2" fmla="*/ 3999957 w 9147690"/>
              <a:gd name="connsiteY2" fmla="*/ 330200 h 4421566"/>
              <a:gd name="connsiteX3" fmla="*/ 6768558 w 9147690"/>
              <a:gd name="connsiteY3" fmla="*/ 0 h 4421566"/>
              <a:gd name="connsiteX4" fmla="*/ 7412024 w 9147690"/>
              <a:gd name="connsiteY4" fmla="*/ 33867 h 4421566"/>
              <a:gd name="connsiteX5" fmla="*/ 7327357 w 9147690"/>
              <a:gd name="connsiteY5" fmla="*/ 254000 h 4421566"/>
              <a:gd name="connsiteX6" fmla="*/ 7420490 w 9147690"/>
              <a:gd name="connsiteY6" fmla="*/ 516467 h 4421566"/>
              <a:gd name="connsiteX7" fmla="*/ 7640623 w 9147690"/>
              <a:gd name="connsiteY7" fmla="*/ 931332 h 4421566"/>
              <a:gd name="connsiteX8" fmla="*/ 6954823 w 9147690"/>
              <a:gd name="connsiteY8" fmla="*/ 1176866 h 4421566"/>
              <a:gd name="connsiteX9" fmla="*/ 6912490 w 9147690"/>
              <a:gd name="connsiteY9" fmla="*/ 1346200 h 4421566"/>
              <a:gd name="connsiteX10" fmla="*/ 7530557 w 9147690"/>
              <a:gd name="connsiteY10" fmla="*/ 1464733 h 4421566"/>
              <a:gd name="connsiteX11" fmla="*/ 7454357 w 9147690"/>
              <a:gd name="connsiteY11" fmla="*/ 1591733 h 4421566"/>
              <a:gd name="connsiteX12" fmla="*/ 7361224 w 9147690"/>
              <a:gd name="connsiteY12" fmla="*/ 1684866 h 4421566"/>
              <a:gd name="connsiteX13" fmla="*/ 7666024 w 9147690"/>
              <a:gd name="connsiteY13" fmla="*/ 1710266 h 4421566"/>
              <a:gd name="connsiteX14" fmla="*/ 8377224 w 9147690"/>
              <a:gd name="connsiteY14" fmla="*/ 1820333 h 4421566"/>
              <a:gd name="connsiteX15" fmla="*/ 8470357 w 9147690"/>
              <a:gd name="connsiteY15" fmla="*/ 1972733 h 4421566"/>
              <a:gd name="connsiteX16" fmla="*/ 8487290 w 9147690"/>
              <a:gd name="connsiteY16" fmla="*/ 2142066 h 4421566"/>
              <a:gd name="connsiteX17" fmla="*/ 9063024 w 9147690"/>
              <a:gd name="connsiteY17" fmla="*/ 2421466 h 4421566"/>
              <a:gd name="connsiteX18" fmla="*/ 9147690 w 9147690"/>
              <a:gd name="connsiteY18" fmla="*/ 2463800 h 4421566"/>
              <a:gd name="connsiteX19" fmla="*/ 7488223 w 9147690"/>
              <a:gd name="connsiteY19" fmla="*/ 3208866 h 4421566"/>
              <a:gd name="connsiteX20" fmla="*/ 6531490 w 9147690"/>
              <a:gd name="connsiteY20" fmla="*/ 3437466 h 4421566"/>
              <a:gd name="connsiteX21" fmla="*/ 3204090 w 9147690"/>
              <a:gd name="connsiteY21" fmla="*/ 4114800 h 4421566"/>
              <a:gd name="connsiteX22" fmla="*/ 985824 w 9147690"/>
              <a:gd name="connsiteY22" fmla="*/ 4402667 h 4421566"/>
              <a:gd name="connsiteX23" fmla="*/ 951957 w 9147690"/>
              <a:gd name="connsiteY23" fmla="*/ 4301067 h 4421566"/>
              <a:gd name="connsiteX24" fmla="*/ 630223 w 9147690"/>
              <a:gd name="connsiteY24" fmla="*/ 4419599 h 4421566"/>
              <a:gd name="connsiteX25" fmla="*/ 537091 w 9147690"/>
              <a:gd name="connsiteY25" fmla="*/ 4182533 h 4421566"/>
              <a:gd name="connsiteX26" fmla="*/ 486290 w 9147690"/>
              <a:gd name="connsiteY26" fmla="*/ 3826933 h 4421566"/>
              <a:gd name="connsiteX27" fmla="*/ 469357 w 9147690"/>
              <a:gd name="connsiteY27" fmla="*/ 3725333 h 4421566"/>
              <a:gd name="connsiteX28" fmla="*/ 562490 w 9147690"/>
              <a:gd name="connsiteY28" fmla="*/ 3598333 h 4421566"/>
              <a:gd name="connsiteX29" fmla="*/ 232290 w 9147690"/>
              <a:gd name="connsiteY29" fmla="*/ 3488267 h 4421566"/>
              <a:gd name="connsiteX30" fmla="*/ 88357 w 9147690"/>
              <a:gd name="connsiteY30" fmla="*/ 3098800 h 4421566"/>
              <a:gd name="connsiteX31" fmla="*/ 3690 w 9147690"/>
              <a:gd name="connsiteY31" fmla="*/ 2802467 h 4421566"/>
              <a:gd name="connsiteX32" fmla="*/ 257691 w 9147690"/>
              <a:gd name="connsiteY32" fmla="*/ 2556933 h 4421566"/>
              <a:gd name="connsiteX33" fmla="*/ 503224 w 9147690"/>
              <a:gd name="connsiteY33" fmla="*/ 2218266 h 4421566"/>
              <a:gd name="connsiteX34" fmla="*/ 173023 w 9147690"/>
              <a:gd name="connsiteY34" fmla="*/ 1905000 h 4421566"/>
              <a:gd name="connsiteX35" fmla="*/ 706424 w 9147690"/>
              <a:gd name="connsiteY35" fmla="*/ 1727200 h 4421566"/>
              <a:gd name="connsiteX36" fmla="*/ 748757 w 9147690"/>
              <a:gd name="connsiteY36" fmla="*/ 1591733 h 4421566"/>
              <a:gd name="connsiteX37" fmla="*/ 681024 w 9147690"/>
              <a:gd name="connsiteY37" fmla="*/ 1566333 h 4421566"/>
              <a:gd name="connsiteX38" fmla="*/ 486290 w 9147690"/>
              <a:gd name="connsiteY38" fmla="*/ 1473200 h 4421566"/>
              <a:gd name="connsiteX39" fmla="*/ 731824 w 9147690"/>
              <a:gd name="connsiteY39" fmla="*/ 1143000 h 4421566"/>
              <a:gd name="connsiteX40" fmla="*/ 867291 w 9147690"/>
              <a:gd name="connsiteY40" fmla="*/ 1143000 h 4421566"/>
              <a:gd name="connsiteX0" fmla="*/ 791091 w 9087559"/>
              <a:gd name="connsiteY0" fmla="*/ 1066800 h 4421566"/>
              <a:gd name="connsiteX1" fmla="*/ 1510757 w 9087559"/>
              <a:gd name="connsiteY1" fmla="*/ 872066 h 4421566"/>
              <a:gd name="connsiteX2" fmla="*/ 3999957 w 9087559"/>
              <a:gd name="connsiteY2" fmla="*/ 330200 h 4421566"/>
              <a:gd name="connsiteX3" fmla="*/ 6768558 w 9087559"/>
              <a:gd name="connsiteY3" fmla="*/ 0 h 4421566"/>
              <a:gd name="connsiteX4" fmla="*/ 7412024 w 9087559"/>
              <a:gd name="connsiteY4" fmla="*/ 33867 h 4421566"/>
              <a:gd name="connsiteX5" fmla="*/ 7327357 w 9087559"/>
              <a:gd name="connsiteY5" fmla="*/ 254000 h 4421566"/>
              <a:gd name="connsiteX6" fmla="*/ 7420490 w 9087559"/>
              <a:gd name="connsiteY6" fmla="*/ 516467 h 4421566"/>
              <a:gd name="connsiteX7" fmla="*/ 7640623 w 9087559"/>
              <a:gd name="connsiteY7" fmla="*/ 931332 h 4421566"/>
              <a:gd name="connsiteX8" fmla="*/ 6954823 w 9087559"/>
              <a:gd name="connsiteY8" fmla="*/ 1176866 h 4421566"/>
              <a:gd name="connsiteX9" fmla="*/ 6912490 w 9087559"/>
              <a:gd name="connsiteY9" fmla="*/ 1346200 h 4421566"/>
              <a:gd name="connsiteX10" fmla="*/ 7530557 w 9087559"/>
              <a:gd name="connsiteY10" fmla="*/ 1464733 h 4421566"/>
              <a:gd name="connsiteX11" fmla="*/ 7454357 w 9087559"/>
              <a:gd name="connsiteY11" fmla="*/ 1591733 h 4421566"/>
              <a:gd name="connsiteX12" fmla="*/ 7361224 w 9087559"/>
              <a:gd name="connsiteY12" fmla="*/ 1684866 h 4421566"/>
              <a:gd name="connsiteX13" fmla="*/ 7666024 w 9087559"/>
              <a:gd name="connsiteY13" fmla="*/ 1710266 h 4421566"/>
              <a:gd name="connsiteX14" fmla="*/ 8377224 w 9087559"/>
              <a:gd name="connsiteY14" fmla="*/ 1820333 h 4421566"/>
              <a:gd name="connsiteX15" fmla="*/ 8470357 w 9087559"/>
              <a:gd name="connsiteY15" fmla="*/ 1972733 h 4421566"/>
              <a:gd name="connsiteX16" fmla="*/ 8487290 w 9087559"/>
              <a:gd name="connsiteY16" fmla="*/ 2142066 h 4421566"/>
              <a:gd name="connsiteX17" fmla="*/ 9063024 w 9087559"/>
              <a:gd name="connsiteY17" fmla="*/ 2421466 h 4421566"/>
              <a:gd name="connsiteX18" fmla="*/ 7606757 w 9087559"/>
              <a:gd name="connsiteY18" fmla="*/ 2870200 h 4421566"/>
              <a:gd name="connsiteX19" fmla="*/ 7488223 w 9087559"/>
              <a:gd name="connsiteY19" fmla="*/ 3208866 h 4421566"/>
              <a:gd name="connsiteX20" fmla="*/ 6531490 w 9087559"/>
              <a:gd name="connsiteY20" fmla="*/ 3437466 h 4421566"/>
              <a:gd name="connsiteX21" fmla="*/ 3204090 w 9087559"/>
              <a:gd name="connsiteY21" fmla="*/ 4114800 h 4421566"/>
              <a:gd name="connsiteX22" fmla="*/ 985824 w 9087559"/>
              <a:gd name="connsiteY22" fmla="*/ 4402667 h 4421566"/>
              <a:gd name="connsiteX23" fmla="*/ 951957 w 9087559"/>
              <a:gd name="connsiteY23" fmla="*/ 4301067 h 4421566"/>
              <a:gd name="connsiteX24" fmla="*/ 630223 w 9087559"/>
              <a:gd name="connsiteY24" fmla="*/ 4419599 h 4421566"/>
              <a:gd name="connsiteX25" fmla="*/ 537091 w 9087559"/>
              <a:gd name="connsiteY25" fmla="*/ 4182533 h 4421566"/>
              <a:gd name="connsiteX26" fmla="*/ 486290 w 9087559"/>
              <a:gd name="connsiteY26" fmla="*/ 3826933 h 4421566"/>
              <a:gd name="connsiteX27" fmla="*/ 469357 w 9087559"/>
              <a:gd name="connsiteY27" fmla="*/ 3725333 h 4421566"/>
              <a:gd name="connsiteX28" fmla="*/ 562490 w 9087559"/>
              <a:gd name="connsiteY28" fmla="*/ 3598333 h 4421566"/>
              <a:gd name="connsiteX29" fmla="*/ 232290 w 9087559"/>
              <a:gd name="connsiteY29" fmla="*/ 3488267 h 4421566"/>
              <a:gd name="connsiteX30" fmla="*/ 88357 w 9087559"/>
              <a:gd name="connsiteY30" fmla="*/ 3098800 h 4421566"/>
              <a:gd name="connsiteX31" fmla="*/ 3690 w 9087559"/>
              <a:gd name="connsiteY31" fmla="*/ 2802467 h 4421566"/>
              <a:gd name="connsiteX32" fmla="*/ 257691 w 9087559"/>
              <a:gd name="connsiteY32" fmla="*/ 2556933 h 4421566"/>
              <a:gd name="connsiteX33" fmla="*/ 503224 w 9087559"/>
              <a:gd name="connsiteY33" fmla="*/ 2218266 h 4421566"/>
              <a:gd name="connsiteX34" fmla="*/ 173023 w 9087559"/>
              <a:gd name="connsiteY34" fmla="*/ 1905000 h 4421566"/>
              <a:gd name="connsiteX35" fmla="*/ 706424 w 9087559"/>
              <a:gd name="connsiteY35" fmla="*/ 1727200 h 4421566"/>
              <a:gd name="connsiteX36" fmla="*/ 748757 w 9087559"/>
              <a:gd name="connsiteY36" fmla="*/ 1591733 h 4421566"/>
              <a:gd name="connsiteX37" fmla="*/ 681024 w 9087559"/>
              <a:gd name="connsiteY37" fmla="*/ 1566333 h 4421566"/>
              <a:gd name="connsiteX38" fmla="*/ 486290 w 9087559"/>
              <a:gd name="connsiteY38" fmla="*/ 1473200 h 4421566"/>
              <a:gd name="connsiteX39" fmla="*/ 731824 w 9087559"/>
              <a:gd name="connsiteY39" fmla="*/ 1143000 h 4421566"/>
              <a:gd name="connsiteX40" fmla="*/ 867291 w 9087559"/>
              <a:gd name="connsiteY40" fmla="*/ 1143000 h 4421566"/>
              <a:gd name="connsiteX0" fmla="*/ 791091 w 8526013"/>
              <a:gd name="connsiteY0" fmla="*/ 1066800 h 4421566"/>
              <a:gd name="connsiteX1" fmla="*/ 1510757 w 8526013"/>
              <a:gd name="connsiteY1" fmla="*/ 872066 h 4421566"/>
              <a:gd name="connsiteX2" fmla="*/ 3999957 w 8526013"/>
              <a:gd name="connsiteY2" fmla="*/ 330200 h 4421566"/>
              <a:gd name="connsiteX3" fmla="*/ 6768558 w 8526013"/>
              <a:gd name="connsiteY3" fmla="*/ 0 h 4421566"/>
              <a:gd name="connsiteX4" fmla="*/ 7412024 w 8526013"/>
              <a:gd name="connsiteY4" fmla="*/ 33867 h 4421566"/>
              <a:gd name="connsiteX5" fmla="*/ 7327357 w 8526013"/>
              <a:gd name="connsiteY5" fmla="*/ 254000 h 4421566"/>
              <a:gd name="connsiteX6" fmla="*/ 7420490 w 8526013"/>
              <a:gd name="connsiteY6" fmla="*/ 516467 h 4421566"/>
              <a:gd name="connsiteX7" fmla="*/ 7640623 w 8526013"/>
              <a:gd name="connsiteY7" fmla="*/ 931332 h 4421566"/>
              <a:gd name="connsiteX8" fmla="*/ 6954823 w 8526013"/>
              <a:gd name="connsiteY8" fmla="*/ 1176866 h 4421566"/>
              <a:gd name="connsiteX9" fmla="*/ 6912490 w 8526013"/>
              <a:gd name="connsiteY9" fmla="*/ 1346200 h 4421566"/>
              <a:gd name="connsiteX10" fmla="*/ 7530557 w 8526013"/>
              <a:gd name="connsiteY10" fmla="*/ 1464733 h 4421566"/>
              <a:gd name="connsiteX11" fmla="*/ 7454357 w 8526013"/>
              <a:gd name="connsiteY11" fmla="*/ 1591733 h 4421566"/>
              <a:gd name="connsiteX12" fmla="*/ 7361224 w 8526013"/>
              <a:gd name="connsiteY12" fmla="*/ 1684866 h 4421566"/>
              <a:gd name="connsiteX13" fmla="*/ 7666024 w 8526013"/>
              <a:gd name="connsiteY13" fmla="*/ 1710266 h 4421566"/>
              <a:gd name="connsiteX14" fmla="*/ 8377224 w 8526013"/>
              <a:gd name="connsiteY14" fmla="*/ 1820333 h 4421566"/>
              <a:gd name="connsiteX15" fmla="*/ 8470357 w 8526013"/>
              <a:gd name="connsiteY15" fmla="*/ 1972733 h 4421566"/>
              <a:gd name="connsiteX16" fmla="*/ 8487290 w 8526013"/>
              <a:gd name="connsiteY16" fmla="*/ 2142066 h 4421566"/>
              <a:gd name="connsiteX17" fmla="*/ 7911558 w 8526013"/>
              <a:gd name="connsiteY17" fmla="*/ 2463799 h 4421566"/>
              <a:gd name="connsiteX18" fmla="*/ 7606757 w 8526013"/>
              <a:gd name="connsiteY18" fmla="*/ 2870200 h 4421566"/>
              <a:gd name="connsiteX19" fmla="*/ 7488223 w 8526013"/>
              <a:gd name="connsiteY19" fmla="*/ 3208866 h 4421566"/>
              <a:gd name="connsiteX20" fmla="*/ 6531490 w 8526013"/>
              <a:gd name="connsiteY20" fmla="*/ 3437466 h 4421566"/>
              <a:gd name="connsiteX21" fmla="*/ 3204090 w 8526013"/>
              <a:gd name="connsiteY21" fmla="*/ 4114800 h 4421566"/>
              <a:gd name="connsiteX22" fmla="*/ 985824 w 8526013"/>
              <a:gd name="connsiteY22" fmla="*/ 4402667 h 4421566"/>
              <a:gd name="connsiteX23" fmla="*/ 951957 w 8526013"/>
              <a:gd name="connsiteY23" fmla="*/ 4301067 h 4421566"/>
              <a:gd name="connsiteX24" fmla="*/ 630223 w 8526013"/>
              <a:gd name="connsiteY24" fmla="*/ 4419599 h 4421566"/>
              <a:gd name="connsiteX25" fmla="*/ 537091 w 8526013"/>
              <a:gd name="connsiteY25" fmla="*/ 4182533 h 4421566"/>
              <a:gd name="connsiteX26" fmla="*/ 486290 w 8526013"/>
              <a:gd name="connsiteY26" fmla="*/ 3826933 h 4421566"/>
              <a:gd name="connsiteX27" fmla="*/ 469357 w 8526013"/>
              <a:gd name="connsiteY27" fmla="*/ 3725333 h 4421566"/>
              <a:gd name="connsiteX28" fmla="*/ 562490 w 8526013"/>
              <a:gd name="connsiteY28" fmla="*/ 3598333 h 4421566"/>
              <a:gd name="connsiteX29" fmla="*/ 232290 w 8526013"/>
              <a:gd name="connsiteY29" fmla="*/ 3488267 h 4421566"/>
              <a:gd name="connsiteX30" fmla="*/ 88357 w 8526013"/>
              <a:gd name="connsiteY30" fmla="*/ 3098800 h 4421566"/>
              <a:gd name="connsiteX31" fmla="*/ 3690 w 8526013"/>
              <a:gd name="connsiteY31" fmla="*/ 2802467 h 4421566"/>
              <a:gd name="connsiteX32" fmla="*/ 257691 w 8526013"/>
              <a:gd name="connsiteY32" fmla="*/ 2556933 h 4421566"/>
              <a:gd name="connsiteX33" fmla="*/ 503224 w 8526013"/>
              <a:gd name="connsiteY33" fmla="*/ 2218266 h 4421566"/>
              <a:gd name="connsiteX34" fmla="*/ 173023 w 8526013"/>
              <a:gd name="connsiteY34" fmla="*/ 1905000 h 4421566"/>
              <a:gd name="connsiteX35" fmla="*/ 706424 w 8526013"/>
              <a:gd name="connsiteY35" fmla="*/ 1727200 h 4421566"/>
              <a:gd name="connsiteX36" fmla="*/ 748757 w 8526013"/>
              <a:gd name="connsiteY36" fmla="*/ 1591733 h 4421566"/>
              <a:gd name="connsiteX37" fmla="*/ 681024 w 8526013"/>
              <a:gd name="connsiteY37" fmla="*/ 1566333 h 4421566"/>
              <a:gd name="connsiteX38" fmla="*/ 486290 w 8526013"/>
              <a:gd name="connsiteY38" fmla="*/ 1473200 h 4421566"/>
              <a:gd name="connsiteX39" fmla="*/ 731824 w 8526013"/>
              <a:gd name="connsiteY39" fmla="*/ 1143000 h 4421566"/>
              <a:gd name="connsiteX40" fmla="*/ 867291 w 8526013"/>
              <a:gd name="connsiteY40" fmla="*/ 1143000 h 442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26013" h="4421566">
                <a:moveTo>
                  <a:pt x="791091" y="1066800"/>
                </a:moveTo>
                <a:cubicBezTo>
                  <a:pt x="1139797" y="1028053"/>
                  <a:pt x="975946" y="994833"/>
                  <a:pt x="1510757" y="872066"/>
                </a:cubicBezTo>
                <a:cubicBezTo>
                  <a:pt x="2045568" y="749299"/>
                  <a:pt x="3123657" y="475544"/>
                  <a:pt x="3999957" y="330200"/>
                </a:cubicBezTo>
                <a:cubicBezTo>
                  <a:pt x="4876257" y="184856"/>
                  <a:pt x="4717059" y="176852"/>
                  <a:pt x="6768558" y="0"/>
                </a:cubicBezTo>
                <a:cubicBezTo>
                  <a:pt x="6762913" y="19756"/>
                  <a:pt x="7318891" y="-8466"/>
                  <a:pt x="7412024" y="33867"/>
                </a:cubicBezTo>
                <a:cubicBezTo>
                  <a:pt x="7505157" y="76200"/>
                  <a:pt x="7325946" y="173567"/>
                  <a:pt x="7327357" y="254000"/>
                </a:cubicBezTo>
                <a:cubicBezTo>
                  <a:pt x="7328768" y="334433"/>
                  <a:pt x="7368279" y="403578"/>
                  <a:pt x="7420490" y="516467"/>
                </a:cubicBezTo>
                <a:cubicBezTo>
                  <a:pt x="7472701" y="629356"/>
                  <a:pt x="7718234" y="821266"/>
                  <a:pt x="7640623" y="931332"/>
                </a:cubicBezTo>
                <a:cubicBezTo>
                  <a:pt x="7563012" y="1041399"/>
                  <a:pt x="7076179" y="1107721"/>
                  <a:pt x="6954823" y="1176866"/>
                </a:cubicBezTo>
                <a:cubicBezTo>
                  <a:pt x="6833468" y="1246011"/>
                  <a:pt x="6816535" y="1298222"/>
                  <a:pt x="6912490" y="1346200"/>
                </a:cubicBezTo>
                <a:cubicBezTo>
                  <a:pt x="7008445" y="1394178"/>
                  <a:pt x="7324535" y="1425222"/>
                  <a:pt x="7530557" y="1464733"/>
                </a:cubicBezTo>
                <a:cubicBezTo>
                  <a:pt x="7505157" y="1507066"/>
                  <a:pt x="7484458" y="1552602"/>
                  <a:pt x="7454357" y="1591733"/>
                </a:cubicBezTo>
                <a:cubicBezTo>
                  <a:pt x="7427589" y="1626532"/>
                  <a:pt x="7322918" y="1663415"/>
                  <a:pt x="7361224" y="1684866"/>
                </a:cubicBezTo>
                <a:cubicBezTo>
                  <a:pt x="7450178" y="1734680"/>
                  <a:pt x="7564966" y="1696792"/>
                  <a:pt x="7666024" y="1710266"/>
                </a:cubicBezTo>
                <a:cubicBezTo>
                  <a:pt x="7903809" y="1741971"/>
                  <a:pt x="8140157" y="1783644"/>
                  <a:pt x="8377224" y="1820333"/>
                </a:cubicBezTo>
                <a:cubicBezTo>
                  <a:pt x="8482072" y="1878582"/>
                  <a:pt x="8453862" y="1836645"/>
                  <a:pt x="8470357" y="1972733"/>
                </a:cubicBezTo>
                <a:cubicBezTo>
                  <a:pt x="8477183" y="2029047"/>
                  <a:pt x="8580423" y="2060222"/>
                  <a:pt x="8487290" y="2142066"/>
                </a:cubicBezTo>
                <a:cubicBezTo>
                  <a:pt x="8394157" y="2223910"/>
                  <a:pt x="8058313" y="2342443"/>
                  <a:pt x="7911558" y="2463799"/>
                </a:cubicBezTo>
                <a:cubicBezTo>
                  <a:pt x="7764803" y="2585155"/>
                  <a:pt x="7583174" y="2849237"/>
                  <a:pt x="7606757" y="2870200"/>
                </a:cubicBezTo>
                <a:lnTo>
                  <a:pt x="7488223" y="3208866"/>
                </a:lnTo>
                <a:cubicBezTo>
                  <a:pt x="6366086" y="3838839"/>
                  <a:pt x="7245512" y="3286477"/>
                  <a:pt x="6531490" y="3437466"/>
                </a:cubicBezTo>
                <a:cubicBezTo>
                  <a:pt x="5817468" y="3588455"/>
                  <a:pt x="4128368" y="3953933"/>
                  <a:pt x="3204090" y="4114800"/>
                </a:cubicBezTo>
                <a:cubicBezTo>
                  <a:pt x="2279812" y="4275667"/>
                  <a:pt x="1361179" y="4371623"/>
                  <a:pt x="985824" y="4402667"/>
                </a:cubicBezTo>
                <a:cubicBezTo>
                  <a:pt x="610469" y="4433711"/>
                  <a:pt x="1011224" y="4298245"/>
                  <a:pt x="951957" y="4301067"/>
                </a:cubicBezTo>
                <a:cubicBezTo>
                  <a:pt x="892690" y="4303889"/>
                  <a:pt x="699367" y="4439355"/>
                  <a:pt x="630223" y="4419599"/>
                </a:cubicBezTo>
                <a:cubicBezTo>
                  <a:pt x="561079" y="4399843"/>
                  <a:pt x="561080" y="4281311"/>
                  <a:pt x="537091" y="4182533"/>
                </a:cubicBezTo>
                <a:cubicBezTo>
                  <a:pt x="513102" y="4083755"/>
                  <a:pt x="497579" y="3903133"/>
                  <a:pt x="486290" y="3826933"/>
                </a:cubicBezTo>
                <a:cubicBezTo>
                  <a:pt x="475001" y="3750733"/>
                  <a:pt x="456657" y="3763433"/>
                  <a:pt x="469357" y="3725333"/>
                </a:cubicBezTo>
                <a:cubicBezTo>
                  <a:pt x="482057" y="3687233"/>
                  <a:pt x="548379" y="3615266"/>
                  <a:pt x="562490" y="3598333"/>
                </a:cubicBezTo>
                <a:cubicBezTo>
                  <a:pt x="483468" y="3575755"/>
                  <a:pt x="311312" y="3571522"/>
                  <a:pt x="232290" y="3488267"/>
                </a:cubicBezTo>
                <a:cubicBezTo>
                  <a:pt x="153268" y="3405012"/>
                  <a:pt x="183128" y="3454186"/>
                  <a:pt x="88357" y="3098800"/>
                </a:cubicBezTo>
                <a:cubicBezTo>
                  <a:pt x="119401" y="3005667"/>
                  <a:pt x="-24532" y="2892778"/>
                  <a:pt x="3690" y="2802467"/>
                </a:cubicBezTo>
                <a:cubicBezTo>
                  <a:pt x="31912" y="2712156"/>
                  <a:pt x="174435" y="2654300"/>
                  <a:pt x="257691" y="2556933"/>
                </a:cubicBezTo>
                <a:cubicBezTo>
                  <a:pt x="340947" y="2459566"/>
                  <a:pt x="517335" y="2326922"/>
                  <a:pt x="503224" y="2218266"/>
                </a:cubicBezTo>
                <a:cubicBezTo>
                  <a:pt x="489113" y="2109611"/>
                  <a:pt x="127868" y="1958622"/>
                  <a:pt x="173023" y="1905000"/>
                </a:cubicBezTo>
                <a:cubicBezTo>
                  <a:pt x="194451" y="1787151"/>
                  <a:pt x="610468" y="1779411"/>
                  <a:pt x="706424" y="1727200"/>
                </a:cubicBezTo>
                <a:cubicBezTo>
                  <a:pt x="802380" y="1674989"/>
                  <a:pt x="734646" y="1636889"/>
                  <a:pt x="748757" y="1591733"/>
                </a:cubicBezTo>
                <a:cubicBezTo>
                  <a:pt x="726179" y="1583266"/>
                  <a:pt x="724768" y="1586088"/>
                  <a:pt x="681024" y="1566333"/>
                </a:cubicBezTo>
                <a:cubicBezTo>
                  <a:pt x="637280" y="1546578"/>
                  <a:pt x="485227" y="1482061"/>
                  <a:pt x="486290" y="1473200"/>
                </a:cubicBezTo>
                <a:cubicBezTo>
                  <a:pt x="502268" y="1340048"/>
                  <a:pt x="710167" y="1275347"/>
                  <a:pt x="731824" y="1143000"/>
                </a:cubicBezTo>
                <a:cubicBezTo>
                  <a:pt x="744392" y="1066196"/>
                  <a:pt x="906639" y="1162673"/>
                  <a:pt x="867291" y="1143000"/>
                </a:cubicBezTo>
              </a:path>
            </a:pathLst>
          </a:custGeom>
          <a:solidFill>
            <a:schemeClr val="accent1"/>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 name="Заголовок 1">
            <a:extLst>
              <a:ext uri="{FF2B5EF4-FFF2-40B4-BE49-F238E27FC236}">
                <a16:creationId xmlns:a16="http://schemas.microsoft.com/office/drawing/2014/main" id="{BE9A40BB-2AF5-4302-8E9C-39FC8B9498B8}"/>
              </a:ext>
            </a:extLst>
          </p:cNvPr>
          <p:cNvSpPr>
            <a:spLocks noGrp="1"/>
          </p:cNvSpPr>
          <p:nvPr>
            <p:ph type="title"/>
          </p:nvPr>
        </p:nvSpPr>
        <p:spPr>
          <a:xfrm>
            <a:off x="1469626" y="1943943"/>
            <a:ext cx="8928992" cy="2592288"/>
          </a:xfrm>
        </p:spPr>
        <p:txBody>
          <a:bodyPr/>
          <a:lstStyle/>
          <a:p>
            <a:pPr algn="ctr"/>
            <a:r>
              <a:rPr lang="ru-RU" sz="6600" dirty="0"/>
              <a:t>Часть первая:</a:t>
            </a:r>
            <a:br>
              <a:rPr lang="ru-RU" sz="6600" dirty="0"/>
            </a:br>
            <a:r>
              <a:rPr lang="ru-RU" sz="4800" dirty="0">
                <a:solidFill>
                  <a:srgbClr val="00B050"/>
                </a:solidFill>
              </a:rPr>
              <a:t>Контроль лимитов и резервов</a:t>
            </a:r>
          </a:p>
        </p:txBody>
      </p:sp>
    </p:spTree>
    <p:extLst>
      <p:ext uri="{BB962C8B-B14F-4D97-AF65-F5344CB8AC3E}">
        <p14:creationId xmlns:p14="http://schemas.microsoft.com/office/powerpoint/2010/main" val="404500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9150" y="-2642"/>
            <a:ext cx="5112047" cy="877356"/>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Подходы к лимитированию статей</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27" name="Прямоугольник 26">
            <a:extLst>
              <a:ext uri="{FF2B5EF4-FFF2-40B4-BE49-F238E27FC236}">
                <a16:creationId xmlns:a16="http://schemas.microsoft.com/office/drawing/2014/main" id="{E66C8580-0027-4C22-AC95-F69DEB19F993}"/>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nvGrpSpPr>
          <p:cNvPr id="2" name="Группа 1">
            <a:extLst>
              <a:ext uri="{FF2B5EF4-FFF2-40B4-BE49-F238E27FC236}">
                <a16:creationId xmlns:a16="http://schemas.microsoft.com/office/drawing/2014/main" id="{10CAD2B2-B6B7-4AF9-BABB-8C2F026DF3FB}"/>
              </a:ext>
            </a:extLst>
          </p:cNvPr>
          <p:cNvGrpSpPr/>
          <p:nvPr/>
        </p:nvGrpSpPr>
        <p:grpSpPr>
          <a:xfrm>
            <a:off x="432445" y="1583903"/>
            <a:ext cx="3974751" cy="4331705"/>
            <a:chOff x="100443" y="1937152"/>
            <a:chExt cx="3974751" cy="4331705"/>
          </a:xfrm>
        </p:grpSpPr>
        <p:sp>
          <p:nvSpPr>
            <p:cNvPr id="40" name="Прямоугольник: скругленные углы 39">
              <a:extLst>
                <a:ext uri="{FF2B5EF4-FFF2-40B4-BE49-F238E27FC236}">
                  <a16:creationId xmlns:a16="http://schemas.microsoft.com/office/drawing/2014/main" id="{53C742F4-1712-4F4A-B0EB-842DC6785A8B}"/>
                </a:ext>
              </a:extLst>
            </p:cNvPr>
            <p:cNvSpPr/>
            <p:nvPr/>
          </p:nvSpPr>
          <p:spPr bwMode="auto">
            <a:xfrm>
              <a:off x="321130" y="1937152"/>
              <a:ext cx="1440160" cy="509786"/>
            </a:xfrm>
            <a:custGeom>
              <a:avLst/>
              <a:gdLst>
                <a:gd name="connsiteX0" fmla="*/ 0 w 1440160"/>
                <a:gd name="connsiteY0" fmla="*/ 84966 h 509786"/>
                <a:gd name="connsiteX1" fmla="*/ 84966 w 1440160"/>
                <a:gd name="connsiteY1" fmla="*/ 0 h 509786"/>
                <a:gd name="connsiteX2" fmla="*/ 720080 w 1440160"/>
                <a:gd name="connsiteY2" fmla="*/ 0 h 509786"/>
                <a:gd name="connsiteX3" fmla="*/ 1355194 w 1440160"/>
                <a:gd name="connsiteY3" fmla="*/ 0 h 509786"/>
                <a:gd name="connsiteX4" fmla="*/ 1440160 w 1440160"/>
                <a:gd name="connsiteY4" fmla="*/ 84966 h 509786"/>
                <a:gd name="connsiteX5" fmla="*/ 1440160 w 1440160"/>
                <a:gd name="connsiteY5" fmla="*/ 424820 h 509786"/>
                <a:gd name="connsiteX6" fmla="*/ 1355194 w 1440160"/>
                <a:gd name="connsiteY6" fmla="*/ 509786 h 509786"/>
                <a:gd name="connsiteX7" fmla="*/ 707378 w 1440160"/>
                <a:gd name="connsiteY7" fmla="*/ 509786 h 509786"/>
                <a:gd name="connsiteX8" fmla="*/ 84966 w 1440160"/>
                <a:gd name="connsiteY8" fmla="*/ 509786 h 509786"/>
                <a:gd name="connsiteX9" fmla="*/ 0 w 1440160"/>
                <a:gd name="connsiteY9" fmla="*/ 424820 h 509786"/>
                <a:gd name="connsiteX10" fmla="*/ 0 w 1440160"/>
                <a:gd name="connsiteY10" fmla="*/ 84966 h 5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60" h="509786" fill="none" extrusionOk="0">
                  <a:moveTo>
                    <a:pt x="0" y="84966"/>
                  </a:moveTo>
                  <a:cubicBezTo>
                    <a:pt x="3071" y="37637"/>
                    <a:pt x="40911" y="-3327"/>
                    <a:pt x="84966" y="0"/>
                  </a:cubicBezTo>
                  <a:cubicBezTo>
                    <a:pt x="317957" y="-11685"/>
                    <a:pt x="458996" y="-18213"/>
                    <a:pt x="720080" y="0"/>
                  </a:cubicBezTo>
                  <a:cubicBezTo>
                    <a:pt x="981164" y="18213"/>
                    <a:pt x="1225311" y="-26116"/>
                    <a:pt x="1355194" y="0"/>
                  </a:cubicBezTo>
                  <a:cubicBezTo>
                    <a:pt x="1406875" y="6828"/>
                    <a:pt x="1443898" y="47930"/>
                    <a:pt x="1440160" y="84966"/>
                  </a:cubicBezTo>
                  <a:cubicBezTo>
                    <a:pt x="1456532" y="154803"/>
                    <a:pt x="1425765" y="330963"/>
                    <a:pt x="1440160" y="424820"/>
                  </a:cubicBezTo>
                  <a:cubicBezTo>
                    <a:pt x="1435767" y="472994"/>
                    <a:pt x="1402634" y="504126"/>
                    <a:pt x="1355194" y="509786"/>
                  </a:cubicBezTo>
                  <a:cubicBezTo>
                    <a:pt x="1043914" y="535541"/>
                    <a:pt x="1008338" y="496576"/>
                    <a:pt x="707378" y="509786"/>
                  </a:cubicBezTo>
                  <a:cubicBezTo>
                    <a:pt x="406418" y="522996"/>
                    <a:pt x="362281" y="507824"/>
                    <a:pt x="84966" y="509786"/>
                  </a:cubicBezTo>
                  <a:cubicBezTo>
                    <a:pt x="36009" y="511606"/>
                    <a:pt x="-7005" y="465937"/>
                    <a:pt x="0" y="424820"/>
                  </a:cubicBezTo>
                  <a:cubicBezTo>
                    <a:pt x="11693" y="344989"/>
                    <a:pt x="3457" y="227880"/>
                    <a:pt x="0" y="84966"/>
                  </a:cubicBezTo>
                  <a:close/>
                </a:path>
                <a:path w="1440160" h="509786" stroke="0" extrusionOk="0">
                  <a:moveTo>
                    <a:pt x="0" y="84966"/>
                  </a:moveTo>
                  <a:cubicBezTo>
                    <a:pt x="1255" y="38448"/>
                    <a:pt x="39048" y="9607"/>
                    <a:pt x="84966" y="0"/>
                  </a:cubicBezTo>
                  <a:cubicBezTo>
                    <a:pt x="226473" y="-856"/>
                    <a:pt x="486535" y="-13994"/>
                    <a:pt x="732782" y="0"/>
                  </a:cubicBezTo>
                  <a:cubicBezTo>
                    <a:pt x="979029" y="13994"/>
                    <a:pt x="1069539" y="-26252"/>
                    <a:pt x="1355194" y="0"/>
                  </a:cubicBezTo>
                  <a:cubicBezTo>
                    <a:pt x="1397331" y="-179"/>
                    <a:pt x="1445234" y="37509"/>
                    <a:pt x="1440160" y="84966"/>
                  </a:cubicBezTo>
                  <a:cubicBezTo>
                    <a:pt x="1450141" y="216921"/>
                    <a:pt x="1432392" y="290162"/>
                    <a:pt x="1440160" y="424820"/>
                  </a:cubicBezTo>
                  <a:cubicBezTo>
                    <a:pt x="1448480" y="473459"/>
                    <a:pt x="1397155" y="507513"/>
                    <a:pt x="1355194" y="509786"/>
                  </a:cubicBezTo>
                  <a:cubicBezTo>
                    <a:pt x="1209780" y="530623"/>
                    <a:pt x="976408" y="508463"/>
                    <a:pt x="732782" y="509786"/>
                  </a:cubicBezTo>
                  <a:cubicBezTo>
                    <a:pt x="489156" y="511109"/>
                    <a:pt x="272365" y="507226"/>
                    <a:pt x="84966" y="509786"/>
                  </a:cubicBezTo>
                  <a:cubicBezTo>
                    <a:pt x="41021" y="508351"/>
                    <a:pt x="3496" y="477933"/>
                    <a:pt x="0" y="424820"/>
                  </a:cubicBezTo>
                  <a:cubicBezTo>
                    <a:pt x="14785" y="319654"/>
                    <a:pt x="-5423" y="173521"/>
                    <a:pt x="0" y="84966"/>
                  </a:cubicBezTo>
                  <a:close/>
                </a:path>
              </a:pathLst>
            </a:custGeom>
            <a:solidFill>
              <a:srgbClr val="92D050">
                <a:alpha val="75000"/>
              </a:srgbClr>
            </a:solidFill>
            <a:ln>
              <a:solidFill>
                <a:schemeClr val="tx1"/>
              </a:solidFill>
              <a:extLst>
                <a:ext uri="{C807C97D-BFC1-408E-A445-0C87EB9F89A2}">
                  <ask:lineSketchStyleProps xmlns:ask="http://schemas.microsoft.com/office/drawing/2018/sketchyshapes" sd="2800475525">
                    <a:prstGeom prst="round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a:ln>
                    <a:noFill/>
                  </a:ln>
                  <a:solidFill>
                    <a:schemeClr val="bg1"/>
                  </a:solidFill>
                  <a:effectLst/>
                  <a:latin typeface="Comic Sans MS" panose="030F0702030302020204" pitchFamily="66" charset="0"/>
                </a:rPr>
                <a:t>Переменные </a:t>
              </a:r>
              <a:r>
                <a:rPr lang="ru-RU" sz="1400" b="0" dirty="0">
                  <a:solidFill>
                    <a:schemeClr val="bg1"/>
                  </a:solidFill>
                  <a:latin typeface="Comic Sans MS" panose="030F0702030302020204" pitchFamily="66" charset="0"/>
                </a:rPr>
                <a:t>з</a:t>
              </a:r>
              <a:r>
                <a:rPr kumimoji="0" lang="ru-RU" sz="1400" b="0" i="0" u="none" strike="noStrike" cap="none" normalizeH="0" baseline="0" dirty="0">
                  <a:ln>
                    <a:noFill/>
                  </a:ln>
                  <a:solidFill>
                    <a:schemeClr val="bg1"/>
                  </a:solidFill>
                  <a:effectLst/>
                  <a:latin typeface="Comic Sans MS" panose="030F0702030302020204" pitchFamily="66" charset="0"/>
                </a:rPr>
                <a:t>атраты</a:t>
              </a:r>
            </a:p>
          </p:txBody>
        </p:sp>
        <p:sp>
          <p:nvSpPr>
            <p:cNvPr id="39" name="Прямоугольник: скругленные углы 38">
              <a:extLst>
                <a:ext uri="{FF2B5EF4-FFF2-40B4-BE49-F238E27FC236}">
                  <a16:creationId xmlns:a16="http://schemas.microsoft.com/office/drawing/2014/main" id="{E5F42511-3DAC-4014-A747-2E2F117B3507}"/>
                </a:ext>
              </a:extLst>
            </p:cNvPr>
            <p:cNvSpPr/>
            <p:nvPr/>
          </p:nvSpPr>
          <p:spPr bwMode="auto">
            <a:xfrm>
              <a:off x="2092771" y="1947188"/>
              <a:ext cx="1440160" cy="509786"/>
            </a:xfrm>
            <a:custGeom>
              <a:avLst/>
              <a:gdLst>
                <a:gd name="connsiteX0" fmla="*/ 0 w 1440160"/>
                <a:gd name="connsiteY0" fmla="*/ 84966 h 509786"/>
                <a:gd name="connsiteX1" fmla="*/ 84966 w 1440160"/>
                <a:gd name="connsiteY1" fmla="*/ 0 h 509786"/>
                <a:gd name="connsiteX2" fmla="*/ 720080 w 1440160"/>
                <a:gd name="connsiteY2" fmla="*/ 0 h 509786"/>
                <a:gd name="connsiteX3" fmla="*/ 1355194 w 1440160"/>
                <a:gd name="connsiteY3" fmla="*/ 0 h 509786"/>
                <a:gd name="connsiteX4" fmla="*/ 1440160 w 1440160"/>
                <a:gd name="connsiteY4" fmla="*/ 84966 h 509786"/>
                <a:gd name="connsiteX5" fmla="*/ 1440160 w 1440160"/>
                <a:gd name="connsiteY5" fmla="*/ 424820 h 509786"/>
                <a:gd name="connsiteX6" fmla="*/ 1355194 w 1440160"/>
                <a:gd name="connsiteY6" fmla="*/ 509786 h 509786"/>
                <a:gd name="connsiteX7" fmla="*/ 758187 w 1440160"/>
                <a:gd name="connsiteY7" fmla="*/ 509786 h 509786"/>
                <a:gd name="connsiteX8" fmla="*/ 84966 w 1440160"/>
                <a:gd name="connsiteY8" fmla="*/ 509786 h 509786"/>
                <a:gd name="connsiteX9" fmla="*/ 0 w 1440160"/>
                <a:gd name="connsiteY9" fmla="*/ 424820 h 509786"/>
                <a:gd name="connsiteX10" fmla="*/ 0 w 1440160"/>
                <a:gd name="connsiteY10" fmla="*/ 84966 h 5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60" h="509786" fill="none" extrusionOk="0">
                  <a:moveTo>
                    <a:pt x="0" y="84966"/>
                  </a:moveTo>
                  <a:cubicBezTo>
                    <a:pt x="-7594" y="36757"/>
                    <a:pt x="42411" y="-4740"/>
                    <a:pt x="84966" y="0"/>
                  </a:cubicBezTo>
                  <a:cubicBezTo>
                    <a:pt x="252184" y="-14269"/>
                    <a:pt x="573894" y="-20061"/>
                    <a:pt x="720080" y="0"/>
                  </a:cubicBezTo>
                  <a:cubicBezTo>
                    <a:pt x="866266" y="20061"/>
                    <a:pt x="1076507" y="18079"/>
                    <a:pt x="1355194" y="0"/>
                  </a:cubicBezTo>
                  <a:cubicBezTo>
                    <a:pt x="1409439" y="5867"/>
                    <a:pt x="1436954" y="36158"/>
                    <a:pt x="1440160" y="84966"/>
                  </a:cubicBezTo>
                  <a:cubicBezTo>
                    <a:pt x="1434251" y="215331"/>
                    <a:pt x="1435752" y="280259"/>
                    <a:pt x="1440160" y="424820"/>
                  </a:cubicBezTo>
                  <a:cubicBezTo>
                    <a:pt x="1441913" y="472616"/>
                    <a:pt x="1395199" y="501568"/>
                    <a:pt x="1355194" y="509786"/>
                  </a:cubicBezTo>
                  <a:cubicBezTo>
                    <a:pt x="1204157" y="500890"/>
                    <a:pt x="1040787" y="514409"/>
                    <a:pt x="758187" y="509786"/>
                  </a:cubicBezTo>
                  <a:cubicBezTo>
                    <a:pt x="475587" y="505163"/>
                    <a:pt x="397974" y="502558"/>
                    <a:pt x="84966" y="509786"/>
                  </a:cubicBezTo>
                  <a:cubicBezTo>
                    <a:pt x="32711" y="500390"/>
                    <a:pt x="2717" y="477820"/>
                    <a:pt x="0" y="424820"/>
                  </a:cubicBezTo>
                  <a:cubicBezTo>
                    <a:pt x="-12688" y="261949"/>
                    <a:pt x="-16160" y="164898"/>
                    <a:pt x="0" y="84966"/>
                  </a:cubicBezTo>
                  <a:close/>
                </a:path>
                <a:path w="1440160" h="509786" stroke="0" extrusionOk="0">
                  <a:moveTo>
                    <a:pt x="0" y="84966"/>
                  </a:moveTo>
                  <a:cubicBezTo>
                    <a:pt x="3451" y="40470"/>
                    <a:pt x="40640" y="1152"/>
                    <a:pt x="84966" y="0"/>
                  </a:cubicBezTo>
                  <a:cubicBezTo>
                    <a:pt x="219837" y="-554"/>
                    <a:pt x="554242" y="-28149"/>
                    <a:pt x="732782" y="0"/>
                  </a:cubicBezTo>
                  <a:cubicBezTo>
                    <a:pt x="911322" y="28149"/>
                    <a:pt x="1045809" y="-28109"/>
                    <a:pt x="1355194" y="0"/>
                  </a:cubicBezTo>
                  <a:cubicBezTo>
                    <a:pt x="1398795" y="-3090"/>
                    <a:pt x="1438581" y="41078"/>
                    <a:pt x="1440160" y="84966"/>
                  </a:cubicBezTo>
                  <a:cubicBezTo>
                    <a:pt x="1431410" y="202152"/>
                    <a:pt x="1431204" y="296596"/>
                    <a:pt x="1440160" y="424820"/>
                  </a:cubicBezTo>
                  <a:cubicBezTo>
                    <a:pt x="1436979" y="464238"/>
                    <a:pt x="1408628" y="511729"/>
                    <a:pt x="1355194" y="509786"/>
                  </a:cubicBezTo>
                  <a:cubicBezTo>
                    <a:pt x="1132776" y="482018"/>
                    <a:pt x="1029452" y="485480"/>
                    <a:pt x="707378" y="509786"/>
                  </a:cubicBezTo>
                  <a:cubicBezTo>
                    <a:pt x="385304" y="534092"/>
                    <a:pt x="253538" y="523147"/>
                    <a:pt x="84966" y="509786"/>
                  </a:cubicBezTo>
                  <a:cubicBezTo>
                    <a:pt x="31211" y="505167"/>
                    <a:pt x="-5456" y="473448"/>
                    <a:pt x="0" y="424820"/>
                  </a:cubicBezTo>
                  <a:cubicBezTo>
                    <a:pt x="10365" y="281397"/>
                    <a:pt x="-3540" y="218948"/>
                    <a:pt x="0" y="84966"/>
                  </a:cubicBezTo>
                  <a:close/>
                </a:path>
              </a:pathLst>
            </a:custGeom>
            <a:solidFill>
              <a:srgbClr val="FC6E51">
                <a:alpha val="75000"/>
              </a:srgbClr>
            </a:solidFill>
            <a:ln>
              <a:solidFill>
                <a:schemeClr val="tx1"/>
              </a:solidFill>
              <a:extLst>
                <a:ext uri="{C807C97D-BFC1-408E-A445-0C87EB9F89A2}">
                  <ask:lineSketchStyleProps xmlns:ask="http://schemas.microsoft.com/office/drawing/2018/sketchyshapes" sd="3520093239">
                    <a:prstGeom prst="roundRect">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85000"/>
                </a:lnSpc>
                <a:spcBef>
                  <a:spcPct val="50000"/>
                </a:spcBef>
                <a:spcAft>
                  <a:spcPct val="0"/>
                </a:spcAft>
                <a:buClrTx/>
                <a:buSzPct val="120000"/>
                <a:tabLst/>
              </a:pPr>
              <a:r>
                <a:rPr kumimoji="0" lang="ru-RU" sz="1400" b="0" i="0" u="none" strike="noStrike" cap="none" normalizeH="0" baseline="0" dirty="0">
                  <a:ln>
                    <a:noFill/>
                  </a:ln>
                  <a:solidFill>
                    <a:schemeClr val="bg1"/>
                  </a:solidFill>
                  <a:effectLst/>
                  <a:latin typeface="Comic Sans MS" panose="030F0702030302020204" pitchFamily="66" charset="0"/>
                </a:rPr>
                <a:t>Постоянные затраты</a:t>
              </a:r>
            </a:p>
          </p:txBody>
        </p:sp>
        <p:grpSp>
          <p:nvGrpSpPr>
            <p:cNvPr id="9" name="Группа 8">
              <a:extLst>
                <a:ext uri="{FF2B5EF4-FFF2-40B4-BE49-F238E27FC236}">
                  <a16:creationId xmlns:a16="http://schemas.microsoft.com/office/drawing/2014/main" id="{460E355D-14D4-4E76-B386-727E05EBFC72}"/>
                </a:ext>
              </a:extLst>
            </p:cNvPr>
            <p:cNvGrpSpPr/>
            <p:nvPr/>
          </p:nvGrpSpPr>
          <p:grpSpPr>
            <a:xfrm>
              <a:off x="344810" y="3145774"/>
              <a:ext cx="3183979" cy="1047417"/>
              <a:chOff x="219704" y="3482563"/>
              <a:chExt cx="3183979" cy="252529"/>
            </a:xfrm>
          </p:grpSpPr>
          <p:cxnSp>
            <p:nvCxnSpPr>
              <p:cNvPr id="7" name="Прямая соединительная линия 6">
                <a:extLst>
                  <a:ext uri="{FF2B5EF4-FFF2-40B4-BE49-F238E27FC236}">
                    <a16:creationId xmlns:a16="http://schemas.microsoft.com/office/drawing/2014/main" id="{ABAB34D6-4816-48DC-B84F-58F62E284CB5}"/>
                  </a:ext>
                </a:extLst>
              </p:cNvPr>
              <p:cNvCxnSpPr>
                <a:cxnSpLocks/>
              </p:cNvCxnSpPr>
              <p:nvPr/>
            </p:nvCxnSpPr>
            <p:spPr bwMode="auto">
              <a:xfrm>
                <a:off x="235331" y="3482563"/>
                <a:ext cx="3168352" cy="72008"/>
              </a:xfrm>
              <a:prstGeom prst="curvedConnector3">
                <a:avLst>
                  <a:gd name="adj1" fmla="val 5187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7" name="Прямая соединительная линия 6">
                <a:extLst>
                  <a:ext uri="{FF2B5EF4-FFF2-40B4-BE49-F238E27FC236}">
                    <a16:creationId xmlns:a16="http://schemas.microsoft.com/office/drawing/2014/main" id="{E75EFD56-E99B-4551-BAE5-FE41B7CBDFDD}"/>
                  </a:ext>
                </a:extLst>
              </p:cNvPr>
              <p:cNvCxnSpPr>
                <a:cxnSpLocks/>
              </p:cNvCxnSpPr>
              <p:nvPr/>
            </p:nvCxnSpPr>
            <p:spPr bwMode="auto">
              <a:xfrm>
                <a:off x="219704" y="3663084"/>
                <a:ext cx="3168352" cy="72008"/>
              </a:xfrm>
              <a:prstGeom prst="curvedConnector3">
                <a:avLst>
                  <a:gd name="adj1" fmla="val 49198"/>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10" name="Стрелка: вправо 9">
              <a:extLst>
                <a:ext uri="{FF2B5EF4-FFF2-40B4-BE49-F238E27FC236}">
                  <a16:creationId xmlns:a16="http://schemas.microsoft.com/office/drawing/2014/main" id="{0CB340AF-0662-4513-A555-6E0862F712D3}"/>
                </a:ext>
              </a:extLst>
            </p:cNvPr>
            <p:cNvSpPr/>
            <p:nvPr/>
          </p:nvSpPr>
          <p:spPr bwMode="auto">
            <a:xfrm rot="5400000">
              <a:off x="-359531" y="3658488"/>
              <a:ext cx="2592000" cy="576000"/>
            </a:xfrm>
            <a:custGeom>
              <a:avLst/>
              <a:gdLst>
                <a:gd name="connsiteX0" fmla="*/ 0 w 2592000"/>
                <a:gd name="connsiteY0" fmla="*/ 144000 h 576000"/>
                <a:gd name="connsiteX1" fmla="*/ 623185 w 2592000"/>
                <a:gd name="connsiteY1" fmla="*/ 144000 h 576000"/>
                <a:gd name="connsiteX2" fmla="*/ 1221932 w 2592000"/>
                <a:gd name="connsiteY2" fmla="*/ 144000 h 576000"/>
                <a:gd name="connsiteX3" fmla="*/ 1221932 w 2592000"/>
                <a:gd name="connsiteY3" fmla="*/ 0 h 576000"/>
                <a:gd name="connsiteX4" fmla="*/ 1678621 w 2592000"/>
                <a:gd name="connsiteY4" fmla="*/ 96000 h 576000"/>
                <a:gd name="connsiteX5" fmla="*/ 2162712 w 2592000"/>
                <a:gd name="connsiteY5" fmla="*/ 197760 h 576000"/>
                <a:gd name="connsiteX6" fmla="*/ 2592000 w 2592000"/>
                <a:gd name="connsiteY6" fmla="*/ 288000 h 576000"/>
                <a:gd name="connsiteX7" fmla="*/ 2162712 w 2592000"/>
                <a:gd name="connsiteY7" fmla="*/ 378240 h 576000"/>
                <a:gd name="connsiteX8" fmla="*/ 1747125 w 2592000"/>
                <a:gd name="connsiteY8" fmla="*/ 465600 h 576000"/>
                <a:gd name="connsiteX9" fmla="*/ 1221932 w 2592000"/>
                <a:gd name="connsiteY9" fmla="*/ 576000 h 576000"/>
                <a:gd name="connsiteX10" fmla="*/ 1221932 w 2592000"/>
                <a:gd name="connsiteY10" fmla="*/ 432000 h 576000"/>
                <a:gd name="connsiteX11" fmla="*/ 586527 w 2592000"/>
                <a:gd name="connsiteY11" fmla="*/ 432000 h 576000"/>
                <a:gd name="connsiteX12" fmla="*/ 0 w 2592000"/>
                <a:gd name="connsiteY12" fmla="*/ 432000 h 576000"/>
                <a:gd name="connsiteX13" fmla="*/ 0 w 2592000"/>
                <a:gd name="connsiteY13" fmla="*/ 14400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2000" h="576000" fill="none" extrusionOk="0">
                  <a:moveTo>
                    <a:pt x="0" y="144000"/>
                  </a:moveTo>
                  <a:cubicBezTo>
                    <a:pt x="294887" y="145197"/>
                    <a:pt x="329252" y="123839"/>
                    <a:pt x="623185" y="144000"/>
                  </a:cubicBezTo>
                  <a:cubicBezTo>
                    <a:pt x="917119" y="164161"/>
                    <a:pt x="1025969" y="150435"/>
                    <a:pt x="1221932" y="144000"/>
                  </a:cubicBezTo>
                  <a:cubicBezTo>
                    <a:pt x="1218630" y="98559"/>
                    <a:pt x="1224975" y="43119"/>
                    <a:pt x="1221932" y="0"/>
                  </a:cubicBezTo>
                  <a:cubicBezTo>
                    <a:pt x="1412631" y="28398"/>
                    <a:pt x="1490466" y="44113"/>
                    <a:pt x="1678621" y="96000"/>
                  </a:cubicBezTo>
                  <a:cubicBezTo>
                    <a:pt x="1866776" y="147887"/>
                    <a:pt x="1927925" y="145932"/>
                    <a:pt x="2162712" y="197760"/>
                  </a:cubicBezTo>
                  <a:cubicBezTo>
                    <a:pt x="2397499" y="249588"/>
                    <a:pt x="2401316" y="256527"/>
                    <a:pt x="2592000" y="288000"/>
                  </a:cubicBezTo>
                  <a:cubicBezTo>
                    <a:pt x="2463313" y="297004"/>
                    <a:pt x="2317715" y="337272"/>
                    <a:pt x="2162712" y="378240"/>
                  </a:cubicBezTo>
                  <a:cubicBezTo>
                    <a:pt x="2007709" y="419208"/>
                    <a:pt x="1940770" y="438414"/>
                    <a:pt x="1747125" y="465600"/>
                  </a:cubicBezTo>
                  <a:cubicBezTo>
                    <a:pt x="1553480" y="492786"/>
                    <a:pt x="1339201" y="529548"/>
                    <a:pt x="1221932" y="576000"/>
                  </a:cubicBezTo>
                  <a:cubicBezTo>
                    <a:pt x="1228661" y="508206"/>
                    <a:pt x="1221986" y="492097"/>
                    <a:pt x="1221932" y="432000"/>
                  </a:cubicBezTo>
                  <a:cubicBezTo>
                    <a:pt x="994441" y="454504"/>
                    <a:pt x="847699" y="457986"/>
                    <a:pt x="586527" y="432000"/>
                  </a:cubicBezTo>
                  <a:cubicBezTo>
                    <a:pt x="325355" y="406014"/>
                    <a:pt x="217410" y="412489"/>
                    <a:pt x="0" y="432000"/>
                  </a:cubicBezTo>
                  <a:cubicBezTo>
                    <a:pt x="-5328" y="351421"/>
                    <a:pt x="-2083" y="248315"/>
                    <a:pt x="0" y="144000"/>
                  </a:cubicBezTo>
                  <a:close/>
                </a:path>
                <a:path w="2592000" h="576000" stroke="0" extrusionOk="0">
                  <a:moveTo>
                    <a:pt x="0" y="144000"/>
                  </a:moveTo>
                  <a:cubicBezTo>
                    <a:pt x="269302" y="147628"/>
                    <a:pt x="330220" y="139549"/>
                    <a:pt x="574308" y="144000"/>
                  </a:cubicBezTo>
                  <a:cubicBezTo>
                    <a:pt x="818396" y="148451"/>
                    <a:pt x="1062848" y="129957"/>
                    <a:pt x="1221932" y="144000"/>
                  </a:cubicBezTo>
                  <a:cubicBezTo>
                    <a:pt x="1224531" y="89513"/>
                    <a:pt x="1217476" y="35429"/>
                    <a:pt x="1221932" y="0"/>
                  </a:cubicBezTo>
                  <a:cubicBezTo>
                    <a:pt x="1437752" y="56128"/>
                    <a:pt x="1504345" y="72532"/>
                    <a:pt x="1706023" y="101760"/>
                  </a:cubicBezTo>
                  <a:cubicBezTo>
                    <a:pt x="1907701" y="130988"/>
                    <a:pt x="1962603" y="156111"/>
                    <a:pt x="2149011" y="194880"/>
                  </a:cubicBezTo>
                  <a:cubicBezTo>
                    <a:pt x="2335419" y="233649"/>
                    <a:pt x="2406029" y="233391"/>
                    <a:pt x="2592000" y="288000"/>
                  </a:cubicBezTo>
                  <a:cubicBezTo>
                    <a:pt x="2400720" y="324353"/>
                    <a:pt x="2314559" y="362502"/>
                    <a:pt x="2107909" y="389760"/>
                  </a:cubicBezTo>
                  <a:cubicBezTo>
                    <a:pt x="1901259" y="417018"/>
                    <a:pt x="1842577" y="446920"/>
                    <a:pt x="1692322" y="477120"/>
                  </a:cubicBezTo>
                  <a:cubicBezTo>
                    <a:pt x="1542067" y="507320"/>
                    <a:pt x="1383017" y="546803"/>
                    <a:pt x="1221932" y="576000"/>
                  </a:cubicBezTo>
                  <a:cubicBezTo>
                    <a:pt x="1224926" y="518381"/>
                    <a:pt x="1215395" y="478385"/>
                    <a:pt x="1221932" y="432000"/>
                  </a:cubicBezTo>
                  <a:cubicBezTo>
                    <a:pt x="1042474" y="405520"/>
                    <a:pt x="819748" y="410284"/>
                    <a:pt x="623185" y="432000"/>
                  </a:cubicBezTo>
                  <a:cubicBezTo>
                    <a:pt x="426622" y="453716"/>
                    <a:pt x="148388" y="410289"/>
                    <a:pt x="0" y="432000"/>
                  </a:cubicBezTo>
                  <a:cubicBezTo>
                    <a:pt x="-12583" y="289294"/>
                    <a:pt x="-4169" y="235029"/>
                    <a:pt x="0" y="144000"/>
                  </a:cubicBezTo>
                  <a:close/>
                </a:path>
              </a:pathLst>
            </a:custGeom>
            <a:solidFill>
              <a:srgbClr val="92D050">
                <a:alpha val="75000"/>
              </a:srgbClr>
            </a:solidFill>
            <a:ln>
              <a:solidFill>
                <a:schemeClr val="tx1">
                  <a:lumMod val="75000"/>
                  <a:lumOff val="25000"/>
                </a:schemeClr>
              </a:solidFill>
              <a:extLst>
                <a:ext uri="{C807C97D-BFC1-408E-A445-0C87EB9F89A2}">
                  <ask:lineSketchStyleProps xmlns:ask="http://schemas.microsoft.com/office/drawing/2018/sketchyshapes" sd="3249965550">
                    <a:prstGeom prst="rightArrow">
                      <a:avLst>
                        <a:gd name="adj1" fmla="val 50000"/>
                        <a:gd name="adj2" fmla="val 237859"/>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116D9F38-B36D-45B6-BA60-0BAD3EFBA929}"/>
                </a:ext>
              </a:extLst>
            </p:cNvPr>
            <p:cNvSpPr txBox="1"/>
            <p:nvPr/>
          </p:nvSpPr>
          <p:spPr>
            <a:xfrm>
              <a:off x="1296541" y="3340332"/>
              <a:ext cx="1374186" cy="584775"/>
            </a:xfrm>
            <a:prstGeom prst="rect">
              <a:avLst/>
            </a:prstGeom>
            <a:noFill/>
          </p:spPr>
          <p:txBody>
            <a:bodyPr wrap="square" rtlCol="0">
              <a:spAutoFit/>
            </a:bodyPr>
            <a:lstStyle/>
            <a:p>
              <a:pPr algn="ctr"/>
              <a:r>
                <a:rPr lang="ru-RU" sz="1600" dirty="0">
                  <a:solidFill>
                    <a:schemeClr val="tx1"/>
                  </a:solidFill>
                  <a:latin typeface="Comic Sans MS" panose="030F0702030302020204" pitchFamily="66" charset="0"/>
                </a:rPr>
                <a:t>Контроль лимитов</a:t>
              </a:r>
            </a:p>
          </p:txBody>
        </p:sp>
        <p:sp>
          <p:nvSpPr>
            <p:cNvPr id="15" name="TextBox 14">
              <a:extLst>
                <a:ext uri="{FF2B5EF4-FFF2-40B4-BE49-F238E27FC236}">
                  <a16:creationId xmlns:a16="http://schemas.microsoft.com/office/drawing/2014/main" id="{EC4AB491-8426-462C-A3FD-2102F4030E78}"/>
                </a:ext>
              </a:extLst>
            </p:cNvPr>
            <p:cNvSpPr txBox="1"/>
            <p:nvPr/>
          </p:nvSpPr>
          <p:spPr>
            <a:xfrm>
              <a:off x="1870688" y="5314750"/>
              <a:ext cx="1943977" cy="954107"/>
            </a:xfrm>
            <a:custGeom>
              <a:avLst/>
              <a:gdLst>
                <a:gd name="connsiteX0" fmla="*/ 0 w 1943977"/>
                <a:gd name="connsiteY0" fmla="*/ 0 h 954107"/>
                <a:gd name="connsiteX1" fmla="*/ 609113 w 1943977"/>
                <a:gd name="connsiteY1" fmla="*/ 0 h 954107"/>
                <a:gd name="connsiteX2" fmla="*/ 1295985 w 1943977"/>
                <a:gd name="connsiteY2" fmla="*/ 0 h 954107"/>
                <a:gd name="connsiteX3" fmla="*/ 1943977 w 1943977"/>
                <a:gd name="connsiteY3" fmla="*/ 0 h 954107"/>
                <a:gd name="connsiteX4" fmla="*/ 1943977 w 1943977"/>
                <a:gd name="connsiteY4" fmla="*/ 467512 h 954107"/>
                <a:gd name="connsiteX5" fmla="*/ 1943977 w 1943977"/>
                <a:gd name="connsiteY5" fmla="*/ 954107 h 954107"/>
                <a:gd name="connsiteX6" fmla="*/ 1276545 w 1943977"/>
                <a:gd name="connsiteY6" fmla="*/ 954107 h 954107"/>
                <a:gd name="connsiteX7" fmla="*/ 628553 w 1943977"/>
                <a:gd name="connsiteY7" fmla="*/ 954107 h 954107"/>
                <a:gd name="connsiteX8" fmla="*/ 0 w 1943977"/>
                <a:gd name="connsiteY8" fmla="*/ 954107 h 954107"/>
                <a:gd name="connsiteX9" fmla="*/ 0 w 1943977"/>
                <a:gd name="connsiteY9" fmla="*/ 457971 h 954107"/>
                <a:gd name="connsiteX10" fmla="*/ 0 w 1943977"/>
                <a:gd name="connsiteY10"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3977" h="954107" extrusionOk="0">
                  <a:moveTo>
                    <a:pt x="0" y="0"/>
                  </a:moveTo>
                  <a:cubicBezTo>
                    <a:pt x="182274" y="10144"/>
                    <a:pt x="399083" y="-11279"/>
                    <a:pt x="609113" y="0"/>
                  </a:cubicBezTo>
                  <a:cubicBezTo>
                    <a:pt x="819143" y="11279"/>
                    <a:pt x="1149976" y="-728"/>
                    <a:pt x="1295985" y="0"/>
                  </a:cubicBezTo>
                  <a:cubicBezTo>
                    <a:pt x="1441994" y="728"/>
                    <a:pt x="1664204" y="19490"/>
                    <a:pt x="1943977" y="0"/>
                  </a:cubicBezTo>
                  <a:cubicBezTo>
                    <a:pt x="1960062" y="113590"/>
                    <a:pt x="1928777" y="281430"/>
                    <a:pt x="1943977" y="467512"/>
                  </a:cubicBezTo>
                  <a:cubicBezTo>
                    <a:pt x="1959177" y="653594"/>
                    <a:pt x="1962944" y="782448"/>
                    <a:pt x="1943977" y="954107"/>
                  </a:cubicBezTo>
                  <a:cubicBezTo>
                    <a:pt x="1659312" y="922168"/>
                    <a:pt x="1548253" y="966569"/>
                    <a:pt x="1276545" y="954107"/>
                  </a:cubicBezTo>
                  <a:cubicBezTo>
                    <a:pt x="1004837" y="941645"/>
                    <a:pt x="854550" y="950380"/>
                    <a:pt x="628553" y="954107"/>
                  </a:cubicBezTo>
                  <a:cubicBezTo>
                    <a:pt x="402556" y="957834"/>
                    <a:pt x="265347" y="984843"/>
                    <a:pt x="0" y="954107"/>
                  </a:cubicBezTo>
                  <a:cubicBezTo>
                    <a:pt x="-15101" y="712128"/>
                    <a:pt x="9624" y="622827"/>
                    <a:pt x="0" y="457971"/>
                  </a:cubicBezTo>
                  <a:cubicBezTo>
                    <a:pt x="-9624" y="293115"/>
                    <a:pt x="4122" y="199619"/>
                    <a:pt x="0" y="0"/>
                  </a:cubicBezTo>
                  <a:close/>
                </a:path>
              </a:pathLst>
            </a:custGeom>
            <a:noFill/>
            <a:ln>
              <a:noFill/>
              <a:extLst>
                <a:ext uri="{C807C97D-BFC1-408E-A445-0C87EB9F89A2}">
                  <ask:lineSketchStyleProps xmlns:ask="http://schemas.microsoft.com/office/drawing/2018/sketchyshapes" sd="2569156359">
                    <a:prstGeom prst="rect">
                      <a:avLst/>
                    </a:prstGeom>
                    <ask:type>
                      <ask:lineSketchFreehand/>
                    </ask:type>
                  </ask:lineSketchStyleProps>
                </a:ext>
              </a:extLst>
            </a:ln>
          </p:spPr>
          <p:txBody>
            <a:bodyPr wrap="square" rtlCol="0">
              <a:spAutoFit/>
            </a:bodyPr>
            <a:lstStyle/>
            <a:p>
              <a:pPr algn="ctr"/>
              <a:r>
                <a:rPr lang="ru-RU" sz="1400" b="0" dirty="0">
                  <a:solidFill>
                    <a:schemeClr val="tx1">
                      <a:lumMod val="75000"/>
                      <a:lumOff val="25000"/>
                    </a:schemeClr>
                  </a:solidFill>
                  <a:latin typeface="Comic Sans MS" panose="030F0702030302020204" pitchFamily="66" charset="0"/>
                </a:rPr>
                <a:t>Согласуются расходы только в границах заданных лимитов</a:t>
              </a:r>
            </a:p>
          </p:txBody>
        </p:sp>
        <p:sp>
          <p:nvSpPr>
            <p:cNvPr id="52" name="TextBox 51">
              <a:extLst>
                <a:ext uri="{FF2B5EF4-FFF2-40B4-BE49-F238E27FC236}">
                  <a16:creationId xmlns:a16="http://schemas.microsoft.com/office/drawing/2014/main" id="{74E5481F-35E0-4615-A885-939E223D3886}"/>
                </a:ext>
              </a:extLst>
            </p:cNvPr>
            <p:cNvSpPr txBox="1"/>
            <p:nvPr/>
          </p:nvSpPr>
          <p:spPr>
            <a:xfrm>
              <a:off x="100443" y="5268584"/>
              <a:ext cx="1672051" cy="523220"/>
            </a:xfrm>
            <a:custGeom>
              <a:avLst/>
              <a:gdLst>
                <a:gd name="connsiteX0" fmla="*/ 0 w 1672051"/>
                <a:gd name="connsiteY0" fmla="*/ 0 h 523220"/>
                <a:gd name="connsiteX1" fmla="*/ 540630 w 1672051"/>
                <a:gd name="connsiteY1" fmla="*/ 0 h 523220"/>
                <a:gd name="connsiteX2" fmla="*/ 1097980 w 1672051"/>
                <a:gd name="connsiteY2" fmla="*/ 0 h 523220"/>
                <a:gd name="connsiteX3" fmla="*/ 1672051 w 1672051"/>
                <a:gd name="connsiteY3" fmla="*/ 0 h 523220"/>
                <a:gd name="connsiteX4" fmla="*/ 1672051 w 1672051"/>
                <a:gd name="connsiteY4" fmla="*/ 523220 h 523220"/>
                <a:gd name="connsiteX5" fmla="*/ 1114701 w 1672051"/>
                <a:gd name="connsiteY5" fmla="*/ 523220 h 523220"/>
                <a:gd name="connsiteX6" fmla="*/ 590791 w 1672051"/>
                <a:gd name="connsiteY6" fmla="*/ 523220 h 523220"/>
                <a:gd name="connsiteX7" fmla="*/ 0 w 1672051"/>
                <a:gd name="connsiteY7" fmla="*/ 523220 h 523220"/>
                <a:gd name="connsiteX8" fmla="*/ 0 w 1672051"/>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051" h="523220" extrusionOk="0">
                  <a:moveTo>
                    <a:pt x="0" y="0"/>
                  </a:moveTo>
                  <a:cubicBezTo>
                    <a:pt x="226278" y="-8542"/>
                    <a:pt x="275920" y="18903"/>
                    <a:pt x="540630" y="0"/>
                  </a:cubicBezTo>
                  <a:cubicBezTo>
                    <a:pt x="805340" y="-18903"/>
                    <a:pt x="935464" y="-19033"/>
                    <a:pt x="1097980" y="0"/>
                  </a:cubicBezTo>
                  <a:cubicBezTo>
                    <a:pt x="1260496" y="19033"/>
                    <a:pt x="1546180" y="-6189"/>
                    <a:pt x="1672051" y="0"/>
                  </a:cubicBezTo>
                  <a:cubicBezTo>
                    <a:pt x="1648426" y="202039"/>
                    <a:pt x="1670097" y="410330"/>
                    <a:pt x="1672051" y="523220"/>
                  </a:cubicBezTo>
                  <a:cubicBezTo>
                    <a:pt x="1400287" y="536608"/>
                    <a:pt x="1327508" y="505609"/>
                    <a:pt x="1114701" y="523220"/>
                  </a:cubicBezTo>
                  <a:cubicBezTo>
                    <a:pt x="901894" y="540832"/>
                    <a:pt x="765074" y="499202"/>
                    <a:pt x="590791" y="523220"/>
                  </a:cubicBezTo>
                  <a:cubicBezTo>
                    <a:pt x="416508" y="547239"/>
                    <a:pt x="141241" y="532392"/>
                    <a:pt x="0" y="523220"/>
                  </a:cubicBezTo>
                  <a:cubicBezTo>
                    <a:pt x="4152" y="314995"/>
                    <a:pt x="-25881" y="196105"/>
                    <a:pt x="0" y="0"/>
                  </a:cubicBezTo>
                  <a:close/>
                </a:path>
              </a:pathLst>
            </a:custGeom>
            <a:noFill/>
            <a:ln>
              <a:noFill/>
              <a:extLst>
                <a:ext uri="{C807C97D-BFC1-408E-A445-0C87EB9F89A2}">
                  <ask:lineSketchStyleProps xmlns:ask="http://schemas.microsoft.com/office/drawing/2018/sketchyshapes" sd="1701039838">
                    <a:prstGeom prst="rect">
                      <a:avLst/>
                    </a:prstGeom>
                    <ask:type>
                      <ask:lineSketchFreehand/>
                    </ask:type>
                  </ask:lineSketchStyleProps>
                </a:ext>
              </a:extLst>
            </a:ln>
          </p:spPr>
          <p:txBody>
            <a:bodyPr wrap="square" rtlCol="0">
              <a:spAutoFit/>
            </a:bodyPr>
            <a:lstStyle/>
            <a:p>
              <a:pPr algn="ctr"/>
              <a:r>
                <a:rPr lang="ru-RU" sz="1400" b="0" dirty="0">
                  <a:solidFill>
                    <a:schemeClr val="tx1">
                      <a:lumMod val="75000"/>
                      <a:lumOff val="25000"/>
                    </a:schemeClr>
                  </a:solidFill>
                  <a:latin typeface="Comic Sans MS" panose="030F0702030302020204" pitchFamily="66" charset="0"/>
                </a:rPr>
                <a:t>Часто не контролируют</a:t>
              </a:r>
            </a:p>
          </p:txBody>
        </p:sp>
        <p:sp>
          <p:nvSpPr>
            <p:cNvPr id="51" name="Стрелка: вправо 50">
              <a:extLst>
                <a:ext uri="{FF2B5EF4-FFF2-40B4-BE49-F238E27FC236}">
                  <a16:creationId xmlns:a16="http://schemas.microsoft.com/office/drawing/2014/main" id="{5D3FD1D8-F2D4-4886-9ABC-EE5A40A6F007}"/>
                </a:ext>
              </a:extLst>
            </p:cNvPr>
            <p:cNvSpPr/>
            <p:nvPr/>
          </p:nvSpPr>
          <p:spPr bwMode="auto">
            <a:xfrm rot="19168903">
              <a:off x="2671194" y="3187108"/>
              <a:ext cx="1404000" cy="216000"/>
            </a:xfrm>
            <a:custGeom>
              <a:avLst/>
              <a:gdLst>
                <a:gd name="connsiteX0" fmla="*/ 0 w 1404000"/>
                <a:gd name="connsiteY0" fmla="*/ 54000 h 216000"/>
                <a:gd name="connsiteX1" fmla="*/ 445113 w 1404000"/>
                <a:gd name="connsiteY1" fmla="*/ 54000 h 216000"/>
                <a:gd name="connsiteX2" fmla="*/ 890225 w 1404000"/>
                <a:gd name="connsiteY2" fmla="*/ 54000 h 216000"/>
                <a:gd name="connsiteX3" fmla="*/ 890225 w 1404000"/>
                <a:gd name="connsiteY3" fmla="*/ 0 h 216000"/>
                <a:gd name="connsiteX4" fmla="*/ 1404000 w 1404000"/>
                <a:gd name="connsiteY4" fmla="*/ 108000 h 216000"/>
                <a:gd name="connsiteX5" fmla="*/ 890225 w 1404000"/>
                <a:gd name="connsiteY5" fmla="*/ 216000 h 216000"/>
                <a:gd name="connsiteX6" fmla="*/ 890225 w 1404000"/>
                <a:gd name="connsiteY6" fmla="*/ 162000 h 216000"/>
                <a:gd name="connsiteX7" fmla="*/ 427308 w 1404000"/>
                <a:gd name="connsiteY7" fmla="*/ 162000 h 216000"/>
                <a:gd name="connsiteX8" fmla="*/ 0 w 1404000"/>
                <a:gd name="connsiteY8" fmla="*/ 162000 h 216000"/>
                <a:gd name="connsiteX9" fmla="*/ 0 w 1404000"/>
                <a:gd name="connsiteY9" fmla="*/ 54000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000" h="216000" fill="none" extrusionOk="0">
                  <a:moveTo>
                    <a:pt x="0" y="54000"/>
                  </a:moveTo>
                  <a:cubicBezTo>
                    <a:pt x="113778" y="41805"/>
                    <a:pt x="309804" y="49976"/>
                    <a:pt x="445113" y="54000"/>
                  </a:cubicBezTo>
                  <a:cubicBezTo>
                    <a:pt x="580422" y="58024"/>
                    <a:pt x="752337" y="43192"/>
                    <a:pt x="890225" y="54000"/>
                  </a:cubicBezTo>
                  <a:cubicBezTo>
                    <a:pt x="888513" y="30684"/>
                    <a:pt x="891537" y="15918"/>
                    <a:pt x="890225" y="0"/>
                  </a:cubicBezTo>
                  <a:cubicBezTo>
                    <a:pt x="1019983" y="16372"/>
                    <a:pt x="1177644" y="44278"/>
                    <a:pt x="1404000" y="108000"/>
                  </a:cubicBezTo>
                  <a:cubicBezTo>
                    <a:pt x="1276670" y="129267"/>
                    <a:pt x="1007025" y="198585"/>
                    <a:pt x="890225" y="216000"/>
                  </a:cubicBezTo>
                  <a:cubicBezTo>
                    <a:pt x="890768" y="196377"/>
                    <a:pt x="892157" y="176428"/>
                    <a:pt x="890225" y="162000"/>
                  </a:cubicBezTo>
                  <a:cubicBezTo>
                    <a:pt x="685916" y="182319"/>
                    <a:pt x="580130" y="159248"/>
                    <a:pt x="427308" y="162000"/>
                  </a:cubicBezTo>
                  <a:cubicBezTo>
                    <a:pt x="274486" y="164752"/>
                    <a:pt x="200716" y="148721"/>
                    <a:pt x="0" y="162000"/>
                  </a:cubicBezTo>
                  <a:cubicBezTo>
                    <a:pt x="-1210" y="125111"/>
                    <a:pt x="-2345" y="79390"/>
                    <a:pt x="0" y="54000"/>
                  </a:cubicBezTo>
                  <a:close/>
                </a:path>
                <a:path w="1404000" h="216000" stroke="0" extrusionOk="0">
                  <a:moveTo>
                    <a:pt x="0" y="54000"/>
                  </a:moveTo>
                  <a:cubicBezTo>
                    <a:pt x="139883" y="58400"/>
                    <a:pt x="299079" y="55837"/>
                    <a:pt x="418406" y="54000"/>
                  </a:cubicBezTo>
                  <a:cubicBezTo>
                    <a:pt x="537733" y="52163"/>
                    <a:pt x="717839" y="53598"/>
                    <a:pt x="890225" y="54000"/>
                  </a:cubicBezTo>
                  <a:cubicBezTo>
                    <a:pt x="891924" y="32877"/>
                    <a:pt x="892069" y="11281"/>
                    <a:pt x="890225" y="0"/>
                  </a:cubicBezTo>
                  <a:cubicBezTo>
                    <a:pt x="991919" y="47860"/>
                    <a:pt x="1269882" y="101934"/>
                    <a:pt x="1404000" y="108000"/>
                  </a:cubicBezTo>
                  <a:cubicBezTo>
                    <a:pt x="1234640" y="145403"/>
                    <a:pt x="1123049" y="164642"/>
                    <a:pt x="890225" y="216000"/>
                  </a:cubicBezTo>
                  <a:cubicBezTo>
                    <a:pt x="891736" y="202296"/>
                    <a:pt x="888084" y="179327"/>
                    <a:pt x="890225" y="162000"/>
                  </a:cubicBezTo>
                  <a:cubicBezTo>
                    <a:pt x="754668" y="179825"/>
                    <a:pt x="569804" y="147601"/>
                    <a:pt x="427308" y="162000"/>
                  </a:cubicBezTo>
                  <a:cubicBezTo>
                    <a:pt x="284812" y="176399"/>
                    <a:pt x="168206" y="180356"/>
                    <a:pt x="0" y="162000"/>
                  </a:cubicBezTo>
                  <a:cubicBezTo>
                    <a:pt x="3617" y="109375"/>
                    <a:pt x="4364" y="83185"/>
                    <a:pt x="0" y="54000"/>
                  </a:cubicBezTo>
                  <a:close/>
                </a:path>
              </a:pathLst>
            </a:custGeom>
            <a:solidFill>
              <a:srgbClr val="FD927D"/>
            </a:solidFill>
            <a:ln>
              <a:solidFill>
                <a:schemeClr val="tx1">
                  <a:lumMod val="75000"/>
                  <a:lumOff val="25000"/>
                </a:schemeClr>
              </a:solidFill>
              <a:extLst>
                <a:ext uri="{C807C97D-BFC1-408E-A445-0C87EB9F89A2}">
                  <ask:lineSketchStyleProps xmlns:ask="http://schemas.microsoft.com/office/drawing/2018/sketchyshapes" sd="3249965550">
                    <a:prstGeom prst="rightArrow">
                      <a:avLst>
                        <a:gd name="adj1" fmla="val 50000"/>
                        <a:gd name="adj2" fmla="val 237859"/>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9" name="Стрелка: вправо 48">
              <a:extLst>
                <a:ext uri="{FF2B5EF4-FFF2-40B4-BE49-F238E27FC236}">
                  <a16:creationId xmlns:a16="http://schemas.microsoft.com/office/drawing/2014/main" id="{ECDBDE6D-EA76-4BC4-8EDE-3C1D703AC532}"/>
                </a:ext>
              </a:extLst>
            </p:cNvPr>
            <p:cNvSpPr/>
            <p:nvPr/>
          </p:nvSpPr>
          <p:spPr bwMode="auto">
            <a:xfrm rot="5400000">
              <a:off x="1583183" y="3804523"/>
              <a:ext cx="2520000" cy="180000"/>
            </a:xfrm>
            <a:custGeom>
              <a:avLst/>
              <a:gdLst>
                <a:gd name="connsiteX0" fmla="*/ 0 w 2520000"/>
                <a:gd name="connsiteY0" fmla="*/ 45000 h 180000"/>
                <a:gd name="connsiteX1" fmla="*/ 676366 w 2520000"/>
                <a:gd name="connsiteY1" fmla="*/ 45000 h 180000"/>
                <a:gd name="connsiteX2" fmla="*/ 1331814 w 2520000"/>
                <a:gd name="connsiteY2" fmla="*/ 45000 h 180000"/>
                <a:gd name="connsiteX3" fmla="*/ 2091854 w 2520000"/>
                <a:gd name="connsiteY3" fmla="*/ 45000 h 180000"/>
                <a:gd name="connsiteX4" fmla="*/ 2091854 w 2520000"/>
                <a:gd name="connsiteY4" fmla="*/ 0 h 180000"/>
                <a:gd name="connsiteX5" fmla="*/ 2520000 w 2520000"/>
                <a:gd name="connsiteY5" fmla="*/ 90000 h 180000"/>
                <a:gd name="connsiteX6" fmla="*/ 2091854 w 2520000"/>
                <a:gd name="connsiteY6" fmla="*/ 180000 h 180000"/>
                <a:gd name="connsiteX7" fmla="*/ 2091854 w 2520000"/>
                <a:gd name="connsiteY7" fmla="*/ 135000 h 180000"/>
                <a:gd name="connsiteX8" fmla="*/ 1436406 w 2520000"/>
                <a:gd name="connsiteY8" fmla="*/ 135000 h 180000"/>
                <a:gd name="connsiteX9" fmla="*/ 801877 w 2520000"/>
                <a:gd name="connsiteY9" fmla="*/ 135000 h 180000"/>
                <a:gd name="connsiteX10" fmla="*/ 0 w 2520000"/>
                <a:gd name="connsiteY10" fmla="*/ 135000 h 180000"/>
                <a:gd name="connsiteX11" fmla="*/ 0 w 2520000"/>
                <a:gd name="connsiteY11" fmla="*/ 4500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0000" h="180000" fill="none" extrusionOk="0">
                  <a:moveTo>
                    <a:pt x="0" y="45000"/>
                  </a:moveTo>
                  <a:cubicBezTo>
                    <a:pt x="233536" y="68776"/>
                    <a:pt x="473590" y="67984"/>
                    <a:pt x="676366" y="45000"/>
                  </a:cubicBezTo>
                  <a:cubicBezTo>
                    <a:pt x="879142" y="22016"/>
                    <a:pt x="1125386" y="59448"/>
                    <a:pt x="1331814" y="45000"/>
                  </a:cubicBezTo>
                  <a:cubicBezTo>
                    <a:pt x="1538242" y="30552"/>
                    <a:pt x="1715847" y="24237"/>
                    <a:pt x="2091854" y="45000"/>
                  </a:cubicBezTo>
                  <a:cubicBezTo>
                    <a:pt x="2093709" y="27312"/>
                    <a:pt x="2090449" y="22291"/>
                    <a:pt x="2091854" y="0"/>
                  </a:cubicBezTo>
                  <a:cubicBezTo>
                    <a:pt x="2206678" y="12453"/>
                    <a:pt x="2336638" y="65000"/>
                    <a:pt x="2520000" y="90000"/>
                  </a:cubicBezTo>
                  <a:cubicBezTo>
                    <a:pt x="2410681" y="130041"/>
                    <a:pt x="2296547" y="126129"/>
                    <a:pt x="2091854" y="180000"/>
                  </a:cubicBezTo>
                  <a:cubicBezTo>
                    <a:pt x="2091594" y="161556"/>
                    <a:pt x="2093823" y="145145"/>
                    <a:pt x="2091854" y="135000"/>
                  </a:cubicBezTo>
                  <a:cubicBezTo>
                    <a:pt x="1884549" y="108654"/>
                    <a:pt x="1742308" y="112562"/>
                    <a:pt x="1436406" y="135000"/>
                  </a:cubicBezTo>
                  <a:cubicBezTo>
                    <a:pt x="1130504" y="157438"/>
                    <a:pt x="1025619" y="150445"/>
                    <a:pt x="801877" y="135000"/>
                  </a:cubicBezTo>
                  <a:cubicBezTo>
                    <a:pt x="578135" y="119555"/>
                    <a:pt x="237696" y="102935"/>
                    <a:pt x="0" y="135000"/>
                  </a:cubicBezTo>
                  <a:cubicBezTo>
                    <a:pt x="-2832" y="97039"/>
                    <a:pt x="-2263" y="66999"/>
                    <a:pt x="0" y="45000"/>
                  </a:cubicBezTo>
                  <a:close/>
                </a:path>
                <a:path w="2520000" h="180000" stroke="0" extrusionOk="0">
                  <a:moveTo>
                    <a:pt x="0" y="45000"/>
                  </a:moveTo>
                  <a:cubicBezTo>
                    <a:pt x="287164" y="61569"/>
                    <a:pt x="429638" y="33004"/>
                    <a:pt x="634529" y="45000"/>
                  </a:cubicBezTo>
                  <a:cubicBezTo>
                    <a:pt x="839420" y="56996"/>
                    <a:pt x="1074417" y="35110"/>
                    <a:pt x="1310895" y="45000"/>
                  </a:cubicBezTo>
                  <a:cubicBezTo>
                    <a:pt x="1547373" y="54890"/>
                    <a:pt x="1856588" y="71793"/>
                    <a:pt x="2091854" y="45000"/>
                  </a:cubicBezTo>
                  <a:cubicBezTo>
                    <a:pt x="2092063" y="26765"/>
                    <a:pt x="2090577" y="16647"/>
                    <a:pt x="2091854" y="0"/>
                  </a:cubicBezTo>
                  <a:cubicBezTo>
                    <a:pt x="2258427" y="49846"/>
                    <a:pt x="2320240" y="49974"/>
                    <a:pt x="2520000" y="90000"/>
                  </a:cubicBezTo>
                  <a:cubicBezTo>
                    <a:pt x="2333406" y="123816"/>
                    <a:pt x="2217500" y="171153"/>
                    <a:pt x="2091854" y="180000"/>
                  </a:cubicBezTo>
                  <a:cubicBezTo>
                    <a:pt x="2091799" y="161933"/>
                    <a:pt x="2092110" y="150646"/>
                    <a:pt x="2091854" y="135000"/>
                  </a:cubicBezTo>
                  <a:cubicBezTo>
                    <a:pt x="1786935" y="150132"/>
                    <a:pt x="1534487" y="156169"/>
                    <a:pt x="1394569" y="135000"/>
                  </a:cubicBezTo>
                  <a:cubicBezTo>
                    <a:pt x="1254651" y="113831"/>
                    <a:pt x="824170" y="171244"/>
                    <a:pt x="655448" y="135000"/>
                  </a:cubicBezTo>
                  <a:cubicBezTo>
                    <a:pt x="486726" y="98756"/>
                    <a:pt x="143791" y="137073"/>
                    <a:pt x="0" y="135000"/>
                  </a:cubicBezTo>
                  <a:cubicBezTo>
                    <a:pt x="-4431" y="94017"/>
                    <a:pt x="-1416" y="74836"/>
                    <a:pt x="0" y="45000"/>
                  </a:cubicBezTo>
                  <a:close/>
                </a:path>
              </a:pathLst>
            </a:custGeom>
            <a:solidFill>
              <a:srgbClr val="FD927D"/>
            </a:solidFill>
            <a:ln>
              <a:solidFill>
                <a:schemeClr val="tx1">
                  <a:lumMod val="75000"/>
                  <a:lumOff val="25000"/>
                </a:schemeClr>
              </a:solidFill>
              <a:extLst>
                <a:ext uri="{C807C97D-BFC1-408E-A445-0C87EB9F89A2}">
                  <ask:lineSketchStyleProps xmlns:ask="http://schemas.microsoft.com/office/drawing/2018/sketchyshapes" sd="3249965550">
                    <a:prstGeom prst="rightArrow">
                      <a:avLst>
                        <a:gd name="adj1" fmla="val 50000"/>
                        <a:gd name="adj2" fmla="val 237859"/>
                      </a:avLst>
                    </a:prstGeom>
                    <ask:type>
                      <ask:lineSketchFreehand/>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119" name="Стрелка: вправо 118">
              <a:extLst>
                <a:ext uri="{FF2B5EF4-FFF2-40B4-BE49-F238E27FC236}">
                  <a16:creationId xmlns:a16="http://schemas.microsoft.com/office/drawing/2014/main" id="{43C7A694-8F3F-4953-BB3C-FA1C60A6C73C}"/>
                </a:ext>
              </a:extLst>
            </p:cNvPr>
            <p:cNvSpPr/>
            <p:nvPr/>
          </p:nvSpPr>
          <p:spPr bwMode="auto">
            <a:xfrm rot="5400000">
              <a:off x="2388571" y="2706805"/>
              <a:ext cx="909224" cy="733410"/>
            </a:xfrm>
            <a:custGeom>
              <a:avLst/>
              <a:gdLst>
                <a:gd name="connsiteX0" fmla="*/ 0 w 909224"/>
                <a:gd name="connsiteY0" fmla="*/ 233686 h 733410"/>
                <a:gd name="connsiteX1" fmla="*/ 339709 w 909224"/>
                <a:gd name="connsiteY1" fmla="*/ 233686 h 733410"/>
                <a:gd name="connsiteX2" fmla="*/ 339709 w 909224"/>
                <a:gd name="connsiteY2" fmla="*/ 0 h 733410"/>
                <a:gd name="connsiteX3" fmla="*/ 607381 w 909224"/>
                <a:gd name="connsiteY3" fmla="*/ 172351 h 733410"/>
                <a:gd name="connsiteX4" fmla="*/ 909224 w 909224"/>
                <a:gd name="connsiteY4" fmla="*/ 366705 h 733410"/>
                <a:gd name="connsiteX5" fmla="*/ 641552 w 909224"/>
                <a:gd name="connsiteY5" fmla="*/ 539056 h 733410"/>
                <a:gd name="connsiteX6" fmla="*/ 339709 w 909224"/>
                <a:gd name="connsiteY6" fmla="*/ 733410 h 733410"/>
                <a:gd name="connsiteX7" fmla="*/ 339709 w 909224"/>
                <a:gd name="connsiteY7" fmla="*/ 499724 h 733410"/>
                <a:gd name="connsiteX8" fmla="*/ 0 w 909224"/>
                <a:gd name="connsiteY8" fmla="*/ 499724 h 733410"/>
                <a:gd name="connsiteX9" fmla="*/ 0 w 909224"/>
                <a:gd name="connsiteY9" fmla="*/ 233686 h 7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224" h="733410" fill="none" extrusionOk="0">
                  <a:moveTo>
                    <a:pt x="0" y="233686"/>
                  </a:moveTo>
                  <a:cubicBezTo>
                    <a:pt x="164762" y="216059"/>
                    <a:pt x="261960" y="242164"/>
                    <a:pt x="339709" y="233686"/>
                  </a:cubicBezTo>
                  <a:cubicBezTo>
                    <a:pt x="321174" y="159295"/>
                    <a:pt x="361490" y="74969"/>
                    <a:pt x="339709" y="0"/>
                  </a:cubicBezTo>
                  <a:cubicBezTo>
                    <a:pt x="449612" y="25844"/>
                    <a:pt x="540755" y="155943"/>
                    <a:pt x="607381" y="172351"/>
                  </a:cubicBezTo>
                  <a:cubicBezTo>
                    <a:pt x="674007" y="188759"/>
                    <a:pt x="823589" y="351089"/>
                    <a:pt x="909224" y="366705"/>
                  </a:cubicBezTo>
                  <a:cubicBezTo>
                    <a:pt x="800365" y="464770"/>
                    <a:pt x="743619" y="443410"/>
                    <a:pt x="641552" y="539056"/>
                  </a:cubicBezTo>
                  <a:cubicBezTo>
                    <a:pt x="539486" y="634703"/>
                    <a:pt x="461286" y="650453"/>
                    <a:pt x="339709" y="733410"/>
                  </a:cubicBezTo>
                  <a:cubicBezTo>
                    <a:pt x="325092" y="624163"/>
                    <a:pt x="364927" y="570772"/>
                    <a:pt x="339709" y="499724"/>
                  </a:cubicBezTo>
                  <a:cubicBezTo>
                    <a:pt x="170417" y="500881"/>
                    <a:pt x="99070" y="468448"/>
                    <a:pt x="0" y="499724"/>
                  </a:cubicBezTo>
                  <a:cubicBezTo>
                    <a:pt x="-30711" y="395179"/>
                    <a:pt x="22714" y="328641"/>
                    <a:pt x="0" y="233686"/>
                  </a:cubicBezTo>
                  <a:close/>
                </a:path>
                <a:path w="909224" h="733410" stroke="0" extrusionOk="0">
                  <a:moveTo>
                    <a:pt x="0" y="233686"/>
                  </a:moveTo>
                  <a:cubicBezTo>
                    <a:pt x="79605" y="205464"/>
                    <a:pt x="200485" y="263175"/>
                    <a:pt x="339709" y="233686"/>
                  </a:cubicBezTo>
                  <a:cubicBezTo>
                    <a:pt x="321113" y="120079"/>
                    <a:pt x="341115" y="68589"/>
                    <a:pt x="339709" y="0"/>
                  </a:cubicBezTo>
                  <a:cubicBezTo>
                    <a:pt x="429262" y="11679"/>
                    <a:pt x="553071" y="143727"/>
                    <a:pt x="624467" y="183353"/>
                  </a:cubicBezTo>
                  <a:cubicBezTo>
                    <a:pt x="695863" y="222979"/>
                    <a:pt x="759066" y="303139"/>
                    <a:pt x="909224" y="366705"/>
                  </a:cubicBezTo>
                  <a:cubicBezTo>
                    <a:pt x="825607" y="463446"/>
                    <a:pt x="719354" y="455919"/>
                    <a:pt x="630162" y="546390"/>
                  </a:cubicBezTo>
                  <a:cubicBezTo>
                    <a:pt x="540970" y="636862"/>
                    <a:pt x="457675" y="651093"/>
                    <a:pt x="339709" y="733410"/>
                  </a:cubicBezTo>
                  <a:cubicBezTo>
                    <a:pt x="315731" y="642304"/>
                    <a:pt x="347946" y="562663"/>
                    <a:pt x="339709" y="499724"/>
                  </a:cubicBezTo>
                  <a:cubicBezTo>
                    <a:pt x="170361" y="516262"/>
                    <a:pt x="131822" y="478846"/>
                    <a:pt x="0" y="499724"/>
                  </a:cubicBezTo>
                  <a:cubicBezTo>
                    <a:pt x="-10869" y="393661"/>
                    <a:pt x="15155" y="287769"/>
                    <a:pt x="0" y="233686"/>
                  </a:cubicBezTo>
                  <a:close/>
                </a:path>
              </a:pathLst>
            </a:custGeom>
            <a:solidFill>
              <a:srgbClr val="FC6E51">
                <a:tint val="66000"/>
                <a:satMod val="160000"/>
              </a:srgbClr>
            </a:solidFill>
            <a:ln>
              <a:solidFill>
                <a:schemeClr val="tx1">
                  <a:lumMod val="75000"/>
                  <a:lumOff val="25000"/>
                </a:schemeClr>
              </a:solidFill>
              <a:extLst>
                <a:ext uri="{C807C97D-BFC1-408E-A445-0C87EB9F89A2}">
                  <ask:lineSketchStyleProps xmlns:ask="http://schemas.microsoft.com/office/drawing/2018/sketchyshapes" sd="615697673">
                    <a:prstGeom prst="rightArrow">
                      <a:avLst>
                        <a:gd name="adj1" fmla="val 36274"/>
                        <a:gd name="adj2" fmla="val 77653"/>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indent="-381000" eaLnBrk="1" hangingPunct="1">
                <a:lnSpc>
                  <a:spcPct val="85000"/>
                </a:lnSpc>
                <a:spcBef>
                  <a:spcPct val="50000"/>
                </a:spcBef>
                <a:buSzPct val="120000"/>
                <a:buBlip>
                  <a:blip r:embed="rId3"/>
                </a:buBlip>
              </a:pPr>
              <a:endParaRPr lang="ru-RU" b="0"/>
            </a:p>
          </p:txBody>
        </p:sp>
      </p:grpSp>
      <p:grpSp>
        <p:nvGrpSpPr>
          <p:cNvPr id="21" name="Группа 20">
            <a:extLst>
              <a:ext uri="{FF2B5EF4-FFF2-40B4-BE49-F238E27FC236}">
                <a16:creationId xmlns:a16="http://schemas.microsoft.com/office/drawing/2014/main" id="{117CA011-1F09-4286-B0CA-E4DC5F4852ED}"/>
              </a:ext>
            </a:extLst>
          </p:cNvPr>
          <p:cNvGrpSpPr/>
          <p:nvPr/>
        </p:nvGrpSpPr>
        <p:grpSpPr>
          <a:xfrm>
            <a:off x="5098273" y="854682"/>
            <a:ext cx="4128353" cy="1424393"/>
            <a:chOff x="8651873" y="3486239"/>
            <a:chExt cx="2786856" cy="1424393"/>
          </a:xfrm>
        </p:grpSpPr>
        <p:sp>
          <p:nvSpPr>
            <p:cNvPr id="22" name="TextBox 21">
              <a:extLst>
                <a:ext uri="{FF2B5EF4-FFF2-40B4-BE49-F238E27FC236}">
                  <a16:creationId xmlns:a16="http://schemas.microsoft.com/office/drawing/2014/main" id="{63B28C15-D949-43F3-86B1-DFD1F4A6144A}"/>
                </a:ext>
              </a:extLst>
            </p:cNvPr>
            <p:cNvSpPr txBox="1"/>
            <p:nvPr/>
          </p:nvSpPr>
          <p:spPr>
            <a:xfrm>
              <a:off x="8834666" y="3486239"/>
              <a:ext cx="165141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a:ln>
                    <a:noFill/>
                  </a:ln>
                  <a:solidFill>
                    <a:srgbClr val="FD927D"/>
                  </a:solidFill>
                  <a:effectLst/>
                  <a:uLnTx/>
                  <a:uFillTx/>
                  <a:latin typeface="Comic Sans MS" panose="030F0702030302020204" pitchFamily="66" charset="0"/>
                </a:rPr>
                <a:t>Валюта лимитов</a:t>
              </a:r>
            </a:p>
          </p:txBody>
        </p:sp>
        <p:sp>
          <p:nvSpPr>
            <p:cNvPr id="23" name="TextBox 22">
              <a:extLst>
                <a:ext uri="{FF2B5EF4-FFF2-40B4-BE49-F238E27FC236}">
                  <a16:creationId xmlns:a16="http://schemas.microsoft.com/office/drawing/2014/main" id="{40AFA48D-C403-4C1B-A25A-C72B4B7E227D}"/>
                </a:ext>
              </a:extLst>
            </p:cNvPr>
            <p:cNvSpPr txBox="1"/>
            <p:nvPr/>
          </p:nvSpPr>
          <p:spPr>
            <a:xfrm>
              <a:off x="8651873" y="3802636"/>
              <a:ext cx="2786856" cy="1107996"/>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
              </a:pPr>
              <a:r>
                <a:rPr lang="ru-RU" sz="1400" b="0" dirty="0">
                  <a:solidFill>
                    <a:schemeClr val="tx1"/>
                  </a:solidFill>
                  <a:latin typeface="Comic Sans MS" panose="030F0702030302020204" pitchFamily="66" charset="0"/>
                </a:rPr>
                <a:t>В валюте упр. учета;</a:t>
              </a:r>
            </a:p>
            <a:p>
              <a:pPr marL="285750" indent="-285750">
                <a:spcBef>
                  <a:spcPts val="300"/>
                </a:spcBef>
                <a:spcAft>
                  <a:spcPts val="300"/>
                </a:spcAft>
                <a:buFont typeface="Wingdings" panose="05000000000000000000" pitchFamily="2" charset="2"/>
                <a:buChar char="§"/>
              </a:pPr>
              <a:r>
                <a:rPr lang="ru-RU" sz="1400" b="0" dirty="0">
                  <a:solidFill>
                    <a:schemeClr val="tx1"/>
                  </a:solidFill>
                  <a:latin typeface="Comic Sans MS" panose="030F0702030302020204" pitchFamily="66" charset="0"/>
                </a:rPr>
                <a:t>В функциональной валюте организации;</a:t>
              </a:r>
            </a:p>
            <a:p>
              <a:pPr marL="285750" indent="-285750">
                <a:spcBef>
                  <a:spcPts val="300"/>
                </a:spcBef>
                <a:spcAft>
                  <a:spcPts val="300"/>
                </a:spcAft>
                <a:buFont typeface="Wingdings" panose="05000000000000000000" pitchFamily="2" charset="2"/>
                <a:buChar char="§"/>
              </a:pPr>
              <a:r>
                <a:rPr lang="ru-RU" sz="1400" b="0" dirty="0">
                  <a:solidFill>
                    <a:schemeClr val="tx1"/>
                  </a:solidFill>
                  <a:latin typeface="Comic Sans MS" panose="030F0702030302020204" pitchFamily="66" charset="0"/>
                </a:rPr>
                <a:t>Валюте операции.</a:t>
              </a:r>
            </a:p>
          </p:txBody>
        </p:sp>
      </p:grpSp>
      <p:sp>
        <p:nvSpPr>
          <p:cNvPr id="17" name="Скругленный прямоугольник 29">
            <a:extLst>
              <a:ext uri="{FF2B5EF4-FFF2-40B4-BE49-F238E27FC236}">
                <a16:creationId xmlns:a16="http://schemas.microsoft.com/office/drawing/2014/main" id="{188D7ED8-9BDA-4A08-B624-E010F6A54FED}"/>
              </a:ext>
            </a:extLst>
          </p:cNvPr>
          <p:cNvSpPr/>
          <p:nvPr/>
        </p:nvSpPr>
        <p:spPr>
          <a:xfrm>
            <a:off x="7130471" y="2690512"/>
            <a:ext cx="1580884" cy="2387332"/>
          </a:xfrm>
          <a:prstGeom prst="roundRect">
            <a:avLst>
              <a:gd name="adj" fmla="val 1852"/>
            </a:avLst>
          </a:pr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Arial"/>
                <a:ea typeface="+mn-ea"/>
                <a:cs typeface="+mn-cs"/>
              </a:rPr>
              <a:t>   </a:t>
            </a: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Сценарий</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ЦФО</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Период</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Проект</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Валюта</a:t>
            </a:r>
            <a:r>
              <a:rPr kumimoji="0" lang="en-US"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a:t>
            </a:r>
            <a:endPar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Статья</a:t>
            </a:r>
            <a:endParaRPr kumimoji="0" lang="en-US"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Аналитика1</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Аналитика2</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Аналитика3</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Аналитика4</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Аналитика5</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Аналитика6</a:t>
            </a:r>
          </a:p>
        </p:txBody>
      </p:sp>
      <p:sp>
        <p:nvSpPr>
          <p:cNvPr id="18" name="Скругленный прямоугольник 30">
            <a:extLst>
              <a:ext uri="{FF2B5EF4-FFF2-40B4-BE49-F238E27FC236}">
                <a16:creationId xmlns:a16="http://schemas.microsoft.com/office/drawing/2014/main" id="{3F3D4AB9-F959-4304-9581-A30CC4590B42}"/>
              </a:ext>
            </a:extLst>
          </p:cNvPr>
          <p:cNvSpPr/>
          <p:nvPr/>
        </p:nvSpPr>
        <p:spPr>
          <a:xfrm>
            <a:off x="9012135" y="2698393"/>
            <a:ext cx="1580884" cy="2387331"/>
          </a:xfrm>
          <a:prstGeom prst="roundRect">
            <a:avLst>
              <a:gd name="adj" fmla="val 1852"/>
            </a:avLst>
          </a:pr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Arial"/>
                <a:ea typeface="+mn-ea"/>
                <a:cs typeface="+mn-cs"/>
              </a:rPr>
              <a:t>   </a:t>
            </a: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Сценарий (нет)</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ЦФО</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Период</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Проект</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Валюта</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Статья</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Аналитика1</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Аналитика2</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Аналитика3 </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Аналитика4</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Аналитика5</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Аналитика6   </a:t>
            </a:r>
          </a:p>
        </p:txBody>
      </p:sp>
      <p:sp>
        <p:nvSpPr>
          <p:cNvPr id="24" name="TextBox 23">
            <a:extLst>
              <a:ext uri="{FF2B5EF4-FFF2-40B4-BE49-F238E27FC236}">
                <a16:creationId xmlns:a16="http://schemas.microsoft.com/office/drawing/2014/main" id="{A4974CA9-F7F8-4928-9DA6-727D94E48E30}"/>
              </a:ext>
            </a:extLst>
          </p:cNvPr>
          <p:cNvSpPr txBox="1"/>
          <p:nvPr/>
        </p:nvSpPr>
        <p:spPr>
          <a:xfrm>
            <a:off x="7123362" y="2316463"/>
            <a:ext cx="1626664" cy="307777"/>
          </a:xfrm>
          <a:prstGeom prst="rect">
            <a:avLst/>
          </a:prstGeom>
          <a:noFill/>
        </p:spPr>
        <p:txBody>
          <a:bodyPr wrap="non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400" b="0" i="0" u="none" strike="noStrike" kern="0" cap="none" spc="0" normalizeH="0" baseline="0">
                <a:ln>
                  <a:noFill/>
                </a:ln>
                <a:solidFill>
                  <a:schemeClr val="tx1"/>
                </a:solidFill>
                <a:effectLst/>
                <a:uLnTx/>
                <a:uFillTx/>
                <a:latin typeface="Comic Sans MS" panose="030F0702030302020204" pitchFamily="66" charset="0"/>
              </a:defRPr>
            </a:lvl1pPr>
          </a:lstStyle>
          <a:p>
            <a:r>
              <a:rPr lang="ru-RU" dirty="0"/>
              <a:t>Бюджетирование</a:t>
            </a:r>
          </a:p>
        </p:txBody>
      </p:sp>
      <p:sp>
        <p:nvSpPr>
          <p:cNvPr id="25" name="TextBox 24">
            <a:extLst>
              <a:ext uri="{FF2B5EF4-FFF2-40B4-BE49-F238E27FC236}">
                <a16:creationId xmlns:a16="http://schemas.microsoft.com/office/drawing/2014/main" id="{9B79E37E-45D3-4368-A9E1-D50C3DB774D0}"/>
              </a:ext>
            </a:extLst>
          </p:cNvPr>
          <p:cNvSpPr txBox="1"/>
          <p:nvPr/>
        </p:nvSpPr>
        <p:spPr>
          <a:xfrm>
            <a:off x="9044378" y="2353228"/>
            <a:ext cx="1412566" cy="307777"/>
          </a:xfrm>
          <a:prstGeom prst="rect">
            <a:avLst/>
          </a:prstGeom>
          <a:noFill/>
        </p:spPr>
        <p:txBody>
          <a:bodyPr wrap="non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400" b="0" i="0" u="none" strike="noStrike" kern="0" cap="none" spc="0" normalizeH="0" baseline="0">
                <a:ln>
                  <a:noFill/>
                </a:ln>
                <a:solidFill>
                  <a:schemeClr val="tx1"/>
                </a:solidFill>
                <a:effectLst/>
                <a:uLnTx/>
                <a:uFillTx/>
                <a:latin typeface="Comic Sans MS" panose="030F0702030302020204" pitchFamily="66" charset="0"/>
              </a:defRPr>
            </a:lvl1pPr>
          </a:lstStyle>
          <a:p>
            <a:r>
              <a:rPr lang="ru-RU" dirty="0"/>
              <a:t>Планирование</a:t>
            </a:r>
          </a:p>
        </p:txBody>
      </p:sp>
      <p:sp>
        <p:nvSpPr>
          <p:cNvPr id="44" name="Прямоугольник 43">
            <a:extLst>
              <a:ext uri="{FF2B5EF4-FFF2-40B4-BE49-F238E27FC236}">
                <a16:creationId xmlns:a16="http://schemas.microsoft.com/office/drawing/2014/main" id="{32444EE4-EDF1-48C5-BB28-02A3B8925702}"/>
              </a:ext>
            </a:extLst>
          </p:cNvPr>
          <p:cNvSpPr/>
          <p:nvPr/>
        </p:nvSpPr>
        <p:spPr bwMode="auto">
          <a:xfrm>
            <a:off x="8493261" y="4572697"/>
            <a:ext cx="180000" cy="180000"/>
          </a:xfrm>
          <a:prstGeom prst="rect">
            <a:avLst/>
          </a:prstGeom>
          <a:noFill/>
          <a:ln w="28575" cap="flat" cmpd="sng" algn="ctr">
            <a:solidFill>
              <a:srgbClr val="FC6E5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45" name="Прямоугольник 44">
            <a:extLst>
              <a:ext uri="{FF2B5EF4-FFF2-40B4-BE49-F238E27FC236}">
                <a16:creationId xmlns:a16="http://schemas.microsoft.com/office/drawing/2014/main" id="{612F321D-00B7-48A5-AA7A-2B0493448A1D}"/>
              </a:ext>
            </a:extLst>
          </p:cNvPr>
          <p:cNvSpPr/>
          <p:nvPr/>
        </p:nvSpPr>
        <p:spPr bwMode="auto">
          <a:xfrm>
            <a:off x="8496811" y="4040471"/>
            <a:ext cx="180000" cy="180000"/>
          </a:xfrm>
          <a:prstGeom prst="rect">
            <a:avLst/>
          </a:prstGeom>
          <a:noFill/>
          <a:ln w="28575" cap="flat" cmpd="sng" algn="ctr">
            <a:solidFill>
              <a:srgbClr val="FC6E5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nvGrpSpPr>
          <p:cNvPr id="46" name="Группа 45">
            <a:extLst>
              <a:ext uri="{FF2B5EF4-FFF2-40B4-BE49-F238E27FC236}">
                <a16:creationId xmlns:a16="http://schemas.microsoft.com/office/drawing/2014/main" id="{79D07CEA-1E16-48FF-BC22-58F6DCB00984}"/>
              </a:ext>
            </a:extLst>
          </p:cNvPr>
          <p:cNvGrpSpPr/>
          <p:nvPr/>
        </p:nvGrpSpPr>
        <p:grpSpPr>
          <a:xfrm>
            <a:off x="8441235" y="3564585"/>
            <a:ext cx="284052" cy="307777"/>
            <a:chOff x="6217876" y="5892781"/>
            <a:chExt cx="284052" cy="307777"/>
          </a:xfrm>
        </p:grpSpPr>
        <p:sp>
          <p:nvSpPr>
            <p:cNvPr id="48" name="Прямоугольник 47">
              <a:extLst>
                <a:ext uri="{FF2B5EF4-FFF2-40B4-BE49-F238E27FC236}">
                  <a16:creationId xmlns:a16="http://schemas.microsoft.com/office/drawing/2014/main" id="{7EF348B8-7AC3-4729-99A7-A793AEDA707C}"/>
                </a:ext>
              </a:extLst>
            </p:cNvPr>
            <p:cNvSpPr/>
            <p:nvPr/>
          </p:nvSpPr>
          <p:spPr bwMode="auto">
            <a:xfrm>
              <a:off x="6265093" y="5976391"/>
              <a:ext cx="180000" cy="180000"/>
            </a:xfrm>
            <a:prstGeom prst="rect">
              <a:avLst/>
            </a:prstGeom>
            <a:noFill/>
            <a:ln w="28575" cap="flat" cmpd="sng" algn="ctr">
              <a:solidFill>
                <a:srgbClr val="FC6E5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0" name="TextBox 49">
              <a:extLst>
                <a:ext uri="{FF2B5EF4-FFF2-40B4-BE49-F238E27FC236}">
                  <a16:creationId xmlns:a16="http://schemas.microsoft.com/office/drawing/2014/main" id="{93221B15-79FF-4D65-AB9D-E626AB68919D}"/>
                </a:ext>
              </a:extLst>
            </p:cNvPr>
            <p:cNvSpPr txBox="1"/>
            <p:nvPr/>
          </p:nvSpPr>
          <p:spPr>
            <a:xfrm>
              <a:off x="6217876" y="5892781"/>
              <a:ext cx="284052" cy="307777"/>
            </a:xfrm>
            <a:prstGeom prst="rect">
              <a:avLst/>
            </a:prstGeom>
            <a:noFill/>
          </p:spPr>
          <p:txBody>
            <a:bodyPr wrap="none" rtlCol="0">
              <a:spAutoFit/>
            </a:bodyPr>
            <a:lstStyle/>
            <a:p>
              <a:r>
                <a:rPr lang="en-US" sz="1400" dirty="0">
                  <a:solidFill>
                    <a:srgbClr val="FC6E51"/>
                  </a:solidFill>
                </a:rPr>
                <a:t>x</a:t>
              </a:r>
              <a:endParaRPr lang="ru-RU" sz="1400" dirty="0">
                <a:solidFill>
                  <a:srgbClr val="FC6E51"/>
                </a:solidFill>
              </a:endParaRPr>
            </a:p>
          </p:txBody>
        </p:sp>
      </p:grpSp>
      <p:sp>
        <p:nvSpPr>
          <p:cNvPr id="16" name="TextBox 15">
            <a:extLst>
              <a:ext uri="{FF2B5EF4-FFF2-40B4-BE49-F238E27FC236}">
                <a16:creationId xmlns:a16="http://schemas.microsoft.com/office/drawing/2014/main" id="{84FA0969-D3D0-430D-B8BA-180A2D2391AE}"/>
              </a:ext>
            </a:extLst>
          </p:cNvPr>
          <p:cNvSpPr txBox="1"/>
          <p:nvPr/>
        </p:nvSpPr>
        <p:spPr>
          <a:xfrm>
            <a:off x="5288390" y="5317650"/>
            <a:ext cx="5369192" cy="815608"/>
          </a:xfrm>
          <a:prstGeom prst="rect">
            <a:avLst/>
          </a:prstGeom>
          <a:noFill/>
        </p:spPr>
        <p:txBody>
          <a:bodyPr wrap="square" rtlCol="0">
            <a:spAutoFit/>
          </a:bodyPr>
          <a:lstStyle/>
          <a:p>
            <a:pPr>
              <a:spcAft>
                <a:spcPts val="600"/>
              </a:spcAft>
            </a:pPr>
            <a:r>
              <a:rPr lang="ru-RU" sz="1400" b="0" dirty="0">
                <a:solidFill>
                  <a:schemeClr val="tx1">
                    <a:lumMod val="75000"/>
                    <a:lumOff val="25000"/>
                  </a:schemeClr>
                </a:solidFill>
                <a:latin typeface="Comic Sans MS" panose="030F0702030302020204" pitchFamily="66" charset="0"/>
              </a:rPr>
              <a:t>- Можно лимитировать отдельные аналитики статьи</a:t>
            </a:r>
          </a:p>
          <a:p>
            <a:pPr>
              <a:spcAft>
                <a:spcPts val="600"/>
              </a:spcAft>
            </a:pPr>
            <a:r>
              <a:rPr lang="ru-RU" sz="1400" b="0" dirty="0">
                <a:solidFill>
                  <a:schemeClr val="tx1">
                    <a:lumMod val="75000"/>
                    <a:lumOff val="25000"/>
                  </a:schemeClr>
                </a:solidFill>
                <a:latin typeface="Comic Sans MS" panose="030F0702030302020204" pitchFamily="66" charset="0"/>
              </a:rPr>
              <a:t>- Значение аналитик бюджета может быть уточнено при операционном планировании</a:t>
            </a:r>
          </a:p>
        </p:txBody>
      </p:sp>
      <p:sp>
        <p:nvSpPr>
          <p:cNvPr id="57" name="Скругленный прямоугольник 31">
            <a:extLst>
              <a:ext uri="{FF2B5EF4-FFF2-40B4-BE49-F238E27FC236}">
                <a16:creationId xmlns:a16="http://schemas.microsoft.com/office/drawing/2014/main" id="{7E44A767-E9F8-431B-A4F8-6B7E7BFDDEF5}"/>
              </a:ext>
            </a:extLst>
          </p:cNvPr>
          <p:cNvSpPr/>
          <p:nvPr/>
        </p:nvSpPr>
        <p:spPr>
          <a:xfrm>
            <a:off x="5255236" y="2701579"/>
            <a:ext cx="1580883" cy="2376265"/>
          </a:xfrm>
          <a:prstGeom prst="roundRect">
            <a:avLst>
              <a:gd name="adj" fmla="val 1852"/>
            </a:avLst>
          </a:prstGeom>
          <a:gradFill rotWithShape="1">
            <a:gsLst>
              <a:gs pos="0">
                <a:srgbClr val="BBE0E3">
                  <a:satMod val="103000"/>
                  <a:lumMod val="102000"/>
                  <a:tint val="94000"/>
                </a:srgbClr>
              </a:gs>
              <a:gs pos="50000">
                <a:srgbClr val="BBE0E3">
                  <a:satMod val="110000"/>
                  <a:lumMod val="100000"/>
                  <a:shade val="100000"/>
                </a:srgbClr>
              </a:gs>
              <a:gs pos="100000">
                <a:srgbClr val="BBE0E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t"/>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Arial"/>
                <a:ea typeface="+mn-ea"/>
                <a:cs typeface="+mn-cs"/>
              </a:rPr>
              <a:t>   </a:t>
            </a: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Сценарий (нет)</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ЦФО</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Период</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Проект</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Валюта</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Статья</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Аналитика1</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Аналитика2</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kumimoji="0" lang="ru-RU" sz="1200" b="0" i="0" u="none" strike="noStrike" kern="0" cap="none" spc="0" normalizeH="0" baseline="0" noProof="0" dirty="0">
                <a:ln>
                  <a:noFill/>
                </a:ln>
                <a:solidFill>
                  <a:srgbClr val="000000">
                    <a:lumMod val="95000"/>
                    <a:lumOff val="5000"/>
                  </a:srgbClr>
                </a:solidFill>
                <a:effectLst/>
                <a:uLnTx/>
                <a:uFillTx/>
                <a:latin typeface="Comic Sans MS" panose="030F0702030302020204" pitchFamily="66" charset="0"/>
              </a:rPr>
              <a:t>   Аналитика3</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Аналитика4</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Аналитика5</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ru-RU" sz="1200" b="0" kern="0" dirty="0">
                <a:solidFill>
                  <a:srgbClr val="000000">
                    <a:lumMod val="95000"/>
                    <a:lumOff val="5000"/>
                  </a:srgbClr>
                </a:solidFill>
                <a:latin typeface="Comic Sans MS" panose="030F0702030302020204" pitchFamily="66" charset="0"/>
              </a:rPr>
              <a:t> Аналитика6    </a:t>
            </a:r>
          </a:p>
        </p:txBody>
      </p:sp>
      <p:sp>
        <p:nvSpPr>
          <p:cNvPr id="58" name="TextBox 57">
            <a:extLst>
              <a:ext uri="{FF2B5EF4-FFF2-40B4-BE49-F238E27FC236}">
                <a16:creationId xmlns:a16="http://schemas.microsoft.com/office/drawing/2014/main" id="{30E3DD17-DBA8-4AB5-B115-74BB5B4A0BB0}"/>
              </a:ext>
            </a:extLst>
          </p:cNvPr>
          <p:cNvSpPr txBox="1"/>
          <p:nvPr/>
        </p:nvSpPr>
        <p:spPr>
          <a:xfrm>
            <a:off x="5255236" y="2334413"/>
            <a:ext cx="157126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err="1">
                <a:ln>
                  <a:noFill/>
                </a:ln>
                <a:solidFill>
                  <a:schemeClr val="tx1"/>
                </a:solidFill>
                <a:effectLst/>
                <a:uLnTx/>
                <a:uFillTx/>
                <a:latin typeface="Comic Sans MS" panose="030F0702030302020204" pitchFamily="66" charset="0"/>
              </a:rPr>
              <a:t>Лимитирование</a:t>
            </a:r>
            <a:endParaRPr kumimoji="0" lang="ru-RU" sz="1400" b="0" i="0" u="none" strike="noStrike" kern="0" cap="none" spc="0" normalizeH="0" baseline="0" noProof="0" dirty="0">
              <a:ln>
                <a:noFill/>
              </a:ln>
              <a:solidFill>
                <a:schemeClr val="tx1"/>
              </a:solidFill>
              <a:effectLst/>
              <a:uLnTx/>
              <a:uFillTx/>
              <a:latin typeface="Comic Sans MS" panose="030F0702030302020204" pitchFamily="66" charset="0"/>
            </a:endParaRPr>
          </a:p>
        </p:txBody>
      </p:sp>
      <p:grpSp>
        <p:nvGrpSpPr>
          <p:cNvPr id="59" name="Группа 58">
            <a:extLst>
              <a:ext uri="{FF2B5EF4-FFF2-40B4-BE49-F238E27FC236}">
                <a16:creationId xmlns:a16="http://schemas.microsoft.com/office/drawing/2014/main" id="{E373AA88-81A4-4BD5-9521-9D35290C7097}"/>
              </a:ext>
            </a:extLst>
          </p:cNvPr>
          <p:cNvGrpSpPr/>
          <p:nvPr/>
        </p:nvGrpSpPr>
        <p:grpSpPr>
          <a:xfrm>
            <a:off x="6567434" y="3946759"/>
            <a:ext cx="284052" cy="307777"/>
            <a:chOff x="6217876" y="5892781"/>
            <a:chExt cx="284052" cy="307777"/>
          </a:xfrm>
        </p:grpSpPr>
        <p:sp>
          <p:nvSpPr>
            <p:cNvPr id="60" name="Прямоугольник 59">
              <a:extLst>
                <a:ext uri="{FF2B5EF4-FFF2-40B4-BE49-F238E27FC236}">
                  <a16:creationId xmlns:a16="http://schemas.microsoft.com/office/drawing/2014/main" id="{A6543F48-1F76-4288-A4AE-DF4D97C9F559}"/>
                </a:ext>
              </a:extLst>
            </p:cNvPr>
            <p:cNvSpPr/>
            <p:nvPr/>
          </p:nvSpPr>
          <p:spPr bwMode="auto">
            <a:xfrm>
              <a:off x="6265093" y="5976391"/>
              <a:ext cx="180000" cy="180000"/>
            </a:xfrm>
            <a:prstGeom prst="rect">
              <a:avLst/>
            </a:prstGeom>
            <a:noFill/>
            <a:ln w="28575" cap="flat" cmpd="sng" algn="ctr">
              <a:solidFill>
                <a:srgbClr val="FC6E5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61" name="TextBox 60">
              <a:extLst>
                <a:ext uri="{FF2B5EF4-FFF2-40B4-BE49-F238E27FC236}">
                  <a16:creationId xmlns:a16="http://schemas.microsoft.com/office/drawing/2014/main" id="{0D81C11D-66D8-4A0C-B811-5C0C27B5A2F4}"/>
                </a:ext>
              </a:extLst>
            </p:cNvPr>
            <p:cNvSpPr txBox="1"/>
            <p:nvPr/>
          </p:nvSpPr>
          <p:spPr>
            <a:xfrm>
              <a:off x="6217876" y="5892781"/>
              <a:ext cx="284052" cy="307777"/>
            </a:xfrm>
            <a:prstGeom prst="rect">
              <a:avLst/>
            </a:prstGeom>
            <a:noFill/>
          </p:spPr>
          <p:txBody>
            <a:bodyPr wrap="none" rtlCol="0">
              <a:spAutoFit/>
            </a:bodyPr>
            <a:lstStyle/>
            <a:p>
              <a:r>
                <a:rPr lang="en-US" sz="1400" dirty="0">
                  <a:solidFill>
                    <a:srgbClr val="FC6E51"/>
                  </a:solidFill>
                </a:rPr>
                <a:t>x</a:t>
              </a:r>
              <a:endParaRPr lang="ru-RU" sz="1400" dirty="0">
                <a:solidFill>
                  <a:srgbClr val="FC6E51"/>
                </a:solidFill>
              </a:endParaRPr>
            </a:p>
          </p:txBody>
        </p:sp>
      </p:grpSp>
      <p:grpSp>
        <p:nvGrpSpPr>
          <p:cNvPr id="62" name="Группа 61">
            <a:extLst>
              <a:ext uri="{FF2B5EF4-FFF2-40B4-BE49-F238E27FC236}">
                <a16:creationId xmlns:a16="http://schemas.microsoft.com/office/drawing/2014/main" id="{43110D71-D734-455E-A656-C3E58DFBF360}"/>
              </a:ext>
            </a:extLst>
          </p:cNvPr>
          <p:cNvGrpSpPr/>
          <p:nvPr/>
        </p:nvGrpSpPr>
        <p:grpSpPr>
          <a:xfrm>
            <a:off x="6562625" y="4486462"/>
            <a:ext cx="284052" cy="307777"/>
            <a:chOff x="6217876" y="5892781"/>
            <a:chExt cx="284052" cy="307777"/>
          </a:xfrm>
        </p:grpSpPr>
        <p:sp>
          <p:nvSpPr>
            <p:cNvPr id="63" name="Прямоугольник 62">
              <a:extLst>
                <a:ext uri="{FF2B5EF4-FFF2-40B4-BE49-F238E27FC236}">
                  <a16:creationId xmlns:a16="http://schemas.microsoft.com/office/drawing/2014/main" id="{CD786D47-F587-4EE5-801B-AB904369F98E}"/>
                </a:ext>
              </a:extLst>
            </p:cNvPr>
            <p:cNvSpPr/>
            <p:nvPr/>
          </p:nvSpPr>
          <p:spPr bwMode="auto">
            <a:xfrm>
              <a:off x="6265093" y="5976391"/>
              <a:ext cx="180000" cy="180000"/>
            </a:xfrm>
            <a:prstGeom prst="rect">
              <a:avLst/>
            </a:prstGeom>
            <a:noFill/>
            <a:ln w="28575" cap="flat" cmpd="sng" algn="ctr">
              <a:solidFill>
                <a:srgbClr val="FC6E5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64" name="TextBox 63">
              <a:extLst>
                <a:ext uri="{FF2B5EF4-FFF2-40B4-BE49-F238E27FC236}">
                  <a16:creationId xmlns:a16="http://schemas.microsoft.com/office/drawing/2014/main" id="{18AA4559-A972-4B23-9E08-7DFF930EE66A}"/>
                </a:ext>
              </a:extLst>
            </p:cNvPr>
            <p:cNvSpPr txBox="1"/>
            <p:nvPr/>
          </p:nvSpPr>
          <p:spPr>
            <a:xfrm>
              <a:off x="6217876" y="5892781"/>
              <a:ext cx="284052" cy="307777"/>
            </a:xfrm>
            <a:prstGeom prst="rect">
              <a:avLst/>
            </a:prstGeom>
            <a:noFill/>
          </p:spPr>
          <p:txBody>
            <a:bodyPr wrap="none" rtlCol="0">
              <a:spAutoFit/>
            </a:bodyPr>
            <a:lstStyle/>
            <a:p>
              <a:r>
                <a:rPr lang="en-US" sz="1400" dirty="0">
                  <a:solidFill>
                    <a:srgbClr val="FC6E51"/>
                  </a:solidFill>
                </a:rPr>
                <a:t>x</a:t>
              </a:r>
              <a:endParaRPr lang="ru-RU" sz="1400" dirty="0">
                <a:solidFill>
                  <a:srgbClr val="FC6E51"/>
                </a:solidFill>
              </a:endParaRPr>
            </a:p>
          </p:txBody>
        </p:sp>
      </p:grpSp>
      <p:grpSp>
        <p:nvGrpSpPr>
          <p:cNvPr id="65" name="Группа 64">
            <a:extLst>
              <a:ext uri="{FF2B5EF4-FFF2-40B4-BE49-F238E27FC236}">
                <a16:creationId xmlns:a16="http://schemas.microsoft.com/office/drawing/2014/main" id="{3B905C22-3744-4FD0-9F26-0FEF1DD282EA}"/>
              </a:ext>
            </a:extLst>
          </p:cNvPr>
          <p:cNvGrpSpPr/>
          <p:nvPr/>
        </p:nvGrpSpPr>
        <p:grpSpPr>
          <a:xfrm>
            <a:off x="6566156" y="3586719"/>
            <a:ext cx="284052" cy="307777"/>
            <a:chOff x="6217876" y="5892781"/>
            <a:chExt cx="284052" cy="307777"/>
          </a:xfrm>
        </p:grpSpPr>
        <p:sp>
          <p:nvSpPr>
            <p:cNvPr id="66" name="Прямоугольник 65">
              <a:extLst>
                <a:ext uri="{FF2B5EF4-FFF2-40B4-BE49-F238E27FC236}">
                  <a16:creationId xmlns:a16="http://schemas.microsoft.com/office/drawing/2014/main" id="{AA257BAE-66C7-4528-B33A-A2932B89FFD7}"/>
                </a:ext>
              </a:extLst>
            </p:cNvPr>
            <p:cNvSpPr/>
            <p:nvPr/>
          </p:nvSpPr>
          <p:spPr bwMode="auto">
            <a:xfrm>
              <a:off x="6265093" y="5976391"/>
              <a:ext cx="180000" cy="180000"/>
            </a:xfrm>
            <a:prstGeom prst="rect">
              <a:avLst/>
            </a:prstGeom>
            <a:noFill/>
            <a:ln w="28575" cap="flat" cmpd="sng" algn="ctr">
              <a:solidFill>
                <a:srgbClr val="FC6E5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67" name="TextBox 66">
              <a:extLst>
                <a:ext uri="{FF2B5EF4-FFF2-40B4-BE49-F238E27FC236}">
                  <a16:creationId xmlns:a16="http://schemas.microsoft.com/office/drawing/2014/main" id="{A97516FA-4C61-4A95-83C0-38FC6CA78E67}"/>
                </a:ext>
              </a:extLst>
            </p:cNvPr>
            <p:cNvSpPr txBox="1"/>
            <p:nvPr/>
          </p:nvSpPr>
          <p:spPr>
            <a:xfrm>
              <a:off x="6217876" y="5892781"/>
              <a:ext cx="284052" cy="307777"/>
            </a:xfrm>
            <a:prstGeom prst="rect">
              <a:avLst/>
            </a:prstGeom>
            <a:noFill/>
          </p:spPr>
          <p:txBody>
            <a:bodyPr wrap="none" rtlCol="0">
              <a:spAutoFit/>
            </a:bodyPr>
            <a:lstStyle/>
            <a:p>
              <a:r>
                <a:rPr lang="en-US" sz="1400" dirty="0">
                  <a:solidFill>
                    <a:srgbClr val="FC6E51"/>
                  </a:solidFill>
                </a:rPr>
                <a:t>x</a:t>
              </a:r>
              <a:endParaRPr lang="ru-RU" sz="1400" dirty="0">
                <a:solidFill>
                  <a:srgbClr val="FC6E51"/>
                </a:solidFill>
              </a:endParaRPr>
            </a:p>
          </p:txBody>
        </p:sp>
      </p:grpSp>
    </p:spTree>
    <p:extLst>
      <p:ext uri="{BB962C8B-B14F-4D97-AF65-F5344CB8AC3E}">
        <p14:creationId xmlns:p14="http://schemas.microsoft.com/office/powerpoint/2010/main" val="284913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9150" y="-2642"/>
            <a:ext cx="6408191" cy="877356"/>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Лимитирование и резервирование</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sp>
        <p:nvSpPr>
          <p:cNvPr id="27" name="Прямоугольник 26">
            <a:extLst>
              <a:ext uri="{FF2B5EF4-FFF2-40B4-BE49-F238E27FC236}">
                <a16:creationId xmlns:a16="http://schemas.microsoft.com/office/drawing/2014/main" id="{E66C8580-0027-4C22-AC95-F69DEB19F993}"/>
              </a:ext>
            </a:extLst>
          </p:cNvPr>
          <p:cNvSpPr/>
          <p:nvPr/>
        </p:nvSpPr>
        <p:spPr bwMode="auto">
          <a:xfrm>
            <a:off x="9361677" y="0"/>
            <a:ext cx="2160000" cy="1800000"/>
          </a:xfrm>
          <a:prstGeom prst="rect">
            <a:avLst/>
          </a:prstGeom>
          <a:solidFill>
            <a:srgbClr val="A4C8D3">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id="{705F76D5-F175-4D46-85AC-EEEB09A1F1D1}"/>
              </a:ext>
            </a:extLst>
          </p:cNvPr>
          <p:cNvSpPr/>
          <p:nvPr/>
        </p:nvSpPr>
        <p:spPr bwMode="auto">
          <a:xfrm>
            <a:off x="4968949" y="2195999"/>
            <a:ext cx="1584176" cy="643895"/>
          </a:xfrm>
          <a:custGeom>
            <a:avLst/>
            <a:gdLst>
              <a:gd name="connsiteX0" fmla="*/ 0 w 1584176"/>
              <a:gd name="connsiteY0" fmla="*/ 0 h 643895"/>
              <a:gd name="connsiteX1" fmla="*/ 528059 w 1584176"/>
              <a:gd name="connsiteY1" fmla="*/ 0 h 643895"/>
              <a:gd name="connsiteX2" fmla="*/ 1087801 w 1584176"/>
              <a:gd name="connsiteY2" fmla="*/ 0 h 643895"/>
              <a:gd name="connsiteX3" fmla="*/ 1584176 w 1584176"/>
              <a:gd name="connsiteY3" fmla="*/ 0 h 643895"/>
              <a:gd name="connsiteX4" fmla="*/ 1584176 w 1584176"/>
              <a:gd name="connsiteY4" fmla="*/ 321948 h 643895"/>
              <a:gd name="connsiteX5" fmla="*/ 1584176 w 1584176"/>
              <a:gd name="connsiteY5" fmla="*/ 643895 h 643895"/>
              <a:gd name="connsiteX6" fmla="*/ 1040276 w 1584176"/>
              <a:gd name="connsiteY6" fmla="*/ 643895 h 643895"/>
              <a:gd name="connsiteX7" fmla="*/ 543900 w 1584176"/>
              <a:gd name="connsiteY7" fmla="*/ 643895 h 643895"/>
              <a:gd name="connsiteX8" fmla="*/ 0 w 1584176"/>
              <a:gd name="connsiteY8" fmla="*/ 643895 h 643895"/>
              <a:gd name="connsiteX9" fmla="*/ 0 w 1584176"/>
              <a:gd name="connsiteY9" fmla="*/ 321948 h 643895"/>
              <a:gd name="connsiteX10" fmla="*/ 0 w 1584176"/>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176" h="643895" fill="none" extrusionOk="0">
                <a:moveTo>
                  <a:pt x="0" y="0"/>
                </a:moveTo>
                <a:cubicBezTo>
                  <a:pt x="222659" y="-54531"/>
                  <a:pt x="350997" y="44867"/>
                  <a:pt x="528059" y="0"/>
                </a:cubicBezTo>
                <a:cubicBezTo>
                  <a:pt x="705121" y="-44867"/>
                  <a:pt x="832168" y="19991"/>
                  <a:pt x="1087801" y="0"/>
                </a:cubicBezTo>
                <a:cubicBezTo>
                  <a:pt x="1343434" y="-19991"/>
                  <a:pt x="1385370" y="42602"/>
                  <a:pt x="1584176" y="0"/>
                </a:cubicBezTo>
                <a:cubicBezTo>
                  <a:pt x="1591256" y="120029"/>
                  <a:pt x="1577350" y="243420"/>
                  <a:pt x="1584176" y="321948"/>
                </a:cubicBezTo>
                <a:cubicBezTo>
                  <a:pt x="1591002" y="400476"/>
                  <a:pt x="1572905" y="553700"/>
                  <a:pt x="1584176" y="643895"/>
                </a:cubicBezTo>
                <a:cubicBezTo>
                  <a:pt x="1435704" y="697456"/>
                  <a:pt x="1167654" y="594607"/>
                  <a:pt x="1040276" y="643895"/>
                </a:cubicBezTo>
                <a:cubicBezTo>
                  <a:pt x="912898" y="693183"/>
                  <a:pt x="711573" y="621673"/>
                  <a:pt x="543900" y="643895"/>
                </a:cubicBezTo>
                <a:cubicBezTo>
                  <a:pt x="376227" y="666117"/>
                  <a:pt x="245666" y="598810"/>
                  <a:pt x="0" y="643895"/>
                </a:cubicBezTo>
                <a:cubicBezTo>
                  <a:pt x="-15824" y="544420"/>
                  <a:pt x="5309" y="482608"/>
                  <a:pt x="0" y="321948"/>
                </a:cubicBezTo>
                <a:cubicBezTo>
                  <a:pt x="-5309" y="161288"/>
                  <a:pt x="7913" y="66282"/>
                  <a:pt x="0" y="0"/>
                </a:cubicBezTo>
                <a:close/>
              </a:path>
              <a:path w="1584176" h="643895"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04119" y="105201"/>
                  <a:pt x="1569085" y="218608"/>
                  <a:pt x="1584176" y="315509"/>
                </a:cubicBezTo>
                <a:cubicBezTo>
                  <a:pt x="1599267" y="412410"/>
                  <a:pt x="1547172" y="485968"/>
                  <a:pt x="1584176" y="643895"/>
                </a:cubicBezTo>
                <a:cubicBezTo>
                  <a:pt x="1339694" y="696578"/>
                  <a:pt x="1220143" y="636247"/>
                  <a:pt x="1056117" y="643895"/>
                </a:cubicBezTo>
                <a:cubicBezTo>
                  <a:pt x="892091" y="651543"/>
                  <a:pt x="685018" y="593832"/>
                  <a:pt x="512217" y="643895"/>
                </a:cubicBezTo>
                <a:cubicBezTo>
                  <a:pt x="339416" y="693958"/>
                  <a:pt x="133662" y="615899"/>
                  <a:pt x="0" y="643895"/>
                </a:cubicBezTo>
                <a:cubicBezTo>
                  <a:pt x="-8127" y="497523"/>
                  <a:pt x="12717" y="402915"/>
                  <a:pt x="0" y="309070"/>
                </a:cubicBezTo>
                <a:cubicBezTo>
                  <a:pt x="-12717" y="215226"/>
                  <a:pt x="3586" y="111170"/>
                  <a:pt x="0" y="0"/>
                </a:cubicBezTo>
                <a:close/>
              </a:path>
            </a:pathLst>
          </a:custGeom>
          <a:solidFill>
            <a:srgbClr val="FFDA7F"/>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Заявки из свободного лимита</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7" name="Прямоугольник 6">
            <a:extLst>
              <a:ext uri="{FF2B5EF4-FFF2-40B4-BE49-F238E27FC236}">
                <a16:creationId xmlns:a16="http://schemas.microsoft.com/office/drawing/2014/main" id="{89D0D185-58BD-42D8-9448-7259BFD26216}"/>
              </a:ext>
            </a:extLst>
          </p:cNvPr>
          <p:cNvSpPr/>
          <p:nvPr/>
        </p:nvSpPr>
        <p:spPr bwMode="auto">
          <a:xfrm>
            <a:off x="6907071" y="1359099"/>
            <a:ext cx="1584176" cy="643895"/>
          </a:xfrm>
          <a:custGeom>
            <a:avLst/>
            <a:gdLst>
              <a:gd name="connsiteX0" fmla="*/ 0 w 1584176"/>
              <a:gd name="connsiteY0" fmla="*/ 0 h 643895"/>
              <a:gd name="connsiteX1" fmla="*/ 528059 w 1584176"/>
              <a:gd name="connsiteY1" fmla="*/ 0 h 643895"/>
              <a:gd name="connsiteX2" fmla="*/ 1087801 w 1584176"/>
              <a:gd name="connsiteY2" fmla="*/ 0 h 643895"/>
              <a:gd name="connsiteX3" fmla="*/ 1584176 w 1584176"/>
              <a:gd name="connsiteY3" fmla="*/ 0 h 643895"/>
              <a:gd name="connsiteX4" fmla="*/ 1584176 w 1584176"/>
              <a:gd name="connsiteY4" fmla="*/ 321948 h 643895"/>
              <a:gd name="connsiteX5" fmla="*/ 1584176 w 1584176"/>
              <a:gd name="connsiteY5" fmla="*/ 643895 h 643895"/>
              <a:gd name="connsiteX6" fmla="*/ 1040276 w 1584176"/>
              <a:gd name="connsiteY6" fmla="*/ 643895 h 643895"/>
              <a:gd name="connsiteX7" fmla="*/ 543900 w 1584176"/>
              <a:gd name="connsiteY7" fmla="*/ 643895 h 643895"/>
              <a:gd name="connsiteX8" fmla="*/ 0 w 1584176"/>
              <a:gd name="connsiteY8" fmla="*/ 643895 h 643895"/>
              <a:gd name="connsiteX9" fmla="*/ 0 w 1584176"/>
              <a:gd name="connsiteY9" fmla="*/ 321948 h 643895"/>
              <a:gd name="connsiteX10" fmla="*/ 0 w 1584176"/>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176" h="643895" fill="none" extrusionOk="0">
                <a:moveTo>
                  <a:pt x="0" y="0"/>
                </a:moveTo>
                <a:cubicBezTo>
                  <a:pt x="222659" y="-54531"/>
                  <a:pt x="350997" y="44867"/>
                  <a:pt x="528059" y="0"/>
                </a:cubicBezTo>
                <a:cubicBezTo>
                  <a:pt x="705121" y="-44867"/>
                  <a:pt x="832168" y="19991"/>
                  <a:pt x="1087801" y="0"/>
                </a:cubicBezTo>
                <a:cubicBezTo>
                  <a:pt x="1343434" y="-19991"/>
                  <a:pt x="1385370" y="42602"/>
                  <a:pt x="1584176" y="0"/>
                </a:cubicBezTo>
                <a:cubicBezTo>
                  <a:pt x="1591256" y="120029"/>
                  <a:pt x="1577350" y="243420"/>
                  <a:pt x="1584176" y="321948"/>
                </a:cubicBezTo>
                <a:cubicBezTo>
                  <a:pt x="1591002" y="400476"/>
                  <a:pt x="1572905" y="553700"/>
                  <a:pt x="1584176" y="643895"/>
                </a:cubicBezTo>
                <a:cubicBezTo>
                  <a:pt x="1435704" y="697456"/>
                  <a:pt x="1167654" y="594607"/>
                  <a:pt x="1040276" y="643895"/>
                </a:cubicBezTo>
                <a:cubicBezTo>
                  <a:pt x="912898" y="693183"/>
                  <a:pt x="711573" y="621673"/>
                  <a:pt x="543900" y="643895"/>
                </a:cubicBezTo>
                <a:cubicBezTo>
                  <a:pt x="376227" y="666117"/>
                  <a:pt x="245666" y="598810"/>
                  <a:pt x="0" y="643895"/>
                </a:cubicBezTo>
                <a:cubicBezTo>
                  <a:pt x="-15824" y="544420"/>
                  <a:pt x="5309" y="482608"/>
                  <a:pt x="0" y="321948"/>
                </a:cubicBezTo>
                <a:cubicBezTo>
                  <a:pt x="-5309" y="161288"/>
                  <a:pt x="7913" y="66282"/>
                  <a:pt x="0" y="0"/>
                </a:cubicBezTo>
                <a:close/>
              </a:path>
              <a:path w="1584176" h="643895"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04119" y="105201"/>
                  <a:pt x="1569085" y="218608"/>
                  <a:pt x="1584176" y="315509"/>
                </a:cubicBezTo>
                <a:cubicBezTo>
                  <a:pt x="1599267" y="412410"/>
                  <a:pt x="1547172" y="485968"/>
                  <a:pt x="1584176" y="643895"/>
                </a:cubicBezTo>
                <a:cubicBezTo>
                  <a:pt x="1339694" y="696578"/>
                  <a:pt x="1220143" y="636247"/>
                  <a:pt x="1056117" y="643895"/>
                </a:cubicBezTo>
                <a:cubicBezTo>
                  <a:pt x="892091" y="651543"/>
                  <a:pt x="685018" y="593832"/>
                  <a:pt x="512217" y="643895"/>
                </a:cubicBezTo>
                <a:cubicBezTo>
                  <a:pt x="339416" y="693958"/>
                  <a:pt x="133662" y="615899"/>
                  <a:pt x="0" y="643895"/>
                </a:cubicBezTo>
                <a:cubicBezTo>
                  <a:pt x="-8127" y="497523"/>
                  <a:pt x="12717" y="402915"/>
                  <a:pt x="0" y="309070"/>
                </a:cubicBezTo>
                <a:cubicBezTo>
                  <a:pt x="-12717" y="215226"/>
                  <a:pt x="3586" y="111170"/>
                  <a:pt x="0" y="0"/>
                </a:cubicBezTo>
                <a:close/>
              </a:path>
            </a:pathLst>
          </a:custGeom>
          <a:solidFill>
            <a:srgbClr val="FFCE54">
              <a:alpha val="75000"/>
            </a:srgb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Корректировка лимитов под заявку</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18" name="Прямоугольник 17">
            <a:extLst>
              <a:ext uri="{FF2B5EF4-FFF2-40B4-BE49-F238E27FC236}">
                <a16:creationId xmlns:a16="http://schemas.microsoft.com/office/drawing/2014/main" id="{C966C1D6-8296-4BE6-8717-F88B5B09913F}"/>
              </a:ext>
            </a:extLst>
          </p:cNvPr>
          <p:cNvSpPr/>
          <p:nvPr/>
        </p:nvSpPr>
        <p:spPr bwMode="auto">
          <a:xfrm>
            <a:off x="4058591" y="1055416"/>
            <a:ext cx="1742495" cy="643895"/>
          </a:xfrm>
          <a:custGeom>
            <a:avLst/>
            <a:gdLst>
              <a:gd name="connsiteX0" fmla="*/ 0 w 1742495"/>
              <a:gd name="connsiteY0" fmla="*/ 0 h 643895"/>
              <a:gd name="connsiteX1" fmla="*/ 580832 w 1742495"/>
              <a:gd name="connsiteY1" fmla="*/ 0 h 643895"/>
              <a:gd name="connsiteX2" fmla="*/ 1196513 w 1742495"/>
              <a:gd name="connsiteY2" fmla="*/ 0 h 643895"/>
              <a:gd name="connsiteX3" fmla="*/ 1742495 w 1742495"/>
              <a:gd name="connsiteY3" fmla="*/ 0 h 643895"/>
              <a:gd name="connsiteX4" fmla="*/ 1742495 w 1742495"/>
              <a:gd name="connsiteY4" fmla="*/ 321948 h 643895"/>
              <a:gd name="connsiteX5" fmla="*/ 1742495 w 1742495"/>
              <a:gd name="connsiteY5" fmla="*/ 643895 h 643895"/>
              <a:gd name="connsiteX6" fmla="*/ 1144238 w 1742495"/>
              <a:gd name="connsiteY6" fmla="*/ 643895 h 643895"/>
              <a:gd name="connsiteX7" fmla="*/ 598257 w 1742495"/>
              <a:gd name="connsiteY7" fmla="*/ 643895 h 643895"/>
              <a:gd name="connsiteX8" fmla="*/ 0 w 1742495"/>
              <a:gd name="connsiteY8" fmla="*/ 643895 h 643895"/>
              <a:gd name="connsiteX9" fmla="*/ 0 w 1742495"/>
              <a:gd name="connsiteY9" fmla="*/ 321948 h 643895"/>
              <a:gd name="connsiteX10" fmla="*/ 0 w 1742495"/>
              <a:gd name="connsiteY10" fmla="*/ 0 h 64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2495" h="643895" fill="none" extrusionOk="0">
                <a:moveTo>
                  <a:pt x="0" y="0"/>
                </a:moveTo>
                <a:cubicBezTo>
                  <a:pt x="142172" y="-20880"/>
                  <a:pt x="307620" y="203"/>
                  <a:pt x="580832" y="0"/>
                </a:cubicBezTo>
                <a:cubicBezTo>
                  <a:pt x="854044" y="-203"/>
                  <a:pt x="1010785" y="50448"/>
                  <a:pt x="1196513" y="0"/>
                </a:cubicBezTo>
                <a:cubicBezTo>
                  <a:pt x="1382241" y="-50448"/>
                  <a:pt x="1489183" y="57171"/>
                  <a:pt x="1742495" y="0"/>
                </a:cubicBezTo>
                <a:cubicBezTo>
                  <a:pt x="1749575" y="120029"/>
                  <a:pt x="1735669" y="243420"/>
                  <a:pt x="1742495" y="321948"/>
                </a:cubicBezTo>
                <a:cubicBezTo>
                  <a:pt x="1749321" y="400476"/>
                  <a:pt x="1731224" y="553700"/>
                  <a:pt x="1742495" y="643895"/>
                </a:cubicBezTo>
                <a:cubicBezTo>
                  <a:pt x="1461823" y="654164"/>
                  <a:pt x="1268702" y="642442"/>
                  <a:pt x="1144238" y="643895"/>
                </a:cubicBezTo>
                <a:cubicBezTo>
                  <a:pt x="1019774" y="645348"/>
                  <a:pt x="802290" y="622291"/>
                  <a:pt x="598257" y="643895"/>
                </a:cubicBezTo>
                <a:cubicBezTo>
                  <a:pt x="394224" y="665499"/>
                  <a:pt x="294366" y="599112"/>
                  <a:pt x="0" y="643895"/>
                </a:cubicBezTo>
                <a:cubicBezTo>
                  <a:pt x="-15824" y="544420"/>
                  <a:pt x="5309" y="482608"/>
                  <a:pt x="0" y="321948"/>
                </a:cubicBezTo>
                <a:cubicBezTo>
                  <a:pt x="-5309" y="161288"/>
                  <a:pt x="7913" y="66282"/>
                  <a:pt x="0" y="0"/>
                </a:cubicBezTo>
                <a:close/>
              </a:path>
              <a:path w="1742495" h="643895" stroke="0" extrusionOk="0">
                <a:moveTo>
                  <a:pt x="0" y="0"/>
                </a:moveTo>
                <a:cubicBezTo>
                  <a:pt x="233333" y="-22315"/>
                  <a:pt x="324526" y="45868"/>
                  <a:pt x="615682" y="0"/>
                </a:cubicBezTo>
                <a:cubicBezTo>
                  <a:pt x="906838" y="-45868"/>
                  <a:pt x="1018743" y="17668"/>
                  <a:pt x="1144238" y="0"/>
                </a:cubicBezTo>
                <a:cubicBezTo>
                  <a:pt x="1269733" y="-17668"/>
                  <a:pt x="1506988" y="42541"/>
                  <a:pt x="1742495" y="0"/>
                </a:cubicBezTo>
                <a:cubicBezTo>
                  <a:pt x="1762438" y="105201"/>
                  <a:pt x="1727404" y="218608"/>
                  <a:pt x="1742495" y="315509"/>
                </a:cubicBezTo>
                <a:cubicBezTo>
                  <a:pt x="1757586" y="412410"/>
                  <a:pt x="1705491" y="485968"/>
                  <a:pt x="1742495" y="643895"/>
                </a:cubicBezTo>
                <a:cubicBezTo>
                  <a:pt x="1477468" y="659817"/>
                  <a:pt x="1383075" y="575341"/>
                  <a:pt x="1161663" y="643895"/>
                </a:cubicBezTo>
                <a:cubicBezTo>
                  <a:pt x="940251" y="712449"/>
                  <a:pt x="830341" y="622045"/>
                  <a:pt x="563407" y="643895"/>
                </a:cubicBezTo>
                <a:cubicBezTo>
                  <a:pt x="296473" y="665745"/>
                  <a:pt x="141845" y="595196"/>
                  <a:pt x="0" y="643895"/>
                </a:cubicBezTo>
                <a:cubicBezTo>
                  <a:pt x="-8127" y="497523"/>
                  <a:pt x="12717" y="402915"/>
                  <a:pt x="0" y="309070"/>
                </a:cubicBezTo>
                <a:cubicBezTo>
                  <a:pt x="-12717" y="215226"/>
                  <a:pt x="3586" y="111170"/>
                  <a:pt x="0" y="0"/>
                </a:cubicBezTo>
                <a:close/>
              </a:path>
            </a:pathLst>
          </a:custGeom>
          <a:solidFill>
            <a:srgbClr val="FFDA7F"/>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err="1">
                <a:solidFill>
                  <a:schemeClr val="tx1">
                    <a:lumMod val="75000"/>
                    <a:lumOff val="25000"/>
                  </a:schemeClr>
                </a:solidFill>
                <a:latin typeface="Comic Sans MS" panose="030F0702030302020204" pitchFamily="66" charset="0"/>
              </a:rPr>
              <a:t>Перераспреде-ление</a:t>
            </a:r>
            <a:r>
              <a:rPr lang="ru-RU" sz="1400" b="0" dirty="0">
                <a:solidFill>
                  <a:schemeClr val="tx1">
                    <a:lumMod val="75000"/>
                    <a:lumOff val="25000"/>
                  </a:schemeClr>
                </a:solidFill>
                <a:latin typeface="Comic Sans MS" panose="030F0702030302020204" pitchFamily="66" charset="0"/>
              </a:rPr>
              <a:t> </a:t>
            </a:r>
            <a:r>
              <a:rPr lang="ru-RU" sz="1400" dirty="0">
                <a:solidFill>
                  <a:schemeClr val="tx1">
                    <a:lumMod val="75000"/>
                    <a:lumOff val="25000"/>
                  </a:schemeClr>
                </a:solidFill>
                <a:latin typeface="Comic Sans MS" panose="030F0702030302020204" pitchFamily="66" charset="0"/>
              </a:rPr>
              <a:t>свободного</a:t>
            </a:r>
            <a:r>
              <a:rPr lang="ru-RU" sz="1400" b="0" dirty="0">
                <a:solidFill>
                  <a:schemeClr val="tx1">
                    <a:lumMod val="75000"/>
                    <a:lumOff val="25000"/>
                  </a:schemeClr>
                </a:solidFill>
                <a:latin typeface="Comic Sans MS" panose="030F0702030302020204" pitchFamily="66" charset="0"/>
              </a:rPr>
              <a:t> лимитов</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35" name="Прямоугольник 34">
            <a:extLst>
              <a:ext uri="{FF2B5EF4-FFF2-40B4-BE49-F238E27FC236}">
                <a16:creationId xmlns:a16="http://schemas.microsoft.com/office/drawing/2014/main" id="{305D119D-A7E9-452F-859F-384E31060197}"/>
              </a:ext>
            </a:extLst>
          </p:cNvPr>
          <p:cNvSpPr/>
          <p:nvPr/>
        </p:nvSpPr>
        <p:spPr bwMode="auto">
          <a:xfrm>
            <a:off x="4970566" y="2975834"/>
            <a:ext cx="1584176" cy="460768"/>
          </a:xfrm>
          <a:custGeom>
            <a:avLst/>
            <a:gdLst>
              <a:gd name="connsiteX0" fmla="*/ 0 w 1584176"/>
              <a:gd name="connsiteY0" fmla="*/ 0 h 460768"/>
              <a:gd name="connsiteX1" fmla="*/ 480533 w 1584176"/>
              <a:gd name="connsiteY1" fmla="*/ 0 h 460768"/>
              <a:gd name="connsiteX2" fmla="*/ 961067 w 1584176"/>
              <a:gd name="connsiteY2" fmla="*/ 0 h 460768"/>
              <a:gd name="connsiteX3" fmla="*/ 1584176 w 1584176"/>
              <a:gd name="connsiteY3" fmla="*/ 0 h 460768"/>
              <a:gd name="connsiteX4" fmla="*/ 1584176 w 1584176"/>
              <a:gd name="connsiteY4" fmla="*/ 460768 h 460768"/>
              <a:gd name="connsiteX5" fmla="*/ 1024434 w 1584176"/>
              <a:gd name="connsiteY5" fmla="*/ 460768 h 460768"/>
              <a:gd name="connsiteX6" fmla="*/ 480533 w 1584176"/>
              <a:gd name="connsiteY6" fmla="*/ 460768 h 460768"/>
              <a:gd name="connsiteX7" fmla="*/ 0 w 1584176"/>
              <a:gd name="connsiteY7" fmla="*/ 460768 h 460768"/>
              <a:gd name="connsiteX8" fmla="*/ 0 w 158417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6" h="460768" fill="none" extrusionOk="0">
                <a:moveTo>
                  <a:pt x="0" y="0"/>
                </a:moveTo>
                <a:cubicBezTo>
                  <a:pt x="208994" y="-35990"/>
                  <a:pt x="269234" y="47350"/>
                  <a:pt x="480533" y="0"/>
                </a:cubicBezTo>
                <a:cubicBezTo>
                  <a:pt x="691832" y="-47350"/>
                  <a:pt x="811509" y="14427"/>
                  <a:pt x="961067" y="0"/>
                </a:cubicBezTo>
                <a:cubicBezTo>
                  <a:pt x="1110625" y="-14427"/>
                  <a:pt x="1445084" y="65653"/>
                  <a:pt x="1584176" y="0"/>
                </a:cubicBezTo>
                <a:cubicBezTo>
                  <a:pt x="1593541" y="223016"/>
                  <a:pt x="1556098" y="285151"/>
                  <a:pt x="1584176" y="460768"/>
                </a:cubicBezTo>
                <a:cubicBezTo>
                  <a:pt x="1367210" y="471393"/>
                  <a:pt x="1276824" y="417442"/>
                  <a:pt x="1024434" y="460768"/>
                </a:cubicBezTo>
                <a:cubicBezTo>
                  <a:pt x="772044" y="504094"/>
                  <a:pt x="660686" y="420641"/>
                  <a:pt x="480533" y="460768"/>
                </a:cubicBezTo>
                <a:cubicBezTo>
                  <a:pt x="300380" y="500895"/>
                  <a:pt x="168235" y="439285"/>
                  <a:pt x="0" y="460768"/>
                </a:cubicBezTo>
                <a:cubicBezTo>
                  <a:pt x="-18655" y="356735"/>
                  <a:pt x="23563" y="191231"/>
                  <a:pt x="0" y="0"/>
                </a:cubicBezTo>
                <a:close/>
              </a:path>
              <a:path w="1584176" h="460768"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17738" y="211042"/>
                  <a:pt x="1558492" y="256375"/>
                  <a:pt x="1584176" y="460768"/>
                </a:cubicBezTo>
                <a:cubicBezTo>
                  <a:pt x="1362782" y="469536"/>
                  <a:pt x="1271826" y="419599"/>
                  <a:pt x="1071959" y="460768"/>
                </a:cubicBezTo>
                <a:cubicBezTo>
                  <a:pt x="872092" y="501937"/>
                  <a:pt x="710178" y="410293"/>
                  <a:pt x="559742" y="460768"/>
                </a:cubicBezTo>
                <a:cubicBezTo>
                  <a:pt x="409306" y="511243"/>
                  <a:pt x="120114" y="432157"/>
                  <a:pt x="0" y="460768"/>
                </a:cubicBezTo>
                <a:cubicBezTo>
                  <a:pt x="-37870" y="264613"/>
                  <a:pt x="9425" y="229362"/>
                  <a:pt x="0" y="0"/>
                </a:cubicBezTo>
                <a:close/>
              </a:path>
            </a:pathLst>
          </a:custGeom>
          <a:solidFill>
            <a:srgbClr val="FFDA7F"/>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Договор / Соглашение</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6" name="Овал 5">
            <a:extLst>
              <a:ext uri="{FF2B5EF4-FFF2-40B4-BE49-F238E27FC236}">
                <a16:creationId xmlns:a16="http://schemas.microsoft.com/office/drawing/2014/main" id="{B32C6F6A-C850-414C-9E3D-96B2BC0817D0}"/>
              </a:ext>
            </a:extLst>
          </p:cNvPr>
          <p:cNvSpPr/>
          <p:nvPr/>
        </p:nvSpPr>
        <p:spPr bwMode="auto">
          <a:xfrm>
            <a:off x="432845" y="2454003"/>
            <a:ext cx="3600000" cy="3600000"/>
          </a:xfrm>
          <a:prstGeom prst="ellipse">
            <a:avLst/>
          </a:prstGeom>
          <a:solidFill>
            <a:srgbClr val="FFCE54">
              <a:alpha val="75000"/>
            </a:srgb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23" name="TextBox 22">
            <a:extLst>
              <a:ext uri="{FF2B5EF4-FFF2-40B4-BE49-F238E27FC236}">
                <a16:creationId xmlns:a16="http://schemas.microsoft.com/office/drawing/2014/main" id="{98A0E065-A3A7-447B-BE77-3E6E6ABABB0C}"/>
              </a:ext>
            </a:extLst>
          </p:cNvPr>
          <p:cNvSpPr txBox="1"/>
          <p:nvPr/>
        </p:nvSpPr>
        <p:spPr>
          <a:xfrm>
            <a:off x="2232845" y="3186603"/>
            <a:ext cx="1389530" cy="584775"/>
          </a:xfrm>
          <a:prstGeom prst="rect">
            <a:avLst/>
          </a:prstGeom>
          <a:noFill/>
        </p:spPr>
        <p:txBody>
          <a:bodyPr wrap="square" rtlCol="0">
            <a:spAutoFit/>
          </a:bodyPr>
          <a:lstStyle/>
          <a:p>
            <a:pPr algn="ctr"/>
            <a:r>
              <a:rPr lang="ru-RU" sz="1600" b="0" dirty="0">
                <a:solidFill>
                  <a:schemeClr val="tx1"/>
                </a:solidFill>
                <a:latin typeface="Comic Sans MS" panose="030F0702030302020204" pitchFamily="66" charset="0"/>
              </a:rPr>
              <a:t>Свободные лимиты</a:t>
            </a:r>
          </a:p>
        </p:txBody>
      </p:sp>
      <p:grpSp>
        <p:nvGrpSpPr>
          <p:cNvPr id="50" name="Группа 49">
            <a:extLst>
              <a:ext uri="{FF2B5EF4-FFF2-40B4-BE49-F238E27FC236}">
                <a16:creationId xmlns:a16="http://schemas.microsoft.com/office/drawing/2014/main" id="{0FF136F5-87FC-4CA6-8AF1-8CA959FF0C47}"/>
              </a:ext>
            </a:extLst>
          </p:cNvPr>
          <p:cNvGrpSpPr/>
          <p:nvPr/>
        </p:nvGrpSpPr>
        <p:grpSpPr>
          <a:xfrm>
            <a:off x="432845" y="2454003"/>
            <a:ext cx="3600000" cy="3600000"/>
            <a:chOff x="677722" y="1379194"/>
            <a:chExt cx="3600000" cy="3600000"/>
          </a:xfrm>
        </p:grpSpPr>
        <p:sp>
          <p:nvSpPr>
            <p:cNvPr id="22" name="Часть круга 21">
              <a:extLst>
                <a:ext uri="{FF2B5EF4-FFF2-40B4-BE49-F238E27FC236}">
                  <a16:creationId xmlns:a16="http://schemas.microsoft.com/office/drawing/2014/main" id="{E620EA0C-216D-4E5D-86A3-C8311244D0DD}"/>
                </a:ext>
              </a:extLst>
            </p:cNvPr>
            <p:cNvSpPr/>
            <p:nvPr/>
          </p:nvSpPr>
          <p:spPr bwMode="auto">
            <a:xfrm>
              <a:off x="677722" y="1379194"/>
              <a:ext cx="3600000" cy="3600000"/>
            </a:xfrm>
            <a:prstGeom prst="pie">
              <a:avLst/>
            </a:prstGeom>
            <a:solidFill>
              <a:schemeClr val="accent1">
                <a:lumMod val="7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cxnSp>
          <p:nvCxnSpPr>
            <p:cNvPr id="36" name="Прямая соединительная линия 35">
              <a:extLst>
                <a:ext uri="{FF2B5EF4-FFF2-40B4-BE49-F238E27FC236}">
                  <a16:creationId xmlns:a16="http://schemas.microsoft.com/office/drawing/2014/main" id="{21804552-09EB-4055-A333-DC45A8AAEAE6}"/>
                </a:ext>
              </a:extLst>
            </p:cNvPr>
            <p:cNvCxnSpPr>
              <a:cxnSpLocks/>
            </p:cNvCxnSpPr>
            <p:nvPr/>
          </p:nvCxnSpPr>
          <p:spPr bwMode="auto">
            <a:xfrm flipH="1" flipV="1">
              <a:off x="1080517" y="2111794"/>
              <a:ext cx="1397206" cy="1067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43" name="Прямая соединительная линия 42">
              <a:extLst>
                <a:ext uri="{FF2B5EF4-FFF2-40B4-BE49-F238E27FC236}">
                  <a16:creationId xmlns:a16="http://schemas.microsoft.com/office/drawing/2014/main" id="{297C7D93-FF07-444C-B74C-DE8FCE46EFCA}"/>
                </a:ext>
              </a:extLst>
            </p:cNvPr>
            <p:cNvCxnSpPr>
              <a:cxnSpLocks/>
            </p:cNvCxnSpPr>
            <p:nvPr/>
          </p:nvCxnSpPr>
          <p:spPr bwMode="auto">
            <a:xfrm flipH="1" flipV="1">
              <a:off x="2470046" y="3173950"/>
              <a:ext cx="822058" cy="157188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35F447BE-D802-44D3-A729-FF282B4D1B2B}"/>
                </a:ext>
              </a:extLst>
            </p:cNvPr>
            <p:cNvCxnSpPr>
              <a:cxnSpLocks/>
            </p:cNvCxnSpPr>
            <p:nvPr/>
          </p:nvCxnSpPr>
          <p:spPr bwMode="auto">
            <a:xfrm flipH="1">
              <a:off x="1902366" y="3173950"/>
              <a:ext cx="575356" cy="172428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04DC37CF-AC27-41D9-A05F-C6FB09990F8B}"/>
                </a:ext>
              </a:extLst>
            </p:cNvPr>
            <p:cNvCxnSpPr>
              <a:cxnSpLocks/>
            </p:cNvCxnSpPr>
            <p:nvPr/>
          </p:nvCxnSpPr>
          <p:spPr bwMode="auto">
            <a:xfrm flipH="1">
              <a:off x="845612" y="3173950"/>
              <a:ext cx="1624433" cy="78594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63DC2182-C9A0-4057-AD1C-5F0FBFFC337E}"/>
                </a:ext>
              </a:extLst>
            </p:cNvPr>
            <p:cNvSpPr txBox="1"/>
            <p:nvPr/>
          </p:nvSpPr>
          <p:spPr>
            <a:xfrm>
              <a:off x="2819296" y="3470471"/>
              <a:ext cx="1101498" cy="338554"/>
            </a:xfrm>
            <a:prstGeom prst="rect">
              <a:avLst/>
            </a:prstGeom>
            <a:noFill/>
          </p:spPr>
          <p:txBody>
            <a:bodyPr wrap="square" rtlCol="0">
              <a:spAutoFit/>
            </a:bodyPr>
            <a:lstStyle/>
            <a:p>
              <a:pPr algn="ctr"/>
              <a:r>
                <a:rPr lang="ru-RU" sz="1600" b="0" dirty="0">
                  <a:solidFill>
                    <a:schemeClr val="tx1"/>
                  </a:solidFill>
                  <a:latin typeface="Comic Sans MS" panose="030F0702030302020204" pitchFamily="66" charset="0"/>
                </a:rPr>
                <a:t>Резерв1</a:t>
              </a:r>
            </a:p>
          </p:txBody>
        </p:sp>
        <p:sp>
          <p:nvSpPr>
            <p:cNvPr id="52" name="TextBox 51">
              <a:extLst>
                <a:ext uri="{FF2B5EF4-FFF2-40B4-BE49-F238E27FC236}">
                  <a16:creationId xmlns:a16="http://schemas.microsoft.com/office/drawing/2014/main" id="{EAAEF7A0-309F-4178-A157-50EB7276B916}"/>
                </a:ext>
              </a:extLst>
            </p:cNvPr>
            <p:cNvSpPr txBox="1"/>
            <p:nvPr/>
          </p:nvSpPr>
          <p:spPr>
            <a:xfrm>
              <a:off x="2070989" y="4430881"/>
              <a:ext cx="1101498" cy="338554"/>
            </a:xfrm>
            <a:prstGeom prst="rect">
              <a:avLst/>
            </a:prstGeom>
            <a:noFill/>
          </p:spPr>
          <p:txBody>
            <a:bodyPr wrap="square" rtlCol="0">
              <a:spAutoFit/>
            </a:bodyPr>
            <a:lstStyle/>
            <a:p>
              <a:pPr algn="ctr"/>
              <a:r>
                <a:rPr lang="ru-RU" sz="1600" b="0" dirty="0">
                  <a:solidFill>
                    <a:schemeClr val="tx1"/>
                  </a:solidFill>
                  <a:latin typeface="Comic Sans MS" panose="030F0702030302020204" pitchFamily="66" charset="0"/>
                </a:rPr>
                <a:t>Резерв2</a:t>
              </a:r>
            </a:p>
          </p:txBody>
        </p:sp>
        <p:sp>
          <p:nvSpPr>
            <p:cNvPr id="53" name="TextBox 52">
              <a:extLst>
                <a:ext uri="{FF2B5EF4-FFF2-40B4-BE49-F238E27FC236}">
                  <a16:creationId xmlns:a16="http://schemas.microsoft.com/office/drawing/2014/main" id="{00A05A2F-48B0-46BF-B039-121A99E94016}"/>
                </a:ext>
              </a:extLst>
            </p:cNvPr>
            <p:cNvSpPr txBox="1"/>
            <p:nvPr/>
          </p:nvSpPr>
          <p:spPr>
            <a:xfrm>
              <a:off x="1051744" y="3902796"/>
              <a:ext cx="1101498" cy="338554"/>
            </a:xfrm>
            <a:prstGeom prst="rect">
              <a:avLst/>
            </a:prstGeom>
            <a:noFill/>
          </p:spPr>
          <p:txBody>
            <a:bodyPr wrap="square" rtlCol="0">
              <a:spAutoFit/>
            </a:bodyPr>
            <a:lstStyle/>
            <a:p>
              <a:pPr algn="ctr"/>
              <a:r>
                <a:rPr lang="ru-RU" sz="1600" b="0" dirty="0">
                  <a:solidFill>
                    <a:schemeClr val="tx1"/>
                  </a:solidFill>
                  <a:latin typeface="Comic Sans MS" panose="030F0702030302020204" pitchFamily="66" charset="0"/>
                </a:rPr>
                <a:t>Резерв3</a:t>
              </a:r>
            </a:p>
          </p:txBody>
        </p:sp>
        <p:sp>
          <p:nvSpPr>
            <p:cNvPr id="54" name="TextBox 53">
              <a:extLst>
                <a:ext uri="{FF2B5EF4-FFF2-40B4-BE49-F238E27FC236}">
                  <a16:creationId xmlns:a16="http://schemas.microsoft.com/office/drawing/2014/main" id="{37FE0CD9-2F0E-4C58-9E76-484BAAF4EC34}"/>
                </a:ext>
              </a:extLst>
            </p:cNvPr>
            <p:cNvSpPr txBox="1"/>
            <p:nvPr/>
          </p:nvSpPr>
          <p:spPr>
            <a:xfrm>
              <a:off x="817586" y="2919557"/>
              <a:ext cx="1101498" cy="338554"/>
            </a:xfrm>
            <a:prstGeom prst="rect">
              <a:avLst/>
            </a:prstGeom>
            <a:noFill/>
          </p:spPr>
          <p:txBody>
            <a:bodyPr wrap="square" rtlCol="0">
              <a:spAutoFit/>
            </a:bodyPr>
            <a:lstStyle/>
            <a:p>
              <a:pPr algn="ctr"/>
              <a:r>
                <a:rPr lang="ru-RU" sz="1600" b="0" dirty="0">
                  <a:solidFill>
                    <a:schemeClr val="tx1"/>
                  </a:solidFill>
                  <a:latin typeface="Comic Sans MS" panose="030F0702030302020204" pitchFamily="66" charset="0"/>
                </a:rPr>
                <a:t>Резерв4</a:t>
              </a:r>
            </a:p>
          </p:txBody>
        </p:sp>
        <p:sp>
          <p:nvSpPr>
            <p:cNvPr id="55" name="TextBox 54">
              <a:extLst>
                <a:ext uri="{FF2B5EF4-FFF2-40B4-BE49-F238E27FC236}">
                  <a16:creationId xmlns:a16="http://schemas.microsoft.com/office/drawing/2014/main" id="{CBC65FBA-0636-4984-BB99-5A720C377748}"/>
                </a:ext>
              </a:extLst>
            </p:cNvPr>
            <p:cNvSpPr txBox="1"/>
            <p:nvPr/>
          </p:nvSpPr>
          <p:spPr>
            <a:xfrm>
              <a:off x="1351617" y="1740489"/>
              <a:ext cx="1101498" cy="584775"/>
            </a:xfrm>
            <a:prstGeom prst="rect">
              <a:avLst/>
            </a:prstGeom>
            <a:noFill/>
          </p:spPr>
          <p:txBody>
            <a:bodyPr wrap="square" rtlCol="0">
              <a:spAutoFit/>
            </a:bodyPr>
            <a:lstStyle/>
            <a:p>
              <a:pPr algn="ctr"/>
              <a:r>
                <a:rPr lang="ru-RU" sz="1600" b="0" dirty="0">
                  <a:solidFill>
                    <a:schemeClr val="tx1"/>
                  </a:solidFill>
                  <a:latin typeface="Comic Sans MS" panose="030F0702030302020204" pitchFamily="66" charset="0"/>
                </a:rPr>
                <a:t>Тоже резерв</a:t>
              </a:r>
            </a:p>
          </p:txBody>
        </p:sp>
      </p:grpSp>
      <p:sp>
        <p:nvSpPr>
          <p:cNvPr id="8" name="Прямоугольник 7">
            <a:extLst>
              <a:ext uri="{FF2B5EF4-FFF2-40B4-BE49-F238E27FC236}">
                <a16:creationId xmlns:a16="http://schemas.microsoft.com/office/drawing/2014/main" id="{7D1CC574-C308-4871-9D94-B672FF0A4148}"/>
              </a:ext>
            </a:extLst>
          </p:cNvPr>
          <p:cNvSpPr/>
          <p:nvPr/>
        </p:nvSpPr>
        <p:spPr bwMode="auto">
          <a:xfrm>
            <a:off x="318646" y="1713733"/>
            <a:ext cx="1742495" cy="460768"/>
          </a:xfrm>
          <a:custGeom>
            <a:avLst/>
            <a:gdLst>
              <a:gd name="connsiteX0" fmla="*/ 0 w 1742495"/>
              <a:gd name="connsiteY0" fmla="*/ 0 h 460768"/>
              <a:gd name="connsiteX1" fmla="*/ 528557 w 1742495"/>
              <a:gd name="connsiteY1" fmla="*/ 0 h 460768"/>
              <a:gd name="connsiteX2" fmla="*/ 1057114 w 1742495"/>
              <a:gd name="connsiteY2" fmla="*/ 0 h 460768"/>
              <a:gd name="connsiteX3" fmla="*/ 1742495 w 1742495"/>
              <a:gd name="connsiteY3" fmla="*/ 0 h 460768"/>
              <a:gd name="connsiteX4" fmla="*/ 1742495 w 1742495"/>
              <a:gd name="connsiteY4" fmla="*/ 460768 h 460768"/>
              <a:gd name="connsiteX5" fmla="*/ 1126813 w 1742495"/>
              <a:gd name="connsiteY5" fmla="*/ 460768 h 460768"/>
              <a:gd name="connsiteX6" fmla="*/ 528557 w 1742495"/>
              <a:gd name="connsiteY6" fmla="*/ 460768 h 460768"/>
              <a:gd name="connsiteX7" fmla="*/ 0 w 1742495"/>
              <a:gd name="connsiteY7" fmla="*/ 460768 h 460768"/>
              <a:gd name="connsiteX8" fmla="*/ 0 w 1742495"/>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495" h="460768" fill="none" extrusionOk="0">
                <a:moveTo>
                  <a:pt x="0" y="0"/>
                </a:moveTo>
                <a:cubicBezTo>
                  <a:pt x="244037" y="-45394"/>
                  <a:pt x="352264" y="38992"/>
                  <a:pt x="528557" y="0"/>
                </a:cubicBezTo>
                <a:cubicBezTo>
                  <a:pt x="704850" y="-38992"/>
                  <a:pt x="885457" y="2802"/>
                  <a:pt x="1057114" y="0"/>
                </a:cubicBezTo>
                <a:cubicBezTo>
                  <a:pt x="1228771" y="-2802"/>
                  <a:pt x="1475655" y="39820"/>
                  <a:pt x="1742495" y="0"/>
                </a:cubicBezTo>
                <a:cubicBezTo>
                  <a:pt x="1751860" y="223016"/>
                  <a:pt x="1714417" y="285151"/>
                  <a:pt x="1742495" y="460768"/>
                </a:cubicBezTo>
                <a:cubicBezTo>
                  <a:pt x="1487198" y="484889"/>
                  <a:pt x="1285126" y="434202"/>
                  <a:pt x="1126813" y="460768"/>
                </a:cubicBezTo>
                <a:cubicBezTo>
                  <a:pt x="968500" y="487334"/>
                  <a:pt x="659905" y="434084"/>
                  <a:pt x="528557" y="460768"/>
                </a:cubicBezTo>
                <a:cubicBezTo>
                  <a:pt x="397209" y="487452"/>
                  <a:pt x="116442" y="412336"/>
                  <a:pt x="0" y="460768"/>
                </a:cubicBezTo>
                <a:cubicBezTo>
                  <a:pt x="-18655" y="356735"/>
                  <a:pt x="23563" y="191231"/>
                  <a:pt x="0" y="0"/>
                </a:cubicBezTo>
                <a:close/>
              </a:path>
              <a:path w="1742495" h="460768" stroke="0" extrusionOk="0">
                <a:moveTo>
                  <a:pt x="0" y="0"/>
                </a:moveTo>
                <a:cubicBezTo>
                  <a:pt x="233333" y="-22315"/>
                  <a:pt x="324526" y="45868"/>
                  <a:pt x="615682" y="0"/>
                </a:cubicBezTo>
                <a:cubicBezTo>
                  <a:pt x="906838" y="-45868"/>
                  <a:pt x="1018743" y="17668"/>
                  <a:pt x="1144238" y="0"/>
                </a:cubicBezTo>
                <a:cubicBezTo>
                  <a:pt x="1269733" y="-17668"/>
                  <a:pt x="1506988" y="42541"/>
                  <a:pt x="1742495" y="0"/>
                </a:cubicBezTo>
                <a:cubicBezTo>
                  <a:pt x="1776057" y="211042"/>
                  <a:pt x="1716811" y="256375"/>
                  <a:pt x="1742495" y="460768"/>
                </a:cubicBezTo>
                <a:cubicBezTo>
                  <a:pt x="1480306" y="471827"/>
                  <a:pt x="1320329" y="455654"/>
                  <a:pt x="1179088" y="460768"/>
                </a:cubicBezTo>
                <a:cubicBezTo>
                  <a:pt x="1037847" y="465882"/>
                  <a:pt x="825841" y="395238"/>
                  <a:pt x="615682" y="460768"/>
                </a:cubicBezTo>
                <a:cubicBezTo>
                  <a:pt x="405523" y="526298"/>
                  <a:pt x="263159" y="421829"/>
                  <a:pt x="0" y="460768"/>
                </a:cubicBezTo>
                <a:cubicBezTo>
                  <a:pt x="-37870" y="264613"/>
                  <a:pt x="9425" y="229362"/>
                  <a:pt x="0" y="0"/>
                </a:cubicBezTo>
                <a:close/>
              </a:path>
            </a:pathLst>
          </a:custGeom>
          <a:solidFill>
            <a:srgbClr val="92D050"/>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Бюджетирование </a:t>
            </a:r>
            <a:r>
              <a:rPr lang="ru-RU" sz="1400" dirty="0">
                <a:solidFill>
                  <a:schemeClr val="tx1">
                    <a:lumMod val="75000"/>
                    <a:lumOff val="25000"/>
                  </a:schemeClr>
                </a:solidFill>
                <a:latin typeface="Comic Sans MS" panose="030F0702030302020204" pitchFamily="66" charset="0"/>
              </a:rPr>
              <a:t>Лимиты</a:t>
            </a:r>
            <a:endParaRPr kumimoji="0" lang="ru-RU" sz="140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sp>
        <p:nvSpPr>
          <p:cNvPr id="61" name="Прямоугольник 60">
            <a:extLst>
              <a:ext uri="{FF2B5EF4-FFF2-40B4-BE49-F238E27FC236}">
                <a16:creationId xmlns:a16="http://schemas.microsoft.com/office/drawing/2014/main" id="{992CDB65-7C33-47E8-A447-D631938402F6}"/>
              </a:ext>
            </a:extLst>
          </p:cNvPr>
          <p:cNvSpPr/>
          <p:nvPr/>
        </p:nvSpPr>
        <p:spPr bwMode="auto">
          <a:xfrm>
            <a:off x="3983446" y="5486615"/>
            <a:ext cx="1742495" cy="460768"/>
          </a:xfrm>
          <a:custGeom>
            <a:avLst/>
            <a:gdLst>
              <a:gd name="connsiteX0" fmla="*/ 0 w 1742495"/>
              <a:gd name="connsiteY0" fmla="*/ 0 h 460768"/>
              <a:gd name="connsiteX1" fmla="*/ 528557 w 1742495"/>
              <a:gd name="connsiteY1" fmla="*/ 0 h 460768"/>
              <a:gd name="connsiteX2" fmla="*/ 1057114 w 1742495"/>
              <a:gd name="connsiteY2" fmla="*/ 0 h 460768"/>
              <a:gd name="connsiteX3" fmla="*/ 1742495 w 1742495"/>
              <a:gd name="connsiteY3" fmla="*/ 0 h 460768"/>
              <a:gd name="connsiteX4" fmla="*/ 1742495 w 1742495"/>
              <a:gd name="connsiteY4" fmla="*/ 460768 h 460768"/>
              <a:gd name="connsiteX5" fmla="*/ 1126813 w 1742495"/>
              <a:gd name="connsiteY5" fmla="*/ 460768 h 460768"/>
              <a:gd name="connsiteX6" fmla="*/ 528557 w 1742495"/>
              <a:gd name="connsiteY6" fmla="*/ 460768 h 460768"/>
              <a:gd name="connsiteX7" fmla="*/ 0 w 1742495"/>
              <a:gd name="connsiteY7" fmla="*/ 460768 h 460768"/>
              <a:gd name="connsiteX8" fmla="*/ 0 w 1742495"/>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495" h="460768" fill="none" extrusionOk="0">
                <a:moveTo>
                  <a:pt x="0" y="0"/>
                </a:moveTo>
                <a:cubicBezTo>
                  <a:pt x="244037" y="-45394"/>
                  <a:pt x="352264" y="38992"/>
                  <a:pt x="528557" y="0"/>
                </a:cubicBezTo>
                <a:cubicBezTo>
                  <a:pt x="704850" y="-38992"/>
                  <a:pt x="885457" y="2802"/>
                  <a:pt x="1057114" y="0"/>
                </a:cubicBezTo>
                <a:cubicBezTo>
                  <a:pt x="1228771" y="-2802"/>
                  <a:pt x="1475655" y="39820"/>
                  <a:pt x="1742495" y="0"/>
                </a:cubicBezTo>
                <a:cubicBezTo>
                  <a:pt x="1751860" y="223016"/>
                  <a:pt x="1714417" y="285151"/>
                  <a:pt x="1742495" y="460768"/>
                </a:cubicBezTo>
                <a:cubicBezTo>
                  <a:pt x="1487198" y="484889"/>
                  <a:pt x="1285126" y="434202"/>
                  <a:pt x="1126813" y="460768"/>
                </a:cubicBezTo>
                <a:cubicBezTo>
                  <a:pt x="968500" y="487334"/>
                  <a:pt x="659905" y="434084"/>
                  <a:pt x="528557" y="460768"/>
                </a:cubicBezTo>
                <a:cubicBezTo>
                  <a:pt x="397209" y="487452"/>
                  <a:pt x="116442" y="412336"/>
                  <a:pt x="0" y="460768"/>
                </a:cubicBezTo>
                <a:cubicBezTo>
                  <a:pt x="-18655" y="356735"/>
                  <a:pt x="23563" y="191231"/>
                  <a:pt x="0" y="0"/>
                </a:cubicBezTo>
                <a:close/>
              </a:path>
              <a:path w="1742495" h="460768" stroke="0" extrusionOk="0">
                <a:moveTo>
                  <a:pt x="0" y="0"/>
                </a:moveTo>
                <a:cubicBezTo>
                  <a:pt x="233333" y="-22315"/>
                  <a:pt x="324526" y="45868"/>
                  <a:pt x="615682" y="0"/>
                </a:cubicBezTo>
                <a:cubicBezTo>
                  <a:pt x="906838" y="-45868"/>
                  <a:pt x="1018743" y="17668"/>
                  <a:pt x="1144238" y="0"/>
                </a:cubicBezTo>
                <a:cubicBezTo>
                  <a:pt x="1269733" y="-17668"/>
                  <a:pt x="1506988" y="42541"/>
                  <a:pt x="1742495" y="0"/>
                </a:cubicBezTo>
                <a:cubicBezTo>
                  <a:pt x="1776057" y="211042"/>
                  <a:pt x="1716811" y="256375"/>
                  <a:pt x="1742495" y="460768"/>
                </a:cubicBezTo>
                <a:cubicBezTo>
                  <a:pt x="1480306" y="471827"/>
                  <a:pt x="1320329" y="455654"/>
                  <a:pt x="1179088" y="460768"/>
                </a:cubicBezTo>
                <a:cubicBezTo>
                  <a:pt x="1037847" y="465882"/>
                  <a:pt x="825841" y="395238"/>
                  <a:pt x="615682" y="460768"/>
                </a:cubicBezTo>
                <a:cubicBezTo>
                  <a:pt x="405523" y="526298"/>
                  <a:pt x="263159" y="421829"/>
                  <a:pt x="0" y="460768"/>
                </a:cubicBezTo>
                <a:cubicBezTo>
                  <a:pt x="-37870" y="264613"/>
                  <a:pt x="9425" y="229362"/>
                  <a:pt x="0" y="0"/>
                </a:cubicBezTo>
                <a:close/>
              </a:path>
            </a:pathLst>
          </a:custGeom>
          <a:solidFill>
            <a:schemeClr val="accent1">
              <a:lumMod val="75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Операционные планы / </a:t>
            </a:r>
            <a:r>
              <a:rPr lang="ru-RU" sz="1400" dirty="0">
                <a:solidFill>
                  <a:schemeClr val="tx1">
                    <a:lumMod val="75000"/>
                    <a:lumOff val="25000"/>
                  </a:schemeClr>
                </a:solidFill>
                <a:latin typeface="Comic Sans MS" panose="030F0702030302020204" pitchFamily="66" charset="0"/>
              </a:rPr>
              <a:t>Резервы</a:t>
            </a:r>
            <a:endParaRPr kumimoji="0" lang="ru-RU" sz="140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cxnSp>
        <p:nvCxnSpPr>
          <p:cNvPr id="67" name="Прямая со стрелкой 61">
            <a:extLst>
              <a:ext uri="{FF2B5EF4-FFF2-40B4-BE49-F238E27FC236}">
                <a16:creationId xmlns:a16="http://schemas.microsoft.com/office/drawing/2014/main" id="{D2BAA563-C881-483D-A299-3EADD6C75EA9}"/>
              </a:ext>
            </a:extLst>
          </p:cNvPr>
          <p:cNvCxnSpPr>
            <a:cxnSpLocks/>
            <a:stCxn id="6" idx="7"/>
            <a:endCxn id="18" idx="1"/>
          </p:cNvCxnSpPr>
          <p:nvPr/>
        </p:nvCxnSpPr>
        <p:spPr bwMode="auto">
          <a:xfrm rot="5400000" flipH="1" flipV="1">
            <a:off x="2980191" y="1902811"/>
            <a:ext cx="1603847" cy="552954"/>
          </a:xfrm>
          <a:prstGeom prst="curvedConnector2">
            <a:avLst/>
          </a:prstGeom>
          <a:ln>
            <a:solidFill>
              <a:srgbClr val="FC6E51"/>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73" name="Прямая со стрелкой 61">
            <a:extLst>
              <a:ext uri="{FF2B5EF4-FFF2-40B4-BE49-F238E27FC236}">
                <a16:creationId xmlns:a16="http://schemas.microsoft.com/office/drawing/2014/main" id="{64A88F28-1616-4048-A6AE-83211961AB9E}"/>
              </a:ext>
            </a:extLst>
          </p:cNvPr>
          <p:cNvCxnSpPr>
            <a:cxnSpLocks/>
            <a:stCxn id="8" idx="3"/>
            <a:endCxn id="6" idx="7"/>
          </p:cNvCxnSpPr>
          <p:nvPr/>
        </p:nvCxnSpPr>
        <p:spPr bwMode="auto">
          <a:xfrm>
            <a:off x="2061141" y="1944117"/>
            <a:ext cx="1444496" cy="1037094"/>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8" name="Прямая со стрелкой 61">
            <a:extLst>
              <a:ext uri="{FF2B5EF4-FFF2-40B4-BE49-F238E27FC236}">
                <a16:creationId xmlns:a16="http://schemas.microsoft.com/office/drawing/2014/main" id="{DD83BC53-07C2-4E38-A98D-CD177D2302F3}"/>
              </a:ext>
            </a:extLst>
          </p:cNvPr>
          <p:cNvCxnSpPr>
            <a:cxnSpLocks/>
            <a:stCxn id="6" idx="7"/>
            <a:endCxn id="5" idx="1"/>
          </p:cNvCxnSpPr>
          <p:nvPr/>
        </p:nvCxnSpPr>
        <p:spPr bwMode="auto">
          <a:xfrm rot="5400000" flipH="1" flipV="1">
            <a:off x="4005661" y="2017923"/>
            <a:ext cx="463264" cy="1463312"/>
          </a:xfrm>
          <a:prstGeom prst="curvedConnector4">
            <a:avLst>
              <a:gd name="adj1" fmla="val 49346"/>
              <a:gd name="adj2" fmla="val 68014"/>
            </a:avLst>
          </a:prstGeom>
          <a:ln>
            <a:tailEnd type="triangle"/>
          </a:ln>
        </p:spPr>
        <p:style>
          <a:lnRef idx="1">
            <a:schemeClr val="accent4"/>
          </a:lnRef>
          <a:fillRef idx="0">
            <a:schemeClr val="accent4"/>
          </a:fillRef>
          <a:effectRef idx="0">
            <a:schemeClr val="accent4"/>
          </a:effectRef>
          <a:fontRef idx="minor">
            <a:schemeClr val="tx1"/>
          </a:fontRef>
        </p:style>
      </p:cxnSp>
      <p:sp>
        <p:nvSpPr>
          <p:cNvPr id="83" name="Прямоугольник 82">
            <a:extLst>
              <a:ext uri="{FF2B5EF4-FFF2-40B4-BE49-F238E27FC236}">
                <a16:creationId xmlns:a16="http://schemas.microsoft.com/office/drawing/2014/main" id="{3AE125DD-B00D-4839-8974-B64637C5122A}"/>
              </a:ext>
            </a:extLst>
          </p:cNvPr>
          <p:cNvSpPr/>
          <p:nvPr/>
        </p:nvSpPr>
        <p:spPr bwMode="auto">
          <a:xfrm>
            <a:off x="4955381" y="4369106"/>
            <a:ext cx="1584176" cy="460768"/>
          </a:xfrm>
          <a:custGeom>
            <a:avLst/>
            <a:gdLst>
              <a:gd name="connsiteX0" fmla="*/ 0 w 1584176"/>
              <a:gd name="connsiteY0" fmla="*/ 0 h 460768"/>
              <a:gd name="connsiteX1" fmla="*/ 480533 w 1584176"/>
              <a:gd name="connsiteY1" fmla="*/ 0 h 460768"/>
              <a:gd name="connsiteX2" fmla="*/ 961067 w 1584176"/>
              <a:gd name="connsiteY2" fmla="*/ 0 h 460768"/>
              <a:gd name="connsiteX3" fmla="*/ 1584176 w 1584176"/>
              <a:gd name="connsiteY3" fmla="*/ 0 h 460768"/>
              <a:gd name="connsiteX4" fmla="*/ 1584176 w 1584176"/>
              <a:gd name="connsiteY4" fmla="*/ 460768 h 460768"/>
              <a:gd name="connsiteX5" fmla="*/ 1024434 w 1584176"/>
              <a:gd name="connsiteY5" fmla="*/ 460768 h 460768"/>
              <a:gd name="connsiteX6" fmla="*/ 480533 w 1584176"/>
              <a:gd name="connsiteY6" fmla="*/ 460768 h 460768"/>
              <a:gd name="connsiteX7" fmla="*/ 0 w 1584176"/>
              <a:gd name="connsiteY7" fmla="*/ 460768 h 460768"/>
              <a:gd name="connsiteX8" fmla="*/ 0 w 158417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6" h="460768" fill="none" extrusionOk="0">
                <a:moveTo>
                  <a:pt x="0" y="0"/>
                </a:moveTo>
                <a:cubicBezTo>
                  <a:pt x="208994" y="-35990"/>
                  <a:pt x="269234" y="47350"/>
                  <a:pt x="480533" y="0"/>
                </a:cubicBezTo>
                <a:cubicBezTo>
                  <a:pt x="691832" y="-47350"/>
                  <a:pt x="811509" y="14427"/>
                  <a:pt x="961067" y="0"/>
                </a:cubicBezTo>
                <a:cubicBezTo>
                  <a:pt x="1110625" y="-14427"/>
                  <a:pt x="1445084" y="65653"/>
                  <a:pt x="1584176" y="0"/>
                </a:cubicBezTo>
                <a:cubicBezTo>
                  <a:pt x="1593541" y="223016"/>
                  <a:pt x="1556098" y="285151"/>
                  <a:pt x="1584176" y="460768"/>
                </a:cubicBezTo>
                <a:cubicBezTo>
                  <a:pt x="1367210" y="471393"/>
                  <a:pt x="1276824" y="417442"/>
                  <a:pt x="1024434" y="460768"/>
                </a:cubicBezTo>
                <a:cubicBezTo>
                  <a:pt x="772044" y="504094"/>
                  <a:pt x="660686" y="420641"/>
                  <a:pt x="480533" y="460768"/>
                </a:cubicBezTo>
                <a:cubicBezTo>
                  <a:pt x="300380" y="500895"/>
                  <a:pt x="168235" y="439285"/>
                  <a:pt x="0" y="460768"/>
                </a:cubicBezTo>
                <a:cubicBezTo>
                  <a:pt x="-18655" y="356735"/>
                  <a:pt x="23563" y="191231"/>
                  <a:pt x="0" y="0"/>
                </a:cubicBezTo>
                <a:close/>
              </a:path>
              <a:path w="1584176" h="460768"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17738" y="211042"/>
                  <a:pt x="1558492" y="256375"/>
                  <a:pt x="1584176" y="460768"/>
                </a:cubicBezTo>
                <a:cubicBezTo>
                  <a:pt x="1362782" y="469536"/>
                  <a:pt x="1271826" y="419599"/>
                  <a:pt x="1071959" y="460768"/>
                </a:cubicBezTo>
                <a:cubicBezTo>
                  <a:pt x="872092" y="501937"/>
                  <a:pt x="710178" y="410293"/>
                  <a:pt x="559742" y="460768"/>
                </a:cubicBezTo>
                <a:cubicBezTo>
                  <a:pt x="409306" y="511243"/>
                  <a:pt x="120114" y="432157"/>
                  <a:pt x="0" y="460768"/>
                </a:cubicBezTo>
                <a:cubicBezTo>
                  <a:pt x="-37870" y="264613"/>
                  <a:pt x="9425" y="229362"/>
                  <a:pt x="0" y="0"/>
                </a:cubicBezTo>
                <a:close/>
              </a:path>
            </a:pathLst>
          </a:custGeom>
          <a:solidFill>
            <a:schemeClr val="accent1">
              <a:lumMod val="75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Заявки по резерву</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cxnSp>
        <p:nvCxnSpPr>
          <p:cNvPr id="84" name="Прямая со стрелкой 61">
            <a:extLst>
              <a:ext uri="{FF2B5EF4-FFF2-40B4-BE49-F238E27FC236}">
                <a16:creationId xmlns:a16="http://schemas.microsoft.com/office/drawing/2014/main" id="{FDEF9F3B-7FC7-4947-A161-8EBDBC65FBE4}"/>
              </a:ext>
            </a:extLst>
          </p:cNvPr>
          <p:cNvCxnSpPr>
            <a:cxnSpLocks/>
            <a:stCxn id="6" idx="7"/>
            <a:endCxn id="35" idx="1"/>
          </p:cNvCxnSpPr>
          <p:nvPr/>
        </p:nvCxnSpPr>
        <p:spPr bwMode="auto">
          <a:xfrm rot="16200000" flipH="1">
            <a:off x="4125597" y="2361250"/>
            <a:ext cx="225007" cy="1464929"/>
          </a:xfrm>
          <a:prstGeom prst="curvedConnector4">
            <a:avLst>
              <a:gd name="adj1" fmla="val -101597"/>
              <a:gd name="adj2" fmla="val 67994"/>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9" name="Прямая со стрелкой 61">
            <a:extLst>
              <a:ext uri="{FF2B5EF4-FFF2-40B4-BE49-F238E27FC236}">
                <a16:creationId xmlns:a16="http://schemas.microsoft.com/office/drawing/2014/main" id="{95F57B0E-82B9-4752-A69B-6BD000DD17D5}"/>
              </a:ext>
            </a:extLst>
          </p:cNvPr>
          <p:cNvCxnSpPr>
            <a:cxnSpLocks/>
            <a:stCxn id="61" idx="3"/>
            <a:endCxn id="83" idx="1"/>
          </p:cNvCxnSpPr>
          <p:nvPr/>
        </p:nvCxnSpPr>
        <p:spPr bwMode="auto">
          <a:xfrm flipH="1" flipV="1">
            <a:off x="4955381" y="4599490"/>
            <a:ext cx="770560" cy="1117509"/>
          </a:xfrm>
          <a:prstGeom prst="curvedConnector5">
            <a:avLst>
              <a:gd name="adj1" fmla="val -29667"/>
              <a:gd name="adj2" fmla="val 50000"/>
              <a:gd name="adj3" fmla="val 129667"/>
            </a:avLst>
          </a:prstGeom>
          <a:ln>
            <a:tailEnd type="triangle"/>
          </a:ln>
        </p:spPr>
        <p:style>
          <a:lnRef idx="1">
            <a:schemeClr val="accent4"/>
          </a:lnRef>
          <a:fillRef idx="0">
            <a:schemeClr val="accent4"/>
          </a:fillRef>
          <a:effectRef idx="0">
            <a:schemeClr val="accent4"/>
          </a:effectRef>
          <a:fontRef idx="minor">
            <a:schemeClr val="tx1"/>
          </a:fontRef>
        </p:style>
      </p:cxnSp>
      <p:sp>
        <p:nvSpPr>
          <p:cNvPr id="96" name="Прямоугольник 95">
            <a:extLst>
              <a:ext uri="{FF2B5EF4-FFF2-40B4-BE49-F238E27FC236}">
                <a16:creationId xmlns:a16="http://schemas.microsoft.com/office/drawing/2014/main" id="{8BC4332D-5F0B-4FCF-B5A8-D38AA657AA8B}"/>
              </a:ext>
            </a:extLst>
          </p:cNvPr>
          <p:cNvSpPr/>
          <p:nvPr/>
        </p:nvSpPr>
        <p:spPr bwMode="auto">
          <a:xfrm>
            <a:off x="4968949" y="3771075"/>
            <a:ext cx="1584176" cy="460768"/>
          </a:xfrm>
          <a:custGeom>
            <a:avLst/>
            <a:gdLst>
              <a:gd name="connsiteX0" fmla="*/ 0 w 1584176"/>
              <a:gd name="connsiteY0" fmla="*/ 0 h 460768"/>
              <a:gd name="connsiteX1" fmla="*/ 480533 w 1584176"/>
              <a:gd name="connsiteY1" fmla="*/ 0 h 460768"/>
              <a:gd name="connsiteX2" fmla="*/ 961067 w 1584176"/>
              <a:gd name="connsiteY2" fmla="*/ 0 h 460768"/>
              <a:gd name="connsiteX3" fmla="*/ 1584176 w 1584176"/>
              <a:gd name="connsiteY3" fmla="*/ 0 h 460768"/>
              <a:gd name="connsiteX4" fmla="*/ 1584176 w 1584176"/>
              <a:gd name="connsiteY4" fmla="*/ 460768 h 460768"/>
              <a:gd name="connsiteX5" fmla="*/ 1024434 w 1584176"/>
              <a:gd name="connsiteY5" fmla="*/ 460768 h 460768"/>
              <a:gd name="connsiteX6" fmla="*/ 480533 w 1584176"/>
              <a:gd name="connsiteY6" fmla="*/ 460768 h 460768"/>
              <a:gd name="connsiteX7" fmla="*/ 0 w 1584176"/>
              <a:gd name="connsiteY7" fmla="*/ 460768 h 460768"/>
              <a:gd name="connsiteX8" fmla="*/ 0 w 1584176"/>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6" h="460768" fill="none" extrusionOk="0">
                <a:moveTo>
                  <a:pt x="0" y="0"/>
                </a:moveTo>
                <a:cubicBezTo>
                  <a:pt x="208994" y="-35990"/>
                  <a:pt x="269234" y="47350"/>
                  <a:pt x="480533" y="0"/>
                </a:cubicBezTo>
                <a:cubicBezTo>
                  <a:pt x="691832" y="-47350"/>
                  <a:pt x="811509" y="14427"/>
                  <a:pt x="961067" y="0"/>
                </a:cubicBezTo>
                <a:cubicBezTo>
                  <a:pt x="1110625" y="-14427"/>
                  <a:pt x="1445084" y="65653"/>
                  <a:pt x="1584176" y="0"/>
                </a:cubicBezTo>
                <a:cubicBezTo>
                  <a:pt x="1593541" y="223016"/>
                  <a:pt x="1556098" y="285151"/>
                  <a:pt x="1584176" y="460768"/>
                </a:cubicBezTo>
                <a:cubicBezTo>
                  <a:pt x="1367210" y="471393"/>
                  <a:pt x="1276824" y="417442"/>
                  <a:pt x="1024434" y="460768"/>
                </a:cubicBezTo>
                <a:cubicBezTo>
                  <a:pt x="772044" y="504094"/>
                  <a:pt x="660686" y="420641"/>
                  <a:pt x="480533" y="460768"/>
                </a:cubicBezTo>
                <a:cubicBezTo>
                  <a:pt x="300380" y="500895"/>
                  <a:pt x="168235" y="439285"/>
                  <a:pt x="0" y="460768"/>
                </a:cubicBezTo>
                <a:cubicBezTo>
                  <a:pt x="-18655" y="356735"/>
                  <a:pt x="23563" y="191231"/>
                  <a:pt x="0" y="0"/>
                </a:cubicBezTo>
                <a:close/>
              </a:path>
              <a:path w="1584176" h="460768" stroke="0" extrusionOk="0">
                <a:moveTo>
                  <a:pt x="0" y="0"/>
                </a:moveTo>
                <a:cubicBezTo>
                  <a:pt x="258503" y="-50634"/>
                  <a:pt x="412266" y="5509"/>
                  <a:pt x="559742" y="0"/>
                </a:cubicBezTo>
                <a:cubicBezTo>
                  <a:pt x="707218" y="-5509"/>
                  <a:pt x="880814" y="40634"/>
                  <a:pt x="1040276" y="0"/>
                </a:cubicBezTo>
                <a:cubicBezTo>
                  <a:pt x="1199738" y="-40634"/>
                  <a:pt x="1401362" y="952"/>
                  <a:pt x="1584176" y="0"/>
                </a:cubicBezTo>
                <a:cubicBezTo>
                  <a:pt x="1617738" y="211042"/>
                  <a:pt x="1558492" y="256375"/>
                  <a:pt x="1584176" y="460768"/>
                </a:cubicBezTo>
                <a:cubicBezTo>
                  <a:pt x="1362782" y="469536"/>
                  <a:pt x="1271826" y="419599"/>
                  <a:pt x="1071959" y="460768"/>
                </a:cubicBezTo>
                <a:cubicBezTo>
                  <a:pt x="872092" y="501937"/>
                  <a:pt x="710178" y="410293"/>
                  <a:pt x="559742" y="460768"/>
                </a:cubicBezTo>
                <a:cubicBezTo>
                  <a:pt x="409306" y="511243"/>
                  <a:pt x="120114" y="432157"/>
                  <a:pt x="0" y="460768"/>
                </a:cubicBezTo>
                <a:cubicBezTo>
                  <a:pt x="-37870" y="264613"/>
                  <a:pt x="9425" y="229362"/>
                  <a:pt x="0" y="0"/>
                </a:cubicBezTo>
                <a:close/>
              </a:path>
            </a:pathLst>
          </a:custGeom>
          <a:solidFill>
            <a:schemeClr val="accent1">
              <a:lumMod val="75000"/>
              <a:alpha val="75000"/>
            </a:schemeClr>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Договор / Соглашение</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cxnSp>
        <p:nvCxnSpPr>
          <p:cNvPr id="97" name="Прямая со стрелкой 61">
            <a:extLst>
              <a:ext uri="{FF2B5EF4-FFF2-40B4-BE49-F238E27FC236}">
                <a16:creationId xmlns:a16="http://schemas.microsoft.com/office/drawing/2014/main" id="{4734F0FB-37ED-40C9-B6E0-24BF4B212511}"/>
              </a:ext>
            </a:extLst>
          </p:cNvPr>
          <p:cNvCxnSpPr>
            <a:cxnSpLocks/>
            <a:stCxn id="61" idx="3"/>
            <a:endCxn id="96" idx="1"/>
          </p:cNvCxnSpPr>
          <p:nvPr/>
        </p:nvCxnSpPr>
        <p:spPr bwMode="auto">
          <a:xfrm flipH="1" flipV="1">
            <a:off x="4968949" y="4001459"/>
            <a:ext cx="756992" cy="1715540"/>
          </a:xfrm>
          <a:prstGeom prst="curvedConnector5">
            <a:avLst>
              <a:gd name="adj1" fmla="val -30198"/>
              <a:gd name="adj2" fmla="val 30012"/>
              <a:gd name="adj3" fmla="val 130198"/>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1" name="Прямая со стрелкой 61">
            <a:extLst>
              <a:ext uri="{FF2B5EF4-FFF2-40B4-BE49-F238E27FC236}">
                <a16:creationId xmlns:a16="http://schemas.microsoft.com/office/drawing/2014/main" id="{F59D82C0-5A57-4466-ABCB-AE32A5DC7BAC}"/>
              </a:ext>
            </a:extLst>
          </p:cNvPr>
          <p:cNvCxnSpPr>
            <a:cxnSpLocks/>
            <a:stCxn id="22" idx="1"/>
            <a:endCxn id="61" idx="1"/>
          </p:cNvCxnSpPr>
          <p:nvPr/>
        </p:nvCxnSpPr>
        <p:spPr bwMode="auto">
          <a:xfrm rot="5400000" flipH="1" flipV="1">
            <a:off x="2939643" y="5010200"/>
            <a:ext cx="337004" cy="1750601"/>
          </a:xfrm>
          <a:prstGeom prst="curvedConnector4">
            <a:avLst>
              <a:gd name="adj1" fmla="val -67833"/>
              <a:gd name="adj2" fmla="val 59864"/>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4" name="Прямая со стрелкой 61">
            <a:extLst>
              <a:ext uri="{FF2B5EF4-FFF2-40B4-BE49-F238E27FC236}">
                <a16:creationId xmlns:a16="http://schemas.microsoft.com/office/drawing/2014/main" id="{1F8C5BAE-A499-4760-A5E1-9E69991FFC84}"/>
              </a:ext>
            </a:extLst>
          </p:cNvPr>
          <p:cNvCxnSpPr>
            <a:cxnSpLocks/>
            <a:stCxn id="5" idx="0"/>
            <a:endCxn id="7" idx="1"/>
          </p:cNvCxnSpPr>
          <p:nvPr/>
        </p:nvCxnSpPr>
        <p:spPr bwMode="auto">
          <a:xfrm rot="5400000" flipH="1" flipV="1">
            <a:off x="6076578" y="1365506"/>
            <a:ext cx="514952" cy="1146034"/>
          </a:xfrm>
          <a:prstGeom prst="curvedConnector2">
            <a:avLst/>
          </a:prstGeom>
          <a:ln>
            <a:solidFill>
              <a:srgbClr val="FC6E51"/>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236" name="Полилиния: фигура 235">
            <a:extLst>
              <a:ext uri="{FF2B5EF4-FFF2-40B4-BE49-F238E27FC236}">
                <a16:creationId xmlns:a16="http://schemas.microsoft.com/office/drawing/2014/main" id="{FB81E191-B11B-41B6-87C1-C7CE9E7004F6}"/>
              </a:ext>
            </a:extLst>
          </p:cNvPr>
          <p:cNvSpPr/>
          <p:nvPr/>
        </p:nvSpPr>
        <p:spPr bwMode="auto">
          <a:xfrm>
            <a:off x="6119309" y="2090078"/>
            <a:ext cx="322134" cy="378030"/>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237" name="Полилиния: фигура 236">
            <a:extLst>
              <a:ext uri="{FF2B5EF4-FFF2-40B4-BE49-F238E27FC236}">
                <a16:creationId xmlns:a16="http://schemas.microsoft.com/office/drawing/2014/main" id="{B6433D87-E63E-43F0-91D2-1E0018B254BF}"/>
              </a:ext>
            </a:extLst>
          </p:cNvPr>
          <p:cNvSpPr/>
          <p:nvPr/>
        </p:nvSpPr>
        <p:spPr bwMode="auto">
          <a:xfrm>
            <a:off x="6151643" y="2883950"/>
            <a:ext cx="257466" cy="381392"/>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238" name="Полилиния: фигура 237">
            <a:extLst>
              <a:ext uri="{FF2B5EF4-FFF2-40B4-BE49-F238E27FC236}">
                <a16:creationId xmlns:a16="http://schemas.microsoft.com/office/drawing/2014/main" id="{7B43C269-C364-43FB-86D2-C8D52FF49238}"/>
              </a:ext>
            </a:extLst>
          </p:cNvPr>
          <p:cNvSpPr/>
          <p:nvPr/>
        </p:nvSpPr>
        <p:spPr bwMode="auto">
          <a:xfrm>
            <a:off x="6159069" y="3599815"/>
            <a:ext cx="332201" cy="426270"/>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239" name="Полилиния: фигура 238">
            <a:extLst>
              <a:ext uri="{FF2B5EF4-FFF2-40B4-BE49-F238E27FC236}">
                <a16:creationId xmlns:a16="http://schemas.microsoft.com/office/drawing/2014/main" id="{22B81BFA-A177-41CE-B102-21CABD4F1555}"/>
              </a:ext>
            </a:extLst>
          </p:cNvPr>
          <p:cNvSpPr/>
          <p:nvPr/>
        </p:nvSpPr>
        <p:spPr bwMode="auto">
          <a:xfrm>
            <a:off x="6183381" y="4317970"/>
            <a:ext cx="301346" cy="386031"/>
          </a:xfrm>
          <a:custGeom>
            <a:avLst/>
            <a:gdLst>
              <a:gd name="connsiteX0" fmla="*/ 0 w 452582"/>
              <a:gd name="connsiteY0" fmla="*/ 203200 h 572655"/>
              <a:gd name="connsiteX1" fmla="*/ 83128 w 452582"/>
              <a:gd name="connsiteY1" fmla="*/ 406400 h 572655"/>
              <a:gd name="connsiteX2" fmla="*/ 138546 w 452582"/>
              <a:gd name="connsiteY2" fmla="*/ 572655 h 572655"/>
              <a:gd name="connsiteX3" fmla="*/ 360219 w 452582"/>
              <a:gd name="connsiteY3" fmla="*/ 147782 h 572655"/>
              <a:gd name="connsiteX4" fmla="*/ 452582 w 452582"/>
              <a:gd name="connsiteY4" fmla="*/ 0 h 57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2" h="572655">
                <a:moveTo>
                  <a:pt x="0" y="203200"/>
                </a:moveTo>
                <a:cubicBezTo>
                  <a:pt x="57972" y="377114"/>
                  <a:pt x="-51451" y="54424"/>
                  <a:pt x="83128" y="406400"/>
                </a:cubicBezTo>
                <a:cubicBezTo>
                  <a:pt x="103991" y="460964"/>
                  <a:pt x="120073" y="517237"/>
                  <a:pt x="138546" y="572655"/>
                </a:cubicBezTo>
                <a:cubicBezTo>
                  <a:pt x="319604" y="278436"/>
                  <a:pt x="76633" y="682233"/>
                  <a:pt x="360219" y="147782"/>
                </a:cubicBezTo>
                <a:cubicBezTo>
                  <a:pt x="387447" y="96468"/>
                  <a:pt x="452582" y="0"/>
                  <a:pt x="452582" y="0"/>
                </a:cubicBezTo>
              </a:path>
            </a:pathLst>
          </a:custGeom>
          <a:noFill/>
          <a:ln w="28575" cap="flat" cmpd="sng" algn="ctr">
            <a:solidFill>
              <a:srgbClr val="FC6E5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t" anchorCtr="0" compatLnSpc="1">
            <a:prstTxWarp prst="textNoShape">
              <a:avLst/>
            </a:prstTxWarp>
            <a:spAutoFit/>
          </a:bodyPr>
          <a:lstStyle/>
          <a:p>
            <a:pPr marL="381000" marR="0" lvl="0" indent="-381000" algn="l" defTabSz="914400" rtl="0" eaLnBrk="1" fontAlgn="base" latinLnBrk="0" hangingPunct="1">
              <a:lnSpc>
                <a:spcPct val="85000"/>
              </a:lnSpc>
              <a:spcBef>
                <a:spcPct val="50000"/>
              </a:spcBef>
              <a:spcAft>
                <a:spcPct val="0"/>
              </a:spcAft>
              <a:buClrTx/>
              <a:buSzPct val="120000"/>
              <a:buFontTx/>
              <a:buBlip>
                <a:blip r:embed="rId3"/>
              </a:buBlip>
              <a:tabLst/>
              <a:defRPr/>
            </a:pPr>
            <a:endParaRPr kumimoji="0" lang="ru-RU" sz="21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
        <p:nvSpPr>
          <p:cNvPr id="70" name="Прямоугольник 69">
            <a:extLst>
              <a:ext uri="{FF2B5EF4-FFF2-40B4-BE49-F238E27FC236}">
                <a16:creationId xmlns:a16="http://schemas.microsoft.com/office/drawing/2014/main" id="{BA171504-6DA4-43EE-B5C9-DBCA26539BB5}"/>
              </a:ext>
            </a:extLst>
          </p:cNvPr>
          <p:cNvSpPr/>
          <p:nvPr/>
        </p:nvSpPr>
        <p:spPr bwMode="auto">
          <a:xfrm>
            <a:off x="1317371" y="1127545"/>
            <a:ext cx="1742495" cy="460768"/>
          </a:xfrm>
          <a:custGeom>
            <a:avLst/>
            <a:gdLst>
              <a:gd name="connsiteX0" fmla="*/ 0 w 1742495"/>
              <a:gd name="connsiteY0" fmla="*/ 0 h 460768"/>
              <a:gd name="connsiteX1" fmla="*/ 528557 w 1742495"/>
              <a:gd name="connsiteY1" fmla="*/ 0 h 460768"/>
              <a:gd name="connsiteX2" fmla="*/ 1057114 w 1742495"/>
              <a:gd name="connsiteY2" fmla="*/ 0 h 460768"/>
              <a:gd name="connsiteX3" fmla="*/ 1742495 w 1742495"/>
              <a:gd name="connsiteY3" fmla="*/ 0 h 460768"/>
              <a:gd name="connsiteX4" fmla="*/ 1742495 w 1742495"/>
              <a:gd name="connsiteY4" fmla="*/ 460768 h 460768"/>
              <a:gd name="connsiteX5" fmla="*/ 1126813 w 1742495"/>
              <a:gd name="connsiteY5" fmla="*/ 460768 h 460768"/>
              <a:gd name="connsiteX6" fmla="*/ 528557 w 1742495"/>
              <a:gd name="connsiteY6" fmla="*/ 460768 h 460768"/>
              <a:gd name="connsiteX7" fmla="*/ 0 w 1742495"/>
              <a:gd name="connsiteY7" fmla="*/ 460768 h 460768"/>
              <a:gd name="connsiteX8" fmla="*/ 0 w 1742495"/>
              <a:gd name="connsiteY8" fmla="*/ 0 h 46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2495" h="460768" fill="none" extrusionOk="0">
                <a:moveTo>
                  <a:pt x="0" y="0"/>
                </a:moveTo>
                <a:cubicBezTo>
                  <a:pt x="244037" y="-45394"/>
                  <a:pt x="352264" y="38992"/>
                  <a:pt x="528557" y="0"/>
                </a:cubicBezTo>
                <a:cubicBezTo>
                  <a:pt x="704850" y="-38992"/>
                  <a:pt x="885457" y="2802"/>
                  <a:pt x="1057114" y="0"/>
                </a:cubicBezTo>
                <a:cubicBezTo>
                  <a:pt x="1228771" y="-2802"/>
                  <a:pt x="1475655" y="39820"/>
                  <a:pt x="1742495" y="0"/>
                </a:cubicBezTo>
                <a:cubicBezTo>
                  <a:pt x="1751860" y="223016"/>
                  <a:pt x="1714417" y="285151"/>
                  <a:pt x="1742495" y="460768"/>
                </a:cubicBezTo>
                <a:cubicBezTo>
                  <a:pt x="1487198" y="484889"/>
                  <a:pt x="1285126" y="434202"/>
                  <a:pt x="1126813" y="460768"/>
                </a:cubicBezTo>
                <a:cubicBezTo>
                  <a:pt x="968500" y="487334"/>
                  <a:pt x="659905" y="434084"/>
                  <a:pt x="528557" y="460768"/>
                </a:cubicBezTo>
                <a:cubicBezTo>
                  <a:pt x="397209" y="487452"/>
                  <a:pt x="116442" y="412336"/>
                  <a:pt x="0" y="460768"/>
                </a:cubicBezTo>
                <a:cubicBezTo>
                  <a:pt x="-18655" y="356735"/>
                  <a:pt x="23563" y="191231"/>
                  <a:pt x="0" y="0"/>
                </a:cubicBezTo>
                <a:close/>
              </a:path>
              <a:path w="1742495" h="460768" stroke="0" extrusionOk="0">
                <a:moveTo>
                  <a:pt x="0" y="0"/>
                </a:moveTo>
                <a:cubicBezTo>
                  <a:pt x="233333" y="-22315"/>
                  <a:pt x="324526" y="45868"/>
                  <a:pt x="615682" y="0"/>
                </a:cubicBezTo>
                <a:cubicBezTo>
                  <a:pt x="906838" y="-45868"/>
                  <a:pt x="1018743" y="17668"/>
                  <a:pt x="1144238" y="0"/>
                </a:cubicBezTo>
                <a:cubicBezTo>
                  <a:pt x="1269733" y="-17668"/>
                  <a:pt x="1506988" y="42541"/>
                  <a:pt x="1742495" y="0"/>
                </a:cubicBezTo>
                <a:cubicBezTo>
                  <a:pt x="1776057" y="211042"/>
                  <a:pt x="1716811" y="256375"/>
                  <a:pt x="1742495" y="460768"/>
                </a:cubicBezTo>
                <a:cubicBezTo>
                  <a:pt x="1480306" y="471827"/>
                  <a:pt x="1320329" y="455654"/>
                  <a:pt x="1179088" y="460768"/>
                </a:cubicBezTo>
                <a:cubicBezTo>
                  <a:pt x="1037847" y="465882"/>
                  <a:pt x="825841" y="395238"/>
                  <a:pt x="615682" y="460768"/>
                </a:cubicBezTo>
                <a:cubicBezTo>
                  <a:pt x="405523" y="526298"/>
                  <a:pt x="263159" y="421829"/>
                  <a:pt x="0" y="460768"/>
                </a:cubicBezTo>
                <a:cubicBezTo>
                  <a:pt x="-37870" y="264613"/>
                  <a:pt x="9425" y="229362"/>
                  <a:pt x="0" y="0"/>
                </a:cubicBezTo>
                <a:close/>
              </a:path>
            </a:pathLst>
          </a:custGeom>
          <a:solidFill>
            <a:srgbClr val="FFDA7F"/>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Операционные планы / </a:t>
            </a:r>
            <a:r>
              <a:rPr lang="ru-RU" sz="1400" dirty="0">
                <a:solidFill>
                  <a:schemeClr val="tx1">
                    <a:lumMod val="75000"/>
                    <a:lumOff val="25000"/>
                  </a:schemeClr>
                </a:solidFill>
                <a:latin typeface="Comic Sans MS" panose="030F0702030302020204" pitchFamily="66" charset="0"/>
              </a:rPr>
              <a:t>Лимиты</a:t>
            </a:r>
            <a:endParaRPr kumimoji="0" lang="ru-RU" sz="140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cxnSp>
        <p:nvCxnSpPr>
          <p:cNvPr id="72" name="Прямая со стрелкой 61">
            <a:extLst>
              <a:ext uri="{FF2B5EF4-FFF2-40B4-BE49-F238E27FC236}">
                <a16:creationId xmlns:a16="http://schemas.microsoft.com/office/drawing/2014/main" id="{1CF6CA2E-CEAD-436F-A95E-762BA075AC93}"/>
              </a:ext>
            </a:extLst>
          </p:cNvPr>
          <p:cNvCxnSpPr>
            <a:cxnSpLocks/>
            <a:stCxn id="70" idx="3"/>
            <a:endCxn id="6" idx="7"/>
          </p:cNvCxnSpPr>
          <p:nvPr/>
        </p:nvCxnSpPr>
        <p:spPr bwMode="auto">
          <a:xfrm>
            <a:off x="3059866" y="1357929"/>
            <a:ext cx="445771" cy="1623282"/>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sp>
        <p:nvSpPr>
          <p:cNvPr id="59" name="Прямоугольник 58">
            <a:extLst>
              <a:ext uri="{FF2B5EF4-FFF2-40B4-BE49-F238E27FC236}">
                <a16:creationId xmlns:a16="http://schemas.microsoft.com/office/drawing/2014/main" id="{CF75F659-9BC3-4303-8F32-B6BCCB2CC161}"/>
              </a:ext>
            </a:extLst>
          </p:cNvPr>
          <p:cNvSpPr/>
          <p:nvPr/>
        </p:nvSpPr>
        <p:spPr bwMode="auto">
          <a:xfrm>
            <a:off x="7974244" y="2173236"/>
            <a:ext cx="2405942" cy="1333315"/>
          </a:xfrm>
          <a:custGeom>
            <a:avLst/>
            <a:gdLst>
              <a:gd name="connsiteX0" fmla="*/ 0 w 2405942"/>
              <a:gd name="connsiteY0" fmla="*/ 0 h 1333315"/>
              <a:gd name="connsiteX1" fmla="*/ 409010 w 2405942"/>
              <a:gd name="connsiteY1" fmla="*/ 0 h 1333315"/>
              <a:gd name="connsiteX2" fmla="*/ 914258 w 2405942"/>
              <a:gd name="connsiteY2" fmla="*/ 0 h 1333315"/>
              <a:gd name="connsiteX3" fmla="*/ 1347328 w 2405942"/>
              <a:gd name="connsiteY3" fmla="*/ 0 h 1333315"/>
              <a:gd name="connsiteX4" fmla="*/ 1780397 w 2405942"/>
              <a:gd name="connsiteY4" fmla="*/ 0 h 1333315"/>
              <a:gd name="connsiteX5" fmla="*/ 2405942 w 2405942"/>
              <a:gd name="connsiteY5" fmla="*/ 0 h 1333315"/>
              <a:gd name="connsiteX6" fmla="*/ 2405942 w 2405942"/>
              <a:gd name="connsiteY6" fmla="*/ 404439 h 1333315"/>
              <a:gd name="connsiteX7" fmla="*/ 2405942 w 2405942"/>
              <a:gd name="connsiteY7" fmla="*/ 822211 h 1333315"/>
              <a:gd name="connsiteX8" fmla="*/ 2405942 w 2405942"/>
              <a:gd name="connsiteY8" fmla="*/ 1333315 h 1333315"/>
              <a:gd name="connsiteX9" fmla="*/ 1948813 w 2405942"/>
              <a:gd name="connsiteY9" fmla="*/ 1333315 h 1333315"/>
              <a:gd name="connsiteX10" fmla="*/ 1539803 w 2405942"/>
              <a:gd name="connsiteY10" fmla="*/ 1333315 h 1333315"/>
              <a:gd name="connsiteX11" fmla="*/ 1034555 w 2405942"/>
              <a:gd name="connsiteY11" fmla="*/ 1333315 h 1333315"/>
              <a:gd name="connsiteX12" fmla="*/ 601485 w 2405942"/>
              <a:gd name="connsiteY12" fmla="*/ 1333315 h 1333315"/>
              <a:gd name="connsiteX13" fmla="*/ 0 w 2405942"/>
              <a:gd name="connsiteY13" fmla="*/ 1333315 h 1333315"/>
              <a:gd name="connsiteX14" fmla="*/ 0 w 2405942"/>
              <a:gd name="connsiteY14" fmla="*/ 888877 h 1333315"/>
              <a:gd name="connsiteX15" fmla="*/ 0 w 2405942"/>
              <a:gd name="connsiteY15" fmla="*/ 444438 h 1333315"/>
              <a:gd name="connsiteX16" fmla="*/ 0 w 2405942"/>
              <a:gd name="connsiteY16" fmla="*/ 0 h 133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5942" h="1333315" fill="none" extrusionOk="0">
                <a:moveTo>
                  <a:pt x="0" y="0"/>
                </a:moveTo>
                <a:cubicBezTo>
                  <a:pt x="119390" y="-45676"/>
                  <a:pt x="291196" y="28238"/>
                  <a:pt x="409010" y="0"/>
                </a:cubicBezTo>
                <a:cubicBezTo>
                  <a:pt x="526824" y="-28238"/>
                  <a:pt x="683857" y="47794"/>
                  <a:pt x="914258" y="0"/>
                </a:cubicBezTo>
                <a:cubicBezTo>
                  <a:pt x="1144659" y="-47794"/>
                  <a:pt x="1201264" y="16538"/>
                  <a:pt x="1347328" y="0"/>
                </a:cubicBezTo>
                <a:cubicBezTo>
                  <a:pt x="1493392" y="-16538"/>
                  <a:pt x="1622750" y="2845"/>
                  <a:pt x="1780397" y="0"/>
                </a:cubicBezTo>
                <a:cubicBezTo>
                  <a:pt x="1938044" y="-2845"/>
                  <a:pt x="2222529" y="45460"/>
                  <a:pt x="2405942" y="0"/>
                </a:cubicBezTo>
                <a:cubicBezTo>
                  <a:pt x="2453134" y="121080"/>
                  <a:pt x="2375122" y="221260"/>
                  <a:pt x="2405942" y="404439"/>
                </a:cubicBezTo>
                <a:cubicBezTo>
                  <a:pt x="2436762" y="587618"/>
                  <a:pt x="2383479" y="619648"/>
                  <a:pt x="2405942" y="822211"/>
                </a:cubicBezTo>
                <a:cubicBezTo>
                  <a:pt x="2428405" y="1024774"/>
                  <a:pt x="2367776" y="1090660"/>
                  <a:pt x="2405942" y="1333315"/>
                </a:cubicBezTo>
                <a:cubicBezTo>
                  <a:pt x="2306123" y="1387983"/>
                  <a:pt x="2147164" y="1287869"/>
                  <a:pt x="1948813" y="1333315"/>
                </a:cubicBezTo>
                <a:cubicBezTo>
                  <a:pt x="1750462" y="1378761"/>
                  <a:pt x="1684132" y="1330796"/>
                  <a:pt x="1539803" y="1333315"/>
                </a:cubicBezTo>
                <a:cubicBezTo>
                  <a:pt x="1395474" y="1335834"/>
                  <a:pt x="1269840" y="1275639"/>
                  <a:pt x="1034555" y="1333315"/>
                </a:cubicBezTo>
                <a:cubicBezTo>
                  <a:pt x="799270" y="1390991"/>
                  <a:pt x="790607" y="1318965"/>
                  <a:pt x="601485" y="1333315"/>
                </a:cubicBezTo>
                <a:cubicBezTo>
                  <a:pt x="412363" y="1347665"/>
                  <a:pt x="136978" y="1281061"/>
                  <a:pt x="0" y="1333315"/>
                </a:cubicBezTo>
                <a:cubicBezTo>
                  <a:pt x="-469" y="1178182"/>
                  <a:pt x="28403" y="1084867"/>
                  <a:pt x="0" y="888877"/>
                </a:cubicBezTo>
                <a:cubicBezTo>
                  <a:pt x="-28403" y="692887"/>
                  <a:pt x="41673" y="562113"/>
                  <a:pt x="0" y="444438"/>
                </a:cubicBezTo>
                <a:cubicBezTo>
                  <a:pt x="-41673" y="326763"/>
                  <a:pt x="14470" y="91780"/>
                  <a:pt x="0" y="0"/>
                </a:cubicBezTo>
                <a:close/>
              </a:path>
              <a:path w="2405942" h="1333315" stroke="0" extrusionOk="0">
                <a:moveTo>
                  <a:pt x="0" y="0"/>
                </a:moveTo>
                <a:cubicBezTo>
                  <a:pt x="189171" y="-48463"/>
                  <a:pt x="269626" y="428"/>
                  <a:pt x="529307" y="0"/>
                </a:cubicBezTo>
                <a:cubicBezTo>
                  <a:pt x="788988" y="-428"/>
                  <a:pt x="848348" y="20904"/>
                  <a:pt x="938317" y="0"/>
                </a:cubicBezTo>
                <a:cubicBezTo>
                  <a:pt x="1028286" y="-20904"/>
                  <a:pt x="1274376" y="34209"/>
                  <a:pt x="1419506" y="0"/>
                </a:cubicBezTo>
                <a:cubicBezTo>
                  <a:pt x="1564636" y="-34209"/>
                  <a:pt x="1725101" y="21890"/>
                  <a:pt x="1876635" y="0"/>
                </a:cubicBezTo>
                <a:cubicBezTo>
                  <a:pt x="2028169" y="-21890"/>
                  <a:pt x="2217744" y="43372"/>
                  <a:pt x="2405942" y="0"/>
                </a:cubicBezTo>
                <a:cubicBezTo>
                  <a:pt x="2409226" y="157280"/>
                  <a:pt x="2363840" y="257545"/>
                  <a:pt x="2405942" y="444438"/>
                </a:cubicBezTo>
                <a:cubicBezTo>
                  <a:pt x="2448044" y="631331"/>
                  <a:pt x="2382360" y="690115"/>
                  <a:pt x="2405942" y="915543"/>
                </a:cubicBezTo>
                <a:cubicBezTo>
                  <a:pt x="2429524" y="1140972"/>
                  <a:pt x="2372995" y="1212133"/>
                  <a:pt x="2405942" y="1333315"/>
                </a:cubicBezTo>
                <a:cubicBezTo>
                  <a:pt x="2295647" y="1385472"/>
                  <a:pt x="2029418" y="1290747"/>
                  <a:pt x="1876635" y="1333315"/>
                </a:cubicBezTo>
                <a:cubicBezTo>
                  <a:pt x="1723852" y="1375883"/>
                  <a:pt x="1525004" y="1331862"/>
                  <a:pt x="1419506" y="1333315"/>
                </a:cubicBezTo>
                <a:cubicBezTo>
                  <a:pt x="1314008" y="1334768"/>
                  <a:pt x="1126826" y="1276984"/>
                  <a:pt x="938317" y="1333315"/>
                </a:cubicBezTo>
                <a:cubicBezTo>
                  <a:pt x="749808" y="1389646"/>
                  <a:pt x="702225" y="1330798"/>
                  <a:pt x="505248" y="1333315"/>
                </a:cubicBezTo>
                <a:cubicBezTo>
                  <a:pt x="308271" y="1335832"/>
                  <a:pt x="127423" y="1285526"/>
                  <a:pt x="0" y="1333315"/>
                </a:cubicBezTo>
                <a:cubicBezTo>
                  <a:pt x="-42811" y="1192030"/>
                  <a:pt x="50627" y="1078901"/>
                  <a:pt x="0" y="902210"/>
                </a:cubicBezTo>
                <a:cubicBezTo>
                  <a:pt x="-50627" y="725520"/>
                  <a:pt x="14674" y="613327"/>
                  <a:pt x="0" y="444438"/>
                </a:cubicBezTo>
                <a:cubicBezTo>
                  <a:pt x="-14674" y="275549"/>
                  <a:pt x="50972" y="201998"/>
                  <a:pt x="0" y="0"/>
                </a:cubicBezTo>
                <a:close/>
              </a:path>
            </a:pathLst>
          </a:custGeom>
          <a:solidFill>
            <a:srgbClr val="DADAF3"/>
          </a:solidFill>
          <a:ln w="317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373630663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Доступ к фактическим операциям:</a:t>
            </a:r>
          </a:p>
          <a:p>
            <a:pPr marR="0" algn="l" defTabSz="914400" rtl="0" eaLnBrk="1" fontAlgn="base" latinLnBrk="0" hangingPunct="1">
              <a:lnSpc>
                <a:spcPct val="85000"/>
              </a:lnSpc>
              <a:spcBef>
                <a:spcPct val="50000"/>
              </a:spcBef>
              <a:spcAft>
                <a:spcPct val="0"/>
              </a:spcAft>
              <a:buClrTx/>
              <a:buSzPct val="120000"/>
              <a:tabLst/>
            </a:pPr>
            <a:r>
              <a:rPr lang="ru-RU" sz="1400" b="0" dirty="0">
                <a:solidFill>
                  <a:schemeClr val="tx1">
                    <a:lumMod val="75000"/>
                    <a:lumOff val="25000"/>
                  </a:schemeClr>
                </a:solidFill>
                <a:latin typeface="Comic Sans MS" panose="030F0702030302020204" pitchFamily="66" charset="0"/>
              </a:rPr>
              <a:t>-    безналичные платежи</a:t>
            </a:r>
          </a:p>
          <a:p>
            <a:pPr marL="285750" marR="0" indent="-285750" algn="l" defTabSz="914400" rtl="0" eaLnBrk="1" fontAlgn="base" latinLnBrk="0" hangingPunct="1">
              <a:lnSpc>
                <a:spcPct val="85000"/>
              </a:lnSpc>
              <a:spcBef>
                <a:spcPct val="50000"/>
              </a:spcBef>
              <a:spcAft>
                <a:spcPct val="0"/>
              </a:spcAft>
              <a:buClrTx/>
              <a:buSzPct val="120000"/>
              <a:buFontTx/>
              <a:buChar char="-"/>
              <a:tabLst/>
            </a:pPr>
            <a:r>
              <a:rPr lang="ru-RU" sz="1400" b="0" dirty="0">
                <a:solidFill>
                  <a:schemeClr val="tx1">
                    <a:lumMod val="75000"/>
                    <a:lumOff val="25000"/>
                  </a:schemeClr>
                </a:solidFill>
                <a:latin typeface="Comic Sans MS" panose="030F0702030302020204" pitchFamily="66" charset="0"/>
              </a:rPr>
              <a:t>наличные платежи</a:t>
            </a:r>
          </a:p>
          <a:p>
            <a:pPr marL="285750" marR="0" indent="-285750" algn="l" defTabSz="914400" rtl="0" eaLnBrk="1" fontAlgn="base" latinLnBrk="0" hangingPunct="1">
              <a:lnSpc>
                <a:spcPct val="85000"/>
              </a:lnSpc>
              <a:spcBef>
                <a:spcPct val="50000"/>
              </a:spcBef>
              <a:spcAft>
                <a:spcPct val="0"/>
              </a:spcAft>
              <a:buClrTx/>
              <a:buSzPct val="120000"/>
              <a:buFontTx/>
              <a:buChar char="-"/>
              <a:tabLst/>
            </a:pPr>
            <a:r>
              <a:rPr lang="ru-RU" sz="1400" b="0" dirty="0">
                <a:solidFill>
                  <a:schemeClr val="tx1">
                    <a:lumMod val="75000"/>
                    <a:lumOff val="25000"/>
                  </a:schemeClr>
                </a:solidFill>
                <a:latin typeface="Comic Sans MS" panose="030F0702030302020204" pitchFamily="66" charset="0"/>
              </a:rPr>
              <a:t>приобретение товаров</a:t>
            </a:r>
            <a:endParaRPr kumimoji="0" lang="ru-RU" sz="1400" b="0" i="0" u="none" strike="noStrike" cap="none" normalizeH="0" baseline="0" dirty="0">
              <a:ln>
                <a:noFill/>
              </a:ln>
              <a:solidFill>
                <a:schemeClr val="tx1">
                  <a:lumMod val="75000"/>
                  <a:lumOff val="25000"/>
                </a:schemeClr>
              </a:solidFill>
              <a:effectLst/>
              <a:latin typeface="Comic Sans MS" panose="030F0702030302020204" pitchFamily="66" charset="0"/>
            </a:endParaRPr>
          </a:p>
        </p:txBody>
      </p:sp>
      <p:cxnSp>
        <p:nvCxnSpPr>
          <p:cNvPr id="11" name="Прямая со стрелкой 10">
            <a:extLst>
              <a:ext uri="{FF2B5EF4-FFF2-40B4-BE49-F238E27FC236}">
                <a16:creationId xmlns:a16="http://schemas.microsoft.com/office/drawing/2014/main" id="{6E039344-0DC1-43B6-A799-A003E9B2A65B}"/>
              </a:ext>
            </a:extLst>
          </p:cNvPr>
          <p:cNvCxnSpPr>
            <a:cxnSpLocks/>
            <a:stCxn id="5" idx="3"/>
            <a:endCxn id="59" idx="1"/>
          </p:cNvCxnSpPr>
          <p:nvPr/>
        </p:nvCxnSpPr>
        <p:spPr bwMode="auto">
          <a:xfrm>
            <a:off x="6553125" y="2517947"/>
            <a:ext cx="1421119" cy="321947"/>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4" name="Прямая со стрелкой 10">
            <a:extLst>
              <a:ext uri="{FF2B5EF4-FFF2-40B4-BE49-F238E27FC236}">
                <a16:creationId xmlns:a16="http://schemas.microsoft.com/office/drawing/2014/main" id="{677E4968-6BF2-4223-BC4E-E9E009CF603C}"/>
              </a:ext>
            </a:extLst>
          </p:cNvPr>
          <p:cNvCxnSpPr>
            <a:cxnSpLocks/>
            <a:stCxn id="35" idx="3"/>
            <a:endCxn id="59" idx="1"/>
          </p:cNvCxnSpPr>
          <p:nvPr/>
        </p:nvCxnSpPr>
        <p:spPr bwMode="auto">
          <a:xfrm flipV="1">
            <a:off x="6554742" y="2839894"/>
            <a:ext cx="1419502" cy="366324"/>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1" name="Прямая со стрелкой 10">
            <a:extLst>
              <a:ext uri="{FF2B5EF4-FFF2-40B4-BE49-F238E27FC236}">
                <a16:creationId xmlns:a16="http://schemas.microsoft.com/office/drawing/2014/main" id="{D78D068E-9C35-476B-BF3F-F6E2C711FED3}"/>
              </a:ext>
            </a:extLst>
          </p:cNvPr>
          <p:cNvCxnSpPr>
            <a:cxnSpLocks/>
            <a:stCxn id="96" idx="3"/>
            <a:endCxn id="59" idx="1"/>
          </p:cNvCxnSpPr>
          <p:nvPr/>
        </p:nvCxnSpPr>
        <p:spPr bwMode="auto">
          <a:xfrm flipV="1">
            <a:off x="6553125" y="2839894"/>
            <a:ext cx="1421119" cy="1161565"/>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4" name="Прямая со стрелкой 10">
            <a:extLst>
              <a:ext uri="{FF2B5EF4-FFF2-40B4-BE49-F238E27FC236}">
                <a16:creationId xmlns:a16="http://schemas.microsoft.com/office/drawing/2014/main" id="{DF633F8E-3682-4CF0-8948-C8E096296328}"/>
              </a:ext>
            </a:extLst>
          </p:cNvPr>
          <p:cNvCxnSpPr>
            <a:cxnSpLocks/>
            <a:stCxn id="83" idx="3"/>
            <a:endCxn id="59" idx="1"/>
          </p:cNvCxnSpPr>
          <p:nvPr/>
        </p:nvCxnSpPr>
        <p:spPr bwMode="auto">
          <a:xfrm flipV="1">
            <a:off x="6539557" y="2839894"/>
            <a:ext cx="1434687" cy="1759596"/>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100" name="Группа 99">
            <a:extLst>
              <a:ext uri="{FF2B5EF4-FFF2-40B4-BE49-F238E27FC236}">
                <a16:creationId xmlns:a16="http://schemas.microsoft.com/office/drawing/2014/main" id="{9AD5AA4C-7BBF-4EBF-BC89-9CC268586381}"/>
              </a:ext>
            </a:extLst>
          </p:cNvPr>
          <p:cNvGrpSpPr/>
          <p:nvPr/>
        </p:nvGrpSpPr>
        <p:grpSpPr>
          <a:xfrm>
            <a:off x="7495122" y="3676793"/>
            <a:ext cx="3942393" cy="2664000"/>
            <a:chOff x="7495122" y="3676793"/>
            <a:chExt cx="3942393" cy="2664000"/>
          </a:xfrm>
        </p:grpSpPr>
        <p:sp>
          <p:nvSpPr>
            <p:cNvPr id="99" name="Полилиния: фигура 98">
              <a:extLst>
                <a:ext uri="{FF2B5EF4-FFF2-40B4-BE49-F238E27FC236}">
                  <a16:creationId xmlns:a16="http://schemas.microsoft.com/office/drawing/2014/main" id="{8BCAC76D-461E-4D5C-8881-826E340581F4}"/>
                </a:ext>
              </a:extLst>
            </p:cNvPr>
            <p:cNvSpPr/>
            <p:nvPr/>
          </p:nvSpPr>
          <p:spPr bwMode="auto">
            <a:xfrm>
              <a:off x="7495122" y="4027488"/>
              <a:ext cx="3587745" cy="2142016"/>
            </a:xfrm>
            <a:custGeom>
              <a:avLst/>
              <a:gdLst>
                <a:gd name="connsiteX0" fmla="*/ 107945 w 3587745"/>
                <a:gd name="connsiteY0" fmla="*/ 19579 h 2142016"/>
                <a:gd name="connsiteX1" fmla="*/ 1581145 w 3587745"/>
                <a:gd name="connsiteY1" fmla="*/ 11112 h 2142016"/>
                <a:gd name="connsiteX2" fmla="*/ 1902878 w 3587745"/>
                <a:gd name="connsiteY2" fmla="*/ 44979 h 2142016"/>
                <a:gd name="connsiteX3" fmla="*/ 2918878 w 3587745"/>
                <a:gd name="connsiteY3" fmla="*/ 61912 h 2142016"/>
                <a:gd name="connsiteX4" fmla="*/ 2935811 w 3587745"/>
                <a:gd name="connsiteY4" fmla="*/ 239712 h 2142016"/>
                <a:gd name="connsiteX5" fmla="*/ 3003545 w 3587745"/>
                <a:gd name="connsiteY5" fmla="*/ 265112 h 2142016"/>
                <a:gd name="connsiteX6" fmla="*/ 3325278 w 3587745"/>
                <a:gd name="connsiteY6" fmla="*/ 307445 h 2142016"/>
                <a:gd name="connsiteX7" fmla="*/ 3333745 w 3587745"/>
                <a:gd name="connsiteY7" fmla="*/ 366712 h 2142016"/>
                <a:gd name="connsiteX8" fmla="*/ 3325278 w 3587745"/>
                <a:gd name="connsiteY8" fmla="*/ 502179 h 2142016"/>
                <a:gd name="connsiteX9" fmla="*/ 3198278 w 3587745"/>
                <a:gd name="connsiteY9" fmla="*/ 510645 h 2142016"/>
                <a:gd name="connsiteX10" fmla="*/ 3139011 w 3587745"/>
                <a:gd name="connsiteY10" fmla="*/ 527579 h 2142016"/>
                <a:gd name="connsiteX11" fmla="*/ 3164411 w 3587745"/>
                <a:gd name="connsiteY11" fmla="*/ 544512 h 2142016"/>
                <a:gd name="connsiteX12" fmla="*/ 3181345 w 3587745"/>
                <a:gd name="connsiteY12" fmla="*/ 595312 h 2142016"/>
                <a:gd name="connsiteX13" fmla="*/ 3198278 w 3587745"/>
                <a:gd name="connsiteY13" fmla="*/ 663045 h 2142016"/>
                <a:gd name="connsiteX14" fmla="*/ 3223678 w 3587745"/>
                <a:gd name="connsiteY14" fmla="*/ 679979 h 2142016"/>
                <a:gd name="connsiteX15" fmla="*/ 3469211 w 3587745"/>
                <a:gd name="connsiteY15" fmla="*/ 730779 h 2142016"/>
                <a:gd name="connsiteX16" fmla="*/ 3443811 w 3587745"/>
                <a:gd name="connsiteY16" fmla="*/ 917045 h 2142016"/>
                <a:gd name="connsiteX17" fmla="*/ 3172878 w 3587745"/>
                <a:gd name="connsiteY17" fmla="*/ 925512 h 2142016"/>
                <a:gd name="connsiteX18" fmla="*/ 3181345 w 3587745"/>
                <a:gd name="connsiteY18" fmla="*/ 950912 h 2142016"/>
                <a:gd name="connsiteX19" fmla="*/ 3198278 w 3587745"/>
                <a:gd name="connsiteY19" fmla="*/ 1018645 h 2142016"/>
                <a:gd name="connsiteX20" fmla="*/ 3206745 w 3587745"/>
                <a:gd name="connsiteY20" fmla="*/ 1077912 h 2142016"/>
                <a:gd name="connsiteX21" fmla="*/ 3215211 w 3587745"/>
                <a:gd name="connsiteY21" fmla="*/ 1145645 h 2142016"/>
                <a:gd name="connsiteX22" fmla="*/ 3443811 w 3587745"/>
                <a:gd name="connsiteY22" fmla="*/ 1171045 h 2142016"/>
                <a:gd name="connsiteX23" fmla="*/ 3393011 w 3587745"/>
                <a:gd name="connsiteY23" fmla="*/ 1408112 h 2142016"/>
                <a:gd name="connsiteX24" fmla="*/ 3316811 w 3587745"/>
                <a:gd name="connsiteY24" fmla="*/ 1425045 h 2142016"/>
                <a:gd name="connsiteX25" fmla="*/ 3257545 w 3587745"/>
                <a:gd name="connsiteY25" fmla="*/ 1416579 h 2142016"/>
                <a:gd name="connsiteX26" fmla="*/ 3071278 w 3587745"/>
                <a:gd name="connsiteY26" fmla="*/ 1441979 h 2142016"/>
                <a:gd name="connsiteX27" fmla="*/ 3096678 w 3587745"/>
                <a:gd name="connsiteY27" fmla="*/ 1628245 h 2142016"/>
                <a:gd name="connsiteX28" fmla="*/ 3587745 w 3587745"/>
                <a:gd name="connsiteY28" fmla="*/ 1763712 h 2142016"/>
                <a:gd name="connsiteX29" fmla="*/ 3570811 w 3587745"/>
                <a:gd name="connsiteY29" fmla="*/ 1873779 h 2142016"/>
                <a:gd name="connsiteX30" fmla="*/ 3528478 w 3587745"/>
                <a:gd name="connsiteY30" fmla="*/ 1882245 h 2142016"/>
                <a:gd name="connsiteX31" fmla="*/ 3054345 w 3587745"/>
                <a:gd name="connsiteY31" fmla="*/ 1916112 h 2142016"/>
                <a:gd name="connsiteX32" fmla="*/ 3037411 w 3587745"/>
                <a:gd name="connsiteY32" fmla="*/ 2017712 h 2142016"/>
                <a:gd name="connsiteX33" fmla="*/ 2969678 w 3587745"/>
                <a:gd name="connsiteY33" fmla="*/ 2026179 h 2142016"/>
                <a:gd name="connsiteX34" fmla="*/ 2791878 w 3587745"/>
                <a:gd name="connsiteY34" fmla="*/ 2034645 h 2142016"/>
                <a:gd name="connsiteX35" fmla="*/ 2597145 w 3587745"/>
                <a:gd name="connsiteY35" fmla="*/ 2068512 h 2142016"/>
                <a:gd name="connsiteX36" fmla="*/ 2444745 w 3587745"/>
                <a:gd name="connsiteY36" fmla="*/ 2085445 h 2142016"/>
                <a:gd name="connsiteX37" fmla="*/ 2182278 w 3587745"/>
                <a:gd name="connsiteY37" fmla="*/ 2110845 h 2142016"/>
                <a:gd name="connsiteX38" fmla="*/ 1547278 w 3587745"/>
                <a:gd name="connsiteY38" fmla="*/ 2119312 h 2142016"/>
                <a:gd name="connsiteX39" fmla="*/ 378878 w 3587745"/>
                <a:gd name="connsiteY39" fmla="*/ 2093912 h 2142016"/>
                <a:gd name="connsiteX40" fmla="*/ 370411 w 3587745"/>
                <a:gd name="connsiteY40" fmla="*/ 1822979 h 2142016"/>
                <a:gd name="connsiteX41" fmla="*/ 361945 w 3587745"/>
                <a:gd name="connsiteY41" fmla="*/ 1695979 h 2142016"/>
                <a:gd name="connsiteX42" fmla="*/ 353478 w 3587745"/>
                <a:gd name="connsiteY42" fmla="*/ 1670579 h 2142016"/>
                <a:gd name="connsiteX43" fmla="*/ 345011 w 3587745"/>
                <a:gd name="connsiteY43" fmla="*/ 1594379 h 2142016"/>
                <a:gd name="connsiteX44" fmla="*/ 336545 w 3587745"/>
                <a:gd name="connsiteY44" fmla="*/ 1552045 h 2142016"/>
                <a:gd name="connsiteX45" fmla="*/ 285745 w 3587745"/>
                <a:gd name="connsiteY45" fmla="*/ 1518179 h 2142016"/>
                <a:gd name="connsiteX46" fmla="*/ 124878 w 3587745"/>
                <a:gd name="connsiteY46" fmla="*/ 1492779 h 2142016"/>
                <a:gd name="connsiteX47" fmla="*/ 141811 w 3587745"/>
                <a:gd name="connsiteY47" fmla="*/ 1272645 h 2142016"/>
                <a:gd name="connsiteX48" fmla="*/ 175678 w 3587745"/>
                <a:gd name="connsiteY48" fmla="*/ 1179512 h 2142016"/>
                <a:gd name="connsiteX49" fmla="*/ 260345 w 3587745"/>
                <a:gd name="connsiteY49" fmla="*/ 1086379 h 2142016"/>
                <a:gd name="connsiteX50" fmla="*/ 302678 w 3587745"/>
                <a:gd name="connsiteY50" fmla="*/ 900112 h 2142016"/>
                <a:gd name="connsiteX51" fmla="*/ 328078 w 3587745"/>
                <a:gd name="connsiteY51" fmla="*/ 781579 h 2142016"/>
                <a:gd name="connsiteX52" fmla="*/ 345011 w 3587745"/>
                <a:gd name="connsiteY52" fmla="*/ 646112 h 2142016"/>
                <a:gd name="connsiteX53" fmla="*/ 378878 w 3587745"/>
                <a:gd name="connsiteY53" fmla="*/ 519112 h 2142016"/>
                <a:gd name="connsiteX54" fmla="*/ 328078 w 3587745"/>
                <a:gd name="connsiteY54" fmla="*/ 434445 h 2142016"/>
                <a:gd name="connsiteX55" fmla="*/ 251878 w 3587745"/>
                <a:gd name="connsiteY55" fmla="*/ 425979 h 2142016"/>
                <a:gd name="connsiteX56" fmla="*/ 158745 w 3587745"/>
                <a:gd name="connsiteY56" fmla="*/ 409045 h 2142016"/>
                <a:gd name="connsiteX57" fmla="*/ 74078 w 3587745"/>
                <a:gd name="connsiteY57" fmla="*/ 366712 h 2142016"/>
                <a:gd name="connsiteX58" fmla="*/ 91011 w 3587745"/>
                <a:gd name="connsiteY58" fmla="*/ 138112 h 2142016"/>
                <a:gd name="connsiteX59" fmla="*/ 107945 w 3587745"/>
                <a:gd name="connsiteY59" fmla="*/ 19579 h 214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87745" h="2142016">
                  <a:moveTo>
                    <a:pt x="107945" y="19579"/>
                  </a:moveTo>
                  <a:cubicBezTo>
                    <a:pt x="356301" y="-1588"/>
                    <a:pt x="878514" y="-7378"/>
                    <a:pt x="1581145" y="11112"/>
                  </a:cubicBezTo>
                  <a:cubicBezTo>
                    <a:pt x="1661158" y="13218"/>
                    <a:pt x="1816185" y="34142"/>
                    <a:pt x="1902878" y="44979"/>
                  </a:cubicBezTo>
                  <a:cubicBezTo>
                    <a:pt x="1965561" y="44015"/>
                    <a:pt x="2814911" y="18136"/>
                    <a:pt x="2918878" y="61912"/>
                  </a:cubicBezTo>
                  <a:cubicBezTo>
                    <a:pt x="2973747" y="85015"/>
                    <a:pt x="2912913" y="184757"/>
                    <a:pt x="2935811" y="239712"/>
                  </a:cubicBezTo>
                  <a:cubicBezTo>
                    <a:pt x="2945085" y="261970"/>
                    <a:pt x="2979788" y="260980"/>
                    <a:pt x="3003545" y="265112"/>
                  </a:cubicBezTo>
                  <a:cubicBezTo>
                    <a:pt x="3110114" y="283646"/>
                    <a:pt x="3218034" y="293334"/>
                    <a:pt x="3325278" y="307445"/>
                  </a:cubicBezTo>
                  <a:cubicBezTo>
                    <a:pt x="3328100" y="327201"/>
                    <a:pt x="3330175" y="347078"/>
                    <a:pt x="3333745" y="366712"/>
                  </a:cubicBezTo>
                  <a:cubicBezTo>
                    <a:pt x="3341180" y="407604"/>
                    <a:pt x="3371735" y="466653"/>
                    <a:pt x="3325278" y="502179"/>
                  </a:cubicBezTo>
                  <a:cubicBezTo>
                    <a:pt x="3291576" y="527951"/>
                    <a:pt x="3240611" y="507823"/>
                    <a:pt x="3198278" y="510645"/>
                  </a:cubicBezTo>
                  <a:cubicBezTo>
                    <a:pt x="3178522" y="516290"/>
                    <a:pt x="3153539" y="513051"/>
                    <a:pt x="3139011" y="527579"/>
                  </a:cubicBezTo>
                  <a:cubicBezTo>
                    <a:pt x="3131816" y="534774"/>
                    <a:pt x="3159018" y="535883"/>
                    <a:pt x="3164411" y="544512"/>
                  </a:cubicBezTo>
                  <a:cubicBezTo>
                    <a:pt x="3173871" y="559648"/>
                    <a:pt x="3177845" y="577809"/>
                    <a:pt x="3181345" y="595312"/>
                  </a:cubicBezTo>
                  <a:cubicBezTo>
                    <a:pt x="3181767" y="597424"/>
                    <a:pt x="3191334" y="654365"/>
                    <a:pt x="3198278" y="663045"/>
                  </a:cubicBezTo>
                  <a:cubicBezTo>
                    <a:pt x="3204635" y="670991"/>
                    <a:pt x="3214577" y="675428"/>
                    <a:pt x="3223678" y="679979"/>
                  </a:cubicBezTo>
                  <a:cubicBezTo>
                    <a:pt x="3317584" y="726933"/>
                    <a:pt x="3328581" y="711602"/>
                    <a:pt x="3469211" y="730779"/>
                  </a:cubicBezTo>
                  <a:cubicBezTo>
                    <a:pt x="3460744" y="792868"/>
                    <a:pt x="3496179" y="882632"/>
                    <a:pt x="3443811" y="917045"/>
                  </a:cubicBezTo>
                  <a:cubicBezTo>
                    <a:pt x="3368301" y="966666"/>
                    <a:pt x="3262490" y="913949"/>
                    <a:pt x="3172878" y="925512"/>
                  </a:cubicBezTo>
                  <a:cubicBezTo>
                    <a:pt x="3164027" y="926654"/>
                    <a:pt x="3178997" y="942302"/>
                    <a:pt x="3181345" y="950912"/>
                  </a:cubicBezTo>
                  <a:cubicBezTo>
                    <a:pt x="3187468" y="973364"/>
                    <a:pt x="3193714" y="995824"/>
                    <a:pt x="3198278" y="1018645"/>
                  </a:cubicBezTo>
                  <a:cubicBezTo>
                    <a:pt x="3202192" y="1038214"/>
                    <a:pt x="3204108" y="1058131"/>
                    <a:pt x="3206745" y="1077912"/>
                  </a:cubicBezTo>
                  <a:cubicBezTo>
                    <a:pt x="3209752" y="1100466"/>
                    <a:pt x="3194033" y="1137325"/>
                    <a:pt x="3215211" y="1145645"/>
                  </a:cubicBezTo>
                  <a:cubicBezTo>
                    <a:pt x="3286571" y="1173679"/>
                    <a:pt x="3367611" y="1162578"/>
                    <a:pt x="3443811" y="1171045"/>
                  </a:cubicBezTo>
                  <a:cubicBezTo>
                    <a:pt x="3464501" y="1274489"/>
                    <a:pt x="3486239" y="1298433"/>
                    <a:pt x="3393011" y="1408112"/>
                  </a:cubicBezTo>
                  <a:cubicBezTo>
                    <a:pt x="3376159" y="1427937"/>
                    <a:pt x="3342211" y="1419401"/>
                    <a:pt x="3316811" y="1425045"/>
                  </a:cubicBezTo>
                  <a:cubicBezTo>
                    <a:pt x="3297056" y="1422223"/>
                    <a:pt x="3277482" y="1415712"/>
                    <a:pt x="3257545" y="1416579"/>
                  </a:cubicBezTo>
                  <a:cubicBezTo>
                    <a:pt x="3205954" y="1418822"/>
                    <a:pt x="3128899" y="1432375"/>
                    <a:pt x="3071278" y="1441979"/>
                  </a:cubicBezTo>
                  <a:cubicBezTo>
                    <a:pt x="3079745" y="1504068"/>
                    <a:pt x="3039534" y="1602530"/>
                    <a:pt x="3096678" y="1628245"/>
                  </a:cubicBezTo>
                  <a:cubicBezTo>
                    <a:pt x="3627970" y="1867327"/>
                    <a:pt x="3561252" y="1472304"/>
                    <a:pt x="3587745" y="1763712"/>
                  </a:cubicBezTo>
                  <a:cubicBezTo>
                    <a:pt x="3582100" y="1800401"/>
                    <a:pt x="3587412" y="1840577"/>
                    <a:pt x="3570811" y="1873779"/>
                  </a:cubicBezTo>
                  <a:cubicBezTo>
                    <a:pt x="3564375" y="1886650"/>
                    <a:pt x="3542820" y="1881069"/>
                    <a:pt x="3528478" y="1882245"/>
                  </a:cubicBezTo>
                  <a:cubicBezTo>
                    <a:pt x="3370561" y="1895189"/>
                    <a:pt x="3212389" y="1904823"/>
                    <a:pt x="3054345" y="1916112"/>
                  </a:cubicBezTo>
                  <a:cubicBezTo>
                    <a:pt x="3048700" y="1949979"/>
                    <a:pt x="3058345" y="1990498"/>
                    <a:pt x="3037411" y="2017712"/>
                  </a:cubicBezTo>
                  <a:cubicBezTo>
                    <a:pt x="3023538" y="2035747"/>
                    <a:pt x="2992377" y="2024614"/>
                    <a:pt x="2969678" y="2026179"/>
                  </a:cubicBezTo>
                  <a:cubicBezTo>
                    <a:pt x="2910485" y="2030261"/>
                    <a:pt x="2851145" y="2031823"/>
                    <a:pt x="2791878" y="2034645"/>
                  </a:cubicBezTo>
                  <a:cubicBezTo>
                    <a:pt x="2726967" y="2045934"/>
                    <a:pt x="2662522" y="2060340"/>
                    <a:pt x="2597145" y="2068512"/>
                  </a:cubicBezTo>
                  <a:cubicBezTo>
                    <a:pt x="2363515" y="2097717"/>
                    <a:pt x="2723761" y="2053251"/>
                    <a:pt x="2444745" y="2085445"/>
                  </a:cubicBezTo>
                  <a:cubicBezTo>
                    <a:pt x="2337052" y="2097871"/>
                    <a:pt x="2289539" y="2108461"/>
                    <a:pt x="2182278" y="2110845"/>
                  </a:cubicBezTo>
                  <a:lnTo>
                    <a:pt x="1547278" y="2119312"/>
                  </a:lnTo>
                  <a:cubicBezTo>
                    <a:pt x="1181566" y="2137598"/>
                    <a:pt x="630100" y="2169912"/>
                    <a:pt x="378878" y="2093912"/>
                  </a:cubicBezTo>
                  <a:cubicBezTo>
                    <a:pt x="292394" y="2067749"/>
                    <a:pt x="374252" y="1913252"/>
                    <a:pt x="370411" y="1822979"/>
                  </a:cubicBezTo>
                  <a:cubicBezTo>
                    <a:pt x="368607" y="1780590"/>
                    <a:pt x="366630" y="1738147"/>
                    <a:pt x="361945" y="1695979"/>
                  </a:cubicBezTo>
                  <a:cubicBezTo>
                    <a:pt x="360959" y="1687109"/>
                    <a:pt x="356300" y="1679046"/>
                    <a:pt x="353478" y="1670579"/>
                  </a:cubicBezTo>
                  <a:cubicBezTo>
                    <a:pt x="350656" y="1645179"/>
                    <a:pt x="348625" y="1619678"/>
                    <a:pt x="345011" y="1594379"/>
                  </a:cubicBezTo>
                  <a:cubicBezTo>
                    <a:pt x="342976" y="1580133"/>
                    <a:pt x="345380" y="1563404"/>
                    <a:pt x="336545" y="1552045"/>
                  </a:cubicBezTo>
                  <a:cubicBezTo>
                    <a:pt x="324051" y="1535981"/>
                    <a:pt x="305343" y="1523666"/>
                    <a:pt x="285745" y="1518179"/>
                  </a:cubicBezTo>
                  <a:cubicBezTo>
                    <a:pt x="233469" y="1503542"/>
                    <a:pt x="124878" y="1492779"/>
                    <a:pt x="124878" y="1492779"/>
                  </a:cubicBezTo>
                  <a:cubicBezTo>
                    <a:pt x="130522" y="1419401"/>
                    <a:pt x="135699" y="1345986"/>
                    <a:pt x="141811" y="1272645"/>
                  </a:cubicBezTo>
                  <a:cubicBezTo>
                    <a:pt x="149562" y="1179633"/>
                    <a:pt x="123876" y="1196780"/>
                    <a:pt x="175678" y="1179512"/>
                  </a:cubicBezTo>
                  <a:cubicBezTo>
                    <a:pt x="203900" y="1148468"/>
                    <a:pt x="239205" y="1122619"/>
                    <a:pt x="260345" y="1086379"/>
                  </a:cubicBezTo>
                  <a:cubicBezTo>
                    <a:pt x="301347" y="1016090"/>
                    <a:pt x="290224" y="971719"/>
                    <a:pt x="302678" y="900112"/>
                  </a:cubicBezTo>
                  <a:cubicBezTo>
                    <a:pt x="309602" y="860302"/>
                    <a:pt x="321435" y="821437"/>
                    <a:pt x="328078" y="781579"/>
                  </a:cubicBezTo>
                  <a:cubicBezTo>
                    <a:pt x="335559" y="736691"/>
                    <a:pt x="337821" y="691048"/>
                    <a:pt x="345011" y="646112"/>
                  </a:cubicBezTo>
                  <a:cubicBezTo>
                    <a:pt x="354613" y="586102"/>
                    <a:pt x="361403" y="571537"/>
                    <a:pt x="378878" y="519112"/>
                  </a:cubicBezTo>
                  <a:cubicBezTo>
                    <a:pt x="361945" y="490890"/>
                    <a:pt x="354619" y="453908"/>
                    <a:pt x="328078" y="434445"/>
                  </a:cubicBezTo>
                  <a:cubicBezTo>
                    <a:pt x="307469" y="419332"/>
                    <a:pt x="277152" y="429770"/>
                    <a:pt x="251878" y="425979"/>
                  </a:cubicBezTo>
                  <a:cubicBezTo>
                    <a:pt x="220674" y="421298"/>
                    <a:pt x="189789" y="414690"/>
                    <a:pt x="158745" y="409045"/>
                  </a:cubicBezTo>
                  <a:cubicBezTo>
                    <a:pt x="130523" y="394934"/>
                    <a:pt x="71747" y="398179"/>
                    <a:pt x="74078" y="366712"/>
                  </a:cubicBezTo>
                  <a:cubicBezTo>
                    <a:pt x="79722" y="290512"/>
                    <a:pt x="56839" y="206454"/>
                    <a:pt x="91011" y="138112"/>
                  </a:cubicBezTo>
                  <a:cubicBezTo>
                    <a:pt x="121829" y="76478"/>
                    <a:pt x="-140411" y="40746"/>
                    <a:pt x="107945" y="19579"/>
                  </a:cubicBezTo>
                  <a:close/>
                </a:path>
              </a:pathLst>
            </a:custGeom>
            <a:solidFill>
              <a:schemeClr val="bg2">
                <a:lumMod val="40000"/>
                <a:lumOff val="60000"/>
                <a:alpha val="75000"/>
              </a:schemeClr>
            </a:solidFill>
            <a:ln>
              <a:noFill/>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grpSp>
          <p:nvGrpSpPr>
            <p:cNvPr id="121" name="Группа 120">
              <a:extLst>
                <a:ext uri="{FF2B5EF4-FFF2-40B4-BE49-F238E27FC236}">
                  <a16:creationId xmlns:a16="http://schemas.microsoft.com/office/drawing/2014/main" id="{0864F0A4-D628-4ED2-970B-7FE092D6812A}"/>
                </a:ext>
              </a:extLst>
            </p:cNvPr>
            <p:cNvGrpSpPr/>
            <p:nvPr/>
          </p:nvGrpSpPr>
          <p:grpSpPr>
            <a:xfrm>
              <a:off x="7501234" y="3676793"/>
              <a:ext cx="3936281" cy="2664000"/>
              <a:chOff x="4486729" y="4619676"/>
              <a:chExt cx="4140776" cy="2664000"/>
            </a:xfrm>
          </p:grpSpPr>
          <p:sp>
            <p:nvSpPr>
              <p:cNvPr id="122" name="Прямоугольник 121">
                <a:extLst>
                  <a:ext uri="{FF2B5EF4-FFF2-40B4-BE49-F238E27FC236}">
                    <a16:creationId xmlns:a16="http://schemas.microsoft.com/office/drawing/2014/main" id="{A65F54CE-E76E-42D4-AB6E-15A3FBB80742}"/>
                  </a:ext>
                </a:extLst>
              </p:cNvPr>
              <p:cNvSpPr/>
              <p:nvPr/>
            </p:nvSpPr>
            <p:spPr bwMode="auto">
              <a:xfrm>
                <a:off x="4486729" y="4619676"/>
                <a:ext cx="4140776" cy="2664000"/>
              </a:xfrm>
              <a:custGeom>
                <a:avLst/>
                <a:gdLst>
                  <a:gd name="connsiteX0" fmla="*/ 0 w 4140776"/>
                  <a:gd name="connsiteY0" fmla="*/ 0 h 2664000"/>
                  <a:gd name="connsiteX1" fmla="*/ 467316 w 4140776"/>
                  <a:gd name="connsiteY1" fmla="*/ 0 h 2664000"/>
                  <a:gd name="connsiteX2" fmla="*/ 1100263 w 4140776"/>
                  <a:gd name="connsiteY2" fmla="*/ 0 h 2664000"/>
                  <a:gd name="connsiteX3" fmla="*/ 1774618 w 4140776"/>
                  <a:gd name="connsiteY3" fmla="*/ 0 h 2664000"/>
                  <a:gd name="connsiteX4" fmla="*/ 2448973 w 4140776"/>
                  <a:gd name="connsiteY4" fmla="*/ 0 h 2664000"/>
                  <a:gd name="connsiteX5" fmla="*/ 3123328 w 4140776"/>
                  <a:gd name="connsiteY5" fmla="*/ 0 h 2664000"/>
                  <a:gd name="connsiteX6" fmla="*/ 4140776 w 4140776"/>
                  <a:gd name="connsiteY6" fmla="*/ 0 h 2664000"/>
                  <a:gd name="connsiteX7" fmla="*/ 4140776 w 4140776"/>
                  <a:gd name="connsiteY7" fmla="*/ 452880 h 2664000"/>
                  <a:gd name="connsiteX8" fmla="*/ 4140776 w 4140776"/>
                  <a:gd name="connsiteY8" fmla="*/ 932400 h 2664000"/>
                  <a:gd name="connsiteX9" fmla="*/ 4140776 w 4140776"/>
                  <a:gd name="connsiteY9" fmla="*/ 1518480 h 2664000"/>
                  <a:gd name="connsiteX10" fmla="*/ 4140776 w 4140776"/>
                  <a:gd name="connsiteY10" fmla="*/ 1998000 h 2664000"/>
                  <a:gd name="connsiteX11" fmla="*/ 4140776 w 4140776"/>
                  <a:gd name="connsiteY11" fmla="*/ 2664000 h 2664000"/>
                  <a:gd name="connsiteX12" fmla="*/ 3632052 w 4140776"/>
                  <a:gd name="connsiteY12" fmla="*/ 2664000 h 2664000"/>
                  <a:gd name="connsiteX13" fmla="*/ 3081920 w 4140776"/>
                  <a:gd name="connsiteY13" fmla="*/ 2664000 h 2664000"/>
                  <a:gd name="connsiteX14" fmla="*/ 2531789 w 4140776"/>
                  <a:gd name="connsiteY14" fmla="*/ 2664000 h 2664000"/>
                  <a:gd name="connsiteX15" fmla="*/ 2023065 w 4140776"/>
                  <a:gd name="connsiteY15" fmla="*/ 2664000 h 2664000"/>
                  <a:gd name="connsiteX16" fmla="*/ 1514341 w 4140776"/>
                  <a:gd name="connsiteY16" fmla="*/ 2664000 h 2664000"/>
                  <a:gd name="connsiteX17" fmla="*/ 1047025 w 4140776"/>
                  <a:gd name="connsiteY17" fmla="*/ 2664000 h 2664000"/>
                  <a:gd name="connsiteX18" fmla="*/ 538301 w 4140776"/>
                  <a:gd name="connsiteY18" fmla="*/ 2664000 h 2664000"/>
                  <a:gd name="connsiteX19" fmla="*/ 0 w 4140776"/>
                  <a:gd name="connsiteY19" fmla="*/ 2664000 h 2664000"/>
                  <a:gd name="connsiteX20" fmla="*/ 0 w 4140776"/>
                  <a:gd name="connsiteY20" fmla="*/ 2131200 h 2664000"/>
                  <a:gd name="connsiteX21" fmla="*/ 0 w 4140776"/>
                  <a:gd name="connsiteY21" fmla="*/ 1651680 h 2664000"/>
                  <a:gd name="connsiteX22" fmla="*/ 0 w 4140776"/>
                  <a:gd name="connsiteY22" fmla="*/ 1065600 h 2664000"/>
                  <a:gd name="connsiteX23" fmla="*/ 0 w 4140776"/>
                  <a:gd name="connsiteY23" fmla="*/ 586080 h 2664000"/>
                  <a:gd name="connsiteX24" fmla="*/ 0 w 4140776"/>
                  <a:gd name="connsiteY24"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40776" h="2664000" fill="none" extrusionOk="0">
                    <a:moveTo>
                      <a:pt x="0" y="0"/>
                    </a:moveTo>
                    <a:cubicBezTo>
                      <a:pt x="204643" y="-31583"/>
                      <a:pt x="292567" y="44356"/>
                      <a:pt x="467316" y="0"/>
                    </a:cubicBezTo>
                    <a:cubicBezTo>
                      <a:pt x="642065" y="-44356"/>
                      <a:pt x="866560" y="73252"/>
                      <a:pt x="1100263" y="0"/>
                    </a:cubicBezTo>
                    <a:cubicBezTo>
                      <a:pt x="1333966" y="-73252"/>
                      <a:pt x="1527473" y="64166"/>
                      <a:pt x="1774618" y="0"/>
                    </a:cubicBezTo>
                    <a:cubicBezTo>
                      <a:pt x="2021764" y="-64166"/>
                      <a:pt x="2257528" y="56790"/>
                      <a:pt x="2448973" y="0"/>
                    </a:cubicBezTo>
                    <a:cubicBezTo>
                      <a:pt x="2640418" y="-56790"/>
                      <a:pt x="2851297" y="22035"/>
                      <a:pt x="3123328" y="0"/>
                    </a:cubicBezTo>
                    <a:cubicBezTo>
                      <a:pt x="3395359" y="-22035"/>
                      <a:pt x="3892151" y="23761"/>
                      <a:pt x="4140776" y="0"/>
                    </a:cubicBezTo>
                    <a:cubicBezTo>
                      <a:pt x="4143057" y="197654"/>
                      <a:pt x="4088932" y="311761"/>
                      <a:pt x="4140776" y="452880"/>
                    </a:cubicBezTo>
                    <a:cubicBezTo>
                      <a:pt x="4192620" y="593999"/>
                      <a:pt x="4112277" y="774278"/>
                      <a:pt x="4140776" y="932400"/>
                    </a:cubicBezTo>
                    <a:cubicBezTo>
                      <a:pt x="4169275" y="1090522"/>
                      <a:pt x="4123525" y="1267388"/>
                      <a:pt x="4140776" y="1518480"/>
                    </a:cubicBezTo>
                    <a:cubicBezTo>
                      <a:pt x="4158027" y="1769572"/>
                      <a:pt x="4130513" y="1863314"/>
                      <a:pt x="4140776" y="1998000"/>
                    </a:cubicBezTo>
                    <a:cubicBezTo>
                      <a:pt x="4151039" y="2132686"/>
                      <a:pt x="4121842" y="2465643"/>
                      <a:pt x="4140776" y="2664000"/>
                    </a:cubicBezTo>
                    <a:cubicBezTo>
                      <a:pt x="4017144" y="2685458"/>
                      <a:pt x="3850851" y="2604053"/>
                      <a:pt x="3632052" y="2664000"/>
                    </a:cubicBezTo>
                    <a:cubicBezTo>
                      <a:pt x="3413253" y="2723947"/>
                      <a:pt x="3334844" y="2653216"/>
                      <a:pt x="3081920" y="2664000"/>
                    </a:cubicBezTo>
                    <a:cubicBezTo>
                      <a:pt x="2828996" y="2674784"/>
                      <a:pt x="2646080" y="2663562"/>
                      <a:pt x="2531789" y="2664000"/>
                    </a:cubicBezTo>
                    <a:cubicBezTo>
                      <a:pt x="2417498" y="2664438"/>
                      <a:pt x="2174128" y="2659635"/>
                      <a:pt x="2023065" y="2664000"/>
                    </a:cubicBezTo>
                    <a:cubicBezTo>
                      <a:pt x="1872002" y="2668365"/>
                      <a:pt x="1764667" y="2658487"/>
                      <a:pt x="1514341" y="2664000"/>
                    </a:cubicBezTo>
                    <a:cubicBezTo>
                      <a:pt x="1264015" y="2669513"/>
                      <a:pt x="1219734" y="2638626"/>
                      <a:pt x="1047025" y="2664000"/>
                    </a:cubicBezTo>
                    <a:cubicBezTo>
                      <a:pt x="874316" y="2689374"/>
                      <a:pt x="788706" y="2610614"/>
                      <a:pt x="538301" y="2664000"/>
                    </a:cubicBezTo>
                    <a:cubicBezTo>
                      <a:pt x="287896" y="2717386"/>
                      <a:pt x="147770" y="2612096"/>
                      <a:pt x="0" y="2664000"/>
                    </a:cubicBezTo>
                    <a:cubicBezTo>
                      <a:pt x="-38158" y="2544416"/>
                      <a:pt x="16246" y="2365820"/>
                      <a:pt x="0" y="2131200"/>
                    </a:cubicBezTo>
                    <a:cubicBezTo>
                      <a:pt x="-16246" y="1896580"/>
                      <a:pt x="44912" y="1841879"/>
                      <a:pt x="0" y="1651680"/>
                    </a:cubicBezTo>
                    <a:cubicBezTo>
                      <a:pt x="-44912" y="1461481"/>
                      <a:pt x="41670" y="1347341"/>
                      <a:pt x="0" y="1065600"/>
                    </a:cubicBezTo>
                    <a:cubicBezTo>
                      <a:pt x="-41670" y="783859"/>
                      <a:pt x="6340" y="808406"/>
                      <a:pt x="0" y="586080"/>
                    </a:cubicBezTo>
                    <a:cubicBezTo>
                      <a:pt x="-6340" y="363754"/>
                      <a:pt x="55492" y="171436"/>
                      <a:pt x="0" y="0"/>
                    </a:cubicBezTo>
                    <a:close/>
                  </a:path>
                  <a:path w="4140776" h="2664000" stroke="0" extrusionOk="0">
                    <a:moveTo>
                      <a:pt x="0" y="0"/>
                    </a:moveTo>
                    <a:cubicBezTo>
                      <a:pt x="133619" y="-23286"/>
                      <a:pt x="345900" y="42634"/>
                      <a:pt x="467316" y="0"/>
                    </a:cubicBezTo>
                    <a:cubicBezTo>
                      <a:pt x="588732" y="-42634"/>
                      <a:pt x="874092" y="19843"/>
                      <a:pt x="976040" y="0"/>
                    </a:cubicBezTo>
                    <a:cubicBezTo>
                      <a:pt x="1077988" y="-19843"/>
                      <a:pt x="1370463" y="28295"/>
                      <a:pt x="1484764" y="0"/>
                    </a:cubicBezTo>
                    <a:cubicBezTo>
                      <a:pt x="1599065" y="-28295"/>
                      <a:pt x="1912113" y="33613"/>
                      <a:pt x="2034896" y="0"/>
                    </a:cubicBezTo>
                    <a:cubicBezTo>
                      <a:pt x="2157679" y="-33613"/>
                      <a:pt x="2359981" y="39949"/>
                      <a:pt x="2502212" y="0"/>
                    </a:cubicBezTo>
                    <a:cubicBezTo>
                      <a:pt x="2644443" y="-39949"/>
                      <a:pt x="2798937" y="37261"/>
                      <a:pt x="3093751" y="0"/>
                    </a:cubicBezTo>
                    <a:cubicBezTo>
                      <a:pt x="3388565" y="-37261"/>
                      <a:pt x="3734371" y="18299"/>
                      <a:pt x="4140776" y="0"/>
                    </a:cubicBezTo>
                    <a:cubicBezTo>
                      <a:pt x="4160384" y="105848"/>
                      <a:pt x="4128857" y="275411"/>
                      <a:pt x="4140776" y="506160"/>
                    </a:cubicBezTo>
                    <a:cubicBezTo>
                      <a:pt x="4152695" y="736909"/>
                      <a:pt x="4105826" y="762467"/>
                      <a:pt x="4140776" y="1012320"/>
                    </a:cubicBezTo>
                    <a:cubicBezTo>
                      <a:pt x="4175726" y="1262173"/>
                      <a:pt x="4089666" y="1321291"/>
                      <a:pt x="4140776" y="1491840"/>
                    </a:cubicBezTo>
                    <a:cubicBezTo>
                      <a:pt x="4191886" y="1662389"/>
                      <a:pt x="4078286" y="1772514"/>
                      <a:pt x="4140776" y="2024640"/>
                    </a:cubicBezTo>
                    <a:cubicBezTo>
                      <a:pt x="4203266" y="2276766"/>
                      <a:pt x="4094751" y="2462308"/>
                      <a:pt x="4140776" y="2664000"/>
                    </a:cubicBezTo>
                    <a:cubicBezTo>
                      <a:pt x="4035485" y="2708320"/>
                      <a:pt x="3812320" y="2608183"/>
                      <a:pt x="3632052" y="2664000"/>
                    </a:cubicBezTo>
                    <a:cubicBezTo>
                      <a:pt x="3451784" y="2719817"/>
                      <a:pt x="3271331" y="2646170"/>
                      <a:pt x="2957697" y="2664000"/>
                    </a:cubicBezTo>
                    <a:cubicBezTo>
                      <a:pt x="2644063" y="2681830"/>
                      <a:pt x="2570891" y="2660390"/>
                      <a:pt x="2448973" y="2664000"/>
                    </a:cubicBezTo>
                    <a:cubicBezTo>
                      <a:pt x="2327055" y="2667610"/>
                      <a:pt x="2125457" y="2599175"/>
                      <a:pt x="1816026" y="2664000"/>
                    </a:cubicBezTo>
                    <a:cubicBezTo>
                      <a:pt x="1506595" y="2728825"/>
                      <a:pt x="1444135" y="2626019"/>
                      <a:pt x="1141671" y="2664000"/>
                    </a:cubicBezTo>
                    <a:cubicBezTo>
                      <a:pt x="839207" y="2701981"/>
                      <a:pt x="787138" y="2643598"/>
                      <a:pt x="550132" y="2664000"/>
                    </a:cubicBezTo>
                    <a:cubicBezTo>
                      <a:pt x="313126" y="2684402"/>
                      <a:pt x="153773" y="2648172"/>
                      <a:pt x="0" y="2664000"/>
                    </a:cubicBezTo>
                    <a:cubicBezTo>
                      <a:pt x="-19257" y="2483904"/>
                      <a:pt x="28683" y="2391090"/>
                      <a:pt x="0" y="2184480"/>
                    </a:cubicBezTo>
                    <a:cubicBezTo>
                      <a:pt x="-28683" y="1977870"/>
                      <a:pt x="17823" y="1873260"/>
                      <a:pt x="0" y="1598400"/>
                    </a:cubicBezTo>
                    <a:cubicBezTo>
                      <a:pt x="-17823" y="1323540"/>
                      <a:pt x="26148" y="1296432"/>
                      <a:pt x="0" y="1145520"/>
                    </a:cubicBezTo>
                    <a:cubicBezTo>
                      <a:pt x="-26148" y="994608"/>
                      <a:pt x="42300" y="840895"/>
                      <a:pt x="0" y="559440"/>
                    </a:cubicBezTo>
                    <a:cubicBezTo>
                      <a:pt x="-42300" y="277985"/>
                      <a:pt x="66279" y="113741"/>
                      <a:pt x="0" y="0"/>
                    </a:cubicBezTo>
                    <a:close/>
                  </a:path>
                </a:pathLst>
              </a:custGeom>
              <a:solidFill>
                <a:schemeClr val="bg1">
                  <a:alpha val="75000"/>
                </a:schemeClr>
              </a:solidFill>
              <a:ln w="317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3820106001">
                      <a:prstGeom prst="rect">
                        <a:avLst/>
                      </a:prstGeom>
                      <ask:type>
                        <ask:lineSketchScribble/>
                      </ask:type>
                    </ask:lineSketchStyleProps>
                  </a:ext>
                </a:extLst>
              </a:ln>
              <a:effectLst/>
            </p:spPr>
            <p:txBody>
              <a:bodyPr vert="horz" wrap="square" lIns="90000" tIns="46800" rIns="90000" bIns="46800" numCol="1" rtlCol="0" anchor="t" anchorCtr="0" compatLnSpc="1">
                <a:prstTxWarp prst="textNoShape">
                  <a:avLst/>
                </a:prstTxWarp>
                <a:spAutoFit/>
              </a:bodyPr>
              <a:lstStyle/>
              <a:p>
                <a:pPr marL="381000" marR="0" indent="-381000" algn="l" defTabSz="914400" rtl="0" eaLnBrk="1" fontAlgn="base" latinLnBrk="0" hangingPunct="1">
                  <a:lnSpc>
                    <a:spcPct val="85000"/>
                  </a:lnSpc>
                  <a:spcBef>
                    <a:spcPct val="50000"/>
                  </a:spcBef>
                  <a:spcAft>
                    <a:spcPct val="0"/>
                  </a:spcAft>
                  <a:buClrTx/>
                  <a:buSzPct val="120000"/>
                  <a:buFontTx/>
                  <a:buBlip>
                    <a:blip r:embed="rId3"/>
                  </a:buBlip>
                  <a:tabLst/>
                </a:pPr>
                <a:endParaRPr kumimoji="0" lang="ru-RU" sz="2100" b="0" i="0" u="none" strike="noStrike" cap="none" normalizeH="0" baseline="0">
                  <a:ln>
                    <a:noFill/>
                  </a:ln>
                  <a:solidFill>
                    <a:srgbClr val="006600"/>
                  </a:solidFill>
                  <a:effectLst/>
                  <a:latin typeface="Arial" panose="020B0604020202020204" pitchFamily="34" charset="0"/>
                </a:endParaRPr>
              </a:p>
            </p:txBody>
          </p:sp>
          <p:sp>
            <p:nvSpPr>
              <p:cNvPr id="123" name="TextBox 122">
                <a:extLst>
                  <a:ext uri="{FF2B5EF4-FFF2-40B4-BE49-F238E27FC236}">
                    <a16:creationId xmlns:a16="http://schemas.microsoft.com/office/drawing/2014/main" id="{ECD2FB59-6215-4DCF-A926-88DEA9FB6C9A}"/>
                  </a:ext>
                </a:extLst>
              </p:cNvPr>
              <p:cNvSpPr txBox="1"/>
              <p:nvPr/>
            </p:nvSpPr>
            <p:spPr>
              <a:xfrm>
                <a:off x="4525660" y="4687026"/>
                <a:ext cx="3765489" cy="2400657"/>
              </a:xfrm>
              <a:prstGeom prst="rect">
                <a:avLst/>
              </a:prstGeom>
              <a:noFill/>
            </p:spPr>
            <p:txBody>
              <a:bodyPr wrap="square" rtlCol="0">
                <a:spAutoFit/>
              </a:bodyPr>
              <a:lstStyle/>
              <a:p>
                <a:pPr>
                  <a:spcAft>
                    <a:spcPts val="600"/>
                  </a:spcAft>
                </a:pPr>
                <a:r>
                  <a:rPr lang="ru-RU" sz="1400" b="0" dirty="0">
                    <a:solidFill>
                      <a:srgbClr val="FC6E51"/>
                    </a:solidFill>
                    <a:latin typeface="Comic Sans MS" panose="030F0702030302020204" pitchFamily="66" charset="0"/>
                  </a:rPr>
                  <a:t>Подсмотрено в ред.3.2</a:t>
                </a:r>
                <a:endParaRPr lang="en-US" sz="1400" b="0" dirty="0">
                  <a:solidFill>
                    <a:srgbClr val="FC6E51"/>
                  </a:solidFill>
                  <a:latin typeface="Comic Sans MS" panose="030F0702030302020204" pitchFamily="66" charset="0"/>
                </a:endParaRPr>
              </a:p>
              <a:p>
                <a:pPr marL="285750" indent="-285750">
                  <a:spcAft>
                    <a:spcPts val="600"/>
                  </a:spcAft>
                  <a:buFont typeface="Wingdings" panose="05000000000000000000" pitchFamily="2" charset="2"/>
                  <a:buChar char="q"/>
                </a:pPr>
                <a:r>
                  <a:rPr lang="ru-RU" sz="1400" b="0" dirty="0">
                    <a:solidFill>
                      <a:schemeClr val="tx2">
                        <a:lumMod val="65000"/>
                        <a:lumOff val="35000"/>
                      </a:schemeClr>
                    </a:solidFill>
                    <a:latin typeface="Comic Sans MS" panose="030F0702030302020204" pitchFamily="66" charset="0"/>
                  </a:rPr>
                  <a:t>Периодичность и настройки лимитирования можно менять по завершении периода, например после 1 квартала (при квартальной периодичности). В 3.1 раз в год.</a:t>
                </a:r>
              </a:p>
              <a:p>
                <a:pPr marL="285750" indent="-285750">
                  <a:spcAft>
                    <a:spcPts val="600"/>
                  </a:spcAft>
                  <a:buFont typeface="Wingdings" panose="05000000000000000000" pitchFamily="2" charset="2"/>
                  <a:buChar char="q"/>
                </a:pPr>
                <a:r>
                  <a:rPr lang="ru-RU" sz="1400" b="0" dirty="0">
                    <a:solidFill>
                      <a:schemeClr val="tx2">
                        <a:lumMod val="65000"/>
                        <a:lumOff val="35000"/>
                      </a:schemeClr>
                    </a:solidFill>
                    <a:latin typeface="Comic Sans MS" panose="030F0702030302020204" pitchFamily="66" charset="0"/>
                  </a:rPr>
                  <a:t>Если на следующий год политика по лимитам не меняется, то и настройки менять не придется. В 3.1 нужно переносить настройки.</a:t>
                </a:r>
              </a:p>
            </p:txBody>
          </p:sp>
        </p:grpSp>
      </p:grpSp>
      <p:sp>
        <p:nvSpPr>
          <p:cNvPr id="124" name="TextBox 123">
            <a:extLst>
              <a:ext uri="{FF2B5EF4-FFF2-40B4-BE49-F238E27FC236}">
                <a16:creationId xmlns:a16="http://schemas.microsoft.com/office/drawing/2014/main" id="{E402E0CE-73EE-4642-B476-ACFF59600938}"/>
              </a:ext>
            </a:extLst>
          </p:cNvPr>
          <p:cNvSpPr txBox="1"/>
          <p:nvPr/>
        </p:nvSpPr>
        <p:spPr>
          <a:xfrm>
            <a:off x="9433445" y="6074953"/>
            <a:ext cx="1371084" cy="307777"/>
          </a:xfrm>
          <a:prstGeom prst="rect">
            <a:avLst/>
          </a:prstGeom>
          <a:noFill/>
        </p:spPr>
        <p:txBody>
          <a:bodyPr wrap="square" rtlCol="0">
            <a:spAutoFit/>
          </a:bodyPr>
          <a:lstStyle/>
          <a:p>
            <a:r>
              <a:rPr lang="ru-RU" sz="1400" b="0" dirty="0">
                <a:solidFill>
                  <a:srgbClr val="FC6E51"/>
                </a:solidFill>
                <a:latin typeface="Adventure" panose="02000503020000020003" pitchFamily="2" charset="0"/>
              </a:rPr>
              <a:t>Важные мысли</a:t>
            </a:r>
          </a:p>
        </p:txBody>
      </p:sp>
      <p:pic>
        <p:nvPicPr>
          <p:cNvPr id="125" name="Рисунок 124">
            <a:extLst>
              <a:ext uri="{FF2B5EF4-FFF2-40B4-BE49-F238E27FC236}">
                <a16:creationId xmlns:a16="http://schemas.microsoft.com/office/drawing/2014/main" id="{33E04E4B-3724-4E68-859E-A9D33EB695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23331">
            <a:off x="10741084" y="5636309"/>
            <a:ext cx="697088" cy="752538"/>
          </a:xfrm>
          <a:prstGeom prst="rect">
            <a:avLst/>
          </a:prstGeom>
          <a:ln>
            <a:noFill/>
          </a:ln>
        </p:spPr>
      </p:pic>
    </p:spTree>
    <p:extLst>
      <p:ext uri="{BB962C8B-B14F-4D97-AF65-F5344CB8AC3E}">
        <p14:creationId xmlns:p14="http://schemas.microsoft.com/office/powerpoint/2010/main" val="12899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2000"/>
                                        <p:tgtEl>
                                          <p:spTgt spid="5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500"/>
                                        <p:tgtEl>
                                          <p:spTgt spid="101"/>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left)">
                                      <p:cBhvr>
                                        <p:cTn id="15" dur="500"/>
                                        <p:tgtEl>
                                          <p:spTgt spid="61"/>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left)">
                                      <p:cBhvr>
                                        <p:cTn id="19" dur="500"/>
                                        <p:tgtEl>
                                          <p:spTgt spid="97"/>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left)">
                                      <p:cBhvr>
                                        <p:cTn id="44" dur="500"/>
                                        <p:tgtEl>
                                          <p:spTgt spid="78"/>
                                        </p:tgtEl>
                                      </p:cBhvr>
                                    </p:animEffect>
                                  </p:childTnLst>
                                </p:cTn>
                              </p:par>
                              <p:par>
                                <p:cTn id="45" presetID="22" presetClass="entr" presetSubtype="8"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5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6"/>
                                        </p:tgtEl>
                                        <p:attrNameLst>
                                          <p:attrName>style.visibility</p:attrName>
                                        </p:attrNameLst>
                                      </p:cBhvr>
                                      <p:to>
                                        <p:strVal val="visible"/>
                                      </p:to>
                                    </p:set>
                                    <p:animEffect transition="in" filter="wipe(down)">
                                      <p:cBhvr>
                                        <p:cTn id="66" dur="500"/>
                                        <p:tgtEl>
                                          <p:spTgt spid="236"/>
                                        </p:tgtEl>
                                      </p:cBhvr>
                                    </p:animEffec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237"/>
                                        </p:tgtEl>
                                        <p:attrNameLst>
                                          <p:attrName>style.visibility</p:attrName>
                                        </p:attrNameLst>
                                      </p:cBhvr>
                                      <p:to>
                                        <p:strVal val="visible"/>
                                      </p:to>
                                    </p:set>
                                    <p:animEffect transition="in" filter="wipe(down)">
                                      <p:cBhvr>
                                        <p:cTn id="70" dur="500"/>
                                        <p:tgtEl>
                                          <p:spTgt spid="237"/>
                                        </p:tgtEl>
                                      </p:cBhvr>
                                    </p:animEffect>
                                  </p:childTnLst>
                                </p:cTn>
                              </p:par>
                            </p:childTnLst>
                          </p:cTn>
                        </p:par>
                        <p:par>
                          <p:cTn id="71" fill="hold">
                            <p:stCondLst>
                              <p:cond delay="1000"/>
                            </p:stCondLst>
                            <p:childTnLst>
                              <p:par>
                                <p:cTn id="72" presetID="22" presetClass="entr" presetSubtype="4" fill="hold" grpId="0" nodeType="afterEffect">
                                  <p:stCondLst>
                                    <p:cond delay="0"/>
                                  </p:stCondLst>
                                  <p:childTnLst>
                                    <p:set>
                                      <p:cBhvr>
                                        <p:cTn id="73" dur="1" fill="hold">
                                          <p:stCondLst>
                                            <p:cond delay="0"/>
                                          </p:stCondLst>
                                        </p:cTn>
                                        <p:tgtEl>
                                          <p:spTgt spid="238"/>
                                        </p:tgtEl>
                                        <p:attrNameLst>
                                          <p:attrName>style.visibility</p:attrName>
                                        </p:attrNameLst>
                                      </p:cBhvr>
                                      <p:to>
                                        <p:strVal val="visible"/>
                                      </p:to>
                                    </p:set>
                                    <p:animEffect transition="in" filter="wipe(down)">
                                      <p:cBhvr>
                                        <p:cTn id="74" dur="500"/>
                                        <p:tgtEl>
                                          <p:spTgt spid="238"/>
                                        </p:tgtEl>
                                      </p:cBhvr>
                                    </p:animEffect>
                                  </p:childTnLst>
                                </p:cTn>
                              </p:par>
                            </p:childTnLst>
                          </p:cTn>
                        </p:par>
                        <p:par>
                          <p:cTn id="75" fill="hold">
                            <p:stCondLst>
                              <p:cond delay="1500"/>
                            </p:stCondLst>
                            <p:childTnLst>
                              <p:par>
                                <p:cTn id="76" presetID="22" presetClass="entr" presetSubtype="4" fill="hold" grpId="0" nodeType="afterEffect">
                                  <p:stCondLst>
                                    <p:cond delay="0"/>
                                  </p:stCondLst>
                                  <p:childTnLst>
                                    <p:set>
                                      <p:cBhvr>
                                        <p:cTn id="77" dur="1" fill="hold">
                                          <p:stCondLst>
                                            <p:cond delay="0"/>
                                          </p:stCondLst>
                                        </p:cTn>
                                        <p:tgtEl>
                                          <p:spTgt spid="239"/>
                                        </p:tgtEl>
                                        <p:attrNameLst>
                                          <p:attrName>style.visibility</p:attrName>
                                        </p:attrNameLst>
                                      </p:cBhvr>
                                      <p:to>
                                        <p:strVal val="visible"/>
                                      </p:to>
                                    </p:set>
                                    <p:animEffect transition="in" filter="wipe(down)">
                                      <p:cBhvr>
                                        <p:cTn id="78" dur="500"/>
                                        <p:tgtEl>
                                          <p:spTgt spid="239"/>
                                        </p:tgtEl>
                                      </p:cBhvr>
                                    </p:animEffect>
                                  </p:childTnLst>
                                </p:cTn>
                              </p:par>
                            </p:childTnLst>
                          </p:cTn>
                        </p:par>
                        <p:par>
                          <p:cTn id="79" fill="hold">
                            <p:stCondLst>
                              <p:cond delay="2000"/>
                            </p:stCondLst>
                            <p:childTnLst>
                              <p:par>
                                <p:cTn id="80" presetID="22" presetClass="entr" presetSubtype="8"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left)">
                                      <p:cBhvr>
                                        <p:cTn id="85" dur="500"/>
                                        <p:tgtEl>
                                          <p:spTgt spid="64"/>
                                        </p:tgtEl>
                                      </p:cBhvr>
                                    </p:animEffect>
                                  </p:childTnLst>
                                </p:cTn>
                              </p:par>
                              <p:par>
                                <p:cTn id="86" presetID="22" presetClass="entr" presetSubtype="8" fill="hold"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500"/>
                                        <p:tgtEl>
                                          <p:spTgt spid="71"/>
                                        </p:tgtEl>
                                      </p:cBhvr>
                                    </p:animEffect>
                                  </p:childTnLst>
                                </p:cTn>
                              </p:par>
                              <p:par>
                                <p:cTn id="89" presetID="22" presetClass="entr" presetSubtype="8" fill="hold"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wipe(left)">
                                      <p:cBhvr>
                                        <p:cTn id="91" dur="500"/>
                                        <p:tgtEl>
                                          <p:spTgt spid="74"/>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wipe(left)">
                                      <p:cBhvr>
                                        <p:cTn id="95" dur="500"/>
                                        <p:tgtEl>
                                          <p:spTgt spid="59"/>
                                        </p:tgtEl>
                                      </p:cBhvr>
                                    </p:animEffect>
                                  </p:childTnLst>
                                </p:cTn>
                              </p:par>
                            </p:childTnLst>
                          </p:cTn>
                        </p:par>
                        <p:par>
                          <p:cTn id="96" fill="hold">
                            <p:stCondLst>
                              <p:cond delay="3000"/>
                            </p:stCondLst>
                            <p:childTnLst>
                              <p:par>
                                <p:cTn id="97" presetID="22" presetClass="entr" presetSubtype="1"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wipe(up)">
                                      <p:cBhvr>
                                        <p:cTn id="99" dur="500"/>
                                        <p:tgtEl>
                                          <p:spTgt spid="100"/>
                                        </p:tgtEl>
                                      </p:cBhvr>
                                    </p:animEffect>
                                  </p:childTnLst>
                                </p:cTn>
                              </p:par>
                            </p:childTnLst>
                          </p:cTn>
                        </p:par>
                        <p:par>
                          <p:cTn id="100" fill="hold">
                            <p:stCondLst>
                              <p:cond delay="3500"/>
                            </p:stCondLst>
                            <p:childTnLst>
                              <p:par>
                                <p:cTn id="101" presetID="10" presetClass="entr" presetSubtype="0" fill="hold" nodeType="after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fade">
                                      <p:cBhvr>
                                        <p:cTn id="103" dur="500"/>
                                        <p:tgtEl>
                                          <p:spTgt spid="125"/>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24"/>
                                        </p:tgtEl>
                                        <p:attrNameLst>
                                          <p:attrName>style.visibility</p:attrName>
                                        </p:attrNameLst>
                                      </p:cBhvr>
                                      <p:to>
                                        <p:strVal val="visible"/>
                                      </p:to>
                                    </p:set>
                                    <p:animEffect transition="in" filter="wipe(left)">
                                      <p:cBhvr>
                                        <p:cTn id="106"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8" grpId="0" animBg="1"/>
      <p:bldP spid="35" grpId="0" animBg="1"/>
      <p:bldP spid="61" grpId="0" animBg="1"/>
      <p:bldP spid="83" grpId="0" animBg="1"/>
      <p:bldP spid="96" grpId="0" animBg="1"/>
      <p:bldP spid="236" grpId="0" animBg="1"/>
      <p:bldP spid="237" grpId="0" animBg="1"/>
      <p:bldP spid="238" grpId="0" animBg="1"/>
      <p:bldP spid="239" grpId="0" animBg="1"/>
      <p:bldP spid="59" grpId="0" animBg="1"/>
      <p:bldP spid="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CCBC75B-19ED-445F-BDC5-F376143368F5}"/>
              </a:ext>
            </a:extLst>
          </p:cNvPr>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algn="ctr">
              <a:lnSpc>
                <a:spcPct val="90000"/>
              </a:lnSpc>
              <a:defRPr/>
            </a:pPr>
            <a:endParaRPr lang="en-US" sz="1889" b="0" dirty="0">
              <a:solidFill>
                <a:schemeClr val="bg2">
                  <a:lumMod val="50000"/>
                </a:schemeClr>
              </a:solidFill>
              <a:cs typeface="Arial" panose="020B0604020202020204" pitchFamily="34" charset="0"/>
            </a:endParaRPr>
          </a:p>
          <a:p>
            <a:pPr algn="ctr">
              <a:lnSpc>
                <a:spcPct val="90000"/>
              </a:lnSpc>
              <a:defRPr/>
            </a:pPr>
            <a:r>
              <a:rPr lang="ru-RU" sz="1889" b="0" dirty="0">
                <a:solidFill>
                  <a:schemeClr val="bg2">
                    <a:lumMod val="50000"/>
                  </a:schemeClr>
                </a:solidFill>
                <a:cs typeface="Arial" panose="020B0604020202020204" pitchFamily="34" charset="0"/>
              </a:rPr>
              <a:t>Установка лимитов операционным планом </a:t>
            </a:r>
          </a:p>
          <a:p>
            <a:pPr algn="ctr">
              <a:lnSpc>
                <a:spcPct val="90000"/>
              </a:lnSpc>
              <a:defRPr/>
            </a:pPr>
            <a:endParaRPr lang="ru-RU" sz="1889" b="0" dirty="0">
              <a:solidFill>
                <a:schemeClr val="bg2">
                  <a:lumMod val="50000"/>
                </a:schemeClr>
              </a:solidFill>
              <a:cs typeface="Arial" panose="020B0604020202020204" pitchFamily="34" charset="0"/>
            </a:endParaRPr>
          </a:p>
        </p:txBody>
      </p:sp>
      <p:pic>
        <p:nvPicPr>
          <p:cNvPr id="4" name="Рисунок 3"/>
          <p:cNvPicPr>
            <a:picLocks noChangeAspect="1"/>
          </p:cNvPicPr>
          <p:nvPr/>
        </p:nvPicPr>
        <p:blipFill rotWithShape="1">
          <a:blip r:embed="rId3"/>
          <a:srcRect b="44251"/>
          <a:stretch/>
        </p:blipFill>
        <p:spPr>
          <a:xfrm>
            <a:off x="144413" y="1952346"/>
            <a:ext cx="11305256" cy="3505885"/>
          </a:xfrm>
          <a:prstGeom prst="rect">
            <a:avLst/>
          </a:prstGeom>
        </p:spPr>
      </p:pic>
      <p:pic>
        <p:nvPicPr>
          <p:cNvPr id="6" name="Рисунок 5"/>
          <p:cNvPicPr>
            <a:picLocks noChangeAspect="1"/>
          </p:cNvPicPr>
          <p:nvPr/>
        </p:nvPicPr>
        <p:blipFill>
          <a:blip r:embed="rId4"/>
          <a:stretch>
            <a:fillRect/>
          </a:stretch>
        </p:blipFill>
        <p:spPr>
          <a:xfrm>
            <a:off x="160043" y="1943943"/>
            <a:ext cx="11305256" cy="3883180"/>
          </a:xfrm>
          <a:prstGeom prst="rect">
            <a:avLst/>
          </a:prstGeom>
        </p:spPr>
      </p:pic>
    </p:spTree>
    <p:extLst>
      <p:ext uri="{BB962C8B-B14F-4D97-AF65-F5344CB8AC3E}">
        <p14:creationId xmlns:p14="http://schemas.microsoft.com/office/powerpoint/2010/main" val="69285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57350" y="-273"/>
            <a:ext cx="7343775" cy="87735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rPr>
              <a:t>Установка лимитов по данным бюджетирования</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ru-RU" sz="1889" b="0" i="0" u="none" strike="noStrike" kern="1200" cap="none" spc="0" normalizeH="0" baseline="0" noProof="0" dirty="0">
              <a:ln>
                <a:noFill/>
              </a:ln>
              <a:solidFill>
                <a:srgbClr val="808080">
                  <a:lumMod val="50000"/>
                </a:srgbClr>
              </a:solidFill>
              <a:effectLst/>
              <a:uLnTx/>
              <a:uFillTx/>
              <a:latin typeface="Arial" panose="020B0604020202020204" pitchFamily="34" charset="0"/>
              <a:ea typeface="+mn-ea"/>
              <a:cs typeface="Arial" panose="020B0604020202020204" pitchFamily="34" charset="0"/>
            </a:endParaRPr>
          </a:p>
        </p:txBody>
      </p:sp>
      <p:pic>
        <p:nvPicPr>
          <p:cNvPr id="2" name="Рисунок 1"/>
          <p:cNvPicPr>
            <a:picLocks noChangeAspect="1"/>
          </p:cNvPicPr>
          <p:nvPr/>
        </p:nvPicPr>
        <p:blipFill>
          <a:blip r:embed="rId3"/>
          <a:stretch>
            <a:fillRect/>
          </a:stretch>
        </p:blipFill>
        <p:spPr>
          <a:xfrm>
            <a:off x="360437" y="1364955"/>
            <a:ext cx="10651148" cy="4721008"/>
          </a:xfrm>
          <a:prstGeom prst="rect">
            <a:avLst/>
          </a:prstGeom>
        </p:spPr>
      </p:pic>
      <p:grpSp>
        <p:nvGrpSpPr>
          <p:cNvPr id="62" name="Группа 61"/>
          <p:cNvGrpSpPr/>
          <p:nvPr/>
        </p:nvGrpSpPr>
        <p:grpSpPr>
          <a:xfrm>
            <a:off x="4252211" y="2200715"/>
            <a:ext cx="3828131" cy="2039143"/>
            <a:chOff x="3779912" y="1952012"/>
            <a:chExt cx="3828131" cy="2039143"/>
          </a:xfrm>
        </p:grpSpPr>
        <p:pic>
          <p:nvPicPr>
            <p:cNvPr id="63" name="Рисунок 62"/>
            <p:cNvPicPr>
              <a:picLocks noChangeAspect="1"/>
            </p:cNvPicPr>
            <p:nvPr/>
          </p:nvPicPr>
          <p:blipFill>
            <a:blip r:embed="rId4"/>
            <a:stretch>
              <a:fillRect/>
            </a:stretch>
          </p:blipFill>
          <p:spPr>
            <a:xfrm>
              <a:off x="3779912" y="1952012"/>
              <a:ext cx="3828131" cy="2039143"/>
            </a:xfrm>
            <a:prstGeom prst="rect">
              <a:avLst/>
            </a:prstGeom>
          </p:spPr>
        </p:pic>
        <p:sp>
          <p:nvSpPr>
            <p:cNvPr id="64" name="Овал 63"/>
            <p:cNvSpPr/>
            <p:nvPr/>
          </p:nvSpPr>
          <p:spPr>
            <a:xfrm>
              <a:off x="5693336" y="2972494"/>
              <a:ext cx="395288" cy="404812"/>
            </a:xfrm>
            <a:prstGeom prst="ellipse">
              <a:avLst/>
            </a:prstGeom>
            <a:solidFill>
              <a:srgbClr val="FC6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Arial"/>
                  <a:ea typeface="+mn-ea"/>
                  <a:cs typeface="+mn-cs"/>
                </a:rPr>
                <a:t>1</a:t>
              </a:r>
            </a:p>
          </p:txBody>
        </p:sp>
      </p:grpSp>
      <p:grpSp>
        <p:nvGrpSpPr>
          <p:cNvPr id="11" name="Группа 10">
            <a:extLst>
              <a:ext uri="{FF2B5EF4-FFF2-40B4-BE49-F238E27FC236}">
                <a16:creationId xmlns:a16="http://schemas.microsoft.com/office/drawing/2014/main" id="{E1E9B8CF-9084-4ACF-A52C-3D97A9A096F4}"/>
              </a:ext>
            </a:extLst>
          </p:cNvPr>
          <p:cNvGrpSpPr/>
          <p:nvPr/>
        </p:nvGrpSpPr>
        <p:grpSpPr>
          <a:xfrm>
            <a:off x="4765162" y="5265489"/>
            <a:ext cx="3588163" cy="1142950"/>
            <a:chOff x="2305639" y="2876278"/>
            <a:chExt cx="1991749" cy="1752596"/>
          </a:xfrm>
        </p:grpSpPr>
        <p:sp>
          <p:nvSpPr>
            <p:cNvPr id="12" name="Rectangle 12">
              <a:extLst>
                <a:ext uri="{FF2B5EF4-FFF2-40B4-BE49-F238E27FC236}">
                  <a16:creationId xmlns:a16="http://schemas.microsoft.com/office/drawing/2014/main" id="{7D7F1566-BE38-4866-8FD8-7AB737C8C783}"/>
                </a:ext>
              </a:extLst>
            </p:cNvPr>
            <p:cNvSpPr/>
            <p:nvPr/>
          </p:nvSpPr>
          <p:spPr>
            <a:xfrm>
              <a:off x="2305639" y="2876278"/>
              <a:ext cx="1923543" cy="1752596"/>
            </a:xfrm>
            <a:custGeom>
              <a:avLst/>
              <a:gdLst>
                <a:gd name="connsiteX0" fmla="*/ 0 w 1923543"/>
                <a:gd name="connsiteY0" fmla="*/ 0 h 1752596"/>
                <a:gd name="connsiteX1" fmla="*/ 461650 w 1923543"/>
                <a:gd name="connsiteY1" fmla="*/ 0 h 1752596"/>
                <a:gd name="connsiteX2" fmla="*/ 961772 w 1923543"/>
                <a:gd name="connsiteY2" fmla="*/ 0 h 1752596"/>
                <a:gd name="connsiteX3" fmla="*/ 1481128 w 1923543"/>
                <a:gd name="connsiteY3" fmla="*/ 0 h 1752596"/>
                <a:gd name="connsiteX4" fmla="*/ 1923543 w 1923543"/>
                <a:gd name="connsiteY4" fmla="*/ 0 h 1752596"/>
                <a:gd name="connsiteX5" fmla="*/ 1923543 w 1923543"/>
                <a:gd name="connsiteY5" fmla="*/ 531621 h 1752596"/>
                <a:gd name="connsiteX6" fmla="*/ 1923543 w 1923543"/>
                <a:gd name="connsiteY6" fmla="*/ 1098293 h 1752596"/>
                <a:gd name="connsiteX7" fmla="*/ 1923543 w 1923543"/>
                <a:gd name="connsiteY7" fmla="*/ 1752596 h 1752596"/>
                <a:gd name="connsiteX8" fmla="*/ 1461893 w 1923543"/>
                <a:gd name="connsiteY8" fmla="*/ 1752596 h 1752596"/>
                <a:gd name="connsiteX9" fmla="*/ 981007 w 1923543"/>
                <a:gd name="connsiteY9" fmla="*/ 1752596 h 1752596"/>
                <a:gd name="connsiteX10" fmla="*/ 500121 w 1923543"/>
                <a:gd name="connsiteY10" fmla="*/ 1752596 h 1752596"/>
                <a:gd name="connsiteX11" fmla="*/ 0 w 1923543"/>
                <a:gd name="connsiteY11" fmla="*/ 1752596 h 1752596"/>
                <a:gd name="connsiteX12" fmla="*/ 0 w 1923543"/>
                <a:gd name="connsiteY12" fmla="*/ 1185923 h 1752596"/>
                <a:gd name="connsiteX13" fmla="*/ 0 w 1923543"/>
                <a:gd name="connsiteY13" fmla="*/ 636777 h 1752596"/>
                <a:gd name="connsiteX14" fmla="*/ 0 w 1923543"/>
                <a:gd name="connsiteY14" fmla="*/ 0 h 175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3543" h="1752596" fill="none" extrusionOk="0">
                  <a:moveTo>
                    <a:pt x="0" y="0"/>
                  </a:moveTo>
                  <a:cubicBezTo>
                    <a:pt x="152409" y="-41471"/>
                    <a:pt x="249413" y="17047"/>
                    <a:pt x="461650" y="0"/>
                  </a:cubicBezTo>
                  <a:cubicBezTo>
                    <a:pt x="673887" y="-17047"/>
                    <a:pt x="738350" y="53510"/>
                    <a:pt x="961772" y="0"/>
                  </a:cubicBezTo>
                  <a:cubicBezTo>
                    <a:pt x="1185194" y="-53510"/>
                    <a:pt x="1335015" y="32951"/>
                    <a:pt x="1481128" y="0"/>
                  </a:cubicBezTo>
                  <a:cubicBezTo>
                    <a:pt x="1627241" y="-32951"/>
                    <a:pt x="1804265" y="13393"/>
                    <a:pt x="1923543" y="0"/>
                  </a:cubicBezTo>
                  <a:cubicBezTo>
                    <a:pt x="1943023" y="264110"/>
                    <a:pt x="1871031" y="413733"/>
                    <a:pt x="1923543" y="531621"/>
                  </a:cubicBezTo>
                  <a:cubicBezTo>
                    <a:pt x="1976055" y="649509"/>
                    <a:pt x="1907374" y="923507"/>
                    <a:pt x="1923543" y="1098293"/>
                  </a:cubicBezTo>
                  <a:cubicBezTo>
                    <a:pt x="1939712" y="1273079"/>
                    <a:pt x="1849799" y="1425542"/>
                    <a:pt x="1923543" y="1752596"/>
                  </a:cubicBezTo>
                  <a:cubicBezTo>
                    <a:pt x="1788906" y="1780028"/>
                    <a:pt x="1681588" y="1727692"/>
                    <a:pt x="1461893" y="1752596"/>
                  </a:cubicBezTo>
                  <a:cubicBezTo>
                    <a:pt x="1242198" y="1777500"/>
                    <a:pt x="1118011" y="1696497"/>
                    <a:pt x="981007" y="1752596"/>
                  </a:cubicBezTo>
                  <a:cubicBezTo>
                    <a:pt x="844003" y="1808695"/>
                    <a:pt x="646823" y="1729287"/>
                    <a:pt x="500121" y="1752596"/>
                  </a:cubicBezTo>
                  <a:cubicBezTo>
                    <a:pt x="353419" y="1775905"/>
                    <a:pt x="228128" y="1749387"/>
                    <a:pt x="0" y="1752596"/>
                  </a:cubicBezTo>
                  <a:cubicBezTo>
                    <a:pt x="-19530" y="1608960"/>
                    <a:pt x="1332" y="1448800"/>
                    <a:pt x="0" y="1185923"/>
                  </a:cubicBezTo>
                  <a:cubicBezTo>
                    <a:pt x="-1332" y="923046"/>
                    <a:pt x="47213" y="875344"/>
                    <a:pt x="0" y="636777"/>
                  </a:cubicBezTo>
                  <a:cubicBezTo>
                    <a:pt x="-47213" y="398210"/>
                    <a:pt x="18205" y="190370"/>
                    <a:pt x="0" y="0"/>
                  </a:cubicBezTo>
                  <a:close/>
                </a:path>
                <a:path w="1923543" h="1752596" stroke="0" extrusionOk="0">
                  <a:moveTo>
                    <a:pt x="0" y="0"/>
                  </a:moveTo>
                  <a:cubicBezTo>
                    <a:pt x="148036" y="-55708"/>
                    <a:pt x="391984" y="14051"/>
                    <a:pt x="519357" y="0"/>
                  </a:cubicBezTo>
                  <a:cubicBezTo>
                    <a:pt x="646730" y="-14051"/>
                    <a:pt x="903286" y="10591"/>
                    <a:pt x="1000242" y="0"/>
                  </a:cubicBezTo>
                  <a:cubicBezTo>
                    <a:pt x="1097198" y="-10591"/>
                    <a:pt x="1251641" y="49494"/>
                    <a:pt x="1442657" y="0"/>
                  </a:cubicBezTo>
                  <a:cubicBezTo>
                    <a:pt x="1633673" y="-49494"/>
                    <a:pt x="1686093" y="20416"/>
                    <a:pt x="1923543" y="0"/>
                  </a:cubicBezTo>
                  <a:cubicBezTo>
                    <a:pt x="1958241" y="219004"/>
                    <a:pt x="1888643" y="340970"/>
                    <a:pt x="1923543" y="584199"/>
                  </a:cubicBezTo>
                  <a:cubicBezTo>
                    <a:pt x="1958443" y="827428"/>
                    <a:pt x="1862945" y="918570"/>
                    <a:pt x="1923543" y="1168397"/>
                  </a:cubicBezTo>
                  <a:cubicBezTo>
                    <a:pt x="1984141" y="1418224"/>
                    <a:pt x="1856385" y="1599580"/>
                    <a:pt x="1923543" y="1752596"/>
                  </a:cubicBezTo>
                  <a:cubicBezTo>
                    <a:pt x="1728568" y="1781867"/>
                    <a:pt x="1633364" y="1697897"/>
                    <a:pt x="1423422" y="1752596"/>
                  </a:cubicBezTo>
                  <a:cubicBezTo>
                    <a:pt x="1213480" y="1807295"/>
                    <a:pt x="1036558" y="1727024"/>
                    <a:pt x="904065" y="1752596"/>
                  </a:cubicBezTo>
                  <a:cubicBezTo>
                    <a:pt x="771572" y="1778168"/>
                    <a:pt x="608722" y="1712728"/>
                    <a:pt x="423179" y="1752596"/>
                  </a:cubicBezTo>
                  <a:cubicBezTo>
                    <a:pt x="237636" y="1792464"/>
                    <a:pt x="128160" y="1706365"/>
                    <a:pt x="0" y="1752596"/>
                  </a:cubicBezTo>
                  <a:cubicBezTo>
                    <a:pt x="-29982" y="1599016"/>
                    <a:pt x="9655" y="1412158"/>
                    <a:pt x="0" y="1133345"/>
                  </a:cubicBezTo>
                  <a:cubicBezTo>
                    <a:pt x="-9655" y="854532"/>
                    <a:pt x="73684" y="766065"/>
                    <a:pt x="0" y="514095"/>
                  </a:cubicBezTo>
                  <a:cubicBezTo>
                    <a:pt x="-73684" y="262125"/>
                    <a:pt x="1972" y="162588"/>
                    <a:pt x="0" y="0"/>
                  </a:cubicBezTo>
                  <a:close/>
                </a:path>
              </a:pathLst>
            </a:custGeom>
            <a:solidFill>
              <a:srgbClr val="FFFFFF">
                <a:lumMod val="95000"/>
                <a:alpha val="70000"/>
              </a:srgbClr>
            </a:solidFill>
            <a:ln w="19050" cap="flat" cmpd="sng" algn="ctr">
              <a:solidFill>
                <a:srgbClr val="FFCC00"/>
              </a:solidFill>
              <a:prstDash val="solid"/>
              <a:headEnd type="none" w="med" len="med"/>
              <a:tailEnd type="none" w="med" len="med"/>
              <a:extLst>
                <a:ext uri="{C807C97D-BFC1-408E-A445-0C87EB9F89A2}">
                  <ask:lineSketchStyleProps xmlns:ask="http://schemas.microsoft.com/office/drawing/2018/sketchyshapes" sd="982791210">
                    <a:prstGeom prst="rect">
                      <a:avLst/>
                    </a:prstGeom>
                    <ask:type>
                      <ask:lineSketchScribble/>
                    </ask:type>
                  </ask:lineSketchStyleProps>
                </a:ext>
              </a:extLst>
            </a:ln>
            <a:effectLst/>
          </p:spPr>
          <p:txBody>
            <a:bodyPr anchor="ct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3" name="Rectangle 122">
              <a:extLst>
                <a:ext uri="{FF2B5EF4-FFF2-40B4-BE49-F238E27FC236}">
                  <a16:creationId xmlns:a16="http://schemas.microsoft.com/office/drawing/2014/main" id="{D820ADDD-94DD-4C27-97BC-68C0BDDB8871}"/>
                </a:ext>
              </a:extLst>
            </p:cNvPr>
            <p:cNvSpPr>
              <a:spLocks noChangeArrowheads="1"/>
            </p:cNvSpPr>
            <p:nvPr/>
          </p:nvSpPr>
          <p:spPr bwMode="auto">
            <a:xfrm>
              <a:off x="2305640" y="2920713"/>
              <a:ext cx="1991748" cy="1652760"/>
            </a:xfrm>
            <a:custGeom>
              <a:avLst/>
              <a:gdLst>
                <a:gd name="connsiteX0" fmla="*/ 0 w 1991748"/>
                <a:gd name="connsiteY0" fmla="*/ 0 h 1652760"/>
                <a:gd name="connsiteX1" fmla="*/ 497937 w 1991748"/>
                <a:gd name="connsiteY1" fmla="*/ 0 h 1652760"/>
                <a:gd name="connsiteX2" fmla="*/ 1015791 w 1991748"/>
                <a:gd name="connsiteY2" fmla="*/ 0 h 1652760"/>
                <a:gd name="connsiteX3" fmla="*/ 1513728 w 1991748"/>
                <a:gd name="connsiteY3" fmla="*/ 0 h 1652760"/>
                <a:gd name="connsiteX4" fmla="*/ 1991748 w 1991748"/>
                <a:gd name="connsiteY4" fmla="*/ 0 h 1652760"/>
                <a:gd name="connsiteX5" fmla="*/ 1991748 w 1991748"/>
                <a:gd name="connsiteY5" fmla="*/ 550920 h 1652760"/>
                <a:gd name="connsiteX6" fmla="*/ 1991748 w 1991748"/>
                <a:gd name="connsiteY6" fmla="*/ 1101840 h 1652760"/>
                <a:gd name="connsiteX7" fmla="*/ 1991748 w 1991748"/>
                <a:gd name="connsiteY7" fmla="*/ 1652760 h 1652760"/>
                <a:gd name="connsiteX8" fmla="*/ 1513728 w 1991748"/>
                <a:gd name="connsiteY8" fmla="*/ 1652760 h 1652760"/>
                <a:gd name="connsiteX9" fmla="*/ 1055626 w 1991748"/>
                <a:gd name="connsiteY9" fmla="*/ 1652760 h 1652760"/>
                <a:gd name="connsiteX10" fmla="*/ 517854 w 1991748"/>
                <a:gd name="connsiteY10" fmla="*/ 1652760 h 1652760"/>
                <a:gd name="connsiteX11" fmla="*/ 0 w 1991748"/>
                <a:gd name="connsiteY11" fmla="*/ 1652760 h 1652760"/>
                <a:gd name="connsiteX12" fmla="*/ 0 w 1991748"/>
                <a:gd name="connsiteY12" fmla="*/ 1134895 h 1652760"/>
                <a:gd name="connsiteX13" fmla="*/ 0 w 1991748"/>
                <a:gd name="connsiteY13" fmla="*/ 617030 h 1652760"/>
                <a:gd name="connsiteX14" fmla="*/ 0 w 1991748"/>
                <a:gd name="connsiteY14" fmla="*/ 0 h 165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91748" h="1652760" extrusionOk="0">
                  <a:moveTo>
                    <a:pt x="0" y="0"/>
                  </a:moveTo>
                  <a:cubicBezTo>
                    <a:pt x="109409" y="-44889"/>
                    <a:pt x="363767" y="20964"/>
                    <a:pt x="497937" y="0"/>
                  </a:cubicBezTo>
                  <a:cubicBezTo>
                    <a:pt x="632107" y="-20964"/>
                    <a:pt x="876236" y="24161"/>
                    <a:pt x="1015791" y="0"/>
                  </a:cubicBezTo>
                  <a:cubicBezTo>
                    <a:pt x="1155346" y="-24161"/>
                    <a:pt x="1322417" y="78"/>
                    <a:pt x="1513728" y="0"/>
                  </a:cubicBezTo>
                  <a:cubicBezTo>
                    <a:pt x="1705039" y="-78"/>
                    <a:pt x="1764146" y="2895"/>
                    <a:pt x="1991748" y="0"/>
                  </a:cubicBezTo>
                  <a:cubicBezTo>
                    <a:pt x="1995943" y="245274"/>
                    <a:pt x="1978628" y="399794"/>
                    <a:pt x="1991748" y="550920"/>
                  </a:cubicBezTo>
                  <a:cubicBezTo>
                    <a:pt x="2004868" y="702046"/>
                    <a:pt x="1972810" y="970698"/>
                    <a:pt x="1991748" y="1101840"/>
                  </a:cubicBezTo>
                  <a:cubicBezTo>
                    <a:pt x="2010686" y="1232982"/>
                    <a:pt x="1957671" y="1537707"/>
                    <a:pt x="1991748" y="1652760"/>
                  </a:cubicBezTo>
                  <a:cubicBezTo>
                    <a:pt x="1801325" y="1697478"/>
                    <a:pt x="1657382" y="1617831"/>
                    <a:pt x="1513728" y="1652760"/>
                  </a:cubicBezTo>
                  <a:cubicBezTo>
                    <a:pt x="1370074" y="1687689"/>
                    <a:pt x="1188943" y="1650919"/>
                    <a:pt x="1055626" y="1652760"/>
                  </a:cubicBezTo>
                  <a:cubicBezTo>
                    <a:pt x="922309" y="1654601"/>
                    <a:pt x="773677" y="1635487"/>
                    <a:pt x="517854" y="1652760"/>
                  </a:cubicBezTo>
                  <a:cubicBezTo>
                    <a:pt x="262031" y="1670033"/>
                    <a:pt x="151383" y="1592008"/>
                    <a:pt x="0" y="1652760"/>
                  </a:cubicBezTo>
                  <a:cubicBezTo>
                    <a:pt x="-1048" y="1508921"/>
                    <a:pt x="36061" y="1308085"/>
                    <a:pt x="0" y="1134895"/>
                  </a:cubicBezTo>
                  <a:cubicBezTo>
                    <a:pt x="-36061" y="961706"/>
                    <a:pt x="55076" y="869459"/>
                    <a:pt x="0" y="617030"/>
                  </a:cubicBezTo>
                  <a:cubicBezTo>
                    <a:pt x="-55076" y="364602"/>
                    <a:pt x="62732" y="213353"/>
                    <a:pt x="0" y="0"/>
                  </a:cubicBezTo>
                  <a:close/>
                </a:path>
              </a:pathLst>
            </a:custGeom>
            <a:noFill/>
            <a:ln>
              <a:solidFill>
                <a:schemeClr val="tx1"/>
              </a:solidFill>
              <a:extLst>
                <a:ext uri="{C807C97D-BFC1-408E-A445-0C87EB9F89A2}">
                  <ask:lineSketchStyleProps xmlns:ask="http://schemas.microsoft.com/office/drawing/2018/sketchyshapes" sd="997855208">
                    <a:prstGeom prst="rect">
                      <a:avLst/>
                    </a:prstGeom>
                    <ask:type>
                      <ask:lineSketchScribble/>
                    </ask:type>
                  </ask:lineSketchStyleProps>
                </a:ext>
              </a:extLst>
            </a:ln>
          </p:spPr>
          <p:txBody>
            <a:bodyPr wrap="square">
              <a:spAutoFit/>
            </a:bodyPr>
            <a:lstStyle/>
            <a:p>
              <a:pPr marL="180975" marR="0" lvl="3" indent="0" algn="l" defTabSz="914400" rtl="0" eaLnBrk="1" fontAlgn="auto" latinLnBrk="0" hangingPunct="1">
                <a:lnSpc>
                  <a:spcPct val="90000"/>
                </a:lnSpc>
                <a:spcBef>
                  <a:spcPts val="0"/>
                </a:spcBef>
                <a:spcAft>
                  <a:spcPts val="600"/>
                </a:spcAft>
                <a:buClr>
                  <a:srgbClr val="C00000"/>
                </a:buClr>
                <a:buSzTx/>
                <a:buFontTx/>
                <a:buNone/>
                <a:tabLst/>
                <a:defRPr/>
              </a:pPr>
              <a:r>
                <a:rPr kumimoji="0" lang="ru-RU" altLang="ru-RU" sz="1200" b="1" i="0" u="none" strike="noStrike" kern="0" cap="none" spc="0" normalizeH="0" baseline="0" noProof="0" dirty="0">
                  <a:ln>
                    <a:noFill/>
                  </a:ln>
                  <a:solidFill>
                    <a:srgbClr val="808080">
                      <a:lumMod val="75000"/>
                    </a:srgbClr>
                  </a:solidFill>
                  <a:effectLst/>
                  <a:uLnTx/>
                  <a:uFillTx/>
                  <a:latin typeface="Arial"/>
                  <a:ea typeface="+mn-ea"/>
                  <a:cs typeface="+mn-cs"/>
                </a:rPr>
                <a:t>Лимиты можно установить:</a:t>
              </a:r>
            </a:p>
            <a:p>
              <a:pPr marL="361950" marR="0" lvl="3" indent="-180975" algn="l" defTabSz="914400" rtl="0" eaLnBrk="1" fontAlgn="auto" latinLnBrk="0" hangingPunct="1">
                <a:lnSpc>
                  <a:spcPct val="90000"/>
                </a:lnSpc>
                <a:spcBef>
                  <a:spcPts val="0"/>
                </a:spcBef>
                <a:spcAft>
                  <a:spcPts val="600"/>
                </a:spcAft>
                <a:buClr>
                  <a:srgbClr val="C00000"/>
                </a:buClr>
                <a:buSzTx/>
                <a:buFont typeface="Arial" panose="020B0604020202020204" pitchFamily="34" charset="0"/>
                <a:buChar char="•"/>
                <a:tabLst/>
                <a:defRPr/>
              </a:pPr>
              <a:r>
                <a:rPr kumimoji="0" lang="ru-RU" altLang="ru-RU" sz="1200" b="0" i="0" u="none" strike="noStrike" kern="0" cap="none" spc="0" normalizeH="0" baseline="0" noProof="0" dirty="0">
                  <a:ln>
                    <a:noFill/>
                  </a:ln>
                  <a:solidFill>
                    <a:srgbClr val="808080">
                      <a:lumMod val="75000"/>
                    </a:srgbClr>
                  </a:solidFill>
                  <a:effectLst/>
                  <a:uLnTx/>
                  <a:uFillTx/>
                  <a:latin typeface="Arial"/>
                  <a:ea typeface="+mn-ea"/>
                  <a:cs typeface="+mn-cs"/>
                </a:rPr>
                <a:t>по любым сценариям</a:t>
              </a:r>
            </a:p>
            <a:p>
              <a:pPr marL="361950" marR="0" lvl="3" indent="-180975" algn="l" defTabSz="914400" rtl="0" eaLnBrk="1" fontAlgn="auto" latinLnBrk="0" hangingPunct="1">
                <a:lnSpc>
                  <a:spcPct val="90000"/>
                </a:lnSpc>
                <a:spcBef>
                  <a:spcPts val="0"/>
                </a:spcBef>
                <a:spcAft>
                  <a:spcPts val="600"/>
                </a:spcAft>
                <a:buClr>
                  <a:srgbClr val="C00000"/>
                </a:buClr>
                <a:buSzTx/>
                <a:buFont typeface="Arial" panose="020B0604020202020204" pitchFamily="34" charset="0"/>
                <a:buChar char="•"/>
                <a:tabLst/>
                <a:defRPr/>
              </a:pPr>
              <a:r>
                <a:rPr kumimoji="0" lang="ru-RU" altLang="ru-RU" sz="1200" b="0" i="0" u="none" strike="noStrike" kern="0" cap="none" spc="0" normalizeH="0" baseline="0" noProof="0" dirty="0">
                  <a:ln>
                    <a:noFill/>
                  </a:ln>
                  <a:solidFill>
                    <a:srgbClr val="808080">
                      <a:lumMod val="75000"/>
                    </a:srgbClr>
                  </a:solidFill>
                  <a:effectLst/>
                  <a:uLnTx/>
                  <a:uFillTx/>
                  <a:latin typeface="Arial"/>
                  <a:ea typeface="+mn-ea"/>
                  <a:cs typeface="+mn-cs"/>
                </a:rPr>
                <a:t>по неутвержденным бюджетам</a:t>
              </a:r>
            </a:p>
            <a:p>
              <a:pPr marL="361950" marR="0" lvl="3" indent="-180975" algn="l" defTabSz="914400" rtl="0" eaLnBrk="1" fontAlgn="auto" latinLnBrk="0" hangingPunct="1">
                <a:lnSpc>
                  <a:spcPct val="90000"/>
                </a:lnSpc>
                <a:spcBef>
                  <a:spcPts val="0"/>
                </a:spcBef>
                <a:spcAft>
                  <a:spcPts val="600"/>
                </a:spcAft>
                <a:buClr>
                  <a:srgbClr val="C00000"/>
                </a:buClr>
                <a:buSzTx/>
                <a:buFont typeface="Arial" panose="020B0604020202020204" pitchFamily="34" charset="0"/>
                <a:buChar char="•"/>
                <a:tabLst/>
                <a:defRPr/>
              </a:pPr>
              <a:r>
                <a:rPr kumimoji="0" lang="ru-RU" altLang="ru-RU" sz="1200" b="0" i="0" u="none" strike="noStrike" kern="0" cap="none" spc="0" normalizeH="0" baseline="0" noProof="0" dirty="0">
                  <a:ln>
                    <a:noFill/>
                  </a:ln>
                  <a:solidFill>
                    <a:srgbClr val="808080">
                      <a:lumMod val="75000"/>
                    </a:srgbClr>
                  </a:solidFill>
                  <a:effectLst/>
                  <a:uLnTx/>
                  <a:uFillTx/>
                  <a:latin typeface="Arial"/>
                  <a:ea typeface="+mn-ea"/>
                  <a:cs typeface="+mn-cs"/>
                </a:rPr>
                <a:t>по открытым периодам</a:t>
              </a:r>
              <a:endParaRPr kumimoji="0" lang="ru-RU" altLang="ru-RU" sz="1400" b="0" i="0" u="none" strike="noStrike" kern="0" cap="none" spc="0" normalizeH="0" baseline="0" noProof="0" dirty="0">
                <a:ln>
                  <a:noFill/>
                </a:ln>
                <a:solidFill>
                  <a:srgbClr val="808080">
                    <a:lumMod val="75000"/>
                  </a:srgbClr>
                </a:solidFill>
                <a:effectLst/>
                <a:uLnTx/>
                <a:uFillTx/>
                <a:latin typeface="Arial"/>
                <a:ea typeface="+mn-ea"/>
                <a:cs typeface="+mn-cs"/>
              </a:endParaRPr>
            </a:p>
          </p:txBody>
        </p:sp>
      </p:grpSp>
    </p:spTree>
    <p:extLst>
      <p:ext uri="{BB962C8B-B14F-4D97-AF65-F5344CB8AC3E}">
        <p14:creationId xmlns:p14="http://schemas.microsoft.com/office/powerpoint/2010/main" val="29313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Proxima Nova Lt"/>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Proxima Nova Lt"/>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Proxima Nova Lt"/>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170045</TotalTime>
  <Words>5013</Words>
  <Application>Microsoft Office PowerPoint</Application>
  <PresentationFormat>Произвольный</PresentationFormat>
  <Paragraphs>653</Paragraphs>
  <Slides>36</Slides>
  <Notes>35</Notes>
  <HiddenSlides>3</HiddenSlides>
  <MMClips>0</MMClips>
  <ScaleCrop>false</ScaleCrop>
  <HeadingPairs>
    <vt:vector size="8" baseType="variant">
      <vt:variant>
        <vt:lpstr>Использованные шрифты</vt:lpstr>
      </vt:variant>
      <vt:variant>
        <vt:i4>8</vt:i4>
      </vt:variant>
      <vt:variant>
        <vt:lpstr>Тема</vt:lpstr>
      </vt:variant>
      <vt:variant>
        <vt:i4>6</vt:i4>
      </vt:variant>
      <vt:variant>
        <vt:lpstr>Внедренные серверы OLE</vt:lpstr>
      </vt:variant>
      <vt:variant>
        <vt:i4>1</vt:i4>
      </vt:variant>
      <vt:variant>
        <vt:lpstr>Заголовки слайдов</vt:lpstr>
      </vt:variant>
      <vt:variant>
        <vt:i4>36</vt:i4>
      </vt:variant>
    </vt:vector>
  </HeadingPairs>
  <TitlesOfParts>
    <vt:vector size="51" baseType="lpstr">
      <vt:lpstr>Adventure</vt:lpstr>
      <vt:lpstr>-apple-system</vt:lpstr>
      <vt:lpstr>Arial</vt:lpstr>
      <vt:lpstr>Comic Sans MS</vt:lpstr>
      <vt:lpstr>Futura PT Demi</vt:lpstr>
      <vt:lpstr>Proxima Nova Lt</vt:lpstr>
      <vt:lpstr>Times New Roman</vt:lpstr>
      <vt:lpstr>Wingdings</vt:lpstr>
      <vt:lpstr>3_Специальное оформление</vt:lpstr>
      <vt:lpstr>4_Специальное оформление</vt:lpstr>
      <vt:lpstr>5_Специальное оформление</vt:lpstr>
      <vt:lpstr>4_Оформление по умолчанию</vt:lpstr>
      <vt:lpstr>5_Оформление по умолчанию</vt:lpstr>
      <vt:lpstr>6_Оформление по умолчанию</vt:lpstr>
      <vt:lpstr>think-cell Slide</vt:lpstr>
      <vt:lpstr>Презентация PowerPoint</vt:lpstr>
      <vt:lpstr>Презентация PowerPoint</vt:lpstr>
      <vt:lpstr>Презентация PowerPoint</vt:lpstr>
      <vt:lpstr>Презентация PowerPoint</vt:lpstr>
      <vt:lpstr>Часть первая: Контроль лимитов и резервов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Часть вторая: Сокращение затрат на материалы и ресурсы</vt:lpstr>
      <vt:lpstr>Презентация PowerPoint</vt:lpstr>
      <vt:lpstr>Презентация PowerPoint</vt:lpstr>
      <vt:lpstr>Презентация PowerPoint</vt:lpstr>
      <vt:lpstr>Презентация PowerPoint</vt:lpstr>
      <vt:lpstr>Презентация PowerPoint</vt:lpstr>
      <vt:lpstr>Часть третья: Управление рисками – ограничение потенциальных убытков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Часть четвертая: На что еще обратить внимание?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Кузора Игорь Вячеславович</dc:creator>
  <cp:lastModifiedBy>Леонид Попов</cp:lastModifiedBy>
  <cp:revision>3972</cp:revision>
  <cp:lastPrinted>2015-05-12T12:08:53Z</cp:lastPrinted>
  <dcterms:created xsi:type="dcterms:W3CDTF">2004-06-25T18:36:23Z</dcterms:created>
  <dcterms:modified xsi:type="dcterms:W3CDTF">2021-11-06T08:24:25Z</dcterms:modified>
</cp:coreProperties>
</file>