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2" r:id="rId3"/>
    <p:sldId id="315" r:id="rId4"/>
    <p:sldId id="323" r:id="rId5"/>
    <p:sldId id="324" r:id="rId6"/>
    <p:sldId id="305" r:id="rId7"/>
    <p:sldId id="287" r:id="rId8"/>
    <p:sldId id="289" r:id="rId9"/>
    <p:sldId id="288" r:id="rId10"/>
    <p:sldId id="290" r:id="rId11"/>
    <p:sldId id="325" r:id="rId12"/>
    <p:sldId id="637" r:id="rId13"/>
    <p:sldId id="640" r:id="rId14"/>
    <p:sldId id="641" r:id="rId15"/>
    <p:sldId id="291" r:id="rId16"/>
    <p:sldId id="292" r:id="rId17"/>
    <p:sldId id="293" r:id="rId18"/>
    <p:sldId id="294" r:id="rId19"/>
    <p:sldId id="642" r:id="rId20"/>
    <p:sldId id="326" r:id="rId21"/>
    <p:sldId id="296" r:id="rId22"/>
    <p:sldId id="307" r:id="rId23"/>
    <p:sldId id="298" r:id="rId24"/>
    <p:sldId id="299" r:id="rId25"/>
    <p:sldId id="308" r:id="rId26"/>
    <p:sldId id="309" r:id="rId27"/>
    <p:sldId id="327" r:id="rId28"/>
    <p:sldId id="300" r:id="rId29"/>
    <p:sldId id="312" r:id="rId30"/>
    <p:sldId id="313" r:id="rId31"/>
    <p:sldId id="314" r:id="rId32"/>
    <p:sldId id="319" r:id="rId33"/>
    <p:sldId id="320" r:id="rId34"/>
    <p:sldId id="321" r:id="rId35"/>
    <p:sldId id="301" r:id="rId36"/>
    <p:sldId id="302" r:id="rId37"/>
    <p:sldId id="306" r:id="rId38"/>
    <p:sldId id="303" r:id="rId39"/>
    <p:sldId id="316" r:id="rId40"/>
    <p:sldId id="331" r:id="rId41"/>
    <p:sldId id="656" r:id="rId42"/>
    <p:sldId id="280" r:id="rId4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20000"/>
    <a:srgbClr val="E2271E"/>
    <a:srgbClr val="B2B2B2"/>
    <a:srgbClr val="808080"/>
    <a:srgbClr val="CC9900"/>
    <a:srgbClr val="F6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0" autoAdjust="0"/>
    <p:restoredTop sz="72303" autoAdjust="0"/>
  </p:normalViewPr>
  <p:slideViewPr>
    <p:cSldViewPr>
      <p:cViewPr varScale="1">
        <p:scale>
          <a:sx n="62" d="100"/>
          <a:sy n="62" d="100"/>
        </p:scale>
        <p:origin x="185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4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82D2439-395F-4E1B-BD0C-F22490554B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1969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DAC597-E3D7-42FD-ACC1-CE64AF004A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235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1c.ru/news/info.jsp?id=31400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D5700E2-BE5E-4205-95D5-C38E68B83F80}" type="slidenum">
              <a:rPr lang="ru-RU" altLang="ru-RU" sz="1200" smtClean="0">
                <a:latin typeface="Times New Roman" pitchFamily="18" charset="0"/>
              </a:rPr>
              <a:pPr/>
              <a:t>1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Разработанные электронные курсы и тесты изучаются в </a:t>
            </a:r>
            <a:r>
              <a:rPr lang="en-US" altLang="ru-RU" dirty="0"/>
              <a:t>LMS</a:t>
            </a:r>
            <a:r>
              <a:rPr lang="ru-RU" altLang="ru-RU" dirty="0"/>
              <a:t>, сохраняются по стандарту СКОРМ-2004 для использования в других Системах дистанционного обучения или публикуются в формате HTML. При такой публикации курсы/тесты становятся обычными папками со стартовым </a:t>
            </a:r>
            <a:r>
              <a:rPr lang="ru-RU" altLang="ru-RU" dirty="0" err="1"/>
              <a:t>html</a:t>
            </a:r>
            <a:r>
              <a:rPr lang="ru-RU" altLang="ru-RU" dirty="0"/>
              <a:t> файлом, который запускается браузером. Запустили – и прямо в окне браузера демонстрируется курс со всеми мультимедиа и тестами. Пример папки показан на слайде. Папку допустимо неограниченно тиражировать и, например, размещать в информационных киосках прямо в цехах в качестве самоучителя для оперативного просмотра по мере надобности или передавать обучающимся сотрудникам на </a:t>
            </a:r>
            <a:r>
              <a:rPr lang="ru-RU" altLang="ru-RU" dirty="0" err="1"/>
              <a:t>флешке</a:t>
            </a:r>
            <a:r>
              <a:rPr lang="ru-RU" altLang="ru-RU" dirty="0"/>
              <a:t>, диске, почтой.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560C7E-4C2E-4504-9598-725A08515605}" type="slidenum">
              <a:rPr lang="ru-RU" altLang="ru-RU" sz="1200" smtClean="0">
                <a:latin typeface="Times New Roman" pitchFamily="18" charset="0"/>
              </a:rPr>
              <a:pPr/>
              <a:t>10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электронном обучении кроме курсов и тестов используются контрольные работы. Их преподаватель вручную проверит в своем личном кабинете, выставит оценку, напишет комментарий, приложит файл при необходимости. Или вернет на доработку без оценки по одной из причин, перечень которых настраивается. Естественно, все не на бумаге, 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электронно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Есть проектный опыт использования электронных контрольных работ для дистанционного контроля результатов практических занятий. Обучающийся снимает на смартфон фото ключевых этапов практического занятия. Объединяет эти фото в один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пдф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файл, надписывает, комментирует и высылает на проверку преподавателю. Или записывает звуковой файл своего диалога или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выступления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и потом высылает на проверку. Аналогично с видео, но тут педагогическая фантазия уже разыгрывается безгранично.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Электронные контрольные работы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используются и как обучающий материал. Например, такой, как на слайде. Приводится видеоролик фрагмента производственного процесса и документ, регламентирующий его выполнение. Требуется по видеоролику найти определенное число допущенных нарушений и указать, какие именно пункт инструкции нарушены. Для ответа придется десятки раз проштудировать и осознать инструкцию. А вдобавок научиться соотносить её строгие фразы с реально наблюдаемым на производстве.</a:t>
            </a:r>
            <a:endParaRPr lang="ru-RU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D1EA1B-B458-4A25-959D-FC8EBB5107A6}" type="slidenum">
              <a:rPr lang="ru-RU" altLang="ru-RU" sz="1200" smtClean="0">
                <a:latin typeface="Times New Roman" pitchFamily="18" charset="0"/>
              </a:rPr>
              <a:pPr/>
              <a:t>11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37F54ACE-1EF6-498F-8A3F-9373EC5450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816F5B3A-9FEA-477F-AF5B-A98CBD1C5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Дистанционное обучение часто проводится с использованием вебинаров. Удобно: для их проведения достаточно преподавателя; не надо готовить электронные курсы и тесты. Чтобы поддержать в Корпоративном университете все технологии дистанционного обучения, недавно интегрировались с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BigBlueButton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Это свободно распространяемая русифицированная программа проведения вебинаров, вроде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Линукс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Использование её в государственных информационных системах дозволено, как решения с открытым кодом. Установили программу в свою сеть и можете бесплатно что угодно обсуждать на вебинарах. Информация наружу не выйдет.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Применительно к закрытым сетям нормативка гласит: "Используя ПО с открытым исходным кодом, предприятия имеют возможность провести оценку эффективности реализованных мер по обеспечению безопасности персональных данных и самостоятельно провести испытания по выявлению уязвимостей в программном обеспечении". В общем и в закрытые сети можно устанавливать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BigBlueButton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но придется повозиться.</a:t>
            </a:r>
            <a:endParaRPr lang="ru-RU" altLang="ru-RU" dirty="0"/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8A9ADB87-ED77-4A68-A041-F7ED585D0A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BEB51B99-FF46-4A53-9B50-7095B4A45915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id="{59834BBF-89F7-4E56-B1B2-A4E8FCA7B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id="{E0773DA8-DE30-4E89-A90E-B2931B626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личных кабинетах обучающихся и преподавателей появятся ссылки на вебинары. Переход к ним происходит без дополнительной авторизации. Вебинар создается автоматически при входе в него преподавателя или при входе в него первого обучающегося за некоторое временя до начала вебинара. Аналог в очном обучении - слушатели проходят в аудиторию заблаговременно, а преподаватель входит по звонку.</a:t>
            </a:r>
            <a:endParaRPr lang="ru-RU" altLang="ru-RU" dirty="0"/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2274A7D6-0C11-4304-B405-4FAFA9BE8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3ADCFE72-ECBD-4B9F-96E0-94C490EE702E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:a16="http://schemas.microsoft.com/office/drawing/2014/main" id="{7767FAA7-13A1-4BFC-8BA1-D26139393E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>
            <a:extLst>
              <a:ext uri="{FF2B5EF4-FFF2-40B4-BE49-F238E27FC236}">
                <a16:creationId xmlns:a16="http://schemas.microsoft.com/office/drawing/2014/main" id="{EEA0E7E9-F5F6-4D79-831C-845D892BC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Соответствующие вебинарам Проведения обучения создаются и настраиваются в Корпоративном университете. По итогам вебинара преподаватель получает отчет со статистикой участия, заполняет ведомость: отмечает присутствовавших, проставляет оценки. Подробнее посмотрите на ИТС, там в свободном доступе вопросы-ответы по "1С:Электронное обучение". Соответствующий ответ недавно обновили. </a:t>
            </a:r>
            <a:endParaRPr lang="ru-RU" altLang="ru-RU" dirty="0"/>
          </a:p>
        </p:txBody>
      </p:sp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id="{71665E81-A562-4BA1-932A-D3E7FE4F2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FE1BF0-4F2F-4D4D-83C2-EDD6EB159A9F}" type="slidenum">
              <a:rPr lang="ru-RU" altLang="ru-RU" sz="1200">
                <a:latin typeface="Times New Roman" panose="02020603050405020304" pitchFamily="18" charset="0"/>
              </a:rPr>
              <a:pPr/>
              <a:t>14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Укрупненная схема настройки обучения показана на слайде. Вначале настраивается вид учебной деятельности. Например, один вид - вебинар или другой - изучение электронного курса с письменным контрольным заданием, которое проверит преподаватель. Проведения обучения привязаны к одному из видов. Они дополнительно характеризуются участниками и преподавателями, временем, определенными курсами/тестами и файлами. </a:t>
            </a:r>
          </a:p>
          <a:p>
            <a:r>
              <a:rPr lang="ru-RU" altLang="ru-RU" dirty="0"/>
              <a:t>С помощью правил автоматического зачисления Проведения обучений объединяются в цепочки, когда выпускники одного автоматически зачисляются на другое.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С помощью правил автоматического зачисления: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Проведения обучений объединяются в цепочки, когда выпускники одного, набравшие более скольких-то баллов, автоматически зачисляются на другое. Например, для многоэтапных программ развития кадрового резерва.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Сотрудники, поступившие на определенную должность или в подразделение компании, будут автоматом зачислены на какие-то учебные курсы или им назначены тесты. Например, инструктажи по охране труда.</a:t>
            </a:r>
          </a:p>
          <a:p>
            <a:r>
              <a:rPr lang="ru-RU" altLang="ru-RU" dirty="0"/>
              <a:t>Программа обучения позволяет проводить зачисление сразу на несколько Проведений обучения.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7262F45-6C42-4B2C-8604-A543F713F950}" type="slidenum">
              <a:rPr lang="ru-RU" altLang="ru-RU" sz="1200" smtClean="0">
                <a:latin typeface="Times New Roman" pitchFamily="18" charset="0"/>
              </a:rPr>
              <a:pPr/>
              <a:t>15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Настройками вида  регистрируются занятия по технологиям электронного, дистанционного, аудиторного и смешанного обучения. Определяется, будут ли использоваться электронные курсы, тесты или контрольные работы; выставляется ли по результатам оценка, требуется ли преподаватель. Довольно подробно настраивается процедура завершения учебы, решение о котором может быть принято автоматически, преподавателем или самим сотрудником после достижения им некоторых показателей.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Отдельная группа настроек определяет видимость текущей и итоговой оценки, шкалу оценок.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EAEF7F-EBF7-4572-8E68-68FF44EC45A4}" type="slidenum">
              <a:rPr lang="ru-RU" altLang="ru-RU" sz="1200" smtClean="0">
                <a:latin typeface="Times New Roman" pitchFamily="18" charset="0"/>
              </a:rPr>
              <a:pPr/>
              <a:t>16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На основе настроенного Вида создается Проведение обучения, которое может иметь один из четырех статусов: запланировано, активно, завершено, отменено. </a:t>
            </a:r>
          </a:p>
          <a:p>
            <a:r>
              <a:rPr lang="ru-RU" altLang="ru-RU" dirty="0"/>
              <a:t>Настройки, доступные на этой форме, определяются видом обучения. Для аудиторных занятий появится поле указания аудитории, для электронных – закладка «Обязательные</a:t>
            </a:r>
            <a:r>
              <a:rPr lang="ru-RU" altLang="ru-RU" baseline="0" dirty="0"/>
              <a:t> задания</a:t>
            </a:r>
            <a:r>
              <a:rPr lang="ru-RU" altLang="ru-RU" dirty="0"/>
              <a:t>».</a:t>
            </a:r>
          </a:p>
          <a:p>
            <a:r>
              <a:rPr lang="ru-RU" altLang="ru-RU" dirty="0"/>
              <a:t>Обучающиеся указываются на закладке Участники или эта закладка заполняется автоматически при установке одного из выделенных рамкой флажков. На открытые для записи обучения пользователи зачисляются сами, причем не все подряд, а только те, кому данная возможность сделана доступной по должности и другим параметрам. При установке флажка «Требуется заявка» желание работника поучиться рассмотрит менеджер, сможет согласиться или отклонить. Правила автоматического зачисления на обучения включаются соответствующим флажком.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рамках одного Проведения обучения допустимо изучать сколько угодно курсов, выполнять много тестов и контрольных работ. Последовательно одно за другим или в любом порядке. Настраиваются проходные баллы и веса оценок отдельного задания, они учитываются при расчете итоговой оценки за обучение в целом. Шкала оценок тоже произвольная: пятибалльная, зачет/незачет или иная.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3E1DFF-EC7A-4580-9267-9F2CA9823718}" type="slidenum">
              <a:rPr lang="ru-RU" altLang="ru-RU" sz="1200" smtClean="0">
                <a:latin typeface="Times New Roman" pitchFamily="18" charset="0"/>
              </a:rPr>
              <a:pPr/>
              <a:t>17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Для назначения участников обучения, настройки видимости </a:t>
            </a:r>
            <a:r>
              <a:rPr lang="ru-RU" altLang="ru-RU" dirty="0" err="1"/>
              <a:t>самозаписи</a:t>
            </a:r>
            <a:r>
              <a:rPr lang="ru-RU" altLang="ru-RU" dirty="0"/>
              <a:t>, автоматических рассылок сообщений и во многих других случаях используется универсальный подбор пользователей. На закладках доступны фильтры пользователей по должностям/подразделениям,</a:t>
            </a:r>
            <a:r>
              <a:rPr lang="ru-RU" altLang="ru-RU" baseline="0" dirty="0"/>
              <a:t> </a:t>
            </a:r>
            <a:r>
              <a:rPr lang="ru-RU" altLang="ru-RU" dirty="0"/>
              <a:t>ранее пройденным обучениям</a:t>
            </a:r>
            <a:r>
              <a:rPr lang="ru-RU" altLang="ru-RU" baseline="0" dirty="0"/>
              <a:t> или</a:t>
            </a:r>
            <a:r>
              <a:rPr lang="ru-RU" altLang="ru-RU" dirty="0"/>
              <a:t> учебным группам. 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469136-0A45-4E93-8D66-6BB790507EEF}" type="slidenum">
              <a:rPr lang="ru-RU" altLang="ru-RU" sz="1200" smtClean="0">
                <a:latin typeface="Times New Roman" pitchFamily="18" charset="0"/>
              </a:rPr>
              <a:pPr/>
              <a:t>18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>
            <a:extLst>
              <a:ext uri="{FF2B5EF4-FFF2-40B4-BE49-F238E27FC236}">
                <a16:creationId xmlns:a16="http://schemas.microsoft.com/office/drawing/2014/main" id="{E83B91D0-9FA4-4A5C-A24F-A68E83EBE1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>
            <a:extLst>
              <a:ext uri="{FF2B5EF4-FFF2-40B4-BE49-F238E27FC236}">
                <a16:creationId xmlns:a16="http://schemas.microsoft.com/office/drawing/2014/main" id="{8BC8D4C0-64ED-4909-8166-B63A3D5A3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Пользователям гибко настраиваются права доступа. Есть семь типовых ролей: Обучающийся, Преподаватель, Методист, Администратор обучения, Старший и младший менеджер по обучению и Администратор. На их основе создаются другие роли, нужные  при использовании программы. Отдельному пользователю допустимо назначать несколько ролей.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Если ответственность учебных менеджеров разграничена каким-то способом, например, по типам образовательных программ или отдельным организациям, то есть возможность разделить менеджерам доступ к данным. Они будут видеть 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LMS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только "своих" сотрудников и "свои" обучения.</a:t>
            </a:r>
            <a:endParaRPr lang="ru-RU" altLang="ru-RU" dirty="0"/>
          </a:p>
        </p:txBody>
      </p:sp>
      <p:sp>
        <p:nvSpPr>
          <p:cNvPr id="54276" name="Номер слайда 3">
            <a:extLst>
              <a:ext uri="{FF2B5EF4-FFF2-40B4-BE49-F238E27FC236}">
                <a16:creationId xmlns:a16="http://schemas.microsoft.com/office/drawing/2014/main" id="{6969D44B-6570-40A7-9A32-A4810E946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D169D8-193E-4432-8F97-64B5C6FB46D2}" type="slidenum">
              <a:rPr lang="ru-RU" altLang="ru-RU" sz="1200">
                <a:latin typeface="Times New Roman" panose="02020603050405020304" pitchFamily="18" charset="0"/>
              </a:rPr>
              <a:pPr/>
              <a:t>19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5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Программа предназначена для автоматизации</a:t>
            </a:r>
            <a:r>
              <a:rPr lang="ru-RU" altLang="ru-RU" baseline="0" dirty="0"/>
              <a:t> </a:t>
            </a:r>
            <a:r>
              <a:rPr lang="ru-RU" altLang="ru-RU" dirty="0"/>
              <a:t>электронного, дистанционного и смешанного обучения персонал. По сути является Системой дистанционного обучения с встроенным конструктором электронных курсов и тестов. Поддерживается общепринятый для таких систем стандарт курсов/тестов СКОРМ-2004. Организуются дистанционные занятия по технологиям электронной учебы и вебинарами</a:t>
            </a:r>
          </a:p>
          <a:p>
            <a:r>
              <a:rPr lang="ru-RU" altLang="ru-RU" dirty="0"/>
              <a:t>Сделать обучение более эффективным помогает среда общения. Настраиваются правила автоматической выдачи выпускникам персонифицированных электронных сертификатов. Сведения о пользователях, структура предприятия или</a:t>
            </a:r>
            <a:r>
              <a:rPr lang="ru-RU" altLang="ru-RU" baseline="0" dirty="0"/>
              <a:t> учреждения </a:t>
            </a:r>
            <a:r>
              <a:rPr lang="ru-RU" altLang="ru-RU" dirty="0"/>
              <a:t>штатно загружаются из указанных на слайде конфигураций. </a:t>
            </a:r>
          </a:p>
          <a:p>
            <a:endParaRPr lang="ru-RU" altLang="ru-RU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8F50785-5EF9-47CF-9FAF-153554F67F93}" type="slidenum">
              <a:rPr lang="ru-RU" altLang="ru-RU" sz="1200" smtClean="0">
                <a:latin typeface="Times New Roman" pitchFamily="18" charset="0"/>
              </a:rPr>
              <a:pPr/>
              <a:t>2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Электронные персонифицированные сертификаты на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фирменных бланках предприятия автоматически выдаются выпускникам для просмотра по уникальной интернет-ссылке или 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pdf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, чтобы можно было распечатать. Шаблоны их любые (загружаете шаблон самостоятельно или с помощью партнеров 1С), для персонификации используются переменные, ведется нумерация сертификатов, указывается срок действия в зависимости от даты выдачи</a:t>
            </a:r>
            <a:endParaRPr lang="ru-RU" altLang="ru-RU" dirty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44C91C6-83A2-4A6F-9093-0AAD399CB17C}" type="slidenum">
              <a:rPr lang="ru-RU" altLang="ru-RU" sz="1200" smtClean="0">
                <a:latin typeface="Times New Roman" pitchFamily="18" charset="0"/>
              </a:rPr>
              <a:pPr/>
              <a:t>20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Обучение поддерживается достаточно традиционным набором сервисов. Это новости, видимость их настраивается: всем или только некоторым по должностям, подразделениям, учебным группам. Публикация новостей опционально сопровождается рассылкой сообщений на электронную почту сотрудников.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C12B82-2FDF-4F1F-903E-AE454EAB84DE}" type="slidenum">
              <a:rPr lang="ru-RU" altLang="ru-RU" sz="1200" smtClean="0">
                <a:latin typeface="Times New Roman" pitchFamily="18" charset="0"/>
              </a:rPr>
              <a:pPr/>
              <a:t>21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Встроенная система личных сообщений позволяет не только вручную отправлять сообщения пользователям , но и производить массовые рассылки персонифицированных сообщений по заранее заданным шаблонам. Выбирается способ доставки сообщений между электронной почтой, СМС или встроенной системой. Существенно упростит работу менеджеров </a:t>
            </a:r>
            <a:r>
              <a:rPr lang="ru-RU" altLang="ru-RU" b="1" dirty="0"/>
              <a:t>автоматическая</a:t>
            </a:r>
            <a:r>
              <a:rPr lang="ru-RU" altLang="ru-RU" dirty="0"/>
              <a:t> рассылка таких сообщений при наступлении определенных событий, показанных в левой части слайда. Например, при зачислении, отставании от графика или после выпуска.</a:t>
            </a:r>
          </a:p>
          <a:p>
            <a:endParaRPr lang="ru-RU" altLang="ru-RU" dirty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8CFF7D-72C2-4138-B0CF-66B0C22923CF}" type="slidenum">
              <a:rPr lang="ru-RU" altLang="ru-RU" sz="1200" smtClean="0">
                <a:latin typeface="Times New Roman" pitchFamily="18" charset="0"/>
              </a:rPr>
              <a:pPr/>
              <a:t>22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Учебные форумы настраиваются по видимости: всем или некоторым пользователям. Назначается модератор, который имеет право изменять сообщения в определенном разделе форума. 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AEEBF0F-95D9-44DE-8BF0-091D1D06BA96}" type="slidenum">
              <a:rPr lang="ru-RU" altLang="ru-RU" sz="1200" smtClean="0">
                <a:latin typeface="Times New Roman" pitchFamily="18" charset="0"/>
              </a:rPr>
              <a:pPr/>
              <a:t>23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Некоторые отчеты (более пяти десятков) включены в типовую конфигурацию. Универсальный для конфигураций 1С конструктор отчетов позволяет настраивать отчеты по любой сохраненной в </a:t>
            </a:r>
            <a:r>
              <a:rPr lang="en-US" altLang="ru-RU" dirty="0"/>
              <a:t>LNS</a:t>
            </a:r>
            <a:r>
              <a:rPr lang="ru-RU" altLang="ru-RU" dirty="0"/>
              <a:t> информации в любом разрезе и разных визуальных формах. А информации этой много: сохраняются сведения о работе каждого обучающегося с каждой страницей электронного курса, каждым тестовым вопросом.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FABF4F9-8ED1-41E1-A7B3-742F3C601CD8}" type="slidenum">
              <a:rPr lang="ru-RU" altLang="ru-RU" sz="1200" smtClean="0">
                <a:latin typeface="Times New Roman" pitchFamily="18" charset="0"/>
              </a:rPr>
              <a:pPr/>
              <a:t>24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/>
              <a:t>Например, можно оценить удачность тестовых вопросов и вариантов ответа к ним с помощью специального отчета. Какой вопрос слишком легкий, какой слишком сложный. Какой дистрактор (вариант неправильного ответа) слишком очевидно ложный, а какой правильный вариант ответа слишком очевидно правильный.</a:t>
            </a: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3ACA30-45E8-47B7-8012-F558C0198620}" type="slidenum">
              <a:rPr lang="ru-RU" altLang="ru-RU" sz="1200" smtClean="0">
                <a:latin typeface="Times New Roman" pitchFamily="18" charset="0"/>
              </a:rPr>
              <a:pPr/>
              <a:t>25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Для продаж доступа к дистанционному корпоративному обучению используются пин-коды. Их кто угодно покупает, например, в интернет-магазине, куда их сдадут для розничных продаж. Или определенное число пин-кодов выдают сторонней организации, которая заключила с предприятием договор на повышение квалификации своих специалистов.</a:t>
            </a:r>
            <a:r>
              <a:rPr lang="ru-RU" altLang="ru-RU" baseline="0" dirty="0"/>
              <a:t> </a:t>
            </a:r>
            <a:endParaRPr lang="en-US" altLang="ru-RU" baseline="0" dirty="0"/>
          </a:p>
          <a:p>
            <a:r>
              <a:rPr lang="ru-RU" altLang="ru-RU" dirty="0"/>
              <a:t>Данная функциональность востребована предприятиями, которые хотят зарабатывать дополнительные средства за счет обучений/аттестаций сторонних слушателей</a:t>
            </a:r>
            <a:r>
              <a:rPr lang="ru-RU" altLang="ru-RU" baseline="0" dirty="0"/>
              <a:t>.</a:t>
            </a:r>
            <a:endParaRPr lang="ru-RU" altLang="ru-RU" dirty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E5DD2C-042D-4CFA-8FC4-3E631B3F7036}" type="slidenum">
              <a:rPr lang="ru-RU" altLang="ru-RU" sz="1200" smtClean="0">
                <a:latin typeface="Times New Roman" pitchFamily="18" charset="0"/>
              </a:rPr>
              <a:pPr/>
              <a:t>26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Сторонний слушатель самостоятельно </a:t>
            </a:r>
            <a:r>
              <a:rPr lang="ru-RU" altLang="ru-RU" dirty="0"/>
              <a:t>указывает данные о себе на настраиваемой форме регистрации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активирует пин-код, выбирает вариант учебы (если они заданы), получает права доступа в Корпоративный университет и настройки аутентификации, сразу зачисляется на учебу, которая зашифрована в пин-коде.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A8F59D-C4CF-4AEC-8742-8DBC5F64FC98}" type="slidenum">
              <a:rPr lang="ru-RU" altLang="ru-RU" sz="1200" smtClean="0">
                <a:latin typeface="Times New Roman" pitchFamily="18" charset="0"/>
              </a:rPr>
              <a:pPr/>
              <a:t>27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Данные о </a:t>
            </a:r>
            <a:r>
              <a:rPr lang="ru-RU" altLang="ru-RU" baseline="0" dirty="0"/>
              <a:t> структуре </a:t>
            </a:r>
            <a:r>
              <a:rPr lang="ru-RU" altLang="ru-RU" dirty="0"/>
              <a:t>предприятия, списки сотрудников</a:t>
            </a:r>
            <a:r>
              <a:rPr lang="ru-RU" altLang="ru-RU" baseline="0" dirty="0"/>
              <a:t> и их должностей, состояния сотрудников по возможности учиться</a:t>
            </a:r>
            <a:r>
              <a:rPr lang="ru-RU" altLang="ru-RU" dirty="0"/>
              <a:t> могут быть загружены из внешних файлов или введены непосредственно в Корпоративном университете. Но рациональнее загружать их и периодически обновлять из конфигураций 1С:Зарплата и управление персоналом, 1С:</a:t>
            </a:r>
            <a:r>
              <a:rPr lang="en-US" altLang="ru-RU" dirty="0"/>
              <a:t>ERP </a:t>
            </a:r>
            <a:r>
              <a:rPr lang="ru-RU" altLang="ru-RU" dirty="0"/>
              <a:t>Управление предприятием, 1С:Зарплата и кадры государственного учреждения.</a:t>
            </a: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71236A8-2F2A-466C-BD83-27E570F9F8B6}" type="slidenum">
              <a:rPr lang="ru-RU" altLang="ru-RU" sz="1200" smtClean="0">
                <a:latin typeface="Times New Roman" pitchFamily="18" charset="0"/>
              </a:rPr>
              <a:pPr/>
              <a:t>28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Автоматическая интеграция с 1С:</a:t>
            </a:r>
            <a:r>
              <a:rPr lang="en-US" altLang="ru-RU" dirty="0"/>
              <a:t>ERP</a:t>
            </a:r>
            <a:r>
              <a:rPr lang="ru-RU" altLang="ru-RU" dirty="0"/>
              <a:t>, 1С:ЗУП, 1С:ЗГУ</a:t>
            </a:r>
            <a:r>
              <a:rPr lang="en-US" altLang="ru-RU" dirty="0"/>
              <a:t> </a:t>
            </a:r>
            <a:r>
              <a:rPr lang="ru-RU" altLang="ru-RU" dirty="0"/>
              <a:t>настраивается из Корпоративного университета и включает шаги, </a:t>
            </a:r>
            <a:r>
              <a:rPr lang="ru-RU" altLang="ru-RU" dirty="0" err="1"/>
              <a:t>показаные</a:t>
            </a:r>
            <a:r>
              <a:rPr lang="ru-RU" altLang="ru-RU" dirty="0"/>
              <a:t> на слайде. Расширение конфигураций 1С:</a:t>
            </a:r>
            <a:r>
              <a:rPr lang="en-US" altLang="ru-RU" dirty="0"/>
              <a:t>ERP</a:t>
            </a:r>
            <a:r>
              <a:rPr lang="ru-RU" altLang="ru-RU" dirty="0"/>
              <a:t>, 1С:ЗУП, 1С:ЗГУ входят в поставку Корпоративного университета. Инициатором передачи данных выступает одна из указанных выше конфигураций. Именно в ней определяется расписание обмена и генерируется ключ доступа. Затем администратор переносит ключ в настройки веб-сервера Корпоративного университета.</a:t>
            </a:r>
          </a:p>
          <a:p>
            <a:r>
              <a:rPr lang="ru-RU" altLang="ru-RU" dirty="0"/>
              <a:t>Объемные начальные кадровые данные загружаются в </a:t>
            </a:r>
            <a:r>
              <a:rPr lang="en-US" altLang="ru-RU" dirty="0"/>
              <a:t>LMS </a:t>
            </a:r>
            <a:r>
              <a:rPr lang="ru-RU" altLang="ru-RU" dirty="0"/>
              <a:t>посредством файла, см. шаг 4 на скриншоте.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6DFF957-D41E-4E83-8561-32350F9B43E2}" type="slidenum">
              <a:rPr lang="ru-RU" altLang="ru-RU" sz="1200" smtClean="0">
                <a:latin typeface="Times New Roman" pitchFamily="18" charset="0"/>
              </a:rPr>
              <a:pPr/>
              <a:t>29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Ключевые преимущества обусловлены платформой «1С:Предприятие 8», на которой </a:t>
            </a:r>
            <a:r>
              <a:rPr lang="en-US" altLang="ru-RU" dirty="0"/>
              <a:t>LMS</a:t>
            </a:r>
            <a:r>
              <a:rPr lang="ru-RU" altLang="ru-RU" dirty="0"/>
              <a:t> создана, и уникальной партнерской сетью 1С. </a:t>
            </a:r>
          </a:p>
          <a:p>
            <a:r>
              <a:rPr lang="ru-RU" altLang="ru-RU" dirty="0"/>
              <a:t>Корпоративный университет – единственная система дистанционного обучения, когда-либо кем-либо реализованная в виде программы "1С:Предприяте 8".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37689C-698D-4F98-ADC8-52166BD67C4B}" type="slidenum">
              <a:rPr lang="ru-RU" altLang="ru-RU" sz="1200" smtClean="0">
                <a:latin typeface="Times New Roman" pitchFamily="18" charset="0"/>
              </a:rPr>
              <a:pPr/>
              <a:t>3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Расписание обмена штатно настраивается из 1С:</a:t>
            </a:r>
            <a:r>
              <a:rPr lang="en-US" altLang="ru-RU" dirty="0"/>
              <a:t>ERP</a:t>
            </a:r>
            <a:r>
              <a:rPr lang="ru-RU" altLang="ru-RU" dirty="0"/>
              <a:t>, 1С:ЗУП, 1С:ЗГУ</a:t>
            </a:r>
            <a:r>
              <a:rPr lang="en-US" altLang="ru-RU" dirty="0"/>
              <a:t> </a:t>
            </a:r>
            <a:r>
              <a:rPr lang="ru-RU" altLang="ru-RU" dirty="0"/>
              <a:t>на специальной форме, ссылка на неё добавится в раздел «Администрирование» или «НСИ и администрирование» в результате</a:t>
            </a:r>
            <a:r>
              <a:rPr lang="ru-RU" altLang="ru-RU" baseline="0" dirty="0"/>
              <a:t> действия упомянутых расширений конфигураций</a:t>
            </a:r>
            <a:r>
              <a:rPr lang="ru-RU" altLang="ru-RU" dirty="0"/>
              <a:t>.</a:t>
            </a:r>
          </a:p>
          <a:p>
            <a:endParaRPr lang="ru-RU" altLang="ru-RU" dirty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62C012-EDBE-43C1-B396-5FB072D35E9B}" type="slidenum">
              <a:rPr lang="ru-RU" altLang="ru-RU" sz="1200" smtClean="0">
                <a:latin typeface="Times New Roman" pitchFamily="18" charset="0"/>
              </a:rPr>
              <a:pPr/>
              <a:t>30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Из 1С:</a:t>
            </a:r>
            <a:r>
              <a:rPr lang="en-US" altLang="ru-RU" dirty="0"/>
              <a:t>ERP</a:t>
            </a:r>
            <a:r>
              <a:rPr lang="ru-RU" altLang="ru-RU" dirty="0"/>
              <a:t>, 1С:ЗУП, 1С:ЗГУ загружаются данные, указанные в таблице. Повторная загрузка не приведет к дублированию и удалению ранее загруженных данных, они только обновятся. Уволенные сотрудники потеряют доступ к обучению, соответствующим им пользователям Корпоративного университета автоматически будет установлен флажок «Недействителен».</a:t>
            </a:r>
          </a:p>
          <a:p>
            <a:r>
              <a:rPr lang="ru-RU" altLang="ru-RU" dirty="0"/>
              <a:t>В результате интеграции с 1С:</a:t>
            </a:r>
            <a:r>
              <a:rPr lang="en-US" altLang="ru-RU" dirty="0"/>
              <a:t>ERP</a:t>
            </a:r>
            <a:r>
              <a:rPr lang="ru-RU" altLang="ru-RU" dirty="0"/>
              <a:t>, 1С:ЗУП, 1С:ЗГУ</a:t>
            </a:r>
            <a:r>
              <a:rPr lang="en-US" altLang="ru-RU" dirty="0"/>
              <a:t>  </a:t>
            </a:r>
            <a:r>
              <a:rPr lang="ru-RU" altLang="ru-RU" dirty="0"/>
              <a:t>учебный центр предприятия сможет оперировать в Корпоративном университете всегда актуальными данными о сотрудниках, структуре предприятия; назначать обучения/аттестации в зависимости от должности или подразделения. А когда обучение создается, проверить, все ли назначенные на него сотрудники смогут учиться в необходимые даты.</a:t>
            </a: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0E31A5-A5E0-400A-9AD5-A7D59FE5095A}" type="slidenum">
              <a:rPr lang="ru-RU" altLang="ru-RU" sz="1200" smtClean="0">
                <a:latin typeface="Times New Roman" pitchFamily="18" charset="0"/>
              </a:rPr>
              <a:pPr/>
              <a:t>31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Если на предприятии используется функциональность управления обучением сотрудников 1С:ЗУП КОРП или 1С:ЗГУ КОРП, то в этих конфигурациях планируется обучение и аттестация, учитываются затраты на них, контролируется выполнение плана обучения/развития; определяется, кто из сотрудников в какие сроки должен пройти то или иное обучение или аттестацию.</a:t>
            </a:r>
          </a:p>
          <a:p>
            <a:r>
              <a:rPr lang="ru-RU" altLang="ru-RU" dirty="0"/>
              <a:t>Корпоративный университет с помощью второго расширения конфигурации получает из ЗУП/ЗГУ КОРП сведения, необходимые для автоматического создания обучений сотрудников. </a:t>
            </a:r>
          </a:p>
          <a:p>
            <a:r>
              <a:rPr lang="ru-RU" altLang="ru-RU" dirty="0"/>
              <a:t>На схеме предполагается, что все сотрудники являются пользователями ЗУП/ЗГУ КОРП и имеют доступ в личный кабинет самообслуживания. В кабинете самообслуживания ЗУП/ЗГУ КОРП сотрудник может посмотреть начисленную ему зарплату, написать заявление на отпуск и много еще что сделать. С помощью расширения конфигурации к его возможностям добавляется автоматический переход в веб-кабинет, где сотрудник проходит обучение или аттестацию на условиях неограниченной клиентской лицензии. Отметим, что при переходе в веб-кабинет автоматически закрывается сеанс работы сотрудника с ЗУП/ЗГУ КОРП и высвобождается клиентская лицензия «1С:Предприятие 8». </a:t>
            </a:r>
          </a:p>
          <a:p>
            <a:r>
              <a:rPr lang="ru-RU" altLang="ru-RU" dirty="0"/>
              <a:t>Когда сотрудник в веб-кабинете завершит обучение, то в ЗУП/ЗГУ КОРП будет передана итоговая оценка.</a:t>
            </a:r>
          </a:p>
          <a:p>
            <a:r>
              <a:rPr lang="ru-RU" altLang="ru-RU" dirty="0"/>
              <a:t>Если предприятие не использует личный кабинет самообслуживания ЗУП/ЗГУ КОРП, то сотрудники для обучения и аттестации входят в веб-кабинет по автоматически высланным им адресу, логину и паролю.</a:t>
            </a: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4DCCB0-50D7-4F3A-A428-C297E48A92AE}" type="slidenum">
              <a:rPr lang="ru-RU" altLang="ru-RU" sz="1200" smtClean="0">
                <a:latin typeface="Times New Roman" pitchFamily="18" charset="0"/>
              </a:rPr>
              <a:pPr/>
              <a:t>32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Название обучения, список  аттестуемых сотрудников, преподаватель, сроки, шкала оценок, созданные в ЗУП/ЗГУ КОРП, автоматически переносятся в Проведение обучения Корпоративного университета. В Корпоративном университете обучение </a:t>
            </a:r>
            <a:r>
              <a:rPr lang="ru-RU" altLang="ru-RU" dirty="0" err="1"/>
              <a:t>донастраивается</a:t>
            </a:r>
            <a:r>
              <a:rPr lang="ru-RU" altLang="ru-RU" dirty="0"/>
              <a:t>: уточняются настройки Вида, определяются обязательные задания, дополнительные учебные материалы , заполняются описания обучения, в качестве зрительного якоря прикладывается иллюстрация и т.д.</a:t>
            </a:r>
          </a:p>
          <a:p>
            <a:r>
              <a:rPr lang="ru-RU" altLang="ru-RU" dirty="0"/>
              <a:t>Оценки, полученные сотрудниками в ходе учебы в </a:t>
            </a:r>
            <a:r>
              <a:rPr lang="en-US" altLang="ru-RU" dirty="0"/>
              <a:t>LMS</a:t>
            </a:r>
            <a:r>
              <a:rPr lang="ru-RU" altLang="ru-RU" dirty="0"/>
              <a:t>, передаются обратно в ЗУП/ЗГУ КОРП.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0BECEC-99C5-4DF0-8D96-C98A6DB6B135}" type="slidenum">
              <a:rPr lang="ru-RU" altLang="ru-RU" sz="1200" smtClean="0">
                <a:latin typeface="Times New Roman" pitchFamily="18" charset="0"/>
              </a:rPr>
              <a:pPr/>
              <a:t>33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Но ЗУП/ЗГУ КОРП – это зарплатная программа. Корпоративная политика информационной безопасности иногда исключает возможность доступа линейных сотрудников в информационную базу зарплатной программы. Также не всегда используется подсистема обучения ЗУП/ЗГУ КОРП. На слайде предлагается схема автоматизации внутреннего обучения и для такого случая.</a:t>
            </a:r>
          </a:p>
          <a:p>
            <a:r>
              <a:rPr lang="ru-RU" altLang="ru-RU" dirty="0"/>
              <a:t>С помощью расширения конфигурации из ЗУП/ЗГУ КОРП передаются в Корпоративный университет и периодически обновляются данные о структуре предприятия, списки сотрудников и их состояния по возможности учиться. Менеджер учебного центра работает в Корпоративном университете. Он использует полученные из ЗУП/ЗГУ КОРП данные для создания Проведений обучений сотрудников, настройки прав пользователей, рассылок сообщений, доступа к учебным форумам.</a:t>
            </a:r>
          </a:p>
          <a:p>
            <a:r>
              <a:rPr lang="ru-RU" altLang="ru-RU" dirty="0"/>
              <a:t>Обучающиеся сотрудники и преподаватели заходят непосредственно в веб-кабинет, минуя ЗУП/ЗГУ КОРП, по автоматически передаваемым им на личную почту ссылке, логину и паролю.</a:t>
            </a:r>
          </a:p>
          <a:p>
            <a:endParaRPr lang="ru-RU" altLang="ru-RU" dirty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080038-0719-49E9-8923-DDF53E9B67C8}" type="slidenum">
              <a:rPr lang="ru-RU" altLang="ru-RU" sz="1200" smtClean="0">
                <a:latin typeface="Times New Roman" pitchFamily="18" charset="0"/>
              </a:rPr>
              <a:pPr/>
              <a:t>34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Загруженные сотрудники</a:t>
            </a:r>
            <a:r>
              <a:rPr lang="ru-RU" altLang="ru-RU" baseline="0" dirty="0"/>
              <a:t> </a:t>
            </a:r>
            <a:r>
              <a:rPr lang="ru-RU" altLang="ru-RU" dirty="0"/>
              <a:t>становятся пользователями Корпоративного университета. Есть возможность им массово настроить доступ в программу, установить логин/пароль и сразу сообщить его рассылкой на личную электронную почту</a:t>
            </a:r>
            <a:r>
              <a:rPr lang="en-US" altLang="ru-RU" dirty="0"/>
              <a:t> </a:t>
            </a:r>
            <a:r>
              <a:rPr lang="ru-RU" altLang="ru-RU" dirty="0"/>
              <a:t>или отправить </a:t>
            </a:r>
            <a:r>
              <a:rPr lang="en-US" altLang="ru-RU" dirty="0"/>
              <a:t>SMS</a:t>
            </a:r>
            <a:r>
              <a:rPr lang="ru-RU" altLang="ru-RU" dirty="0"/>
              <a:t>-сообщение. </a:t>
            </a: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C47E95-897A-4546-B2B0-5C1131EDCE20}" type="slidenum">
              <a:rPr lang="ru-RU" altLang="ru-RU" sz="1200" smtClean="0">
                <a:latin typeface="Times New Roman" pitchFamily="18" charset="0"/>
              </a:rPr>
              <a:pPr/>
              <a:t>35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На</a:t>
            </a:r>
            <a:r>
              <a:rPr lang="ru-RU" altLang="ru-RU" baseline="0" dirty="0"/>
              <a:t> основе </a:t>
            </a:r>
            <a:r>
              <a:rPr lang="ru-RU" altLang="ru-RU" dirty="0"/>
              <a:t>Корпоративного университета строится показанная на слайде корпоративная система управления обучением. </a:t>
            </a:r>
          </a:p>
          <a:p>
            <a:r>
              <a:rPr lang="ru-RU" altLang="ru-RU" dirty="0"/>
              <a:t>Чтобы сделать работу методистов более удобной, вне корпоративной сети, для установки на их личный компьютер рекомендуется Конструктор курсов базовый. С его помощью методист разрабатывает электронные курсы/тесты дома, на даче, а потом выгружает их и передает для загрузки в Корпоративный университет.</a:t>
            </a:r>
          </a:p>
          <a:p>
            <a:r>
              <a:rPr lang="ru-RU" altLang="ru-RU" dirty="0"/>
              <a:t>Обучающиеся сотрудники и преподаватели могут работать с Корпоративным университетом веб-клиентом. Но если одновременно учатся более 300 человек или требуется обеспечить надежное мобильное обучение, то для работы с Корпоративным университетом рекомендуется использовать программный продукт «Веб-кабинет преподавателя и студента» с неограниченной клиентской лицензией в комплекте поставки. </a:t>
            </a:r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E78937-9D68-4A51-93C4-191633D736BC}" type="slidenum">
              <a:rPr lang="ru-RU" altLang="ru-RU" sz="1200" smtClean="0">
                <a:latin typeface="Times New Roman" pitchFamily="18" charset="0"/>
              </a:rPr>
              <a:pPr/>
              <a:t>36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Автоматизированная система корпоративного учебного центра, имеющего лицензию на образовательную деятельность и потому использующего программу автоматизации повседневной деятельности "1С:Управление учебным центром", имеет два контура. В закрытом контуре, показанном на желтой плашке, работают относительно немногие: 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пользователи ЗУП КОРП. Это расчетчики зарплаты, кадровики.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пользователи программы автоматизации текущей деятельности учебного центра "1С:Управление учебным центром". Это штатные сотрудники учебного центра - менеджеры в основном.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пользователи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LMS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1С:Электронное обучение. Это системный администратор, учебные администраторы, методисты.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Почему контур на желтой плашке называем закрытым? Потому, что данные в нем хранятся с помощью платформы 1С:Предприятие и СУБД столь же надежно, как и денежные расчеты. Платформа 1С она как сейф, который одинаково надежно хранит пачки денег и обычную книжку. Есть специальная версия платформы, она называется защищенный программный комплекс 1С:Предприятие 8.3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z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Это обычная версия платформы, но сертифицированная ФСТЭК на отсутствие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недекларируемых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возможностей и несанкционированного доступа к данным. В программах 1С, развернутых на сертифицированной версии платформы, допустимо хранить, накапливать и обрабатывать данные со служебной тайной, ДСП уровня.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На желтой плашке показан штатный обмен данными между тремя программами 1С. Поясним его.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ЗУП КОРП ведется и актуализируется кадровый состав основного предприятия: сотрудники, организации, подразделения и должности. Эти данные передаются в Управление учебным центром 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LMS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; периодически актуализируются при очередном обмене. Таким образом в Управлении учебным центром 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LMS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поддерживается актуальный состав сотрудников и структура предприятия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ЗУП КОРП могут формироваться заявки на внутреннее обучение штатных сотрудников. Они передаются в Управление учебным центром, где менеджеры по этим заявкам формируют учебные группы и назначают даты учебы.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Управлении учебным центром создаются очные и онлайн курсы. Если курс создан как онлайн, то сведения о нем передаются 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LMS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Передается название курса, даты его проведения, состав обучающихся и преподаватель. По этим данным 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LMS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создается проведение электронного обучения, определяется, какие электронные курсы, тесты, контрольные работы надо выполнить и в каком порядке. Оценки, полученные за курсы, тесты и контрольные работы, передаются из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LMS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Управление учебным центром. Таким образом в Управлении учебным центром аккумулируются данные о всех курсах: очных и онлайн.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Открытый в интернет контур показан на синей плашке и основан на Веб-кабинете преподавателя и студента. В веб-кабинете обучающиеся и преподаватели видят с любых личных или корпоративных электронных устройств все, что им потребуется для эффективной онлайн учебы. Никаких программ или приложений на электронные устройства устанавливать не надо, используется штатный браузер и только. Данные об изучении курсов и тестов, сообщения, написанные в веб-кабинете, передаются 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LMS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Для организации обучения внешних слушателей доступны два варианта.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1. Списки сотрудников внешних организаций по шаблону иксель загружаются в Управление учебным центром. Из них формируются учебные группы. Если курс онлайн, то данные о внешних слушателях передаются 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LMS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2. На каких-то условиях выдаете или продаете пин-коды доступа к вашему корпоративному обучению. Внешний слушатель заходит в веб-кабинет, проходит регистрацию, придумывает себе логин и пароль, активирует пин-код. И сразу зачисляется на учебу, зашифрованную в активированном пин-коде, получает доступ к разделам форума, библиотеки, зачисляется в учебную группу. Данные о таких внешних слушателях, прошедших саморегистрацию, передаются из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LMS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Управление учебным центром.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DAC597-E3D7-42FD-ACC1-CE64AF004A14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16747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Корпоративная система управления обучением позволяет автоматизировать  процессы подбора кадров, подготовку и инструктажи новых сотрудников, реализовать внутреннее обучение в соответствии с Индивидуальными планами развития, готовить кадровый резерв.</a:t>
            </a:r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F26382-01D6-443F-B550-CFEAD583EBC7}" type="slidenum">
              <a:rPr lang="ru-RU" altLang="ru-RU" sz="1200" smtClean="0">
                <a:latin typeface="Times New Roman" pitchFamily="18" charset="0"/>
              </a:rPr>
              <a:pPr/>
              <a:t>38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Рассмотрим вариант архитектуры информационной системы.</a:t>
            </a:r>
          </a:p>
          <a:p>
            <a:r>
              <a:rPr lang="ru-RU" altLang="ru-RU" dirty="0"/>
              <a:t>Для информационных баз </a:t>
            </a:r>
            <a:r>
              <a:rPr lang="en-US" altLang="ru-RU" dirty="0"/>
              <a:t>ERP</a:t>
            </a:r>
            <a:r>
              <a:rPr lang="ru-RU" altLang="ru-RU" dirty="0"/>
              <a:t>, ЗУП или ЗГУ и Корпоративного университета создаются отдельные кластеры серверов 1С с отдельными СУБД. Информационная база Корпоративного университета публикуется на веб-сервере, а информационная база </a:t>
            </a:r>
            <a:r>
              <a:rPr lang="en-US" altLang="ru-RU" dirty="0"/>
              <a:t>ERP</a:t>
            </a:r>
            <a:r>
              <a:rPr lang="ru-RU" altLang="ru-RU" dirty="0"/>
              <a:t>, ЗУП или ЗГУ  – не публикуется. Действие расширения конфигурации показано синей пунктирной линией, веб-сервер используется как шлюз для переноса данных. </a:t>
            </a:r>
          </a:p>
          <a:p>
            <a:r>
              <a:rPr lang="ru-RU" altLang="ru-RU" dirty="0"/>
              <a:t>Электронные курсы и тесты хранятся в информационной базе Корпоративного университета. Но для целей раздачи доступа к ним публикуются в общем каталоге, к которому имеет доступ веб-сервер. Сотрудникам, изучающим курсы и выполняющим тесты, они демонстрируются не из информационной базы Корпоративного университета, а с веб-сервера. В информационной базе 1С сохраняется только статистика работы сотрудника с каждой страницей курса или теста. Таким образом существенно снижается нагрузка на 1С при одновременном электронном обучении тысяч сотрудников.</a:t>
            </a:r>
          </a:p>
          <a:p>
            <a:r>
              <a:rPr lang="ru-RU" altLang="ru-RU" dirty="0"/>
              <a:t>Основной объем информационной базы Корпоративного университета занимают видеоролики электронных курсов и тестов. Чтобы уменьшить объем информационной базы, используется хранение видеороликов на внешнем видеосервере, способном решать задачи массовой раздачи видео. Видеосервер может быть корпоративным или арендованным облачным либо используется публичный международный сервис (как </a:t>
            </a:r>
            <a:r>
              <a:rPr lang="ru-RU" altLang="ru-RU" dirty="0" err="1"/>
              <a:t>ютьюб</a:t>
            </a:r>
            <a:r>
              <a:rPr lang="ru-RU" altLang="ru-RU" dirty="0"/>
              <a:t>). Если видеосервер не используется, то с помощью специальной настройки видеоролики переносятся из информационной базы в том на сетевом диске.</a:t>
            </a: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0CFF914-C3AB-4724-81D9-2CF6C1E9EE8A}" type="slidenum">
              <a:rPr lang="ru-RU" altLang="ru-RU" sz="1200" smtClean="0">
                <a:latin typeface="Times New Roman" pitchFamily="18" charset="0"/>
              </a:rPr>
              <a:pPr/>
              <a:t>39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Корпоративный университет имеет собственный веб-интерфейс, выпущен он отдельным программным продуктом "1С:Электронное обучение. Веб-кабинет преподавателя и обучающегося». С помощью веб-кабинета обучающиеся и преподаватели получают доступ к электронным курсам/тестам и остальному функционалу Корпоративного университета на условиях неограниченной клиентской лицензии.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Веб-кабинет представляет собой небольшой сайт с адаптивным дизайном, написан на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HTML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поставляется с открытым кодом и готовым проектом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Angular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Устанавливается он на веб-сервер предприятия. Обучение через веб-кабинет проходят с разных смартфонов, планшетов или компьютеров с помощью браузера. Загрузка каких-либо приложений не требуется. Данных в себе веб-кабинет не хранит, а только отображает их из информационной базы Корпоративного университета. Другими словами, веб-кабинет – это веб-морда Корпоративного университета.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Установка, настройка и обновление веб-кабинета автоматизированы, его самостоятельное внедрение вполне доступно не только партнерам 1С, но и ИТ службе предприятия. Для обслуживания веб-кабинета нужен квалифицированный системный администратор, который хорошо разбирается в используемых веб-серверах и СУБД, имеет навыки веб-программирования.</a:t>
            </a:r>
            <a:endParaRPr lang="ru-RU" alt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570F126-37AD-44DB-AE4E-4195819986DB}" type="slidenum">
              <a:rPr lang="ru-RU" altLang="ru-RU" sz="1200" smtClean="0">
                <a:latin typeface="Times New Roman" pitchFamily="18" charset="0"/>
              </a:rPr>
              <a:pPr/>
              <a:t>4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Корпоративный университет с веб-кабинетом внедрен и активно используется в корпоративных учебных центрах </a:t>
            </a:r>
            <a:r>
              <a:rPr lang="ru-RU" altLang="ru-RU" dirty="0" err="1"/>
              <a:t>ГазпромНефть</a:t>
            </a:r>
            <a:r>
              <a:rPr lang="ru-RU" altLang="ru-RU" dirty="0"/>
              <a:t>, Полиметалл, УГМК, торговой сети Мария-Ра, авиакомпании Аврора, ФКП Аэропорты севера, завода Белла, Калужского электро-механического завода</a:t>
            </a:r>
            <a:r>
              <a:rPr lang="ru-RU" altLang="ru-RU" baseline="0" dirty="0"/>
              <a:t> </a:t>
            </a:r>
            <a:r>
              <a:rPr lang="ru-RU" altLang="ru-RU" dirty="0"/>
              <a:t>и др.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Требования к серверам описаны в ответе на соответствующий вопрос, он в открытом доступе на 1С:ИТС,</a:t>
            </a:r>
            <a:r>
              <a:rPr lang="ru-RU" altLang="ru-RU" baseline="0" dirty="0"/>
              <a:t> интернет-ссылка на слайде.</a:t>
            </a:r>
            <a:endParaRPr lang="ru-RU" altLang="ru-RU" dirty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2ACE5E-80AE-4568-90F1-22C92C1A470F}" type="slidenum">
              <a:rPr lang="ru-RU" altLang="ru-RU" sz="1200" smtClean="0">
                <a:latin typeface="Times New Roman" pitchFamily="18" charset="0"/>
              </a:rPr>
              <a:pPr/>
              <a:t>40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>
            <a:extLst>
              <a:ext uri="{FF2B5EF4-FFF2-40B4-BE49-F238E27FC236}">
                <a16:creationId xmlns:a16="http://schemas.microsoft.com/office/drawing/2014/main" id="{DC14DE0D-64DE-4891-888A-74C8840180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>
            <a:extLst>
              <a:ext uri="{FF2B5EF4-FFF2-40B4-BE49-F238E27FC236}">
                <a16:creationId xmlns:a16="http://schemas.microsoft.com/office/drawing/2014/main" id="{9A829E21-4D36-4FDB-8AE6-676DFB223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Развивающимся организациям предназначены </a:t>
            </a:r>
            <a:r>
              <a:rPr lang="ru-RU" sz="1200" b="0" i="0" u="non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поставки LMS с ограничением 100 или 300 максимального числа активных пользователей веб-кабинета.</a:t>
            </a:r>
            <a:r>
              <a:rPr lang="ru-RU" sz="1200" b="0" i="0" u="non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Обучающийся или преподаватель считается активным пользователем веб-кабинета до тех пор, пока не исключен явно из списка активных пользователей администратором LMS (работник уволен и т.п.) независимо от фактической давности и частоты авторизации этого пользователя в веб-кабинете. Например, если пользователь ФИО хотя бы раз вошел в веб-кабинет, то ФИО будет считаться активным пользователем до тех пор, пока его 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не уволят.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Между поставками LMS с ограничением числа пользователей веб-кабинета и поставкой LMS, в которой количество обучающихся и преподавателей не ограничено, допустимы апгрейды.</a:t>
            </a:r>
            <a:endParaRPr lang="ru-RU" altLang="ru-RU" dirty="0"/>
          </a:p>
          <a:p>
            <a:r>
              <a:rPr lang="ru-RU" altLang="ru-RU" dirty="0"/>
              <a:t>Программы 1С приобретаются однократно, время пользования ими не ограничено. Есть возможность аренды программ в сервисе партнеров-франчайзи на основе "1С:Облачная инфраструктура".</a:t>
            </a:r>
          </a:p>
          <a:p>
            <a:r>
              <a:rPr lang="ru-RU" altLang="ru-RU" dirty="0"/>
              <a:t>Программы 1С приобретаются однократно, время пользования ими не ограничено. Есть возможность аренды программ в сервисе партнеров-франчайзи на основе "1С:Облачная инфраструктура".</a:t>
            </a:r>
          </a:p>
          <a:p>
            <a:r>
              <a:rPr lang="ru-RU" altLang="ru-RU" dirty="0"/>
              <a:t>Информация о Корпоративном университете и веб-кабинете легкодоступна. Есть бесплатная учебная версия для установки на компьютер. Она скачивается с сайта, адрес на слайде, команда Демонстрационные версии. Устанавливается одной кнопкой, никаких лицензий не требует, поскольку поставляется с учебной версией платформы.</a:t>
            </a:r>
          </a:p>
          <a:p>
            <a:r>
              <a:rPr lang="ru-RU" altLang="ru-RU" dirty="0"/>
              <a:t>Документация к Корпоративному университету и веб-кабинету опубликована на ИТС и в pdf прикладывается к обновлениям. Причем документация не только актуализируется к выпуску очередной версии, но и заменяет собой методическое пособие. </a:t>
            </a:r>
          </a:p>
          <a:p>
            <a:r>
              <a:rPr lang="ru-RU" altLang="ru-RU" dirty="0"/>
              <a:t>На </a:t>
            </a:r>
            <a:r>
              <a:rPr lang="ru-RU" altLang="ru-RU" dirty="0" err="1"/>
              <a:t>ютьюбе</a:t>
            </a:r>
            <a:r>
              <a:rPr lang="ru-RU" altLang="ru-RU" dirty="0"/>
              <a:t> https://www.youtube.com/user/SDO1C отдельный канал, там ролики по работе в Корпоративном университете. </a:t>
            </a:r>
          </a:p>
          <a:p>
            <a:r>
              <a:rPr lang="ru-RU" altLang="ru-RU" dirty="0"/>
              <a:t>Сведения о программах «1С:Электронное обучение», приведенные на разных сайтах 1С, подобраны на одной странице https://sdo.1c.ru/conf/ </a:t>
            </a:r>
          </a:p>
          <a:p>
            <a:endParaRPr lang="ru-RU" altLang="ru-RU" dirty="0"/>
          </a:p>
        </p:txBody>
      </p:sp>
      <p:sp>
        <p:nvSpPr>
          <p:cNvPr id="56324" name="Номер слайда 3">
            <a:extLst>
              <a:ext uri="{FF2B5EF4-FFF2-40B4-BE49-F238E27FC236}">
                <a16:creationId xmlns:a16="http://schemas.microsoft.com/office/drawing/2014/main" id="{74D3E318-703F-4214-ABBD-BE91936ED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0D5EA8-4443-4C1D-BDBB-A7D1A979A2BA}" type="slidenum">
              <a:rPr lang="ru-RU" altLang="ru-RU" sz="1200">
                <a:latin typeface="Times New Roman" panose="02020603050405020304" pitchFamily="18" charset="0"/>
              </a:rPr>
              <a:pPr/>
              <a:t>41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Итак, просим рассмотреть автоматизацию развития и аттестации персонала с использованием программных продуктов «1С:Электронное обучение», которые:</a:t>
            </a:r>
          </a:p>
          <a:p>
            <a:r>
              <a:rPr lang="ru-RU" altLang="ru-RU" dirty="0"/>
              <a:t>- созданы на платформе 1С:Предприятие 8 с открытым кодом, </a:t>
            </a:r>
          </a:p>
          <a:p>
            <a:r>
              <a:rPr lang="ru-RU" altLang="ru-RU" dirty="0"/>
              <a:t>- просты к освоению,</a:t>
            </a:r>
          </a:p>
          <a:p>
            <a:r>
              <a:rPr lang="ru-RU" altLang="ru-RU" dirty="0"/>
              <a:t>- легко наполняются учебным контентом, </a:t>
            </a:r>
          </a:p>
          <a:p>
            <a:r>
              <a:rPr lang="ru-RU" altLang="ru-RU" dirty="0"/>
              <a:t>- в типовой поставке интегрируются с кадровыми программами 1С и бесплатными вебинарами </a:t>
            </a:r>
            <a:r>
              <a:rPr lang="en-US" altLang="ru-RU" dirty="0"/>
              <a:t>BigBlueButton</a:t>
            </a:r>
            <a:r>
              <a:rPr lang="ru-RU" altLang="ru-RU" dirty="0"/>
              <a:t>.</a:t>
            </a:r>
          </a:p>
          <a:p>
            <a:endParaRPr lang="ru-RU" altLang="ru-RU" dirty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9586B3-5398-42BF-AC6E-79064F72B8BB}" type="slidenum">
              <a:rPr lang="ru-RU" altLang="ru-RU" sz="1200" smtClean="0">
                <a:latin typeface="Times New Roman" pitchFamily="18" charset="0"/>
              </a:rPr>
              <a:pPr/>
              <a:t>42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Дизайн веб-кабинета достаточно привлекательный, работать в нем удобно с самых разных устройств. Интерфейс интуитивно понятный, учить сотрудников и преподавателей действиям в веб-кабинете не надо. При разработке форм веб-кабинета основное внимание уделяли простоте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мобильного обучения,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привычности пальцевого ввода и других команд. Так что для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дистанционки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сотруднику будет достаточно недорогого смартфона и приличного канала интернет.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Веб-кабинет развивается. Сделали новый более наглядный учебный календарь, оценку пройденной учебы выпускниками. Работаем над игрофикацией и новым плеером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электронных курсов/тестов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3E0A9F-4090-4402-9819-9137F54B90A1}" type="slidenum">
              <a:rPr lang="ru-RU" altLang="ru-RU" sz="1200" smtClean="0">
                <a:latin typeface="Times New Roman" pitchFamily="18" charset="0"/>
              </a:rPr>
              <a:pPr/>
              <a:t>5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Корпоративный университет – конфигурация производства фирмы «1С» с полностью открытым программным кодом и системой лицензирования клиентскими лицензиями на платформу 1С:Предприятие. Конфигурация технологически современна, регулярно обновляется и функционально </a:t>
            </a:r>
            <a:r>
              <a:rPr lang="ru-RU" altLang="ru-RU"/>
              <a:t>развивается.</a:t>
            </a:r>
            <a:endParaRPr lang="ru-RU" altLang="ru-RU" dirty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49FDA6-A7A1-4C03-9A6A-B6846BE9166D}" type="slidenum">
              <a:rPr lang="ru-RU" altLang="ru-RU" sz="1200" smtClean="0">
                <a:latin typeface="Times New Roman" pitchFamily="18" charset="0"/>
              </a:rPr>
              <a:pPr/>
              <a:t>6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Встроенный конструктор электронных образовательных ресурсов позволяет разработать/доработать свои собственные электронные курсы и многие виды тестов. Загружаются готовые курсы сторонних производителей в стандарте </a:t>
            </a:r>
            <a:r>
              <a:rPr lang="en-US" altLang="ru-RU" dirty="0"/>
              <a:t>SCORM</a:t>
            </a:r>
            <a:r>
              <a:rPr lang="ru-RU" altLang="ru-RU" dirty="0"/>
              <a:t>-2004, в новые курсы включаются фрагменты ранее созданных курсов/тестов и любые файлы.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E44D5-C38E-4B78-9870-1C6D5FA921AF}" type="slidenum">
              <a:rPr lang="ru-RU" altLang="ru-RU" sz="1200" smtClean="0">
                <a:latin typeface="Times New Roman" pitchFamily="18" charset="0"/>
              </a:rPr>
              <a:pPr/>
              <a:t>7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Разработка электронных курсов доступна авторам, владеющим компьютером на уровне пользователя.</a:t>
            </a:r>
            <a:r>
              <a:rPr lang="ru-RU" altLang="ru-RU" baseline="0" dirty="0"/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Курсы создаются в привычных методистам файлах MS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Word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; одной страничке электронного курса соответствует один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вордовский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файл. На макете страницы курса штатными средствами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Ворд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размещаются: форматированный текст, формулы, списки, таблицы, картинки; расставляются внутренние и внешние ссылки; прямо в текст вставляются ссылки на аудио и видеоролики в любом формате, которые после загрузки в курс становятся окнами аудио или видео плеера. При просмотре видео его можно развернуть на полный экран, увеличить скорость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просмотра.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модели в формате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WebGL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добавляются в курс и показываются в веб-кабинете.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 курсам прикрепляется словарь терминов. Гиперссылки на термины из этого словаря расставляются в курсе автоматически.</a:t>
            </a:r>
            <a:endParaRPr lang="ru-RU" altLang="ru-RU" dirty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3310E8-A0B3-4D0E-AE9B-1257AF2448A6}" type="slidenum">
              <a:rPr lang="ru-RU" altLang="ru-RU" sz="1200" smtClean="0">
                <a:latin typeface="Times New Roman" pitchFamily="18" charset="0"/>
              </a:rPr>
              <a:pPr/>
              <a:t>8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Тесты используются в курсах для самопроверки и как аттестационные, создаются на основе 8 типов вопросов. </a:t>
            </a:r>
            <a:r>
              <a:rPr lang="ru-RU" altLang="ru-RU" dirty="0" err="1"/>
              <a:t>Практикоориентированными</a:t>
            </a:r>
            <a:r>
              <a:rPr lang="ru-RU" altLang="ru-RU" dirty="0"/>
              <a:t> они становятся благодаря использованию аудио/видеороликов в формулировках вопросов, картинок в вопросах, вариантах ответа и комментариях к ним. Многочисленные настройки позволяют задать время выполнения, количество вопросов и попыток сдачи; управлять видимостью результатов ответа; назначить вопросам разные веса; составлять тест из определенного количества случайно выбранных вопросов по каждой теме.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Тестами специального назначения проводится анкетирование по итогам учебы. Его сводные итоги доступны в специализированном отчете.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Тесты разрабатываются в </a:t>
            </a:r>
            <a:r>
              <a:rPr lang="en-US" altLang="ru-RU" dirty="0"/>
              <a:t>LMS </a:t>
            </a:r>
            <a:r>
              <a:rPr lang="ru-RU" altLang="ru-RU" dirty="0"/>
              <a:t>или загружаются из </a:t>
            </a:r>
            <a:r>
              <a:rPr lang="en-US" altLang="ru-RU" dirty="0"/>
              <a:t>Excel</a:t>
            </a:r>
            <a:r>
              <a:rPr lang="ru-RU" altLang="ru-RU" dirty="0"/>
              <a:t> по шаблону.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39E84B-F09D-4359-956B-2CFF5A986C36}" type="slidenum">
              <a:rPr lang="ru-RU" altLang="ru-RU" sz="1200" smtClean="0">
                <a:latin typeface="Times New Roman" pitchFamily="18" charset="0"/>
              </a:rPr>
              <a:pPr/>
              <a:t>9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 flipV="1">
            <a:off x="395288" y="5300663"/>
            <a:ext cx="8353425" cy="144462"/>
            <a:chOff x="295" y="1974"/>
            <a:chExt cx="5170" cy="5"/>
          </a:xfrm>
        </p:grpSpPr>
        <p:sp>
          <p:nvSpPr>
            <p:cNvPr id="4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5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pic>
        <p:nvPicPr>
          <p:cNvPr id="6" name="Picture 40" descr="лого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3375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3645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2535238"/>
            <a:ext cx="8353425" cy="1470025"/>
          </a:xfrm>
        </p:spPr>
        <p:txBody>
          <a:bodyPr/>
          <a:lstStyle>
            <a:lvl1pPr algn="ctr">
              <a:defRPr sz="42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6538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26BC6-A6E8-4400-AA4C-8CF704EEE9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060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ECFE2-B0F0-4105-B327-389009451E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4298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EFB9-7CEC-4E3A-9C72-FE25FDC357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14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EE663-5CD5-4770-988B-43521820D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418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03350-EBFC-4B24-82D0-5AF5D1305C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813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168B7-8C66-431F-B62E-1D4BDA6784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874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FA716-3FE0-46FB-971E-A245D91E54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634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AC58E-3776-46D0-85B4-9D3CAB588C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6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2F84-A055-4BB8-8E52-2BA6AB0C58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99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A978B-6B04-4A6B-A2C9-235B49194A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401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C2D1E-BDEB-4614-8FE8-89BA79FBED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96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A7FB8-2F69-403D-8EA0-43BEEB756C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37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6ED39-7302-4304-9993-6660D2FDCA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41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 descr="1C_06_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4" descr="лого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3375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-26988"/>
            <a:ext cx="482441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9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fld id="{8833BD45-2E35-4106-99C1-188BF6A92A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2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reestr.digital.gov.ru/reestr/305891/?sphrase_id=925325" TargetMode="External"/><Relationship Id="rId3" Type="http://schemas.openxmlformats.org/officeDocument/2006/relationships/hyperlink" Target="https://sdo.1c.ru/conf/demo/" TargetMode="External"/><Relationship Id="rId7" Type="http://schemas.openxmlformats.org/officeDocument/2006/relationships/hyperlink" Target="https://v8.1c.ru/elo/poleznye-materialy/video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user/SDO1C" TargetMode="External"/><Relationship Id="rId5" Type="http://schemas.openxmlformats.org/officeDocument/2006/relationships/hyperlink" Target="https://its.1c.ru/db/answers1c/content/1110/hdoc" TargetMode="External"/><Relationship Id="rId10" Type="http://schemas.openxmlformats.org/officeDocument/2006/relationships/image" Target="../media/image77.png"/><Relationship Id="rId4" Type="http://schemas.openxmlformats.org/officeDocument/2006/relationships/hyperlink" Target="https://its.1c.ru/db/ellearn" TargetMode="External"/><Relationship Id="rId9" Type="http://schemas.openxmlformats.org/officeDocument/2006/relationships/hyperlink" Target="https://ruresh.ru/service/oi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7" y="1772816"/>
            <a:ext cx="8353425" cy="2879725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ru-RU" altLang="ru-RU" sz="3600" dirty="0"/>
              <a:t>Обучение и аттестация персонала с помощью </a:t>
            </a:r>
            <a:br>
              <a:rPr lang="ru-RU" altLang="ru-RU" sz="3600" dirty="0"/>
            </a:br>
            <a:r>
              <a:rPr lang="en-US" altLang="ru-RU" sz="3600" dirty="0"/>
              <a:t>LMS </a:t>
            </a:r>
            <a:r>
              <a:rPr lang="ru-RU" altLang="ru-RU" sz="3600" dirty="0"/>
              <a:t>"1C:Электронное обучение"</a:t>
            </a:r>
            <a:br>
              <a:rPr lang="ru-RU" altLang="ru-RU" sz="3600" dirty="0"/>
            </a:br>
            <a:endParaRPr lang="ru-RU" alt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-1588"/>
            <a:ext cx="3889375" cy="1008063"/>
          </a:xfrm>
        </p:spPr>
        <p:txBody>
          <a:bodyPr/>
          <a:lstStyle/>
          <a:p>
            <a:r>
              <a:rPr lang="ru-RU" altLang="ru-RU"/>
              <a:t>Публикации электронных курсов и тестов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4294967295"/>
          </p:nvPr>
        </p:nvSpPr>
        <p:spPr>
          <a:xfrm>
            <a:off x="322263" y="1484313"/>
            <a:ext cx="8642350" cy="47529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altLang="ru-RU" dirty="0"/>
              <a:t>Электронный учебный курс или тест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dirty="0"/>
              <a:t>можно опубликовать в форматах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ru-RU" dirty="0"/>
              <a:t>SCORM </a:t>
            </a:r>
            <a:r>
              <a:rPr lang="ru-RU" altLang="ru-RU" dirty="0"/>
              <a:t>либо </a:t>
            </a:r>
            <a:r>
              <a:rPr lang="en-US" altLang="ru-RU" dirty="0"/>
              <a:t>HTML </a:t>
            </a:r>
            <a:r>
              <a:rPr lang="ru-RU" altLang="ru-RU" dirty="0"/>
              <a:t>и использовать:</a:t>
            </a:r>
          </a:p>
          <a:p>
            <a:pPr lvl="1">
              <a:spcBef>
                <a:spcPts val="1200"/>
              </a:spcBef>
              <a:defRPr/>
            </a:pPr>
            <a:r>
              <a:rPr lang="ru-RU" altLang="ru-RU" dirty="0"/>
              <a:t>В любой СДО, поддерживающей </a:t>
            </a:r>
            <a:r>
              <a:rPr lang="en-US" altLang="ru-RU" dirty="0"/>
              <a:t>SCORM</a:t>
            </a:r>
            <a:r>
              <a:rPr lang="ru-RU" altLang="ru-RU" dirty="0"/>
              <a:t> 2004 (1.3);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altLang="ru-RU" dirty="0"/>
              <a:t>На любом сайте;</a:t>
            </a:r>
          </a:p>
          <a:p>
            <a:pPr lvl="1">
              <a:defRPr/>
            </a:pPr>
            <a:r>
              <a:rPr lang="ru-RU" altLang="ru-RU" dirty="0"/>
              <a:t>Локально как самоучитель,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ru-RU" altLang="ru-RU" dirty="0"/>
              <a:t>    открывая </a:t>
            </a:r>
            <a:r>
              <a:rPr lang="en-US" altLang="ru-RU" dirty="0"/>
              <a:t>HTML </a:t>
            </a:r>
            <a:r>
              <a:rPr lang="ru-RU" altLang="ru-RU" dirty="0"/>
              <a:t>выгрузку браузером 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ru-RU" altLang="ru-RU" dirty="0"/>
              <a:t>    без подключения к интернет</a:t>
            </a:r>
          </a:p>
        </p:txBody>
      </p:sp>
      <p:pic>
        <p:nvPicPr>
          <p:cNvPr id="12292" name="Picture 4" descr="Сни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4416425"/>
            <a:ext cx="2447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Скругленный прямоугольник 1"/>
          <p:cNvSpPr>
            <a:spLocks noChangeArrowheads="1"/>
          </p:cNvSpPr>
          <p:nvPr/>
        </p:nvSpPr>
        <p:spPr bwMode="auto">
          <a:xfrm>
            <a:off x="6529388" y="4200525"/>
            <a:ext cx="2413000" cy="2447925"/>
          </a:xfrm>
          <a:prstGeom prst="roundRect">
            <a:avLst>
              <a:gd name="adj" fmla="val 16667"/>
            </a:avLst>
          </a:prstGeom>
          <a:solidFill>
            <a:srgbClr val="FFFF00">
              <a:alpha val="21960"/>
            </a:srgbClr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6070600" y="3810000"/>
            <a:ext cx="3048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i="1">
                <a:solidFill>
                  <a:schemeClr val="tx1"/>
                </a:solidFill>
              </a:rPr>
              <a:t>Пример </a:t>
            </a:r>
            <a:r>
              <a:rPr lang="en-US" altLang="ru-RU" sz="2000" i="1">
                <a:solidFill>
                  <a:schemeClr val="tx1"/>
                </a:solidFill>
              </a:rPr>
              <a:t>HTML </a:t>
            </a:r>
            <a:r>
              <a:rPr lang="ru-RU" altLang="ru-RU" sz="2000" i="1">
                <a:solidFill>
                  <a:schemeClr val="tx1"/>
                </a:solidFill>
              </a:rPr>
              <a:t>выгрузки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329238" cy="1081088"/>
          </a:xfrm>
        </p:spPr>
        <p:txBody>
          <a:bodyPr/>
          <a:lstStyle/>
          <a:p>
            <a:pPr eaLnBrk="1" hangingPunct="1"/>
            <a:r>
              <a:rPr lang="ru-RU" altLang="ru-RU"/>
              <a:t>Электронные контрольные работы</a:t>
            </a: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6AA9BDF-0F39-40DF-A86C-67D600F10CDE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ru-RU" altLang="ru-RU" sz="1000"/>
          </a:p>
        </p:txBody>
      </p:sp>
      <p:pic>
        <p:nvPicPr>
          <p:cNvPr id="12292" name="Picture 3" descr="C:\Users\Fedorchenko_V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8563"/>
            <a:ext cx="541496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5724525" y="1530350"/>
            <a:ext cx="345598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>
                <a:solidFill>
                  <a:schemeClr val="tx1"/>
                </a:solidFill>
              </a:rPr>
              <a:t>Не знал инструкции – изучишь её при выполнении задания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>
                <a:solidFill>
                  <a:schemeClr val="tx1"/>
                </a:solidFill>
              </a:rPr>
              <a:t>Научишься соотносить требования нормативки с реально наблюдаемым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>
                <a:solidFill>
                  <a:schemeClr val="tx1"/>
                </a:solidFill>
              </a:rPr>
              <a:t>Обучающийся выполняет долго, а преподаватель проверяет быстро</a:t>
            </a:r>
          </a:p>
        </p:txBody>
      </p:sp>
    </p:spTree>
    <p:extLst>
      <p:ext uri="{BB962C8B-B14F-4D97-AF65-F5344CB8AC3E}">
        <p14:creationId xmlns:p14="http://schemas.microsoft.com/office/powerpoint/2010/main" val="3246550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Облачко с текстом: прямоугольное 1">
            <a:extLst>
              <a:ext uri="{FF2B5EF4-FFF2-40B4-BE49-F238E27FC236}">
                <a16:creationId xmlns:a16="http://schemas.microsoft.com/office/drawing/2014/main" id="{2197B2F5-CD07-4672-BBA7-65C66CD93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680" y="2572302"/>
            <a:ext cx="3372622" cy="1504770"/>
          </a:xfrm>
          <a:prstGeom prst="wedgeRectCallout">
            <a:avLst>
              <a:gd name="adj1" fmla="val 62841"/>
              <a:gd name="adj2" fmla="val -120726"/>
            </a:avLst>
          </a:prstGeom>
          <a:solidFill>
            <a:srgbClr val="FFFF00"/>
          </a:solidFill>
          <a:ln>
            <a:noFill/>
          </a:ln>
        </p:spPr>
        <p:txBody>
          <a:bodyPr wrap="square" lIns="71425" tIns="37141" rIns="71425" bIns="37141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sz="1667" b="0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903453" cy="5946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1999" dirty="0" err="1"/>
              <a:t>BigBlueButton</a:t>
            </a:r>
            <a:r>
              <a:rPr lang="en-US" altLang="ru-RU" sz="1999" dirty="0"/>
              <a:t> - </a:t>
            </a:r>
            <a:r>
              <a:rPr lang="ru-RU" altLang="ru-RU" sz="1999" dirty="0"/>
              <a:t>программа проведения вебинаров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035EE63F-E2A1-43E9-9B27-D869CF7A54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857644"/>
            <a:ext cx="0" cy="0"/>
          </a:xfrm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49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104" indent="-214271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499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084" indent="-171417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199917" indent="-171417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199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2750" indent="-171417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584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417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251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083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92BF3A-0964-4EBC-BA42-05F43392CAB9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lang="ru-RU" altLang="ru-RU" sz="7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65D6B-5CE3-47C6-AEE3-650F610ED497}"/>
              </a:ext>
            </a:extLst>
          </p:cNvPr>
          <p:cNvSpPr txBox="1"/>
          <p:nvPr/>
        </p:nvSpPr>
        <p:spPr>
          <a:xfrm>
            <a:off x="342680" y="2054503"/>
            <a:ext cx="3940815" cy="38460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Работает, проверено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Свободно распространяется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Открытый исходный код 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Русифицирована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Устанавливается на сервер вашей сети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Подробнее на </a:t>
            </a:r>
            <a:r>
              <a:rPr lang="en-US" sz="1599" dirty="0">
                <a:latin typeface="+mn-lt"/>
              </a:rPr>
              <a:t>https://docs.bigbluebutton.org/</a:t>
            </a:r>
            <a:endParaRPr lang="ru-RU" sz="1599" dirty="0">
              <a:latin typeface="+mn-lt"/>
            </a:endParaRPr>
          </a:p>
          <a:p>
            <a:pPr>
              <a:defRPr/>
            </a:pPr>
            <a:endParaRPr lang="ru-RU" sz="1599" dirty="0"/>
          </a:p>
        </p:txBody>
      </p:sp>
      <p:pic>
        <p:nvPicPr>
          <p:cNvPr id="12293" name="Рисунок 2">
            <a:extLst>
              <a:ext uri="{FF2B5EF4-FFF2-40B4-BE49-F238E27FC236}">
                <a16:creationId xmlns:a16="http://schemas.microsoft.com/office/drawing/2014/main" id="{915F6802-0B69-4E51-BA2D-E003BAA18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17" y="1951031"/>
            <a:ext cx="4850651" cy="419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648872-1D73-4E50-86AA-D8763593DE4C}"/>
              </a:ext>
            </a:extLst>
          </p:cNvPr>
          <p:cNvSpPr txBox="1"/>
          <p:nvPr/>
        </p:nvSpPr>
        <p:spPr>
          <a:xfrm>
            <a:off x="3203848" y="1290753"/>
            <a:ext cx="3060005" cy="3365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87" i="1" dirty="0">
                <a:latin typeface="+mn-lt"/>
              </a:rPr>
              <a:t>Имеете право использовать!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169B25C9-08E3-4A73-93DA-8F02E9046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5828072" cy="593390"/>
          </a:xfrm>
        </p:spPr>
        <p:txBody>
          <a:bodyPr/>
          <a:lstStyle/>
          <a:p>
            <a:pPr eaLnBrk="1" hangingPunct="1"/>
            <a:r>
              <a:rPr lang="ru-RU" altLang="ru-RU" sz="1905" dirty="0"/>
              <a:t>Переход к вебинару </a:t>
            </a:r>
            <a:br>
              <a:rPr lang="ru-RU" altLang="ru-RU" sz="1905" dirty="0"/>
            </a:br>
            <a:r>
              <a:rPr lang="ru-RU" altLang="ru-RU" sz="1905" dirty="0"/>
              <a:t>из личного кабинета обучающегося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035EE63F-E2A1-43E9-9B27-D869CF7A54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857644"/>
            <a:ext cx="0" cy="0"/>
          </a:xfrm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49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104" indent="-214271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499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084" indent="-171417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199917" indent="-171417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199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2750" indent="-171417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584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417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251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083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683EF4-90BB-4A2F-88FF-9DE1FF32EB9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lang="ru-RU" altLang="ru-RU" sz="750"/>
          </a:p>
        </p:txBody>
      </p:sp>
      <p:pic>
        <p:nvPicPr>
          <p:cNvPr id="22532" name="Рисунок 3">
            <a:extLst>
              <a:ext uri="{FF2B5EF4-FFF2-40B4-BE49-F238E27FC236}">
                <a16:creationId xmlns:a16="http://schemas.microsoft.com/office/drawing/2014/main" id="{ACB36BEA-7B8C-4A20-B2FD-E5CD26EEF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" y="1288375"/>
            <a:ext cx="5325078" cy="291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5">
            <a:extLst>
              <a:ext uri="{FF2B5EF4-FFF2-40B4-BE49-F238E27FC236}">
                <a16:creationId xmlns:a16="http://schemas.microsoft.com/office/drawing/2014/main" id="{BEC999E9-031E-48B3-B8E5-DCD3AFD2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74" y="3262700"/>
            <a:ext cx="5403356" cy="297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72774FF-9A35-42E5-9C5E-892B81253D62}"/>
              </a:ext>
            </a:extLst>
          </p:cNvPr>
          <p:cNvCxnSpPr>
            <a:cxnSpLocks/>
          </p:cNvCxnSpPr>
          <p:nvPr/>
        </p:nvCxnSpPr>
        <p:spPr>
          <a:xfrm>
            <a:off x="827584" y="2996952"/>
            <a:ext cx="4248472" cy="1296144"/>
          </a:xfrm>
          <a:prstGeom prst="straightConnector1">
            <a:avLst/>
          </a:prstGeom>
          <a:ln w="34925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6E1C61-3618-463D-871A-46ED9D215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04" y="4653591"/>
            <a:ext cx="2206402" cy="2120810"/>
          </a:xfrm>
          <a:prstGeom prst="rect">
            <a:avLst/>
          </a:prstGeom>
        </p:spPr>
      </p:pic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C2DB4782-9BA3-41E0-A021-041BED94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-26988"/>
            <a:ext cx="6121400" cy="1081088"/>
          </a:xfrm>
        </p:spPr>
        <p:txBody>
          <a:bodyPr/>
          <a:lstStyle/>
          <a:p>
            <a:pPr eaLnBrk="1" hangingPunct="1"/>
            <a:r>
              <a:rPr lang="ru-RU" altLang="ru-RU" dirty="0"/>
              <a:t>Вебинары: настройки, фиксация итогов</a:t>
            </a:r>
          </a:p>
        </p:txBody>
      </p:sp>
      <p:sp>
        <p:nvSpPr>
          <p:cNvPr id="17412" name="TextBox 1">
            <a:extLst>
              <a:ext uri="{FF2B5EF4-FFF2-40B4-BE49-F238E27FC236}">
                <a16:creationId xmlns:a16="http://schemas.microsoft.com/office/drawing/2014/main" id="{5CA3A681-5186-4485-9B03-CAADD6E66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517333"/>
            <a:ext cx="4125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Создание и настройки вебинара  </a:t>
            </a:r>
          </a:p>
        </p:txBody>
      </p:sp>
      <p:pic>
        <p:nvPicPr>
          <p:cNvPr id="17414" name="Picture 3" descr="C:\Users\user\Desktop\Снимок.PNG">
            <a:extLst>
              <a:ext uri="{FF2B5EF4-FFF2-40B4-BE49-F238E27FC236}">
                <a16:creationId xmlns:a16="http://schemas.microsoft.com/office/drawing/2014/main" id="{7EA971E2-51A8-4C07-B14D-7BD65EF8A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187575"/>
            <a:ext cx="33432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">
            <a:extLst>
              <a:ext uri="{FF2B5EF4-FFF2-40B4-BE49-F238E27FC236}">
                <a16:creationId xmlns:a16="http://schemas.microsoft.com/office/drawing/2014/main" id="{D69CEB97-B8DE-4172-86A4-D4AD71DCA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1052513"/>
            <a:ext cx="3232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По итогам вебинара преподаватель заполняет Ведомость  </a:t>
            </a:r>
          </a:p>
        </p:txBody>
      </p:sp>
      <p:sp>
        <p:nvSpPr>
          <p:cNvPr id="17416" name="TextBox 1">
            <a:extLst>
              <a:ext uri="{FF2B5EF4-FFF2-40B4-BE49-F238E27FC236}">
                <a16:creationId xmlns:a16="http://schemas.microsoft.com/office/drawing/2014/main" id="{E5FC7A25-A797-40F8-AA23-E3124C9CB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5759450"/>
            <a:ext cx="849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Подробнее см. </a:t>
            </a:r>
            <a:r>
              <a:rPr lang="en-US" altLang="ru-RU" sz="2000" b="1">
                <a:solidFill>
                  <a:srgbClr val="0070C0"/>
                </a:solidFill>
              </a:rPr>
              <a:t>https://its.1c.ru/db/answers1c</a:t>
            </a:r>
            <a:r>
              <a:rPr lang="ru-RU" altLang="ru-RU" sz="2000">
                <a:solidFill>
                  <a:schemeClr val="tx1"/>
                </a:solidFill>
              </a:rPr>
              <a:t>  </a:t>
            </a:r>
          </a:p>
        </p:txBody>
      </p:sp>
      <p:cxnSp>
        <p:nvCxnSpPr>
          <p:cNvPr id="17418" name="Прямая со стрелкой 2">
            <a:extLst>
              <a:ext uri="{FF2B5EF4-FFF2-40B4-BE49-F238E27FC236}">
                <a16:creationId xmlns:a16="http://schemas.microsoft.com/office/drawing/2014/main" id="{417CE7B5-8690-49C1-9063-A772FD41C1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52120" y="4941169"/>
            <a:ext cx="936104" cy="1016628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4538F0-7948-4042-84D0-135662C78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6" y="2099542"/>
            <a:ext cx="5453093" cy="30309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8438"/>
            <a:ext cx="3887787" cy="709612"/>
          </a:xfrm>
        </p:spPr>
        <p:txBody>
          <a:bodyPr/>
          <a:lstStyle/>
          <a:p>
            <a:pPr eaLnBrk="1" hangingPunct="1"/>
            <a:r>
              <a:rPr lang="ru-RU" altLang="ru-RU"/>
              <a:t>Управление обучением</a:t>
            </a:r>
          </a:p>
        </p:txBody>
      </p:sp>
      <p:pic>
        <p:nvPicPr>
          <p:cNvPr id="14339" name="Picture 6" descr="C:\Users\Fedorchenko_V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89281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8438"/>
            <a:ext cx="4032250" cy="638175"/>
          </a:xfrm>
        </p:spPr>
        <p:txBody>
          <a:bodyPr/>
          <a:lstStyle/>
          <a:p>
            <a:pPr eaLnBrk="1" hangingPunct="1"/>
            <a:r>
              <a:rPr lang="ru-RU" altLang="ru-RU"/>
              <a:t>Вид обучения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692E32-C67E-4371-B1BE-21502FF20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0" y="1034346"/>
            <a:ext cx="8090777" cy="55010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8438"/>
            <a:ext cx="4464050" cy="709612"/>
          </a:xfrm>
        </p:spPr>
        <p:txBody>
          <a:bodyPr/>
          <a:lstStyle/>
          <a:p>
            <a:pPr eaLnBrk="1" hangingPunct="1"/>
            <a:r>
              <a:rPr lang="ru-RU" altLang="ru-RU"/>
              <a:t>Проведение обучения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B4D2D7-6DDD-4A87-B967-220DAA9B1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3" y="1700808"/>
            <a:ext cx="8553063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8438"/>
            <a:ext cx="4464050" cy="709612"/>
          </a:xfrm>
        </p:spPr>
        <p:txBody>
          <a:bodyPr/>
          <a:lstStyle/>
          <a:p>
            <a:pPr eaLnBrk="1" hangingPunct="1"/>
            <a:r>
              <a:rPr lang="ru-RU" altLang="ru-RU"/>
              <a:t>Подбор пользователей</a:t>
            </a:r>
          </a:p>
        </p:txBody>
      </p:sp>
      <p:pic>
        <p:nvPicPr>
          <p:cNvPr id="17411" name="Picture 2" descr="C:\Users\Fedorchenko_V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64826"/>
            <a:ext cx="8707930" cy="40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C9ECDE40-1FE8-4438-A77A-2619EC88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-26988"/>
            <a:ext cx="5329238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dirty="0"/>
              <a:t>Гибкая настройка прав доступа</a:t>
            </a:r>
          </a:p>
        </p:txBody>
      </p:sp>
      <p:sp>
        <p:nvSpPr>
          <p:cNvPr id="27651" name="Номер слайда 3">
            <a:extLst>
              <a:ext uri="{FF2B5EF4-FFF2-40B4-BE49-F238E27FC236}">
                <a16:creationId xmlns:a16="http://schemas.microsoft.com/office/drawing/2014/main" id="{C0B86E17-6C17-4C4A-A0BE-B9D069A8A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4BDFEFD-9735-4166-8C76-0E8B8D039AA8}" type="slidenum">
              <a:rPr lang="ru-RU" altLang="ru-RU" sz="100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ru-RU" altLang="ru-RU" sz="1000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497EEDE-6CAF-48A8-80E3-D336E1E72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24744"/>
            <a:ext cx="859318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ru-RU" altLang="ru-RU" sz="1800" b="1" kern="0" dirty="0"/>
              <a:t>	Типовые группы доступа: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Обучающийся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Преподаватель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Методист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Администратор обучения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Старший менеджер по обучению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Младший менеджер по обучению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Администратор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endParaRPr lang="ru-RU" altLang="ru-RU" sz="1800" kern="0" dirty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kern="0" dirty="0"/>
              <a:t>Поддерживается разделение доступа к данным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kern="0" dirty="0"/>
              <a:t>по Организациям или Менеджерам (</a:t>
            </a:r>
            <a:r>
              <a:rPr lang="en-US" altLang="ru-RU" sz="1800" kern="0" dirty="0"/>
              <a:t>RLS</a:t>
            </a:r>
            <a:r>
              <a:rPr lang="ru-RU" altLang="ru-RU" sz="1800" kern="0" dirty="0"/>
              <a:t>),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kern="0" dirty="0"/>
              <a:t>а также создание собственных профилей групп доступа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9ACA04-22CA-4954-AB9F-FCBCEFE15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3321408" cy="41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1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362075" y="-66675"/>
            <a:ext cx="7626350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dirty="0"/>
              <a:t>Назначение </a:t>
            </a:r>
            <a:r>
              <a:rPr lang="en-US" altLang="ru-RU" dirty="0"/>
              <a:t>LMS </a:t>
            </a:r>
            <a:br>
              <a:rPr lang="ru-RU" altLang="ru-RU" dirty="0"/>
            </a:br>
            <a:r>
              <a:rPr lang="ru-RU" altLang="ru-RU" dirty="0"/>
              <a:t>«1С:Электронное обучение. Корпоративный университет»</a:t>
            </a:r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DD7F9E5-47CA-4570-82E3-22D378155921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ru-RU" altLang="ru-RU" sz="1000" dirty="0"/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69850" y="1023853"/>
            <a:ext cx="8678614" cy="532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ru-RU" altLang="ru-RU" sz="1800" b="1" kern="0" dirty="0"/>
              <a:t>Система дистанционного обучения на платформе «1С:Предприятие 8»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Автоматизация электронного и смешанного обучения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Разработка электронных учебных курсов и тестов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Импорт/экспорт электронных курсов в </a:t>
            </a:r>
            <a:r>
              <a:rPr lang="en-US" altLang="ru-RU" sz="1800" kern="0" dirty="0"/>
              <a:t>SCORM</a:t>
            </a:r>
            <a:r>
              <a:rPr lang="ru-RU" altLang="ru-RU" sz="1800" kern="0" dirty="0"/>
              <a:t>-2004</a:t>
            </a:r>
            <a:r>
              <a:rPr lang="en-US" altLang="ru-RU" sz="1800" kern="0" dirty="0"/>
              <a:t> </a:t>
            </a:r>
            <a:r>
              <a:rPr lang="ru-RU" altLang="ru-RU" sz="1800" kern="0" dirty="0"/>
              <a:t>и </a:t>
            </a:r>
            <a:r>
              <a:rPr lang="en-US" altLang="ru-RU" sz="1800" kern="0" dirty="0"/>
              <a:t>HTML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ru-RU" altLang="ru-RU" sz="1800" kern="0" dirty="0"/>
              <a:t>Гибкая настройка обучения: изучение курсов, выполнение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altLang="ru-RU" sz="1800" kern="0" dirty="0"/>
              <a:t>     тестов и электронных контрольных работ, вебинары и аудиторные занятия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Персональная библиотека, учебные форумы, личные сообщения, ручные или автоматические рассылки и новости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Печатные и электронные сертификаты выпускникам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 err="1"/>
              <a:t>Пин</a:t>
            </a:r>
            <a:r>
              <a:rPr lang="ru-RU" altLang="ru-RU" sz="1800" kern="0" dirty="0"/>
              <a:t>-коды для продажи доступа к дистанционному обучению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Встроенная интеграция с </a:t>
            </a:r>
            <a:r>
              <a:rPr lang="en-US" altLang="ru-RU" sz="1800" kern="0" dirty="0"/>
              <a:t>ERP</a:t>
            </a:r>
            <a:r>
              <a:rPr lang="ru-RU" altLang="ru-RU" sz="1800" kern="0" dirty="0"/>
              <a:t>, ЗУП, ЗГУ, ЗУП КОРП, ЗГУ КОРП                       и </a:t>
            </a:r>
            <a:r>
              <a:rPr lang="en-US" altLang="ru-RU" sz="1800" kern="0" dirty="0"/>
              <a:t>c </a:t>
            </a:r>
            <a:r>
              <a:rPr lang="ru-RU" altLang="ru-RU" sz="1800" kern="0" dirty="0"/>
              <a:t>бесплатными вебинарами </a:t>
            </a:r>
            <a:r>
              <a:rPr lang="en-US" altLang="ru-RU" sz="1800" kern="0" dirty="0"/>
              <a:t>BigBlueButton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endParaRPr lang="ru-RU" altLang="ru-RU" sz="1800" kern="0" dirty="0"/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endParaRPr lang="ru-RU" altLang="ru-RU" sz="1800" kern="0" dirty="0"/>
          </a:p>
        </p:txBody>
      </p:sp>
      <p:pic>
        <p:nvPicPr>
          <p:cNvPr id="6149" name="Picture 16" descr="_pict_Конструктор_курсов_frag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1391195"/>
            <a:ext cx="23336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471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3960813" cy="647700"/>
          </a:xfrm>
        </p:spPr>
        <p:txBody>
          <a:bodyPr/>
          <a:lstStyle/>
          <a:p>
            <a:pPr eaLnBrk="1" hangingPunct="1"/>
            <a:r>
              <a:rPr lang="ru-RU" altLang="ru-RU"/>
              <a:t>Сертификаты выпускникам</a:t>
            </a:r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908050"/>
            <a:ext cx="78486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255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3168650" cy="719137"/>
          </a:xfrm>
        </p:spPr>
        <p:txBody>
          <a:bodyPr/>
          <a:lstStyle/>
          <a:p>
            <a:pPr eaLnBrk="1" hangingPunct="1"/>
            <a:r>
              <a:rPr lang="ru-RU" altLang="ru-RU"/>
              <a:t>Новости</a:t>
            </a:r>
          </a:p>
        </p:txBody>
      </p:sp>
      <p:pic>
        <p:nvPicPr>
          <p:cNvPr id="19459" name="Picture 2" descr="C:\Users\Fedorchenko_V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817688"/>
            <a:ext cx="896461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3457575" cy="719137"/>
          </a:xfrm>
        </p:spPr>
        <p:txBody>
          <a:bodyPr/>
          <a:lstStyle/>
          <a:p>
            <a:pPr eaLnBrk="1" hangingPunct="1"/>
            <a:r>
              <a:rPr lang="ru-RU" altLang="ru-RU"/>
              <a:t>Рассылки сообщений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2AEC7F-493B-43B0-A0FA-C5A002E2A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7132255" cy="5400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21F5FB-1DE3-456D-98FC-BBE43C74C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55" y="3048645"/>
            <a:ext cx="4369915" cy="345514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D29F7D-09F6-4F9A-BB74-A55AFACF615A}"/>
              </a:ext>
            </a:extLst>
          </p:cNvPr>
          <p:cNvSpPr/>
          <p:nvPr/>
        </p:nvSpPr>
        <p:spPr bwMode="auto">
          <a:xfrm>
            <a:off x="3851921" y="2996952"/>
            <a:ext cx="4536504" cy="3600400"/>
          </a:xfrm>
          <a:prstGeom prst="rect">
            <a:avLst/>
          </a:prstGeom>
          <a:noFill/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3673475" cy="719137"/>
          </a:xfrm>
        </p:spPr>
        <p:txBody>
          <a:bodyPr/>
          <a:lstStyle/>
          <a:p>
            <a:pPr eaLnBrk="1" hangingPunct="1"/>
            <a:r>
              <a:rPr lang="ru-RU" altLang="ru-RU"/>
              <a:t>Учебные форумы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F166A0-3E02-4D1D-AF11-75A69101C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8" y="1220157"/>
            <a:ext cx="8568952" cy="52156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4608513" cy="647700"/>
          </a:xfrm>
        </p:spPr>
        <p:txBody>
          <a:bodyPr/>
          <a:lstStyle/>
          <a:p>
            <a:pPr eaLnBrk="1" hangingPunct="1"/>
            <a:r>
              <a:rPr lang="ru-RU" altLang="ru-RU"/>
              <a:t>Отчеты</a:t>
            </a:r>
          </a:p>
        </p:txBody>
      </p:sp>
      <p:pic>
        <p:nvPicPr>
          <p:cNvPr id="22531" name="Picture 6" descr="C:\Users\Fedorchenko_V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20788"/>
            <a:ext cx="7618413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5616575" cy="647700"/>
          </a:xfrm>
        </p:spPr>
        <p:txBody>
          <a:bodyPr/>
          <a:lstStyle/>
          <a:p>
            <a:pPr eaLnBrk="1" hangingPunct="1"/>
            <a:r>
              <a:rPr lang="ru-RU" altLang="ru-RU"/>
              <a:t>Оценка удачности тестовых вопросов</a:t>
            </a:r>
          </a:p>
        </p:txBody>
      </p:sp>
      <p:pic>
        <p:nvPicPr>
          <p:cNvPr id="23555" name="Picture 2" descr="C:\Users\Fedorchenko_V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87500"/>
            <a:ext cx="8940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49D735-08BE-4ACB-9F93-DE104DA76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8851040" cy="4464496"/>
          </a:xfrm>
          <a:prstGeom prst="rect">
            <a:avLst/>
          </a:prstGeom>
        </p:spPr>
      </p:pic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188913"/>
            <a:ext cx="6121400" cy="75406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altLang="ru-RU"/>
              <a:t>Пин-коды для продажи доступа к обучению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E383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1543050" y="-28575"/>
            <a:ext cx="7129463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dirty="0"/>
              <a:t>Регистрация нового  слушателя через веб-кабинет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B6F788-916D-49C7-AC92-C52320C53EE6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ru-RU" altLang="ru-RU" sz="1000"/>
          </a:p>
        </p:txBody>
      </p:sp>
      <p:pic>
        <p:nvPicPr>
          <p:cNvPr id="21509" name="Picture 2" descr="C:\Users\Fedorchenko_V\Documents\1C\Конференции\Региональные Автоматизация СПО и ВО\СПбГУТ, март 2020\Сним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484313"/>
            <a:ext cx="2730500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 descr="C:\Users\Fedorchenko_V\Documents\1C\Конференции\Региональные Автоматизация СПО и ВО\СПбГУТ, март 2020\Сним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1500678"/>
            <a:ext cx="2700337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45B39B-02B2-4540-A597-BBFCD627A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85" y="1506664"/>
            <a:ext cx="2772137" cy="451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52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49" y="188913"/>
            <a:ext cx="7129463" cy="719137"/>
          </a:xfrm>
        </p:spPr>
        <p:txBody>
          <a:bodyPr/>
          <a:lstStyle/>
          <a:p>
            <a:pPr eaLnBrk="1" hangingPunct="1"/>
            <a:r>
              <a:rPr lang="ru-RU" altLang="ru-RU" dirty="0"/>
              <a:t>Загрузка структуры предприятия и сотрудников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79388" y="1341438"/>
            <a:ext cx="87852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800">
              <a:solidFill>
                <a:srgbClr val="000099"/>
              </a:solidFill>
            </a:endParaRPr>
          </a:p>
        </p:txBody>
      </p:sp>
      <p:pic>
        <p:nvPicPr>
          <p:cNvPr id="25605" name="Picture 7" descr="C:\Users\Fedorchenko_V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4" y="1487137"/>
            <a:ext cx="2446430" cy="251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BF49C7-2597-4CE8-B70B-2E0851344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20" y="2055252"/>
            <a:ext cx="6081552" cy="346019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7658F3-3782-4D12-B785-0727AE68E6C1}"/>
              </a:ext>
            </a:extLst>
          </p:cNvPr>
          <p:cNvSpPr/>
          <p:nvPr/>
        </p:nvSpPr>
        <p:spPr bwMode="auto">
          <a:xfrm>
            <a:off x="2761486" y="2055252"/>
            <a:ext cx="6157652" cy="3460194"/>
          </a:xfrm>
          <a:prstGeom prst="rect">
            <a:avLst/>
          </a:prstGeom>
          <a:noFill/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619250" y="115888"/>
            <a:ext cx="6624638" cy="7921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/>
              <a:t>Загрузка сотрудников из 1С:</a:t>
            </a:r>
            <a:r>
              <a:rPr lang="en-US" altLang="ru-RU"/>
              <a:t>ERP</a:t>
            </a:r>
            <a:r>
              <a:rPr lang="ru-RU" altLang="ru-RU"/>
              <a:t>, 1С:ЗУП, 1С:ЗГУ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CD14B02-59ED-4BF2-848B-261EB837A8C7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ru-RU" altLang="ru-RU" sz="100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16A2D2-C525-41EF-9B21-5AB7133F1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6561"/>
            <a:ext cx="5441152" cy="27815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DDC202-CAC3-43C7-A49E-DEF2DDFE9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72" y="1802935"/>
            <a:ext cx="4251594" cy="4656507"/>
          </a:xfrm>
          <a:prstGeom prst="rect">
            <a:avLst/>
          </a:prstGeom>
        </p:spPr>
      </p:pic>
      <p:cxnSp>
        <p:nvCxnSpPr>
          <p:cNvPr id="10" name="Прямая со стрелкой 2">
            <a:extLst>
              <a:ext uri="{FF2B5EF4-FFF2-40B4-BE49-F238E27FC236}">
                <a16:creationId xmlns:a16="http://schemas.microsoft.com/office/drawing/2014/main" id="{7EACD6AC-A196-4068-B4AC-6BC077B2F32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19872" y="2060848"/>
            <a:ext cx="1511697" cy="758715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кругленный прямоугольник 10"/>
          <p:cNvSpPr>
            <a:spLocks noChangeArrowheads="1"/>
          </p:cNvSpPr>
          <p:nvPr/>
        </p:nvSpPr>
        <p:spPr bwMode="auto">
          <a:xfrm>
            <a:off x="1758950" y="4005263"/>
            <a:ext cx="7345363" cy="2303462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6147" name="Скругленный 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7345362" cy="2374900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79388" y="1341438"/>
            <a:ext cx="7594258" cy="18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	</a:t>
            </a:r>
            <a:r>
              <a:rPr lang="ru-RU" altLang="ru-RU" sz="2000" b="1" dirty="0">
                <a:solidFill>
                  <a:schemeClr val="tx1"/>
                </a:solidFill>
              </a:rPr>
              <a:t>Для ИТ-службы: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Реализация на платформе «1С:Предприятие 8»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Открытый документированный код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Встроенная интеграция с программами 1С и </a:t>
            </a:r>
            <a:r>
              <a:rPr lang="en-US" altLang="ru-RU" sz="2000" dirty="0" err="1">
                <a:solidFill>
                  <a:schemeClr val="tx1"/>
                </a:solidFill>
              </a:rPr>
              <a:t>BugBlueButton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6149" name="Заголовок 1"/>
          <p:cNvSpPr>
            <a:spLocks noGrp="1"/>
          </p:cNvSpPr>
          <p:nvPr>
            <p:ph type="title"/>
          </p:nvPr>
        </p:nvSpPr>
        <p:spPr>
          <a:xfrm>
            <a:off x="1619250" y="0"/>
            <a:ext cx="5329238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/>
              <a:t>Ключевые преимущества</a:t>
            </a:r>
          </a:p>
        </p:txBody>
      </p:sp>
      <p:sp>
        <p:nvSpPr>
          <p:cNvPr id="6150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7486F21-1DF7-42AD-89B7-7D21F7EE8FE4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ru-RU" altLang="ru-RU" sz="1000"/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1719263" y="4149725"/>
            <a:ext cx="74247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	</a:t>
            </a:r>
            <a:r>
              <a:rPr lang="ru-RU" altLang="ru-RU" sz="2000" b="1">
                <a:solidFill>
                  <a:schemeClr val="tx1"/>
                </a:solidFill>
              </a:rPr>
              <a:t>Для служб персонала</a:t>
            </a:r>
            <a:r>
              <a:rPr lang="ru-RU" altLang="ru-RU" sz="200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Доступность создания электронных курсов </a:t>
            </a:r>
            <a:r>
              <a:rPr lang="en-US" altLang="ru-RU" sz="2000">
                <a:solidFill>
                  <a:schemeClr val="tx1"/>
                </a:solidFill>
              </a:rPr>
              <a:t>(</a:t>
            </a:r>
            <a:r>
              <a:rPr lang="ru-RU" altLang="ru-RU" sz="2000">
                <a:solidFill>
                  <a:schemeClr val="tx1"/>
                </a:solidFill>
              </a:rPr>
              <a:t>в основе </a:t>
            </a:r>
            <a:r>
              <a:rPr lang="en-US" altLang="ru-RU" sz="2000">
                <a:solidFill>
                  <a:schemeClr val="tx1"/>
                </a:solidFill>
              </a:rPr>
              <a:t>Word</a:t>
            </a:r>
            <a:r>
              <a:rPr lang="ru-RU" altLang="ru-RU" sz="20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Привычный пользовательский интерфейс 1С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Возможность и быстрота доработок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832475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/>
              <a:t>Настройка расписания загрузки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1D53C52-141E-4F6E-A3F5-9DEC367059EA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ru-RU" altLang="ru-RU" sz="1000"/>
          </a:p>
        </p:txBody>
      </p:sp>
      <p:pic>
        <p:nvPicPr>
          <p:cNvPr id="27652" name="Picture 3" descr="D: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697038"/>
            <a:ext cx="89154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Скругленный прямоугольник 1"/>
          <p:cNvSpPr>
            <a:spLocks noChangeArrowheads="1"/>
          </p:cNvSpPr>
          <p:nvPr/>
        </p:nvSpPr>
        <p:spPr bwMode="auto">
          <a:xfrm>
            <a:off x="323850" y="4292600"/>
            <a:ext cx="6769100" cy="649288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832475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/>
              <a:t>Загружаемые данные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FFC274E-F167-4B6E-B786-4730DD19682A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ru-RU" altLang="ru-RU" sz="1000"/>
          </a:p>
        </p:txBody>
      </p:sp>
      <p:pic>
        <p:nvPicPr>
          <p:cNvPr id="28676" name="Picture 2" descr="C:\Users\Fedorchenko_V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616075"/>
            <a:ext cx="89868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кругленный прямоугольник 2"/>
          <p:cNvSpPr>
            <a:spLocks noChangeArrowheads="1"/>
          </p:cNvSpPr>
          <p:nvPr/>
        </p:nvSpPr>
        <p:spPr bwMode="auto">
          <a:xfrm>
            <a:off x="1422400" y="1660525"/>
            <a:ext cx="1655763" cy="5143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b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Расширения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конфигурации</a:t>
            </a:r>
          </a:p>
        </p:txBody>
      </p:sp>
      <p:sp>
        <p:nvSpPr>
          <p:cNvPr id="29699" name="Скругленный прямоугольник 49"/>
          <p:cNvSpPr>
            <a:spLocks noChangeArrowheads="1"/>
          </p:cNvSpPr>
          <p:nvPr/>
        </p:nvSpPr>
        <p:spPr bwMode="auto">
          <a:xfrm>
            <a:off x="1422400" y="2174875"/>
            <a:ext cx="1655763" cy="10080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«Обучение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сотрудников»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ЗУП КОРП</a:t>
            </a:r>
          </a:p>
        </p:txBody>
      </p:sp>
      <p:sp>
        <p:nvSpPr>
          <p:cNvPr id="29700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7421563" cy="1081088"/>
          </a:xfrm>
        </p:spPr>
        <p:txBody>
          <a:bodyPr/>
          <a:lstStyle/>
          <a:p>
            <a:pPr eaLnBrk="1" hangingPunct="1"/>
            <a:r>
              <a:rPr lang="ru-RU" altLang="ru-RU"/>
              <a:t>Интеграция настроек обучения с ЗУП/ЗГУ КОРП</a:t>
            </a:r>
          </a:p>
        </p:txBody>
      </p:sp>
      <p:sp>
        <p:nvSpPr>
          <p:cNvPr id="29701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62938" y="7061200"/>
            <a:ext cx="766762" cy="260350"/>
          </a:xfrm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F1D206D-3DC9-43E2-954F-35ED9B99A03F}" type="slidenum">
              <a:rPr lang="ru-RU" altLang="ru-RU" sz="1800" b="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ru-RU" altLang="ru-RU" sz="1800" b="0"/>
          </a:p>
        </p:txBody>
      </p:sp>
      <p:sp>
        <p:nvSpPr>
          <p:cNvPr id="29702" name="Скругленный прямоугольник 6"/>
          <p:cNvSpPr>
            <a:spLocks noChangeArrowheads="1"/>
          </p:cNvSpPr>
          <p:nvPr/>
        </p:nvSpPr>
        <p:spPr bwMode="auto">
          <a:xfrm>
            <a:off x="3859213" y="1663700"/>
            <a:ext cx="1728787" cy="15224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Донастройка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«Проведения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обучения»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Корпоративный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  университет</a:t>
            </a:r>
          </a:p>
        </p:txBody>
      </p:sp>
      <p:cxnSp>
        <p:nvCxnSpPr>
          <p:cNvPr id="29703" name="Прямая со стрелкой 2"/>
          <p:cNvCxnSpPr>
            <a:cxnSpLocks noChangeShapeType="1"/>
          </p:cNvCxnSpPr>
          <p:nvPr/>
        </p:nvCxnSpPr>
        <p:spPr bwMode="auto">
          <a:xfrm>
            <a:off x="296863" y="2725738"/>
            <a:ext cx="1125537" cy="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4" name="Прямая со стрелкой 6"/>
          <p:cNvCxnSpPr>
            <a:cxnSpLocks noChangeShapeType="1"/>
          </p:cNvCxnSpPr>
          <p:nvPr/>
        </p:nvCxnSpPr>
        <p:spPr bwMode="auto">
          <a:xfrm>
            <a:off x="3078163" y="1928813"/>
            <a:ext cx="792162" cy="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05" name="TextBox 10"/>
          <p:cNvSpPr txBox="1">
            <a:spLocks noChangeArrowheads="1"/>
          </p:cNvSpPr>
          <p:nvPr/>
        </p:nvSpPr>
        <p:spPr bwMode="auto">
          <a:xfrm>
            <a:off x="180975" y="1924050"/>
            <a:ext cx="1181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Менеджер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учебного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центра</a:t>
            </a:r>
          </a:p>
        </p:txBody>
      </p:sp>
      <p:cxnSp>
        <p:nvCxnSpPr>
          <p:cNvPr id="29706" name="Прямая со стрелкой 44"/>
          <p:cNvCxnSpPr>
            <a:cxnSpLocks noChangeShapeType="1"/>
          </p:cNvCxnSpPr>
          <p:nvPr/>
        </p:nvCxnSpPr>
        <p:spPr bwMode="auto">
          <a:xfrm>
            <a:off x="3078163" y="2719388"/>
            <a:ext cx="792162" cy="1587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7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1422400" y="2720975"/>
            <a:ext cx="1655763" cy="0"/>
          </a:xfrm>
          <a:prstGeom prst="line">
            <a:avLst/>
          </a:prstGeom>
          <a:noFill/>
          <a:ln w="44450" algn="ctr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8" name="Прямая со стрелкой 58"/>
          <p:cNvCxnSpPr>
            <a:cxnSpLocks noChangeShapeType="1"/>
          </p:cNvCxnSpPr>
          <p:nvPr/>
        </p:nvCxnSpPr>
        <p:spPr bwMode="auto">
          <a:xfrm flipH="1">
            <a:off x="7567613" y="5059363"/>
            <a:ext cx="1514475" cy="1270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09" name="TextBox 60"/>
          <p:cNvSpPr txBox="1">
            <a:spLocks noChangeArrowheads="1"/>
          </p:cNvSpPr>
          <p:nvPr/>
        </p:nvSpPr>
        <p:spPr bwMode="auto">
          <a:xfrm>
            <a:off x="7523163" y="4673600"/>
            <a:ext cx="16573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Преподаватель</a:t>
            </a:r>
          </a:p>
        </p:txBody>
      </p:sp>
      <p:sp>
        <p:nvSpPr>
          <p:cNvPr id="29710" name="Скругленный прямоугольник 2"/>
          <p:cNvSpPr>
            <a:spLocks noChangeArrowheads="1"/>
          </p:cNvSpPr>
          <p:nvPr/>
        </p:nvSpPr>
        <p:spPr bwMode="auto">
          <a:xfrm>
            <a:off x="1433513" y="4032250"/>
            <a:ext cx="1655762" cy="5143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b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Расширения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конфигурации</a:t>
            </a:r>
          </a:p>
        </p:txBody>
      </p:sp>
      <p:sp>
        <p:nvSpPr>
          <p:cNvPr id="29711" name="Скругленный прямоугольник 49"/>
          <p:cNvSpPr>
            <a:spLocks noChangeArrowheads="1"/>
          </p:cNvSpPr>
          <p:nvPr/>
        </p:nvSpPr>
        <p:spPr bwMode="auto">
          <a:xfrm>
            <a:off x="1433513" y="4546600"/>
            <a:ext cx="1655762" cy="10080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Личный кабинет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самообслуживания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ЗУП КОРП</a:t>
            </a:r>
          </a:p>
        </p:txBody>
      </p:sp>
      <p:sp>
        <p:nvSpPr>
          <p:cNvPr id="29712" name="Номер слайда 3"/>
          <p:cNvSpPr txBox="1">
            <a:spLocks/>
          </p:cNvSpPr>
          <p:nvPr/>
        </p:nvSpPr>
        <p:spPr bwMode="auto">
          <a:xfrm>
            <a:off x="8274050" y="9432925"/>
            <a:ext cx="766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20651F4-162D-41F7-B6D2-14623F1C9B2F}" type="slidenum">
              <a:rPr lang="ru-RU" altLang="ru-RU" sz="1800"/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ru-RU" altLang="ru-RU" sz="1800"/>
          </a:p>
        </p:txBody>
      </p:sp>
      <p:sp>
        <p:nvSpPr>
          <p:cNvPr id="29713" name="Скругленный прямоугольник 13"/>
          <p:cNvSpPr>
            <a:spLocks noChangeArrowheads="1"/>
          </p:cNvSpPr>
          <p:nvPr/>
        </p:nvSpPr>
        <p:spPr bwMode="auto">
          <a:xfrm>
            <a:off x="6115050" y="4035425"/>
            <a:ext cx="1460500" cy="1519238"/>
          </a:xfrm>
          <a:prstGeom prst="roundRect">
            <a:avLst>
              <a:gd name="adj" fmla="val 16667"/>
            </a:avLst>
          </a:prstGeom>
          <a:solidFill>
            <a:srgbClr val="00B0F0">
              <a:alpha val="21176"/>
            </a:srgbClr>
          </a:solidFill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Веб-кабинет</a:t>
            </a:r>
          </a:p>
        </p:txBody>
      </p:sp>
      <p:sp>
        <p:nvSpPr>
          <p:cNvPr id="29714" name="Cloud"/>
          <p:cNvSpPr>
            <a:spLocks noChangeAspect="1" noEditPoints="1" noChangeArrowheads="1"/>
          </p:cNvSpPr>
          <p:nvPr/>
        </p:nvSpPr>
        <p:spPr bwMode="auto">
          <a:xfrm>
            <a:off x="7107238" y="3756025"/>
            <a:ext cx="936625" cy="627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BE1FF">
              <a:alpha val="87842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cxnSp>
        <p:nvCxnSpPr>
          <p:cNvPr id="29715" name="Прямая со стрелкой 78"/>
          <p:cNvCxnSpPr>
            <a:cxnSpLocks noChangeShapeType="1"/>
          </p:cNvCxnSpPr>
          <p:nvPr/>
        </p:nvCxnSpPr>
        <p:spPr bwMode="auto">
          <a:xfrm>
            <a:off x="19050" y="5091113"/>
            <a:ext cx="1414463" cy="635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16" name="TextBox 80"/>
          <p:cNvSpPr txBox="1">
            <a:spLocks noChangeArrowheads="1"/>
          </p:cNvSpPr>
          <p:nvPr/>
        </p:nvSpPr>
        <p:spPr bwMode="auto">
          <a:xfrm>
            <a:off x="-53975" y="4524375"/>
            <a:ext cx="1547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Обучающийся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сотрудник</a:t>
            </a:r>
          </a:p>
        </p:txBody>
      </p:sp>
      <p:cxnSp>
        <p:nvCxnSpPr>
          <p:cNvPr id="29717" name="Прямая со стрелкой 81"/>
          <p:cNvCxnSpPr>
            <a:cxnSpLocks noChangeShapeType="1"/>
          </p:cNvCxnSpPr>
          <p:nvPr/>
        </p:nvCxnSpPr>
        <p:spPr bwMode="auto">
          <a:xfrm>
            <a:off x="3089275" y="5100638"/>
            <a:ext cx="3025775" cy="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8" name="Прямая со стрелкой 88"/>
          <p:cNvCxnSpPr>
            <a:cxnSpLocks noChangeShapeType="1"/>
          </p:cNvCxnSpPr>
          <p:nvPr/>
        </p:nvCxnSpPr>
        <p:spPr bwMode="auto">
          <a:xfrm>
            <a:off x="5481638" y="3154363"/>
            <a:ext cx="765175" cy="915987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9" name="Прямая соединительная линия 91"/>
          <p:cNvCxnSpPr>
            <a:cxnSpLocks noChangeShapeType="1"/>
          </p:cNvCxnSpPr>
          <p:nvPr/>
        </p:nvCxnSpPr>
        <p:spPr bwMode="auto">
          <a:xfrm>
            <a:off x="1433513" y="5105400"/>
            <a:ext cx="1655762" cy="0"/>
          </a:xfrm>
          <a:prstGeom prst="line">
            <a:avLst/>
          </a:prstGeom>
          <a:noFill/>
          <a:ln w="44450" algn="ctr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6049963" cy="719137"/>
          </a:xfrm>
        </p:spPr>
        <p:txBody>
          <a:bodyPr/>
          <a:lstStyle/>
          <a:p>
            <a:pPr eaLnBrk="1" hangingPunct="1"/>
            <a:r>
              <a:rPr lang="ru-RU" altLang="ru-RU"/>
              <a:t>Настройка внутренних обучений в ЗУП КОРП, а потом в Корпоративном университете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79388" y="1341438"/>
            <a:ext cx="87852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800">
              <a:solidFill>
                <a:srgbClr val="000099"/>
              </a:solidFill>
            </a:endParaRPr>
          </a:p>
        </p:txBody>
      </p:sp>
      <p:pic>
        <p:nvPicPr>
          <p:cNvPr id="30724" name="Picture 3" descr="C:\Users\Fedorchenko_V\Documents\1C\Отдельные поручения\Разные клиенты\ВостокСервис\Мое выступление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157288"/>
            <a:ext cx="43910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C:\Users\Fedorchenko_V\Documents\1C\Отдельные поручения\Разные клиенты\ВостокСервис\Мое выступление\Безымянный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1157288"/>
            <a:ext cx="454977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26" name="Прямая со стрелкой 2"/>
          <p:cNvCxnSpPr>
            <a:cxnSpLocks noChangeShapeType="1"/>
          </p:cNvCxnSpPr>
          <p:nvPr/>
        </p:nvCxnSpPr>
        <p:spPr bwMode="auto">
          <a:xfrm flipV="1">
            <a:off x="4140200" y="1412875"/>
            <a:ext cx="1511300" cy="1944688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кругленный прямоугольник 2"/>
          <p:cNvSpPr>
            <a:spLocks noChangeArrowheads="1"/>
          </p:cNvSpPr>
          <p:nvPr/>
        </p:nvSpPr>
        <p:spPr bwMode="auto">
          <a:xfrm>
            <a:off x="1422400" y="1660525"/>
            <a:ext cx="1655763" cy="5143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b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Расширения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конфигурации</a:t>
            </a:r>
          </a:p>
        </p:txBody>
      </p:sp>
      <p:sp>
        <p:nvSpPr>
          <p:cNvPr id="31747" name="Скругленный прямоугольник 49"/>
          <p:cNvSpPr>
            <a:spLocks noChangeArrowheads="1"/>
          </p:cNvSpPr>
          <p:nvPr/>
        </p:nvSpPr>
        <p:spPr bwMode="auto">
          <a:xfrm>
            <a:off x="1422400" y="2174875"/>
            <a:ext cx="1655763" cy="10080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ЗУП/ЗГУ КОРП</a:t>
            </a:r>
          </a:p>
        </p:txBody>
      </p:sp>
      <p:sp>
        <p:nvSpPr>
          <p:cNvPr id="31748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7037388" cy="1081088"/>
          </a:xfrm>
        </p:spPr>
        <p:txBody>
          <a:bodyPr/>
          <a:lstStyle/>
          <a:p>
            <a:pPr eaLnBrk="1" hangingPunct="1"/>
            <a:r>
              <a:rPr lang="ru-RU" altLang="ru-RU"/>
              <a:t>Настройка обучения в Корпоративном университете</a:t>
            </a:r>
          </a:p>
        </p:txBody>
      </p:sp>
      <p:sp>
        <p:nvSpPr>
          <p:cNvPr id="31749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62938" y="7061200"/>
            <a:ext cx="766762" cy="260350"/>
          </a:xfrm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55F68D6-94B8-418B-94ED-A51489AC7FC2}" type="slidenum">
              <a:rPr lang="ru-RU" altLang="ru-RU" sz="1800" b="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ru-RU" altLang="ru-RU" sz="1800" b="0"/>
          </a:p>
        </p:txBody>
      </p:sp>
      <p:sp>
        <p:nvSpPr>
          <p:cNvPr id="31750" name="Скругленный прямоугольник 6"/>
          <p:cNvSpPr>
            <a:spLocks noChangeArrowheads="1"/>
          </p:cNvSpPr>
          <p:nvPr/>
        </p:nvSpPr>
        <p:spPr bwMode="auto">
          <a:xfrm>
            <a:off x="3859213" y="1663700"/>
            <a:ext cx="1728787" cy="15224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Создание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и настройка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«Проведения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</a:rPr>
              <a:t>обучения»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Корпоративный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  университет</a:t>
            </a:r>
          </a:p>
        </p:txBody>
      </p:sp>
      <p:cxnSp>
        <p:nvCxnSpPr>
          <p:cNvPr id="31751" name="Прямая со стрелкой 2"/>
          <p:cNvCxnSpPr>
            <a:cxnSpLocks noChangeShapeType="1"/>
          </p:cNvCxnSpPr>
          <p:nvPr/>
        </p:nvCxnSpPr>
        <p:spPr bwMode="auto">
          <a:xfrm flipH="1">
            <a:off x="5588000" y="2492375"/>
            <a:ext cx="2944813" cy="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5756275" y="2147888"/>
            <a:ext cx="29003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Менеджер учебного центра</a:t>
            </a:r>
          </a:p>
        </p:txBody>
      </p:sp>
      <p:cxnSp>
        <p:nvCxnSpPr>
          <p:cNvPr id="31753" name="Прямая со стрелкой 44"/>
          <p:cNvCxnSpPr>
            <a:cxnSpLocks noChangeShapeType="1"/>
          </p:cNvCxnSpPr>
          <p:nvPr/>
        </p:nvCxnSpPr>
        <p:spPr bwMode="auto">
          <a:xfrm>
            <a:off x="3078163" y="1908175"/>
            <a:ext cx="792162" cy="3175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4" name="Прямая со стрелкой 58"/>
          <p:cNvCxnSpPr>
            <a:cxnSpLocks noChangeShapeType="1"/>
          </p:cNvCxnSpPr>
          <p:nvPr/>
        </p:nvCxnSpPr>
        <p:spPr bwMode="auto">
          <a:xfrm flipH="1">
            <a:off x="7567613" y="5059363"/>
            <a:ext cx="1514475" cy="1270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55" name="TextBox 60"/>
          <p:cNvSpPr txBox="1">
            <a:spLocks noChangeArrowheads="1"/>
          </p:cNvSpPr>
          <p:nvPr/>
        </p:nvSpPr>
        <p:spPr bwMode="auto">
          <a:xfrm>
            <a:off x="7523163" y="4673600"/>
            <a:ext cx="16573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Преподаватель</a:t>
            </a:r>
          </a:p>
        </p:txBody>
      </p:sp>
      <p:sp>
        <p:nvSpPr>
          <p:cNvPr id="31756" name="Номер слайда 3"/>
          <p:cNvSpPr txBox="1">
            <a:spLocks/>
          </p:cNvSpPr>
          <p:nvPr/>
        </p:nvSpPr>
        <p:spPr bwMode="auto">
          <a:xfrm>
            <a:off x="8274050" y="9432925"/>
            <a:ext cx="766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E3D4DE5-B2CE-43BE-B0D7-AEE2507F5FF0}" type="slidenum">
              <a:rPr lang="ru-RU" altLang="ru-RU" sz="1800"/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ru-RU" altLang="ru-RU" sz="1800"/>
          </a:p>
        </p:txBody>
      </p:sp>
      <p:sp>
        <p:nvSpPr>
          <p:cNvPr id="31757" name="Скругленный прямоугольник 13"/>
          <p:cNvSpPr>
            <a:spLocks noChangeArrowheads="1"/>
          </p:cNvSpPr>
          <p:nvPr/>
        </p:nvSpPr>
        <p:spPr bwMode="auto">
          <a:xfrm>
            <a:off x="6115050" y="4035425"/>
            <a:ext cx="1460500" cy="1519238"/>
          </a:xfrm>
          <a:prstGeom prst="roundRect">
            <a:avLst>
              <a:gd name="adj" fmla="val 16667"/>
            </a:avLst>
          </a:prstGeom>
          <a:solidFill>
            <a:srgbClr val="00B0F0">
              <a:alpha val="21176"/>
            </a:srgbClr>
          </a:solidFill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Веб-кабинет</a:t>
            </a:r>
          </a:p>
        </p:txBody>
      </p:sp>
      <p:sp>
        <p:nvSpPr>
          <p:cNvPr id="31758" name="Cloud"/>
          <p:cNvSpPr>
            <a:spLocks noChangeAspect="1" noEditPoints="1" noChangeArrowheads="1"/>
          </p:cNvSpPr>
          <p:nvPr/>
        </p:nvSpPr>
        <p:spPr bwMode="auto">
          <a:xfrm>
            <a:off x="7107238" y="3756025"/>
            <a:ext cx="936625" cy="627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BE1FF">
              <a:alpha val="87842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759" name="TextBox 80"/>
          <p:cNvSpPr txBox="1">
            <a:spLocks noChangeArrowheads="1"/>
          </p:cNvSpPr>
          <p:nvPr/>
        </p:nvSpPr>
        <p:spPr bwMode="auto">
          <a:xfrm>
            <a:off x="4332288" y="4502150"/>
            <a:ext cx="1546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Обучающийся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сотрудник</a:t>
            </a:r>
          </a:p>
        </p:txBody>
      </p:sp>
      <p:cxnSp>
        <p:nvCxnSpPr>
          <p:cNvPr id="31760" name="Прямая со стрелкой 81"/>
          <p:cNvCxnSpPr>
            <a:cxnSpLocks noChangeShapeType="1"/>
          </p:cNvCxnSpPr>
          <p:nvPr/>
        </p:nvCxnSpPr>
        <p:spPr bwMode="auto">
          <a:xfrm>
            <a:off x="4067175" y="5100638"/>
            <a:ext cx="2047875" cy="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1" name="Прямая со стрелкой 88"/>
          <p:cNvCxnSpPr>
            <a:cxnSpLocks noChangeShapeType="1"/>
          </p:cNvCxnSpPr>
          <p:nvPr/>
        </p:nvCxnSpPr>
        <p:spPr bwMode="auto">
          <a:xfrm>
            <a:off x="5481638" y="3154363"/>
            <a:ext cx="765175" cy="915987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62" name="Lock"/>
          <p:cNvSpPr>
            <a:spLocks noEditPoints="1" noChangeArrowheads="1"/>
          </p:cNvSpPr>
          <p:nvPr/>
        </p:nvSpPr>
        <p:spPr bwMode="auto">
          <a:xfrm>
            <a:off x="395288" y="4065588"/>
            <a:ext cx="1601787" cy="2070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1462088" y="4845050"/>
            <a:ext cx="447675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1016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Скругленный прямоугольник 7"/>
          <p:cNvSpPr/>
          <p:nvPr/>
        </p:nvSpPr>
        <p:spPr bwMode="auto">
          <a:xfrm>
            <a:off x="900113" y="1196975"/>
            <a:ext cx="2663825" cy="3648075"/>
          </a:xfrm>
          <a:prstGeom prst="roundRect">
            <a:avLst/>
          </a:prstGeom>
          <a:solidFill>
            <a:srgbClr val="B2B2B2">
              <a:alpha val="48000"/>
            </a:srgbClr>
          </a:solidFill>
          <a:ln w="1016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6049218" cy="576262"/>
          </a:xfrm>
        </p:spPr>
        <p:txBody>
          <a:bodyPr/>
          <a:lstStyle/>
          <a:p>
            <a:pPr eaLnBrk="1" hangingPunct="1"/>
            <a:r>
              <a:rPr lang="ru-RU" altLang="ru-RU" dirty="0"/>
              <a:t>Настройка доступа пользователей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32F1AB-462A-4165-8E4F-AF076FD0A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31" y="1152792"/>
            <a:ext cx="5817697" cy="526068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Автоматизация обучения персонала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DB7743-8CDB-4EC7-B745-CC057CF4D787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ru-RU" altLang="ru-RU" sz="1000"/>
          </a:p>
        </p:txBody>
      </p:sp>
      <p:pic>
        <p:nvPicPr>
          <p:cNvPr id="3584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89281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7"/>
          <p:cNvSpPr>
            <a:spLocks noChangeShapeType="1"/>
          </p:cNvSpPr>
          <p:nvPr/>
        </p:nvSpPr>
        <p:spPr bwMode="auto">
          <a:xfrm>
            <a:off x="7777163" y="1867978"/>
            <a:ext cx="0" cy="360363"/>
          </a:xfrm>
          <a:prstGeom prst="line">
            <a:avLst/>
          </a:prstGeom>
          <a:noFill/>
          <a:ln w="19050">
            <a:solidFill>
              <a:srgbClr val="2C628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AutoShape 241"/>
          <p:cNvSpPr>
            <a:spLocks noChangeArrowheads="1"/>
          </p:cNvSpPr>
          <p:nvPr/>
        </p:nvSpPr>
        <p:spPr bwMode="auto">
          <a:xfrm>
            <a:off x="250825" y="1148841"/>
            <a:ext cx="2519363" cy="719137"/>
          </a:xfrm>
          <a:prstGeom prst="roundRect">
            <a:avLst>
              <a:gd name="adj" fmla="val 13657"/>
            </a:avLst>
          </a:prstGeom>
          <a:solidFill>
            <a:srgbClr val="9BC6DD"/>
          </a:solidFill>
          <a:ln w="12700">
            <a:solidFill>
              <a:srgbClr val="1F465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endParaRPr lang="ru-RU" altLang="ru-RU" sz="900" b="1">
              <a:solidFill>
                <a:srgbClr val="1F465B"/>
              </a:solidFill>
            </a:endParaRPr>
          </a:p>
        </p:txBody>
      </p:sp>
      <p:grpSp>
        <p:nvGrpSpPr>
          <p:cNvPr id="2052" name="Group 38"/>
          <p:cNvGrpSpPr>
            <a:grpSpLocks/>
          </p:cNvGrpSpPr>
          <p:nvPr/>
        </p:nvGrpSpPr>
        <p:grpSpPr bwMode="auto">
          <a:xfrm>
            <a:off x="250825" y="2228341"/>
            <a:ext cx="8642350" cy="360362"/>
            <a:chOff x="158" y="1026"/>
            <a:chExt cx="5444" cy="227"/>
          </a:xfrm>
          <a:solidFill>
            <a:srgbClr val="C9E0ED"/>
          </a:solidFill>
        </p:grpSpPr>
        <p:sp>
          <p:nvSpPr>
            <p:cNvPr id="2103" name="AutoShape 241"/>
            <p:cNvSpPr>
              <a:spLocks noChangeArrowheads="1"/>
            </p:cNvSpPr>
            <p:nvPr/>
          </p:nvSpPr>
          <p:spPr bwMode="auto">
            <a:xfrm>
              <a:off x="158" y="1026"/>
              <a:ext cx="5444" cy="227"/>
            </a:xfrm>
            <a:prstGeom prst="roundRect">
              <a:avLst>
                <a:gd name="adj" fmla="val 14097"/>
              </a:avLst>
            </a:prstGeom>
            <a:grpFill/>
            <a:ln w="12700">
              <a:solidFill>
                <a:srgbClr val="1F465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chemeClr val="tx2"/>
                </a:buClr>
                <a:buFontTx/>
                <a:buNone/>
              </a:pPr>
              <a:r>
                <a:rPr lang="ru-RU" altLang="ru-RU" sz="1200" b="1" dirty="0">
                  <a:solidFill>
                    <a:srgbClr val="1F465B"/>
                  </a:solidFill>
                </a:rPr>
                <a:t>Веб-интерфейс </a:t>
              </a:r>
              <a:r>
                <a:rPr lang="en-US" altLang="ru-RU" sz="1200" b="1" dirty="0">
                  <a:solidFill>
                    <a:srgbClr val="1F465B"/>
                  </a:solidFill>
                </a:rPr>
                <a:t>LMS</a:t>
              </a:r>
              <a:r>
                <a:rPr lang="ru-RU" altLang="ru-RU" sz="1200" b="1" dirty="0">
                  <a:solidFill>
                    <a:srgbClr val="1F465B"/>
                  </a:solidFill>
                </a:rPr>
                <a:t> "1С:Электронное обучение. Веб-кабинет – преподавателя и студента" </a:t>
              </a:r>
            </a:p>
          </p:txBody>
        </p:sp>
        <p:pic>
          <p:nvPicPr>
            <p:cNvPr id="2104" name="Picture 14" descr="icon_e-learn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" y="1037"/>
              <a:ext cx="199" cy="1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24"/>
          <p:cNvGrpSpPr>
            <a:grpSpLocks/>
          </p:cNvGrpSpPr>
          <p:nvPr/>
        </p:nvGrpSpPr>
        <p:grpSpPr bwMode="auto">
          <a:xfrm>
            <a:off x="7380288" y="1926716"/>
            <a:ext cx="792162" cy="190500"/>
            <a:chOff x="4649" y="1071"/>
            <a:chExt cx="499" cy="120"/>
          </a:xfrm>
        </p:grpSpPr>
        <p:sp>
          <p:nvSpPr>
            <p:cNvPr id="2101" name="Text Box 22"/>
            <p:cNvSpPr txBox="1">
              <a:spLocks noChangeArrowheads="1"/>
            </p:cNvSpPr>
            <p:nvPr/>
          </p:nvSpPr>
          <p:spPr bwMode="auto">
            <a:xfrm>
              <a:off x="4649" y="1088"/>
              <a:ext cx="499" cy="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900" b="1">
                  <a:solidFill>
                    <a:srgbClr val="455659"/>
                  </a:solidFill>
                </a:rPr>
                <a:t>Браузер</a:t>
              </a:r>
            </a:p>
          </p:txBody>
        </p:sp>
        <p:pic>
          <p:nvPicPr>
            <p:cNvPr id="2102" name="Picture 23" descr="icon_interne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1071"/>
              <a:ext cx="1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Line 27"/>
          <p:cNvSpPr>
            <a:spLocks noChangeShapeType="1"/>
          </p:cNvSpPr>
          <p:nvPr/>
        </p:nvSpPr>
        <p:spPr bwMode="auto">
          <a:xfrm>
            <a:off x="1476375" y="1867978"/>
            <a:ext cx="0" cy="360363"/>
          </a:xfrm>
          <a:prstGeom prst="line">
            <a:avLst/>
          </a:prstGeom>
          <a:noFill/>
          <a:ln w="19050">
            <a:solidFill>
              <a:srgbClr val="2C628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" name="AutoShape 241"/>
          <p:cNvSpPr>
            <a:spLocks noChangeArrowheads="1"/>
          </p:cNvSpPr>
          <p:nvPr/>
        </p:nvSpPr>
        <p:spPr bwMode="auto">
          <a:xfrm>
            <a:off x="250825" y="3429000"/>
            <a:ext cx="8642350" cy="3367684"/>
          </a:xfrm>
          <a:prstGeom prst="roundRect">
            <a:avLst>
              <a:gd name="adj" fmla="val 1208"/>
            </a:avLst>
          </a:prstGeom>
          <a:solidFill>
            <a:srgbClr val="FFCC00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endParaRPr lang="ru-RU" altLang="ru-RU" sz="900" b="1">
              <a:solidFill>
                <a:srgbClr val="1F465B"/>
              </a:solidFill>
            </a:endParaRPr>
          </a:p>
        </p:txBody>
      </p:sp>
      <p:grpSp>
        <p:nvGrpSpPr>
          <p:cNvPr id="2056" name="Group 40"/>
          <p:cNvGrpSpPr>
            <a:grpSpLocks/>
          </p:cNvGrpSpPr>
          <p:nvPr/>
        </p:nvGrpSpPr>
        <p:grpSpPr bwMode="auto">
          <a:xfrm>
            <a:off x="468313" y="6148984"/>
            <a:ext cx="8102600" cy="360362"/>
            <a:chOff x="316" y="3702"/>
            <a:chExt cx="5104" cy="227"/>
          </a:xfrm>
        </p:grpSpPr>
        <p:sp>
          <p:nvSpPr>
            <p:cNvPr id="2099" name="AutoShape 241"/>
            <p:cNvSpPr>
              <a:spLocks noChangeArrowheads="1"/>
            </p:cNvSpPr>
            <p:nvPr/>
          </p:nvSpPr>
          <p:spPr bwMode="auto">
            <a:xfrm>
              <a:off x="316" y="3702"/>
              <a:ext cx="5104" cy="227"/>
            </a:xfrm>
            <a:prstGeom prst="roundRect">
              <a:avLst>
                <a:gd name="adj" fmla="val 14097"/>
              </a:avLst>
            </a:prstGeom>
            <a:solidFill>
              <a:srgbClr val="FF9900"/>
            </a:solidFill>
            <a:ln w="12700">
              <a:solidFill>
                <a:srgbClr val="4824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chemeClr val="tx2"/>
                </a:buClr>
                <a:buFontTx/>
                <a:buNone/>
              </a:pPr>
              <a:r>
                <a:rPr lang="en-US" altLang="ru-RU" sz="1200" b="1" dirty="0">
                  <a:solidFill>
                    <a:srgbClr val="482400"/>
                  </a:solidFill>
                </a:rPr>
                <a:t>LMS </a:t>
              </a:r>
              <a:r>
                <a:rPr lang="ru-RU" altLang="ru-RU" sz="1200" b="1" dirty="0">
                  <a:solidFill>
                    <a:srgbClr val="482400"/>
                  </a:solidFill>
                </a:rPr>
                <a:t>"1С:Электронное обучение. Корпоративный университет"</a:t>
              </a:r>
            </a:p>
          </p:txBody>
        </p:sp>
        <p:pic>
          <p:nvPicPr>
            <p:cNvPr id="2100" name="Picture 39" descr="icon_universit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" y="3717"/>
              <a:ext cx="1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7" name="Text Box 41"/>
          <p:cNvSpPr txBox="1">
            <a:spLocks noChangeArrowheads="1"/>
          </p:cNvSpPr>
          <p:nvPr/>
        </p:nvSpPr>
        <p:spPr bwMode="auto">
          <a:xfrm>
            <a:off x="250825" y="6509346"/>
            <a:ext cx="8642350" cy="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 dirty="0">
                <a:solidFill>
                  <a:srgbClr val="663300"/>
                </a:solidFill>
              </a:rPr>
              <a:t>Платформа 1С:Предприятие </a:t>
            </a:r>
            <a:r>
              <a:rPr lang="en-US" altLang="ru-RU" sz="1200" b="1" dirty="0">
                <a:solidFill>
                  <a:srgbClr val="663300"/>
                </a:solidFill>
              </a:rPr>
              <a:t>8</a:t>
            </a:r>
            <a:endParaRPr lang="ru-RU" altLang="ru-RU" sz="1200" b="1" dirty="0">
              <a:solidFill>
                <a:srgbClr val="663300"/>
              </a:solidFill>
            </a:endParaRPr>
          </a:p>
        </p:txBody>
      </p:sp>
      <p:pic>
        <p:nvPicPr>
          <p:cNvPr id="2059" name="Picture 55" descr="icon_h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4804371"/>
            <a:ext cx="31591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Line 57"/>
          <p:cNvSpPr>
            <a:spLocks noChangeShapeType="1"/>
          </p:cNvSpPr>
          <p:nvPr/>
        </p:nvSpPr>
        <p:spPr bwMode="auto">
          <a:xfrm flipV="1">
            <a:off x="6756400" y="5140921"/>
            <a:ext cx="0" cy="1008063"/>
          </a:xfrm>
          <a:prstGeom prst="line">
            <a:avLst/>
          </a:prstGeom>
          <a:noFill/>
          <a:ln w="19050">
            <a:solidFill>
              <a:srgbClr val="4824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1" name="AutoShape 241"/>
          <p:cNvSpPr>
            <a:spLocks noChangeArrowheads="1"/>
          </p:cNvSpPr>
          <p:nvPr/>
        </p:nvSpPr>
        <p:spPr bwMode="auto">
          <a:xfrm>
            <a:off x="6084888" y="5356821"/>
            <a:ext cx="1366837" cy="611188"/>
          </a:xfrm>
          <a:prstGeom prst="roundRect">
            <a:avLst>
              <a:gd name="adj" fmla="val 14593"/>
            </a:avLst>
          </a:prstGeom>
          <a:solidFill>
            <a:srgbClr val="FFCC99"/>
          </a:solidFill>
          <a:ln w="127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57188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4925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2913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209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781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53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5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97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ru-RU" altLang="ru-RU" sz="800" b="1" dirty="0">
                <a:solidFill>
                  <a:srgbClr val="663300"/>
                </a:solidFill>
              </a:rPr>
              <a:t>Внешние слушатели, зачисленные после саморегистрации</a:t>
            </a:r>
          </a:p>
        </p:txBody>
      </p:sp>
      <p:sp>
        <p:nvSpPr>
          <p:cNvPr id="2062" name="Line 59"/>
          <p:cNvSpPr>
            <a:spLocks noChangeShapeType="1"/>
          </p:cNvSpPr>
          <p:nvPr/>
        </p:nvSpPr>
        <p:spPr bwMode="auto">
          <a:xfrm flipV="1">
            <a:off x="5003800" y="5140921"/>
            <a:ext cx="0" cy="1008063"/>
          </a:xfrm>
          <a:prstGeom prst="line">
            <a:avLst/>
          </a:prstGeom>
          <a:noFill/>
          <a:ln w="19050">
            <a:solidFill>
              <a:srgbClr val="4824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063" name="Group 60"/>
          <p:cNvGrpSpPr>
            <a:grpSpLocks/>
          </p:cNvGrpSpPr>
          <p:nvPr/>
        </p:nvGrpSpPr>
        <p:grpSpPr bwMode="auto">
          <a:xfrm>
            <a:off x="4105275" y="5356821"/>
            <a:ext cx="1800225" cy="611188"/>
            <a:chOff x="2517" y="3294"/>
            <a:chExt cx="1134" cy="385"/>
          </a:xfrm>
        </p:grpSpPr>
        <p:sp>
          <p:nvSpPr>
            <p:cNvPr id="2097" name="AutoShape 241"/>
            <p:cNvSpPr>
              <a:spLocks noChangeArrowheads="1"/>
            </p:cNvSpPr>
            <p:nvPr/>
          </p:nvSpPr>
          <p:spPr bwMode="auto">
            <a:xfrm>
              <a:off x="2517" y="3294"/>
              <a:ext cx="1134" cy="385"/>
            </a:xfrm>
            <a:prstGeom prst="roundRect">
              <a:avLst>
                <a:gd name="adj" fmla="val 14593"/>
              </a:avLst>
            </a:prstGeom>
            <a:solidFill>
              <a:srgbClr val="FFCC99"/>
            </a:solidFill>
            <a:ln w="12700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800" rIns="46800" anchor="ctr"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57188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304925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712913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1209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78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035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92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949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Clr>
                  <a:schemeClr val="tx2"/>
                </a:buClr>
                <a:buFontTx/>
                <a:buNone/>
              </a:pPr>
              <a:r>
                <a:rPr lang="ru-RU" altLang="ru-RU" sz="800" b="1">
                  <a:solidFill>
                    <a:srgbClr val="663300"/>
                  </a:solidFill>
                </a:rPr>
                <a:t>Оценки за электронные курсы, тесты и контрольные работы</a:t>
              </a:r>
            </a:p>
          </p:txBody>
        </p:sp>
        <p:pic>
          <p:nvPicPr>
            <p:cNvPr id="2098" name="Picture 62" descr="icon_ocenk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3385"/>
              <a:ext cx="1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4" name="Line 63"/>
          <p:cNvSpPr>
            <a:spLocks noChangeShapeType="1"/>
          </p:cNvSpPr>
          <p:nvPr/>
        </p:nvSpPr>
        <p:spPr bwMode="auto">
          <a:xfrm flipV="1">
            <a:off x="2771775" y="5140921"/>
            <a:ext cx="0" cy="1008063"/>
          </a:xfrm>
          <a:prstGeom prst="line">
            <a:avLst/>
          </a:prstGeom>
          <a:noFill/>
          <a:ln w="19050">
            <a:solidFill>
              <a:srgbClr val="482400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065" name="Group 64"/>
          <p:cNvGrpSpPr>
            <a:grpSpLocks/>
          </p:cNvGrpSpPr>
          <p:nvPr/>
        </p:nvGrpSpPr>
        <p:grpSpPr bwMode="auto">
          <a:xfrm>
            <a:off x="1692275" y="5356821"/>
            <a:ext cx="2159000" cy="611188"/>
            <a:chOff x="1066" y="3294"/>
            <a:chExt cx="1360" cy="385"/>
          </a:xfrm>
        </p:grpSpPr>
        <p:sp>
          <p:nvSpPr>
            <p:cNvPr id="2095" name="AutoShape 241"/>
            <p:cNvSpPr>
              <a:spLocks noChangeArrowheads="1"/>
            </p:cNvSpPr>
            <p:nvPr/>
          </p:nvSpPr>
          <p:spPr bwMode="auto">
            <a:xfrm>
              <a:off x="1066" y="3294"/>
              <a:ext cx="1360" cy="385"/>
            </a:xfrm>
            <a:prstGeom prst="roundRect">
              <a:avLst>
                <a:gd name="adj" fmla="val 14593"/>
              </a:avLst>
            </a:prstGeom>
            <a:solidFill>
              <a:srgbClr val="FFCC99"/>
            </a:solidFill>
            <a:ln w="12700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800" rIns="46800" anchor="ctr"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57188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304925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712913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1209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78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035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92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949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Clr>
                  <a:schemeClr val="tx2"/>
                </a:buClr>
                <a:buFontTx/>
                <a:buNone/>
              </a:pPr>
              <a:r>
                <a:rPr lang="ru-RU" altLang="ru-RU" sz="800" b="1" dirty="0">
                  <a:solidFill>
                    <a:srgbClr val="663300"/>
                  </a:solidFill>
                </a:rPr>
                <a:t>Дистанционные курсы: наименование, обучающиеся, преподаватели, срок обучения</a:t>
              </a:r>
            </a:p>
          </p:txBody>
        </p:sp>
        <p:pic>
          <p:nvPicPr>
            <p:cNvPr id="2096" name="Picture 66" descr="icon_distance_kurse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3385"/>
              <a:ext cx="1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Line 67"/>
          <p:cNvSpPr>
            <a:spLocks noChangeShapeType="1"/>
          </p:cNvSpPr>
          <p:nvPr/>
        </p:nvSpPr>
        <p:spPr bwMode="auto">
          <a:xfrm flipH="1">
            <a:off x="971550" y="2588702"/>
            <a:ext cx="14282" cy="3560282"/>
          </a:xfrm>
          <a:prstGeom prst="line">
            <a:avLst/>
          </a:prstGeom>
          <a:noFill/>
          <a:ln w="19050">
            <a:solidFill>
              <a:srgbClr val="2C628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067" name="Group 68"/>
          <p:cNvGrpSpPr>
            <a:grpSpLocks/>
          </p:cNvGrpSpPr>
          <p:nvPr/>
        </p:nvGrpSpPr>
        <p:grpSpPr bwMode="auto">
          <a:xfrm>
            <a:off x="250825" y="2783044"/>
            <a:ext cx="3238500" cy="431800"/>
            <a:chOff x="158" y="1344"/>
            <a:chExt cx="2040" cy="272"/>
          </a:xfrm>
        </p:grpSpPr>
        <p:sp>
          <p:nvSpPr>
            <p:cNvPr id="2093" name="AutoShape 241"/>
            <p:cNvSpPr>
              <a:spLocks noChangeArrowheads="1"/>
            </p:cNvSpPr>
            <p:nvPr/>
          </p:nvSpPr>
          <p:spPr bwMode="auto">
            <a:xfrm>
              <a:off x="158" y="1344"/>
              <a:ext cx="2040" cy="272"/>
            </a:xfrm>
            <a:prstGeom prst="roundRect">
              <a:avLst>
                <a:gd name="adj" fmla="val 14593"/>
              </a:avLst>
            </a:prstGeom>
            <a:solidFill>
              <a:srgbClr val="9BC6DD"/>
            </a:solidFill>
            <a:ln w="12700">
              <a:solidFill>
                <a:srgbClr val="1F465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57188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304925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712913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1209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78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035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92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949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Clr>
                  <a:schemeClr val="tx2"/>
                </a:buClr>
                <a:buFontTx/>
                <a:buNone/>
              </a:pPr>
              <a:r>
                <a:rPr lang="ru-RU" altLang="ru-RU" sz="800" b="1" dirty="0">
                  <a:solidFill>
                    <a:srgbClr val="1F465B"/>
                  </a:solidFill>
                </a:rPr>
                <a:t>Данные новых сотрудников, изучения электронных курсов, выполнения тестов и контрольных работ; сообщения</a:t>
              </a:r>
            </a:p>
          </p:txBody>
        </p:sp>
        <p:pic>
          <p:nvPicPr>
            <p:cNvPr id="2094" name="Picture 70" descr="icon_new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1378"/>
              <a:ext cx="1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8" name="Line 71"/>
          <p:cNvSpPr>
            <a:spLocks noChangeShapeType="1"/>
          </p:cNvSpPr>
          <p:nvPr/>
        </p:nvSpPr>
        <p:spPr bwMode="auto">
          <a:xfrm flipH="1" flipV="1">
            <a:off x="8158163" y="2588702"/>
            <a:ext cx="14287" cy="3560281"/>
          </a:xfrm>
          <a:prstGeom prst="line">
            <a:avLst/>
          </a:prstGeom>
          <a:noFill/>
          <a:ln w="19050">
            <a:solidFill>
              <a:srgbClr val="4824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69" name="Picture 73" descr="icon_l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2" y="3610573"/>
            <a:ext cx="3159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70" name="Group 105"/>
          <p:cNvGrpSpPr>
            <a:grpSpLocks/>
          </p:cNvGrpSpPr>
          <p:nvPr/>
        </p:nvGrpSpPr>
        <p:grpSpPr bwMode="auto">
          <a:xfrm>
            <a:off x="5643187" y="2791357"/>
            <a:ext cx="3238500" cy="431800"/>
            <a:chOff x="3562" y="1347"/>
            <a:chExt cx="2040" cy="272"/>
          </a:xfrm>
        </p:grpSpPr>
        <p:sp>
          <p:nvSpPr>
            <p:cNvPr id="2091" name="AutoShape 241"/>
            <p:cNvSpPr>
              <a:spLocks noChangeArrowheads="1"/>
            </p:cNvSpPr>
            <p:nvPr/>
          </p:nvSpPr>
          <p:spPr bwMode="auto">
            <a:xfrm>
              <a:off x="3562" y="1347"/>
              <a:ext cx="2040" cy="272"/>
            </a:xfrm>
            <a:prstGeom prst="roundRect">
              <a:avLst>
                <a:gd name="adj" fmla="val 14593"/>
              </a:avLst>
            </a:prstGeom>
            <a:solidFill>
              <a:srgbClr val="FFCC99"/>
            </a:solidFill>
            <a:ln w="12700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57188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304925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712913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1209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781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0353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925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9497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Clr>
                  <a:schemeClr val="tx2"/>
                </a:buClr>
                <a:buFontTx/>
                <a:buNone/>
              </a:pPr>
              <a:r>
                <a:rPr lang="ru-RU" altLang="ru-RU" sz="800" b="1">
                  <a:solidFill>
                    <a:srgbClr val="663300"/>
                  </a:solidFill>
                </a:rPr>
                <a:t>Электронные курс и контрольные работы, тесты, успеваемость, сообщения, новости</a:t>
              </a:r>
            </a:p>
          </p:txBody>
        </p:sp>
        <p:pic>
          <p:nvPicPr>
            <p:cNvPr id="2092" name="Picture 107" descr="icon_kurse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389"/>
              <a:ext cx="1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71" name="Picture 121" descr="user_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47266"/>
            <a:ext cx="6334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122" descr="user_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47266"/>
            <a:ext cx="6334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3" name="Text Box 123"/>
          <p:cNvSpPr txBox="1">
            <a:spLocks noChangeArrowheads="1"/>
          </p:cNvSpPr>
          <p:nvPr/>
        </p:nvSpPr>
        <p:spPr bwMode="auto">
          <a:xfrm>
            <a:off x="250825" y="1193291"/>
            <a:ext cx="2520950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ru-RU" altLang="ru-RU" sz="900" b="1" dirty="0">
                <a:solidFill>
                  <a:srgbClr val="1F465B"/>
                </a:solidFill>
              </a:rPr>
              <a:t>Внешние слушатели</a:t>
            </a:r>
            <a:br>
              <a:rPr lang="ru-RU" altLang="ru-RU" sz="900" b="1" dirty="0">
                <a:solidFill>
                  <a:srgbClr val="1F465B"/>
                </a:solidFill>
              </a:rPr>
            </a:br>
            <a:r>
              <a:rPr lang="ru-RU" altLang="ru-RU" sz="900" b="1" dirty="0" err="1">
                <a:solidFill>
                  <a:srgbClr val="1F465B"/>
                </a:solidFill>
              </a:rPr>
              <a:t>саморегистрация</a:t>
            </a:r>
            <a:br>
              <a:rPr lang="en-US" altLang="ru-RU" sz="900" b="1" dirty="0">
                <a:solidFill>
                  <a:srgbClr val="1F465B"/>
                </a:solidFill>
              </a:rPr>
            </a:br>
            <a:r>
              <a:rPr lang="ru-RU" altLang="ru-RU" sz="900" b="1" dirty="0">
                <a:solidFill>
                  <a:srgbClr val="1F465B"/>
                </a:solidFill>
              </a:rPr>
              <a:t>по </a:t>
            </a:r>
            <a:r>
              <a:rPr lang="ru-RU" altLang="ru-RU" sz="900" b="1" dirty="0" err="1">
                <a:solidFill>
                  <a:srgbClr val="1F465B"/>
                </a:solidFill>
              </a:rPr>
              <a:t>пин</a:t>
            </a:r>
            <a:r>
              <a:rPr lang="ru-RU" altLang="ru-RU" sz="900" b="1" dirty="0">
                <a:solidFill>
                  <a:srgbClr val="1F465B"/>
                </a:solidFill>
              </a:rPr>
              <a:t>-коду</a:t>
            </a:r>
            <a:endParaRPr lang="ru-RU" altLang="ru-RU" sz="900" dirty="0"/>
          </a:p>
        </p:txBody>
      </p:sp>
      <p:sp>
        <p:nvSpPr>
          <p:cNvPr id="2074" name="AutoShape 241"/>
          <p:cNvSpPr>
            <a:spLocks noChangeArrowheads="1"/>
          </p:cNvSpPr>
          <p:nvPr/>
        </p:nvSpPr>
        <p:spPr bwMode="auto">
          <a:xfrm>
            <a:off x="6361113" y="1153603"/>
            <a:ext cx="2519362" cy="719138"/>
          </a:xfrm>
          <a:prstGeom prst="roundRect">
            <a:avLst>
              <a:gd name="adj" fmla="val 13657"/>
            </a:avLst>
          </a:prstGeom>
          <a:solidFill>
            <a:srgbClr val="9BC6DD"/>
          </a:solidFill>
          <a:ln w="12700">
            <a:solidFill>
              <a:srgbClr val="1F465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endParaRPr lang="ru-RU" altLang="ru-RU" sz="900" b="1">
              <a:solidFill>
                <a:srgbClr val="1F465B"/>
              </a:solidFill>
            </a:endParaRPr>
          </a:p>
        </p:txBody>
      </p:sp>
      <p:sp>
        <p:nvSpPr>
          <p:cNvPr id="2075" name="Text Box 6"/>
          <p:cNvSpPr txBox="1">
            <a:spLocks noChangeArrowheads="1"/>
          </p:cNvSpPr>
          <p:nvPr/>
        </p:nvSpPr>
        <p:spPr bwMode="auto">
          <a:xfrm>
            <a:off x="6443663" y="1215516"/>
            <a:ext cx="2449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ru-RU" altLang="ru-RU" sz="900" b="1">
                <a:solidFill>
                  <a:srgbClr val="3E5057"/>
                </a:solidFill>
              </a:rPr>
              <a:t>Преподаватели </a:t>
            </a:r>
            <a:br>
              <a:rPr lang="ru-RU" altLang="ru-RU" sz="900" b="1">
                <a:solidFill>
                  <a:srgbClr val="3E5057"/>
                </a:solidFill>
              </a:rPr>
            </a:br>
            <a:r>
              <a:rPr lang="ru-RU" altLang="ru-RU" sz="900" b="1">
                <a:solidFill>
                  <a:srgbClr val="3E5057"/>
                </a:solidFill>
              </a:rPr>
              <a:t>и обучающиеся</a:t>
            </a:r>
            <a:endParaRPr lang="ru-RU" altLang="ru-RU" sz="900"/>
          </a:p>
        </p:txBody>
      </p:sp>
      <p:pic>
        <p:nvPicPr>
          <p:cNvPr id="2076" name="Picture 7" descr="обучающиеся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1220278"/>
            <a:ext cx="341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8" descr="преподаватель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220278"/>
            <a:ext cx="5492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78" name="Group 24"/>
          <p:cNvGrpSpPr>
            <a:grpSpLocks/>
          </p:cNvGrpSpPr>
          <p:nvPr/>
        </p:nvGrpSpPr>
        <p:grpSpPr bwMode="auto">
          <a:xfrm>
            <a:off x="1104900" y="1937828"/>
            <a:ext cx="792163" cy="190500"/>
            <a:chOff x="4649" y="1071"/>
            <a:chExt cx="499" cy="120"/>
          </a:xfrm>
        </p:grpSpPr>
        <p:sp>
          <p:nvSpPr>
            <p:cNvPr id="2089" name="Text Box 22"/>
            <p:cNvSpPr txBox="1">
              <a:spLocks noChangeArrowheads="1"/>
            </p:cNvSpPr>
            <p:nvPr/>
          </p:nvSpPr>
          <p:spPr bwMode="auto">
            <a:xfrm>
              <a:off x="4649" y="1088"/>
              <a:ext cx="499" cy="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900" b="1">
                  <a:solidFill>
                    <a:srgbClr val="455659"/>
                  </a:solidFill>
                </a:rPr>
                <a:t>Браузер</a:t>
              </a:r>
            </a:p>
          </p:txBody>
        </p:sp>
        <p:pic>
          <p:nvPicPr>
            <p:cNvPr id="2090" name="Picture 23" descr="icon_interne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1071"/>
              <a:ext cx="1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79" name="AutoShape 241"/>
          <p:cNvSpPr>
            <a:spLocks noChangeArrowheads="1"/>
          </p:cNvSpPr>
          <p:nvPr/>
        </p:nvSpPr>
        <p:spPr bwMode="auto">
          <a:xfrm>
            <a:off x="3188053" y="3701057"/>
            <a:ext cx="4295728" cy="360363"/>
          </a:xfrm>
          <a:prstGeom prst="roundRect">
            <a:avLst>
              <a:gd name="adj" fmla="val 14097"/>
            </a:avLst>
          </a:prstGeom>
          <a:solidFill>
            <a:srgbClr val="FF9900"/>
          </a:solidFill>
          <a:ln w="12700">
            <a:solidFill>
              <a:srgbClr val="4824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ru-RU" altLang="ru-RU" sz="1200" b="1" dirty="0">
                <a:solidFill>
                  <a:srgbClr val="482400"/>
                </a:solidFill>
              </a:rPr>
              <a:t>База 1С:ЗУП КОРП основного предприятия</a:t>
            </a:r>
          </a:p>
        </p:txBody>
      </p:sp>
      <p:pic>
        <p:nvPicPr>
          <p:cNvPr id="2080" name="Рисунок 7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84" y="3734021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5" name="Line 59"/>
          <p:cNvSpPr>
            <a:spLocks noChangeShapeType="1"/>
          </p:cNvSpPr>
          <p:nvPr/>
        </p:nvSpPr>
        <p:spPr bwMode="auto">
          <a:xfrm>
            <a:off x="4572000" y="4061421"/>
            <a:ext cx="0" cy="719138"/>
          </a:xfrm>
          <a:prstGeom prst="line">
            <a:avLst/>
          </a:prstGeom>
          <a:noFill/>
          <a:ln w="19050">
            <a:solidFill>
              <a:srgbClr val="4824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6" name="Line 59"/>
          <p:cNvSpPr>
            <a:spLocks noChangeShapeType="1"/>
          </p:cNvSpPr>
          <p:nvPr/>
        </p:nvSpPr>
        <p:spPr bwMode="auto">
          <a:xfrm>
            <a:off x="6756400" y="4061421"/>
            <a:ext cx="0" cy="719138"/>
          </a:xfrm>
          <a:prstGeom prst="line">
            <a:avLst/>
          </a:prstGeom>
          <a:noFill/>
          <a:ln w="19050">
            <a:solidFill>
              <a:srgbClr val="4824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8" name="AutoShape 241"/>
          <p:cNvSpPr>
            <a:spLocks noChangeArrowheads="1"/>
          </p:cNvSpPr>
          <p:nvPr/>
        </p:nvSpPr>
        <p:spPr bwMode="auto">
          <a:xfrm>
            <a:off x="6056313" y="4228109"/>
            <a:ext cx="1403350" cy="360362"/>
          </a:xfrm>
          <a:prstGeom prst="roundRect">
            <a:avLst>
              <a:gd name="adj" fmla="val 14593"/>
            </a:avLst>
          </a:prstGeom>
          <a:solidFill>
            <a:srgbClr val="FFCC99"/>
          </a:solidFill>
          <a:ln w="127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57188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4925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2913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209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781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53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5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97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ru-RU" altLang="ru-RU" sz="800" b="1" dirty="0">
                <a:solidFill>
                  <a:srgbClr val="663300"/>
                </a:solidFill>
              </a:rPr>
              <a:t>Заявки на внутреннее обучение</a:t>
            </a:r>
          </a:p>
        </p:txBody>
      </p:sp>
      <p:sp>
        <p:nvSpPr>
          <p:cNvPr id="57" name="Заголовок 1"/>
          <p:cNvSpPr txBox="1">
            <a:spLocks/>
          </p:cNvSpPr>
          <p:nvPr/>
        </p:nvSpPr>
        <p:spPr bwMode="auto">
          <a:xfrm>
            <a:off x="1368425" y="-26988"/>
            <a:ext cx="7668071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kern="0" dirty="0"/>
              <a:t>Автоматизация корпоративного учебного центра</a:t>
            </a:r>
            <a:r>
              <a:rPr lang="ru-RU" kern="0" dirty="0"/>
              <a:t> </a:t>
            </a:r>
            <a:endParaRPr lang="ru-RU" altLang="ru-RU" kern="0" dirty="0"/>
          </a:p>
        </p:txBody>
      </p:sp>
      <p:sp>
        <p:nvSpPr>
          <p:cNvPr id="58" name="Line 59">
            <a:extLst>
              <a:ext uri="{FF2B5EF4-FFF2-40B4-BE49-F238E27FC236}">
                <a16:creationId xmlns:a16="http://schemas.microsoft.com/office/drawing/2014/main" id="{276A5163-E9CC-4DBF-B057-0B7EDA62A7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3806" y="4064924"/>
            <a:ext cx="7990" cy="2084059"/>
          </a:xfrm>
          <a:prstGeom prst="line">
            <a:avLst/>
          </a:prstGeom>
          <a:noFill/>
          <a:ln w="19050">
            <a:solidFill>
              <a:srgbClr val="4824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7" name="AutoShape 241"/>
          <p:cNvSpPr>
            <a:spLocks noChangeArrowheads="1"/>
          </p:cNvSpPr>
          <p:nvPr/>
        </p:nvSpPr>
        <p:spPr bwMode="auto">
          <a:xfrm>
            <a:off x="3203575" y="4228109"/>
            <a:ext cx="2517773" cy="360362"/>
          </a:xfrm>
          <a:prstGeom prst="roundRect">
            <a:avLst>
              <a:gd name="adj" fmla="val 14593"/>
            </a:avLst>
          </a:prstGeom>
          <a:solidFill>
            <a:srgbClr val="FFCC99"/>
          </a:solidFill>
          <a:ln w="127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rIns="4680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4925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2913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209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781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53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5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97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ru-RU" altLang="ru-RU" sz="800" b="1" dirty="0">
                <a:solidFill>
                  <a:srgbClr val="663300"/>
                </a:solidFill>
              </a:rPr>
              <a:t>Физические лица, должности, подразделения, состояния сотрудников</a:t>
            </a:r>
          </a:p>
        </p:txBody>
      </p:sp>
      <p:sp>
        <p:nvSpPr>
          <p:cNvPr id="2058" name="AutoShape 241"/>
          <p:cNvSpPr>
            <a:spLocks noChangeArrowheads="1"/>
          </p:cNvSpPr>
          <p:nvPr/>
        </p:nvSpPr>
        <p:spPr bwMode="auto">
          <a:xfrm>
            <a:off x="1692275" y="4780559"/>
            <a:ext cx="5759450" cy="360362"/>
          </a:xfrm>
          <a:prstGeom prst="roundRect">
            <a:avLst>
              <a:gd name="adj" fmla="val 14097"/>
            </a:avLst>
          </a:prstGeom>
          <a:solidFill>
            <a:srgbClr val="FF9900"/>
          </a:solidFill>
          <a:ln w="12700">
            <a:solidFill>
              <a:srgbClr val="4824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ru-RU" altLang="ru-RU" sz="1200" b="1">
                <a:solidFill>
                  <a:srgbClr val="482400"/>
                </a:solidFill>
              </a:rPr>
              <a:t>1С:Управление учебным центром</a:t>
            </a:r>
          </a:p>
        </p:txBody>
      </p:sp>
      <p:pic>
        <p:nvPicPr>
          <p:cNvPr id="59" name="Picture 55" descr="icon_hat">
            <a:extLst>
              <a:ext uri="{FF2B5EF4-FFF2-40B4-BE49-F238E27FC236}">
                <a16:creationId xmlns:a16="http://schemas.microsoft.com/office/drawing/2014/main" id="{8610859D-D450-456D-A801-DD05F2FBC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992" y="4799941"/>
            <a:ext cx="31591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Line 59">
            <a:extLst>
              <a:ext uri="{FF2B5EF4-FFF2-40B4-BE49-F238E27FC236}">
                <a16:creationId xmlns:a16="http://schemas.microsoft.com/office/drawing/2014/main" id="{C15A9B2C-F5BA-4F71-B002-CEE4B3A01F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4457" y="4064177"/>
            <a:ext cx="0" cy="719138"/>
          </a:xfrm>
          <a:prstGeom prst="line">
            <a:avLst/>
          </a:prstGeom>
          <a:noFill/>
          <a:ln w="19050">
            <a:solidFill>
              <a:srgbClr val="4824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AutoShape 241">
            <a:extLst>
              <a:ext uri="{FF2B5EF4-FFF2-40B4-BE49-F238E27FC236}">
                <a16:creationId xmlns:a16="http://schemas.microsoft.com/office/drawing/2014/main" id="{2664958F-0BBC-4783-B29D-4A23E6237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023" y="3701057"/>
            <a:ext cx="1710869" cy="389420"/>
          </a:xfrm>
          <a:prstGeom prst="roundRect">
            <a:avLst>
              <a:gd name="adj" fmla="val 14593"/>
            </a:avLst>
          </a:prstGeom>
          <a:solidFill>
            <a:srgbClr val="FFCC99"/>
          </a:solidFill>
          <a:ln w="127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90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57188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4925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2913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209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781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53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5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97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US" altLang="ru-RU" sz="800" b="1" dirty="0">
                <a:solidFill>
                  <a:srgbClr val="663300"/>
                </a:solidFill>
              </a:rPr>
              <a:t>Excel c</a:t>
            </a:r>
            <a:r>
              <a:rPr lang="ru-RU" altLang="ru-RU" sz="800" b="1" dirty="0">
                <a:solidFill>
                  <a:srgbClr val="663300"/>
                </a:solidFill>
              </a:rPr>
              <a:t>писки обучающихся сотрудников внешних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22768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S:\~E-learning\Корпоративный университет\Продвижение\Реклама\Буклеты\схема-корп_универ_1,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96975"/>
            <a:ext cx="6797675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329238" cy="1081088"/>
          </a:xfrm>
        </p:spPr>
        <p:txBody>
          <a:bodyPr/>
          <a:lstStyle/>
          <a:p>
            <a:pPr eaLnBrk="1" hangingPunct="1"/>
            <a:r>
              <a:rPr lang="ru-RU" altLang="ru-RU"/>
              <a:t>Автоматизируемые процессы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1778614-EE8A-4CCA-BD11-CFEC7AE891B7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ru-RU" altLang="ru-RU" sz="1000"/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49250" y="2154238"/>
            <a:ext cx="106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Подбор</a:t>
            </a:r>
          </a:p>
        </p:txBody>
      </p: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298450" y="2938463"/>
            <a:ext cx="1427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Адаптация</a:t>
            </a:r>
          </a:p>
        </p:txBody>
      </p:sp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314325" y="3756025"/>
            <a:ext cx="1304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Обучение</a:t>
            </a:r>
          </a:p>
        </p:txBody>
      </p:sp>
      <p:sp>
        <p:nvSpPr>
          <p:cNvPr id="36872" name="TextBox 7"/>
          <p:cNvSpPr txBox="1">
            <a:spLocks noChangeArrowheads="1"/>
          </p:cNvSpPr>
          <p:nvPr/>
        </p:nvSpPr>
        <p:spPr bwMode="auto">
          <a:xfrm>
            <a:off x="312738" y="4386263"/>
            <a:ext cx="1431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Кадровый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резерв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5" name="Скругленный прямоугольник 12334"/>
          <p:cNvSpPr/>
          <p:nvPr/>
        </p:nvSpPr>
        <p:spPr bwMode="auto">
          <a:xfrm>
            <a:off x="323850" y="981075"/>
            <a:ext cx="8458200" cy="12382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1800" dirty="0"/>
              <a:t>Взаимная интеграция без повторной авторизации</a:t>
            </a:r>
          </a:p>
        </p:txBody>
      </p:sp>
      <p:sp>
        <p:nvSpPr>
          <p:cNvPr id="37891" name="Скругленный прямоугольник 2"/>
          <p:cNvSpPr>
            <a:spLocks noChangeArrowheads="1"/>
          </p:cNvSpPr>
          <p:nvPr/>
        </p:nvSpPr>
        <p:spPr bwMode="auto">
          <a:xfrm>
            <a:off x="4826000" y="3789363"/>
            <a:ext cx="4094163" cy="18970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b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Кластер серверов</a:t>
            </a:r>
          </a:p>
        </p:txBody>
      </p:sp>
      <p:sp>
        <p:nvSpPr>
          <p:cNvPr id="37892" name="Скругленный прямоугольник 2"/>
          <p:cNvSpPr>
            <a:spLocks noChangeArrowheads="1"/>
          </p:cNvSpPr>
          <p:nvPr/>
        </p:nvSpPr>
        <p:spPr bwMode="auto">
          <a:xfrm>
            <a:off x="296863" y="3789363"/>
            <a:ext cx="4095750" cy="18970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b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Кластер серверов</a:t>
            </a:r>
          </a:p>
        </p:txBody>
      </p:sp>
      <p:sp>
        <p:nvSpPr>
          <p:cNvPr id="37893" name="Скругленный прямоугольник 49"/>
          <p:cNvSpPr>
            <a:spLocks noChangeArrowheads="1"/>
          </p:cNvSpPr>
          <p:nvPr/>
        </p:nvSpPr>
        <p:spPr bwMode="auto">
          <a:xfrm>
            <a:off x="633413" y="4076700"/>
            <a:ext cx="3376612" cy="10080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Информационная база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</a:rPr>
              <a:t>ERP</a:t>
            </a:r>
            <a:r>
              <a:rPr lang="ru-RU" altLang="ru-RU" sz="1800">
                <a:solidFill>
                  <a:schemeClr val="tx1"/>
                </a:solidFill>
              </a:rPr>
              <a:t>, ЗУП или ЗГУ</a:t>
            </a:r>
          </a:p>
        </p:txBody>
      </p:sp>
      <p:sp>
        <p:nvSpPr>
          <p:cNvPr id="37894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6840538" cy="1081088"/>
          </a:xfrm>
        </p:spPr>
        <p:txBody>
          <a:bodyPr/>
          <a:lstStyle/>
          <a:p>
            <a:pPr eaLnBrk="1" hangingPunct="1"/>
            <a:r>
              <a:rPr lang="ru-RU" altLang="ru-RU"/>
              <a:t>Вариант архитектуры информационной системы</a:t>
            </a:r>
          </a:p>
        </p:txBody>
      </p:sp>
      <p:sp>
        <p:nvSpPr>
          <p:cNvPr id="37895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5CDD324-BDC1-4F51-9E1E-86269A462E85}" type="slidenum">
              <a:rPr lang="ru-RU" altLang="ru-RU" sz="1800" b="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ru-RU" altLang="ru-RU" sz="1800" b="0"/>
          </a:p>
        </p:txBody>
      </p:sp>
      <p:sp>
        <p:nvSpPr>
          <p:cNvPr id="37896" name="Скругленный прямоугольник 2"/>
          <p:cNvSpPr>
            <a:spLocks noChangeArrowheads="1"/>
          </p:cNvSpPr>
          <p:nvPr/>
        </p:nvSpPr>
        <p:spPr bwMode="auto">
          <a:xfrm>
            <a:off x="323850" y="6021388"/>
            <a:ext cx="4068763" cy="5032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СУБД</a:t>
            </a:r>
          </a:p>
        </p:txBody>
      </p:sp>
      <p:sp>
        <p:nvSpPr>
          <p:cNvPr id="37897" name="Скругленный прямоугольник 6"/>
          <p:cNvSpPr>
            <a:spLocks noChangeArrowheads="1"/>
          </p:cNvSpPr>
          <p:nvPr/>
        </p:nvSpPr>
        <p:spPr bwMode="auto">
          <a:xfrm>
            <a:off x="5108575" y="4076700"/>
            <a:ext cx="3527425" cy="10080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Информационная база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Корпоративного  университета</a:t>
            </a:r>
          </a:p>
        </p:txBody>
      </p:sp>
      <p:sp>
        <p:nvSpPr>
          <p:cNvPr id="37898" name="Скругленный прямоугольник 10"/>
          <p:cNvSpPr>
            <a:spLocks noChangeArrowheads="1"/>
          </p:cNvSpPr>
          <p:nvPr/>
        </p:nvSpPr>
        <p:spPr bwMode="auto">
          <a:xfrm>
            <a:off x="2132013" y="2386013"/>
            <a:ext cx="2976562" cy="1154112"/>
          </a:xfrm>
          <a:prstGeom prst="roundRect">
            <a:avLst>
              <a:gd name="adj" fmla="val 16667"/>
            </a:avLst>
          </a:prstGeom>
          <a:solidFill>
            <a:srgbClr val="8BE1FF">
              <a:alpha val="27058"/>
            </a:srgbClr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    Веб-сервер   </a:t>
            </a:r>
          </a:p>
        </p:txBody>
      </p:sp>
      <p:sp>
        <p:nvSpPr>
          <p:cNvPr id="37899" name="Скругленный прямоугольник 13"/>
          <p:cNvSpPr>
            <a:spLocks noChangeArrowheads="1"/>
          </p:cNvSpPr>
          <p:nvPr/>
        </p:nvSpPr>
        <p:spPr bwMode="auto">
          <a:xfrm>
            <a:off x="6418263" y="1447800"/>
            <a:ext cx="1584325" cy="541338"/>
          </a:xfrm>
          <a:prstGeom prst="roundRect">
            <a:avLst>
              <a:gd name="adj" fmla="val 16667"/>
            </a:avLst>
          </a:prstGeom>
          <a:solidFill>
            <a:srgbClr val="00B0F0">
              <a:alpha val="21176"/>
            </a:srgbClr>
          </a:solidFill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Веб-кабинет</a:t>
            </a:r>
          </a:p>
        </p:txBody>
      </p:sp>
      <p:sp>
        <p:nvSpPr>
          <p:cNvPr id="37900" name="Cloud"/>
          <p:cNvSpPr>
            <a:spLocks noChangeAspect="1" noEditPoints="1" noChangeArrowheads="1"/>
          </p:cNvSpPr>
          <p:nvPr/>
        </p:nvSpPr>
        <p:spPr bwMode="auto">
          <a:xfrm>
            <a:off x="2214563" y="2214563"/>
            <a:ext cx="879475" cy="5889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BE1FF">
              <a:alpha val="87842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cxnSp>
        <p:nvCxnSpPr>
          <p:cNvPr id="37901" name="Прямая соединительная линия 51"/>
          <p:cNvCxnSpPr>
            <a:cxnSpLocks noChangeShapeType="1"/>
          </p:cNvCxnSpPr>
          <p:nvPr/>
        </p:nvCxnSpPr>
        <p:spPr bwMode="auto">
          <a:xfrm>
            <a:off x="6888163" y="5686425"/>
            <a:ext cx="0" cy="360363"/>
          </a:xfrm>
          <a:prstGeom prst="line">
            <a:avLst/>
          </a:prstGeom>
          <a:noFill/>
          <a:ln w="190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02" name="Скругленный прямоугольник 57"/>
          <p:cNvSpPr>
            <a:spLocks noChangeArrowheads="1"/>
          </p:cNvSpPr>
          <p:nvPr/>
        </p:nvSpPr>
        <p:spPr bwMode="auto">
          <a:xfrm>
            <a:off x="7475538" y="2395538"/>
            <a:ext cx="1306512" cy="1168400"/>
          </a:xfrm>
          <a:prstGeom prst="roundRect">
            <a:avLst>
              <a:gd name="adj" fmla="val 16667"/>
            </a:avLst>
          </a:prstGeom>
          <a:solidFill>
            <a:srgbClr val="8BE1FF">
              <a:alpha val="21176"/>
            </a:srgbClr>
          </a:solidFill>
          <a:ln w="19050" algn="ctr">
            <a:solidFill>
              <a:srgbClr val="D20000"/>
            </a:solidFill>
            <a:round/>
            <a:headEnd/>
            <a:tailEnd/>
          </a:ln>
        </p:spPr>
        <p:txBody>
          <a:bodyPr wrap="none" anchor="b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Внешний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видео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сервер</a:t>
            </a:r>
          </a:p>
        </p:txBody>
      </p:sp>
      <p:sp>
        <p:nvSpPr>
          <p:cNvPr id="37903" name="Cloud"/>
          <p:cNvSpPr>
            <a:spLocks noChangeAspect="1" noEditPoints="1" noChangeArrowheads="1"/>
          </p:cNvSpPr>
          <p:nvPr/>
        </p:nvSpPr>
        <p:spPr bwMode="auto">
          <a:xfrm>
            <a:off x="8148638" y="1919288"/>
            <a:ext cx="936625" cy="6270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BE1FF">
              <a:alpha val="87842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7904" name="Скругленный прямоугольник 13"/>
          <p:cNvSpPr>
            <a:spLocks noChangeArrowheads="1"/>
          </p:cNvSpPr>
          <p:nvPr/>
        </p:nvSpPr>
        <p:spPr bwMode="auto">
          <a:xfrm>
            <a:off x="468313" y="1449388"/>
            <a:ext cx="1727200" cy="541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Тонкий</a:t>
            </a:r>
            <a:r>
              <a:rPr lang="en-US" altLang="ru-RU" sz="1800">
                <a:solidFill>
                  <a:schemeClr val="tx1"/>
                </a:solidFill>
              </a:rPr>
              <a:t> </a:t>
            </a:r>
            <a:r>
              <a:rPr lang="ru-RU" altLang="ru-RU" sz="1800">
                <a:solidFill>
                  <a:schemeClr val="tx1"/>
                </a:solidFill>
              </a:rPr>
              <a:t>клиент</a:t>
            </a:r>
          </a:p>
        </p:txBody>
      </p:sp>
      <p:cxnSp>
        <p:nvCxnSpPr>
          <p:cNvPr id="37905" name="Прямая соединительная линия 51"/>
          <p:cNvCxnSpPr>
            <a:cxnSpLocks noChangeShapeType="1"/>
          </p:cNvCxnSpPr>
          <p:nvPr/>
        </p:nvCxnSpPr>
        <p:spPr bwMode="auto">
          <a:xfrm>
            <a:off x="2357438" y="5661025"/>
            <a:ext cx="0" cy="360363"/>
          </a:xfrm>
          <a:prstGeom prst="line">
            <a:avLst/>
          </a:prstGeom>
          <a:noFill/>
          <a:ln w="190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6" name="Прямая со стрелкой 14"/>
          <p:cNvCxnSpPr>
            <a:cxnSpLocks noChangeShapeType="1"/>
          </p:cNvCxnSpPr>
          <p:nvPr/>
        </p:nvCxnSpPr>
        <p:spPr bwMode="auto">
          <a:xfrm flipV="1">
            <a:off x="1225550" y="1990725"/>
            <a:ext cx="0" cy="1800225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07" name="Скругленный прямоугольник 2"/>
          <p:cNvSpPr>
            <a:spLocks noChangeArrowheads="1"/>
          </p:cNvSpPr>
          <p:nvPr/>
        </p:nvSpPr>
        <p:spPr bwMode="auto">
          <a:xfrm>
            <a:off x="4779963" y="6021388"/>
            <a:ext cx="4067175" cy="5032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СУБД</a:t>
            </a:r>
          </a:p>
        </p:txBody>
      </p:sp>
      <p:cxnSp>
        <p:nvCxnSpPr>
          <p:cNvPr id="37908" name="Прямая со стрелкой 56"/>
          <p:cNvCxnSpPr>
            <a:cxnSpLocks noChangeShapeType="1"/>
          </p:cNvCxnSpPr>
          <p:nvPr/>
        </p:nvCxnSpPr>
        <p:spPr bwMode="auto">
          <a:xfrm flipV="1">
            <a:off x="4314825" y="1970088"/>
            <a:ext cx="0" cy="42545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9" name="Прямая со стрелкой 58"/>
          <p:cNvCxnSpPr>
            <a:cxnSpLocks noChangeShapeType="1"/>
          </p:cNvCxnSpPr>
          <p:nvPr/>
        </p:nvCxnSpPr>
        <p:spPr bwMode="auto">
          <a:xfrm flipV="1">
            <a:off x="5934075" y="3554413"/>
            <a:ext cx="0" cy="23495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0" name="Прямая со стрелкой 59"/>
          <p:cNvCxnSpPr>
            <a:cxnSpLocks noChangeShapeType="1"/>
          </p:cNvCxnSpPr>
          <p:nvPr/>
        </p:nvCxnSpPr>
        <p:spPr bwMode="auto">
          <a:xfrm flipH="1" flipV="1">
            <a:off x="7210425" y="1990725"/>
            <a:ext cx="385763" cy="404813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1" name="Прямая со стрелкой 63"/>
          <p:cNvCxnSpPr>
            <a:cxnSpLocks noChangeShapeType="1"/>
          </p:cNvCxnSpPr>
          <p:nvPr/>
        </p:nvCxnSpPr>
        <p:spPr bwMode="auto">
          <a:xfrm flipV="1">
            <a:off x="4995863" y="1862138"/>
            <a:ext cx="1416050" cy="53340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912" name="Группа 1"/>
          <p:cNvGrpSpPr>
            <a:grpSpLocks/>
          </p:cNvGrpSpPr>
          <p:nvPr/>
        </p:nvGrpSpPr>
        <p:grpSpPr bwMode="auto">
          <a:xfrm>
            <a:off x="2967038" y="3357563"/>
            <a:ext cx="2397125" cy="1009650"/>
            <a:chOff x="3563938" y="3282380"/>
            <a:chExt cx="2087562" cy="1010220"/>
          </a:xfrm>
        </p:grpSpPr>
        <p:cxnSp>
          <p:nvCxnSpPr>
            <p:cNvPr id="37918" name="Прямая со стрелкой 2"/>
            <p:cNvCxnSpPr>
              <a:cxnSpLocks noChangeShapeType="1"/>
            </p:cNvCxnSpPr>
            <p:nvPr/>
          </p:nvCxnSpPr>
          <p:spPr bwMode="auto">
            <a:xfrm>
              <a:off x="4835830" y="3282380"/>
              <a:ext cx="815670" cy="1010220"/>
            </a:xfrm>
            <a:prstGeom prst="straightConnector1">
              <a:avLst/>
            </a:prstGeom>
            <a:noFill/>
            <a:ln w="44450" algn="ctr">
              <a:solidFill>
                <a:srgbClr val="0070C0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19" name="Прямая соединительная линия 5"/>
            <p:cNvCxnSpPr>
              <a:cxnSpLocks noChangeShapeType="1"/>
            </p:cNvCxnSpPr>
            <p:nvPr/>
          </p:nvCxnSpPr>
          <p:spPr bwMode="auto">
            <a:xfrm flipV="1">
              <a:off x="3563938" y="3282380"/>
              <a:ext cx="1271892" cy="794321"/>
            </a:xfrm>
            <a:prstGeom prst="line">
              <a:avLst/>
            </a:prstGeom>
            <a:noFill/>
            <a:ln w="44450" algn="ctr">
              <a:solidFill>
                <a:srgbClr val="007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7920" name="Picture 36" descr="http://rusticker.ru/p/6964e9d5cd1aab8c7c72b12b77f2fd2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788" y="3482975"/>
              <a:ext cx="560387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13" name="Скругленный прямоугольник 13"/>
          <p:cNvSpPr>
            <a:spLocks noChangeArrowheads="1"/>
          </p:cNvSpPr>
          <p:nvPr/>
        </p:nvSpPr>
        <p:spPr bwMode="auto">
          <a:xfrm>
            <a:off x="3521075" y="1436688"/>
            <a:ext cx="1660525" cy="541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Тонкий клиент</a:t>
            </a:r>
          </a:p>
        </p:txBody>
      </p:sp>
      <p:sp>
        <p:nvSpPr>
          <p:cNvPr id="37914" name="Скругленный прямоугольник 3"/>
          <p:cNvSpPr>
            <a:spLocks noChangeArrowheads="1"/>
          </p:cNvSpPr>
          <p:nvPr/>
        </p:nvSpPr>
        <p:spPr bwMode="auto">
          <a:xfrm>
            <a:off x="5119688" y="2378075"/>
            <a:ext cx="1655762" cy="1168400"/>
          </a:xfrm>
          <a:prstGeom prst="roundRect">
            <a:avLst>
              <a:gd name="adj" fmla="val 16667"/>
            </a:avLst>
          </a:prstGeom>
          <a:solidFill>
            <a:srgbClr val="8BE1FF">
              <a:alpha val="27058"/>
            </a:srgbClr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Общий каталог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для курсов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и тестов</a:t>
            </a:r>
          </a:p>
        </p:txBody>
      </p:sp>
      <p:cxnSp>
        <p:nvCxnSpPr>
          <p:cNvPr id="37915" name="Прямая со стрелкой 58"/>
          <p:cNvCxnSpPr>
            <a:cxnSpLocks noChangeShapeType="1"/>
          </p:cNvCxnSpPr>
          <p:nvPr/>
        </p:nvCxnSpPr>
        <p:spPr bwMode="auto">
          <a:xfrm flipH="1" flipV="1">
            <a:off x="4913313" y="3546475"/>
            <a:ext cx="165100" cy="252413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6" name="Прямая со стрелкой 63"/>
          <p:cNvCxnSpPr>
            <a:cxnSpLocks noChangeShapeType="1"/>
          </p:cNvCxnSpPr>
          <p:nvPr/>
        </p:nvCxnSpPr>
        <p:spPr bwMode="auto">
          <a:xfrm flipV="1">
            <a:off x="6659563" y="1987550"/>
            <a:ext cx="479425" cy="407988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7" name="Прямая соединительная линия 41"/>
          <p:cNvCxnSpPr>
            <a:cxnSpLocks noChangeShapeType="1"/>
          </p:cNvCxnSpPr>
          <p:nvPr/>
        </p:nvCxnSpPr>
        <p:spPr bwMode="auto">
          <a:xfrm>
            <a:off x="4314825" y="2395538"/>
            <a:ext cx="598488" cy="1144587"/>
          </a:xfrm>
          <a:prstGeom prst="line">
            <a:avLst/>
          </a:prstGeom>
          <a:noFill/>
          <a:ln w="44450" algn="ctr">
            <a:solidFill>
              <a:srgbClr val="007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6263" y="0"/>
            <a:ext cx="5616575" cy="1008063"/>
          </a:xfrm>
        </p:spPr>
        <p:txBody>
          <a:bodyPr/>
          <a:lstStyle/>
          <a:p>
            <a:r>
              <a:rPr lang="ru-RU" altLang="ru-RU" dirty="0"/>
              <a:t>Бесшовная интеграция с «Веб-кабинетом преподавателя и обучающегося»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313" y="1196975"/>
            <a:ext cx="9036050" cy="302418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altLang="ru-RU" sz="1800" dirty="0">
                <a:latin typeface="+mj-lt"/>
              </a:rPr>
              <a:t>При совместной работе с программным продуктом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altLang="ru-RU" sz="1800" b="1" dirty="0">
                <a:latin typeface="+mj-lt"/>
              </a:rPr>
              <a:t>«1С:Электронное обучение. Веб-кабинет преподавателя и обучающегося»</a:t>
            </a:r>
            <a:r>
              <a:rPr lang="ru-RU" altLang="ru-RU" sz="1800" dirty="0">
                <a:latin typeface="+mj-lt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800" dirty="0">
                <a:latin typeface="+mj-lt"/>
              </a:rPr>
              <a:t>обучающимся и преподавателям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800" b="1" dirty="0">
                <a:latin typeface="+mj-lt"/>
              </a:rPr>
              <a:t>ДОСТУПНО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800" dirty="0">
                <a:latin typeface="+mj-lt"/>
              </a:rPr>
              <a:t>мобильное обучение на условиях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800" b="1" dirty="0">
                <a:latin typeface="+mj-lt"/>
              </a:rPr>
              <a:t>неограниченной клиентской лицензии!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b="1" dirty="0">
                <a:solidFill>
                  <a:srgbClr val="005392"/>
                </a:solidFill>
              </a:rPr>
              <a:t>   </a:t>
            </a:r>
            <a:endParaRPr lang="ru-RU" altLang="ru-RU" sz="3200" b="1" dirty="0">
              <a:solidFill>
                <a:srgbClr val="004070"/>
              </a:solidFill>
            </a:endParaRPr>
          </a:p>
        </p:txBody>
      </p:sp>
      <p:pic>
        <p:nvPicPr>
          <p:cNvPr id="7172" name="Picture 7" descr="C:\Users\Fedorchenko_V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2130425"/>
            <a:ext cx="19018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Users\Fedorchenko_V\Desktop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48225"/>
            <a:ext cx="85185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430213" y="4416425"/>
            <a:ext cx="83899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Установка</a:t>
            </a:r>
            <a:r>
              <a:rPr lang="ru-RU" altLang="ru-RU" sz="2000">
                <a:solidFill>
                  <a:schemeClr val="tx1"/>
                </a:solidFill>
              </a:rPr>
              <a:t>, настройка и обновление веб-кабинета автоматизированы:</a:t>
            </a:r>
          </a:p>
        </p:txBody>
      </p:sp>
    </p:spTree>
    <p:extLst>
      <p:ext uri="{BB962C8B-B14F-4D97-AF65-F5344CB8AC3E}">
        <p14:creationId xmlns:p14="http://schemas.microsoft.com/office/powerpoint/2010/main" val="347326970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74800" y="6350"/>
            <a:ext cx="6338888" cy="9747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dirty="0"/>
              <a:t>Внедрения, требования к серверам </a:t>
            </a:r>
          </a:p>
        </p:txBody>
      </p:sp>
      <p:pic>
        <p:nvPicPr>
          <p:cNvPr id="2053" name="Picture 5" descr="C:\Users\user\Desktop\Сним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71510"/>
            <a:ext cx="913852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0166" y="3060289"/>
            <a:ext cx="3785011" cy="404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https://its.1c.ru/db/answers1c</a:t>
            </a:r>
            <a:endParaRPr lang="ru-RU" b="1" dirty="0"/>
          </a:p>
        </p:txBody>
      </p:sp>
      <p:pic>
        <p:nvPicPr>
          <p:cNvPr id="1028" name="Picture 4" descr="C:\Users\user\Desktop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5325"/>
            <a:ext cx="1710479" cy="3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big-5e258293571d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975761"/>
            <a:ext cx="338666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aerosever_r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54" y="1200628"/>
            <a:ext cx="2242755" cy="91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Снимок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46" y="2025806"/>
            <a:ext cx="1030423" cy="72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NYWxlYsLFv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665" y="1200628"/>
            <a:ext cx="1638899" cy="80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Снимок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64" y="2230838"/>
            <a:ext cx="2242755" cy="45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96024B-ADF6-4EDE-B855-FCF58A26F8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00" y="1349246"/>
            <a:ext cx="1767993" cy="5182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775FB8-BD85-4D05-8880-77FF09BA6B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90" y="2172769"/>
            <a:ext cx="1967651" cy="8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9873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00E4C155-FC77-4BCF-90DA-06EEEC76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-26988"/>
            <a:ext cx="7129463" cy="1081088"/>
          </a:xfrm>
        </p:spPr>
        <p:txBody>
          <a:bodyPr/>
          <a:lstStyle/>
          <a:p>
            <a:pPr eaLnBrk="1" hangingPunct="1"/>
            <a:r>
              <a:rPr lang="ru-RU" altLang="ru-RU" dirty="0"/>
              <a:t>Ознакомиться  легко:  все ссылки на </a:t>
            </a:r>
            <a:r>
              <a:rPr lang="en-US" altLang="ru-RU" dirty="0">
                <a:hlinkClick r:id="rId3"/>
              </a:rPr>
              <a:t>SDO.1C.RU</a:t>
            </a:r>
            <a:endParaRPr lang="ru-RU" altLang="ru-RU" dirty="0"/>
          </a:p>
        </p:txBody>
      </p:sp>
      <p:sp>
        <p:nvSpPr>
          <p:cNvPr id="29699" name="Номер слайда 3">
            <a:extLst>
              <a:ext uri="{FF2B5EF4-FFF2-40B4-BE49-F238E27FC236}">
                <a16:creationId xmlns:a16="http://schemas.microsoft.com/office/drawing/2014/main" id="{3D86134F-B70A-4474-AC3F-6C8A897C6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0E408E5-F5C6-4DB4-9BED-7EE6ECE40E28}" type="slidenum">
              <a:rPr lang="ru-RU" altLang="ru-RU" sz="100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ru-RU" altLang="ru-RU" sz="10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68B62B-1485-435E-9720-DBBECB73D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204864"/>
            <a:ext cx="5332411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kern="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800" kern="0" dirty="0"/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lang="ru-RU" sz="2000" kern="0" dirty="0">
                <a:hlinkClick r:id="rId3"/>
              </a:rPr>
              <a:t>Учебная версия для установки</a:t>
            </a:r>
            <a:endParaRPr lang="ru-RU" sz="2000" kern="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kern="0" dirty="0">
                <a:hlinkClick r:id="rId4"/>
              </a:rPr>
              <a:t>Документация</a:t>
            </a:r>
            <a:r>
              <a:rPr lang="ru-RU" sz="2000" kern="0" dirty="0"/>
              <a:t> и </a:t>
            </a:r>
            <a:r>
              <a:rPr lang="ru-RU" sz="2000" kern="0" dirty="0">
                <a:hlinkClick r:id="rId5"/>
              </a:rPr>
              <a:t>вопросы-ответы на 1С:ИТС</a:t>
            </a:r>
            <a:endParaRPr lang="ru-RU" sz="2000" kern="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kern="0" dirty="0"/>
              <a:t>Видеоролики на </a:t>
            </a:r>
            <a:r>
              <a:rPr lang="en-US" sz="2000" kern="0" dirty="0">
                <a:hlinkClick r:id="rId6"/>
              </a:rPr>
              <a:t>Youtube</a:t>
            </a:r>
            <a:r>
              <a:rPr lang="ru-RU" sz="2000" kern="0" dirty="0"/>
              <a:t> и </a:t>
            </a:r>
            <a:r>
              <a:rPr lang="en-US" sz="2000" kern="0" dirty="0">
                <a:hlinkClick r:id="rId7"/>
              </a:rPr>
              <a:t>v8.1c</a:t>
            </a:r>
            <a:endParaRPr lang="en-US" sz="2000" kern="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kern="0" dirty="0">
                <a:hlinkClick r:id="rId8"/>
              </a:rPr>
              <a:t>Реестр отечественного софта</a:t>
            </a:r>
            <a:endParaRPr lang="ru-RU" sz="2000" kern="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kern="0" dirty="0"/>
              <a:t>Возможность </a:t>
            </a:r>
            <a:r>
              <a:rPr lang="ru-RU" sz="2000" kern="0" dirty="0">
                <a:hlinkClick r:id="rId9"/>
              </a:rPr>
              <a:t>аренды в сервисе партнеров</a:t>
            </a:r>
            <a:r>
              <a:rPr lang="ru-RU" sz="2000" kern="0" dirty="0"/>
              <a:t> на основе 1</a:t>
            </a:r>
            <a:r>
              <a:rPr lang="en-US" sz="2000" kern="0" dirty="0"/>
              <a:t>C</a:t>
            </a:r>
            <a:r>
              <a:rPr lang="ru-RU" sz="2000" kern="0" dirty="0"/>
              <a:t>:Облачная инфраструктура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kern="0" dirty="0"/>
          </a:p>
        </p:txBody>
      </p:sp>
      <p:pic>
        <p:nvPicPr>
          <p:cNvPr id="29718" name="Рисунок 2">
            <a:extLst>
              <a:ext uri="{FF2B5EF4-FFF2-40B4-BE49-F238E27FC236}">
                <a16:creationId xmlns:a16="http://schemas.microsoft.com/office/drawing/2014/main" id="{ED10F91E-D5DD-43B7-AC03-34F111FD9C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25" y="1188254"/>
            <a:ext cx="35020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9" name="Скругленный прямоугольник 3">
            <a:extLst>
              <a:ext uri="{FF2B5EF4-FFF2-40B4-BE49-F238E27FC236}">
                <a16:creationId xmlns:a16="http://schemas.microsoft.com/office/drawing/2014/main" id="{19C6010E-E18A-4CBE-A54A-276BCDFFE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588" y="982663"/>
            <a:ext cx="3717925" cy="5761037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3F20EFA-29BC-4593-A615-98A6D7832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55598"/>
              </p:ext>
            </p:extLst>
          </p:nvPr>
        </p:nvGraphicFramePr>
        <p:xfrm>
          <a:off x="266973" y="1188254"/>
          <a:ext cx="4921592" cy="2266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1С:Электронное обучение. LMS Корпоративный университет+Веб-кабинет преподавателя и обучающегося (до 100 пользователей)</a:t>
                      </a:r>
                    </a:p>
                  </a:txBody>
                  <a:tcPr marL="68590" marR="68590" marT="36163" marB="36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200 000 руб.</a:t>
                      </a:r>
                    </a:p>
                  </a:txBody>
                  <a:tcPr marL="68590" marR="68590" marT="36163" marB="36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947146"/>
                  </a:ext>
                </a:extLst>
              </a:tr>
              <a:tr h="53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1С:Электронное обучение. LMS Корпоративный университет+Веб-кабинет преподавателя и обучающегося (до 300 пользователей)</a:t>
                      </a:r>
                    </a:p>
                  </a:txBody>
                  <a:tcPr marL="68590" marR="68590" marT="36163" marB="36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400 000 руб.</a:t>
                      </a:r>
                    </a:p>
                  </a:txBody>
                  <a:tcPr marL="68590" marR="68590" marT="36163" marB="36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939007"/>
                  </a:ext>
                </a:extLst>
              </a:tr>
              <a:tr h="53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1С:Электронное обучение. LMS Корпоративный университет+Веб-кабинет преподавателя и обучающегося (количество обучающихся и преподавателей не ограничено)</a:t>
                      </a:r>
                    </a:p>
                  </a:txBody>
                  <a:tcPr marL="68590" marR="68590" marT="36163" marB="36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</a:rPr>
                        <a:t>900 000 руб.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90" marR="68590" marT="36163" marB="36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1С:Электронное обучение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89FAC81-6377-49E1-AA6B-1B359EA88981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42</a:t>
            </a:fld>
            <a:endParaRPr lang="ru-RU" altLang="ru-RU" sz="10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125538"/>
            <a:ext cx="86423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kern="0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kern="0" dirty="0">
                <a:solidFill>
                  <a:srgbClr val="000099"/>
                </a:solidFill>
              </a:rPr>
              <a:t>Благодарим за 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30163"/>
            <a:ext cx="7143750" cy="97472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+mn-lt"/>
              </a:rPr>
              <a:t>Веб-кабинет сегодня и вскоре</a:t>
            </a:r>
          </a:p>
        </p:txBody>
      </p:sp>
      <p:pic>
        <p:nvPicPr>
          <p:cNvPr id="8195" name="Picture 5" descr="C:\Users\user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995363"/>
            <a:ext cx="34575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C:\Users\user\Desktop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125538"/>
            <a:ext cx="338455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2090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329238" cy="1081088"/>
          </a:xfrm>
        </p:spPr>
        <p:txBody>
          <a:bodyPr/>
          <a:lstStyle/>
          <a:p>
            <a:pPr eaLnBrk="1" hangingPunct="1"/>
            <a:r>
              <a:rPr lang="ru-RU" altLang="ru-RU"/>
              <a:t>Технологически современная конфигурация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CA5E71C-4A0D-4202-9632-5BDABFDADEA0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ru-RU" altLang="ru-RU" sz="10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628800"/>
            <a:ext cx="8370185" cy="544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000" kern="0" dirty="0"/>
              <a:t>Разработка фирмы «1С»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000" kern="0" dirty="0"/>
              <a:t>Платформы 1С:Предприятие 8.3.17+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000" kern="0" dirty="0"/>
              <a:t>БСП 3.1.7, режим совместимости 8.3.17 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ru-RU" sz="2000" kern="0" dirty="0"/>
              <a:t>Регулярные обновления: за 202</a:t>
            </a:r>
            <a:r>
              <a:rPr lang="en-US" sz="2000" kern="0" dirty="0"/>
              <a:t>2</a:t>
            </a:r>
            <a:r>
              <a:rPr lang="ru-RU" sz="2000" kern="0" dirty="0"/>
              <a:t> год выпущены 10 новых версий, в 4 из них существенное развитие функциональности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ru-RU" sz="2000" kern="0" dirty="0"/>
              <a:t>Проектные доработки рекомендуется выполнять по технологии расширений конфигурации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248150" cy="1081088"/>
          </a:xfrm>
        </p:spPr>
        <p:txBody>
          <a:bodyPr/>
          <a:lstStyle/>
          <a:p>
            <a:pPr eaLnBrk="1" hangingPunct="1"/>
            <a:r>
              <a:rPr lang="ru-RU" altLang="ru-RU"/>
              <a:t>Разработка электронных курсов и тестов</a:t>
            </a: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FCDE86D-1107-4ED6-A820-D86309334AF3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ru-RU" altLang="ru-RU" sz="1000"/>
          </a:p>
        </p:txBody>
      </p:sp>
      <p:sp>
        <p:nvSpPr>
          <p:cNvPr id="2" name="TextBox 1"/>
          <p:cNvSpPr txBox="1"/>
          <p:nvPr/>
        </p:nvSpPr>
        <p:spPr>
          <a:xfrm>
            <a:off x="304800" y="1196975"/>
            <a:ext cx="8399463" cy="1416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Встроенное средство разработки электронных учебных материалов: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/>
              <a:t>мультимедийных интерактивных учебных курсов,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/>
              <a:t>практикоориентированных тестов.</a:t>
            </a:r>
          </a:p>
        </p:txBody>
      </p:sp>
      <p:pic>
        <p:nvPicPr>
          <p:cNvPr id="922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41600"/>
            <a:ext cx="78105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115888"/>
            <a:ext cx="4968875" cy="793750"/>
          </a:xfrm>
        </p:spPr>
        <p:txBody>
          <a:bodyPr/>
          <a:lstStyle/>
          <a:p>
            <a:r>
              <a:rPr lang="ru-RU" altLang="ru-RU"/>
              <a:t>Создание электронного мультимедийного курса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8313" y="1557338"/>
            <a:ext cx="83534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7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2508250" y="4019550"/>
            <a:ext cx="191135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Видео и аудио</a:t>
            </a:r>
          </a:p>
          <a:p>
            <a:pPr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ролики</a:t>
            </a:r>
          </a:p>
        </p:txBody>
      </p:sp>
      <p:sp>
        <p:nvSpPr>
          <p:cNvPr id="10245" name="Rectangle 13"/>
          <p:cNvSpPr>
            <a:spLocks noChangeArrowheads="1"/>
          </p:cNvSpPr>
          <p:nvPr/>
        </p:nvSpPr>
        <p:spPr bwMode="auto">
          <a:xfrm>
            <a:off x="2592388" y="4800600"/>
            <a:ext cx="1439862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10246" name="Text Box 14"/>
          <p:cNvSpPr txBox="1">
            <a:spLocks noChangeArrowheads="1"/>
          </p:cNvSpPr>
          <p:nvPr/>
        </p:nvSpPr>
        <p:spPr bwMode="auto">
          <a:xfrm>
            <a:off x="5789613" y="4400550"/>
            <a:ext cx="1216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3</a:t>
            </a:r>
            <a:r>
              <a:rPr lang="en-US" altLang="ru-RU" sz="2000">
                <a:solidFill>
                  <a:schemeClr val="tx1"/>
                </a:solidFill>
              </a:rPr>
              <a:t>D </a:t>
            </a:r>
            <a:r>
              <a:rPr lang="ru-RU" altLang="ru-RU" sz="2000">
                <a:solidFill>
                  <a:schemeClr val="tx1"/>
                </a:solidFill>
              </a:rPr>
              <a:t>модели</a:t>
            </a:r>
          </a:p>
        </p:txBody>
      </p:sp>
      <p:sp>
        <p:nvSpPr>
          <p:cNvPr id="10247" name="Rectangle 15"/>
          <p:cNvSpPr>
            <a:spLocks noChangeArrowheads="1"/>
          </p:cNvSpPr>
          <p:nvPr/>
        </p:nvSpPr>
        <p:spPr bwMode="auto">
          <a:xfrm>
            <a:off x="5678488" y="4832350"/>
            <a:ext cx="1438275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10248" name="Text Box 16"/>
          <p:cNvSpPr txBox="1">
            <a:spLocks noChangeArrowheads="1"/>
          </p:cNvSpPr>
          <p:nvPr/>
        </p:nvSpPr>
        <p:spPr bwMode="auto">
          <a:xfrm>
            <a:off x="2554288" y="4797425"/>
            <a:ext cx="1603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Любое видео.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>
                <a:solidFill>
                  <a:schemeClr val="tx1"/>
                </a:solidFill>
              </a:rPr>
              <a:t>mp3 </a:t>
            </a:r>
            <a:r>
              <a:rPr lang="ru-RU" altLang="ru-RU" sz="1600">
                <a:solidFill>
                  <a:schemeClr val="tx1"/>
                </a:solidFill>
              </a:rPr>
              <a:t>аудио</a:t>
            </a:r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5761038" y="4822825"/>
            <a:ext cx="14017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>
                <a:solidFill>
                  <a:schemeClr val="tx1"/>
                </a:solidFill>
              </a:rPr>
              <a:t>html </a:t>
            </a:r>
            <a:r>
              <a:rPr lang="ru-RU" altLang="ru-RU" sz="1600">
                <a:solidFill>
                  <a:schemeClr val="tx1"/>
                </a:solidFill>
              </a:rPr>
              <a:t>файлы</a:t>
            </a:r>
          </a:p>
        </p:txBody>
      </p:sp>
      <p:pic>
        <p:nvPicPr>
          <p:cNvPr id="10250" name="Picture 18" descr="Сни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5135563"/>
            <a:ext cx="12969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AutoShape 20"/>
          <p:cNvSpPr>
            <a:spLocks noChangeArrowheads="1"/>
          </p:cNvSpPr>
          <p:nvPr/>
        </p:nvSpPr>
        <p:spPr bwMode="auto">
          <a:xfrm>
            <a:off x="539750" y="1628775"/>
            <a:ext cx="5545138" cy="230505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10252" name="Text Box 21"/>
          <p:cNvSpPr txBox="1">
            <a:spLocks noChangeArrowheads="1"/>
          </p:cNvSpPr>
          <p:nvPr/>
        </p:nvSpPr>
        <p:spPr bwMode="auto">
          <a:xfrm>
            <a:off x="700088" y="1631950"/>
            <a:ext cx="544195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	Средствами </a:t>
            </a:r>
            <a:r>
              <a:rPr lang="en-US" altLang="ru-RU" sz="1800">
                <a:solidFill>
                  <a:schemeClr val="tx1"/>
                </a:solidFill>
              </a:rPr>
              <a:t>Word</a:t>
            </a:r>
            <a:r>
              <a:rPr lang="ru-RU" altLang="ru-RU" sz="180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1. Добавляем в текстовые </a:t>
            </a:r>
            <a:r>
              <a:rPr lang="en-US" altLang="ru-RU" sz="1800">
                <a:solidFill>
                  <a:schemeClr val="tx1"/>
                </a:solidFill>
              </a:rPr>
              <a:t>doc </a:t>
            </a:r>
            <a:r>
              <a:rPr lang="ru-RU" altLang="ru-RU" sz="1800">
                <a:solidFill>
                  <a:schemeClr val="tx1"/>
                </a:solidFill>
              </a:rPr>
              <a:t>файлы картинки, схемы, графики, таблицы, фото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2. Расставляем ссылки на видео, аудио и 3</a:t>
            </a:r>
            <a:r>
              <a:rPr lang="en-US" altLang="ru-RU" sz="1800">
                <a:solidFill>
                  <a:schemeClr val="tx1"/>
                </a:solidFill>
              </a:rPr>
              <a:t>D</a:t>
            </a:r>
            <a:endParaRPr lang="ru-RU" altLang="ru-RU" sz="18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3. Расставляем ссылки из одного </a:t>
            </a:r>
            <a:r>
              <a:rPr lang="en-US" altLang="ru-RU" sz="1800">
                <a:solidFill>
                  <a:schemeClr val="tx1"/>
                </a:solidFill>
              </a:rPr>
              <a:t>doc </a:t>
            </a:r>
            <a:r>
              <a:rPr lang="ru-RU" altLang="ru-RU" sz="1800">
                <a:solidFill>
                  <a:schemeClr val="tx1"/>
                </a:solidFill>
              </a:rPr>
              <a:t>файла на другие </a:t>
            </a:r>
            <a:r>
              <a:rPr lang="en-US" altLang="ru-RU" sz="1800">
                <a:solidFill>
                  <a:schemeClr val="tx1"/>
                </a:solidFill>
              </a:rPr>
              <a:t>doc </a:t>
            </a:r>
            <a:r>
              <a:rPr lang="ru-RU" altLang="ru-RU" sz="1800">
                <a:solidFill>
                  <a:schemeClr val="tx1"/>
                </a:solidFill>
              </a:rPr>
              <a:t>файлы</a:t>
            </a:r>
          </a:p>
        </p:txBody>
      </p:sp>
      <p:grpSp>
        <p:nvGrpSpPr>
          <p:cNvPr id="10253" name="Group 24"/>
          <p:cNvGrpSpPr>
            <a:grpSpLocks/>
          </p:cNvGrpSpPr>
          <p:nvPr/>
        </p:nvGrpSpPr>
        <p:grpSpPr bwMode="auto">
          <a:xfrm>
            <a:off x="7164388" y="1700213"/>
            <a:ext cx="885825" cy="2219325"/>
            <a:chOff x="521" y="1207"/>
            <a:chExt cx="558" cy="1398"/>
          </a:xfrm>
        </p:grpSpPr>
        <p:sp>
          <p:nvSpPr>
            <p:cNvPr id="10276" name="Rectangle 25"/>
            <p:cNvSpPr>
              <a:spLocks noChangeArrowheads="1"/>
            </p:cNvSpPr>
            <p:nvPr/>
          </p:nvSpPr>
          <p:spPr bwMode="auto">
            <a:xfrm>
              <a:off x="521" y="1207"/>
              <a:ext cx="454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</a:endParaRPr>
            </a:p>
          </p:txBody>
        </p:sp>
        <p:pic>
          <p:nvPicPr>
            <p:cNvPr id="10277" name="Picture 26" descr="Снимо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07"/>
              <a:ext cx="33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8" name="Text Box 27"/>
            <p:cNvSpPr txBox="1">
              <a:spLocks noChangeArrowheads="1"/>
            </p:cNvSpPr>
            <p:nvPr/>
          </p:nvSpPr>
          <p:spPr bwMode="auto">
            <a:xfrm>
              <a:off x="612" y="1595"/>
              <a:ext cx="467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 текст, 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текст..,</a:t>
              </a:r>
            </a:p>
          </p:txBody>
        </p:sp>
      </p:grpSp>
      <p:grpSp>
        <p:nvGrpSpPr>
          <p:cNvPr id="10254" name="Group 32"/>
          <p:cNvGrpSpPr>
            <a:grpSpLocks/>
          </p:cNvGrpSpPr>
          <p:nvPr/>
        </p:nvGrpSpPr>
        <p:grpSpPr bwMode="auto">
          <a:xfrm>
            <a:off x="8027988" y="4076700"/>
            <a:ext cx="885825" cy="2200275"/>
            <a:chOff x="521" y="1207"/>
            <a:chExt cx="558" cy="1386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521" y="1207"/>
              <a:ext cx="454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</a:endParaRPr>
            </a:p>
          </p:txBody>
        </p:sp>
        <p:pic>
          <p:nvPicPr>
            <p:cNvPr id="10274" name="Picture 34" descr="Снимо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07"/>
              <a:ext cx="33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5" name="Text Box 35"/>
            <p:cNvSpPr txBox="1">
              <a:spLocks noChangeArrowheads="1"/>
            </p:cNvSpPr>
            <p:nvPr/>
          </p:nvSpPr>
          <p:spPr bwMode="auto">
            <a:xfrm>
              <a:off x="612" y="1583"/>
              <a:ext cx="467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 текст, 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текст..,</a:t>
              </a:r>
            </a:p>
          </p:txBody>
        </p:sp>
      </p:grpSp>
      <p:pic>
        <p:nvPicPr>
          <p:cNvPr id="10255" name="Picture 37" descr="Сним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36838"/>
            <a:ext cx="7921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6" name="Group 28"/>
          <p:cNvGrpSpPr>
            <a:grpSpLocks/>
          </p:cNvGrpSpPr>
          <p:nvPr/>
        </p:nvGrpSpPr>
        <p:grpSpPr bwMode="auto">
          <a:xfrm>
            <a:off x="7667625" y="2781300"/>
            <a:ext cx="885825" cy="2219325"/>
            <a:chOff x="521" y="1207"/>
            <a:chExt cx="558" cy="1398"/>
          </a:xfrm>
        </p:grpSpPr>
        <p:sp>
          <p:nvSpPr>
            <p:cNvPr id="10270" name="Rectangle 29"/>
            <p:cNvSpPr>
              <a:spLocks noChangeArrowheads="1"/>
            </p:cNvSpPr>
            <p:nvPr/>
          </p:nvSpPr>
          <p:spPr bwMode="auto">
            <a:xfrm>
              <a:off x="521" y="1207"/>
              <a:ext cx="454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</a:endParaRPr>
            </a:p>
          </p:txBody>
        </p:sp>
        <p:pic>
          <p:nvPicPr>
            <p:cNvPr id="10271" name="Picture 30" descr="Снимо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07"/>
              <a:ext cx="33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2" name="Text Box 31"/>
            <p:cNvSpPr txBox="1">
              <a:spLocks noChangeArrowheads="1"/>
            </p:cNvSpPr>
            <p:nvPr/>
          </p:nvSpPr>
          <p:spPr bwMode="auto">
            <a:xfrm>
              <a:off x="612" y="1595"/>
              <a:ext cx="467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 текст, 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текст..,</a:t>
              </a:r>
            </a:p>
          </p:txBody>
        </p:sp>
      </p:grpSp>
      <p:pic>
        <p:nvPicPr>
          <p:cNvPr id="10257" name="Picture 40" descr="Бросок гранаты по танк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716338"/>
            <a:ext cx="7207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Line 43"/>
          <p:cNvSpPr>
            <a:spLocks noChangeShapeType="1"/>
          </p:cNvSpPr>
          <p:nvPr/>
        </p:nvSpPr>
        <p:spPr bwMode="auto">
          <a:xfrm flipH="1" flipV="1">
            <a:off x="6948488" y="5805488"/>
            <a:ext cx="1168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9" name="Line 44"/>
          <p:cNvSpPr>
            <a:spLocks noChangeShapeType="1"/>
          </p:cNvSpPr>
          <p:nvPr/>
        </p:nvSpPr>
        <p:spPr bwMode="auto">
          <a:xfrm flipH="1">
            <a:off x="6732588" y="4581525"/>
            <a:ext cx="1112837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0" name="Line 45"/>
          <p:cNvSpPr>
            <a:spLocks noChangeShapeType="1"/>
          </p:cNvSpPr>
          <p:nvPr/>
        </p:nvSpPr>
        <p:spPr bwMode="auto">
          <a:xfrm flipH="1">
            <a:off x="3959225" y="3357563"/>
            <a:ext cx="327660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1" name="Line 46"/>
          <p:cNvSpPr>
            <a:spLocks noChangeShapeType="1"/>
          </p:cNvSpPr>
          <p:nvPr/>
        </p:nvSpPr>
        <p:spPr bwMode="auto">
          <a:xfrm flipH="1">
            <a:off x="3959225" y="3644900"/>
            <a:ext cx="3852863" cy="197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2" name="Freeform 50"/>
          <p:cNvSpPr>
            <a:spLocks/>
          </p:cNvSpPr>
          <p:nvPr/>
        </p:nvSpPr>
        <p:spPr bwMode="auto">
          <a:xfrm>
            <a:off x="7667625" y="2278063"/>
            <a:ext cx="1031875" cy="838200"/>
          </a:xfrm>
          <a:custGeom>
            <a:avLst/>
            <a:gdLst>
              <a:gd name="T0" fmla="*/ 0 w 650"/>
              <a:gd name="T1" fmla="*/ 2147483647 h 528"/>
              <a:gd name="T2" fmla="*/ 2147483647 w 650"/>
              <a:gd name="T3" fmla="*/ 2147483647 h 528"/>
              <a:gd name="T4" fmla="*/ 2147483647 w 650"/>
              <a:gd name="T5" fmla="*/ 2147483647 h 528"/>
              <a:gd name="T6" fmla="*/ 2147483647 w 65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50" h="528">
                <a:moveTo>
                  <a:pt x="0" y="181"/>
                </a:moveTo>
                <a:cubicBezTo>
                  <a:pt x="265" y="90"/>
                  <a:pt x="530" y="0"/>
                  <a:pt x="590" y="45"/>
                </a:cubicBezTo>
                <a:cubicBezTo>
                  <a:pt x="650" y="90"/>
                  <a:pt x="408" y="378"/>
                  <a:pt x="363" y="453"/>
                </a:cubicBezTo>
                <a:cubicBezTo>
                  <a:pt x="318" y="528"/>
                  <a:pt x="318" y="513"/>
                  <a:pt x="318" y="49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3" name="Line 53"/>
          <p:cNvSpPr>
            <a:spLocks noChangeShapeType="1"/>
          </p:cNvSpPr>
          <p:nvPr/>
        </p:nvSpPr>
        <p:spPr bwMode="auto">
          <a:xfrm flipV="1">
            <a:off x="8172450" y="2997200"/>
            <a:ext cx="144463" cy="71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4" name="Line 55"/>
          <p:cNvSpPr>
            <a:spLocks noChangeShapeType="1"/>
          </p:cNvSpPr>
          <p:nvPr/>
        </p:nvSpPr>
        <p:spPr bwMode="auto">
          <a:xfrm flipV="1">
            <a:off x="8220075" y="2914650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5" name="Freeform 56"/>
          <p:cNvSpPr>
            <a:spLocks/>
          </p:cNvSpPr>
          <p:nvPr/>
        </p:nvSpPr>
        <p:spPr bwMode="auto">
          <a:xfrm>
            <a:off x="8243888" y="3573463"/>
            <a:ext cx="479425" cy="503237"/>
          </a:xfrm>
          <a:custGeom>
            <a:avLst/>
            <a:gdLst>
              <a:gd name="T0" fmla="*/ 0 w 302"/>
              <a:gd name="T1" fmla="*/ 2147483647 h 317"/>
              <a:gd name="T2" fmla="*/ 2147483647 w 302"/>
              <a:gd name="T3" fmla="*/ 2147483647 h 317"/>
              <a:gd name="T4" fmla="*/ 2147483647 w 302"/>
              <a:gd name="T5" fmla="*/ 2147483647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2" h="317">
                <a:moveTo>
                  <a:pt x="0" y="45"/>
                </a:moveTo>
                <a:cubicBezTo>
                  <a:pt x="121" y="22"/>
                  <a:pt x="242" y="0"/>
                  <a:pt x="272" y="45"/>
                </a:cubicBezTo>
                <a:cubicBezTo>
                  <a:pt x="302" y="90"/>
                  <a:pt x="197" y="272"/>
                  <a:pt x="182" y="317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6" name="Line 57"/>
          <p:cNvSpPr>
            <a:spLocks noChangeShapeType="1"/>
          </p:cNvSpPr>
          <p:nvPr/>
        </p:nvSpPr>
        <p:spPr bwMode="auto">
          <a:xfrm flipV="1">
            <a:off x="8532813" y="3965575"/>
            <a:ext cx="10795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7" name="Line 58"/>
          <p:cNvSpPr>
            <a:spLocks noChangeShapeType="1"/>
          </p:cNvSpPr>
          <p:nvPr/>
        </p:nvSpPr>
        <p:spPr bwMode="auto">
          <a:xfrm flipV="1">
            <a:off x="8532813" y="3933825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8" name="Picture 11" descr="imgs+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5529263"/>
            <a:ext cx="10096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9" name="TextBox 1"/>
          <p:cNvSpPr txBox="1">
            <a:spLocks noChangeArrowheads="1"/>
          </p:cNvSpPr>
          <p:nvPr/>
        </p:nvSpPr>
        <p:spPr bwMode="auto">
          <a:xfrm>
            <a:off x="469900" y="1133475"/>
            <a:ext cx="7212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Для создания курса достаточно уметь работать в </a:t>
            </a:r>
            <a:r>
              <a:rPr lang="en-US" altLang="ru-RU" sz="2000">
                <a:solidFill>
                  <a:schemeClr val="tx1"/>
                </a:solidFill>
              </a:rPr>
              <a:t>MS Word</a:t>
            </a:r>
            <a:r>
              <a:rPr lang="ru-RU" altLang="ru-RU" sz="2000">
                <a:solidFill>
                  <a:schemeClr val="tx1"/>
                </a:solidFill>
              </a:rPr>
              <a:t>!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248150" cy="1081088"/>
          </a:xfrm>
        </p:spPr>
        <p:txBody>
          <a:bodyPr/>
          <a:lstStyle/>
          <a:p>
            <a:pPr eaLnBrk="1" hangingPunct="1"/>
            <a:r>
              <a:rPr lang="ru-RU" altLang="ru-RU"/>
              <a:t>Практикоориентированные тесты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B6E4DA3-1519-4BBF-B98B-6E8A311E4715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ru-RU" altLang="ru-RU" sz="1000"/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238125" y="1125538"/>
            <a:ext cx="3259138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Настройки тестов: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учебные и контрольные;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- 8 типов вопросов;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аудио- и видеоролики в вопросах;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иллюстрации в вопросах, вариантах ответа и комментариях;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время выполнения, количество вопросов и попыток сдачи;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</a:t>
            </a:r>
          </a:p>
        </p:txBody>
      </p:sp>
      <p:pic>
        <p:nvPicPr>
          <p:cNvPr id="11269" name="Picture 6" descr="C:\Users\Fedorchenko_V\Desktop\Верх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89038"/>
            <a:ext cx="54292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C:\Users\Fedorchenko_V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5629275"/>
            <a:ext cx="15557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1409_Шаблон</Template>
  <TotalTime>2695</TotalTime>
  <Words>5479</Words>
  <Application>Microsoft Office PowerPoint</Application>
  <PresentationFormat>Экран (4:3)</PresentationFormat>
  <Paragraphs>412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Times New Roman</vt:lpstr>
      <vt:lpstr>Wingdings</vt:lpstr>
      <vt:lpstr>1409_Шаблон</vt:lpstr>
      <vt:lpstr>Обучение и аттестация персонала с помощью  LMS "1C:Электронное обучение" </vt:lpstr>
      <vt:lpstr>Назначение LMS  «1С:Электронное обучение. Корпоративный университет»</vt:lpstr>
      <vt:lpstr>Ключевые преимущества</vt:lpstr>
      <vt:lpstr>Бесшовная интеграция с «Веб-кабинетом преподавателя и обучающегося»</vt:lpstr>
      <vt:lpstr>Веб-кабинет сегодня и вскоре</vt:lpstr>
      <vt:lpstr>Технологически современная конфигурация</vt:lpstr>
      <vt:lpstr>Разработка электронных курсов и тестов</vt:lpstr>
      <vt:lpstr>Создание электронного мультимедийного курса</vt:lpstr>
      <vt:lpstr>Практикоориентированные тесты</vt:lpstr>
      <vt:lpstr>Публикации электронных курсов и тестов</vt:lpstr>
      <vt:lpstr>Электронные контрольные работы</vt:lpstr>
      <vt:lpstr>BigBlueButton - программа проведения вебинаров</vt:lpstr>
      <vt:lpstr>Переход к вебинару  из личного кабинета обучающегося</vt:lpstr>
      <vt:lpstr>Вебинары: настройки, фиксация итогов</vt:lpstr>
      <vt:lpstr>Управление обучением</vt:lpstr>
      <vt:lpstr>Вид обучения</vt:lpstr>
      <vt:lpstr>Проведение обучения</vt:lpstr>
      <vt:lpstr>Подбор пользователей</vt:lpstr>
      <vt:lpstr>Гибкая настройка прав доступа</vt:lpstr>
      <vt:lpstr>Сертификаты выпускникам</vt:lpstr>
      <vt:lpstr>Новости</vt:lpstr>
      <vt:lpstr>Рассылки сообщений</vt:lpstr>
      <vt:lpstr>Учебные форумы</vt:lpstr>
      <vt:lpstr>Отчеты</vt:lpstr>
      <vt:lpstr>Оценка удачности тестовых вопросов</vt:lpstr>
      <vt:lpstr>Пин-коды для продажи доступа к обучению</vt:lpstr>
      <vt:lpstr>Регистрация нового  слушателя через веб-кабинет</vt:lpstr>
      <vt:lpstr>Загрузка структуры предприятия и сотрудников</vt:lpstr>
      <vt:lpstr>Загрузка сотрудников из 1С:ERP, 1С:ЗУП, 1С:ЗГУ</vt:lpstr>
      <vt:lpstr>Настройка расписания загрузки</vt:lpstr>
      <vt:lpstr>Загружаемые данные</vt:lpstr>
      <vt:lpstr>Интеграция настроек обучения с ЗУП/ЗГУ КОРП</vt:lpstr>
      <vt:lpstr>Настройка внутренних обучений в ЗУП КОРП, а потом в Корпоративном университете</vt:lpstr>
      <vt:lpstr>Настройка обучения в Корпоративном университете</vt:lpstr>
      <vt:lpstr>Настройка доступа пользователей</vt:lpstr>
      <vt:lpstr>Автоматизация обучения персонала</vt:lpstr>
      <vt:lpstr>Презентация PowerPoint</vt:lpstr>
      <vt:lpstr>Автоматизируемые процессы</vt:lpstr>
      <vt:lpstr>Вариант архитектуры информационной системы</vt:lpstr>
      <vt:lpstr>Внедрения, требования к серверам </vt:lpstr>
      <vt:lpstr>Ознакомиться  легко:  все ссылки на SDO.1C.RU</vt:lpstr>
      <vt:lpstr>1С:Электронное обучение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Fedorchenko</cp:lastModifiedBy>
  <cp:revision>228</cp:revision>
  <dcterms:created xsi:type="dcterms:W3CDTF">2014-08-20T11:28:12Z</dcterms:created>
  <dcterms:modified xsi:type="dcterms:W3CDTF">2024-02-01T12:17:15Z</dcterms:modified>
</cp:coreProperties>
</file>