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4829" r:id="rId2"/>
    <p:sldMasterId id="2147484876" r:id="rId3"/>
  </p:sldMasterIdLst>
  <p:notesMasterIdLst>
    <p:notesMasterId r:id="rId27"/>
  </p:notesMasterIdLst>
  <p:handoutMasterIdLst>
    <p:handoutMasterId r:id="rId28"/>
  </p:handoutMasterIdLst>
  <p:sldIdLst>
    <p:sldId id="303" r:id="rId4"/>
    <p:sldId id="771" r:id="rId5"/>
    <p:sldId id="772" r:id="rId6"/>
    <p:sldId id="754" r:id="rId7"/>
    <p:sldId id="758" r:id="rId8"/>
    <p:sldId id="759" r:id="rId9"/>
    <p:sldId id="756" r:id="rId10"/>
    <p:sldId id="760" r:id="rId11"/>
    <p:sldId id="716" r:id="rId12"/>
    <p:sldId id="763" r:id="rId13"/>
    <p:sldId id="764" r:id="rId14"/>
    <p:sldId id="718" r:id="rId15"/>
    <p:sldId id="765" r:id="rId16"/>
    <p:sldId id="761" r:id="rId17"/>
    <p:sldId id="757" r:id="rId18"/>
    <p:sldId id="768" r:id="rId19"/>
    <p:sldId id="766" r:id="rId20"/>
    <p:sldId id="775" r:id="rId21"/>
    <p:sldId id="776" r:id="rId22"/>
    <p:sldId id="721" r:id="rId23"/>
    <p:sldId id="777" r:id="rId24"/>
    <p:sldId id="715" r:id="rId25"/>
    <p:sldId id="778" r:id="rId26"/>
  </p:sldIdLst>
  <p:sldSz cx="9144000" cy="6858000" type="screen4x3"/>
  <p:notesSz cx="6797675" cy="9928225"/>
  <p:defaultTex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FF"/>
    <a:srgbClr val="CC9900"/>
    <a:srgbClr val="CCFFFF"/>
    <a:srgbClr val="F60000"/>
    <a:srgbClr val="808080"/>
    <a:srgbClr val="B2B2B2"/>
    <a:srgbClr val="E22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0" autoAdjust="0"/>
    <p:restoredTop sz="95394" autoAdjust="0"/>
  </p:normalViewPr>
  <p:slideViewPr>
    <p:cSldViewPr>
      <p:cViewPr>
        <p:scale>
          <a:sx n="100" d="100"/>
          <a:sy n="100" d="100"/>
        </p:scale>
        <p:origin x="-1932"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289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BB24B-70F4-47C1-A286-E671626C8EB9}" type="doc">
      <dgm:prSet loTypeId="urn:microsoft.com/office/officeart/2005/8/layout/radial6" loCatId="cycle" qsTypeId="urn:microsoft.com/office/officeart/2005/8/quickstyle/simple1#1" qsCatId="simple" csTypeId="urn:microsoft.com/office/officeart/2005/8/colors/accent1_2#1" csCatId="accent1" phldr="1"/>
      <dgm:spPr/>
      <dgm:t>
        <a:bodyPr/>
        <a:lstStyle/>
        <a:p>
          <a:endParaRPr lang="ru-RU"/>
        </a:p>
      </dgm:t>
    </dgm:pt>
    <dgm:pt modelId="{B13D598E-B415-458A-8A75-C3E64FABD119}">
      <dgm:prSet phldrT="[Текст]" custT="1"/>
      <dgm:spPr>
        <a:solidFill>
          <a:srgbClr val="CC9900"/>
        </a:solidFill>
      </dgm:spPr>
      <dgm:t>
        <a:bodyPr/>
        <a:lstStyle/>
        <a:p>
          <a:r>
            <a:rPr lang="en-US" sz="3600" dirty="0" smtClean="0"/>
            <a:t>KPI</a:t>
          </a:r>
          <a:endParaRPr lang="ru-RU" sz="3600" dirty="0"/>
        </a:p>
      </dgm:t>
    </dgm:pt>
    <dgm:pt modelId="{7CA29A45-87C3-46AC-A32F-226A39E2E23C}" type="parTrans" cxnId="{87B3069F-DEBE-4BCA-B5A4-496E6E7B25A6}">
      <dgm:prSet/>
      <dgm:spPr/>
      <dgm:t>
        <a:bodyPr/>
        <a:lstStyle/>
        <a:p>
          <a:endParaRPr lang="ru-RU"/>
        </a:p>
      </dgm:t>
    </dgm:pt>
    <dgm:pt modelId="{579D8B90-7031-4A9E-9207-A07E17779692}" type="sibTrans" cxnId="{87B3069F-DEBE-4BCA-B5A4-496E6E7B25A6}">
      <dgm:prSet/>
      <dgm:spPr/>
      <dgm:t>
        <a:bodyPr/>
        <a:lstStyle/>
        <a:p>
          <a:endParaRPr lang="ru-RU"/>
        </a:p>
      </dgm:t>
    </dgm:pt>
    <dgm:pt modelId="{5F5EC032-69E9-4720-BADA-6C1FE9787C48}">
      <dgm:prSet phldrT="[Текст]" custT="1"/>
      <dgm:spPr>
        <a:solidFill>
          <a:schemeClr val="accent2"/>
        </a:solidFill>
      </dgm:spPr>
      <dgm:t>
        <a:bodyPr/>
        <a:lstStyle/>
        <a:p>
          <a:r>
            <a:rPr lang="ru-RU" sz="1600" dirty="0" smtClean="0"/>
            <a:t>Цели</a:t>
          </a:r>
          <a:endParaRPr lang="ru-RU" sz="1600" dirty="0"/>
        </a:p>
      </dgm:t>
    </dgm:pt>
    <dgm:pt modelId="{68FE46E7-384C-4B80-B1D8-35465AD1B3A4}" type="parTrans" cxnId="{3D8DDFA1-2D7A-49BB-928A-9C3EF3C929DF}">
      <dgm:prSet/>
      <dgm:spPr/>
      <dgm:t>
        <a:bodyPr/>
        <a:lstStyle/>
        <a:p>
          <a:endParaRPr lang="ru-RU"/>
        </a:p>
      </dgm:t>
    </dgm:pt>
    <dgm:pt modelId="{1AC8DA35-38B0-4EF4-B008-603E6F20801F}" type="sibTrans" cxnId="{3D8DDFA1-2D7A-49BB-928A-9C3EF3C929DF}">
      <dgm:prSet/>
      <dgm:spPr/>
      <dgm:t>
        <a:bodyPr/>
        <a:lstStyle/>
        <a:p>
          <a:endParaRPr lang="ru-RU"/>
        </a:p>
      </dgm:t>
    </dgm:pt>
    <dgm:pt modelId="{88D00E32-9518-44E3-9406-6903A2DDBDB4}">
      <dgm:prSet phldrT="[Текст]" custT="1"/>
      <dgm:spPr>
        <a:solidFill>
          <a:srgbClr val="7030A0"/>
        </a:solidFill>
      </dgm:spPr>
      <dgm:t>
        <a:bodyPr/>
        <a:lstStyle/>
        <a:p>
          <a:r>
            <a:rPr lang="ru-RU" sz="1200" b="0" dirty="0" smtClean="0"/>
            <a:t>Мотивация</a:t>
          </a:r>
          <a:endParaRPr lang="ru-RU" sz="1200" b="0" dirty="0"/>
        </a:p>
      </dgm:t>
    </dgm:pt>
    <dgm:pt modelId="{2CB3E893-7A12-4937-9E87-8BEC07E260C8}" type="parTrans" cxnId="{BC36EAC7-47C6-48F3-B601-78748AD54418}">
      <dgm:prSet/>
      <dgm:spPr/>
      <dgm:t>
        <a:bodyPr/>
        <a:lstStyle/>
        <a:p>
          <a:endParaRPr lang="ru-RU"/>
        </a:p>
      </dgm:t>
    </dgm:pt>
    <dgm:pt modelId="{F467D232-FEBE-4585-8666-51F11FDF9E5D}" type="sibTrans" cxnId="{BC36EAC7-47C6-48F3-B601-78748AD54418}">
      <dgm:prSet/>
      <dgm:spPr/>
      <dgm:t>
        <a:bodyPr/>
        <a:lstStyle/>
        <a:p>
          <a:endParaRPr lang="ru-RU"/>
        </a:p>
      </dgm:t>
    </dgm:pt>
    <dgm:pt modelId="{C54FBCB1-A006-4104-BE92-2F6EE5EF20EF}">
      <dgm:prSet phldrT="[Текст]" custT="1"/>
      <dgm:spPr>
        <a:solidFill>
          <a:srgbClr val="0099FF"/>
        </a:solidFill>
      </dgm:spPr>
      <dgm:t>
        <a:bodyPr/>
        <a:lstStyle/>
        <a:p>
          <a:r>
            <a:rPr lang="ru-RU" sz="1200" dirty="0" smtClean="0"/>
            <a:t>Бюджетная модель</a:t>
          </a:r>
          <a:endParaRPr lang="ru-RU" sz="1200" dirty="0"/>
        </a:p>
      </dgm:t>
    </dgm:pt>
    <dgm:pt modelId="{3B28E9C4-6AB4-4699-BF11-080864E3A5AF}" type="parTrans" cxnId="{1D71C2A8-3043-461A-8992-DCBD092B59A2}">
      <dgm:prSet/>
      <dgm:spPr/>
      <dgm:t>
        <a:bodyPr/>
        <a:lstStyle/>
        <a:p>
          <a:endParaRPr lang="ru-RU"/>
        </a:p>
      </dgm:t>
    </dgm:pt>
    <dgm:pt modelId="{F43A5ABD-74E7-4E50-BCE8-99981F14A2A7}" type="sibTrans" cxnId="{1D71C2A8-3043-461A-8992-DCBD092B59A2}">
      <dgm:prSet/>
      <dgm:spPr/>
      <dgm:t>
        <a:bodyPr/>
        <a:lstStyle/>
        <a:p>
          <a:endParaRPr lang="ru-RU"/>
        </a:p>
      </dgm:t>
    </dgm:pt>
    <dgm:pt modelId="{BB6375A2-CFD0-4A70-9AC6-179D79FDE8A2}" type="pres">
      <dgm:prSet presAssocID="{525BB24B-70F4-47C1-A286-E671626C8EB9}" presName="Name0" presStyleCnt="0">
        <dgm:presLayoutVars>
          <dgm:chMax val="1"/>
          <dgm:dir/>
          <dgm:animLvl val="ctr"/>
          <dgm:resizeHandles val="exact"/>
        </dgm:presLayoutVars>
      </dgm:prSet>
      <dgm:spPr/>
      <dgm:t>
        <a:bodyPr/>
        <a:lstStyle/>
        <a:p>
          <a:endParaRPr lang="ru-RU"/>
        </a:p>
      </dgm:t>
    </dgm:pt>
    <dgm:pt modelId="{B975F103-3F72-4962-A897-7A63A6B70EF1}" type="pres">
      <dgm:prSet presAssocID="{B13D598E-B415-458A-8A75-C3E64FABD119}" presName="centerShape" presStyleLbl="node0" presStyleIdx="0" presStyleCnt="1"/>
      <dgm:spPr/>
      <dgm:t>
        <a:bodyPr/>
        <a:lstStyle/>
        <a:p>
          <a:endParaRPr lang="ru-RU"/>
        </a:p>
      </dgm:t>
    </dgm:pt>
    <dgm:pt modelId="{361D9EE5-4DCC-4C3E-9B4F-D8FDB10314C5}" type="pres">
      <dgm:prSet presAssocID="{5F5EC032-69E9-4720-BADA-6C1FE9787C48}" presName="node" presStyleLbl="node1" presStyleIdx="0" presStyleCnt="3" custScaleX="110284" custScaleY="110284">
        <dgm:presLayoutVars>
          <dgm:bulletEnabled val="1"/>
        </dgm:presLayoutVars>
      </dgm:prSet>
      <dgm:spPr/>
      <dgm:t>
        <a:bodyPr/>
        <a:lstStyle/>
        <a:p>
          <a:endParaRPr lang="ru-RU"/>
        </a:p>
      </dgm:t>
    </dgm:pt>
    <dgm:pt modelId="{121F9025-C19F-40C9-A348-8E57C244221A}" type="pres">
      <dgm:prSet presAssocID="{5F5EC032-69E9-4720-BADA-6C1FE9787C48}" presName="dummy" presStyleCnt="0"/>
      <dgm:spPr/>
    </dgm:pt>
    <dgm:pt modelId="{1EA6E01F-949E-41B4-AE67-1D7292BA3436}" type="pres">
      <dgm:prSet presAssocID="{1AC8DA35-38B0-4EF4-B008-603E6F20801F}" presName="sibTrans" presStyleLbl="sibTrans2D1" presStyleIdx="0" presStyleCnt="3"/>
      <dgm:spPr/>
      <dgm:t>
        <a:bodyPr/>
        <a:lstStyle/>
        <a:p>
          <a:endParaRPr lang="ru-RU"/>
        </a:p>
      </dgm:t>
    </dgm:pt>
    <dgm:pt modelId="{D8D2889C-A55F-43E7-942F-5A0241BF0641}" type="pres">
      <dgm:prSet presAssocID="{88D00E32-9518-44E3-9406-6903A2DDBDB4}" presName="node" presStyleLbl="node1" presStyleIdx="1" presStyleCnt="3" custScaleX="110284" custScaleY="110284">
        <dgm:presLayoutVars>
          <dgm:bulletEnabled val="1"/>
        </dgm:presLayoutVars>
      </dgm:prSet>
      <dgm:spPr/>
      <dgm:t>
        <a:bodyPr/>
        <a:lstStyle/>
        <a:p>
          <a:endParaRPr lang="ru-RU"/>
        </a:p>
      </dgm:t>
    </dgm:pt>
    <dgm:pt modelId="{8C2FB06D-3714-49AA-999C-F2DB3F8458B2}" type="pres">
      <dgm:prSet presAssocID="{88D00E32-9518-44E3-9406-6903A2DDBDB4}" presName="dummy" presStyleCnt="0"/>
      <dgm:spPr/>
    </dgm:pt>
    <dgm:pt modelId="{E2C24B80-0A63-4F11-A32A-795DFE2A87BD}" type="pres">
      <dgm:prSet presAssocID="{F467D232-FEBE-4585-8666-51F11FDF9E5D}" presName="sibTrans" presStyleLbl="sibTrans2D1" presStyleIdx="1" presStyleCnt="3"/>
      <dgm:spPr/>
      <dgm:t>
        <a:bodyPr/>
        <a:lstStyle/>
        <a:p>
          <a:endParaRPr lang="ru-RU"/>
        </a:p>
      </dgm:t>
    </dgm:pt>
    <dgm:pt modelId="{10C5FA5C-6CDD-4B7C-96A0-145CB610E417}" type="pres">
      <dgm:prSet presAssocID="{C54FBCB1-A006-4104-BE92-2F6EE5EF20EF}" presName="node" presStyleLbl="node1" presStyleIdx="2" presStyleCnt="3" custScaleX="110284" custScaleY="110284">
        <dgm:presLayoutVars>
          <dgm:bulletEnabled val="1"/>
        </dgm:presLayoutVars>
      </dgm:prSet>
      <dgm:spPr/>
      <dgm:t>
        <a:bodyPr/>
        <a:lstStyle/>
        <a:p>
          <a:endParaRPr lang="ru-RU"/>
        </a:p>
      </dgm:t>
    </dgm:pt>
    <dgm:pt modelId="{5C92EFAC-7B79-463A-80E3-F13043F8A025}" type="pres">
      <dgm:prSet presAssocID="{C54FBCB1-A006-4104-BE92-2F6EE5EF20EF}" presName="dummy" presStyleCnt="0"/>
      <dgm:spPr/>
    </dgm:pt>
    <dgm:pt modelId="{E38D4E7C-5981-4589-B72D-95642360C5B3}" type="pres">
      <dgm:prSet presAssocID="{F43A5ABD-74E7-4E50-BCE8-99981F14A2A7}" presName="sibTrans" presStyleLbl="sibTrans2D1" presStyleIdx="2" presStyleCnt="3"/>
      <dgm:spPr/>
      <dgm:t>
        <a:bodyPr/>
        <a:lstStyle/>
        <a:p>
          <a:endParaRPr lang="ru-RU"/>
        </a:p>
      </dgm:t>
    </dgm:pt>
  </dgm:ptLst>
  <dgm:cxnLst>
    <dgm:cxn modelId="{1D71C2A8-3043-461A-8992-DCBD092B59A2}" srcId="{B13D598E-B415-458A-8A75-C3E64FABD119}" destId="{C54FBCB1-A006-4104-BE92-2F6EE5EF20EF}" srcOrd="2" destOrd="0" parTransId="{3B28E9C4-6AB4-4699-BF11-080864E3A5AF}" sibTransId="{F43A5ABD-74E7-4E50-BCE8-99981F14A2A7}"/>
    <dgm:cxn modelId="{18245C16-D990-4994-A8F1-A99C36ADAF3E}" type="presOf" srcId="{1AC8DA35-38B0-4EF4-B008-603E6F20801F}" destId="{1EA6E01F-949E-41B4-AE67-1D7292BA3436}" srcOrd="0" destOrd="0" presId="urn:microsoft.com/office/officeart/2005/8/layout/radial6"/>
    <dgm:cxn modelId="{3D8DDFA1-2D7A-49BB-928A-9C3EF3C929DF}" srcId="{B13D598E-B415-458A-8A75-C3E64FABD119}" destId="{5F5EC032-69E9-4720-BADA-6C1FE9787C48}" srcOrd="0" destOrd="0" parTransId="{68FE46E7-384C-4B80-B1D8-35465AD1B3A4}" sibTransId="{1AC8DA35-38B0-4EF4-B008-603E6F20801F}"/>
    <dgm:cxn modelId="{025BB8F3-C45F-4320-B882-2A372FC4EC5F}" type="presOf" srcId="{F467D232-FEBE-4585-8666-51F11FDF9E5D}" destId="{E2C24B80-0A63-4F11-A32A-795DFE2A87BD}" srcOrd="0" destOrd="0" presId="urn:microsoft.com/office/officeart/2005/8/layout/radial6"/>
    <dgm:cxn modelId="{75A1F5BC-F1C9-4C33-B8C6-6255287CBD42}" type="presOf" srcId="{C54FBCB1-A006-4104-BE92-2F6EE5EF20EF}" destId="{10C5FA5C-6CDD-4B7C-96A0-145CB610E417}" srcOrd="0" destOrd="0" presId="urn:microsoft.com/office/officeart/2005/8/layout/radial6"/>
    <dgm:cxn modelId="{6023D909-3A85-4F66-9BD7-271286EAAE18}" type="presOf" srcId="{525BB24B-70F4-47C1-A286-E671626C8EB9}" destId="{BB6375A2-CFD0-4A70-9AC6-179D79FDE8A2}" srcOrd="0" destOrd="0" presId="urn:microsoft.com/office/officeart/2005/8/layout/radial6"/>
    <dgm:cxn modelId="{BA83EF0B-E179-4C3B-95C3-689F22076702}" type="presOf" srcId="{88D00E32-9518-44E3-9406-6903A2DDBDB4}" destId="{D8D2889C-A55F-43E7-942F-5A0241BF0641}" srcOrd="0" destOrd="0" presId="urn:microsoft.com/office/officeart/2005/8/layout/radial6"/>
    <dgm:cxn modelId="{BC36EAC7-47C6-48F3-B601-78748AD54418}" srcId="{B13D598E-B415-458A-8A75-C3E64FABD119}" destId="{88D00E32-9518-44E3-9406-6903A2DDBDB4}" srcOrd="1" destOrd="0" parTransId="{2CB3E893-7A12-4937-9E87-8BEC07E260C8}" sibTransId="{F467D232-FEBE-4585-8666-51F11FDF9E5D}"/>
    <dgm:cxn modelId="{C70F9F26-E364-4594-B5D6-EFC91EB44D6A}" type="presOf" srcId="{B13D598E-B415-458A-8A75-C3E64FABD119}" destId="{B975F103-3F72-4962-A897-7A63A6B70EF1}" srcOrd="0" destOrd="0" presId="urn:microsoft.com/office/officeart/2005/8/layout/radial6"/>
    <dgm:cxn modelId="{986C5D12-BF70-48C0-91BC-23AC2847405F}" type="presOf" srcId="{5F5EC032-69E9-4720-BADA-6C1FE9787C48}" destId="{361D9EE5-4DCC-4C3E-9B4F-D8FDB10314C5}" srcOrd="0" destOrd="0" presId="urn:microsoft.com/office/officeart/2005/8/layout/radial6"/>
    <dgm:cxn modelId="{87495966-908E-4C72-870E-A1C48A4F1D1D}" type="presOf" srcId="{F43A5ABD-74E7-4E50-BCE8-99981F14A2A7}" destId="{E38D4E7C-5981-4589-B72D-95642360C5B3}" srcOrd="0" destOrd="0" presId="urn:microsoft.com/office/officeart/2005/8/layout/radial6"/>
    <dgm:cxn modelId="{87B3069F-DEBE-4BCA-B5A4-496E6E7B25A6}" srcId="{525BB24B-70F4-47C1-A286-E671626C8EB9}" destId="{B13D598E-B415-458A-8A75-C3E64FABD119}" srcOrd="0" destOrd="0" parTransId="{7CA29A45-87C3-46AC-A32F-226A39E2E23C}" sibTransId="{579D8B90-7031-4A9E-9207-A07E17779692}"/>
    <dgm:cxn modelId="{209853D6-7B6D-46FA-A097-05BF26B9E572}" type="presParOf" srcId="{BB6375A2-CFD0-4A70-9AC6-179D79FDE8A2}" destId="{B975F103-3F72-4962-A897-7A63A6B70EF1}" srcOrd="0" destOrd="0" presId="urn:microsoft.com/office/officeart/2005/8/layout/radial6"/>
    <dgm:cxn modelId="{56204561-BB6F-4C4A-9A85-595662516028}" type="presParOf" srcId="{BB6375A2-CFD0-4A70-9AC6-179D79FDE8A2}" destId="{361D9EE5-4DCC-4C3E-9B4F-D8FDB10314C5}" srcOrd="1" destOrd="0" presId="urn:microsoft.com/office/officeart/2005/8/layout/radial6"/>
    <dgm:cxn modelId="{588484B4-186B-41B7-BB03-1D0F37BE93B3}" type="presParOf" srcId="{BB6375A2-CFD0-4A70-9AC6-179D79FDE8A2}" destId="{121F9025-C19F-40C9-A348-8E57C244221A}" srcOrd="2" destOrd="0" presId="urn:microsoft.com/office/officeart/2005/8/layout/radial6"/>
    <dgm:cxn modelId="{BB093391-1E30-41E2-966E-A4DC8461462F}" type="presParOf" srcId="{BB6375A2-CFD0-4A70-9AC6-179D79FDE8A2}" destId="{1EA6E01F-949E-41B4-AE67-1D7292BA3436}" srcOrd="3" destOrd="0" presId="urn:microsoft.com/office/officeart/2005/8/layout/radial6"/>
    <dgm:cxn modelId="{4E5BD41C-92C3-4F09-8FFC-3141BAF8EBB9}" type="presParOf" srcId="{BB6375A2-CFD0-4A70-9AC6-179D79FDE8A2}" destId="{D8D2889C-A55F-43E7-942F-5A0241BF0641}" srcOrd="4" destOrd="0" presId="urn:microsoft.com/office/officeart/2005/8/layout/radial6"/>
    <dgm:cxn modelId="{C42CC0E0-15EA-4A74-9D9B-B5F0FF51A89D}" type="presParOf" srcId="{BB6375A2-CFD0-4A70-9AC6-179D79FDE8A2}" destId="{8C2FB06D-3714-49AA-999C-F2DB3F8458B2}" srcOrd="5" destOrd="0" presId="urn:microsoft.com/office/officeart/2005/8/layout/radial6"/>
    <dgm:cxn modelId="{83B6A751-B19C-49D9-B0CD-68E42EFEA2B0}" type="presParOf" srcId="{BB6375A2-CFD0-4A70-9AC6-179D79FDE8A2}" destId="{E2C24B80-0A63-4F11-A32A-795DFE2A87BD}" srcOrd="6" destOrd="0" presId="urn:microsoft.com/office/officeart/2005/8/layout/radial6"/>
    <dgm:cxn modelId="{5BEB1E63-322E-4DCA-981E-1EE200577532}" type="presParOf" srcId="{BB6375A2-CFD0-4A70-9AC6-179D79FDE8A2}" destId="{10C5FA5C-6CDD-4B7C-96A0-145CB610E417}" srcOrd="7" destOrd="0" presId="urn:microsoft.com/office/officeart/2005/8/layout/radial6"/>
    <dgm:cxn modelId="{E6F6816E-7BC0-4FBA-A8C6-B23D7A7B63FD}" type="presParOf" srcId="{BB6375A2-CFD0-4A70-9AC6-179D79FDE8A2}" destId="{5C92EFAC-7B79-463A-80E3-F13043F8A025}" srcOrd="8" destOrd="0" presId="urn:microsoft.com/office/officeart/2005/8/layout/radial6"/>
    <dgm:cxn modelId="{DF5CB8B5-770F-4BB7-B36A-4AEB76F2781B}" type="presParOf" srcId="{BB6375A2-CFD0-4A70-9AC6-179D79FDE8A2}" destId="{E38D4E7C-5981-4589-B72D-95642360C5B3}"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885A2F-D153-4375-B8CE-AC8C389BC6FC}" type="doc">
      <dgm:prSet loTypeId="urn:microsoft.com/office/officeart/2005/8/layout/cycle4#1" loCatId="cycle" qsTypeId="urn:microsoft.com/office/officeart/2005/8/quickstyle/simple1#2" qsCatId="simple" csTypeId="urn:microsoft.com/office/officeart/2005/8/colors/accent1_2#2" csCatId="accent1" phldr="1"/>
      <dgm:spPr/>
      <dgm:t>
        <a:bodyPr/>
        <a:lstStyle/>
        <a:p>
          <a:endParaRPr lang="ru-RU"/>
        </a:p>
      </dgm:t>
    </dgm:pt>
    <dgm:pt modelId="{8FB454DA-FEDD-45E5-8F36-550070894128}">
      <dgm:prSet phldrT="[Текст]" custT="1"/>
      <dgm:spPr>
        <a:solidFill>
          <a:schemeClr val="accent2"/>
        </a:solidFill>
      </dgm:spPr>
      <dgm:t>
        <a:bodyPr/>
        <a:lstStyle/>
        <a:p>
          <a:r>
            <a:rPr lang="ru-RU" sz="1200" dirty="0" smtClean="0"/>
            <a:t>Клиенты</a:t>
          </a:r>
          <a:endParaRPr lang="ru-RU" sz="1200" dirty="0"/>
        </a:p>
      </dgm:t>
    </dgm:pt>
    <dgm:pt modelId="{B243B2BC-1432-4D0B-9B1C-77C15BC387BC}" type="parTrans" cxnId="{BF1B3D64-131D-49F4-B8D3-F02CEA7F1918}">
      <dgm:prSet/>
      <dgm:spPr/>
      <dgm:t>
        <a:bodyPr/>
        <a:lstStyle/>
        <a:p>
          <a:endParaRPr lang="ru-RU"/>
        </a:p>
      </dgm:t>
    </dgm:pt>
    <dgm:pt modelId="{C1ECC94E-DEA8-4E46-9515-DE8ECB517B6F}" type="sibTrans" cxnId="{BF1B3D64-131D-49F4-B8D3-F02CEA7F1918}">
      <dgm:prSet/>
      <dgm:spPr/>
      <dgm:t>
        <a:bodyPr/>
        <a:lstStyle/>
        <a:p>
          <a:endParaRPr lang="ru-RU"/>
        </a:p>
      </dgm:t>
    </dgm:pt>
    <dgm:pt modelId="{B4C31A45-22CC-4952-BCE7-7F68A38BAC44}">
      <dgm:prSet phldrT="[Текст]" custT="1"/>
      <dgm:spPr>
        <a:ln>
          <a:solidFill>
            <a:schemeClr val="accent2"/>
          </a:solidFill>
        </a:ln>
      </dgm:spPr>
      <dgm:t>
        <a:bodyPr/>
        <a:lstStyle/>
        <a:p>
          <a:r>
            <a:rPr lang="ru-RU" sz="1100" dirty="0" smtClean="0">
              <a:latin typeface="+mj-lt"/>
            </a:rPr>
            <a:t>Повышение лояльности клиентов</a:t>
          </a:r>
          <a:endParaRPr lang="ru-RU" sz="1100" dirty="0">
            <a:latin typeface="+mj-lt"/>
          </a:endParaRPr>
        </a:p>
      </dgm:t>
    </dgm:pt>
    <dgm:pt modelId="{3489BA3E-092D-4D8D-A4FB-553D0092E782}" type="parTrans" cxnId="{D52E06D1-E037-46A7-B1B9-36BF6970345D}">
      <dgm:prSet/>
      <dgm:spPr/>
      <dgm:t>
        <a:bodyPr/>
        <a:lstStyle/>
        <a:p>
          <a:endParaRPr lang="ru-RU"/>
        </a:p>
      </dgm:t>
    </dgm:pt>
    <dgm:pt modelId="{12892987-D11B-4143-B62B-0C45173B50F3}" type="sibTrans" cxnId="{D52E06D1-E037-46A7-B1B9-36BF6970345D}">
      <dgm:prSet/>
      <dgm:spPr/>
      <dgm:t>
        <a:bodyPr/>
        <a:lstStyle/>
        <a:p>
          <a:endParaRPr lang="ru-RU"/>
        </a:p>
      </dgm:t>
    </dgm:pt>
    <dgm:pt modelId="{C40EB7D6-0D0D-427E-9891-D87B42E02570}">
      <dgm:prSet phldrT="[Текст]" custT="1"/>
      <dgm:spPr>
        <a:solidFill>
          <a:srgbClr val="00B0F0"/>
        </a:solidFill>
      </dgm:spPr>
      <dgm:t>
        <a:bodyPr/>
        <a:lstStyle/>
        <a:p>
          <a:r>
            <a:rPr lang="ru-RU" sz="1100" dirty="0" smtClean="0"/>
            <a:t>Финансы</a:t>
          </a:r>
          <a:endParaRPr lang="ru-RU" sz="1000" dirty="0"/>
        </a:p>
      </dgm:t>
    </dgm:pt>
    <dgm:pt modelId="{EF8C25ED-2026-4398-84F6-95B6763FE92E}" type="parTrans" cxnId="{49E02B87-4FA9-4791-BC8B-797B18ABC3A7}">
      <dgm:prSet/>
      <dgm:spPr/>
      <dgm:t>
        <a:bodyPr/>
        <a:lstStyle/>
        <a:p>
          <a:endParaRPr lang="ru-RU"/>
        </a:p>
      </dgm:t>
    </dgm:pt>
    <dgm:pt modelId="{773E5E47-BAAC-43FC-B070-A57F38532648}" type="sibTrans" cxnId="{49E02B87-4FA9-4791-BC8B-797B18ABC3A7}">
      <dgm:prSet/>
      <dgm:spPr/>
      <dgm:t>
        <a:bodyPr/>
        <a:lstStyle/>
        <a:p>
          <a:endParaRPr lang="ru-RU"/>
        </a:p>
      </dgm:t>
    </dgm:pt>
    <dgm:pt modelId="{0E0B8B64-9E61-4EA3-99AC-B48AE51EA2A4}">
      <dgm:prSet phldrT="[Текст]" custT="1"/>
      <dgm:spPr>
        <a:ln>
          <a:solidFill>
            <a:srgbClr val="0099FF"/>
          </a:solidFill>
        </a:ln>
      </dgm:spPr>
      <dgm:t>
        <a:bodyPr anchor="t"/>
        <a:lstStyle/>
        <a:p>
          <a:r>
            <a:rPr lang="ru-RU" sz="1100" dirty="0" smtClean="0">
              <a:latin typeface="+mj-lt"/>
            </a:rPr>
            <a:t>Повышение </a:t>
          </a:r>
          <a:r>
            <a:rPr lang="en-US" sz="1100" dirty="0" smtClean="0">
              <a:latin typeface="+mj-lt"/>
            </a:rPr>
            <a:t>ROE</a:t>
          </a:r>
          <a:endParaRPr lang="ru-RU" sz="1100" dirty="0">
            <a:latin typeface="+mj-lt"/>
          </a:endParaRPr>
        </a:p>
      </dgm:t>
    </dgm:pt>
    <dgm:pt modelId="{3EFAE23F-3488-4DD3-B242-0BC7DDC48027}" type="parTrans" cxnId="{FB064A70-696A-4815-A81F-346CDDDB42D9}">
      <dgm:prSet/>
      <dgm:spPr/>
      <dgm:t>
        <a:bodyPr/>
        <a:lstStyle/>
        <a:p>
          <a:endParaRPr lang="ru-RU"/>
        </a:p>
      </dgm:t>
    </dgm:pt>
    <dgm:pt modelId="{F9ACE5B1-9C83-46CF-8F73-C2E74B77A53E}" type="sibTrans" cxnId="{FB064A70-696A-4815-A81F-346CDDDB42D9}">
      <dgm:prSet/>
      <dgm:spPr/>
      <dgm:t>
        <a:bodyPr/>
        <a:lstStyle/>
        <a:p>
          <a:endParaRPr lang="ru-RU"/>
        </a:p>
      </dgm:t>
    </dgm:pt>
    <dgm:pt modelId="{988628CC-FEDD-4073-8261-AFD6074F0687}">
      <dgm:prSet phldrT="[Текст]" custT="1"/>
      <dgm:spPr>
        <a:solidFill>
          <a:schemeClr val="bg1">
            <a:lumMod val="65000"/>
          </a:schemeClr>
        </a:solidFill>
      </dgm:spPr>
      <dgm:t>
        <a:bodyPr/>
        <a:lstStyle/>
        <a:p>
          <a:r>
            <a:rPr lang="ru-RU" sz="1100" dirty="0" smtClean="0"/>
            <a:t>Персонал</a:t>
          </a:r>
          <a:endParaRPr lang="ru-RU" sz="1100" dirty="0"/>
        </a:p>
      </dgm:t>
    </dgm:pt>
    <dgm:pt modelId="{9ED400BE-DB88-4659-AD35-F63885F23DF8}" type="parTrans" cxnId="{E252AD80-30DF-48A2-B8D8-CBAA780119CF}">
      <dgm:prSet/>
      <dgm:spPr/>
      <dgm:t>
        <a:bodyPr/>
        <a:lstStyle/>
        <a:p>
          <a:endParaRPr lang="ru-RU"/>
        </a:p>
      </dgm:t>
    </dgm:pt>
    <dgm:pt modelId="{C80D61A8-B948-4667-A2D1-64E9CA39E8D1}" type="sibTrans" cxnId="{E252AD80-30DF-48A2-B8D8-CBAA780119CF}">
      <dgm:prSet/>
      <dgm:spPr/>
      <dgm:t>
        <a:bodyPr/>
        <a:lstStyle/>
        <a:p>
          <a:endParaRPr lang="ru-RU"/>
        </a:p>
      </dgm:t>
    </dgm:pt>
    <dgm:pt modelId="{93DFB851-EE50-4292-B369-57A1E19E8B47}">
      <dgm:prSet phldrT="[Текст]" custT="1"/>
      <dgm:spPr>
        <a:ln>
          <a:solidFill>
            <a:schemeClr val="bg1">
              <a:lumMod val="50000"/>
            </a:schemeClr>
          </a:solidFill>
        </a:ln>
      </dgm:spPr>
      <dgm:t>
        <a:bodyPr anchor="b"/>
        <a:lstStyle/>
        <a:p>
          <a:r>
            <a:rPr lang="ru-RU" sz="1100" dirty="0" smtClean="0">
              <a:latin typeface="+mj-lt"/>
            </a:rPr>
            <a:t> Повышение компетенций персонала</a:t>
          </a:r>
          <a:endParaRPr lang="ru-RU" sz="1100" dirty="0">
            <a:latin typeface="+mj-lt"/>
          </a:endParaRPr>
        </a:p>
      </dgm:t>
    </dgm:pt>
    <dgm:pt modelId="{A6F4BD05-1EF0-4DAF-8B91-08612079098B}" type="parTrans" cxnId="{DE431FF1-7544-4A44-A754-95F6BD63CF53}">
      <dgm:prSet/>
      <dgm:spPr/>
      <dgm:t>
        <a:bodyPr/>
        <a:lstStyle/>
        <a:p>
          <a:endParaRPr lang="ru-RU"/>
        </a:p>
      </dgm:t>
    </dgm:pt>
    <dgm:pt modelId="{6BDEFE49-6198-4707-88D3-931367EA67DB}" type="sibTrans" cxnId="{DE431FF1-7544-4A44-A754-95F6BD63CF53}">
      <dgm:prSet/>
      <dgm:spPr/>
      <dgm:t>
        <a:bodyPr/>
        <a:lstStyle/>
        <a:p>
          <a:endParaRPr lang="ru-RU"/>
        </a:p>
      </dgm:t>
    </dgm:pt>
    <dgm:pt modelId="{1C964BAB-C232-4AC1-AE13-36F1D1C0E6F8}">
      <dgm:prSet phldrT="[Текст]" custT="1"/>
      <dgm:spPr>
        <a:solidFill>
          <a:srgbClr val="FFCC00"/>
        </a:solidFill>
      </dgm:spPr>
      <dgm:t>
        <a:bodyPr/>
        <a:lstStyle/>
        <a:p>
          <a:r>
            <a:rPr lang="ru-RU" sz="1050" dirty="0" smtClean="0"/>
            <a:t>Процессы</a:t>
          </a:r>
          <a:endParaRPr lang="ru-RU" sz="1050" dirty="0"/>
        </a:p>
      </dgm:t>
    </dgm:pt>
    <dgm:pt modelId="{3D6B9953-8112-4EDB-B6D7-71A457746E5A}" type="parTrans" cxnId="{3015F161-BE15-4859-94CF-CAFCDAA23CB7}">
      <dgm:prSet/>
      <dgm:spPr/>
      <dgm:t>
        <a:bodyPr/>
        <a:lstStyle/>
        <a:p>
          <a:endParaRPr lang="ru-RU"/>
        </a:p>
      </dgm:t>
    </dgm:pt>
    <dgm:pt modelId="{E0B624BD-8270-42D4-A950-A1F0BE808971}" type="sibTrans" cxnId="{3015F161-BE15-4859-94CF-CAFCDAA23CB7}">
      <dgm:prSet/>
      <dgm:spPr/>
      <dgm:t>
        <a:bodyPr/>
        <a:lstStyle/>
        <a:p>
          <a:endParaRPr lang="ru-RU"/>
        </a:p>
      </dgm:t>
    </dgm:pt>
    <dgm:pt modelId="{C80A26F4-F19D-4470-886E-0BC70329899E}">
      <dgm:prSet phldrT="[Текст]" custT="1"/>
      <dgm:spPr>
        <a:ln>
          <a:solidFill>
            <a:srgbClr val="FFC000"/>
          </a:solidFill>
        </a:ln>
      </dgm:spPr>
      <dgm:t>
        <a:bodyPr anchor="b"/>
        <a:lstStyle/>
        <a:p>
          <a:r>
            <a:rPr lang="ru-RU" sz="1100" dirty="0" smtClean="0">
              <a:latin typeface="+mj-lt"/>
            </a:rPr>
            <a:t>Повышение качества продукции</a:t>
          </a:r>
          <a:endParaRPr lang="ru-RU" sz="1100" dirty="0">
            <a:latin typeface="+mj-lt"/>
          </a:endParaRPr>
        </a:p>
      </dgm:t>
    </dgm:pt>
    <dgm:pt modelId="{6F4F3C6D-DFE1-4863-B711-2EAD134F60AC}" type="parTrans" cxnId="{7F730CC4-B56C-4576-B107-55499CF2E5FF}">
      <dgm:prSet/>
      <dgm:spPr/>
      <dgm:t>
        <a:bodyPr/>
        <a:lstStyle/>
        <a:p>
          <a:endParaRPr lang="ru-RU"/>
        </a:p>
      </dgm:t>
    </dgm:pt>
    <dgm:pt modelId="{9CDE0EC1-A28E-421C-A96D-C66FAC5510FC}" type="sibTrans" cxnId="{7F730CC4-B56C-4576-B107-55499CF2E5FF}">
      <dgm:prSet/>
      <dgm:spPr/>
      <dgm:t>
        <a:bodyPr/>
        <a:lstStyle/>
        <a:p>
          <a:endParaRPr lang="ru-RU"/>
        </a:p>
      </dgm:t>
    </dgm:pt>
    <dgm:pt modelId="{C9A95E95-7948-4505-8EDF-8AE296BE99C8}">
      <dgm:prSet phldrT="[Текст]" custT="1"/>
      <dgm:spPr>
        <a:ln>
          <a:solidFill>
            <a:srgbClr val="0099FF"/>
          </a:solidFill>
        </a:ln>
      </dgm:spPr>
      <dgm:t>
        <a:bodyPr/>
        <a:lstStyle/>
        <a:p>
          <a:r>
            <a:rPr lang="ru-RU" sz="1100" dirty="0" smtClean="0"/>
            <a:t>Снижение долговой нагрузки</a:t>
          </a:r>
          <a:endParaRPr lang="ru-RU" sz="1100" dirty="0">
            <a:latin typeface="+mj-lt"/>
          </a:endParaRPr>
        </a:p>
      </dgm:t>
    </dgm:pt>
    <dgm:pt modelId="{B1567942-5488-48D8-8D4F-1BD04A07D273}" type="parTrans" cxnId="{3FB8B097-E0AD-41B0-AAE6-0069BA1FC6BF}">
      <dgm:prSet/>
      <dgm:spPr/>
      <dgm:t>
        <a:bodyPr/>
        <a:lstStyle/>
        <a:p>
          <a:endParaRPr lang="ru-RU"/>
        </a:p>
      </dgm:t>
    </dgm:pt>
    <dgm:pt modelId="{3A4F3E4E-2857-4FD3-9154-E173E7ECC248}" type="sibTrans" cxnId="{3FB8B097-E0AD-41B0-AAE6-0069BA1FC6BF}">
      <dgm:prSet/>
      <dgm:spPr/>
      <dgm:t>
        <a:bodyPr/>
        <a:lstStyle/>
        <a:p>
          <a:endParaRPr lang="ru-RU"/>
        </a:p>
      </dgm:t>
    </dgm:pt>
    <dgm:pt modelId="{EC2FE77E-215B-4FFF-848B-FCFFA7D518F4}" type="pres">
      <dgm:prSet presAssocID="{D3885A2F-D153-4375-B8CE-AC8C389BC6FC}" presName="cycleMatrixDiagram" presStyleCnt="0">
        <dgm:presLayoutVars>
          <dgm:chMax val="1"/>
          <dgm:dir/>
          <dgm:animLvl val="lvl"/>
          <dgm:resizeHandles val="exact"/>
        </dgm:presLayoutVars>
      </dgm:prSet>
      <dgm:spPr/>
      <dgm:t>
        <a:bodyPr/>
        <a:lstStyle/>
        <a:p>
          <a:endParaRPr lang="ru-RU"/>
        </a:p>
      </dgm:t>
    </dgm:pt>
    <dgm:pt modelId="{247BFB49-CFC4-4FBC-A352-E8E26F6EFA1A}" type="pres">
      <dgm:prSet presAssocID="{D3885A2F-D153-4375-B8CE-AC8C389BC6FC}" presName="children" presStyleCnt="0"/>
      <dgm:spPr/>
    </dgm:pt>
    <dgm:pt modelId="{D266879B-7D77-409D-BCFE-468B287B4F42}" type="pres">
      <dgm:prSet presAssocID="{D3885A2F-D153-4375-B8CE-AC8C389BC6FC}" presName="child1group" presStyleCnt="0"/>
      <dgm:spPr/>
    </dgm:pt>
    <dgm:pt modelId="{AB2B5D12-7EB0-4597-8B08-D7A00162EFBD}" type="pres">
      <dgm:prSet presAssocID="{D3885A2F-D153-4375-B8CE-AC8C389BC6FC}" presName="child1" presStyleLbl="bgAcc1" presStyleIdx="0" presStyleCnt="4" custScaleX="96603" custLinFactNeighborX="-15553" custLinFactNeighborY="34768"/>
      <dgm:spPr/>
      <dgm:t>
        <a:bodyPr/>
        <a:lstStyle/>
        <a:p>
          <a:endParaRPr lang="ru-RU"/>
        </a:p>
      </dgm:t>
    </dgm:pt>
    <dgm:pt modelId="{FE08656E-FA1E-42E0-B107-512F57F67A5F}" type="pres">
      <dgm:prSet presAssocID="{D3885A2F-D153-4375-B8CE-AC8C389BC6FC}" presName="child1Text" presStyleLbl="bgAcc1" presStyleIdx="0" presStyleCnt="4">
        <dgm:presLayoutVars>
          <dgm:bulletEnabled val="1"/>
        </dgm:presLayoutVars>
      </dgm:prSet>
      <dgm:spPr/>
      <dgm:t>
        <a:bodyPr/>
        <a:lstStyle/>
        <a:p>
          <a:endParaRPr lang="ru-RU"/>
        </a:p>
      </dgm:t>
    </dgm:pt>
    <dgm:pt modelId="{6EFC969F-D8D0-4524-8563-354EA2BA4093}" type="pres">
      <dgm:prSet presAssocID="{D3885A2F-D153-4375-B8CE-AC8C389BC6FC}" presName="child2group" presStyleCnt="0"/>
      <dgm:spPr/>
    </dgm:pt>
    <dgm:pt modelId="{4E085A6B-1FCB-42CE-A8FB-A7E1C456366F}" type="pres">
      <dgm:prSet presAssocID="{D3885A2F-D153-4375-B8CE-AC8C389BC6FC}" presName="child2" presStyleLbl="bgAcc1" presStyleIdx="1" presStyleCnt="4" custScaleX="96603" custLinFactNeighborX="21183" custLinFactNeighborY="34768"/>
      <dgm:spPr/>
      <dgm:t>
        <a:bodyPr/>
        <a:lstStyle/>
        <a:p>
          <a:endParaRPr lang="ru-RU"/>
        </a:p>
      </dgm:t>
    </dgm:pt>
    <dgm:pt modelId="{221C7893-86A5-4004-A297-6556D223C08D}" type="pres">
      <dgm:prSet presAssocID="{D3885A2F-D153-4375-B8CE-AC8C389BC6FC}" presName="child2Text" presStyleLbl="bgAcc1" presStyleIdx="1" presStyleCnt="4">
        <dgm:presLayoutVars>
          <dgm:bulletEnabled val="1"/>
        </dgm:presLayoutVars>
      </dgm:prSet>
      <dgm:spPr/>
      <dgm:t>
        <a:bodyPr/>
        <a:lstStyle/>
        <a:p>
          <a:endParaRPr lang="ru-RU"/>
        </a:p>
      </dgm:t>
    </dgm:pt>
    <dgm:pt modelId="{B1BE3FF9-7437-4525-AF41-5F517097BAF3}" type="pres">
      <dgm:prSet presAssocID="{D3885A2F-D153-4375-B8CE-AC8C389BC6FC}" presName="child3group" presStyleCnt="0"/>
      <dgm:spPr/>
    </dgm:pt>
    <dgm:pt modelId="{12B5FC20-1D72-47C2-8A82-B81B90A1A25B}" type="pres">
      <dgm:prSet presAssocID="{D3885A2F-D153-4375-B8CE-AC8C389BC6FC}" presName="child3" presStyleLbl="bgAcc1" presStyleIdx="2" presStyleCnt="4" custScaleX="96603" custLinFactNeighborX="21183" custLinFactNeighborY="-29967"/>
      <dgm:spPr/>
      <dgm:t>
        <a:bodyPr/>
        <a:lstStyle/>
        <a:p>
          <a:endParaRPr lang="ru-RU"/>
        </a:p>
      </dgm:t>
    </dgm:pt>
    <dgm:pt modelId="{8E9FB213-98DF-41F9-9A8A-70CBF116C90C}" type="pres">
      <dgm:prSet presAssocID="{D3885A2F-D153-4375-B8CE-AC8C389BC6FC}" presName="child3Text" presStyleLbl="bgAcc1" presStyleIdx="2" presStyleCnt="4">
        <dgm:presLayoutVars>
          <dgm:bulletEnabled val="1"/>
        </dgm:presLayoutVars>
      </dgm:prSet>
      <dgm:spPr/>
      <dgm:t>
        <a:bodyPr/>
        <a:lstStyle/>
        <a:p>
          <a:endParaRPr lang="ru-RU"/>
        </a:p>
      </dgm:t>
    </dgm:pt>
    <dgm:pt modelId="{AE740D0B-E2F0-44D0-A500-BB7BF02360DE}" type="pres">
      <dgm:prSet presAssocID="{D3885A2F-D153-4375-B8CE-AC8C389BC6FC}" presName="child4group" presStyleCnt="0"/>
      <dgm:spPr/>
    </dgm:pt>
    <dgm:pt modelId="{04C3538F-D294-456A-9EB0-912F2511CACB}" type="pres">
      <dgm:prSet presAssocID="{D3885A2F-D153-4375-B8CE-AC8C389BC6FC}" presName="child4" presStyleLbl="bgAcc1" presStyleIdx="3" presStyleCnt="4" custScaleX="96603" custLinFactNeighborX="-15553" custLinFactNeighborY="-29967"/>
      <dgm:spPr/>
      <dgm:t>
        <a:bodyPr/>
        <a:lstStyle/>
        <a:p>
          <a:endParaRPr lang="ru-RU"/>
        </a:p>
      </dgm:t>
    </dgm:pt>
    <dgm:pt modelId="{441E17BA-607D-40E6-A89F-49DA0538C159}" type="pres">
      <dgm:prSet presAssocID="{D3885A2F-D153-4375-B8CE-AC8C389BC6FC}" presName="child4Text" presStyleLbl="bgAcc1" presStyleIdx="3" presStyleCnt="4">
        <dgm:presLayoutVars>
          <dgm:bulletEnabled val="1"/>
        </dgm:presLayoutVars>
      </dgm:prSet>
      <dgm:spPr/>
      <dgm:t>
        <a:bodyPr/>
        <a:lstStyle/>
        <a:p>
          <a:endParaRPr lang="ru-RU"/>
        </a:p>
      </dgm:t>
    </dgm:pt>
    <dgm:pt modelId="{BF2F3A92-E29B-4175-9CB1-8BCDCC9D286D}" type="pres">
      <dgm:prSet presAssocID="{D3885A2F-D153-4375-B8CE-AC8C389BC6FC}" presName="childPlaceholder" presStyleCnt="0"/>
      <dgm:spPr/>
    </dgm:pt>
    <dgm:pt modelId="{D7097A25-98D2-41AB-B569-FCE7A37DEFE5}" type="pres">
      <dgm:prSet presAssocID="{D3885A2F-D153-4375-B8CE-AC8C389BC6FC}" presName="circle" presStyleCnt="0"/>
      <dgm:spPr/>
    </dgm:pt>
    <dgm:pt modelId="{3F3C8C94-EF8C-4547-BA0D-8749EF9AA03B}" type="pres">
      <dgm:prSet presAssocID="{D3885A2F-D153-4375-B8CE-AC8C389BC6FC}" presName="quadrant1" presStyleLbl="node1" presStyleIdx="0" presStyleCnt="4">
        <dgm:presLayoutVars>
          <dgm:chMax val="1"/>
          <dgm:bulletEnabled val="1"/>
        </dgm:presLayoutVars>
      </dgm:prSet>
      <dgm:spPr/>
      <dgm:t>
        <a:bodyPr/>
        <a:lstStyle/>
        <a:p>
          <a:endParaRPr lang="ru-RU"/>
        </a:p>
      </dgm:t>
    </dgm:pt>
    <dgm:pt modelId="{A1B0B835-9A44-4F64-80E7-9E5D5DC04848}" type="pres">
      <dgm:prSet presAssocID="{D3885A2F-D153-4375-B8CE-AC8C389BC6FC}" presName="quadrant2" presStyleLbl="node1" presStyleIdx="1" presStyleCnt="4">
        <dgm:presLayoutVars>
          <dgm:chMax val="1"/>
          <dgm:bulletEnabled val="1"/>
        </dgm:presLayoutVars>
      </dgm:prSet>
      <dgm:spPr/>
      <dgm:t>
        <a:bodyPr/>
        <a:lstStyle/>
        <a:p>
          <a:endParaRPr lang="ru-RU"/>
        </a:p>
      </dgm:t>
    </dgm:pt>
    <dgm:pt modelId="{C0170CDC-6FFA-48C6-B57F-E912CCEB87F6}" type="pres">
      <dgm:prSet presAssocID="{D3885A2F-D153-4375-B8CE-AC8C389BC6FC}" presName="quadrant3" presStyleLbl="node1" presStyleIdx="2" presStyleCnt="4">
        <dgm:presLayoutVars>
          <dgm:chMax val="1"/>
          <dgm:bulletEnabled val="1"/>
        </dgm:presLayoutVars>
      </dgm:prSet>
      <dgm:spPr/>
      <dgm:t>
        <a:bodyPr/>
        <a:lstStyle/>
        <a:p>
          <a:endParaRPr lang="ru-RU"/>
        </a:p>
      </dgm:t>
    </dgm:pt>
    <dgm:pt modelId="{23F9A3AE-B112-445D-83B8-C7BFFFEF9218}" type="pres">
      <dgm:prSet presAssocID="{D3885A2F-D153-4375-B8CE-AC8C389BC6FC}" presName="quadrant4" presStyleLbl="node1" presStyleIdx="3" presStyleCnt="4">
        <dgm:presLayoutVars>
          <dgm:chMax val="1"/>
          <dgm:bulletEnabled val="1"/>
        </dgm:presLayoutVars>
      </dgm:prSet>
      <dgm:spPr/>
      <dgm:t>
        <a:bodyPr/>
        <a:lstStyle/>
        <a:p>
          <a:endParaRPr lang="ru-RU"/>
        </a:p>
      </dgm:t>
    </dgm:pt>
    <dgm:pt modelId="{74742A58-EB0C-4557-8923-7531AB79B9C7}" type="pres">
      <dgm:prSet presAssocID="{D3885A2F-D153-4375-B8CE-AC8C389BC6FC}" presName="quadrantPlaceholder" presStyleCnt="0"/>
      <dgm:spPr/>
    </dgm:pt>
    <dgm:pt modelId="{9B882D51-D49B-4685-877D-FBCC1E9C0C18}" type="pres">
      <dgm:prSet presAssocID="{D3885A2F-D153-4375-B8CE-AC8C389BC6FC}" presName="center1" presStyleLbl="fgShp" presStyleIdx="0" presStyleCnt="2"/>
      <dgm:spPr/>
    </dgm:pt>
    <dgm:pt modelId="{4678B275-9D5D-4DE8-971F-485A9F312111}" type="pres">
      <dgm:prSet presAssocID="{D3885A2F-D153-4375-B8CE-AC8C389BC6FC}" presName="center2" presStyleLbl="fgShp" presStyleIdx="1" presStyleCnt="2"/>
      <dgm:spPr/>
    </dgm:pt>
  </dgm:ptLst>
  <dgm:cxnLst>
    <dgm:cxn modelId="{3DA6C392-59C8-4EE0-BCDD-DAE7AE867E97}" type="presOf" srcId="{8FB454DA-FEDD-45E5-8F36-550070894128}" destId="{3F3C8C94-EF8C-4547-BA0D-8749EF9AA03B}" srcOrd="0" destOrd="0" presId="urn:microsoft.com/office/officeart/2005/8/layout/cycle4#1"/>
    <dgm:cxn modelId="{49E02B87-4FA9-4791-BC8B-797B18ABC3A7}" srcId="{D3885A2F-D153-4375-B8CE-AC8C389BC6FC}" destId="{C40EB7D6-0D0D-427E-9891-D87B42E02570}" srcOrd="1" destOrd="0" parTransId="{EF8C25ED-2026-4398-84F6-95B6763FE92E}" sibTransId="{773E5E47-BAAC-43FC-B070-A57F38532648}"/>
    <dgm:cxn modelId="{33A07084-D81F-41EE-8D17-DB87E749EB5F}" type="presOf" srcId="{93DFB851-EE50-4292-B369-57A1E19E8B47}" destId="{12B5FC20-1D72-47C2-8A82-B81B90A1A25B}" srcOrd="0" destOrd="0" presId="urn:microsoft.com/office/officeart/2005/8/layout/cycle4#1"/>
    <dgm:cxn modelId="{FCEB098A-6670-431A-91CC-2895D283EC4D}" type="presOf" srcId="{C9A95E95-7948-4505-8EDF-8AE296BE99C8}" destId="{4E085A6B-1FCB-42CE-A8FB-A7E1C456366F}" srcOrd="0" destOrd="1" presId="urn:microsoft.com/office/officeart/2005/8/layout/cycle4#1"/>
    <dgm:cxn modelId="{40E4F34F-8A13-459C-B26D-0658B9841567}" type="presOf" srcId="{B4C31A45-22CC-4952-BCE7-7F68A38BAC44}" destId="{AB2B5D12-7EB0-4597-8B08-D7A00162EFBD}" srcOrd="0" destOrd="0" presId="urn:microsoft.com/office/officeart/2005/8/layout/cycle4#1"/>
    <dgm:cxn modelId="{4E22E562-2BAF-45EB-ACA5-D77A43626E32}" type="presOf" srcId="{B4C31A45-22CC-4952-BCE7-7F68A38BAC44}" destId="{FE08656E-FA1E-42E0-B107-512F57F67A5F}" srcOrd="1" destOrd="0" presId="urn:microsoft.com/office/officeart/2005/8/layout/cycle4#1"/>
    <dgm:cxn modelId="{DE431FF1-7544-4A44-A754-95F6BD63CF53}" srcId="{988628CC-FEDD-4073-8261-AFD6074F0687}" destId="{93DFB851-EE50-4292-B369-57A1E19E8B47}" srcOrd="0" destOrd="0" parTransId="{A6F4BD05-1EF0-4DAF-8B91-08612079098B}" sibTransId="{6BDEFE49-6198-4707-88D3-931367EA67DB}"/>
    <dgm:cxn modelId="{84693A44-4CD7-4A1F-8B3E-CCD5DC26C2DF}" type="presOf" srcId="{0E0B8B64-9E61-4EA3-99AC-B48AE51EA2A4}" destId="{221C7893-86A5-4004-A297-6556D223C08D}" srcOrd="1" destOrd="0" presId="urn:microsoft.com/office/officeart/2005/8/layout/cycle4#1"/>
    <dgm:cxn modelId="{4802C2D5-AF7D-4E30-9DFF-694AAAABEA53}" type="presOf" srcId="{988628CC-FEDD-4073-8261-AFD6074F0687}" destId="{C0170CDC-6FFA-48C6-B57F-E912CCEB87F6}" srcOrd="0" destOrd="0" presId="urn:microsoft.com/office/officeart/2005/8/layout/cycle4#1"/>
    <dgm:cxn modelId="{3015F161-BE15-4859-94CF-CAFCDAA23CB7}" srcId="{D3885A2F-D153-4375-B8CE-AC8C389BC6FC}" destId="{1C964BAB-C232-4AC1-AE13-36F1D1C0E6F8}" srcOrd="3" destOrd="0" parTransId="{3D6B9953-8112-4EDB-B6D7-71A457746E5A}" sibTransId="{E0B624BD-8270-42D4-A950-A1F0BE808971}"/>
    <dgm:cxn modelId="{F209402A-33E4-4B07-A9D9-4FDF670DA55A}" type="presOf" srcId="{C9A95E95-7948-4505-8EDF-8AE296BE99C8}" destId="{221C7893-86A5-4004-A297-6556D223C08D}" srcOrd="1" destOrd="1" presId="urn:microsoft.com/office/officeart/2005/8/layout/cycle4#1"/>
    <dgm:cxn modelId="{FF1840EE-B3E7-4827-9A4F-5FDE462B2E58}" type="presOf" srcId="{D3885A2F-D153-4375-B8CE-AC8C389BC6FC}" destId="{EC2FE77E-215B-4FFF-848B-FCFFA7D518F4}" srcOrd="0" destOrd="0" presId="urn:microsoft.com/office/officeart/2005/8/layout/cycle4#1"/>
    <dgm:cxn modelId="{E5D49939-E084-4AC5-925A-E258962890F7}" type="presOf" srcId="{0E0B8B64-9E61-4EA3-99AC-B48AE51EA2A4}" destId="{4E085A6B-1FCB-42CE-A8FB-A7E1C456366F}" srcOrd="0" destOrd="0" presId="urn:microsoft.com/office/officeart/2005/8/layout/cycle4#1"/>
    <dgm:cxn modelId="{C2E86CC9-E28B-4D7E-8971-486A15356885}" type="presOf" srcId="{1C964BAB-C232-4AC1-AE13-36F1D1C0E6F8}" destId="{23F9A3AE-B112-445D-83B8-C7BFFFEF9218}" srcOrd="0" destOrd="0" presId="urn:microsoft.com/office/officeart/2005/8/layout/cycle4#1"/>
    <dgm:cxn modelId="{BF1B3D64-131D-49F4-B8D3-F02CEA7F1918}" srcId="{D3885A2F-D153-4375-B8CE-AC8C389BC6FC}" destId="{8FB454DA-FEDD-45E5-8F36-550070894128}" srcOrd="0" destOrd="0" parTransId="{B243B2BC-1432-4D0B-9B1C-77C15BC387BC}" sibTransId="{C1ECC94E-DEA8-4E46-9515-DE8ECB517B6F}"/>
    <dgm:cxn modelId="{D52E06D1-E037-46A7-B1B9-36BF6970345D}" srcId="{8FB454DA-FEDD-45E5-8F36-550070894128}" destId="{B4C31A45-22CC-4952-BCE7-7F68A38BAC44}" srcOrd="0" destOrd="0" parTransId="{3489BA3E-092D-4D8D-A4FB-553D0092E782}" sibTransId="{12892987-D11B-4143-B62B-0C45173B50F3}"/>
    <dgm:cxn modelId="{7F730CC4-B56C-4576-B107-55499CF2E5FF}" srcId="{1C964BAB-C232-4AC1-AE13-36F1D1C0E6F8}" destId="{C80A26F4-F19D-4470-886E-0BC70329899E}" srcOrd="0" destOrd="0" parTransId="{6F4F3C6D-DFE1-4863-B711-2EAD134F60AC}" sibTransId="{9CDE0EC1-A28E-421C-A96D-C66FAC5510FC}"/>
    <dgm:cxn modelId="{E252AD80-30DF-48A2-B8D8-CBAA780119CF}" srcId="{D3885A2F-D153-4375-B8CE-AC8C389BC6FC}" destId="{988628CC-FEDD-4073-8261-AFD6074F0687}" srcOrd="2" destOrd="0" parTransId="{9ED400BE-DB88-4659-AD35-F63885F23DF8}" sibTransId="{C80D61A8-B948-4667-A2D1-64E9CA39E8D1}"/>
    <dgm:cxn modelId="{FB064A70-696A-4815-A81F-346CDDDB42D9}" srcId="{C40EB7D6-0D0D-427E-9891-D87B42E02570}" destId="{0E0B8B64-9E61-4EA3-99AC-B48AE51EA2A4}" srcOrd="0" destOrd="0" parTransId="{3EFAE23F-3488-4DD3-B242-0BC7DDC48027}" sibTransId="{F9ACE5B1-9C83-46CF-8F73-C2E74B77A53E}"/>
    <dgm:cxn modelId="{57A5F8F5-5C68-43F1-B9EB-9D5455AE7348}" type="presOf" srcId="{93DFB851-EE50-4292-B369-57A1E19E8B47}" destId="{8E9FB213-98DF-41F9-9A8A-70CBF116C90C}" srcOrd="1" destOrd="0" presId="urn:microsoft.com/office/officeart/2005/8/layout/cycle4#1"/>
    <dgm:cxn modelId="{BD7560A3-A772-4396-8F58-A3B6AB369B0F}" type="presOf" srcId="{C80A26F4-F19D-4470-886E-0BC70329899E}" destId="{04C3538F-D294-456A-9EB0-912F2511CACB}" srcOrd="0" destOrd="0" presId="urn:microsoft.com/office/officeart/2005/8/layout/cycle4#1"/>
    <dgm:cxn modelId="{0C48C699-4822-4472-8432-3C03222D2008}" type="presOf" srcId="{C80A26F4-F19D-4470-886E-0BC70329899E}" destId="{441E17BA-607D-40E6-A89F-49DA0538C159}" srcOrd="1" destOrd="0" presId="urn:microsoft.com/office/officeart/2005/8/layout/cycle4#1"/>
    <dgm:cxn modelId="{1A91F200-373E-4F97-8087-DF0766560359}" type="presOf" srcId="{C40EB7D6-0D0D-427E-9891-D87B42E02570}" destId="{A1B0B835-9A44-4F64-80E7-9E5D5DC04848}" srcOrd="0" destOrd="0" presId="urn:microsoft.com/office/officeart/2005/8/layout/cycle4#1"/>
    <dgm:cxn modelId="{3FB8B097-E0AD-41B0-AAE6-0069BA1FC6BF}" srcId="{C40EB7D6-0D0D-427E-9891-D87B42E02570}" destId="{C9A95E95-7948-4505-8EDF-8AE296BE99C8}" srcOrd="1" destOrd="0" parTransId="{B1567942-5488-48D8-8D4F-1BD04A07D273}" sibTransId="{3A4F3E4E-2857-4FD3-9154-E173E7ECC248}"/>
    <dgm:cxn modelId="{BAD1D87D-99BE-479C-8A91-E6A4FDFB393E}" type="presParOf" srcId="{EC2FE77E-215B-4FFF-848B-FCFFA7D518F4}" destId="{247BFB49-CFC4-4FBC-A352-E8E26F6EFA1A}" srcOrd="0" destOrd="0" presId="urn:microsoft.com/office/officeart/2005/8/layout/cycle4#1"/>
    <dgm:cxn modelId="{BFEBB964-D67C-411B-A313-05C1A8D34A58}" type="presParOf" srcId="{247BFB49-CFC4-4FBC-A352-E8E26F6EFA1A}" destId="{D266879B-7D77-409D-BCFE-468B287B4F42}" srcOrd="0" destOrd="0" presId="urn:microsoft.com/office/officeart/2005/8/layout/cycle4#1"/>
    <dgm:cxn modelId="{3D445A1D-8B36-46DA-B075-FA45794A4846}" type="presParOf" srcId="{D266879B-7D77-409D-BCFE-468B287B4F42}" destId="{AB2B5D12-7EB0-4597-8B08-D7A00162EFBD}" srcOrd="0" destOrd="0" presId="urn:microsoft.com/office/officeart/2005/8/layout/cycle4#1"/>
    <dgm:cxn modelId="{93DF92FE-D34A-4F02-B821-618C2A84407B}" type="presParOf" srcId="{D266879B-7D77-409D-BCFE-468B287B4F42}" destId="{FE08656E-FA1E-42E0-B107-512F57F67A5F}" srcOrd="1" destOrd="0" presId="urn:microsoft.com/office/officeart/2005/8/layout/cycle4#1"/>
    <dgm:cxn modelId="{7A3044D5-FAEC-4781-9FCD-1D26058169CB}" type="presParOf" srcId="{247BFB49-CFC4-4FBC-A352-E8E26F6EFA1A}" destId="{6EFC969F-D8D0-4524-8563-354EA2BA4093}" srcOrd="1" destOrd="0" presId="urn:microsoft.com/office/officeart/2005/8/layout/cycle4#1"/>
    <dgm:cxn modelId="{15AE5F74-47B9-4629-8DAA-AC1A11964170}" type="presParOf" srcId="{6EFC969F-D8D0-4524-8563-354EA2BA4093}" destId="{4E085A6B-1FCB-42CE-A8FB-A7E1C456366F}" srcOrd="0" destOrd="0" presId="urn:microsoft.com/office/officeart/2005/8/layout/cycle4#1"/>
    <dgm:cxn modelId="{6C914EEF-2A3C-4398-9F10-84BE185A1C59}" type="presParOf" srcId="{6EFC969F-D8D0-4524-8563-354EA2BA4093}" destId="{221C7893-86A5-4004-A297-6556D223C08D}" srcOrd="1" destOrd="0" presId="urn:microsoft.com/office/officeart/2005/8/layout/cycle4#1"/>
    <dgm:cxn modelId="{6658934F-87A9-40E8-9CFB-D7078816D7BD}" type="presParOf" srcId="{247BFB49-CFC4-4FBC-A352-E8E26F6EFA1A}" destId="{B1BE3FF9-7437-4525-AF41-5F517097BAF3}" srcOrd="2" destOrd="0" presId="urn:microsoft.com/office/officeart/2005/8/layout/cycle4#1"/>
    <dgm:cxn modelId="{21C5F3B8-ADCB-4835-9CC5-788EF912CE75}" type="presParOf" srcId="{B1BE3FF9-7437-4525-AF41-5F517097BAF3}" destId="{12B5FC20-1D72-47C2-8A82-B81B90A1A25B}" srcOrd="0" destOrd="0" presId="urn:microsoft.com/office/officeart/2005/8/layout/cycle4#1"/>
    <dgm:cxn modelId="{B531DCBE-0769-415E-BB8C-A172232535BB}" type="presParOf" srcId="{B1BE3FF9-7437-4525-AF41-5F517097BAF3}" destId="{8E9FB213-98DF-41F9-9A8A-70CBF116C90C}" srcOrd="1" destOrd="0" presId="urn:microsoft.com/office/officeart/2005/8/layout/cycle4#1"/>
    <dgm:cxn modelId="{57C3C6CF-ED74-45F8-9F32-EC7B2655D249}" type="presParOf" srcId="{247BFB49-CFC4-4FBC-A352-E8E26F6EFA1A}" destId="{AE740D0B-E2F0-44D0-A500-BB7BF02360DE}" srcOrd="3" destOrd="0" presId="urn:microsoft.com/office/officeart/2005/8/layout/cycle4#1"/>
    <dgm:cxn modelId="{1B1953C7-93C7-4033-8208-195E86F40D9D}" type="presParOf" srcId="{AE740D0B-E2F0-44D0-A500-BB7BF02360DE}" destId="{04C3538F-D294-456A-9EB0-912F2511CACB}" srcOrd="0" destOrd="0" presId="urn:microsoft.com/office/officeart/2005/8/layout/cycle4#1"/>
    <dgm:cxn modelId="{42BE5152-54F0-4E5F-A59A-BB0E6F3A94B0}" type="presParOf" srcId="{AE740D0B-E2F0-44D0-A500-BB7BF02360DE}" destId="{441E17BA-607D-40E6-A89F-49DA0538C159}" srcOrd="1" destOrd="0" presId="urn:microsoft.com/office/officeart/2005/8/layout/cycle4#1"/>
    <dgm:cxn modelId="{7BC84603-F590-4544-A850-23F044726B34}" type="presParOf" srcId="{247BFB49-CFC4-4FBC-A352-E8E26F6EFA1A}" destId="{BF2F3A92-E29B-4175-9CB1-8BCDCC9D286D}" srcOrd="4" destOrd="0" presId="urn:microsoft.com/office/officeart/2005/8/layout/cycle4#1"/>
    <dgm:cxn modelId="{A41EBEEA-504A-4063-A919-9B3C56B0CB22}" type="presParOf" srcId="{EC2FE77E-215B-4FFF-848B-FCFFA7D518F4}" destId="{D7097A25-98D2-41AB-B569-FCE7A37DEFE5}" srcOrd="1" destOrd="0" presId="urn:microsoft.com/office/officeart/2005/8/layout/cycle4#1"/>
    <dgm:cxn modelId="{85E140A0-4EDA-4A0E-A0E3-AD9073E3F6E5}" type="presParOf" srcId="{D7097A25-98D2-41AB-B569-FCE7A37DEFE5}" destId="{3F3C8C94-EF8C-4547-BA0D-8749EF9AA03B}" srcOrd="0" destOrd="0" presId="urn:microsoft.com/office/officeart/2005/8/layout/cycle4#1"/>
    <dgm:cxn modelId="{CFAC036F-94EC-4451-A869-4509BAA42AE7}" type="presParOf" srcId="{D7097A25-98D2-41AB-B569-FCE7A37DEFE5}" destId="{A1B0B835-9A44-4F64-80E7-9E5D5DC04848}" srcOrd="1" destOrd="0" presId="urn:microsoft.com/office/officeart/2005/8/layout/cycle4#1"/>
    <dgm:cxn modelId="{CD3142E0-1931-4A60-B8FF-84C2526582E1}" type="presParOf" srcId="{D7097A25-98D2-41AB-B569-FCE7A37DEFE5}" destId="{C0170CDC-6FFA-48C6-B57F-E912CCEB87F6}" srcOrd="2" destOrd="0" presId="urn:microsoft.com/office/officeart/2005/8/layout/cycle4#1"/>
    <dgm:cxn modelId="{80FC9161-3C3C-428D-A714-BA779F8107DB}" type="presParOf" srcId="{D7097A25-98D2-41AB-B569-FCE7A37DEFE5}" destId="{23F9A3AE-B112-445D-83B8-C7BFFFEF9218}" srcOrd="3" destOrd="0" presId="urn:microsoft.com/office/officeart/2005/8/layout/cycle4#1"/>
    <dgm:cxn modelId="{56193117-7C3C-4C10-A267-6D5D4A30A4D1}" type="presParOf" srcId="{D7097A25-98D2-41AB-B569-FCE7A37DEFE5}" destId="{74742A58-EB0C-4557-8923-7531AB79B9C7}" srcOrd="4" destOrd="0" presId="urn:microsoft.com/office/officeart/2005/8/layout/cycle4#1"/>
    <dgm:cxn modelId="{6C0D440C-EB99-49D4-B7C9-2AC7B7390A2C}" type="presParOf" srcId="{EC2FE77E-215B-4FFF-848B-FCFFA7D518F4}" destId="{9B882D51-D49B-4685-877D-FBCC1E9C0C18}" srcOrd="2" destOrd="0" presId="urn:microsoft.com/office/officeart/2005/8/layout/cycle4#1"/>
    <dgm:cxn modelId="{500212E4-5A4C-4FBD-AEDF-39E9A86A2401}" type="presParOf" srcId="{EC2FE77E-215B-4FFF-848B-FCFFA7D518F4}" destId="{4678B275-9D5D-4DE8-971F-485A9F312111}"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5BB24B-70F4-47C1-A286-E671626C8EB9}" type="doc">
      <dgm:prSet loTypeId="urn:microsoft.com/office/officeart/2005/8/layout/radial6" loCatId="cycle" qsTypeId="urn:microsoft.com/office/officeart/2005/8/quickstyle/simple1#3" qsCatId="simple" csTypeId="urn:microsoft.com/office/officeart/2005/8/colors/accent1_2#3" csCatId="accent1" phldr="1"/>
      <dgm:spPr/>
      <dgm:t>
        <a:bodyPr/>
        <a:lstStyle/>
        <a:p>
          <a:endParaRPr lang="ru-RU"/>
        </a:p>
      </dgm:t>
    </dgm:pt>
    <dgm:pt modelId="{B13D598E-B415-458A-8A75-C3E64FABD119}">
      <dgm:prSet phldrT="[Текст]" custT="1"/>
      <dgm:spPr>
        <a:solidFill>
          <a:srgbClr val="CC9900"/>
        </a:solidFill>
      </dgm:spPr>
      <dgm:t>
        <a:bodyPr/>
        <a:lstStyle/>
        <a:p>
          <a:r>
            <a:rPr lang="en-US" sz="1600" dirty="0" smtClean="0"/>
            <a:t>KPI</a:t>
          </a:r>
          <a:endParaRPr lang="ru-RU" sz="1600" dirty="0"/>
        </a:p>
      </dgm:t>
    </dgm:pt>
    <dgm:pt modelId="{7CA29A45-87C3-46AC-A32F-226A39E2E23C}" type="parTrans" cxnId="{87B3069F-DEBE-4BCA-B5A4-496E6E7B25A6}">
      <dgm:prSet/>
      <dgm:spPr/>
      <dgm:t>
        <a:bodyPr/>
        <a:lstStyle/>
        <a:p>
          <a:endParaRPr lang="ru-RU" sz="1000"/>
        </a:p>
      </dgm:t>
    </dgm:pt>
    <dgm:pt modelId="{579D8B90-7031-4A9E-9207-A07E17779692}" type="sibTrans" cxnId="{87B3069F-DEBE-4BCA-B5A4-496E6E7B25A6}">
      <dgm:prSet/>
      <dgm:spPr/>
      <dgm:t>
        <a:bodyPr/>
        <a:lstStyle/>
        <a:p>
          <a:endParaRPr lang="ru-RU" sz="1000"/>
        </a:p>
      </dgm:t>
    </dgm:pt>
    <dgm:pt modelId="{5F5EC032-69E9-4720-BADA-6C1FE9787C48}">
      <dgm:prSet phldrT="[Текст]" custT="1"/>
      <dgm:spPr>
        <a:solidFill>
          <a:schemeClr val="accent2"/>
        </a:solidFill>
      </dgm:spPr>
      <dgm:t>
        <a:bodyPr/>
        <a:lstStyle/>
        <a:p>
          <a:r>
            <a:rPr lang="ru-RU" sz="900" dirty="0" smtClean="0"/>
            <a:t>Цели</a:t>
          </a:r>
          <a:endParaRPr lang="ru-RU" sz="900" dirty="0"/>
        </a:p>
      </dgm:t>
    </dgm:pt>
    <dgm:pt modelId="{68FE46E7-384C-4B80-B1D8-35465AD1B3A4}" type="parTrans" cxnId="{3D8DDFA1-2D7A-49BB-928A-9C3EF3C929DF}">
      <dgm:prSet/>
      <dgm:spPr/>
      <dgm:t>
        <a:bodyPr/>
        <a:lstStyle/>
        <a:p>
          <a:endParaRPr lang="ru-RU" sz="1000"/>
        </a:p>
      </dgm:t>
    </dgm:pt>
    <dgm:pt modelId="{1AC8DA35-38B0-4EF4-B008-603E6F20801F}" type="sibTrans" cxnId="{3D8DDFA1-2D7A-49BB-928A-9C3EF3C929DF}">
      <dgm:prSet/>
      <dgm:spPr/>
      <dgm:t>
        <a:bodyPr/>
        <a:lstStyle/>
        <a:p>
          <a:endParaRPr lang="ru-RU" sz="1000"/>
        </a:p>
      </dgm:t>
    </dgm:pt>
    <dgm:pt modelId="{88D00E32-9518-44E3-9406-6903A2DDBDB4}">
      <dgm:prSet phldrT="[Текст]" custT="1"/>
      <dgm:spPr>
        <a:solidFill>
          <a:srgbClr val="7030A0"/>
        </a:solidFill>
      </dgm:spPr>
      <dgm:t>
        <a:bodyPr/>
        <a:lstStyle/>
        <a:p>
          <a:r>
            <a:rPr lang="ru-RU" sz="700" b="0" dirty="0" smtClean="0"/>
            <a:t>Мотивация</a:t>
          </a:r>
          <a:endParaRPr lang="ru-RU" sz="700" b="0" dirty="0"/>
        </a:p>
      </dgm:t>
    </dgm:pt>
    <dgm:pt modelId="{2CB3E893-7A12-4937-9E87-8BEC07E260C8}" type="parTrans" cxnId="{BC36EAC7-47C6-48F3-B601-78748AD54418}">
      <dgm:prSet/>
      <dgm:spPr/>
      <dgm:t>
        <a:bodyPr/>
        <a:lstStyle/>
        <a:p>
          <a:endParaRPr lang="ru-RU" sz="1000"/>
        </a:p>
      </dgm:t>
    </dgm:pt>
    <dgm:pt modelId="{F467D232-FEBE-4585-8666-51F11FDF9E5D}" type="sibTrans" cxnId="{BC36EAC7-47C6-48F3-B601-78748AD54418}">
      <dgm:prSet/>
      <dgm:spPr/>
      <dgm:t>
        <a:bodyPr/>
        <a:lstStyle/>
        <a:p>
          <a:endParaRPr lang="ru-RU" sz="1000"/>
        </a:p>
      </dgm:t>
    </dgm:pt>
    <dgm:pt modelId="{C54FBCB1-A006-4104-BE92-2F6EE5EF20EF}">
      <dgm:prSet phldrT="[Текст]" custT="1"/>
      <dgm:spPr>
        <a:solidFill>
          <a:srgbClr val="0099FF"/>
        </a:solidFill>
      </dgm:spPr>
      <dgm:t>
        <a:bodyPr/>
        <a:lstStyle/>
        <a:p>
          <a:r>
            <a:rPr lang="ru-RU" sz="700" dirty="0" smtClean="0"/>
            <a:t>Бюджетная модель</a:t>
          </a:r>
          <a:endParaRPr lang="ru-RU" sz="700" dirty="0"/>
        </a:p>
      </dgm:t>
    </dgm:pt>
    <dgm:pt modelId="{3B28E9C4-6AB4-4699-BF11-080864E3A5AF}" type="parTrans" cxnId="{1D71C2A8-3043-461A-8992-DCBD092B59A2}">
      <dgm:prSet/>
      <dgm:spPr/>
      <dgm:t>
        <a:bodyPr/>
        <a:lstStyle/>
        <a:p>
          <a:endParaRPr lang="ru-RU" sz="1000"/>
        </a:p>
      </dgm:t>
    </dgm:pt>
    <dgm:pt modelId="{F43A5ABD-74E7-4E50-BCE8-99981F14A2A7}" type="sibTrans" cxnId="{1D71C2A8-3043-461A-8992-DCBD092B59A2}">
      <dgm:prSet/>
      <dgm:spPr/>
      <dgm:t>
        <a:bodyPr/>
        <a:lstStyle/>
        <a:p>
          <a:endParaRPr lang="ru-RU" sz="1000"/>
        </a:p>
      </dgm:t>
    </dgm:pt>
    <dgm:pt modelId="{BB6375A2-CFD0-4A70-9AC6-179D79FDE8A2}" type="pres">
      <dgm:prSet presAssocID="{525BB24B-70F4-47C1-A286-E671626C8EB9}" presName="Name0" presStyleCnt="0">
        <dgm:presLayoutVars>
          <dgm:chMax val="1"/>
          <dgm:dir/>
          <dgm:animLvl val="ctr"/>
          <dgm:resizeHandles val="exact"/>
        </dgm:presLayoutVars>
      </dgm:prSet>
      <dgm:spPr/>
      <dgm:t>
        <a:bodyPr/>
        <a:lstStyle/>
        <a:p>
          <a:endParaRPr lang="ru-RU"/>
        </a:p>
      </dgm:t>
    </dgm:pt>
    <dgm:pt modelId="{B975F103-3F72-4962-A897-7A63A6B70EF1}" type="pres">
      <dgm:prSet presAssocID="{B13D598E-B415-458A-8A75-C3E64FABD119}" presName="centerShape" presStyleLbl="node0" presStyleIdx="0" presStyleCnt="1"/>
      <dgm:spPr/>
      <dgm:t>
        <a:bodyPr/>
        <a:lstStyle/>
        <a:p>
          <a:endParaRPr lang="ru-RU"/>
        </a:p>
      </dgm:t>
    </dgm:pt>
    <dgm:pt modelId="{361D9EE5-4DCC-4C3E-9B4F-D8FDB10314C5}" type="pres">
      <dgm:prSet presAssocID="{5F5EC032-69E9-4720-BADA-6C1FE9787C48}" presName="node" presStyleLbl="node1" presStyleIdx="0" presStyleCnt="3" custScaleX="110284" custScaleY="110284">
        <dgm:presLayoutVars>
          <dgm:bulletEnabled val="1"/>
        </dgm:presLayoutVars>
      </dgm:prSet>
      <dgm:spPr/>
      <dgm:t>
        <a:bodyPr/>
        <a:lstStyle/>
        <a:p>
          <a:endParaRPr lang="ru-RU"/>
        </a:p>
      </dgm:t>
    </dgm:pt>
    <dgm:pt modelId="{121F9025-C19F-40C9-A348-8E57C244221A}" type="pres">
      <dgm:prSet presAssocID="{5F5EC032-69E9-4720-BADA-6C1FE9787C48}" presName="dummy" presStyleCnt="0"/>
      <dgm:spPr/>
    </dgm:pt>
    <dgm:pt modelId="{1EA6E01F-949E-41B4-AE67-1D7292BA3436}" type="pres">
      <dgm:prSet presAssocID="{1AC8DA35-38B0-4EF4-B008-603E6F20801F}" presName="sibTrans" presStyleLbl="sibTrans2D1" presStyleIdx="0" presStyleCnt="3"/>
      <dgm:spPr/>
      <dgm:t>
        <a:bodyPr/>
        <a:lstStyle/>
        <a:p>
          <a:endParaRPr lang="ru-RU"/>
        </a:p>
      </dgm:t>
    </dgm:pt>
    <dgm:pt modelId="{D8D2889C-A55F-43E7-942F-5A0241BF0641}" type="pres">
      <dgm:prSet presAssocID="{88D00E32-9518-44E3-9406-6903A2DDBDB4}" presName="node" presStyleLbl="node1" presStyleIdx="1" presStyleCnt="3" custScaleX="110284" custScaleY="110284">
        <dgm:presLayoutVars>
          <dgm:bulletEnabled val="1"/>
        </dgm:presLayoutVars>
      </dgm:prSet>
      <dgm:spPr/>
      <dgm:t>
        <a:bodyPr/>
        <a:lstStyle/>
        <a:p>
          <a:endParaRPr lang="ru-RU"/>
        </a:p>
      </dgm:t>
    </dgm:pt>
    <dgm:pt modelId="{8C2FB06D-3714-49AA-999C-F2DB3F8458B2}" type="pres">
      <dgm:prSet presAssocID="{88D00E32-9518-44E3-9406-6903A2DDBDB4}" presName="dummy" presStyleCnt="0"/>
      <dgm:spPr/>
    </dgm:pt>
    <dgm:pt modelId="{E2C24B80-0A63-4F11-A32A-795DFE2A87BD}" type="pres">
      <dgm:prSet presAssocID="{F467D232-FEBE-4585-8666-51F11FDF9E5D}" presName="sibTrans" presStyleLbl="sibTrans2D1" presStyleIdx="1" presStyleCnt="3"/>
      <dgm:spPr/>
      <dgm:t>
        <a:bodyPr/>
        <a:lstStyle/>
        <a:p>
          <a:endParaRPr lang="ru-RU"/>
        </a:p>
      </dgm:t>
    </dgm:pt>
    <dgm:pt modelId="{10C5FA5C-6CDD-4B7C-96A0-145CB610E417}" type="pres">
      <dgm:prSet presAssocID="{C54FBCB1-A006-4104-BE92-2F6EE5EF20EF}" presName="node" presStyleLbl="node1" presStyleIdx="2" presStyleCnt="3" custScaleX="110284" custScaleY="110284">
        <dgm:presLayoutVars>
          <dgm:bulletEnabled val="1"/>
        </dgm:presLayoutVars>
      </dgm:prSet>
      <dgm:spPr/>
      <dgm:t>
        <a:bodyPr/>
        <a:lstStyle/>
        <a:p>
          <a:endParaRPr lang="ru-RU"/>
        </a:p>
      </dgm:t>
    </dgm:pt>
    <dgm:pt modelId="{5C92EFAC-7B79-463A-80E3-F13043F8A025}" type="pres">
      <dgm:prSet presAssocID="{C54FBCB1-A006-4104-BE92-2F6EE5EF20EF}" presName="dummy" presStyleCnt="0"/>
      <dgm:spPr/>
    </dgm:pt>
    <dgm:pt modelId="{E38D4E7C-5981-4589-B72D-95642360C5B3}" type="pres">
      <dgm:prSet presAssocID="{F43A5ABD-74E7-4E50-BCE8-99981F14A2A7}" presName="sibTrans" presStyleLbl="sibTrans2D1" presStyleIdx="2" presStyleCnt="3"/>
      <dgm:spPr/>
      <dgm:t>
        <a:bodyPr/>
        <a:lstStyle/>
        <a:p>
          <a:endParaRPr lang="ru-RU"/>
        </a:p>
      </dgm:t>
    </dgm:pt>
  </dgm:ptLst>
  <dgm:cxnLst>
    <dgm:cxn modelId="{1D71C2A8-3043-461A-8992-DCBD092B59A2}" srcId="{B13D598E-B415-458A-8A75-C3E64FABD119}" destId="{C54FBCB1-A006-4104-BE92-2F6EE5EF20EF}" srcOrd="2" destOrd="0" parTransId="{3B28E9C4-6AB4-4699-BF11-080864E3A5AF}" sibTransId="{F43A5ABD-74E7-4E50-BCE8-99981F14A2A7}"/>
    <dgm:cxn modelId="{76410A11-56B0-4F2A-9C61-DD5B87660BAD}" type="presOf" srcId="{88D00E32-9518-44E3-9406-6903A2DDBDB4}" destId="{D8D2889C-A55F-43E7-942F-5A0241BF0641}" srcOrd="0" destOrd="0" presId="urn:microsoft.com/office/officeart/2005/8/layout/radial6"/>
    <dgm:cxn modelId="{DBD5995A-141F-42D2-8D59-0C43094F2610}" type="presOf" srcId="{B13D598E-B415-458A-8A75-C3E64FABD119}" destId="{B975F103-3F72-4962-A897-7A63A6B70EF1}" srcOrd="0" destOrd="0" presId="urn:microsoft.com/office/officeart/2005/8/layout/radial6"/>
    <dgm:cxn modelId="{FA855737-7448-4C2C-BC4E-F51B8A3214A9}" type="presOf" srcId="{5F5EC032-69E9-4720-BADA-6C1FE9787C48}" destId="{361D9EE5-4DCC-4C3E-9B4F-D8FDB10314C5}" srcOrd="0" destOrd="0" presId="urn:microsoft.com/office/officeart/2005/8/layout/radial6"/>
    <dgm:cxn modelId="{3D8DDFA1-2D7A-49BB-928A-9C3EF3C929DF}" srcId="{B13D598E-B415-458A-8A75-C3E64FABD119}" destId="{5F5EC032-69E9-4720-BADA-6C1FE9787C48}" srcOrd="0" destOrd="0" parTransId="{68FE46E7-384C-4B80-B1D8-35465AD1B3A4}" sibTransId="{1AC8DA35-38B0-4EF4-B008-603E6F20801F}"/>
    <dgm:cxn modelId="{4894921D-F454-4CE6-9FDC-ED59EE8E4740}" type="presOf" srcId="{525BB24B-70F4-47C1-A286-E671626C8EB9}" destId="{BB6375A2-CFD0-4A70-9AC6-179D79FDE8A2}" srcOrd="0" destOrd="0" presId="urn:microsoft.com/office/officeart/2005/8/layout/radial6"/>
    <dgm:cxn modelId="{BB043B19-27FC-4B48-BE0E-C892C332D9B9}" type="presOf" srcId="{C54FBCB1-A006-4104-BE92-2F6EE5EF20EF}" destId="{10C5FA5C-6CDD-4B7C-96A0-145CB610E417}" srcOrd="0" destOrd="0" presId="urn:microsoft.com/office/officeart/2005/8/layout/radial6"/>
    <dgm:cxn modelId="{CD4C4379-9478-471C-9EF4-841E0249E29B}" type="presOf" srcId="{1AC8DA35-38B0-4EF4-B008-603E6F20801F}" destId="{1EA6E01F-949E-41B4-AE67-1D7292BA3436}" srcOrd="0" destOrd="0" presId="urn:microsoft.com/office/officeart/2005/8/layout/radial6"/>
    <dgm:cxn modelId="{3AA5AB07-5566-40F8-82BD-B607237A7C50}" type="presOf" srcId="{F467D232-FEBE-4585-8666-51F11FDF9E5D}" destId="{E2C24B80-0A63-4F11-A32A-795DFE2A87BD}" srcOrd="0" destOrd="0" presId="urn:microsoft.com/office/officeart/2005/8/layout/radial6"/>
    <dgm:cxn modelId="{BC36EAC7-47C6-48F3-B601-78748AD54418}" srcId="{B13D598E-B415-458A-8A75-C3E64FABD119}" destId="{88D00E32-9518-44E3-9406-6903A2DDBDB4}" srcOrd="1" destOrd="0" parTransId="{2CB3E893-7A12-4937-9E87-8BEC07E260C8}" sibTransId="{F467D232-FEBE-4585-8666-51F11FDF9E5D}"/>
    <dgm:cxn modelId="{87B3069F-DEBE-4BCA-B5A4-496E6E7B25A6}" srcId="{525BB24B-70F4-47C1-A286-E671626C8EB9}" destId="{B13D598E-B415-458A-8A75-C3E64FABD119}" srcOrd="0" destOrd="0" parTransId="{7CA29A45-87C3-46AC-A32F-226A39E2E23C}" sibTransId="{579D8B90-7031-4A9E-9207-A07E17779692}"/>
    <dgm:cxn modelId="{C9288DE0-01B8-4774-878B-2C49FBC53F61}" type="presOf" srcId="{F43A5ABD-74E7-4E50-BCE8-99981F14A2A7}" destId="{E38D4E7C-5981-4589-B72D-95642360C5B3}" srcOrd="0" destOrd="0" presId="urn:microsoft.com/office/officeart/2005/8/layout/radial6"/>
    <dgm:cxn modelId="{22FEFB02-32E8-4B68-8132-5B1809D47433}" type="presParOf" srcId="{BB6375A2-CFD0-4A70-9AC6-179D79FDE8A2}" destId="{B975F103-3F72-4962-A897-7A63A6B70EF1}" srcOrd="0" destOrd="0" presId="urn:microsoft.com/office/officeart/2005/8/layout/radial6"/>
    <dgm:cxn modelId="{8534DB89-2D23-40E5-884C-6BB79B30B30E}" type="presParOf" srcId="{BB6375A2-CFD0-4A70-9AC6-179D79FDE8A2}" destId="{361D9EE5-4DCC-4C3E-9B4F-D8FDB10314C5}" srcOrd="1" destOrd="0" presId="urn:microsoft.com/office/officeart/2005/8/layout/radial6"/>
    <dgm:cxn modelId="{58337FA0-3D64-44EC-9EEA-AED80B83D9C1}" type="presParOf" srcId="{BB6375A2-CFD0-4A70-9AC6-179D79FDE8A2}" destId="{121F9025-C19F-40C9-A348-8E57C244221A}" srcOrd="2" destOrd="0" presId="urn:microsoft.com/office/officeart/2005/8/layout/radial6"/>
    <dgm:cxn modelId="{F7367E79-AC09-4F42-9155-A1A61CAE507E}" type="presParOf" srcId="{BB6375A2-CFD0-4A70-9AC6-179D79FDE8A2}" destId="{1EA6E01F-949E-41B4-AE67-1D7292BA3436}" srcOrd="3" destOrd="0" presId="urn:microsoft.com/office/officeart/2005/8/layout/radial6"/>
    <dgm:cxn modelId="{0C2BFB13-E95E-4BB3-A194-BFF923EA1C86}" type="presParOf" srcId="{BB6375A2-CFD0-4A70-9AC6-179D79FDE8A2}" destId="{D8D2889C-A55F-43E7-942F-5A0241BF0641}" srcOrd="4" destOrd="0" presId="urn:microsoft.com/office/officeart/2005/8/layout/radial6"/>
    <dgm:cxn modelId="{919378E0-0F95-40FB-B7C7-AE7C2AF47E87}" type="presParOf" srcId="{BB6375A2-CFD0-4A70-9AC6-179D79FDE8A2}" destId="{8C2FB06D-3714-49AA-999C-F2DB3F8458B2}" srcOrd="5" destOrd="0" presId="urn:microsoft.com/office/officeart/2005/8/layout/radial6"/>
    <dgm:cxn modelId="{7C2785E2-C3CC-4E1E-970B-20C7CD19FF11}" type="presParOf" srcId="{BB6375A2-CFD0-4A70-9AC6-179D79FDE8A2}" destId="{E2C24B80-0A63-4F11-A32A-795DFE2A87BD}" srcOrd="6" destOrd="0" presId="urn:microsoft.com/office/officeart/2005/8/layout/radial6"/>
    <dgm:cxn modelId="{9BA54636-664E-41C4-8D5A-694EBAE48345}" type="presParOf" srcId="{BB6375A2-CFD0-4A70-9AC6-179D79FDE8A2}" destId="{10C5FA5C-6CDD-4B7C-96A0-145CB610E417}" srcOrd="7" destOrd="0" presId="urn:microsoft.com/office/officeart/2005/8/layout/radial6"/>
    <dgm:cxn modelId="{78934FE3-7C7A-4BCD-94C7-910C06D0E38C}" type="presParOf" srcId="{BB6375A2-CFD0-4A70-9AC6-179D79FDE8A2}" destId="{5C92EFAC-7B79-463A-80E3-F13043F8A025}" srcOrd="8" destOrd="0" presId="urn:microsoft.com/office/officeart/2005/8/layout/radial6"/>
    <dgm:cxn modelId="{8D245B35-9957-4316-AA16-A7924EAED670}" type="presParOf" srcId="{BB6375A2-CFD0-4A70-9AC6-179D79FDE8A2}" destId="{E38D4E7C-5981-4589-B72D-95642360C5B3}" srcOrd="9"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D4E7C-5981-4589-B72D-95642360C5B3}">
      <dsp:nvSpPr>
        <dsp:cNvPr id="0" name=""/>
        <dsp:cNvSpPr/>
      </dsp:nvSpPr>
      <dsp:spPr>
        <a:xfrm>
          <a:off x="1374925" y="528930"/>
          <a:ext cx="3346149" cy="3346149"/>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C24B80-0A63-4F11-A32A-795DFE2A87BD}">
      <dsp:nvSpPr>
        <dsp:cNvPr id="0" name=""/>
        <dsp:cNvSpPr/>
      </dsp:nvSpPr>
      <dsp:spPr>
        <a:xfrm>
          <a:off x="1374925" y="528930"/>
          <a:ext cx="3346149" cy="3346149"/>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A6E01F-949E-41B4-AE67-1D7292BA3436}">
      <dsp:nvSpPr>
        <dsp:cNvPr id="0" name=""/>
        <dsp:cNvSpPr/>
      </dsp:nvSpPr>
      <dsp:spPr>
        <a:xfrm>
          <a:off x="1374925" y="528930"/>
          <a:ext cx="3346149" cy="3346149"/>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75F103-3F72-4962-A897-7A63A6B70EF1}">
      <dsp:nvSpPr>
        <dsp:cNvPr id="0" name=""/>
        <dsp:cNvSpPr/>
      </dsp:nvSpPr>
      <dsp:spPr>
        <a:xfrm>
          <a:off x="2278558" y="1432564"/>
          <a:ext cx="1538882" cy="1538882"/>
        </a:xfrm>
        <a:prstGeom prst="ellipse">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KPI</a:t>
          </a:r>
          <a:endParaRPr lang="ru-RU" sz="3600" kern="1200" dirty="0"/>
        </a:p>
      </dsp:txBody>
      <dsp:txXfrm>
        <a:off x="2503922" y="1657928"/>
        <a:ext cx="1088154" cy="1088154"/>
      </dsp:txXfrm>
    </dsp:sp>
    <dsp:sp modelId="{361D9EE5-4DCC-4C3E-9B4F-D8FDB10314C5}">
      <dsp:nvSpPr>
        <dsp:cNvPr id="0" name=""/>
        <dsp:cNvSpPr/>
      </dsp:nvSpPr>
      <dsp:spPr>
        <a:xfrm>
          <a:off x="2454000" y="-26288"/>
          <a:ext cx="1187999" cy="118799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Цели</a:t>
          </a:r>
          <a:endParaRPr lang="ru-RU" sz="1600" kern="1200" dirty="0"/>
        </a:p>
      </dsp:txBody>
      <dsp:txXfrm>
        <a:off x="2627978" y="147690"/>
        <a:ext cx="840043" cy="840043"/>
      </dsp:txXfrm>
    </dsp:sp>
    <dsp:sp modelId="{D8D2889C-A55F-43E7-942F-5A0241BF0641}">
      <dsp:nvSpPr>
        <dsp:cNvPr id="0" name=""/>
        <dsp:cNvSpPr/>
      </dsp:nvSpPr>
      <dsp:spPr>
        <a:xfrm>
          <a:off x="3869341" y="2425153"/>
          <a:ext cx="1187999" cy="1187999"/>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0" kern="1200" dirty="0" smtClean="0"/>
            <a:t>Мотивация</a:t>
          </a:r>
          <a:endParaRPr lang="ru-RU" sz="1200" b="0" kern="1200" dirty="0"/>
        </a:p>
      </dsp:txBody>
      <dsp:txXfrm>
        <a:off x="4043319" y="2599131"/>
        <a:ext cx="840043" cy="840043"/>
      </dsp:txXfrm>
    </dsp:sp>
    <dsp:sp modelId="{10C5FA5C-6CDD-4B7C-96A0-145CB610E417}">
      <dsp:nvSpPr>
        <dsp:cNvPr id="0" name=""/>
        <dsp:cNvSpPr/>
      </dsp:nvSpPr>
      <dsp:spPr>
        <a:xfrm>
          <a:off x="1038659" y="2425153"/>
          <a:ext cx="1187999" cy="1187999"/>
        </a:xfrm>
        <a:prstGeom prst="ellipse">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Бюджетная модель</a:t>
          </a:r>
          <a:endParaRPr lang="ru-RU" sz="1200" kern="1200" dirty="0"/>
        </a:p>
      </dsp:txBody>
      <dsp:txXfrm>
        <a:off x="1212637" y="2599131"/>
        <a:ext cx="840043" cy="840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5FC20-1D72-47C2-8A82-B81B90A1A25B}">
      <dsp:nvSpPr>
        <dsp:cNvPr id="0" name=""/>
        <dsp:cNvSpPr/>
      </dsp:nvSpPr>
      <dsp:spPr>
        <a:xfrm>
          <a:off x="3172362" y="1806592"/>
          <a:ext cx="1476000" cy="989734"/>
        </a:xfrm>
        <a:prstGeom prst="roundRect">
          <a:avLst>
            <a:gd name="adj" fmla="val 10000"/>
          </a:avLst>
        </a:prstGeom>
        <a:solidFill>
          <a:schemeClr val="lt1">
            <a:alpha val="90000"/>
            <a:hueOff val="0"/>
            <a:satOff val="0"/>
            <a:lumOff val="0"/>
            <a:alphaOff val="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b" anchorCtr="0">
          <a:noAutofit/>
        </a:bodyPr>
        <a:lstStyle/>
        <a:p>
          <a:pPr marL="57150" lvl="1" indent="-57150" algn="l" defTabSz="488950">
            <a:lnSpc>
              <a:spcPct val="90000"/>
            </a:lnSpc>
            <a:spcBef>
              <a:spcPct val="0"/>
            </a:spcBef>
            <a:spcAft>
              <a:spcPct val="15000"/>
            </a:spcAft>
            <a:buChar char="••"/>
          </a:pPr>
          <a:r>
            <a:rPr lang="ru-RU" sz="1100" kern="1200" dirty="0" smtClean="0">
              <a:latin typeface="+mj-lt"/>
            </a:rPr>
            <a:t> Повышение компетенций персонала</a:t>
          </a:r>
          <a:endParaRPr lang="ru-RU" sz="1100" kern="1200" dirty="0">
            <a:latin typeface="+mj-lt"/>
          </a:endParaRPr>
        </a:p>
      </dsp:txBody>
      <dsp:txXfrm>
        <a:off x="3636903" y="2075767"/>
        <a:ext cx="989718" cy="698819"/>
      </dsp:txXfrm>
    </dsp:sp>
    <dsp:sp modelId="{04C3538F-D294-456A-9EB0-912F2511CACB}">
      <dsp:nvSpPr>
        <dsp:cNvPr id="0" name=""/>
        <dsp:cNvSpPr/>
      </dsp:nvSpPr>
      <dsp:spPr>
        <a:xfrm>
          <a:off x="118178" y="1806592"/>
          <a:ext cx="1476000" cy="989734"/>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b" anchorCtr="0">
          <a:noAutofit/>
        </a:bodyPr>
        <a:lstStyle/>
        <a:p>
          <a:pPr marL="57150" lvl="1" indent="-57150" algn="l" defTabSz="488950">
            <a:lnSpc>
              <a:spcPct val="90000"/>
            </a:lnSpc>
            <a:spcBef>
              <a:spcPct val="0"/>
            </a:spcBef>
            <a:spcAft>
              <a:spcPct val="15000"/>
            </a:spcAft>
            <a:buChar char="••"/>
          </a:pPr>
          <a:r>
            <a:rPr lang="ru-RU" sz="1100" kern="1200" dirty="0" smtClean="0">
              <a:latin typeface="+mj-lt"/>
            </a:rPr>
            <a:t>Повышение качества продукции</a:t>
          </a:r>
          <a:endParaRPr lang="ru-RU" sz="1100" kern="1200" dirty="0">
            <a:latin typeface="+mj-lt"/>
          </a:endParaRPr>
        </a:p>
      </dsp:txBody>
      <dsp:txXfrm>
        <a:off x="139919" y="2075767"/>
        <a:ext cx="989718" cy="698819"/>
      </dsp:txXfrm>
    </dsp:sp>
    <dsp:sp modelId="{4E085A6B-1FCB-42CE-A8FB-A7E1C456366F}">
      <dsp:nvSpPr>
        <dsp:cNvPr id="0" name=""/>
        <dsp:cNvSpPr/>
      </dsp:nvSpPr>
      <dsp:spPr>
        <a:xfrm>
          <a:off x="3172362" y="344110"/>
          <a:ext cx="1476000" cy="989734"/>
        </a:xfrm>
        <a:prstGeom prst="roundRect">
          <a:avLst>
            <a:gd name="adj" fmla="val 10000"/>
          </a:avLst>
        </a:prstGeom>
        <a:solidFill>
          <a:schemeClr val="lt1">
            <a:alpha val="90000"/>
            <a:hueOff val="0"/>
            <a:satOff val="0"/>
            <a:lumOff val="0"/>
            <a:alphaOff val="0"/>
          </a:schemeClr>
        </a:solidFill>
        <a:ln w="25400" cap="flat" cmpd="sng" algn="ctr">
          <a:solidFill>
            <a:srgbClr val="0099FF"/>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latin typeface="+mj-lt"/>
            </a:rPr>
            <a:t>Повышение </a:t>
          </a:r>
          <a:r>
            <a:rPr lang="en-US" sz="1100" kern="1200" dirty="0" smtClean="0">
              <a:latin typeface="+mj-lt"/>
            </a:rPr>
            <a:t>ROE</a:t>
          </a:r>
          <a:endParaRPr lang="ru-RU" sz="1100" kern="1200" dirty="0">
            <a:latin typeface="+mj-lt"/>
          </a:endParaRPr>
        </a:p>
        <a:p>
          <a:pPr marL="57150" lvl="1" indent="-57150" algn="l" defTabSz="488950">
            <a:lnSpc>
              <a:spcPct val="90000"/>
            </a:lnSpc>
            <a:spcBef>
              <a:spcPct val="0"/>
            </a:spcBef>
            <a:spcAft>
              <a:spcPct val="15000"/>
            </a:spcAft>
            <a:buChar char="••"/>
          </a:pPr>
          <a:r>
            <a:rPr lang="ru-RU" sz="1100" kern="1200" dirty="0" smtClean="0"/>
            <a:t>Снижение долговой нагрузки</a:t>
          </a:r>
          <a:endParaRPr lang="ru-RU" sz="1100" kern="1200" dirty="0">
            <a:latin typeface="+mj-lt"/>
          </a:endParaRPr>
        </a:p>
      </dsp:txBody>
      <dsp:txXfrm>
        <a:off x="3636903" y="365851"/>
        <a:ext cx="989718" cy="698819"/>
      </dsp:txXfrm>
    </dsp:sp>
    <dsp:sp modelId="{AB2B5D12-7EB0-4597-8B08-D7A00162EFBD}">
      <dsp:nvSpPr>
        <dsp:cNvPr id="0" name=""/>
        <dsp:cNvSpPr/>
      </dsp:nvSpPr>
      <dsp:spPr>
        <a:xfrm>
          <a:off x="118178" y="344110"/>
          <a:ext cx="1476000" cy="989734"/>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latin typeface="+mj-lt"/>
            </a:rPr>
            <a:t>Повышение лояльности клиентов</a:t>
          </a:r>
          <a:endParaRPr lang="ru-RU" sz="1100" kern="1200" dirty="0">
            <a:latin typeface="+mj-lt"/>
          </a:endParaRPr>
        </a:p>
      </dsp:txBody>
      <dsp:txXfrm>
        <a:off x="139919" y="365851"/>
        <a:ext cx="989718" cy="698819"/>
      </dsp:txXfrm>
    </dsp:sp>
    <dsp:sp modelId="{3F3C8C94-EF8C-4547-BA0D-8749EF9AA03B}">
      <dsp:nvSpPr>
        <dsp:cNvPr id="0" name=""/>
        <dsp:cNvSpPr/>
      </dsp:nvSpPr>
      <dsp:spPr>
        <a:xfrm>
          <a:off x="970095" y="176296"/>
          <a:ext cx="1339234" cy="1339234"/>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t>Клиенты</a:t>
          </a:r>
          <a:endParaRPr lang="ru-RU" sz="1200" kern="1200" dirty="0"/>
        </a:p>
      </dsp:txBody>
      <dsp:txXfrm>
        <a:off x="1362348" y="568549"/>
        <a:ext cx="946981" cy="946981"/>
      </dsp:txXfrm>
    </dsp:sp>
    <dsp:sp modelId="{A1B0B835-9A44-4F64-80E7-9E5D5DC04848}">
      <dsp:nvSpPr>
        <dsp:cNvPr id="0" name=""/>
        <dsp:cNvSpPr/>
      </dsp:nvSpPr>
      <dsp:spPr>
        <a:xfrm rot="5400000">
          <a:off x="2371189" y="176296"/>
          <a:ext cx="1339234" cy="1339234"/>
        </a:xfrm>
        <a:prstGeom prst="pieWedg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ru-RU" sz="1100" kern="1200" dirty="0" smtClean="0"/>
            <a:t>Финансы</a:t>
          </a:r>
          <a:endParaRPr lang="ru-RU" sz="1000" kern="1200" dirty="0"/>
        </a:p>
      </dsp:txBody>
      <dsp:txXfrm rot="-5400000">
        <a:off x="2371189" y="568549"/>
        <a:ext cx="946981" cy="946981"/>
      </dsp:txXfrm>
    </dsp:sp>
    <dsp:sp modelId="{C0170CDC-6FFA-48C6-B57F-E912CCEB87F6}">
      <dsp:nvSpPr>
        <dsp:cNvPr id="0" name=""/>
        <dsp:cNvSpPr/>
      </dsp:nvSpPr>
      <dsp:spPr>
        <a:xfrm rot="10800000">
          <a:off x="2371189" y="1577389"/>
          <a:ext cx="1339234" cy="1339234"/>
        </a:xfrm>
        <a:prstGeom prst="pieWedg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ru-RU" sz="1100" kern="1200" dirty="0" smtClean="0"/>
            <a:t>Персонал</a:t>
          </a:r>
          <a:endParaRPr lang="ru-RU" sz="1100" kern="1200" dirty="0"/>
        </a:p>
      </dsp:txBody>
      <dsp:txXfrm rot="10800000">
        <a:off x="2371189" y="1577389"/>
        <a:ext cx="946981" cy="946981"/>
      </dsp:txXfrm>
    </dsp:sp>
    <dsp:sp modelId="{23F9A3AE-B112-445D-83B8-C7BFFFEF9218}">
      <dsp:nvSpPr>
        <dsp:cNvPr id="0" name=""/>
        <dsp:cNvSpPr/>
      </dsp:nvSpPr>
      <dsp:spPr>
        <a:xfrm rot="16200000">
          <a:off x="970095" y="1577389"/>
          <a:ext cx="1339234" cy="1339234"/>
        </a:xfrm>
        <a:prstGeom prst="pieWedge">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ru-RU" sz="1050" kern="1200" dirty="0" smtClean="0"/>
            <a:t>Процессы</a:t>
          </a:r>
          <a:endParaRPr lang="ru-RU" sz="1050" kern="1200" dirty="0"/>
        </a:p>
      </dsp:txBody>
      <dsp:txXfrm rot="5400000">
        <a:off x="1362348" y="1577389"/>
        <a:ext cx="946981" cy="946981"/>
      </dsp:txXfrm>
    </dsp:sp>
    <dsp:sp modelId="{9B882D51-D49B-4685-877D-FBCC1E9C0C18}">
      <dsp:nvSpPr>
        <dsp:cNvPr id="0" name=""/>
        <dsp:cNvSpPr/>
      </dsp:nvSpPr>
      <dsp:spPr>
        <a:xfrm>
          <a:off x="2109064" y="1268097"/>
          <a:ext cx="462391" cy="40207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8B275-9D5D-4DE8-971F-485A9F312111}">
      <dsp:nvSpPr>
        <dsp:cNvPr id="0" name=""/>
        <dsp:cNvSpPr/>
      </dsp:nvSpPr>
      <dsp:spPr>
        <a:xfrm rot="10800000">
          <a:off x="2109064" y="1422743"/>
          <a:ext cx="462391" cy="40207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D4E7C-5981-4589-B72D-95642360C5B3}">
      <dsp:nvSpPr>
        <dsp:cNvPr id="0" name=""/>
        <dsp:cNvSpPr/>
      </dsp:nvSpPr>
      <dsp:spPr>
        <a:xfrm>
          <a:off x="450892" y="236491"/>
          <a:ext cx="1498515" cy="1498515"/>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C24B80-0A63-4F11-A32A-795DFE2A87BD}">
      <dsp:nvSpPr>
        <dsp:cNvPr id="0" name=""/>
        <dsp:cNvSpPr/>
      </dsp:nvSpPr>
      <dsp:spPr>
        <a:xfrm>
          <a:off x="450892" y="236491"/>
          <a:ext cx="1498515" cy="1498515"/>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A6E01F-949E-41B4-AE67-1D7292BA3436}">
      <dsp:nvSpPr>
        <dsp:cNvPr id="0" name=""/>
        <dsp:cNvSpPr/>
      </dsp:nvSpPr>
      <dsp:spPr>
        <a:xfrm>
          <a:off x="450892" y="236491"/>
          <a:ext cx="1498515" cy="1498515"/>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75F103-3F72-4962-A897-7A63A6B70EF1}">
      <dsp:nvSpPr>
        <dsp:cNvPr id="0" name=""/>
        <dsp:cNvSpPr/>
      </dsp:nvSpPr>
      <dsp:spPr>
        <a:xfrm>
          <a:off x="855575" y="641174"/>
          <a:ext cx="689148" cy="689148"/>
        </a:xfrm>
        <a:prstGeom prst="ellipse">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KPI</a:t>
          </a:r>
          <a:endParaRPr lang="ru-RU" sz="1600" kern="1200" dirty="0"/>
        </a:p>
      </dsp:txBody>
      <dsp:txXfrm>
        <a:off x="956498" y="742097"/>
        <a:ext cx="487302" cy="487302"/>
      </dsp:txXfrm>
    </dsp:sp>
    <dsp:sp modelId="{361D9EE5-4DCC-4C3E-9B4F-D8FDB10314C5}">
      <dsp:nvSpPr>
        <dsp:cNvPr id="0" name=""/>
        <dsp:cNvSpPr/>
      </dsp:nvSpPr>
      <dsp:spPr>
        <a:xfrm>
          <a:off x="934142" y="-12149"/>
          <a:ext cx="532014" cy="532014"/>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t>Цели</a:t>
          </a:r>
          <a:endParaRPr lang="ru-RU" sz="900" kern="1200" dirty="0"/>
        </a:p>
      </dsp:txBody>
      <dsp:txXfrm>
        <a:off x="1012054" y="65763"/>
        <a:ext cx="376190" cy="376190"/>
      </dsp:txXfrm>
    </dsp:sp>
    <dsp:sp modelId="{D8D2889C-A55F-43E7-942F-5A0241BF0641}">
      <dsp:nvSpPr>
        <dsp:cNvPr id="0" name=""/>
        <dsp:cNvSpPr/>
      </dsp:nvSpPr>
      <dsp:spPr>
        <a:xfrm>
          <a:off x="1567979" y="1085687"/>
          <a:ext cx="532014" cy="53201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ru-RU" sz="700" b="0" kern="1200" dirty="0" smtClean="0"/>
            <a:t>Мотивация</a:t>
          </a:r>
          <a:endParaRPr lang="ru-RU" sz="700" b="0" kern="1200" dirty="0"/>
        </a:p>
      </dsp:txBody>
      <dsp:txXfrm>
        <a:off x="1645891" y="1163599"/>
        <a:ext cx="376190" cy="376190"/>
      </dsp:txXfrm>
    </dsp:sp>
    <dsp:sp modelId="{10C5FA5C-6CDD-4B7C-96A0-145CB610E417}">
      <dsp:nvSpPr>
        <dsp:cNvPr id="0" name=""/>
        <dsp:cNvSpPr/>
      </dsp:nvSpPr>
      <dsp:spPr>
        <a:xfrm>
          <a:off x="300306" y="1085687"/>
          <a:ext cx="532014" cy="532014"/>
        </a:xfrm>
        <a:prstGeom prst="ellipse">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ru-RU" sz="700" kern="1200" dirty="0" smtClean="0"/>
            <a:t>Бюджетная модель</a:t>
          </a:r>
          <a:endParaRPr lang="ru-RU" sz="700" kern="1200" dirty="0"/>
        </a:p>
      </dsp:txBody>
      <dsp:txXfrm>
        <a:off x="378218" y="1163599"/>
        <a:ext cx="376190" cy="37619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5"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6" name="Rectangle 4"/>
          <p:cNvSpPr>
            <a:spLocks noGrp="1" noChangeArrowheads="1"/>
          </p:cNvSpPr>
          <p:nvPr>
            <p:ph type="ftr" sz="quarter" idx="2"/>
          </p:nvPr>
        </p:nvSpPr>
        <p:spPr bwMode="auto">
          <a:xfrm>
            <a:off x="0"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7" name="Rectangle 5"/>
          <p:cNvSpPr>
            <a:spLocks noGrp="1" noChangeArrowheads="1"/>
          </p:cNvSpPr>
          <p:nvPr>
            <p:ph type="sldNum" sz="quarter" idx="3"/>
          </p:nvPr>
        </p:nvSpPr>
        <p:spPr bwMode="auto">
          <a:xfrm>
            <a:off x="3851275"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9F25A52B-AA4A-4568-8BD6-8E92B9598D73}" type="slidenum">
              <a:rPr lang="ru-RU" altLang="ru-RU"/>
              <a:pPr>
                <a:defRPr/>
              </a:pPr>
              <a:t>‹#›</a:t>
            </a:fld>
            <a:endParaRPr lang="ru-RU" altLang="ru-RU"/>
          </a:p>
        </p:txBody>
      </p:sp>
    </p:spTree>
    <p:extLst>
      <p:ext uri="{BB962C8B-B14F-4D97-AF65-F5344CB8AC3E}">
        <p14:creationId xmlns:p14="http://schemas.microsoft.com/office/powerpoint/2010/main" val="240528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471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463" y="4716463"/>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DAC0C1F0-11CF-4436-A6CE-E4F7AD1CF194}" type="slidenum">
              <a:rPr lang="ru-RU" altLang="ru-RU"/>
              <a:pPr>
                <a:defRPr/>
              </a:pPr>
              <a:t>‹#›</a:t>
            </a:fld>
            <a:endParaRPr lang="ru-RU" altLang="ru-RU"/>
          </a:p>
        </p:txBody>
      </p:sp>
    </p:spTree>
    <p:extLst>
      <p:ext uri="{BB962C8B-B14F-4D97-AF65-F5344CB8AC3E}">
        <p14:creationId xmlns:p14="http://schemas.microsoft.com/office/powerpoint/2010/main" val="3718913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noTextEdit="1"/>
          </p:cNvSpPr>
          <p:nvPr>
            <p:ph type="sldImg"/>
          </p:nvPr>
        </p:nvSpPr>
        <p:spPr>
          <a:ln/>
        </p:spPr>
      </p:sp>
      <p:sp>
        <p:nvSpPr>
          <p:cNvPr id="50178" name="Заметки 2"/>
          <p:cNvSpPr>
            <a:spLocks noGrp="1"/>
          </p:cNvSpPr>
          <p:nvPr>
            <p:ph type="body" idx="1"/>
          </p:nvPr>
        </p:nvSpPr>
        <p:spPr>
          <a:noFill/>
        </p:spPr>
        <p:txBody>
          <a:bodyPr/>
          <a:lstStyle/>
          <a:p>
            <a:endParaRPr lang="en-US" altLang="ru-RU" smtClean="0"/>
          </a:p>
        </p:txBody>
      </p:sp>
      <p:sp>
        <p:nvSpPr>
          <p:cNvPr id="4" name="Номер слайда 3"/>
          <p:cNvSpPr>
            <a:spLocks noGrp="1"/>
          </p:cNvSpPr>
          <p:nvPr>
            <p:ph type="sldNum" sz="quarter" idx="5"/>
          </p:nvPr>
        </p:nvSpPr>
        <p:spPr/>
        <p:txBody>
          <a:bodyPr/>
          <a:lstStyle/>
          <a:p>
            <a:pPr>
              <a:defRPr/>
            </a:pPr>
            <a:fld id="{64B563BE-E054-42C2-BA65-D93A84AB7AE9}" type="slidenum">
              <a:rPr lang="ru-RU" altLang="ru-RU" smtClean="0"/>
              <a:pPr>
                <a:defRPr/>
              </a:pPr>
              <a:t>1</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noTextEdit="1"/>
          </p:cNvSpPr>
          <p:nvPr>
            <p:ph type="sldImg"/>
          </p:nvPr>
        </p:nvSpPr>
        <p:spPr>
          <a:ln/>
        </p:spPr>
      </p:sp>
      <p:sp>
        <p:nvSpPr>
          <p:cNvPr id="68610" name="Заметки 2"/>
          <p:cNvSpPr>
            <a:spLocks noGrp="1"/>
          </p:cNvSpPr>
          <p:nvPr>
            <p:ph type="body" idx="1"/>
          </p:nvPr>
        </p:nvSpPr>
        <p:spPr>
          <a:noFill/>
        </p:spPr>
        <p:txBody>
          <a:bodyPr/>
          <a:lstStyle/>
          <a:p>
            <a:r>
              <a:rPr lang="ru-RU" altLang="ru-RU" smtClean="0"/>
              <a:t>Перед вами счетная карта. </a:t>
            </a:r>
          </a:p>
          <a:p>
            <a:r>
              <a:rPr lang="ru-RU" altLang="ru-RU" smtClean="0"/>
              <a:t>(1) Пространство разбито на три области. Показатели выведены в иерархии целей, напротив каждого показателя ответственный. По индикаторам состояния и динамики хорошо видна текущая картина. Правее, детально выведены данные по отклонениям и процент выполнения плана.  </a:t>
            </a:r>
          </a:p>
          <a:p>
            <a:endParaRPr lang="ru-RU" altLang="ru-RU" smtClean="0"/>
          </a:p>
          <a:p>
            <a:endParaRPr lang="ru-RU" altLang="ru-RU" smtClean="0"/>
          </a:p>
          <a:p>
            <a:endParaRPr lang="ru-RU" altLang="ru-RU" smtClean="0"/>
          </a:p>
        </p:txBody>
      </p:sp>
      <p:sp>
        <p:nvSpPr>
          <p:cNvPr id="4" name="Номер слайда 3"/>
          <p:cNvSpPr>
            <a:spLocks noGrp="1"/>
          </p:cNvSpPr>
          <p:nvPr>
            <p:ph type="sldNum" sz="quarter" idx="5"/>
          </p:nvPr>
        </p:nvSpPr>
        <p:spPr/>
        <p:txBody>
          <a:bodyPr/>
          <a:lstStyle/>
          <a:p>
            <a:pPr>
              <a:defRPr/>
            </a:pPr>
            <a:fld id="{FD91684F-2E1C-4154-9A97-EAEFA21C9ABE}" type="slidenum">
              <a:rPr lang="ru-RU" altLang="ru-RU" smtClean="0"/>
              <a:pPr>
                <a:defRPr/>
              </a:pPr>
              <a:t>10</a:t>
            </a:fld>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Образ слайда 1"/>
          <p:cNvSpPr>
            <a:spLocks noGrp="1" noRot="1" noChangeAspect="1" noTextEdit="1"/>
          </p:cNvSpPr>
          <p:nvPr>
            <p:ph type="sldImg"/>
          </p:nvPr>
        </p:nvSpPr>
        <p:spPr>
          <a:ln/>
        </p:spPr>
      </p:sp>
      <p:sp>
        <p:nvSpPr>
          <p:cNvPr id="70658" name="Заметки 2"/>
          <p:cNvSpPr>
            <a:spLocks noGrp="1"/>
          </p:cNvSpPr>
          <p:nvPr>
            <p:ph type="body" idx="1"/>
          </p:nvPr>
        </p:nvSpPr>
        <p:spPr>
          <a:noFill/>
        </p:spPr>
        <p:txBody>
          <a:bodyPr/>
          <a:lstStyle/>
          <a:p>
            <a:r>
              <a:rPr lang="ru-RU" altLang="ru-RU" smtClean="0"/>
              <a:t>Счетную карту хорошо использовать для больших наборов показателей. Но есть и другое представление. Классическим представлением набора показателей является «Стратегическая карта». Она более наглядная и широко применяется руководителями. </a:t>
            </a:r>
          </a:p>
          <a:p>
            <a:r>
              <a:rPr lang="ru-RU" altLang="ru-RU" smtClean="0"/>
              <a:t>Поменяем отображение монитора на «Отображение в виде карты показателей».  Смотрим результат. </a:t>
            </a:r>
          </a:p>
        </p:txBody>
      </p:sp>
      <p:sp>
        <p:nvSpPr>
          <p:cNvPr id="4" name="Номер слайда 3"/>
          <p:cNvSpPr>
            <a:spLocks noGrp="1"/>
          </p:cNvSpPr>
          <p:nvPr>
            <p:ph type="sldNum" sz="quarter" idx="5"/>
          </p:nvPr>
        </p:nvSpPr>
        <p:spPr/>
        <p:txBody>
          <a:bodyPr/>
          <a:lstStyle/>
          <a:p>
            <a:pPr>
              <a:defRPr/>
            </a:pPr>
            <a:fld id="{E8389B1B-99DD-496C-BDAB-92B86EDFA72E}" type="slidenum">
              <a:rPr lang="ru-RU" altLang="ru-RU" smtClean="0"/>
              <a:pPr>
                <a:defRPr/>
              </a:pPr>
              <a:t>11</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extLst/>
        </p:spPr>
        <p:txBody>
          <a:bodyPr/>
          <a:lstStyle/>
          <a:p>
            <a:pPr>
              <a:defRPr/>
            </a:pPr>
            <a:r>
              <a:rPr lang="ru-RU" altLang="ru-RU" dirty="0" smtClean="0"/>
              <a:t>Перед Вами стратегическая карта целей. В ней реализована цветовая схема информирования о достижении целей. Цвет зависит от состояния индикатора. </a:t>
            </a:r>
            <a:r>
              <a:rPr lang="ru-RU" altLang="ru-RU" u="sng" dirty="0" smtClean="0"/>
              <a:t>Флажками</a:t>
            </a:r>
            <a:r>
              <a:rPr lang="ru-RU" altLang="ru-RU" dirty="0" smtClean="0"/>
              <a:t> обозначаются цели, под ними показатели. Показатели имеют иконку, на каждом показателе % выполнения плана. </a:t>
            </a:r>
          </a:p>
          <a:p>
            <a:pPr>
              <a:defRPr/>
            </a:pPr>
            <a:r>
              <a:rPr lang="ru-RU" altLang="ru-RU" u="sng" dirty="0" smtClean="0"/>
              <a:t>Цифрами над стрелочками</a:t>
            </a:r>
            <a:r>
              <a:rPr lang="ru-RU" altLang="ru-RU" dirty="0" smtClean="0"/>
              <a:t> выведен вес или значимость показателя в составе вышестоящего показателя. Две цели требуют нашего внимания. Повышение ликвидности находится в красной зоне. Снижение долговой нагрузке в желтой. Какие возможности предоставляет карта?</a:t>
            </a:r>
          </a:p>
          <a:p>
            <a:pPr marL="228600" indent="-228600">
              <a:buFontTx/>
              <a:buAutoNum type="arabicParenBoth"/>
              <a:defRPr/>
            </a:pPr>
            <a:r>
              <a:rPr lang="ru-RU" altLang="ru-RU" dirty="0" smtClean="0"/>
              <a:t>Посмотрим, какие инициативы запланированы для достижения целевого показателя и как они исполняются. Проваливаемся в цель и видим отчет по запланированным инициативам. По каждой инициативе можно посмотреть не только ответственного и процент выполнения, но и план факт по затратам. Видим по цветам состояние показателей, но не хватает динамики.</a:t>
            </a:r>
          </a:p>
          <a:p>
            <a:pPr marL="228600" indent="-228600">
              <a:buFontTx/>
              <a:buAutoNum type="arabicParenBoth"/>
              <a:defRPr/>
            </a:pPr>
            <a:r>
              <a:rPr lang="ru-RU" altLang="ru-RU" dirty="0" smtClean="0"/>
              <a:t>В показатель также можно провалиться. Смотрим динамику. Динамика всегда отображается графически. </a:t>
            </a:r>
          </a:p>
        </p:txBody>
      </p:sp>
      <p:sp>
        <p:nvSpPr>
          <p:cNvPr id="4" name="Номер слайда 3"/>
          <p:cNvSpPr>
            <a:spLocks noGrp="1"/>
          </p:cNvSpPr>
          <p:nvPr>
            <p:ph type="sldNum" sz="quarter" idx="5"/>
          </p:nvPr>
        </p:nvSpPr>
        <p:spPr/>
        <p:txBody>
          <a:bodyPr/>
          <a:lstStyle/>
          <a:p>
            <a:pPr>
              <a:defRPr/>
            </a:pPr>
            <a:fld id="{7BC8B526-5D5D-479B-B1FD-79997D526730}" type="slidenum">
              <a:rPr lang="ru-RU" altLang="ru-RU" smtClean="0"/>
              <a:pPr>
                <a:defRPr/>
              </a:pPr>
              <a:t>12</a:t>
            </a:fld>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extLst/>
        </p:spPr>
        <p:txBody>
          <a:bodyPr/>
          <a:lstStyle/>
          <a:p>
            <a:pPr>
              <a:defRPr/>
            </a:pPr>
            <a:r>
              <a:rPr lang="ru-RU" altLang="ru-RU" dirty="0" smtClean="0"/>
              <a:t>Наиболее информативный вид монитора </a:t>
            </a:r>
            <a:r>
              <a:rPr lang="en-US" altLang="ru-RU" dirty="0" smtClean="0"/>
              <a:t>KPI </a:t>
            </a:r>
            <a:r>
              <a:rPr lang="ru-RU" altLang="ru-RU" dirty="0" smtClean="0"/>
              <a:t>– представление в виде мозаики. Он имеет более широкие возможности по выводу информации. В этом представлении значение каждого показателя отображается на рабочей области отдельной плиткой или </a:t>
            </a:r>
            <a:r>
              <a:rPr lang="ru-RU" altLang="ru-RU" dirty="0" err="1" smtClean="0"/>
              <a:t>виджетом</a:t>
            </a:r>
            <a:r>
              <a:rPr lang="ru-RU" altLang="ru-RU" dirty="0" smtClean="0"/>
              <a:t>. А каждой области может быть назначена зависимая область, которая позволяет выводить на экран дополнительную информацию. </a:t>
            </a:r>
          </a:p>
          <a:p>
            <a:pPr marL="228600" indent="-228600">
              <a:buFontTx/>
              <a:buAutoNum type="arabicParenBoth"/>
              <a:defRPr/>
            </a:pPr>
            <a:r>
              <a:rPr lang="ru-RU" altLang="ru-RU" dirty="0" smtClean="0"/>
              <a:t>Важно, что каждому показателю может быть назначен для расшифровки отчет или несколько отчетов. Добавим показателю дебиторская задолженность в расшифровку отчет «Анализ дебиторской задолженности».  Смотрим результат.</a:t>
            </a:r>
          </a:p>
        </p:txBody>
      </p:sp>
      <p:sp>
        <p:nvSpPr>
          <p:cNvPr id="4" name="Номер слайда 3"/>
          <p:cNvSpPr>
            <a:spLocks noGrp="1"/>
          </p:cNvSpPr>
          <p:nvPr>
            <p:ph type="sldNum" sz="quarter" idx="5"/>
          </p:nvPr>
        </p:nvSpPr>
        <p:spPr/>
        <p:txBody>
          <a:bodyPr/>
          <a:lstStyle/>
          <a:p>
            <a:pPr>
              <a:defRPr/>
            </a:pPr>
            <a:fld id="{FF9879BD-0161-4AF1-8E0B-74FE0C52E160}" type="slidenum">
              <a:rPr lang="ru-RU" altLang="ru-RU" smtClean="0"/>
              <a:pPr>
                <a:defRPr/>
              </a:pPr>
              <a:t>13</a:t>
            </a:fld>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a:extLst/>
        </p:spPr>
        <p:txBody>
          <a:bodyPr/>
          <a:lstStyle/>
          <a:p>
            <a:pPr>
              <a:defRPr/>
            </a:pPr>
            <a:r>
              <a:rPr lang="ru-RU" altLang="ru-RU" dirty="0" smtClean="0"/>
              <a:t>На экране красивый </a:t>
            </a:r>
            <a:r>
              <a:rPr lang="ru-RU" altLang="ru-RU" dirty="0" err="1" smtClean="0"/>
              <a:t>дашборд</a:t>
            </a:r>
            <a:r>
              <a:rPr lang="ru-RU" altLang="ru-RU" dirty="0" smtClean="0"/>
              <a:t>. На закладках наши страницы, на странице три группы областей. </a:t>
            </a:r>
          </a:p>
          <a:p>
            <a:pPr marL="171450" indent="-171450">
              <a:buFont typeface="Arial" panose="020B0604020202020204" pitchFamily="34" charset="0"/>
              <a:buChar char="•"/>
              <a:defRPr/>
            </a:pPr>
            <a:r>
              <a:rPr lang="ru-RU" altLang="ru-RU" dirty="0" smtClean="0"/>
              <a:t>Слева группа областей «дебиторская задолженность», содержит 1 область с  показателем дебиторской задолженности и 1 зависимую область в которой выведена расшифровка задолженности по должникам. </a:t>
            </a:r>
          </a:p>
          <a:p>
            <a:pPr marL="171450" indent="-171450">
              <a:buFont typeface="Arial" panose="020B0604020202020204" pitchFamily="34" charset="0"/>
              <a:buChar char="•"/>
              <a:defRPr/>
            </a:pPr>
            <a:r>
              <a:rPr lang="ru-RU" altLang="ru-RU" dirty="0" smtClean="0"/>
              <a:t>Группа областей «Данные по кредитам и займам» (середина) с одной областью. Область состоит из двух показателей «остаток кредитного лимита» и «Общая сумма привлеченных кредитов». В ней одна зависимая область с расшифровкой привлеченных кредитов по динамике. </a:t>
            </a:r>
          </a:p>
          <a:p>
            <a:pPr>
              <a:defRPr/>
            </a:pPr>
            <a:r>
              <a:rPr lang="ru-RU" altLang="ru-RU" dirty="0" smtClean="0"/>
              <a:t>(1) В зависимой области можно выводить не только графические отчеты, но и таблицы.</a:t>
            </a:r>
          </a:p>
          <a:p>
            <a:pPr>
              <a:defRPr/>
            </a:pPr>
            <a:r>
              <a:rPr lang="ru-RU" altLang="ru-RU" dirty="0" smtClean="0"/>
              <a:t>(2) На графике динамики можно посмотреть прогноз. Это экстраполяция факта на следующие периоды. </a:t>
            </a:r>
          </a:p>
          <a:p>
            <a:pPr>
              <a:defRPr/>
            </a:pPr>
            <a:r>
              <a:rPr lang="ru-RU" altLang="ru-RU" dirty="0" smtClean="0"/>
              <a:t>Все указанные представления можно комбинировать. В работе с аналитическим отчетом вы ограничены только свои воображением и размерами монитора. </a:t>
            </a:r>
            <a:r>
              <a:rPr lang="en-US" altLang="ru-RU" dirty="0" smtClean="0">
                <a:sym typeface="Wingdings" panose="05000000000000000000" pitchFamily="2" charset="2"/>
              </a:rPr>
              <a:t> </a:t>
            </a:r>
            <a:r>
              <a:rPr lang="ru-RU" altLang="ru-RU" dirty="0" smtClean="0">
                <a:sym typeface="Wingdings" panose="05000000000000000000" pitchFamily="2" charset="2"/>
              </a:rPr>
              <a:t> </a:t>
            </a:r>
            <a:r>
              <a:rPr lang="ru-RU" altLang="ru-RU" dirty="0" smtClean="0"/>
              <a:t>Обратите внимание - вверху отборы. Панель запоминает под пользователя все установленные отборы и при следующем открытии открывает по умолчанию. Отборы дают возможность выводить информацию по разным валютам, сценариям, за разный период, по разным организациям</a:t>
            </a:r>
            <a:r>
              <a:rPr lang="ru-RU" altLang="ru-RU" smtClean="0"/>
              <a:t>. </a:t>
            </a:r>
            <a:endParaRPr lang="ru-RU" altLang="ru-RU" dirty="0" smtClean="0"/>
          </a:p>
        </p:txBody>
      </p:sp>
      <p:sp>
        <p:nvSpPr>
          <p:cNvPr id="4" name="Номер слайда 3"/>
          <p:cNvSpPr>
            <a:spLocks noGrp="1"/>
          </p:cNvSpPr>
          <p:nvPr>
            <p:ph type="sldNum" sz="quarter" idx="5"/>
          </p:nvPr>
        </p:nvSpPr>
        <p:spPr/>
        <p:txBody>
          <a:bodyPr/>
          <a:lstStyle/>
          <a:p>
            <a:pPr>
              <a:defRPr/>
            </a:pPr>
            <a:fld id="{7CB9A17E-16E8-4BFF-9F9E-0CD6F2CD6E8A}" type="slidenum">
              <a:rPr lang="ru-RU" altLang="ru-RU" smtClean="0"/>
              <a:pPr>
                <a:defRPr/>
              </a:pPr>
              <a:t>14</a:t>
            </a:fld>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defTabSz="955675" eaLnBrk="0" hangingPunct="0">
              <a:lnSpc>
                <a:spcPct val="110000"/>
              </a:lnSpc>
              <a:spcBef>
                <a:spcPct val="50000"/>
              </a:spcBef>
              <a:defRPr sz="2000">
                <a:solidFill>
                  <a:schemeClr val="tx1"/>
                </a:solidFill>
                <a:latin typeface="Arial" charset="0"/>
              </a:defRPr>
            </a:lvl1pPr>
            <a:lvl2pPr marL="742950" indent="-285750" defTabSz="955675" eaLnBrk="0" hangingPunct="0">
              <a:lnSpc>
                <a:spcPct val="110000"/>
              </a:lnSpc>
              <a:spcBef>
                <a:spcPct val="50000"/>
              </a:spcBef>
              <a:defRPr sz="2000">
                <a:solidFill>
                  <a:schemeClr val="tx1"/>
                </a:solidFill>
                <a:latin typeface="Arial" charset="0"/>
              </a:defRPr>
            </a:lvl2pPr>
            <a:lvl3pPr marL="1143000" indent="-228600" defTabSz="955675" eaLnBrk="0" hangingPunct="0">
              <a:lnSpc>
                <a:spcPct val="110000"/>
              </a:lnSpc>
              <a:spcBef>
                <a:spcPct val="50000"/>
              </a:spcBef>
              <a:defRPr sz="2000">
                <a:solidFill>
                  <a:schemeClr val="tx1"/>
                </a:solidFill>
                <a:latin typeface="Arial" charset="0"/>
              </a:defRPr>
            </a:lvl3pPr>
            <a:lvl4pPr marL="1600200" indent="-228600" defTabSz="955675" eaLnBrk="0" hangingPunct="0">
              <a:lnSpc>
                <a:spcPct val="110000"/>
              </a:lnSpc>
              <a:spcBef>
                <a:spcPct val="50000"/>
              </a:spcBef>
              <a:defRPr sz="2000">
                <a:solidFill>
                  <a:schemeClr val="tx1"/>
                </a:solidFill>
                <a:latin typeface="Arial" charset="0"/>
              </a:defRPr>
            </a:lvl4pPr>
            <a:lvl5pPr marL="2057400" indent="-228600" defTabSz="955675" eaLnBrk="0" hangingPunct="0">
              <a:lnSpc>
                <a:spcPct val="110000"/>
              </a:lnSpc>
              <a:spcBef>
                <a:spcPct val="50000"/>
              </a:spcBef>
              <a:defRPr sz="2000">
                <a:solidFill>
                  <a:schemeClr val="tx1"/>
                </a:solidFill>
                <a:latin typeface="Arial" charset="0"/>
              </a:defRPr>
            </a:lvl5pPr>
            <a:lvl6pPr marL="2514600" indent="-228600" defTabSz="955675" eaLnBrk="0" fontAlgn="base" hangingPunct="0">
              <a:lnSpc>
                <a:spcPct val="110000"/>
              </a:lnSpc>
              <a:spcBef>
                <a:spcPct val="50000"/>
              </a:spcBef>
              <a:spcAft>
                <a:spcPct val="0"/>
              </a:spcAft>
              <a:defRPr sz="2000">
                <a:solidFill>
                  <a:schemeClr val="tx1"/>
                </a:solidFill>
                <a:latin typeface="Arial" charset="0"/>
              </a:defRPr>
            </a:lvl6pPr>
            <a:lvl7pPr marL="2971800" indent="-228600" defTabSz="955675" eaLnBrk="0" fontAlgn="base" hangingPunct="0">
              <a:lnSpc>
                <a:spcPct val="110000"/>
              </a:lnSpc>
              <a:spcBef>
                <a:spcPct val="50000"/>
              </a:spcBef>
              <a:spcAft>
                <a:spcPct val="0"/>
              </a:spcAft>
              <a:defRPr sz="2000">
                <a:solidFill>
                  <a:schemeClr val="tx1"/>
                </a:solidFill>
                <a:latin typeface="Arial" charset="0"/>
              </a:defRPr>
            </a:lvl7pPr>
            <a:lvl8pPr marL="3429000" indent="-228600" defTabSz="955675" eaLnBrk="0" fontAlgn="base" hangingPunct="0">
              <a:lnSpc>
                <a:spcPct val="110000"/>
              </a:lnSpc>
              <a:spcBef>
                <a:spcPct val="50000"/>
              </a:spcBef>
              <a:spcAft>
                <a:spcPct val="0"/>
              </a:spcAft>
              <a:defRPr sz="2000">
                <a:solidFill>
                  <a:schemeClr val="tx1"/>
                </a:solidFill>
                <a:latin typeface="Arial" charset="0"/>
              </a:defRPr>
            </a:lvl8pPr>
            <a:lvl9pPr marL="3886200" indent="-228600" defTabSz="955675" eaLnBrk="0" fontAlgn="base" hangingPunct="0">
              <a:lnSpc>
                <a:spcPct val="110000"/>
              </a:lnSpc>
              <a:spcBef>
                <a:spcPct val="50000"/>
              </a:spcBef>
              <a:spcAft>
                <a:spcPct val="0"/>
              </a:spcAft>
              <a:defRPr sz="2000">
                <a:solidFill>
                  <a:schemeClr val="tx1"/>
                </a:solidFill>
                <a:latin typeface="Arial" charset="0"/>
              </a:defRPr>
            </a:lvl9pPr>
          </a:lstStyle>
          <a:p>
            <a:pPr eaLnBrk="1" hangingPunct="1">
              <a:lnSpc>
                <a:spcPct val="100000"/>
              </a:lnSpc>
              <a:spcBef>
                <a:spcPct val="0"/>
              </a:spcBef>
              <a:defRPr/>
            </a:pPr>
            <a:fld id="{3D76D530-86E9-4192-AA09-49364266CF2C}" type="slidenum">
              <a:rPr lang="ru-RU" altLang="ru-RU" sz="1300" smtClean="0"/>
              <a:pPr eaLnBrk="1" hangingPunct="1">
                <a:lnSpc>
                  <a:spcPct val="100000"/>
                </a:lnSpc>
                <a:spcBef>
                  <a:spcPct val="0"/>
                </a:spcBef>
                <a:defRPr/>
              </a:pPr>
              <a:t>15</a:t>
            </a:fld>
            <a:endParaRPr lang="ru-RU" altLang="ru-RU" sz="1300" smtClean="0"/>
          </a:p>
        </p:txBody>
      </p:sp>
      <p:sp>
        <p:nvSpPr>
          <p:cNvPr id="78850"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extLst/>
        </p:spPr>
        <p:txBody>
          <a:bodyPr/>
          <a:lstStyle/>
          <a:p>
            <a:pPr marL="171450" indent="-171450" eaLnBrk="1" hangingPunct="1">
              <a:defRPr/>
            </a:pPr>
            <a:r>
              <a:rPr lang="ru-RU" altLang="ru-RU" dirty="0" smtClean="0"/>
              <a:t>Несмотря на малый размер виджет содержит необходимую  для первичной оценки информацию. Цвет названия </a:t>
            </a:r>
            <a:r>
              <a:rPr lang="ru-RU" altLang="ru-RU" dirty="0" err="1" smtClean="0"/>
              <a:t>виджета</a:t>
            </a:r>
            <a:r>
              <a:rPr lang="ru-RU" altLang="ru-RU" dirty="0" smtClean="0"/>
              <a:t> зависит от состояния. </a:t>
            </a:r>
          </a:p>
          <a:p>
            <a:pPr marL="171450" indent="-171450" eaLnBrk="1" hangingPunct="1">
              <a:defRPr/>
            </a:pPr>
            <a:r>
              <a:rPr lang="ru-RU" altLang="ru-RU" u="sng" dirty="0" smtClean="0"/>
              <a:t>(1) Текущее, предыдущее и плановое значение</a:t>
            </a:r>
            <a:r>
              <a:rPr lang="ru-RU" altLang="ru-RU" dirty="0" smtClean="0"/>
              <a:t>. Данные выводятся в абсолютном значении и % отклонении. Мы видим, что отклонение от плана негативное 248%. Но относительно предыдущего периода значение улучшилось на 22%. Цветовое решение и вид индикаторов четко зафиксированы. Это не случайно! Пользователь быстро привыкает к цветами и легко ориентируется на диаграмме.</a:t>
            </a:r>
          </a:p>
          <a:p>
            <a:pPr marL="171450" indent="-171450" eaLnBrk="1" hangingPunct="1">
              <a:defRPr/>
            </a:pPr>
            <a:r>
              <a:rPr lang="ru-RU" altLang="ru-RU" u="sng" dirty="0" smtClean="0"/>
              <a:t>(2) Можно расшифровать </a:t>
            </a:r>
            <a:r>
              <a:rPr lang="ru-RU" altLang="ru-RU" dirty="0" smtClean="0"/>
              <a:t>показатель по аналитикам. В нашем случае по должникам. Индикаторы интуитивно понятны.  Выведены отклонения  текущего значения для более детального анализа. Аналитика отсортирована по убыванию значения показателя.</a:t>
            </a:r>
          </a:p>
          <a:p>
            <a:pPr marL="171450" indent="-171450" eaLnBrk="1" hangingPunct="1">
              <a:defRPr/>
            </a:pPr>
            <a:r>
              <a:rPr lang="ru-RU" altLang="ru-RU" u="sng" dirty="0" smtClean="0"/>
              <a:t>(3) Можно посмотреть динамику</a:t>
            </a:r>
            <a:r>
              <a:rPr lang="ru-RU" altLang="ru-RU" dirty="0" smtClean="0"/>
              <a:t> изменения показателя.</a:t>
            </a:r>
          </a:p>
          <a:p>
            <a:pPr marL="171450" indent="-171450" eaLnBrk="1" hangingPunct="1">
              <a:defRPr/>
            </a:pPr>
            <a:r>
              <a:rPr lang="ru-RU" altLang="ru-RU" dirty="0" smtClean="0"/>
              <a:t>(4) Можно расшифровать показатель специализированным отчетом «Анализ дебиторской задолженности». Он выводит задолженность по срокам, а должников по классу платежной дисциплины. Мы видим, что после 30 дней вся дебиторская задолженность просрочена. График старения дебиторской задолженности подтверждает, что долги не возвращают. Усугубляет ситуацию, что должники имеют низкий класс платежной дисциплины.</a:t>
            </a:r>
          </a:p>
          <a:p>
            <a:pPr marL="171450" indent="-171450" eaLnBrk="1" hangingPunct="1">
              <a:defRPr/>
            </a:pPr>
            <a:r>
              <a:rPr lang="ru-RU" altLang="ru-RU" u="sng" dirty="0" smtClean="0"/>
              <a:t>(5) Можно расшифровать показатель до источника</a:t>
            </a:r>
            <a:r>
              <a:rPr lang="ru-RU" altLang="ru-RU" dirty="0" smtClean="0"/>
              <a:t> данных. Открывается форма расшифровки. В нашем случае цифры пришли из разных учетных систем. Нам интереснее посмотреть раскрытие показателя до источника внешней системы. </a:t>
            </a:r>
          </a:p>
          <a:p>
            <a:pPr eaLnBrk="1" hangingPunct="1">
              <a:defRPr/>
            </a:pPr>
            <a:endParaRPr lang="ru-RU" altLang="ru-R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defTabSz="955675" eaLnBrk="0" hangingPunct="0">
              <a:lnSpc>
                <a:spcPct val="110000"/>
              </a:lnSpc>
              <a:spcBef>
                <a:spcPct val="50000"/>
              </a:spcBef>
              <a:defRPr sz="2000">
                <a:solidFill>
                  <a:schemeClr val="tx1"/>
                </a:solidFill>
                <a:latin typeface="Arial" charset="0"/>
              </a:defRPr>
            </a:lvl1pPr>
            <a:lvl2pPr marL="742950" indent="-285750" defTabSz="955675" eaLnBrk="0" hangingPunct="0">
              <a:lnSpc>
                <a:spcPct val="110000"/>
              </a:lnSpc>
              <a:spcBef>
                <a:spcPct val="50000"/>
              </a:spcBef>
              <a:defRPr sz="2000">
                <a:solidFill>
                  <a:schemeClr val="tx1"/>
                </a:solidFill>
                <a:latin typeface="Arial" charset="0"/>
              </a:defRPr>
            </a:lvl2pPr>
            <a:lvl3pPr marL="1143000" indent="-228600" defTabSz="955675" eaLnBrk="0" hangingPunct="0">
              <a:lnSpc>
                <a:spcPct val="110000"/>
              </a:lnSpc>
              <a:spcBef>
                <a:spcPct val="50000"/>
              </a:spcBef>
              <a:defRPr sz="2000">
                <a:solidFill>
                  <a:schemeClr val="tx1"/>
                </a:solidFill>
                <a:latin typeface="Arial" charset="0"/>
              </a:defRPr>
            </a:lvl3pPr>
            <a:lvl4pPr marL="1600200" indent="-228600" defTabSz="955675" eaLnBrk="0" hangingPunct="0">
              <a:lnSpc>
                <a:spcPct val="110000"/>
              </a:lnSpc>
              <a:spcBef>
                <a:spcPct val="50000"/>
              </a:spcBef>
              <a:defRPr sz="2000">
                <a:solidFill>
                  <a:schemeClr val="tx1"/>
                </a:solidFill>
                <a:latin typeface="Arial" charset="0"/>
              </a:defRPr>
            </a:lvl4pPr>
            <a:lvl5pPr marL="2057400" indent="-228600" defTabSz="955675" eaLnBrk="0" hangingPunct="0">
              <a:lnSpc>
                <a:spcPct val="110000"/>
              </a:lnSpc>
              <a:spcBef>
                <a:spcPct val="50000"/>
              </a:spcBef>
              <a:defRPr sz="2000">
                <a:solidFill>
                  <a:schemeClr val="tx1"/>
                </a:solidFill>
                <a:latin typeface="Arial" charset="0"/>
              </a:defRPr>
            </a:lvl5pPr>
            <a:lvl6pPr marL="2514600" indent="-228600" defTabSz="955675" eaLnBrk="0" fontAlgn="base" hangingPunct="0">
              <a:lnSpc>
                <a:spcPct val="110000"/>
              </a:lnSpc>
              <a:spcBef>
                <a:spcPct val="50000"/>
              </a:spcBef>
              <a:spcAft>
                <a:spcPct val="0"/>
              </a:spcAft>
              <a:defRPr sz="2000">
                <a:solidFill>
                  <a:schemeClr val="tx1"/>
                </a:solidFill>
                <a:latin typeface="Arial" charset="0"/>
              </a:defRPr>
            </a:lvl6pPr>
            <a:lvl7pPr marL="2971800" indent="-228600" defTabSz="955675" eaLnBrk="0" fontAlgn="base" hangingPunct="0">
              <a:lnSpc>
                <a:spcPct val="110000"/>
              </a:lnSpc>
              <a:spcBef>
                <a:spcPct val="50000"/>
              </a:spcBef>
              <a:spcAft>
                <a:spcPct val="0"/>
              </a:spcAft>
              <a:defRPr sz="2000">
                <a:solidFill>
                  <a:schemeClr val="tx1"/>
                </a:solidFill>
                <a:latin typeface="Arial" charset="0"/>
              </a:defRPr>
            </a:lvl7pPr>
            <a:lvl8pPr marL="3429000" indent="-228600" defTabSz="955675" eaLnBrk="0" fontAlgn="base" hangingPunct="0">
              <a:lnSpc>
                <a:spcPct val="110000"/>
              </a:lnSpc>
              <a:spcBef>
                <a:spcPct val="50000"/>
              </a:spcBef>
              <a:spcAft>
                <a:spcPct val="0"/>
              </a:spcAft>
              <a:defRPr sz="2000">
                <a:solidFill>
                  <a:schemeClr val="tx1"/>
                </a:solidFill>
                <a:latin typeface="Arial" charset="0"/>
              </a:defRPr>
            </a:lvl8pPr>
            <a:lvl9pPr marL="3886200" indent="-228600" defTabSz="955675" eaLnBrk="0" fontAlgn="base" hangingPunct="0">
              <a:lnSpc>
                <a:spcPct val="110000"/>
              </a:lnSpc>
              <a:spcBef>
                <a:spcPct val="50000"/>
              </a:spcBef>
              <a:spcAft>
                <a:spcPct val="0"/>
              </a:spcAft>
              <a:defRPr sz="2000">
                <a:solidFill>
                  <a:schemeClr val="tx1"/>
                </a:solidFill>
                <a:latin typeface="Arial" charset="0"/>
              </a:defRPr>
            </a:lvl9pPr>
          </a:lstStyle>
          <a:p>
            <a:pPr eaLnBrk="1" hangingPunct="1">
              <a:lnSpc>
                <a:spcPct val="100000"/>
              </a:lnSpc>
              <a:spcBef>
                <a:spcPct val="0"/>
              </a:spcBef>
              <a:defRPr/>
            </a:pPr>
            <a:fld id="{1AEE676F-3032-482E-AB0D-C2D8D343AA37}" type="slidenum">
              <a:rPr lang="ru-RU" altLang="ru-RU" sz="1300" smtClean="0">
                <a:solidFill>
                  <a:prstClr val="black"/>
                </a:solidFill>
              </a:rPr>
              <a:pPr eaLnBrk="1" hangingPunct="1">
                <a:lnSpc>
                  <a:spcPct val="100000"/>
                </a:lnSpc>
                <a:spcBef>
                  <a:spcPct val="0"/>
                </a:spcBef>
                <a:defRPr/>
              </a:pPr>
              <a:t>16</a:t>
            </a:fld>
            <a:endParaRPr lang="ru-RU" altLang="ru-RU" sz="1300" smtClean="0">
              <a:solidFill>
                <a:prstClr val="black"/>
              </a:solidFill>
            </a:endParaRPr>
          </a:p>
        </p:txBody>
      </p:sp>
      <p:sp>
        <p:nvSpPr>
          <p:cNvPr id="80898"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p:spPr>
        <p:txBody>
          <a:bodyPr/>
          <a:lstStyle/>
          <a:p>
            <a:pPr marL="171450" indent="-171450" eaLnBrk="1" hangingPunct="1">
              <a:defRPr/>
            </a:pPr>
            <a:r>
              <a:rPr lang="ru-RU" altLang="ru-RU" dirty="0" smtClean="0"/>
              <a:t>Одним из преимуществ нашей системы является то, что мы не храним детальные данные внешних систем, а только синтетические значения. Расшифровку и анализ проводим средствами внешней системы. </a:t>
            </a:r>
          </a:p>
          <a:p>
            <a:pPr marL="228600" indent="-228600" eaLnBrk="1" hangingPunct="1">
              <a:buFontTx/>
              <a:buAutoNum type="arabicParenBoth"/>
              <a:defRPr/>
            </a:pPr>
            <a:r>
              <a:rPr lang="ru-RU" altLang="ru-RU" dirty="0" smtClean="0"/>
              <a:t>Проваливаемся во внешнюю систему. Вышли на остаток по счету. Но нам интереснее посмотреть обороты, чтобы выйти на документы источники. </a:t>
            </a:r>
          </a:p>
          <a:p>
            <a:pPr marL="228600" indent="-228600" eaLnBrk="1" hangingPunct="1">
              <a:buFontTx/>
              <a:buAutoNum type="arabicParenBoth"/>
              <a:defRPr/>
            </a:pPr>
            <a:r>
              <a:rPr lang="ru-RU" altLang="ru-RU" dirty="0" smtClean="0"/>
              <a:t>Проваливаемся дальше до документа, создавшего задолженность.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extLst/>
        </p:spPr>
        <p:txBody>
          <a:bodyPr/>
          <a:lstStyle/>
          <a:p>
            <a:pPr>
              <a:defRPr/>
            </a:pPr>
            <a:r>
              <a:rPr lang="ru-RU" altLang="ru-RU" dirty="0" smtClean="0"/>
              <a:t>Кроме обычных областей, есть две необычные, которые не богаты настройками, но предоставляют пользователям очень важные возможности.</a:t>
            </a:r>
          </a:p>
          <a:p>
            <a:pPr marL="228600" indent="-228600">
              <a:buFontTx/>
              <a:buAutoNum type="arabicParenBoth"/>
              <a:defRPr/>
            </a:pPr>
            <a:r>
              <a:rPr lang="ru-RU" altLang="ru-RU" dirty="0" smtClean="0"/>
              <a:t>Можно выводить в панель сводную таблицу. В настойках указывается бланк СТ. Интересно выводить несколько таблиц. Одну оставить таблицей, а вторую – представить графически. В режиме аналитической панели можно не только смотреть, но и вводить данные, менять структуру таблицы. Все возможности по работе со СТ доступны из панели.</a:t>
            </a:r>
          </a:p>
          <a:p>
            <a:pPr marL="228600" indent="-228600">
              <a:buFontTx/>
              <a:buAutoNum type="arabicParenBoth"/>
              <a:defRPr/>
            </a:pPr>
            <a:r>
              <a:rPr lang="ru-RU" altLang="ru-RU" dirty="0" smtClean="0"/>
              <a:t>Для пользователей, работающих с инвестиционными проектами можно настроить очень функциональную панель. Для примера, я вывел в панель диаграмму Ганта с декомпозицией работ, сводную таблицу БДДС по проекту и её графическое представление, а также несколько ключевых инвестиционных показателей (ЧДП, </a:t>
            </a:r>
            <a:r>
              <a:rPr lang="en-US" altLang="ru-RU" dirty="0" smtClean="0"/>
              <a:t>NPV</a:t>
            </a:r>
            <a:r>
              <a:rPr lang="ru-RU" altLang="ru-RU" dirty="0" smtClean="0"/>
              <a:t>, </a:t>
            </a:r>
            <a:r>
              <a:rPr lang="en-US" altLang="ru-RU" dirty="0" smtClean="0"/>
              <a:t>IRR</a:t>
            </a:r>
            <a:r>
              <a:rPr lang="ru-RU" altLang="ru-RU" dirty="0" smtClean="0"/>
              <a:t>,</a:t>
            </a:r>
            <a:r>
              <a:rPr lang="en-US" altLang="ru-RU" dirty="0" smtClean="0"/>
              <a:t> PI</a:t>
            </a:r>
            <a:r>
              <a:rPr lang="ru-RU" altLang="ru-RU" dirty="0" smtClean="0"/>
              <a:t>). Смотрим результат. </a:t>
            </a:r>
          </a:p>
          <a:p>
            <a:pPr marL="228600" indent="-228600">
              <a:buFontTx/>
              <a:buAutoNum type="arabicParenBoth"/>
              <a:defRPr/>
            </a:pPr>
            <a:r>
              <a:rPr lang="ru-RU" altLang="ru-RU" dirty="0" smtClean="0"/>
              <a:t>Теперь я могу проводить сценарный анализ инвестиционных проектов, актуализировать данные бюджета, данные сразу отображаются на экране. </a:t>
            </a:r>
          </a:p>
        </p:txBody>
      </p:sp>
      <p:sp>
        <p:nvSpPr>
          <p:cNvPr id="4" name="Номер слайда 3"/>
          <p:cNvSpPr>
            <a:spLocks noGrp="1"/>
          </p:cNvSpPr>
          <p:nvPr>
            <p:ph type="sldNum" sz="quarter" idx="5"/>
          </p:nvPr>
        </p:nvSpPr>
        <p:spPr/>
        <p:txBody>
          <a:bodyPr/>
          <a:lstStyle/>
          <a:p>
            <a:pPr>
              <a:defRPr/>
            </a:pPr>
            <a:fld id="{2A5F0E99-5E60-4592-B0CD-22433003FEE0}" type="slidenum">
              <a:rPr lang="ru-RU" altLang="ru-RU" smtClean="0"/>
              <a:pPr>
                <a:defRPr/>
              </a:pPr>
              <a:t>17</a:t>
            </a:fld>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defTabSz="955675" eaLnBrk="0" hangingPunct="0">
              <a:lnSpc>
                <a:spcPct val="110000"/>
              </a:lnSpc>
              <a:spcBef>
                <a:spcPct val="50000"/>
              </a:spcBef>
              <a:defRPr sz="2000">
                <a:solidFill>
                  <a:schemeClr val="tx1"/>
                </a:solidFill>
                <a:latin typeface="Arial" charset="0"/>
              </a:defRPr>
            </a:lvl1pPr>
            <a:lvl2pPr marL="742950" indent="-285750" defTabSz="955675" eaLnBrk="0" hangingPunct="0">
              <a:lnSpc>
                <a:spcPct val="110000"/>
              </a:lnSpc>
              <a:spcBef>
                <a:spcPct val="50000"/>
              </a:spcBef>
              <a:defRPr sz="2000">
                <a:solidFill>
                  <a:schemeClr val="tx1"/>
                </a:solidFill>
                <a:latin typeface="Arial" charset="0"/>
              </a:defRPr>
            </a:lvl2pPr>
            <a:lvl3pPr marL="1143000" indent="-228600" defTabSz="955675" eaLnBrk="0" hangingPunct="0">
              <a:lnSpc>
                <a:spcPct val="110000"/>
              </a:lnSpc>
              <a:spcBef>
                <a:spcPct val="50000"/>
              </a:spcBef>
              <a:defRPr sz="2000">
                <a:solidFill>
                  <a:schemeClr val="tx1"/>
                </a:solidFill>
                <a:latin typeface="Arial" charset="0"/>
              </a:defRPr>
            </a:lvl3pPr>
            <a:lvl4pPr marL="1600200" indent="-228600" defTabSz="955675" eaLnBrk="0" hangingPunct="0">
              <a:lnSpc>
                <a:spcPct val="110000"/>
              </a:lnSpc>
              <a:spcBef>
                <a:spcPct val="50000"/>
              </a:spcBef>
              <a:defRPr sz="2000">
                <a:solidFill>
                  <a:schemeClr val="tx1"/>
                </a:solidFill>
                <a:latin typeface="Arial" charset="0"/>
              </a:defRPr>
            </a:lvl4pPr>
            <a:lvl5pPr marL="2057400" indent="-228600" defTabSz="955675" eaLnBrk="0" hangingPunct="0">
              <a:lnSpc>
                <a:spcPct val="110000"/>
              </a:lnSpc>
              <a:spcBef>
                <a:spcPct val="50000"/>
              </a:spcBef>
              <a:defRPr sz="2000">
                <a:solidFill>
                  <a:schemeClr val="tx1"/>
                </a:solidFill>
                <a:latin typeface="Arial" charset="0"/>
              </a:defRPr>
            </a:lvl5pPr>
            <a:lvl6pPr marL="2514600" indent="-228600" defTabSz="955675" eaLnBrk="0" fontAlgn="base" hangingPunct="0">
              <a:lnSpc>
                <a:spcPct val="110000"/>
              </a:lnSpc>
              <a:spcBef>
                <a:spcPct val="50000"/>
              </a:spcBef>
              <a:spcAft>
                <a:spcPct val="0"/>
              </a:spcAft>
              <a:defRPr sz="2000">
                <a:solidFill>
                  <a:schemeClr val="tx1"/>
                </a:solidFill>
                <a:latin typeface="Arial" charset="0"/>
              </a:defRPr>
            </a:lvl6pPr>
            <a:lvl7pPr marL="2971800" indent="-228600" defTabSz="955675" eaLnBrk="0" fontAlgn="base" hangingPunct="0">
              <a:lnSpc>
                <a:spcPct val="110000"/>
              </a:lnSpc>
              <a:spcBef>
                <a:spcPct val="50000"/>
              </a:spcBef>
              <a:spcAft>
                <a:spcPct val="0"/>
              </a:spcAft>
              <a:defRPr sz="2000">
                <a:solidFill>
                  <a:schemeClr val="tx1"/>
                </a:solidFill>
                <a:latin typeface="Arial" charset="0"/>
              </a:defRPr>
            </a:lvl7pPr>
            <a:lvl8pPr marL="3429000" indent="-228600" defTabSz="955675" eaLnBrk="0" fontAlgn="base" hangingPunct="0">
              <a:lnSpc>
                <a:spcPct val="110000"/>
              </a:lnSpc>
              <a:spcBef>
                <a:spcPct val="50000"/>
              </a:spcBef>
              <a:spcAft>
                <a:spcPct val="0"/>
              </a:spcAft>
              <a:defRPr sz="2000">
                <a:solidFill>
                  <a:schemeClr val="tx1"/>
                </a:solidFill>
                <a:latin typeface="Arial" charset="0"/>
              </a:defRPr>
            </a:lvl8pPr>
            <a:lvl9pPr marL="3886200" indent="-228600" defTabSz="955675" eaLnBrk="0" fontAlgn="base" hangingPunct="0">
              <a:lnSpc>
                <a:spcPct val="110000"/>
              </a:lnSpc>
              <a:spcBef>
                <a:spcPct val="50000"/>
              </a:spcBef>
              <a:spcAft>
                <a:spcPct val="0"/>
              </a:spcAft>
              <a:defRPr sz="2000">
                <a:solidFill>
                  <a:schemeClr val="tx1"/>
                </a:solidFill>
                <a:latin typeface="Arial" charset="0"/>
              </a:defRPr>
            </a:lvl9pPr>
          </a:lstStyle>
          <a:p>
            <a:pPr eaLnBrk="1" hangingPunct="1">
              <a:lnSpc>
                <a:spcPct val="100000"/>
              </a:lnSpc>
              <a:spcBef>
                <a:spcPct val="0"/>
              </a:spcBef>
              <a:defRPr/>
            </a:pPr>
            <a:fld id="{73D0BB45-CACC-445B-A402-9F61B02D05C9}" type="slidenum">
              <a:rPr lang="ru-RU" altLang="ru-RU" sz="1300" smtClean="0">
                <a:solidFill>
                  <a:prstClr val="black"/>
                </a:solidFill>
              </a:rPr>
              <a:pPr eaLnBrk="1" hangingPunct="1">
                <a:lnSpc>
                  <a:spcPct val="100000"/>
                </a:lnSpc>
                <a:spcBef>
                  <a:spcPct val="0"/>
                </a:spcBef>
                <a:defRPr/>
              </a:pPr>
              <a:t>18</a:t>
            </a:fld>
            <a:endParaRPr lang="ru-RU" altLang="ru-RU" sz="1300" smtClean="0">
              <a:solidFill>
                <a:prstClr val="black"/>
              </a:solidFill>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r>
              <a:rPr lang="ru-RU" altLang="ru-RU" smtClean="0">
                <a:latin typeface="Arial" charset="0"/>
                <a:cs typeface="Arial" charset="0"/>
              </a:rPr>
              <a:t>Еще один пример по инвестиционному проекту -  настроил панель на сравнительный анализ проекта по различным сценариям. Строительство и ввод в эксплуатацию торгового центра. Инвестиционную отдачу хотим получить в течении двух лет. Хотим оценить два варианта. </a:t>
            </a:r>
          </a:p>
          <a:p>
            <a:pPr eaLnBrk="1" hangingPunct="1"/>
            <a:r>
              <a:rPr lang="ru-RU" altLang="ru-RU" smtClean="0">
                <a:latin typeface="Arial" charset="0"/>
                <a:cs typeface="Arial" charset="0"/>
              </a:rPr>
              <a:t>(1) Чистый денежный поток у нас одинаковый. Играясь с распределением денежных потоков  во времени получаем разные показатели оценки.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defTabSz="955675" eaLnBrk="0" hangingPunct="0">
              <a:lnSpc>
                <a:spcPct val="110000"/>
              </a:lnSpc>
              <a:spcBef>
                <a:spcPct val="50000"/>
              </a:spcBef>
              <a:defRPr sz="2000">
                <a:solidFill>
                  <a:schemeClr val="tx1"/>
                </a:solidFill>
                <a:latin typeface="Arial" charset="0"/>
              </a:defRPr>
            </a:lvl1pPr>
            <a:lvl2pPr marL="742950" indent="-285750" defTabSz="955675" eaLnBrk="0" hangingPunct="0">
              <a:lnSpc>
                <a:spcPct val="110000"/>
              </a:lnSpc>
              <a:spcBef>
                <a:spcPct val="50000"/>
              </a:spcBef>
              <a:defRPr sz="2000">
                <a:solidFill>
                  <a:schemeClr val="tx1"/>
                </a:solidFill>
                <a:latin typeface="Arial" charset="0"/>
              </a:defRPr>
            </a:lvl2pPr>
            <a:lvl3pPr marL="1143000" indent="-228600" defTabSz="955675" eaLnBrk="0" hangingPunct="0">
              <a:lnSpc>
                <a:spcPct val="110000"/>
              </a:lnSpc>
              <a:spcBef>
                <a:spcPct val="50000"/>
              </a:spcBef>
              <a:defRPr sz="2000">
                <a:solidFill>
                  <a:schemeClr val="tx1"/>
                </a:solidFill>
                <a:latin typeface="Arial" charset="0"/>
              </a:defRPr>
            </a:lvl3pPr>
            <a:lvl4pPr marL="1600200" indent="-228600" defTabSz="955675" eaLnBrk="0" hangingPunct="0">
              <a:lnSpc>
                <a:spcPct val="110000"/>
              </a:lnSpc>
              <a:spcBef>
                <a:spcPct val="50000"/>
              </a:spcBef>
              <a:defRPr sz="2000">
                <a:solidFill>
                  <a:schemeClr val="tx1"/>
                </a:solidFill>
                <a:latin typeface="Arial" charset="0"/>
              </a:defRPr>
            </a:lvl4pPr>
            <a:lvl5pPr marL="2057400" indent="-228600" defTabSz="955675" eaLnBrk="0" hangingPunct="0">
              <a:lnSpc>
                <a:spcPct val="110000"/>
              </a:lnSpc>
              <a:spcBef>
                <a:spcPct val="50000"/>
              </a:spcBef>
              <a:defRPr sz="2000">
                <a:solidFill>
                  <a:schemeClr val="tx1"/>
                </a:solidFill>
                <a:latin typeface="Arial" charset="0"/>
              </a:defRPr>
            </a:lvl5pPr>
            <a:lvl6pPr marL="2514600" indent="-228600" defTabSz="955675" eaLnBrk="0" fontAlgn="base" hangingPunct="0">
              <a:lnSpc>
                <a:spcPct val="110000"/>
              </a:lnSpc>
              <a:spcBef>
                <a:spcPct val="50000"/>
              </a:spcBef>
              <a:spcAft>
                <a:spcPct val="0"/>
              </a:spcAft>
              <a:defRPr sz="2000">
                <a:solidFill>
                  <a:schemeClr val="tx1"/>
                </a:solidFill>
                <a:latin typeface="Arial" charset="0"/>
              </a:defRPr>
            </a:lvl6pPr>
            <a:lvl7pPr marL="2971800" indent="-228600" defTabSz="955675" eaLnBrk="0" fontAlgn="base" hangingPunct="0">
              <a:lnSpc>
                <a:spcPct val="110000"/>
              </a:lnSpc>
              <a:spcBef>
                <a:spcPct val="50000"/>
              </a:spcBef>
              <a:spcAft>
                <a:spcPct val="0"/>
              </a:spcAft>
              <a:defRPr sz="2000">
                <a:solidFill>
                  <a:schemeClr val="tx1"/>
                </a:solidFill>
                <a:latin typeface="Arial" charset="0"/>
              </a:defRPr>
            </a:lvl7pPr>
            <a:lvl8pPr marL="3429000" indent="-228600" defTabSz="955675" eaLnBrk="0" fontAlgn="base" hangingPunct="0">
              <a:lnSpc>
                <a:spcPct val="110000"/>
              </a:lnSpc>
              <a:spcBef>
                <a:spcPct val="50000"/>
              </a:spcBef>
              <a:spcAft>
                <a:spcPct val="0"/>
              </a:spcAft>
              <a:defRPr sz="2000">
                <a:solidFill>
                  <a:schemeClr val="tx1"/>
                </a:solidFill>
                <a:latin typeface="Arial" charset="0"/>
              </a:defRPr>
            </a:lvl8pPr>
            <a:lvl9pPr marL="3886200" indent="-228600" defTabSz="955675" eaLnBrk="0" fontAlgn="base" hangingPunct="0">
              <a:lnSpc>
                <a:spcPct val="110000"/>
              </a:lnSpc>
              <a:spcBef>
                <a:spcPct val="50000"/>
              </a:spcBef>
              <a:spcAft>
                <a:spcPct val="0"/>
              </a:spcAft>
              <a:defRPr sz="2000">
                <a:solidFill>
                  <a:schemeClr val="tx1"/>
                </a:solidFill>
                <a:latin typeface="Arial" charset="0"/>
              </a:defRPr>
            </a:lvl9pPr>
          </a:lstStyle>
          <a:p>
            <a:pPr eaLnBrk="1" hangingPunct="1">
              <a:lnSpc>
                <a:spcPct val="100000"/>
              </a:lnSpc>
              <a:spcBef>
                <a:spcPct val="0"/>
              </a:spcBef>
              <a:defRPr/>
            </a:pPr>
            <a:fld id="{54618A29-E7BD-4562-BE9C-85634532B4F9}" type="slidenum">
              <a:rPr lang="ru-RU" altLang="ru-RU" sz="1300" smtClean="0">
                <a:solidFill>
                  <a:prstClr val="black"/>
                </a:solidFill>
              </a:rPr>
              <a:pPr eaLnBrk="1" hangingPunct="1">
                <a:lnSpc>
                  <a:spcPct val="100000"/>
                </a:lnSpc>
                <a:spcBef>
                  <a:spcPct val="0"/>
                </a:spcBef>
                <a:defRPr/>
              </a:pPr>
              <a:t>19</a:t>
            </a:fld>
            <a:endParaRPr lang="ru-RU" altLang="ru-RU" sz="1300" smtClean="0">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eaLnBrk="1" hangingPunct="1"/>
            <a:r>
              <a:rPr lang="ru-RU" altLang="ru-RU" smtClean="0">
                <a:latin typeface="Arial" charset="0"/>
                <a:cs typeface="Arial" charset="0"/>
              </a:rPr>
              <a:t>И конечно в панель можно выводить зависимые аналитические отчеты.  В нашем случае отчет слева показывает остатки по счетам по всей группе компаний, а если встать на строку, то справа отобразятся обороты и остатки конкретного счета по контрагентам и статьям.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раз слайда 1"/>
          <p:cNvSpPr>
            <a:spLocks noGrp="1" noRot="1" noChangeAspect="1" noTextEdit="1"/>
          </p:cNvSpPr>
          <p:nvPr>
            <p:ph type="sldImg"/>
          </p:nvPr>
        </p:nvSpPr>
        <p:spPr>
          <a:ln/>
        </p:spPr>
      </p:sp>
      <p:sp>
        <p:nvSpPr>
          <p:cNvPr id="52226" name="Заметки 2"/>
          <p:cNvSpPr>
            <a:spLocks noGrp="1"/>
          </p:cNvSpPr>
          <p:nvPr>
            <p:ph type="body" idx="1"/>
          </p:nvPr>
        </p:nvSpPr>
        <p:spPr>
          <a:noFill/>
        </p:spPr>
        <p:txBody>
          <a:bodyPr/>
          <a:lstStyle/>
          <a:p>
            <a:r>
              <a:rPr lang="ru-RU" altLang="ru-RU" smtClean="0"/>
              <a:t>В 90-х годах Нортон и Каплан предложили инструмент стратегического управления, который позволяет связать операционную деятельность компании с ее стратегией с помощью декомпозиции целей, установленных акционерами через </a:t>
            </a:r>
            <a:r>
              <a:rPr lang="en-US" altLang="ru-RU" smtClean="0"/>
              <a:t>KPI. </a:t>
            </a:r>
          </a:p>
          <a:p>
            <a:r>
              <a:rPr lang="ru-RU" altLang="ru-RU" b="1" smtClean="0"/>
              <a:t>С одной стороны, </a:t>
            </a:r>
            <a:r>
              <a:rPr lang="en-US" altLang="ru-RU" b="1" smtClean="0"/>
              <a:t>KPI </a:t>
            </a:r>
            <a:r>
              <a:rPr lang="ru-RU" altLang="ru-RU" b="1" smtClean="0"/>
              <a:t>увязывается с системой мотивации</a:t>
            </a:r>
            <a:r>
              <a:rPr lang="ru-RU" altLang="ru-RU" smtClean="0"/>
              <a:t>. Каждый сотрудник имеет персональные цели, связанные через вышестоящие </a:t>
            </a:r>
            <a:r>
              <a:rPr lang="en-US" altLang="ru-RU" smtClean="0"/>
              <a:t>KPI c </a:t>
            </a:r>
            <a:r>
              <a:rPr lang="ru-RU" altLang="ru-RU" smtClean="0"/>
              <a:t>с корпоративной стратегией.  </a:t>
            </a:r>
            <a:endParaRPr lang="en-US" altLang="ru-RU" smtClean="0"/>
          </a:p>
          <a:p>
            <a:r>
              <a:rPr lang="ru-RU" altLang="ru-RU" b="1" smtClean="0"/>
              <a:t>С другой стороны, </a:t>
            </a:r>
            <a:r>
              <a:rPr lang="en-US" altLang="ru-RU" b="1" smtClean="0"/>
              <a:t>KPI </a:t>
            </a:r>
            <a:r>
              <a:rPr lang="ru-RU" altLang="ru-RU" b="1" smtClean="0"/>
              <a:t>увязываются с бюджетной моделью</a:t>
            </a:r>
            <a:r>
              <a:rPr lang="ru-RU" altLang="ru-RU" smtClean="0"/>
              <a:t>. </a:t>
            </a:r>
          </a:p>
          <a:p>
            <a:r>
              <a:rPr lang="ru-RU" altLang="ru-RU" smtClean="0"/>
              <a:t>Для достижения каждой цели разрабатываются мероприятия (инициативы). </a:t>
            </a:r>
          </a:p>
          <a:p>
            <a:r>
              <a:rPr lang="ru-RU" altLang="ru-RU" b="1" smtClean="0"/>
              <a:t>Таким образом, усилия руководителей всех уровней работают на достижение стратегической цели компании. </a:t>
            </a:r>
          </a:p>
          <a:p>
            <a:endParaRPr lang="ru-RU" altLang="ru-RU" smtClean="0"/>
          </a:p>
        </p:txBody>
      </p:sp>
      <p:sp>
        <p:nvSpPr>
          <p:cNvPr id="4" name="Номер слайда 3"/>
          <p:cNvSpPr>
            <a:spLocks noGrp="1"/>
          </p:cNvSpPr>
          <p:nvPr>
            <p:ph type="sldNum" sz="quarter" idx="5"/>
          </p:nvPr>
        </p:nvSpPr>
        <p:spPr/>
        <p:txBody>
          <a:bodyPr/>
          <a:lstStyle/>
          <a:p>
            <a:pPr>
              <a:defRPr/>
            </a:pPr>
            <a:fld id="{7F189111-577D-4E8E-B8A2-470F7AE4C1DC}" type="slidenum">
              <a:rPr lang="ru-RU" altLang="ru-RU" smtClean="0">
                <a:solidFill>
                  <a:prstClr val="black"/>
                </a:solidFill>
              </a:rPr>
              <a:pPr>
                <a:defRPr/>
              </a:pPr>
              <a:t>2</a:t>
            </a:fld>
            <a:endParaRPr lang="ru-RU" altLang="ru-RU">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Образ слайда 1"/>
          <p:cNvSpPr>
            <a:spLocks noGrp="1" noRot="1" noChangeAspect="1" noTextEdit="1"/>
          </p:cNvSpPr>
          <p:nvPr>
            <p:ph type="sldImg"/>
          </p:nvPr>
        </p:nvSpPr>
        <p:spPr>
          <a:ln/>
        </p:spPr>
      </p:sp>
      <p:sp>
        <p:nvSpPr>
          <p:cNvPr id="45059" name="Заметки 2"/>
          <p:cNvSpPr>
            <a:spLocks noGrp="1"/>
          </p:cNvSpPr>
          <p:nvPr>
            <p:ph type="body" idx="1"/>
          </p:nvPr>
        </p:nvSpPr>
        <p:spPr>
          <a:extLst/>
        </p:spPr>
        <p:txBody>
          <a:bodyPr/>
          <a:lstStyle/>
          <a:p>
            <a:pPr>
              <a:defRPr/>
            </a:pPr>
            <a:r>
              <a:rPr lang="ru-RU" altLang="ru-RU" dirty="0" smtClean="0"/>
              <a:t>Наши сбалансированные показатели изменили свои значения. Настало время известить ответственных. </a:t>
            </a:r>
          </a:p>
          <a:p>
            <a:pPr>
              <a:defRPr/>
            </a:pPr>
            <a:r>
              <a:rPr lang="ru-RU" altLang="ru-RU" dirty="0" smtClean="0"/>
              <a:t>Для информирования ответственных программа располагает функционалом «Аналитическая рассылка».</a:t>
            </a:r>
          </a:p>
          <a:p>
            <a:pPr marL="171450" indent="-171450">
              <a:buFont typeface="Arial" pitchFamily="34" charset="0"/>
              <a:buChar char="•"/>
              <a:defRPr/>
            </a:pPr>
            <a:r>
              <a:rPr lang="ru-RU" altLang="ru-RU" dirty="0" smtClean="0"/>
              <a:t>Можно настраивать расписание отправки, например настроить отправку информации в первый рабочий день месяца. </a:t>
            </a:r>
          </a:p>
          <a:p>
            <a:pPr marL="171450" indent="-171450">
              <a:buFont typeface="Arial" pitchFamily="34" charset="0"/>
              <a:buChar char="•"/>
              <a:defRPr/>
            </a:pPr>
            <a:r>
              <a:rPr lang="ru-RU" altLang="ru-RU" dirty="0" smtClean="0"/>
              <a:t>определять состав показателей. Например отправлять только изменившиеся показатели, только в определенном состоянии</a:t>
            </a:r>
          </a:p>
          <a:p>
            <a:pPr>
              <a:buFont typeface="Arial" pitchFamily="34" charset="0"/>
              <a:buChar char="•"/>
              <a:defRPr/>
            </a:pPr>
            <a:r>
              <a:rPr lang="ru-RU" altLang="ru-RU" dirty="0" smtClean="0"/>
              <a:t> определять перечень дополнительных аналитических отчетов, которые должны быть автоматически сформированы и приложены к письму. </a:t>
            </a:r>
          </a:p>
          <a:p>
            <a:pPr>
              <a:buFont typeface="Arial" pitchFamily="34" charset="0"/>
              <a:buNone/>
              <a:defRPr/>
            </a:pPr>
            <a:r>
              <a:rPr lang="ru-RU" altLang="ru-RU" dirty="0" smtClean="0"/>
              <a:t>Пример письма вы видите на экране моего мобильного телефона. </a:t>
            </a:r>
          </a:p>
        </p:txBody>
      </p:sp>
      <p:sp>
        <p:nvSpPr>
          <p:cNvPr id="4" name="Номер слайда 3"/>
          <p:cNvSpPr>
            <a:spLocks noGrp="1"/>
          </p:cNvSpPr>
          <p:nvPr>
            <p:ph type="sldNum" sz="quarter" idx="5"/>
          </p:nvPr>
        </p:nvSpPr>
        <p:spPr/>
        <p:txBody>
          <a:bodyPr/>
          <a:lstStyle/>
          <a:p>
            <a:pPr>
              <a:defRPr/>
            </a:pPr>
            <a:fld id="{E21A5304-EA70-4ACD-9E35-1D1A67C3D4A8}" type="slidenum">
              <a:rPr lang="ru-RU" altLang="ru-RU" smtClean="0"/>
              <a:pPr>
                <a:defRPr/>
              </a:pPr>
              <a:t>20</a:t>
            </a:fld>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Образ слайда 1"/>
          <p:cNvSpPr>
            <a:spLocks noGrp="1" noRot="1" noChangeAspect="1" noTextEdit="1"/>
          </p:cNvSpPr>
          <p:nvPr>
            <p:ph type="sldImg"/>
          </p:nvPr>
        </p:nvSpPr>
        <p:spPr>
          <a:ln/>
        </p:spPr>
      </p:sp>
      <p:sp>
        <p:nvSpPr>
          <p:cNvPr id="91138" name="Заметки 2"/>
          <p:cNvSpPr>
            <a:spLocks noGrp="1"/>
          </p:cNvSpPr>
          <p:nvPr>
            <p:ph type="body" idx="1"/>
          </p:nvPr>
        </p:nvSpPr>
        <p:spPr>
          <a:noFill/>
        </p:spPr>
        <p:txBody>
          <a:bodyPr/>
          <a:lstStyle/>
          <a:p>
            <a:r>
              <a:rPr lang="ru-RU" altLang="ru-RU" smtClean="0"/>
              <a:t>Итого, мы посмотрели отображение данных монитора </a:t>
            </a:r>
            <a:r>
              <a:rPr lang="en-US" altLang="ru-RU" smtClean="0"/>
              <a:t>KPI</a:t>
            </a:r>
            <a:r>
              <a:rPr lang="ru-RU" altLang="ru-RU" smtClean="0"/>
              <a:t>: в виде: счетной карты, стратегической карты, в виде мозаики. Посмотрели, как настроить аналитические панели на работу с бюджетами и инвестиционными проектами.  Проинформировали ответственных об изменениях </a:t>
            </a:r>
            <a:r>
              <a:rPr lang="en-US" altLang="ru-RU" smtClean="0"/>
              <a:t>KPI</a:t>
            </a:r>
            <a:r>
              <a:rPr lang="ru-RU" altLang="ru-RU" smtClean="0"/>
              <a:t>. </a:t>
            </a:r>
          </a:p>
          <a:p>
            <a:r>
              <a:rPr lang="ru-RU" altLang="ru-RU" smtClean="0"/>
              <a:t>Пусть принимают решения! </a:t>
            </a:r>
            <a:r>
              <a:rPr lang="en-US" altLang="ru-RU" smtClean="0">
                <a:sym typeface="Wingdings" pitchFamily="2" charset="2"/>
              </a:rPr>
              <a:t></a:t>
            </a:r>
            <a:endParaRPr lang="ru-RU" altLang="ru-RU" smtClean="0"/>
          </a:p>
        </p:txBody>
      </p:sp>
      <p:sp>
        <p:nvSpPr>
          <p:cNvPr id="4" name="Номер слайда 3"/>
          <p:cNvSpPr>
            <a:spLocks noGrp="1"/>
          </p:cNvSpPr>
          <p:nvPr>
            <p:ph type="sldNum" sz="quarter" idx="5"/>
          </p:nvPr>
        </p:nvSpPr>
        <p:spPr/>
        <p:txBody>
          <a:bodyPr/>
          <a:lstStyle/>
          <a:p>
            <a:pPr>
              <a:defRPr/>
            </a:pPr>
            <a:fld id="{EF108C35-9129-47DD-B0C8-8A21DBBD72E2}" type="slidenum">
              <a:rPr lang="ru-RU" altLang="ru-RU" smtClean="0"/>
              <a:pPr>
                <a:defRPr/>
              </a:pPr>
              <a:t>21</a:t>
            </a:fld>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Образ слайда 1"/>
          <p:cNvSpPr>
            <a:spLocks noGrp="1" noRot="1" noChangeAspect="1"/>
          </p:cNvSpPr>
          <p:nvPr>
            <p:ph type="sldImg"/>
          </p:nvPr>
        </p:nvSpPr>
        <p:spPr>
          <a:ln/>
        </p:spPr>
      </p:sp>
      <p:sp>
        <p:nvSpPr>
          <p:cNvPr id="93186" name="Заметки 2"/>
          <p:cNvSpPr>
            <a:spLocks noGrp="1"/>
          </p:cNvSpPr>
          <p:nvPr>
            <p:ph type="body" idx="1"/>
          </p:nvPr>
        </p:nvSpPr>
        <p:spPr>
          <a:noFill/>
        </p:spPr>
        <p:txBody>
          <a:bodyPr/>
          <a:lstStyle/>
          <a:p>
            <a:endParaRPr lang="ru-RU" smtClean="0"/>
          </a:p>
        </p:txBody>
      </p:sp>
      <p:sp>
        <p:nvSpPr>
          <p:cNvPr id="4" name="Номер слайда 3"/>
          <p:cNvSpPr>
            <a:spLocks noGrp="1"/>
          </p:cNvSpPr>
          <p:nvPr>
            <p:ph type="sldNum" sz="quarter" idx="5"/>
          </p:nvPr>
        </p:nvSpPr>
        <p:spPr/>
        <p:txBody>
          <a:bodyPr/>
          <a:lstStyle/>
          <a:p>
            <a:pPr>
              <a:defRPr/>
            </a:pPr>
            <a:fld id="{5F0DB94E-ADFA-44AC-971F-DC87AB0F245F}" type="slidenum">
              <a:rPr lang="ru-RU" altLang="ru-RU" smtClean="0"/>
              <a:pPr>
                <a:defRPr/>
              </a:pPr>
              <a:t>22</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a:ln/>
        </p:spPr>
      </p:sp>
      <p:sp>
        <p:nvSpPr>
          <p:cNvPr id="30723" name="Заметки 2"/>
          <p:cNvSpPr>
            <a:spLocks noGrp="1"/>
          </p:cNvSpPr>
          <p:nvPr>
            <p:ph type="body" idx="1"/>
          </p:nvPr>
        </p:nvSpPr>
        <p:spPr>
          <a:extLst/>
        </p:spPr>
        <p:txBody>
          <a:bodyPr/>
          <a:lstStyle/>
          <a:p>
            <a:pPr>
              <a:defRPr/>
            </a:pPr>
            <a:r>
              <a:rPr lang="ru-RU" altLang="ru-RU" b="1" dirty="0" smtClean="0"/>
              <a:t>Несколько слов про </a:t>
            </a:r>
            <a:r>
              <a:rPr lang="en-US" altLang="ru-RU" b="1" dirty="0" smtClean="0"/>
              <a:t>KPI</a:t>
            </a:r>
            <a:r>
              <a:rPr lang="ru-RU" altLang="ru-RU" b="1" dirty="0" smtClean="0"/>
              <a:t>.</a:t>
            </a:r>
            <a:r>
              <a:rPr lang="ru-RU" altLang="ru-RU" dirty="0" smtClean="0"/>
              <a:t> На оценку результативности компании предлагается смотреть с позиции </a:t>
            </a:r>
            <a:r>
              <a:rPr lang="ru-RU" altLang="ru-RU" u="sng" dirty="0" smtClean="0"/>
              <a:t>четырех</a:t>
            </a:r>
            <a:r>
              <a:rPr lang="ru-RU" altLang="ru-RU" dirty="0" smtClean="0"/>
              <a:t> перспектив: Финансы, стратегия работы с клиентами, качество внутренних бизнес процессов и повышение квалификации персонала. </a:t>
            </a:r>
          </a:p>
          <a:p>
            <a:pPr>
              <a:defRPr/>
            </a:pPr>
            <a:r>
              <a:rPr lang="ru-RU" dirty="0" smtClean="0"/>
              <a:t>Само название концепции «Система сбалансированных показателей» отражает попытку учесть набор показателей, где сбалансированы кратковременные и долговременные цели компании, финансовые и нефинансовые показатели. Порядка 80% должны составлять не финансовые показатели. Именно они показывают откуда берется рост доходов, какие клиенты его обеспечивают доход и какие бизнес процессы нужно улучшать. </a:t>
            </a:r>
          </a:p>
          <a:p>
            <a:pPr>
              <a:defRPr/>
            </a:pPr>
            <a:endParaRPr lang="ru-RU" dirty="0" smtClean="0"/>
          </a:p>
          <a:p>
            <a:pPr>
              <a:defRPr/>
            </a:pPr>
            <a:r>
              <a:rPr lang="ru-RU" dirty="0" smtClean="0"/>
              <a:t>Если использовать только финансовые показатели, то система не будет сбалансирована.</a:t>
            </a:r>
          </a:p>
          <a:p>
            <a:pPr marL="171450" indent="-171450">
              <a:buFont typeface="Arial" panose="020B0604020202020204" pitchFamily="34" charset="0"/>
              <a:buChar char="•"/>
              <a:defRPr/>
            </a:pPr>
            <a:r>
              <a:rPr lang="ru-RU" altLang="ru-RU" dirty="0" smtClean="0"/>
              <a:t>Прибыль в ущерб качеству, любой ценой, с потерей ценных сотрудников, измученных переработками </a:t>
            </a:r>
            <a:r>
              <a:rPr lang="en-US" altLang="ru-RU" dirty="0" smtClean="0">
                <a:sym typeface="Wingdings" panose="05000000000000000000" pitchFamily="2" charset="2"/>
              </a:rPr>
              <a:t></a:t>
            </a:r>
            <a:r>
              <a:rPr lang="ru-RU" altLang="ru-RU" dirty="0" smtClean="0">
                <a:sym typeface="Wingdings" panose="05000000000000000000" pitchFamily="2" charset="2"/>
              </a:rPr>
              <a:t>, что негативно сказывается в долгосрочной перспективе.</a:t>
            </a:r>
            <a:endParaRPr lang="ru-RU" altLang="ru-RU" dirty="0" smtClean="0"/>
          </a:p>
          <a:p>
            <a:pPr>
              <a:defRPr/>
            </a:pPr>
            <a:r>
              <a:rPr lang="ru-RU" altLang="ru-RU" dirty="0" smtClean="0"/>
              <a:t>Переходим к практике </a:t>
            </a:r>
            <a:r>
              <a:rPr lang="en-US" altLang="ru-RU" dirty="0" smtClean="0">
                <a:sym typeface="Wingdings" panose="05000000000000000000" pitchFamily="2" charset="2"/>
              </a:rPr>
              <a:t></a:t>
            </a:r>
            <a:endParaRPr lang="ru-RU" altLang="ru-RU" dirty="0" smtClean="0"/>
          </a:p>
        </p:txBody>
      </p:sp>
      <p:sp>
        <p:nvSpPr>
          <p:cNvPr id="4" name="Номер слайда 3"/>
          <p:cNvSpPr>
            <a:spLocks noGrp="1"/>
          </p:cNvSpPr>
          <p:nvPr>
            <p:ph type="sldNum" sz="quarter" idx="5"/>
          </p:nvPr>
        </p:nvSpPr>
        <p:spPr/>
        <p:txBody>
          <a:bodyPr/>
          <a:lstStyle/>
          <a:p>
            <a:pPr>
              <a:defRPr/>
            </a:pPr>
            <a:fld id="{CDB1E3A8-146D-48D8-8D41-606167EE0902}" type="slidenum">
              <a:rPr lang="ru-RU" altLang="ru-RU" smtClean="0">
                <a:solidFill>
                  <a:prstClr val="black"/>
                </a:solidFill>
              </a:rPr>
              <a:pPr>
                <a:defRPr/>
              </a:pPr>
              <a:t>3</a:t>
            </a:fld>
            <a:endParaRPr lang="ru-RU" alt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extLst/>
        </p:spPr>
        <p:txBody>
          <a:bodyPr/>
          <a:lstStyle/>
          <a:p>
            <a:pPr>
              <a:defRPr/>
            </a:pPr>
            <a:r>
              <a:rPr lang="ru-RU" altLang="ru-RU" dirty="0" smtClean="0"/>
              <a:t>Наша система располагает функционалом для реализации ССП. Перед вами карта настройки. Связующим элементом является справочник Целей. </a:t>
            </a:r>
          </a:p>
          <a:p>
            <a:pPr marL="228600" indent="-228600">
              <a:buFontTx/>
              <a:buAutoNum type="arabicParenBoth"/>
              <a:defRPr/>
            </a:pPr>
            <a:r>
              <a:rPr lang="ru-RU" altLang="ru-RU" dirty="0" smtClean="0"/>
              <a:t>Каждая цель принадлежит одной из четырех проекций и имеет </a:t>
            </a:r>
            <a:r>
              <a:rPr lang="ru-RU" altLang="ru-RU" u="sng" dirty="0" smtClean="0"/>
              <a:t>ответственного</a:t>
            </a:r>
            <a:r>
              <a:rPr lang="ru-RU" altLang="ru-RU" dirty="0" smtClean="0"/>
              <a:t> за её достижение. </a:t>
            </a:r>
          </a:p>
          <a:p>
            <a:pPr marL="228600" indent="-228600">
              <a:buFontTx/>
              <a:buAutoNum type="arabicParenBoth"/>
              <a:defRPr/>
            </a:pPr>
            <a:r>
              <a:rPr lang="ru-RU" altLang="ru-RU" dirty="0" smtClean="0"/>
              <a:t>Каждая цель содержит перечень мероприятий по её реализации.</a:t>
            </a:r>
          </a:p>
          <a:p>
            <a:pPr marL="228600" indent="-228600">
              <a:buFontTx/>
              <a:buAutoNum type="arabicParenBoth"/>
              <a:defRPr/>
            </a:pPr>
            <a:r>
              <a:rPr lang="ru-RU" altLang="ru-RU" dirty="0" smtClean="0"/>
              <a:t>А также перечень ключевых показателей, которые будут измерять достижение нашей цели. У одной цели может быть много показателей, </a:t>
            </a:r>
            <a:r>
              <a:rPr lang="ru-RU" altLang="ru-RU" u="sng" dirty="0" smtClean="0"/>
              <a:t>важен вес </a:t>
            </a:r>
            <a:r>
              <a:rPr lang="ru-RU" altLang="ru-RU" dirty="0" smtClean="0"/>
              <a:t>показателя относительно других показателей в составе цели. </a:t>
            </a:r>
          </a:p>
        </p:txBody>
      </p:sp>
      <p:sp>
        <p:nvSpPr>
          <p:cNvPr id="4" name="Номер слайда 3"/>
          <p:cNvSpPr>
            <a:spLocks noGrp="1"/>
          </p:cNvSpPr>
          <p:nvPr>
            <p:ph type="sldNum" sz="quarter" idx="5"/>
          </p:nvPr>
        </p:nvSpPr>
        <p:spPr/>
        <p:txBody>
          <a:bodyPr/>
          <a:lstStyle/>
          <a:p>
            <a:pPr>
              <a:defRPr/>
            </a:pPr>
            <a:fld id="{D195A80A-50B4-4B98-8E05-31E081E3216D}" type="slidenum">
              <a:rPr lang="ru-RU" altLang="ru-RU" smtClean="0"/>
              <a:pPr>
                <a:defRPr/>
              </a:pPr>
              <a:t>4</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раз слайда 1"/>
          <p:cNvSpPr>
            <a:spLocks noGrp="1" noRot="1" noChangeAspect="1" noTextEdit="1"/>
          </p:cNvSpPr>
          <p:nvPr>
            <p:ph type="sldImg"/>
          </p:nvPr>
        </p:nvSpPr>
        <p:spPr>
          <a:ln/>
        </p:spPr>
      </p:sp>
      <p:sp>
        <p:nvSpPr>
          <p:cNvPr id="58370" name="Заметки 2"/>
          <p:cNvSpPr>
            <a:spLocks noGrp="1"/>
          </p:cNvSpPr>
          <p:nvPr>
            <p:ph type="body" idx="1"/>
          </p:nvPr>
        </p:nvSpPr>
        <p:spPr>
          <a:noFill/>
        </p:spPr>
        <p:txBody>
          <a:bodyPr/>
          <a:lstStyle/>
          <a:p>
            <a:r>
              <a:rPr lang="ru-RU" altLang="ru-RU" smtClean="0"/>
              <a:t>Настройка показателя состоит из настройки источника, настройки отображения и настройки индикаторов. </a:t>
            </a:r>
          </a:p>
        </p:txBody>
      </p:sp>
      <p:sp>
        <p:nvSpPr>
          <p:cNvPr id="4" name="Номер слайда 3"/>
          <p:cNvSpPr>
            <a:spLocks noGrp="1"/>
          </p:cNvSpPr>
          <p:nvPr>
            <p:ph type="sldNum" sz="quarter" idx="5"/>
          </p:nvPr>
        </p:nvSpPr>
        <p:spPr/>
        <p:txBody>
          <a:bodyPr/>
          <a:lstStyle/>
          <a:p>
            <a:pPr>
              <a:defRPr/>
            </a:pPr>
            <a:fld id="{A7F98BCD-B252-465B-84B6-833D3EE56DCB}" type="slidenum">
              <a:rPr lang="ru-RU" altLang="ru-RU" smtClean="0"/>
              <a:pPr>
                <a:defRPr/>
              </a:pPr>
              <a:t>5</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extLst/>
        </p:spPr>
        <p:txBody>
          <a:bodyPr/>
          <a:lstStyle/>
          <a:p>
            <a:pPr>
              <a:defRPr/>
            </a:pPr>
            <a:r>
              <a:rPr lang="ru-RU" altLang="ru-RU" dirty="0" smtClean="0"/>
              <a:t>Показатели эффективности хранятся в справочнике «Показатели монитора ключевых показателей». Но лучше всего их редактировать из Аналитической  панели. </a:t>
            </a:r>
          </a:p>
          <a:p>
            <a:pPr marL="228600" indent="-228600">
              <a:buFontTx/>
              <a:buAutoNum type="arabicParenBoth"/>
              <a:defRPr/>
            </a:pPr>
            <a:r>
              <a:rPr lang="ru-RU" altLang="ru-RU" dirty="0" smtClean="0"/>
              <a:t>Каждый показатель может иметь три источника данных: значение текущего периода, прошлого периода и плановое значение. </a:t>
            </a:r>
          </a:p>
          <a:p>
            <a:pPr marL="228600" indent="-228600">
              <a:buFontTx/>
              <a:buAutoNum type="arabicParenBoth"/>
              <a:defRPr/>
            </a:pPr>
            <a:r>
              <a:rPr lang="ru-RU" altLang="ru-RU" dirty="0" smtClean="0"/>
              <a:t>В качестве источника может выступать:</a:t>
            </a:r>
          </a:p>
          <a:p>
            <a:pPr marL="171450" indent="-171450">
              <a:buFont typeface="Arial" panose="020B0604020202020204" pitchFamily="34" charset="0"/>
              <a:buChar char="•"/>
              <a:defRPr/>
            </a:pPr>
            <a:r>
              <a:rPr lang="ru-RU" altLang="ru-RU" dirty="0" smtClean="0"/>
              <a:t>Показатель вида отчета текущей или внешней ИБ</a:t>
            </a:r>
          </a:p>
          <a:p>
            <a:pPr marL="171450" indent="-171450">
              <a:buFont typeface="Arial" panose="020B0604020202020204" pitchFamily="34" charset="0"/>
              <a:buChar char="•"/>
              <a:defRPr/>
            </a:pPr>
            <a:r>
              <a:rPr lang="ru-RU" altLang="ru-RU" dirty="0" smtClean="0"/>
              <a:t>Регистры накопления / регистры сведений / регистры бухгалтерии текущей или внешней ИБ</a:t>
            </a:r>
          </a:p>
          <a:p>
            <a:pPr marL="171450" indent="-171450">
              <a:buFont typeface="Arial" panose="020B0604020202020204" pitchFamily="34" charset="0"/>
              <a:buChar char="•"/>
              <a:defRPr/>
            </a:pPr>
            <a:r>
              <a:rPr lang="ru-RU" altLang="ru-RU" dirty="0" smtClean="0"/>
              <a:t>Произвольный запрос </a:t>
            </a:r>
          </a:p>
          <a:p>
            <a:pPr>
              <a:buFont typeface="Arial" panose="020B0604020202020204" pitchFamily="34" charset="0"/>
              <a:buNone/>
              <a:defRPr/>
            </a:pPr>
            <a:r>
              <a:rPr lang="ru-RU" altLang="ru-RU" dirty="0" smtClean="0"/>
              <a:t>Для каждого вида источника будет свой набор отборов и аналитик. Для большинства показателей в качестве отбора выступают: Организация, валюта, Сценарий и Период. В структуру показателя (нижняя таблица) нужно отнести аналитики по которым мы хотим раскрывать наш показатель. Например, дебиторскую задолженность мы хотим раскрыть по должникам. </a:t>
            </a:r>
          </a:p>
          <a:p>
            <a:pPr>
              <a:buFont typeface="Arial" panose="020B0604020202020204" pitchFamily="34" charset="0"/>
              <a:buNone/>
              <a:defRPr/>
            </a:pPr>
            <a:r>
              <a:rPr lang="ru-RU" altLang="ru-RU" dirty="0" smtClean="0"/>
              <a:t>(3) При настройке отображения задаем точность отображения значения, режим отображения сравнительных значений и режим отображения процентов выполнения. Важным параметром является количество периодов отображения и периодичность для вывода динамики показателя. Можно определить вид диаграммы и назначить иконку. </a:t>
            </a:r>
          </a:p>
        </p:txBody>
      </p:sp>
      <p:sp>
        <p:nvSpPr>
          <p:cNvPr id="4" name="Номер слайда 3"/>
          <p:cNvSpPr>
            <a:spLocks noGrp="1"/>
          </p:cNvSpPr>
          <p:nvPr>
            <p:ph type="sldNum" sz="quarter" idx="5"/>
          </p:nvPr>
        </p:nvSpPr>
        <p:spPr/>
        <p:txBody>
          <a:bodyPr/>
          <a:lstStyle/>
          <a:p>
            <a:pPr>
              <a:defRPr/>
            </a:pPr>
            <a:fld id="{BCC153E9-94DC-4CEC-9DDB-62B280A19F4D}" type="slidenum">
              <a:rPr lang="ru-RU" altLang="ru-RU" smtClean="0"/>
              <a:pPr>
                <a:defRPr/>
              </a:pPr>
              <a:t>6</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Образ слайда 1"/>
          <p:cNvSpPr>
            <a:spLocks noGrp="1" noRot="1" noChangeAspect="1" noTextEdit="1"/>
          </p:cNvSpPr>
          <p:nvPr>
            <p:ph type="sldImg"/>
          </p:nvPr>
        </p:nvSpPr>
        <p:spPr>
          <a:ln/>
        </p:spPr>
      </p:sp>
      <p:sp>
        <p:nvSpPr>
          <p:cNvPr id="34819" name="Заметки 2"/>
          <p:cNvSpPr>
            <a:spLocks noGrp="1"/>
          </p:cNvSpPr>
          <p:nvPr>
            <p:ph type="body" idx="1"/>
          </p:nvPr>
        </p:nvSpPr>
        <p:spPr>
          <a:extLst/>
        </p:spPr>
        <p:txBody>
          <a:bodyPr/>
          <a:lstStyle/>
          <a:p>
            <a:pPr>
              <a:defRPr/>
            </a:pPr>
            <a:r>
              <a:rPr lang="ru-RU" altLang="ru-RU" dirty="0" smtClean="0"/>
              <a:t>На закладке «настройки индикаторов располагаются» наиболее важные настройки, по информированию пользователей о состоянии и динамике показателя. </a:t>
            </a:r>
          </a:p>
          <a:p>
            <a:pPr marL="228600" indent="-228600">
              <a:buFontTx/>
              <a:buAutoNum type="arabicParenBoth"/>
              <a:defRPr/>
            </a:pPr>
            <a:r>
              <a:rPr lang="ru-RU" altLang="ru-RU" dirty="0" smtClean="0"/>
              <a:t>Трактовка положительного изменения. В нашем примере дебиторская задолженность. Увеличение задолженности – негативно; </a:t>
            </a:r>
          </a:p>
          <a:p>
            <a:pPr marL="228600" indent="-228600">
              <a:buFontTx/>
              <a:buAutoNum type="arabicParenBoth"/>
              <a:defRPr/>
            </a:pPr>
            <a:r>
              <a:rPr lang="ru-RU" altLang="ru-RU" dirty="0" smtClean="0"/>
              <a:t>Индикатор динамики. Порог существенности в %.  Если изменение меньше заданного %, то мы считаем, что динамика отсутствует. Если больше - Рост – стрелочка вверх, падение – стрелочка вниз.  </a:t>
            </a:r>
          </a:p>
          <a:p>
            <a:pPr marL="228600" indent="-228600">
              <a:buFontTx/>
              <a:buAutoNum type="arabicParenBoth"/>
              <a:defRPr/>
            </a:pPr>
            <a:r>
              <a:rPr lang="ru-RU" altLang="ru-RU" dirty="0" smtClean="0"/>
              <a:t>Индикатор состояния определяется границами отклонения от плана. Нормальное значение: зеленым, Допустимое отклонение</a:t>
            </a:r>
            <a:r>
              <a:rPr lang="en-US" altLang="ru-RU" dirty="0" smtClean="0"/>
              <a:t>: </a:t>
            </a:r>
            <a:r>
              <a:rPr lang="ru-RU" altLang="ru-RU" dirty="0" smtClean="0"/>
              <a:t>желтым, критическое  – красным</a:t>
            </a:r>
          </a:p>
          <a:p>
            <a:pPr marL="228600" indent="-228600">
              <a:buFontTx/>
              <a:buAutoNum type="arabicParenBoth"/>
              <a:defRPr/>
            </a:pPr>
            <a:r>
              <a:rPr lang="ru-RU" altLang="ru-RU" dirty="0" smtClean="0"/>
              <a:t>При применении цветовой схемы работают правила. Учитывается вес показателя и его состояние. Справа примеры расчета итогового состояния. </a:t>
            </a:r>
          </a:p>
          <a:p>
            <a:pPr>
              <a:defRPr/>
            </a:pPr>
            <a:r>
              <a:rPr lang="ru-RU" altLang="ru-RU" dirty="0" smtClean="0"/>
              <a:t>При одинаковом весе зеленое – зеленое, желтое зеленое – желтое, цвет цели рассчитывается по состоянию доминирующих показателей. </a:t>
            </a:r>
          </a:p>
          <a:p>
            <a:pPr>
              <a:defRPr/>
            </a:pPr>
            <a:endParaRPr lang="ru-RU" altLang="ru-RU" dirty="0" smtClean="0"/>
          </a:p>
        </p:txBody>
      </p:sp>
      <p:sp>
        <p:nvSpPr>
          <p:cNvPr id="4" name="Номер слайда 3"/>
          <p:cNvSpPr>
            <a:spLocks noGrp="1"/>
          </p:cNvSpPr>
          <p:nvPr>
            <p:ph type="sldNum" sz="quarter" idx="5"/>
          </p:nvPr>
        </p:nvSpPr>
        <p:spPr/>
        <p:txBody>
          <a:bodyPr/>
          <a:lstStyle/>
          <a:p>
            <a:pPr>
              <a:defRPr/>
            </a:pPr>
            <a:fld id="{B675C983-2E9F-4122-ACD2-197CA442D907}" type="slidenum">
              <a:rPr lang="ru-RU" altLang="ru-RU" smtClean="0"/>
              <a:pPr>
                <a:defRPr/>
              </a:pPr>
              <a:t>7</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Образ слайда 1"/>
          <p:cNvSpPr>
            <a:spLocks noGrp="1" noRot="1" noChangeAspect="1"/>
          </p:cNvSpPr>
          <p:nvPr>
            <p:ph type="sldImg"/>
          </p:nvPr>
        </p:nvSpPr>
        <p:spPr>
          <a:ln/>
        </p:spPr>
      </p:sp>
      <p:sp>
        <p:nvSpPr>
          <p:cNvPr id="64514" name="Заметки 2"/>
          <p:cNvSpPr>
            <a:spLocks noGrp="1"/>
          </p:cNvSpPr>
          <p:nvPr>
            <p:ph type="body" idx="1"/>
          </p:nvPr>
        </p:nvSpPr>
        <p:spPr>
          <a:noFill/>
        </p:spPr>
        <p:txBody>
          <a:bodyPr/>
          <a:lstStyle/>
          <a:p>
            <a:r>
              <a:rPr lang="ru-RU" smtClean="0"/>
              <a:t>Переходим к настройкам вида монитора и вывода дополнительных расшифровок.</a:t>
            </a:r>
          </a:p>
        </p:txBody>
      </p:sp>
      <p:sp>
        <p:nvSpPr>
          <p:cNvPr id="4" name="Номер слайда 3"/>
          <p:cNvSpPr>
            <a:spLocks noGrp="1"/>
          </p:cNvSpPr>
          <p:nvPr>
            <p:ph type="sldNum" sz="quarter" idx="5"/>
          </p:nvPr>
        </p:nvSpPr>
        <p:spPr/>
        <p:txBody>
          <a:bodyPr/>
          <a:lstStyle/>
          <a:p>
            <a:pPr>
              <a:defRPr/>
            </a:pPr>
            <a:fld id="{BEA63AB6-0733-47D8-8C2D-CB54322403BB}" type="slidenum">
              <a:rPr lang="ru-RU" altLang="ru-RU" smtClean="0"/>
              <a:pPr>
                <a:defRPr/>
              </a:pPr>
              <a:t>8</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extLst/>
        </p:spPr>
        <p:txBody>
          <a:bodyPr/>
          <a:lstStyle/>
          <a:p>
            <a:pPr>
              <a:defRPr/>
            </a:pPr>
            <a:r>
              <a:rPr lang="ru-RU" altLang="ru-RU" dirty="0" smtClean="0"/>
              <a:t>Перед вами настройка аналитической панели. Несмотря на достаточно большое количество флажков и текста все очень просто. Приемы аналогичны,  размещению объектов на форме. </a:t>
            </a:r>
          </a:p>
          <a:p>
            <a:pPr marL="228600" indent="-228600">
              <a:buFontTx/>
              <a:buAutoNum type="arabicParenBoth"/>
              <a:defRPr/>
            </a:pPr>
            <a:r>
              <a:rPr lang="ru-RU" altLang="ru-RU" dirty="0" smtClean="0"/>
              <a:t>Рабочее пространство формы – это страница, на странице группа областей, которая содержит области. Каждая область содержит перечень показателей. Сначала рассмотрим «обычную область», она имеет несколько видов отображения показателей. Начнем с отображения «в списке».</a:t>
            </a:r>
          </a:p>
        </p:txBody>
      </p:sp>
      <p:sp>
        <p:nvSpPr>
          <p:cNvPr id="4" name="Номер слайда 3"/>
          <p:cNvSpPr>
            <a:spLocks noGrp="1"/>
          </p:cNvSpPr>
          <p:nvPr>
            <p:ph type="sldNum" sz="quarter" idx="5"/>
          </p:nvPr>
        </p:nvSpPr>
        <p:spPr/>
        <p:txBody>
          <a:bodyPr/>
          <a:lstStyle/>
          <a:p>
            <a:pPr>
              <a:defRPr/>
            </a:pPr>
            <a:fld id="{8BD9FA58-9A5A-40A6-8BD1-AC9FFBC65F88}" type="slidenum">
              <a:rPr lang="ru-RU" altLang="ru-RU" smtClean="0"/>
              <a:pPr>
                <a:defRPr/>
              </a:pPr>
              <a:t>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800100"/>
          </a:xfrm>
          <a:prstGeom prst="rect">
            <a:avLst/>
          </a:prstGeom>
          <a:noFill/>
          <a:ln>
            <a:noFill/>
          </a:ln>
          <a:effectLst/>
          <a:ex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smtClean="0">
                <a:solidFill>
                  <a:schemeClr val="tx2"/>
                </a:solidFill>
                <a:cs typeface="+mn-cs"/>
              </a:rPr>
              <a:t>Бизнес-форум 1С:</a:t>
            </a:r>
            <a:r>
              <a:rPr lang="en-US" altLang="ru-RU" sz="2800" b="1" smtClean="0">
                <a:solidFill>
                  <a:schemeClr val="tx2"/>
                </a:solidFill>
                <a:cs typeface="+mn-cs"/>
              </a:rPr>
              <a:t>ERP</a:t>
            </a:r>
            <a:r>
              <a:rPr lang="ru-RU" altLang="ru-RU" sz="2800" b="1" smtClean="0">
                <a:solidFill>
                  <a:schemeClr val="tx2"/>
                </a:solidFill>
                <a:cs typeface="+mn-cs"/>
              </a:rPr>
              <a:t>  </a:t>
            </a:r>
            <a:endParaRPr lang="en-US" altLang="ru-RU" sz="2800" b="1" smtClean="0">
              <a:solidFill>
                <a:schemeClr val="tx2"/>
              </a:solidFill>
              <a:cs typeface="+mn-cs"/>
            </a:endParaRPr>
          </a:p>
          <a:p>
            <a:pPr algn="ctr" eaLnBrk="0" hangingPunct="0">
              <a:lnSpc>
                <a:spcPct val="100000"/>
              </a:lnSpc>
              <a:spcBef>
                <a:spcPct val="0"/>
              </a:spcBef>
              <a:spcAft>
                <a:spcPct val="0"/>
              </a:spcAft>
              <a:buClrTx/>
              <a:buSzTx/>
              <a:buFontTx/>
              <a:buNone/>
              <a:defRPr/>
            </a:pPr>
            <a:r>
              <a:rPr lang="ru-RU" altLang="ru-RU" sz="1800" smtClean="0">
                <a:solidFill>
                  <a:schemeClr val="tx2"/>
                </a:solidFill>
                <a:cs typeface="+mn-cs"/>
              </a:rPr>
              <a:t>2</a:t>
            </a:r>
            <a:r>
              <a:rPr lang="en-US" altLang="ru-RU" sz="1800" smtClean="0">
                <a:solidFill>
                  <a:schemeClr val="tx2"/>
                </a:solidFill>
                <a:cs typeface="+mn-cs"/>
              </a:rPr>
              <a:t>3</a:t>
            </a:r>
            <a:r>
              <a:rPr lang="ru-RU" altLang="ru-RU" sz="1800" smtClean="0">
                <a:solidFill>
                  <a:schemeClr val="tx2"/>
                </a:solidFill>
                <a:cs typeface="+mn-cs"/>
              </a:rPr>
              <a:t> октября 2015 года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63496866-6ED1-463D-A79C-F679A452BC4A}" type="slidenum">
              <a:rPr lang="ru-RU" altLang="ru-RU"/>
              <a:pPr>
                <a:defRPr/>
              </a:pPr>
              <a:t>‹#›</a:t>
            </a:fld>
            <a:endParaRPr lang="ru-RU" alt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E5EBF57-9FA6-4110-ADA4-81E1B015343E}" type="slidenum">
              <a:rPr lang="ru-RU" altLang="ru-RU"/>
              <a:pPr>
                <a:defRPr/>
              </a:pPr>
              <a:t>‹#›</a:t>
            </a:fld>
            <a:endParaRPr lang="ru-RU" alt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15506328-EEF4-4C84-A08F-3AD27D4F1C63}" type="slidenum">
              <a:rPr lang="ru-RU" altLang="ru-RU"/>
              <a:pPr>
                <a:defRPr/>
              </a:pPr>
              <a:t>‹#›</a:t>
            </a:fld>
            <a:endParaRPr lang="ru-RU" alt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E5FEF66-E724-4C68-BCAE-0746B4F69D0A}" type="slidenum">
              <a:rPr lang="ru-RU" altLang="ru-RU"/>
              <a:pPr>
                <a:defRPr/>
              </a:pPr>
              <a:t>‹#›</a:t>
            </a:fld>
            <a:endParaRPr lang="ru-RU" alt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p:spPr>
        <p:txBody>
          <a:bodyPr wrap="none">
            <a:spAutoFit/>
          </a:bodyPr>
          <a:lstStyle>
            <a:lvl1pPr eaLnBrk="0" hangingPunct="0">
              <a:lnSpc>
                <a:spcPct val="110000"/>
              </a:lnSpc>
              <a:spcBef>
                <a:spcPct val="50000"/>
              </a:spcBef>
              <a:defRPr sz="2000">
                <a:solidFill>
                  <a:schemeClr val="tx1"/>
                </a:solidFill>
                <a:latin typeface="Arial" charset="0"/>
              </a:defRPr>
            </a:lvl1pPr>
            <a:lvl2pPr marL="742950" indent="-285750" eaLnBrk="0" hangingPunct="0">
              <a:lnSpc>
                <a:spcPct val="110000"/>
              </a:lnSpc>
              <a:spcBef>
                <a:spcPct val="50000"/>
              </a:spcBef>
              <a:defRPr sz="2000">
                <a:solidFill>
                  <a:schemeClr val="tx1"/>
                </a:solidFill>
                <a:latin typeface="Arial" charset="0"/>
              </a:defRPr>
            </a:lvl2pPr>
            <a:lvl3pPr marL="1143000" indent="-228600" eaLnBrk="0" hangingPunct="0">
              <a:lnSpc>
                <a:spcPct val="110000"/>
              </a:lnSpc>
              <a:spcBef>
                <a:spcPct val="50000"/>
              </a:spcBef>
              <a:defRPr sz="2000">
                <a:solidFill>
                  <a:schemeClr val="tx1"/>
                </a:solidFill>
                <a:latin typeface="Arial" charset="0"/>
              </a:defRPr>
            </a:lvl3pPr>
            <a:lvl4pPr marL="1600200" indent="-228600" eaLnBrk="0" hangingPunct="0">
              <a:lnSpc>
                <a:spcPct val="110000"/>
              </a:lnSpc>
              <a:spcBef>
                <a:spcPct val="50000"/>
              </a:spcBef>
              <a:defRPr sz="2000">
                <a:solidFill>
                  <a:schemeClr val="tx1"/>
                </a:solidFill>
                <a:latin typeface="Arial" charset="0"/>
              </a:defRPr>
            </a:lvl4pPr>
            <a:lvl5pPr marL="2057400" indent="-228600" eaLnBrk="0" hangingPunct="0">
              <a:lnSpc>
                <a:spcPct val="110000"/>
              </a:lnSpc>
              <a:spcBef>
                <a:spcPct val="50000"/>
              </a:spcBef>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defRPr/>
            </a:pPr>
            <a:r>
              <a:rPr lang="ru-RU" sz="1800" smtClean="0">
                <a:cs typeface="+mn-cs"/>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E3806624-2E9F-43E6-A15A-B2CEE9ED5906}" type="slidenum">
              <a:rPr lang="ru-RU" altLang="ru-RU"/>
              <a:pPr>
                <a:defRPr/>
              </a:pPr>
              <a:t>‹#›</a:t>
            </a:fld>
            <a:endParaRPr lang="ru-RU"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800100"/>
          </a:xfrm>
          <a:prstGeom prst="rect">
            <a:avLst/>
          </a:prstGeom>
          <a:noFill/>
          <a:ln>
            <a:noFill/>
          </a:ln>
          <a:effectLst/>
          <a:ex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smtClean="0">
                <a:solidFill>
                  <a:srgbClr val="CC3300"/>
                </a:solidFill>
              </a:rPr>
              <a:t>Бизнес-форум 1С:</a:t>
            </a:r>
            <a:r>
              <a:rPr lang="en-US" altLang="ru-RU" sz="2800" b="1" smtClean="0">
                <a:solidFill>
                  <a:srgbClr val="CC3300"/>
                </a:solidFill>
              </a:rPr>
              <a:t>ERP</a:t>
            </a:r>
            <a:r>
              <a:rPr lang="ru-RU" altLang="ru-RU" sz="2800" b="1" smtClean="0">
                <a:solidFill>
                  <a:srgbClr val="CC3300"/>
                </a:solidFill>
              </a:rPr>
              <a:t>  </a:t>
            </a:r>
            <a:endParaRPr lang="en-US" altLang="ru-RU" sz="2800" b="1" smtClean="0">
              <a:solidFill>
                <a:srgbClr val="CC3300"/>
              </a:solidFill>
            </a:endParaRPr>
          </a:p>
          <a:p>
            <a:pPr algn="ctr" eaLnBrk="0" hangingPunct="0">
              <a:lnSpc>
                <a:spcPct val="100000"/>
              </a:lnSpc>
              <a:spcBef>
                <a:spcPct val="0"/>
              </a:spcBef>
              <a:spcAft>
                <a:spcPct val="0"/>
              </a:spcAft>
              <a:buClrTx/>
              <a:buSzTx/>
              <a:buFontTx/>
              <a:buNone/>
              <a:defRPr/>
            </a:pPr>
            <a:r>
              <a:rPr lang="ru-RU" altLang="ru-RU" sz="1800" smtClean="0">
                <a:solidFill>
                  <a:srgbClr val="CC3300"/>
                </a:solidFill>
              </a:rPr>
              <a:t>2</a:t>
            </a:r>
            <a:r>
              <a:rPr lang="en-US" altLang="ru-RU" sz="1800" smtClean="0">
                <a:solidFill>
                  <a:srgbClr val="CC3300"/>
                </a:solidFill>
              </a:rPr>
              <a:t>3</a:t>
            </a:r>
            <a:r>
              <a:rPr lang="ru-RU" altLang="ru-RU" sz="1800" smtClean="0">
                <a:solidFill>
                  <a:srgbClr val="CC3300"/>
                </a:solidFill>
              </a:rPr>
              <a:t> октября 2015 года</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68"/>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BFE3DA5-C9D8-4F4D-9411-B75470D900C8}" type="slidenum">
              <a:rPr lang="ru-RU" altLang="ru-RU"/>
              <a:pPr>
                <a:defRPr/>
              </a:pPr>
              <a:t>‹#›</a:t>
            </a:fld>
            <a:endParaRPr lang="ru-RU" alt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73C1C365-9FD5-42F3-9783-2FDEFB02AAC7}" type="slidenum">
              <a:rPr lang="ru-RU" altLang="ru-RU"/>
              <a:pPr>
                <a:defRPr/>
              </a:pPr>
              <a:t>‹#›</a:t>
            </a:fld>
            <a:endParaRPr lang="ru-RU" alt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9E7B5696-78BF-49D8-B6F6-A65BBC009AD9}" type="slidenum">
              <a:rPr lang="ru-RU" altLang="ru-RU"/>
              <a:pPr>
                <a:defRPr/>
              </a:pPr>
              <a:t>‹#›</a:t>
            </a:fld>
            <a:endParaRPr lang="ru-RU" alt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B82FFB5D-2E96-4035-A650-C7CCBE0D226A}" type="slidenum">
              <a:rPr lang="ru-RU" altLang="ru-RU"/>
              <a:pPr>
                <a:defRPr/>
              </a:pPr>
              <a:t>‹#›</a:t>
            </a:fld>
            <a:endParaRPr lang="ru-RU" alt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68"/>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60A85BB2-96A9-470F-9B47-96537B81FB9F}" type="slidenum">
              <a:rPr lang="ru-RU" altLang="ru-RU"/>
              <a:pPr>
                <a:defRPr/>
              </a:pPr>
              <a:t>‹#›</a:t>
            </a:fld>
            <a:endParaRPr lang="ru-RU" alt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7F0DBF51-61D6-49F7-B545-C5EE3A8CE777}" type="slidenum">
              <a:rPr lang="ru-RU" altLang="ru-RU"/>
              <a:pPr>
                <a:defRPr/>
              </a:pPr>
              <a:t>‹#›</a:t>
            </a:fld>
            <a:endParaRPr lang="ru-RU" alt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EE296EC8-2FB3-4404-A7A0-E01C0A7B7419}" type="slidenum">
              <a:rPr lang="ru-RU" altLang="ru-RU"/>
              <a:pPr>
                <a:defRPr/>
              </a:pPr>
              <a:t>‹#›</a:t>
            </a:fld>
            <a:endParaRPr lang="ru-RU" alt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A88F4E48-6289-45C4-94DE-871F879E52DC}" type="slidenum">
              <a:rPr lang="ru-RU" altLang="ru-RU"/>
              <a:pPr>
                <a:defRPr/>
              </a:pPr>
              <a:t>‹#›</a:t>
            </a:fld>
            <a:endParaRPr lang="ru-RU" alt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0F88B3FC-77A6-4690-8498-B7D86C0B5134}" type="slidenum">
              <a:rPr lang="ru-RU" altLang="ru-RU"/>
              <a:pPr>
                <a:defRPr/>
              </a:pPr>
              <a:t>‹#›</a:t>
            </a:fld>
            <a:endParaRPr lang="ru-RU" alt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C19DFD6F-6025-4664-A6B9-EF775E32D25A}" type="slidenum">
              <a:rPr lang="ru-RU" altLang="ru-RU"/>
              <a:pPr>
                <a:defRPr/>
              </a:pPr>
              <a:t>‹#›</a:t>
            </a:fld>
            <a:endParaRPr lang="ru-RU" alt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2E7F7509-6D06-4D0B-BDCE-EA116C682972}" type="slidenum">
              <a:rPr lang="ru-RU" altLang="ru-RU"/>
              <a:pPr>
                <a:defRPr/>
              </a:pPr>
              <a:t>‹#›</a:t>
            </a:fld>
            <a:endParaRPr lang="ru-RU" alt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FC979579-653E-44B2-8C61-F8166AC8225E}" type="slidenum">
              <a:rPr lang="ru-RU" altLang="ru-RU"/>
              <a:pPr>
                <a:defRPr/>
              </a:pPr>
              <a:t>‹#›</a:t>
            </a:fld>
            <a:endParaRPr lang="ru-RU" alt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8525897E-9414-45E4-89FD-9D562A0464DF}" type="slidenum">
              <a:rPr lang="ru-RU" altLang="ru-RU"/>
              <a:pPr>
                <a:defRPr/>
              </a:pPr>
              <a:t>‹#›</a:t>
            </a:fld>
            <a:endParaRPr lang="ru-RU" alt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p:spPr>
        <p:txBody>
          <a:bodyPr wrap="none">
            <a:spAutoFit/>
          </a:bodyPr>
          <a:lstStyle>
            <a:lvl1pPr eaLnBrk="0" hangingPunct="0">
              <a:lnSpc>
                <a:spcPct val="110000"/>
              </a:lnSpc>
              <a:spcBef>
                <a:spcPct val="50000"/>
              </a:spcBef>
              <a:defRPr sz="2000">
                <a:solidFill>
                  <a:schemeClr val="tx1"/>
                </a:solidFill>
                <a:latin typeface="Arial" charset="0"/>
              </a:defRPr>
            </a:lvl1pPr>
            <a:lvl2pPr marL="742950" indent="-285750" eaLnBrk="0" hangingPunct="0">
              <a:lnSpc>
                <a:spcPct val="110000"/>
              </a:lnSpc>
              <a:spcBef>
                <a:spcPct val="50000"/>
              </a:spcBef>
              <a:defRPr sz="2000">
                <a:solidFill>
                  <a:schemeClr val="tx1"/>
                </a:solidFill>
                <a:latin typeface="Arial" charset="0"/>
              </a:defRPr>
            </a:lvl2pPr>
            <a:lvl3pPr marL="1143000" indent="-228600" eaLnBrk="0" hangingPunct="0">
              <a:lnSpc>
                <a:spcPct val="110000"/>
              </a:lnSpc>
              <a:spcBef>
                <a:spcPct val="50000"/>
              </a:spcBef>
              <a:defRPr sz="2000">
                <a:solidFill>
                  <a:schemeClr val="tx1"/>
                </a:solidFill>
                <a:latin typeface="Arial" charset="0"/>
              </a:defRPr>
            </a:lvl3pPr>
            <a:lvl4pPr marL="1600200" indent="-228600" eaLnBrk="0" hangingPunct="0">
              <a:lnSpc>
                <a:spcPct val="110000"/>
              </a:lnSpc>
              <a:spcBef>
                <a:spcPct val="50000"/>
              </a:spcBef>
              <a:defRPr sz="2000">
                <a:solidFill>
                  <a:schemeClr val="tx1"/>
                </a:solidFill>
                <a:latin typeface="Arial" charset="0"/>
              </a:defRPr>
            </a:lvl4pPr>
            <a:lvl5pPr marL="2057400" indent="-228600" eaLnBrk="0" hangingPunct="0">
              <a:lnSpc>
                <a:spcPct val="110000"/>
              </a:lnSpc>
              <a:spcBef>
                <a:spcPct val="50000"/>
              </a:spcBef>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defRPr/>
            </a:pPr>
            <a:r>
              <a:rPr lang="ru-RU" sz="1800" smtClean="0">
                <a:solidFill>
                  <a:srgbClr val="5F0000"/>
                </a:solidFill>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23D380D7-E512-4A02-8C6F-89EE4F73783C}" type="slidenum">
              <a:rPr lang="ru-RU" altLang="ru-RU"/>
              <a:pPr>
                <a:defRPr/>
              </a:pPr>
              <a:t>‹#›</a:t>
            </a:fld>
            <a:endParaRPr lang="ru-RU" alt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800100"/>
          </a:xfrm>
          <a:prstGeom prst="rect">
            <a:avLst/>
          </a:prstGeom>
          <a:noFill/>
          <a:ln>
            <a:noFill/>
          </a:ln>
          <a:effectLst/>
          <a:ex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smtClean="0">
                <a:solidFill>
                  <a:srgbClr val="CC3300"/>
                </a:solidFill>
              </a:rPr>
              <a:t>Бизнес-форум 1С:</a:t>
            </a:r>
            <a:r>
              <a:rPr lang="en-US" altLang="ru-RU" sz="2800" b="1" smtClean="0">
                <a:solidFill>
                  <a:srgbClr val="CC3300"/>
                </a:solidFill>
              </a:rPr>
              <a:t>ERP</a:t>
            </a:r>
            <a:r>
              <a:rPr lang="ru-RU" altLang="ru-RU" sz="2800" b="1" smtClean="0">
                <a:solidFill>
                  <a:srgbClr val="CC3300"/>
                </a:solidFill>
              </a:rPr>
              <a:t>  </a:t>
            </a:r>
            <a:endParaRPr lang="en-US" altLang="ru-RU" sz="2800" b="1" smtClean="0">
              <a:solidFill>
                <a:srgbClr val="CC3300"/>
              </a:solidFill>
            </a:endParaRPr>
          </a:p>
          <a:p>
            <a:pPr algn="ctr" eaLnBrk="0" hangingPunct="0">
              <a:lnSpc>
                <a:spcPct val="100000"/>
              </a:lnSpc>
              <a:spcBef>
                <a:spcPct val="0"/>
              </a:spcBef>
              <a:spcAft>
                <a:spcPct val="0"/>
              </a:spcAft>
              <a:buClrTx/>
              <a:buSzTx/>
              <a:buFontTx/>
              <a:buNone/>
              <a:defRPr/>
            </a:pPr>
            <a:r>
              <a:rPr lang="ru-RU" altLang="ru-RU" sz="1800" smtClean="0">
                <a:solidFill>
                  <a:srgbClr val="CC3300"/>
                </a:solidFill>
              </a:rPr>
              <a:t>2</a:t>
            </a:r>
            <a:r>
              <a:rPr lang="en-US" altLang="ru-RU" sz="1800" smtClean="0">
                <a:solidFill>
                  <a:srgbClr val="CC3300"/>
                </a:solidFill>
              </a:rPr>
              <a:t>3</a:t>
            </a:r>
            <a:r>
              <a:rPr lang="ru-RU" altLang="ru-RU" sz="1800" smtClean="0">
                <a:solidFill>
                  <a:srgbClr val="CC3300"/>
                </a:solidFill>
              </a:rPr>
              <a:t> октября 2015 года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7081EA55-2355-4D1E-9BB6-DB7B400E990C}" type="slidenum">
              <a:rPr lang="ru-RU" altLang="ru-RU"/>
              <a:pPr>
                <a:defRPr/>
              </a:pPr>
              <a:t>‹#›</a:t>
            </a:fld>
            <a:endParaRPr lang="ru-RU" alt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68"/>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89F0AD42-F1E4-4F82-8428-11AEC6DD3593}" type="slidenum">
              <a:rPr lang="ru-RU" altLang="ru-RU"/>
              <a:pPr>
                <a:defRPr/>
              </a:pPr>
              <a:t>‹#›</a:t>
            </a:fld>
            <a:endParaRPr lang="ru-RU" alt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1B5D4475-6828-4C1E-8198-DC570788651B}" type="slidenum">
              <a:rPr lang="ru-RU" altLang="ru-RU"/>
              <a:pPr>
                <a:defRPr/>
              </a:pPr>
              <a:t>‹#›</a:t>
            </a:fld>
            <a:endParaRPr lang="ru-RU" alt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B4D9E6F0-24A6-40A1-ABA8-7D2C4E834CF5}" type="slidenum">
              <a:rPr lang="ru-RU" altLang="ru-RU"/>
              <a:pPr>
                <a:defRPr/>
              </a:pPr>
              <a:t>‹#›</a:t>
            </a:fld>
            <a:endParaRPr lang="ru-RU" alt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FF7A15CD-8D00-4459-86C8-6DEBE956BCBE}" type="slidenum">
              <a:rPr lang="ru-RU" altLang="ru-RU"/>
              <a:pPr>
                <a:defRPr/>
              </a:pPr>
              <a:t>‹#›</a:t>
            </a:fld>
            <a:endParaRPr lang="ru-RU" alt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E5A55A29-6AC5-4B7B-842A-FB9A3086EE86}" type="slidenum">
              <a:rPr lang="ru-RU" altLang="ru-RU"/>
              <a:pPr>
                <a:defRPr/>
              </a:pPr>
              <a:t>‹#›</a:t>
            </a:fld>
            <a:endParaRPr lang="ru-RU" alt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A228DDED-395D-4790-B979-12388BD9FD08}" type="slidenum">
              <a:rPr lang="ru-RU" altLang="ru-RU"/>
              <a:pPr>
                <a:defRPr/>
              </a:pPr>
              <a:t>‹#›</a:t>
            </a:fld>
            <a:endParaRPr lang="ru-RU" alt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7FC4B596-9C5A-4AD8-9BB5-965996204030}" type="slidenum">
              <a:rPr lang="ru-RU" altLang="ru-RU"/>
              <a:pPr>
                <a:defRPr/>
              </a:pPr>
              <a:t>‹#›</a:t>
            </a:fld>
            <a:endParaRPr lang="ru-RU" alt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D6C32E3B-F876-4E3D-A5F0-D16D3BF07169}" type="slidenum">
              <a:rPr lang="ru-RU" altLang="ru-RU"/>
              <a:pPr>
                <a:defRPr/>
              </a:pPr>
              <a:t>‹#›</a:t>
            </a:fld>
            <a:endParaRPr lang="ru-RU" alt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39D56B7D-0E90-49A4-A152-897DE5FBD2F6}" type="slidenum">
              <a:rPr lang="ru-RU" altLang="ru-RU"/>
              <a:pPr>
                <a:defRPr/>
              </a:pPr>
              <a:t>‹#›</a:t>
            </a:fld>
            <a:endParaRPr lang="ru-RU" alt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59578F63-8F98-4B81-85BD-4F75439F87F7}" type="slidenum">
              <a:rPr lang="ru-RU" altLang="ru-RU"/>
              <a:pPr>
                <a:defRPr/>
              </a:pPr>
              <a:t>‹#›</a:t>
            </a:fld>
            <a:endParaRPr lang="ru-RU" alt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09DA601D-7C9D-4DAB-96B6-DE96EB96633B}" type="slidenum">
              <a:rPr lang="ru-RU" altLang="ru-RU"/>
              <a:pPr>
                <a:defRPr/>
              </a:pPr>
              <a:t>‹#›</a:t>
            </a:fld>
            <a:endParaRPr lang="ru-RU" alt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BA350397-4573-4F97-AF0F-F522FE447DB5}" type="slidenum">
              <a:rPr lang="ru-RU" altLang="ru-RU"/>
              <a:pPr>
                <a:defRPr/>
              </a:pPr>
              <a:t>‹#›</a:t>
            </a:fld>
            <a:endParaRPr lang="ru-RU" alt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1173E0A8-6121-429D-8E14-6887E586FEF2}" type="slidenum">
              <a:rPr lang="ru-RU" altLang="ru-RU"/>
              <a:pPr>
                <a:defRPr/>
              </a:pPr>
              <a:t>‹#›</a:t>
            </a:fld>
            <a:endParaRPr lang="ru-RU" alt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p:spPr>
        <p:txBody>
          <a:bodyPr wrap="none">
            <a:spAutoFit/>
          </a:bodyPr>
          <a:lstStyle>
            <a:lvl1pPr eaLnBrk="0" hangingPunct="0">
              <a:lnSpc>
                <a:spcPct val="110000"/>
              </a:lnSpc>
              <a:spcBef>
                <a:spcPct val="50000"/>
              </a:spcBef>
              <a:defRPr sz="2000">
                <a:solidFill>
                  <a:schemeClr val="tx1"/>
                </a:solidFill>
                <a:latin typeface="Arial" charset="0"/>
              </a:defRPr>
            </a:lvl1pPr>
            <a:lvl2pPr marL="742950" indent="-285750" eaLnBrk="0" hangingPunct="0">
              <a:lnSpc>
                <a:spcPct val="110000"/>
              </a:lnSpc>
              <a:spcBef>
                <a:spcPct val="50000"/>
              </a:spcBef>
              <a:defRPr sz="2000">
                <a:solidFill>
                  <a:schemeClr val="tx1"/>
                </a:solidFill>
                <a:latin typeface="Arial" charset="0"/>
              </a:defRPr>
            </a:lvl2pPr>
            <a:lvl3pPr marL="1143000" indent="-228600" eaLnBrk="0" hangingPunct="0">
              <a:lnSpc>
                <a:spcPct val="110000"/>
              </a:lnSpc>
              <a:spcBef>
                <a:spcPct val="50000"/>
              </a:spcBef>
              <a:defRPr sz="2000">
                <a:solidFill>
                  <a:schemeClr val="tx1"/>
                </a:solidFill>
                <a:latin typeface="Arial" charset="0"/>
              </a:defRPr>
            </a:lvl3pPr>
            <a:lvl4pPr marL="1600200" indent="-228600" eaLnBrk="0" hangingPunct="0">
              <a:lnSpc>
                <a:spcPct val="110000"/>
              </a:lnSpc>
              <a:spcBef>
                <a:spcPct val="50000"/>
              </a:spcBef>
              <a:defRPr sz="2000">
                <a:solidFill>
                  <a:schemeClr val="tx1"/>
                </a:solidFill>
                <a:latin typeface="Arial" charset="0"/>
              </a:defRPr>
            </a:lvl4pPr>
            <a:lvl5pPr marL="2057400" indent="-228600" eaLnBrk="0" hangingPunct="0">
              <a:lnSpc>
                <a:spcPct val="110000"/>
              </a:lnSpc>
              <a:spcBef>
                <a:spcPct val="50000"/>
              </a:spcBef>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defRPr/>
            </a:pPr>
            <a:r>
              <a:rPr lang="ru-RU" sz="1800" smtClean="0">
                <a:solidFill>
                  <a:srgbClr val="5F0000"/>
                </a:solidFill>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1F2A3E0D-EFFF-4DF4-81FB-D14CA1C192D8}"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B51BBC9F-AA2D-447E-AFD4-B101BD5E8314}" type="slidenum">
              <a:rPr lang="ru-RU" altLang="ru-RU"/>
              <a:pPr>
                <a:defRPr/>
              </a:pPr>
              <a:t>‹#›</a:t>
            </a:fld>
            <a:endParaRPr lang="ru-RU" alt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187B9FF9-443F-4DD0-A75E-447E671004D6}" type="slidenum">
              <a:rPr lang="ru-RU" altLang="ru-RU"/>
              <a:pPr>
                <a:defRPr/>
              </a:pPr>
              <a:t>‹#›</a:t>
            </a:fld>
            <a:endParaRPr lang="ru-RU" alt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64F97490-E394-4FB2-BD91-64B50BE8310A}" type="slidenum">
              <a:rPr lang="ru-RU" altLang="ru-RU"/>
              <a:pPr>
                <a:defRPr/>
              </a:pPr>
              <a:t>‹#›</a:t>
            </a:fld>
            <a:endParaRPr lang="ru-RU" alt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CAFC2887-5BF4-4769-B1BF-7FD9474E6A04}" type="slidenum">
              <a:rPr lang="ru-RU" altLang="ru-RU"/>
              <a:pPr>
                <a:defRPr/>
              </a:pPr>
              <a:t>‹#›</a:t>
            </a:fld>
            <a:endParaRPr lang="ru-RU" alt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07CA9FDE-7CA0-482B-A03E-5C7D776AFB0E}" type="slidenum">
              <a:rPr lang="ru-RU" altLang="ru-RU"/>
              <a:pPr>
                <a:defRPr/>
              </a:pPr>
              <a:t>‹#›</a:t>
            </a:fld>
            <a:endParaRPr lang="ru-RU" alt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6"/>
          <p:cNvSpPr>
            <a:spLocks noGrp="1" noChangeArrowheads="1"/>
          </p:cNvSpPr>
          <p:nvPr>
            <p:ph type="title"/>
          </p:nvPr>
        </p:nvSpPr>
        <p:spPr bwMode="auto">
          <a:xfrm>
            <a:off x="1692275" y="152400"/>
            <a:ext cx="4824413"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48"/>
          <p:cNvSpPr>
            <a:spLocks noGrp="1" noChangeArrowheads="1"/>
          </p:cNvSpPr>
          <p:nvPr>
            <p:ph type="body" idx="1"/>
          </p:nvPr>
        </p:nvSpPr>
        <p:spPr bwMode="auto">
          <a:xfrm>
            <a:off x="112713" y="1363663"/>
            <a:ext cx="8928100"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cs typeface="+mn-cs"/>
              </a:defRPr>
            </a:lvl1pPr>
          </a:lstStyle>
          <a:p>
            <a:pPr>
              <a:defRPr/>
            </a:pPr>
            <a:fld id="{BC1EAE25-9215-4333-8B28-189D803334DF}" type="slidenum">
              <a:rPr lang="ru-RU" altLang="ru-RU"/>
              <a:pPr>
                <a:defRPr/>
              </a:pPr>
              <a:t>‹#›</a:t>
            </a:fld>
            <a:endParaRPr lang="ru-RU" altLang="ru-RU" dirty="0"/>
          </a:p>
        </p:txBody>
      </p:sp>
      <p:pic>
        <p:nvPicPr>
          <p:cNvPr id="1030" name="Picture 16" descr="Layer 2"/>
          <p:cNvPicPr>
            <a:picLocks noChangeAspect="1" noChangeArrowheads="1"/>
          </p:cNvPicPr>
          <p:nvPr/>
        </p:nvPicPr>
        <p:blipFill>
          <a:blip r:embed="rId16"/>
          <a:srcRect/>
          <a:stretch>
            <a:fillRect/>
          </a:stretch>
        </p:blipFill>
        <p:spPr bwMode="auto">
          <a:xfrm>
            <a:off x="144463" y="144463"/>
            <a:ext cx="1549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19" r:id="rId1"/>
    <p:sldLayoutId id="2147484894" r:id="rId2"/>
    <p:sldLayoutId id="2147484893" r:id="rId3"/>
    <p:sldLayoutId id="2147484892" r:id="rId4"/>
    <p:sldLayoutId id="2147484891" r:id="rId5"/>
    <p:sldLayoutId id="2147484890" r:id="rId6"/>
    <p:sldLayoutId id="2147484889" r:id="rId7"/>
    <p:sldLayoutId id="2147484888" r:id="rId8"/>
    <p:sldLayoutId id="2147484887" r:id="rId9"/>
    <p:sldLayoutId id="2147484886" r:id="rId10"/>
    <p:sldLayoutId id="2147484885" r:id="rId11"/>
    <p:sldLayoutId id="2147484884" r:id="rId12"/>
    <p:sldLayoutId id="2147484883" r:id="rId13"/>
    <p:sldLayoutId id="2147484920"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sz="2400">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46"/>
          <p:cNvSpPr>
            <a:spLocks noGrp="1" noChangeArrowheads="1"/>
          </p:cNvSpPr>
          <p:nvPr>
            <p:ph type="title"/>
          </p:nvPr>
        </p:nvSpPr>
        <p:spPr bwMode="auto">
          <a:xfrm>
            <a:off x="1692275" y="152400"/>
            <a:ext cx="4824413"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6387" name="Rectangle 48"/>
          <p:cNvSpPr>
            <a:spLocks noGrp="1" noChangeArrowheads="1"/>
          </p:cNvSpPr>
          <p:nvPr>
            <p:ph type="body" idx="1"/>
          </p:nvPr>
        </p:nvSpPr>
        <p:spPr bwMode="auto">
          <a:xfrm>
            <a:off x="112713" y="1363663"/>
            <a:ext cx="8928100"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cs typeface="+mn-cs"/>
              </a:defRPr>
            </a:lvl1pPr>
          </a:lstStyle>
          <a:p>
            <a:pPr>
              <a:defRPr/>
            </a:pPr>
            <a:fld id="{7F22B280-43A4-4A56-BC35-4B20387C3941}" type="slidenum">
              <a:rPr lang="ru-RU" altLang="ru-RU"/>
              <a:pPr>
                <a:defRPr/>
              </a:pPr>
              <a:t>‹#›</a:t>
            </a:fld>
            <a:endParaRPr lang="ru-RU" altLang="ru-RU" dirty="0"/>
          </a:p>
        </p:txBody>
      </p:sp>
      <p:pic>
        <p:nvPicPr>
          <p:cNvPr id="16390" name="Picture 16" descr="Layer 2"/>
          <p:cNvPicPr>
            <a:picLocks noChangeAspect="1" noChangeArrowheads="1"/>
          </p:cNvPicPr>
          <p:nvPr/>
        </p:nvPicPr>
        <p:blipFill>
          <a:blip r:embed="rId16"/>
          <a:srcRect/>
          <a:stretch>
            <a:fillRect/>
          </a:stretch>
        </p:blipFill>
        <p:spPr bwMode="auto">
          <a:xfrm>
            <a:off x="144463" y="144463"/>
            <a:ext cx="1549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21" r:id="rId1"/>
    <p:sldLayoutId id="2147484906" r:id="rId2"/>
    <p:sldLayoutId id="2147484905" r:id="rId3"/>
    <p:sldLayoutId id="2147484904" r:id="rId4"/>
    <p:sldLayoutId id="2147484903" r:id="rId5"/>
    <p:sldLayoutId id="2147484902" r:id="rId6"/>
    <p:sldLayoutId id="2147484901" r:id="rId7"/>
    <p:sldLayoutId id="2147484900" r:id="rId8"/>
    <p:sldLayoutId id="2147484899" r:id="rId9"/>
    <p:sldLayoutId id="2147484898" r:id="rId10"/>
    <p:sldLayoutId id="2147484897" r:id="rId11"/>
    <p:sldLayoutId id="2147484896" r:id="rId12"/>
    <p:sldLayoutId id="2147484895" r:id="rId13"/>
    <p:sldLayoutId id="2147484922"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sz="2400">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46"/>
          <p:cNvSpPr>
            <a:spLocks noGrp="1" noChangeArrowheads="1"/>
          </p:cNvSpPr>
          <p:nvPr>
            <p:ph type="title"/>
          </p:nvPr>
        </p:nvSpPr>
        <p:spPr bwMode="auto">
          <a:xfrm>
            <a:off x="1692275" y="152400"/>
            <a:ext cx="4824413"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1747" name="Rectangle 48"/>
          <p:cNvSpPr>
            <a:spLocks noGrp="1" noChangeArrowheads="1"/>
          </p:cNvSpPr>
          <p:nvPr>
            <p:ph type="body" idx="1"/>
          </p:nvPr>
        </p:nvSpPr>
        <p:spPr bwMode="auto">
          <a:xfrm>
            <a:off x="112713" y="1363663"/>
            <a:ext cx="8928100"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cs typeface="+mn-cs"/>
              </a:defRPr>
            </a:lvl1pPr>
          </a:lstStyle>
          <a:p>
            <a:pPr>
              <a:defRPr/>
            </a:pPr>
            <a:fld id="{FC3117AE-86DE-471B-8CC0-27F1CCCE9A3E}" type="slidenum">
              <a:rPr lang="ru-RU" altLang="ru-RU"/>
              <a:pPr>
                <a:defRPr/>
              </a:pPr>
              <a:t>‹#›</a:t>
            </a:fld>
            <a:endParaRPr lang="ru-RU" altLang="ru-RU" dirty="0"/>
          </a:p>
        </p:txBody>
      </p:sp>
      <p:pic>
        <p:nvPicPr>
          <p:cNvPr id="31750" name="Picture 16" descr="Layer 2"/>
          <p:cNvPicPr>
            <a:picLocks noChangeAspect="1" noChangeArrowheads="1"/>
          </p:cNvPicPr>
          <p:nvPr/>
        </p:nvPicPr>
        <p:blipFill>
          <a:blip r:embed="rId16"/>
          <a:srcRect/>
          <a:stretch>
            <a:fillRect/>
          </a:stretch>
        </p:blipFill>
        <p:spPr bwMode="auto">
          <a:xfrm>
            <a:off x="144463" y="144463"/>
            <a:ext cx="1549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23" r:id="rId1"/>
    <p:sldLayoutId id="2147484918" r:id="rId2"/>
    <p:sldLayoutId id="2147484917" r:id="rId3"/>
    <p:sldLayoutId id="2147484916" r:id="rId4"/>
    <p:sldLayoutId id="2147484915" r:id="rId5"/>
    <p:sldLayoutId id="2147484914" r:id="rId6"/>
    <p:sldLayoutId id="2147484913" r:id="rId7"/>
    <p:sldLayoutId id="2147484912" r:id="rId8"/>
    <p:sldLayoutId id="2147484911" r:id="rId9"/>
    <p:sldLayoutId id="2147484910" r:id="rId10"/>
    <p:sldLayoutId id="2147484909" r:id="rId11"/>
    <p:sldLayoutId id="2147484908" r:id="rId12"/>
    <p:sldLayoutId id="2147484907" r:id="rId13"/>
    <p:sldLayoutId id="2147484924"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sz="2400">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1.png"/><Relationship Id="rId3" Type="http://schemas.openxmlformats.org/officeDocument/2006/relationships/notesSlide" Target="../notesSlides/notesSlide15.xml"/><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25.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 Id="rId14" Type="http://schemas.openxmlformats.org/officeDocument/2006/relationships/image" Target="../media/image42.jpe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6.xml"/><Relationship Id="rId7" Type="http://schemas.openxmlformats.org/officeDocument/2006/relationships/image" Target="../media/image44.png"/><Relationship Id="rId2" Type="http://schemas.openxmlformats.org/officeDocument/2006/relationships/slideLayout" Target="../slideLayouts/slideLayout30.xml"/><Relationship Id="rId1" Type="http://schemas.openxmlformats.org/officeDocument/2006/relationships/tags" Target="../tags/tag11.xml"/><Relationship Id="rId6" Type="http://schemas.openxmlformats.org/officeDocument/2006/relationships/image" Target="../media/image25.png"/><Relationship Id="rId5" Type="http://schemas.openxmlformats.org/officeDocument/2006/relationships/image" Target="../media/image43.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6.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9.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8.png"/><Relationship Id="rId5" Type="http://schemas.openxmlformats.org/officeDocument/2006/relationships/hyperlink" Target="http://v8.1c.ru/cpm/webinar.htm" TargetMode="External"/><Relationship Id="rId4" Type="http://schemas.openxmlformats.org/officeDocument/2006/relationships/hyperlink" Target="mailto:cpm@1c.r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58775" y="2565400"/>
            <a:ext cx="8640763" cy="1727200"/>
          </a:xfrm>
          <a:prstGeom prst="rect">
            <a:avLst/>
          </a:prstGeom>
          <a:noFill/>
          <a:ln>
            <a:noFill/>
          </a:ln>
          <a:effectLst/>
          <a:extLst/>
        </p:spPr>
        <p:txBody>
          <a:bodyPr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0" hangingPunct="0">
              <a:spcBef>
                <a:spcPts val="0"/>
              </a:spcBef>
              <a:defRPr/>
            </a:pPr>
            <a:r>
              <a:rPr lang="ru-RU" altLang="ru-RU" sz="3600" b="1" cap="all" dirty="0" smtClean="0">
                <a:solidFill>
                  <a:schemeClr val="tx2"/>
                </a:solidFill>
                <a:latin typeface="+mj-lt"/>
                <a:ea typeface="+mj-ea"/>
                <a:cs typeface="+mj-cs"/>
              </a:rPr>
              <a:t>БИЗНЕС-АНАЛИЗ</a:t>
            </a:r>
            <a:endParaRPr lang="ru-RU" sz="1800" dirty="0" smtClean="0"/>
          </a:p>
          <a:p>
            <a:pPr algn="ctr" eaLnBrk="0" hangingPunct="0">
              <a:spcBef>
                <a:spcPts val="0"/>
              </a:spcBef>
              <a:defRPr/>
            </a:pPr>
            <a:endParaRPr lang="ru-RU" sz="2400" dirty="0" smtClean="0"/>
          </a:p>
          <a:p>
            <a:pPr algn="ctr" eaLnBrk="0" hangingPunct="0">
              <a:spcBef>
                <a:spcPts val="0"/>
              </a:spcBef>
              <a:defRPr/>
            </a:pPr>
            <a:r>
              <a:rPr lang="ru-RU" sz="2400" dirty="0" smtClean="0"/>
              <a:t>Мастер-класс</a:t>
            </a:r>
            <a:r>
              <a:rPr lang="ru-RU" sz="2400" dirty="0"/>
              <a:t>. Как настроить монитор ключевых показателей и аналитическую </a:t>
            </a:r>
            <a:r>
              <a:rPr lang="ru-RU" sz="2400" dirty="0" smtClean="0"/>
              <a:t>панель</a:t>
            </a:r>
          </a:p>
          <a:p>
            <a:pPr algn="ctr" eaLnBrk="0" hangingPunct="0">
              <a:spcBef>
                <a:spcPts val="0"/>
              </a:spcBef>
              <a:defRPr/>
            </a:pPr>
            <a:r>
              <a:rPr lang="ru-RU" altLang="ru-RU" sz="4400" b="1" cap="all" dirty="0" smtClean="0">
                <a:solidFill>
                  <a:schemeClr val="tx2"/>
                </a:solidFill>
                <a:latin typeface="+mj-lt"/>
                <a:ea typeface="+mj-ea"/>
                <a:cs typeface="+mj-cs"/>
              </a:rPr>
              <a:t> </a:t>
            </a:r>
            <a:r>
              <a:rPr lang="ru-RU" altLang="ru-RU" b="1" cap="all" dirty="0" smtClean="0">
                <a:latin typeface="+mj-lt"/>
                <a:ea typeface="+mj-ea"/>
                <a:cs typeface="+mj-cs"/>
              </a:rPr>
              <a:t>в «1С:Управление холдингом»</a:t>
            </a:r>
            <a:endParaRPr lang="ru-RU" altLang="en-US" b="1" cap="all" dirty="0">
              <a:latin typeface="+mj-lt"/>
              <a:ea typeface="+mj-ea"/>
              <a:cs typeface="+mj-cs"/>
            </a:endParaRPr>
          </a:p>
        </p:txBody>
      </p:sp>
      <p:sp>
        <p:nvSpPr>
          <p:cNvPr id="49154" name="Text Box 8"/>
          <p:cNvSpPr txBox="1">
            <a:spLocks noChangeArrowheads="1"/>
          </p:cNvSpPr>
          <p:nvPr/>
        </p:nvSpPr>
        <p:spPr bwMode="auto">
          <a:xfrm>
            <a:off x="9144000" y="0"/>
            <a:ext cx="1981200" cy="6353175"/>
          </a:xfrm>
          <a:prstGeom prst="rect">
            <a:avLst/>
          </a:prstGeom>
          <a:noFill/>
          <a:ln w="9525">
            <a:noFill/>
            <a:miter lim="800000"/>
            <a:headEnd/>
            <a:tailEnd/>
          </a:ln>
        </p:spPr>
        <p:txBody>
          <a:bodyPr>
            <a:spAutoFit/>
          </a:bodyPr>
          <a:lstStyle/>
          <a:p>
            <a:pPr eaLnBrk="0" hangingPunct="0">
              <a:lnSpc>
                <a:spcPct val="110000"/>
              </a:lnSpc>
              <a:spcBef>
                <a:spcPct val="50000"/>
              </a:spcBef>
            </a:pPr>
            <a:r>
              <a:rPr lang="ru-RU" altLang="ru-RU" sz="1200" b="1">
                <a:solidFill>
                  <a:srgbClr val="000000"/>
                </a:solidFill>
              </a:rPr>
              <a:t>Рекомендации по чтению презентации</a:t>
            </a:r>
          </a:p>
          <a:p>
            <a:pPr eaLnBrk="0" hangingPunct="0">
              <a:lnSpc>
                <a:spcPct val="110000"/>
              </a:lnSpc>
              <a:spcBef>
                <a:spcPct val="50000"/>
              </a:spcBef>
            </a:pPr>
            <a:r>
              <a:rPr lang="ru-RU" altLang="ru-RU" sz="1200">
                <a:solidFill>
                  <a:srgbClr val="000000"/>
                </a:solidFill>
              </a:rPr>
              <a:t>Презентация содержит заметки к слайдам с подробными комментариями. Мы рекомендуем распечатать их, затем запустить показ слайдов (</a:t>
            </a:r>
            <a:r>
              <a:rPr lang="en-US" altLang="ru-RU" sz="1200">
                <a:solidFill>
                  <a:srgbClr val="000000"/>
                </a:solidFill>
              </a:rPr>
              <a:t>F5</a:t>
            </a:r>
            <a:r>
              <a:rPr lang="ru-RU" altLang="ru-RU" sz="1200">
                <a:solidFill>
                  <a:srgbClr val="000000"/>
                </a:solidFill>
              </a:rPr>
              <a:t>) и смотреть слайды, параллельно читая комментарии.</a:t>
            </a:r>
          </a:p>
          <a:p>
            <a:pPr eaLnBrk="0" hangingPunct="0">
              <a:lnSpc>
                <a:spcPct val="110000"/>
              </a:lnSpc>
              <a:spcBef>
                <a:spcPct val="50000"/>
              </a:spcBef>
            </a:pPr>
            <a:r>
              <a:rPr lang="ru-RU" altLang="ru-RU" sz="1200">
                <a:solidFill>
                  <a:srgbClr val="000000"/>
                </a:solidFill>
              </a:rPr>
              <a:t>В комментариях цифрами в скобках (2) отмечено, когда нужно запускать следующую анимацию (кнопкой мыши или пробелом).</a:t>
            </a:r>
          </a:p>
          <a:p>
            <a:pPr eaLnBrk="0" hangingPunct="0">
              <a:lnSpc>
                <a:spcPct val="110000"/>
              </a:lnSpc>
              <a:spcBef>
                <a:spcPct val="50000"/>
              </a:spcBef>
            </a:pPr>
            <a:r>
              <a:rPr lang="ru-RU" altLang="ru-RU" sz="1200">
                <a:solidFill>
                  <a:srgbClr val="000000"/>
                </a:solidFill>
              </a:rPr>
              <a:t>Печать заметок в </a:t>
            </a:r>
            <a:r>
              <a:rPr lang="en-US" altLang="ru-RU" sz="1200">
                <a:solidFill>
                  <a:srgbClr val="000000"/>
                </a:solidFill>
              </a:rPr>
              <a:t>MS Office 2003: </a:t>
            </a:r>
            <a:r>
              <a:rPr lang="ru-RU" altLang="ru-RU" sz="1200">
                <a:solidFill>
                  <a:srgbClr val="000000"/>
                </a:solidFill>
              </a:rPr>
              <a:t>Файл-Печать, в поле «Печатать» выбрать «Заметки».</a:t>
            </a:r>
          </a:p>
          <a:p>
            <a:pPr eaLnBrk="0" hangingPunct="0">
              <a:lnSpc>
                <a:spcPct val="110000"/>
              </a:lnSpc>
              <a:spcBef>
                <a:spcPct val="50000"/>
              </a:spcBef>
            </a:pPr>
            <a:r>
              <a:rPr lang="ru-RU" altLang="ru-RU" sz="1200">
                <a:solidFill>
                  <a:srgbClr val="000000"/>
                </a:solidFill>
              </a:rPr>
              <a:t>Печать заметок в </a:t>
            </a:r>
            <a:r>
              <a:rPr lang="en-US" altLang="ru-RU" sz="1200">
                <a:solidFill>
                  <a:srgbClr val="000000"/>
                </a:solidFill>
              </a:rPr>
              <a:t>MS Office 20</a:t>
            </a:r>
            <a:r>
              <a:rPr lang="ru-RU" altLang="ru-RU" sz="1200">
                <a:solidFill>
                  <a:srgbClr val="000000"/>
                </a:solidFill>
              </a:rPr>
              <a:t>10: Файл-Печать, вместо «Слайды размером на всю страницу» выбрать «Страницы заметок».</a:t>
            </a:r>
          </a:p>
        </p:txBody>
      </p:sp>
      <p:sp>
        <p:nvSpPr>
          <p:cNvPr id="9" name="Rectangle 10"/>
          <p:cNvSpPr>
            <a:spLocks noChangeArrowheads="1"/>
          </p:cNvSpPr>
          <p:nvPr/>
        </p:nvSpPr>
        <p:spPr bwMode="auto">
          <a:xfrm>
            <a:off x="7651750" y="5445125"/>
            <a:ext cx="1168400" cy="558800"/>
          </a:xfrm>
          <a:prstGeom prst="rect">
            <a:avLst/>
          </a:prstGeom>
          <a:noFill/>
          <a:ln w="44450" algn="ctr">
            <a:noFill/>
            <a:miter lim="800000"/>
            <a:headEnd/>
            <a:tailEnd/>
          </a:ln>
          <a:effectLst/>
        </p:spPr>
        <p:txBody>
          <a:bodyPr wrap="none">
            <a:spAutoFit/>
          </a:bodyPr>
          <a:lstStyle/>
          <a:p>
            <a:pPr algn="r" eaLnBrk="0" hangingPunct="0">
              <a:lnSpc>
                <a:spcPct val="110000"/>
              </a:lnSpc>
              <a:spcBef>
                <a:spcPct val="50000"/>
              </a:spcBef>
              <a:defRPr/>
            </a:pPr>
            <a:r>
              <a:rPr lang="ru-RU" altLang="ru-RU" sz="1400" b="1">
                <a:solidFill>
                  <a:srgbClr val="CC3300"/>
                </a:solidFill>
              </a:rPr>
              <a:t>Докладчик</a:t>
            </a:r>
            <a:br>
              <a:rPr lang="ru-RU" altLang="ru-RU" sz="1400" b="1">
                <a:solidFill>
                  <a:srgbClr val="CC3300"/>
                </a:solidFill>
              </a:rPr>
            </a:br>
            <a:r>
              <a:rPr lang="ru-RU" altLang="ru-RU" sz="1400" b="1">
                <a:solidFill>
                  <a:srgbClr val="CC3300"/>
                </a:solidFill>
              </a:rPr>
              <a:t>Должность</a:t>
            </a:r>
            <a:endParaRPr lang="ru-RU" altLang="ru-RU"/>
          </a:p>
        </p:txBody>
      </p:sp>
      <p:sp>
        <p:nvSpPr>
          <p:cNvPr id="10" name="Text Box 11"/>
          <p:cNvSpPr txBox="1">
            <a:spLocks noChangeArrowheads="1"/>
          </p:cNvSpPr>
          <p:nvPr/>
        </p:nvSpPr>
        <p:spPr bwMode="auto">
          <a:xfrm>
            <a:off x="1530350" y="333375"/>
            <a:ext cx="4249738" cy="360363"/>
          </a:xfrm>
          <a:prstGeom prst="rect">
            <a:avLst/>
          </a:prstGeom>
          <a:noFill/>
          <a:ln w="12699">
            <a:noFill/>
            <a:miter lim="800000"/>
            <a:headEnd type="none" w="sm" len="sm"/>
            <a:tailEnd type="none" w="sm" len="sm"/>
          </a:ln>
          <a:effectLst/>
        </p:spPr>
        <p:txBody>
          <a:bodyPr>
            <a:spAutoFit/>
          </a:bodyPr>
          <a:lstStyle/>
          <a:p>
            <a:pPr algn="ctr" eaLnBrk="0" hangingPunct="0">
              <a:lnSpc>
                <a:spcPct val="110000"/>
              </a:lnSpc>
              <a:spcBef>
                <a:spcPct val="50000"/>
              </a:spcBef>
              <a:defRPr/>
            </a:pPr>
            <a:r>
              <a:rPr lang="ru-RU" altLang="ru-RU" sz="1600" b="1">
                <a:solidFill>
                  <a:srgbClr val="D9241C"/>
                </a:solidFill>
              </a:rPr>
              <a:t>Дата и место проведения мероприятия</a:t>
            </a:r>
            <a:endParaRPr lang="ru-RU" altLang="ru-RU"/>
          </a:p>
        </p:txBody>
      </p:sp>
    </p:spTree>
  </p:cSld>
  <p:clrMapOvr>
    <a:masterClrMapping/>
  </p:clrMapOvr>
  <p:transition spd="slow" advTm="892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179388" y="1192213"/>
            <a:ext cx="8720137" cy="5291137"/>
          </a:xfrm>
          <a:prstGeom prst="rect">
            <a:avLst/>
          </a:prstGeom>
          <a:effectLst>
            <a:outerShdw blurRad="254000" dist="50800" dir="5400000" algn="ctr" rotWithShape="0">
              <a:srgbClr val="000000">
                <a:alpha val="43137"/>
              </a:srgbClr>
            </a:outerShdw>
          </a:effectLst>
        </p:spPr>
      </p:pic>
      <p:sp>
        <p:nvSpPr>
          <p:cNvPr id="14" name="Прямоугольник 13"/>
          <p:cNvSpPr/>
          <p:nvPr/>
        </p:nvSpPr>
        <p:spPr>
          <a:xfrm>
            <a:off x="3851275" y="2411413"/>
            <a:ext cx="4105275" cy="3995737"/>
          </a:xfrm>
          <a:prstGeom prst="rect">
            <a:avLst/>
          </a:prstGeom>
          <a:solidFill>
            <a:schemeClr val="accent1">
              <a:alpha val="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18"/>
          <p:cNvSpPr/>
          <p:nvPr/>
        </p:nvSpPr>
        <p:spPr>
          <a:xfrm>
            <a:off x="7985125" y="2411413"/>
            <a:ext cx="792163" cy="3995737"/>
          </a:xfrm>
          <a:prstGeom prst="rect">
            <a:avLst/>
          </a:prstGeom>
          <a:solidFill>
            <a:schemeClr val="accent1">
              <a:alpha val="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рямоугольник 19"/>
          <p:cNvSpPr/>
          <p:nvPr/>
        </p:nvSpPr>
        <p:spPr>
          <a:xfrm>
            <a:off x="323850" y="2411413"/>
            <a:ext cx="3492500" cy="3995737"/>
          </a:xfrm>
          <a:prstGeom prst="rect">
            <a:avLst/>
          </a:prstGeom>
          <a:solidFill>
            <a:schemeClr val="accent1">
              <a:alpha val="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Номер слайда 1"/>
          <p:cNvSpPr>
            <a:spLocks noGrp="1"/>
          </p:cNvSpPr>
          <p:nvPr>
            <p:ph type="sldNum" sz="quarter" idx="11"/>
          </p:nvPr>
        </p:nvSpPr>
        <p:spPr/>
        <p:txBody>
          <a:bodyPr/>
          <a:lstStyle/>
          <a:p>
            <a:pPr>
              <a:defRPr/>
            </a:pPr>
            <a:fld id="{8D3C114D-4626-41F0-9D1E-6D6CA7F17432}" type="slidenum">
              <a:rPr lang="ru-RU" altLang="ru-RU" smtClean="0"/>
              <a:pPr>
                <a:defRPr/>
              </a:pPr>
              <a:t>10</a:t>
            </a:fld>
            <a:endParaRPr lang="ru-RU" altLang="ru-RU" dirty="0"/>
          </a:p>
        </p:txBody>
      </p:sp>
      <p:sp>
        <p:nvSpPr>
          <p:cNvPr id="15" name="Выноска 2 (с границей) 14"/>
          <p:cNvSpPr/>
          <p:nvPr/>
        </p:nvSpPr>
        <p:spPr>
          <a:xfrm>
            <a:off x="1979613" y="1357313"/>
            <a:ext cx="936625" cy="360362"/>
          </a:xfrm>
          <a:prstGeom prst="accentCallout2">
            <a:avLst>
              <a:gd name="adj1" fmla="val 43802"/>
              <a:gd name="adj2" fmla="val 104453"/>
              <a:gd name="adj3" fmla="val 43803"/>
              <a:gd name="adj4" fmla="val 114208"/>
              <a:gd name="adj5" fmla="val 180564"/>
              <a:gd name="adj6" fmla="val 117136"/>
            </a:avLst>
          </a:prstGeom>
          <a:solidFill>
            <a:srgbClr val="F9F7D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b="1" dirty="0">
                <a:solidFill>
                  <a:schemeClr val="tx1"/>
                </a:solidFill>
              </a:rPr>
              <a:t>Состояние / Динамика</a:t>
            </a:r>
          </a:p>
        </p:txBody>
      </p:sp>
      <p:sp>
        <p:nvSpPr>
          <p:cNvPr id="67591" name="Заголовок 6"/>
          <p:cNvSpPr>
            <a:spLocks noGrp="1"/>
          </p:cNvSpPr>
          <p:nvPr>
            <p:ph type="title"/>
          </p:nvPr>
        </p:nvSpPr>
        <p:spPr>
          <a:xfrm>
            <a:off x="1692275" y="152400"/>
            <a:ext cx="6911975" cy="1081088"/>
          </a:xfrm>
        </p:spPr>
        <p:txBody>
          <a:bodyPr/>
          <a:lstStyle/>
          <a:p>
            <a:r>
              <a:rPr lang="ru-RU" altLang="ru-RU" smtClean="0"/>
              <a:t>Вид монитора: </a:t>
            </a:r>
            <a:br>
              <a:rPr lang="ru-RU" altLang="ru-RU" smtClean="0"/>
            </a:br>
            <a:r>
              <a:rPr lang="ru-RU" altLang="ru-RU" smtClean="0"/>
              <a:t>«в списке» в терминах </a:t>
            </a:r>
            <a:r>
              <a:rPr lang="en-US" altLang="ru-RU" smtClean="0"/>
              <a:t>BSC </a:t>
            </a:r>
            <a:r>
              <a:rPr lang="ru-RU" altLang="ru-RU" smtClean="0"/>
              <a:t>«Счетные карты»</a:t>
            </a:r>
          </a:p>
        </p:txBody>
      </p:sp>
      <p:sp>
        <p:nvSpPr>
          <p:cNvPr id="22" name="Выноска 2 (с границей) 21"/>
          <p:cNvSpPr/>
          <p:nvPr/>
        </p:nvSpPr>
        <p:spPr>
          <a:xfrm>
            <a:off x="5867400" y="1390650"/>
            <a:ext cx="1008063" cy="360363"/>
          </a:xfrm>
          <a:prstGeom prst="accentCallout2">
            <a:avLst>
              <a:gd name="adj1" fmla="val 64967"/>
              <a:gd name="adj2" fmla="val -5075"/>
              <a:gd name="adj3" fmla="val 64967"/>
              <a:gd name="adj4" fmla="val -13345"/>
              <a:gd name="adj5" fmla="val 172627"/>
              <a:gd name="adj6" fmla="val -27863"/>
            </a:avLst>
          </a:prstGeom>
          <a:solidFill>
            <a:srgbClr val="F9F7D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b="1" dirty="0" err="1">
                <a:solidFill>
                  <a:schemeClr val="tx1"/>
                </a:solidFill>
              </a:rPr>
              <a:t>Различныеотклонения</a:t>
            </a:r>
            <a:endParaRPr lang="ru-RU" sz="1050" b="1" dirty="0">
              <a:solidFill>
                <a:schemeClr val="tx1"/>
              </a:solidFill>
            </a:endParaRPr>
          </a:p>
        </p:txBody>
      </p:sp>
      <p:sp>
        <p:nvSpPr>
          <p:cNvPr id="23" name="Выноска 2 (с границей) 22"/>
          <p:cNvSpPr/>
          <p:nvPr/>
        </p:nvSpPr>
        <p:spPr>
          <a:xfrm>
            <a:off x="7361238" y="1371600"/>
            <a:ext cx="1079500" cy="360363"/>
          </a:xfrm>
          <a:prstGeom prst="accentCallout2">
            <a:avLst>
              <a:gd name="adj1" fmla="val 70258"/>
              <a:gd name="adj2" fmla="val 103581"/>
              <a:gd name="adj3" fmla="val 70257"/>
              <a:gd name="adj4" fmla="val 112507"/>
              <a:gd name="adj5" fmla="val 175273"/>
              <a:gd name="adj6" fmla="val 107628"/>
            </a:avLst>
          </a:prstGeom>
          <a:solidFill>
            <a:srgbClr val="F9F7D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b="1" dirty="0">
                <a:solidFill>
                  <a:schemeClr val="tx1"/>
                </a:solidFill>
              </a:rPr>
              <a:t>Выполнение плана</a:t>
            </a:r>
          </a:p>
        </p:txBody>
      </p:sp>
      <p:cxnSp>
        <p:nvCxnSpPr>
          <p:cNvPr id="10" name="Прямая соединительная линия 9"/>
          <p:cNvCxnSpPr>
            <a:cxnSpLocks noChangeShapeType="1"/>
          </p:cNvCxnSpPr>
          <p:nvPr/>
        </p:nvCxnSpPr>
        <p:spPr bwMode="auto">
          <a:xfrm>
            <a:off x="2278063" y="2012950"/>
            <a:ext cx="790575" cy="0"/>
          </a:xfrm>
          <a:prstGeom prst="line">
            <a:avLst/>
          </a:prstGeom>
          <a:noFill/>
          <a:ln w="12700" algn="ctr">
            <a:solidFill>
              <a:srgbClr val="F60000"/>
            </a:solidFill>
            <a:round/>
            <a:headEnd/>
            <a:tailEnd/>
          </a:ln>
        </p:spPr>
      </p:cxnSp>
      <p:cxnSp>
        <p:nvCxnSpPr>
          <p:cNvPr id="24" name="Прямая соединительная линия 23"/>
          <p:cNvCxnSpPr>
            <a:cxnSpLocks noChangeShapeType="1"/>
          </p:cNvCxnSpPr>
          <p:nvPr/>
        </p:nvCxnSpPr>
        <p:spPr bwMode="auto">
          <a:xfrm>
            <a:off x="3851275" y="2016125"/>
            <a:ext cx="3960813" cy="0"/>
          </a:xfrm>
          <a:prstGeom prst="line">
            <a:avLst/>
          </a:prstGeom>
          <a:noFill/>
          <a:ln w="12700" algn="ctr">
            <a:solidFill>
              <a:srgbClr val="F60000"/>
            </a:solidFill>
            <a:round/>
            <a:headEnd/>
            <a:tailEnd/>
          </a:ln>
        </p:spPr>
      </p:cxnSp>
      <p:cxnSp>
        <p:nvCxnSpPr>
          <p:cNvPr id="25" name="Прямая соединительная линия 24"/>
          <p:cNvCxnSpPr>
            <a:cxnSpLocks noChangeShapeType="1"/>
          </p:cNvCxnSpPr>
          <p:nvPr/>
        </p:nvCxnSpPr>
        <p:spPr bwMode="auto">
          <a:xfrm>
            <a:off x="7985125" y="2006600"/>
            <a:ext cx="539750" cy="0"/>
          </a:xfrm>
          <a:prstGeom prst="line">
            <a:avLst/>
          </a:prstGeom>
          <a:noFill/>
          <a:ln w="12700" algn="ctr">
            <a:solidFill>
              <a:srgbClr val="F60000"/>
            </a:solidFill>
            <a:round/>
            <a:headEnd/>
            <a:tailEnd/>
          </a:ln>
        </p:spPr>
      </p:cxnSp>
      <p:sp>
        <p:nvSpPr>
          <p:cNvPr id="27" name="Выноска 2 (с границей) 26"/>
          <p:cNvSpPr/>
          <p:nvPr/>
        </p:nvSpPr>
        <p:spPr>
          <a:xfrm>
            <a:off x="369888" y="6569075"/>
            <a:ext cx="1079500" cy="217488"/>
          </a:xfrm>
          <a:prstGeom prst="accentCallout2">
            <a:avLst>
              <a:gd name="adj1" fmla="val 43802"/>
              <a:gd name="adj2" fmla="val -4118"/>
              <a:gd name="adj3" fmla="val 43802"/>
              <a:gd name="adj4" fmla="val -23558"/>
              <a:gd name="adj5" fmla="val -1366256"/>
              <a:gd name="adj6" fmla="val -26104"/>
            </a:avLst>
          </a:prstGeom>
          <a:solidFill>
            <a:srgbClr val="F9F7D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b="1" dirty="0">
                <a:solidFill>
                  <a:schemeClr val="tx1"/>
                </a:solidFill>
              </a:rPr>
              <a:t>Финансовые</a:t>
            </a:r>
          </a:p>
        </p:txBody>
      </p:sp>
      <p:cxnSp>
        <p:nvCxnSpPr>
          <p:cNvPr id="30" name="Прямая соединительная линия 29"/>
          <p:cNvCxnSpPr>
            <a:cxnSpLocks noChangeShapeType="1"/>
          </p:cNvCxnSpPr>
          <p:nvPr/>
        </p:nvCxnSpPr>
        <p:spPr bwMode="auto">
          <a:xfrm>
            <a:off x="88900" y="3621088"/>
            <a:ext cx="1736725" cy="0"/>
          </a:xfrm>
          <a:prstGeom prst="line">
            <a:avLst/>
          </a:prstGeom>
          <a:noFill/>
          <a:ln w="3175" algn="ctr">
            <a:solidFill>
              <a:srgbClr val="CC3300"/>
            </a:solidFill>
            <a:round/>
            <a:headEnd/>
            <a:tailEnd/>
          </a:ln>
        </p:spPr>
      </p:cxnSp>
      <p:cxnSp>
        <p:nvCxnSpPr>
          <p:cNvPr id="32" name="Прямая соединительная линия 31"/>
          <p:cNvCxnSpPr>
            <a:cxnSpLocks noChangeShapeType="1"/>
          </p:cNvCxnSpPr>
          <p:nvPr/>
        </p:nvCxnSpPr>
        <p:spPr bwMode="auto">
          <a:xfrm>
            <a:off x="98425" y="4537075"/>
            <a:ext cx="1665288" cy="0"/>
          </a:xfrm>
          <a:prstGeom prst="line">
            <a:avLst/>
          </a:prstGeom>
          <a:noFill/>
          <a:ln w="3175" algn="ctr">
            <a:solidFill>
              <a:srgbClr val="CC3300"/>
            </a:solidFill>
            <a:round/>
            <a:headEnd/>
            <a:tailEnd/>
          </a:ln>
        </p:spPr>
      </p:cxnSp>
      <p:sp>
        <p:nvSpPr>
          <p:cNvPr id="35" name="Выноска 2 (с границей) 34"/>
          <p:cNvSpPr/>
          <p:nvPr/>
        </p:nvSpPr>
        <p:spPr>
          <a:xfrm>
            <a:off x="2519363" y="6564313"/>
            <a:ext cx="1260475" cy="215900"/>
          </a:xfrm>
          <a:prstGeom prst="accentCallout2">
            <a:avLst>
              <a:gd name="adj1" fmla="val 43802"/>
              <a:gd name="adj2" fmla="val -4118"/>
              <a:gd name="adj3" fmla="val 43802"/>
              <a:gd name="adj4" fmla="val -23558"/>
              <a:gd name="adj5" fmla="val -1745492"/>
              <a:gd name="adj6" fmla="val -23080"/>
            </a:avLst>
          </a:prstGeom>
          <a:solidFill>
            <a:srgbClr val="F9F7DF"/>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b="1" dirty="0">
                <a:solidFill>
                  <a:schemeClr val="tx1"/>
                </a:solidFill>
              </a:rPr>
              <a:t>Не финансовые</a:t>
            </a:r>
          </a:p>
        </p:txBody>
      </p:sp>
      <p:cxnSp>
        <p:nvCxnSpPr>
          <p:cNvPr id="36" name="Прямая соединительная линия 35"/>
          <p:cNvCxnSpPr>
            <a:cxnSpLocks noChangeShapeType="1"/>
          </p:cNvCxnSpPr>
          <p:nvPr/>
        </p:nvCxnSpPr>
        <p:spPr bwMode="auto">
          <a:xfrm>
            <a:off x="611188" y="2800350"/>
            <a:ext cx="1617662" cy="0"/>
          </a:xfrm>
          <a:prstGeom prst="line">
            <a:avLst/>
          </a:prstGeom>
          <a:noFill/>
          <a:ln w="9525" algn="ctr">
            <a:solidFill>
              <a:srgbClr val="0099FF"/>
            </a:solidFill>
            <a:round/>
            <a:headEnd/>
            <a:tailEnd/>
          </a:ln>
        </p:spPr>
      </p:cxnSp>
      <p:cxnSp>
        <p:nvCxnSpPr>
          <p:cNvPr id="37" name="Прямая соединительная линия 36"/>
          <p:cNvCxnSpPr>
            <a:cxnSpLocks noChangeShapeType="1"/>
          </p:cNvCxnSpPr>
          <p:nvPr/>
        </p:nvCxnSpPr>
        <p:spPr bwMode="auto">
          <a:xfrm>
            <a:off x="611188" y="5770563"/>
            <a:ext cx="1612900" cy="0"/>
          </a:xfrm>
          <a:prstGeom prst="line">
            <a:avLst/>
          </a:prstGeom>
          <a:noFill/>
          <a:ln w="9525" algn="ctr">
            <a:solidFill>
              <a:srgbClr val="0099FF"/>
            </a:solidFill>
            <a:round/>
            <a:headEnd/>
            <a:tailEnd/>
          </a:ln>
        </p:spPr>
      </p:cxnSp>
    </p:spTree>
    <p:custDataLst>
      <p:tags r:id="rId1"/>
    </p:custDataLst>
  </p:cSld>
  <p:clrMapOvr>
    <a:masterClrMapping/>
  </p:clrMapOvr>
  <p:transition spd="slow" advTm="375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2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22" presetClass="entr" presetSubtype="4"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2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15" grpId="0" animBg="1"/>
      <p:bldP spid="22" grpId="0" animBg="1"/>
      <p:bldP spid="23" grpId="0" animBg="1"/>
      <p:bldP spid="27"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4081463" y="1125538"/>
            <a:ext cx="5314950" cy="4935537"/>
          </a:xfrm>
          <a:prstGeom prst="rect">
            <a:avLst/>
          </a:prstGeom>
          <a:effectLst>
            <a:outerShdw blurRad="254000" dist="50800" dir="5400000" algn="ctr" rotWithShape="0">
              <a:srgbClr val="000000">
                <a:alpha val="43137"/>
              </a:srgbClr>
            </a:outerShdw>
          </a:effectLst>
        </p:spPr>
      </p:pic>
      <p:sp>
        <p:nvSpPr>
          <p:cNvPr id="2" name="Номер слайда 1"/>
          <p:cNvSpPr>
            <a:spLocks noGrp="1"/>
          </p:cNvSpPr>
          <p:nvPr>
            <p:ph type="sldNum" sz="quarter" idx="11"/>
          </p:nvPr>
        </p:nvSpPr>
        <p:spPr/>
        <p:txBody>
          <a:bodyPr/>
          <a:lstStyle/>
          <a:p>
            <a:pPr>
              <a:defRPr/>
            </a:pPr>
            <a:fld id="{062220B9-8F4A-47AD-A96B-CB804921D50F}" type="slidenum">
              <a:rPr lang="ru-RU" altLang="ru-RU" smtClean="0"/>
              <a:pPr>
                <a:defRPr/>
              </a:pPr>
              <a:t>11</a:t>
            </a:fld>
            <a:endParaRPr lang="ru-RU" altLang="ru-RU" dirty="0"/>
          </a:p>
        </p:txBody>
      </p:sp>
      <p:sp>
        <p:nvSpPr>
          <p:cNvPr id="69635" name="Заголовок 6"/>
          <p:cNvSpPr>
            <a:spLocks noGrp="1"/>
          </p:cNvSpPr>
          <p:nvPr>
            <p:ph type="title"/>
          </p:nvPr>
        </p:nvSpPr>
        <p:spPr>
          <a:xfrm>
            <a:off x="1692275" y="152400"/>
            <a:ext cx="6911975" cy="1081088"/>
          </a:xfrm>
        </p:spPr>
        <p:txBody>
          <a:bodyPr/>
          <a:lstStyle/>
          <a:p>
            <a:r>
              <a:rPr lang="ru-RU" altLang="ru-RU" smtClean="0"/>
              <a:t>Настройка аналитической панели. </a:t>
            </a:r>
            <a:br>
              <a:rPr lang="ru-RU" altLang="ru-RU" smtClean="0"/>
            </a:br>
            <a:r>
              <a:rPr lang="ru-RU" altLang="ru-RU" smtClean="0"/>
              <a:t>Представление в виде стратегической карты целей</a:t>
            </a:r>
          </a:p>
        </p:txBody>
      </p:sp>
      <p:sp>
        <p:nvSpPr>
          <p:cNvPr id="6" name="Прямоугольник 5"/>
          <p:cNvSpPr/>
          <p:nvPr/>
        </p:nvSpPr>
        <p:spPr bwMode="auto">
          <a:xfrm>
            <a:off x="379413" y="1844675"/>
            <a:ext cx="3527425" cy="3960813"/>
          </a:xfrm>
          <a:prstGeom prst="rect">
            <a:avLst/>
          </a:prstGeom>
          <a:solidFill>
            <a:schemeClr val="tx2">
              <a:lumMod val="20000"/>
              <a:lumOff val="80000"/>
            </a:schemeClr>
          </a:solidFill>
          <a:ln>
            <a:solidFill>
              <a:schemeClr val="tx1">
                <a:lumMod val="10000"/>
                <a:lumOff val="90000"/>
              </a:schemeClr>
            </a:solidFill>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eaLnBrk="0" hangingPunct="0">
              <a:lnSpc>
                <a:spcPct val="110000"/>
              </a:lnSpc>
              <a:spcBef>
                <a:spcPct val="50000"/>
              </a:spcBef>
              <a:defRPr/>
            </a:pPr>
            <a:r>
              <a:rPr lang="ru-RU" sz="1000" dirty="0">
                <a:solidFill>
                  <a:schemeClr val="tx1"/>
                </a:solidFill>
              </a:rPr>
              <a:t>Страница 1</a:t>
            </a:r>
          </a:p>
        </p:txBody>
      </p:sp>
      <p:sp>
        <p:nvSpPr>
          <p:cNvPr id="7" name="Прямоугольник 6"/>
          <p:cNvSpPr/>
          <p:nvPr/>
        </p:nvSpPr>
        <p:spPr bwMode="auto">
          <a:xfrm>
            <a:off x="487363" y="2060575"/>
            <a:ext cx="3348037" cy="1368425"/>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Группа областей 1</a:t>
            </a:r>
          </a:p>
        </p:txBody>
      </p:sp>
      <p:sp>
        <p:nvSpPr>
          <p:cNvPr id="26" name="Прямоугольник 25"/>
          <p:cNvSpPr/>
          <p:nvPr/>
        </p:nvSpPr>
        <p:spPr bwMode="auto">
          <a:xfrm>
            <a:off x="587375" y="2305050"/>
            <a:ext cx="1512888" cy="971550"/>
          </a:xfrm>
          <a:prstGeom prst="rect">
            <a:avLst/>
          </a:prstGeom>
          <a:solidFill>
            <a:srgbClr val="CCFFFF"/>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Область </a:t>
            </a:r>
            <a:r>
              <a:rPr lang="en-US" sz="1000" dirty="0">
                <a:solidFill>
                  <a:schemeClr val="tx1"/>
                </a:solidFill>
              </a:rPr>
              <a:t>{</a:t>
            </a:r>
            <a:r>
              <a:rPr lang="ru-RU" sz="1000" dirty="0">
                <a:solidFill>
                  <a:schemeClr val="tx1"/>
                </a:solidFill>
              </a:rPr>
              <a:t>обычная</a:t>
            </a:r>
            <a:r>
              <a:rPr lang="en-US" sz="1000" dirty="0">
                <a:solidFill>
                  <a:schemeClr val="tx1"/>
                </a:solidFill>
              </a:rPr>
              <a:t>} </a:t>
            </a:r>
          </a:p>
          <a:p>
            <a:pPr eaLnBrk="0" hangingPunct="0">
              <a:lnSpc>
                <a:spcPct val="110000"/>
              </a:lnSpc>
              <a:spcBef>
                <a:spcPct val="50000"/>
              </a:spcBef>
              <a:defRPr/>
            </a:pPr>
            <a:r>
              <a:rPr lang="ru-RU" sz="1000" u="sng" dirty="0">
                <a:solidFill>
                  <a:schemeClr val="tx1"/>
                </a:solidFill>
              </a:rPr>
              <a:t>Вид отображения:</a:t>
            </a:r>
          </a:p>
          <a:p>
            <a:pPr marL="171450" indent="-171450" eaLnBrk="0" hangingPunct="0">
              <a:spcBef>
                <a:spcPts val="0"/>
              </a:spcBef>
              <a:buFont typeface="Arial" panose="020B0604020202020204" pitchFamily="34" charset="0"/>
              <a:buChar char="•"/>
              <a:defRPr/>
            </a:pPr>
            <a:r>
              <a:rPr lang="ru-RU" sz="1000" dirty="0">
                <a:solidFill>
                  <a:schemeClr val="tx1"/>
                </a:solidFill>
              </a:rPr>
              <a:t>Список</a:t>
            </a:r>
          </a:p>
          <a:p>
            <a:pPr marL="171450" indent="-171450" eaLnBrk="0" hangingPunct="0">
              <a:spcBef>
                <a:spcPts val="0"/>
              </a:spcBef>
              <a:buFont typeface="Arial" panose="020B0604020202020204" pitchFamily="34" charset="0"/>
              <a:buChar char="•"/>
              <a:defRPr/>
            </a:pPr>
            <a:r>
              <a:rPr lang="ru-RU" sz="1000" dirty="0">
                <a:solidFill>
                  <a:schemeClr val="tx1"/>
                </a:solidFill>
              </a:rPr>
              <a:t>Карта</a:t>
            </a:r>
          </a:p>
          <a:p>
            <a:pPr marL="171450" indent="-171450" eaLnBrk="0" hangingPunct="0">
              <a:spcBef>
                <a:spcPts val="0"/>
              </a:spcBef>
              <a:buFont typeface="Arial" panose="020B0604020202020204" pitchFamily="34" charset="0"/>
              <a:buChar char="•"/>
              <a:defRPr/>
            </a:pPr>
            <a:r>
              <a:rPr lang="ru-RU" sz="1000" dirty="0">
                <a:solidFill>
                  <a:schemeClr val="tx1"/>
                </a:solidFill>
              </a:rPr>
              <a:t>Мозаика </a:t>
            </a:r>
            <a:r>
              <a:rPr lang="en-US" sz="1000" dirty="0">
                <a:solidFill>
                  <a:schemeClr val="tx1"/>
                </a:solidFill>
              </a:rPr>
              <a:t>[0]</a:t>
            </a:r>
            <a:endParaRPr lang="ru-RU" sz="1000" dirty="0">
              <a:solidFill>
                <a:schemeClr val="tx1"/>
              </a:solidFill>
            </a:endParaRPr>
          </a:p>
          <a:p>
            <a:pPr marL="171450" indent="-171450" eaLnBrk="0" hangingPunct="0">
              <a:lnSpc>
                <a:spcPct val="110000"/>
              </a:lnSpc>
              <a:spcBef>
                <a:spcPct val="50000"/>
              </a:spcBef>
              <a:buFont typeface="Arial" panose="020B0604020202020204" pitchFamily="34" charset="0"/>
              <a:buChar char="•"/>
              <a:defRPr/>
            </a:pPr>
            <a:endParaRPr lang="ru-RU" sz="1000" dirty="0">
              <a:solidFill>
                <a:schemeClr val="tx1"/>
              </a:solidFill>
            </a:endParaRPr>
          </a:p>
        </p:txBody>
      </p:sp>
      <p:sp>
        <p:nvSpPr>
          <p:cNvPr id="50" name="Стрелка влево 49"/>
          <p:cNvSpPr>
            <a:spLocks noChangeArrowheads="1"/>
          </p:cNvSpPr>
          <p:nvPr/>
        </p:nvSpPr>
        <p:spPr bwMode="auto">
          <a:xfrm rot="10800000">
            <a:off x="34925" y="2832100"/>
            <a:ext cx="287338" cy="315913"/>
          </a:xfrm>
          <a:prstGeom prst="leftArrow">
            <a:avLst>
              <a:gd name="adj1" fmla="val 50000"/>
              <a:gd name="adj2" fmla="val 50000"/>
            </a:avLst>
          </a:prstGeom>
          <a:solidFill>
            <a:srgbClr val="FFFF00">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cxnSp>
        <p:nvCxnSpPr>
          <p:cNvPr id="16" name="Прямая соединительная линия 15"/>
          <p:cNvCxnSpPr>
            <a:cxnSpLocks noChangeShapeType="1"/>
            <a:stCxn id="50" idx="1"/>
          </p:cNvCxnSpPr>
          <p:nvPr/>
        </p:nvCxnSpPr>
        <p:spPr bwMode="auto">
          <a:xfrm>
            <a:off x="322263" y="2990850"/>
            <a:ext cx="323850" cy="0"/>
          </a:xfrm>
          <a:prstGeom prst="line">
            <a:avLst/>
          </a:prstGeom>
          <a:noFill/>
          <a:ln w="28575" algn="ctr">
            <a:solidFill>
              <a:srgbClr val="CC3300"/>
            </a:solidFill>
            <a:round/>
            <a:headEnd/>
            <a:tailEnd/>
          </a:ln>
        </p:spPr>
      </p:cxnSp>
      <p:sp>
        <p:nvSpPr>
          <p:cNvPr id="39" name="Прямоугольник 38"/>
          <p:cNvSpPr>
            <a:spLocks noChangeArrowheads="1"/>
          </p:cNvSpPr>
          <p:nvPr/>
        </p:nvSpPr>
        <p:spPr bwMode="auto">
          <a:xfrm>
            <a:off x="4081463" y="2513013"/>
            <a:ext cx="5062537" cy="639762"/>
          </a:xfrm>
          <a:prstGeom prst="rect">
            <a:avLst/>
          </a:prstGeom>
          <a:solidFill>
            <a:srgbClr val="F9E383">
              <a:alpha val="0"/>
            </a:srgbClr>
          </a:solidFill>
          <a:ln w="19050" algn="ctr">
            <a:solidFill>
              <a:srgbClr val="CC3300"/>
            </a:solidFill>
            <a:round/>
            <a:headEnd/>
            <a:tailEnd/>
          </a:ln>
        </p:spPr>
        <p:txBody>
          <a:bodyPr anchor="ctr"/>
          <a:lstStyle/>
          <a:p>
            <a:pPr eaLnBrk="0" hangingPunct="0">
              <a:lnSpc>
                <a:spcPct val="110000"/>
              </a:lnSpc>
              <a:spcBef>
                <a:spcPct val="50000"/>
              </a:spcBef>
            </a:pPr>
            <a:endParaRPr lang="ru-RU" altLang="ru-RU"/>
          </a:p>
        </p:txBody>
      </p:sp>
      <p:cxnSp>
        <p:nvCxnSpPr>
          <p:cNvPr id="11" name="Прямая со стрелкой 10"/>
          <p:cNvCxnSpPr>
            <a:cxnSpLocks noChangeShapeType="1"/>
          </p:cNvCxnSpPr>
          <p:nvPr/>
        </p:nvCxnSpPr>
        <p:spPr bwMode="auto">
          <a:xfrm flipH="1">
            <a:off x="8002588" y="2789238"/>
            <a:ext cx="358775" cy="193675"/>
          </a:xfrm>
          <a:prstGeom prst="straightConnector1">
            <a:avLst/>
          </a:prstGeom>
          <a:noFill/>
          <a:ln w="44450" algn="ctr">
            <a:solidFill>
              <a:srgbClr val="CC3300"/>
            </a:solidFill>
            <a:round/>
            <a:headEnd/>
            <a:tailEnd type="arrow" w="med" len="med"/>
          </a:ln>
        </p:spPr>
      </p:cxnSp>
      <p:pic>
        <p:nvPicPr>
          <p:cNvPr id="4" name="Рисунок 3"/>
          <p:cNvPicPr>
            <a:picLocks noChangeAspect="1"/>
          </p:cNvPicPr>
          <p:nvPr/>
        </p:nvPicPr>
        <p:blipFill>
          <a:blip r:embed="rId5"/>
          <a:stretch>
            <a:fillRect/>
          </a:stretch>
        </p:blipFill>
        <p:spPr>
          <a:xfrm>
            <a:off x="519113" y="3573463"/>
            <a:ext cx="3316287" cy="2054225"/>
          </a:xfrm>
          <a:prstGeom prst="rect">
            <a:avLst/>
          </a:prstGeom>
          <a:effectLst>
            <a:outerShdw blurRad="254000" dist="50800" dir="5400000" algn="ctr" rotWithShape="0">
              <a:srgbClr val="000000">
                <a:alpha val="43137"/>
              </a:srgbClr>
            </a:outerShdw>
          </a:effectLst>
        </p:spPr>
      </p:pic>
    </p:spTree>
    <p:custDataLst>
      <p:tags r:id="rId1"/>
    </p:custDataLst>
  </p:cSld>
  <p:clrMapOvr>
    <a:masterClrMapping/>
  </p:clrMapOvr>
  <p:transition spd="slow" advTm="232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down)">
                                      <p:cBhvr>
                                        <p:cTn id="14" dur="500"/>
                                        <p:tgtEl>
                                          <p:spTgt spid="39"/>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Заголовок 1"/>
          <p:cNvSpPr>
            <a:spLocks noGrp="1"/>
          </p:cNvSpPr>
          <p:nvPr>
            <p:ph type="title"/>
          </p:nvPr>
        </p:nvSpPr>
        <p:spPr>
          <a:xfrm>
            <a:off x="1727200" y="115888"/>
            <a:ext cx="6911975" cy="1081087"/>
          </a:xfrm>
        </p:spPr>
        <p:txBody>
          <a:bodyPr/>
          <a:lstStyle/>
          <a:p>
            <a:r>
              <a:rPr lang="ru-RU" altLang="ru-RU" smtClean="0"/>
              <a:t>Вид монитора: «в виде карты»</a:t>
            </a:r>
            <a:br>
              <a:rPr lang="ru-RU" altLang="ru-RU" smtClean="0"/>
            </a:br>
            <a:r>
              <a:rPr lang="ru-RU" altLang="ru-RU" smtClean="0"/>
              <a:t>в терминах </a:t>
            </a:r>
            <a:r>
              <a:rPr lang="en-US" altLang="ru-RU" smtClean="0"/>
              <a:t>BSC</a:t>
            </a:r>
            <a:r>
              <a:rPr lang="ru-RU" altLang="ru-RU" smtClean="0"/>
              <a:t>: «Стратегическая карта целей»</a:t>
            </a:r>
          </a:p>
        </p:txBody>
      </p:sp>
      <p:sp>
        <p:nvSpPr>
          <p:cNvPr id="2" name="Номер слайда 1"/>
          <p:cNvSpPr>
            <a:spLocks noGrp="1"/>
          </p:cNvSpPr>
          <p:nvPr>
            <p:ph type="sldNum" sz="quarter" idx="11"/>
          </p:nvPr>
        </p:nvSpPr>
        <p:spPr/>
        <p:txBody>
          <a:bodyPr/>
          <a:lstStyle/>
          <a:p>
            <a:pPr>
              <a:defRPr/>
            </a:pPr>
            <a:fld id="{559A1FCE-3C61-4B3A-89C9-52D21570B268}" type="slidenum">
              <a:rPr lang="ru-RU" altLang="ru-RU" smtClean="0"/>
              <a:pPr>
                <a:defRPr/>
              </a:pPr>
              <a:t>12</a:t>
            </a:fld>
            <a:endParaRPr lang="ru-RU" altLang="ru-RU" dirty="0"/>
          </a:p>
        </p:txBody>
      </p:sp>
      <p:pic>
        <p:nvPicPr>
          <p:cNvPr id="15" name="Рисунок 14"/>
          <p:cNvPicPr>
            <a:picLocks noChangeAspect="1"/>
          </p:cNvPicPr>
          <p:nvPr/>
        </p:nvPicPr>
        <p:blipFill>
          <a:blip r:embed="rId4"/>
          <a:stretch>
            <a:fillRect/>
          </a:stretch>
        </p:blipFill>
        <p:spPr>
          <a:xfrm>
            <a:off x="0" y="1397000"/>
            <a:ext cx="9144000" cy="4064000"/>
          </a:xfrm>
          <a:prstGeom prst="rect">
            <a:avLst/>
          </a:prstGeom>
          <a:effectLst>
            <a:outerShdw blurRad="254000" dist="50800" dir="5400000" algn="ctr" rotWithShape="0">
              <a:srgbClr val="000000">
                <a:alpha val="43137"/>
              </a:srgbClr>
            </a:outerShdw>
          </a:effectLst>
        </p:spPr>
      </p:pic>
      <p:sp>
        <p:nvSpPr>
          <p:cNvPr id="19" name="Прямоугольник 18"/>
          <p:cNvSpPr>
            <a:spLocks noChangeArrowheads="1"/>
          </p:cNvSpPr>
          <p:nvPr/>
        </p:nvSpPr>
        <p:spPr bwMode="auto">
          <a:xfrm>
            <a:off x="2952750" y="2616200"/>
            <a:ext cx="827088" cy="431800"/>
          </a:xfrm>
          <a:prstGeom prst="rect">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pic>
        <p:nvPicPr>
          <p:cNvPr id="25" name="Рисунок 24"/>
          <p:cNvPicPr>
            <a:picLocks noChangeAspect="1"/>
          </p:cNvPicPr>
          <p:nvPr/>
        </p:nvPicPr>
        <p:blipFill>
          <a:blip r:embed="rId5"/>
          <a:srcRect/>
          <a:stretch>
            <a:fillRect/>
          </a:stretch>
        </p:blipFill>
        <p:spPr bwMode="auto">
          <a:xfrm rot="519340">
            <a:off x="3008313" y="2905125"/>
            <a:ext cx="287337" cy="287338"/>
          </a:xfrm>
          <a:prstGeom prst="rect">
            <a:avLst/>
          </a:prstGeom>
          <a:noFill/>
          <a:ln w="9525">
            <a:noFill/>
            <a:miter lim="800000"/>
            <a:headEnd/>
            <a:tailEnd/>
          </a:ln>
        </p:spPr>
      </p:pic>
      <p:pic>
        <p:nvPicPr>
          <p:cNvPr id="4" name="Рисунок 3"/>
          <p:cNvPicPr>
            <a:picLocks noChangeAspect="1"/>
          </p:cNvPicPr>
          <p:nvPr/>
        </p:nvPicPr>
        <p:blipFill>
          <a:blip r:embed="rId6"/>
          <a:stretch>
            <a:fillRect/>
          </a:stretch>
        </p:blipFill>
        <p:spPr>
          <a:xfrm>
            <a:off x="252413" y="3286125"/>
            <a:ext cx="8639175" cy="1846263"/>
          </a:xfrm>
          <a:prstGeom prst="rect">
            <a:avLst/>
          </a:prstGeom>
          <a:effectLst>
            <a:outerShdw blurRad="254000" dist="50800" dir="5400000" algn="ctr" rotWithShape="0">
              <a:srgbClr val="000000">
                <a:alpha val="43137"/>
              </a:srgbClr>
            </a:outerShdw>
          </a:effectLst>
        </p:spPr>
      </p:pic>
      <p:sp>
        <p:nvSpPr>
          <p:cNvPr id="71687" name="TextBox 4"/>
          <p:cNvSpPr txBox="1">
            <a:spLocks noChangeArrowheads="1"/>
          </p:cNvSpPr>
          <p:nvPr/>
        </p:nvSpPr>
        <p:spPr bwMode="auto">
          <a:xfrm>
            <a:off x="312738" y="5549900"/>
            <a:ext cx="725487" cy="260350"/>
          </a:xfrm>
          <a:prstGeom prst="rect">
            <a:avLst/>
          </a:prstGeom>
          <a:noFill/>
          <a:ln w="9525">
            <a:noFill/>
            <a:miter lim="800000"/>
            <a:headEnd/>
            <a:tailEnd/>
          </a:ln>
        </p:spPr>
        <p:txBody>
          <a:bodyPr wrap="none">
            <a:spAutoFit/>
          </a:bodyPr>
          <a:lstStyle/>
          <a:p>
            <a:r>
              <a:rPr lang="ru-RU" altLang="ru-RU" sz="1100" u="sng"/>
              <a:t>Легенда</a:t>
            </a:r>
            <a:endParaRPr lang="ru-RU" altLang="ru-RU" sz="1100"/>
          </a:p>
        </p:txBody>
      </p:sp>
      <p:sp>
        <p:nvSpPr>
          <p:cNvPr id="16" name="Прямоугольник 15"/>
          <p:cNvSpPr/>
          <p:nvPr/>
        </p:nvSpPr>
        <p:spPr bwMode="auto">
          <a:xfrm>
            <a:off x="2430463" y="5919788"/>
            <a:ext cx="619125" cy="215900"/>
          </a:xfrm>
          <a:prstGeom prst="rect">
            <a:avLst/>
          </a:prstGeom>
          <a:solidFill>
            <a:srgbClr val="FFFF00">
              <a:alpha val="50000"/>
            </a:srgbClr>
          </a:solidFill>
          <a:ln w="3175" cap="flat" cmpd="sng" algn="ctr">
            <a:solidFill>
              <a:schemeClr val="bg1">
                <a:lumMod val="85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p>
        </p:txBody>
      </p:sp>
      <p:sp>
        <p:nvSpPr>
          <p:cNvPr id="6" name="Прямоугольник 5"/>
          <p:cNvSpPr/>
          <p:nvPr/>
        </p:nvSpPr>
        <p:spPr bwMode="auto">
          <a:xfrm>
            <a:off x="627063" y="5919788"/>
            <a:ext cx="619125" cy="215900"/>
          </a:xfrm>
          <a:prstGeom prst="rect">
            <a:avLst/>
          </a:prstGeom>
          <a:solidFill>
            <a:schemeClr val="accent2">
              <a:alpha val="50000"/>
            </a:schemeClr>
          </a:solidFill>
          <a:ln w="3175" cap="flat" cmpd="sng" algn="ctr">
            <a:solidFill>
              <a:schemeClr val="bg1">
                <a:lumMod val="85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p>
        </p:txBody>
      </p:sp>
      <p:sp>
        <p:nvSpPr>
          <p:cNvPr id="18" name="Прямоугольник 17"/>
          <p:cNvSpPr/>
          <p:nvPr/>
        </p:nvSpPr>
        <p:spPr bwMode="auto">
          <a:xfrm>
            <a:off x="4359275" y="5919788"/>
            <a:ext cx="619125" cy="215900"/>
          </a:xfrm>
          <a:prstGeom prst="rect">
            <a:avLst/>
          </a:prstGeom>
          <a:solidFill>
            <a:schemeClr val="tx1">
              <a:lumMod val="50000"/>
              <a:lumOff val="50000"/>
              <a:alpha val="50000"/>
            </a:schemeClr>
          </a:solidFill>
          <a:ln w="3175" cap="flat" cmpd="sng" algn="ctr">
            <a:solidFill>
              <a:schemeClr val="bg1">
                <a:lumMod val="85000"/>
              </a:schemeClr>
            </a:solidFill>
            <a:prstDash val="solid"/>
            <a:round/>
            <a:headEnd type="none" w="med" len="med"/>
            <a:tailEnd type="none" w="med" len="med"/>
          </a:ln>
          <a:effectLst/>
          <a:extLst/>
        </p:spPr>
        <p:txBody>
          <a:bodyPr anchor="ctr"/>
          <a:lstStyle/>
          <a:p>
            <a:pPr algn="ctr" eaLnBrk="0" hangingPunct="0">
              <a:lnSpc>
                <a:spcPct val="110000"/>
              </a:lnSpc>
              <a:spcBef>
                <a:spcPct val="50000"/>
              </a:spcBef>
              <a:defRPr/>
            </a:pPr>
            <a:endParaRPr lang="ru-RU" sz="1000" dirty="0"/>
          </a:p>
        </p:txBody>
      </p:sp>
      <p:sp>
        <p:nvSpPr>
          <p:cNvPr id="71691" name="TextBox 20"/>
          <p:cNvSpPr txBox="1">
            <a:spLocks noChangeArrowheads="1"/>
          </p:cNvSpPr>
          <p:nvPr/>
        </p:nvSpPr>
        <p:spPr bwMode="auto">
          <a:xfrm>
            <a:off x="323850" y="6178550"/>
            <a:ext cx="1658938" cy="261938"/>
          </a:xfrm>
          <a:prstGeom prst="rect">
            <a:avLst/>
          </a:prstGeom>
          <a:noFill/>
          <a:ln w="9525">
            <a:noFill/>
            <a:miter lim="800000"/>
            <a:headEnd/>
            <a:tailEnd/>
          </a:ln>
        </p:spPr>
        <p:txBody>
          <a:bodyPr wrap="none">
            <a:spAutoFit/>
          </a:bodyPr>
          <a:lstStyle/>
          <a:p>
            <a:r>
              <a:rPr lang="ru-RU" altLang="ru-RU" sz="1100"/>
              <a:t>Нормальное значение</a:t>
            </a:r>
          </a:p>
        </p:txBody>
      </p:sp>
      <p:sp>
        <p:nvSpPr>
          <p:cNvPr id="71692" name="TextBox 22"/>
          <p:cNvSpPr txBox="1">
            <a:spLocks noChangeArrowheads="1"/>
          </p:cNvSpPr>
          <p:nvPr/>
        </p:nvSpPr>
        <p:spPr bwMode="auto">
          <a:xfrm>
            <a:off x="1982788" y="6178550"/>
            <a:ext cx="1771650" cy="261938"/>
          </a:xfrm>
          <a:prstGeom prst="rect">
            <a:avLst/>
          </a:prstGeom>
          <a:noFill/>
          <a:ln w="9525">
            <a:noFill/>
            <a:miter lim="800000"/>
            <a:headEnd/>
            <a:tailEnd/>
          </a:ln>
        </p:spPr>
        <p:txBody>
          <a:bodyPr wrap="none">
            <a:spAutoFit/>
          </a:bodyPr>
          <a:lstStyle/>
          <a:p>
            <a:r>
              <a:rPr lang="ru-RU" altLang="ru-RU" sz="1100"/>
              <a:t>Допустимое отклонение</a:t>
            </a:r>
          </a:p>
        </p:txBody>
      </p:sp>
      <p:sp>
        <p:nvSpPr>
          <p:cNvPr id="71693" name="TextBox 25"/>
          <p:cNvSpPr txBox="1">
            <a:spLocks noChangeArrowheads="1"/>
          </p:cNvSpPr>
          <p:nvPr/>
        </p:nvSpPr>
        <p:spPr bwMode="auto">
          <a:xfrm>
            <a:off x="3783013" y="6178550"/>
            <a:ext cx="1804987" cy="261938"/>
          </a:xfrm>
          <a:prstGeom prst="rect">
            <a:avLst/>
          </a:prstGeom>
          <a:noFill/>
          <a:ln w="9525">
            <a:noFill/>
            <a:miter lim="800000"/>
            <a:headEnd/>
            <a:tailEnd/>
          </a:ln>
        </p:spPr>
        <p:txBody>
          <a:bodyPr wrap="none">
            <a:spAutoFit/>
          </a:bodyPr>
          <a:lstStyle/>
          <a:p>
            <a:r>
              <a:rPr lang="ru-RU" altLang="ru-RU" sz="1100"/>
              <a:t>Критическое отклонение</a:t>
            </a:r>
          </a:p>
        </p:txBody>
      </p:sp>
      <p:pic>
        <p:nvPicPr>
          <p:cNvPr id="71694" name="Picture 13"/>
          <p:cNvPicPr>
            <a:picLocks noChangeAspect="1" noChangeArrowheads="1"/>
          </p:cNvPicPr>
          <p:nvPr/>
        </p:nvPicPr>
        <p:blipFill>
          <a:blip r:embed="rId7"/>
          <a:srcRect/>
          <a:stretch>
            <a:fillRect/>
          </a:stretch>
        </p:blipFill>
        <p:spPr bwMode="auto">
          <a:xfrm>
            <a:off x="6235700" y="5846763"/>
            <a:ext cx="352425" cy="361950"/>
          </a:xfrm>
          <a:prstGeom prst="rect">
            <a:avLst/>
          </a:prstGeom>
          <a:noFill/>
          <a:ln w="9525">
            <a:noFill/>
            <a:miter lim="800000"/>
            <a:headEnd/>
            <a:tailEnd/>
          </a:ln>
        </p:spPr>
      </p:pic>
      <p:sp>
        <p:nvSpPr>
          <p:cNvPr id="71695" name="TextBox 27"/>
          <p:cNvSpPr txBox="1">
            <a:spLocks noChangeArrowheads="1"/>
          </p:cNvSpPr>
          <p:nvPr/>
        </p:nvSpPr>
        <p:spPr bwMode="auto">
          <a:xfrm>
            <a:off x="6084888" y="6178550"/>
            <a:ext cx="522287" cy="261938"/>
          </a:xfrm>
          <a:prstGeom prst="rect">
            <a:avLst/>
          </a:prstGeom>
          <a:noFill/>
          <a:ln w="9525">
            <a:noFill/>
            <a:miter lim="800000"/>
            <a:headEnd/>
            <a:tailEnd/>
          </a:ln>
        </p:spPr>
        <p:txBody>
          <a:bodyPr wrap="none">
            <a:spAutoFit/>
          </a:bodyPr>
          <a:lstStyle/>
          <a:p>
            <a:r>
              <a:rPr lang="ru-RU" altLang="ru-RU" sz="1100"/>
              <a:t>Цель</a:t>
            </a:r>
          </a:p>
        </p:txBody>
      </p:sp>
      <p:pic>
        <p:nvPicPr>
          <p:cNvPr id="71696" name="Picture 14"/>
          <p:cNvPicPr>
            <a:picLocks noChangeAspect="1" noChangeArrowheads="1"/>
          </p:cNvPicPr>
          <p:nvPr/>
        </p:nvPicPr>
        <p:blipFill>
          <a:blip r:embed="rId8"/>
          <a:srcRect/>
          <a:stretch>
            <a:fillRect/>
          </a:stretch>
        </p:blipFill>
        <p:spPr bwMode="auto">
          <a:xfrm>
            <a:off x="7667625" y="5875338"/>
            <a:ext cx="371475" cy="333375"/>
          </a:xfrm>
          <a:prstGeom prst="rect">
            <a:avLst/>
          </a:prstGeom>
          <a:noFill/>
          <a:ln w="9525">
            <a:noFill/>
            <a:miter lim="800000"/>
            <a:headEnd/>
            <a:tailEnd/>
          </a:ln>
        </p:spPr>
      </p:pic>
      <p:sp>
        <p:nvSpPr>
          <p:cNvPr id="71697" name="TextBox 28"/>
          <p:cNvSpPr txBox="1">
            <a:spLocks noChangeArrowheads="1"/>
          </p:cNvSpPr>
          <p:nvPr/>
        </p:nvSpPr>
        <p:spPr bwMode="auto">
          <a:xfrm>
            <a:off x="7451725" y="6178550"/>
            <a:ext cx="946150" cy="261938"/>
          </a:xfrm>
          <a:prstGeom prst="rect">
            <a:avLst/>
          </a:prstGeom>
          <a:noFill/>
          <a:ln w="9525">
            <a:noFill/>
            <a:miter lim="800000"/>
            <a:headEnd/>
            <a:tailEnd/>
          </a:ln>
        </p:spPr>
        <p:txBody>
          <a:bodyPr wrap="none">
            <a:spAutoFit/>
          </a:bodyPr>
          <a:lstStyle/>
          <a:p>
            <a:r>
              <a:rPr lang="ru-RU" altLang="ru-RU" sz="1100"/>
              <a:t>Показатель</a:t>
            </a:r>
          </a:p>
        </p:txBody>
      </p:sp>
      <p:pic>
        <p:nvPicPr>
          <p:cNvPr id="20" name="Рисунок 19"/>
          <p:cNvPicPr>
            <a:picLocks noChangeAspect="1"/>
          </p:cNvPicPr>
          <p:nvPr/>
        </p:nvPicPr>
        <p:blipFill>
          <a:blip r:embed="rId9"/>
          <a:stretch>
            <a:fillRect/>
          </a:stretch>
        </p:blipFill>
        <p:spPr>
          <a:xfrm>
            <a:off x="1763713" y="4337050"/>
            <a:ext cx="3122612" cy="2103438"/>
          </a:xfrm>
          <a:prstGeom prst="rect">
            <a:avLst/>
          </a:prstGeom>
          <a:effectLst>
            <a:outerShdw blurRad="254000" dist="50800" dir="5400000" algn="ctr" rotWithShape="0">
              <a:srgbClr val="000000">
                <a:alpha val="43137"/>
              </a:srgbClr>
            </a:outerShdw>
          </a:effectLst>
        </p:spPr>
      </p:pic>
      <p:sp>
        <p:nvSpPr>
          <p:cNvPr id="22" name="Прямоугольник 21"/>
          <p:cNvSpPr>
            <a:spLocks noChangeArrowheads="1"/>
          </p:cNvSpPr>
          <p:nvPr/>
        </p:nvSpPr>
        <p:spPr bwMode="auto">
          <a:xfrm>
            <a:off x="2868613" y="3762375"/>
            <a:ext cx="914400" cy="396875"/>
          </a:xfrm>
          <a:prstGeom prst="rect">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pic>
        <p:nvPicPr>
          <p:cNvPr id="21" name="Рисунок 20"/>
          <p:cNvPicPr>
            <a:picLocks noChangeAspect="1"/>
          </p:cNvPicPr>
          <p:nvPr/>
        </p:nvPicPr>
        <p:blipFill>
          <a:blip r:embed="rId5"/>
          <a:srcRect/>
          <a:stretch>
            <a:fillRect/>
          </a:stretch>
        </p:blipFill>
        <p:spPr bwMode="auto">
          <a:xfrm rot="519340">
            <a:off x="2933700" y="3997325"/>
            <a:ext cx="287338" cy="287338"/>
          </a:xfrm>
          <a:prstGeom prst="rect">
            <a:avLst/>
          </a:prstGeom>
          <a:noFill/>
          <a:ln w="9525">
            <a:noFill/>
            <a:miter lim="800000"/>
            <a:headEnd/>
            <a:tailEnd/>
          </a:ln>
        </p:spPr>
      </p:pic>
    </p:spTree>
    <p:custDataLst>
      <p:tags r:id="rId1"/>
    </p:custDataLst>
  </p:cSld>
  <p:clrMapOvr>
    <a:masterClrMapping/>
  </p:clrMapOvr>
  <p:transition spd="slow" advTm="994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4" fill="hold" nodeType="clickEffect">
                                  <p:stCondLst>
                                    <p:cond delay="0"/>
                                  </p:stCondLst>
                                  <p:childTnLst>
                                    <p:animEffect transition="out" filter="wipe(dow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22" presetClass="exit" presetSubtype="4" fill="hold" grpId="1" nodeType="withEffect">
                                  <p:stCondLst>
                                    <p:cond delay="0"/>
                                  </p:stCondLst>
                                  <p:childTnLst>
                                    <p:animEffect transition="out" filter="wipe(down)">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22" presetClass="exit" presetSubtype="4" fill="hold" nodeType="withEffect">
                                  <p:stCondLst>
                                    <p:cond delay="0"/>
                                  </p:stCondLst>
                                  <p:childTnLst>
                                    <p:animEffect transition="out" filter="wipe(down)">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nodeType="afterGroup">
                            <p:stCondLst>
                              <p:cond delay="1000"/>
                            </p:stCondLst>
                            <p:childTnLst>
                              <p:par>
                                <p:cTn id="37" presetID="22" presetClass="entr" presetSubtype="4"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xit" presetSubtype="4" fill="hold" nodeType="clickEffect">
                                  <p:stCondLst>
                                    <p:cond delay="0"/>
                                  </p:stCondLst>
                                  <p:childTnLst>
                                    <p:animEffect transition="out" filter="wipe(down)">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22" presetClass="exit" presetSubtype="4" fill="hold" nodeType="withEffect">
                                  <p:stCondLst>
                                    <p:cond delay="0"/>
                                  </p:stCondLst>
                                  <p:childTnLst>
                                    <p:animEffect transition="out" filter="wipe(down)">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22" presetClass="exit" presetSubtype="4" fill="hold" grpId="1" nodeType="withEffect">
                                  <p:stCondLst>
                                    <p:cond delay="0"/>
                                  </p:stCondLst>
                                  <p:childTnLst>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4"/>
          <a:stretch>
            <a:fillRect/>
          </a:stretch>
        </p:blipFill>
        <p:spPr>
          <a:xfrm>
            <a:off x="4081463" y="1125538"/>
            <a:ext cx="5314950" cy="4935537"/>
          </a:xfrm>
          <a:prstGeom prst="rect">
            <a:avLst/>
          </a:prstGeom>
          <a:effectLst>
            <a:outerShdw blurRad="254000" dist="50800" dir="5400000" algn="ctr" rotWithShape="0">
              <a:srgbClr val="000000">
                <a:alpha val="43137"/>
              </a:srgbClr>
            </a:outerShdw>
          </a:effectLst>
        </p:spPr>
      </p:pic>
      <p:sp>
        <p:nvSpPr>
          <p:cNvPr id="2" name="Номер слайда 1"/>
          <p:cNvSpPr>
            <a:spLocks noGrp="1"/>
          </p:cNvSpPr>
          <p:nvPr>
            <p:ph type="sldNum" sz="quarter" idx="11"/>
          </p:nvPr>
        </p:nvSpPr>
        <p:spPr/>
        <p:txBody>
          <a:bodyPr/>
          <a:lstStyle/>
          <a:p>
            <a:pPr>
              <a:defRPr/>
            </a:pPr>
            <a:fld id="{5BBC8445-5AC2-43FB-9FBE-9DDB311449F9}" type="slidenum">
              <a:rPr lang="ru-RU" altLang="ru-RU" smtClean="0"/>
              <a:pPr>
                <a:defRPr/>
              </a:pPr>
              <a:t>13</a:t>
            </a:fld>
            <a:endParaRPr lang="ru-RU" altLang="ru-RU" dirty="0"/>
          </a:p>
        </p:txBody>
      </p:sp>
      <p:sp>
        <p:nvSpPr>
          <p:cNvPr id="73731" name="Заголовок 6"/>
          <p:cNvSpPr>
            <a:spLocks noGrp="1"/>
          </p:cNvSpPr>
          <p:nvPr>
            <p:ph type="title"/>
          </p:nvPr>
        </p:nvSpPr>
        <p:spPr>
          <a:xfrm>
            <a:off x="1692275" y="152400"/>
            <a:ext cx="6911975" cy="1081088"/>
          </a:xfrm>
        </p:spPr>
        <p:txBody>
          <a:bodyPr/>
          <a:lstStyle/>
          <a:p>
            <a:r>
              <a:rPr lang="ru-RU" altLang="ru-RU" smtClean="0"/>
              <a:t>Настройка аналитической панели. </a:t>
            </a:r>
            <a:r>
              <a:rPr lang="en-US" altLang="ru-RU" smtClean="0"/>
              <a:t>Dashboard.</a:t>
            </a:r>
            <a:br>
              <a:rPr lang="en-US" altLang="ru-RU" smtClean="0"/>
            </a:br>
            <a:r>
              <a:rPr lang="ru-RU" altLang="ru-RU" smtClean="0"/>
              <a:t>Представление в виде мозаики (виджетов)</a:t>
            </a:r>
          </a:p>
        </p:txBody>
      </p:sp>
      <p:sp>
        <p:nvSpPr>
          <p:cNvPr id="6" name="Прямоугольник 5"/>
          <p:cNvSpPr/>
          <p:nvPr/>
        </p:nvSpPr>
        <p:spPr bwMode="auto">
          <a:xfrm>
            <a:off x="395288" y="1844675"/>
            <a:ext cx="3527425" cy="4176713"/>
          </a:xfrm>
          <a:prstGeom prst="rect">
            <a:avLst/>
          </a:prstGeom>
          <a:solidFill>
            <a:schemeClr val="tx2">
              <a:lumMod val="20000"/>
              <a:lumOff val="80000"/>
            </a:schemeClr>
          </a:solidFill>
          <a:ln>
            <a:solidFill>
              <a:schemeClr val="tx1">
                <a:lumMod val="10000"/>
                <a:lumOff val="90000"/>
              </a:schemeClr>
            </a:solidFill>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eaLnBrk="0" hangingPunct="0">
              <a:lnSpc>
                <a:spcPct val="110000"/>
              </a:lnSpc>
              <a:spcBef>
                <a:spcPct val="50000"/>
              </a:spcBef>
              <a:defRPr/>
            </a:pPr>
            <a:r>
              <a:rPr lang="ru-RU" sz="1000" dirty="0">
                <a:solidFill>
                  <a:schemeClr val="tx1"/>
                </a:solidFill>
              </a:rPr>
              <a:t>Страница 1</a:t>
            </a:r>
          </a:p>
        </p:txBody>
      </p:sp>
      <p:sp>
        <p:nvSpPr>
          <p:cNvPr id="7" name="Прямоугольник 6"/>
          <p:cNvSpPr/>
          <p:nvPr/>
        </p:nvSpPr>
        <p:spPr bwMode="auto">
          <a:xfrm>
            <a:off x="503238" y="2060575"/>
            <a:ext cx="3348037" cy="1368425"/>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Группа областей 1</a:t>
            </a:r>
          </a:p>
        </p:txBody>
      </p:sp>
      <p:sp>
        <p:nvSpPr>
          <p:cNvPr id="26" name="Прямоугольник 25"/>
          <p:cNvSpPr/>
          <p:nvPr/>
        </p:nvSpPr>
        <p:spPr bwMode="auto">
          <a:xfrm>
            <a:off x="603250" y="2305050"/>
            <a:ext cx="1512888" cy="971550"/>
          </a:xfrm>
          <a:prstGeom prst="rect">
            <a:avLst/>
          </a:prstGeom>
          <a:solidFill>
            <a:srgbClr val="CCFFFF"/>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Область </a:t>
            </a:r>
            <a:r>
              <a:rPr lang="en-US" sz="1000" dirty="0">
                <a:solidFill>
                  <a:schemeClr val="tx1"/>
                </a:solidFill>
              </a:rPr>
              <a:t>{</a:t>
            </a:r>
            <a:r>
              <a:rPr lang="ru-RU" sz="1000" dirty="0">
                <a:solidFill>
                  <a:schemeClr val="tx1"/>
                </a:solidFill>
              </a:rPr>
              <a:t>обычная</a:t>
            </a:r>
            <a:r>
              <a:rPr lang="en-US" sz="1000" dirty="0">
                <a:solidFill>
                  <a:schemeClr val="tx1"/>
                </a:solidFill>
              </a:rPr>
              <a:t>} </a:t>
            </a:r>
          </a:p>
          <a:p>
            <a:pPr eaLnBrk="0" hangingPunct="0">
              <a:lnSpc>
                <a:spcPct val="110000"/>
              </a:lnSpc>
              <a:spcBef>
                <a:spcPct val="50000"/>
              </a:spcBef>
              <a:defRPr/>
            </a:pPr>
            <a:r>
              <a:rPr lang="ru-RU" sz="1000" u="sng" dirty="0">
                <a:solidFill>
                  <a:schemeClr val="tx1"/>
                </a:solidFill>
              </a:rPr>
              <a:t>Вид отображения:</a:t>
            </a:r>
          </a:p>
          <a:p>
            <a:pPr marL="171450" indent="-171450" eaLnBrk="0" hangingPunct="0">
              <a:spcBef>
                <a:spcPts val="0"/>
              </a:spcBef>
              <a:buFont typeface="Arial" panose="020B0604020202020204" pitchFamily="34" charset="0"/>
              <a:buChar char="•"/>
              <a:defRPr/>
            </a:pPr>
            <a:r>
              <a:rPr lang="ru-RU" sz="1000" dirty="0">
                <a:solidFill>
                  <a:schemeClr val="tx1"/>
                </a:solidFill>
              </a:rPr>
              <a:t>Список</a:t>
            </a:r>
          </a:p>
          <a:p>
            <a:pPr marL="171450" indent="-171450" eaLnBrk="0" hangingPunct="0">
              <a:spcBef>
                <a:spcPts val="0"/>
              </a:spcBef>
              <a:buFont typeface="Arial" panose="020B0604020202020204" pitchFamily="34" charset="0"/>
              <a:buChar char="•"/>
              <a:defRPr/>
            </a:pPr>
            <a:r>
              <a:rPr lang="ru-RU" sz="1000" dirty="0">
                <a:solidFill>
                  <a:schemeClr val="tx1"/>
                </a:solidFill>
              </a:rPr>
              <a:t>Карта</a:t>
            </a:r>
          </a:p>
          <a:p>
            <a:pPr marL="171450" indent="-171450" eaLnBrk="0" hangingPunct="0">
              <a:spcBef>
                <a:spcPts val="0"/>
              </a:spcBef>
              <a:buFont typeface="Arial" panose="020B0604020202020204" pitchFamily="34" charset="0"/>
              <a:buChar char="•"/>
              <a:defRPr/>
            </a:pPr>
            <a:r>
              <a:rPr lang="ru-RU" sz="1000" dirty="0">
                <a:solidFill>
                  <a:schemeClr val="tx1"/>
                </a:solidFill>
              </a:rPr>
              <a:t>Мозаика </a:t>
            </a:r>
            <a:r>
              <a:rPr lang="en-US" sz="1000" dirty="0">
                <a:solidFill>
                  <a:schemeClr val="tx1"/>
                </a:solidFill>
              </a:rPr>
              <a:t>[0]</a:t>
            </a:r>
            <a:endParaRPr lang="ru-RU" sz="1000" dirty="0">
              <a:solidFill>
                <a:schemeClr val="tx1"/>
              </a:solidFill>
            </a:endParaRPr>
          </a:p>
          <a:p>
            <a:pPr marL="171450" indent="-171450" eaLnBrk="0" hangingPunct="0">
              <a:lnSpc>
                <a:spcPct val="110000"/>
              </a:lnSpc>
              <a:spcBef>
                <a:spcPct val="50000"/>
              </a:spcBef>
              <a:buFont typeface="Arial" panose="020B0604020202020204" pitchFamily="34" charset="0"/>
              <a:buChar char="•"/>
              <a:defRPr/>
            </a:pPr>
            <a:endParaRPr lang="ru-RU" sz="1000" dirty="0">
              <a:solidFill>
                <a:schemeClr val="tx1"/>
              </a:solidFill>
            </a:endParaRPr>
          </a:p>
        </p:txBody>
      </p:sp>
      <p:sp>
        <p:nvSpPr>
          <p:cNvPr id="73735" name="Стрелка влево 49"/>
          <p:cNvSpPr>
            <a:spLocks noChangeArrowheads="1"/>
          </p:cNvSpPr>
          <p:nvPr/>
        </p:nvSpPr>
        <p:spPr bwMode="auto">
          <a:xfrm rot="10800000">
            <a:off x="34925" y="2990850"/>
            <a:ext cx="287338" cy="315913"/>
          </a:xfrm>
          <a:prstGeom prst="leftArrow">
            <a:avLst>
              <a:gd name="adj1" fmla="val 50000"/>
              <a:gd name="adj2" fmla="val 50000"/>
            </a:avLst>
          </a:prstGeom>
          <a:solidFill>
            <a:srgbClr val="FFFF00">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cxnSp>
        <p:nvCxnSpPr>
          <p:cNvPr id="73736" name="Прямая соединительная линия 15"/>
          <p:cNvCxnSpPr>
            <a:cxnSpLocks noChangeShapeType="1"/>
            <a:stCxn id="73735" idx="1"/>
          </p:cNvCxnSpPr>
          <p:nvPr/>
        </p:nvCxnSpPr>
        <p:spPr bwMode="auto">
          <a:xfrm>
            <a:off x="322263" y="3148013"/>
            <a:ext cx="323850" cy="0"/>
          </a:xfrm>
          <a:prstGeom prst="line">
            <a:avLst/>
          </a:prstGeom>
          <a:noFill/>
          <a:ln w="28575" algn="ctr">
            <a:solidFill>
              <a:srgbClr val="CC3300"/>
            </a:solidFill>
            <a:round/>
            <a:headEnd/>
            <a:tailEnd/>
          </a:ln>
        </p:spPr>
      </p:cxnSp>
      <p:sp>
        <p:nvSpPr>
          <p:cNvPr id="17" name="Прямоугольник 16"/>
          <p:cNvSpPr/>
          <p:nvPr/>
        </p:nvSpPr>
        <p:spPr bwMode="auto">
          <a:xfrm>
            <a:off x="2209800" y="2305050"/>
            <a:ext cx="1512888" cy="971550"/>
          </a:xfrm>
          <a:prstGeom prst="rect">
            <a:avLst/>
          </a:prstGeom>
          <a:pattFill prst="ltVert">
            <a:fgClr>
              <a:srgbClr val="CCFFFF"/>
            </a:fgClr>
            <a:bgClr>
              <a:schemeClr val="bg1"/>
            </a:bgClr>
          </a:patt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Зависимая область</a:t>
            </a:r>
          </a:p>
          <a:p>
            <a:pPr marL="171450" indent="-171450" eaLnBrk="0" hangingPunct="0">
              <a:spcBef>
                <a:spcPts val="300"/>
              </a:spcBef>
              <a:buFont typeface="Arial" panose="020B0604020202020204" pitchFamily="34" charset="0"/>
              <a:buChar char="•"/>
              <a:defRPr/>
            </a:pPr>
            <a:r>
              <a:rPr lang="ru-RU" sz="1000" dirty="0">
                <a:solidFill>
                  <a:schemeClr val="tx1"/>
                </a:solidFill>
              </a:rPr>
              <a:t>Структура</a:t>
            </a:r>
          </a:p>
          <a:p>
            <a:pPr marL="171450" indent="-171450" eaLnBrk="0" hangingPunct="0">
              <a:spcBef>
                <a:spcPts val="300"/>
              </a:spcBef>
              <a:buFont typeface="Arial" panose="020B0604020202020204" pitchFamily="34" charset="0"/>
              <a:buChar char="•"/>
              <a:defRPr/>
            </a:pPr>
            <a:r>
              <a:rPr lang="ru-RU" sz="1000" dirty="0">
                <a:solidFill>
                  <a:schemeClr val="tx1"/>
                </a:solidFill>
              </a:rPr>
              <a:t>Динамика</a:t>
            </a:r>
          </a:p>
          <a:p>
            <a:pPr marL="171450" indent="-171450" eaLnBrk="0" hangingPunct="0">
              <a:spcBef>
                <a:spcPts val="300"/>
              </a:spcBef>
              <a:buFont typeface="Arial" panose="020B0604020202020204" pitchFamily="34" charset="0"/>
              <a:buChar char="•"/>
              <a:defRPr/>
            </a:pPr>
            <a:r>
              <a:rPr lang="ru-RU" sz="1000" dirty="0">
                <a:solidFill>
                  <a:schemeClr val="tx1"/>
                </a:solidFill>
              </a:rPr>
              <a:t>Аналитический отчет</a:t>
            </a:r>
          </a:p>
          <a:p>
            <a:pPr marL="171450" indent="-171450" eaLnBrk="0" hangingPunct="0">
              <a:lnSpc>
                <a:spcPct val="110000"/>
              </a:lnSpc>
              <a:spcBef>
                <a:spcPct val="50000"/>
              </a:spcBef>
              <a:buFont typeface="Arial" panose="020B0604020202020204" pitchFamily="34" charset="0"/>
              <a:buChar char="•"/>
              <a:defRPr/>
            </a:pPr>
            <a:endParaRPr lang="ru-RU" sz="1000" dirty="0">
              <a:solidFill>
                <a:schemeClr val="tx1"/>
              </a:solidFill>
            </a:endParaRPr>
          </a:p>
        </p:txBody>
      </p:sp>
      <p:sp>
        <p:nvSpPr>
          <p:cNvPr id="73738" name="Прямоугольник 17"/>
          <p:cNvSpPr>
            <a:spLocks noChangeArrowheads="1"/>
          </p:cNvSpPr>
          <p:nvPr/>
        </p:nvSpPr>
        <p:spPr bwMode="auto">
          <a:xfrm>
            <a:off x="4081463" y="3141663"/>
            <a:ext cx="5062537" cy="2159000"/>
          </a:xfrm>
          <a:prstGeom prst="rect">
            <a:avLst/>
          </a:prstGeom>
          <a:solidFill>
            <a:srgbClr val="F9E383">
              <a:alpha val="0"/>
            </a:srgbClr>
          </a:solidFill>
          <a:ln w="19050" algn="ctr">
            <a:solidFill>
              <a:srgbClr val="CC3300"/>
            </a:solidFill>
            <a:round/>
            <a:headEnd/>
            <a:tailEnd/>
          </a:ln>
        </p:spPr>
        <p:txBody>
          <a:bodyPr anchor="ctr"/>
          <a:lstStyle/>
          <a:p>
            <a:pPr eaLnBrk="0" hangingPunct="0">
              <a:lnSpc>
                <a:spcPct val="110000"/>
              </a:lnSpc>
              <a:spcBef>
                <a:spcPct val="50000"/>
              </a:spcBef>
            </a:pPr>
            <a:endParaRPr lang="ru-RU" altLang="ru-RU"/>
          </a:p>
        </p:txBody>
      </p:sp>
      <p:cxnSp>
        <p:nvCxnSpPr>
          <p:cNvPr id="73739" name="Прямая со стрелкой 11"/>
          <p:cNvCxnSpPr>
            <a:cxnSpLocks noChangeShapeType="1"/>
          </p:cNvCxnSpPr>
          <p:nvPr/>
        </p:nvCxnSpPr>
        <p:spPr bwMode="auto">
          <a:xfrm flipH="1">
            <a:off x="8027988" y="3411538"/>
            <a:ext cx="360362" cy="193675"/>
          </a:xfrm>
          <a:prstGeom prst="straightConnector1">
            <a:avLst/>
          </a:prstGeom>
          <a:noFill/>
          <a:ln w="44450" algn="ctr">
            <a:solidFill>
              <a:srgbClr val="CC3300"/>
            </a:solidFill>
            <a:round/>
            <a:headEnd/>
            <a:tailEnd type="arrow" w="med" len="med"/>
          </a:ln>
        </p:spPr>
      </p:cxnSp>
      <p:pic>
        <p:nvPicPr>
          <p:cNvPr id="3" name="Рисунок 2"/>
          <p:cNvPicPr>
            <a:picLocks noChangeAspect="1"/>
          </p:cNvPicPr>
          <p:nvPr/>
        </p:nvPicPr>
        <p:blipFill>
          <a:blip r:embed="rId5"/>
          <a:stretch>
            <a:fillRect/>
          </a:stretch>
        </p:blipFill>
        <p:spPr>
          <a:xfrm>
            <a:off x="493713" y="3509963"/>
            <a:ext cx="3348037" cy="2492375"/>
          </a:xfrm>
          <a:prstGeom prst="rect">
            <a:avLst/>
          </a:prstGeom>
          <a:effectLst>
            <a:outerShdw blurRad="254000" dist="50800" dir="5400000" algn="ctr" rotWithShape="0">
              <a:srgbClr val="000000">
                <a:alpha val="43137"/>
              </a:srgbClr>
            </a:outerShdw>
          </a:effectLst>
        </p:spPr>
      </p:pic>
      <p:pic>
        <p:nvPicPr>
          <p:cNvPr id="4" name="Рисунок 3"/>
          <p:cNvPicPr>
            <a:picLocks noChangeAspect="1"/>
          </p:cNvPicPr>
          <p:nvPr/>
        </p:nvPicPr>
        <p:blipFill>
          <a:blip r:embed="rId6"/>
          <a:stretch>
            <a:fillRect/>
          </a:stretch>
        </p:blipFill>
        <p:spPr>
          <a:xfrm>
            <a:off x="428625" y="3919538"/>
            <a:ext cx="3478213" cy="1741487"/>
          </a:xfrm>
          <a:prstGeom prst="rect">
            <a:avLst/>
          </a:prstGeom>
          <a:effectLst>
            <a:outerShdw blurRad="254000" dist="50800" dir="5400000" algn="ctr" rotWithShape="0">
              <a:srgbClr val="000000">
                <a:alpha val="43137"/>
              </a:srgbClr>
            </a:outerShdw>
          </a:effectLst>
        </p:spPr>
      </p:pic>
      <p:sp>
        <p:nvSpPr>
          <p:cNvPr id="5" name="TextBox 4"/>
          <p:cNvSpPr txBox="1"/>
          <p:nvPr/>
        </p:nvSpPr>
        <p:spPr>
          <a:xfrm>
            <a:off x="1812925" y="6165850"/>
            <a:ext cx="6288088" cy="338138"/>
          </a:xfrm>
          <a:prstGeom prst="rect">
            <a:avLst/>
          </a:prstGeom>
          <a:noFill/>
        </p:spPr>
        <p:txBody>
          <a:bodyPr wrap="none">
            <a:spAutoFit/>
          </a:bodyPr>
          <a:lstStyle/>
          <a:p>
            <a:pPr>
              <a:defRPr/>
            </a:pPr>
            <a:r>
              <a:rPr lang="ru-RU" sz="1600" dirty="0">
                <a:solidFill>
                  <a:schemeClr val="tx1">
                    <a:lumMod val="50000"/>
                    <a:lumOff val="50000"/>
                  </a:schemeClr>
                </a:solidFill>
              </a:rPr>
              <a:t>Не забудь </a:t>
            </a:r>
            <a:r>
              <a:rPr lang="en-US" sz="1600" dirty="0">
                <a:solidFill>
                  <a:schemeClr val="accent2"/>
                </a:solidFill>
                <a:sym typeface="Wingdings" panose="05000000000000000000" pitchFamily="2" charset="2"/>
              </a:rPr>
              <a:t></a:t>
            </a:r>
            <a:r>
              <a:rPr lang="ru-RU" sz="1600" dirty="0">
                <a:sym typeface="Wingdings" panose="05000000000000000000" pitchFamily="2" charset="2"/>
              </a:rPr>
              <a:t>, </a:t>
            </a:r>
            <a:r>
              <a:rPr lang="ru-RU" sz="1600" dirty="0"/>
              <a:t>Показателю можно назначить отчет расшифровки</a:t>
            </a:r>
          </a:p>
        </p:txBody>
      </p:sp>
    </p:spTree>
    <p:custDataLst>
      <p:tags r:id="rId1"/>
    </p:custDataLst>
  </p:cSld>
  <p:clrMapOvr>
    <a:masterClrMapping/>
  </p:clrMapOvr>
  <p:transition spd="slow" advTm="483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2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stretch>
            <a:fillRect/>
          </a:stretch>
        </p:blipFill>
        <p:spPr>
          <a:xfrm>
            <a:off x="612775" y="1268413"/>
            <a:ext cx="7918450" cy="4832350"/>
          </a:xfrm>
          <a:prstGeom prst="rect">
            <a:avLst/>
          </a:prstGeom>
          <a:effectLst>
            <a:outerShdw blurRad="254000" dist="50800" dir="5400000" algn="ctr" rotWithShape="0">
              <a:srgbClr val="000000">
                <a:alpha val="43137"/>
              </a:srgbClr>
            </a:outerShdw>
          </a:effectLst>
        </p:spPr>
      </p:pic>
      <p:sp>
        <p:nvSpPr>
          <p:cNvPr id="75778" name="Заголовок 1"/>
          <p:cNvSpPr>
            <a:spLocks noGrp="1"/>
          </p:cNvSpPr>
          <p:nvPr>
            <p:ph type="title"/>
          </p:nvPr>
        </p:nvSpPr>
        <p:spPr>
          <a:xfrm>
            <a:off x="1727200" y="115888"/>
            <a:ext cx="6911975" cy="1081087"/>
          </a:xfrm>
        </p:spPr>
        <p:txBody>
          <a:bodyPr/>
          <a:lstStyle/>
          <a:p>
            <a:r>
              <a:rPr lang="ru-RU" altLang="ru-RU" smtClean="0"/>
              <a:t>Вид монитора: «в виде мозаики» с зависимыми областями. </a:t>
            </a:r>
            <a:r>
              <a:rPr lang="en-US" altLang="ru-RU" smtClean="0"/>
              <a:t>dashbo</a:t>
            </a:r>
            <a:r>
              <a:rPr lang="ru-RU" altLang="ru-RU" smtClean="0"/>
              <a:t>а</a:t>
            </a:r>
            <a:r>
              <a:rPr lang="en-US" altLang="ru-RU" smtClean="0"/>
              <a:t>rd.</a:t>
            </a:r>
            <a:endParaRPr lang="ru-RU" altLang="ru-RU" smtClean="0"/>
          </a:p>
        </p:txBody>
      </p:sp>
      <p:sp>
        <p:nvSpPr>
          <p:cNvPr id="2" name="Номер слайда 1"/>
          <p:cNvSpPr>
            <a:spLocks noGrp="1"/>
          </p:cNvSpPr>
          <p:nvPr>
            <p:ph type="sldNum" sz="quarter" idx="11"/>
          </p:nvPr>
        </p:nvSpPr>
        <p:spPr>
          <a:xfrm>
            <a:off x="8243888" y="6264275"/>
            <a:ext cx="766762" cy="260350"/>
          </a:xfrm>
        </p:spPr>
        <p:txBody>
          <a:bodyPr/>
          <a:lstStyle/>
          <a:p>
            <a:pPr>
              <a:defRPr/>
            </a:pPr>
            <a:fld id="{B7251892-1568-4F55-8094-BACC4EDF9E25}" type="slidenum">
              <a:rPr lang="ru-RU" altLang="ru-RU" smtClean="0"/>
              <a:pPr>
                <a:defRPr/>
              </a:pPr>
              <a:t>14</a:t>
            </a:fld>
            <a:endParaRPr lang="ru-RU" altLang="ru-RU" dirty="0"/>
          </a:p>
        </p:txBody>
      </p:sp>
      <p:cxnSp>
        <p:nvCxnSpPr>
          <p:cNvPr id="75780" name="Прямая со стрелкой 4"/>
          <p:cNvCxnSpPr>
            <a:cxnSpLocks noChangeShapeType="1"/>
          </p:cNvCxnSpPr>
          <p:nvPr/>
        </p:nvCxnSpPr>
        <p:spPr bwMode="auto">
          <a:xfrm flipV="1">
            <a:off x="863600" y="5881688"/>
            <a:ext cx="107950" cy="354012"/>
          </a:xfrm>
          <a:prstGeom prst="straightConnector1">
            <a:avLst/>
          </a:prstGeom>
          <a:noFill/>
          <a:ln w="44450" algn="ctr">
            <a:solidFill>
              <a:srgbClr val="CC3300"/>
            </a:solidFill>
            <a:round/>
            <a:headEnd/>
            <a:tailEnd type="arrow" w="med" len="med"/>
          </a:ln>
        </p:spPr>
      </p:cxnSp>
      <p:sp>
        <p:nvSpPr>
          <p:cNvPr id="75781" name="TextBox 5"/>
          <p:cNvSpPr txBox="1">
            <a:spLocks noChangeArrowheads="1"/>
          </p:cNvSpPr>
          <p:nvPr/>
        </p:nvSpPr>
        <p:spPr bwMode="auto">
          <a:xfrm>
            <a:off x="280988" y="6235700"/>
            <a:ext cx="1617662" cy="461963"/>
          </a:xfrm>
          <a:prstGeom prst="rect">
            <a:avLst/>
          </a:prstGeom>
          <a:noFill/>
          <a:ln w="9525">
            <a:noFill/>
            <a:miter lim="800000"/>
            <a:headEnd/>
            <a:tailEnd/>
          </a:ln>
        </p:spPr>
        <p:txBody>
          <a:bodyPr wrap="none">
            <a:spAutoFit/>
          </a:bodyPr>
          <a:lstStyle/>
          <a:p>
            <a:pPr algn="ctr"/>
            <a:r>
              <a:rPr lang="ru-RU" altLang="ru-RU" sz="1200"/>
              <a:t>Зависимая область</a:t>
            </a:r>
          </a:p>
          <a:p>
            <a:pPr algn="ctr"/>
            <a:r>
              <a:rPr lang="ru-RU" altLang="ru-RU" sz="1200" b="1"/>
              <a:t>(Структура)</a:t>
            </a:r>
          </a:p>
        </p:txBody>
      </p:sp>
      <p:cxnSp>
        <p:nvCxnSpPr>
          <p:cNvPr id="75782" name="Прямая со стрелкой 8"/>
          <p:cNvCxnSpPr>
            <a:cxnSpLocks noChangeShapeType="1"/>
          </p:cNvCxnSpPr>
          <p:nvPr/>
        </p:nvCxnSpPr>
        <p:spPr bwMode="auto">
          <a:xfrm flipH="1" flipV="1">
            <a:off x="4824413" y="5805488"/>
            <a:ext cx="107950" cy="395287"/>
          </a:xfrm>
          <a:prstGeom prst="straightConnector1">
            <a:avLst/>
          </a:prstGeom>
          <a:noFill/>
          <a:ln w="44450" algn="ctr">
            <a:solidFill>
              <a:srgbClr val="CC3300"/>
            </a:solidFill>
            <a:round/>
            <a:headEnd/>
            <a:tailEnd type="arrow" w="med" len="med"/>
          </a:ln>
        </p:spPr>
      </p:cxnSp>
      <p:sp>
        <p:nvSpPr>
          <p:cNvPr id="75783" name="TextBox 9"/>
          <p:cNvSpPr txBox="1">
            <a:spLocks noChangeArrowheads="1"/>
          </p:cNvSpPr>
          <p:nvPr/>
        </p:nvSpPr>
        <p:spPr bwMode="auto">
          <a:xfrm>
            <a:off x="3995738" y="6235700"/>
            <a:ext cx="1579562" cy="461963"/>
          </a:xfrm>
          <a:prstGeom prst="rect">
            <a:avLst/>
          </a:prstGeom>
          <a:noFill/>
          <a:ln w="9525">
            <a:noFill/>
            <a:miter lim="800000"/>
            <a:headEnd/>
            <a:tailEnd/>
          </a:ln>
        </p:spPr>
        <p:txBody>
          <a:bodyPr wrap="none">
            <a:spAutoFit/>
          </a:bodyPr>
          <a:lstStyle/>
          <a:p>
            <a:pPr algn="ctr"/>
            <a:r>
              <a:rPr lang="ru-RU" altLang="ru-RU" sz="1200"/>
              <a:t>Зависимая область</a:t>
            </a:r>
          </a:p>
          <a:p>
            <a:pPr algn="ctr"/>
            <a:r>
              <a:rPr lang="ru-RU" altLang="ru-RU" sz="1200" b="1"/>
              <a:t>(динамика)</a:t>
            </a:r>
          </a:p>
        </p:txBody>
      </p:sp>
      <p:sp>
        <p:nvSpPr>
          <p:cNvPr id="22538" name="TextBox 11"/>
          <p:cNvSpPr txBox="1">
            <a:spLocks noChangeArrowheads="1"/>
          </p:cNvSpPr>
          <p:nvPr/>
        </p:nvSpPr>
        <p:spPr bwMode="auto">
          <a:xfrm>
            <a:off x="7083425" y="6235700"/>
            <a:ext cx="1662113" cy="461963"/>
          </a:xfrm>
          <a:prstGeom prst="rect">
            <a:avLst/>
          </a:prstGeom>
          <a:noFill/>
          <a:ln w="9525">
            <a:noFill/>
            <a:miter lim="800000"/>
            <a:headEnd/>
            <a:tailEnd/>
          </a:ln>
        </p:spPr>
        <p:txBody>
          <a:bodyPr wrap="none">
            <a:spAutoFit/>
          </a:bodyPr>
          <a:lstStyle/>
          <a:p>
            <a:pPr algn="ctr"/>
            <a:r>
              <a:rPr lang="ru-RU" altLang="ru-RU" sz="1200"/>
              <a:t>Зависимая область</a:t>
            </a:r>
          </a:p>
          <a:p>
            <a:pPr algn="ctr"/>
            <a:r>
              <a:rPr lang="ru-RU" altLang="ru-RU" sz="1200" b="1"/>
              <a:t>Структура (график)</a:t>
            </a:r>
          </a:p>
        </p:txBody>
      </p:sp>
      <p:cxnSp>
        <p:nvCxnSpPr>
          <p:cNvPr id="75785" name="Прямая со стрелкой 20"/>
          <p:cNvCxnSpPr>
            <a:cxnSpLocks noChangeShapeType="1"/>
          </p:cNvCxnSpPr>
          <p:nvPr/>
        </p:nvCxnSpPr>
        <p:spPr bwMode="auto">
          <a:xfrm flipH="1">
            <a:off x="4903788" y="1576388"/>
            <a:ext cx="107950" cy="287337"/>
          </a:xfrm>
          <a:prstGeom prst="straightConnector1">
            <a:avLst/>
          </a:prstGeom>
          <a:noFill/>
          <a:ln w="44450" algn="ctr">
            <a:solidFill>
              <a:srgbClr val="CC3300"/>
            </a:solidFill>
            <a:round/>
            <a:headEnd/>
            <a:tailEnd type="arrow" w="med" len="med"/>
          </a:ln>
        </p:spPr>
      </p:cxnSp>
      <p:sp>
        <p:nvSpPr>
          <p:cNvPr id="75786" name="TextBox 22"/>
          <p:cNvSpPr txBox="1">
            <a:spLocks noChangeArrowheads="1"/>
          </p:cNvSpPr>
          <p:nvPr/>
        </p:nvSpPr>
        <p:spPr bwMode="auto">
          <a:xfrm>
            <a:off x="4610100" y="1343025"/>
            <a:ext cx="881063" cy="276225"/>
          </a:xfrm>
          <a:prstGeom prst="rect">
            <a:avLst/>
          </a:prstGeom>
          <a:noFill/>
          <a:ln w="9525">
            <a:noFill/>
            <a:miter lim="800000"/>
            <a:headEnd/>
            <a:tailEnd/>
          </a:ln>
        </p:spPr>
        <p:txBody>
          <a:bodyPr wrap="none">
            <a:spAutoFit/>
          </a:bodyPr>
          <a:lstStyle/>
          <a:p>
            <a:pPr algn="ctr"/>
            <a:r>
              <a:rPr lang="ru-RU" altLang="ru-RU" sz="1200"/>
              <a:t>Страница</a:t>
            </a:r>
          </a:p>
        </p:txBody>
      </p:sp>
      <p:sp>
        <p:nvSpPr>
          <p:cNvPr id="75787" name="Прямоугольник 21"/>
          <p:cNvSpPr>
            <a:spLocks noChangeArrowheads="1"/>
          </p:cNvSpPr>
          <p:nvPr/>
        </p:nvSpPr>
        <p:spPr bwMode="auto">
          <a:xfrm>
            <a:off x="5883275" y="1989138"/>
            <a:ext cx="2628900" cy="4111625"/>
          </a:xfrm>
          <a:prstGeom prst="rect">
            <a:avLst/>
          </a:prstGeom>
          <a:solidFill>
            <a:srgbClr val="F9E383">
              <a:alpha val="0"/>
            </a:srgbClr>
          </a:solidFill>
          <a:ln w="12700" algn="ctr">
            <a:solidFill>
              <a:srgbClr val="CC3300"/>
            </a:solidFill>
            <a:prstDash val="dash"/>
            <a:round/>
            <a:headEnd/>
            <a:tailEnd/>
          </a:ln>
        </p:spPr>
        <p:txBody>
          <a:bodyPr anchor="ctr"/>
          <a:lstStyle/>
          <a:p>
            <a:pPr eaLnBrk="0" hangingPunct="0">
              <a:lnSpc>
                <a:spcPct val="110000"/>
              </a:lnSpc>
              <a:spcBef>
                <a:spcPct val="50000"/>
              </a:spcBef>
            </a:pPr>
            <a:endParaRPr lang="ru-RU" altLang="ru-RU"/>
          </a:p>
        </p:txBody>
      </p:sp>
      <p:cxnSp>
        <p:nvCxnSpPr>
          <p:cNvPr id="75788" name="Прямая со стрелкой 24"/>
          <p:cNvCxnSpPr>
            <a:cxnSpLocks noChangeShapeType="1"/>
          </p:cNvCxnSpPr>
          <p:nvPr/>
        </p:nvCxnSpPr>
        <p:spPr bwMode="auto">
          <a:xfrm flipH="1">
            <a:off x="6227763" y="1593850"/>
            <a:ext cx="107950" cy="395288"/>
          </a:xfrm>
          <a:prstGeom prst="straightConnector1">
            <a:avLst/>
          </a:prstGeom>
          <a:noFill/>
          <a:ln w="44450" algn="ctr">
            <a:solidFill>
              <a:srgbClr val="CC3300"/>
            </a:solidFill>
            <a:round/>
            <a:headEnd/>
            <a:tailEnd type="arrow" w="med" len="med"/>
          </a:ln>
        </p:spPr>
      </p:cxnSp>
      <p:sp>
        <p:nvSpPr>
          <p:cNvPr id="75789" name="TextBox 26"/>
          <p:cNvSpPr txBox="1">
            <a:spLocks noChangeArrowheads="1"/>
          </p:cNvSpPr>
          <p:nvPr/>
        </p:nvSpPr>
        <p:spPr bwMode="auto">
          <a:xfrm>
            <a:off x="5888038" y="1343025"/>
            <a:ext cx="1373187" cy="276225"/>
          </a:xfrm>
          <a:prstGeom prst="rect">
            <a:avLst/>
          </a:prstGeom>
          <a:noFill/>
          <a:ln w="9525">
            <a:noFill/>
            <a:miter lim="800000"/>
            <a:headEnd/>
            <a:tailEnd/>
          </a:ln>
        </p:spPr>
        <p:txBody>
          <a:bodyPr wrap="none">
            <a:spAutoFit/>
          </a:bodyPr>
          <a:lstStyle/>
          <a:p>
            <a:pPr algn="ctr"/>
            <a:r>
              <a:rPr lang="ru-RU" altLang="ru-RU" sz="1200"/>
              <a:t>Группа областей</a:t>
            </a:r>
          </a:p>
        </p:txBody>
      </p:sp>
      <p:cxnSp>
        <p:nvCxnSpPr>
          <p:cNvPr id="75790" name="Прямая со стрелкой 31"/>
          <p:cNvCxnSpPr>
            <a:cxnSpLocks noChangeShapeType="1"/>
          </p:cNvCxnSpPr>
          <p:nvPr/>
        </p:nvCxnSpPr>
        <p:spPr bwMode="auto">
          <a:xfrm flipH="1">
            <a:off x="7740650" y="1592263"/>
            <a:ext cx="107950" cy="503237"/>
          </a:xfrm>
          <a:prstGeom prst="straightConnector1">
            <a:avLst/>
          </a:prstGeom>
          <a:noFill/>
          <a:ln w="44450" algn="ctr">
            <a:solidFill>
              <a:srgbClr val="CC3300"/>
            </a:solidFill>
            <a:round/>
            <a:headEnd/>
            <a:tailEnd type="arrow" w="med" len="med"/>
          </a:ln>
        </p:spPr>
      </p:cxnSp>
      <p:sp>
        <p:nvSpPr>
          <p:cNvPr id="75791" name="TextBox 34"/>
          <p:cNvSpPr txBox="1">
            <a:spLocks noChangeArrowheads="1"/>
          </p:cNvSpPr>
          <p:nvPr/>
        </p:nvSpPr>
        <p:spPr bwMode="auto">
          <a:xfrm>
            <a:off x="7524750" y="1343025"/>
            <a:ext cx="788988" cy="277813"/>
          </a:xfrm>
          <a:prstGeom prst="rect">
            <a:avLst/>
          </a:prstGeom>
          <a:noFill/>
          <a:ln w="9525">
            <a:noFill/>
            <a:miter lim="800000"/>
            <a:headEnd/>
            <a:tailEnd/>
          </a:ln>
        </p:spPr>
        <p:txBody>
          <a:bodyPr wrap="none">
            <a:spAutoFit/>
          </a:bodyPr>
          <a:lstStyle/>
          <a:p>
            <a:pPr algn="ctr"/>
            <a:r>
              <a:rPr lang="ru-RU" altLang="ru-RU" sz="1200"/>
              <a:t>Область</a:t>
            </a:r>
          </a:p>
        </p:txBody>
      </p:sp>
      <p:cxnSp>
        <p:nvCxnSpPr>
          <p:cNvPr id="75792" name="Прямая со стрелкой 4"/>
          <p:cNvCxnSpPr>
            <a:cxnSpLocks noChangeShapeType="1"/>
            <a:stCxn id="75793" idx="2"/>
          </p:cNvCxnSpPr>
          <p:nvPr/>
        </p:nvCxnSpPr>
        <p:spPr bwMode="auto">
          <a:xfrm>
            <a:off x="317500" y="2205038"/>
            <a:ext cx="638175" cy="133350"/>
          </a:xfrm>
          <a:prstGeom prst="straightConnector1">
            <a:avLst/>
          </a:prstGeom>
          <a:noFill/>
          <a:ln w="44450" algn="ctr">
            <a:solidFill>
              <a:srgbClr val="CC3300"/>
            </a:solidFill>
            <a:round/>
            <a:headEnd/>
            <a:tailEnd type="arrow" w="med" len="med"/>
          </a:ln>
        </p:spPr>
      </p:cxnSp>
      <p:sp>
        <p:nvSpPr>
          <p:cNvPr id="75793" name="TextBox 5"/>
          <p:cNvSpPr txBox="1">
            <a:spLocks noChangeArrowheads="1"/>
          </p:cNvSpPr>
          <p:nvPr/>
        </p:nvSpPr>
        <p:spPr bwMode="auto">
          <a:xfrm>
            <a:off x="-58738" y="1928813"/>
            <a:ext cx="752476" cy="276225"/>
          </a:xfrm>
          <a:prstGeom prst="rect">
            <a:avLst/>
          </a:prstGeom>
          <a:noFill/>
          <a:ln w="9525">
            <a:noFill/>
            <a:miter lim="800000"/>
            <a:headEnd/>
            <a:tailEnd/>
          </a:ln>
        </p:spPr>
        <p:txBody>
          <a:bodyPr wrap="none">
            <a:spAutoFit/>
          </a:bodyPr>
          <a:lstStyle/>
          <a:p>
            <a:pPr algn="ctr"/>
            <a:r>
              <a:rPr lang="ru-RU" altLang="ru-RU" sz="1200" b="1"/>
              <a:t>Виджет</a:t>
            </a:r>
          </a:p>
        </p:txBody>
      </p:sp>
      <p:sp>
        <p:nvSpPr>
          <p:cNvPr id="75794" name="TextBox 5"/>
          <p:cNvSpPr txBox="1">
            <a:spLocks noChangeArrowheads="1"/>
          </p:cNvSpPr>
          <p:nvPr/>
        </p:nvSpPr>
        <p:spPr bwMode="auto">
          <a:xfrm>
            <a:off x="2051050" y="3881438"/>
            <a:ext cx="1189038" cy="646112"/>
          </a:xfrm>
          <a:prstGeom prst="rect">
            <a:avLst/>
          </a:prstGeom>
          <a:noFill/>
          <a:ln w="9525">
            <a:noFill/>
            <a:miter lim="800000"/>
            <a:headEnd/>
            <a:tailEnd/>
          </a:ln>
        </p:spPr>
        <p:txBody>
          <a:bodyPr wrap="none">
            <a:spAutoFit/>
          </a:bodyPr>
          <a:lstStyle/>
          <a:p>
            <a:pPr algn="ctr"/>
            <a:r>
              <a:rPr lang="ru-RU" altLang="ru-RU" sz="1200"/>
              <a:t>Расшифровка</a:t>
            </a:r>
          </a:p>
          <a:p>
            <a:pPr algn="ctr"/>
            <a:r>
              <a:rPr lang="ru-RU" altLang="ru-RU" sz="1200"/>
              <a:t>Виджета по</a:t>
            </a:r>
          </a:p>
          <a:p>
            <a:pPr algn="ctr"/>
            <a:r>
              <a:rPr lang="ru-RU" altLang="ru-RU" sz="1200"/>
              <a:t>должникам</a:t>
            </a:r>
          </a:p>
        </p:txBody>
      </p:sp>
      <p:pic>
        <p:nvPicPr>
          <p:cNvPr id="31" name="Рисунок 30"/>
          <p:cNvPicPr>
            <a:picLocks noChangeAspect="1"/>
          </p:cNvPicPr>
          <p:nvPr/>
        </p:nvPicPr>
        <p:blipFill>
          <a:blip r:embed="rId5"/>
          <a:srcRect/>
          <a:stretch>
            <a:fillRect/>
          </a:stretch>
        </p:blipFill>
        <p:spPr bwMode="auto">
          <a:xfrm>
            <a:off x="5924550" y="3840163"/>
            <a:ext cx="2484438" cy="2232025"/>
          </a:xfrm>
          <a:prstGeom prst="rect">
            <a:avLst/>
          </a:prstGeom>
          <a:noFill/>
          <a:ln w="9525">
            <a:noFill/>
            <a:miter lim="800000"/>
            <a:headEnd/>
            <a:tailEnd/>
          </a:ln>
          <a:effectLst>
            <a:outerShdw dist="50800" dir="5400000" algn="ctr" rotWithShape="0">
              <a:srgbClr val="000000">
                <a:alpha val="43137"/>
              </a:srgbClr>
            </a:outerShdw>
          </a:effectLst>
        </p:spPr>
      </p:pic>
      <p:sp>
        <p:nvSpPr>
          <p:cNvPr id="32" name="TextBox 11"/>
          <p:cNvSpPr txBox="1">
            <a:spLocks noChangeArrowheads="1"/>
          </p:cNvSpPr>
          <p:nvPr/>
        </p:nvSpPr>
        <p:spPr bwMode="auto">
          <a:xfrm>
            <a:off x="7038975" y="6237288"/>
            <a:ext cx="1754188" cy="461962"/>
          </a:xfrm>
          <a:prstGeom prst="rect">
            <a:avLst/>
          </a:prstGeom>
          <a:noFill/>
          <a:ln w="9525">
            <a:noFill/>
            <a:miter lim="800000"/>
            <a:headEnd/>
            <a:tailEnd/>
          </a:ln>
        </p:spPr>
        <p:txBody>
          <a:bodyPr wrap="none">
            <a:spAutoFit/>
          </a:bodyPr>
          <a:lstStyle/>
          <a:p>
            <a:pPr algn="ctr"/>
            <a:r>
              <a:rPr lang="ru-RU" altLang="ru-RU" sz="1200"/>
              <a:t>Зависимая область</a:t>
            </a:r>
          </a:p>
          <a:p>
            <a:pPr algn="ctr"/>
            <a:r>
              <a:rPr lang="ru-RU" altLang="ru-RU" sz="1200" b="1"/>
              <a:t>Структура (Таблица)</a:t>
            </a:r>
          </a:p>
        </p:txBody>
      </p:sp>
      <p:cxnSp>
        <p:nvCxnSpPr>
          <p:cNvPr id="75797" name="Прямая со стрелкой 10"/>
          <p:cNvCxnSpPr>
            <a:cxnSpLocks noChangeShapeType="1"/>
          </p:cNvCxnSpPr>
          <p:nvPr/>
        </p:nvCxnSpPr>
        <p:spPr bwMode="auto">
          <a:xfrm flipH="1" flipV="1">
            <a:off x="7643813" y="5862638"/>
            <a:ext cx="107950" cy="349250"/>
          </a:xfrm>
          <a:prstGeom prst="straightConnector1">
            <a:avLst/>
          </a:prstGeom>
          <a:noFill/>
          <a:ln w="44450" algn="ctr">
            <a:solidFill>
              <a:srgbClr val="CC3300"/>
            </a:solidFill>
            <a:round/>
            <a:headEnd/>
            <a:tailEnd type="arrow" w="med" len="med"/>
          </a:ln>
        </p:spPr>
      </p:cxnSp>
      <p:cxnSp>
        <p:nvCxnSpPr>
          <p:cNvPr id="33" name="Прямая соединительная линия 32"/>
          <p:cNvCxnSpPr/>
          <p:nvPr/>
        </p:nvCxnSpPr>
        <p:spPr bwMode="auto">
          <a:xfrm>
            <a:off x="4295775" y="4148138"/>
            <a:ext cx="0" cy="1728787"/>
          </a:xfrm>
          <a:prstGeom prst="line">
            <a:avLst/>
          </a:prstGeom>
          <a:solidFill>
            <a:srgbClr val="F9E383">
              <a:alpha val="50000"/>
            </a:srgbClr>
          </a:solidFill>
          <a:ln w="3175" cap="flat" cmpd="sng" algn="ctr">
            <a:solidFill>
              <a:schemeClr val="bg2">
                <a:lumMod val="50000"/>
              </a:schemeClr>
            </a:solidFill>
            <a:prstDash val="dashDot"/>
            <a:round/>
            <a:headEnd type="none" w="med" len="med"/>
            <a:tailEnd type="none" w="med" len="med"/>
          </a:ln>
          <a:effectLst/>
          <a:extLst/>
        </p:spPr>
      </p:cxnSp>
      <p:cxnSp>
        <p:nvCxnSpPr>
          <p:cNvPr id="34" name="Прямая со стрелкой 16"/>
          <p:cNvCxnSpPr>
            <a:cxnSpLocks noChangeShapeType="1"/>
          </p:cNvCxnSpPr>
          <p:nvPr/>
        </p:nvCxnSpPr>
        <p:spPr bwMode="auto">
          <a:xfrm flipH="1">
            <a:off x="4643438" y="4365625"/>
            <a:ext cx="215900" cy="223838"/>
          </a:xfrm>
          <a:prstGeom prst="straightConnector1">
            <a:avLst/>
          </a:prstGeom>
          <a:noFill/>
          <a:ln w="44450" algn="ctr">
            <a:solidFill>
              <a:srgbClr val="CC3300"/>
            </a:solidFill>
            <a:round/>
            <a:headEnd/>
            <a:tailEnd type="arrow" w="med" len="med"/>
          </a:ln>
        </p:spPr>
      </p:cxnSp>
      <p:sp>
        <p:nvSpPr>
          <p:cNvPr id="35" name="TextBox 18"/>
          <p:cNvSpPr txBox="1">
            <a:spLocks noChangeArrowheads="1"/>
          </p:cNvSpPr>
          <p:nvPr/>
        </p:nvSpPr>
        <p:spPr bwMode="auto">
          <a:xfrm>
            <a:off x="4449763" y="4025900"/>
            <a:ext cx="1277937" cy="276225"/>
          </a:xfrm>
          <a:prstGeom prst="rect">
            <a:avLst/>
          </a:prstGeom>
          <a:noFill/>
          <a:ln w="9525">
            <a:noFill/>
            <a:miter lim="800000"/>
            <a:headEnd/>
            <a:tailEnd/>
          </a:ln>
        </p:spPr>
        <p:txBody>
          <a:bodyPr wrap="none">
            <a:spAutoFit/>
          </a:bodyPr>
          <a:lstStyle/>
          <a:p>
            <a:r>
              <a:rPr lang="ru-RU" altLang="ru-RU" sz="1200"/>
              <a:t>Экстраполяция</a:t>
            </a:r>
          </a:p>
        </p:txBody>
      </p:sp>
    </p:spTree>
    <p:custDataLst>
      <p:tags r:id="rId1"/>
    </p:custDataLst>
  </p:cSld>
  <p:clrMapOvr>
    <a:masterClrMapping/>
  </p:clrMapOvr>
  <p:transition spd="slow" advTm="898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1" presetClass="exit" presetSubtype="0" fill="hold" grpId="0" nodeType="withEffect">
                                  <p:stCondLst>
                                    <p:cond delay="0"/>
                                  </p:stCondLst>
                                  <p:childTnLst>
                                    <p:set>
                                      <p:cBhvr>
                                        <p:cTn id="9" dur="1" fill="hold">
                                          <p:stCondLst>
                                            <p:cond delay="0"/>
                                          </p:stCondLst>
                                        </p:cTn>
                                        <p:tgtEl>
                                          <p:spTgt spid="22538"/>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down)">
                                      <p:cBhvr>
                                        <p:cTn id="20" dur="500"/>
                                        <p:tgtEl>
                                          <p:spTgt spid="35"/>
                                        </p:tgtEl>
                                      </p:cBhvr>
                                    </p:animEffect>
                                  </p:childTnLst>
                                </p:cTn>
                              </p:par>
                              <p:par>
                                <p:cTn id="21" presetID="26" presetClass="emph" presetSubtype="0" repeatCount="indefinite" fill="hold" nodeType="withEffect">
                                  <p:stCondLst>
                                    <p:cond delay="0"/>
                                  </p:stCondLst>
                                  <p:endCondLst>
                                    <p:cond evt="onNext" delay="0">
                                      <p:tgtEl>
                                        <p:sldTgt/>
                                      </p:tgtEl>
                                    </p:cond>
                                  </p:endCondLst>
                                  <p:childTnLst>
                                    <p:animEffect transition="out" filter="fade">
                                      <p:cBhvr>
                                        <p:cTn id="22" dur="1000" tmFilter="0, 0; .2, .5; .8, .5; 1, 0"/>
                                        <p:tgtEl>
                                          <p:spTgt spid="34"/>
                                        </p:tgtEl>
                                      </p:cBhvr>
                                    </p:animEffect>
                                    <p:animScale>
                                      <p:cBhvr>
                                        <p:cTn id="23" dur="50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32"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2771775" y="1592263"/>
            <a:ext cx="3486150" cy="1350962"/>
          </a:xfrm>
          <a:prstGeom prst="rect">
            <a:avLst/>
          </a:prstGeom>
          <a:ln>
            <a:solidFill>
              <a:schemeClr val="bg1">
                <a:lumMod val="50000"/>
              </a:schemeClr>
            </a:solidFill>
          </a:ln>
        </p:spPr>
      </p:pic>
      <p:sp>
        <p:nvSpPr>
          <p:cNvPr id="77826" name="Text Box 6"/>
          <p:cNvSpPr txBox="1">
            <a:spLocks noChangeArrowheads="1"/>
          </p:cNvSpPr>
          <p:nvPr/>
        </p:nvSpPr>
        <p:spPr bwMode="auto">
          <a:xfrm>
            <a:off x="5111750" y="188913"/>
            <a:ext cx="3467100" cy="339725"/>
          </a:xfrm>
          <a:prstGeom prst="rect">
            <a:avLst/>
          </a:prstGeom>
          <a:noFill/>
          <a:ln w="9525">
            <a:noFill/>
            <a:miter lim="800000"/>
            <a:headEnd/>
            <a:tailEnd/>
          </a:ln>
        </p:spPr>
        <p:txBody>
          <a:bodyPr lIns="90000" tIns="46800" rIns="90000" bIns="46800">
            <a:spAutoFit/>
          </a:bodyPr>
          <a:lstStyle/>
          <a:p>
            <a:pPr marL="342900" indent="-342900" eaLnBrk="0" hangingPunct="0">
              <a:lnSpc>
                <a:spcPct val="90000"/>
              </a:lnSpc>
              <a:spcBef>
                <a:spcPct val="50000"/>
              </a:spcBef>
            </a:pPr>
            <a:endParaRPr lang="en-US" altLang="ru-RU" sz="1800"/>
          </a:p>
        </p:txBody>
      </p:sp>
      <p:sp>
        <p:nvSpPr>
          <p:cNvPr id="77827" name="Заголовок 3"/>
          <p:cNvSpPr>
            <a:spLocks noGrp="1"/>
          </p:cNvSpPr>
          <p:nvPr>
            <p:ph type="title"/>
          </p:nvPr>
        </p:nvSpPr>
        <p:spPr>
          <a:xfrm>
            <a:off x="1882775" y="188913"/>
            <a:ext cx="6696075" cy="1081087"/>
          </a:xfrm>
        </p:spPr>
        <p:txBody>
          <a:bodyPr/>
          <a:lstStyle/>
          <a:p>
            <a:r>
              <a:rPr lang="ru-RU" altLang="ru-RU" smtClean="0"/>
              <a:t>Большие возможности маленького виджета</a:t>
            </a:r>
          </a:p>
        </p:txBody>
      </p:sp>
      <p:sp>
        <p:nvSpPr>
          <p:cNvPr id="82" name="Выноска 2 (с границей) 81"/>
          <p:cNvSpPr/>
          <p:nvPr/>
        </p:nvSpPr>
        <p:spPr>
          <a:xfrm>
            <a:off x="6197600" y="1027113"/>
            <a:ext cx="936625" cy="360362"/>
          </a:xfrm>
          <a:prstGeom prst="accentCallout2">
            <a:avLst>
              <a:gd name="adj1" fmla="val 18750"/>
              <a:gd name="adj2" fmla="val -8333"/>
              <a:gd name="adj3" fmla="val 18750"/>
              <a:gd name="adj4" fmla="val -16667"/>
              <a:gd name="adj5" fmla="val 259501"/>
              <a:gd name="adj6" fmla="val -70903"/>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prstClr val="black"/>
                </a:solidFill>
                <a:latin typeface="Calibri"/>
                <a:cs typeface="+mn-cs"/>
              </a:rPr>
              <a:t>Прошлый период</a:t>
            </a:r>
          </a:p>
        </p:txBody>
      </p:sp>
      <p:sp>
        <p:nvSpPr>
          <p:cNvPr id="83" name="Выноска 2 (с границей) 82"/>
          <p:cNvSpPr/>
          <p:nvPr/>
        </p:nvSpPr>
        <p:spPr>
          <a:xfrm>
            <a:off x="5614988" y="3006725"/>
            <a:ext cx="935037" cy="468313"/>
          </a:xfrm>
          <a:prstGeom prst="accentCallout2">
            <a:avLst>
              <a:gd name="adj1" fmla="val 18750"/>
              <a:gd name="adj2" fmla="val -8333"/>
              <a:gd name="adj3" fmla="val 18750"/>
              <a:gd name="adj4" fmla="val -16667"/>
              <a:gd name="adj5" fmla="val -71457"/>
              <a:gd name="adj6" fmla="val -10932"/>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prstClr val="black"/>
                </a:solidFill>
                <a:latin typeface="Calibri"/>
                <a:cs typeface="+mn-cs"/>
              </a:rPr>
              <a:t>Целевой показатель (план)</a:t>
            </a:r>
          </a:p>
        </p:txBody>
      </p:sp>
      <p:sp>
        <p:nvSpPr>
          <p:cNvPr id="84" name="Выноска 2 (с границей) 83"/>
          <p:cNvSpPr/>
          <p:nvPr/>
        </p:nvSpPr>
        <p:spPr>
          <a:xfrm>
            <a:off x="6543675" y="1538288"/>
            <a:ext cx="1008063" cy="649287"/>
          </a:xfrm>
          <a:prstGeom prst="accentCallout2">
            <a:avLst>
              <a:gd name="adj1" fmla="val 18750"/>
              <a:gd name="adj2" fmla="val -8333"/>
              <a:gd name="adj3" fmla="val 18750"/>
              <a:gd name="adj4" fmla="val -16667"/>
              <a:gd name="adj5" fmla="val 78913"/>
              <a:gd name="adj6" fmla="val -46534"/>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prstClr val="black"/>
                </a:solidFill>
                <a:latin typeface="Calibri"/>
                <a:cs typeface="+mn-cs"/>
              </a:rPr>
              <a:t>% и сумма отклонения</a:t>
            </a:r>
          </a:p>
          <a:p>
            <a:pPr algn="ctr" fontAlgn="auto">
              <a:spcBef>
                <a:spcPts val="0"/>
              </a:spcBef>
              <a:spcAft>
                <a:spcPts val="0"/>
              </a:spcAft>
              <a:defRPr/>
            </a:pPr>
            <a:r>
              <a:rPr lang="ru-RU" sz="1050" kern="0" dirty="0">
                <a:solidFill>
                  <a:prstClr val="black"/>
                </a:solidFill>
                <a:latin typeface="Calibri"/>
                <a:cs typeface="+mn-cs"/>
              </a:rPr>
              <a:t>от текущего значения</a:t>
            </a:r>
          </a:p>
        </p:txBody>
      </p:sp>
      <p:sp>
        <p:nvSpPr>
          <p:cNvPr id="85" name="Выноска 2 (с границей) 84"/>
          <p:cNvSpPr/>
          <p:nvPr/>
        </p:nvSpPr>
        <p:spPr>
          <a:xfrm>
            <a:off x="6761163" y="2403475"/>
            <a:ext cx="1008062" cy="647700"/>
          </a:xfrm>
          <a:prstGeom prst="accentCallout2">
            <a:avLst>
              <a:gd name="adj1" fmla="val 18750"/>
              <a:gd name="adj2" fmla="val -8333"/>
              <a:gd name="adj3" fmla="val 18750"/>
              <a:gd name="adj4" fmla="val -16667"/>
              <a:gd name="adj5" fmla="val 36388"/>
              <a:gd name="adj6" fmla="val -68328"/>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prstClr val="black"/>
                </a:solidFill>
                <a:latin typeface="Calibri"/>
                <a:cs typeface="+mn-cs"/>
              </a:rPr>
              <a:t>% и сумма отклонения</a:t>
            </a:r>
          </a:p>
          <a:p>
            <a:pPr algn="ctr" fontAlgn="auto">
              <a:spcBef>
                <a:spcPts val="0"/>
              </a:spcBef>
              <a:spcAft>
                <a:spcPts val="0"/>
              </a:spcAft>
              <a:defRPr/>
            </a:pPr>
            <a:r>
              <a:rPr lang="ru-RU" sz="1050" kern="0" dirty="0">
                <a:solidFill>
                  <a:prstClr val="black"/>
                </a:solidFill>
                <a:latin typeface="Calibri"/>
                <a:cs typeface="+mn-cs"/>
              </a:rPr>
              <a:t>от целевого значения</a:t>
            </a:r>
          </a:p>
        </p:txBody>
      </p:sp>
      <p:sp>
        <p:nvSpPr>
          <p:cNvPr id="86" name="Выноска 2 (с границей) 85"/>
          <p:cNvSpPr/>
          <p:nvPr/>
        </p:nvSpPr>
        <p:spPr>
          <a:xfrm>
            <a:off x="1322388" y="1970088"/>
            <a:ext cx="1079500" cy="290512"/>
          </a:xfrm>
          <a:prstGeom prst="accentCallout2">
            <a:avLst>
              <a:gd name="adj1" fmla="val 27929"/>
              <a:gd name="adj2" fmla="val 105471"/>
              <a:gd name="adj3" fmla="val 27929"/>
              <a:gd name="adj4" fmla="val 114208"/>
              <a:gd name="adj5" fmla="val 99178"/>
              <a:gd name="adj6" fmla="val 137358"/>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prstClr val="black"/>
                </a:solidFill>
                <a:latin typeface="Calibri"/>
                <a:cs typeface="+mn-cs"/>
              </a:rPr>
              <a:t>Пиктограмма</a:t>
            </a:r>
          </a:p>
        </p:txBody>
      </p:sp>
      <p:sp>
        <p:nvSpPr>
          <p:cNvPr id="88" name="Выноска 2 (с границей) 87"/>
          <p:cNvSpPr/>
          <p:nvPr/>
        </p:nvSpPr>
        <p:spPr>
          <a:xfrm>
            <a:off x="2468563" y="3008313"/>
            <a:ext cx="1079500" cy="468312"/>
          </a:xfrm>
          <a:prstGeom prst="accentCallout2">
            <a:avLst>
              <a:gd name="adj1" fmla="val 27929"/>
              <a:gd name="adj2" fmla="val 105471"/>
              <a:gd name="adj3" fmla="val 27929"/>
              <a:gd name="adj4" fmla="val 114208"/>
              <a:gd name="adj5" fmla="val -132217"/>
              <a:gd name="adj6" fmla="val 145539"/>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prstClr val="black"/>
                </a:solidFill>
                <a:latin typeface="Calibri"/>
                <a:cs typeface="+mn-cs"/>
              </a:rPr>
              <a:t>Значение текущего периода</a:t>
            </a:r>
          </a:p>
        </p:txBody>
      </p:sp>
      <p:sp>
        <p:nvSpPr>
          <p:cNvPr id="108" name="Выноска 2 (с границей) 107"/>
          <p:cNvSpPr/>
          <p:nvPr/>
        </p:nvSpPr>
        <p:spPr>
          <a:xfrm>
            <a:off x="4140200" y="935038"/>
            <a:ext cx="1050925" cy="452437"/>
          </a:xfrm>
          <a:prstGeom prst="accentCallout2">
            <a:avLst>
              <a:gd name="adj1" fmla="val 18750"/>
              <a:gd name="adj2" fmla="val -8333"/>
              <a:gd name="adj3" fmla="val 30410"/>
              <a:gd name="adj4" fmla="val -26707"/>
              <a:gd name="adj5" fmla="val 145960"/>
              <a:gd name="adj6" fmla="val -49072"/>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prstClr val="black"/>
                </a:solidFill>
                <a:latin typeface="Calibri"/>
                <a:cs typeface="+mn-cs"/>
              </a:rPr>
              <a:t>Цвет названия от состояния</a:t>
            </a:r>
          </a:p>
        </p:txBody>
      </p:sp>
      <p:sp>
        <p:nvSpPr>
          <p:cNvPr id="109" name="Прямоугольник 108"/>
          <p:cNvSpPr/>
          <p:nvPr/>
        </p:nvSpPr>
        <p:spPr>
          <a:xfrm>
            <a:off x="4613275" y="1319213"/>
            <a:ext cx="144463" cy="144462"/>
          </a:xfrm>
          <a:prstGeom prst="rect">
            <a:avLst/>
          </a:prstGeom>
          <a:solidFill>
            <a:schemeClr val="tx1">
              <a:lumMod val="10000"/>
              <a:lumOff val="90000"/>
            </a:schemeClr>
          </a:soli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ru-RU" sz="1800" kern="0">
              <a:solidFill>
                <a:prstClr val="white"/>
              </a:solidFill>
              <a:latin typeface="Calibri"/>
              <a:cs typeface="+mn-cs"/>
            </a:endParaRPr>
          </a:p>
        </p:txBody>
      </p:sp>
      <p:sp>
        <p:nvSpPr>
          <p:cNvPr id="110" name="Прямоугольник 109"/>
          <p:cNvSpPr/>
          <p:nvPr/>
        </p:nvSpPr>
        <p:spPr>
          <a:xfrm>
            <a:off x="4392613" y="1319213"/>
            <a:ext cx="144462" cy="14446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ru-RU" sz="1800" kern="0">
              <a:solidFill>
                <a:prstClr val="white"/>
              </a:solidFill>
              <a:latin typeface="Calibri"/>
              <a:cs typeface="+mn-cs"/>
            </a:endParaRPr>
          </a:p>
        </p:txBody>
      </p:sp>
      <p:sp>
        <p:nvSpPr>
          <p:cNvPr id="141" name="Прямоугольник 140"/>
          <p:cNvSpPr/>
          <p:nvPr/>
        </p:nvSpPr>
        <p:spPr>
          <a:xfrm>
            <a:off x="4824413" y="1319213"/>
            <a:ext cx="144462" cy="144462"/>
          </a:xfrm>
          <a:prstGeom prst="rect">
            <a:avLst/>
          </a:prstGeom>
          <a:solidFill>
            <a:schemeClr val="tx1">
              <a:lumMod val="50000"/>
              <a:lumOff val="50000"/>
            </a:schemeClr>
          </a:soli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ru-RU" sz="1800" kern="0">
              <a:solidFill>
                <a:prstClr val="white"/>
              </a:solidFill>
              <a:latin typeface="Calibri"/>
              <a:cs typeface="+mn-cs"/>
            </a:endParaRPr>
          </a:p>
        </p:txBody>
      </p:sp>
      <p:sp>
        <p:nvSpPr>
          <p:cNvPr id="77838" name="Прямоугольник 10"/>
          <p:cNvSpPr>
            <a:spLocks noChangeArrowheads="1"/>
          </p:cNvSpPr>
          <p:nvPr/>
        </p:nvSpPr>
        <p:spPr bwMode="auto">
          <a:xfrm>
            <a:off x="7094538" y="3470275"/>
            <a:ext cx="1895475" cy="3228975"/>
          </a:xfrm>
          <a:prstGeom prst="rect">
            <a:avLst/>
          </a:prstGeom>
          <a:solidFill>
            <a:schemeClr val="bg1"/>
          </a:solidFill>
          <a:ln w="44450" algn="ctr">
            <a:solidFill>
              <a:schemeClr val="bg1"/>
            </a:solidFill>
            <a:round/>
            <a:headEnd/>
            <a:tailEnd/>
          </a:ln>
        </p:spPr>
        <p:txBody>
          <a:bodyPr anchor="ctr"/>
          <a:lstStyle/>
          <a:p>
            <a:pPr eaLnBrk="0" hangingPunct="0">
              <a:lnSpc>
                <a:spcPct val="110000"/>
              </a:lnSpc>
              <a:spcBef>
                <a:spcPct val="50000"/>
              </a:spcBef>
            </a:pPr>
            <a:endParaRPr lang="ru-RU" altLang="ru-RU"/>
          </a:p>
        </p:txBody>
      </p:sp>
      <p:pic>
        <p:nvPicPr>
          <p:cNvPr id="17" name="Рисунок 16"/>
          <p:cNvPicPr>
            <a:picLocks noChangeAspect="1"/>
          </p:cNvPicPr>
          <p:nvPr/>
        </p:nvPicPr>
        <p:blipFill>
          <a:blip r:embed="rId5"/>
          <a:srcRect/>
          <a:stretch>
            <a:fillRect/>
          </a:stretch>
        </p:blipFill>
        <p:spPr bwMode="auto">
          <a:xfrm rot="1613811">
            <a:off x="3738563" y="1665288"/>
            <a:ext cx="288925" cy="288925"/>
          </a:xfrm>
          <a:prstGeom prst="rect">
            <a:avLst/>
          </a:prstGeom>
          <a:noFill/>
          <a:ln w="9525">
            <a:noFill/>
            <a:miter lim="800000"/>
            <a:headEnd/>
            <a:tailEnd/>
          </a:ln>
        </p:spPr>
      </p:pic>
      <p:sp>
        <p:nvSpPr>
          <p:cNvPr id="29" name="Скругленный прямоугольник 28"/>
          <p:cNvSpPr>
            <a:spLocks noChangeArrowheads="1"/>
          </p:cNvSpPr>
          <p:nvPr/>
        </p:nvSpPr>
        <p:spPr bwMode="auto">
          <a:xfrm>
            <a:off x="3635375" y="1925638"/>
            <a:ext cx="969963" cy="382587"/>
          </a:xfrm>
          <a:prstGeom prst="roundRect">
            <a:avLst>
              <a:gd name="adj" fmla="val 16667"/>
            </a:avLst>
          </a:prstGeom>
          <a:solidFill>
            <a:srgbClr val="F9E383">
              <a:alpha val="0"/>
            </a:srgbClr>
          </a:solidFill>
          <a:ln w="19050"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159" name="Скругленный прямоугольник 158"/>
          <p:cNvSpPr>
            <a:spLocks noChangeArrowheads="1"/>
          </p:cNvSpPr>
          <p:nvPr/>
        </p:nvSpPr>
        <p:spPr bwMode="auto">
          <a:xfrm>
            <a:off x="5364163" y="1809750"/>
            <a:ext cx="844550" cy="382588"/>
          </a:xfrm>
          <a:prstGeom prst="roundRect">
            <a:avLst>
              <a:gd name="adj" fmla="val 16667"/>
            </a:avLst>
          </a:prstGeom>
          <a:solidFill>
            <a:srgbClr val="F9E383">
              <a:alpha val="0"/>
            </a:srgbClr>
          </a:solidFill>
          <a:ln w="19050"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160" name="Скругленный прямоугольник 159"/>
          <p:cNvSpPr>
            <a:spLocks noChangeArrowheads="1"/>
          </p:cNvSpPr>
          <p:nvPr/>
        </p:nvSpPr>
        <p:spPr bwMode="auto">
          <a:xfrm>
            <a:off x="5364163" y="2411413"/>
            <a:ext cx="844550" cy="382587"/>
          </a:xfrm>
          <a:prstGeom prst="roundRect">
            <a:avLst>
              <a:gd name="adj" fmla="val 16667"/>
            </a:avLst>
          </a:prstGeom>
          <a:solidFill>
            <a:srgbClr val="F9E383">
              <a:alpha val="0"/>
            </a:srgbClr>
          </a:solidFill>
          <a:ln w="19050" algn="ctr">
            <a:solidFill>
              <a:srgbClr val="CC3300"/>
            </a:solidFill>
            <a:round/>
            <a:headEnd/>
            <a:tailEnd/>
          </a:ln>
        </p:spPr>
        <p:txBody>
          <a:bodyPr anchor="ctr"/>
          <a:lstStyle/>
          <a:p>
            <a:pPr eaLnBrk="0" hangingPunct="0">
              <a:lnSpc>
                <a:spcPct val="110000"/>
              </a:lnSpc>
              <a:spcBef>
                <a:spcPct val="50000"/>
              </a:spcBef>
            </a:pPr>
            <a:endParaRPr lang="ru-RU" altLang="ru-RU"/>
          </a:p>
        </p:txBody>
      </p:sp>
      <p:pic>
        <p:nvPicPr>
          <p:cNvPr id="7" name="Рисунок 6"/>
          <p:cNvPicPr>
            <a:picLocks noChangeAspect="1"/>
          </p:cNvPicPr>
          <p:nvPr/>
        </p:nvPicPr>
        <p:blipFill>
          <a:blip r:embed="rId6"/>
          <a:stretch>
            <a:fillRect/>
          </a:stretch>
        </p:blipFill>
        <p:spPr>
          <a:xfrm>
            <a:off x="1260475" y="3573463"/>
            <a:ext cx="6480175" cy="3062287"/>
          </a:xfrm>
          <a:prstGeom prst="rect">
            <a:avLst/>
          </a:prstGeom>
          <a:effectLst>
            <a:outerShdw blurRad="254000" dist="50800" dir="5400000" algn="ctr" rotWithShape="0">
              <a:srgbClr val="000000">
                <a:alpha val="43137"/>
              </a:srgbClr>
            </a:outerShdw>
          </a:effectLst>
        </p:spPr>
      </p:pic>
      <p:sp>
        <p:nvSpPr>
          <p:cNvPr id="56" name="Выноска 2 (с границей) 55"/>
          <p:cNvSpPr/>
          <p:nvPr/>
        </p:nvSpPr>
        <p:spPr>
          <a:xfrm>
            <a:off x="68263" y="5516563"/>
            <a:ext cx="1079500" cy="252412"/>
          </a:xfrm>
          <a:prstGeom prst="accentCallout2">
            <a:avLst>
              <a:gd name="adj1" fmla="val 27929"/>
              <a:gd name="adj2" fmla="val 105471"/>
              <a:gd name="adj3" fmla="val 27929"/>
              <a:gd name="adj4" fmla="val 114208"/>
              <a:gd name="adj5" fmla="val 142137"/>
              <a:gd name="adj6" fmla="val 233635"/>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srgbClr val="F79646">
                    <a:lumMod val="75000"/>
                  </a:srgbClr>
                </a:solidFill>
                <a:latin typeface="Calibri"/>
                <a:cs typeface="+mn-cs"/>
              </a:rPr>
              <a:t>Тревожно!</a:t>
            </a:r>
          </a:p>
        </p:txBody>
      </p:sp>
      <p:sp>
        <p:nvSpPr>
          <p:cNvPr id="58" name="Овал 57"/>
          <p:cNvSpPr/>
          <p:nvPr/>
        </p:nvSpPr>
        <p:spPr>
          <a:xfrm>
            <a:off x="2501900" y="5872163"/>
            <a:ext cx="220663" cy="215900"/>
          </a:xfrm>
          <a:prstGeom prst="ellipse">
            <a:avLst/>
          </a:prstGeom>
          <a:solidFill>
            <a:srgbClr val="4F81BD">
              <a:alpha val="0"/>
            </a:srgbClr>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ru-RU" sz="1800" kern="0">
              <a:solidFill>
                <a:prstClr val="white"/>
              </a:solidFill>
              <a:latin typeface="Calibri"/>
              <a:cs typeface="+mn-cs"/>
            </a:endParaRPr>
          </a:p>
        </p:txBody>
      </p:sp>
      <p:sp>
        <p:nvSpPr>
          <p:cNvPr id="59" name="Овал 58"/>
          <p:cNvSpPr/>
          <p:nvPr/>
        </p:nvSpPr>
        <p:spPr>
          <a:xfrm>
            <a:off x="2906713" y="5872163"/>
            <a:ext cx="220662" cy="215900"/>
          </a:xfrm>
          <a:prstGeom prst="ellipse">
            <a:avLst/>
          </a:prstGeom>
          <a:solidFill>
            <a:srgbClr val="4F81BD">
              <a:alpha val="0"/>
            </a:srgbClr>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ru-RU" sz="1800" kern="0">
              <a:solidFill>
                <a:prstClr val="white"/>
              </a:solidFill>
              <a:latin typeface="Calibri"/>
              <a:cs typeface="+mn-cs"/>
            </a:endParaRPr>
          </a:p>
        </p:txBody>
      </p:sp>
      <p:sp>
        <p:nvSpPr>
          <p:cNvPr id="60" name="Выноска 2 (с границей) 59"/>
          <p:cNvSpPr/>
          <p:nvPr/>
        </p:nvSpPr>
        <p:spPr>
          <a:xfrm>
            <a:off x="68263" y="4797425"/>
            <a:ext cx="1079500" cy="252413"/>
          </a:xfrm>
          <a:prstGeom prst="accentCallout2">
            <a:avLst>
              <a:gd name="adj1" fmla="val 27929"/>
              <a:gd name="adj2" fmla="val 105471"/>
              <a:gd name="adj3" fmla="val 27929"/>
              <a:gd name="adj4" fmla="val 114208"/>
              <a:gd name="adj5" fmla="val 132973"/>
              <a:gd name="adj6" fmla="val 233821"/>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srgbClr val="FF0000"/>
                </a:solidFill>
                <a:latin typeface="Calibri"/>
                <a:cs typeface="+mn-cs"/>
              </a:rPr>
              <a:t>Плохо!</a:t>
            </a:r>
          </a:p>
        </p:txBody>
      </p:sp>
      <p:sp>
        <p:nvSpPr>
          <p:cNvPr id="61" name="Выноска 2 (с границей) 60"/>
          <p:cNvSpPr/>
          <p:nvPr/>
        </p:nvSpPr>
        <p:spPr>
          <a:xfrm>
            <a:off x="61913" y="4175125"/>
            <a:ext cx="1079500" cy="252413"/>
          </a:xfrm>
          <a:prstGeom prst="accentCallout2">
            <a:avLst>
              <a:gd name="adj1" fmla="val 27929"/>
              <a:gd name="adj2" fmla="val 105471"/>
              <a:gd name="adj3" fmla="val 27929"/>
              <a:gd name="adj4" fmla="val 114208"/>
              <a:gd name="adj5" fmla="val 84113"/>
              <a:gd name="adj6" fmla="val 238506"/>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srgbClr val="00B050"/>
                </a:solidFill>
                <a:latin typeface="Calibri"/>
                <a:cs typeface="+mn-cs"/>
              </a:rPr>
              <a:t>Отлично!</a:t>
            </a:r>
          </a:p>
        </p:txBody>
      </p:sp>
      <p:sp>
        <p:nvSpPr>
          <p:cNvPr id="62" name="Овал 61"/>
          <p:cNvSpPr/>
          <p:nvPr/>
        </p:nvSpPr>
        <p:spPr>
          <a:xfrm>
            <a:off x="2506663" y="5138738"/>
            <a:ext cx="222250" cy="215900"/>
          </a:xfrm>
          <a:prstGeom prst="ellipse">
            <a:avLst/>
          </a:prstGeom>
          <a:solidFill>
            <a:srgbClr val="4F81BD">
              <a:alpha val="0"/>
            </a:srgbClr>
          </a:solidFill>
          <a:ln w="25400" cap="flat" cmpd="sng" algn="ctr">
            <a:solidFill>
              <a:srgbClr val="FF0000"/>
            </a:solidFill>
            <a:prstDash val="solid"/>
          </a:ln>
          <a:effectLst/>
        </p:spPr>
        <p:txBody>
          <a:bodyPr anchor="ctr"/>
          <a:lstStyle/>
          <a:p>
            <a:pPr algn="ctr" fontAlgn="auto">
              <a:spcBef>
                <a:spcPts val="0"/>
              </a:spcBef>
              <a:spcAft>
                <a:spcPts val="0"/>
              </a:spcAft>
              <a:defRPr/>
            </a:pPr>
            <a:endParaRPr lang="ru-RU" sz="1800" kern="0">
              <a:solidFill>
                <a:prstClr val="white"/>
              </a:solidFill>
              <a:latin typeface="Calibri"/>
              <a:cs typeface="+mn-cs"/>
            </a:endParaRPr>
          </a:p>
        </p:txBody>
      </p:sp>
      <p:sp>
        <p:nvSpPr>
          <p:cNvPr id="63" name="Овал 62"/>
          <p:cNvSpPr/>
          <p:nvPr/>
        </p:nvSpPr>
        <p:spPr>
          <a:xfrm>
            <a:off x="2514600" y="4381500"/>
            <a:ext cx="220663" cy="215900"/>
          </a:xfrm>
          <a:prstGeom prst="ellipse">
            <a:avLst/>
          </a:prstGeom>
          <a:solidFill>
            <a:srgbClr val="4F81BD">
              <a:alpha val="0"/>
            </a:srgbClr>
          </a:solidFill>
          <a:ln w="25400" cap="flat" cmpd="sng" algn="ctr">
            <a:solidFill>
              <a:srgbClr val="00B050"/>
            </a:solidFill>
            <a:prstDash val="solid"/>
          </a:ln>
          <a:effectLst/>
        </p:spPr>
        <p:txBody>
          <a:bodyPr anchor="ctr"/>
          <a:lstStyle/>
          <a:p>
            <a:pPr algn="ctr" fontAlgn="auto">
              <a:spcBef>
                <a:spcPts val="0"/>
              </a:spcBef>
              <a:spcAft>
                <a:spcPts val="0"/>
              </a:spcAft>
              <a:defRPr/>
            </a:pPr>
            <a:endParaRPr lang="ru-RU" sz="1800" kern="0">
              <a:solidFill>
                <a:prstClr val="white"/>
              </a:solidFill>
              <a:latin typeface="Calibri"/>
              <a:cs typeface="+mn-cs"/>
            </a:endParaRPr>
          </a:p>
        </p:txBody>
      </p:sp>
      <p:sp>
        <p:nvSpPr>
          <p:cNvPr id="66" name="Овал 65"/>
          <p:cNvSpPr/>
          <p:nvPr/>
        </p:nvSpPr>
        <p:spPr>
          <a:xfrm>
            <a:off x="2921000" y="4200525"/>
            <a:ext cx="220663" cy="215900"/>
          </a:xfrm>
          <a:prstGeom prst="ellipse">
            <a:avLst/>
          </a:prstGeom>
          <a:solidFill>
            <a:srgbClr val="4F81BD">
              <a:alpha val="0"/>
            </a:srgbClr>
          </a:solidFill>
          <a:ln w="25400" cap="flat" cmpd="sng" algn="ctr">
            <a:solidFill>
              <a:srgbClr val="00B050"/>
            </a:solidFill>
            <a:prstDash val="solid"/>
          </a:ln>
          <a:effectLst/>
        </p:spPr>
        <p:txBody>
          <a:bodyPr anchor="ctr"/>
          <a:lstStyle/>
          <a:p>
            <a:pPr algn="ctr" fontAlgn="auto">
              <a:spcBef>
                <a:spcPts val="0"/>
              </a:spcBef>
              <a:spcAft>
                <a:spcPts val="0"/>
              </a:spcAft>
              <a:defRPr/>
            </a:pPr>
            <a:endParaRPr lang="ru-RU" sz="1800" kern="0">
              <a:solidFill>
                <a:prstClr val="white"/>
              </a:solidFill>
              <a:latin typeface="Calibri"/>
              <a:cs typeface="+mn-cs"/>
            </a:endParaRPr>
          </a:p>
        </p:txBody>
      </p:sp>
      <p:sp>
        <p:nvSpPr>
          <p:cNvPr id="67" name="Овал 66"/>
          <p:cNvSpPr/>
          <p:nvPr/>
        </p:nvSpPr>
        <p:spPr>
          <a:xfrm>
            <a:off x="2921000" y="4933950"/>
            <a:ext cx="220663" cy="215900"/>
          </a:xfrm>
          <a:prstGeom prst="ellipse">
            <a:avLst/>
          </a:prstGeom>
          <a:solidFill>
            <a:srgbClr val="4F81BD">
              <a:alpha val="0"/>
            </a:srgbClr>
          </a:solidFill>
          <a:ln w="25400" cap="flat" cmpd="sng" algn="ctr">
            <a:solidFill>
              <a:srgbClr val="FF0000"/>
            </a:solidFill>
            <a:prstDash val="solid"/>
          </a:ln>
          <a:effectLst/>
        </p:spPr>
        <p:txBody>
          <a:bodyPr anchor="ctr"/>
          <a:lstStyle/>
          <a:p>
            <a:pPr algn="ctr" fontAlgn="auto">
              <a:spcBef>
                <a:spcPts val="0"/>
              </a:spcBef>
              <a:spcAft>
                <a:spcPts val="0"/>
              </a:spcAft>
              <a:defRPr/>
            </a:pPr>
            <a:endParaRPr lang="ru-RU" sz="1800" kern="0">
              <a:solidFill>
                <a:prstClr val="white"/>
              </a:solidFill>
              <a:latin typeface="Calibri"/>
              <a:cs typeface="+mn-cs"/>
            </a:endParaRPr>
          </a:p>
        </p:txBody>
      </p:sp>
      <p:sp>
        <p:nvSpPr>
          <p:cNvPr id="57" name="Выноска 2 (с границей) 56"/>
          <p:cNvSpPr/>
          <p:nvPr/>
        </p:nvSpPr>
        <p:spPr>
          <a:xfrm>
            <a:off x="6184900" y="3217863"/>
            <a:ext cx="1079500" cy="252412"/>
          </a:xfrm>
          <a:prstGeom prst="accentCallout2">
            <a:avLst>
              <a:gd name="adj1" fmla="val 18750"/>
              <a:gd name="adj2" fmla="val -8333"/>
              <a:gd name="adj3" fmla="val 18750"/>
              <a:gd name="adj4" fmla="val -16667"/>
              <a:gd name="adj5" fmla="val 1109504"/>
              <a:gd name="adj6" fmla="val -285129"/>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srgbClr val="F79646">
                    <a:lumMod val="75000"/>
                  </a:srgbClr>
                </a:solidFill>
                <a:latin typeface="Calibri"/>
                <a:cs typeface="+mn-cs"/>
              </a:rPr>
              <a:t>Не изменилось</a:t>
            </a:r>
          </a:p>
        </p:txBody>
      </p:sp>
      <p:sp>
        <p:nvSpPr>
          <p:cNvPr id="64" name="Выноска 2 (с границей) 63"/>
          <p:cNvSpPr/>
          <p:nvPr/>
        </p:nvSpPr>
        <p:spPr>
          <a:xfrm>
            <a:off x="4821238" y="3217863"/>
            <a:ext cx="935037" cy="252412"/>
          </a:xfrm>
          <a:prstGeom prst="accentCallout2">
            <a:avLst>
              <a:gd name="adj1" fmla="val 18750"/>
              <a:gd name="adj2" fmla="val -8333"/>
              <a:gd name="adj3" fmla="val 18750"/>
              <a:gd name="adj4" fmla="val -16667"/>
              <a:gd name="adj5" fmla="val 733158"/>
              <a:gd name="adj6" fmla="val -180432"/>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srgbClr val="FF0000"/>
                </a:solidFill>
                <a:latin typeface="Calibri"/>
                <a:cs typeface="+mn-cs"/>
              </a:rPr>
              <a:t>Ухудшилось</a:t>
            </a:r>
          </a:p>
        </p:txBody>
      </p:sp>
      <p:sp>
        <p:nvSpPr>
          <p:cNvPr id="65" name="Выноска 2 (с границей) 64"/>
          <p:cNvSpPr/>
          <p:nvPr/>
        </p:nvSpPr>
        <p:spPr>
          <a:xfrm>
            <a:off x="3522663" y="3217863"/>
            <a:ext cx="936625" cy="252412"/>
          </a:xfrm>
          <a:prstGeom prst="accentCallout2">
            <a:avLst>
              <a:gd name="adj1" fmla="val 43250"/>
              <a:gd name="adj2" fmla="val -5273"/>
              <a:gd name="adj3" fmla="val 49034"/>
              <a:gd name="adj4" fmla="val -18094"/>
              <a:gd name="adj5" fmla="val 431924"/>
              <a:gd name="adj6" fmla="val -41267"/>
            </a:avLst>
          </a:prstGeom>
          <a:solidFill>
            <a:srgbClr val="F9F7DF"/>
          </a:solidFill>
          <a:ln w="3175" cap="flat" cmpd="sng" algn="ctr">
            <a:solidFill>
              <a:srgbClr val="4F81BD">
                <a:shade val="50000"/>
              </a:srgbClr>
            </a:solidFill>
            <a:prstDash val="solid"/>
          </a:ln>
          <a:effectLst/>
        </p:spPr>
        <p:txBody>
          <a:bodyPr anchor="ctr"/>
          <a:lstStyle/>
          <a:p>
            <a:pPr algn="ctr" fontAlgn="auto">
              <a:spcBef>
                <a:spcPts val="0"/>
              </a:spcBef>
              <a:spcAft>
                <a:spcPts val="0"/>
              </a:spcAft>
              <a:defRPr/>
            </a:pPr>
            <a:r>
              <a:rPr lang="ru-RU" sz="1050" kern="0" dirty="0">
                <a:solidFill>
                  <a:srgbClr val="00B050"/>
                </a:solidFill>
                <a:latin typeface="Calibri"/>
                <a:cs typeface="+mn-cs"/>
              </a:rPr>
              <a:t>Улучшилось</a:t>
            </a:r>
          </a:p>
        </p:txBody>
      </p:sp>
      <p:pic>
        <p:nvPicPr>
          <p:cNvPr id="10" name="Рисунок 9"/>
          <p:cNvPicPr>
            <a:picLocks noChangeAspect="1"/>
          </p:cNvPicPr>
          <p:nvPr/>
        </p:nvPicPr>
        <p:blipFill>
          <a:blip r:embed="rId7"/>
          <a:stretch>
            <a:fillRect/>
          </a:stretch>
        </p:blipFill>
        <p:spPr>
          <a:xfrm>
            <a:off x="179388" y="3209925"/>
            <a:ext cx="4319587" cy="2955925"/>
          </a:xfrm>
          <a:prstGeom prst="rect">
            <a:avLst/>
          </a:prstGeom>
          <a:effectLst>
            <a:outerShdw blurRad="254000" dist="50800" dir="5400000" algn="ctr" rotWithShape="0">
              <a:srgbClr val="000000">
                <a:alpha val="43137"/>
              </a:srgbClr>
            </a:outerShdw>
          </a:effectLst>
        </p:spPr>
      </p:pic>
      <p:pic>
        <p:nvPicPr>
          <p:cNvPr id="11" name="Рисунок 10"/>
          <p:cNvPicPr>
            <a:picLocks noChangeAspect="1"/>
          </p:cNvPicPr>
          <p:nvPr/>
        </p:nvPicPr>
        <p:blipFill>
          <a:blip r:embed="rId8"/>
          <a:stretch>
            <a:fillRect/>
          </a:stretch>
        </p:blipFill>
        <p:spPr>
          <a:xfrm>
            <a:off x="4540250" y="3201988"/>
            <a:ext cx="4392613" cy="2959100"/>
          </a:xfrm>
          <a:prstGeom prst="rect">
            <a:avLst/>
          </a:prstGeom>
          <a:effectLst>
            <a:outerShdw blurRad="254000" dist="50800" dir="5400000" algn="ctr" rotWithShape="0">
              <a:srgbClr val="000000">
                <a:alpha val="43137"/>
              </a:srgbClr>
            </a:outerShdw>
          </a:effectLst>
        </p:spPr>
      </p:pic>
      <p:sp>
        <p:nvSpPr>
          <p:cNvPr id="14" name="Номер слайда 13"/>
          <p:cNvSpPr>
            <a:spLocks noGrp="1"/>
          </p:cNvSpPr>
          <p:nvPr>
            <p:ph type="sldNum" sz="quarter" idx="11"/>
          </p:nvPr>
        </p:nvSpPr>
        <p:spPr/>
        <p:txBody>
          <a:bodyPr/>
          <a:lstStyle/>
          <a:p>
            <a:pPr>
              <a:defRPr/>
            </a:pPr>
            <a:fld id="{5DAC7B77-208E-4CF2-A72C-E668B4931308}" type="slidenum">
              <a:rPr lang="ru-RU" altLang="ru-RU" smtClean="0"/>
              <a:pPr>
                <a:defRPr/>
              </a:pPr>
              <a:t>15</a:t>
            </a:fld>
            <a:endParaRPr lang="ru-RU" altLang="ru-RU" dirty="0"/>
          </a:p>
        </p:txBody>
      </p:sp>
      <p:pic>
        <p:nvPicPr>
          <p:cNvPr id="2" name="Рисунок 1"/>
          <p:cNvPicPr>
            <a:picLocks noChangeAspect="1"/>
          </p:cNvPicPr>
          <p:nvPr/>
        </p:nvPicPr>
        <p:blipFill>
          <a:blip r:embed="rId9"/>
          <a:srcRect/>
          <a:stretch>
            <a:fillRect/>
          </a:stretch>
        </p:blipFill>
        <p:spPr bwMode="auto">
          <a:xfrm>
            <a:off x="3230563" y="2136775"/>
            <a:ext cx="1800225" cy="1004888"/>
          </a:xfrm>
          <a:prstGeom prst="rect">
            <a:avLst/>
          </a:prstGeom>
          <a:noFill/>
          <a:ln w="9525">
            <a:noFill/>
            <a:miter lim="800000"/>
            <a:headEnd/>
            <a:tailEnd/>
          </a:ln>
        </p:spPr>
      </p:pic>
      <p:cxnSp>
        <p:nvCxnSpPr>
          <p:cNvPr id="22" name="Прямая соединительная линия 21"/>
          <p:cNvCxnSpPr>
            <a:cxnSpLocks noChangeShapeType="1"/>
          </p:cNvCxnSpPr>
          <p:nvPr/>
        </p:nvCxnSpPr>
        <p:spPr bwMode="auto">
          <a:xfrm>
            <a:off x="3517900" y="2906713"/>
            <a:ext cx="539750" cy="0"/>
          </a:xfrm>
          <a:prstGeom prst="line">
            <a:avLst/>
          </a:prstGeom>
          <a:noFill/>
          <a:ln w="38100" algn="ctr">
            <a:solidFill>
              <a:srgbClr val="CC3300"/>
            </a:solidFill>
            <a:round/>
            <a:headEnd/>
            <a:tailEnd/>
          </a:ln>
        </p:spPr>
      </p:cxnSp>
      <p:cxnSp>
        <p:nvCxnSpPr>
          <p:cNvPr id="9" name="Прямая соединительная линия 8"/>
          <p:cNvCxnSpPr>
            <a:cxnSpLocks noChangeShapeType="1"/>
          </p:cNvCxnSpPr>
          <p:nvPr/>
        </p:nvCxnSpPr>
        <p:spPr bwMode="auto">
          <a:xfrm>
            <a:off x="3517900" y="2708275"/>
            <a:ext cx="539750" cy="0"/>
          </a:xfrm>
          <a:prstGeom prst="line">
            <a:avLst/>
          </a:prstGeom>
          <a:noFill/>
          <a:ln w="38100" algn="ctr">
            <a:solidFill>
              <a:srgbClr val="CC3300"/>
            </a:solidFill>
            <a:round/>
            <a:headEnd/>
            <a:tailEnd/>
          </a:ln>
        </p:spPr>
      </p:cxnSp>
      <p:cxnSp>
        <p:nvCxnSpPr>
          <p:cNvPr id="18" name="Прямая соединительная линия 17"/>
          <p:cNvCxnSpPr>
            <a:cxnSpLocks noChangeShapeType="1"/>
          </p:cNvCxnSpPr>
          <p:nvPr/>
        </p:nvCxnSpPr>
        <p:spPr bwMode="auto">
          <a:xfrm>
            <a:off x="3517900" y="2511425"/>
            <a:ext cx="971550" cy="0"/>
          </a:xfrm>
          <a:prstGeom prst="line">
            <a:avLst/>
          </a:prstGeom>
          <a:noFill/>
          <a:ln w="38100" algn="ctr">
            <a:solidFill>
              <a:srgbClr val="CC3300"/>
            </a:solidFill>
            <a:round/>
            <a:headEnd/>
            <a:tailEnd/>
          </a:ln>
        </p:spPr>
      </p:cxnSp>
      <p:pic>
        <p:nvPicPr>
          <p:cNvPr id="4" name="Рисунок 3"/>
          <p:cNvPicPr>
            <a:picLocks noChangeAspect="1"/>
          </p:cNvPicPr>
          <p:nvPr/>
        </p:nvPicPr>
        <p:blipFill>
          <a:blip r:embed="rId10"/>
          <a:stretch>
            <a:fillRect/>
          </a:stretch>
        </p:blipFill>
        <p:spPr>
          <a:xfrm>
            <a:off x="0" y="3141663"/>
            <a:ext cx="9144000" cy="2378075"/>
          </a:xfrm>
          <a:prstGeom prst="rect">
            <a:avLst/>
          </a:prstGeom>
          <a:effectLst>
            <a:outerShdw blurRad="254000" dist="50800" dir="5400000" algn="ctr" rotWithShape="0">
              <a:srgbClr val="000000">
                <a:alpha val="43137"/>
              </a:srgbClr>
            </a:outerShdw>
          </a:effectLst>
        </p:spPr>
      </p:pic>
      <p:cxnSp>
        <p:nvCxnSpPr>
          <p:cNvPr id="68" name="Прямая соединительная линия 67"/>
          <p:cNvCxnSpPr>
            <a:cxnSpLocks noChangeShapeType="1"/>
          </p:cNvCxnSpPr>
          <p:nvPr/>
        </p:nvCxnSpPr>
        <p:spPr bwMode="auto">
          <a:xfrm>
            <a:off x="3517900" y="3097213"/>
            <a:ext cx="1439863" cy="0"/>
          </a:xfrm>
          <a:prstGeom prst="line">
            <a:avLst/>
          </a:prstGeom>
          <a:noFill/>
          <a:ln w="38100" algn="ctr">
            <a:solidFill>
              <a:srgbClr val="CC3300"/>
            </a:solidFill>
            <a:round/>
            <a:headEnd/>
            <a:tailEnd/>
          </a:ln>
        </p:spPr>
      </p:cxnSp>
      <p:grpSp>
        <p:nvGrpSpPr>
          <p:cNvPr id="12" name="Группа 11"/>
          <p:cNvGrpSpPr>
            <a:grpSpLocks/>
          </p:cNvGrpSpPr>
          <p:nvPr/>
        </p:nvGrpSpPr>
        <p:grpSpPr bwMode="auto">
          <a:xfrm>
            <a:off x="258763" y="1222375"/>
            <a:ext cx="8640762" cy="5375275"/>
            <a:chOff x="258763" y="1196752"/>
            <a:chExt cx="8640762" cy="5375275"/>
          </a:xfrm>
        </p:grpSpPr>
        <p:grpSp>
          <p:nvGrpSpPr>
            <p:cNvPr id="77866" name="Группа 68"/>
            <p:cNvGrpSpPr>
              <a:grpSpLocks/>
            </p:cNvGrpSpPr>
            <p:nvPr/>
          </p:nvGrpSpPr>
          <p:grpSpPr bwMode="auto">
            <a:xfrm>
              <a:off x="258763" y="1196752"/>
              <a:ext cx="8640762" cy="5375275"/>
              <a:chOff x="179388" y="1077913"/>
              <a:chExt cx="8820150" cy="5375275"/>
            </a:xfrm>
          </p:grpSpPr>
          <p:grpSp>
            <p:nvGrpSpPr>
              <p:cNvPr id="77871" name="Группа 41"/>
              <p:cNvGrpSpPr>
                <a:grpSpLocks/>
              </p:cNvGrpSpPr>
              <p:nvPr/>
            </p:nvGrpSpPr>
            <p:grpSpPr bwMode="auto">
              <a:xfrm>
                <a:off x="179388" y="1077913"/>
                <a:ext cx="8820150" cy="5375275"/>
                <a:chOff x="0" y="764704"/>
                <a:chExt cx="9144000" cy="5660905"/>
              </a:xfrm>
            </p:grpSpPr>
            <p:pic>
              <p:nvPicPr>
                <p:cNvPr id="74" name="Рисунок 73"/>
                <p:cNvPicPr>
                  <a:picLocks noChangeAspect="1"/>
                </p:cNvPicPr>
                <p:nvPr/>
              </p:nvPicPr>
              <p:blipFill>
                <a:blip r:embed="rId11"/>
                <a:stretch>
                  <a:fillRect/>
                </a:stretch>
              </p:blipFill>
              <p:spPr>
                <a:xfrm>
                  <a:off x="0" y="764704"/>
                  <a:ext cx="9144000" cy="5660905"/>
                </a:xfrm>
                <a:prstGeom prst="rect">
                  <a:avLst/>
                </a:prstGeom>
                <a:ln>
                  <a:solidFill>
                    <a:schemeClr val="accent6">
                      <a:lumMod val="20000"/>
                      <a:lumOff val="80000"/>
                    </a:schemeClr>
                  </a:solidFill>
                </a:ln>
                <a:effectLst>
                  <a:outerShdw blurRad="254000" dist="50800" dir="5400000" algn="ctr" rotWithShape="0">
                    <a:srgbClr val="000000">
                      <a:alpha val="43137"/>
                    </a:srgbClr>
                  </a:outerShdw>
                </a:effectLst>
              </p:spPr>
            </p:pic>
            <p:pic>
              <p:nvPicPr>
                <p:cNvPr id="75" name="Рисунок 74"/>
                <p:cNvPicPr>
                  <a:picLocks noChangeAspect="1"/>
                </p:cNvPicPr>
                <p:nvPr/>
              </p:nvPicPr>
              <p:blipFill>
                <a:blip r:embed="rId12"/>
                <a:srcRect/>
                <a:stretch>
                  <a:fillRect/>
                </a:stretch>
              </p:blipFill>
              <p:spPr bwMode="auto">
                <a:xfrm>
                  <a:off x="5760569" y="2924742"/>
                  <a:ext cx="2555214" cy="213998"/>
                </a:xfrm>
                <a:prstGeom prst="rect">
                  <a:avLst/>
                </a:prstGeom>
                <a:noFill/>
                <a:ln w="9525">
                  <a:solidFill>
                    <a:srgbClr val="CEFFB5"/>
                  </a:solidFill>
                  <a:miter lim="800000"/>
                  <a:headEnd/>
                  <a:tailEnd/>
                </a:ln>
              </p:spPr>
            </p:pic>
          </p:grpSp>
          <p:sp>
            <p:nvSpPr>
              <p:cNvPr id="71" name="Овал 70"/>
              <p:cNvSpPr/>
              <p:nvPr/>
            </p:nvSpPr>
            <p:spPr>
              <a:xfrm>
                <a:off x="2268157" y="3500438"/>
                <a:ext cx="1727408" cy="1512888"/>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72" name="Прямоугольник 71"/>
              <p:cNvPicPr>
                <a:picLocks noChangeArrowheads="1"/>
              </p:cNvPicPr>
              <p:nvPr/>
            </p:nvPicPr>
            <p:blipFill>
              <a:blip r:embed="rId13"/>
              <a:srcRect/>
              <a:stretch>
                <a:fillRect/>
              </a:stretch>
            </p:blipFill>
            <p:spPr bwMode="auto">
              <a:xfrm>
                <a:off x="2422943" y="3684124"/>
                <a:ext cx="1387630" cy="1146048"/>
              </a:xfrm>
              <a:prstGeom prst="rect">
                <a:avLst/>
              </a:prstGeom>
              <a:noFill/>
            </p:spPr>
          </p:pic>
          <p:pic>
            <p:nvPicPr>
              <p:cNvPr id="77874" name="Рисунок 72"/>
              <p:cNvPicPr>
                <a:picLocks noChangeAspect="1"/>
              </p:cNvPicPr>
              <p:nvPr/>
            </p:nvPicPr>
            <p:blipFill>
              <a:blip r:embed="rId14"/>
              <a:srcRect/>
              <a:stretch>
                <a:fillRect/>
              </a:stretch>
            </p:blipFill>
            <p:spPr bwMode="auto">
              <a:xfrm>
                <a:off x="4284663" y="3284538"/>
                <a:ext cx="719137" cy="720725"/>
              </a:xfrm>
              <a:prstGeom prst="rect">
                <a:avLst/>
              </a:prstGeom>
              <a:noFill/>
              <a:ln w="9525">
                <a:noFill/>
                <a:miter lim="800000"/>
                <a:headEnd/>
                <a:tailEnd/>
              </a:ln>
            </p:spPr>
          </p:pic>
        </p:grpSp>
        <p:sp>
          <p:nvSpPr>
            <p:cNvPr id="76" name="Скругленный прямоугольник 75"/>
            <p:cNvSpPr/>
            <p:nvPr/>
          </p:nvSpPr>
          <p:spPr>
            <a:xfrm>
              <a:off x="4600575" y="2366740"/>
              <a:ext cx="3095625" cy="747712"/>
            </a:xfrm>
            <a:prstGeom prst="roundRect">
              <a:avLst>
                <a:gd name="adj" fmla="val 3743"/>
              </a:avLst>
            </a:prstGeom>
            <a:solidFill>
              <a:schemeClr val="accent1">
                <a:alpha val="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77" name="Прямая со стрелкой 76"/>
            <p:cNvCxnSpPr>
              <a:stCxn id="71" idx="7"/>
            </p:cNvCxnSpPr>
            <p:nvPr/>
          </p:nvCxnSpPr>
          <p:spPr>
            <a:xfrm flipV="1">
              <a:off x="3749675" y="3096990"/>
              <a:ext cx="830263" cy="74453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a:endCxn id="79" idx="3"/>
            </p:cNvCxnSpPr>
            <p:nvPr/>
          </p:nvCxnSpPr>
          <p:spPr>
            <a:xfrm flipH="1" flipV="1">
              <a:off x="1033463" y="2317527"/>
              <a:ext cx="3567112" cy="1539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9" name="Прямоугольник 78"/>
            <p:cNvSpPr/>
            <p:nvPr/>
          </p:nvSpPr>
          <p:spPr>
            <a:xfrm>
              <a:off x="457200" y="2246090"/>
              <a:ext cx="576263" cy="14287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Tree>
    <p:custDataLst>
      <p:tags r:id="rId1"/>
    </p:custDataLst>
  </p:cSld>
  <p:clrMapOvr>
    <a:masterClrMapping/>
  </p:clrMapOvr>
  <p:transition advTm="1588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9"/>
                                        </p:tgtEl>
                                        <p:attrNameLst>
                                          <p:attrName>style.visibility</p:attrName>
                                        </p:attrNameLst>
                                      </p:cBhvr>
                                      <p:to>
                                        <p:strVal val="hidden"/>
                                      </p:to>
                                    </p:set>
                                  </p:childTnLst>
                                </p:cTn>
                              </p:par>
                              <p:par>
                                <p:cTn id="12" presetID="22" presetClass="entr" presetSubtype="4" fill="hold" grpId="0" nodeType="withEffect">
                                  <p:stCondLst>
                                    <p:cond delay="0"/>
                                  </p:stCondLst>
                                  <p:childTnLst>
                                    <p:set>
                                      <p:cBhvr>
                                        <p:cTn id="13" dur="1" fill="hold">
                                          <p:stCondLst>
                                            <p:cond delay="0"/>
                                          </p:stCondLst>
                                        </p:cTn>
                                        <p:tgtEl>
                                          <p:spTgt spid="159"/>
                                        </p:tgtEl>
                                        <p:attrNameLst>
                                          <p:attrName>style.visibility</p:attrName>
                                        </p:attrNameLst>
                                      </p:cBhvr>
                                      <p:to>
                                        <p:strVal val="visible"/>
                                      </p:to>
                                    </p:set>
                                    <p:animEffect transition="in" filter="wipe(down)">
                                      <p:cBhvr>
                                        <p:cTn id="14" dur="500"/>
                                        <p:tgtEl>
                                          <p:spTgt spid="15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9"/>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wipe(down)">
                                      <p:cBhvr>
                                        <p:cTn id="21" dur="500"/>
                                        <p:tgtEl>
                                          <p:spTgt spid="16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6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82"/>
                                        </p:tgtEl>
                                      </p:cBhvr>
                                    </p:animEffect>
                                    <p:set>
                                      <p:cBhvr>
                                        <p:cTn id="28" dur="1" fill="hold">
                                          <p:stCondLst>
                                            <p:cond delay="499"/>
                                          </p:stCondLst>
                                        </p:cTn>
                                        <p:tgtEl>
                                          <p:spTgt spid="8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83"/>
                                        </p:tgtEl>
                                      </p:cBhvr>
                                    </p:animEffect>
                                    <p:set>
                                      <p:cBhvr>
                                        <p:cTn id="31" dur="1" fill="hold">
                                          <p:stCondLst>
                                            <p:cond delay="499"/>
                                          </p:stCondLst>
                                        </p:cTn>
                                        <p:tgtEl>
                                          <p:spTgt spid="8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84"/>
                                        </p:tgtEl>
                                      </p:cBhvr>
                                    </p:animEffect>
                                    <p:set>
                                      <p:cBhvr>
                                        <p:cTn id="34" dur="1" fill="hold">
                                          <p:stCondLst>
                                            <p:cond delay="499"/>
                                          </p:stCondLst>
                                        </p:cTn>
                                        <p:tgtEl>
                                          <p:spTgt spid="8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5"/>
                                        </p:tgtEl>
                                      </p:cBhvr>
                                    </p:animEffect>
                                    <p:set>
                                      <p:cBhvr>
                                        <p:cTn id="37" dur="1" fill="hold">
                                          <p:stCondLst>
                                            <p:cond delay="499"/>
                                          </p:stCondLst>
                                        </p:cTn>
                                        <p:tgtEl>
                                          <p:spTgt spid="8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86"/>
                                        </p:tgtEl>
                                      </p:cBhvr>
                                    </p:animEffect>
                                    <p:set>
                                      <p:cBhvr>
                                        <p:cTn id="40" dur="1" fill="hold">
                                          <p:stCondLst>
                                            <p:cond delay="499"/>
                                          </p:stCondLst>
                                        </p:cTn>
                                        <p:tgtEl>
                                          <p:spTgt spid="86"/>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88"/>
                                        </p:tgtEl>
                                      </p:cBhvr>
                                    </p:animEffect>
                                    <p:set>
                                      <p:cBhvr>
                                        <p:cTn id="43" dur="1" fill="hold">
                                          <p:stCondLst>
                                            <p:cond delay="499"/>
                                          </p:stCondLst>
                                        </p:cTn>
                                        <p:tgtEl>
                                          <p:spTgt spid="88"/>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08"/>
                                        </p:tgtEl>
                                      </p:cBhvr>
                                    </p:animEffect>
                                    <p:set>
                                      <p:cBhvr>
                                        <p:cTn id="46" dur="1" fill="hold">
                                          <p:stCondLst>
                                            <p:cond delay="499"/>
                                          </p:stCondLst>
                                        </p:cTn>
                                        <p:tgtEl>
                                          <p:spTgt spid="10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09"/>
                                        </p:tgtEl>
                                      </p:cBhvr>
                                    </p:animEffect>
                                    <p:set>
                                      <p:cBhvr>
                                        <p:cTn id="49" dur="1" fill="hold">
                                          <p:stCondLst>
                                            <p:cond delay="499"/>
                                          </p:stCondLst>
                                        </p:cTn>
                                        <p:tgtEl>
                                          <p:spTgt spid="109"/>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10"/>
                                        </p:tgtEl>
                                      </p:cBhvr>
                                    </p:animEffect>
                                    <p:set>
                                      <p:cBhvr>
                                        <p:cTn id="52" dur="1" fill="hold">
                                          <p:stCondLst>
                                            <p:cond delay="499"/>
                                          </p:stCondLst>
                                        </p:cTn>
                                        <p:tgtEl>
                                          <p:spTgt spid="110"/>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141"/>
                                        </p:tgtEl>
                                      </p:cBhvr>
                                    </p:animEffect>
                                    <p:set>
                                      <p:cBhvr>
                                        <p:cTn id="55" dur="1" fill="hold">
                                          <p:stCondLst>
                                            <p:cond delay="499"/>
                                          </p:stCondLst>
                                        </p:cTn>
                                        <p:tgtEl>
                                          <p:spTgt spid="141"/>
                                        </p:tgtEl>
                                        <p:attrNameLst>
                                          <p:attrName>style.visibility</p:attrName>
                                        </p:attrNameLst>
                                      </p:cBhvr>
                                      <p:to>
                                        <p:strVal val="hidden"/>
                                      </p:to>
                                    </p:set>
                                  </p:childTnLst>
                                </p:cTn>
                              </p:par>
                              <p:par>
                                <p:cTn id="56" presetID="42" presetClass="path" presetSubtype="0" accel="50000" decel="50000" fill="hold" nodeType="withEffect">
                                  <p:stCondLst>
                                    <p:cond delay="0"/>
                                  </p:stCondLst>
                                  <p:childTnLst>
                                    <p:animMotion origin="layout" path="M 0 4.44444E-6 L -0.00156 -0.08264 " pathEditMode="relative" rAng="0" ptsTypes="AA">
                                      <p:cBhvr>
                                        <p:cTn id="57" dur="1000" fill="hold"/>
                                        <p:tgtEl>
                                          <p:spTgt spid="3"/>
                                        </p:tgtEl>
                                        <p:attrNameLst>
                                          <p:attrName>ppt_x</p:attrName>
                                          <p:attrName>ppt_y</p:attrName>
                                        </p:attrNameLst>
                                      </p:cBhvr>
                                      <p:rCtr x="-87" y="-4144"/>
                                    </p:animMotion>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nodeType="afterGroup">
                            <p:stCondLst>
                              <p:cond delay="500"/>
                            </p:stCondLst>
                            <p:childTnLst>
                              <p:par>
                                <p:cTn id="64" presetID="22" presetClass="entr" presetSubtype="4"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down)">
                                      <p:cBhvr>
                                        <p:cTn id="66" dur="500"/>
                                        <p:tgtEl>
                                          <p:spTgt spid="2"/>
                                        </p:tgtEl>
                                      </p:cBhvr>
                                    </p:animEffect>
                                  </p:childTnLst>
                                </p:cTn>
                              </p:par>
                            </p:childTnLst>
                          </p:cTn>
                        </p:par>
                        <p:par>
                          <p:cTn id="67" fill="hold" nodeType="afterGroup">
                            <p:stCondLst>
                              <p:cond delay="1000"/>
                            </p:stCondLst>
                            <p:childTnLst>
                              <p:par>
                                <p:cTn id="68" presetID="16" presetClass="entr" presetSubtype="2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barn(inVertical)">
                                      <p:cBhvr>
                                        <p:cTn id="70" dur="500"/>
                                        <p:tgtEl>
                                          <p:spTgt spid="7"/>
                                        </p:tgtEl>
                                      </p:cBhvr>
                                    </p:animEffect>
                                  </p:childTnLst>
                                </p:cTn>
                              </p:par>
                              <p:par>
                                <p:cTn id="71" presetID="10"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500"/>
                                        <p:tgtEl>
                                          <p:spTgt spid="6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500"/>
                                        <p:tgtEl>
                                          <p:spTgt spid="6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500"/>
                                        <p:tgtEl>
                                          <p:spTgt spid="6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500"/>
                                        <p:tgtEl>
                                          <p:spTgt spid="5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xit" presetSubtype="0" fill="hold" nodeType="clickEffect">
                                  <p:stCondLst>
                                    <p:cond delay="0"/>
                                  </p:stCondLst>
                                  <p:childTnLst>
                                    <p:animEffect transition="out" filter="fade">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par>
                                <p:cTn id="115" presetID="22" presetClass="exit" presetSubtype="4" fill="hold" nodeType="withEffect">
                                  <p:stCondLst>
                                    <p:cond delay="0"/>
                                  </p:stCondLst>
                                  <p:childTnLst>
                                    <p:animEffect transition="out" filter="wipe(down)">
                                      <p:cBhvr>
                                        <p:cTn id="116" dur="500"/>
                                        <p:tgtEl>
                                          <p:spTgt spid="7"/>
                                        </p:tgtEl>
                                      </p:cBhvr>
                                    </p:animEffect>
                                    <p:set>
                                      <p:cBhvr>
                                        <p:cTn id="117" dur="1" fill="hold">
                                          <p:stCondLst>
                                            <p:cond delay="499"/>
                                          </p:stCondLst>
                                        </p:cTn>
                                        <p:tgtEl>
                                          <p:spTgt spid="7"/>
                                        </p:tgtEl>
                                        <p:attrNameLst>
                                          <p:attrName>style.visibility</p:attrName>
                                        </p:attrNameLst>
                                      </p:cBhvr>
                                      <p:to>
                                        <p:strVal val="hidden"/>
                                      </p:to>
                                    </p:set>
                                  </p:childTnLst>
                                </p:cTn>
                              </p:par>
                              <p:par>
                                <p:cTn id="118" presetID="22" presetClass="exit" presetSubtype="4" fill="hold" grpId="1" nodeType="withEffect">
                                  <p:stCondLst>
                                    <p:cond delay="0"/>
                                  </p:stCondLst>
                                  <p:childTnLst>
                                    <p:animEffect transition="out" filter="wipe(down)">
                                      <p:cBhvr>
                                        <p:cTn id="119" dur="500"/>
                                        <p:tgtEl>
                                          <p:spTgt spid="56"/>
                                        </p:tgtEl>
                                      </p:cBhvr>
                                    </p:animEffect>
                                    <p:set>
                                      <p:cBhvr>
                                        <p:cTn id="120" dur="1" fill="hold">
                                          <p:stCondLst>
                                            <p:cond delay="499"/>
                                          </p:stCondLst>
                                        </p:cTn>
                                        <p:tgtEl>
                                          <p:spTgt spid="56"/>
                                        </p:tgtEl>
                                        <p:attrNameLst>
                                          <p:attrName>style.visibility</p:attrName>
                                        </p:attrNameLst>
                                      </p:cBhvr>
                                      <p:to>
                                        <p:strVal val="hidden"/>
                                      </p:to>
                                    </p:set>
                                  </p:childTnLst>
                                </p:cTn>
                              </p:par>
                              <p:par>
                                <p:cTn id="121" presetID="22" presetClass="exit" presetSubtype="4" fill="hold" grpId="1" nodeType="withEffect">
                                  <p:stCondLst>
                                    <p:cond delay="0"/>
                                  </p:stCondLst>
                                  <p:childTnLst>
                                    <p:animEffect transition="out" filter="wipe(down)">
                                      <p:cBhvr>
                                        <p:cTn id="122" dur="500"/>
                                        <p:tgtEl>
                                          <p:spTgt spid="57"/>
                                        </p:tgtEl>
                                      </p:cBhvr>
                                    </p:animEffect>
                                    <p:set>
                                      <p:cBhvr>
                                        <p:cTn id="123" dur="1" fill="hold">
                                          <p:stCondLst>
                                            <p:cond delay="499"/>
                                          </p:stCondLst>
                                        </p:cTn>
                                        <p:tgtEl>
                                          <p:spTgt spid="57"/>
                                        </p:tgtEl>
                                        <p:attrNameLst>
                                          <p:attrName>style.visibility</p:attrName>
                                        </p:attrNameLst>
                                      </p:cBhvr>
                                      <p:to>
                                        <p:strVal val="hidden"/>
                                      </p:to>
                                    </p:set>
                                  </p:childTnLst>
                                </p:cTn>
                              </p:par>
                              <p:par>
                                <p:cTn id="124" presetID="22" presetClass="exit" presetSubtype="4" fill="hold" grpId="1" nodeType="withEffect">
                                  <p:stCondLst>
                                    <p:cond delay="0"/>
                                  </p:stCondLst>
                                  <p:childTnLst>
                                    <p:animEffect transition="out" filter="wipe(down)">
                                      <p:cBhvr>
                                        <p:cTn id="125" dur="500"/>
                                        <p:tgtEl>
                                          <p:spTgt spid="60"/>
                                        </p:tgtEl>
                                      </p:cBhvr>
                                    </p:animEffect>
                                    <p:set>
                                      <p:cBhvr>
                                        <p:cTn id="126" dur="1" fill="hold">
                                          <p:stCondLst>
                                            <p:cond delay="499"/>
                                          </p:stCondLst>
                                        </p:cTn>
                                        <p:tgtEl>
                                          <p:spTgt spid="60"/>
                                        </p:tgtEl>
                                        <p:attrNameLst>
                                          <p:attrName>style.visibility</p:attrName>
                                        </p:attrNameLst>
                                      </p:cBhvr>
                                      <p:to>
                                        <p:strVal val="hidden"/>
                                      </p:to>
                                    </p:set>
                                  </p:childTnLst>
                                </p:cTn>
                              </p:par>
                              <p:par>
                                <p:cTn id="127" presetID="22" presetClass="exit" presetSubtype="4" fill="hold" grpId="1" nodeType="withEffect">
                                  <p:stCondLst>
                                    <p:cond delay="0"/>
                                  </p:stCondLst>
                                  <p:childTnLst>
                                    <p:animEffect transition="out" filter="wipe(down)">
                                      <p:cBhvr>
                                        <p:cTn id="128" dur="500"/>
                                        <p:tgtEl>
                                          <p:spTgt spid="61"/>
                                        </p:tgtEl>
                                      </p:cBhvr>
                                    </p:animEffect>
                                    <p:set>
                                      <p:cBhvr>
                                        <p:cTn id="129" dur="1" fill="hold">
                                          <p:stCondLst>
                                            <p:cond delay="499"/>
                                          </p:stCondLst>
                                        </p:cTn>
                                        <p:tgtEl>
                                          <p:spTgt spid="61"/>
                                        </p:tgtEl>
                                        <p:attrNameLst>
                                          <p:attrName>style.visibility</p:attrName>
                                        </p:attrNameLst>
                                      </p:cBhvr>
                                      <p:to>
                                        <p:strVal val="hidden"/>
                                      </p:to>
                                    </p:set>
                                  </p:childTnLst>
                                </p:cTn>
                              </p:par>
                              <p:par>
                                <p:cTn id="130" presetID="22" presetClass="exit" presetSubtype="4" fill="hold" grpId="1" nodeType="withEffect">
                                  <p:stCondLst>
                                    <p:cond delay="0"/>
                                  </p:stCondLst>
                                  <p:childTnLst>
                                    <p:animEffect transition="out" filter="wipe(down)">
                                      <p:cBhvr>
                                        <p:cTn id="131" dur="500"/>
                                        <p:tgtEl>
                                          <p:spTgt spid="64"/>
                                        </p:tgtEl>
                                      </p:cBhvr>
                                    </p:animEffect>
                                    <p:set>
                                      <p:cBhvr>
                                        <p:cTn id="132" dur="1" fill="hold">
                                          <p:stCondLst>
                                            <p:cond delay="499"/>
                                          </p:stCondLst>
                                        </p:cTn>
                                        <p:tgtEl>
                                          <p:spTgt spid="64"/>
                                        </p:tgtEl>
                                        <p:attrNameLst>
                                          <p:attrName>style.visibility</p:attrName>
                                        </p:attrNameLst>
                                      </p:cBhvr>
                                      <p:to>
                                        <p:strVal val="hidden"/>
                                      </p:to>
                                    </p:set>
                                  </p:childTnLst>
                                </p:cTn>
                              </p:par>
                              <p:par>
                                <p:cTn id="133" presetID="22" presetClass="exit" presetSubtype="4" fill="hold" grpId="1" nodeType="withEffect">
                                  <p:stCondLst>
                                    <p:cond delay="0"/>
                                  </p:stCondLst>
                                  <p:childTnLst>
                                    <p:animEffect transition="out" filter="wipe(down)">
                                      <p:cBhvr>
                                        <p:cTn id="134" dur="500"/>
                                        <p:tgtEl>
                                          <p:spTgt spid="65"/>
                                        </p:tgtEl>
                                      </p:cBhvr>
                                    </p:animEffect>
                                    <p:set>
                                      <p:cBhvr>
                                        <p:cTn id="135" dur="1" fill="hold">
                                          <p:stCondLst>
                                            <p:cond delay="499"/>
                                          </p:stCondLst>
                                        </p:cTn>
                                        <p:tgtEl>
                                          <p:spTgt spid="65"/>
                                        </p:tgtEl>
                                        <p:attrNameLst>
                                          <p:attrName>style.visibility</p:attrName>
                                        </p:attrNameLst>
                                      </p:cBhvr>
                                      <p:to>
                                        <p:strVal val="hidden"/>
                                      </p:to>
                                    </p:set>
                                  </p:childTnLst>
                                </p:cTn>
                              </p:par>
                              <p:par>
                                <p:cTn id="136" presetID="22" presetClass="exit" presetSubtype="4" fill="hold" grpId="1" nodeType="withEffect">
                                  <p:stCondLst>
                                    <p:cond delay="0"/>
                                  </p:stCondLst>
                                  <p:childTnLst>
                                    <p:animEffect transition="out" filter="wipe(down)">
                                      <p:cBhvr>
                                        <p:cTn id="137" dur="500"/>
                                        <p:tgtEl>
                                          <p:spTgt spid="62"/>
                                        </p:tgtEl>
                                      </p:cBhvr>
                                    </p:animEffect>
                                    <p:set>
                                      <p:cBhvr>
                                        <p:cTn id="138" dur="1" fill="hold">
                                          <p:stCondLst>
                                            <p:cond delay="499"/>
                                          </p:stCondLst>
                                        </p:cTn>
                                        <p:tgtEl>
                                          <p:spTgt spid="62"/>
                                        </p:tgtEl>
                                        <p:attrNameLst>
                                          <p:attrName>style.visibility</p:attrName>
                                        </p:attrNameLst>
                                      </p:cBhvr>
                                      <p:to>
                                        <p:strVal val="hidden"/>
                                      </p:to>
                                    </p:set>
                                  </p:childTnLst>
                                </p:cTn>
                              </p:par>
                              <p:par>
                                <p:cTn id="139" presetID="22" presetClass="exit" presetSubtype="4" fill="hold" grpId="1" nodeType="withEffect">
                                  <p:stCondLst>
                                    <p:cond delay="0"/>
                                  </p:stCondLst>
                                  <p:childTnLst>
                                    <p:animEffect transition="out" filter="wipe(down)">
                                      <p:cBhvr>
                                        <p:cTn id="140" dur="500"/>
                                        <p:tgtEl>
                                          <p:spTgt spid="63"/>
                                        </p:tgtEl>
                                      </p:cBhvr>
                                    </p:animEffect>
                                    <p:set>
                                      <p:cBhvr>
                                        <p:cTn id="141" dur="1" fill="hold">
                                          <p:stCondLst>
                                            <p:cond delay="499"/>
                                          </p:stCondLst>
                                        </p:cTn>
                                        <p:tgtEl>
                                          <p:spTgt spid="63"/>
                                        </p:tgtEl>
                                        <p:attrNameLst>
                                          <p:attrName>style.visibility</p:attrName>
                                        </p:attrNameLst>
                                      </p:cBhvr>
                                      <p:to>
                                        <p:strVal val="hidden"/>
                                      </p:to>
                                    </p:set>
                                  </p:childTnLst>
                                </p:cTn>
                              </p:par>
                              <p:par>
                                <p:cTn id="142" presetID="22" presetClass="exit" presetSubtype="4" fill="hold" grpId="1" nodeType="withEffect">
                                  <p:stCondLst>
                                    <p:cond delay="0"/>
                                  </p:stCondLst>
                                  <p:childTnLst>
                                    <p:animEffect transition="out" filter="wipe(down)">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par>
                                <p:cTn id="145" presetID="22" presetClass="exit" presetSubtype="4" fill="hold" grpId="1" nodeType="withEffect">
                                  <p:stCondLst>
                                    <p:cond delay="0"/>
                                  </p:stCondLst>
                                  <p:childTnLst>
                                    <p:animEffect transition="out" filter="wipe(down)">
                                      <p:cBhvr>
                                        <p:cTn id="146" dur="500"/>
                                        <p:tgtEl>
                                          <p:spTgt spid="66"/>
                                        </p:tgtEl>
                                      </p:cBhvr>
                                    </p:animEffect>
                                    <p:set>
                                      <p:cBhvr>
                                        <p:cTn id="147" dur="1" fill="hold">
                                          <p:stCondLst>
                                            <p:cond delay="499"/>
                                          </p:stCondLst>
                                        </p:cTn>
                                        <p:tgtEl>
                                          <p:spTgt spid="66"/>
                                        </p:tgtEl>
                                        <p:attrNameLst>
                                          <p:attrName>style.visibility</p:attrName>
                                        </p:attrNameLst>
                                      </p:cBhvr>
                                      <p:to>
                                        <p:strVal val="hidden"/>
                                      </p:to>
                                    </p:set>
                                  </p:childTnLst>
                                </p:cTn>
                              </p:par>
                              <p:par>
                                <p:cTn id="148" presetID="22" presetClass="exit" presetSubtype="4" fill="hold" grpId="1" nodeType="withEffect">
                                  <p:stCondLst>
                                    <p:cond delay="0"/>
                                  </p:stCondLst>
                                  <p:childTnLst>
                                    <p:animEffect transition="out" filter="wipe(down)">
                                      <p:cBhvr>
                                        <p:cTn id="149" dur="500"/>
                                        <p:tgtEl>
                                          <p:spTgt spid="67"/>
                                        </p:tgtEl>
                                      </p:cBhvr>
                                    </p:animEffect>
                                    <p:set>
                                      <p:cBhvr>
                                        <p:cTn id="150" dur="1" fill="hold">
                                          <p:stCondLst>
                                            <p:cond delay="499"/>
                                          </p:stCondLst>
                                        </p:cTn>
                                        <p:tgtEl>
                                          <p:spTgt spid="67"/>
                                        </p:tgtEl>
                                        <p:attrNameLst>
                                          <p:attrName>style.visibility</p:attrName>
                                        </p:attrNameLst>
                                      </p:cBhvr>
                                      <p:to>
                                        <p:strVal val="hidden"/>
                                      </p:to>
                                    </p:set>
                                  </p:childTnLst>
                                </p:cTn>
                              </p:par>
                              <p:par>
                                <p:cTn id="151" presetID="22" presetClass="exit" presetSubtype="4" fill="hold" grpId="1" nodeType="withEffect">
                                  <p:stCondLst>
                                    <p:cond delay="0"/>
                                  </p:stCondLst>
                                  <p:childTnLst>
                                    <p:animEffect transition="out" filter="wipe(down)">
                                      <p:cBhvr>
                                        <p:cTn id="152" dur="500"/>
                                        <p:tgtEl>
                                          <p:spTgt spid="59"/>
                                        </p:tgtEl>
                                      </p:cBhvr>
                                    </p:animEffect>
                                    <p:set>
                                      <p:cBhvr>
                                        <p:cTn id="153" dur="1" fill="hold">
                                          <p:stCondLst>
                                            <p:cond delay="499"/>
                                          </p:stCondLst>
                                        </p:cTn>
                                        <p:tgtEl>
                                          <p:spTgt spid="59"/>
                                        </p:tgtEl>
                                        <p:attrNameLst>
                                          <p:attrName>style.visibility</p:attrName>
                                        </p:attrNameLst>
                                      </p:cBhvr>
                                      <p:to>
                                        <p:strVal val="hidden"/>
                                      </p:to>
                                    </p:set>
                                  </p:childTnLst>
                                </p:cTn>
                              </p:par>
                              <p:par>
                                <p:cTn id="154" presetID="10" presetClass="entr" presetSubtype="0" fill="hold" nodeType="withEffect">
                                  <p:stCondLst>
                                    <p:cond delay="0"/>
                                  </p:stCondLst>
                                  <p:childTnLst>
                                    <p:set>
                                      <p:cBhvr>
                                        <p:cTn id="155" dur="1" fill="hold">
                                          <p:stCondLst>
                                            <p:cond delay="0"/>
                                          </p:stCondLst>
                                        </p:cTn>
                                        <p:tgtEl>
                                          <p:spTgt spid="9"/>
                                        </p:tgtEl>
                                        <p:attrNameLst>
                                          <p:attrName>style.visibility</p:attrName>
                                        </p:attrNameLst>
                                      </p:cBhvr>
                                      <p:to>
                                        <p:strVal val="visible"/>
                                      </p:to>
                                    </p:set>
                                    <p:animEffect transition="in" filter="fade">
                                      <p:cBhvr>
                                        <p:cTn id="156" dur="500"/>
                                        <p:tgtEl>
                                          <p:spTgt spid="9"/>
                                        </p:tgtEl>
                                      </p:cBhvr>
                                    </p:animEffect>
                                  </p:childTnLst>
                                </p:cTn>
                              </p:par>
                              <p:par>
                                <p:cTn id="157" presetID="16" presetClass="entr" presetSubtype="21" fill="hold" nodeType="withEffect">
                                  <p:stCondLst>
                                    <p:cond delay="0"/>
                                  </p:stCondLst>
                                  <p:childTnLst>
                                    <p:set>
                                      <p:cBhvr>
                                        <p:cTn id="158" dur="1" fill="hold">
                                          <p:stCondLst>
                                            <p:cond delay="0"/>
                                          </p:stCondLst>
                                        </p:cTn>
                                        <p:tgtEl>
                                          <p:spTgt spid="10"/>
                                        </p:tgtEl>
                                        <p:attrNameLst>
                                          <p:attrName>style.visibility</p:attrName>
                                        </p:attrNameLst>
                                      </p:cBhvr>
                                      <p:to>
                                        <p:strVal val="visible"/>
                                      </p:to>
                                    </p:set>
                                    <p:animEffect transition="in" filter="barn(inVertical)">
                                      <p:cBhvr>
                                        <p:cTn id="159" dur="500"/>
                                        <p:tgtEl>
                                          <p:spTgt spid="10"/>
                                        </p:tgtEl>
                                      </p:cBhvr>
                                    </p:animEffect>
                                  </p:childTnLst>
                                </p:cTn>
                              </p:par>
                            </p:childTnLst>
                          </p:cTn>
                        </p:par>
                        <p:par>
                          <p:cTn id="160" fill="hold" nodeType="afterGroup">
                            <p:stCondLst>
                              <p:cond delay="500"/>
                            </p:stCondLst>
                            <p:childTnLst>
                              <p:par>
                                <p:cTn id="161" presetID="16" presetClass="entr" presetSubtype="21" fill="hold" nodeType="after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barn(inVertical)">
                                      <p:cBhvr>
                                        <p:cTn id="163" dur="500"/>
                                        <p:tgtEl>
                                          <p:spTgt spid="1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xit" presetSubtype="0" fill="hold" nodeType="clickEffect">
                                  <p:stCondLst>
                                    <p:cond delay="0"/>
                                  </p:stCondLst>
                                  <p:childTnLst>
                                    <p:animEffect transition="out" filter="fade">
                                      <p:cBhvr>
                                        <p:cTn id="167" dur="500"/>
                                        <p:tgtEl>
                                          <p:spTgt spid="9"/>
                                        </p:tgtEl>
                                      </p:cBhvr>
                                    </p:animEffect>
                                    <p:set>
                                      <p:cBhvr>
                                        <p:cTn id="168" dur="1" fill="hold">
                                          <p:stCondLst>
                                            <p:cond delay="499"/>
                                          </p:stCondLst>
                                        </p:cTn>
                                        <p:tgtEl>
                                          <p:spTgt spid="9"/>
                                        </p:tgtEl>
                                        <p:attrNameLst>
                                          <p:attrName>style.visibility</p:attrName>
                                        </p:attrNameLst>
                                      </p:cBhvr>
                                      <p:to>
                                        <p:strVal val="hidden"/>
                                      </p:to>
                                    </p:set>
                                  </p:childTnLst>
                                </p:cTn>
                              </p:par>
                              <p:par>
                                <p:cTn id="169" presetID="22" presetClass="exit" presetSubtype="4" fill="hold" nodeType="withEffect">
                                  <p:stCondLst>
                                    <p:cond delay="0"/>
                                  </p:stCondLst>
                                  <p:childTnLst>
                                    <p:animEffect transition="out" filter="wipe(down)">
                                      <p:cBhvr>
                                        <p:cTn id="170" dur="500"/>
                                        <p:tgtEl>
                                          <p:spTgt spid="10"/>
                                        </p:tgtEl>
                                      </p:cBhvr>
                                    </p:animEffect>
                                    <p:set>
                                      <p:cBhvr>
                                        <p:cTn id="171" dur="1" fill="hold">
                                          <p:stCondLst>
                                            <p:cond delay="499"/>
                                          </p:stCondLst>
                                        </p:cTn>
                                        <p:tgtEl>
                                          <p:spTgt spid="10"/>
                                        </p:tgtEl>
                                        <p:attrNameLst>
                                          <p:attrName>style.visibility</p:attrName>
                                        </p:attrNameLst>
                                      </p:cBhvr>
                                      <p:to>
                                        <p:strVal val="hidden"/>
                                      </p:to>
                                    </p:set>
                                  </p:childTnLst>
                                </p:cTn>
                              </p:par>
                              <p:par>
                                <p:cTn id="172" presetID="22" presetClass="exit" presetSubtype="4" fill="hold" nodeType="withEffect">
                                  <p:stCondLst>
                                    <p:cond delay="0"/>
                                  </p:stCondLst>
                                  <p:childTnLst>
                                    <p:animEffect transition="out" filter="wipe(down)">
                                      <p:cBhvr>
                                        <p:cTn id="173" dur="500"/>
                                        <p:tgtEl>
                                          <p:spTgt spid="11"/>
                                        </p:tgtEl>
                                      </p:cBhvr>
                                    </p:animEffect>
                                    <p:set>
                                      <p:cBhvr>
                                        <p:cTn id="174" dur="1" fill="hold">
                                          <p:stCondLst>
                                            <p:cond delay="499"/>
                                          </p:stCondLst>
                                        </p:cTn>
                                        <p:tgtEl>
                                          <p:spTgt spid="11"/>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68"/>
                                        </p:tgtEl>
                                        <p:attrNameLst>
                                          <p:attrName>style.visibility</p:attrName>
                                        </p:attrNameLst>
                                      </p:cBhvr>
                                      <p:to>
                                        <p:strVal val="visible"/>
                                      </p:to>
                                    </p:set>
                                    <p:animEffect transition="in" filter="fade">
                                      <p:cBhvr>
                                        <p:cTn id="177" dur="500"/>
                                        <p:tgtEl>
                                          <p:spTgt spid="68"/>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nodeType="clickEffect">
                                  <p:stCondLst>
                                    <p:cond delay="0"/>
                                  </p:stCondLst>
                                  <p:childTnLst>
                                    <p:set>
                                      <p:cBhvr>
                                        <p:cTn id="181" dur="1" fill="hold">
                                          <p:stCondLst>
                                            <p:cond delay="0"/>
                                          </p:stCondLst>
                                        </p:cTn>
                                        <p:tgtEl>
                                          <p:spTgt spid="12"/>
                                        </p:tgtEl>
                                        <p:attrNameLst>
                                          <p:attrName>style.visibility</p:attrName>
                                        </p:attrNameLst>
                                      </p:cBhvr>
                                      <p:to>
                                        <p:strVal val="visible"/>
                                      </p:to>
                                    </p:set>
                                    <p:animEffect transition="in" filter="wipe(down)">
                                      <p:cBhvr>
                                        <p:cTn id="182" dur="500"/>
                                        <p:tgtEl>
                                          <p:spTgt spid="12"/>
                                        </p:tgtEl>
                                      </p:cBhvr>
                                    </p:animEffect>
                                  </p:childTnLst>
                                </p:cTn>
                              </p:par>
                              <p:par>
                                <p:cTn id="183" presetID="22" presetClass="exit" presetSubtype="4" fill="hold" nodeType="withEffect">
                                  <p:stCondLst>
                                    <p:cond delay="0"/>
                                  </p:stCondLst>
                                  <p:childTnLst>
                                    <p:animEffect transition="out" filter="wipe(down)">
                                      <p:cBhvr>
                                        <p:cTn id="184" dur="500"/>
                                        <p:tgtEl>
                                          <p:spTgt spid="68"/>
                                        </p:tgtEl>
                                      </p:cBhvr>
                                    </p:animEffect>
                                    <p:set>
                                      <p:cBhvr>
                                        <p:cTn id="185" dur="1" fill="hold">
                                          <p:stCondLst>
                                            <p:cond delay="499"/>
                                          </p:stCondLst>
                                        </p:cTn>
                                        <p:tgtEl>
                                          <p:spTgt spid="68"/>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22" presetClass="exit" presetSubtype="4" fill="hold" nodeType="clickEffect">
                                  <p:stCondLst>
                                    <p:cond delay="0"/>
                                  </p:stCondLst>
                                  <p:childTnLst>
                                    <p:animEffect transition="out" filter="wipe(down)">
                                      <p:cBhvr>
                                        <p:cTn id="189" dur="500"/>
                                        <p:tgtEl>
                                          <p:spTgt spid="12"/>
                                        </p:tgtEl>
                                      </p:cBhvr>
                                    </p:animEffect>
                                    <p:set>
                                      <p:cBhvr>
                                        <p:cTn id="190" dur="1" fill="hold">
                                          <p:stCondLst>
                                            <p:cond delay="499"/>
                                          </p:stCondLst>
                                        </p:cTn>
                                        <p:tgtEl>
                                          <p:spTgt spid="12"/>
                                        </p:tgtEl>
                                        <p:attrNameLst>
                                          <p:attrName>style.visibility</p:attrName>
                                        </p:attrNameLst>
                                      </p:cBhvr>
                                      <p:to>
                                        <p:strVal val="hidden"/>
                                      </p:to>
                                    </p:set>
                                  </p:childTnLst>
                                </p:cTn>
                              </p:par>
                              <p:par>
                                <p:cTn id="191" presetID="10" presetClass="entr" presetSubtype="0" fill="hold" nodeType="withEffect">
                                  <p:stCondLst>
                                    <p:cond delay="0"/>
                                  </p:stCondLst>
                                  <p:childTnLst>
                                    <p:set>
                                      <p:cBhvr>
                                        <p:cTn id="192" dur="1" fill="hold">
                                          <p:stCondLst>
                                            <p:cond delay="0"/>
                                          </p:stCondLst>
                                        </p:cTn>
                                        <p:tgtEl>
                                          <p:spTgt spid="18"/>
                                        </p:tgtEl>
                                        <p:attrNameLst>
                                          <p:attrName>style.visibility</p:attrName>
                                        </p:attrNameLst>
                                      </p:cBhvr>
                                      <p:to>
                                        <p:strVal val="visible"/>
                                      </p:to>
                                    </p:set>
                                    <p:animEffect transition="in" filter="fade">
                                      <p:cBhvr>
                                        <p:cTn id="193" dur="500"/>
                                        <p:tgtEl>
                                          <p:spTgt spid="18"/>
                                        </p:tgtEl>
                                      </p:cBhvr>
                                    </p:animEffect>
                                  </p:childTnLst>
                                </p:cTn>
                              </p:par>
                            </p:childTnLst>
                          </p:cTn>
                        </p:par>
                        <p:par>
                          <p:cTn id="194" fill="hold">
                            <p:stCondLst>
                              <p:cond delay="500"/>
                            </p:stCondLst>
                            <p:childTnLst>
                              <p:par>
                                <p:cTn id="195" presetID="22" presetClass="entr" presetSubtype="4" fill="hold" nodeType="afterEffect">
                                  <p:stCondLst>
                                    <p:cond delay="0"/>
                                  </p:stCondLst>
                                  <p:childTnLst>
                                    <p:set>
                                      <p:cBhvr>
                                        <p:cTn id="196" dur="1" fill="hold">
                                          <p:stCondLst>
                                            <p:cond delay="0"/>
                                          </p:stCondLst>
                                        </p:cTn>
                                        <p:tgtEl>
                                          <p:spTgt spid="4"/>
                                        </p:tgtEl>
                                        <p:attrNameLst>
                                          <p:attrName>style.visibility</p:attrName>
                                        </p:attrNameLst>
                                      </p:cBhvr>
                                      <p:to>
                                        <p:strVal val="visible"/>
                                      </p:to>
                                    </p:set>
                                    <p:animEffect transition="in" filter="wipe(down)">
                                      <p:cBhvr>
                                        <p:cTn id="19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8" grpId="0" animBg="1"/>
      <p:bldP spid="108" grpId="0" animBg="1"/>
      <p:bldP spid="109" grpId="0" animBg="1"/>
      <p:bldP spid="110" grpId="0" animBg="1"/>
      <p:bldP spid="141" grpId="0" animBg="1"/>
      <p:bldP spid="29" grpId="0" animBg="1"/>
      <p:bldP spid="29" grpId="1" animBg="1"/>
      <p:bldP spid="159" grpId="0" animBg="1"/>
      <p:bldP spid="159" grpId="1" animBg="1"/>
      <p:bldP spid="160" grpId="0" animBg="1"/>
      <p:bldP spid="160"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6" grpId="0" animBg="1"/>
      <p:bldP spid="66" grpId="1" animBg="1"/>
      <p:bldP spid="67" grpId="0" animBg="1"/>
      <p:bldP spid="67" grpId="1" animBg="1"/>
      <p:bldP spid="57" grpId="0" animBg="1"/>
      <p:bldP spid="57" grpId="1" animBg="1"/>
      <p:bldP spid="64" grpId="0" animBg="1"/>
      <p:bldP spid="64" grpId="1" animBg="1"/>
      <p:bldP spid="65" grpId="0" animBg="1"/>
      <p:bldP spid="6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stretch>
            <a:fillRect/>
          </a:stretch>
        </p:blipFill>
        <p:spPr>
          <a:xfrm>
            <a:off x="0" y="1125538"/>
            <a:ext cx="9144000" cy="2378075"/>
          </a:xfrm>
          <a:prstGeom prst="rect">
            <a:avLst/>
          </a:prstGeom>
          <a:effectLst>
            <a:outerShdw blurRad="254000" dist="50800" dir="5400000" algn="ctr" rotWithShape="0">
              <a:srgbClr val="000000">
                <a:alpha val="43137"/>
              </a:srgbClr>
            </a:outerShdw>
          </a:effectLst>
        </p:spPr>
      </p:pic>
      <p:sp>
        <p:nvSpPr>
          <p:cNvPr id="79874" name="Text Box 6"/>
          <p:cNvSpPr txBox="1">
            <a:spLocks noChangeArrowheads="1"/>
          </p:cNvSpPr>
          <p:nvPr/>
        </p:nvSpPr>
        <p:spPr bwMode="auto">
          <a:xfrm>
            <a:off x="5111750" y="188913"/>
            <a:ext cx="3467100" cy="339725"/>
          </a:xfrm>
          <a:prstGeom prst="rect">
            <a:avLst/>
          </a:prstGeom>
          <a:noFill/>
          <a:ln w="9525">
            <a:noFill/>
            <a:miter lim="800000"/>
            <a:headEnd/>
            <a:tailEnd/>
          </a:ln>
        </p:spPr>
        <p:txBody>
          <a:bodyPr lIns="90000" tIns="46800" rIns="90000" bIns="46800">
            <a:spAutoFit/>
          </a:bodyPr>
          <a:lstStyle/>
          <a:p>
            <a:pPr marL="342900" indent="-342900" eaLnBrk="0" hangingPunct="0">
              <a:lnSpc>
                <a:spcPct val="90000"/>
              </a:lnSpc>
              <a:spcBef>
                <a:spcPct val="50000"/>
              </a:spcBef>
            </a:pPr>
            <a:endParaRPr lang="en-US" altLang="ru-RU" sz="1800">
              <a:solidFill>
                <a:srgbClr val="5F0000"/>
              </a:solidFill>
            </a:endParaRPr>
          </a:p>
        </p:txBody>
      </p:sp>
      <p:sp>
        <p:nvSpPr>
          <p:cNvPr id="79875" name="Заголовок 3"/>
          <p:cNvSpPr>
            <a:spLocks noGrp="1"/>
          </p:cNvSpPr>
          <p:nvPr>
            <p:ph type="title"/>
          </p:nvPr>
        </p:nvSpPr>
        <p:spPr>
          <a:xfrm>
            <a:off x="1882775" y="188913"/>
            <a:ext cx="6696075" cy="1081087"/>
          </a:xfrm>
        </p:spPr>
        <p:txBody>
          <a:bodyPr/>
          <a:lstStyle/>
          <a:p>
            <a:r>
              <a:rPr lang="ru-RU" altLang="ru-RU" smtClean="0"/>
              <a:t>Расшифровка до учетного документа</a:t>
            </a:r>
          </a:p>
        </p:txBody>
      </p:sp>
      <p:pic>
        <p:nvPicPr>
          <p:cNvPr id="2" name="Рисунок 1"/>
          <p:cNvPicPr>
            <a:picLocks noChangeAspect="1"/>
          </p:cNvPicPr>
          <p:nvPr/>
        </p:nvPicPr>
        <p:blipFill>
          <a:blip r:embed="rId5"/>
          <a:stretch>
            <a:fillRect/>
          </a:stretch>
        </p:blipFill>
        <p:spPr>
          <a:xfrm>
            <a:off x="539750" y="3644900"/>
            <a:ext cx="8983663" cy="2952750"/>
          </a:xfrm>
          <a:prstGeom prst="rect">
            <a:avLst/>
          </a:prstGeom>
          <a:ln>
            <a:solidFill>
              <a:schemeClr val="bg1">
                <a:lumMod val="50000"/>
              </a:schemeClr>
            </a:solidFill>
          </a:ln>
          <a:effectLst>
            <a:outerShdw blurRad="254000" dist="50800" dir="5400000" algn="ctr" rotWithShape="0">
              <a:srgbClr val="000000">
                <a:alpha val="43137"/>
              </a:srgbClr>
            </a:outerShdw>
          </a:effectLst>
        </p:spPr>
      </p:pic>
      <p:sp>
        <p:nvSpPr>
          <p:cNvPr id="3" name="Номер слайда 2"/>
          <p:cNvSpPr>
            <a:spLocks noGrp="1"/>
          </p:cNvSpPr>
          <p:nvPr>
            <p:ph type="sldNum" sz="quarter" idx="11"/>
          </p:nvPr>
        </p:nvSpPr>
        <p:spPr/>
        <p:txBody>
          <a:bodyPr/>
          <a:lstStyle/>
          <a:p>
            <a:pPr>
              <a:defRPr/>
            </a:pPr>
            <a:fld id="{3460CA26-726B-463C-B893-B7AF01029E8C}" type="slidenum">
              <a:rPr lang="ru-RU" altLang="ru-RU" smtClean="0"/>
              <a:pPr>
                <a:defRPr/>
              </a:pPr>
              <a:t>16</a:t>
            </a:fld>
            <a:endParaRPr lang="ru-RU" altLang="ru-RU" dirty="0"/>
          </a:p>
        </p:txBody>
      </p:sp>
      <p:pic>
        <p:nvPicPr>
          <p:cNvPr id="11" name="Рисунок 10"/>
          <p:cNvPicPr>
            <a:picLocks noChangeAspect="1"/>
          </p:cNvPicPr>
          <p:nvPr/>
        </p:nvPicPr>
        <p:blipFill>
          <a:blip r:embed="rId6"/>
          <a:srcRect/>
          <a:stretch>
            <a:fillRect/>
          </a:stretch>
        </p:blipFill>
        <p:spPr bwMode="auto">
          <a:xfrm rot="1613811">
            <a:off x="4749800" y="3062288"/>
            <a:ext cx="288925" cy="288925"/>
          </a:xfrm>
          <a:prstGeom prst="rect">
            <a:avLst/>
          </a:prstGeom>
          <a:noFill/>
          <a:ln w="9525">
            <a:noFill/>
            <a:miter lim="800000"/>
            <a:headEnd/>
            <a:tailEnd/>
          </a:ln>
        </p:spPr>
      </p:pic>
      <p:sp>
        <p:nvSpPr>
          <p:cNvPr id="5" name="Стрелка вниз 4"/>
          <p:cNvSpPr>
            <a:spLocks noChangeArrowheads="1"/>
          </p:cNvSpPr>
          <p:nvPr/>
        </p:nvSpPr>
        <p:spPr bwMode="auto">
          <a:xfrm>
            <a:off x="4533900" y="3400425"/>
            <a:ext cx="398463" cy="244475"/>
          </a:xfrm>
          <a:prstGeom prst="downArrow">
            <a:avLst>
              <a:gd name="adj1" fmla="val 50000"/>
              <a:gd name="adj2" fmla="val 50000"/>
            </a:avLst>
          </a:prstGeom>
          <a:solidFill>
            <a:srgbClr val="F9E383">
              <a:alpha val="50195"/>
            </a:srgbClr>
          </a:solidFill>
          <a:ln w="44450" algn="ctr">
            <a:solidFill>
              <a:srgbClr val="CC33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sp>
        <p:nvSpPr>
          <p:cNvPr id="8" name="Скругленный прямоугольник 7"/>
          <p:cNvSpPr>
            <a:spLocks noChangeArrowheads="1"/>
          </p:cNvSpPr>
          <p:nvPr/>
        </p:nvSpPr>
        <p:spPr bwMode="auto">
          <a:xfrm>
            <a:off x="4211638" y="6067425"/>
            <a:ext cx="2016125" cy="161925"/>
          </a:xfrm>
          <a:prstGeom prst="roundRect">
            <a:avLst>
              <a:gd name="adj" fmla="val 16667"/>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cxnSp>
        <p:nvCxnSpPr>
          <p:cNvPr id="10" name="Прямая соединительная линия 9"/>
          <p:cNvCxnSpPr>
            <a:cxnSpLocks noChangeShapeType="1"/>
          </p:cNvCxnSpPr>
          <p:nvPr/>
        </p:nvCxnSpPr>
        <p:spPr bwMode="auto">
          <a:xfrm>
            <a:off x="2538413" y="4724400"/>
            <a:ext cx="2105025" cy="0"/>
          </a:xfrm>
          <a:prstGeom prst="line">
            <a:avLst/>
          </a:prstGeom>
          <a:noFill/>
          <a:ln w="28575" algn="ctr">
            <a:solidFill>
              <a:srgbClr val="C00000"/>
            </a:solidFill>
            <a:round/>
            <a:headEnd/>
            <a:tailEnd/>
          </a:ln>
        </p:spPr>
      </p:cxnSp>
      <p:pic>
        <p:nvPicPr>
          <p:cNvPr id="16" name="Рисунок 15"/>
          <p:cNvPicPr>
            <a:picLocks noChangeAspect="1"/>
          </p:cNvPicPr>
          <p:nvPr/>
        </p:nvPicPr>
        <p:blipFill>
          <a:blip r:embed="rId6"/>
          <a:srcRect/>
          <a:stretch>
            <a:fillRect/>
          </a:stretch>
        </p:blipFill>
        <p:spPr bwMode="auto">
          <a:xfrm rot="1613811">
            <a:off x="5297488" y="6116638"/>
            <a:ext cx="288925" cy="288925"/>
          </a:xfrm>
          <a:prstGeom prst="rect">
            <a:avLst/>
          </a:prstGeom>
          <a:noFill/>
          <a:ln w="9525">
            <a:noFill/>
            <a:miter lim="800000"/>
            <a:headEnd/>
            <a:tailEnd/>
          </a:ln>
        </p:spPr>
      </p:pic>
      <p:pic>
        <p:nvPicPr>
          <p:cNvPr id="17" name="Рисунок 16"/>
          <p:cNvPicPr>
            <a:picLocks noChangeAspect="1"/>
          </p:cNvPicPr>
          <p:nvPr/>
        </p:nvPicPr>
        <p:blipFill>
          <a:blip r:embed="rId7"/>
          <a:stretch>
            <a:fillRect/>
          </a:stretch>
        </p:blipFill>
        <p:spPr>
          <a:xfrm>
            <a:off x="2100263" y="1628775"/>
            <a:ext cx="6864350" cy="3490913"/>
          </a:xfrm>
          <a:prstGeom prst="rect">
            <a:avLst/>
          </a:prstGeom>
          <a:effectLst>
            <a:outerShdw blurRad="254000" dist="50800" dir="5400000" algn="ctr" rotWithShape="0">
              <a:srgbClr val="000000">
                <a:alpha val="43137"/>
              </a:srgbClr>
            </a:outerShdw>
          </a:effectLst>
        </p:spPr>
      </p:pic>
      <p:sp>
        <p:nvSpPr>
          <p:cNvPr id="20" name="Стрелка вниз 19"/>
          <p:cNvSpPr>
            <a:spLocks noChangeArrowheads="1"/>
          </p:cNvSpPr>
          <p:nvPr/>
        </p:nvSpPr>
        <p:spPr bwMode="auto">
          <a:xfrm rot="10800000">
            <a:off x="5219700" y="5373688"/>
            <a:ext cx="398463" cy="244475"/>
          </a:xfrm>
          <a:prstGeom prst="downArrow">
            <a:avLst>
              <a:gd name="adj1" fmla="val 50000"/>
              <a:gd name="adj2" fmla="val 50000"/>
            </a:avLst>
          </a:prstGeom>
          <a:solidFill>
            <a:srgbClr val="F9E383">
              <a:alpha val="50195"/>
            </a:srgbClr>
          </a:solidFill>
          <a:ln w="44450" algn="ctr">
            <a:solidFill>
              <a:srgbClr val="CC33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sp>
        <p:nvSpPr>
          <p:cNvPr id="18" name="Прямоугольник 17"/>
          <p:cNvSpPr>
            <a:spLocks noChangeArrowheads="1"/>
          </p:cNvSpPr>
          <p:nvPr/>
        </p:nvSpPr>
        <p:spPr bwMode="auto">
          <a:xfrm>
            <a:off x="2790825" y="2060575"/>
            <a:ext cx="1116013" cy="1223963"/>
          </a:xfrm>
          <a:prstGeom prst="rect">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pic>
        <p:nvPicPr>
          <p:cNvPr id="22" name="Рисунок 21"/>
          <p:cNvPicPr>
            <a:picLocks noChangeAspect="1"/>
          </p:cNvPicPr>
          <p:nvPr/>
        </p:nvPicPr>
        <p:blipFill>
          <a:blip r:embed="rId6"/>
          <a:srcRect/>
          <a:stretch>
            <a:fillRect/>
          </a:stretch>
        </p:blipFill>
        <p:spPr bwMode="auto">
          <a:xfrm rot="1613811">
            <a:off x="3140075" y="2614613"/>
            <a:ext cx="288925" cy="288925"/>
          </a:xfrm>
          <a:prstGeom prst="rect">
            <a:avLst/>
          </a:prstGeom>
          <a:noFill/>
          <a:ln w="9525">
            <a:noFill/>
            <a:miter lim="800000"/>
            <a:headEnd/>
            <a:tailEnd/>
          </a:ln>
        </p:spPr>
      </p:pic>
      <p:pic>
        <p:nvPicPr>
          <p:cNvPr id="19" name="Рисунок 18"/>
          <p:cNvPicPr>
            <a:picLocks noChangeAspect="1"/>
          </p:cNvPicPr>
          <p:nvPr/>
        </p:nvPicPr>
        <p:blipFill>
          <a:blip r:embed="rId8"/>
          <a:stretch>
            <a:fillRect/>
          </a:stretch>
        </p:blipFill>
        <p:spPr>
          <a:xfrm>
            <a:off x="5111750" y="917575"/>
            <a:ext cx="5176838" cy="3363913"/>
          </a:xfrm>
          <a:prstGeom prst="rect">
            <a:avLst/>
          </a:prstGeom>
          <a:effectLst>
            <a:outerShdw blurRad="254000" dist="50800" dir="5400000" algn="ctr" rotWithShape="0">
              <a:srgbClr val="000000">
                <a:alpha val="43137"/>
              </a:srgbClr>
            </a:outerShdw>
          </a:effectLst>
        </p:spPr>
      </p:pic>
      <p:sp>
        <p:nvSpPr>
          <p:cNvPr id="24" name="Стрелка вниз 23"/>
          <p:cNvSpPr>
            <a:spLocks noChangeArrowheads="1"/>
          </p:cNvSpPr>
          <p:nvPr/>
        </p:nvSpPr>
        <p:spPr bwMode="auto">
          <a:xfrm rot="-5400000">
            <a:off x="4733131" y="2191544"/>
            <a:ext cx="398463" cy="244475"/>
          </a:xfrm>
          <a:prstGeom prst="downArrow">
            <a:avLst>
              <a:gd name="adj1" fmla="val 50000"/>
              <a:gd name="adj2" fmla="val 50000"/>
            </a:avLst>
          </a:prstGeom>
          <a:solidFill>
            <a:srgbClr val="F9E383">
              <a:alpha val="50195"/>
            </a:srgbClr>
          </a:solidFill>
          <a:ln w="44450" algn="ctr">
            <a:solidFill>
              <a:srgbClr val="CC33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spTree>
    <p:custDataLst>
      <p:tags r:id="rId1"/>
    </p:custDataLst>
  </p:cSld>
  <p:clrMapOvr>
    <a:masterClrMapping/>
  </p:clrMapOvr>
  <p:transition advTm="91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par>
                                <p:cTn id="42" presetID="16" presetClass="entr" presetSubtype="2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0" grpId="0" animBg="1"/>
      <p:bldP spid="18"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4500563" y="2349500"/>
            <a:ext cx="4384675" cy="3227388"/>
          </a:xfrm>
          <a:prstGeom prst="rect">
            <a:avLst/>
          </a:prstGeom>
          <a:effectLst>
            <a:outerShdw blurRad="254000" dist="50800" dir="5400000" algn="ctr" rotWithShape="0">
              <a:srgbClr val="000000">
                <a:alpha val="43137"/>
              </a:srgbClr>
            </a:outerShdw>
          </a:effectLst>
        </p:spPr>
      </p:pic>
      <p:sp>
        <p:nvSpPr>
          <p:cNvPr id="2" name="Номер слайда 1"/>
          <p:cNvSpPr>
            <a:spLocks noGrp="1"/>
          </p:cNvSpPr>
          <p:nvPr>
            <p:ph type="sldNum" sz="quarter" idx="11"/>
          </p:nvPr>
        </p:nvSpPr>
        <p:spPr/>
        <p:txBody>
          <a:bodyPr/>
          <a:lstStyle/>
          <a:p>
            <a:pPr>
              <a:defRPr/>
            </a:pPr>
            <a:fld id="{8CDBD2E7-B7C4-49DA-B144-C5B8478A67C6}" type="slidenum">
              <a:rPr lang="ru-RU" altLang="ru-RU" smtClean="0"/>
              <a:pPr>
                <a:defRPr/>
              </a:pPr>
              <a:t>17</a:t>
            </a:fld>
            <a:endParaRPr lang="ru-RU" altLang="ru-RU" dirty="0"/>
          </a:p>
        </p:txBody>
      </p:sp>
      <p:sp>
        <p:nvSpPr>
          <p:cNvPr id="81923" name="Заголовок 6"/>
          <p:cNvSpPr>
            <a:spLocks noGrp="1"/>
          </p:cNvSpPr>
          <p:nvPr>
            <p:ph type="title"/>
          </p:nvPr>
        </p:nvSpPr>
        <p:spPr>
          <a:xfrm>
            <a:off x="1692275" y="152400"/>
            <a:ext cx="6911975" cy="1081088"/>
          </a:xfrm>
        </p:spPr>
        <p:txBody>
          <a:bodyPr/>
          <a:lstStyle/>
          <a:p>
            <a:r>
              <a:rPr lang="ru-RU" altLang="ru-RU" smtClean="0"/>
              <a:t>Настройка аналитической панели для работы </a:t>
            </a:r>
            <a:br>
              <a:rPr lang="ru-RU" altLang="ru-RU" smtClean="0"/>
            </a:br>
            <a:r>
              <a:rPr lang="ru-RU" altLang="ru-RU" smtClean="0"/>
              <a:t>с бюджетами и инвестиционными проектами </a:t>
            </a:r>
          </a:p>
        </p:txBody>
      </p:sp>
      <p:sp>
        <p:nvSpPr>
          <p:cNvPr id="6" name="Прямоугольник 5"/>
          <p:cNvSpPr/>
          <p:nvPr/>
        </p:nvSpPr>
        <p:spPr bwMode="auto">
          <a:xfrm>
            <a:off x="539750" y="1844675"/>
            <a:ext cx="3527425" cy="3960813"/>
          </a:xfrm>
          <a:prstGeom prst="rect">
            <a:avLst/>
          </a:prstGeom>
          <a:solidFill>
            <a:schemeClr val="tx2">
              <a:lumMod val="20000"/>
              <a:lumOff val="80000"/>
            </a:schemeClr>
          </a:solidFill>
          <a:ln>
            <a:solidFill>
              <a:schemeClr val="tx1">
                <a:lumMod val="10000"/>
                <a:lumOff val="90000"/>
              </a:schemeClr>
            </a:solidFill>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eaLnBrk="0" hangingPunct="0">
              <a:lnSpc>
                <a:spcPct val="110000"/>
              </a:lnSpc>
              <a:spcBef>
                <a:spcPct val="50000"/>
              </a:spcBef>
              <a:defRPr/>
            </a:pPr>
            <a:r>
              <a:rPr lang="ru-RU" sz="1000" dirty="0">
                <a:solidFill>
                  <a:schemeClr val="tx1"/>
                </a:solidFill>
              </a:rPr>
              <a:t>Страница 1</a:t>
            </a:r>
          </a:p>
        </p:txBody>
      </p:sp>
      <p:sp>
        <p:nvSpPr>
          <p:cNvPr id="7" name="Прямоугольник 6"/>
          <p:cNvSpPr/>
          <p:nvPr/>
        </p:nvSpPr>
        <p:spPr bwMode="auto">
          <a:xfrm>
            <a:off x="647700" y="2060575"/>
            <a:ext cx="3348038" cy="1368425"/>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Группа областей 1</a:t>
            </a:r>
          </a:p>
        </p:txBody>
      </p:sp>
      <p:sp>
        <p:nvSpPr>
          <p:cNvPr id="26" name="Прямоугольник 25"/>
          <p:cNvSpPr/>
          <p:nvPr/>
        </p:nvSpPr>
        <p:spPr bwMode="auto">
          <a:xfrm>
            <a:off x="747713" y="2305050"/>
            <a:ext cx="1512887" cy="971550"/>
          </a:xfrm>
          <a:prstGeom prst="rect">
            <a:avLst/>
          </a:prstGeom>
          <a:solidFill>
            <a:srgbClr val="CCFFFF"/>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Область </a:t>
            </a:r>
            <a:r>
              <a:rPr lang="en-US" sz="1000" dirty="0">
                <a:solidFill>
                  <a:schemeClr val="tx1"/>
                </a:solidFill>
              </a:rPr>
              <a:t>{</a:t>
            </a:r>
            <a:r>
              <a:rPr lang="ru-RU" sz="1000" dirty="0">
                <a:solidFill>
                  <a:schemeClr val="tx1"/>
                </a:solidFill>
              </a:rPr>
              <a:t>обычная</a:t>
            </a:r>
            <a:r>
              <a:rPr lang="en-US" sz="1000" dirty="0">
                <a:solidFill>
                  <a:schemeClr val="tx1"/>
                </a:solidFill>
              </a:rPr>
              <a:t>} </a:t>
            </a:r>
          </a:p>
          <a:p>
            <a:pPr eaLnBrk="0" hangingPunct="0">
              <a:lnSpc>
                <a:spcPct val="110000"/>
              </a:lnSpc>
              <a:spcBef>
                <a:spcPct val="50000"/>
              </a:spcBef>
              <a:defRPr/>
            </a:pPr>
            <a:r>
              <a:rPr lang="ru-RU" sz="1000" u="sng" dirty="0">
                <a:solidFill>
                  <a:schemeClr val="tx1"/>
                </a:solidFill>
              </a:rPr>
              <a:t>Вид отображения:</a:t>
            </a:r>
          </a:p>
          <a:p>
            <a:pPr marL="171450" indent="-171450" eaLnBrk="0" hangingPunct="0">
              <a:spcBef>
                <a:spcPts val="0"/>
              </a:spcBef>
              <a:buFont typeface="Arial" panose="020B0604020202020204" pitchFamily="34" charset="0"/>
              <a:buChar char="•"/>
              <a:defRPr/>
            </a:pPr>
            <a:r>
              <a:rPr lang="ru-RU" sz="1000" dirty="0">
                <a:solidFill>
                  <a:schemeClr val="tx1"/>
                </a:solidFill>
              </a:rPr>
              <a:t>Список</a:t>
            </a:r>
          </a:p>
          <a:p>
            <a:pPr marL="171450" indent="-171450" eaLnBrk="0" hangingPunct="0">
              <a:spcBef>
                <a:spcPts val="0"/>
              </a:spcBef>
              <a:buFont typeface="Arial" panose="020B0604020202020204" pitchFamily="34" charset="0"/>
              <a:buChar char="•"/>
              <a:defRPr/>
            </a:pPr>
            <a:r>
              <a:rPr lang="ru-RU" sz="1000" dirty="0">
                <a:solidFill>
                  <a:schemeClr val="tx1"/>
                </a:solidFill>
              </a:rPr>
              <a:t>Карта</a:t>
            </a:r>
          </a:p>
          <a:p>
            <a:pPr marL="171450" indent="-171450" eaLnBrk="0" hangingPunct="0">
              <a:spcBef>
                <a:spcPts val="0"/>
              </a:spcBef>
              <a:buFont typeface="Arial" panose="020B0604020202020204" pitchFamily="34" charset="0"/>
              <a:buChar char="•"/>
              <a:defRPr/>
            </a:pPr>
            <a:r>
              <a:rPr lang="ru-RU" sz="1000" dirty="0">
                <a:solidFill>
                  <a:schemeClr val="tx1"/>
                </a:solidFill>
              </a:rPr>
              <a:t>Мозаика </a:t>
            </a:r>
            <a:r>
              <a:rPr lang="en-US" sz="1000" dirty="0">
                <a:solidFill>
                  <a:schemeClr val="tx1"/>
                </a:solidFill>
              </a:rPr>
              <a:t>[0]</a:t>
            </a:r>
            <a:endParaRPr lang="ru-RU" sz="1000" dirty="0">
              <a:solidFill>
                <a:schemeClr val="tx1"/>
              </a:solidFill>
            </a:endParaRPr>
          </a:p>
          <a:p>
            <a:pPr marL="171450" indent="-171450" eaLnBrk="0" hangingPunct="0">
              <a:lnSpc>
                <a:spcPct val="110000"/>
              </a:lnSpc>
              <a:spcBef>
                <a:spcPct val="50000"/>
              </a:spcBef>
              <a:buFont typeface="Arial" panose="020B0604020202020204" pitchFamily="34" charset="0"/>
              <a:buChar char="•"/>
              <a:defRPr/>
            </a:pPr>
            <a:endParaRPr lang="ru-RU" sz="1000" dirty="0">
              <a:solidFill>
                <a:schemeClr val="tx1"/>
              </a:solidFill>
            </a:endParaRPr>
          </a:p>
        </p:txBody>
      </p:sp>
      <p:sp>
        <p:nvSpPr>
          <p:cNvPr id="17" name="Прямоугольник 16"/>
          <p:cNvSpPr/>
          <p:nvPr/>
        </p:nvSpPr>
        <p:spPr bwMode="auto">
          <a:xfrm>
            <a:off x="2354263" y="2305050"/>
            <a:ext cx="1512887" cy="971550"/>
          </a:xfrm>
          <a:prstGeom prst="rect">
            <a:avLst/>
          </a:prstGeom>
          <a:pattFill prst="ltVert">
            <a:fgClr>
              <a:srgbClr val="CCFFFF"/>
            </a:fgClr>
            <a:bgClr>
              <a:schemeClr val="bg1"/>
            </a:bgClr>
          </a:patt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Зависимая область</a:t>
            </a:r>
          </a:p>
          <a:p>
            <a:pPr marL="171450" indent="-171450" eaLnBrk="0" hangingPunct="0">
              <a:spcBef>
                <a:spcPts val="300"/>
              </a:spcBef>
              <a:buFont typeface="Arial" panose="020B0604020202020204" pitchFamily="34" charset="0"/>
              <a:buChar char="•"/>
              <a:defRPr/>
            </a:pPr>
            <a:r>
              <a:rPr lang="ru-RU" sz="1000" dirty="0">
                <a:solidFill>
                  <a:schemeClr val="tx1"/>
                </a:solidFill>
              </a:rPr>
              <a:t>Структура</a:t>
            </a:r>
          </a:p>
          <a:p>
            <a:pPr marL="171450" indent="-171450" eaLnBrk="0" hangingPunct="0">
              <a:spcBef>
                <a:spcPts val="300"/>
              </a:spcBef>
              <a:buFont typeface="Arial" panose="020B0604020202020204" pitchFamily="34" charset="0"/>
              <a:buChar char="•"/>
              <a:defRPr/>
            </a:pPr>
            <a:r>
              <a:rPr lang="ru-RU" sz="1000" dirty="0">
                <a:solidFill>
                  <a:schemeClr val="tx1"/>
                </a:solidFill>
              </a:rPr>
              <a:t>Динамика</a:t>
            </a:r>
          </a:p>
          <a:p>
            <a:pPr marL="171450" indent="-171450" eaLnBrk="0" hangingPunct="0">
              <a:spcBef>
                <a:spcPts val="300"/>
              </a:spcBef>
              <a:buFont typeface="Arial" panose="020B0604020202020204" pitchFamily="34" charset="0"/>
              <a:buChar char="•"/>
              <a:defRPr/>
            </a:pPr>
            <a:r>
              <a:rPr lang="ru-RU" sz="1000" dirty="0">
                <a:solidFill>
                  <a:schemeClr val="tx1"/>
                </a:solidFill>
              </a:rPr>
              <a:t>Аналитический отчет</a:t>
            </a:r>
          </a:p>
          <a:p>
            <a:pPr marL="171450" indent="-171450" eaLnBrk="0" hangingPunct="0">
              <a:lnSpc>
                <a:spcPct val="110000"/>
              </a:lnSpc>
              <a:spcBef>
                <a:spcPct val="50000"/>
              </a:spcBef>
              <a:buFont typeface="Arial" panose="020B0604020202020204" pitchFamily="34" charset="0"/>
              <a:buChar char="•"/>
              <a:defRPr/>
            </a:pPr>
            <a:endParaRPr lang="ru-RU" sz="1000" dirty="0">
              <a:solidFill>
                <a:schemeClr val="tx1"/>
              </a:solidFill>
            </a:endParaRPr>
          </a:p>
        </p:txBody>
      </p:sp>
      <p:sp>
        <p:nvSpPr>
          <p:cNvPr id="12" name="Прямоугольник 11"/>
          <p:cNvSpPr/>
          <p:nvPr/>
        </p:nvSpPr>
        <p:spPr bwMode="auto">
          <a:xfrm>
            <a:off x="647700" y="3573463"/>
            <a:ext cx="3348038" cy="1008062"/>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Группа областей 2</a:t>
            </a:r>
          </a:p>
        </p:txBody>
      </p:sp>
      <p:sp>
        <p:nvSpPr>
          <p:cNvPr id="13" name="Прямоугольник 12"/>
          <p:cNvSpPr/>
          <p:nvPr/>
        </p:nvSpPr>
        <p:spPr bwMode="auto">
          <a:xfrm>
            <a:off x="747713" y="3822700"/>
            <a:ext cx="3119437" cy="614363"/>
          </a:xfrm>
          <a:prstGeom prst="rect">
            <a:avLst/>
          </a:prstGeom>
          <a:solidFill>
            <a:srgbClr val="CCFFFF"/>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Область </a:t>
            </a:r>
            <a:r>
              <a:rPr lang="en-US" sz="1000" dirty="0">
                <a:solidFill>
                  <a:schemeClr val="tx1"/>
                </a:solidFill>
              </a:rPr>
              <a:t>{</a:t>
            </a:r>
            <a:r>
              <a:rPr lang="ru-RU" sz="1000" dirty="0">
                <a:solidFill>
                  <a:schemeClr val="tx1"/>
                </a:solidFill>
              </a:rPr>
              <a:t>бланк сводной таблицы</a:t>
            </a:r>
            <a:r>
              <a:rPr lang="en-US" sz="1000" dirty="0">
                <a:solidFill>
                  <a:schemeClr val="tx1"/>
                </a:solidFill>
              </a:rPr>
              <a:t>} </a:t>
            </a:r>
          </a:p>
          <a:p>
            <a:pPr eaLnBrk="0" hangingPunct="0">
              <a:lnSpc>
                <a:spcPct val="110000"/>
              </a:lnSpc>
              <a:spcBef>
                <a:spcPct val="50000"/>
              </a:spcBef>
              <a:defRPr/>
            </a:pPr>
            <a:endParaRPr lang="ru-RU" sz="1000" dirty="0">
              <a:solidFill>
                <a:schemeClr val="tx1"/>
              </a:solidFill>
            </a:endParaRPr>
          </a:p>
        </p:txBody>
      </p:sp>
      <p:sp>
        <p:nvSpPr>
          <p:cNvPr id="50" name="Стрелка влево 49"/>
          <p:cNvSpPr>
            <a:spLocks noChangeArrowheads="1"/>
          </p:cNvSpPr>
          <p:nvPr/>
        </p:nvSpPr>
        <p:spPr bwMode="auto">
          <a:xfrm rot="10800000">
            <a:off x="142875" y="3790950"/>
            <a:ext cx="287338" cy="315913"/>
          </a:xfrm>
          <a:prstGeom prst="leftArrow">
            <a:avLst>
              <a:gd name="adj1" fmla="val 50000"/>
              <a:gd name="adj2" fmla="val 50000"/>
            </a:avLst>
          </a:prstGeom>
          <a:solidFill>
            <a:srgbClr val="FFFF00">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cxnSp>
        <p:nvCxnSpPr>
          <p:cNvPr id="16" name="Прямая соединительная линия 15"/>
          <p:cNvCxnSpPr>
            <a:cxnSpLocks noChangeShapeType="1"/>
            <a:stCxn id="50" idx="1"/>
          </p:cNvCxnSpPr>
          <p:nvPr/>
        </p:nvCxnSpPr>
        <p:spPr bwMode="auto">
          <a:xfrm>
            <a:off x="430213" y="3948113"/>
            <a:ext cx="360362" cy="0"/>
          </a:xfrm>
          <a:prstGeom prst="line">
            <a:avLst/>
          </a:prstGeom>
          <a:noFill/>
          <a:ln w="28575" algn="ctr">
            <a:solidFill>
              <a:srgbClr val="CC3300"/>
            </a:solidFill>
            <a:round/>
            <a:headEnd/>
            <a:tailEnd/>
          </a:ln>
        </p:spPr>
      </p:cxnSp>
      <p:sp>
        <p:nvSpPr>
          <p:cNvPr id="15" name="Прямоугольник 14"/>
          <p:cNvSpPr/>
          <p:nvPr/>
        </p:nvSpPr>
        <p:spPr bwMode="auto">
          <a:xfrm>
            <a:off x="646113" y="4725988"/>
            <a:ext cx="3346450" cy="1006475"/>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Группа областей 3</a:t>
            </a:r>
          </a:p>
        </p:txBody>
      </p:sp>
      <p:sp>
        <p:nvSpPr>
          <p:cNvPr id="19" name="Прямоугольник 18"/>
          <p:cNvSpPr/>
          <p:nvPr/>
        </p:nvSpPr>
        <p:spPr bwMode="auto">
          <a:xfrm>
            <a:off x="746125" y="4975225"/>
            <a:ext cx="3117850" cy="614363"/>
          </a:xfrm>
          <a:prstGeom prst="rect">
            <a:avLst/>
          </a:prstGeom>
          <a:solidFill>
            <a:srgbClr val="CCFFFF"/>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Область </a:t>
            </a:r>
            <a:r>
              <a:rPr lang="en-US" sz="1000" dirty="0">
                <a:solidFill>
                  <a:schemeClr val="tx1"/>
                </a:solidFill>
              </a:rPr>
              <a:t>{</a:t>
            </a:r>
            <a:r>
              <a:rPr lang="ru-RU" sz="1000" dirty="0">
                <a:solidFill>
                  <a:schemeClr val="tx1"/>
                </a:solidFill>
              </a:rPr>
              <a:t>Диаграмма </a:t>
            </a:r>
            <a:r>
              <a:rPr lang="ru-RU" sz="1000" dirty="0" err="1">
                <a:solidFill>
                  <a:schemeClr val="tx1"/>
                </a:solidFill>
              </a:rPr>
              <a:t>Ганта</a:t>
            </a:r>
            <a:r>
              <a:rPr lang="en-US" sz="1000" dirty="0">
                <a:solidFill>
                  <a:schemeClr val="tx1"/>
                </a:solidFill>
              </a:rPr>
              <a:t>} </a:t>
            </a:r>
          </a:p>
          <a:p>
            <a:pPr eaLnBrk="0" hangingPunct="0">
              <a:lnSpc>
                <a:spcPct val="110000"/>
              </a:lnSpc>
              <a:spcBef>
                <a:spcPct val="50000"/>
              </a:spcBef>
              <a:defRPr/>
            </a:pPr>
            <a:endParaRPr lang="ru-RU" sz="1000" dirty="0">
              <a:solidFill>
                <a:schemeClr val="tx1"/>
              </a:solidFill>
            </a:endParaRPr>
          </a:p>
        </p:txBody>
      </p:sp>
      <p:sp>
        <p:nvSpPr>
          <p:cNvPr id="20" name="Стрелка влево 19"/>
          <p:cNvSpPr>
            <a:spLocks noChangeArrowheads="1"/>
          </p:cNvSpPr>
          <p:nvPr/>
        </p:nvSpPr>
        <p:spPr bwMode="auto">
          <a:xfrm rot="10800000">
            <a:off x="139700" y="4941888"/>
            <a:ext cx="288925" cy="317500"/>
          </a:xfrm>
          <a:prstGeom prst="leftArrow">
            <a:avLst>
              <a:gd name="adj1" fmla="val 50000"/>
              <a:gd name="adj2" fmla="val 50000"/>
            </a:avLst>
          </a:prstGeom>
          <a:solidFill>
            <a:srgbClr val="FFFF00">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cxnSp>
        <p:nvCxnSpPr>
          <p:cNvPr id="21" name="Прямая соединительная линия 20"/>
          <p:cNvCxnSpPr>
            <a:cxnSpLocks noChangeShapeType="1"/>
            <a:stCxn id="20" idx="1"/>
          </p:cNvCxnSpPr>
          <p:nvPr/>
        </p:nvCxnSpPr>
        <p:spPr bwMode="auto">
          <a:xfrm>
            <a:off x="428625" y="5100638"/>
            <a:ext cx="358775" cy="0"/>
          </a:xfrm>
          <a:prstGeom prst="line">
            <a:avLst/>
          </a:prstGeom>
          <a:noFill/>
          <a:ln w="28575" algn="ctr">
            <a:solidFill>
              <a:srgbClr val="CC3300"/>
            </a:solidFill>
            <a:round/>
            <a:headEnd/>
            <a:tailEnd/>
          </a:ln>
        </p:spPr>
      </p:cxnSp>
      <p:sp>
        <p:nvSpPr>
          <p:cNvPr id="4" name="Прямоугольник 3"/>
          <p:cNvSpPr>
            <a:spLocks noChangeArrowheads="1"/>
          </p:cNvSpPr>
          <p:nvPr/>
        </p:nvSpPr>
        <p:spPr bwMode="auto">
          <a:xfrm>
            <a:off x="5076825" y="3463925"/>
            <a:ext cx="2232025" cy="1296988"/>
          </a:xfrm>
          <a:prstGeom prst="rect">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pic>
        <p:nvPicPr>
          <p:cNvPr id="5" name="Рисунок 4"/>
          <p:cNvPicPr>
            <a:picLocks noChangeAspect="1"/>
          </p:cNvPicPr>
          <p:nvPr/>
        </p:nvPicPr>
        <p:blipFill>
          <a:blip r:embed="rId5"/>
          <a:stretch>
            <a:fillRect/>
          </a:stretch>
        </p:blipFill>
        <p:spPr>
          <a:xfrm>
            <a:off x="4500563" y="2349500"/>
            <a:ext cx="4384675" cy="3482975"/>
          </a:xfrm>
          <a:prstGeom prst="rect">
            <a:avLst/>
          </a:prstGeom>
          <a:effectLst>
            <a:outerShdw blurRad="254000" dist="50800" dir="5400000" algn="ctr" rotWithShape="0">
              <a:srgbClr val="000000">
                <a:alpha val="43137"/>
              </a:srgbClr>
            </a:outerShdw>
          </a:effectLst>
        </p:spPr>
      </p:pic>
      <p:sp>
        <p:nvSpPr>
          <p:cNvPr id="9" name="Прямоугольник 8"/>
          <p:cNvSpPr>
            <a:spLocks noChangeArrowheads="1"/>
          </p:cNvSpPr>
          <p:nvPr/>
        </p:nvSpPr>
        <p:spPr bwMode="auto">
          <a:xfrm>
            <a:off x="5148263" y="3573463"/>
            <a:ext cx="2987675" cy="1366837"/>
          </a:xfrm>
          <a:prstGeom prst="rect">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pic>
        <p:nvPicPr>
          <p:cNvPr id="14" name="Рисунок 13"/>
          <p:cNvPicPr>
            <a:picLocks noChangeAspect="1"/>
          </p:cNvPicPr>
          <p:nvPr/>
        </p:nvPicPr>
        <p:blipFill>
          <a:blip r:embed="rId6"/>
          <a:stretch>
            <a:fillRect/>
          </a:stretch>
        </p:blipFill>
        <p:spPr>
          <a:xfrm>
            <a:off x="514350" y="1341438"/>
            <a:ext cx="8639175" cy="5035550"/>
          </a:xfrm>
          <a:prstGeom prst="rect">
            <a:avLst/>
          </a:prstGeom>
          <a:effectLst>
            <a:outerShdw blurRad="254000" dist="50800" dir="5400000" algn="ctr" rotWithShape="0">
              <a:srgbClr val="000000">
                <a:alpha val="43137"/>
              </a:srgbClr>
            </a:outerShdw>
          </a:effectLst>
        </p:spPr>
      </p:pic>
      <p:pic>
        <p:nvPicPr>
          <p:cNvPr id="22" name="Рисунок 21"/>
          <p:cNvPicPr>
            <a:picLocks noChangeAspect="1"/>
          </p:cNvPicPr>
          <p:nvPr/>
        </p:nvPicPr>
        <p:blipFill>
          <a:blip r:embed="rId7"/>
          <a:stretch>
            <a:fillRect/>
          </a:stretch>
        </p:blipFill>
        <p:spPr>
          <a:xfrm>
            <a:off x="503238" y="1671638"/>
            <a:ext cx="8640762" cy="4691062"/>
          </a:xfrm>
          <a:prstGeom prst="rect">
            <a:avLst/>
          </a:prstGeom>
          <a:effectLst>
            <a:outerShdw blurRad="254000" dist="50800" dir="5400000" algn="ctr" rotWithShape="0">
              <a:srgbClr val="000000">
                <a:alpha val="43137"/>
              </a:srgbClr>
            </a:outerShdw>
          </a:effectLst>
        </p:spPr>
      </p:pic>
    </p:spTree>
    <p:custDataLst>
      <p:tags r:id="rId1"/>
    </p:custDataLst>
  </p:cSld>
  <p:clrMapOvr>
    <a:masterClrMapping/>
  </p:clrMapOvr>
  <p:transition spd="slow" advTm="1005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grpId="1" nodeType="clickEffect">
                                  <p:stCondLst>
                                    <p:cond delay="0"/>
                                  </p:stCondLst>
                                  <p:childTnLst>
                                    <p:animEffect transition="out" filter="wipe(right)">
                                      <p:cBhvr>
                                        <p:cTn id="11" dur="500"/>
                                        <p:tgtEl>
                                          <p:spTgt spid="50"/>
                                        </p:tgtEl>
                                      </p:cBhvr>
                                    </p:animEffect>
                                    <p:set>
                                      <p:cBhvr>
                                        <p:cTn id="12" dur="1" fill="hold">
                                          <p:stCondLst>
                                            <p:cond delay="499"/>
                                          </p:stCondLst>
                                        </p:cTn>
                                        <p:tgtEl>
                                          <p:spTgt spid="50"/>
                                        </p:tgtEl>
                                        <p:attrNameLst>
                                          <p:attrName>style.visibility</p:attrName>
                                        </p:attrNameLst>
                                      </p:cBhvr>
                                      <p:to>
                                        <p:strVal val="hidden"/>
                                      </p:to>
                                    </p:set>
                                  </p:childTnLst>
                                </p:cTn>
                              </p:par>
                              <p:par>
                                <p:cTn id="13" presetID="22" presetClass="exit" presetSubtype="2" fill="hold" nodeType="withEffect">
                                  <p:stCondLst>
                                    <p:cond delay="0"/>
                                  </p:stCondLst>
                                  <p:childTnLst>
                                    <p:animEffect transition="out" filter="wipe(right)">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22" presetClass="exit" presetSubtype="2" fill="hold" nodeType="withEffect">
                                  <p:stCondLst>
                                    <p:cond delay="0"/>
                                  </p:stCondLst>
                                  <p:childTnLst>
                                    <p:animEffect transition="out" filter="wipe(right)">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22" presetClass="exit" presetSubtype="2" fill="hold" nodeType="withEffect">
                                  <p:stCondLst>
                                    <p:cond delay="0"/>
                                  </p:stCondLst>
                                  <p:childTnLst>
                                    <p:animEffect transition="out" filter="wipe(right)">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22" presetClass="exit" presetSubtype="2" fill="hold" grpId="1" nodeType="withEffect">
                                  <p:stCondLst>
                                    <p:cond delay="0"/>
                                  </p:stCondLst>
                                  <p:childTnLst>
                                    <p:animEffect transition="out" filter="wipe(right)">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par>
                          <p:cTn id="25" fill="hold" nodeType="with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4"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p:bldP spid="15" grpId="0" animBg="1"/>
      <p:bldP spid="19" grpId="0" animBg="1"/>
      <p:bldP spid="20" grpId="0" animBg="1"/>
      <p:bldP spid="4"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stretch>
            <a:fillRect/>
          </a:stretch>
        </p:blipFill>
        <p:spPr>
          <a:xfrm>
            <a:off x="252413" y="1416050"/>
            <a:ext cx="8639175" cy="4381500"/>
          </a:xfrm>
          <a:prstGeom prst="rect">
            <a:avLst/>
          </a:prstGeom>
          <a:effectLst>
            <a:outerShdw blurRad="254000" dist="50800" dir="5400000" algn="ctr" rotWithShape="0">
              <a:srgbClr val="000000">
                <a:alpha val="43137"/>
              </a:srgbClr>
            </a:outerShdw>
          </a:effectLst>
        </p:spPr>
      </p:pic>
      <p:sp>
        <p:nvSpPr>
          <p:cNvPr id="83970" name="Text Box 6"/>
          <p:cNvSpPr txBox="1">
            <a:spLocks noChangeArrowheads="1"/>
          </p:cNvSpPr>
          <p:nvPr/>
        </p:nvSpPr>
        <p:spPr bwMode="auto">
          <a:xfrm>
            <a:off x="5111750" y="188913"/>
            <a:ext cx="3467100" cy="339725"/>
          </a:xfrm>
          <a:prstGeom prst="rect">
            <a:avLst/>
          </a:prstGeom>
          <a:noFill/>
          <a:ln w="9525">
            <a:noFill/>
            <a:miter lim="800000"/>
            <a:headEnd/>
            <a:tailEnd/>
          </a:ln>
        </p:spPr>
        <p:txBody>
          <a:bodyPr lIns="90000" tIns="46800" rIns="90000" bIns="46800">
            <a:spAutoFit/>
          </a:bodyPr>
          <a:lstStyle/>
          <a:p>
            <a:pPr marL="342900" indent="-342900" eaLnBrk="0" hangingPunct="0">
              <a:lnSpc>
                <a:spcPct val="90000"/>
              </a:lnSpc>
              <a:spcBef>
                <a:spcPct val="50000"/>
              </a:spcBef>
            </a:pPr>
            <a:endParaRPr lang="en-US" altLang="ru-RU" sz="1800">
              <a:solidFill>
                <a:srgbClr val="5F0000"/>
              </a:solidFill>
            </a:endParaRPr>
          </a:p>
        </p:txBody>
      </p:sp>
      <p:sp>
        <p:nvSpPr>
          <p:cNvPr id="83971" name="Заголовок 3"/>
          <p:cNvSpPr>
            <a:spLocks noGrp="1"/>
          </p:cNvSpPr>
          <p:nvPr>
            <p:ph type="title"/>
          </p:nvPr>
        </p:nvSpPr>
        <p:spPr>
          <a:xfrm>
            <a:off x="1692275" y="152400"/>
            <a:ext cx="6696075" cy="1081088"/>
          </a:xfrm>
        </p:spPr>
        <p:txBody>
          <a:bodyPr/>
          <a:lstStyle/>
          <a:p>
            <a:r>
              <a:rPr lang="ru-RU" altLang="ru-RU" smtClean="0"/>
              <a:t>Оценка инвестиционных альтернатив</a:t>
            </a:r>
          </a:p>
        </p:txBody>
      </p:sp>
      <p:sp>
        <p:nvSpPr>
          <p:cNvPr id="6149" name="Номер слайда 2"/>
          <p:cNvSpPr>
            <a:spLocks noGrp="1"/>
          </p:cNvSpPr>
          <p:nvPr>
            <p:ph type="sldNum" sz="quarter" idx="11"/>
          </p:nvPr>
        </p:nvSpPr>
        <p:spPr/>
        <p:txBody>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eaLnBrk="1" hangingPunct="1">
              <a:spcBef>
                <a:spcPct val="0"/>
              </a:spcBef>
              <a:spcAft>
                <a:spcPct val="0"/>
              </a:spcAft>
              <a:buClrTx/>
              <a:buSzTx/>
              <a:buFontTx/>
              <a:buNone/>
              <a:defRPr/>
            </a:pPr>
            <a:fld id="{E3702875-E03E-4FA3-ABBF-F29F2FE6DDE6}" type="slidenum">
              <a:rPr lang="ru-RU" altLang="ru-RU" sz="1000" smtClean="0">
                <a:solidFill>
                  <a:srgbClr val="5F0000">
                    <a:lumMod val="75000"/>
                    <a:lumOff val="25000"/>
                  </a:srgbClr>
                </a:solidFill>
              </a:rPr>
              <a:pPr eaLnBrk="1" hangingPunct="1">
                <a:spcBef>
                  <a:spcPct val="0"/>
                </a:spcBef>
                <a:spcAft>
                  <a:spcPct val="0"/>
                </a:spcAft>
                <a:buClrTx/>
                <a:buSzTx/>
                <a:buFontTx/>
                <a:buNone/>
                <a:defRPr/>
              </a:pPr>
              <a:t>18</a:t>
            </a:fld>
            <a:endParaRPr lang="ru-RU" altLang="ru-RU" sz="1000" dirty="0" smtClean="0">
              <a:solidFill>
                <a:srgbClr val="5F0000">
                  <a:lumMod val="75000"/>
                  <a:lumOff val="25000"/>
                </a:srgbClr>
              </a:solidFill>
            </a:endParaRPr>
          </a:p>
        </p:txBody>
      </p:sp>
      <p:sp>
        <p:nvSpPr>
          <p:cNvPr id="83973" name="Левая фигурная скобка 7"/>
          <p:cNvSpPr>
            <a:spLocks/>
          </p:cNvSpPr>
          <p:nvPr/>
        </p:nvSpPr>
        <p:spPr bwMode="auto">
          <a:xfrm rot="-5400000">
            <a:off x="2297113" y="4019550"/>
            <a:ext cx="193675" cy="4213225"/>
          </a:xfrm>
          <a:prstGeom prst="leftBrace">
            <a:avLst>
              <a:gd name="adj1" fmla="val 32228"/>
              <a:gd name="adj2" fmla="val 49477"/>
            </a:avLst>
          </a:prstGeom>
          <a:solidFill>
            <a:srgbClr val="F9E383">
              <a:alpha val="0"/>
            </a:srgbClr>
          </a:solidFill>
          <a:ln w="12700" algn="ctr">
            <a:solidFill>
              <a:srgbClr val="C000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sp>
        <p:nvSpPr>
          <p:cNvPr id="83974" name="Левая фигурная скобка 11"/>
          <p:cNvSpPr>
            <a:spLocks/>
          </p:cNvSpPr>
          <p:nvPr/>
        </p:nvSpPr>
        <p:spPr bwMode="auto">
          <a:xfrm rot="-5400000">
            <a:off x="6641306" y="4020344"/>
            <a:ext cx="193675" cy="4211638"/>
          </a:xfrm>
          <a:prstGeom prst="leftBrace">
            <a:avLst>
              <a:gd name="adj1" fmla="val 32216"/>
              <a:gd name="adj2" fmla="val 49477"/>
            </a:avLst>
          </a:prstGeom>
          <a:solidFill>
            <a:srgbClr val="F9E383">
              <a:alpha val="0"/>
            </a:srgbClr>
          </a:solidFill>
          <a:ln w="12700" algn="ctr">
            <a:solidFill>
              <a:srgbClr val="C00000"/>
            </a:solidFill>
            <a:round/>
            <a:headEnd/>
            <a:tailEnd/>
          </a:ln>
        </p:spPr>
        <p:txBody>
          <a:bodyPr anchor="ctr"/>
          <a:lstStyle/>
          <a:p>
            <a:pPr eaLnBrk="0" hangingPunct="0">
              <a:lnSpc>
                <a:spcPct val="110000"/>
              </a:lnSpc>
              <a:spcBef>
                <a:spcPct val="50000"/>
              </a:spcBef>
            </a:pPr>
            <a:endParaRPr lang="ru-RU" altLang="ru-RU">
              <a:solidFill>
                <a:srgbClr val="FF0000"/>
              </a:solidFill>
            </a:endParaRPr>
          </a:p>
        </p:txBody>
      </p:sp>
      <p:sp>
        <p:nvSpPr>
          <p:cNvPr id="83975" name="TextBox 8"/>
          <p:cNvSpPr txBox="1">
            <a:spLocks noChangeArrowheads="1"/>
          </p:cNvSpPr>
          <p:nvPr/>
        </p:nvSpPr>
        <p:spPr bwMode="auto">
          <a:xfrm>
            <a:off x="655638" y="6191250"/>
            <a:ext cx="3506787" cy="307975"/>
          </a:xfrm>
          <a:prstGeom prst="rect">
            <a:avLst/>
          </a:prstGeom>
          <a:noFill/>
          <a:ln w="9525">
            <a:noFill/>
            <a:miter lim="800000"/>
            <a:headEnd/>
            <a:tailEnd/>
          </a:ln>
        </p:spPr>
        <p:txBody>
          <a:bodyPr wrap="none">
            <a:spAutoFit/>
          </a:bodyPr>
          <a:lstStyle/>
          <a:p>
            <a:r>
              <a:rPr lang="ru-RU" altLang="ru-RU" sz="1400">
                <a:solidFill>
                  <a:srgbClr val="890000"/>
                </a:solidFill>
              </a:rPr>
              <a:t>Ввод в эксплуатацию с середины 2017г.</a:t>
            </a:r>
          </a:p>
        </p:txBody>
      </p:sp>
      <p:sp>
        <p:nvSpPr>
          <p:cNvPr id="83976" name="TextBox 14"/>
          <p:cNvSpPr txBox="1">
            <a:spLocks noChangeArrowheads="1"/>
          </p:cNvSpPr>
          <p:nvPr/>
        </p:nvSpPr>
        <p:spPr bwMode="auto">
          <a:xfrm>
            <a:off x="5003800" y="6191250"/>
            <a:ext cx="3251200" cy="307975"/>
          </a:xfrm>
          <a:prstGeom prst="rect">
            <a:avLst/>
          </a:prstGeom>
          <a:noFill/>
          <a:ln w="9525">
            <a:noFill/>
            <a:miter lim="800000"/>
            <a:headEnd/>
            <a:tailEnd/>
          </a:ln>
        </p:spPr>
        <p:txBody>
          <a:bodyPr wrap="none">
            <a:spAutoFit/>
          </a:bodyPr>
          <a:lstStyle/>
          <a:p>
            <a:r>
              <a:rPr lang="ru-RU" altLang="ru-RU" sz="1400">
                <a:solidFill>
                  <a:srgbClr val="890000"/>
                </a:solidFill>
              </a:rPr>
              <a:t>Ввод в эксплуатацию с начала 2018г.</a:t>
            </a:r>
          </a:p>
        </p:txBody>
      </p:sp>
      <p:sp>
        <p:nvSpPr>
          <p:cNvPr id="3" name="Прямоугольник 2"/>
          <p:cNvSpPr>
            <a:spLocks noChangeArrowheads="1"/>
          </p:cNvSpPr>
          <p:nvPr/>
        </p:nvSpPr>
        <p:spPr bwMode="auto">
          <a:xfrm>
            <a:off x="2527300" y="1898650"/>
            <a:ext cx="4175125" cy="757238"/>
          </a:xfrm>
          <a:prstGeom prst="rect">
            <a:avLst/>
          </a:prstGeom>
          <a:solidFill>
            <a:srgbClr val="F9E383">
              <a:alpha val="0"/>
            </a:srgbClr>
          </a:solidFill>
          <a:ln w="19050" algn="ctr">
            <a:solidFill>
              <a:srgbClr val="CC33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sp>
        <p:nvSpPr>
          <p:cNvPr id="5" name="Стрелка вверх 4"/>
          <p:cNvSpPr>
            <a:spLocks noChangeArrowheads="1"/>
          </p:cNvSpPr>
          <p:nvPr/>
        </p:nvSpPr>
        <p:spPr bwMode="auto">
          <a:xfrm>
            <a:off x="4140200" y="2932113"/>
            <a:ext cx="287338" cy="215900"/>
          </a:xfrm>
          <a:prstGeom prst="upArrow">
            <a:avLst>
              <a:gd name="adj1" fmla="val 50000"/>
              <a:gd name="adj2" fmla="val 50000"/>
            </a:avLst>
          </a:prstGeom>
          <a:solidFill>
            <a:srgbClr val="F9E383">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sp>
        <p:nvSpPr>
          <p:cNvPr id="13" name="Стрелка вверх 12"/>
          <p:cNvSpPr>
            <a:spLocks noChangeArrowheads="1"/>
          </p:cNvSpPr>
          <p:nvPr/>
        </p:nvSpPr>
        <p:spPr bwMode="auto">
          <a:xfrm>
            <a:off x="2052638" y="2932113"/>
            <a:ext cx="287337" cy="215900"/>
          </a:xfrm>
          <a:prstGeom prst="upArrow">
            <a:avLst>
              <a:gd name="adj1" fmla="val 50000"/>
              <a:gd name="adj2" fmla="val 50000"/>
            </a:avLst>
          </a:prstGeom>
          <a:solidFill>
            <a:srgbClr val="F9E383">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sp>
        <p:nvSpPr>
          <p:cNvPr id="14" name="Стрелка вверх 13"/>
          <p:cNvSpPr>
            <a:spLocks noChangeArrowheads="1"/>
          </p:cNvSpPr>
          <p:nvPr/>
        </p:nvSpPr>
        <p:spPr bwMode="auto">
          <a:xfrm>
            <a:off x="2052638" y="2243138"/>
            <a:ext cx="287337" cy="215900"/>
          </a:xfrm>
          <a:prstGeom prst="upArrow">
            <a:avLst>
              <a:gd name="adj1" fmla="val 50000"/>
              <a:gd name="adj2" fmla="val 50000"/>
            </a:avLst>
          </a:prstGeom>
          <a:solidFill>
            <a:srgbClr val="F9E383">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solidFill>
                <a:srgbClr val="5F0000"/>
              </a:solidFill>
            </a:endParaRPr>
          </a:p>
        </p:txBody>
      </p:sp>
      <p:cxnSp>
        <p:nvCxnSpPr>
          <p:cNvPr id="83981" name="Прямая со стрелкой 6"/>
          <p:cNvCxnSpPr>
            <a:cxnSpLocks noChangeShapeType="1"/>
          </p:cNvCxnSpPr>
          <p:nvPr/>
        </p:nvCxnSpPr>
        <p:spPr bwMode="auto">
          <a:xfrm>
            <a:off x="6092825" y="4581525"/>
            <a:ext cx="215900" cy="207963"/>
          </a:xfrm>
          <a:prstGeom prst="straightConnector1">
            <a:avLst/>
          </a:prstGeom>
          <a:noFill/>
          <a:ln w="44450" algn="ctr">
            <a:solidFill>
              <a:srgbClr val="CC3300"/>
            </a:solidFill>
            <a:round/>
            <a:headEnd/>
            <a:tailEnd type="arrow" w="med" len="med"/>
          </a:ln>
        </p:spPr>
      </p:cxnSp>
      <p:cxnSp>
        <p:nvCxnSpPr>
          <p:cNvPr id="83982" name="Прямая со стрелкой 8"/>
          <p:cNvCxnSpPr>
            <a:cxnSpLocks noChangeShapeType="1"/>
          </p:cNvCxnSpPr>
          <p:nvPr/>
        </p:nvCxnSpPr>
        <p:spPr bwMode="auto">
          <a:xfrm>
            <a:off x="1547813" y="4570413"/>
            <a:ext cx="215900" cy="207962"/>
          </a:xfrm>
          <a:prstGeom prst="straightConnector1">
            <a:avLst/>
          </a:prstGeom>
          <a:noFill/>
          <a:ln w="44450" algn="ctr">
            <a:solidFill>
              <a:srgbClr val="CC3300"/>
            </a:solidFill>
            <a:round/>
            <a:headEnd/>
            <a:tailEnd type="arrow" w="med" len="med"/>
          </a:ln>
        </p:spPr>
      </p:cxnSp>
      <p:cxnSp>
        <p:nvCxnSpPr>
          <p:cNvPr id="83983" name="Прямая соединительная линия 7"/>
          <p:cNvCxnSpPr>
            <a:cxnSpLocks noChangeShapeType="1"/>
          </p:cNvCxnSpPr>
          <p:nvPr/>
        </p:nvCxnSpPr>
        <p:spPr bwMode="auto">
          <a:xfrm flipH="1">
            <a:off x="4572000" y="1701800"/>
            <a:ext cx="42863" cy="4319588"/>
          </a:xfrm>
          <a:prstGeom prst="line">
            <a:avLst/>
          </a:prstGeom>
          <a:noFill/>
          <a:ln w="12700" algn="ctr">
            <a:solidFill>
              <a:srgbClr val="CC3300"/>
            </a:solidFill>
            <a:prstDash val="dash"/>
            <a:round/>
            <a:headEnd/>
            <a:tailEnd/>
          </a:ln>
        </p:spPr>
      </p:cxnSp>
    </p:spTree>
    <p:custDataLst>
      <p:tags r:id="rId1"/>
    </p:custDataLst>
  </p:cSld>
  <p:clrMapOvr>
    <a:masterClrMapping/>
  </p:clrMapOvr>
  <p:transition advTm="654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6"/>
          <p:cNvSpPr txBox="1">
            <a:spLocks noChangeArrowheads="1"/>
          </p:cNvSpPr>
          <p:nvPr/>
        </p:nvSpPr>
        <p:spPr bwMode="auto">
          <a:xfrm>
            <a:off x="5111750" y="188913"/>
            <a:ext cx="3467100" cy="339725"/>
          </a:xfrm>
          <a:prstGeom prst="rect">
            <a:avLst/>
          </a:prstGeom>
          <a:noFill/>
          <a:ln w="9525">
            <a:noFill/>
            <a:miter lim="800000"/>
            <a:headEnd/>
            <a:tailEnd/>
          </a:ln>
        </p:spPr>
        <p:txBody>
          <a:bodyPr lIns="90000" tIns="46800" rIns="90000" bIns="46800">
            <a:spAutoFit/>
          </a:bodyPr>
          <a:lstStyle/>
          <a:p>
            <a:pPr marL="342900" indent="-342900" eaLnBrk="0" hangingPunct="0">
              <a:lnSpc>
                <a:spcPct val="90000"/>
              </a:lnSpc>
              <a:spcBef>
                <a:spcPct val="50000"/>
              </a:spcBef>
            </a:pPr>
            <a:endParaRPr lang="en-US" altLang="ru-RU" sz="1800">
              <a:solidFill>
                <a:srgbClr val="5F0000"/>
              </a:solidFill>
            </a:endParaRPr>
          </a:p>
        </p:txBody>
      </p:sp>
      <p:sp>
        <p:nvSpPr>
          <p:cNvPr id="86018" name="Заголовок 3"/>
          <p:cNvSpPr>
            <a:spLocks noGrp="1"/>
          </p:cNvSpPr>
          <p:nvPr>
            <p:ph type="title"/>
          </p:nvPr>
        </p:nvSpPr>
        <p:spPr>
          <a:xfrm>
            <a:off x="1692275" y="152400"/>
            <a:ext cx="6696075" cy="1081088"/>
          </a:xfrm>
        </p:spPr>
        <p:txBody>
          <a:bodyPr/>
          <a:lstStyle/>
          <a:p>
            <a:r>
              <a:rPr lang="ru-RU" altLang="ru-RU" smtClean="0"/>
              <a:t>Зависимые аналитические отчеты</a:t>
            </a:r>
          </a:p>
        </p:txBody>
      </p:sp>
      <p:sp>
        <p:nvSpPr>
          <p:cNvPr id="6149" name="Номер слайда 2"/>
          <p:cNvSpPr>
            <a:spLocks noGrp="1"/>
          </p:cNvSpPr>
          <p:nvPr>
            <p:ph type="sldNum" sz="quarter" idx="11"/>
          </p:nvPr>
        </p:nvSpPr>
        <p:spPr/>
        <p:txBody>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eaLnBrk="1" hangingPunct="1">
              <a:spcBef>
                <a:spcPct val="0"/>
              </a:spcBef>
              <a:spcAft>
                <a:spcPct val="0"/>
              </a:spcAft>
              <a:buClrTx/>
              <a:buSzTx/>
              <a:buFontTx/>
              <a:buNone/>
              <a:defRPr/>
            </a:pPr>
            <a:fld id="{A92B0681-2876-4F39-86B7-03FA4B01EA3D}" type="slidenum">
              <a:rPr lang="ru-RU" altLang="ru-RU" sz="1000" smtClean="0">
                <a:solidFill>
                  <a:srgbClr val="5F0000">
                    <a:lumMod val="75000"/>
                    <a:lumOff val="25000"/>
                  </a:srgbClr>
                </a:solidFill>
              </a:rPr>
              <a:pPr eaLnBrk="1" hangingPunct="1">
                <a:spcBef>
                  <a:spcPct val="0"/>
                </a:spcBef>
                <a:spcAft>
                  <a:spcPct val="0"/>
                </a:spcAft>
                <a:buClrTx/>
                <a:buSzTx/>
                <a:buFontTx/>
                <a:buNone/>
                <a:defRPr/>
              </a:pPr>
              <a:t>19</a:t>
            </a:fld>
            <a:endParaRPr lang="ru-RU" altLang="ru-RU" sz="1000" dirty="0" smtClean="0">
              <a:solidFill>
                <a:srgbClr val="5F0000">
                  <a:lumMod val="75000"/>
                  <a:lumOff val="25000"/>
                </a:srgbClr>
              </a:solidFill>
            </a:endParaRPr>
          </a:p>
        </p:txBody>
      </p:sp>
      <p:pic>
        <p:nvPicPr>
          <p:cNvPr id="6" name="Рисунок 5"/>
          <p:cNvPicPr>
            <a:picLocks noChangeAspect="1"/>
          </p:cNvPicPr>
          <p:nvPr/>
        </p:nvPicPr>
        <p:blipFill>
          <a:blip r:embed="rId4"/>
          <a:stretch>
            <a:fillRect/>
          </a:stretch>
        </p:blipFill>
        <p:spPr>
          <a:xfrm>
            <a:off x="252413" y="1427163"/>
            <a:ext cx="8639175" cy="4665662"/>
          </a:xfrm>
          <a:prstGeom prst="rect">
            <a:avLst/>
          </a:prstGeom>
          <a:effectLst>
            <a:outerShdw blurRad="254000" dist="50800" dir="5400000" algn="ctr" rotWithShape="0">
              <a:srgbClr val="000000">
                <a:alpha val="43137"/>
              </a:srgbClr>
            </a:outerShdw>
          </a:effectLst>
        </p:spPr>
      </p:pic>
    </p:spTree>
    <p:custDataLst>
      <p:tags r:id="rId1"/>
    </p:custDataLst>
  </p:cSld>
  <p:clrMapOvr>
    <a:masterClrMapping/>
  </p:clrMapOvr>
  <p:transition advTm="2400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a:xfrm>
            <a:off x="1692275" y="152400"/>
            <a:ext cx="6983413" cy="1081088"/>
          </a:xfrm>
        </p:spPr>
        <p:txBody>
          <a:bodyPr/>
          <a:lstStyle/>
          <a:p>
            <a:r>
              <a:rPr lang="en-US" altLang="ru-RU" smtClean="0"/>
              <a:t>BSC</a:t>
            </a:r>
            <a:r>
              <a:rPr lang="ru-RU" altLang="ru-RU" smtClean="0"/>
              <a:t> (</a:t>
            </a:r>
            <a:r>
              <a:rPr lang="en-US" smtClean="0"/>
              <a:t>BalancedScoreCard</a:t>
            </a:r>
            <a:r>
              <a:rPr lang="en-US" altLang="ru-RU" smtClean="0"/>
              <a:t>)</a:t>
            </a:r>
            <a:endParaRPr lang="ru-RU" altLang="ru-RU" smtClean="0"/>
          </a:p>
        </p:txBody>
      </p:sp>
      <p:sp>
        <p:nvSpPr>
          <p:cNvPr id="4" name="Номер слайда 3"/>
          <p:cNvSpPr>
            <a:spLocks noGrp="1"/>
          </p:cNvSpPr>
          <p:nvPr>
            <p:ph type="sldNum" sz="quarter" idx="11"/>
          </p:nvPr>
        </p:nvSpPr>
        <p:spPr/>
        <p:txBody>
          <a:bodyPr/>
          <a:lstStyle/>
          <a:p>
            <a:pPr>
              <a:defRPr/>
            </a:pPr>
            <a:fld id="{840DB597-B6E3-4791-9192-F307E680A3BC}" type="slidenum">
              <a:rPr lang="ru-RU" altLang="ru-RU" smtClean="0"/>
              <a:pPr>
                <a:defRPr/>
              </a:pPr>
              <a:t>2</a:t>
            </a:fld>
            <a:endParaRPr lang="ru-RU" altLang="ru-RU" dirty="0"/>
          </a:p>
        </p:txBody>
      </p:sp>
      <p:sp>
        <p:nvSpPr>
          <p:cNvPr id="27" name="Прямоугольник 26"/>
          <p:cNvSpPr/>
          <p:nvPr/>
        </p:nvSpPr>
        <p:spPr>
          <a:xfrm>
            <a:off x="5795963" y="836613"/>
            <a:ext cx="3240087" cy="2246312"/>
          </a:xfrm>
          <a:prstGeom prst="rect">
            <a:avLst/>
          </a:prstGeom>
        </p:spPr>
        <p:txBody>
          <a:bodyPr>
            <a:spAutoFit/>
          </a:bodyPr>
          <a:lstStyle/>
          <a:p>
            <a:pPr>
              <a:defRPr/>
            </a:pPr>
            <a:r>
              <a:rPr lang="ru-RU" sz="1600" dirty="0"/>
              <a:t>Повышение </a:t>
            </a:r>
            <a:r>
              <a:rPr lang="en-US" sz="1600" dirty="0"/>
              <a:t>ROE</a:t>
            </a:r>
            <a:endParaRPr lang="ru-RU" sz="1600" dirty="0"/>
          </a:p>
          <a:p>
            <a:pPr>
              <a:defRPr/>
            </a:pPr>
            <a:endParaRPr lang="ru-RU" sz="600" dirty="0"/>
          </a:p>
          <a:p>
            <a:pPr>
              <a:defRPr/>
            </a:pPr>
            <a:r>
              <a:rPr lang="ru-RU" sz="1400" dirty="0"/>
              <a:t>       Снижение долговой нагрузки</a:t>
            </a:r>
            <a:endParaRPr lang="ru-RU" sz="1200" dirty="0"/>
          </a:p>
          <a:p>
            <a:pPr>
              <a:defRPr/>
            </a:pPr>
            <a:r>
              <a:rPr lang="ru-RU" sz="1400" dirty="0"/>
              <a:t>	</a:t>
            </a:r>
            <a:endParaRPr lang="ru-RU" sz="900" dirty="0"/>
          </a:p>
          <a:p>
            <a:pPr>
              <a:defRPr/>
            </a:pPr>
            <a:r>
              <a:rPr lang="ru-RU" sz="1100" dirty="0"/>
              <a:t>Повышение лояльности клиентов</a:t>
            </a:r>
          </a:p>
          <a:p>
            <a:pPr>
              <a:defRPr/>
            </a:pPr>
            <a:endParaRPr lang="ru-RU" sz="600" dirty="0"/>
          </a:p>
          <a:p>
            <a:pPr>
              <a:defRPr/>
            </a:pPr>
            <a:r>
              <a:rPr lang="ru-RU" sz="1400" dirty="0"/>
              <a:t>   Повышение качества продуктов</a:t>
            </a:r>
          </a:p>
          <a:p>
            <a:pPr>
              <a:defRPr/>
            </a:pPr>
            <a:endParaRPr lang="ru-RU" sz="1200" dirty="0"/>
          </a:p>
          <a:p>
            <a:pPr>
              <a:defRPr/>
            </a:pPr>
            <a:r>
              <a:rPr lang="ru-RU" sz="1050" dirty="0"/>
              <a:t>            Снижение транзакционных издержек</a:t>
            </a:r>
          </a:p>
          <a:p>
            <a:pPr>
              <a:defRPr/>
            </a:pPr>
            <a:endParaRPr lang="ru-RU" sz="1050" dirty="0"/>
          </a:p>
          <a:p>
            <a:pPr algn="r">
              <a:defRPr/>
            </a:pPr>
            <a:r>
              <a:rPr lang="ru-RU" sz="1200" dirty="0"/>
              <a:t>Повышение ликвидности дебиторской задолженности</a:t>
            </a:r>
            <a:endParaRPr lang="ru-RU" dirty="0"/>
          </a:p>
        </p:txBody>
      </p:sp>
      <p:sp>
        <p:nvSpPr>
          <p:cNvPr id="51204" name="Прямоугольник 10"/>
          <p:cNvSpPr>
            <a:spLocks noChangeArrowheads="1"/>
          </p:cNvSpPr>
          <p:nvPr/>
        </p:nvSpPr>
        <p:spPr bwMode="auto">
          <a:xfrm>
            <a:off x="34925" y="1349375"/>
            <a:ext cx="3603625" cy="1568450"/>
          </a:xfrm>
          <a:prstGeom prst="rect">
            <a:avLst/>
          </a:prstGeom>
          <a:noFill/>
          <a:ln w="9525">
            <a:noFill/>
            <a:miter lim="800000"/>
            <a:headEnd/>
            <a:tailEnd/>
          </a:ln>
        </p:spPr>
        <p:txBody>
          <a:bodyPr>
            <a:spAutoFit/>
          </a:bodyPr>
          <a:lstStyle/>
          <a:p>
            <a:r>
              <a:rPr lang="ru-RU" sz="1400" b="1">
                <a:solidFill>
                  <a:schemeClr val="accent2"/>
                </a:solidFill>
              </a:rPr>
              <a:t>         Мероприятия (Инициативы)</a:t>
            </a:r>
            <a:r>
              <a:rPr lang="ru-RU" sz="1400">
                <a:solidFill>
                  <a:schemeClr val="accent2"/>
                </a:solidFill>
              </a:rPr>
              <a:t>             </a:t>
            </a:r>
          </a:p>
          <a:p>
            <a:endParaRPr lang="ru-RU" sz="900"/>
          </a:p>
          <a:p>
            <a:r>
              <a:rPr lang="ru-RU" sz="1200"/>
              <a:t>Рефинансирование кредитов</a:t>
            </a:r>
          </a:p>
          <a:p>
            <a:endParaRPr lang="ru-RU" sz="700"/>
          </a:p>
          <a:p>
            <a:r>
              <a:rPr lang="ru-RU" sz="1000"/>
              <a:t>       Разработка корпоративной программы кредитования</a:t>
            </a:r>
            <a:endParaRPr lang="ru-RU" sz="900"/>
          </a:p>
          <a:p>
            <a:r>
              <a:rPr lang="ru-RU" sz="300"/>
              <a:t>	</a:t>
            </a:r>
          </a:p>
          <a:p>
            <a:r>
              <a:rPr lang="ru-RU" sz="1200"/>
              <a:t>  Организация претензионно-исковой работы</a:t>
            </a:r>
          </a:p>
          <a:p>
            <a:endParaRPr lang="ru-RU" sz="100"/>
          </a:p>
          <a:p>
            <a:r>
              <a:rPr lang="ru-RU" sz="1400"/>
              <a:t>         Внедрение системы качества    	</a:t>
            </a:r>
          </a:p>
        </p:txBody>
      </p:sp>
      <p:sp>
        <p:nvSpPr>
          <p:cNvPr id="51205" name="Прямоугольник 15"/>
          <p:cNvSpPr>
            <a:spLocks noChangeArrowheads="1"/>
          </p:cNvSpPr>
          <p:nvPr/>
        </p:nvSpPr>
        <p:spPr bwMode="auto">
          <a:xfrm>
            <a:off x="107950" y="4011613"/>
            <a:ext cx="2808288" cy="2333625"/>
          </a:xfrm>
          <a:prstGeom prst="rect">
            <a:avLst/>
          </a:prstGeom>
          <a:noFill/>
          <a:ln w="9525">
            <a:noFill/>
            <a:miter lim="800000"/>
            <a:headEnd/>
            <a:tailEnd/>
          </a:ln>
        </p:spPr>
        <p:txBody>
          <a:bodyPr>
            <a:spAutoFit/>
          </a:bodyPr>
          <a:lstStyle/>
          <a:p>
            <a:r>
              <a:rPr lang="ru-RU" sz="1400"/>
              <a:t>             бюджет продаж</a:t>
            </a:r>
          </a:p>
          <a:p>
            <a:endParaRPr lang="ru-RU" sz="700"/>
          </a:p>
          <a:p>
            <a:r>
              <a:rPr lang="ru-RU" sz="1100"/>
              <a:t>       бюджет производства</a:t>
            </a:r>
          </a:p>
          <a:p>
            <a:endParaRPr lang="ru-RU" sz="800"/>
          </a:p>
          <a:p>
            <a:r>
              <a:rPr lang="ru-RU" sz="1600"/>
              <a:t>бюджет доходов </a:t>
            </a:r>
            <a:br>
              <a:rPr lang="ru-RU" sz="1600"/>
            </a:br>
            <a:r>
              <a:rPr lang="ru-RU" sz="1600"/>
              <a:t>и расходов</a:t>
            </a:r>
          </a:p>
          <a:p>
            <a:r>
              <a:rPr lang="ru-RU" sz="600"/>
              <a:t>	</a:t>
            </a:r>
            <a:endParaRPr lang="ru-RU" sz="100"/>
          </a:p>
          <a:p>
            <a:r>
              <a:rPr lang="ru-RU" sz="1100"/>
              <a:t>                 бюджет инвестиций</a:t>
            </a:r>
          </a:p>
          <a:p>
            <a:endParaRPr lang="ru-RU" sz="800"/>
          </a:p>
          <a:p>
            <a:r>
              <a:rPr lang="ru-RU" sz="1200" b="1"/>
              <a:t>      бюджет движения денежных средств</a:t>
            </a:r>
          </a:p>
          <a:p>
            <a:endParaRPr lang="ru-RU" sz="1200"/>
          </a:p>
          <a:p>
            <a:r>
              <a:rPr lang="ru-RU" sz="1400"/>
              <a:t>  бюджет развития персонала</a:t>
            </a:r>
            <a:endParaRPr lang="ru-RU" sz="1800"/>
          </a:p>
        </p:txBody>
      </p:sp>
      <p:grpSp>
        <p:nvGrpSpPr>
          <p:cNvPr id="51206" name="Группа 14"/>
          <p:cNvGrpSpPr>
            <a:grpSpLocks/>
          </p:cNvGrpSpPr>
          <p:nvPr/>
        </p:nvGrpSpPr>
        <p:grpSpPr bwMode="auto">
          <a:xfrm>
            <a:off x="1524000" y="1397000"/>
            <a:ext cx="6096000" cy="4064000"/>
            <a:chOff x="1524000" y="1397000"/>
            <a:chExt cx="6096000" cy="4064000"/>
          </a:xfrm>
        </p:grpSpPr>
        <p:graphicFrame>
          <p:nvGraphicFramePr>
            <p:cNvPr id="23" name="Схема 2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1209" name="Прямая со стрелкой 25"/>
            <p:cNvCxnSpPr>
              <a:cxnSpLocks noChangeShapeType="1"/>
            </p:cNvCxnSpPr>
            <p:nvPr/>
          </p:nvCxnSpPr>
          <p:spPr bwMode="auto">
            <a:xfrm flipV="1">
              <a:off x="4572000" y="1403984"/>
              <a:ext cx="1008112" cy="1808"/>
            </a:xfrm>
            <a:prstGeom prst="straightConnector1">
              <a:avLst/>
            </a:prstGeom>
            <a:noFill/>
            <a:ln w="19050" algn="ctr">
              <a:solidFill>
                <a:schemeClr val="accent2"/>
              </a:solidFill>
              <a:round/>
              <a:headEnd/>
              <a:tailEnd type="arrow" w="med" len="med"/>
            </a:ln>
          </p:spPr>
        </p:cxnSp>
        <p:cxnSp>
          <p:nvCxnSpPr>
            <p:cNvPr id="51210" name="Прямая со стрелкой 7"/>
            <p:cNvCxnSpPr>
              <a:cxnSpLocks noChangeShapeType="1"/>
            </p:cNvCxnSpPr>
            <p:nvPr/>
          </p:nvCxnSpPr>
          <p:spPr bwMode="auto">
            <a:xfrm>
              <a:off x="6553056" y="4365104"/>
              <a:ext cx="0" cy="792088"/>
            </a:xfrm>
            <a:prstGeom prst="straightConnector1">
              <a:avLst/>
            </a:prstGeom>
            <a:noFill/>
            <a:ln w="19050" algn="ctr">
              <a:solidFill>
                <a:srgbClr val="7030A0"/>
              </a:solidFill>
              <a:round/>
              <a:headEnd/>
              <a:tailEnd type="arrow" w="med" len="med"/>
            </a:ln>
          </p:spPr>
        </p:cxnSp>
        <p:cxnSp>
          <p:nvCxnSpPr>
            <p:cNvPr id="51211" name="Прямая со стрелкой 11"/>
            <p:cNvCxnSpPr>
              <a:cxnSpLocks noChangeShapeType="1"/>
            </p:cNvCxnSpPr>
            <p:nvPr/>
          </p:nvCxnSpPr>
          <p:spPr bwMode="auto">
            <a:xfrm flipH="1">
              <a:off x="2411760" y="4978008"/>
              <a:ext cx="783296" cy="0"/>
            </a:xfrm>
            <a:prstGeom prst="straightConnector1">
              <a:avLst/>
            </a:prstGeom>
            <a:noFill/>
            <a:ln w="19050" algn="ctr">
              <a:solidFill>
                <a:srgbClr val="0099FF"/>
              </a:solidFill>
              <a:round/>
              <a:headEnd/>
              <a:tailEnd type="arrow" w="med" len="med"/>
            </a:ln>
          </p:spPr>
        </p:cxnSp>
        <p:sp>
          <p:nvSpPr>
            <p:cNvPr id="51212" name="Стрелка вправо 12"/>
            <p:cNvSpPr>
              <a:spLocks noChangeArrowheads="1"/>
            </p:cNvSpPr>
            <p:nvPr/>
          </p:nvSpPr>
          <p:spPr bwMode="auto">
            <a:xfrm rot="5400000">
              <a:off x="4456032" y="2547320"/>
              <a:ext cx="216024" cy="288032"/>
            </a:xfrm>
            <a:prstGeom prst="rightArrow">
              <a:avLst>
                <a:gd name="adj1" fmla="val 50000"/>
                <a:gd name="adj2" fmla="val 50000"/>
              </a:avLst>
            </a:prstGeom>
            <a:solidFill>
              <a:srgbClr val="F9E383">
                <a:alpha val="50195"/>
              </a:srgbClr>
            </a:solid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51213" name="Стрелка вправо 24"/>
            <p:cNvSpPr>
              <a:spLocks noChangeArrowheads="1"/>
            </p:cNvSpPr>
            <p:nvPr/>
          </p:nvSpPr>
          <p:spPr bwMode="auto">
            <a:xfrm rot="2047750">
              <a:off x="5238492" y="3937884"/>
              <a:ext cx="216024" cy="288032"/>
            </a:xfrm>
            <a:prstGeom prst="rightArrow">
              <a:avLst>
                <a:gd name="adj1" fmla="val 50000"/>
                <a:gd name="adj2" fmla="val 50000"/>
              </a:avLst>
            </a:prstGeom>
            <a:solidFill>
              <a:srgbClr val="F9E383">
                <a:alpha val="50195"/>
              </a:srgbClr>
            </a:solid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51214" name="Стрелка вправо 27"/>
            <p:cNvSpPr>
              <a:spLocks noChangeArrowheads="1"/>
            </p:cNvSpPr>
            <p:nvPr/>
          </p:nvSpPr>
          <p:spPr bwMode="auto">
            <a:xfrm rot="8896817">
              <a:off x="3698276" y="3950284"/>
              <a:ext cx="216024" cy="288032"/>
            </a:xfrm>
            <a:prstGeom prst="rightArrow">
              <a:avLst>
                <a:gd name="adj1" fmla="val 50000"/>
                <a:gd name="adj2" fmla="val 50000"/>
              </a:avLst>
            </a:prstGeom>
            <a:solidFill>
              <a:srgbClr val="F9E383">
                <a:alpha val="50195"/>
              </a:srgbClr>
            </a:solidFill>
            <a:ln w="44450" algn="ctr">
              <a:solidFill>
                <a:srgbClr val="CC3300"/>
              </a:solidFill>
              <a:round/>
              <a:headEnd/>
              <a:tailEnd/>
            </a:ln>
          </p:spPr>
          <p:txBody>
            <a:bodyPr anchor="ctr"/>
            <a:lstStyle/>
            <a:p>
              <a:pPr eaLnBrk="0" hangingPunct="0">
                <a:lnSpc>
                  <a:spcPct val="110000"/>
                </a:lnSpc>
                <a:spcBef>
                  <a:spcPct val="50000"/>
                </a:spcBef>
              </a:pPr>
              <a:endParaRPr lang="ru-RU"/>
            </a:p>
          </p:txBody>
        </p:sp>
        <p:cxnSp>
          <p:nvCxnSpPr>
            <p:cNvPr id="51215" name="Прямая со стрелкой 36"/>
            <p:cNvCxnSpPr>
              <a:cxnSpLocks noChangeShapeType="1"/>
            </p:cNvCxnSpPr>
            <p:nvPr/>
          </p:nvCxnSpPr>
          <p:spPr bwMode="auto">
            <a:xfrm flipH="1">
              <a:off x="3643852" y="2519272"/>
              <a:ext cx="928148" cy="0"/>
            </a:xfrm>
            <a:prstGeom prst="straightConnector1">
              <a:avLst/>
            </a:prstGeom>
            <a:noFill/>
            <a:ln w="19050" algn="ctr">
              <a:solidFill>
                <a:schemeClr val="accent2"/>
              </a:solidFill>
              <a:round/>
              <a:headEnd/>
              <a:tailEnd type="arrow" w="med" len="med"/>
            </a:ln>
          </p:spPr>
        </p:cxnSp>
      </p:grpSp>
      <p:sp>
        <p:nvSpPr>
          <p:cNvPr id="51207" name="Прямоугольник 37"/>
          <p:cNvSpPr>
            <a:spLocks noChangeArrowheads="1"/>
          </p:cNvSpPr>
          <p:nvPr/>
        </p:nvSpPr>
        <p:spPr bwMode="auto">
          <a:xfrm>
            <a:off x="4859338" y="5178425"/>
            <a:ext cx="3603625" cy="989013"/>
          </a:xfrm>
          <a:prstGeom prst="rect">
            <a:avLst/>
          </a:prstGeom>
          <a:noFill/>
          <a:ln w="9525">
            <a:noFill/>
            <a:miter lim="800000"/>
            <a:headEnd/>
            <a:tailEnd/>
          </a:ln>
        </p:spPr>
        <p:txBody>
          <a:bodyPr>
            <a:spAutoFit/>
          </a:bodyPr>
          <a:lstStyle/>
          <a:p>
            <a:r>
              <a:rPr lang="ru-RU" sz="1400" b="1">
                <a:solidFill>
                  <a:schemeClr val="accent2"/>
                </a:solidFill>
              </a:rPr>
              <a:t>       </a:t>
            </a:r>
            <a:endParaRPr lang="ru-RU" sz="900"/>
          </a:p>
          <a:p>
            <a:pPr algn="ctr"/>
            <a:r>
              <a:rPr lang="ru-RU" sz="1400"/>
              <a:t>Персональные цели </a:t>
            </a:r>
          </a:p>
          <a:p>
            <a:pPr algn="ctr"/>
            <a:endParaRPr lang="ru-RU" sz="700"/>
          </a:p>
          <a:p>
            <a:pPr algn="ctr"/>
            <a:r>
              <a:rPr lang="ru-RU" sz="1200"/>
              <a:t>связанные через вышестоящие </a:t>
            </a:r>
            <a:r>
              <a:rPr lang="en-US" sz="1200"/>
              <a:t>KPI </a:t>
            </a:r>
            <a:r>
              <a:rPr lang="ru-RU" sz="1200"/>
              <a:t/>
            </a:r>
            <a:br>
              <a:rPr lang="ru-RU" sz="1200"/>
            </a:br>
            <a:r>
              <a:rPr lang="ru-RU" sz="1200"/>
              <a:t>с корпоративной стратегией</a:t>
            </a:r>
            <a:endParaRPr lang="ru-RU" sz="1400"/>
          </a:p>
        </p:txBody>
      </p:sp>
    </p:spTree>
  </p:cSld>
  <p:clrMapOvr>
    <a:masterClrMapping/>
  </p:clrMapOvr>
  <p:transition spd="slow" advTm="4580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850" y="1473200"/>
            <a:ext cx="5895975" cy="1308100"/>
          </a:xfrm>
          <a:prstGeom prst="rect">
            <a:avLst/>
          </a:prstGeom>
          <a:noFill/>
        </p:spPr>
        <p:txBody>
          <a:bodyPr wrap="none">
            <a:spAutoFit/>
          </a:bodyPr>
          <a:lstStyle/>
          <a:p>
            <a:pPr indent="-285750">
              <a:spcAft>
                <a:spcPts val="600"/>
              </a:spcAft>
              <a:buFont typeface="Arial" panose="020B0604020202020204" pitchFamily="34" charset="0"/>
              <a:buChar char="•"/>
              <a:defRPr/>
            </a:pPr>
            <a:r>
              <a:rPr lang="ru-RU" sz="1600" dirty="0"/>
              <a:t>Гибко настраивается расписание</a:t>
            </a:r>
          </a:p>
          <a:p>
            <a:pPr indent="-285750">
              <a:spcAft>
                <a:spcPts val="600"/>
              </a:spcAft>
              <a:buFont typeface="Arial" panose="020B0604020202020204" pitchFamily="34" charset="0"/>
              <a:buChar char="•"/>
              <a:defRPr/>
            </a:pPr>
            <a:r>
              <a:rPr lang="ru-RU" sz="1600" dirty="0"/>
              <a:t>Состав: перечень показателей, по состоянию</a:t>
            </a:r>
          </a:p>
          <a:p>
            <a:pPr marL="285750" indent="-285750">
              <a:spcAft>
                <a:spcPts val="600"/>
              </a:spcAft>
              <a:buFont typeface="Arial" panose="020B0604020202020204" pitchFamily="34" charset="0"/>
              <a:buChar char="•"/>
              <a:defRPr/>
            </a:pPr>
            <a:r>
              <a:rPr lang="ru-RU" sz="1600" dirty="0"/>
              <a:t>Дополнительные вложения: любые заполненные отчеты</a:t>
            </a:r>
          </a:p>
          <a:p>
            <a:pPr marL="285750" indent="-285750">
              <a:spcAft>
                <a:spcPts val="600"/>
              </a:spcAft>
              <a:buFont typeface="Arial" panose="020B0604020202020204" pitchFamily="34" charset="0"/>
              <a:buChar char="•"/>
              <a:defRPr/>
            </a:pPr>
            <a:r>
              <a:rPr lang="ru-RU" sz="1600" dirty="0">
                <a:solidFill>
                  <a:schemeClr val="tx1">
                    <a:lumMod val="75000"/>
                    <a:lumOff val="25000"/>
                  </a:schemeClr>
                </a:solidFill>
              </a:rPr>
              <a:t>Сохраняется протокол рассылки!</a:t>
            </a:r>
          </a:p>
        </p:txBody>
      </p:sp>
      <p:sp>
        <p:nvSpPr>
          <p:cNvPr id="88066" name="Заголовок 1"/>
          <p:cNvSpPr>
            <a:spLocks noGrp="1"/>
          </p:cNvSpPr>
          <p:nvPr>
            <p:ph type="title"/>
          </p:nvPr>
        </p:nvSpPr>
        <p:spPr>
          <a:xfrm>
            <a:off x="1727200" y="115888"/>
            <a:ext cx="6911975" cy="1081087"/>
          </a:xfrm>
        </p:spPr>
        <p:txBody>
          <a:bodyPr/>
          <a:lstStyle/>
          <a:p>
            <a:r>
              <a:rPr lang="en-US" altLang="ru-RU" smtClean="0"/>
              <a:t>KPI. </a:t>
            </a:r>
            <a:r>
              <a:rPr lang="ru-RU" altLang="ru-RU" smtClean="0"/>
              <a:t>Адресное информирование ответственных</a:t>
            </a:r>
          </a:p>
        </p:txBody>
      </p:sp>
      <p:sp>
        <p:nvSpPr>
          <p:cNvPr id="2" name="Номер слайда 1"/>
          <p:cNvSpPr>
            <a:spLocks noGrp="1"/>
          </p:cNvSpPr>
          <p:nvPr>
            <p:ph type="sldNum" sz="quarter" idx="11"/>
          </p:nvPr>
        </p:nvSpPr>
        <p:spPr>
          <a:xfrm>
            <a:off x="8172450" y="6597650"/>
            <a:ext cx="766763" cy="260350"/>
          </a:xfrm>
        </p:spPr>
        <p:txBody>
          <a:bodyPr/>
          <a:lstStyle/>
          <a:p>
            <a:pPr>
              <a:defRPr/>
            </a:pPr>
            <a:fld id="{1695D038-D664-4760-938E-7E0D81197BDB}" type="slidenum">
              <a:rPr lang="ru-RU" altLang="ru-RU" sz="800" smtClean="0"/>
              <a:pPr>
                <a:defRPr/>
              </a:pPr>
              <a:t>20</a:t>
            </a:fld>
            <a:endParaRPr lang="ru-RU" altLang="ru-RU" sz="800" dirty="0"/>
          </a:p>
        </p:txBody>
      </p:sp>
      <p:pic>
        <p:nvPicPr>
          <p:cNvPr id="88068" name="Picture 3" descr="C:\Users\Popov_L\AppData\Local\Microsoft\Windows\Temporary Internet Files\Content.IE5\X0O1OQFJ\at-1019990_960_720[1].jpg"/>
          <p:cNvPicPr>
            <a:picLocks noChangeAspect="1" noChangeArrowheads="1"/>
          </p:cNvPicPr>
          <p:nvPr/>
        </p:nvPicPr>
        <p:blipFill>
          <a:blip r:embed="rId3"/>
          <a:srcRect/>
          <a:stretch>
            <a:fillRect/>
          </a:stretch>
        </p:blipFill>
        <p:spPr bwMode="auto">
          <a:xfrm>
            <a:off x="4489450" y="4292600"/>
            <a:ext cx="1738313" cy="1738313"/>
          </a:xfrm>
          <a:prstGeom prst="rect">
            <a:avLst/>
          </a:prstGeom>
          <a:noFill/>
          <a:ln w="9525">
            <a:noFill/>
            <a:miter lim="800000"/>
            <a:headEnd/>
            <a:tailEnd/>
          </a:ln>
        </p:spPr>
      </p:pic>
      <p:pic>
        <p:nvPicPr>
          <p:cNvPr id="88069" name="Рисунок 2"/>
          <p:cNvPicPr>
            <a:picLocks noChangeAspect="1"/>
          </p:cNvPicPr>
          <p:nvPr/>
        </p:nvPicPr>
        <p:blipFill>
          <a:blip r:embed="rId4"/>
          <a:srcRect/>
          <a:stretch>
            <a:fillRect/>
          </a:stretch>
        </p:blipFill>
        <p:spPr bwMode="auto">
          <a:xfrm>
            <a:off x="6300788" y="2025650"/>
            <a:ext cx="2195512" cy="3783013"/>
          </a:xfrm>
          <a:prstGeom prst="rect">
            <a:avLst/>
          </a:prstGeom>
          <a:noFill/>
          <a:ln w="9525">
            <a:noFill/>
            <a:miter lim="800000"/>
            <a:headEnd/>
            <a:tailEnd/>
          </a:ln>
        </p:spPr>
      </p:pic>
      <p:pic>
        <p:nvPicPr>
          <p:cNvPr id="88070" name="Рисунок 6"/>
          <p:cNvPicPr>
            <a:picLocks noChangeAspect="1"/>
          </p:cNvPicPr>
          <p:nvPr/>
        </p:nvPicPr>
        <p:blipFill>
          <a:blip r:embed="rId5"/>
          <a:srcRect/>
          <a:stretch>
            <a:fillRect/>
          </a:stretch>
        </p:blipFill>
        <p:spPr bwMode="auto">
          <a:xfrm>
            <a:off x="6472238" y="2501900"/>
            <a:ext cx="1852612" cy="2916238"/>
          </a:xfrm>
          <a:prstGeom prst="rect">
            <a:avLst/>
          </a:prstGeom>
          <a:noFill/>
          <a:ln w="9525">
            <a:noFill/>
            <a:miter lim="800000"/>
            <a:headEnd/>
            <a:tailEnd/>
          </a:ln>
        </p:spPr>
      </p:pic>
      <p:pic>
        <p:nvPicPr>
          <p:cNvPr id="3" name="Рисунок 2"/>
          <p:cNvPicPr>
            <a:picLocks noChangeAspect="1"/>
          </p:cNvPicPr>
          <p:nvPr/>
        </p:nvPicPr>
        <p:blipFill>
          <a:blip r:embed="rId6"/>
          <a:stretch>
            <a:fillRect/>
          </a:stretch>
        </p:blipFill>
        <p:spPr>
          <a:xfrm>
            <a:off x="611188" y="2854325"/>
            <a:ext cx="3889375" cy="3584575"/>
          </a:xfrm>
          <a:prstGeom prst="rect">
            <a:avLst/>
          </a:prstGeom>
          <a:effectLst>
            <a:outerShdw blurRad="254000" dist="50800" dir="5400000" algn="ctr" rotWithShape="0">
              <a:srgbClr val="000000">
                <a:alpha val="43137"/>
              </a:srgbClr>
            </a:outerShdw>
          </a:effectLst>
        </p:spPr>
      </p:pic>
    </p:spTree>
  </p:cSld>
  <p:clrMapOvr>
    <a:masterClrMapping/>
  </p:clrMapOvr>
  <p:transition spd="slow" advTm="4711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Заголовок 1"/>
          <p:cNvSpPr>
            <a:spLocks noGrp="1"/>
          </p:cNvSpPr>
          <p:nvPr>
            <p:ph type="title"/>
          </p:nvPr>
        </p:nvSpPr>
        <p:spPr>
          <a:xfrm>
            <a:off x="1727200" y="115888"/>
            <a:ext cx="6911975" cy="1081087"/>
          </a:xfrm>
        </p:spPr>
        <p:txBody>
          <a:bodyPr/>
          <a:lstStyle/>
          <a:p>
            <a:r>
              <a:rPr lang="ru-RU" altLang="ru-RU" smtClean="0"/>
              <a:t>Резюме</a:t>
            </a:r>
          </a:p>
        </p:txBody>
      </p:sp>
      <p:sp>
        <p:nvSpPr>
          <p:cNvPr id="2" name="Номер слайда 1"/>
          <p:cNvSpPr>
            <a:spLocks noGrp="1"/>
          </p:cNvSpPr>
          <p:nvPr>
            <p:ph type="sldNum" sz="quarter" idx="11"/>
          </p:nvPr>
        </p:nvSpPr>
        <p:spPr>
          <a:xfrm>
            <a:off x="8172450" y="6597650"/>
            <a:ext cx="766763" cy="260350"/>
          </a:xfrm>
        </p:spPr>
        <p:txBody>
          <a:bodyPr/>
          <a:lstStyle/>
          <a:p>
            <a:pPr>
              <a:defRPr/>
            </a:pPr>
            <a:fld id="{0445A429-43FE-4971-9A4B-6C138C4D3B89}" type="slidenum">
              <a:rPr lang="ru-RU" altLang="ru-RU" sz="800" smtClean="0"/>
              <a:pPr>
                <a:defRPr/>
              </a:pPr>
              <a:t>21</a:t>
            </a:fld>
            <a:endParaRPr lang="ru-RU" altLang="ru-RU" sz="800" dirty="0"/>
          </a:p>
        </p:txBody>
      </p:sp>
      <p:pic>
        <p:nvPicPr>
          <p:cNvPr id="90115" name="Рисунок 2"/>
          <p:cNvPicPr>
            <a:picLocks noChangeAspect="1"/>
          </p:cNvPicPr>
          <p:nvPr/>
        </p:nvPicPr>
        <p:blipFill>
          <a:blip r:embed="rId3"/>
          <a:srcRect/>
          <a:stretch>
            <a:fillRect/>
          </a:stretch>
        </p:blipFill>
        <p:spPr bwMode="auto">
          <a:xfrm>
            <a:off x="6119813" y="4797425"/>
            <a:ext cx="1044575" cy="1798638"/>
          </a:xfrm>
          <a:prstGeom prst="rect">
            <a:avLst/>
          </a:prstGeom>
          <a:noFill/>
          <a:ln w="9525">
            <a:noFill/>
            <a:miter lim="800000"/>
            <a:headEnd/>
            <a:tailEnd/>
          </a:ln>
        </p:spPr>
      </p:pic>
      <p:pic>
        <p:nvPicPr>
          <p:cNvPr id="90116" name="Рисунок 6"/>
          <p:cNvPicPr>
            <a:picLocks noChangeAspect="1"/>
          </p:cNvPicPr>
          <p:nvPr/>
        </p:nvPicPr>
        <p:blipFill>
          <a:blip r:embed="rId4"/>
          <a:srcRect/>
          <a:stretch>
            <a:fillRect/>
          </a:stretch>
        </p:blipFill>
        <p:spPr bwMode="auto">
          <a:xfrm>
            <a:off x="6191250" y="5000625"/>
            <a:ext cx="900113" cy="1417638"/>
          </a:xfrm>
          <a:prstGeom prst="rect">
            <a:avLst/>
          </a:prstGeom>
          <a:noFill/>
          <a:ln w="9525">
            <a:noFill/>
            <a:miter lim="800000"/>
            <a:headEnd/>
            <a:tailEnd/>
          </a:ln>
        </p:spPr>
      </p:pic>
      <p:pic>
        <p:nvPicPr>
          <p:cNvPr id="9" name="Рисунок 8"/>
          <p:cNvPicPr>
            <a:picLocks noChangeAspect="1"/>
          </p:cNvPicPr>
          <p:nvPr/>
        </p:nvPicPr>
        <p:blipFill>
          <a:blip r:embed="rId5"/>
          <a:stretch>
            <a:fillRect/>
          </a:stretch>
        </p:blipFill>
        <p:spPr>
          <a:xfrm>
            <a:off x="4572000" y="2365375"/>
            <a:ext cx="4140200" cy="2247900"/>
          </a:xfrm>
          <a:prstGeom prst="rect">
            <a:avLst/>
          </a:prstGeom>
          <a:effectLst>
            <a:outerShdw blurRad="254000" dist="50800" dir="5400000" algn="ctr" rotWithShape="0">
              <a:srgbClr val="000000">
                <a:alpha val="43137"/>
              </a:srgbClr>
            </a:outerShdw>
          </a:effectLst>
        </p:spPr>
      </p:pic>
      <p:pic>
        <p:nvPicPr>
          <p:cNvPr id="10" name="Рисунок 9"/>
          <p:cNvPicPr>
            <a:picLocks noChangeAspect="1"/>
          </p:cNvPicPr>
          <p:nvPr/>
        </p:nvPicPr>
        <p:blipFill>
          <a:blip r:embed="rId6"/>
          <a:stretch>
            <a:fillRect/>
          </a:stretch>
        </p:blipFill>
        <p:spPr>
          <a:xfrm>
            <a:off x="539750" y="1376363"/>
            <a:ext cx="3744913" cy="2271712"/>
          </a:xfrm>
          <a:prstGeom prst="rect">
            <a:avLst/>
          </a:prstGeom>
          <a:effectLst>
            <a:outerShdw blurRad="254000" dist="50800" dir="5400000" algn="ctr" rotWithShape="0">
              <a:srgbClr val="000000">
                <a:alpha val="43137"/>
              </a:srgbClr>
            </a:outerShdw>
          </a:effectLst>
        </p:spPr>
      </p:pic>
      <p:pic>
        <p:nvPicPr>
          <p:cNvPr id="11" name="Рисунок 10"/>
          <p:cNvPicPr>
            <a:picLocks noChangeAspect="1"/>
          </p:cNvPicPr>
          <p:nvPr/>
        </p:nvPicPr>
        <p:blipFill>
          <a:blip r:embed="rId7"/>
          <a:stretch>
            <a:fillRect/>
          </a:stretch>
        </p:blipFill>
        <p:spPr>
          <a:xfrm>
            <a:off x="539750" y="3897313"/>
            <a:ext cx="3779838" cy="2305050"/>
          </a:xfrm>
          <a:prstGeom prst="rect">
            <a:avLst/>
          </a:prstGeom>
          <a:effectLst>
            <a:outerShdw blurRad="254000" dist="50800" dir="5400000" algn="ctr" rotWithShape="0">
              <a:srgbClr val="000000">
                <a:alpha val="43137"/>
              </a:srgbClr>
            </a:outerShdw>
          </a:effectLst>
        </p:spPr>
      </p:pic>
      <p:pic>
        <p:nvPicPr>
          <p:cNvPr id="12" name="Рисунок 11"/>
          <p:cNvPicPr>
            <a:picLocks noChangeAspect="1"/>
          </p:cNvPicPr>
          <p:nvPr/>
        </p:nvPicPr>
        <p:blipFill>
          <a:blip r:embed="rId8"/>
          <a:stretch>
            <a:fillRect/>
          </a:stretch>
        </p:blipFill>
        <p:spPr>
          <a:xfrm>
            <a:off x="4572000" y="404813"/>
            <a:ext cx="4176713" cy="1855787"/>
          </a:xfrm>
          <a:prstGeom prst="rect">
            <a:avLst/>
          </a:prstGeom>
          <a:effectLst>
            <a:outerShdw blurRad="254000" dist="50800" dir="5400000" algn="ctr" rotWithShape="0">
              <a:srgbClr val="000000">
                <a:alpha val="43137"/>
              </a:srgbClr>
            </a:outerShdw>
          </a:effectLst>
        </p:spPr>
      </p:pic>
    </p:spTree>
  </p:cSld>
  <p:clrMapOvr>
    <a:masterClrMapping/>
  </p:clrMapOvr>
  <p:transition spd="slow" advTm="4711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E1FC231C-9D89-4AC9-A2BF-AD23FA627E9B}" type="slidenum">
              <a:rPr lang="ru-RU" altLang="ru-RU" smtClean="0"/>
              <a:pPr>
                <a:defRPr/>
              </a:pPr>
              <a:t>22</a:t>
            </a:fld>
            <a:endParaRPr lang="ru-RU" altLang="ru-RU" dirty="0"/>
          </a:p>
        </p:txBody>
      </p:sp>
      <p:sp>
        <p:nvSpPr>
          <p:cNvPr id="92162" name="Прямоугольник 5"/>
          <p:cNvSpPr>
            <a:spLocks noChangeArrowheads="1"/>
          </p:cNvSpPr>
          <p:nvPr/>
        </p:nvSpPr>
        <p:spPr bwMode="auto">
          <a:xfrm>
            <a:off x="792163" y="382588"/>
            <a:ext cx="7561262" cy="1246187"/>
          </a:xfrm>
          <a:prstGeom prst="rect">
            <a:avLst/>
          </a:prstGeom>
          <a:noFill/>
          <a:ln w="9525">
            <a:noFill/>
            <a:miter lim="800000"/>
            <a:headEnd/>
            <a:tailEnd/>
          </a:ln>
        </p:spPr>
        <p:txBody>
          <a:bodyPr>
            <a:spAutoFit/>
          </a:bodyPr>
          <a:lstStyle/>
          <a:p>
            <a:pPr algn="ctr">
              <a:spcBef>
                <a:spcPts val="1200"/>
              </a:spcBef>
              <a:spcAft>
                <a:spcPts val="600"/>
              </a:spcAft>
              <a:buSzPct val="75000"/>
            </a:pPr>
            <a:r>
              <a:rPr lang="ru-RU" altLang="ru-RU" b="1">
                <a:solidFill>
                  <a:srgbClr val="C00000"/>
                </a:solidFill>
              </a:rPr>
              <a:t>Вопросы на </a:t>
            </a:r>
            <a:r>
              <a:rPr lang="en-US" altLang="ru-RU" b="1">
                <a:solidFill>
                  <a:srgbClr val="C00000"/>
                </a:solidFill>
                <a:hlinkClick r:id="rId4"/>
              </a:rPr>
              <a:t>cpm@1c.ru</a:t>
            </a:r>
            <a:r>
              <a:rPr lang="en-US" altLang="ru-RU" b="1">
                <a:solidFill>
                  <a:srgbClr val="C00000"/>
                </a:solidFill>
              </a:rPr>
              <a:t> </a:t>
            </a:r>
            <a:endParaRPr lang="ru-RU" altLang="ru-RU" b="1">
              <a:solidFill>
                <a:srgbClr val="C00000"/>
              </a:solidFill>
            </a:endParaRPr>
          </a:p>
          <a:p>
            <a:pPr algn="ctr">
              <a:spcBef>
                <a:spcPts val="1200"/>
              </a:spcBef>
              <a:spcAft>
                <a:spcPts val="600"/>
              </a:spcAft>
              <a:buSzPct val="75000"/>
            </a:pPr>
            <a:r>
              <a:rPr lang="ru-RU" altLang="ru-RU" b="1">
                <a:solidFill>
                  <a:srgbClr val="C00000"/>
                </a:solidFill>
              </a:rPr>
              <a:t>Полная презентация будет выложена </a:t>
            </a:r>
            <a:r>
              <a:rPr lang="en-US" altLang="ru-RU" b="1">
                <a:solidFill>
                  <a:srgbClr val="C00000"/>
                </a:solidFill>
                <a:hlinkClick r:id="rId5"/>
              </a:rPr>
              <a:t>http://v8.1c.ru/cpm/webinar.htm</a:t>
            </a:r>
            <a:r>
              <a:rPr lang="ru-RU" altLang="ru-RU" b="1">
                <a:solidFill>
                  <a:srgbClr val="C00000"/>
                </a:solidFill>
              </a:rPr>
              <a:t> </a:t>
            </a:r>
          </a:p>
        </p:txBody>
      </p:sp>
      <p:pic>
        <p:nvPicPr>
          <p:cNvPr id="92163" name="Рисунок 1"/>
          <p:cNvPicPr>
            <a:picLocks noChangeAspect="1"/>
          </p:cNvPicPr>
          <p:nvPr/>
        </p:nvPicPr>
        <p:blipFill>
          <a:blip r:embed="rId6"/>
          <a:srcRect/>
          <a:stretch>
            <a:fillRect/>
          </a:stretch>
        </p:blipFill>
        <p:spPr bwMode="auto">
          <a:xfrm>
            <a:off x="2484438" y="2997200"/>
            <a:ext cx="2681287" cy="2681288"/>
          </a:xfrm>
          <a:prstGeom prst="rect">
            <a:avLst/>
          </a:prstGeom>
          <a:noFill/>
          <a:ln w="9525">
            <a:noFill/>
            <a:miter lim="800000"/>
            <a:headEnd/>
            <a:tailEnd/>
          </a:ln>
        </p:spPr>
      </p:pic>
    </p:spTree>
    <p:custDataLst>
      <p:tags r:id="rId1"/>
    </p:custDataLst>
  </p:cSld>
  <p:clrMapOvr>
    <a:masterClrMapping/>
  </p:clrMapOvr>
  <p:transition spd="slow" advTm="707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58775" y="2565400"/>
            <a:ext cx="8640763" cy="1727200"/>
          </a:xfrm>
          <a:prstGeom prst="rect">
            <a:avLst/>
          </a:prstGeom>
          <a:noFill/>
          <a:ln>
            <a:noFill/>
          </a:ln>
          <a:effectLst/>
          <a:extLst/>
        </p:spPr>
        <p:txBody>
          <a:bodyPr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0" hangingPunct="0">
              <a:spcBef>
                <a:spcPts val="0"/>
              </a:spcBef>
              <a:defRPr/>
            </a:pPr>
            <a:r>
              <a:rPr lang="ru-RU" altLang="ru-RU" sz="3600" b="1" cap="all" dirty="0" smtClean="0">
                <a:solidFill>
                  <a:schemeClr val="tx2"/>
                </a:solidFill>
                <a:latin typeface="+mj-lt"/>
                <a:ea typeface="+mj-ea"/>
                <a:cs typeface="+mj-cs"/>
              </a:rPr>
              <a:t>БИЗНЕС-АНАЛИЗ</a:t>
            </a:r>
            <a:endParaRPr lang="ru-RU" sz="1800" dirty="0" smtClean="0"/>
          </a:p>
          <a:p>
            <a:pPr algn="ctr" eaLnBrk="0" hangingPunct="0">
              <a:spcBef>
                <a:spcPts val="0"/>
              </a:spcBef>
              <a:defRPr/>
            </a:pPr>
            <a:endParaRPr lang="ru-RU" sz="2400" dirty="0" smtClean="0"/>
          </a:p>
          <a:p>
            <a:pPr algn="ctr" eaLnBrk="0" hangingPunct="0">
              <a:spcBef>
                <a:spcPts val="0"/>
              </a:spcBef>
              <a:defRPr/>
            </a:pPr>
            <a:r>
              <a:rPr lang="ru-RU" sz="2400" dirty="0" smtClean="0"/>
              <a:t>Мастер-класс</a:t>
            </a:r>
            <a:r>
              <a:rPr lang="ru-RU" sz="2400" dirty="0"/>
              <a:t>. Как настроить монитор ключевых показателей и аналитическую </a:t>
            </a:r>
            <a:r>
              <a:rPr lang="ru-RU" sz="2400" dirty="0" smtClean="0"/>
              <a:t>панель</a:t>
            </a:r>
          </a:p>
          <a:p>
            <a:pPr algn="ctr" eaLnBrk="0" hangingPunct="0">
              <a:spcBef>
                <a:spcPts val="0"/>
              </a:spcBef>
              <a:defRPr/>
            </a:pPr>
            <a:r>
              <a:rPr lang="ru-RU" altLang="ru-RU" sz="4400" b="1" cap="all" dirty="0" smtClean="0">
                <a:solidFill>
                  <a:schemeClr val="tx2"/>
                </a:solidFill>
                <a:latin typeface="+mj-lt"/>
                <a:ea typeface="+mj-ea"/>
                <a:cs typeface="+mj-cs"/>
              </a:rPr>
              <a:t> </a:t>
            </a:r>
            <a:r>
              <a:rPr lang="ru-RU" altLang="ru-RU" b="1" cap="all" dirty="0" smtClean="0">
                <a:latin typeface="+mj-lt"/>
                <a:ea typeface="+mj-ea"/>
                <a:cs typeface="+mj-cs"/>
              </a:rPr>
              <a:t>в «1С:Управление холдингом»</a:t>
            </a:r>
            <a:endParaRPr lang="ru-RU" altLang="en-US" b="1" cap="all" dirty="0">
              <a:latin typeface="+mj-lt"/>
              <a:ea typeface="+mj-ea"/>
              <a:cs typeface="+mj-cs"/>
            </a:endParaRPr>
          </a:p>
        </p:txBody>
      </p:sp>
      <p:sp>
        <p:nvSpPr>
          <p:cNvPr id="9" name="Rectangle 10"/>
          <p:cNvSpPr>
            <a:spLocks noChangeArrowheads="1"/>
          </p:cNvSpPr>
          <p:nvPr/>
        </p:nvSpPr>
        <p:spPr bwMode="auto">
          <a:xfrm>
            <a:off x="7667625" y="5445125"/>
            <a:ext cx="1168400" cy="558800"/>
          </a:xfrm>
          <a:prstGeom prst="rect">
            <a:avLst/>
          </a:prstGeom>
          <a:noFill/>
          <a:ln w="44450" algn="ctr">
            <a:noFill/>
            <a:miter lim="800000"/>
            <a:headEnd/>
            <a:tailEnd/>
          </a:ln>
          <a:effectLst/>
        </p:spPr>
        <p:txBody>
          <a:bodyPr wrap="none">
            <a:spAutoFit/>
          </a:bodyPr>
          <a:lstStyle/>
          <a:p>
            <a:pPr algn="r" eaLnBrk="0" hangingPunct="0">
              <a:lnSpc>
                <a:spcPct val="110000"/>
              </a:lnSpc>
              <a:spcBef>
                <a:spcPct val="50000"/>
              </a:spcBef>
              <a:defRPr/>
            </a:pPr>
            <a:r>
              <a:rPr lang="ru-RU" altLang="ru-RU" sz="1400" b="1">
                <a:solidFill>
                  <a:srgbClr val="CC3300"/>
                </a:solidFill>
              </a:rPr>
              <a:t>Докладчик</a:t>
            </a:r>
            <a:br>
              <a:rPr lang="ru-RU" altLang="ru-RU" sz="1400" b="1">
                <a:solidFill>
                  <a:srgbClr val="CC3300"/>
                </a:solidFill>
              </a:rPr>
            </a:br>
            <a:r>
              <a:rPr lang="ru-RU" altLang="ru-RU" sz="1400" b="1">
                <a:solidFill>
                  <a:srgbClr val="CC3300"/>
                </a:solidFill>
              </a:rPr>
              <a:t>Должность</a:t>
            </a:r>
            <a:endParaRPr lang="ru-RU" altLang="ru-RU"/>
          </a:p>
        </p:txBody>
      </p:sp>
      <p:sp>
        <p:nvSpPr>
          <p:cNvPr id="10" name="Text Box 11"/>
          <p:cNvSpPr txBox="1">
            <a:spLocks noChangeArrowheads="1"/>
          </p:cNvSpPr>
          <p:nvPr/>
        </p:nvSpPr>
        <p:spPr bwMode="auto">
          <a:xfrm>
            <a:off x="1546225" y="333375"/>
            <a:ext cx="4249738" cy="360363"/>
          </a:xfrm>
          <a:prstGeom prst="rect">
            <a:avLst/>
          </a:prstGeom>
          <a:noFill/>
          <a:ln w="12699">
            <a:noFill/>
            <a:miter lim="800000"/>
            <a:headEnd type="none" w="sm" len="sm"/>
            <a:tailEnd type="none" w="sm" len="sm"/>
          </a:ln>
          <a:effectLst/>
        </p:spPr>
        <p:txBody>
          <a:bodyPr>
            <a:spAutoFit/>
          </a:bodyPr>
          <a:lstStyle/>
          <a:p>
            <a:pPr algn="ctr" eaLnBrk="0" hangingPunct="0">
              <a:lnSpc>
                <a:spcPct val="110000"/>
              </a:lnSpc>
              <a:spcBef>
                <a:spcPct val="50000"/>
              </a:spcBef>
              <a:defRPr/>
            </a:pPr>
            <a:r>
              <a:rPr lang="ru-RU" altLang="ru-RU" sz="1600" b="1">
                <a:solidFill>
                  <a:srgbClr val="D9241C"/>
                </a:solidFill>
              </a:rPr>
              <a:t>Дата и место проведения мероприятия</a:t>
            </a:r>
            <a:endParaRPr lang="ru-RU" altLang="ru-RU"/>
          </a:p>
        </p:txBody>
      </p:sp>
      <p:sp>
        <p:nvSpPr>
          <p:cNvPr id="102407" name="Text Box 7"/>
          <p:cNvSpPr txBox="1">
            <a:spLocks noChangeArrowheads="1"/>
          </p:cNvSpPr>
          <p:nvPr/>
        </p:nvSpPr>
        <p:spPr bwMode="auto">
          <a:xfrm>
            <a:off x="0" y="4987925"/>
            <a:ext cx="9144000" cy="457200"/>
          </a:xfrm>
          <a:prstGeom prst="rect">
            <a:avLst/>
          </a:prstGeom>
          <a:noFill/>
          <a:ln w="12699">
            <a:noFill/>
            <a:miter lim="800000"/>
            <a:headEnd type="none" w="sm" len="sm"/>
            <a:tailEnd type="none" w="sm" len="sm"/>
          </a:ln>
          <a:effectLst/>
        </p:spPr>
        <p:txBody>
          <a:bodyPr>
            <a:spAutoFit/>
          </a:bodyPr>
          <a:lstStyle/>
          <a:p>
            <a:pPr algn="ctr" eaLnBrk="0" hangingPunct="0">
              <a:spcBef>
                <a:spcPct val="50000"/>
              </a:spcBef>
            </a:pPr>
            <a:r>
              <a:rPr lang="ru-RU" sz="2400" b="1">
                <a:solidFill>
                  <a:srgbClr val="D9241C"/>
                </a:solidFill>
              </a:rPr>
              <a:t>Спасибо за внимание!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Заголовок 1"/>
          <p:cNvSpPr>
            <a:spLocks noGrp="1"/>
          </p:cNvSpPr>
          <p:nvPr>
            <p:ph type="title"/>
          </p:nvPr>
        </p:nvSpPr>
        <p:spPr>
          <a:xfrm>
            <a:off x="1692275" y="152400"/>
            <a:ext cx="7127875" cy="1081088"/>
          </a:xfrm>
        </p:spPr>
        <p:txBody>
          <a:bodyPr/>
          <a:lstStyle/>
          <a:p>
            <a:r>
              <a:rPr lang="en-US" altLang="ru-RU" smtClean="0"/>
              <a:t>BSC</a:t>
            </a:r>
            <a:r>
              <a:rPr lang="ru-RU" altLang="ru-RU" smtClean="0"/>
              <a:t> Подробнее про </a:t>
            </a:r>
            <a:r>
              <a:rPr lang="en-US" altLang="ru-RU" smtClean="0"/>
              <a:t>KPI</a:t>
            </a:r>
            <a:r>
              <a:rPr lang="ru-RU" altLang="ru-RU" smtClean="0"/>
              <a:t> (</a:t>
            </a:r>
            <a:r>
              <a:rPr lang="en-US" smtClean="0"/>
              <a:t>Key</a:t>
            </a:r>
            <a:r>
              <a:rPr lang="en-US" b="0" smtClean="0"/>
              <a:t> </a:t>
            </a:r>
            <a:r>
              <a:rPr lang="en-US" smtClean="0"/>
              <a:t>Performance</a:t>
            </a:r>
            <a:r>
              <a:rPr lang="ru-RU" smtClean="0"/>
              <a:t> </a:t>
            </a:r>
            <a:r>
              <a:rPr lang="en-US" smtClean="0"/>
              <a:t>Indicators</a:t>
            </a:r>
            <a:r>
              <a:rPr lang="ru-RU" altLang="ru-RU" smtClean="0"/>
              <a:t>)</a:t>
            </a:r>
          </a:p>
        </p:txBody>
      </p:sp>
      <p:sp>
        <p:nvSpPr>
          <p:cNvPr id="4" name="Номер слайда 3"/>
          <p:cNvSpPr>
            <a:spLocks noGrp="1"/>
          </p:cNvSpPr>
          <p:nvPr>
            <p:ph type="sldNum" sz="quarter" idx="11"/>
          </p:nvPr>
        </p:nvSpPr>
        <p:spPr/>
        <p:txBody>
          <a:bodyPr/>
          <a:lstStyle/>
          <a:p>
            <a:pPr>
              <a:defRPr/>
            </a:pPr>
            <a:fld id="{8692811B-581B-4163-A631-19A6113A9621}" type="slidenum">
              <a:rPr lang="ru-RU" altLang="ru-RU" smtClean="0"/>
              <a:pPr>
                <a:defRPr/>
              </a:pPr>
              <a:t>3</a:t>
            </a:fld>
            <a:endParaRPr lang="ru-RU" altLang="ru-RU" dirty="0"/>
          </a:p>
        </p:txBody>
      </p:sp>
      <p:sp>
        <p:nvSpPr>
          <p:cNvPr id="22" name="Выноска 2 (с границей) 21"/>
          <p:cNvSpPr/>
          <p:nvPr/>
        </p:nvSpPr>
        <p:spPr>
          <a:xfrm>
            <a:off x="7126288" y="3068638"/>
            <a:ext cx="1836737" cy="719137"/>
          </a:xfrm>
          <a:prstGeom prst="accentCallout2">
            <a:avLst>
              <a:gd name="adj1" fmla="val 64967"/>
              <a:gd name="adj2" fmla="val -5075"/>
              <a:gd name="adj3" fmla="val 59344"/>
              <a:gd name="adj4" fmla="val -13920"/>
              <a:gd name="adj5" fmla="val 21728"/>
              <a:gd name="adj6" fmla="val -20166"/>
            </a:avLst>
          </a:prstGeom>
          <a:solidFill>
            <a:schemeClr val="accent1">
              <a:lumMod val="20000"/>
              <a:lumOff val="80000"/>
            </a:schemeClr>
          </a:solidFill>
          <a:ln w="31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ru-RU" sz="1050" b="1" u="sng" dirty="0">
                <a:solidFill>
                  <a:srgbClr val="5F0000"/>
                </a:solidFill>
              </a:rPr>
              <a:t>Показатели: </a:t>
            </a:r>
          </a:p>
          <a:p>
            <a:pPr marL="171450" indent="-171450">
              <a:buFont typeface="Arial" panose="020B0604020202020204" pitchFamily="34" charset="0"/>
              <a:buChar char="•"/>
              <a:defRPr/>
            </a:pPr>
            <a:r>
              <a:rPr lang="ru-RU" sz="1050" dirty="0">
                <a:solidFill>
                  <a:srgbClr val="5F0000"/>
                </a:solidFill>
              </a:rPr>
              <a:t>Задолженность перед поставщиками</a:t>
            </a:r>
          </a:p>
          <a:p>
            <a:pPr marL="171450" indent="-171450">
              <a:buFont typeface="Arial" panose="020B0604020202020204" pitchFamily="34" charset="0"/>
              <a:buChar char="•"/>
              <a:defRPr/>
            </a:pPr>
            <a:r>
              <a:rPr lang="en-US" sz="1050" dirty="0">
                <a:solidFill>
                  <a:srgbClr val="5F0000"/>
                </a:solidFill>
              </a:rPr>
              <a:t>DEBT / EBITDA</a:t>
            </a:r>
            <a:endParaRPr lang="ru-RU" sz="1050" dirty="0">
              <a:solidFill>
                <a:srgbClr val="5F0000"/>
              </a:solidFill>
            </a:endParaRPr>
          </a:p>
          <a:p>
            <a:pPr marL="171450" indent="-171450">
              <a:buFont typeface="Arial" panose="020B0604020202020204" pitchFamily="34" charset="0"/>
              <a:buChar char="•"/>
              <a:defRPr/>
            </a:pPr>
            <a:endParaRPr lang="ru-RU" sz="1050" b="1" dirty="0">
              <a:solidFill>
                <a:srgbClr val="5F0000"/>
              </a:solidFill>
            </a:endParaRPr>
          </a:p>
        </p:txBody>
      </p:sp>
      <p:sp>
        <p:nvSpPr>
          <p:cNvPr id="24" name="Выноска 2 (с границей) 23"/>
          <p:cNvSpPr/>
          <p:nvPr/>
        </p:nvSpPr>
        <p:spPr>
          <a:xfrm>
            <a:off x="7126288" y="1412875"/>
            <a:ext cx="1836737" cy="863600"/>
          </a:xfrm>
          <a:prstGeom prst="accentCallout2">
            <a:avLst>
              <a:gd name="adj1" fmla="val 36460"/>
              <a:gd name="adj2" fmla="val -5075"/>
              <a:gd name="adj3" fmla="val 44400"/>
              <a:gd name="adj4" fmla="val -11276"/>
              <a:gd name="adj5" fmla="val 93940"/>
              <a:gd name="adj6" fmla="val -22488"/>
            </a:avLst>
          </a:prstGeom>
          <a:solidFill>
            <a:schemeClr val="accent1">
              <a:lumMod val="20000"/>
              <a:lumOff val="80000"/>
            </a:schemeClr>
          </a:solidFill>
          <a:ln w="31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ru-RU" sz="1050" b="1" u="sng" dirty="0">
                <a:solidFill>
                  <a:srgbClr val="5F0000"/>
                </a:solidFill>
              </a:rPr>
              <a:t>Мероприятия:</a:t>
            </a:r>
          </a:p>
          <a:p>
            <a:pPr marL="171450" indent="-171450">
              <a:buFont typeface="Arial" panose="020B0604020202020204" pitchFamily="34" charset="0"/>
              <a:buChar char="•"/>
              <a:defRPr/>
            </a:pPr>
            <a:r>
              <a:rPr lang="ru-RU" sz="1050" dirty="0">
                <a:solidFill>
                  <a:srgbClr val="5F0000"/>
                </a:solidFill>
              </a:rPr>
              <a:t>Рефинансирование кредитов</a:t>
            </a:r>
          </a:p>
          <a:p>
            <a:pPr marL="171450" indent="-171450">
              <a:buFont typeface="Arial" panose="020B0604020202020204" pitchFamily="34" charset="0"/>
              <a:buChar char="•"/>
              <a:defRPr/>
            </a:pPr>
            <a:r>
              <a:rPr lang="ru-RU" sz="1050" dirty="0">
                <a:solidFill>
                  <a:srgbClr val="5F0000"/>
                </a:solidFill>
              </a:rPr>
              <a:t>Разработка программы кредитования</a:t>
            </a:r>
          </a:p>
          <a:p>
            <a:pPr marL="171450" indent="-171450">
              <a:buFont typeface="Arial" panose="020B0604020202020204" pitchFamily="34" charset="0"/>
              <a:buChar char="•"/>
              <a:defRPr/>
            </a:pPr>
            <a:endParaRPr lang="ru-RU" sz="1050" dirty="0">
              <a:solidFill>
                <a:srgbClr val="5F0000"/>
              </a:solidFill>
            </a:endParaRPr>
          </a:p>
        </p:txBody>
      </p:sp>
      <p:graphicFrame>
        <p:nvGraphicFramePr>
          <p:cNvPr id="29" name="Схема 28"/>
          <p:cNvGraphicFramePr/>
          <p:nvPr/>
        </p:nvGraphicFramePr>
        <p:xfrm>
          <a:off x="2231740" y="1882540"/>
          <a:ext cx="4680520" cy="3092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3254" name="Группа 30"/>
          <p:cNvGrpSpPr>
            <a:grpSpLocks/>
          </p:cNvGrpSpPr>
          <p:nvPr/>
        </p:nvGrpSpPr>
        <p:grpSpPr bwMode="auto">
          <a:xfrm>
            <a:off x="6588125" y="4800600"/>
            <a:ext cx="2400300" cy="1816100"/>
            <a:chOff x="1524000" y="3645024"/>
            <a:chExt cx="2399928" cy="1815976"/>
          </a:xfrm>
        </p:grpSpPr>
        <p:graphicFrame>
          <p:nvGraphicFramePr>
            <p:cNvPr id="32" name="Схема 31"/>
            <p:cNvGraphicFramePr/>
            <p:nvPr/>
          </p:nvGraphicFramePr>
          <p:xfrm>
            <a:off x="1524000" y="3645024"/>
            <a:ext cx="2399928" cy="18159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3258" name="Стрелка вниз 32"/>
            <p:cNvSpPr>
              <a:spLocks noChangeArrowheads="1"/>
            </p:cNvSpPr>
            <p:nvPr/>
          </p:nvSpPr>
          <p:spPr bwMode="auto">
            <a:xfrm>
              <a:off x="2691008" y="4185920"/>
              <a:ext cx="72000" cy="72008"/>
            </a:xfrm>
            <a:prstGeom prst="downArrow">
              <a:avLst>
                <a:gd name="adj1" fmla="val 50000"/>
                <a:gd name="adj2" fmla="val 50001"/>
              </a:avLst>
            </a:prstGeom>
            <a:solidFill>
              <a:srgbClr val="F9E383">
                <a:alpha val="50195"/>
              </a:srgbClr>
            </a:solid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53259" name="Стрелка вниз 33"/>
            <p:cNvSpPr>
              <a:spLocks noChangeArrowheads="1"/>
            </p:cNvSpPr>
            <p:nvPr/>
          </p:nvSpPr>
          <p:spPr bwMode="auto">
            <a:xfrm rot="-3635192">
              <a:off x="3036033" y="4810367"/>
              <a:ext cx="72000" cy="72000"/>
            </a:xfrm>
            <a:prstGeom prst="downArrow">
              <a:avLst>
                <a:gd name="adj1" fmla="val 50000"/>
                <a:gd name="adj2" fmla="val 50000"/>
              </a:avLst>
            </a:prstGeom>
            <a:solidFill>
              <a:srgbClr val="F9E383">
                <a:alpha val="50195"/>
              </a:srgbClr>
            </a:solidFill>
            <a:ln w="444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53260" name="Стрелка вниз 34"/>
            <p:cNvSpPr>
              <a:spLocks noChangeArrowheads="1"/>
            </p:cNvSpPr>
            <p:nvPr/>
          </p:nvSpPr>
          <p:spPr bwMode="auto">
            <a:xfrm rot="3679854">
              <a:off x="2335694" y="4801218"/>
              <a:ext cx="72000" cy="72000"/>
            </a:xfrm>
            <a:prstGeom prst="downArrow">
              <a:avLst>
                <a:gd name="adj1" fmla="val 50000"/>
                <a:gd name="adj2" fmla="val 50000"/>
              </a:avLst>
            </a:prstGeom>
            <a:solidFill>
              <a:srgbClr val="F9E383">
                <a:alpha val="50195"/>
              </a:srgbClr>
            </a:solidFill>
            <a:ln w="44450" algn="ctr">
              <a:solidFill>
                <a:srgbClr val="CC3300"/>
              </a:solidFill>
              <a:round/>
              <a:headEnd/>
              <a:tailEnd/>
            </a:ln>
          </p:spPr>
          <p:txBody>
            <a:bodyPr anchor="ctr"/>
            <a:lstStyle/>
            <a:p>
              <a:pPr eaLnBrk="0" hangingPunct="0">
                <a:lnSpc>
                  <a:spcPct val="110000"/>
                </a:lnSpc>
                <a:spcBef>
                  <a:spcPct val="50000"/>
                </a:spcBef>
              </a:pPr>
              <a:endParaRPr lang="ru-RU"/>
            </a:p>
          </p:txBody>
        </p:sp>
      </p:grpSp>
      <p:sp>
        <p:nvSpPr>
          <p:cNvPr id="30" name="Выноска 2 (с границей) 29"/>
          <p:cNvSpPr/>
          <p:nvPr/>
        </p:nvSpPr>
        <p:spPr>
          <a:xfrm>
            <a:off x="173038" y="1412875"/>
            <a:ext cx="1835150" cy="863600"/>
          </a:xfrm>
          <a:prstGeom prst="accentCallout2">
            <a:avLst>
              <a:gd name="adj1" fmla="val 50296"/>
              <a:gd name="adj2" fmla="val 103011"/>
              <a:gd name="adj3" fmla="val 54035"/>
              <a:gd name="adj4" fmla="val 111127"/>
              <a:gd name="adj5" fmla="val 93118"/>
              <a:gd name="adj6" fmla="val 123081"/>
            </a:avLst>
          </a:prstGeom>
          <a:solidFill>
            <a:schemeClr val="accent1">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ru-RU" sz="1000" b="1" u="sng">
                <a:solidFill>
                  <a:schemeClr val="tx1"/>
                </a:solidFill>
                <a:cs typeface="Arial" charset="0"/>
              </a:rPr>
              <a:t>Показатели: </a:t>
            </a:r>
          </a:p>
          <a:p>
            <a:pPr>
              <a:buFont typeface="Arial" charset="0"/>
              <a:buChar char="•"/>
            </a:pPr>
            <a:r>
              <a:rPr lang="ru-RU" sz="1000">
                <a:solidFill>
                  <a:schemeClr val="tx1"/>
                </a:solidFill>
                <a:cs typeface="Arial" charset="0"/>
              </a:rPr>
              <a:t> Маржа по постоянным клиентам</a:t>
            </a:r>
          </a:p>
          <a:p>
            <a:pPr>
              <a:buFont typeface="Arial" charset="0"/>
              <a:buChar char="•"/>
            </a:pPr>
            <a:r>
              <a:rPr lang="ru-RU" sz="1000">
                <a:solidFill>
                  <a:schemeClr val="tx1"/>
                </a:solidFill>
                <a:cs typeface="Arial" charset="0"/>
              </a:rPr>
              <a:t> Средняя выручка на клиента</a:t>
            </a:r>
            <a:endParaRPr lang="ru-RU" sz="1000" b="1">
              <a:solidFill>
                <a:schemeClr val="tx1"/>
              </a:solidFill>
              <a:cs typeface="Arial" charset="0"/>
            </a:endParaRPr>
          </a:p>
        </p:txBody>
      </p:sp>
      <p:sp>
        <p:nvSpPr>
          <p:cNvPr id="36" name="Выноска 2 (с границей) 35"/>
          <p:cNvSpPr/>
          <p:nvPr/>
        </p:nvSpPr>
        <p:spPr>
          <a:xfrm>
            <a:off x="179388" y="3068638"/>
            <a:ext cx="1835150" cy="577850"/>
          </a:xfrm>
          <a:prstGeom prst="accentCallout2">
            <a:avLst>
              <a:gd name="adj1" fmla="val 75036"/>
              <a:gd name="adj2" fmla="val 103107"/>
              <a:gd name="adj3" fmla="val 68197"/>
              <a:gd name="adj4" fmla="val 112334"/>
              <a:gd name="adj5" fmla="val 26080"/>
              <a:gd name="adj6" fmla="val 123056"/>
            </a:avLst>
          </a:prstGeom>
          <a:solidFill>
            <a:schemeClr val="accent1">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ru-RU" sz="1050" b="1" u="sng" dirty="0">
                <a:solidFill>
                  <a:schemeClr val="tx1"/>
                </a:solidFill>
              </a:rPr>
              <a:t>Мероприятия:</a:t>
            </a:r>
          </a:p>
          <a:p>
            <a:pPr marL="171450" indent="-171450">
              <a:buFont typeface="Arial" panose="020B0604020202020204" pitchFamily="34" charset="0"/>
              <a:buChar char="•"/>
              <a:defRPr/>
            </a:pPr>
            <a:r>
              <a:rPr lang="ru-RU" sz="1050" dirty="0">
                <a:solidFill>
                  <a:schemeClr val="tx1"/>
                </a:solidFill>
              </a:rPr>
              <a:t>Разработка и запуск дисконтной системы</a:t>
            </a:r>
          </a:p>
        </p:txBody>
      </p:sp>
    </p:spTree>
  </p:cSld>
  <p:clrMapOvr>
    <a:masterClrMapping/>
  </p:clrMapOvr>
  <p:transition spd="slow" advTm="6182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p:txBody>
          <a:bodyPr/>
          <a:lstStyle/>
          <a:p>
            <a:r>
              <a:rPr lang="ru-RU" altLang="ru-RU" smtClean="0"/>
              <a:t>Карта</a:t>
            </a:r>
            <a:r>
              <a:rPr lang="en-US" altLang="ru-RU" smtClean="0"/>
              <a:t> </a:t>
            </a:r>
            <a:r>
              <a:rPr lang="ru-RU" altLang="ru-RU" smtClean="0"/>
              <a:t>настройки монитора </a:t>
            </a:r>
            <a:r>
              <a:rPr lang="en-US" altLang="ru-RU" smtClean="0"/>
              <a:t>KPI</a:t>
            </a:r>
            <a:r>
              <a:rPr lang="ru-RU" altLang="ru-RU" smtClean="0"/>
              <a:t>. Цели – Проекции – Инициативы </a:t>
            </a:r>
          </a:p>
        </p:txBody>
      </p:sp>
      <p:sp>
        <p:nvSpPr>
          <p:cNvPr id="4" name="Номер слайда 3"/>
          <p:cNvSpPr>
            <a:spLocks noGrp="1"/>
          </p:cNvSpPr>
          <p:nvPr>
            <p:ph type="sldNum" sz="quarter" idx="11"/>
          </p:nvPr>
        </p:nvSpPr>
        <p:spPr/>
        <p:txBody>
          <a:bodyPr/>
          <a:lstStyle/>
          <a:p>
            <a:pPr>
              <a:defRPr/>
            </a:pPr>
            <a:fld id="{65134BAE-30A2-41A3-8A85-CA8D39D89531}" type="slidenum">
              <a:rPr lang="ru-RU" altLang="ru-RU" smtClean="0"/>
              <a:pPr>
                <a:defRPr/>
              </a:pPr>
              <a:t>4</a:t>
            </a:fld>
            <a:endParaRPr lang="ru-RU" altLang="ru-RU" dirty="0"/>
          </a:p>
        </p:txBody>
      </p:sp>
      <p:sp>
        <p:nvSpPr>
          <p:cNvPr id="5" name="Скругленный прямоугольник 4"/>
          <p:cNvSpPr/>
          <p:nvPr/>
        </p:nvSpPr>
        <p:spPr bwMode="auto">
          <a:xfrm>
            <a:off x="684213" y="1484313"/>
            <a:ext cx="1943100" cy="1008062"/>
          </a:xfrm>
          <a:prstGeom prst="roundRect">
            <a:avLst/>
          </a:prstGeom>
          <a:solidFill>
            <a:schemeClr val="accent5">
              <a:lumMod val="50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lnSpc>
                <a:spcPct val="110000"/>
              </a:lnSpc>
              <a:spcBef>
                <a:spcPct val="50000"/>
              </a:spcBef>
              <a:defRPr/>
            </a:pPr>
            <a:r>
              <a:rPr lang="ru-RU" sz="1600" dirty="0"/>
              <a:t>Области анализа (проекции)</a:t>
            </a:r>
          </a:p>
        </p:txBody>
      </p:sp>
      <p:sp>
        <p:nvSpPr>
          <p:cNvPr id="6" name="Скругленный прямоугольник 5"/>
          <p:cNvSpPr/>
          <p:nvPr/>
        </p:nvSpPr>
        <p:spPr bwMode="auto">
          <a:xfrm>
            <a:off x="3563938" y="1196975"/>
            <a:ext cx="1943100" cy="1008063"/>
          </a:xfrm>
          <a:prstGeom prst="roundRect">
            <a:avLst/>
          </a:prstGeom>
          <a:solidFill>
            <a:schemeClr val="accent5">
              <a:lumMod val="50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lnSpc>
                <a:spcPct val="110000"/>
              </a:lnSpc>
              <a:spcBef>
                <a:spcPct val="50000"/>
              </a:spcBef>
              <a:defRPr/>
            </a:pPr>
            <a:r>
              <a:rPr lang="ru-RU" sz="1600" dirty="0"/>
              <a:t>Цели</a:t>
            </a:r>
            <a:endParaRPr lang="ru-RU" sz="1600" dirty="0">
              <a:solidFill>
                <a:schemeClr val="tx1"/>
              </a:solidFill>
            </a:endParaRPr>
          </a:p>
        </p:txBody>
      </p:sp>
      <p:sp>
        <p:nvSpPr>
          <p:cNvPr id="7" name="Скругленный прямоугольник 6"/>
          <p:cNvSpPr/>
          <p:nvPr/>
        </p:nvSpPr>
        <p:spPr bwMode="auto">
          <a:xfrm>
            <a:off x="3563938" y="2716213"/>
            <a:ext cx="1943100" cy="1008062"/>
          </a:xfrm>
          <a:prstGeom prst="roundRect">
            <a:avLst/>
          </a:prstGeom>
          <a:solidFill>
            <a:srgbClr val="80808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eaLnBrk="0" hangingPunct="0">
              <a:lnSpc>
                <a:spcPct val="110000"/>
              </a:lnSpc>
              <a:spcBef>
                <a:spcPct val="50000"/>
              </a:spcBef>
              <a:defRPr/>
            </a:pPr>
            <a:r>
              <a:rPr lang="ru-RU" sz="1600" dirty="0"/>
              <a:t>Ключевые показатели</a:t>
            </a:r>
            <a:endParaRPr lang="ru-RU" sz="1600" dirty="0">
              <a:solidFill>
                <a:schemeClr val="tx1"/>
              </a:solidFill>
            </a:endParaRPr>
          </a:p>
        </p:txBody>
      </p:sp>
      <p:sp>
        <p:nvSpPr>
          <p:cNvPr id="8" name="Скругленный прямоугольник 7"/>
          <p:cNvSpPr/>
          <p:nvPr/>
        </p:nvSpPr>
        <p:spPr bwMode="auto">
          <a:xfrm>
            <a:off x="6516688" y="1484313"/>
            <a:ext cx="1943100" cy="1008062"/>
          </a:xfrm>
          <a:prstGeom prst="roundRect">
            <a:avLst/>
          </a:prstGeom>
          <a:solidFill>
            <a:schemeClr val="accent5">
              <a:lumMod val="50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lnSpc>
                <a:spcPct val="110000"/>
              </a:lnSpc>
              <a:spcBef>
                <a:spcPct val="50000"/>
              </a:spcBef>
              <a:defRPr/>
            </a:pPr>
            <a:r>
              <a:rPr lang="ru-RU" sz="1600" dirty="0"/>
              <a:t>Мероприятия (инициативы)</a:t>
            </a:r>
          </a:p>
        </p:txBody>
      </p:sp>
      <p:cxnSp>
        <p:nvCxnSpPr>
          <p:cNvPr id="55303" name="Прямая со стрелкой 9"/>
          <p:cNvCxnSpPr>
            <a:cxnSpLocks noChangeShapeType="1"/>
            <a:stCxn id="6" idx="1"/>
            <a:endCxn id="5" idx="3"/>
          </p:cNvCxnSpPr>
          <p:nvPr/>
        </p:nvCxnSpPr>
        <p:spPr bwMode="auto">
          <a:xfrm flipH="1">
            <a:off x="2627313" y="1700213"/>
            <a:ext cx="936625" cy="288925"/>
          </a:xfrm>
          <a:prstGeom prst="straightConnector1">
            <a:avLst/>
          </a:prstGeom>
          <a:noFill/>
          <a:ln w="44450" algn="ctr">
            <a:solidFill>
              <a:srgbClr val="CC9900"/>
            </a:solidFill>
            <a:round/>
            <a:headEnd/>
            <a:tailEnd type="arrow" w="med" len="med"/>
          </a:ln>
        </p:spPr>
      </p:cxnSp>
      <p:cxnSp>
        <p:nvCxnSpPr>
          <p:cNvPr id="55304" name="Прямая со стрелкой 13"/>
          <p:cNvCxnSpPr>
            <a:cxnSpLocks noChangeShapeType="1"/>
            <a:stCxn id="6" idx="3"/>
            <a:endCxn id="8" idx="1"/>
          </p:cNvCxnSpPr>
          <p:nvPr/>
        </p:nvCxnSpPr>
        <p:spPr bwMode="auto">
          <a:xfrm>
            <a:off x="5507038" y="1700213"/>
            <a:ext cx="1009650" cy="288925"/>
          </a:xfrm>
          <a:prstGeom prst="straightConnector1">
            <a:avLst/>
          </a:prstGeom>
          <a:noFill/>
          <a:ln w="44450" algn="ctr">
            <a:solidFill>
              <a:srgbClr val="CC9900"/>
            </a:solidFill>
            <a:round/>
            <a:headEnd/>
            <a:tailEnd type="arrow" w="med" len="med"/>
          </a:ln>
        </p:spPr>
      </p:cxnSp>
      <p:cxnSp>
        <p:nvCxnSpPr>
          <p:cNvPr id="55305" name="Прямая со стрелкой 16"/>
          <p:cNvCxnSpPr>
            <a:cxnSpLocks noChangeShapeType="1"/>
            <a:stCxn id="6" idx="2"/>
            <a:endCxn id="7" idx="0"/>
          </p:cNvCxnSpPr>
          <p:nvPr/>
        </p:nvCxnSpPr>
        <p:spPr bwMode="auto">
          <a:xfrm>
            <a:off x="4535488" y="2205038"/>
            <a:ext cx="0" cy="511175"/>
          </a:xfrm>
          <a:prstGeom prst="straightConnector1">
            <a:avLst/>
          </a:prstGeom>
          <a:noFill/>
          <a:ln w="44450" algn="ctr">
            <a:solidFill>
              <a:srgbClr val="CC9900"/>
            </a:solidFill>
            <a:round/>
            <a:headEnd/>
            <a:tailEnd type="arrow" w="med" len="med"/>
          </a:ln>
        </p:spPr>
      </p:cxnSp>
      <p:sp>
        <p:nvSpPr>
          <p:cNvPr id="21" name="Скругленный прямоугольник 20"/>
          <p:cNvSpPr/>
          <p:nvPr/>
        </p:nvSpPr>
        <p:spPr bwMode="auto">
          <a:xfrm>
            <a:off x="684213" y="5380038"/>
            <a:ext cx="1943100" cy="10080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110000"/>
              </a:lnSpc>
              <a:spcBef>
                <a:spcPct val="50000"/>
              </a:spcBef>
              <a:defRPr/>
            </a:pPr>
            <a:r>
              <a:rPr lang="ru-RU" sz="1600" dirty="0"/>
              <a:t>Настройка индикаторов</a:t>
            </a:r>
            <a:endParaRPr lang="ru-RU" sz="1600" dirty="0">
              <a:solidFill>
                <a:schemeClr val="tx1"/>
              </a:solidFill>
            </a:endParaRPr>
          </a:p>
        </p:txBody>
      </p:sp>
      <p:sp>
        <p:nvSpPr>
          <p:cNvPr id="22" name="Скругленный прямоугольник 21"/>
          <p:cNvSpPr/>
          <p:nvPr/>
        </p:nvSpPr>
        <p:spPr bwMode="auto">
          <a:xfrm>
            <a:off x="3563938" y="4084638"/>
            <a:ext cx="1943100" cy="1008062"/>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110000"/>
              </a:lnSpc>
              <a:spcBef>
                <a:spcPct val="50000"/>
              </a:spcBef>
              <a:defRPr/>
            </a:pPr>
            <a:r>
              <a:rPr lang="ru-RU" sz="1600" dirty="0">
                <a:solidFill>
                  <a:schemeClr val="tx1"/>
                </a:solidFill>
              </a:rPr>
              <a:t>Настройка показателя</a:t>
            </a:r>
          </a:p>
        </p:txBody>
      </p:sp>
      <p:sp>
        <p:nvSpPr>
          <p:cNvPr id="23" name="Скругленный прямоугольник 22"/>
          <p:cNvSpPr/>
          <p:nvPr/>
        </p:nvSpPr>
        <p:spPr bwMode="auto">
          <a:xfrm>
            <a:off x="684213" y="2716213"/>
            <a:ext cx="1943100" cy="1008062"/>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110000"/>
              </a:lnSpc>
              <a:spcBef>
                <a:spcPct val="50000"/>
              </a:spcBef>
              <a:defRPr/>
            </a:pPr>
            <a:r>
              <a:rPr lang="ru-RU" sz="1600" dirty="0">
                <a:solidFill>
                  <a:schemeClr val="tx1"/>
                </a:solidFill>
              </a:rPr>
              <a:t>Дополнительные расшифровки</a:t>
            </a:r>
          </a:p>
        </p:txBody>
      </p:sp>
      <p:sp>
        <p:nvSpPr>
          <p:cNvPr id="24" name="Скругленный прямоугольник 23"/>
          <p:cNvSpPr/>
          <p:nvPr/>
        </p:nvSpPr>
        <p:spPr bwMode="auto">
          <a:xfrm>
            <a:off x="3575050" y="5380038"/>
            <a:ext cx="1943100" cy="10080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110000"/>
              </a:lnSpc>
              <a:spcBef>
                <a:spcPct val="50000"/>
              </a:spcBef>
              <a:defRPr/>
            </a:pPr>
            <a:r>
              <a:rPr lang="ru-RU" sz="1600" dirty="0"/>
              <a:t>Настройка отображения</a:t>
            </a:r>
            <a:endParaRPr lang="ru-RU" sz="1600" dirty="0">
              <a:solidFill>
                <a:schemeClr val="tx1"/>
              </a:solidFill>
            </a:endParaRPr>
          </a:p>
        </p:txBody>
      </p:sp>
      <p:sp>
        <p:nvSpPr>
          <p:cNvPr id="25" name="Скругленный прямоугольник 24"/>
          <p:cNvSpPr/>
          <p:nvPr/>
        </p:nvSpPr>
        <p:spPr bwMode="auto">
          <a:xfrm>
            <a:off x="6516688" y="5380038"/>
            <a:ext cx="1943100" cy="10080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110000"/>
              </a:lnSpc>
              <a:spcBef>
                <a:spcPct val="50000"/>
              </a:spcBef>
              <a:defRPr/>
            </a:pPr>
            <a:r>
              <a:rPr lang="ru-RU" sz="1600" dirty="0"/>
              <a:t>Источник данных (структура)</a:t>
            </a:r>
            <a:endParaRPr lang="ru-RU" sz="1600" dirty="0">
              <a:solidFill>
                <a:schemeClr val="tx1"/>
              </a:solidFill>
            </a:endParaRPr>
          </a:p>
        </p:txBody>
      </p:sp>
      <p:sp>
        <p:nvSpPr>
          <p:cNvPr id="27" name="Скругленный прямоугольник 26"/>
          <p:cNvSpPr/>
          <p:nvPr/>
        </p:nvSpPr>
        <p:spPr bwMode="auto">
          <a:xfrm>
            <a:off x="6530975" y="2716213"/>
            <a:ext cx="1944688" cy="1008062"/>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110000"/>
              </a:lnSpc>
              <a:spcBef>
                <a:spcPct val="50000"/>
              </a:spcBef>
              <a:defRPr/>
            </a:pPr>
            <a:r>
              <a:rPr lang="ru-RU" sz="1600" dirty="0">
                <a:solidFill>
                  <a:schemeClr val="tx1"/>
                </a:solidFill>
              </a:rPr>
              <a:t>Вид монитора</a:t>
            </a:r>
          </a:p>
        </p:txBody>
      </p:sp>
      <p:cxnSp>
        <p:nvCxnSpPr>
          <p:cNvPr id="55312" name="Прямая со стрелкой 27"/>
          <p:cNvCxnSpPr>
            <a:cxnSpLocks noChangeShapeType="1"/>
            <a:stCxn id="7" idx="3"/>
            <a:endCxn id="27" idx="1"/>
          </p:cNvCxnSpPr>
          <p:nvPr/>
        </p:nvCxnSpPr>
        <p:spPr bwMode="auto">
          <a:xfrm>
            <a:off x="5507038" y="3219450"/>
            <a:ext cx="1023937" cy="0"/>
          </a:xfrm>
          <a:prstGeom prst="straightConnector1">
            <a:avLst/>
          </a:prstGeom>
          <a:noFill/>
          <a:ln w="44450" algn="ctr">
            <a:solidFill>
              <a:srgbClr val="808080"/>
            </a:solidFill>
            <a:round/>
            <a:headEnd/>
            <a:tailEnd type="arrow" w="med" len="med"/>
          </a:ln>
        </p:spPr>
      </p:cxnSp>
      <p:cxnSp>
        <p:nvCxnSpPr>
          <p:cNvPr id="55313" name="Прямая со стрелкой 30"/>
          <p:cNvCxnSpPr>
            <a:cxnSpLocks noChangeShapeType="1"/>
            <a:stCxn id="7" idx="1"/>
            <a:endCxn id="23" idx="3"/>
          </p:cNvCxnSpPr>
          <p:nvPr/>
        </p:nvCxnSpPr>
        <p:spPr bwMode="auto">
          <a:xfrm flipH="1">
            <a:off x="2627313" y="3219450"/>
            <a:ext cx="936625" cy="0"/>
          </a:xfrm>
          <a:prstGeom prst="straightConnector1">
            <a:avLst/>
          </a:prstGeom>
          <a:noFill/>
          <a:ln w="44450" algn="ctr">
            <a:solidFill>
              <a:srgbClr val="808080"/>
            </a:solidFill>
            <a:round/>
            <a:headEnd/>
            <a:tailEnd type="arrow" w="med" len="med"/>
          </a:ln>
        </p:spPr>
      </p:cxnSp>
      <p:cxnSp>
        <p:nvCxnSpPr>
          <p:cNvPr id="55314" name="Прямая со стрелкой 39"/>
          <p:cNvCxnSpPr>
            <a:cxnSpLocks noChangeShapeType="1"/>
            <a:stCxn id="7" idx="2"/>
            <a:endCxn id="22" idx="0"/>
          </p:cNvCxnSpPr>
          <p:nvPr/>
        </p:nvCxnSpPr>
        <p:spPr bwMode="auto">
          <a:xfrm>
            <a:off x="4535488" y="3724275"/>
            <a:ext cx="0" cy="360363"/>
          </a:xfrm>
          <a:prstGeom prst="straightConnector1">
            <a:avLst/>
          </a:prstGeom>
          <a:noFill/>
          <a:ln w="44450" algn="ctr">
            <a:solidFill>
              <a:srgbClr val="808080"/>
            </a:solidFill>
            <a:round/>
            <a:headEnd/>
            <a:tailEnd type="arrow" w="med" len="med"/>
          </a:ln>
        </p:spPr>
      </p:cxnSp>
      <p:cxnSp>
        <p:nvCxnSpPr>
          <p:cNvPr id="55315" name="Прямая со стрелкой 42"/>
          <p:cNvCxnSpPr>
            <a:cxnSpLocks noChangeShapeType="1"/>
            <a:endCxn id="24" idx="0"/>
          </p:cNvCxnSpPr>
          <p:nvPr/>
        </p:nvCxnSpPr>
        <p:spPr bwMode="auto">
          <a:xfrm>
            <a:off x="4535488" y="5019675"/>
            <a:ext cx="11112" cy="360363"/>
          </a:xfrm>
          <a:prstGeom prst="straightConnector1">
            <a:avLst/>
          </a:prstGeom>
          <a:noFill/>
          <a:ln w="44450" algn="ctr">
            <a:solidFill>
              <a:srgbClr val="808080"/>
            </a:solidFill>
            <a:round/>
            <a:headEnd/>
            <a:tailEnd type="arrow" w="med" len="med"/>
          </a:ln>
        </p:spPr>
      </p:cxnSp>
      <p:cxnSp>
        <p:nvCxnSpPr>
          <p:cNvPr id="55316" name="Прямая со стрелкой 45"/>
          <p:cNvCxnSpPr>
            <a:cxnSpLocks noChangeShapeType="1"/>
            <a:endCxn id="21" idx="0"/>
          </p:cNvCxnSpPr>
          <p:nvPr/>
        </p:nvCxnSpPr>
        <p:spPr bwMode="auto">
          <a:xfrm flipH="1">
            <a:off x="1655763" y="4516438"/>
            <a:ext cx="1908175" cy="863600"/>
          </a:xfrm>
          <a:prstGeom prst="straightConnector1">
            <a:avLst/>
          </a:prstGeom>
          <a:noFill/>
          <a:ln w="44450" algn="ctr">
            <a:solidFill>
              <a:srgbClr val="808080"/>
            </a:solidFill>
            <a:round/>
            <a:headEnd/>
            <a:tailEnd type="arrow" w="med" len="med"/>
          </a:ln>
        </p:spPr>
      </p:cxnSp>
      <p:cxnSp>
        <p:nvCxnSpPr>
          <p:cNvPr id="55317" name="Прямая со стрелкой 48"/>
          <p:cNvCxnSpPr>
            <a:cxnSpLocks noChangeShapeType="1"/>
            <a:endCxn id="25" idx="0"/>
          </p:cNvCxnSpPr>
          <p:nvPr/>
        </p:nvCxnSpPr>
        <p:spPr bwMode="auto">
          <a:xfrm>
            <a:off x="5507038" y="4516438"/>
            <a:ext cx="1981200" cy="863600"/>
          </a:xfrm>
          <a:prstGeom prst="straightConnector1">
            <a:avLst/>
          </a:prstGeom>
          <a:noFill/>
          <a:ln w="44450" algn="ctr">
            <a:solidFill>
              <a:srgbClr val="808080"/>
            </a:solidFill>
            <a:round/>
            <a:headEnd/>
            <a:tailEnd type="arrow" w="med" len="med"/>
          </a:ln>
        </p:spPr>
      </p:cxnSp>
      <p:sp>
        <p:nvSpPr>
          <p:cNvPr id="57" name="Скругленный прямоугольник 56"/>
          <p:cNvSpPr>
            <a:spLocks noChangeArrowheads="1"/>
          </p:cNvSpPr>
          <p:nvPr/>
        </p:nvSpPr>
        <p:spPr bwMode="auto">
          <a:xfrm>
            <a:off x="3563938" y="1196975"/>
            <a:ext cx="1943100" cy="1008063"/>
          </a:xfrm>
          <a:prstGeom prst="roundRect">
            <a:avLst>
              <a:gd name="adj" fmla="val 16667"/>
            </a:avLst>
          </a:prstGeom>
          <a:solidFill>
            <a:srgbClr val="F9E383">
              <a:alpha val="0"/>
            </a:srgbClr>
          </a:solidFill>
          <a:ln w="44450" algn="ctr">
            <a:solidFill>
              <a:srgbClr val="CC3300"/>
            </a:solidFill>
            <a:round/>
            <a:headEnd/>
            <a:tailEnd/>
          </a:ln>
        </p:spPr>
        <p:txBody>
          <a:bodyPr anchor="ctr"/>
          <a:lstStyle/>
          <a:p>
            <a:pPr eaLnBrk="0" hangingPunct="0">
              <a:lnSpc>
                <a:spcPct val="110000"/>
              </a:lnSpc>
              <a:spcBef>
                <a:spcPct val="50000"/>
              </a:spcBef>
            </a:pPr>
            <a:endParaRPr lang="ru-RU" altLang="ru-RU"/>
          </a:p>
        </p:txBody>
      </p:sp>
      <p:pic>
        <p:nvPicPr>
          <p:cNvPr id="2" name="Рисунок 1"/>
          <p:cNvPicPr>
            <a:picLocks noChangeAspect="1"/>
          </p:cNvPicPr>
          <p:nvPr/>
        </p:nvPicPr>
        <p:blipFill>
          <a:blip r:embed="rId4"/>
          <a:srcRect/>
          <a:stretch>
            <a:fillRect/>
          </a:stretch>
        </p:blipFill>
        <p:spPr bwMode="auto">
          <a:xfrm>
            <a:off x="2106613" y="2714625"/>
            <a:ext cx="4930775" cy="3235325"/>
          </a:xfrm>
          <a:prstGeom prst="rect">
            <a:avLst/>
          </a:prstGeom>
          <a:noFill/>
          <a:ln w="9525">
            <a:noFill/>
            <a:miter lim="800000"/>
            <a:headEnd/>
            <a:tailEnd/>
          </a:ln>
        </p:spPr>
      </p:pic>
      <p:cxnSp>
        <p:nvCxnSpPr>
          <p:cNvPr id="9" name="Прямая со стрелкой 8"/>
          <p:cNvCxnSpPr>
            <a:cxnSpLocks noChangeShapeType="1"/>
          </p:cNvCxnSpPr>
          <p:nvPr/>
        </p:nvCxnSpPr>
        <p:spPr bwMode="auto">
          <a:xfrm flipH="1" flipV="1">
            <a:off x="2106613" y="2133600"/>
            <a:ext cx="1169987" cy="2198688"/>
          </a:xfrm>
          <a:prstGeom prst="straightConnector1">
            <a:avLst/>
          </a:prstGeom>
          <a:noFill/>
          <a:ln w="44450" algn="ctr">
            <a:solidFill>
              <a:srgbClr val="CC3300"/>
            </a:solidFill>
            <a:round/>
            <a:headEnd/>
            <a:tailEnd type="arrow" w="med" len="med"/>
          </a:ln>
        </p:spPr>
      </p:cxnSp>
      <p:cxnSp>
        <p:nvCxnSpPr>
          <p:cNvPr id="12" name="Прямая соединительная линия 11"/>
          <p:cNvCxnSpPr>
            <a:cxnSpLocks noChangeShapeType="1"/>
          </p:cNvCxnSpPr>
          <p:nvPr/>
        </p:nvCxnSpPr>
        <p:spPr bwMode="auto">
          <a:xfrm>
            <a:off x="2365375" y="5670550"/>
            <a:ext cx="757238" cy="0"/>
          </a:xfrm>
          <a:prstGeom prst="line">
            <a:avLst/>
          </a:prstGeom>
          <a:noFill/>
          <a:ln w="44450" algn="ctr">
            <a:solidFill>
              <a:srgbClr val="CC3300"/>
            </a:solidFill>
            <a:round/>
            <a:headEnd/>
            <a:tailEnd/>
          </a:ln>
        </p:spPr>
      </p:cxnSp>
      <p:pic>
        <p:nvPicPr>
          <p:cNvPr id="61" name="Рисунок 60"/>
          <p:cNvPicPr>
            <a:picLocks noChangeAspect="1"/>
          </p:cNvPicPr>
          <p:nvPr/>
        </p:nvPicPr>
        <p:blipFill>
          <a:blip r:embed="rId5"/>
          <a:stretch>
            <a:fillRect/>
          </a:stretch>
        </p:blipFill>
        <p:spPr>
          <a:xfrm>
            <a:off x="673100" y="2708275"/>
            <a:ext cx="7920038" cy="1963738"/>
          </a:xfrm>
          <a:prstGeom prst="rect">
            <a:avLst/>
          </a:prstGeom>
          <a:effectLst>
            <a:outerShdw blurRad="254000" dist="50800" dir="5400000" algn="ctr" rotWithShape="0">
              <a:srgbClr val="000000">
                <a:alpha val="43137"/>
              </a:srgbClr>
            </a:outerShdw>
          </a:effectLst>
        </p:spPr>
      </p:pic>
      <p:cxnSp>
        <p:nvCxnSpPr>
          <p:cNvPr id="14" name="Прямая со стрелкой 13"/>
          <p:cNvCxnSpPr>
            <a:cxnSpLocks noChangeShapeType="1"/>
          </p:cNvCxnSpPr>
          <p:nvPr/>
        </p:nvCxnSpPr>
        <p:spPr bwMode="auto">
          <a:xfrm flipV="1">
            <a:off x="6530975" y="2089150"/>
            <a:ext cx="244475" cy="835025"/>
          </a:xfrm>
          <a:prstGeom prst="straightConnector1">
            <a:avLst/>
          </a:prstGeom>
          <a:noFill/>
          <a:ln w="44450" algn="ctr">
            <a:solidFill>
              <a:srgbClr val="CC3300"/>
            </a:solidFill>
            <a:round/>
            <a:headEnd/>
            <a:tailEnd type="arrow" w="med" len="med"/>
          </a:ln>
        </p:spPr>
      </p:cxnSp>
      <p:pic>
        <p:nvPicPr>
          <p:cNvPr id="62" name="Рисунок 61"/>
          <p:cNvPicPr>
            <a:picLocks noChangeAspect="1"/>
          </p:cNvPicPr>
          <p:nvPr/>
        </p:nvPicPr>
        <p:blipFill>
          <a:blip r:embed="rId6"/>
          <a:stretch>
            <a:fillRect/>
          </a:stretch>
        </p:blipFill>
        <p:spPr>
          <a:xfrm>
            <a:off x="684213" y="4473575"/>
            <a:ext cx="7920037" cy="1952625"/>
          </a:xfrm>
          <a:prstGeom prst="rect">
            <a:avLst/>
          </a:prstGeom>
          <a:effectLst>
            <a:outerShdw blurRad="254000" dist="50800" dir="5400000" algn="ctr" rotWithShape="0">
              <a:srgbClr val="000000">
                <a:alpha val="43137"/>
              </a:srgbClr>
            </a:outerShdw>
          </a:effectLst>
        </p:spPr>
      </p:pic>
      <p:cxnSp>
        <p:nvCxnSpPr>
          <p:cNvPr id="17" name="Прямая со стрелкой 16"/>
          <p:cNvCxnSpPr>
            <a:cxnSpLocks noChangeShapeType="1"/>
          </p:cNvCxnSpPr>
          <p:nvPr/>
        </p:nvCxnSpPr>
        <p:spPr bwMode="auto">
          <a:xfrm flipV="1">
            <a:off x="2609850" y="3484563"/>
            <a:ext cx="1314450" cy="1058862"/>
          </a:xfrm>
          <a:prstGeom prst="straightConnector1">
            <a:avLst/>
          </a:prstGeom>
          <a:noFill/>
          <a:ln w="44450" algn="ctr">
            <a:solidFill>
              <a:srgbClr val="CC3300"/>
            </a:solidFill>
            <a:round/>
            <a:headEnd/>
            <a:tailEnd type="arrow" w="med" len="med"/>
          </a:ln>
        </p:spPr>
      </p:cxnSp>
    </p:spTree>
    <p:custDataLst>
      <p:tags r:id="rId1"/>
    </p:custDataLst>
  </p:cSld>
  <p:clrMapOvr>
    <a:masterClrMapping/>
  </p:clrMapOvr>
  <p:transition spd="slow" advTm="365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xit" presetSubtype="4" fill="hold" nodeType="clickEffect">
                                  <p:stCondLst>
                                    <p:cond delay="0"/>
                                  </p:stCondLst>
                                  <p:childTnLst>
                                    <p:animEffect transition="out" filter="wipe(down)">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22" presetClass="entr" presetSubtype="4"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500"/>
                                        <p:tgtEl>
                                          <p:spTgt spid="61"/>
                                        </p:tgtEl>
                                      </p:cBhvr>
                                    </p:animEffect>
                                  </p:childTnLst>
                                </p:cTn>
                              </p:par>
                            </p:childTnLst>
                          </p:cTn>
                        </p:par>
                        <p:par>
                          <p:cTn id="34" fill="hold" nodeType="afterGroup">
                            <p:stCondLst>
                              <p:cond delay="500"/>
                            </p:stCondLst>
                            <p:childTnLst>
                              <p:par>
                                <p:cTn id="35" presetID="2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4" fill="hold" nodeType="clickEffect">
                                  <p:stCondLst>
                                    <p:cond delay="0"/>
                                  </p:stCondLst>
                                  <p:childTnLst>
                                    <p:animEffect transition="out" filter="wipe(down)">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22" presetClass="exit" presetSubtype="4" fill="hold" nodeType="withEffect">
                                  <p:stCondLst>
                                    <p:cond delay="0"/>
                                  </p:stCondLst>
                                  <p:childTnLst>
                                    <p:animEffect transition="out" filter="wipe(down)">
                                      <p:cBhvr>
                                        <p:cTn id="44" dur="500"/>
                                        <p:tgtEl>
                                          <p:spTgt spid="61"/>
                                        </p:tgtEl>
                                      </p:cBhvr>
                                    </p:animEffect>
                                    <p:set>
                                      <p:cBhvr>
                                        <p:cTn id="45" dur="1" fill="hold">
                                          <p:stCondLst>
                                            <p:cond delay="499"/>
                                          </p:stCondLst>
                                        </p:cTn>
                                        <p:tgtEl>
                                          <p:spTgt spid="61"/>
                                        </p:tgtEl>
                                        <p:attrNameLst>
                                          <p:attrName>style.visibility</p:attrName>
                                        </p:attrNameLst>
                                      </p:cBhvr>
                                      <p:to>
                                        <p:strVal val="hidden"/>
                                      </p:to>
                                    </p:set>
                                  </p:childTnLst>
                                </p:cTn>
                              </p:par>
                              <p:par>
                                <p:cTn id="46" presetID="22" presetClass="entr" presetSubtype="4"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childTnLst>
                          </p:cTn>
                        </p:par>
                        <p:par>
                          <p:cTn id="49" fill="hold" nodeType="afterGroup">
                            <p:stCondLst>
                              <p:cond delay="500"/>
                            </p:stCondLst>
                            <p:childTnLst>
                              <p:par>
                                <p:cTn id="50" presetID="2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головок 1"/>
          <p:cNvSpPr>
            <a:spLocks noGrp="1"/>
          </p:cNvSpPr>
          <p:nvPr>
            <p:ph type="title"/>
          </p:nvPr>
        </p:nvSpPr>
        <p:spPr/>
        <p:txBody>
          <a:bodyPr/>
          <a:lstStyle/>
          <a:p>
            <a:r>
              <a:rPr lang="ru-RU" altLang="ru-RU" smtClean="0"/>
              <a:t>Настройка показателя</a:t>
            </a:r>
          </a:p>
        </p:txBody>
      </p:sp>
      <p:sp>
        <p:nvSpPr>
          <p:cNvPr id="4" name="Номер слайда 3"/>
          <p:cNvSpPr>
            <a:spLocks noGrp="1"/>
          </p:cNvSpPr>
          <p:nvPr>
            <p:ph type="sldNum" sz="quarter" idx="11"/>
          </p:nvPr>
        </p:nvSpPr>
        <p:spPr/>
        <p:txBody>
          <a:bodyPr/>
          <a:lstStyle/>
          <a:p>
            <a:pPr>
              <a:defRPr/>
            </a:pPr>
            <a:fld id="{17516F4B-4890-461E-907E-900CEF65828C}" type="slidenum">
              <a:rPr lang="ru-RU" altLang="ru-RU" smtClean="0"/>
              <a:pPr>
                <a:defRPr/>
              </a:pPr>
              <a:t>5</a:t>
            </a:fld>
            <a:endParaRPr lang="ru-RU" altLang="ru-RU" dirty="0"/>
          </a:p>
        </p:txBody>
      </p:sp>
      <p:sp>
        <p:nvSpPr>
          <p:cNvPr id="5" name="Скругленный прямоугольник 4"/>
          <p:cNvSpPr/>
          <p:nvPr/>
        </p:nvSpPr>
        <p:spPr bwMode="auto">
          <a:xfrm>
            <a:off x="668338" y="1484313"/>
            <a:ext cx="1943100" cy="1008062"/>
          </a:xfrm>
          <a:prstGeom prst="roundRect">
            <a:avLst/>
          </a:prstGeom>
          <a:solidFill>
            <a:schemeClr val="accent5">
              <a:lumMod val="50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lnSpc>
                <a:spcPct val="110000"/>
              </a:lnSpc>
              <a:spcBef>
                <a:spcPct val="50000"/>
              </a:spcBef>
              <a:defRPr/>
            </a:pPr>
            <a:r>
              <a:rPr lang="ru-RU" sz="1600" dirty="0"/>
              <a:t>Области анализа (проекции)</a:t>
            </a:r>
          </a:p>
        </p:txBody>
      </p:sp>
      <p:sp>
        <p:nvSpPr>
          <p:cNvPr id="6" name="Скругленный прямоугольник 5"/>
          <p:cNvSpPr/>
          <p:nvPr/>
        </p:nvSpPr>
        <p:spPr bwMode="auto">
          <a:xfrm>
            <a:off x="3548063" y="1196975"/>
            <a:ext cx="1943100" cy="1008063"/>
          </a:xfrm>
          <a:prstGeom prst="roundRect">
            <a:avLst/>
          </a:prstGeom>
          <a:solidFill>
            <a:schemeClr val="accent5">
              <a:lumMod val="50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lnSpc>
                <a:spcPct val="110000"/>
              </a:lnSpc>
              <a:spcBef>
                <a:spcPct val="50000"/>
              </a:spcBef>
              <a:defRPr/>
            </a:pPr>
            <a:r>
              <a:rPr lang="ru-RU" sz="1600" dirty="0"/>
              <a:t>Цели</a:t>
            </a:r>
            <a:endParaRPr lang="ru-RU" sz="1600" dirty="0">
              <a:solidFill>
                <a:schemeClr val="tx1"/>
              </a:solidFill>
            </a:endParaRPr>
          </a:p>
        </p:txBody>
      </p:sp>
      <p:sp>
        <p:nvSpPr>
          <p:cNvPr id="7" name="Скругленный прямоугольник 6"/>
          <p:cNvSpPr/>
          <p:nvPr/>
        </p:nvSpPr>
        <p:spPr bwMode="auto">
          <a:xfrm>
            <a:off x="3548063" y="2716213"/>
            <a:ext cx="1943100" cy="1008062"/>
          </a:xfrm>
          <a:prstGeom prst="roundRect">
            <a:avLst/>
          </a:prstGeom>
          <a:solidFill>
            <a:srgbClr val="80808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eaLnBrk="0" hangingPunct="0">
              <a:lnSpc>
                <a:spcPct val="110000"/>
              </a:lnSpc>
              <a:spcBef>
                <a:spcPct val="50000"/>
              </a:spcBef>
              <a:defRPr/>
            </a:pPr>
            <a:r>
              <a:rPr lang="ru-RU" sz="1600" dirty="0"/>
              <a:t>Ключевые показатели</a:t>
            </a:r>
            <a:endParaRPr lang="ru-RU" sz="1600" dirty="0">
              <a:solidFill>
                <a:schemeClr val="tx1"/>
              </a:solidFill>
            </a:endParaRPr>
          </a:p>
        </p:txBody>
      </p:sp>
      <p:sp>
        <p:nvSpPr>
          <p:cNvPr id="8" name="Скругленный прямоугольник 7"/>
          <p:cNvSpPr/>
          <p:nvPr/>
        </p:nvSpPr>
        <p:spPr bwMode="auto">
          <a:xfrm>
            <a:off x="6500813" y="1484313"/>
            <a:ext cx="1943100" cy="1008062"/>
          </a:xfrm>
          <a:prstGeom prst="roundRect">
            <a:avLst/>
          </a:prstGeom>
          <a:solidFill>
            <a:schemeClr val="accent5">
              <a:lumMod val="50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lnSpc>
                <a:spcPct val="110000"/>
              </a:lnSpc>
              <a:spcBef>
                <a:spcPct val="50000"/>
              </a:spcBef>
              <a:defRPr/>
            </a:pPr>
            <a:r>
              <a:rPr lang="ru-RU" sz="1600" dirty="0"/>
              <a:t>Мероприятия (инициативы)</a:t>
            </a:r>
          </a:p>
        </p:txBody>
      </p:sp>
      <p:cxnSp>
        <p:nvCxnSpPr>
          <p:cNvPr id="57351" name="Прямая со стрелкой 9"/>
          <p:cNvCxnSpPr>
            <a:cxnSpLocks noChangeShapeType="1"/>
            <a:stCxn id="6" idx="1"/>
            <a:endCxn id="5" idx="3"/>
          </p:cNvCxnSpPr>
          <p:nvPr/>
        </p:nvCxnSpPr>
        <p:spPr bwMode="auto">
          <a:xfrm flipH="1">
            <a:off x="2611438" y="1700213"/>
            <a:ext cx="936625" cy="288925"/>
          </a:xfrm>
          <a:prstGeom prst="straightConnector1">
            <a:avLst/>
          </a:prstGeom>
          <a:noFill/>
          <a:ln w="44450" algn="ctr">
            <a:solidFill>
              <a:srgbClr val="CC9900"/>
            </a:solidFill>
            <a:round/>
            <a:headEnd/>
            <a:tailEnd type="arrow" w="med" len="med"/>
          </a:ln>
        </p:spPr>
      </p:cxnSp>
      <p:cxnSp>
        <p:nvCxnSpPr>
          <p:cNvPr id="57352" name="Прямая со стрелкой 13"/>
          <p:cNvCxnSpPr>
            <a:cxnSpLocks noChangeShapeType="1"/>
            <a:stCxn id="6" idx="3"/>
            <a:endCxn id="8" idx="1"/>
          </p:cNvCxnSpPr>
          <p:nvPr/>
        </p:nvCxnSpPr>
        <p:spPr bwMode="auto">
          <a:xfrm>
            <a:off x="5491163" y="1700213"/>
            <a:ext cx="1009650" cy="288925"/>
          </a:xfrm>
          <a:prstGeom prst="straightConnector1">
            <a:avLst/>
          </a:prstGeom>
          <a:noFill/>
          <a:ln w="44450" algn="ctr">
            <a:solidFill>
              <a:srgbClr val="CC9900"/>
            </a:solidFill>
            <a:round/>
            <a:headEnd/>
            <a:tailEnd type="arrow" w="med" len="med"/>
          </a:ln>
        </p:spPr>
      </p:cxnSp>
      <p:cxnSp>
        <p:nvCxnSpPr>
          <p:cNvPr id="57353" name="Прямая со стрелкой 16"/>
          <p:cNvCxnSpPr>
            <a:cxnSpLocks noChangeShapeType="1"/>
            <a:stCxn id="6" idx="2"/>
            <a:endCxn id="7" idx="0"/>
          </p:cNvCxnSpPr>
          <p:nvPr/>
        </p:nvCxnSpPr>
        <p:spPr bwMode="auto">
          <a:xfrm>
            <a:off x="4519613" y="2205038"/>
            <a:ext cx="0" cy="511175"/>
          </a:xfrm>
          <a:prstGeom prst="straightConnector1">
            <a:avLst/>
          </a:prstGeom>
          <a:noFill/>
          <a:ln w="44450" algn="ctr">
            <a:solidFill>
              <a:srgbClr val="CC9900"/>
            </a:solidFill>
            <a:round/>
            <a:headEnd/>
            <a:tailEnd type="arrow" w="med" len="med"/>
          </a:ln>
        </p:spPr>
      </p:cxnSp>
      <p:sp>
        <p:nvSpPr>
          <p:cNvPr id="21" name="Скругленный прямоугольник 20"/>
          <p:cNvSpPr/>
          <p:nvPr/>
        </p:nvSpPr>
        <p:spPr bwMode="auto">
          <a:xfrm>
            <a:off x="668338" y="5453063"/>
            <a:ext cx="1943100" cy="10080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110000"/>
              </a:lnSpc>
              <a:spcBef>
                <a:spcPct val="50000"/>
              </a:spcBef>
              <a:defRPr/>
            </a:pPr>
            <a:r>
              <a:rPr lang="ru-RU" sz="1600" dirty="0"/>
              <a:t>Источник данных (структура)</a:t>
            </a:r>
            <a:endParaRPr lang="ru-RU" sz="1600" dirty="0">
              <a:solidFill>
                <a:schemeClr val="tx1"/>
              </a:solidFill>
            </a:endParaRPr>
          </a:p>
        </p:txBody>
      </p:sp>
      <p:sp>
        <p:nvSpPr>
          <p:cNvPr id="22" name="Скругленный прямоугольник 21"/>
          <p:cNvSpPr/>
          <p:nvPr/>
        </p:nvSpPr>
        <p:spPr bwMode="auto">
          <a:xfrm>
            <a:off x="3548063" y="4084638"/>
            <a:ext cx="1943100" cy="1008062"/>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110000"/>
              </a:lnSpc>
              <a:spcBef>
                <a:spcPct val="50000"/>
              </a:spcBef>
              <a:defRPr/>
            </a:pPr>
            <a:r>
              <a:rPr lang="ru-RU" sz="1600" dirty="0">
                <a:solidFill>
                  <a:schemeClr val="tx1"/>
                </a:solidFill>
              </a:rPr>
              <a:t>Настройка показателя</a:t>
            </a:r>
          </a:p>
        </p:txBody>
      </p:sp>
      <p:sp>
        <p:nvSpPr>
          <p:cNvPr id="23" name="Скругленный прямоугольник 22"/>
          <p:cNvSpPr/>
          <p:nvPr/>
        </p:nvSpPr>
        <p:spPr bwMode="auto">
          <a:xfrm>
            <a:off x="668338" y="2716213"/>
            <a:ext cx="1943100" cy="1008062"/>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110000"/>
              </a:lnSpc>
              <a:spcBef>
                <a:spcPct val="50000"/>
              </a:spcBef>
              <a:defRPr/>
            </a:pPr>
            <a:r>
              <a:rPr lang="ru-RU" sz="1600" dirty="0">
                <a:solidFill>
                  <a:schemeClr val="tx1"/>
                </a:solidFill>
              </a:rPr>
              <a:t>Дополнительные расшифровки</a:t>
            </a:r>
          </a:p>
        </p:txBody>
      </p:sp>
      <p:sp>
        <p:nvSpPr>
          <p:cNvPr id="24" name="Скругленный прямоугольник 23"/>
          <p:cNvSpPr/>
          <p:nvPr/>
        </p:nvSpPr>
        <p:spPr bwMode="auto">
          <a:xfrm>
            <a:off x="3559175" y="5453063"/>
            <a:ext cx="1943100" cy="10080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110000"/>
              </a:lnSpc>
              <a:spcBef>
                <a:spcPct val="50000"/>
              </a:spcBef>
              <a:defRPr/>
            </a:pPr>
            <a:r>
              <a:rPr lang="ru-RU" sz="1600" dirty="0"/>
              <a:t>Настройка отображения</a:t>
            </a:r>
            <a:endParaRPr lang="ru-RU" sz="1600" dirty="0">
              <a:solidFill>
                <a:schemeClr val="tx1"/>
              </a:solidFill>
            </a:endParaRPr>
          </a:p>
        </p:txBody>
      </p:sp>
      <p:sp>
        <p:nvSpPr>
          <p:cNvPr id="25" name="Скругленный прямоугольник 24"/>
          <p:cNvSpPr/>
          <p:nvPr/>
        </p:nvSpPr>
        <p:spPr bwMode="auto">
          <a:xfrm>
            <a:off x="6500813" y="5453063"/>
            <a:ext cx="1943100" cy="10080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110000"/>
              </a:lnSpc>
              <a:spcBef>
                <a:spcPct val="50000"/>
              </a:spcBef>
              <a:defRPr/>
            </a:pPr>
            <a:r>
              <a:rPr lang="ru-RU" sz="1600" dirty="0"/>
              <a:t>Настройка индикаторов</a:t>
            </a:r>
            <a:endParaRPr lang="ru-RU" sz="1600" dirty="0">
              <a:solidFill>
                <a:schemeClr val="tx1"/>
              </a:solidFill>
            </a:endParaRPr>
          </a:p>
        </p:txBody>
      </p:sp>
      <p:sp>
        <p:nvSpPr>
          <p:cNvPr id="27" name="Скругленный прямоугольник 26"/>
          <p:cNvSpPr/>
          <p:nvPr/>
        </p:nvSpPr>
        <p:spPr bwMode="auto">
          <a:xfrm>
            <a:off x="6515100" y="2716213"/>
            <a:ext cx="1944688" cy="1008062"/>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110000"/>
              </a:lnSpc>
              <a:spcBef>
                <a:spcPct val="50000"/>
              </a:spcBef>
              <a:defRPr/>
            </a:pPr>
            <a:r>
              <a:rPr lang="ru-RU" sz="1600" dirty="0">
                <a:solidFill>
                  <a:schemeClr val="tx1"/>
                </a:solidFill>
              </a:rPr>
              <a:t>Вид монитора</a:t>
            </a:r>
          </a:p>
        </p:txBody>
      </p:sp>
      <p:cxnSp>
        <p:nvCxnSpPr>
          <p:cNvPr id="57360" name="Прямая со стрелкой 27"/>
          <p:cNvCxnSpPr>
            <a:cxnSpLocks noChangeShapeType="1"/>
            <a:stCxn id="7" idx="3"/>
            <a:endCxn id="27" idx="1"/>
          </p:cNvCxnSpPr>
          <p:nvPr/>
        </p:nvCxnSpPr>
        <p:spPr bwMode="auto">
          <a:xfrm>
            <a:off x="5491163" y="3219450"/>
            <a:ext cx="1023937" cy="0"/>
          </a:xfrm>
          <a:prstGeom prst="straightConnector1">
            <a:avLst/>
          </a:prstGeom>
          <a:noFill/>
          <a:ln w="44450" algn="ctr">
            <a:solidFill>
              <a:srgbClr val="808080"/>
            </a:solidFill>
            <a:round/>
            <a:headEnd/>
            <a:tailEnd type="arrow" w="med" len="med"/>
          </a:ln>
        </p:spPr>
      </p:cxnSp>
      <p:cxnSp>
        <p:nvCxnSpPr>
          <p:cNvPr id="57361" name="Прямая со стрелкой 30"/>
          <p:cNvCxnSpPr>
            <a:cxnSpLocks noChangeShapeType="1"/>
            <a:stCxn id="7" idx="1"/>
            <a:endCxn id="23" idx="3"/>
          </p:cNvCxnSpPr>
          <p:nvPr/>
        </p:nvCxnSpPr>
        <p:spPr bwMode="auto">
          <a:xfrm flipH="1">
            <a:off x="2611438" y="3219450"/>
            <a:ext cx="936625" cy="0"/>
          </a:xfrm>
          <a:prstGeom prst="straightConnector1">
            <a:avLst/>
          </a:prstGeom>
          <a:noFill/>
          <a:ln w="44450" algn="ctr">
            <a:solidFill>
              <a:srgbClr val="808080"/>
            </a:solidFill>
            <a:round/>
            <a:headEnd/>
            <a:tailEnd type="arrow" w="med" len="med"/>
          </a:ln>
        </p:spPr>
      </p:cxnSp>
      <p:cxnSp>
        <p:nvCxnSpPr>
          <p:cNvPr id="57362" name="Прямая со стрелкой 39"/>
          <p:cNvCxnSpPr>
            <a:cxnSpLocks noChangeShapeType="1"/>
            <a:stCxn id="7" idx="2"/>
            <a:endCxn id="22" idx="0"/>
          </p:cNvCxnSpPr>
          <p:nvPr/>
        </p:nvCxnSpPr>
        <p:spPr bwMode="auto">
          <a:xfrm>
            <a:off x="4519613" y="3724275"/>
            <a:ext cx="0" cy="360363"/>
          </a:xfrm>
          <a:prstGeom prst="straightConnector1">
            <a:avLst/>
          </a:prstGeom>
          <a:noFill/>
          <a:ln w="44450" algn="ctr">
            <a:solidFill>
              <a:srgbClr val="808080"/>
            </a:solidFill>
            <a:round/>
            <a:headEnd/>
            <a:tailEnd type="arrow" w="med" len="med"/>
          </a:ln>
        </p:spPr>
      </p:cxnSp>
      <p:cxnSp>
        <p:nvCxnSpPr>
          <p:cNvPr id="57363" name="Прямая со стрелкой 42"/>
          <p:cNvCxnSpPr>
            <a:cxnSpLocks noChangeShapeType="1"/>
            <a:stCxn id="22" idx="2"/>
            <a:endCxn id="24" idx="0"/>
          </p:cNvCxnSpPr>
          <p:nvPr/>
        </p:nvCxnSpPr>
        <p:spPr bwMode="auto">
          <a:xfrm>
            <a:off x="4519613" y="5092700"/>
            <a:ext cx="11112" cy="360363"/>
          </a:xfrm>
          <a:prstGeom prst="straightConnector1">
            <a:avLst/>
          </a:prstGeom>
          <a:noFill/>
          <a:ln w="44450" algn="ctr">
            <a:solidFill>
              <a:srgbClr val="808080"/>
            </a:solidFill>
            <a:round/>
            <a:headEnd/>
            <a:tailEnd type="arrow" w="med" len="med"/>
          </a:ln>
        </p:spPr>
      </p:cxnSp>
      <p:cxnSp>
        <p:nvCxnSpPr>
          <p:cNvPr id="57364" name="Прямая со стрелкой 45"/>
          <p:cNvCxnSpPr>
            <a:cxnSpLocks noChangeShapeType="1"/>
            <a:stCxn id="22" idx="1"/>
            <a:endCxn id="21" idx="0"/>
          </p:cNvCxnSpPr>
          <p:nvPr/>
        </p:nvCxnSpPr>
        <p:spPr bwMode="auto">
          <a:xfrm flipH="1">
            <a:off x="1639888" y="4589463"/>
            <a:ext cx="1908175" cy="863600"/>
          </a:xfrm>
          <a:prstGeom prst="straightConnector1">
            <a:avLst/>
          </a:prstGeom>
          <a:noFill/>
          <a:ln w="44450" algn="ctr">
            <a:solidFill>
              <a:srgbClr val="808080"/>
            </a:solidFill>
            <a:round/>
            <a:headEnd/>
            <a:tailEnd type="arrow" w="med" len="med"/>
          </a:ln>
        </p:spPr>
      </p:cxnSp>
      <p:sp>
        <p:nvSpPr>
          <p:cNvPr id="57" name="Скругленный прямоугольник 56"/>
          <p:cNvSpPr>
            <a:spLocks noChangeArrowheads="1"/>
          </p:cNvSpPr>
          <p:nvPr/>
        </p:nvSpPr>
        <p:spPr bwMode="auto">
          <a:xfrm>
            <a:off x="3548063" y="2708275"/>
            <a:ext cx="1943100" cy="1008063"/>
          </a:xfrm>
          <a:prstGeom prst="roundRect">
            <a:avLst>
              <a:gd name="adj" fmla="val 16667"/>
            </a:avLst>
          </a:prstGeom>
          <a:solidFill>
            <a:srgbClr val="F9E383">
              <a:alpha val="0"/>
            </a:srgbClr>
          </a:solidFill>
          <a:ln w="44450"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30" name="Скругленный прямоугольник 29"/>
          <p:cNvSpPr/>
          <p:nvPr/>
        </p:nvSpPr>
        <p:spPr bwMode="auto">
          <a:xfrm>
            <a:off x="3559175" y="4090988"/>
            <a:ext cx="1943100" cy="1008062"/>
          </a:xfrm>
          <a:prstGeom prst="roundRect">
            <a:avLst/>
          </a:prstGeom>
          <a:solidFill>
            <a:srgbClr val="F9E383">
              <a:alpha val="0"/>
            </a:srgbClr>
          </a:solidFill>
          <a:ln w="44450" cap="flat" cmpd="sng" algn="ctr">
            <a:solidFill>
              <a:schemeClr val="tx2">
                <a:lumMod val="60000"/>
                <a:lumOff val="40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p>
        </p:txBody>
      </p:sp>
      <p:cxnSp>
        <p:nvCxnSpPr>
          <p:cNvPr id="57367" name="Прямая со стрелкой 48"/>
          <p:cNvCxnSpPr>
            <a:cxnSpLocks noChangeShapeType="1"/>
            <a:stCxn id="22" idx="3"/>
            <a:endCxn id="25" idx="0"/>
          </p:cNvCxnSpPr>
          <p:nvPr/>
        </p:nvCxnSpPr>
        <p:spPr bwMode="auto">
          <a:xfrm>
            <a:off x="5491163" y="4589463"/>
            <a:ext cx="1981200" cy="863600"/>
          </a:xfrm>
          <a:prstGeom prst="straightConnector1">
            <a:avLst/>
          </a:prstGeom>
          <a:noFill/>
          <a:ln w="44450" algn="ctr">
            <a:solidFill>
              <a:srgbClr val="808080"/>
            </a:solidFill>
            <a:round/>
            <a:headEnd/>
            <a:tailEnd type="arrow" w="med" len="med"/>
          </a:ln>
        </p:spPr>
      </p:cxnSp>
    </p:spTree>
  </p:cSld>
  <p:clrMapOvr>
    <a:masterClrMapping/>
  </p:clrMapOvr>
  <p:transition spd="slow" advTm="733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4"/>
          <a:stretch>
            <a:fillRect/>
          </a:stretch>
        </p:blipFill>
        <p:spPr>
          <a:xfrm>
            <a:off x="714375" y="2122488"/>
            <a:ext cx="3733800" cy="4481512"/>
          </a:xfrm>
          <a:prstGeom prst="rect">
            <a:avLst/>
          </a:prstGeom>
          <a:effectLst>
            <a:outerShdw blurRad="254000" dist="50800" dir="5400000" algn="ctr" rotWithShape="0">
              <a:srgbClr val="000000">
                <a:alpha val="43137"/>
              </a:srgbClr>
            </a:outerShdw>
          </a:effectLst>
        </p:spPr>
      </p:pic>
      <p:pic>
        <p:nvPicPr>
          <p:cNvPr id="8" name="Рисунок 7"/>
          <p:cNvPicPr>
            <a:picLocks noChangeAspect="1"/>
          </p:cNvPicPr>
          <p:nvPr/>
        </p:nvPicPr>
        <p:blipFill>
          <a:blip r:embed="rId5"/>
          <a:stretch>
            <a:fillRect/>
          </a:stretch>
        </p:blipFill>
        <p:spPr>
          <a:xfrm>
            <a:off x="5245100" y="952500"/>
            <a:ext cx="3744913" cy="5688013"/>
          </a:xfrm>
          <a:prstGeom prst="rect">
            <a:avLst/>
          </a:prstGeom>
          <a:effectLst>
            <a:outerShdw blurRad="254000" dist="50800" dir="5400000" algn="ctr" rotWithShape="0">
              <a:srgbClr val="000000">
                <a:alpha val="43137"/>
              </a:srgbClr>
            </a:outerShdw>
          </a:effectLst>
        </p:spPr>
      </p:pic>
      <p:sp>
        <p:nvSpPr>
          <p:cNvPr id="59395" name="Заголовок 1"/>
          <p:cNvSpPr>
            <a:spLocks noGrp="1"/>
          </p:cNvSpPr>
          <p:nvPr>
            <p:ph type="title"/>
          </p:nvPr>
        </p:nvSpPr>
        <p:spPr>
          <a:xfrm>
            <a:off x="1692275" y="152400"/>
            <a:ext cx="5903913" cy="1081088"/>
          </a:xfrm>
        </p:spPr>
        <p:txBody>
          <a:bodyPr/>
          <a:lstStyle/>
          <a:p>
            <a:r>
              <a:rPr lang="ru-RU" altLang="ru-RU" smtClean="0"/>
              <a:t>Основные настройки показателя. </a:t>
            </a:r>
            <a:br>
              <a:rPr lang="ru-RU" altLang="ru-RU" smtClean="0"/>
            </a:br>
            <a:r>
              <a:rPr lang="ru-RU" altLang="ru-RU" smtClean="0"/>
              <a:t>Источники данных. Отображение значений</a:t>
            </a:r>
          </a:p>
        </p:txBody>
      </p:sp>
      <p:sp>
        <p:nvSpPr>
          <p:cNvPr id="4" name="Номер слайда 3"/>
          <p:cNvSpPr>
            <a:spLocks noGrp="1"/>
          </p:cNvSpPr>
          <p:nvPr>
            <p:ph type="sldNum" sz="quarter" idx="11"/>
          </p:nvPr>
        </p:nvSpPr>
        <p:spPr/>
        <p:txBody>
          <a:bodyPr/>
          <a:lstStyle/>
          <a:p>
            <a:pPr>
              <a:defRPr/>
            </a:pPr>
            <a:fld id="{AAB7F04E-445E-4ACA-9572-245451AC3010}" type="slidenum">
              <a:rPr lang="ru-RU" altLang="ru-RU" smtClean="0"/>
              <a:pPr>
                <a:defRPr/>
              </a:pPr>
              <a:t>6</a:t>
            </a:fld>
            <a:endParaRPr lang="ru-RU" altLang="ru-RU" dirty="0"/>
          </a:p>
        </p:txBody>
      </p:sp>
      <p:sp>
        <p:nvSpPr>
          <p:cNvPr id="29" name="Скругленный прямоугольник 28"/>
          <p:cNvSpPr/>
          <p:nvPr/>
        </p:nvSpPr>
        <p:spPr bwMode="auto">
          <a:xfrm>
            <a:off x="1670050" y="1203325"/>
            <a:ext cx="1943100" cy="569913"/>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110000"/>
              </a:lnSpc>
              <a:spcBef>
                <a:spcPct val="50000"/>
              </a:spcBef>
              <a:defRPr/>
            </a:pPr>
            <a:r>
              <a:rPr lang="ru-RU" sz="1600" dirty="0"/>
              <a:t>Источник данных</a:t>
            </a:r>
            <a:endParaRPr lang="ru-RU" sz="1600" dirty="0">
              <a:solidFill>
                <a:schemeClr val="tx1"/>
              </a:solidFill>
            </a:endParaRPr>
          </a:p>
        </p:txBody>
      </p:sp>
      <p:sp>
        <p:nvSpPr>
          <p:cNvPr id="39" name="Прямоугольник 38"/>
          <p:cNvSpPr>
            <a:spLocks noChangeArrowheads="1"/>
          </p:cNvSpPr>
          <p:nvPr/>
        </p:nvSpPr>
        <p:spPr bwMode="auto">
          <a:xfrm>
            <a:off x="6410325" y="3013075"/>
            <a:ext cx="2052638" cy="179388"/>
          </a:xfrm>
          <a:prstGeom prst="rect">
            <a:avLst/>
          </a:prstGeom>
          <a:solidFill>
            <a:srgbClr val="CCFFFF">
              <a:alpha val="50195"/>
            </a:srgbClr>
          </a:solidFill>
          <a:ln w="3175" algn="ctr">
            <a:solidFill>
              <a:srgbClr val="FF0000"/>
            </a:solidFill>
            <a:round/>
            <a:headEnd/>
            <a:tailEnd/>
          </a:ln>
        </p:spPr>
        <p:txBody>
          <a:bodyPr anchor="ctr"/>
          <a:lstStyle/>
          <a:p>
            <a:pPr eaLnBrk="0" hangingPunct="0">
              <a:lnSpc>
                <a:spcPct val="110000"/>
              </a:lnSpc>
              <a:spcBef>
                <a:spcPct val="50000"/>
              </a:spcBef>
            </a:pPr>
            <a:endParaRPr lang="ru-RU" altLang="ru-RU"/>
          </a:p>
        </p:txBody>
      </p:sp>
      <p:sp>
        <p:nvSpPr>
          <p:cNvPr id="45" name="Прямоугольник 44"/>
          <p:cNvSpPr>
            <a:spLocks noChangeArrowheads="1"/>
          </p:cNvSpPr>
          <p:nvPr/>
        </p:nvSpPr>
        <p:spPr bwMode="auto">
          <a:xfrm>
            <a:off x="6418263" y="3462338"/>
            <a:ext cx="2051050" cy="179387"/>
          </a:xfrm>
          <a:prstGeom prst="rect">
            <a:avLst/>
          </a:prstGeom>
          <a:solidFill>
            <a:srgbClr val="FFFF00">
              <a:alpha val="50195"/>
            </a:srgbClr>
          </a:solidFill>
          <a:ln w="3175" algn="ctr">
            <a:solidFill>
              <a:srgbClr val="FF0000"/>
            </a:solidFill>
            <a:round/>
            <a:headEnd/>
            <a:tailEnd/>
          </a:ln>
        </p:spPr>
        <p:txBody>
          <a:bodyPr anchor="ctr"/>
          <a:lstStyle/>
          <a:p>
            <a:pPr eaLnBrk="0" hangingPunct="0">
              <a:lnSpc>
                <a:spcPct val="110000"/>
              </a:lnSpc>
              <a:spcBef>
                <a:spcPct val="50000"/>
              </a:spcBef>
            </a:pPr>
            <a:endParaRPr lang="ru-RU" altLang="ru-RU"/>
          </a:p>
        </p:txBody>
      </p:sp>
      <p:sp>
        <p:nvSpPr>
          <p:cNvPr id="50" name="Прямоугольник 49"/>
          <p:cNvSpPr/>
          <p:nvPr/>
        </p:nvSpPr>
        <p:spPr bwMode="auto">
          <a:xfrm>
            <a:off x="6418263" y="3233738"/>
            <a:ext cx="2051050" cy="179387"/>
          </a:xfrm>
          <a:prstGeom prst="rect">
            <a:avLst/>
          </a:prstGeom>
          <a:solidFill>
            <a:schemeClr val="tx2">
              <a:lumMod val="20000"/>
              <a:lumOff val="80000"/>
              <a:alpha val="50000"/>
            </a:schemeClr>
          </a:solidFill>
          <a:ln w="3175" cap="flat" cmpd="sng" algn="ctr">
            <a:solidFill>
              <a:srgbClr val="FF0000"/>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p>
        </p:txBody>
      </p:sp>
      <p:pic>
        <p:nvPicPr>
          <p:cNvPr id="59" name="Рисунок 58"/>
          <p:cNvPicPr>
            <a:picLocks noChangeAspect="1"/>
          </p:cNvPicPr>
          <p:nvPr/>
        </p:nvPicPr>
        <p:blipFill>
          <a:blip r:embed="rId6"/>
          <a:srcRect/>
          <a:stretch>
            <a:fillRect/>
          </a:stretch>
        </p:blipFill>
        <p:spPr bwMode="auto">
          <a:xfrm>
            <a:off x="857250" y="3648075"/>
            <a:ext cx="3048000" cy="1647825"/>
          </a:xfrm>
          <a:prstGeom prst="rect">
            <a:avLst/>
          </a:prstGeom>
          <a:noFill/>
          <a:ln w="9525">
            <a:noFill/>
            <a:miter lim="800000"/>
            <a:headEnd/>
            <a:tailEnd/>
          </a:ln>
          <a:effectLst>
            <a:outerShdw dist="50800" dir="5400000" algn="ctr" rotWithShape="0">
              <a:srgbClr val="000000">
                <a:alpha val="43137"/>
              </a:srgbClr>
            </a:outerShdw>
          </a:effectLst>
        </p:spPr>
      </p:pic>
      <p:sp>
        <p:nvSpPr>
          <p:cNvPr id="60" name="Стрелка вниз 59"/>
          <p:cNvSpPr>
            <a:spLocks noChangeArrowheads="1"/>
          </p:cNvSpPr>
          <p:nvPr/>
        </p:nvSpPr>
        <p:spPr bwMode="auto">
          <a:xfrm>
            <a:off x="2416175" y="1835150"/>
            <a:ext cx="427038" cy="287338"/>
          </a:xfrm>
          <a:prstGeom prst="downArrow">
            <a:avLst>
              <a:gd name="adj1" fmla="val 50000"/>
              <a:gd name="adj2" fmla="val 50000"/>
            </a:avLst>
          </a:prstGeom>
          <a:solidFill>
            <a:srgbClr val="F9E383">
              <a:alpha val="50195"/>
            </a:srgbClr>
          </a:solidFill>
          <a:ln w="44450"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61" name="Прямоугольник 60"/>
          <p:cNvSpPr>
            <a:spLocks noChangeArrowheads="1"/>
          </p:cNvSpPr>
          <p:nvPr/>
        </p:nvSpPr>
        <p:spPr bwMode="auto">
          <a:xfrm>
            <a:off x="857250" y="3641725"/>
            <a:ext cx="3048000" cy="1654175"/>
          </a:xfrm>
          <a:prstGeom prst="rect">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62" name="Прямоугольник 61"/>
          <p:cNvSpPr>
            <a:spLocks noChangeArrowheads="1"/>
          </p:cNvSpPr>
          <p:nvPr/>
        </p:nvSpPr>
        <p:spPr bwMode="auto">
          <a:xfrm>
            <a:off x="8728075" y="3003550"/>
            <a:ext cx="180975" cy="179388"/>
          </a:xfrm>
          <a:prstGeom prst="rect">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cxnSp>
        <p:nvCxnSpPr>
          <p:cNvPr id="64" name="Прямая со стрелкой 63"/>
          <p:cNvCxnSpPr>
            <a:cxnSpLocks noChangeShapeType="1"/>
            <a:endCxn id="29" idx="3"/>
          </p:cNvCxnSpPr>
          <p:nvPr/>
        </p:nvCxnSpPr>
        <p:spPr bwMode="auto">
          <a:xfrm flipH="1" flipV="1">
            <a:off x="3613150" y="1489075"/>
            <a:ext cx="5097463" cy="1524000"/>
          </a:xfrm>
          <a:prstGeom prst="straightConnector1">
            <a:avLst/>
          </a:prstGeom>
          <a:noFill/>
          <a:ln w="28575" algn="ctr">
            <a:solidFill>
              <a:srgbClr val="CC3300"/>
            </a:solidFill>
            <a:round/>
            <a:headEnd/>
            <a:tailEnd type="arrow" w="med" len="med"/>
          </a:ln>
        </p:spPr>
      </p:cxnSp>
      <p:sp>
        <p:nvSpPr>
          <p:cNvPr id="21" name="Прямоугольник 20"/>
          <p:cNvSpPr>
            <a:spLocks noChangeArrowheads="1"/>
          </p:cNvSpPr>
          <p:nvPr/>
        </p:nvSpPr>
        <p:spPr bwMode="auto">
          <a:xfrm>
            <a:off x="5381625" y="3678238"/>
            <a:ext cx="3563938" cy="2879725"/>
          </a:xfrm>
          <a:prstGeom prst="rect">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5" name="TextBox 4"/>
          <p:cNvSpPr txBox="1">
            <a:spLocks noChangeArrowheads="1"/>
          </p:cNvSpPr>
          <p:nvPr/>
        </p:nvSpPr>
        <p:spPr bwMode="auto">
          <a:xfrm>
            <a:off x="1309688" y="3200400"/>
            <a:ext cx="2182812" cy="307975"/>
          </a:xfrm>
          <a:prstGeom prst="rect">
            <a:avLst/>
          </a:prstGeom>
          <a:noFill/>
          <a:ln w="9525">
            <a:noFill/>
            <a:miter lim="800000"/>
            <a:headEnd/>
            <a:tailEnd/>
          </a:ln>
        </p:spPr>
        <p:txBody>
          <a:bodyPr wrap="none">
            <a:spAutoFit/>
          </a:bodyPr>
          <a:lstStyle/>
          <a:p>
            <a:r>
              <a:rPr lang="ru-RU" altLang="ru-RU" sz="1400"/>
              <a:t>Отображение динамики</a:t>
            </a:r>
          </a:p>
        </p:txBody>
      </p:sp>
      <p:sp>
        <p:nvSpPr>
          <p:cNvPr id="27" name="TextBox 26"/>
          <p:cNvSpPr txBox="1">
            <a:spLocks noChangeArrowheads="1"/>
          </p:cNvSpPr>
          <p:nvPr/>
        </p:nvSpPr>
        <p:spPr bwMode="auto">
          <a:xfrm>
            <a:off x="1371600" y="4457700"/>
            <a:ext cx="2263775" cy="307975"/>
          </a:xfrm>
          <a:prstGeom prst="rect">
            <a:avLst/>
          </a:prstGeom>
          <a:noFill/>
          <a:ln w="9525">
            <a:noFill/>
            <a:miter lim="800000"/>
            <a:headEnd/>
            <a:tailEnd/>
          </a:ln>
        </p:spPr>
        <p:txBody>
          <a:bodyPr wrap="none">
            <a:spAutoFit/>
          </a:bodyPr>
          <a:lstStyle/>
          <a:p>
            <a:r>
              <a:rPr lang="ru-RU" altLang="ru-RU" sz="1400"/>
              <a:t>Пиктограмма показателя</a:t>
            </a:r>
          </a:p>
        </p:txBody>
      </p:sp>
      <p:cxnSp>
        <p:nvCxnSpPr>
          <p:cNvPr id="7" name="Прямая со стрелкой 6"/>
          <p:cNvCxnSpPr>
            <a:cxnSpLocks noChangeShapeType="1"/>
          </p:cNvCxnSpPr>
          <p:nvPr/>
        </p:nvCxnSpPr>
        <p:spPr bwMode="auto">
          <a:xfrm flipH="1" flipV="1">
            <a:off x="4352925" y="4721225"/>
            <a:ext cx="893763" cy="1155700"/>
          </a:xfrm>
          <a:prstGeom prst="straightConnector1">
            <a:avLst/>
          </a:prstGeom>
          <a:noFill/>
          <a:ln w="28575" algn="ctr">
            <a:solidFill>
              <a:srgbClr val="CC3300"/>
            </a:solidFill>
            <a:round/>
            <a:headEnd/>
            <a:tailEnd type="arrow" w="med" len="med"/>
          </a:ln>
        </p:spPr>
      </p:cxnSp>
      <p:cxnSp>
        <p:nvCxnSpPr>
          <p:cNvPr id="10" name="Прямая со стрелкой 9"/>
          <p:cNvCxnSpPr>
            <a:cxnSpLocks noChangeShapeType="1"/>
          </p:cNvCxnSpPr>
          <p:nvPr/>
        </p:nvCxnSpPr>
        <p:spPr bwMode="auto">
          <a:xfrm flipH="1">
            <a:off x="4572000" y="6381750"/>
            <a:ext cx="674688" cy="0"/>
          </a:xfrm>
          <a:prstGeom prst="straightConnector1">
            <a:avLst/>
          </a:prstGeom>
          <a:noFill/>
          <a:ln w="28575" algn="ctr">
            <a:solidFill>
              <a:srgbClr val="CC3300"/>
            </a:solidFill>
            <a:round/>
            <a:headEnd/>
            <a:tailEnd type="arrow" w="med" len="med"/>
          </a:ln>
        </p:spPr>
      </p:cxnSp>
      <p:sp>
        <p:nvSpPr>
          <p:cNvPr id="34" name="Выноска 2 (с границей) 33"/>
          <p:cNvSpPr/>
          <p:nvPr/>
        </p:nvSpPr>
        <p:spPr>
          <a:xfrm>
            <a:off x="3851275" y="2884488"/>
            <a:ext cx="541338" cy="257175"/>
          </a:xfrm>
          <a:prstGeom prst="accentCallout2">
            <a:avLst>
              <a:gd name="adj1" fmla="val 43802"/>
              <a:gd name="adj2" fmla="val -4118"/>
              <a:gd name="adj3" fmla="val 43802"/>
              <a:gd name="adj4" fmla="val -11615"/>
              <a:gd name="adj5" fmla="val 67381"/>
              <a:gd name="adj6" fmla="val -70616"/>
            </a:avLst>
          </a:prstGeom>
          <a:solidFill>
            <a:srgbClr val="F9F7D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b="1" dirty="0">
                <a:solidFill>
                  <a:schemeClr val="tx1"/>
                </a:solidFill>
              </a:rPr>
              <a:t>ВИБ</a:t>
            </a:r>
          </a:p>
        </p:txBody>
      </p:sp>
      <p:sp>
        <p:nvSpPr>
          <p:cNvPr id="32" name="Прямоугольник 31"/>
          <p:cNvSpPr>
            <a:spLocks noChangeArrowheads="1"/>
          </p:cNvSpPr>
          <p:nvPr/>
        </p:nvSpPr>
        <p:spPr bwMode="auto">
          <a:xfrm>
            <a:off x="900113" y="4146550"/>
            <a:ext cx="3384550" cy="925513"/>
          </a:xfrm>
          <a:prstGeom prst="rect">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67" name="Прямоугольник 66"/>
          <p:cNvSpPr>
            <a:spLocks noChangeArrowheads="1"/>
          </p:cNvSpPr>
          <p:nvPr/>
        </p:nvSpPr>
        <p:spPr bwMode="auto">
          <a:xfrm>
            <a:off x="898525" y="5597525"/>
            <a:ext cx="3386138" cy="863600"/>
          </a:xfrm>
          <a:prstGeom prst="rect">
            <a:avLst/>
          </a:prstGeom>
          <a:solidFill>
            <a:srgbClr val="F9E383">
              <a:alpha val="0"/>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68" name="Выноска 2 (с границей) 67"/>
          <p:cNvSpPr/>
          <p:nvPr/>
        </p:nvSpPr>
        <p:spPr>
          <a:xfrm>
            <a:off x="3563938" y="5229225"/>
            <a:ext cx="1655762" cy="217488"/>
          </a:xfrm>
          <a:prstGeom prst="accentCallout2">
            <a:avLst>
              <a:gd name="adj1" fmla="val 43802"/>
              <a:gd name="adj2" fmla="val -4118"/>
              <a:gd name="adj3" fmla="val 43802"/>
              <a:gd name="adj4" fmla="val -11615"/>
              <a:gd name="adj5" fmla="val 165914"/>
              <a:gd name="adj6" fmla="val -24638"/>
            </a:avLst>
          </a:prstGeom>
          <a:solidFill>
            <a:srgbClr val="F9F7D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b="1" dirty="0">
                <a:solidFill>
                  <a:schemeClr val="tx1"/>
                </a:solidFill>
              </a:rPr>
              <a:t>Структура показателя</a:t>
            </a:r>
          </a:p>
        </p:txBody>
      </p:sp>
      <p:sp>
        <p:nvSpPr>
          <p:cNvPr id="33" name="Выноска 2 (с границей) 32"/>
          <p:cNvSpPr/>
          <p:nvPr/>
        </p:nvSpPr>
        <p:spPr>
          <a:xfrm>
            <a:off x="3563938" y="3789363"/>
            <a:ext cx="1655762" cy="257175"/>
          </a:xfrm>
          <a:prstGeom prst="accentCallout2">
            <a:avLst>
              <a:gd name="adj1" fmla="val 43802"/>
              <a:gd name="adj2" fmla="val -4118"/>
              <a:gd name="adj3" fmla="val 43802"/>
              <a:gd name="adj4" fmla="val -11615"/>
              <a:gd name="adj5" fmla="val 122057"/>
              <a:gd name="adj6" fmla="val -27423"/>
            </a:avLst>
          </a:prstGeom>
          <a:solidFill>
            <a:srgbClr val="F9F7D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b="1" dirty="0">
                <a:solidFill>
                  <a:schemeClr val="tx1"/>
                </a:solidFill>
              </a:rPr>
              <a:t>Отборы показателя</a:t>
            </a:r>
          </a:p>
        </p:txBody>
      </p:sp>
      <p:pic>
        <p:nvPicPr>
          <p:cNvPr id="22" name="Рисунок 21"/>
          <p:cNvPicPr>
            <a:picLocks noChangeAspect="1"/>
          </p:cNvPicPr>
          <p:nvPr/>
        </p:nvPicPr>
        <p:blipFill>
          <a:blip r:embed="rId7"/>
          <a:srcRect/>
          <a:stretch>
            <a:fillRect/>
          </a:stretch>
        </p:blipFill>
        <p:spPr bwMode="auto">
          <a:xfrm>
            <a:off x="393700" y="3511550"/>
            <a:ext cx="1439863" cy="958850"/>
          </a:xfrm>
          <a:prstGeom prst="rect">
            <a:avLst/>
          </a:prstGeom>
          <a:noFill/>
          <a:ln w="9525">
            <a:noFill/>
            <a:miter lim="800000"/>
            <a:headEnd/>
            <a:tailEnd/>
          </a:ln>
          <a:effectLst>
            <a:outerShdw dist="50800" dir="5400000" algn="ctr" rotWithShape="0">
              <a:srgbClr val="000000">
                <a:alpha val="43137"/>
              </a:srgbClr>
            </a:outerShdw>
          </a:effectLst>
        </p:spPr>
      </p:pic>
      <p:pic>
        <p:nvPicPr>
          <p:cNvPr id="23" name="Рисунок 22"/>
          <p:cNvPicPr>
            <a:picLocks noChangeAspect="1"/>
          </p:cNvPicPr>
          <p:nvPr/>
        </p:nvPicPr>
        <p:blipFill>
          <a:blip r:embed="rId8"/>
          <a:srcRect/>
          <a:stretch>
            <a:fillRect/>
          </a:stretch>
        </p:blipFill>
        <p:spPr bwMode="auto">
          <a:xfrm>
            <a:off x="1954213" y="3508375"/>
            <a:ext cx="1439862" cy="949325"/>
          </a:xfrm>
          <a:prstGeom prst="rect">
            <a:avLst/>
          </a:prstGeom>
          <a:noFill/>
          <a:ln w="9525">
            <a:noFill/>
            <a:miter lim="800000"/>
            <a:headEnd/>
            <a:tailEnd/>
          </a:ln>
          <a:effectLst>
            <a:outerShdw dist="50800" dir="5400000" algn="ctr" rotWithShape="0">
              <a:srgbClr val="000000">
                <a:alpha val="43137"/>
              </a:srgbClr>
            </a:outerShdw>
          </a:effectLst>
        </p:spPr>
      </p:pic>
      <p:pic>
        <p:nvPicPr>
          <p:cNvPr id="2" name="Рисунок 1"/>
          <p:cNvPicPr>
            <a:picLocks noChangeAspect="1"/>
          </p:cNvPicPr>
          <p:nvPr/>
        </p:nvPicPr>
        <p:blipFill>
          <a:blip r:embed="rId9"/>
          <a:srcRect/>
          <a:stretch>
            <a:fillRect/>
          </a:stretch>
        </p:blipFill>
        <p:spPr bwMode="auto">
          <a:xfrm>
            <a:off x="3514725" y="3508375"/>
            <a:ext cx="1201738" cy="950913"/>
          </a:xfrm>
          <a:prstGeom prst="rect">
            <a:avLst/>
          </a:prstGeom>
          <a:noFill/>
          <a:ln w="9525">
            <a:noFill/>
            <a:miter lim="800000"/>
            <a:headEnd/>
            <a:tailEnd/>
          </a:ln>
          <a:effectLst>
            <a:outerShdw dist="50800" dir="5400000" algn="ctr" rotWithShape="0">
              <a:srgbClr val="000000">
                <a:alpha val="43137"/>
              </a:srgbClr>
            </a:outerShdw>
          </a:effectLst>
        </p:spPr>
      </p:pic>
      <p:pic>
        <p:nvPicPr>
          <p:cNvPr id="3" name="Рисунок 2"/>
          <p:cNvPicPr>
            <a:picLocks noChangeAspect="1"/>
          </p:cNvPicPr>
          <p:nvPr/>
        </p:nvPicPr>
        <p:blipFill>
          <a:blip r:embed="rId10"/>
          <a:srcRect/>
          <a:stretch>
            <a:fillRect/>
          </a:stretch>
        </p:blipFill>
        <p:spPr bwMode="auto">
          <a:xfrm>
            <a:off x="1143000" y="4721225"/>
            <a:ext cx="2967038" cy="1824038"/>
          </a:xfrm>
          <a:prstGeom prst="rect">
            <a:avLst/>
          </a:prstGeom>
          <a:noFill/>
          <a:ln w="9525">
            <a:noFill/>
            <a:miter lim="800000"/>
            <a:headEnd/>
            <a:tailEnd/>
          </a:ln>
        </p:spPr>
      </p:pic>
    </p:spTree>
    <p:custDataLst>
      <p:tags r:id="rId1"/>
    </p:custDataLst>
  </p:cSld>
  <p:clrMapOvr>
    <a:masterClrMapping/>
  </p:clrMapOvr>
  <p:transition spd="slow" advTm="1195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9"/>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0"/>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5"/>
                                        </p:tgtEl>
                                        <p:attrNameLst>
                                          <p:attrName>style.visibility</p:attrName>
                                        </p:attrNameLst>
                                      </p:cBhvr>
                                      <p:to>
                                        <p:strVal val="hidden"/>
                                      </p:to>
                                    </p:set>
                                  </p:childTnLst>
                                </p:cTn>
                              </p:par>
                              <p:par>
                                <p:cTn id="26" presetID="22" presetClass="entr" presetSubtype="4"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par>
                                <p:cTn id="29" presetID="22" presetClass="entr" presetSubtype="4"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down)">
                                      <p:cBhvr>
                                        <p:cTn id="31" dur="500"/>
                                        <p:tgtEl>
                                          <p:spTgt spid="64"/>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par>
                                <p:cTn id="38" presetID="22" presetClass="entr" presetSubtype="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up)">
                                      <p:cBhvr>
                                        <p:cTn id="48" dur="500"/>
                                        <p:tgtEl>
                                          <p:spTgt spid="6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nodeType="clickEffect">
                                  <p:stCondLst>
                                    <p:cond delay="0"/>
                                  </p:stCondLst>
                                  <p:childTnLst>
                                    <p:set>
                                      <p:cBhvr>
                                        <p:cTn id="52" dur="1" fill="hold">
                                          <p:stCondLst>
                                            <p:cond delay="0"/>
                                          </p:stCondLst>
                                        </p:cTn>
                                        <p:tgtEl>
                                          <p:spTgt spid="5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1"/>
                                        </p:tgtEl>
                                        <p:attrNameLst>
                                          <p:attrName>style.visibility</p:attrName>
                                        </p:attrNameLst>
                                      </p:cBhvr>
                                      <p:to>
                                        <p:strVal val="hidden"/>
                                      </p:to>
                                    </p:set>
                                  </p:childTnLst>
                                </p:cTn>
                              </p:par>
                              <p:par>
                                <p:cTn id="55" presetID="22" presetClass="entr" presetSubtype="1"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up)">
                                      <p:cBhvr>
                                        <p:cTn id="57" dur="500"/>
                                        <p:tgtEl>
                                          <p:spTgt spid="67"/>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up)">
                                      <p:cBhvr>
                                        <p:cTn id="60" dur="500"/>
                                        <p:tgtEl>
                                          <p:spTgt spid="3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down)">
                                      <p:cBhvr>
                                        <p:cTn id="63" dur="500"/>
                                        <p:tgtEl>
                                          <p:spTgt spid="6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down)">
                                      <p:cBhvr>
                                        <p:cTn id="66" dur="500"/>
                                        <p:tgtEl>
                                          <p:spTgt spid="3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down)">
                                      <p:cBhvr>
                                        <p:cTn id="69" dur="500"/>
                                        <p:tgtEl>
                                          <p:spTgt spid="3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62"/>
                                        </p:tgtEl>
                                        <p:attrNameLst>
                                          <p:attrName>style.visibility</p:attrName>
                                        </p:attrNameLst>
                                      </p:cBhvr>
                                      <p:to>
                                        <p:strVal val="hidden"/>
                                      </p:to>
                                    </p:set>
                                  </p:childTnLst>
                                </p:cTn>
                              </p:par>
                              <p:par>
                                <p:cTn id="74" presetID="22" presetClass="exit" presetSubtype="4" fill="hold" nodeType="withEffect">
                                  <p:stCondLst>
                                    <p:cond delay="0"/>
                                  </p:stCondLst>
                                  <p:childTnLst>
                                    <p:animEffect transition="out" filter="wipe(down)">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4"/>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61"/>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6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3"/>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60"/>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7"/>
                                        </p:tgtEl>
                                        <p:attrNameLst>
                                          <p:attrName>style.visibility</p:attrName>
                                        </p:attrNameLst>
                                      </p:cBhvr>
                                      <p:to>
                                        <p:strVal val="hidden"/>
                                      </p:to>
                                    </p:set>
                                  </p:childTnLst>
                                </p:cTn>
                              </p:par>
                              <p:par>
                                <p:cTn id="95" presetID="22" presetClass="entr" presetSubtype="1"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up)">
                                      <p:cBhvr>
                                        <p:cTn id="97" dur="500"/>
                                        <p:tgtEl>
                                          <p:spTgt spid="21"/>
                                        </p:tgtEl>
                                      </p:cBhvr>
                                    </p:animEffect>
                                  </p:childTnLst>
                                </p:cTn>
                              </p:par>
                              <p:par>
                                <p:cTn id="98" presetID="22" presetClass="entr" presetSubtype="4" fill="hold"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down)">
                                      <p:cBhvr>
                                        <p:cTn id="100" dur="500"/>
                                        <p:tgtEl>
                                          <p:spTgt spid="22"/>
                                        </p:tgtEl>
                                      </p:cBhvr>
                                    </p:animEffect>
                                  </p:childTnLst>
                                </p:cTn>
                              </p:par>
                              <p:par>
                                <p:cTn id="101" presetID="22" presetClass="entr" presetSubtype="4"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down)">
                                      <p:cBhvr>
                                        <p:cTn id="103" dur="500"/>
                                        <p:tgtEl>
                                          <p:spTgt spid="23"/>
                                        </p:tgtEl>
                                      </p:cBhvr>
                                    </p:animEffect>
                                  </p:childTnLst>
                                </p:cTn>
                              </p:par>
                              <p:par>
                                <p:cTn id="104" presetID="22" presetClass="entr" presetSubtype="4" fill="hold" nodeType="with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wipe(down)">
                                      <p:cBhvr>
                                        <p:cTn id="106" dur="500"/>
                                        <p:tgtEl>
                                          <p:spTgt spid="3"/>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wipe(down)">
                                      <p:cBhvr>
                                        <p:cTn id="109" dur="500"/>
                                        <p:tgtEl>
                                          <p:spTgt spid="5"/>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500"/>
                                        <p:tgtEl>
                                          <p:spTgt spid="27"/>
                                        </p:tgtEl>
                                      </p:cBhvr>
                                    </p:animEffect>
                                  </p:childTnLst>
                                </p:cTn>
                              </p:par>
                              <p:par>
                                <p:cTn id="113" presetID="22" presetClass="entr" presetSubtype="4" fill="hold" nodeType="with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wipe(down)">
                                      <p:cBhvr>
                                        <p:cTn id="115" dur="500"/>
                                        <p:tgtEl>
                                          <p:spTgt spid="2"/>
                                        </p:tgtEl>
                                      </p:cBhvr>
                                    </p:animEffect>
                                  </p:childTnLst>
                                </p:cTn>
                              </p:par>
                              <p:par>
                                <p:cTn id="116" presetID="22" presetClass="entr" presetSubtype="4" fill="hold" nodeType="with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wipe(down)">
                                      <p:cBhvr>
                                        <p:cTn id="118" dur="500"/>
                                        <p:tgtEl>
                                          <p:spTgt spid="7"/>
                                        </p:tgtEl>
                                      </p:cBhvr>
                                    </p:animEffect>
                                  </p:childTnLst>
                                </p:cTn>
                              </p:par>
                              <p:par>
                                <p:cTn id="119" presetID="22" presetClass="entr" presetSubtype="4" fill="hold" nodeType="with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wipe(down)">
                                      <p:cBhvr>
                                        <p:cTn id="1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9" grpId="0" animBg="1"/>
      <p:bldP spid="39" grpId="1" animBg="1"/>
      <p:bldP spid="45" grpId="0" animBg="1"/>
      <p:bldP spid="45" grpId="1" animBg="1"/>
      <p:bldP spid="50" grpId="0" animBg="1"/>
      <p:bldP spid="50" grpId="1" animBg="1"/>
      <p:bldP spid="60" grpId="0" animBg="1"/>
      <p:bldP spid="60" grpId="1" animBg="1"/>
      <p:bldP spid="61" grpId="0" animBg="1"/>
      <p:bldP spid="61" grpId="1" animBg="1"/>
      <p:bldP spid="61" grpId="2" animBg="1"/>
      <p:bldP spid="62" grpId="0" animBg="1"/>
      <p:bldP spid="62" grpId="1" animBg="1"/>
      <p:bldP spid="21" grpId="0" animBg="1"/>
      <p:bldP spid="5" grpId="0"/>
      <p:bldP spid="27" grpId="0"/>
      <p:bldP spid="34" grpId="0" animBg="1"/>
      <p:bldP spid="34" grpId="1" animBg="1"/>
      <p:bldP spid="32" grpId="0" animBg="1"/>
      <p:bldP spid="32" grpId="1" animBg="1"/>
      <p:bldP spid="67" grpId="0" animBg="1"/>
      <p:bldP spid="67" grpId="1" animBg="1"/>
      <p:bldP spid="68" grpId="0" animBg="1"/>
      <p:bldP spid="68" grpId="1" animBg="1"/>
      <p:bldP spid="33" grpId="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Заголовок 1"/>
          <p:cNvSpPr>
            <a:spLocks noGrp="1"/>
          </p:cNvSpPr>
          <p:nvPr>
            <p:ph type="title"/>
          </p:nvPr>
        </p:nvSpPr>
        <p:spPr>
          <a:xfrm>
            <a:off x="1692275" y="152400"/>
            <a:ext cx="6480175" cy="1081088"/>
          </a:xfrm>
        </p:spPr>
        <p:txBody>
          <a:bodyPr/>
          <a:lstStyle/>
          <a:p>
            <a:r>
              <a:rPr lang="ru-RU" altLang="ru-RU" smtClean="0"/>
              <a:t>Настройка индикатора динамики и состояния</a:t>
            </a:r>
          </a:p>
        </p:txBody>
      </p:sp>
      <p:sp>
        <p:nvSpPr>
          <p:cNvPr id="4" name="Номер слайда 3"/>
          <p:cNvSpPr>
            <a:spLocks noGrp="1"/>
          </p:cNvSpPr>
          <p:nvPr>
            <p:ph type="sldNum" sz="quarter" idx="11"/>
          </p:nvPr>
        </p:nvSpPr>
        <p:spPr/>
        <p:txBody>
          <a:bodyPr/>
          <a:lstStyle/>
          <a:p>
            <a:pPr>
              <a:defRPr/>
            </a:pPr>
            <a:fld id="{7BCE6ED6-DE1E-419B-8B90-0EFC0E282BC0}" type="slidenum">
              <a:rPr lang="ru-RU" altLang="ru-RU" smtClean="0"/>
              <a:pPr>
                <a:defRPr/>
              </a:pPr>
              <a:t>7</a:t>
            </a:fld>
            <a:endParaRPr lang="ru-RU" altLang="ru-RU" dirty="0"/>
          </a:p>
        </p:txBody>
      </p:sp>
      <p:pic>
        <p:nvPicPr>
          <p:cNvPr id="73" name="Рисунок 72"/>
          <p:cNvPicPr>
            <a:picLocks noChangeAspect="1"/>
          </p:cNvPicPr>
          <p:nvPr/>
        </p:nvPicPr>
        <p:blipFill>
          <a:blip r:embed="rId4"/>
          <a:stretch>
            <a:fillRect/>
          </a:stretch>
        </p:blipFill>
        <p:spPr>
          <a:xfrm>
            <a:off x="539750" y="1517650"/>
            <a:ext cx="3705225" cy="4575175"/>
          </a:xfrm>
          <a:prstGeom prst="rect">
            <a:avLst/>
          </a:prstGeom>
          <a:effectLst>
            <a:outerShdw blurRad="254000" dist="50800" dir="5400000" algn="ctr" rotWithShape="0">
              <a:srgbClr val="000000">
                <a:alpha val="43137"/>
              </a:srgbClr>
            </a:outerShdw>
          </a:effectLst>
        </p:spPr>
      </p:pic>
      <p:pic>
        <p:nvPicPr>
          <p:cNvPr id="74" name="Рисунок 73"/>
          <p:cNvPicPr>
            <a:picLocks noChangeAspect="1"/>
          </p:cNvPicPr>
          <p:nvPr/>
        </p:nvPicPr>
        <p:blipFill>
          <a:blip r:embed="rId5"/>
          <a:stretch>
            <a:fillRect/>
          </a:stretch>
        </p:blipFill>
        <p:spPr>
          <a:xfrm>
            <a:off x="6156325" y="4868863"/>
            <a:ext cx="2376488" cy="1293812"/>
          </a:xfrm>
          <a:prstGeom prst="rect">
            <a:avLst/>
          </a:prstGeom>
          <a:effectLst>
            <a:outerShdw blurRad="254000" dist="50800" dir="5400000" algn="ctr" rotWithShape="0">
              <a:srgbClr val="000000">
                <a:alpha val="43137"/>
              </a:srgbClr>
            </a:outerShdw>
          </a:effectLst>
        </p:spPr>
      </p:pic>
      <p:pic>
        <p:nvPicPr>
          <p:cNvPr id="76" name="Рисунок 75"/>
          <p:cNvPicPr>
            <a:picLocks noChangeAspect="1"/>
          </p:cNvPicPr>
          <p:nvPr/>
        </p:nvPicPr>
        <p:blipFill>
          <a:blip r:embed="rId6"/>
          <a:stretch>
            <a:fillRect/>
          </a:stretch>
        </p:blipFill>
        <p:spPr>
          <a:xfrm>
            <a:off x="6443663" y="3390900"/>
            <a:ext cx="1800225" cy="1328738"/>
          </a:xfrm>
          <a:prstGeom prst="rect">
            <a:avLst/>
          </a:prstGeom>
          <a:effectLst>
            <a:outerShdw blurRad="254000" dist="50800" dir="5400000" algn="ctr" rotWithShape="0">
              <a:srgbClr val="000000">
                <a:alpha val="43137"/>
              </a:srgbClr>
            </a:outerShdw>
          </a:effectLst>
        </p:spPr>
      </p:pic>
      <p:pic>
        <p:nvPicPr>
          <p:cNvPr id="77" name="Рисунок 76"/>
          <p:cNvPicPr>
            <a:picLocks noChangeAspect="1"/>
          </p:cNvPicPr>
          <p:nvPr/>
        </p:nvPicPr>
        <p:blipFill>
          <a:blip r:embed="rId7"/>
          <a:stretch>
            <a:fillRect/>
          </a:stretch>
        </p:blipFill>
        <p:spPr>
          <a:xfrm>
            <a:off x="6432550" y="1766888"/>
            <a:ext cx="1800225" cy="1474787"/>
          </a:xfrm>
          <a:prstGeom prst="rect">
            <a:avLst/>
          </a:prstGeom>
          <a:effectLst>
            <a:outerShdw blurRad="254000" dist="50800" dir="5400000" algn="ctr" rotWithShape="0">
              <a:srgbClr val="000000">
                <a:alpha val="43137"/>
              </a:srgbClr>
            </a:outerShdw>
          </a:effectLst>
        </p:spPr>
      </p:pic>
      <p:sp>
        <p:nvSpPr>
          <p:cNvPr id="79" name="Прямоугольник 78"/>
          <p:cNvSpPr/>
          <p:nvPr/>
        </p:nvSpPr>
        <p:spPr bwMode="auto">
          <a:xfrm>
            <a:off x="4356100" y="4570413"/>
            <a:ext cx="619125" cy="215900"/>
          </a:xfrm>
          <a:prstGeom prst="rect">
            <a:avLst/>
          </a:prstGeom>
          <a:solidFill>
            <a:srgbClr val="FFFF00">
              <a:alpha val="50000"/>
            </a:srgbClr>
          </a:solidFill>
          <a:ln w="3175" cap="flat" cmpd="sng" algn="ctr">
            <a:solidFill>
              <a:schemeClr val="bg1">
                <a:lumMod val="85000"/>
              </a:schemeClr>
            </a:solidFill>
            <a:prstDash val="solid"/>
            <a:round/>
            <a:headEnd type="none" w="med" len="med"/>
            <a:tailEnd type="none" w="med" len="med"/>
          </a:ln>
          <a:effectLst>
            <a:outerShdw blurRad="254000" dist="50800" dir="5400000" algn="ctr" rotWithShape="0">
              <a:srgbClr val="000000">
                <a:alpha val="43137"/>
              </a:srgbClr>
            </a:outerShdw>
          </a:effectLst>
          <a:extLst/>
        </p:spPr>
        <p:txBody>
          <a:bodyPr anchor="ctr"/>
          <a:lstStyle/>
          <a:p>
            <a:pPr eaLnBrk="0" hangingPunct="0">
              <a:lnSpc>
                <a:spcPct val="110000"/>
              </a:lnSpc>
              <a:spcBef>
                <a:spcPct val="50000"/>
              </a:spcBef>
              <a:defRPr/>
            </a:pPr>
            <a:endParaRPr lang="ru-RU"/>
          </a:p>
        </p:txBody>
      </p:sp>
      <p:sp>
        <p:nvSpPr>
          <p:cNvPr id="80" name="Прямоугольник 79"/>
          <p:cNvSpPr/>
          <p:nvPr/>
        </p:nvSpPr>
        <p:spPr bwMode="auto">
          <a:xfrm>
            <a:off x="4356100" y="5257800"/>
            <a:ext cx="619125" cy="215900"/>
          </a:xfrm>
          <a:prstGeom prst="rect">
            <a:avLst/>
          </a:prstGeom>
          <a:solidFill>
            <a:schemeClr val="tx1">
              <a:lumMod val="50000"/>
              <a:lumOff val="50000"/>
              <a:alpha val="50000"/>
            </a:schemeClr>
          </a:solidFill>
          <a:ln w="3175" cap="flat" cmpd="sng" algn="ctr">
            <a:solidFill>
              <a:schemeClr val="bg1">
                <a:lumMod val="85000"/>
              </a:schemeClr>
            </a:solidFill>
            <a:prstDash val="solid"/>
            <a:round/>
            <a:headEnd type="none" w="med" len="med"/>
            <a:tailEnd type="none" w="med" len="med"/>
          </a:ln>
          <a:effectLst>
            <a:outerShdw blurRad="254000" dist="50800" dir="5400000" algn="ctr" rotWithShape="0">
              <a:srgbClr val="000000">
                <a:alpha val="43137"/>
              </a:srgbClr>
            </a:outerShdw>
          </a:effectLst>
          <a:extLst/>
        </p:spPr>
        <p:txBody>
          <a:bodyPr anchor="ctr"/>
          <a:lstStyle/>
          <a:p>
            <a:pPr algn="ctr" eaLnBrk="0" hangingPunct="0">
              <a:lnSpc>
                <a:spcPct val="110000"/>
              </a:lnSpc>
              <a:spcBef>
                <a:spcPct val="50000"/>
              </a:spcBef>
              <a:defRPr/>
            </a:pPr>
            <a:endParaRPr lang="ru-RU" sz="1000" dirty="0"/>
          </a:p>
        </p:txBody>
      </p:sp>
      <p:sp>
        <p:nvSpPr>
          <p:cNvPr id="81" name="Прямоугольник 80"/>
          <p:cNvSpPr/>
          <p:nvPr/>
        </p:nvSpPr>
        <p:spPr bwMode="auto">
          <a:xfrm>
            <a:off x="4356100" y="3895725"/>
            <a:ext cx="619125" cy="215900"/>
          </a:xfrm>
          <a:prstGeom prst="rect">
            <a:avLst/>
          </a:prstGeom>
          <a:solidFill>
            <a:schemeClr val="accent2">
              <a:alpha val="50000"/>
            </a:schemeClr>
          </a:solidFill>
          <a:ln w="3175" cap="flat" cmpd="sng" algn="ctr">
            <a:solidFill>
              <a:schemeClr val="bg1">
                <a:lumMod val="85000"/>
              </a:schemeClr>
            </a:solidFill>
            <a:prstDash val="solid"/>
            <a:round/>
            <a:headEnd type="none" w="med" len="med"/>
            <a:tailEnd type="none" w="med" len="med"/>
          </a:ln>
          <a:effectLst>
            <a:outerShdw blurRad="254000" dist="50800" dir="5400000" algn="ctr" rotWithShape="0">
              <a:srgbClr val="000000">
                <a:alpha val="43137"/>
              </a:srgbClr>
            </a:outerShdw>
          </a:effectLst>
          <a:extLst/>
        </p:spPr>
        <p:txBody>
          <a:bodyPr anchor="ctr"/>
          <a:lstStyle/>
          <a:p>
            <a:pPr eaLnBrk="0" hangingPunct="0">
              <a:lnSpc>
                <a:spcPct val="110000"/>
              </a:lnSpc>
              <a:spcBef>
                <a:spcPct val="50000"/>
              </a:spcBef>
              <a:defRPr/>
            </a:pPr>
            <a:endParaRPr lang="ru-RU"/>
          </a:p>
        </p:txBody>
      </p:sp>
      <p:sp>
        <p:nvSpPr>
          <p:cNvPr id="82" name="TextBox 81"/>
          <p:cNvSpPr txBox="1"/>
          <p:nvPr/>
        </p:nvSpPr>
        <p:spPr>
          <a:xfrm>
            <a:off x="4260850" y="3643313"/>
            <a:ext cx="1535113" cy="254000"/>
          </a:xfrm>
          <a:prstGeom prst="rect">
            <a:avLst/>
          </a:prstGeom>
          <a:noFill/>
        </p:spPr>
        <p:txBody>
          <a:bodyPr wrap="none">
            <a:spAutoFit/>
          </a:bodyPr>
          <a:lstStyle/>
          <a:p>
            <a:pPr>
              <a:defRPr/>
            </a:pPr>
            <a:r>
              <a:rPr lang="ru-RU" sz="1050" dirty="0">
                <a:solidFill>
                  <a:schemeClr val="accent2"/>
                </a:solidFill>
              </a:rPr>
              <a:t>Название показателя</a:t>
            </a:r>
          </a:p>
        </p:txBody>
      </p:sp>
      <p:sp>
        <p:nvSpPr>
          <p:cNvPr id="83" name="TextBox 82"/>
          <p:cNvSpPr txBox="1"/>
          <p:nvPr/>
        </p:nvSpPr>
        <p:spPr>
          <a:xfrm>
            <a:off x="4278313" y="4316413"/>
            <a:ext cx="1535112" cy="254000"/>
          </a:xfrm>
          <a:prstGeom prst="rect">
            <a:avLst/>
          </a:prstGeom>
          <a:noFill/>
        </p:spPr>
        <p:txBody>
          <a:bodyPr wrap="none">
            <a:spAutoFit/>
          </a:bodyPr>
          <a:lstStyle/>
          <a:p>
            <a:pPr>
              <a:defRPr/>
            </a:pPr>
            <a:r>
              <a:rPr lang="ru-RU" sz="1050" dirty="0">
                <a:solidFill>
                  <a:schemeClr val="tx2">
                    <a:lumMod val="60000"/>
                    <a:lumOff val="40000"/>
                  </a:schemeClr>
                </a:solidFill>
              </a:rPr>
              <a:t>Название показателя</a:t>
            </a:r>
          </a:p>
        </p:txBody>
      </p:sp>
      <p:sp>
        <p:nvSpPr>
          <p:cNvPr id="84" name="TextBox 83"/>
          <p:cNvSpPr txBox="1"/>
          <p:nvPr/>
        </p:nvSpPr>
        <p:spPr>
          <a:xfrm>
            <a:off x="4284663" y="5003800"/>
            <a:ext cx="1535112" cy="254000"/>
          </a:xfrm>
          <a:prstGeom prst="rect">
            <a:avLst/>
          </a:prstGeom>
          <a:noFill/>
        </p:spPr>
        <p:txBody>
          <a:bodyPr wrap="none">
            <a:spAutoFit/>
          </a:bodyPr>
          <a:lstStyle/>
          <a:p>
            <a:pPr>
              <a:defRPr/>
            </a:pPr>
            <a:r>
              <a:rPr lang="ru-RU" sz="1050" dirty="0">
                <a:solidFill>
                  <a:srgbClr val="FF0000"/>
                </a:solidFill>
              </a:rPr>
              <a:t>Название показателя</a:t>
            </a:r>
          </a:p>
        </p:txBody>
      </p:sp>
      <p:sp>
        <p:nvSpPr>
          <p:cNvPr id="61453" name="TextBox 84"/>
          <p:cNvSpPr txBox="1">
            <a:spLocks noChangeArrowheads="1"/>
          </p:cNvSpPr>
          <p:nvPr/>
        </p:nvSpPr>
        <p:spPr bwMode="auto">
          <a:xfrm>
            <a:off x="6189663" y="1239838"/>
            <a:ext cx="2330450" cy="460375"/>
          </a:xfrm>
          <a:prstGeom prst="rect">
            <a:avLst/>
          </a:prstGeom>
          <a:noFill/>
          <a:ln w="9525">
            <a:noFill/>
            <a:miter lim="800000"/>
            <a:headEnd/>
            <a:tailEnd/>
          </a:ln>
        </p:spPr>
        <p:txBody>
          <a:bodyPr wrap="none">
            <a:spAutoFit/>
          </a:bodyPr>
          <a:lstStyle/>
          <a:p>
            <a:r>
              <a:rPr lang="ru-RU" altLang="ru-RU" sz="1200" b="1"/>
              <a:t>Правила оценки показателя</a:t>
            </a:r>
          </a:p>
          <a:p>
            <a:r>
              <a:rPr lang="ru-RU" altLang="ru-RU" sz="1200" b="1"/>
              <a:t>при отображении на карте</a:t>
            </a:r>
          </a:p>
        </p:txBody>
      </p:sp>
      <p:sp>
        <p:nvSpPr>
          <p:cNvPr id="61454" name="Прямоугольник 85"/>
          <p:cNvSpPr>
            <a:spLocks noChangeArrowheads="1"/>
          </p:cNvSpPr>
          <p:nvPr/>
        </p:nvSpPr>
        <p:spPr bwMode="auto">
          <a:xfrm>
            <a:off x="468313" y="1428750"/>
            <a:ext cx="5532437" cy="4786313"/>
          </a:xfrm>
          <a:prstGeom prst="rect">
            <a:avLst/>
          </a:prstGeom>
          <a:solidFill>
            <a:srgbClr val="F9E383">
              <a:alpha val="0"/>
            </a:srgbClr>
          </a:solidFill>
          <a:ln w="12700" algn="ctr">
            <a:solidFill>
              <a:srgbClr val="CC3300"/>
            </a:solidFill>
            <a:prstDash val="dash"/>
            <a:round/>
            <a:headEnd/>
            <a:tailEnd/>
          </a:ln>
        </p:spPr>
        <p:txBody>
          <a:bodyPr anchor="ctr"/>
          <a:lstStyle/>
          <a:p>
            <a:pPr eaLnBrk="0" hangingPunct="0">
              <a:lnSpc>
                <a:spcPct val="110000"/>
              </a:lnSpc>
              <a:spcBef>
                <a:spcPct val="50000"/>
              </a:spcBef>
            </a:pPr>
            <a:endParaRPr lang="ru-RU" altLang="ru-RU"/>
          </a:p>
        </p:txBody>
      </p:sp>
      <p:sp>
        <p:nvSpPr>
          <p:cNvPr id="61455" name="Прямоугольник 86"/>
          <p:cNvSpPr>
            <a:spLocks noChangeArrowheads="1"/>
          </p:cNvSpPr>
          <p:nvPr/>
        </p:nvSpPr>
        <p:spPr bwMode="auto">
          <a:xfrm>
            <a:off x="6565900" y="6176963"/>
            <a:ext cx="1751013" cy="276225"/>
          </a:xfrm>
          <a:prstGeom prst="rect">
            <a:avLst/>
          </a:prstGeom>
          <a:noFill/>
          <a:ln w="9525">
            <a:noFill/>
            <a:miter lim="800000"/>
            <a:headEnd/>
            <a:tailEnd/>
          </a:ln>
        </p:spPr>
        <p:txBody>
          <a:bodyPr wrap="none">
            <a:spAutoFit/>
          </a:bodyPr>
          <a:lstStyle/>
          <a:p>
            <a:r>
              <a:rPr lang="ru-RU" altLang="ru-RU" sz="1200" b="1"/>
              <a:t>Вес имеет значение!</a:t>
            </a:r>
          </a:p>
        </p:txBody>
      </p:sp>
      <p:pic>
        <p:nvPicPr>
          <p:cNvPr id="61456" name="Picture 2"/>
          <p:cNvPicPr>
            <a:picLocks noChangeAspect="1" noChangeArrowheads="1"/>
          </p:cNvPicPr>
          <p:nvPr/>
        </p:nvPicPr>
        <p:blipFill>
          <a:blip r:embed="rId8"/>
          <a:srcRect/>
          <a:stretch>
            <a:fillRect/>
          </a:stretch>
        </p:blipFill>
        <p:spPr bwMode="auto">
          <a:xfrm>
            <a:off x="5238750" y="4562475"/>
            <a:ext cx="215900" cy="261938"/>
          </a:xfrm>
          <a:prstGeom prst="rect">
            <a:avLst/>
          </a:prstGeom>
          <a:noFill/>
          <a:ln w="9525">
            <a:noFill/>
            <a:miter lim="800000"/>
            <a:headEnd/>
            <a:tailEnd/>
          </a:ln>
        </p:spPr>
      </p:pic>
      <p:pic>
        <p:nvPicPr>
          <p:cNvPr id="61457" name="Picture 3"/>
          <p:cNvPicPr>
            <a:picLocks noChangeAspect="1" noChangeArrowheads="1"/>
          </p:cNvPicPr>
          <p:nvPr/>
        </p:nvPicPr>
        <p:blipFill>
          <a:blip r:embed="rId9"/>
          <a:srcRect/>
          <a:stretch>
            <a:fillRect/>
          </a:stretch>
        </p:blipFill>
        <p:spPr bwMode="auto">
          <a:xfrm>
            <a:off x="5214938" y="3902075"/>
            <a:ext cx="285750" cy="280988"/>
          </a:xfrm>
          <a:prstGeom prst="rect">
            <a:avLst/>
          </a:prstGeom>
          <a:noFill/>
          <a:ln w="9525">
            <a:noFill/>
            <a:miter lim="800000"/>
            <a:headEnd/>
            <a:tailEnd/>
          </a:ln>
        </p:spPr>
      </p:pic>
      <p:pic>
        <p:nvPicPr>
          <p:cNvPr id="61458" name="Picture 4"/>
          <p:cNvPicPr>
            <a:picLocks noChangeAspect="1" noChangeArrowheads="1"/>
          </p:cNvPicPr>
          <p:nvPr/>
        </p:nvPicPr>
        <p:blipFill>
          <a:blip r:embed="rId10"/>
          <a:srcRect/>
          <a:stretch>
            <a:fillRect/>
          </a:stretch>
        </p:blipFill>
        <p:spPr bwMode="auto">
          <a:xfrm>
            <a:off x="5219700" y="5249863"/>
            <a:ext cx="252413" cy="250825"/>
          </a:xfrm>
          <a:prstGeom prst="rect">
            <a:avLst/>
          </a:prstGeom>
          <a:noFill/>
          <a:ln w="9525">
            <a:noFill/>
            <a:miter lim="800000"/>
            <a:headEnd/>
            <a:tailEnd/>
          </a:ln>
        </p:spPr>
      </p:pic>
      <p:sp>
        <p:nvSpPr>
          <p:cNvPr id="61459" name="TextBox 92"/>
          <p:cNvSpPr txBox="1">
            <a:spLocks noChangeArrowheads="1"/>
          </p:cNvSpPr>
          <p:nvPr/>
        </p:nvSpPr>
        <p:spPr bwMode="auto">
          <a:xfrm>
            <a:off x="4211638" y="2813050"/>
            <a:ext cx="1838325" cy="276225"/>
          </a:xfrm>
          <a:prstGeom prst="rect">
            <a:avLst/>
          </a:prstGeom>
          <a:noFill/>
          <a:ln w="9525">
            <a:noFill/>
            <a:miter lim="800000"/>
            <a:headEnd/>
            <a:tailEnd/>
          </a:ln>
        </p:spPr>
        <p:txBody>
          <a:bodyPr wrap="none">
            <a:spAutoFit/>
          </a:bodyPr>
          <a:lstStyle/>
          <a:p>
            <a:r>
              <a:rPr lang="ru-RU" altLang="ru-RU" sz="1200" b="1"/>
              <a:t>Легенда индикаторов</a:t>
            </a:r>
          </a:p>
        </p:txBody>
      </p:sp>
      <p:sp>
        <p:nvSpPr>
          <p:cNvPr id="2" name="Стрелка влево 1"/>
          <p:cNvSpPr>
            <a:spLocks noChangeArrowheads="1"/>
          </p:cNvSpPr>
          <p:nvPr/>
        </p:nvSpPr>
        <p:spPr bwMode="auto">
          <a:xfrm rot="10800000">
            <a:off x="133350" y="2771775"/>
            <a:ext cx="288925" cy="317500"/>
          </a:xfrm>
          <a:prstGeom prst="leftArrow">
            <a:avLst>
              <a:gd name="adj1" fmla="val 50000"/>
              <a:gd name="adj2" fmla="val 50000"/>
            </a:avLst>
          </a:prstGeom>
          <a:solidFill>
            <a:srgbClr val="FFFF00">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22" name="Стрелка влево 21"/>
          <p:cNvSpPr>
            <a:spLocks noChangeArrowheads="1"/>
          </p:cNvSpPr>
          <p:nvPr/>
        </p:nvSpPr>
        <p:spPr bwMode="auto">
          <a:xfrm rot="10800000">
            <a:off x="133350" y="3232150"/>
            <a:ext cx="288925" cy="317500"/>
          </a:xfrm>
          <a:prstGeom prst="leftArrow">
            <a:avLst>
              <a:gd name="adj1" fmla="val 50000"/>
              <a:gd name="adj2" fmla="val 50000"/>
            </a:avLst>
          </a:prstGeom>
          <a:solidFill>
            <a:srgbClr val="FFFF00">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23" name="Стрелка влево 22"/>
          <p:cNvSpPr>
            <a:spLocks noChangeArrowheads="1"/>
          </p:cNvSpPr>
          <p:nvPr/>
        </p:nvSpPr>
        <p:spPr bwMode="auto">
          <a:xfrm rot="10800000">
            <a:off x="133350" y="4437063"/>
            <a:ext cx="288925" cy="317500"/>
          </a:xfrm>
          <a:prstGeom prst="leftArrow">
            <a:avLst>
              <a:gd name="adj1" fmla="val 50000"/>
              <a:gd name="adj2" fmla="val 50000"/>
            </a:avLst>
          </a:prstGeom>
          <a:solidFill>
            <a:srgbClr val="FFFF00">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25" name="Стрелка влево 24"/>
          <p:cNvSpPr>
            <a:spLocks noChangeArrowheads="1"/>
          </p:cNvSpPr>
          <p:nvPr/>
        </p:nvSpPr>
        <p:spPr bwMode="auto">
          <a:xfrm>
            <a:off x="8748713" y="3213100"/>
            <a:ext cx="287337" cy="315913"/>
          </a:xfrm>
          <a:prstGeom prst="leftArrow">
            <a:avLst>
              <a:gd name="adj1" fmla="val 50000"/>
              <a:gd name="adj2" fmla="val 50000"/>
            </a:avLst>
          </a:prstGeom>
          <a:solidFill>
            <a:srgbClr val="FFFF00">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61464" name="Равнобедренный треугольник 26"/>
          <p:cNvSpPr>
            <a:spLocks noChangeArrowheads="1"/>
          </p:cNvSpPr>
          <p:nvPr/>
        </p:nvSpPr>
        <p:spPr bwMode="auto">
          <a:xfrm rot="5400000">
            <a:off x="4706143" y="3329782"/>
            <a:ext cx="214313" cy="107950"/>
          </a:xfrm>
          <a:prstGeom prst="triangle">
            <a:avLst>
              <a:gd name="adj" fmla="val 50000"/>
            </a:avLst>
          </a:prstGeom>
          <a:solidFill>
            <a:schemeClr val="tx1">
              <a:alpha val="50195"/>
            </a:schemeClr>
          </a:solidFill>
          <a:ln w="3175" algn="ctr">
            <a:solidFill>
              <a:schemeClr val="tx1"/>
            </a:solidFill>
            <a:round/>
            <a:headEnd/>
            <a:tailEnd/>
          </a:ln>
        </p:spPr>
        <p:txBody>
          <a:bodyPr anchor="ctr"/>
          <a:lstStyle/>
          <a:p>
            <a:pPr eaLnBrk="0" hangingPunct="0">
              <a:lnSpc>
                <a:spcPct val="110000"/>
              </a:lnSpc>
              <a:spcBef>
                <a:spcPct val="50000"/>
              </a:spcBef>
            </a:pPr>
            <a:endParaRPr lang="ru-RU"/>
          </a:p>
        </p:txBody>
      </p:sp>
      <p:sp>
        <p:nvSpPr>
          <p:cNvPr id="28" name="Равнобедренный треугольник 27"/>
          <p:cNvSpPr/>
          <p:nvPr/>
        </p:nvSpPr>
        <p:spPr bwMode="auto">
          <a:xfrm>
            <a:off x="4438650" y="3241675"/>
            <a:ext cx="215900" cy="107950"/>
          </a:xfrm>
          <a:prstGeom prst="triangle">
            <a:avLst/>
          </a:prstGeom>
          <a:solidFill>
            <a:schemeClr val="tx1">
              <a:lumMod val="50000"/>
              <a:lumOff val="50000"/>
              <a:alpha val="50000"/>
            </a:schemeClr>
          </a:solidFill>
          <a:ln w="3175" cap="flat" cmpd="sng" algn="ctr">
            <a:solidFill>
              <a:schemeClr val="tx1">
                <a:lumMod val="50000"/>
                <a:lumOff val="50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p>
        </p:txBody>
      </p:sp>
      <p:sp>
        <p:nvSpPr>
          <p:cNvPr id="61466" name="Равнобедренный треугольник 28"/>
          <p:cNvSpPr>
            <a:spLocks noChangeArrowheads="1"/>
          </p:cNvSpPr>
          <p:nvPr/>
        </p:nvSpPr>
        <p:spPr bwMode="auto">
          <a:xfrm rot="10800000">
            <a:off x="4438650" y="3419475"/>
            <a:ext cx="215900" cy="107950"/>
          </a:xfrm>
          <a:prstGeom prst="triangle">
            <a:avLst>
              <a:gd name="adj" fmla="val 50000"/>
            </a:avLst>
          </a:prstGeom>
          <a:solidFill>
            <a:schemeClr val="accent2">
              <a:alpha val="50195"/>
            </a:schemeClr>
          </a:solidFill>
          <a:ln w="3175" algn="ctr">
            <a:solidFill>
              <a:schemeClr val="accent2"/>
            </a:solidFill>
            <a:round/>
            <a:headEnd/>
            <a:tailEnd/>
          </a:ln>
        </p:spPr>
        <p:txBody>
          <a:bodyPr anchor="ctr"/>
          <a:lstStyle/>
          <a:p>
            <a:pPr eaLnBrk="0" hangingPunct="0">
              <a:lnSpc>
                <a:spcPct val="110000"/>
              </a:lnSpc>
              <a:spcBef>
                <a:spcPct val="50000"/>
              </a:spcBef>
            </a:pPr>
            <a:endParaRPr lang="ru-RU"/>
          </a:p>
        </p:txBody>
      </p:sp>
      <p:sp>
        <p:nvSpPr>
          <p:cNvPr id="30" name="TextBox 29"/>
          <p:cNvSpPr txBox="1"/>
          <p:nvPr/>
        </p:nvSpPr>
        <p:spPr>
          <a:xfrm>
            <a:off x="4929188" y="3162300"/>
            <a:ext cx="1150937" cy="415925"/>
          </a:xfrm>
          <a:prstGeom prst="rect">
            <a:avLst/>
          </a:prstGeom>
          <a:noFill/>
        </p:spPr>
        <p:txBody>
          <a:bodyPr wrap="none">
            <a:spAutoFit/>
          </a:bodyPr>
          <a:lstStyle/>
          <a:p>
            <a:pPr>
              <a:defRPr/>
            </a:pPr>
            <a:r>
              <a:rPr lang="ru-RU" sz="1050" dirty="0"/>
              <a:t>Рост, падение, </a:t>
            </a:r>
          </a:p>
          <a:p>
            <a:pPr>
              <a:defRPr/>
            </a:pPr>
            <a:r>
              <a:rPr lang="ru-RU" sz="1050" dirty="0"/>
              <a:t>нет изменений</a:t>
            </a:r>
          </a:p>
        </p:txBody>
      </p:sp>
    </p:spTree>
    <p:custDataLst>
      <p:tags r:id="rId1"/>
    </p:custDataLst>
  </p:cSld>
  <p:clrMapOvr>
    <a:masterClrMapping/>
  </p:clrMapOvr>
  <p:transition spd="slow" advTm="10558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grpId="1" nodeType="clickEffect">
                                  <p:stCondLst>
                                    <p:cond delay="0"/>
                                  </p:stCondLst>
                                  <p:childTnLst>
                                    <p:animEffect transition="out" filter="wipe(righ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2" fill="hold" grpId="1" nodeType="clickEffect">
                                  <p:stCondLst>
                                    <p:cond delay="0"/>
                                  </p:stCondLst>
                                  <p:childTnLst>
                                    <p:animEffect transition="out" filter="wipe(right)">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2" fill="hold" grpId="1" nodeType="clickEffect">
                                  <p:stCondLst>
                                    <p:cond delay="0"/>
                                  </p:stCondLst>
                                  <p:childTnLst>
                                    <p:animEffect transition="out" filter="wipe(right)">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22" presetClass="entr" presetSubtype="2"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2" grpId="0" animBg="1"/>
      <p:bldP spid="22" grpId="1" animBg="1"/>
      <p:bldP spid="23" grpId="0" animBg="1"/>
      <p:bldP spid="23" grpId="1"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Заголовок 1"/>
          <p:cNvSpPr>
            <a:spLocks noGrp="1"/>
          </p:cNvSpPr>
          <p:nvPr>
            <p:ph type="title"/>
          </p:nvPr>
        </p:nvSpPr>
        <p:spPr>
          <a:xfrm>
            <a:off x="1692275" y="152400"/>
            <a:ext cx="6119813" cy="1081088"/>
          </a:xfrm>
        </p:spPr>
        <p:txBody>
          <a:bodyPr/>
          <a:lstStyle/>
          <a:p>
            <a:r>
              <a:rPr lang="ru-RU" altLang="ru-RU" smtClean="0"/>
              <a:t>Карта настройки ключевых показателей </a:t>
            </a:r>
          </a:p>
        </p:txBody>
      </p:sp>
      <p:sp>
        <p:nvSpPr>
          <p:cNvPr id="4" name="Номер слайда 3"/>
          <p:cNvSpPr>
            <a:spLocks noGrp="1"/>
          </p:cNvSpPr>
          <p:nvPr>
            <p:ph type="sldNum" sz="quarter" idx="11"/>
          </p:nvPr>
        </p:nvSpPr>
        <p:spPr/>
        <p:txBody>
          <a:bodyPr/>
          <a:lstStyle/>
          <a:p>
            <a:pPr>
              <a:defRPr/>
            </a:pPr>
            <a:fld id="{8F5D9E1B-1AAC-45C1-9519-DF8D9666434C}" type="slidenum">
              <a:rPr lang="ru-RU" altLang="ru-RU" smtClean="0"/>
              <a:pPr>
                <a:defRPr/>
              </a:pPr>
              <a:t>8</a:t>
            </a:fld>
            <a:endParaRPr lang="ru-RU" altLang="ru-RU" dirty="0"/>
          </a:p>
        </p:txBody>
      </p:sp>
      <p:sp>
        <p:nvSpPr>
          <p:cNvPr id="5" name="Скругленный прямоугольник 4"/>
          <p:cNvSpPr/>
          <p:nvPr/>
        </p:nvSpPr>
        <p:spPr bwMode="auto">
          <a:xfrm>
            <a:off x="661988" y="1484313"/>
            <a:ext cx="1943100" cy="1008062"/>
          </a:xfrm>
          <a:prstGeom prst="roundRect">
            <a:avLst/>
          </a:prstGeom>
          <a:solidFill>
            <a:schemeClr val="accent5">
              <a:lumMod val="50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lnSpc>
                <a:spcPct val="110000"/>
              </a:lnSpc>
              <a:spcBef>
                <a:spcPct val="50000"/>
              </a:spcBef>
              <a:defRPr/>
            </a:pPr>
            <a:r>
              <a:rPr lang="ru-RU" sz="1600" dirty="0"/>
              <a:t>Области анализа (проекции)</a:t>
            </a:r>
          </a:p>
        </p:txBody>
      </p:sp>
      <p:sp>
        <p:nvSpPr>
          <p:cNvPr id="6" name="Скругленный прямоугольник 5"/>
          <p:cNvSpPr/>
          <p:nvPr/>
        </p:nvSpPr>
        <p:spPr bwMode="auto">
          <a:xfrm>
            <a:off x="3541713" y="1196975"/>
            <a:ext cx="1943100" cy="1008063"/>
          </a:xfrm>
          <a:prstGeom prst="roundRect">
            <a:avLst/>
          </a:prstGeom>
          <a:solidFill>
            <a:schemeClr val="accent5">
              <a:lumMod val="50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lnSpc>
                <a:spcPct val="110000"/>
              </a:lnSpc>
              <a:spcBef>
                <a:spcPct val="50000"/>
              </a:spcBef>
              <a:defRPr/>
            </a:pPr>
            <a:r>
              <a:rPr lang="ru-RU" sz="1600" dirty="0"/>
              <a:t>Цели</a:t>
            </a:r>
            <a:endParaRPr lang="ru-RU" sz="1600" dirty="0">
              <a:solidFill>
                <a:schemeClr val="tx1"/>
              </a:solidFill>
            </a:endParaRPr>
          </a:p>
        </p:txBody>
      </p:sp>
      <p:sp>
        <p:nvSpPr>
          <p:cNvPr id="7" name="Скругленный прямоугольник 6"/>
          <p:cNvSpPr/>
          <p:nvPr/>
        </p:nvSpPr>
        <p:spPr bwMode="auto">
          <a:xfrm>
            <a:off x="3541713" y="2716213"/>
            <a:ext cx="1943100" cy="1008062"/>
          </a:xfrm>
          <a:prstGeom prst="roundRect">
            <a:avLst/>
          </a:prstGeom>
          <a:solidFill>
            <a:srgbClr val="80808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eaLnBrk="0" hangingPunct="0">
              <a:lnSpc>
                <a:spcPct val="110000"/>
              </a:lnSpc>
              <a:spcBef>
                <a:spcPct val="50000"/>
              </a:spcBef>
              <a:defRPr/>
            </a:pPr>
            <a:r>
              <a:rPr lang="ru-RU" sz="1600" dirty="0"/>
              <a:t>Ключевые показатели</a:t>
            </a:r>
            <a:endParaRPr lang="ru-RU" sz="1600" dirty="0">
              <a:solidFill>
                <a:schemeClr val="tx1"/>
              </a:solidFill>
            </a:endParaRPr>
          </a:p>
        </p:txBody>
      </p:sp>
      <p:sp>
        <p:nvSpPr>
          <p:cNvPr id="8" name="Скругленный прямоугольник 7"/>
          <p:cNvSpPr/>
          <p:nvPr/>
        </p:nvSpPr>
        <p:spPr bwMode="auto">
          <a:xfrm>
            <a:off x="6494463" y="1484313"/>
            <a:ext cx="1943100" cy="1008062"/>
          </a:xfrm>
          <a:prstGeom prst="roundRect">
            <a:avLst/>
          </a:prstGeom>
          <a:solidFill>
            <a:schemeClr val="accent5">
              <a:lumMod val="50000"/>
            </a:schemeClr>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lnSpc>
                <a:spcPct val="110000"/>
              </a:lnSpc>
              <a:spcBef>
                <a:spcPct val="50000"/>
              </a:spcBef>
              <a:defRPr/>
            </a:pPr>
            <a:r>
              <a:rPr lang="ru-RU" sz="1600" dirty="0"/>
              <a:t>Мероприятия (инициативы)</a:t>
            </a:r>
          </a:p>
        </p:txBody>
      </p:sp>
      <p:cxnSp>
        <p:nvCxnSpPr>
          <p:cNvPr id="63495" name="Прямая со стрелкой 9"/>
          <p:cNvCxnSpPr>
            <a:cxnSpLocks noChangeShapeType="1"/>
            <a:stCxn id="6" idx="1"/>
            <a:endCxn id="5" idx="3"/>
          </p:cNvCxnSpPr>
          <p:nvPr/>
        </p:nvCxnSpPr>
        <p:spPr bwMode="auto">
          <a:xfrm flipH="1">
            <a:off x="2605088" y="1700213"/>
            <a:ext cx="936625" cy="288925"/>
          </a:xfrm>
          <a:prstGeom prst="straightConnector1">
            <a:avLst/>
          </a:prstGeom>
          <a:noFill/>
          <a:ln w="44450" algn="ctr">
            <a:solidFill>
              <a:srgbClr val="CC9900"/>
            </a:solidFill>
            <a:round/>
            <a:headEnd/>
            <a:tailEnd type="arrow" w="med" len="med"/>
          </a:ln>
        </p:spPr>
      </p:cxnSp>
      <p:cxnSp>
        <p:nvCxnSpPr>
          <p:cNvPr id="63496" name="Прямая со стрелкой 13"/>
          <p:cNvCxnSpPr>
            <a:cxnSpLocks noChangeShapeType="1"/>
            <a:stCxn id="6" idx="3"/>
            <a:endCxn id="8" idx="1"/>
          </p:cNvCxnSpPr>
          <p:nvPr/>
        </p:nvCxnSpPr>
        <p:spPr bwMode="auto">
          <a:xfrm>
            <a:off x="5484813" y="1700213"/>
            <a:ext cx="1009650" cy="288925"/>
          </a:xfrm>
          <a:prstGeom prst="straightConnector1">
            <a:avLst/>
          </a:prstGeom>
          <a:noFill/>
          <a:ln w="44450" algn="ctr">
            <a:solidFill>
              <a:srgbClr val="CC9900"/>
            </a:solidFill>
            <a:round/>
            <a:headEnd/>
            <a:tailEnd type="arrow" w="med" len="med"/>
          </a:ln>
        </p:spPr>
      </p:cxnSp>
      <p:cxnSp>
        <p:nvCxnSpPr>
          <p:cNvPr id="63497" name="Прямая со стрелкой 16"/>
          <p:cNvCxnSpPr>
            <a:cxnSpLocks noChangeShapeType="1"/>
            <a:stCxn id="6" idx="2"/>
            <a:endCxn id="7" idx="0"/>
          </p:cNvCxnSpPr>
          <p:nvPr/>
        </p:nvCxnSpPr>
        <p:spPr bwMode="auto">
          <a:xfrm>
            <a:off x="4513263" y="2205038"/>
            <a:ext cx="0" cy="511175"/>
          </a:xfrm>
          <a:prstGeom prst="straightConnector1">
            <a:avLst/>
          </a:prstGeom>
          <a:noFill/>
          <a:ln w="44450" algn="ctr">
            <a:solidFill>
              <a:srgbClr val="CC9900"/>
            </a:solidFill>
            <a:round/>
            <a:headEnd/>
            <a:tailEnd type="arrow" w="med" len="med"/>
          </a:ln>
        </p:spPr>
      </p:cxnSp>
      <p:sp>
        <p:nvSpPr>
          <p:cNvPr id="21" name="Скругленный прямоугольник 20"/>
          <p:cNvSpPr/>
          <p:nvPr/>
        </p:nvSpPr>
        <p:spPr bwMode="auto">
          <a:xfrm>
            <a:off x="661988" y="5453063"/>
            <a:ext cx="1943100" cy="10080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110000"/>
              </a:lnSpc>
              <a:spcBef>
                <a:spcPct val="50000"/>
              </a:spcBef>
              <a:defRPr/>
            </a:pPr>
            <a:r>
              <a:rPr lang="ru-RU" sz="1600" dirty="0"/>
              <a:t>Источник данных (структура)</a:t>
            </a:r>
            <a:endParaRPr lang="ru-RU" sz="1600" dirty="0">
              <a:solidFill>
                <a:schemeClr val="tx1"/>
              </a:solidFill>
            </a:endParaRPr>
          </a:p>
        </p:txBody>
      </p:sp>
      <p:sp>
        <p:nvSpPr>
          <p:cNvPr id="22" name="Скругленный прямоугольник 21"/>
          <p:cNvSpPr/>
          <p:nvPr/>
        </p:nvSpPr>
        <p:spPr bwMode="auto">
          <a:xfrm>
            <a:off x="3541713" y="4084638"/>
            <a:ext cx="1943100" cy="1008062"/>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110000"/>
              </a:lnSpc>
              <a:spcBef>
                <a:spcPct val="50000"/>
              </a:spcBef>
              <a:defRPr/>
            </a:pPr>
            <a:r>
              <a:rPr lang="ru-RU" sz="1600" dirty="0">
                <a:solidFill>
                  <a:schemeClr val="tx1"/>
                </a:solidFill>
              </a:rPr>
              <a:t>Настройка показателя</a:t>
            </a:r>
          </a:p>
        </p:txBody>
      </p:sp>
      <p:sp>
        <p:nvSpPr>
          <p:cNvPr id="23" name="Скругленный прямоугольник 22"/>
          <p:cNvSpPr/>
          <p:nvPr/>
        </p:nvSpPr>
        <p:spPr bwMode="auto">
          <a:xfrm>
            <a:off x="661988" y="2716213"/>
            <a:ext cx="1943100" cy="1008062"/>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110000"/>
              </a:lnSpc>
              <a:spcBef>
                <a:spcPct val="50000"/>
              </a:spcBef>
              <a:defRPr/>
            </a:pPr>
            <a:r>
              <a:rPr lang="ru-RU" sz="1600" dirty="0">
                <a:solidFill>
                  <a:schemeClr val="tx1"/>
                </a:solidFill>
              </a:rPr>
              <a:t>Дополнительные расшифровки</a:t>
            </a:r>
          </a:p>
        </p:txBody>
      </p:sp>
      <p:sp>
        <p:nvSpPr>
          <p:cNvPr id="24" name="Скругленный прямоугольник 23"/>
          <p:cNvSpPr/>
          <p:nvPr/>
        </p:nvSpPr>
        <p:spPr bwMode="auto">
          <a:xfrm>
            <a:off x="3552825" y="5453063"/>
            <a:ext cx="1943100" cy="10080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110000"/>
              </a:lnSpc>
              <a:spcBef>
                <a:spcPct val="50000"/>
              </a:spcBef>
              <a:defRPr/>
            </a:pPr>
            <a:r>
              <a:rPr lang="ru-RU" sz="1600" dirty="0"/>
              <a:t>Настройка отображения</a:t>
            </a:r>
            <a:endParaRPr lang="ru-RU" sz="1600" dirty="0">
              <a:solidFill>
                <a:schemeClr val="tx1"/>
              </a:solidFill>
            </a:endParaRPr>
          </a:p>
        </p:txBody>
      </p:sp>
      <p:sp>
        <p:nvSpPr>
          <p:cNvPr id="25" name="Скругленный прямоугольник 24"/>
          <p:cNvSpPr/>
          <p:nvPr/>
        </p:nvSpPr>
        <p:spPr bwMode="auto">
          <a:xfrm>
            <a:off x="6494463" y="5453063"/>
            <a:ext cx="1943100" cy="100806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0" hangingPunct="0">
              <a:lnSpc>
                <a:spcPct val="110000"/>
              </a:lnSpc>
              <a:spcBef>
                <a:spcPct val="50000"/>
              </a:spcBef>
              <a:defRPr/>
            </a:pPr>
            <a:r>
              <a:rPr lang="ru-RU" sz="1600" dirty="0"/>
              <a:t>Настройка индикаторов</a:t>
            </a:r>
            <a:endParaRPr lang="ru-RU" sz="1600" dirty="0">
              <a:solidFill>
                <a:schemeClr val="tx1"/>
              </a:solidFill>
            </a:endParaRPr>
          </a:p>
        </p:txBody>
      </p:sp>
      <p:sp>
        <p:nvSpPr>
          <p:cNvPr id="27" name="Скругленный прямоугольник 26"/>
          <p:cNvSpPr/>
          <p:nvPr/>
        </p:nvSpPr>
        <p:spPr bwMode="auto">
          <a:xfrm>
            <a:off x="6508750" y="2716213"/>
            <a:ext cx="1944688" cy="1008062"/>
          </a:xfrm>
          <a:prstGeom prst="round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lnSpc>
                <a:spcPct val="110000"/>
              </a:lnSpc>
              <a:spcBef>
                <a:spcPct val="50000"/>
              </a:spcBef>
              <a:defRPr/>
            </a:pPr>
            <a:r>
              <a:rPr lang="ru-RU" sz="1600" dirty="0">
                <a:solidFill>
                  <a:schemeClr val="tx1"/>
                </a:solidFill>
              </a:rPr>
              <a:t>Вид монитора</a:t>
            </a:r>
          </a:p>
        </p:txBody>
      </p:sp>
      <p:cxnSp>
        <p:nvCxnSpPr>
          <p:cNvPr id="63504" name="Прямая со стрелкой 27"/>
          <p:cNvCxnSpPr>
            <a:cxnSpLocks noChangeShapeType="1"/>
            <a:stCxn id="7" idx="3"/>
            <a:endCxn id="27" idx="1"/>
          </p:cNvCxnSpPr>
          <p:nvPr/>
        </p:nvCxnSpPr>
        <p:spPr bwMode="auto">
          <a:xfrm>
            <a:off x="5484813" y="3219450"/>
            <a:ext cx="1023937" cy="0"/>
          </a:xfrm>
          <a:prstGeom prst="straightConnector1">
            <a:avLst/>
          </a:prstGeom>
          <a:noFill/>
          <a:ln w="44450" algn="ctr">
            <a:solidFill>
              <a:srgbClr val="808080"/>
            </a:solidFill>
            <a:round/>
            <a:headEnd/>
            <a:tailEnd type="arrow" w="med" len="med"/>
          </a:ln>
        </p:spPr>
      </p:cxnSp>
      <p:cxnSp>
        <p:nvCxnSpPr>
          <p:cNvPr id="63505" name="Прямая со стрелкой 30"/>
          <p:cNvCxnSpPr>
            <a:cxnSpLocks noChangeShapeType="1"/>
            <a:stCxn id="7" idx="1"/>
            <a:endCxn id="23" idx="3"/>
          </p:cNvCxnSpPr>
          <p:nvPr/>
        </p:nvCxnSpPr>
        <p:spPr bwMode="auto">
          <a:xfrm flipH="1">
            <a:off x="2605088" y="3219450"/>
            <a:ext cx="936625" cy="0"/>
          </a:xfrm>
          <a:prstGeom prst="straightConnector1">
            <a:avLst/>
          </a:prstGeom>
          <a:noFill/>
          <a:ln w="44450" algn="ctr">
            <a:solidFill>
              <a:srgbClr val="808080"/>
            </a:solidFill>
            <a:round/>
            <a:headEnd/>
            <a:tailEnd type="arrow" w="med" len="med"/>
          </a:ln>
        </p:spPr>
      </p:cxnSp>
      <p:cxnSp>
        <p:nvCxnSpPr>
          <p:cNvPr id="63506" name="Прямая со стрелкой 39"/>
          <p:cNvCxnSpPr>
            <a:cxnSpLocks noChangeShapeType="1"/>
            <a:stCxn id="7" idx="2"/>
            <a:endCxn id="22" idx="0"/>
          </p:cNvCxnSpPr>
          <p:nvPr/>
        </p:nvCxnSpPr>
        <p:spPr bwMode="auto">
          <a:xfrm>
            <a:off x="4513263" y="3724275"/>
            <a:ext cx="0" cy="360363"/>
          </a:xfrm>
          <a:prstGeom prst="straightConnector1">
            <a:avLst/>
          </a:prstGeom>
          <a:noFill/>
          <a:ln w="44450" algn="ctr">
            <a:solidFill>
              <a:srgbClr val="808080"/>
            </a:solidFill>
            <a:round/>
            <a:headEnd/>
            <a:tailEnd type="arrow" w="med" len="med"/>
          </a:ln>
        </p:spPr>
      </p:cxnSp>
      <p:cxnSp>
        <p:nvCxnSpPr>
          <p:cNvPr id="63507" name="Прямая со стрелкой 42"/>
          <p:cNvCxnSpPr>
            <a:cxnSpLocks noChangeShapeType="1"/>
            <a:stCxn id="22" idx="2"/>
            <a:endCxn id="24" idx="0"/>
          </p:cNvCxnSpPr>
          <p:nvPr/>
        </p:nvCxnSpPr>
        <p:spPr bwMode="auto">
          <a:xfrm>
            <a:off x="4513263" y="5092700"/>
            <a:ext cx="11112" cy="360363"/>
          </a:xfrm>
          <a:prstGeom prst="straightConnector1">
            <a:avLst/>
          </a:prstGeom>
          <a:noFill/>
          <a:ln w="44450" algn="ctr">
            <a:solidFill>
              <a:srgbClr val="808080"/>
            </a:solidFill>
            <a:round/>
            <a:headEnd/>
            <a:tailEnd type="arrow" w="med" len="med"/>
          </a:ln>
        </p:spPr>
      </p:cxnSp>
      <p:cxnSp>
        <p:nvCxnSpPr>
          <p:cNvPr id="63508" name="Прямая со стрелкой 45"/>
          <p:cNvCxnSpPr>
            <a:cxnSpLocks noChangeShapeType="1"/>
            <a:stCxn id="22" idx="1"/>
            <a:endCxn id="21" idx="0"/>
          </p:cNvCxnSpPr>
          <p:nvPr/>
        </p:nvCxnSpPr>
        <p:spPr bwMode="auto">
          <a:xfrm flipH="1">
            <a:off x="1633538" y="4589463"/>
            <a:ext cx="1908175" cy="863600"/>
          </a:xfrm>
          <a:prstGeom prst="straightConnector1">
            <a:avLst/>
          </a:prstGeom>
          <a:noFill/>
          <a:ln w="44450" algn="ctr">
            <a:solidFill>
              <a:srgbClr val="808080"/>
            </a:solidFill>
            <a:round/>
            <a:headEnd/>
            <a:tailEnd type="arrow" w="med" len="med"/>
          </a:ln>
        </p:spPr>
      </p:cxnSp>
      <p:sp>
        <p:nvSpPr>
          <p:cNvPr id="63509" name="Скругленный прямоугольник 56"/>
          <p:cNvSpPr>
            <a:spLocks noChangeArrowheads="1"/>
          </p:cNvSpPr>
          <p:nvPr/>
        </p:nvSpPr>
        <p:spPr bwMode="auto">
          <a:xfrm>
            <a:off x="3541713" y="2708275"/>
            <a:ext cx="1943100" cy="1008063"/>
          </a:xfrm>
          <a:prstGeom prst="roundRect">
            <a:avLst>
              <a:gd name="adj" fmla="val 16667"/>
            </a:avLst>
          </a:prstGeom>
          <a:solidFill>
            <a:srgbClr val="F9E383">
              <a:alpha val="0"/>
            </a:srgbClr>
          </a:solidFill>
          <a:ln w="44450" algn="ctr">
            <a:solidFill>
              <a:srgbClr val="CC3300"/>
            </a:solidFill>
            <a:round/>
            <a:headEnd/>
            <a:tailEnd/>
          </a:ln>
        </p:spPr>
        <p:txBody>
          <a:bodyPr anchor="ctr"/>
          <a:lstStyle/>
          <a:p>
            <a:pPr eaLnBrk="0" hangingPunct="0">
              <a:lnSpc>
                <a:spcPct val="110000"/>
              </a:lnSpc>
              <a:spcBef>
                <a:spcPct val="50000"/>
              </a:spcBef>
            </a:pPr>
            <a:endParaRPr lang="ru-RU" altLang="ru-RU"/>
          </a:p>
        </p:txBody>
      </p:sp>
      <p:cxnSp>
        <p:nvCxnSpPr>
          <p:cNvPr id="63510" name="Прямая со стрелкой 48"/>
          <p:cNvCxnSpPr>
            <a:cxnSpLocks noChangeShapeType="1"/>
            <a:stCxn id="22" idx="3"/>
            <a:endCxn id="25" idx="0"/>
          </p:cNvCxnSpPr>
          <p:nvPr/>
        </p:nvCxnSpPr>
        <p:spPr bwMode="auto">
          <a:xfrm>
            <a:off x="5484813" y="4589463"/>
            <a:ext cx="1981200" cy="863600"/>
          </a:xfrm>
          <a:prstGeom prst="straightConnector1">
            <a:avLst/>
          </a:prstGeom>
          <a:noFill/>
          <a:ln w="44450" algn="ctr">
            <a:solidFill>
              <a:srgbClr val="808080"/>
            </a:solidFill>
            <a:round/>
            <a:headEnd/>
            <a:tailEnd type="arrow" w="med" len="med"/>
          </a:ln>
        </p:spPr>
      </p:cxnSp>
      <p:sp>
        <p:nvSpPr>
          <p:cNvPr id="26" name="Скругленный прямоугольник 25"/>
          <p:cNvSpPr/>
          <p:nvPr/>
        </p:nvSpPr>
        <p:spPr bwMode="auto">
          <a:xfrm>
            <a:off x="6516688" y="2701925"/>
            <a:ext cx="1943100" cy="1008063"/>
          </a:xfrm>
          <a:prstGeom prst="roundRect">
            <a:avLst/>
          </a:prstGeom>
          <a:solidFill>
            <a:srgbClr val="F9E383">
              <a:alpha val="0"/>
            </a:srgbClr>
          </a:solidFill>
          <a:ln w="44450" cap="flat" cmpd="sng" algn="ctr">
            <a:solidFill>
              <a:schemeClr val="tx2">
                <a:lumMod val="60000"/>
                <a:lumOff val="40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p>
        </p:txBody>
      </p:sp>
      <p:sp>
        <p:nvSpPr>
          <p:cNvPr id="28" name="Скругленный прямоугольник 27"/>
          <p:cNvSpPr/>
          <p:nvPr/>
        </p:nvSpPr>
        <p:spPr bwMode="auto">
          <a:xfrm>
            <a:off x="661988" y="2701925"/>
            <a:ext cx="1943100" cy="1008063"/>
          </a:xfrm>
          <a:prstGeom prst="roundRect">
            <a:avLst/>
          </a:prstGeom>
          <a:solidFill>
            <a:srgbClr val="F9E383">
              <a:alpha val="0"/>
            </a:srgbClr>
          </a:solidFill>
          <a:ln w="44450" cap="flat" cmpd="sng" algn="ctr">
            <a:solidFill>
              <a:schemeClr val="tx2">
                <a:lumMod val="60000"/>
                <a:lumOff val="40000"/>
              </a:schemeClr>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p>
        </p:txBody>
      </p:sp>
    </p:spTree>
  </p:cSld>
  <p:clrMapOvr>
    <a:masterClrMapping/>
  </p:clrMapOvr>
  <p:transition spd="slow" advTm="523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4"/>
          <a:stretch>
            <a:fillRect/>
          </a:stretch>
        </p:blipFill>
        <p:spPr>
          <a:xfrm>
            <a:off x="4081463" y="1116013"/>
            <a:ext cx="5314950" cy="4937125"/>
          </a:xfrm>
          <a:prstGeom prst="rect">
            <a:avLst/>
          </a:prstGeom>
          <a:effectLst>
            <a:outerShdw blurRad="254000" dist="50800" dir="5400000" algn="ctr" rotWithShape="0">
              <a:srgbClr val="000000">
                <a:alpha val="43137"/>
              </a:srgbClr>
            </a:outerShdw>
          </a:effectLst>
        </p:spPr>
      </p:pic>
      <p:sp>
        <p:nvSpPr>
          <p:cNvPr id="2" name="Номер слайда 1"/>
          <p:cNvSpPr>
            <a:spLocks noGrp="1"/>
          </p:cNvSpPr>
          <p:nvPr>
            <p:ph type="sldNum" sz="quarter" idx="11"/>
          </p:nvPr>
        </p:nvSpPr>
        <p:spPr/>
        <p:txBody>
          <a:bodyPr/>
          <a:lstStyle/>
          <a:p>
            <a:pPr>
              <a:defRPr/>
            </a:pPr>
            <a:fld id="{73D228F5-2C28-4FEF-841E-2EA66560A025}" type="slidenum">
              <a:rPr lang="ru-RU" altLang="ru-RU" smtClean="0"/>
              <a:pPr>
                <a:defRPr/>
              </a:pPr>
              <a:t>9</a:t>
            </a:fld>
            <a:endParaRPr lang="ru-RU" altLang="ru-RU" dirty="0"/>
          </a:p>
        </p:txBody>
      </p:sp>
      <p:sp>
        <p:nvSpPr>
          <p:cNvPr id="65539" name="Заголовок 6"/>
          <p:cNvSpPr>
            <a:spLocks noGrp="1"/>
          </p:cNvSpPr>
          <p:nvPr>
            <p:ph type="title"/>
          </p:nvPr>
        </p:nvSpPr>
        <p:spPr>
          <a:xfrm>
            <a:off x="1692275" y="152400"/>
            <a:ext cx="6911975" cy="1081088"/>
          </a:xfrm>
        </p:spPr>
        <p:txBody>
          <a:bodyPr/>
          <a:lstStyle/>
          <a:p>
            <a:r>
              <a:rPr lang="ru-RU" altLang="ru-RU" smtClean="0"/>
              <a:t>Настройка аналитической панели. Представление </a:t>
            </a:r>
            <a:br>
              <a:rPr lang="ru-RU" altLang="ru-RU" smtClean="0"/>
            </a:br>
            <a:r>
              <a:rPr lang="ru-RU" altLang="ru-RU" smtClean="0"/>
              <a:t>в виде списка (Счетной карты)</a:t>
            </a:r>
          </a:p>
        </p:txBody>
      </p:sp>
      <p:sp>
        <p:nvSpPr>
          <p:cNvPr id="6" name="Прямоугольник 5"/>
          <p:cNvSpPr/>
          <p:nvPr/>
        </p:nvSpPr>
        <p:spPr bwMode="auto">
          <a:xfrm>
            <a:off x="396875" y="1844675"/>
            <a:ext cx="3527425" cy="3960813"/>
          </a:xfrm>
          <a:prstGeom prst="rect">
            <a:avLst/>
          </a:prstGeom>
          <a:solidFill>
            <a:schemeClr val="tx2">
              <a:lumMod val="20000"/>
              <a:lumOff val="80000"/>
            </a:schemeClr>
          </a:solidFill>
          <a:ln>
            <a:solidFill>
              <a:schemeClr val="tx1">
                <a:lumMod val="10000"/>
                <a:lumOff val="90000"/>
              </a:schemeClr>
            </a:solidFill>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eaLnBrk="0" hangingPunct="0">
              <a:lnSpc>
                <a:spcPct val="110000"/>
              </a:lnSpc>
              <a:spcBef>
                <a:spcPct val="50000"/>
              </a:spcBef>
              <a:defRPr/>
            </a:pPr>
            <a:r>
              <a:rPr lang="ru-RU" sz="1000" dirty="0">
                <a:solidFill>
                  <a:schemeClr val="tx1"/>
                </a:solidFill>
              </a:rPr>
              <a:t>Страница 1</a:t>
            </a:r>
          </a:p>
        </p:txBody>
      </p:sp>
      <p:sp>
        <p:nvSpPr>
          <p:cNvPr id="7" name="Прямоугольник 6"/>
          <p:cNvSpPr/>
          <p:nvPr/>
        </p:nvSpPr>
        <p:spPr bwMode="auto">
          <a:xfrm>
            <a:off x="504825" y="2060575"/>
            <a:ext cx="3348038" cy="1368425"/>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Группа областей 1</a:t>
            </a:r>
          </a:p>
        </p:txBody>
      </p:sp>
      <p:sp>
        <p:nvSpPr>
          <p:cNvPr id="26" name="Прямоугольник 25"/>
          <p:cNvSpPr/>
          <p:nvPr/>
        </p:nvSpPr>
        <p:spPr bwMode="auto">
          <a:xfrm>
            <a:off x="604838" y="2305050"/>
            <a:ext cx="1512887" cy="971550"/>
          </a:xfrm>
          <a:prstGeom prst="rect">
            <a:avLst/>
          </a:prstGeom>
          <a:solidFill>
            <a:srgbClr val="CCFFFF"/>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eaLnBrk="0" hangingPunct="0">
              <a:lnSpc>
                <a:spcPct val="110000"/>
              </a:lnSpc>
              <a:spcBef>
                <a:spcPct val="50000"/>
              </a:spcBef>
              <a:defRPr/>
            </a:pPr>
            <a:r>
              <a:rPr lang="ru-RU" sz="1000" dirty="0">
                <a:solidFill>
                  <a:schemeClr val="tx1"/>
                </a:solidFill>
              </a:rPr>
              <a:t>Область </a:t>
            </a:r>
            <a:r>
              <a:rPr lang="en-US" sz="1000" dirty="0">
                <a:solidFill>
                  <a:schemeClr val="tx1"/>
                </a:solidFill>
              </a:rPr>
              <a:t>{</a:t>
            </a:r>
            <a:r>
              <a:rPr lang="ru-RU" sz="1000" dirty="0">
                <a:solidFill>
                  <a:schemeClr val="tx1"/>
                </a:solidFill>
              </a:rPr>
              <a:t>обычная</a:t>
            </a:r>
            <a:r>
              <a:rPr lang="en-US" sz="1000" dirty="0">
                <a:solidFill>
                  <a:schemeClr val="tx1"/>
                </a:solidFill>
              </a:rPr>
              <a:t>} </a:t>
            </a:r>
          </a:p>
          <a:p>
            <a:pPr eaLnBrk="0" hangingPunct="0">
              <a:lnSpc>
                <a:spcPct val="110000"/>
              </a:lnSpc>
              <a:spcBef>
                <a:spcPct val="50000"/>
              </a:spcBef>
              <a:defRPr/>
            </a:pPr>
            <a:r>
              <a:rPr lang="ru-RU" sz="1000" u="sng" dirty="0">
                <a:solidFill>
                  <a:schemeClr val="tx1"/>
                </a:solidFill>
              </a:rPr>
              <a:t>Вид отображения:</a:t>
            </a:r>
          </a:p>
          <a:p>
            <a:pPr marL="171450" indent="-171450" eaLnBrk="0" hangingPunct="0">
              <a:spcBef>
                <a:spcPts val="0"/>
              </a:spcBef>
              <a:buFont typeface="Arial" panose="020B0604020202020204" pitchFamily="34" charset="0"/>
              <a:buChar char="•"/>
              <a:defRPr/>
            </a:pPr>
            <a:r>
              <a:rPr lang="ru-RU" sz="1000" dirty="0">
                <a:solidFill>
                  <a:schemeClr val="tx1"/>
                </a:solidFill>
              </a:rPr>
              <a:t>Список</a:t>
            </a:r>
          </a:p>
          <a:p>
            <a:pPr marL="171450" indent="-171450" eaLnBrk="0" hangingPunct="0">
              <a:spcBef>
                <a:spcPts val="0"/>
              </a:spcBef>
              <a:buFont typeface="Arial" panose="020B0604020202020204" pitchFamily="34" charset="0"/>
              <a:buChar char="•"/>
              <a:defRPr/>
            </a:pPr>
            <a:r>
              <a:rPr lang="ru-RU" sz="1000" dirty="0">
                <a:solidFill>
                  <a:schemeClr val="tx1"/>
                </a:solidFill>
              </a:rPr>
              <a:t>Карта</a:t>
            </a:r>
          </a:p>
          <a:p>
            <a:pPr marL="171450" indent="-171450" eaLnBrk="0" hangingPunct="0">
              <a:spcBef>
                <a:spcPts val="0"/>
              </a:spcBef>
              <a:buFont typeface="Arial" panose="020B0604020202020204" pitchFamily="34" charset="0"/>
              <a:buChar char="•"/>
              <a:defRPr/>
            </a:pPr>
            <a:r>
              <a:rPr lang="ru-RU" sz="1000" dirty="0">
                <a:solidFill>
                  <a:schemeClr val="tx1"/>
                </a:solidFill>
              </a:rPr>
              <a:t>Мозаика </a:t>
            </a:r>
            <a:r>
              <a:rPr lang="en-US" sz="1000" dirty="0">
                <a:solidFill>
                  <a:schemeClr val="tx1"/>
                </a:solidFill>
              </a:rPr>
              <a:t>[0]</a:t>
            </a:r>
            <a:endParaRPr lang="ru-RU" sz="1000" dirty="0">
              <a:solidFill>
                <a:schemeClr val="tx1"/>
              </a:solidFill>
            </a:endParaRPr>
          </a:p>
          <a:p>
            <a:pPr marL="171450" indent="-171450" eaLnBrk="0" hangingPunct="0">
              <a:lnSpc>
                <a:spcPct val="110000"/>
              </a:lnSpc>
              <a:spcBef>
                <a:spcPct val="50000"/>
              </a:spcBef>
              <a:buFont typeface="Arial" panose="020B0604020202020204" pitchFamily="34" charset="0"/>
              <a:buChar char="•"/>
              <a:defRPr/>
            </a:pPr>
            <a:endParaRPr lang="ru-RU" sz="1000" dirty="0">
              <a:solidFill>
                <a:schemeClr val="tx1"/>
              </a:solidFill>
            </a:endParaRPr>
          </a:p>
        </p:txBody>
      </p:sp>
      <p:sp>
        <p:nvSpPr>
          <p:cNvPr id="50" name="Стрелка влево 49"/>
          <p:cNvSpPr>
            <a:spLocks noChangeArrowheads="1"/>
          </p:cNvSpPr>
          <p:nvPr/>
        </p:nvSpPr>
        <p:spPr bwMode="auto">
          <a:xfrm rot="10800000">
            <a:off x="34925" y="2682875"/>
            <a:ext cx="287338" cy="315913"/>
          </a:xfrm>
          <a:prstGeom prst="leftArrow">
            <a:avLst>
              <a:gd name="adj1" fmla="val 50000"/>
              <a:gd name="adj2" fmla="val 50000"/>
            </a:avLst>
          </a:prstGeom>
          <a:solidFill>
            <a:srgbClr val="FFFF00">
              <a:alpha val="50195"/>
            </a:srgbClr>
          </a:solidFill>
          <a:ln w="28575" algn="ctr">
            <a:solidFill>
              <a:srgbClr val="CC3300"/>
            </a:solidFill>
            <a:round/>
            <a:headEnd/>
            <a:tailEnd/>
          </a:ln>
        </p:spPr>
        <p:txBody>
          <a:bodyPr anchor="ctr"/>
          <a:lstStyle/>
          <a:p>
            <a:pPr eaLnBrk="0" hangingPunct="0">
              <a:lnSpc>
                <a:spcPct val="110000"/>
              </a:lnSpc>
              <a:spcBef>
                <a:spcPct val="50000"/>
              </a:spcBef>
            </a:pPr>
            <a:endParaRPr lang="ru-RU" altLang="ru-RU"/>
          </a:p>
        </p:txBody>
      </p:sp>
      <p:cxnSp>
        <p:nvCxnSpPr>
          <p:cNvPr id="16" name="Прямая соединительная линия 15"/>
          <p:cNvCxnSpPr>
            <a:cxnSpLocks noChangeShapeType="1"/>
          </p:cNvCxnSpPr>
          <p:nvPr/>
        </p:nvCxnSpPr>
        <p:spPr bwMode="auto">
          <a:xfrm>
            <a:off x="323850" y="2841625"/>
            <a:ext cx="323850" cy="0"/>
          </a:xfrm>
          <a:prstGeom prst="line">
            <a:avLst/>
          </a:prstGeom>
          <a:noFill/>
          <a:ln w="28575" algn="ctr">
            <a:solidFill>
              <a:srgbClr val="CC3300"/>
            </a:solidFill>
            <a:round/>
            <a:headEnd/>
            <a:tailEnd/>
          </a:ln>
        </p:spPr>
      </p:cxnSp>
      <p:sp>
        <p:nvSpPr>
          <p:cNvPr id="56" name="Прямоугольник 55"/>
          <p:cNvSpPr>
            <a:spLocks noChangeArrowheads="1"/>
          </p:cNvSpPr>
          <p:nvPr/>
        </p:nvSpPr>
        <p:spPr bwMode="auto">
          <a:xfrm>
            <a:off x="4094163" y="2068513"/>
            <a:ext cx="5049837" cy="423862"/>
          </a:xfrm>
          <a:prstGeom prst="rect">
            <a:avLst/>
          </a:prstGeom>
          <a:solidFill>
            <a:srgbClr val="F9E383">
              <a:alpha val="0"/>
            </a:srgbClr>
          </a:solidFill>
          <a:ln w="19050" algn="ctr">
            <a:solidFill>
              <a:srgbClr val="CC3300"/>
            </a:solidFill>
            <a:round/>
            <a:headEnd/>
            <a:tailEnd/>
          </a:ln>
        </p:spPr>
        <p:txBody>
          <a:bodyPr anchor="ctr"/>
          <a:lstStyle/>
          <a:p>
            <a:pPr eaLnBrk="0" hangingPunct="0">
              <a:lnSpc>
                <a:spcPct val="110000"/>
              </a:lnSpc>
              <a:spcBef>
                <a:spcPct val="50000"/>
              </a:spcBef>
            </a:pPr>
            <a:endParaRPr lang="ru-RU" altLang="ru-RU"/>
          </a:p>
        </p:txBody>
      </p:sp>
      <p:sp>
        <p:nvSpPr>
          <p:cNvPr id="3" name="Прямоугольник 2"/>
          <p:cNvSpPr/>
          <p:nvPr/>
        </p:nvSpPr>
        <p:spPr bwMode="auto">
          <a:xfrm>
            <a:off x="4094163" y="1592263"/>
            <a:ext cx="1152525" cy="215900"/>
          </a:xfrm>
          <a:prstGeom prst="rect">
            <a:avLst/>
          </a:prstGeom>
          <a:solidFill>
            <a:schemeClr val="tx1">
              <a:lumMod val="50000"/>
              <a:lumOff val="50000"/>
              <a:alpha val="0"/>
            </a:schemeClr>
          </a:solidFill>
          <a:ln w="19050" cap="flat" cmpd="sng" algn="ctr">
            <a:solidFill>
              <a:srgbClr val="CC3300"/>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p>
        </p:txBody>
      </p:sp>
      <p:sp>
        <p:nvSpPr>
          <p:cNvPr id="12" name="Прямоугольник 11"/>
          <p:cNvSpPr/>
          <p:nvPr/>
        </p:nvSpPr>
        <p:spPr bwMode="auto">
          <a:xfrm>
            <a:off x="5327650" y="1592263"/>
            <a:ext cx="1511300" cy="215900"/>
          </a:xfrm>
          <a:prstGeom prst="rect">
            <a:avLst/>
          </a:prstGeom>
          <a:solidFill>
            <a:schemeClr val="tx1">
              <a:lumMod val="50000"/>
              <a:lumOff val="50000"/>
              <a:alpha val="0"/>
            </a:schemeClr>
          </a:solidFill>
          <a:ln w="19050" cap="flat" cmpd="sng" algn="ctr">
            <a:solidFill>
              <a:srgbClr val="CC3300"/>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p>
        </p:txBody>
      </p:sp>
      <p:sp>
        <p:nvSpPr>
          <p:cNvPr id="13" name="Прямоугольник 12"/>
          <p:cNvSpPr/>
          <p:nvPr/>
        </p:nvSpPr>
        <p:spPr bwMode="auto">
          <a:xfrm>
            <a:off x="6884988" y="1592263"/>
            <a:ext cx="1008062" cy="215900"/>
          </a:xfrm>
          <a:prstGeom prst="rect">
            <a:avLst/>
          </a:prstGeom>
          <a:solidFill>
            <a:schemeClr val="tx1">
              <a:lumMod val="50000"/>
              <a:lumOff val="50000"/>
              <a:alpha val="0"/>
            </a:schemeClr>
          </a:solidFill>
          <a:ln w="19050" cap="flat" cmpd="sng" algn="ctr">
            <a:solidFill>
              <a:srgbClr val="CC3300"/>
            </a:solid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a:p>
        </p:txBody>
      </p:sp>
      <p:cxnSp>
        <p:nvCxnSpPr>
          <p:cNvPr id="5" name="Прямая со стрелкой 4"/>
          <p:cNvCxnSpPr>
            <a:cxnSpLocks noChangeShapeType="1"/>
          </p:cNvCxnSpPr>
          <p:nvPr/>
        </p:nvCxnSpPr>
        <p:spPr bwMode="auto">
          <a:xfrm flipH="1">
            <a:off x="7397750" y="2136775"/>
            <a:ext cx="360363" cy="195263"/>
          </a:xfrm>
          <a:prstGeom prst="straightConnector1">
            <a:avLst/>
          </a:prstGeom>
          <a:noFill/>
          <a:ln w="44450" algn="ctr">
            <a:solidFill>
              <a:srgbClr val="CC3300"/>
            </a:solidFill>
            <a:round/>
            <a:headEnd/>
            <a:tailEnd type="arrow" w="med" len="med"/>
          </a:ln>
        </p:spPr>
      </p:cxnSp>
      <p:pic>
        <p:nvPicPr>
          <p:cNvPr id="4" name="Рисунок 3"/>
          <p:cNvPicPr>
            <a:picLocks noChangeAspect="1"/>
          </p:cNvPicPr>
          <p:nvPr/>
        </p:nvPicPr>
        <p:blipFill>
          <a:blip r:embed="rId5"/>
          <a:stretch>
            <a:fillRect/>
          </a:stretch>
        </p:blipFill>
        <p:spPr>
          <a:xfrm>
            <a:off x="517525" y="3573463"/>
            <a:ext cx="3335338" cy="2074862"/>
          </a:xfrm>
          <a:prstGeom prst="rect">
            <a:avLst/>
          </a:prstGeom>
          <a:effectLst>
            <a:outerShdw blurRad="254000" dist="50800" dir="5400000" algn="ctr" rotWithShape="0">
              <a:srgbClr val="000000">
                <a:alpha val="43137"/>
              </a:srgbClr>
            </a:outerShdw>
          </a:effectLst>
        </p:spPr>
      </p:pic>
    </p:spTree>
    <p:custDataLst>
      <p:tags r:id="rId1"/>
    </p:custDataLst>
  </p:cSld>
  <p:clrMapOvr>
    <a:masterClrMapping/>
  </p:clrMapOvr>
  <p:transition spd="slow" advTm="560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2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par>
                          <p:cTn id="31" fill="hold" nodeType="with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par>
                                <p:cTn id="35" presetID="22" presetClass="entr" presetSubtype="8"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nodeType="afterGroup">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00"/>
                                        <p:tgtEl>
                                          <p:spTgt spid="56"/>
                                        </p:tgtEl>
                                      </p:cBhvr>
                                    </p:animEffect>
                                  </p:childTnLst>
                                </p:cTn>
                              </p:par>
                              <p:par>
                                <p:cTn id="42" presetID="22" presetClass="entr" presetSubtype="4"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22" presetClass="entr" presetSubtype="8"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6" grpId="0" animBg="1"/>
      <p:bldP spid="50" grpId="0" animBg="1"/>
      <p:bldP spid="56" grpId="0" animBg="1"/>
      <p:bldP spid="3" grpId="0" animBg="1"/>
      <p:bldP spid="3" grpId="1" animBg="1"/>
      <p:bldP spid="12" grpId="0" animBg="1"/>
      <p:bldP spid="12" grpId="1" animBg="1"/>
      <p:bldP spid="13" grpId="0" animBg="1"/>
      <p:bldP spid="1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1.2|7.7|1.8"/>
</p:tagLst>
</file>

<file path=ppt/tags/tag10.xml><?xml version="1.0" encoding="utf-8"?>
<p:tagLst xmlns:a="http://schemas.openxmlformats.org/drawingml/2006/main" xmlns:r="http://schemas.openxmlformats.org/officeDocument/2006/relationships" xmlns:p="http://schemas.openxmlformats.org/presentationml/2006/main">
  <p:tag name="TIMING" val="|10|1.3|1.1|29.3|2.9|32.9|4.8|1.9|47.1"/>
</p:tagLst>
</file>

<file path=ppt/tags/tag11.xml><?xml version="1.0" encoding="utf-8"?>
<p:tagLst xmlns:a="http://schemas.openxmlformats.org/drawingml/2006/main" xmlns:r="http://schemas.openxmlformats.org/officeDocument/2006/relationships" xmlns:p="http://schemas.openxmlformats.org/presentationml/2006/main">
  <p:tag name="TIMING" val="|3.7|1|1.1"/>
</p:tagLst>
</file>

<file path=ppt/tags/tag12.xml><?xml version="1.0" encoding="utf-8"?>
<p:tagLst xmlns:a="http://schemas.openxmlformats.org/drawingml/2006/main" xmlns:r="http://schemas.openxmlformats.org/officeDocument/2006/relationships" xmlns:p="http://schemas.openxmlformats.org/presentationml/2006/main">
  <p:tag name="TIMING" val="|3.1|36.3|13.5|4.9|25.7"/>
</p:tagLst>
</file>

<file path=ppt/tags/tag13.xml><?xml version="1.0" encoding="utf-8"?>
<p:tagLst xmlns:a="http://schemas.openxmlformats.org/drawingml/2006/main" xmlns:r="http://schemas.openxmlformats.org/officeDocument/2006/relationships" xmlns:p="http://schemas.openxmlformats.org/presentationml/2006/main">
  <p:tag name="TIMING" val="|30.2|29.5"/>
</p:tagLst>
</file>

<file path=ppt/tags/tag14.xml><?xml version="1.0" encoding="utf-8"?>
<p:tagLst xmlns:a="http://schemas.openxmlformats.org/drawingml/2006/main" xmlns:r="http://schemas.openxmlformats.org/officeDocument/2006/relationships" xmlns:p="http://schemas.openxmlformats.org/presentationml/2006/main">
  <p:tag name="TIMING" val="|35.9|11.3|28.9"/>
</p:tagLst>
</file>

<file path=ppt/tags/tag15.xml><?xml version="1.0" encoding="utf-8"?>
<p:tagLst xmlns:a="http://schemas.openxmlformats.org/drawingml/2006/main" xmlns:r="http://schemas.openxmlformats.org/officeDocument/2006/relationships" xmlns:p="http://schemas.openxmlformats.org/presentationml/2006/main">
  <p:tag name="TIMING" val="|4.9"/>
</p:tagLst>
</file>

<file path=ppt/tags/tag2.xml><?xml version="1.0" encoding="utf-8"?>
<p:tagLst xmlns:a="http://schemas.openxmlformats.org/drawingml/2006/main" xmlns:r="http://schemas.openxmlformats.org/officeDocument/2006/relationships" xmlns:p="http://schemas.openxmlformats.org/presentationml/2006/main">
  <p:tag name="TIMING" val="|17.3|4.2|1.4|2.3|2.8|27.5|24.7"/>
</p:tagLst>
</file>

<file path=ppt/tags/tag3.xml><?xml version="1.0" encoding="utf-8"?>
<p:tagLst xmlns:a="http://schemas.openxmlformats.org/drawingml/2006/main" xmlns:r="http://schemas.openxmlformats.org/officeDocument/2006/relationships" xmlns:p="http://schemas.openxmlformats.org/presentationml/2006/main">
  <p:tag name="TIMING" val="|25.6|12.9|28.7"/>
</p:tagLst>
</file>

<file path=ppt/tags/tag4.xml><?xml version="1.0" encoding="utf-8"?>
<p:tagLst xmlns:a="http://schemas.openxmlformats.org/drawingml/2006/main" xmlns:r="http://schemas.openxmlformats.org/officeDocument/2006/relationships" xmlns:p="http://schemas.openxmlformats.org/presentationml/2006/main">
  <p:tag name="TIMING" val="|7.4|7.3|2|20"/>
</p:tagLst>
</file>

<file path=ppt/tags/tag5.xml><?xml version="1.0" encoding="utf-8"?>
<p:tagLst xmlns:a="http://schemas.openxmlformats.org/drawingml/2006/main" xmlns:r="http://schemas.openxmlformats.org/officeDocument/2006/relationships" xmlns:p="http://schemas.openxmlformats.org/presentationml/2006/main">
  <p:tag name="TIMING" val="|9.1"/>
</p:tagLst>
</file>

<file path=ppt/tags/tag6.xml><?xml version="1.0" encoding="utf-8"?>
<p:tagLst xmlns:a="http://schemas.openxmlformats.org/drawingml/2006/main" xmlns:r="http://schemas.openxmlformats.org/officeDocument/2006/relationships" xmlns:p="http://schemas.openxmlformats.org/presentationml/2006/main">
  <p:tag name="TIMING" val="|17.1"/>
</p:tagLst>
</file>

<file path=ppt/tags/tag7.xml><?xml version="1.0" encoding="utf-8"?>
<p:tagLst xmlns:a="http://schemas.openxmlformats.org/drawingml/2006/main" xmlns:r="http://schemas.openxmlformats.org/officeDocument/2006/relationships" xmlns:p="http://schemas.openxmlformats.org/presentationml/2006/main">
  <p:tag name="TIMING" val="|53.7|22.8|11.8|8.4"/>
</p:tagLst>
</file>

<file path=ppt/tags/tag8.xml><?xml version="1.0" encoding="utf-8"?>
<p:tagLst xmlns:a="http://schemas.openxmlformats.org/drawingml/2006/main" xmlns:r="http://schemas.openxmlformats.org/officeDocument/2006/relationships" xmlns:p="http://schemas.openxmlformats.org/presentationml/2006/main">
  <p:tag name="TIMING" val="|26.8|11.4"/>
</p:tagLst>
</file>

<file path=ppt/tags/tag9.xml><?xml version="1.0" encoding="utf-8"?>
<p:tagLst xmlns:a="http://schemas.openxmlformats.org/drawingml/2006/main" xmlns:r="http://schemas.openxmlformats.org/officeDocument/2006/relationships" xmlns:p="http://schemas.openxmlformats.org/presentationml/2006/main">
  <p:tag name="TIMING" val="|42.3|5.4"/>
</p:tagLst>
</file>

<file path=ppt/theme/theme1.xml><?xml version="1.0" encoding="utf-8"?>
<a:theme xmlns:a="http://schemas.openxmlformats.org/drawingml/2006/main" name="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38371</TotalTime>
  <Words>2577</Words>
  <Application>Microsoft Office PowerPoint</Application>
  <PresentationFormat>Экран (4:3)</PresentationFormat>
  <Paragraphs>354</Paragraphs>
  <Slides>23</Slides>
  <Notes>22</Notes>
  <HiddenSlides>0</HiddenSlides>
  <MMClips>0</MMClips>
  <ScaleCrop>false</ScaleCrop>
  <HeadingPairs>
    <vt:vector size="4" baseType="variant">
      <vt:variant>
        <vt:lpstr>Тема</vt:lpstr>
      </vt:variant>
      <vt:variant>
        <vt:i4>3</vt:i4>
      </vt:variant>
      <vt:variant>
        <vt:lpstr>Заголовки слайдов</vt:lpstr>
      </vt:variant>
      <vt:variant>
        <vt:i4>23</vt:i4>
      </vt:variant>
    </vt:vector>
  </HeadingPairs>
  <TitlesOfParts>
    <vt:vector size="26" baseType="lpstr">
      <vt:lpstr>1409_Шаблон</vt:lpstr>
      <vt:lpstr>1_1409_Шаблон</vt:lpstr>
      <vt:lpstr>2_1409_Шаблон</vt:lpstr>
      <vt:lpstr>Презентация PowerPoint</vt:lpstr>
      <vt:lpstr>BSC (BalancedScoreCard)</vt:lpstr>
      <vt:lpstr>BSC Подробнее про KPI (Key Performance Indicators)</vt:lpstr>
      <vt:lpstr>Карта настройки монитора KPI. Цели – Проекции – Инициативы </vt:lpstr>
      <vt:lpstr>Настройка показателя</vt:lpstr>
      <vt:lpstr>Основные настройки показателя.  Источники данных. Отображение значений</vt:lpstr>
      <vt:lpstr>Настройка индикатора динамики и состояния</vt:lpstr>
      <vt:lpstr>Карта настройки ключевых показателей </vt:lpstr>
      <vt:lpstr>Настройка аналитической панели. Представление  в виде списка (Счетной карты)</vt:lpstr>
      <vt:lpstr>Вид монитора:  «в списке» в терминах BSC «Счетные карты»</vt:lpstr>
      <vt:lpstr>Настройка аналитической панели.  Представление в виде стратегической карты целей</vt:lpstr>
      <vt:lpstr>Вид монитора: «в виде карты» в терминах BSC: «Стратегическая карта целей»</vt:lpstr>
      <vt:lpstr>Настройка аналитической панели. Dashboard. Представление в виде мозаики (виджетов)</vt:lpstr>
      <vt:lpstr>Вид монитора: «в виде мозаики» с зависимыми областями. dashboаrd.</vt:lpstr>
      <vt:lpstr>Большие возможности маленького виджета</vt:lpstr>
      <vt:lpstr>Расшифровка до учетного документа</vt:lpstr>
      <vt:lpstr>Настройка аналитической панели для работы  с бюджетами и инвестиционными проектами </vt:lpstr>
      <vt:lpstr>Оценка инвестиционных альтернатив</vt:lpstr>
      <vt:lpstr>Зависимые аналитические отчеты</vt:lpstr>
      <vt:lpstr>KPI. Адресное информирование ответственных</vt:lpstr>
      <vt:lpstr>Резюме</vt:lpstr>
      <vt:lpstr>Презентация PowerPoint</vt:lpstr>
      <vt:lpstr>Презентация PowerPoint</vt:lpstr>
    </vt:vector>
  </TitlesOfParts>
  <Company>1C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Наименование доклада</dc:title>
  <dc:creator>admin</dc:creator>
  <cp:lastModifiedBy>Митрохин Станислав</cp:lastModifiedBy>
  <cp:revision>1331</cp:revision>
  <cp:lastPrinted>2017-03-04T10:53:23Z</cp:lastPrinted>
  <dcterms:created xsi:type="dcterms:W3CDTF">2014-08-20T11:28:12Z</dcterms:created>
  <dcterms:modified xsi:type="dcterms:W3CDTF">2017-03-21T15:39:33Z</dcterms:modified>
</cp:coreProperties>
</file>