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789" r:id="rId1"/>
    <p:sldMasterId id="2147486790" r:id="rId2"/>
    <p:sldMasterId id="2147486816" r:id="rId3"/>
  </p:sldMasterIdLst>
  <p:notesMasterIdLst>
    <p:notesMasterId r:id="rId55"/>
  </p:notesMasterIdLst>
  <p:handoutMasterIdLst>
    <p:handoutMasterId r:id="rId56"/>
  </p:handoutMasterIdLst>
  <p:sldIdLst>
    <p:sldId id="2816" r:id="rId4"/>
    <p:sldId id="2876" r:id="rId5"/>
    <p:sldId id="2827" r:id="rId6"/>
    <p:sldId id="2877" r:id="rId7"/>
    <p:sldId id="2878" r:id="rId8"/>
    <p:sldId id="2662" r:id="rId9"/>
    <p:sldId id="293" r:id="rId10"/>
    <p:sldId id="2670" r:id="rId11"/>
    <p:sldId id="2671" r:id="rId12"/>
    <p:sldId id="2672" r:id="rId13"/>
    <p:sldId id="2673" r:id="rId14"/>
    <p:sldId id="2674" r:id="rId15"/>
    <p:sldId id="2675" r:id="rId16"/>
    <p:sldId id="2676" r:id="rId17"/>
    <p:sldId id="2677" r:id="rId18"/>
    <p:sldId id="2678" r:id="rId19"/>
    <p:sldId id="2800" r:id="rId20"/>
    <p:sldId id="2801" r:id="rId21"/>
    <p:sldId id="2879" r:id="rId22"/>
    <p:sldId id="2666" r:id="rId23"/>
    <p:sldId id="2667" r:id="rId24"/>
    <p:sldId id="2668" r:id="rId25"/>
    <p:sldId id="2669" r:id="rId26"/>
    <p:sldId id="2880" r:id="rId27"/>
    <p:sldId id="2881" r:id="rId28"/>
    <p:sldId id="2638" r:id="rId29"/>
    <p:sldId id="2641" r:id="rId30"/>
    <p:sldId id="2642" r:id="rId31"/>
    <p:sldId id="2643" r:id="rId32"/>
    <p:sldId id="2659" r:id="rId33"/>
    <p:sldId id="2661" r:id="rId34"/>
    <p:sldId id="259" r:id="rId35"/>
    <p:sldId id="2682" r:id="rId36"/>
    <p:sldId id="2884" r:id="rId37"/>
    <p:sldId id="2889" r:id="rId38"/>
    <p:sldId id="2890" r:id="rId39"/>
    <p:sldId id="2829" r:id="rId40"/>
    <p:sldId id="2887" r:id="rId41"/>
    <p:sldId id="2847" r:id="rId42"/>
    <p:sldId id="2848" r:id="rId43"/>
    <p:sldId id="2870" r:id="rId44"/>
    <p:sldId id="2874" r:id="rId45"/>
    <p:sldId id="2875" r:id="rId46"/>
    <p:sldId id="2882" r:id="rId47"/>
    <p:sldId id="2646" r:id="rId48"/>
    <p:sldId id="260" r:id="rId49"/>
    <p:sldId id="261" r:id="rId50"/>
    <p:sldId id="2885" r:id="rId51"/>
    <p:sldId id="2798" r:id="rId52"/>
    <p:sldId id="2888" r:id="rId53"/>
    <p:sldId id="2683" r:id="rId54"/>
  </p:sldIdLst>
  <p:sldSz cx="11522075" cy="6480175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36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онид Попов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000"/>
    <a:srgbClr val="FFFFBE"/>
    <a:srgbClr val="FFFFDB"/>
    <a:srgbClr val="D5F4FF"/>
    <a:srgbClr val="FC6E51"/>
    <a:srgbClr val="603000"/>
    <a:srgbClr val="CC6600"/>
    <a:srgbClr val="FF9B08"/>
    <a:srgbClr val="F9E383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12" autoAdjust="0"/>
    <p:restoredTop sz="96327" autoAdjust="0"/>
  </p:normalViewPr>
  <p:slideViewPr>
    <p:cSldViewPr>
      <p:cViewPr varScale="1">
        <p:scale>
          <a:sx n="196" d="100"/>
          <a:sy n="196" d="100"/>
        </p:scale>
        <p:origin x="832" y="168"/>
      </p:cViewPr>
      <p:guideLst>
        <p:guide orient="horz" pos="2042"/>
        <p:guide pos="36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2" y="11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commentAuthors" Target="commentAuthor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37B7DC11-DDBE-4678-95F7-C68FA074C5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488" y="742950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7BAF3600-01B7-4D3D-A0CA-AC5E9E6397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4221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CBAB91-BF6C-425B-A5A4-777305FB2182}" type="slidenum">
              <a:rPr lang="ru-RU" altLang="ru-RU" smtClean="0"/>
              <a:pPr>
                <a:defRPr/>
              </a:pPr>
              <a:t>46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8815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50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1926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0AD629-4B92-4593-B807-E282DEA2D24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901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3266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0137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2992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342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/>
              <a:t>Пользователи, указанные как ответственные за контролируемый справочник,  или обладающие необходимой ролью могут добавлять, изменять или помечать на удаление элементы справочника без ограничений</a:t>
            </a:r>
          </a:p>
          <a:p>
            <a:r>
              <a:rPr lang="ru-RU" altLang="ru-RU" dirty="0"/>
              <a:t>Для остальных пользователей существуют следующие правила.</a:t>
            </a:r>
          </a:p>
          <a:p>
            <a:pPr lvl="1"/>
            <a:r>
              <a:rPr lang="ru-RU" altLang="ru-RU" dirty="0"/>
              <a:t>Новый элемент, созданный таким пользователем, получает признак «Не активный». При этом его нельзя использовать в бизнес – логике, он не отображается в формах выбора. Признак снимается после утверждения заявки на регистрацию нового объекта</a:t>
            </a:r>
          </a:p>
          <a:p>
            <a:pPr lvl="1"/>
            <a:r>
              <a:rPr lang="ru-RU" altLang="ru-RU" dirty="0"/>
              <a:t>Запись измененного активного элемента справочника блокируется. Необходимо утверждение заявки на изменение объекта</a:t>
            </a:r>
          </a:p>
          <a:p>
            <a:pPr lvl="1"/>
            <a:r>
              <a:rPr lang="ru-RU" altLang="ru-RU" dirty="0"/>
              <a:t>Аналогично происходит процедура пометки активного элемента справочника на удаление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3775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4635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072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241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7563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929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5834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1944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8925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106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2023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4443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5392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0227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90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75065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24618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8028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04365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00180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73972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415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92913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57240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6883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553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8722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5654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548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558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7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070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5766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23825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65186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3480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0055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362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597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98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97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005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8" name="Picture 16" descr="Layer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91" r:id="rId1"/>
    <p:sldLayoutId id="2147486792" r:id="rId2"/>
    <p:sldLayoutId id="2147486793" r:id="rId3"/>
    <p:sldLayoutId id="2147486794" r:id="rId4"/>
    <p:sldLayoutId id="2147486795" r:id="rId5"/>
    <p:sldLayoutId id="2147486796" r:id="rId6"/>
    <p:sldLayoutId id="2147486797" r:id="rId7"/>
    <p:sldLayoutId id="2147486798" r:id="rId8"/>
    <p:sldLayoutId id="2147486799" r:id="rId9"/>
    <p:sldLayoutId id="2147486800" r:id="rId10"/>
    <p:sldLayoutId id="2147486801" r:id="rId11"/>
    <p:sldLayoutId id="214748680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9255125" y="0"/>
            <a:ext cx="2266950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ru-RU" altLang="ru-RU" sz="2400" b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3" r:id="rId1"/>
    <p:sldLayoutId id="2147486804" r:id="rId2"/>
    <p:sldLayoutId id="2147486805" r:id="rId3"/>
    <p:sldLayoutId id="2147486806" r:id="rId4"/>
    <p:sldLayoutId id="2147486807" r:id="rId5"/>
    <p:sldLayoutId id="2147486808" r:id="rId6"/>
    <p:sldLayoutId id="2147486809" r:id="rId7"/>
    <p:sldLayoutId id="2147486810" r:id="rId8"/>
    <p:sldLayoutId id="2147486811" r:id="rId9"/>
    <p:sldLayoutId id="2147486812" r:id="rId10"/>
    <p:sldLayoutId id="2147486813" r:id="rId11"/>
    <p:sldLayoutId id="2147486814" r:id="rId12"/>
    <p:sldLayoutId id="214748681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9255125" y="0"/>
            <a:ext cx="2266950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35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17" r:id="rId1"/>
    <p:sldLayoutId id="2147486818" r:id="rId2"/>
    <p:sldLayoutId id="2147486819" r:id="rId3"/>
    <p:sldLayoutId id="2147486820" r:id="rId4"/>
    <p:sldLayoutId id="2147486821" r:id="rId5"/>
    <p:sldLayoutId id="2147486822" r:id="rId6"/>
    <p:sldLayoutId id="2147486823" r:id="rId7"/>
    <p:sldLayoutId id="2147486824" r:id="rId8"/>
    <p:sldLayoutId id="2147486825" r:id="rId9"/>
    <p:sldLayoutId id="2147486826" r:id="rId10"/>
    <p:sldLayoutId id="2147486827" r:id="rId11"/>
    <p:sldLayoutId id="2147486828" r:id="rId12"/>
    <p:sldLayoutId id="214748682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5.png"/><Relationship Id="rId3" Type="http://schemas.openxmlformats.org/officeDocument/2006/relationships/image" Target="../media/image16.png"/><Relationship Id="rId7" Type="http://schemas.openxmlformats.org/officeDocument/2006/relationships/image" Target="../media/image32.png"/><Relationship Id="rId12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31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v8.1c.ru/cpm/poleznye-materialy/video/" TargetMode="External"/><Relationship Id="rId3" Type="http://schemas.openxmlformats.org/officeDocument/2006/relationships/hyperlink" Target="https://v8.1c.ru/cpm-erp/" TargetMode="External"/><Relationship Id="rId7" Type="http://schemas.openxmlformats.org/officeDocument/2006/relationships/hyperlink" Target="https://v8.1c.ru/cpm/poleznye-materialy/presentations/" TargetMode="Externa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v8.1c.ru/cpm/" TargetMode="External"/><Relationship Id="rId11" Type="http://schemas.openxmlformats.org/officeDocument/2006/relationships/hyperlink" Target="https://www.youtube.com/channel/UCcqLClFBq1HOSUDEDBLygFg" TargetMode="External"/><Relationship Id="rId5" Type="http://schemas.openxmlformats.org/officeDocument/2006/relationships/hyperlink" Target="https://v8.1c.ru/cpm-erp/poleznye-materialy/video/" TargetMode="External"/><Relationship Id="rId10" Type="http://schemas.openxmlformats.org/officeDocument/2006/relationships/hyperlink" Target="https://v8.1c.ru/cpm/assets/" TargetMode="External"/><Relationship Id="rId4" Type="http://schemas.openxmlformats.org/officeDocument/2006/relationships/hyperlink" Target="https://v8.1c.ru/cpm-erp/poleznye-materialy/presentations/" TargetMode="External"/><Relationship Id="rId9" Type="http://schemas.openxmlformats.org/officeDocument/2006/relationships/hyperlink" Target="https://v8.1c.ru/cpm/istorii-uspekha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jpe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УХ_Главный слайд_белый ф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53" y="1511895"/>
            <a:ext cx="37798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38873" y="2159967"/>
            <a:ext cx="676875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63834">
              <a:defRPr/>
            </a:pPr>
            <a:r>
              <a:rPr lang="ru-RU" sz="2800" b="0" dirty="0">
                <a:solidFill>
                  <a:schemeClr val="tx1"/>
                </a:solidFill>
              </a:rPr>
              <a:t>Управление мастер-данными в </a:t>
            </a:r>
            <a:r>
              <a:rPr lang="ru-RU" sz="2800" b="0" dirty="0" err="1">
                <a:solidFill>
                  <a:schemeClr val="tx1"/>
                </a:solidFill>
              </a:rPr>
              <a:t>мультисистемных</a:t>
            </a:r>
            <a:r>
              <a:rPr lang="ru-RU" sz="2800" b="0" dirty="0">
                <a:solidFill>
                  <a:schemeClr val="tx1"/>
                </a:solidFill>
              </a:rPr>
              <a:t> ландшафтах: нормализация и управление изменениями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92B13A2-E4DA-495D-B04F-335DFAA0D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6729" y="5545138"/>
            <a:ext cx="2900859" cy="54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Ерилов Павел Александрович</a:t>
            </a:r>
            <a:b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</a:b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Ведущий программист</a:t>
            </a:r>
            <a:endParaRPr lang="ru-RU" altLang="ru-RU" sz="2000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371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BAFDA-1785-4564-A370-C8E9055B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Сопоставление элементов по </a:t>
            </a:r>
            <a:b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реквизитам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52006E-3637-4528-A920-0912A1B79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2857673"/>
          </a:xfrm>
        </p:spPr>
        <p:txBody>
          <a:bodyPr/>
          <a:lstStyle/>
          <a:p>
            <a:r>
              <a:rPr lang="ru-RU" dirty="0"/>
              <a:t>При выборе данного варианта сопоставления необходимо указать соответствия между реквизитами элементов текущей и внешней базы, которые будут использоваться для поиска существующих и создания новых элементов базы – приемника</a:t>
            </a:r>
          </a:p>
          <a:p>
            <a:r>
              <a:rPr lang="ru-RU" dirty="0"/>
              <a:t>Часть реквизитов, позволяющих однозначно определить соответствие объектов, указываются как ключевые; остальные поля используются для создания новых объектов или обновления существующих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861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0FBB5-6BA9-467C-8932-3CB09876F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9477574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Сопоставление элементов по </a:t>
            </a:r>
            <a:b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реквизитам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F1211B-B942-4EDF-ACA8-450753F0C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93" y="1553837"/>
            <a:ext cx="8352928" cy="4818388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1417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E429B-5DD9-402B-AB2E-4697B5A54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986509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Сопоставление элементов по </a:t>
            </a:r>
            <a:b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идентификаторам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85C214-5A0F-4E11-A49B-E2E6F16BF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Позволяет однозначно определить соответствия между элементами текущей и внешней информационной базы</a:t>
            </a:r>
          </a:p>
          <a:p>
            <a:r>
              <a:rPr lang="ru-RU" dirty="0"/>
              <a:t>Является наиболее надежным, многократно ускоряет поиск соответствующих объектов НСИ при синхронизации данных в процессе обмена</a:t>
            </a:r>
          </a:p>
          <a:p>
            <a:r>
              <a:rPr lang="ru-RU" dirty="0"/>
              <a:t>Требует ручной </a:t>
            </a:r>
            <a:r>
              <a:rPr lang="ru-RU" dirty="0" err="1"/>
              <a:t>донастройки</a:t>
            </a:r>
            <a:r>
              <a:rPr lang="ru-RU" dirty="0"/>
              <a:t> правил синхронизации при изменении состава элементов синхронизируемых справочников текущей или внешней базы, поэтому рекомендуется применять в комплексе со средствами унификации элементов НСИ в рамках холдинга</a:t>
            </a:r>
          </a:p>
        </p:txBody>
      </p:sp>
    </p:spTree>
    <p:extLst>
      <p:ext uri="{BB962C8B-B14F-4D97-AF65-F5344CB8AC3E}">
        <p14:creationId xmlns:p14="http://schemas.microsoft.com/office/powerpoint/2010/main" val="1484361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CFCC4-9F78-4BB4-BA97-3DFCAB06F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9549582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Сопоставление элементов по </a:t>
            </a:r>
            <a:b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идентификаторам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741626-7686-4EAB-82F3-CDBBF73ED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501" y="1439887"/>
            <a:ext cx="8514419" cy="4756957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2729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CE0D2-E887-4EE0-A30D-83585FC6E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Импорт данных по технологии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ADO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1DE31-7DB2-47F5-9911-35F801C63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1201489"/>
          </a:xfrm>
        </p:spPr>
        <p:txBody>
          <a:bodyPr/>
          <a:lstStyle/>
          <a:p>
            <a:r>
              <a:rPr lang="ru-RU" dirty="0"/>
              <a:t>Позволяет загружать элементы нормативно – справочной информации из любых источников, поддерживающих технологию </a:t>
            </a:r>
            <a:r>
              <a:rPr lang="en-US" dirty="0"/>
              <a:t>Microsoft ActiveX Data Objects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AAC4A9-8A80-465A-BD29-379EBBCB8F00}"/>
              </a:ext>
            </a:extLst>
          </p:cNvPr>
          <p:cNvGrpSpPr>
            <a:grpSpLocks/>
          </p:cNvGrpSpPr>
          <p:nvPr/>
        </p:nvGrpSpPr>
        <p:grpSpPr bwMode="auto">
          <a:xfrm>
            <a:off x="2016621" y="2808039"/>
            <a:ext cx="6408712" cy="3240360"/>
            <a:chOff x="703" y="1434"/>
            <a:chExt cx="3356" cy="1850"/>
          </a:xfrm>
        </p:grpSpPr>
        <p:pic>
          <p:nvPicPr>
            <p:cNvPr id="5" name="Picture 4" descr="map">
              <a:extLst>
                <a:ext uri="{FF2B5EF4-FFF2-40B4-BE49-F238E27FC236}">
                  <a16:creationId xmlns:a16="http://schemas.microsoft.com/office/drawing/2014/main" id="{A6516247-21D7-4E9F-ABA1-DF8036C253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434"/>
              <a:ext cx="3356" cy="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Access_logo_bL">
              <a:extLst>
                <a:ext uri="{FF2B5EF4-FFF2-40B4-BE49-F238E27FC236}">
                  <a16:creationId xmlns:a16="http://schemas.microsoft.com/office/drawing/2014/main" id="{F93537BA-2703-4B66-932E-076597B7EC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2659"/>
              <a:ext cx="40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pg">
              <a:extLst>
                <a:ext uri="{FF2B5EF4-FFF2-40B4-BE49-F238E27FC236}">
                  <a16:creationId xmlns:a16="http://schemas.microsoft.com/office/drawing/2014/main" id="{B0DA7B1C-50CD-4C24-93BE-2FAAF21250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1979"/>
              <a:ext cx="576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logo-ibm-db2">
              <a:extLst>
                <a:ext uri="{FF2B5EF4-FFF2-40B4-BE49-F238E27FC236}">
                  <a16:creationId xmlns:a16="http://schemas.microsoft.com/office/drawing/2014/main" id="{CFD4B5A1-EE32-4695-9417-335CF3F699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2251"/>
              <a:ext cx="65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sql-logo">
              <a:extLst>
                <a:ext uri="{FF2B5EF4-FFF2-40B4-BE49-F238E27FC236}">
                  <a16:creationId xmlns:a16="http://schemas.microsoft.com/office/drawing/2014/main" id="{E1728959-625C-4F96-A006-344D77EF99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1480"/>
              <a:ext cx="81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Microsoft-Excel-2010">
              <a:extLst>
                <a:ext uri="{FF2B5EF4-FFF2-40B4-BE49-F238E27FC236}">
                  <a16:creationId xmlns:a16="http://schemas.microsoft.com/office/drawing/2014/main" id="{24A8659C-0E69-453D-A9D9-0F6FE27DF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2296"/>
              <a:ext cx="27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oracle">
              <a:extLst>
                <a:ext uri="{FF2B5EF4-FFF2-40B4-BE49-F238E27FC236}">
                  <a16:creationId xmlns:a16="http://schemas.microsoft.com/office/drawing/2014/main" id="{76A1905C-E794-453F-8990-78793B154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752"/>
              <a:ext cx="108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Sybase_logo">
              <a:extLst>
                <a:ext uri="{FF2B5EF4-FFF2-40B4-BE49-F238E27FC236}">
                  <a16:creationId xmlns:a16="http://schemas.microsoft.com/office/drawing/2014/main" id="{EFB2DD5B-CB82-477B-B868-CB4FA07281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2750"/>
              <a:ext cx="77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logo-partners-pervasive">
              <a:extLst>
                <a:ext uri="{FF2B5EF4-FFF2-40B4-BE49-F238E27FC236}">
                  <a16:creationId xmlns:a16="http://schemas.microsoft.com/office/drawing/2014/main" id="{493E9B1D-160A-4647-8E0B-4F6C8066C9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750"/>
              <a:ext cx="68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InformixLogo">
              <a:extLst>
                <a:ext uri="{FF2B5EF4-FFF2-40B4-BE49-F238E27FC236}">
                  <a16:creationId xmlns:a16="http://schemas.microsoft.com/office/drawing/2014/main" id="{42DDA16A-78DF-4F81-930E-2EA6DFE651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2432"/>
              <a:ext cx="382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 descr="mysql_logo1">
              <a:extLst>
                <a:ext uri="{FF2B5EF4-FFF2-40B4-BE49-F238E27FC236}">
                  <a16:creationId xmlns:a16="http://schemas.microsoft.com/office/drawing/2014/main" id="{46D458CA-9371-4184-AFCA-81713DBD21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2341"/>
              <a:ext cx="49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571px-DBase_logo">
              <a:extLst>
                <a:ext uri="{FF2B5EF4-FFF2-40B4-BE49-F238E27FC236}">
                  <a16:creationId xmlns:a16="http://schemas.microsoft.com/office/drawing/2014/main" id="{74975691-C830-4058-8E04-C49611AF96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2251"/>
              <a:ext cx="54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6182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4311D-C596-4E3C-93E8-2386E48A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Импорт данных по технологии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ADO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63DFE0-8B66-46D3-8EF1-890FA387B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подключения к внешнему источнику достаточно в ручном или полуавтоматическом режиме указать строку подключения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2B8D47-D853-4210-8B26-DB1E8D1CC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61" y="2368426"/>
            <a:ext cx="7512436" cy="2717940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E8B988-41A7-49EA-A7AD-FDF77B828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575" y="2303983"/>
            <a:ext cx="3816424" cy="3656177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8109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C81EF-3FC4-4799-BB34-EF27F5EB4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Импорт данных по технологии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ADO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FDE213-6131-4B67-98FB-593AB9526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1"/>
            <a:ext cx="10934700" cy="1022350"/>
          </a:xfrm>
        </p:spPr>
        <p:txBody>
          <a:bodyPr/>
          <a:lstStyle/>
          <a:p>
            <a:r>
              <a:rPr lang="ru-RU" dirty="0"/>
              <a:t>После успешного подключения из источника загружается структура данных и настраиваются соответствия полей таблиц внешней ИБ и элементов НСИ текущей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465936-9929-4D33-B320-0906D2773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12" y="2628901"/>
            <a:ext cx="9505663" cy="2068558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2FAFDA-2A31-4BD9-930B-B997F3966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25" y="3528119"/>
            <a:ext cx="9765605" cy="2820214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743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D0703-D7EE-4629-A486-1C952B78F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Импорт данных из внешних систем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6A2A28-FAEC-4C04-B7E2-CFA5407B6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2281609"/>
          </a:xfrm>
        </p:spPr>
        <p:txBody>
          <a:bodyPr/>
          <a:lstStyle/>
          <a:p>
            <a:r>
              <a:rPr lang="ru-RU" dirty="0"/>
              <a:t>После выполнения необходимых настроек производится импорт элементов НСИ</a:t>
            </a:r>
          </a:p>
          <a:p>
            <a:pPr lvl="1"/>
            <a:r>
              <a:rPr lang="ru-RU" dirty="0"/>
              <a:t>в ручном режиме, с помощью соответствующей обработки</a:t>
            </a:r>
          </a:p>
          <a:p>
            <a:pPr lvl="1"/>
            <a:r>
              <a:rPr lang="ru-RU" dirty="0"/>
              <a:t>автоматически, регламентным заданием</a:t>
            </a:r>
          </a:p>
          <a:p>
            <a:r>
              <a:rPr lang="ru-RU" dirty="0"/>
              <a:t>Для загруженных элементов НСИ сохраняется информация о внешней базе – источнике данных</a:t>
            </a:r>
          </a:p>
        </p:txBody>
      </p:sp>
    </p:spTree>
    <p:extLst>
      <p:ext uri="{BB962C8B-B14F-4D97-AF65-F5344CB8AC3E}">
        <p14:creationId xmlns:p14="http://schemas.microsoft.com/office/powerpoint/2010/main" val="1040177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6D722-4304-4AE7-9664-ED3742B4F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Импорт данных из внешних систем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68B3B4-DD49-4340-9F13-4E81BCA35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14" y="1439887"/>
            <a:ext cx="8208912" cy="2262545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D5BFA0-CBB7-4088-A111-78BED8AC4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988" y="3096071"/>
            <a:ext cx="8326777" cy="2556127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BD6C8D0-0502-4B13-9321-D070BE049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301" y="4145482"/>
            <a:ext cx="2304256" cy="1506716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236342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5F602-8402-414B-B703-8C5961278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7704856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Нормализация данных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BED66FE-887D-4966-9E31-DBBE323FC5A8}"/>
              </a:ext>
            </a:extLst>
          </p:cNvPr>
          <p:cNvSpPr/>
          <p:nvPr/>
        </p:nvSpPr>
        <p:spPr bwMode="auto">
          <a:xfrm>
            <a:off x="335500" y="1727920"/>
            <a:ext cx="3337305" cy="4478944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Внешние учетные системы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142A200-BA32-43D4-A9A6-EA8A2C2F24CA}"/>
              </a:ext>
            </a:extLst>
          </p:cNvPr>
          <p:cNvSpPr/>
          <p:nvPr/>
        </p:nvSpPr>
        <p:spPr bwMode="auto">
          <a:xfrm>
            <a:off x="5328989" y="1727921"/>
            <a:ext cx="5857586" cy="4478944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1С:Управление холдингом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574A3D8-FE1F-4D2E-BA33-75A87D0FAB06}"/>
              </a:ext>
            </a:extLst>
          </p:cNvPr>
          <p:cNvSpPr/>
          <p:nvPr/>
        </p:nvSpPr>
        <p:spPr bwMode="auto">
          <a:xfrm>
            <a:off x="8569349" y="3927822"/>
            <a:ext cx="1862613" cy="825905"/>
          </a:xfrm>
          <a:prstGeom prst="roundRect">
            <a:avLst/>
          </a:prstGeom>
          <a:solidFill>
            <a:srgbClr val="00B0F0"/>
          </a:solidFill>
          <a:ln w="50800">
            <a:solidFill>
              <a:srgbClr val="00B0F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Нормализация данных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C4DD368-C035-4704-8D5F-09ABA64BC58B}"/>
              </a:ext>
            </a:extLst>
          </p:cNvPr>
          <p:cNvSpPr/>
          <p:nvPr/>
        </p:nvSpPr>
        <p:spPr bwMode="auto">
          <a:xfrm>
            <a:off x="6400946" y="3159600"/>
            <a:ext cx="4031016" cy="428742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Правила контроля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3A6813B3-6ADD-4829-9A9F-7E6FBCD36DDF}"/>
              </a:ext>
            </a:extLst>
          </p:cNvPr>
          <p:cNvSpPr/>
          <p:nvPr/>
        </p:nvSpPr>
        <p:spPr bwMode="auto">
          <a:xfrm>
            <a:off x="6395169" y="3927823"/>
            <a:ext cx="1862613" cy="825905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Заявки на изменение НСИ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310E9A1B-8D23-41FA-B065-E699EB339EA3}"/>
              </a:ext>
            </a:extLst>
          </p:cNvPr>
          <p:cNvSpPr/>
          <p:nvPr/>
        </p:nvSpPr>
        <p:spPr bwMode="auto">
          <a:xfrm flipH="1">
            <a:off x="3672805" y="4220772"/>
            <a:ext cx="1656184" cy="603491"/>
          </a:xfrm>
          <a:prstGeom prst="right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Экспорт</a:t>
            </a: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9D95A6E2-6DC9-4945-AEE6-EDD6D0C4FACF}"/>
              </a:ext>
            </a:extLst>
          </p:cNvPr>
          <p:cNvSpPr/>
          <p:nvPr/>
        </p:nvSpPr>
        <p:spPr bwMode="auto">
          <a:xfrm>
            <a:off x="3672805" y="2736031"/>
            <a:ext cx="1656184" cy="603491"/>
          </a:xfrm>
          <a:prstGeom prst="right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Импорт </a:t>
            </a:r>
          </a:p>
        </p:txBody>
      </p:sp>
      <p:sp>
        <p:nvSpPr>
          <p:cNvPr id="9" name="Блок-схема: магнитный диск 8">
            <a:extLst>
              <a:ext uri="{FF2B5EF4-FFF2-40B4-BE49-F238E27FC236}">
                <a16:creationId xmlns:a16="http://schemas.microsoft.com/office/drawing/2014/main" id="{F882FF3C-2CE6-4B7D-AA04-B20A9F7461A5}"/>
              </a:ext>
            </a:extLst>
          </p:cNvPr>
          <p:cNvSpPr/>
          <p:nvPr/>
        </p:nvSpPr>
        <p:spPr bwMode="auto">
          <a:xfrm>
            <a:off x="6395169" y="2375991"/>
            <a:ext cx="4031016" cy="604800"/>
          </a:xfrm>
          <a:prstGeom prst="flowChartMagneticDisk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Элементы НСИ ВУС</a:t>
            </a:r>
          </a:p>
        </p:txBody>
      </p:sp>
      <p:sp>
        <p:nvSpPr>
          <p:cNvPr id="30" name="Блок-схема: магнитный диск 29">
            <a:extLst>
              <a:ext uri="{FF2B5EF4-FFF2-40B4-BE49-F238E27FC236}">
                <a16:creationId xmlns:a16="http://schemas.microsoft.com/office/drawing/2014/main" id="{7DCB1C42-D78E-4D95-8718-D5957FC28F57}"/>
              </a:ext>
            </a:extLst>
          </p:cNvPr>
          <p:cNvSpPr/>
          <p:nvPr/>
        </p:nvSpPr>
        <p:spPr bwMode="auto">
          <a:xfrm>
            <a:off x="6391274" y="5084868"/>
            <a:ext cx="4040688" cy="603491"/>
          </a:xfrm>
          <a:prstGeom prst="flowChartMagneticDisk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Эталонные элементы</a:t>
            </a:r>
          </a:p>
        </p:txBody>
      </p:sp>
      <p:sp>
        <p:nvSpPr>
          <p:cNvPr id="31" name="Блок-схема: магнитный диск 30">
            <a:extLst>
              <a:ext uri="{FF2B5EF4-FFF2-40B4-BE49-F238E27FC236}">
                <a16:creationId xmlns:a16="http://schemas.microsoft.com/office/drawing/2014/main" id="{97BE1802-1A8D-4BF1-8AB5-5EF5E65247A7}"/>
              </a:ext>
            </a:extLst>
          </p:cNvPr>
          <p:cNvSpPr/>
          <p:nvPr/>
        </p:nvSpPr>
        <p:spPr bwMode="auto">
          <a:xfrm>
            <a:off x="821736" y="2361666"/>
            <a:ext cx="2364834" cy="603491"/>
          </a:xfrm>
          <a:prstGeom prst="flowChartMagneticDisk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Элементы НСИ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EA0D175-8727-4214-9B9E-2ECEE096BA48}"/>
              </a:ext>
            </a:extLst>
          </p:cNvPr>
          <p:cNvSpPr/>
          <p:nvPr/>
        </p:nvSpPr>
        <p:spPr bwMode="auto">
          <a:xfrm>
            <a:off x="821736" y="3159600"/>
            <a:ext cx="2364834" cy="428742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Правила контроля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8083723-2C7D-43DE-9DED-8CC05312BA8A}"/>
              </a:ext>
            </a:extLst>
          </p:cNvPr>
          <p:cNvSpPr/>
          <p:nvPr/>
        </p:nvSpPr>
        <p:spPr bwMode="auto">
          <a:xfrm>
            <a:off x="1072845" y="3921819"/>
            <a:ext cx="1862613" cy="825905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Заявки на изменение НСИ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Блок-схема: магнитный диск 14">
            <a:extLst>
              <a:ext uri="{FF2B5EF4-FFF2-40B4-BE49-F238E27FC236}">
                <a16:creationId xmlns:a16="http://schemas.microsoft.com/office/drawing/2014/main" id="{DCBCA8CE-947C-4F4B-8321-26E59AACC715}"/>
              </a:ext>
            </a:extLst>
          </p:cNvPr>
          <p:cNvSpPr/>
          <p:nvPr/>
        </p:nvSpPr>
        <p:spPr bwMode="auto">
          <a:xfrm>
            <a:off x="771508" y="5089261"/>
            <a:ext cx="2465286" cy="603491"/>
          </a:xfrm>
          <a:prstGeom prst="flowChartMagneticDisk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Эталонные элементы</a:t>
            </a:r>
          </a:p>
        </p:txBody>
      </p:sp>
    </p:spTree>
    <p:extLst>
      <p:ext uri="{BB962C8B-B14F-4D97-AF65-F5344CB8AC3E}">
        <p14:creationId xmlns:p14="http://schemas.microsoft.com/office/powerpoint/2010/main" val="282601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5F602-8402-414B-B703-8C5961278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Общая схема процесса управления ЦНСИ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BED66FE-887D-4966-9E31-DBBE323FC5A8}"/>
              </a:ext>
            </a:extLst>
          </p:cNvPr>
          <p:cNvSpPr/>
          <p:nvPr/>
        </p:nvSpPr>
        <p:spPr bwMode="auto">
          <a:xfrm>
            <a:off x="335500" y="1727920"/>
            <a:ext cx="3337305" cy="4478944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Внешние учетные системы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142A200-BA32-43D4-A9A6-EA8A2C2F24CA}"/>
              </a:ext>
            </a:extLst>
          </p:cNvPr>
          <p:cNvSpPr/>
          <p:nvPr/>
        </p:nvSpPr>
        <p:spPr bwMode="auto">
          <a:xfrm>
            <a:off x="5328989" y="1727921"/>
            <a:ext cx="5857586" cy="4478944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1С:Управление холдингом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574A3D8-FE1F-4D2E-BA33-75A87D0FAB06}"/>
              </a:ext>
            </a:extLst>
          </p:cNvPr>
          <p:cNvSpPr/>
          <p:nvPr/>
        </p:nvSpPr>
        <p:spPr bwMode="auto">
          <a:xfrm>
            <a:off x="8569349" y="3927822"/>
            <a:ext cx="1862613" cy="825905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Нормализация данных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C4DD368-C035-4704-8D5F-09ABA64BC58B}"/>
              </a:ext>
            </a:extLst>
          </p:cNvPr>
          <p:cNvSpPr/>
          <p:nvPr/>
        </p:nvSpPr>
        <p:spPr bwMode="auto">
          <a:xfrm>
            <a:off x="6400946" y="3159600"/>
            <a:ext cx="4031016" cy="428742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Правила контроля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3A6813B3-6ADD-4829-9A9F-7E6FBCD36DDF}"/>
              </a:ext>
            </a:extLst>
          </p:cNvPr>
          <p:cNvSpPr/>
          <p:nvPr/>
        </p:nvSpPr>
        <p:spPr bwMode="auto">
          <a:xfrm>
            <a:off x="6395169" y="3927823"/>
            <a:ext cx="1862613" cy="825905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Заявки на изменение НСИ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310E9A1B-8D23-41FA-B065-E699EB339EA3}"/>
              </a:ext>
            </a:extLst>
          </p:cNvPr>
          <p:cNvSpPr/>
          <p:nvPr/>
        </p:nvSpPr>
        <p:spPr bwMode="auto">
          <a:xfrm flipH="1">
            <a:off x="3672805" y="4220772"/>
            <a:ext cx="1656184" cy="603491"/>
          </a:xfrm>
          <a:prstGeom prst="right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Экспорт</a:t>
            </a: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9D95A6E2-6DC9-4945-AEE6-EDD6D0C4FACF}"/>
              </a:ext>
            </a:extLst>
          </p:cNvPr>
          <p:cNvSpPr/>
          <p:nvPr/>
        </p:nvSpPr>
        <p:spPr bwMode="auto">
          <a:xfrm>
            <a:off x="3672805" y="2736031"/>
            <a:ext cx="1656184" cy="603491"/>
          </a:xfrm>
          <a:prstGeom prst="right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Импорт </a:t>
            </a:r>
          </a:p>
        </p:txBody>
      </p:sp>
      <p:sp>
        <p:nvSpPr>
          <p:cNvPr id="9" name="Блок-схема: магнитный диск 8">
            <a:extLst>
              <a:ext uri="{FF2B5EF4-FFF2-40B4-BE49-F238E27FC236}">
                <a16:creationId xmlns:a16="http://schemas.microsoft.com/office/drawing/2014/main" id="{F882FF3C-2CE6-4B7D-AA04-B20A9F7461A5}"/>
              </a:ext>
            </a:extLst>
          </p:cNvPr>
          <p:cNvSpPr/>
          <p:nvPr/>
        </p:nvSpPr>
        <p:spPr bwMode="auto">
          <a:xfrm>
            <a:off x="6395169" y="2375991"/>
            <a:ext cx="4031016" cy="604800"/>
          </a:xfrm>
          <a:prstGeom prst="flowChartMagneticDisk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Элементы НСИ ВУС</a:t>
            </a:r>
          </a:p>
        </p:txBody>
      </p:sp>
      <p:sp>
        <p:nvSpPr>
          <p:cNvPr id="30" name="Блок-схема: магнитный диск 29">
            <a:extLst>
              <a:ext uri="{FF2B5EF4-FFF2-40B4-BE49-F238E27FC236}">
                <a16:creationId xmlns:a16="http://schemas.microsoft.com/office/drawing/2014/main" id="{7DCB1C42-D78E-4D95-8718-D5957FC28F57}"/>
              </a:ext>
            </a:extLst>
          </p:cNvPr>
          <p:cNvSpPr/>
          <p:nvPr/>
        </p:nvSpPr>
        <p:spPr bwMode="auto">
          <a:xfrm>
            <a:off x="6391274" y="5084868"/>
            <a:ext cx="4040688" cy="603491"/>
          </a:xfrm>
          <a:prstGeom prst="flowChartMagneticDisk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Эталонные элементы</a:t>
            </a:r>
          </a:p>
        </p:txBody>
      </p:sp>
      <p:sp>
        <p:nvSpPr>
          <p:cNvPr id="31" name="Блок-схема: магнитный диск 30">
            <a:extLst>
              <a:ext uri="{FF2B5EF4-FFF2-40B4-BE49-F238E27FC236}">
                <a16:creationId xmlns:a16="http://schemas.microsoft.com/office/drawing/2014/main" id="{97BE1802-1A8D-4BF1-8AB5-5EF5E65247A7}"/>
              </a:ext>
            </a:extLst>
          </p:cNvPr>
          <p:cNvSpPr/>
          <p:nvPr/>
        </p:nvSpPr>
        <p:spPr bwMode="auto">
          <a:xfrm>
            <a:off x="821736" y="2361666"/>
            <a:ext cx="2364834" cy="603491"/>
          </a:xfrm>
          <a:prstGeom prst="flowChartMagneticDisk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Элементы НСИ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EA0D175-8727-4214-9B9E-2ECEE096BA48}"/>
              </a:ext>
            </a:extLst>
          </p:cNvPr>
          <p:cNvSpPr/>
          <p:nvPr/>
        </p:nvSpPr>
        <p:spPr bwMode="auto">
          <a:xfrm>
            <a:off x="821736" y="3159600"/>
            <a:ext cx="2364834" cy="428742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Правила контроля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8083723-2C7D-43DE-9DED-8CC05312BA8A}"/>
              </a:ext>
            </a:extLst>
          </p:cNvPr>
          <p:cNvSpPr/>
          <p:nvPr/>
        </p:nvSpPr>
        <p:spPr bwMode="auto">
          <a:xfrm>
            <a:off x="1072845" y="3921819"/>
            <a:ext cx="1862613" cy="825905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Заявки на изменение НСИ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Блок-схема: магнитный диск 14">
            <a:extLst>
              <a:ext uri="{FF2B5EF4-FFF2-40B4-BE49-F238E27FC236}">
                <a16:creationId xmlns:a16="http://schemas.microsoft.com/office/drawing/2014/main" id="{DCBCA8CE-947C-4F4B-8321-26E59AACC715}"/>
              </a:ext>
            </a:extLst>
          </p:cNvPr>
          <p:cNvSpPr/>
          <p:nvPr/>
        </p:nvSpPr>
        <p:spPr bwMode="auto">
          <a:xfrm>
            <a:off x="771508" y="5089261"/>
            <a:ext cx="2465286" cy="603491"/>
          </a:xfrm>
          <a:prstGeom prst="flowChartMagneticDisk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Эталонные элементы</a:t>
            </a:r>
          </a:p>
        </p:txBody>
      </p:sp>
    </p:spTree>
    <p:extLst>
      <p:ext uri="{BB962C8B-B14F-4D97-AF65-F5344CB8AC3E}">
        <p14:creationId xmlns:p14="http://schemas.microsoft.com/office/powerpoint/2010/main" val="2449282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A87B4-269B-4FDD-BE70-C89EBE8A9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Нормализация данных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59B24F-CA13-4211-B562-D1E81710F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4513857"/>
          </a:xfrm>
        </p:spPr>
        <p:txBody>
          <a:bodyPr/>
          <a:lstStyle/>
          <a:p>
            <a:r>
              <a:rPr lang="ru-RU" dirty="0"/>
              <a:t>Система представляет гибкие возможности для поиска дублирующихся элементов НСИ </a:t>
            </a:r>
          </a:p>
          <a:p>
            <a:r>
              <a:rPr lang="ru-RU" altLang="ru-RU" dirty="0"/>
              <a:t>Поиск выполняется по выбранным реквизитам, ранжированным по степени заполненности, с различными вариантами:</a:t>
            </a:r>
          </a:p>
          <a:p>
            <a:pPr lvl="1"/>
            <a:r>
              <a:rPr lang="ru-RU" altLang="ru-RU" dirty="0"/>
              <a:t>точное совпадение;</a:t>
            </a:r>
          </a:p>
          <a:p>
            <a:pPr lvl="1"/>
            <a:r>
              <a:rPr lang="ru-RU" altLang="ru-RU" dirty="0"/>
              <a:t>подобие;</a:t>
            </a:r>
          </a:p>
          <a:p>
            <a:pPr lvl="1"/>
            <a:r>
              <a:rPr lang="ru-RU" altLang="ru-RU" dirty="0"/>
              <a:t>полнотекстовый поиск:</a:t>
            </a:r>
          </a:p>
          <a:p>
            <a:pPr lvl="2"/>
            <a:r>
              <a:rPr lang="ru-RU" altLang="ru-RU" dirty="0"/>
              <a:t>точное совпадение;</a:t>
            </a:r>
          </a:p>
          <a:p>
            <a:pPr lvl="2"/>
            <a:r>
              <a:rPr lang="ru-RU" altLang="ru-RU" dirty="0"/>
              <a:t>все слова;</a:t>
            </a:r>
          </a:p>
          <a:p>
            <a:pPr lvl="2"/>
            <a:r>
              <a:rPr lang="ru-RU" altLang="ru-RU" dirty="0"/>
              <a:t>нечеткий поиск (например,"</a:t>
            </a:r>
            <a:r>
              <a:rPr lang="ru-RU" altLang="ru-RU" dirty="0" err="1"/>
              <a:t>систАма</a:t>
            </a:r>
            <a:r>
              <a:rPr lang="ru-RU" altLang="ru-RU" dirty="0"/>
              <a:t> = </a:t>
            </a:r>
            <a:r>
              <a:rPr lang="ru-RU" altLang="ru-RU" dirty="0" err="1"/>
              <a:t>систЕма</a:t>
            </a:r>
            <a:r>
              <a:rPr lang="ru-RU" altLang="ru-RU" dirty="0"/>
              <a:t>");</a:t>
            </a:r>
          </a:p>
          <a:p>
            <a:pPr lvl="2"/>
            <a:r>
              <a:rPr lang="ru-RU" altLang="ru-RU" dirty="0"/>
              <a:t>поиск с учетом синонимов (</a:t>
            </a:r>
            <a:r>
              <a:rPr lang="ru-RU" altLang="ru-RU" dirty="0" err="1"/>
              <a:t>например,"алый</a:t>
            </a:r>
            <a:r>
              <a:rPr lang="ru-RU" altLang="ru-RU" dirty="0"/>
              <a:t> = красный");</a:t>
            </a:r>
          </a:p>
          <a:p>
            <a:pPr lvl="2"/>
            <a:r>
              <a:rPr lang="ru-RU" altLang="ru-RU" dirty="0"/>
              <a:t>хотя бы одно слово.</a:t>
            </a:r>
          </a:p>
          <a:p>
            <a:r>
              <a:rPr lang="ru-RU" altLang="ru-RU" dirty="0"/>
              <a:t>Условия поиска могут применяться по логике И/ИЛИ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967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B7E15-4743-4D98-ADFB-DBB48660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Нормализация данных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657FC7-BF8A-4EFA-B3E6-456AC21B9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53" y="1385075"/>
            <a:ext cx="8640960" cy="5072110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9DB66B-084A-4CE4-909D-12EF349BC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105" y="1655911"/>
            <a:ext cx="4941070" cy="2808672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4DFBBF7-F015-4160-AEF8-84B348A65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468" y="6120407"/>
            <a:ext cx="1728194" cy="348316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no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altLang="ru-RU" b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24E0B3C-5504-4CDD-B43D-59F847584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900" y="3888159"/>
            <a:ext cx="467657" cy="1944216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no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161868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0BFF4-0696-4C0C-83A2-606CBB2A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Нормализация данных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F238A0-08A3-4DA8-A3B8-5F19F0F32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87" y="1847254"/>
            <a:ext cx="10934700" cy="2785665"/>
          </a:xfrm>
        </p:spPr>
        <p:txBody>
          <a:bodyPr/>
          <a:lstStyle/>
          <a:p>
            <a:r>
              <a:rPr lang="ru-RU" dirty="0"/>
              <a:t>Найденные элементы отображаются отсортированными по степени использования</a:t>
            </a:r>
          </a:p>
          <a:p>
            <a:r>
              <a:rPr lang="ru-RU" dirty="0"/>
              <a:t>Для помощи в определении эталонного элемента, который будет использоваться далее, выводятся заполненные реквизиты объектов с пометкой отличающихся</a:t>
            </a:r>
          </a:p>
          <a:p>
            <a:r>
              <a:rPr lang="ru-RU" dirty="0"/>
              <a:t>После определения эталонного элемента все ссылки в базе данных заменяются на него</a:t>
            </a:r>
          </a:p>
        </p:txBody>
      </p:sp>
    </p:spTree>
    <p:extLst>
      <p:ext uri="{BB962C8B-B14F-4D97-AF65-F5344CB8AC3E}">
        <p14:creationId xmlns:p14="http://schemas.microsoft.com/office/powerpoint/2010/main" val="1526982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647E6E-BC30-42B6-B3F5-21A84BBD7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Нормализация данных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38E36F-1597-434F-A7D0-DDEC8B6A5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565" y="1079847"/>
            <a:ext cx="7776864" cy="5246536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3805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5F602-8402-414B-B703-8C5961278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7704856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Контроль изменений НСИ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BED66FE-887D-4966-9E31-DBBE323FC5A8}"/>
              </a:ext>
            </a:extLst>
          </p:cNvPr>
          <p:cNvSpPr/>
          <p:nvPr/>
        </p:nvSpPr>
        <p:spPr bwMode="auto">
          <a:xfrm>
            <a:off x="335500" y="1727920"/>
            <a:ext cx="3337305" cy="4478944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Внешние учетные системы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142A200-BA32-43D4-A9A6-EA8A2C2F24CA}"/>
              </a:ext>
            </a:extLst>
          </p:cNvPr>
          <p:cNvSpPr/>
          <p:nvPr/>
        </p:nvSpPr>
        <p:spPr bwMode="auto">
          <a:xfrm>
            <a:off x="5328989" y="1727921"/>
            <a:ext cx="5857586" cy="4478944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1С:Управление холдингом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574A3D8-FE1F-4D2E-BA33-75A87D0FAB06}"/>
              </a:ext>
            </a:extLst>
          </p:cNvPr>
          <p:cNvSpPr/>
          <p:nvPr/>
        </p:nvSpPr>
        <p:spPr bwMode="auto">
          <a:xfrm>
            <a:off x="8569349" y="3927822"/>
            <a:ext cx="1862613" cy="825905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Нормализация данных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C4DD368-C035-4704-8D5F-09ABA64BC58B}"/>
              </a:ext>
            </a:extLst>
          </p:cNvPr>
          <p:cNvSpPr/>
          <p:nvPr/>
        </p:nvSpPr>
        <p:spPr bwMode="auto">
          <a:xfrm>
            <a:off x="6400946" y="3159600"/>
            <a:ext cx="4031016" cy="428742"/>
          </a:xfrm>
          <a:prstGeom prst="roundRect">
            <a:avLst/>
          </a:prstGeom>
          <a:solidFill>
            <a:srgbClr val="00B0F0"/>
          </a:solidFill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Правила контроля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3A6813B3-6ADD-4829-9A9F-7E6FBCD36DDF}"/>
              </a:ext>
            </a:extLst>
          </p:cNvPr>
          <p:cNvSpPr/>
          <p:nvPr/>
        </p:nvSpPr>
        <p:spPr bwMode="auto">
          <a:xfrm>
            <a:off x="6395169" y="3927823"/>
            <a:ext cx="1862613" cy="825905"/>
          </a:xfrm>
          <a:prstGeom prst="roundRect">
            <a:avLst/>
          </a:prstGeom>
          <a:solidFill>
            <a:srgbClr val="00B0F0"/>
          </a:solidFill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Заявки на изменение НСИ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310E9A1B-8D23-41FA-B065-E699EB339EA3}"/>
              </a:ext>
            </a:extLst>
          </p:cNvPr>
          <p:cNvSpPr/>
          <p:nvPr/>
        </p:nvSpPr>
        <p:spPr bwMode="auto">
          <a:xfrm flipH="1">
            <a:off x="3672805" y="4220772"/>
            <a:ext cx="1656184" cy="603491"/>
          </a:xfrm>
          <a:prstGeom prst="right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Экспорт</a:t>
            </a: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9D95A6E2-6DC9-4945-AEE6-EDD6D0C4FACF}"/>
              </a:ext>
            </a:extLst>
          </p:cNvPr>
          <p:cNvSpPr/>
          <p:nvPr/>
        </p:nvSpPr>
        <p:spPr bwMode="auto">
          <a:xfrm>
            <a:off x="3672805" y="2736031"/>
            <a:ext cx="1656184" cy="603491"/>
          </a:xfrm>
          <a:prstGeom prst="right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Импорт </a:t>
            </a:r>
          </a:p>
        </p:txBody>
      </p:sp>
      <p:sp>
        <p:nvSpPr>
          <p:cNvPr id="9" name="Блок-схема: магнитный диск 8">
            <a:extLst>
              <a:ext uri="{FF2B5EF4-FFF2-40B4-BE49-F238E27FC236}">
                <a16:creationId xmlns:a16="http://schemas.microsoft.com/office/drawing/2014/main" id="{F882FF3C-2CE6-4B7D-AA04-B20A9F7461A5}"/>
              </a:ext>
            </a:extLst>
          </p:cNvPr>
          <p:cNvSpPr/>
          <p:nvPr/>
        </p:nvSpPr>
        <p:spPr bwMode="auto">
          <a:xfrm>
            <a:off x="6395169" y="2375991"/>
            <a:ext cx="4031016" cy="604800"/>
          </a:xfrm>
          <a:prstGeom prst="flowChartMagneticDisk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Элементы НСИ ВУС</a:t>
            </a:r>
          </a:p>
        </p:txBody>
      </p:sp>
      <p:sp>
        <p:nvSpPr>
          <p:cNvPr id="30" name="Блок-схема: магнитный диск 29">
            <a:extLst>
              <a:ext uri="{FF2B5EF4-FFF2-40B4-BE49-F238E27FC236}">
                <a16:creationId xmlns:a16="http://schemas.microsoft.com/office/drawing/2014/main" id="{7DCB1C42-D78E-4D95-8718-D5957FC28F57}"/>
              </a:ext>
            </a:extLst>
          </p:cNvPr>
          <p:cNvSpPr/>
          <p:nvPr/>
        </p:nvSpPr>
        <p:spPr bwMode="auto">
          <a:xfrm>
            <a:off x="6391274" y="5084868"/>
            <a:ext cx="4040688" cy="603491"/>
          </a:xfrm>
          <a:prstGeom prst="flowChartMagneticDisk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Эталонные элементы</a:t>
            </a:r>
          </a:p>
        </p:txBody>
      </p:sp>
      <p:sp>
        <p:nvSpPr>
          <p:cNvPr id="31" name="Блок-схема: магнитный диск 30">
            <a:extLst>
              <a:ext uri="{FF2B5EF4-FFF2-40B4-BE49-F238E27FC236}">
                <a16:creationId xmlns:a16="http://schemas.microsoft.com/office/drawing/2014/main" id="{97BE1802-1A8D-4BF1-8AB5-5EF5E65247A7}"/>
              </a:ext>
            </a:extLst>
          </p:cNvPr>
          <p:cNvSpPr/>
          <p:nvPr/>
        </p:nvSpPr>
        <p:spPr bwMode="auto">
          <a:xfrm>
            <a:off x="821736" y="2361666"/>
            <a:ext cx="2364834" cy="603491"/>
          </a:xfrm>
          <a:prstGeom prst="flowChartMagneticDisk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Элементы НСИ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EA0D175-8727-4214-9B9E-2ECEE096BA48}"/>
              </a:ext>
            </a:extLst>
          </p:cNvPr>
          <p:cNvSpPr/>
          <p:nvPr/>
        </p:nvSpPr>
        <p:spPr bwMode="auto">
          <a:xfrm>
            <a:off x="821736" y="3159600"/>
            <a:ext cx="2364834" cy="428742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Правила контроля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8083723-2C7D-43DE-9DED-8CC05312BA8A}"/>
              </a:ext>
            </a:extLst>
          </p:cNvPr>
          <p:cNvSpPr/>
          <p:nvPr/>
        </p:nvSpPr>
        <p:spPr bwMode="auto">
          <a:xfrm>
            <a:off x="1072845" y="3921819"/>
            <a:ext cx="1862613" cy="825905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Заявки на изменение НСИ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Блок-схема: магнитный диск 14">
            <a:extLst>
              <a:ext uri="{FF2B5EF4-FFF2-40B4-BE49-F238E27FC236}">
                <a16:creationId xmlns:a16="http://schemas.microsoft.com/office/drawing/2014/main" id="{DCBCA8CE-947C-4F4B-8321-26E59AACC715}"/>
              </a:ext>
            </a:extLst>
          </p:cNvPr>
          <p:cNvSpPr/>
          <p:nvPr/>
        </p:nvSpPr>
        <p:spPr bwMode="auto">
          <a:xfrm>
            <a:off x="771508" y="5089261"/>
            <a:ext cx="2465286" cy="603491"/>
          </a:xfrm>
          <a:prstGeom prst="flowChartMagneticDisk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Эталонные элементы</a:t>
            </a:r>
          </a:p>
        </p:txBody>
      </p:sp>
    </p:spTree>
    <p:extLst>
      <p:ext uri="{BB962C8B-B14F-4D97-AF65-F5344CB8AC3E}">
        <p14:creationId xmlns:p14="http://schemas.microsoft.com/office/powerpoint/2010/main" val="612965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183B92-A2DF-49D1-8431-73D883157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03" y="2303845"/>
            <a:ext cx="6440821" cy="285073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67E89C9A-F251-4411-B265-D9FB20AEB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4000" y="143743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Контроль изменений НСИ</a:t>
            </a:r>
          </a:p>
        </p:txBody>
      </p:sp>
      <p:sp>
        <p:nvSpPr>
          <p:cNvPr id="16387" name="Объект 2">
            <a:extLst>
              <a:ext uri="{FF2B5EF4-FFF2-40B4-BE49-F238E27FC236}">
                <a16:creationId xmlns:a16="http://schemas.microsoft.com/office/drawing/2014/main" id="{B9A782FF-420D-4853-A88E-35C4BE9149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7503" y="1299778"/>
            <a:ext cx="10934700" cy="2994025"/>
          </a:xfrm>
        </p:spPr>
        <p:txBody>
          <a:bodyPr/>
          <a:lstStyle/>
          <a:p>
            <a:r>
              <a:rPr lang="ru-RU" altLang="ru-RU" dirty="0"/>
              <a:t>Вид контроля НСИ устанавливается в описании справочника и распространяется как на текущую, так и на внешние базы</a:t>
            </a:r>
          </a:p>
          <a:p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10A7CF-B3F7-4AF8-9BDF-451F63E22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913" y="4041947"/>
            <a:ext cx="6259070" cy="228883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484628ED-FF2B-4F8A-9255-2C4A9E3DF7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Установка параметров контроля</a:t>
            </a:r>
          </a:p>
        </p:txBody>
      </p:sp>
      <p:sp>
        <p:nvSpPr>
          <p:cNvPr id="14339" name="Объект 2">
            <a:extLst>
              <a:ext uri="{FF2B5EF4-FFF2-40B4-BE49-F238E27FC236}">
                <a16:creationId xmlns:a16="http://schemas.microsoft.com/office/drawing/2014/main" id="{0112392B-9CE0-4F6A-9B2A-D0648115FC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1463" y="1606550"/>
            <a:ext cx="10934700" cy="1993577"/>
          </a:xfrm>
        </p:spPr>
        <p:txBody>
          <a:bodyPr/>
          <a:lstStyle/>
          <a:p>
            <a:r>
              <a:rPr lang="ru-RU" altLang="ru-RU" dirty="0"/>
              <a:t>По умолчанию контролируется изменение любых реквизитов объекта</a:t>
            </a:r>
          </a:p>
          <a:p>
            <a:r>
              <a:rPr lang="ru-RU" altLang="ru-RU" dirty="0"/>
              <a:t>Возможна настройка базовых проверок реквизитов перед записью объекта</a:t>
            </a:r>
          </a:p>
          <a:p>
            <a:pPr lvl="1"/>
            <a:r>
              <a:rPr lang="ru-RU" altLang="ru-RU" dirty="0"/>
              <a:t>обязательный</a:t>
            </a:r>
          </a:p>
          <a:p>
            <a:pPr lvl="1"/>
            <a:r>
              <a:rPr lang="ru-RU" altLang="ru-RU" dirty="0"/>
              <a:t>контроль уникальности: ключевые поля для поиска возможных дублей</a:t>
            </a:r>
          </a:p>
          <a:p>
            <a:r>
              <a:rPr lang="ru-RU" altLang="ru-RU" dirty="0"/>
              <a:t>При необходимости, можно отключить контроль для каких – либо реквизитов</a:t>
            </a:r>
          </a:p>
        </p:txBody>
      </p:sp>
      <p:pic>
        <p:nvPicPr>
          <p:cNvPr id="14340" name="Рисунок 3">
            <a:extLst>
              <a:ext uri="{FF2B5EF4-FFF2-40B4-BE49-F238E27FC236}">
                <a16:creationId xmlns:a16="http://schemas.microsoft.com/office/drawing/2014/main" id="{569B1703-354A-4678-9215-D59DBFC1F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81" y="3600127"/>
            <a:ext cx="6217267" cy="2730003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3056BFA-1A07-4E21-802A-3E83DDC8E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893" y="5472335"/>
            <a:ext cx="864096" cy="894806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462EB4-9A01-479E-ACC5-6B3DB4D8E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9807" y="5474792"/>
            <a:ext cx="1099301" cy="894806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FDFBF88-9E6B-4525-BE5B-3536ADB87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123" y="5490603"/>
            <a:ext cx="1448191" cy="894806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39CDCE67-3A48-4901-85F6-9728D497FD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Согласование изменений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1D3F10-9D64-463E-88BC-89220D894F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1463" y="1606550"/>
            <a:ext cx="10934700" cy="3433763"/>
          </a:xfrm>
        </p:spPr>
        <p:txBody>
          <a:bodyPr/>
          <a:lstStyle/>
          <a:p>
            <a:r>
              <a:rPr lang="ru-RU" altLang="ru-RU"/>
              <a:t>Пользователи, указанные как ответственные за контролируемый справочник,  или обладающие необходимой ролью могут добавлять, изменять или помечать на удаление элементы справочника без ограничений</a:t>
            </a:r>
          </a:p>
          <a:p>
            <a:r>
              <a:rPr lang="ru-RU" altLang="ru-RU"/>
              <a:t>Для остальных пользователей существуют следующие правила.</a:t>
            </a:r>
          </a:p>
          <a:p>
            <a:pPr lvl="1"/>
            <a:r>
              <a:rPr lang="ru-RU" altLang="ru-RU"/>
              <a:t>Новый элемент, созданный таким пользователем, получает признак «Не активный». При этом его нельзя использовать в бизнес – логике, он не отображается в формах выбора. Признак снимается после утверждения заявки на регистрацию нового объекта</a:t>
            </a:r>
          </a:p>
          <a:p>
            <a:pPr lvl="1"/>
            <a:r>
              <a:rPr lang="ru-RU" altLang="ru-RU"/>
              <a:t>Запись измененного активного элемента справочника блокируется. Необходимо утверждение заявки на изменение объекта</a:t>
            </a:r>
          </a:p>
          <a:p>
            <a:pPr lvl="1"/>
            <a:r>
              <a:rPr lang="ru-RU" altLang="ru-RU"/>
              <a:t>Аналогично происходит процедура пометки активного элемента справочника на удаление</a:t>
            </a:r>
          </a:p>
          <a:p>
            <a:pPr lvl="1"/>
            <a:endParaRPr lang="ru-RU" alt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9772A3C7-6503-4235-87EF-20BE3102C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нового объекта</a:t>
            </a:r>
          </a:p>
        </p:txBody>
      </p:sp>
      <p:sp>
        <p:nvSpPr>
          <p:cNvPr id="18435" name="Объект 2">
            <a:extLst>
              <a:ext uri="{FF2B5EF4-FFF2-40B4-BE49-F238E27FC236}">
                <a16:creationId xmlns:a16="http://schemas.microsoft.com/office/drawing/2014/main" id="{4B694F88-35BE-402D-A739-B380266EF9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Пользователь вводит новый элемент контролируемого справочника. После того, как все необходимые реквизиты заполнены, по кнопке на панели формы элемента создается заявка на регистрацию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4CA3EB-7351-490C-B00D-CD46AE602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2763838"/>
            <a:ext cx="4538662" cy="3297237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874EC2-457C-494C-97D6-618DC8249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49" y="3173620"/>
            <a:ext cx="8360916" cy="3198677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ADA35C0-537C-4090-B266-DE78F6F42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329" y="3456111"/>
            <a:ext cx="360362" cy="360363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altLang="ru-RU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287F1D00-E9DE-4329-8628-D1F78B62A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Согласование изменений реквизитов</a:t>
            </a:r>
          </a:p>
        </p:txBody>
      </p:sp>
      <p:sp>
        <p:nvSpPr>
          <p:cNvPr id="19459" name="Объект 2">
            <a:extLst>
              <a:ext uri="{FF2B5EF4-FFF2-40B4-BE49-F238E27FC236}">
                <a16:creationId xmlns:a16="http://schemas.microsoft.com/office/drawing/2014/main" id="{5CB2FE4E-AE75-4BB4-992C-6C808BA7EA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1463" y="1606550"/>
            <a:ext cx="10934700" cy="2641649"/>
          </a:xfrm>
        </p:spPr>
        <p:txBody>
          <a:bodyPr/>
          <a:lstStyle/>
          <a:p>
            <a:r>
              <a:rPr lang="ru-RU" altLang="ru-RU" dirty="0"/>
              <a:t>Проект изменения реквизитов готовится непосредственно в форме изменяемого элемента</a:t>
            </a:r>
          </a:p>
          <a:p>
            <a:r>
              <a:rPr lang="ru-RU" altLang="ru-RU" dirty="0"/>
              <a:t>При этом отрабатывает вся заложенная в форме бизнес –логика зависимостей значений реквизитов</a:t>
            </a:r>
            <a:endParaRPr lang="en-US" altLang="ru-RU" dirty="0"/>
          </a:p>
          <a:p>
            <a:r>
              <a:rPr lang="ru-RU" altLang="ru-RU" dirty="0"/>
              <a:t>Запись измененного объекта блокируется, после окончания редактирования создается заявка на изменение НСИ, в которую переносятся внесенные пользователем изменения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F626F-C20C-47F1-BAB7-CB6AC6CCC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6616401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Необходимость системы ЦНСИ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6A2956-5693-426F-9432-DDC7B372E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4513857"/>
          </a:xfrm>
        </p:spPr>
        <p:txBody>
          <a:bodyPr/>
          <a:lstStyle/>
          <a:p>
            <a:r>
              <a:rPr lang="ru-RU" dirty="0"/>
              <a:t>Расширение информационного ландшафта и рост объемов данных приводит к ситуации, когда ручное сопоставление информации из разных систем становится невозможным</a:t>
            </a:r>
          </a:p>
          <a:p>
            <a:r>
              <a:rPr lang="ru-RU" dirty="0"/>
              <a:t>В этом случае необходимо построение централизованной системы управления нормативно – справочной информацией</a:t>
            </a:r>
          </a:p>
          <a:p>
            <a:r>
              <a:rPr lang="ru-RU" dirty="0"/>
              <a:t>Возможные способы организации процесса:</a:t>
            </a:r>
          </a:p>
          <a:p>
            <a:pPr lvl="1"/>
            <a:r>
              <a:rPr lang="ru-RU" altLang="ru-RU" dirty="0"/>
              <a:t>Элементы классификаторов ведутся в единой </a:t>
            </a:r>
            <a:r>
              <a:rPr lang="en-US" altLang="ru-RU" dirty="0"/>
              <a:t>MDM</a:t>
            </a:r>
            <a:r>
              <a:rPr lang="ru-RU" altLang="ru-RU" dirty="0"/>
              <a:t> – системе и рассылаются для использования в информационных базах дочерних компаний. Самостоятельный ввод и редактирование элементов контролируемых классификаторов дочерними компаниями запрещено.</a:t>
            </a:r>
          </a:p>
          <a:p>
            <a:pPr lvl="1"/>
            <a:r>
              <a:rPr lang="ru-RU" altLang="ru-RU" dirty="0"/>
              <a:t>Элементы классификаторов создаются или изменяются при необходимости дочерними компаниями. После этого загружаются в централизованную </a:t>
            </a:r>
            <a:r>
              <a:rPr lang="en-US" altLang="ru-RU" dirty="0"/>
              <a:t>MDM – </a:t>
            </a:r>
            <a:r>
              <a:rPr lang="ru-RU" altLang="ru-RU" dirty="0"/>
              <a:t>систему, проходят проверку, очистку дублей и добавляются в общий состав эталонных классификаторов, которые рассылаются по всем дочерним компаниям</a:t>
            </a:r>
          </a:p>
          <a:p>
            <a:pPr lvl="1"/>
            <a:endParaRPr lang="ru-RU" dirty="0"/>
          </a:p>
          <a:p>
            <a:pPr lvl="1"/>
            <a:endParaRPr lang="ru-RU" dirty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42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15708F-4760-42C6-9AA6-96CF5D213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130300"/>
            <a:ext cx="7132638" cy="5184775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Заголовок 1">
            <a:extLst>
              <a:ext uri="{FF2B5EF4-FFF2-40B4-BE49-F238E27FC236}">
                <a16:creationId xmlns:a16="http://schemas.microsoft.com/office/drawing/2014/main" id="{214AB768-35AF-4E51-83D8-26950CC40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Согласование изменений реквизитов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E7C9FD2-3A91-44EF-91C9-CF22FA810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255" y="5764212"/>
            <a:ext cx="7256462" cy="608013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E3A4BE6-739D-4A82-AF20-E6844801D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0097" y="1797050"/>
            <a:ext cx="360362" cy="360363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2BB732-70E7-40A2-BFB2-E440319ED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29" y="1764148"/>
            <a:ext cx="10422000" cy="4659150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0B378-FBC7-44C1-82DA-78D522B80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Согласование изменений реквизитов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AB265F-E6E9-436A-A66B-121E753EF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36" y="1583903"/>
            <a:ext cx="10710943" cy="4788322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421524-CF3A-425F-903B-24D2F0B27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3085" y="3744144"/>
            <a:ext cx="360040" cy="288032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272702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AE7FF76E-33DB-43EB-9536-F7C56544BA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Согласование изменений реквизитов</a:t>
            </a:r>
          </a:p>
        </p:txBody>
      </p:sp>
      <p:sp>
        <p:nvSpPr>
          <p:cNvPr id="21507" name="Объект 2">
            <a:extLst>
              <a:ext uri="{FF2B5EF4-FFF2-40B4-BE49-F238E27FC236}">
                <a16:creationId xmlns:a16="http://schemas.microsoft.com/office/drawing/2014/main" id="{A45EE322-3BA8-4C1E-9D67-DAFE804458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/>
              <a:t>При просмотре согласуемого элемента из формы заявки измененные реквизиты и табличные части наглядно отображаются на форме</a:t>
            </a:r>
          </a:p>
          <a:p>
            <a:endParaRPr lang="ru-RU" alt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E4B7947-E780-4B40-B329-56D1572DE70B}"/>
              </a:ext>
            </a:extLst>
          </p:cNvPr>
          <p:cNvGrpSpPr>
            <a:grpSpLocks/>
          </p:cNvGrpSpPr>
          <p:nvPr/>
        </p:nvGrpSpPr>
        <p:grpSpPr bwMode="auto">
          <a:xfrm>
            <a:off x="1512565" y="2303983"/>
            <a:ext cx="6754614" cy="4011335"/>
            <a:chOff x="1688933" y="2287515"/>
            <a:chExt cx="6755354" cy="4012090"/>
          </a:xfrm>
        </p:grpSpPr>
        <p:pic>
          <p:nvPicPr>
            <p:cNvPr id="21509" name="Рисунок 3">
              <a:extLst>
                <a:ext uri="{FF2B5EF4-FFF2-40B4-BE49-F238E27FC236}">
                  <a16:creationId xmlns:a16="http://schemas.microsoft.com/office/drawing/2014/main" id="{1FD73B88-2DFB-4D89-9B6B-C886EE386E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8933" y="2287515"/>
              <a:ext cx="4594056" cy="2017725"/>
            </a:xfrm>
            <a:prstGeom prst="rect">
              <a:avLst/>
            </a:prstGeom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0" name="Рисунок 4">
              <a:extLst>
                <a:ext uri="{FF2B5EF4-FFF2-40B4-BE49-F238E27FC236}">
                  <a16:creationId xmlns:a16="http://schemas.microsoft.com/office/drawing/2014/main" id="{0299BDDC-F40B-48D4-8F25-7294CA3725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060" y="4038092"/>
              <a:ext cx="6179227" cy="2261513"/>
            </a:xfrm>
            <a:prstGeom prst="rect">
              <a:avLst/>
            </a:prstGeom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7DF5E0-EE4A-45E7-9905-8552B7324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267" y="2303983"/>
            <a:ext cx="4377777" cy="648072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altLang="ru-RU" b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AB724AB-5C93-49D2-B8B7-E710C82EB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475" y="4054231"/>
            <a:ext cx="6177704" cy="1490112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altLang="ru-RU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66DF9-70A2-4DFC-AB3A-840C0F41F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Согласование заявок по маршруту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421ED0-9693-468E-BB44-44658A7A6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1201489"/>
          </a:xfrm>
        </p:spPr>
        <p:txBody>
          <a:bodyPr/>
          <a:lstStyle/>
          <a:p>
            <a:r>
              <a:rPr lang="ru-RU" dirty="0"/>
              <a:t>Заявки на изменение НСИ согласуются с помощью универсальных механизмов конфигурации</a:t>
            </a:r>
          </a:p>
          <a:p>
            <a:r>
              <a:rPr lang="ru-RU" dirty="0"/>
              <a:t>Поддерживаются маршруты согласования любого уровня сложности</a:t>
            </a:r>
          </a:p>
          <a:p>
            <a:endParaRPr lang="ru-RU" dirty="0"/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AA45D732-17B8-46F7-963C-2A67B55DB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24533" y="2736031"/>
            <a:ext cx="7128792" cy="3580182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960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5F602-8402-414B-B703-8C5961278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7704856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НСИ внешних учетных систем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BED66FE-887D-4966-9E31-DBBE323FC5A8}"/>
              </a:ext>
            </a:extLst>
          </p:cNvPr>
          <p:cNvSpPr/>
          <p:nvPr/>
        </p:nvSpPr>
        <p:spPr bwMode="auto">
          <a:xfrm>
            <a:off x="335500" y="1727920"/>
            <a:ext cx="3337305" cy="4478944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Внешние учетные системы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142A200-BA32-43D4-A9A6-EA8A2C2F24CA}"/>
              </a:ext>
            </a:extLst>
          </p:cNvPr>
          <p:cNvSpPr/>
          <p:nvPr/>
        </p:nvSpPr>
        <p:spPr bwMode="auto">
          <a:xfrm>
            <a:off x="5328989" y="1727921"/>
            <a:ext cx="5857586" cy="4478944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1С:Управление холдингом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574A3D8-FE1F-4D2E-BA33-75A87D0FAB06}"/>
              </a:ext>
            </a:extLst>
          </p:cNvPr>
          <p:cNvSpPr/>
          <p:nvPr/>
        </p:nvSpPr>
        <p:spPr bwMode="auto">
          <a:xfrm>
            <a:off x="8569349" y="3927822"/>
            <a:ext cx="1862613" cy="825905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Нормализация данных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C4DD368-C035-4704-8D5F-09ABA64BC58B}"/>
              </a:ext>
            </a:extLst>
          </p:cNvPr>
          <p:cNvSpPr/>
          <p:nvPr/>
        </p:nvSpPr>
        <p:spPr bwMode="auto">
          <a:xfrm>
            <a:off x="6400946" y="3159600"/>
            <a:ext cx="4031016" cy="428742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Правила контроля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3A6813B3-6ADD-4829-9A9F-7E6FBCD36DDF}"/>
              </a:ext>
            </a:extLst>
          </p:cNvPr>
          <p:cNvSpPr/>
          <p:nvPr/>
        </p:nvSpPr>
        <p:spPr bwMode="auto">
          <a:xfrm>
            <a:off x="6395169" y="3927823"/>
            <a:ext cx="1862613" cy="825905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Заявки на изменение НСИ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310E9A1B-8D23-41FA-B065-E699EB339EA3}"/>
              </a:ext>
            </a:extLst>
          </p:cNvPr>
          <p:cNvSpPr/>
          <p:nvPr/>
        </p:nvSpPr>
        <p:spPr bwMode="auto">
          <a:xfrm flipH="1">
            <a:off x="3672805" y="4220772"/>
            <a:ext cx="1656184" cy="603491"/>
          </a:xfrm>
          <a:prstGeom prst="right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Экспорт</a:t>
            </a: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9D95A6E2-6DC9-4945-AEE6-EDD6D0C4FACF}"/>
              </a:ext>
            </a:extLst>
          </p:cNvPr>
          <p:cNvSpPr/>
          <p:nvPr/>
        </p:nvSpPr>
        <p:spPr bwMode="auto">
          <a:xfrm>
            <a:off x="3672805" y="2736031"/>
            <a:ext cx="1656184" cy="603491"/>
          </a:xfrm>
          <a:prstGeom prst="right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Импорт </a:t>
            </a:r>
          </a:p>
        </p:txBody>
      </p:sp>
      <p:sp>
        <p:nvSpPr>
          <p:cNvPr id="9" name="Блок-схема: магнитный диск 8">
            <a:extLst>
              <a:ext uri="{FF2B5EF4-FFF2-40B4-BE49-F238E27FC236}">
                <a16:creationId xmlns:a16="http://schemas.microsoft.com/office/drawing/2014/main" id="{F882FF3C-2CE6-4B7D-AA04-B20A9F7461A5}"/>
              </a:ext>
            </a:extLst>
          </p:cNvPr>
          <p:cNvSpPr/>
          <p:nvPr/>
        </p:nvSpPr>
        <p:spPr bwMode="auto">
          <a:xfrm>
            <a:off x="6395169" y="2375991"/>
            <a:ext cx="4031016" cy="604800"/>
          </a:xfrm>
          <a:prstGeom prst="flowChartMagneticDisk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Элементы НСИ ВУС</a:t>
            </a:r>
          </a:p>
        </p:txBody>
      </p:sp>
      <p:sp>
        <p:nvSpPr>
          <p:cNvPr id="30" name="Блок-схема: магнитный диск 29">
            <a:extLst>
              <a:ext uri="{FF2B5EF4-FFF2-40B4-BE49-F238E27FC236}">
                <a16:creationId xmlns:a16="http://schemas.microsoft.com/office/drawing/2014/main" id="{7DCB1C42-D78E-4D95-8718-D5957FC28F57}"/>
              </a:ext>
            </a:extLst>
          </p:cNvPr>
          <p:cNvSpPr/>
          <p:nvPr/>
        </p:nvSpPr>
        <p:spPr bwMode="auto">
          <a:xfrm>
            <a:off x="6391274" y="5084868"/>
            <a:ext cx="4040688" cy="603491"/>
          </a:xfrm>
          <a:prstGeom prst="flowChartMagneticDisk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Эталонные элементы</a:t>
            </a:r>
          </a:p>
        </p:txBody>
      </p:sp>
      <p:sp>
        <p:nvSpPr>
          <p:cNvPr id="31" name="Блок-схема: магнитный диск 30">
            <a:extLst>
              <a:ext uri="{FF2B5EF4-FFF2-40B4-BE49-F238E27FC236}">
                <a16:creationId xmlns:a16="http://schemas.microsoft.com/office/drawing/2014/main" id="{97BE1802-1A8D-4BF1-8AB5-5EF5E65247A7}"/>
              </a:ext>
            </a:extLst>
          </p:cNvPr>
          <p:cNvSpPr/>
          <p:nvPr/>
        </p:nvSpPr>
        <p:spPr bwMode="auto">
          <a:xfrm>
            <a:off x="821736" y="2361666"/>
            <a:ext cx="2364834" cy="603491"/>
          </a:xfrm>
          <a:prstGeom prst="flowChartMagneticDisk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Элементы НСИ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EA0D175-8727-4214-9B9E-2ECEE096BA48}"/>
              </a:ext>
            </a:extLst>
          </p:cNvPr>
          <p:cNvSpPr/>
          <p:nvPr/>
        </p:nvSpPr>
        <p:spPr bwMode="auto">
          <a:xfrm>
            <a:off x="821736" y="3159600"/>
            <a:ext cx="2364834" cy="428742"/>
          </a:xfrm>
          <a:prstGeom prst="roundRect">
            <a:avLst/>
          </a:prstGeom>
          <a:solidFill>
            <a:srgbClr val="00B0F0"/>
          </a:solidFill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Правила контроля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8083723-2C7D-43DE-9DED-8CC05312BA8A}"/>
              </a:ext>
            </a:extLst>
          </p:cNvPr>
          <p:cNvSpPr/>
          <p:nvPr/>
        </p:nvSpPr>
        <p:spPr bwMode="auto">
          <a:xfrm>
            <a:off x="1072845" y="3921819"/>
            <a:ext cx="1862613" cy="825905"/>
          </a:xfrm>
          <a:prstGeom prst="roundRect">
            <a:avLst/>
          </a:prstGeom>
          <a:solidFill>
            <a:srgbClr val="00B0F0"/>
          </a:solidFill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Заявки на изменение НСИ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Блок-схема: магнитный диск 14">
            <a:extLst>
              <a:ext uri="{FF2B5EF4-FFF2-40B4-BE49-F238E27FC236}">
                <a16:creationId xmlns:a16="http://schemas.microsoft.com/office/drawing/2014/main" id="{DCBCA8CE-947C-4F4B-8321-26E59AACC715}"/>
              </a:ext>
            </a:extLst>
          </p:cNvPr>
          <p:cNvSpPr/>
          <p:nvPr/>
        </p:nvSpPr>
        <p:spPr bwMode="auto">
          <a:xfrm>
            <a:off x="771508" y="5089261"/>
            <a:ext cx="2465286" cy="603491"/>
          </a:xfrm>
          <a:prstGeom prst="flowChartMagneticDisk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Эталонные элементы</a:t>
            </a:r>
          </a:p>
        </p:txBody>
      </p:sp>
    </p:spTree>
    <p:extLst>
      <p:ext uri="{BB962C8B-B14F-4D97-AF65-F5344CB8AC3E}">
        <p14:creationId xmlns:p14="http://schemas.microsoft.com/office/powerpoint/2010/main" val="12326199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324A1-3F07-4FE6-995E-F2F93C5D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Контроль НСИ во внешних ИБ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BFE76C-573A-4689-987B-F3E5AA9C7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4513857"/>
          </a:xfrm>
        </p:spPr>
        <p:txBody>
          <a:bodyPr/>
          <a:lstStyle/>
          <a:p>
            <a:r>
              <a:rPr lang="ru-RU" dirty="0"/>
              <a:t>В линейке продуктов 1С:Управление холдингом существует возможность дистанционно контролировать изменения НСИ в подключенных внешних информационных базах:</a:t>
            </a:r>
          </a:p>
          <a:p>
            <a:pPr lvl="1"/>
            <a:r>
              <a:rPr lang="ru-RU" dirty="0"/>
              <a:t>полный запрет изменений</a:t>
            </a:r>
          </a:p>
          <a:p>
            <a:pPr lvl="1"/>
            <a:r>
              <a:rPr lang="ru-RU" dirty="0"/>
              <a:t>изменения через заявки</a:t>
            </a:r>
          </a:p>
          <a:p>
            <a:r>
              <a:rPr lang="ru-RU" dirty="0"/>
              <a:t>Правила контроля передаются автоматически по всем базам одного типа, каких – либо дополнительных настроек на уровне баз дочерних компаний не требуется</a:t>
            </a:r>
          </a:p>
          <a:p>
            <a:r>
              <a:rPr lang="ru-RU" dirty="0"/>
              <a:t>Для внешних баз под управлением 1С:Управление холдингом 3.2, 1С:</a:t>
            </a:r>
            <a:r>
              <a:rPr lang="en-US" dirty="0"/>
              <a:t>ERP.</a:t>
            </a:r>
            <a:r>
              <a:rPr lang="ru-RU" dirty="0"/>
              <a:t>Управление холдингом 3.2  средства контроля входят в конфигурацию</a:t>
            </a:r>
          </a:p>
          <a:p>
            <a:r>
              <a:rPr lang="ru-RU" dirty="0"/>
              <a:t>В базы других конфигураций необходимо встроить объекты из поставляемого файла </a:t>
            </a:r>
            <a:r>
              <a:rPr lang="en-US" dirty="0"/>
              <a:t>MDM_Management.cf</a:t>
            </a:r>
          </a:p>
          <a:p>
            <a:endParaRPr lang="ru-RU" dirty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358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A65A0-DB36-4BB4-B5FE-A3E24E60E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 НСИ во внешних ИБ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5A1C6EA-EEB4-4B0B-A425-1A7DD7F08FA1}"/>
              </a:ext>
            </a:extLst>
          </p:cNvPr>
          <p:cNvSpPr txBox="1">
            <a:spLocks/>
          </p:cNvSpPr>
          <p:nvPr/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9pPr>
          </a:lstStyle>
          <a:p>
            <a:r>
              <a:rPr lang="ru-RU" b="0"/>
              <a:t>Контроль НСИ во внешних ИБ</a:t>
            </a:r>
            <a:endParaRPr lang="ru-RU" b="0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0388B24-4FBC-413E-964A-FD265836424C}"/>
              </a:ext>
            </a:extLst>
          </p:cNvPr>
          <p:cNvSpPr/>
          <p:nvPr/>
        </p:nvSpPr>
        <p:spPr bwMode="auto">
          <a:xfrm>
            <a:off x="1280248" y="2088213"/>
            <a:ext cx="3331150" cy="3132138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1С:Управление холдингом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E00A8F7-3591-4245-BD7B-4BC81027927B}"/>
              </a:ext>
            </a:extLst>
          </p:cNvPr>
          <p:cNvSpPr/>
          <p:nvPr/>
        </p:nvSpPr>
        <p:spPr bwMode="auto">
          <a:xfrm>
            <a:off x="6219698" y="2074815"/>
            <a:ext cx="3331150" cy="3145535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База дочерней компании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99125D4-B39A-4CC7-9052-D7B6D39A6AEF}"/>
              </a:ext>
            </a:extLst>
          </p:cNvPr>
          <p:cNvSpPr/>
          <p:nvPr/>
        </p:nvSpPr>
        <p:spPr bwMode="auto">
          <a:xfrm>
            <a:off x="1541667" y="2677898"/>
            <a:ext cx="2808312" cy="432048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Правила контроля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0D9C6F0-9BFD-43F3-8E91-E0430C69E345}"/>
              </a:ext>
            </a:extLst>
          </p:cNvPr>
          <p:cNvSpPr/>
          <p:nvPr/>
        </p:nvSpPr>
        <p:spPr bwMode="auto">
          <a:xfrm>
            <a:off x="6481117" y="2677898"/>
            <a:ext cx="2808312" cy="432048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Правила контроля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A3FC3AC-EC8B-4F5E-AC45-BDAA19A221EA}"/>
              </a:ext>
            </a:extLst>
          </p:cNvPr>
          <p:cNvSpPr/>
          <p:nvPr/>
        </p:nvSpPr>
        <p:spPr bwMode="auto">
          <a:xfrm>
            <a:off x="6481117" y="3456111"/>
            <a:ext cx="2808312" cy="531277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Заявка на изменение НСИ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35D631A-D761-4E61-95E5-329370A467F6}"/>
              </a:ext>
            </a:extLst>
          </p:cNvPr>
          <p:cNvSpPr/>
          <p:nvPr/>
        </p:nvSpPr>
        <p:spPr bwMode="auto">
          <a:xfrm>
            <a:off x="1541667" y="3456112"/>
            <a:ext cx="2808312" cy="531277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Заявка на изменение НСИ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8928043-0805-4BBC-84B5-16400CCD7934}"/>
              </a:ext>
            </a:extLst>
          </p:cNvPr>
          <p:cNvSpPr/>
          <p:nvPr/>
        </p:nvSpPr>
        <p:spPr bwMode="auto">
          <a:xfrm>
            <a:off x="1518578" y="4301664"/>
            <a:ext cx="2808312" cy="531277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Утвержденный объект НСИ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699F96E-085A-4BC5-8EC9-A812DCFB29D6}"/>
              </a:ext>
            </a:extLst>
          </p:cNvPr>
          <p:cNvSpPr/>
          <p:nvPr/>
        </p:nvSpPr>
        <p:spPr bwMode="auto">
          <a:xfrm>
            <a:off x="6505659" y="4301663"/>
            <a:ext cx="2808312" cy="531277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Утвержденный объект НСИ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5D661483-6F71-42F4-8FBD-1D4190B338FB}"/>
              </a:ext>
            </a:extLst>
          </p:cNvPr>
          <p:cNvSpPr/>
          <p:nvPr/>
        </p:nvSpPr>
        <p:spPr bwMode="auto">
          <a:xfrm>
            <a:off x="4369167" y="2713922"/>
            <a:ext cx="2110548" cy="360000"/>
          </a:xfrm>
          <a:prstGeom prst="right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69D25676-DB9C-4DC5-8B8F-66E81790C8F6}"/>
              </a:ext>
            </a:extLst>
          </p:cNvPr>
          <p:cNvSpPr/>
          <p:nvPr/>
        </p:nvSpPr>
        <p:spPr bwMode="auto">
          <a:xfrm>
            <a:off x="7689004" y="3068701"/>
            <a:ext cx="441622" cy="368495"/>
          </a:xfrm>
          <a:prstGeom prst="down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endParaRPr lang="ru-RU" sz="1600" dirty="0"/>
          </a:p>
        </p:txBody>
      </p:sp>
      <p:sp>
        <p:nvSpPr>
          <p:cNvPr id="16" name="Стрелка: влево 15">
            <a:extLst>
              <a:ext uri="{FF2B5EF4-FFF2-40B4-BE49-F238E27FC236}">
                <a16:creationId xmlns:a16="http://schemas.microsoft.com/office/drawing/2014/main" id="{BC4DF436-DF84-4A88-B9B9-DE54EC0FA8BD}"/>
              </a:ext>
            </a:extLst>
          </p:cNvPr>
          <p:cNvSpPr/>
          <p:nvPr/>
        </p:nvSpPr>
        <p:spPr bwMode="auto">
          <a:xfrm>
            <a:off x="4351787" y="3528373"/>
            <a:ext cx="2110548" cy="360000"/>
          </a:xfrm>
          <a:prstGeom prst="left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endParaRPr lang="ru-RU" sz="1600" dirty="0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A6A6469D-19FA-4663-842F-30B1038F4A25}"/>
              </a:ext>
            </a:extLst>
          </p:cNvPr>
          <p:cNvSpPr/>
          <p:nvPr/>
        </p:nvSpPr>
        <p:spPr bwMode="auto">
          <a:xfrm>
            <a:off x="2701923" y="3967955"/>
            <a:ext cx="441622" cy="324000"/>
          </a:xfrm>
          <a:prstGeom prst="down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endParaRPr lang="ru-RU" sz="1600" dirty="0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2CF53238-2159-4760-8E88-E1C9B78A826E}"/>
              </a:ext>
            </a:extLst>
          </p:cNvPr>
          <p:cNvSpPr/>
          <p:nvPr/>
        </p:nvSpPr>
        <p:spPr bwMode="auto">
          <a:xfrm>
            <a:off x="4351381" y="4387301"/>
            <a:ext cx="2128334" cy="360000"/>
          </a:xfrm>
          <a:prstGeom prst="right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946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0EE8F-1700-4899-ADBC-243C95947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Поставщики и потребители НСИ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3ABBEB7-EF56-426C-9783-2C6E6EC86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87" y="1007839"/>
            <a:ext cx="10934700" cy="1561529"/>
          </a:xfrm>
        </p:spPr>
        <p:txBody>
          <a:bodyPr/>
          <a:lstStyle/>
          <a:p>
            <a:pPr lvl="0"/>
            <a:r>
              <a:rPr lang="ru-RU" dirty="0"/>
              <a:t>Для каждой информационной базы, включая текущую, есть возможность указать ее роль в процессе формирования состава элементов данного справочника в рамках централизованного управления НСИ:</a:t>
            </a:r>
          </a:p>
          <a:p>
            <a:pPr lvl="1"/>
            <a:r>
              <a:rPr lang="ru-RU" dirty="0"/>
              <a:t>поставщик и потребитель –  элементы могут быть как интерактивно созданы в текущей информационной базе, так и загружены из внешних;</a:t>
            </a:r>
          </a:p>
          <a:p>
            <a:pPr lvl="1"/>
            <a:r>
              <a:rPr lang="ru-RU" dirty="0"/>
              <a:t>поставщик –  элементы создаются и изменяются только интерактивно в текущей информационной базе;</a:t>
            </a:r>
          </a:p>
          <a:p>
            <a:pPr lvl="1"/>
            <a:r>
              <a:rPr lang="ru-RU" dirty="0"/>
              <a:t>потребитель –  интерактивное создание элементов запрещено, данные поступают только из внешних информационных баз.</a:t>
            </a:r>
          </a:p>
          <a:p>
            <a:endParaRPr lang="ru-RU" dirty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2339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0EE8F-1700-4899-ADBC-243C95947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Поставщики и потребители НСИ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C6292E-B777-465D-83D4-548CCA7F5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3" y="1223863"/>
            <a:ext cx="11488242" cy="4833813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9249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DF04A-E969-4E2C-817E-B3657648E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Внешняя ИБ - потребитель: изменения запрещены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8207FB-46A0-402E-BD7E-40C8DD404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54" y="1784507"/>
            <a:ext cx="8605155" cy="4500053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27AAA48-59F7-435B-A77E-B891A1D7F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2805" y="3384103"/>
            <a:ext cx="4104456" cy="1296144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170007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A71CAC15-21B2-40D2-B7DE-527BA8EB6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Синхронизация элементов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9ED0FF-A732-4DC1-82FB-119E6D57D7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6421" y="1007839"/>
            <a:ext cx="10934700" cy="2808312"/>
          </a:xfrm>
        </p:spPr>
        <p:txBody>
          <a:bodyPr/>
          <a:lstStyle/>
          <a:p>
            <a:r>
              <a:rPr lang="ru-RU" altLang="ru-RU" dirty="0"/>
              <a:t>В условиях разнородного информационного ландшафта возможны ситуации, когда одни и те же объекты финансово – хозяйственной деятельности в разных базах идентифицируются по разному. </a:t>
            </a:r>
          </a:p>
          <a:p>
            <a:r>
              <a:rPr lang="ru-RU" altLang="ru-RU" dirty="0"/>
              <a:t>В этом случае информация, поступающая из нескольких источников, не может быть корректно консолидирована</a:t>
            </a:r>
          </a:p>
          <a:p>
            <a:r>
              <a:rPr lang="ru-RU" altLang="ru-RU" dirty="0"/>
              <a:t>Существует возможность ручной установки соответствия элементов НСИ внешних информационных баз эталонным элементам текущей</a:t>
            </a:r>
          </a:p>
          <a:p>
            <a:pPr lvl="1"/>
            <a:r>
              <a:rPr lang="ru-RU" altLang="ru-RU" dirty="0"/>
              <a:t>этого может быть достаточно для построения достоверной консолидированной отчетности</a:t>
            </a:r>
          </a:p>
          <a:p>
            <a:pPr marL="0" indent="0">
              <a:buNone/>
            </a:pPr>
            <a:endParaRPr lang="ru-RU" alt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A6E8FEC-90BC-4D2E-91B6-72A64CD67482}"/>
              </a:ext>
            </a:extLst>
          </p:cNvPr>
          <p:cNvSpPr/>
          <p:nvPr/>
        </p:nvSpPr>
        <p:spPr bwMode="auto">
          <a:xfrm>
            <a:off x="1399294" y="3888159"/>
            <a:ext cx="2274607" cy="242240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2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Внешние учетные системы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D617B07-7E48-4428-8076-EAA6F7EE1513}"/>
              </a:ext>
            </a:extLst>
          </p:cNvPr>
          <p:cNvSpPr/>
          <p:nvPr/>
        </p:nvSpPr>
        <p:spPr bwMode="auto">
          <a:xfrm>
            <a:off x="1563986" y="4395173"/>
            <a:ext cx="1945224" cy="1746381"/>
          </a:xfrm>
          <a:prstGeom prst="roundRect">
            <a:avLst/>
          </a:prstGeom>
          <a:noFill/>
          <a:ln w="381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2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БДР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CAD2AF8-648E-412E-B87A-FA50B85649A8}"/>
              </a:ext>
            </a:extLst>
          </p:cNvPr>
          <p:cNvSpPr/>
          <p:nvPr/>
        </p:nvSpPr>
        <p:spPr bwMode="auto">
          <a:xfrm>
            <a:off x="1788023" y="4733182"/>
            <a:ext cx="1497149" cy="22534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lang="ru-RU" sz="1100" dirty="0"/>
              <a:t>Выручка </a:t>
            </a:r>
            <a:r>
              <a:rPr kumimoji="0" lang="ru-RU" sz="11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600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E19D7AE-0490-454C-ADF5-BC523D6F2CDD}"/>
              </a:ext>
            </a:extLst>
          </p:cNvPr>
          <p:cNvSpPr/>
          <p:nvPr/>
        </p:nvSpPr>
        <p:spPr bwMode="auto">
          <a:xfrm>
            <a:off x="1788023" y="5189514"/>
            <a:ext cx="1497149" cy="22534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1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Реализация 800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A6B1E82-244E-4F8A-AFFC-D9B7B285ABE7}"/>
              </a:ext>
            </a:extLst>
          </p:cNvPr>
          <p:cNvSpPr/>
          <p:nvPr/>
        </p:nvSpPr>
        <p:spPr bwMode="auto">
          <a:xfrm>
            <a:off x="1788023" y="5645845"/>
            <a:ext cx="1497149" cy="22534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1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Продажи 1500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3777223-097E-4413-A35C-8BE28058A9F6}"/>
              </a:ext>
            </a:extLst>
          </p:cNvPr>
          <p:cNvSpPr/>
          <p:nvPr/>
        </p:nvSpPr>
        <p:spPr bwMode="auto">
          <a:xfrm>
            <a:off x="4618502" y="4113498"/>
            <a:ext cx="4526911" cy="2084391"/>
          </a:xfrm>
          <a:prstGeom prst="roundRect">
            <a:avLst/>
          </a:prstGeom>
          <a:noFill/>
          <a:ln w="381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1С:Управление холдингом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D6F8B90-B594-4DDD-8899-F441497C7D19}"/>
              </a:ext>
            </a:extLst>
          </p:cNvPr>
          <p:cNvSpPr/>
          <p:nvPr/>
        </p:nvSpPr>
        <p:spPr bwMode="auto">
          <a:xfrm>
            <a:off x="6802049" y="4564178"/>
            <a:ext cx="1945224" cy="1464707"/>
          </a:xfrm>
          <a:prstGeom prst="roundRect">
            <a:avLst/>
          </a:prstGeom>
          <a:noFill/>
          <a:ln w="381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2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БДР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20AF527-8961-42EC-8025-02CDB43B7B08}"/>
              </a:ext>
            </a:extLst>
          </p:cNvPr>
          <p:cNvSpPr/>
          <p:nvPr/>
        </p:nvSpPr>
        <p:spPr bwMode="auto">
          <a:xfrm>
            <a:off x="4938243" y="4564178"/>
            <a:ext cx="1497149" cy="1464707"/>
          </a:xfrm>
          <a:prstGeom prst="roundRect">
            <a:avLst/>
          </a:prstGeom>
          <a:noFill/>
          <a:ln w="381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Выручка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43BDAA7-F135-4F35-A3D1-4B1BCC59FD24}"/>
              </a:ext>
            </a:extLst>
          </p:cNvPr>
          <p:cNvSpPr/>
          <p:nvPr/>
        </p:nvSpPr>
        <p:spPr bwMode="auto">
          <a:xfrm>
            <a:off x="7026086" y="5183861"/>
            <a:ext cx="1497149" cy="22534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1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Выручка 2900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74F4D8B0-EA06-4F2E-988A-C14338F3255E}"/>
              </a:ext>
            </a:extLst>
          </p:cNvPr>
          <p:cNvSpPr/>
          <p:nvPr/>
        </p:nvSpPr>
        <p:spPr bwMode="auto">
          <a:xfrm>
            <a:off x="3293073" y="4691821"/>
            <a:ext cx="1645170" cy="281643"/>
          </a:xfrm>
          <a:prstGeom prst="right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E833DF5F-EFED-4CA0-B57B-22022D78C95C}"/>
              </a:ext>
            </a:extLst>
          </p:cNvPr>
          <p:cNvSpPr/>
          <p:nvPr/>
        </p:nvSpPr>
        <p:spPr bwMode="auto">
          <a:xfrm>
            <a:off x="3296777" y="5147525"/>
            <a:ext cx="1645170" cy="281643"/>
          </a:xfrm>
          <a:prstGeom prst="right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88FB7757-4B02-4E46-8B68-3B205037D5FE}"/>
              </a:ext>
            </a:extLst>
          </p:cNvPr>
          <p:cNvSpPr/>
          <p:nvPr/>
        </p:nvSpPr>
        <p:spPr bwMode="auto">
          <a:xfrm>
            <a:off x="3276112" y="5615067"/>
            <a:ext cx="1645170" cy="281643"/>
          </a:xfrm>
          <a:prstGeom prst="right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85B42995-41BB-42F2-AFB2-0EFBE2C9BFEE}"/>
              </a:ext>
            </a:extLst>
          </p:cNvPr>
          <p:cNvSpPr/>
          <p:nvPr/>
        </p:nvSpPr>
        <p:spPr bwMode="auto">
          <a:xfrm>
            <a:off x="6452352" y="5147525"/>
            <a:ext cx="573734" cy="281643"/>
          </a:xfrm>
          <a:prstGeom prst="right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8094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737CA-4891-4080-9A77-DFD540AB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Внешняя ИБ - потребитель: изменения запрещены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C810C3-E2DF-46C4-9FB8-B86A57111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56" y="1799927"/>
            <a:ext cx="8514961" cy="4452886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8203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4D51E-0ABC-4D53-B3C4-2B370F98C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Внешняя ИБ - поставщик: изменение по заявкам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26B1E0-556C-4C5F-9862-651FC44E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61" y="1891000"/>
            <a:ext cx="8569151" cy="4481225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F36C8C-ED38-4EDF-9C91-E65113611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749" y="5688359"/>
            <a:ext cx="6768752" cy="360040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F95B362-CAF6-4066-8170-7EA2EFC9C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749" y="3011101"/>
            <a:ext cx="360040" cy="216024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42307228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83B2D-1BEB-411B-AF67-F7B7D416A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Центральная ИБ: просмотр и утверждение изменений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12966A-7142-4EC7-A13E-3EAC9327D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70" y="1799927"/>
            <a:ext cx="8533147" cy="4471440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7D68B43-C4D1-4A27-A338-0C8711248C4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16821" y="3312095"/>
            <a:ext cx="4752528" cy="2088232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13563268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2E704-97E5-4A22-9B06-7DD0AAE8A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3743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Внешняя ИБ: просмотр хода согласования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389D39-64BD-4B25-BC0A-2B9D24176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3" y="1439887"/>
            <a:ext cx="9327925" cy="3665005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B5C092-0639-4243-906F-135D3055D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5" y="4268659"/>
            <a:ext cx="9577064" cy="1672465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57952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5F602-8402-414B-B703-8C5961278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7704856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Экспорт НСИ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BED66FE-887D-4966-9E31-DBBE323FC5A8}"/>
              </a:ext>
            </a:extLst>
          </p:cNvPr>
          <p:cNvSpPr/>
          <p:nvPr/>
        </p:nvSpPr>
        <p:spPr bwMode="auto">
          <a:xfrm>
            <a:off x="335500" y="1727920"/>
            <a:ext cx="3337305" cy="4478944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Внешние учетные системы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142A200-BA32-43D4-A9A6-EA8A2C2F24CA}"/>
              </a:ext>
            </a:extLst>
          </p:cNvPr>
          <p:cNvSpPr/>
          <p:nvPr/>
        </p:nvSpPr>
        <p:spPr bwMode="auto">
          <a:xfrm>
            <a:off x="5328989" y="1727921"/>
            <a:ext cx="5857586" cy="4478944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1С:Управление холдингом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574A3D8-FE1F-4D2E-BA33-75A87D0FAB06}"/>
              </a:ext>
            </a:extLst>
          </p:cNvPr>
          <p:cNvSpPr/>
          <p:nvPr/>
        </p:nvSpPr>
        <p:spPr bwMode="auto">
          <a:xfrm>
            <a:off x="8569349" y="3927822"/>
            <a:ext cx="1862613" cy="825905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Нормализация данных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C4DD368-C035-4704-8D5F-09ABA64BC58B}"/>
              </a:ext>
            </a:extLst>
          </p:cNvPr>
          <p:cNvSpPr/>
          <p:nvPr/>
        </p:nvSpPr>
        <p:spPr bwMode="auto">
          <a:xfrm>
            <a:off x="6400946" y="3159600"/>
            <a:ext cx="4031016" cy="428742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Правила контроля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3A6813B3-6ADD-4829-9A9F-7E6FBCD36DDF}"/>
              </a:ext>
            </a:extLst>
          </p:cNvPr>
          <p:cNvSpPr/>
          <p:nvPr/>
        </p:nvSpPr>
        <p:spPr bwMode="auto">
          <a:xfrm>
            <a:off x="6395169" y="3927823"/>
            <a:ext cx="1862613" cy="825905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Заявки на изменение НСИ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310E9A1B-8D23-41FA-B065-E699EB339EA3}"/>
              </a:ext>
            </a:extLst>
          </p:cNvPr>
          <p:cNvSpPr/>
          <p:nvPr/>
        </p:nvSpPr>
        <p:spPr bwMode="auto">
          <a:xfrm flipH="1">
            <a:off x="3672805" y="4220772"/>
            <a:ext cx="1656184" cy="603491"/>
          </a:xfrm>
          <a:prstGeom prst="rightArrow">
            <a:avLst/>
          </a:prstGeom>
          <a:solidFill>
            <a:srgbClr val="00B0F0">
              <a:alpha val="75000"/>
            </a:srgbClr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Экспорт</a:t>
            </a: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9D95A6E2-6DC9-4945-AEE6-EDD6D0C4FACF}"/>
              </a:ext>
            </a:extLst>
          </p:cNvPr>
          <p:cNvSpPr/>
          <p:nvPr/>
        </p:nvSpPr>
        <p:spPr bwMode="auto">
          <a:xfrm>
            <a:off x="3672805" y="2736031"/>
            <a:ext cx="1656184" cy="603491"/>
          </a:xfrm>
          <a:prstGeom prst="right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Импорт </a:t>
            </a:r>
          </a:p>
        </p:txBody>
      </p:sp>
      <p:sp>
        <p:nvSpPr>
          <p:cNvPr id="9" name="Блок-схема: магнитный диск 8">
            <a:extLst>
              <a:ext uri="{FF2B5EF4-FFF2-40B4-BE49-F238E27FC236}">
                <a16:creationId xmlns:a16="http://schemas.microsoft.com/office/drawing/2014/main" id="{F882FF3C-2CE6-4B7D-AA04-B20A9F7461A5}"/>
              </a:ext>
            </a:extLst>
          </p:cNvPr>
          <p:cNvSpPr/>
          <p:nvPr/>
        </p:nvSpPr>
        <p:spPr bwMode="auto">
          <a:xfrm>
            <a:off x="6395169" y="2375991"/>
            <a:ext cx="4031016" cy="604800"/>
          </a:xfrm>
          <a:prstGeom prst="flowChartMagneticDisk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Элементы НСИ ВУС</a:t>
            </a:r>
          </a:p>
        </p:txBody>
      </p:sp>
      <p:sp>
        <p:nvSpPr>
          <p:cNvPr id="30" name="Блок-схема: магнитный диск 29">
            <a:extLst>
              <a:ext uri="{FF2B5EF4-FFF2-40B4-BE49-F238E27FC236}">
                <a16:creationId xmlns:a16="http://schemas.microsoft.com/office/drawing/2014/main" id="{7DCB1C42-D78E-4D95-8718-D5957FC28F57}"/>
              </a:ext>
            </a:extLst>
          </p:cNvPr>
          <p:cNvSpPr/>
          <p:nvPr/>
        </p:nvSpPr>
        <p:spPr bwMode="auto">
          <a:xfrm>
            <a:off x="6391274" y="5084868"/>
            <a:ext cx="4040688" cy="603491"/>
          </a:xfrm>
          <a:prstGeom prst="flowChartMagneticDisk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Эталонные элементы</a:t>
            </a:r>
          </a:p>
        </p:txBody>
      </p:sp>
      <p:sp>
        <p:nvSpPr>
          <p:cNvPr id="31" name="Блок-схема: магнитный диск 30">
            <a:extLst>
              <a:ext uri="{FF2B5EF4-FFF2-40B4-BE49-F238E27FC236}">
                <a16:creationId xmlns:a16="http://schemas.microsoft.com/office/drawing/2014/main" id="{97BE1802-1A8D-4BF1-8AB5-5EF5E65247A7}"/>
              </a:ext>
            </a:extLst>
          </p:cNvPr>
          <p:cNvSpPr/>
          <p:nvPr/>
        </p:nvSpPr>
        <p:spPr bwMode="auto">
          <a:xfrm>
            <a:off x="821736" y="2361666"/>
            <a:ext cx="2364834" cy="603491"/>
          </a:xfrm>
          <a:prstGeom prst="flowChartMagneticDisk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Элементы НСИ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EA0D175-8727-4214-9B9E-2ECEE096BA48}"/>
              </a:ext>
            </a:extLst>
          </p:cNvPr>
          <p:cNvSpPr/>
          <p:nvPr/>
        </p:nvSpPr>
        <p:spPr bwMode="auto">
          <a:xfrm>
            <a:off x="821736" y="3159600"/>
            <a:ext cx="2364834" cy="428742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Правила контроля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8083723-2C7D-43DE-9DED-8CC05312BA8A}"/>
              </a:ext>
            </a:extLst>
          </p:cNvPr>
          <p:cNvSpPr/>
          <p:nvPr/>
        </p:nvSpPr>
        <p:spPr bwMode="auto">
          <a:xfrm>
            <a:off x="1072845" y="3921819"/>
            <a:ext cx="1862613" cy="825905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Заявки на изменение НСИ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Блок-схема: магнитный диск 14">
            <a:extLst>
              <a:ext uri="{FF2B5EF4-FFF2-40B4-BE49-F238E27FC236}">
                <a16:creationId xmlns:a16="http://schemas.microsoft.com/office/drawing/2014/main" id="{DCBCA8CE-947C-4F4B-8321-26E59AACC715}"/>
              </a:ext>
            </a:extLst>
          </p:cNvPr>
          <p:cNvSpPr/>
          <p:nvPr/>
        </p:nvSpPr>
        <p:spPr bwMode="auto">
          <a:xfrm>
            <a:off x="771508" y="5089261"/>
            <a:ext cx="2465286" cy="603491"/>
          </a:xfrm>
          <a:prstGeom prst="flowChartMagneticDisk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Эталонные элементы</a:t>
            </a:r>
          </a:p>
        </p:txBody>
      </p:sp>
    </p:spTree>
    <p:extLst>
      <p:ext uri="{BB962C8B-B14F-4D97-AF65-F5344CB8AC3E}">
        <p14:creationId xmlns:p14="http://schemas.microsoft.com/office/powerpoint/2010/main" val="42943446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2E0306FA-DA61-48C6-869F-F626178ED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Экспорт НСИ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6478BD-DAD4-41D3-ADAE-7E60ED7EDC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1463" y="1606550"/>
            <a:ext cx="10934700" cy="4081463"/>
          </a:xfrm>
        </p:spPr>
        <p:txBody>
          <a:bodyPr/>
          <a:lstStyle/>
          <a:p>
            <a:r>
              <a:rPr lang="ru-RU" altLang="ru-RU" dirty="0"/>
              <a:t>В конфигурации поддерживается двухсторонний обмен нормативно – справочной информацией</a:t>
            </a:r>
          </a:p>
          <a:p>
            <a:r>
              <a:rPr lang="ru-RU" altLang="ru-RU" dirty="0"/>
              <a:t>Экспорт: для рассылки эталонных элементов классификаторов в информационные базы, являющиеся потребителями централизованной НСИ</a:t>
            </a:r>
          </a:p>
          <a:p>
            <a:r>
              <a:rPr lang="ru-RU" altLang="ru-RU" dirty="0"/>
              <a:t>Импорт:</a:t>
            </a:r>
          </a:p>
          <a:p>
            <a:pPr lvl="1"/>
            <a:r>
              <a:rPr lang="ru-RU" altLang="ru-RU" dirty="0"/>
              <a:t>Получение элементов классификаторов из централизованной системы управления НСИ для их дальнейшего использования</a:t>
            </a:r>
          </a:p>
          <a:p>
            <a:pPr lvl="1"/>
            <a:r>
              <a:rPr lang="ru-RU" altLang="ru-RU" dirty="0"/>
              <a:t>Получение элементов классификаторов из дочерних систем для их очистки, гармонизации и экспорта в другие информационные базы холдинга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E359A-6E49-451B-A212-FA204D7AB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Экспорт НСИ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EC4C9D-11FA-4F65-B633-064C80B06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1561529"/>
          </a:xfrm>
        </p:spPr>
        <p:txBody>
          <a:bodyPr/>
          <a:lstStyle/>
          <a:p>
            <a:r>
              <a:rPr lang="ru-RU" dirty="0"/>
              <a:t>Возможности конфигурации позволяют не выполнять каждый раз полный обмен по всем элементам синхронизированных справочников:</a:t>
            </a:r>
          </a:p>
          <a:p>
            <a:pPr lvl="1"/>
            <a:r>
              <a:rPr lang="ru-RU" dirty="0"/>
              <a:t>выгружать только измененные элементы централизованных классификаторов</a:t>
            </a:r>
          </a:p>
          <a:p>
            <a:pPr lvl="1"/>
            <a:r>
              <a:rPr lang="ru-RU" dirty="0"/>
              <a:t>дополнительно использовать сохраненные настройки отборов элементов</a:t>
            </a:r>
          </a:p>
          <a:p>
            <a:pPr lvl="1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3CE443-30F9-42B4-B7AA-B19FEF0AB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61" y="3024063"/>
            <a:ext cx="9970012" cy="2692538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47545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id="{4BB94564-22AF-4D12-BA6A-71655A156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Экспорт НСИ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2D391A-D959-463C-8BBC-1356FA578B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1727200"/>
            <a:ext cx="9042400" cy="3946525"/>
          </a:xfrm>
        </p:spPr>
        <p:txBody>
          <a:bodyPr/>
          <a:lstStyle/>
          <a:p>
            <a:r>
              <a:rPr lang="ru-RU" altLang="ru-RU"/>
              <a:t>Регламентное задание для запуска механизмов обмена НСИ дает возможность с заданной периодичностью автоматически выполнять обмен данными между текущей и внешними информационными базами</a:t>
            </a:r>
          </a:p>
          <a:p>
            <a:pPr lvl="1"/>
            <a:r>
              <a:rPr lang="ru-RU" altLang="ru-RU"/>
              <a:t>например, выгружать новые элементы ЦНСИ из мастер – базы в периферийные</a:t>
            </a:r>
          </a:p>
          <a:p>
            <a:r>
              <a:rPr lang="ru-RU" altLang="ru-RU"/>
              <a:t>Возможна автоматическая выгрузка нового элемента централизованного классификатора в периферийные базы непосредственно после записи согласованного объекта, что позволяет сразу же начать его использование во всех предприятиях холдинга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13659-9B92-4A27-A853-AFDD4DC3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Экспорт НСИ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16763337-5CA1-454C-91A1-A9DDBFB8C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4153817"/>
          </a:xfrm>
        </p:spPr>
        <p:txBody>
          <a:bodyPr/>
          <a:lstStyle/>
          <a:p>
            <a:r>
              <a:rPr lang="ru-RU" dirty="0"/>
              <a:t>Правила автоматического обмена настраиваются в элементах соответствующего справочника. При этом указывается:</a:t>
            </a:r>
          </a:p>
          <a:p>
            <a:pPr lvl="1"/>
            <a:r>
              <a:rPr lang="ru-RU" dirty="0"/>
              <a:t>Объект текущей информационной базы (справочник или план видов характеристик)</a:t>
            </a:r>
          </a:p>
          <a:p>
            <a:pPr lvl="1"/>
            <a:r>
              <a:rPr lang="ru-RU" dirty="0"/>
              <a:t>Адресация обмена:</a:t>
            </a:r>
          </a:p>
          <a:p>
            <a:pPr lvl="2"/>
            <a:r>
              <a:rPr lang="ru-RU" dirty="0"/>
              <a:t>Все подключенные информационные базы</a:t>
            </a:r>
          </a:p>
          <a:p>
            <a:pPr lvl="2"/>
            <a:r>
              <a:rPr lang="ru-RU" dirty="0"/>
              <a:t>Информационные базы выбранных типов</a:t>
            </a:r>
          </a:p>
          <a:p>
            <a:pPr lvl="2"/>
            <a:r>
              <a:rPr lang="ru-RU" dirty="0"/>
              <a:t>Выбранные информационные базы</a:t>
            </a:r>
          </a:p>
          <a:p>
            <a:pPr lvl="1"/>
            <a:r>
              <a:rPr lang="ru-RU" dirty="0"/>
              <a:t>Способ запуска обмена:</a:t>
            </a:r>
          </a:p>
          <a:p>
            <a:pPr lvl="2"/>
            <a:r>
              <a:rPr lang="ru-RU" dirty="0"/>
              <a:t>Регламентное задание</a:t>
            </a:r>
          </a:p>
          <a:p>
            <a:pPr lvl="2"/>
            <a:r>
              <a:rPr lang="ru-RU" dirty="0"/>
              <a:t>При записи нового элемента</a:t>
            </a:r>
          </a:p>
          <a:p>
            <a:pPr lvl="1"/>
            <a:r>
              <a:rPr lang="ru-RU" dirty="0"/>
              <a:t>Фильтрация элементов (при необходимости): автоматически обмениваться только объектами по заданным критериям, чтобы снизить нагрузку на систему.</a:t>
            </a:r>
          </a:p>
          <a:p>
            <a:pPr lvl="1"/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0630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71C7E-3D0B-42B0-BB52-E270C716A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Экспорт НСИ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37D366-E047-4159-8F8E-5E71D9329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605" y="1130746"/>
            <a:ext cx="6408712" cy="5088646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3026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5F602-8402-414B-B703-8C5961278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7704856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Импорт НСИ из внешних систем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BED66FE-887D-4966-9E31-DBBE323FC5A8}"/>
              </a:ext>
            </a:extLst>
          </p:cNvPr>
          <p:cNvSpPr/>
          <p:nvPr/>
        </p:nvSpPr>
        <p:spPr bwMode="auto">
          <a:xfrm>
            <a:off x="335500" y="1727920"/>
            <a:ext cx="3337305" cy="4478944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Внешние учетные системы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142A200-BA32-43D4-A9A6-EA8A2C2F24CA}"/>
              </a:ext>
            </a:extLst>
          </p:cNvPr>
          <p:cNvSpPr/>
          <p:nvPr/>
        </p:nvSpPr>
        <p:spPr bwMode="auto">
          <a:xfrm>
            <a:off x="5328989" y="1727921"/>
            <a:ext cx="5857586" cy="4478944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1С:Управление холдингом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574A3D8-FE1F-4D2E-BA33-75A87D0FAB06}"/>
              </a:ext>
            </a:extLst>
          </p:cNvPr>
          <p:cNvSpPr/>
          <p:nvPr/>
        </p:nvSpPr>
        <p:spPr bwMode="auto">
          <a:xfrm>
            <a:off x="8569349" y="3927822"/>
            <a:ext cx="1862613" cy="825905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Нормализация данных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C4DD368-C035-4704-8D5F-09ABA64BC58B}"/>
              </a:ext>
            </a:extLst>
          </p:cNvPr>
          <p:cNvSpPr/>
          <p:nvPr/>
        </p:nvSpPr>
        <p:spPr bwMode="auto">
          <a:xfrm>
            <a:off x="6400946" y="3159600"/>
            <a:ext cx="4031016" cy="428742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Правила контроля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3A6813B3-6ADD-4829-9A9F-7E6FBCD36DDF}"/>
              </a:ext>
            </a:extLst>
          </p:cNvPr>
          <p:cNvSpPr/>
          <p:nvPr/>
        </p:nvSpPr>
        <p:spPr bwMode="auto">
          <a:xfrm>
            <a:off x="6395169" y="3927823"/>
            <a:ext cx="1862613" cy="825905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Заявки на изменение НСИ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310E9A1B-8D23-41FA-B065-E699EB339EA3}"/>
              </a:ext>
            </a:extLst>
          </p:cNvPr>
          <p:cNvSpPr/>
          <p:nvPr/>
        </p:nvSpPr>
        <p:spPr bwMode="auto">
          <a:xfrm flipH="1">
            <a:off x="3672805" y="4220772"/>
            <a:ext cx="1656184" cy="603491"/>
          </a:xfrm>
          <a:prstGeom prst="right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Экспорт</a:t>
            </a: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9D95A6E2-6DC9-4945-AEE6-EDD6D0C4FACF}"/>
              </a:ext>
            </a:extLst>
          </p:cNvPr>
          <p:cNvSpPr/>
          <p:nvPr/>
        </p:nvSpPr>
        <p:spPr bwMode="auto">
          <a:xfrm>
            <a:off x="3672805" y="2736031"/>
            <a:ext cx="1656184" cy="603491"/>
          </a:xfrm>
          <a:prstGeom prst="rightArrow">
            <a:avLst/>
          </a:prstGeom>
          <a:solidFill>
            <a:srgbClr val="00B0F0">
              <a:alpha val="75000"/>
            </a:srgbClr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Импорт </a:t>
            </a:r>
          </a:p>
        </p:txBody>
      </p:sp>
      <p:sp>
        <p:nvSpPr>
          <p:cNvPr id="9" name="Блок-схема: магнитный диск 8">
            <a:extLst>
              <a:ext uri="{FF2B5EF4-FFF2-40B4-BE49-F238E27FC236}">
                <a16:creationId xmlns:a16="http://schemas.microsoft.com/office/drawing/2014/main" id="{F882FF3C-2CE6-4B7D-AA04-B20A9F7461A5}"/>
              </a:ext>
            </a:extLst>
          </p:cNvPr>
          <p:cNvSpPr/>
          <p:nvPr/>
        </p:nvSpPr>
        <p:spPr bwMode="auto">
          <a:xfrm>
            <a:off x="6395169" y="2375991"/>
            <a:ext cx="4031016" cy="604800"/>
          </a:xfrm>
          <a:prstGeom prst="flowChartMagneticDisk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Элементы НСИ ВУС</a:t>
            </a:r>
          </a:p>
        </p:txBody>
      </p:sp>
      <p:sp>
        <p:nvSpPr>
          <p:cNvPr id="30" name="Блок-схема: магнитный диск 29">
            <a:extLst>
              <a:ext uri="{FF2B5EF4-FFF2-40B4-BE49-F238E27FC236}">
                <a16:creationId xmlns:a16="http://schemas.microsoft.com/office/drawing/2014/main" id="{7DCB1C42-D78E-4D95-8718-D5957FC28F57}"/>
              </a:ext>
            </a:extLst>
          </p:cNvPr>
          <p:cNvSpPr/>
          <p:nvPr/>
        </p:nvSpPr>
        <p:spPr bwMode="auto">
          <a:xfrm>
            <a:off x="6391274" y="5084868"/>
            <a:ext cx="4040688" cy="603491"/>
          </a:xfrm>
          <a:prstGeom prst="flowChartMagneticDisk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Эталонные элементы</a:t>
            </a:r>
          </a:p>
        </p:txBody>
      </p:sp>
      <p:sp>
        <p:nvSpPr>
          <p:cNvPr id="31" name="Блок-схема: магнитный диск 30">
            <a:extLst>
              <a:ext uri="{FF2B5EF4-FFF2-40B4-BE49-F238E27FC236}">
                <a16:creationId xmlns:a16="http://schemas.microsoft.com/office/drawing/2014/main" id="{97BE1802-1A8D-4BF1-8AB5-5EF5E65247A7}"/>
              </a:ext>
            </a:extLst>
          </p:cNvPr>
          <p:cNvSpPr/>
          <p:nvPr/>
        </p:nvSpPr>
        <p:spPr bwMode="auto">
          <a:xfrm>
            <a:off x="821736" y="2361666"/>
            <a:ext cx="2364834" cy="603491"/>
          </a:xfrm>
          <a:prstGeom prst="flowChartMagneticDisk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Элементы НСИ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EA0D175-8727-4214-9B9E-2ECEE096BA48}"/>
              </a:ext>
            </a:extLst>
          </p:cNvPr>
          <p:cNvSpPr/>
          <p:nvPr/>
        </p:nvSpPr>
        <p:spPr bwMode="auto">
          <a:xfrm>
            <a:off x="821736" y="3159600"/>
            <a:ext cx="2364834" cy="428742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Правила контроля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8083723-2C7D-43DE-9DED-8CC05312BA8A}"/>
              </a:ext>
            </a:extLst>
          </p:cNvPr>
          <p:cNvSpPr/>
          <p:nvPr/>
        </p:nvSpPr>
        <p:spPr bwMode="auto">
          <a:xfrm>
            <a:off x="1072845" y="3921819"/>
            <a:ext cx="1862613" cy="825905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Заявки на изменение НСИ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Блок-схема: магнитный диск 14">
            <a:extLst>
              <a:ext uri="{FF2B5EF4-FFF2-40B4-BE49-F238E27FC236}">
                <a16:creationId xmlns:a16="http://schemas.microsoft.com/office/drawing/2014/main" id="{DCBCA8CE-947C-4F4B-8321-26E59AACC715}"/>
              </a:ext>
            </a:extLst>
          </p:cNvPr>
          <p:cNvSpPr/>
          <p:nvPr/>
        </p:nvSpPr>
        <p:spPr bwMode="auto">
          <a:xfrm>
            <a:off x="771508" y="5089261"/>
            <a:ext cx="2465286" cy="603491"/>
          </a:xfrm>
          <a:prstGeom prst="flowChartMagneticDisk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Эталонные элементы</a:t>
            </a:r>
          </a:p>
        </p:txBody>
      </p:sp>
    </p:spTree>
    <p:extLst>
      <p:ext uri="{BB962C8B-B14F-4D97-AF65-F5344CB8AC3E}">
        <p14:creationId xmlns:p14="http://schemas.microsoft.com/office/powerpoint/2010/main" val="20106129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5F602-8402-414B-B703-8C5961278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Общая схема процесса управления ЦНСИ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BED66FE-887D-4966-9E31-DBBE323FC5A8}"/>
              </a:ext>
            </a:extLst>
          </p:cNvPr>
          <p:cNvSpPr/>
          <p:nvPr/>
        </p:nvSpPr>
        <p:spPr bwMode="auto">
          <a:xfrm>
            <a:off x="335500" y="1727920"/>
            <a:ext cx="3337305" cy="4478944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Внешние учетные системы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142A200-BA32-43D4-A9A6-EA8A2C2F24CA}"/>
              </a:ext>
            </a:extLst>
          </p:cNvPr>
          <p:cNvSpPr/>
          <p:nvPr/>
        </p:nvSpPr>
        <p:spPr bwMode="auto">
          <a:xfrm>
            <a:off x="5328989" y="1727921"/>
            <a:ext cx="5857586" cy="4478944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1С:Управление холдингом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574A3D8-FE1F-4D2E-BA33-75A87D0FAB06}"/>
              </a:ext>
            </a:extLst>
          </p:cNvPr>
          <p:cNvSpPr/>
          <p:nvPr/>
        </p:nvSpPr>
        <p:spPr bwMode="auto">
          <a:xfrm>
            <a:off x="8569349" y="3927822"/>
            <a:ext cx="1862613" cy="825905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Нормализация данных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C4DD368-C035-4704-8D5F-09ABA64BC58B}"/>
              </a:ext>
            </a:extLst>
          </p:cNvPr>
          <p:cNvSpPr/>
          <p:nvPr/>
        </p:nvSpPr>
        <p:spPr bwMode="auto">
          <a:xfrm>
            <a:off x="6400946" y="3159600"/>
            <a:ext cx="4031016" cy="428742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Правила контроля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3A6813B3-6ADD-4829-9A9F-7E6FBCD36DDF}"/>
              </a:ext>
            </a:extLst>
          </p:cNvPr>
          <p:cNvSpPr/>
          <p:nvPr/>
        </p:nvSpPr>
        <p:spPr bwMode="auto">
          <a:xfrm>
            <a:off x="6395169" y="3927823"/>
            <a:ext cx="1862613" cy="825905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Заявки на изменение НСИ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310E9A1B-8D23-41FA-B065-E699EB339EA3}"/>
              </a:ext>
            </a:extLst>
          </p:cNvPr>
          <p:cNvSpPr/>
          <p:nvPr/>
        </p:nvSpPr>
        <p:spPr bwMode="auto">
          <a:xfrm flipH="1">
            <a:off x="3672805" y="4220772"/>
            <a:ext cx="1656184" cy="603491"/>
          </a:xfrm>
          <a:prstGeom prst="right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Экспорт</a:t>
            </a: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9D95A6E2-6DC9-4945-AEE6-EDD6D0C4FACF}"/>
              </a:ext>
            </a:extLst>
          </p:cNvPr>
          <p:cNvSpPr/>
          <p:nvPr/>
        </p:nvSpPr>
        <p:spPr bwMode="auto">
          <a:xfrm>
            <a:off x="3672805" y="2736031"/>
            <a:ext cx="1656184" cy="603491"/>
          </a:xfrm>
          <a:prstGeom prst="right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Импорт </a:t>
            </a:r>
          </a:p>
        </p:txBody>
      </p:sp>
      <p:sp>
        <p:nvSpPr>
          <p:cNvPr id="9" name="Блок-схема: магнитный диск 8">
            <a:extLst>
              <a:ext uri="{FF2B5EF4-FFF2-40B4-BE49-F238E27FC236}">
                <a16:creationId xmlns:a16="http://schemas.microsoft.com/office/drawing/2014/main" id="{F882FF3C-2CE6-4B7D-AA04-B20A9F7461A5}"/>
              </a:ext>
            </a:extLst>
          </p:cNvPr>
          <p:cNvSpPr/>
          <p:nvPr/>
        </p:nvSpPr>
        <p:spPr bwMode="auto">
          <a:xfrm>
            <a:off x="6395169" y="2375991"/>
            <a:ext cx="4031016" cy="604800"/>
          </a:xfrm>
          <a:prstGeom prst="flowChartMagneticDisk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Элементы НСИ ВУС</a:t>
            </a:r>
          </a:p>
        </p:txBody>
      </p:sp>
      <p:sp>
        <p:nvSpPr>
          <p:cNvPr id="30" name="Блок-схема: магнитный диск 29">
            <a:extLst>
              <a:ext uri="{FF2B5EF4-FFF2-40B4-BE49-F238E27FC236}">
                <a16:creationId xmlns:a16="http://schemas.microsoft.com/office/drawing/2014/main" id="{7DCB1C42-D78E-4D95-8718-D5957FC28F57}"/>
              </a:ext>
            </a:extLst>
          </p:cNvPr>
          <p:cNvSpPr/>
          <p:nvPr/>
        </p:nvSpPr>
        <p:spPr bwMode="auto">
          <a:xfrm>
            <a:off x="6391274" y="5084868"/>
            <a:ext cx="4040688" cy="603491"/>
          </a:xfrm>
          <a:prstGeom prst="flowChartMagneticDisk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Эталонные элементы</a:t>
            </a:r>
          </a:p>
        </p:txBody>
      </p:sp>
      <p:sp>
        <p:nvSpPr>
          <p:cNvPr id="31" name="Блок-схема: магнитный диск 30">
            <a:extLst>
              <a:ext uri="{FF2B5EF4-FFF2-40B4-BE49-F238E27FC236}">
                <a16:creationId xmlns:a16="http://schemas.microsoft.com/office/drawing/2014/main" id="{97BE1802-1A8D-4BF1-8AB5-5EF5E65247A7}"/>
              </a:ext>
            </a:extLst>
          </p:cNvPr>
          <p:cNvSpPr/>
          <p:nvPr/>
        </p:nvSpPr>
        <p:spPr bwMode="auto">
          <a:xfrm>
            <a:off x="821736" y="2361666"/>
            <a:ext cx="2364834" cy="603491"/>
          </a:xfrm>
          <a:prstGeom prst="flowChartMagneticDisk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Элементы НСИ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EA0D175-8727-4214-9B9E-2ECEE096BA48}"/>
              </a:ext>
            </a:extLst>
          </p:cNvPr>
          <p:cNvSpPr/>
          <p:nvPr/>
        </p:nvSpPr>
        <p:spPr bwMode="auto">
          <a:xfrm>
            <a:off x="821736" y="3159600"/>
            <a:ext cx="2364834" cy="428742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Правила контроля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8083723-2C7D-43DE-9DED-8CC05312BA8A}"/>
              </a:ext>
            </a:extLst>
          </p:cNvPr>
          <p:cNvSpPr/>
          <p:nvPr/>
        </p:nvSpPr>
        <p:spPr bwMode="auto">
          <a:xfrm>
            <a:off x="1072845" y="3921819"/>
            <a:ext cx="1862613" cy="825905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Заявки на изменение НСИ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Блок-схема: магнитный диск 14">
            <a:extLst>
              <a:ext uri="{FF2B5EF4-FFF2-40B4-BE49-F238E27FC236}">
                <a16:creationId xmlns:a16="http://schemas.microsoft.com/office/drawing/2014/main" id="{DCBCA8CE-947C-4F4B-8321-26E59AACC715}"/>
              </a:ext>
            </a:extLst>
          </p:cNvPr>
          <p:cNvSpPr/>
          <p:nvPr/>
        </p:nvSpPr>
        <p:spPr bwMode="auto">
          <a:xfrm>
            <a:off x="771508" y="5089261"/>
            <a:ext cx="2465286" cy="603491"/>
          </a:xfrm>
          <a:prstGeom prst="flowChartMagneticDisk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Эталонные элементы</a:t>
            </a:r>
          </a:p>
        </p:txBody>
      </p:sp>
    </p:spTree>
    <p:extLst>
      <p:ext uri="{BB962C8B-B14F-4D97-AF65-F5344CB8AC3E}">
        <p14:creationId xmlns:p14="http://schemas.microsoft.com/office/powerpoint/2010/main" val="24617299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81957" y="215900"/>
            <a:ext cx="73437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89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 за внимание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562100" y="2592015"/>
            <a:ext cx="7583488" cy="3425825"/>
            <a:chOff x="1562100" y="2592015"/>
            <a:chExt cx="7583488" cy="3425825"/>
          </a:xfrm>
        </p:grpSpPr>
        <p:sp>
          <p:nvSpPr>
            <p:cNvPr id="46083" name="Заголовок 1"/>
            <p:cNvSpPr txBox="1">
              <a:spLocks/>
            </p:cNvSpPr>
            <p:nvPr/>
          </p:nvSpPr>
          <p:spPr bwMode="auto">
            <a:xfrm>
              <a:off x="3336925" y="2592015"/>
              <a:ext cx="4032250" cy="287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Char char="•"/>
                <a:defRPr sz="21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7338">
                <a:spcBef>
                  <a:spcPct val="20000"/>
                </a:spcBef>
                <a:buClr>
                  <a:srgbClr val="CC0000"/>
                </a:buClr>
                <a:buChar char="•"/>
                <a:defRPr sz="1700"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4588" indent="-230188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5813" indent="-227013">
                <a:spcBef>
                  <a:spcPct val="20000"/>
                </a:spcBef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30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02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74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46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Дополнительная</a:t>
              </a: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информация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62100" y="2879352"/>
              <a:ext cx="7583488" cy="31384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Сайт 1С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:ERP.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Управление холдингом: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3"/>
                </a:rPr>
                <a:t>https://v8.1c.ru/cpm-erp/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Презентации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4"/>
                </a:rPr>
                <a:t>https://v8.1c.ru/cpm-erp/poleznye-materialy/presentations/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Видео: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5"/>
                </a:rPr>
                <a:t>https://v8.1c.ru/cpm-erp/poleznye-materialy/video/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Сайт 1С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Управление холдингом: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6"/>
                </a:rPr>
                <a:t>https://v8.1c.ru/cpm/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Презентации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7"/>
                </a:rPr>
                <a:t>https://v8.1c.ru/cpm/poleznye-materialy/presentations/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Видео: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8"/>
                </a:rPr>
                <a:t>https://v8.1c.ru/cpm/poleznye-materialy/video/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Наиболее интересные внедрения: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9"/>
                </a:rPr>
                <a:t>https://v8.1c.ru/cpm/istorii-uspekha/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11"/>
                </a:rPr>
                <a:t>Канал линейки продуктов «1С:Управление холдингом» на </a:t>
              </a:r>
              <a:r>
                <a:rPr kumimoji="0" lang="en-US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11"/>
                </a:rPr>
                <a:t>YouTube</a:t>
              </a:r>
              <a:endParaRPr kumimoji="0" lang="ru-RU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934389" y="966212"/>
            <a:ext cx="2838911" cy="1449854"/>
            <a:chOff x="3756544" y="966212"/>
            <a:chExt cx="2838911" cy="1449854"/>
          </a:xfrm>
        </p:grpSpPr>
        <p:sp>
          <p:nvSpPr>
            <p:cNvPr id="2" name="Овал 1"/>
            <p:cNvSpPr/>
            <p:nvPr/>
          </p:nvSpPr>
          <p:spPr bwMode="auto">
            <a:xfrm>
              <a:off x="3756544" y="966212"/>
              <a:ext cx="1392213" cy="1441760"/>
            </a:xfrm>
            <a:prstGeom prst="ellipse">
              <a:avLst/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Овал 5"/>
            <p:cNvSpPr/>
            <p:nvPr/>
          </p:nvSpPr>
          <p:spPr bwMode="auto">
            <a:xfrm>
              <a:off x="4464893" y="974306"/>
              <a:ext cx="1392213" cy="1441760"/>
            </a:xfrm>
            <a:prstGeom prst="ellipse">
              <a:avLst/>
            </a:prstGeom>
            <a:solidFill>
              <a:srgbClr val="F3EA28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Овал 6"/>
            <p:cNvSpPr/>
            <p:nvPr/>
          </p:nvSpPr>
          <p:spPr bwMode="auto">
            <a:xfrm>
              <a:off x="5203242" y="974306"/>
              <a:ext cx="1392213" cy="1441760"/>
            </a:xfrm>
            <a:prstGeom prst="ellipse">
              <a:avLst/>
            </a:prstGeom>
            <a:solidFill>
              <a:srgbClr val="FC846B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483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3F541-301F-477B-AD86-9852C05DA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Импорт НСИ из внешних систем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A2C3FC-8EB7-448B-BFE7-9288F8446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3793777"/>
          </a:xfrm>
        </p:spPr>
        <p:txBody>
          <a:bodyPr/>
          <a:lstStyle/>
          <a:p>
            <a:r>
              <a:rPr lang="ru-RU" dirty="0"/>
              <a:t>Импорт НСИ возможен из различных информационных баз произвольной структуры</a:t>
            </a:r>
          </a:p>
          <a:p>
            <a:r>
              <a:rPr lang="ru-RU" dirty="0"/>
              <a:t>На платформе 1С</a:t>
            </a:r>
          </a:p>
          <a:p>
            <a:pPr lvl="1"/>
            <a:r>
              <a:rPr lang="en-US" dirty="0"/>
              <a:t>Com – </a:t>
            </a:r>
            <a:r>
              <a:rPr lang="ru-RU" dirty="0"/>
              <a:t>соединение</a:t>
            </a:r>
          </a:p>
          <a:p>
            <a:pPr lvl="1"/>
            <a:r>
              <a:rPr lang="en-US" dirty="0"/>
              <a:t>Web – </a:t>
            </a:r>
            <a:r>
              <a:rPr lang="ru-RU" dirty="0"/>
              <a:t>сервис</a:t>
            </a:r>
          </a:p>
          <a:p>
            <a:r>
              <a:rPr lang="ru-RU" dirty="0"/>
              <a:t>Любые источники данных, поддерживающие технологию </a:t>
            </a:r>
            <a:r>
              <a:rPr lang="en-US" dirty="0"/>
              <a:t>ADO</a:t>
            </a:r>
            <a:endParaRPr lang="ru-RU" dirty="0"/>
          </a:p>
          <a:p>
            <a:pPr lvl="1"/>
            <a:r>
              <a:rPr lang="en-US" dirty="0"/>
              <a:t>Excel</a:t>
            </a:r>
          </a:p>
          <a:p>
            <a:pPr lvl="1"/>
            <a:r>
              <a:rPr lang="en-US" dirty="0"/>
              <a:t>SQL Server</a:t>
            </a:r>
          </a:p>
          <a:p>
            <a:pPr lvl="1"/>
            <a:r>
              <a:rPr lang="en-US" dirty="0"/>
              <a:t>Oracle</a:t>
            </a:r>
          </a:p>
          <a:p>
            <a:pPr lvl="1"/>
            <a:r>
              <a:rPr lang="en-US" dirty="0"/>
              <a:t>PostgreSQL</a:t>
            </a:r>
            <a:endParaRPr lang="ru-RU" dirty="0"/>
          </a:p>
          <a:p>
            <a:pPr lvl="1"/>
            <a:r>
              <a:rPr lang="ru-RU" dirty="0"/>
              <a:t>…</a:t>
            </a:r>
            <a:endParaRPr lang="en-US" dirty="0"/>
          </a:p>
          <a:p>
            <a:pPr marL="45561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2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Импорт НСИ из внешних систем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079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02013" indent="-270005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89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080021" indent="-216004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512029" indent="-216004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512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944037" indent="-216004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376046" indent="-21600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808054" indent="-21600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240062" indent="-21600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672070" indent="-21600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BEA7A43-2FCF-402A-BC6A-32CC6FC923FE}" type="slidenum">
              <a:rPr lang="ru-RU" altLang="ru-RU" sz="945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ru-RU" altLang="ru-RU" sz="945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8948140-F599-4963-805B-18B39B25894D}"/>
              </a:ext>
            </a:extLst>
          </p:cNvPr>
          <p:cNvGrpSpPr/>
          <p:nvPr/>
        </p:nvGrpSpPr>
        <p:grpSpPr>
          <a:xfrm>
            <a:off x="1440557" y="1439887"/>
            <a:ext cx="7999717" cy="4497121"/>
            <a:chOff x="1677927" y="1402538"/>
            <a:chExt cx="7999717" cy="4497121"/>
          </a:xfrm>
        </p:grpSpPr>
        <p:grpSp>
          <p:nvGrpSpPr>
            <p:cNvPr id="17412" name="Группа 21"/>
            <p:cNvGrpSpPr>
              <a:grpSpLocks/>
            </p:cNvGrpSpPr>
            <p:nvPr/>
          </p:nvGrpSpPr>
          <p:grpSpPr bwMode="auto">
            <a:xfrm>
              <a:off x="6205050" y="1402538"/>
              <a:ext cx="3472594" cy="4473121"/>
              <a:chOff x="5155412" y="1736682"/>
              <a:chExt cx="3810000" cy="4733240"/>
            </a:xfrm>
          </p:grpSpPr>
          <p:pic>
            <p:nvPicPr>
              <p:cNvPr id="17443" name="Рисунок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5412" y="3484693"/>
                <a:ext cx="3810000" cy="2857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44" name="Скругленный прямоугольник 17"/>
              <p:cNvSpPr>
                <a:spLocks noChangeArrowheads="1"/>
              </p:cNvSpPr>
              <p:nvPr/>
            </p:nvSpPr>
            <p:spPr bwMode="auto">
              <a:xfrm>
                <a:off x="5242302" y="1736682"/>
                <a:ext cx="3717317" cy="4733240"/>
              </a:xfrm>
              <a:prstGeom prst="roundRect">
                <a:avLst>
                  <a:gd name="adj" fmla="val 16667"/>
                </a:avLst>
              </a:prstGeom>
              <a:solidFill>
                <a:srgbClr val="F9E383">
                  <a:alpha val="20000"/>
                </a:srgbClr>
              </a:solidFill>
              <a:ln w="44450" algn="ctr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anose="05000000000000000000" pitchFamily="2" charset="2"/>
                  <a:buChar char="n"/>
                  <a:defRPr sz="22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rgbClr val="5B0917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anose="02020603050405020304" pitchFamily="18" charset="0"/>
                  <a:buChar char="▪"/>
                  <a:defRPr sz="16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ru-RU" altLang="ru-RU" sz="1890">
                  <a:solidFill>
                    <a:schemeClr val="tx1"/>
                  </a:solidFill>
                </a:endParaRPr>
              </a:p>
            </p:txBody>
          </p:sp>
          <p:sp>
            <p:nvSpPr>
              <p:cNvPr id="17445" name="TextBox 18"/>
              <p:cNvSpPr txBox="1">
                <a:spLocks noChangeArrowheads="1"/>
              </p:cNvSpPr>
              <p:nvPr/>
            </p:nvSpPr>
            <p:spPr bwMode="auto">
              <a:xfrm>
                <a:off x="5404228" y="1943414"/>
                <a:ext cx="3312368" cy="1680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anose="05000000000000000000" pitchFamily="2" charset="2"/>
                  <a:buChar char="n"/>
                  <a:defRPr sz="22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rgbClr val="5B0917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anose="02020603050405020304" pitchFamily="18" charset="0"/>
                  <a:buChar char="▪"/>
                  <a:defRPr sz="16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ru-RU" altLang="ru-RU" sz="3024">
                    <a:solidFill>
                      <a:srgbClr val="FF0000"/>
                    </a:solidFill>
                  </a:rPr>
                  <a:t>1С</a:t>
                </a:r>
                <a:br>
                  <a:rPr lang="ru-RU" altLang="ru-RU" sz="3024">
                    <a:solidFill>
                      <a:srgbClr val="FF0000"/>
                    </a:solidFill>
                  </a:rPr>
                </a:br>
                <a:r>
                  <a:rPr lang="ru-RU" altLang="ru-RU" sz="3024">
                    <a:solidFill>
                      <a:srgbClr val="FF0000"/>
                    </a:solidFill>
                  </a:rPr>
                  <a:t> Управление холдингом</a:t>
                </a:r>
              </a:p>
            </p:txBody>
          </p:sp>
        </p:grpSp>
        <p:grpSp>
          <p:nvGrpSpPr>
            <p:cNvPr id="17413" name="Группа 24"/>
            <p:cNvGrpSpPr>
              <a:grpSpLocks/>
            </p:cNvGrpSpPr>
            <p:nvPr/>
          </p:nvGrpSpPr>
          <p:grpSpPr bwMode="auto">
            <a:xfrm>
              <a:off x="1677927" y="1471540"/>
              <a:ext cx="3811603" cy="1987553"/>
              <a:chOff x="251520" y="1556792"/>
              <a:chExt cx="4032448" cy="2104015"/>
            </a:xfrm>
          </p:grpSpPr>
          <p:sp>
            <p:nvSpPr>
              <p:cNvPr id="17441" name="Скругленный прямоугольник 22"/>
              <p:cNvSpPr>
                <a:spLocks noChangeArrowheads="1"/>
              </p:cNvSpPr>
              <p:nvPr/>
            </p:nvSpPr>
            <p:spPr bwMode="auto">
              <a:xfrm>
                <a:off x="251520" y="1556792"/>
                <a:ext cx="4032448" cy="2104015"/>
              </a:xfrm>
              <a:prstGeom prst="roundRect">
                <a:avLst>
                  <a:gd name="adj" fmla="val 16667"/>
                </a:avLst>
              </a:prstGeom>
              <a:noFill/>
              <a:ln w="44450" algn="ctr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anose="05000000000000000000" pitchFamily="2" charset="2"/>
                  <a:buChar char="n"/>
                  <a:defRPr sz="22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rgbClr val="5B0917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anose="02020603050405020304" pitchFamily="18" charset="0"/>
                  <a:buChar char="▪"/>
                  <a:defRPr sz="16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ru-RU" altLang="ru-RU" sz="1890">
                  <a:solidFill>
                    <a:schemeClr val="tx1"/>
                  </a:solidFill>
                </a:endParaRPr>
              </a:p>
            </p:txBody>
          </p:sp>
          <p:sp>
            <p:nvSpPr>
              <p:cNvPr id="17442" name="TextBox 23"/>
              <p:cNvSpPr txBox="1">
                <a:spLocks noChangeArrowheads="1"/>
              </p:cNvSpPr>
              <p:nvPr/>
            </p:nvSpPr>
            <p:spPr bwMode="auto">
              <a:xfrm>
                <a:off x="631463" y="1597439"/>
                <a:ext cx="3373771" cy="410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anose="05000000000000000000" pitchFamily="2" charset="2"/>
                  <a:buChar char="n"/>
                  <a:defRPr sz="22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rgbClr val="5B0917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anose="02020603050405020304" pitchFamily="18" charset="0"/>
                  <a:buChar char="▪"/>
                  <a:defRPr sz="16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ru-RU" altLang="ru-RU" sz="1890">
                    <a:solidFill>
                      <a:srgbClr val="FF0000"/>
                    </a:solidFill>
                  </a:rPr>
                  <a:t>Базы 1С</a:t>
                </a:r>
              </a:p>
            </p:txBody>
          </p:sp>
        </p:grpSp>
        <p:pic>
          <p:nvPicPr>
            <p:cNvPr id="17414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1430" y="1882551"/>
              <a:ext cx="688518" cy="394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Рисунок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938" y="1891551"/>
              <a:ext cx="706520" cy="406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Рисунок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8447" y="1875050"/>
              <a:ext cx="684018" cy="408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Рисунок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5455" y="1879551"/>
              <a:ext cx="640517" cy="415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Рисунок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5963" y="1897552"/>
              <a:ext cx="724520" cy="39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Рисунок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8471" y="1875050"/>
              <a:ext cx="775520" cy="415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Рисунок 3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979" y="1881050"/>
              <a:ext cx="760521" cy="408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Рисунок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485" y="1867550"/>
              <a:ext cx="660018" cy="426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Рисунок 4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0489" y="1846550"/>
              <a:ext cx="877523" cy="47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Рисунок 4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491" y="1939553"/>
              <a:ext cx="1345536" cy="72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4" name="TextBox 47"/>
            <p:cNvSpPr txBox="1">
              <a:spLocks noChangeArrowheads="1"/>
            </p:cNvSpPr>
            <p:nvPr/>
          </p:nvSpPr>
          <p:spPr bwMode="auto">
            <a:xfrm>
              <a:off x="2207442" y="2610070"/>
              <a:ext cx="2541069" cy="387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890" dirty="0">
                  <a:solidFill>
                    <a:srgbClr val="FF0000"/>
                  </a:solidFill>
                </a:rPr>
                <a:t>Любые платформы</a:t>
              </a:r>
            </a:p>
          </p:txBody>
        </p:sp>
        <p:sp>
          <p:nvSpPr>
            <p:cNvPr id="17425" name="TextBox 48"/>
            <p:cNvSpPr txBox="1">
              <a:spLocks noChangeArrowheads="1"/>
            </p:cNvSpPr>
            <p:nvPr/>
          </p:nvSpPr>
          <p:spPr bwMode="auto">
            <a:xfrm>
              <a:off x="2051437" y="2901078"/>
              <a:ext cx="3012081" cy="387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890" dirty="0">
                  <a:solidFill>
                    <a:srgbClr val="FF0000"/>
                  </a:solidFill>
                </a:rPr>
                <a:t>Любые конфигурации</a:t>
              </a:r>
            </a:p>
          </p:txBody>
        </p:sp>
        <p:sp>
          <p:nvSpPr>
            <p:cNvPr id="17426" name="Стрелка вправо 49"/>
            <p:cNvSpPr>
              <a:spLocks noChangeArrowheads="1"/>
            </p:cNvSpPr>
            <p:nvPr/>
          </p:nvSpPr>
          <p:spPr bwMode="auto">
            <a:xfrm>
              <a:off x="5495530" y="1935052"/>
              <a:ext cx="772520" cy="122553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9E383">
                <a:alpha val="50195"/>
              </a:srgbClr>
            </a:solidFill>
            <a:ln w="44450" algn="ctr">
              <a:solidFill>
                <a:srgbClr val="CC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ru-RU" sz="1134">
                  <a:solidFill>
                    <a:schemeClr val="tx1"/>
                  </a:solidFill>
                </a:rPr>
                <a:t>OLE, COM, WEB</a:t>
              </a:r>
              <a:endParaRPr lang="ru-RU" altLang="ru-RU" sz="1134">
                <a:solidFill>
                  <a:schemeClr val="tx1"/>
                </a:solidFill>
              </a:endParaRPr>
            </a:p>
          </p:txBody>
        </p:sp>
        <p:grpSp>
          <p:nvGrpSpPr>
            <p:cNvPr id="41" name="Group 3"/>
            <p:cNvGrpSpPr>
              <a:grpSpLocks/>
            </p:cNvGrpSpPr>
            <p:nvPr/>
          </p:nvGrpSpPr>
          <p:grpSpPr bwMode="auto">
            <a:xfrm>
              <a:off x="1703428" y="3720100"/>
              <a:ext cx="3708100" cy="2179559"/>
              <a:chOff x="703" y="1434"/>
              <a:chExt cx="3356" cy="1850"/>
            </a:xfrm>
          </p:grpSpPr>
          <p:pic>
            <p:nvPicPr>
              <p:cNvPr id="17429" name="Picture 4" descr="map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1434"/>
                <a:ext cx="3356" cy="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0" name="Picture 5" descr="Access_logo_bL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6" y="2659"/>
                <a:ext cx="408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1" name="Picture 6" descr="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1" y="1979"/>
                <a:ext cx="576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2" name="Picture 7" descr="logo-ibm-db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2251"/>
                <a:ext cx="658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3" name="Picture 8" descr="sql-logo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7" y="1480"/>
                <a:ext cx="816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4" name="Picture 9" descr="Microsoft-Excel-2010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8" y="2296"/>
                <a:ext cx="272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5" name="Picture 10" descr="oracle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2" y="1752"/>
                <a:ext cx="108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6" name="Picture 11" descr="Sybase_logo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3" y="2750"/>
                <a:ext cx="771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7" name="Picture 12" descr="logo-partners-pervasive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9" y="2750"/>
                <a:ext cx="681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8" name="Picture 13" descr="InformixLogo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3" y="2432"/>
                <a:ext cx="382" cy="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9" name="Picture 14" descr="mysql_logo1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3" y="2341"/>
                <a:ext cx="499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40" name="Picture 15" descr="571px-DBase_logo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0" y="2251"/>
                <a:ext cx="544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3" name="Стрелка вправо 62"/>
            <p:cNvSpPr>
              <a:spLocks noChangeArrowheads="1"/>
            </p:cNvSpPr>
            <p:nvPr/>
          </p:nvSpPr>
          <p:spPr bwMode="auto">
            <a:xfrm>
              <a:off x="5476030" y="4135612"/>
              <a:ext cx="772521" cy="122403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9E383">
                <a:alpha val="50195"/>
              </a:srgbClr>
            </a:solidFill>
            <a:ln w="44450" algn="ctr">
              <a:solidFill>
                <a:srgbClr val="CC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ru-RU" sz="1134">
                  <a:solidFill>
                    <a:schemeClr val="tx1"/>
                  </a:solidFill>
                </a:rPr>
                <a:t>ADO</a:t>
              </a:r>
              <a:endParaRPr lang="ru-RU" altLang="ru-RU" sz="1134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7941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EBD6A-CA9B-43D7-B5C1-CB8E8CDA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Импорт данных из баз на </a:t>
            </a:r>
            <a:b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платформе 1С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3942B4-ED18-4F95-A0C3-207B662EA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841449"/>
          </a:xfrm>
        </p:spPr>
        <p:txBody>
          <a:bodyPr/>
          <a:lstStyle/>
          <a:p>
            <a:r>
              <a:rPr lang="ru-RU" dirty="0"/>
              <a:t>Для обмена элементами НСИ с базами на платформе 1С:Предприятие указывается способ подключения и данные для авторизации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1FAD2F-5030-4A1D-89F9-09599F69D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605" y="2375991"/>
            <a:ext cx="5871780" cy="3959514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7795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3E8B3-D882-4818-9B85-0AD76AE97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Импорт данных из баз на </a:t>
            </a:r>
            <a:b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платформе 1С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B3A614-0B25-43D1-B81E-0549B4902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2137593"/>
          </a:xfrm>
        </p:spPr>
        <p:txBody>
          <a:bodyPr/>
          <a:lstStyle/>
          <a:p>
            <a:r>
              <a:rPr lang="ru-RU" dirty="0"/>
              <a:t>После установки соединения и загрузки информации о структуре внешней информационной базы создаются правила сопоставления объектов текущей и внешней ИБ</a:t>
            </a:r>
          </a:p>
          <a:p>
            <a:r>
              <a:rPr lang="ru-RU" dirty="0"/>
              <a:t>Возможны два способа сопоставления объектов:</a:t>
            </a:r>
          </a:p>
          <a:p>
            <a:pPr lvl="1"/>
            <a:r>
              <a:rPr lang="ru-RU" dirty="0"/>
              <a:t>по реквизитам</a:t>
            </a:r>
          </a:p>
          <a:p>
            <a:pPr lvl="1"/>
            <a:r>
              <a:rPr lang="ru-RU" dirty="0"/>
              <a:t>по внутренним идентификаторам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18C180-B380-4018-BDEC-694B85028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677" y="3852668"/>
            <a:ext cx="5906255" cy="2123723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1017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>
            <a:lumMod val="85000"/>
            <a:alpha val="7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  <a:spAutoFit/>
      </a:bodyPr>
      <a:lstStyle>
        <a:defPPr algn="ctr" eaLnBrk="1" hangingPunct="1">
          <a:lnSpc>
            <a:spcPct val="85000"/>
          </a:lnSpc>
          <a:spcBef>
            <a:spcPct val="50000"/>
          </a:spcBef>
          <a:buSzPct val="120000"/>
          <a:defRPr sz="1200" dirty="0" smtClean="0">
            <a:solidFill>
              <a:srgbClr val="603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99916</TotalTime>
  <Words>1896</Words>
  <Application>Microsoft Macintosh PowerPoint</Application>
  <PresentationFormat>Произвольный</PresentationFormat>
  <Paragraphs>306</Paragraphs>
  <Slides>51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51</vt:i4>
      </vt:variant>
    </vt:vector>
  </HeadingPairs>
  <TitlesOfParts>
    <vt:vector size="57" baseType="lpstr">
      <vt:lpstr>Arial</vt:lpstr>
      <vt:lpstr>Futura PT Demi</vt:lpstr>
      <vt:lpstr>Times New Roman</vt:lpstr>
      <vt:lpstr>3_Специальное оформление</vt:lpstr>
      <vt:lpstr>4_Специальное оформление</vt:lpstr>
      <vt:lpstr>5_Специальное оформление</vt:lpstr>
      <vt:lpstr>Презентация PowerPoint</vt:lpstr>
      <vt:lpstr>Общая схема процесса управления ЦНСИ</vt:lpstr>
      <vt:lpstr>Необходимость системы ЦНСИ</vt:lpstr>
      <vt:lpstr>Синхронизация элементов</vt:lpstr>
      <vt:lpstr>Импорт НСИ из внешних систем</vt:lpstr>
      <vt:lpstr>Импорт НСИ из внешних систем</vt:lpstr>
      <vt:lpstr>Импорт НСИ из внешних систем</vt:lpstr>
      <vt:lpstr>Импорт данных из баз на  платформе 1С</vt:lpstr>
      <vt:lpstr>Импорт данных из баз на  платформе 1С</vt:lpstr>
      <vt:lpstr>Сопоставление элементов по  реквизитам</vt:lpstr>
      <vt:lpstr>Сопоставление элементов по  реквизитам</vt:lpstr>
      <vt:lpstr>Сопоставление элементов по  идентификаторам</vt:lpstr>
      <vt:lpstr>Сопоставление элементов по  идентификаторам</vt:lpstr>
      <vt:lpstr>Импорт данных по технологии ADO</vt:lpstr>
      <vt:lpstr>Импорт данных по технологии ADO</vt:lpstr>
      <vt:lpstr>Импорт данных по технологии ADO</vt:lpstr>
      <vt:lpstr>Импорт данных из внешних систем</vt:lpstr>
      <vt:lpstr>Импорт данных из внешних систем</vt:lpstr>
      <vt:lpstr>Нормализация данных</vt:lpstr>
      <vt:lpstr>Нормализация данных</vt:lpstr>
      <vt:lpstr>Нормализация данных</vt:lpstr>
      <vt:lpstr>Нормализация данных</vt:lpstr>
      <vt:lpstr>Нормализация данных</vt:lpstr>
      <vt:lpstr>Контроль изменений НСИ</vt:lpstr>
      <vt:lpstr>Контроль изменений НСИ</vt:lpstr>
      <vt:lpstr>Установка параметров контроля</vt:lpstr>
      <vt:lpstr>Согласование изменений</vt:lpstr>
      <vt:lpstr>Регистрация нового объекта</vt:lpstr>
      <vt:lpstr>Согласование изменений реквизитов</vt:lpstr>
      <vt:lpstr>Согласование изменений реквизитов</vt:lpstr>
      <vt:lpstr>Согласование изменений реквизитов</vt:lpstr>
      <vt:lpstr>Согласование изменений реквизитов</vt:lpstr>
      <vt:lpstr>Согласование заявок по маршруту</vt:lpstr>
      <vt:lpstr>Управление НСИ внешних учетных систем</vt:lpstr>
      <vt:lpstr>Контроль НСИ во внешних ИБ</vt:lpstr>
      <vt:lpstr>Контроль НСИ во внешних ИБ</vt:lpstr>
      <vt:lpstr>Поставщики и потребители НСИ</vt:lpstr>
      <vt:lpstr>Поставщики и потребители НСИ</vt:lpstr>
      <vt:lpstr>Внешняя ИБ - потребитель: изменения запрещены</vt:lpstr>
      <vt:lpstr>Внешняя ИБ - потребитель: изменения запрещены</vt:lpstr>
      <vt:lpstr>Внешняя ИБ - поставщик: изменение по заявкам</vt:lpstr>
      <vt:lpstr>Центральная ИБ: просмотр и утверждение изменений</vt:lpstr>
      <vt:lpstr>Внешняя ИБ: просмотр хода согласования</vt:lpstr>
      <vt:lpstr>Экспорт НСИ</vt:lpstr>
      <vt:lpstr>Экспорт НСИ</vt:lpstr>
      <vt:lpstr>Экспорт НСИ</vt:lpstr>
      <vt:lpstr>Экспорт НСИ</vt:lpstr>
      <vt:lpstr>Экспорт НСИ</vt:lpstr>
      <vt:lpstr>Экспорт НСИ</vt:lpstr>
      <vt:lpstr>Общая схема процесса управления ЦНСИ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Попов Леонид</dc:creator>
  <cp:lastModifiedBy>Станислав Митрохин</cp:lastModifiedBy>
  <cp:revision>3869</cp:revision>
  <cp:lastPrinted>2015-05-12T12:08:53Z</cp:lastPrinted>
  <dcterms:created xsi:type="dcterms:W3CDTF">2004-06-25T18:36:23Z</dcterms:created>
  <dcterms:modified xsi:type="dcterms:W3CDTF">2024-01-10T13:51:44Z</dcterms:modified>
</cp:coreProperties>
</file>