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59" r:id="rId4"/>
    <p:sldId id="277" r:id="rId5"/>
    <p:sldId id="27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4" r:id="rId14"/>
    <p:sldId id="267" r:id="rId15"/>
    <p:sldId id="275" r:id="rId16"/>
    <p:sldId id="268" r:id="rId17"/>
    <p:sldId id="269" r:id="rId18"/>
    <p:sldId id="270" r:id="rId19"/>
    <p:sldId id="271" r:id="rId20"/>
    <p:sldId id="276" r:id="rId21"/>
    <p:sldId id="272" r:id="rId22"/>
    <p:sldId id="27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Листров Роман" initials="ЛР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000" autoAdjust="0"/>
  </p:normalViewPr>
  <p:slideViewPr>
    <p:cSldViewPr>
      <p:cViewPr>
        <p:scale>
          <a:sx n="100" d="100"/>
          <a:sy n="100" d="100"/>
        </p:scale>
        <p:origin x="-516" y="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B748F-2AD0-418C-B234-0F5750903D33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3F2989-6286-4BAD-B990-D7859C196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705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F2989-6286-4BAD-B990-D7859C1965C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597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F2989-6286-4BAD-B990-D7859C1965C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348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F2989-6286-4BAD-B990-D7859C1965C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348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F2989-6286-4BAD-B990-D7859C1965C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348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209B-7E0E-4118-83AE-6FCECCA6F159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6E113-6493-421B-B6E3-4FD73C361B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965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209B-7E0E-4118-83AE-6FCECCA6F159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6E113-6493-421B-B6E3-4FD73C361B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754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209B-7E0E-4118-83AE-6FCECCA6F159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6E113-6493-421B-B6E3-4FD73C361B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15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209B-7E0E-4118-83AE-6FCECCA6F159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6E113-6493-421B-B6E3-4FD73C361B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881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209B-7E0E-4118-83AE-6FCECCA6F159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6E113-6493-421B-B6E3-4FD73C361B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677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209B-7E0E-4118-83AE-6FCECCA6F159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6E113-6493-421B-B6E3-4FD73C361B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47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209B-7E0E-4118-83AE-6FCECCA6F159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6E113-6493-421B-B6E3-4FD73C361B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104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209B-7E0E-4118-83AE-6FCECCA6F159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6E113-6493-421B-B6E3-4FD73C361B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622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209B-7E0E-4118-83AE-6FCECCA6F159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6E113-6493-421B-B6E3-4FD73C361B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910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209B-7E0E-4118-83AE-6FCECCA6F159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6E113-6493-421B-B6E3-4FD73C361B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847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209B-7E0E-4118-83AE-6FCECCA6F159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6E113-6493-421B-B6E3-4FD73C361B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49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7209B-7E0E-4118-83AE-6FCECCA6F159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6E113-6493-421B-B6E3-4FD73C361B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167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979" y="5877272"/>
            <a:ext cx="898477" cy="703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Группа 18"/>
          <p:cNvGrpSpPr/>
          <p:nvPr/>
        </p:nvGrpSpPr>
        <p:grpSpPr>
          <a:xfrm>
            <a:off x="971600" y="188640"/>
            <a:ext cx="8769925" cy="792088"/>
            <a:chOff x="971600" y="188640"/>
            <a:chExt cx="8769925" cy="792088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971600" y="188640"/>
              <a:ext cx="7704856" cy="792088"/>
              <a:chOff x="971600" y="188640"/>
              <a:chExt cx="7704856" cy="792088"/>
            </a:xfrm>
          </p:grpSpPr>
          <p:cxnSp>
            <p:nvCxnSpPr>
              <p:cNvPr id="22" name="Прямая соединительная линия 21"/>
              <p:cNvCxnSpPr/>
              <p:nvPr/>
            </p:nvCxnSpPr>
            <p:spPr>
              <a:xfrm>
                <a:off x="971600" y="668221"/>
                <a:ext cx="7704856" cy="0"/>
              </a:xfrm>
              <a:prstGeom prst="line">
                <a:avLst/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>
                <a:off x="8460432" y="188640"/>
                <a:ext cx="0" cy="792088"/>
              </a:xfrm>
              <a:prstGeom prst="line">
                <a:avLst/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Прямоугольник 20"/>
            <p:cNvSpPr/>
            <p:nvPr/>
          </p:nvSpPr>
          <p:spPr>
            <a:xfrm>
              <a:off x="5220072" y="260648"/>
              <a:ext cx="452145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600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974973" y="1121930"/>
            <a:ext cx="748883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pPr algn="ctr"/>
            <a:r>
              <a:rPr lang="ru-RU" sz="2800" b="1" dirty="0" smtClean="0"/>
              <a:t>Система </a:t>
            </a:r>
            <a:r>
              <a:rPr lang="ru-RU" sz="2800" b="1" dirty="0"/>
              <a:t>управления кондитерским производством на базе </a:t>
            </a:r>
            <a:r>
              <a:rPr lang="ru-RU" sz="2800" b="1" dirty="0" smtClean="0"/>
              <a:t>«1С:ERP»</a:t>
            </a:r>
          </a:p>
          <a:p>
            <a:pPr algn="ctr"/>
            <a:endParaRPr lang="ru-RU" b="1" dirty="0"/>
          </a:p>
          <a:p>
            <a:pPr algn="ctr"/>
            <a:r>
              <a:rPr lang="en-US" b="1" dirty="0"/>
              <a:t>Листров Роман</a:t>
            </a:r>
            <a:r>
              <a:rPr lang="en-US" dirty="0"/>
              <a:t>, </a:t>
            </a:r>
            <a:endParaRPr lang="en-US" dirty="0" smtClean="0"/>
          </a:p>
          <a:p>
            <a:pPr algn="ctr"/>
            <a:r>
              <a:rPr lang="ru-RU" dirty="0" smtClean="0"/>
              <a:t>Д</a:t>
            </a:r>
            <a:r>
              <a:rPr lang="en-US" dirty="0" err="1" smtClean="0"/>
              <a:t>иректор</a:t>
            </a:r>
            <a:r>
              <a:rPr lang="en-US" dirty="0" smtClean="0"/>
              <a:t> </a:t>
            </a:r>
            <a:r>
              <a:rPr lang="en-US" dirty="0" err="1"/>
              <a:t>по</a:t>
            </a:r>
            <a:r>
              <a:rPr lang="en-US" dirty="0"/>
              <a:t> </a:t>
            </a:r>
            <a:r>
              <a:rPr lang="en-US" dirty="0" err="1"/>
              <a:t>информационным</a:t>
            </a:r>
            <a:r>
              <a:rPr lang="en-US" dirty="0"/>
              <a:t> </a:t>
            </a:r>
            <a:r>
              <a:rPr lang="en-US" dirty="0" err="1"/>
              <a:t>технологиям</a:t>
            </a:r>
            <a:r>
              <a:rPr lang="en-US" dirty="0"/>
              <a:t>, </a:t>
            </a:r>
            <a:endParaRPr lang="en-US" dirty="0" smtClean="0"/>
          </a:p>
          <a:p>
            <a:pPr algn="ctr"/>
            <a:r>
              <a:rPr lang="en-US" dirty="0" smtClean="0"/>
              <a:t>ОАО </a:t>
            </a:r>
            <a:r>
              <a:rPr lang="en-US" dirty="0"/>
              <a:t>"</a:t>
            </a:r>
            <a:r>
              <a:rPr lang="en-US" dirty="0" err="1"/>
              <a:t>Кондитерско-булочныи</a:t>
            </a:r>
            <a:r>
              <a:rPr lang="en-US" dirty="0"/>
              <a:t>̆ </a:t>
            </a:r>
            <a:r>
              <a:rPr lang="en-US" dirty="0" err="1"/>
              <a:t>комбинат</a:t>
            </a:r>
            <a:r>
              <a:rPr lang="en-US" dirty="0"/>
              <a:t> "Черемушки" </a:t>
            </a:r>
            <a:endParaRPr lang="ru-RU" dirty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0424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979" y="5877272"/>
            <a:ext cx="898477" cy="703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Группа 18"/>
          <p:cNvGrpSpPr/>
          <p:nvPr/>
        </p:nvGrpSpPr>
        <p:grpSpPr>
          <a:xfrm>
            <a:off x="971600" y="188640"/>
            <a:ext cx="8769925" cy="792088"/>
            <a:chOff x="971600" y="188640"/>
            <a:chExt cx="8769925" cy="792088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971600" y="188640"/>
              <a:ext cx="7704856" cy="792088"/>
              <a:chOff x="971600" y="188640"/>
              <a:chExt cx="7704856" cy="792088"/>
            </a:xfrm>
          </p:grpSpPr>
          <p:cxnSp>
            <p:nvCxnSpPr>
              <p:cNvPr id="22" name="Прямая соединительная линия 21"/>
              <p:cNvCxnSpPr/>
              <p:nvPr/>
            </p:nvCxnSpPr>
            <p:spPr>
              <a:xfrm>
                <a:off x="971600" y="668221"/>
                <a:ext cx="7704856" cy="0"/>
              </a:xfrm>
              <a:prstGeom prst="line">
                <a:avLst/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>
                <a:off x="8460432" y="188640"/>
                <a:ext cx="0" cy="792088"/>
              </a:xfrm>
              <a:prstGeom prst="line">
                <a:avLst/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Прямоугольник 20"/>
            <p:cNvSpPr/>
            <p:nvPr/>
          </p:nvSpPr>
          <p:spPr>
            <a:xfrm>
              <a:off x="5220072" y="260648"/>
              <a:ext cx="452145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600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974973" y="1121930"/>
            <a:ext cx="748883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Результаты </a:t>
            </a:r>
            <a:r>
              <a:rPr lang="ru-RU" sz="2000" b="1" dirty="0"/>
              <a:t>проекта: </a:t>
            </a:r>
            <a:r>
              <a:rPr lang="ru-RU" sz="2000" b="1" dirty="0" smtClean="0"/>
              <a:t>Закупки</a:t>
            </a:r>
          </a:p>
          <a:p>
            <a:endParaRPr lang="ru-RU" sz="2000" b="1" dirty="0"/>
          </a:p>
          <a:p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42109" y="1957392"/>
            <a:ext cx="235456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/>
              <a:t>Заказы поставщикам</a:t>
            </a:r>
            <a:endParaRPr lang="ru-RU" sz="2200" b="1" dirty="0"/>
          </a:p>
        </p:txBody>
      </p:sp>
      <p:sp>
        <p:nvSpPr>
          <p:cNvPr id="7" name="Стрелка вниз 6"/>
          <p:cNvSpPr/>
          <p:nvPr/>
        </p:nvSpPr>
        <p:spPr>
          <a:xfrm>
            <a:off x="4528940" y="2871792"/>
            <a:ext cx="484632" cy="5977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05243" y="3469560"/>
            <a:ext cx="262829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План поступления материалов (на каждый день)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041377" y="4885636"/>
            <a:ext cx="345975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Подготовка мест хранения и планирование загрузки персонала склада</a:t>
            </a:r>
            <a:endParaRPr lang="ru-RU" b="1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4528940" y="4383960"/>
            <a:ext cx="484632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273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7" grpId="1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979" y="5877272"/>
            <a:ext cx="898477" cy="703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Группа 18"/>
          <p:cNvGrpSpPr/>
          <p:nvPr/>
        </p:nvGrpSpPr>
        <p:grpSpPr>
          <a:xfrm>
            <a:off x="971600" y="188640"/>
            <a:ext cx="8769925" cy="792088"/>
            <a:chOff x="971600" y="188640"/>
            <a:chExt cx="8769925" cy="792088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971600" y="188640"/>
              <a:ext cx="7704856" cy="792088"/>
              <a:chOff x="971600" y="188640"/>
              <a:chExt cx="7704856" cy="792088"/>
            </a:xfrm>
          </p:grpSpPr>
          <p:cxnSp>
            <p:nvCxnSpPr>
              <p:cNvPr id="22" name="Прямая соединительная линия 21"/>
              <p:cNvCxnSpPr/>
              <p:nvPr/>
            </p:nvCxnSpPr>
            <p:spPr>
              <a:xfrm>
                <a:off x="971600" y="668221"/>
                <a:ext cx="7704856" cy="0"/>
              </a:xfrm>
              <a:prstGeom prst="line">
                <a:avLst/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>
                <a:off x="8460432" y="188640"/>
                <a:ext cx="0" cy="792088"/>
              </a:xfrm>
              <a:prstGeom prst="line">
                <a:avLst/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Прямоугольник 20"/>
            <p:cNvSpPr/>
            <p:nvPr/>
          </p:nvSpPr>
          <p:spPr>
            <a:xfrm>
              <a:off x="5220072" y="260648"/>
              <a:ext cx="452145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600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974973" y="1121930"/>
            <a:ext cx="748883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Результаты </a:t>
            </a:r>
            <a:r>
              <a:rPr lang="ru-RU" sz="2000" b="1" dirty="0"/>
              <a:t>проекта: </a:t>
            </a:r>
            <a:r>
              <a:rPr lang="ru-RU" sz="2000" b="1" dirty="0" smtClean="0"/>
              <a:t>Закупки</a:t>
            </a:r>
          </a:p>
          <a:p>
            <a:endParaRPr lang="ru-RU" sz="2000" b="1" dirty="0"/>
          </a:p>
          <a:p>
            <a:r>
              <a:rPr lang="ru-RU" dirty="0"/>
              <a:t>В ERP-системе каждое поступление разбивается на партии в зависимости от производителя сырья и срока годности. В дальнейшем программа в автоматическом режиме отслеживает сроки годности каждого материала.</a:t>
            </a:r>
          </a:p>
          <a:p>
            <a:r>
              <a:rPr lang="ru-RU" dirty="0"/>
              <a:t>Отпуск сырья со склада в производство осуществляется по методу FEFO – в первую очередь отпускаются материалы с минимальным сроком годности. Так же автоматически блокируется использование сырья не прошедшего входного контроля.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6427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979" y="5877272"/>
            <a:ext cx="898477" cy="703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Группа 18"/>
          <p:cNvGrpSpPr/>
          <p:nvPr/>
        </p:nvGrpSpPr>
        <p:grpSpPr>
          <a:xfrm>
            <a:off x="971600" y="188640"/>
            <a:ext cx="8769925" cy="792088"/>
            <a:chOff x="971600" y="188640"/>
            <a:chExt cx="8769925" cy="792088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971600" y="188640"/>
              <a:ext cx="7704856" cy="792088"/>
              <a:chOff x="971600" y="188640"/>
              <a:chExt cx="7704856" cy="792088"/>
            </a:xfrm>
          </p:grpSpPr>
          <p:cxnSp>
            <p:nvCxnSpPr>
              <p:cNvPr id="22" name="Прямая соединительная линия 21"/>
              <p:cNvCxnSpPr/>
              <p:nvPr/>
            </p:nvCxnSpPr>
            <p:spPr>
              <a:xfrm>
                <a:off x="971600" y="668221"/>
                <a:ext cx="7704856" cy="0"/>
              </a:xfrm>
              <a:prstGeom prst="line">
                <a:avLst/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>
                <a:off x="8460432" y="188640"/>
                <a:ext cx="0" cy="792088"/>
              </a:xfrm>
              <a:prstGeom prst="line">
                <a:avLst/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Прямоугольник 20"/>
            <p:cNvSpPr/>
            <p:nvPr/>
          </p:nvSpPr>
          <p:spPr>
            <a:xfrm>
              <a:off x="5220072" y="260648"/>
              <a:ext cx="452145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600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974973" y="1121930"/>
            <a:ext cx="748883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Результаты </a:t>
            </a:r>
            <a:r>
              <a:rPr lang="ru-RU" sz="2000" b="1" dirty="0"/>
              <a:t>проекта: </a:t>
            </a:r>
            <a:r>
              <a:rPr lang="ru-RU" sz="2000" b="1" dirty="0" smtClean="0"/>
              <a:t>Производство</a:t>
            </a:r>
          </a:p>
          <a:p>
            <a:endParaRPr lang="ru-RU" sz="20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Перед производством ежедневно встает задача выпустить несколько десятков наименований продукции. Рецептура каждого изделия состоит так же из десятков позиций сырья, </a:t>
            </a:r>
            <a:r>
              <a:rPr lang="ru-RU" dirty="0" smtClean="0"/>
              <a:t>полуфабрикатов </a:t>
            </a:r>
            <a:r>
              <a:rPr lang="ru-RU" dirty="0"/>
              <a:t>и упаковки.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Для решения этой задачи в программе автоматически формируются заборные карты, которые позволяют выдать в производство необходимое количество материалов с каждого места хранения. При этом система регистрирует отклонения: для выдачи дополнительного сырья необходимо внести в систему причину.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Важно отметить, что в первую очередь система позволяет выдать сырье с меньшим сроком годности,  а так же предлагает аналоги с меньшим сроком годности.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Также формируются задания на производство, которые позволяют спланировать на каждую смену и линию: количество выпуска каждого полуфабриката к конкретному моменту времени для передачи на следующий этап процесса производства.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7042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979" y="5877272"/>
            <a:ext cx="898477" cy="703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Группа 18"/>
          <p:cNvGrpSpPr/>
          <p:nvPr/>
        </p:nvGrpSpPr>
        <p:grpSpPr>
          <a:xfrm>
            <a:off x="971600" y="188640"/>
            <a:ext cx="8769925" cy="792088"/>
            <a:chOff x="971600" y="188640"/>
            <a:chExt cx="8769925" cy="792088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971600" y="188640"/>
              <a:ext cx="7704856" cy="792088"/>
              <a:chOff x="971600" y="188640"/>
              <a:chExt cx="7704856" cy="792088"/>
            </a:xfrm>
          </p:grpSpPr>
          <p:cxnSp>
            <p:nvCxnSpPr>
              <p:cNvPr id="22" name="Прямая соединительная линия 21"/>
              <p:cNvCxnSpPr/>
              <p:nvPr/>
            </p:nvCxnSpPr>
            <p:spPr>
              <a:xfrm>
                <a:off x="971600" y="668221"/>
                <a:ext cx="7704856" cy="0"/>
              </a:xfrm>
              <a:prstGeom prst="line">
                <a:avLst/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>
                <a:off x="8460432" y="188640"/>
                <a:ext cx="0" cy="792088"/>
              </a:xfrm>
              <a:prstGeom prst="line">
                <a:avLst/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Прямоугольник 20"/>
            <p:cNvSpPr/>
            <p:nvPr/>
          </p:nvSpPr>
          <p:spPr>
            <a:xfrm>
              <a:off x="5220072" y="260648"/>
              <a:ext cx="452145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600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974973" y="1121930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Результаты </a:t>
            </a:r>
            <a:r>
              <a:rPr lang="ru-RU" sz="2000" b="1" dirty="0"/>
              <a:t>проекта: </a:t>
            </a:r>
            <a:r>
              <a:rPr lang="ru-RU" sz="2000" b="1" dirty="0" smtClean="0"/>
              <a:t>Производство</a:t>
            </a:r>
          </a:p>
          <a:p>
            <a:endParaRPr lang="ru-RU" sz="2000" b="1" dirty="0"/>
          </a:p>
        </p:txBody>
      </p:sp>
      <p:pic>
        <p:nvPicPr>
          <p:cNvPr id="1027" name="Picture 3" descr="C:\Users\Олег\Desktop\Новая папка (4)\10ая страниц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367" y="1559845"/>
            <a:ext cx="7101939" cy="431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19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979" y="5877272"/>
            <a:ext cx="898477" cy="703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Группа 18"/>
          <p:cNvGrpSpPr/>
          <p:nvPr/>
        </p:nvGrpSpPr>
        <p:grpSpPr>
          <a:xfrm>
            <a:off x="971600" y="188640"/>
            <a:ext cx="8769925" cy="792088"/>
            <a:chOff x="971600" y="188640"/>
            <a:chExt cx="8769925" cy="792088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971600" y="188640"/>
              <a:ext cx="7704856" cy="792088"/>
              <a:chOff x="971600" y="188640"/>
              <a:chExt cx="7704856" cy="792088"/>
            </a:xfrm>
          </p:grpSpPr>
          <p:cxnSp>
            <p:nvCxnSpPr>
              <p:cNvPr id="22" name="Прямая соединительная линия 21"/>
              <p:cNvCxnSpPr/>
              <p:nvPr/>
            </p:nvCxnSpPr>
            <p:spPr>
              <a:xfrm>
                <a:off x="971600" y="668221"/>
                <a:ext cx="7704856" cy="0"/>
              </a:xfrm>
              <a:prstGeom prst="line">
                <a:avLst/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>
                <a:off x="8460432" y="188640"/>
                <a:ext cx="0" cy="792088"/>
              </a:xfrm>
              <a:prstGeom prst="line">
                <a:avLst/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Прямоугольник 20"/>
            <p:cNvSpPr/>
            <p:nvPr/>
          </p:nvSpPr>
          <p:spPr>
            <a:xfrm>
              <a:off x="5220072" y="260648"/>
              <a:ext cx="452145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600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974973" y="1121930"/>
            <a:ext cx="748883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Результаты </a:t>
            </a:r>
            <a:r>
              <a:rPr lang="ru-RU" sz="2000" b="1" dirty="0"/>
              <a:t>проекта: </a:t>
            </a:r>
            <a:r>
              <a:rPr lang="ru-RU" sz="2000" b="1" dirty="0" smtClean="0"/>
              <a:t>Учет затрат</a:t>
            </a:r>
          </a:p>
          <a:p>
            <a:endParaRPr lang="ru-RU" sz="2000" b="1" dirty="0"/>
          </a:p>
          <a:p>
            <a:r>
              <a:rPr lang="ru-RU" dirty="0"/>
              <a:t>На </a:t>
            </a:r>
            <a:r>
              <a:rPr lang="ru-RU" dirty="0" smtClean="0"/>
              <a:t>рынке </a:t>
            </a:r>
            <a:r>
              <a:rPr lang="ru-RU" dirty="0"/>
              <a:t>производств  кондитерских изделий высокая конкуренция. </a:t>
            </a:r>
          </a:p>
          <a:p>
            <a:r>
              <a:rPr lang="ru-RU" dirty="0"/>
              <a:t>Необходимо оперативно получать корректные данные по себестоимости каждой SKU из широкого </a:t>
            </a:r>
            <a:r>
              <a:rPr lang="ru-RU" dirty="0" smtClean="0"/>
              <a:t>ассортимента с </a:t>
            </a:r>
            <a:r>
              <a:rPr lang="ru-RU" dirty="0"/>
              <a:t>целью принятия управленческих решений: от постановки задач по увеличению продаж конкретных SKU до своевременного снятия продукции с производства.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3159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979" y="5877272"/>
            <a:ext cx="898477" cy="703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Группа 18"/>
          <p:cNvGrpSpPr/>
          <p:nvPr/>
        </p:nvGrpSpPr>
        <p:grpSpPr>
          <a:xfrm>
            <a:off x="971600" y="188640"/>
            <a:ext cx="8769925" cy="792088"/>
            <a:chOff x="971600" y="188640"/>
            <a:chExt cx="8769925" cy="792088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971600" y="188640"/>
              <a:ext cx="7704856" cy="792088"/>
              <a:chOff x="971600" y="188640"/>
              <a:chExt cx="7704856" cy="792088"/>
            </a:xfrm>
          </p:grpSpPr>
          <p:cxnSp>
            <p:nvCxnSpPr>
              <p:cNvPr id="22" name="Прямая соединительная линия 21"/>
              <p:cNvCxnSpPr/>
              <p:nvPr/>
            </p:nvCxnSpPr>
            <p:spPr>
              <a:xfrm>
                <a:off x="971600" y="668221"/>
                <a:ext cx="7704856" cy="0"/>
              </a:xfrm>
              <a:prstGeom prst="line">
                <a:avLst/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>
                <a:off x="8460432" y="188640"/>
                <a:ext cx="0" cy="792088"/>
              </a:xfrm>
              <a:prstGeom prst="line">
                <a:avLst/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Прямоугольник 20"/>
            <p:cNvSpPr/>
            <p:nvPr/>
          </p:nvSpPr>
          <p:spPr>
            <a:xfrm>
              <a:off x="5220072" y="260648"/>
              <a:ext cx="452145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600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974973" y="1121930"/>
            <a:ext cx="748883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Результаты </a:t>
            </a:r>
            <a:r>
              <a:rPr lang="ru-RU" sz="2000" b="1" dirty="0"/>
              <a:t>проекта: </a:t>
            </a:r>
            <a:r>
              <a:rPr lang="ru-RU" sz="2000" b="1" dirty="0" smtClean="0"/>
              <a:t>Учет затрат</a:t>
            </a:r>
          </a:p>
          <a:p>
            <a:endParaRPr lang="ru-RU" b="1" dirty="0"/>
          </a:p>
        </p:txBody>
      </p:sp>
      <p:pic>
        <p:nvPicPr>
          <p:cNvPr id="2050" name="Picture 2" descr="C:\Users\Олег\Desktop\Новая папка (4)\11ая страниц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040" y="1556792"/>
            <a:ext cx="7025002" cy="426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7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979" y="5877272"/>
            <a:ext cx="898477" cy="703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Группа 18"/>
          <p:cNvGrpSpPr/>
          <p:nvPr/>
        </p:nvGrpSpPr>
        <p:grpSpPr>
          <a:xfrm>
            <a:off x="971600" y="188640"/>
            <a:ext cx="8769925" cy="792088"/>
            <a:chOff x="971600" y="188640"/>
            <a:chExt cx="8769925" cy="792088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971600" y="188640"/>
              <a:ext cx="7704856" cy="792088"/>
              <a:chOff x="971600" y="188640"/>
              <a:chExt cx="7704856" cy="792088"/>
            </a:xfrm>
          </p:grpSpPr>
          <p:cxnSp>
            <p:nvCxnSpPr>
              <p:cNvPr id="22" name="Прямая соединительная линия 21"/>
              <p:cNvCxnSpPr/>
              <p:nvPr/>
            </p:nvCxnSpPr>
            <p:spPr>
              <a:xfrm>
                <a:off x="971600" y="668221"/>
                <a:ext cx="7704856" cy="0"/>
              </a:xfrm>
              <a:prstGeom prst="line">
                <a:avLst/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>
                <a:off x="8460432" y="188640"/>
                <a:ext cx="0" cy="792088"/>
              </a:xfrm>
              <a:prstGeom prst="line">
                <a:avLst/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Прямоугольник 20"/>
            <p:cNvSpPr/>
            <p:nvPr/>
          </p:nvSpPr>
          <p:spPr>
            <a:xfrm>
              <a:off x="5220072" y="260648"/>
              <a:ext cx="452145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600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974973" y="1121930"/>
            <a:ext cx="7488832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Результаты </a:t>
            </a:r>
            <a:r>
              <a:rPr lang="ru-RU" sz="2000" b="1" dirty="0"/>
              <a:t>проекта: </a:t>
            </a:r>
            <a:r>
              <a:rPr lang="ru-RU" sz="2000" b="1" dirty="0" smtClean="0"/>
              <a:t>Учет затрат</a:t>
            </a:r>
          </a:p>
          <a:p>
            <a:endParaRPr lang="ru-RU" sz="2000" b="1" dirty="0"/>
          </a:p>
          <a:p>
            <a:r>
              <a:rPr lang="ru-RU" dirty="0"/>
              <a:t>Модель учета в 1С:ERP плановых и фактических затрат - помимо план-</a:t>
            </a:r>
            <a:r>
              <a:rPr lang="ru-RU" dirty="0" err="1"/>
              <a:t>фактного</a:t>
            </a:r>
            <a:r>
              <a:rPr lang="ru-RU" dirty="0"/>
              <a:t> анализа - возможность анализировать наиболее критичные параметры производства: </a:t>
            </a:r>
            <a:endParaRPr lang="ru-RU" dirty="0" smtClean="0"/>
          </a:p>
          <a:p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оптимальность </a:t>
            </a:r>
            <a:r>
              <a:rPr lang="ru-RU" dirty="0"/>
              <a:t>партии выпуска,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эффективность </a:t>
            </a:r>
            <a:r>
              <a:rPr lang="ru-RU" dirty="0"/>
              <a:t>использования тех или иных аналогов материалов,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потери </a:t>
            </a:r>
            <a:r>
              <a:rPr lang="ru-RU" dirty="0"/>
              <a:t>сырья в процессе производства,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трудозатраты</a:t>
            </a:r>
            <a:r>
              <a:rPr lang="ru-RU" dirty="0"/>
              <a:t>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113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979" y="5877272"/>
            <a:ext cx="898477" cy="703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Группа 18"/>
          <p:cNvGrpSpPr/>
          <p:nvPr/>
        </p:nvGrpSpPr>
        <p:grpSpPr>
          <a:xfrm>
            <a:off x="971600" y="188640"/>
            <a:ext cx="8769925" cy="792088"/>
            <a:chOff x="971600" y="188640"/>
            <a:chExt cx="8769925" cy="792088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971600" y="188640"/>
              <a:ext cx="7704856" cy="792088"/>
              <a:chOff x="971600" y="188640"/>
              <a:chExt cx="7704856" cy="792088"/>
            </a:xfrm>
          </p:grpSpPr>
          <p:cxnSp>
            <p:nvCxnSpPr>
              <p:cNvPr id="22" name="Прямая соединительная линия 21"/>
              <p:cNvCxnSpPr/>
              <p:nvPr/>
            </p:nvCxnSpPr>
            <p:spPr>
              <a:xfrm>
                <a:off x="971600" y="668221"/>
                <a:ext cx="7704856" cy="0"/>
              </a:xfrm>
              <a:prstGeom prst="line">
                <a:avLst/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>
                <a:off x="8460432" y="188640"/>
                <a:ext cx="0" cy="792088"/>
              </a:xfrm>
              <a:prstGeom prst="line">
                <a:avLst/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Прямоугольник 20"/>
            <p:cNvSpPr/>
            <p:nvPr/>
          </p:nvSpPr>
          <p:spPr>
            <a:xfrm>
              <a:off x="5220072" y="260648"/>
              <a:ext cx="452145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600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974973" y="1121930"/>
            <a:ext cx="748883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Результаты </a:t>
            </a:r>
            <a:r>
              <a:rPr lang="ru-RU" sz="2000" b="1" dirty="0"/>
              <a:t>проекта: </a:t>
            </a:r>
            <a:r>
              <a:rPr lang="ru-RU" sz="2000" b="1" dirty="0" smtClean="0"/>
              <a:t>Учет затрат</a:t>
            </a:r>
          </a:p>
          <a:p>
            <a:endParaRPr lang="ru-RU" sz="2000" b="1" dirty="0"/>
          </a:p>
          <a:p>
            <a:r>
              <a:rPr lang="ru-RU" dirty="0"/>
              <a:t>Исключение необоснованных потерь – достоверная информация о ТМЦ за счет план-</a:t>
            </a:r>
            <a:r>
              <a:rPr lang="ru-RU" dirty="0" err="1"/>
              <a:t>фактного</a:t>
            </a:r>
            <a:r>
              <a:rPr lang="ru-RU" dirty="0"/>
              <a:t> контроля движения сырья, полуфабрикатов и упаковки с ежесменной инвентаризацией остатков.</a:t>
            </a:r>
            <a:endParaRPr lang="ru-RU" b="1" dirty="0"/>
          </a:p>
        </p:txBody>
      </p:sp>
      <p:pic>
        <p:nvPicPr>
          <p:cNvPr id="3074" name="Picture 2" descr="C:\Users\Олег\Desktop\Новая папка (4)\15ая страниц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746" y="2660813"/>
            <a:ext cx="5013285" cy="3825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32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979" y="5877272"/>
            <a:ext cx="898477" cy="703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Группа 18"/>
          <p:cNvGrpSpPr/>
          <p:nvPr/>
        </p:nvGrpSpPr>
        <p:grpSpPr>
          <a:xfrm>
            <a:off x="971600" y="188640"/>
            <a:ext cx="8769925" cy="792088"/>
            <a:chOff x="971600" y="188640"/>
            <a:chExt cx="8769925" cy="792088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971600" y="188640"/>
              <a:ext cx="7704856" cy="792088"/>
              <a:chOff x="971600" y="188640"/>
              <a:chExt cx="7704856" cy="792088"/>
            </a:xfrm>
          </p:grpSpPr>
          <p:cxnSp>
            <p:nvCxnSpPr>
              <p:cNvPr id="22" name="Прямая соединительная линия 21"/>
              <p:cNvCxnSpPr/>
              <p:nvPr/>
            </p:nvCxnSpPr>
            <p:spPr>
              <a:xfrm>
                <a:off x="971600" y="668221"/>
                <a:ext cx="7704856" cy="0"/>
              </a:xfrm>
              <a:prstGeom prst="line">
                <a:avLst/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>
                <a:off x="8460432" y="188640"/>
                <a:ext cx="0" cy="792088"/>
              </a:xfrm>
              <a:prstGeom prst="line">
                <a:avLst/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Прямоугольник 20"/>
            <p:cNvSpPr/>
            <p:nvPr/>
          </p:nvSpPr>
          <p:spPr>
            <a:xfrm>
              <a:off x="5220072" y="260648"/>
              <a:ext cx="452145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600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974973" y="1121930"/>
            <a:ext cx="748883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Результаты </a:t>
            </a:r>
            <a:r>
              <a:rPr lang="ru-RU" sz="2000" b="1" dirty="0"/>
              <a:t>проекта: </a:t>
            </a:r>
            <a:r>
              <a:rPr lang="ru-RU" sz="2000" b="1" dirty="0" smtClean="0"/>
              <a:t>ОТиЗ</a:t>
            </a:r>
          </a:p>
          <a:p>
            <a:endParaRPr lang="ru-RU" sz="2000" b="1" dirty="0"/>
          </a:p>
          <a:p>
            <a:r>
              <a:rPr lang="ru-RU" dirty="0"/>
              <a:t>Строгое соблюдение трудового законодательства и повышенное внимание к предприятиям пищевой промышленности надзорных органов формируют особые требования к кадровому учету и системе расчета заработной платы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Система оплаты труда в 1С:ERP позволяет учитывать зарплату работников в разрезе каждой выполненной операции, изделия и разнообразных видов оплат, учитывающих многосменную работу предприятия.</a:t>
            </a:r>
          </a:p>
        </p:txBody>
      </p:sp>
    </p:spTree>
    <p:extLst>
      <p:ext uri="{BB962C8B-B14F-4D97-AF65-F5344CB8AC3E}">
        <p14:creationId xmlns:p14="http://schemas.microsoft.com/office/powerpoint/2010/main" val="152632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979" y="5877272"/>
            <a:ext cx="898477" cy="703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Группа 18"/>
          <p:cNvGrpSpPr/>
          <p:nvPr/>
        </p:nvGrpSpPr>
        <p:grpSpPr>
          <a:xfrm>
            <a:off x="971600" y="188640"/>
            <a:ext cx="8769925" cy="792088"/>
            <a:chOff x="971600" y="188640"/>
            <a:chExt cx="8769925" cy="792088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971600" y="188640"/>
              <a:ext cx="7704856" cy="792088"/>
              <a:chOff x="971600" y="188640"/>
              <a:chExt cx="7704856" cy="792088"/>
            </a:xfrm>
          </p:grpSpPr>
          <p:cxnSp>
            <p:nvCxnSpPr>
              <p:cNvPr id="22" name="Прямая соединительная линия 21"/>
              <p:cNvCxnSpPr/>
              <p:nvPr/>
            </p:nvCxnSpPr>
            <p:spPr>
              <a:xfrm>
                <a:off x="971600" y="668221"/>
                <a:ext cx="7704856" cy="0"/>
              </a:xfrm>
              <a:prstGeom prst="line">
                <a:avLst/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>
                <a:off x="8460432" y="188640"/>
                <a:ext cx="0" cy="792088"/>
              </a:xfrm>
              <a:prstGeom prst="line">
                <a:avLst/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Прямоугольник 20"/>
            <p:cNvSpPr/>
            <p:nvPr/>
          </p:nvSpPr>
          <p:spPr>
            <a:xfrm>
              <a:off x="5220072" y="260648"/>
              <a:ext cx="452145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600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974973" y="1121930"/>
            <a:ext cx="748883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Результаты </a:t>
            </a:r>
            <a:r>
              <a:rPr lang="ru-RU" sz="2000" b="1" dirty="0"/>
              <a:t>проекта: </a:t>
            </a:r>
            <a:r>
              <a:rPr lang="ru-RU" sz="2000" b="1" dirty="0" smtClean="0"/>
              <a:t>ОТиЗ</a:t>
            </a:r>
          </a:p>
          <a:p>
            <a:endParaRPr lang="ru-RU" sz="2000" b="1" dirty="0"/>
          </a:p>
          <a:p>
            <a:r>
              <a:rPr lang="ru-RU" dirty="0"/>
              <a:t>Так как данные о выработке сотрудников отражаются в системе каждую смену, автоматически используя данные об объеме выпуска, это упрощает работу табельщиков и исключает возможные злоупотребления.</a:t>
            </a:r>
          </a:p>
          <a:p>
            <a:r>
              <a:rPr lang="ru-RU" dirty="0"/>
              <a:t>При этом, не смотря на всю сложность системы оплаты труда, ввод и обработка первичной информации осуществляется в удобной форме и не требует излишних затрат времени. А регулярные изменения законодательства в этой области отражаются в системе без проблем.</a:t>
            </a:r>
          </a:p>
        </p:txBody>
      </p:sp>
    </p:spTree>
    <p:extLst>
      <p:ext uri="{BB962C8B-B14F-4D97-AF65-F5344CB8AC3E}">
        <p14:creationId xmlns:p14="http://schemas.microsoft.com/office/powerpoint/2010/main" val="289077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979" y="5877272"/>
            <a:ext cx="898477" cy="703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Группа 18"/>
          <p:cNvGrpSpPr/>
          <p:nvPr/>
        </p:nvGrpSpPr>
        <p:grpSpPr>
          <a:xfrm>
            <a:off x="971600" y="188640"/>
            <a:ext cx="8769925" cy="792088"/>
            <a:chOff x="971600" y="188640"/>
            <a:chExt cx="8769925" cy="792088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971600" y="188640"/>
              <a:ext cx="7704856" cy="792088"/>
              <a:chOff x="971600" y="188640"/>
              <a:chExt cx="7704856" cy="792088"/>
            </a:xfrm>
          </p:grpSpPr>
          <p:cxnSp>
            <p:nvCxnSpPr>
              <p:cNvPr id="22" name="Прямая соединительная линия 21"/>
              <p:cNvCxnSpPr/>
              <p:nvPr/>
            </p:nvCxnSpPr>
            <p:spPr>
              <a:xfrm>
                <a:off x="971600" y="668221"/>
                <a:ext cx="7704856" cy="0"/>
              </a:xfrm>
              <a:prstGeom prst="line">
                <a:avLst/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>
                <a:off x="8460432" y="188640"/>
                <a:ext cx="0" cy="792088"/>
              </a:xfrm>
              <a:prstGeom prst="line">
                <a:avLst/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Прямоугольник 20"/>
            <p:cNvSpPr/>
            <p:nvPr/>
          </p:nvSpPr>
          <p:spPr>
            <a:xfrm>
              <a:off x="5220072" y="260648"/>
              <a:ext cx="452145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600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974973" y="1121930"/>
            <a:ext cx="748883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Комбинат «Черемушки»</a:t>
            </a:r>
          </a:p>
          <a:p>
            <a:pPr algn="ctr"/>
            <a:endParaRPr lang="ru-RU" b="1" dirty="0"/>
          </a:p>
          <a:p>
            <a:r>
              <a:rPr lang="ru-RU" b="1" dirty="0"/>
              <a:t>Комбинат «Черемушки» — </a:t>
            </a:r>
            <a:r>
              <a:rPr lang="ru-RU" dirty="0"/>
              <a:t>один из ведущих комплексов московской пищевой отрасли, сфера деятельности которого охватывает разработку, производство и реализацию хлеба, хлебобулочных изделий, мучных кондитерских изделий и кремовых </a:t>
            </a:r>
            <a:r>
              <a:rPr lang="ru-RU" dirty="0" smtClean="0"/>
              <a:t>тортов.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/>
              <a:t>Узнаваемыми брендами "Черемушки" являются такие торты как </a:t>
            </a:r>
            <a:r>
              <a:rPr lang="ru-RU" dirty="0" smtClean="0"/>
              <a:t>“Полет", </a:t>
            </a:r>
            <a:r>
              <a:rPr lang="ru-RU" dirty="0"/>
              <a:t>"Медовик", "Молоко райской птицы", эклеры с различными начинками.</a:t>
            </a:r>
          </a:p>
        </p:txBody>
      </p:sp>
      <p:pic>
        <p:nvPicPr>
          <p:cNvPr id="1032" name="Picture 8" descr="\\RS\Reklama\Larisa\photo_listovki_krem\tiramis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350" y="2949478"/>
            <a:ext cx="2907355" cy="185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\\RS\Reklama\Larisa\photo_listovki_krem\ekleri_ne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957" y="3007631"/>
            <a:ext cx="2799682" cy="151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\\RS\Reklama\Larisa\photo_listovki_krem\medovik_new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52370"/>
            <a:ext cx="2824659" cy="1875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96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979" y="5877272"/>
            <a:ext cx="898477" cy="703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Группа 18"/>
          <p:cNvGrpSpPr/>
          <p:nvPr/>
        </p:nvGrpSpPr>
        <p:grpSpPr>
          <a:xfrm>
            <a:off x="971600" y="188640"/>
            <a:ext cx="8769925" cy="792088"/>
            <a:chOff x="971600" y="188640"/>
            <a:chExt cx="8769925" cy="792088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971600" y="188640"/>
              <a:ext cx="7704856" cy="792088"/>
              <a:chOff x="971600" y="188640"/>
              <a:chExt cx="7704856" cy="792088"/>
            </a:xfrm>
          </p:grpSpPr>
          <p:cxnSp>
            <p:nvCxnSpPr>
              <p:cNvPr id="22" name="Прямая соединительная линия 21"/>
              <p:cNvCxnSpPr/>
              <p:nvPr/>
            </p:nvCxnSpPr>
            <p:spPr>
              <a:xfrm>
                <a:off x="971600" y="668221"/>
                <a:ext cx="7704856" cy="0"/>
              </a:xfrm>
              <a:prstGeom prst="line">
                <a:avLst/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>
                <a:off x="8460432" y="188640"/>
                <a:ext cx="0" cy="792088"/>
              </a:xfrm>
              <a:prstGeom prst="line">
                <a:avLst/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Прямоугольник 20"/>
            <p:cNvSpPr/>
            <p:nvPr/>
          </p:nvSpPr>
          <p:spPr>
            <a:xfrm>
              <a:off x="5220072" y="260648"/>
              <a:ext cx="452145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600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974973" y="1121930"/>
            <a:ext cx="748883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Пожелания к фирме «1С»</a:t>
            </a:r>
          </a:p>
          <a:p>
            <a:endParaRPr lang="ru-RU" sz="2000" b="1" dirty="0"/>
          </a:p>
          <a:p>
            <a:pPr marL="285750" indent="-285750">
              <a:buFont typeface="Arial"/>
              <a:buChar char="•"/>
            </a:pPr>
            <a:r>
              <a:rPr lang="ru-RU" dirty="0"/>
              <a:t>Проект выполнялся на 1C:ERP редакции 2.0.10. Есть потребность расширить и доработать подсистему учета затрат и расчета себестоимости. Возможностей не хватило – потребовалось дорабатывать некоторые механизмы. 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ru-RU" dirty="0" smtClean="0"/>
              <a:t>В представленных на текущем семинаре доработки в версии 2.2 учтены в том числе и наши замечания по функциональным возможностям системы, что дает нам возможность реализации </a:t>
            </a:r>
            <a:r>
              <a:rPr lang="ru-RU" smtClean="0"/>
              <a:t>наших потребностей</a:t>
            </a:r>
            <a:r>
              <a:rPr lang="ru-RU" smtClean="0"/>
              <a:t>.</a:t>
            </a:r>
            <a:endParaRPr lang="ru-RU" dirty="0" smtClean="0"/>
          </a:p>
          <a:p>
            <a:pPr marL="285750" indent="-285750">
              <a:buFont typeface="Arial"/>
              <a:buChar char="•"/>
            </a:pPr>
            <a:r>
              <a:rPr lang="ru-RU" dirty="0" smtClean="0"/>
              <a:t>Довести функциональность расчета зарплаты в 1С:</a:t>
            </a:r>
            <a:r>
              <a:rPr lang="en-US" dirty="0" smtClean="0"/>
              <a:t>ERP </a:t>
            </a:r>
            <a:r>
              <a:rPr lang="ru-RU" dirty="0" smtClean="0"/>
              <a:t>до возможностей версии ЗУП 2.5 КОРП.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865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979" y="5877272"/>
            <a:ext cx="898477" cy="703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Группа 18"/>
          <p:cNvGrpSpPr/>
          <p:nvPr/>
        </p:nvGrpSpPr>
        <p:grpSpPr>
          <a:xfrm>
            <a:off x="971600" y="188640"/>
            <a:ext cx="8769925" cy="792088"/>
            <a:chOff x="971600" y="188640"/>
            <a:chExt cx="8769925" cy="792088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971600" y="188640"/>
              <a:ext cx="7704856" cy="792088"/>
              <a:chOff x="971600" y="188640"/>
              <a:chExt cx="7704856" cy="792088"/>
            </a:xfrm>
          </p:grpSpPr>
          <p:cxnSp>
            <p:nvCxnSpPr>
              <p:cNvPr id="22" name="Прямая соединительная линия 21"/>
              <p:cNvCxnSpPr/>
              <p:nvPr/>
            </p:nvCxnSpPr>
            <p:spPr>
              <a:xfrm>
                <a:off x="971600" y="668221"/>
                <a:ext cx="7704856" cy="0"/>
              </a:xfrm>
              <a:prstGeom prst="line">
                <a:avLst/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>
                <a:off x="8460432" y="188640"/>
                <a:ext cx="0" cy="792088"/>
              </a:xfrm>
              <a:prstGeom prst="line">
                <a:avLst/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Прямоугольник 20"/>
            <p:cNvSpPr/>
            <p:nvPr/>
          </p:nvSpPr>
          <p:spPr>
            <a:xfrm>
              <a:off x="5220072" y="260648"/>
              <a:ext cx="452145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600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974973" y="1121930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Успех проекта</a:t>
            </a:r>
          </a:p>
          <a:p>
            <a:endParaRPr lang="ru-RU" sz="2000" b="1" dirty="0"/>
          </a:p>
        </p:txBody>
      </p:sp>
      <p:pic>
        <p:nvPicPr>
          <p:cNvPr id="2050" name="Picture 2" descr="C:\Users\Olejke\Desktop\uspeh_prodvij_v_set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502" y="1732600"/>
            <a:ext cx="6142930" cy="409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57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979" y="5877272"/>
            <a:ext cx="898477" cy="703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Группа 18"/>
          <p:cNvGrpSpPr/>
          <p:nvPr/>
        </p:nvGrpSpPr>
        <p:grpSpPr>
          <a:xfrm>
            <a:off x="971600" y="188640"/>
            <a:ext cx="8769925" cy="792088"/>
            <a:chOff x="971600" y="188640"/>
            <a:chExt cx="8769925" cy="792088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971600" y="188640"/>
              <a:ext cx="7704856" cy="792088"/>
              <a:chOff x="971600" y="188640"/>
              <a:chExt cx="7704856" cy="792088"/>
            </a:xfrm>
          </p:grpSpPr>
          <p:cxnSp>
            <p:nvCxnSpPr>
              <p:cNvPr id="22" name="Прямая соединительная линия 21"/>
              <p:cNvCxnSpPr/>
              <p:nvPr/>
            </p:nvCxnSpPr>
            <p:spPr>
              <a:xfrm>
                <a:off x="971600" y="668221"/>
                <a:ext cx="7704856" cy="0"/>
              </a:xfrm>
              <a:prstGeom prst="line">
                <a:avLst/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>
                <a:off x="8460432" y="188640"/>
                <a:ext cx="0" cy="792088"/>
              </a:xfrm>
              <a:prstGeom prst="line">
                <a:avLst/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Прямоугольник 20"/>
            <p:cNvSpPr/>
            <p:nvPr/>
          </p:nvSpPr>
          <p:spPr>
            <a:xfrm>
              <a:off x="5220072" y="260648"/>
              <a:ext cx="452145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600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974973" y="1121930"/>
            <a:ext cx="74888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pPr algn="ctr"/>
            <a:r>
              <a:rPr lang="ru-RU" sz="2800" b="1" dirty="0"/>
              <a:t>Спасибо за </a:t>
            </a:r>
            <a:r>
              <a:rPr lang="ru-RU" sz="2800" b="1" dirty="0" smtClean="0"/>
              <a:t>внимание</a:t>
            </a:r>
            <a:r>
              <a:rPr lang="ru-RU" sz="2800" b="1" dirty="0"/>
              <a:t>!</a:t>
            </a:r>
          </a:p>
          <a:p>
            <a:pPr algn="ctr"/>
            <a:r>
              <a:rPr lang="ru-RU" sz="2800" b="1" dirty="0"/>
              <a:t>Роман </a:t>
            </a:r>
            <a:r>
              <a:rPr lang="ru-RU" sz="2800" b="1" dirty="0" err="1"/>
              <a:t>Листров</a:t>
            </a:r>
            <a:endParaRPr lang="ru-RU" sz="2800" b="1" dirty="0"/>
          </a:p>
          <a:p>
            <a:pPr algn="ctr"/>
            <a:r>
              <a:rPr lang="en-US" sz="2800" b="1" dirty="0"/>
              <a:t>rlistrov@slasti.ru</a:t>
            </a:r>
            <a:endParaRPr lang="ru-RU" sz="2800" b="1" dirty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4540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979" y="5877272"/>
            <a:ext cx="898477" cy="703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Группа 18"/>
          <p:cNvGrpSpPr/>
          <p:nvPr/>
        </p:nvGrpSpPr>
        <p:grpSpPr>
          <a:xfrm>
            <a:off x="971600" y="188640"/>
            <a:ext cx="8769925" cy="792088"/>
            <a:chOff x="971600" y="188640"/>
            <a:chExt cx="8769925" cy="792088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971600" y="188640"/>
              <a:ext cx="7704856" cy="792088"/>
              <a:chOff x="971600" y="188640"/>
              <a:chExt cx="7704856" cy="792088"/>
            </a:xfrm>
          </p:grpSpPr>
          <p:cxnSp>
            <p:nvCxnSpPr>
              <p:cNvPr id="22" name="Прямая соединительная линия 21"/>
              <p:cNvCxnSpPr/>
              <p:nvPr/>
            </p:nvCxnSpPr>
            <p:spPr>
              <a:xfrm>
                <a:off x="971600" y="668221"/>
                <a:ext cx="7704856" cy="0"/>
              </a:xfrm>
              <a:prstGeom prst="line">
                <a:avLst/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>
                <a:off x="8460432" y="188640"/>
                <a:ext cx="0" cy="792088"/>
              </a:xfrm>
              <a:prstGeom prst="line">
                <a:avLst/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Прямоугольник 20"/>
            <p:cNvSpPr/>
            <p:nvPr/>
          </p:nvSpPr>
          <p:spPr>
            <a:xfrm>
              <a:off x="5220072" y="260648"/>
              <a:ext cx="452145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600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974973" y="1121930"/>
            <a:ext cx="748883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Внедрение </a:t>
            </a:r>
            <a:r>
              <a:rPr lang="en-US" sz="2000" b="1" dirty="0" smtClean="0"/>
              <a:t>ERP </a:t>
            </a:r>
            <a:r>
              <a:rPr lang="ru-RU" sz="2000" b="1" dirty="0" smtClean="0"/>
              <a:t>системы</a:t>
            </a:r>
          </a:p>
          <a:p>
            <a:pPr algn="ctr"/>
            <a:endParaRPr lang="ru-RU" b="1" dirty="0"/>
          </a:p>
          <a:p>
            <a:r>
              <a:rPr lang="ru-RU" dirty="0"/>
              <a:t>В 2014 году мы приняли решение о внедрении на предприятии ERP-системы.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61306" y="2244309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</a:t>
            </a:r>
            <a:r>
              <a:rPr lang="ru-RU" sz="2000" dirty="0" smtClean="0"/>
              <a:t>. </a:t>
            </a:r>
            <a:r>
              <a:rPr lang="ru-RU" dirty="0"/>
              <a:t>Внешний проектный консультант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71600" y="2484764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r>
              <a:rPr lang="ru-RU" sz="2000" dirty="0" smtClean="0"/>
              <a:t>. </a:t>
            </a:r>
            <a:r>
              <a:rPr lang="ru-RU" dirty="0" smtClean="0"/>
              <a:t>Отбор потенциальных партнеров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971600" y="2740858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r>
              <a:rPr lang="ru-RU" sz="2000" dirty="0" smtClean="0"/>
              <a:t>. </a:t>
            </a:r>
            <a:r>
              <a:rPr lang="ru-RU" dirty="0" smtClean="0"/>
              <a:t>Запросы на предоставление информации (</a:t>
            </a:r>
            <a:r>
              <a:rPr lang="en-US" dirty="0" smtClean="0"/>
              <a:t>RFI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971600" y="2996952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r>
              <a:rPr lang="ru-RU" sz="2000" dirty="0" smtClean="0"/>
              <a:t>. </a:t>
            </a:r>
            <a:r>
              <a:rPr lang="ru-RU" dirty="0" smtClean="0"/>
              <a:t>Формирование </a:t>
            </a:r>
            <a:r>
              <a:rPr lang="ru-RU" dirty="0" err="1" smtClean="0"/>
              <a:t>шот</a:t>
            </a:r>
            <a:r>
              <a:rPr lang="ru-RU" dirty="0" smtClean="0"/>
              <a:t> листа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971600" y="3244914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r>
              <a:rPr lang="ru-RU" sz="2000" dirty="0" smtClean="0"/>
              <a:t>. </a:t>
            </a:r>
            <a:r>
              <a:rPr lang="ru-RU" dirty="0" smtClean="0"/>
              <a:t>Оценочное ТЗ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971600" y="3501008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</a:t>
            </a:r>
            <a:r>
              <a:rPr lang="ru-RU" sz="2000" dirty="0" smtClean="0"/>
              <a:t>. </a:t>
            </a:r>
            <a:r>
              <a:rPr lang="ru-RU" dirty="0" smtClean="0"/>
              <a:t>Коммерческие предложения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974973" y="4149080"/>
            <a:ext cx="7488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Основные критерии отбора:</a:t>
            </a:r>
          </a:p>
          <a:p>
            <a:pPr marL="342900" indent="-342900">
              <a:buAutoNum type="arabicPeriod"/>
            </a:pPr>
            <a:r>
              <a:rPr lang="ru-RU" dirty="0" smtClean="0"/>
              <a:t>Отзывы о предполагаемой команде.</a:t>
            </a:r>
          </a:p>
          <a:p>
            <a:pPr marL="342900" indent="-342900">
              <a:buAutoNum type="arabicPeriod"/>
            </a:pPr>
            <a:r>
              <a:rPr lang="ru-RU" dirty="0" smtClean="0"/>
              <a:t>Предварительная стоимость</a:t>
            </a:r>
          </a:p>
          <a:p>
            <a:pPr marL="342900" indent="-342900">
              <a:buAutoNum type="arabicPeriod"/>
            </a:pPr>
            <a:r>
              <a:rPr lang="ru-RU" dirty="0" smtClean="0"/>
              <a:t>Проработка КП</a:t>
            </a:r>
          </a:p>
          <a:p>
            <a:pPr marL="342900" indent="-342900">
              <a:buAutoNum type="arabicPeriod"/>
            </a:pPr>
            <a:r>
              <a:rPr lang="ru-RU" dirty="0" smtClean="0"/>
              <a:t>Надежность подрядчика</a:t>
            </a:r>
          </a:p>
          <a:p>
            <a:pPr marL="342900" indent="-342900">
              <a:buAutoNum type="arabicPeriod"/>
            </a:pPr>
            <a:r>
              <a:rPr lang="ru-RU" dirty="0" smtClean="0"/>
              <a:t>Сроки проекта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332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7" grpId="0"/>
      <p:bldP spid="18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979" y="5877272"/>
            <a:ext cx="898477" cy="703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Группа 18"/>
          <p:cNvGrpSpPr/>
          <p:nvPr/>
        </p:nvGrpSpPr>
        <p:grpSpPr>
          <a:xfrm>
            <a:off x="971600" y="188640"/>
            <a:ext cx="8769925" cy="792088"/>
            <a:chOff x="971600" y="188640"/>
            <a:chExt cx="8769925" cy="792088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971600" y="188640"/>
              <a:ext cx="7704856" cy="792088"/>
              <a:chOff x="971600" y="188640"/>
              <a:chExt cx="7704856" cy="792088"/>
            </a:xfrm>
          </p:grpSpPr>
          <p:cxnSp>
            <p:nvCxnSpPr>
              <p:cNvPr id="22" name="Прямая соединительная линия 21"/>
              <p:cNvCxnSpPr/>
              <p:nvPr/>
            </p:nvCxnSpPr>
            <p:spPr>
              <a:xfrm>
                <a:off x="971600" y="668221"/>
                <a:ext cx="7704856" cy="0"/>
              </a:xfrm>
              <a:prstGeom prst="line">
                <a:avLst/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>
                <a:off x="8460432" y="188640"/>
                <a:ext cx="0" cy="792088"/>
              </a:xfrm>
              <a:prstGeom prst="line">
                <a:avLst/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Прямоугольник 20"/>
            <p:cNvSpPr/>
            <p:nvPr/>
          </p:nvSpPr>
          <p:spPr>
            <a:xfrm>
              <a:off x="5220072" y="260648"/>
              <a:ext cx="452145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600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974973" y="1121930"/>
            <a:ext cx="748883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Внедрение </a:t>
            </a:r>
            <a:r>
              <a:rPr lang="en-US" sz="2000" b="1" dirty="0" smtClean="0"/>
              <a:t>ERP </a:t>
            </a:r>
            <a:r>
              <a:rPr lang="ru-RU" sz="2000" b="1" dirty="0" smtClean="0"/>
              <a:t>системы</a:t>
            </a:r>
          </a:p>
          <a:p>
            <a:pPr algn="ctr"/>
            <a:endParaRPr lang="ru-RU" b="1" dirty="0"/>
          </a:p>
          <a:p>
            <a:r>
              <a:rPr lang="ru-RU" dirty="0" smtClean="0"/>
              <a:t>В результате в качестве подрядчика была выбрана компания Раздолье, а в качестве системы 1С </a:t>
            </a:r>
            <a:r>
              <a:rPr lang="en-US" dirty="0" smtClean="0"/>
              <a:t>ERP 2.0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479029" y="2353036"/>
            <a:ext cx="648072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47B9"/>
                </a:solidFill>
                <a:latin typeface="Arial" charset="0"/>
              </a:rPr>
              <a:t>1С:</a:t>
            </a:r>
            <a:r>
              <a:rPr lang="en-US" sz="3600" b="1" dirty="0" smtClean="0">
                <a:solidFill>
                  <a:srgbClr val="0047B9"/>
                </a:solidFill>
                <a:latin typeface="Arial" charset="0"/>
              </a:rPr>
              <a:t>ERP 2</a:t>
            </a:r>
            <a:endParaRPr lang="ru-RU" sz="3600" b="1" dirty="0" smtClean="0">
              <a:solidFill>
                <a:srgbClr val="0047B9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0047B9"/>
                </a:solidFill>
                <a:latin typeface="Arial" charset="0"/>
              </a:rPr>
              <a:t>+</a:t>
            </a:r>
            <a:endParaRPr lang="ru-RU" sz="3600" b="1" dirty="0" smtClean="0">
              <a:solidFill>
                <a:srgbClr val="0047B9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200" b="1" dirty="0">
              <a:solidFill>
                <a:srgbClr val="0000FF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 b="1" dirty="0" smtClean="0">
              <a:solidFill>
                <a:srgbClr val="0000FF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0047B9"/>
                </a:solidFill>
                <a:latin typeface="Arial" charset="0"/>
              </a:rPr>
              <a:t>=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47B9"/>
                </a:solidFill>
                <a:latin typeface="Arial" charset="0"/>
              </a:rPr>
              <a:t>Проект автоматизации</a:t>
            </a:r>
          </a:p>
        </p:txBody>
      </p:sp>
      <p:pic>
        <p:nvPicPr>
          <p:cNvPr id="11" name="Picture 3" descr="F:\Miridonova\ЛОГОТИПЫ\лого Раздолье\лого Раздолье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495" y="3794044"/>
            <a:ext cx="3851788" cy="36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38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979" y="5877272"/>
            <a:ext cx="898477" cy="703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Группа 18"/>
          <p:cNvGrpSpPr/>
          <p:nvPr/>
        </p:nvGrpSpPr>
        <p:grpSpPr>
          <a:xfrm>
            <a:off x="971600" y="188640"/>
            <a:ext cx="8769925" cy="792088"/>
            <a:chOff x="971600" y="188640"/>
            <a:chExt cx="8769925" cy="792088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971600" y="188640"/>
              <a:ext cx="7704856" cy="792088"/>
              <a:chOff x="971600" y="188640"/>
              <a:chExt cx="7704856" cy="792088"/>
            </a:xfrm>
          </p:grpSpPr>
          <p:cxnSp>
            <p:nvCxnSpPr>
              <p:cNvPr id="22" name="Прямая соединительная линия 21"/>
              <p:cNvCxnSpPr/>
              <p:nvPr/>
            </p:nvCxnSpPr>
            <p:spPr>
              <a:xfrm>
                <a:off x="971600" y="668221"/>
                <a:ext cx="7704856" cy="0"/>
              </a:xfrm>
              <a:prstGeom prst="line">
                <a:avLst/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>
                <a:off x="8460432" y="188640"/>
                <a:ext cx="0" cy="792088"/>
              </a:xfrm>
              <a:prstGeom prst="line">
                <a:avLst/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Прямоугольник 20"/>
            <p:cNvSpPr/>
            <p:nvPr/>
          </p:nvSpPr>
          <p:spPr>
            <a:xfrm>
              <a:off x="5220072" y="260648"/>
              <a:ext cx="452145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600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974973" y="1121930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Внедрение </a:t>
            </a:r>
            <a:r>
              <a:rPr lang="en-US" sz="2000" b="1" dirty="0" smtClean="0"/>
              <a:t>ERP </a:t>
            </a:r>
            <a:r>
              <a:rPr lang="ru-RU" sz="2000" b="1" dirty="0" smtClean="0"/>
              <a:t>системы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71600" y="1628800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Проектная команда:</a:t>
            </a:r>
          </a:p>
          <a:p>
            <a:r>
              <a:rPr lang="ru-RU" dirty="0"/>
              <a:t>Куратор проекта – Генеральный директор</a:t>
            </a:r>
          </a:p>
          <a:p>
            <a:r>
              <a:rPr lang="ru-RU" dirty="0"/>
              <a:t>Проектная команда – основные держатели бизнес процессов</a:t>
            </a:r>
          </a:p>
          <a:p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971600" y="2856424"/>
            <a:ext cx="74888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Вехи проекта:</a:t>
            </a:r>
          </a:p>
          <a:p>
            <a:r>
              <a:rPr lang="ru-RU" dirty="0" smtClean="0"/>
              <a:t>Первая фаза (производство)</a:t>
            </a:r>
          </a:p>
          <a:p>
            <a:pPr marL="342900" indent="-342900">
              <a:buAutoNum type="arabicPeriod"/>
            </a:pPr>
            <a:r>
              <a:rPr lang="ru-RU" dirty="0" smtClean="0"/>
              <a:t>Концептуальное проектирование</a:t>
            </a:r>
          </a:p>
          <a:p>
            <a:pPr marL="342900" indent="-342900">
              <a:buFontTx/>
              <a:buAutoNum type="arabicPeriod"/>
            </a:pPr>
            <a:r>
              <a:rPr lang="ru-RU" dirty="0"/>
              <a:t>Технические </a:t>
            </a:r>
            <a:r>
              <a:rPr lang="ru-RU" dirty="0" smtClean="0"/>
              <a:t>задания на разработку и разработка</a:t>
            </a:r>
            <a:endParaRPr lang="ru-RU" dirty="0"/>
          </a:p>
          <a:p>
            <a:pPr marL="342900" indent="-342900">
              <a:buAutoNum type="arabicPeriod"/>
            </a:pPr>
            <a:r>
              <a:rPr lang="ru-RU" dirty="0" smtClean="0"/>
              <a:t>Подготовка системы и заполнение НСИ</a:t>
            </a:r>
          </a:p>
          <a:p>
            <a:pPr marL="342900" indent="-342900">
              <a:buAutoNum type="arabicPeriod"/>
            </a:pPr>
            <a:r>
              <a:rPr lang="ru-RU" dirty="0" smtClean="0"/>
              <a:t>Процессное тестирование</a:t>
            </a:r>
          </a:p>
          <a:p>
            <a:pPr marL="342900" indent="-342900">
              <a:buAutoNum type="arabicPeriod"/>
            </a:pPr>
            <a:r>
              <a:rPr lang="ru-RU" dirty="0" smtClean="0"/>
              <a:t>Опытно-промышленная эксплуатация</a:t>
            </a:r>
          </a:p>
          <a:p>
            <a:endParaRPr lang="ru-RU" dirty="0"/>
          </a:p>
          <a:p>
            <a:r>
              <a:rPr lang="ru-RU" dirty="0" smtClean="0"/>
              <a:t>Вторая фаза (коммерческая часть)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21925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979" y="5877272"/>
            <a:ext cx="898477" cy="703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Группа 18"/>
          <p:cNvGrpSpPr/>
          <p:nvPr/>
        </p:nvGrpSpPr>
        <p:grpSpPr>
          <a:xfrm>
            <a:off x="971600" y="188640"/>
            <a:ext cx="8769925" cy="792088"/>
            <a:chOff x="971600" y="188640"/>
            <a:chExt cx="8769925" cy="792088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971600" y="188640"/>
              <a:ext cx="7704856" cy="792088"/>
              <a:chOff x="971600" y="188640"/>
              <a:chExt cx="7704856" cy="792088"/>
            </a:xfrm>
          </p:grpSpPr>
          <p:cxnSp>
            <p:nvCxnSpPr>
              <p:cNvPr id="22" name="Прямая соединительная линия 21"/>
              <p:cNvCxnSpPr/>
              <p:nvPr/>
            </p:nvCxnSpPr>
            <p:spPr>
              <a:xfrm>
                <a:off x="971600" y="668221"/>
                <a:ext cx="7704856" cy="0"/>
              </a:xfrm>
              <a:prstGeom prst="line">
                <a:avLst/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>
                <a:off x="8460432" y="188640"/>
                <a:ext cx="0" cy="792088"/>
              </a:xfrm>
              <a:prstGeom prst="line">
                <a:avLst/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Прямоугольник 20"/>
            <p:cNvSpPr/>
            <p:nvPr/>
          </p:nvSpPr>
          <p:spPr>
            <a:xfrm>
              <a:off x="5220072" y="260648"/>
              <a:ext cx="452145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600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974973" y="1121930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Основные </a:t>
            </a:r>
            <a:r>
              <a:rPr lang="ru-RU" sz="2000" b="1" dirty="0"/>
              <a:t>результаты проекта для </a:t>
            </a:r>
            <a:r>
              <a:rPr lang="ru-RU" sz="2000" b="1" dirty="0" smtClean="0"/>
              <a:t>бизнеса: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1600" y="1679897"/>
            <a:ext cx="72556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/>
              <a:t>Своевременная закупка сырья</a:t>
            </a:r>
            <a:r>
              <a:rPr lang="ru-RU" dirty="0"/>
              <a:t>. Система производит расчет потребности в сырье на долгосрочную перспективу (более недели) на основании плана продаж и производства</a:t>
            </a:r>
            <a:r>
              <a:rPr lang="ru-RU" dirty="0" smtClean="0"/>
              <a:t>;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74973" y="2612380"/>
            <a:ext cx="72522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/>
              <a:t>Контроль рецептуры. </a:t>
            </a:r>
            <a:r>
              <a:rPr lang="ru-RU" dirty="0"/>
              <a:t>Сырье на смену выдается по нормативам по рецептуре. Система регистрирует отклонения: при выдаче дополнительного сырья по заборным </a:t>
            </a:r>
            <a:r>
              <a:rPr lang="ru-RU" dirty="0" smtClean="0"/>
              <a:t>картам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3552850"/>
            <a:ext cx="72556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/>
              <a:t>Контроль партий сырья по срокам годности. </a:t>
            </a:r>
            <a:r>
              <a:rPr lang="ru-RU" dirty="0"/>
              <a:t>Система в первую очередь выдает сырье с наименьшим сроком годности, а так же предлагает аналоги с меньшим сроком годности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74973" y="4506640"/>
            <a:ext cx="72522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/>
              <a:t>Учет сырья в производстве по сменам.</a:t>
            </a:r>
            <a:r>
              <a:rPr lang="ru-RU" dirty="0"/>
              <a:t> Система рассчитывает плановые остатки сырья на конец смены, по закрытию смены вводятся фактические остатки – а значит, можно проанализировать план-факт движения сырья в производстве.</a:t>
            </a:r>
          </a:p>
        </p:txBody>
      </p:sp>
    </p:spTree>
    <p:extLst>
      <p:ext uri="{BB962C8B-B14F-4D97-AF65-F5344CB8AC3E}">
        <p14:creationId xmlns:p14="http://schemas.microsoft.com/office/powerpoint/2010/main" val="113031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979" y="5877272"/>
            <a:ext cx="898477" cy="703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Группа 18"/>
          <p:cNvGrpSpPr/>
          <p:nvPr/>
        </p:nvGrpSpPr>
        <p:grpSpPr>
          <a:xfrm>
            <a:off x="971600" y="188640"/>
            <a:ext cx="8769925" cy="792088"/>
            <a:chOff x="971600" y="188640"/>
            <a:chExt cx="8769925" cy="792088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971600" y="188640"/>
              <a:ext cx="7704856" cy="792088"/>
              <a:chOff x="971600" y="188640"/>
              <a:chExt cx="7704856" cy="792088"/>
            </a:xfrm>
          </p:grpSpPr>
          <p:cxnSp>
            <p:nvCxnSpPr>
              <p:cNvPr id="22" name="Прямая соединительная линия 21"/>
              <p:cNvCxnSpPr/>
              <p:nvPr/>
            </p:nvCxnSpPr>
            <p:spPr>
              <a:xfrm>
                <a:off x="971600" y="668221"/>
                <a:ext cx="7704856" cy="0"/>
              </a:xfrm>
              <a:prstGeom prst="line">
                <a:avLst/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>
                <a:off x="8460432" y="188640"/>
                <a:ext cx="0" cy="792088"/>
              </a:xfrm>
              <a:prstGeom prst="line">
                <a:avLst/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Прямоугольник 20"/>
            <p:cNvSpPr/>
            <p:nvPr/>
          </p:nvSpPr>
          <p:spPr>
            <a:xfrm>
              <a:off x="5220072" y="260648"/>
              <a:ext cx="452145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600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974973" y="1121930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Результаты </a:t>
            </a:r>
            <a:r>
              <a:rPr lang="ru-RU" sz="2000" b="1" dirty="0"/>
              <a:t>проекта: </a:t>
            </a:r>
            <a:r>
              <a:rPr lang="ru-RU" sz="2000" b="1" dirty="0" smtClean="0"/>
              <a:t>Закупки</a:t>
            </a:r>
          </a:p>
          <a:p>
            <a:endParaRPr lang="ru-RU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171217" y="2137593"/>
            <a:ext cx="309634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/>
              <a:t>Высокая оборачиваемость</a:t>
            </a:r>
            <a:endParaRPr lang="ru-RU" sz="2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4973" y="3475856"/>
            <a:ext cx="237626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Минимальный уровень запасов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645346" y="3475856"/>
            <a:ext cx="281508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Непрерывная работа со скоропортящимся сырьем</a:t>
            </a:r>
            <a:endParaRPr lang="ru-RU" b="1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843808" y="3051993"/>
            <a:ext cx="720080" cy="4238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645346" y="3051993"/>
            <a:ext cx="942878" cy="4238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5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979" y="5877272"/>
            <a:ext cx="898477" cy="703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Группа 18"/>
          <p:cNvGrpSpPr/>
          <p:nvPr/>
        </p:nvGrpSpPr>
        <p:grpSpPr>
          <a:xfrm>
            <a:off x="971600" y="188640"/>
            <a:ext cx="8769925" cy="792088"/>
            <a:chOff x="971600" y="188640"/>
            <a:chExt cx="8769925" cy="792088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971600" y="188640"/>
              <a:ext cx="7704856" cy="792088"/>
              <a:chOff x="971600" y="188640"/>
              <a:chExt cx="7704856" cy="792088"/>
            </a:xfrm>
          </p:grpSpPr>
          <p:cxnSp>
            <p:nvCxnSpPr>
              <p:cNvPr id="22" name="Прямая соединительная линия 21"/>
              <p:cNvCxnSpPr/>
              <p:nvPr/>
            </p:nvCxnSpPr>
            <p:spPr>
              <a:xfrm>
                <a:off x="971600" y="668221"/>
                <a:ext cx="7704856" cy="0"/>
              </a:xfrm>
              <a:prstGeom prst="line">
                <a:avLst/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>
                <a:off x="8460432" y="188640"/>
                <a:ext cx="0" cy="792088"/>
              </a:xfrm>
              <a:prstGeom prst="line">
                <a:avLst/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Прямоугольник 20"/>
            <p:cNvSpPr/>
            <p:nvPr/>
          </p:nvSpPr>
          <p:spPr>
            <a:xfrm>
              <a:off x="5220072" y="260648"/>
              <a:ext cx="452145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600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974973" y="1121930"/>
            <a:ext cx="74888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Результаты </a:t>
            </a:r>
            <a:r>
              <a:rPr lang="ru-RU" sz="2000" b="1" dirty="0"/>
              <a:t>проекта: </a:t>
            </a:r>
            <a:r>
              <a:rPr lang="ru-RU" sz="2000" b="1" dirty="0" smtClean="0"/>
              <a:t>Закупки</a:t>
            </a:r>
          </a:p>
          <a:p>
            <a:endParaRPr lang="ru-RU" sz="2000" b="1" dirty="0"/>
          </a:p>
          <a:p>
            <a:r>
              <a:rPr lang="ru-RU" dirty="0"/>
              <a:t>Планирование закупок основывается на плане отгрузок. </a:t>
            </a:r>
          </a:p>
          <a:p>
            <a:r>
              <a:rPr lang="ru-RU" dirty="0"/>
              <a:t>План отгрузок строится при помощи прогноза продаж, который формируется на 2 месяца вперед с ежедневной корректировкой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endParaRPr lang="ru-RU" dirty="0"/>
          </a:p>
          <a:p>
            <a:r>
              <a:rPr lang="ru-RU" b="1" dirty="0"/>
              <a:t>Планирование осуществляется на основании</a:t>
            </a:r>
            <a:r>
              <a:rPr lang="ru-RU" b="1" dirty="0" smtClean="0"/>
              <a:t>:</a:t>
            </a:r>
          </a:p>
          <a:p>
            <a:endParaRPr lang="ru-RU" dirty="0"/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необходимого </a:t>
            </a:r>
            <a:r>
              <a:rPr lang="ru-RU" dirty="0"/>
              <a:t>объема закупок материалов;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сроков </a:t>
            </a:r>
            <a:r>
              <a:rPr lang="ru-RU" dirty="0"/>
              <a:t>поставки;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планируемого </a:t>
            </a:r>
            <a:r>
              <a:rPr lang="ru-RU" dirty="0"/>
              <a:t>объема потребностей. </a:t>
            </a:r>
          </a:p>
          <a:p>
            <a:endParaRPr lang="ru-RU" sz="2000" b="1" dirty="0" smtClean="0"/>
          </a:p>
          <a:p>
            <a:endParaRPr lang="ru-RU" b="1" dirty="0"/>
          </a:p>
        </p:txBody>
      </p:sp>
      <p:pic>
        <p:nvPicPr>
          <p:cNvPr id="2050" name="Picture 2" descr="C:\Users\Олег\Desktop\закупки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168644"/>
            <a:ext cx="2204666" cy="220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02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979" y="5877272"/>
            <a:ext cx="898477" cy="703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Группа 18"/>
          <p:cNvGrpSpPr/>
          <p:nvPr/>
        </p:nvGrpSpPr>
        <p:grpSpPr>
          <a:xfrm>
            <a:off x="971600" y="188640"/>
            <a:ext cx="8769925" cy="792088"/>
            <a:chOff x="971600" y="188640"/>
            <a:chExt cx="8769925" cy="792088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971600" y="188640"/>
              <a:ext cx="7704856" cy="792088"/>
              <a:chOff x="971600" y="188640"/>
              <a:chExt cx="7704856" cy="792088"/>
            </a:xfrm>
          </p:grpSpPr>
          <p:cxnSp>
            <p:nvCxnSpPr>
              <p:cNvPr id="22" name="Прямая соединительная линия 21"/>
              <p:cNvCxnSpPr/>
              <p:nvPr/>
            </p:nvCxnSpPr>
            <p:spPr>
              <a:xfrm>
                <a:off x="971600" y="668221"/>
                <a:ext cx="7704856" cy="0"/>
              </a:xfrm>
              <a:prstGeom prst="line">
                <a:avLst/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>
                <a:off x="8460432" y="188640"/>
                <a:ext cx="0" cy="792088"/>
              </a:xfrm>
              <a:prstGeom prst="line">
                <a:avLst/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Прямоугольник 20"/>
            <p:cNvSpPr/>
            <p:nvPr/>
          </p:nvSpPr>
          <p:spPr>
            <a:xfrm>
              <a:off x="5220072" y="260648"/>
              <a:ext cx="452145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600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974973" y="1121930"/>
            <a:ext cx="748883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Результаты </a:t>
            </a:r>
            <a:r>
              <a:rPr lang="ru-RU" sz="2000" b="1" dirty="0"/>
              <a:t>проекта: </a:t>
            </a:r>
            <a:r>
              <a:rPr lang="ru-RU" sz="2000" b="1" dirty="0" smtClean="0"/>
              <a:t>Закупки</a:t>
            </a:r>
          </a:p>
          <a:p>
            <a:endParaRPr lang="ru-RU" sz="2000" b="1" dirty="0"/>
          </a:p>
          <a:p>
            <a:r>
              <a:rPr lang="ru-RU" dirty="0"/>
              <a:t>В результате в 1С:ERP рассчитываются критический и поддерживаемый уровни остатков. По этим данным в автоматическом режиме программа предлагает менеджерам по закупке разместить заказы поставщикам на конкретные даты и объемы поставок.</a:t>
            </a:r>
            <a:endParaRPr lang="ru-RU" dirty="0" smtClean="0"/>
          </a:p>
          <a:p>
            <a:endParaRPr lang="ru-RU" b="1" dirty="0"/>
          </a:p>
        </p:txBody>
      </p:sp>
      <p:pic>
        <p:nvPicPr>
          <p:cNvPr id="1026" name="Picture 2" descr="C:\Users\Олег\Desktop\Новая папка (4)\7ая страниц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237" y="2991996"/>
            <a:ext cx="5530304" cy="3410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0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486</TotalTime>
  <Words>1000</Words>
  <Application>Microsoft Office PowerPoint</Application>
  <PresentationFormat>Экран (4:3)</PresentationFormat>
  <Paragraphs>138</Paragraphs>
  <Slides>22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Листров Роман</dc:creator>
  <cp:lastModifiedBy>Kislov_as</cp:lastModifiedBy>
  <cp:revision>40</cp:revision>
  <dcterms:created xsi:type="dcterms:W3CDTF">2015-10-16T11:57:57Z</dcterms:created>
  <dcterms:modified xsi:type="dcterms:W3CDTF">2016-03-17T08:01:50Z</dcterms:modified>
</cp:coreProperties>
</file>