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1"/>
  </p:notesMasterIdLst>
  <p:sldIdLst>
    <p:sldId id="1115" r:id="rId2"/>
    <p:sldId id="1124" r:id="rId3"/>
    <p:sldId id="1188" r:id="rId4"/>
    <p:sldId id="1192" r:id="rId5"/>
    <p:sldId id="1193" r:id="rId6"/>
    <p:sldId id="1164" r:id="rId7"/>
    <p:sldId id="1190" r:id="rId8"/>
    <p:sldId id="1189" r:id="rId9"/>
    <p:sldId id="119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33" roundtripDataSignature="AMtx7mhMDt1RoUP2X5wYFX1lVmEI9nlm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53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53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3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53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5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1853" y="458946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67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5183188" y="987430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9554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2pPr>
            <a:lvl3pPr marL="1371600" lvl="2" indent="-4318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4pPr>
            <a:lvl5pPr marL="2286000" lvl="4" indent="-397954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5pPr>
            <a:lvl6pPr marL="2743200" lvl="5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839790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67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>
            <a:spLocks noGrp="1"/>
          </p:cNvSpPr>
          <p:nvPr>
            <p:ph type="pic" idx="2"/>
          </p:nvPr>
        </p:nvSpPr>
        <p:spPr>
          <a:xfrm>
            <a:off x="5183188" y="987430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839790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 rot="5400000">
            <a:off x="7133434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omin_D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07701" y="2857500"/>
            <a:ext cx="7296811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94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3550" algn="l" rtl="0">
              <a:lnSpc>
                <a:spcPct val="90000"/>
              </a:lnSpc>
              <a:spcBef>
                <a:spcPts val="1338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gov.ru/ru/activity/govservices/2/" TargetMode="External"/><Relationship Id="rId2" Type="http://schemas.openxmlformats.org/officeDocument/2006/relationships/hyperlink" Target="https://www.nalog.gov.ru/rn77/related_activities/ucfns/dlucfn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 txBox="1">
            <a:spLocks/>
          </p:cNvSpPr>
          <p:nvPr/>
        </p:nvSpPr>
        <p:spPr bwMode="auto">
          <a:xfrm>
            <a:off x="2927351" y="3045884"/>
            <a:ext cx="914188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80975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79388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725" indent="-180975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113" indent="-179388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400" b="1" dirty="0">
                <a:solidFill>
                  <a:srgbClr val="4D4D4D"/>
                </a:solidFill>
              </a:rPr>
              <a:t>Порядок подписания электронных документов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34706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245606" y="26875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sz="4000" dirty="0"/>
              <a:t>НПА по электронной подписи</a:t>
            </a:r>
          </a:p>
        </p:txBody>
      </p:sp>
      <p:sp>
        <p:nvSpPr>
          <p:cNvPr id="26627" name="Номер слайда 5"/>
          <p:cNvSpPr>
            <a:spLocks/>
          </p:cNvSpPr>
          <p:nvPr/>
        </p:nvSpPr>
        <p:spPr bwMode="auto">
          <a:xfrm>
            <a:off x="8112125" y="5589590"/>
            <a:ext cx="2305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22EEDBA-5531-4CE9-9CE0-B64304ED7324}" type="slidenum">
              <a:rPr lang="ru-RU" altLang="ru-RU" sz="1000">
                <a:solidFill>
                  <a:srgbClr val="4D4D4D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000">
              <a:solidFill>
                <a:srgbClr val="4D4D4D"/>
              </a:solidFill>
            </a:endParaRP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1774825" y="5589588"/>
            <a:ext cx="8642350" cy="0"/>
          </a:xfrm>
          <a:prstGeom prst="line">
            <a:avLst/>
          </a:prstGeom>
          <a:noFill/>
          <a:ln w="9525">
            <a:solidFill>
              <a:srgbClr val="D10A1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AC1A5D7-97CD-4606-8099-F4D5317D7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38454"/>
              </p:ext>
            </p:extLst>
          </p:nvPr>
        </p:nvGraphicFramePr>
        <p:xfrm>
          <a:off x="1308980" y="1175028"/>
          <a:ext cx="10094613" cy="544889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306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4309">
                  <a:extLst>
                    <a:ext uri="{9D8B030D-6E8A-4147-A177-3AD203B41FA5}">
                      <a16:colId xmlns:a16="http://schemas.microsoft.com/office/drawing/2014/main" val="3401043156"/>
                    </a:ext>
                  </a:extLst>
                </a:gridCol>
              </a:tblGrid>
              <a:tr h="4156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6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Законодательные</a:t>
                      </a:r>
                      <a:r>
                        <a:rPr lang="ru-RU" sz="1800" b="1" baseline="0" dirty="0"/>
                        <a:t> акты области электронной подписи</a:t>
                      </a:r>
                      <a:endParaRPr lang="ru-RU" sz="1800" b="1" dirty="0"/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9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закон от 27.12.2019 № 476-ФЗ «О внесении изменений в Федеральный закон «Об электронной подписи» от 06.04.2011 № 63-ФЗ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01.01.2022 изменилась: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процедура получения УКЭП руководителями организаций/ИП. Получают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УКЭП в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УЦ ФНС и у его доверенных лиц - </a:t>
                      </a:r>
                      <a:r>
                        <a:rPr lang="ru-RU" sz="1800" dirty="0">
                          <a:hlinkClick r:id="rId2"/>
                        </a:rPr>
                        <a:t>Доверенные лица УЦ ФНС России | ФНС России | 77 город Москва (nalog.gov.ru)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(госорганы,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госорганизации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УЦ Казначейства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финансовые организации – УЦ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Банка России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/>
                        <a:t>УЦ, не прошедших аккредитацию по новым правилам, не вправе выпускать</a:t>
                      </a:r>
                      <a:r>
                        <a:rPr lang="ru-RU" sz="1800" baseline="0" dirty="0"/>
                        <a:t> УКЭП. На 01.01.2022 действуют 40 АУЦ. </a:t>
                      </a:r>
                      <a:r>
                        <a:rPr lang="ru-RU" sz="1800" dirty="0">
                          <a:hlinkClick r:id="rId3"/>
                        </a:rPr>
                        <a:t>Аккредитация удостоверяющих центров :: Министерство цифрового развития, связи и массовых коммуникаций Российской Федерации (digital.gov.ru)</a:t>
                      </a:r>
                      <a:endParaRPr lang="ru-RU" sz="1800" dirty="0"/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/>
                        <a:t>Прекращено действие квалифицированных сертификатов, выпущенных до 01.01.2022 УЦ, не прошедшими аккредитацию.</a:t>
                      </a:r>
                      <a:endParaRPr lang="ru-RU" sz="1800" b="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68">
                <a:tc gridSpan="2"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3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22" y="4228371"/>
            <a:ext cx="2335213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7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245606" y="26875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sz="4000" dirty="0"/>
              <a:t>НПА по электронной подписи</a:t>
            </a:r>
          </a:p>
        </p:txBody>
      </p:sp>
      <p:sp>
        <p:nvSpPr>
          <p:cNvPr id="26627" name="Номер слайда 5"/>
          <p:cNvSpPr>
            <a:spLocks/>
          </p:cNvSpPr>
          <p:nvPr/>
        </p:nvSpPr>
        <p:spPr bwMode="auto">
          <a:xfrm>
            <a:off x="8112125" y="5589590"/>
            <a:ext cx="2305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22EEDBA-5531-4CE9-9CE0-B64304ED7324}" type="slidenum">
              <a:rPr lang="ru-RU" altLang="ru-RU" sz="1000">
                <a:solidFill>
                  <a:srgbClr val="4D4D4D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000">
              <a:solidFill>
                <a:srgbClr val="4D4D4D"/>
              </a:solidFill>
            </a:endParaRP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1774825" y="5589588"/>
            <a:ext cx="8642350" cy="0"/>
          </a:xfrm>
          <a:prstGeom prst="line">
            <a:avLst/>
          </a:prstGeom>
          <a:noFill/>
          <a:ln w="9525">
            <a:solidFill>
              <a:srgbClr val="D10A1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AC1A5D7-97CD-4606-8099-F4D5317D7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701468"/>
              </p:ext>
            </p:extLst>
          </p:nvPr>
        </p:nvGraphicFramePr>
        <p:xfrm>
          <a:off x="1048693" y="1229348"/>
          <a:ext cx="10094613" cy="490025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{BC89EF96-8CEA-46FF-86C4-4CE0E7609802}</a:tableStyleId>
              </a:tblPr>
              <a:tblGrid>
                <a:gridCol w="306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4309">
                  <a:extLst>
                    <a:ext uri="{9D8B030D-6E8A-4147-A177-3AD203B41FA5}">
                      <a16:colId xmlns:a16="http://schemas.microsoft.com/office/drawing/2014/main" val="3401043156"/>
                    </a:ext>
                  </a:extLst>
                </a:gridCol>
              </a:tblGrid>
              <a:tr h="4156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Наименование</a:t>
                      </a:r>
                    </a:p>
                  </a:txBody>
                  <a:tcPr marL="80918" marR="80918" marT="43543" marB="435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</a:rPr>
                        <a:t>Применение</a:t>
                      </a:r>
                    </a:p>
                  </a:txBody>
                  <a:tcPr marL="80918" marR="80918" marT="43543" marB="435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6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Законодательные</a:t>
                      </a:r>
                      <a:r>
                        <a:rPr lang="ru-RU" sz="1800" b="1" baseline="0" dirty="0"/>
                        <a:t> акты области электронной подписи</a:t>
                      </a:r>
                      <a:endParaRPr lang="ru-RU" sz="1800" b="1" dirty="0"/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9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закон от 30.12.2021 № 4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-ФЗ «О внесении изменений в отдельные законодательные акты РФ»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Вносит изменения в 476-ФЗ и дает возможность до конца 2022 года получать и применять квалифицированные сертификаты ЭП на сотрудников юридических лиц/ИП с указанием в них данных и физического лица, и организации, также, как это осуществлялось ранее. Выдача таких квалифицированных сертификатов ЭП будет возможна только УЦ, прошедшими аккредитацию по новым правилам.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0" i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endParaRPr lang="en-US" sz="1800" b="0" i="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новая процедура идентификации подписанта (машиночитаемые доверенности) начнет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действовать с 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01.03.2022 в добровольном порядке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18" marR="80918" marT="43543" marB="4354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68">
                <a:tc gridSpan="2"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80918" marR="80918" marT="43543" marB="4354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98" y="3950141"/>
            <a:ext cx="2335213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5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652878" y="0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sz="4000" dirty="0"/>
              <a:t>Процедура получения электронной подписи</a:t>
            </a:r>
          </a:p>
        </p:txBody>
      </p:sp>
      <p:pic>
        <p:nvPicPr>
          <p:cNvPr id="2050" name="Picture 2" descr="C:\Users\IVANOV~1\AppData\Local\Temp\SNAGHTML293a6dc6.PNG">
            <a:extLst>
              <a:ext uri="{FF2B5EF4-FFF2-40B4-BE49-F238E27FC236}">
                <a16:creationId xmlns:a16="http://schemas.microsoft.com/office/drawing/2014/main" id="{B8C2FC23-758A-4983-B114-D06E12DC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026072"/>
            <a:ext cx="9654096" cy="54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0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245606" y="-32479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sz="4000" dirty="0"/>
              <a:t>Машиночитаемая доверенность (МЧД)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5606" y="1758789"/>
            <a:ext cx="100556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Машиночитаемая доверенность (МЧД)</a:t>
            </a:r>
            <a:r>
              <a:rPr lang="ru-RU" sz="1800" dirty="0"/>
              <a:t> – доверенность созданная в электронной форме и подписанная электронной подписью представителя ЮЛ/ИП, имеющего право на выполнение действий от такого ЮЛ/ИП без доверенности (уполномоченный представитель ЮЛ/ИП).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b="1" dirty="0"/>
              <a:t>С 2023 года </a:t>
            </a:r>
            <a:r>
              <a:rPr lang="ru-RU" sz="1800" dirty="0"/>
              <a:t>электронная подпись </a:t>
            </a:r>
            <a:r>
              <a:rPr lang="ru-RU" sz="1800" b="1" dirty="0"/>
              <a:t>юридического лица </a:t>
            </a:r>
            <a:r>
              <a:rPr lang="ru-RU" sz="1800" dirty="0"/>
              <a:t>будет выдается исключительно на имя уполномоченного представителя ЮЛ/ИП, а сотрудники ЮЛ/ИП должны в своей деятельности применять электронную подпись </a:t>
            </a:r>
            <a:r>
              <a:rPr lang="ru-RU" sz="1800" b="1" dirty="0"/>
              <a:t>физического лица</a:t>
            </a:r>
            <a:r>
              <a:rPr lang="ru-RU" sz="1800" dirty="0"/>
              <a:t>.</a:t>
            </a:r>
          </a:p>
          <a:p>
            <a:pPr algn="just"/>
            <a:r>
              <a:rPr lang="ru-RU" sz="1800" dirty="0"/>
              <a:t>Для подтверждения полномочий сотрудника ЮЛ/ИП на выполнение действий от имени ЮЛ/ИП, необходимо представлять МЧД на его имя, подписанную электронной подписью уполномоченного представителя ЮЛ/ИП.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Форматы МЧД будут публиковаться на официальных сайтах информационных систем, в которых предполагается применение МЧД.</a:t>
            </a:r>
          </a:p>
        </p:txBody>
      </p:sp>
    </p:spTree>
    <p:extLst>
      <p:ext uri="{BB962C8B-B14F-4D97-AF65-F5344CB8AC3E}">
        <p14:creationId xmlns:p14="http://schemas.microsoft.com/office/powerpoint/2010/main" val="267249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245606" y="26875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sz="4000" dirty="0"/>
              <a:t>Сценарии по машиночитаемым доверенностям (МЧД)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5605" y="1705523"/>
            <a:ext cx="9736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Возможные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сценарии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подписания сотрудниками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юрлиц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/ИП (не руководителями!) электронных документов на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переходный период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2022 год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tx1"/>
                </a:solidFill>
              </a:rPr>
              <a:t>сотрудники</a:t>
            </a:r>
            <a:r>
              <a:rPr lang="ru-RU" sz="1800" dirty="0">
                <a:solidFill>
                  <a:schemeClr val="tx1"/>
                </a:solidFill>
              </a:rPr>
              <a:t> юрлиц/ИП смогут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либо получать электронные подписи в АУЦ (с данными и физлица, и организации) и подписывать ЭД без использования МЧД;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tx1"/>
                </a:solidFill>
              </a:rPr>
              <a:t>сотрудники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юрлиц</a:t>
            </a:r>
            <a:r>
              <a:rPr lang="ru-RU" sz="1800" dirty="0">
                <a:solidFill>
                  <a:schemeClr val="tx1"/>
                </a:solidFill>
              </a:rPr>
              <a:t>/ИП могут начать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работать по-новому: получить в АУЦ электронную подпись физлица и применять МЧД (с 01.03.2022) </a:t>
            </a:r>
          </a:p>
        </p:txBody>
      </p:sp>
    </p:spTree>
    <p:extLst>
      <p:ext uri="{BB962C8B-B14F-4D97-AF65-F5344CB8AC3E}">
        <p14:creationId xmlns:p14="http://schemas.microsoft.com/office/powerpoint/2010/main" val="189400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30794" y="124529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sz="4000" dirty="0"/>
              <a:t>Применение МЧД</a:t>
            </a:r>
          </a:p>
        </p:txBody>
      </p:sp>
      <p:sp>
        <p:nvSpPr>
          <p:cNvPr id="26627" name="Номер слайда 5"/>
          <p:cNvSpPr>
            <a:spLocks/>
          </p:cNvSpPr>
          <p:nvPr/>
        </p:nvSpPr>
        <p:spPr bwMode="auto">
          <a:xfrm>
            <a:off x="8112125" y="5589590"/>
            <a:ext cx="2305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22EEDBA-5531-4CE9-9CE0-B64304ED7324}" type="slidenum">
              <a:rPr lang="ru-RU" altLang="ru-RU" sz="1000">
                <a:solidFill>
                  <a:srgbClr val="4D4D4D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000">
              <a:solidFill>
                <a:srgbClr val="4D4D4D"/>
              </a:solidFill>
            </a:endParaRPr>
          </a:p>
        </p:txBody>
      </p:sp>
      <p:pic>
        <p:nvPicPr>
          <p:cNvPr id="1026" name="Picture 2" descr="C:\Users\IVANOV~1\AppData\Local\Temp\SNAGHTML2937f024.PNG">
            <a:extLst>
              <a:ext uri="{FF2B5EF4-FFF2-40B4-BE49-F238E27FC236}">
                <a16:creationId xmlns:a16="http://schemas.microsoft.com/office/drawing/2014/main" id="{1C84C1A9-70E3-4535-AC83-DBD5F4EC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4" y="1585404"/>
            <a:ext cx="115538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9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816746" y="26875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sz="4000" dirty="0"/>
              <a:t>НПА по МЧД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E81421-65C3-47C1-AB1C-F798357AD4FA}"/>
              </a:ext>
            </a:extLst>
          </p:cNvPr>
          <p:cNvSpPr/>
          <p:nvPr/>
        </p:nvSpPr>
        <p:spPr>
          <a:xfrm>
            <a:off x="816746" y="1467848"/>
            <a:ext cx="110083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kern="1200" dirty="0">
                <a:solidFill>
                  <a:schemeClr val="tx1"/>
                </a:solidFill>
              </a:rPr>
              <a:t>Приняты</a:t>
            </a:r>
            <a:r>
              <a:rPr lang="ru-RU" sz="1800" kern="1200" dirty="0">
                <a:solidFill>
                  <a:schemeClr val="tx1"/>
                </a:solidFill>
              </a:rPr>
              <a:t> и вступают в силу с </a:t>
            </a:r>
            <a:r>
              <a:rPr lang="ru-RU" sz="1800" b="1" kern="1200" dirty="0">
                <a:solidFill>
                  <a:schemeClr val="tx1"/>
                </a:solidFill>
              </a:rPr>
              <a:t>01.03.2022</a:t>
            </a:r>
            <a:r>
              <a:rPr lang="ru-RU" sz="1800" kern="1200" dirty="0">
                <a:solidFill>
                  <a:schemeClr val="tx1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kern="1200" dirty="0">
                <a:solidFill>
                  <a:schemeClr val="tx1"/>
                </a:solidFill>
              </a:rPr>
              <a:t>приказ </a:t>
            </a:r>
            <a:r>
              <a:rPr lang="ru-RU" sz="1800" kern="1200" dirty="0" err="1">
                <a:solidFill>
                  <a:schemeClr val="tx1"/>
                </a:solidFill>
              </a:rPr>
              <a:t>Минцифры</a:t>
            </a:r>
            <a:r>
              <a:rPr lang="ru-RU" sz="1800" kern="1200" dirty="0">
                <a:solidFill>
                  <a:schemeClr val="tx1"/>
                </a:solidFill>
              </a:rPr>
              <a:t> от 18.08.2021 </a:t>
            </a:r>
            <a:r>
              <a:rPr lang="ru-RU" sz="1800" b="1" kern="1200" dirty="0">
                <a:solidFill>
                  <a:schemeClr val="tx1"/>
                </a:solidFill>
              </a:rPr>
              <a:t>№ 856 </a:t>
            </a:r>
            <a:r>
              <a:rPr lang="ru-RU" sz="1800" kern="1200" dirty="0">
                <a:solidFill>
                  <a:schemeClr val="tx1"/>
                </a:solidFill>
              </a:rPr>
              <a:t>«О порядке формирования, актуализации </a:t>
            </a:r>
            <a:r>
              <a:rPr lang="ru-RU" sz="1800" b="1" kern="1200" dirty="0">
                <a:solidFill>
                  <a:schemeClr val="tx1"/>
                </a:solidFill>
              </a:rPr>
              <a:t>классификатора полномочий </a:t>
            </a:r>
            <a:r>
              <a:rPr lang="ru-RU" sz="1800" kern="1200" dirty="0">
                <a:solidFill>
                  <a:schemeClr val="tx1"/>
                </a:solidFill>
              </a:rPr>
              <a:t>и обеспечения доступа к нему»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приказ </a:t>
            </a:r>
            <a:r>
              <a:rPr lang="ru-RU" sz="1800" dirty="0" err="1">
                <a:solidFill>
                  <a:schemeClr val="tx1"/>
                </a:solidFill>
              </a:rPr>
              <a:t>Минцифры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/>
              <a:t>России </a:t>
            </a:r>
            <a:r>
              <a:rPr lang="ru-RU" sz="1800" kern="1200" dirty="0">
                <a:solidFill>
                  <a:schemeClr val="tx1"/>
                </a:solidFill>
              </a:rPr>
              <a:t>от 18.08.2021 </a:t>
            </a:r>
            <a:r>
              <a:rPr lang="ru-RU" sz="1800" b="1" kern="1200" dirty="0">
                <a:solidFill>
                  <a:schemeClr val="tx1"/>
                </a:solidFill>
              </a:rPr>
              <a:t>№ 857 </a:t>
            </a:r>
            <a:r>
              <a:rPr lang="ru-RU" sz="1800" dirty="0"/>
              <a:t>«Об утверждении требований к формам доверенностей, используемых для подтверждения полномочий в электронной форме»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kern="1200" dirty="0">
                <a:solidFill>
                  <a:schemeClr val="tx1"/>
                </a:solidFill>
              </a:rPr>
              <a:t>приказ </a:t>
            </a:r>
            <a:r>
              <a:rPr lang="ru-RU" sz="1800" kern="1200" dirty="0" err="1">
                <a:solidFill>
                  <a:schemeClr val="tx1"/>
                </a:solidFill>
              </a:rPr>
              <a:t>Минцифры</a:t>
            </a:r>
            <a:r>
              <a:rPr lang="ru-RU" sz="1800" kern="1200" dirty="0">
                <a:solidFill>
                  <a:schemeClr val="tx1"/>
                </a:solidFill>
              </a:rPr>
              <a:t> России от 18.08.2021 </a:t>
            </a:r>
            <a:r>
              <a:rPr lang="ru-RU" sz="1800" b="1" kern="1200" dirty="0">
                <a:solidFill>
                  <a:schemeClr val="tx1"/>
                </a:solidFill>
              </a:rPr>
              <a:t>№ 858 </a:t>
            </a:r>
            <a:r>
              <a:rPr lang="ru-RU" sz="1800" kern="1200" dirty="0">
                <a:solidFill>
                  <a:schemeClr val="tx1"/>
                </a:solidFill>
              </a:rPr>
              <a:t>«Об утверждении единых требований к машиночитаемым формам </a:t>
            </a:r>
            <a:r>
              <a:rPr lang="ru-RU" sz="1800" b="1" kern="1200" dirty="0">
                <a:solidFill>
                  <a:schemeClr val="tx1"/>
                </a:solidFill>
              </a:rPr>
              <a:t>документов о полномочиях»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b="1" kern="1200" dirty="0">
              <a:solidFill>
                <a:schemeClr val="tx1"/>
              </a:solidFill>
            </a:endParaRPr>
          </a:p>
          <a:p>
            <a:pPr algn="just"/>
            <a:r>
              <a:rPr lang="ru-RU" sz="1800" b="1" kern="1200" dirty="0">
                <a:solidFill>
                  <a:schemeClr val="tx1"/>
                </a:solidFill>
              </a:rPr>
              <a:t>Еще не приняты постановления Правительства: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kern="1200" dirty="0">
                <a:solidFill>
                  <a:schemeClr val="tx1"/>
                </a:solidFill>
              </a:rPr>
              <a:t>«Об утверждении организационно-технических требований к порядку хранения, использования и отмены машиночитаемых доверенностей, используемых для подтверждения полномочий в электронной форме»;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kern="1200" dirty="0">
                <a:solidFill>
                  <a:schemeClr val="tx1"/>
                </a:solidFill>
              </a:rPr>
              <a:t>«О порядке предоставления доверенности, подтверждающей полномочия физического лица действовать от имени индивидуального предпринимателя или юридического лица, при участии в правоотношениях индивидуальных предпринимателей и юридических лиц в электронной форме»;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kern="1200" dirty="0">
                <a:solidFill>
                  <a:schemeClr val="tx1"/>
                </a:solidFill>
              </a:rPr>
              <a:t>«Об утверждении порядка предоставления документа, подтверждающего полномочия, при участии в правоотношениях физического лица в электронной форме»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2982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816746" y="26875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sz="4000" dirty="0"/>
              <a:t>НПА по МЧД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E81421-65C3-47C1-AB1C-F798357AD4FA}"/>
              </a:ext>
            </a:extLst>
          </p:cNvPr>
          <p:cNvSpPr/>
          <p:nvPr/>
        </p:nvSpPr>
        <p:spPr>
          <a:xfrm>
            <a:off x="816746" y="1467848"/>
            <a:ext cx="1100831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kern="1200" dirty="0">
                <a:solidFill>
                  <a:schemeClr val="tx1"/>
                </a:solidFill>
              </a:rPr>
              <a:t>Следите за изменениями:</a:t>
            </a:r>
          </a:p>
          <a:p>
            <a:pPr algn="just"/>
            <a:endParaRPr lang="ru-RU" sz="2800" kern="1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kern="1200" dirty="0">
                <a:solidFill>
                  <a:schemeClr val="tx1"/>
                </a:solidFill>
              </a:rPr>
              <a:t>в официальной группе 1С:Документооборота в </a:t>
            </a:r>
            <a:r>
              <a:rPr lang="en-US" sz="2800" kern="1200" dirty="0">
                <a:solidFill>
                  <a:schemeClr val="tx1"/>
                </a:solidFill>
              </a:rPr>
              <a:t>Facebook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800" kern="1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kern="1200" dirty="0">
                <a:solidFill>
                  <a:schemeClr val="tx1"/>
                </a:solidFill>
              </a:rPr>
              <a:t>в разделе Новости на сайте </a:t>
            </a:r>
            <a:r>
              <a:rPr lang="en-US" sz="2800" kern="1200" dirty="0">
                <a:solidFill>
                  <a:schemeClr val="tx1"/>
                </a:solidFill>
              </a:rPr>
              <a:t>buh.ru</a:t>
            </a:r>
            <a:endParaRPr lang="ru-RU" sz="2800" kern="1200" dirty="0">
              <a:solidFill>
                <a:schemeClr val="tx1"/>
              </a:solidFill>
            </a:endParaRPr>
          </a:p>
          <a:p>
            <a:pPr algn="just"/>
            <a:endParaRPr lang="ru-RU" sz="18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73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8201</TotalTime>
  <Words>654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Тема Office</vt:lpstr>
      <vt:lpstr>Презентация PowerPoint</vt:lpstr>
      <vt:lpstr>НПА по электронной подписи</vt:lpstr>
      <vt:lpstr>НПА по электронной подписи</vt:lpstr>
      <vt:lpstr>Процедура получения электронной подписи</vt:lpstr>
      <vt:lpstr>Машиночитаемая доверенность (МЧД)</vt:lpstr>
      <vt:lpstr>Сценарии по машиночитаемым доверенностям (МЧД)</vt:lpstr>
      <vt:lpstr>Применение МЧД</vt:lpstr>
      <vt:lpstr>НПА по МЧД</vt:lpstr>
      <vt:lpstr>НПА по МЧД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О. Воробчикова</dc:creator>
  <cp:lastModifiedBy>Иванова Лариса Анатольевна</cp:lastModifiedBy>
  <cp:revision>215</cp:revision>
  <dcterms:created xsi:type="dcterms:W3CDTF">2020-03-19T14:46:00Z</dcterms:created>
  <dcterms:modified xsi:type="dcterms:W3CDTF">2022-02-11T06:01:56Z</dcterms:modified>
</cp:coreProperties>
</file>