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4" r:id="rId3"/>
    <p:sldId id="286" r:id="rId4"/>
    <p:sldId id="273" r:id="rId5"/>
    <p:sldId id="276" r:id="rId6"/>
    <p:sldId id="275" r:id="rId7"/>
    <p:sldId id="277" r:id="rId8"/>
    <p:sldId id="279" r:id="rId9"/>
    <p:sldId id="278" r:id="rId10"/>
    <p:sldId id="280" r:id="rId11"/>
    <p:sldId id="281" r:id="rId12"/>
    <p:sldId id="274" r:id="rId13"/>
    <p:sldId id="282" r:id="rId14"/>
    <p:sldId id="283" r:id="rId15"/>
    <p:sldId id="2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223"/>
    <a:srgbClr val="FFF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2B247-FF6C-48E6-ACEB-42C27BB244FE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B3E4-527E-4DCA-A2B4-DD11B3AA1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958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8077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287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75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255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0910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0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1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5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856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5671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4779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727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2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3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0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3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5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5E5A-5C1E-4AE6-AD40-731BF7E2FDB0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F07F-D162-4E43-B4B4-C8C86DC64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3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247" y="1700220"/>
            <a:ext cx="11570473" cy="31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7472" y="114244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9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763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1С:Управление </a:t>
            </a:r>
            <a:r>
              <a:rPr lang="ru-RU" dirty="0" smtClean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холдингом</a:t>
            </a:r>
            <a:r>
              <a:rPr lang="en-US" dirty="0" smtClean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, </a:t>
            </a:r>
            <a:r>
              <a:rPr lang="ru-RU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1С:</a:t>
            </a:r>
            <a:r>
              <a:rPr lang="en-US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ERP</a:t>
            </a:r>
            <a:r>
              <a:rPr lang="ru-RU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.Управление </a:t>
            </a:r>
            <a:r>
              <a:rPr lang="ru-RU" dirty="0" smtClean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холдингом</a:t>
            </a:r>
            <a:endParaRPr lang="ru-RU" dirty="0">
              <a:solidFill>
                <a:srgbClr val="808080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" y="1752560"/>
            <a:ext cx="3999607" cy="43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6657" y="2283353"/>
            <a:ext cx="556252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0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C6E51"/>
                </a:solidFill>
                <a:latin typeface="Arial" panose="020B0604020202020204" pitchFamily="34" charset="0"/>
              </a:rPr>
              <a:t>Использование расчетных критериев </a:t>
            </a:r>
            <a:r>
              <a:rPr lang="ru-RU" sz="2400" dirty="0" smtClean="0">
                <a:solidFill>
                  <a:srgbClr val="FC6E51"/>
                </a:solidFill>
                <a:latin typeface="Arial" panose="020B0604020202020204" pitchFamily="34" charset="0"/>
              </a:rPr>
              <a:t>для оценки </a:t>
            </a:r>
            <a:r>
              <a:rPr lang="ru-RU" sz="2400" dirty="0">
                <a:solidFill>
                  <a:srgbClr val="FC6E51"/>
                </a:solidFill>
                <a:latin typeface="Arial" panose="020B0604020202020204" pitchFamily="34" charset="0"/>
              </a:rPr>
              <a:t>предложений участников закупочной процедуры</a:t>
            </a:r>
            <a:endParaRPr lang="ru-RU" sz="2400" dirty="0">
              <a:solidFill>
                <a:srgbClr val="FC6E51"/>
              </a:solidFill>
              <a:latin typeface="Arial" panose="020B0604020202020204" pitchFamily="34" charset="0"/>
            </a:endParaRPr>
          </a:p>
          <a:p>
            <a:pPr algn="ctr" defTabSz="9140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FC6E51"/>
              </a:solidFill>
              <a:latin typeface="Arial" panose="020B0604020202020204" pitchFamily="34" charset="0"/>
            </a:endParaRPr>
          </a:p>
          <a:p>
            <a:pPr algn="ctr" defTabSz="9140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Ознакомительные материалы</a:t>
            </a:r>
            <a:endParaRPr lang="ru-RU" dirty="0">
              <a:solidFill>
                <a:srgbClr val="808080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Текст запроса для расчета цены предложения относительно максимальной цены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959" y="709788"/>
            <a:ext cx="8085885" cy="59193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0549" y="709788"/>
            <a:ext cx="2867026" cy="59093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Немного сложнее будет запрос на расчет значения показателя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Отклонение от </a:t>
            </a:r>
            <a:r>
              <a:rPr lang="en-US" sz="1400" dirty="0" smtClean="0"/>
              <a:t>max </a:t>
            </a:r>
            <a:r>
              <a:rPr lang="ru-RU" sz="1400" dirty="0" smtClean="0"/>
              <a:t>цены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r>
              <a:rPr lang="ru-RU" sz="1400" dirty="0" smtClean="0"/>
              <a:t>Нам нужно получить все предложения по лоту, взять максимальную цену и цену текущего предложения от максимальной. </a:t>
            </a:r>
          </a:p>
          <a:p>
            <a:endParaRPr lang="ru-RU" sz="1400" dirty="0"/>
          </a:p>
          <a:p>
            <a:r>
              <a:rPr lang="ru-RU" sz="1400" dirty="0" smtClean="0"/>
              <a:t>Первым запросом мы определяем лот на основе которого сформировано предложение участника.</a:t>
            </a:r>
          </a:p>
          <a:p>
            <a:endParaRPr lang="ru-RU" sz="1400" dirty="0"/>
          </a:p>
          <a:p>
            <a:r>
              <a:rPr lang="ru-RU" sz="1400" dirty="0" smtClean="0"/>
              <a:t>Вторым запросом мы выбираем из регистра «Условия предложений поставщиков» только предложения по нашему лоту</a:t>
            </a:r>
          </a:p>
          <a:p>
            <a:endParaRPr lang="ru-RU" sz="1400" dirty="0"/>
          </a:p>
          <a:p>
            <a:r>
              <a:rPr lang="ru-RU" sz="1400" dirty="0" smtClean="0"/>
              <a:t>Третьим запросом находим максимальную цену</a:t>
            </a:r>
          </a:p>
          <a:p>
            <a:endParaRPr lang="ru-RU" sz="1400" dirty="0"/>
          </a:p>
          <a:p>
            <a:r>
              <a:rPr lang="ru-RU" sz="1400" dirty="0" smtClean="0"/>
              <a:t>Четвертым считаем наш показатель, который и помещаем в поле «Значение». Это и есть наш результат.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24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9262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Закупочная процедура, лот на покупку электроинструментов: предложения участников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32980"/>
          <a:stretch/>
        </p:blipFill>
        <p:spPr>
          <a:xfrm>
            <a:off x="681735" y="3467493"/>
            <a:ext cx="11152380" cy="231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39" y="871690"/>
            <a:ext cx="11190476" cy="24476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2687" y="6086997"/>
            <a:ext cx="11152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400" dirty="0" smtClean="0"/>
              <a:t>По лоту поступило четыре предложения участников, которое нам предстоит сравнить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86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Оценка предложений участников закупки экспертами Заказчика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0" y="690984"/>
            <a:ext cx="11531610" cy="4881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6071"/>
          <a:stretch/>
        </p:blipFill>
        <p:spPr>
          <a:xfrm>
            <a:off x="219075" y="3449404"/>
            <a:ext cx="7610475" cy="321779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288" y="5283590"/>
            <a:ext cx="4248380" cy="1107686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>
            <a:off x="2533650" y="5572125"/>
            <a:ext cx="5148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371600" y="5524501"/>
            <a:ext cx="1152000" cy="18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Выбор альтернатив – завершение оценки (вызов из протокола выбора победителя)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02" y="743176"/>
            <a:ext cx="11238095" cy="3619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98" y="1800226"/>
            <a:ext cx="7770888" cy="482394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62400" y="3743325"/>
            <a:ext cx="4324350" cy="33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4573458"/>
            <a:ext cx="4324350" cy="33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05725" y="2808498"/>
            <a:ext cx="581025" cy="3744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5389546"/>
            <a:ext cx="4324350" cy="33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62400" y="6219825"/>
            <a:ext cx="4324350" cy="333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4102" y="4473702"/>
            <a:ext cx="3037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данном варианте нет возможности</a:t>
            </a:r>
          </a:p>
          <a:p>
            <a:r>
              <a:rPr lang="ru-RU" sz="1400" dirty="0" smtClean="0"/>
              <a:t>Вывести интегральную оценку так критерии имеют индивидуальные значения, складывать их никакого смысла нет. </a:t>
            </a:r>
          </a:p>
          <a:p>
            <a:endParaRPr lang="ru-RU" sz="1400" dirty="0"/>
          </a:p>
          <a:p>
            <a:r>
              <a:rPr lang="ru-RU" sz="1400" dirty="0" smtClean="0"/>
              <a:t>Чтобы сопоставить разные величины критериев и получить интегральную оценку рекомендуется использовать баллы.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22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346975" y="540101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89" dirty="0" smtClean="0">
                <a:solidFill>
                  <a:srgbClr val="808080">
                    <a:lumMod val="50000"/>
                  </a:srgbClr>
                </a:solidFill>
                <a:cs typeface="Arial" panose="020B0604020202020204" pitchFamily="34" charset="0"/>
              </a:rPr>
              <a:t>Редакция 3.1</a:t>
            </a: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227118" y="2916216"/>
            <a:ext cx="7583488" cy="3425825"/>
            <a:chOff x="1562100" y="2592015"/>
            <a:chExt cx="7583488" cy="3425825"/>
          </a:xfrm>
        </p:grpSpPr>
        <p:sp>
          <p:nvSpPr>
            <p:cNvPr id="18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99407" y="1290413"/>
            <a:ext cx="2838911" cy="1449854"/>
            <a:chOff x="3756544" y="966212"/>
            <a:chExt cx="2838911" cy="1449854"/>
          </a:xfrm>
        </p:grpSpPr>
        <p:sp>
          <p:nvSpPr>
            <p:cNvPr id="21" name="Овал 20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0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763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Закупочная процедура, лот на покупку электроинструментов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8" y="848059"/>
            <a:ext cx="11257143" cy="5352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28" y="6191748"/>
            <a:ext cx="1125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Перед вами лот в составе закупочной процедуры для которого необходимо провести настройку оценки предложений участников. Метод оценки «По критериям» предполагает предварительную настройку критериев для оценки.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91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763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Закупочная процедура, лот на покупку электроинструментов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0" y="990599"/>
            <a:ext cx="11412899" cy="4895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30" y="5886450"/>
            <a:ext cx="11335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составе лота две позиции, но сравнивать мы будет предложения в целом. Для сравнения предложений участников интересно сравнить</a:t>
            </a:r>
          </a:p>
          <a:p>
            <a:r>
              <a:rPr lang="ru-RU" sz="1400" dirty="0" smtClean="0"/>
              <a:t>«Цену предложения участника» и «срок поставки». Могут быть интересны и другие данные, например «условия оплаты». Сначала нужно провести настройку критериев и разделить критерии на субъективные (оцениваемые экспертами) и расчетные (получаемые по данным системы)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11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763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Закупочная процедура, лот на покупку электроинструментов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4825" y="72503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Критерии оцениваемые экспертами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24825" y="1185802"/>
            <a:ext cx="37629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Способ ввода значений может быть: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Ввод числа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Выбор из множества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Ввод строки (текст)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ru-RU" sz="1400" dirty="0"/>
              <a:t>При оценке экспертами наилучшим вариантом является определить перечень возможных значений и сопоставить каждому значение оценки.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Выбор способа оценки зависит только от самого критерия и подбирается индивидуально.</a:t>
            </a:r>
          </a:p>
          <a:p>
            <a:endParaRPr lang="ru-RU" sz="1400" dirty="0"/>
          </a:p>
          <a:p>
            <a:r>
              <a:rPr lang="ru-RU" sz="1400" dirty="0" smtClean="0"/>
              <a:t>Минимальное и максимальное значение определяет диапазон вводимого значения. </a:t>
            </a:r>
          </a:p>
          <a:p>
            <a:r>
              <a:rPr lang="ru-RU" sz="1400" dirty="0" smtClean="0"/>
              <a:t>Система контролирует попадание в диапазон для способов ввода: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Ввод числа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Выбор из </a:t>
            </a:r>
            <a:r>
              <a:rPr lang="ru-RU" sz="1400" dirty="0" smtClean="0"/>
              <a:t>множества </a:t>
            </a:r>
          </a:p>
          <a:p>
            <a:r>
              <a:rPr lang="ru-RU" sz="1400" dirty="0" smtClean="0"/>
              <a:t>Не имеет смысла для способа ввод строки. Контроль не выполняется.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2" y="816470"/>
            <a:ext cx="7445124" cy="5508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3" y="823189"/>
            <a:ext cx="7446802" cy="55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763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Закупочная процедура, лот на покупку электроинструментов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4" y="1185802"/>
            <a:ext cx="7413696" cy="4498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5683" y="1191128"/>
            <a:ext cx="37629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Требуется настроить оценку предложений участников, выведя в оценку данные из документа «Предложение участника»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Срок поставки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Цена предложения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ru-RU" sz="1400" dirty="0" smtClean="0"/>
              <a:t>Для понимания отклонения цены рассматриваемого предложения относительно цен других предложений требуется добавить критерий показывающий процентное отклонение цены предложения от максимальной цены.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Отклонение от максимальной цены</a:t>
            </a:r>
          </a:p>
          <a:p>
            <a:endParaRPr lang="ru-RU" sz="1400" dirty="0"/>
          </a:p>
          <a:p>
            <a:r>
              <a:rPr lang="ru-RU" sz="1400" dirty="0" smtClean="0"/>
              <a:t>Так же будут три субъективных критерия, оценку которых выполнят эксперты закупочной комиссии: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Отсутствие в реестре НП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Качество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Надежность поставщика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376747" y="659918"/>
            <a:ext cx="555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Расчетные критерии, получаемые по данным системы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6614" y="5754211"/>
            <a:ext cx="1125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Предлагаемые настройки критериев описаны исключительно для примера. В реальной ситуации пользователь, выполняющий настройку вправе руководствоваться своими методиками расчета и алгоритмами. Каждый самостоятельно определяет информацию, которую нужно достать из системы для оценки предложений. Реальные алгоритмы могут быть очень сложные, требовать разработки дополнительных реквизитов и регистров для хранения необходимой информации.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6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763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Закупочная процедура, лот на покупку электроинструментов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4825" y="81647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Критерии оцениваемые экспертами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24825" y="1185802"/>
            <a:ext cx="376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Пользователь может столкнуться с затруднением при настройке шкалы баллов, если настраивается бальная оценка. 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86312" y="3505272"/>
            <a:ext cx="11401455" cy="876228"/>
            <a:chOff x="486312" y="3505272"/>
            <a:chExt cx="11849925" cy="8567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12" y="3505272"/>
              <a:ext cx="6133563" cy="85679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6050" y="3506958"/>
              <a:ext cx="5840187" cy="85141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20" y="885975"/>
            <a:ext cx="6723809" cy="24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8175" y="4529299"/>
            <a:ext cx="5630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Вспоминаем математику! </a:t>
            </a:r>
          </a:p>
          <a:p>
            <a:r>
              <a:rPr lang="en-US" sz="1400" dirty="0" smtClean="0"/>
              <a:t>(</a:t>
            </a:r>
            <a:r>
              <a:rPr lang="ru-RU" sz="1400" dirty="0" smtClean="0"/>
              <a:t>9,10</a:t>
            </a:r>
            <a:r>
              <a:rPr lang="en-US" sz="1400" dirty="0" smtClean="0"/>
              <a:t>]</a:t>
            </a:r>
            <a:r>
              <a:rPr lang="ru-RU" sz="1400" dirty="0" smtClean="0"/>
              <a:t> – означает, что в диапазон попадают значения от 9 (включительно), 9.1, 9.2, … до 10 (10 уже не входит в диапазон).  </a:t>
            </a:r>
          </a:p>
          <a:p>
            <a:r>
              <a:rPr lang="ru-RU" sz="1400" dirty="0" smtClean="0"/>
              <a:t>Чтобы сопоставить значение 10 с пятеркой необходимо задать диапазон от 9 до </a:t>
            </a:r>
            <a:r>
              <a:rPr lang="ru-RU" sz="1400" b="1" dirty="0" smtClean="0"/>
              <a:t>11</a:t>
            </a:r>
          </a:p>
          <a:p>
            <a:endParaRPr lang="ru-RU" sz="1400" dirty="0"/>
          </a:p>
          <a:p>
            <a:r>
              <a:rPr lang="ru-RU" sz="1400" dirty="0" smtClean="0"/>
              <a:t>Таким образом, наша шкалы будет смещена вправо на 1 значение. </a:t>
            </a:r>
            <a:endParaRPr lang="ru-RU" sz="1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524329" y="1895475"/>
            <a:ext cx="3686596" cy="1609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15225" y="2171700"/>
            <a:ext cx="2800350" cy="1333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24327" y="2447925"/>
            <a:ext cx="2000673" cy="1055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24328" y="2781371"/>
            <a:ext cx="1338757" cy="72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515225" y="3013655"/>
            <a:ext cx="669378" cy="48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319627" y="49082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Отключаем </a:t>
            </a:r>
            <a:r>
              <a:rPr lang="ru-RU" sz="1400" dirty="0"/>
              <a:t>флажок «не использовать баллы» для критерия «Качество продукции».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87125" y="437312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10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15575" y="4373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96029" y="4373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8835" y="4373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4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4825" y="43731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1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699" y="134035"/>
            <a:ext cx="1075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Источник данных – это коннектор данных приемника на данные </a:t>
            </a:r>
            <a:r>
              <a:rPr lang="ru-RU" dirty="0" smtClean="0">
                <a:solidFill>
                  <a:schemeClr val="bg1"/>
                </a:solidFill>
              </a:rPr>
              <a:t>источника (пример настройки показателя)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01" y="902385"/>
            <a:ext cx="2947994" cy="226857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42" y="1254810"/>
            <a:ext cx="8032252" cy="4251232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3853181" y="5693424"/>
            <a:ext cx="847569" cy="25146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Источник</a:t>
            </a:r>
            <a:endParaRPr lang="ru-RU" sz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6495007" y="3259455"/>
            <a:ext cx="5105400" cy="838200"/>
          </a:xfrm>
          <a:custGeom>
            <a:avLst/>
            <a:gdLst>
              <a:gd name="connsiteX0" fmla="*/ 1181100 w 5105400"/>
              <a:gd name="connsiteY0" fmla="*/ 175260 h 838200"/>
              <a:gd name="connsiteX1" fmla="*/ 1181100 w 5105400"/>
              <a:gd name="connsiteY1" fmla="*/ 0 h 838200"/>
              <a:gd name="connsiteX2" fmla="*/ 0 w 5105400"/>
              <a:gd name="connsiteY2" fmla="*/ 7620 h 838200"/>
              <a:gd name="connsiteX3" fmla="*/ 0 w 5105400"/>
              <a:gd name="connsiteY3" fmla="*/ 838200 h 838200"/>
              <a:gd name="connsiteX4" fmla="*/ 5105400 w 5105400"/>
              <a:gd name="connsiteY4" fmla="*/ 838200 h 838200"/>
              <a:gd name="connsiteX5" fmla="*/ 5105400 w 5105400"/>
              <a:gd name="connsiteY5" fmla="*/ 175260 h 838200"/>
              <a:gd name="connsiteX6" fmla="*/ 1181100 w 5105400"/>
              <a:gd name="connsiteY6" fmla="*/ 17526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400" h="838200">
                <a:moveTo>
                  <a:pt x="1181100" y="175260"/>
                </a:moveTo>
                <a:lnTo>
                  <a:pt x="1181100" y="0"/>
                </a:lnTo>
                <a:lnTo>
                  <a:pt x="0" y="7620"/>
                </a:lnTo>
                <a:lnTo>
                  <a:pt x="0" y="838200"/>
                </a:lnTo>
                <a:lnTo>
                  <a:pt x="5105400" y="838200"/>
                </a:lnTo>
                <a:lnTo>
                  <a:pt x="5105400" y="175260"/>
                </a:lnTo>
                <a:lnTo>
                  <a:pt x="1181100" y="17526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6553327" y="4283608"/>
            <a:ext cx="5382966" cy="2274781"/>
            <a:chOff x="6786780" y="4041673"/>
            <a:chExt cx="5382966" cy="227478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6780" y="4041673"/>
              <a:ext cx="5382966" cy="2274781"/>
            </a:xfrm>
            <a:prstGeom prst="rect">
              <a:avLst/>
            </a:prstGeom>
          </p:spPr>
        </p:pic>
        <p:sp>
          <p:nvSpPr>
            <p:cNvPr id="36" name="Полилиния 35"/>
            <p:cNvSpPr/>
            <p:nvPr/>
          </p:nvSpPr>
          <p:spPr>
            <a:xfrm>
              <a:off x="6797040" y="4061460"/>
              <a:ext cx="5341620" cy="2225040"/>
            </a:xfrm>
            <a:custGeom>
              <a:avLst/>
              <a:gdLst>
                <a:gd name="connsiteX0" fmla="*/ 0 w 5341620"/>
                <a:gd name="connsiteY0" fmla="*/ 198120 h 2225040"/>
                <a:gd name="connsiteX1" fmla="*/ 1272540 w 5341620"/>
                <a:gd name="connsiteY1" fmla="*/ 198120 h 2225040"/>
                <a:gd name="connsiteX2" fmla="*/ 1272540 w 5341620"/>
                <a:gd name="connsiteY2" fmla="*/ 0 h 2225040"/>
                <a:gd name="connsiteX3" fmla="*/ 2430780 w 5341620"/>
                <a:gd name="connsiteY3" fmla="*/ 0 h 2225040"/>
                <a:gd name="connsiteX4" fmla="*/ 2430780 w 5341620"/>
                <a:gd name="connsiteY4" fmla="*/ 198120 h 2225040"/>
                <a:gd name="connsiteX5" fmla="*/ 5341620 w 5341620"/>
                <a:gd name="connsiteY5" fmla="*/ 198120 h 2225040"/>
                <a:gd name="connsiteX6" fmla="*/ 5341620 w 5341620"/>
                <a:gd name="connsiteY6" fmla="*/ 2225040 h 2225040"/>
                <a:gd name="connsiteX7" fmla="*/ 22860 w 5341620"/>
                <a:gd name="connsiteY7" fmla="*/ 2225040 h 2225040"/>
                <a:gd name="connsiteX8" fmla="*/ 0 w 5341620"/>
                <a:gd name="connsiteY8" fmla="*/ 198120 h 22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1620" h="2225040">
                  <a:moveTo>
                    <a:pt x="0" y="198120"/>
                  </a:moveTo>
                  <a:lnTo>
                    <a:pt x="1272540" y="198120"/>
                  </a:lnTo>
                  <a:lnTo>
                    <a:pt x="1272540" y="0"/>
                  </a:lnTo>
                  <a:lnTo>
                    <a:pt x="2430780" y="0"/>
                  </a:lnTo>
                  <a:lnTo>
                    <a:pt x="2430780" y="198120"/>
                  </a:lnTo>
                  <a:lnTo>
                    <a:pt x="5341620" y="198120"/>
                  </a:lnTo>
                  <a:lnTo>
                    <a:pt x="5341620" y="2225040"/>
                  </a:lnTo>
                  <a:lnTo>
                    <a:pt x="22860" y="2225040"/>
                  </a:lnTo>
                  <a:lnTo>
                    <a:pt x="0" y="198120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олилиния 36"/>
          <p:cNvSpPr/>
          <p:nvPr/>
        </p:nvSpPr>
        <p:spPr>
          <a:xfrm>
            <a:off x="3706087" y="2207895"/>
            <a:ext cx="3558540" cy="3139440"/>
          </a:xfrm>
          <a:custGeom>
            <a:avLst/>
            <a:gdLst>
              <a:gd name="connsiteX0" fmla="*/ 22860 w 3558540"/>
              <a:gd name="connsiteY0" fmla="*/ 0 h 3139440"/>
              <a:gd name="connsiteX1" fmla="*/ 3558540 w 3558540"/>
              <a:gd name="connsiteY1" fmla="*/ 0 h 3139440"/>
              <a:gd name="connsiteX2" fmla="*/ 3558540 w 3558540"/>
              <a:gd name="connsiteY2" fmla="*/ 830580 h 3139440"/>
              <a:gd name="connsiteX3" fmla="*/ 2148840 w 3558540"/>
              <a:gd name="connsiteY3" fmla="*/ 830580 h 3139440"/>
              <a:gd name="connsiteX4" fmla="*/ 2148840 w 3558540"/>
              <a:gd name="connsiteY4" fmla="*/ 3139440 h 3139440"/>
              <a:gd name="connsiteX5" fmla="*/ 0 w 3558540"/>
              <a:gd name="connsiteY5" fmla="*/ 3139440 h 3139440"/>
              <a:gd name="connsiteX6" fmla="*/ 22860 w 3558540"/>
              <a:gd name="connsiteY6" fmla="*/ 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8540" h="3139440">
                <a:moveTo>
                  <a:pt x="22860" y="0"/>
                </a:moveTo>
                <a:lnTo>
                  <a:pt x="3558540" y="0"/>
                </a:lnTo>
                <a:lnTo>
                  <a:pt x="3558540" y="830580"/>
                </a:lnTo>
                <a:lnTo>
                  <a:pt x="2148840" y="830580"/>
                </a:lnTo>
                <a:lnTo>
                  <a:pt x="2148840" y="3139440"/>
                </a:lnTo>
                <a:lnTo>
                  <a:pt x="0" y="3139440"/>
                </a:lnTo>
                <a:lnTo>
                  <a:pt x="22860" y="0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>
            <a:stCxn id="27" idx="0"/>
          </p:cNvCxnSpPr>
          <p:nvPr/>
        </p:nvCxnSpPr>
        <p:spPr>
          <a:xfrm flipV="1">
            <a:off x="4276966" y="5347335"/>
            <a:ext cx="423784" cy="346089"/>
          </a:xfrm>
          <a:prstGeom prst="line">
            <a:avLst/>
          </a:prstGeom>
          <a:ln>
            <a:solidFill>
              <a:srgbClr val="745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081164" y="6172659"/>
            <a:ext cx="1091749" cy="3857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Ограничение Источника</a:t>
            </a:r>
            <a:endParaRPr lang="ru-RU" sz="1200" dirty="0"/>
          </a:p>
        </p:txBody>
      </p:sp>
      <p:cxnSp>
        <p:nvCxnSpPr>
          <p:cNvPr id="40" name="Прямая соединительная линия 39"/>
          <p:cNvCxnSpPr>
            <a:stCxn id="39" idx="0"/>
            <a:endCxn id="33" idx="1"/>
          </p:cNvCxnSpPr>
          <p:nvPr/>
        </p:nvCxnSpPr>
        <p:spPr>
          <a:xfrm flipV="1">
            <a:off x="5627039" y="5420999"/>
            <a:ext cx="926288" cy="751660"/>
          </a:xfrm>
          <a:prstGeom prst="line">
            <a:avLst/>
          </a:prstGeom>
          <a:ln>
            <a:solidFill>
              <a:srgbClr val="745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7922261" y="2237062"/>
            <a:ext cx="1773146" cy="4848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Сопоставление полей источника и приемника</a:t>
            </a:r>
            <a:endParaRPr lang="ru-RU" sz="1200" dirty="0"/>
          </a:p>
        </p:txBody>
      </p:sp>
      <p:cxnSp>
        <p:nvCxnSpPr>
          <p:cNvPr id="44" name="Прямая соединительная линия 43"/>
          <p:cNvCxnSpPr>
            <a:endCxn id="30" idx="1"/>
          </p:cNvCxnSpPr>
          <p:nvPr/>
        </p:nvCxnSpPr>
        <p:spPr>
          <a:xfrm flipH="1">
            <a:off x="7676107" y="2721894"/>
            <a:ext cx="669939" cy="537561"/>
          </a:xfrm>
          <a:prstGeom prst="line">
            <a:avLst/>
          </a:prstGeom>
          <a:ln>
            <a:solidFill>
              <a:srgbClr val="745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1269164" y="3873521"/>
            <a:ext cx="1439669" cy="3857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Способ получения</a:t>
            </a:r>
            <a:endParaRPr lang="ru-RU" sz="1200" dirty="0"/>
          </a:p>
        </p:txBody>
      </p:sp>
      <p:cxnSp>
        <p:nvCxnSpPr>
          <p:cNvPr id="47" name="Прямая соединительная линия 46"/>
          <p:cNvCxnSpPr>
            <a:endCxn id="46" idx="2"/>
          </p:cNvCxnSpPr>
          <p:nvPr/>
        </p:nvCxnSpPr>
        <p:spPr>
          <a:xfrm flipV="1">
            <a:off x="1714500" y="4259251"/>
            <a:ext cx="274499" cy="200481"/>
          </a:xfrm>
          <a:prstGeom prst="line">
            <a:avLst/>
          </a:prstGeom>
          <a:ln>
            <a:solidFill>
              <a:srgbClr val="745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1269164" y="3287310"/>
            <a:ext cx="1439669" cy="3857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ИСТОЧНИК</a:t>
            </a:r>
            <a:endParaRPr lang="ru-RU" sz="1200" b="1" dirty="0"/>
          </a:p>
        </p:txBody>
      </p:sp>
      <p:cxnSp>
        <p:nvCxnSpPr>
          <p:cNvPr id="49" name="Прямая соединительная линия 48"/>
          <p:cNvCxnSpPr>
            <a:stCxn id="46" idx="0"/>
            <a:endCxn id="48" idx="2"/>
          </p:cNvCxnSpPr>
          <p:nvPr/>
        </p:nvCxnSpPr>
        <p:spPr>
          <a:xfrm flipV="1">
            <a:off x="1988999" y="3673040"/>
            <a:ext cx="0" cy="2004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6" idx="2"/>
          </p:cNvCxnSpPr>
          <p:nvPr/>
        </p:nvCxnSpPr>
        <p:spPr>
          <a:xfrm flipH="1" flipV="1">
            <a:off x="1988999" y="4259251"/>
            <a:ext cx="307815" cy="200481"/>
          </a:xfrm>
          <a:prstGeom prst="line">
            <a:avLst/>
          </a:prstGeom>
          <a:ln>
            <a:solidFill>
              <a:srgbClr val="7452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79" y="4459732"/>
            <a:ext cx="2177796" cy="2205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0300" y="758875"/>
            <a:ext cx="494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ОБЩАЯ ИНФОРМАЦИЯ ОБ ИСТОЧНИКЕ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Оценка предложений участников закупки: расчетные критерии (источники данных)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93" y="681195"/>
            <a:ext cx="8835551" cy="186198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92" y="2647951"/>
            <a:ext cx="5476479" cy="381952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/>
          <a:srcRect r="24057"/>
          <a:stretch/>
        </p:blipFill>
        <p:spPr>
          <a:xfrm>
            <a:off x="6311000" y="2647951"/>
            <a:ext cx="5509525" cy="292704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426844" y="572324"/>
            <a:ext cx="2324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качестве способа получения данных мы будем использовать произвольный запрос к текущей информационной базе, получим документы «Предложения участника» и связанные с оценкой регистры.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488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134035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Произвольный запрос к реквизитам документа «Предложение поставщика»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324" y="957202"/>
            <a:ext cx="543877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Процесс оценки состоит из трех этапов: настройка, экспертная оценка, выбор альтернатив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324" y="1667557"/>
            <a:ext cx="1352550" cy="7524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Настройка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5574" y="1667557"/>
            <a:ext cx="1352550" cy="7524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экспертами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95823" y="1667557"/>
            <a:ext cx="1438275" cy="7524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альтернатив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3" idx="3"/>
            <a:endCxn id="23" idx="1"/>
          </p:cNvCxnSpPr>
          <p:nvPr/>
        </p:nvCxnSpPr>
        <p:spPr>
          <a:xfrm>
            <a:off x="2047874" y="2043795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3" idx="3"/>
            <a:endCxn id="24" idx="1"/>
          </p:cNvCxnSpPr>
          <p:nvPr/>
        </p:nvCxnSpPr>
        <p:spPr>
          <a:xfrm>
            <a:off x="4048124" y="2043795"/>
            <a:ext cx="647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5324" y="2600947"/>
            <a:ext cx="543877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Расчетные критерии, настраиваются на первом этапе, а используются на третьем</a:t>
            </a:r>
            <a:endParaRPr lang="ru-RU" sz="140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3743325" y="3281363"/>
            <a:ext cx="8156606" cy="3337119"/>
            <a:chOff x="3743325" y="3281363"/>
            <a:chExt cx="8156606" cy="333711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3325" y="3281363"/>
              <a:ext cx="8156606" cy="3337119"/>
            </a:xfrm>
            <a:prstGeom prst="rect">
              <a:avLst/>
            </a:prstGeom>
          </p:spPr>
        </p:pic>
        <p:sp>
          <p:nvSpPr>
            <p:cNvPr id="42" name="Прямоугольник 41"/>
            <p:cNvSpPr/>
            <p:nvPr/>
          </p:nvSpPr>
          <p:spPr>
            <a:xfrm>
              <a:off x="3914776" y="5181600"/>
              <a:ext cx="2609850" cy="120899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29612" y="3445771"/>
              <a:ext cx="2771776" cy="9541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Произвольный запрос определяет структуру полей и параметры. Обязательно наличие поля «Значение»</a:t>
              </a:r>
              <a:endParaRPr lang="ru-RU" sz="14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95324" y="3285360"/>
            <a:ext cx="2867026" cy="2893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Расчетные критерии используют источники данных</a:t>
            </a:r>
          </a:p>
          <a:p>
            <a:endParaRPr lang="ru-RU" sz="1400" dirty="0" smtClean="0"/>
          </a:p>
          <a:p>
            <a:r>
              <a:rPr lang="ru-RU" sz="1400" dirty="0" smtClean="0"/>
              <a:t>В качестве источника используем произвольный запрос, получим документы предложения поставщика по нашему лоту. </a:t>
            </a:r>
          </a:p>
          <a:p>
            <a:endParaRPr lang="ru-RU" sz="1400" dirty="0"/>
          </a:p>
          <a:p>
            <a:r>
              <a:rPr lang="ru-RU" sz="1400" dirty="0" smtClean="0"/>
              <a:t>Отбор данных – это текущий объект оценки. Нужно прописать отбор точно как на скриншоте. </a:t>
            </a:r>
          </a:p>
          <a:p>
            <a:endParaRPr lang="ru-RU" sz="1400" dirty="0"/>
          </a:p>
          <a:p>
            <a:r>
              <a:rPr lang="ru-RU" sz="1400" dirty="0" smtClean="0"/>
              <a:t>Функцию уточнять не требуется.</a:t>
            </a:r>
            <a:endParaRPr lang="ru-RU" sz="14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6591993" y="720314"/>
            <a:ext cx="5307938" cy="1984786"/>
            <a:chOff x="6591993" y="720314"/>
            <a:chExt cx="5307938" cy="1984786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1993" y="720314"/>
              <a:ext cx="5307938" cy="1984786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6705600" y="1393273"/>
              <a:ext cx="5038725" cy="105533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0153650" y="1696132"/>
              <a:ext cx="54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9629775" y="2286682"/>
              <a:ext cx="9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flipH="1">
            <a:off x="6524626" y="2448607"/>
            <a:ext cx="2667001" cy="27329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16215</TotalTime>
  <Words>844</Words>
  <Application>Microsoft Office PowerPoint</Application>
  <PresentationFormat>Широкоэкранный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Futura PT Demi</vt:lpstr>
      <vt:lpstr>Тема Office</vt:lpstr>
      <vt:lpstr>3_Специальное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 Леонид Леонидович</dc:creator>
  <cp:lastModifiedBy>Попов Леонид Леонидович</cp:lastModifiedBy>
  <cp:revision>83</cp:revision>
  <dcterms:created xsi:type="dcterms:W3CDTF">2021-04-08T10:36:53Z</dcterms:created>
  <dcterms:modified xsi:type="dcterms:W3CDTF">2021-06-21T09:47:54Z</dcterms:modified>
</cp:coreProperties>
</file>