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2" r:id="rId3"/>
    <p:sldId id="318" r:id="rId4"/>
    <p:sldId id="644" r:id="rId5"/>
    <p:sldId id="323" r:id="rId6"/>
    <p:sldId id="324" r:id="rId7"/>
    <p:sldId id="647" r:id="rId8"/>
    <p:sldId id="287" r:id="rId9"/>
    <p:sldId id="289" r:id="rId10"/>
    <p:sldId id="288" r:id="rId11"/>
    <p:sldId id="290" r:id="rId12"/>
    <p:sldId id="325" r:id="rId13"/>
    <p:sldId id="637" r:id="rId14"/>
    <p:sldId id="640" r:id="rId15"/>
    <p:sldId id="641" r:id="rId16"/>
    <p:sldId id="291" r:id="rId17"/>
    <p:sldId id="648" r:id="rId18"/>
    <p:sldId id="649" r:id="rId19"/>
    <p:sldId id="294" r:id="rId20"/>
    <p:sldId id="650" r:id="rId21"/>
    <p:sldId id="326" r:id="rId22"/>
    <p:sldId id="296" r:id="rId23"/>
    <p:sldId id="651" r:id="rId24"/>
    <p:sldId id="652" r:id="rId25"/>
    <p:sldId id="299" r:id="rId26"/>
    <p:sldId id="308" r:id="rId27"/>
    <p:sldId id="653" r:id="rId28"/>
    <p:sldId id="654" r:id="rId29"/>
    <p:sldId id="300" r:id="rId30"/>
    <p:sldId id="310" r:id="rId31"/>
    <p:sldId id="655" r:id="rId32"/>
    <p:sldId id="283" r:id="rId33"/>
    <p:sldId id="331" r:id="rId34"/>
    <p:sldId id="656" r:id="rId35"/>
    <p:sldId id="280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ED"/>
    <a:srgbClr val="FFCC00"/>
    <a:srgbClr val="D20000"/>
    <a:srgbClr val="E2271E"/>
    <a:srgbClr val="B2B2B2"/>
    <a:srgbClr val="808080"/>
    <a:srgbClr val="CC9900"/>
    <a:srgbClr val="F6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63380" autoAdjust="0"/>
  </p:normalViewPr>
  <p:slideViewPr>
    <p:cSldViewPr>
      <p:cViewPr varScale="1">
        <p:scale>
          <a:sx n="58" d="100"/>
          <a:sy n="58" d="100"/>
        </p:scale>
        <p:origin x="158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2D2439-395F-4E1B-BD0C-F22490554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96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DAC597-E3D7-42FD-ACC1-CE64AF004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3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5700E2-BE5E-4205-95D5-C38E68B83F80}" type="slidenum">
              <a:rPr lang="ru-RU" altLang="ru-RU" sz="1200" smtClean="0">
                <a:latin typeface="Times New Roman" pitchFamily="18" charset="0"/>
              </a:rPr>
              <a:pPr/>
              <a:t>1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Тесты используются в курсах для самопроверки и как аттестационные, создаются на основе 10 типов вопросов. </a:t>
            </a:r>
            <a:r>
              <a:rPr lang="ru-RU" altLang="ru-RU" dirty="0" err="1"/>
              <a:t>Практикоориентированными</a:t>
            </a:r>
            <a:r>
              <a:rPr lang="ru-RU" altLang="ru-RU" dirty="0"/>
              <a:t> они становятся благодаря использованию аудио/видеороликов в формулировках вопросов, картинок в вопросах, вариантах ответа и комментариях к ним. Многочисленные настройки позволяют задать время выполнения, количество вопросов и попыток сдачи; управлять видимостью результатов ответа; назначить вопросам разные веса; составлять тест из определенного количества случайно выбранных вопросов по каждой теме. И еще, еще, еще.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Тестами специального назначения проводится анкетирование по итогам учебы. Его сводные итоги доступны в специализированном отчете.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39E84B-F09D-4359-956B-2CFF5A986C36}" type="slidenum">
              <a:rPr lang="ru-RU" altLang="ru-RU" sz="1200" smtClean="0">
                <a:latin typeface="Times New Roman" pitchFamily="18" charset="0"/>
              </a:rPr>
              <a:pPr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Разработанные электронные курсы и тесты изучаются в Корпоративном университете, сохраняются по стандарту СКОРМ-2004 для использования в других Системах дистанционного обучения или публикуются в формате HTML. При такой публикации курсы/тесты становятся обычными папками со стартовым </a:t>
            </a:r>
            <a:r>
              <a:rPr lang="ru-RU" altLang="ru-RU" dirty="0" err="1"/>
              <a:t>html</a:t>
            </a:r>
            <a:r>
              <a:rPr lang="ru-RU" altLang="ru-RU" dirty="0"/>
              <a:t> файлом, который запускается браузером. Запустили – и прямо в окне браузера демонстрируется курс со всеми мультимедиа и тестами. Пример папки показан на слайде. Папку допустимо неограниченно тиражировать и, например, передавать студентам на </a:t>
            </a:r>
            <a:r>
              <a:rPr lang="ru-RU" altLang="ru-RU" dirty="0" err="1"/>
              <a:t>флешке</a:t>
            </a:r>
            <a:r>
              <a:rPr lang="ru-RU" altLang="ru-RU" dirty="0"/>
              <a:t>, диске, почтой в качестве самоучителя.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560C7E-4C2E-4504-9598-725A08515605}" type="slidenum">
              <a:rPr lang="ru-RU" altLang="ru-RU" sz="1200" smtClean="0">
                <a:latin typeface="Times New Roman" pitchFamily="18" charset="0"/>
              </a:rPr>
              <a:pPr/>
              <a:t>11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электронном обучении кроме курсов и тестов используются контрольные работы. Их преподаватель вручную проверит в своем личном кабинете, выставит оценку, напишет комментарий, приложит файл при необходимости. Или вернет на доработку без оценки по одной из причин, перечень которых настраивается. Естественно, все не на бумаге, 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Есть проектный опыт использования электронных контрольных работ для дистанционного контроля результатов практических занятий. Студент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снимает на смартфон фото ключевых этапов практического занятия. Объединяет эти фото в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пдф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файл, надписывает, комментирует и высылает на проверку преподавателю. Или записывает звуковой файл своего диалога или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выступления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потом высылает на проверку. Аналогично с видео, но тут педагогическая фантазия уже разыгрывается безгранично.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1EA1B-B458-4A25-959D-FC8EBB5107A6}" type="slidenum">
              <a:rPr lang="ru-RU" altLang="ru-RU" sz="1200" smtClean="0">
                <a:latin typeface="Times New Roman" pitchFamily="18" charset="0"/>
              </a:rPr>
              <a:pPr/>
              <a:t>12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37F54ACE-1EF6-498F-8A3F-9373EC545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816F5B3A-9FEA-477F-AF5B-A98CBD1C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Дистанционное обучение часто проводится с использованием вебинаров. Удобно: для их проведения достаточно преподавателя; не надо готовить электронные курсы и тесты. Чтобы поддержать в Корпоративном университете все технологии дистанционного обучения, недавно интегрировались 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BigBlueButton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Это свободно распространяемая русифицированная программа проведения вебинаров, вроде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Линукс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Использование её в образовательных организациях дозволено, как решения с открытым кодом. Установили программу в свою сеть и можете бесплатно что угодно обсуждать на вебинарах. Информация наружу не выйдет.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8A9ADB87-ED77-4A68-A041-F7ED585D0A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BEB51B99-FF46-4A53-9B50-7095B4A45915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59834BBF-89F7-4E56-B1B2-A4E8FCA7B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E0773DA8-DE30-4E89-A90E-B2931B626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личных кабинетах обучающихся и преподавателей появятся ссылки на вебинары. Переход к ним происходит без дополнительной авторизации. Вебинар создается автоматически при входе в него преподавателя или при входе в него первого обучающегося за некоторое временя до начала вебинара. Аналог в очном обучении </a:t>
            </a:r>
            <a:r>
              <a:rPr lang="ru-RU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студенты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проходят в аудиторию заблаговременно, а преподаватель входит по звонку.</a:t>
            </a:r>
            <a:endParaRPr lang="ru-RU" altLang="ru-RU" dirty="0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2274A7D6-0C11-4304-B405-4FAFA9BE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3ADCFE72-ECBD-4B9F-96E0-94C490EE702E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7767FAA7-13A1-4BFC-8BA1-D26139393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EEA0E7E9-F5F6-4D79-831C-845D892BC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Соответствующие вебинарам Проведения обучения создаются и настраиваются в Корпоративном университете. По итогам вебинара преподаватель получает отчет со статистикой участия, заполняет ведомость: отмечает присутствовавших, проставляет оценки. Подробнее посмотрите на ИТС, там в свободном доступе вопросы-ответы по "1С:Электронное обучение". Соответствующий ответ недавно обновили. </a:t>
            </a:r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71665E81-A562-4BA1-932A-D3E7FE4F2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FE1BF0-4F2F-4D4D-83C2-EDD6EB159A9F}" type="slidenum">
              <a:rPr lang="ru-RU" altLang="ru-RU" sz="1200">
                <a:latin typeface="Times New Roman" panose="02020603050405020304" pitchFamily="18" charset="0"/>
              </a:rPr>
              <a:pPr/>
              <a:t>15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Укрупненная схема настройки обучения показана на слайде. Вначале настраивается вид учебной деятельности. Например, один вид - вебинар или другой - изучение электронного курса с письменным контрольным заданием, которое проверит преподаватель. Проведения обучения привязаны к одному из видов. Они дополнительно характеризуются участниками и преподавателями, временем, определенными курсами/тестами и файлами. </a:t>
            </a:r>
          </a:p>
          <a:p>
            <a:r>
              <a:rPr lang="ru-RU" altLang="ru-RU" dirty="0"/>
              <a:t>С помощью правил автоматического зачисления Проведения обучений объединяются в цепочки, когда выпускники одного автоматически зачисляются на другое.</a:t>
            </a:r>
          </a:p>
          <a:p>
            <a:r>
              <a:rPr lang="ru-RU" altLang="ru-RU" dirty="0"/>
              <a:t>Программа обучения позволяет проводить зачисление сразу на несколько Проведений обучения,</a:t>
            </a:r>
            <a:r>
              <a:rPr lang="ru-RU" altLang="ru-RU" baseline="0" dirty="0"/>
              <a:t> например, студенческой группе сразу назначается несколько разнесенных во времени обучений.</a:t>
            </a: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262F45-6C42-4B2C-8604-A543F713F950}" type="slidenum">
              <a:rPr lang="ru-RU" altLang="ru-RU" sz="1200" smtClean="0">
                <a:latin typeface="Times New Roman" pitchFamily="18" charset="0"/>
              </a:rPr>
              <a:pPr/>
              <a:t>16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Настройками вида  регистрируются занятия по технологиям электронного, дистанционного, аудиторного и смешанного обучения. Определяется, будут ли использоваться электронные курсы, тесты или контрольные работы; выставляется ли по результатам оценка, требуется ли преподаватель. Довольно подробно настраивается процедура завершения учебы, решение о котором может быть принято автоматически, преподавателем или самим студентом после достижения им некоторых показателей. </a:t>
            </a:r>
          </a:p>
          <a:p>
            <a:r>
              <a:rPr lang="ru-RU" altLang="ru-RU" dirty="0"/>
              <a:t>Отдельная группа настроек определяет видимость студентам текущей и итоговой оценки, шкалу оценок.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EAEF7F-EBF7-4572-8E68-68FF44EC45A4}" type="slidenum">
              <a:rPr lang="ru-RU" altLang="ru-RU" sz="1200" smtClean="0">
                <a:latin typeface="Times New Roman" pitchFamily="18" charset="0"/>
              </a:rPr>
              <a:pPr/>
              <a:t>17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 основе настроенного Вида создается Проведение обучения, которое может иметь один из четырех статусов: запланировано, активно, завершено, отменено. </a:t>
            </a:r>
          </a:p>
          <a:p>
            <a:r>
              <a:rPr lang="ru-RU" altLang="ru-RU" dirty="0"/>
              <a:t>Настройки, доступные на этой форме, определяются видом обучения. Для аудиторных занятий появится поле указания аудитории, для электронных – закладка «Обязательные</a:t>
            </a:r>
            <a:r>
              <a:rPr lang="ru-RU" altLang="ru-RU" baseline="0" dirty="0"/>
              <a:t> задания</a:t>
            </a:r>
            <a:r>
              <a:rPr lang="ru-RU" altLang="ru-RU" dirty="0"/>
              <a:t>».</a:t>
            </a:r>
          </a:p>
          <a:p>
            <a:r>
              <a:rPr lang="ru-RU" altLang="ru-RU" dirty="0"/>
              <a:t>Обучающиеся указываются на закладке Участники или эта закладка заполняется автоматически при установке одного из выделенных рамкой флажков. На открытые для записи обучения пользователи зачисляются сами, причем не все подряд, а только те, кому данная возможность сделана доступной по учебной группе, факультету и другим параметрам. При установке флажка «Требуется заявка» желание студента поучиться рассмотрит менеджер, сможет согласиться или отклонить. Правила автоматического зачисления на обучения включаются соответствующим флажком.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рамках одного Проведения обучения допустимо изучать сколько угодно курсов, выполнять много тестов и контрольных работ. Последовательно одно за другим или в любом порядке. Настраиваются проходные баллы и веса оценок отдельного задания, они учитываются при расчете итоговой оценки за обучение в целом. Шкала оценок тоже произвольная: пятибалльная, зачет/незачет или иная.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3E1DFF-EC7A-4580-9267-9F2CA9823718}" type="slidenum">
              <a:rPr lang="ru-RU" altLang="ru-RU" sz="1200" smtClean="0">
                <a:latin typeface="Times New Roman" pitchFamily="18" charset="0"/>
              </a:rPr>
              <a:pPr/>
              <a:t>18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назначения участников обучения, настройки видимости </a:t>
            </a:r>
            <a:r>
              <a:rPr lang="ru-RU" altLang="ru-RU" dirty="0" err="1"/>
              <a:t>самозаписи</a:t>
            </a:r>
            <a:r>
              <a:rPr lang="ru-RU" altLang="ru-RU" dirty="0"/>
              <a:t>, автоматических рассылок сообщений и во многих других случаях используется универсальный подбор пользователей. На</a:t>
            </a:r>
            <a:r>
              <a:rPr lang="ru-RU" altLang="ru-RU" baseline="0" dirty="0"/>
              <a:t> закладках</a:t>
            </a:r>
            <a:r>
              <a:rPr lang="ru-RU" altLang="ru-RU" dirty="0"/>
              <a:t> доступны фильтры пользователей по ранее пройденным обучениям, учебным группам или структуре образовательного процесса.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469136-0A45-4E93-8D66-6BB790507EEF}" type="slidenum">
              <a:rPr lang="ru-RU" altLang="ru-RU" sz="1200" smtClean="0">
                <a:latin typeface="Times New Roman" pitchFamily="18" charset="0"/>
              </a:rPr>
              <a:pPr/>
              <a:t>19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Программа предназначена для автоматизации</a:t>
            </a:r>
            <a:r>
              <a:rPr lang="ru-RU" altLang="ru-RU" baseline="0" dirty="0"/>
              <a:t> </a:t>
            </a:r>
            <a:r>
              <a:rPr lang="ru-RU" altLang="ru-RU" dirty="0"/>
              <a:t>электронного и смешанного обучения в коммерческих и образовательных организациях. По сути является Системой дистанционного обучения с встроенным конструктором электронных курсов и тестов. Поддерживается общепринятый для таких систем стандарт курсов/тестов СКОРМ-2004. Ведется учет не только электронного, но и смешанного обучения. </a:t>
            </a:r>
          </a:p>
          <a:p>
            <a:r>
              <a:rPr lang="ru-RU" altLang="ru-RU" dirty="0"/>
              <a:t>Сделать обучение более эффективным помогает среда общения. Настраиваются правила автоматической выдачи выпускникам персонифицированных электронных сертификатов. Сведения о студентах,</a:t>
            </a:r>
            <a:r>
              <a:rPr lang="ru-RU" altLang="ru-RU" baseline="0" dirty="0"/>
              <a:t> структура </a:t>
            </a:r>
            <a:r>
              <a:rPr lang="ru-RU" altLang="ru-RU" dirty="0"/>
              <a:t>учебного процесса вуза</a:t>
            </a:r>
            <a:r>
              <a:rPr lang="ru-RU" altLang="ru-RU" baseline="0" dirty="0"/>
              <a:t> </a:t>
            </a:r>
            <a:r>
              <a:rPr lang="ru-RU" altLang="ru-RU" dirty="0"/>
              <a:t>загружаются из 1С:Университет</a:t>
            </a:r>
          </a:p>
          <a:p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F50785-5EF9-47CF-9FAF-153554F67F93}" type="slidenum">
              <a:rPr lang="ru-RU" altLang="ru-RU" sz="1200" smtClean="0">
                <a:latin typeface="Times New Roman" pitchFamily="18" charset="0"/>
              </a:rPr>
              <a:pPr/>
              <a:t>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E83B91D0-9FA4-4A5C-A24F-A68E83EBE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8BC8D4C0-64ED-4909-8166-B63A3D5A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Настройка прав доступа пользователей гибкая, как и в остальных конфигурациях 1С. Есть семь групп доступа в типовой конфигурации, на их основе допустимо создавать иные группы доступа; пользователя включать сразу в несколько групп. Для территориально распределенных вузов поддерживается разделение доступа к данным по Организациям (например, по филиалам вуза) или по менеджерам учебного отдела</a:t>
            </a:r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6969D44B-6570-40A7-9A32-A4810E946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169D8-193E-4432-8F97-64B5C6FB46D2}" type="slidenum">
              <a:rPr lang="ru-RU" altLang="ru-RU" sz="1200">
                <a:latin typeface="Times New Roman" panose="02020603050405020304" pitchFamily="18" charset="0"/>
              </a:rPr>
              <a:pPr/>
              <a:t>20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50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Электронные персонифицированные сертификаты 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бланках вуза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автоматически выдаются выпускникам для просмотра по уникальной интернет-ссылке или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pdf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, чтобы можно было распечатать. Шаблоны их любые, для персонификации используются переменные, ведется нумерация, указывается срок действия в зависимости от даты выдачи</a:t>
            </a:r>
            <a:endParaRPr lang="ru-RU" altLang="ru-RU" dirty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4C91C6-83A2-4A6F-9093-0AAD399CB17C}" type="slidenum">
              <a:rPr lang="ru-RU" altLang="ru-RU" sz="1200" smtClean="0">
                <a:latin typeface="Times New Roman" pitchFamily="18" charset="0"/>
              </a:rPr>
              <a:pPr/>
              <a:t>21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Обучение поддерживается традиционным набором сервисов. Это новости, видимость их настраивается: всем или только некоторым по</a:t>
            </a:r>
            <a:r>
              <a:rPr lang="ru-RU" altLang="ru-RU" baseline="0" dirty="0"/>
              <a:t> курсам, направлениям</a:t>
            </a:r>
            <a:r>
              <a:rPr lang="ru-RU" altLang="ru-RU" dirty="0"/>
              <a:t>, учебным группам. Публикация новостей опционально сопровождается рассылкой сообщений на электронную почту.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C12B82-2FDF-4F1F-903E-AE454EAB84DE}" type="slidenum">
              <a:rPr lang="ru-RU" altLang="ru-RU" sz="1200" smtClean="0">
                <a:latin typeface="Times New Roman" pitchFamily="18" charset="0"/>
              </a:rPr>
              <a:pPr/>
              <a:t>22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Встроенная система личных сообщений позволяет не только вручную отправлять сообщения пользователям , но и производить массовые рассылки персонифицированных сообщений по заранее заданным шаблонам. Выбирается способ доставки сообщений между электронной почтой, СМС или встроенной системой. Существенно упростит работу менеджеров </a:t>
            </a:r>
            <a:r>
              <a:rPr lang="ru-RU" altLang="ru-RU" b="1" dirty="0"/>
              <a:t>автоматическая</a:t>
            </a:r>
            <a:r>
              <a:rPr lang="ru-RU" altLang="ru-RU" dirty="0"/>
              <a:t> рассылка таких сообщений при наступлении определенных событий, показанных в левой части слайда. Например, при зачислении, отставании от графика или после выпуска.</a:t>
            </a:r>
          </a:p>
          <a:p>
            <a:endParaRPr lang="ru-RU" alt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8CFF7D-72C2-4138-B0CF-66B0C22923CF}" type="slidenum">
              <a:rPr lang="ru-RU" altLang="ru-RU" sz="1200" smtClean="0">
                <a:latin typeface="Times New Roman" pitchFamily="18" charset="0"/>
              </a:rPr>
              <a:pPr/>
              <a:t>23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Учебные форумы настраиваются по видимости: всем или некоторым студентам. Назначается модератор, который имеет право изменять сообщения в определенном разделе форума.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EEBF0F-95D9-44DE-8BF0-091D1D06BA96}" type="slidenum">
              <a:rPr lang="ru-RU" altLang="ru-RU" sz="1200" smtClean="0">
                <a:latin typeface="Times New Roman" pitchFamily="18" charset="0"/>
              </a:rPr>
              <a:pPr/>
              <a:t>24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Некоторые отчеты (более пяти десятков) включены в типовую конфигурацию. Универсальный для конфигураций 1С конструктор отчетов позволяет настраивать отчеты по любой сохраненной в Корпоративном университете информации в любом разрезе и разных визуальных формах. А информации этой много: сохраняются данные о работе каждого студента с каждой страницей электронного курса, каждым тестовым вопросом.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ABF4F9-8ED1-41E1-A7B3-742F3C601CD8}" type="slidenum">
              <a:rPr lang="ru-RU" altLang="ru-RU" sz="1200" smtClean="0">
                <a:latin typeface="Times New Roman" pitchFamily="18" charset="0"/>
              </a:rPr>
              <a:pPr/>
              <a:t>25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Например, можно оценить удачность тестовых вопросов и вариантов ответа к ним с помощью специального отчета. Какой вопрос слишком легкий, какой слишком сложный. Какой дистрактор (вариант неправильного ответа) слишком очевидно ложный, а какой правильный вариант ответа слишком очевидно правильный.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3ACA30-45E8-47B7-8012-F558C0198620}" type="slidenum">
              <a:rPr lang="ru-RU" altLang="ru-RU" sz="1200" smtClean="0">
                <a:latin typeface="Times New Roman" pitchFamily="18" charset="0"/>
              </a:rPr>
              <a:pPr/>
              <a:t>26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продаж доступа к дистанционному обучению используются пин-коды. Их кто угодно покупает, например, в интернет-магазине, куда их сдадут для розничных продаж. Или определенное число пин-кодов выдают сторонней организации, которая заключила с вузом договор на повышение квалификации своих специалистов.</a:t>
            </a:r>
            <a:r>
              <a:rPr lang="ru-RU" altLang="ru-RU" baseline="0" dirty="0"/>
              <a:t> </a:t>
            </a:r>
            <a:endParaRPr lang="en-US" altLang="ru-RU" baseline="0" dirty="0"/>
          </a:p>
          <a:p>
            <a:r>
              <a:rPr lang="ru-RU" altLang="ru-RU" dirty="0"/>
              <a:t>Данная функциональность востребована вузами, которые хотят зарабатывать дополнительные средства за счет обучений/аттестаций сторонних слушателей</a:t>
            </a:r>
            <a:r>
              <a:rPr lang="ru-RU" altLang="ru-RU" baseline="0" dirty="0"/>
              <a:t>.</a:t>
            </a:r>
            <a:endParaRPr lang="ru-RU" alt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5DD2C-042D-4CFA-8FC4-3E631B3F7036}" type="slidenum">
              <a:rPr lang="ru-RU" altLang="ru-RU" sz="1200" smtClean="0">
                <a:latin typeface="Times New Roman" pitchFamily="18" charset="0"/>
              </a:rPr>
              <a:pPr/>
              <a:t>27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Сторонний слушатель самостоятельно </a:t>
            </a:r>
            <a:r>
              <a:rPr lang="ru-RU" altLang="ru-RU" dirty="0"/>
              <a:t>указывает данные о себе на настраиваемой форме регистрации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активирует пин-код, выбирает вариант учебы (если они заданы), получает права доступа в Корпоративный университет и настройки аутентификации, сразу зачисляется на учебу, которая зашифрована в пин-коде.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A8F59D-C4CF-4AEC-8742-8DBC5F64FC98}" type="slidenum">
              <a:rPr lang="ru-RU" altLang="ru-RU" sz="1200" smtClean="0">
                <a:latin typeface="Times New Roman" pitchFamily="18" charset="0"/>
              </a:rPr>
              <a:pPr/>
              <a:t>28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Данные о структуре</a:t>
            </a:r>
            <a:r>
              <a:rPr lang="ru-RU" altLang="ru-RU" baseline="0" dirty="0"/>
              <a:t> учебного процесса</a:t>
            </a:r>
            <a:r>
              <a:rPr lang="ru-RU" altLang="ru-RU" dirty="0"/>
              <a:t>, списки студентов могут быть загружены из внешних файлов или введены непосредственно в Корпоративном университете. Но рациональнее загружать их и периодически обновлять из программы автоматизации управления вузом 1С:Университет.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1236A8-2F2A-466C-BD83-27E570F9F8B6}" type="slidenum">
              <a:rPr lang="ru-RU" altLang="ru-RU" sz="1200" smtClean="0">
                <a:latin typeface="Times New Roman" pitchFamily="18" charset="0"/>
              </a:rPr>
              <a:pPr/>
              <a:t>29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использования Корпоративного университета вузами имеется специальная настройка.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C23728-0B46-4946-91B4-E4DA292647EA}" type="slidenum">
              <a:rPr lang="ru-RU" altLang="ru-RU" sz="1200" smtClean="0">
                <a:latin typeface="Times New Roman" pitchFamily="18" charset="0"/>
              </a:rPr>
              <a:pPr/>
              <a:t>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Автоматическая загрузка из 1С:Университет списка студентов и структуры учебного процесса реализована через универсальный</a:t>
            </a:r>
            <a:r>
              <a:rPr lang="ru-RU" altLang="ru-RU" baseline="0" dirty="0"/>
              <a:t> обмен данными</a:t>
            </a:r>
            <a:r>
              <a:rPr lang="ru-RU" altLang="ru-RU" dirty="0"/>
              <a:t>. Полученные сведения (они на слайде справа) используются в Корпоративном университете для настройки обучений, доступа к форумам, разделам библиотеки и другим. Например, можно выбирать студентов не поименно, а учебными группами или целыми курсами.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AC7655-14B8-4865-8493-4900743056C4}" type="slidenum">
              <a:rPr lang="ru-RU" altLang="ru-RU" sz="1200" smtClean="0">
                <a:latin typeface="Times New Roman" pitchFamily="18" charset="0"/>
              </a:rPr>
              <a:pPr/>
              <a:t>30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Загруженные студенты и</a:t>
            </a:r>
            <a:r>
              <a:rPr lang="ru-RU" altLang="ru-RU" baseline="0" dirty="0"/>
              <a:t> преподаватели</a:t>
            </a:r>
            <a:r>
              <a:rPr lang="ru-RU" altLang="ru-RU" dirty="0"/>
              <a:t> становятся пользователями Корпоративного университета. Есть возможность им массово настроить доступ в программу, установить логин/пароль и сразу сообщить его рассылкой на личную электронную почту или СМС сообщением. 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C47E95-897A-4546-B2B0-5C1131EDCE20}" type="slidenum">
              <a:rPr lang="ru-RU" altLang="ru-RU" sz="1200" smtClean="0">
                <a:latin typeface="Times New Roman" pitchFamily="18" charset="0"/>
              </a:rPr>
              <a:pPr/>
              <a:t>31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внедряется в вузах создания электронной информационно-образовательной среды; работает в ней в паре с системой автоматизации управления «1С:Университет». Управленческая информация и персональные данные сотрудников, студентов хранятся, накапливаются, обрабатываются в закрытом контуре, он показан на желтой плашке. В верхний открытый в интернет контур из 1С передаются обезличенные данные, с которыми через личные веб-кабинеты работают массовые пользователи: студенты и преподаватели.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Закрытый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контур основан на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Защищенном программном комплексе 1С:Предприятие 8.3.z; в нем работают системный администратор, учебные администраторы, методисты и другие административные сотрудники вуза. Все данные об участниках образовательной среды, которые передаются в открытый контур из закрытого, во-первых, индивидуальны по одному студенту, а не разом по многим; во-вторых, обезличены: пользователя определяет идентификатор (например, номер зачетки или фамилия с инициалами) и, в-третьих, ограничены набором имеющихся в Корпоративном университете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web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сервисов. Если сервис для передачи в веб-кабинет, например, отчества и даты рождения не создан, то НИКАК через веб-кабинет эти данные не получить,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какой бы хакер не буйствовал.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Поэтому предложенная ЭИОС весьма надежна по информационной безопасности.</a:t>
            </a:r>
          </a:p>
          <a:p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32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с веб-кабинетом внедрен и активно используется в Плешке, МГТУ им. Баумана (</a:t>
            </a:r>
            <a:r>
              <a:rPr lang="ru-RU" altLang="ru-RU" dirty="0" err="1"/>
              <a:t>Мытищинский</a:t>
            </a:r>
            <a:r>
              <a:rPr lang="ru-RU" altLang="ru-RU" dirty="0"/>
              <a:t> филиал, бывший МГУ Леса), </a:t>
            </a:r>
            <a:r>
              <a:rPr lang="ru-RU" altLang="ru-RU" dirty="0" err="1"/>
              <a:t>РАНХиГС</a:t>
            </a:r>
            <a:r>
              <a:rPr lang="ru-RU" altLang="ru-RU" dirty="0"/>
              <a:t> (Питерский филиал), </a:t>
            </a:r>
            <a:r>
              <a:rPr lang="ru-RU" altLang="ru-RU" dirty="0" err="1"/>
              <a:t>Оренбурский</a:t>
            </a:r>
            <a:r>
              <a:rPr lang="ru-RU" altLang="ru-RU" dirty="0"/>
              <a:t> гос. мед. университет, Уральский государственный горный университет, ТУ УГМК, ЧГПУ, </a:t>
            </a:r>
            <a:r>
              <a:rPr lang="ru-RU" altLang="ru-RU" dirty="0" err="1"/>
              <a:t>УрГАХУ</a:t>
            </a:r>
            <a:r>
              <a:rPr lang="ru-RU" altLang="ru-RU" dirty="0"/>
              <a:t> и др.</a:t>
            </a:r>
          </a:p>
          <a:p>
            <a:r>
              <a:rPr lang="ru-RU" altLang="ru-RU" dirty="0"/>
              <a:t>Требования к серверам описаны в ответе на соответствующий вопрос, он в открытом доступе на ИТС,</a:t>
            </a:r>
            <a:r>
              <a:rPr lang="ru-RU" altLang="ru-RU" baseline="0" dirty="0"/>
              <a:t> интернет-ссылка на слайде.</a:t>
            </a:r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33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DC14DE0D-64DE-4891-888A-74C884018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9A829E21-4D36-4FDB-8AE6-676DFB223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Программы 1С приобретаются однократно, время пользования ими не ограничено. Специально для вузов, включивших изучение программ 1С в свой учебный процесс, заключивших с 1С договор о сотрудничестве и выполняющих его, есть комплексная поставка </a:t>
            </a:r>
            <a:r>
              <a:rPr lang="en-US" altLang="ru-RU" dirty="0"/>
              <a:t>LMS</a:t>
            </a:r>
            <a:r>
              <a:rPr lang="ru-RU" altLang="ru-RU" dirty="0"/>
              <a:t> 1С:Электронное обучение.</a:t>
            </a:r>
            <a:r>
              <a:rPr lang="en-US" altLang="ru-RU" dirty="0"/>
              <a:t> </a:t>
            </a:r>
            <a:r>
              <a:rPr lang="ru-RU" altLang="ru-RU" dirty="0"/>
              <a:t>С 01 октября 2023 года по 30.06.2024 на </a:t>
            </a:r>
            <a:r>
              <a:rPr lang="en-US" altLang="ru-RU" dirty="0"/>
              <a:t>LMS </a:t>
            </a:r>
            <a:r>
              <a:rPr lang="ru-RU" altLang="ru-RU" dirty="0"/>
              <a:t>установлена специальная цена 298 тыс. руб. После 30.06.2024 цена вернется к прежней, к 497,2 тыс. руб. </a:t>
            </a:r>
          </a:p>
          <a:p>
            <a:r>
              <a:rPr lang="ru-RU" altLang="ru-RU" dirty="0"/>
              <a:t>Информация о Корпоративном университете и веб-кабинете легкодоступна. Есть бесплатная учебная версия для установки на компьютер. Она скачивается с сайта, адрес на слайде, команда Демонстрационные версии. Устанавливается одной кнопкой, никаких лицензий не требует, поскольку поставляется с учебной версией платформы.</a:t>
            </a:r>
          </a:p>
          <a:p>
            <a:r>
              <a:rPr lang="ru-RU" altLang="ru-RU" dirty="0"/>
              <a:t>Документация к Корпоративному университету и веб-кабинету опубликована на ИТС и в pdf прикладывается к обновлениям. Причем документация не только актуализируется к выпуску очередной версии, но и заменяет собой методическое пособие. </a:t>
            </a:r>
          </a:p>
          <a:p>
            <a:r>
              <a:rPr lang="ru-RU" altLang="ru-RU" dirty="0"/>
              <a:t>На </a:t>
            </a:r>
            <a:r>
              <a:rPr lang="ru-RU" altLang="ru-RU" dirty="0" err="1"/>
              <a:t>ютьюбе</a:t>
            </a:r>
            <a:r>
              <a:rPr lang="ru-RU" altLang="ru-RU" dirty="0"/>
              <a:t> https://www.youtube.com/user/SDO1C отдельный канал, там ролики по работе в Корпоративном университете. </a:t>
            </a:r>
          </a:p>
          <a:p>
            <a:r>
              <a:rPr lang="ru-RU" altLang="ru-RU" dirty="0"/>
              <a:t>Сведения о программах «1С:Электронное обучение», приведенные на разных сайтах 1С, подобраны на одной странице https://sdo.1c.ru/conf/ </a:t>
            </a:r>
          </a:p>
          <a:p>
            <a:endParaRPr lang="ru-RU" altLang="ru-RU" dirty="0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74D3E318-703F-4214-ABBD-BE91936ED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D5EA8-4443-4C1D-BDBB-A7D1A979A2BA}" type="slidenum">
              <a:rPr lang="ru-RU" altLang="ru-RU" sz="1200">
                <a:latin typeface="Times New Roman" panose="02020603050405020304" pitchFamily="18" charset="0"/>
              </a:rPr>
              <a:pPr/>
              <a:t>34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Итак, электронная информационно-образовательная среда вуза создается с использованием программных продуктов «1С:Электронное обучение», которые:</a:t>
            </a:r>
          </a:p>
          <a:p>
            <a:r>
              <a:rPr lang="ru-RU" altLang="ru-RU" dirty="0"/>
              <a:t>- созданы на платформе 1С:Предприятие 8 с открытым кодом, </a:t>
            </a:r>
          </a:p>
          <a:p>
            <a:r>
              <a:rPr lang="ru-RU" altLang="ru-RU" dirty="0"/>
              <a:t>- работу с ними просто освоить,</a:t>
            </a:r>
          </a:p>
          <a:p>
            <a:r>
              <a:rPr lang="ru-RU" altLang="ru-RU" dirty="0"/>
              <a:t>- легко наполняются учебным контентом, </a:t>
            </a:r>
          </a:p>
          <a:p>
            <a:r>
              <a:rPr lang="ru-RU" altLang="ru-RU" dirty="0"/>
              <a:t>- в типовой поставке, без программирования интегрируются с "1С:Университет".</a:t>
            </a:r>
          </a:p>
          <a:p>
            <a:endParaRPr lang="ru-RU" alt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9586B3-5398-42BF-AC6E-79064F72B8BB}" type="slidenum">
              <a:rPr lang="ru-RU" altLang="ru-RU" sz="1200" smtClean="0">
                <a:latin typeface="Times New Roman" pitchFamily="18" charset="0"/>
              </a:rPr>
              <a:pPr/>
              <a:t>35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Ключевые преимущества обусловлены не столько возможностями Корпоративного университета (они хотя и полны, но достаточно стандартны), сколько платформой «1С:Предприятие», на которой конфигурация создана, и уникальной партнерской сетью 1С. </a:t>
            </a:r>
          </a:p>
          <a:p>
            <a:r>
              <a:rPr lang="ru-RU" altLang="ru-RU"/>
              <a:t>Нелишне знать, что Корпоративный университет – единственная система дистанционного обучения, когда-либо кем-либо реализованная в виде конфигурации.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37689C-698D-4F98-ADC8-52166BD67C4B}" type="slidenum">
              <a:rPr lang="ru-RU" altLang="ru-RU" sz="1200" smtClean="0">
                <a:latin typeface="Times New Roman" pitchFamily="18" charset="0"/>
              </a:rPr>
              <a:pPr/>
              <a:t>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Корпоративный университет имеет собственный веб-интерфейс, выпущен он отдельным программным продуктом "1С:Электронное обучение. Веб-кабинет преподавателя и студента». С помощью веб-кабинета обучающиеся и преподаватели получают доступ к электронным курсам/тестам и остальному функционалу Корпоративного университета на условиях неограниченной клиентской лицензии.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Веб-кабинет представляет собой небольшой сайт с адаптивным дизайном, написан на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поставляется с открытым кодом и готовым проектом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Angular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Устанавливается он на веб-сервер вуза. Обучение через веб-кабинет проходят с разных смартфонов, планшетов или компьютеров с помощью браузера. Загрузка каких-либо приложений не требуется. Данных в себе веб-кабинет не хранит, а только отображает их из информационной базы Корпоративного университета. Другими словами, веб-кабинет – это веб-морда Корпоративного университета.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Установка, настройка и обновление веб-кабинета автоматизированы, его самостоятельное внедрение вполне доступно не только партнерам 1С, но и ИТ службе вуза. Для обслуживания веб-кабинета нужен квалифицированный системный администратор, который хорошо разбирается в используемых веб-серверах и СУБД, имеет навыки веб-программирования.</a:t>
            </a: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70F126-37AD-44DB-AE4E-4195819986DB}" type="slidenum">
              <a:rPr lang="ru-RU" altLang="ru-RU" sz="1200" smtClean="0">
                <a:latin typeface="Times New Roman" pitchFamily="18" charset="0"/>
              </a:rPr>
              <a:pPr/>
              <a:t>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Дизайн веб-кабинета достаточно привлекательный, работать в нем удобно с самых разных устройств. Интерфейс интуитивно понятный, учить студентов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и преподавателей действиям в веб-кабинете не надо. При разработке форм веб-кабинета основное внимание уделяли простоте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мобильного обучения,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привычности пальцевого ввода и других команд. Так что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студенту будет достаточно недорогого смартфона и приличного канала интернет.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Веб-кабинет развивается. Сделали новый более наглядный учебный календарь, оценку пройденной учебы выпускниками. Работаем над игрофикацией и новым плеером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электронных курсов/тестов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3E0A9F-4090-4402-9819-9137F54B90A1}" type="slidenum">
              <a:rPr lang="ru-RU" altLang="ru-RU" sz="1200" smtClean="0">
                <a:latin typeface="Times New Roman" pitchFamily="18" charset="0"/>
              </a:rPr>
              <a:pPr/>
              <a:t>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– конфигурация производства фирмы «1С» с полностью открытым программным кодом и системой лицензирования клиентскими лицензиями на платформу 1С:Предприятие. Конфигурация технологически современна, регулярно обновляется и функционально развивается.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49FDA6-A7A1-4C03-9A6A-B6846BE9166D}" type="slidenum">
              <a:rPr lang="ru-RU" altLang="ru-RU" sz="1200" smtClean="0">
                <a:latin typeface="Times New Roman" pitchFamily="18" charset="0"/>
              </a:rPr>
              <a:pPr/>
              <a:t>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Встроенный конструктор электронных образовательных ресурсов позволяет разработать/доработать свои собственные электронные курсы и многие виды тестов. Загружаются готовые курсы сторонних производителей в стандарте </a:t>
            </a:r>
            <a:r>
              <a:rPr lang="en-US" altLang="ru-RU" dirty="0"/>
              <a:t>SCORM</a:t>
            </a:r>
            <a:r>
              <a:rPr lang="ru-RU" altLang="ru-RU" dirty="0"/>
              <a:t>-2004, в новые курсы включаются фрагменты ранее созданных курсов/тестов и любые файлы.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E44D5-C38E-4B78-9870-1C6D5FA921AF}" type="slidenum">
              <a:rPr lang="ru-RU" altLang="ru-RU" sz="1200" smtClean="0">
                <a:latin typeface="Times New Roman" pitchFamily="18" charset="0"/>
              </a:rPr>
              <a:pPr/>
              <a:t>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Разработка электронных курсов доступна авторам, владеющим компьютером на уровне пользователя.</a:t>
            </a:r>
            <a:r>
              <a:rPr lang="ru-RU" altLang="ru-RU" baseline="0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Курсы создаются в привычных методистам файлах MS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; одной страничке электронного курса соответствует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вордовский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файл. На макете страницы курса штатными средствами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Ворд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размещаются: форматированный текст, формулы, списки, таблицы, картинки; расставляются внутренние и внешние ссылки; прямо в текст вставляются ссылки на аудио и видеоролики в любом формате, которые после загрузки в курс становятся окнами аудио или видео плеера. При просмотре видео его можно развернуть на полный экран, увеличить скорость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просмотра.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модели в формате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WebGL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добавляются в курс и показываются в веб-кабинете.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 курсам прикрепляется словарь терминов. Гиперссылки на термины из этого словаря расставляются в курсе автоматически.</a:t>
            </a:r>
            <a:endParaRPr lang="ru-RU" alt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310E8-A0B3-4D0E-AE9B-1257AF2448A6}" type="slidenum">
              <a:rPr lang="ru-RU" altLang="ru-RU" sz="1200" smtClean="0">
                <a:latin typeface="Times New Roman" pitchFamily="18" charset="0"/>
              </a:rPr>
              <a:pPr/>
              <a:t>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395288" y="5300663"/>
            <a:ext cx="8353425" cy="144462"/>
            <a:chOff x="295" y="1974"/>
            <a:chExt cx="5170" cy="5"/>
          </a:xfrm>
        </p:grpSpPr>
        <p:sp>
          <p:nvSpPr>
            <p:cNvPr id="4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6" name="Picture 40" descr="лого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3645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2535238"/>
            <a:ext cx="8353425" cy="1470025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538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6BC6-A6E8-4400-AA4C-8CF704EEE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60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CFE2-B0F0-4105-B327-389009451E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29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EFB9-7CEC-4E3A-9C72-FE25FDC35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1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E663-5CD5-4770-988B-43521820D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18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68B7-8C66-431F-B62E-1D4BDA678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7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A716-3FE0-46FB-971E-A245D91E5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34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C58E-3776-46D0-85B4-9D3CAB588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6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2F84-A055-4BB8-8E52-2BA6AB0C5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9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978B-6B04-4A6B-A2C9-235B49194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01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2D1E-BDEB-4614-8FE8-89BA79FBED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96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7FB8-2F69-403D-8EA0-43BEEB756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37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6ED39-7302-4304-9993-6660D2FDC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4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4" descr="лого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-26988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8833BD45-2E35-4106-99C1-188BF6A92A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reestr.digital.gov.ru/reestr/305891/?sphrase_id=925325" TargetMode="External"/><Relationship Id="rId3" Type="http://schemas.openxmlformats.org/officeDocument/2006/relationships/hyperlink" Target="https://sdo.1c.ru/conf/demo/" TargetMode="External"/><Relationship Id="rId7" Type="http://schemas.openxmlformats.org/officeDocument/2006/relationships/hyperlink" Target="https://v8.1c.ru/elo/poleznye-materialy/video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SDO1C" TargetMode="External"/><Relationship Id="rId11" Type="http://schemas.openxmlformats.org/officeDocument/2006/relationships/image" Target="../media/image76.png"/><Relationship Id="rId5" Type="http://schemas.openxmlformats.org/officeDocument/2006/relationships/hyperlink" Target="https://its.1c.ru/db/answers1c/content/1110/hdoc" TargetMode="External"/><Relationship Id="rId10" Type="http://schemas.openxmlformats.org/officeDocument/2006/relationships/hyperlink" Target="https://v8.1c.ru/elo/cena-1s-elektronnogo-obucheniya/" TargetMode="External"/><Relationship Id="rId4" Type="http://schemas.openxmlformats.org/officeDocument/2006/relationships/hyperlink" Target="https://its.1c.ru/db/ellearn" TargetMode="External"/><Relationship Id="rId9" Type="http://schemas.openxmlformats.org/officeDocument/2006/relationships/hyperlink" Target="https://ruresh.ru/service/oi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68525"/>
            <a:ext cx="8353425" cy="2879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z="3600" dirty="0"/>
              <a:t>Дистанционная учеба в вузах</a:t>
            </a:r>
            <a:br>
              <a:rPr lang="ru-RU" altLang="ru-RU" sz="3600" dirty="0"/>
            </a:br>
            <a:r>
              <a:rPr lang="ru-RU" altLang="ru-RU" sz="3600" dirty="0"/>
              <a:t> с помощью программ</a:t>
            </a:r>
            <a:br>
              <a:rPr lang="ru-RU" altLang="ru-RU" sz="3600" dirty="0"/>
            </a:br>
            <a:r>
              <a:rPr lang="ru-RU" altLang="ru-RU" sz="3600" dirty="0"/>
              <a:t>«1C:Электронное обучение»</a:t>
            </a:r>
            <a:br>
              <a:rPr lang="ru-RU" altLang="ru-RU" sz="3600" dirty="0"/>
            </a:br>
            <a:endParaRPr lang="ru-RU" alt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Практикоориентированные тесты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6E4DA3-1519-4BBF-B98B-6E8A311E4715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00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38125" y="1125538"/>
            <a:ext cx="325913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Настройки тестов: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учебные и контрольные;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- 10 типов вопросов;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аудио- и видеоролики в вопросах;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иллюстрации в вопросах, вариантах ответа и комментариях;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время выполнения, количество вопросов и попыток сдачи;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</a:t>
            </a:r>
          </a:p>
        </p:txBody>
      </p:sp>
      <p:pic>
        <p:nvPicPr>
          <p:cNvPr id="11269" name="Picture 6" descr="C:\Users\Fedorchenko_V\Desktop\Верх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89038"/>
            <a:ext cx="5429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Users\Fedorchenko_V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629275"/>
            <a:ext cx="1555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-1588"/>
            <a:ext cx="3889375" cy="1008063"/>
          </a:xfrm>
        </p:spPr>
        <p:txBody>
          <a:bodyPr/>
          <a:lstStyle/>
          <a:p>
            <a:r>
              <a:rPr lang="ru-RU" altLang="ru-RU"/>
              <a:t>Публикации электронных курсов и тестов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4294967295"/>
          </p:nvPr>
        </p:nvSpPr>
        <p:spPr>
          <a:xfrm>
            <a:off x="322263" y="1484313"/>
            <a:ext cx="8642350" cy="4752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altLang="ru-RU" dirty="0"/>
              <a:t>Электронный учебный курс или тест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/>
              <a:t>можно опубликовать в форматах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ru-RU" dirty="0"/>
              <a:t>SCORM </a:t>
            </a:r>
            <a:r>
              <a:rPr lang="ru-RU" altLang="ru-RU" dirty="0"/>
              <a:t>либо </a:t>
            </a:r>
            <a:r>
              <a:rPr lang="en-US" altLang="ru-RU" dirty="0"/>
              <a:t>HTML </a:t>
            </a:r>
            <a:r>
              <a:rPr lang="ru-RU" altLang="ru-RU" dirty="0"/>
              <a:t>и использовать:</a:t>
            </a:r>
          </a:p>
          <a:p>
            <a:pPr lvl="1">
              <a:spcBef>
                <a:spcPts val="1200"/>
              </a:spcBef>
              <a:defRPr/>
            </a:pPr>
            <a:r>
              <a:rPr lang="ru-RU" altLang="ru-RU" dirty="0"/>
              <a:t>В любой СДО, поддерживающей </a:t>
            </a:r>
            <a:r>
              <a:rPr lang="en-US" altLang="ru-RU" dirty="0"/>
              <a:t>SCORM</a:t>
            </a:r>
            <a:r>
              <a:rPr lang="ru-RU" altLang="ru-RU" dirty="0"/>
              <a:t> 2004 (1.3);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ru-RU" dirty="0"/>
              <a:t>На любом сайте;</a:t>
            </a:r>
          </a:p>
          <a:p>
            <a:pPr lvl="1">
              <a:defRPr/>
            </a:pPr>
            <a:r>
              <a:rPr lang="ru-RU" altLang="ru-RU" dirty="0"/>
              <a:t>Локально как самоучитель,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ru-RU" altLang="ru-RU" dirty="0"/>
              <a:t>    открывая </a:t>
            </a:r>
            <a:r>
              <a:rPr lang="en-US" altLang="ru-RU" dirty="0"/>
              <a:t>HTML </a:t>
            </a:r>
            <a:r>
              <a:rPr lang="ru-RU" altLang="ru-RU" dirty="0"/>
              <a:t>выгрузку браузером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ru-RU" altLang="ru-RU" dirty="0"/>
              <a:t>    без подключения к интернет</a:t>
            </a:r>
          </a:p>
        </p:txBody>
      </p:sp>
      <p:pic>
        <p:nvPicPr>
          <p:cNvPr id="12292" name="Picture 4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416425"/>
            <a:ext cx="244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Скругленный прямоугольник 1"/>
          <p:cNvSpPr>
            <a:spLocks noChangeArrowheads="1"/>
          </p:cNvSpPr>
          <p:nvPr/>
        </p:nvSpPr>
        <p:spPr bwMode="auto">
          <a:xfrm>
            <a:off x="6529388" y="4200525"/>
            <a:ext cx="2413000" cy="2447925"/>
          </a:xfrm>
          <a:prstGeom prst="roundRect">
            <a:avLst>
              <a:gd name="adj" fmla="val 16667"/>
            </a:avLst>
          </a:prstGeom>
          <a:solidFill>
            <a:srgbClr val="FFFF00">
              <a:alpha val="21960"/>
            </a:srgbClr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6070600" y="3810000"/>
            <a:ext cx="3048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i="1">
                <a:solidFill>
                  <a:schemeClr val="tx1"/>
                </a:solidFill>
              </a:rPr>
              <a:t>Пример </a:t>
            </a:r>
            <a:r>
              <a:rPr lang="en-US" altLang="ru-RU" sz="2000" i="1">
                <a:solidFill>
                  <a:schemeClr val="tx1"/>
                </a:solidFill>
              </a:rPr>
              <a:t>HTML </a:t>
            </a:r>
            <a:r>
              <a:rPr lang="ru-RU" altLang="ru-RU" sz="2000" i="1">
                <a:solidFill>
                  <a:schemeClr val="tx1"/>
                </a:solidFill>
              </a:rPr>
              <a:t>выгрузки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Электронные контрольные работы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AA9BDF-0F39-40DF-A86C-67D600F10CDE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000"/>
          </a:p>
        </p:txBody>
      </p:sp>
      <p:pic>
        <p:nvPicPr>
          <p:cNvPr id="12292" name="Picture 3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8563"/>
            <a:ext cx="54149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724525" y="1530350"/>
            <a:ext cx="34559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Не знал инструкции – изучишь её при выполнении задания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Научишься соотносить требования нормативки с реально наблюдаемым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Обучающийся выполняет долго, а преподаватель проверяет быстро</a:t>
            </a:r>
          </a:p>
        </p:txBody>
      </p:sp>
    </p:spTree>
    <p:extLst>
      <p:ext uri="{BB962C8B-B14F-4D97-AF65-F5344CB8AC3E}">
        <p14:creationId xmlns:p14="http://schemas.microsoft.com/office/powerpoint/2010/main" val="324655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Облачко с текстом: прямоугольное 1">
            <a:extLst>
              <a:ext uri="{FF2B5EF4-FFF2-40B4-BE49-F238E27FC236}">
                <a16:creationId xmlns:a16="http://schemas.microsoft.com/office/drawing/2014/main" id="{2197B2F5-CD07-4672-BBA7-65C66CD93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80" y="2572302"/>
            <a:ext cx="3372622" cy="1504770"/>
          </a:xfrm>
          <a:prstGeom prst="wedgeRectCallout">
            <a:avLst>
              <a:gd name="adj1" fmla="val 62841"/>
              <a:gd name="adj2" fmla="val -120726"/>
            </a:avLst>
          </a:prstGeom>
          <a:solidFill>
            <a:srgbClr val="FFFF00"/>
          </a:solidFill>
          <a:ln>
            <a:noFill/>
          </a:ln>
        </p:spPr>
        <p:txBody>
          <a:bodyPr wrap="square" lIns="71425" tIns="37141" rIns="71425" bIns="37141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sz="1667" b="0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903453" cy="594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1999" dirty="0" err="1"/>
              <a:t>BigBlueButton</a:t>
            </a:r>
            <a:r>
              <a:rPr lang="en-US" altLang="ru-RU" sz="1999" dirty="0"/>
              <a:t> - </a:t>
            </a:r>
            <a:r>
              <a:rPr lang="ru-RU" altLang="ru-RU" sz="1999" dirty="0"/>
              <a:t>программа проведения вебинаров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57644"/>
            <a:ext cx="0" cy="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4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104" indent="-21427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99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084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199917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199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2750" indent="-171417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584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417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251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083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92BF3A-0964-4EBC-BA42-05F43392CAB9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lang="ru-RU" altLang="ru-RU" sz="7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5D6B-5CE3-47C6-AEE3-650F610ED497}"/>
              </a:ext>
            </a:extLst>
          </p:cNvPr>
          <p:cNvSpPr txBox="1"/>
          <p:nvPr/>
        </p:nvSpPr>
        <p:spPr>
          <a:xfrm>
            <a:off x="342680" y="2054503"/>
            <a:ext cx="3940815" cy="3846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Работает, проверено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Свободно распространяется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Открытый исходный код 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Русифицирована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Устанавливается на сервер вашей сети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Подробнее на </a:t>
            </a:r>
            <a:r>
              <a:rPr lang="en-US" sz="1599" dirty="0">
                <a:latin typeface="+mn-lt"/>
              </a:rPr>
              <a:t>https://docs.bigbluebutton.org/</a:t>
            </a:r>
            <a:endParaRPr lang="ru-RU" sz="1599" dirty="0">
              <a:latin typeface="+mn-lt"/>
            </a:endParaRPr>
          </a:p>
          <a:p>
            <a:pPr>
              <a:defRPr/>
            </a:pPr>
            <a:endParaRPr lang="ru-RU" sz="1599" dirty="0"/>
          </a:p>
        </p:txBody>
      </p:sp>
      <p:pic>
        <p:nvPicPr>
          <p:cNvPr id="12293" name="Рисунок 2">
            <a:extLst>
              <a:ext uri="{FF2B5EF4-FFF2-40B4-BE49-F238E27FC236}">
                <a16:creationId xmlns:a16="http://schemas.microsoft.com/office/drawing/2014/main" id="{915F6802-0B69-4E51-BA2D-E003BAA1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17" y="1951031"/>
            <a:ext cx="4850651" cy="419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48872-1D73-4E50-86AA-D8763593DE4C}"/>
              </a:ext>
            </a:extLst>
          </p:cNvPr>
          <p:cNvSpPr txBox="1"/>
          <p:nvPr/>
        </p:nvSpPr>
        <p:spPr>
          <a:xfrm>
            <a:off x="3203848" y="1290753"/>
            <a:ext cx="3060005" cy="3365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87" i="1" dirty="0">
                <a:latin typeface="+mn-lt"/>
              </a:rPr>
              <a:t>Имеете право использовать!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169B25C9-08E3-4A73-93DA-8F02E9046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5828072" cy="593390"/>
          </a:xfrm>
        </p:spPr>
        <p:txBody>
          <a:bodyPr/>
          <a:lstStyle/>
          <a:p>
            <a:pPr eaLnBrk="1" hangingPunct="1"/>
            <a:r>
              <a:rPr lang="ru-RU" altLang="ru-RU" sz="1905" dirty="0"/>
              <a:t>Переход к вебинару </a:t>
            </a:r>
            <a:br>
              <a:rPr lang="ru-RU" altLang="ru-RU" sz="1905" dirty="0"/>
            </a:br>
            <a:r>
              <a:rPr lang="ru-RU" altLang="ru-RU" sz="1905" dirty="0"/>
              <a:t>из личного кабинета обучающегося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57644"/>
            <a:ext cx="0" cy="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4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104" indent="-21427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99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084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199917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199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2750" indent="-171417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584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417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251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083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83EF4-90BB-4A2F-88FF-9DE1FF32EB9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lang="ru-RU" altLang="ru-RU" sz="750"/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ACB36BEA-7B8C-4A20-B2FD-E5CD26EE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" y="1288375"/>
            <a:ext cx="5325078" cy="29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5">
            <a:extLst>
              <a:ext uri="{FF2B5EF4-FFF2-40B4-BE49-F238E27FC236}">
                <a16:creationId xmlns:a16="http://schemas.microsoft.com/office/drawing/2014/main" id="{BEC999E9-031E-48B3-B8E5-DCD3AFD2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74" y="3262700"/>
            <a:ext cx="5403356" cy="297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72774FF-9A35-42E5-9C5E-892B81253D62}"/>
              </a:ext>
            </a:extLst>
          </p:cNvPr>
          <p:cNvCxnSpPr>
            <a:cxnSpLocks/>
          </p:cNvCxnSpPr>
          <p:nvPr/>
        </p:nvCxnSpPr>
        <p:spPr>
          <a:xfrm>
            <a:off x="827584" y="2996952"/>
            <a:ext cx="4248472" cy="1296144"/>
          </a:xfrm>
          <a:prstGeom prst="straightConnector1">
            <a:avLst/>
          </a:prstGeom>
          <a:ln w="3492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6E1C61-3618-463D-871A-46ED9D21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04" y="4653591"/>
            <a:ext cx="2206402" cy="2120810"/>
          </a:xfrm>
          <a:prstGeom prst="rect">
            <a:avLst/>
          </a:prstGeom>
        </p:spPr>
      </p:pic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2DB4782-9BA3-41E0-A021-041BED94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6121400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Вебинары: настройки, фиксация итогов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5CA3A681-5186-4485-9B03-CAADD6E6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517333"/>
            <a:ext cx="412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Создание и настройки вебинара  </a:t>
            </a:r>
          </a:p>
        </p:txBody>
      </p:sp>
      <p:pic>
        <p:nvPicPr>
          <p:cNvPr id="17414" name="Picture 3" descr="C:\Users\user\Desktop\Снимок.PNG">
            <a:extLst>
              <a:ext uri="{FF2B5EF4-FFF2-40B4-BE49-F238E27FC236}">
                <a16:creationId xmlns:a16="http://schemas.microsoft.com/office/drawing/2014/main" id="{7EA971E2-51A8-4C07-B14D-7BD65EF8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87575"/>
            <a:ext cx="33432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>
            <a:extLst>
              <a:ext uri="{FF2B5EF4-FFF2-40B4-BE49-F238E27FC236}">
                <a16:creationId xmlns:a16="http://schemas.microsoft.com/office/drawing/2014/main" id="{D69CEB97-B8DE-4172-86A4-D4AD71DC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1052513"/>
            <a:ext cx="323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По итогам вебинара преподаватель заполняет Ведомость  </a:t>
            </a:r>
          </a:p>
        </p:txBody>
      </p:sp>
      <p:sp>
        <p:nvSpPr>
          <p:cNvPr id="17416" name="TextBox 1">
            <a:extLst>
              <a:ext uri="{FF2B5EF4-FFF2-40B4-BE49-F238E27FC236}">
                <a16:creationId xmlns:a16="http://schemas.microsoft.com/office/drawing/2014/main" id="{E5FC7A25-A797-40F8-AA23-E3124C9C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57594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Подробнее см. </a:t>
            </a:r>
            <a:r>
              <a:rPr lang="en-US" altLang="ru-RU" sz="2000" b="1">
                <a:solidFill>
                  <a:srgbClr val="0070C0"/>
                </a:solidFill>
              </a:rPr>
              <a:t>https://its.1c.ru/db/answers1c</a:t>
            </a:r>
            <a:r>
              <a:rPr lang="ru-RU" altLang="ru-RU" sz="200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7418" name="Прямая со стрелкой 2">
            <a:extLst>
              <a:ext uri="{FF2B5EF4-FFF2-40B4-BE49-F238E27FC236}">
                <a16:creationId xmlns:a16="http://schemas.microsoft.com/office/drawing/2014/main" id="{417CE7B5-8690-49C1-9063-A772FD41C1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52120" y="4941169"/>
            <a:ext cx="936104" cy="101662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538F0-7948-4042-84D0-135662C78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" y="2099542"/>
            <a:ext cx="5453093" cy="30309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3887787" cy="709612"/>
          </a:xfrm>
        </p:spPr>
        <p:txBody>
          <a:bodyPr/>
          <a:lstStyle/>
          <a:p>
            <a:pPr eaLnBrk="1" hangingPunct="1"/>
            <a:r>
              <a:rPr lang="ru-RU" altLang="ru-RU"/>
              <a:t>Управление обучением</a:t>
            </a:r>
          </a:p>
        </p:txBody>
      </p:sp>
      <p:pic>
        <p:nvPicPr>
          <p:cNvPr id="14339" name="Picture 6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9281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032250" cy="638175"/>
          </a:xfrm>
        </p:spPr>
        <p:txBody>
          <a:bodyPr/>
          <a:lstStyle/>
          <a:p>
            <a:pPr eaLnBrk="1" hangingPunct="1"/>
            <a:r>
              <a:rPr lang="ru-RU" altLang="ru-RU"/>
              <a:t>Вид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9B7553-7E1A-416B-B97E-3EF6D5466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124744"/>
            <a:ext cx="6840760" cy="53483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464050" cy="709612"/>
          </a:xfrm>
        </p:spPr>
        <p:txBody>
          <a:bodyPr/>
          <a:lstStyle/>
          <a:p>
            <a:pPr eaLnBrk="1" hangingPunct="1"/>
            <a:r>
              <a:rPr lang="ru-RU" altLang="ru-RU"/>
              <a:t>Проведение обучения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4D2D7-6DDD-4A87-B967-220DAA9B1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3" y="1700808"/>
            <a:ext cx="8553063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464050" cy="709612"/>
          </a:xfrm>
        </p:spPr>
        <p:txBody>
          <a:bodyPr/>
          <a:lstStyle/>
          <a:p>
            <a:pPr eaLnBrk="1" hangingPunct="1"/>
            <a:r>
              <a:rPr lang="ru-RU" altLang="ru-RU"/>
              <a:t>Подбор пользователей</a:t>
            </a:r>
          </a:p>
        </p:txBody>
      </p:sp>
      <p:pic>
        <p:nvPicPr>
          <p:cNvPr id="17412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" y="1326771"/>
            <a:ext cx="90348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62075" y="-66675"/>
            <a:ext cx="7626350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Назначение программы</a:t>
            </a:r>
            <a:r>
              <a:rPr lang="en-US" altLang="ru-RU"/>
              <a:t> </a:t>
            </a:r>
            <a:br>
              <a:rPr lang="ru-RU" altLang="ru-RU"/>
            </a:br>
            <a:r>
              <a:rPr lang="ru-RU" altLang="ru-RU"/>
              <a:t>«1С:Электронное обучение. Корпоративный университет»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D7F9E5-47CA-4570-82E3-22D37815592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000" dirty="0"/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69850" y="1023853"/>
            <a:ext cx="8928100" cy="532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Система дистанционного обучения на платформе «1С:Предприятие 8»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Автоматизация электронного и смешанного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Разработка электронных учебных курсов и тестов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Импорт/экспорт электронных курсов в </a:t>
            </a:r>
            <a:r>
              <a:rPr lang="en-US" altLang="ru-RU" sz="1800" kern="0" dirty="0"/>
              <a:t>SCORM</a:t>
            </a:r>
            <a:r>
              <a:rPr lang="ru-RU" altLang="ru-RU" sz="1800" kern="0" dirty="0"/>
              <a:t>-2004</a:t>
            </a:r>
            <a:r>
              <a:rPr lang="en-US" altLang="ru-RU" sz="1800" kern="0" dirty="0"/>
              <a:t> </a:t>
            </a:r>
            <a:r>
              <a:rPr lang="ru-RU" altLang="ru-RU" sz="1800" kern="0" dirty="0"/>
              <a:t>и </a:t>
            </a:r>
            <a:r>
              <a:rPr lang="en-US" altLang="ru-RU" sz="1800" kern="0" dirty="0"/>
              <a:t>HTML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altLang="ru-RU" sz="1800" kern="0" dirty="0"/>
              <a:t>Гибкая настройка обучения: изучение курсов, выполнение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kern="0" dirty="0"/>
              <a:t>     тестов и электронных контрольных работ, вебинары и аудиторные занятия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Персональная электронная библиотека, учебные форумы, личные сообщения, ручные или автоматические рассылки и новости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Печатные и электронные сертификаты выпускникам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 err="1"/>
              <a:t>Пин</a:t>
            </a:r>
            <a:r>
              <a:rPr lang="ru-RU" altLang="ru-RU" sz="1800" kern="0" dirty="0"/>
              <a:t>-коды для продажи доступа к дистанционному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Встроенная интеграция с 1С:Университет, 1С:ЗГУ и </a:t>
            </a:r>
            <a:r>
              <a:rPr lang="en-US" altLang="ru-RU" sz="1800" kern="0" dirty="0"/>
              <a:t>c </a:t>
            </a:r>
            <a:r>
              <a:rPr lang="ru-RU" altLang="ru-RU" sz="1800" kern="0" dirty="0"/>
              <a:t>бесплатными вебинарами </a:t>
            </a:r>
            <a:r>
              <a:rPr lang="en-US" altLang="ru-RU" sz="1800" kern="0" dirty="0"/>
              <a:t>BigBlueButton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ru-RU" altLang="ru-RU" sz="1800" kern="0" dirty="0"/>
          </a:p>
        </p:txBody>
      </p:sp>
      <p:pic>
        <p:nvPicPr>
          <p:cNvPr id="6149" name="Picture 16" descr="_pict_Конструктор_курсов_fra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391195"/>
            <a:ext cx="23336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7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C9ECDE40-1FE8-4438-A77A-2619EC88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Гибкая настройка прав доступа</a:t>
            </a:r>
          </a:p>
        </p:txBody>
      </p:sp>
      <p:sp>
        <p:nvSpPr>
          <p:cNvPr id="27651" name="Номер слайда 3">
            <a:extLst>
              <a:ext uri="{FF2B5EF4-FFF2-40B4-BE49-F238E27FC236}">
                <a16:creationId xmlns:a16="http://schemas.microsoft.com/office/drawing/2014/main" id="{C0B86E17-6C17-4C4A-A0BE-B9D069A8A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BDFEFD-9735-4166-8C76-0E8B8D039AA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ru-RU" altLang="ru-RU" sz="100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497EEDE-6CAF-48A8-80E3-D336E1E7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24744"/>
            <a:ext cx="85931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	Типовые группы доступа: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Обучающийся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Преподаватель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Методист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Старший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Младший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Поддерживается разделение доступа к данным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 Организациям или Менеджерам (</a:t>
            </a:r>
            <a:r>
              <a:rPr lang="en-US" altLang="ru-RU" sz="1800" kern="0" dirty="0"/>
              <a:t>RLS</a:t>
            </a:r>
            <a:r>
              <a:rPr lang="ru-RU" altLang="ru-RU" sz="1800" kern="0" dirty="0"/>
              <a:t>),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а также создание собственных профилей групп доступа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9ACA04-22CA-4954-AB9F-FCBCEFE15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321408" cy="4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6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960813" cy="647700"/>
          </a:xfrm>
        </p:spPr>
        <p:txBody>
          <a:bodyPr/>
          <a:lstStyle/>
          <a:p>
            <a:pPr eaLnBrk="1" hangingPunct="1"/>
            <a:r>
              <a:rPr lang="ru-RU" altLang="ru-RU"/>
              <a:t>Сертификаты выпускникам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908050"/>
            <a:ext cx="78486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55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168650" cy="719137"/>
          </a:xfrm>
        </p:spPr>
        <p:txBody>
          <a:bodyPr/>
          <a:lstStyle/>
          <a:p>
            <a:pPr eaLnBrk="1" hangingPunct="1"/>
            <a:r>
              <a:rPr lang="ru-RU" altLang="ru-RU"/>
              <a:t>Новости</a:t>
            </a:r>
          </a:p>
        </p:txBody>
      </p:sp>
      <p:pic>
        <p:nvPicPr>
          <p:cNvPr id="19459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817688"/>
            <a:ext cx="89646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457575" cy="719137"/>
          </a:xfrm>
        </p:spPr>
        <p:txBody>
          <a:bodyPr/>
          <a:lstStyle/>
          <a:p>
            <a:pPr eaLnBrk="1" hangingPunct="1"/>
            <a:r>
              <a:rPr lang="ru-RU" altLang="ru-RU"/>
              <a:t>Рассылки сообщений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AEC7F-493B-43B0-A0FA-C5A002E2A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7132255" cy="5400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21F5FB-1DE3-456D-98FC-BBE43C74C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55" y="3048645"/>
            <a:ext cx="4369915" cy="34551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D29F7D-09F6-4F9A-BB74-A55AFACF615A}"/>
              </a:ext>
            </a:extLst>
          </p:cNvPr>
          <p:cNvSpPr/>
          <p:nvPr/>
        </p:nvSpPr>
        <p:spPr bwMode="auto">
          <a:xfrm>
            <a:off x="3851921" y="2996952"/>
            <a:ext cx="4536504" cy="3600400"/>
          </a:xfrm>
          <a:prstGeom prst="rect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673475" cy="719137"/>
          </a:xfrm>
        </p:spPr>
        <p:txBody>
          <a:bodyPr/>
          <a:lstStyle/>
          <a:p>
            <a:pPr eaLnBrk="1" hangingPunct="1"/>
            <a:r>
              <a:rPr lang="ru-RU" altLang="ru-RU"/>
              <a:t>Учебные форумы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F166A0-3E02-4D1D-AF11-75A69101C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" y="1220157"/>
            <a:ext cx="8568952" cy="52156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4608513" cy="647700"/>
          </a:xfrm>
        </p:spPr>
        <p:txBody>
          <a:bodyPr/>
          <a:lstStyle/>
          <a:p>
            <a:pPr eaLnBrk="1" hangingPunct="1"/>
            <a:r>
              <a:rPr lang="ru-RU" altLang="ru-RU"/>
              <a:t>Отчеты</a:t>
            </a:r>
          </a:p>
        </p:txBody>
      </p:sp>
      <p:pic>
        <p:nvPicPr>
          <p:cNvPr id="22531" name="Picture 6" descr="C:\Users\Fedorchenko_V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0788"/>
            <a:ext cx="761841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616575" cy="647700"/>
          </a:xfrm>
        </p:spPr>
        <p:txBody>
          <a:bodyPr/>
          <a:lstStyle/>
          <a:p>
            <a:pPr eaLnBrk="1" hangingPunct="1"/>
            <a:r>
              <a:rPr lang="ru-RU" altLang="ru-RU"/>
              <a:t>Оценка удачности тестовых вопросов</a:t>
            </a:r>
          </a:p>
        </p:txBody>
      </p:sp>
      <p:pic>
        <p:nvPicPr>
          <p:cNvPr id="23555" name="Picture 2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87500"/>
            <a:ext cx="894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9D735-08BE-4ACB-9F93-DE104DA76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51040" cy="4464496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188913"/>
            <a:ext cx="6121400" cy="7540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/>
              <a:t>Пин-коды для продажи доступа к обучению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E383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1543050" y="-28575"/>
            <a:ext cx="7129463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Регистрация нового  слушателя через веб-кабинет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B6F788-916D-49C7-AC92-C52320C53EE6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ru-RU" altLang="ru-RU" sz="1000"/>
          </a:p>
        </p:txBody>
      </p:sp>
      <p:pic>
        <p:nvPicPr>
          <p:cNvPr id="21509" name="Picture 2" descr="C:\Users\Fedorchenko_V\Documents\1C\Конференции\Региональные Автоматизация СПО и ВО\СПбГУТ, март 2020\Сни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84313"/>
            <a:ext cx="27305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Users\Fedorchenko_V\Documents\1C\Конференции\Региональные Автоматизация СПО и ВО\СПбГУТ, март 2020\Сним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500678"/>
            <a:ext cx="2700337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5B39B-02B2-4540-A597-BBFCD627A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5" y="1506664"/>
            <a:ext cx="2772137" cy="45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113338" cy="719137"/>
          </a:xfrm>
        </p:spPr>
        <p:txBody>
          <a:bodyPr/>
          <a:lstStyle/>
          <a:p>
            <a:pPr eaLnBrk="1" hangingPunct="1"/>
            <a:r>
              <a:rPr lang="ru-RU" altLang="ru-RU" dirty="0"/>
              <a:t>Загрузка студентов и структуры учебного процесса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79388" y="1341438"/>
            <a:ext cx="87852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800">
              <a:solidFill>
                <a:srgbClr val="000099"/>
              </a:solidFill>
            </a:endParaRPr>
          </a:p>
        </p:txBody>
      </p:sp>
      <p:pic>
        <p:nvPicPr>
          <p:cNvPr id="25606" name="Picture 2" descr="C:\Users\Fedorchenko_V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17" y="1335055"/>
            <a:ext cx="32162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3193"/>
            <a:ext cx="4592638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92275" y="125413"/>
            <a:ext cx="6416675" cy="792162"/>
          </a:xfrm>
        </p:spPr>
        <p:txBody>
          <a:bodyPr/>
          <a:lstStyle/>
          <a:p>
            <a:pPr eaLnBrk="1" hangingPunct="1"/>
            <a:r>
              <a:rPr lang="ru-RU" altLang="ru-RU" dirty="0"/>
              <a:t>Настройка для использования в вузе</a:t>
            </a: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3FA94D-CA91-4B11-ABC0-713EE4A8BFF4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0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DE7283-CA41-4B29-9C67-EE0A4900A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48539"/>
            <a:ext cx="8428661" cy="23605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Интеграция с 1С:Университет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F61E21-396D-4F64-8A83-D86D79E4F4FA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ru-RU" altLang="ru-RU" sz="1000"/>
          </a:p>
        </p:txBody>
      </p:sp>
      <p:pic>
        <p:nvPicPr>
          <p:cNvPr id="32772" name="Picture 2" descr="C:\Users\Fedorchenko_V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58950"/>
            <a:ext cx="5688012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C:\Users\Fedorchenko_V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4675"/>
            <a:ext cx="25447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113338" cy="576262"/>
          </a:xfrm>
        </p:spPr>
        <p:txBody>
          <a:bodyPr/>
          <a:lstStyle/>
          <a:p>
            <a:pPr eaLnBrk="1" hangingPunct="1"/>
            <a:r>
              <a:rPr lang="ru-RU" altLang="ru-RU"/>
              <a:t>Управление пользователями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AE86D8-D8E6-45E4-83D1-D2B58BE5A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8" y="1196752"/>
            <a:ext cx="6083643" cy="51291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4800" y="6350"/>
            <a:ext cx="6338888" cy="974725"/>
          </a:xfrm>
        </p:spPr>
        <p:txBody>
          <a:bodyPr/>
          <a:lstStyle/>
          <a:p>
            <a:r>
              <a:rPr lang="ru-RU" altLang="ru-RU" dirty="0"/>
              <a:t>Электронная информационно-образовательная среда вуза</a:t>
            </a:r>
          </a:p>
        </p:txBody>
      </p:sp>
      <p:pic>
        <p:nvPicPr>
          <p:cNvPr id="3891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319463"/>
            <a:ext cx="902017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655763"/>
            <a:ext cx="90201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72113"/>
            <a:ext cx="80073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20" y="4105275"/>
            <a:ext cx="3524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14"/>
          <p:cNvSpPr txBox="1">
            <a:spLocks noChangeArrowheads="1"/>
          </p:cNvSpPr>
          <p:nvPr/>
        </p:nvSpPr>
        <p:spPr bwMode="auto">
          <a:xfrm>
            <a:off x="1998663" y="604837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</a:rPr>
              <a:t>Защищенный программный комплекс 1С:Предприятие 8.3z</a:t>
            </a:r>
          </a:p>
        </p:txBody>
      </p:sp>
      <p:pic>
        <p:nvPicPr>
          <p:cNvPr id="38921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44" y="4354513"/>
            <a:ext cx="22685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728788"/>
            <a:ext cx="465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Box 16"/>
          <p:cNvSpPr txBox="1">
            <a:spLocks noChangeArrowheads="1"/>
          </p:cNvSpPr>
          <p:nvPr/>
        </p:nvSpPr>
        <p:spPr bwMode="auto">
          <a:xfrm>
            <a:off x="1352550" y="1773238"/>
            <a:ext cx="72469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3366"/>
                </a:solidFill>
              </a:rPr>
              <a:t>1С:Электронное обучение. Веб-кабинет – преподавателя и студента</a:t>
            </a:r>
          </a:p>
        </p:txBody>
      </p:sp>
      <p:pic>
        <p:nvPicPr>
          <p:cNvPr id="38925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125663"/>
            <a:ext cx="3429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6488"/>
            <a:ext cx="22383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TextBox 20"/>
          <p:cNvSpPr txBox="1">
            <a:spLocks noChangeArrowheads="1"/>
          </p:cNvSpPr>
          <p:nvPr/>
        </p:nvSpPr>
        <p:spPr bwMode="auto">
          <a:xfrm>
            <a:off x="801688" y="2505075"/>
            <a:ext cx="1466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Оценки, сообщения,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новости, ответы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на форумах</a:t>
            </a:r>
          </a:p>
        </p:txBody>
      </p:sp>
      <p:pic>
        <p:nvPicPr>
          <p:cNvPr id="38928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86038"/>
            <a:ext cx="5095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2157413"/>
            <a:ext cx="29368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395538"/>
            <a:ext cx="22685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Box 24"/>
          <p:cNvSpPr txBox="1">
            <a:spLocks noChangeArrowheads="1"/>
          </p:cNvSpPr>
          <p:nvPr/>
        </p:nvSpPr>
        <p:spPr bwMode="auto">
          <a:xfrm>
            <a:off x="7296150" y="2520950"/>
            <a:ext cx="160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ЭОР, обезличенные успеваемость, форумы, сообщения, новости</a:t>
            </a:r>
          </a:p>
        </p:txBody>
      </p:sp>
      <p:pic>
        <p:nvPicPr>
          <p:cNvPr id="38932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568575"/>
            <a:ext cx="460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157413"/>
            <a:ext cx="2936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Рисунок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360613"/>
            <a:ext cx="45275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587750"/>
            <a:ext cx="44148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TextBox 28"/>
          <p:cNvSpPr txBox="1">
            <a:spLocks noChangeArrowheads="1"/>
          </p:cNvSpPr>
          <p:nvPr/>
        </p:nvSpPr>
        <p:spPr bwMode="auto">
          <a:xfrm>
            <a:off x="3168650" y="2600325"/>
            <a:ext cx="28686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Образовательная программа, учебный план,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УМК дисциплин, зачетка, портфолио</a:t>
            </a:r>
          </a:p>
        </p:txBody>
      </p:sp>
      <p:pic>
        <p:nvPicPr>
          <p:cNvPr id="38937" name="Рисунок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55875"/>
            <a:ext cx="4873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8" name="TextBox 30"/>
          <p:cNvSpPr txBox="1">
            <a:spLocks noChangeArrowheads="1"/>
          </p:cNvSpPr>
          <p:nvPr/>
        </p:nvSpPr>
        <p:spPr bwMode="auto">
          <a:xfrm>
            <a:off x="3668713" y="3713163"/>
            <a:ext cx="2743200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663300"/>
                </a:solidFill>
              </a:rPr>
              <a:t>1С:Университет</a:t>
            </a:r>
          </a:p>
        </p:txBody>
      </p:sp>
      <p:pic>
        <p:nvPicPr>
          <p:cNvPr id="38939" name="Рисунок 204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48" y="3658724"/>
            <a:ext cx="455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0" name="TextBox 2048"/>
          <p:cNvSpPr txBox="1">
            <a:spLocks noChangeArrowheads="1"/>
          </p:cNvSpPr>
          <p:nvPr/>
        </p:nvSpPr>
        <p:spPr bwMode="auto">
          <a:xfrm>
            <a:off x="4180489" y="4425950"/>
            <a:ext cx="1284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Списки студентов,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преподавателей,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групп, дисциплин,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направлений</a:t>
            </a:r>
          </a:p>
        </p:txBody>
      </p:sp>
      <p:pic>
        <p:nvPicPr>
          <p:cNvPr id="38941" name="Рисунок 20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86" y="4576763"/>
            <a:ext cx="396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Рисунок 205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425825"/>
            <a:ext cx="492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Рисунок 205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583238"/>
            <a:ext cx="431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6" name="TextBox 2058"/>
          <p:cNvSpPr txBox="1">
            <a:spLocks noChangeArrowheads="1"/>
          </p:cNvSpPr>
          <p:nvPr/>
        </p:nvSpPr>
        <p:spPr bwMode="auto">
          <a:xfrm>
            <a:off x="1901825" y="5595938"/>
            <a:ext cx="6086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663300"/>
                </a:solidFill>
              </a:rPr>
              <a:t>1С:Электронное обучение. Корпоративный университет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4800" y="6350"/>
            <a:ext cx="6338888" cy="974725"/>
          </a:xfrm>
        </p:spPr>
        <p:txBody>
          <a:bodyPr/>
          <a:lstStyle/>
          <a:p>
            <a:r>
              <a:rPr lang="ru-RU" altLang="ru-RU" dirty="0"/>
              <a:t>Внедрения в вузах, требования к серверам </a:t>
            </a:r>
          </a:p>
        </p:txBody>
      </p:sp>
      <p:pic>
        <p:nvPicPr>
          <p:cNvPr id="2053" name="Picture 5" descr="C:\Users\user\Desktop\Сним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2186"/>
            <a:ext cx="91385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medium_108387371b687ee177b73421787c6e9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39" y="1483843"/>
            <a:ext cx="13681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Герб_РЭУ_им_Плехан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94476"/>
            <a:ext cx="14607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546001455-gek_r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02" y="1244951"/>
            <a:ext cx="1178448" cy="18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3429000"/>
            <a:ext cx="3785011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https://its.1c.ru/db/answers1c</a:t>
            </a:r>
            <a:endParaRPr lang="ru-RU" b="1" dirty="0"/>
          </a:p>
        </p:txBody>
      </p:sp>
      <p:pic>
        <p:nvPicPr>
          <p:cNvPr id="2057" name="Picture 9" descr="C:\Users\user\Desktop\img-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32" y="1525834"/>
            <a:ext cx="1391097" cy="12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img-zSx_H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88" y="1472284"/>
            <a:ext cx="1337691" cy="144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2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69588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er\Desktop\Logo_Ark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25" y="2341612"/>
            <a:ext cx="1751865" cy="7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9796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00E4C155-FC77-4BCF-90DA-06EEEC76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7129463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Ознакомиться  легко:  все ссылки на </a:t>
            </a:r>
            <a:r>
              <a:rPr lang="en-US" altLang="ru-RU" dirty="0">
                <a:hlinkClick r:id="rId3"/>
              </a:rPr>
              <a:t>SDO.1C.RU</a:t>
            </a:r>
            <a:endParaRPr lang="ru-RU" altLang="ru-RU" dirty="0"/>
          </a:p>
        </p:txBody>
      </p:sp>
      <p:sp>
        <p:nvSpPr>
          <p:cNvPr id="29699" name="Номер слайда 3">
            <a:extLst>
              <a:ext uri="{FF2B5EF4-FFF2-40B4-BE49-F238E27FC236}">
                <a16:creationId xmlns:a16="http://schemas.microsoft.com/office/drawing/2014/main" id="{3D86134F-B70A-4474-AC3F-6C8A897C6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E408E5-F5C6-4DB4-9BED-7EE6ECE40E2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ru-RU" altLang="ru-RU" sz="10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68B62B-1485-435E-9720-DBBECB73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03" y="1457325"/>
            <a:ext cx="5332411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kern="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800" kern="0" dirty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3"/>
              </a:rPr>
              <a:t>Учебная версия для установки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4"/>
              </a:rPr>
              <a:t>Документация</a:t>
            </a:r>
            <a:r>
              <a:rPr lang="ru-RU" sz="2000" kern="0" dirty="0"/>
              <a:t> и </a:t>
            </a:r>
            <a:r>
              <a:rPr lang="ru-RU" sz="2000" kern="0" dirty="0">
                <a:hlinkClick r:id="rId5"/>
              </a:rPr>
              <a:t>вопросы-ответы на 1С:ИТС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/>
              <a:t>Видеоролики на </a:t>
            </a:r>
            <a:r>
              <a:rPr lang="en-US" sz="2000" kern="0" dirty="0">
                <a:hlinkClick r:id="rId6"/>
              </a:rPr>
              <a:t>Youtube</a:t>
            </a:r>
            <a:r>
              <a:rPr lang="ru-RU" sz="2000" kern="0" dirty="0"/>
              <a:t> и </a:t>
            </a:r>
            <a:r>
              <a:rPr lang="en-US" sz="2000" kern="0" dirty="0">
                <a:hlinkClick r:id="rId7"/>
              </a:rPr>
              <a:t>v8.1c</a:t>
            </a:r>
            <a:endParaRPr lang="en-US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8"/>
              </a:rPr>
              <a:t>Реестр отечественного софта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/>
              <a:t>Возможность </a:t>
            </a:r>
            <a:r>
              <a:rPr lang="ru-RU" sz="2000" kern="0" dirty="0">
                <a:hlinkClick r:id="rId9"/>
              </a:rPr>
              <a:t>аренды в сервисе партнеров</a:t>
            </a:r>
            <a:r>
              <a:rPr lang="ru-RU" sz="2000" kern="0" dirty="0"/>
              <a:t> на основе 1</a:t>
            </a:r>
            <a:r>
              <a:rPr lang="en-US" sz="2000" kern="0" dirty="0"/>
              <a:t>C</a:t>
            </a:r>
            <a:r>
              <a:rPr lang="ru-RU" sz="2000" kern="0" dirty="0"/>
              <a:t>:Облачная инфраструктура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kern="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B0266B0-DA60-41CF-8770-E9A4C753F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93771"/>
              </p:ext>
            </p:extLst>
          </p:nvPr>
        </p:nvGraphicFramePr>
        <p:xfrm>
          <a:off x="105393" y="1311275"/>
          <a:ext cx="5596681" cy="1106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2900002550795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36163" marB="361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LMS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Корпоративный университет+Веб-кабинет преподавателя и студента. Электронная поставка для УЗ</a:t>
                      </a:r>
                    </a:p>
                  </a:txBody>
                  <a:tcPr marL="68590" marR="68590" marT="36163" marB="361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497 200 руб.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b="1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298 000 руб.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01.10.2023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30.06.2024</a:t>
                      </a:r>
                    </a:p>
                  </a:txBody>
                  <a:tcPr marL="68590" marR="68590" marT="36163" marB="36163" anchor="ctr"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33182"/>
                  </a:ext>
                </a:extLst>
              </a:tr>
            </a:tbl>
          </a:graphicData>
        </a:graphic>
      </p:graphicFrame>
      <p:pic>
        <p:nvPicPr>
          <p:cNvPr id="29718" name="Рисунок 2">
            <a:extLst>
              <a:ext uri="{FF2B5EF4-FFF2-40B4-BE49-F238E27FC236}">
                <a16:creationId xmlns:a16="http://schemas.microsoft.com/office/drawing/2014/main" id="{ED10F91E-D5DD-43B7-AC03-34F111FD9C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25" y="1188254"/>
            <a:ext cx="35020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Скругленный прямоугольник 3">
            <a:extLst>
              <a:ext uri="{FF2B5EF4-FFF2-40B4-BE49-F238E27FC236}">
                <a16:creationId xmlns:a16="http://schemas.microsoft.com/office/drawing/2014/main" id="{19C6010E-E18A-4CBE-A54A-276BCDFF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982663"/>
            <a:ext cx="3717925" cy="5761037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1С:Электронное обучение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9FAC81-6377-49E1-AA6B-1B359EA8898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5538"/>
            <a:ext cx="86423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kern="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000099"/>
                </a:solidFill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кругленный прямоугольник 10"/>
          <p:cNvSpPr>
            <a:spLocks noChangeArrowheads="1"/>
          </p:cNvSpPr>
          <p:nvPr/>
        </p:nvSpPr>
        <p:spPr bwMode="auto">
          <a:xfrm>
            <a:off x="1758950" y="4005263"/>
            <a:ext cx="7345363" cy="23034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147" name="Скругленный 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7345362" cy="23749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23850" y="1341438"/>
            <a:ext cx="7238007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	</a:t>
            </a:r>
            <a:r>
              <a:rPr lang="ru-RU" altLang="ru-RU" sz="2000" b="1" dirty="0">
                <a:solidFill>
                  <a:schemeClr val="tx1"/>
                </a:solidFill>
              </a:rPr>
              <a:t>Для ИТ-службы: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Реализация на платформе «1С:Предприятие 8»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Открытый документированный код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Встроенная интеграция с 1С:Университет</a:t>
            </a:r>
            <a:r>
              <a:rPr lang="en-US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000" dirty="0">
                <a:solidFill>
                  <a:schemeClr val="tx1"/>
                </a:solidFill>
              </a:rPr>
              <a:t>и </a:t>
            </a:r>
            <a:r>
              <a:rPr lang="en-US" altLang="ru-RU" sz="2000" dirty="0">
                <a:solidFill>
                  <a:schemeClr val="tx1"/>
                </a:solidFill>
              </a:rPr>
              <a:t>BigBlueButton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Ключевые преимущества</a:t>
            </a:r>
          </a:p>
        </p:txBody>
      </p:sp>
      <p:sp>
        <p:nvSpPr>
          <p:cNvPr id="615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486F21-1DF7-42AD-89B7-7D21F7EE8FE4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000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1719263" y="4149725"/>
            <a:ext cx="74247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	</a:t>
            </a:r>
            <a:r>
              <a:rPr lang="ru-RU" altLang="ru-RU" sz="2000" b="1" dirty="0">
                <a:solidFill>
                  <a:schemeClr val="tx1"/>
                </a:solidFill>
              </a:rPr>
              <a:t>Для учебного подразделения</a:t>
            </a:r>
            <a:r>
              <a:rPr lang="ru-RU" altLang="ru-RU" sz="20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Доступность создания электронных курсов </a:t>
            </a:r>
            <a:r>
              <a:rPr lang="en-US" altLang="ru-RU" sz="2000" dirty="0">
                <a:solidFill>
                  <a:schemeClr val="tx1"/>
                </a:solidFill>
              </a:rPr>
              <a:t>(</a:t>
            </a:r>
            <a:r>
              <a:rPr lang="ru-RU" altLang="ru-RU" sz="2000" dirty="0">
                <a:solidFill>
                  <a:schemeClr val="tx1"/>
                </a:solidFill>
              </a:rPr>
              <a:t>в основе </a:t>
            </a:r>
            <a:r>
              <a:rPr lang="en-US" altLang="ru-RU" sz="2000" dirty="0">
                <a:solidFill>
                  <a:schemeClr val="tx1"/>
                </a:solidFill>
              </a:rPr>
              <a:t>Word</a:t>
            </a:r>
            <a:r>
              <a:rPr lang="ru-RU" altLang="ru-RU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Привычный пользовательский интерфейс 1С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Возможность и быстрота доработок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6263" y="0"/>
            <a:ext cx="5616575" cy="1008063"/>
          </a:xfrm>
        </p:spPr>
        <p:txBody>
          <a:bodyPr/>
          <a:lstStyle/>
          <a:p>
            <a:r>
              <a:rPr lang="ru-RU" altLang="ru-RU"/>
              <a:t>Бесшовная интеграция с «Веб-кабинетом преподавателя и студента»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13" y="1196975"/>
            <a:ext cx="9036050" cy="302418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При совместной работе с программным продуктом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«1С:Электронное обучение. Веб-кабинет преподавателя и студента»</a:t>
            </a:r>
            <a:r>
              <a:rPr lang="ru-RU" altLang="ru-RU" sz="18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обучающимся и преподавателям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ДОСТУПНО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мобильное обучение на условиях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неограниченной клиентской лицензии!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005392"/>
                </a:solidFill>
              </a:rPr>
              <a:t>   </a:t>
            </a:r>
            <a:endParaRPr lang="ru-RU" altLang="ru-RU" sz="3200" b="1" dirty="0">
              <a:solidFill>
                <a:srgbClr val="004070"/>
              </a:solidFill>
            </a:endParaRPr>
          </a:p>
        </p:txBody>
      </p:sp>
      <p:pic>
        <p:nvPicPr>
          <p:cNvPr id="7172" name="Picture 7" descr="C:\Users\Fedorchenko_V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130425"/>
            <a:ext cx="1901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Fedorchenko_V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48225"/>
            <a:ext cx="85185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430213" y="4416425"/>
            <a:ext cx="83899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Установка</a:t>
            </a:r>
            <a:r>
              <a:rPr lang="ru-RU" altLang="ru-RU" sz="2000">
                <a:solidFill>
                  <a:schemeClr val="tx1"/>
                </a:solidFill>
              </a:rPr>
              <a:t>, настройка и обновление веб-кабинета автоматизированы:</a:t>
            </a:r>
          </a:p>
        </p:txBody>
      </p:sp>
    </p:spTree>
    <p:extLst>
      <p:ext uri="{BB962C8B-B14F-4D97-AF65-F5344CB8AC3E}">
        <p14:creationId xmlns:p14="http://schemas.microsoft.com/office/powerpoint/2010/main" val="34732697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0163"/>
            <a:ext cx="7143750" cy="97472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+mn-lt"/>
              </a:rPr>
              <a:t>Веб-кабинет сегодня и вскоре</a:t>
            </a:r>
          </a:p>
        </p:txBody>
      </p:sp>
      <p:pic>
        <p:nvPicPr>
          <p:cNvPr id="8195" name="Picture 5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995363"/>
            <a:ext cx="3457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25538"/>
            <a:ext cx="33845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090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Технологически современная конфигурация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A5E71C-4A0D-4202-9632-5BDABFDADEA0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628800"/>
            <a:ext cx="8370185" cy="54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Разработка фирмы «1С»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Платформы 1С:Предприятие 8.3.17+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БСП 3.1.7, режим совместимости 8.3.17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000" kern="0" dirty="0"/>
              <a:t>Регулярные обновления: за 202</a:t>
            </a:r>
            <a:r>
              <a:rPr lang="en-US" sz="2000" kern="0" dirty="0"/>
              <a:t>2</a:t>
            </a:r>
            <a:r>
              <a:rPr lang="ru-RU" sz="2000" kern="0" dirty="0"/>
              <a:t> год выпущены 10 новых версий, в 4 из них существенное развитие функциональности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000" kern="0" dirty="0"/>
              <a:t>Проектные доработки рекомендуется выполнять по технологии расширений конфигурации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Разработка электронных курсов и тестов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CDE86D-1107-4ED6-A820-D86309334AF3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000"/>
          </a:p>
        </p:txBody>
      </p:sp>
      <p:sp>
        <p:nvSpPr>
          <p:cNvPr id="2" name="TextBox 1"/>
          <p:cNvSpPr txBox="1"/>
          <p:nvPr/>
        </p:nvSpPr>
        <p:spPr>
          <a:xfrm>
            <a:off x="304800" y="1196975"/>
            <a:ext cx="8399463" cy="1416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Встроенное средство разработки электронных учебных материалов: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мультимедийных интерактивных учебных курсов,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практикоориентированных тестов.</a:t>
            </a:r>
          </a:p>
        </p:txBody>
      </p:sp>
      <p:pic>
        <p:nvPicPr>
          <p:cNvPr id="922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41600"/>
            <a:ext cx="78105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15888"/>
            <a:ext cx="4968875" cy="793750"/>
          </a:xfrm>
        </p:spPr>
        <p:txBody>
          <a:bodyPr/>
          <a:lstStyle/>
          <a:p>
            <a:r>
              <a:rPr lang="ru-RU" altLang="ru-RU"/>
              <a:t>Создание электронного мультимедийного курса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8313" y="1557338"/>
            <a:ext cx="83534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7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508250" y="4019550"/>
            <a:ext cx="19113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Видео и аудио</a:t>
            </a:r>
          </a:p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ролики</a:t>
            </a: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2592388" y="4800600"/>
            <a:ext cx="14398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5789613" y="4400550"/>
            <a:ext cx="1216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3</a:t>
            </a:r>
            <a:r>
              <a:rPr lang="en-US" altLang="ru-RU" sz="2000">
                <a:solidFill>
                  <a:schemeClr val="tx1"/>
                </a:solidFill>
              </a:rPr>
              <a:t>D </a:t>
            </a:r>
            <a:r>
              <a:rPr lang="ru-RU" altLang="ru-RU" sz="2000">
                <a:solidFill>
                  <a:schemeClr val="tx1"/>
                </a:solidFill>
              </a:rPr>
              <a:t>модели</a:t>
            </a: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5678488" y="4832350"/>
            <a:ext cx="143827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2554288" y="4797425"/>
            <a:ext cx="1603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Любое видео.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mp3 </a:t>
            </a:r>
            <a:r>
              <a:rPr lang="ru-RU" altLang="ru-RU" sz="1600">
                <a:solidFill>
                  <a:schemeClr val="tx1"/>
                </a:solidFill>
              </a:rPr>
              <a:t>аудио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5761038" y="4822825"/>
            <a:ext cx="14017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html </a:t>
            </a:r>
            <a:r>
              <a:rPr lang="ru-RU" altLang="ru-RU" sz="1600">
                <a:solidFill>
                  <a:schemeClr val="tx1"/>
                </a:solidFill>
              </a:rPr>
              <a:t>файлы</a:t>
            </a:r>
          </a:p>
        </p:txBody>
      </p:sp>
      <p:pic>
        <p:nvPicPr>
          <p:cNvPr id="10250" name="Picture 18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135563"/>
            <a:ext cx="12969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20"/>
          <p:cNvSpPr>
            <a:spLocks noChangeArrowheads="1"/>
          </p:cNvSpPr>
          <p:nvPr/>
        </p:nvSpPr>
        <p:spPr bwMode="auto">
          <a:xfrm>
            <a:off x="539750" y="1628775"/>
            <a:ext cx="5545138" cy="23050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700088" y="1631950"/>
            <a:ext cx="54419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	Средствами </a:t>
            </a:r>
            <a:r>
              <a:rPr lang="en-US" altLang="ru-RU" sz="1800">
                <a:solidFill>
                  <a:schemeClr val="tx1"/>
                </a:solidFill>
              </a:rPr>
              <a:t>Word</a:t>
            </a:r>
            <a:r>
              <a:rPr lang="ru-RU" altLang="ru-RU" sz="180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1. Добавляем в текстовые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 картинки, схемы, графики, таблицы, фото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2. Расставляем ссылки на видео, аудио и 3</a:t>
            </a:r>
            <a:r>
              <a:rPr lang="en-US" altLang="ru-RU" sz="1800">
                <a:solidFill>
                  <a:schemeClr val="tx1"/>
                </a:solidFill>
              </a:rPr>
              <a:t>D</a:t>
            </a:r>
            <a:endParaRPr lang="ru-RU" altLang="ru-RU" sz="18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3. Расставляем ссылки из одного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файла на другие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</a:t>
            </a:r>
          </a:p>
        </p:txBody>
      </p:sp>
      <p:grpSp>
        <p:nvGrpSpPr>
          <p:cNvPr id="10253" name="Group 24"/>
          <p:cNvGrpSpPr>
            <a:grpSpLocks/>
          </p:cNvGrpSpPr>
          <p:nvPr/>
        </p:nvGrpSpPr>
        <p:grpSpPr bwMode="auto">
          <a:xfrm>
            <a:off x="7164388" y="1700213"/>
            <a:ext cx="885825" cy="2219325"/>
            <a:chOff x="521" y="1207"/>
            <a:chExt cx="558" cy="1398"/>
          </a:xfrm>
        </p:grpSpPr>
        <p:sp>
          <p:nvSpPr>
            <p:cNvPr id="10276" name="Rectangle 25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7" name="Picture 26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8" name="Text Box 27"/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grpSp>
        <p:nvGrpSpPr>
          <p:cNvPr id="10254" name="Group 32"/>
          <p:cNvGrpSpPr>
            <a:grpSpLocks/>
          </p:cNvGrpSpPr>
          <p:nvPr/>
        </p:nvGrpSpPr>
        <p:grpSpPr bwMode="auto">
          <a:xfrm>
            <a:off x="8027988" y="4076700"/>
            <a:ext cx="885825" cy="2200275"/>
            <a:chOff x="521" y="1207"/>
            <a:chExt cx="558" cy="1386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4" name="Picture 34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612" y="1583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0255" name="Picture 37" descr="Сним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792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Group 28"/>
          <p:cNvGrpSpPr>
            <a:grpSpLocks/>
          </p:cNvGrpSpPr>
          <p:nvPr/>
        </p:nvGrpSpPr>
        <p:grpSpPr bwMode="auto">
          <a:xfrm>
            <a:off x="7667625" y="2781300"/>
            <a:ext cx="885825" cy="2219325"/>
            <a:chOff x="521" y="1207"/>
            <a:chExt cx="558" cy="1398"/>
          </a:xfrm>
        </p:grpSpPr>
        <p:sp>
          <p:nvSpPr>
            <p:cNvPr id="10270" name="Rectangle 29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1" name="Picture 30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2" name="Text Box 31"/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0257" name="Picture 40" descr="Бросок гранаты по тан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716338"/>
            <a:ext cx="720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Line 43"/>
          <p:cNvSpPr>
            <a:spLocks noChangeShapeType="1"/>
          </p:cNvSpPr>
          <p:nvPr/>
        </p:nvSpPr>
        <p:spPr bwMode="auto">
          <a:xfrm flipH="1" flipV="1">
            <a:off x="6948488" y="5805488"/>
            <a:ext cx="1168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44"/>
          <p:cNvSpPr>
            <a:spLocks noChangeShapeType="1"/>
          </p:cNvSpPr>
          <p:nvPr/>
        </p:nvSpPr>
        <p:spPr bwMode="auto">
          <a:xfrm flipH="1">
            <a:off x="6732588" y="4581525"/>
            <a:ext cx="1112837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45"/>
          <p:cNvSpPr>
            <a:spLocks noChangeShapeType="1"/>
          </p:cNvSpPr>
          <p:nvPr/>
        </p:nvSpPr>
        <p:spPr bwMode="auto">
          <a:xfrm flipH="1">
            <a:off x="3959225" y="3357563"/>
            <a:ext cx="327660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46"/>
          <p:cNvSpPr>
            <a:spLocks noChangeShapeType="1"/>
          </p:cNvSpPr>
          <p:nvPr/>
        </p:nvSpPr>
        <p:spPr bwMode="auto">
          <a:xfrm flipH="1">
            <a:off x="3959225" y="3644900"/>
            <a:ext cx="3852863" cy="197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Freeform 50"/>
          <p:cNvSpPr>
            <a:spLocks/>
          </p:cNvSpPr>
          <p:nvPr/>
        </p:nvSpPr>
        <p:spPr bwMode="auto">
          <a:xfrm>
            <a:off x="7667625" y="2278063"/>
            <a:ext cx="1031875" cy="838200"/>
          </a:xfrm>
          <a:custGeom>
            <a:avLst/>
            <a:gdLst>
              <a:gd name="T0" fmla="*/ 0 w 650"/>
              <a:gd name="T1" fmla="*/ 2147483647 h 528"/>
              <a:gd name="T2" fmla="*/ 2147483647 w 650"/>
              <a:gd name="T3" fmla="*/ 2147483647 h 528"/>
              <a:gd name="T4" fmla="*/ 2147483647 w 650"/>
              <a:gd name="T5" fmla="*/ 2147483647 h 528"/>
              <a:gd name="T6" fmla="*/ 2147483647 w 65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0" h="528">
                <a:moveTo>
                  <a:pt x="0" y="181"/>
                </a:moveTo>
                <a:cubicBezTo>
                  <a:pt x="265" y="90"/>
                  <a:pt x="530" y="0"/>
                  <a:pt x="590" y="45"/>
                </a:cubicBezTo>
                <a:cubicBezTo>
                  <a:pt x="650" y="90"/>
                  <a:pt x="408" y="378"/>
                  <a:pt x="363" y="453"/>
                </a:cubicBezTo>
                <a:cubicBezTo>
                  <a:pt x="318" y="528"/>
                  <a:pt x="318" y="513"/>
                  <a:pt x="318" y="49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flipV="1">
            <a:off x="8172450" y="2997200"/>
            <a:ext cx="144463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4" name="Line 55"/>
          <p:cNvSpPr>
            <a:spLocks noChangeShapeType="1"/>
          </p:cNvSpPr>
          <p:nvPr/>
        </p:nvSpPr>
        <p:spPr bwMode="auto">
          <a:xfrm flipV="1">
            <a:off x="8220075" y="291465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5" name="Freeform 56"/>
          <p:cNvSpPr>
            <a:spLocks/>
          </p:cNvSpPr>
          <p:nvPr/>
        </p:nvSpPr>
        <p:spPr bwMode="auto">
          <a:xfrm>
            <a:off x="8243888" y="3573463"/>
            <a:ext cx="479425" cy="503237"/>
          </a:xfrm>
          <a:custGeom>
            <a:avLst/>
            <a:gdLst>
              <a:gd name="T0" fmla="*/ 0 w 302"/>
              <a:gd name="T1" fmla="*/ 2147483647 h 317"/>
              <a:gd name="T2" fmla="*/ 2147483647 w 302"/>
              <a:gd name="T3" fmla="*/ 2147483647 h 317"/>
              <a:gd name="T4" fmla="*/ 2147483647 w 302"/>
              <a:gd name="T5" fmla="*/ 2147483647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2" h="317">
                <a:moveTo>
                  <a:pt x="0" y="45"/>
                </a:moveTo>
                <a:cubicBezTo>
                  <a:pt x="121" y="22"/>
                  <a:pt x="242" y="0"/>
                  <a:pt x="272" y="45"/>
                </a:cubicBezTo>
                <a:cubicBezTo>
                  <a:pt x="302" y="90"/>
                  <a:pt x="197" y="272"/>
                  <a:pt x="182" y="317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6" name="Line 57"/>
          <p:cNvSpPr>
            <a:spLocks noChangeShapeType="1"/>
          </p:cNvSpPr>
          <p:nvPr/>
        </p:nvSpPr>
        <p:spPr bwMode="auto">
          <a:xfrm flipV="1">
            <a:off x="8532813" y="3965575"/>
            <a:ext cx="10795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7" name="Line 58"/>
          <p:cNvSpPr>
            <a:spLocks noChangeShapeType="1"/>
          </p:cNvSpPr>
          <p:nvPr/>
        </p:nvSpPr>
        <p:spPr bwMode="auto">
          <a:xfrm flipV="1">
            <a:off x="8532813" y="393382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8" name="Picture 11" descr="imgs+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529263"/>
            <a:ext cx="1009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TextBox 1"/>
          <p:cNvSpPr txBox="1">
            <a:spLocks noChangeArrowheads="1"/>
          </p:cNvSpPr>
          <p:nvPr/>
        </p:nvSpPr>
        <p:spPr bwMode="auto">
          <a:xfrm>
            <a:off x="469900" y="1133475"/>
            <a:ext cx="7212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Для создания курса достаточно уметь работать в </a:t>
            </a:r>
            <a:r>
              <a:rPr lang="en-US" altLang="ru-RU" sz="2000">
                <a:solidFill>
                  <a:schemeClr val="tx1"/>
                </a:solidFill>
              </a:rPr>
              <a:t>MS Word</a:t>
            </a:r>
            <a:r>
              <a:rPr lang="ru-RU" altLang="ru-RU" sz="200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1409_Шаблон</Template>
  <TotalTime>2503</TotalTime>
  <Words>3533</Words>
  <Application>Microsoft Office PowerPoint</Application>
  <PresentationFormat>Экран (4:3)</PresentationFormat>
  <Paragraphs>282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Times New Roman</vt:lpstr>
      <vt:lpstr>Wingdings</vt:lpstr>
      <vt:lpstr>1409_Шаблон</vt:lpstr>
      <vt:lpstr>Дистанционная учеба в вузах  с помощью программ «1C:Электронное обучение» </vt:lpstr>
      <vt:lpstr>Назначение программы  «1С:Электронное обучение. Корпоративный университет»</vt:lpstr>
      <vt:lpstr>Настройка для использования в вузе</vt:lpstr>
      <vt:lpstr>Ключевые преимущества</vt:lpstr>
      <vt:lpstr>Бесшовная интеграция с «Веб-кабинетом преподавателя и студента»</vt:lpstr>
      <vt:lpstr>Веб-кабинет сегодня и вскоре</vt:lpstr>
      <vt:lpstr>Технологически современная конфигурация</vt:lpstr>
      <vt:lpstr>Разработка электронных курсов и тестов</vt:lpstr>
      <vt:lpstr>Создание электронного мультимедийного курса</vt:lpstr>
      <vt:lpstr>Практикоориентированные тесты</vt:lpstr>
      <vt:lpstr>Публикации электронных курсов и тестов</vt:lpstr>
      <vt:lpstr>Электронные контрольные работы</vt:lpstr>
      <vt:lpstr>BigBlueButton - программа проведения вебинаров</vt:lpstr>
      <vt:lpstr>Переход к вебинару  из личного кабинета обучающегося</vt:lpstr>
      <vt:lpstr>Вебинары: настройки, фиксация итогов</vt:lpstr>
      <vt:lpstr>Управление обучением</vt:lpstr>
      <vt:lpstr>Вид обучения</vt:lpstr>
      <vt:lpstr>Проведение обучения</vt:lpstr>
      <vt:lpstr>Подбор пользователей</vt:lpstr>
      <vt:lpstr>Гибкая настройка прав доступа</vt:lpstr>
      <vt:lpstr>Сертификаты выпускникам</vt:lpstr>
      <vt:lpstr>Новости</vt:lpstr>
      <vt:lpstr>Рассылки сообщений</vt:lpstr>
      <vt:lpstr>Учебные форумы</vt:lpstr>
      <vt:lpstr>Отчеты</vt:lpstr>
      <vt:lpstr>Оценка удачности тестовых вопросов</vt:lpstr>
      <vt:lpstr>Пин-коды для продажи доступа к обучению</vt:lpstr>
      <vt:lpstr>Регистрация нового  слушателя через веб-кабинет</vt:lpstr>
      <vt:lpstr>Загрузка студентов и структуры учебного процесса</vt:lpstr>
      <vt:lpstr>Интеграция с 1С:Университет</vt:lpstr>
      <vt:lpstr>Управление пользователями</vt:lpstr>
      <vt:lpstr>Электронная информационно-образовательная среда вуза</vt:lpstr>
      <vt:lpstr>Внедрения в вузах, требования к серверам </vt:lpstr>
      <vt:lpstr>Ознакомиться  легко:  все ссылки на SDO.1C.RU</vt:lpstr>
      <vt:lpstr>1С:Электронное обучение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Fedorchenko</cp:lastModifiedBy>
  <cp:revision>209</cp:revision>
  <dcterms:created xsi:type="dcterms:W3CDTF">2014-08-20T11:28:12Z</dcterms:created>
  <dcterms:modified xsi:type="dcterms:W3CDTF">2023-10-09T04:53:57Z</dcterms:modified>
</cp:coreProperties>
</file>