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</p:sldMasterIdLst>
  <p:notesMasterIdLst>
    <p:notesMasterId r:id="rId17"/>
  </p:notesMasterIdLst>
  <p:handoutMasterIdLst>
    <p:handoutMasterId r:id="rId18"/>
  </p:handoutMasterIdLst>
  <p:sldIdLst>
    <p:sldId id="2634" r:id="rId7"/>
    <p:sldId id="2684" r:id="rId8"/>
    <p:sldId id="2685" r:id="rId9"/>
    <p:sldId id="2686" r:id="rId10"/>
    <p:sldId id="2687" r:id="rId11"/>
    <p:sldId id="2688" r:id="rId12"/>
    <p:sldId id="2689" r:id="rId13"/>
    <p:sldId id="2690" r:id="rId14"/>
    <p:sldId id="2691" r:id="rId15"/>
    <p:sldId id="2683" r:id="rId16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BA3A3B"/>
    <a:srgbClr val="FF9933"/>
    <a:srgbClr val="F6EF5E"/>
    <a:srgbClr val="0066FF"/>
    <a:srgbClr val="FF3300"/>
    <a:srgbClr val="FC6E51"/>
    <a:srgbClr val="FF9B08"/>
    <a:srgbClr val="F9E383"/>
    <a:srgbClr val="FF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404" autoAdjust="0"/>
  </p:normalViewPr>
  <p:slideViewPr>
    <p:cSldViewPr>
      <p:cViewPr>
        <p:scale>
          <a:sx n="100" d="100"/>
          <a:sy n="100" d="100"/>
        </p:scale>
        <p:origin x="210" y="61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Декларация по налогу на прибыль/3-НДФЛ</a:t>
          </a:r>
          <a:endParaRPr lang="ru-RU" dirty="0"/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Уведомление о КИК</a:t>
          </a:r>
          <a:endParaRPr lang="ru-RU" dirty="0"/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Уведомление об участии в иностранных организациях</a:t>
          </a:r>
          <a:endParaRPr lang="ru-RU" dirty="0"/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Отражение операций приобретения/выбытия бизнеса</a:t>
          </a:r>
          <a:endParaRPr lang="ru-RU" dirty="0"/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563EA-0800-44E5-B1BB-8C28F5546063}" type="presOf" srcId="{7F42F8B9-0D9D-4448-8BCF-F327CBBFCE14}" destId="{7716C3A0-BBD8-4F5F-AA0F-F2E070834516}" srcOrd="0" destOrd="0" presId="urn:microsoft.com/office/officeart/2005/8/layout/hChevron3"/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88DBD9B9-B277-4CC3-B04E-4338C8020F0D}" type="presOf" srcId="{3C3BB1B0-ED3D-4B11-9C19-63717643C073}" destId="{9DF58581-A327-4722-9B8B-597B9B77859B}" srcOrd="0" destOrd="0" presId="urn:microsoft.com/office/officeart/2005/8/layout/hChevron3"/>
    <dgm:cxn modelId="{CD4AD5C4-F101-4D15-BF8D-B8D21D50C795}" type="presOf" srcId="{E6C517D8-84FA-404D-924E-384836B20A91}" destId="{6F0F07A8-23BC-46E4-9A76-4E43C9732AE7}" srcOrd="0" destOrd="0" presId="urn:microsoft.com/office/officeart/2005/8/layout/hChevron3"/>
    <dgm:cxn modelId="{5C9189C8-79E1-479F-95D2-B6544150F063}" type="presOf" srcId="{A9E1EC4F-5852-461E-83D3-C0EE3AC0BB06}" destId="{129142EC-7F2C-48F4-AAF1-BA24CF8135B3}" srcOrd="0" destOrd="0" presId="urn:microsoft.com/office/officeart/2005/8/layout/hChevron3"/>
    <dgm:cxn modelId="{1138C803-3919-405C-AF38-E75269EF7694}" type="presOf" srcId="{1B3F69AD-FDA3-416C-9FE8-4F8C04FF26B2}" destId="{D197CDE2-CEAD-4626-B396-F47AA2987AF6}" srcOrd="0" destOrd="0" presId="urn:microsoft.com/office/officeart/2005/8/layout/hChevron3"/>
    <dgm:cxn modelId="{E7808837-3843-42AF-8A91-BBE332755238}" type="presParOf" srcId="{7716C3A0-BBD8-4F5F-AA0F-F2E070834516}" destId="{129142EC-7F2C-48F4-AAF1-BA24CF8135B3}" srcOrd="0" destOrd="0" presId="urn:microsoft.com/office/officeart/2005/8/layout/hChevron3"/>
    <dgm:cxn modelId="{48501FA5-22FF-49DA-AFEC-124015B5B326}" type="presParOf" srcId="{7716C3A0-BBD8-4F5F-AA0F-F2E070834516}" destId="{F01BB979-860A-4F29-8759-3660CF62A37B}" srcOrd="1" destOrd="0" presId="urn:microsoft.com/office/officeart/2005/8/layout/hChevron3"/>
    <dgm:cxn modelId="{719D465B-6027-42E1-8513-4F4B05662DB0}" type="presParOf" srcId="{7716C3A0-BBD8-4F5F-AA0F-F2E070834516}" destId="{D197CDE2-CEAD-4626-B396-F47AA2987AF6}" srcOrd="2" destOrd="0" presId="urn:microsoft.com/office/officeart/2005/8/layout/hChevron3"/>
    <dgm:cxn modelId="{D2B49293-6602-4AC7-A426-87F0D475BB6F}" type="presParOf" srcId="{7716C3A0-BBD8-4F5F-AA0F-F2E070834516}" destId="{F3F25F9D-B6C5-4AF1-8600-28757CCCC436}" srcOrd="3" destOrd="0" presId="urn:microsoft.com/office/officeart/2005/8/layout/hChevron3"/>
    <dgm:cxn modelId="{5DF3A34D-EC11-4B91-85FC-665774A3CFEB}" type="presParOf" srcId="{7716C3A0-BBD8-4F5F-AA0F-F2E070834516}" destId="{9DF58581-A327-4722-9B8B-597B9B77859B}" srcOrd="4" destOrd="0" presId="urn:microsoft.com/office/officeart/2005/8/layout/hChevron3"/>
    <dgm:cxn modelId="{9D4EAEED-8A2B-4C54-8CFB-7A6EFB8A182E}" type="presParOf" srcId="{7716C3A0-BBD8-4F5F-AA0F-F2E070834516}" destId="{653E7861-7FE0-45B0-AC5B-5228BBB841C8}" srcOrd="5" destOrd="0" presId="urn:microsoft.com/office/officeart/2005/8/layout/hChevron3"/>
    <dgm:cxn modelId="{84B5A9A6-2E39-4B30-B0A4-4A2EF665942F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Декларация по налогу на прибыль/3-НДФЛ</a:t>
          </a:r>
          <a:endParaRPr lang="ru-RU" dirty="0"/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Уведомление о КИК</a:t>
          </a:r>
          <a:endParaRPr lang="ru-RU" dirty="0"/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Уведомление об участии в иностранных организациях</a:t>
          </a:r>
          <a:endParaRPr lang="ru-RU" dirty="0"/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Отражение операций приобретения/выбытия бизнеса</a:t>
          </a:r>
          <a:endParaRPr lang="ru-RU" dirty="0"/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Y="-7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DFA6EF53-7493-49BB-869D-D2FF6D30CFE6}" type="presOf" srcId="{A9E1EC4F-5852-461E-83D3-C0EE3AC0BB06}" destId="{129142EC-7F2C-48F4-AAF1-BA24CF8135B3}" srcOrd="0" destOrd="0" presId="urn:microsoft.com/office/officeart/2005/8/layout/hChevron3"/>
    <dgm:cxn modelId="{A93A7AEA-15A1-43DC-B6F2-3C3B27B6B5F9}" type="presOf" srcId="{1B3F69AD-FDA3-416C-9FE8-4F8C04FF26B2}" destId="{D197CDE2-CEAD-4626-B396-F47AA2987AF6}" srcOrd="0" destOrd="0" presId="urn:microsoft.com/office/officeart/2005/8/layout/hChevron3"/>
    <dgm:cxn modelId="{CB7F453B-CE7F-4D4E-9988-1376452FD0DE}" type="presOf" srcId="{E6C517D8-84FA-404D-924E-384836B20A91}" destId="{6F0F07A8-23BC-46E4-9A76-4E43C9732AE7}" srcOrd="0" destOrd="0" presId="urn:microsoft.com/office/officeart/2005/8/layout/hChevron3"/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DC00643F-3AD4-4E78-817A-7A9A79715AD0}" type="presOf" srcId="{3C3BB1B0-ED3D-4B11-9C19-63717643C073}" destId="{9DF58581-A327-4722-9B8B-597B9B77859B}" srcOrd="0" destOrd="0" presId="urn:microsoft.com/office/officeart/2005/8/layout/hChevron3"/>
    <dgm:cxn modelId="{2438EE18-83A9-4D90-97D1-2E7853D7DACF}" type="presOf" srcId="{7F42F8B9-0D9D-4448-8BCF-F327CBBFCE14}" destId="{7716C3A0-BBD8-4F5F-AA0F-F2E070834516}" srcOrd="0" destOrd="0" presId="urn:microsoft.com/office/officeart/2005/8/layout/hChevron3"/>
    <dgm:cxn modelId="{D6B755A0-CDF7-4517-8817-01B1A9D6E3DC}" type="presParOf" srcId="{7716C3A0-BBD8-4F5F-AA0F-F2E070834516}" destId="{129142EC-7F2C-48F4-AAF1-BA24CF8135B3}" srcOrd="0" destOrd="0" presId="urn:microsoft.com/office/officeart/2005/8/layout/hChevron3"/>
    <dgm:cxn modelId="{0655EBA1-DF59-4527-A229-226CA7B9DFB6}" type="presParOf" srcId="{7716C3A0-BBD8-4F5F-AA0F-F2E070834516}" destId="{F01BB979-860A-4F29-8759-3660CF62A37B}" srcOrd="1" destOrd="0" presId="urn:microsoft.com/office/officeart/2005/8/layout/hChevron3"/>
    <dgm:cxn modelId="{001405E3-A2F7-427D-8854-67E78FA9D5E2}" type="presParOf" srcId="{7716C3A0-BBD8-4F5F-AA0F-F2E070834516}" destId="{D197CDE2-CEAD-4626-B396-F47AA2987AF6}" srcOrd="2" destOrd="0" presId="urn:microsoft.com/office/officeart/2005/8/layout/hChevron3"/>
    <dgm:cxn modelId="{6DC6441E-7C25-4D31-A55A-DEC3CE3294DB}" type="presParOf" srcId="{7716C3A0-BBD8-4F5F-AA0F-F2E070834516}" destId="{F3F25F9D-B6C5-4AF1-8600-28757CCCC436}" srcOrd="3" destOrd="0" presId="urn:microsoft.com/office/officeart/2005/8/layout/hChevron3"/>
    <dgm:cxn modelId="{D8144FD3-2127-4C91-9391-A8DEB2196F74}" type="presParOf" srcId="{7716C3A0-BBD8-4F5F-AA0F-F2E070834516}" destId="{9DF58581-A327-4722-9B8B-597B9B77859B}" srcOrd="4" destOrd="0" presId="urn:microsoft.com/office/officeart/2005/8/layout/hChevron3"/>
    <dgm:cxn modelId="{5F35942A-CAD5-4316-B638-316775A378C0}" type="presParOf" srcId="{7716C3A0-BBD8-4F5F-AA0F-F2E070834516}" destId="{653E7861-7FE0-45B0-AC5B-5228BBB841C8}" srcOrd="5" destOrd="0" presId="urn:microsoft.com/office/officeart/2005/8/layout/hChevron3"/>
    <dgm:cxn modelId="{E802F801-19CC-4B1E-AA6B-70411C2920AA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Заполнение уведомлений КИК и деклараций</a:t>
          </a:r>
          <a:endParaRPr lang="ru-RU" dirty="0"/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 smtClean="0"/>
            <a:t>Заполнение экземпляров отчётов</a:t>
          </a:r>
          <a:endParaRPr lang="ru-RU" dirty="0"/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Создание видов отчётов</a:t>
          </a:r>
          <a:endParaRPr lang="ru-RU" dirty="0"/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Заполнение статей налоговых регистров КИК</a:t>
          </a:r>
          <a:endParaRPr lang="ru-RU" dirty="0"/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X="2085" custLinFactNeighborY="3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X="2085" custLinFactNeighborY="3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X="2085" custLinFactNeighborY="3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X="2085" custLinFactNeighborY="3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0E24C-8125-477C-9449-AD73891D80EB}" type="presOf" srcId="{A9E1EC4F-5852-461E-83D3-C0EE3AC0BB06}" destId="{129142EC-7F2C-48F4-AAF1-BA24CF8135B3}" srcOrd="0" destOrd="0" presId="urn:microsoft.com/office/officeart/2005/8/layout/hChevron3"/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B3B9F18A-E321-497A-BB0E-38B5CF816A8E}" type="presOf" srcId="{E6C517D8-84FA-404D-924E-384836B20A91}" destId="{6F0F07A8-23BC-46E4-9A76-4E43C9732AE7}" srcOrd="0" destOrd="0" presId="urn:microsoft.com/office/officeart/2005/8/layout/hChevron3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DAE9077D-36CE-4E56-B812-DF56606C3ABE}" type="presOf" srcId="{7F42F8B9-0D9D-4448-8BCF-F327CBBFCE14}" destId="{7716C3A0-BBD8-4F5F-AA0F-F2E070834516}" srcOrd="0" destOrd="0" presId="urn:microsoft.com/office/officeart/2005/8/layout/hChevron3"/>
    <dgm:cxn modelId="{37EEDF56-2C5F-4A62-A2E2-DF3755A5822E}" type="presOf" srcId="{1B3F69AD-FDA3-416C-9FE8-4F8C04FF26B2}" destId="{D197CDE2-CEAD-4626-B396-F47AA2987AF6}" srcOrd="0" destOrd="0" presId="urn:microsoft.com/office/officeart/2005/8/layout/hChevron3"/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4F8E6A94-A1BA-4772-AC24-E1950DD8F421}" type="presOf" srcId="{3C3BB1B0-ED3D-4B11-9C19-63717643C073}" destId="{9DF58581-A327-4722-9B8B-597B9B77859B}" srcOrd="0" destOrd="0" presId="urn:microsoft.com/office/officeart/2005/8/layout/hChevron3"/>
    <dgm:cxn modelId="{62E2798E-5450-48A3-94FC-74E231C62831}" type="presParOf" srcId="{7716C3A0-BBD8-4F5F-AA0F-F2E070834516}" destId="{129142EC-7F2C-48F4-AAF1-BA24CF8135B3}" srcOrd="0" destOrd="0" presId="urn:microsoft.com/office/officeart/2005/8/layout/hChevron3"/>
    <dgm:cxn modelId="{C24AEE6C-B6EC-4154-A473-111DCBEB9F78}" type="presParOf" srcId="{7716C3A0-BBD8-4F5F-AA0F-F2E070834516}" destId="{F01BB979-860A-4F29-8759-3660CF62A37B}" srcOrd="1" destOrd="0" presId="urn:microsoft.com/office/officeart/2005/8/layout/hChevron3"/>
    <dgm:cxn modelId="{A9360ADD-B105-47B7-B474-6B27ED36133C}" type="presParOf" srcId="{7716C3A0-BBD8-4F5F-AA0F-F2E070834516}" destId="{D197CDE2-CEAD-4626-B396-F47AA2987AF6}" srcOrd="2" destOrd="0" presId="urn:microsoft.com/office/officeart/2005/8/layout/hChevron3"/>
    <dgm:cxn modelId="{DD522FC2-375D-43D4-9015-A7B2F27F17CF}" type="presParOf" srcId="{7716C3A0-BBD8-4F5F-AA0F-F2E070834516}" destId="{F3F25F9D-B6C5-4AF1-8600-28757CCCC436}" srcOrd="3" destOrd="0" presId="urn:microsoft.com/office/officeart/2005/8/layout/hChevron3"/>
    <dgm:cxn modelId="{C4F00353-8EE7-46B0-A3AB-171192D81B91}" type="presParOf" srcId="{7716C3A0-BBD8-4F5F-AA0F-F2E070834516}" destId="{9DF58581-A327-4722-9B8B-597B9B77859B}" srcOrd="4" destOrd="0" presId="urn:microsoft.com/office/officeart/2005/8/layout/hChevron3"/>
    <dgm:cxn modelId="{CC297B2E-926C-43D5-A8D3-0143FC55EDD7}" type="presParOf" srcId="{7716C3A0-BBD8-4F5F-AA0F-F2E070834516}" destId="{653E7861-7FE0-45B0-AC5B-5228BBB841C8}" srcOrd="5" destOrd="0" presId="urn:microsoft.com/office/officeart/2005/8/layout/hChevron3"/>
    <dgm:cxn modelId="{2330A690-1E5D-4C56-B173-CD14A406DECF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2995" y="1231265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Отражение операций приобретения/выбытия бизнеса</a:t>
          </a:r>
          <a:endParaRPr lang="ru-RU" sz="1500" kern="1200" dirty="0"/>
        </a:p>
      </dsp:txBody>
      <dsp:txXfrm>
        <a:off x="2995" y="1231265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07500" y="1231265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Уведомление об участии в иностранных организациях</a:t>
          </a:r>
          <a:endParaRPr lang="ru-RU" sz="1500" kern="1200" dirty="0"/>
        </a:p>
      </dsp:txBody>
      <dsp:txXfrm>
        <a:off x="2820071" y="1231265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12004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Уведомление о КИК</a:t>
          </a:r>
          <a:endParaRPr lang="ru-RU" sz="1500" kern="1200" dirty="0"/>
        </a:p>
      </dsp:txBody>
      <dsp:txXfrm>
        <a:off x="5224575" y="1231265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6508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Декларация по налогу на прибыль/3-НДФЛ</a:t>
          </a:r>
          <a:endParaRPr lang="ru-RU" sz="1500" kern="1200" dirty="0"/>
        </a:p>
      </dsp:txBody>
      <dsp:txXfrm>
        <a:off x="7629079" y="1231265"/>
        <a:ext cx="2180489" cy="825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2995" y="1231265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Отражение операций приобретения/выбытия бизнеса</a:t>
          </a:r>
          <a:endParaRPr lang="ru-RU" sz="1500" kern="1200" dirty="0"/>
        </a:p>
      </dsp:txBody>
      <dsp:txXfrm>
        <a:off x="2995" y="1231265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07500" y="1231265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Уведомление об участии в иностранных организациях</a:t>
          </a:r>
          <a:endParaRPr lang="ru-RU" sz="1500" kern="1200" dirty="0"/>
        </a:p>
      </dsp:txBody>
      <dsp:txXfrm>
        <a:off x="2820071" y="1231265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12004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Уведомление о КИК</a:t>
          </a:r>
          <a:endParaRPr lang="ru-RU" sz="1500" kern="1200" dirty="0"/>
        </a:p>
      </dsp:txBody>
      <dsp:txXfrm>
        <a:off x="5224575" y="1231265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6508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Декларация по налогу на прибыль/3-НДФЛ</a:t>
          </a:r>
          <a:endParaRPr lang="ru-RU" sz="1500" kern="1200" dirty="0"/>
        </a:p>
      </dsp:txBody>
      <dsp:txXfrm>
        <a:off x="7629079" y="1231265"/>
        <a:ext cx="2180489" cy="825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15529" y="2632466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Заполнение статей налоговых регистров КИК</a:t>
          </a:r>
          <a:endParaRPr lang="ru-RU" sz="1800" kern="1200" dirty="0"/>
        </a:p>
      </dsp:txBody>
      <dsp:txXfrm>
        <a:off x="15529" y="2632466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20033" y="2632466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видов отчётов</a:t>
          </a:r>
          <a:endParaRPr lang="ru-RU" sz="1800" kern="1200" dirty="0"/>
        </a:p>
      </dsp:txBody>
      <dsp:txXfrm>
        <a:off x="2832604" y="2632466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24537" y="2632466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Заполнение экземпляров отчётов</a:t>
          </a:r>
          <a:endParaRPr lang="ru-RU" sz="1800" kern="1200" dirty="0"/>
        </a:p>
      </dsp:txBody>
      <dsp:txXfrm>
        <a:off x="5237108" y="2632466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9504" y="2632466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Заполнение уведомлений КИК и деклараций</a:t>
          </a:r>
          <a:endParaRPr lang="ru-RU" sz="1800" kern="1200" dirty="0"/>
        </a:p>
      </dsp:txBody>
      <dsp:txXfrm>
        <a:off x="7632075" y="2632466"/>
        <a:ext cx="2180489" cy="825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3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0917" y="2520007"/>
            <a:ext cx="6480175" cy="20572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defTabSz="863834">
              <a:defRPr/>
            </a:pPr>
            <a:r>
              <a:rPr lang="ru-RU" sz="2800" b="0" dirty="0" smtClean="0">
                <a:solidFill>
                  <a:srgbClr val="F6EF5E"/>
                </a:solidFill>
              </a:rPr>
              <a:t>Учёт КИК</a:t>
            </a:r>
          </a:p>
          <a:p>
            <a:pPr algn="ctr" defTabSz="863834">
              <a:defRPr/>
            </a:pPr>
            <a:endParaRPr lang="ru-RU" sz="2000" b="0" dirty="0" smtClean="0">
              <a:solidFill>
                <a:srgbClr val="F6EF5E"/>
              </a:solidFill>
            </a:endParaRPr>
          </a:p>
          <a:p>
            <a:pPr algn="ctr" defTabSz="863834">
              <a:defRPr/>
            </a:pPr>
            <a:r>
              <a:rPr lang="ru-RU" sz="2000" b="0" dirty="0" smtClean="0">
                <a:solidFill>
                  <a:srgbClr val="F6EF5E"/>
                </a:solidFill>
              </a:rPr>
              <a:t>От покупки офшора до подачи декларации</a:t>
            </a:r>
          </a:p>
          <a:p>
            <a:pPr algn="ctr" defTabSz="863834">
              <a:defRPr/>
            </a:pPr>
            <a:endParaRPr lang="ru-RU" sz="2000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r>
              <a:rPr lang="ru-RU" sz="1984" b="0" dirty="0">
                <a:solidFill>
                  <a:schemeClr val="bg1"/>
                </a:solidFill>
              </a:rPr>
              <a:t>1С:Управление холдингом</a:t>
            </a: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1"/>
                </a:solidFill>
              </a:rPr>
              <a:t>1С:</a:t>
            </a:r>
            <a:r>
              <a:rPr lang="en-US" sz="1984" b="0" dirty="0">
                <a:solidFill>
                  <a:schemeClr val="bg1"/>
                </a:solidFill>
              </a:rPr>
              <a:t>ERP</a:t>
            </a:r>
            <a:r>
              <a:rPr lang="ru-RU" sz="1984" b="0" dirty="0">
                <a:solidFill>
                  <a:schemeClr val="bg1"/>
                </a:solidFill>
              </a:rPr>
              <a:t>.Управление </a:t>
            </a:r>
            <a:r>
              <a:rPr lang="ru-RU" sz="1984" b="0" dirty="0" smtClean="0">
                <a:solidFill>
                  <a:schemeClr val="bg1"/>
                </a:solidFill>
              </a:rPr>
              <a:t>холдингом</a:t>
            </a:r>
            <a:endParaRPr lang="ru-RU" sz="1984" b="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20013170">
            <a:off x="9162372" y="24155"/>
            <a:ext cx="1784886" cy="3000703"/>
            <a:chOff x="4507856" y="1148407"/>
            <a:chExt cx="2837357" cy="4770090"/>
          </a:xfrm>
        </p:grpSpPr>
        <p:sp>
          <p:nvSpPr>
            <p:cNvPr id="3" name="4-конечная звезда 2"/>
            <p:cNvSpPr/>
            <p:nvPr/>
          </p:nvSpPr>
          <p:spPr bwMode="auto">
            <a:xfrm>
              <a:off x="4507856" y="1562373"/>
              <a:ext cx="567009" cy="599752"/>
            </a:xfrm>
            <a:prstGeom prst="star4">
              <a:avLst/>
            </a:prstGeom>
            <a:solidFill>
              <a:srgbClr val="FF9933">
                <a:alpha val="74902"/>
              </a:srgb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4-конечная звезда 6"/>
            <p:cNvSpPr/>
            <p:nvPr/>
          </p:nvSpPr>
          <p:spPr bwMode="auto">
            <a:xfrm>
              <a:off x="6776665" y="5052987"/>
              <a:ext cx="568548" cy="636364"/>
            </a:xfrm>
            <a:prstGeom prst="star4">
              <a:avLst/>
            </a:prstGeom>
            <a:solidFill>
              <a:srgbClr val="0066FF">
                <a:alpha val="74902"/>
              </a:srgb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 bwMode="auto">
            <a:xfrm>
              <a:off x="6244133" y="1891357"/>
              <a:ext cx="424532" cy="420340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4-конечная звезда 8"/>
            <p:cNvSpPr/>
            <p:nvPr/>
          </p:nvSpPr>
          <p:spPr bwMode="auto">
            <a:xfrm>
              <a:off x="4980483" y="5498157"/>
              <a:ext cx="424532" cy="420340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4-конечная звезда 9"/>
            <p:cNvSpPr/>
            <p:nvPr/>
          </p:nvSpPr>
          <p:spPr bwMode="auto">
            <a:xfrm>
              <a:off x="5374183" y="3764607"/>
              <a:ext cx="424532" cy="420340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4-конечная звезда 10"/>
            <p:cNvSpPr/>
            <p:nvPr/>
          </p:nvSpPr>
          <p:spPr bwMode="auto">
            <a:xfrm>
              <a:off x="5634533" y="3586807"/>
              <a:ext cx="424532" cy="420340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4-конечная звезда 11"/>
            <p:cNvSpPr/>
            <p:nvPr/>
          </p:nvSpPr>
          <p:spPr bwMode="auto">
            <a:xfrm>
              <a:off x="5863133" y="3396307"/>
              <a:ext cx="424532" cy="420340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4-конечная звезда 13"/>
            <p:cNvSpPr/>
            <p:nvPr/>
          </p:nvSpPr>
          <p:spPr bwMode="auto">
            <a:xfrm>
              <a:off x="5755183" y="1148407"/>
              <a:ext cx="300608" cy="297640"/>
            </a:xfrm>
            <a:prstGeom prst="star4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4-конечная звезда 14"/>
            <p:cNvSpPr/>
            <p:nvPr/>
          </p:nvSpPr>
          <p:spPr bwMode="auto">
            <a:xfrm>
              <a:off x="5736133" y="4717107"/>
              <a:ext cx="300608" cy="313018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4-конечная звезда 15"/>
            <p:cNvSpPr/>
            <p:nvPr/>
          </p:nvSpPr>
          <p:spPr bwMode="auto">
            <a:xfrm>
              <a:off x="6745783" y="4913957"/>
              <a:ext cx="300608" cy="313018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4-конечная звезда 16"/>
            <p:cNvSpPr/>
            <p:nvPr/>
          </p:nvSpPr>
          <p:spPr bwMode="auto">
            <a:xfrm>
              <a:off x="6352083" y="3923357"/>
              <a:ext cx="300608" cy="313018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4-конечная звезда 17"/>
            <p:cNvSpPr/>
            <p:nvPr/>
          </p:nvSpPr>
          <p:spPr bwMode="auto">
            <a:xfrm>
              <a:off x="5583733" y="3999557"/>
              <a:ext cx="232544" cy="242788"/>
            </a:xfrm>
            <a:prstGeom prst="star4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13" y="143743"/>
            <a:ext cx="8893175" cy="1022350"/>
          </a:xfrm>
        </p:spPr>
        <p:txBody>
          <a:bodyPr/>
          <a:lstStyle/>
          <a:p>
            <a:r>
              <a:rPr lang="ru-RU" dirty="0" smtClean="0"/>
              <a:t>Контролируемые иностранные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64" y="2375991"/>
            <a:ext cx="10934700" cy="29940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Что такое КИК?</a:t>
            </a:r>
          </a:p>
          <a:p>
            <a:r>
              <a:rPr lang="ru-RU" dirty="0"/>
              <a:t>организация, не признаваемая налоговым резидентом Российской Федерации, контролирующим лицом которой являются организация и (или) физическое лицо, признаваемые налоговыми резидентами Российской Федерации, или </a:t>
            </a:r>
          </a:p>
          <a:p>
            <a:r>
              <a:rPr lang="ru-RU" dirty="0"/>
              <a:t>иностранная структура без образования юридического лица (ИСБОЮЛ), контролирующим лицом которой являются организация и (или) физическое лицо, признаваемые налоговыми резидентами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4571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66194111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341" y="2952055"/>
            <a:ext cx="1655395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781" y="2880047"/>
            <a:ext cx="1705344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061" y="2880047"/>
            <a:ext cx="1645769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Учёт прибыли КИК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05" y="2945114"/>
            <a:ext cx="3252301" cy="2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66194111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в системе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20477" y="2952055"/>
            <a:ext cx="244827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Поступление инвестиций</a:t>
            </a:r>
          </a:p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400" b="0" dirty="0" smtClean="0">
                <a:solidFill>
                  <a:srgbClr val="BA3A3B"/>
                </a:solidFill>
              </a:rPr>
              <a:t>Выбытие инвестиций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0477" y="5184303"/>
            <a:ext cx="244827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Структура владения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384773" y="2946356"/>
            <a:ext cx="460851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Реестр уведомлений об иностранных компаниях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41057" y="5256311"/>
            <a:ext cx="1944216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Статьи налоговых регистров КИК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384773" y="4032175"/>
            <a:ext cx="2304256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Уведомление об ИО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833045" y="4032175"/>
            <a:ext cx="2160240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Уведомление о КИК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8137301" y="4032175"/>
            <a:ext cx="2520280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Налоговая декларация по НП и 3НДФЛ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761037" y="5112294"/>
            <a:ext cx="4951491" cy="1080121"/>
          </a:xfrm>
          <a:prstGeom prst="roundRect">
            <a:avLst/>
          </a:prstGeom>
          <a:noFill/>
          <a:ln>
            <a:solidFill>
              <a:srgbClr val="BA3A3B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8137301" y="5256311"/>
            <a:ext cx="2376264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BA3A3B"/>
                </a:solidFill>
                <a:effectLst/>
              </a:rPr>
              <a:t>Сводный аналитический регистр</a:t>
            </a:r>
          </a:p>
        </p:txBody>
      </p:sp>
      <p:cxnSp>
        <p:nvCxnSpPr>
          <p:cNvPr id="26" name="Соединительная линия уступом 25"/>
          <p:cNvCxnSpPr>
            <a:endCxn id="12" idx="0"/>
          </p:cNvCxnSpPr>
          <p:nvPr/>
        </p:nvCxnSpPr>
        <p:spPr bwMode="auto">
          <a:xfrm flipH="1">
            <a:off x="1944613" y="3744793"/>
            <a:ext cx="6353" cy="143951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Соединительная линия уступом 25"/>
          <p:cNvCxnSpPr>
            <a:stCxn id="3" idx="3"/>
            <a:endCxn id="17" idx="1"/>
          </p:cNvCxnSpPr>
          <p:nvPr/>
        </p:nvCxnSpPr>
        <p:spPr bwMode="auto">
          <a:xfrm flipV="1">
            <a:off x="3168749" y="3342400"/>
            <a:ext cx="216024" cy="5699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Соединительная линия уступом 25"/>
          <p:cNvCxnSpPr>
            <a:endCxn id="20" idx="0"/>
          </p:cNvCxnSpPr>
          <p:nvPr/>
        </p:nvCxnSpPr>
        <p:spPr bwMode="auto">
          <a:xfrm>
            <a:off x="4536901" y="3738444"/>
            <a:ext cx="0" cy="29373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Соединительная линия уступом 25"/>
          <p:cNvCxnSpPr/>
          <p:nvPr/>
        </p:nvCxnSpPr>
        <p:spPr bwMode="auto">
          <a:xfrm>
            <a:off x="6913165" y="3738444"/>
            <a:ext cx="0" cy="29373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Соединительная линия уступом 25"/>
          <p:cNvCxnSpPr/>
          <p:nvPr/>
        </p:nvCxnSpPr>
        <p:spPr bwMode="auto">
          <a:xfrm flipH="1" flipV="1">
            <a:off x="6913165" y="4824263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Соединительная линия уступом 25"/>
          <p:cNvCxnSpPr/>
          <p:nvPr/>
        </p:nvCxnSpPr>
        <p:spPr bwMode="auto">
          <a:xfrm flipH="1" flipV="1">
            <a:off x="9433445" y="4824261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Соединительная линия уступом 25"/>
          <p:cNvCxnSpPr/>
          <p:nvPr/>
        </p:nvCxnSpPr>
        <p:spPr bwMode="auto">
          <a:xfrm flipV="1">
            <a:off x="7903275" y="5652354"/>
            <a:ext cx="216024" cy="5699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14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и выбытие инвестиций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3" y="1655911"/>
            <a:ext cx="4519984" cy="2763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65" y="3456111"/>
            <a:ext cx="3714749" cy="147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77" y="2952055"/>
            <a:ext cx="5194752" cy="271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5328989" y="1439887"/>
            <a:ext cx="3456384" cy="1368152"/>
          </a:xfrm>
          <a:prstGeom prst="wedgeRoundRectCallout">
            <a:avLst>
              <a:gd name="adj1" fmla="val -72676"/>
              <a:gd name="adj2" fmla="val 3821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Документы поступления и выбытия инвестиций могут делать движения по одному или сразу двум сценариям</a:t>
            </a:r>
            <a:endParaRPr lang="ru-RU" sz="1400" b="0" dirty="0">
              <a:solidFill>
                <a:srgbClr val="BA3A3B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2016621" y="4747703"/>
            <a:ext cx="3456384" cy="1368152"/>
          </a:xfrm>
          <a:prstGeom prst="wedgeRoundRectCallout">
            <a:avLst>
              <a:gd name="adj1" fmla="val 31411"/>
              <a:gd name="adj2" fmla="val -7628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Проведение по сценариям можно усложнить или упростить в зависимости от сложности учёта у заказчика</a:t>
            </a:r>
            <a:endParaRPr lang="ru-RU" sz="1400" b="0" dirty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владения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5" y="2375991"/>
            <a:ext cx="4200778" cy="353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65" y="2808039"/>
            <a:ext cx="4011365" cy="336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25" y="1871935"/>
            <a:ext cx="4081138" cy="3552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1368549" y="1238133"/>
            <a:ext cx="3456384" cy="878545"/>
          </a:xfrm>
          <a:prstGeom prst="wedgeRoundRectCallout">
            <a:avLst>
              <a:gd name="adj1" fmla="val 18912"/>
              <a:gd name="adj2" fmla="val 113340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Структура владения может </a:t>
            </a:r>
            <a:r>
              <a:rPr lang="ru-RU" sz="1400" b="0" dirty="0">
                <a:solidFill>
                  <a:srgbClr val="BA3A3B"/>
                </a:solidFill>
              </a:rPr>
              <a:t>не только </a:t>
            </a:r>
            <a:r>
              <a:rPr lang="ru-RU" sz="1400" b="0" dirty="0" smtClean="0">
                <a:solidFill>
                  <a:srgbClr val="BA3A3B"/>
                </a:solidFill>
              </a:rPr>
              <a:t>отображать структуру группы в графическом виде и в виде таблицы, но и….</a:t>
            </a:r>
            <a:endParaRPr lang="ru-RU" sz="1400" b="0" dirty="0">
              <a:solidFill>
                <a:srgbClr val="BA3A3B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7633245" y="5572542"/>
            <a:ext cx="3456384" cy="691882"/>
          </a:xfrm>
          <a:prstGeom prst="wedgeRoundRectCallout">
            <a:avLst>
              <a:gd name="adj1" fmla="val 25995"/>
              <a:gd name="adj2" fmla="val -143995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… с его помощью можно осуществлять моделирование инвестиций</a:t>
            </a:r>
            <a:endParaRPr lang="ru-RU" sz="1400" b="0" dirty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Реестр уведомлений об </a:t>
            </a:r>
            <a:br>
              <a:rPr lang="ru-RU" dirty="0" smtClean="0"/>
            </a:br>
            <a:r>
              <a:rPr lang="ru-RU" dirty="0" smtClean="0"/>
              <a:t>иностранных компаниях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5" y="2087959"/>
            <a:ext cx="5472608" cy="3886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12" y="2415702"/>
            <a:ext cx="4003551" cy="323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 bwMode="auto">
          <a:xfrm>
            <a:off x="5905053" y="3888159"/>
            <a:ext cx="1297559" cy="551523"/>
          </a:xfrm>
          <a:prstGeom prst="rightArrow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>
              <a:solidFill>
                <a:srgbClr val="BA3A3B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1584573" y="5060118"/>
            <a:ext cx="3456384" cy="878545"/>
          </a:xfrm>
          <a:prstGeom prst="wedgeRoundRectCallout">
            <a:avLst>
              <a:gd name="adj1" fmla="val -40665"/>
              <a:gd name="adj2" fmla="val -11121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Реестр позволяет отследить когда и какие уведомления нужно подать</a:t>
            </a:r>
            <a:endParaRPr lang="ru-RU" sz="1400" b="0" dirty="0">
              <a:solidFill>
                <a:srgbClr val="BA3A3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445" y="4810596"/>
            <a:ext cx="3368056" cy="609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8425333" y="5599315"/>
            <a:ext cx="2691778" cy="678695"/>
          </a:xfrm>
          <a:prstGeom prst="wedgeRoundRectCallout">
            <a:avLst>
              <a:gd name="adj1" fmla="val -39595"/>
              <a:gd name="adj2" fmla="val -85752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 smtClean="0">
                <a:solidFill>
                  <a:srgbClr val="BA3A3B"/>
                </a:solidFill>
              </a:rPr>
              <a:t>Механизм автоматического заполнения можно отключить</a:t>
            </a:r>
            <a:endParaRPr lang="ru-RU" sz="1400" b="0" dirty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налоговых регистров КИК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" y="1439887"/>
            <a:ext cx="4646299" cy="3443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65" y="2664023"/>
            <a:ext cx="4392488" cy="3557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35" y="1871935"/>
            <a:ext cx="4532059" cy="3549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221" y="3235445"/>
            <a:ext cx="3959860" cy="2964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 bwMode="auto">
          <a:xfrm flipH="1">
            <a:off x="5833045" y="4968280"/>
            <a:ext cx="4592275" cy="72007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Скругленный прямоугольник 11"/>
          <p:cNvSpPr/>
          <p:nvPr/>
        </p:nvSpPr>
        <p:spPr bwMode="auto">
          <a:xfrm>
            <a:off x="1368549" y="4442717"/>
            <a:ext cx="4464496" cy="1173634"/>
          </a:xfrm>
          <a:prstGeom prst="roundRect">
            <a:avLst/>
          </a:prstGeom>
          <a:noFill/>
          <a:ln w="25400">
            <a:solidFill>
              <a:srgbClr val="BA3A3B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процесса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20996199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93" y="1583903"/>
            <a:ext cx="1943112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757" y="1439887"/>
            <a:ext cx="2100287" cy="1679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4573" y="4392215"/>
            <a:ext cx="2880320" cy="164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262" y="1546610"/>
            <a:ext cx="1926343" cy="150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221" y="4427485"/>
            <a:ext cx="2857162" cy="162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258" y="4608239"/>
            <a:ext cx="2318499" cy="173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Соединительная линия уступом 25"/>
          <p:cNvCxnSpPr/>
          <p:nvPr/>
        </p:nvCxnSpPr>
        <p:spPr bwMode="auto">
          <a:xfrm flipH="1" flipV="1">
            <a:off x="2088629" y="4104183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Соединительная линия уступом 25"/>
          <p:cNvCxnSpPr/>
          <p:nvPr/>
        </p:nvCxnSpPr>
        <p:spPr bwMode="auto">
          <a:xfrm flipH="1" flipV="1">
            <a:off x="4032845" y="4095649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25"/>
          <p:cNvCxnSpPr/>
          <p:nvPr/>
        </p:nvCxnSpPr>
        <p:spPr bwMode="auto">
          <a:xfrm>
            <a:off x="6759575" y="2952055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Соединительная линия уступом 25"/>
          <p:cNvCxnSpPr/>
          <p:nvPr/>
        </p:nvCxnSpPr>
        <p:spPr bwMode="auto">
          <a:xfrm>
            <a:off x="4208542" y="2982787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Соединительная линия уступом 25"/>
          <p:cNvCxnSpPr/>
          <p:nvPr/>
        </p:nvCxnSpPr>
        <p:spPr bwMode="auto">
          <a:xfrm>
            <a:off x="1827252" y="2982787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25"/>
          <p:cNvCxnSpPr/>
          <p:nvPr/>
        </p:nvCxnSpPr>
        <p:spPr bwMode="auto">
          <a:xfrm>
            <a:off x="9433445" y="4137914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1857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9731A046-F01E-489C-9505-35C076B74223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64CA2CBB-2ED5-495B-9C53-C423713E49C6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B528353-BE67-4454-8AF4-131AC67AC326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D3779D9C-2286-42E9-AE2D-79F6B935236F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64425A3-9686-4A78-9DF9-1517B0559B21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49163328-4CF0-4CAE-9C0E-37B6B1EF0B77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Шаблон2021</Template>
  <TotalTime>2994</TotalTime>
  <Words>314</Words>
  <Application>Microsoft Office PowerPoint</Application>
  <PresentationFormat>Произвольный</PresentationFormat>
  <Paragraphs>60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Futura PT Demi</vt:lpstr>
      <vt:lpstr>Proxima Nova Lt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think-cell Slide</vt:lpstr>
      <vt:lpstr>Презентация PowerPoint</vt:lpstr>
      <vt:lpstr>Контролируемые иностранные компании</vt:lpstr>
      <vt:lpstr>Учёт прибыли КИК</vt:lpstr>
      <vt:lpstr>Объекты в системе</vt:lpstr>
      <vt:lpstr>Поступление и выбытие инвестиций</vt:lpstr>
      <vt:lpstr>Структура владения</vt:lpstr>
      <vt:lpstr>Реестр уведомлений об  иностранных компаниях</vt:lpstr>
      <vt:lpstr>Статьи налоговых регистров КИК</vt:lpstr>
      <vt:lpstr>Схема процесса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Кулачатов Алексей Викторович</dc:creator>
  <cp:lastModifiedBy>Кулачатов Алексей Викторович</cp:lastModifiedBy>
  <cp:revision>31</cp:revision>
  <cp:lastPrinted>2015-05-12T12:08:53Z</cp:lastPrinted>
  <dcterms:created xsi:type="dcterms:W3CDTF">2021-02-09T09:39:16Z</dcterms:created>
  <dcterms:modified xsi:type="dcterms:W3CDTF">2021-02-11T11:35:16Z</dcterms:modified>
</cp:coreProperties>
</file>